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1" r:id="rId5"/>
    <p:sldId id="288" r:id="rId6"/>
    <p:sldId id="294"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1" r:id="rId22"/>
    <p:sldId id="312" r:id="rId23"/>
    <p:sldId id="314" r:id="rId24"/>
    <p:sldId id="315" r:id="rId25"/>
    <p:sldId id="316" r:id="rId26"/>
    <p:sldId id="295" r:id="rId27"/>
    <p:sldId id="280"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60" d="100"/>
          <a:sy n="60" d="100"/>
        </p:scale>
        <p:origin x="-17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err="1" smtClean="0"/>
              <a:t>Πετοσφαίριση</a:t>
            </a:r>
            <a:r>
              <a:rPr lang="el-GR" smtClean="0"/>
              <a:t> Ι</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a:t>
            </a:r>
            <a:r>
              <a:rPr lang="el-GR" sz="2800" b="1" dirty="0" smtClean="0"/>
              <a:t>5η:</a:t>
            </a:r>
            <a:r>
              <a:rPr lang="en-US" sz="2800" dirty="0" smtClean="0"/>
              <a:t> </a:t>
            </a:r>
            <a:r>
              <a:rPr lang="el-GR" sz="2800" dirty="0" smtClean="0"/>
              <a:t>Οι Φυσικές Απαιτήσεις για τους Παίκτες/</a:t>
            </a:r>
            <a:r>
              <a:rPr lang="el-GR" sz="2800" dirty="0" err="1" smtClean="0"/>
              <a:t>τριες </a:t>
            </a:r>
            <a:r>
              <a:rPr lang="el-GR" sz="2800" dirty="0" smtClean="0"/>
              <a:t>στο Βόλεϊ</a:t>
            </a:r>
          </a:p>
          <a:p>
            <a:endParaRPr lang="en-US" sz="2800" dirty="0" smtClean="0"/>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ΔΡΑΣΤΗΡΙΟΤΗΤΕΣ ΩΣ </a:t>
            </a:r>
            <a:r>
              <a:rPr lang="el-GR" dirty="0" smtClean="0"/>
              <a:t>ΠΡΟΣ</a:t>
            </a:r>
            <a:r>
              <a:rPr lang="en-US" dirty="0" smtClean="0"/>
              <a:t> </a:t>
            </a:r>
            <a:r>
              <a:rPr lang="el-GR" dirty="0" smtClean="0"/>
              <a:t>ΤΟ </a:t>
            </a:r>
            <a:r>
              <a:rPr lang="el-GR" dirty="0"/>
              <a:t>ΥΨΟΣ ΤΟΥ </a:t>
            </a:r>
            <a:r>
              <a:rPr lang="el-GR" dirty="0" smtClean="0"/>
              <a:t>ΦΙΛΕ</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Εξαιτίας  των κανονισμών είναι υποχρεωτικό το πέρασμα της μπάλας πάνω από τον φιλέ για να κερδηθεί ένας πόντος. Ο φιλές όμως είναι πολύ ψηλότερος του φυσικού ύψους του ανθρώπου (2.43 cm για τους άνδρες, 2.24</a:t>
            </a:r>
            <a:r>
              <a:rPr lang="en-US" dirty="0" smtClean="0"/>
              <a:t>cm</a:t>
            </a:r>
            <a:r>
              <a:rPr lang="el-GR" dirty="0" smtClean="0"/>
              <a:t> για τις γυναίκες), άρα δημιουργείται η ανάγκη της ανύψωσης του σώματος για τους παίκτες/</a:t>
            </a:r>
            <a:r>
              <a:rPr lang="el-GR" dirty="0" err="1" smtClean="0"/>
              <a:t>τριες</a:t>
            </a:r>
            <a:r>
              <a:rPr lang="el-GR" dirty="0" smtClean="0"/>
              <a:t>.</a:t>
            </a:r>
          </a:p>
          <a:p>
            <a:r>
              <a:rPr lang="el-GR" dirty="0" smtClean="0"/>
              <a:t>Η ανύψωση του σώματος γίνεται κυρίως μέσω του κατακόρυφου άλματος, οπότε απαιτείται  αμφίπλευρη μυϊκή δύναμη από τους παίκτες/</a:t>
            </a:r>
            <a:r>
              <a:rPr lang="el-GR" dirty="0" err="1" smtClean="0"/>
              <a:t>τριες</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ΔΡΑΣΤΗΡΙΟΤΗΤΕΣ ΩΣ ΠΡΟΣ ΤΗΝ</a:t>
            </a:r>
            <a:br>
              <a:rPr lang="el-GR" dirty="0"/>
            </a:br>
            <a:r>
              <a:rPr lang="el-GR" dirty="0"/>
              <a:t>ΤΑΧΥΤΗΤΑ ΕΚΤΕΛΕΣΗΣ </a:t>
            </a:r>
            <a:r>
              <a:rPr lang="el-GR" dirty="0" smtClean="0"/>
              <a:t>ΤΩΝ ΚΙΝΗΣΕΩΝ</a:t>
            </a:r>
            <a:endParaRPr lang="el-GR" dirty="0"/>
          </a:p>
        </p:txBody>
      </p:sp>
      <p:sp>
        <p:nvSpPr>
          <p:cNvPr id="3" name="2 - Θέση περιεχομένου"/>
          <p:cNvSpPr>
            <a:spLocks noGrp="1"/>
          </p:cNvSpPr>
          <p:nvPr>
            <p:ph idx="1"/>
          </p:nvPr>
        </p:nvSpPr>
        <p:spPr/>
        <p:txBody>
          <a:bodyPr>
            <a:normAutofit/>
          </a:bodyPr>
          <a:lstStyle/>
          <a:p>
            <a:r>
              <a:rPr lang="el-GR" dirty="0" smtClean="0"/>
              <a:t>Ο σκοπός του παιχνιδιού είναι να καταλήξει η μπάλα στο αντίπαλο γήπεδο ή να την ακουμπήσει ένας αντίπαλος παίκτης πριν καταλήξει έξω κλπ. </a:t>
            </a:r>
          </a:p>
          <a:p>
            <a:r>
              <a:rPr lang="el-GR" dirty="0" smtClean="0"/>
              <a:t>Έτσι στην πετοσφαίριση μιλάμε για:</a:t>
            </a:r>
          </a:p>
          <a:p>
            <a:r>
              <a:rPr lang="el-GR" dirty="0" smtClean="0"/>
              <a:t>1. αμυντικές ενέργειες,</a:t>
            </a:r>
          </a:p>
          <a:p>
            <a:r>
              <a:rPr lang="el-GR" dirty="0" smtClean="0"/>
              <a:t>2. επιθετικές ενέργειες.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ΑΜΥΝΤΙΚΕΣ </a:t>
            </a:r>
            <a:r>
              <a:rPr lang="el-GR" dirty="0" smtClean="0"/>
              <a:t>ΕΝΕΡΓΕΙΕΣ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Στην πετοσφαίριση πραγματοποιούνται δυο ειδών αμυντικές ενέργειες:</a:t>
            </a:r>
          </a:p>
          <a:p>
            <a:r>
              <a:rPr lang="el-GR" dirty="0" smtClean="0"/>
              <a:t>1. αμυντική ενέργεια Α΄ γραμμής, δηλαδή το μπλοκ το οποίο μπορεί να είναι ατομικό, διπλό </a:t>
            </a:r>
            <a:r>
              <a:rPr lang="el-GR" dirty="0"/>
              <a:t>ή</a:t>
            </a:r>
            <a:r>
              <a:rPr lang="el-GR" dirty="0" smtClean="0"/>
              <a:t> τριπλό και σκοπός είναι η επίτευξη απευθείας πόντου,</a:t>
            </a:r>
          </a:p>
          <a:p>
            <a:r>
              <a:rPr lang="el-GR" dirty="0" smtClean="0"/>
              <a:t>2. αμυντική ενέργεια Β΄ γραμμής, δηλαδή άμυνα εδάφους που είναι ταυτόσημη με την προώθηση της μπάλας στο μπροστινό μέρος του γηπέδου και προς τον πασαδόρο, έτσι ώστε να πραγματοποιηθεί επιθετική ενέργεια (αντεπίθεση) και ακολούθως η επίτευξη πόντου.</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ΕΠΙΘΕΤΙΚΕΣ </a:t>
            </a:r>
            <a:r>
              <a:rPr lang="el-GR" dirty="0" smtClean="0"/>
              <a:t>ΕΝΕΡΓΕΙΕΣ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επιθετική ενέργεια είναι αποτελεσματική όταν στη μπάλα δίνεται η κατάλληλη ταχύτητα ώστε να μην μπορεί να αποκρουσθεί από την άμυνα του αντίπαλου, είτε αυτή είναι Α΄ γραμμής, είτε Β΄ γραμμής άμυνα.</a:t>
            </a:r>
          </a:p>
          <a:p>
            <a:r>
              <a:rPr lang="el-GR" dirty="0" smtClean="0"/>
              <a:t>Η μπάλα στην επιθετική ενέργεια φεύγοντας από το χέρι του επιθετικού χρειάζεται ένα χρόνο από 6΄΄ έως  8΄΄, ίσως και λιγότερο σε υψηλό επίπεδο, μέχρι να καταλήξει στο δάπεδο του γηπέδου. Στον προαναφερόμενο χρόνο ένας αμυντικός μπορεί να κινηθεί γύρω στα 3 μέτρα.</a:t>
            </a:r>
          </a:p>
          <a:p>
            <a:r>
              <a:rPr lang="el-GR" dirty="0" smtClean="0"/>
              <a:t>Η επιθετική ενέργεια πρέπει λοιπόν να είναι πλήρως ελεγχόμενη από τον παίκτη/</a:t>
            </a:r>
            <a:r>
              <a:rPr lang="el-GR" dirty="0" err="1" smtClean="0"/>
              <a:t>τρια</a:t>
            </a:r>
            <a:r>
              <a:rPr lang="el-GR" dirty="0" smtClean="0"/>
              <a:t> ώστε να μην μπορέσει να αποκρούσει την μπάλα ο αντίπαλος αμυντικός.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Η ΤΑΧΥΤΗΤΑ </a:t>
            </a:r>
            <a:r>
              <a:rPr lang="el-GR" dirty="0" smtClean="0"/>
              <a:t>ΑΝΤΙΔΡΑΣΗΣ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μεγάλη ταχύτητα της μπάλας και ο ελάχιστος χρόνος που έχει στην διάθεση του ένας παίκτης/</a:t>
            </a:r>
            <a:r>
              <a:rPr lang="el-GR" dirty="0" err="1" smtClean="0"/>
              <a:t>τρια</a:t>
            </a:r>
            <a:r>
              <a:rPr lang="el-GR" dirty="0" smtClean="0"/>
              <a:t> απαιτούν την ύπαρξη μεγάλης νευρομυϊκής αντίδρασης, τόσο σε οπτικά, όσο και σε ακουστικά ερεθίσματα.</a:t>
            </a:r>
          </a:p>
          <a:p>
            <a:r>
              <a:rPr lang="el-GR" dirty="0" smtClean="0"/>
              <a:t>Ιδιαίτερα η αντίδραση στα οπτικά ερεθίσματα πρέπει να είναι πολύ καλή ιδίως στην άμυνα εδάφους, διότι η ταχύτητα της μπάλας στην πετοσφαίριση είναι πολύ μεγάλη και δεν αφήνει στους αμυντικούς πολλά περιθώρια θετικής παρέμβασης.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Ο ΣΥΝΤΟΝΙΣΜΟΣ </a:t>
            </a:r>
            <a:r>
              <a:rPr lang="el-GR" dirty="0" smtClean="0"/>
              <a:t>ΚΙΝΗΣΕΩΝ</a:t>
            </a:r>
            <a:endParaRPr lang="el-GR" dirty="0"/>
          </a:p>
        </p:txBody>
      </p:sp>
      <p:sp>
        <p:nvSpPr>
          <p:cNvPr id="3" name="2 - Θέση περιεχομένου"/>
          <p:cNvSpPr>
            <a:spLocks noGrp="1"/>
          </p:cNvSpPr>
          <p:nvPr>
            <p:ph idx="1"/>
          </p:nvPr>
        </p:nvSpPr>
        <p:spPr/>
        <p:txBody>
          <a:bodyPr>
            <a:normAutofit/>
          </a:bodyPr>
          <a:lstStyle/>
          <a:p>
            <a:r>
              <a:rPr lang="el-GR" dirty="0" smtClean="0"/>
              <a:t>Η πολυπλοκότητα των κινήσεων λόγω της φύσης του αθλήματος, οι μεγάλες ταχύτητες της μπάλας, η ανάγκη για ελεγχόμενη κατεύθυνση της μπάλας ως προς το χώρο και το χρόνο, απαιτούν από τους παίκτες/</a:t>
            </a:r>
            <a:r>
              <a:rPr lang="el-GR" dirty="0" err="1" smtClean="0"/>
              <a:t>τριες</a:t>
            </a:r>
            <a:r>
              <a:rPr lang="el-GR" dirty="0" smtClean="0"/>
              <a:t> έναν πολύ καλό νευρομυϊκό συντονισμό (ενδομυϊκό, μεσομυϊκό), ώστε να μπορέσουν να ανταπεξέλθουν επιτυχώς στα καθήκοντα τους.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ΑΝΤΙΛΗΨΗ ΕΝΕΡΓΩΝ ΚΑΙ</a:t>
            </a:r>
            <a:br>
              <a:rPr lang="el-GR" dirty="0"/>
            </a:br>
            <a:r>
              <a:rPr lang="el-GR" dirty="0"/>
              <a:t>ΝΕΚΡΩΝ </a:t>
            </a:r>
            <a:r>
              <a:rPr lang="el-GR" dirty="0" smtClean="0"/>
              <a:t>ΧΡΟΝΩΝ</a:t>
            </a:r>
            <a:endParaRPr lang="el-GR" dirty="0"/>
          </a:p>
        </p:txBody>
      </p:sp>
      <p:sp>
        <p:nvSpPr>
          <p:cNvPr id="3" name="2 - Θέση περιεχομένου"/>
          <p:cNvSpPr>
            <a:spLocks noGrp="1"/>
          </p:cNvSpPr>
          <p:nvPr>
            <p:ph idx="1"/>
          </p:nvPr>
        </p:nvSpPr>
        <p:spPr>
          <a:xfrm>
            <a:off x="457200" y="1600200"/>
            <a:ext cx="8229600" cy="4709120"/>
          </a:xfrm>
        </p:spPr>
        <p:txBody>
          <a:bodyPr>
            <a:normAutofit fontScale="70000" lnSpcReduction="20000"/>
          </a:bodyPr>
          <a:lstStyle/>
          <a:p>
            <a:r>
              <a:rPr lang="el-GR" dirty="0" smtClean="0"/>
              <a:t>Οι διάφορες κινήσεις στην πετοσφαίριση πραγματοποιούνται </a:t>
            </a:r>
            <a:r>
              <a:rPr lang="el-GR" dirty="0" err="1" smtClean="0"/>
              <a:t>ταχυδυναμικά</a:t>
            </a:r>
            <a:r>
              <a:rPr lang="el-GR" dirty="0" smtClean="0"/>
              <a:t>, ενώ απαιτείται ένας πολύ καλός έλεγχος της μπάλας.</a:t>
            </a:r>
          </a:p>
          <a:p>
            <a:r>
              <a:rPr lang="el-GR" dirty="0" smtClean="0"/>
              <a:t>Εξαιτίας  της μεγάλης ταχύτητας της μπάλας που δίνεται από την επίθεση δημιουργείται μια ανισορροπία μεταξύ επίθεσης και άμυνας.</a:t>
            </a:r>
          </a:p>
          <a:p>
            <a:r>
              <a:rPr lang="el-GR" dirty="0" smtClean="0"/>
              <a:t>Αυτή  η ανισορροπία έχει σαν αποτέλεσμα να χάνεται η μπάλα από κάποιο παίκτη/</a:t>
            </a:r>
            <a:r>
              <a:rPr lang="el-GR" dirty="0" err="1" smtClean="0"/>
              <a:t>τρια</a:t>
            </a:r>
            <a:r>
              <a:rPr lang="el-GR" dirty="0" smtClean="0"/>
              <a:t> (άμυνας </a:t>
            </a:r>
            <a:r>
              <a:rPr lang="el-GR" dirty="0"/>
              <a:t>ή</a:t>
            </a:r>
            <a:r>
              <a:rPr lang="el-GR" dirty="0" smtClean="0"/>
              <a:t> επίθεσης) και να διακόπτεται το παιχνίδι.</a:t>
            </a:r>
          </a:p>
          <a:p>
            <a:r>
              <a:rPr lang="el-GR" dirty="0" smtClean="0"/>
              <a:t>Έτσι διακρίνουμε στην πετοσφαίριση δυο ειδών χρονικές αλληλουχίες:</a:t>
            </a:r>
          </a:p>
          <a:p>
            <a:r>
              <a:rPr lang="el-GR" dirty="0" smtClean="0"/>
              <a:t>1. ενεργούς χρόνους,</a:t>
            </a:r>
          </a:p>
          <a:p>
            <a:r>
              <a:rPr lang="el-GR" dirty="0" smtClean="0"/>
              <a:t>2. νεκρούς χρόνους.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ΕΝΕΡΓΟΙ ΧΡΟΝΟΙ </a:t>
            </a:r>
            <a:r>
              <a:rPr lang="el-GR" dirty="0" smtClean="0"/>
              <a:t>ΣΤΗΝ ΠΕΤΟΣΦΑΙΡΙΣΗ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Ως ενεργοί χρόνοι στην πετοσφαίριση ορίζονται τα μεμονωμένα αγωνιστικά επεισόδια όπου η μπάλα βρίσκεται στον αέρα και οι παίκτες/</a:t>
            </a:r>
            <a:r>
              <a:rPr lang="el-GR" dirty="0" err="1" smtClean="0"/>
              <a:t>τριες</a:t>
            </a:r>
            <a:r>
              <a:rPr lang="el-GR" dirty="0" smtClean="0"/>
              <a:t> προσπαθούν να κερδίσουν τον πόντο.</a:t>
            </a:r>
          </a:p>
          <a:p>
            <a:r>
              <a:rPr lang="el-GR" dirty="0" smtClean="0"/>
              <a:t>Οι ενεργοί χρόνοι διαρκούν περίπου 10΄΄. Ο  αριθμός των ενεργών χρόνων ποικίλλει ανάλογα με τον αριθμό των σετ.</a:t>
            </a:r>
          </a:p>
          <a:p>
            <a:r>
              <a:rPr lang="el-GR" dirty="0" smtClean="0"/>
              <a:t>Το σύνολο των πόντων που κερδήθηκαν από κάθε ομάδα δίνει αθροισμένα και τον τελικό αριθμό των ενεργών επεισοδίων του αγώνα.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ΝΕΚΡΟΙ ΧΡΟΝΟΙ </a:t>
            </a:r>
            <a:r>
              <a:rPr lang="el-GR" dirty="0" smtClean="0"/>
              <a:t>ΣΤΗΝ ΠΕΤΟΣΦΑΙΡΙΣΗ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Ως νεκροί χρόνοι στην πετοσφαίριση ορίζονται ο αριθμός των διαλειμμάτων μεταξύ των ενεργών χρόνων του αγώνα.</a:t>
            </a:r>
          </a:p>
          <a:p>
            <a:r>
              <a:rPr lang="el-GR" dirty="0" smtClean="0"/>
              <a:t>Αυτά τα διαλείμματα είναι:</a:t>
            </a:r>
          </a:p>
          <a:p>
            <a:r>
              <a:rPr lang="el-GR" dirty="0" smtClean="0"/>
              <a:t>1. </a:t>
            </a:r>
            <a:r>
              <a:rPr lang="el-GR" dirty="0" err="1" smtClean="0"/>
              <a:t>ταϊμ</a:t>
            </a:r>
            <a:r>
              <a:rPr lang="el-GR" dirty="0" smtClean="0"/>
              <a:t> άουτ,</a:t>
            </a:r>
          </a:p>
          <a:p>
            <a:r>
              <a:rPr lang="el-GR" dirty="0" smtClean="0"/>
              <a:t>2. αλλαγές παικτών/</a:t>
            </a:r>
            <a:r>
              <a:rPr lang="el-GR" dirty="0" err="1" smtClean="0"/>
              <a:t>τριων</a:t>
            </a:r>
            <a:r>
              <a:rPr lang="el-GR" dirty="0" smtClean="0"/>
              <a:t>,</a:t>
            </a:r>
          </a:p>
          <a:p>
            <a:r>
              <a:rPr lang="el-GR" dirty="0" smtClean="0"/>
              <a:t>3. αλλαγές γηπέδων μεταξύ των σετ,</a:t>
            </a:r>
          </a:p>
          <a:p>
            <a:r>
              <a:rPr lang="el-GR" dirty="0" smtClean="0"/>
              <a:t>4. αλλαγή κατοχής μπάλας,</a:t>
            </a:r>
          </a:p>
          <a:p>
            <a:r>
              <a:rPr lang="el-GR" dirty="0" smtClean="0"/>
              <a:t>5. σερβίς.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ΔΙΑΦΟΡΟΠΟΙΗΣΗ Α΄ ΚΑΙ Β΄</a:t>
            </a:r>
            <a:br>
              <a:rPr lang="el-GR" dirty="0"/>
            </a:br>
            <a:r>
              <a:rPr lang="el-GR" dirty="0"/>
              <a:t>ΖΩΝΗΣ </a:t>
            </a:r>
            <a:r>
              <a:rPr lang="el-GR" dirty="0" smtClean="0"/>
              <a:t>ΑΜΥΝΑΣ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Επιχειρώντας ένα</a:t>
            </a:r>
            <a:r>
              <a:rPr lang="el-GR" dirty="0"/>
              <a:t>ν</a:t>
            </a:r>
            <a:r>
              <a:rPr lang="el-GR" dirty="0" smtClean="0"/>
              <a:t> διαχωρισμό ανάμεσα</a:t>
            </a:r>
            <a:r>
              <a:rPr lang="en-US" dirty="0" smtClean="0"/>
              <a:t> </a:t>
            </a:r>
            <a:r>
              <a:rPr lang="el-GR" dirty="0" smtClean="0"/>
              <a:t>στην </a:t>
            </a:r>
            <a:r>
              <a:rPr lang="en-US" dirty="0" smtClean="0"/>
              <a:t>A</a:t>
            </a:r>
            <a:r>
              <a:rPr lang="el-GR" dirty="0" smtClean="0"/>
              <a:t>΄ και </a:t>
            </a:r>
            <a:r>
              <a:rPr lang="en-US" dirty="0" smtClean="0"/>
              <a:t>B</a:t>
            </a:r>
            <a:r>
              <a:rPr lang="el-GR" dirty="0" smtClean="0"/>
              <a:t>΄ ζώνη άμυνας θα πρέπει να</a:t>
            </a:r>
            <a:r>
              <a:rPr lang="en-US" dirty="0" smtClean="0"/>
              <a:t> </a:t>
            </a:r>
            <a:r>
              <a:rPr lang="el-GR" dirty="0" smtClean="0"/>
              <a:t>διαχωρίσουμε και να λάβουμε υπόψη</a:t>
            </a:r>
            <a:r>
              <a:rPr lang="en-US" dirty="0" smtClean="0"/>
              <a:t> </a:t>
            </a:r>
            <a:r>
              <a:rPr lang="el-GR" dirty="0" smtClean="0"/>
              <a:t>μας τους ρόλους των παικτών σε:</a:t>
            </a:r>
          </a:p>
          <a:p>
            <a:r>
              <a:rPr lang="el-GR" dirty="0" smtClean="0"/>
              <a:t>1. επιθετικούς παίκτες,</a:t>
            </a:r>
          </a:p>
          <a:p>
            <a:r>
              <a:rPr lang="el-GR" dirty="0" smtClean="0"/>
              <a:t>2. αμυντικούς παίκτες,</a:t>
            </a:r>
          </a:p>
          <a:p>
            <a:r>
              <a:rPr lang="el-GR" dirty="0" smtClean="0"/>
              <a:t>3. </a:t>
            </a:r>
            <a:r>
              <a:rPr lang="el-GR" dirty="0" err="1" smtClean="0"/>
              <a:t>πασαδόρους</a:t>
            </a:r>
            <a:r>
              <a:rPr lang="el-GR" dirty="0" smtClean="0"/>
              <a:t>.</a:t>
            </a:r>
          </a:p>
          <a:p>
            <a:r>
              <a:rPr lang="en-US" dirty="0"/>
              <a:t>M</a:t>
            </a:r>
            <a:r>
              <a:rPr lang="el-GR" dirty="0" smtClean="0"/>
              <a:t>ε βάση τον παραπάνω διαχωρισμό</a:t>
            </a:r>
            <a:r>
              <a:rPr lang="en-US" dirty="0" smtClean="0"/>
              <a:t> </a:t>
            </a:r>
            <a:r>
              <a:rPr lang="el-GR" dirty="0" smtClean="0"/>
              <a:t>προκύπτουν διαφορές στην ενεργοποίηση των παικτών μέσα σε</a:t>
            </a:r>
            <a:r>
              <a:rPr lang="en-US" dirty="0" smtClean="0"/>
              <a:t> </a:t>
            </a:r>
            <a:r>
              <a:rPr lang="el-GR" dirty="0" smtClean="0"/>
              <a:t>ένα σετ</a:t>
            </a:r>
            <a:r>
              <a:rPr lang="en-US" dirty="0" smtClean="0"/>
              <a:t>.</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normAutofit fontScale="90000"/>
          </a:bodyPr>
          <a:lstStyle/>
          <a:p>
            <a:r>
              <a:rPr lang="el-GR" dirty="0"/>
              <a:t>ΔΙΑΦΟΡΕΣ ΣΤΗΝ ΕΝΕΡΓΟΠΟΙΗΣΗ</a:t>
            </a:r>
            <a:br>
              <a:rPr lang="el-GR" dirty="0"/>
            </a:br>
            <a:r>
              <a:rPr lang="el-GR" dirty="0"/>
              <a:t>ΠΑΙΚΤΩΝ ΣΤΑ </a:t>
            </a:r>
            <a:r>
              <a:rPr lang="el-GR" dirty="0" smtClean="0"/>
              <a:t>ΣΕΤ</a:t>
            </a:r>
            <a:endParaRPr lang="el-GR" dirty="0"/>
          </a:p>
        </p:txBody>
      </p:sp>
      <p:sp>
        <p:nvSpPr>
          <p:cNvPr id="3" name="2 - Θέση περιεχομένου"/>
          <p:cNvSpPr>
            <a:spLocks noGrp="1"/>
          </p:cNvSpPr>
          <p:nvPr>
            <p:ph idx="1"/>
          </p:nvPr>
        </p:nvSpPr>
        <p:spPr>
          <a:xfrm>
            <a:off x="323528" y="1412776"/>
            <a:ext cx="8589640" cy="4997152"/>
          </a:xfrm>
        </p:spPr>
        <p:txBody>
          <a:bodyPr>
            <a:noAutofit/>
          </a:bodyPr>
          <a:lstStyle/>
          <a:p>
            <a:r>
              <a:rPr lang="el-GR" sz="2300" dirty="0" smtClean="0"/>
              <a:t>Σε έναν αγώνα ένας επιθετικός παίκτης πραγματοποιεί κατά μέσο όρο 223-246 ενέργειες.</a:t>
            </a:r>
          </a:p>
          <a:p>
            <a:r>
              <a:rPr lang="el-GR" sz="2300" dirty="0" smtClean="0"/>
              <a:t>Στον ίδιο αγώνα ένας αμυντικός παίκτης πραγματοποιεί 208-246 ενέργειες.</a:t>
            </a:r>
          </a:p>
          <a:p>
            <a:r>
              <a:rPr lang="el-GR" sz="2300" dirty="0" smtClean="0"/>
              <a:t>Ο πασαδόρος σε έναν αγώνα 5 σετ πραγματοποιεί 287-312 ενέργειες.</a:t>
            </a:r>
          </a:p>
          <a:p>
            <a:r>
              <a:rPr lang="el-GR" sz="2300" dirty="0" smtClean="0"/>
              <a:t>Κάθε παίκτης σε έναν αγώνα διάρκειας 5 σετ εκτελεί περίπου 26-38 σερβίς. Οι βασικοί υποδοχείς της ομάδας κάνουν 43-56 υποδοχές του σερβίς.</a:t>
            </a:r>
          </a:p>
          <a:p>
            <a:r>
              <a:rPr lang="el-GR" sz="2300" dirty="0" smtClean="0"/>
              <a:t>Ένας επιθετικός καρφώνει 48-56 φορές, ενώ συμμετέχει 52-66 φορές στο μπλοκ. Σε περίπτωση που ο επιθετικός είναι ο διαγώνιος τότε ο αριθμός επιθέσεων του φτάνει τις 54-68.</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ΔΙΑΦΟΡΕΣ ΑΝΑΜΕΣΑ ΣΤΑ</a:t>
            </a:r>
            <a:br>
              <a:rPr lang="el-GR" dirty="0"/>
            </a:br>
            <a:r>
              <a:rPr lang="el-GR" dirty="0"/>
              <a:t>ΔΥΟ </a:t>
            </a:r>
            <a:r>
              <a:rPr lang="el-GR" dirty="0" smtClean="0"/>
              <a:t>ΦΥΛΑ</a:t>
            </a:r>
            <a:endParaRPr lang="el-GR" dirty="0"/>
          </a:p>
        </p:txBody>
      </p:sp>
      <p:sp>
        <p:nvSpPr>
          <p:cNvPr id="3" name="2 - Θέση περιεχομένου"/>
          <p:cNvSpPr>
            <a:spLocks noGrp="1"/>
          </p:cNvSpPr>
          <p:nvPr>
            <p:ph idx="1"/>
          </p:nvPr>
        </p:nvSpPr>
        <p:spPr>
          <a:xfrm>
            <a:off x="457200" y="1600200"/>
            <a:ext cx="8229600" cy="4709120"/>
          </a:xfrm>
        </p:spPr>
        <p:txBody>
          <a:bodyPr>
            <a:normAutofit fontScale="85000" lnSpcReduction="20000"/>
          </a:bodyPr>
          <a:lstStyle/>
          <a:p>
            <a:r>
              <a:rPr lang="el-GR" dirty="0" smtClean="0"/>
              <a:t>Στη βιβλιογραφία αναφέρεται ότι ο μέσος όρος διάρκειας των αγωνιστικών επεισοδίων στους αγώνες είναι μικρότερος στους άνδρες σε σχέση με τις γυναίκες. Αυτό συμβαίνει εξαιτίας της μεγαλύτερης μυϊκής δύναμης των ανδρών που δίνουν μεγαλύτερη ταχύτητα στη μπάλα σε σχέση με τις γυναίκες.</a:t>
            </a:r>
          </a:p>
          <a:p>
            <a:r>
              <a:rPr lang="el-GR" dirty="0"/>
              <a:t>Η</a:t>
            </a:r>
            <a:r>
              <a:rPr lang="el-GR" dirty="0" smtClean="0"/>
              <a:t> μεγαλύτερη ταχύτητα της μπάλας έχει ως αποτέλεσμα να διαταράσσεται γρηγορότερα η ισορροπία μεταξύ επίθεσης και άμυνας στους άνδρες σε σχέση με τις γυναίκες.</a:t>
            </a:r>
          </a:p>
          <a:p>
            <a:r>
              <a:rPr lang="el-GR" dirty="0" smtClean="0"/>
              <a:t>Στις γυναίκες επίσης παρατηρείται μικρότερος αριθμός αγωνιστικών επεισοδίων σε σχέση με τους άνδρες.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ΔΙΑΦΟΡΕΣ ΑΝΑΜΕΣΑ ΣΤΑ</a:t>
            </a:r>
            <a:br>
              <a:rPr lang="el-GR" dirty="0"/>
            </a:br>
            <a:r>
              <a:rPr lang="el-GR" dirty="0"/>
              <a:t>ΔΥΟ </a:t>
            </a:r>
            <a:r>
              <a:rPr lang="el-GR" dirty="0" smtClean="0"/>
              <a:t>ΦΥΛΑ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Οι διαφορές μεταξύ ανδρών και γυναικών επικεντρώνονται κυρίως στην διαφορά του αριθμού των αγωνιστικών επεισοδίων όπως προαναφέρθηκε που παρατηρούνται στους αγώνες.</a:t>
            </a:r>
          </a:p>
          <a:p>
            <a:r>
              <a:rPr lang="el-GR" dirty="0" smtClean="0"/>
              <a:t>Αυτό οφείλεται στους παρακάτω λογούς:</a:t>
            </a:r>
          </a:p>
          <a:p>
            <a:r>
              <a:rPr lang="el-GR" dirty="0" smtClean="0"/>
              <a:t>1. στην υποδοχή του σερβίς,</a:t>
            </a:r>
          </a:p>
          <a:p>
            <a:r>
              <a:rPr lang="el-GR" dirty="0" smtClean="0"/>
              <a:t>2. στον δείκτη δυσκολίας του σερβίς,</a:t>
            </a:r>
          </a:p>
          <a:p>
            <a:r>
              <a:rPr lang="el-GR" dirty="0" smtClean="0"/>
              <a:t>3. στην ταχύτητα της μπάλας,</a:t>
            </a:r>
          </a:p>
          <a:p>
            <a:r>
              <a:rPr lang="el-GR" dirty="0" smtClean="0"/>
              <a:t>4. στο επιθετικό παιχνίδι.</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ΔΙΑΦΟΡΕΣ ΑΝΑΜΕΣΑ ΣΤΑ ΔΥΟ</a:t>
            </a:r>
            <a:br>
              <a:rPr lang="el-GR" dirty="0"/>
            </a:br>
            <a:r>
              <a:rPr lang="el-GR" dirty="0"/>
              <a:t>ΦΥΛΑ </a:t>
            </a:r>
          </a:p>
        </p:txBody>
      </p:sp>
      <p:sp>
        <p:nvSpPr>
          <p:cNvPr id="3" name="2 - Θέση περιεχομένου"/>
          <p:cNvSpPr>
            <a:spLocks noGrp="1"/>
          </p:cNvSpPr>
          <p:nvPr>
            <p:ph idx="1"/>
          </p:nvPr>
        </p:nvSpPr>
        <p:spPr/>
        <p:txBody>
          <a:bodyPr>
            <a:normAutofit lnSpcReduction="10000"/>
          </a:bodyPr>
          <a:lstStyle/>
          <a:p>
            <a:r>
              <a:rPr lang="el-GR" dirty="0" smtClean="0"/>
              <a:t>Η υποδοχή του σερβίς είναι δυσκολότερη σε γυναικείες ομάδες σε σχέση με τις ανδρικές εξαιτίας του χαμηλότερου ύψους του φιλέ με αποτέλεσμα να σημειώνονται περισσότεροι απευθείας πόντοι.</a:t>
            </a:r>
          </a:p>
          <a:p>
            <a:r>
              <a:rPr lang="el-GR" dirty="0" smtClean="0"/>
              <a:t>Αυτό έχει σαν αποτέλεσμα να μειώνεται ο χρόνος των αγωνιστικών επεισοδίων στα παιχνίδια των γυναικών σε σχέση με τα παιχνίδια των ανδρών.</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ΔΙΑΦΟΡΕΣ ΑΝΑΜΕΣΑ ΣΤΑ ΔΥΟ</a:t>
            </a:r>
            <a:br>
              <a:rPr lang="el-GR" dirty="0"/>
            </a:br>
            <a:r>
              <a:rPr lang="el-GR" dirty="0"/>
              <a:t>ΦΥΛΑ </a:t>
            </a:r>
          </a:p>
        </p:txBody>
      </p:sp>
      <p:sp>
        <p:nvSpPr>
          <p:cNvPr id="3" name="2 - Θέση περιεχομένου"/>
          <p:cNvSpPr>
            <a:spLocks noGrp="1"/>
          </p:cNvSpPr>
          <p:nvPr>
            <p:ph idx="1"/>
          </p:nvPr>
        </p:nvSpPr>
        <p:spPr/>
        <p:txBody>
          <a:bodyPr>
            <a:normAutofit fontScale="92500" lnSpcReduction="10000"/>
          </a:bodyPr>
          <a:lstStyle/>
          <a:p>
            <a:r>
              <a:rPr lang="el-GR" dirty="0" smtClean="0"/>
              <a:t>Η υποδοχή στις γυναικείες ομάδες πολλές φορές είναι κακής ποιότητας </a:t>
            </a:r>
            <a:r>
              <a:rPr lang="el-GR" dirty="0" smtClean="0"/>
              <a:t>λ</a:t>
            </a:r>
            <a:r>
              <a:rPr lang="el-GR" dirty="0"/>
              <a:t>ό</a:t>
            </a:r>
            <a:r>
              <a:rPr lang="el-GR" dirty="0" smtClean="0"/>
              <a:t>γω </a:t>
            </a:r>
            <a:r>
              <a:rPr lang="el-GR" dirty="0" smtClean="0"/>
              <a:t>της δυσκολίας του σερβίς με αποτέλεσμα να μην μπορεί να πραγματοποιηθεί επίθεση και να περνά η μπάλα εύκολα στον αντίπαλο.</a:t>
            </a:r>
          </a:p>
          <a:p>
            <a:r>
              <a:rPr lang="el-GR" dirty="0" smtClean="0"/>
              <a:t>Η αντίπαλη ομάδα έτσι έχει την δυνατότητα αντεπίθεσης για να κατακτήσει τον πόντο.</a:t>
            </a:r>
          </a:p>
          <a:p>
            <a:r>
              <a:rPr lang="el-GR" dirty="0" smtClean="0"/>
              <a:t>Με αυτόν τον τρόπο μειώνεται ο αριθμός αγωνιστικών επεισοδίων αλλαγής του σερβίς στις γυναικείες ομάδες σε σχέση με τις ανδρικές.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ΔΙΑΦΟΡΕΣ ΑΝΑΜΕΣΑ ΣΤΑ ΔΥΟ</a:t>
            </a:r>
            <a:br>
              <a:rPr lang="el-GR" dirty="0"/>
            </a:br>
            <a:r>
              <a:rPr lang="el-GR" dirty="0"/>
              <a:t>ΦΥΛΑ</a:t>
            </a:r>
          </a:p>
        </p:txBody>
      </p:sp>
      <p:sp>
        <p:nvSpPr>
          <p:cNvPr id="3" name="2 - Θέση περιεχομένου"/>
          <p:cNvSpPr>
            <a:spLocks noGrp="1"/>
          </p:cNvSpPr>
          <p:nvPr>
            <p:ph idx="1"/>
          </p:nvPr>
        </p:nvSpPr>
        <p:spPr>
          <a:xfrm>
            <a:off x="457200" y="1600200"/>
            <a:ext cx="8229600" cy="4709120"/>
          </a:xfrm>
        </p:spPr>
        <p:txBody>
          <a:bodyPr>
            <a:normAutofit fontScale="77500" lnSpcReduction="20000"/>
          </a:bodyPr>
          <a:lstStyle/>
          <a:p>
            <a:r>
              <a:rPr lang="el-GR" dirty="0" smtClean="0"/>
              <a:t>Οι μπάλες σε ανδρικές ομάδες καρφώνονται με μεγαλύτερη ταχύτητα σε σχέση με τις γυναίκες. Αυτό έχει σαν αποτέλεσμα η αμυνόμενη ομάδα να έχει μικρότερες πιθανότητες άμυνας και επακόλουθης αντεπίθεσης σε ανδρικές ομάδες σε σχέση με τις γυναικείες. Έτσι μειώνεται πάλι ο χρόνος αγωνιστικών επεισοδίων αλλαγής.</a:t>
            </a:r>
          </a:p>
          <a:p>
            <a:r>
              <a:rPr lang="el-GR" dirty="0" smtClean="0"/>
              <a:t>Το παιχνίδι σε ανδρικές ομάδες γίνεται με την χρησιμοποίηση γενικά και πάσας με χαμηλή τροχιά (1ου, 2ου χρόνου) σε σχέση με τις γυναικείες ομάδες. Αυτό  συμβάλλει επίσης στη μείωση του συνολικά ενεργού χρόνου κατά τη διάρκεια των αγωνιστικών επεισοδίων σε ανδρικές ομάδες σε σχέση με τις γυναικείες ομάδες.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ΒΙΒΛΙΟΓΡΑΦΙΑ</a:t>
            </a:r>
            <a:br>
              <a:rPr lang="el-GR"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t>ΜΠΕΡΓΕΛΕΣ, Ν., ΑΓΓΕΛΟΝΙΔΗΣ, Ι., ΚΑΤΣΙΚΑΔΕΛΗ, Α. (1996). ΠΕΤΟΣΦΑΙΡΙΣΗ: ΕΝΙΑΙΟΣ ΠΡΟΠΟΝΗΤΙΚΟΣ ΚΑΙ ΑΓΩΝΙΣΤΙΚΟΣ ΣΧΕΔΙΑΣΜΟΣ ΤΩΝ ΑΘΛΗΤΩΝ ΠΕΤΟΣΦΑΙΡΙΣΗΣ ΤΗΣ ΑΝΑΠΤΥΞΙΑΚΗΣ ΦΑΣΗΣ 12-16 ΕΤΩΝ. ΑΘΗΝΑ.</a:t>
            </a:r>
          </a:p>
          <a:p>
            <a:r>
              <a:rPr lang="el-GR" dirty="0" smtClean="0"/>
              <a:t>ΜΠΕΡΓΕΛΕΣ, Ν. (1993). ΠΡΟΠΟΝΗΤΙΚΗ ΠΕΤΟΣΦΑΙΡΙΣΗΣ. ΑΘΗΝΑ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φυσικές απαιτήσεις του αθλήματος του βόλεϊ.</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Τα βασικά συστατικά που απαρτίζουν τις φυσικές απαιτήσεις των παικτών στο άθλημα του βόλεϊ, η δύναμη, η αντοχή, η ταχύτητα κλπ.</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ΦΥΣΙΚΕΣ ΑΠΑΙΤΗΣΕΙΣ </a:t>
            </a:r>
            <a:r>
              <a:rPr lang="el-GR" dirty="0" smtClean="0"/>
              <a:t>ΣΤΟ ΒΟΛΕΪ</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Μιλώντας για φυσικές απαιτήσεις στην πετοσφαίριση αναφερόμαστε στις ικανότητες που πρέπει να έχει κάθε παίκτης/</a:t>
            </a:r>
            <a:r>
              <a:rPr lang="el-GR" dirty="0" err="1" smtClean="0"/>
              <a:t>τρια</a:t>
            </a:r>
            <a:r>
              <a:rPr lang="el-GR" dirty="0" smtClean="0"/>
              <a:t> μας για να βελτιώσει την αγωνιστική του επίδοση και να κατακτήσει τους στόχους του (ομαδικούς-ατομικούς).</a:t>
            </a:r>
          </a:p>
          <a:p>
            <a:r>
              <a:rPr lang="el-GR" dirty="0" smtClean="0"/>
              <a:t>Οι φυσικές απαιτήσεις είναι συνυφασμένες με τη σωματική (φυσική) κατάσταση του παίκτη/</a:t>
            </a:r>
            <a:r>
              <a:rPr lang="el-GR" dirty="0" err="1" smtClean="0"/>
              <a:t>τριας</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ΦΥΣΙΚΕΣ ΑΠΑΙΤΗΣΕΙΣ ΣΤΟ ΒΟΛΕΪ</a:t>
            </a:r>
          </a:p>
        </p:txBody>
      </p:sp>
      <p:sp>
        <p:nvSpPr>
          <p:cNvPr id="3" name="2 - Θέση περιεχομένου"/>
          <p:cNvSpPr>
            <a:spLocks noGrp="1"/>
          </p:cNvSpPr>
          <p:nvPr>
            <p:ph idx="1"/>
          </p:nvPr>
        </p:nvSpPr>
        <p:spPr/>
        <p:txBody>
          <a:bodyPr>
            <a:normAutofit fontScale="85000" lnSpcReduction="20000"/>
          </a:bodyPr>
          <a:lstStyle/>
          <a:p>
            <a:r>
              <a:rPr lang="el-GR" dirty="0" smtClean="0"/>
              <a:t>Με τον όρο φυσική κατάσταση στην πετοσφαίριση εννοούμε όλες εκείνες τις ικανότητες που είναι απαραίτητες στον παίκτη/</a:t>
            </a:r>
            <a:r>
              <a:rPr lang="el-GR" dirty="0" err="1" smtClean="0"/>
              <a:t>τρια</a:t>
            </a:r>
            <a:r>
              <a:rPr lang="el-GR" dirty="0" smtClean="0"/>
              <a:t> για να πραγματοποιήσει τις ειδικές κινητικές δραστηριότητες του αθλήματος.</a:t>
            </a:r>
          </a:p>
          <a:p>
            <a:r>
              <a:rPr lang="el-GR" dirty="0" smtClean="0"/>
              <a:t>Αυτές οι ικανότητες είναι βασικές για κάθε άθλημα, αποτελούν κοινό χαρακτηριστικό σε κάθε ομαδικό ή ατομικό άθλημα και είναι :</a:t>
            </a:r>
          </a:p>
          <a:p>
            <a:r>
              <a:rPr lang="el-GR" dirty="0" smtClean="0"/>
              <a:t>1. μυϊκή δύναμη,</a:t>
            </a:r>
          </a:p>
          <a:p>
            <a:r>
              <a:rPr lang="el-GR" dirty="0" smtClean="0"/>
              <a:t>2. ταχύτητα,</a:t>
            </a:r>
          </a:p>
          <a:p>
            <a:r>
              <a:rPr lang="el-GR" dirty="0" smtClean="0"/>
              <a:t>3. αντοχή.</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ΕΙΔΙΚΗ ΦΥΣΙΚΗ ΚΑΤΑΣΤΑΣΗ </a:t>
            </a:r>
            <a:r>
              <a:rPr lang="el-GR" dirty="0" smtClean="0"/>
              <a:t>ΣΤΟ ΒΟΛΕΪ</a:t>
            </a:r>
            <a:endParaRPr lang="el-GR" dirty="0"/>
          </a:p>
        </p:txBody>
      </p:sp>
      <p:sp>
        <p:nvSpPr>
          <p:cNvPr id="3" name="2 - Θέση περιεχομένου"/>
          <p:cNvSpPr>
            <a:spLocks noGrp="1"/>
          </p:cNvSpPr>
          <p:nvPr>
            <p:ph idx="1"/>
          </p:nvPr>
        </p:nvSpPr>
        <p:spPr>
          <a:xfrm>
            <a:off x="457200" y="1340768"/>
            <a:ext cx="8229600" cy="5040560"/>
          </a:xfrm>
        </p:spPr>
        <p:txBody>
          <a:bodyPr>
            <a:normAutofit fontScale="62500" lnSpcReduction="20000"/>
          </a:bodyPr>
          <a:lstStyle/>
          <a:p>
            <a:r>
              <a:rPr lang="el-GR" dirty="0" smtClean="0"/>
              <a:t>Ως  ειδική φυσική κατάσταση στην πετοσφαίριση ορίζεται η ποικίλη έκφραση των βασικών ιδιοτήτων που απαιτούνται από κάθε παίκτη/</a:t>
            </a:r>
            <a:r>
              <a:rPr lang="el-GR" dirty="0" err="1" smtClean="0"/>
              <a:t>τρια</a:t>
            </a:r>
            <a:r>
              <a:rPr lang="el-GR" dirty="0" smtClean="0"/>
              <a:t> λόγω της φύσης του αθλήματος.</a:t>
            </a:r>
          </a:p>
          <a:p>
            <a:r>
              <a:rPr lang="el-GR" dirty="0" smtClean="0"/>
              <a:t>Έτσι απαιτείται από τους παίκτες διαφορετική αντιμετώπιση εξαιτίας:</a:t>
            </a:r>
          </a:p>
          <a:p>
            <a:r>
              <a:rPr lang="el-GR" dirty="0" smtClean="0"/>
              <a:t>1. της κατεύθυνσης των δραστηριοτήτων στο χώρο,</a:t>
            </a:r>
          </a:p>
          <a:p>
            <a:r>
              <a:rPr lang="el-GR" dirty="0" smtClean="0"/>
              <a:t>2. των δραστηριοτήτων ως προς το ύψος του φιλέ,</a:t>
            </a:r>
          </a:p>
          <a:p>
            <a:r>
              <a:rPr lang="el-GR" dirty="0" smtClean="0"/>
              <a:t>3. των δραστηριοτήτων ως προς την ταχύτητα εκτέλεσης των κινήσεων,</a:t>
            </a:r>
          </a:p>
          <a:p>
            <a:r>
              <a:rPr lang="el-GR" dirty="0" smtClean="0"/>
              <a:t>4. της ταχύτητας αντίδρασης,</a:t>
            </a:r>
          </a:p>
          <a:p>
            <a:r>
              <a:rPr lang="el-GR" dirty="0" smtClean="0"/>
              <a:t>5. του συντονισμού των κινήσεων,</a:t>
            </a:r>
          </a:p>
          <a:p>
            <a:r>
              <a:rPr lang="el-GR" dirty="0" smtClean="0"/>
              <a:t>6. της αντίληψης ενεργών και νεκρών χρόνων,</a:t>
            </a:r>
          </a:p>
          <a:p>
            <a:r>
              <a:rPr lang="el-GR" dirty="0" smtClean="0"/>
              <a:t>7. της διαφοροποίησης </a:t>
            </a:r>
            <a:r>
              <a:rPr lang="el-GR" dirty="0"/>
              <a:t>Α</a:t>
            </a:r>
            <a:r>
              <a:rPr lang="el-GR" dirty="0" smtClean="0"/>
              <a:t>΄ και </a:t>
            </a:r>
            <a:r>
              <a:rPr lang="el-GR" dirty="0"/>
              <a:t>Β</a:t>
            </a:r>
            <a:r>
              <a:rPr lang="el-GR" dirty="0" smtClean="0"/>
              <a:t>΄ ζώνης άμυνας,</a:t>
            </a:r>
          </a:p>
          <a:p>
            <a:r>
              <a:rPr lang="el-GR" dirty="0" smtClean="0"/>
              <a:t>8. των διαφορών ανάμεσα στα δυο φύλα.</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1143000"/>
          </a:xfrm>
        </p:spPr>
        <p:txBody>
          <a:bodyPr>
            <a:normAutofit fontScale="90000"/>
          </a:bodyPr>
          <a:lstStyle/>
          <a:p>
            <a:r>
              <a:rPr lang="el-GR" dirty="0"/>
              <a:t>Η ΚΑΤΕΥΘΥΝΣΗ ΤΩΝ</a:t>
            </a:r>
            <a:br>
              <a:rPr lang="el-GR" dirty="0"/>
            </a:br>
            <a:r>
              <a:rPr lang="el-GR" dirty="0"/>
              <a:t>ΔΡΑΣΤΗΡΙΟΤΗΤΩΝ ΣΤΟ </a:t>
            </a:r>
            <a:r>
              <a:rPr lang="el-GR" dirty="0" smtClean="0"/>
              <a:t>ΧΩΡΟ</a:t>
            </a:r>
            <a:endParaRPr lang="el-GR" dirty="0"/>
          </a:p>
        </p:txBody>
      </p:sp>
      <p:sp>
        <p:nvSpPr>
          <p:cNvPr id="3" name="2 - Θέση περιεχομένου"/>
          <p:cNvSpPr>
            <a:spLocks noGrp="1"/>
          </p:cNvSpPr>
          <p:nvPr>
            <p:ph idx="1"/>
          </p:nvPr>
        </p:nvSpPr>
        <p:spPr>
          <a:xfrm>
            <a:off x="457200" y="1600200"/>
            <a:ext cx="8229600" cy="4781128"/>
          </a:xfrm>
        </p:spPr>
        <p:txBody>
          <a:bodyPr>
            <a:normAutofit fontScale="92500" lnSpcReduction="20000"/>
          </a:bodyPr>
          <a:lstStyle/>
          <a:p>
            <a:r>
              <a:rPr lang="el-GR" dirty="0" smtClean="0"/>
              <a:t>Η φύση του αθλήματος είναι τέτοια όπου δυο αντιμαχόμενες ομάδες αποτελούμενες από έξι παίκτες προσπαθούν να στείλουν την μπάλα στο γήπεδο του αντίπαλου. Το κάθε ένα από τα δυο γήπεδα έχει εμβαδό 81 </a:t>
            </a:r>
            <a:r>
              <a:rPr lang="el-GR" dirty="0" err="1" smtClean="0"/>
              <a:t>τ.μ</a:t>
            </a:r>
            <a:r>
              <a:rPr lang="el-GR" dirty="0" smtClean="0"/>
              <a:t>., οι δραστηριότητες των παικτών όμως δεν περιορίζονται μέσα στα στενά πλαίσια του γηπέδου, αλλά και έξω από αυτά ιδίως μετά από κακές αμυντικές προσπάθειες (άμυνα εδάφους, μπλοκ).</a:t>
            </a:r>
          </a:p>
          <a:p>
            <a:r>
              <a:rPr lang="el-GR" dirty="0" smtClean="0"/>
              <a:t>Οι ενέργειες των παικτών πραγματοποιούνται με τη χρήση των χεριών, ενώ έμμεσα μετέχουν και τα άλλα μέρη τους σώματος.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1762</Words>
  <Application>Microsoft Office PowerPoint</Application>
  <PresentationFormat>On-screen Show (4:3)</PresentationFormat>
  <Paragraphs>152</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Θέμα του Office</vt:lpstr>
      <vt:lpstr>Πετοσφαίριση Ι</vt:lpstr>
      <vt:lpstr>Άδειες Χρήσης</vt:lpstr>
      <vt:lpstr>Χρηματοδότηση</vt:lpstr>
      <vt:lpstr>Σκοποί  ενότητας</vt:lpstr>
      <vt:lpstr>Περιεχόμενα ενότητας</vt:lpstr>
      <vt:lpstr>ΟΙ ΦΥΣΙΚΕΣ ΑΠΑΙΤΗΣΕΙΣ ΣΤΟ ΒΟΛΕΪ</vt:lpstr>
      <vt:lpstr>ΟΙ ΦΥΣΙΚΕΣ ΑΠΑΙΤΗΣΕΙΣ ΣΤΟ ΒΟΛΕΪ</vt:lpstr>
      <vt:lpstr>ΕΙΔΙΚΗ ΦΥΣΙΚΗ ΚΑΤΑΣΤΑΣΗ ΣΤΟ ΒΟΛΕΪ</vt:lpstr>
      <vt:lpstr>Η ΚΑΤΕΥΘΥΝΣΗ ΤΩΝ ΔΡΑΣΤΗΡΙΟΤΗΤΩΝ ΣΤΟ ΧΩΡΟ</vt:lpstr>
      <vt:lpstr>ΟΙ ΔΡΑΣΤΗΡΙΟΤΗΤΕΣ ΩΣ ΠΡΟΣ ΤΟ ΥΨΟΣ ΤΟΥ ΦΙΛΕ</vt:lpstr>
      <vt:lpstr>ΟΙ ΔΡΑΣΤΗΡΙΟΤΗΤΕΣ ΩΣ ΠΡΟΣ ΤΗΝ ΤΑΧΥΤΗΤΑ ΕΚΤΕΛΕΣΗΣ ΤΩΝ ΚΙΝΗΣΕΩΝ</vt:lpstr>
      <vt:lpstr>ΑΜΥΝΤΙΚΕΣ ΕΝΕΡΓΕΙΕΣ</vt:lpstr>
      <vt:lpstr>ΕΠΙΘΕΤΙΚΕΣ ΕΝΕΡΓΕΙΕΣ</vt:lpstr>
      <vt:lpstr>Η ΤΑΧΥΤΗΤΑ ΑΝΤΙΔΡΑΣΗΣ</vt:lpstr>
      <vt:lpstr>Ο ΣΥΝΤΟΝΙΣΜΟΣ ΚΙΝΗΣΕΩΝ</vt:lpstr>
      <vt:lpstr>Η ΑΝΤΙΛΗΨΗ ΕΝΕΡΓΩΝ ΚΑΙ ΝΕΚΡΩΝ ΧΡΟΝΩΝ</vt:lpstr>
      <vt:lpstr>ΕΝΕΡΓΟΙ ΧΡΟΝΟΙ ΣΤΗΝ ΠΕΤΟΣΦΑΙΡΙΣΗ</vt:lpstr>
      <vt:lpstr>ΝΕΚΡΟΙ ΧΡΟΝΟΙ ΣΤΗΝ ΠΕΤΟΣΦΑΙΡΙΣΗ</vt:lpstr>
      <vt:lpstr>Η ΔΙΑΦΟΡΟΠΟΙΗΣΗ Α΄ ΚΑΙ Β΄ ΖΩΝΗΣ ΑΜΥΝΑΣ</vt:lpstr>
      <vt:lpstr>ΔΙΑΦΟΡΕΣ ΣΤΗΝ ΕΝΕΡΓΟΠΟΙΗΣΗ ΠΑΙΚΤΩΝ ΣΤΑ ΣΕΤ</vt:lpstr>
      <vt:lpstr>ΟΙ ΔΙΑΦΟΡΕΣ ΑΝΑΜΕΣΑ ΣΤΑ ΔΥΟ ΦΥΛΑ</vt:lpstr>
      <vt:lpstr>ΟΙ ΔΙΑΦΟΡΕΣ ΑΝΑΜΕΣΑ ΣΤΑ ΔΥΟ ΦΥΛΑ</vt:lpstr>
      <vt:lpstr>ΟΙ ΔΙΑΦΟΡΕΣ ΑΝΑΜΕΣΑ ΣΤΑ ΔΥΟ ΦΥΛΑ </vt:lpstr>
      <vt:lpstr>ΔΙΑΦΟΡΕΣ ΑΝΑΜΕΣΑ ΣΤΑ ΔΥΟ ΦΥΛΑ </vt:lpstr>
      <vt:lpstr>ΟΙ ΔΙΑΦΟΡΕΣ ΑΝΑΜΕΣΑ ΣΤΑ ΔΥΟ ΦΥΛΑ</vt:lpstr>
      <vt:lpstr>ΒΙΒΛΙΟΓΡΑΦΙΑ </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Energy</cp:lastModifiedBy>
  <cp:revision>278</cp:revision>
  <dcterms:created xsi:type="dcterms:W3CDTF">2012-09-06T09:03:05Z</dcterms:created>
  <dcterms:modified xsi:type="dcterms:W3CDTF">2015-06-26T13:15:08Z</dcterms:modified>
</cp:coreProperties>
</file>