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3"/>
  </p:notesMasterIdLst>
  <p:sldIdLst>
    <p:sldId id="312" r:id="rId3"/>
    <p:sldId id="256" r:id="rId4"/>
    <p:sldId id="260" r:id="rId5"/>
    <p:sldId id="257" r:id="rId6"/>
    <p:sldId id="313" r:id="rId7"/>
    <p:sldId id="314" r:id="rId8"/>
    <p:sldId id="261" r:id="rId9"/>
    <p:sldId id="262" r:id="rId10"/>
    <p:sldId id="263" r:id="rId11"/>
    <p:sldId id="266" r:id="rId12"/>
    <p:sldId id="267" r:id="rId13"/>
    <p:sldId id="296" r:id="rId14"/>
    <p:sldId id="299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64" r:id="rId24"/>
    <p:sldId id="279" r:id="rId25"/>
    <p:sldId id="268" r:id="rId26"/>
    <p:sldId id="285" r:id="rId27"/>
    <p:sldId id="289" r:id="rId28"/>
    <p:sldId id="290" r:id="rId29"/>
    <p:sldId id="291" r:id="rId30"/>
    <p:sldId id="292" r:id="rId31"/>
    <p:sldId id="293" r:id="rId32"/>
    <p:sldId id="288" r:id="rId33"/>
    <p:sldId id="300" r:id="rId34"/>
    <p:sldId id="301" r:id="rId35"/>
    <p:sldId id="304" r:id="rId36"/>
    <p:sldId id="306" r:id="rId37"/>
    <p:sldId id="307" r:id="rId38"/>
    <p:sldId id="308" r:id="rId39"/>
    <p:sldId id="309" r:id="rId40"/>
    <p:sldId id="310" r:id="rId41"/>
    <p:sldId id="311" r:id="rId4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7" autoAdjust="0"/>
    <p:restoredTop sz="94660"/>
  </p:normalViewPr>
  <p:slideViewPr>
    <p:cSldViewPr>
      <p:cViewPr varScale="1">
        <p:scale>
          <a:sx n="106" d="100"/>
          <a:sy n="106" d="100"/>
        </p:scale>
        <p:origin x="205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6AD25-DCC4-4090-B979-32DAA759B62E}" type="datetimeFigureOut">
              <a:rPr lang="el-GR" smtClean="0"/>
              <a:t>25/6/2015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56D9A-CB32-496C-95F6-25D506E134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366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866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59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052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55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50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D4864-AA8C-4EEA-8540-6A8E8FC486D7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9737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6E30-C8AE-4C62-BFE7-E6147297344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2717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752C4-6CE1-45B3-A9F5-D8E45276DC4C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85531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CA2F76-B0E7-4491-8B42-F4364F1CDB5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97581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D4864-AA8C-4EEA-8540-6A8E8FC486D7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005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73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464369"/>
            <a:ext cx="79208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b="0" dirty="0" smtClean="0">
                <a:latin typeface="+mn-lt"/>
              </a:rPr>
              <a:t>Ενότητα</a:t>
            </a:r>
            <a:r>
              <a:rPr lang="el-GR" sz="1200" b="0" baseline="0" dirty="0" smtClean="0">
                <a:latin typeface="+mn-lt"/>
              </a:rPr>
              <a:t> 3.4: Συνοδές αναπηρίες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4064" y="6464369"/>
            <a:ext cx="65841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0" dirty="0" smtClean="0">
                <a:latin typeface="+mn-lt"/>
              </a:rPr>
              <a:t>-</a:t>
            </a:r>
            <a:fld id="{B55FABF0-E590-41F8-8765-B40ADFCD345B}" type="slidenum">
              <a:rPr lang="el-GR" sz="1200" b="0" smtClean="0">
                <a:latin typeface="+mn-lt"/>
              </a:rPr>
              <a:pPr algn="ctr"/>
              <a:t>‹#›</a:t>
            </a:fld>
            <a:r>
              <a:rPr lang="el-GR" sz="1200" b="0" dirty="0" smtClean="0">
                <a:latin typeface="+mn-lt"/>
              </a:rPr>
              <a:t>-</a:t>
            </a:r>
            <a:endParaRPr lang="el-GR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4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18F84-0BEA-473F-86F9-F0F158FEBCCB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9170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73A7-9D40-4724-8FC0-BBC070A19735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1310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AB075-B4B3-4A17-A8AE-61FA9C78EECB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0930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8DB7E-2540-459F-9104-FFEF8E663314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0564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9E4A2-DC0E-4B70-95F0-74B86F85A8A4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3196504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73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464369"/>
            <a:ext cx="79208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b="0" dirty="0" smtClean="0">
                <a:latin typeface="+mn-lt"/>
              </a:rPr>
              <a:t>Ενότητα</a:t>
            </a:r>
            <a:r>
              <a:rPr lang="el-GR" sz="1200" b="0" baseline="0" dirty="0" smtClean="0">
                <a:latin typeface="+mn-lt"/>
              </a:rPr>
              <a:t> 5: Το παιδί προσχολικής ηλικίας</a:t>
            </a:r>
            <a:endParaRPr lang="el-GR" sz="1200" b="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4064" y="6464369"/>
            <a:ext cx="65841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0" dirty="0" smtClean="0">
                <a:latin typeface="+mn-lt"/>
              </a:rPr>
              <a:t>-</a:t>
            </a:r>
            <a:fld id="{B55FABF0-E590-41F8-8765-B40ADFCD345B}" type="slidenum">
              <a:rPr lang="el-GR" sz="1200" b="0" smtClean="0">
                <a:latin typeface="+mn-lt"/>
              </a:rPr>
              <a:pPr algn="ctr"/>
              <a:t>‹#›</a:t>
            </a:fld>
            <a:r>
              <a:rPr lang="el-GR" sz="1200" b="0" dirty="0" smtClean="0">
                <a:latin typeface="+mn-lt"/>
              </a:rPr>
              <a:t>-</a:t>
            </a:r>
            <a:endParaRPr lang="el-GR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3700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95B51-F74A-4061-9CD9-8D7C754B27A1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15665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CAC65-45AC-487B-9A06-ECD5EE81AAE5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30046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6E30-C8AE-4C62-BFE7-E6147297344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1115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752C4-6CE1-45B3-A9F5-D8E45276DC4C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35493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CA2F76-B0E7-4491-8B42-F4364F1CDB5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679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18F84-0BEA-473F-86F9-F0F158FEBCCB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3546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73A7-9D40-4724-8FC0-BBC070A19735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715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AB075-B4B3-4A17-A8AE-61FA9C78EECB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3858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8DB7E-2540-459F-9104-FFEF8E663314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0748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9E4A2-DC0E-4B70-95F0-74B86F85A8A4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547043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95B51-F74A-4061-9CD9-8D7C754B27A1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2262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CAC65-45AC-487B-9A06-ECD5EE81AAE5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0926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4CA2F76-B0E7-4491-8B42-F4364F1CDB5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9262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4CA2F76-B0E7-4491-8B42-F4364F1CDB5E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1812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1" y="1412776"/>
            <a:ext cx="7772400" cy="1440160"/>
          </a:xfrm>
        </p:spPr>
        <p:txBody>
          <a:bodyPr>
            <a:noAutofit/>
          </a:bodyPr>
          <a:lstStyle/>
          <a:p>
            <a:r>
              <a:rPr lang="el-GR" altLang="el-GR" b="1" dirty="0">
                <a:solidFill>
                  <a:srgbClr val="5075BC"/>
                </a:solidFill>
              </a:rPr>
              <a:t>Κινητικά προβλήματα</a:t>
            </a:r>
            <a:br>
              <a:rPr lang="el-GR" altLang="el-GR" b="1" dirty="0">
                <a:solidFill>
                  <a:srgbClr val="5075BC"/>
                </a:solidFill>
              </a:rPr>
            </a:br>
            <a:r>
              <a:rPr lang="el-GR" altLang="el-GR" b="1" dirty="0">
                <a:solidFill>
                  <a:srgbClr val="5075BC"/>
                </a:solidFill>
              </a:rPr>
              <a:t>Πολλαπλές αναπηρίες</a:t>
            </a:r>
            <a:endParaRPr lang="el-GR" sz="5400" b="1" dirty="0">
              <a:solidFill>
                <a:srgbClr val="0070C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97828" y="3068960"/>
            <a:ext cx="8322644" cy="3312368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latin typeface="+mj-lt"/>
                <a:ea typeface="+mj-ea"/>
                <a:cs typeface="+mj-cs"/>
              </a:rPr>
              <a:t>Ενότητα </a:t>
            </a:r>
            <a:r>
              <a:rPr lang="el-GR" sz="2800" b="1" dirty="0" smtClean="0">
                <a:latin typeface="+mj-lt"/>
                <a:ea typeface="+mj-ea"/>
                <a:cs typeface="+mj-cs"/>
              </a:rPr>
              <a:t>2.4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 </a:t>
            </a:r>
            <a:endParaRPr lang="el-GR" sz="2800" b="1" dirty="0" smtClean="0">
              <a:latin typeface="+mj-lt"/>
              <a:ea typeface="+mj-ea"/>
              <a:cs typeface="+mj-cs"/>
            </a:endParaRPr>
          </a:p>
          <a:p>
            <a:r>
              <a:rPr lang="el-GR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Συνοδές αναπηρίες</a:t>
            </a:r>
            <a:endParaRPr lang="en-US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el-GR" sz="2800" dirty="0" smtClean="0"/>
          </a:p>
          <a:p>
            <a:endParaRPr lang="en-US" sz="2800" dirty="0" smtClean="0"/>
          </a:p>
          <a:p>
            <a:r>
              <a:rPr lang="el-GR" sz="2400" dirty="0" smtClean="0"/>
              <a:t>Ιουλία Νησιώτου</a:t>
            </a:r>
          </a:p>
          <a:p>
            <a:r>
              <a:rPr lang="el-GR" sz="2400" dirty="0" smtClean="0"/>
              <a:t>Σχολή Ανθρωπιστικών και Κοινωνικών Επιστημών  Παιδαγωγικό Τμήμα Ειδικής Αγωγής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9" name="Logo" descr="Λογότυπο Π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07" y="440668"/>
            <a:ext cx="3477085" cy="7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smtClean="0"/>
              <a:t/>
            </a:r>
            <a:br>
              <a:rPr lang="el-GR" altLang="el-GR" sz="4000" smtClean="0"/>
            </a:br>
            <a:r>
              <a:rPr lang="el-GR" altLang="el-GR" sz="4000" smtClean="0"/>
              <a:t/>
            </a:r>
            <a:br>
              <a:rPr lang="el-GR" altLang="el-GR" sz="4000" smtClean="0"/>
            </a:br>
            <a:r>
              <a:rPr lang="el-GR" altLang="el-GR" sz="4000" smtClean="0"/>
              <a:t>Κοινωνικοπολιτισμικό περιβάλλον</a:t>
            </a:r>
            <a:br>
              <a:rPr lang="el-GR" altLang="el-GR" sz="4000" smtClean="0"/>
            </a:br>
            <a:r>
              <a:rPr lang="el-GR" altLang="el-GR" sz="4000" smtClean="0"/>
              <a:t/>
            </a:r>
            <a:br>
              <a:rPr lang="el-GR" altLang="el-GR" sz="4000" smtClean="0"/>
            </a:br>
            <a:endParaRPr lang="el-GR" altLang="el-GR" sz="40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0" cy="18288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Μορφωτικό επίπεδο των γονέων</a:t>
            </a:r>
          </a:p>
          <a:p>
            <a:pPr eaLnBrk="1" hangingPunct="1"/>
            <a:r>
              <a:rPr lang="el-GR" altLang="el-GR" dirty="0" smtClean="0"/>
              <a:t>Οικονομική κατάσταση της οικογένειας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Παρέμβαση 2/2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610600" cy="5257800"/>
          </a:xfrm>
        </p:spPr>
        <p:txBody>
          <a:bodyPr/>
          <a:lstStyle/>
          <a:p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Έλεγχος της ακοής</a:t>
            </a:r>
          </a:p>
          <a:p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Έλεγχος της όρασης</a:t>
            </a:r>
          </a:p>
          <a:p>
            <a:pPr eaLnBrk="1" hangingPunct="1">
              <a:buFontTx/>
              <a:buNone/>
            </a:pPr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ΝΑ ΒΕΒΑΙΩΘΟΥΜΕ ΌΤΙ ΤΥΧΟΝ ΠΡΟΒΛΗΜΑΤΑ ΑΝΤΙΜΕΤΩΠΙΣΘΗΚΑΝ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Αδρή κινητικότητα </a:t>
            </a:r>
            <a:r>
              <a:rPr lang="en-US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βραδύτητα εκτέλεσης της κίνησης- ανασφάλεια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Ατελής συντονισμός των κινήσεων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Διαταραγμένη συνείδηση του σώματος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ΥΠΟΜΟΝΗ ΚΑΙ ΣΤΑΘΕΡΟΤΗΤΑ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ΧΡΗΣΗ ΒΟΗΘΗΜΑΤΩΝ ΚΑΙ ΧΕΙΡΙΣΜΟΙ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Φυσικοθεραπεία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Θεραπευτική Γυμναστική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Μουσικοθεραπεία </a:t>
            </a:r>
          </a:p>
          <a:p>
            <a:pPr eaLnBrk="1" hangingPunct="1">
              <a:buFontTx/>
              <a:buNone/>
            </a:pP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165725" cy="53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10550" cy="49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300-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86600" cy="56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σάρωση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345363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σάρωση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3505200" cy="525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σάρωση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543800" cy="472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σάρωση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57742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Λεπτή κινητικότητα-γραφή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Εργοθεραπεία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Χρωμάτισμα, ζωγραφική, κόψιμο, </a:t>
            </a:r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κολάζ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Μπορεί να συνεργάζεται με ένα άλλο παιδί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Τροποποίηση των τετραδίων και εργαλείων γραφής ζωγραφικής- γραμμές, κουτάκια </a:t>
            </a:r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κλπ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Αρχικά οδηγούμε το χέρι του παιδιού, «μαζί», και μετά «δίπλα»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Απλοποίηση των εντολών και των ζητουμένων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ΕΠΑΝΑΛΗΨΗ!!!!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Ηλεκτρονικός υπολογιστής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5956"/>
          </a:xfrm>
        </p:spPr>
        <p:txBody>
          <a:bodyPr anchor="b"/>
          <a:lstStyle/>
          <a:p>
            <a:pPr eaLnBrk="1" hangingPunct="1"/>
            <a:r>
              <a:rPr lang="el-GR" altLang="el-GR" sz="4000" b="1" dirty="0" smtClean="0"/>
              <a:t>Σχέση της ανατομικής βλάβης με την κλινική εικόνα</a:t>
            </a:r>
            <a:endParaRPr lang="en-US" altLang="el-GR" sz="4000" b="1" dirty="0" smtClean="0"/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692740"/>
              </p:ext>
            </p:extLst>
          </p:nvPr>
        </p:nvGraphicFramePr>
        <p:xfrm>
          <a:off x="457200" y="1600200"/>
          <a:ext cx="8229600" cy="396875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ΚΛΙΝΙΚΗ ΕΙΚΟΝΑ</a:t>
                      </a:r>
                      <a:endParaRPr kumimoji="0" lang="en-US" sz="3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ΒΛΑΒΗ ΚΝΣ</a:t>
                      </a:r>
                      <a:endParaRPr kumimoji="0" lang="en-US" sz="3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Σπαστική ΕΠ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Φλοιός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Δυσκινητική ΕΠ 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Βασικά γάγγλια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Αταξική ΕΠ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Παρεγκεφαλίδα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Μεικτή ΕΠ</a:t>
                      </a:r>
                      <a:endParaRPr kumimoji="0" lang="en-US" sz="3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Διάχυτη</a:t>
                      </a: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29546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115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300-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799"/>
            <a:ext cx="6705600" cy="53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8229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Διαταραχή συγκέντρωσης και συμπεριφοράς , μη κατανόηση των οδηγιών (έλεγχος όρασης)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Βραδύτητα (άλλο παιδί προλαβαίνει να απαντήσει, οι άλλοι μαθητές τελειώνουν στο μισό χρόνο)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Διαταραχή της σκέψης</a:t>
            </a:r>
            <a:r>
              <a:rPr lang="en-US" altLang="el-GR" sz="2400" dirty="0" smtClean="0"/>
              <a:t>:</a:t>
            </a:r>
            <a:r>
              <a:rPr lang="el-GR" altLang="el-GR" sz="2400" dirty="0" smtClean="0"/>
              <a:t> αντίληψη του όλου, σχέση των στοιχείων που απαρτίζουν μια ενότητα μεταξύ τους, διαδοχικές εντολές, δυσκολία ερμηνείας ενδείξεων και κατανόησης μιας δεδομένης κατάστασης.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 dirty="0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Κινητοποίηση των αισθήσεων (κυρίως όραση) για την κατανόηση καταστάσεων ή </a:t>
            </a:r>
            <a:r>
              <a:rPr lang="el-GR" altLang="el-GR" sz="2400" dirty="0" err="1" smtClean="0"/>
              <a:t>προμαθηματικών</a:t>
            </a:r>
            <a:r>
              <a:rPr lang="el-GR" altLang="el-GR" sz="2400" dirty="0" smtClean="0"/>
              <a:t> εννοιών,, παρουσίαση αναλογιών για την κατανόηση.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Δυσκολία στην αφηρημένη σκέψη και στην ιεράρχηση εντολών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119812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67568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883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60425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49275"/>
            <a:ext cx="85201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5318125" cy="5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/>
            <a:r>
              <a:rPr lang="el-GR" altLang="el-GR" smtClean="0"/>
              <a:t>Εάν και η ΕΠ γενικά θεωρείται σαν μία στατική νευρολογική κατάσταση, οι κινητικές δεξιότητες ατόμων με ΕΠ εξελίσσονται με τον χρόνο</a:t>
            </a:r>
            <a:endParaRPr lang="en-GB" altLang="el-GR" smtClean="0"/>
          </a:p>
          <a:p>
            <a:pPr marL="273050" indent="-273050" eaLnBrk="1" hangingPunct="1"/>
            <a:r>
              <a:rPr lang="el-GR" altLang="el-GR" smtClean="0"/>
              <a:t>Πολλαπλές μελέτες έχουν δείξει αλλαγές στην δυνατότητα βάδισης και σε άλλες σφαίρες της κινητικότητας σε παιδιά και ενηλίκους με ΕΠ</a:t>
            </a:r>
            <a:endParaRPr lang="en-GB" altLang="el-GR" smtClean="0"/>
          </a:p>
          <a:p>
            <a:pPr marL="273050" indent="-273050" eaLnBrk="1" hangingPunct="1"/>
            <a:endParaRPr lang="en-US" altLang="el-GR" smtClean="0"/>
          </a:p>
          <a:p>
            <a:pPr marL="273050" indent="-273050" eaLnBrk="1" hangingPunct="1">
              <a:buFontTx/>
              <a:buNone/>
            </a:pPr>
            <a:endParaRPr lang="el-GR" altLang="el-GR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294477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324600" cy="55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σάρωση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08725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59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4813"/>
            <a:ext cx="437038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ΛΟΥΛΑΣ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272337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ΛΟΥΛ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86600" cy="484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5902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Χρηματοδότηση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168352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Logo espa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10952" y="44623"/>
            <a:ext cx="8229600" cy="792088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20093" y="800708"/>
            <a:ext cx="8928992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</a:t>
            </a:r>
            <a:r>
              <a:rPr lang="el-GR" sz="2000" b="1" dirty="0"/>
              <a:t>της</a:t>
            </a:r>
            <a:r>
              <a:rPr lang="el-GR" sz="2000" dirty="0"/>
              <a:t>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copyright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543208" y="990600"/>
            <a:ext cx="8229600" cy="2819400"/>
          </a:xfrm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el-GR" altLang="el-GR" sz="2900" dirty="0" smtClean="0"/>
              <a:t>50% </a:t>
            </a:r>
            <a:r>
              <a:rPr lang="el-GR" altLang="el-GR" sz="2900" b="1" dirty="0" smtClean="0"/>
              <a:t>χρησιμοποιούν επικουρικά συστήματα </a:t>
            </a:r>
            <a:r>
              <a:rPr lang="el-GR" altLang="el-GR" sz="2900" dirty="0" smtClean="0"/>
              <a:t>για να αναπτύξουν ή να διατηρήσουν κινητικότητα</a:t>
            </a:r>
            <a:r>
              <a:rPr lang="en-GB" altLang="el-GR" sz="2900" dirty="0" smtClean="0"/>
              <a:t> </a:t>
            </a:r>
            <a:endParaRPr lang="el-GR" altLang="el-GR" sz="2900" dirty="0" smtClean="0"/>
          </a:p>
          <a:p>
            <a:pPr marL="273050" indent="-273050" eaLnBrk="1" hangingPunct="1">
              <a:buFontTx/>
              <a:buNone/>
            </a:pPr>
            <a:r>
              <a:rPr lang="en-GB" altLang="el-GR" sz="2800" dirty="0" smtClean="0">
                <a:sym typeface="Wingdings" panose="05000000000000000000" pitchFamily="2" charset="2"/>
              </a:rPr>
              <a:t> </a:t>
            </a:r>
            <a:r>
              <a:rPr lang="el-GR" altLang="el-GR" sz="2800" dirty="0" smtClean="0">
                <a:sym typeface="Wingdings" panose="05000000000000000000" pitchFamily="2" charset="2"/>
              </a:rPr>
              <a:t>ορ</a:t>
            </a:r>
            <a:r>
              <a:rPr lang="el-GR" altLang="el-GR" sz="2800" dirty="0" smtClean="0"/>
              <a:t>θώσεις</a:t>
            </a:r>
            <a:endParaRPr lang="en-GB" altLang="el-GR" sz="2800" dirty="0" smtClean="0"/>
          </a:p>
          <a:p>
            <a:pPr marL="273050" indent="-273050" eaLnBrk="1" hangingPunct="1">
              <a:buFontTx/>
              <a:buNone/>
            </a:pPr>
            <a:r>
              <a:rPr lang="en-GB" altLang="el-GR" sz="2800" dirty="0" smtClean="0">
                <a:sym typeface="Wingdings" panose="05000000000000000000" pitchFamily="2" charset="2"/>
              </a:rPr>
              <a:t> </a:t>
            </a:r>
            <a:r>
              <a:rPr lang="el-GR" altLang="el-GR" sz="2800" dirty="0" smtClean="0"/>
              <a:t>μπαστούνια ή «Π»</a:t>
            </a:r>
            <a:endParaRPr lang="en-GB" altLang="el-GR" sz="2800" dirty="0" smtClean="0"/>
          </a:p>
          <a:p>
            <a:pPr marL="273050" indent="-273050" eaLnBrk="1" hangingPunct="1">
              <a:buFont typeface="Wingdings" panose="05000000000000000000" pitchFamily="2" charset="2"/>
              <a:buChar char="à"/>
            </a:pPr>
            <a:r>
              <a:rPr lang="el-GR" altLang="el-GR" sz="2800" dirty="0" err="1" smtClean="0"/>
              <a:t>αμαξίδια</a:t>
            </a:r>
            <a:r>
              <a:rPr lang="en-GB" altLang="el-GR" sz="2900" dirty="0" smtClean="0"/>
              <a:t> </a:t>
            </a:r>
            <a:endParaRPr lang="el-GR" altLang="el-GR" sz="2900" dirty="0" smtClean="0"/>
          </a:p>
          <a:p>
            <a:pPr marL="273050" indent="-273050" eaLnBrk="1" hangingPunct="1">
              <a:buFont typeface="Wingdings" panose="05000000000000000000" pitchFamily="2" charset="2"/>
              <a:buNone/>
            </a:pPr>
            <a:endParaRPr lang="en-GB" altLang="el-GR" sz="2900" dirty="0" smtClean="0"/>
          </a:p>
          <a:p>
            <a:pPr marL="273050" indent="-273050" eaLnBrk="1" hangingPunct="1">
              <a:buFontTx/>
              <a:buNone/>
            </a:pPr>
            <a:endParaRPr lang="en-GB" altLang="el-GR" sz="2900" u="sng" dirty="0" smtClean="0">
              <a:solidFill>
                <a:schemeClr val="accent2"/>
              </a:solidFill>
            </a:endParaRPr>
          </a:p>
          <a:p>
            <a:pPr marL="273050" indent="-273050" eaLnBrk="1" hangingPunct="1">
              <a:buFontTx/>
              <a:buNone/>
            </a:pPr>
            <a:endParaRPr lang="en-GB" altLang="el-GR" sz="2900" dirty="0" smtClean="0"/>
          </a:p>
          <a:p>
            <a:pPr marL="273050" indent="-273050" eaLnBrk="1" hangingPunct="1">
              <a:buFontTx/>
              <a:buNone/>
            </a:pPr>
            <a:endParaRPr lang="en-US" altLang="el-GR" sz="2900" dirty="0" smtClean="0"/>
          </a:p>
        </p:txBody>
      </p:sp>
      <p:sp>
        <p:nvSpPr>
          <p:cNvPr id="44035" name="Rectangle 8"/>
          <p:cNvSpPr>
            <a:spLocks noGrp="1" noChangeArrowheads="1"/>
          </p:cNvSpPr>
          <p:nvPr>
            <p:ph sz="half" idx="4294967295"/>
          </p:nvPr>
        </p:nvSpPr>
        <p:spPr>
          <a:xfrm>
            <a:off x="533400" y="4038600"/>
            <a:ext cx="7570788" cy="609600"/>
          </a:xfrm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el-GR" altLang="el-GR" sz="2900" dirty="0" smtClean="0"/>
              <a:t>75%</a:t>
            </a:r>
            <a:r>
              <a:rPr lang="en-GB" altLang="el-GR" sz="2900" dirty="0" smtClean="0"/>
              <a:t> </a:t>
            </a:r>
            <a:r>
              <a:rPr lang="el-GR" altLang="el-GR" sz="2900" dirty="0" smtClean="0"/>
              <a:t>παρουσιάζουν </a:t>
            </a:r>
            <a:r>
              <a:rPr lang="el-GR" altLang="el-GR" sz="2900" b="1" dirty="0" err="1" smtClean="0"/>
              <a:t>συνοδές</a:t>
            </a:r>
            <a:r>
              <a:rPr lang="el-GR" altLang="el-GR" sz="2900" b="1" dirty="0" smtClean="0"/>
              <a:t> αναπηρίες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p"/>
      <p:bldP spid="4403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9221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22218"/>
            <a:ext cx="6912768" cy="3816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 algn="ctr">
              <a:buNone/>
            </a:pPr>
            <a:r>
              <a:rPr lang="el-GR" sz="2000" b="1" dirty="0" smtClean="0"/>
              <a:t>Εικόνες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  <a:endParaRPr lang="en-US" sz="2000" b="1" dirty="0" smtClean="0"/>
          </a:p>
          <a:p>
            <a:pPr marL="0" indent="0" algn="ctr">
              <a:buNone/>
            </a:pPr>
            <a:endParaRPr lang="el-GR" sz="2000" b="1" dirty="0" smtClean="0"/>
          </a:p>
          <a:p>
            <a:pPr marL="0" indent="0" algn="ctr">
              <a:buNone/>
            </a:pPr>
            <a:r>
              <a:rPr lang="el-GR" sz="2000" i="1" dirty="0" smtClean="0"/>
              <a:t>Τα εν λόγω έργα έχουν ανακτηθεί από το διαδίκτυο για εκπαιδευτικούς σκοπούς</a:t>
            </a:r>
            <a:endParaRPr lang="el-GR" sz="2000" i="1" dirty="0"/>
          </a:p>
        </p:txBody>
      </p:sp>
    </p:spTree>
    <p:extLst>
      <p:ext uri="{BB962C8B-B14F-4D97-AF65-F5344CB8AC3E}">
        <p14:creationId xmlns:p14="http://schemas.microsoft.com/office/powerpoint/2010/main" val="41856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b="1" smtClean="0"/>
              <a:t>Συνοδές αναπηρίες</a:t>
            </a:r>
          </a:p>
        </p:txBody>
      </p:sp>
      <p:sp>
        <p:nvSpPr>
          <p:cNvPr id="4505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54938" cy="1562101"/>
          </a:xfrm>
          <a:solidFill>
            <a:srgbClr val="6789E7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 dirty="0" smtClean="0"/>
              <a:t>50%</a:t>
            </a:r>
            <a:r>
              <a:rPr lang="el-GR" altLang="zh-CN" sz="2400" b="1" dirty="0" smtClean="0">
                <a:cs typeface="方正舒体"/>
              </a:rPr>
              <a:t> </a:t>
            </a:r>
            <a:r>
              <a:rPr lang="en-US" altLang="zh-CN" sz="2400" b="1" dirty="0" smtClean="0"/>
              <a:t> </a:t>
            </a:r>
            <a:r>
              <a:rPr lang="el-GR" altLang="zh-CN" sz="2400" b="1" dirty="0" smtClean="0"/>
              <a:t>ΣΠΑΣΜΟΙ</a:t>
            </a:r>
            <a:r>
              <a:rPr lang="en-US" altLang="zh-CN" sz="2400" b="1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altLang="zh-CN" sz="2400" b="1" dirty="0" smtClean="0">
                <a:sym typeface="Wingdings" panose="05000000000000000000" pitchFamily="2" charset="2"/>
              </a:rPr>
              <a:t> </a:t>
            </a:r>
            <a:r>
              <a:rPr lang="el-GR" altLang="zh-CN" sz="2400" b="1" dirty="0" smtClean="0">
                <a:sym typeface="Wingdings" panose="05000000000000000000" pitchFamily="2" charset="2"/>
              </a:rPr>
              <a:t>Αυξημένη επίπτωση</a:t>
            </a:r>
            <a:r>
              <a:rPr lang="en-US" altLang="zh-CN" sz="2400" b="1" dirty="0" smtClean="0">
                <a:sym typeface="Wingdings" panose="05000000000000000000" pitchFamily="2" charset="2"/>
              </a:rPr>
              <a:t> </a:t>
            </a:r>
            <a:r>
              <a:rPr lang="el-GR" altLang="zh-CN" sz="2400" b="1" dirty="0" smtClean="0">
                <a:sym typeface="Wingdings" panose="05000000000000000000" pitchFamily="2" charset="2"/>
              </a:rPr>
              <a:t>στην σπαστική τετραπληγία και ημιπληγία και</a:t>
            </a:r>
            <a:r>
              <a:rPr lang="en-US" altLang="zh-CN" sz="2400" b="1" dirty="0" smtClean="0">
                <a:sym typeface="Wingdings" panose="05000000000000000000" pitchFamily="2" charset="2"/>
              </a:rPr>
              <a:t> </a:t>
            </a:r>
            <a:r>
              <a:rPr lang="el-GR" altLang="zh-CN" sz="2400" b="1" dirty="0" smtClean="0">
                <a:sym typeface="Wingdings" panose="05000000000000000000" pitchFamily="2" charset="2"/>
              </a:rPr>
              <a:t>χαμηλή στην </a:t>
            </a:r>
            <a:r>
              <a:rPr lang="en-US" altLang="zh-CN" sz="2400" b="1" dirty="0" smtClean="0">
                <a:sym typeface="Wingdings" panose="05000000000000000000" pitchFamily="2" charset="2"/>
              </a:rPr>
              <a:t> </a:t>
            </a:r>
            <a:r>
              <a:rPr lang="el-GR" altLang="zh-CN" sz="2400" b="1" dirty="0" err="1" smtClean="0">
                <a:sym typeface="Wingdings" panose="05000000000000000000" pitchFamily="2" charset="2"/>
              </a:rPr>
              <a:t>διπληγία</a:t>
            </a:r>
            <a:endParaRPr lang="en-US" altLang="zh-CN" sz="2400" b="1" dirty="0" smtClean="0"/>
          </a:p>
          <a:p>
            <a:pPr eaLnBrk="1" hangingPunct="1"/>
            <a:endParaRPr lang="el-GR" altLang="el-GR" sz="1800" b="1" dirty="0" smtClean="0"/>
          </a:p>
        </p:txBody>
      </p:sp>
      <p:sp>
        <p:nvSpPr>
          <p:cNvPr id="45060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3306693"/>
            <a:ext cx="7754938" cy="1368425"/>
          </a:xfrm>
          <a:solidFill>
            <a:schemeClr val="folHlink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</a:rPr>
              <a:t>&gt;50% </a:t>
            </a:r>
            <a:r>
              <a:rPr lang="el-GR" altLang="zh-CN" sz="2400" b="1" dirty="0" smtClean="0">
                <a:solidFill>
                  <a:schemeClr val="bg1"/>
                </a:solidFill>
                <a:cs typeface="方正舒体"/>
              </a:rPr>
              <a:t> ΝΟΗΤΙΚΗ ΚΑΘΥΣΤΕΡΗΣΗ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	 </a:t>
            </a:r>
            <a:r>
              <a:rPr lang="el-GR" altLang="zh-CN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από ήπια έως βαριά</a:t>
            </a:r>
            <a:r>
              <a:rPr lang="en-US" altLang="zh-CN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</a:rPr>
              <a:t>	</a:t>
            </a:r>
            <a:r>
              <a:rPr lang="en-US" altLang="zh-CN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l-GR" altLang="zh-CN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συχνά σχετίζεται με επιληψία</a:t>
            </a:r>
            <a:endParaRPr lang="el-GR" altLang="el-GR" sz="2400" b="1" dirty="0" smtClean="0">
              <a:solidFill>
                <a:schemeClr val="bg1"/>
              </a:solidFill>
            </a:endParaRPr>
          </a:p>
        </p:txBody>
      </p:sp>
      <p:sp>
        <p:nvSpPr>
          <p:cNvPr id="45061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4797152"/>
            <a:ext cx="7754938" cy="553706"/>
          </a:xfrm>
          <a:solidFill>
            <a:srgbClr val="FBFB03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 dirty="0" smtClean="0"/>
              <a:t>15-20% </a:t>
            </a:r>
            <a:r>
              <a:rPr lang="el-GR" altLang="zh-CN" sz="2400" b="1" dirty="0" smtClean="0">
                <a:cs typeface="方正舒体"/>
              </a:rPr>
              <a:t> ΔΙΑΤΑΡΑΧΕΣ ΤΗΣ ΑΚΟΗΣ, ΟΡΑΣΗΣ ΚΑΙ ΟΜΙΛΙΑΣ</a:t>
            </a:r>
            <a:endParaRPr lang="el-GR" altLang="el-GR" sz="2400" b="1" dirty="0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6715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  <p:bldP spid="45060" grpId="0" build="p" animBg="1"/>
      <p:bldP spid="4506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b="1" smtClean="0"/>
              <a:t>Συνοδές αναπηρίες</a:t>
            </a:r>
          </a:p>
        </p:txBody>
      </p:sp>
      <p:sp>
        <p:nvSpPr>
          <p:cNvPr id="46083" name="Rectangle 10"/>
          <p:cNvSpPr>
            <a:spLocks noChangeArrowheads="1"/>
          </p:cNvSpPr>
          <p:nvPr/>
        </p:nvSpPr>
        <p:spPr bwMode="auto">
          <a:xfrm>
            <a:off x="539552" y="1307306"/>
            <a:ext cx="8397875" cy="51117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Διαταραχές κατάποσης και διατροφής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 err="1">
                <a:cs typeface="方正舒体"/>
              </a:rPr>
              <a:t>Ορθοπαιδικές</a:t>
            </a:r>
            <a:r>
              <a:rPr lang="el-GR" altLang="zh-CN" sz="2800" b="1" dirty="0">
                <a:cs typeface="方正舒体"/>
              </a:rPr>
              <a:t> δυσλειτουργίες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Στραβισμός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Μειωμένη σωματική ανάπτυξη</a:t>
            </a:r>
            <a:r>
              <a:rPr lang="en-US" altLang="zh-CN" sz="2800" b="1" dirty="0">
                <a:cs typeface="方正舒体"/>
              </a:rPr>
              <a:t> </a:t>
            </a:r>
            <a:endParaRPr lang="el-GR" altLang="zh-CN" sz="2800" b="1" dirty="0">
              <a:cs typeface="方正舒体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 err="1">
                <a:cs typeface="方正舒体"/>
              </a:rPr>
              <a:t>Οδοντολογικά</a:t>
            </a:r>
            <a:r>
              <a:rPr lang="el-GR" altLang="zh-CN" sz="2800" b="1" dirty="0">
                <a:cs typeface="方正舒体"/>
              </a:rPr>
              <a:t> προβλήματα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Αναπνευστική νόσος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Συναισθηματικές Διαταραχές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Μαθησιακές Δυσκολίες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zh-CN" sz="2800" b="1" dirty="0">
                <a:cs typeface="方正舒体"/>
              </a:rPr>
              <a:t>Σύνδρομο ελαττωμένης προσοχής</a:t>
            </a:r>
            <a:endParaRPr lang="el-GR" altLang="el-GR" sz="2800" b="1" dirty="0">
              <a:ea typeface="SimSun" panose="02010600030101010101" pitchFamily="2" charset="-122"/>
              <a:cs typeface="方正舒体"/>
            </a:endParaRPr>
          </a:p>
        </p:txBody>
      </p:sp>
    </p:spTree>
    <p:extLst>
      <p:ext uri="{BB962C8B-B14F-4D97-AF65-F5344CB8AC3E}">
        <p14:creationId xmlns:p14="http://schemas.microsoft.com/office/powerpoint/2010/main" val="13814813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dirty="0" smtClean="0"/>
              <a:t>Αναπτυξιακή εκτίμηση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Λεπτομερής αξιολόγηση της ανάπτυξης στους βασικούς τομείς, ιστορικό, παιδιατρική και νευρολογικά εξέταση, έλεγχος όρασης και ακοής.</a:t>
            </a:r>
          </a:p>
          <a:p>
            <a:pPr eaLnBrk="1" hangingPunct="1"/>
            <a:r>
              <a:rPr lang="el-GR" altLang="el-GR" smtClean="0"/>
              <a:t>Αναπτυξιακές δοκιμασίες</a:t>
            </a:r>
            <a:r>
              <a:rPr lang="en-US" altLang="el-GR" smtClean="0"/>
              <a:t>: Bayley Scales, </a:t>
            </a:r>
          </a:p>
          <a:p>
            <a:pPr eaLnBrk="1" hangingPunct="1">
              <a:buFontTx/>
              <a:buNone/>
            </a:pPr>
            <a:r>
              <a:rPr lang="en-US" altLang="el-GR" smtClean="0"/>
              <a:t>   Griffiths, Standford- Binet Intelligence Scale,</a:t>
            </a:r>
          </a:p>
          <a:p>
            <a:pPr eaLnBrk="1" hangingPunct="1">
              <a:buFontTx/>
              <a:buNone/>
            </a:pPr>
            <a:r>
              <a:rPr lang="en-US" altLang="el-GR" smtClean="0"/>
              <a:t>    Wechsler (WIPPSI), Denver (</a:t>
            </a:r>
            <a:r>
              <a:rPr lang="el-GR" altLang="el-GR" smtClean="0"/>
              <a:t>περισσότερο ανίχνευση)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Λειτουργική αναπτυξιακή εκτίμηση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Επικοινωνία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Κατανόηση λόγου- Έκφραση λόγου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Επίλυση προβλημάτων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Μνήμη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Κοινωνική επαφή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Μετακίνηση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Έλεγχος σφικτήρων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Αυτοεξυπηρέτηση (φαγητό, σωματική φροντίδα, ένδυση, υγιεινή στην τουαλέτα)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Παρέμβαση 1/2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Φαρμακευτική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Διόρθωση συνοδών διαταραχών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Ειδική Αγωγή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dirty="0" smtClean="0"/>
              <a:t>α)Διδασκαλία δεξιοτήτων και στρατηγικών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dirty="0" smtClean="0"/>
              <a:t>β)Προγράμματα τροποποίησης συμπεριφοράς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dirty="0" smtClean="0"/>
              <a:t>Πριν την ηλικία των 3 ετών, σε σταθερή βάση</a:t>
            </a:r>
          </a:p>
          <a:p>
            <a:pPr marL="361950" indent="0" eaLnBrk="1" hangingPunct="1">
              <a:lnSpc>
                <a:spcPct val="90000"/>
              </a:lnSpc>
              <a:buFontTx/>
              <a:buNone/>
            </a:pPr>
            <a:r>
              <a:rPr lang="el-GR" altLang="el-GR" sz="2400" dirty="0" smtClean="0"/>
              <a:t>Δομημένα εκπαιδευτικά προγράμματα με συγκεκριμένους  στόχους και σαφείς μεθόδους</a:t>
            </a:r>
          </a:p>
          <a:p>
            <a:pPr marL="361950" indent="0" eaLnBrk="1" hangingPunct="1">
              <a:lnSpc>
                <a:spcPct val="90000"/>
              </a:lnSpc>
              <a:buFontTx/>
              <a:buNone/>
            </a:pPr>
            <a:r>
              <a:rPr lang="el-GR" altLang="el-GR" sz="2400" dirty="0" smtClean="0"/>
              <a:t>Απαιτείται η ενεργός συμμετοχή των γονέων- υπηρεσίες υποστήριξης-συμβουλευτική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la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lass" id="{A2BEF58C-2AA5-4091-B815-C1B0686454D5}" vid="{491EB830-406A-4F52-820B-94AF25C6C333}"/>
    </a:ext>
  </a:extLst>
</a:theme>
</file>

<file path=ppt/theme/theme2.xml><?xml version="1.0" encoding="utf-8"?>
<a:theme xmlns:a="http://schemas.openxmlformats.org/drawingml/2006/main" name="1_ecla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lass" id="{A2BEF58C-2AA5-4091-B815-C1B0686454D5}" vid="{491EB830-406A-4F52-820B-94AF25C6C333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674</Words>
  <Application>Microsoft Office PowerPoint</Application>
  <PresentationFormat>Προβολή στην οθόνη (4:3)</PresentationFormat>
  <Paragraphs>126</Paragraphs>
  <Slides>40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40</vt:i4>
      </vt:variant>
    </vt:vector>
  </HeadingPairs>
  <TitlesOfParts>
    <vt:vector size="49" baseType="lpstr">
      <vt:lpstr>Arial Unicode MS</vt:lpstr>
      <vt:lpstr>宋体</vt:lpstr>
      <vt:lpstr>宋体</vt:lpstr>
      <vt:lpstr>Arial</vt:lpstr>
      <vt:lpstr>Calibri</vt:lpstr>
      <vt:lpstr>方正舒体</vt:lpstr>
      <vt:lpstr>Wingdings</vt:lpstr>
      <vt:lpstr>eclass</vt:lpstr>
      <vt:lpstr>1_eclass</vt:lpstr>
      <vt:lpstr>Κινητικά προβλήματα Πολλαπλές αναπηρίες</vt:lpstr>
      <vt:lpstr>Σχέση της ανατομικής βλάβης με την κλινική εικόνα</vt:lpstr>
      <vt:lpstr>Παρουσίαση του PowerPoint</vt:lpstr>
      <vt:lpstr>Παρουσίαση του PowerPoint</vt:lpstr>
      <vt:lpstr>Συνοδές αναπηρίες</vt:lpstr>
      <vt:lpstr>Συνοδές αναπηρίες</vt:lpstr>
      <vt:lpstr>Αναπτυξιακή εκτίμηση</vt:lpstr>
      <vt:lpstr>Λειτουργική αναπτυξιακή εκτίμηση</vt:lpstr>
      <vt:lpstr>Παρέμβαση 1/2</vt:lpstr>
      <vt:lpstr>  Κοινωνικοπολιτισμικό περιβάλλον  </vt:lpstr>
      <vt:lpstr>Παρέμβαση 2/2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Λεπτή κινητικότητα-γραφή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Αδειοδότησης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Kiriazis Vaitsis</cp:lastModifiedBy>
  <cp:revision>11</cp:revision>
  <cp:lastPrinted>1601-01-01T00:00:00Z</cp:lastPrinted>
  <dcterms:created xsi:type="dcterms:W3CDTF">2013-03-21T09:15:19Z</dcterms:created>
  <dcterms:modified xsi:type="dcterms:W3CDTF">2015-06-25T07:30:36Z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