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1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2.xml" ContentType="application/vnd.openxmlformats-officedocument.presentationml.notesSlid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notesSlides/notesSlide3.xml" ContentType="application/vnd.openxmlformats-officedocument.presentationml.notesSlide+xml"/>
  <Override PartName="/ppt/tags/tag26.xml" ContentType="application/vnd.openxmlformats-officedocument.presentationml.tags+xml"/>
  <Override PartName="/ppt/notesSlides/notesSlide4.xml" ContentType="application/vnd.openxmlformats-officedocument.presentationml.notesSlide+xml"/>
  <Override PartName="/ppt/tags/tag27.xml" ContentType="application/vnd.openxmlformats-officedocument.presentationml.tags+xml"/>
  <Override PartName="/ppt/notesSlides/notesSlide5.xml" ContentType="application/vnd.openxmlformats-officedocument.presentationml.notesSlide+xml"/>
  <Override PartName="/ppt/tags/tag28.xml" ContentType="application/vnd.openxmlformats-officedocument.presentationml.tags+xml"/>
  <Override PartName="/ppt/notesSlides/notesSlide6.xml" ContentType="application/vnd.openxmlformats-officedocument.presentationml.notesSlide+xml"/>
  <Override PartName="/ppt/tags/tag29.xml" ContentType="application/vnd.openxmlformats-officedocument.presentationml.tags+xml"/>
  <Override PartName="/ppt/notesSlides/notesSlide7.xml" ContentType="application/vnd.openxmlformats-officedocument.presentationml.notesSlide+xml"/>
  <Override PartName="/ppt/tags/tag30.xml" ContentType="application/vnd.openxmlformats-officedocument.presentationml.tags+xml"/>
  <Override PartName="/ppt/notesSlides/notesSlide8.xml" ContentType="application/vnd.openxmlformats-officedocument.presentationml.notesSlide+xml"/>
  <Override PartName="/ppt/tags/tag31.xml" ContentType="application/vnd.openxmlformats-officedocument.presentationml.tags+xml"/>
  <Override PartName="/ppt/notesSlides/notesSlide9.xml" ContentType="application/vnd.openxmlformats-officedocument.presentationml.notesSlide+xml"/>
  <Override PartName="/ppt/tags/tag32.xml" ContentType="application/vnd.openxmlformats-officedocument.presentationml.tags+xml"/>
  <Override PartName="/ppt/notesSlides/notesSlide10.xml" ContentType="application/vnd.openxmlformats-officedocument.presentationml.notesSlide+xml"/>
  <Override PartName="/ppt/tags/tag33.xml" ContentType="application/vnd.openxmlformats-officedocument.presentationml.tags+xml"/>
  <Override PartName="/ppt/notesSlides/notesSlide11.xml" ContentType="application/vnd.openxmlformats-officedocument.presentationml.notesSlide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8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custDataLst>
    <p:tags r:id="rId19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5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87E150-A5B9-4A44-922E-736CEE675CDB}" type="datetimeFigureOut">
              <a:rPr lang="el-GR" smtClean="0"/>
              <a:t>11/2/2014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E424D9-B42D-484D-BFAE-DC163FD3BA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7951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CA508-3B63-4BA9-93AF-AA2EFF565143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63420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595EC-31B5-4FE2-9AD0-355B36B01B63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17307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595EC-31B5-4FE2-9AD0-355B36B01B63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17307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altLang="el-GR" smtClean="0"/>
          </a:p>
        </p:txBody>
      </p:sp>
      <p:sp>
        <p:nvSpPr>
          <p:cNvPr id="22532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3D61881-B8B8-4D07-9007-E6099A58A147}" type="slidenum">
              <a:rPr lang="el-GR" altLang="el-G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l-GR" altLang="el-GR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595EC-31B5-4FE2-9AD0-355B36B01B63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17307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595EC-31B5-4FE2-9AD0-355B36B01B63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17307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595EC-31B5-4FE2-9AD0-355B36B01B63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17307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595EC-31B5-4FE2-9AD0-355B36B01B63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17307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595EC-31B5-4FE2-9AD0-355B36B01B63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17307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595EC-31B5-4FE2-9AD0-355B36B01B63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17307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595EC-31B5-4FE2-9AD0-355B36B01B63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1730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E19E-2D20-4A72-BCA6-08C8137D0AC7}" type="datetimeFigureOut">
              <a:rPr lang="el-GR" smtClean="0"/>
              <a:t>11/2/2014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BA0B-963C-422B-B0D4-902220DFEB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29969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E19E-2D20-4A72-BCA6-08C8137D0AC7}" type="datetimeFigureOut">
              <a:rPr lang="el-GR" smtClean="0"/>
              <a:t>11/2/2014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BA0B-963C-422B-B0D4-902220DFEB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35415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E19E-2D20-4A72-BCA6-08C8137D0AC7}" type="datetimeFigureOut">
              <a:rPr lang="el-GR" smtClean="0"/>
              <a:t>11/2/2014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BA0B-963C-422B-B0D4-902220DFEB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11931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E19E-2D20-4A72-BCA6-08C8137D0AC7}" type="datetimeFigureOut">
              <a:rPr lang="el-GR" smtClean="0"/>
              <a:t>11/2/2014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BA0B-963C-422B-B0D4-902220DFEB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700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E19E-2D20-4A72-BCA6-08C8137D0AC7}" type="datetimeFigureOut">
              <a:rPr lang="el-GR" smtClean="0"/>
              <a:t>11/2/2014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BA0B-963C-422B-B0D4-902220DFEB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31351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E19E-2D20-4A72-BCA6-08C8137D0AC7}" type="datetimeFigureOut">
              <a:rPr lang="el-GR" smtClean="0"/>
              <a:t>11/2/2014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BA0B-963C-422B-B0D4-902220DFEB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15223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E19E-2D20-4A72-BCA6-08C8137D0AC7}" type="datetimeFigureOut">
              <a:rPr lang="el-GR" smtClean="0"/>
              <a:t>11/2/2014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BA0B-963C-422B-B0D4-902220DFEB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78423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E19E-2D20-4A72-BCA6-08C8137D0AC7}" type="datetimeFigureOut">
              <a:rPr lang="el-GR" smtClean="0"/>
              <a:t>11/2/2014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BA0B-963C-422B-B0D4-902220DFEB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8192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E19E-2D20-4A72-BCA6-08C8137D0AC7}" type="datetimeFigureOut">
              <a:rPr lang="el-GR" smtClean="0"/>
              <a:t>11/2/2014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BA0B-963C-422B-B0D4-902220DFEB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78556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E19E-2D20-4A72-BCA6-08C8137D0AC7}" type="datetimeFigureOut">
              <a:rPr lang="el-GR" smtClean="0"/>
              <a:t>11/2/2014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BA0B-963C-422B-B0D4-902220DFEB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38662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E19E-2D20-4A72-BCA6-08C8137D0AC7}" type="datetimeFigureOut">
              <a:rPr lang="el-GR" smtClean="0"/>
              <a:t>11/2/2014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BA0B-963C-422B-B0D4-902220DFEB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81769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5E19E-2D20-4A72-BCA6-08C8137D0AC7}" type="datetimeFigureOut">
              <a:rPr lang="el-GR" smtClean="0"/>
              <a:t>11/2/2014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32BA0B-963C-422B-B0D4-902220DFEB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75594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4.xml"/><Relationship Id="rId7" Type="http://schemas.openxmlformats.org/officeDocument/2006/relationships/hyperlink" Target="http://creativecommons.org/licenses/by-sa/3.0/deed.el" TargetMode="Externa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1.jpeg"/><Relationship Id="rId5" Type="http://schemas.openxmlformats.org/officeDocument/2006/relationships/hyperlink" Target="http://www.teilar.gr/" TargetMode="Externa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1.xml"/><Relationship Id="rId9" Type="http://schemas.openxmlformats.org/officeDocument/2006/relationships/hyperlink" Target="http://www.edulll.gr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1.xml"/><Relationship Id="rId6" Type="http://schemas.microsoft.com/office/2007/relationships/hdphoto" Target="../media/hdphoto1.wdp"/><Relationship Id="rId5" Type="http://schemas.openxmlformats.org/officeDocument/2006/relationships/image" Target="../media/image5.jpeg"/><Relationship Id="rId4" Type="http://schemas.openxmlformats.org/officeDocument/2006/relationships/slide" Target="slid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3.png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hyperlink" Target="http://www.edulll.gr/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://creativecommons.org/licenses/by-sa/3.0/deed.e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2.png"/><Relationship Id="rId5" Type="http://schemas.openxmlformats.org/officeDocument/2006/relationships/hyperlink" Target="http://creativecommons.org/licenses/by-sa/3.0/deed.el" TargetMode="External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10.xml"/><Relationship Id="rId7" Type="http://schemas.openxmlformats.org/officeDocument/2006/relationships/hyperlink" Target="http://www.edulll.gr/" TargetMode="Externa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23.xml"/><Relationship Id="rId13" Type="http://schemas.openxmlformats.org/officeDocument/2006/relationships/slide" Target="slide9.xml"/><Relationship Id="rId3" Type="http://schemas.openxmlformats.org/officeDocument/2006/relationships/tags" Target="../tags/tag18.xml"/><Relationship Id="rId7" Type="http://schemas.openxmlformats.org/officeDocument/2006/relationships/tags" Target="../tags/tag22.xml"/><Relationship Id="rId12" Type="http://schemas.openxmlformats.org/officeDocument/2006/relationships/slide" Target="slide7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tags" Target="../tags/tag21.xml"/><Relationship Id="rId11" Type="http://schemas.openxmlformats.org/officeDocument/2006/relationships/slide" Target="slide6.xml"/><Relationship Id="rId5" Type="http://schemas.openxmlformats.org/officeDocument/2006/relationships/tags" Target="../tags/tag20.xml"/><Relationship Id="rId15" Type="http://schemas.openxmlformats.org/officeDocument/2006/relationships/slide" Target="slide13.xml"/><Relationship Id="rId10" Type="http://schemas.openxmlformats.org/officeDocument/2006/relationships/slideLayout" Target="../slideLayouts/slideLayout6.xml"/><Relationship Id="rId4" Type="http://schemas.openxmlformats.org/officeDocument/2006/relationships/tags" Target="../tags/tag19.xml"/><Relationship Id="rId9" Type="http://schemas.openxmlformats.org/officeDocument/2006/relationships/tags" Target="../tags/tag24.xml"/><Relationship Id="rId14" Type="http://schemas.openxmlformats.org/officeDocument/2006/relationships/slide" Target="slide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5.xml"/><Relationship Id="rId6" Type="http://schemas.microsoft.com/office/2007/relationships/hdphoto" Target="../media/hdphoto1.wdp"/><Relationship Id="rId5" Type="http://schemas.openxmlformats.org/officeDocument/2006/relationships/image" Target="../media/image5.jpeg"/><Relationship Id="rId4" Type="http://schemas.openxmlformats.org/officeDocument/2006/relationships/slide" Target="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7.xml"/><Relationship Id="rId6" Type="http://schemas.microsoft.com/office/2007/relationships/hdphoto" Target="../media/hdphoto1.wdp"/><Relationship Id="rId5" Type="http://schemas.openxmlformats.org/officeDocument/2006/relationships/image" Target="../media/image5.jpeg"/><Relationship Id="rId4" Type="http://schemas.openxmlformats.org/officeDocument/2006/relationships/slide" Target="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8.xml"/><Relationship Id="rId6" Type="http://schemas.microsoft.com/office/2007/relationships/hdphoto" Target="../media/hdphoto1.wdp"/><Relationship Id="rId5" Type="http://schemas.openxmlformats.org/officeDocument/2006/relationships/image" Target="../media/image5.jpeg"/><Relationship Id="rId4" Type="http://schemas.openxmlformats.org/officeDocument/2006/relationships/slide" Target="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Εικόνα 1" descr="Λογότυπο Τεχνολογικό Εκπαιδευτικό Ίδρυμα Θεσσαλίας.">
            <a:hlinkClick r:id="rId5" tooltip="Μετάβαση στην Ιστοσελίδα του Ιδρύματος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613" y="449263"/>
            <a:ext cx="3455987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Τίτλος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582613" y="1772816"/>
            <a:ext cx="7949827" cy="1236663"/>
          </a:xfrm>
        </p:spPr>
        <p:txBody>
          <a:bodyPr>
            <a:noAutofit/>
          </a:bodyPr>
          <a:lstStyle/>
          <a:p>
            <a:r>
              <a:rPr lang="el-GR" altLang="el-GR" b="1" dirty="0" smtClean="0">
                <a:solidFill>
                  <a:srgbClr val="000000"/>
                </a:solidFill>
              </a:rPr>
              <a:t>Επεξεργασία – Φινίρισμα Επιφανειών</a:t>
            </a:r>
            <a:endParaRPr lang="el-GR" altLang="el-GR" dirty="0" smtClean="0"/>
          </a:p>
        </p:txBody>
      </p:sp>
      <p:sp>
        <p:nvSpPr>
          <p:cNvPr id="3" name="Θέση περιεχομένου 1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971600" y="3140968"/>
            <a:ext cx="7128792" cy="2316088"/>
          </a:xfrm>
        </p:spPr>
        <p:txBody>
          <a:bodyPr rtlCol="0">
            <a:normAutofit fontScale="85000" lnSpcReduction="10000"/>
          </a:bodyPr>
          <a:lstStyle/>
          <a:p>
            <a:pPr fontAlgn="auto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None/>
              <a:defRPr/>
            </a:pPr>
            <a:r>
              <a:rPr lang="el-GR" sz="2800" b="1" dirty="0">
                <a:solidFill>
                  <a:prstClr val="black"/>
                </a:solidFill>
                <a:cs typeface="Arial" charset="0"/>
              </a:rPr>
              <a:t>Ενότητα </a:t>
            </a:r>
            <a:r>
              <a:rPr lang="el-GR" sz="2800" b="1" dirty="0" smtClean="0">
                <a:solidFill>
                  <a:prstClr val="black"/>
                </a:solidFill>
                <a:cs typeface="Arial" charset="0"/>
              </a:rPr>
              <a:t>1</a:t>
            </a:r>
            <a:r>
              <a:rPr lang="en-US" sz="2800" b="1" dirty="0" smtClean="0">
                <a:solidFill>
                  <a:prstClr val="black"/>
                </a:solidFill>
                <a:cs typeface="Arial" charset="0"/>
              </a:rPr>
              <a:t>:</a:t>
            </a:r>
            <a:r>
              <a:rPr lang="el-GR" sz="2800" b="1" dirty="0" smtClean="0">
                <a:solidFill>
                  <a:prstClr val="black"/>
                </a:solidFill>
                <a:cs typeface="Arial" charset="0"/>
              </a:rPr>
              <a:t>  </a:t>
            </a:r>
            <a:r>
              <a:rPr lang="el-GR" sz="2800" dirty="0" smtClean="0">
                <a:solidFill>
                  <a:schemeClr val="tx1"/>
                </a:solidFill>
              </a:rPr>
              <a:t>Ελαιοχρώματα-Βερνίκια</a:t>
            </a:r>
            <a:endParaRPr lang="el-GR" sz="2800" dirty="0">
              <a:solidFill>
                <a:prstClr val="black"/>
              </a:solidFill>
              <a:cs typeface="Arial" charset="0"/>
            </a:endParaRPr>
          </a:p>
          <a:p>
            <a:pPr>
              <a:spcBef>
                <a:spcPts val="0"/>
              </a:spcBef>
              <a:defRPr/>
            </a:pP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 </a:t>
            </a:r>
            <a:r>
              <a:rPr lang="el-GR" sz="2800" b="1" dirty="0" smtClean="0">
                <a:solidFill>
                  <a:prstClr val="black"/>
                </a:solidFill>
                <a:cs typeface="Arial" charset="0"/>
              </a:rPr>
              <a:t>   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Διδάσκων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:</a:t>
            </a:r>
            <a:r>
              <a:rPr lang="en-US" sz="2800" dirty="0" smtClean="0">
                <a:solidFill>
                  <a:prstClr val="black"/>
                </a:solidFill>
                <a:cs typeface="Arial" charset="0"/>
              </a:rPr>
              <a:t> 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Δρ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. </a:t>
            </a:r>
            <a:r>
              <a:rPr lang="el-GR" sz="2800" dirty="0" err="1">
                <a:solidFill>
                  <a:prstClr val="black"/>
                </a:solidFill>
                <a:cs typeface="Arial" charset="0"/>
              </a:rPr>
              <a:t>Κακάβας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 Β. 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Κων/νος, </a:t>
            </a: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Χημικός, 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Καθηγητής Εφαρμογών</a:t>
            </a: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endParaRPr lang="el-GR" sz="2800" dirty="0" smtClean="0">
              <a:solidFill>
                <a:prstClr val="black"/>
              </a:solidFill>
              <a:cs typeface="Arial" charset="0"/>
            </a:endParaRPr>
          </a:p>
          <a:p>
            <a:pPr>
              <a:spcBef>
                <a:spcPts val="0"/>
              </a:spcBef>
              <a:defRPr/>
            </a:pP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Τμήμα 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Σχεδιασμού και Τεχνολογίας Ξύλου και Επίπλου</a:t>
            </a:r>
            <a:endParaRPr lang="en-US" sz="2800" b="1" dirty="0">
              <a:solidFill>
                <a:prstClr val="black"/>
              </a:solidFill>
              <a:cs typeface="Arial" charset="0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dirty="0"/>
          </a:p>
        </p:txBody>
      </p:sp>
      <p:pic>
        <p:nvPicPr>
          <p:cNvPr id="9" name="Εικόνα 2" descr=" Λογότυπο για Άδειες χρήσης Creative Commons, B Y, S A. ">
            <a:hlinkClick r:id="rId7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943600"/>
            <a:ext cx="1690688" cy="59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Εικόνα 3" descr="Λογότυπο Επιχειρησιακού Προγράμματος Εκπαίδευση και Δια βίου Μάθηση του Υπουργείου Παιδείας, ΕΣΠΑ 2007 - 2013, με τη σημαία της Ευρωπαϊκής Ένωσης, το οποίο συγχρηματοδοτείται από την Ευρωπαϊκή Ένωση (Ευρωπαϊκό Κοινωνικό Ταμείο) και από εθνικούς πόρους. " title="Λογότυπο Χρηματοδότησης. ">
            <a:hlinkClick r:id="rId9" tooltip="Μετάβαση σε www.edulll.gr"/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492500" y="565785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18342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Τάξεις Συνθετικών Πολυμερών (1/3)</a:t>
            </a:r>
            <a:endParaRPr lang="el-GR" b="1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457200" y="1412776"/>
            <a:ext cx="8229600" cy="471338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b="1" dirty="0" smtClean="0"/>
              <a:t>Συνθετικά Πολυμερή</a:t>
            </a:r>
          </a:p>
          <a:p>
            <a:pPr marL="914400" lvl="1" indent="-514350">
              <a:spcAft>
                <a:spcPts val="600"/>
              </a:spcAft>
              <a:buFont typeface="+mj-lt"/>
              <a:buAutoNum type="arabicPeriod"/>
              <a:defRPr/>
            </a:pPr>
            <a:r>
              <a:rPr lang="el-GR" dirty="0" err="1"/>
              <a:t>Αλκιδικές</a:t>
            </a:r>
            <a:r>
              <a:rPr lang="el-GR" dirty="0"/>
              <a:t> ή ακρυλικές ή </a:t>
            </a:r>
            <a:r>
              <a:rPr lang="el-GR" dirty="0" err="1"/>
              <a:t>βυνιλικές</a:t>
            </a:r>
            <a:r>
              <a:rPr lang="el-GR" dirty="0"/>
              <a:t> ρητίνες </a:t>
            </a:r>
            <a:endParaRPr lang="en-US" dirty="0"/>
          </a:p>
          <a:p>
            <a:pPr marL="914400" lvl="1" indent="-514350">
              <a:spcAft>
                <a:spcPts val="600"/>
              </a:spcAft>
              <a:buFont typeface="+mj-lt"/>
              <a:buAutoNum type="arabicPeriod"/>
              <a:defRPr/>
            </a:pPr>
            <a:r>
              <a:rPr lang="el-GR" dirty="0"/>
              <a:t>Ρητίνες </a:t>
            </a:r>
          </a:p>
          <a:p>
            <a:pPr marL="914400" lvl="1" indent="-514350">
              <a:spcAft>
                <a:spcPts val="600"/>
              </a:spcAft>
              <a:buFont typeface="+mj-lt"/>
              <a:buAutoNum type="arabicPeriod"/>
              <a:defRPr/>
            </a:pPr>
            <a:r>
              <a:rPr lang="el-GR" dirty="0"/>
              <a:t>Σιλικόνες</a:t>
            </a:r>
          </a:p>
          <a:p>
            <a:pPr marL="914400" lvl="1" indent="-514350">
              <a:spcAft>
                <a:spcPts val="600"/>
              </a:spcAft>
              <a:buFont typeface="+mj-lt"/>
              <a:buAutoNum type="arabicPeriod"/>
              <a:defRPr/>
            </a:pPr>
            <a:r>
              <a:rPr lang="el-GR" dirty="0" err="1"/>
              <a:t>Εποξειδικές</a:t>
            </a:r>
            <a:r>
              <a:rPr lang="el-GR" dirty="0"/>
              <a:t> ρητίνες </a:t>
            </a:r>
          </a:p>
          <a:p>
            <a:pPr marL="914400" lvl="1" indent="-514350">
              <a:spcAft>
                <a:spcPts val="600"/>
              </a:spcAft>
              <a:buFont typeface="+mj-lt"/>
              <a:buAutoNum type="arabicPeriod"/>
              <a:defRPr/>
            </a:pPr>
            <a:r>
              <a:rPr lang="el-GR" dirty="0"/>
              <a:t>Χλωριωμένο ελαστικό</a:t>
            </a:r>
          </a:p>
          <a:p>
            <a:pPr marL="914400" lvl="1" indent="-514350">
              <a:spcAft>
                <a:spcPts val="600"/>
              </a:spcAft>
              <a:buFont typeface="+mj-lt"/>
              <a:buAutoNum type="arabicPeriod"/>
              <a:defRPr/>
            </a:pPr>
            <a:r>
              <a:rPr lang="el-GR" dirty="0" err="1"/>
              <a:t>Πολυουρεθάνες</a:t>
            </a:r>
            <a:endParaRPr lang="el-GR" dirty="0"/>
          </a:p>
          <a:p>
            <a:pPr marL="914400" lvl="1" indent="-514350">
              <a:spcAft>
                <a:spcPts val="600"/>
              </a:spcAft>
              <a:buFont typeface="+mj-lt"/>
              <a:buAutoNum type="arabicPeriod"/>
              <a:defRPr/>
            </a:pPr>
            <a:r>
              <a:rPr lang="el-GR" dirty="0" err="1"/>
              <a:t>Φθόροπολυμερή</a:t>
            </a:r>
            <a:endParaRPr lang="el-GR" b="1" dirty="0" smtClean="0"/>
          </a:p>
          <a:p>
            <a:pPr lvl="1"/>
            <a:endParaRPr lang="el-GR" sz="2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schemeClr val="tx1"/>
                </a:solidFill>
              </a:rPr>
              <a:t>Ελαιοχρώματα-Βερνίκια</a:t>
            </a:r>
            <a:endParaRPr lang="el-G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10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97013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Τάξεις Συνθετικών Πολυμερών (2/3)</a:t>
            </a:r>
            <a:endParaRPr lang="el-GR" b="1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457200" y="1412776"/>
            <a:ext cx="8229600" cy="471338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b="1" dirty="0" err="1" smtClean="0"/>
              <a:t>Πιγμέντα</a:t>
            </a:r>
            <a:endParaRPr lang="el-GR" b="1" dirty="0" smtClean="0"/>
          </a:p>
          <a:p>
            <a:pPr marL="914400" lvl="1" indent="-514350">
              <a:spcAft>
                <a:spcPts val="600"/>
              </a:spcAft>
              <a:buFont typeface="+mj-lt"/>
              <a:buAutoNum type="arabicPeriod"/>
              <a:defRPr/>
            </a:pPr>
            <a:r>
              <a:rPr lang="en-US" dirty="0"/>
              <a:t>TiO2</a:t>
            </a:r>
          </a:p>
          <a:p>
            <a:pPr marL="914400" lvl="1" indent="-514350">
              <a:spcAft>
                <a:spcPts val="600"/>
              </a:spcAft>
              <a:buFont typeface="+mj-lt"/>
              <a:buAutoNum type="arabicPeriod"/>
              <a:defRPr/>
            </a:pPr>
            <a:r>
              <a:rPr lang="en-US" dirty="0" err="1"/>
              <a:t>FeO</a:t>
            </a:r>
            <a:r>
              <a:rPr lang="en-US" dirty="0"/>
              <a:t>, Cr2O3, </a:t>
            </a:r>
            <a:r>
              <a:rPr lang="en-US" dirty="0" err="1"/>
              <a:t>PbO</a:t>
            </a:r>
            <a:endParaRPr lang="en-US" dirty="0"/>
          </a:p>
          <a:p>
            <a:pPr marL="914400" lvl="1" indent="-514350">
              <a:spcAft>
                <a:spcPts val="600"/>
              </a:spcAft>
              <a:buFont typeface="+mj-lt"/>
              <a:buAutoNum type="arabicPeriod"/>
              <a:defRPr/>
            </a:pPr>
            <a:r>
              <a:rPr lang="en-US" dirty="0"/>
              <a:t>Sr2(CrO4)3</a:t>
            </a:r>
          </a:p>
          <a:p>
            <a:pPr marL="914400" lvl="1" indent="-514350">
              <a:spcAft>
                <a:spcPts val="600"/>
              </a:spcAft>
              <a:buFont typeface="+mj-lt"/>
              <a:buAutoNum type="arabicPeriod"/>
              <a:defRPr/>
            </a:pPr>
            <a:r>
              <a:rPr lang="el-GR" dirty="0"/>
              <a:t>Αιθάλη</a:t>
            </a:r>
          </a:p>
          <a:p>
            <a:pPr marL="914400" lvl="1" indent="-514350">
              <a:spcAft>
                <a:spcPts val="600"/>
              </a:spcAft>
              <a:buFont typeface="+mj-lt"/>
              <a:buAutoNum type="arabicPeriod"/>
              <a:defRPr/>
            </a:pPr>
            <a:r>
              <a:rPr lang="el-GR" dirty="0" err="1"/>
              <a:t>Λιθοπόνιο</a:t>
            </a:r>
            <a:r>
              <a:rPr lang="el-GR" dirty="0"/>
              <a:t> </a:t>
            </a:r>
            <a:r>
              <a:rPr lang="el-GR" dirty="0" smtClean="0"/>
              <a:t>(</a:t>
            </a:r>
            <a:r>
              <a:rPr lang="en-US" dirty="0"/>
              <a:t>ZnS+BaSO4)</a:t>
            </a:r>
          </a:p>
          <a:p>
            <a:pPr marL="914400" lvl="1" indent="-514350">
              <a:spcAft>
                <a:spcPts val="600"/>
              </a:spcAft>
              <a:buFont typeface="+mj-lt"/>
              <a:buAutoNum type="arabicPeriod"/>
              <a:defRPr/>
            </a:pPr>
            <a:r>
              <a:rPr lang="el-GR" dirty="0"/>
              <a:t>Οργανικά </a:t>
            </a:r>
            <a:r>
              <a:rPr lang="el-GR" dirty="0" smtClean="0"/>
              <a:t>  </a:t>
            </a:r>
            <a:r>
              <a:rPr lang="el-GR" dirty="0" err="1"/>
              <a:t>πιγμέντα</a:t>
            </a:r>
            <a:endParaRPr lang="el-GR" dirty="0"/>
          </a:p>
          <a:p>
            <a:pPr marL="914400" lvl="1" indent="-514350">
              <a:spcAft>
                <a:spcPts val="600"/>
              </a:spcAft>
              <a:buFont typeface="+mj-lt"/>
              <a:buAutoNum type="arabicPeriod"/>
              <a:defRPr/>
            </a:pPr>
            <a:r>
              <a:rPr lang="en-US" dirty="0" err="1"/>
              <a:t>ZnO</a:t>
            </a:r>
            <a:r>
              <a:rPr lang="en-US" dirty="0"/>
              <a:t>/</a:t>
            </a:r>
            <a:r>
              <a:rPr lang="en-US" dirty="0" err="1"/>
              <a:t>ZnS</a:t>
            </a:r>
            <a:endParaRPr lang="en-US" dirty="0"/>
          </a:p>
          <a:p>
            <a:pPr marL="914400" lvl="1" indent="-514350">
              <a:buFont typeface="+mj-lt"/>
              <a:buAutoNum type="arabicPeriod"/>
              <a:defRPr/>
            </a:pPr>
            <a:endParaRPr lang="el-GR" b="1" dirty="0" smtClean="0"/>
          </a:p>
          <a:p>
            <a:pPr lvl="1"/>
            <a:endParaRPr lang="el-GR" sz="2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schemeClr val="tx1"/>
                </a:solidFill>
              </a:rPr>
              <a:t>Ελαιοχρώματα-Βερνίκια</a:t>
            </a:r>
            <a:endParaRPr lang="el-G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11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58371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Τάξεις Συνθετικών Πολυμερών (3/3)</a:t>
            </a:r>
            <a:endParaRPr lang="el-GR" b="1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457200" y="1412776"/>
            <a:ext cx="8229600" cy="471338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b="1" dirty="0" smtClean="0"/>
              <a:t>Διαλύτες</a:t>
            </a:r>
          </a:p>
          <a:p>
            <a:pPr marL="914400" lvl="1" indent="-514350">
              <a:spcAft>
                <a:spcPts val="600"/>
              </a:spcAft>
              <a:buFont typeface="+mj-lt"/>
              <a:buAutoNum type="arabicPeriod"/>
              <a:defRPr/>
            </a:pPr>
            <a:r>
              <a:rPr lang="el-GR" dirty="0"/>
              <a:t>Υδρογονάνθρακες</a:t>
            </a:r>
          </a:p>
          <a:p>
            <a:pPr marL="914400" lvl="1" indent="-514350">
              <a:spcAft>
                <a:spcPts val="600"/>
              </a:spcAft>
              <a:buFont typeface="+mj-lt"/>
              <a:buAutoNum type="arabicPeriod"/>
              <a:defRPr/>
            </a:pPr>
            <a:r>
              <a:rPr lang="el-GR" dirty="0"/>
              <a:t>Αλκοόλες</a:t>
            </a:r>
          </a:p>
          <a:p>
            <a:pPr marL="914400" lvl="1" indent="-514350">
              <a:spcAft>
                <a:spcPts val="600"/>
              </a:spcAft>
              <a:buFont typeface="+mj-lt"/>
              <a:buAutoNum type="arabicPeriod"/>
              <a:defRPr/>
            </a:pPr>
            <a:r>
              <a:rPr lang="el-GR" dirty="0"/>
              <a:t>Αιθέρες</a:t>
            </a:r>
          </a:p>
          <a:p>
            <a:pPr marL="914400" lvl="1" indent="-514350">
              <a:spcAft>
                <a:spcPts val="600"/>
              </a:spcAft>
              <a:buFont typeface="+mj-lt"/>
              <a:buAutoNum type="arabicPeriod"/>
              <a:defRPr/>
            </a:pPr>
            <a:r>
              <a:rPr lang="el-GR" dirty="0"/>
              <a:t>Παράγωγα </a:t>
            </a:r>
            <a:r>
              <a:rPr lang="el-GR" dirty="0" err="1"/>
              <a:t>γλυκόλης</a:t>
            </a:r>
            <a:endParaRPr lang="el-GR" dirty="0"/>
          </a:p>
          <a:p>
            <a:pPr marL="914400" lvl="1" indent="-514350">
              <a:spcAft>
                <a:spcPts val="600"/>
              </a:spcAft>
              <a:buFont typeface="+mj-lt"/>
              <a:buAutoNum type="arabicPeriod"/>
              <a:defRPr/>
            </a:pPr>
            <a:r>
              <a:rPr lang="el-GR" dirty="0"/>
              <a:t>Εστέρες </a:t>
            </a:r>
          </a:p>
          <a:p>
            <a:pPr marL="914400" lvl="1" indent="-514350">
              <a:spcAft>
                <a:spcPts val="600"/>
              </a:spcAft>
              <a:buFont typeface="+mj-lt"/>
              <a:buAutoNum type="arabicPeriod"/>
              <a:defRPr/>
            </a:pPr>
            <a:r>
              <a:rPr lang="el-GR" dirty="0"/>
              <a:t>Κετόνες </a:t>
            </a:r>
          </a:p>
          <a:p>
            <a:pPr marL="400050" lvl="1" indent="0">
              <a:spcAft>
                <a:spcPts val="600"/>
              </a:spcAft>
              <a:buNone/>
              <a:defRPr/>
            </a:pPr>
            <a:endParaRPr lang="en-US" dirty="0"/>
          </a:p>
          <a:p>
            <a:pPr marL="914400" lvl="1" indent="-514350">
              <a:buFont typeface="+mj-lt"/>
              <a:buAutoNum type="arabicPeriod"/>
              <a:defRPr/>
            </a:pPr>
            <a:endParaRPr lang="el-GR" b="1" dirty="0" smtClean="0"/>
          </a:p>
          <a:p>
            <a:pPr lvl="1"/>
            <a:endParaRPr lang="el-GR" sz="2400" dirty="0"/>
          </a:p>
        </p:txBody>
      </p:sp>
      <p:pic>
        <p:nvPicPr>
          <p:cNvPr id="6" name="Εικόνα 1" descr="Εικονίδιο μετάβασης στα Περιεχόμενα.">
            <a:hlinkClick r:id="rId4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schemeClr val="tx1"/>
                </a:solidFill>
              </a:rPr>
              <a:t>Ελαιοχρώματα-Βερνίκια</a:t>
            </a:r>
            <a:endParaRPr lang="el-G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12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4776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Δημιουργία του φιλμ (1/2)</a:t>
            </a:r>
            <a:endParaRPr lang="el-GR" b="1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457200" y="1412776"/>
            <a:ext cx="8229600" cy="471338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dirty="0"/>
              <a:t>Στην τεχνολογία των επιχρισμάτων, η </a:t>
            </a:r>
            <a:r>
              <a:rPr lang="el-GR" b="1" dirty="0"/>
              <a:t>δημιουργία του φιλμ</a:t>
            </a:r>
            <a:r>
              <a:rPr lang="el-GR" dirty="0"/>
              <a:t> είναι υψίστης σημασίας. </a:t>
            </a:r>
            <a:endParaRPr lang="el-GR" dirty="0" smtClean="0"/>
          </a:p>
          <a:p>
            <a:r>
              <a:rPr lang="el-GR" dirty="0"/>
              <a:t>Το φιλμ </a:t>
            </a:r>
            <a:r>
              <a:rPr lang="el-GR" b="1" dirty="0"/>
              <a:t>παράγεται</a:t>
            </a:r>
            <a:r>
              <a:rPr lang="el-GR" dirty="0"/>
              <a:t> κατά την εξάτμιση του διαλύτη ενός </a:t>
            </a:r>
            <a:r>
              <a:rPr lang="el-GR" dirty="0" err="1"/>
              <a:t>πολυμερικού</a:t>
            </a:r>
            <a:r>
              <a:rPr lang="el-GR" dirty="0"/>
              <a:t> διαλύματος, που έχει </a:t>
            </a:r>
            <a:r>
              <a:rPr lang="el-GR" b="1" dirty="0"/>
              <a:t>απλωθεί</a:t>
            </a:r>
            <a:r>
              <a:rPr lang="el-GR" dirty="0"/>
              <a:t> πάνω σε μία επιφάνεια (υπόστρωμα), ή όταν υγρά μονομερή ή ολιγομερή απλώνονται πάνω στο υπόστρωμα και ακολουθεί ο </a:t>
            </a:r>
            <a:r>
              <a:rPr lang="el-GR" b="1" dirty="0"/>
              <a:t>πολυμερισμός</a:t>
            </a:r>
            <a:r>
              <a:rPr lang="el-GR" dirty="0"/>
              <a:t>.</a:t>
            </a:r>
          </a:p>
          <a:p>
            <a:pPr marL="400050" lvl="1" indent="0">
              <a:spcAft>
                <a:spcPts val="600"/>
              </a:spcAft>
              <a:buNone/>
              <a:defRPr/>
            </a:pPr>
            <a:endParaRPr lang="en-US" dirty="0"/>
          </a:p>
          <a:p>
            <a:pPr marL="914400" lvl="1" indent="-514350">
              <a:buFont typeface="+mj-lt"/>
              <a:buAutoNum type="arabicPeriod"/>
              <a:defRPr/>
            </a:pPr>
            <a:endParaRPr lang="el-GR" b="1" dirty="0" smtClean="0"/>
          </a:p>
          <a:p>
            <a:pPr lvl="1"/>
            <a:endParaRPr lang="el-GR" sz="2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schemeClr val="tx1"/>
                </a:solidFill>
              </a:rPr>
              <a:t>Ελαιοχρώματα-Βερνίκια</a:t>
            </a:r>
            <a:endParaRPr lang="el-G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13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4367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Δημιουργία του φιλμ (2/2)</a:t>
            </a:r>
            <a:endParaRPr lang="el-GR" b="1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457200" y="1412776"/>
            <a:ext cx="8229600" cy="471338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800" dirty="0"/>
              <a:t>Όταν το επίχρισμα διαθέτει την αυξημένη συνοχή προκειμένου να προστατεύσει το υπόστρωμα, οπότε δεν έχει καλή πρόσφυση πάνω σε αυτό, τότε ένα άλλο ενδιάμεσο υπόστρωμα χρησιμοποιείται, το </a:t>
            </a:r>
            <a:r>
              <a:rPr lang="el-GR" sz="2800" b="1" dirty="0"/>
              <a:t>Αστάρι </a:t>
            </a:r>
            <a:r>
              <a:rPr lang="el-GR" sz="2800" b="1" dirty="0" smtClean="0"/>
              <a:t>(</a:t>
            </a:r>
            <a:r>
              <a:rPr lang="en-US" sz="2800" b="1" dirty="0" smtClean="0"/>
              <a:t>primer</a:t>
            </a:r>
            <a:r>
              <a:rPr lang="el-GR" sz="2800" b="1" dirty="0" smtClean="0"/>
              <a:t>)</a:t>
            </a:r>
            <a:r>
              <a:rPr lang="el-GR" sz="2800" dirty="0" smtClean="0"/>
              <a:t>. </a:t>
            </a:r>
          </a:p>
          <a:p>
            <a:r>
              <a:rPr lang="el-GR" sz="2800" dirty="0"/>
              <a:t>Συνήθως το αστάρι χαρακτηρίζεται και αυτό ως υπόστρωμα, εφόσον πάνω σ’ αυτό </a:t>
            </a:r>
            <a:r>
              <a:rPr lang="el-GR" sz="2800" dirty="0" err="1"/>
              <a:t>προσφύεται</a:t>
            </a:r>
            <a:r>
              <a:rPr lang="el-GR" sz="2800" dirty="0"/>
              <a:t> το τελικό επίχρισμα. Το αστάρι ξύλου φέρεται στην αγορά ως </a:t>
            </a:r>
            <a:r>
              <a:rPr lang="el-GR" sz="2800" b="1" dirty="0" err="1"/>
              <a:t>βελατούρα</a:t>
            </a:r>
            <a:r>
              <a:rPr lang="el-GR" sz="2800" dirty="0"/>
              <a:t>, ενώ το τελικό επίχρισμα ως </a:t>
            </a:r>
            <a:r>
              <a:rPr lang="el-GR" sz="2800" b="1" dirty="0"/>
              <a:t>ριπολίνη</a:t>
            </a:r>
            <a:r>
              <a:rPr lang="el-GR" sz="2800" dirty="0"/>
              <a:t>.</a:t>
            </a:r>
          </a:p>
          <a:p>
            <a:pPr marL="400050" lvl="1" indent="0">
              <a:spcAft>
                <a:spcPts val="600"/>
              </a:spcAft>
              <a:buNone/>
              <a:defRPr/>
            </a:pPr>
            <a:endParaRPr lang="en-US" dirty="0"/>
          </a:p>
          <a:p>
            <a:pPr marL="914400" lvl="1" indent="-514350">
              <a:buFont typeface="+mj-lt"/>
              <a:buAutoNum type="arabicPeriod"/>
              <a:defRPr/>
            </a:pPr>
            <a:endParaRPr lang="el-GR" b="1" dirty="0" smtClean="0"/>
          </a:p>
          <a:p>
            <a:pPr lvl="1"/>
            <a:endParaRPr lang="el-GR" sz="2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schemeClr val="tx1"/>
                </a:solidFill>
              </a:rPr>
              <a:t>Ελαιοχρώματα-Βερνίκια</a:t>
            </a:r>
            <a:endParaRPr lang="el-G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14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3384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Τέλος ενότητας</a:t>
            </a:r>
            <a:endParaRPr lang="el-GR" b="1" dirty="0"/>
          </a:p>
        </p:txBody>
      </p:sp>
      <p:sp>
        <p:nvSpPr>
          <p:cNvPr id="3" name="Rectangle 2"/>
          <p:cNvSpPr/>
          <p:nvPr/>
        </p:nvSpPr>
        <p:spPr>
          <a:xfrm>
            <a:off x="4977434" y="4653136"/>
            <a:ext cx="32426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l-G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Επεξεργασία: </a:t>
            </a:r>
            <a:r>
              <a:rPr lang="el-G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«Χρήστος Μέγας»</a:t>
            </a:r>
            <a:endParaRPr lang="el-G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8" name="Εικόνα 1" descr=" Λογότυπο για Άδειες χρήσης Creative Commons, B Y, S A. ">
            <a:hlinkClick r:id="rId4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943600"/>
            <a:ext cx="1690688" cy="59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Εικόνα 2" descr="Λογότυπο Επιχειρησιακού Προγράμματος Εκπαίδευση και Δια βίου Μάθηση. ">
            <a:hlinkClick r:id="rId6" tooltip="Μετάβαση στο www.edulll.gr/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492500" y="563880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87684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Τίτλος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l-GR" altLang="el-GR" b="1" dirty="0" smtClean="0">
                <a:latin typeface="Calibri" panose="020F0502020204030204" pitchFamily="34" charset="0"/>
              </a:rPr>
              <a:t>Άδειες χρήσης </a:t>
            </a:r>
            <a:endParaRPr lang="el-GR" altLang="el-GR" dirty="0" smtClean="0">
              <a:latin typeface="Calibri" panose="020F0502020204030204" pitchFamily="34" charset="0"/>
            </a:endParaRPr>
          </a:p>
        </p:txBody>
      </p:sp>
      <p:sp>
        <p:nvSpPr>
          <p:cNvPr id="3075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  <a:spcAft>
                <a:spcPts val="1200"/>
              </a:spcAft>
            </a:pPr>
            <a:r>
              <a:rPr lang="el-GR" altLang="el-GR" sz="2800" dirty="0" smtClean="0">
                <a:latin typeface="Calibri" panose="020F0502020204030204" pitchFamily="34" charset="0"/>
              </a:rPr>
              <a:t>Το παρόν εκπαιδευτικό υλικό υπόκειται στην παρακάτω άδεια χρήσης </a:t>
            </a:r>
            <a:r>
              <a:rPr lang="en-US" altLang="el-GR" sz="2800" dirty="0" smtClean="0">
                <a:latin typeface="Calibri" panose="020F0502020204030204" pitchFamily="34" charset="0"/>
              </a:rPr>
              <a:t>Creative Commons (C C)</a:t>
            </a:r>
            <a:r>
              <a:rPr lang="el-GR" altLang="el-GR" sz="2800" dirty="0" smtClean="0">
                <a:latin typeface="Calibri" panose="020F0502020204030204" pitchFamily="34" charset="0"/>
              </a:rPr>
              <a:t>: 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Αναφορά δημιουργού (B Y)</a:t>
            </a:r>
            <a:r>
              <a:rPr lang="el-GR" altLang="el-GR" sz="2400" dirty="0" smtClean="0">
                <a:latin typeface="Calibri" panose="020F0502020204030204" pitchFamily="34" charset="0"/>
              </a:rPr>
              <a:t>, 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Παρόμοια Διανομή (S A)</a:t>
            </a:r>
            <a:r>
              <a:rPr lang="el-GR" altLang="el-GR" sz="2400" dirty="0" smtClean="0">
                <a:latin typeface="Calibri" panose="020F0502020204030204" pitchFamily="34" charset="0"/>
              </a:rPr>
              <a:t>, 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3.0, Μη εισαγόμενο.</a:t>
            </a:r>
            <a:r>
              <a:rPr lang="el-GR" altLang="el-GR" sz="2400" dirty="0" smtClean="0">
                <a:latin typeface="Calibri" panose="020F0502020204030204" pitchFamily="34" charset="0"/>
              </a:rPr>
              <a:t> </a:t>
            </a:r>
          </a:p>
          <a:p>
            <a:r>
              <a:rPr lang="el-GR" altLang="el-GR" sz="2800" dirty="0" smtClean="0">
                <a:latin typeface="Calibri" panose="020F0502020204030204" pitchFamily="34" charset="0"/>
              </a:rPr>
              <a:t>Για εκπαιδευτικό υλικό, όπως εικόνες, που υπόκειται σε άλλου τύπου άδειας χρήσης, η άδεια χρήσης αναφέρεται ρητώς. </a:t>
            </a:r>
          </a:p>
        </p:txBody>
      </p:sp>
      <p:pic>
        <p:nvPicPr>
          <p:cNvPr id="1026" name="Εικόνα 1" descr=" Λογότυπο για Άδειες χρήσης Creative Commons, B Y, S A. ">
            <a:hlinkClick r:id="rId5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6656" y="5516563"/>
            <a:ext cx="1690688" cy="59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7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B1592C4-C974-4E42-A8EF-7721567A32B8}" type="slidenum">
              <a:rPr lang="el-GR" altLang="el-GR" sz="140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l-GR" altLang="el-GR" sz="1400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35977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Τίτλος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l-GR" b="1" dirty="0" smtClean="0">
                <a:latin typeface="Calibri" panose="020F0502020204030204" pitchFamily="34" charset="0"/>
              </a:rPr>
              <a:t>Χρηματοδότηση</a:t>
            </a:r>
            <a:r>
              <a:rPr lang="el-GR" b="1" dirty="0" smtClean="0"/>
              <a:t> </a:t>
            </a:r>
          </a:p>
        </p:txBody>
      </p:sp>
      <p:sp>
        <p:nvSpPr>
          <p:cNvPr id="4099" name="Θέση περιεχομένου 1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sz="2000" dirty="0" smtClean="0">
                <a:latin typeface="Calibri" panose="020F0502020204030204" pitchFamily="34" charset="0"/>
              </a:rPr>
              <a:t>Το παρόν εκπαιδευτικό υλικό έχει αναπτυχθεί στα πλαίσια του εκπαιδευτικού έργου του διδάσκοντα</a:t>
            </a:r>
            <a:r>
              <a:rPr lang="en-US" sz="2000" dirty="0" smtClean="0">
                <a:latin typeface="Calibri" panose="020F0502020204030204" pitchFamily="34" charset="0"/>
              </a:rPr>
              <a:t>.</a:t>
            </a:r>
            <a:r>
              <a:rPr lang="el-GR" sz="2000" dirty="0" smtClean="0">
                <a:latin typeface="Calibri" panose="020F0502020204030204" pitchFamily="34" charset="0"/>
              </a:rPr>
              <a:t> </a:t>
            </a:r>
            <a:endParaRPr lang="en-US" sz="2000" dirty="0" smtClean="0">
              <a:latin typeface="Calibri" panose="020F0502020204030204" pitchFamily="34" charset="0"/>
            </a:endParaRP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Το έργο «</a:t>
            </a:r>
            <a:r>
              <a:rPr lang="el-GR" sz="2000" b="1" dirty="0">
                <a:solidFill>
                  <a:prstClr val="black"/>
                </a:solidFill>
                <a:latin typeface="Calibri" panose="020F0502020204030204" pitchFamily="34" charset="0"/>
              </a:rPr>
              <a:t>Ανοικτά Ακαδημαϊκά Μαθήματα στο ΤΕΙ Θεσσαλίας</a:t>
            </a: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» έχει χρηματοδοτήσει </a:t>
            </a:r>
            <a:r>
              <a:rPr lang="el-GR" sz="2000">
                <a:solidFill>
                  <a:prstClr val="black"/>
                </a:solidFill>
                <a:latin typeface="Calibri" panose="020F0502020204030204" pitchFamily="34" charset="0"/>
              </a:rPr>
              <a:t>μόνο </a:t>
            </a:r>
            <a:r>
              <a:rPr lang="el-GR" sz="2000" smtClean="0">
                <a:solidFill>
                  <a:prstClr val="black"/>
                </a:solidFill>
                <a:latin typeface="Calibri" panose="020F0502020204030204" pitchFamily="34" charset="0"/>
              </a:rPr>
              <a:t>τη</a:t>
            </a:r>
            <a:r>
              <a:rPr lang="el-GR" sz="2000">
                <a:solidFill>
                  <a:prstClr val="black"/>
                </a:solidFill>
                <a:latin typeface="Calibri" panose="020F0502020204030204" pitchFamily="34" charset="0"/>
              </a:rPr>
              <a:t>ν</a:t>
            </a:r>
            <a:r>
              <a:rPr lang="el-GR" sz="200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αναδιαμόρφωση του εκπαιδευτικού υλικού</a:t>
            </a:r>
            <a:r>
              <a:rPr lang="el-GR" sz="2000" dirty="0" smtClean="0">
                <a:solidFill>
                  <a:prstClr val="black"/>
                </a:solidFill>
                <a:latin typeface="Calibri" panose="020F0502020204030204" pitchFamily="34" charset="0"/>
              </a:rPr>
              <a:t>.</a:t>
            </a:r>
            <a:endParaRPr lang="el-GR" sz="2000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0"/>
              </a:spcBef>
            </a:pPr>
            <a:r>
              <a:rPr lang="el-GR" sz="2000" dirty="0" smtClean="0">
                <a:latin typeface="Calibri" panose="020F0502020204030204" pitchFamily="34" charset="0"/>
              </a:rPr>
              <a:t>Το έργο υλοποιείται στο πλαίσιο του Επιχειρησιακού Προγράμματος  «Εκπαίδευση και Δια Βίου Μάθηση» και συγχρηματοδοτείται από την Ευρωπαϊκή Ένωση (Ευρωπαϊκό Κοινωνικό Ταμείο) και από εθνικούς πόρους</a:t>
            </a:r>
            <a:r>
              <a:rPr lang="en-US" sz="2000" dirty="0" smtClean="0">
                <a:latin typeface="Calibri" panose="020F0502020204030204" pitchFamily="34" charset="0"/>
              </a:rPr>
              <a:t>. </a:t>
            </a:r>
            <a:endParaRPr lang="el-GR" sz="2000" dirty="0" smtClean="0">
              <a:latin typeface="Calibri" panose="020F0502020204030204" pitchFamily="34" charset="0"/>
            </a:endParaRPr>
          </a:p>
        </p:txBody>
      </p:sp>
      <p:pic>
        <p:nvPicPr>
          <p:cNvPr id="6" name="Εικόνα 1" descr=" Λογότυπο Επιχειρησιακού Προγράμματος Εκπαίδευση και Δια βίου Μάθηση.   ">
            <a:hlinkClick r:id="rId7" tooltip="Μετάβαση σε www.edulll.gr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4213" y="4221163"/>
            <a:ext cx="78486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3738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Τίτλος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l-GR" altLang="el-GR" b="1" dirty="0" smtClean="0"/>
              <a:t>Σκοποί ενότητας 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 rtlCol="0"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endParaRPr lang="en-US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/>
              <a:t>1</a:t>
            </a:r>
            <a:r>
              <a:rPr lang="el-GR" sz="2800" dirty="0" smtClean="0"/>
              <a:t>.</a:t>
            </a:r>
            <a:r>
              <a:rPr lang="en-US" sz="2800" dirty="0" smtClean="0"/>
              <a:t>  </a:t>
            </a: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endParaRPr lang="el-GR" dirty="0" smtClean="0"/>
          </a:p>
        </p:txBody>
      </p:sp>
      <p:sp>
        <p:nvSpPr>
          <p:cNvPr id="7" name="Θέση υποσέλιδου 1" descr=".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3124200" y="6356350"/>
            <a:ext cx="3536032" cy="365125"/>
          </a:xfrm>
        </p:spPr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Ελαιοχρώματα-Βερνίκια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25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7AF2AC6-652D-4AD1-A671-8B499591D49C}" type="slidenum">
              <a:rPr lang="el-GR" altLang="el-GR" sz="1400">
                <a:solidFill>
                  <a:srgbClr val="000000"/>
                </a:solidFill>
                <a:latin typeface="+mn-lt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l-GR" altLang="el-GR" sz="14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46860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Τίτλος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l-GR" altLang="el-GR" b="1" dirty="0" smtClean="0">
                <a:solidFill>
                  <a:srgbClr val="333333"/>
                </a:solidFill>
              </a:rPr>
              <a:t>Περιεχόμενα ενότητας</a:t>
            </a:r>
          </a:p>
        </p:txBody>
      </p:sp>
      <p:sp>
        <p:nvSpPr>
          <p:cNvPr id="4" name="Θέση περιεχομένου 1">
            <a:hlinkClick r:id="rId11" action="ppaction://hlinksldjump" tooltip="Μετάβαση στη Διαφάνεια 6"/>
          </p:cNvPr>
          <p:cNvSpPr/>
          <p:nvPr>
            <p:custDataLst>
              <p:tags r:id="rId3"/>
            </p:custDataLst>
          </p:nvPr>
        </p:nvSpPr>
        <p:spPr>
          <a:xfrm>
            <a:off x="809625" y="2235200"/>
            <a:ext cx="7507288" cy="43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800" i="1" u="sng" dirty="0" smtClean="0">
                <a:solidFill>
                  <a:srgbClr val="0070C0"/>
                </a:solidFill>
                <a:hlinkClick r:id="rId11" action="ppaction://hlinksldjump"/>
              </a:rPr>
              <a:t>1. Ιστορική αναδρομή</a:t>
            </a:r>
            <a:endParaRPr lang="el-GR" i="1" u="sng" dirty="0">
              <a:solidFill>
                <a:srgbClr val="0070C0"/>
              </a:solidFill>
            </a:endParaRPr>
          </a:p>
        </p:txBody>
      </p:sp>
      <p:sp>
        <p:nvSpPr>
          <p:cNvPr id="14" name="Θέση περιεχομένου 2">
            <a:hlinkClick r:id="" action="ppaction://noaction"/>
          </p:cNvPr>
          <p:cNvSpPr/>
          <p:nvPr>
            <p:custDataLst>
              <p:tags r:id="rId4"/>
            </p:custDataLst>
          </p:nvPr>
        </p:nvSpPr>
        <p:spPr>
          <a:xfrm>
            <a:off x="820195" y="2758593"/>
            <a:ext cx="7507288" cy="43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i="1" dirty="0" smtClean="0">
                <a:solidFill>
                  <a:srgbClr val="0070C0"/>
                </a:solidFill>
                <a:hlinkClick r:id="rId12" action="ppaction://hlinksldjump"/>
              </a:rPr>
              <a:t>2</a:t>
            </a:r>
            <a:r>
              <a:rPr lang="el-GR" sz="2800" i="1" dirty="0" smtClean="0">
                <a:solidFill>
                  <a:srgbClr val="0070C0"/>
                </a:solidFill>
                <a:hlinkClick r:id="rId12" action="ppaction://hlinksldjump"/>
              </a:rPr>
              <a:t>. Ελαιοχρώματα και Βερνίκια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7" name="Θέση περιεχομένου 3">
            <a:hlinkClick r:id="" action="ppaction://noaction"/>
          </p:cNvPr>
          <p:cNvSpPr/>
          <p:nvPr>
            <p:custDataLst>
              <p:tags r:id="rId5"/>
            </p:custDataLst>
          </p:nvPr>
        </p:nvSpPr>
        <p:spPr>
          <a:xfrm>
            <a:off x="820195" y="3212976"/>
            <a:ext cx="7507288" cy="5072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800" i="1" dirty="0" smtClean="0">
                <a:solidFill>
                  <a:srgbClr val="0070C0"/>
                </a:solidFill>
                <a:hlinkClick r:id="rId13" action="ppaction://hlinksldjump"/>
              </a:rPr>
              <a:t>3. Σύσταση του επιχρίσματος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9" name="Θέση περιεχομένου 3">
            <a:hlinkClick r:id="" action="ppaction://noaction"/>
          </p:cNvPr>
          <p:cNvSpPr/>
          <p:nvPr>
            <p:custDataLst>
              <p:tags r:id="rId6"/>
            </p:custDataLst>
          </p:nvPr>
        </p:nvSpPr>
        <p:spPr>
          <a:xfrm>
            <a:off x="809128" y="3717032"/>
            <a:ext cx="7507288" cy="5072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800" i="1" dirty="0" smtClean="0">
                <a:solidFill>
                  <a:srgbClr val="0070C0"/>
                </a:solidFill>
                <a:hlinkClick r:id="rId14" action="ppaction://hlinksldjump"/>
              </a:rPr>
              <a:t>4. Τάξεις Συνθετικών Πολυμερών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10" name="Θέση περιεχομένου 3">
            <a:hlinkClick r:id="" action="ppaction://noaction"/>
          </p:cNvPr>
          <p:cNvSpPr/>
          <p:nvPr>
            <p:custDataLst>
              <p:tags r:id="rId7"/>
            </p:custDataLst>
          </p:nvPr>
        </p:nvSpPr>
        <p:spPr>
          <a:xfrm>
            <a:off x="809128" y="4221088"/>
            <a:ext cx="7507288" cy="5072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800" i="1" dirty="0">
                <a:solidFill>
                  <a:srgbClr val="0070C0"/>
                </a:solidFill>
                <a:hlinkClick r:id="rId15" action="ppaction://hlinksldjump"/>
              </a:rPr>
              <a:t>5</a:t>
            </a:r>
            <a:r>
              <a:rPr lang="el-GR" sz="2800" i="1" dirty="0" smtClean="0">
                <a:solidFill>
                  <a:srgbClr val="0070C0"/>
                </a:solidFill>
                <a:hlinkClick r:id="rId15" action="ppaction://hlinksldjump"/>
              </a:rPr>
              <a:t>. </a:t>
            </a:r>
            <a:r>
              <a:rPr lang="el-GR" sz="2800" i="1" dirty="0" err="1" smtClean="0">
                <a:solidFill>
                  <a:srgbClr val="0070C0"/>
                </a:solidFill>
                <a:hlinkClick r:id="rId15" action="ppaction://hlinksldjump"/>
              </a:rPr>
              <a:t>Δημιούργία</a:t>
            </a:r>
            <a:r>
              <a:rPr lang="el-GR" sz="2800" i="1" dirty="0" smtClean="0">
                <a:solidFill>
                  <a:srgbClr val="0070C0"/>
                </a:solidFill>
                <a:hlinkClick r:id="rId15" action="ppaction://hlinksldjump"/>
              </a:rPr>
              <a:t> του </a:t>
            </a:r>
            <a:r>
              <a:rPr lang="el-GR" sz="2800" i="1" dirty="0" err="1" smtClean="0">
                <a:solidFill>
                  <a:srgbClr val="0070C0"/>
                </a:solidFill>
                <a:hlinkClick r:id="rId15" action="ppaction://hlinksldjump"/>
              </a:rPr>
              <a:t>φίλμ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8" name="Θέση υποσέλιδου 1" descr=".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>
          <a:xfrm>
            <a:off x="2915816" y="6356350"/>
            <a:ext cx="3816424" cy="365125"/>
          </a:xfrm>
        </p:spPr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Ελαιοχρώματα-Βερνίκια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153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C9E2987-2DF3-4883-B675-0E329C0F7C88}" type="slidenum">
              <a:rPr lang="el-GR" altLang="el-GR" sz="1400">
                <a:solidFill>
                  <a:srgbClr val="000000"/>
                </a:solidFill>
                <a:latin typeface="+mn-lt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l-GR" altLang="el-GR" sz="1400" dirty="0">
              <a:solidFill>
                <a:srgbClr val="000000"/>
              </a:solidFill>
              <a:latin typeface="+mn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98415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Ελαιοχρώματα ή Επιχρίσματα </a:t>
            </a:r>
            <a:r>
              <a:rPr lang="el-GR" b="1" dirty="0"/>
              <a:t>– </a:t>
            </a:r>
            <a:r>
              <a:rPr lang="el-GR" b="1" dirty="0" smtClean="0"/>
              <a:t>Ιστορική Αναδρομή</a:t>
            </a:r>
            <a:endParaRPr lang="el-GR" b="1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l-GR" sz="2800" dirty="0"/>
              <a:t>Τα ελαιοχρώματα ή επιχρίσματα ξεκίνησαν να χρησιμοποιούνται από την </a:t>
            </a:r>
            <a:r>
              <a:rPr lang="el-GR" altLang="el-GR" sz="2800" b="1" dirty="0"/>
              <a:t>καλλιτεχνική τάση</a:t>
            </a:r>
            <a:r>
              <a:rPr lang="el-GR" altLang="el-GR" sz="2800" dirty="0"/>
              <a:t> του ανθρώπου. </a:t>
            </a:r>
            <a:endParaRPr lang="el-GR" altLang="el-GR" sz="2800" dirty="0" smtClean="0"/>
          </a:p>
          <a:p>
            <a:endParaRPr lang="el-GR" altLang="el-GR" sz="2800" dirty="0" smtClean="0"/>
          </a:p>
          <a:p>
            <a:r>
              <a:rPr lang="el-GR" altLang="el-GR" sz="2800" dirty="0" smtClean="0"/>
              <a:t>Οι </a:t>
            </a:r>
            <a:r>
              <a:rPr lang="el-GR" altLang="el-GR" sz="2800" dirty="0"/>
              <a:t>παλαιότερες σωζόμενες τοιχογραφίες στα σπήλαια βρέθηκαν πριν </a:t>
            </a:r>
            <a:r>
              <a:rPr lang="el-GR" altLang="el-GR" sz="2800" b="1" dirty="0"/>
              <a:t>40.000 χρόνια</a:t>
            </a:r>
            <a:r>
              <a:rPr lang="el-GR" altLang="el-GR" sz="2800" dirty="0"/>
              <a:t>. </a:t>
            </a:r>
            <a:endParaRPr lang="el-GR" altLang="el-GR" sz="2800" dirty="0" smtClean="0"/>
          </a:p>
          <a:p>
            <a:endParaRPr lang="el-GR" altLang="el-GR" sz="2800" dirty="0" smtClean="0"/>
          </a:p>
          <a:p>
            <a:r>
              <a:rPr lang="el-GR" altLang="el-GR" sz="2800" dirty="0" smtClean="0"/>
              <a:t>Κινέζοι</a:t>
            </a:r>
            <a:r>
              <a:rPr lang="el-GR" altLang="el-GR" sz="2800" dirty="0"/>
              <a:t>, Αιγύπτιοι &amp; Έλληνες παρασκεύαζαν διάφορες </a:t>
            </a:r>
            <a:r>
              <a:rPr lang="el-GR" altLang="el-GR" sz="2800" b="1" dirty="0"/>
              <a:t>βαφές από φυτά &amp; ορυκτά</a:t>
            </a:r>
            <a:r>
              <a:rPr lang="el-GR" altLang="el-GR" sz="2800" dirty="0"/>
              <a:t>.</a:t>
            </a:r>
            <a:endParaRPr lang="el-GR" sz="28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l-GR" sz="2400" dirty="0" smtClean="0"/>
          </a:p>
          <a:p>
            <a:endParaRPr lang="el-GR" sz="2800" dirty="0"/>
          </a:p>
        </p:txBody>
      </p:sp>
      <p:pic>
        <p:nvPicPr>
          <p:cNvPr id="6" name="Εικόνα 1" descr="Εικονίδιο μετάβασης στα Περιεχόμενα.">
            <a:hlinkClick r:id="rId4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schemeClr val="tx1"/>
                </a:solidFill>
              </a:rPr>
              <a:t>Ελαιοχρώματα-Βερνίκια</a:t>
            </a:r>
            <a:endParaRPr lang="el-G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6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94763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Ελαιοχρώματα και Βερνίκια (1/2)</a:t>
            </a:r>
            <a:endParaRPr lang="el-GR" b="1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l-GR" sz="2800" dirty="0"/>
              <a:t>Είναι </a:t>
            </a:r>
            <a:r>
              <a:rPr lang="el-GR" altLang="el-GR" sz="2800" b="1" dirty="0"/>
              <a:t>μίγματα πρώτων υλών</a:t>
            </a:r>
            <a:r>
              <a:rPr lang="el-GR" altLang="el-GR" sz="2800" dirty="0"/>
              <a:t>, τα οποία εφαρμόζονται σε επιφάνειες κάτω από ευρύ φάσμα ανεξέλεγκτων συνθηκών, για  </a:t>
            </a:r>
            <a:r>
              <a:rPr lang="el-GR" altLang="el-GR" sz="2800" dirty="0" smtClean="0"/>
              <a:t>να </a:t>
            </a:r>
            <a:r>
              <a:rPr lang="el-GR" altLang="el-GR" sz="2800" dirty="0"/>
              <a:t>τροποποιήσουν τα χαρακτηριστικά τους, όπως εμφάνιση, </a:t>
            </a:r>
            <a:r>
              <a:rPr lang="el-GR" altLang="el-GR" sz="2800" dirty="0" err="1"/>
              <a:t>αντισκωριακότητα</a:t>
            </a:r>
            <a:r>
              <a:rPr lang="el-GR" altLang="el-GR" sz="2800" dirty="0"/>
              <a:t> κλπ. </a:t>
            </a:r>
          </a:p>
          <a:p>
            <a:endParaRPr lang="el-GR" sz="2800" dirty="0" smtClean="0"/>
          </a:p>
          <a:p>
            <a:r>
              <a:rPr lang="el-GR" sz="2800" dirty="0" smtClean="0"/>
              <a:t>Στα </a:t>
            </a:r>
            <a:r>
              <a:rPr lang="el-GR" sz="2800" dirty="0"/>
              <a:t>ελαιοχρώματα το </a:t>
            </a:r>
            <a:r>
              <a:rPr lang="el-GR" sz="2800" b="1" dirty="0"/>
              <a:t>συνδετικό μέσο</a:t>
            </a:r>
            <a:r>
              <a:rPr lang="el-GR" sz="2800" dirty="0"/>
              <a:t> είναι το </a:t>
            </a:r>
            <a:r>
              <a:rPr lang="el-GR" sz="2800" b="1" dirty="0"/>
              <a:t>λινέλαιο</a:t>
            </a:r>
            <a:r>
              <a:rPr lang="el-GR" sz="2800" dirty="0"/>
              <a:t>, ενώ στα </a:t>
            </a:r>
            <a:r>
              <a:rPr lang="el-GR" sz="2800" b="1" dirty="0" err="1"/>
              <a:t>βερνικοχρώματα</a:t>
            </a:r>
            <a:r>
              <a:rPr lang="el-GR" sz="2800" dirty="0"/>
              <a:t> ένα </a:t>
            </a:r>
            <a:r>
              <a:rPr lang="el-GR" sz="2800" b="1" dirty="0"/>
              <a:t>συνθετικό πολυμερές</a:t>
            </a:r>
            <a:r>
              <a:rPr lang="el-GR" sz="2800" dirty="0"/>
              <a:t> και επίσης διαφέρουν ως προς τη </a:t>
            </a:r>
            <a:r>
              <a:rPr lang="el-GR" sz="2800" b="1" dirty="0"/>
              <a:t>χρωστική</a:t>
            </a:r>
            <a:r>
              <a:rPr lang="el-GR" sz="2800" dirty="0"/>
              <a:t>.</a:t>
            </a:r>
          </a:p>
          <a:p>
            <a:endParaRPr lang="el-GR" sz="28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schemeClr val="tx1"/>
                </a:solidFill>
              </a:rPr>
              <a:t>Ελαιοχρώματα-Βερνίκια</a:t>
            </a:r>
            <a:endParaRPr lang="el-G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7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4126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Ελαιοχρώματα και Βερνίκια (2/2)</a:t>
            </a:r>
            <a:endParaRPr lang="el-GR" b="1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800" dirty="0"/>
              <a:t>Τα χαρακτηριστικά που προσπαθούμε να επιτύχουμε σε μια </a:t>
            </a:r>
            <a:r>
              <a:rPr lang="el-GR" sz="2800" b="1" dirty="0"/>
              <a:t>φόρμουλα χρώματος </a:t>
            </a:r>
            <a:r>
              <a:rPr lang="el-GR" sz="2800" dirty="0"/>
              <a:t>είναι: </a:t>
            </a:r>
            <a:endParaRPr lang="el-GR" sz="2800" dirty="0" smtClean="0"/>
          </a:p>
          <a:p>
            <a:pPr marL="400050" lvl="1" indent="0">
              <a:buNone/>
            </a:pPr>
            <a:endParaRPr lang="el-GR" sz="2400" dirty="0"/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l-GR" dirty="0"/>
              <a:t>Ευκολία εφαρμογής / φιλικότητα προς τον χρήστη</a:t>
            </a:r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l-GR" dirty="0"/>
              <a:t>Ποσοστό ξήρανσης, Συμβατότητα</a:t>
            </a:r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l-GR" dirty="0"/>
              <a:t>Κατάλληλα διακοσμητικά αποτελέσματα</a:t>
            </a:r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l-GR" dirty="0"/>
              <a:t>Διάρκεια, Προστασία από νερό, λάδια κλπ.</a:t>
            </a:r>
            <a:endParaRPr lang="el-GR" dirty="0" smtClean="0"/>
          </a:p>
          <a:p>
            <a:pPr lvl="1"/>
            <a:endParaRPr lang="el-GR" sz="2400" dirty="0"/>
          </a:p>
        </p:txBody>
      </p:sp>
      <p:pic>
        <p:nvPicPr>
          <p:cNvPr id="6" name="Εικόνα 1" descr="Εικονίδιο μετάβασης στα Περιεχόμενα.">
            <a:hlinkClick r:id="rId4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schemeClr val="tx1"/>
                </a:solidFill>
              </a:rPr>
              <a:t>Ελαιοχρώματα-Βερνίκια</a:t>
            </a:r>
            <a:endParaRPr lang="el-G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8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628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Σύσταση του Επιχρίσματος</a:t>
            </a:r>
            <a:endParaRPr lang="el-GR" b="1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457200" y="1412776"/>
            <a:ext cx="8229600" cy="471338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800" b="1" dirty="0"/>
              <a:t>ΣΥΝΔΕΤΙΚΟ ΜΕΣΟ</a:t>
            </a:r>
            <a:r>
              <a:rPr lang="el-GR" sz="2800" dirty="0"/>
              <a:t> [ΠΟΛΥΜΕΡΕΣ </a:t>
            </a:r>
            <a:r>
              <a:rPr lang="el-GR" sz="2800" dirty="0" smtClean="0"/>
              <a:t>ή ΠΡΟΠΟΛΥΜΕΡΕΣ</a:t>
            </a:r>
          </a:p>
          <a:p>
            <a:pPr marL="457200" lvl="1" indent="0">
              <a:buNone/>
            </a:pPr>
            <a:r>
              <a:rPr lang="el-GR" dirty="0" smtClean="0"/>
              <a:t> </a:t>
            </a:r>
            <a:r>
              <a:rPr lang="el-GR" dirty="0"/>
              <a:t>(μονομερές ή ολιγομερές ή </a:t>
            </a:r>
            <a:r>
              <a:rPr lang="el-GR" dirty="0" err="1" smtClean="0"/>
              <a:t>ξηραινόμενο</a:t>
            </a:r>
            <a:r>
              <a:rPr lang="el-GR" dirty="0" smtClean="0"/>
              <a:t> </a:t>
            </a:r>
            <a:r>
              <a:rPr lang="el-GR" dirty="0"/>
              <a:t>έλαιο) .</a:t>
            </a:r>
          </a:p>
          <a:p>
            <a:r>
              <a:rPr lang="el-GR" sz="2800" dirty="0"/>
              <a:t>Τη</a:t>
            </a:r>
            <a:r>
              <a:rPr lang="el-GR" sz="2800" b="1" dirty="0"/>
              <a:t> ΧΡΩΣΤΙΚΗ ή ΠΙΓΜΕΝΤΟ (</a:t>
            </a:r>
            <a:r>
              <a:rPr lang="el-GR" sz="2800" b="1" dirty="0" err="1"/>
              <a:t>pigment</a:t>
            </a:r>
            <a:r>
              <a:rPr lang="el-GR" sz="2800" b="1" dirty="0"/>
              <a:t>)</a:t>
            </a:r>
            <a:r>
              <a:rPr lang="el-GR" sz="2800" dirty="0"/>
              <a:t> </a:t>
            </a:r>
            <a:endParaRPr lang="el-GR" sz="2800" dirty="0" smtClean="0"/>
          </a:p>
          <a:p>
            <a:pPr marL="457200" lvl="1" indent="0">
              <a:buNone/>
            </a:pPr>
            <a:r>
              <a:rPr lang="el-GR" dirty="0" smtClean="0"/>
              <a:t>(π.χ</a:t>
            </a:r>
            <a:r>
              <a:rPr lang="el-GR" dirty="0"/>
              <a:t>. TiO2, CaCO3 , BaSO4, άργιλος, πυριτικό μαγνήσιο </a:t>
            </a:r>
            <a:r>
              <a:rPr lang="el-GR" dirty="0" err="1"/>
              <a:t>κ.λ.π</a:t>
            </a:r>
            <a:r>
              <a:rPr lang="el-GR" dirty="0" smtClean="0"/>
              <a:t>.)</a:t>
            </a:r>
            <a:endParaRPr lang="el-GR" dirty="0"/>
          </a:p>
          <a:p>
            <a:r>
              <a:rPr lang="el-GR" sz="2800" b="1" dirty="0"/>
              <a:t>ΠΡΟΣΘΕΤΑ</a:t>
            </a:r>
            <a:r>
              <a:rPr lang="el-GR" sz="2800" dirty="0"/>
              <a:t> διαλυμένα ή αιωρούμενα στο διαλύτη</a:t>
            </a:r>
            <a:r>
              <a:rPr lang="el-GR" dirty="0"/>
              <a:t> </a:t>
            </a:r>
            <a:endParaRPr lang="el-GR" dirty="0" smtClean="0"/>
          </a:p>
          <a:p>
            <a:pPr marL="457200" lvl="1" indent="0">
              <a:buNone/>
            </a:pPr>
            <a:r>
              <a:rPr lang="el-GR" dirty="0" smtClean="0"/>
              <a:t>(</a:t>
            </a:r>
            <a:r>
              <a:rPr lang="el-GR" dirty="0"/>
              <a:t>π.χ. </a:t>
            </a:r>
            <a:r>
              <a:rPr lang="el-GR" dirty="0" err="1"/>
              <a:t>στεγανωτικά</a:t>
            </a:r>
            <a:r>
              <a:rPr lang="el-GR" dirty="0"/>
              <a:t>, </a:t>
            </a:r>
            <a:r>
              <a:rPr lang="el-GR" dirty="0" err="1"/>
              <a:t>τασενεργά</a:t>
            </a:r>
            <a:r>
              <a:rPr lang="el-GR" dirty="0"/>
              <a:t>, μυκητοκτόνα, </a:t>
            </a:r>
            <a:r>
              <a:rPr lang="el-GR" dirty="0" err="1"/>
              <a:t>συσσωματικά</a:t>
            </a:r>
            <a:r>
              <a:rPr lang="el-GR" dirty="0"/>
              <a:t> μέσα, παχυντές).</a:t>
            </a:r>
          </a:p>
          <a:p>
            <a:r>
              <a:rPr lang="el-GR" b="1" dirty="0"/>
              <a:t>ΔΙΑΛΥΤΗΣ</a:t>
            </a:r>
            <a:endParaRPr lang="el-GR" b="1" dirty="0" smtClean="0"/>
          </a:p>
          <a:p>
            <a:pPr lvl="1"/>
            <a:endParaRPr lang="el-GR" sz="2400" dirty="0"/>
          </a:p>
        </p:txBody>
      </p:sp>
      <p:pic>
        <p:nvPicPr>
          <p:cNvPr id="6" name="Εικόνα 1" descr="Εικονίδιο μετάβασης στα Περιεχόμενα.">
            <a:hlinkClick r:id="rId4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>
                <a:solidFill>
                  <a:schemeClr val="tx1"/>
                </a:solidFill>
              </a:rPr>
              <a:t>Ελαιοχρώματα-Βερνίκια</a:t>
            </a:r>
            <a:endParaRPr lang="el-G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9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91745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HECKTIMEDATE" val="7/2/2014 11:49:55 πμ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6146,4,14,7,9,10,8,6153,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050,2051,3,9,8,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6,2,3,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2,3,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6,2,3,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6,2,3,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2,3,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2,3,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6,2,3,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2,3,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2,3,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8,7,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3074,3075,1026,3077,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098,4099,6,3,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d = " h t t p : / / w w w . w 3 . o r g / 2 0 0 1 / X M L S c h e m a "   x m l n s : x s i = " h t t p : / / w w w . w 3 . o r g / 2 0 0 1 / X M L S c h e m a - i n s t a n c e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 t r u e < / C h e c k T e x t S i z e >  
     < C h e c k S c r e e n T i p > f a l s e < / C h e c k S c r e e n T i p >  
     < S h o w S h a p e N a m e C o l u m n > f a l s e < / S h o w S h a p e N a m e C o l u m n >  
     < S h o w I s s u e D e s c r i p t i o n > f a l s e 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9052C196-6F7A-4172-8611-B32437442AE1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618</Words>
  <Application>Microsoft Office PowerPoint</Application>
  <PresentationFormat>On-screen Show (4:3)</PresentationFormat>
  <Paragraphs>119</Paragraphs>
  <Slides>15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Επεξεργασία – Φινίρισμα Επιφανειών</vt:lpstr>
      <vt:lpstr>Άδειες χρήσης </vt:lpstr>
      <vt:lpstr>Χρηματοδότηση </vt:lpstr>
      <vt:lpstr>Σκοποί ενότητας </vt:lpstr>
      <vt:lpstr>Περιεχόμενα ενότητας</vt:lpstr>
      <vt:lpstr>Ελαιοχρώματα ή Επιχρίσματα – Ιστορική Αναδρομή</vt:lpstr>
      <vt:lpstr>Ελαιοχρώματα και Βερνίκια (1/2)</vt:lpstr>
      <vt:lpstr>Ελαιοχρώματα και Βερνίκια (2/2)</vt:lpstr>
      <vt:lpstr>Σύσταση του Επιχρίσματος</vt:lpstr>
      <vt:lpstr>Τάξεις Συνθετικών Πολυμερών (1/3)</vt:lpstr>
      <vt:lpstr>Τάξεις Συνθετικών Πολυμερών (2/3)</vt:lpstr>
      <vt:lpstr>Τάξεις Συνθετικών Πολυμερών (3/3)</vt:lpstr>
      <vt:lpstr>Δημιουργία του φιλμ (1/2)</vt:lpstr>
      <vt:lpstr>Δημιουργία του φιλμ (2/2)</vt:lpstr>
      <vt:lpstr>Τέλος ενότητας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</dc:creator>
  <cp:lastModifiedBy>chris</cp:lastModifiedBy>
  <cp:revision>11</cp:revision>
  <dcterms:created xsi:type="dcterms:W3CDTF">2014-02-06T11:30:46Z</dcterms:created>
  <dcterms:modified xsi:type="dcterms:W3CDTF">2014-02-11T10:26:23Z</dcterms:modified>
</cp:coreProperties>
</file>