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6"/>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custDataLst>
    <p:tags r:id="rId3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93EA4E-8B6C-49B6-9D2E-0359192C5DD8}" type="datetimeFigureOut">
              <a:rPr lang="el-GR" smtClean="0"/>
              <a:t>7/11/2013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A799D4-846D-4AE3-8521-69E38AD5B54D}" type="slidenum">
              <a:rPr lang="el-GR" smtClean="0"/>
              <a:t>‹#›</a:t>
            </a:fld>
            <a:endParaRPr lang="el-GR"/>
          </a:p>
        </p:txBody>
      </p:sp>
    </p:spTree>
    <p:extLst>
      <p:ext uri="{BB962C8B-B14F-4D97-AF65-F5344CB8AC3E}">
        <p14:creationId xmlns:p14="http://schemas.microsoft.com/office/powerpoint/2010/main" val="1787146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0C9F0109-287E-4FF9-8547-30EC460CB354}"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Θεωρίες Μάθησης</a:t>
            </a:r>
            <a:endParaRPr lang="el-GR"/>
          </a:p>
        </p:txBody>
      </p:sp>
      <p:sp>
        <p:nvSpPr>
          <p:cNvPr id="6" name="Θέση αριθμού διαφάνειας 5"/>
          <p:cNvSpPr>
            <a:spLocks noGrp="1"/>
          </p:cNvSpPr>
          <p:nvPr>
            <p:ph type="sldNum" sz="quarter" idx="12"/>
          </p:nvPr>
        </p:nvSpPr>
        <p:spPr/>
        <p:txBody>
          <a:bodyPr/>
          <a:lstStyle/>
          <a:p>
            <a:fld id="{8F11266A-02F6-46FE-A47B-E23423BB7C0F}" type="slidenum">
              <a:rPr lang="el-GR" smtClean="0"/>
              <a:t>‹#›</a:t>
            </a:fld>
            <a:endParaRPr lang="el-GR"/>
          </a:p>
        </p:txBody>
      </p:sp>
    </p:spTree>
    <p:extLst>
      <p:ext uri="{BB962C8B-B14F-4D97-AF65-F5344CB8AC3E}">
        <p14:creationId xmlns:p14="http://schemas.microsoft.com/office/powerpoint/2010/main" val="1864150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6E05FC3-7B47-41F3-83EC-7F67AA7F289D}"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Θεωρίες Μάθησης</a:t>
            </a:r>
            <a:endParaRPr lang="el-GR"/>
          </a:p>
        </p:txBody>
      </p:sp>
      <p:sp>
        <p:nvSpPr>
          <p:cNvPr id="6" name="Θέση αριθμού διαφάνειας 5"/>
          <p:cNvSpPr>
            <a:spLocks noGrp="1"/>
          </p:cNvSpPr>
          <p:nvPr>
            <p:ph type="sldNum" sz="quarter" idx="12"/>
          </p:nvPr>
        </p:nvSpPr>
        <p:spPr/>
        <p:txBody>
          <a:bodyPr/>
          <a:lstStyle/>
          <a:p>
            <a:fld id="{8F11266A-02F6-46FE-A47B-E23423BB7C0F}" type="slidenum">
              <a:rPr lang="el-GR" smtClean="0"/>
              <a:t>‹#›</a:t>
            </a:fld>
            <a:endParaRPr lang="el-GR"/>
          </a:p>
        </p:txBody>
      </p:sp>
    </p:spTree>
    <p:extLst>
      <p:ext uri="{BB962C8B-B14F-4D97-AF65-F5344CB8AC3E}">
        <p14:creationId xmlns:p14="http://schemas.microsoft.com/office/powerpoint/2010/main" val="3938640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74818B8-DF5E-4075-B234-B70DFACB8208}"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Θεωρίες Μάθησης</a:t>
            </a:r>
            <a:endParaRPr lang="el-GR"/>
          </a:p>
        </p:txBody>
      </p:sp>
      <p:sp>
        <p:nvSpPr>
          <p:cNvPr id="6" name="Θέση αριθμού διαφάνειας 5"/>
          <p:cNvSpPr>
            <a:spLocks noGrp="1"/>
          </p:cNvSpPr>
          <p:nvPr>
            <p:ph type="sldNum" sz="quarter" idx="12"/>
          </p:nvPr>
        </p:nvSpPr>
        <p:spPr/>
        <p:txBody>
          <a:bodyPr/>
          <a:lstStyle/>
          <a:p>
            <a:fld id="{8F11266A-02F6-46FE-A47B-E23423BB7C0F}" type="slidenum">
              <a:rPr lang="el-GR" smtClean="0"/>
              <a:t>‹#›</a:t>
            </a:fld>
            <a:endParaRPr lang="el-GR"/>
          </a:p>
        </p:txBody>
      </p:sp>
    </p:spTree>
    <p:extLst>
      <p:ext uri="{BB962C8B-B14F-4D97-AF65-F5344CB8AC3E}">
        <p14:creationId xmlns:p14="http://schemas.microsoft.com/office/powerpoint/2010/main" val="152108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F3CD0F9-C6F9-439F-9945-F6432176DD06}"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Θεωρίες Μάθησης</a:t>
            </a:r>
            <a:endParaRPr lang="el-GR"/>
          </a:p>
        </p:txBody>
      </p:sp>
      <p:sp>
        <p:nvSpPr>
          <p:cNvPr id="6" name="Θέση αριθμού διαφάνειας 5"/>
          <p:cNvSpPr>
            <a:spLocks noGrp="1"/>
          </p:cNvSpPr>
          <p:nvPr>
            <p:ph type="sldNum" sz="quarter" idx="12"/>
          </p:nvPr>
        </p:nvSpPr>
        <p:spPr/>
        <p:txBody>
          <a:bodyPr/>
          <a:lstStyle/>
          <a:p>
            <a:fld id="{8F11266A-02F6-46FE-A47B-E23423BB7C0F}" type="slidenum">
              <a:rPr lang="el-GR" smtClean="0"/>
              <a:t>‹#›</a:t>
            </a:fld>
            <a:endParaRPr lang="el-GR"/>
          </a:p>
        </p:txBody>
      </p:sp>
    </p:spTree>
    <p:extLst>
      <p:ext uri="{BB962C8B-B14F-4D97-AF65-F5344CB8AC3E}">
        <p14:creationId xmlns:p14="http://schemas.microsoft.com/office/powerpoint/2010/main" val="488093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D2ADA05E-105C-447B-9201-911FF076CD38}"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Θεωρίες Μάθησης</a:t>
            </a:r>
            <a:endParaRPr lang="el-GR"/>
          </a:p>
        </p:txBody>
      </p:sp>
      <p:sp>
        <p:nvSpPr>
          <p:cNvPr id="6" name="Θέση αριθμού διαφάνειας 5"/>
          <p:cNvSpPr>
            <a:spLocks noGrp="1"/>
          </p:cNvSpPr>
          <p:nvPr>
            <p:ph type="sldNum" sz="quarter" idx="12"/>
          </p:nvPr>
        </p:nvSpPr>
        <p:spPr/>
        <p:txBody>
          <a:bodyPr/>
          <a:lstStyle/>
          <a:p>
            <a:fld id="{8F11266A-02F6-46FE-A47B-E23423BB7C0F}" type="slidenum">
              <a:rPr lang="el-GR" smtClean="0"/>
              <a:t>‹#›</a:t>
            </a:fld>
            <a:endParaRPr lang="el-GR"/>
          </a:p>
        </p:txBody>
      </p:sp>
    </p:spTree>
    <p:extLst>
      <p:ext uri="{BB962C8B-B14F-4D97-AF65-F5344CB8AC3E}">
        <p14:creationId xmlns:p14="http://schemas.microsoft.com/office/powerpoint/2010/main" val="3782145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873BB83-3F32-4167-BF3F-8D6DC3D1C3C7}" type="datetime1">
              <a:rPr lang="el-GR" smtClean="0"/>
              <a:t>7/11/2013</a:t>
            </a:fld>
            <a:endParaRPr lang="el-GR"/>
          </a:p>
        </p:txBody>
      </p:sp>
      <p:sp>
        <p:nvSpPr>
          <p:cNvPr id="6" name="Θέση υποσέλιδου 5"/>
          <p:cNvSpPr>
            <a:spLocks noGrp="1"/>
          </p:cNvSpPr>
          <p:nvPr>
            <p:ph type="ftr" sz="quarter" idx="11"/>
          </p:nvPr>
        </p:nvSpPr>
        <p:spPr/>
        <p:txBody>
          <a:bodyPr/>
          <a:lstStyle/>
          <a:p>
            <a:r>
              <a:rPr lang="el-GR" smtClean="0"/>
              <a:t>Θεωρίες Μάθησης</a:t>
            </a:r>
            <a:endParaRPr lang="el-GR"/>
          </a:p>
        </p:txBody>
      </p:sp>
      <p:sp>
        <p:nvSpPr>
          <p:cNvPr id="7" name="Θέση αριθμού διαφάνειας 6"/>
          <p:cNvSpPr>
            <a:spLocks noGrp="1"/>
          </p:cNvSpPr>
          <p:nvPr>
            <p:ph type="sldNum" sz="quarter" idx="12"/>
          </p:nvPr>
        </p:nvSpPr>
        <p:spPr/>
        <p:txBody>
          <a:bodyPr/>
          <a:lstStyle/>
          <a:p>
            <a:fld id="{8F11266A-02F6-46FE-A47B-E23423BB7C0F}" type="slidenum">
              <a:rPr lang="el-GR" smtClean="0"/>
              <a:t>‹#›</a:t>
            </a:fld>
            <a:endParaRPr lang="el-GR"/>
          </a:p>
        </p:txBody>
      </p:sp>
    </p:spTree>
    <p:extLst>
      <p:ext uri="{BB962C8B-B14F-4D97-AF65-F5344CB8AC3E}">
        <p14:creationId xmlns:p14="http://schemas.microsoft.com/office/powerpoint/2010/main" val="370552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BE787E8E-E71E-485E-902B-F1DBE9BDC508}" type="datetime1">
              <a:rPr lang="el-GR" smtClean="0"/>
              <a:t>7/11/2013</a:t>
            </a:fld>
            <a:endParaRPr lang="el-GR"/>
          </a:p>
        </p:txBody>
      </p:sp>
      <p:sp>
        <p:nvSpPr>
          <p:cNvPr id="8" name="Θέση υποσέλιδου 7"/>
          <p:cNvSpPr>
            <a:spLocks noGrp="1"/>
          </p:cNvSpPr>
          <p:nvPr>
            <p:ph type="ftr" sz="quarter" idx="11"/>
          </p:nvPr>
        </p:nvSpPr>
        <p:spPr/>
        <p:txBody>
          <a:bodyPr/>
          <a:lstStyle/>
          <a:p>
            <a:r>
              <a:rPr lang="el-GR" smtClean="0"/>
              <a:t>Θεωρίες Μάθησης</a:t>
            </a:r>
            <a:endParaRPr lang="el-GR"/>
          </a:p>
        </p:txBody>
      </p:sp>
      <p:sp>
        <p:nvSpPr>
          <p:cNvPr id="9" name="Θέση αριθμού διαφάνειας 8"/>
          <p:cNvSpPr>
            <a:spLocks noGrp="1"/>
          </p:cNvSpPr>
          <p:nvPr>
            <p:ph type="sldNum" sz="quarter" idx="12"/>
          </p:nvPr>
        </p:nvSpPr>
        <p:spPr/>
        <p:txBody>
          <a:bodyPr/>
          <a:lstStyle/>
          <a:p>
            <a:fld id="{8F11266A-02F6-46FE-A47B-E23423BB7C0F}" type="slidenum">
              <a:rPr lang="el-GR" smtClean="0"/>
              <a:t>‹#›</a:t>
            </a:fld>
            <a:endParaRPr lang="el-GR"/>
          </a:p>
        </p:txBody>
      </p:sp>
    </p:spTree>
    <p:extLst>
      <p:ext uri="{BB962C8B-B14F-4D97-AF65-F5344CB8AC3E}">
        <p14:creationId xmlns:p14="http://schemas.microsoft.com/office/powerpoint/2010/main" val="3357845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DEFFBD4-BDBD-49DB-8A71-7AC70BAF54E5}" type="datetime1">
              <a:rPr lang="el-GR" smtClean="0"/>
              <a:t>7/11/2013</a:t>
            </a:fld>
            <a:endParaRPr lang="el-GR"/>
          </a:p>
        </p:txBody>
      </p:sp>
      <p:sp>
        <p:nvSpPr>
          <p:cNvPr id="4" name="Θέση υποσέλιδου 3"/>
          <p:cNvSpPr>
            <a:spLocks noGrp="1"/>
          </p:cNvSpPr>
          <p:nvPr>
            <p:ph type="ftr" sz="quarter" idx="11"/>
          </p:nvPr>
        </p:nvSpPr>
        <p:spPr/>
        <p:txBody>
          <a:bodyPr/>
          <a:lstStyle/>
          <a:p>
            <a:r>
              <a:rPr lang="el-GR" smtClean="0"/>
              <a:t>Θεωρίες Μάθησης</a:t>
            </a:r>
            <a:endParaRPr lang="el-GR"/>
          </a:p>
        </p:txBody>
      </p:sp>
      <p:sp>
        <p:nvSpPr>
          <p:cNvPr id="5" name="Θέση αριθμού διαφάνειας 4"/>
          <p:cNvSpPr>
            <a:spLocks noGrp="1"/>
          </p:cNvSpPr>
          <p:nvPr>
            <p:ph type="sldNum" sz="quarter" idx="12"/>
          </p:nvPr>
        </p:nvSpPr>
        <p:spPr/>
        <p:txBody>
          <a:bodyPr/>
          <a:lstStyle/>
          <a:p>
            <a:fld id="{8F11266A-02F6-46FE-A47B-E23423BB7C0F}" type="slidenum">
              <a:rPr lang="el-GR" smtClean="0"/>
              <a:t>‹#›</a:t>
            </a:fld>
            <a:endParaRPr lang="el-GR"/>
          </a:p>
        </p:txBody>
      </p:sp>
    </p:spTree>
    <p:extLst>
      <p:ext uri="{BB962C8B-B14F-4D97-AF65-F5344CB8AC3E}">
        <p14:creationId xmlns:p14="http://schemas.microsoft.com/office/powerpoint/2010/main" val="713219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8CA7C91-4A14-4F09-8953-5728D38D46ED}" type="datetime1">
              <a:rPr lang="el-GR" smtClean="0"/>
              <a:t>7/11/2013</a:t>
            </a:fld>
            <a:endParaRPr lang="el-GR"/>
          </a:p>
        </p:txBody>
      </p:sp>
      <p:sp>
        <p:nvSpPr>
          <p:cNvPr id="3" name="Θέση υποσέλιδου 2"/>
          <p:cNvSpPr>
            <a:spLocks noGrp="1"/>
          </p:cNvSpPr>
          <p:nvPr>
            <p:ph type="ftr" sz="quarter" idx="11"/>
          </p:nvPr>
        </p:nvSpPr>
        <p:spPr/>
        <p:txBody>
          <a:bodyPr/>
          <a:lstStyle/>
          <a:p>
            <a:r>
              <a:rPr lang="el-GR" smtClean="0"/>
              <a:t>Θεωρίες Μάθησης</a:t>
            </a:r>
            <a:endParaRPr lang="el-GR"/>
          </a:p>
        </p:txBody>
      </p:sp>
      <p:sp>
        <p:nvSpPr>
          <p:cNvPr id="4" name="Θέση αριθμού διαφάνειας 3"/>
          <p:cNvSpPr>
            <a:spLocks noGrp="1"/>
          </p:cNvSpPr>
          <p:nvPr>
            <p:ph type="sldNum" sz="quarter" idx="12"/>
          </p:nvPr>
        </p:nvSpPr>
        <p:spPr/>
        <p:txBody>
          <a:bodyPr/>
          <a:lstStyle/>
          <a:p>
            <a:fld id="{8F11266A-02F6-46FE-A47B-E23423BB7C0F}" type="slidenum">
              <a:rPr lang="el-GR" smtClean="0"/>
              <a:t>‹#›</a:t>
            </a:fld>
            <a:endParaRPr lang="el-GR"/>
          </a:p>
        </p:txBody>
      </p:sp>
    </p:spTree>
    <p:extLst>
      <p:ext uri="{BB962C8B-B14F-4D97-AF65-F5344CB8AC3E}">
        <p14:creationId xmlns:p14="http://schemas.microsoft.com/office/powerpoint/2010/main" val="3430869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787BCAC-2D55-4B03-AB51-26FA5231E485}" type="datetime1">
              <a:rPr lang="el-GR" smtClean="0"/>
              <a:t>7/11/2013</a:t>
            </a:fld>
            <a:endParaRPr lang="el-GR"/>
          </a:p>
        </p:txBody>
      </p:sp>
      <p:sp>
        <p:nvSpPr>
          <p:cNvPr id="6" name="Θέση υποσέλιδου 5"/>
          <p:cNvSpPr>
            <a:spLocks noGrp="1"/>
          </p:cNvSpPr>
          <p:nvPr>
            <p:ph type="ftr" sz="quarter" idx="11"/>
          </p:nvPr>
        </p:nvSpPr>
        <p:spPr/>
        <p:txBody>
          <a:bodyPr/>
          <a:lstStyle/>
          <a:p>
            <a:r>
              <a:rPr lang="el-GR" smtClean="0"/>
              <a:t>Θεωρίες Μάθησης</a:t>
            </a:r>
            <a:endParaRPr lang="el-GR"/>
          </a:p>
        </p:txBody>
      </p:sp>
      <p:sp>
        <p:nvSpPr>
          <p:cNvPr id="7" name="Θέση αριθμού διαφάνειας 6"/>
          <p:cNvSpPr>
            <a:spLocks noGrp="1"/>
          </p:cNvSpPr>
          <p:nvPr>
            <p:ph type="sldNum" sz="quarter" idx="12"/>
          </p:nvPr>
        </p:nvSpPr>
        <p:spPr/>
        <p:txBody>
          <a:bodyPr/>
          <a:lstStyle/>
          <a:p>
            <a:fld id="{8F11266A-02F6-46FE-A47B-E23423BB7C0F}" type="slidenum">
              <a:rPr lang="el-GR" smtClean="0"/>
              <a:t>‹#›</a:t>
            </a:fld>
            <a:endParaRPr lang="el-GR"/>
          </a:p>
        </p:txBody>
      </p:sp>
    </p:spTree>
    <p:extLst>
      <p:ext uri="{BB962C8B-B14F-4D97-AF65-F5344CB8AC3E}">
        <p14:creationId xmlns:p14="http://schemas.microsoft.com/office/powerpoint/2010/main" val="1929864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C0A9F40-FC69-4100-A2EC-5B8042E70922}" type="datetime1">
              <a:rPr lang="el-GR" smtClean="0"/>
              <a:t>7/11/2013</a:t>
            </a:fld>
            <a:endParaRPr lang="el-GR"/>
          </a:p>
        </p:txBody>
      </p:sp>
      <p:sp>
        <p:nvSpPr>
          <p:cNvPr id="6" name="Θέση υποσέλιδου 5"/>
          <p:cNvSpPr>
            <a:spLocks noGrp="1"/>
          </p:cNvSpPr>
          <p:nvPr>
            <p:ph type="ftr" sz="quarter" idx="11"/>
          </p:nvPr>
        </p:nvSpPr>
        <p:spPr/>
        <p:txBody>
          <a:bodyPr/>
          <a:lstStyle/>
          <a:p>
            <a:r>
              <a:rPr lang="el-GR" smtClean="0"/>
              <a:t>Θεωρίες Μάθησης</a:t>
            </a:r>
            <a:endParaRPr lang="el-GR"/>
          </a:p>
        </p:txBody>
      </p:sp>
      <p:sp>
        <p:nvSpPr>
          <p:cNvPr id="7" name="Θέση αριθμού διαφάνειας 6"/>
          <p:cNvSpPr>
            <a:spLocks noGrp="1"/>
          </p:cNvSpPr>
          <p:nvPr>
            <p:ph type="sldNum" sz="quarter" idx="12"/>
          </p:nvPr>
        </p:nvSpPr>
        <p:spPr/>
        <p:txBody>
          <a:bodyPr/>
          <a:lstStyle/>
          <a:p>
            <a:fld id="{8F11266A-02F6-46FE-A47B-E23423BB7C0F}" type="slidenum">
              <a:rPr lang="el-GR" smtClean="0"/>
              <a:t>‹#›</a:t>
            </a:fld>
            <a:endParaRPr lang="el-GR"/>
          </a:p>
        </p:txBody>
      </p:sp>
    </p:spTree>
    <p:extLst>
      <p:ext uri="{BB962C8B-B14F-4D97-AF65-F5344CB8AC3E}">
        <p14:creationId xmlns:p14="http://schemas.microsoft.com/office/powerpoint/2010/main" val="2534768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013235-7ADB-43E7-A889-C796E26AC429}" type="datetime1">
              <a:rPr lang="el-GR" smtClean="0"/>
              <a:t>7/11/2013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Θεωρίες Μάθησης</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11266A-02F6-46FE-A47B-E23423BB7C0F}" type="slidenum">
              <a:rPr lang="el-GR" smtClean="0"/>
              <a:t>‹#›</a:t>
            </a:fld>
            <a:endParaRPr lang="el-GR"/>
          </a:p>
        </p:txBody>
      </p:sp>
    </p:spTree>
    <p:extLst>
      <p:ext uri="{BB962C8B-B14F-4D97-AF65-F5344CB8AC3E}">
        <p14:creationId xmlns:p14="http://schemas.microsoft.com/office/powerpoint/2010/main" val="2478456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8.xml"/><Relationship Id="rId5" Type="http://schemas.microsoft.com/office/2007/relationships/hdphoto" Target="../media/hdphoto1.wdp"/><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9.xml"/><Relationship Id="rId5" Type="http://schemas.microsoft.com/office/2007/relationships/hdphoto" Target="../media/hdphoto1.wdp"/><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0.xml"/><Relationship Id="rId5" Type="http://schemas.microsoft.com/office/2007/relationships/hdphoto" Target="../media/hdphoto1.wdp"/><Relationship Id="rId4" Type="http://schemas.openxmlformats.org/officeDocument/2006/relationships/image" Target="../media/image5.jpe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2.xml"/><Relationship Id="rId5" Type="http://schemas.microsoft.com/office/2007/relationships/hdphoto" Target="../media/hdphoto1.wdp"/><Relationship Id="rId4" Type="http://schemas.openxmlformats.org/officeDocument/2006/relationships/image" Target="../media/image5.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3.xml"/><Relationship Id="rId5" Type="http://schemas.microsoft.com/office/2007/relationships/hdphoto" Target="../media/hdphoto1.wdp"/><Relationship Id="rId4" Type="http://schemas.openxmlformats.org/officeDocument/2006/relationships/image" Target="../media/image5.jpeg"/></Relationships>
</file>

<file path=ppt/slides/_rels/slide33.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14.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 Target="slide27.xml"/><Relationship Id="rId3" Type="http://schemas.openxmlformats.org/officeDocument/2006/relationships/slideLayout" Target="../slideLayouts/slideLayout6.xml"/><Relationship Id="rId7" Type="http://schemas.openxmlformats.org/officeDocument/2006/relationships/slide" Target="slide23.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14.xml"/><Relationship Id="rId5" Type="http://schemas.openxmlformats.org/officeDocument/2006/relationships/slide" Target="slide11.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Εικόνα 1" descr="Λογότυπο Τεχνολογικό Εκπαιδευτικό Ίδρυμα Θεσσαλίας.">
            <a:hlinkClick r:id="rId3" tooltip="Μετάβαση στην Ιστοσελίδα του Ιδρύματος"/>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0743" y="461963"/>
            <a:ext cx="3456432" cy="1146048"/>
          </a:xfrm>
          <a:prstGeom prst="rect">
            <a:avLst/>
          </a:prstGeom>
        </p:spPr>
      </p:pic>
      <p:sp>
        <p:nvSpPr>
          <p:cNvPr id="2" name="Τίτλος 1"/>
          <p:cNvSpPr>
            <a:spLocks noGrp="1"/>
          </p:cNvSpPr>
          <p:nvPr>
            <p:ph type="ctrTitle"/>
          </p:nvPr>
        </p:nvSpPr>
        <p:spPr>
          <a:xfrm>
            <a:off x="755576" y="1628800"/>
            <a:ext cx="7628012" cy="1326009"/>
          </a:xfrm>
        </p:spPr>
        <p:txBody>
          <a:bodyPr>
            <a:noAutofit/>
          </a:bodyPr>
          <a:lstStyle/>
          <a:p>
            <a:r>
              <a:rPr lang="el-GR" b="1" dirty="0" smtClean="0">
                <a:solidFill>
                  <a:prstClr val="black"/>
                </a:solidFill>
              </a:rPr>
              <a:t>Διδακτική Πληροφορικής</a:t>
            </a:r>
            <a:endParaRPr lang="el-GR" dirty="0"/>
          </a:p>
        </p:txBody>
      </p:sp>
      <p:sp>
        <p:nvSpPr>
          <p:cNvPr id="3" name="Θέση περιεχομένου 2"/>
          <p:cNvSpPr>
            <a:spLocks noGrp="1"/>
          </p:cNvSpPr>
          <p:nvPr>
            <p:ph type="subTitle" idx="1"/>
          </p:nvPr>
        </p:nvSpPr>
        <p:spPr>
          <a:xfrm>
            <a:off x="1043608" y="2924944"/>
            <a:ext cx="7128791" cy="2592288"/>
          </a:xfrm>
        </p:spPr>
        <p:txBody>
          <a:bodyPr>
            <a:normAutofit lnSpcReduction="10000"/>
          </a:bodyPr>
          <a:lstStyle/>
          <a:p>
            <a:pPr lvl="0">
              <a:spcBef>
                <a:spcPts val="0"/>
              </a:spcBef>
              <a:spcAft>
                <a:spcPts val="1200"/>
              </a:spcAft>
              <a:defRPr/>
            </a:pPr>
            <a:r>
              <a:rPr lang="el-GR" sz="2800" b="1" dirty="0">
                <a:solidFill>
                  <a:prstClr val="black"/>
                </a:solidFill>
                <a:cs typeface="Arial" charset="0"/>
              </a:rPr>
              <a:t>Ενότητα </a:t>
            </a:r>
            <a:r>
              <a:rPr lang="en-US" sz="2800" b="1" dirty="0">
                <a:solidFill>
                  <a:prstClr val="black"/>
                </a:solidFill>
                <a:cs typeface="Arial" charset="0"/>
              </a:rPr>
              <a:t>4</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prstClr val="black"/>
                </a:solidFill>
                <a:cs typeface="Arial" charset="0"/>
              </a:rPr>
              <a:t>Θεωρίες Μάθησης</a:t>
            </a:r>
            <a:r>
              <a:rPr lang="en-US" sz="2800" dirty="0" smtClean="0">
                <a:solidFill>
                  <a:prstClr val="black"/>
                </a:solidFill>
                <a:cs typeface="Arial" charset="0"/>
              </a:rPr>
              <a:t>.</a:t>
            </a:r>
            <a:endParaRPr lang="el-GR" sz="2800" dirty="0">
              <a:solidFill>
                <a:prstClr val="black"/>
              </a:solidFill>
              <a:cs typeface="Arial" charset="0"/>
            </a:endParaRPr>
          </a:p>
          <a:p>
            <a:pPr lvl="0">
              <a:spcBef>
                <a:spcPts val="0"/>
              </a:spcBef>
              <a:defRPr/>
            </a:pPr>
            <a:r>
              <a:rPr lang="el-GR" sz="2800" dirty="0">
                <a:solidFill>
                  <a:prstClr val="black"/>
                </a:solidFill>
                <a:cs typeface="Arial" charset="0"/>
              </a:rPr>
              <a:t> </a:t>
            </a:r>
            <a:r>
              <a:rPr lang="el-GR" sz="4400" b="1" dirty="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Γεώργιος</a:t>
            </a:r>
            <a:r>
              <a:rPr lang="en-US" sz="2800" dirty="0" smtClean="0">
                <a:solidFill>
                  <a:prstClr val="black"/>
                </a:solidFill>
                <a:cs typeface="Arial" charset="0"/>
              </a:rPr>
              <a:t> </a:t>
            </a:r>
            <a:r>
              <a:rPr lang="el-GR" sz="2800" smtClean="0">
                <a:solidFill>
                  <a:prstClr val="black"/>
                </a:solidFill>
                <a:cs typeface="Arial" charset="0"/>
              </a:rPr>
              <a:t>Σούλτης, </a:t>
            </a:r>
            <a:endParaRPr lang="el-GR" sz="2800" dirty="0" smtClean="0">
              <a:solidFill>
                <a:prstClr val="black"/>
              </a:solidFill>
              <a:cs typeface="Arial" charset="0"/>
            </a:endParaRPr>
          </a:p>
          <a:p>
            <a:pPr lvl="0">
              <a:spcBef>
                <a:spcPts val="0"/>
              </a:spcBef>
              <a:spcAft>
                <a:spcPts val="600"/>
              </a:spcAft>
              <a:defRPr/>
            </a:pPr>
            <a:r>
              <a:rPr lang="el-GR" sz="2800" dirty="0" smtClean="0">
                <a:solidFill>
                  <a:prstClr val="black"/>
                </a:solidFill>
                <a:cs typeface="Arial" charset="0"/>
              </a:rPr>
              <a:t>Επίκουρος Καθηγητής</a:t>
            </a:r>
            <a:r>
              <a:rPr lang="el-GR" sz="2800" dirty="0">
                <a:solidFill>
                  <a:prstClr val="black"/>
                </a:solidFill>
                <a:cs typeface="Arial" charset="0"/>
              </a:rPr>
              <a:t>.</a:t>
            </a:r>
          </a:p>
          <a:p>
            <a:pPr lvl="0">
              <a:spcBef>
                <a:spcPts val="0"/>
              </a:spcBef>
              <a:defRPr/>
            </a:pPr>
            <a:r>
              <a:rPr lang="el-GR" sz="2800" dirty="0">
                <a:solidFill>
                  <a:prstClr val="black"/>
                </a:solidFill>
                <a:cs typeface="Arial" charset="0"/>
              </a:rPr>
              <a:t>Τμήμα Μηχανικών Πληροφορικής, Τεχνολογικής Εκπαίδευσης. </a:t>
            </a:r>
            <a:endParaRPr lang="en-US" sz="44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3445283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Θεωρίες για τη Γνώση</a:t>
            </a:r>
            <a:endParaRPr lang="el-GR" b="1" dirty="0"/>
          </a:p>
        </p:txBody>
      </p:sp>
      <p:sp>
        <p:nvSpPr>
          <p:cNvPr id="3" name="Θέση περιεχομένου 1"/>
          <p:cNvSpPr>
            <a:spLocks noGrp="1"/>
          </p:cNvSpPr>
          <p:nvPr>
            <p:ph idx="1"/>
          </p:nvPr>
        </p:nvSpPr>
        <p:spPr/>
        <p:txBody>
          <a:bodyPr/>
          <a:lstStyle/>
          <a:p>
            <a:pPr marL="0" lvl="0" indent="0">
              <a:spcBef>
                <a:spcPts val="0"/>
              </a:spcBef>
              <a:spcAft>
                <a:spcPts val="1200"/>
              </a:spcAft>
              <a:buClr>
                <a:srgbClr val="9900CC"/>
              </a:buClr>
              <a:buSzPct val="120000"/>
              <a:buNone/>
            </a:pPr>
            <a:r>
              <a:rPr lang="el-GR" altLang="el-GR" i="1" dirty="0">
                <a:solidFill>
                  <a:prstClr val="black"/>
                </a:solidFill>
              </a:rPr>
              <a:t>Είναι ανάλογες με τις 2 διαφορετικές θεωρήσεις του κόσμου.</a:t>
            </a:r>
          </a:p>
          <a:p>
            <a:pPr lvl="0">
              <a:spcBef>
                <a:spcPts val="0"/>
              </a:spcBef>
              <a:spcAft>
                <a:spcPts val="500"/>
              </a:spcAft>
              <a:buClr>
                <a:srgbClr val="9900CC"/>
              </a:buClr>
              <a:buSzPct val="120000"/>
              <a:buFont typeface="Wingdings" panose="05000000000000000000" pitchFamily="2" charset="2"/>
              <a:buChar char="§"/>
            </a:pPr>
            <a:r>
              <a:rPr lang="el-GR" altLang="el-GR" sz="2800" dirty="0">
                <a:solidFill>
                  <a:prstClr val="black"/>
                </a:solidFill>
              </a:rPr>
              <a:t>Συμπεριφορισμός ή μεταδοτικό μοντέλο μάθησης.</a:t>
            </a:r>
          </a:p>
          <a:p>
            <a:pPr lvl="1" indent="-342000">
              <a:spcBef>
                <a:spcPts val="0"/>
              </a:spcBef>
              <a:spcAft>
                <a:spcPts val="1200"/>
              </a:spcAft>
              <a:buClr>
                <a:srgbClr val="FF0066"/>
              </a:buClr>
              <a:buSzPct val="120000"/>
              <a:buFont typeface="Wingdings" panose="05000000000000000000" pitchFamily="2" charset="2"/>
              <a:buChar char="§"/>
            </a:pPr>
            <a:r>
              <a:rPr lang="el-GR" altLang="el-GR" sz="2400" dirty="0" smtClean="0"/>
              <a:t>Σύμφωνα με το οποίο, </a:t>
            </a:r>
            <a:r>
              <a:rPr lang="el-GR" altLang="el-GR" sz="2400" dirty="0" smtClean="0">
                <a:solidFill>
                  <a:srgbClr val="C00000"/>
                </a:solidFill>
              </a:rPr>
              <a:t>η γνώση μεταδίδεται</a:t>
            </a:r>
            <a:r>
              <a:rPr lang="el-GR" altLang="el-GR" sz="2400" dirty="0" smtClean="0"/>
              <a:t>.</a:t>
            </a:r>
          </a:p>
          <a:p>
            <a:pPr>
              <a:spcBef>
                <a:spcPts val="0"/>
              </a:spcBef>
              <a:spcAft>
                <a:spcPts val="500"/>
              </a:spcAft>
              <a:buClr>
                <a:srgbClr val="9900CC"/>
              </a:buClr>
              <a:buSzPct val="120000"/>
              <a:buFont typeface="Wingdings" panose="05000000000000000000" pitchFamily="2" charset="2"/>
              <a:buChar char="§"/>
            </a:pPr>
            <a:r>
              <a:rPr lang="el-GR" altLang="el-GR" sz="2800" dirty="0" err="1"/>
              <a:t>Επικοδομιστικές</a:t>
            </a:r>
            <a:r>
              <a:rPr lang="el-GR" altLang="el-GR" sz="2800" dirty="0"/>
              <a:t> </a:t>
            </a:r>
            <a:r>
              <a:rPr lang="el-GR" altLang="el-GR" sz="2800" dirty="0" smtClean="0"/>
              <a:t>Θεωρίες</a:t>
            </a:r>
            <a:r>
              <a:rPr lang="en-US" altLang="el-GR" sz="2800" dirty="0" smtClean="0"/>
              <a:t>.</a:t>
            </a:r>
            <a:endParaRPr lang="el-GR" altLang="el-GR" sz="2800" dirty="0"/>
          </a:p>
          <a:p>
            <a:pPr lvl="1" indent="-342000">
              <a:spcBef>
                <a:spcPts val="0"/>
              </a:spcBef>
              <a:spcAft>
                <a:spcPts val="1200"/>
              </a:spcAft>
              <a:buClr>
                <a:srgbClr val="FF0066"/>
              </a:buClr>
              <a:buSzPct val="120000"/>
              <a:buFont typeface="Wingdings" panose="05000000000000000000" pitchFamily="2" charset="2"/>
              <a:buChar char="§"/>
            </a:pPr>
            <a:r>
              <a:rPr lang="el-GR" sz="2400" dirty="0"/>
              <a:t>Σύμφωνα με τις οποίες, </a:t>
            </a:r>
            <a:r>
              <a:rPr lang="el-GR" sz="2400" dirty="0">
                <a:solidFill>
                  <a:srgbClr val="C00000"/>
                </a:solidFill>
              </a:rPr>
              <a:t>η γνώση οικοδομείται</a:t>
            </a:r>
            <a:r>
              <a:rPr lang="el-GR" sz="2400" dirty="0" smtClean="0"/>
              <a:t>.</a:t>
            </a:r>
            <a:endParaRPr lang="el-GR" sz="2400" dirty="0"/>
          </a:p>
          <a:p>
            <a:pPr lvl="1" indent="-342000">
              <a:spcBef>
                <a:spcPts val="0"/>
              </a:spcBef>
              <a:spcAft>
                <a:spcPts val="500"/>
              </a:spcAft>
              <a:buClr>
                <a:srgbClr val="9900CC"/>
              </a:buClr>
              <a:buSzPct val="120000"/>
              <a:buFont typeface="Wingdings" panose="05000000000000000000" pitchFamily="2" charset="2"/>
              <a:buChar char="§"/>
            </a:pPr>
            <a:r>
              <a:rPr lang="el-GR" dirty="0" err="1"/>
              <a:t>Κοινωνικοπολιτισμική</a:t>
            </a:r>
            <a:r>
              <a:rPr lang="el-GR" dirty="0"/>
              <a:t> προσέγγιση. </a:t>
            </a:r>
          </a:p>
          <a:p>
            <a:pPr lvl="2" indent="-342000">
              <a:spcBef>
                <a:spcPts val="0"/>
              </a:spcBef>
              <a:buClr>
                <a:srgbClr val="FF0066"/>
              </a:buClr>
              <a:buSzPct val="120000"/>
              <a:buFont typeface="Wingdings" panose="05000000000000000000" pitchFamily="2" charset="2"/>
              <a:buChar char="§"/>
            </a:pPr>
            <a:r>
              <a:rPr lang="el-GR" dirty="0"/>
              <a:t>Σύμφωνα με την οποία, </a:t>
            </a:r>
            <a:r>
              <a:rPr lang="el-GR" dirty="0">
                <a:solidFill>
                  <a:srgbClr val="C00000"/>
                </a:solidFill>
              </a:rPr>
              <a:t>η γνώση είναι προϊόν κοινωνικής αλληλεπίδρασης</a:t>
            </a:r>
            <a:r>
              <a:rPr lang="el-GR" dirty="0"/>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10</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9361944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lvl="0"/>
            <a:r>
              <a:rPr lang="el-GR" altLang="el-GR" b="1" dirty="0">
                <a:solidFill>
                  <a:prstClr val="black"/>
                </a:solidFill>
              </a:rPr>
              <a:t>Συμπεριφορισμός ή μ</a:t>
            </a:r>
            <a:r>
              <a:rPr lang="el-GR" altLang="el-GR" b="1" dirty="0" smtClean="0">
                <a:solidFill>
                  <a:prstClr val="black"/>
                </a:solidFill>
              </a:rPr>
              <a:t>εταδοτικό </a:t>
            </a:r>
            <a:r>
              <a:rPr lang="el-GR" altLang="el-GR" b="1" dirty="0">
                <a:solidFill>
                  <a:prstClr val="black"/>
                </a:solidFill>
              </a:rPr>
              <a:t>μ</a:t>
            </a:r>
            <a:r>
              <a:rPr lang="el-GR" altLang="el-GR" b="1" dirty="0" smtClean="0">
                <a:solidFill>
                  <a:prstClr val="black"/>
                </a:solidFill>
              </a:rPr>
              <a:t>οντέλο μάθησης (1 από 3)</a:t>
            </a:r>
            <a:endParaRPr lang="el-GR" b="1" dirty="0"/>
          </a:p>
        </p:txBody>
      </p:sp>
      <p:pic>
        <p:nvPicPr>
          <p:cNvPr id="3" name="Θέση περιεχομένου 1" descr="Μπλοκ διάγραμμα του μοντέλου με τρία συστήματα. Στο πρώτο σύστημα, φαίνεται η αλληλεπίδραση του περιβάλλοντος με το υποκείμενο. Το περιβάλλον δίνει ερεθίσματα στο υποκείμενο, και αυτό με τη σειρά του επιδρά στο περιβάλλον, με την συμπεριφορά του. &#10;Δεύτερο σύστημα, το υποκείμενο δέχεται ως είσοδο, το ερέθισμα, και δίνει ως έξοδο την συμπεριφορά του.&#10;Τρίτο σύστημα, το μπλοκ με όνομα (μήνυμα, μέσο), έχει ως είσοδο τον δάσκαλο, και ως έξοδο τον μαθητή. Ο μαθητής στη συνέχεια με εξάσκηση, μπορεί να γίνει δάσκαλος."/>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5656" y="1700808"/>
            <a:ext cx="6209699" cy="4525963"/>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11</a:t>
            </a:fld>
            <a:endParaRPr lang="el-GR" sz="1400" dirty="0">
              <a:solidFill>
                <a:schemeClr val="tx1"/>
              </a:solidFill>
            </a:endParaRPr>
          </a:p>
        </p:txBody>
      </p:sp>
    </p:spTree>
    <p:extLst>
      <p:ext uri="{BB962C8B-B14F-4D97-AF65-F5344CB8AC3E}">
        <p14:creationId xmlns:p14="http://schemas.microsoft.com/office/powerpoint/2010/main" val="3445844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prstClr val="black"/>
                </a:solidFill>
              </a:rPr>
              <a:t>Συμπεριφορισμός ή μεταδοτικό μοντέλο μάθησης </a:t>
            </a:r>
            <a:r>
              <a:rPr lang="el-GR" altLang="el-GR" b="1" dirty="0" smtClean="0">
                <a:solidFill>
                  <a:prstClr val="black"/>
                </a:solidFill>
              </a:rPr>
              <a:t>(2 </a:t>
            </a:r>
            <a:r>
              <a:rPr lang="el-GR" altLang="el-GR" b="1" dirty="0">
                <a:solidFill>
                  <a:prstClr val="black"/>
                </a:solidFill>
              </a:rPr>
              <a:t>από </a:t>
            </a:r>
            <a:r>
              <a:rPr lang="el-GR" altLang="el-GR" b="1" dirty="0" smtClean="0">
                <a:solidFill>
                  <a:prstClr val="black"/>
                </a:solidFill>
              </a:rPr>
              <a:t>3)</a:t>
            </a:r>
            <a:endParaRPr lang="el-GR" dirty="0"/>
          </a:p>
        </p:txBody>
      </p:sp>
      <p:sp>
        <p:nvSpPr>
          <p:cNvPr id="3" name="Θέση περιεχομένου 1"/>
          <p:cNvSpPr>
            <a:spLocks noGrp="1"/>
          </p:cNvSpPr>
          <p:nvPr>
            <p:ph idx="1"/>
          </p:nvPr>
        </p:nvSpPr>
        <p:spPr/>
        <p:txBody>
          <a:bodyPr>
            <a:normAutofit/>
          </a:bodyPr>
          <a:lstStyle/>
          <a:p>
            <a:pPr>
              <a:spcBef>
                <a:spcPts val="0"/>
              </a:spcBef>
              <a:spcAft>
                <a:spcPts val="1200"/>
              </a:spcAft>
              <a:buClr>
                <a:srgbClr val="9900CC"/>
              </a:buClr>
              <a:buSzPct val="120000"/>
              <a:buFont typeface="Wingdings" panose="05000000000000000000" pitchFamily="2" charset="2"/>
              <a:buChar char="§"/>
            </a:pPr>
            <a:endParaRPr lang="el-GR" altLang="el-GR" sz="1800" dirty="0" smtClean="0"/>
          </a:p>
          <a:p>
            <a:pPr>
              <a:spcBef>
                <a:spcPts val="0"/>
              </a:spcBef>
              <a:spcAft>
                <a:spcPts val="1200"/>
              </a:spcAft>
              <a:buClr>
                <a:srgbClr val="9900CC"/>
              </a:buClr>
              <a:buSzPct val="120000"/>
              <a:buFont typeface="Wingdings" panose="05000000000000000000" pitchFamily="2" charset="2"/>
              <a:buChar char="§"/>
            </a:pPr>
            <a:r>
              <a:rPr lang="el-GR" altLang="el-GR" sz="2800" dirty="0" smtClean="0"/>
              <a:t>Η </a:t>
            </a:r>
            <a:r>
              <a:rPr lang="el-GR" altLang="el-GR" sz="2800" dirty="0"/>
              <a:t>πραγματικότητα έχει την </a:t>
            </a:r>
            <a:r>
              <a:rPr lang="el-GR" altLang="el-GR" sz="2800" dirty="0" smtClean="0"/>
              <a:t>ίδια </a:t>
            </a:r>
            <a:r>
              <a:rPr lang="el-GR" altLang="el-GR" sz="2800" dirty="0"/>
              <a:t>σημασία για </a:t>
            </a:r>
            <a:r>
              <a:rPr lang="el-GR" altLang="el-GR" sz="2800" dirty="0" smtClean="0"/>
              <a:t>όλους.</a:t>
            </a:r>
            <a:endParaRPr lang="el-GR" altLang="el-GR" sz="2800" dirty="0"/>
          </a:p>
          <a:p>
            <a:pPr>
              <a:spcBef>
                <a:spcPts val="0"/>
              </a:spcBef>
              <a:spcAft>
                <a:spcPts val="1200"/>
              </a:spcAft>
              <a:buClr>
                <a:srgbClr val="9900CC"/>
              </a:buClr>
              <a:buSzPct val="120000"/>
              <a:buFont typeface="Wingdings" panose="05000000000000000000" pitchFamily="2" charset="2"/>
              <a:buChar char="§"/>
            </a:pPr>
            <a:r>
              <a:rPr lang="el-GR" altLang="el-GR" sz="2800" dirty="0"/>
              <a:t>Το άτομο και τα πράγματα που </a:t>
            </a:r>
            <a:r>
              <a:rPr lang="el-GR" altLang="el-GR" sz="2800" dirty="0" smtClean="0"/>
              <a:t>μαθαίνει, </a:t>
            </a:r>
            <a:r>
              <a:rPr lang="el-GR" altLang="el-GR" sz="2800" dirty="0"/>
              <a:t>είναι </a:t>
            </a:r>
            <a:r>
              <a:rPr lang="el-GR" altLang="el-GR" sz="2800" dirty="0" smtClean="0"/>
              <a:t>ξεχωριστές, ανεξάρτητες οντότητες.</a:t>
            </a:r>
            <a:endParaRPr lang="el-GR" altLang="el-GR" sz="2800" dirty="0"/>
          </a:p>
          <a:p>
            <a:pPr>
              <a:spcBef>
                <a:spcPts val="0"/>
              </a:spcBef>
              <a:spcAft>
                <a:spcPts val="1200"/>
              </a:spcAft>
              <a:buClr>
                <a:srgbClr val="9900CC"/>
              </a:buClr>
              <a:buSzPct val="120000"/>
              <a:buFont typeface="Wingdings" panose="05000000000000000000" pitchFamily="2" charset="2"/>
              <a:buChar char="§"/>
            </a:pPr>
            <a:r>
              <a:rPr lang="el-GR" altLang="el-GR" sz="2800" dirty="0"/>
              <a:t>Η γνώση έχει την ίδια απόλυτη αλήθεια </a:t>
            </a:r>
            <a:r>
              <a:rPr lang="el-GR" altLang="el-GR" sz="2800" dirty="0" smtClean="0"/>
              <a:t>για όλους.</a:t>
            </a:r>
            <a:endParaRPr lang="el-GR" altLang="el-GR" sz="2800" dirty="0"/>
          </a:p>
          <a:p>
            <a:pPr>
              <a:spcBef>
                <a:spcPts val="0"/>
              </a:spcBef>
              <a:spcAft>
                <a:spcPts val="1200"/>
              </a:spcAft>
              <a:buClr>
                <a:srgbClr val="9900CC"/>
              </a:buClr>
              <a:buSzPct val="120000"/>
              <a:buFont typeface="Wingdings" panose="05000000000000000000" pitchFamily="2" charset="2"/>
              <a:buChar char="§"/>
            </a:pPr>
            <a:r>
              <a:rPr lang="el-GR" altLang="el-GR" sz="2800" dirty="0"/>
              <a:t>Η αξιολόγηση της αλήθειας της </a:t>
            </a:r>
            <a:r>
              <a:rPr lang="el-GR" altLang="el-GR" sz="2800" dirty="0" smtClean="0"/>
              <a:t>γνώσης, </a:t>
            </a:r>
            <a:r>
              <a:rPr lang="el-GR" altLang="el-GR" sz="2800" dirty="0"/>
              <a:t>γίνεται από εξωτερικούς </a:t>
            </a:r>
            <a:r>
              <a:rPr lang="el-GR" altLang="el-GR" sz="2800" dirty="0" smtClean="0"/>
              <a:t>παράγοντες.</a:t>
            </a:r>
            <a:endParaRPr lang="el-GR" altLang="el-GR" sz="2800" dirty="0"/>
          </a:p>
          <a:p>
            <a:pPr>
              <a:spcBef>
                <a:spcPts val="0"/>
              </a:spcBef>
              <a:buClr>
                <a:srgbClr val="9900CC"/>
              </a:buClr>
              <a:buSzPct val="120000"/>
              <a:buFont typeface="Wingdings" panose="05000000000000000000" pitchFamily="2" charset="2"/>
              <a:buChar char="§"/>
            </a:pPr>
            <a:r>
              <a:rPr lang="el-GR" altLang="el-GR" sz="2800" dirty="0"/>
              <a:t>Η αλήθεια της γνώσης αποκτά απόλυτο </a:t>
            </a:r>
            <a:r>
              <a:rPr lang="el-GR" altLang="el-GR" sz="2800" dirty="0" smtClean="0"/>
              <a:t>χαρακτήρα.</a:t>
            </a:r>
            <a:endParaRPr lang="el-GR" altLang="el-GR" sz="28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12</a:t>
            </a:fld>
            <a:endParaRPr lang="el-GR" sz="1400" dirty="0">
              <a:solidFill>
                <a:schemeClr val="tx1"/>
              </a:solidFill>
            </a:endParaRPr>
          </a:p>
        </p:txBody>
      </p:sp>
    </p:spTree>
    <p:extLst>
      <p:ext uri="{BB962C8B-B14F-4D97-AF65-F5344CB8AC3E}">
        <p14:creationId xmlns:p14="http://schemas.microsoft.com/office/powerpoint/2010/main" val="1112745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prstClr val="black"/>
                </a:solidFill>
              </a:rPr>
              <a:t>Συμπεριφορισμός ή μεταδοτικό μοντέλο μάθησης </a:t>
            </a:r>
            <a:r>
              <a:rPr lang="el-GR" altLang="el-GR" b="1" dirty="0" smtClean="0">
                <a:solidFill>
                  <a:prstClr val="black"/>
                </a:solidFill>
              </a:rPr>
              <a:t>(3 </a:t>
            </a:r>
            <a:r>
              <a:rPr lang="el-GR" altLang="el-GR" b="1" dirty="0">
                <a:solidFill>
                  <a:prstClr val="black"/>
                </a:solidFill>
              </a:rPr>
              <a:t>από </a:t>
            </a:r>
            <a:r>
              <a:rPr lang="el-GR" altLang="el-GR" b="1" dirty="0" smtClean="0">
                <a:solidFill>
                  <a:prstClr val="black"/>
                </a:solidFill>
              </a:rPr>
              <a:t>3)</a:t>
            </a:r>
            <a:endParaRPr lang="el-GR" dirty="0"/>
          </a:p>
        </p:txBody>
      </p:sp>
      <p:sp>
        <p:nvSpPr>
          <p:cNvPr id="3" name="Θέση περιεχομένου 1"/>
          <p:cNvSpPr>
            <a:spLocks noGrp="1"/>
          </p:cNvSpPr>
          <p:nvPr>
            <p:ph idx="1"/>
          </p:nvPr>
        </p:nvSpPr>
        <p:spPr/>
        <p:txBody>
          <a:bodyPr>
            <a:normAutofit/>
          </a:bodyPr>
          <a:lstStyle/>
          <a:p>
            <a:pPr>
              <a:spcBef>
                <a:spcPts val="0"/>
              </a:spcBef>
              <a:spcAft>
                <a:spcPts val="1200"/>
              </a:spcAft>
              <a:buClr>
                <a:srgbClr val="9900CC"/>
              </a:buClr>
              <a:buSzPct val="120000"/>
              <a:buFont typeface="Wingdings" panose="05000000000000000000" pitchFamily="2" charset="2"/>
              <a:buChar char="§"/>
            </a:pPr>
            <a:endParaRPr lang="el-GR" altLang="el-GR" sz="1050" dirty="0" smtClean="0"/>
          </a:p>
          <a:p>
            <a:pPr>
              <a:spcBef>
                <a:spcPts val="0"/>
              </a:spcBef>
              <a:spcAft>
                <a:spcPts val="1200"/>
              </a:spcAft>
              <a:buClr>
                <a:srgbClr val="9900CC"/>
              </a:buClr>
              <a:buSzPct val="120000"/>
              <a:buFont typeface="Wingdings" panose="05000000000000000000" pitchFamily="2" charset="2"/>
              <a:buChar char="§"/>
            </a:pPr>
            <a:r>
              <a:rPr lang="el-GR" altLang="el-GR" sz="2800" dirty="0" smtClean="0"/>
              <a:t>Το </a:t>
            </a:r>
            <a:r>
              <a:rPr lang="el-GR" altLang="el-GR" sz="2800" dirty="0"/>
              <a:t>άτομο πρέπει να </a:t>
            </a:r>
            <a:r>
              <a:rPr lang="el-GR" altLang="el-GR" sz="2800" dirty="0" smtClean="0"/>
              <a:t>κατασκευάσει, μία </a:t>
            </a:r>
            <a:r>
              <a:rPr lang="el-GR" altLang="el-GR" sz="2800" dirty="0"/>
              <a:t>αντιστοιχία μεταξύ των γνωστικών του </a:t>
            </a:r>
            <a:r>
              <a:rPr lang="el-GR" altLang="el-GR" sz="2800" dirty="0" smtClean="0"/>
              <a:t>δομών, </a:t>
            </a:r>
            <a:r>
              <a:rPr lang="el-GR" altLang="el-GR" sz="2800" dirty="0"/>
              <a:t>και αυτών των πραγμάτων που προτίθεται να μάθει.</a:t>
            </a:r>
          </a:p>
          <a:p>
            <a:pPr>
              <a:spcBef>
                <a:spcPts val="0"/>
              </a:spcBef>
              <a:spcAft>
                <a:spcPts val="1200"/>
              </a:spcAft>
              <a:buClr>
                <a:srgbClr val="9900CC"/>
              </a:buClr>
              <a:buSzPct val="120000"/>
              <a:buFont typeface="Wingdings" panose="05000000000000000000" pitchFamily="2" charset="2"/>
              <a:buChar char="§"/>
            </a:pPr>
            <a:r>
              <a:rPr lang="el-GR" altLang="el-GR" sz="2800" dirty="0"/>
              <a:t>Ο μαθητής έρχεται στο σχολείο σαν άδειο </a:t>
            </a:r>
            <a:r>
              <a:rPr lang="el-GR" altLang="el-GR" sz="2800" dirty="0" smtClean="0"/>
              <a:t>δοχείο.</a:t>
            </a:r>
            <a:endParaRPr lang="el-GR" altLang="el-GR" sz="2800" dirty="0"/>
          </a:p>
          <a:p>
            <a:pPr>
              <a:spcBef>
                <a:spcPts val="0"/>
              </a:spcBef>
              <a:spcAft>
                <a:spcPts val="1200"/>
              </a:spcAft>
              <a:buClr>
                <a:srgbClr val="9900CC"/>
              </a:buClr>
              <a:buSzPct val="120000"/>
              <a:buFont typeface="Wingdings" panose="05000000000000000000" pitchFamily="2" charset="2"/>
              <a:buChar char="§"/>
            </a:pPr>
            <a:r>
              <a:rPr lang="el-GR" altLang="el-GR" sz="2800" dirty="0"/>
              <a:t>Ο μαθητής μαθαίνει </a:t>
            </a:r>
            <a:r>
              <a:rPr lang="el-GR" altLang="el-GR" sz="2800" dirty="0" smtClean="0"/>
              <a:t>ακούγοντας, </a:t>
            </a:r>
            <a:r>
              <a:rPr lang="el-GR" altLang="el-GR" sz="2800" dirty="0"/>
              <a:t>και με τη </a:t>
            </a:r>
            <a:r>
              <a:rPr lang="el-GR" altLang="el-GR" sz="2800" dirty="0" smtClean="0"/>
              <a:t>μίμηση,</a:t>
            </a:r>
            <a:endParaRPr lang="el-GR" altLang="el-GR" sz="2800" dirty="0"/>
          </a:p>
          <a:p>
            <a:pPr>
              <a:spcBef>
                <a:spcPts val="0"/>
              </a:spcBef>
              <a:spcAft>
                <a:spcPts val="1200"/>
              </a:spcAft>
              <a:buClr>
                <a:srgbClr val="9900CC"/>
              </a:buClr>
              <a:buSzPct val="120000"/>
              <a:buFont typeface="Wingdings" panose="05000000000000000000" pitchFamily="2" charset="2"/>
              <a:buChar char="§"/>
            </a:pPr>
            <a:r>
              <a:rPr lang="el-GR" altLang="el-GR" sz="2800" dirty="0"/>
              <a:t>Ο καθηγητής έχει το ρόλο της </a:t>
            </a:r>
            <a:r>
              <a:rPr lang="el-GR" altLang="el-GR" sz="2800" dirty="0" smtClean="0"/>
              <a:t>αυθεντίας.</a:t>
            </a:r>
            <a:endParaRPr lang="el-GR" altLang="el-GR" sz="2800" dirty="0"/>
          </a:p>
          <a:p>
            <a:pPr>
              <a:spcBef>
                <a:spcPts val="0"/>
              </a:spcBef>
              <a:spcAft>
                <a:spcPts val="1200"/>
              </a:spcAft>
              <a:buClr>
                <a:srgbClr val="9900CC"/>
              </a:buClr>
              <a:buSzPct val="120000"/>
              <a:buFont typeface="Wingdings" panose="05000000000000000000" pitchFamily="2" charset="2"/>
              <a:buChar char="§"/>
            </a:pPr>
            <a:r>
              <a:rPr lang="el-GR" altLang="el-GR" sz="2800" dirty="0"/>
              <a:t>Η μάθηση αποτελεί </a:t>
            </a:r>
            <a:r>
              <a:rPr lang="el-GR" altLang="el-GR" sz="2800" dirty="0" smtClean="0"/>
              <a:t>μία </a:t>
            </a:r>
            <a:r>
              <a:rPr lang="el-GR" altLang="el-GR" sz="2800" dirty="0"/>
              <a:t>γραμμική αθροιστική </a:t>
            </a:r>
            <a:r>
              <a:rPr lang="el-GR" altLang="el-GR" sz="2800" dirty="0" smtClean="0"/>
              <a:t>σύνθεση.</a:t>
            </a:r>
            <a:endParaRPr lang="el-GR" altLang="el-GR" sz="28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13</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4886758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solidFill>
                  <a:prstClr val="black"/>
                </a:solidFill>
              </a:rPr>
              <a:t>Επικοδομισμός ή κατασκευαστικό μοντέλο μάθησης (1 </a:t>
            </a:r>
            <a:r>
              <a:rPr lang="el-GR" altLang="el-GR" b="1" dirty="0">
                <a:solidFill>
                  <a:prstClr val="black"/>
                </a:solidFill>
              </a:rPr>
              <a:t>από </a:t>
            </a:r>
            <a:r>
              <a:rPr lang="el-GR" altLang="el-GR" b="1" dirty="0" smtClean="0">
                <a:solidFill>
                  <a:prstClr val="black"/>
                </a:solidFill>
              </a:rPr>
              <a:t>9)</a:t>
            </a:r>
            <a:endParaRPr lang="el-GR" dirty="0"/>
          </a:p>
        </p:txBody>
      </p:sp>
      <p:sp>
        <p:nvSpPr>
          <p:cNvPr id="3" name="Θέση περιεχομένου 1"/>
          <p:cNvSpPr>
            <a:spLocks noGrp="1"/>
          </p:cNvSpPr>
          <p:nvPr>
            <p:ph idx="1"/>
          </p:nvPr>
        </p:nvSpPr>
        <p:spPr/>
        <p:txBody>
          <a:bodyPr>
            <a:normAutofit/>
          </a:bodyPr>
          <a:lstStyle/>
          <a:p>
            <a:pPr>
              <a:lnSpc>
                <a:spcPct val="110000"/>
              </a:lnSpc>
              <a:spcBef>
                <a:spcPts val="0"/>
              </a:spcBef>
              <a:buClr>
                <a:srgbClr val="9900CC"/>
              </a:buClr>
              <a:buSzPct val="120000"/>
              <a:buFont typeface="Wingdings" panose="05000000000000000000" pitchFamily="2" charset="2"/>
              <a:buChar char="§"/>
            </a:pPr>
            <a:endParaRPr lang="el-GR" altLang="el-GR" sz="1200" dirty="0" smtClean="0"/>
          </a:p>
          <a:p>
            <a:pPr>
              <a:spcBef>
                <a:spcPts val="0"/>
              </a:spcBef>
              <a:spcAft>
                <a:spcPts val="600"/>
              </a:spcAft>
              <a:buClr>
                <a:srgbClr val="9900CC"/>
              </a:buClr>
              <a:buSzPct val="120000"/>
              <a:buFont typeface="Wingdings" panose="05000000000000000000" pitchFamily="2" charset="2"/>
              <a:buChar char="§"/>
            </a:pPr>
            <a:r>
              <a:rPr lang="en-US" altLang="el-GR" dirty="0" smtClean="0"/>
              <a:t>Jean Piaget, 1896 - 1980.</a:t>
            </a:r>
            <a:endParaRPr lang="el-GR" altLang="el-GR" dirty="0"/>
          </a:p>
          <a:p>
            <a:pPr>
              <a:spcBef>
                <a:spcPts val="0"/>
              </a:spcBef>
              <a:spcAft>
                <a:spcPts val="600"/>
              </a:spcAft>
              <a:buClr>
                <a:srgbClr val="9900CC"/>
              </a:buClr>
              <a:buSzPct val="120000"/>
              <a:buFont typeface="Wingdings" panose="05000000000000000000" pitchFamily="2" charset="2"/>
              <a:buChar char="§"/>
            </a:pPr>
            <a:r>
              <a:rPr lang="en-US" altLang="el-GR" dirty="0" smtClean="0"/>
              <a:t>Gaston </a:t>
            </a:r>
            <a:r>
              <a:rPr lang="en-US" altLang="el-GR" dirty="0" err="1" smtClean="0"/>
              <a:t>Bachelard</a:t>
            </a:r>
            <a:r>
              <a:rPr lang="en-US" altLang="el-GR" dirty="0" smtClean="0"/>
              <a:t>, 1884 - 1962.</a:t>
            </a:r>
            <a:endParaRPr lang="el-GR" altLang="el-GR" dirty="0"/>
          </a:p>
          <a:p>
            <a:pPr>
              <a:spcBef>
                <a:spcPts val="0"/>
              </a:spcBef>
              <a:spcAft>
                <a:spcPts val="1200"/>
              </a:spcAft>
              <a:buClr>
                <a:srgbClr val="9900CC"/>
              </a:buClr>
              <a:buSzPct val="120000"/>
              <a:buFont typeface="Wingdings" panose="05000000000000000000" pitchFamily="2" charset="2"/>
              <a:buChar char="§"/>
            </a:pPr>
            <a:r>
              <a:rPr lang="en-US" altLang="el-GR" dirty="0"/>
              <a:t>Charles </a:t>
            </a:r>
            <a:r>
              <a:rPr lang="en-US" altLang="el-GR" dirty="0" smtClean="0"/>
              <a:t>Darwin, 1809 - 1882.</a:t>
            </a:r>
            <a:endParaRPr lang="el-GR" altLang="el-GR" dirty="0"/>
          </a:p>
          <a:p>
            <a:pPr lvl="1" indent="-342000">
              <a:spcBef>
                <a:spcPts val="0"/>
              </a:spcBef>
              <a:buClr>
                <a:srgbClr val="FF0066"/>
              </a:buClr>
              <a:buSzPct val="120000"/>
              <a:buFont typeface="Wingdings" panose="05000000000000000000" pitchFamily="2" charset="2"/>
              <a:buChar char="§"/>
            </a:pPr>
            <a:r>
              <a:rPr lang="el-GR" altLang="el-GR" dirty="0" smtClean="0"/>
              <a:t>“ </a:t>
            </a:r>
            <a:r>
              <a:rPr lang="el-GR" altLang="el-GR" i="1" dirty="0" smtClean="0"/>
              <a:t>Κάθε γνώση αποτελεί μία απάντηση σε ένα ερώτημα. Αν δεν υπάρξει ερώτημα, δεν μπορεί να υπάρξει επιστημονική γνώση. Τίποτα δεν είναι αυτονόητο. Τίποτα δεν είναι δεδομένο. Όλα οικοδομούνται.” 			</a:t>
            </a:r>
            <a:r>
              <a:rPr lang="el-GR" altLang="el-GR" dirty="0" smtClean="0"/>
              <a:t>(</a:t>
            </a:r>
            <a:r>
              <a:rPr lang="en-US" altLang="el-GR" dirty="0" err="1" smtClean="0"/>
              <a:t>Bachelard</a:t>
            </a:r>
            <a:r>
              <a:rPr lang="en-US" altLang="el-GR" dirty="0" smtClean="0"/>
              <a:t>).</a:t>
            </a:r>
            <a:endParaRPr lang="el-GR" altLang="el-GR" dirty="0"/>
          </a:p>
          <a:p>
            <a:pPr marL="0" indent="0">
              <a:buNone/>
            </a:pPr>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14</a:t>
            </a:fld>
            <a:endParaRPr lang="el-GR" sz="1400" dirty="0">
              <a:solidFill>
                <a:schemeClr val="tx1"/>
              </a:solidFill>
            </a:endParaRPr>
          </a:p>
        </p:txBody>
      </p:sp>
    </p:spTree>
    <p:extLst>
      <p:ext uri="{BB962C8B-B14F-4D97-AF65-F5344CB8AC3E}">
        <p14:creationId xmlns:p14="http://schemas.microsoft.com/office/powerpoint/2010/main" val="7258475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prstClr val="black"/>
                </a:solidFill>
              </a:rPr>
              <a:t>Επικοδομισμός ή κατασκευαστικό μοντέλο μάθησης </a:t>
            </a:r>
            <a:r>
              <a:rPr lang="el-GR" altLang="el-GR" b="1" dirty="0" smtClean="0">
                <a:solidFill>
                  <a:prstClr val="black"/>
                </a:solidFill>
              </a:rPr>
              <a:t>(2 </a:t>
            </a:r>
            <a:r>
              <a:rPr lang="el-GR" altLang="el-GR" b="1" dirty="0">
                <a:solidFill>
                  <a:prstClr val="black"/>
                </a:solidFill>
              </a:rPr>
              <a:t>από </a:t>
            </a:r>
            <a:r>
              <a:rPr lang="el-GR" altLang="el-GR" b="1" dirty="0" smtClean="0">
                <a:solidFill>
                  <a:prstClr val="black"/>
                </a:solidFill>
              </a:rPr>
              <a:t>9)</a:t>
            </a:r>
            <a:endParaRPr lang="el-GR"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altLang="el-GR" sz="1600" dirty="0" smtClean="0"/>
          </a:p>
          <a:p>
            <a:pPr>
              <a:spcBef>
                <a:spcPts val="0"/>
              </a:spcBef>
              <a:spcAft>
                <a:spcPts val="600"/>
              </a:spcAft>
              <a:buClr>
                <a:srgbClr val="9900CC"/>
              </a:buClr>
              <a:buSzPct val="120000"/>
              <a:buFont typeface="Wingdings" panose="05000000000000000000" pitchFamily="2" charset="2"/>
              <a:buChar char="§"/>
            </a:pPr>
            <a:r>
              <a:rPr lang="el-GR" altLang="el-GR" sz="2400" dirty="0" smtClean="0"/>
              <a:t>Η </a:t>
            </a:r>
            <a:r>
              <a:rPr lang="el-GR" altLang="el-GR" sz="2400" dirty="0"/>
              <a:t>πραγματικότητα έχει διαφορετικές σημασίες για το κάθε </a:t>
            </a:r>
            <a:r>
              <a:rPr lang="el-GR" altLang="el-GR" sz="2400" dirty="0" smtClean="0"/>
              <a:t>άτομο.</a:t>
            </a:r>
            <a:endParaRPr lang="el-GR" altLang="el-GR" sz="2400" dirty="0"/>
          </a:p>
          <a:p>
            <a:pPr>
              <a:spcBef>
                <a:spcPts val="0"/>
              </a:spcBef>
              <a:spcAft>
                <a:spcPts val="600"/>
              </a:spcAft>
              <a:buClr>
                <a:srgbClr val="9900CC"/>
              </a:buClr>
              <a:buSzPct val="120000"/>
              <a:buFont typeface="Wingdings" panose="05000000000000000000" pitchFamily="2" charset="2"/>
              <a:buChar char="§"/>
            </a:pPr>
            <a:r>
              <a:rPr lang="el-GR" altLang="el-GR" sz="2400" dirty="0" smtClean="0"/>
              <a:t>Το άτομο, </a:t>
            </a:r>
            <a:r>
              <a:rPr lang="el-GR" altLang="el-GR" sz="2400" dirty="0"/>
              <a:t>και τα πράγματα που </a:t>
            </a:r>
            <a:r>
              <a:rPr lang="el-GR" altLang="el-GR" sz="2400" dirty="0" smtClean="0"/>
              <a:t>μαθαίνει, </a:t>
            </a:r>
            <a:r>
              <a:rPr lang="el-GR" altLang="el-GR" sz="2400" dirty="0"/>
              <a:t>βρίσκονται σε </a:t>
            </a:r>
            <a:r>
              <a:rPr lang="el-GR" altLang="el-GR" sz="2400" dirty="0" smtClean="0"/>
              <a:t>αλληλεπίδραση.</a:t>
            </a:r>
            <a:endParaRPr lang="el-GR" altLang="el-GR" sz="2400" dirty="0"/>
          </a:p>
          <a:p>
            <a:pPr>
              <a:spcBef>
                <a:spcPts val="0"/>
              </a:spcBef>
              <a:spcAft>
                <a:spcPts val="600"/>
              </a:spcAft>
              <a:buClr>
                <a:srgbClr val="9900CC"/>
              </a:buClr>
              <a:buSzPct val="120000"/>
              <a:buFont typeface="Wingdings" panose="05000000000000000000" pitchFamily="2" charset="2"/>
              <a:buChar char="§"/>
            </a:pPr>
            <a:r>
              <a:rPr lang="el-GR" altLang="el-GR" sz="2400" dirty="0"/>
              <a:t>Η γνώση δεν έχει την ίδια απόλυτη αλήθεια για </a:t>
            </a:r>
            <a:r>
              <a:rPr lang="el-GR" altLang="el-GR" sz="2400" dirty="0" smtClean="0"/>
              <a:t>όλους.</a:t>
            </a:r>
            <a:endParaRPr lang="el-GR" altLang="el-GR" sz="2400" dirty="0"/>
          </a:p>
          <a:p>
            <a:pPr>
              <a:spcBef>
                <a:spcPts val="0"/>
              </a:spcBef>
              <a:spcAft>
                <a:spcPts val="600"/>
              </a:spcAft>
              <a:buClr>
                <a:srgbClr val="9900CC"/>
              </a:buClr>
              <a:buSzPct val="120000"/>
              <a:buFont typeface="Wingdings" panose="05000000000000000000" pitchFamily="2" charset="2"/>
              <a:buChar char="§"/>
            </a:pPr>
            <a:r>
              <a:rPr lang="el-GR" altLang="el-GR" sz="2400" dirty="0"/>
              <a:t>Η αξιολόγηση της αλήθειας της </a:t>
            </a:r>
            <a:r>
              <a:rPr lang="el-GR" altLang="el-GR" sz="2400" dirty="0" smtClean="0"/>
              <a:t>γνώσης, </a:t>
            </a:r>
            <a:r>
              <a:rPr lang="el-GR" altLang="el-GR" sz="2400" dirty="0"/>
              <a:t>γίνεται από εσωτερικούς </a:t>
            </a:r>
            <a:r>
              <a:rPr lang="el-GR" altLang="el-GR" sz="2400" dirty="0" smtClean="0"/>
              <a:t>παράγοντες, </a:t>
            </a:r>
            <a:r>
              <a:rPr lang="el-GR" altLang="el-GR" sz="2400" dirty="0"/>
              <a:t>που αφορούν το άτομο που </a:t>
            </a:r>
            <a:r>
              <a:rPr lang="el-GR" altLang="el-GR" sz="2400" dirty="0" smtClean="0"/>
              <a:t>μαθαίνει.</a:t>
            </a:r>
            <a:endParaRPr lang="el-GR" altLang="el-GR" sz="2400" dirty="0"/>
          </a:p>
          <a:p>
            <a:pPr>
              <a:spcBef>
                <a:spcPts val="0"/>
              </a:spcBef>
              <a:buClr>
                <a:srgbClr val="9900CC"/>
              </a:buClr>
              <a:buSzPct val="120000"/>
              <a:buFont typeface="Wingdings" panose="05000000000000000000" pitchFamily="2" charset="2"/>
              <a:buChar char="§"/>
            </a:pPr>
            <a:r>
              <a:rPr lang="el-GR" altLang="el-GR" sz="2400" dirty="0"/>
              <a:t>Η αλήθεια της </a:t>
            </a:r>
            <a:r>
              <a:rPr lang="el-GR" altLang="el-GR" sz="2400" dirty="0" smtClean="0"/>
              <a:t>γνώσης, </a:t>
            </a:r>
            <a:r>
              <a:rPr lang="el-GR" altLang="el-GR" sz="2400" dirty="0"/>
              <a:t>αποκτά </a:t>
            </a:r>
            <a:r>
              <a:rPr lang="el-GR" altLang="el-GR" sz="2400" dirty="0" smtClean="0"/>
              <a:t>έναν </a:t>
            </a:r>
            <a:r>
              <a:rPr lang="el-GR" altLang="el-GR" sz="2400" dirty="0"/>
              <a:t>σχετικό και </a:t>
            </a:r>
            <a:r>
              <a:rPr lang="el-GR" altLang="el-GR" sz="2400" dirty="0" err="1" smtClean="0"/>
              <a:t>μή</a:t>
            </a:r>
            <a:r>
              <a:rPr lang="el-GR" altLang="el-GR" sz="2400" dirty="0" smtClean="0"/>
              <a:t> </a:t>
            </a:r>
            <a:r>
              <a:rPr lang="el-GR" altLang="el-GR" sz="2400" dirty="0"/>
              <a:t>δογματικό </a:t>
            </a:r>
            <a:r>
              <a:rPr lang="el-GR" altLang="el-GR" sz="2400" dirty="0" smtClean="0"/>
              <a:t>χαρακτήρα.</a:t>
            </a:r>
            <a:endParaRPr lang="el-GR" altLang="el-GR" sz="24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15</a:t>
            </a:fld>
            <a:endParaRPr lang="el-GR" sz="1400" dirty="0">
              <a:solidFill>
                <a:schemeClr val="tx1"/>
              </a:solidFill>
            </a:endParaRPr>
          </a:p>
        </p:txBody>
      </p:sp>
    </p:spTree>
    <p:extLst>
      <p:ext uri="{BB962C8B-B14F-4D97-AF65-F5344CB8AC3E}">
        <p14:creationId xmlns:p14="http://schemas.microsoft.com/office/powerpoint/2010/main" val="34038015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prstClr val="black"/>
                </a:solidFill>
              </a:rPr>
              <a:t>Επικοδομισμός ή κατασκευαστικό μοντέλο μάθησης </a:t>
            </a:r>
            <a:r>
              <a:rPr lang="el-GR" altLang="el-GR" b="1" dirty="0" smtClean="0">
                <a:solidFill>
                  <a:prstClr val="black"/>
                </a:solidFill>
              </a:rPr>
              <a:t>(3 </a:t>
            </a:r>
            <a:r>
              <a:rPr lang="el-GR" altLang="el-GR" b="1" dirty="0">
                <a:solidFill>
                  <a:prstClr val="black"/>
                </a:solidFill>
              </a:rPr>
              <a:t>από </a:t>
            </a:r>
            <a:r>
              <a:rPr lang="el-GR" altLang="el-GR" b="1" dirty="0" smtClean="0">
                <a:solidFill>
                  <a:prstClr val="black"/>
                </a:solidFill>
              </a:rPr>
              <a:t>9)</a:t>
            </a:r>
            <a:endParaRPr lang="el-GR" dirty="0"/>
          </a:p>
        </p:txBody>
      </p:sp>
      <p:sp>
        <p:nvSpPr>
          <p:cNvPr id="3" name="Θέση περιεχομένου 1"/>
          <p:cNvSpPr>
            <a:spLocks noGrp="1"/>
          </p:cNvSpPr>
          <p:nvPr>
            <p:ph idx="1"/>
          </p:nvPr>
        </p:nvSpPr>
        <p:spPr/>
        <p:txBody>
          <a:bodyPr/>
          <a:lstStyle/>
          <a:p>
            <a:pPr lvl="0" eaLnBrk="0" fontAlgn="base" hangingPunct="0">
              <a:spcBef>
                <a:spcPct val="0"/>
              </a:spcBef>
              <a:spcAft>
                <a:spcPct val="0"/>
              </a:spcAft>
              <a:buClr>
                <a:srgbClr val="9900CC"/>
              </a:buClr>
              <a:buSzPct val="120000"/>
              <a:buFont typeface="Wingdings" panose="05000000000000000000" pitchFamily="2" charset="2"/>
              <a:buChar char="§"/>
            </a:pPr>
            <a:endParaRPr lang="el-GR" altLang="el-GR" sz="1200" dirty="0" smtClean="0"/>
          </a:p>
          <a:p>
            <a:pPr lvl="0" eaLnBrk="0" fontAlgn="base" hangingPunct="0">
              <a:spcBef>
                <a:spcPct val="0"/>
              </a:spcBef>
              <a:spcAft>
                <a:spcPts val="600"/>
              </a:spcAft>
              <a:buClr>
                <a:srgbClr val="9900CC"/>
              </a:buClr>
              <a:buSzPct val="120000"/>
              <a:buFont typeface="Wingdings" panose="05000000000000000000" pitchFamily="2" charset="2"/>
              <a:buChar char="§"/>
            </a:pPr>
            <a:r>
              <a:rPr lang="el-GR" altLang="el-GR" sz="2800" dirty="0" smtClean="0"/>
              <a:t>Το </a:t>
            </a:r>
            <a:r>
              <a:rPr lang="el-GR" altLang="el-GR" sz="2800" dirty="0"/>
              <a:t>άτομο μαθαίνει όταν εμπλακεί ενεργητικά στην επίλυση εμπειρικών </a:t>
            </a:r>
            <a:r>
              <a:rPr lang="el-GR" altLang="el-GR" sz="2800" dirty="0" smtClean="0"/>
              <a:t>προβλημάτων, προκειμένου </a:t>
            </a:r>
            <a:r>
              <a:rPr lang="el-GR" altLang="el-GR" sz="2800" dirty="0"/>
              <a:t>να προσαρμοστεί στο φυσικό </a:t>
            </a:r>
            <a:r>
              <a:rPr lang="el-GR" altLang="el-GR" sz="2800" dirty="0" smtClean="0"/>
              <a:t>περιβάλλον, </a:t>
            </a:r>
            <a:r>
              <a:rPr lang="el-GR" altLang="el-GR" sz="2800" dirty="0"/>
              <a:t>και στο περιβάλλον των εννοιών μέσα στις οποίες ζει.</a:t>
            </a:r>
          </a:p>
          <a:p>
            <a:pPr lvl="0" eaLnBrk="0" fontAlgn="base" hangingPunct="0">
              <a:spcBef>
                <a:spcPct val="0"/>
              </a:spcBef>
              <a:spcAft>
                <a:spcPts val="600"/>
              </a:spcAft>
              <a:buClr>
                <a:srgbClr val="9900CC"/>
              </a:buClr>
              <a:buSzPct val="120000"/>
              <a:buFont typeface="Wingdings" panose="05000000000000000000" pitchFamily="2" charset="2"/>
              <a:buChar char="§"/>
            </a:pPr>
            <a:r>
              <a:rPr lang="el-GR" altLang="el-GR" sz="2800" dirty="0"/>
              <a:t>Ο μαθητής έχει πρότερη γνώση όταν έρχεται στο </a:t>
            </a:r>
            <a:r>
              <a:rPr lang="el-GR" altLang="el-GR" sz="2800" dirty="0" smtClean="0"/>
              <a:t>σχολείο.</a:t>
            </a:r>
            <a:endParaRPr lang="el-GR" altLang="el-GR" sz="2800" dirty="0"/>
          </a:p>
          <a:p>
            <a:pPr lvl="0" eaLnBrk="0" fontAlgn="base" hangingPunct="0">
              <a:spcBef>
                <a:spcPct val="0"/>
              </a:spcBef>
              <a:spcAft>
                <a:spcPts val="600"/>
              </a:spcAft>
              <a:buClr>
                <a:srgbClr val="9900CC"/>
              </a:buClr>
              <a:buSzPct val="120000"/>
              <a:buFont typeface="Wingdings" panose="05000000000000000000" pitchFamily="2" charset="2"/>
              <a:buChar char="§"/>
            </a:pPr>
            <a:r>
              <a:rPr lang="el-GR" altLang="el-GR" sz="2800" dirty="0" smtClean="0"/>
              <a:t>Ο </a:t>
            </a:r>
            <a:r>
              <a:rPr lang="el-GR" altLang="el-GR" sz="2800" dirty="0"/>
              <a:t>μαθητής μαθαίνει εμπλεκόμενος </a:t>
            </a:r>
            <a:r>
              <a:rPr lang="el-GR" altLang="el-GR" sz="2800" dirty="0" smtClean="0"/>
              <a:t>ενεργητικά, </a:t>
            </a:r>
            <a:r>
              <a:rPr lang="el-GR" altLang="el-GR" sz="2800" dirty="0"/>
              <a:t>στην κατασκευή της </a:t>
            </a:r>
            <a:r>
              <a:rPr lang="el-GR" altLang="el-GR" sz="2800" dirty="0" smtClean="0"/>
              <a:t>γνώσης.</a:t>
            </a:r>
            <a:endParaRPr lang="el-GR" altLang="el-GR" sz="2800" dirty="0"/>
          </a:p>
          <a:p>
            <a:pPr lvl="0" eaLnBrk="0" fontAlgn="base" hangingPunct="0">
              <a:spcBef>
                <a:spcPct val="0"/>
              </a:spcBef>
              <a:spcAft>
                <a:spcPct val="0"/>
              </a:spcAft>
              <a:buClr>
                <a:srgbClr val="9900CC"/>
              </a:buClr>
              <a:buSzPct val="120000"/>
              <a:buFont typeface="Wingdings" panose="05000000000000000000" pitchFamily="2" charset="2"/>
              <a:buChar char="§"/>
            </a:pPr>
            <a:r>
              <a:rPr lang="el-GR" altLang="el-GR" sz="2800" dirty="0"/>
              <a:t>Η γνώση κάθε μαθητή έχει υποκειμενικό </a:t>
            </a:r>
            <a:r>
              <a:rPr lang="el-GR" altLang="el-GR" sz="2800" dirty="0" smtClean="0"/>
              <a:t>χαρακτήρα.</a:t>
            </a:r>
            <a:endParaRPr lang="el-GR" altLang="el-GR" sz="28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16</a:t>
            </a:fld>
            <a:endParaRPr lang="el-GR" sz="1400" dirty="0">
              <a:solidFill>
                <a:schemeClr val="tx1"/>
              </a:solidFill>
            </a:endParaRPr>
          </a:p>
        </p:txBody>
      </p:sp>
    </p:spTree>
    <p:extLst>
      <p:ext uri="{BB962C8B-B14F-4D97-AF65-F5344CB8AC3E}">
        <p14:creationId xmlns:p14="http://schemas.microsoft.com/office/powerpoint/2010/main" val="7082204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prstClr val="black"/>
                </a:solidFill>
              </a:rPr>
              <a:t>Επικοδομισμός ή κατασκευαστικό μοντέλο μάθησης </a:t>
            </a:r>
            <a:r>
              <a:rPr lang="el-GR" altLang="el-GR" b="1" dirty="0" smtClean="0">
                <a:solidFill>
                  <a:prstClr val="black"/>
                </a:solidFill>
              </a:rPr>
              <a:t>(4 </a:t>
            </a:r>
            <a:r>
              <a:rPr lang="el-GR" altLang="el-GR" b="1" dirty="0">
                <a:solidFill>
                  <a:prstClr val="black"/>
                </a:solidFill>
              </a:rPr>
              <a:t>από </a:t>
            </a:r>
            <a:r>
              <a:rPr lang="el-GR" altLang="el-GR" b="1" dirty="0" smtClean="0">
                <a:solidFill>
                  <a:prstClr val="black"/>
                </a:solidFill>
              </a:rPr>
              <a:t>9)</a:t>
            </a:r>
            <a:endParaRPr lang="el-GR" dirty="0"/>
          </a:p>
        </p:txBody>
      </p:sp>
      <p:sp>
        <p:nvSpPr>
          <p:cNvPr id="3" name="Θέση περιεχομένου 1"/>
          <p:cNvSpPr>
            <a:spLocks noGrp="1"/>
          </p:cNvSpPr>
          <p:nvPr>
            <p:ph idx="1"/>
          </p:nvPr>
        </p:nvSpPr>
        <p:spPr/>
        <p:txBody>
          <a:bodyPr/>
          <a:lstStyle/>
          <a:p>
            <a:pPr lvl="0" eaLnBrk="0" fontAlgn="base" hangingPunct="0">
              <a:spcBef>
                <a:spcPct val="0"/>
              </a:spcBef>
              <a:spcAft>
                <a:spcPts val="600"/>
              </a:spcAft>
              <a:buClr>
                <a:srgbClr val="9900CC"/>
              </a:buClr>
              <a:buSzPct val="120000"/>
              <a:buFont typeface="Wingdings" panose="05000000000000000000" pitchFamily="2" charset="2"/>
              <a:buChar char="§"/>
            </a:pPr>
            <a:endParaRPr lang="el-GR" altLang="el-GR" sz="900" dirty="0" smtClean="0"/>
          </a:p>
          <a:p>
            <a:pPr lvl="0" eaLnBrk="0" fontAlgn="base" hangingPunct="0">
              <a:spcBef>
                <a:spcPct val="0"/>
              </a:spcBef>
              <a:spcAft>
                <a:spcPts val="600"/>
              </a:spcAft>
              <a:buClr>
                <a:srgbClr val="9900CC"/>
              </a:buClr>
              <a:buSzPct val="120000"/>
              <a:buFont typeface="Wingdings" panose="05000000000000000000" pitchFamily="2" charset="2"/>
              <a:buChar char="§"/>
            </a:pPr>
            <a:r>
              <a:rPr lang="el-GR" altLang="el-GR" sz="2800" dirty="0" smtClean="0"/>
              <a:t>Η </a:t>
            </a:r>
            <a:r>
              <a:rPr lang="el-GR" altLang="el-GR" sz="2800" dirty="0"/>
              <a:t>γνώση εξαρτάται από τις πρότερες εμπειρίες του μαθητή, την </a:t>
            </a:r>
            <a:r>
              <a:rPr lang="el-GR" altLang="el-GR" sz="2800" dirty="0" smtClean="0"/>
              <a:t>ανάπτυξή </a:t>
            </a:r>
            <a:r>
              <a:rPr lang="el-GR" altLang="el-GR" sz="2800" dirty="0"/>
              <a:t>του, και από το πλαίσιο των συμφραζομένων στο οποίο </a:t>
            </a:r>
            <a:r>
              <a:rPr lang="el-GR" altLang="el-GR" sz="2800" dirty="0" smtClean="0"/>
              <a:t>μαθαίνει.</a:t>
            </a:r>
            <a:endParaRPr lang="el-GR" altLang="el-GR" sz="2800" dirty="0"/>
          </a:p>
          <a:p>
            <a:pPr lvl="0" eaLnBrk="0" fontAlgn="base" hangingPunct="0">
              <a:spcBef>
                <a:spcPct val="0"/>
              </a:spcBef>
              <a:spcAft>
                <a:spcPts val="600"/>
              </a:spcAft>
              <a:buClr>
                <a:srgbClr val="9900CC"/>
              </a:buClr>
              <a:buSzPct val="120000"/>
              <a:buFont typeface="Wingdings" panose="05000000000000000000" pitchFamily="2" charset="2"/>
              <a:buChar char="§"/>
            </a:pPr>
            <a:r>
              <a:rPr lang="el-GR" altLang="el-GR" sz="2800" dirty="0"/>
              <a:t>Ο δάσκαλος έχει το ρόλο εξυπηρετητή της μάθησης του </a:t>
            </a:r>
            <a:r>
              <a:rPr lang="el-GR" altLang="el-GR" sz="2800" dirty="0" smtClean="0"/>
              <a:t>μαθητή.</a:t>
            </a:r>
            <a:endParaRPr lang="el-GR" altLang="el-GR" sz="2800" dirty="0"/>
          </a:p>
          <a:p>
            <a:pPr lvl="0" eaLnBrk="0" fontAlgn="base" hangingPunct="0">
              <a:spcBef>
                <a:spcPct val="0"/>
              </a:spcBef>
              <a:spcAft>
                <a:spcPts val="600"/>
              </a:spcAft>
              <a:buClr>
                <a:srgbClr val="9900CC"/>
              </a:buClr>
              <a:buSzPct val="120000"/>
              <a:buFont typeface="Wingdings" panose="05000000000000000000" pitchFamily="2" charset="2"/>
              <a:buChar char="§"/>
            </a:pPr>
            <a:r>
              <a:rPr lang="el-GR" altLang="el-GR" sz="2800" dirty="0"/>
              <a:t>Η αξιολόγηση </a:t>
            </a:r>
            <a:r>
              <a:rPr lang="el-GR" altLang="el-GR" sz="2800" dirty="0" smtClean="0"/>
              <a:t>της </a:t>
            </a:r>
            <a:r>
              <a:rPr lang="el-GR" altLang="el-GR" sz="2800" dirty="0"/>
              <a:t>γνώσης του </a:t>
            </a:r>
            <a:r>
              <a:rPr lang="el-GR" altLang="el-GR" sz="2800" dirty="0" smtClean="0"/>
              <a:t>ατόμου, </a:t>
            </a:r>
            <a:r>
              <a:rPr lang="el-GR" altLang="el-GR" sz="2800" dirty="0"/>
              <a:t>συνδέεται με το κατά πόσο είναι βιώσιμη.</a:t>
            </a:r>
          </a:p>
          <a:p>
            <a:pPr lvl="0" eaLnBrk="0" fontAlgn="base" hangingPunct="0">
              <a:spcBef>
                <a:spcPct val="0"/>
              </a:spcBef>
              <a:spcAft>
                <a:spcPct val="0"/>
              </a:spcAft>
              <a:buClr>
                <a:srgbClr val="9900CC"/>
              </a:buClr>
              <a:buSzPct val="120000"/>
              <a:buFont typeface="Wingdings" panose="05000000000000000000" pitchFamily="2" charset="2"/>
              <a:buChar char="§"/>
            </a:pPr>
            <a:r>
              <a:rPr lang="el-GR" altLang="el-GR" sz="2800" dirty="0"/>
              <a:t>Ως </a:t>
            </a:r>
            <a:r>
              <a:rPr lang="el-GR" altLang="el-GR" sz="2800" dirty="0" smtClean="0"/>
              <a:t>κατανόηση, </a:t>
            </a:r>
            <a:r>
              <a:rPr lang="el-GR" altLang="el-GR" sz="2800" dirty="0"/>
              <a:t>θεωρείται η συνεχής προσπάθεια προσαρμογής της </a:t>
            </a:r>
            <a:r>
              <a:rPr lang="el-GR" altLang="el-GR" sz="2800" dirty="0" smtClean="0"/>
              <a:t>νόησης, </a:t>
            </a:r>
            <a:r>
              <a:rPr lang="el-GR" altLang="el-GR" sz="2800" dirty="0"/>
              <a:t>στην εμπειρία.</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17</a:t>
            </a:fld>
            <a:endParaRPr lang="el-GR" sz="1600" dirty="0">
              <a:solidFill>
                <a:schemeClr val="tx1"/>
              </a:solidFill>
            </a:endParaRPr>
          </a:p>
        </p:txBody>
      </p:sp>
    </p:spTree>
    <p:extLst>
      <p:ext uri="{BB962C8B-B14F-4D97-AF65-F5344CB8AC3E}">
        <p14:creationId xmlns:p14="http://schemas.microsoft.com/office/powerpoint/2010/main" val="40684855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prstClr val="black"/>
                </a:solidFill>
              </a:rPr>
              <a:t>Επικοδομισμός ή κατασκευαστικό μοντέλο μάθησης </a:t>
            </a:r>
            <a:r>
              <a:rPr lang="el-GR" altLang="el-GR" b="1" dirty="0" smtClean="0">
                <a:solidFill>
                  <a:prstClr val="black"/>
                </a:solidFill>
              </a:rPr>
              <a:t>(5 </a:t>
            </a:r>
            <a:r>
              <a:rPr lang="el-GR" altLang="el-GR" b="1" dirty="0">
                <a:solidFill>
                  <a:prstClr val="black"/>
                </a:solidFill>
              </a:rPr>
              <a:t>από </a:t>
            </a:r>
            <a:r>
              <a:rPr lang="el-GR" altLang="el-GR" b="1" dirty="0" smtClean="0">
                <a:solidFill>
                  <a:prstClr val="black"/>
                </a:solidFill>
              </a:rPr>
              <a:t>9)</a:t>
            </a:r>
            <a:endParaRPr lang="el-GR" dirty="0"/>
          </a:p>
        </p:txBody>
      </p:sp>
      <p:sp>
        <p:nvSpPr>
          <p:cNvPr id="3" name="Θέση περιεχομένου 1"/>
          <p:cNvSpPr>
            <a:spLocks noGrp="1"/>
          </p:cNvSpPr>
          <p:nvPr>
            <p:ph idx="1"/>
          </p:nvPr>
        </p:nvSpPr>
        <p:spPr/>
        <p:txBody>
          <a:bodyPr/>
          <a:lstStyle/>
          <a:p>
            <a:pPr lvl="0" eaLnBrk="0" fontAlgn="base" hangingPunct="0">
              <a:spcBef>
                <a:spcPct val="0"/>
              </a:spcBef>
              <a:spcAft>
                <a:spcPct val="0"/>
              </a:spcAft>
              <a:buClr>
                <a:srgbClr val="9900CC"/>
              </a:buClr>
              <a:buSzPct val="120000"/>
              <a:buFont typeface="Wingdings" panose="05000000000000000000" pitchFamily="2" charset="2"/>
              <a:buChar char="§"/>
            </a:pPr>
            <a:endParaRPr lang="el-GR" altLang="el-GR" sz="1800" dirty="0" smtClean="0"/>
          </a:p>
          <a:p>
            <a:pPr lvl="0" eaLnBrk="0" fontAlgn="base" hangingPunct="0">
              <a:spcBef>
                <a:spcPct val="0"/>
              </a:spcBef>
              <a:spcAft>
                <a:spcPts val="1800"/>
              </a:spcAft>
              <a:buClr>
                <a:srgbClr val="9900CC"/>
              </a:buClr>
              <a:buSzPct val="120000"/>
              <a:buFont typeface="Wingdings" panose="05000000000000000000" pitchFamily="2" charset="2"/>
              <a:buChar char="§"/>
            </a:pPr>
            <a:r>
              <a:rPr lang="el-GR" altLang="el-GR" dirty="0" smtClean="0"/>
              <a:t>Η </a:t>
            </a:r>
            <a:r>
              <a:rPr lang="el-GR" altLang="el-GR" dirty="0"/>
              <a:t>μάθηση αποτελεί ολιστική </a:t>
            </a:r>
            <a:r>
              <a:rPr lang="el-GR" altLang="el-GR" dirty="0" smtClean="0"/>
              <a:t>προσέγγιση, </a:t>
            </a:r>
            <a:r>
              <a:rPr lang="el-GR" altLang="el-GR" dirty="0"/>
              <a:t>και όχι γραμμική αθροιστική </a:t>
            </a:r>
            <a:r>
              <a:rPr lang="el-GR" altLang="el-GR" dirty="0" smtClean="0"/>
              <a:t>σύνθεση, </a:t>
            </a:r>
            <a:r>
              <a:rPr lang="el-GR" altLang="el-GR" dirty="0"/>
              <a:t>και συνδέεται</a:t>
            </a:r>
            <a:r>
              <a:rPr lang="en-US" altLang="el-GR" dirty="0" smtClean="0"/>
              <a:t>:</a:t>
            </a:r>
            <a:endParaRPr lang="el-GR" altLang="el-GR" dirty="0" smtClean="0"/>
          </a:p>
          <a:p>
            <a:pPr marL="914400" lvl="2" indent="0" eaLnBrk="0" fontAlgn="base" hangingPunct="0">
              <a:spcBef>
                <a:spcPct val="0"/>
              </a:spcBef>
              <a:spcAft>
                <a:spcPts val="600"/>
              </a:spcAft>
              <a:buClr>
                <a:srgbClr val="FF0066"/>
              </a:buClr>
              <a:buSzPct val="120000"/>
              <a:buNone/>
            </a:pPr>
            <a:r>
              <a:rPr lang="en-US" altLang="el-GR" sz="2800" b="1" dirty="0" smtClean="0">
                <a:solidFill>
                  <a:srgbClr val="FF0066"/>
                </a:solidFill>
              </a:rPr>
              <a:t>1.  </a:t>
            </a:r>
            <a:r>
              <a:rPr lang="el-GR" altLang="el-GR" sz="2800" dirty="0" smtClean="0"/>
              <a:t>Με </a:t>
            </a:r>
            <a:r>
              <a:rPr lang="el-GR" altLang="el-GR" sz="2800" dirty="0"/>
              <a:t>την αβεβαιότητα, τον προβληματισμό και </a:t>
            </a:r>
            <a:endParaRPr lang="en-US" altLang="el-GR" sz="2800" dirty="0" smtClean="0"/>
          </a:p>
          <a:p>
            <a:pPr marL="1371600" lvl="3" indent="0" eaLnBrk="0" fontAlgn="base" hangingPunct="0">
              <a:spcBef>
                <a:spcPct val="0"/>
              </a:spcBef>
              <a:spcAft>
                <a:spcPts val="600"/>
              </a:spcAft>
              <a:buClr>
                <a:srgbClr val="FF0066"/>
              </a:buClr>
              <a:buSzPct val="120000"/>
              <a:buNone/>
            </a:pPr>
            <a:r>
              <a:rPr lang="el-GR" altLang="el-GR" sz="2800" dirty="0" smtClean="0"/>
              <a:t>την αναζήτηση. </a:t>
            </a:r>
          </a:p>
          <a:p>
            <a:pPr marL="914400" lvl="2" indent="0" eaLnBrk="0" fontAlgn="base" hangingPunct="0">
              <a:spcBef>
                <a:spcPct val="0"/>
              </a:spcBef>
              <a:spcAft>
                <a:spcPts val="600"/>
              </a:spcAft>
              <a:buClr>
                <a:srgbClr val="FF0066"/>
              </a:buClr>
              <a:buSzPct val="120000"/>
              <a:buNone/>
            </a:pPr>
            <a:r>
              <a:rPr lang="en-US" altLang="el-GR" sz="2800" b="1" dirty="0" smtClean="0">
                <a:solidFill>
                  <a:srgbClr val="FF0066"/>
                </a:solidFill>
              </a:rPr>
              <a:t>2.  </a:t>
            </a:r>
            <a:r>
              <a:rPr lang="el-GR" altLang="el-GR" sz="2800" dirty="0" smtClean="0"/>
              <a:t>Με </a:t>
            </a:r>
            <a:r>
              <a:rPr lang="el-GR" altLang="el-GR" sz="2800" dirty="0"/>
              <a:t>τη διαθεσιμότητα των </a:t>
            </a:r>
            <a:r>
              <a:rPr lang="el-GR" altLang="el-GR" sz="2800" dirty="0" smtClean="0"/>
              <a:t>εργαλείων.</a:t>
            </a:r>
          </a:p>
          <a:p>
            <a:pPr marL="914400" lvl="2" indent="0" eaLnBrk="0" fontAlgn="base" hangingPunct="0">
              <a:spcBef>
                <a:spcPct val="0"/>
              </a:spcBef>
              <a:spcAft>
                <a:spcPct val="0"/>
              </a:spcAft>
              <a:buClr>
                <a:srgbClr val="FF0066"/>
              </a:buClr>
              <a:buSzPct val="120000"/>
              <a:buNone/>
            </a:pPr>
            <a:r>
              <a:rPr lang="en-US" altLang="el-GR" sz="2800" b="1" dirty="0" smtClean="0">
                <a:solidFill>
                  <a:srgbClr val="FF0066"/>
                </a:solidFill>
              </a:rPr>
              <a:t>3.  </a:t>
            </a:r>
            <a:r>
              <a:rPr lang="el-GR" altLang="el-GR" sz="2800" dirty="0" smtClean="0"/>
              <a:t>Με </a:t>
            </a:r>
            <a:r>
              <a:rPr lang="el-GR" altLang="el-GR" sz="2800" dirty="0"/>
              <a:t>το πλαίσιο των συμφραζομένων στο </a:t>
            </a:r>
            <a:endParaRPr lang="en-US" altLang="el-GR" sz="2800" dirty="0" smtClean="0"/>
          </a:p>
          <a:p>
            <a:pPr marL="1371600" lvl="3" indent="0" eaLnBrk="0" fontAlgn="base" hangingPunct="0">
              <a:spcBef>
                <a:spcPct val="0"/>
              </a:spcBef>
              <a:spcAft>
                <a:spcPct val="0"/>
              </a:spcAft>
              <a:buClr>
                <a:srgbClr val="FF0066"/>
              </a:buClr>
              <a:buSzPct val="120000"/>
              <a:buNone/>
            </a:pPr>
            <a:r>
              <a:rPr lang="el-GR" altLang="el-GR" sz="2800" dirty="0" smtClean="0"/>
              <a:t>οποίο συντελείται.</a:t>
            </a:r>
            <a:endParaRPr lang="el-GR" altLang="el-GR" sz="28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18</a:t>
            </a:fld>
            <a:endParaRPr lang="el-GR" sz="1400" dirty="0">
              <a:solidFill>
                <a:schemeClr val="tx1"/>
              </a:solidFill>
            </a:endParaRPr>
          </a:p>
        </p:txBody>
      </p:sp>
    </p:spTree>
    <p:extLst>
      <p:ext uri="{BB962C8B-B14F-4D97-AF65-F5344CB8AC3E}">
        <p14:creationId xmlns:p14="http://schemas.microsoft.com/office/powerpoint/2010/main" val="37446969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prstClr val="black"/>
                </a:solidFill>
              </a:rPr>
              <a:t>Επικοδομισμός ή κατασκευαστικό μοντέλο μάθησης </a:t>
            </a:r>
            <a:r>
              <a:rPr lang="el-GR" altLang="el-GR" b="1" dirty="0" smtClean="0">
                <a:solidFill>
                  <a:prstClr val="black"/>
                </a:solidFill>
              </a:rPr>
              <a:t>(6 </a:t>
            </a:r>
            <a:r>
              <a:rPr lang="el-GR" altLang="el-GR" b="1" dirty="0">
                <a:solidFill>
                  <a:prstClr val="black"/>
                </a:solidFill>
              </a:rPr>
              <a:t>από </a:t>
            </a:r>
            <a:r>
              <a:rPr lang="el-GR" altLang="el-GR" b="1" dirty="0" smtClean="0">
                <a:solidFill>
                  <a:prstClr val="black"/>
                </a:solidFill>
              </a:rPr>
              <a:t>9)</a:t>
            </a:r>
            <a:endParaRPr lang="el-GR" dirty="0"/>
          </a:p>
        </p:txBody>
      </p:sp>
      <p:sp>
        <p:nvSpPr>
          <p:cNvPr id="3" name="Θέση περιεχομένου 1"/>
          <p:cNvSpPr>
            <a:spLocks noGrp="1"/>
          </p:cNvSpPr>
          <p:nvPr>
            <p:ph idx="1"/>
          </p:nvPr>
        </p:nvSpPr>
        <p:spPr>
          <a:xfrm>
            <a:off x="457200" y="1600200"/>
            <a:ext cx="8229600" cy="4637112"/>
          </a:xfrm>
        </p:spPr>
        <p:txBody>
          <a:bodyPr/>
          <a:lstStyle/>
          <a:p>
            <a:pPr lvl="0" eaLnBrk="0" fontAlgn="base" hangingPunct="0">
              <a:spcBef>
                <a:spcPct val="0"/>
              </a:spcBef>
              <a:spcAft>
                <a:spcPct val="0"/>
              </a:spcAft>
              <a:buClr>
                <a:srgbClr val="9900CC"/>
              </a:buClr>
              <a:buSzPct val="120000"/>
              <a:buFont typeface="Wingdings" panose="05000000000000000000" pitchFamily="2" charset="2"/>
              <a:buChar char="§"/>
            </a:pPr>
            <a:endParaRPr lang="el-GR" altLang="el-GR" dirty="0" smtClean="0"/>
          </a:p>
          <a:p>
            <a:pPr lvl="0" eaLnBrk="0" fontAlgn="base" hangingPunct="0">
              <a:spcBef>
                <a:spcPct val="0"/>
              </a:spcBef>
              <a:spcAft>
                <a:spcPts val="1200"/>
              </a:spcAft>
              <a:buClr>
                <a:srgbClr val="9900CC"/>
              </a:buClr>
              <a:buSzPct val="120000"/>
              <a:buFont typeface="Wingdings" panose="05000000000000000000" pitchFamily="2" charset="2"/>
              <a:buChar char="§"/>
            </a:pPr>
            <a:r>
              <a:rPr lang="el-GR" altLang="el-GR" sz="2800" dirty="0" smtClean="0"/>
              <a:t>Ο </a:t>
            </a:r>
            <a:r>
              <a:rPr lang="el-GR" altLang="el-GR" sz="2800" dirty="0"/>
              <a:t>κόσμος που </a:t>
            </a:r>
            <a:r>
              <a:rPr lang="el-GR" altLang="el-GR" sz="2800" dirty="0" smtClean="0"/>
              <a:t>ζούμε, </a:t>
            </a:r>
            <a:r>
              <a:rPr lang="el-GR" altLang="el-GR" sz="2800" dirty="0"/>
              <a:t>είναι ο κόσμος όπως τον </a:t>
            </a:r>
            <a:r>
              <a:rPr lang="el-GR" altLang="el-GR" sz="2800" dirty="0" smtClean="0"/>
              <a:t>κατανοούμε, </a:t>
            </a:r>
            <a:r>
              <a:rPr lang="el-GR" altLang="el-GR" sz="2800" dirty="0"/>
              <a:t>και τα γεγονότα φτιάχνονται από εμάς και από τον τρόπο που ο καθένας εμπλέκεται σε αυτά.</a:t>
            </a:r>
          </a:p>
          <a:p>
            <a:pPr lvl="0" eaLnBrk="0" fontAlgn="base" hangingPunct="0">
              <a:spcBef>
                <a:spcPct val="0"/>
              </a:spcBef>
              <a:spcAft>
                <a:spcPct val="0"/>
              </a:spcAft>
              <a:buClr>
                <a:srgbClr val="9900CC"/>
              </a:buClr>
              <a:buSzPct val="120000"/>
              <a:buFont typeface="Wingdings" panose="05000000000000000000" pitchFamily="2" charset="2"/>
              <a:buChar char="§"/>
            </a:pPr>
            <a:r>
              <a:rPr lang="el-GR" altLang="el-GR" sz="2800" dirty="0"/>
              <a:t>Η επιστημονική γνώση </a:t>
            </a:r>
            <a:r>
              <a:rPr lang="el-GR" altLang="el-GR" sz="2800" dirty="0" smtClean="0"/>
              <a:t>αμφισβητείται, </a:t>
            </a:r>
            <a:r>
              <a:rPr lang="el-GR" altLang="el-GR" sz="2800" dirty="0"/>
              <a:t>και πολλές φορές </a:t>
            </a:r>
            <a:r>
              <a:rPr lang="el-GR" altLang="el-GR" sz="2800" dirty="0" smtClean="0"/>
              <a:t>ανατρέπεται, </a:t>
            </a:r>
            <a:r>
              <a:rPr lang="el-GR" altLang="el-GR" sz="2800" dirty="0"/>
              <a:t>δίνοντας τη θέση της σε </a:t>
            </a:r>
            <a:r>
              <a:rPr lang="el-GR" altLang="el-GR" sz="2800" dirty="0" smtClean="0"/>
              <a:t>νέα </a:t>
            </a:r>
            <a:r>
              <a:rPr lang="el-GR" altLang="el-GR" sz="2800" dirty="0"/>
              <a:t>που βοηθά στο </a:t>
            </a:r>
            <a:r>
              <a:rPr lang="el-GR" altLang="el-GR" sz="2800" dirty="0" smtClean="0"/>
              <a:t>καλύτερο ταίριασμα, </a:t>
            </a:r>
            <a:r>
              <a:rPr lang="el-GR" altLang="el-GR" sz="2800" dirty="0"/>
              <a:t>του ανθρώπινου </a:t>
            </a:r>
            <a:r>
              <a:rPr lang="el-GR" altLang="el-GR" sz="2800" dirty="0" smtClean="0"/>
              <a:t>και </a:t>
            </a:r>
            <a:r>
              <a:rPr lang="el-GR" altLang="el-GR" sz="2800" dirty="0"/>
              <a:t>του τεχνικού πολιτισμού.</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19</a:t>
            </a:fld>
            <a:endParaRPr lang="el-GR" sz="1400" dirty="0">
              <a:solidFill>
                <a:schemeClr val="tx1"/>
              </a:solidFill>
            </a:endParaRPr>
          </a:p>
        </p:txBody>
      </p:sp>
    </p:spTree>
    <p:extLst>
      <p:ext uri="{BB962C8B-B14F-4D97-AF65-F5344CB8AC3E}">
        <p14:creationId xmlns:p14="http://schemas.microsoft.com/office/powerpoint/2010/main" val="1324279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7234413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prstClr val="black"/>
                </a:solidFill>
              </a:rPr>
              <a:t>Επικοδομισμός ή κατασκευαστικό μοντέλο μάθησης </a:t>
            </a:r>
            <a:r>
              <a:rPr lang="el-GR" altLang="el-GR" b="1" dirty="0" smtClean="0">
                <a:solidFill>
                  <a:prstClr val="black"/>
                </a:solidFill>
              </a:rPr>
              <a:t>(7 </a:t>
            </a:r>
            <a:r>
              <a:rPr lang="el-GR" altLang="el-GR" b="1" dirty="0">
                <a:solidFill>
                  <a:prstClr val="black"/>
                </a:solidFill>
              </a:rPr>
              <a:t>από </a:t>
            </a:r>
            <a:r>
              <a:rPr lang="el-GR" altLang="el-GR" b="1" dirty="0" smtClean="0">
                <a:solidFill>
                  <a:prstClr val="black"/>
                </a:solidFill>
              </a:rPr>
              <a:t>9)</a:t>
            </a:r>
            <a:endParaRPr lang="el-GR" dirty="0"/>
          </a:p>
        </p:txBody>
      </p:sp>
      <p:sp>
        <p:nvSpPr>
          <p:cNvPr id="3" name="Θέση περιεχομένου 1"/>
          <p:cNvSpPr>
            <a:spLocks noGrp="1"/>
          </p:cNvSpPr>
          <p:nvPr>
            <p:ph idx="1"/>
          </p:nvPr>
        </p:nvSpPr>
        <p:spPr>
          <a:xfrm>
            <a:off x="457200" y="1700808"/>
            <a:ext cx="8229600" cy="4425355"/>
          </a:xfrm>
        </p:spPr>
        <p:txBody>
          <a:bodyPr/>
          <a:lstStyle/>
          <a:p>
            <a:pPr lvl="0" eaLnBrk="0" fontAlgn="base" hangingPunct="0">
              <a:spcBef>
                <a:spcPct val="0"/>
              </a:spcBef>
              <a:spcAft>
                <a:spcPct val="0"/>
              </a:spcAft>
              <a:buClr>
                <a:srgbClr val="9900CC"/>
              </a:buClr>
              <a:buSzPct val="120000"/>
              <a:buFont typeface="Wingdings" panose="05000000000000000000" pitchFamily="2" charset="2"/>
              <a:buChar char="§"/>
            </a:pPr>
            <a:r>
              <a:rPr lang="el-GR" altLang="el-GR" sz="2800" dirty="0" smtClean="0"/>
              <a:t>“</a:t>
            </a:r>
            <a:r>
              <a:rPr lang="el-GR" altLang="el-GR" sz="2800" i="1" dirty="0" smtClean="0"/>
              <a:t>Η Μάθηση δεν αντιμετωπίζεται μόνον, ως προϊόν της ενεργητικής προσπάθειας του παιδιού, να αντισταθεί σε έναν αντιστεκόμενο κόσμο, αλλά και ως προϊόν της ανακατασκευής μηνυμάτων και μοντέλων, στα πλαίσια της αλληλεπίδρασης με μέλη κοινωνικών ομάδων, ώστε να συμπληρώνουν, να αναπαράγουν, και να μετατρέπουν τον πολιτισμό, όπως η επιστημονική κοινότητα, ο δάσκαλος και οι μαθητές της τάξης.” </a:t>
            </a:r>
          </a:p>
          <a:p>
            <a:pPr marL="0" lvl="0" indent="0" algn="r" eaLnBrk="0" fontAlgn="base" hangingPunct="0">
              <a:spcBef>
                <a:spcPct val="0"/>
              </a:spcBef>
              <a:spcAft>
                <a:spcPct val="0"/>
              </a:spcAft>
              <a:buClr>
                <a:srgbClr val="9900CC"/>
              </a:buClr>
              <a:buSzPct val="120000"/>
              <a:buNone/>
            </a:pPr>
            <a:r>
              <a:rPr lang="el-GR" altLang="el-GR" sz="2800" dirty="0" smtClean="0"/>
              <a:t>( </a:t>
            </a:r>
            <a:r>
              <a:rPr lang="en-US" altLang="el-GR" sz="2800" dirty="0" err="1" smtClean="0"/>
              <a:t>Bauersfeld</a:t>
            </a:r>
            <a:r>
              <a:rPr lang="en-US" altLang="el-GR" sz="2800" dirty="0" smtClean="0"/>
              <a:t> </a:t>
            </a:r>
            <a:r>
              <a:rPr lang="en-US" altLang="el-GR" sz="2800" dirty="0"/>
              <a:t>1988</a:t>
            </a:r>
            <a:r>
              <a:rPr lang="en-US" altLang="el-GR" sz="2800" dirty="0" smtClean="0"/>
              <a:t>).</a:t>
            </a:r>
            <a:endParaRPr lang="el-GR" altLang="el-GR" sz="28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20</a:t>
            </a:fld>
            <a:endParaRPr lang="el-GR" sz="1400" dirty="0">
              <a:solidFill>
                <a:schemeClr val="tx1"/>
              </a:solidFill>
            </a:endParaRPr>
          </a:p>
        </p:txBody>
      </p:sp>
    </p:spTree>
    <p:extLst>
      <p:ext uri="{BB962C8B-B14F-4D97-AF65-F5344CB8AC3E}">
        <p14:creationId xmlns:p14="http://schemas.microsoft.com/office/powerpoint/2010/main" val="20976373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prstClr val="black"/>
                </a:solidFill>
              </a:rPr>
              <a:t>Επικοδομισμός ή κατασκευαστικό μοντέλο μάθησης </a:t>
            </a:r>
            <a:r>
              <a:rPr lang="el-GR" altLang="el-GR" b="1" dirty="0" smtClean="0">
                <a:solidFill>
                  <a:prstClr val="black"/>
                </a:solidFill>
              </a:rPr>
              <a:t>(8 </a:t>
            </a:r>
            <a:r>
              <a:rPr lang="el-GR" altLang="el-GR" b="1" dirty="0">
                <a:solidFill>
                  <a:prstClr val="black"/>
                </a:solidFill>
              </a:rPr>
              <a:t>από </a:t>
            </a:r>
            <a:r>
              <a:rPr lang="el-GR" altLang="el-GR" b="1" dirty="0" smtClean="0">
                <a:solidFill>
                  <a:prstClr val="black"/>
                </a:solidFill>
              </a:rPr>
              <a:t>9)</a:t>
            </a:r>
            <a:endParaRPr lang="el-GR" altLang="el-GR" dirty="0"/>
          </a:p>
        </p:txBody>
      </p:sp>
      <p:sp>
        <p:nvSpPr>
          <p:cNvPr id="3" name="Θέση περιεχομένου 1"/>
          <p:cNvSpPr>
            <a:spLocks noGrp="1"/>
          </p:cNvSpPr>
          <p:nvPr>
            <p:ph idx="1"/>
          </p:nvPr>
        </p:nvSpPr>
        <p:spPr>
          <a:xfrm>
            <a:off x="457200" y="1600200"/>
            <a:ext cx="8229600" cy="4781128"/>
          </a:xfrm>
        </p:spPr>
        <p:txBody>
          <a:bodyPr>
            <a:normAutofit/>
          </a:bodyPr>
          <a:lstStyle/>
          <a:p>
            <a:pPr marL="0" indent="0">
              <a:spcBef>
                <a:spcPts val="0"/>
              </a:spcBef>
              <a:spcAft>
                <a:spcPts val="300"/>
              </a:spcAft>
              <a:buClr>
                <a:srgbClr val="9900CC"/>
              </a:buClr>
              <a:buSzPct val="120000"/>
              <a:buNone/>
            </a:pPr>
            <a:r>
              <a:rPr lang="el-GR" altLang="el-GR" b="1" i="1" dirty="0">
                <a:solidFill>
                  <a:srgbClr val="C00000"/>
                </a:solidFill>
              </a:rPr>
              <a:t>Η κατανόηση μέσα από την </a:t>
            </a:r>
            <a:r>
              <a:rPr lang="el-GR" altLang="el-GR" b="1" i="1" dirty="0" smtClean="0">
                <a:solidFill>
                  <a:srgbClr val="C00000"/>
                </a:solidFill>
              </a:rPr>
              <a:t>εμπειρία:</a:t>
            </a:r>
            <a:endParaRPr lang="el-GR" altLang="el-GR" i="1" dirty="0" smtClean="0">
              <a:solidFill>
                <a:srgbClr val="C00000"/>
              </a:solidFill>
            </a:endParaRPr>
          </a:p>
          <a:p>
            <a:pPr>
              <a:spcBef>
                <a:spcPts val="0"/>
              </a:spcBef>
              <a:spcAft>
                <a:spcPts val="500"/>
              </a:spcAft>
              <a:buClr>
                <a:srgbClr val="9900CC"/>
              </a:buClr>
              <a:buSzPct val="120000"/>
              <a:buFont typeface="Wingdings" panose="05000000000000000000" pitchFamily="2" charset="2"/>
              <a:buChar char="§"/>
            </a:pPr>
            <a:r>
              <a:rPr lang="el-GR" altLang="el-GR" sz="2400" dirty="0" smtClean="0"/>
              <a:t>Η </a:t>
            </a:r>
            <a:r>
              <a:rPr lang="el-GR" altLang="el-GR" sz="2400" dirty="0"/>
              <a:t>ικανότητα για μάθηση είναι </a:t>
            </a:r>
            <a:r>
              <a:rPr lang="el-GR" altLang="el-GR" sz="2400" dirty="0" smtClean="0"/>
              <a:t>μία </a:t>
            </a:r>
            <a:r>
              <a:rPr lang="el-GR" altLang="el-GR" sz="2400" dirty="0"/>
              <a:t>φυσική </a:t>
            </a:r>
            <a:r>
              <a:rPr lang="el-GR" altLang="el-GR" sz="2400" dirty="0" smtClean="0"/>
              <a:t>ικανότητα.</a:t>
            </a:r>
            <a:endParaRPr lang="el-GR" altLang="el-GR" sz="2400" dirty="0"/>
          </a:p>
          <a:p>
            <a:pPr>
              <a:lnSpc>
                <a:spcPct val="90000"/>
              </a:lnSpc>
              <a:spcBef>
                <a:spcPts val="0"/>
              </a:spcBef>
              <a:spcAft>
                <a:spcPts val="300"/>
              </a:spcAft>
              <a:buClr>
                <a:srgbClr val="9900CC"/>
              </a:buClr>
              <a:buSzPct val="120000"/>
              <a:buFont typeface="Wingdings" panose="05000000000000000000" pitchFamily="2" charset="2"/>
              <a:buChar char="§"/>
            </a:pPr>
            <a:r>
              <a:rPr lang="el-GR" altLang="el-GR" sz="2400" dirty="0"/>
              <a:t>Μάθηση </a:t>
            </a:r>
            <a:r>
              <a:rPr lang="el-GR" altLang="el-GR" sz="2400" dirty="0" smtClean="0"/>
              <a:t>σημαίνει, </a:t>
            </a:r>
            <a:r>
              <a:rPr lang="el-GR" altLang="el-GR" sz="2400" dirty="0"/>
              <a:t>να μπορεί κάποιος να βγάλει συμπεράσματα από την </a:t>
            </a:r>
            <a:r>
              <a:rPr lang="el-GR" altLang="el-GR" sz="2400" dirty="0" smtClean="0"/>
              <a:t>εμπειρία, </a:t>
            </a:r>
            <a:r>
              <a:rPr lang="el-GR" altLang="el-GR" sz="2400" dirty="0"/>
              <a:t>να δρα σύμφωνα με </a:t>
            </a:r>
            <a:r>
              <a:rPr lang="el-GR" altLang="el-GR" sz="2400" dirty="0" smtClean="0"/>
              <a:t>αυτά, </a:t>
            </a:r>
            <a:r>
              <a:rPr lang="el-GR" altLang="el-GR" sz="2400" dirty="0"/>
              <a:t>και να κάνει </a:t>
            </a:r>
            <a:r>
              <a:rPr lang="el-GR" altLang="el-GR" sz="2400" dirty="0" smtClean="0"/>
              <a:t>προβλέψεις.</a:t>
            </a:r>
            <a:endParaRPr lang="el-GR" altLang="el-GR" sz="2400" dirty="0"/>
          </a:p>
          <a:p>
            <a:pPr lvl="1" indent="-342000">
              <a:spcBef>
                <a:spcPts val="0"/>
              </a:spcBef>
              <a:spcAft>
                <a:spcPts val="200"/>
              </a:spcAft>
              <a:buClr>
                <a:schemeClr val="tx1"/>
              </a:buClr>
              <a:buSzPct val="100000"/>
              <a:buFont typeface="Wingdings" panose="05000000000000000000" pitchFamily="2" charset="2"/>
              <a:buChar char="Ø"/>
            </a:pPr>
            <a:r>
              <a:rPr lang="el-GR" altLang="el-GR" sz="2400" dirty="0"/>
              <a:t>Αυτό σημαίνει</a:t>
            </a:r>
            <a:r>
              <a:rPr lang="en-US" altLang="el-GR" sz="2400" dirty="0"/>
              <a:t>:</a:t>
            </a:r>
            <a:endParaRPr lang="el-GR" altLang="el-GR" sz="2400" dirty="0"/>
          </a:p>
          <a:p>
            <a:pPr lvl="2" indent="-342000" eaLnBrk="0" fontAlgn="base" hangingPunct="0">
              <a:lnSpc>
                <a:spcPct val="90000"/>
              </a:lnSpc>
              <a:spcBef>
                <a:spcPts val="0"/>
              </a:spcBef>
              <a:spcAft>
                <a:spcPts val="200"/>
              </a:spcAft>
              <a:buClr>
                <a:srgbClr val="FF0066"/>
              </a:buClr>
              <a:buSzPct val="120000"/>
              <a:buFont typeface="Wingdings" panose="05000000000000000000" pitchFamily="2" charset="2"/>
              <a:buChar char="§"/>
            </a:pPr>
            <a:r>
              <a:rPr lang="el-GR" altLang="el-GR" sz="2000" dirty="0" smtClean="0"/>
              <a:t>Να </a:t>
            </a:r>
            <a:r>
              <a:rPr lang="el-GR" altLang="el-GR" sz="2000" dirty="0"/>
              <a:t>μπορεί να βρει τα σημεία της εμπειρίας τα οποία </a:t>
            </a:r>
            <a:r>
              <a:rPr lang="el-GR" altLang="el-GR" sz="2000" dirty="0" smtClean="0"/>
              <a:t>επαναλαμβάνονται.</a:t>
            </a:r>
            <a:endParaRPr lang="el-GR" altLang="el-GR" sz="2000" dirty="0"/>
          </a:p>
          <a:p>
            <a:pPr lvl="2" indent="-342000" eaLnBrk="0" fontAlgn="base" hangingPunct="0">
              <a:spcBef>
                <a:spcPts val="0"/>
              </a:spcBef>
              <a:spcAft>
                <a:spcPts val="200"/>
              </a:spcAft>
              <a:buClr>
                <a:srgbClr val="FF0066"/>
              </a:buClr>
              <a:buSzPct val="120000"/>
              <a:buFont typeface="Wingdings" panose="05000000000000000000" pitchFamily="2" charset="2"/>
              <a:buChar char="§"/>
            </a:pPr>
            <a:r>
              <a:rPr lang="el-GR" altLang="el-GR" sz="2000" dirty="0"/>
              <a:t>Να βρει ομοιότητες και διαφορές σε αυτά τα </a:t>
            </a:r>
            <a:r>
              <a:rPr lang="el-GR" altLang="el-GR" sz="2000" dirty="0" smtClean="0"/>
              <a:t>σημεία.</a:t>
            </a:r>
            <a:endParaRPr lang="el-GR" altLang="el-GR" sz="2000" dirty="0"/>
          </a:p>
          <a:p>
            <a:pPr lvl="2" indent="-342000" eaLnBrk="0" fontAlgn="base" hangingPunct="0">
              <a:spcBef>
                <a:spcPts val="0"/>
              </a:spcBef>
              <a:spcAft>
                <a:spcPts val="200"/>
              </a:spcAft>
              <a:buClr>
                <a:srgbClr val="FF0066"/>
              </a:buClr>
              <a:buSzPct val="120000"/>
              <a:buFont typeface="Wingdings" panose="05000000000000000000" pitchFamily="2" charset="2"/>
              <a:buChar char="§"/>
            </a:pPr>
            <a:r>
              <a:rPr lang="el-GR" altLang="el-GR" sz="2000" dirty="0"/>
              <a:t>Να βρει τι είναι </a:t>
            </a:r>
            <a:r>
              <a:rPr lang="el-GR" altLang="el-GR" sz="2000" dirty="0" smtClean="0"/>
              <a:t>χρήσιμο.</a:t>
            </a:r>
            <a:endParaRPr lang="el-GR" altLang="el-GR" sz="2000" dirty="0"/>
          </a:p>
          <a:p>
            <a:pPr lvl="2" indent="-342000" eaLnBrk="0" fontAlgn="base" hangingPunct="0">
              <a:spcBef>
                <a:spcPts val="0"/>
              </a:spcBef>
              <a:spcAft>
                <a:spcPts val="200"/>
              </a:spcAft>
              <a:buClr>
                <a:srgbClr val="FF0066"/>
              </a:buClr>
              <a:buSzPct val="120000"/>
              <a:buFont typeface="Wingdings" panose="05000000000000000000" pitchFamily="2" charset="2"/>
              <a:buChar char="§"/>
            </a:pPr>
            <a:r>
              <a:rPr lang="el-GR" altLang="el-GR" sz="2000" dirty="0"/>
              <a:t>Να φτιάξει </a:t>
            </a:r>
            <a:r>
              <a:rPr lang="el-GR" altLang="el-GR" sz="2000" dirty="0" smtClean="0"/>
              <a:t>κανόνες.</a:t>
            </a:r>
            <a:endParaRPr lang="el-GR" altLang="el-GR" sz="2000" dirty="0"/>
          </a:p>
          <a:p>
            <a:pPr lvl="2" indent="-342000" eaLnBrk="0" fontAlgn="base" hangingPunct="0">
              <a:spcBef>
                <a:spcPts val="0"/>
              </a:spcBef>
              <a:spcAft>
                <a:spcPts val="200"/>
              </a:spcAft>
              <a:buClr>
                <a:srgbClr val="FF0066"/>
              </a:buClr>
              <a:buSzPct val="120000"/>
              <a:buFont typeface="Wingdings" panose="05000000000000000000" pitchFamily="2" charset="2"/>
              <a:buChar char="§"/>
            </a:pPr>
            <a:r>
              <a:rPr lang="el-GR" altLang="el-GR" sz="2000" dirty="0"/>
              <a:t>Να μπορεί να αποφασίσει τι πρέπει να </a:t>
            </a:r>
            <a:r>
              <a:rPr lang="el-GR" altLang="el-GR" sz="2000" dirty="0" smtClean="0"/>
              <a:t>αποφύγει.</a:t>
            </a:r>
            <a:endParaRPr lang="el-GR" altLang="el-GR" sz="2000" dirty="0"/>
          </a:p>
          <a:p>
            <a:pPr lvl="2" indent="-342000" eaLnBrk="0" fontAlgn="base" hangingPunct="0">
              <a:spcBef>
                <a:spcPts val="0"/>
              </a:spcBef>
              <a:spcAft>
                <a:spcPts val="200"/>
              </a:spcAft>
              <a:buClr>
                <a:srgbClr val="FF0066"/>
              </a:buClr>
              <a:buSzPct val="120000"/>
              <a:buFont typeface="Wingdings" panose="05000000000000000000" pitchFamily="2" charset="2"/>
              <a:buChar char="§"/>
            </a:pPr>
            <a:r>
              <a:rPr lang="el-GR" altLang="el-GR" sz="2000" dirty="0"/>
              <a:t>Να μπορεί να κάνει </a:t>
            </a:r>
            <a:r>
              <a:rPr lang="el-GR" altLang="el-GR" sz="2000" dirty="0" smtClean="0"/>
              <a:t>προβλέψεις.</a:t>
            </a:r>
            <a:endParaRPr lang="el-GR" altLang="el-GR" sz="20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21</a:t>
            </a:fld>
            <a:endParaRPr lang="el-GR" sz="1400" dirty="0">
              <a:solidFill>
                <a:schemeClr val="tx1"/>
              </a:solidFill>
            </a:endParaRPr>
          </a:p>
        </p:txBody>
      </p:sp>
    </p:spTree>
    <p:extLst>
      <p:ext uri="{BB962C8B-B14F-4D97-AF65-F5344CB8AC3E}">
        <p14:creationId xmlns:p14="http://schemas.microsoft.com/office/powerpoint/2010/main" val="30107436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prstClr val="black"/>
                </a:solidFill>
              </a:rPr>
              <a:t>Επικοδομισμός ή κατασκευαστικό μοντέλο μάθησης </a:t>
            </a:r>
            <a:r>
              <a:rPr lang="el-GR" altLang="el-GR" b="1" dirty="0" smtClean="0">
                <a:solidFill>
                  <a:prstClr val="black"/>
                </a:solidFill>
              </a:rPr>
              <a:t>(9 </a:t>
            </a:r>
            <a:r>
              <a:rPr lang="el-GR" altLang="el-GR" b="1" dirty="0">
                <a:solidFill>
                  <a:prstClr val="black"/>
                </a:solidFill>
              </a:rPr>
              <a:t>από </a:t>
            </a:r>
            <a:r>
              <a:rPr lang="el-GR" altLang="el-GR" b="1" dirty="0" smtClean="0">
                <a:solidFill>
                  <a:prstClr val="black"/>
                </a:solidFill>
              </a:rPr>
              <a:t>9)</a:t>
            </a:r>
            <a:endParaRPr lang="el-GR" dirty="0"/>
          </a:p>
        </p:txBody>
      </p:sp>
      <p:sp>
        <p:nvSpPr>
          <p:cNvPr id="3" name="Θέση περιεχομένου 1"/>
          <p:cNvSpPr>
            <a:spLocks noGrp="1"/>
          </p:cNvSpPr>
          <p:nvPr>
            <p:ph idx="1"/>
          </p:nvPr>
        </p:nvSpPr>
        <p:spPr/>
        <p:txBody>
          <a:bodyPr/>
          <a:lstStyle/>
          <a:p>
            <a:pPr marL="0" lvl="0" indent="0">
              <a:spcBef>
                <a:spcPts val="0"/>
              </a:spcBef>
              <a:spcAft>
                <a:spcPts val="300"/>
              </a:spcAft>
              <a:buClr>
                <a:srgbClr val="9900CC"/>
              </a:buClr>
              <a:buSzPct val="120000"/>
              <a:buNone/>
            </a:pPr>
            <a:endParaRPr lang="el-GR" altLang="el-GR" sz="1600" b="1" i="1" dirty="0" smtClean="0">
              <a:solidFill>
                <a:srgbClr val="C00000"/>
              </a:solidFill>
            </a:endParaRPr>
          </a:p>
          <a:p>
            <a:pPr marL="0" lvl="0" indent="0">
              <a:spcBef>
                <a:spcPts val="0"/>
              </a:spcBef>
              <a:spcAft>
                <a:spcPts val="300"/>
              </a:spcAft>
              <a:buClr>
                <a:srgbClr val="9900CC"/>
              </a:buClr>
              <a:buSzPct val="120000"/>
              <a:buNone/>
            </a:pPr>
            <a:endParaRPr lang="el-GR" altLang="el-GR" sz="1600" b="1" i="1" dirty="0" smtClean="0">
              <a:solidFill>
                <a:srgbClr val="C00000"/>
              </a:solidFill>
            </a:endParaRPr>
          </a:p>
          <a:p>
            <a:pPr marL="0" lvl="0" indent="0">
              <a:spcBef>
                <a:spcPts val="0"/>
              </a:spcBef>
              <a:spcAft>
                <a:spcPts val="4200"/>
              </a:spcAft>
              <a:buClr>
                <a:srgbClr val="9900CC"/>
              </a:buClr>
              <a:buSzPct val="120000"/>
              <a:buNone/>
            </a:pPr>
            <a:r>
              <a:rPr lang="el-GR" altLang="el-GR" b="1" i="1" dirty="0" smtClean="0">
                <a:solidFill>
                  <a:srgbClr val="C00000"/>
                </a:solidFill>
              </a:rPr>
              <a:t>Η </a:t>
            </a:r>
            <a:r>
              <a:rPr lang="el-GR" altLang="el-GR" b="1" i="1" dirty="0">
                <a:solidFill>
                  <a:srgbClr val="C00000"/>
                </a:solidFill>
              </a:rPr>
              <a:t>κατανόηση μέσα από την εμπειρία:</a:t>
            </a:r>
            <a:endParaRPr lang="el-GR" altLang="el-GR" i="1" dirty="0">
              <a:solidFill>
                <a:srgbClr val="C00000"/>
              </a:solidFill>
            </a:endParaRPr>
          </a:p>
          <a:p>
            <a:pPr>
              <a:spcBef>
                <a:spcPts val="0"/>
              </a:spcBef>
              <a:spcAft>
                <a:spcPts val="1800"/>
              </a:spcAft>
              <a:buClr>
                <a:srgbClr val="9900CC"/>
              </a:buClr>
              <a:buSzPct val="120000"/>
              <a:buFont typeface="Wingdings" panose="05000000000000000000" pitchFamily="2" charset="2"/>
              <a:buChar char="§"/>
            </a:pPr>
            <a:r>
              <a:rPr lang="el-GR" altLang="el-GR" dirty="0"/>
              <a:t>Η κ</a:t>
            </a:r>
            <a:r>
              <a:rPr lang="el-GR" altLang="el-GR" dirty="0" smtClean="0"/>
              <a:t>ατανόηση </a:t>
            </a:r>
            <a:r>
              <a:rPr lang="el-GR" altLang="el-GR" dirty="0"/>
              <a:t>της </a:t>
            </a:r>
            <a:r>
              <a:rPr lang="el-GR" altLang="el-GR" dirty="0" smtClean="0"/>
              <a:t>εμπειρίας, </a:t>
            </a:r>
            <a:r>
              <a:rPr lang="el-GR" altLang="el-GR" dirty="0"/>
              <a:t>που προκύπτει από την παραπάνω </a:t>
            </a:r>
            <a:r>
              <a:rPr lang="el-GR" altLang="el-GR" dirty="0" smtClean="0"/>
              <a:t>διαδικασία, </a:t>
            </a:r>
            <a:r>
              <a:rPr lang="el-GR" altLang="el-GR" dirty="0"/>
              <a:t>θεωρείται </a:t>
            </a:r>
            <a:r>
              <a:rPr lang="el-GR" altLang="el-GR" b="1" dirty="0" smtClean="0"/>
              <a:t>Γνώση</a:t>
            </a:r>
            <a:r>
              <a:rPr lang="el-GR" altLang="el-GR" dirty="0"/>
              <a:t>,</a:t>
            </a:r>
          </a:p>
          <a:p>
            <a:pPr marL="0" indent="0" algn="r">
              <a:spcBef>
                <a:spcPts val="0"/>
              </a:spcBef>
              <a:buClr>
                <a:srgbClr val="9900CC"/>
              </a:buClr>
              <a:buSzPct val="120000"/>
              <a:buNone/>
            </a:pPr>
            <a:r>
              <a:rPr lang="el-GR" altLang="el-GR" sz="2800" dirty="0" smtClean="0"/>
              <a:t>σύμφωνα </a:t>
            </a:r>
            <a:r>
              <a:rPr lang="el-GR" altLang="el-GR" sz="2800" dirty="0"/>
              <a:t>με </a:t>
            </a:r>
            <a:r>
              <a:rPr lang="el-GR" altLang="el-GR" sz="2800" dirty="0" smtClean="0"/>
              <a:t>την </a:t>
            </a:r>
            <a:r>
              <a:rPr lang="el-GR" altLang="el-GR" sz="2800" dirty="0" err="1"/>
              <a:t>εποικοδομιστική</a:t>
            </a:r>
            <a:r>
              <a:rPr lang="el-GR" altLang="el-GR" sz="2800" dirty="0"/>
              <a:t> </a:t>
            </a:r>
            <a:r>
              <a:rPr lang="el-GR" altLang="el-GR" sz="2800" dirty="0" smtClean="0"/>
              <a:t>προσέγγιση.</a:t>
            </a:r>
            <a:endParaRPr lang="el-GR" altLang="el-GR" sz="28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22</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9732239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Κοινωνικοπολιτισμικός επικοδομισμός (1 από 4) </a:t>
            </a:r>
            <a:endParaRPr lang="el-GR" b="1" dirty="0"/>
          </a:p>
        </p:txBody>
      </p:sp>
      <p:sp>
        <p:nvSpPr>
          <p:cNvPr id="3" name="Θέση περιεχομένου 1"/>
          <p:cNvSpPr>
            <a:spLocks noGrp="1"/>
          </p:cNvSpPr>
          <p:nvPr>
            <p:ph idx="1"/>
            <p:custDataLst>
              <p:tags r:id="rId1"/>
            </p:custDataLst>
          </p:nvPr>
        </p:nvSpPr>
        <p:spPr/>
        <p:txBody>
          <a:bodyPr/>
          <a:lstStyle/>
          <a:p>
            <a:pPr>
              <a:spcBef>
                <a:spcPts val="0"/>
              </a:spcBef>
              <a:spcAft>
                <a:spcPts val="600"/>
              </a:spcAft>
              <a:buClr>
                <a:srgbClr val="9900CC"/>
              </a:buClr>
              <a:buSzPct val="120000"/>
              <a:buFont typeface="Wingdings" panose="05000000000000000000" pitchFamily="2" charset="2"/>
              <a:buChar char="§"/>
            </a:pPr>
            <a:endParaRPr lang="el-GR" altLang="el-GR" sz="1800" dirty="0" smtClean="0"/>
          </a:p>
          <a:p>
            <a:pPr>
              <a:spcBef>
                <a:spcPts val="0"/>
              </a:spcBef>
              <a:spcAft>
                <a:spcPts val="600"/>
              </a:spcAft>
              <a:buClr>
                <a:srgbClr val="9900CC"/>
              </a:buClr>
              <a:buSzPct val="120000"/>
              <a:buFont typeface="Wingdings" panose="05000000000000000000" pitchFamily="2" charset="2"/>
              <a:buChar char="§"/>
            </a:pPr>
            <a:r>
              <a:rPr lang="en-US" altLang="el-GR" sz="2800" dirty="0" smtClean="0"/>
              <a:t>Lev </a:t>
            </a:r>
            <a:r>
              <a:rPr lang="en-US" sz="2800" dirty="0" err="1" smtClean="0"/>
              <a:t>Semyonovich</a:t>
            </a:r>
            <a:r>
              <a:rPr lang="en-US" sz="2800" dirty="0" smtClean="0"/>
              <a:t> </a:t>
            </a:r>
            <a:r>
              <a:rPr lang="en-US" altLang="el-GR" sz="2800" dirty="0" err="1" smtClean="0"/>
              <a:t>Vygotsky</a:t>
            </a:r>
            <a:r>
              <a:rPr lang="en-US" altLang="el-GR" sz="2800" dirty="0" smtClean="0"/>
              <a:t>, 1896 - 1934.</a:t>
            </a:r>
          </a:p>
          <a:p>
            <a:pPr>
              <a:spcBef>
                <a:spcPts val="0"/>
              </a:spcBef>
              <a:spcAft>
                <a:spcPts val="600"/>
              </a:spcAft>
              <a:buClr>
                <a:srgbClr val="9900CC"/>
              </a:buClr>
              <a:buSzPct val="120000"/>
              <a:buFont typeface="Wingdings" panose="05000000000000000000" pitchFamily="2" charset="2"/>
              <a:buChar char="§"/>
            </a:pPr>
            <a:r>
              <a:rPr lang="en-US" altLang="el-GR" sz="2800" dirty="0" err="1" smtClean="0"/>
              <a:t>Aleksei</a:t>
            </a:r>
            <a:r>
              <a:rPr lang="en-US" altLang="el-GR" sz="2800" dirty="0" smtClean="0"/>
              <a:t> </a:t>
            </a:r>
            <a:r>
              <a:rPr lang="en-US" altLang="el-GR" sz="2800" dirty="0" err="1" smtClean="0"/>
              <a:t>Leontiev</a:t>
            </a:r>
            <a:r>
              <a:rPr lang="en-US" altLang="el-GR" sz="2800" dirty="0" smtClean="0"/>
              <a:t>, 1903 - 1979.</a:t>
            </a:r>
          </a:p>
          <a:p>
            <a:pPr>
              <a:spcBef>
                <a:spcPts val="0"/>
              </a:spcBef>
              <a:spcAft>
                <a:spcPts val="600"/>
              </a:spcAft>
              <a:buClr>
                <a:srgbClr val="9900CC"/>
              </a:buClr>
              <a:buSzPct val="120000"/>
              <a:buFont typeface="Wingdings" panose="05000000000000000000" pitchFamily="2" charset="2"/>
              <a:buChar char="§"/>
            </a:pPr>
            <a:r>
              <a:rPr lang="en-US" sz="2800" dirty="0" smtClean="0"/>
              <a:t>Alexander </a:t>
            </a:r>
            <a:r>
              <a:rPr lang="en-US" sz="2800" dirty="0" err="1" smtClean="0"/>
              <a:t>Romanovich</a:t>
            </a:r>
            <a:r>
              <a:rPr lang="en-US" sz="2800" dirty="0" smtClean="0"/>
              <a:t> Luria, 1902 - 1977.</a:t>
            </a:r>
            <a:endParaRPr lang="en-US" altLang="el-GR" sz="2800" dirty="0" smtClean="0"/>
          </a:p>
          <a:p>
            <a:pPr>
              <a:spcBef>
                <a:spcPts val="0"/>
              </a:spcBef>
              <a:spcAft>
                <a:spcPts val="600"/>
              </a:spcAft>
              <a:buClr>
                <a:srgbClr val="9900CC"/>
              </a:buClr>
              <a:buSzPct val="120000"/>
              <a:buFont typeface="Wingdings" panose="05000000000000000000" pitchFamily="2" charset="2"/>
              <a:buChar char="§"/>
            </a:pPr>
            <a:r>
              <a:rPr lang="en-US" sz="2800" dirty="0" smtClean="0"/>
              <a:t>Jerome Seymour Bruner, 1915.</a:t>
            </a:r>
            <a:endParaRPr lang="en-US" altLang="el-GR" sz="2800" dirty="0" smtClean="0"/>
          </a:p>
          <a:p>
            <a:pPr>
              <a:spcBef>
                <a:spcPts val="0"/>
              </a:spcBef>
              <a:spcAft>
                <a:spcPts val="1800"/>
              </a:spcAft>
              <a:buClr>
                <a:srgbClr val="9900CC"/>
              </a:buClr>
              <a:buSzPct val="120000"/>
              <a:buFont typeface="Wingdings" panose="05000000000000000000" pitchFamily="2" charset="2"/>
              <a:buChar char="§"/>
            </a:pPr>
            <a:r>
              <a:rPr lang="en-US" sz="2800" dirty="0" smtClean="0"/>
              <a:t>Bonnie </a:t>
            </a:r>
            <a:r>
              <a:rPr lang="en-US" sz="2800" dirty="0" err="1" smtClean="0"/>
              <a:t>Nardi</a:t>
            </a:r>
            <a:r>
              <a:rPr lang="en-US" sz="2800" dirty="0" smtClean="0"/>
              <a:t>.</a:t>
            </a:r>
            <a:endParaRPr lang="en-US" altLang="el-GR" sz="2800" dirty="0" smtClean="0"/>
          </a:p>
          <a:p>
            <a:pPr lvl="2" indent="-342000">
              <a:spcBef>
                <a:spcPts val="0"/>
              </a:spcBef>
              <a:buClr>
                <a:srgbClr val="FF0066"/>
              </a:buClr>
              <a:buSzPct val="120000"/>
              <a:buFont typeface="Wingdings" panose="05000000000000000000" pitchFamily="2" charset="2"/>
              <a:buChar char="§"/>
            </a:pPr>
            <a:r>
              <a:rPr lang="el-GR" altLang="el-GR" dirty="0" smtClean="0"/>
              <a:t>Αντιλαμβάνονται την μάθηση ως αναπόσπαστα συνδεδεμένη με το κοινωνικό, ιστορικό, και πολιτισμικό πλαίσιο στο οποίο διαδραματίζεται.</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23</a:t>
            </a:fld>
            <a:endParaRPr lang="el-GR" sz="1400" dirty="0">
              <a:solidFill>
                <a:schemeClr val="tx1"/>
              </a:solidFill>
            </a:endParaRPr>
          </a:p>
        </p:txBody>
      </p:sp>
    </p:spTree>
    <p:extLst>
      <p:ext uri="{BB962C8B-B14F-4D97-AF65-F5344CB8AC3E}">
        <p14:creationId xmlns:p14="http://schemas.microsoft.com/office/powerpoint/2010/main" val="978888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Κοινωνικοπολιτισμικός επικοδομισμός </a:t>
            </a:r>
            <a:r>
              <a:rPr lang="el-GR" altLang="el-GR" b="1" dirty="0" smtClean="0"/>
              <a:t>(2 </a:t>
            </a:r>
            <a:r>
              <a:rPr lang="el-GR" altLang="el-GR" b="1" dirty="0"/>
              <a:t>από </a:t>
            </a:r>
            <a:r>
              <a:rPr lang="el-GR" altLang="el-GR" b="1" dirty="0" smtClean="0"/>
              <a:t>4) </a:t>
            </a:r>
            <a:endParaRPr lang="el-GR" dirty="0"/>
          </a:p>
        </p:txBody>
      </p:sp>
      <p:sp>
        <p:nvSpPr>
          <p:cNvPr id="3" name="Θέση περιεχομένου 1"/>
          <p:cNvSpPr>
            <a:spLocks noGrp="1"/>
          </p:cNvSpPr>
          <p:nvPr>
            <p:ph idx="1"/>
          </p:nvPr>
        </p:nvSpPr>
        <p:spPr>
          <a:xfrm>
            <a:off x="457200" y="1772816"/>
            <a:ext cx="8229600" cy="4464496"/>
          </a:xfrm>
        </p:spPr>
        <p:txBody>
          <a:bodyPr>
            <a:normAutofit/>
          </a:bodyPr>
          <a:lstStyle/>
          <a:p>
            <a:pPr marL="0" indent="0">
              <a:spcBef>
                <a:spcPts val="0"/>
              </a:spcBef>
              <a:spcAft>
                <a:spcPts val="1500"/>
              </a:spcAft>
              <a:buNone/>
            </a:pPr>
            <a:r>
              <a:rPr lang="el-GR" altLang="el-GR" dirty="0" smtClean="0"/>
              <a:t>Το άτομο </a:t>
            </a:r>
            <a:r>
              <a:rPr lang="el-GR" altLang="el-GR" dirty="0"/>
              <a:t>αποκτά  διαφορετικά </a:t>
            </a:r>
            <a:r>
              <a:rPr lang="el-GR" altLang="el-GR" dirty="0" smtClean="0"/>
              <a:t>νοήματα </a:t>
            </a:r>
            <a:r>
              <a:rPr lang="el-GR" altLang="el-GR" dirty="0"/>
              <a:t>και </a:t>
            </a:r>
            <a:r>
              <a:rPr lang="el-GR" altLang="el-GR" dirty="0" smtClean="0"/>
              <a:t>σημασίες, </a:t>
            </a:r>
            <a:r>
              <a:rPr lang="el-GR" altLang="el-GR" dirty="0"/>
              <a:t>για τον κόσμο στον οποίο </a:t>
            </a:r>
            <a:r>
              <a:rPr lang="el-GR" altLang="el-GR" dirty="0" smtClean="0"/>
              <a:t>ζει.</a:t>
            </a:r>
          </a:p>
          <a:p>
            <a:pPr>
              <a:spcBef>
                <a:spcPts val="0"/>
              </a:spcBef>
              <a:spcAft>
                <a:spcPts val="600"/>
              </a:spcAft>
              <a:buClr>
                <a:srgbClr val="9900CC"/>
              </a:buClr>
              <a:buSzPct val="120000"/>
              <a:buFont typeface="Wingdings" panose="05000000000000000000" pitchFamily="2" charset="2"/>
              <a:buChar char="§"/>
            </a:pPr>
            <a:r>
              <a:rPr lang="el-GR" altLang="el-GR" sz="2800" dirty="0"/>
              <a:t>Οι μαθητές φαίνεται να καθρεφτίζουν τις πληροφορίες που τους </a:t>
            </a:r>
            <a:r>
              <a:rPr lang="el-GR" altLang="el-GR" sz="2800" dirty="0" smtClean="0"/>
              <a:t>παρέχονται, αλλά:</a:t>
            </a:r>
            <a:endParaRPr lang="el-GR" altLang="el-GR" sz="2800" dirty="0"/>
          </a:p>
          <a:p>
            <a:pPr lvl="2" indent="-342000">
              <a:spcBef>
                <a:spcPts val="0"/>
              </a:spcBef>
              <a:spcAft>
                <a:spcPts val="300"/>
              </a:spcAft>
              <a:buClr>
                <a:srgbClr val="FF0066"/>
              </a:buClr>
              <a:buSzPct val="120000"/>
              <a:buFont typeface="Wingdings" panose="05000000000000000000" pitchFamily="2" charset="2"/>
              <a:buChar char="§"/>
            </a:pPr>
            <a:r>
              <a:rPr lang="el-GR" altLang="el-GR" dirty="0" smtClean="0"/>
              <a:t>τις </a:t>
            </a:r>
            <a:r>
              <a:rPr lang="el-GR" altLang="el-GR" dirty="0"/>
              <a:t>επεξεργάζονται με διαφορετικά αποτελέσματα από τα </a:t>
            </a:r>
            <a:r>
              <a:rPr lang="el-GR" altLang="el-GR" dirty="0" smtClean="0"/>
              <a:t>προβλεπόμενα,</a:t>
            </a:r>
            <a:endParaRPr lang="el-GR" altLang="el-GR" dirty="0"/>
          </a:p>
          <a:p>
            <a:pPr lvl="2" indent="-342000">
              <a:spcBef>
                <a:spcPts val="0"/>
              </a:spcBef>
              <a:spcAft>
                <a:spcPts val="300"/>
              </a:spcAft>
              <a:buClr>
                <a:srgbClr val="FF0066"/>
              </a:buClr>
              <a:buSzPct val="120000"/>
              <a:buFont typeface="Wingdings" panose="05000000000000000000" pitchFamily="2" charset="2"/>
              <a:buChar char="§"/>
            </a:pPr>
            <a:r>
              <a:rPr lang="el-GR" altLang="el-GR" dirty="0" smtClean="0"/>
              <a:t>κάθε </a:t>
            </a:r>
            <a:r>
              <a:rPr lang="el-GR" altLang="el-GR" dirty="0"/>
              <a:t>μαθητής επεξεργάζεται τις πληροφορίες με τις δικές του γνωστικές </a:t>
            </a:r>
            <a:r>
              <a:rPr lang="el-GR" altLang="el-GR" dirty="0" smtClean="0"/>
              <a:t>λειτουργίες,</a:t>
            </a:r>
            <a:endParaRPr lang="el-GR" altLang="el-GR" dirty="0"/>
          </a:p>
          <a:p>
            <a:pPr lvl="2" indent="-342000">
              <a:spcBef>
                <a:spcPts val="0"/>
              </a:spcBef>
              <a:buClr>
                <a:srgbClr val="FF0066"/>
              </a:buClr>
              <a:buSzPct val="120000"/>
              <a:buFont typeface="Wingdings" panose="05000000000000000000" pitchFamily="2" charset="2"/>
              <a:buChar char="§"/>
            </a:pPr>
            <a:r>
              <a:rPr lang="el-GR" altLang="el-GR" dirty="0" smtClean="0"/>
              <a:t>κάθε </a:t>
            </a:r>
            <a:r>
              <a:rPr lang="el-GR" altLang="el-GR" dirty="0"/>
              <a:t>ένας έρχεται με κάποιες πρότερες αντιλήψεις στο </a:t>
            </a:r>
            <a:r>
              <a:rPr lang="el-GR" altLang="el-GR" dirty="0" smtClean="0"/>
              <a:t>σχολείο.</a:t>
            </a:r>
            <a:endParaRPr lang="el-GR" altLang="el-GR" dirty="0"/>
          </a:p>
          <a:p>
            <a:endParaRPr lang="el-GR" altLang="el-GR"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24</a:t>
            </a:fld>
            <a:endParaRPr lang="el-GR" sz="1400" dirty="0">
              <a:solidFill>
                <a:schemeClr val="tx1"/>
              </a:solidFill>
            </a:endParaRPr>
          </a:p>
        </p:txBody>
      </p:sp>
    </p:spTree>
    <p:extLst>
      <p:ext uri="{BB962C8B-B14F-4D97-AF65-F5344CB8AC3E}">
        <p14:creationId xmlns:p14="http://schemas.microsoft.com/office/powerpoint/2010/main" val="17038246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Κοινωνικοπολιτισμικός επικοδομισμός </a:t>
            </a:r>
            <a:r>
              <a:rPr lang="el-GR" altLang="el-GR" b="1" dirty="0" smtClean="0"/>
              <a:t>(3 </a:t>
            </a:r>
            <a:r>
              <a:rPr lang="el-GR" altLang="el-GR" b="1" dirty="0"/>
              <a:t>από </a:t>
            </a:r>
            <a:r>
              <a:rPr lang="el-GR" altLang="el-GR" b="1" dirty="0" smtClean="0"/>
              <a:t>4) </a:t>
            </a:r>
            <a:endParaRPr lang="el-GR" dirty="0"/>
          </a:p>
        </p:txBody>
      </p:sp>
      <p:sp>
        <p:nvSpPr>
          <p:cNvPr id="3" name="Θέση περιεχομένου 1"/>
          <p:cNvSpPr>
            <a:spLocks noGrp="1"/>
          </p:cNvSpPr>
          <p:nvPr>
            <p:ph idx="1"/>
          </p:nvPr>
        </p:nvSpPr>
        <p:spPr>
          <a:xfrm>
            <a:off x="467544" y="1700808"/>
            <a:ext cx="8229600" cy="4525963"/>
          </a:xfrm>
        </p:spPr>
        <p:txBody>
          <a:bodyPr>
            <a:normAutofit/>
          </a:bodyPr>
          <a:lstStyle/>
          <a:p>
            <a:pPr marL="0" indent="0">
              <a:spcBef>
                <a:spcPts val="0"/>
              </a:spcBef>
              <a:spcAft>
                <a:spcPts val="1800"/>
              </a:spcAft>
              <a:buNone/>
            </a:pPr>
            <a:r>
              <a:rPr lang="el-GR" altLang="el-GR" dirty="0"/>
              <a:t>Η γνώση των παιδιών και η γνώση του </a:t>
            </a:r>
            <a:r>
              <a:rPr lang="el-GR" altLang="el-GR" dirty="0" smtClean="0"/>
              <a:t>δασκάλου.</a:t>
            </a:r>
            <a:endParaRPr lang="el-GR" altLang="el-GR" dirty="0"/>
          </a:p>
          <a:p>
            <a:pPr>
              <a:spcBef>
                <a:spcPts val="0"/>
              </a:spcBef>
              <a:spcAft>
                <a:spcPts val="600"/>
              </a:spcAft>
              <a:buClr>
                <a:srgbClr val="9900CC"/>
              </a:buClr>
              <a:buSzPct val="120000"/>
              <a:buFont typeface="Wingdings" panose="05000000000000000000" pitchFamily="2" charset="2"/>
              <a:buChar char="§"/>
            </a:pPr>
            <a:r>
              <a:rPr lang="el-GR" altLang="el-GR" sz="2800" dirty="0"/>
              <a:t>Το παιδί δεν αποτελεί μικρογραφία του </a:t>
            </a:r>
            <a:r>
              <a:rPr lang="el-GR" altLang="el-GR" sz="2800" dirty="0" smtClean="0"/>
              <a:t>ενήλικα.</a:t>
            </a:r>
            <a:endParaRPr lang="el-GR" altLang="el-GR" sz="2800" dirty="0"/>
          </a:p>
          <a:p>
            <a:pPr>
              <a:spcBef>
                <a:spcPts val="0"/>
              </a:spcBef>
              <a:spcAft>
                <a:spcPts val="600"/>
              </a:spcAft>
              <a:buClr>
                <a:srgbClr val="9900CC"/>
              </a:buClr>
              <a:buSzPct val="120000"/>
              <a:buFont typeface="Wingdings" panose="05000000000000000000" pitchFamily="2" charset="2"/>
              <a:buChar char="§"/>
            </a:pPr>
            <a:r>
              <a:rPr lang="el-GR" altLang="el-GR" sz="2800" dirty="0"/>
              <a:t>Ο </a:t>
            </a:r>
            <a:r>
              <a:rPr lang="el-GR" altLang="el-GR" sz="2800" dirty="0" smtClean="0"/>
              <a:t>αντιληπτικός </a:t>
            </a:r>
            <a:r>
              <a:rPr lang="el-GR" altLang="el-GR" sz="2800" dirty="0"/>
              <a:t>κόσμος των παιδιών διαφέρει από τον κόσμο των </a:t>
            </a:r>
            <a:r>
              <a:rPr lang="el-GR" altLang="el-GR" sz="2800" dirty="0" smtClean="0"/>
              <a:t>ενηλίκων.</a:t>
            </a:r>
            <a:endParaRPr lang="el-GR" altLang="el-GR" sz="2800" dirty="0"/>
          </a:p>
          <a:p>
            <a:pPr>
              <a:spcBef>
                <a:spcPts val="0"/>
              </a:spcBef>
              <a:spcAft>
                <a:spcPts val="600"/>
              </a:spcAft>
              <a:buClr>
                <a:srgbClr val="9900CC"/>
              </a:buClr>
              <a:buSzPct val="120000"/>
              <a:buFont typeface="Wingdings" panose="05000000000000000000" pitchFamily="2" charset="2"/>
              <a:buChar char="§"/>
            </a:pPr>
            <a:r>
              <a:rPr lang="el-GR" altLang="el-GR" sz="2800" dirty="0"/>
              <a:t>Είναι ο κόσμος που το παιδί έχτισε μέσα από τις εμπειρίες </a:t>
            </a:r>
            <a:r>
              <a:rPr lang="el-GR" altLang="el-GR" sz="2800" dirty="0" smtClean="0"/>
              <a:t>του.</a:t>
            </a:r>
            <a:endParaRPr lang="el-GR" altLang="el-GR" sz="2800" dirty="0"/>
          </a:p>
          <a:p>
            <a:pPr>
              <a:spcBef>
                <a:spcPts val="0"/>
              </a:spcBef>
              <a:buClr>
                <a:srgbClr val="9900CC"/>
              </a:buClr>
              <a:buSzPct val="120000"/>
              <a:buFont typeface="Wingdings" panose="05000000000000000000" pitchFamily="2" charset="2"/>
              <a:buChar char="§"/>
            </a:pPr>
            <a:r>
              <a:rPr lang="el-GR" altLang="el-GR" sz="2800" dirty="0"/>
              <a:t>Η ίδια λέξη αντιστοιχεί σε διαφορετική νοητική διαδικασία για το παιδί και τον </a:t>
            </a:r>
            <a:r>
              <a:rPr lang="el-GR" altLang="el-GR" sz="2800" dirty="0" smtClean="0"/>
              <a:t>ενήλικο.</a:t>
            </a:r>
            <a:endParaRPr lang="el-GR" altLang="el-GR" sz="28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25</a:t>
            </a:fld>
            <a:endParaRPr lang="el-GR" sz="1400" dirty="0">
              <a:solidFill>
                <a:schemeClr val="tx1"/>
              </a:solidFill>
            </a:endParaRPr>
          </a:p>
        </p:txBody>
      </p:sp>
    </p:spTree>
    <p:extLst>
      <p:ext uri="{BB962C8B-B14F-4D97-AF65-F5344CB8AC3E}">
        <p14:creationId xmlns:p14="http://schemas.microsoft.com/office/powerpoint/2010/main" val="19205948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Κοινωνικοπολιτισμικός επικοδομισμός </a:t>
            </a:r>
            <a:r>
              <a:rPr lang="el-GR" altLang="el-GR" b="1" dirty="0" smtClean="0"/>
              <a:t>(4 </a:t>
            </a:r>
            <a:r>
              <a:rPr lang="el-GR" altLang="el-GR" b="1" dirty="0"/>
              <a:t>από </a:t>
            </a:r>
            <a:r>
              <a:rPr lang="el-GR" altLang="el-GR" b="1" dirty="0" smtClean="0"/>
              <a:t>4) </a:t>
            </a:r>
            <a:endParaRPr lang="el-GR" dirty="0"/>
          </a:p>
        </p:txBody>
      </p:sp>
      <p:sp>
        <p:nvSpPr>
          <p:cNvPr id="3" name="Θέση περιεχομένου 1"/>
          <p:cNvSpPr>
            <a:spLocks noGrp="1"/>
          </p:cNvSpPr>
          <p:nvPr>
            <p:ph idx="1"/>
          </p:nvPr>
        </p:nvSpPr>
        <p:spPr/>
        <p:txBody>
          <a:bodyPr>
            <a:normAutofit fontScale="92500" lnSpcReduction="10000"/>
          </a:bodyPr>
          <a:lstStyle/>
          <a:p>
            <a:pPr marL="0" indent="0">
              <a:lnSpc>
                <a:spcPct val="110000"/>
              </a:lnSpc>
              <a:spcBef>
                <a:spcPts val="0"/>
              </a:spcBef>
              <a:spcAft>
                <a:spcPts val="600"/>
              </a:spcAft>
              <a:buNone/>
            </a:pPr>
            <a:r>
              <a:rPr lang="el-GR" altLang="el-GR" sz="3500" dirty="0" smtClean="0"/>
              <a:t>Άρα,</a:t>
            </a:r>
            <a:endParaRPr lang="el-GR" altLang="el-GR" sz="3500" dirty="0"/>
          </a:p>
          <a:p>
            <a:pPr>
              <a:lnSpc>
                <a:spcPct val="110000"/>
              </a:lnSpc>
              <a:spcBef>
                <a:spcPts val="0"/>
              </a:spcBef>
              <a:buClr>
                <a:srgbClr val="9900CC"/>
              </a:buClr>
              <a:buSzPct val="120000"/>
              <a:buFont typeface="Wingdings" panose="05000000000000000000" pitchFamily="2" charset="2"/>
              <a:buChar char="§"/>
            </a:pPr>
            <a:r>
              <a:rPr lang="el-GR" altLang="el-GR" sz="3000" dirty="0"/>
              <a:t>Η έμφαση δεν πρέπει να δίνεται στο πως ο δάσκαλος </a:t>
            </a:r>
            <a:r>
              <a:rPr lang="el-GR" altLang="el-GR" sz="3000" dirty="0" smtClean="0"/>
              <a:t>διδάσκει, </a:t>
            </a:r>
            <a:r>
              <a:rPr lang="el-GR" altLang="el-GR" sz="3000" dirty="0"/>
              <a:t>αλλά στο πως ο μαθητής </a:t>
            </a:r>
            <a:r>
              <a:rPr lang="el-GR" altLang="el-GR" sz="3000" dirty="0" smtClean="0"/>
              <a:t>μαθαίνει.</a:t>
            </a:r>
            <a:endParaRPr lang="el-GR" altLang="el-GR" sz="3000" dirty="0"/>
          </a:p>
          <a:p>
            <a:pPr>
              <a:lnSpc>
                <a:spcPct val="110000"/>
              </a:lnSpc>
              <a:spcBef>
                <a:spcPts val="0"/>
              </a:spcBef>
              <a:buClr>
                <a:srgbClr val="9900CC"/>
              </a:buClr>
              <a:buSzPct val="120000"/>
              <a:buFont typeface="Wingdings" panose="05000000000000000000" pitchFamily="2" charset="2"/>
              <a:buChar char="§"/>
            </a:pPr>
            <a:r>
              <a:rPr lang="el-GR" altLang="el-GR" sz="3000" dirty="0"/>
              <a:t>Ο δάσκαλος δεν μπορεί εκ των προτέρων να αναμένει πως ακριβώς συντελείται η </a:t>
            </a:r>
            <a:r>
              <a:rPr lang="el-GR" altLang="el-GR" sz="3000" dirty="0" smtClean="0"/>
              <a:t>μάθηση.</a:t>
            </a:r>
            <a:endParaRPr lang="el-GR" altLang="el-GR" sz="3000" dirty="0"/>
          </a:p>
          <a:p>
            <a:pPr>
              <a:lnSpc>
                <a:spcPct val="110000"/>
              </a:lnSpc>
              <a:spcBef>
                <a:spcPts val="0"/>
              </a:spcBef>
              <a:buClr>
                <a:srgbClr val="9900CC"/>
              </a:buClr>
              <a:buSzPct val="120000"/>
              <a:buFont typeface="Wingdings" panose="05000000000000000000" pitchFamily="2" charset="2"/>
              <a:buChar char="§"/>
            </a:pPr>
            <a:r>
              <a:rPr lang="el-GR" altLang="el-GR" sz="3000" dirty="0"/>
              <a:t>Η γνώση του δασκάλου διαχωρίζεται από τη γνώση του </a:t>
            </a:r>
            <a:r>
              <a:rPr lang="el-GR" altLang="el-GR" sz="3000" dirty="0" smtClean="0"/>
              <a:t>μαθητή.</a:t>
            </a:r>
            <a:endParaRPr lang="el-GR" altLang="el-GR" sz="3000" dirty="0"/>
          </a:p>
          <a:p>
            <a:pPr>
              <a:lnSpc>
                <a:spcPct val="110000"/>
              </a:lnSpc>
              <a:spcBef>
                <a:spcPts val="0"/>
              </a:spcBef>
              <a:buClr>
                <a:srgbClr val="9900CC"/>
              </a:buClr>
              <a:buSzPct val="120000"/>
              <a:buFont typeface="Wingdings" panose="05000000000000000000" pitchFamily="2" charset="2"/>
              <a:buChar char="§"/>
            </a:pPr>
            <a:r>
              <a:rPr lang="el-GR" altLang="el-GR" sz="3000" dirty="0"/>
              <a:t>Η</a:t>
            </a:r>
            <a:r>
              <a:rPr lang="el-GR" altLang="el-GR" sz="3000" dirty="0" smtClean="0"/>
              <a:t> </a:t>
            </a:r>
            <a:r>
              <a:rPr lang="el-GR" altLang="el-GR" sz="3000" dirty="0"/>
              <a:t>επικοινωνία στην τάξη αποτελεί </a:t>
            </a:r>
            <a:r>
              <a:rPr lang="el-GR" altLang="el-GR" sz="3000" dirty="0" smtClean="0"/>
              <a:t>μία </a:t>
            </a:r>
            <a:r>
              <a:rPr lang="el-GR" altLang="el-GR" sz="3000" dirty="0"/>
              <a:t>διαρκή ερμηνευτική </a:t>
            </a:r>
            <a:r>
              <a:rPr lang="el-GR" altLang="el-GR" sz="3000" dirty="0" smtClean="0"/>
              <a:t>διαδικασία.</a:t>
            </a:r>
            <a:endParaRPr lang="el-GR" altLang="el-GR" sz="30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26</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37684096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Η </a:t>
            </a:r>
            <a:r>
              <a:rPr lang="el-GR" altLang="el-GR" b="1" dirty="0" smtClean="0"/>
              <a:t>γνώση </a:t>
            </a:r>
            <a:r>
              <a:rPr lang="el-GR" altLang="el-GR" b="1" dirty="0"/>
              <a:t>των παιδιών και </a:t>
            </a:r>
            <a:r>
              <a:rPr lang="el-GR" altLang="el-GR" b="1" dirty="0" smtClean="0"/>
              <a:t/>
            </a:r>
            <a:br>
              <a:rPr lang="el-GR" altLang="el-GR" b="1" dirty="0" smtClean="0"/>
            </a:br>
            <a:r>
              <a:rPr lang="el-GR" altLang="el-GR" b="1" dirty="0" smtClean="0"/>
              <a:t>η γνώση </a:t>
            </a:r>
            <a:r>
              <a:rPr lang="el-GR" altLang="el-GR" b="1" dirty="0"/>
              <a:t>του δασκάλου</a:t>
            </a:r>
            <a:endParaRPr lang="el-GR" altLang="el-GR" dirty="0"/>
          </a:p>
        </p:txBody>
      </p:sp>
      <p:sp>
        <p:nvSpPr>
          <p:cNvPr id="3" name="Θέση περιεχομένου 1"/>
          <p:cNvSpPr>
            <a:spLocks noGrp="1"/>
          </p:cNvSpPr>
          <p:nvPr>
            <p:ph idx="1"/>
          </p:nvPr>
        </p:nvSpPr>
        <p:spPr/>
        <p:txBody>
          <a:bodyPr>
            <a:normAutofit/>
          </a:bodyPr>
          <a:lstStyle/>
          <a:p>
            <a:pPr>
              <a:spcBef>
                <a:spcPts val="0"/>
              </a:spcBef>
            </a:pPr>
            <a:endParaRPr lang="el-GR" altLang="el-GR" sz="1600" dirty="0" smtClean="0"/>
          </a:p>
          <a:p>
            <a:pPr>
              <a:spcBef>
                <a:spcPts val="0"/>
              </a:spcBef>
              <a:buClr>
                <a:srgbClr val="9900CC"/>
              </a:buClr>
              <a:buSzPct val="120000"/>
              <a:buFont typeface="Wingdings" panose="05000000000000000000" pitchFamily="2" charset="2"/>
              <a:buChar char="§"/>
            </a:pPr>
            <a:r>
              <a:rPr lang="en-US" altLang="el-GR" sz="2400" dirty="0" smtClean="0"/>
              <a:t>“</a:t>
            </a:r>
            <a:r>
              <a:rPr lang="el-GR" altLang="el-GR" sz="2400" i="1" dirty="0" smtClean="0"/>
              <a:t>Η </a:t>
            </a:r>
            <a:r>
              <a:rPr lang="el-GR" altLang="el-GR" sz="2400" i="1" dirty="0"/>
              <a:t>γνώση είναι αποτέλεσμα των ενεργειών του </a:t>
            </a:r>
            <a:r>
              <a:rPr lang="el-GR" altLang="el-GR" sz="2400" i="1" dirty="0" smtClean="0"/>
              <a:t>ατόμου, </a:t>
            </a:r>
            <a:r>
              <a:rPr lang="el-GR" altLang="el-GR" sz="2400" i="1" dirty="0"/>
              <a:t>στην αλληλεπίδρασή του με τα </a:t>
            </a:r>
            <a:r>
              <a:rPr lang="el-GR" altLang="el-GR" sz="2400" i="1" dirty="0" smtClean="0"/>
              <a:t>ΑΝΑΠΑΡΑΣΤΑΣΙΑΚΆ ΣΥΣΤΉΜΑΤΑ </a:t>
            </a:r>
            <a:r>
              <a:rPr lang="el-GR" altLang="el-GR" sz="2400" i="1" dirty="0"/>
              <a:t>(γλώσσα, χειρονομία, μίμηση, νοερή </a:t>
            </a:r>
            <a:r>
              <a:rPr lang="el-GR" altLang="el-GR" sz="2400" i="1" dirty="0" smtClean="0"/>
              <a:t>φαντασία, </a:t>
            </a:r>
            <a:r>
              <a:rPr lang="el-GR" altLang="el-GR" sz="2400" i="1" dirty="0"/>
              <a:t>σχεδίαση, ζωγραφική, μοντελοποίηση</a:t>
            </a:r>
            <a:r>
              <a:rPr lang="el-GR" altLang="el-GR" sz="2400" i="1" dirty="0" smtClean="0"/>
              <a:t>) </a:t>
            </a:r>
            <a:r>
              <a:rPr lang="en-US" altLang="el-GR" sz="2400" dirty="0" smtClean="0"/>
              <a:t>”</a:t>
            </a:r>
            <a:r>
              <a:rPr lang="el-GR" altLang="el-GR" sz="2400" dirty="0" smtClean="0"/>
              <a:t>.</a:t>
            </a:r>
          </a:p>
          <a:p>
            <a:pPr marL="0" indent="0" algn="r">
              <a:lnSpc>
                <a:spcPct val="110000"/>
              </a:lnSpc>
              <a:spcBef>
                <a:spcPts val="0"/>
              </a:spcBef>
              <a:spcAft>
                <a:spcPts val="3000"/>
              </a:spcAft>
              <a:buNone/>
            </a:pPr>
            <a:r>
              <a:rPr lang="en-US" altLang="el-GR" sz="2400" dirty="0" smtClean="0"/>
              <a:t>Jean Piaget,</a:t>
            </a:r>
            <a:r>
              <a:rPr lang="el-GR" altLang="el-GR" sz="2400" dirty="0" smtClean="0"/>
              <a:t> </a:t>
            </a:r>
            <a:r>
              <a:rPr lang="en-US" altLang="el-GR" sz="2400" dirty="0" smtClean="0"/>
              <a:t>1970.</a:t>
            </a:r>
            <a:endParaRPr lang="en-US" altLang="el-GR" sz="2400" dirty="0"/>
          </a:p>
          <a:p>
            <a:pPr>
              <a:lnSpc>
                <a:spcPct val="110000"/>
              </a:lnSpc>
              <a:spcBef>
                <a:spcPts val="0"/>
              </a:spcBef>
              <a:buClr>
                <a:srgbClr val="9900CC"/>
              </a:buClr>
              <a:buSzPct val="120000"/>
              <a:buFont typeface="Wingdings" panose="05000000000000000000" pitchFamily="2" charset="2"/>
              <a:buChar char="§"/>
            </a:pPr>
            <a:r>
              <a:rPr lang="el-GR" altLang="el-GR" sz="2400" dirty="0"/>
              <a:t>Μεγάλη έμφαση δόθηκε από  </a:t>
            </a:r>
            <a:r>
              <a:rPr lang="en-US" altLang="el-GR" sz="2400" dirty="0" err="1"/>
              <a:t>Vygotsky</a:t>
            </a:r>
            <a:r>
              <a:rPr lang="en-US" altLang="el-GR" sz="2400" dirty="0"/>
              <a:t> (1988</a:t>
            </a:r>
            <a:r>
              <a:rPr lang="en-US" altLang="el-GR" sz="2400" dirty="0" smtClean="0"/>
              <a:t>)</a:t>
            </a:r>
            <a:r>
              <a:rPr lang="el-GR" altLang="el-GR" sz="2400" dirty="0" smtClean="0"/>
              <a:t>,</a:t>
            </a:r>
            <a:r>
              <a:rPr lang="en-US" altLang="el-GR" sz="2400" dirty="0" smtClean="0"/>
              <a:t> </a:t>
            </a:r>
            <a:r>
              <a:rPr lang="el-GR" altLang="el-GR" sz="2400" dirty="0"/>
              <a:t>στο ότι η νοητική </a:t>
            </a:r>
            <a:r>
              <a:rPr lang="el-GR" altLang="el-GR" sz="2400" dirty="0" smtClean="0"/>
              <a:t>εξέλιξη </a:t>
            </a:r>
            <a:r>
              <a:rPr lang="el-GR" altLang="el-GR" sz="2400" dirty="0"/>
              <a:t>εξαρτάται από το νοητικό </a:t>
            </a:r>
            <a:r>
              <a:rPr lang="el-GR" altLang="el-GR" sz="2400" dirty="0" smtClean="0"/>
              <a:t>μέσο, </a:t>
            </a:r>
            <a:r>
              <a:rPr lang="el-GR" altLang="el-GR" sz="2400" dirty="0"/>
              <a:t>και ως τέτοια προσδιορίζει την </a:t>
            </a:r>
            <a:r>
              <a:rPr lang="el-GR" altLang="el-GR" sz="2400" dirty="0" smtClean="0"/>
              <a:t>γλώσσα, </a:t>
            </a:r>
            <a:r>
              <a:rPr lang="el-GR" altLang="el-GR" sz="2400" dirty="0"/>
              <a:t>και την </a:t>
            </a:r>
            <a:r>
              <a:rPr lang="el-GR" altLang="el-GR" sz="2400" dirty="0" err="1"/>
              <a:t>κοινωνικοπολιτισμική</a:t>
            </a:r>
            <a:r>
              <a:rPr lang="el-GR" altLang="el-GR" sz="2400" dirty="0"/>
              <a:t> εμπειρία του </a:t>
            </a:r>
            <a:r>
              <a:rPr lang="el-GR" altLang="el-GR" sz="2400" dirty="0" smtClean="0"/>
              <a:t>παιδιού.</a:t>
            </a:r>
            <a:endParaRPr lang="en-US" altLang="el-GR" sz="24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27</a:t>
            </a:fld>
            <a:endParaRPr lang="el-GR" sz="1400" dirty="0">
              <a:solidFill>
                <a:schemeClr val="tx1"/>
              </a:solidFill>
            </a:endParaRPr>
          </a:p>
        </p:txBody>
      </p:sp>
    </p:spTree>
    <p:extLst>
      <p:ext uri="{BB962C8B-B14F-4D97-AF65-F5344CB8AC3E}">
        <p14:creationId xmlns:p14="http://schemas.microsoft.com/office/powerpoint/2010/main" val="12546645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a:tabLst>
                <a:tab pos="2428875" algn="l"/>
              </a:tabLst>
            </a:pPr>
            <a:r>
              <a:rPr lang="el-GR" altLang="el-GR" b="1" dirty="0"/>
              <a:t>Η γνώση, η </a:t>
            </a:r>
            <a:r>
              <a:rPr lang="el-GR" altLang="el-GR" b="1" dirty="0" smtClean="0"/>
              <a:t>επικοινωνία, </a:t>
            </a:r>
            <a:br>
              <a:rPr lang="el-GR" altLang="el-GR" b="1" dirty="0" smtClean="0"/>
            </a:br>
            <a:r>
              <a:rPr lang="el-GR" altLang="el-GR" b="1" dirty="0" smtClean="0"/>
              <a:t>και η υποκειμενικότητα</a:t>
            </a:r>
            <a:endParaRPr lang="el-GR" dirty="0"/>
          </a:p>
        </p:txBody>
      </p:sp>
      <p:sp>
        <p:nvSpPr>
          <p:cNvPr id="3" name="Θέση περιεχομένου 1"/>
          <p:cNvSpPr>
            <a:spLocks noGrp="1"/>
          </p:cNvSpPr>
          <p:nvPr>
            <p:ph idx="1"/>
          </p:nvPr>
        </p:nvSpPr>
        <p:spPr/>
        <p:txBody>
          <a:bodyPr>
            <a:normAutofit/>
          </a:bodyPr>
          <a:lstStyle/>
          <a:p>
            <a:pPr marL="0" indent="0">
              <a:spcBef>
                <a:spcPts val="0"/>
              </a:spcBef>
              <a:spcAft>
                <a:spcPts val="1800"/>
              </a:spcAft>
              <a:buNone/>
            </a:pPr>
            <a:r>
              <a:rPr lang="el-GR" altLang="el-GR" sz="2800" dirty="0"/>
              <a:t>Η γνώση, η επικοινωνία με τη γνώση των </a:t>
            </a:r>
            <a:r>
              <a:rPr lang="el-GR" altLang="el-GR" sz="2800" dirty="0" smtClean="0"/>
              <a:t>άλλων, </a:t>
            </a:r>
            <a:r>
              <a:rPr lang="el-GR" altLang="el-GR" sz="2800" dirty="0"/>
              <a:t>και η υποκειμενικότητα των </a:t>
            </a:r>
            <a:r>
              <a:rPr lang="el-GR" altLang="el-GR" sz="2800" dirty="0" smtClean="0"/>
              <a:t>νοημάτων.</a:t>
            </a:r>
            <a:endParaRPr lang="el-GR" altLang="el-GR" sz="2800" dirty="0"/>
          </a:p>
          <a:p>
            <a:pPr lvl="0" eaLnBrk="0" fontAlgn="base" hangingPunct="0">
              <a:spcBef>
                <a:spcPts val="0"/>
              </a:spcBef>
              <a:spcAft>
                <a:spcPts val="600"/>
              </a:spcAft>
              <a:buClr>
                <a:srgbClr val="9900CC"/>
              </a:buClr>
              <a:buSzPct val="120000"/>
              <a:buFont typeface="Wingdings" panose="05000000000000000000" pitchFamily="2" charset="2"/>
              <a:buChar char="§"/>
            </a:pPr>
            <a:r>
              <a:rPr lang="el-GR" altLang="el-GR" sz="2000" dirty="0"/>
              <a:t>Η επικοινωνία με τη γνώση των </a:t>
            </a:r>
            <a:r>
              <a:rPr lang="el-GR" altLang="el-GR" sz="2000" dirty="0" smtClean="0"/>
              <a:t>άλλων, </a:t>
            </a:r>
            <a:r>
              <a:rPr lang="el-GR" altLang="el-GR" sz="2000" dirty="0"/>
              <a:t>γίνεται </a:t>
            </a:r>
            <a:r>
              <a:rPr lang="el-GR" altLang="el-GR" sz="2000" dirty="0" smtClean="0"/>
              <a:t>με </a:t>
            </a:r>
            <a:r>
              <a:rPr lang="el-GR" altLang="el-GR" sz="2000" dirty="0"/>
              <a:t>βάση τις γνωστικές δομές του </a:t>
            </a:r>
            <a:r>
              <a:rPr lang="el-GR" altLang="el-GR" sz="2000" dirty="0" smtClean="0"/>
              <a:t>ατόμου.</a:t>
            </a:r>
            <a:endParaRPr lang="el-GR" altLang="el-GR" sz="2000" dirty="0"/>
          </a:p>
          <a:p>
            <a:pPr lvl="0" eaLnBrk="0" fontAlgn="base" hangingPunct="0">
              <a:spcBef>
                <a:spcPts val="0"/>
              </a:spcBef>
              <a:spcAft>
                <a:spcPts val="1800"/>
              </a:spcAft>
              <a:buClr>
                <a:srgbClr val="9900CC"/>
              </a:buClr>
              <a:buSzPct val="120000"/>
              <a:buFont typeface="Wingdings" panose="05000000000000000000" pitchFamily="2" charset="2"/>
              <a:buChar char="§"/>
            </a:pPr>
            <a:r>
              <a:rPr lang="el-GR" altLang="el-GR" sz="2000" dirty="0"/>
              <a:t>Οι λέξεις δεν μεταφέρουν τα ίδια νοήματα για όλους </a:t>
            </a:r>
            <a:r>
              <a:rPr lang="el-GR" altLang="el-GR" sz="2000" dirty="0" smtClean="0"/>
              <a:t>τους ανθρώπους.</a:t>
            </a:r>
            <a:endParaRPr lang="el-GR" altLang="el-GR" sz="2000" dirty="0"/>
          </a:p>
          <a:p>
            <a:pPr marL="0" indent="0" eaLnBrk="0" fontAlgn="base" hangingPunct="0">
              <a:spcBef>
                <a:spcPts val="0"/>
              </a:spcBef>
              <a:spcAft>
                <a:spcPts val="600"/>
              </a:spcAft>
              <a:buNone/>
            </a:pPr>
            <a:r>
              <a:rPr lang="el-GR" altLang="el-GR" sz="2000" dirty="0"/>
              <a:t>Ύπαρξη επικοινωνίας </a:t>
            </a:r>
            <a:r>
              <a:rPr lang="el-GR" altLang="el-GR" sz="2000" dirty="0" smtClean="0"/>
              <a:t>σημαίνει ότι</a:t>
            </a:r>
            <a:r>
              <a:rPr lang="en-US" altLang="el-GR" sz="2000" dirty="0" smtClean="0"/>
              <a:t>:</a:t>
            </a:r>
            <a:r>
              <a:rPr lang="el-GR" altLang="el-GR" sz="2000" dirty="0" smtClean="0"/>
              <a:t> </a:t>
            </a:r>
            <a:endParaRPr lang="en-US" altLang="el-GR" sz="2000" dirty="0"/>
          </a:p>
          <a:p>
            <a:pPr lvl="0" eaLnBrk="0" fontAlgn="base" hangingPunct="0">
              <a:spcBef>
                <a:spcPts val="0"/>
              </a:spcBef>
              <a:spcAft>
                <a:spcPts val="600"/>
              </a:spcAft>
              <a:buClr>
                <a:srgbClr val="9900CC"/>
              </a:buClr>
              <a:buSzPct val="120000"/>
              <a:buFont typeface="Wingdings" panose="05000000000000000000" pitchFamily="2" charset="2"/>
              <a:buChar char="§"/>
            </a:pPr>
            <a:r>
              <a:rPr lang="el-GR" altLang="el-GR" sz="2000" dirty="0" smtClean="0"/>
              <a:t>υπάρχει </a:t>
            </a:r>
            <a:r>
              <a:rPr lang="el-GR" altLang="el-GR" sz="2000" dirty="0"/>
              <a:t>συμβατότητα των εσωτερικών αναπαραστάσεων των </a:t>
            </a:r>
            <a:r>
              <a:rPr lang="el-GR" altLang="el-GR" sz="2000" dirty="0" smtClean="0"/>
              <a:t>ατόμων, </a:t>
            </a:r>
            <a:r>
              <a:rPr lang="el-GR" altLang="el-GR" sz="2000" dirty="0"/>
              <a:t>για τις έννοιες ή τα </a:t>
            </a:r>
            <a:r>
              <a:rPr lang="el-GR" altLang="el-GR" sz="2000" dirty="0" smtClean="0"/>
              <a:t>πράγματα για </a:t>
            </a:r>
            <a:r>
              <a:rPr lang="el-GR" altLang="el-GR" sz="2000" dirty="0"/>
              <a:t>τα οποία </a:t>
            </a:r>
            <a:r>
              <a:rPr lang="el-GR" altLang="el-GR" sz="2000" dirty="0" smtClean="0"/>
              <a:t>επικοινωνούν,</a:t>
            </a:r>
            <a:endParaRPr lang="el-GR" altLang="el-GR" sz="2000" dirty="0"/>
          </a:p>
          <a:p>
            <a:pPr lvl="0" eaLnBrk="0" fontAlgn="base" hangingPunct="0">
              <a:spcBef>
                <a:spcPts val="0"/>
              </a:spcBef>
              <a:buClr>
                <a:srgbClr val="9900CC"/>
              </a:buClr>
              <a:buSzPct val="120000"/>
              <a:buFont typeface="Wingdings" panose="05000000000000000000" pitchFamily="2" charset="2"/>
              <a:buChar char="§"/>
            </a:pPr>
            <a:r>
              <a:rPr lang="el-GR" altLang="el-GR" sz="2000" dirty="0" smtClean="0"/>
              <a:t>είναι </a:t>
            </a:r>
            <a:r>
              <a:rPr lang="el-GR" altLang="el-GR" sz="2000" dirty="0"/>
              <a:t>δυνατόν να υπάρξει βιώσιμη αλληλεπίδραση των ερμηνειών κάθε </a:t>
            </a:r>
            <a:r>
              <a:rPr lang="el-GR" altLang="el-GR" sz="2000" dirty="0" smtClean="0"/>
              <a:t>ατόμου, </a:t>
            </a:r>
            <a:r>
              <a:rPr lang="el-GR" altLang="el-GR" sz="2000" dirty="0"/>
              <a:t>στο περιεχόμενο της αλληλεπίδρασης του με το άλλο.</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28</a:t>
            </a:fld>
            <a:endParaRPr lang="el-GR" sz="1400" dirty="0">
              <a:solidFill>
                <a:schemeClr val="tx1"/>
              </a:solidFill>
            </a:endParaRPr>
          </a:p>
        </p:txBody>
      </p:sp>
    </p:spTree>
    <p:extLst>
      <p:ext uri="{BB962C8B-B14F-4D97-AF65-F5344CB8AC3E}">
        <p14:creationId xmlns:p14="http://schemas.microsoft.com/office/powerpoint/2010/main" val="31886999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Ο έλεγχος της ορθότητας της </a:t>
            </a:r>
            <a:r>
              <a:rPr lang="el-GR" altLang="el-GR" b="1" dirty="0" smtClean="0"/>
              <a:t>γνώσης</a:t>
            </a:r>
            <a:endParaRPr lang="el-GR" dirty="0"/>
          </a:p>
        </p:txBody>
      </p:sp>
      <p:sp>
        <p:nvSpPr>
          <p:cNvPr id="3" name="Θέση περιεχομένου 1"/>
          <p:cNvSpPr>
            <a:spLocks noGrp="1"/>
          </p:cNvSpPr>
          <p:nvPr>
            <p:ph idx="1"/>
          </p:nvPr>
        </p:nvSpPr>
        <p:spPr/>
        <p:txBody>
          <a:bodyPr>
            <a:normAutofit/>
          </a:bodyPr>
          <a:lstStyle/>
          <a:p>
            <a:pPr lvl="0" eaLnBrk="0" fontAlgn="base" hangingPunct="0">
              <a:spcBef>
                <a:spcPct val="0"/>
              </a:spcBef>
              <a:buClr>
                <a:srgbClr val="9900CC"/>
              </a:buClr>
              <a:buSzPct val="120000"/>
              <a:buFont typeface="Wingdings" panose="05000000000000000000" pitchFamily="2" charset="2"/>
              <a:buChar char="§"/>
            </a:pPr>
            <a:r>
              <a:rPr lang="el-GR" altLang="el-GR" sz="2800" dirty="0"/>
              <a:t>Η γνώση δεν θα πρέπει να περιορίζεται στην ανάκληση από κάποιο αποθηκευτικό χώρο (τη μνήμη</a:t>
            </a:r>
            <a:r>
              <a:rPr lang="el-GR" altLang="el-GR" sz="2800" dirty="0" smtClean="0"/>
              <a:t>), </a:t>
            </a:r>
            <a:r>
              <a:rPr lang="el-GR" altLang="el-GR" sz="2800" dirty="0"/>
              <a:t>αλλά  θα πρέπει να συνδέεται με τη δυνατότητα κατασκευής νέων </a:t>
            </a:r>
            <a:r>
              <a:rPr lang="el-GR" altLang="el-GR" sz="2800" dirty="0" smtClean="0"/>
              <a:t>αποτελεσμάτων.</a:t>
            </a:r>
            <a:endParaRPr lang="el-GR" altLang="el-GR" sz="2800" dirty="0"/>
          </a:p>
          <a:p>
            <a:pPr lvl="0" eaLnBrk="0" fontAlgn="base" hangingPunct="0">
              <a:spcBef>
                <a:spcPct val="0"/>
              </a:spcBef>
              <a:buClr>
                <a:srgbClr val="9900CC"/>
              </a:buClr>
              <a:buSzPct val="120000"/>
              <a:buFont typeface="Wingdings" panose="05000000000000000000" pitchFamily="2" charset="2"/>
              <a:buChar char="§"/>
            </a:pPr>
            <a:r>
              <a:rPr lang="el-GR" altLang="el-GR" sz="2800" dirty="0"/>
              <a:t>Η γνώση είναι περισσότερο </a:t>
            </a:r>
            <a:r>
              <a:rPr lang="el-GR" altLang="el-GR" sz="2800" b="1" dirty="0" smtClean="0"/>
              <a:t>λειτουργική</a:t>
            </a:r>
            <a:r>
              <a:rPr lang="el-GR" altLang="el-GR" sz="2800" dirty="0" smtClean="0"/>
              <a:t> παρά </a:t>
            </a:r>
            <a:r>
              <a:rPr lang="el-GR" altLang="el-GR" sz="2800" b="1" dirty="0" smtClean="0"/>
              <a:t>εικονική</a:t>
            </a:r>
            <a:r>
              <a:rPr lang="el-GR" altLang="el-GR" sz="2800" dirty="0" smtClean="0"/>
              <a:t>.</a:t>
            </a:r>
            <a:endParaRPr lang="el-GR" altLang="el-GR" sz="2800" b="1" dirty="0"/>
          </a:p>
          <a:p>
            <a:pPr lvl="0" eaLnBrk="0" fontAlgn="base" hangingPunct="0">
              <a:spcBef>
                <a:spcPct val="0"/>
              </a:spcBef>
              <a:buClr>
                <a:srgbClr val="9900CC"/>
              </a:buClr>
              <a:buSzPct val="120000"/>
              <a:buFont typeface="Wingdings" panose="05000000000000000000" pitchFamily="2" charset="2"/>
              <a:buChar char="§"/>
            </a:pPr>
            <a:r>
              <a:rPr lang="el-GR" altLang="el-GR" sz="2800" dirty="0"/>
              <a:t>Είναι </a:t>
            </a:r>
            <a:r>
              <a:rPr lang="el-GR" altLang="el-GR" sz="2800" b="1" dirty="0" smtClean="0"/>
              <a:t>αποτέλεσμα αναστοχασμού</a:t>
            </a:r>
            <a:r>
              <a:rPr lang="el-GR" altLang="el-GR" sz="2800" dirty="0" smtClean="0"/>
              <a:t>.</a:t>
            </a:r>
            <a:endParaRPr lang="el-GR" altLang="el-GR" sz="2800" dirty="0">
              <a:solidFill>
                <a:srgbClr val="99FF66"/>
              </a:solidFill>
              <a:effectLst>
                <a:outerShdw blurRad="38100" dist="38100" dir="2700000" algn="tl">
                  <a:srgbClr val="000000"/>
                </a:outerShdw>
              </a:effectLst>
            </a:endParaRPr>
          </a:p>
          <a:p>
            <a:pPr>
              <a:buClr>
                <a:schemeClr val="tx1"/>
              </a:buClr>
              <a:buSzPct val="100000"/>
              <a:buFont typeface="Wingdings" panose="05000000000000000000" pitchFamily="2" charset="2"/>
              <a:buChar char="Ø"/>
            </a:pPr>
            <a:r>
              <a:rPr lang="el-GR" altLang="el-GR" sz="2400" dirty="0"/>
              <a:t>Η λειτουργική γνώση εμφανίζεται κυρίως σε καταστάσεις που δημιουργείται κάτι καινούριο. </a:t>
            </a:r>
            <a:r>
              <a:rPr lang="el-GR" altLang="el-GR" sz="2400" dirty="0" smtClean="0"/>
              <a:t>Άρα, </a:t>
            </a:r>
            <a:r>
              <a:rPr lang="el-GR" altLang="el-GR" sz="2400" dirty="0"/>
              <a:t>η έμφαση πρέπει να δίδεται στη </a:t>
            </a:r>
            <a:r>
              <a:rPr lang="el-GR" altLang="el-GR" sz="2400" dirty="0" smtClean="0"/>
              <a:t>διαδικασία, </a:t>
            </a:r>
            <a:r>
              <a:rPr lang="el-GR" altLang="el-GR" sz="2400" dirty="0"/>
              <a:t>και όχι μόνο στα </a:t>
            </a:r>
            <a:r>
              <a:rPr lang="el-GR" altLang="el-GR" sz="2400" dirty="0" smtClean="0"/>
              <a:t>αποτελέσματα.</a:t>
            </a:r>
            <a:endParaRPr lang="el-GR" altLang="el-GR" sz="24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29</a:t>
            </a:fld>
            <a:endParaRPr lang="el-GR" sz="1400" dirty="0">
              <a:solidFill>
                <a:schemeClr val="tx1"/>
              </a:solidFill>
            </a:endParaRPr>
          </a:p>
        </p:txBody>
      </p:sp>
    </p:spTree>
    <p:extLst>
      <p:ext uri="{BB962C8B-B14F-4D97-AF65-F5344CB8AC3E}">
        <p14:creationId xmlns:p14="http://schemas.microsoft.com/office/powerpoint/2010/main" val="484592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3747311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Αναστοχασμός</a:t>
            </a:r>
            <a:endParaRPr lang="el-GR" b="1" dirty="0"/>
          </a:p>
        </p:txBody>
      </p:sp>
      <p:sp>
        <p:nvSpPr>
          <p:cNvPr id="3" name="Θέση περιεχομένου 1"/>
          <p:cNvSpPr>
            <a:spLocks noGrp="1"/>
          </p:cNvSpPr>
          <p:nvPr>
            <p:ph idx="1"/>
          </p:nvPr>
        </p:nvSpPr>
        <p:spPr>
          <a:xfrm>
            <a:off x="395536" y="1600200"/>
            <a:ext cx="8424936" cy="4525963"/>
          </a:xfrm>
        </p:spPr>
        <p:txBody>
          <a:bodyPr>
            <a:normAutofit/>
          </a:bodyPr>
          <a:lstStyle/>
          <a:p>
            <a:pPr lvl="0" eaLnBrk="0" fontAlgn="base" hangingPunct="0">
              <a:spcBef>
                <a:spcPct val="0"/>
              </a:spcBef>
              <a:spcAft>
                <a:spcPct val="0"/>
              </a:spcAft>
              <a:buClr>
                <a:srgbClr val="9900CC"/>
              </a:buClr>
              <a:buSzPct val="120000"/>
              <a:buFont typeface="Wingdings" panose="05000000000000000000" pitchFamily="2" charset="2"/>
              <a:buChar char="§"/>
            </a:pPr>
            <a:r>
              <a:rPr lang="el-GR" altLang="el-GR" sz="2800" dirty="0"/>
              <a:t>Είναι η ικανότητα του </a:t>
            </a:r>
            <a:r>
              <a:rPr lang="el-GR" altLang="el-GR" sz="2800" dirty="0" smtClean="0"/>
              <a:t>νου, </a:t>
            </a:r>
            <a:r>
              <a:rPr lang="el-GR" altLang="el-GR" sz="2800" dirty="0"/>
              <a:t>να παρατηρεί τις λειτουργίες </a:t>
            </a:r>
            <a:r>
              <a:rPr lang="el-GR" altLang="el-GR" sz="2800" dirty="0" smtClean="0"/>
              <a:t>του.</a:t>
            </a:r>
            <a:endParaRPr lang="el-GR" altLang="el-GR" sz="2800" dirty="0"/>
          </a:p>
          <a:p>
            <a:pPr lvl="0" eaLnBrk="0" fontAlgn="base" hangingPunct="0">
              <a:spcBef>
                <a:spcPct val="0"/>
              </a:spcBef>
              <a:spcAft>
                <a:spcPct val="0"/>
              </a:spcAft>
              <a:buClr>
                <a:srgbClr val="9900CC"/>
              </a:buClr>
              <a:buSzPct val="120000"/>
              <a:buFont typeface="Wingdings" panose="05000000000000000000" pitchFamily="2" charset="2"/>
              <a:buChar char="§"/>
            </a:pPr>
            <a:r>
              <a:rPr lang="el-GR" altLang="el-GR" sz="2800" dirty="0"/>
              <a:t>Αποτελεί προαπαιτούμενο στάδιο της </a:t>
            </a:r>
            <a:r>
              <a:rPr lang="el-GR" altLang="el-GR" sz="2800" dirty="0" smtClean="0"/>
              <a:t>ερμηνευτικής </a:t>
            </a:r>
            <a:r>
              <a:rPr lang="el-GR" altLang="el-GR" sz="2800" dirty="0"/>
              <a:t>διαδικασίας μιας </a:t>
            </a:r>
            <a:r>
              <a:rPr lang="el-GR" altLang="el-GR" sz="2800" dirty="0" smtClean="0"/>
              <a:t>κατάστασης, </a:t>
            </a:r>
            <a:r>
              <a:rPr lang="el-GR" altLang="el-GR" sz="2800" dirty="0"/>
              <a:t>που αποτελείται από </a:t>
            </a:r>
            <a:r>
              <a:rPr lang="el-GR" altLang="el-GR" sz="2800" dirty="0" smtClean="0"/>
              <a:t>εμπειρίες.</a:t>
            </a:r>
            <a:endParaRPr lang="el-GR" altLang="el-GR" sz="2800" dirty="0"/>
          </a:p>
          <a:p>
            <a:pPr lvl="0" eaLnBrk="0" fontAlgn="base" hangingPunct="0">
              <a:spcBef>
                <a:spcPct val="0"/>
              </a:spcBef>
              <a:spcAft>
                <a:spcPct val="0"/>
              </a:spcAft>
              <a:buClr>
                <a:srgbClr val="9900CC"/>
              </a:buClr>
              <a:buSzPct val="120000"/>
              <a:buFont typeface="Wingdings" panose="05000000000000000000" pitchFamily="2" charset="2"/>
              <a:buChar char="§"/>
            </a:pPr>
            <a:r>
              <a:rPr lang="el-GR" altLang="el-GR" sz="2800" dirty="0"/>
              <a:t>Απαιτεί </a:t>
            </a:r>
            <a:r>
              <a:rPr lang="el-GR" altLang="el-GR" sz="2800" dirty="0" smtClean="0"/>
              <a:t>προσπάθεια, προϋπόθεση </a:t>
            </a:r>
            <a:r>
              <a:rPr lang="el-GR" altLang="el-GR" sz="2800" dirty="0"/>
              <a:t>της </a:t>
            </a:r>
            <a:r>
              <a:rPr lang="el-GR" altLang="el-GR" sz="2800" dirty="0" smtClean="0"/>
              <a:t>οποίας, </a:t>
            </a:r>
            <a:r>
              <a:rPr lang="el-GR" altLang="el-GR" sz="2800" dirty="0"/>
              <a:t>είναι το ισχυρό εσωτερικό </a:t>
            </a:r>
            <a:r>
              <a:rPr lang="el-GR" altLang="el-GR" sz="2800" dirty="0" smtClean="0"/>
              <a:t>κίνητρο.</a:t>
            </a:r>
            <a:endParaRPr lang="el-GR" altLang="el-GR" sz="2800" dirty="0"/>
          </a:p>
          <a:p>
            <a:pPr lvl="0" eaLnBrk="0" fontAlgn="base" hangingPunct="0">
              <a:spcBef>
                <a:spcPct val="0"/>
              </a:spcBef>
              <a:spcAft>
                <a:spcPct val="0"/>
              </a:spcAft>
              <a:buClr>
                <a:srgbClr val="9900CC"/>
              </a:buClr>
              <a:buSzPct val="120000"/>
              <a:buFont typeface="Wingdings" panose="05000000000000000000" pitchFamily="2" charset="2"/>
              <a:buChar char="§"/>
            </a:pPr>
            <a:r>
              <a:rPr lang="el-GR" altLang="el-GR" sz="2800" dirty="0"/>
              <a:t>Υποστηρίζεται από την κατάλληλη ανατροφοδότηση των ενεργειών του </a:t>
            </a:r>
            <a:r>
              <a:rPr lang="el-GR" altLang="el-GR" sz="2800" dirty="0" smtClean="0"/>
              <a:t>ατόμου, </a:t>
            </a:r>
            <a:r>
              <a:rPr lang="el-GR" altLang="el-GR" sz="2800" dirty="0"/>
              <a:t>(</a:t>
            </a:r>
            <a:r>
              <a:rPr lang="el-GR" altLang="el-GR" sz="2800" dirty="0" smtClean="0"/>
              <a:t>εικονική, </a:t>
            </a:r>
            <a:r>
              <a:rPr lang="el-GR" altLang="el-GR" sz="2800" dirty="0"/>
              <a:t>ή </a:t>
            </a:r>
            <a:r>
              <a:rPr lang="el-GR" altLang="el-GR" sz="2800" dirty="0" smtClean="0"/>
              <a:t>λεκτική, ή </a:t>
            </a:r>
            <a:r>
              <a:rPr lang="el-GR" altLang="el-GR" sz="2800" dirty="0"/>
              <a:t>γνωστική σύγκρουση</a:t>
            </a:r>
            <a:r>
              <a:rPr lang="el-GR" altLang="el-GR" sz="2800" dirty="0" smtClean="0"/>
              <a:t>), </a:t>
            </a:r>
            <a:r>
              <a:rPr lang="el-GR" altLang="el-GR" sz="2800" dirty="0"/>
              <a:t>ως ισχυρό  διδακτικό </a:t>
            </a:r>
            <a:r>
              <a:rPr lang="el-GR" altLang="el-GR" sz="2800" dirty="0" smtClean="0"/>
              <a:t>εργαλείο.</a:t>
            </a:r>
            <a:endParaRPr lang="el-GR" altLang="el-GR" sz="28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30</a:t>
            </a:fld>
            <a:endParaRPr lang="el-GR" sz="1400" dirty="0">
              <a:solidFill>
                <a:schemeClr val="tx1"/>
              </a:solidFill>
            </a:endParaRPr>
          </a:p>
        </p:txBody>
      </p:sp>
    </p:spTree>
    <p:extLst>
      <p:ext uri="{BB962C8B-B14F-4D97-AF65-F5344CB8AC3E}">
        <p14:creationId xmlns:p14="http://schemas.microsoft.com/office/powerpoint/2010/main" val="36592188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Ο δάσκαλος και ο μαθητής</a:t>
            </a:r>
            <a:endParaRPr lang="el-GR" b="1" dirty="0"/>
          </a:p>
        </p:txBody>
      </p:sp>
      <p:sp>
        <p:nvSpPr>
          <p:cNvPr id="3" name="Θέση περιεχομένου 1"/>
          <p:cNvSpPr>
            <a:spLocks noGrp="1"/>
          </p:cNvSpPr>
          <p:nvPr>
            <p:ph idx="1"/>
          </p:nvPr>
        </p:nvSpPr>
        <p:spPr/>
        <p:txBody>
          <a:bodyPr>
            <a:normAutofit lnSpcReduction="10000"/>
          </a:bodyPr>
          <a:lstStyle/>
          <a:p>
            <a:pPr>
              <a:lnSpc>
                <a:spcPct val="110000"/>
              </a:lnSpc>
              <a:spcBef>
                <a:spcPts val="0"/>
              </a:spcBef>
              <a:buClr>
                <a:srgbClr val="9900CC"/>
              </a:buClr>
              <a:buSzPct val="120000"/>
              <a:buFont typeface="Wingdings" panose="05000000000000000000" pitchFamily="2" charset="2"/>
              <a:buChar char="§"/>
            </a:pPr>
            <a:r>
              <a:rPr lang="el-GR" altLang="el-GR" sz="2800" dirty="0" smtClean="0"/>
              <a:t>Ο μαθητής πρέπει:</a:t>
            </a:r>
          </a:p>
          <a:p>
            <a:pPr lvl="1" indent="-342000">
              <a:lnSpc>
                <a:spcPct val="110000"/>
              </a:lnSpc>
              <a:spcBef>
                <a:spcPts val="0"/>
              </a:spcBef>
              <a:buClr>
                <a:srgbClr val="FF0066"/>
              </a:buClr>
              <a:buSzPct val="120000"/>
              <a:buFont typeface="Wingdings" panose="05000000000000000000" pitchFamily="2" charset="2"/>
              <a:buChar char="§"/>
            </a:pPr>
            <a:r>
              <a:rPr lang="el-GR" altLang="el-GR" sz="2400" dirty="0"/>
              <a:t>ό</a:t>
            </a:r>
            <a:r>
              <a:rPr lang="el-GR" altLang="el-GR" sz="2400" dirty="0" smtClean="0"/>
              <a:t>χι </a:t>
            </a:r>
            <a:r>
              <a:rPr lang="el-GR" altLang="el-GR" sz="2400" dirty="0"/>
              <a:t>μόνο να φέρνει σε πέρας </a:t>
            </a:r>
            <a:r>
              <a:rPr lang="el-GR" altLang="el-GR" sz="2400" dirty="0" smtClean="0"/>
              <a:t>μία δραστηριότητα, αλλά</a:t>
            </a:r>
            <a:endParaRPr lang="el-GR" altLang="el-GR" sz="2400" dirty="0"/>
          </a:p>
          <a:p>
            <a:pPr lvl="1" indent="-342000">
              <a:lnSpc>
                <a:spcPct val="110000"/>
              </a:lnSpc>
              <a:spcBef>
                <a:spcPts val="0"/>
              </a:spcBef>
              <a:spcAft>
                <a:spcPts val="1200"/>
              </a:spcAft>
              <a:buClr>
                <a:srgbClr val="FF0066"/>
              </a:buClr>
              <a:buSzPct val="120000"/>
              <a:buFont typeface="Wingdings" panose="05000000000000000000" pitchFamily="2" charset="2"/>
              <a:buChar char="§"/>
            </a:pPr>
            <a:r>
              <a:rPr lang="el-GR" altLang="el-GR" sz="2400" dirty="0"/>
              <a:t>ν</a:t>
            </a:r>
            <a:r>
              <a:rPr lang="el-GR" altLang="el-GR" sz="2400" dirty="0" smtClean="0"/>
              <a:t>α </a:t>
            </a:r>
            <a:r>
              <a:rPr lang="el-GR" altLang="el-GR" sz="2400" dirty="0"/>
              <a:t>την </a:t>
            </a:r>
            <a:r>
              <a:rPr lang="el-GR" altLang="el-GR" sz="2400" dirty="0" smtClean="0"/>
              <a:t>παρακολουθεί, να </a:t>
            </a:r>
            <a:r>
              <a:rPr lang="el-GR" altLang="el-GR" sz="2400" dirty="0"/>
              <a:t>την </a:t>
            </a:r>
            <a:r>
              <a:rPr lang="el-GR" altLang="el-GR" sz="2400" dirty="0" smtClean="0"/>
              <a:t>ελέγχει.</a:t>
            </a:r>
          </a:p>
          <a:p>
            <a:pPr>
              <a:lnSpc>
                <a:spcPct val="110000"/>
              </a:lnSpc>
              <a:spcBef>
                <a:spcPts val="0"/>
              </a:spcBef>
              <a:buClr>
                <a:srgbClr val="9900CC"/>
              </a:buClr>
              <a:buSzPct val="120000"/>
              <a:buFont typeface="Wingdings" panose="05000000000000000000" pitchFamily="2" charset="2"/>
              <a:buChar char="§"/>
            </a:pPr>
            <a:r>
              <a:rPr lang="el-GR" altLang="el-GR" sz="2800" dirty="0" smtClean="0"/>
              <a:t>Ο δάσκαλος πρέπει:</a:t>
            </a:r>
            <a:endParaRPr lang="el-GR" altLang="el-GR" sz="2800" dirty="0"/>
          </a:p>
          <a:p>
            <a:pPr lvl="1" indent="-342000">
              <a:lnSpc>
                <a:spcPct val="110000"/>
              </a:lnSpc>
              <a:spcBef>
                <a:spcPts val="0"/>
              </a:spcBef>
              <a:buClr>
                <a:srgbClr val="FF0066"/>
              </a:buClr>
              <a:buSzPct val="120000"/>
              <a:buFont typeface="Wingdings" panose="05000000000000000000" pitchFamily="2" charset="2"/>
              <a:buChar char="§"/>
            </a:pPr>
            <a:r>
              <a:rPr lang="el-GR" altLang="el-GR" sz="2400" dirty="0" smtClean="0"/>
              <a:t>όχι </a:t>
            </a:r>
            <a:r>
              <a:rPr lang="el-GR" altLang="el-GR" sz="2400" dirty="0"/>
              <a:t>μόνο να αποδίδει τους χαρακτηρισμούς ορθότητας στις ενέργειες του </a:t>
            </a:r>
            <a:r>
              <a:rPr lang="el-GR" altLang="el-GR" sz="2400" dirty="0" smtClean="0"/>
              <a:t>μαθητή, </a:t>
            </a:r>
            <a:r>
              <a:rPr lang="el-GR" altLang="el-GR" sz="2400" dirty="0"/>
              <a:t>αλλά</a:t>
            </a:r>
          </a:p>
          <a:p>
            <a:pPr lvl="1" indent="-342000">
              <a:lnSpc>
                <a:spcPct val="110000"/>
              </a:lnSpc>
              <a:spcBef>
                <a:spcPts val="0"/>
              </a:spcBef>
              <a:buClr>
                <a:srgbClr val="FF0066"/>
              </a:buClr>
              <a:buSzPct val="120000"/>
              <a:buFont typeface="Wingdings" panose="05000000000000000000" pitchFamily="2" charset="2"/>
              <a:buChar char="§"/>
            </a:pPr>
            <a:r>
              <a:rPr lang="el-GR" altLang="el-GR" sz="2400" dirty="0" smtClean="0"/>
              <a:t>να διερευνά, </a:t>
            </a:r>
            <a:r>
              <a:rPr lang="el-GR" altLang="el-GR" sz="2400" dirty="0"/>
              <a:t>ώστε να βρίσκει σε </a:t>
            </a:r>
            <a:r>
              <a:rPr lang="el-GR" altLang="el-GR" sz="2400" dirty="0" smtClean="0"/>
              <a:t>ποιό </a:t>
            </a:r>
            <a:r>
              <a:rPr lang="el-GR" altLang="el-GR" sz="2400" dirty="0"/>
              <a:t>εννοιολογικό σημείο </a:t>
            </a:r>
            <a:r>
              <a:rPr lang="el-GR" altLang="el-GR" sz="2400" dirty="0" smtClean="0"/>
              <a:t>βρίσκεται, και σε ποιό πρέπει </a:t>
            </a:r>
            <a:r>
              <a:rPr lang="el-GR" altLang="el-GR" sz="2400" dirty="0"/>
              <a:t>να </a:t>
            </a:r>
            <a:r>
              <a:rPr lang="el-GR" altLang="el-GR" sz="2400" dirty="0" smtClean="0"/>
              <a:t>φτάσει.</a:t>
            </a:r>
            <a:endParaRPr lang="el-GR" altLang="el-GR" sz="2400" dirty="0"/>
          </a:p>
          <a:p>
            <a:pPr lvl="1" indent="-342000">
              <a:lnSpc>
                <a:spcPct val="110000"/>
              </a:lnSpc>
              <a:spcBef>
                <a:spcPts val="0"/>
              </a:spcBef>
              <a:buClr>
                <a:srgbClr val="FF0066"/>
              </a:buClr>
              <a:buSzPct val="120000"/>
              <a:buFont typeface="Wingdings" panose="05000000000000000000" pitchFamily="2" charset="2"/>
              <a:buChar char="§"/>
            </a:pPr>
            <a:r>
              <a:rPr lang="el-GR" altLang="el-GR" sz="2400" dirty="0"/>
              <a:t>Ν</a:t>
            </a:r>
            <a:r>
              <a:rPr lang="el-GR" altLang="el-GR" sz="2400" dirty="0" smtClean="0"/>
              <a:t>α </a:t>
            </a:r>
            <a:r>
              <a:rPr lang="el-GR" altLang="el-GR" sz="2400" dirty="0"/>
              <a:t>βρίσκει </a:t>
            </a:r>
            <a:r>
              <a:rPr lang="el-GR" altLang="el-GR" sz="2400" dirty="0" smtClean="0"/>
              <a:t>πορείες, </a:t>
            </a:r>
            <a:r>
              <a:rPr lang="el-GR" altLang="el-GR" sz="2400" dirty="0"/>
              <a:t>σύμφωνα με τη φάση στην οποία βρίσκεται ο </a:t>
            </a:r>
            <a:r>
              <a:rPr lang="el-GR" altLang="el-GR" sz="2400" dirty="0" smtClean="0"/>
              <a:t>μαθητής, </a:t>
            </a:r>
            <a:r>
              <a:rPr lang="el-GR" altLang="el-GR" sz="2400" dirty="0"/>
              <a:t>ώστε να του δίνει </a:t>
            </a:r>
            <a:r>
              <a:rPr lang="el-GR" altLang="el-GR" sz="2400" dirty="0" smtClean="0"/>
              <a:t>τις ευκαιρίες, </a:t>
            </a:r>
            <a:r>
              <a:rPr lang="el-GR" altLang="el-GR" sz="2400" dirty="0"/>
              <a:t>για να κατασκευάσει λειτουργική </a:t>
            </a:r>
            <a:r>
              <a:rPr lang="el-GR" altLang="el-GR" sz="2400" dirty="0" smtClean="0"/>
              <a:t>γνώση.</a:t>
            </a:r>
            <a:endParaRPr lang="el-GR" altLang="el-GR" sz="2400" dirty="0"/>
          </a:p>
          <a:p>
            <a:endParaRPr lang="el-GR" sz="16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31</a:t>
            </a:fld>
            <a:endParaRPr lang="el-GR" sz="1400" dirty="0">
              <a:solidFill>
                <a:schemeClr val="tx1"/>
              </a:solidFill>
            </a:endParaRPr>
          </a:p>
        </p:txBody>
      </p:sp>
    </p:spTree>
    <p:extLst>
      <p:ext uri="{BB962C8B-B14F-4D97-AF65-F5344CB8AC3E}">
        <p14:creationId xmlns:p14="http://schemas.microsoft.com/office/powerpoint/2010/main" val="2375973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a:t>Ε</a:t>
            </a:r>
            <a:r>
              <a:rPr lang="el-GR" altLang="el-GR" b="1" dirty="0" smtClean="0"/>
              <a:t>πίδραση </a:t>
            </a:r>
            <a:r>
              <a:rPr lang="el-GR" altLang="el-GR" b="1" dirty="0"/>
              <a:t>των </a:t>
            </a:r>
            <a:r>
              <a:rPr lang="el-GR" altLang="el-GR" b="1" dirty="0" smtClean="0"/>
              <a:t>εργαλείων</a:t>
            </a:r>
            <a:endParaRPr lang="el-GR" dirty="0"/>
          </a:p>
        </p:txBody>
      </p:sp>
      <p:sp>
        <p:nvSpPr>
          <p:cNvPr id="3" name="Θέση περιεχομένου 1"/>
          <p:cNvSpPr>
            <a:spLocks noGrp="1"/>
          </p:cNvSpPr>
          <p:nvPr>
            <p:ph idx="1"/>
          </p:nvPr>
        </p:nvSpPr>
        <p:spPr>
          <a:xfrm>
            <a:off x="457200" y="1600200"/>
            <a:ext cx="8229600" cy="4565104"/>
          </a:xfrm>
        </p:spPr>
        <p:txBody>
          <a:bodyPr>
            <a:normAutofit/>
          </a:bodyPr>
          <a:lstStyle/>
          <a:p>
            <a:pPr marL="0" indent="0">
              <a:spcBef>
                <a:spcPts val="0"/>
              </a:spcBef>
              <a:spcAft>
                <a:spcPts val="1200"/>
              </a:spcAft>
              <a:buNone/>
            </a:pPr>
            <a:r>
              <a:rPr lang="el-GR" altLang="el-GR" sz="2800" dirty="0"/>
              <a:t>Η επίδραση των εργαλείων στην τροποποίηση της ανθρώπινης </a:t>
            </a:r>
            <a:r>
              <a:rPr lang="el-GR" altLang="el-GR" sz="2800" dirty="0" smtClean="0"/>
              <a:t>συμπεριφοράς.</a:t>
            </a:r>
            <a:endParaRPr lang="el-GR" altLang="el-GR" sz="2800" dirty="0"/>
          </a:p>
          <a:p>
            <a:pPr marL="0" lvl="0" indent="0" eaLnBrk="0" fontAlgn="base" hangingPunct="0">
              <a:spcBef>
                <a:spcPct val="0"/>
              </a:spcBef>
              <a:spcAft>
                <a:spcPts val="600"/>
              </a:spcAft>
              <a:buNone/>
            </a:pPr>
            <a:r>
              <a:rPr lang="el-GR" altLang="el-GR" sz="2400" b="1" dirty="0"/>
              <a:t>Θεωρία του </a:t>
            </a:r>
            <a:r>
              <a:rPr lang="en-US" altLang="el-GR" sz="2400" b="1" dirty="0" err="1" smtClean="0"/>
              <a:t>Vygotsky</a:t>
            </a:r>
            <a:r>
              <a:rPr lang="el-GR" altLang="el-GR" sz="2400" b="1" dirty="0" smtClean="0"/>
              <a:t>:</a:t>
            </a:r>
            <a:endParaRPr lang="en-US" altLang="el-GR" sz="2400" b="1" dirty="0"/>
          </a:p>
          <a:p>
            <a:pPr lvl="0" eaLnBrk="0" fontAlgn="base" hangingPunct="0">
              <a:spcBef>
                <a:spcPct val="0"/>
              </a:spcBef>
              <a:spcAft>
                <a:spcPts val="600"/>
              </a:spcAft>
              <a:buClr>
                <a:srgbClr val="9900CC"/>
              </a:buClr>
              <a:buSzPct val="120000"/>
              <a:buFont typeface="Wingdings" panose="05000000000000000000" pitchFamily="2" charset="2"/>
              <a:buChar char="§"/>
            </a:pPr>
            <a:r>
              <a:rPr lang="el-GR" altLang="el-GR" sz="2400" dirty="0"/>
              <a:t>Όπως η τροποποίηση των εργαλείων </a:t>
            </a:r>
            <a:r>
              <a:rPr lang="el-GR" altLang="el-GR" sz="2400" dirty="0" smtClean="0"/>
              <a:t>εργασίας, </a:t>
            </a:r>
            <a:r>
              <a:rPr lang="el-GR" altLang="el-GR" sz="2400" dirty="0"/>
              <a:t>επέδρασε στην τροποποίηση της </a:t>
            </a:r>
            <a:r>
              <a:rPr lang="el-GR" altLang="el-GR" sz="2400" dirty="0" smtClean="0"/>
              <a:t>φύσης της ανθρώπινης παραγωγής, </a:t>
            </a:r>
            <a:r>
              <a:rPr lang="el-GR" altLang="el-GR" sz="2400" dirty="0"/>
              <a:t>έτσι και τα ψυχολογικά </a:t>
            </a:r>
            <a:r>
              <a:rPr lang="el-GR" altLang="el-GR" sz="2400" dirty="0" smtClean="0"/>
              <a:t>εργαλεία, </a:t>
            </a:r>
            <a:r>
              <a:rPr lang="el-GR" altLang="el-GR" sz="2400" dirty="0"/>
              <a:t>επιδρούν στην τροποποίηση της ανθρώπινης </a:t>
            </a:r>
            <a:r>
              <a:rPr lang="el-GR" altLang="el-GR" sz="2400" dirty="0" smtClean="0"/>
              <a:t>συμπεριφοράς.</a:t>
            </a:r>
            <a:endParaRPr lang="el-GR" altLang="el-GR" sz="2400" dirty="0"/>
          </a:p>
          <a:p>
            <a:pPr lvl="0" eaLnBrk="0" fontAlgn="base" hangingPunct="0">
              <a:spcBef>
                <a:spcPct val="0"/>
              </a:spcBef>
              <a:spcAft>
                <a:spcPct val="0"/>
              </a:spcAft>
              <a:buClr>
                <a:srgbClr val="9900CC"/>
              </a:buClr>
              <a:buSzPct val="120000"/>
              <a:buFont typeface="Wingdings" panose="05000000000000000000" pitchFamily="2" charset="2"/>
              <a:buChar char="§"/>
            </a:pPr>
            <a:r>
              <a:rPr lang="el-GR" altLang="el-GR" sz="2400" dirty="0"/>
              <a:t>Τα ψυχολογικά </a:t>
            </a:r>
            <a:r>
              <a:rPr lang="el-GR" altLang="el-GR" sz="2400" dirty="0" smtClean="0"/>
              <a:t>εργαλεία, </a:t>
            </a:r>
            <a:r>
              <a:rPr lang="el-GR" altLang="el-GR" sz="2400" dirty="0"/>
              <a:t>αποτελούνται από κάθε είδους αναπαραστασιακά </a:t>
            </a:r>
            <a:r>
              <a:rPr lang="el-GR" altLang="el-GR" sz="2400" dirty="0" smtClean="0"/>
              <a:t>συστήματα, </a:t>
            </a:r>
            <a:r>
              <a:rPr lang="el-GR" altLang="el-GR" sz="2400" dirty="0"/>
              <a:t>(γλώσσα, αριθμητική, </a:t>
            </a:r>
            <a:r>
              <a:rPr lang="el-GR" altLang="el-GR" sz="2400" dirty="0" smtClean="0"/>
              <a:t>διαγράμματα, ζωγραφική</a:t>
            </a:r>
            <a:r>
              <a:rPr lang="el-GR" altLang="el-GR" sz="2400" dirty="0"/>
              <a:t>, </a:t>
            </a:r>
            <a:r>
              <a:rPr lang="el-GR" altLang="el-GR" sz="2400" dirty="0" smtClean="0"/>
              <a:t>και άλλα), </a:t>
            </a:r>
            <a:r>
              <a:rPr lang="el-GR" altLang="el-GR" sz="2400" dirty="0"/>
              <a:t>τα οποία σημειοδοτούν και </a:t>
            </a:r>
            <a:r>
              <a:rPr lang="el-GR" altLang="el-GR" sz="2400" dirty="0" smtClean="0"/>
              <a:t>εξελίσσουν, </a:t>
            </a:r>
            <a:r>
              <a:rPr lang="el-GR" altLang="el-GR" sz="2400" dirty="0"/>
              <a:t>τις ανώτερες νοητικές </a:t>
            </a:r>
            <a:r>
              <a:rPr lang="el-GR" altLang="el-GR" sz="2400" dirty="0" smtClean="0"/>
              <a:t>διεργασίες.</a:t>
            </a:r>
            <a:endParaRPr lang="el-GR" altLang="el-GR" sz="2400" u="sng"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mtClean="0">
                <a:solidFill>
                  <a:schemeClr val="tx1"/>
                </a:solidFill>
              </a:rPr>
              <a:t>32</a:t>
            </a:fld>
            <a:endParaRPr lang="el-GR"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338230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τέταρτης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015158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a:spcBef>
                <a:spcPts val="0"/>
              </a:spcBef>
              <a:spcAft>
                <a:spcPts val="1800"/>
              </a:spcAft>
            </a:pPr>
            <a:endParaRPr lang="en-US" dirty="0" smtClean="0"/>
          </a:p>
          <a:p>
            <a:pPr>
              <a:spcBef>
                <a:spcPts val="0"/>
              </a:spcBef>
              <a:spcAft>
                <a:spcPts val="1800"/>
              </a:spcAft>
            </a:pPr>
            <a:r>
              <a:rPr lang="el-GR" dirty="0" smtClean="0"/>
              <a:t>Να </a:t>
            </a:r>
            <a:r>
              <a:rPr lang="el-GR" dirty="0"/>
              <a:t>μάθουν  την ιστορία της παιδαγωγικής επιστήμης. Να μάθουν τις βασικές θεωρίες </a:t>
            </a:r>
            <a:r>
              <a:rPr lang="el-GR" dirty="0" smtClean="0"/>
              <a:t>μάθησης</a:t>
            </a:r>
            <a:r>
              <a:rPr lang="en-US" dirty="0" smtClean="0"/>
              <a:t>,</a:t>
            </a:r>
            <a:r>
              <a:rPr lang="el-GR" dirty="0" smtClean="0"/>
              <a:t> </a:t>
            </a:r>
            <a:r>
              <a:rPr lang="el-GR" dirty="0"/>
              <a:t>και σε ποια μοντέλα αυτές οδηγούν. </a:t>
            </a:r>
            <a:endParaRPr lang="el-GR" dirty="0" smtClean="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Θεωρίες Μάθησης</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4085072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4" action="ppaction://hlinksldjump" tooltip="Μετάβαση στη Διαφάνεια 6"/>
          </p:cNvPr>
          <p:cNvSpPr/>
          <p:nvPr/>
        </p:nvSpPr>
        <p:spPr>
          <a:xfrm>
            <a:off x="809255" y="1906645"/>
            <a:ext cx="7723185"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Θεωρίες για τη Γνώση και τη Μάθηση</a:t>
            </a:r>
            <a:endParaRPr lang="el-GR" i="1" dirty="0">
              <a:solidFill>
                <a:srgbClr val="0070C0"/>
              </a:solidFill>
            </a:endParaRPr>
          </a:p>
        </p:txBody>
      </p:sp>
      <p:sp>
        <p:nvSpPr>
          <p:cNvPr id="14" name="Θέση περιεχομένου 2">
            <a:hlinkClick r:id="" action="ppaction://noaction"/>
          </p:cNvPr>
          <p:cNvSpPr/>
          <p:nvPr>
            <p:custDataLst>
              <p:tags r:id="rId2"/>
            </p:custDataLst>
          </p:nvPr>
        </p:nvSpPr>
        <p:spPr>
          <a:xfrm>
            <a:off x="809258" y="2685952"/>
            <a:ext cx="772318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Θεωρίες για τη Γνώση</a:t>
            </a:r>
            <a:endParaRPr lang="el-GR" i="1" dirty="0">
              <a:solidFill>
                <a:srgbClr val="0070C0"/>
              </a:solidFill>
            </a:endParaRPr>
          </a:p>
        </p:txBody>
      </p:sp>
      <p:sp>
        <p:nvSpPr>
          <p:cNvPr id="8" name="Θέση περιεχομένου 3">
            <a:hlinkClick r:id="rId5" action="ppaction://hlinksldjump" tooltip="Μετάβαση στη Διαφάνεια 11"/>
          </p:cNvPr>
          <p:cNvSpPr/>
          <p:nvPr/>
        </p:nvSpPr>
        <p:spPr>
          <a:xfrm>
            <a:off x="1266453" y="3130576"/>
            <a:ext cx="726598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i="1" dirty="0">
                <a:solidFill>
                  <a:srgbClr val="0070C0"/>
                </a:solidFill>
              </a:rPr>
              <a:t>α</a:t>
            </a:r>
            <a:r>
              <a:rPr lang="el-GR" sz="2400" i="1" dirty="0" smtClean="0">
                <a:solidFill>
                  <a:srgbClr val="0070C0"/>
                </a:solidFill>
              </a:rPr>
              <a:t>)  Συμπεριφορισμός ή Μεταδοτικό </a:t>
            </a:r>
            <a:r>
              <a:rPr lang="el-GR" sz="2400" i="1" dirty="0">
                <a:solidFill>
                  <a:srgbClr val="0070C0"/>
                </a:solidFill>
              </a:rPr>
              <a:t>Μ</a:t>
            </a:r>
            <a:r>
              <a:rPr lang="el-GR" sz="2400" i="1" dirty="0" smtClean="0">
                <a:solidFill>
                  <a:srgbClr val="0070C0"/>
                </a:solidFill>
              </a:rPr>
              <a:t>οντέλο </a:t>
            </a:r>
            <a:r>
              <a:rPr lang="el-GR" sz="2400" i="1" dirty="0">
                <a:solidFill>
                  <a:srgbClr val="0070C0"/>
                </a:solidFill>
              </a:rPr>
              <a:t>Μ</a:t>
            </a:r>
            <a:r>
              <a:rPr lang="el-GR" sz="2400" i="1" dirty="0" smtClean="0">
                <a:solidFill>
                  <a:srgbClr val="0070C0"/>
                </a:solidFill>
              </a:rPr>
              <a:t>άθησης</a:t>
            </a:r>
            <a:endParaRPr lang="el-GR" sz="1600" i="1" dirty="0">
              <a:solidFill>
                <a:srgbClr val="0070C0"/>
              </a:solidFill>
            </a:endParaRPr>
          </a:p>
        </p:txBody>
      </p:sp>
      <p:sp>
        <p:nvSpPr>
          <p:cNvPr id="9" name="Θέση περιεχομένου 4">
            <a:hlinkClick r:id="rId6" action="ppaction://hlinksldjump" tooltip="Μετάβαση στη Διαφάνεια 14"/>
          </p:cNvPr>
          <p:cNvSpPr/>
          <p:nvPr/>
        </p:nvSpPr>
        <p:spPr>
          <a:xfrm>
            <a:off x="1266454" y="3572631"/>
            <a:ext cx="726598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i="1" dirty="0">
                <a:solidFill>
                  <a:srgbClr val="0070C0"/>
                </a:solidFill>
              </a:rPr>
              <a:t>β</a:t>
            </a:r>
            <a:r>
              <a:rPr lang="el-GR" sz="2400" i="1" dirty="0" smtClean="0">
                <a:solidFill>
                  <a:srgbClr val="0070C0"/>
                </a:solidFill>
              </a:rPr>
              <a:t>)  Επικοδομισμός ή Κατασκευαστικό Μοντέλο Μάθησης</a:t>
            </a:r>
            <a:endParaRPr lang="el-GR" sz="1600" i="1" dirty="0">
              <a:solidFill>
                <a:srgbClr val="0070C0"/>
              </a:solidFill>
            </a:endParaRPr>
          </a:p>
        </p:txBody>
      </p:sp>
      <p:sp>
        <p:nvSpPr>
          <p:cNvPr id="10" name="Θέση περιεχομένου 5">
            <a:hlinkClick r:id="rId7" action="ppaction://hlinksldjump" tooltip="Μετάβαση στη Διαφάνεια 23"/>
          </p:cNvPr>
          <p:cNvSpPr/>
          <p:nvPr/>
        </p:nvSpPr>
        <p:spPr>
          <a:xfrm>
            <a:off x="1266456" y="4004679"/>
            <a:ext cx="7265985"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i="1" dirty="0">
                <a:solidFill>
                  <a:srgbClr val="0070C0"/>
                </a:solidFill>
              </a:rPr>
              <a:t>γ</a:t>
            </a:r>
            <a:r>
              <a:rPr lang="el-GR" sz="2400" i="1" dirty="0" smtClean="0">
                <a:solidFill>
                  <a:srgbClr val="0070C0"/>
                </a:solidFill>
              </a:rPr>
              <a:t>)  Κοινωνικοπολιτισμικός Επικοδομισμός</a:t>
            </a:r>
            <a:endParaRPr lang="el-GR" sz="1600" i="1" dirty="0">
              <a:solidFill>
                <a:srgbClr val="0070C0"/>
              </a:solidFill>
            </a:endParaRPr>
          </a:p>
        </p:txBody>
      </p:sp>
      <p:sp>
        <p:nvSpPr>
          <p:cNvPr id="7" name="Θέση περιεχομένου 6">
            <a:hlinkClick r:id="rId8" action="ppaction://hlinksldjump" tooltip="Μετάβαση στη Διαφάνεια 27"/>
          </p:cNvPr>
          <p:cNvSpPr/>
          <p:nvPr/>
        </p:nvSpPr>
        <p:spPr>
          <a:xfrm>
            <a:off x="809259" y="4725144"/>
            <a:ext cx="7723182"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rPr>
              <a:t>3)  Επικοδομισμός ή Κατασκευαστικό Μοντέλο </a:t>
            </a:r>
          </a:p>
          <a:p>
            <a:pPr lvl="1"/>
            <a:r>
              <a:rPr lang="el-GR" sz="2800" i="1" dirty="0" smtClean="0">
                <a:solidFill>
                  <a:srgbClr val="0070C0"/>
                </a:solidFill>
              </a:rPr>
              <a:t>Μάθησης</a:t>
            </a:r>
            <a:endParaRPr lang="el-GR"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Θεωρίες Μάθησης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7382926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latin typeface="+mn-lt"/>
              </a:rPr>
              <a:t>Θεωρίες για τη </a:t>
            </a:r>
            <a:r>
              <a:rPr lang="el-GR" altLang="el-GR" b="1" dirty="0">
                <a:latin typeface="+mn-lt"/>
              </a:rPr>
              <a:t>Γ</a:t>
            </a:r>
            <a:r>
              <a:rPr lang="el-GR" altLang="el-GR" b="1" dirty="0" smtClean="0">
                <a:latin typeface="+mn-lt"/>
              </a:rPr>
              <a:t>νώση και τη Μάθηση</a:t>
            </a:r>
            <a:endParaRPr lang="el-GR" b="1" dirty="0">
              <a:latin typeface="+mn-lt"/>
            </a:endParaRPr>
          </a:p>
        </p:txBody>
      </p:sp>
      <p:sp>
        <p:nvSpPr>
          <p:cNvPr id="3" name="Θέση περιεχομένου 1"/>
          <p:cNvSpPr>
            <a:spLocks noGrp="1"/>
          </p:cNvSpPr>
          <p:nvPr>
            <p:ph idx="1"/>
          </p:nvPr>
        </p:nvSpPr>
        <p:spPr/>
        <p:txBody>
          <a:bodyPr>
            <a:normAutofit lnSpcReduction="10000"/>
          </a:bodyPr>
          <a:lstStyle/>
          <a:p>
            <a:pPr>
              <a:spcBef>
                <a:spcPts val="0"/>
              </a:spcBef>
              <a:spcAft>
                <a:spcPts val="500"/>
              </a:spcAft>
              <a:buClr>
                <a:srgbClr val="9900CC"/>
              </a:buClr>
              <a:buSzPct val="120000"/>
              <a:buFont typeface="Wingdings" panose="05000000000000000000" pitchFamily="2" charset="2"/>
              <a:buChar char="§"/>
            </a:pPr>
            <a:r>
              <a:rPr lang="el-GR" altLang="el-GR" dirty="0" smtClean="0"/>
              <a:t>Μετά την Αναγέννηση, έως και τον 18ο αιώνα, η επικρατούσα θεώρηση του κόσμου περιέγραφε</a:t>
            </a:r>
            <a:r>
              <a:rPr lang="en-US" altLang="el-GR" dirty="0" smtClean="0"/>
              <a:t>:</a:t>
            </a:r>
            <a:endParaRPr lang="el-GR" altLang="el-GR" dirty="0" smtClean="0"/>
          </a:p>
          <a:p>
            <a:pPr lvl="1" indent="-342000">
              <a:lnSpc>
                <a:spcPct val="110000"/>
              </a:lnSpc>
              <a:spcBef>
                <a:spcPts val="0"/>
              </a:spcBef>
              <a:spcAft>
                <a:spcPts val="500"/>
              </a:spcAft>
              <a:buClr>
                <a:srgbClr val="FF0066"/>
              </a:buClr>
              <a:buSzPct val="120000"/>
              <a:buFont typeface="Wingdings" panose="05000000000000000000" pitchFamily="2" charset="2"/>
              <a:buChar char="§"/>
            </a:pPr>
            <a:r>
              <a:rPr lang="el-GR" altLang="el-GR" dirty="0" smtClean="0"/>
              <a:t>Έναν κόσμο στατικό όπου τίποτα δεν αλλάζει. Όλα δημιουργήθηκαν από τον Θεό, όπως είναι σήμερα, και πάντα θα έχουν την ίδια μορφή. Όλα κινούνται με σταθερούς φυσικούς νόμους.</a:t>
            </a:r>
          </a:p>
          <a:p>
            <a:pPr lvl="1" indent="-342000">
              <a:lnSpc>
                <a:spcPct val="110000"/>
              </a:lnSpc>
              <a:spcBef>
                <a:spcPts val="0"/>
              </a:spcBef>
              <a:buClr>
                <a:srgbClr val="FF0066"/>
              </a:buClr>
              <a:buSzPct val="120000"/>
              <a:buFont typeface="Wingdings" panose="05000000000000000000" pitchFamily="2" charset="2"/>
              <a:buChar char="§"/>
            </a:pPr>
            <a:r>
              <a:rPr lang="el-GR" altLang="el-GR" dirty="0" smtClean="0"/>
              <a:t>Η έκρηξη της επιστήμης, της τεχνολογίας, και η βιομηχανική επανάσταση</a:t>
            </a:r>
            <a:r>
              <a:rPr lang="en-US" altLang="el-GR" dirty="0" smtClean="0"/>
              <a:t>,</a:t>
            </a:r>
            <a:r>
              <a:rPr lang="el-GR" altLang="el-GR" dirty="0" smtClean="0"/>
              <a:t> οδήγησε σε διαφορετικές θεωρήσεις του κόσμου. </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6</a:t>
            </a:fld>
            <a:endParaRPr lang="el-GR" sz="1400" dirty="0">
              <a:solidFill>
                <a:schemeClr val="tx1"/>
              </a:solidFill>
            </a:endParaRPr>
          </a:p>
        </p:txBody>
      </p:sp>
    </p:spTree>
    <p:extLst>
      <p:ext uri="{BB962C8B-B14F-4D97-AF65-F5344CB8AC3E}">
        <p14:creationId xmlns:p14="http://schemas.microsoft.com/office/powerpoint/2010/main" val="5603577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Θεωρήσεις του κόσμου</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Clr>
                <a:srgbClr val="9900CC"/>
              </a:buClr>
              <a:buSzPct val="120000"/>
              <a:buNone/>
            </a:pPr>
            <a:r>
              <a:rPr lang="el-GR" altLang="el-GR" sz="2400" b="1" dirty="0" smtClean="0">
                <a:solidFill>
                  <a:srgbClr val="9900CC"/>
                </a:solidFill>
              </a:rPr>
              <a:t>1)  </a:t>
            </a:r>
            <a:r>
              <a:rPr lang="el-GR" altLang="el-GR" sz="2400" dirty="0" smtClean="0"/>
              <a:t>Ο κόσμος βρίσκεται σε αδιάκοπη κίνηση και αλλαγή.</a:t>
            </a:r>
          </a:p>
          <a:p>
            <a:pPr marL="0" indent="0">
              <a:spcBef>
                <a:spcPts val="0"/>
              </a:spcBef>
              <a:buClr>
                <a:srgbClr val="996633"/>
              </a:buClr>
              <a:buSzPct val="120000"/>
              <a:buNone/>
            </a:pPr>
            <a:r>
              <a:rPr lang="el-GR" altLang="el-GR" sz="2400" b="1" dirty="0" smtClean="0">
                <a:solidFill>
                  <a:srgbClr val="9900CC"/>
                </a:solidFill>
              </a:rPr>
              <a:t>2)  </a:t>
            </a:r>
            <a:r>
              <a:rPr lang="el-GR" altLang="el-GR" sz="2400" dirty="0" smtClean="0"/>
              <a:t>Όλα γεννιούνται και πεθαίνουν, η διαρκής  «γέννηση και ο </a:t>
            </a:r>
          </a:p>
          <a:p>
            <a:pPr marL="400050" lvl="1" indent="0">
              <a:spcBef>
                <a:spcPts val="0"/>
              </a:spcBef>
              <a:buClr>
                <a:srgbClr val="996633"/>
              </a:buClr>
              <a:buSzPct val="120000"/>
              <a:buNone/>
            </a:pPr>
            <a:r>
              <a:rPr lang="el-GR" altLang="el-GR" sz="2400" dirty="0" smtClean="0"/>
              <a:t>θάνατος» των πάντων,  είναι μέσα στη φύση.</a:t>
            </a:r>
          </a:p>
          <a:p>
            <a:pPr marL="0" indent="0">
              <a:spcBef>
                <a:spcPts val="0"/>
              </a:spcBef>
              <a:buClr>
                <a:srgbClr val="9900CC"/>
              </a:buClr>
              <a:buSzPct val="120000"/>
              <a:buNone/>
            </a:pPr>
            <a:r>
              <a:rPr lang="el-GR" altLang="el-GR" sz="2400" b="1" dirty="0" smtClean="0">
                <a:solidFill>
                  <a:srgbClr val="9900CC"/>
                </a:solidFill>
              </a:rPr>
              <a:t>3)  </a:t>
            </a:r>
            <a:r>
              <a:rPr lang="el-GR" altLang="el-GR" sz="2400" dirty="0" smtClean="0"/>
              <a:t>Η εξέλιξη των ειδών</a:t>
            </a:r>
            <a:r>
              <a:rPr lang="en-US" altLang="el-GR" sz="2400" dirty="0" smtClean="0"/>
              <a:t>:</a:t>
            </a:r>
            <a:r>
              <a:rPr lang="el-GR" altLang="el-GR" sz="2400" dirty="0" smtClean="0"/>
              <a:t> Όλα τα είδη γεννιούνται και </a:t>
            </a:r>
          </a:p>
          <a:p>
            <a:pPr marL="400050" lvl="1" indent="0">
              <a:spcBef>
                <a:spcPts val="0"/>
              </a:spcBef>
              <a:buClr>
                <a:srgbClr val="9900CC"/>
              </a:buClr>
              <a:buSzPct val="120000"/>
              <a:buNone/>
            </a:pPr>
            <a:r>
              <a:rPr lang="el-GR" altLang="el-GR" sz="2400" dirty="0" smtClean="0"/>
              <a:t>εξαφανίζονται, και νέα δημιουργούνται.</a:t>
            </a:r>
          </a:p>
          <a:p>
            <a:pPr marL="0" indent="0">
              <a:spcBef>
                <a:spcPts val="0"/>
              </a:spcBef>
              <a:buClr>
                <a:srgbClr val="996633"/>
              </a:buClr>
              <a:buSzPct val="120000"/>
              <a:buNone/>
            </a:pPr>
            <a:r>
              <a:rPr lang="el-GR" altLang="el-GR" sz="2400" b="1" dirty="0" smtClean="0">
                <a:solidFill>
                  <a:srgbClr val="9900CC"/>
                </a:solidFill>
              </a:rPr>
              <a:t>4)  </a:t>
            </a:r>
            <a:r>
              <a:rPr lang="el-GR" altLang="el-GR" sz="2400" dirty="0" smtClean="0"/>
              <a:t>Ο άνθρωπος είναι η ανώτερη βαθμίδα της εξέλιξης των </a:t>
            </a:r>
          </a:p>
          <a:p>
            <a:pPr marL="400050" lvl="1" indent="0">
              <a:spcBef>
                <a:spcPts val="0"/>
              </a:spcBef>
              <a:buClr>
                <a:srgbClr val="996633"/>
              </a:buClr>
              <a:buSzPct val="120000"/>
              <a:buNone/>
            </a:pPr>
            <a:r>
              <a:rPr lang="el-GR" altLang="el-GR" sz="2400" dirty="0" smtClean="0"/>
              <a:t>ειδών.</a:t>
            </a:r>
          </a:p>
          <a:p>
            <a:pPr marL="0" indent="0">
              <a:spcBef>
                <a:spcPts val="0"/>
              </a:spcBef>
              <a:buClr>
                <a:srgbClr val="9900CC"/>
              </a:buClr>
              <a:buSzPct val="120000"/>
              <a:buNone/>
            </a:pPr>
            <a:r>
              <a:rPr lang="el-GR" altLang="el-GR" sz="2400" b="1" dirty="0" smtClean="0">
                <a:solidFill>
                  <a:srgbClr val="9900CC"/>
                </a:solidFill>
              </a:rPr>
              <a:t>5)  </a:t>
            </a:r>
            <a:r>
              <a:rPr lang="el-GR" altLang="el-GR" sz="2400" dirty="0" smtClean="0"/>
              <a:t>Η Ανθρώπινη </a:t>
            </a:r>
            <a:r>
              <a:rPr lang="el-GR" altLang="el-GR" sz="2400" dirty="0"/>
              <a:t>Ι</a:t>
            </a:r>
            <a:r>
              <a:rPr lang="el-GR" altLang="el-GR" sz="2400" dirty="0" smtClean="0"/>
              <a:t>στορία, είναι αποτέλεσμα της εξέλιξης των </a:t>
            </a:r>
          </a:p>
          <a:p>
            <a:pPr marL="400050" lvl="1" indent="0">
              <a:spcBef>
                <a:spcPts val="0"/>
              </a:spcBef>
              <a:buClr>
                <a:srgbClr val="9900CC"/>
              </a:buClr>
              <a:buSzPct val="120000"/>
              <a:buNone/>
            </a:pPr>
            <a:r>
              <a:rPr lang="el-GR" altLang="el-GR" sz="2400" dirty="0" smtClean="0"/>
              <a:t>παραγωγικών σχέσεων.</a:t>
            </a:r>
          </a:p>
          <a:p>
            <a:pPr marL="0" indent="0">
              <a:spcBef>
                <a:spcPts val="0"/>
              </a:spcBef>
              <a:buClr>
                <a:srgbClr val="996633"/>
              </a:buClr>
              <a:buSzPct val="120000"/>
              <a:buNone/>
            </a:pPr>
            <a:r>
              <a:rPr lang="el-GR" altLang="el-GR" sz="2400" b="1" dirty="0" smtClean="0">
                <a:solidFill>
                  <a:srgbClr val="9900CC"/>
                </a:solidFill>
              </a:rPr>
              <a:t>6)  </a:t>
            </a:r>
            <a:r>
              <a:rPr lang="el-GR" altLang="el-GR" sz="2400" dirty="0" smtClean="0"/>
              <a:t>Η γνώση δεν δόθηκε  στον άνθρωπο σαν θείο δώρο, αλλά </a:t>
            </a:r>
          </a:p>
          <a:p>
            <a:pPr marL="400050" lvl="1" indent="0">
              <a:spcBef>
                <a:spcPts val="0"/>
              </a:spcBef>
              <a:buClr>
                <a:srgbClr val="996633"/>
              </a:buClr>
              <a:buSzPct val="120000"/>
              <a:buNone/>
            </a:pPr>
            <a:r>
              <a:rPr lang="el-GR" altLang="el-GR" sz="2400" dirty="0" smtClean="0"/>
              <a:t>την ανέπτυξε σιγά - σιγά, μέσα από την διαδικασία της χρήσης των «χεριών», και την σταδιακή χρήση της γλώσσας.</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7</a:t>
            </a:fld>
            <a:endParaRPr lang="el-GR" sz="1400" dirty="0">
              <a:solidFill>
                <a:schemeClr val="tx1"/>
              </a:solidFill>
            </a:endParaRPr>
          </a:p>
        </p:txBody>
      </p:sp>
    </p:spTree>
    <p:extLst>
      <p:ext uri="{BB962C8B-B14F-4D97-AF65-F5344CB8AC3E}">
        <p14:creationId xmlns:p14="http://schemas.microsoft.com/office/powerpoint/2010/main" val="2292737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smtClean="0"/>
              <a:t>Η νέα θεώρηση του κόσμου</a:t>
            </a:r>
            <a:r>
              <a:rPr lang="el-GR" altLang="el-GR" i="1" dirty="0" smtClean="0"/>
              <a:t> </a:t>
            </a:r>
            <a:r>
              <a:rPr lang="el-GR" altLang="el-GR" dirty="0" smtClean="0">
                <a:solidFill>
                  <a:srgbClr val="FF9933"/>
                </a:solidFill>
              </a:rPr>
              <a:t> </a:t>
            </a:r>
            <a:endParaRPr lang="el-GR" dirty="0"/>
          </a:p>
        </p:txBody>
      </p:sp>
      <p:sp>
        <p:nvSpPr>
          <p:cNvPr id="7" name="Θέση περιεχομένου 1"/>
          <p:cNvSpPr>
            <a:spLocks noGrp="1"/>
          </p:cNvSpPr>
          <p:nvPr>
            <p:ph sz="half" idx="1"/>
          </p:nvPr>
        </p:nvSpPr>
        <p:spPr>
          <a:xfrm>
            <a:off x="457200" y="1600200"/>
            <a:ext cx="4186808" cy="4525963"/>
          </a:xfrm>
        </p:spPr>
        <p:txBody>
          <a:bodyPr>
            <a:normAutofit/>
          </a:bodyPr>
          <a:lstStyle/>
          <a:p>
            <a:pPr>
              <a:spcBef>
                <a:spcPts val="0"/>
              </a:spcBef>
              <a:spcAft>
                <a:spcPts val="1200"/>
              </a:spcAft>
              <a:buClr>
                <a:srgbClr val="9900CC"/>
              </a:buClr>
              <a:buSzPct val="120000"/>
              <a:buFont typeface="Wingdings" panose="05000000000000000000" pitchFamily="2" charset="2"/>
              <a:buChar char="§"/>
            </a:pPr>
            <a:r>
              <a:rPr lang="el-GR" altLang="el-GR" dirty="0" smtClean="0"/>
              <a:t>Η νέα θεώρηση του κόσμου εκφράστηκε από πολλούς φιλοσόφους και επιστήμονες.</a:t>
            </a:r>
          </a:p>
          <a:p>
            <a:pPr lvl="2" indent="-342000">
              <a:spcBef>
                <a:spcPts val="0"/>
              </a:spcBef>
              <a:spcAft>
                <a:spcPts val="400"/>
              </a:spcAft>
              <a:buClr>
                <a:srgbClr val="FF0066"/>
              </a:buClr>
              <a:buSzPct val="120000"/>
              <a:buFont typeface="Wingdings" panose="05000000000000000000" pitchFamily="2" charset="2"/>
              <a:buChar char="§"/>
            </a:pPr>
            <a:r>
              <a:rPr lang="el-GR" altLang="el-GR" sz="2400" dirty="0" smtClean="0"/>
              <a:t>Καρτέσιος,</a:t>
            </a:r>
            <a:endParaRPr lang="el-GR" altLang="el-GR" sz="2400" dirty="0"/>
          </a:p>
          <a:p>
            <a:pPr lvl="2" indent="-342000">
              <a:spcBef>
                <a:spcPts val="0"/>
              </a:spcBef>
              <a:spcAft>
                <a:spcPts val="400"/>
              </a:spcAft>
              <a:buClr>
                <a:srgbClr val="FF0066"/>
              </a:buClr>
              <a:buSzPct val="120000"/>
              <a:buFont typeface="Wingdings" panose="05000000000000000000" pitchFamily="2" charset="2"/>
              <a:buChar char="§"/>
            </a:pPr>
            <a:r>
              <a:rPr lang="el-GR" altLang="el-GR" sz="2400" dirty="0" smtClean="0"/>
              <a:t>Καντ,</a:t>
            </a:r>
            <a:endParaRPr lang="el-GR" altLang="el-GR" sz="2400" dirty="0"/>
          </a:p>
          <a:p>
            <a:pPr lvl="2" indent="-342000">
              <a:spcBef>
                <a:spcPts val="0"/>
              </a:spcBef>
              <a:spcAft>
                <a:spcPts val="400"/>
              </a:spcAft>
              <a:buClr>
                <a:srgbClr val="FF0066"/>
              </a:buClr>
              <a:buSzPct val="120000"/>
              <a:buFont typeface="Wingdings" panose="05000000000000000000" pitchFamily="2" charset="2"/>
              <a:buChar char="§"/>
            </a:pPr>
            <a:r>
              <a:rPr lang="el-GR" altLang="el-GR" sz="2400" dirty="0" smtClean="0"/>
              <a:t>Δαρβίνος,</a:t>
            </a:r>
            <a:endParaRPr lang="el-GR" altLang="el-GR" sz="2400" dirty="0"/>
          </a:p>
          <a:p>
            <a:pPr lvl="2" indent="-342000">
              <a:spcBef>
                <a:spcPts val="0"/>
              </a:spcBef>
              <a:spcAft>
                <a:spcPts val="400"/>
              </a:spcAft>
              <a:buClr>
                <a:srgbClr val="FF0066"/>
              </a:buClr>
              <a:buSzPct val="120000"/>
              <a:buFont typeface="Wingdings" panose="05000000000000000000" pitchFamily="2" charset="2"/>
              <a:buChar char="§"/>
            </a:pPr>
            <a:r>
              <a:rPr lang="el-GR" altLang="el-GR" sz="2400" dirty="0" smtClean="0"/>
              <a:t>Μαρξ,</a:t>
            </a:r>
            <a:endParaRPr lang="el-GR" altLang="el-GR" sz="2400" dirty="0"/>
          </a:p>
          <a:p>
            <a:pPr lvl="2" indent="-342000">
              <a:spcBef>
                <a:spcPts val="0"/>
              </a:spcBef>
              <a:spcAft>
                <a:spcPts val="400"/>
              </a:spcAft>
              <a:buClr>
                <a:srgbClr val="FF0066"/>
              </a:buClr>
              <a:buSzPct val="120000"/>
              <a:buFont typeface="Wingdings" panose="05000000000000000000" pitchFamily="2" charset="2"/>
              <a:buChar char="§"/>
            </a:pPr>
            <a:r>
              <a:rPr lang="el-GR" altLang="el-GR" sz="2400" dirty="0" smtClean="0"/>
              <a:t>Έγκελς,</a:t>
            </a:r>
          </a:p>
          <a:p>
            <a:pPr lvl="2" indent="-342000">
              <a:spcBef>
                <a:spcPts val="0"/>
              </a:spcBef>
              <a:spcAft>
                <a:spcPts val="400"/>
              </a:spcAft>
              <a:buClr>
                <a:srgbClr val="FF0066"/>
              </a:buClr>
              <a:buSzPct val="120000"/>
              <a:buFont typeface="Wingdings" panose="05000000000000000000" pitchFamily="2" charset="2"/>
              <a:buChar char="§"/>
            </a:pPr>
            <a:r>
              <a:rPr lang="el-GR" altLang="el-GR" sz="2400" dirty="0"/>
              <a:t>κ</a:t>
            </a:r>
            <a:r>
              <a:rPr lang="el-GR" altLang="el-GR" sz="2400" dirty="0" smtClean="0"/>
              <a:t>αι άλλοι.</a:t>
            </a:r>
            <a:endParaRPr lang="el-GR" altLang="el-GR" sz="2400" dirty="0"/>
          </a:p>
          <a:p>
            <a:pPr marL="0" indent="0">
              <a:buNone/>
            </a:pPr>
            <a:endParaRPr lang="el-GR" dirty="0"/>
          </a:p>
        </p:txBody>
      </p:sp>
      <p:sp>
        <p:nvSpPr>
          <p:cNvPr id="8" name="Θέση περιεχομένου 2"/>
          <p:cNvSpPr>
            <a:spLocks noGrp="1"/>
          </p:cNvSpPr>
          <p:nvPr>
            <p:ph sz="half" idx="2"/>
          </p:nvPr>
        </p:nvSpPr>
        <p:spPr/>
        <p:txBody>
          <a:bodyPr>
            <a:normAutofit/>
          </a:bodyPr>
          <a:lstStyle/>
          <a:p>
            <a:pPr>
              <a:spcBef>
                <a:spcPts val="0"/>
              </a:spcBef>
              <a:spcAft>
                <a:spcPts val="1800"/>
              </a:spcAft>
              <a:buClr>
                <a:srgbClr val="9900CC"/>
              </a:buClr>
              <a:buSzPct val="120000"/>
              <a:buFont typeface="Wingdings" panose="05000000000000000000" pitchFamily="2" charset="2"/>
              <a:buChar char="§"/>
            </a:pPr>
            <a:r>
              <a:rPr lang="el-GR" altLang="el-GR" dirty="0"/>
              <a:t>Η θεώρηση </a:t>
            </a:r>
            <a:r>
              <a:rPr lang="el-GR" altLang="el-GR" dirty="0" smtClean="0"/>
              <a:t>αυτή, </a:t>
            </a:r>
            <a:r>
              <a:rPr lang="el-GR" altLang="el-GR" dirty="0"/>
              <a:t>πήρε την μορφή έκρηξης  τον 19ο </a:t>
            </a:r>
            <a:r>
              <a:rPr lang="el-GR" altLang="el-GR" dirty="0" smtClean="0"/>
              <a:t>αιώνα, </a:t>
            </a:r>
            <a:r>
              <a:rPr lang="el-GR" altLang="el-GR" dirty="0"/>
              <a:t>και δημιούργησε το κίνημα </a:t>
            </a:r>
            <a:r>
              <a:rPr lang="el-GR" altLang="el-GR" dirty="0" smtClean="0"/>
              <a:t>του</a:t>
            </a:r>
          </a:p>
          <a:p>
            <a:pPr marL="0" indent="0" algn="ctr">
              <a:buNone/>
            </a:pPr>
            <a:r>
              <a:rPr lang="el-GR" altLang="el-GR" dirty="0" smtClean="0">
                <a:solidFill>
                  <a:srgbClr val="C00000"/>
                </a:solidFill>
              </a:rPr>
              <a:t>ΔΙΑΛΕΚΤΙΚΟΎ ΥΛΙΣΜΟΎ </a:t>
            </a: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8</a:t>
            </a:fld>
            <a:endParaRPr lang="el-GR" sz="1400" dirty="0">
              <a:solidFill>
                <a:schemeClr val="tx1"/>
              </a:solidFill>
            </a:endParaRPr>
          </a:p>
        </p:txBody>
      </p:sp>
    </p:spTree>
    <p:extLst>
      <p:ext uri="{BB962C8B-B14F-4D97-AF65-F5344CB8AC3E}">
        <p14:creationId xmlns:p14="http://schemas.microsoft.com/office/powerpoint/2010/main" val="11894272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323528" y="274638"/>
            <a:ext cx="8496944" cy="1143000"/>
          </a:xfrm>
        </p:spPr>
        <p:txBody>
          <a:bodyPr>
            <a:noAutofit/>
          </a:bodyPr>
          <a:lstStyle/>
          <a:p>
            <a:r>
              <a:rPr lang="el-GR" altLang="el-GR" b="1" dirty="0" smtClean="0"/>
              <a:t>Άνθρωποι που άλλαξαν την πορεία της σκέψης της ανθρωπότητας</a:t>
            </a:r>
            <a:endParaRPr lang="el-GR" b="1" dirty="0"/>
          </a:p>
        </p:txBody>
      </p:sp>
      <p:sp>
        <p:nvSpPr>
          <p:cNvPr id="6" name="Θέση περιεχομένου 1"/>
          <p:cNvSpPr>
            <a:spLocks noGrp="1"/>
          </p:cNvSpPr>
          <p:nvPr>
            <p:ph idx="1"/>
            <p:custDataLst>
              <p:tags r:id="rId1"/>
            </p:custDataLst>
          </p:nvPr>
        </p:nvSpPr>
        <p:spPr/>
        <p:txBody>
          <a:bodyPr/>
          <a:lstStyle/>
          <a:p>
            <a:pPr>
              <a:spcBef>
                <a:spcPts val="0"/>
              </a:spcBef>
              <a:spcAft>
                <a:spcPts val="1200"/>
              </a:spcAft>
            </a:pPr>
            <a:endParaRPr lang="en-US" altLang="el-GR" sz="1600" dirty="0" smtClean="0"/>
          </a:p>
          <a:p>
            <a:pPr>
              <a:spcBef>
                <a:spcPts val="0"/>
              </a:spcBef>
              <a:spcAft>
                <a:spcPts val="1200"/>
              </a:spcAft>
              <a:buClr>
                <a:srgbClr val="9900CC"/>
              </a:buClr>
              <a:buSzPct val="120000"/>
              <a:buFont typeface="Wingdings" panose="05000000000000000000" pitchFamily="2" charset="2"/>
              <a:buChar char="§"/>
            </a:pPr>
            <a:r>
              <a:rPr lang="en-US" altLang="el-GR" dirty="0" smtClean="0"/>
              <a:t>Charles Darwin, 1809 - 1874.</a:t>
            </a:r>
          </a:p>
          <a:p>
            <a:pPr>
              <a:spcBef>
                <a:spcPts val="0"/>
              </a:spcBef>
              <a:spcAft>
                <a:spcPts val="1200"/>
              </a:spcAft>
              <a:buClr>
                <a:srgbClr val="9900CC"/>
              </a:buClr>
              <a:buSzPct val="120000"/>
              <a:buFont typeface="Wingdings" panose="05000000000000000000" pitchFamily="2" charset="2"/>
              <a:buChar char="§"/>
            </a:pPr>
            <a:r>
              <a:rPr lang="en-US" altLang="el-GR" dirty="0" smtClean="0"/>
              <a:t>Karl Marx, 1818 - 1883.</a:t>
            </a:r>
          </a:p>
          <a:p>
            <a:pPr>
              <a:spcBef>
                <a:spcPts val="0"/>
              </a:spcBef>
              <a:spcAft>
                <a:spcPts val="1200"/>
              </a:spcAft>
              <a:buClr>
                <a:srgbClr val="9900CC"/>
              </a:buClr>
              <a:buSzPct val="120000"/>
              <a:buFont typeface="Wingdings" panose="05000000000000000000" pitchFamily="2" charset="2"/>
              <a:buChar char="§"/>
            </a:pPr>
            <a:r>
              <a:rPr lang="en-US" altLang="el-GR" dirty="0" smtClean="0"/>
              <a:t>Friedrich Engels, 1820 - 1895.</a:t>
            </a:r>
          </a:p>
          <a:p>
            <a:pPr>
              <a:spcBef>
                <a:spcPts val="0"/>
              </a:spcBef>
              <a:spcAft>
                <a:spcPts val="1200"/>
              </a:spcAft>
              <a:buClr>
                <a:srgbClr val="9900CC"/>
              </a:buClr>
              <a:buSzPct val="120000"/>
              <a:buFont typeface="Wingdings" panose="05000000000000000000" pitchFamily="2" charset="2"/>
              <a:buChar char="§"/>
            </a:pPr>
            <a:r>
              <a:rPr lang="en-US" altLang="el-GR" dirty="0" smtClean="0"/>
              <a:t>Sigmund Freud, 1856 - 1939.</a:t>
            </a:r>
          </a:p>
          <a:p>
            <a:pPr>
              <a:spcBef>
                <a:spcPts val="0"/>
              </a:spcBef>
              <a:spcAft>
                <a:spcPts val="1200"/>
              </a:spcAft>
              <a:buClr>
                <a:srgbClr val="9900CC"/>
              </a:buClr>
              <a:buSzPct val="120000"/>
              <a:buFont typeface="Wingdings" panose="05000000000000000000" pitchFamily="2" charset="2"/>
              <a:buChar char="§"/>
            </a:pPr>
            <a:r>
              <a:rPr lang="en-US" altLang="el-GR" dirty="0" smtClean="0"/>
              <a:t>John Dewey, 1859 - 1952.</a:t>
            </a:r>
          </a:p>
          <a:p>
            <a:pPr>
              <a:spcBef>
                <a:spcPts val="0"/>
              </a:spcBef>
              <a:spcAft>
                <a:spcPts val="1200"/>
              </a:spcAft>
              <a:buClr>
                <a:srgbClr val="9900CC"/>
              </a:buClr>
              <a:buSzPct val="120000"/>
              <a:buFont typeface="Wingdings" panose="05000000000000000000" pitchFamily="2" charset="2"/>
              <a:buChar char="§"/>
            </a:pPr>
            <a:r>
              <a:rPr lang="en-US" altLang="el-GR" dirty="0" smtClean="0"/>
              <a:t>Albert Einstein, 1879 - 1955.</a:t>
            </a:r>
          </a:p>
        </p:txBody>
      </p:sp>
      <p:sp>
        <p:nvSpPr>
          <p:cNvPr id="3" name="Θέση υποσέλιδου 1" descr="."/>
          <p:cNvSpPr>
            <a:spLocks noGrp="1"/>
          </p:cNvSpPr>
          <p:nvPr>
            <p:ph type="ftr" sz="quarter" idx="11"/>
          </p:nvPr>
        </p:nvSpPr>
        <p:spPr/>
        <p:txBody>
          <a:bodyPr/>
          <a:lstStyle/>
          <a:p>
            <a:r>
              <a:rPr lang="el-GR" sz="1400" dirty="0" smtClean="0">
                <a:solidFill>
                  <a:schemeClr val="tx1"/>
                </a:solidFill>
              </a:rPr>
              <a:t>Θεωρίες Μάθησης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8F11266A-02F6-46FE-A47B-E23423BB7C0F}" type="slidenum">
              <a:rPr lang="el-GR" sz="1400" smtClean="0">
                <a:solidFill>
                  <a:schemeClr val="tx1"/>
                </a:solidFill>
              </a:rPr>
              <a:t>9</a:t>
            </a:fld>
            <a:endParaRPr lang="el-GR" sz="1400" dirty="0">
              <a:solidFill>
                <a:schemeClr val="tx1"/>
              </a:solidFill>
            </a:endParaRPr>
          </a:p>
        </p:txBody>
      </p:sp>
    </p:spTree>
    <p:extLst>
      <p:ext uri="{BB962C8B-B14F-4D97-AF65-F5344CB8AC3E}">
        <p14:creationId xmlns:p14="http://schemas.microsoft.com/office/powerpoint/2010/main" val="128943991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7/11/2013 6:48:41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9,2,3,7,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8,9,10,7,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58E4EB44-EAE8-410A-9A1A-86335F469BF9}">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417</TotalTime>
  <Words>2150</Words>
  <Application>Microsoft Office PowerPoint</Application>
  <PresentationFormat>Προβολή στην οθόνη (4:3)</PresentationFormat>
  <Paragraphs>260</Paragraphs>
  <Slides>33</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33</vt:i4>
      </vt:variant>
    </vt:vector>
  </HeadingPairs>
  <TitlesOfParts>
    <vt:vector size="34" baseType="lpstr">
      <vt:lpstr>Θέμα του Office</vt:lpstr>
      <vt:lpstr>Διδακτική Πληροφορικής</vt:lpstr>
      <vt:lpstr>Άδειες χρήσης </vt:lpstr>
      <vt:lpstr>Χρηματοδότηση </vt:lpstr>
      <vt:lpstr>Σκοποί ενότητας </vt:lpstr>
      <vt:lpstr>Περιεχόμενα ενότητας</vt:lpstr>
      <vt:lpstr>Θεωρίες για τη Γνώση και τη Μάθηση</vt:lpstr>
      <vt:lpstr>Θεωρήσεις του κόσμου</vt:lpstr>
      <vt:lpstr>Η νέα θεώρηση του κόσμου  </vt:lpstr>
      <vt:lpstr>Άνθρωποι που άλλαξαν την πορεία της σκέψης της ανθρωπότητας</vt:lpstr>
      <vt:lpstr>Θεωρίες για τη Γνώση</vt:lpstr>
      <vt:lpstr>Συμπεριφορισμός ή μεταδοτικό μοντέλο μάθησης (1 από 3)</vt:lpstr>
      <vt:lpstr>Συμπεριφορισμός ή μεταδοτικό μοντέλο μάθησης (2 από 3)</vt:lpstr>
      <vt:lpstr>Συμπεριφορισμός ή μεταδοτικό μοντέλο μάθησης (3 από 3)</vt:lpstr>
      <vt:lpstr>Επικοδομισμός ή κατασκευαστικό μοντέλο μάθησης (1 από 9)</vt:lpstr>
      <vt:lpstr>Επικοδομισμός ή κατασκευαστικό μοντέλο μάθησης (2 από 9)</vt:lpstr>
      <vt:lpstr>Επικοδομισμός ή κατασκευαστικό μοντέλο μάθησης (3 από 9)</vt:lpstr>
      <vt:lpstr>Επικοδομισμός ή κατασκευαστικό μοντέλο μάθησης (4 από 9)</vt:lpstr>
      <vt:lpstr>Επικοδομισμός ή κατασκευαστικό μοντέλο μάθησης (5 από 9)</vt:lpstr>
      <vt:lpstr>Επικοδομισμός ή κατασκευαστικό μοντέλο μάθησης (6 από 9)</vt:lpstr>
      <vt:lpstr>Επικοδομισμός ή κατασκευαστικό μοντέλο μάθησης (7 από 9)</vt:lpstr>
      <vt:lpstr>Επικοδομισμός ή κατασκευαστικό μοντέλο μάθησης (8 από 9)</vt:lpstr>
      <vt:lpstr>Επικοδομισμός ή κατασκευαστικό μοντέλο μάθησης (9 από 9)</vt:lpstr>
      <vt:lpstr>Κοινωνικοπολιτισμικός επικοδομισμός (1 από 4) </vt:lpstr>
      <vt:lpstr>Κοινωνικοπολιτισμικός επικοδομισμός (2 από 4) </vt:lpstr>
      <vt:lpstr>Κοινωνικοπολιτισμικός επικοδομισμός (3 από 4) </vt:lpstr>
      <vt:lpstr>Κοινωνικοπολιτισμικός επικοδομισμός (4 από 4) </vt:lpstr>
      <vt:lpstr>Η γνώση των παιδιών και  η γνώση του δασκάλου</vt:lpstr>
      <vt:lpstr>Η γνώση, η επικοινωνία,  και η υποκειμενικότητα</vt:lpstr>
      <vt:lpstr>Ο έλεγχος της ορθότητας της γνώσης</vt:lpstr>
      <vt:lpstr>Αναστοχασμός</vt:lpstr>
      <vt:lpstr>Ο δάσκαλος και ο μαθητής</vt:lpstr>
      <vt:lpstr>Επίδραση των εργαλείων</vt:lpstr>
      <vt:lpstr>Τέλος τέταρτης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Διδακτική Πληροφορικής</dc:title>
  <dc:subject>Θεωρίες Μάθησης</dc:subject>
  <dc:creator>Γεώργιος Σούλτης</dc:creator>
  <cp:keywords>Θεωρίες μάθησης</cp:keywords>
  <dc:description>Ιστορία της εκπαίδευσης. Η γέννηση και η ιστορία της παιδαγωγικής επιστήμης. Τα ψυχοπαιδαγωγικά μοντέλα - εξέλιξη και οι βασικές θεωρίες σήμερα. Τα παιδαγωγικά μοντέλα. Σύγκριση των βασικών παιδαγωγικών μοντέλων.  Η δομή του ελληνικού εκπαιδευτικού συστήματος.</dc:description>
  <cp:lastModifiedBy>Georgia</cp:lastModifiedBy>
  <cp:revision>86</cp:revision>
  <dcterms:created xsi:type="dcterms:W3CDTF">2013-10-10T16:35:36Z</dcterms:created>
  <dcterms:modified xsi:type="dcterms:W3CDTF">2013-11-07T15:32:29Z</dcterms:modified>
  <cp:category>Εκπαιδευτικό υλικό</cp:category>
  <cp:contentStatus>Τελικό</cp:contentStatus>
</cp:coreProperties>
</file>