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64"/>
  </p:notesMasterIdLst>
  <p:sldIdLst>
    <p:sldId id="585" r:id="rId3"/>
    <p:sldId id="586" r:id="rId4"/>
    <p:sldId id="265" r:id="rId5"/>
    <p:sldId id="264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62" r:id="rId38"/>
    <p:sldId id="564" r:id="rId39"/>
    <p:sldId id="565" r:id="rId40"/>
    <p:sldId id="566" r:id="rId41"/>
    <p:sldId id="567" r:id="rId42"/>
    <p:sldId id="568" r:id="rId43"/>
    <p:sldId id="569" r:id="rId44"/>
    <p:sldId id="570" r:id="rId45"/>
    <p:sldId id="571" r:id="rId46"/>
    <p:sldId id="572" r:id="rId47"/>
    <p:sldId id="573" r:id="rId48"/>
    <p:sldId id="574" r:id="rId49"/>
    <p:sldId id="575" r:id="rId50"/>
    <p:sldId id="576" r:id="rId51"/>
    <p:sldId id="577" r:id="rId52"/>
    <p:sldId id="578" r:id="rId53"/>
    <p:sldId id="579" r:id="rId54"/>
    <p:sldId id="583" r:id="rId55"/>
    <p:sldId id="584" r:id="rId56"/>
    <p:sldId id="587" r:id="rId57"/>
    <p:sldId id="588" r:id="rId58"/>
    <p:sldId id="589" r:id="rId59"/>
    <p:sldId id="590" r:id="rId60"/>
    <p:sldId id="591" r:id="rId61"/>
    <p:sldId id="592" r:id="rId62"/>
    <p:sldId id="593" r:id="rId63"/>
  </p:sldIdLst>
  <p:sldSz cx="9144000" cy="6858000" type="screen4x3"/>
  <p:notesSz cx="6858000" cy="9144000"/>
  <p:custDataLst>
    <p:tags r:id="rId6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D8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>
        <p:scale>
          <a:sx n="60" d="100"/>
          <a:sy n="60" d="100"/>
        </p:scale>
        <p:origin x="-144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35EEE2BA-DB6C-47B8-9A82-80008C3401D4}" type="datetimeFigureOut">
              <a:rPr lang="el-GR"/>
              <a:pPr>
                <a:defRPr/>
              </a:pPr>
              <a:t>16/11/2015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6425F1F1-913E-4BF6-98AF-48003D0F6C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7794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501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1465B-A68F-4090-8536-10871DED212F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5120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AD6905-ACD5-4B71-942C-F02011D9B042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511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54" tIns="47677" rIns="95354" bIns="47677" anchor="b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fld id="{F6CA3E16-BF1D-4DA1-B0F1-8985A4161D4F}" type="slidenum">
              <a:rPr lang="en-GB" altLang="el-GR" sz="1300" b="0">
                <a:latin typeface="Comic Sans MS" pitchFamily="66" charset="0"/>
              </a:rPr>
              <a:pPr algn="r"/>
              <a:t>11</a:t>
            </a:fld>
            <a:endParaRPr lang="en-GB" altLang="el-GR" sz="1300" b="0">
              <a:latin typeface="Comic Sans MS" pitchFamily="66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08025"/>
            <a:ext cx="4516437" cy="33877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378325"/>
            <a:ext cx="49720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354" tIns="47677" rIns="95354" bIns="47677" numCol="1" anchor="ctr" anchorCtr="0" compatLnSpc="1">
            <a:prstTxWarp prst="textNoShape">
              <a:avLst/>
            </a:prstTxWarp>
          </a:bodyPr>
          <a:lstStyle/>
          <a:p>
            <a:endParaRPr lang="en-US" alt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511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54" tIns="47677" rIns="95354" bIns="47677" anchor="b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fld id="{D5133AED-800E-42A7-96A2-9E3CE8D62EF4}" type="slidenum">
              <a:rPr lang="en-GB" altLang="el-GR" sz="1300" b="0">
                <a:latin typeface="Comic Sans MS" pitchFamily="66" charset="0"/>
              </a:rPr>
              <a:pPr algn="r"/>
              <a:t>34</a:t>
            </a:fld>
            <a:endParaRPr lang="en-GB" altLang="el-GR" sz="1300" b="0">
              <a:latin typeface="Comic Sans MS" pitchFamily="66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08025"/>
            <a:ext cx="4516437" cy="33877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378325"/>
            <a:ext cx="49720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354" tIns="47677" rIns="95354" bIns="47677" numCol="1" anchor="ctr" anchorCtr="0" compatLnSpc="1">
            <a:prstTxWarp prst="textNoShape">
              <a:avLst/>
            </a:prstTxWarp>
          </a:bodyPr>
          <a:lstStyle/>
          <a:p>
            <a:r>
              <a:rPr lang="el-GR" altLang="el-GR" smtClean="0"/>
              <a:t>Στο τελευταίο </a:t>
            </a:r>
            <a:r>
              <a:rPr lang="en-US" altLang="el-GR" smtClean="0"/>
              <a:t>bullet </a:t>
            </a:r>
            <a:r>
              <a:rPr lang="el-GR" altLang="el-GR" smtClean="0"/>
              <a:t>να αναφέρω για παράδειγμα το ΜΤ</a:t>
            </a:r>
            <a:endParaRPr lang="en-US" alt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5A2F8-0C18-4E98-9BC9-2EA460E61CB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4515F-7BA2-45F0-BE53-4BD2DBDF6B23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B546-CCDE-420D-BD58-58FFC5AACA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719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B89B4-6A4E-4088-94F9-E93E8D7D1D19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DECA-F67E-4393-A4FB-F4176C47FF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376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FCC7-38F9-4E52-998E-D25CADEDAFD8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B3EEA-5E63-4509-84C8-7681749091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51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66CEC-1CD8-497B-8E7F-18D5E4B84E3D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CC37-AA8F-45F0-BD82-FE06A1FCF4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54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46F35-B67B-4490-B90F-6F757EEEEE6A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0086-4D1F-4207-9FC5-13EB979BD5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294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40DCC-1611-4752-8253-8EF7233FEE27}" type="datetime1">
              <a:rPr lang="el-GR" smtClean="0"/>
              <a:t>16/11/2015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1695-083B-45E0-BB4D-3225AA4235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56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26DE-0665-40C5-8A6C-D20415D1B27B}" type="datetime1">
              <a:rPr lang="el-GR" smtClean="0"/>
              <a:t>16/11/2015</a:t>
            </a:fld>
            <a:endParaRPr lang="el-GR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AB6EE-9553-453B-9BF8-25F2D5412F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81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FCAF2-9937-4C81-A3EB-7F34BB098454}" type="datetime1">
              <a:rPr lang="el-GR" smtClean="0"/>
              <a:t>16/11/2015</a:t>
            </a:fld>
            <a:endParaRPr lang="el-GR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C5050-53C1-4FCB-84C8-6D168D064B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01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D64C-C7D7-47E9-91DE-E3903834C03A}" type="datetime1">
              <a:rPr lang="el-GR" smtClean="0"/>
              <a:t>16/11/2015</a:t>
            </a:fld>
            <a:endParaRPr lang="el-GR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1D2A7-EC9A-4BEB-B58A-2B2E298CB5E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89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CBF0E-A612-4F74-A993-65A5396A091A}" type="datetime1">
              <a:rPr lang="el-GR" smtClean="0"/>
              <a:t>16/11/2015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C000-9EFC-41A9-9101-6EFB4B52AD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12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39553-788B-45A3-9A95-9EF717120012}" type="datetime1">
              <a:rPr lang="el-GR" smtClean="0"/>
              <a:t>16/11/2015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3379F-96ED-448A-B206-DE6AD684B5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57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A3D938-55A2-4282-A553-DD18678E07B0}" type="datetime1">
              <a:rPr lang="el-GR" smtClean="0"/>
              <a:t>16/11/2015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 smtClean="0"/>
              <a:t>Αρχιτεκτονική κυψελωτών συστημάτων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82B545-B956-495E-8832-195D124B06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teilar.gr/" TargetMode="External"/><Relationship Id="rId7" Type="http://schemas.openxmlformats.org/officeDocument/2006/relationships/hyperlink" Target="http://www.edulll.gr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sa/4.0/deed.el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://www.edulll.gr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notesSlide" Target="../notesSlides/notesSlide2.xml"/><Relationship Id="rId7" Type="http://schemas.openxmlformats.org/officeDocument/2006/relationships/slide" Target="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slide" Target="slide26.xml"/><Relationship Id="rId5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5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deed.e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hyperlink" Target="http://www.edulll.gr/" TargetMode="Externa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dev.teilar.gr/courses/TMA113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hyperlink" Target="http://creativecommons.org/licenses/by-nc-sa/4.0/deed.e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Ομάδα 1" descr="Λογότυπο του Τεϊ Θεσσαλίας. Τεχνολογικό εκπαιδευτικό ίδρυμα Θεσσαλίας."/>
          <p:cNvGrpSpPr>
            <a:grpSpLocks/>
          </p:cNvGrpSpPr>
          <p:nvPr/>
        </p:nvGrpSpPr>
        <p:grpSpPr bwMode="auto">
          <a:xfrm>
            <a:off x="611188" y="461963"/>
            <a:ext cx="3455987" cy="1041400"/>
            <a:chOff x="611559" y="461813"/>
            <a:chExt cx="3456384" cy="1041770"/>
          </a:xfrm>
        </p:grpSpPr>
        <p:pic>
          <p:nvPicPr>
            <p:cNvPr id="3" name="Εικόνα 1" descr="Λογότυπο του Τεϊ Θεσσαλίας." title="Λογότυπο του Ιδρύματος.">
              <a:hlinkClick r:id="rId3" tooltip="Μετάβαση στην ιστοσελίδα του Ιδρύματος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611559" y="461813"/>
              <a:ext cx="1079624" cy="104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Θέση περιεχομένου 1"/>
            <p:cNvSpPr txBox="1">
              <a:spLocks noChangeArrowheads="1"/>
            </p:cNvSpPr>
            <p:nvPr/>
          </p:nvSpPr>
          <p:spPr bwMode="auto">
            <a:xfrm>
              <a:off x="1810182" y="484376"/>
              <a:ext cx="225776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l-GR" altLang="el-GR" sz="2000" b="0" dirty="0"/>
                <a:t>Τεχνολογικό Εκπαιδευτικό </a:t>
              </a:r>
            </a:p>
            <a:p>
              <a:pPr eaLnBrk="1" hangingPunct="1"/>
              <a:r>
                <a:rPr lang="el-GR" altLang="el-GR" sz="2000" b="0" dirty="0"/>
                <a:t>Ίδρυμα Θεσσαλίας</a:t>
              </a:r>
            </a:p>
          </p:txBody>
        </p:sp>
      </p:grpSp>
      <p:sp>
        <p:nvSpPr>
          <p:cNvPr id="2051" name="Τίτλος 1"/>
          <p:cNvSpPr>
            <a:spLocks noGrp="1"/>
          </p:cNvSpPr>
          <p:nvPr>
            <p:ph type="ctrTitle"/>
          </p:nvPr>
        </p:nvSpPr>
        <p:spPr>
          <a:xfrm>
            <a:off x="757238" y="1644651"/>
            <a:ext cx="7772400" cy="125095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rgbClr val="000000"/>
                </a:solidFill>
              </a:rPr>
              <a:t>Κινητές Επικοινωνίες</a:t>
            </a:r>
            <a:endParaRPr lang="el-GR" altLang="el-GR" dirty="0" smtClean="0"/>
          </a:p>
        </p:txBody>
      </p:sp>
      <p:sp>
        <p:nvSpPr>
          <p:cNvPr id="2052" name="Θέση περιεχομένου 2"/>
          <p:cNvSpPr txBox="1">
            <a:spLocks/>
          </p:cNvSpPr>
          <p:nvPr/>
        </p:nvSpPr>
        <p:spPr bwMode="auto">
          <a:xfrm>
            <a:off x="1331913" y="2971800"/>
            <a:ext cx="655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  <a:buFont typeface="Arial" charset="0"/>
              <a:buNone/>
            </a:pPr>
            <a:r>
              <a:rPr lang="el-GR" altLang="el-GR" sz="2800" dirty="0">
                <a:solidFill>
                  <a:srgbClr val="000000"/>
                </a:solidFill>
                <a:latin typeface="+mn-lt"/>
              </a:rPr>
              <a:t>Ενότητα </a:t>
            </a:r>
            <a:r>
              <a:rPr lang="el-GR" altLang="el-GR" sz="2800" dirty="0" smtClean="0">
                <a:solidFill>
                  <a:srgbClr val="000000"/>
                </a:solidFill>
                <a:latin typeface="+mn-lt"/>
              </a:rPr>
              <a:t>#</a:t>
            </a:r>
            <a:r>
              <a:rPr lang="el-GR" altLang="el-GR" sz="2800" dirty="0">
                <a:solidFill>
                  <a:srgbClr val="000000"/>
                </a:solidFill>
                <a:latin typeface="+mn-lt"/>
              </a:rPr>
              <a:t>9</a:t>
            </a:r>
            <a:r>
              <a:rPr lang="en-US" altLang="el-GR" sz="2800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l-GR" altLang="el-GR" sz="2800" b="0" dirty="0">
                <a:latin typeface="+mn-lt"/>
              </a:rPr>
              <a:t>Αρχιτεκτονική των </a:t>
            </a:r>
            <a:r>
              <a:rPr lang="el-GR" altLang="el-GR" sz="2800" b="0" dirty="0" err="1" smtClean="0">
                <a:latin typeface="+mn-lt"/>
              </a:rPr>
              <a:t>κυψελωτών</a:t>
            </a:r>
            <a:r>
              <a:rPr lang="el-GR" altLang="el-GR" sz="2800" b="0" dirty="0" smtClean="0">
                <a:latin typeface="+mn-lt"/>
              </a:rPr>
              <a:t> συστημάτων</a:t>
            </a:r>
            <a:endParaRPr lang="el-GR" altLang="el-GR" sz="2800" b="0" dirty="0">
              <a:latin typeface="+mn-lt"/>
            </a:endParaRPr>
          </a:p>
          <a:p>
            <a:pPr algn="ctr" eaLnBrk="1" hangingPunct="1">
              <a:spcAft>
                <a:spcPts val="1800"/>
              </a:spcAft>
              <a:buFont typeface="Arial" charset="0"/>
              <a:buNone/>
            </a:pPr>
            <a:r>
              <a:rPr lang="el-GR" altLang="el-GR" sz="2800" b="0" dirty="0" smtClean="0">
                <a:solidFill>
                  <a:srgbClr val="000000"/>
                </a:solidFill>
                <a:latin typeface="+mn-lt"/>
              </a:rPr>
              <a:t>Γεώργιος </a:t>
            </a:r>
            <a:r>
              <a:rPr lang="el-GR" altLang="el-GR" sz="2800" b="0" dirty="0" err="1">
                <a:solidFill>
                  <a:srgbClr val="000000"/>
                </a:solidFill>
                <a:latin typeface="+mn-lt"/>
              </a:rPr>
              <a:t>Καρέτσος</a:t>
            </a:r>
            <a:endParaRPr lang="el-GR" altLang="el-GR" sz="2800" b="0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buFont typeface="Arial" charset="0"/>
              <a:buNone/>
            </a:pPr>
            <a:r>
              <a:rPr lang="el-GR" altLang="el-GR" sz="2800" b="0" dirty="0">
                <a:solidFill>
                  <a:srgbClr val="000000"/>
                </a:solidFill>
                <a:latin typeface="+mn-lt"/>
              </a:rPr>
              <a:t>Σχολή Τεχνολογικών Εφαρμογών</a:t>
            </a:r>
          </a:p>
          <a:p>
            <a:pPr algn="ctr" eaLnBrk="1" hangingPunct="1">
              <a:buFont typeface="Arial" charset="0"/>
              <a:buNone/>
            </a:pPr>
            <a:r>
              <a:rPr lang="el-GR" altLang="el-GR" sz="2800" b="0" dirty="0">
                <a:solidFill>
                  <a:srgbClr val="000000"/>
                </a:solidFill>
                <a:latin typeface="+mn-lt"/>
              </a:rPr>
              <a:t>Τμήμα Μηχανικών Πληροφορικής Τ.Ε. </a:t>
            </a:r>
          </a:p>
        </p:txBody>
      </p:sp>
      <p:pic>
        <p:nvPicPr>
          <p:cNvPr id="2053" name="Εικόνα 2" descr=" Λογότυπο για άδειες χρήσης creative commons, b y, n c, s a ">
            <a:hlinkClick r:id="rId5" tooltip="Μετάβαση στην Άδεια Χρήσης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970588"/>
            <a:ext cx="1584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3" descr="Λογότυπο επιχειρησιακού προγράμματος εκπαίδευση και δια βίου μάθηση του υπουργείου παιδείας, ΕΣΠΑ 2007 - 2013, με τη σημαία της Ευρωπαϊκής Ένωσης, το οποίο συγχρηματοδοτείται από την Ευρωπαϊκή Ένωση (Ευρωπαϊκό κοινωνικό ταμείο) και από εθνικούς πόρους. " title="Λογότυπο χρηματοδότησης">
            <a:hlinkClick r:id="rId7" tooltip="Μετάβαση σε www.edulll.gr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565785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756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 (5 από 5)</a:t>
            </a:r>
            <a:endParaRPr lang="el-GR" dirty="0"/>
          </a:p>
        </p:txBody>
      </p:sp>
      <p:sp>
        <p:nvSpPr>
          <p:cNvPr id="97382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Ο αντικειμενικός σκοπός των </a:t>
            </a:r>
            <a:r>
              <a:rPr lang="el-GR" altLang="el-GR" sz="2800" dirty="0" err="1" smtClean="0"/>
              <a:t>παρόχων</a:t>
            </a:r>
            <a:r>
              <a:rPr lang="el-GR" altLang="el-GR" sz="2800" dirty="0" smtClean="0"/>
              <a:t> επιτυγχάνεται:</a:t>
            </a:r>
            <a:endParaRPr lang="en-US" altLang="el-GR" sz="28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Με αύξηση του χρόνου χρησιμοποίησης της ασύρματης </a:t>
            </a:r>
            <a:r>
              <a:rPr lang="el-GR" altLang="el-GR" sz="2400" dirty="0" err="1" smtClean="0"/>
              <a:t>διεπαφής</a:t>
            </a:r>
            <a:r>
              <a:rPr lang="el-GR" altLang="el-GR" sz="2400" dirty="0" smtClean="0"/>
              <a:t>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/>
              <a:t>Μ</a:t>
            </a:r>
            <a:r>
              <a:rPr lang="el-GR" altLang="el-GR" sz="2400" dirty="0" smtClean="0"/>
              <a:t>ε αποκλεισμό της χρήσης του δικτύου από μη εξουσιοδοτημένους χρήστες.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/>
              <a:t>Μ</a:t>
            </a:r>
            <a:r>
              <a:rPr lang="el-GR" altLang="el-GR" sz="2400" dirty="0" smtClean="0"/>
              <a:t>ε τον ελεύθερο ανταγωνισμό.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Τιμολογιακή πολιτική.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/>
              <a:t>Ε</a:t>
            </a:r>
            <a:r>
              <a:rPr lang="el-GR" altLang="el-GR" sz="2400" dirty="0" smtClean="0"/>
              <a:t>λκυστικές υπηρεσίες.</a:t>
            </a:r>
            <a:endParaRPr lang="en-GB" altLang="el-GR" sz="24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l-GR">
              <a:solidFill>
                <a:schemeClr val="tx1"/>
              </a:solidFill>
            </a:endParaRPr>
          </a:p>
        </p:txBody>
      </p:sp>
      <p:pic>
        <p:nvPicPr>
          <p:cNvPr id="6" name="Εικόνα 1" descr="Εικονίδιο μετάβασης στα Περιεχόμενα.">
            <a:hlinkClick r:id="rId3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Κυψελωτή</a:t>
            </a:r>
            <a:r>
              <a:rPr lang="el-GR" altLang="el-GR" b="1" dirty="0" smtClean="0"/>
              <a:t> </a:t>
            </a:r>
            <a:r>
              <a:rPr lang="el-GR" altLang="el-GR" b="1" dirty="0" err="1" smtClean="0"/>
              <a:t>διαδικτύωση</a:t>
            </a:r>
            <a:endParaRPr lang="el-GR" b="1" dirty="0"/>
          </a:p>
        </p:txBody>
      </p:sp>
      <p:sp>
        <p:nvSpPr>
          <p:cNvPr id="974851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Μεταφορά κλήσεων μεταξύ συστημάτων τα οποία βρίσκονται γεωγραφικά σε πολύ μεγάλη απόσταση (</a:t>
            </a:r>
            <a:r>
              <a:rPr lang="el-GR" altLang="el-GR" sz="2800" dirty="0" err="1" smtClean="0"/>
              <a:t>περιαγωγή</a:t>
            </a:r>
            <a:r>
              <a:rPr lang="el-GR" altLang="el-GR" sz="2800" dirty="0" smtClean="0"/>
              <a:t>).</a:t>
            </a:r>
            <a:endParaRPr lang="el-GR" altLang="el-GR" sz="2800" dirty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Η </a:t>
            </a:r>
            <a:r>
              <a:rPr lang="el-GR" altLang="el-GR" sz="2800" dirty="0" err="1" smtClean="0"/>
              <a:t>κυψελωτή</a:t>
            </a:r>
            <a:r>
              <a:rPr lang="el-GR" altLang="el-GR" sz="2800" dirty="0" smtClean="0"/>
              <a:t> </a:t>
            </a:r>
            <a:r>
              <a:rPr lang="el-GR" altLang="el-GR" sz="2800" dirty="0" err="1" smtClean="0"/>
              <a:t>διαδικτύωση</a:t>
            </a:r>
            <a:r>
              <a:rPr lang="el-GR" altLang="el-GR" sz="2800" dirty="0" smtClean="0"/>
              <a:t> είναι μία αρχιτεκτονική </a:t>
            </a:r>
            <a:r>
              <a:rPr lang="el-GR" altLang="el-GR" sz="2800" dirty="0" err="1" smtClean="0"/>
              <a:t>κυψελωτών</a:t>
            </a:r>
            <a:r>
              <a:rPr lang="el-GR" altLang="el-GR" sz="2800" dirty="0" smtClean="0"/>
              <a:t> συστημάτων, που παρέχει σε ξεχωριστές ή επικαλυπτόμενες περιοχές κάλυψης ένα περιβάλλον, όπου οι κλήσεις αντιμετωπίζονται με παρόμοιο τρόπο.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Βασική ιδέα της </a:t>
            </a:r>
            <a:r>
              <a:rPr lang="el-GR" altLang="el-GR" b="1" dirty="0" err="1" smtClean="0"/>
              <a:t>διαδικτύωσης</a:t>
            </a:r>
            <a:endParaRPr lang="el-GR" b="1" dirty="0"/>
          </a:p>
        </p:txBody>
      </p:sp>
      <p:sp>
        <p:nvSpPr>
          <p:cNvPr id="97689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>
                <a:solidFill>
                  <a:prstClr val="black"/>
                </a:solidFill>
              </a:rPr>
              <a:t>Ο </a:t>
            </a:r>
            <a:r>
              <a:rPr lang="el-GR" altLang="el-GR" sz="2600" dirty="0" smtClean="0"/>
              <a:t>χρήστης μπορεί να πραγματοποιεί και να δέχεται κλήσεις εύκολα και με τους ίδιους κωδικούς αριθμούς πρόσβασης, ανεξάρτητα από τη θέση του.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Εκείνοι που προσπαθούν να επικοινωνήσουν με τον συγκεκριμένο χρήστη, δεν χρειάζεται να θυμούνται μακριές ακολουθίες πληκτρολογήσεων, κωδικών πρόσβασης, κλπ.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/>
              <a:t>Τ</a:t>
            </a:r>
            <a:r>
              <a:rPr lang="el-GR" altLang="el-GR" sz="2600" dirty="0" smtClean="0"/>
              <a:t>α διάφορα χαρακτηριστικά υπηρεσίας συνοδεύουν τον χρήστη, όταν αυτός μετακινείται σε άλλες χώρες.</a:t>
            </a:r>
            <a:endParaRPr lang="en-GB" altLang="el-GR" sz="26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Άποψη </a:t>
            </a:r>
            <a:r>
              <a:rPr lang="el-GR" altLang="el-GR" b="1" dirty="0" err="1" smtClean="0"/>
              <a:t>παρόχων</a:t>
            </a:r>
            <a:endParaRPr lang="el-GR" b="1" dirty="0"/>
          </a:p>
        </p:txBody>
      </p:sp>
      <p:sp>
        <p:nvSpPr>
          <p:cNvPr id="977923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>
                <a:solidFill>
                  <a:prstClr val="black"/>
                </a:solidFill>
              </a:rPr>
              <a:t>Τ</a:t>
            </a:r>
            <a:r>
              <a:rPr lang="el-GR" altLang="el-GR" sz="3200" dirty="0" smtClean="0"/>
              <a:t>ο εμπορικό πλεονέκτημα της μεγάλης περιοχής εξυπηρέτησης.</a:t>
            </a:r>
            <a:endParaRPr lang="el-GR" altLang="el-GR" sz="3200" dirty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Την αύξηση των κερδών με τη βελτίωση του ποσοστού των κλήσεων που περατώνονται επιτυχώς, και τη βελτιωμένη ποιότητα εξυπηρέτησης μεταξύ δύο ανεξάρτητων, αλλά </a:t>
            </a:r>
            <a:r>
              <a:rPr lang="el-GR" altLang="el-GR" sz="3200" dirty="0" err="1" smtClean="0"/>
              <a:t>διαδικτυωμένων</a:t>
            </a:r>
            <a:r>
              <a:rPr lang="el-GR" altLang="el-GR" sz="3200" dirty="0" smtClean="0"/>
              <a:t> συστημάτων.</a:t>
            </a:r>
            <a:endParaRPr lang="en-GB" altLang="el-GR" sz="32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solidFill>
                  <a:schemeClr val="tx1"/>
                </a:solidFill>
                <a:latin typeface="+mn-lt"/>
              </a:rPr>
              <a:t>Αρχιτεκτονική κυψελωτών συστημάτων</a:t>
            </a:r>
            <a:endParaRPr lang="el-GR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Εμπόδια στη δικτύωση</a:t>
            </a:r>
            <a:endParaRPr lang="el-GR" b="1" dirty="0"/>
          </a:p>
        </p:txBody>
      </p:sp>
      <p:sp>
        <p:nvSpPr>
          <p:cNvPr id="979971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Εμπόδια για τη δικτύωση στα λειτουργούντα </a:t>
            </a:r>
            <a:r>
              <a:rPr lang="el-GR" altLang="el-GR" sz="3200" dirty="0" err="1" smtClean="0"/>
              <a:t>κυψελωτά</a:t>
            </a:r>
            <a:r>
              <a:rPr lang="el-GR" altLang="el-GR" sz="3200" dirty="0" smtClean="0"/>
              <a:t> συστήματα:</a:t>
            </a:r>
            <a:endParaRPr lang="en-US" altLang="el-GR" sz="32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Η διαδικασία </a:t>
            </a:r>
            <a:r>
              <a:rPr lang="el-GR" altLang="el-GR" sz="2800" dirty="0" err="1" smtClean="0"/>
              <a:t>περιαγωγής</a:t>
            </a:r>
            <a:r>
              <a:rPr lang="el-GR" altLang="el-GR" sz="2800" dirty="0" smtClean="0"/>
              <a:t> ποικίλει από σύστημα σε σύστημα.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Τα διάφορα χαρακτηριστικά υπηρεσίας δεν συνοδεύουν τον χρήστη καθώς αυτός ταξιδεύει σε άλλες πόλεις ή χώρες.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</a:t>
            </a:r>
            <a:endParaRPr lang="el-GR" b="1" dirty="0"/>
          </a:p>
        </p:txBody>
      </p:sp>
      <p:pic>
        <p:nvPicPr>
          <p:cNvPr id="14" name="Θέση περιεχομένου 1" descr="Εικόνα των λειτουργιών κυψελωτού συστήματο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2" y="1600200"/>
            <a:ext cx="7723428" cy="46482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Ασύρματη πρόσβαση (1 από 2)</a:t>
            </a:r>
            <a:endParaRPr lang="el-GR" dirty="0"/>
          </a:p>
        </p:txBody>
      </p:sp>
      <p:sp>
        <p:nvSpPr>
          <p:cNvPr id="98201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Κατάλληλη τοποθέτηση </a:t>
            </a:r>
            <a:r>
              <a:rPr lang="el-GR" altLang="el-GR" sz="3200" i="1" dirty="0" smtClean="0"/>
              <a:t>σταθμών βάσης </a:t>
            </a:r>
            <a:r>
              <a:rPr lang="el-GR" altLang="el-GR" sz="3200" dirty="0" smtClean="0"/>
              <a:t>σε όλη την περιοχή κάλυψης του συστήματος</a:t>
            </a:r>
            <a:r>
              <a:rPr lang="en-US" altLang="el-GR" sz="3200" dirty="0" smtClean="0"/>
              <a:t>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Βελτίωση της φασματικής απόδοσης</a:t>
            </a:r>
            <a:r>
              <a:rPr lang="el-GR" altLang="el-GR" sz="3200" dirty="0"/>
              <a:t>:</a:t>
            </a:r>
            <a:endParaRPr lang="el-GR" altLang="el-GR" sz="32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Διάσπαση κυψελών.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Χωρισμός κυψελών σε τομείς.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err="1" smtClean="0"/>
              <a:t>Μικροκυψελικά</a:t>
            </a:r>
            <a:r>
              <a:rPr lang="el-GR" altLang="el-GR" sz="2800" dirty="0" smtClean="0"/>
              <a:t> συστήματα.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Ιεραρχικές αρχιτεκτονικές κάλυψης.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Ασύρματη πρόσβαση </a:t>
            </a:r>
            <a:r>
              <a:rPr lang="el-GR" altLang="el-GR" b="1" dirty="0" smtClean="0"/>
              <a:t>(2 </a:t>
            </a:r>
            <a:r>
              <a:rPr lang="el-GR" altLang="el-GR" b="1" dirty="0"/>
              <a:t>από 2)</a:t>
            </a:r>
            <a:endParaRPr lang="el-GR" dirty="0"/>
          </a:p>
        </p:txBody>
      </p:sp>
      <p:pic>
        <p:nvPicPr>
          <p:cNvPr id="5" name="Θέση περιεχομένου 1" descr="Εικόνα κάλυψης ασύρματης πρόσβασης σε μπλοκ οικοδομικών τετραγώνων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0" y="1524000"/>
            <a:ext cx="7154080" cy="48006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 err="1"/>
              <a:t>Μικροκυψελικά</a:t>
            </a:r>
            <a:r>
              <a:rPr lang="el-GR" altLang="el-GR" sz="4000" b="1" dirty="0"/>
              <a:t> συστήματα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(1 από 2)</a:t>
            </a:r>
            <a:endParaRPr lang="el-GR" sz="4000" dirty="0"/>
          </a:p>
        </p:txBody>
      </p:sp>
      <p:pic>
        <p:nvPicPr>
          <p:cNvPr id="5" name="Θέση περιεχομένου 1" descr="Εικόνα μικροκυψελικού συστήματο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939479" cy="4873752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 err="1"/>
              <a:t>Μικροκυψελικά</a:t>
            </a:r>
            <a:r>
              <a:rPr lang="el-GR" altLang="el-GR" sz="4000" b="1" dirty="0"/>
              <a:t> συστήματα </a:t>
            </a:r>
            <a:br>
              <a:rPr lang="el-GR" altLang="el-GR" sz="4000" b="1" dirty="0"/>
            </a:br>
            <a:r>
              <a:rPr lang="el-GR" altLang="el-GR" sz="4000" b="1" dirty="0" smtClean="0"/>
              <a:t>(2 </a:t>
            </a:r>
            <a:r>
              <a:rPr lang="el-GR" altLang="el-GR" sz="4000" b="1" dirty="0"/>
              <a:t>από 2)</a:t>
            </a:r>
            <a:endParaRPr lang="el-GR" sz="4000" dirty="0"/>
          </a:p>
        </p:txBody>
      </p:sp>
      <p:pic>
        <p:nvPicPr>
          <p:cNvPr id="4" name="Θέση περιεχομένου 1" descr="Εικόνα μικροκυψελικού συστήματο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199"/>
            <a:ext cx="6934200" cy="4870044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 dirty="0" smtClean="0"/>
              <a:t>Χρηματοδότηση </a:t>
            </a:r>
          </a:p>
        </p:txBody>
      </p:sp>
      <p:sp>
        <p:nvSpPr>
          <p:cNvPr id="3075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000" dirty="0" smtClean="0"/>
              <a:t>Το παρόν εκπαιδευτικό υλικό έχει αναπτυχθεί στο πλαίσιο του εκπαιδευτικού έργου του διδάσκοντα</a:t>
            </a:r>
            <a:r>
              <a:rPr lang="en-US" altLang="el-GR" sz="2000" dirty="0" smtClean="0"/>
              <a:t>.</a:t>
            </a:r>
            <a:r>
              <a:rPr lang="el-GR" altLang="el-GR" sz="2000" dirty="0" smtClean="0"/>
              <a:t> </a:t>
            </a:r>
            <a:endParaRPr lang="en-US" altLang="el-GR" sz="2000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000" dirty="0" smtClean="0">
                <a:solidFill>
                  <a:srgbClr val="000000"/>
                </a:solidFill>
              </a:rPr>
              <a:t>Το έργο «</a:t>
            </a:r>
            <a:r>
              <a:rPr lang="el-GR" altLang="el-GR" sz="2000" b="1" dirty="0" smtClean="0">
                <a:solidFill>
                  <a:srgbClr val="000000"/>
                </a:solidFill>
              </a:rPr>
              <a:t>Ανοικτά Ακαδημαϊκά Μαθήματα στο Τ.Ε.Ι. Θεσσαλίας</a:t>
            </a:r>
            <a:r>
              <a:rPr lang="el-GR" altLang="el-GR" sz="2000" dirty="0" smtClean="0">
                <a:solidFill>
                  <a:srgbClr val="000000"/>
                </a:solidFill>
              </a:rPr>
              <a:t>» έχει χρηματοδοτήσει μόνο τη αναδιαμόρφωση του εκπαιδευτικού υλικού.</a:t>
            </a:r>
            <a:endParaRPr lang="el-GR" altLang="el-GR" sz="2000" dirty="0" smtClean="0"/>
          </a:p>
          <a:p>
            <a:pPr eaLnBrk="1" hangingPunct="1">
              <a:spcBef>
                <a:spcPct val="0"/>
              </a:spcBef>
            </a:pPr>
            <a:r>
              <a:rPr lang="el-GR" altLang="el-GR" sz="2000" dirty="0" smtClean="0"/>
              <a:t>Το έργο υλοποιείται στο πλαίσιο του Επιχειρησιακού Προγράμματος  «Εκπαίδευση και Δια Βίου Μάθηση» και συγχρηματοδοτείται από την Ευρωπαϊκή Ένωση (Ευρωπαϊκό Κοινωνικό Ταμείο) και από εθνικούς πόρους</a:t>
            </a:r>
            <a:r>
              <a:rPr lang="en-US" altLang="el-GR" sz="2000" dirty="0" smtClean="0"/>
              <a:t>. </a:t>
            </a:r>
            <a:endParaRPr lang="el-GR" altLang="el-GR" sz="2000" dirty="0" smtClean="0"/>
          </a:p>
        </p:txBody>
      </p:sp>
      <p:pic>
        <p:nvPicPr>
          <p:cNvPr id="3076" name="Εικόνα 1" descr=" Λογότυπο επιχειρησιακού προγράμματος εκπαίδευση και δια βίου μάθηση.   ">
            <a:hlinkClick r:id="rId4" tooltip="Μετάβαση σε www.edulll.gr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3CC37-AA8F-45F0-BD82-FE06A1FCF439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l-G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404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Ασύρματη </a:t>
            </a:r>
            <a:r>
              <a:rPr lang="el-GR" altLang="el-GR" b="1" dirty="0" smtClean="0"/>
              <a:t>πρόσβαση</a:t>
            </a:r>
            <a:endParaRPr lang="el-GR" dirty="0"/>
          </a:p>
        </p:txBody>
      </p:sp>
      <p:pic>
        <p:nvPicPr>
          <p:cNvPr id="5" name="Θέση περιεχομένου 1" descr="Εικόνα ιεραρχικής αρχιτεκτονικής κάλυψη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0" y="1524000"/>
            <a:ext cx="6966200" cy="4764668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Ιεραρχικές αρχιτεκτονικές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(1 από 5)</a:t>
            </a:r>
            <a:endParaRPr lang="el-GR" sz="4000" dirty="0"/>
          </a:p>
        </p:txBody>
      </p:sp>
      <p:pic>
        <p:nvPicPr>
          <p:cNvPr id="5" name="Θέση περιεχομένου 1" descr="Εικόνα με τον επιμερισμό επαναχρησιμοποίηση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1" y="1600200"/>
            <a:ext cx="7431869" cy="484748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Ιεραρχικές αρχιτεκτονικές </a:t>
            </a:r>
            <a:br>
              <a:rPr lang="el-GR" altLang="el-GR" sz="4000" b="1" dirty="0"/>
            </a:br>
            <a:r>
              <a:rPr lang="el-GR" altLang="el-GR" sz="4000" b="1" dirty="0" smtClean="0"/>
              <a:t>(2 </a:t>
            </a:r>
            <a:r>
              <a:rPr lang="el-GR" altLang="el-GR" sz="4000" b="1" dirty="0"/>
              <a:t>από 5)</a:t>
            </a:r>
            <a:endParaRPr lang="el-GR" sz="4000" dirty="0"/>
          </a:p>
        </p:txBody>
      </p:sp>
      <p:pic>
        <p:nvPicPr>
          <p:cNvPr id="4" name="Θέση περιεχομένου 1" descr="Εικόνα ιεραρχικής αρχιτεκτονική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1600199"/>
            <a:ext cx="7434072" cy="4834242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Ιεραρχικές αρχιτεκτονικές </a:t>
            </a:r>
            <a:br>
              <a:rPr lang="el-GR" altLang="el-GR" sz="4000" b="1" dirty="0"/>
            </a:br>
            <a:r>
              <a:rPr lang="el-GR" altLang="el-GR" sz="4000" b="1" dirty="0" smtClean="0"/>
              <a:t>(3 </a:t>
            </a:r>
            <a:r>
              <a:rPr lang="el-GR" altLang="el-GR" sz="4000" b="1" dirty="0"/>
              <a:t>από 5)</a:t>
            </a:r>
            <a:endParaRPr lang="el-GR" sz="4000" dirty="0"/>
          </a:p>
        </p:txBody>
      </p:sp>
      <p:pic>
        <p:nvPicPr>
          <p:cNvPr id="5" name="Θέση περιεχομένου 1" descr="Εικόνα κυψελωτού συστήματο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55" y="1681576"/>
            <a:ext cx="6689345" cy="4643024"/>
          </a:xfrm>
        </p:spPr>
      </p:pic>
      <p:sp>
        <p:nvSpPr>
          <p:cNvPr id="11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Ιεραρχικές αρχιτεκτονικές </a:t>
            </a:r>
            <a:br>
              <a:rPr lang="el-GR" altLang="el-GR" sz="4000" b="1" dirty="0"/>
            </a:br>
            <a:r>
              <a:rPr lang="el-GR" altLang="el-GR" sz="4000" b="1" dirty="0" smtClean="0"/>
              <a:t>(4 </a:t>
            </a:r>
            <a:r>
              <a:rPr lang="el-GR" altLang="el-GR" sz="4000" b="1" dirty="0"/>
              <a:t>από 5)</a:t>
            </a:r>
            <a:endParaRPr lang="el-GR" sz="4000" dirty="0"/>
          </a:p>
        </p:txBody>
      </p:sp>
      <p:pic>
        <p:nvPicPr>
          <p:cNvPr id="4" name="Θέση περιεχομένου 1" descr="Εικόνα κυψελωτού συστήματο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682496"/>
            <a:ext cx="6692410" cy="4645152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Ιεραρχικές αρχιτεκτονικές </a:t>
            </a:r>
            <a:br>
              <a:rPr lang="el-GR" altLang="el-GR" sz="4000" b="1" dirty="0"/>
            </a:br>
            <a:r>
              <a:rPr lang="el-GR" altLang="el-GR" sz="4000" b="1" dirty="0" smtClean="0"/>
              <a:t>(5 </a:t>
            </a:r>
            <a:r>
              <a:rPr lang="el-GR" altLang="el-GR" sz="4000" b="1" dirty="0"/>
              <a:t>από 5)</a:t>
            </a:r>
            <a:endParaRPr lang="el-GR" sz="4000" dirty="0"/>
          </a:p>
        </p:txBody>
      </p:sp>
      <p:pic>
        <p:nvPicPr>
          <p:cNvPr id="4" name="Θέση περιεχομένου 1" descr="Εικόνα κυψελωτού συστήματος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682496"/>
            <a:ext cx="6692410" cy="4645152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9" name="Εικόνα 1" descr="Εικονίδιο μετάβασης στα Περιεχόμενα.">
            <a:hlinkClick r:id="rId4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Διαχείριση κινητικότητας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(1 από 2)</a:t>
            </a:r>
            <a:endParaRPr lang="el-GR" sz="4000" dirty="0"/>
          </a:p>
        </p:txBody>
      </p:sp>
      <p:sp>
        <p:nvSpPr>
          <p:cNvPr id="1006595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435608" lvl="4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dirty="0" smtClean="0"/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Περιοχές εντοπισμού.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Πληροφορία θέσης.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Ενημέρωση θέσης.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Εντοπισμός δεδομένων.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Αναζήτηση.</a:t>
            </a:r>
            <a:endParaRPr lang="en-GB" altLang="el-GR" sz="32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Διαχείριση κινητικότητας </a:t>
            </a:r>
            <a:br>
              <a:rPr lang="el-GR" altLang="el-GR" sz="4000" b="1" dirty="0"/>
            </a:br>
            <a:r>
              <a:rPr lang="el-GR" altLang="el-GR" sz="4000" b="1" dirty="0" smtClean="0"/>
              <a:t>(2 </a:t>
            </a:r>
            <a:r>
              <a:rPr lang="el-GR" altLang="el-GR" sz="4000" b="1" dirty="0"/>
              <a:t>από 2)</a:t>
            </a:r>
            <a:endParaRPr lang="el-GR" sz="4000" dirty="0"/>
          </a:p>
        </p:txBody>
      </p:sp>
      <p:sp>
        <p:nvSpPr>
          <p:cNvPr id="100761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435608" lvl="4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dirty="0" smtClean="0"/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Κινητικότητα τερματικού.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Κινητικότητα χρήστη.</a:t>
            </a:r>
          </a:p>
          <a:p>
            <a:pPr marL="1435608" lvl="4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Κινητικότητα με </a:t>
            </a:r>
            <a:r>
              <a:rPr lang="en-US" altLang="el-GR" sz="3200" dirty="0" smtClean="0"/>
              <a:t>SIM</a:t>
            </a:r>
            <a:r>
              <a:rPr lang="el-GR" altLang="el-GR" sz="3200" dirty="0" smtClean="0"/>
              <a:t>.</a:t>
            </a:r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 smtClean="0"/>
              <a:t>Λειτουργίες που δεν </a:t>
            </a:r>
            <a:br>
              <a:rPr lang="el-GR" altLang="el-GR" sz="4000" b="1" dirty="0" smtClean="0"/>
            </a:br>
            <a:r>
              <a:rPr lang="el-GR" altLang="el-GR" sz="4000" b="1" dirty="0" smtClean="0"/>
              <a:t>σχετίζονται με την κλήση (1/2)</a:t>
            </a:r>
            <a:endParaRPr lang="el-GR" sz="4000" dirty="0"/>
          </a:p>
        </p:txBody>
      </p:sp>
      <p:sp>
        <p:nvSpPr>
          <p:cNvPr id="1008643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Αφορούν διαδικασίες που πραγματοποιούνται ανεξάρτητα από το αν υπάρχει κλήση σε εξέλιξη ή όχι: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Διαδικασία ενημέρωσης θέσης.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Διαδικασία ενεργοποίησης τερματικού.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Διαδικασία απενεργοποίησης τερματικού.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Διαδικασία εγγραφής χρήστη.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Διαδικασία διαγραφής χρήστη.</a:t>
            </a:r>
            <a:endParaRPr lang="en-GB" altLang="el-GR" sz="24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Λειτουργίες που δεν </a:t>
            </a:r>
            <a:br>
              <a:rPr lang="el-GR" altLang="el-GR" sz="4000" b="1" dirty="0"/>
            </a:br>
            <a:r>
              <a:rPr lang="el-GR" altLang="el-GR" sz="4000" b="1" dirty="0"/>
              <a:t>σχετίζονται με την κλήση </a:t>
            </a:r>
            <a:r>
              <a:rPr lang="el-GR" altLang="el-GR" sz="4000" b="1" dirty="0" smtClean="0"/>
              <a:t>(2/2</a:t>
            </a:r>
            <a:r>
              <a:rPr lang="el-GR" altLang="el-GR" sz="4000" b="1" dirty="0"/>
              <a:t>)</a:t>
            </a:r>
            <a:endParaRPr lang="el-GR" sz="4000" dirty="0"/>
          </a:p>
        </p:txBody>
      </p:sp>
      <p:sp>
        <p:nvSpPr>
          <p:cNvPr id="100966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Στόχος των λειτουργιών αυτών είναι να κρατούν ενήμερο το δίκτυο σχετικά με: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Τη θέση των τερματικών που βρίσκονται σε λειτουργία.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/>
              <a:t>Τ</a:t>
            </a:r>
            <a:r>
              <a:rPr lang="el-GR" altLang="el-GR" sz="2800" dirty="0" smtClean="0"/>
              <a:t>ην παρούσα κατάσταση των τερματικών.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/>
              <a:t>Τ</a:t>
            </a:r>
            <a:r>
              <a:rPr lang="el-GR" altLang="el-GR" sz="2800" dirty="0" smtClean="0"/>
              <a:t>ην κατάσταση εγγραφής των χρηστών.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solidFill>
                  <a:schemeClr val="tx1"/>
                </a:solidFill>
                <a:latin typeface="+mn-lt"/>
              </a:rPr>
              <a:t>Αρχιτεκτονική κυψελωτών συστημάτων</a:t>
            </a:r>
            <a:endParaRPr lang="el-GR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 dirty="0" smtClean="0"/>
              <a:t>Σκοποί ενότητας </a:t>
            </a:r>
          </a:p>
        </p:txBody>
      </p:sp>
      <p:sp>
        <p:nvSpPr>
          <p:cNvPr id="4099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el-GR" altLang="el-GR" sz="2800" dirty="0" smtClean="0"/>
              <a:t>Ο αναγνώστης να μπορεί να:</a:t>
            </a:r>
          </a:p>
          <a:p>
            <a:pPr marL="933450" lvl="1" indent="-533400" eaLnBrk="1" hangingPunct="1"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arenR"/>
            </a:pPr>
            <a:r>
              <a:rPr lang="el-GR" altLang="el-GR" sz="2400" dirty="0" smtClean="0"/>
              <a:t>σχεδιάζει αποδοτικά </a:t>
            </a:r>
            <a:r>
              <a:rPr lang="el-GR" altLang="el-GR" sz="2400" dirty="0" err="1" smtClean="0"/>
              <a:t>κυψελωτά</a:t>
            </a:r>
            <a:r>
              <a:rPr lang="el-GR" altLang="el-GR" sz="2400" dirty="0" smtClean="0"/>
              <a:t> συστήματα λαμβάνοντας υπόψη τόσο την πλευρά των χρηστών όσο και την πλευρά των </a:t>
            </a:r>
            <a:r>
              <a:rPr lang="el-GR" altLang="el-GR" sz="2400" dirty="0" err="1" smtClean="0"/>
              <a:t>παρόχων</a:t>
            </a:r>
            <a:r>
              <a:rPr lang="el-GR" altLang="el-GR" sz="2400" dirty="0" smtClean="0"/>
              <a:t>,</a:t>
            </a:r>
          </a:p>
          <a:p>
            <a:pPr marL="933450" lvl="1" indent="-533400" eaLnBrk="1" hangingPunct="1"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arenR"/>
            </a:pPr>
            <a:r>
              <a:rPr lang="el-GR" altLang="el-GR" sz="2400" dirty="0" smtClean="0"/>
              <a:t>κατανοεί τους τρόπους υποστήριξης της κινητικότητας των χρηστών,</a:t>
            </a:r>
          </a:p>
          <a:p>
            <a:pPr marL="933450" lvl="1" indent="-533400" eaLnBrk="1" hangingPunct="1"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arenR"/>
            </a:pPr>
            <a:r>
              <a:rPr lang="el-GR" altLang="el-GR" sz="2400" dirty="0" smtClean="0"/>
              <a:t>αναγνωρίζει την λειτουργικότητα των στοιχείων της αρχιτεκτονικής των </a:t>
            </a:r>
            <a:r>
              <a:rPr lang="el-GR" altLang="el-GR" sz="2400" dirty="0" err="1" smtClean="0"/>
              <a:t>κυψελωτών</a:t>
            </a:r>
            <a:r>
              <a:rPr lang="el-GR" altLang="el-GR" sz="2400" dirty="0" smtClean="0"/>
              <a:t> συστημάτων,</a:t>
            </a:r>
          </a:p>
          <a:p>
            <a:pPr marL="933450" lvl="1" indent="-533400" eaLnBrk="1" hangingPunct="1">
              <a:spcBef>
                <a:spcPct val="0"/>
              </a:spcBef>
              <a:spcAft>
                <a:spcPts val="0"/>
              </a:spcAft>
              <a:buFont typeface="Calibri" pitchFamily="34" charset="0"/>
              <a:buAutoNum type="arabicParenR"/>
            </a:pPr>
            <a:r>
              <a:rPr lang="el-GR" altLang="el-GR" sz="2400" dirty="0" smtClean="0"/>
              <a:t>βελτιώνει την ασύρματη χωρητικότητα με χρήση ιεραρχικών και </a:t>
            </a:r>
            <a:r>
              <a:rPr lang="el-GR" altLang="el-GR" sz="2400" dirty="0" err="1" smtClean="0"/>
              <a:t>πολυεπιπέδων</a:t>
            </a:r>
            <a:r>
              <a:rPr lang="el-GR" altLang="el-GR" sz="2400" dirty="0" smtClean="0"/>
              <a:t> αναπτύξεων των κυψελών.</a:t>
            </a:r>
          </a:p>
        </p:txBody>
      </p:sp>
      <p:sp>
        <p:nvSpPr>
          <p:cNvPr id="9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3CC37-AA8F-45F0-BD82-FE06A1FCF439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Διαχείριση </a:t>
            </a:r>
            <a:r>
              <a:rPr lang="el-GR" altLang="el-GR" b="1" dirty="0" smtClean="0"/>
              <a:t>κινητικότητας</a:t>
            </a:r>
            <a:endParaRPr lang="el-GR" b="1" dirty="0"/>
          </a:p>
        </p:txBody>
      </p:sp>
      <p:pic>
        <p:nvPicPr>
          <p:cNvPr id="4" name="Θέση περιεχομένου 1" descr="Εικόνα της διαχείρισης ενός κινητού σταθμού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4" y="1600200"/>
            <a:ext cx="8031066" cy="48006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Λειτουργίες που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σχετίζονται </a:t>
            </a:r>
            <a:r>
              <a:rPr lang="el-GR" altLang="el-GR" sz="4000" b="1" dirty="0"/>
              <a:t>με την κλήση</a:t>
            </a:r>
            <a:endParaRPr lang="el-GR" sz="4000" dirty="0"/>
          </a:p>
        </p:txBody>
      </p:sp>
      <p:sp>
        <p:nvSpPr>
          <p:cNvPr id="1011715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Αφορούν διαδικασίες που ενεργοποιούνται μόνο σε περίπτωση εισερχόμενης κλήσης προς κάποιο κινητό τερματικό/χρήστη, καθώς και κατά τη διάρκεια της κλήσης: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Διαδικασία εντοπισμού δεδομένων.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Διαδικασία αναζήτησης τερματικού.</a:t>
            </a:r>
            <a:endParaRPr lang="el-GR" altLang="el-GR" sz="2800" dirty="0"/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err="1" smtClean="0"/>
              <a:t>Διαπομπή</a:t>
            </a:r>
            <a:r>
              <a:rPr lang="el-GR" altLang="el-GR" sz="2800" dirty="0" smtClean="0"/>
              <a:t>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Διαδικασία αναζήτησης</a:t>
            </a:r>
            <a:endParaRPr lang="el-GR" dirty="0"/>
          </a:p>
        </p:txBody>
      </p:sp>
      <p:pic>
        <p:nvPicPr>
          <p:cNvPr id="5" name="Θέση περιεχομένου 1" descr="Εικόνα με την διαδικασία αναζήτησης του σταθμού που θα εξυπηρετήσει καλύτερα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" y="1600200"/>
            <a:ext cx="6864972" cy="4525963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Διαδικασία </a:t>
            </a:r>
            <a:r>
              <a:rPr lang="el-GR" altLang="el-GR" b="1" dirty="0" err="1"/>
              <a:t>διαπομπής</a:t>
            </a:r>
            <a:endParaRPr lang="el-GR" dirty="0"/>
          </a:p>
        </p:txBody>
      </p:sp>
      <p:pic>
        <p:nvPicPr>
          <p:cNvPr id="4" name="Θέση περιεχομένου 1" descr="Εικόνα της διαιδκασίας διαπομπής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1"/>
            <a:ext cx="7441391" cy="46482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9" name="Εικόνα 1" descr="Εικονίδιο μετάβασης στα Περιεχόμενα.">
            <a:hlinkClick r:id="rId4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Λειτουργική αρχιτεκτονική</a:t>
            </a:r>
            <a:endParaRPr lang="el-GR" dirty="0"/>
          </a:p>
        </p:txBody>
      </p:sp>
      <p:sp>
        <p:nvSpPr>
          <p:cNvPr id="101478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Ομαδοποίηση των λειτουργιών των δικτύων κινητών επικοινωνιών, </a:t>
            </a:r>
            <a:r>
              <a:rPr lang="el-GR" altLang="el-GR" sz="3200" i="1" dirty="0" smtClean="0"/>
              <a:t>ανάλογα με την ομοιότητα του σκοπού τους.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Μπορεί να τις εντάξουμε σε ομάδες, αν απαντήσουμε στο ερώτημα, </a:t>
            </a:r>
            <a:r>
              <a:rPr lang="el-GR" altLang="el-GR" sz="3200" i="1" dirty="0" smtClean="0"/>
              <a:t>ποιες λειτουργίες για ποιο σκοπό.</a:t>
            </a:r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Μοντέλο αναφοράς (</a:t>
            </a:r>
            <a:r>
              <a:rPr lang="el-GR" altLang="el-GR" b="1" dirty="0" smtClean="0"/>
              <a:t>1 από 3)</a:t>
            </a:r>
            <a:endParaRPr lang="el-GR" dirty="0"/>
          </a:p>
        </p:txBody>
      </p:sp>
      <p:sp>
        <p:nvSpPr>
          <p:cNvPr id="1016835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18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Οι λειτουργίες ομαδοποιούνται σε λειτουργικά στρώματα, που παριστάνονται τοποθετημένα το ένα πάνω στο άλλο.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8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Το </a:t>
            </a:r>
            <a:r>
              <a:rPr lang="el-GR" altLang="el-GR" sz="2600" i="1" dirty="0" smtClean="0"/>
              <a:t>κατώτερο στρώμα αναφέρεται στη φυσική μετάδοση</a:t>
            </a:r>
            <a:r>
              <a:rPr lang="el-GR" altLang="el-GR" sz="2600" dirty="0" smtClean="0"/>
              <a:t> της πληροφορίας μεταξύ απομακρυσμένων οντοτήτων, και βασίζεται σε φυσικά μέσα μετάδοσης, ενώ το </a:t>
            </a:r>
            <a:r>
              <a:rPr lang="el-GR" altLang="el-GR" sz="2600" i="1" dirty="0" smtClean="0"/>
              <a:t>ανώτερο στρώμα παριστάνει την άποψη των εξωτερικών χρηστών.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Πέρα από αυτήν την ιεραρχική δομή, υπάρχει έμμεσα και </a:t>
            </a:r>
            <a:r>
              <a:rPr lang="el-GR" altLang="el-GR" sz="2600" i="1" dirty="0" smtClean="0"/>
              <a:t>χρονική ιεράρχηση.</a:t>
            </a:r>
            <a:endParaRPr lang="en-GB" altLang="el-GR" sz="26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35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Μοντέλο αναφοράς </a:t>
            </a:r>
            <a:r>
              <a:rPr lang="el-GR" altLang="el-GR" b="1" dirty="0" smtClean="0"/>
              <a:t>(2 </a:t>
            </a:r>
            <a:r>
              <a:rPr lang="el-GR" altLang="el-GR" b="1" dirty="0"/>
              <a:t>από 3)</a:t>
            </a:r>
            <a:endParaRPr lang="el-GR" dirty="0"/>
          </a:p>
        </p:txBody>
      </p:sp>
      <p:sp>
        <p:nvSpPr>
          <p:cNvPr id="101785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18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Σε κάθε στρώμα, οι ομότιμες οντότητες συνεργάζονται για να παράσχουν την απαιτούμενη υπηρεσία, ανταλλάσσοντας μεταξύ τους πληροφορίες.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8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Οι κανόνες ανταλλαγής των πληροφοριών καθορίζονται στα </a:t>
            </a:r>
            <a:r>
              <a:rPr lang="el-GR" altLang="el-GR" sz="2600" i="1" dirty="0" smtClean="0"/>
              <a:t>σημεία αναφοράς</a:t>
            </a:r>
            <a:r>
              <a:rPr lang="el-GR" altLang="el-GR" sz="2600" dirty="0" smtClean="0"/>
              <a:t>, όπου η ροή πληροφοριών διέρχεται από μία </a:t>
            </a:r>
            <a:r>
              <a:rPr lang="el-GR" altLang="el-GR" sz="2600" dirty="0" err="1" smtClean="0"/>
              <a:t>διεπαφή</a:t>
            </a:r>
            <a:r>
              <a:rPr lang="el-GR" altLang="el-GR" sz="2600" dirty="0" smtClean="0"/>
              <a:t> μεταξύ διαφορετικών οντοτήτων.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600" dirty="0" smtClean="0"/>
              <a:t>Οι κανόνες αυτοί ονομάζονται </a:t>
            </a:r>
            <a:r>
              <a:rPr lang="el-GR" altLang="el-GR" sz="2600" i="1" dirty="0" smtClean="0"/>
              <a:t>πρωτόκολλα σηματοδοσίας.</a:t>
            </a:r>
            <a:endParaRPr lang="el-GR" altLang="el-GR" sz="2600" dirty="0" smtClean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el-GR" sz="2800" i="1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>
                <a:solidFill>
                  <a:prstClr val="black"/>
                </a:solidFill>
              </a:rPr>
              <a:t>Μοντέλο αναφοράς </a:t>
            </a:r>
            <a:r>
              <a:rPr lang="el-GR" altLang="el-GR" b="1" dirty="0" smtClean="0">
                <a:solidFill>
                  <a:prstClr val="black"/>
                </a:solidFill>
              </a:rPr>
              <a:t>(3 </a:t>
            </a:r>
            <a:r>
              <a:rPr lang="el-GR" altLang="el-GR" b="1" dirty="0">
                <a:solidFill>
                  <a:prstClr val="black"/>
                </a:solidFill>
              </a:rPr>
              <a:t>από 3)</a:t>
            </a:r>
            <a:endParaRPr lang="el-GR" dirty="0"/>
          </a:p>
        </p:txBody>
      </p:sp>
      <p:pic>
        <p:nvPicPr>
          <p:cNvPr id="5" name="Θέση περιεχομένου 1" descr="Εικόνα του μοντέλου αναφορά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6" y="1600200"/>
            <a:ext cx="6758474" cy="4701202"/>
          </a:xfrm>
        </p:spPr>
      </p:pic>
      <p:sp>
        <p:nvSpPr>
          <p:cNvPr id="11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37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Στρώμα μετάδοσης</a:t>
            </a:r>
            <a:endParaRPr lang="el-GR" dirty="0"/>
          </a:p>
        </p:txBody>
      </p:sp>
      <p:sp>
        <p:nvSpPr>
          <p:cNvPr id="101990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Οι λειτουργίες του στρώματος αυτού εξαρτώνται: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Από τα διάφορα είδη πληροφορίας που μεταδίδονται.</a:t>
            </a:r>
          </a:p>
          <a:p>
            <a:pPr marL="1143000" lvl="0" indent="-457200" fontAlgn="auto">
              <a:spcBef>
                <a:spcPts val="0"/>
              </a:spcBef>
              <a:spcAft>
                <a:spcPts val="24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Από τους ειδικούς περιορισμούς στις διάφορες </a:t>
            </a:r>
            <a:r>
              <a:rPr lang="el-GR" altLang="el-GR" sz="2400" dirty="0" err="1" smtClean="0"/>
              <a:t>διεπαφές</a:t>
            </a:r>
            <a:r>
              <a:rPr lang="el-GR" altLang="el-GR" sz="2400" dirty="0" smtClean="0"/>
              <a:t>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Λειτουργίες διασύνδεσης.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Λειτουργίες μετατροπής.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Μεταφορά πληροφορίας χρήστη και μηνυμάτων σηματοδοσίας.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Στρώμα διαχείρισης </a:t>
            </a:r>
            <a:r>
              <a:rPr lang="el-GR" altLang="el-GR" sz="4000" b="1" dirty="0" err="1"/>
              <a:t>ραδιοδιαύλων</a:t>
            </a:r>
            <a:endParaRPr lang="el-GR" sz="4000" dirty="0"/>
          </a:p>
        </p:txBody>
      </p:sp>
      <p:sp>
        <p:nvSpPr>
          <p:cNvPr id="1020931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dirty="0" smtClean="0"/>
              <a:t>Εξασφαλίζει ευσταθείς συνδέσεις μεταξύ κινητών τερματικών και κέντρου μεταγωγής κινητών επικοινωνιών.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dirty="0" smtClean="0"/>
              <a:t>Η διαχείριση των πόρων πρόσβασης στα δίκτυα κινητών επικοινωνιών απαιτεί λειτουργίες, οι οποίες δεν υπάρχουν στα σταθερά δίκτυα.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dirty="0" smtClean="0"/>
              <a:t>Οι δυνατότητες σηματοδοσίας, που διατίθενται σε ΜΤ που δεν πραγματοποιεί κλήση, περιορίζονται στις απόλυτα ελάχιστες.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dirty="0" smtClean="0"/>
              <a:t>Παρέχεται ασύρματος δίαυλος σε ΜΤ, όταν τούτο ζητηθεί, μόνο κατά τη διάρκεια της κλήσης και υπό τον διαρκή έλεγχο του δικτύου.</a:t>
            </a:r>
            <a:endParaRPr lang="en-GB" altLang="el-GR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 dirty="0" smtClean="0"/>
              <a:t>Περιεχόμενα ενότητας  </a:t>
            </a:r>
          </a:p>
        </p:txBody>
      </p:sp>
      <p:sp>
        <p:nvSpPr>
          <p:cNvPr id="4" name="Θέση περιεχομένου 1">
            <a:hlinkClick r:id="rId4" action="ppaction://hlinksldjump"/>
          </p:cNvPr>
          <p:cNvSpPr/>
          <p:nvPr/>
        </p:nvSpPr>
        <p:spPr>
          <a:xfrm>
            <a:off x="685800" y="1603375"/>
            <a:ext cx="7670800" cy="83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/>
            </a:pP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Σκοπός 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και λειτουργίες των </a:t>
            </a:r>
            <a:r>
              <a:rPr lang="el-GR" altLang="el-GR" sz="2800" b="0" i="1" dirty="0" err="1">
                <a:solidFill>
                  <a:srgbClr val="3D89CF"/>
                </a:solidFill>
                <a:latin typeface="+mn-lt"/>
              </a:rPr>
              <a:t>κυψελωτών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 συστημάτων</a:t>
            </a:r>
          </a:p>
        </p:txBody>
      </p:sp>
      <p:sp>
        <p:nvSpPr>
          <p:cNvPr id="5" name="Θέση περιεχομένου 2">
            <a:hlinkClick r:id="rId5" action="ppaction://hlinksldjump"/>
          </p:cNvPr>
          <p:cNvSpPr/>
          <p:nvPr/>
        </p:nvSpPr>
        <p:spPr bwMode="gray">
          <a:xfrm>
            <a:off x="685800" y="2619375"/>
            <a:ext cx="767080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 startAt="2"/>
            </a:pPr>
            <a:r>
              <a:rPr lang="el-GR" altLang="el-GR" sz="2800" b="0" i="1" dirty="0" err="1" smtClean="0">
                <a:solidFill>
                  <a:srgbClr val="3D89CF"/>
                </a:solidFill>
                <a:latin typeface="+mn-lt"/>
              </a:rPr>
              <a:t>Κυψελωτή</a:t>
            </a: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 </a:t>
            </a:r>
            <a:r>
              <a:rPr lang="el-GR" altLang="el-GR" sz="2800" b="0" i="1" dirty="0" err="1">
                <a:solidFill>
                  <a:srgbClr val="3D89CF"/>
                </a:solidFill>
                <a:latin typeface="+mn-lt"/>
              </a:rPr>
              <a:t>διαδικτύωση</a:t>
            </a:r>
            <a:endParaRPr lang="el-GR" altLang="el-GR" sz="2800" b="0" i="1" dirty="0">
              <a:solidFill>
                <a:srgbClr val="3D89CF"/>
              </a:solidFill>
              <a:latin typeface="+mn-lt"/>
            </a:endParaRPr>
          </a:p>
        </p:txBody>
      </p:sp>
      <p:sp>
        <p:nvSpPr>
          <p:cNvPr id="5125" name="Θέση περιεχομένου 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85800" y="3302000"/>
            <a:ext cx="767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 startAt="3"/>
            </a:pP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Υποστήριξη 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της κινητικότητας των χρηστών</a:t>
            </a:r>
          </a:p>
        </p:txBody>
      </p:sp>
      <p:sp>
        <p:nvSpPr>
          <p:cNvPr id="3" name="Θέση περιεχομένου 4">
            <a:hlinkClick r:id="rId7" action="ppaction://hlinksldjump"/>
          </p:cNvPr>
          <p:cNvSpPr/>
          <p:nvPr/>
        </p:nvSpPr>
        <p:spPr>
          <a:xfrm>
            <a:off x="685800" y="3987800"/>
            <a:ext cx="76708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 startAt="4"/>
            </a:pP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Λειτουργική 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αρχιτεκτονική</a:t>
            </a:r>
          </a:p>
        </p:txBody>
      </p:sp>
      <p:sp>
        <p:nvSpPr>
          <p:cNvPr id="2" name="Θέση περιεχομένου 5">
            <a:hlinkClick r:id="rId8" action="ppaction://hlinksldjump"/>
          </p:cNvPr>
          <p:cNvSpPr/>
          <p:nvPr/>
        </p:nvSpPr>
        <p:spPr>
          <a:xfrm>
            <a:off x="685800" y="4673600"/>
            <a:ext cx="76708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 startAt="5"/>
            </a:pP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Φυσική 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αρχιτεκτονική</a:t>
            </a:r>
          </a:p>
        </p:txBody>
      </p:sp>
      <p:sp>
        <p:nvSpPr>
          <p:cNvPr id="6" name="Θέση περιεχομένου 6">
            <a:hlinkClick r:id="rId9" action="ppaction://hlinksldjump"/>
          </p:cNvPr>
          <p:cNvSpPr/>
          <p:nvPr/>
        </p:nvSpPr>
        <p:spPr>
          <a:xfrm>
            <a:off x="685800" y="5359400"/>
            <a:ext cx="76708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14350" indent="-514350" eaLnBrk="1" hangingPunct="1">
              <a:buFont typeface="+mj-lt"/>
              <a:buAutoNum type="arabicParenR" startAt="6"/>
            </a:pPr>
            <a:r>
              <a:rPr lang="el-GR" altLang="el-GR" sz="2800" b="0" i="1" dirty="0" smtClean="0">
                <a:solidFill>
                  <a:srgbClr val="3D89CF"/>
                </a:solidFill>
                <a:latin typeface="+mn-lt"/>
              </a:rPr>
              <a:t>Μοντέλα </a:t>
            </a:r>
            <a:r>
              <a:rPr lang="el-GR" altLang="el-GR" sz="2800" b="0" i="1" dirty="0">
                <a:solidFill>
                  <a:srgbClr val="3D89CF"/>
                </a:solidFill>
                <a:latin typeface="+mn-lt"/>
              </a:rPr>
              <a:t>κινητικότητας</a:t>
            </a:r>
            <a:endParaRPr lang="el-GR" altLang="el-GR" sz="2800" dirty="0">
              <a:latin typeface="+mn-lt"/>
            </a:endParaRPr>
          </a:p>
        </p:txBody>
      </p:sp>
      <p:sp>
        <p:nvSpPr>
          <p:cNvPr id="13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C5050-53C1-4FCB-84C8-6D168D064B04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l-GR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Στρώμα διαχείρισης κινητικότητας</a:t>
            </a:r>
            <a:endParaRPr lang="el-GR" sz="4000" dirty="0"/>
          </a:p>
        </p:txBody>
      </p:sp>
      <p:sp>
        <p:nvSpPr>
          <p:cNvPr id="1021955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Λειτουργίες λόγω κίνησης των τερματικών: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Τρόπος που το ΜΤ (χρήστης) αντιμετωπίζει την αλλαγή περιβάλλοντος.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24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Τρόπος με τον οποίο το δίκτυο διαχειρίζεται την πληροφορία θέσης των ΜΤ, ώστε να καθιστά δυνατή την αποτελεσματική εγκατάσταση των εισερχόμενων κλήσεων προς τα ΜΤ.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Διαχείριση θεμάτων αυθεντικότητας.</a:t>
            </a:r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Στρώμα διαχείρισης επικοινωνίας</a:t>
            </a:r>
            <a:endParaRPr lang="el-GR" sz="4000" dirty="0"/>
          </a:p>
        </p:txBody>
      </p:sp>
      <p:sp>
        <p:nvSpPr>
          <p:cNvPr id="102297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Οι λειτουργίες του στρώματος αυτού αφορούν: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Εγκατάσταση κλήσεων μεταξύ των χρηστών, ύστερα από αίτησή τους.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/>
              <a:t>Δ</a:t>
            </a:r>
            <a:r>
              <a:rPr lang="el-GR" altLang="el-GR" sz="2400" dirty="0" smtClean="0"/>
              <a:t>ιατήρηση των κλήσεων.</a:t>
            </a:r>
          </a:p>
          <a:p>
            <a:pPr marL="1143000" lvl="0" indent="-457200" fontAlgn="auto">
              <a:spcBef>
                <a:spcPts val="0"/>
              </a:spcBef>
              <a:spcAft>
                <a:spcPts val="24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/>
              <a:t>Τ</a:t>
            </a:r>
            <a:r>
              <a:rPr lang="el-GR" altLang="el-GR" sz="2400" dirty="0" smtClean="0"/>
              <a:t>ερματισμός των κλήσεων.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Το στρώμα περιλαμβάνει επίσης τις λειτουργίες διαχείρισης των </a:t>
            </a:r>
            <a:r>
              <a:rPr lang="el-GR" altLang="el-GR" sz="2800" i="1" dirty="0" smtClean="0"/>
              <a:t>επιπρόσθετων υπηρεσιών (</a:t>
            </a:r>
            <a:r>
              <a:rPr lang="en-US" altLang="el-GR" sz="2800" i="1" dirty="0" smtClean="0"/>
              <a:t>supplementary services</a:t>
            </a:r>
            <a:r>
              <a:rPr lang="el-GR" altLang="el-GR" sz="2800" i="1" dirty="0" smtClean="0"/>
              <a:t>) </a:t>
            </a:r>
            <a:r>
              <a:rPr lang="el-GR" altLang="el-GR" sz="2800" dirty="0" smtClean="0"/>
              <a:t>από τον χρήστη.</a:t>
            </a:r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Στρώμα λειτουργίας,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διαχείρισης </a:t>
            </a:r>
            <a:r>
              <a:rPr lang="el-GR" altLang="el-GR" sz="4000" b="1" dirty="0"/>
              <a:t>και συντήρησης</a:t>
            </a:r>
            <a:endParaRPr lang="el-GR" sz="4000" dirty="0"/>
          </a:p>
        </p:txBody>
      </p:sp>
      <p:sp>
        <p:nvSpPr>
          <p:cNvPr id="1024003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Παρέχει τα μέσα για τη ροή της πληροφορίας παρατήρησης από τα μηχανήματα προς τον διαχειριστή δικτύου.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Επιτρέπει στον διαχειριστή δικτύου να τροποποιήσει τη διάταξη των μηχανημάτων και των λειτουργιών του δικτύου.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Βρίσκεται πάνω από τα άλλα στρώματα (δεν χρησιμοποιεί τις υπηρεσίες τους, αλλά μόνο τις βασικές λειτουργίες μετάδοσης για την ανταλλαγή των πληροφοριών διαχείρισης).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Οι λειτουργίες του στρώματος αυτού χαρακτηρίζονται από μεγαλύτερη χρονική κλίμακα (ώρες ή μέρες έως μερικά χρόνια).</a:t>
            </a:r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Λειτουργική αρχιτεκτονική 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(1 από 2)</a:t>
            </a:r>
            <a:endParaRPr lang="el-GR" sz="4000" dirty="0"/>
          </a:p>
        </p:txBody>
      </p:sp>
      <p:sp>
        <p:nvSpPr>
          <p:cNvPr id="102502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Η </a:t>
            </a:r>
            <a:r>
              <a:rPr lang="el-GR" altLang="el-GR" sz="3200" i="1" dirty="0" smtClean="0"/>
              <a:t>λειτουργική αρχιτεκτονική</a:t>
            </a:r>
            <a:r>
              <a:rPr lang="el-GR" altLang="el-GR" sz="3200" dirty="0" smtClean="0"/>
              <a:t> δικτύου προσδιορίζει:</a:t>
            </a:r>
            <a:endParaRPr lang="el-GR" altLang="el-GR" sz="3200" i="1" dirty="0" smtClean="0"/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Τις λειτουργικές οντότητες του συστήματος</a:t>
            </a:r>
            <a:r>
              <a:rPr lang="el-GR" altLang="el-GR" sz="2800" i="1" dirty="0" smtClean="0"/>
              <a:t>.</a:t>
            </a:r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Τα κοινά χαρακτηριστικά μεταξύ αυτών των οντοτήτων.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/>
              <a:t>Τ</a:t>
            </a:r>
            <a:r>
              <a:rPr lang="el-GR" altLang="el-GR" sz="2800" dirty="0" smtClean="0"/>
              <a:t>ις πληροφορίες που ανταλλάσσονται μεταξύ τους.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b="1" dirty="0"/>
              <a:t>Λειτουργική αρχιτεκτονική </a:t>
            </a:r>
            <a:br>
              <a:rPr lang="el-GR" altLang="el-GR" sz="4000" b="1" dirty="0"/>
            </a:br>
            <a:r>
              <a:rPr lang="el-GR" altLang="el-GR" sz="4000" b="1" dirty="0" smtClean="0"/>
              <a:t>(2 </a:t>
            </a:r>
            <a:r>
              <a:rPr lang="el-GR" altLang="el-GR" sz="4000" b="1" dirty="0"/>
              <a:t>από 2)</a:t>
            </a:r>
            <a:endParaRPr lang="el-GR" sz="4000" dirty="0"/>
          </a:p>
        </p:txBody>
      </p:sp>
      <p:pic>
        <p:nvPicPr>
          <p:cNvPr id="4" name="Θέση περιεχομένου 1" descr="Εικόνα με τις λειτουργίες και τις λειτουργικές οντότητε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2" y="1600200"/>
            <a:ext cx="7812978" cy="4780901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Λειτουργικό μοντέλο</a:t>
            </a:r>
            <a:endParaRPr lang="el-GR" dirty="0"/>
          </a:p>
        </p:txBody>
      </p:sp>
      <p:pic>
        <p:nvPicPr>
          <p:cNvPr id="9" name="Θέση περιεχομένου 1" descr="Εικόνα των λειτουργικών οντοτήτων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58" y="1600200"/>
            <a:ext cx="7412684" cy="4525963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45" name="Εικόνα 1" descr="Εικονίδιο μετάβασης στα Περιεχόμενα.">
            <a:hlinkClick r:id="rId4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>
                <a:latin typeface="+mn-lt"/>
              </a:rPr>
              <a:t>Φυσική αρχιτεκτονική (</a:t>
            </a:r>
            <a:r>
              <a:rPr lang="el-GR" altLang="el-GR" b="1" dirty="0" smtClean="0">
                <a:latin typeface="+mn-lt"/>
              </a:rPr>
              <a:t>1 από 2)</a:t>
            </a:r>
            <a:endParaRPr lang="el-GR" dirty="0">
              <a:latin typeface="+mn-lt"/>
            </a:endParaRPr>
          </a:p>
        </p:txBody>
      </p:sp>
      <p:pic>
        <p:nvPicPr>
          <p:cNvPr id="5" name="Θέση περιεχομένου 1" descr="Εικόνα με τις φυσικές οντότητε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9" y="1524000"/>
            <a:ext cx="7403281" cy="48768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Φυσική αρχιτεκτονική </a:t>
            </a:r>
            <a:r>
              <a:rPr lang="el-GR" altLang="el-GR" b="1" dirty="0" smtClean="0"/>
              <a:t>(2 </a:t>
            </a:r>
            <a:r>
              <a:rPr lang="el-GR" altLang="el-GR" b="1" dirty="0"/>
              <a:t>από 2)</a:t>
            </a:r>
            <a:endParaRPr lang="el-GR" dirty="0"/>
          </a:p>
        </p:txBody>
      </p:sp>
      <p:pic>
        <p:nvPicPr>
          <p:cNvPr id="7" name="Θέση περιεχομένου 1" descr="Εικόνα της αρχιτεκτονικής στην οποία απεικονίζεται που πραγματοποιείται  η κάθε λειτουργία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0243"/>
            <a:ext cx="8229600" cy="4025876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/>
              <a:t>Διεπαφή</a:t>
            </a:r>
            <a:r>
              <a:rPr lang="el-GR" altLang="el-GR" b="1" dirty="0"/>
              <a:t> - Πρωτόκολλα</a:t>
            </a:r>
            <a:endParaRPr lang="el-GR" dirty="0"/>
          </a:p>
        </p:txBody>
      </p:sp>
      <p:pic>
        <p:nvPicPr>
          <p:cNvPr id="5" name="Θέση περιεχομένου 1" descr="Εικόνα της διαστρωμάτωσης των πρωτοκόλλων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25" y="1600200"/>
            <a:ext cx="7055275" cy="4806889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Αρχιτεκτονική πρωτοκόλλων </a:t>
            </a:r>
            <a:r>
              <a:rPr lang="en-US" altLang="el-GR" b="1" dirty="0"/>
              <a:t>GSM</a:t>
            </a:r>
            <a:endParaRPr lang="el-GR" dirty="0"/>
          </a:p>
        </p:txBody>
      </p:sp>
      <p:pic>
        <p:nvPicPr>
          <p:cNvPr id="5" name="Θέση περιεχομένου 1" descr="Εικόνα της αρχιτεκτονικής πρωτοκόλλων gsm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6" y="1524000"/>
            <a:ext cx="7636634" cy="4803058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Τίτλος 1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l-GR" altLang="el-GR" sz="4000" b="1" dirty="0" err="1" smtClean="0"/>
              <a:t>Κυψελωτά</a:t>
            </a:r>
            <a:r>
              <a:rPr lang="el-GR" altLang="el-GR" sz="4000" b="1" dirty="0" smtClean="0"/>
              <a:t> συστήματα: </a:t>
            </a:r>
            <a:r>
              <a:rPr lang="en-US" altLang="el-GR" sz="4000" b="1" dirty="0" smtClean="0"/>
              <a:t> </a:t>
            </a:r>
            <a:r>
              <a:rPr lang="el-GR" altLang="el-GR" sz="4000" b="1" dirty="0" smtClean="0"/>
              <a:t>Αντικειμενικός σκοπός</a:t>
            </a:r>
            <a:endParaRPr lang="en-GB" altLang="el-GR" sz="4000" b="1" dirty="0" smtClean="0"/>
          </a:p>
        </p:txBody>
      </p:sp>
      <p:sp>
        <p:nvSpPr>
          <p:cNvPr id="970755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20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Η υποστήριξη των επικοινωνιών μεταξύ χρηστών</a:t>
            </a:r>
            <a:r>
              <a:rPr lang="en-US" altLang="el-GR" sz="2800" dirty="0" smtClean="0"/>
              <a:t> </a:t>
            </a:r>
            <a:r>
              <a:rPr lang="el-GR" altLang="el-GR" sz="2800" dirty="0" err="1" smtClean="0"/>
              <a:t>κυψελωτών</a:t>
            </a:r>
            <a:r>
              <a:rPr lang="el-GR" altLang="el-GR" sz="2800" dirty="0" smtClean="0"/>
              <a:t> συστημάτων, αλλά και μεταξύ χρηστών </a:t>
            </a:r>
            <a:r>
              <a:rPr lang="el-GR" altLang="el-GR" sz="2800" dirty="0" err="1" smtClean="0"/>
              <a:t>κυψελωτών</a:t>
            </a:r>
            <a:r>
              <a:rPr lang="el-GR" altLang="el-GR" sz="2800" dirty="0" smtClean="0"/>
              <a:t> συστημάτων και χρηστών σταθερών δικτύων, οποιαδήποτε χρονική στιγμή.</a:t>
            </a:r>
            <a:endParaRPr lang="el-GR" altLang="el-GR" sz="2800" dirty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Η εξασφάλιση της ολοκλήρωσης των κλήσεων που βρίσκονται σε εξέλιξη ανεξάρτητα από το αν κινούνται οι χρήστες ή όχι, κατά τη διάρκεια της επικοινωνίας.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Φυσική αρχιτεκτονική του </a:t>
            </a:r>
            <a:r>
              <a:rPr lang="en-US" altLang="el-GR" b="1" dirty="0"/>
              <a:t>UMTS</a:t>
            </a:r>
            <a:endParaRPr lang="el-GR" dirty="0"/>
          </a:p>
        </p:txBody>
      </p:sp>
      <p:pic>
        <p:nvPicPr>
          <p:cNvPr id="4" name="Θέση περιεχομένου 1" descr="Εικόνα της αρχιτεκτονικής του  u m t s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3005" cy="4863500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Ορολογία </a:t>
            </a:r>
            <a:r>
              <a:rPr lang="el-GR" altLang="el-GR" b="1" dirty="0" err="1"/>
              <a:t>κυψελωτών</a:t>
            </a:r>
            <a:r>
              <a:rPr lang="el-GR" altLang="el-GR" b="1" dirty="0"/>
              <a:t> δικτύων</a:t>
            </a:r>
            <a:endParaRPr lang="el-GR" dirty="0"/>
          </a:p>
        </p:txBody>
      </p:sp>
      <p:sp>
        <p:nvSpPr>
          <p:cNvPr id="1031171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Οικείο σύστημα (</a:t>
            </a:r>
            <a:r>
              <a:rPr lang="en-US" altLang="el-GR" sz="3200" dirty="0" smtClean="0"/>
              <a:t>Home system</a:t>
            </a:r>
            <a:r>
              <a:rPr lang="el-GR" altLang="el-GR" sz="3200" dirty="0" smtClean="0"/>
              <a:t>).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Φιλοξενούν σύστημα (</a:t>
            </a:r>
            <a:r>
              <a:rPr lang="en-US" altLang="el-GR" sz="3200" dirty="0" smtClean="0"/>
              <a:t>Visited system</a:t>
            </a:r>
            <a:r>
              <a:rPr lang="el-GR" altLang="el-GR" sz="3200" dirty="0" smtClean="0"/>
              <a:t>).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Απερχόμενη κλήση.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Εισερχόμενη κλήση.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Ελέγχον κέντρο μεταγωγής (κέντρο μεταγωγής πρόσδεσης, </a:t>
            </a:r>
            <a:r>
              <a:rPr lang="en-US" altLang="el-GR" sz="3200" dirty="0" smtClean="0"/>
              <a:t>anchor MSC</a:t>
            </a:r>
            <a:r>
              <a:rPr lang="el-GR" altLang="el-GR" sz="3200" dirty="0" smtClean="0"/>
              <a:t>).</a:t>
            </a:r>
            <a:endParaRPr lang="en-GB" altLang="el-GR" sz="32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/>
              <a:t>Κυψελωτή</a:t>
            </a:r>
            <a:r>
              <a:rPr lang="el-GR" altLang="el-GR" b="1" dirty="0"/>
              <a:t> </a:t>
            </a:r>
            <a:r>
              <a:rPr lang="el-GR" altLang="el-GR" b="1" dirty="0" smtClean="0"/>
              <a:t>δικτύωση</a:t>
            </a:r>
            <a:endParaRPr lang="el-GR" dirty="0"/>
          </a:p>
        </p:txBody>
      </p:sp>
      <p:pic>
        <p:nvPicPr>
          <p:cNvPr id="4" name="Θέση περιεχομένου 1" descr="Εικόνα της κυψελωτής διαδικτύωσης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338685" cy="4725496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9" name="Εικόνα 1" descr="Εικονίδιο μετάβασης στα Περιεχόμενα.">
            <a:hlinkClick r:id="rId4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Μοντέλα κινητικότητας</a:t>
            </a:r>
            <a:r>
              <a:rPr lang="en-US" altLang="el-GR" b="1" dirty="0"/>
              <a:t> (</a:t>
            </a:r>
            <a:r>
              <a:rPr lang="en-US" altLang="el-GR" b="1" dirty="0" smtClean="0"/>
              <a:t>1</a:t>
            </a:r>
            <a:r>
              <a:rPr lang="el-GR" altLang="el-GR" b="1" dirty="0" smtClean="0"/>
              <a:t> από 2</a:t>
            </a:r>
            <a:r>
              <a:rPr lang="en-US" altLang="el-GR" b="1" dirty="0" smtClean="0"/>
              <a:t>)</a:t>
            </a:r>
            <a:endParaRPr lang="el-GR" dirty="0"/>
          </a:p>
        </p:txBody>
      </p:sp>
      <p:sp>
        <p:nvSpPr>
          <p:cNvPr id="5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Υπάρχουν </a:t>
            </a:r>
            <a:r>
              <a:rPr lang="el-GR" altLang="el-GR" sz="2200" dirty="0"/>
              <a:t>δύο κατηγορίες μοντέλων κινητικότητας που χρησιμοποιούνται στις προσομοιώσεις των δικτύων: τα μοντέλα ιχνών και τα </a:t>
            </a:r>
            <a:r>
              <a:rPr lang="el-GR" altLang="el-GR" sz="2200" dirty="0" smtClean="0"/>
              <a:t>συνθετικά.</a:t>
            </a:r>
            <a:endParaRPr lang="el-GR" altLang="el-GR" sz="2200" dirty="0"/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000" dirty="0" smtClean="0"/>
              <a:t>Τα </a:t>
            </a:r>
            <a:r>
              <a:rPr lang="el-GR" altLang="el-GR" sz="2000" dirty="0"/>
              <a:t>ίχνη (</a:t>
            </a:r>
            <a:r>
              <a:rPr lang="en-US" altLang="el-GR" sz="2000" dirty="0"/>
              <a:t>traces) </a:t>
            </a:r>
            <a:r>
              <a:rPr lang="el-GR" altLang="el-GR" sz="2000" dirty="0"/>
              <a:t>είναι τα σχέδια κινητικότητας που παρατηρούνται σε πραγματικά συστήματα</a:t>
            </a:r>
            <a:r>
              <a:rPr lang="en-US" altLang="el-GR" sz="2000" dirty="0"/>
              <a:t>. </a:t>
            </a:r>
            <a:r>
              <a:rPr lang="el-GR" altLang="el-GR" sz="2000" dirty="0"/>
              <a:t>Τα ίχνη παρέχουν ακριβείς πληροφορίες, ειδικά όταν εμπλέκουν μεγάλο αριθμό συμμετεχόντων</a:t>
            </a:r>
            <a:r>
              <a:rPr lang="en-US" altLang="el-GR" sz="2000" dirty="0"/>
              <a:t> </a:t>
            </a:r>
            <a:r>
              <a:rPr lang="el-GR" altLang="el-GR" sz="2000" dirty="0"/>
              <a:t>για </a:t>
            </a:r>
            <a:r>
              <a:rPr lang="el-GR" altLang="el-GR" sz="2000" dirty="0" smtClean="0"/>
              <a:t>μία </a:t>
            </a:r>
            <a:r>
              <a:rPr lang="el-GR" altLang="el-GR" sz="2000" dirty="0"/>
              <a:t>κατάλληλα μεγάλη περίοδο</a:t>
            </a:r>
            <a:r>
              <a:rPr lang="en-US" altLang="el-GR" sz="2000" dirty="0" smtClean="0"/>
              <a:t>.</a:t>
            </a:r>
            <a:endParaRPr lang="el-GR" altLang="el-GR" sz="20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000" dirty="0" smtClean="0"/>
              <a:t>Τα </a:t>
            </a:r>
            <a:r>
              <a:rPr lang="el-GR" altLang="el-GR" sz="2000" dirty="0"/>
              <a:t>συνθετικά μοντέλα προσπαθούν να αναπαραστήσουν ρεαλιστικά την κίνηση των κινητών κόμβων (ΜΝ</a:t>
            </a:r>
            <a:r>
              <a:rPr lang="en-US" altLang="el-GR" sz="2000" dirty="0"/>
              <a:t>s</a:t>
            </a:r>
            <a:r>
              <a:rPr lang="el-GR" altLang="el-GR" sz="2000" dirty="0"/>
              <a:t>) χωρίς τη χρήση ιχνών.</a:t>
            </a:r>
          </a:p>
          <a:p>
            <a:pPr marL="1943100" lvl="2" indent="-457200" fontAlgn="auto"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 2" panose="05020102010507070707" pitchFamily="18" charset="2"/>
              <a:buChar char="¢"/>
            </a:pPr>
            <a:r>
              <a:rPr lang="el-GR" altLang="el-GR" sz="1800" dirty="0" smtClean="0"/>
              <a:t>Είναι </a:t>
            </a:r>
            <a:r>
              <a:rPr lang="el-GR" altLang="el-GR" sz="1800" dirty="0"/>
              <a:t>λιγότερο ρεαλιστικά και υπάρχει ανάγκη κατανόησης των μοντέλων πριν τα χρησιμοποιήσουμε.</a:t>
            </a:r>
          </a:p>
          <a:p>
            <a:endParaRPr lang="el-GR" dirty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/>
              <a:t>Μοντέλα κινητικότητας</a:t>
            </a:r>
            <a:r>
              <a:rPr lang="en-US" altLang="el-GR" b="1" dirty="0"/>
              <a:t> </a:t>
            </a:r>
            <a:r>
              <a:rPr lang="en-US" altLang="el-GR" b="1" dirty="0" smtClean="0"/>
              <a:t>(</a:t>
            </a:r>
            <a:r>
              <a:rPr lang="el-GR" altLang="el-GR" b="1" dirty="0" smtClean="0"/>
              <a:t>2 </a:t>
            </a:r>
            <a:r>
              <a:rPr lang="el-GR" altLang="el-GR" b="1" dirty="0"/>
              <a:t>από 2</a:t>
            </a:r>
            <a:r>
              <a:rPr lang="en-US" altLang="el-GR" b="1" dirty="0"/>
              <a:t>)</a:t>
            </a:r>
            <a:endParaRPr lang="el-GR" dirty="0"/>
          </a:p>
        </p:txBody>
      </p:sp>
      <p:pic>
        <p:nvPicPr>
          <p:cNvPr id="4" name="Θέση περιεχομένου 1" descr="Εικόνα μπλοκ διαγράμματος του μοντέλου κινητικότητας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7086600" cy="4724864"/>
          </a:xfrm>
        </p:spPr>
      </p:pic>
      <p:sp>
        <p:nvSpPr>
          <p:cNvPr id="11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" name="Εικόνα 1" descr="Εικονίδιο μετάβασης στα Περιεχόμενα.">
            <a:hlinkClick r:id="rId4" action="ppaction://hlinksldjump" tooltip="Επιστροφή στα περιεχόμενα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0" y="6021288"/>
            <a:ext cx="576065" cy="65143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  <p:sp>
        <p:nvSpPr>
          <p:cNvPr id="3" name="Υπότιτλος 1"/>
          <p:cNvSpPr>
            <a:spLocks noGrp="1"/>
          </p:cNvSpPr>
          <p:nvPr>
            <p:ph type="subTitle" idx="1"/>
          </p:nvPr>
        </p:nvSpPr>
        <p:spPr bwMode="gray"/>
        <p:txBody>
          <a:bodyPr>
            <a:normAutofit/>
          </a:bodyPr>
          <a:lstStyle/>
          <a:p>
            <a:pPr algn="r"/>
            <a:endParaRPr lang="el-GR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Επεξεργασία: </a:t>
            </a:r>
            <a:r>
              <a:rPr lang="el-G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Σοφιανίδου</a:t>
            </a:r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Γεωργία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Εικόνα 1" descr=" Λογότυπο για άδειες χρήσης creative commons, b y, n c, s a ">
            <a:hlinkClick r:id="rId3" tooltip="Μετάβαση στην Άδεια Χρήσης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9" y="5949280"/>
            <a:ext cx="1583921" cy="554177"/>
          </a:xfrm>
          <a:prstGeom prst="rect">
            <a:avLst/>
          </a:prstGeom>
        </p:spPr>
      </p:pic>
      <p:pic>
        <p:nvPicPr>
          <p:cNvPr id="7" name="Εικόνα 2" descr="Λογότυπο επιχειρησιακού προγράμματος εκπαίδευση και δια βίου μάθηση ">
            <a:hlinkClick r:id="rId5" tooltip="Μετάβαση στο www.edulll.gr/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563880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1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/>
              <a:t>Σημειώματα</a:t>
            </a:r>
            <a:endParaRPr lang="el-GR" cap="none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67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/>
              <a:t>Σημείωμα Ιστορικού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Εκδόσεων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Έργου</a:t>
            </a:r>
            <a:endParaRPr lang="el-GR" sz="4000" b="1" dirty="0"/>
          </a:p>
        </p:txBody>
      </p:sp>
      <p:sp>
        <p:nvSpPr>
          <p:cNvPr id="5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 algn="ctr">
              <a:spcBef>
                <a:spcPts val="0"/>
              </a:spcBef>
              <a:spcAft>
                <a:spcPts val="4200"/>
              </a:spcAft>
              <a:buNone/>
            </a:pPr>
            <a:r>
              <a:rPr lang="el-GR" dirty="0" smtClean="0"/>
              <a:t>Το </a:t>
            </a:r>
            <a:r>
              <a:rPr lang="el-GR" dirty="0"/>
              <a:t>παρόν έργο αποτελεί την έκδοση </a:t>
            </a:r>
            <a:r>
              <a:rPr lang="el-GR" dirty="0" smtClean="0"/>
              <a:t>1.01.</a:t>
            </a:r>
            <a:endParaRPr lang="el-GR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383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smtClean="0"/>
              <a:t>Σημείωμα Αναφοράς</a:t>
            </a:r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Copyright</a:t>
            </a:r>
            <a:r>
              <a:rPr lang="el-GR" sz="2400" dirty="0" smtClean="0"/>
              <a:t> Τεχνολογικό Εκπαιδευτικό Ίδρυμα Θεσσαλίας</a:t>
            </a:r>
            <a:r>
              <a:rPr lang="en-US" sz="2400" dirty="0" smtClean="0"/>
              <a:t>, </a:t>
            </a:r>
            <a:r>
              <a:rPr lang="el-GR" sz="2400" dirty="0" smtClean="0"/>
              <a:t>Γεώργιος </a:t>
            </a:r>
            <a:r>
              <a:rPr lang="el-GR" sz="2400" dirty="0" err="1" smtClean="0"/>
              <a:t>Καρέτσος</a:t>
            </a:r>
            <a:r>
              <a:rPr lang="el-GR" sz="2400" dirty="0" smtClean="0"/>
              <a:t> 2015. Γεώργιος </a:t>
            </a:r>
            <a:r>
              <a:rPr lang="el-GR" sz="2400" dirty="0" err="1" smtClean="0"/>
              <a:t>Καρέτσος</a:t>
            </a:r>
            <a:r>
              <a:rPr lang="el-GR" sz="2400" dirty="0" smtClean="0"/>
              <a:t>. «Κινητές Επικοινωνίες». </a:t>
            </a:r>
            <a:r>
              <a:rPr lang="el-GR" sz="2400" dirty="0"/>
              <a:t>Έκδοση: </a:t>
            </a:r>
            <a:r>
              <a:rPr lang="el-GR" sz="2400" dirty="0" smtClean="0"/>
              <a:t>1.0</a:t>
            </a:r>
            <a:r>
              <a:rPr lang="el-GR" sz="2400" dirty="0"/>
              <a:t>. </a:t>
            </a:r>
            <a:r>
              <a:rPr lang="el-GR" sz="2400" dirty="0" smtClean="0"/>
              <a:t>Λάρισα 2015. </a:t>
            </a:r>
            <a:r>
              <a:rPr lang="el-GR" sz="2400" dirty="0"/>
              <a:t>Διαθέσιμο από τη δικτυακή </a:t>
            </a:r>
            <a:r>
              <a:rPr lang="el-GR" sz="2400" dirty="0" smtClean="0"/>
              <a:t>διεύθυνση: </a:t>
            </a:r>
            <a:r>
              <a:rPr lang="en-US" sz="2400" dirty="0">
                <a:hlinkClick r:id="rId3" tooltip="Μετάβαση στην ιστοσελίδα του Μαθήματος"/>
              </a:rPr>
              <a:t>http://cdev.teilar.gr/courses/TMA113</a:t>
            </a:r>
            <a:r>
              <a:rPr lang="en-US" sz="2400" dirty="0" smtClean="0">
                <a:hlinkClick r:id="rId3" tooltip="Μετάβαση στην ιστοσελίδα του Μαθήματος"/>
              </a:rPr>
              <a:t>/</a:t>
            </a:r>
            <a:r>
              <a:rPr lang="el-GR" sz="2400" dirty="0"/>
              <a:t>,</a:t>
            </a:r>
            <a:r>
              <a:rPr lang="el-GR" sz="2400" dirty="0" smtClean="0"/>
              <a:t> </a:t>
            </a:r>
            <a:r>
              <a:rPr lang="en-US" sz="2400" dirty="0" smtClean="0"/>
              <a:t>20</a:t>
            </a:r>
            <a:r>
              <a:rPr lang="el-GR" sz="2400" dirty="0" smtClean="0"/>
              <a:t>/</a:t>
            </a:r>
            <a:r>
              <a:rPr lang="en-US" sz="2400" dirty="0" smtClean="0"/>
              <a:t>11</a:t>
            </a:r>
            <a:r>
              <a:rPr lang="el-GR" sz="2400" dirty="0" smtClean="0"/>
              <a:t>/2015</a:t>
            </a:r>
            <a:r>
              <a:rPr lang="el-GR" sz="24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485829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n-US" sz="2000" dirty="0" smtClean="0"/>
              <a:t>Creative Commons</a:t>
            </a:r>
            <a:r>
              <a:rPr lang="el-GR" sz="2000" dirty="0" smtClean="0"/>
              <a:t>: Αναφορά Δημιουργού - </a:t>
            </a:r>
            <a:r>
              <a:rPr lang="el-GR" sz="2000" dirty="0"/>
              <a:t>Μη Εμπορική </a:t>
            </a:r>
            <a:r>
              <a:rPr lang="el-GR" sz="2000" dirty="0" smtClean="0"/>
              <a:t>Χρήση - </a:t>
            </a:r>
            <a:r>
              <a:rPr lang="el-GR" sz="2000" dirty="0"/>
              <a:t>Παρόμοια </a:t>
            </a:r>
            <a:r>
              <a:rPr lang="el-GR" sz="2000" dirty="0" smtClean="0"/>
              <a:t>Διανομή, </a:t>
            </a:r>
            <a:r>
              <a:rPr lang="el-GR" sz="2000" dirty="0"/>
              <a:t>4.0 [1] ή μεταγενέστερη, Διεθνής </a:t>
            </a:r>
            <a:r>
              <a:rPr lang="el-GR" sz="2000" dirty="0" smtClean="0"/>
              <a:t>Έκδοση.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smtClean="0"/>
              <a:t>κ.λπ., τα </a:t>
            </a:r>
            <a:r>
              <a:rPr lang="el-GR" sz="2000" dirty="0"/>
              <a:t>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Εικόνα 1" descr=" Λογότυπο για άδειες χρήσης creative commons, b y, n c, s a " title="Λογότυπο creative commons">
            <a:hlinkClick r:id="rId4" tooltip="Μετάβαση στην Άδεια Χρήσης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2" y="358140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2"/>
          <p:cNvSpPr txBox="1"/>
          <p:nvPr/>
        </p:nvSpPr>
        <p:spPr>
          <a:xfrm>
            <a:off x="533400" y="4224704"/>
            <a:ext cx="8229600" cy="22522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sz="1400" b="0" dirty="0"/>
              <a:t>[1] </a:t>
            </a:r>
            <a:r>
              <a:rPr lang="en-US" sz="1400" b="0" dirty="0" smtClean="0">
                <a:hlinkClick r:id="rId4" tooltip="Μετάβαση στην Άδεια Χρήσης"/>
              </a:rPr>
              <a:t>http://creativecommons.org/licenses/by-nc-sa/4.0/</a:t>
            </a:r>
            <a:endParaRPr lang="el-GR" sz="1400" b="0" dirty="0"/>
          </a:p>
          <a:p>
            <a:r>
              <a:rPr lang="el-GR" sz="1400" b="0" dirty="0"/>
              <a:t>Ως Μη Εμπορική ορίζεται η χρήση: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b="0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sz="1400" b="0" dirty="0" err="1" smtClean="0"/>
              <a:t>αδειοδόχο</a:t>
            </a:r>
            <a:r>
              <a:rPr lang="el-GR" sz="1400" b="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b="0" dirty="0"/>
              <a:t>που</a:t>
            </a:r>
            <a:r>
              <a:rPr lang="en-GB" sz="1400" b="0" dirty="0"/>
              <a:t> </a:t>
            </a:r>
            <a:r>
              <a:rPr lang="el-GR" sz="1400" b="0" dirty="0"/>
              <a:t>δεν περιλαμβάνει οικονομική συναλλαγή ως προϋπόθεση για τη χρήση ή πρόσβαση στο </a:t>
            </a:r>
            <a:r>
              <a:rPr lang="el-GR" sz="1400" b="0" dirty="0" smtClean="0"/>
              <a:t>έργο,</a:t>
            </a:r>
            <a:endParaRPr lang="el-GR" sz="1400" b="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400" b="0" dirty="0"/>
              <a:t>που</a:t>
            </a:r>
            <a:r>
              <a:rPr lang="en-GB" sz="1400" b="0" dirty="0"/>
              <a:t> </a:t>
            </a:r>
            <a:r>
              <a:rPr lang="el-GR" sz="1400" b="0" dirty="0"/>
              <a:t>δεν προσπορίζει στο διανομέα του έργου και</a:t>
            </a:r>
            <a:r>
              <a:rPr lang="en-GB" sz="1400" b="0" dirty="0"/>
              <a:t> </a:t>
            </a:r>
            <a:r>
              <a:rPr lang="el-GR" sz="1400" b="0" dirty="0" err="1"/>
              <a:t>αδειοδόχο</a:t>
            </a:r>
            <a:r>
              <a:rPr lang="en-GB" sz="1400" b="0" dirty="0"/>
              <a:t> </a:t>
            </a:r>
            <a:r>
              <a:rPr lang="el-GR" sz="1400" b="0" dirty="0"/>
              <a:t>έμμεσο οικονομικό όφελος (π.χ. διαφημίσεις) από την προβολή του έργου σε διαδικτυακό </a:t>
            </a:r>
            <a:r>
              <a:rPr lang="el-GR" sz="1400" b="0" dirty="0" smtClean="0"/>
              <a:t>τόπο.</a:t>
            </a:r>
            <a:endParaRPr lang="el-GR" sz="1400" b="0" dirty="0"/>
          </a:p>
          <a:p>
            <a:r>
              <a:rPr lang="el-GR" sz="1400" b="0" dirty="0" smtClean="0"/>
              <a:t>Ο </a:t>
            </a:r>
            <a:r>
              <a:rPr lang="el-GR" sz="1400" b="0" dirty="0"/>
              <a:t>δικαιούχος μπορεί να παρέχει στον </a:t>
            </a:r>
            <a:r>
              <a:rPr lang="el-GR" sz="1400" b="0" dirty="0" err="1"/>
              <a:t>αδειοδόχο</a:t>
            </a:r>
            <a:r>
              <a:rPr lang="el-GR" sz="1400" b="0" dirty="0"/>
              <a:t> ξεχωριστή άδεια να χρησιμοποιεί το έργο για εμπορική χρήση, εφόσον αυτό του ζητηθεί</a:t>
            </a:r>
            <a:r>
              <a:rPr lang="el-GR" sz="1400" b="0" dirty="0" smtClean="0"/>
              <a:t>.</a:t>
            </a:r>
            <a:endParaRPr lang="el-GR" sz="1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8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 (1 από 5)</a:t>
            </a:r>
            <a:endParaRPr lang="el-GR" b="1" dirty="0"/>
          </a:p>
        </p:txBody>
      </p:sp>
      <p:pic>
        <p:nvPicPr>
          <p:cNvPr id="17" name="Θέση περιεχομένου 1" descr="Εικόνα συστήματος επικοινωνιάς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8" y="1600200"/>
            <a:ext cx="7293542" cy="4738037"/>
          </a:xfrm>
        </p:spPr>
      </p:pic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4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Αναφοράς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Αδειοδότησης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τη</a:t>
            </a:r>
            <a:r>
              <a:rPr lang="en-US" sz="2000" dirty="0" smtClean="0"/>
              <a:t> </a:t>
            </a:r>
            <a:r>
              <a:rPr lang="el-GR" sz="2000" dirty="0"/>
              <a:t>Δ</a:t>
            </a:r>
            <a:r>
              <a:rPr lang="el-GR" sz="2000" dirty="0" smtClean="0"/>
              <a:t>ήλωση</a:t>
            </a:r>
            <a:r>
              <a:rPr lang="en-US" sz="2000" dirty="0" smtClean="0"/>
              <a:t> </a:t>
            </a:r>
            <a:r>
              <a:rPr lang="el-GR" sz="2000" dirty="0" smtClean="0"/>
              <a:t>Διατήρησης Σημειωμάτων,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</a:t>
            </a:r>
            <a:r>
              <a:rPr lang="el-GR" sz="2000" dirty="0" smtClean="0"/>
              <a:t>υπάρχουν).</a:t>
            </a:r>
            <a:endParaRPr lang="el-GR" sz="20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499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b="1" dirty="0"/>
              <a:t>Σημείωμα Χρήσης </a:t>
            </a:r>
            <a:r>
              <a:rPr lang="el-GR" b="1" dirty="0" smtClean="0"/>
              <a:t>Έργων Τρίτων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</a:t>
            </a:r>
            <a:r>
              <a:rPr lang="el-GR" sz="2400" dirty="0" smtClean="0"/>
              <a:t>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l-GR" sz="2400" dirty="0" smtClean="0"/>
              <a:t>Τα κείμενα και οι εικόνες που έχουν χρησιμοποιηθεί σε αυτό το έργο, στα πλαίσια του εκπαιδευτικού έργου του διδάσκοντα, προέρχονται από: Δίκτυα </a:t>
            </a:r>
            <a:r>
              <a:rPr lang="el-GR" sz="2400" dirty="0"/>
              <a:t>Κινητών και Προσωπικών Επικοινωνιών, 2η έκδοση, Μ.Ε. Θεολόγου, ISBN: 978-960-418-278-7, Εκδόσεις Α. </a:t>
            </a:r>
            <a:r>
              <a:rPr lang="el-GR" sz="2400" dirty="0" err="1"/>
              <a:t>Τζιόλα</a:t>
            </a:r>
            <a:r>
              <a:rPr lang="el-GR" sz="2400" dirty="0"/>
              <a:t> &amp; Υιοί Ο.Ε., 2010, </a:t>
            </a:r>
            <a:r>
              <a:rPr lang="el-GR" sz="2400" dirty="0" err="1" smtClean="0"/>
              <a:t>Θεσ</a:t>
            </a:r>
            <a:r>
              <a:rPr lang="el-GR" sz="2400" dirty="0" smtClean="0"/>
              <a:t>/νίκη.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353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 (2 από 5)</a:t>
            </a:r>
            <a:endParaRPr lang="el-GR" dirty="0"/>
          </a:p>
        </p:txBody>
      </p:sp>
      <p:sp>
        <p:nvSpPr>
          <p:cNvPr id="971779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Παρακολουθείται διαρκώς η θέση του κινητού τερματικού (χρήστη), ώστε να είναι εύκολο να εντοπισθεί όταν δέχεται κλήση.</a:t>
            </a:r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200" dirty="0" smtClean="0"/>
              <a:t>Κατά τη διάρκεια της κλήσης, αν η στάθμη ισχύος πέσει κάτω από μία συγκεκριμένη τιμή, λαμβάνει χώρα αυτόματα η </a:t>
            </a:r>
            <a:r>
              <a:rPr lang="el-GR" altLang="el-GR" sz="2200" dirty="0" err="1" smtClean="0"/>
              <a:t>διαπομπή</a:t>
            </a:r>
            <a:r>
              <a:rPr lang="el-GR" altLang="el-GR" sz="2200" dirty="0" smtClean="0"/>
              <a:t>:</a:t>
            </a:r>
            <a:endParaRPr lang="en-US" altLang="el-GR" sz="22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000" dirty="0" smtClean="0"/>
              <a:t>Εξεύρεση του καλύτερου σταθμού βάσης για την κάλυψη του τερματικού.</a:t>
            </a:r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000" dirty="0" smtClean="0"/>
              <a:t>Εκχώρηση ενός νέου διαύλου από τον καλύτερο σταθμό βάσης.</a:t>
            </a:r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000" dirty="0" smtClean="0"/>
              <a:t>Μεταφορά της επικοινωνίας στον νέο σταθμό βάσης (νέα κυψέλη).</a:t>
            </a:r>
            <a:endParaRPr lang="en-GB" altLang="el-GR" sz="20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 (3 από 5)</a:t>
            </a:r>
            <a:endParaRPr lang="el-GR" dirty="0"/>
          </a:p>
        </p:txBody>
      </p:sp>
      <p:sp>
        <p:nvSpPr>
          <p:cNvPr id="972803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Οι διαδικασίες αυτές πρέπει να πραγματοποιούνται:</a:t>
            </a:r>
            <a:endParaRPr lang="en-US" altLang="el-GR" sz="28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6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Όταν οι διαδοχικές κυψέλες από τις οποίες διέρχεται το κινητό βρίσκονται υπό τον έλεγχο του ίδιου συστήματος.</a:t>
            </a:r>
            <a:endParaRPr lang="el-GR" altLang="el-GR" sz="2400" dirty="0"/>
          </a:p>
          <a:p>
            <a:pPr marL="1143000" lvl="0" indent="-457200" fontAlgn="auto">
              <a:spcBef>
                <a:spcPts val="0"/>
              </a:spcBef>
              <a:spcAft>
                <a:spcPts val="24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400" dirty="0" smtClean="0"/>
              <a:t>Όταν βρίσκονται υπό τον έλεγχο διαφορετικών συστημάτων.</a:t>
            </a:r>
            <a:endParaRPr lang="en-US" altLang="el-GR" sz="24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2800" dirty="0" smtClean="0"/>
              <a:t>Κατά την </a:t>
            </a:r>
            <a:r>
              <a:rPr lang="el-GR" altLang="el-GR" sz="2800" dirty="0" err="1" smtClean="0"/>
              <a:t>διαπομπή</a:t>
            </a:r>
            <a:r>
              <a:rPr lang="el-GR" altLang="el-GR" sz="2800" dirty="0" smtClean="0"/>
              <a:t> πρέπει να εξασφαλίζεται η διατήρηση της ποιότητας υπηρεσίας.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err="1" smtClean="0"/>
              <a:t>Κυψελωτά</a:t>
            </a:r>
            <a:r>
              <a:rPr lang="el-GR" altLang="el-GR" b="1" dirty="0" smtClean="0"/>
              <a:t> συστήματα (4 από 5)</a:t>
            </a:r>
            <a:endParaRPr lang="el-GR" dirty="0"/>
          </a:p>
        </p:txBody>
      </p:sp>
      <p:sp>
        <p:nvSpPr>
          <p:cNvPr id="973827" name="Θέση περιεχομένου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21208" lvl="2" indent="-521208" eaLnBrk="1" fontAlgn="auto" hangingPunct="1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endParaRPr lang="el-GR" altLang="el-GR" sz="3200" dirty="0" smtClean="0"/>
          </a:p>
          <a:p>
            <a:pPr marL="521208" lvl="2" indent="-521208" eaLnBrk="1" fontAlgn="auto" hangingPunct="1">
              <a:spcBef>
                <a:spcPts val="0"/>
              </a:spcBef>
              <a:spcAft>
                <a:spcPts val="240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</a:pPr>
            <a:r>
              <a:rPr lang="el-GR" altLang="el-GR" sz="3200" dirty="0" smtClean="0"/>
              <a:t>Άποψη των </a:t>
            </a:r>
            <a:r>
              <a:rPr lang="el-GR" altLang="el-GR" sz="3200" dirty="0" err="1" smtClean="0"/>
              <a:t>παρόχων</a:t>
            </a:r>
            <a:r>
              <a:rPr lang="el-GR" altLang="el-GR" sz="3200" dirty="0" smtClean="0"/>
              <a:t>:</a:t>
            </a:r>
            <a:endParaRPr lang="en-US" altLang="el-GR" sz="3200" dirty="0" smtClean="0"/>
          </a:p>
          <a:p>
            <a:pPr marL="1143000" lvl="0" indent="-457200" fontAlgn="auto">
              <a:spcBef>
                <a:spcPts val="0"/>
              </a:spcBef>
              <a:spcAft>
                <a:spcPts val="120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Εξυπηρέτηση των χρηστών του δικτύου τους κατά τον καλύτερο δυνατό τρόπο.</a:t>
            </a:r>
            <a:endParaRPr lang="el-GR" altLang="el-GR" sz="2800" dirty="0"/>
          </a:p>
          <a:p>
            <a:pPr marL="1143000" lvl="0" indent="-457200" fontAlgn="auto">
              <a:spcBef>
                <a:spcPts val="0"/>
              </a:spcBef>
              <a:spcAft>
                <a:spcPts val="0"/>
              </a:spcAft>
              <a:buClr>
                <a:srgbClr val="666699"/>
              </a:buClr>
              <a:buSzPct val="70000"/>
              <a:buFont typeface="Wingdings 2" panose="05020102010507070707" pitchFamily="18" charset="2"/>
              <a:buChar char="£"/>
            </a:pPr>
            <a:r>
              <a:rPr lang="el-GR" altLang="el-GR" sz="2800" dirty="0" smtClean="0"/>
              <a:t>Μεγιστοποίηση του κέρδος τους.</a:t>
            </a:r>
            <a:endParaRPr lang="en-GB" altLang="el-GR" sz="2800" dirty="0" smtClean="0"/>
          </a:p>
        </p:txBody>
      </p:sp>
      <p:sp>
        <p:nvSpPr>
          <p:cNvPr id="10" name="Θέση υποσέλιδου 1" descr=".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  <a:latin typeface="+mn-lt"/>
              </a:rPr>
              <a:t>Αρχιτεκτονική </a:t>
            </a:r>
            <a:r>
              <a:rPr lang="el-GR" dirty="0" err="1" smtClean="0">
                <a:solidFill>
                  <a:schemeClr val="tx1"/>
                </a:solidFill>
                <a:latin typeface="+mn-lt"/>
              </a:rPr>
              <a:t>κυψελωτών</a:t>
            </a:r>
            <a:r>
              <a:rPr lang="el-GR" dirty="0" smtClean="0">
                <a:solidFill>
                  <a:schemeClr val="tx1"/>
                </a:solidFill>
                <a:latin typeface="+mn-lt"/>
              </a:rPr>
              <a:t> συστημάτων</a:t>
            </a:r>
            <a:endParaRPr lang="el-G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D2A7-EC9A-4BEB-B58A-2B2E298CB5E6}" type="slidenum">
              <a:rPr lang="el-GR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CHECKTIMEDATE" val="4/21/2015 8:37:09 P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11,12,5,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6,7,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2056,6,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050,2051,2052,2053,8,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3074,3075,3076,11,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5122,4,5,5125,3,2,6,13,14,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12,973827,10,11,6,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10,11,9,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10,11,9,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9,10,11,45,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10,11,9,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7FAAA521-52C9-4E0E-A043-22D4DE797B8E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3754</TotalTime>
  <Words>1983</Words>
  <Application>Microsoft Office PowerPoint</Application>
  <PresentationFormat>Προβολή στην οθόνη (4:3)</PresentationFormat>
  <Paragraphs>330</Paragraphs>
  <Slides>61</Slides>
  <Notes>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62" baseType="lpstr">
      <vt:lpstr>Θέμα του Office</vt:lpstr>
      <vt:lpstr>Κινητές Επικοινωνίες</vt:lpstr>
      <vt:lpstr>Χρηματοδότηση </vt:lpstr>
      <vt:lpstr>Σκοποί ενότητας </vt:lpstr>
      <vt:lpstr>Περιεχόμενα ενότητας  </vt:lpstr>
      <vt:lpstr>Κυψελωτά συστήματα:  Αντικειμενικός σκοπός</vt:lpstr>
      <vt:lpstr>Κυψελωτά συστήματα (1 από 5)</vt:lpstr>
      <vt:lpstr>Κυψελωτά συστήματα (2 από 5)</vt:lpstr>
      <vt:lpstr>Κυψελωτά συστήματα (3 από 5)</vt:lpstr>
      <vt:lpstr>Κυψελωτά συστήματα (4 από 5)</vt:lpstr>
      <vt:lpstr>Κυψελωτά συστήματα (5 από 5)</vt:lpstr>
      <vt:lpstr>Κυψελωτή διαδικτύωση</vt:lpstr>
      <vt:lpstr>Βασική ιδέα της διαδικτύωσης</vt:lpstr>
      <vt:lpstr>Άποψη παρόχων</vt:lpstr>
      <vt:lpstr>Εμπόδια στη δικτύωση</vt:lpstr>
      <vt:lpstr>Κυψελωτά συστήματα</vt:lpstr>
      <vt:lpstr>Ασύρματη πρόσβαση (1 από 2)</vt:lpstr>
      <vt:lpstr>Ασύρματη πρόσβαση (2 από 2)</vt:lpstr>
      <vt:lpstr>Μικροκυψελικά συστήματα  (1 από 2)</vt:lpstr>
      <vt:lpstr>Μικροκυψελικά συστήματα  (2 από 2)</vt:lpstr>
      <vt:lpstr>Ασύρματη πρόσβαση</vt:lpstr>
      <vt:lpstr>Ιεραρχικές αρχιτεκτονικές  (1 από 5)</vt:lpstr>
      <vt:lpstr>Ιεραρχικές αρχιτεκτονικές  (2 από 5)</vt:lpstr>
      <vt:lpstr>Ιεραρχικές αρχιτεκτονικές  (3 από 5)</vt:lpstr>
      <vt:lpstr>Ιεραρχικές αρχιτεκτονικές  (4 από 5)</vt:lpstr>
      <vt:lpstr>Ιεραρχικές αρχιτεκτονικές  (5 από 5)</vt:lpstr>
      <vt:lpstr>Διαχείριση κινητικότητας  (1 από 2)</vt:lpstr>
      <vt:lpstr>Διαχείριση κινητικότητας  (2 από 2)</vt:lpstr>
      <vt:lpstr>Λειτουργίες που δεν  σχετίζονται με την κλήση (1/2)</vt:lpstr>
      <vt:lpstr>Λειτουργίες που δεν  σχετίζονται με την κλήση (2/2)</vt:lpstr>
      <vt:lpstr>Διαχείριση κινητικότητας</vt:lpstr>
      <vt:lpstr>Λειτουργίες που  σχετίζονται με την κλήση</vt:lpstr>
      <vt:lpstr>Διαδικασία αναζήτησης</vt:lpstr>
      <vt:lpstr>Διαδικασία διαπομπής</vt:lpstr>
      <vt:lpstr>Λειτουργική αρχιτεκτονική</vt:lpstr>
      <vt:lpstr>Μοντέλο αναφοράς (1 από 3)</vt:lpstr>
      <vt:lpstr>Μοντέλο αναφοράς (2 από 3)</vt:lpstr>
      <vt:lpstr>Μοντέλο αναφοράς (3 από 3)</vt:lpstr>
      <vt:lpstr>Στρώμα μετάδοσης</vt:lpstr>
      <vt:lpstr>Στρώμα διαχείρισης ραδιοδιαύλων</vt:lpstr>
      <vt:lpstr>Στρώμα διαχείρισης κινητικότητας</vt:lpstr>
      <vt:lpstr>Στρώμα διαχείρισης επικοινωνίας</vt:lpstr>
      <vt:lpstr>Στρώμα λειτουργίας,  διαχείρισης και συντήρησης</vt:lpstr>
      <vt:lpstr>Λειτουργική αρχιτεκτονική  (1 από 2)</vt:lpstr>
      <vt:lpstr>Λειτουργική αρχιτεκτονική  (2 από 2)</vt:lpstr>
      <vt:lpstr>Λειτουργικό μοντέλο</vt:lpstr>
      <vt:lpstr>Φυσική αρχιτεκτονική (1 από 2)</vt:lpstr>
      <vt:lpstr>Φυσική αρχιτεκτονική (2 από 2)</vt:lpstr>
      <vt:lpstr>Διεπαφή - Πρωτόκολλα</vt:lpstr>
      <vt:lpstr>Αρχιτεκτονική πρωτοκόλλων GSM</vt:lpstr>
      <vt:lpstr>Φυσική αρχιτεκτονική του UMTS</vt:lpstr>
      <vt:lpstr>Ορολογία κυψελωτών δικτύων</vt:lpstr>
      <vt:lpstr>Κυψελωτή δικτύωση</vt:lpstr>
      <vt:lpstr>Μοντέλα κινητικότητας (1 από 2)</vt:lpstr>
      <vt:lpstr>Μοντέλα κινητικότητας (2 από 2)</vt:lpstr>
      <vt:lpstr>Τέλος Ενότητας</vt:lpstr>
      <vt:lpstr>Σημειώματα</vt:lpstr>
      <vt:lpstr>Σημείωμα Ιστορικού 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Company>Τ.Ε.Ι. Θεσσαλίας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Κινητές Επικοινωνίες</dc:title>
  <dc:subject>Αρχιτεκτονική κυψελωτών συστημάτων</dc:subject>
  <dc:creator>Καρέτσος Γεώργιος</dc:creator>
  <cp:lastModifiedBy>eLearning</cp:lastModifiedBy>
  <cp:revision>243</cp:revision>
  <dcterms:modified xsi:type="dcterms:W3CDTF">2015-11-16T14:57:16Z</dcterms:modified>
  <cp:category>Εκπαιδευτικό υλικό</cp:category>
  <cp:contentStatus>Τελικό</cp:contentStatus>
</cp:coreProperties>
</file>