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5.xml" ContentType="application/vnd.openxmlformats-officedocument.presentationml.notesSlide+xml"/>
  <Override PartName="/ppt/tags/tag72.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0"/>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280" r:id="rId39"/>
  </p:sldIdLst>
  <p:sldSz cx="9144000" cy="6858000" type="screen4x3"/>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4.jpeg"/><Relationship Id="rId4" Type="http://schemas.openxmlformats.org/officeDocument/2006/relationships/hyperlink" Target="http://www.google.gr/imgres?sa=X&amp;hl=el&amp;rlz=1T4WZPC_elGR421GR427&amp;biw=1103&amp;bih=780&amp;tbm=isch&amp;tbnid=O2V3sK-adlaUGM:&amp;imgrefurl=http://www.avena-medica.com/en/Catalogue/3-82-transport-swabs.html&amp;docid=_iZruPIraFIO5M&amp;imgurl=http://www.avena-medica.com/ProductVault/product_1352463185_transport_swab_S4.jpg&amp;w=400&amp;h=300&amp;ei=uwj6Us3aGOiJ0AWb4oDYBg&amp;zoom=1&amp;ved=0CJkBEIQcMBQ&amp;iact=rc&amp;dur=4009&amp;page=2&amp;start=17&amp;ndsp=19"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5.jpeg"/><Relationship Id="rId5" Type="http://schemas.openxmlformats.org/officeDocument/2006/relationships/hyperlink" Target="https://www.google.gr/imgres?imgurl=http://www.ukmeat.org/Images/CarcassSwab.jpg&amp;imgrefurl=http://www.ukmeat.org/RedMeatCarcasses.htm&amp;docid=VLY890yvhhej-M&amp;tbnid=7rfBEbXW0p9J7M:&amp;w=410&amp;h=307&amp;ei=dgv6UubsKOqq0QW06IDYCA&amp;ved=0CAIQxiAwAA&amp;iact=c" TargetMode="Externa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54.xml"/><Relationship Id="rId7" Type="http://schemas.openxmlformats.org/officeDocument/2006/relationships/image" Target="../media/image9.gif"/><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8.jpe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1.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2.jpeg"/><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latin typeface="Arial" charset="0"/>
                <a:cs typeface="Arial" charset="0"/>
              </a:rPr>
              <a:t>Μικροβιολογία </a:t>
            </a:r>
            <a:r>
              <a:rPr lang="el-GR" dirty="0" smtClean="0">
                <a:latin typeface="Arial" charset="0"/>
                <a:cs typeface="Arial" charset="0"/>
              </a:rPr>
              <a:t>Τροφίμων </a:t>
            </a:r>
            <a:r>
              <a:rPr lang="en-GB" dirty="0" smtClean="0">
                <a:latin typeface="Arial" charset="0"/>
                <a:cs typeface="Arial" charset="0"/>
              </a:rPr>
              <a:t>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708920"/>
            <a:ext cx="7776864" cy="4056856"/>
          </a:xfrm>
        </p:spPr>
        <p:txBody>
          <a:bodyPr>
            <a:noAutofit/>
          </a:bodyPr>
          <a:lstStyle/>
          <a:p>
            <a:r>
              <a:rPr lang="el-GR" sz="2800" b="1" dirty="0" smtClean="0"/>
              <a:t>Ενότητα </a:t>
            </a:r>
            <a:r>
              <a:rPr lang="en-US" sz="2800" b="1" dirty="0"/>
              <a:t>6</a:t>
            </a:r>
            <a:r>
              <a:rPr lang="el-GR" sz="2800" b="1" dirty="0" smtClean="0"/>
              <a:t>:</a:t>
            </a:r>
            <a:r>
              <a:rPr lang="en-US" sz="2800" dirty="0" smtClean="0"/>
              <a:t> </a:t>
            </a:r>
            <a:r>
              <a:rPr lang="el-GR" sz="2600" dirty="0"/>
              <a:t>Μέθοδος καταμέτρησης μικροοργανισμών από επιφάνειες </a:t>
            </a:r>
            <a:r>
              <a:rPr lang="el-GR" sz="2600" dirty="0" smtClean="0"/>
              <a:t>με </a:t>
            </a:r>
            <a:r>
              <a:rPr lang="el-GR" sz="2600" dirty="0"/>
              <a:t>σπόγγο, αποστειρωμένο στειλεό, ή απευθείας </a:t>
            </a:r>
            <a:r>
              <a:rPr lang="el-GR" sz="2600" dirty="0" smtClean="0"/>
              <a:t>επαφή. </a:t>
            </a:r>
            <a:r>
              <a:rPr lang="el-GR" sz="2600" dirty="0"/>
              <a:t>Καταμέτρηση </a:t>
            </a:r>
            <a:r>
              <a:rPr lang="en-US" sz="2600" dirty="0" smtClean="0"/>
              <a:t>Staphylococcus </a:t>
            </a:r>
            <a:r>
              <a:rPr lang="en-US" sz="2600" dirty="0"/>
              <a:t>aureus </a:t>
            </a:r>
            <a:r>
              <a:rPr lang="el-GR" sz="2600" dirty="0"/>
              <a:t>από ανθρώπινο δέρμα</a:t>
            </a:r>
            <a:r>
              <a:rPr lang="el-GR" sz="2600" dirty="0" smtClean="0"/>
              <a:t>.</a:t>
            </a:r>
            <a:endParaRPr lang="en-US" sz="2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Δρ. Ιωάννης </a:t>
            </a:r>
            <a:r>
              <a:rPr lang="el-GR" sz="2800" dirty="0" err="1">
                <a:cs typeface="Arial" charset="0"/>
              </a:rPr>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πίκουρος </a:t>
            </a:r>
            <a:r>
              <a:rPr lang="el-GR" sz="2800" dirty="0">
                <a:cs typeface="Arial" charset="0"/>
              </a:rPr>
              <a:t>Καθηγητής</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Τεχνική επιχρίσματος (</a:t>
            </a:r>
            <a:r>
              <a:rPr lang="en-US" dirty="0"/>
              <a:t>Swab test </a:t>
            </a:r>
            <a:r>
              <a:rPr lang="el-GR" dirty="0"/>
              <a:t>– τεχνική του </a:t>
            </a:r>
            <a:r>
              <a:rPr lang="el-GR" dirty="0" err="1"/>
              <a:t>βαμβακοφορέα</a:t>
            </a:r>
            <a:r>
              <a:rPr lang="el-GR" dirty="0"/>
              <a:t>) </a:t>
            </a:r>
            <a:br>
              <a:rPr lang="el-GR" dirty="0"/>
            </a:br>
            <a:r>
              <a:rPr lang="el-GR" dirty="0" smtClean="0"/>
              <a:t>(5 </a:t>
            </a:r>
            <a:r>
              <a:rPr lang="el-GR" dirty="0"/>
              <a:t>από 6)</a:t>
            </a:r>
          </a:p>
        </p:txBody>
      </p:sp>
      <p:sp>
        <p:nvSpPr>
          <p:cNvPr id="2" name="Ορθογώνιο 1" descr="Εμβολιάζεται ποσότητα ένα ml από κάθε αραίωση στο τρυβλίο και ακολουθεί η έγχυση του θρεπτικού υλικού Plate Count Agar. Τα τρυβλία που έχουν εμβολιαστεί επωάζονται σε αερόβιες συνθήκες στους τριαντα εφτά βαθμούς κελσίου για εικοσιτέσσερις ώρες. Τα αποτελέσματα εκφράζονται ως μονάδες σχηματισμού αποικιών ανά τετραγωνικό εκατοστό  εμβαδού επιφανείας (cfu ανα τετραγωνικό εκατοστό).&#10;Υπολογισμός αποτελέσματος: Αν μετρήθηκαν σαράντα αποικίες σε 1ml από τα 10ml  του αραιωτικού υγρού, τότε cfu ίσο με σαράντα επί δέκα τετραγωνικά εκατοστά ίσο με τετρακόσια δια εκατό τετραγωνικα εκατοστά, ή cfu=4/cm2&#10;"/>
          <p:cNvSpPr/>
          <p:nvPr/>
        </p:nvSpPr>
        <p:spPr>
          <a:xfrm>
            <a:off x="467544" y="1956896"/>
            <a:ext cx="8219256" cy="3416320"/>
          </a:xfrm>
          <a:prstGeom prst="rect">
            <a:avLst/>
          </a:prstGeom>
        </p:spPr>
        <p:txBody>
          <a:bodyPr wrap="square">
            <a:spAutoFit/>
          </a:bodyPr>
          <a:lstStyle/>
          <a:p>
            <a:r>
              <a:rPr lang="el-GR" sz="2400" dirty="0"/>
              <a:t>Εμβολιάζεται ποσότητα 1 </a:t>
            </a:r>
            <a:r>
              <a:rPr lang="en-US" sz="2400" dirty="0"/>
              <a:t>ml</a:t>
            </a:r>
            <a:r>
              <a:rPr lang="el-GR" sz="2400" dirty="0"/>
              <a:t> από κάθε αραίωση στο </a:t>
            </a:r>
            <a:r>
              <a:rPr lang="el-GR" sz="2400" dirty="0" err="1"/>
              <a:t>τρυβλίο</a:t>
            </a:r>
            <a:r>
              <a:rPr lang="el-GR" sz="2400" dirty="0"/>
              <a:t> και ακολουθεί η έγχυση του θρεπτικού υλικού </a:t>
            </a:r>
            <a:r>
              <a:rPr lang="en-US" sz="2400" dirty="0"/>
              <a:t>Plate Count Agar</a:t>
            </a:r>
            <a:r>
              <a:rPr lang="el-GR" sz="2400" dirty="0"/>
              <a:t>. Τα </a:t>
            </a:r>
            <a:r>
              <a:rPr lang="el-GR" sz="2400" dirty="0" err="1"/>
              <a:t>τρυβλία</a:t>
            </a:r>
            <a:r>
              <a:rPr lang="el-GR" sz="2400" dirty="0"/>
              <a:t> που έχουν εμβολιαστεί επωάζονται σε αερόβιες συνθήκες στους 37</a:t>
            </a:r>
            <a:r>
              <a:rPr lang="en-US" sz="2400" baseline="30000" dirty="0" err="1"/>
              <a:t>o</a:t>
            </a:r>
            <a:r>
              <a:rPr lang="en-US" sz="2400" dirty="0" err="1"/>
              <a:t>C</a:t>
            </a:r>
            <a:r>
              <a:rPr lang="el-GR" sz="2400" dirty="0"/>
              <a:t> για 24 ώρες. Τα αποτελέσματα εκφράζονται ως μονάδες σχηματισμού αποικιών ανά </a:t>
            </a:r>
            <a:r>
              <a:rPr lang="en-US" sz="2400" dirty="0"/>
              <a:t>cm</a:t>
            </a:r>
            <a:r>
              <a:rPr lang="el-GR" sz="2400" baseline="30000" dirty="0"/>
              <a:t>2 </a:t>
            </a:r>
            <a:r>
              <a:rPr lang="el-GR" sz="2400" dirty="0"/>
              <a:t> εμβαδού επιφανείας (</a:t>
            </a:r>
            <a:r>
              <a:rPr lang="en-US" sz="2400" dirty="0" err="1"/>
              <a:t>cfu</a:t>
            </a:r>
            <a:r>
              <a:rPr lang="el-GR" sz="2400" dirty="0"/>
              <a:t>/ </a:t>
            </a:r>
            <a:r>
              <a:rPr lang="en-US" sz="2400" dirty="0"/>
              <a:t>cm</a:t>
            </a:r>
            <a:r>
              <a:rPr lang="el-GR" sz="2400" baseline="30000" dirty="0"/>
              <a:t>2</a:t>
            </a:r>
            <a:r>
              <a:rPr lang="el-GR" sz="2400" dirty="0"/>
              <a:t>).</a:t>
            </a:r>
          </a:p>
          <a:p>
            <a:r>
              <a:rPr lang="el-GR" sz="2400" dirty="0"/>
              <a:t>Υπολογισμός αποτελέσματος: Αν μετρήθηκαν 40 αποικίες σε 1</a:t>
            </a:r>
            <a:r>
              <a:rPr lang="en-US" sz="2400" dirty="0"/>
              <a:t>ml</a:t>
            </a:r>
            <a:r>
              <a:rPr lang="el-GR" sz="2400" dirty="0"/>
              <a:t> από τα 10</a:t>
            </a:r>
            <a:r>
              <a:rPr lang="en-US" sz="2400" dirty="0"/>
              <a:t>ml</a:t>
            </a:r>
            <a:r>
              <a:rPr lang="el-GR" sz="2400" dirty="0"/>
              <a:t>  του αραιωτικού υγρού, τότε </a:t>
            </a:r>
            <a:r>
              <a:rPr lang="en-US" sz="2400" dirty="0" err="1"/>
              <a:t>cfu</a:t>
            </a:r>
            <a:r>
              <a:rPr lang="el-GR" sz="2400" dirty="0"/>
              <a:t>=40</a:t>
            </a:r>
            <a:r>
              <a:rPr lang="en-US" sz="2400" dirty="0"/>
              <a:t>x</a:t>
            </a:r>
            <a:r>
              <a:rPr lang="el-GR" sz="2400" dirty="0"/>
              <a:t>10=400/100 </a:t>
            </a:r>
            <a:r>
              <a:rPr lang="en-US" sz="2400" dirty="0"/>
              <a:t>cm</a:t>
            </a:r>
            <a:r>
              <a:rPr lang="el-GR" sz="2400" baseline="30000" dirty="0"/>
              <a:t>2  </a:t>
            </a:r>
            <a:r>
              <a:rPr lang="el-GR" sz="2400" dirty="0"/>
              <a:t>, ή </a:t>
            </a:r>
            <a:r>
              <a:rPr lang="en-US" sz="2400" dirty="0" err="1"/>
              <a:t>cfu</a:t>
            </a:r>
            <a:r>
              <a:rPr lang="el-GR" sz="2400" dirty="0"/>
              <a:t>=4/</a:t>
            </a:r>
            <a:r>
              <a:rPr lang="en-US" sz="2400" dirty="0"/>
              <a:t>cm</a:t>
            </a:r>
            <a:r>
              <a:rPr lang="el-GR" sz="2400" baseline="30000" dirty="0"/>
              <a:t>2</a:t>
            </a:r>
            <a:endParaRPr 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4"/>
            <a:ext cx="8219256" cy="15121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dirty="0"/>
              <a:t>Τεχνική επιχρίσματος (</a:t>
            </a:r>
            <a:r>
              <a:rPr lang="en-US" dirty="0"/>
              <a:t>Swab test </a:t>
            </a:r>
            <a:r>
              <a:rPr lang="el-GR" dirty="0"/>
              <a:t>– τεχνική του </a:t>
            </a:r>
            <a:r>
              <a:rPr lang="el-GR" dirty="0" err="1"/>
              <a:t>βαμβακοφορέα</a:t>
            </a:r>
            <a:r>
              <a:rPr lang="el-GR" dirty="0"/>
              <a:t>) </a:t>
            </a:r>
            <a:br>
              <a:rPr lang="el-GR" dirty="0"/>
            </a:br>
            <a:r>
              <a:rPr lang="el-GR" dirty="0" smtClean="0"/>
              <a:t>(6 </a:t>
            </a:r>
            <a:r>
              <a:rPr lang="el-GR" dirty="0"/>
              <a:t>από 6)</a:t>
            </a:r>
          </a:p>
        </p:txBody>
      </p:sp>
      <p:pic>
        <p:nvPicPr>
          <p:cNvPr id="6" name="Εικόνα 5" descr="Εικόνα, Βαμβακοφόροι στειλεοί (swabs) για λήψη επιχρίσματος από επιφάνειες. &#10;">
            <a:hlinkClick r:id="rId4"/>
          </p:cNvPr>
          <p:cNvPicPr/>
          <p:nvPr/>
        </p:nvPicPr>
        <p:blipFill>
          <a:blip r:embed="rId5" cstate="print"/>
          <a:srcRect/>
          <a:stretch>
            <a:fillRect/>
          </a:stretch>
        </p:blipFill>
        <p:spPr bwMode="auto">
          <a:xfrm>
            <a:off x="2195736" y="1772816"/>
            <a:ext cx="4883449" cy="3658775"/>
          </a:xfrm>
          <a:prstGeom prst="rect">
            <a:avLst/>
          </a:prstGeom>
          <a:noFill/>
          <a:ln w="9525">
            <a:noFill/>
            <a:miter lim="800000"/>
            <a:headEnd/>
            <a:tailEnd/>
          </a:ln>
        </p:spPr>
      </p:pic>
      <p:sp>
        <p:nvSpPr>
          <p:cNvPr id="3" name="Ορθογώνιο 2" descr="."/>
          <p:cNvSpPr/>
          <p:nvPr/>
        </p:nvSpPr>
        <p:spPr>
          <a:xfrm>
            <a:off x="518592" y="5570066"/>
            <a:ext cx="8147248" cy="830997"/>
          </a:xfrm>
          <a:prstGeom prst="rect">
            <a:avLst/>
          </a:prstGeom>
        </p:spPr>
        <p:txBody>
          <a:bodyPr wrap="square">
            <a:spAutoFit/>
          </a:bodyPr>
          <a:lstStyle/>
          <a:p>
            <a:r>
              <a:rPr lang="el-GR" sz="2400" dirty="0" err="1"/>
              <a:t>Βαμβακοφόροι</a:t>
            </a:r>
            <a:r>
              <a:rPr lang="el-GR" sz="2400" dirty="0"/>
              <a:t> στειλεοί (</a:t>
            </a:r>
            <a:r>
              <a:rPr lang="en-US" sz="2400" dirty="0"/>
              <a:t>swabs</a:t>
            </a:r>
            <a:r>
              <a:rPr lang="el-GR" sz="2400" dirty="0"/>
              <a:t>) για λήψη επιχρίσματος από </a:t>
            </a:r>
            <a:r>
              <a:rPr lang="el-GR" sz="2400" dirty="0" smtClean="0"/>
              <a:t>επιφάνειες. </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368152"/>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Λήψη επιχρίσματος από επιφάνειες </a:t>
            </a:r>
            <a:r>
              <a:rPr lang="el-GR" dirty="0" err="1" smtClean="0"/>
              <a:t>σφάγιων</a:t>
            </a:r>
            <a:r>
              <a:rPr lang="el-GR" dirty="0" smtClean="0"/>
              <a:t> (1 από 3)</a:t>
            </a:r>
            <a:endParaRPr lang="el-GR" dirty="0"/>
          </a:p>
        </p:txBody>
      </p:sp>
      <p:sp>
        <p:nvSpPr>
          <p:cNvPr id="3" name="Ορθογώνιο 2" descr="Για επιφάνειες σφάγιων αντί του βαμβακοφόρου στειλεού χρησιμοποιούνται αποστειρωμένοι σπόγγοι, οι οποίοι εμβαπτίζονται σε 100ml αποστειρώμενου αραιωτικού υγρού (ή προεμπλουτιστικού υγρού στην περίπτωση ανίχνευσης Salmonella) προτού γίνει η λήψη επιχρίσματος από μια συγκεκριμένη επιφάνεια (συνήθως 100cm2 ή μεγαλύτερη). Στη συνέχεια γίνονται εφόσον χρειάζεται οι απαραίτητες δεκαδικές αραιώσεις σε δοκιμαστικούς σωλήνες με αραιωτικό υγρό, και ο εμβολιασμός και επώαση των τρυβλίων. Τα αποτελέσματα εκφράζονται σε cfu/cm2, όπως περιγράφηκε παραπάνω.   &#10;"/>
          <p:cNvSpPr/>
          <p:nvPr/>
        </p:nvSpPr>
        <p:spPr>
          <a:xfrm>
            <a:off x="467544" y="1916832"/>
            <a:ext cx="8219256" cy="3785652"/>
          </a:xfrm>
          <a:prstGeom prst="rect">
            <a:avLst/>
          </a:prstGeom>
        </p:spPr>
        <p:txBody>
          <a:bodyPr wrap="square">
            <a:spAutoFit/>
          </a:bodyPr>
          <a:lstStyle/>
          <a:p>
            <a:r>
              <a:rPr lang="el-GR" sz="2400" dirty="0"/>
              <a:t>Για επιφάνειες </a:t>
            </a:r>
            <a:r>
              <a:rPr lang="el-GR" sz="2400" dirty="0" err="1"/>
              <a:t>σφάγιων</a:t>
            </a:r>
            <a:r>
              <a:rPr lang="el-GR" sz="2400" dirty="0"/>
              <a:t> αντί του </a:t>
            </a:r>
            <a:r>
              <a:rPr lang="el-GR" sz="2400" dirty="0" err="1"/>
              <a:t>βαμβακοφόρου</a:t>
            </a:r>
            <a:r>
              <a:rPr lang="el-GR" sz="2400" dirty="0"/>
              <a:t> στειλεού χρησιμοποιούνται αποστειρωμένοι σπόγγοι, οι οποίοι εμβαπτίζονται σε 100</a:t>
            </a:r>
            <a:r>
              <a:rPr lang="en-US" sz="2400" dirty="0"/>
              <a:t>ml </a:t>
            </a:r>
            <a:r>
              <a:rPr lang="el-GR" sz="2400" dirty="0" err="1"/>
              <a:t>αποστειρώμενου</a:t>
            </a:r>
            <a:r>
              <a:rPr lang="el-GR" sz="2400" dirty="0"/>
              <a:t> αραιωτικού υγρού (ή </a:t>
            </a:r>
            <a:r>
              <a:rPr lang="el-GR" sz="2400" dirty="0" err="1"/>
              <a:t>προεμπλουτιστικού</a:t>
            </a:r>
            <a:r>
              <a:rPr lang="el-GR" sz="2400" dirty="0"/>
              <a:t> υγρού στην περίπτωση ανίχνευσης </a:t>
            </a:r>
            <a:r>
              <a:rPr lang="en-US" sz="2400" dirty="0"/>
              <a:t>Salmonella</a:t>
            </a:r>
            <a:r>
              <a:rPr lang="el-GR" sz="2400" dirty="0"/>
              <a:t>) προτού γίνει η λήψη επιχρίσματος από μια συγκεκριμένη επιφάνεια (συνήθως 100</a:t>
            </a:r>
            <a:r>
              <a:rPr lang="en-US" sz="2400" dirty="0"/>
              <a:t>cm</a:t>
            </a:r>
            <a:r>
              <a:rPr lang="el-GR" sz="2400" baseline="30000" dirty="0"/>
              <a:t>2 </a:t>
            </a:r>
            <a:r>
              <a:rPr lang="el-GR" sz="2400" dirty="0"/>
              <a:t>ή μεγαλύτερη). Στη συνέχεια γίνονται εφόσον χρειάζεται οι απαραίτητες δεκαδικές αραιώσεις σε δοκιμαστικούς σωλήνες με αραιωτικό υγρό, και ο εμβολιασμός και επώαση των </a:t>
            </a:r>
            <a:r>
              <a:rPr lang="el-GR" sz="2400" dirty="0" err="1"/>
              <a:t>τρυβλίων</a:t>
            </a:r>
            <a:r>
              <a:rPr lang="el-GR" sz="2400" dirty="0"/>
              <a:t>. Τα αποτελέσματα εκφράζονται σε </a:t>
            </a:r>
            <a:r>
              <a:rPr lang="en-US" sz="2400" dirty="0" err="1"/>
              <a:t>cfu</a:t>
            </a:r>
            <a:r>
              <a:rPr lang="el-GR" sz="2400" dirty="0"/>
              <a:t>/</a:t>
            </a:r>
            <a:r>
              <a:rPr lang="en-US" sz="2400" dirty="0"/>
              <a:t>cm</a:t>
            </a:r>
            <a:r>
              <a:rPr lang="el-GR" sz="2400" baseline="30000" dirty="0"/>
              <a:t>2</a:t>
            </a:r>
            <a:r>
              <a:rPr lang="el-GR" sz="2400" dirty="0"/>
              <a:t>, όπως περιγράφηκε παραπάνω.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Λήψη επιχρίσματος από επιφάνειες </a:t>
            </a:r>
            <a:r>
              <a:rPr lang="el-GR" dirty="0" err="1"/>
              <a:t>σφάγιων</a:t>
            </a:r>
            <a:r>
              <a:rPr lang="el-GR" dirty="0"/>
              <a:t> </a:t>
            </a:r>
            <a:r>
              <a:rPr lang="el-GR" dirty="0" smtClean="0"/>
              <a:t>(2 </a:t>
            </a:r>
            <a:r>
              <a:rPr lang="el-GR" dirty="0"/>
              <a:t>από </a:t>
            </a:r>
            <a:r>
              <a:rPr lang="el-GR" dirty="0" smtClean="0"/>
              <a:t>3)</a:t>
            </a:r>
            <a:endParaRPr lang="el-GR" dirty="0"/>
          </a:p>
        </p:txBody>
      </p:sp>
      <p:pic>
        <p:nvPicPr>
          <p:cNvPr id="6" name="Εικόνα 5" descr="Εικόνα, Αποστειρωμένος σπόγγος για λήψη επιχρίσματος από επιφάνεια σφάγιου.&#10;">
            <a:hlinkClick r:id="rId5"/>
          </p:cNvPr>
          <p:cNvPicPr/>
          <p:nvPr/>
        </p:nvPicPr>
        <p:blipFill>
          <a:blip r:embed="rId6" cstate="print"/>
          <a:srcRect/>
          <a:stretch>
            <a:fillRect/>
          </a:stretch>
        </p:blipFill>
        <p:spPr bwMode="auto">
          <a:xfrm>
            <a:off x="2330958" y="1556792"/>
            <a:ext cx="4891608" cy="3649598"/>
          </a:xfrm>
          <a:prstGeom prst="rect">
            <a:avLst/>
          </a:prstGeom>
          <a:noFill/>
          <a:ln w="9525">
            <a:noFill/>
            <a:miter lim="800000"/>
            <a:headEnd/>
            <a:tailEnd/>
          </a:ln>
        </p:spPr>
      </p:pic>
      <p:sp>
        <p:nvSpPr>
          <p:cNvPr id="2" name="Ορθογώνιο 1" descr="."/>
          <p:cNvSpPr/>
          <p:nvPr/>
        </p:nvSpPr>
        <p:spPr>
          <a:xfrm>
            <a:off x="448866" y="5206390"/>
            <a:ext cx="8219256" cy="830997"/>
          </a:xfrm>
          <a:prstGeom prst="rect">
            <a:avLst/>
          </a:prstGeom>
        </p:spPr>
        <p:txBody>
          <a:bodyPr wrap="square">
            <a:spAutoFit/>
          </a:bodyPr>
          <a:lstStyle/>
          <a:p>
            <a:r>
              <a:rPr lang="el-GR" sz="2400" dirty="0"/>
              <a:t>Αποστειρωμένος σπόγγος για λήψη επιχρίσματος από επιφάνεια </a:t>
            </a:r>
            <a:r>
              <a:rPr lang="el-GR" sz="2400" dirty="0" err="1" smtClean="0"/>
              <a:t>σφάγιου</a:t>
            </a:r>
            <a:r>
              <a:rPr lang="el-GR" sz="2400" dirty="0" smtClean="0"/>
              <a:t>.</a:t>
            </a:r>
            <a:endParaRPr 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Λήψη επιχρίσματος από επιφάνειες </a:t>
            </a:r>
            <a:r>
              <a:rPr lang="el-GR" dirty="0" err="1"/>
              <a:t>σφάγιων</a:t>
            </a:r>
            <a:r>
              <a:rPr lang="el-GR" dirty="0"/>
              <a:t> </a:t>
            </a:r>
            <a:r>
              <a:rPr lang="el-GR" dirty="0" smtClean="0"/>
              <a:t>(3 </a:t>
            </a:r>
            <a:r>
              <a:rPr lang="el-GR" dirty="0"/>
              <a:t>από </a:t>
            </a:r>
            <a:r>
              <a:rPr lang="el-GR" dirty="0" smtClean="0"/>
              <a:t>3)</a:t>
            </a:r>
            <a:endParaRPr lang="el-GR" dirty="0"/>
          </a:p>
        </p:txBody>
      </p:sp>
      <p:sp>
        <p:nvSpPr>
          <p:cNvPr id="13" name="Rectangle 3" descr="Οι μικροβιολογικές αναλύσεις που γίνονται στα σφάγια με αυτή την μέθοδο είναι :&#10;Μέτρηση Ολικής Μεσόφιλης Χλωρίδας σε Plate Count Agar,&#10;Μέτρηση Ολικών Εντεροβακτηριδίων (Enterobacteriacae) σε Violet Red Bile Glucose Agar,&#10;Ανίχνευση Salmonella σε εκλεκτικά υποστρώματα, μετά από προεμπλουτισμό και εμπλουτισμό του δείγματος. &#10;"/>
          <p:cNvSpPr>
            <a:spLocks noGrp="1" noChangeArrowheads="1"/>
          </p:cNvSpPr>
          <p:nvPr>
            <p:ph type="body" idx="1"/>
          </p:nvPr>
        </p:nvSpPr>
        <p:spPr>
          <a:xfrm>
            <a:off x="467544" y="2132856"/>
            <a:ext cx="8219256" cy="2880320"/>
          </a:xfrm>
        </p:spPr>
        <p:txBody>
          <a:bodyPr>
            <a:noAutofit/>
          </a:bodyPr>
          <a:lstStyle/>
          <a:p>
            <a:r>
              <a:rPr lang="el-GR" b="0" dirty="0"/>
              <a:t>Οι μικροβιολογικές αναλύσεις που γίνονται στα σφάγια με αυτή την μέθοδο είναι :</a:t>
            </a:r>
          </a:p>
          <a:p>
            <a:pPr marL="342900" lvl="0" indent="-342900">
              <a:buFont typeface="Wingdings" panose="05000000000000000000" pitchFamily="2" charset="2"/>
              <a:buChar char="§"/>
            </a:pPr>
            <a:r>
              <a:rPr lang="el-GR" b="0" dirty="0"/>
              <a:t>Μέτρηση Ολικής </a:t>
            </a:r>
            <a:r>
              <a:rPr lang="el-GR" b="0" dirty="0" err="1"/>
              <a:t>Μεσόφιλης</a:t>
            </a:r>
            <a:r>
              <a:rPr lang="el-GR" b="0" dirty="0"/>
              <a:t> Χλωρίδας σε </a:t>
            </a:r>
            <a:r>
              <a:rPr lang="en-US" b="0" dirty="0"/>
              <a:t>Plate Count </a:t>
            </a:r>
            <a:r>
              <a:rPr lang="en-US" b="0" dirty="0" smtClean="0"/>
              <a:t>Agar</a:t>
            </a:r>
            <a:r>
              <a:rPr lang="el-GR" b="0" dirty="0" smtClean="0"/>
              <a:t>,</a:t>
            </a:r>
            <a:endParaRPr lang="el-GR" b="0" dirty="0"/>
          </a:p>
          <a:p>
            <a:pPr marL="342900" lvl="0" indent="-342900">
              <a:buFont typeface="Wingdings" panose="05000000000000000000" pitchFamily="2" charset="2"/>
              <a:buChar char="§"/>
            </a:pPr>
            <a:r>
              <a:rPr lang="el-GR" b="0" dirty="0"/>
              <a:t>Μέτρηση Ολικών </a:t>
            </a:r>
            <a:r>
              <a:rPr lang="el-GR" b="0" dirty="0" err="1"/>
              <a:t>Εντεροβακτηριδίων</a:t>
            </a:r>
            <a:r>
              <a:rPr lang="el-GR" b="0" dirty="0"/>
              <a:t> (</a:t>
            </a:r>
            <a:r>
              <a:rPr lang="en-US" b="0" dirty="0" err="1"/>
              <a:t>Enterobacteriacae</a:t>
            </a:r>
            <a:r>
              <a:rPr lang="el-GR" b="0" dirty="0"/>
              <a:t>) σε </a:t>
            </a:r>
            <a:r>
              <a:rPr lang="en-US" b="0" dirty="0"/>
              <a:t>Violet Red Bile Glucose </a:t>
            </a:r>
            <a:r>
              <a:rPr lang="en-US" b="0" dirty="0" smtClean="0"/>
              <a:t>Agar</a:t>
            </a:r>
            <a:r>
              <a:rPr lang="el-GR" b="0" dirty="0" smtClean="0"/>
              <a:t>,</a:t>
            </a:r>
            <a:endParaRPr lang="el-GR" b="0" dirty="0"/>
          </a:p>
          <a:p>
            <a:pPr marL="342900" lvl="0" indent="-342900">
              <a:buFont typeface="Wingdings" panose="05000000000000000000" pitchFamily="2" charset="2"/>
              <a:buChar char="§"/>
            </a:pPr>
            <a:r>
              <a:rPr lang="el-GR" b="0" dirty="0"/>
              <a:t>Ανίχνευση </a:t>
            </a:r>
            <a:r>
              <a:rPr lang="en-US" b="0" dirty="0"/>
              <a:t>Salmonella </a:t>
            </a:r>
            <a:r>
              <a:rPr lang="el-GR" b="0" dirty="0"/>
              <a:t>σε εκλεκτικά υποστρώματα, μετά από </a:t>
            </a:r>
            <a:r>
              <a:rPr lang="el-GR" b="0" dirty="0" err="1"/>
              <a:t>προεμπλουτισμό</a:t>
            </a:r>
            <a:r>
              <a:rPr lang="el-GR" b="0" dirty="0"/>
              <a:t> και εμπλουτισμό του δείγματος.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128195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Απομόνωση και αρίθμηση του </a:t>
            </a:r>
            <a:r>
              <a:rPr lang="en-US" dirty="0" err="1"/>
              <a:t>Staphyloccocus</a:t>
            </a:r>
            <a:r>
              <a:rPr lang="en-US" dirty="0"/>
              <a:t> </a:t>
            </a:r>
            <a:r>
              <a:rPr lang="en-US" dirty="0" smtClean="0"/>
              <a:t>aureus</a:t>
            </a:r>
            <a:r>
              <a:rPr lang="el-GR" dirty="0" smtClean="0"/>
              <a:t> (1 από 6)</a:t>
            </a:r>
            <a:endParaRPr lang="el-GR" dirty="0"/>
          </a:p>
        </p:txBody>
      </p:sp>
      <p:sp>
        <p:nvSpPr>
          <p:cNvPr id="3" name="Ορθογώνιο 2" descr="Γενικά:&#10;Ο Staphylococcus aureus (Σταφυλόκοκκος ο χρυσίζων) ανήκει στο γένος Staphylococcus, της οικογένειας Micrococcaceae. Στο γένος Staphylococcus περιλαμβάνονται πολλά είδη. Ο Staphylococcus aureus είναι Gram θετικός κόκκος, που διατάσσεται σε σταφυλοειδείς σχηματισμούς, σε τετράδες άτακτα. Είναι κόκκος ακίνητος, άσπορος, αερόβιος και χωρίς έλυτρο. &#10;"/>
          <p:cNvSpPr/>
          <p:nvPr/>
        </p:nvSpPr>
        <p:spPr>
          <a:xfrm>
            <a:off x="467544" y="1390124"/>
            <a:ext cx="8219256" cy="3046988"/>
          </a:xfrm>
          <a:prstGeom prst="rect">
            <a:avLst/>
          </a:prstGeom>
        </p:spPr>
        <p:txBody>
          <a:bodyPr wrap="square">
            <a:spAutoFit/>
          </a:bodyPr>
          <a:lstStyle/>
          <a:p>
            <a:r>
              <a:rPr lang="el-GR" sz="2400" dirty="0" smtClean="0"/>
              <a:t>Γενικά:</a:t>
            </a:r>
            <a:endParaRPr lang="el-GR" sz="2400" dirty="0"/>
          </a:p>
          <a:p>
            <a:r>
              <a:rPr lang="el-GR" sz="2400" dirty="0"/>
              <a:t>Ο </a:t>
            </a:r>
            <a:r>
              <a:rPr lang="el-GR" sz="2400" dirty="0" err="1"/>
              <a:t>Staphylococcus</a:t>
            </a:r>
            <a:r>
              <a:rPr lang="el-GR" sz="2400" dirty="0"/>
              <a:t> </a:t>
            </a:r>
            <a:r>
              <a:rPr lang="el-GR" sz="2400" dirty="0" err="1"/>
              <a:t>aureus</a:t>
            </a:r>
            <a:r>
              <a:rPr lang="el-GR" sz="2400" dirty="0"/>
              <a:t> (Σταφυλόκοκκος ο χρυσίζων) ανήκει στο γένος </a:t>
            </a:r>
            <a:r>
              <a:rPr lang="el-GR" sz="2400" dirty="0" err="1"/>
              <a:t>Staphylococcus</a:t>
            </a:r>
            <a:r>
              <a:rPr lang="el-GR" sz="2400" dirty="0"/>
              <a:t>, της οικογένειας </a:t>
            </a:r>
            <a:r>
              <a:rPr lang="el-GR" sz="2400" dirty="0" err="1"/>
              <a:t>Micrococcaceae</a:t>
            </a:r>
            <a:r>
              <a:rPr lang="el-GR" sz="2400" dirty="0"/>
              <a:t>. Στο γένος </a:t>
            </a:r>
            <a:r>
              <a:rPr lang="el-GR" sz="2400" dirty="0" err="1"/>
              <a:t>Staphylococcus</a:t>
            </a:r>
            <a:r>
              <a:rPr lang="el-GR" sz="2400" dirty="0"/>
              <a:t> περιλαμβάνονται πολλά είδη. Ο </a:t>
            </a:r>
            <a:r>
              <a:rPr lang="el-GR" sz="2400" dirty="0" err="1"/>
              <a:t>Staphylococcus</a:t>
            </a:r>
            <a:r>
              <a:rPr lang="el-GR" sz="2400" dirty="0"/>
              <a:t> </a:t>
            </a:r>
            <a:r>
              <a:rPr lang="el-GR" sz="2400" dirty="0" err="1"/>
              <a:t>aureus</a:t>
            </a:r>
            <a:r>
              <a:rPr lang="el-GR" sz="2400" dirty="0"/>
              <a:t> είναι </a:t>
            </a:r>
            <a:r>
              <a:rPr lang="el-GR" sz="2400" dirty="0" err="1"/>
              <a:t>Gram</a:t>
            </a:r>
            <a:r>
              <a:rPr lang="el-GR" sz="2400" dirty="0"/>
              <a:t> θετικός κόκκος, που διατάσσεται σε </a:t>
            </a:r>
            <a:r>
              <a:rPr lang="el-GR" sz="2400" dirty="0" err="1"/>
              <a:t>σταφυλοειδείς</a:t>
            </a:r>
            <a:r>
              <a:rPr lang="el-GR" sz="2400" dirty="0"/>
              <a:t> σχηματισμούς, σε τετράδες άτακτα. Είναι κόκκος ακίνητος, άσπορος, αερόβιος και χωρίς έλυτρο. </a:t>
            </a:r>
          </a:p>
        </p:txBody>
      </p:sp>
      <p:pic>
        <p:nvPicPr>
          <p:cNvPr id="7" name="Εικόνα 6" descr="Εικόνα 1, Staphylococcus aureus στο οπτικό  μικροσκόπιο."/>
          <p:cNvPicPr/>
          <p:nvPr/>
        </p:nvPicPr>
        <p:blipFill>
          <a:blip r:embed="rId5" cstate="print"/>
          <a:srcRect/>
          <a:stretch>
            <a:fillRect/>
          </a:stretch>
        </p:blipFill>
        <p:spPr bwMode="auto">
          <a:xfrm>
            <a:off x="1540396" y="4005064"/>
            <a:ext cx="3193104" cy="2351286"/>
          </a:xfrm>
          <a:prstGeom prst="rect">
            <a:avLst/>
          </a:prstGeom>
          <a:noFill/>
          <a:ln w="9525">
            <a:noFill/>
            <a:miter lim="800000"/>
            <a:headEnd/>
            <a:tailEnd/>
          </a:ln>
        </p:spPr>
      </p:pic>
      <p:pic>
        <p:nvPicPr>
          <p:cNvPr id="8" name="Εικόνα 7" descr="Εικόνα 2, Staphylococcus aureus στο ηλεκτρονικό μικροσκόπιο."/>
          <p:cNvPicPr/>
          <p:nvPr/>
        </p:nvPicPr>
        <p:blipFill>
          <a:blip r:embed="rId6" cstate="print"/>
          <a:srcRect/>
          <a:stretch>
            <a:fillRect/>
          </a:stretch>
        </p:blipFill>
        <p:spPr bwMode="auto">
          <a:xfrm>
            <a:off x="4765126" y="4053608"/>
            <a:ext cx="3119242" cy="2327720"/>
          </a:xfrm>
          <a:prstGeom prst="rect">
            <a:avLst/>
          </a:prstGeom>
          <a:noFill/>
          <a:ln w="9525">
            <a:noFill/>
            <a:miter lim="800000"/>
            <a:headEnd/>
            <a:tailEnd/>
          </a:ln>
        </p:spPr>
      </p:pic>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Απομόνωση και αρίθμηση του </a:t>
            </a:r>
            <a:r>
              <a:rPr lang="en-US" dirty="0" err="1"/>
              <a:t>Staphyloccocus</a:t>
            </a:r>
            <a:r>
              <a:rPr lang="en-US" dirty="0"/>
              <a:t> aureus</a:t>
            </a:r>
            <a:r>
              <a:rPr lang="el-GR" dirty="0"/>
              <a:t> </a:t>
            </a:r>
            <a:r>
              <a:rPr lang="el-GR" dirty="0" smtClean="0"/>
              <a:t>(2 </a:t>
            </a:r>
            <a:r>
              <a:rPr lang="el-GR" dirty="0"/>
              <a:t>από </a:t>
            </a:r>
            <a:r>
              <a:rPr lang="el-GR" dirty="0" smtClean="0"/>
              <a:t>6)</a:t>
            </a:r>
            <a:endParaRPr lang="el-GR" dirty="0"/>
          </a:p>
        </p:txBody>
      </p:sp>
      <p:sp>
        <p:nvSpPr>
          <p:cNvPr id="2" name="Ορθογώνιο 1" descr="Οι σταφυλόκοκκοι είναι πολύ διαδεδομένοι στο περιβάλλον. Ως κύρια πηγή τους θεωρείται ο βλεννογόνος του ρινοφάρυγγα, τα αποστήματα και το δέρμα, γενικά, του ανθρώπου και των ζώων. Αποτελούν μία από τις κυριότερες αιτίες τροφικών δηλητηριάσεων σε πολλές χώρες του κόσμου και το πρόβλημά τους είναι από τα πιο σημαντικά στην υγιεινή των τροφίμων. &#10;Η σταφυλοκοκκική τοξίνωση (σταφυλοκοκκίαση) οφείλεται στην κατανάλωση τροφίμων, που μέσα τους έχουν παραχθεί, από στελέχη σταφυλόκοκκων, εξωτοξίνες (εντεροτοξίνες) οι οποίες είναι απλές πρωτεΐνες. Δεν καταστρέφονται τελείως με βρασμό για 30 min, ενώ καταστρέφονται στους εκατόν είκοσι βαθμούς κελσίου για είκοσι μέχρι τριάντα λεπτά, είναι δε πολύ τοξικές. &#10;"/>
          <p:cNvSpPr/>
          <p:nvPr/>
        </p:nvSpPr>
        <p:spPr>
          <a:xfrm>
            <a:off x="467544" y="1568981"/>
            <a:ext cx="8219256" cy="4524315"/>
          </a:xfrm>
          <a:prstGeom prst="rect">
            <a:avLst/>
          </a:prstGeom>
        </p:spPr>
        <p:txBody>
          <a:bodyPr wrap="square">
            <a:spAutoFit/>
          </a:bodyPr>
          <a:lstStyle/>
          <a:p>
            <a:r>
              <a:rPr lang="el-GR" sz="2400" dirty="0"/>
              <a:t>Οι σταφυλόκοκκοι είναι πολύ διαδεδομένοι στο περιβάλλον. Ως κύρια πηγή τους θεωρείται ο βλεννογόνος του ρινοφάρυγγα, τα αποστήματα και το δέρμα, γενικά, του ανθρώπου και των ζώων. Αποτελούν μία από τις κυριότερες αιτίες τροφικών δηλητηριάσεων σε πολλές χώρες του κόσμου και το πρόβλημά τους είναι από τα πιο σημαντικά στην υγιεινή των τροφίμων. </a:t>
            </a:r>
          </a:p>
          <a:p>
            <a:r>
              <a:rPr lang="el-GR" sz="2400" dirty="0"/>
              <a:t>Η σταφυλοκοκκική τοξίνωση (σταφυλοκοκκίαση) οφείλεται στην κατανάλωση τροφίμων, που μέσα τους έχουν παραχθεί, από στελέχη σταφυλόκοκκων, </a:t>
            </a:r>
            <a:r>
              <a:rPr lang="el-GR" sz="2400" dirty="0" err="1"/>
              <a:t>εξωτοξίνες</a:t>
            </a:r>
            <a:r>
              <a:rPr lang="el-GR" sz="2400" dirty="0"/>
              <a:t> (εντεροτοξίνες) οι οποίες είναι απλές πρωτεΐνες. Δεν καταστρέφονται τελείως με βρασμό για 30 </a:t>
            </a:r>
            <a:r>
              <a:rPr lang="el-GR" sz="2400" dirty="0" err="1"/>
              <a:t>min</a:t>
            </a:r>
            <a:r>
              <a:rPr lang="el-GR" sz="2400" dirty="0"/>
              <a:t>, ενώ καταστρέφονται στους 120 </a:t>
            </a:r>
            <a:r>
              <a:rPr lang="el-GR" sz="2400" baseline="30000" dirty="0" err="1"/>
              <a:t>ο</a:t>
            </a:r>
            <a:r>
              <a:rPr lang="el-GR" sz="2400" dirty="0" err="1"/>
              <a:t>C</a:t>
            </a:r>
            <a:r>
              <a:rPr lang="el-GR" sz="2400" dirty="0"/>
              <a:t> για 20 μέχρι 30 </a:t>
            </a:r>
            <a:r>
              <a:rPr lang="el-GR" sz="2400" dirty="0" err="1"/>
              <a:t>min</a:t>
            </a:r>
            <a:r>
              <a:rPr lang="el-GR" sz="2400" dirty="0"/>
              <a:t>, είναι δε πολύ τοξικές.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8285"/>
            <a:ext cx="8208912" cy="1332483"/>
          </a:xfrm>
        </p:spPr>
        <p:txBody>
          <a:bodyPr>
            <a:noAutofit/>
          </a:bodyPr>
          <a:lstStyle/>
          <a:p>
            <a:r>
              <a:rPr lang="el-GR" dirty="0"/>
              <a:t>Απομόνωση και αρίθμηση του </a:t>
            </a:r>
            <a:r>
              <a:rPr lang="en-US" dirty="0" err="1"/>
              <a:t>Staphyloccocus</a:t>
            </a:r>
            <a:r>
              <a:rPr lang="en-US" dirty="0"/>
              <a:t> aureus</a:t>
            </a:r>
            <a:r>
              <a:rPr lang="el-GR" dirty="0"/>
              <a:t> </a:t>
            </a:r>
            <a:r>
              <a:rPr lang="el-GR" dirty="0" smtClean="0"/>
              <a:t>(3 </a:t>
            </a:r>
            <a:r>
              <a:rPr lang="el-GR" dirty="0"/>
              <a:t>από </a:t>
            </a:r>
            <a:r>
              <a:rPr lang="el-GR" dirty="0" smtClean="0"/>
              <a:t>6)</a:t>
            </a:r>
            <a:endParaRPr lang="el-GR" dirty="0"/>
          </a:p>
        </p:txBody>
      </p:sp>
      <p:sp>
        <p:nvSpPr>
          <p:cNvPr id="6" name="Ορθογώνιο 5" descr="(γ) τοποθετούμε τα δείγματα, ανάλογα με τη σύσταση του προϊόντος, σε ευρύστομα φιαλίδια ή δοχεία με στεγανό κοχλιωτό πώμα. Τα στερεά δείγματα μπορεί να συσκευασθούν σε αδιάβροχο χαρτί ή αλουμινόχαρτο, εφόσον δεν απαιτείται μικροβιολογική εξέταση της επιφανειακής στιβάδας τους (δ) τα πρόσωπα που συλλέγουν τα δείγματα πλένουν τα χέρια τους πριν από τη δειγματοληψία. &#10;&#10;Συχνότητα και σημεία της δειγματοληψίας: &#10;Η συχνότητα με την οποία παίρνουμε δείγματα για μικροβιολογική ανάλυση καθορίζεται από τον κίνδυνο που περικλείει το προϊόν: τα τρόφιμα που είναι επικίνδυνα από την άποψη της δημόσιας υγείας, παραδείγματος χάριν τα κατεψυγμένα αυγά, εξετάζονται συχνόΓενικά, οι συνθήκες του τροφίμου (aw, pΗ, σύσταση) ή οι επεξεργασίες του, που ελαττώνουν ή εξαφανίζουν τον υπεύθυνο για την παραγωγή τοξίνης πληθυσμό S. aureus, δεν επιδρούν στις εντεροτοξίνες. Γι' αυτό, δεν είναι σπάνιο να συμβεί κρούσμα σταφυλοκοκκικής τροφοτοξίνωσης, από τρόφιμο στο οποίο δεν ανιχνεύονται σταφυλόκοκκοι. &#10;Υπάρχουν διάφοροι αντιγονικοί τύποι εντεροτοξινών, που σημειώνονται με τα γράμματα Α, Β, C, D και λοιπά. Συχνότερα συναντάται ο τύπος Α, που συνδέεται κυρίως με τη σταφυλοκοκκική τοξίνωση και Β, που συνδέεται, πιθανότερα, με την πρόκληση εντερίτιδας. Εκτός από αυτούς, υπάρχουν και οι τύποι C και D, που μεταξύ τους παρατηρούνται “διασταυρούμενες” αντιδράσεις. &#10;τερα από τα ακίνδυνα, παραδείγματος χάριν τους τοματοχυμούς. &#10;"/>
          <p:cNvSpPr/>
          <p:nvPr/>
        </p:nvSpPr>
        <p:spPr>
          <a:xfrm>
            <a:off x="467544" y="1415673"/>
            <a:ext cx="8208912" cy="4893647"/>
          </a:xfrm>
          <a:prstGeom prst="rect">
            <a:avLst/>
          </a:prstGeom>
        </p:spPr>
        <p:txBody>
          <a:bodyPr wrap="square">
            <a:spAutoFit/>
          </a:bodyPr>
          <a:lstStyle/>
          <a:p>
            <a:r>
              <a:rPr lang="el-GR" sz="2400" dirty="0"/>
              <a:t>Γενικά, οι συνθήκες του τροφίμου (</a:t>
            </a:r>
            <a:r>
              <a:rPr lang="el-GR" sz="2400" dirty="0" err="1"/>
              <a:t>a</a:t>
            </a:r>
            <a:r>
              <a:rPr lang="el-GR" sz="2400" baseline="-25000" dirty="0" err="1"/>
              <a:t>w</a:t>
            </a:r>
            <a:r>
              <a:rPr lang="el-GR" sz="2400" dirty="0"/>
              <a:t>, </a:t>
            </a:r>
            <a:r>
              <a:rPr lang="en-US" sz="2400" dirty="0"/>
              <a:t>p</a:t>
            </a:r>
            <a:r>
              <a:rPr lang="el-GR" sz="2400" dirty="0"/>
              <a:t>Η, σύσταση) ή οι επεξεργασίες του, που ελαττώνουν ή εξαφανίζουν τον υπεύθυνο για την παραγωγή τοξίνης πληθυσμό </a:t>
            </a:r>
            <a:r>
              <a:rPr lang="el-GR" sz="2400" i="1" dirty="0"/>
              <a:t>S. </a:t>
            </a:r>
            <a:r>
              <a:rPr lang="el-GR" sz="2400" i="1" dirty="0" err="1"/>
              <a:t>aureus</a:t>
            </a:r>
            <a:r>
              <a:rPr lang="el-GR" sz="2400" dirty="0"/>
              <a:t>, δεν επιδρούν στις εντεροτοξίνες. Γι' αυτό, δεν είναι σπάνιο να συμβεί κρούσμα σταφυλοκοκκικής </a:t>
            </a:r>
            <a:r>
              <a:rPr lang="el-GR" sz="2400" dirty="0" err="1"/>
              <a:t>τροφοτοξίνωσης</a:t>
            </a:r>
            <a:r>
              <a:rPr lang="el-GR" sz="2400" dirty="0"/>
              <a:t>, από τρόφιμο στο οποίο δεν ανιχνεύονται σταφυλόκοκκοι. </a:t>
            </a:r>
          </a:p>
          <a:p>
            <a:r>
              <a:rPr lang="el-GR" sz="2400" dirty="0"/>
              <a:t>Υπάρχουν διάφοροι </a:t>
            </a:r>
            <a:r>
              <a:rPr lang="el-GR" sz="2400" dirty="0" err="1"/>
              <a:t>αντιγονικοί</a:t>
            </a:r>
            <a:r>
              <a:rPr lang="el-GR" sz="2400" dirty="0"/>
              <a:t> τύποι εντεροτοξινών, που σημειώνονται με τα γράμματα Α, Β, C, </a:t>
            </a:r>
            <a:r>
              <a:rPr lang="en-US" sz="2400" dirty="0"/>
              <a:t>D</a:t>
            </a:r>
            <a:r>
              <a:rPr lang="el-GR" sz="2400" dirty="0"/>
              <a:t> κ.τ.λ. Συχνότερα συναντάται ο τύπος Α, που συνδέεται κυρίως με τη σταφυλοκοκκική τοξίνωση και Β, που συνδέεται, πιθανότερα, με την πρόκληση εντερίτιδας. Εκτός από αυτούς, υπάρχουν και οι τύποι C και </a:t>
            </a:r>
            <a:r>
              <a:rPr lang="en-US" sz="2400" dirty="0"/>
              <a:t>D</a:t>
            </a:r>
            <a:r>
              <a:rPr lang="el-GR" sz="2400" dirty="0"/>
              <a:t>, που μεταξύ τους παρατηρούνται “διασταυρούμενες” αντιδράσεις.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57956" y="8285"/>
            <a:ext cx="8318500" cy="1425971"/>
          </a:xfrm>
        </p:spPr>
        <p:txBody>
          <a:bodyPr>
            <a:noAutofit/>
          </a:bodyPr>
          <a:lstStyle/>
          <a:p>
            <a:r>
              <a:rPr lang="el-GR" dirty="0"/>
              <a:t>Απομόνωση και αρίθμηση του </a:t>
            </a:r>
            <a:r>
              <a:rPr lang="en-US" dirty="0" err="1"/>
              <a:t>Staphyloccocus</a:t>
            </a:r>
            <a:r>
              <a:rPr lang="en-US" dirty="0"/>
              <a:t> aureus</a:t>
            </a:r>
            <a:r>
              <a:rPr lang="el-GR" dirty="0"/>
              <a:t> </a:t>
            </a:r>
            <a:r>
              <a:rPr lang="el-GR" dirty="0" smtClean="0"/>
              <a:t>(4 </a:t>
            </a:r>
            <a:r>
              <a:rPr lang="el-GR" dirty="0"/>
              <a:t>από </a:t>
            </a:r>
            <a:r>
              <a:rPr lang="el-GR" dirty="0" smtClean="0"/>
              <a:t>6)</a:t>
            </a:r>
            <a:endParaRPr lang="el-GR" dirty="0"/>
          </a:p>
        </p:txBody>
      </p:sp>
      <p:sp>
        <p:nvSpPr>
          <p:cNvPr id="10" name="TextBox 4" descr="Η μόλυνση των τροφίμων με σταφυλόκοκκους οφείλεται συνήθως στον άνθρωπο και τα ζώα. Ιδιαίτερη σημασία έχει η μόλυνση μετά την παρασκευή τους και μάλιστα όταν τα τρόφιμα παραμένουν αρκετές ώρες σε ευνοϊκή θερμοκρασία για την ανάπτυξη των σταφυλόκοκκων. Για να παραχθεί τοξίνη, σε αρκετή ποσότητα και να προκαλέσει συμπτώματα, πιστεύεται ότι ο αριθμός των σταφυλόκοκκων ανά g, πρέπει να είναι μεγαλύτερος από πεντακόσιες χιλιάδες. &#10;Επειδή η αναζήτηση των εντεροτοξινών σ' ένα τρόφιμο είναι εργασία πολύπλοκη, δαπανηρή και απαιτεί χρόνο και ειδικό εργαστηριακό εξοπλισμό, ο υγειονομικός έλεγχος περιορίζεται στην αναζήτηση και αρίθμηση του S. aureus, και μόνο σε ειδικές περιπτώσεις (ύποπτο τρόφιμο) γίνεται διερεύνηση για την ύπαρξη εντεροτοξινών.&#10;"/>
          <p:cNvSpPr txBox="1">
            <a:spLocks noChangeArrowheads="1"/>
          </p:cNvSpPr>
          <p:nvPr>
            <p:custDataLst>
              <p:tags r:id="rId3"/>
            </p:custDataLst>
          </p:nvPr>
        </p:nvSpPr>
        <p:spPr bwMode="auto">
          <a:xfrm>
            <a:off x="357956" y="1340768"/>
            <a:ext cx="83185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dirty="0"/>
              <a:t>Η μόλυνση των τροφίμων με σταφυλόκοκκους οφείλεται συνήθως στον άνθρωπο και τα ζώα. Ιδιαίτερη σημασία έχει η μόλυνση μετά την παρασκευή τους και μάλιστα όταν τα τρόφιμα παραμένουν αρκετές ώρες σε ευνοϊκή θερμοκρασία για την ανάπτυξη των σταφυλόκοκκων. Για να παραχθεί τοξίνη, σε αρκετή ποσότητα και να προκαλέσει συμπτώματα, πιστεύεται ότι ο αριθμός των σταφυλόκοκκων ανά </a:t>
            </a:r>
            <a:r>
              <a:rPr lang="en-US" sz="2400" dirty="0"/>
              <a:t>g</a:t>
            </a:r>
            <a:r>
              <a:rPr lang="el-GR" sz="2400" dirty="0"/>
              <a:t>, πρέπει να είναι μεγαλύτερος από 500.000. </a:t>
            </a:r>
          </a:p>
          <a:p>
            <a:r>
              <a:rPr lang="el-GR" sz="2400" dirty="0"/>
              <a:t>Επειδή η αναζήτηση των εντεροτοξινών σ' ένα τρόφιμο είναι εργασία πολύπλοκη, δαπανηρή και απαιτεί χρόνο και ειδικό εργαστηριακό εξοπλισμό, ο υγειονομικός έλεγχος περιορίζεται στην αναζήτηση και αρίθμηση του </a:t>
            </a:r>
            <a:r>
              <a:rPr lang="el-GR" sz="2400" i="1" dirty="0"/>
              <a:t>S. </a:t>
            </a:r>
            <a:r>
              <a:rPr lang="el-GR" sz="2400" i="1" dirty="0" err="1"/>
              <a:t>aureus</a:t>
            </a:r>
            <a:r>
              <a:rPr lang="el-GR" sz="2400" dirty="0"/>
              <a:t>, και μόνο σε ειδικές περιπτώσεις (ύποπτο τρόφιμο) γίνεται διερεύνηση για την ύπαρξη εντεροτοξινών</a:t>
            </a:r>
            <a:r>
              <a:rPr lang="el-GR" sz="2400" dirty="0" smtClean="0"/>
              <a:t>.</a:t>
            </a:r>
            <a:endParaRPr 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44624"/>
            <a:ext cx="7772400" cy="1290067"/>
          </a:xfrm>
        </p:spPr>
        <p:txBody>
          <a:bodyPr>
            <a:noAutofit/>
          </a:bodyPr>
          <a:lstStyle/>
          <a:p>
            <a:pPr algn="ctr"/>
            <a:r>
              <a:rPr lang="el-GR" sz="4400" dirty="0"/>
              <a:t>Απομόνωση και αρίθμηση του </a:t>
            </a:r>
            <a:r>
              <a:rPr lang="en-US" sz="4400" dirty="0" err="1"/>
              <a:t>Staphyloccocus</a:t>
            </a:r>
            <a:r>
              <a:rPr lang="en-US" sz="4400" dirty="0"/>
              <a:t> aureus</a:t>
            </a:r>
            <a:r>
              <a:rPr lang="el-GR" sz="4400" dirty="0"/>
              <a:t> </a:t>
            </a:r>
            <a:r>
              <a:rPr lang="el-GR" sz="4400" dirty="0" smtClean="0"/>
              <a:t>(5 </a:t>
            </a:r>
            <a:r>
              <a:rPr lang="el-GR" sz="4400" dirty="0"/>
              <a:t>από </a:t>
            </a:r>
            <a:r>
              <a:rPr lang="el-GR" sz="4400" dirty="0" smtClean="0"/>
              <a:t>6)</a:t>
            </a:r>
            <a:endParaRPr lang="el-GR" sz="4400" dirty="0"/>
          </a:p>
        </p:txBody>
      </p:sp>
      <p:sp>
        <p:nvSpPr>
          <p:cNvPr id="11" name="TextBox 4" descr="Γενικά και στην καθημερινή πράξη, όταν δεν είναι δυνατή η αναζήτηση της εντεροτοξίνης, για να χαρακτηριστούν οι σταφυλόκοκκοι ως παθογόνοι (τοξινογόνοι), γίνεται η δοκιμή πηκτάσης (κοαγκουλάσης). Στην περίπτωση που αυτή είναι αρνητική και επειδή παρατηρείται αύξηση του αριθμού των παθογόνων στελεχών, που δεν παράγουν πηκτάση (ίσως από τη δράση αντιβιοτικών ), γίνεται η δοκιμή δεσοξυριβονουκλεάσn. &#10;Ο προσδιορισμός του S. aureus, στα τρόφιμα γίνεται για τους εξής λόγους: &#10;1. Σε περίπτωση που έχει προκληθεί τροφική δηλητηρίαση, για να εξετασθεί εάν ο S. aureus ήταν ο μικροοργανισμός, που την προκάλεσε, &#10;"/>
          <p:cNvSpPr txBox="1">
            <a:spLocks noChangeArrowheads="1"/>
          </p:cNvSpPr>
          <p:nvPr>
            <p:custDataLst>
              <p:tags r:id="rId3"/>
            </p:custDataLst>
          </p:nvPr>
        </p:nvSpPr>
        <p:spPr bwMode="auto">
          <a:xfrm>
            <a:off x="529406" y="1487681"/>
            <a:ext cx="81470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t>Γενικά και στην καθημερινή πράξη, όταν δεν είναι δυνατή η αναζήτηση της εντεροτοξίνης, για να χαρακτηριστούν οι σταφυλόκοκκοι ως παθογόνοι (</a:t>
            </a:r>
            <a:r>
              <a:rPr lang="el-GR" sz="2400" dirty="0" err="1"/>
              <a:t>τοξινογόνοι</a:t>
            </a:r>
            <a:r>
              <a:rPr lang="el-GR" sz="2400" dirty="0"/>
              <a:t>), γίνεται η δοκιμή </a:t>
            </a:r>
            <a:r>
              <a:rPr lang="el-GR" sz="2400" dirty="0" err="1"/>
              <a:t>πηκτάσης</a:t>
            </a:r>
            <a:r>
              <a:rPr lang="el-GR" sz="2400" dirty="0"/>
              <a:t> (</a:t>
            </a:r>
            <a:r>
              <a:rPr lang="el-GR" sz="2400" dirty="0" err="1"/>
              <a:t>κοαγκουλάσης</a:t>
            </a:r>
            <a:r>
              <a:rPr lang="el-GR" sz="2400" dirty="0"/>
              <a:t>). Στην περίπτωση που αυτή είναι αρνητική και επειδή παρατηρείται αύξηση του αριθμού των παθογόνων στελεχών, που δεν παράγουν </a:t>
            </a:r>
            <a:r>
              <a:rPr lang="el-GR" sz="2400" dirty="0" err="1"/>
              <a:t>πηκτάση</a:t>
            </a:r>
            <a:r>
              <a:rPr lang="el-GR" sz="2400" dirty="0"/>
              <a:t> (ίσως από τη δράση αντιβιοτικών ), γίνεται η δοκιμή </a:t>
            </a:r>
            <a:r>
              <a:rPr lang="el-GR" sz="2400" dirty="0" err="1"/>
              <a:t>δεσοξυριβονουκλεάσn</a:t>
            </a:r>
            <a:r>
              <a:rPr lang="el-GR" sz="2400" dirty="0"/>
              <a:t>. </a:t>
            </a:r>
          </a:p>
          <a:p>
            <a:r>
              <a:rPr lang="el-GR" sz="2400" dirty="0"/>
              <a:t>Ο προσδιορισμός του </a:t>
            </a:r>
            <a:r>
              <a:rPr lang="el-GR" sz="2400" i="1" dirty="0"/>
              <a:t>S. </a:t>
            </a:r>
            <a:r>
              <a:rPr lang="el-GR" sz="2400" i="1" dirty="0" err="1"/>
              <a:t>aureus</a:t>
            </a:r>
            <a:r>
              <a:rPr lang="el-GR" sz="2400" dirty="0"/>
              <a:t>, στα τρόφιμα γίνεται για τους εξής λόγους: </a:t>
            </a:r>
          </a:p>
          <a:p>
            <a:r>
              <a:rPr lang="el-GR" sz="2400" dirty="0" smtClean="0"/>
              <a:t>1. Σε </a:t>
            </a:r>
            <a:r>
              <a:rPr lang="el-GR" sz="2400" dirty="0"/>
              <a:t>περίπτωση που έχει προκληθεί τροφική δηλητηρίαση, για να εξετασθεί εάν ο </a:t>
            </a:r>
            <a:r>
              <a:rPr lang="el-GR" sz="2400" i="1" dirty="0"/>
              <a:t>S. </a:t>
            </a:r>
            <a:r>
              <a:rPr lang="el-GR" sz="2400" i="1" dirty="0" err="1"/>
              <a:t>aureus</a:t>
            </a:r>
            <a:r>
              <a:rPr lang="el-GR" sz="2400" i="1" dirty="0"/>
              <a:t> </a:t>
            </a:r>
            <a:r>
              <a:rPr lang="el-GR" sz="2400" dirty="0"/>
              <a:t>ήταν ο μικροοργανισμός, που την </a:t>
            </a:r>
            <a:r>
              <a:rPr lang="el-GR" sz="2400" dirty="0" smtClean="0"/>
              <a:t>προκάλεσε, </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4"/>
            <a:ext cx="8352928"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Απομόνωση και αρίθμηση του </a:t>
            </a:r>
            <a:r>
              <a:rPr lang="en-US" dirty="0" err="1"/>
              <a:t>Staphyloccocus</a:t>
            </a:r>
            <a:r>
              <a:rPr lang="en-US" dirty="0"/>
              <a:t> aureus</a:t>
            </a:r>
            <a:r>
              <a:rPr lang="el-GR" dirty="0"/>
              <a:t> </a:t>
            </a:r>
            <a:r>
              <a:rPr lang="el-GR" dirty="0" smtClean="0"/>
              <a:t>(6 </a:t>
            </a:r>
            <a:r>
              <a:rPr lang="el-GR" dirty="0"/>
              <a:t>από </a:t>
            </a:r>
            <a:r>
              <a:rPr lang="el-GR" dirty="0" smtClean="0"/>
              <a:t>6)</a:t>
            </a:r>
            <a:endParaRPr lang="el-GR" dirty="0"/>
          </a:p>
        </p:txBody>
      </p:sp>
      <p:sp>
        <p:nvSpPr>
          <p:cNvPr id="5" name="Ορθογώνιο 4" descr="2. Για να προσδιορισθεί ο κίνδυνος πρόκλησης τροφικής δηλητηρίασης. &#10;Τρόφιμα που περιέχουν δέκα στην έκτη cfu/g μπορεί να προκαλέσουν τροφική δηλητηρίαση. Σε ορισμένες περιπτωσεις μπορεί να προκληθεί τροφική δηλητηρίαση και από τρόφιμα που περιέχουν πενήντα χιλιάδες cfu/g &#10;3. Για να διαπιστωθεί τυχόν επιμόλυνση του τροφίμου μετά τη θερμική του επεξεργασία. Στις περιπτώσεις αυτές η μόλυνση προέρχεται από το προσωπικό του εργοστασίου ή από μη κατάλληλη μεταχείριση του προϊόντος. Συνήθης είναι η παρουσία του S. aureus στα νωπά τρόφιμα ζωικής προέλευσης. Το νωπό κρέας, ο κιμάς, τα πουλερικά, το νωπό γάλα, τα μη παστεριωμένα γαλακτοκομικά προϊόντα, μερικές φορές, φέρουν αυξημένο πληθυσμό του S. aureus.&#10;"/>
          <p:cNvSpPr/>
          <p:nvPr/>
        </p:nvSpPr>
        <p:spPr>
          <a:xfrm>
            <a:off x="467544" y="1196752"/>
            <a:ext cx="8208912" cy="5262979"/>
          </a:xfrm>
          <a:prstGeom prst="rect">
            <a:avLst/>
          </a:prstGeom>
        </p:spPr>
        <p:txBody>
          <a:bodyPr wrap="square">
            <a:spAutoFit/>
          </a:bodyPr>
          <a:lstStyle/>
          <a:p>
            <a:r>
              <a:rPr lang="el-GR" sz="2400" dirty="0" smtClean="0"/>
              <a:t>2. Για </a:t>
            </a:r>
            <a:r>
              <a:rPr lang="el-GR" sz="2400" dirty="0"/>
              <a:t>να προσδιορισθεί ο κίνδυνος πρόκλησης τροφικής δηλητηρίασης. </a:t>
            </a:r>
          </a:p>
          <a:p>
            <a:r>
              <a:rPr lang="el-GR" sz="2400" dirty="0"/>
              <a:t>Τρόφιμα που περιέχουν 10</a:t>
            </a:r>
            <a:r>
              <a:rPr lang="el-GR" sz="2400" baseline="30000" dirty="0"/>
              <a:t>6</a:t>
            </a:r>
            <a:r>
              <a:rPr lang="el-GR" sz="2400" dirty="0"/>
              <a:t> </a:t>
            </a:r>
            <a:r>
              <a:rPr lang="el-GR" sz="2400" dirty="0" err="1"/>
              <a:t>cfu</a:t>
            </a:r>
            <a:r>
              <a:rPr lang="el-GR" sz="2400" dirty="0"/>
              <a:t>/g μπορεί να προκαλέσουν τροφική δηλητηρίαση. Σε ορισμένες </a:t>
            </a:r>
            <a:r>
              <a:rPr lang="el-GR" sz="2400" dirty="0" err="1"/>
              <a:t>περιπτωσεις</a:t>
            </a:r>
            <a:r>
              <a:rPr lang="el-GR" sz="2400" dirty="0"/>
              <a:t> μπορεί να προκληθεί τροφική δηλητηρίαση και από τρόφιμα που περιέχουν 50.000 </a:t>
            </a:r>
            <a:r>
              <a:rPr lang="el-GR" sz="2400" dirty="0" err="1"/>
              <a:t>cfu</a:t>
            </a:r>
            <a:r>
              <a:rPr lang="el-GR" sz="2400" dirty="0"/>
              <a:t>/g </a:t>
            </a:r>
          </a:p>
          <a:p>
            <a:r>
              <a:rPr lang="el-GR" sz="2400" dirty="0" smtClean="0"/>
              <a:t>3. Για </a:t>
            </a:r>
            <a:r>
              <a:rPr lang="el-GR" sz="2400" dirty="0"/>
              <a:t>να διαπιστωθεί τυχόν επιμόλυνση του τροφίμου μετά τη θερμική του επεξεργασία. Στις περιπτώσεις αυτές η μόλυνση προέρχεται από το προσωπικό του εργοστασίου ή από μη κατάλληλη μεταχείριση του προϊόντος. Συνήθης είναι η παρουσία του </a:t>
            </a:r>
            <a:r>
              <a:rPr lang="el-GR" sz="2400" i="1" dirty="0"/>
              <a:t>S. </a:t>
            </a:r>
            <a:r>
              <a:rPr lang="el-GR" sz="2400" i="1" dirty="0" err="1"/>
              <a:t>aureus</a:t>
            </a:r>
            <a:r>
              <a:rPr lang="el-GR" sz="2400" dirty="0"/>
              <a:t> στα νωπά τρόφιμα ζωικής προέλευσης. Το νωπό κρέας, ο κιμάς, τα πουλερικά, το νωπό γάλα, τα μη παστεριωμένα γαλακτοκομικά προϊόντα, μερικές φορές, φέρουν αυξημένο πληθυσμό του </a:t>
            </a:r>
            <a:r>
              <a:rPr lang="el-GR" sz="2400" i="1" dirty="0"/>
              <a:t>S. </a:t>
            </a:r>
            <a:r>
              <a:rPr lang="el-GR" sz="2400" i="1" dirty="0" err="1"/>
              <a:t>aureus</a:t>
            </a:r>
            <a:r>
              <a:rPr lang="el-GR" sz="2400" dirty="0"/>
              <a:t>.</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Μέθοδοι Προσδιορισμού του </a:t>
            </a:r>
            <a:r>
              <a:rPr lang="en-US" dirty="0" smtClean="0"/>
              <a:t>Staphylococcus aureus </a:t>
            </a:r>
            <a:r>
              <a:rPr lang="el-GR" dirty="0" smtClean="0"/>
              <a:t>(1 από 8)</a:t>
            </a:r>
            <a:endParaRPr lang="el-GR" dirty="0"/>
          </a:p>
        </p:txBody>
      </p:sp>
      <p:sp>
        <p:nvSpPr>
          <p:cNvPr id="6" name="2 - Θέση περιεχομένου" descr="Δύο μέθοδοι χρησιμοποιούνται, κυρίως, για τον προσδιορισμό του S. aureus στα τρόφιμα: ο προσδιορισμός σε στερεό θρεπτικό υπόστρωμα και ο προσδιορισμός σε υγρό θρεπτικό υπόστρωμα, με τη μέθοδο ΜΡΝ. &#10;Η εκλογή της κατάλληλης μεθόδου προσδιορισμού των σταφυλόκοκκων, εξαρτάται από τον αριθμό του S. aureus ανά γραμμάριο τροφίμου. Αν ο αριθμός του S. aureus αναμένεται να είναι μεγαλύτερος του 100/g, ο προσδιορισμός γίνεται σε στερεό θρεπτικό υπόστρωμα, ενώ αν ο πληθυσμός αναμένεται να είναι μικρότερος, γίνεται με τη μέθοδο του περισσότερου πιθανού αριθμού (ΜΡΝ). &#10;"/>
          <p:cNvSpPr>
            <a:spLocks noGrp="1"/>
          </p:cNvSpPr>
          <p:nvPr>
            <p:ph sz="quarter" idx="1"/>
          </p:nvPr>
        </p:nvSpPr>
        <p:spPr>
          <a:xfrm>
            <a:off x="595064" y="1484784"/>
            <a:ext cx="8153400" cy="4608512"/>
          </a:xfrm>
        </p:spPr>
        <p:txBody>
          <a:bodyPr>
            <a:noAutofit/>
          </a:bodyPr>
          <a:lstStyle/>
          <a:p>
            <a:pPr marL="0" indent="0">
              <a:buNone/>
            </a:pPr>
            <a:r>
              <a:rPr lang="el-GR" sz="2400" dirty="0"/>
              <a:t>Δύο μέθοδοι χρησιμοποιούνται, κυρίως, για τον προσδιορισμό του S. </a:t>
            </a:r>
            <a:r>
              <a:rPr lang="el-GR" sz="2400" dirty="0" err="1"/>
              <a:t>aureus</a:t>
            </a:r>
            <a:r>
              <a:rPr lang="el-GR" sz="2400" dirty="0"/>
              <a:t> στα τρόφιμα: ο προσδιορισμός σε στερεό θρεπτικό υπόστρωμα και ο προσδιορισμός σε υγρό θρεπτικό υπόστρωμα, με τη μέθοδο ΜΡΝ. </a:t>
            </a:r>
          </a:p>
          <a:p>
            <a:pPr marL="0" indent="0">
              <a:buNone/>
            </a:pPr>
            <a:r>
              <a:rPr lang="el-GR" sz="2400" dirty="0"/>
              <a:t>Η εκλογή της κατάλληλης μεθόδου προσδιορισμού των σταφυλόκοκκων, εξαρτάται από τον αριθμό του </a:t>
            </a:r>
            <a:r>
              <a:rPr lang="el-GR" sz="2400" i="1" dirty="0"/>
              <a:t>S. </a:t>
            </a:r>
            <a:r>
              <a:rPr lang="el-GR" sz="2400" i="1" dirty="0" err="1"/>
              <a:t>aureus</a:t>
            </a:r>
            <a:r>
              <a:rPr lang="el-GR" sz="2400" dirty="0"/>
              <a:t> ανά γραμμάριο τροφίμου. Αν ο αριθμός του </a:t>
            </a:r>
            <a:r>
              <a:rPr lang="el-GR" sz="2400" i="1" dirty="0"/>
              <a:t>S. </a:t>
            </a:r>
            <a:r>
              <a:rPr lang="el-GR" sz="2400" i="1" dirty="0" err="1"/>
              <a:t>aureus</a:t>
            </a:r>
            <a:r>
              <a:rPr lang="el-GR" sz="2400" dirty="0"/>
              <a:t> αναμένεται να είναι μεγαλύτερος του 100/g, ο προσδιορισμός γίνεται σε στερεό θρεπτικό υπόστρωμα, ενώ αν ο πληθυσμός αναμένεται να είναι μικρότερος, γίνεται με τη μέθοδο του περισσότερου πιθανού αριθμού (ΜΡΝ).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Μέθοδοι Προσδιορισμού του </a:t>
            </a:r>
            <a:r>
              <a:rPr lang="en-US" dirty="0" smtClean="0"/>
              <a:t>Staphylococcus aureus </a:t>
            </a:r>
            <a:r>
              <a:rPr lang="el-GR" dirty="0" smtClean="0"/>
              <a:t>(2 από 8)</a:t>
            </a:r>
            <a:endParaRPr lang="el-GR" dirty="0"/>
          </a:p>
        </p:txBody>
      </p:sp>
      <p:sp>
        <p:nvSpPr>
          <p:cNvPr id="6" name="2 - Θέση περιεχομένου" descr="Προσδιορισμός του staphylococcus aureus σε στερεό θρεπτικό υπόστρωμα: &#10;Η μέθοδος χρησιμοποιείται γιο τον προσδιορισμό του S. aureus σε νωπά ή επεξεργασμένα τρόφιμα. &#10;Ποσότητα μηδέν κόμμα ένα ml από δύο ή περισσότερες δεκαδικές αραιώσεις του ομογενοποιημένου δείγματος που εξετάζεται  εμβολιάζονται με τη μέθοδο της επιφανειακής επίστρωσης σε τρυβλία, που φέρουν στερεοποιημένο θρεπτικό υπόστρωμα. &#10;Για τον προσδιορισμό του σταφυλόκοκκου χρησιμοποιούνται δυο υποστρώματα: το Baird - Parker Egg Yolk Agar και το Chapman. Στο εκλεκτικό θρεπτικό υλικό Chapman άγαρ (περιέχει εφτάμισι τοις εκατό ΝαCl) δίνει αποικίες μικρές, συμπαγείς και φουσκωτές, κίτρινες λόγω της ζύμωσης της μαννιτόλης. &#10;"/>
          <p:cNvSpPr>
            <a:spLocks noGrp="1"/>
          </p:cNvSpPr>
          <p:nvPr>
            <p:ph sz="quarter" idx="1"/>
          </p:nvPr>
        </p:nvSpPr>
        <p:spPr>
          <a:xfrm>
            <a:off x="595064" y="1233166"/>
            <a:ext cx="8153400" cy="5148162"/>
          </a:xfrm>
        </p:spPr>
        <p:txBody>
          <a:bodyPr>
            <a:noAutofit/>
          </a:bodyPr>
          <a:lstStyle/>
          <a:p>
            <a:r>
              <a:rPr lang="el-GR" sz="2400" dirty="0"/>
              <a:t>Προσδιορισμός του </a:t>
            </a:r>
            <a:r>
              <a:rPr lang="el-GR" sz="2400" i="1" dirty="0" err="1"/>
              <a:t>staphylococcus</a:t>
            </a:r>
            <a:r>
              <a:rPr lang="el-GR" sz="2400" i="1" dirty="0"/>
              <a:t> </a:t>
            </a:r>
            <a:r>
              <a:rPr lang="el-GR" sz="2400" i="1" dirty="0" err="1"/>
              <a:t>aureus</a:t>
            </a:r>
            <a:r>
              <a:rPr lang="el-GR" sz="2400" dirty="0"/>
              <a:t> σε στερεό θρεπτικό </a:t>
            </a:r>
            <a:r>
              <a:rPr lang="el-GR" sz="2400" dirty="0" smtClean="0"/>
              <a:t>υπόστρωμα: </a:t>
            </a:r>
            <a:endParaRPr lang="el-GR" sz="2400" dirty="0"/>
          </a:p>
          <a:p>
            <a:pPr marL="0" indent="0">
              <a:buNone/>
            </a:pPr>
            <a:r>
              <a:rPr lang="el-GR" sz="2400" dirty="0"/>
              <a:t>Η μέθοδος χρησιμοποιείται γιο τον προσδιορισμό του </a:t>
            </a:r>
            <a:r>
              <a:rPr lang="el-GR" sz="2400" i="1" dirty="0"/>
              <a:t>S. </a:t>
            </a:r>
            <a:r>
              <a:rPr lang="el-GR" sz="2400" i="1" dirty="0" err="1"/>
              <a:t>aureus</a:t>
            </a:r>
            <a:r>
              <a:rPr lang="el-GR" sz="2400" dirty="0"/>
              <a:t> σε νωπά ή επεξεργασμένα τρόφιμα. </a:t>
            </a:r>
          </a:p>
          <a:p>
            <a:pPr marL="0" indent="0">
              <a:buNone/>
            </a:pPr>
            <a:r>
              <a:rPr lang="el-GR" sz="2400" dirty="0"/>
              <a:t>Ποσότητα 0,1 m</a:t>
            </a:r>
            <a:r>
              <a:rPr lang="en-US" sz="2400" dirty="0"/>
              <a:t>l</a:t>
            </a:r>
            <a:r>
              <a:rPr lang="el-GR" sz="2400" dirty="0"/>
              <a:t> από δύο ή περισσότερες δεκαδικές αραιώσεις του ομογενοποιημένου δείγματος που εξετάζεται  εμβολιάζονται με τη μέθοδο της επιφανειακής επίστρωσης σε </a:t>
            </a:r>
            <a:r>
              <a:rPr lang="el-GR" sz="2400" dirty="0" err="1"/>
              <a:t>τρυβλία</a:t>
            </a:r>
            <a:r>
              <a:rPr lang="el-GR" sz="2400" dirty="0"/>
              <a:t>, που φέρουν στερεοποιημένο θρεπτικό υπόστρωμα. </a:t>
            </a:r>
          </a:p>
          <a:p>
            <a:pPr marL="0" indent="0">
              <a:buNone/>
            </a:pPr>
            <a:r>
              <a:rPr lang="el-GR" sz="2400" dirty="0"/>
              <a:t>Για τον προσδιορισμό του σταφυλόκοκκου χρησιμοποιούνται δυο υποστρώματα: το </a:t>
            </a:r>
            <a:r>
              <a:rPr lang="en-US" sz="2400" dirty="0"/>
              <a:t>B</a:t>
            </a:r>
            <a:r>
              <a:rPr lang="el-GR" sz="2400" dirty="0" err="1"/>
              <a:t>aird</a:t>
            </a:r>
            <a:r>
              <a:rPr lang="el-GR" sz="2400" dirty="0"/>
              <a:t> - </a:t>
            </a:r>
            <a:r>
              <a:rPr lang="el-GR" sz="2400" dirty="0" err="1"/>
              <a:t>Parker</a:t>
            </a:r>
            <a:r>
              <a:rPr lang="el-GR" sz="2400" dirty="0"/>
              <a:t> </a:t>
            </a:r>
            <a:r>
              <a:rPr lang="el-GR" sz="2400" dirty="0" err="1"/>
              <a:t>Egg</a:t>
            </a:r>
            <a:r>
              <a:rPr lang="el-GR" sz="2400" dirty="0"/>
              <a:t> </a:t>
            </a:r>
            <a:r>
              <a:rPr lang="el-GR" sz="2400" dirty="0" err="1"/>
              <a:t>Yolk</a:t>
            </a:r>
            <a:r>
              <a:rPr lang="el-GR" sz="2400" dirty="0"/>
              <a:t> </a:t>
            </a:r>
            <a:r>
              <a:rPr lang="el-GR" sz="2400" dirty="0" err="1"/>
              <a:t>Agar</a:t>
            </a:r>
            <a:r>
              <a:rPr lang="el-GR" sz="2400" dirty="0"/>
              <a:t> και το </a:t>
            </a:r>
            <a:r>
              <a:rPr lang="el-GR" sz="2400" dirty="0" err="1"/>
              <a:t>Chapman</a:t>
            </a:r>
            <a:r>
              <a:rPr lang="el-GR" sz="2400" dirty="0"/>
              <a:t>. Στο εκλεκτικό θρεπτικό υλικό </a:t>
            </a:r>
            <a:r>
              <a:rPr lang="el-GR" sz="2400" dirty="0" err="1"/>
              <a:t>Chapman</a:t>
            </a:r>
            <a:r>
              <a:rPr lang="el-GR" sz="2400" dirty="0"/>
              <a:t> </a:t>
            </a:r>
            <a:r>
              <a:rPr lang="el-GR" sz="2400" dirty="0" err="1"/>
              <a:t>άγαρ</a:t>
            </a:r>
            <a:r>
              <a:rPr lang="el-GR" sz="2400" dirty="0"/>
              <a:t> (περιέχει 7,5% </a:t>
            </a:r>
            <a:r>
              <a:rPr lang="el-GR" sz="2400" dirty="0" err="1"/>
              <a:t>ΝαCl</a:t>
            </a:r>
            <a:r>
              <a:rPr lang="el-GR" sz="2400" dirty="0"/>
              <a:t>) δίνει αποικίες μικρές, συμπαγείς και φουσκωτές, κίτρινες λόγω της ζύμωσης της </a:t>
            </a:r>
            <a:r>
              <a:rPr lang="el-GR" sz="2400" dirty="0" err="1"/>
              <a:t>μαννιτόλης</a:t>
            </a:r>
            <a:r>
              <a:rPr lang="el-GR" sz="2400" dirty="0"/>
              <a:t>.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675198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Μέθοδοι Προσδιορισμού του </a:t>
            </a:r>
            <a:r>
              <a:rPr lang="en-US" dirty="0" smtClean="0"/>
              <a:t>Staphylococcus aureus </a:t>
            </a:r>
            <a:r>
              <a:rPr lang="el-GR" dirty="0" smtClean="0"/>
              <a:t>(3 από 8)</a:t>
            </a:r>
            <a:endParaRPr lang="el-GR" dirty="0"/>
          </a:p>
        </p:txBody>
      </p:sp>
      <p:sp>
        <p:nvSpPr>
          <p:cNvPr id="6" name="2 - Θέση περιεχομένου" descr="Εμφανίζει χρυσίζουσα χρωστική στο στερεό αυτό θρεπτικό υλικό, η οποία γίνεται εντονότερη, όταν το εικοσιτετρά ωρο καλλιέργημα παραμένει σε θερμοκρασία δωματίου. Το θρεπτικό όμως υπόστρωμα που συνήθως χρησιμοποιείται για τον προσδιορισμό του S. aureus είναι το Baird - Parker Egg Yolk Agar&#10;&#10;"/>
          <p:cNvSpPr>
            <a:spLocks noGrp="1"/>
          </p:cNvSpPr>
          <p:nvPr>
            <p:ph sz="quarter" idx="1"/>
          </p:nvPr>
        </p:nvSpPr>
        <p:spPr>
          <a:xfrm>
            <a:off x="595064" y="2348880"/>
            <a:ext cx="8153400" cy="2016224"/>
          </a:xfrm>
        </p:spPr>
        <p:txBody>
          <a:bodyPr>
            <a:noAutofit/>
          </a:bodyPr>
          <a:lstStyle/>
          <a:p>
            <a:pPr marL="0" indent="0">
              <a:buNone/>
            </a:pPr>
            <a:r>
              <a:rPr lang="el-GR" sz="2400" dirty="0"/>
              <a:t>Εμφανίζει χρυσίζουσα χρωστική στο στερεό αυτό θρεπτικό υλικό, η οποία γίνεται εντονότερη, όταν το 24ωρο καλλιέργημα παραμένει σε θερμοκρασία δωματίου. Το θρεπτικό όμως υπόστρωμα που συνήθως χρησιμοποιείται για τον προσδιορισμό του S. </a:t>
            </a:r>
            <a:r>
              <a:rPr lang="el-GR" sz="2400" dirty="0" err="1"/>
              <a:t>aureus</a:t>
            </a:r>
            <a:r>
              <a:rPr lang="el-GR" sz="2400" dirty="0"/>
              <a:t> είναι το </a:t>
            </a:r>
            <a:r>
              <a:rPr lang="en-US" sz="2400" dirty="0"/>
              <a:t>B</a:t>
            </a:r>
            <a:r>
              <a:rPr lang="el-GR" sz="2400" dirty="0" err="1"/>
              <a:t>aird</a:t>
            </a:r>
            <a:r>
              <a:rPr lang="el-GR" sz="2400" dirty="0"/>
              <a:t> - </a:t>
            </a:r>
            <a:r>
              <a:rPr lang="el-GR" sz="2400" dirty="0" err="1"/>
              <a:t>Parker</a:t>
            </a:r>
            <a:r>
              <a:rPr lang="el-GR" sz="2400" dirty="0"/>
              <a:t> </a:t>
            </a:r>
            <a:r>
              <a:rPr lang="el-GR" sz="2400" dirty="0" err="1"/>
              <a:t>Egg</a:t>
            </a:r>
            <a:r>
              <a:rPr lang="el-GR" sz="2400" dirty="0"/>
              <a:t> </a:t>
            </a:r>
            <a:r>
              <a:rPr lang="el-GR" sz="2400" dirty="0" err="1"/>
              <a:t>Yolk</a:t>
            </a:r>
            <a:r>
              <a:rPr lang="el-GR" sz="2400" dirty="0"/>
              <a:t> </a:t>
            </a:r>
            <a:r>
              <a:rPr lang="el-GR" sz="2400" dirty="0" err="1"/>
              <a:t>Agar</a:t>
            </a:r>
            <a:endParaRPr lang="el-GR" sz="2400" dirty="0"/>
          </a:p>
          <a:p>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2675198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Μέθοδοι Προσδιορισμού του </a:t>
            </a:r>
            <a:r>
              <a:rPr lang="en-US" dirty="0" smtClean="0"/>
              <a:t>Staphylococcus aureus </a:t>
            </a:r>
            <a:r>
              <a:rPr lang="el-GR" dirty="0" smtClean="0"/>
              <a:t>(4 από 8)</a:t>
            </a:r>
            <a:endParaRPr lang="el-GR" dirty="0"/>
          </a:p>
        </p:txBody>
      </p:sp>
      <p:sp>
        <p:nvSpPr>
          <p:cNvPr id="6" name="2 - Θέση περιεχομένου" descr="Baird - Parker Agar Base&#10;Peptone   δέκα g/l,&#10;Meat Extract πέντε g/l,&#10;Yeast Extract ένα g/l,&#10;Lithium Chloride πέντε g/l,&#10;Glycine  δώδεκα g/l,&#10;Sodium Pyruvate  δέκα g/l,&#10;Agar   δεκαπέντε g/l,&#10;Distilled Water  χίλια mL ,&#10;pΗ   έξι κομμα οκτώ σύν πλην δύο, &#10;Αποστείρωση στους εκατόν εικοσι ένα βαθμούς κελσίου για δεκαπέντε λεπτά."/>
          <p:cNvSpPr>
            <a:spLocks noGrp="1"/>
          </p:cNvSpPr>
          <p:nvPr>
            <p:ph sz="quarter" idx="1"/>
            <p:custDataLst>
              <p:tags r:id="rId3"/>
            </p:custDataLst>
          </p:nvPr>
        </p:nvSpPr>
        <p:spPr>
          <a:xfrm>
            <a:off x="595064" y="1268760"/>
            <a:ext cx="8153400" cy="5040560"/>
          </a:xfrm>
        </p:spPr>
        <p:txBody>
          <a:bodyPr>
            <a:noAutofit/>
          </a:bodyPr>
          <a:lstStyle/>
          <a:p>
            <a:pPr>
              <a:buNone/>
            </a:pPr>
            <a:r>
              <a:rPr lang="en-US" sz="2150" b="1" dirty="0"/>
              <a:t>Baird - Parker Agar Base</a:t>
            </a:r>
            <a:endParaRPr lang="el-GR" sz="2150" dirty="0"/>
          </a:p>
          <a:p>
            <a:r>
              <a:rPr lang="en-US" sz="2150" dirty="0"/>
              <a:t>Peptone 	</a:t>
            </a:r>
            <a:r>
              <a:rPr lang="el-GR" sz="2150" dirty="0"/>
              <a:t>	</a:t>
            </a:r>
            <a:r>
              <a:rPr lang="en-US" sz="2150" dirty="0" smtClean="0"/>
              <a:t>10,0 g/l</a:t>
            </a:r>
            <a:r>
              <a:rPr lang="el-GR" sz="2150" dirty="0" smtClean="0"/>
              <a:t>,</a:t>
            </a:r>
            <a:endParaRPr lang="el-GR" sz="2150" dirty="0"/>
          </a:p>
          <a:p>
            <a:r>
              <a:rPr lang="en-US" sz="2150" dirty="0"/>
              <a:t>Meat Extract	</a:t>
            </a:r>
            <a:r>
              <a:rPr lang="el-GR" sz="2150" dirty="0" smtClean="0"/>
              <a:t>	</a:t>
            </a:r>
            <a:r>
              <a:rPr lang="en-US" sz="2150" dirty="0" smtClean="0"/>
              <a:t>5,0 g/l</a:t>
            </a:r>
            <a:r>
              <a:rPr lang="el-GR" sz="2150" dirty="0" smtClean="0"/>
              <a:t>,</a:t>
            </a:r>
            <a:endParaRPr lang="el-GR" sz="2150" dirty="0"/>
          </a:p>
          <a:p>
            <a:r>
              <a:rPr lang="en-US" sz="2150" dirty="0"/>
              <a:t>Yeast </a:t>
            </a:r>
            <a:r>
              <a:rPr lang="en-US" sz="2150" dirty="0" smtClean="0"/>
              <a:t>Extract</a:t>
            </a:r>
            <a:r>
              <a:rPr lang="el-GR" sz="2150" dirty="0"/>
              <a:t>	</a:t>
            </a:r>
            <a:r>
              <a:rPr lang="el-GR" sz="2150" dirty="0" smtClean="0"/>
              <a:t>	</a:t>
            </a:r>
            <a:r>
              <a:rPr lang="en-US" sz="2150" dirty="0" smtClean="0"/>
              <a:t>1,0 g/l</a:t>
            </a:r>
            <a:r>
              <a:rPr lang="el-GR" sz="2150" dirty="0" smtClean="0"/>
              <a:t>,</a:t>
            </a:r>
            <a:endParaRPr lang="el-GR" sz="2150" dirty="0"/>
          </a:p>
          <a:p>
            <a:r>
              <a:rPr lang="en-US" sz="2150" dirty="0"/>
              <a:t>Lithium Chloride	</a:t>
            </a:r>
            <a:r>
              <a:rPr lang="en-US" sz="2150" dirty="0" smtClean="0"/>
              <a:t>5,0 g/l</a:t>
            </a:r>
            <a:r>
              <a:rPr lang="el-GR" sz="2150" dirty="0" smtClean="0"/>
              <a:t>,</a:t>
            </a:r>
            <a:endParaRPr lang="el-GR" sz="2150" dirty="0"/>
          </a:p>
          <a:p>
            <a:r>
              <a:rPr lang="en-US" sz="2150" dirty="0"/>
              <a:t>Glycine		</a:t>
            </a:r>
            <a:r>
              <a:rPr lang="en-US" sz="2150" dirty="0" smtClean="0"/>
              <a:t>12,0 g/l</a:t>
            </a:r>
            <a:r>
              <a:rPr lang="el-GR" sz="2150" dirty="0" smtClean="0"/>
              <a:t>,</a:t>
            </a:r>
            <a:endParaRPr lang="el-GR" sz="2150" dirty="0"/>
          </a:p>
          <a:p>
            <a:r>
              <a:rPr lang="en-US" sz="2150" dirty="0"/>
              <a:t>Sodium Pyruvate 	</a:t>
            </a:r>
            <a:r>
              <a:rPr lang="en-US" sz="2150" dirty="0" smtClean="0"/>
              <a:t>10,0 g/l</a:t>
            </a:r>
            <a:r>
              <a:rPr lang="el-GR" sz="2150" dirty="0" smtClean="0"/>
              <a:t>,</a:t>
            </a:r>
            <a:endParaRPr lang="el-GR" sz="2150" dirty="0"/>
          </a:p>
          <a:p>
            <a:r>
              <a:rPr lang="en-US" sz="2150" dirty="0"/>
              <a:t>Agar 		</a:t>
            </a:r>
            <a:r>
              <a:rPr lang="en-US" sz="2150" dirty="0" smtClean="0"/>
              <a:t>15,0 g/l</a:t>
            </a:r>
            <a:r>
              <a:rPr lang="el-GR" sz="2150" dirty="0" smtClean="0"/>
              <a:t>,</a:t>
            </a:r>
            <a:endParaRPr lang="el-GR" sz="2150" dirty="0"/>
          </a:p>
          <a:p>
            <a:r>
              <a:rPr lang="en-US" sz="2150" dirty="0"/>
              <a:t>Distilled Water 	</a:t>
            </a:r>
            <a:r>
              <a:rPr lang="en-US" sz="2150" dirty="0" smtClean="0"/>
              <a:t>1000,0 </a:t>
            </a:r>
            <a:r>
              <a:rPr lang="en-US" sz="2150" dirty="0"/>
              <a:t>mL </a:t>
            </a:r>
            <a:r>
              <a:rPr lang="el-GR" sz="2150" dirty="0" smtClean="0"/>
              <a:t>,</a:t>
            </a:r>
            <a:endParaRPr lang="el-GR" sz="2150" dirty="0"/>
          </a:p>
          <a:p>
            <a:r>
              <a:rPr lang="en-US" sz="2150" dirty="0"/>
              <a:t>p</a:t>
            </a:r>
            <a:r>
              <a:rPr lang="el-GR" sz="2150" dirty="0"/>
              <a:t>Η </a:t>
            </a:r>
            <a:r>
              <a:rPr lang="el-GR" sz="2150" dirty="0" smtClean="0"/>
              <a:t>			6.8 </a:t>
            </a:r>
            <a:r>
              <a:rPr lang="el-GR" sz="2150" dirty="0"/>
              <a:t>+/- </a:t>
            </a:r>
            <a:r>
              <a:rPr lang="el-GR" sz="2150" dirty="0" smtClean="0"/>
              <a:t>0,2, </a:t>
            </a:r>
            <a:endParaRPr lang="el-GR" sz="2150" dirty="0"/>
          </a:p>
          <a:p>
            <a:r>
              <a:rPr lang="el-GR" sz="2150" dirty="0"/>
              <a:t>Αποστείρωση στους 121 </a:t>
            </a:r>
            <a:r>
              <a:rPr lang="el-GR" sz="2150" baseline="30000" dirty="0"/>
              <a:t>ο</a:t>
            </a:r>
            <a:r>
              <a:rPr lang="el-GR" sz="2150" dirty="0"/>
              <a:t> </a:t>
            </a:r>
            <a:r>
              <a:rPr lang="en-US" sz="2150" dirty="0"/>
              <a:t>C</a:t>
            </a:r>
            <a:r>
              <a:rPr lang="el-GR" sz="2150" dirty="0"/>
              <a:t>. για 15 </a:t>
            </a:r>
            <a:r>
              <a:rPr lang="en-US" sz="2150" dirty="0"/>
              <a:t>min</a:t>
            </a:r>
            <a:r>
              <a:rPr lang="el-GR" sz="22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675198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Μέθοδοι Προσδιορισμού του </a:t>
            </a:r>
            <a:r>
              <a:rPr lang="en-US" dirty="0" smtClean="0"/>
              <a:t>Staphylococcus aureus </a:t>
            </a:r>
            <a:r>
              <a:rPr lang="el-GR" dirty="0" smtClean="0"/>
              <a:t>(5 από 8)</a:t>
            </a:r>
            <a:endParaRPr lang="el-GR" dirty="0"/>
          </a:p>
        </p:txBody>
      </p:sp>
      <p:sp>
        <p:nvSpPr>
          <p:cNvPr id="6" name="2 - Θέση περιεχομένου" descr="Το υπόστρωμα αυτό ψύχεται, μετά την αποστείρωσή του, στους σαραντα πέντε μέχρι πενήντα βαθμούς κελσίου και προστίθενται, με ασηπτικό τρόπο, πενήντα  ml Egg-Yolk Tellurite Emulsion. Αναμειγνύεται καλά και διανέμεται σε τρυβλία. &#10;Στην εργαστηριακή πράξη μπορούμε εναλλακτικά να χρησιμοποιήσουμε 50 ml εναιωρήματος κρόκου αυγού ένα προς τρία περίπου (ενσωματώνουμε τον κρόκο ενός αυγού σε εκατό ml απιονισμένου και αποστειρωμένου νερού) και δέκα ml διαλύματος ένα τοις εκατό Τελλουριώδους Καλίου (K2TeΟ3), που αποστειρώνεται με διήθηση. Τα δύο αυτά υλικά προστίθενται με ασηπτικό τρόπο στο βασικό υπόστρωμα, το οποίο αναμιγνύεται καλά και διανέμεται σε τρυβλία. Το Τελλουριώδες Κάλιο (K2TeΟ3) προστίθεται ως εκλεκτικός παράγοντας, χρωματίζοντας τις αποικίες του S. aureus μαύρες. Επίσης, ο κρόκος αυγού προστίθεται με τη μορφή εναιωρήματος, ώστε να έχουμε διάσταση της λεκιθίνης του κρόκου του αυγού (δοκιμή λεκιθινάσης). &#10;"/>
          <p:cNvSpPr>
            <a:spLocks noGrp="1"/>
          </p:cNvSpPr>
          <p:nvPr>
            <p:ph sz="quarter" idx="1"/>
          </p:nvPr>
        </p:nvSpPr>
        <p:spPr>
          <a:xfrm>
            <a:off x="595064" y="1340768"/>
            <a:ext cx="8153400" cy="4968552"/>
          </a:xfrm>
        </p:spPr>
        <p:txBody>
          <a:bodyPr>
            <a:noAutofit/>
          </a:bodyPr>
          <a:lstStyle/>
          <a:p>
            <a:pPr marL="0" indent="0">
              <a:buNone/>
            </a:pPr>
            <a:r>
              <a:rPr lang="el-GR" sz="2200" dirty="0" smtClean="0"/>
              <a:t>Το υπόστρωμα αυτό ψύχεται, μετά την αποστείρωσή του, στους 45 - 50</a:t>
            </a:r>
            <a:r>
              <a:rPr lang="el-GR" sz="2200" baseline="30000" dirty="0" smtClean="0"/>
              <a:t>0</a:t>
            </a:r>
            <a:r>
              <a:rPr lang="el-GR" sz="2200" dirty="0" smtClean="0"/>
              <a:t> </a:t>
            </a:r>
            <a:r>
              <a:rPr lang="en-US" sz="2200" dirty="0" smtClean="0"/>
              <a:t>C</a:t>
            </a:r>
            <a:r>
              <a:rPr lang="el-GR" sz="2200" dirty="0" smtClean="0"/>
              <a:t> και προστίθενται, με ασηπτικό τρόπο, 50 </a:t>
            </a:r>
            <a:r>
              <a:rPr lang="en-US" sz="2200" dirty="0" smtClean="0"/>
              <a:t>ml Egg</a:t>
            </a:r>
            <a:r>
              <a:rPr lang="el-GR" sz="2200" dirty="0" smtClean="0"/>
              <a:t>-</a:t>
            </a:r>
            <a:r>
              <a:rPr lang="en-US" sz="2200" dirty="0" smtClean="0"/>
              <a:t>Yolk </a:t>
            </a:r>
            <a:r>
              <a:rPr lang="en-US" sz="2200" dirty="0" err="1" smtClean="0"/>
              <a:t>Tellurite</a:t>
            </a:r>
            <a:r>
              <a:rPr lang="en-US" sz="2200" dirty="0" smtClean="0"/>
              <a:t> Emulsion</a:t>
            </a:r>
            <a:r>
              <a:rPr lang="el-GR" sz="2200" dirty="0" smtClean="0"/>
              <a:t>. Αναμειγνύεται καλά και διανέμεται σε </a:t>
            </a:r>
            <a:r>
              <a:rPr lang="el-GR" sz="2200" dirty="0" err="1" smtClean="0"/>
              <a:t>τρυβλία</a:t>
            </a:r>
            <a:r>
              <a:rPr lang="el-GR" sz="2200" dirty="0" smtClean="0"/>
              <a:t>. </a:t>
            </a:r>
          </a:p>
          <a:p>
            <a:pPr marL="0" indent="0">
              <a:buNone/>
            </a:pPr>
            <a:r>
              <a:rPr lang="el-GR" sz="2200" dirty="0" smtClean="0"/>
              <a:t>Στην εργαστηριακή πράξη μπορούμε εναλλακτικά να χρησιμοποιήσουμε 50 </a:t>
            </a:r>
            <a:r>
              <a:rPr lang="en-US" sz="2200" dirty="0" smtClean="0"/>
              <a:t>ml</a:t>
            </a:r>
            <a:r>
              <a:rPr lang="el-GR" sz="2200" dirty="0" smtClean="0"/>
              <a:t> εναιωρήματος κρόκου αυγού 1:3 περίπου (ενσωματώνουμε τον κρόκο ενός αυγού σε 100 </a:t>
            </a:r>
            <a:r>
              <a:rPr lang="en-US" sz="2200" dirty="0" smtClean="0"/>
              <a:t>ml</a:t>
            </a:r>
            <a:r>
              <a:rPr lang="el-GR" sz="2200" dirty="0" smtClean="0"/>
              <a:t> </a:t>
            </a:r>
            <a:r>
              <a:rPr lang="el-GR" sz="2200" dirty="0" err="1" smtClean="0"/>
              <a:t>απιονισμένου</a:t>
            </a:r>
            <a:r>
              <a:rPr lang="el-GR" sz="2200" dirty="0" smtClean="0"/>
              <a:t> και αποστειρωμένου νερού) και 10 </a:t>
            </a:r>
            <a:r>
              <a:rPr lang="en-US" sz="2200" dirty="0" smtClean="0"/>
              <a:t>ml</a:t>
            </a:r>
            <a:r>
              <a:rPr lang="el-GR" sz="2200" dirty="0" smtClean="0"/>
              <a:t> διαλύματος 1% </a:t>
            </a:r>
            <a:r>
              <a:rPr lang="el-GR" sz="2200" dirty="0" err="1" smtClean="0"/>
              <a:t>Τελλουριώδους</a:t>
            </a:r>
            <a:r>
              <a:rPr lang="el-GR" sz="2200" dirty="0" smtClean="0"/>
              <a:t> Καλίου (</a:t>
            </a:r>
            <a:r>
              <a:rPr lang="en-US" sz="2200" dirty="0" smtClean="0"/>
              <a:t>K</a:t>
            </a:r>
            <a:r>
              <a:rPr lang="el-GR" sz="2200" baseline="-25000" dirty="0" smtClean="0"/>
              <a:t>2</a:t>
            </a:r>
            <a:r>
              <a:rPr lang="en-US" sz="2200" dirty="0" err="1" smtClean="0"/>
              <a:t>Te</a:t>
            </a:r>
            <a:r>
              <a:rPr lang="el-GR" sz="2200" dirty="0" smtClean="0"/>
              <a:t>Ο</a:t>
            </a:r>
            <a:r>
              <a:rPr lang="el-GR" sz="2200" baseline="-25000" dirty="0" smtClean="0"/>
              <a:t>3</a:t>
            </a:r>
            <a:r>
              <a:rPr lang="el-GR" sz="2200" dirty="0" smtClean="0"/>
              <a:t>), που αποστειρώνεται με διήθηση. Τα δύο αυτά υλικά προστίθενται με ασηπτικό τρόπο στο βασικό υπόστρωμα, το οποίο αναμιγνύεται καλά και διανέμεται σε </a:t>
            </a:r>
            <a:r>
              <a:rPr lang="el-GR" sz="2200" dirty="0" err="1" smtClean="0"/>
              <a:t>τρυβλία</a:t>
            </a:r>
            <a:r>
              <a:rPr lang="el-GR" sz="2200" dirty="0" smtClean="0"/>
              <a:t>. Το </a:t>
            </a:r>
            <a:r>
              <a:rPr lang="el-GR" sz="2200" dirty="0" err="1" smtClean="0"/>
              <a:t>Τελλουριώδες</a:t>
            </a:r>
            <a:r>
              <a:rPr lang="el-GR" sz="2200" dirty="0" smtClean="0"/>
              <a:t> Κάλιο (</a:t>
            </a:r>
            <a:r>
              <a:rPr lang="en-US" sz="2200" dirty="0" smtClean="0"/>
              <a:t>K</a:t>
            </a:r>
            <a:r>
              <a:rPr lang="el-GR" sz="2200" baseline="-25000" dirty="0" smtClean="0"/>
              <a:t>2</a:t>
            </a:r>
            <a:r>
              <a:rPr lang="en-US" sz="2200" dirty="0" err="1" smtClean="0"/>
              <a:t>Te</a:t>
            </a:r>
            <a:r>
              <a:rPr lang="el-GR" sz="2200" dirty="0" smtClean="0"/>
              <a:t>Ο</a:t>
            </a:r>
            <a:r>
              <a:rPr lang="el-GR" sz="2200" baseline="-25000" dirty="0" smtClean="0"/>
              <a:t>3</a:t>
            </a:r>
            <a:r>
              <a:rPr lang="el-GR" sz="2200" dirty="0" smtClean="0"/>
              <a:t>) προστίθεται ως εκλεκτικός παράγοντας, χρωματίζοντας τις αποικίες του </a:t>
            </a:r>
            <a:r>
              <a:rPr lang="en-US" sz="2200" i="1" dirty="0" smtClean="0"/>
              <a:t>S</a:t>
            </a:r>
            <a:r>
              <a:rPr lang="el-GR" sz="2200" i="1" dirty="0" smtClean="0"/>
              <a:t>. </a:t>
            </a:r>
            <a:r>
              <a:rPr lang="en-US" sz="2200" i="1" dirty="0" smtClean="0"/>
              <a:t>aureus</a:t>
            </a:r>
            <a:r>
              <a:rPr lang="el-GR" sz="2200" dirty="0" smtClean="0"/>
              <a:t> μαύρες. Επίσης, ο κρόκος αυγού προστίθεται με τη μορφή εναιωρήματος, ώστε να έχουμε διάσταση της λεκιθίνης του κρόκου του αυγού (δοκιμή </a:t>
            </a:r>
            <a:r>
              <a:rPr lang="el-GR" sz="2200" dirty="0" err="1" smtClean="0"/>
              <a:t>λεκιθινάσης</a:t>
            </a:r>
            <a:r>
              <a:rPr lang="el-GR" sz="2200" dirty="0" smtClean="0"/>
              <a:t>). </a:t>
            </a:r>
            <a:endParaRPr lang="el-GR" sz="22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675198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Μέθοδοι Προσδιορισμού του </a:t>
            </a:r>
            <a:r>
              <a:rPr lang="en-US" dirty="0" smtClean="0"/>
              <a:t>Staphylococcus aureus </a:t>
            </a:r>
            <a:r>
              <a:rPr lang="el-GR" dirty="0" smtClean="0"/>
              <a:t>(6 από 8)</a:t>
            </a:r>
            <a:endParaRPr lang="el-GR" dirty="0"/>
          </a:p>
        </p:txBody>
      </p:sp>
      <p:sp>
        <p:nvSpPr>
          <p:cNvPr id="6" name="2 - Θέση περιεχομένου" descr="Στη συνέχεια τα τρυβλία ξηραίνονται σε κλίβανο θερμοκρασίας τριαντα εφτά βαθμούς κελσίου για τριάντα λεπτά. Εμβολιάζονται με τη μέθοδο της επιφανειακής επίστρωσης, με τη βοήθεια ειδικής κεκαμμένης, γυάλινης ράβδου (hokey stick) και επωάζονταιl στους τριανταεφτά βαθμούς κελσίου για εικοσιτέσσερις ως σαραντα οκτώ ώρες.&#10;Ο S. aureus σχηματίζει μαύρες γυαλιστερές αποικίες διαμέτρου ενός ως πέντε mm, που περιβάλλονται από διαυγή ζώνη (άλω) πλάτους δύο ως πέντε mm. Τα άλλα είδη σταφυλόκοκκων σχηματίζουν μαύρες αποικίες, που περιβάλλονται, μερικές φορές, από μικρή διαυγή ζώνη. &#10;Οι μικρόκοκκοι σχηματίζουν πολύ μικρές, καφέ - γκρί έως μαύρες αποικίες.&#10;"/>
          <p:cNvSpPr>
            <a:spLocks noGrp="1"/>
          </p:cNvSpPr>
          <p:nvPr>
            <p:ph sz="quarter" idx="1"/>
          </p:nvPr>
        </p:nvSpPr>
        <p:spPr>
          <a:xfrm>
            <a:off x="595064" y="1412776"/>
            <a:ext cx="8153400" cy="4896544"/>
          </a:xfrm>
        </p:spPr>
        <p:txBody>
          <a:bodyPr>
            <a:noAutofit/>
          </a:bodyPr>
          <a:lstStyle/>
          <a:p>
            <a:pPr marL="0" indent="0">
              <a:buNone/>
            </a:pPr>
            <a:r>
              <a:rPr lang="el-GR" sz="2400" dirty="0"/>
              <a:t>Στη συνέχεια τα </a:t>
            </a:r>
            <a:r>
              <a:rPr lang="el-GR" sz="2400" dirty="0" err="1"/>
              <a:t>τρυβλία</a:t>
            </a:r>
            <a:r>
              <a:rPr lang="el-GR" sz="2400" dirty="0"/>
              <a:t> ξηραίνονται σε κλίβανο θερμοκρασίας 37 </a:t>
            </a:r>
            <a:r>
              <a:rPr lang="el-GR" sz="2400" baseline="30000" dirty="0"/>
              <a:t>0</a:t>
            </a:r>
            <a:r>
              <a:rPr lang="en-US" sz="2400" dirty="0"/>
              <a:t>C</a:t>
            </a:r>
            <a:r>
              <a:rPr lang="el-GR" sz="2400" dirty="0"/>
              <a:t> για 30 </a:t>
            </a:r>
            <a:r>
              <a:rPr lang="en-US" sz="2400" dirty="0"/>
              <a:t>min</a:t>
            </a:r>
            <a:r>
              <a:rPr lang="el-GR" sz="2400" dirty="0"/>
              <a:t>. Εμβολιάζονται με τη μέθοδο της επιφανειακής επίστρωσης, με τη βοήθεια ειδικής </a:t>
            </a:r>
            <a:r>
              <a:rPr lang="el-GR" sz="2400" dirty="0" err="1"/>
              <a:t>κεκαμμένης</a:t>
            </a:r>
            <a:r>
              <a:rPr lang="el-GR" sz="2400" dirty="0"/>
              <a:t>, γυάλινης ράβδου (</a:t>
            </a:r>
            <a:r>
              <a:rPr lang="en-US" sz="2400" dirty="0"/>
              <a:t>hokey stick</a:t>
            </a:r>
            <a:r>
              <a:rPr lang="el-GR" sz="2400" dirty="0"/>
              <a:t>) και επωάζονται</a:t>
            </a:r>
            <a:r>
              <a:rPr lang="en-US" sz="2400" dirty="0"/>
              <a:t>l</a:t>
            </a:r>
            <a:r>
              <a:rPr lang="el-GR" sz="2400" dirty="0"/>
              <a:t> στους 37 </a:t>
            </a:r>
            <a:r>
              <a:rPr lang="el-GR" sz="2400" baseline="30000" dirty="0"/>
              <a:t>0</a:t>
            </a:r>
            <a:r>
              <a:rPr lang="en-US" sz="2400" dirty="0"/>
              <a:t>C</a:t>
            </a:r>
            <a:r>
              <a:rPr lang="el-GR" sz="2400" dirty="0"/>
              <a:t>. για 24 - 48</a:t>
            </a:r>
            <a:r>
              <a:rPr lang="en-US" sz="2400" dirty="0"/>
              <a:t>h</a:t>
            </a:r>
            <a:r>
              <a:rPr lang="el-GR" sz="2400" dirty="0"/>
              <a:t>. </a:t>
            </a:r>
          </a:p>
          <a:p>
            <a:pPr marL="0" indent="0">
              <a:buNone/>
            </a:pPr>
            <a:r>
              <a:rPr lang="el-GR" sz="2400" dirty="0"/>
              <a:t>Ο </a:t>
            </a:r>
            <a:r>
              <a:rPr lang="en-US" sz="2400" i="1" dirty="0"/>
              <a:t>S</a:t>
            </a:r>
            <a:r>
              <a:rPr lang="el-GR" sz="2400" i="1" dirty="0"/>
              <a:t>. </a:t>
            </a:r>
            <a:r>
              <a:rPr lang="en-US" sz="2400" i="1" dirty="0"/>
              <a:t>aureus</a:t>
            </a:r>
            <a:r>
              <a:rPr lang="el-GR" sz="2400" dirty="0"/>
              <a:t> σχηματίζει μαύρες γυαλιστερές αποικίες διαμέτρου 1-5 </a:t>
            </a:r>
            <a:r>
              <a:rPr lang="en-US" sz="2400" dirty="0"/>
              <a:t>mm</a:t>
            </a:r>
            <a:r>
              <a:rPr lang="el-GR" sz="2400" dirty="0"/>
              <a:t>, που περιβάλλονται από διαυγή ζώνη (άλω) πλάτους 2 - 5 </a:t>
            </a:r>
            <a:r>
              <a:rPr lang="en-US" sz="2400" dirty="0"/>
              <a:t>mm</a:t>
            </a:r>
            <a:r>
              <a:rPr lang="el-GR" sz="2400" dirty="0"/>
              <a:t>. Τα άλλα είδη σταφυλόκοκκων σχηματίζουν μαύρες αποικίες, που περιβάλλονται, μερικές φορές, από μικρή διαυγή ζώνη. </a:t>
            </a:r>
          </a:p>
          <a:p>
            <a:pPr marL="0" indent="0">
              <a:buNone/>
            </a:pPr>
            <a:r>
              <a:rPr lang="el-GR" sz="2400" dirty="0"/>
              <a:t>Οι μικρόκοκκοι σχηματίζουν πολύ μικρές, καφέ - </a:t>
            </a:r>
            <a:r>
              <a:rPr lang="el-GR" sz="2400" dirty="0" err="1"/>
              <a:t>γκρί</a:t>
            </a:r>
            <a:r>
              <a:rPr lang="el-GR" sz="2400" dirty="0"/>
              <a:t> έως μαύρες αποικίες.</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2675198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Μέθοδοι Προσδιορισμού του </a:t>
            </a:r>
            <a:r>
              <a:rPr lang="en-US" dirty="0" smtClean="0"/>
              <a:t>Staphylococcus aureus </a:t>
            </a:r>
            <a:r>
              <a:rPr lang="el-GR" dirty="0" smtClean="0"/>
              <a:t>(7 από 8)</a:t>
            </a:r>
            <a:endParaRPr lang="el-GR" dirty="0"/>
          </a:p>
        </p:txBody>
      </p:sp>
      <p:sp>
        <p:nvSpPr>
          <p:cNvPr id="6" name="2 - Θέση περιεχομένου" descr="Μετά την καλλιέργεια Baird Parker agar + egg yolk tellurite, απαιτείται επιβεβαίωση των ύποπτων αποικιών με βιοχημικές δοκιμές που περιγράφονται παρακάτω ή με ανοσολογικό τεστ οροσυγκόλλησης (latex test), όπου η ύποπτη αποικία μεταφέρεται σε αποστειρωμένο χάρτινο δίσκο, ομογενοποιείται με φυσιολογικό ορό, και σε αυτό προστίθεται διάλυμα με αντίσωμα του S. aureus, το οποίο όταν ενωθεί με αντιγόνο του S. aureus (που υπάρχει σε όλα τα κύτταρα του S. aureus) δημιουργεί πήγμα οροσυγκόλλησης που είναι εμφανές εντός δύο λεπτών. &#10;"/>
          <p:cNvSpPr>
            <a:spLocks noGrp="1"/>
          </p:cNvSpPr>
          <p:nvPr>
            <p:ph sz="quarter" idx="1"/>
          </p:nvPr>
        </p:nvSpPr>
        <p:spPr>
          <a:xfrm>
            <a:off x="595064" y="1700808"/>
            <a:ext cx="8153400" cy="3816424"/>
          </a:xfrm>
        </p:spPr>
        <p:txBody>
          <a:bodyPr>
            <a:noAutofit/>
          </a:bodyPr>
          <a:lstStyle/>
          <a:p>
            <a:pPr marL="0" indent="0">
              <a:buNone/>
            </a:pPr>
            <a:r>
              <a:rPr lang="el-GR" sz="2400" dirty="0"/>
              <a:t>Μετά την καλλιέργεια </a:t>
            </a:r>
            <a:r>
              <a:rPr lang="en-US" sz="2400" dirty="0"/>
              <a:t>Baird Parker agar </a:t>
            </a:r>
            <a:r>
              <a:rPr lang="el-GR" sz="2400" dirty="0"/>
              <a:t>+ </a:t>
            </a:r>
            <a:r>
              <a:rPr lang="en-US" sz="2400" dirty="0"/>
              <a:t>egg yolk </a:t>
            </a:r>
            <a:r>
              <a:rPr lang="en-US" sz="2400" dirty="0" err="1"/>
              <a:t>tellurite</a:t>
            </a:r>
            <a:r>
              <a:rPr lang="el-GR" sz="2400" dirty="0"/>
              <a:t>, απαιτείται επιβεβαίωση των ύποπτων αποικιών με βιοχημικές δοκιμές που περιγράφονται παρακάτω ή με ανοσολογικό τεστ </a:t>
            </a:r>
            <a:r>
              <a:rPr lang="el-GR" sz="2400" dirty="0" err="1"/>
              <a:t>οροσυγκόλλησης</a:t>
            </a:r>
            <a:r>
              <a:rPr lang="el-GR" sz="2400" dirty="0"/>
              <a:t> (</a:t>
            </a:r>
            <a:r>
              <a:rPr lang="en-US" sz="2400" dirty="0"/>
              <a:t>latex test</a:t>
            </a:r>
            <a:r>
              <a:rPr lang="el-GR" sz="2400" dirty="0"/>
              <a:t>), όπου η ύποπτη αποικία μεταφέρεται σε αποστειρωμένο χάρτινο δίσκο, ομογενοποιείται με φυσιολογικό ορό, και σε αυτό προστίθεται διάλυμα με αντίσωμα του </a:t>
            </a:r>
            <a:r>
              <a:rPr lang="en-US" sz="2400" dirty="0"/>
              <a:t>S</a:t>
            </a:r>
            <a:r>
              <a:rPr lang="el-GR" sz="2400" dirty="0"/>
              <a:t>. </a:t>
            </a:r>
            <a:r>
              <a:rPr lang="en-US" sz="2400" dirty="0"/>
              <a:t>aureus</a:t>
            </a:r>
            <a:r>
              <a:rPr lang="el-GR" sz="2400" dirty="0"/>
              <a:t>, το οποίο όταν ενωθεί με αντιγόνο του </a:t>
            </a:r>
            <a:r>
              <a:rPr lang="en-US" sz="2400" dirty="0"/>
              <a:t>S</a:t>
            </a:r>
            <a:r>
              <a:rPr lang="el-GR" sz="2400" dirty="0"/>
              <a:t>. </a:t>
            </a:r>
            <a:r>
              <a:rPr lang="en-US" sz="2400" dirty="0"/>
              <a:t>aureus</a:t>
            </a:r>
            <a:r>
              <a:rPr lang="el-GR" sz="2400" dirty="0"/>
              <a:t> (που υπάρχει σε όλα τα κύτταρα του </a:t>
            </a:r>
            <a:r>
              <a:rPr lang="en-US" sz="2400" dirty="0"/>
              <a:t>S</a:t>
            </a:r>
            <a:r>
              <a:rPr lang="el-GR" sz="2400" dirty="0"/>
              <a:t>. </a:t>
            </a:r>
            <a:r>
              <a:rPr lang="en-US" sz="2400" dirty="0"/>
              <a:t>aureus</a:t>
            </a:r>
            <a:r>
              <a:rPr lang="el-GR" sz="2400" dirty="0"/>
              <a:t>) δημιουργεί πήγμα </a:t>
            </a:r>
            <a:r>
              <a:rPr lang="el-GR" sz="2400" dirty="0" err="1"/>
              <a:t>οροσυγκόλλησης</a:t>
            </a:r>
            <a:r>
              <a:rPr lang="el-GR" sz="2400" dirty="0"/>
              <a:t> που είναι εμφανές εντός 2 λεπτών.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2675198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Μέθοδοι Προσδιορισμού του </a:t>
            </a:r>
            <a:r>
              <a:rPr lang="en-US" dirty="0" smtClean="0"/>
              <a:t>Staphylococcus aureus </a:t>
            </a:r>
            <a:r>
              <a:rPr lang="el-GR" dirty="0" smtClean="0"/>
              <a:t>(8 από 8)</a:t>
            </a:r>
            <a:endParaRPr lang="el-GR" dirty="0"/>
          </a:p>
        </p:txBody>
      </p:sp>
      <p:pic>
        <p:nvPicPr>
          <p:cNvPr id="8" name="il_fi" descr="Εικόνα 1, Χαρακτηριστικές αποικίες S. aureus σε Baird Parker agar + egg yolk tellurite.&#10;"/>
          <p:cNvPicPr/>
          <p:nvPr/>
        </p:nvPicPr>
        <p:blipFill>
          <a:blip r:embed="rId6" cstate="print"/>
          <a:srcRect/>
          <a:stretch>
            <a:fillRect/>
          </a:stretch>
        </p:blipFill>
        <p:spPr bwMode="auto">
          <a:xfrm>
            <a:off x="827584" y="1484784"/>
            <a:ext cx="2874615" cy="2891224"/>
          </a:xfrm>
          <a:prstGeom prst="rect">
            <a:avLst/>
          </a:prstGeom>
          <a:noFill/>
          <a:ln w="9525">
            <a:noFill/>
            <a:miter lim="800000"/>
            <a:headEnd/>
            <a:tailEnd/>
          </a:ln>
        </p:spPr>
      </p:pic>
      <p:sp>
        <p:nvSpPr>
          <p:cNvPr id="3" name="Ορθογώνιο 2" descr="."/>
          <p:cNvSpPr/>
          <p:nvPr/>
        </p:nvSpPr>
        <p:spPr>
          <a:xfrm>
            <a:off x="865659" y="4376008"/>
            <a:ext cx="3168352" cy="1569660"/>
          </a:xfrm>
          <a:prstGeom prst="rect">
            <a:avLst/>
          </a:prstGeom>
        </p:spPr>
        <p:txBody>
          <a:bodyPr wrap="square">
            <a:spAutoFit/>
          </a:bodyPr>
          <a:lstStyle/>
          <a:p>
            <a:r>
              <a:rPr lang="el-GR" sz="2400" dirty="0"/>
              <a:t>Χαρακτηριστικές αποικίες </a:t>
            </a:r>
            <a:r>
              <a:rPr lang="en-US" sz="2400" dirty="0"/>
              <a:t>S. aureus </a:t>
            </a:r>
            <a:r>
              <a:rPr lang="el-GR" sz="2400" dirty="0"/>
              <a:t>σε </a:t>
            </a:r>
            <a:r>
              <a:rPr lang="en-US" sz="2400" dirty="0"/>
              <a:t>Baird Parker agar + egg yolk </a:t>
            </a:r>
            <a:r>
              <a:rPr lang="en-US" sz="2400" dirty="0" err="1"/>
              <a:t>tellurite</a:t>
            </a:r>
            <a:r>
              <a:rPr lang="en-US" sz="2400" dirty="0"/>
              <a:t>.</a:t>
            </a:r>
            <a:endParaRPr lang="el-GR" sz="2400" dirty="0"/>
          </a:p>
        </p:txBody>
      </p:sp>
      <p:pic>
        <p:nvPicPr>
          <p:cNvPr id="10" name="Εικόνα 9" descr="Εικόνα 2, Latex test για επιβεβαίωση αποικιών S. aureus.&#10;"/>
          <p:cNvPicPr/>
          <p:nvPr/>
        </p:nvPicPr>
        <p:blipFill>
          <a:blip r:embed="rId7" cstate="print"/>
          <a:srcRect/>
          <a:stretch>
            <a:fillRect/>
          </a:stretch>
        </p:blipFill>
        <p:spPr bwMode="auto">
          <a:xfrm>
            <a:off x="4209107" y="1783696"/>
            <a:ext cx="4326185" cy="2293399"/>
          </a:xfrm>
          <a:prstGeom prst="rect">
            <a:avLst/>
          </a:prstGeom>
          <a:noFill/>
          <a:ln w="9525">
            <a:noFill/>
            <a:miter lim="800000"/>
            <a:headEnd/>
            <a:tailEnd/>
          </a:ln>
        </p:spPr>
      </p:pic>
      <p:pic>
        <p:nvPicPr>
          <p:cNvPr id="11" name="Εικόνα 10" descr="."/>
          <p:cNvPicPr/>
          <p:nvPr/>
        </p:nvPicPr>
        <p:blipFill>
          <a:blip r:embed="rId8" cstate="print"/>
          <a:srcRect/>
          <a:stretch>
            <a:fillRect/>
          </a:stretch>
        </p:blipFill>
        <p:spPr bwMode="auto">
          <a:xfrm>
            <a:off x="4427985" y="3971353"/>
            <a:ext cx="4107308" cy="1559737"/>
          </a:xfrm>
          <a:prstGeom prst="rect">
            <a:avLst/>
          </a:prstGeom>
          <a:noFill/>
          <a:ln w="9525">
            <a:noFill/>
            <a:miter lim="800000"/>
            <a:headEnd/>
            <a:tailEnd/>
          </a:ln>
        </p:spPr>
      </p:pic>
      <p:sp>
        <p:nvSpPr>
          <p:cNvPr id="5" name="Ορθογώνιο 4" descr="."/>
          <p:cNvSpPr/>
          <p:nvPr>
            <p:custDataLst>
              <p:tags r:id="rId3"/>
            </p:custDataLst>
          </p:nvPr>
        </p:nvSpPr>
        <p:spPr>
          <a:xfrm>
            <a:off x="4745880" y="5355282"/>
            <a:ext cx="3789413" cy="830997"/>
          </a:xfrm>
          <a:prstGeom prst="rect">
            <a:avLst/>
          </a:prstGeom>
        </p:spPr>
        <p:txBody>
          <a:bodyPr wrap="square">
            <a:spAutoFit/>
          </a:bodyPr>
          <a:lstStyle/>
          <a:p>
            <a:r>
              <a:rPr lang="en-US" sz="2400" dirty="0"/>
              <a:t>Latex test </a:t>
            </a:r>
            <a:r>
              <a:rPr lang="el-GR" sz="2400" dirty="0"/>
              <a:t>για επιβεβαίωση αποικιών </a:t>
            </a:r>
            <a:r>
              <a:rPr lang="en-US" sz="2400" dirty="0"/>
              <a:t>S</a:t>
            </a:r>
            <a:r>
              <a:rPr lang="el-GR" sz="2400" dirty="0"/>
              <a:t>. </a:t>
            </a:r>
            <a:r>
              <a:rPr lang="en-US" sz="2400" dirty="0"/>
              <a:t>aureus</a:t>
            </a:r>
            <a:r>
              <a:rPr lang="el-GR" sz="24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2675198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Βιοχημικές </a:t>
            </a:r>
            <a:r>
              <a:rPr lang="el-GR" dirty="0" smtClean="0"/>
              <a:t>δοκιμές (1 από 6)</a:t>
            </a:r>
            <a:endParaRPr lang="el-GR" dirty="0"/>
          </a:p>
        </p:txBody>
      </p:sp>
      <p:sp>
        <p:nvSpPr>
          <p:cNvPr id="6" name="2 - Θέση περιεχομένου" descr="Ο S.aυreυs παράγει: &#10;Το ένζυμο καταλάσn, που διασπά το υπεροξείδιο του υδρογόνου (Η2Ο2) σε νερό και οξυγόνο. Η καταλάσn παράγεται από όλα τα είδη των Σταφυλόκοκκων και είναι βασικό διαχωριστικό χαρακτηριστικό τους από τους Στρεπτόκοκκους, που αντίθετα δεν την παράγουν. &#10;Το ένζυμο κοαγκουλάσn ή πnκτάσn, που είναι δύο ειδών, n εξωκυττάρια ή ελεύθερη και n συνδεδεμένη, προσκολλnμένn στο κυτταρικό τοίχωμα. Η παραγωγή κοαγκουλάσnς είναι η βασική διαχωριστική ιδιότητα του S.aυreυs από την ομάδα των κοαγκουλάσn αρνητικών Σταφυλόκοκκων (CNS). &#10;"/>
          <p:cNvSpPr>
            <a:spLocks noGrp="1"/>
          </p:cNvSpPr>
          <p:nvPr>
            <p:ph sz="quarter" idx="1"/>
          </p:nvPr>
        </p:nvSpPr>
        <p:spPr>
          <a:xfrm>
            <a:off x="595064" y="1484784"/>
            <a:ext cx="8153400" cy="4608512"/>
          </a:xfrm>
        </p:spPr>
        <p:txBody>
          <a:bodyPr>
            <a:noAutofit/>
          </a:bodyPr>
          <a:lstStyle/>
          <a:p>
            <a:pPr marL="0" indent="0">
              <a:buNone/>
            </a:pPr>
            <a:r>
              <a:rPr lang="el-GR" sz="2400" dirty="0"/>
              <a:t>Ο </a:t>
            </a:r>
            <a:r>
              <a:rPr lang="el-GR" sz="2400" dirty="0" err="1"/>
              <a:t>S.aυreυs</a:t>
            </a:r>
            <a:r>
              <a:rPr lang="el-GR" sz="2400" dirty="0"/>
              <a:t> παράγει: </a:t>
            </a:r>
          </a:p>
          <a:p>
            <a:pPr lvl="0"/>
            <a:r>
              <a:rPr lang="el-GR" sz="2400" dirty="0"/>
              <a:t>Το ένζυμο </a:t>
            </a:r>
            <a:r>
              <a:rPr lang="el-GR" sz="2400" dirty="0" err="1"/>
              <a:t>καταλάσn</a:t>
            </a:r>
            <a:r>
              <a:rPr lang="el-GR" sz="2400" dirty="0"/>
              <a:t>, που διασπά το υπεροξείδιο του υδρογόνου (Η</a:t>
            </a:r>
            <a:r>
              <a:rPr lang="el-GR" sz="2400" baseline="-25000" dirty="0"/>
              <a:t>2</a:t>
            </a:r>
            <a:r>
              <a:rPr lang="el-GR" sz="2400" dirty="0"/>
              <a:t>Ο</a:t>
            </a:r>
            <a:r>
              <a:rPr lang="el-GR" sz="2400" baseline="-25000" dirty="0"/>
              <a:t>2</a:t>
            </a:r>
            <a:r>
              <a:rPr lang="el-GR" sz="2400" dirty="0"/>
              <a:t>) σε νερό και οξυγόνο. Η </a:t>
            </a:r>
            <a:r>
              <a:rPr lang="el-GR" sz="2400" dirty="0" err="1"/>
              <a:t>καταλάσn</a:t>
            </a:r>
            <a:r>
              <a:rPr lang="el-GR" sz="2400" dirty="0"/>
              <a:t> παράγεται από όλα τα είδη των Σταφυλόκοκκων και είναι βασικό διαχωριστικό χαρακτηριστικό τους από τους Στρεπτόκοκκους, που αντίθετα δεν την παράγουν. </a:t>
            </a:r>
          </a:p>
          <a:p>
            <a:pPr lvl="0"/>
            <a:r>
              <a:rPr lang="el-GR" sz="2400" dirty="0"/>
              <a:t>Το ένζυμο </a:t>
            </a:r>
            <a:r>
              <a:rPr lang="el-GR" sz="2400" dirty="0" err="1"/>
              <a:t>κοαγκουλάσn</a:t>
            </a:r>
            <a:r>
              <a:rPr lang="el-GR" sz="2400" dirty="0"/>
              <a:t> ή </a:t>
            </a:r>
            <a:r>
              <a:rPr lang="el-GR" sz="2400" dirty="0" err="1"/>
              <a:t>πnκτάσn</a:t>
            </a:r>
            <a:r>
              <a:rPr lang="el-GR" sz="2400" dirty="0"/>
              <a:t>, που είναι δύο ειδών, n </a:t>
            </a:r>
            <a:r>
              <a:rPr lang="el-GR" sz="2400" dirty="0" err="1"/>
              <a:t>εξωκυττάρια</a:t>
            </a:r>
            <a:r>
              <a:rPr lang="el-GR" sz="2400" dirty="0"/>
              <a:t> ή ελεύθερη και n συνδεδεμένη, </a:t>
            </a:r>
            <a:r>
              <a:rPr lang="el-GR" sz="2400" dirty="0" err="1"/>
              <a:t>προσκολλnμένn</a:t>
            </a:r>
            <a:r>
              <a:rPr lang="el-GR" sz="2400" dirty="0"/>
              <a:t> στο κυτταρικό τοίχωμα. Η παραγωγή </a:t>
            </a:r>
            <a:r>
              <a:rPr lang="el-GR" sz="2400" dirty="0" err="1"/>
              <a:t>κοαγκουλάσnς</a:t>
            </a:r>
            <a:r>
              <a:rPr lang="el-GR" sz="2400" dirty="0"/>
              <a:t> είναι η βασική διαχωριστική ιδιότητα του </a:t>
            </a:r>
            <a:r>
              <a:rPr lang="el-GR" sz="2400" dirty="0" err="1"/>
              <a:t>S.aυreυs</a:t>
            </a:r>
            <a:r>
              <a:rPr lang="el-GR" sz="2400" dirty="0"/>
              <a:t> από την ομάδα των </a:t>
            </a:r>
            <a:r>
              <a:rPr lang="el-GR" sz="2400" dirty="0" err="1"/>
              <a:t>κοαγκουλάσn</a:t>
            </a:r>
            <a:r>
              <a:rPr lang="el-GR" sz="2400" dirty="0"/>
              <a:t> αρνητικών Σταφυλόκοκκων (CNS).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val="2675198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Βιοχημικές δοκιμές </a:t>
            </a:r>
            <a:r>
              <a:rPr lang="el-GR" dirty="0" smtClean="0"/>
              <a:t>(2 </a:t>
            </a:r>
            <a:r>
              <a:rPr lang="el-GR" dirty="0"/>
              <a:t>από 6)</a:t>
            </a:r>
          </a:p>
        </p:txBody>
      </p:sp>
      <p:sp>
        <p:nvSpPr>
          <p:cNvPr id="6" name="2 - Θέση περιεχομένου" descr="Μια θερμοανθεκτική δεσοξυριβονουκλεάσn (Dnase). Η ιδιότητα αυτή είναι χαρακτηριστική του S.aυreυs, όπως και n παραγωγή κοαγκουλάσnς. &#10;Διασπά τη γλυκόζη και τη μαννιτόλn κάτω από αερόβιες και αναερόβιες συνθήκες.&#10;"/>
          <p:cNvSpPr>
            <a:spLocks noGrp="1"/>
          </p:cNvSpPr>
          <p:nvPr>
            <p:ph sz="quarter" idx="1"/>
          </p:nvPr>
        </p:nvSpPr>
        <p:spPr>
          <a:xfrm>
            <a:off x="595064" y="1124744"/>
            <a:ext cx="8153400" cy="2088232"/>
          </a:xfrm>
        </p:spPr>
        <p:txBody>
          <a:bodyPr>
            <a:noAutofit/>
          </a:bodyPr>
          <a:lstStyle/>
          <a:p>
            <a:pPr lvl="0"/>
            <a:r>
              <a:rPr lang="el-GR" sz="2400" dirty="0"/>
              <a:t>Μια </a:t>
            </a:r>
            <a:r>
              <a:rPr lang="el-GR" sz="2400" dirty="0" err="1"/>
              <a:t>θερμοανθεκτική</a:t>
            </a:r>
            <a:r>
              <a:rPr lang="el-GR" sz="2400" dirty="0"/>
              <a:t> </a:t>
            </a:r>
            <a:r>
              <a:rPr lang="el-GR" sz="2400" dirty="0" err="1"/>
              <a:t>δεσοξυριβονουκλεάσn</a:t>
            </a:r>
            <a:r>
              <a:rPr lang="el-GR" sz="2400" dirty="0"/>
              <a:t> (</a:t>
            </a:r>
            <a:r>
              <a:rPr lang="el-GR" sz="2400" dirty="0" err="1"/>
              <a:t>Dnase</a:t>
            </a:r>
            <a:r>
              <a:rPr lang="el-GR" sz="2400" dirty="0"/>
              <a:t>). Η ιδιότητα αυτή είναι χαρακτηριστική του </a:t>
            </a:r>
            <a:r>
              <a:rPr lang="el-GR" sz="2400" i="1" dirty="0" err="1"/>
              <a:t>S.aυreυs</a:t>
            </a:r>
            <a:r>
              <a:rPr lang="el-GR" sz="2400" i="1" dirty="0"/>
              <a:t>, </a:t>
            </a:r>
            <a:r>
              <a:rPr lang="el-GR" sz="2400" dirty="0"/>
              <a:t>όπως και n παραγωγή </a:t>
            </a:r>
            <a:r>
              <a:rPr lang="el-GR" sz="2400" dirty="0" err="1"/>
              <a:t>κοαγκουλάσnς</a:t>
            </a:r>
            <a:r>
              <a:rPr lang="el-GR" sz="2400" dirty="0"/>
              <a:t>. </a:t>
            </a:r>
          </a:p>
          <a:p>
            <a:pPr lvl="0"/>
            <a:r>
              <a:rPr lang="el-GR" sz="2400" dirty="0"/>
              <a:t>Διασπά τη γλυκόζη και τη </a:t>
            </a:r>
            <a:r>
              <a:rPr lang="el-GR" sz="2400" dirty="0" err="1"/>
              <a:t>μαννιτόλn</a:t>
            </a:r>
            <a:r>
              <a:rPr lang="el-GR" sz="2400" dirty="0"/>
              <a:t> κάτω από αερόβιες και αναερόβιες </a:t>
            </a:r>
            <a:r>
              <a:rPr lang="el-GR" sz="2400" dirty="0" smtClean="0"/>
              <a:t>συνθήκες.</a:t>
            </a:r>
            <a:endParaRPr lang="el-GR" sz="2400" dirty="0"/>
          </a:p>
        </p:txBody>
      </p:sp>
      <p:graphicFrame>
        <p:nvGraphicFramePr>
          <p:cNvPr id="2" name="Πίνακας 1" descr="Πίνακας, Βιοχημικές ιδιότητες του S. aureus.&#10;"/>
          <p:cNvGraphicFramePr>
            <a:graphicFrameLocks noGrp="1"/>
          </p:cNvGraphicFramePr>
          <p:nvPr>
            <p:custDataLst>
              <p:tags r:id="rId3"/>
            </p:custDataLst>
            <p:extLst>
              <p:ext uri="{D42A27DB-BD31-4B8C-83A1-F6EECF244321}">
                <p14:modId xmlns:p14="http://schemas.microsoft.com/office/powerpoint/2010/main" val="130937387"/>
              </p:ext>
            </p:extLst>
          </p:nvPr>
        </p:nvGraphicFramePr>
        <p:xfrm>
          <a:off x="539552" y="3356992"/>
          <a:ext cx="8145647" cy="2376264"/>
        </p:xfrm>
        <a:graphic>
          <a:graphicData uri="http://schemas.openxmlformats.org/drawingml/2006/table">
            <a:tbl>
              <a:tblPr firstRow="1" firstCol="1" lastRow="1" lastCol="1" bandRow="1" bandCol="1">
                <a:tableStyleId>{5C22544A-7EE6-4342-B048-85BDC9FD1C3A}</a:tableStyleId>
              </a:tblPr>
              <a:tblGrid>
                <a:gridCol w="1152128"/>
                <a:gridCol w="1214345"/>
                <a:gridCol w="1593967"/>
                <a:gridCol w="1337405"/>
                <a:gridCol w="1416669"/>
                <a:gridCol w="1431133"/>
              </a:tblGrid>
              <a:tr h="1425758">
                <a:tc>
                  <a:txBody>
                    <a:bodyPr/>
                    <a:lstStyle/>
                    <a:p>
                      <a:pPr marL="0" marR="0" indent="0" algn="just">
                        <a:lnSpc>
                          <a:spcPct val="115000"/>
                        </a:lnSpc>
                        <a:spcBef>
                          <a:spcPts val="0"/>
                        </a:spcBef>
                        <a:spcAft>
                          <a:spcPts val="0"/>
                        </a:spcAft>
                        <a:tabLst>
                          <a:tab pos="180340" algn="l"/>
                        </a:tabLst>
                      </a:pPr>
                      <a:r>
                        <a:rPr lang="el-GR" sz="1700" dirty="0">
                          <a:effectLst/>
                        </a:rPr>
                        <a:t> </a:t>
                      </a:r>
                      <a:endParaRPr lang="el-GR" sz="1700" dirty="0">
                        <a:effectLst/>
                        <a:latin typeface="Times New Roman"/>
                        <a:ea typeface="Times New Roman"/>
                      </a:endParaRPr>
                    </a:p>
                  </a:txBody>
                  <a:tcPr marL="96757" marR="96757" marT="0" marB="0"/>
                </a:tc>
                <a:tc>
                  <a:txBody>
                    <a:bodyPr/>
                    <a:lstStyle/>
                    <a:p>
                      <a:pPr marL="0" marR="0" indent="0" algn="just">
                        <a:lnSpc>
                          <a:spcPct val="115000"/>
                        </a:lnSpc>
                        <a:spcBef>
                          <a:spcPts val="0"/>
                        </a:spcBef>
                        <a:spcAft>
                          <a:spcPts val="0"/>
                        </a:spcAft>
                        <a:tabLst>
                          <a:tab pos="180340" algn="l"/>
                        </a:tabLst>
                      </a:pPr>
                      <a:r>
                        <a:rPr lang="el-GR" sz="1700">
                          <a:effectLst/>
                        </a:rPr>
                        <a:t>Παραγωγή καταλάσης</a:t>
                      </a:r>
                      <a:endParaRPr lang="el-GR" sz="1700">
                        <a:effectLst/>
                        <a:latin typeface="Times New Roman"/>
                        <a:ea typeface="Times New Roman"/>
                      </a:endParaRPr>
                    </a:p>
                  </a:txBody>
                  <a:tcPr marL="96757" marR="96757" marT="0" marB="0"/>
                </a:tc>
                <a:tc>
                  <a:txBody>
                    <a:bodyPr/>
                    <a:lstStyle/>
                    <a:p>
                      <a:pPr marL="0" marR="0" indent="0" algn="just">
                        <a:lnSpc>
                          <a:spcPct val="115000"/>
                        </a:lnSpc>
                        <a:spcBef>
                          <a:spcPts val="0"/>
                        </a:spcBef>
                        <a:spcAft>
                          <a:spcPts val="0"/>
                        </a:spcAft>
                        <a:tabLst>
                          <a:tab pos="180340" algn="l"/>
                        </a:tabLst>
                      </a:pPr>
                      <a:r>
                        <a:rPr lang="el-GR" sz="1700">
                          <a:effectLst/>
                        </a:rPr>
                        <a:t>Παραγωγή κοαγκουλάσης</a:t>
                      </a:r>
                      <a:endParaRPr lang="el-GR" sz="1700">
                        <a:effectLst/>
                        <a:latin typeface="Times New Roman"/>
                        <a:ea typeface="Times New Roman"/>
                      </a:endParaRPr>
                    </a:p>
                  </a:txBody>
                  <a:tcPr marL="96757" marR="96757" marT="0" marB="0"/>
                </a:tc>
                <a:tc>
                  <a:txBody>
                    <a:bodyPr/>
                    <a:lstStyle/>
                    <a:p>
                      <a:pPr marL="0" marR="0" indent="0" algn="just">
                        <a:lnSpc>
                          <a:spcPct val="115000"/>
                        </a:lnSpc>
                        <a:spcBef>
                          <a:spcPts val="0"/>
                        </a:spcBef>
                        <a:spcAft>
                          <a:spcPts val="0"/>
                        </a:spcAft>
                        <a:tabLst>
                          <a:tab pos="180340" algn="l"/>
                        </a:tabLst>
                      </a:pPr>
                      <a:r>
                        <a:rPr lang="el-GR" sz="1700">
                          <a:effectLst/>
                        </a:rPr>
                        <a:t>Παραγωγή </a:t>
                      </a:r>
                      <a:r>
                        <a:rPr lang="en-US" sz="1700">
                          <a:effectLst/>
                        </a:rPr>
                        <a:t>Dnase</a:t>
                      </a:r>
                      <a:endParaRPr lang="el-GR" sz="1700">
                        <a:effectLst/>
                        <a:latin typeface="Times New Roman"/>
                        <a:ea typeface="Times New Roman"/>
                      </a:endParaRPr>
                    </a:p>
                  </a:txBody>
                  <a:tcPr marL="96757" marR="96757" marT="0" marB="0"/>
                </a:tc>
                <a:tc>
                  <a:txBody>
                    <a:bodyPr/>
                    <a:lstStyle/>
                    <a:p>
                      <a:pPr marL="0" marR="0" indent="0" algn="just">
                        <a:lnSpc>
                          <a:spcPct val="115000"/>
                        </a:lnSpc>
                        <a:spcBef>
                          <a:spcPts val="0"/>
                        </a:spcBef>
                        <a:spcAft>
                          <a:spcPts val="0"/>
                        </a:spcAft>
                        <a:tabLst>
                          <a:tab pos="180340" algn="l"/>
                        </a:tabLst>
                      </a:pPr>
                      <a:r>
                        <a:rPr lang="el-GR" sz="1700">
                          <a:effectLst/>
                        </a:rPr>
                        <a:t>Διάσπαση Γλυκόζης</a:t>
                      </a:r>
                      <a:endParaRPr lang="el-GR" sz="1700">
                        <a:effectLst/>
                        <a:latin typeface="Times New Roman"/>
                        <a:ea typeface="Times New Roman"/>
                      </a:endParaRPr>
                    </a:p>
                  </a:txBody>
                  <a:tcPr marL="96757" marR="96757" marT="0" marB="0"/>
                </a:tc>
                <a:tc>
                  <a:txBody>
                    <a:bodyPr/>
                    <a:lstStyle/>
                    <a:p>
                      <a:pPr marL="0" marR="0" indent="0" algn="just">
                        <a:lnSpc>
                          <a:spcPct val="115000"/>
                        </a:lnSpc>
                        <a:spcBef>
                          <a:spcPts val="0"/>
                        </a:spcBef>
                        <a:spcAft>
                          <a:spcPts val="0"/>
                        </a:spcAft>
                        <a:tabLst>
                          <a:tab pos="180340" algn="l"/>
                        </a:tabLst>
                      </a:pPr>
                      <a:r>
                        <a:rPr lang="el-GR" sz="1700" dirty="0">
                          <a:effectLst/>
                        </a:rPr>
                        <a:t>Διάσπαση </a:t>
                      </a:r>
                      <a:r>
                        <a:rPr lang="el-GR" sz="1700" dirty="0" err="1">
                          <a:effectLst/>
                        </a:rPr>
                        <a:t>Μαννιτόλης</a:t>
                      </a:r>
                      <a:endParaRPr lang="el-GR" sz="1700" dirty="0">
                        <a:effectLst/>
                        <a:latin typeface="Times New Roman"/>
                        <a:ea typeface="Times New Roman"/>
                      </a:endParaRPr>
                    </a:p>
                  </a:txBody>
                  <a:tcPr marL="96757" marR="96757" marT="0" marB="0"/>
                </a:tc>
              </a:tr>
              <a:tr h="950506">
                <a:tc>
                  <a:txBody>
                    <a:bodyPr/>
                    <a:lstStyle/>
                    <a:p>
                      <a:pPr marL="0" marR="0" indent="0" algn="just">
                        <a:lnSpc>
                          <a:spcPct val="115000"/>
                        </a:lnSpc>
                        <a:spcBef>
                          <a:spcPts val="0"/>
                        </a:spcBef>
                        <a:spcAft>
                          <a:spcPts val="0"/>
                        </a:spcAft>
                        <a:tabLst>
                          <a:tab pos="180340" algn="l"/>
                        </a:tabLst>
                      </a:pPr>
                      <a:r>
                        <a:rPr lang="el-GR" sz="1700">
                          <a:effectLst/>
                        </a:rPr>
                        <a:t>S. aureus</a:t>
                      </a:r>
                      <a:endParaRPr lang="el-GR" sz="1700">
                        <a:effectLst/>
                        <a:latin typeface="Times New Roman"/>
                        <a:ea typeface="Times New Roman"/>
                      </a:endParaRPr>
                    </a:p>
                  </a:txBody>
                  <a:tcPr marL="96757" marR="96757" marT="0" marB="0"/>
                </a:tc>
                <a:tc>
                  <a:txBody>
                    <a:bodyPr/>
                    <a:lstStyle/>
                    <a:p>
                      <a:pPr marL="0" marR="0" indent="0" algn="ctr">
                        <a:lnSpc>
                          <a:spcPct val="115000"/>
                        </a:lnSpc>
                        <a:spcBef>
                          <a:spcPts val="0"/>
                        </a:spcBef>
                        <a:spcAft>
                          <a:spcPts val="0"/>
                        </a:spcAft>
                        <a:tabLst>
                          <a:tab pos="180340" algn="l"/>
                        </a:tabLst>
                      </a:pPr>
                      <a:r>
                        <a:rPr lang="en-US" sz="1700" dirty="0">
                          <a:effectLst/>
                        </a:rPr>
                        <a:t>+</a:t>
                      </a:r>
                      <a:endParaRPr lang="el-GR" sz="1700" dirty="0">
                        <a:effectLst/>
                        <a:latin typeface="Times New Roman"/>
                        <a:ea typeface="Times New Roman"/>
                      </a:endParaRPr>
                    </a:p>
                  </a:txBody>
                  <a:tcPr marL="96757" marR="96757" marT="0" marB="0"/>
                </a:tc>
                <a:tc>
                  <a:txBody>
                    <a:bodyPr/>
                    <a:lstStyle/>
                    <a:p>
                      <a:pPr marL="0" marR="0" indent="0" algn="ctr">
                        <a:lnSpc>
                          <a:spcPct val="115000"/>
                        </a:lnSpc>
                        <a:spcBef>
                          <a:spcPts val="0"/>
                        </a:spcBef>
                        <a:spcAft>
                          <a:spcPts val="0"/>
                        </a:spcAft>
                        <a:tabLst>
                          <a:tab pos="180340" algn="l"/>
                        </a:tabLst>
                      </a:pPr>
                      <a:r>
                        <a:rPr lang="en-US" sz="1700" dirty="0">
                          <a:effectLst/>
                        </a:rPr>
                        <a:t>+</a:t>
                      </a:r>
                      <a:endParaRPr lang="el-GR" sz="1700" dirty="0">
                        <a:effectLst/>
                        <a:latin typeface="Times New Roman"/>
                        <a:ea typeface="Times New Roman"/>
                      </a:endParaRPr>
                    </a:p>
                  </a:txBody>
                  <a:tcPr marL="96757" marR="96757" marT="0" marB="0"/>
                </a:tc>
                <a:tc>
                  <a:txBody>
                    <a:bodyPr/>
                    <a:lstStyle/>
                    <a:p>
                      <a:pPr marL="0" marR="0" indent="0" algn="ctr">
                        <a:lnSpc>
                          <a:spcPct val="115000"/>
                        </a:lnSpc>
                        <a:spcBef>
                          <a:spcPts val="0"/>
                        </a:spcBef>
                        <a:spcAft>
                          <a:spcPts val="0"/>
                        </a:spcAft>
                        <a:tabLst>
                          <a:tab pos="180340" algn="l"/>
                        </a:tabLst>
                      </a:pPr>
                      <a:r>
                        <a:rPr lang="en-US" sz="1700" dirty="0">
                          <a:effectLst/>
                        </a:rPr>
                        <a:t>+</a:t>
                      </a:r>
                      <a:endParaRPr lang="el-GR" sz="1700" dirty="0">
                        <a:effectLst/>
                        <a:latin typeface="Times New Roman"/>
                        <a:ea typeface="Times New Roman"/>
                      </a:endParaRPr>
                    </a:p>
                  </a:txBody>
                  <a:tcPr marL="96757" marR="96757" marT="0" marB="0"/>
                </a:tc>
                <a:tc>
                  <a:txBody>
                    <a:bodyPr/>
                    <a:lstStyle/>
                    <a:p>
                      <a:pPr marL="0" marR="0" indent="0" algn="ctr">
                        <a:lnSpc>
                          <a:spcPct val="115000"/>
                        </a:lnSpc>
                        <a:spcBef>
                          <a:spcPts val="0"/>
                        </a:spcBef>
                        <a:spcAft>
                          <a:spcPts val="0"/>
                        </a:spcAft>
                        <a:tabLst>
                          <a:tab pos="180340" algn="l"/>
                        </a:tabLst>
                      </a:pPr>
                      <a:r>
                        <a:rPr lang="en-US" sz="1700" dirty="0">
                          <a:effectLst/>
                        </a:rPr>
                        <a:t>+</a:t>
                      </a:r>
                      <a:endParaRPr lang="el-GR" sz="1700" dirty="0">
                        <a:effectLst/>
                        <a:latin typeface="Times New Roman"/>
                        <a:ea typeface="Times New Roman"/>
                      </a:endParaRPr>
                    </a:p>
                  </a:txBody>
                  <a:tcPr marL="96757" marR="96757" marT="0" marB="0"/>
                </a:tc>
                <a:tc>
                  <a:txBody>
                    <a:bodyPr/>
                    <a:lstStyle/>
                    <a:p>
                      <a:pPr marL="0" marR="0" indent="0" algn="ctr">
                        <a:lnSpc>
                          <a:spcPct val="115000"/>
                        </a:lnSpc>
                        <a:spcBef>
                          <a:spcPts val="0"/>
                        </a:spcBef>
                        <a:spcAft>
                          <a:spcPts val="0"/>
                        </a:spcAft>
                        <a:tabLst>
                          <a:tab pos="180340" algn="l"/>
                        </a:tabLst>
                      </a:pPr>
                      <a:r>
                        <a:rPr lang="en-US" sz="1700" dirty="0">
                          <a:effectLst/>
                        </a:rPr>
                        <a:t>+</a:t>
                      </a:r>
                      <a:endParaRPr lang="el-GR" sz="1700" dirty="0">
                        <a:effectLst/>
                        <a:latin typeface="Times New Roman"/>
                        <a:ea typeface="Times New Roman"/>
                      </a:endParaRPr>
                    </a:p>
                  </a:txBody>
                  <a:tcPr marL="96757" marR="96757" marT="0" marB="0"/>
                </a:tc>
              </a:tr>
            </a:tbl>
          </a:graphicData>
        </a:graphic>
      </p:graphicFrame>
      <p:sp>
        <p:nvSpPr>
          <p:cNvPr id="3" name="Ορθογώνιο 2" descr="."/>
          <p:cNvSpPr/>
          <p:nvPr/>
        </p:nvSpPr>
        <p:spPr>
          <a:xfrm>
            <a:off x="515376" y="5733256"/>
            <a:ext cx="4639283" cy="461665"/>
          </a:xfrm>
          <a:prstGeom prst="rect">
            <a:avLst/>
          </a:prstGeom>
        </p:spPr>
        <p:txBody>
          <a:bodyPr wrap="none">
            <a:spAutoFit/>
          </a:bodyPr>
          <a:lstStyle/>
          <a:p>
            <a:r>
              <a:rPr lang="el-GR" sz="2400" dirty="0"/>
              <a:t>Βιοχημικές ιδιότητες του </a:t>
            </a:r>
            <a:r>
              <a:rPr lang="el-GR" sz="2400" i="1" dirty="0"/>
              <a:t>S. </a:t>
            </a:r>
            <a:r>
              <a:rPr lang="el-GR" sz="2400" i="1" dirty="0" err="1" smtClean="0"/>
              <a:t>aureus</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val="2675198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Βιοχημικές δοκιμές </a:t>
            </a:r>
            <a:r>
              <a:rPr lang="el-GR" dirty="0" smtClean="0"/>
              <a:t>(3 </a:t>
            </a:r>
            <a:r>
              <a:rPr lang="el-GR" dirty="0"/>
              <a:t>από 6)</a:t>
            </a:r>
          </a:p>
        </p:txBody>
      </p:sp>
      <p:sp>
        <p:nvSpPr>
          <p:cNvPr id="6" name="2 - Θέση περιεχομένου" descr="Δοκιμή πηκτάσης ή κοαγκουλάσης: &#10;Οι αποικίες που έχουν τα χαρακτηριστικά του S. aureus μεταφέρονται σε δοκιμαστικούς σωλήνες που περιέχουν μηδέν κόμμα τρία ml Brain Heart Infusion και αναμειγνύονται καλά. Επωάζονται στους τριαντα πέντε με τριαντα εφτά βαθμούς κελσίου για δεκαοκτώ ως εικοσιτέσσερις ώρες.&#10;Προστίθενται μηδέν κόμμα πέντε ml πλάσμα αίματος (Coagulase Plasma) στις καλλιέργειες που έχουν επωαστεί και αναμειγνύονται καλά. Ακολουθεί επώαση στους τριαντα πέντε ως τριαντα εφτά βαθμούς κελσίου για έξι ώρες.. &#10;Σε περίπτωση σχηματισμού πήγματος (όπως φαίνεται στο σχήμα) η δοκιμή θεωρείται θετική. &#10;Αν σχηματισθεί πήγμα μικρού μεγέθους, η παρουσία του S. aureus επιβεβαιώνεται και με άλλες δοκιμές.&#10;"/>
          <p:cNvSpPr>
            <a:spLocks noGrp="1"/>
          </p:cNvSpPr>
          <p:nvPr>
            <p:ph sz="quarter" idx="1"/>
          </p:nvPr>
        </p:nvSpPr>
        <p:spPr>
          <a:xfrm>
            <a:off x="595064" y="1052736"/>
            <a:ext cx="8153400" cy="5148162"/>
          </a:xfrm>
        </p:spPr>
        <p:txBody>
          <a:bodyPr>
            <a:noAutofit/>
          </a:bodyPr>
          <a:lstStyle/>
          <a:p>
            <a:pPr marL="0" indent="0">
              <a:buNone/>
            </a:pPr>
            <a:r>
              <a:rPr lang="el-GR" sz="2400" dirty="0"/>
              <a:t>Δοκιμή </a:t>
            </a:r>
            <a:r>
              <a:rPr lang="el-GR" sz="2400" dirty="0" err="1"/>
              <a:t>πηκτάσης</a:t>
            </a:r>
            <a:r>
              <a:rPr lang="el-GR" sz="2400" dirty="0"/>
              <a:t> ή </a:t>
            </a:r>
            <a:r>
              <a:rPr lang="el-GR" sz="2400" dirty="0" err="1" smtClean="0"/>
              <a:t>κοαγκουλάσης</a:t>
            </a:r>
            <a:r>
              <a:rPr lang="el-GR" sz="2400" dirty="0" smtClean="0"/>
              <a:t>: </a:t>
            </a:r>
            <a:endParaRPr lang="el-GR" sz="2400" dirty="0"/>
          </a:p>
          <a:p>
            <a:r>
              <a:rPr lang="el-GR" sz="2400" dirty="0"/>
              <a:t>Οι αποικίες που έχουν τα χαρακτηριστικά του S. </a:t>
            </a:r>
            <a:r>
              <a:rPr lang="el-GR" sz="2400" dirty="0" err="1"/>
              <a:t>aureus</a:t>
            </a:r>
            <a:r>
              <a:rPr lang="el-GR" sz="2400" dirty="0"/>
              <a:t> μεταφέρονται σε δοκιμαστικούς σωλήνες που περιέχουν 0,3 m</a:t>
            </a:r>
            <a:r>
              <a:rPr lang="en-US" sz="2400" dirty="0"/>
              <a:t>l B</a:t>
            </a:r>
            <a:r>
              <a:rPr lang="el-GR" sz="2400" dirty="0" err="1"/>
              <a:t>rain</a:t>
            </a:r>
            <a:r>
              <a:rPr lang="el-GR" sz="2400" dirty="0"/>
              <a:t> </a:t>
            </a:r>
            <a:r>
              <a:rPr lang="el-GR" sz="2400" dirty="0" err="1"/>
              <a:t>Heart</a:t>
            </a:r>
            <a:r>
              <a:rPr lang="el-GR" sz="2400" dirty="0"/>
              <a:t> </a:t>
            </a:r>
            <a:r>
              <a:rPr lang="el-GR" sz="2400" dirty="0" err="1"/>
              <a:t>Infusion</a:t>
            </a:r>
            <a:r>
              <a:rPr lang="el-GR" sz="2400" dirty="0"/>
              <a:t> και αναμειγνύονται καλά. Επωάζονται στους 35 – 37 </a:t>
            </a:r>
            <a:r>
              <a:rPr lang="el-GR" sz="2400" baseline="30000" dirty="0"/>
              <a:t>0</a:t>
            </a:r>
            <a:r>
              <a:rPr lang="el-GR" sz="2400" dirty="0"/>
              <a:t>C: για 18 - 24h. </a:t>
            </a:r>
          </a:p>
          <a:p>
            <a:r>
              <a:rPr lang="el-GR" sz="2400" dirty="0"/>
              <a:t>Προστίθενται 0.5 m</a:t>
            </a:r>
            <a:r>
              <a:rPr lang="en-US" sz="2400" dirty="0"/>
              <a:t>l</a:t>
            </a:r>
            <a:r>
              <a:rPr lang="el-GR" sz="2400" dirty="0"/>
              <a:t> πλάσμα αίματος (</a:t>
            </a:r>
            <a:r>
              <a:rPr lang="el-GR" sz="2400" dirty="0" err="1"/>
              <a:t>Coagulase</a:t>
            </a:r>
            <a:r>
              <a:rPr lang="el-GR" sz="2400" dirty="0"/>
              <a:t> </a:t>
            </a:r>
            <a:r>
              <a:rPr lang="el-GR" sz="2400" dirty="0" err="1"/>
              <a:t>Plasma</a:t>
            </a:r>
            <a:r>
              <a:rPr lang="el-GR" sz="2400" dirty="0"/>
              <a:t>) στις καλλιέργειες που έχουν επωαστεί και αναμειγνύονται καλά. Ακολουθεί επώαση στους 35 – 37 </a:t>
            </a:r>
            <a:r>
              <a:rPr lang="el-GR" sz="2400" baseline="30000" dirty="0"/>
              <a:t>0</a:t>
            </a:r>
            <a:r>
              <a:rPr lang="el-GR" sz="2400" dirty="0"/>
              <a:t>C για 6h. </a:t>
            </a:r>
          </a:p>
          <a:p>
            <a:r>
              <a:rPr lang="el-GR" sz="2400" dirty="0"/>
              <a:t>Σε περίπτωση σχηματισμού πήγματος (όπως φαίνεται στο σχήμα) η δοκιμή θεωρείται θετική. </a:t>
            </a:r>
          </a:p>
          <a:p>
            <a:r>
              <a:rPr lang="el-GR" sz="2400" dirty="0"/>
              <a:t>Αν σχηματισθεί πήγμα μικρού μεγέθους, η παρουσία του S. </a:t>
            </a:r>
            <a:r>
              <a:rPr lang="el-GR" sz="2400" dirty="0" err="1"/>
              <a:t>aureus</a:t>
            </a:r>
            <a:r>
              <a:rPr lang="el-GR" sz="2400" dirty="0"/>
              <a:t> επιβεβαιώνεται και με άλλες δοκιμές.</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31</a:t>
            </a:fld>
            <a:endParaRPr lang="el-GR" dirty="0"/>
          </a:p>
        </p:txBody>
      </p:sp>
    </p:spTree>
    <p:custDataLst>
      <p:tags r:id="rId1"/>
    </p:custDataLst>
    <p:extLst>
      <p:ext uri="{BB962C8B-B14F-4D97-AF65-F5344CB8AC3E}">
        <p14:creationId xmlns:p14="http://schemas.microsoft.com/office/powerpoint/2010/main" val="2675198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Βιοχημικές δοκιμές </a:t>
            </a:r>
            <a:r>
              <a:rPr lang="el-GR" dirty="0" smtClean="0"/>
              <a:t>(4 </a:t>
            </a:r>
            <a:r>
              <a:rPr lang="el-GR" dirty="0"/>
              <a:t>από 6)</a:t>
            </a:r>
          </a:p>
        </p:txBody>
      </p:sp>
      <p:pic>
        <p:nvPicPr>
          <p:cNvPr id="8" name="Εικόνα 7" descr="Εικόνα, Αποτελέσματα της δοκιμής κοαγκουλάσης (Θετικό-αριστερά, Αρνητικό-δεξιά).&#10;"/>
          <p:cNvPicPr/>
          <p:nvPr/>
        </p:nvPicPr>
        <p:blipFill>
          <a:blip r:embed="rId5" cstate="print"/>
          <a:srcRect/>
          <a:stretch>
            <a:fillRect/>
          </a:stretch>
        </p:blipFill>
        <p:spPr bwMode="auto">
          <a:xfrm>
            <a:off x="2853933" y="908720"/>
            <a:ext cx="3499192" cy="4776011"/>
          </a:xfrm>
          <a:prstGeom prst="rect">
            <a:avLst/>
          </a:prstGeom>
          <a:noFill/>
          <a:ln w="9525">
            <a:noFill/>
            <a:miter lim="800000"/>
            <a:headEnd/>
            <a:tailEnd/>
          </a:ln>
        </p:spPr>
      </p:pic>
      <p:sp>
        <p:nvSpPr>
          <p:cNvPr id="3" name="Ορθογώνιο 2" descr="."/>
          <p:cNvSpPr/>
          <p:nvPr/>
        </p:nvSpPr>
        <p:spPr>
          <a:xfrm>
            <a:off x="611560" y="5622339"/>
            <a:ext cx="8208912" cy="830997"/>
          </a:xfrm>
          <a:prstGeom prst="rect">
            <a:avLst/>
          </a:prstGeom>
        </p:spPr>
        <p:txBody>
          <a:bodyPr wrap="square">
            <a:spAutoFit/>
          </a:bodyPr>
          <a:lstStyle/>
          <a:p>
            <a:r>
              <a:rPr lang="el-GR" sz="2400" dirty="0"/>
              <a:t>Αποτελέσματα της δοκιμής </a:t>
            </a:r>
            <a:r>
              <a:rPr lang="el-GR" sz="2400" dirty="0" err="1"/>
              <a:t>κοαγκουλάσης</a:t>
            </a:r>
            <a:r>
              <a:rPr lang="el-GR" sz="2400" dirty="0"/>
              <a:t> (Θετικό-</a:t>
            </a:r>
            <a:r>
              <a:rPr lang="el-GR" sz="2400" dirty="0" err="1"/>
              <a:t>αριστερ</a:t>
            </a:r>
            <a:r>
              <a:rPr lang="el-GR" sz="2400" dirty="0"/>
              <a:t>ά, Αρνητικό-δεξιά</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32</a:t>
            </a:fld>
            <a:endParaRPr lang="el-GR" dirty="0"/>
          </a:p>
        </p:txBody>
      </p:sp>
    </p:spTree>
    <p:custDataLst>
      <p:tags r:id="rId1"/>
    </p:custDataLst>
    <p:extLst>
      <p:ext uri="{BB962C8B-B14F-4D97-AF65-F5344CB8AC3E}">
        <p14:creationId xmlns:p14="http://schemas.microsoft.com/office/powerpoint/2010/main" val="2675198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Βιοχημικές δοκιμές </a:t>
            </a:r>
            <a:r>
              <a:rPr lang="el-GR" dirty="0" smtClean="0"/>
              <a:t>(5 </a:t>
            </a:r>
            <a:r>
              <a:rPr lang="el-GR" dirty="0"/>
              <a:t>από 6)</a:t>
            </a:r>
          </a:p>
        </p:txBody>
      </p:sp>
      <p:sp>
        <p:nvSpPr>
          <p:cNvPr id="6" name="2 - Θέση περιεχομένου" descr="Σημείωση:&#10;Εναλλακτικά, αντί για ανοσολογικές ή βιοχημικές δοκιμές για την επιβεβαίωση ύποπτων αποικιών μπορεί ο S. aureus να καλλιεργηθεί σε Baird-Parker agar στο οποίο αντί για egg yolk tellurite προστίθεται Rabbit plasma fibrinogen (RPF supplement), στο οποίο ο προστιθέμενος ορός αίματος οδηγεί στη δημιουργία αποικιών με χαρακτηριστική διάφανη ζώνη, που είναι αποτέλεσμα της δράσης της κοαγκουλάσης (η οποία προκαλεί πήξη του ορού γύρω από τις αποικίες). H ανάπτυξη σε αυτό το υπόστρωμα δεν απαιτεί επιβεβαιωτικές δοκιμές και προτιμάται σε πολλές περιπτώσεις λόγω της οικονομίας χρόνου. &#10;"/>
          <p:cNvSpPr>
            <a:spLocks noGrp="1"/>
          </p:cNvSpPr>
          <p:nvPr>
            <p:ph sz="quarter" idx="1"/>
          </p:nvPr>
        </p:nvSpPr>
        <p:spPr>
          <a:xfrm>
            <a:off x="539552" y="1340768"/>
            <a:ext cx="8153400" cy="4608512"/>
          </a:xfrm>
        </p:spPr>
        <p:txBody>
          <a:bodyPr>
            <a:noAutofit/>
          </a:bodyPr>
          <a:lstStyle/>
          <a:p>
            <a:pPr marL="0" indent="0">
              <a:buNone/>
            </a:pPr>
            <a:r>
              <a:rPr lang="el-GR" sz="2400" dirty="0"/>
              <a:t>Σημείωση:</a:t>
            </a:r>
          </a:p>
          <a:p>
            <a:r>
              <a:rPr lang="el-GR" sz="2400" dirty="0"/>
              <a:t>Εναλλακτικά, αντί για ανοσολογικές ή βιοχημικές δοκιμές για την επιβεβαίωση ύποπτων αποικιών μπορεί ο </a:t>
            </a:r>
            <a:r>
              <a:rPr lang="en-US" sz="2400" dirty="0"/>
              <a:t>S</a:t>
            </a:r>
            <a:r>
              <a:rPr lang="el-GR" sz="2400" dirty="0"/>
              <a:t>. </a:t>
            </a:r>
            <a:r>
              <a:rPr lang="en-US" sz="2400" dirty="0"/>
              <a:t>aureus </a:t>
            </a:r>
            <a:r>
              <a:rPr lang="el-GR" sz="2400" dirty="0"/>
              <a:t>να καλλιεργηθεί σε </a:t>
            </a:r>
            <a:r>
              <a:rPr lang="en-US" sz="2400" dirty="0"/>
              <a:t>Baird</a:t>
            </a:r>
            <a:r>
              <a:rPr lang="el-GR" sz="2400" dirty="0"/>
              <a:t>-</a:t>
            </a:r>
            <a:r>
              <a:rPr lang="en-US" sz="2400" dirty="0"/>
              <a:t>Parker agar </a:t>
            </a:r>
            <a:r>
              <a:rPr lang="el-GR" sz="2400" dirty="0"/>
              <a:t>στο οποίο αντί για </a:t>
            </a:r>
            <a:r>
              <a:rPr lang="en-US" sz="2400" dirty="0"/>
              <a:t>egg yolk </a:t>
            </a:r>
            <a:r>
              <a:rPr lang="en-US" sz="2400" dirty="0" err="1"/>
              <a:t>tellurite</a:t>
            </a:r>
            <a:r>
              <a:rPr lang="el-GR" sz="2400" dirty="0"/>
              <a:t> προστίθεται </a:t>
            </a:r>
            <a:r>
              <a:rPr lang="en-US" sz="2400" dirty="0"/>
              <a:t>Rabbit plasma fibrinogen</a:t>
            </a:r>
            <a:r>
              <a:rPr lang="el-GR" sz="2400" dirty="0"/>
              <a:t> (</a:t>
            </a:r>
            <a:r>
              <a:rPr lang="en-US" sz="2400" dirty="0"/>
              <a:t>RPF supplement</a:t>
            </a:r>
            <a:r>
              <a:rPr lang="el-GR" sz="2400" dirty="0"/>
              <a:t>), στο οποίο ο προστιθέμενος ορός αίματος οδηγεί στη δημιουργία αποικιών με χαρακτηριστική διάφανη ζώνη, που είναι αποτέλεσμα της δράσης της </a:t>
            </a:r>
            <a:r>
              <a:rPr lang="el-GR" sz="2400" dirty="0" err="1"/>
              <a:t>κοαγκουλάσης</a:t>
            </a:r>
            <a:r>
              <a:rPr lang="el-GR" sz="2400" dirty="0"/>
              <a:t> (η οποία προκαλεί πήξη του ορού γύρω από τις αποικίες). </a:t>
            </a:r>
            <a:r>
              <a:rPr lang="en-US" sz="2400" dirty="0"/>
              <a:t>H </a:t>
            </a:r>
            <a:r>
              <a:rPr lang="el-GR" sz="2400" dirty="0"/>
              <a:t>ανάπτυξη σε αυτό το υπόστρωμα δεν απαιτεί επιβεβαιωτικές δοκιμές και προτιμάται σε πολλές περιπτώσεις λόγω της οικονομίας χρόνου.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33</a:t>
            </a:fld>
            <a:endParaRPr lang="el-GR" dirty="0"/>
          </a:p>
        </p:txBody>
      </p:sp>
    </p:spTree>
    <p:custDataLst>
      <p:tags r:id="rId1"/>
    </p:custDataLst>
    <p:extLst>
      <p:ext uri="{BB962C8B-B14F-4D97-AF65-F5344CB8AC3E}">
        <p14:creationId xmlns:p14="http://schemas.microsoft.com/office/powerpoint/2010/main" val="2675198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Βιοχημικές δοκιμές </a:t>
            </a:r>
            <a:r>
              <a:rPr lang="el-GR" dirty="0" smtClean="0"/>
              <a:t>(6 </a:t>
            </a:r>
            <a:r>
              <a:rPr lang="el-GR" dirty="0"/>
              <a:t>από 6)</a:t>
            </a:r>
          </a:p>
        </p:txBody>
      </p:sp>
      <p:pic>
        <p:nvPicPr>
          <p:cNvPr id="8" name="Εικόνα 7" descr="http://www.solabia.fr/solabia/produitsDiagnostic.nsf/SW_PROD/16C2DB9AC27A14E0C12574DE004DDB3D/$file/BK055%20-%20BM067%20-%20BT005%20-%20Baird-Parker%20RPF%20-%20Staphylococcus%20aureus%20d%C3%A9tour%C3%A9%20copie.jpg"/>
          <p:cNvPicPr/>
          <p:nvPr/>
        </p:nvPicPr>
        <p:blipFill>
          <a:blip r:embed="rId5" cstate="print"/>
          <a:srcRect/>
          <a:stretch>
            <a:fillRect/>
          </a:stretch>
        </p:blipFill>
        <p:spPr bwMode="auto">
          <a:xfrm>
            <a:off x="2840445" y="1196752"/>
            <a:ext cx="3872631" cy="3920148"/>
          </a:xfrm>
          <a:prstGeom prst="rect">
            <a:avLst/>
          </a:prstGeom>
          <a:noFill/>
          <a:ln w="9525">
            <a:noFill/>
            <a:miter lim="800000"/>
            <a:headEnd/>
            <a:tailEnd/>
          </a:ln>
        </p:spPr>
      </p:pic>
      <p:sp>
        <p:nvSpPr>
          <p:cNvPr id="3" name="Ορθογώνιο 2" descr=".&#10;"/>
          <p:cNvSpPr/>
          <p:nvPr/>
        </p:nvSpPr>
        <p:spPr>
          <a:xfrm>
            <a:off x="467544" y="5116900"/>
            <a:ext cx="8208912" cy="830997"/>
          </a:xfrm>
          <a:prstGeom prst="rect">
            <a:avLst/>
          </a:prstGeom>
        </p:spPr>
        <p:txBody>
          <a:bodyPr wrap="square">
            <a:spAutoFit/>
          </a:bodyPr>
          <a:lstStyle/>
          <a:p>
            <a:r>
              <a:rPr lang="el-GR" sz="2400" dirty="0"/>
              <a:t>Χαρακτηριστικές αποικίες </a:t>
            </a:r>
            <a:r>
              <a:rPr lang="en-US" sz="2400" dirty="0"/>
              <a:t>S</a:t>
            </a:r>
            <a:r>
              <a:rPr lang="el-GR" sz="2400" dirty="0"/>
              <a:t>. </a:t>
            </a:r>
            <a:r>
              <a:rPr lang="en-US" sz="2400" dirty="0"/>
              <a:t>aureus </a:t>
            </a:r>
            <a:r>
              <a:rPr lang="el-GR" sz="2400" dirty="0"/>
              <a:t>σε </a:t>
            </a:r>
            <a:r>
              <a:rPr lang="en-US" sz="2400" dirty="0"/>
              <a:t>Baird Parker agar</a:t>
            </a:r>
            <a:r>
              <a:rPr lang="el-GR" sz="2400" dirty="0"/>
              <a:t> + </a:t>
            </a:r>
            <a:r>
              <a:rPr lang="en-US" sz="2400" dirty="0"/>
              <a:t>RPF supplement</a:t>
            </a:r>
            <a:r>
              <a:rPr lang="el-GR" sz="24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p14="http://schemas.microsoft.com/office/powerpoint/2010/main" val="2675198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n-US" dirty="0" smtClean="0"/>
              <a:t>Staphylococcus epidermidis</a:t>
            </a:r>
            <a:r>
              <a:rPr lang="el-GR" dirty="0" smtClean="0"/>
              <a:t/>
            </a:r>
            <a:br>
              <a:rPr lang="el-GR" dirty="0" smtClean="0"/>
            </a:br>
            <a:r>
              <a:rPr lang="el-GR" dirty="0" smtClean="0"/>
              <a:t>(1 από 2)</a:t>
            </a:r>
            <a:endParaRPr lang="el-GR" dirty="0"/>
          </a:p>
        </p:txBody>
      </p:sp>
      <p:sp>
        <p:nvSpPr>
          <p:cNvPr id="6" name="2 - Θέση περιεχομένου" descr="Ο S. epidermidis είναι Gram θετικός κόκκος, άσπορος, αερόβιος, ακίνητος, με λεπτό έλυτρο, ο οποίος διατάσσεται σε σταφυλοειδείς σχηματισμούς ή άτακτα. &#10;Αναπτύσσεται σε κοινά, εμπλουτισμένα και εκλεκτικά θρεπτικά υλικά, σε αερόβιες συνθήκες, με άριστη θερμοκρασία ανάπτυξης τους τριαντα εφτά βαθμούς κελσίου. Στο αιματούχο άγαρ παράγει αποικίες λευκές, κυκλικές, με διαφορετικού βαθμού αιμόλυσn. Μερικά στελέχη παράγουν μια βλεννώδη ουσία (slime) και κάνουν γλοιώδεις αποικίες. Αναπτύσσεται, όπως και ο S.aυreυs στο εκλεκτικό θρεπτικό υλικό Chapman, αλλά οι αποικίες του είναι λευκές και όχι κίτρινες, επειδή δε διασπά τη μαννιτόλn. &#10;"/>
          <p:cNvSpPr>
            <a:spLocks noGrp="1"/>
          </p:cNvSpPr>
          <p:nvPr>
            <p:ph sz="quarter" idx="1"/>
          </p:nvPr>
        </p:nvSpPr>
        <p:spPr>
          <a:xfrm>
            <a:off x="595064" y="1628800"/>
            <a:ext cx="8153400" cy="4248472"/>
          </a:xfrm>
        </p:spPr>
        <p:txBody>
          <a:bodyPr>
            <a:noAutofit/>
          </a:bodyPr>
          <a:lstStyle/>
          <a:p>
            <a:pPr marL="0" indent="0">
              <a:buNone/>
            </a:pPr>
            <a:r>
              <a:rPr lang="el-GR" sz="2400" dirty="0"/>
              <a:t>Ο S. </a:t>
            </a:r>
            <a:r>
              <a:rPr lang="el-GR" sz="2400" dirty="0" err="1"/>
              <a:t>epidermidis</a:t>
            </a:r>
            <a:r>
              <a:rPr lang="el-GR" sz="2400" dirty="0"/>
              <a:t> είναι </a:t>
            </a:r>
            <a:r>
              <a:rPr lang="el-GR" sz="2400" dirty="0" err="1"/>
              <a:t>Gram</a:t>
            </a:r>
            <a:r>
              <a:rPr lang="el-GR" sz="2400" dirty="0"/>
              <a:t> θετικός κόκκος, άσπορος, αερόβιος, ακίνητος, με λεπτό έλυτρο, ο οποίος διατάσσεται σε </a:t>
            </a:r>
            <a:r>
              <a:rPr lang="el-GR" sz="2400" dirty="0" err="1"/>
              <a:t>σταφυλοειδείς</a:t>
            </a:r>
            <a:r>
              <a:rPr lang="el-GR" sz="2400" dirty="0"/>
              <a:t> σχηματισμούς ή άτακτα. </a:t>
            </a:r>
          </a:p>
          <a:p>
            <a:pPr marL="0" indent="0">
              <a:buNone/>
            </a:pPr>
            <a:r>
              <a:rPr lang="el-GR" sz="2400" dirty="0"/>
              <a:t>Αναπτύσσεται σε κοινά, εμπλουτισμένα και εκλεκτικά θρεπτικά υλικά, σε αερόβιες συνθήκες, με άριστη θερμοκρασία ανάπτυξης τους </a:t>
            </a:r>
            <a:r>
              <a:rPr lang="el-GR" sz="2400" dirty="0" smtClean="0"/>
              <a:t>37°C. </a:t>
            </a:r>
            <a:r>
              <a:rPr lang="el-GR" sz="2400" dirty="0"/>
              <a:t>Στο </a:t>
            </a:r>
            <a:r>
              <a:rPr lang="el-GR" sz="2400" dirty="0" err="1"/>
              <a:t>αιματούχο</a:t>
            </a:r>
            <a:r>
              <a:rPr lang="el-GR" sz="2400" dirty="0"/>
              <a:t> </a:t>
            </a:r>
            <a:r>
              <a:rPr lang="el-GR" sz="2400" dirty="0" err="1"/>
              <a:t>άγαρ</a:t>
            </a:r>
            <a:r>
              <a:rPr lang="el-GR" sz="2400" dirty="0"/>
              <a:t> παράγει αποικίες λευκές, κυκλικές, με διαφορετικού βαθμού </a:t>
            </a:r>
            <a:r>
              <a:rPr lang="el-GR" sz="2400" dirty="0" err="1"/>
              <a:t>αιμόλυσn</a:t>
            </a:r>
            <a:r>
              <a:rPr lang="el-GR" sz="2400" dirty="0"/>
              <a:t>. Μερικά στελέχη παράγουν μια βλεννώδη ουσία (</a:t>
            </a:r>
            <a:r>
              <a:rPr lang="el-GR" sz="2400" dirty="0" err="1"/>
              <a:t>slime</a:t>
            </a:r>
            <a:r>
              <a:rPr lang="el-GR" sz="2400" dirty="0"/>
              <a:t>) και κάνουν γλοιώδεις αποικίες. Αναπτύσσεται, όπως και ο </a:t>
            </a:r>
            <a:r>
              <a:rPr lang="el-GR" sz="2400" dirty="0" err="1"/>
              <a:t>S.aυreυs</a:t>
            </a:r>
            <a:r>
              <a:rPr lang="el-GR" sz="2400" dirty="0"/>
              <a:t> στο εκλεκτικό θρεπτικό υλικό </a:t>
            </a:r>
            <a:r>
              <a:rPr lang="el-GR" sz="2400" dirty="0" err="1"/>
              <a:t>Chapman</a:t>
            </a:r>
            <a:r>
              <a:rPr lang="el-GR" sz="2400" dirty="0"/>
              <a:t>, αλλά οι αποικίες του είναι λευκές και όχι κίτρινες, επειδή δε διασπά τη </a:t>
            </a:r>
            <a:r>
              <a:rPr lang="el-GR" sz="2400" dirty="0" err="1"/>
              <a:t>μαννιτόλn</a:t>
            </a:r>
            <a:r>
              <a:rPr lang="el-GR" sz="2400" dirty="0"/>
              <a:t>.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p14="http://schemas.microsoft.com/office/powerpoint/2010/main" val="2675198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n-US" dirty="0"/>
              <a:t>Staphylococcus epidermidis</a:t>
            </a:r>
            <a:r>
              <a:rPr lang="el-GR" dirty="0"/>
              <a:t/>
            </a:r>
            <a:br>
              <a:rPr lang="el-GR" dirty="0"/>
            </a:br>
            <a:r>
              <a:rPr lang="el-GR" dirty="0" smtClean="0"/>
              <a:t>(2 </a:t>
            </a:r>
            <a:r>
              <a:rPr lang="el-GR" dirty="0"/>
              <a:t>από 2)</a:t>
            </a:r>
          </a:p>
        </p:txBody>
      </p:sp>
      <p:sp>
        <p:nvSpPr>
          <p:cNvPr id="6" name="2 - Θέση περιεχομένου" descr="Παράγει το ένζυμο καταλάση, όπως και οι άλλοι Σταφυλόκοκκοι. Δεν παράγει κοαγκουλάσn ούτε θερμοανθεκτική δεοξυριβονουκλεάσn και δε διασπά τη μαννιτόλn. Με τις ιδιότητες αυτές το διαχωρίζουμε από τον S.aυreυs. Επίσης παράγει μια αιμολυσίνn που μοιάζει με τη δ-τοξίνη του S.aυreυs και ονομάζεται ε-τοξίνη. &#10;Η παθογόνος δράση του S. epidermidis οφείλεται στις δύο βασικές βιολογικές του ιδιότητες, την προσκολλητική ικανότητα και την παραγωγή βλέννας (slime). Οι βλεννώδεις ουσίες που παράγει τον προστατεύουν από τη δράση των αντιβιοτικών. &#10;"/>
          <p:cNvSpPr>
            <a:spLocks noGrp="1"/>
          </p:cNvSpPr>
          <p:nvPr>
            <p:ph sz="quarter" idx="1"/>
          </p:nvPr>
        </p:nvSpPr>
        <p:spPr>
          <a:xfrm>
            <a:off x="595064" y="1628800"/>
            <a:ext cx="8153400" cy="4032448"/>
          </a:xfrm>
        </p:spPr>
        <p:txBody>
          <a:bodyPr>
            <a:noAutofit/>
          </a:bodyPr>
          <a:lstStyle/>
          <a:p>
            <a:pPr marL="0" indent="0">
              <a:buNone/>
            </a:pPr>
            <a:r>
              <a:rPr lang="el-GR" sz="2400" dirty="0"/>
              <a:t>Παράγει το ένζυμο </a:t>
            </a:r>
            <a:r>
              <a:rPr lang="el-GR" sz="2400" dirty="0" err="1"/>
              <a:t>καταλάση</a:t>
            </a:r>
            <a:r>
              <a:rPr lang="el-GR" sz="2400" dirty="0"/>
              <a:t>, όπως και οι άλλοι Σταφυλόκοκκοι. Δεν παράγει </a:t>
            </a:r>
            <a:r>
              <a:rPr lang="el-GR" sz="2400" dirty="0" err="1"/>
              <a:t>κοαγκουλάσn</a:t>
            </a:r>
            <a:r>
              <a:rPr lang="el-GR" sz="2400" dirty="0"/>
              <a:t> ούτε </a:t>
            </a:r>
            <a:r>
              <a:rPr lang="el-GR" sz="2400" dirty="0" err="1"/>
              <a:t>θερμοανθεκτική</a:t>
            </a:r>
            <a:r>
              <a:rPr lang="el-GR" sz="2400" dirty="0"/>
              <a:t> </a:t>
            </a:r>
            <a:r>
              <a:rPr lang="el-GR" sz="2400" dirty="0" err="1"/>
              <a:t>δεοξυριβονουκλεάσn</a:t>
            </a:r>
            <a:r>
              <a:rPr lang="el-GR" sz="2400" dirty="0"/>
              <a:t> και δε διασπά τη </a:t>
            </a:r>
            <a:r>
              <a:rPr lang="el-GR" sz="2400" dirty="0" err="1"/>
              <a:t>μαννιτόλn</a:t>
            </a:r>
            <a:r>
              <a:rPr lang="el-GR" sz="2400" dirty="0"/>
              <a:t>. Με τις ιδιότητες αυτές το διαχωρίζουμε από τον </a:t>
            </a:r>
            <a:r>
              <a:rPr lang="el-GR" sz="2400" dirty="0" err="1"/>
              <a:t>S.aυreυs</a:t>
            </a:r>
            <a:r>
              <a:rPr lang="el-GR" sz="2400" dirty="0"/>
              <a:t>. Επίσης παράγει μια </a:t>
            </a:r>
            <a:r>
              <a:rPr lang="el-GR" sz="2400" dirty="0" err="1"/>
              <a:t>αιμολυσίνn</a:t>
            </a:r>
            <a:r>
              <a:rPr lang="el-GR" sz="2400" dirty="0"/>
              <a:t> που μοιάζει με τη δ-τοξίνη του </a:t>
            </a:r>
            <a:r>
              <a:rPr lang="el-GR" sz="2400" dirty="0" err="1"/>
              <a:t>S.aυreυs</a:t>
            </a:r>
            <a:r>
              <a:rPr lang="el-GR" sz="2400" dirty="0"/>
              <a:t> και ονομάζεται ε-τοξίνη. </a:t>
            </a:r>
          </a:p>
          <a:p>
            <a:pPr marL="0" indent="0">
              <a:buNone/>
            </a:pPr>
            <a:r>
              <a:rPr lang="el-GR" sz="2400" dirty="0"/>
              <a:t>Η παθογόνος δράση του S. </a:t>
            </a:r>
            <a:r>
              <a:rPr lang="el-GR" sz="2400" dirty="0" err="1"/>
              <a:t>epidermidis</a:t>
            </a:r>
            <a:r>
              <a:rPr lang="el-GR" sz="2400" dirty="0"/>
              <a:t> οφείλεται στις δύο βασικές βιολογικές του ιδιότητες, την </a:t>
            </a:r>
            <a:r>
              <a:rPr lang="el-GR" sz="2400" dirty="0" err="1"/>
              <a:t>προσκολλητική</a:t>
            </a:r>
            <a:r>
              <a:rPr lang="el-GR" sz="2400" dirty="0"/>
              <a:t> ικανότητα και την παραγωγή βλέννας (</a:t>
            </a:r>
            <a:r>
              <a:rPr lang="el-GR" sz="2400" dirty="0" err="1"/>
              <a:t>slime</a:t>
            </a:r>
            <a:r>
              <a:rPr lang="el-GR" sz="2400" dirty="0"/>
              <a:t>). Οι βλεννώδεις ουσίες που παράγει τον προστατεύουν από τη δράση των αντιβιοτικών.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36</a:t>
            </a:fld>
            <a:endParaRPr lang="el-GR" dirty="0"/>
          </a:p>
        </p:txBody>
      </p:sp>
    </p:spTree>
    <p:custDataLst>
      <p:tags r:id="rId1"/>
    </p:custDataLst>
    <p:extLst>
      <p:ext uri="{BB962C8B-B14F-4D97-AF65-F5344CB8AC3E}">
        <p14:creationId xmlns:p14="http://schemas.microsoft.com/office/powerpoint/2010/main" val="26751980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2459485"/>
          </a:xfrm>
        </p:spPr>
        <p:txBody>
          <a:bodyPr>
            <a:normAutofit/>
          </a:bodyPr>
          <a:lstStyle/>
          <a:p>
            <a:pPr marL="0"/>
            <a:r>
              <a:rPr lang="el-GR" sz="2800" dirty="0" smtClean="0"/>
              <a:t>Εξοικείωση των φοιτητών με τη μέθοδο καταμέτρησης μικροοργανισμών από επιφάνειες με σπόγγο, αποστειρωμένο στειλεό, ή απευθείας επαφή, καθώς και εκπαίδευση στην καταμέτρηση του </a:t>
            </a:r>
            <a:r>
              <a:rPr lang="en-US" sz="2800" dirty="0" err="1" smtClean="0"/>
              <a:t>Staphyloccocus</a:t>
            </a:r>
            <a:r>
              <a:rPr lang="en-US" sz="2800" dirty="0" smtClean="0"/>
              <a:t> aureus</a:t>
            </a:r>
            <a:r>
              <a:rPr lang="el-GR" sz="2800" dirty="0" smtClean="0"/>
              <a:t>. </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071389"/>
            <a:ext cx="8280920" cy="2293715"/>
          </a:xfrm>
        </p:spPr>
        <p:txBody>
          <a:bodyPr>
            <a:noAutofit/>
          </a:bodyPr>
          <a:lstStyle/>
          <a:p>
            <a:pPr>
              <a:buFont typeface="Wingdings" pitchFamily="2" charset="2"/>
              <a:buChar char="§"/>
            </a:pPr>
            <a:r>
              <a:rPr lang="el-GR" dirty="0" smtClean="0"/>
              <a:t>Μέθοδος καταμέτρησης μικροοργανισμών από επιφάνειες με σπόγγο, αποστειρωμένο στειλεό, ή απευθείας επαφή. Καταμέτρηση </a:t>
            </a:r>
            <a:r>
              <a:rPr lang="en-US" dirty="0" err="1" smtClean="0"/>
              <a:t>Staphylocοccus</a:t>
            </a:r>
            <a:r>
              <a:rPr lang="en-US" dirty="0" smtClean="0"/>
              <a:t> aureus </a:t>
            </a:r>
            <a:r>
              <a:rPr lang="el-GR" dirty="0" smtClean="0"/>
              <a:t>από ανθρώπινο δέρμα.</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656184"/>
          </a:xfrm>
        </p:spPr>
        <p:txBody>
          <a:bodyPr>
            <a:noAutofit/>
          </a:bodyPr>
          <a:lstStyle/>
          <a:p>
            <a:r>
              <a:rPr lang="el-GR" sz="4000" dirty="0" smtClean="0"/>
              <a:t>Τεχνική επιχρίσματος (</a:t>
            </a:r>
            <a:r>
              <a:rPr lang="en-US" sz="4000" dirty="0" smtClean="0"/>
              <a:t>Swab test </a:t>
            </a:r>
            <a:r>
              <a:rPr lang="el-GR" sz="4000" dirty="0" smtClean="0"/>
              <a:t>– τεχνική του </a:t>
            </a:r>
            <a:r>
              <a:rPr lang="el-GR" sz="4000" dirty="0" err="1" smtClean="0"/>
              <a:t>βαμβακοφορέα</a:t>
            </a:r>
            <a:r>
              <a:rPr lang="el-GR" sz="4000" dirty="0" smtClean="0"/>
              <a:t>) </a:t>
            </a:r>
            <a:br>
              <a:rPr lang="el-GR" sz="4000" dirty="0" smtClean="0"/>
            </a:br>
            <a:r>
              <a:rPr lang="el-GR" sz="4000" dirty="0" smtClean="0"/>
              <a:t>(1 από 6)</a:t>
            </a:r>
            <a:endParaRPr lang="el-GR" sz="4000" dirty="0"/>
          </a:p>
        </p:txBody>
      </p:sp>
      <p:sp>
        <p:nvSpPr>
          <p:cNvPr id="23" name="Rectangle 3" descr="Χρησιμοποιείται για την καταμέτρηση των μικροοργανισμών που υπάρχουν σε συγκεκριμένη επιφάνεια. &#10;Απαιτούμενος  εξοπλισμός: &#10;Για τη δειγματοληψία κάθε σημείου που θα επιλεχθεί απαιτούνται ένα αποστειρωμένο βύσμα, δέκα ml αραιωτικού υγρού και ένας μαρκαδόρος,&#10;Αποστειρωμένο βύσμα,&#10;Δοκιμαστικός σωλήνας με πώμα,&#10;Μαρκαδόρος,&#10;Κλίβανος υγρής αποστείρωσης,&#10;"/>
          <p:cNvSpPr>
            <a:spLocks noGrp="1" noChangeArrowheads="1"/>
          </p:cNvSpPr>
          <p:nvPr>
            <p:ph idx="1"/>
            <p:custDataLst>
              <p:tags r:id="rId3"/>
            </p:custDataLst>
          </p:nvPr>
        </p:nvSpPr>
        <p:spPr>
          <a:xfrm>
            <a:off x="457200" y="1772816"/>
            <a:ext cx="8229600" cy="4608512"/>
          </a:xfrm>
        </p:spPr>
        <p:txBody>
          <a:bodyPr>
            <a:noAutofit/>
          </a:bodyPr>
          <a:lstStyle/>
          <a:p>
            <a:pPr marL="0" indent="0">
              <a:buNone/>
            </a:pPr>
            <a:r>
              <a:rPr lang="el-GR" sz="2400" dirty="0"/>
              <a:t>Χρησιμοποιείται για την καταμέτρηση των μικροοργανισμών που υπάρχουν σε συγκεκριμένη επιφάνεια. </a:t>
            </a:r>
            <a:endParaRPr lang="el-GR" sz="2400" b="1" dirty="0"/>
          </a:p>
          <a:p>
            <a:pPr marL="0" indent="0">
              <a:buNone/>
            </a:pPr>
            <a:r>
              <a:rPr lang="el-GR" sz="2400" dirty="0"/>
              <a:t>Απαιτούμενος  </a:t>
            </a:r>
            <a:r>
              <a:rPr lang="el-GR" sz="2400" dirty="0" smtClean="0"/>
              <a:t>εξοπλισμός: </a:t>
            </a:r>
            <a:endParaRPr lang="el-GR" sz="2400" dirty="0"/>
          </a:p>
          <a:p>
            <a:pPr marL="457200" indent="-457200">
              <a:buFont typeface="+mj-lt"/>
              <a:buAutoNum type="arabicPeriod"/>
            </a:pPr>
            <a:r>
              <a:rPr lang="el-GR" sz="2400" dirty="0"/>
              <a:t>Για τη δειγματοληψία κάθε σημείου που θα επιλεχθεί απαιτούνται ένα αποστειρωμένο βύσμα, 10 </a:t>
            </a:r>
            <a:r>
              <a:rPr lang="en-US" sz="2400" dirty="0"/>
              <a:t>ml</a:t>
            </a:r>
            <a:r>
              <a:rPr lang="el-GR" sz="2400" dirty="0"/>
              <a:t> αραιωτικού υγρού και ένας </a:t>
            </a:r>
            <a:r>
              <a:rPr lang="el-GR" sz="2400" dirty="0" smtClean="0"/>
              <a:t>μαρκαδόρος,</a:t>
            </a:r>
            <a:endParaRPr lang="el-GR" sz="2400" dirty="0"/>
          </a:p>
          <a:p>
            <a:pPr marL="457200" lvl="0" indent="-457200">
              <a:buFont typeface="+mj-lt"/>
              <a:buAutoNum type="arabicPeriod"/>
            </a:pPr>
            <a:r>
              <a:rPr lang="el-GR" sz="2400" dirty="0"/>
              <a:t>Αποστειρωμένο </a:t>
            </a:r>
            <a:r>
              <a:rPr lang="el-GR" sz="2400" dirty="0" smtClean="0"/>
              <a:t>βύσμα,</a:t>
            </a:r>
            <a:endParaRPr lang="el-GR" sz="2400" dirty="0"/>
          </a:p>
          <a:p>
            <a:pPr marL="457200" lvl="0" indent="-457200">
              <a:buFont typeface="+mj-lt"/>
              <a:buAutoNum type="arabicPeriod"/>
            </a:pPr>
            <a:r>
              <a:rPr lang="el-GR" sz="2400" dirty="0"/>
              <a:t>Δοκιμαστικός σωλήνας με </a:t>
            </a:r>
            <a:r>
              <a:rPr lang="el-GR" sz="2400" dirty="0" smtClean="0"/>
              <a:t>πώμα,</a:t>
            </a:r>
            <a:endParaRPr lang="el-GR" sz="2400" dirty="0"/>
          </a:p>
          <a:p>
            <a:pPr marL="457200" lvl="0" indent="-457200">
              <a:buFont typeface="+mj-lt"/>
              <a:buAutoNum type="arabicPeriod"/>
            </a:pPr>
            <a:r>
              <a:rPr lang="el-GR" sz="2400" dirty="0" smtClean="0"/>
              <a:t>Μαρκαδόρος,</a:t>
            </a:r>
            <a:endParaRPr lang="el-GR" sz="2400" dirty="0"/>
          </a:p>
          <a:p>
            <a:pPr marL="457200" lvl="0" indent="-457200">
              <a:buFont typeface="+mj-lt"/>
              <a:buAutoNum type="arabicPeriod"/>
            </a:pPr>
            <a:r>
              <a:rPr lang="el-GR" sz="2400" dirty="0"/>
              <a:t>Κλίβανος υγρής </a:t>
            </a:r>
            <a:r>
              <a:rPr lang="el-GR" sz="2400" dirty="0" smtClean="0"/>
              <a:t>αποστείρωσης,</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656184"/>
          </a:xfrm>
        </p:spPr>
        <p:txBody>
          <a:bodyPr>
            <a:noAutofit/>
          </a:bodyPr>
          <a:lstStyle/>
          <a:p>
            <a:r>
              <a:rPr lang="el-GR" sz="4000" dirty="0" smtClean="0"/>
              <a:t>Τεχνική επιχρίσματος (</a:t>
            </a:r>
            <a:r>
              <a:rPr lang="en-US" sz="4000" dirty="0" smtClean="0"/>
              <a:t>Swab test </a:t>
            </a:r>
            <a:r>
              <a:rPr lang="el-GR" sz="4000" dirty="0" smtClean="0"/>
              <a:t>– τεχνική του </a:t>
            </a:r>
            <a:r>
              <a:rPr lang="el-GR" sz="4000" dirty="0" err="1" smtClean="0"/>
              <a:t>βαμβακοφορέα</a:t>
            </a:r>
            <a:r>
              <a:rPr lang="el-GR" sz="4000" dirty="0" smtClean="0"/>
              <a:t>) </a:t>
            </a:r>
            <a:br>
              <a:rPr lang="el-GR" sz="4000" dirty="0" smtClean="0"/>
            </a:br>
            <a:r>
              <a:rPr lang="el-GR" sz="4000" dirty="0" smtClean="0"/>
              <a:t>(2 από 6)</a:t>
            </a:r>
            <a:endParaRPr lang="el-GR" sz="4000" dirty="0"/>
          </a:p>
        </p:txBody>
      </p:sp>
      <p:sp>
        <p:nvSpPr>
          <p:cNvPr id="9" name="Rectangle 3" descr="Θρεπτικό υλικό Plate Count Agar,&#10;Διάλυμα NaCl – Peptone,&#10;Τρυβλία μίας χρήσεως,&#10;Σιφώνια, πιπέτες,&#10;Αποστειρωμένο ψαλίδι.&#10;&#10;Προετοιμασία:&#10;Σε κάθε δοκιμαστικό σωλήνα τοποθετούνται δέκα ml  διαλύματος NaCl – Peptone (Peptone Water). Οι σωλήνες πωματίζονται και αποστειρώνονται. Αφήνονται να κρυώσουν και τοποθετούνται στο ψυγείο έως ότου χρησιμοποιηθούν.&#10;&#10;"/>
          <p:cNvSpPr txBox="1">
            <a:spLocks noChangeArrowheads="1"/>
          </p:cNvSpPr>
          <p:nvPr>
            <p:custDataLst>
              <p:tags r:id="rId2"/>
            </p:custDataLst>
          </p:nvPr>
        </p:nvSpPr>
        <p:spPr>
          <a:xfrm>
            <a:off x="467544" y="1700808"/>
            <a:ext cx="8219256" cy="465554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l">
              <a:buFont typeface="+mj-lt"/>
              <a:buAutoNum type="arabicPeriod" startAt="6"/>
            </a:pPr>
            <a:r>
              <a:rPr lang="el-GR" sz="2400" dirty="0"/>
              <a:t>Θρεπτικό υλικό</a:t>
            </a:r>
            <a:r>
              <a:rPr lang="en-US" sz="2400" dirty="0"/>
              <a:t> Plate Count </a:t>
            </a:r>
            <a:r>
              <a:rPr lang="en-US" sz="2400" dirty="0" smtClean="0"/>
              <a:t>Agar</a:t>
            </a:r>
            <a:r>
              <a:rPr lang="el-GR" sz="2400" dirty="0" smtClean="0"/>
              <a:t>,</a:t>
            </a:r>
            <a:endParaRPr lang="el-GR" sz="2400" dirty="0"/>
          </a:p>
          <a:p>
            <a:pPr marL="457200" lvl="0" indent="-457200" algn="l">
              <a:buFont typeface="+mj-lt"/>
              <a:buAutoNum type="arabicPeriod" startAt="6"/>
            </a:pPr>
            <a:r>
              <a:rPr lang="el-GR" sz="2400" dirty="0"/>
              <a:t>Διάλυμα </a:t>
            </a:r>
            <a:r>
              <a:rPr lang="en-US" sz="2400" dirty="0" err="1"/>
              <a:t>NaCl</a:t>
            </a:r>
            <a:r>
              <a:rPr lang="en-US" sz="2400" dirty="0"/>
              <a:t> </a:t>
            </a:r>
            <a:r>
              <a:rPr lang="en-US" sz="2400" dirty="0" smtClean="0"/>
              <a:t>– Peptone</a:t>
            </a:r>
            <a:r>
              <a:rPr lang="el-GR" sz="2400" dirty="0" smtClean="0"/>
              <a:t>,</a:t>
            </a:r>
            <a:endParaRPr lang="el-GR" sz="2400" dirty="0"/>
          </a:p>
          <a:p>
            <a:pPr marL="457200" lvl="0" indent="-457200" algn="l">
              <a:buFont typeface="+mj-lt"/>
              <a:buAutoNum type="arabicPeriod" startAt="6"/>
            </a:pPr>
            <a:r>
              <a:rPr lang="el-GR" sz="2400" dirty="0" err="1"/>
              <a:t>Τρυβλία</a:t>
            </a:r>
            <a:r>
              <a:rPr lang="el-GR" sz="2400" dirty="0"/>
              <a:t> μίας </a:t>
            </a:r>
            <a:r>
              <a:rPr lang="el-GR" sz="2400" dirty="0" smtClean="0"/>
              <a:t>χρήσεως,</a:t>
            </a:r>
            <a:endParaRPr lang="el-GR" sz="2400" dirty="0"/>
          </a:p>
          <a:p>
            <a:pPr marL="457200" lvl="0" indent="-457200" algn="l">
              <a:buFont typeface="+mj-lt"/>
              <a:buAutoNum type="arabicPeriod" startAt="6"/>
            </a:pPr>
            <a:r>
              <a:rPr lang="el-GR" sz="2400" dirty="0"/>
              <a:t>Σιφώνια, </a:t>
            </a:r>
            <a:r>
              <a:rPr lang="el-GR" sz="2400" dirty="0" err="1" smtClean="0"/>
              <a:t>πιπέτες</a:t>
            </a:r>
            <a:r>
              <a:rPr lang="el-GR" sz="2400" dirty="0" smtClean="0"/>
              <a:t>,</a:t>
            </a:r>
            <a:endParaRPr lang="el-GR" sz="2400" dirty="0"/>
          </a:p>
          <a:p>
            <a:pPr marL="457200" lvl="0" indent="-457200" algn="l">
              <a:buFont typeface="+mj-lt"/>
              <a:buAutoNum type="arabicPeriod" startAt="6"/>
            </a:pPr>
            <a:r>
              <a:rPr lang="el-GR" sz="2400" dirty="0"/>
              <a:t>Αποστειρωμένο </a:t>
            </a:r>
            <a:r>
              <a:rPr lang="el-GR" sz="2400" dirty="0" smtClean="0"/>
              <a:t>ψαλίδι.</a:t>
            </a:r>
          </a:p>
          <a:p>
            <a:pPr lvl="0" algn="l"/>
            <a:endParaRPr lang="el-GR" sz="2400" dirty="0" smtClean="0"/>
          </a:p>
          <a:p>
            <a:pPr algn="l"/>
            <a:r>
              <a:rPr lang="el-GR" sz="2400" dirty="0" smtClean="0"/>
              <a:t>Προετοιμασία:</a:t>
            </a:r>
            <a:endParaRPr lang="el-GR" sz="2400" b="1" dirty="0"/>
          </a:p>
          <a:p>
            <a:pPr algn="l"/>
            <a:r>
              <a:rPr lang="el-GR" sz="2400" dirty="0"/>
              <a:t>Σε κάθε δοκιμαστικό σωλήνα τοποθετούνται 10 </a:t>
            </a:r>
            <a:r>
              <a:rPr lang="en-US" sz="2400" dirty="0"/>
              <a:t>ml</a:t>
            </a:r>
            <a:r>
              <a:rPr lang="el-GR" sz="2400" dirty="0"/>
              <a:t>  διαλύματος </a:t>
            </a:r>
            <a:r>
              <a:rPr lang="en-US" sz="2400" dirty="0" err="1"/>
              <a:t>NaCl</a:t>
            </a:r>
            <a:r>
              <a:rPr lang="el-GR" sz="2400" dirty="0"/>
              <a:t> – </a:t>
            </a:r>
            <a:r>
              <a:rPr lang="en-US" sz="2400" dirty="0"/>
              <a:t>Peptone</a:t>
            </a:r>
            <a:r>
              <a:rPr lang="el-GR" sz="2400" dirty="0"/>
              <a:t> (</a:t>
            </a:r>
            <a:r>
              <a:rPr lang="en-US" sz="2400" dirty="0"/>
              <a:t>Peptone Water</a:t>
            </a:r>
            <a:r>
              <a:rPr lang="el-GR" sz="2400" dirty="0"/>
              <a:t>). Οι σωλήνες πωματίζονται και αποστειρώνονται. Αφήνονται να κρυώσουν και τοποθετούνται στο ψυγείο έως ότου χρησιμοποιηθούν.</a:t>
            </a:r>
          </a:p>
          <a:p>
            <a:pPr lvl="0" algn="l"/>
            <a:endParaRPr 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Τεχνική επιχρίσματος (</a:t>
            </a:r>
            <a:r>
              <a:rPr lang="en-US" dirty="0"/>
              <a:t>Swab test </a:t>
            </a:r>
            <a:r>
              <a:rPr lang="el-GR" dirty="0"/>
              <a:t>– τεχνική του </a:t>
            </a:r>
            <a:r>
              <a:rPr lang="el-GR" dirty="0" err="1"/>
              <a:t>βαμβακοφορέα</a:t>
            </a:r>
            <a:r>
              <a:rPr lang="el-GR" dirty="0"/>
              <a:t>) </a:t>
            </a:r>
            <a:br>
              <a:rPr lang="el-GR" dirty="0"/>
            </a:br>
            <a:r>
              <a:rPr lang="el-GR" dirty="0" smtClean="0"/>
              <a:t>(3 </a:t>
            </a:r>
            <a:r>
              <a:rPr lang="el-GR" dirty="0"/>
              <a:t>από </a:t>
            </a:r>
            <a:r>
              <a:rPr lang="el-GR" dirty="0" smtClean="0"/>
              <a:t>6)</a:t>
            </a:r>
            <a:endParaRPr lang="el-GR" dirty="0"/>
          </a:p>
        </p:txBody>
      </p:sp>
      <p:sp>
        <p:nvSpPr>
          <p:cNvPr id="7" name="2 - Θέση περιεχομένου" descr="Εκτέλεση&#10;Για στεγνή επιφάνεια:&#10;Αφού ανοιχτεί η συσκευασία του βύσματος, το βύσμα εξέρχεται και εισέρχεται στο σωληνάκι με το αραιωτικό υγρό ώστε να εμποτισθεί το βαμβάκι. Στη συνέχεια, στραγγίζεται με πίεση στα τοιχώματα του δοκιμαστικού σωλήνα και σαρώνεται μία επιφάνεια διαστάσεων δέκα cm επί δέκα cm (εμβαδό εκατό τετραγωνικά εκατοστά) δέκα φορές από πάνω προς τα κάτω εφαρμόζοντας σταθερή πίεση. Στη συνέχεια το βύσμα κόβεται με αποστειρωμένο ψαλίδι και μεταφέρεται μέσα στο δοκιμαστικό σωλήνα με το αραιωτικό υγρό.&#10;"/>
          <p:cNvSpPr>
            <a:spLocks noGrp="1"/>
          </p:cNvSpPr>
          <p:nvPr>
            <p:ph idx="1"/>
          </p:nvPr>
        </p:nvSpPr>
        <p:spPr>
          <a:xfrm>
            <a:off x="467544" y="1916832"/>
            <a:ext cx="8219256" cy="4295502"/>
          </a:xfrm>
        </p:spPr>
        <p:txBody>
          <a:bodyPr>
            <a:noAutofit/>
          </a:bodyPr>
          <a:lstStyle/>
          <a:p>
            <a:pPr marL="0" indent="0">
              <a:buNone/>
            </a:pPr>
            <a:r>
              <a:rPr lang="el-GR" sz="2400" dirty="0"/>
              <a:t>Εκτέλεση</a:t>
            </a:r>
          </a:p>
          <a:p>
            <a:r>
              <a:rPr lang="el-GR" sz="2400" dirty="0"/>
              <a:t>Για στεγνή επιφάνεια:</a:t>
            </a:r>
          </a:p>
          <a:p>
            <a:pPr marL="0" indent="0">
              <a:buNone/>
            </a:pPr>
            <a:r>
              <a:rPr lang="el-GR" sz="2400" dirty="0"/>
              <a:t>Αφού ανοιχτεί η συσκευασία του βύσματος, το βύσμα εξέρχεται και εισέρχεται στο σωληνάκι με το αραιωτικό υγρό ώστε να εμποτισθεί το βαμβάκι. Στη συνέχεια, στραγγίζεται με πίεση στα τοιχώματα του δοκιμαστικού σωλήνα και σαρώνεται μία επιφάνεια διαστάσεων 10 </a:t>
            </a:r>
            <a:r>
              <a:rPr lang="en-US" sz="2400" dirty="0"/>
              <a:t>cm x</a:t>
            </a:r>
            <a:r>
              <a:rPr lang="el-GR" sz="2400" dirty="0"/>
              <a:t> 10 </a:t>
            </a:r>
            <a:r>
              <a:rPr lang="en-US" sz="2400" dirty="0"/>
              <a:t>cm</a:t>
            </a:r>
            <a:r>
              <a:rPr lang="el-GR" sz="2400" dirty="0"/>
              <a:t> (εμβαδό 100 </a:t>
            </a:r>
            <a:r>
              <a:rPr lang="en-US" sz="2400" dirty="0"/>
              <a:t>cm</a:t>
            </a:r>
            <a:r>
              <a:rPr lang="el-GR" sz="2400" baseline="30000" dirty="0"/>
              <a:t>2</a:t>
            </a:r>
            <a:r>
              <a:rPr lang="el-GR" sz="2400" dirty="0"/>
              <a:t>) δέκα φορές από πάνω προς τα κάτω εφαρμόζοντας σταθερή πίεση. Στη συνέχεια το βύσμα κόβεται με αποστειρωμένο ψαλίδι και μεταφέρεται μέσα στο δοκιμαστικό σωλήνα με το αραιωτικό υγρό.</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0293"/>
            <a:ext cx="8219256" cy="154850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Τεχνική επιχρίσματος (</a:t>
            </a:r>
            <a:r>
              <a:rPr lang="en-US" dirty="0"/>
              <a:t>Swab test </a:t>
            </a:r>
            <a:r>
              <a:rPr lang="el-GR" dirty="0"/>
              <a:t>– τεχνική του </a:t>
            </a:r>
            <a:r>
              <a:rPr lang="el-GR" dirty="0" err="1"/>
              <a:t>βαμβακοφορέα</a:t>
            </a:r>
            <a:r>
              <a:rPr lang="el-GR" dirty="0"/>
              <a:t>) </a:t>
            </a:r>
            <a:br>
              <a:rPr lang="el-GR" dirty="0"/>
            </a:br>
            <a:r>
              <a:rPr lang="el-GR" dirty="0" smtClean="0"/>
              <a:t>(4 </a:t>
            </a:r>
            <a:r>
              <a:rPr lang="el-GR" dirty="0"/>
              <a:t>από </a:t>
            </a:r>
            <a:r>
              <a:rPr lang="el-GR" dirty="0" smtClean="0"/>
              <a:t>6)</a:t>
            </a:r>
            <a:endParaRPr lang="el-GR" dirty="0"/>
          </a:p>
        </p:txBody>
      </p:sp>
      <p:sp>
        <p:nvSpPr>
          <p:cNvPr id="2" name="Ορθογώνιο 1" descr="Για υγρή επιφάνεια: &#10;Χρησιμοποιείται στεγνό βύσμα και ακολουθείται η παραπάνω διαδικασία.&#10;Η μικροβιολογική εξέταση  των δειγμάτων πρέπει να αρχίσει εντός εικοσιτεσσάρων ωρών από τη δειγματοληψία και τα δείγματα στο μεσοδιάστημα να διατηρηθούν υπό ψύξη (μηδεν ως τέσσερις βαθμούς κελσίου). &#10;Ο δοκιμαστικός σωλήνας ανακινείται καλά για να σχηματισθεί εναιώρημα μικροοργανισμών, το οποίο εξετάζεται για Ολική μικροβιακή χλωρίδα. Δημιουργούνται δεκαδικές αραιώσεις, ανάλογα με τον αριθμό των μικροοργανισμών που αναμένουμε να έχει η επιφάνεια. &#10;"/>
          <p:cNvSpPr/>
          <p:nvPr/>
        </p:nvSpPr>
        <p:spPr>
          <a:xfrm>
            <a:off x="467544" y="2019612"/>
            <a:ext cx="8219256" cy="4154984"/>
          </a:xfrm>
          <a:prstGeom prst="rect">
            <a:avLst/>
          </a:prstGeom>
        </p:spPr>
        <p:txBody>
          <a:bodyPr wrap="square">
            <a:spAutoFit/>
          </a:bodyPr>
          <a:lstStyle/>
          <a:p>
            <a:pPr marL="342900" lvl="0" indent="-342900">
              <a:buFont typeface="Arial" panose="020B0604020202020204" pitchFamily="34" charset="0"/>
              <a:buChar char="•"/>
            </a:pPr>
            <a:r>
              <a:rPr lang="el-GR" sz="2400" dirty="0"/>
              <a:t>Για υγρή </a:t>
            </a:r>
            <a:r>
              <a:rPr lang="el-GR" sz="2400" dirty="0" smtClean="0"/>
              <a:t>επιφάνεια: </a:t>
            </a:r>
          </a:p>
          <a:p>
            <a:pPr lvl="0"/>
            <a:r>
              <a:rPr lang="el-GR" sz="2400" dirty="0" smtClean="0"/>
              <a:t>Χρησιμοποιείται </a:t>
            </a:r>
            <a:r>
              <a:rPr lang="el-GR" sz="2400" dirty="0"/>
              <a:t>στεγνό βύσμα και ακολουθείται η παραπάνω διαδικασία.</a:t>
            </a:r>
          </a:p>
          <a:p>
            <a:r>
              <a:rPr lang="el-GR" sz="2400" dirty="0"/>
              <a:t>Η μικροβιολογική εξέταση  των δειγμάτων πρέπει να αρχίσει εντός 24 ωρών από τη δειγματοληψία και τα δείγματα στο μεσοδιάστημα να διατηρηθούν υπό ψύξη (0-4</a:t>
            </a:r>
            <a:r>
              <a:rPr lang="en-US" sz="2400" baseline="30000" dirty="0" err="1"/>
              <a:t>o</a:t>
            </a:r>
            <a:r>
              <a:rPr lang="en-US" sz="2400" dirty="0" err="1"/>
              <a:t>C</a:t>
            </a:r>
            <a:r>
              <a:rPr lang="el-GR" sz="2400" dirty="0"/>
              <a:t>). </a:t>
            </a:r>
          </a:p>
          <a:p>
            <a:r>
              <a:rPr lang="el-GR" sz="2400" dirty="0"/>
              <a:t>Ο δοκιμαστικός σωλήνας ανακινείται καλά για να σχηματισθεί εναιώρημα μικροοργανισμών, το οποίο εξετάζεται για Ολική μικροβιακή χλωρίδα. Δημιουργούνται δεκαδικές αραιώσεις, ανάλογα με τον αριθμό των μικροοργανισμών που αναμένουμε να έχει η επιφάνεια. </a:t>
            </a:r>
            <a:endParaRPr 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Μέθοδος καταμέτρησης μικροοργανισμών από επιφάνειες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2005 1:05:43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6,3,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3,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6,2,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7,8,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9,5,11,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7,8,3,10,11,5,9,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7,6,2,3,9,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7,8,3,9,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7,8,3,9,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9553DAF-CD38-4481-A98F-3CBB7B50990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4616</TotalTime>
  <Words>3040</Words>
  <Application>Microsoft Office PowerPoint</Application>
  <PresentationFormat>Προβολή στην οθόνη (4:3)</PresentationFormat>
  <Paragraphs>262</Paragraphs>
  <Slides>37</Slides>
  <Notes>36</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Θέμα του Office</vt:lpstr>
      <vt:lpstr>Μικροβιολογία Τροφίμων I</vt:lpstr>
      <vt:lpstr>Άδειες Χρήσης</vt:lpstr>
      <vt:lpstr>Χρηματοδότηση</vt:lpstr>
      <vt:lpstr>Σκοποί  ενότητας</vt:lpstr>
      <vt:lpstr>Περιεχόμενα ενότητας</vt:lpstr>
      <vt:lpstr>Τεχνική επιχρίσματος (Swab test – τεχνική του βαμβακοφορέα)  (1 από 6)</vt:lpstr>
      <vt:lpstr>Τεχνική επιχρίσματος (Swab test – τεχνική του βαμβακοφορέα)  (2 από 6)</vt:lpstr>
      <vt:lpstr>Τεχνική επιχρίσματος (Swab test – τεχνική του βαμβακοφορέα)  (3 από 6)</vt:lpstr>
      <vt:lpstr>Τεχνική επιχρίσματος (Swab test – τεχνική του βαμβακοφορέα)  (4 από 6)</vt:lpstr>
      <vt:lpstr>Τεχνική επιχρίσματος (Swab test – τεχνική του βαμβακοφορέα)  (5 από 6)</vt:lpstr>
      <vt:lpstr>Τεχνική επιχρίσματος (Swab test – τεχνική του βαμβακοφορέα)  (6 από 6)</vt:lpstr>
      <vt:lpstr>Λήψη επιχρίσματος από επιφάνειες σφάγιων (1 από 3)</vt:lpstr>
      <vt:lpstr>Λήψη επιχρίσματος από επιφάνειες σφάγιων (2 από 3)</vt:lpstr>
      <vt:lpstr>Λήψη επιχρίσματος από επιφάνειες σφάγιων (3 από 3)</vt:lpstr>
      <vt:lpstr>Απομόνωση και αρίθμηση του Staphyloccocus aureus (1 από 6)</vt:lpstr>
      <vt:lpstr>Απομόνωση και αρίθμηση του Staphyloccocus aureus (2 από 6)</vt:lpstr>
      <vt:lpstr>Απομόνωση και αρίθμηση του Staphyloccocus aureus (3 από 6)</vt:lpstr>
      <vt:lpstr>Απομόνωση και αρίθμηση του Staphyloccocus aureus (4 από 6)</vt:lpstr>
      <vt:lpstr>Απομόνωση και αρίθμηση του Staphyloccocus aureus (5 από 6)</vt:lpstr>
      <vt:lpstr>Απομόνωση και αρίθμηση του Staphyloccocus aureus (6 από 6)</vt:lpstr>
      <vt:lpstr>Μέθοδοι Προσδιορισμού του Staphylococcus aureus (1 από 8)</vt:lpstr>
      <vt:lpstr>Μέθοδοι Προσδιορισμού του Staphylococcus aureus (2 από 8)</vt:lpstr>
      <vt:lpstr>Μέθοδοι Προσδιορισμού του Staphylococcus aureus (3 από 8)</vt:lpstr>
      <vt:lpstr>Μέθοδοι Προσδιορισμού του Staphylococcus aureus (4 από 8)</vt:lpstr>
      <vt:lpstr>Μέθοδοι Προσδιορισμού του Staphylococcus aureus (5 από 8)</vt:lpstr>
      <vt:lpstr>Μέθοδοι Προσδιορισμού του Staphylococcus aureus (6 από 8)</vt:lpstr>
      <vt:lpstr>Μέθοδοι Προσδιορισμού του Staphylococcus aureus (7 από 8)</vt:lpstr>
      <vt:lpstr>Μέθοδοι Προσδιορισμού του Staphylococcus aureus (8 από 8)</vt:lpstr>
      <vt:lpstr>Βιοχημικές δοκιμές (1 από 6)</vt:lpstr>
      <vt:lpstr>Βιοχημικές δοκιμές (2 από 6)</vt:lpstr>
      <vt:lpstr>Βιοχημικές δοκιμές (3 από 6)</vt:lpstr>
      <vt:lpstr>Βιοχημικές δοκιμές (4 από 6)</vt:lpstr>
      <vt:lpstr>Βιοχημικές δοκιμές (5 από 6)</vt:lpstr>
      <vt:lpstr>Βιοχημικές δοκιμές (6 από 6)</vt:lpstr>
      <vt:lpstr>Staphylococcus epidermidis (1 από 2)</vt:lpstr>
      <vt:lpstr>Staphylococcus epidermidis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Μικροβιολογία Τροφίμων I</dc:title>
  <dc:subject>Μέθοδος καταμέτρησης μικροοργανισμών από επιφάνειες με σπόγγο, αποστειρωμένο στειλεό, ή απευθείας επαφή. Καταμέτρηση Staphyloccocus aureus από ανθρώπινο δέρμα</dc:subject>
  <dc:creator>Δρ. Ιωάννης Γιαβάσης</dc:creator>
  <cp:keywords>Μέθοδος καταμέτρησης μικροοργανισμών από επιφάνειες με σπόγγο, αποστειρωμένο στειλεό, ή απευθείας επαφή. Καταμέτρηση Staphyloccocus aureus από ανθρώπινο δέρμα</cp:keywords>
  <cp:lastModifiedBy>Windows User</cp:lastModifiedBy>
  <cp:revision>410</cp:revision>
  <dcterms:created xsi:type="dcterms:W3CDTF">2012-09-06T09:03:05Z</dcterms:created>
  <dcterms:modified xsi:type="dcterms:W3CDTF">2005-10-02T04:16:59Z</dcterms:modified>
</cp:coreProperties>
</file>