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wmf" ContentType="image/x-wmf"/>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tags/tag3.xml" ContentType="application/vnd.openxmlformats-officedocument.presentationml.tags+xml"/>
  <Override PartName="/ppt/notesSlides/notesSlide2.xml" ContentType="application/vnd.openxmlformats-officedocument.presentationml.notesSlide+xml"/>
  <Override PartName="/ppt/tags/tag4.xml" ContentType="application/vnd.openxmlformats-officedocument.presentationml.tags+xml"/>
  <Override PartName="/ppt/notesSlides/notesSlide3.xml" ContentType="application/vnd.openxmlformats-officedocument.presentationml.notesSlide+xml"/>
  <Override PartName="/ppt/tags/tag5.xml" ContentType="application/vnd.openxmlformats-officedocument.presentationml.tags+xml"/>
  <Override PartName="/ppt/notesSlides/notesSlide4.xml" ContentType="application/vnd.openxmlformats-officedocument.presentationml.notesSlide+xml"/>
  <Override PartName="/ppt/tags/tag6.xml" ContentType="application/vnd.openxmlformats-officedocument.presentationml.tags+xml"/>
  <Override PartName="/ppt/notesSlides/notesSlide5.xml" ContentType="application/vnd.openxmlformats-officedocument.presentationml.notesSlide+xml"/>
  <Override PartName="/ppt/tags/tag7.xml" ContentType="application/vnd.openxmlformats-officedocument.presentationml.tags+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2"/>
  </p:sldMasterIdLst>
  <p:notesMasterIdLst>
    <p:notesMasterId r:id="rId68"/>
  </p:notesMasterIdLst>
  <p:sldIdLst>
    <p:sldId id="310" r:id="rId3"/>
    <p:sldId id="257" r:id="rId4"/>
    <p:sldId id="259" r:id="rId5"/>
    <p:sldId id="261" r:id="rId6"/>
    <p:sldId id="262" r:id="rId7"/>
    <p:sldId id="338" r:id="rId8"/>
    <p:sldId id="340" r:id="rId9"/>
    <p:sldId id="341" r:id="rId10"/>
    <p:sldId id="342" r:id="rId11"/>
    <p:sldId id="343" r:id="rId12"/>
    <p:sldId id="344" r:id="rId13"/>
    <p:sldId id="345" r:id="rId14"/>
    <p:sldId id="346" r:id="rId15"/>
    <p:sldId id="347" r:id="rId16"/>
    <p:sldId id="348" r:id="rId17"/>
    <p:sldId id="349" r:id="rId18"/>
    <p:sldId id="350" r:id="rId19"/>
    <p:sldId id="351" r:id="rId20"/>
    <p:sldId id="352" r:id="rId21"/>
    <p:sldId id="353" r:id="rId22"/>
    <p:sldId id="354" r:id="rId23"/>
    <p:sldId id="355" r:id="rId24"/>
    <p:sldId id="356" r:id="rId25"/>
    <p:sldId id="357" r:id="rId26"/>
    <p:sldId id="358" r:id="rId27"/>
    <p:sldId id="359" r:id="rId28"/>
    <p:sldId id="360" r:id="rId29"/>
    <p:sldId id="361" r:id="rId30"/>
    <p:sldId id="362" r:id="rId31"/>
    <p:sldId id="363" r:id="rId32"/>
    <p:sldId id="364" r:id="rId33"/>
    <p:sldId id="365" r:id="rId34"/>
    <p:sldId id="366" r:id="rId35"/>
    <p:sldId id="367" r:id="rId36"/>
    <p:sldId id="368" r:id="rId37"/>
    <p:sldId id="369" r:id="rId38"/>
    <p:sldId id="370" r:id="rId39"/>
    <p:sldId id="371" r:id="rId40"/>
    <p:sldId id="372" r:id="rId41"/>
    <p:sldId id="373" r:id="rId42"/>
    <p:sldId id="374" r:id="rId43"/>
    <p:sldId id="375" r:id="rId44"/>
    <p:sldId id="376" r:id="rId45"/>
    <p:sldId id="377" r:id="rId46"/>
    <p:sldId id="378" r:id="rId47"/>
    <p:sldId id="379" r:id="rId48"/>
    <p:sldId id="380" r:id="rId49"/>
    <p:sldId id="381" r:id="rId50"/>
    <p:sldId id="382" r:id="rId51"/>
    <p:sldId id="383" r:id="rId52"/>
    <p:sldId id="384" r:id="rId53"/>
    <p:sldId id="385" r:id="rId54"/>
    <p:sldId id="386" r:id="rId55"/>
    <p:sldId id="387" r:id="rId56"/>
    <p:sldId id="388" r:id="rId57"/>
    <p:sldId id="389" r:id="rId58"/>
    <p:sldId id="390" r:id="rId59"/>
    <p:sldId id="391" r:id="rId60"/>
    <p:sldId id="392" r:id="rId61"/>
    <p:sldId id="393" r:id="rId62"/>
    <p:sldId id="394" r:id="rId63"/>
    <p:sldId id="395" r:id="rId64"/>
    <p:sldId id="396" r:id="rId65"/>
    <p:sldId id="397" r:id="rId66"/>
    <p:sldId id="280" r:id="rId67"/>
  </p:sldIdLst>
  <p:sldSz cx="9144000" cy="6858000" type="screen4x3"/>
  <p:notesSz cx="6858000" cy="9144000"/>
  <p:custDataLst>
    <p:tags r:id="rId69"/>
  </p:custDataLst>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user" initials="u" lastIdx="2" clrIdx="0"/>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408" autoAdjust="0"/>
    <p:restoredTop sz="99339" autoAdjust="0"/>
  </p:normalViewPr>
  <p:slideViewPr>
    <p:cSldViewPr>
      <p:cViewPr>
        <p:scale>
          <a:sx n="50" d="100"/>
          <a:sy n="50" d="100"/>
        </p:scale>
        <p:origin x="-1764" y="-636"/>
      </p:cViewPr>
      <p:guideLst>
        <p:guide orient="horz" pos="2160"/>
        <p:guide pos="2880"/>
      </p:guideLst>
    </p:cSldViewPr>
  </p:slideViewPr>
  <p:outlineViewPr>
    <p:cViewPr>
      <p:scale>
        <a:sx n="33" d="100"/>
        <a:sy n="33" d="100"/>
      </p:scale>
      <p:origin x="0" y="276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slide" Target="slides/slide53.xml"/><Relationship Id="rId63" Type="http://schemas.openxmlformats.org/officeDocument/2006/relationships/slide" Target="slides/slide61.xml"/><Relationship Id="rId68" Type="http://schemas.openxmlformats.org/officeDocument/2006/relationships/notesMaster" Target="notesMasters/notesMaster1.xml"/><Relationship Id="rId7" Type="http://schemas.openxmlformats.org/officeDocument/2006/relationships/slide" Target="slides/slide5.xml"/><Relationship Id="rId71" Type="http://schemas.openxmlformats.org/officeDocument/2006/relationships/presProps" Target="presProps.xml"/><Relationship Id="rId2" Type="http://schemas.openxmlformats.org/officeDocument/2006/relationships/slideMaster" Target="slideMasters/slideMaster1.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slide" Target="slides/slide56.xml"/><Relationship Id="rId66" Type="http://schemas.openxmlformats.org/officeDocument/2006/relationships/slide" Target="slides/slide64.xml"/><Relationship Id="rId74"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61" Type="http://schemas.openxmlformats.org/officeDocument/2006/relationships/slide" Target="slides/slide59.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slide" Target="slides/slide63.xml"/><Relationship Id="rId73"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slide" Target="slides/slide62.xml"/><Relationship Id="rId69" Type="http://schemas.openxmlformats.org/officeDocument/2006/relationships/tags" Target="tags/tag1.xml"/><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viewProps" Target="viewProps.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slide" Target="slides/slide65.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 Id="rId70" Type="http://schemas.openxmlformats.org/officeDocument/2006/relationships/commentAuthors" Target="commentAuthors.xml"/><Relationship Id="rId1" Type="http://schemas.openxmlformats.org/officeDocument/2006/relationships/customXml" Target="../customXml/item1.xml"/><Relationship Id="rId6" Type="http://schemas.openxmlformats.org/officeDocument/2006/relationships/slide" Target="slides/slide4.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4.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26.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17A379C-B41D-45E1-80CB-01FC82FDADA9}" type="datetimeFigureOut">
              <a:rPr lang="el-GR" smtClean="0"/>
              <a:t>29/11/2015</a:t>
            </a:fld>
            <a:endParaRPr lang="el-GR"/>
          </a:p>
        </p:txBody>
      </p:sp>
      <p:sp>
        <p:nvSpPr>
          <p:cNvPr id="4" name="Θέση εικόνας διαφάνειας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BA60D4E-153C-481E-9C52-31B1E4926C1F}" type="slidenum">
              <a:rPr lang="el-GR" smtClean="0"/>
              <a:t>‹#›</a:t>
            </a:fld>
            <a:endParaRPr lang="el-GR"/>
          </a:p>
        </p:txBody>
      </p:sp>
    </p:spTree>
    <p:extLst>
      <p:ext uri="{BB962C8B-B14F-4D97-AF65-F5344CB8AC3E}">
        <p14:creationId xmlns:p14="http://schemas.microsoft.com/office/powerpoint/2010/main" val="39553540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a:t>
            </a:fld>
            <a:endParaRPr lang="el-GR"/>
          </a:p>
        </p:txBody>
      </p:sp>
    </p:spTree>
    <p:extLst>
      <p:ext uri="{BB962C8B-B14F-4D97-AF65-F5344CB8AC3E}">
        <p14:creationId xmlns:p14="http://schemas.microsoft.com/office/powerpoint/2010/main" val="399281275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a:t>
            </a:fld>
            <a:endParaRPr lang="el-GR"/>
          </a:p>
        </p:txBody>
      </p:sp>
    </p:spTree>
    <p:extLst>
      <p:ext uri="{BB962C8B-B14F-4D97-AF65-F5344CB8AC3E}">
        <p14:creationId xmlns:p14="http://schemas.microsoft.com/office/powerpoint/2010/main" val="314217638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a:t>
            </a:fld>
            <a:endParaRPr lang="el-GR"/>
          </a:p>
        </p:txBody>
      </p:sp>
    </p:spTree>
    <p:extLst>
      <p:ext uri="{BB962C8B-B14F-4D97-AF65-F5344CB8AC3E}">
        <p14:creationId xmlns:p14="http://schemas.microsoft.com/office/powerpoint/2010/main" val="253302333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a:t>
            </a:fld>
            <a:endParaRPr lang="el-GR"/>
          </a:p>
        </p:txBody>
      </p:sp>
    </p:spTree>
    <p:extLst>
      <p:ext uri="{BB962C8B-B14F-4D97-AF65-F5344CB8AC3E}">
        <p14:creationId xmlns:p14="http://schemas.microsoft.com/office/powerpoint/2010/main" val="415683075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5</a:t>
            </a:fld>
            <a:endParaRPr lang="el-GR"/>
          </a:p>
        </p:txBody>
      </p:sp>
    </p:spTree>
    <p:extLst>
      <p:ext uri="{BB962C8B-B14F-4D97-AF65-F5344CB8AC3E}">
        <p14:creationId xmlns:p14="http://schemas.microsoft.com/office/powerpoint/2010/main" val="75379895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65</a:t>
            </a:fld>
            <a:endParaRPr lang="el-GR"/>
          </a:p>
        </p:txBody>
      </p:sp>
    </p:spTree>
    <p:extLst>
      <p:ext uri="{BB962C8B-B14F-4D97-AF65-F5344CB8AC3E}">
        <p14:creationId xmlns:p14="http://schemas.microsoft.com/office/powerpoint/2010/main" val="30179400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p>
            <a:r>
              <a:rPr lang="el-GR" smtClean="0"/>
              <a:t>Στυλ κύριου τίτλου</a:t>
            </a:r>
            <a:endParaRPr lang="el-GR"/>
          </a:p>
        </p:txBody>
      </p:sp>
      <p:sp>
        <p:nvSpPr>
          <p:cNvPr id="3" name="Υπότιτλος 2"/>
          <p:cNvSpPr>
            <a:spLocks noGrp="1"/>
          </p:cNvSpPr>
          <p:nvPr>
            <p:ph type="subTitle" idx="1"/>
          </p:nvPr>
        </p:nvSpPr>
        <p:spPr>
          <a:xfrm>
            <a:off x="683568" y="3886200"/>
            <a:ext cx="7776864" cy="17526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a:p>
        </p:txBody>
      </p:sp>
    </p:spTree>
    <p:extLst>
      <p:ext uri="{BB962C8B-B14F-4D97-AF65-F5344CB8AC3E}">
        <p14:creationId xmlns:p14="http://schemas.microsoft.com/office/powerpoint/2010/main" val="42452477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2458615667"/>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42386126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dirty="0" smtClean="0"/>
              <a:t>Στυλ υποδείγματος κειμένου</a:t>
            </a:r>
          </a:p>
          <a:p>
            <a:pPr lvl="1"/>
            <a:r>
              <a:rPr lang="el-GR" dirty="0" smtClean="0"/>
              <a:t>Δεύτερου επιπέδου</a:t>
            </a:r>
          </a:p>
          <a:p>
            <a:pPr lvl="2"/>
            <a:r>
              <a:rPr lang="el-GR" dirty="0" smtClean="0"/>
              <a:t>Τρίτου επιπέδου</a:t>
            </a:r>
          </a:p>
          <a:p>
            <a:pPr lvl="3"/>
            <a:r>
              <a:rPr lang="el-GR" dirty="0" smtClean="0"/>
              <a:t>Τέταρτου επιπέδου</a:t>
            </a:r>
          </a:p>
          <a:p>
            <a:pPr lvl="4"/>
            <a:r>
              <a:rPr lang="el-GR" dirty="0" smtClean="0"/>
              <a:t>Πέμπτου επιπέδου</a:t>
            </a:r>
            <a:endParaRPr lang="el-GR"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dirty="0"/>
          </a:p>
        </p:txBody>
      </p:sp>
    </p:spTree>
    <p:extLst>
      <p:ext uri="{BB962C8B-B14F-4D97-AF65-F5344CB8AC3E}">
        <p14:creationId xmlns:p14="http://schemas.microsoft.com/office/powerpoint/2010/main" val="363751880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1" cap="none" baseline="0"/>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dirty="0" smtClean="0"/>
              <a:t>Στυλ υποδείγματος κειμένου</a:t>
            </a:r>
          </a:p>
        </p:txBody>
      </p:sp>
    </p:spTree>
    <p:extLst>
      <p:ext uri="{BB962C8B-B14F-4D97-AF65-F5344CB8AC3E}">
        <p14:creationId xmlns:p14="http://schemas.microsoft.com/office/powerpoint/2010/main" val="1212086127"/>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3283250921"/>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lvl1pPr>
          </a:lstStyle>
          <a:p>
            <a:r>
              <a:rPr lang="el-GR" smtClean="0"/>
              <a:t>Στυλ κύριου τίτλου</a:t>
            </a:r>
            <a:endParaRPr lang="el-GR"/>
          </a:p>
        </p:txBody>
      </p:sp>
      <p:sp>
        <p:nvSpPr>
          <p:cNvPr id="3" name="Θέση κειμένου 2"/>
          <p:cNvSpPr>
            <a:spLocks noGrp="1"/>
          </p:cNvSpPr>
          <p:nvPr>
            <p:ph type="body" idx="1"/>
          </p:nvPr>
        </p:nvSpPr>
        <p:spPr>
          <a:xfrm>
            <a:off x="457200" y="1574254"/>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214016"/>
            <a:ext cx="4040188"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74254"/>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214016"/>
            <a:ext cx="4041775"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9" name="Θέση αριθμού διαφάνειας 8"/>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1076112759"/>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5" name="Θέση αριθμού διαφάνειας 4"/>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1315794605"/>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4" name="Θέση αριθμού διαφάνειας 3"/>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2009620217"/>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Περιεχόμενο με λεζάντα">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575050" y="1556792"/>
            <a:ext cx="5111750" cy="460851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556792"/>
            <a:ext cx="3008313" cy="4608512"/>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
        <p:nvSpPr>
          <p:cNvPr id="6"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Tree>
    <p:extLst>
      <p:ext uri="{BB962C8B-B14F-4D97-AF65-F5344CB8AC3E}">
        <p14:creationId xmlns:p14="http://schemas.microsoft.com/office/powerpoint/2010/main" val="3423171522"/>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Εικόνα με λεζάντα">
    <p:spTree>
      <p:nvGrpSpPr>
        <p:cNvPr id="1" name=""/>
        <p:cNvGrpSpPr/>
        <p:nvPr/>
      </p:nvGrpSpPr>
      <p:grpSpPr>
        <a:xfrm>
          <a:off x="0" y="0"/>
          <a:ext cx="0" cy="0"/>
          <a:chOff x="0" y="0"/>
          <a:chExt cx="0" cy="0"/>
        </a:xfrm>
      </p:grpSpPr>
      <p:sp>
        <p:nvSpPr>
          <p:cNvPr id="3" name="Θέση εικόνας 2"/>
          <p:cNvSpPr>
            <a:spLocks noGrp="1"/>
          </p:cNvSpPr>
          <p:nvPr>
            <p:ph type="pic" idx="1"/>
          </p:nvPr>
        </p:nvSpPr>
        <p:spPr>
          <a:xfrm>
            <a:off x="1792288" y="1556792"/>
            <a:ext cx="5486400" cy="345638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dirty="0"/>
          </a:p>
        </p:txBody>
      </p:sp>
      <p:sp>
        <p:nvSpPr>
          <p:cNvPr id="4" name="Θέση κειμένου 3"/>
          <p:cNvSpPr>
            <a:spLocks noGrp="1"/>
          </p:cNvSpPr>
          <p:nvPr>
            <p:ph type="body" sz="half" idx="2"/>
          </p:nvPr>
        </p:nvSpPr>
        <p:spPr>
          <a:xfrm>
            <a:off x="1792288" y="5157192"/>
            <a:ext cx="5486400" cy="1015008"/>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
        <p:nvSpPr>
          <p:cNvPr id="9"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Tree>
    <p:extLst>
      <p:ext uri="{BB962C8B-B14F-4D97-AF65-F5344CB8AC3E}">
        <p14:creationId xmlns:p14="http://schemas.microsoft.com/office/powerpoint/2010/main" val="4105077603"/>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gray">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smtClean="0"/>
              <a:t>Στυλ κύριου τίτλου</a:t>
            </a:r>
            <a:endParaRPr lang="el-GR"/>
          </a:p>
        </p:txBody>
      </p:sp>
      <p:sp>
        <p:nvSpPr>
          <p:cNvPr id="3" name="Θέση κειμένου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400">
                <a:solidFill>
                  <a:schemeClr val="tx1"/>
                </a:solidFill>
              </a:defRPr>
            </a:lvl1pPr>
          </a:lstStyle>
          <a:p>
            <a:fld id="{53C4726A-630D-4CB4-B088-BAB00F4188E9}" type="slidenum">
              <a:rPr lang="el-GR" smtClean="0"/>
              <a:pPr/>
              <a:t>‹#›</a:t>
            </a:fld>
            <a:endParaRPr lang="el-GR" dirty="0"/>
          </a:p>
        </p:txBody>
      </p:sp>
    </p:spTree>
    <p:extLst>
      <p:ext uri="{BB962C8B-B14F-4D97-AF65-F5344CB8AC3E}">
        <p14:creationId xmlns:p14="http://schemas.microsoft.com/office/powerpoint/2010/main" val="9838095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60" r:id="rId8"/>
    <p:sldLayoutId id="2147483661" r:id="rId9"/>
    <p:sldLayoutId id="2147483658" r:id="rId10"/>
    <p:sldLayoutId id="2147483659" r:id="rId11"/>
  </p:sldLayoutIdLst>
  <p:timing>
    <p:tnLst>
      <p:par>
        <p:cTn id="1" dur="indefinite" restart="never" nodeType="tmRoot"/>
      </p:par>
    </p:tnLst>
  </p:timing>
  <p:hf hdr="0" ftr="0" dt="0"/>
  <p:txStyles>
    <p:titleStyle>
      <a:lvl1pPr algn="ctr" defTabSz="914400" rtl="0" eaLnBrk="1" latinLnBrk="0" hangingPunct="1">
        <a:spcBef>
          <a:spcPct val="0"/>
        </a:spcBef>
        <a:buNone/>
        <a:defRPr sz="4400" b="1"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7" Type="http://schemas.openxmlformats.org/officeDocument/2006/relationships/image" Target="../media/image2.jpeg"/><Relationship Id="rId2" Type="http://schemas.openxmlformats.org/officeDocument/2006/relationships/slideLayout" Target="../slideLayouts/slideLayout1.xml"/><Relationship Id="rId1" Type="http://schemas.openxmlformats.org/officeDocument/2006/relationships/tags" Target="../tags/tag2.xml"/><Relationship Id="rId6" Type="http://schemas.openxmlformats.org/officeDocument/2006/relationships/hyperlink" Target="http://www.edulll.gr/" TargetMode="External"/><Relationship Id="rId5" Type="http://schemas.openxmlformats.org/officeDocument/2006/relationships/image" Target="../media/image1.jpeg"/><Relationship Id="rId4" Type="http://schemas.openxmlformats.org/officeDocument/2006/relationships/hyperlink" Target="http://www.teilar.gr/" TargetMode="Externa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5.wmf"/><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7.wmf"/><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tags" Target="../tags/tag3.xml"/><Relationship Id="rId5" Type="http://schemas.openxmlformats.org/officeDocument/2006/relationships/image" Target="../media/image3.png"/><Relationship Id="rId4" Type="http://schemas.openxmlformats.org/officeDocument/2006/relationships/hyperlink" Target="http://www.creativecommons.gr/?page_id=118" TargetMode="External"/></Relationships>
</file>

<file path=ppt/slides/_rels/slide2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jpeg"/><Relationship Id="rId1" Type="http://schemas.openxmlformats.org/officeDocument/2006/relationships/slideLayout" Target="../slideLayouts/slideLayout2.xml"/><Relationship Id="rId5" Type="http://schemas.openxmlformats.org/officeDocument/2006/relationships/image" Target="../media/image18.png"/><Relationship Id="rId4" Type="http://schemas.openxmlformats.org/officeDocument/2006/relationships/image" Target="../media/image17.png"/></Relationships>
</file>

<file path=ppt/slides/_rels/slide2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2.xml"/><Relationship Id="rId4" Type="http://schemas.openxmlformats.org/officeDocument/2006/relationships/image" Target="../media/image21.png"/></Relationships>
</file>

<file path=ppt/slides/_rels/slide26.xml.rels><?xml version="1.0" encoding="UTF-8" standalone="yes"?>
<Relationships xmlns="http://schemas.openxmlformats.org/package/2006/relationships"><Relationship Id="rId3" Type="http://schemas.openxmlformats.org/officeDocument/2006/relationships/image" Target="../media/image23.wmf"/><Relationship Id="rId2" Type="http://schemas.openxmlformats.org/officeDocument/2006/relationships/image" Target="../media/image22.png"/><Relationship Id="rId1" Type="http://schemas.openxmlformats.org/officeDocument/2006/relationships/slideLayout" Target="../slideLayouts/slideLayout2.xml"/><Relationship Id="rId4" Type="http://schemas.openxmlformats.org/officeDocument/2006/relationships/image" Target="../media/image24.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2.xml"/><Relationship Id="rId1" Type="http://schemas.openxmlformats.org/officeDocument/2006/relationships/tags" Target="../tags/tag4.xml"/><Relationship Id="rId5" Type="http://schemas.openxmlformats.org/officeDocument/2006/relationships/image" Target="../media/image2.jpeg"/><Relationship Id="rId4" Type="http://schemas.openxmlformats.org/officeDocument/2006/relationships/hyperlink" Target="http://www.edulll.gr/" TargetMode="External"/></Relationships>
</file>

<file path=ppt/slides/_rels/slide30.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xml"/><Relationship Id="rId1" Type="http://schemas.openxmlformats.org/officeDocument/2006/relationships/tags" Target="../tags/tag5.xml"/></Relationships>
</file>

<file path=ppt/slides/_rels/slide40.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2.xml"/><Relationship Id="rId1" Type="http://schemas.openxmlformats.org/officeDocument/2006/relationships/vmlDrawing" Target="../drawings/vmlDrawing2.vml"/><Relationship Id="rId4" Type="http://schemas.openxmlformats.org/officeDocument/2006/relationships/image" Target="../media/image26.wmf"/></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28.wmf"/><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33.png"/><Relationship Id="rId7" Type="http://schemas.openxmlformats.org/officeDocument/2006/relationships/image" Target="../media/image37.png"/><Relationship Id="rId2" Type="http://schemas.openxmlformats.org/officeDocument/2006/relationships/image" Target="../media/image32.png"/><Relationship Id="rId1" Type="http://schemas.openxmlformats.org/officeDocument/2006/relationships/slideLayout" Target="../slideLayouts/slideLayout2.xml"/><Relationship Id="rId6" Type="http://schemas.openxmlformats.org/officeDocument/2006/relationships/image" Target="../media/image36.png"/><Relationship Id="rId5" Type="http://schemas.openxmlformats.org/officeDocument/2006/relationships/image" Target="../media/image35.png"/><Relationship Id="rId4" Type="http://schemas.openxmlformats.org/officeDocument/2006/relationships/image" Target="../media/image34.png"/></Relationships>
</file>

<file path=ppt/slides/_rels/slide49.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8" Type="http://schemas.openxmlformats.org/officeDocument/2006/relationships/slide" Target="slide61.xml"/><Relationship Id="rId3" Type="http://schemas.openxmlformats.org/officeDocument/2006/relationships/notesSlide" Target="../notesSlides/notesSlide5.xml"/><Relationship Id="rId7" Type="http://schemas.openxmlformats.org/officeDocument/2006/relationships/slide" Target="slide58.xml"/><Relationship Id="rId2" Type="http://schemas.openxmlformats.org/officeDocument/2006/relationships/slideLayout" Target="../slideLayouts/slideLayout2.xml"/><Relationship Id="rId1" Type="http://schemas.openxmlformats.org/officeDocument/2006/relationships/tags" Target="../tags/tag6.xml"/><Relationship Id="rId6" Type="http://schemas.openxmlformats.org/officeDocument/2006/relationships/slide" Target="slide36.xml"/><Relationship Id="rId5" Type="http://schemas.openxmlformats.org/officeDocument/2006/relationships/slide" Target="slide9.xml"/><Relationship Id="rId4" Type="http://schemas.openxmlformats.org/officeDocument/2006/relationships/slide" Target="slide6.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2.png"/><Relationship Id="rId1" Type="http://schemas.openxmlformats.org/officeDocument/2006/relationships/slideLayout" Target="../slideLayouts/slideLayout2.xml"/><Relationship Id="rId4" Type="http://schemas.openxmlformats.org/officeDocument/2006/relationships/image" Target="../media/image44.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pn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3" Type="http://schemas.openxmlformats.org/officeDocument/2006/relationships/notesSlide" Target="../notesSlides/notesSlide6.xml"/><Relationship Id="rId7" Type="http://schemas.openxmlformats.org/officeDocument/2006/relationships/image" Target="../media/image2.jpeg"/><Relationship Id="rId2" Type="http://schemas.openxmlformats.org/officeDocument/2006/relationships/slideLayout" Target="../slideLayouts/slideLayout1.xml"/><Relationship Id="rId1" Type="http://schemas.openxmlformats.org/officeDocument/2006/relationships/tags" Target="../tags/tag7.xml"/><Relationship Id="rId6" Type="http://schemas.openxmlformats.org/officeDocument/2006/relationships/hyperlink" Target="http://www.edulll.gr/" TargetMode="External"/><Relationship Id="rId5" Type="http://schemas.openxmlformats.org/officeDocument/2006/relationships/image" Target="../media/image3.png"/><Relationship Id="rId4" Type="http://schemas.openxmlformats.org/officeDocument/2006/relationships/hyperlink" Target="http://www.creativecommons.gr/?page_id=118" TargetMode="Externa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vmlDrawing" Target="../drawings/vmlDrawing1.vml"/><Relationship Id="rId4" Type="http://schemas.openxmlformats.org/officeDocument/2006/relationships/image" Target="../media/image4.wmf"/></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εικόνα Τεχνολογικό Εκπαιδευτικό Ίδρυμα Θεσσαλίας">
            <a:hlinkClick r:id="rId4"/>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966891" y="44624"/>
            <a:ext cx="1210218" cy="1440160"/>
          </a:xfrm>
          <a:prstGeom prst="rect">
            <a:avLst/>
          </a:prstGeom>
          <a:noFill/>
          <a:extLst>
            <a:ext uri="{909E8E84-426E-40DD-AFC4-6F175D3DCCD1}">
              <a14:hiddenFill xmlns:a14="http://schemas.microsoft.com/office/drawing/2010/main">
                <a:solidFill>
                  <a:srgbClr val="FFFFFF"/>
                </a:solidFill>
              </a14:hiddenFill>
            </a:ext>
          </a:extLst>
        </p:spPr>
      </p:pic>
      <p:sp>
        <p:nvSpPr>
          <p:cNvPr id="2" name="Τίτλος 1"/>
          <p:cNvSpPr>
            <a:spLocks noGrp="1"/>
          </p:cNvSpPr>
          <p:nvPr>
            <p:ph type="ctrTitle"/>
          </p:nvPr>
        </p:nvSpPr>
        <p:spPr>
          <a:xfrm>
            <a:off x="685800" y="1628800"/>
            <a:ext cx="7772400" cy="1470025"/>
          </a:xfrm>
        </p:spPr>
        <p:txBody>
          <a:bodyPr>
            <a:noAutofit/>
          </a:bodyPr>
          <a:lstStyle/>
          <a:p>
            <a:r>
              <a:rPr lang="el-GR" sz="3600" dirty="0" smtClean="0">
                <a:cs typeface="Arial" charset="0"/>
              </a:rPr>
              <a:t>Τεχνολογία &amp; Ποιοτικός Έλεγχος Γάλακτος και Γαλακτοκομικών Προϊόντων</a:t>
            </a:r>
            <a:endParaRPr lang="el-GR" sz="3600" dirty="0"/>
          </a:p>
        </p:txBody>
      </p:sp>
      <p:sp>
        <p:nvSpPr>
          <p:cNvPr id="3" name="Υπότιτλος 2" descr="Διδάκτωρ Ηλίας Κ. Σάββας, &#10;Αναπληρωτής Καθηγητής,&#10;Τμήμα Μηχανικών Πληροφορικής Τεχνολογικής Εκπαίδευσης,&#10;Tεχνολογικό Εκπαιδευτικό Ίδρυμα Θεσσαλίας&#10;"/>
          <p:cNvSpPr>
            <a:spLocks noGrp="1"/>
          </p:cNvSpPr>
          <p:nvPr>
            <p:ph type="subTitle" idx="1"/>
          </p:nvPr>
        </p:nvSpPr>
        <p:spPr>
          <a:xfrm>
            <a:off x="683568" y="3188568"/>
            <a:ext cx="7776864" cy="3669432"/>
          </a:xfrm>
        </p:spPr>
        <p:txBody>
          <a:bodyPr>
            <a:noAutofit/>
          </a:bodyPr>
          <a:lstStyle/>
          <a:p>
            <a:r>
              <a:rPr lang="el-GR" sz="2800" b="1" dirty="0" smtClean="0"/>
              <a:t>Ενότητα </a:t>
            </a:r>
            <a:r>
              <a:rPr lang="en-US" sz="2800" b="1" dirty="0" smtClean="0"/>
              <a:t>4 </a:t>
            </a:r>
            <a:r>
              <a:rPr lang="el-GR" sz="2800" b="1" dirty="0" smtClean="0"/>
              <a:t>(Μέρος Γ):</a:t>
            </a:r>
            <a:r>
              <a:rPr lang="en-US" sz="2800" dirty="0" smtClean="0"/>
              <a:t> </a:t>
            </a:r>
            <a:r>
              <a:rPr lang="el-GR" sz="2800" dirty="0" smtClean="0"/>
              <a:t>Συμπυκνωμένο γάλα.</a:t>
            </a:r>
            <a:endParaRPr lang="en-US" sz="2800" dirty="0" smtClean="0"/>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sz="2800" dirty="0">
                <a:cs typeface="Arial" charset="0"/>
              </a:rPr>
              <a:t>Ε</a:t>
            </a:r>
            <a:r>
              <a:rPr lang="el-GR" sz="2800" dirty="0" smtClean="0">
                <a:cs typeface="Arial" charset="0"/>
              </a:rPr>
              <a:t>λένη </a:t>
            </a:r>
            <a:r>
              <a:rPr lang="el-GR" sz="2800" dirty="0" err="1" smtClean="0">
                <a:cs typeface="Arial" charset="0"/>
              </a:rPr>
              <a:t>Μαλισσιόβα</a:t>
            </a:r>
            <a:r>
              <a:rPr lang="fi-FI" sz="2800" dirty="0" smtClean="0"/>
              <a:t>, </a:t>
            </a:r>
            <a:endParaRPr lang="fi-FI" sz="2800" dirty="0"/>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sz="2800" dirty="0" smtClean="0">
                <a:cs typeface="Arial" charset="0"/>
              </a:rPr>
              <a:t>Καθηγήτρια Εφαρμογών</a:t>
            </a:r>
            <a:r>
              <a:rPr lang="fi-FI" sz="2800" dirty="0" smtClean="0"/>
              <a:t>,</a:t>
            </a:r>
            <a:endParaRPr lang="fi-FI" sz="2800" dirty="0"/>
          </a:p>
          <a:p>
            <a:pPr>
              <a:lnSpc>
                <a:spcPct val="90000"/>
              </a:lnSpc>
            </a:pPr>
            <a:r>
              <a:rPr lang="el-GR" sz="2800" dirty="0">
                <a:cs typeface="Arial" charset="0"/>
              </a:rPr>
              <a:t>Τμήμα Τεχνολογίας </a:t>
            </a:r>
            <a:r>
              <a:rPr lang="el-GR" sz="2800" dirty="0" smtClean="0">
                <a:cs typeface="Arial" charset="0"/>
              </a:rPr>
              <a:t>Τροφίμων</a:t>
            </a:r>
            <a:r>
              <a:rPr lang="fi-FI" sz="2800" dirty="0" smtClean="0"/>
              <a:t>,</a:t>
            </a:r>
            <a:endParaRPr lang="fi-FI" sz="2800" dirty="0"/>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fi-FI" sz="2800" dirty="0"/>
              <a:t>T.E.I. </a:t>
            </a:r>
            <a:r>
              <a:rPr lang="el-GR" sz="2800" dirty="0" smtClean="0"/>
              <a:t>Θεσσαλίας</a:t>
            </a:r>
            <a:endParaRPr lang="fi-FI" sz="2800" dirty="0"/>
          </a:p>
        </p:txBody>
      </p:sp>
      <p:pic>
        <p:nvPicPr>
          <p:cNvPr id="5" name="Picture 3" descr="εικόνα Λογότυπο Επιχειρησιακού Προγράμματος Εκπαίδευση και Δια βίου Μάθηση του Υπουργείου Παιδείας ΕΣΠΑ 2007 2013 με τη σημαία της Ευρωπαϊκής Ένωσης, το οποίο συγχρηματοδοτείται από την Ευρωπαϊκή Ένωση (Ευρωπαϊκό Κοινωνικό Ταμείο) και από εθνικούς πόρους.">
            <a:hlinkClick r:id="rId6"/>
          </p:cNvPr>
          <p:cNvPicPr>
            <a:picLocks noChangeAspect="1" noChangeArrowheads="1"/>
          </p:cNvPicPr>
          <p:nvPr/>
        </p:nvPicPr>
        <p:blipFill>
          <a:blip r:embed="rId7" cstate="print"/>
          <a:srcRect/>
          <a:stretch>
            <a:fillRect/>
          </a:stretch>
        </p:blipFill>
        <p:spPr bwMode="auto">
          <a:xfrm>
            <a:off x="2416856" y="5643487"/>
            <a:ext cx="4310289" cy="1025873"/>
          </a:xfrm>
          <a:prstGeom prst="rect">
            <a:avLst/>
          </a:prstGeom>
          <a:noFill/>
        </p:spPr>
      </p:pic>
    </p:spTree>
    <p:custDataLst>
      <p:tags r:id="rId1"/>
    </p:custDataLst>
    <p:extLst>
      <p:ext uri="{BB962C8B-B14F-4D97-AF65-F5344CB8AC3E}">
        <p14:creationId xmlns:p14="http://schemas.microsoft.com/office/powerpoint/2010/main" val="18397218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5"/>
          <p:cNvSpPr>
            <a:spLocks noGrp="1"/>
          </p:cNvSpPr>
          <p:nvPr>
            <p:ph type="sldNum" sz="quarter" idx="12"/>
          </p:nvPr>
        </p:nvSpPr>
        <p:spPr/>
        <p:txBody>
          <a:bodyPr/>
          <a:lstStyle/>
          <a:p>
            <a:pPr>
              <a:defRPr/>
            </a:pPr>
            <a:fld id="{68D5964C-85C9-4400-9F40-E0FFAD68AB17}" type="slidenum">
              <a:rPr lang="el-GR"/>
              <a:pPr>
                <a:defRPr/>
              </a:pPr>
              <a:t>10</a:t>
            </a:fld>
            <a:endParaRPr lang="el-GR"/>
          </a:p>
        </p:txBody>
      </p:sp>
      <p:sp>
        <p:nvSpPr>
          <p:cNvPr id="15365" name="Text Box 5"/>
          <p:cNvSpPr txBox="1">
            <a:spLocks noChangeArrowheads="1"/>
          </p:cNvSpPr>
          <p:nvPr/>
        </p:nvSpPr>
        <p:spPr bwMode="auto">
          <a:xfrm>
            <a:off x="467544" y="764704"/>
            <a:ext cx="8208912" cy="5078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spcBef>
                <a:spcPct val="50000"/>
              </a:spcBef>
            </a:pPr>
            <a:r>
              <a:rPr lang="el-GR" altLang="el-GR" sz="2400" dirty="0">
                <a:solidFill>
                  <a:schemeClr val="accent2"/>
                </a:solidFill>
              </a:rPr>
              <a:t>Το υγρό προϊόν, που λαμβάνεται με μερική αφαίρεση του ύδατος από γάλα, από ολικά  ή μερικά αποβουτυρωμένο γάλα, ή μείγμα προϊόντων του, στα οποία ενδεχομένως να έχει προστεθεί κρέμα γάλακτος ή γάλα ολικά αφυδατωμένο ή και τα δύο, σε ποσότητα όχι &gt;25% του ολικού στερεού υπολείμματος. </a:t>
            </a:r>
          </a:p>
          <a:p>
            <a:pPr eaLnBrk="1" hangingPunct="1">
              <a:spcBef>
                <a:spcPct val="50000"/>
              </a:spcBef>
            </a:pPr>
            <a:r>
              <a:rPr lang="el-GR" altLang="el-GR" sz="2400" b="1" dirty="0">
                <a:solidFill>
                  <a:schemeClr val="accent2"/>
                </a:solidFill>
              </a:rPr>
              <a:t>ΕΙΔΗ:</a:t>
            </a:r>
          </a:p>
          <a:p>
            <a:pPr eaLnBrk="1" hangingPunct="1">
              <a:spcBef>
                <a:spcPct val="50000"/>
              </a:spcBef>
              <a:buFontTx/>
              <a:buChar char="•"/>
            </a:pPr>
            <a:r>
              <a:rPr lang="el-GR" altLang="el-GR" sz="2400" dirty="0">
                <a:solidFill>
                  <a:schemeClr val="accent2"/>
                </a:solidFill>
              </a:rPr>
              <a:t>ΣΥΜΠΥΚΝΩΜΕΝΟ ΓΑΛΑ ΠΛΟΥΣΙΟ ΣΕ ΛΙΠΑΡΑ</a:t>
            </a:r>
          </a:p>
          <a:p>
            <a:pPr eaLnBrk="1" hangingPunct="1">
              <a:spcBef>
                <a:spcPct val="50000"/>
              </a:spcBef>
              <a:buFontTx/>
              <a:buChar char="•"/>
            </a:pPr>
            <a:r>
              <a:rPr lang="el-GR" altLang="el-GR" sz="2400" dirty="0">
                <a:solidFill>
                  <a:schemeClr val="accent2"/>
                </a:solidFill>
              </a:rPr>
              <a:t>ΣΥΜΠΥΚΝΩΜΕΝΟ ΓΑΛΑ</a:t>
            </a:r>
          </a:p>
          <a:p>
            <a:pPr eaLnBrk="1" hangingPunct="1">
              <a:spcBef>
                <a:spcPct val="50000"/>
              </a:spcBef>
              <a:buFontTx/>
              <a:buChar char="•"/>
            </a:pPr>
            <a:r>
              <a:rPr lang="el-GR" altLang="el-GR" sz="2400" dirty="0">
                <a:solidFill>
                  <a:schemeClr val="accent2"/>
                </a:solidFill>
              </a:rPr>
              <a:t>ΣΥΜΠΥΚΝΩΜΕΝΟ ΓΑΛΑ, ΜΕΡΙΚΑ ΑΠΟΒΟΥΤΥΡΟΜΕΝΟ</a:t>
            </a:r>
          </a:p>
          <a:p>
            <a:pPr eaLnBrk="1" hangingPunct="1">
              <a:spcBef>
                <a:spcPct val="50000"/>
              </a:spcBef>
              <a:buFontTx/>
              <a:buChar char="•"/>
            </a:pPr>
            <a:r>
              <a:rPr lang="el-GR" altLang="el-GR" sz="2400" dirty="0">
                <a:solidFill>
                  <a:schemeClr val="accent2"/>
                </a:solidFill>
              </a:rPr>
              <a:t>ΣΥΜΠΥΚΝΩΜΕΝΟ ΓΑΛΑ, </a:t>
            </a:r>
            <a:r>
              <a:rPr lang="el-GR" altLang="el-GR" sz="2400" dirty="0" smtClean="0">
                <a:solidFill>
                  <a:schemeClr val="accent2"/>
                </a:solidFill>
              </a:rPr>
              <a:t>ΑΠΟΒΟΥΤΥΡΩΜΕΝΟ</a:t>
            </a:r>
          </a:p>
        </p:txBody>
      </p:sp>
      <p:sp>
        <p:nvSpPr>
          <p:cNvPr id="6" name="Θέση υποσέλιδου 3" descr="."/>
          <p:cNvSpPr txBox="1">
            <a:spLocks/>
          </p:cNvSpPr>
          <p:nvPr/>
        </p:nvSpPr>
        <p:spPr>
          <a:xfrm>
            <a:off x="2909727"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Συμπυκνωμένο γάλα</a:t>
            </a:r>
            <a:endParaRPr lang="en-US" sz="1400" dirty="0"/>
          </a:p>
        </p:txBody>
      </p:sp>
    </p:spTree>
    <p:extLst>
      <p:ext uri="{BB962C8B-B14F-4D97-AF65-F5344CB8AC3E}">
        <p14:creationId xmlns:p14="http://schemas.microsoft.com/office/powerpoint/2010/main" val="5412576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Slide Number Placeholder 5"/>
          <p:cNvSpPr>
            <a:spLocks noGrp="1"/>
          </p:cNvSpPr>
          <p:nvPr>
            <p:ph type="sldNum" sz="quarter" idx="12"/>
          </p:nvPr>
        </p:nvSpPr>
        <p:spPr/>
        <p:txBody>
          <a:bodyPr/>
          <a:lstStyle/>
          <a:p>
            <a:pPr>
              <a:defRPr/>
            </a:pPr>
            <a:fld id="{D1965AEF-9754-483A-8B50-47F7F974B519}" type="slidenum">
              <a:rPr lang="el-GR"/>
              <a:pPr>
                <a:defRPr/>
              </a:pPr>
              <a:t>11</a:t>
            </a:fld>
            <a:endParaRPr lang="el-GR"/>
          </a:p>
        </p:txBody>
      </p:sp>
      <p:grpSp>
        <p:nvGrpSpPr>
          <p:cNvPr id="16389" name="Group 5"/>
          <p:cNvGrpSpPr>
            <a:grpSpLocks/>
          </p:cNvGrpSpPr>
          <p:nvPr/>
        </p:nvGrpSpPr>
        <p:grpSpPr bwMode="auto">
          <a:xfrm>
            <a:off x="1042989" y="260351"/>
            <a:ext cx="6697364" cy="6120978"/>
            <a:chOff x="839" y="164"/>
            <a:chExt cx="4310" cy="3942"/>
          </a:xfrm>
        </p:grpSpPr>
        <p:sp>
          <p:nvSpPr>
            <p:cNvPr id="16390" name="Text Box 6"/>
            <p:cNvSpPr txBox="1">
              <a:spLocks noChangeArrowheads="1"/>
            </p:cNvSpPr>
            <p:nvPr/>
          </p:nvSpPr>
          <p:spPr bwMode="auto">
            <a:xfrm>
              <a:off x="1882" y="164"/>
              <a:ext cx="2313" cy="268"/>
            </a:xfrm>
            <a:prstGeom prst="rect">
              <a:avLst/>
            </a:prstGeom>
            <a:noFill/>
            <a:ln w="28575">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l-GR" altLang="el-GR" sz="2000">
                  <a:solidFill>
                    <a:schemeClr val="accent2"/>
                  </a:solidFill>
                </a:rPr>
                <a:t>Ποιοτικός έλεγχος γάλακτος</a:t>
              </a:r>
            </a:p>
          </p:txBody>
        </p:sp>
        <p:sp>
          <p:nvSpPr>
            <p:cNvPr id="16391" name="Text Box 7"/>
            <p:cNvSpPr txBox="1">
              <a:spLocks noChangeArrowheads="1"/>
            </p:cNvSpPr>
            <p:nvPr/>
          </p:nvSpPr>
          <p:spPr bwMode="auto">
            <a:xfrm>
              <a:off x="2381" y="572"/>
              <a:ext cx="1270" cy="268"/>
            </a:xfrm>
            <a:prstGeom prst="rect">
              <a:avLst/>
            </a:prstGeom>
            <a:noFill/>
            <a:ln w="28575" algn="ctr">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l-GR" altLang="el-GR" sz="2000">
                  <a:solidFill>
                    <a:schemeClr val="accent2"/>
                  </a:solidFill>
                </a:rPr>
                <a:t>Τυποποίηση</a:t>
              </a:r>
            </a:p>
          </p:txBody>
        </p:sp>
        <p:sp>
          <p:nvSpPr>
            <p:cNvPr id="16392" name="Text Box 8"/>
            <p:cNvSpPr txBox="1">
              <a:spLocks noChangeArrowheads="1"/>
            </p:cNvSpPr>
            <p:nvPr/>
          </p:nvSpPr>
          <p:spPr bwMode="auto">
            <a:xfrm>
              <a:off x="1791" y="981"/>
              <a:ext cx="2495" cy="268"/>
            </a:xfrm>
            <a:prstGeom prst="rect">
              <a:avLst/>
            </a:prstGeom>
            <a:noFill/>
            <a:ln w="28575" algn="ctr">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l-GR" altLang="el-GR" sz="2000">
                  <a:solidFill>
                    <a:schemeClr val="accent2"/>
                  </a:solidFill>
                </a:rPr>
                <a:t>Προθέρμανση</a:t>
              </a:r>
              <a:r>
                <a:rPr lang="en-US" altLang="el-GR" sz="1600">
                  <a:solidFill>
                    <a:schemeClr val="accent2"/>
                  </a:solidFill>
                </a:rPr>
                <a:t> </a:t>
              </a:r>
              <a:r>
                <a:rPr lang="el-GR" altLang="el-GR" sz="2000">
                  <a:solidFill>
                    <a:schemeClr val="accent2"/>
                  </a:solidFill>
                </a:rPr>
                <a:t>100-120</a:t>
              </a:r>
              <a:r>
                <a:rPr lang="en-US" altLang="el-GR" sz="2000">
                  <a:solidFill>
                    <a:schemeClr val="accent2"/>
                  </a:solidFill>
                </a:rPr>
                <a:t>°C</a:t>
              </a:r>
              <a:r>
                <a:rPr lang="el-GR" altLang="el-GR" sz="2000">
                  <a:solidFill>
                    <a:schemeClr val="accent2"/>
                  </a:solidFill>
                </a:rPr>
                <a:t>/1-3</a:t>
              </a:r>
              <a:r>
                <a:rPr lang="en-US" altLang="el-GR" sz="2000">
                  <a:solidFill>
                    <a:schemeClr val="accent2"/>
                  </a:solidFill>
                </a:rPr>
                <a:t>min</a:t>
              </a:r>
              <a:endParaRPr lang="el-GR" altLang="el-GR" sz="2000">
                <a:solidFill>
                  <a:schemeClr val="accent2"/>
                </a:solidFill>
              </a:endParaRPr>
            </a:p>
          </p:txBody>
        </p:sp>
        <p:sp>
          <p:nvSpPr>
            <p:cNvPr id="16393" name="Text Box 9"/>
            <p:cNvSpPr txBox="1">
              <a:spLocks noChangeArrowheads="1"/>
            </p:cNvSpPr>
            <p:nvPr/>
          </p:nvSpPr>
          <p:spPr bwMode="auto">
            <a:xfrm>
              <a:off x="2109" y="1389"/>
              <a:ext cx="1815" cy="268"/>
            </a:xfrm>
            <a:prstGeom prst="rect">
              <a:avLst/>
            </a:prstGeom>
            <a:noFill/>
            <a:ln w="28575" algn="ctr">
              <a:solidFill>
                <a:srgbClr val="7030A0"/>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l-GR" altLang="el-GR" sz="2000">
                  <a:solidFill>
                    <a:schemeClr val="accent2"/>
                  </a:solidFill>
                </a:rPr>
                <a:t>Συμπύκνωση</a:t>
              </a:r>
              <a:r>
                <a:rPr lang="en-US" altLang="el-GR" sz="2000">
                  <a:solidFill>
                    <a:schemeClr val="accent2"/>
                  </a:solidFill>
                </a:rPr>
                <a:t> </a:t>
              </a:r>
              <a:r>
                <a:rPr lang="el-GR" altLang="el-GR" sz="2000">
                  <a:solidFill>
                    <a:schemeClr val="accent2"/>
                  </a:solidFill>
                </a:rPr>
                <a:t>50-60</a:t>
              </a:r>
              <a:r>
                <a:rPr lang="en-US" altLang="el-GR" sz="2000">
                  <a:solidFill>
                    <a:schemeClr val="accent2"/>
                  </a:solidFill>
                </a:rPr>
                <a:t>°C</a:t>
              </a:r>
              <a:endParaRPr lang="el-GR" altLang="el-GR" sz="2000">
                <a:solidFill>
                  <a:schemeClr val="accent2"/>
                </a:solidFill>
              </a:endParaRPr>
            </a:p>
          </p:txBody>
        </p:sp>
        <p:sp>
          <p:nvSpPr>
            <p:cNvPr id="16394" name="Text Box 10"/>
            <p:cNvSpPr txBox="1">
              <a:spLocks noChangeArrowheads="1"/>
            </p:cNvSpPr>
            <p:nvPr/>
          </p:nvSpPr>
          <p:spPr bwMode="auto">
            <a:xfrm>
              <a:off x="1791" y="1797"/>
              <a:ext cx="2404" cy="268"/>
            </a:xfrm>
            <a:prstGeom prst="rect">
              <a:avLst/>
            </a:prstGeom>
            <a:noFill/>
            <a:ln w="28575" algn="ctr">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l-GR" altLang="el-GR" sz="2000">
                  <a:solidFill>
                    <a:schemeClr val="accent2"/>
                  </a:solidFill>
                </a:rPr>
                <a:t>Ομογενοποίηση 125-2</a:t>
              </a:r>
              <a:r>
                <a:rPr lang="en-US" altLang="el-GR" sz="2000">
                  <a:solidFill>
                    <a:schemeClr val="accent2"/>
                  </a:solidFill>
                </a:rPr>
                <a:t>5</a:t>
              </a:r>
              <a:r>
                <a:rPr lang="el-GR" altLang="el-GR" sz="2000">
                  <a:solidFill>
                    <a:schemeClr val="accent2"/>
                  </a:solidFill>
                </a:rPr>
                <a:t>0</a:t>
              </a:r>
              <a:r>
                <a:rPr lang="en-US" altLang="el-GR" sz="2000">
                  <a:solidFill>
                    <a:schemeClr val="accent2"/>
                  </a:solidFill>
                </a:rPr>
                <a:t>bar</a:t>
              </a:r>
              <a:endParaRPr lang="el-GR" altLang="el-GR" sz="2000">
                <a:solidFill>
                  <a:schemeClr val="accent2"/>
                </a:solidFill>
              </a:endParaRPr>
            </a:p>
          </p:txBody>
        </p:sp>
        <p:sp>
          <p:nvSpPr>
            <p:cNvPr id="16395" name="Text Box 11"/>
            <p:cNvSpPr txBox="1">
              <a:spLocks noChangeArrowheads="1"/>
            </p:cNvSpPr>
            <p:nvPr/>
          </p:nvSpPr>
          <p:spPr bwMode="auto">
            <a:xfrm>
              <a:off x="839" y="2205"/>
              <a:ext cx="4310" cy="268"/>
            </a:xfrm>
            <a:prstGeom prst="rect">
              <a:avLst/>
            </a:prstGeom>
            <a:noFill/>
            <a:ln w="28575" algn="ctr">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l-GR" altLang="el-GR" sz="2000">
                  <a:solidFill>
                    <a:schemeClr val="accent2"/>
                  </a:solidFill>
                </a:rPr>
                <a:t>Ψύξη (Δοκιμαστική αποστείρωση δείγματος – Προσθετικά)</a:t>
              </a:r>
            </a:p>
          </p:txBody>
        </p:sp>
        <p:sp>
          <p:nvSpPr>
            <p:cNvPr id="16396" name="Text Box 12"/>
            <p:cNvSpPr txBox="1">
              <a:spLocks noChangeArrowheads="1"/>
            </p:cNvSpPr>
            <p:nvPr/>
          </p:nvSpPr>
          <p:spPr bwMode="auto">
            <a:xfrm>
              <a:off x="2471" y="2614"/>
              <a:ext cx="1089" cy="268"/>
            </a:xfrm>
            <a:prstGeom prst="rect">
              <a:avLst/>
            </a:prstGeom>
            <a:noFill/>
            <a:ln w="28575" algn="ctr">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l-GR" altLang="el-GR" sz="2000">
                  <a:solidFill>
                    <a:schemeClr val="accent2"/>
                  </a:solidFill>
                </a:rPr>
                <a:t>Εγκυτίωση</a:t>
              </a:r>
            </a:p>
          </p:txBody>
        </p:sp>
        <p:sp>
          <p:nvSpPr>
            <p:cNvPr id="16397" name="Text Box 13"/>
            <p:cNvSpPr txBox="1">
              <a:spLocks noChangeArrowheads="1"/>
            </p:cNvSpPr>
            <p:nvPr/>
          </p:nvSpPr>
          <p:spPr bwMode="auto">
            <a:xfrm>
              <a:off x="1429" y="3022"/>
              <a:ext cx="3175" cy="268"/>
            </a:xfrm>
            <a:prstGeom prst="rect">
              <a:avLst/>
            </a:prstGeom>
            <a:noFill/>
            <a:ln w="28575" algn="ctr">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l-GR" altLang="el-GR" sz="2000">
                  <a:solidFill>
                    <a:schemeClr val="accent2"/>
                  </a:solidFill>
                </a:rPr>
                <a:t>Αποστείρωση 115-118</a:t>
              </a:r>
              <a:r>
                <a:rPr lang="en-US" altLang="el-GR" sz="2000">
                  <a:solidFill>
                    <a:schemeClr val="accent2"/>
                  </a:solidFill>
                </a:rPr>
                <a:t>°C</a:t>
              </a:r>
              <a:r>
                <a:rPr lang="el-GR" altLang="el-GR" sz="2000">
                  <a:solidFill>
                    <a:schemeClr val="accent2"/>
                  </a:solidFill>
                </a:rPr>
                <a:t>/10-15</a:t>
              </a:r>
              <a:r>
                <a:rPr lang="en-US" altLang="el-GR" sz="2000">
                  <a:solidFill>
                    <a:schemeClr val="accent2"/>
                  </a:solidFill>
                </a:rPr>
                <a:t>min</a:t>
              </a:r>
              <a:endParaRPr lang="el-GR" altLang="el-GR" sz="2000">
                <a:solidFill>
                  <a:schemeClr val="accent2"/>
                </a:solidFill>
              </a:endParaRPr>
            </a:p>
          </p:txBody>
        </p:sp>
        <p:sp>
          <p:nvSpPr>
            <p:cNvPr id="16398" name="Text Box 14"/>
            <p:cNvSpPr txBox="1">
              <a:spLocks noChangeArrowheads="1"/>
            </p:cNvSpPr>
            <p:nvPr/>
          </p:nvSpPr>
          <p:spPr bwMode="auto">
            <a:xfrm>
              <a:off x="2653" y="3430"/>
              <a:ext cx="771" cy="268"/>
            </a:xfrm>
            <a:prstGeom prst="rect">
              <a:avLst/>
            </a:prstGeom>
            <a:noFill/>
            <a:ln w="28575" algn="ctr">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l-GR" altLang="el-GR" sz="2000">
                  <a:solidFill>
                    <a:schemeClr val="accent2"/>
                  </a:solidFill>
                </a:rPr>
                <a:t>Ψύξη</a:t>
              </a:r>
            </a:p>
          </p:txBody>
        </p:sp>
        <p:sp>
          <p:nvSpPr>
            <p:cNvPr id="16399" name="Text Box 15"/>
            <p:cNvSpPr txBox="1">
              <a:spLocks noChangeArrowheads="1"/>
            </p:cNvSpPr>
            <p:nvPr/>
          </p:nvSpPr>
          <p:spPr bwMode="auto">
            <a:xfrm>
              <a:off x="2108" y="3838"/>
              <a:ext cx="1815" cy="268"/>
            </a:xfrm>
            <a:prstGeom prst="rect">
              <a:avLst/>
            </a:prstGeom>
            <a:noFill/>
            <a:ln w="28575" algn="ctr">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l-GR" altLang="el-GR" sz="2000">
                  <a:solidFill>
                    <a:schemeClr val="accent2"/>
                  </a:solidFill>
                </a:rPr>
                <a:t>Αποθήκευση - Έλεγχος</a:t>
              </a:r>
            </a:p>
          </p:txBody>
        </p:sp>
        <p:sp>
          <p:nvSpPr>
            <p:cNvPr id="16400" name="Line 16"/>
            <p:cNvSpPr>
              <a:spLocks noChangeShapeType="1"/>
            </p:cNvSpPr>
            <p:nvPr/>
          </p:nvSpPr>
          <p:spPr bwMode="auto">
            <a:xfrm>
              <a:off x="3016" y="436"/>
              <a:ext cx="0" cy="113"/>
            </a:xfrm>
            <a:prstGeom prst="line">
              <a:avLst/>
            </a:prstGeom>
            <a:noFill/>
            <a:ln w="28575">
              <a:solidFill>
                <a:schemeClr val="accent2"/>
              </a:solidFill>
              <a:round/>
              <a:headEnd/>
              <a:tailEnd type="triangle" w="med" len="med"/>
            </a:ln>
            <a:extLst>
              <a:ext uri="{909E8E84-426E-40DD-AFC4-6F175D3DCCD1}">
                <a14:hiddenFill xmlns:a14="http://schemas.microsoft.com/office/drawing/2010/main">
                  <a:noFill/>
                </a14:hiddenFill>
              </a:ext>
            </a:extLst>
          </p:spPr>
          <p:txBody>
            <a:bodyPr/>
            <a:lstStyle/>
            <a:p>
              <a:endParaRPr lang="el-GR"/>
            </a:p>
          </p:txBody>
        </p:sp>
        <p:sp>
          <p:nvSpPr>
            <p:cNvPr id="16401" name="Line 17"/>
            <p:cNvSpPr>
              <a:spLocks noChangeShapeType="1"/>
            </p:cNvSpPr>
            <p:nvPr/>
          </p:nvSpPr>
          <p:spPr bwMode="auto">
            <a:xfrm>
              <a:off x="3016" y="845"/>
              <a:ext cx="0" cy="113"/>
            </a:xfrm>
            <a:prstGeom prst="line">
              <a:avLst/>
            </a:prstGeom>
            <a:noFill/>
            <a:ln w="28575">
              <a:solidFill>
                <a:schemeClr val="accent2"/>
              </a:solidFill>
              <a:round/>
              <a:headEnd/>
              <a:tailEnd type="triangle" w="med" len="med"/>
            </a:ln>
            <a:extLst>
              <a:ext uri="{909E8E84-426E-40DD-AFC4-6F175D3DCCD1}">
                <a14:hiddenFill xmlns:a14="http://schemas.microsoft.com/office/drawing/2010/main">
                  <a:noFill/>
                </a14:hiddenFill>
              </a:ext>
            </a:extLst>
          </p:spPr>
          <p:txBody>
            <a:bodyPr/>
            <a:lstStyle/>
            <a:p>
              <a:endParaRPr lang="el-GR"/>
            </a:p>
          </p:txBody>
        </p:sp>
        <p:sp>
          <p:nvSpPr>
            <p:cNvPr id="16402" name="Line 18"/>
            <p:cNvSpPr>
              <a:spLocks noChangeShapeType="1"/>
            </p:cNvSpPr>
            <p:nvPr/>
          </p:nvSpPr>
          <p:spPr bwMode="auto">
            <a:xfrm>
              <a:off x="3016" y="1253"/>
              <a:ext cx="0" cy="113"/>
            </a:xfrm>
            <a:prstGeom prst="line">
              <a:avLst/>
            </a:prstGeom>
            <a:noFill/>
            <a:ln w="28575">
              <a:solidFill>
                <a:schemeClr val="accent2"/>
              </a:solidFill>
              <a:round/>
              <a:headEnd/>
              <a:tailEnd type="triangle" w="med" len="med"/>
            </a:ln>
            <a:extLst>
              <a:ext uri="{909E8E84-426E-40DD-AFC4-6F175D3DCCD1}">
                <a14:hiddenFill xmlns:a14="http://schemas.microsoft.com/office/drawing/2010/main">
                  <a:noFill/>
                </a14:hiddenFill>
              </a:ext>
            </a:extLst>
          </p:spPr>
          <p:txBody>
            <a:bodyPr/>
            <a:lstStyle/>
            <a:p>
              <a:endParaRPr lang="el-GR"/>
            </a:p>
          </p:txBody>
        </p:sp>
        <p:sp>
          <p:nvSpPr>
            <p:cNvPr id="16403" name="Line 19"/>
            <p:cNvSpPr>
              <a:spLocks noChangeShapeType="1"/>
            </p:cNvSpPr>
            <p:nvPr/>
          </p:nvSpPr>
          <p:spPr bwMode="auto">
            <a:xfrm>
              <a:off x="3016" y="1661"/>
              <a:ext cx="0" cy="113"/>
            </a:xfrm>
            <a:prstGeom prst="line">
              <a:avLst/>
            </a:prstGeom>
            <a:noFill/>
            <a:ln w="28575">
              <a:solidFill>
                <a:schemeClr val="accent2"/>
              </a:solidFill>
              <a:round/>
              <a:headEnd/>
              <a:tailEnd type="triangle" w="med" len="med"/>
            </a:ln>
            <a:extLst>
              <a:ext uri="{909E8E84-426E-40DD-AFC4-6F175D3DCCD1}">
                <a14:hiddenFill xmlns:a14="http://schemas.microsoft.com/office/drawing/2010/main">
                  <a:noFill/>
                </a14:hiddenFill>
              </a:ext>
            </a:extLst>
          </p:spPr>
          <p:txBody>
            <a:bodyPr/>
            <a:lstStyle/>
            <a:p>
              <a:endParaRPr lang="el-GR"/>
            </a:p>
          </p:txBody>
        </p:sp>
        <p:sp>
          <p:nvSpPr>
            <p:cNvPr id="16404" name="Line 20"/>
            <p:cNvSpPr>
              <a:spLocks noChangeShapeType="1"/>
            </p:cNvSpPr>
            <p:nvPr/>
          </p:nvSpPr>
          <p:spPr bwMode="auto">
            <a:xfrm>
              <a:off x="3016" y="2069"/>
              <a:ext cx="0" cy="113"/>
            </a:xfrm>
            <a:prstGeom prst="line">
              <a:avLst/>
            </a:prstGeom>
            <a:noFill/>
            <a:ln w="28575">
              <a:solidFill>
                <a:schemeClr val="accent2"/>
              </a:solidFill>
              <a:round/>
              <a:headEnd/>
              <a:tailEnd type="triangle" w="med" len="med"/>
            </a:ln>
            <a:extLst>
              <a:ext uri="{909E8E84-426E-40DD-AFC4-6F175D3DCCD1}">
                <a14:hiddenFill xmlns:a14="http://schemas.microsoft.com/office/drawing/2010/main">
                  <a:noFill/>
                </a14:hiddenFill>
              </a:ext>
            </a:extLst>
          </p:spPr>
          <p:txBody>
            <a:bodyPr/>
            <a:lstStyle/>
            <a:p>
              <a:endParaRPr lang="el-GR"/>
            </a:p>
          </p:txBody>
        </p:sp>
        <p:sp>
          <p:nvSpPr>
            <p:cNvPr id="16405" name="Line 21"/>
            <p:cNvSpPr>
              <a:spLocks noChangeShapeType="1"/>
            </p:cNvSpPr>
            <p:nvPr/>
          </p:nvSpPr>
          <p:spPr bwMode="auto">
            <a:xfrm>
              <a:off x="3016" y="2478"/>
              <a:ext cx="0" cy="113"/>
            </a:xfrm>
            <a:prstGeom prst="line">
              <a:avLst/>
            </a:prstGeom>
            <a:noFill/>
            <a:ln w="28575">
              <a:solidFill>
                <a:schemeClr val="accent2"/>
              </a:solidFill>
              <a:round/>
              <a:headEnd/>
              <a:tailEnd type="triangle" w="med" len="med"/>
            </a:ln>
            <a:extLst>
              <a:ext uri="{909E8E84-426E-40DD-AFC4-6F175D3DCCD1}">
                <a14:hiddenFill xmlns:a14="http://schemas.microsoft.com/office/drawing/2010/main">
                  <a:noFill/>
                </a14:hiddenFill>
              </a:ext>
            </a:extLst>
          </p:spPr>
          <p:txBody>
            <a:bodyPr/>
            <a:lstStyle/>
            <a:p>
              <a:endParaRPr lang="el-GR"/>
            </a:p>
          </p:txBody>
        </p:sp>
        <p:sp>
          <p:nvSpPr>
            <p:cNvPr id="16406" name="Line 22"/>
            <p:cNvSpPr>
              <a:spLocks noChangeShapeType="1"/>
            </p:cNvSpPr>
            <p:nvPr/>
          </p:nvSpPr>
          <p:spPr bwMode="auto">
            <a:xfrm>
              <a:off x="3016" y="2886"/>
              <a:ext cx="0" cy="113"/>
            </a:xfrm>
            <a:prstGeom prst="line">
              <a:avLst/>
            </a:prstGeom>
            <a:noFill/>
            <a:ln w="28575">
              <a:solidFill>
                <a:schemeClr val="accent2"/>
              </a:solidFill>
              <a:round/>
              <a:headEnd/>
              <a:tailEnd type="triangle" w="med" len="med"/>
            </a:ln>
            <a:extLst>
              <a:ext uri="{909E8E84-426E-40DD-AFC4-6F175D3DCCD1}">
                <a14:hiddenFill xmlns:a14="http://schemas.microsoft.com/office/drawing/2010/main">
                  <a:noFill/>
                </a14:hiddenFill>
              </a:ext>
            </a:extLst>
          </p:spPr>
          <p:txBody>
            <a:bodyPr/>
            <a:lstStyle/>
            <a:p>
              <a:endParaRPr lang="el-GR"/>
            </a:p>
          </p:txBody>
        </p:sp>
        <p:sp>
          <p:nvSpPr>
            <p:cNvPr id="16407" name="Line 23"/>
            <p:cNvSpPr>
              <a:spLocks noChangeShapeType="1"/>
            </p:cNvSpPr>
            <p:nvPr/>
          </p:nvSpPr>
          <p:spPr bwMode="auto">
            <a:xfrm>
              <a:off x="3016" y="3294"/>
              <a:ext cx="0" cy="113"/>
            </a:xfrm>
            <a:prstGeom prst="line">
              <a:avLst/>
            </a:prstGeom>
            <a:noFill/>
            <a:ln w="28575">
              <a:solidFill>
                <a:schemeClr val="accent2"/>
              </a:solidFill>
              <a:round/>
              <a:headEnd/>
              <a:tailEnd type="triangle" w="med" len="med"/>
            </a:ln>
            <a:extLst>
              <a:ext uri="{909E8E84-426E-40DD-AFC4-6F175D3DCCD1}">
                <a14:hiddenFill xmlns:a14="http://schemas.microsoft.com/office/drawing/2010/main">
                  <a:noFill/>
                </a14:hiddenFill>
              </a:ext>
            </a:extLst>
          </p:spPr>
          <p:txBody>
            <a:bodyPr/>
            <a:lstStyle/>
            <a:p>
              <a:endParaRPr lang="el-GR"/>
            </a:p>
          </p:txBody>
        </p:sp>
        <p:sp>
          <p:nvSpPr>
            <p:cNvPr id="16408" name="Line 24"/>
            <p:cNvSpPr>
              <a:spLocks noChangeShapeType="1"/>
            </p:cNvSpPr>
            <p:nvPr/>
          </p:nvSpPr>
          <p:spPr bwMode="auto">
            <a:xfrm>
              <a:off x="3016" y="3702"/>
              <a:ext cx="0" cy="113"/>
            </a:xfrm>
            <a:prstGeom prst="line">
              <a:avLst/>
            </a:prstGeom>
            <a:noFill/>
            <a:ln w="28575">
              <a:solidFill>
                <a:schemeClr val="accent2"/>
              </a:solidFill>
              <a:round/>
              <a:headEnd/>
              <a:tailEnd type="triangle" w="med" len="med"/>
            </a:ln>
            <a:extLst>
              <a:ext uri="{909E8E84-426E-40DD-AFC4-6F175D3DCCD1}">
                <a14:hiddenFill xmlns:a14="http://schemas.microsoft.com/office/drawing/2010/main">
                  <a:noFill/>
                </a14:hiddenFill>
              </a:ext>
            </a:extLst>
          </p:spPr>
          <p:txBody>
            <a:bodyPr/>
            <a:lstStyle/>
            <a:p>
              <a:endParaRPr lang="el-GR"/>
            </a:p>
          </p:txBody>
        </p:sp>
      </p:grpSp>
      <p:sp>
        <p:nvSpPr>
          <p:cNvPr id="25" name="Θέση υποσέλιδου 3" descr="."/>
          <p:cNvSpPr txBox="1">
            <a:spLocks/>
          </p:cNvSpPr>
          <p:nvPr/>
        </p:nvSpPr>
        <p:spPr>
          <a:xfrm>
            <a:off x="2909727"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Συμπυκνωμένο γάλα</a:t>
            </a:r>
            <a:endParaRPr lang="en-US" sz="1400" dirty="0"/>
          </a:p>
        </p:txBody>
      </p:sp>
    </p:spTree>
    <p:extLst>
      <p:ext uri="{BB962C8B-B14F-4D97-AF65-F5344CB8AC3E}">
        <p14:creationId xmlns:p14="http://schemas.microsoft.com/office/powerpoint/2010/main" val="119444386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Slide Number Placeholder 5"/>
          <p:cNvSpPr>
            <a:spLocks noGrp="1"/>
          </p:cNvSpPr>
          <p:nvPr>
            <p:ph type="sldNum" sz="quarter" idx="12"/>
          </p:nvPr>
        </p:nvSpPr>
        <p:spPr/>
        <p:txBody>
          <a:bodyPr/>
          <a:lstStyle/>
          <a:p>
            <a:pPr>
              <a:defRPr/>
            </a:pPr>
            <a:fld id="{841B092F-4A2A-4306-8EE9-07AA369E1EE1}" type="slidenum">
              <a:rPr lang="el-GR"/>
              <a:pPr>
                <a:defRPr/>
              </a:pPr>
              <a:t>12</a:t>
            </a:fld>
            <a:endParaRPr lang="el-GR"/>
          </a:p>
        </p:txBody>
      </p:sp>
      <p:sp>
        <p:nvSpPr>
          <p:cNvPr id="374789" name="Text Box 5"/>
          <p:cNvSpPr txBox="1">
            <a:spLocks noChangeArrowheads="1"/>
          </p:cNvSpPr>
          <p:nvPr/>
        </p:nvSpPr>
        <p:spPr bwMode="auto">
          <a:xfrm>
            <a:off x="761306" y="417513"/>
            <a:ext cx="4105275" cy="457200"/>
          </a:xfrm>
          <a:prstGeom prst="rect">
            <a:avLst/>
          </a:prstGeom>
          <a:noFill/>
          <a:ln w="9525">
            <a:noFill/>
            <a:miter lim="800000"/>
            <a:headEnd/>
            <a:tailEnd/>
          </a:ln>
          <a:effectLst/>
        </p:spPr>
        <p:txBody>
          <a:bodyPr>
            <a:spAutoFit/>
          </a:bodyPr>
          <a:lstStyle/>
          <a:p>
            <a:pPr>
              <a:spcBef>
                <a:spcPct val="50000"/>
              </a:spcBef>
              <a:defRPr/>
            </a:pPr>
            <a:r>
              <a:rPr lang="el-GR" sz="2400" b="1" dirty="0">
                <a:solidFill>
                  <a:schemeClr val="accent2"/>
                </a:solidFill>
                <a:effectLst>
                  <a:outerShdw blurRad="38100" dist="38100" dir="2700000" algn="tl">
                    <a:srgbClr val="C0C0C0"/>
                  </a:outerShdw>
                </a:effectLst>
              </a:rPr>
              <a:t>ΣΥΜΠΥΚΝΩΣΗ</a:t>
            </a:r>
          </a:p>
        </p:txBody>
      </p:sp>
      <p:sp>
        <p:nvSpPr>
          <p:cNvPr id="17414" name="Text Box 6"/>
          <p:cNvSpPr txBox="1">
            <a:spLocks noChangeArrowheads="1"/>
          </p:cNvSpPr>
          <p:nvPr/>
        </p:nvSpPr>
        <p:spPr bwMode="auto">
          <a:xfrm>
            <a:off x="581025" y="1556792"/>
            <a:ext cx="3816350" cy="3870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altLang="el-GR" sz="2000" dirty="0">
                <a:solidFill>
                  <a:schemeClr val="accent2"/>
                </a:solidFill>
              </a:rPr>
              <a:t>Γίνεται με εξάτμιση μέρους του ύδατος σε ειδικές συσκευές εξάτμισης (</a:t>
            </a:r>
            <a:r>
              <a:rPr lang="en-US" altLang="el-GR" sz="2400" b="1" dirty="0">
                <a:solidFill>
                  <a:schemeClr val="accent2"/>
                </a:solidFill>
              </a:rPr>
              <a:t>evaporators</a:t>
            </a:r>
            <a:r>
              <a:rPr lang="en-US" altLang="el-GR" sz="2000" dirty="0">
                <a:solidFill>
                  <a:schemeClr val="accent2"/>
                </a:solidFill>
              </a:rPr>
              <a:t>), </a:t>
            </a:r>
            <a:r>
              <a:rPr lang="el-GR" altLang="el-GR" sz="2000" dirty="0">
                <a:solidFill>
                  <a:schemeClr val="accent2"/>
                </a:solidFill>
              </a:rPr>
              <a:t>που λειτουργούν σε τέτοιο κενό ώστε το γάλα να βράζει στους 50-60</a:t>
            </a:r>
            <a:r>
              <a:rPr lang="en-US" altLang="el-GR" sz="2000" dirty="0">
                <a:solidFill>
                  <a:schemeClr val="accent2"/>
                </a:solidFill>
              </a:rPr>
              <a:t>°C</a:t>
            </a:r>
            <a:r>
              <a:rPr lang="el-GR" altLang="el-GR" sz="2000" dirty="0">
                <a:solidFill>
                  <a:schemeClr val="accent2"/>
                </a:solidFill>
              </a:rPr>
              <a:t>. </a:t>
            </a:r>
          </a:p>
          <a:p>
            <a:pPr eaLnBrk="1" hangingPunct="1"/>
            <a:endParaRPr lang="el-GR" altLang="el-GR" sz="2000" dirty="0">
              <a:solidFill>
                <a:schemeClr val="accent2"/>
              </a:solidFill>
            </a:endParaRPr>
          </a:p>
          <a:p>
            <a:pPr eaLnBrk="1" hangingPunct="1"/>
            <a:r>
              <a:rPr lang="el-GR" altLang="el-GR" sz="2000" dirty="0">
                <a:solidFill>
                  <a:schemeClr val="accent2"/>
                </a:solidFill>
              </a:rPr>
              <a:t>Υπάρχουν διάφοροι τύποι </a:t>
            </a:r>
            <a:r>
              <a:rPr lang="el-GR" altLang="el-GR" sz="2000" dirty="0" err="1">
                <a:solidFill>
                  <a:schemeClr val="accent2"/>
                </a:solidFill>
              </a:rPr>
              <a:t>εξατμιστήρων</a:t>
            </a:r>
            <a:r>
              <a:rPr lang="el-GR" altLang="el-GR" sz="2000" dirty="0">
                <a:solidFill>
                  <a:schemeClr val="accent2"/>
                </a:solidFill>
              </a:rPr>
              <a:t> αλλά σήμερα χρησιμοποιούνται περισσότερο αυτοί του </a:t>
            </a:r>
            <a:r>
              <a:rPr lang="el-GR" altLang="el-GR" sz="2000" dirty="0" err="1">
                <a:solidFill>
                  <a:schemeClr val="accent2"/>
                </a:solidFill>
              </a:rPr>
              <a:t>πίπτοντος</a:t>
            </a:r>
            <a:r>
              <a:rPr lang="el-GR" altLang="el-GR" sz="2000" dirty="0">
                <a:solidFill>
                  <a:schemeClr val="accent2"/>
                </a:solidFill>
              </a:rPr>
              <a:t> φιλμ (</a:t>
            </a:r>
            <a:r>
              <a:rPr lang="en-US" altLang="el-GR" sz="2400" b="1" dirty="0">
                <a:solidFill>
                  <a:schemeClr val="accent2"/>
                </a:solidFill>
              </a:rPr>
              <a:t>falling film evaporators</a:t>
            </a:r>
            <a:r>
              <a:rPr lang="en-US" altLang="el-GR" sz="2000" dirty="0">
                <a:solidFill>
                  <a:schemeClr val="accent2"/>
                </a:solidFill>
              </a:rPr>
              <a:t>)</a:t>
            </a:r>
            <a:r>
              <a:rPr lang="el-GR" altLang="el-GR" sz="2000" dirty="0">
                <a:solidFill>
                  <a:schemeClr val="accent2"/>
                </a:solidFill>
              </a:rPr>
              <a:t>.</a:t>
            </a:r>
          </a:p>
        </p:txBody>
      </p:sp>
      <p:pic>
        <p:nvPicPr>
          <p:cNvPr id="17415" name="Picture 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429001" y="188913"/>
            <a:ext cx="3529013" cy="3898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416" name="Text Box 9"/>
          <p:cNvSpPr txBox="1">
            <a:spLocks noChangeArrowheads="1"/>
          </p:cNvSpPr>
          <p:nvPr/>
        </p:nvSpPr>
        <p:spPr bwMode="auto">
          <a:xfrm>
            <a:off x="4355976" y="4149725"/>
            <a:ext cx="3816350" cy="2073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spcBef>
                <a:spcPct val="50000"/>
              </a:spcBef>
            </a:pPr>
            <a:r>
              <a:rPr lang="el-GR" altLang="el-GR" sz="2000" b="1" dirty="0">
                <a:solidFill>
                  <a:schemeClr val="accent2"/>
                </a:solidFill>
              </a:rPr>
              <a:t>Γενική αρχή εξάτμισης</a:t>
            </a:r>
            <a:r>
              <a:rPr lang="el-GR" altLang="el-GR" sz="2000" dirty="0">
                <a:solidFill>
                  <a:schemeClr val="accent2"/>
                </a:solidFill>
              </a:rPr>
              <a:t>: </a:t>
            </a:r>
          </a:p>
          <a:p>
            <a:pPr eaLnBrk="1" hangingPunct="1">
              <a:spcBef>
                <a:spcPct val="50000"/>
              </a:spcBef>
            </a:pPr>
            <a:r>
              <a:rPr lang="el-GR" altLang="el-GR" sz="2000" dirty="0">
                <a:solidFill>
                  <a:schemeClr val="accent2"/>
                </a:solidFill>
              </a:rPr>
              <a:t>θερμός ατμός διαμέσου μιας επιφάνειας (</a:t>
            </a:r>
            <a:r>
              <a:rPr lang="el-GR" altLang="el-GR" sz="2000" dirty="0" err="1">
                <a:solidFill>
                  <a:schemeClr val="accent2"/>
                </a:solidFill>
              </a:rPr>
              <a:t>π.χ</a:t>
            </a:r>
            <a:r>
              <a:rPr lang="el-GR" altLang="el-GR" sz="2000" dirty="0">
                <a:solidFill>
                  <a:schemeClr val="accent2"/>
                </a:solidFill>
              </a:rPr>
              <a:t> πλάκα, σωλήνας) θερμαίνει το γάλα και το νερό του γάλακτος εξατμίζεται.</a:t>
            </a:r>
          </a:p>
        </p:txBody>
      </p:sp>
      <p:sp>
        <p:nvSpPr>
          <p:cNvPr id="17417" name="Text Box 10"/>
          <p:cNvSpPr txBox="1">
            <a:spLocks noChangeArrowheads="1"/>
          </p:cNvSpPr>
          <p:nvPr/>
        </p:nvSpPr>
        <p:spPr bwMode="auto">
          <a:xfrm>
            <a:off x="4356497" y="855117"/>
            <a:ext cx="1079500" cy="70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el-GR" altLang="el-GR" sz="2000">
                <a:solidFill>
                  <a:schemeClr val="accent2"/>
                </a:solidFill>
              </a:rPr>
              <a:t>Θερμός ατμός</a:t>
            </a:r>
          </a:p>
        </p:txBody>
      </p:sp>
      <p:sp>
        <p:nvSpPr>
          <p:cNvPr id="17418" name="Text Box 11"/>
          <p:cNvSpPr txBox="1">
            <a:spLocks noChangeArrowheads="1"/>
          </p:cNvSpPr>
          <p:nvPr/>
        </p:nvSpPr>
        <p:spPr bwMode="auto">
          <a:xfrm>
            <a:off x="6085284" y="351880"/>
            <a:ext cx="790575"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el-GR" altLang="el-GR" sz="2000">
                <a:solidFill>
                  <a:schemeClr val="accent2"/>
                </a:solidFill>
              </a:rPr>
              <a:t>Γάλα</a:t>
            </a:r>
          </a:p>
        </p:txBody>
      </p:sp>
      <p:sp>
        <p:nvSpPr>
          <p:cNvPr id="17419" name="Text Box 12"/>
          <p:cNvSpPr txBox="1">
            <a:spLocks noChangeArrowheads="1"/>
          </p:cNvSpPr>
          <p:nvPr/>
        </p:nvSpPr>
        <p:spPr bwMode="auto">
          <a:xfrm>
            <a:off x="6444059" y="855117"/>
            <a:ext cx="1584325" cy="70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el-GR" altLang="el-GR" sz="2000" dirty="0">
                <a:solidFill>
                  <a:schemeClr val="accent2"/>
                </a:solidFill>
              </a:rPr>
              <a:t>Νερό που εξατμίζεται</a:t>
            </a:r>
          </a:p>
        </p:txBody>
      </p:sp>
      <p:sp>
        <p:nvSpPr>
          <p:cNvPr id="12" name="Θέση υποσέλιδου 3" descr="."/>
          <p:cNvSpPr txBox="1">
            <a:spLocks/>
          </p:cNvSpPr>
          <p:nvPr/>
        </p:nvSpPr>
        <p:spPr>
          <a:xfrm>
            <a:off x="2909727"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Συμπυκνωμένο γάλα</a:t>
            </a:r>
            <a:endParaRPr lang="en-US" sz="1400" dirty="0"/>
          </a:p>
        </p:txBody>
      </p:sp>
    </p:spTree>
    <p:extLst>
      <p:ext uri="{BB962C8B-B14F-4D97-AF65-F5344CB8AC3E}">
        <p14:creationId xmlns:p14="http://schemas.microsoft.com/office/powerpoint/2010/main" val="390726499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Slide Number Placeholder 5"/>
          <p:cNvSpPr>
            <a:spLocks noGrp="1"/>
          </p:cNvSpPr>
          <p:nvPr>
            <p:ph type="sldNum" sz="quarter" idx="12"/>
          </p:nvPr>
        </p:nvSpPr>
        <p:spPr/>
        <p:txBody>
          <a:bodyPr/>
          <a:lstStyle/>
          <a:p>
            <a:pPr>
              <a:defRPr/>
            </a:pPr>
            <a:fld id="{9D3A75A9-DF3F-4093-B806-165246CB3C7F}" type="slidenum">
              <a:rPr lang="el-GR"/>
              <a:pPr>
                <a:defRPr/>
              </a:pPr>
              <a:t>13</a:t>
            </a:fld>
            <a:endParaRPr lang="el-GR"/>
          </a:p>
        </p:txBody>
      </p:sp>
      <p:sp>
        <p:nvSpPr>
          <p:cNvPr id="18437" name="Text Box 5"/>
          <p:cNvSpPr txBox="1">
            <a:spLocks noChangeArrowheads="1"/>
          </p:cNvSpPr>
          <p:nvPr/>
        </p:nvSpPr>
        <p:spPr bwMode="auto">
          <a:xfrm>
            <a:off x="467544" y="309086"/>
            <a:ext cx="2880494" cy="53245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altLang="el-GR" sz="2000" dirty="0">
                <a:solidFill>
                  <a:schemeClr val="accent2"/>
                </a:solidFill>
              </a:rPr>
              <a:t>Οι </a:t>
            </a:r>
            <a:r>
              <a:rPr lang="el-GR" altLang="el-GR" sz="2000" dirty="0" err="1">
                <a:solidFill>
                  <a:schemeClr val="accent2"/>
                </a:solidFill>
              </a:rPr>
              <a:t>εξατμιστήρες</a:t>
            </a:r>
            <a:r>
              <a:rPr lang="el-GR" altLang="el-GR" sz="2000" dirty="0">
                <a:solidFill>
                  <a:schemeClr val="accent2"/>
                </a:solidFill>
              </a:rPr>
              <a:t> μπορεί να είναι:</a:t>
            </a:r>
          </a:p>
          <a:p>
            <a:pPr eaLnBrk="1" hangingPunct="1"/>
            <a:endParaRPr lang="el-GR" altLang="el-GR" sz="2000" dirty="0">
              <a:solidFill>
                <a:schemeClr val="accent2"/>
              </a:solidFill>
            </a:endParaRPr>
          </a:p>
          <a:p>
            <a:pPr eaLnBrk="1" hangingPunct="1">
              <a:buFontTx/>
              <a:buChar char="•"/>
            </a:pPr>
            <a:r>
              <a:rPr lang="el-GR" altLang="el-GR" sz="2000" dirty="0">
                <a:solidFill>
                  <a:schemeClr val="accent2"/>
                </a:solidFill>
              </a:rPr>
              <a:t> απλής</a:t>
            </a:r>
          </a:p>
          <a:p>
            <a:pPr eaLnBrk="1" hangingPunct="1">
              <a:buFontTx/>
              <a:buChar char="•"/>
            </a:pPr>
            <a:r>
              <a:rPr lang="el-GR" altLang="el-GR" sz="2000" dirty="0">
                <a:solidFill>
                  <a:schemeClr val="accent2"/>
                </a:solidFill>
              </a:rPr>
              <a:t> διπλής</a:t>
            </a:r>
          </a:p>
          <a:p>
            <a:pPr eaLnBrk="1" hangingPunct="1">
              <a:buFontTx/>
              <a:buChar char="•"/>
            </a:pPr>
            <a:r>
              <a:rPr lang="el-GR" altLang="el-GR" sz="2000" dirty="0">
                <a:solidFill>
                  <a:schemeClr val="accent2"/>
                </a:solidFill>
              </a:rPr>
              <a:t> τριπλής</a:t>
            </a:r>
          </a:p>
          <a:p>
            <a:pPr eaLnBrk="1" hangingPunct="1"/>
            <a:endParaRPr lang="el-GR" altLang="el-GR" sz="2000" dirty="0">
              <a:solidFill>
                <a:schemeClr val="accent2"/>
              </a:solidFill>
            </a:endParaRPr>
          </a:p>
          <a:p>
            <a:pPr eaLnBrk="1" hangingPunct="1"/>
            <a:r>
              <a:rPr lang="el-GR" altLang="el-GR" sz="2000" dirty="0">
                <a:solidFill>
                  <a:schemeClr val="accent2"/>
                </a:solidFill>
              </a:rPr>
              <a:t>δράσεως (φάσεως) με σκοπό την </a:t>
            </a:r>
            <a:r>
              <a:rPr lang="el-GR" altLang="el-GR" sz="2000" b="1" dirty="0">
                <a:solidFill>
                  <a:schemeClr val="accent2"/>
                </a:solidFill>
              </a:rPr>
              <a:t>εξοικονόμηση ενέργειας</a:t>
            </a:r>
            <a:r>
              <a:rPr lang="el-GR" altLang="el-GR" sz="2000" dirty="0">
                <a:solidFill>
                  <a:schemeClr val="accent2"/>
                </a:solidFill>
              </a:rPr>
              <a:t> αφού οι ατμοί που παράγονται από την πρώτη μονάδα χρησιμοποιούνται για τη θέρμανση του γάλακτος στη δεύτερη μονάδα </a:t>
            </a:r>
            <a:r>
              <a:rPr lang="el-GR" altLang="el-GR" sz="2000" dirty="0" err="1">
                <a:solidFill>
                  <a:schemeClr val="accent2"/>
                </a:solidFill>
              </a:rPr>
              <a:t>κ.ο.κ</a:t>
            </a:r>
            <a:r>
              <a:rPr lang="el-GR" altLang="el-GR" sz="2000" dirty="0">
                <a:solidFill>
                  <a:schemeClr val="accent2"/>
                </a:solidFill>
              </a:rPr>
              <a:t>.</a:t>
            </a:r>
          </a:p>
        </p:txBody>
      </p:sp>
      <p:sp>
        <p:nvSpPr>
          <p:cNvPr id="18438" name="Text Box 19"/>
          <p:cNvSpPr txBox="1">
            <a:spLocks noChangeArrowheads="1"/>
          </p:cNvSpPr>
          <p:nvPr/>
        </p:nvSpPr>
        <p:spPr bwMode="auto">
          <a:xfrm>
            <a:off x="2951857" y="5383213"/>
            <a:ext cx="5508625" cy="1006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altLang="el-GR" sz="2000">
                <a:solidFill>
                  <a:schemeClr val="accent2"/>
                </a:solidFill>
              </a:rPr>
              <a:t>1. Ακροφύσιο (διασπορά γάλακτος)</a:t>
            </a:r>
          </a:p>
          <a:p>
            <a:pPr eaLnBrk="1" hangingPunct="1"/>
            <a:r>
              <a:rPr lang="el-GR" altLang="el-GR" sz="2000">
                <a:solidFill>
                  <a:schemeClr val="accent2"/>
                </a:solidFill>
              </a:rPr>
              <a:t>3. Ατμός θέρμανσης</a:t>
            </a:r>
          </a:p>
          <a:p>
            <a:pPr eaLnBrk="1" hangingPunct="1"/>
            <a:r>
              <a:rPr lang="el-GR" altLang="el-GR" sz="2000">
                <a:solidFill>
                  <a:schemeClr val="accent2"/>
                </a:solidFill>
              </a:rPr>
              <a:t>6. Νερό (ατμός) που απομακρύνεται</a:t>
            </a:r>
          </a:p>
        </p:txBody>
      </p:sp>
      <p:sp>
        <p:nvSpPr>
          <p:cNvPr id="18439" name="Text Box 20"/>
          <p:cNvSpPr txBox="1">
            <a:spLocks noChangeArrowheads="1"/>
          </p:cNvSpPr>
          <p:nvPr/>
        </p:nvSpPr>
        <p:spPr bwMode="auto">
          <a:xfrm>
            <a:off x="2951857" y="4986338"/>
            <a:ext cx="5852517"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spcBef>
                <a:spcPct val="50000"/>
              </a:spcBef>
            </a:pPr>
            <a:r>
              <a:rPr lang="el-GR" altLang="el-GR" sz="2000" b="1" dirty="0" err="1">
                <a:solidFill>
                  <a:schemeClr val="accent2"/>
                </a:solidFill>
              </a:rPr>
              <a:t>Εξατμιστήρας</a:t>
            </a:r>
            <a:r>
              <a:rPr lang="el-GR" altLang="el-GR" sz="2000" b="1" dirty="0">
                <a:solidFill>
                  <a:schemeClr val="accent2"/>
                </a:solidFill>
              </a:rPr>
              <a:t> </a:t>
            </a:r>
            <a:r>
              <a:rPr lang="el-GR" altLang="el-GR" sz="2000" b="1" dirty="0" err="1">
                <a:solidFill>
                  <a:schemeClr val="accent2"/>
                </a:solidFill>
              </a:rPr>
              <a:t>πίπτοντος</a:t>
            </a:r>
            <a:r>
              <a:rPr lang="el-GR" altLang="el-GR" sz="2000" b="1" dirty="0">
                <a:solidFill>
                  <a:schemeClr val="accent2"/>
                </a:solidFill>
              </a:rPr>
              <a:t> φιλμ απλής δράσης</a:t>
            </a:r>
          </a:p>
        </p:txBody>
      </p:sp>
      <p:grpSp>
        <p:nvGrpSpPr>
          <p:cNvPr id="18440" name="Group 30"/>
          <p:cNvGrpSpPr>
            <a:grpSpLocks/>
          </p:cNvGrpSpPr>
          <p:nvPr/>
        </p:nvGrpSpPr>
        <p:grpSpPr bwMode="auto">
          <a:xfrm>
            <a:off x="3059483" y="309086"/>
            <a:ext cx="5744891" cy="4460929"/>
            <a:chOff x="1814" y="108"/>
            <a:chExt cx="3924" cy="3047"/>
          </a:xfrm>
        </p:grpSpPr>
        <p:pic>
          <p:nvPicPr>
            <p:cNvPr id="18441" name="Picture 1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68" y="108"/>
              <a:ext cx="3470" cy="30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8442" name="Group 29"/>
            <p:cNvGrpSpPr>
              <a:grpSpLocks/>
            </p:cNvGrpSpPr>
            <p:nvPr/>
          </p:nvGrpSpPr>
          <p:grpSpPr bwMode="auto">
            <a:xfrm>
              <a:off x="1814" y="151"/>
              <a:ext cx="3924" cy="3004"/>
              <a:chOff x="1814" y="151"/>
              <a:chExt cx="3924" cy="3004"/>
            </a:xfrm>
          </p:grpSpPr>
          <p:sp>
            <p:nvSpPr>
              <p:cNvPr id="18443" name="Oval 17"/>
              <p:cNvSpPr>
                <a:spLocks noChangeArrowheads="1"/>
              </p:cNvSpPr>
              <p:nvPr/>
            </p:nvSpPr>
            <p:spPr bwMode="auto">
              <a:xfrm>
                <a:off x="2767" y="255"/>
                <a:ext cx="771" cy="816"/>
              </a:xfrm>
              <a:prstGeom prst="ellipse">
                <a:avLst/>
              </a:prstGeom>
              <a:noFill/>
              <a:ln w="28575">
                <a:solidFill>
                  <a:srgbClr val="FF3300"/>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endParaRPr lang="el-GR" altLang="el-GR"/>
              </a:p>
            </p:txBody>
          </p:sp>
          <p:sp>
            <p:nvSpPr>
              <p:cNvPr id="18444" name="Text Box 13"/>
              <p:cNvSpPr txBox="1">
                <a:spLocks noChangeArrowheads="1"/>
              </p:cNvSpPr>
              <p:nvPr/>
            </p:nvSpPr>
            <p:spPr bwMode="auto">
              <a:xfrm>
                <a:off x="1814" y="210"/>
                <a:ext cx="908" cy="4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altLang="el-GR" sz="2000" dirty="0">
                    <a:solidFill>
                      <a:schemeClr val="accent2"/>
                    </a:solidFill>
                  </a:rPr>
                  <a:t>Είσοδος γάλακτος</a:t>
                </a:r>
              </a:p>
            </p:txBody>
          </p:sp>
          <p:sp>
            <p:nvSpPr>
              <p:cNvPr id="18445" name="Text Box 14"/>
              <p:cNvSpPr txBox="1">
                <a:spLocks noChangeArrowheads="1"/>
              </p:cNvSpPr>
              <p:nvPr/>
            </p:nvSpPr>
            <p:spPr bwMode="auto">
              <a:xfrm>
                <a:off x="3402" y="1220"/>
                <a:ext cx="771" cy="4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altLang="el-GR" sz="2000">
                    <a:solidFill>
                      <a:schemeClr val="accent2"/>
                    </a:solidFill>
                  </a:rPr>
                  <a:t>Έξοδος ατμού</a:t>
                </a:r>
              </a:p>
            </p:txBody>
          </p:sp>
          <p:sp>
            <p:nvSpPr>
              <p:cNvPr id="18446" name="Text Box 15"/>
              <p:cNvSpPr txBox="1">
                <a:spLocks noChangeArrowheads="1"/>
              </p:cNvSpPr>
              <p:nvPr/>
            </p:nvSpPr>
            <p:spPr bwMode="auto">
              <a:xfrm>
                <a:off x="1951" y="2671"/>
                <a:ext cx="2313" cy="4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altLang="el-GR" sz="2000" dirty="0">
                    <a:solidFill>
                      <a:schemeClr val="accent2"/>
                    </a:solidFill>
                  </a:rPr>
                  <a:t>Έξοδος </a:t>
                </a:r>
              </a:p>
              <a:p>
                <a:pPr eaLnBrk="1" hangingPunct="1"/>
                <a:r>
                  <a:rPr lang="el-GR" altLang="el-GR" sz="2000" dirty="0" smtClean="0">
                    <a:solidFill>
                      <a:schemeClr val="accent2"/>
                    </a:solidFill>
                  </a:rPr>
                  <a:t>Συμπυκνωμένο προϊόντος</a:t>
                </a:r>
                <a:endParaRPr lang="el-GR" altLang="el-GR" sz="2000" dirty="0">
                  <a:solidFill>
                    <a:schemeClr val="accent2"/>
                  </a:solidFill>
                </a:endParaRPr>
              </a:p>
            </p:txBody>
          </p:sp>
          <p:sp>
            <p:nvSpPr>
              <p:cNvPr id="18447" name="Text Box 16"/>
              <p:cNvSpPr txBox="1">
                <a:spLocks noChangeArrowheads="1"/>
              </p:cNvSpPr>
              <p:nvPr/>
            </p:nvSpPr>
            <p:spPr bwMode="auto">
              <a:xfrm>
                <a:off x="3538" y="313"/>
                <a:ext cx="771" cy="4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altLang="el-GR" sz="2000" dirty="0">
                    <a:solidFill>
                      <a:schemeClr val="accent2"/>
                    </a:solidFill>
                  </a:rPr>
                  <a:t>Είσοδος ατμού</a:t>
                </a:r>
              </a:p>
            </p:txBody>
          </p:sp>
          <p:pic>
            <p:nvPicPr>
              <p:cNvPr id="18448" name="Picture 2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10" y="151"/>
                <a:ext cx="1128" cy="4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sp>
        <p:nvSpPr>
          <p:cNvPr id="17" name="Θέση υποσέλιδου 3" descr="."/>
          <p:cNvSpPr txBox="1">
            <a:spLocks/>
          </p:cNvSpPr>
          <p:nvPr/>
        </p:nvSpPr>
        <p:spPr>
          <a:xfrm>
            <a:off x="2909727"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Συμπυκνωμένο γάλα</a:t>
            </a:r>
            <a:endParaRPr lang="en-US" sz="1400" dirty="0"/>
          </a:p>
        </p:txBody>
      </p:sp>
    </p:spTree>
    <p:extLst>
      <p:ext uri="{BB962C8B-B14F-4D97-AF65-F5344CB8AC3E}">
        <p14:creationId xmlns:p14="http://schemas.microsoft.com/office/powerpoint/2010/main" val="3089886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Slide Number Placeholder 5"/>
          <p:cNvSpPr>
            <a:spLocks noGrp="1"/>
          </p:cNvSpPr>
          <p:nvPr>
            <p:ph type="sldNum" sz="quarter" idx="12"/>
          </p:nvPr>
        </p:nvSpPr>
        <p:spPr/>
        <p:txBody>
          <a:bodyPr/>
          <a:lstStyle/>
          <a:p>
            <a:pPr>
              <a:defRPr/>
            </a:pPr>
            <a:fld id="{0D74C96A-840F-494F-A08E-6CE49D7B99B8}" type="slidenum">
              <a:rPr lang="el-GR"/>
              <a:pPr>
                <a:defRPr/>
              </a:pPr>
              <a:t>14</a:t>
            </a:fld>
            <a:endParaRPr lang="el-GR"/>
          </a:p>
        </p:txBody>
      </p:sp>
      <p:sp>
        <p:nvSpPr>
          <p:cNvPr id="19461" name="Text Box 7"/>
          <p:cNvSpPr txBox="1">
            <a:spLocks noChangeArrowheads="1"/>
          </p:cNvSpPr>
          <p:nvPr/>
        </p:nvSpPr>
        <p:spPr bwMode="auto">
          <a:xfrm>
            <a:off x="467544" y="404813"/>
            <a:ext cx="8208912" cy="16312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altLang="el-GR" sz="2000" dirty="0">
                <a:solidFill>
                  <a:schemeClr val="accent2"/>
                </a:solidFill>
              </a:rPr>
              <a:t>Η χρησιμοποίηση όμως πολλών </a:t>
            </a:r>
            <a:r>
              <a:rPr lang="el-GR" altLang="el-GR" sz="2000" dirty="0" err="1">
                <a:solidFill>
                  <a:schemeClr val="accent2"/>
                </a:solidFill>
              </a:rPr>
              <a:t>εξατμιστήρων</a:t>
            </a:r>
            <a:r>
              <a:rPr lang="el-GR" altLang="el-GR" sz="2000" dirty="0">
                <a:solidFill>
                  <a:schemeClr val="accent2"/>
                </a:solidFill>
              </a:rPr>
              <a:t> σε σειρά </a:t>
            </a:r>
            <a:r>
              <a:rPr lang="el-GR" altLang="el-GR" sz="2000" b="1" dirty="0">
                <a:solidFill>
                  <a:schemeClr val="accent2"/>
                </a:solidFill>
              </a:rPr>
              <a:t>δεν μπορεί να είναι απεριόριστη</a:t>
            </a:r>
            <a:r>
              <a:rPr lang="el-GR" altLang="el-GR" sz="2000" dirty="0">
                <a:solidFill>
                  <a:schemeClr val="accent2"/>
                </a:solidFill>
              </a:rPr>
              <a:t> γιατί οι εγκαταστάσεις από ένα σημείο και μετά είναι δαπανηρές, ενώ οι υδρατμοί δεν έχουν απεριόριστη θερμαντική ικανότητα. Συνήθως οι βιομηχανίες γάλακτος χρησιμοποιούν </a:t>
            </a:r>
            <a:r>
              <a:rPr lang="el-GR" altLang="el-GR" sz="2000" b="1" dirty="0">
                <a:solidFill>
                  <a:schemeClr val="accent2"/>
                </a:solidFill>
              </a:rPr>
              <a:t>2 ή 3 μονάδες συμπύκνωσης</a:t>
            </a:r>
            <a:r>
              <a:rPr lang="el-GR" altLang="el-GR" sz="2000" dirty="0">
                <a:solidFill>
                  <a:schemeClr val="accent2"/>
                </a:solidFill>
              </a:rPr>
              <a:t>.</a:t>
            </a:r>
          </a:p>
        </p:txBody>
      </p:sp>
      <p:pic>
        <p:nvPicPr>
          <p:cNvPr id="19462" name="Picture 9"/>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27785" y="2077813"/>
            <a:ext cx="6048672" cy="42618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463" name="Text Box 10"/>
          <p:cNvSpPr txBox="1">
            <a:spLocks noChangeArrowheads="1"/>
          </p:cNvSpPr>
          <p:nvPr/>
        </p:nvSpPr>
        <p:spPr bwMode="auto">
          <a:xfrm>
            <a:off x="562794" y="2420938"/>
            <a:ext cx="2305050" cy="3749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altLang="el-GR" sz="2000" dirty="0">
                <a:solidFill>
                  <a:schemeClr val="accent2"/>
                </a:solidFill>
              </a:rPr>
              <a:t>1. Ατμός</a:t>
            </a:r>
          </a:p>
          <a:p>
            <a:pPr eaLnBrk="1" hangingPunct="1"/>
            <a:r>
              <a:rPr lang="el-GR" altLang="el-GR" sz="2000" dirty="0">
                <a:solidFill>
                  <a:schemeClr val="accent2"/>
                </a:solidFill>
              </a:rPr>
              <a:t>2.Αντλία κενού</a:t>
            </a:r>
          </a:p>
          <a:p>
            <a:pPr eaLnBrk="1" hangingPunct="1"/>
            <a:r>
              <a:rPr lang="el-GR" altLang="el-GR" sz="2000" dirty="0">
                <a:solidFill>
                  <a:schemeClr val="accent2"/>
                </a:solidFill>
              </a:rPr>
              <a:t>3. Μηχανικός συμπιεστής ατμού</a:t>
            </a:r>
          </a:p>
          <a:p>
            <a:pPr eaLnBrk="1" hangingPunct="1"/>
            <a:r>
              <a:rPr lang="el-GR" altLang="el-GR" sz="2000" dirty="0">
                <a:solidFill>
                  <a:schemeClr val="accent2"/>
                </a:solidFill>
              </a:rPr>
              <a:t>4. 1</a:t>
            </a:r>
            <a:r>
              <a:rPr lang="el-GR" altLang="el-GR" sz="2000" baseline="30000" dirty="0">
                <a:solidFill>
                  <a:schemeClr val="accent2"/>
                </a:solidFill>
              </a:rPr>
              <a:t>η</a:t>
            </a:r>
            <a:r>
              <a:rPr lang="el-GR" altLang="el-GR" sz="2000" dirty="0">
                <a:solidFill>
                  <a:schemeClr val="accent2"/>
                </a:solidFill>
              </a:rPr>
              <a:t> δράση</a:t>
            </a:r>
          </a:p>
          <a:p>
            <a:pPr eaLnBrk="1" hangingPunct="1"/>
            <a:r>
              <a:rPr lang="el-GR" altLang="el-GR" sz="2000" dirty="0">
                <a:solidFill>
                  <a:schemeClr val="accent2"/>
                </a:solidFill>
              </a:rPr>
              <a:t>5. 2</a:t>
            </a:r>
            <a:r>
              <a:rPr lang="el-GR" altLang="el-GR" sz="2000" baseline="30000" dirty="0">
                <a:solidFill>
                  <a:schemeClr val="accent2"/>
                </a:solidFill>
              </a:rPr>
              <a:t>η</a:t>
            </a:r>
            <a:r>
              <a:rPr lang="el-GR" altLang="el-GR" sz="2000" dirty="0">
                <a:solidFill>
                  <a:schemeClr val="accent2"/>
                </a:solidFill>
              </a:rPr>
              <a:t> δράση</a:t>
            </a:r>
          </a:p>
          <a:p>
            <a:pPr eaLnBrk="1" hangingPunct="1"/>
            <a:r>
              <a:rPr lang="el-GR" altLang="el-GR" sz="2000" dirty="0">
                <a:solidFill>
                  <a:schemeClr val="accent2"/>
                </a:solidFill>
              </a:rPr>
              <a:t>6. 3</a:t>
            </a:r>
            <a:r>
              <a:rPr lang="el-GR" altLang="el-GR" sz="2000" baseline="30000" dirty="0">
                <a:solidFill>
                  <a:schemeClr val="accent2"/>
                </a:solidFill>
              </a:rPr>
              <a:t>η</a:t>
            </a:r>
            <a:r>
              <a:rPr lang="el-GR" altLang="el-GR" sz="2000" dirty="0">
                <a:solidFill>
                  <a:schemeClr val="accent2"/>
                </a:solidFill>
              </a:rPr>
              <a:t> δράση</a:t>
            </a:r>
          </a:p>
          <a:p>
            <a:pPr eaLnBrk="1" hangingPunct="1"/>
            <a:r>
              <a:rPr lang="el-GR" altLang="el-GR" sz="2000" dirty="0">
                <a:solidFill>
                  <a:schemeClr val="accent2"/>
                </a:solidFill>
              </a:rPr>
              <a:t>7.Διαχωριστήρας ατμού</a:t>
            </a:r>
          </a:p>
          <a:p>
            <a:pPr eaLnBrk="1" hangingPunct="1"/>
            <a:r>
              <a:rPr lang="el-GR" altLang="el-GR" sz="2000" dirty="0">
                <a:solidFill>
                  <a:schemeClr val="accent2"/>
                </a:solidFill>
              </a:rPr>
              <a:t>8,9.Προθέρμανση προϊόντος σε </a:t>
            </a:r>
            <a:r>
              <a:rPr lang="el-GR" altLang="el-GR" sz="2000" dirty="0" err="1">
                <a:solidFill>
                  <a:schemeClr val="accent2"/>
                </a:solidFill>
              </a:rPr>
              <a:t>εναλλάκτες</a:t>
            </a:r>
            <a:endParaRPr lang="el-GR" altLang="el-GR" sz="2000" dirty="0">
              <a:solidFill>
                <a:schemeClr val="accent2"/>
              </a:solidFill>
            </a:endParaRPr>
          </a:p>
        </p:txBody>
      </p:sp>
      <p:sp>
        <p:nvSpPr>
          <p:cNvPr id="8" name="Θέση υποσέλιδου 3" descr="."/>
          <p:cNvSpPr txBox="1">
            <a:spLocks/>
          </p:cNvSpPr>
          <p:nvPr/>
        </p:nvSpPr>
        <p:spPr>
          <a:xfrm>
            <a:off x="2909727"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Συμπυκνωμένο γάλα</a:t>
            </a:r>
            <a:endParaRPr lang="en-US" sz="1400" dirty="0"/>
          </a:p>
        </p:txBody>
      </p:sp>
    </p:spTree>
    <p:extLst>
      <p:ext uri="{BB962C8B-B14F-4D97-AF65-F5344CB8AC3E}">
        <p14:creationId xmlns:p14="http://schemas.microsoft.com/office/powerpoint/2010/main" val="425578781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Slide Number Placeholder 5"/>
          <p:cNvSpPr>
            <a:spLocks noGrp="1"/>
          </p:cNvSpPr>
          <p:nvPr>
            <p:ph type="sldNum" sz="quarter" idx="12"/>
          </p:nvPr>
        </p:nvSpPr>
        <p:spPr/>
        <p:txBody>
          <a:bodyPr/>
          <a:lstStyle/>
          <a:p>
            <a:pPr>
              <a:defRPr/>
            </a:pPr>
            <a:fld id="{FEA72194-92EA-4F98-9622-3D4084597ACB}" type="slidenum">
              <a:rPr lang="el-GR"/>
              <a:pPr>
                <a:defRPr/>
              </a:pPr>
              <a:t>15</a:t>
            </a:fld>
            <a:endParaRPr lang="el-GR"/>
          </a:p>
        </p:txBody>
      </p:sp>
      <p:grpSp>
        <p:nvGrpSpPr>
          <p:cNvPr id="20485" name="Group 7"/>
          <p:cNvGrpSpPr>
            <a:grpSpLocks/>
          </p:cNvGrpSpPr>
          <p:nvPr/>
        </p:nvGrpSpPr>
        <p:grpSpPr bwMode="auto">
          <a:xfrm>
            <a:off x="1042988" y="260350"/>
            <a:ext cx="6842125" cy="6257925"/>
            <a:chOff x="839" y="164"/>
            <a:chExt cx="4310" cy="3942"/>
          </a:xfrm>
        </p:grpSpPr>
        <p:sp>
          <p:nvSpPr>
            <p:cNvPr id="20486" name="Text Box 8"/>
            <p:cNvSpPr txBox="1">
              <a:spLocks noChangeArrowheads="1"/>
            </p:cNvSpPr>
            <p:nvPr/>
          </p:nvSpPr>
          <p:spPr bwMode="auto">
            <a:xfrm>
              <a:off x="1882" y="164"/>
              <a:ext cx="2313" cy="268"/>
            </a:xfrm>
            <a:prstGeom prst="rect">
              <a:avLst/>
            </a:prstGeom>
            <a:noFill/>
            <a:ln w="28575">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l-GR" altLang="el-GR" sz="2000">
                  <a:solidFill>
                    <a:schemeClr val="accent2"/>
                  </a:solidFill>
                </a:rPr>
                <a:t>Ποιοτικός έλεγχος γάλακτος</a:t>
              </a:r>
            </a:p>
          </p:txBody>
        </p:sp>
        <p:sp>
          <p:nvSpPr>
            <p:cNvPr id="20487" name="Text Box 9"/>
            <p:cNvSpPr txBox="1">
              <a:spLocks noChangeArrowheads="1"/>
            </p:cNvSpPr>
            <p:nvPr/>
          </p:nvSpPr>
          <p:spPr bwMode="auto">
            <a:xfrm>
              <a:off x="2381" y="572"/>
              <a:ext cx="1270" cy="268"/>
            </a:xfrm>
            <a:prstGeom prst="rect">
              <a:avLst/>
            </a:prstGeom>
            <a:noFill/>
            <a:ln w="28575" algn="ctr">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l-GR" altLang="el-GR" sz="2000">
                  <a:solidFill>
                    <a:schemeClr val="accent2"/>
                  </a:solidFill>
                </a:rPr>
                <a:t>Τυποποίηση</a:t>
              </a:r>
            </a:p>
          </p:txBody>
        </p:sp>
        <p:sp>
          <p:nvSpPr>
            <p:cNvPr id="20488" name="Text Box 10"/>
            <p:cNvSpPr txBox="1">
              <a:spLocks noChangeArrowheads="1"/>
            </p:cNvSpPr>
            <p:nvPr/>
          </p:nvSpPr>
          <p:spPr bwMode="auto">
            <a:xfrm>
              <a:off x="1791" y="981"/>
              <a:ext cx="2495" cy="268"/>
            </a:xfrm>
            <a:prstGeom prst="rect">
              <a:avLst/>
            </a:prstGeom>
            <a:noFill/>
            <a:ln w="28575" algn="ctr">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l-GR" altLang="el-GR" sz="2000">
                  <a:solidFill>
                    <a:schemeClr val="accent2"/>
                  </a:solidFill>
                </a:rPr>
                <a:t>Προθέρμανση</a:t>
              </a:r>
              <a:r>
                <a:rPr lang="en-US" altLang="el-GR" sz="1600">
                  <a:solidFill>
                    <a:schemeClr val="accent2"/>
                  </a:solidFill>
                </a:rPr>
                <a:t> </a:t>
              </a:r>
              <a:r>
                <a:rPr lang="el-GR" altLang="el-GR" sz="2000">
                  <a:solidFill>
                    <a:schemeClr val="accent2"/>
                  </a:solidFill>
                </a:rPr>
                <a:t>100-120</a:t>
              </a:r>
              <a:r>
                <a:rPr lang="en-US" altLang="el-GR" sz="2000">
                  <a:solidFill>
                    <a:schemeClr val="accent2"/>
                  </a:solidFill>
                </a:rPr>
                <a:t>°C</a:t>
              </a:r>
              <a:r>
                <a:rPr lang="el-GR" altLang="el-GR" sz="2000">
                  <a:solidFill>
                    <a:schemeClr val="accent2"/>
                  </a:solidFill>
                </a:rPr>
                <a:t>/1-3</a:t>
              </a:r>
              <a:r>
                <a:rPr lang="en-US" altLang="el-GR" sz="2000">
                  <a:solidFill>
                    <a:schemeClr val="accent2"/>
                  </a:solidFill>
                </a:rPr>
                <a:t>min</a:t>
              </a:r>
              <a:endParaRPr lang="el-GR" altLang="el-GR" sz="2000">
                <a:solidFill>
                  <a:schemeClr val="accent2"/>
                </a:solidFill>
              </a:endParaRPr>
            </a:p>
          </p:txBody>
        </p:sp>
        <p:sp>
          <p:nvSpPr>
            <p:cNvPr id="20489" name="Text Box 11"/>
            <p:cNvSpPr txBox="1">
              <a:spLocks noChangeArrowheads="1"/>
            </p:cNvSpPr>
            <p:nvPr/>
          </p:nvSpPr>
          <p:spPr bwMode="auto">
            <a:xfrm>
              <a:off x="2109" y="1389"/>
              <a:ext cx="1815" cy="268"/>
            </a:xfrm>
            <a:prstGeom prst="rect">
              <a:avLst/>
            </a:prstGeom>
            <a:noFill/>
            <a:ln w="28575" algn="ctr">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l-GR" altLang="el-GR" sz="2000">
                  <a:solidFill>
                    <a:schemeClr val="accent2"/>
                  </a:solidFill>
                </a:rPr>
                <a:t>Συμπύκνωση</a:t>
              </a:r>
              <a:r>
                <a:rPr lang="en-US" altLang="el-GR" sz="2000">
                  <a:solidFill>
                    <a:schemeClr val="accent2"/>
                  </a:solidFill>
                </a:rPr>
                <a:t> </a:t>
              </a:r>
              <a:r>
                <a:rPr lang="el-GR" altLang="el-GR" sz="2000">
                  <a:solidFill>
                    <a:schemeClr val="accent2"/>
                  </a:solidFill>
                </a:rPr>
                <a:t>50-60</a:t>
              </a:r>
              <a:r>
                <a:rPr lang="en-US" altLang="el-GR" sz="2000">
                  <a:solidFill>
                    <a:schemeClr val="accent2"/>
                  </a:solidFill>
                </a:rPr>
                <a:t>°C</a:t>
              </a:r>
              <a:endParaRPr lang="el-GR" altLang="el-GR" sz="2000">
                <a:solidFill>
                  <a:schemeClr val="accent2"/>
                </a:solidFill>
              </a:endParaRPr>
            </a:p>
          </p:txBody>
        </p:sp>
        <p:sp>
          <p:nvSpPr>
            <p:cNvPr id="20490" name="Text Box 12"/>
            <p:cNvSpPr txBox="1">
              <a:spLocks noChangeArrowheads="1"/>
            </p:cNvSpPr>
            <p:nvPr/>
          </p:nvSpPr>
          <p:spPr bwMode="auto">
            <a:xfrm>
              <a:off x="1791" y="1797"/>
              <a:ext cx="2404" cy="268"/>
            </a:xfrm>
            <a:prstGeom prst="rect">
              <a:avLst/>
            </a:prstGeom>
            <a:noFill/>
            <a:ln w="28575" algn="ctr">
              <a:solidFill>
                <a:srgbClr val="7030A0"/>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l-GR" altLang="el-GR" sz="2000">
                  <a:solidFill>
                    <a:schemeClr val="accent2"/>
                  </a:solidFill>
                </a:rPr>
                <a:t>Ομογενοποίηση 125-2</a:t>
              </a:r>
              <a:r>
                <a:rPr lang="en-US" altLang="el-GR" sz="2000">
                  <a:solidFill>
                    <a:schemeClr val="accent2"/>
                  </a:solidFill>
                </a:rPr>
                <a:t>5</a:t>
              </a:r>
              <a:r>
                <a:rPr lang="el-GR" altLang="el-GR" sz="2000">
                  <a:solidFill>
                    <a:schemeClr val="accent2"/>
                  </a:solidFill>
                </a:rPr>
                <a:t>0</a:t>
              </a:r>
              <a:r>
                <a:rPr lang="en-US" altLang="el-GR" sz="2000">
                  <a:solidFill>
                    <a:schemeClr val="accent2"/>
                  </a:solidFill>
                </a:rPr>
                <a:t>bar</a:t>
              </a:r>
              <a:endParaRPr lang="el-GR" altLang="el-GR" sz="2000">
                <a:solidFill>
                  <a:schemeClr val="accent2"/>
                </a:solidFill>
              </a:endParaRPr>
            </a:p>
          </p:txBody>
        </p:sp>
        <p:sp>
          <p:nvSpPr>
            <p:cNvPr id="20491" name="Text Box 13"/>
            <p:cNvSpPr txBox="1">
              <a:spLocks noChangeArrowheads="1"/>
            </p:cNvSpPr>
            <p:nvPr/>
          </p:nvSpPr>
          <p:spPr bwMode="auto">
            <a:xfrm>
              <a:off x="839" y="2205"/>
              <a:ext cx="4310" cy="268"/>
            </a:xfrm>
            <a:prstGeom prst="rect">
              <a:avLst/>
            </a:prstGeom>
            <a:noFill/>
            <a:ln w="28575" algn="ctr">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l-GR" altLang="el-GR" sz="2000">
                  <a:solidFill>
                    <a:schemeClr val="accent2"/>
                  </a:solidFill>
                </a:rPr>
                <a:t>Ψύξη (Δοκιμαστική αποστείρωση δείγματος – Προσθετικά)</a:t>
              </a:r>
            </a:p>
          </p:txBody>
        </p:sp>
        <p:sp>
          <p:nvSpPr>
            <p:cNvPr id="20492" name="Text Box 14"/>
            <p:cNvSpPr txBox="1">
              <a:spLocks noChangeArrowheads="1"/>
            </p:cNvSpPr>
            <p:nvPr/>
          </p:nvSpPr>
          <p:spPr bwMode="auto">
            <a:xfrm>
              <a:off x="2471" y="2614"/>
              <a:ext cx="1089" cy="268"/>
            </a:xfrm>
            <a:prstGeom prst="rect">
              <a:avLst/>
            </a:prstGeom>
            <a:noFill/>
            <a:ln w="28575" algn="ctr">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l-GR" altLang="el-GR" sz="2000">
                  <a:solidFill>
                    <a:schemeClr val="accent2"/>
                  </a:solidFill>
                </a:rPr>
                <a:t>Εγκυτίωση</a:t>
              </a:r>
            </a:p>
          </p:txBody>
        </p:sp>
        <p:sp>
          <p:nvSpPr>
            <p:cNvPr id="20493" name="Text Box 15"/>
            <p:cNvSpPr txBox="1">
              <a:spLocks noChangeArrowheads="1"/>
            </p:cNvSpPr>
            <p:nvPr/>
          </p:nvSpPr>
          <p:spPr bwMode="auto">
            <a:xfrm>
              <a:off x="1429" y="3022"/>
              <a:ext cx="3175" cy="268"/>
            </a:xfrm>
            <a:prstGeom prst="rect">
              <a:avLst/>
            </a:prstGeom>
            <a:noFill/>
            <a:ln w="28575" algn="ctr">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l-GR" altLang="el-GR" sz="2000">
                  <a:solidFill>
                    <a:schemeClr val="accent2"/>
                  </a:solidFill>
                </a:rPr>
                <a:t>Αποστείρωση 115-118</a:t>
              </a:r>
              <a:r>
                <a:rPr lang="en-US" altLang="el-GR" sz="2000">
                  <a:solidFill>
                    <a:schemeClr val="accent2"/>
                  </a:solidFill>
                </a:rPr>
                <a:t>°C</a:t>
              </a:r>
              <a:r>
                <a:rPr lang="el-GR" altLang="el-GR" sz="2000">
                  <a:solidFill>
                    <a:schemeClr val="accent2"/>
                  </a:solidFill>
                </a:rPr>
                <a:t>/10-15</a:t>
              </a:r>
              <a:r>
                <a:rPr lang="en-US" altLang="el-GR" sz="2000">
                  <a:solidFill>
                    <a:schemeClr val="accent2"/>
                  </a:solidFill>
                </a:rPr>
                <a:t>min</a:t>
              </a:r>
              <a:endParaRPr lang="el-GR" altLang="el-GR" sz="2000">
                <a:solidFill>
                  <a:schemeClr val="accent2"/>
                </a:solidFill>
              </a:endParaRPr>
            </a:p>
          </p:txBody>
        </p:sp>
        <p:sp>
          <p:nvSpPr>
            <p:cNvPr id="20494" name="Text Box 16"/>
            <p:cNvSpPr txBox="1">
              <a:spLocks noChangeArrowheads="1"/>
            </p:cNvSpPr>
            <p:nvPr/>
          </p:nvSpPr>
          <p:spPr bwMode="auto">
            <a:xfrm>
              <a:off x="2653" y="3430"/>
              <a:ext cx="771" cy="268"/>
            </a:xfrm>
            <a:prstGeom prst="rect">
              <a:avLst/>
            </a:prstGeom>
            <a:noFill/>
            <a:ln w="28575" algn="ctr">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l-GR" altLang="el-GR" sz="2000" dirty="0">
                  <a:solidFill>
                    <a:schemeClr val="accent2"/>
                  </a:solidFill>
                </a:rPr>
                <a:t>Ψύξη</a:t>
              </a:r>
            </a:p>
          </p:txBody>
        </p:sp>
        <p:sp>
          <p:nvSpPr>
            <p:cNvPr id="20495" name="Text Box 17"/>
            <p:cNvSpPr txBox="1">
              <a:spLocks noChangeArrowheads="1"/>
            </p:cNvSpPr>
            <p:nvPr/>
          </p:nvSpPr>
          <p:spPr bwMode="auto">
            <a:xfrm>
              <a:off x="2108" y="3838"/>
              <a:ext cx="1815" cy="268"/>
            </a:xfrm>
            <a:prstGeom prst="rect">
              <a:avLst/>
            </a:prstGeom>
            <a:noFill/>
            <a:ln w="28575" algn="ctr">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l-GR" altLang="el-GR" sz="2000">
                  <a:solidFill>
                    <a:schemeClr val="accent2"/>
                  </a:solidFill>
                </a:rPr>
                <a:t>Αποθήκευση - Έλεγχος</a:t>
              </a:r>
            </a:p>
          </p:txBody>
        </p:sp>
        <p:sp>
          <p:nvSpPr>
            <p:cNvPr id="20496" name="Line 18"/>
            <p:cNvSpPr>
              <a:spLocks noChangeShapeType="1"/>
            </p:cNvSpPr>
            <p:nvPr/>
          </p:nvSpPr>
          <p:spPr bwMode="auto">
            <a:xfrm>
              <a:off x="3016" y="436"/>
              <a:ext cx="0" cy="113"/>
            </a:xfrm>
            <a:prstGeom prst="line">
              <a:avLst/>
            </a:prstGeom>
            <a:noFill/>
            <a:ln w="28575">
              <a:solidFill>
                <a:schemeClr val="accent2"/>
              </a:solidFill>
              <a:round/>
              <a:headEnd/>
              <a:tailEnd type="triangle" w="med" len="med"/>
            </a:ln>
            <a:extLst>
              <a:ext uri="{909E8E84-426E-40DD-AFC4-6F175D3DCCD1}">
                <a14:hiddenFill xmlns:a14="http://schemas.microsoft.com/office/drawing/2010/main">
                  <a:noFill/>
                </a14:hiddenFill>
              </a:ext>
            </a:extLst>
          </p:spPr>
          <p:txBody>
            <a:bodyPr/>
            <a:lstStyle/>
            <a:p>
              <a:endParaRPr lang="el-GR"/>
            </a:p>
          </p:txBody>
        </p:sp>
        <p:sp>
          <p:nvSpPr>
            <p:cNvPr id="20497" name="Line 19"/>
            <p:cNvSpPr>
              <a:spLocks noChangeShapeType="1"/>
            </p:cNvSpPr>
            <p:nvPr/>
          </p:nvSpPr>
          <p:spPr bwMode="auto">
            <a:xfrm>
              <a:off x="3016" y="845"/>
              <a:ext cx="0" cy="113"/>
            </a:xfrm>
            <a:prstGeom prst="line">
              <a:avLst/>
            </a:prstGeom>
            <a:noFill/>
            <a:ln w="28575">
              <a:solidFill>
                <a:schemeClr val="accent2"/>
              </a:solidFill>
              <a:round/>
              <a:headEnd/>
              <a:tailEnd type="triangle" w="med" len="med"/>
            </a:ln>
            <a:extLst>
              <a:ext uri="{909E8E84-426E-40DD-AFC4-6F175D3DCCD1}">
                <a14:hiddenFill xmlns:a14="http://schemas.microsoft.com/office/drawing/2010/main">
                  <a:noFill/>
                </a14:hiddenFill>
              </a:ext>
            </a:extLst>
          </p:spPr>
          <p:txBody>
            <a:bodyPr/>
            <a:lstStyle/>
            <a:p>
              <a:endParaRPr lang="el-GR"/>
            </a:p>
          </p:txBody>
        </p:sp>
        <p:sp>
          <p:nvSpPr>
            <p:cNvPr id="20498" name="Line 20"/>
            <p:cNvSpPr>
              <a:spLocks noChangeShapeType="1"/>
            </p:cNvSpPr>
            <p:nvPr/>
          </p:nvSpPr>
          <p:spPr bwMode="auto">
            <a:xfrm>
              <a:off x="3016" y="1253"/>
              <a:ext cx="0" cy="113"/>
            </a:xfrm>
            <a:prstGeom prst="line">
              <a:avLst/>
            </a:prstGeom>
            <a:noFill/>
            <a:ln w="28575">
              <a:solidFill>
                <a:schemeClr val="accent2"/>
              </a:solidFill>
              <a:round/>
              <a:headEnd/>
              <a:tailEnd type="triangle" w="med" len="med"/>
            </a:ln>
            <a:extLst>
              <a:ext uri="{909E8E84-426E-40DD-AFC4-6F175D3DCCD1}">
                <a14:hiddenFill xmlns:a14="http://schemas.microsoft.com/office/drawing/2010/main">
                  <a:noFill/>
                </a14:hiddenFill>
              </a:ext>
            </a:extLst>
          </p:spPr>
          <p:txBody>
            <a:bodyPr/>
            <a:lstStyle/>
            <a:p>
              <a:endParaRPr lang="el-GR"/>
            </a:p>
          </p:txBody>
        </p:sp>
        <p:sp>
          <p:nvSpPr>
            <p:cNvPr id="20499" name="Line 21"/>
            <p:cNvSpPr>
              <a:spLocks noChangeShapeType="1"/>
            </p:cNvSpPr>
            <p:nvPr/>
          </p:nvSpPr>
          <p:spPr bwMode="auto">
            <a:xfrm>
              <a:off x="3016" y="1661"/>
              <a:ext cx="0" cy="113"/>
            </a:xfrm>
            <a:prstGeom prst="line">
              <a:avLst/>
            </a:prstGeom>
            <a:noFill/>
            <a:ln w="28575">
              <a:solidFill>
                <a:schemeClr val="accent2"/>
              </a:solidFill>
              <a:round/>
              <a:headEnd/>
              <a:tailEnd type="triangle" w="med" len="med"/>
            </a:ln>
            <a:extLst>
              <a:ext uri="{909E8E84-426E-40DD-AFC4-6F175D3DCCD1}">
                <a14:hiddenFill xmlns:a14="http://schemas.microsoft.com/office/drawing/2010/main">
                  <a:noFill/>
                </a14:hiddenFill>
              </a:ext>
            </a:extLst>
          </p:spPr>
          <p:txBody>
            <a:bodyPr/>
            <a:lstStyle/>
            <a:p>
              <a:endParaRPr lang="el-GR"/>
            </a:p>
          </p:txBody>
        </p:sp>
        <p:sp>
          <p:nvSpPr>
            <p:cNvPr id="20500" name="Line 22"/>
            <p:cNvSpPr>
              <a:spLocks noChangeShapeType="1"/>
            </p:cNvSpPr>
            <p:nvPr/>
          </p:nvSpPr>
          <p:spPr bwMode="auto">
            <a:xfrm>
              <a:off x="3016" y="2069"/>
              <a:ext cx="0" cy="113"/>
            </a:xfrm>
            <a:prstGeom prst="line">
              <a:avLst/>
            </a:prstGeom>
            <a:noFill/>
            <a:ln w="28575">
              <a:solidFill>
                <a:schemeClr val="accent2"/>
              </a:solidFill>
              <a:round/>
              <a:headEnd/>
              <a:tailEnd type="triangle" w="med" len="med"/>
            </a:ln>
            <a:extLst>
              <a:ext uri="{909E8E84-426E-40DD-AFC4-6F175D3DCCD1}">
                <a14:hiddenFill xmlns:a14="http://schemas.microsoft.com/office/drawing/2010/main">
                  <a:noFill/>
                </a14:hiddenFill>
              </a:ext>
            </a:extLst>
          </p:spPr>
          <p:txBody>
            <a:bodyPr/>
            <a:lstStyle/>
            <a:p>
              <a:endParaRPr lang="el-GR"/>
            </a:p>
          </p:txBody>
        </p:sp>
        <p:sp>
          <p:nvSpPr>
            <p:cNvPr id="20501" name="Line 23"/>
            <p:cNvSpPr>
              <a:spLocks noChangeShapeType="1"/>
            </p:cNvSpPr>
            <p:nvPr/>
          </p:nvSpPr>
          <p:spPr bwMode="auto">
            <a:xfrm>
              <a:off x="3016" y="2478"/>
              <a:ext cx="0" cy="113"/>
            </a:xfrm>
            <a:prstGeom prst="line">
              <a:avLst/>
            </a:prstGeom>
            <a:noFill/>
            <a:ln w="28575">
              <a:solidFill>
                <a:schemeClr val="accent2"/>
              </a:solidFill>
              <a:round/>
              <a:headEnd/>
              <a:tailEnd type="triangle" w="med" len="med"/>
            </a:ln>
            <a:extLst>
              <a:ext uri="{909E8E84-426E-40DD-AFC4-6F175D3DCCD1}">
                <a14:hiddenFill xmlns:a14="http://schemas.microsoft.com/office/drawing/2010/main">
                  <a:noFill/>
                </a14:hiddenFill>
              </a:ext>
            </a:extLst>
          </p:spPr>
          <p:txBody>
            <a:bodyPr/>
            <a:lstStyle/>
            <a:p>
              <a:endParaRPr lang="el-GR"/>
            </a:p>
          </p:txBody>
        </p:sp>
        <p:sp>
          <p:nvSpPr>
            <p:cNvPr id="20502" name="Line 24"/>
            <p:cNvSpPr>
              <a:spLocks noChangeShapeType="1"/>
            </p:cNvSpPr>
            <p:nvPr/>
          </p:nvSpPr>
          <p:spPr bwMode="auto">
            <a:xfrm>
              <a:off x="3016" y="2886"/>
              <a:ext cx="0" cy="113"/>
            </a:xfrm>
            <a:prstGeom prst="line">
              <a:avLst/>
            </a:prstGeom>
            <a:noFill/>
            <a:ln w="28575">
              <a:solidFill>
                <a:schemeClr val="accent2"/>
              </a:solidFill>
              <a:round/>
              <a:headEnd/>
              <a:tailEnd type="triangle" w="med" len="med"/>
            </a:ln>
            <a:extLst>
              <a:ext uri="{909E8E84-426E-40DD-AFC4-6F175D3DCCD1}">
                <a14:hiddenFill xmlns:a14="http://schemas.microsoft.com/office/drawing/2010/main">
                  <a:noFill/>
                </a14:hiddenFill>
              </a:ext>
            </a:extLst>
          </p:spPr>
          <p:txBody>
            <a:bodyPr/>
            <a:lstStyle/>
            <a:p>
              <a:endParaRPr lang="el-GR"/>
            </a:p>
          </p:txBody>
        </p:sp>
        <p:sp>
          <p:nvSpPr>
            <p:cNvPr id="20503" name="Line 25"/>
            <p:cNvSpPr>
              <a:spLocks noChangeShapeType="1"/>
            </p:cNvSpPr>
            <p:nvPr/>
          </p:nvSpPr>
          <p:spPr bwMode="auto">
            <a:xfrm>
              <a:off x="3016" y="3294"/>
              <a:ext cx="0" cy="113"/>
            </a:xfrm>
            <a:prstGeom prst="line">
              <a:avLst/>
            </a:prstGeom>
            <a:noFill/>
            <a:ln w="28575">
              <a:solidFill>
                <a:schemeClr val="accent2"/>
              </a:solidFill>
              <a:round/>
              <a:headEnd/>
              <a:tailEnd type="triangle" w="med" len="med"/>
            </a:ln>
            <a:extLst>
              <a:ext uri="{909E8E84-426E-40DD-AFC4-6F175D3DCCD1}">
                <a14:hiddenFill xmlns:a14="http://schemas.microsoft.com/office/drawing/2010/main">
                  <a:noFill/>
                </a14:hiddenFill>
              </a:ext>
            </a:extLst>
          </p:spPr>
          <p:txBody>
            <a:bodyPr/>
            <a:lstStyle/>
            <a:p>
              <a:endParaRPr lang="el-GR"/>
            </a:p>
          </p:txBody>
        </p:sp>
        <p:sp>
          <p:nvSpPr>
            <p:cNvPr id="20504" name="Line 26"/>
            <p:cNvSpPr>
              <a:spLocks noChangeShapeType="1"/>
            </p:cNvSpPr>
            <p:nvPr/>
          </p:nvSpPr>
          <p:spPr bwMode="auto">
            <a:xfrm>
              <a:off x="3016" y="3702"/>
              <a:ext cx="0" cy="113"/>
            </a:xfrm>
            <a:prstGeom prst="line">
              <a:avLst/>
            </a:prstGeom>
            <a:noFill/>
            <a:ln w="28575">
              <a:solidFill>
                <a:schemeClr val="accent2"/>
              </a:solidFill>
              <a:round/>
              <a:headEnd/>
              <a:tailEnd type="triangle" w="med" len="med"/>
            </a:ln>
            <a:extLst>
              <a:ext uri="{909E8E84-426E-40DD-AFC4-6F175D3DCCD1}">
                <a14:hiddenFill xmlns:a14="http://schemas.microsoft.com/office/drawing/2010/main">
                  <a:noFill/>
                </a14:hiddenFill>
              </a:ext>
            </a:extLst>
          </p:spPr>
          <p:txBody>
            <a:bodyPr/>
            <a:lstStyle/>
            <a:p>
              <a:endParaRPr lang="el-GR"/>
            </a:p>
          </p:txBody>
        </p:sp>
      </p:grpSp>
      <p:sp>
        <p:nvSpPr>
          <p:cNvPr id="25" name="Θέση υποσέλιδου 3" descr="."/>
          <p:cNvSpPr txBox="1">
            <a:spLocks/>
          </p:cNvSpPr>
          <p:nvPr/>
        </p:nvSpPr>
        <p:spPr>
          <a:xfrm>
            <a:off x="2909727" y="6489750"/>
            <a:ext cx="3190875" cy="251618"/>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Συμπυκνωμένο γάλα</a:t>
            </a:r>
            <a:endParaRPr lang="en-US" sz="1400" dirty="0"/>
          </a:p>
        </p:txBody>
      </p:sp>
    </p:spTree>
    <p:extLst>
      <p:ext uri="{BB962C8B-B14F-4D97-AF65-F5344CB8AC3E}">
        <p14:creationId xmlns:p14="http://schemas.microsoft.com/office/powerpoint/2010/main" val="44926382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Slide Number Placeholder 5"/>
          <p:cNvSpPr>
            <a:spLocks noGrp="1"/>
          </p:cNvSpPr>
          <p:nvPr>
            <p:ph type="sldNum" sz="quarter" idx="12"/>
          </p:nvPr>
        </p:nvSpPr>
        <p:spPr/>
        <p:txBody>
          <a:bodyPr/>
          <a:lstStyle/>
          <a:p>
            <a:pPr>
              <a:defRPr/>
            </a:pPr>
            <a:fld id="{E96DDF71-6346-4C1F-A853-975D8ECDA222}" type="slidenum">
              <a:rPr lang="el-GR"/>
              <a:pPr>
                <a:defRPr/>
              </a:pPr>
              <a:t>16</a:t>
            </a:fld>
            <a:endParaRPr lang="el-GR"/>
          </a:p>
        </p:txBody>
      </p:sp>
      <p:sp>
        <p:nvSpPr>
          <p:cNvPr id="378886" name="Text Box 6"/>
          <p:cNvSpPr txBox="1">
            <a:spLocks noChangeArrowheads="1"/>
          </p:cNvSpPr>
          <p:nvPr/>
        </p:nvSpPr>
        <p:spPr bwMode="auto">
          <a:xfrm>
            <a:off x="2879217" y="116632"/>
            <a:ext cx="3457575" cy="519112"/>
          </a:xfrm>
          <a:prstGeom prst="rect">
            <a:avLst/>
          </a:prstGeom>
          <a:noFill/>
          <a:ln w="9525">
            <a:noFill/>
            <a:miter lim="800000"/>
            <a:headEnd/>
            <a:tailEnd/>
          </a:ln>
          <a:effectLst/>
        </p:spPr>
        <p:txBody>
          <a:bodyPr>
            <a:spAutoFit/>
          </a:bodyPr>
          <a:lstStyle/>
          <a:p>
            <a:pPr>
              <a:defRPr/>
            </a:pPr>
            <a:r>
              <a:rPr lang="el-GR" sz="2800" b="1" dirty="0" err="1">
                <a:solidFill>
                  <a:schemeClr val="accent2"/>
                </a:solidFill>
                <a:effectLst>
                  <a:outerShdw blurRad="38100" dist="38100" dir="2700000" algn="tl">
                    <a:srgbClr val="C0C0C0"/>
                  </a:outerShdw>
                </a:effectLst>
              </a:rPr>
              <a:t>Ομογενοποίηση</a:t>
            </a:r>
            <a:endParaRPr lang="el-GR" sz="2800" b="1" dirty="0">
              <a:solidFill>
                <a:schemeClr val="accent2"/>
              </a:solidFill>
              <a:effectLst>
                <a:outerShdw blurRad="38100" dist="38100" dir="2700000" algn="tl">
                  <a:srgbClr val="C0C0C0"/>
                </a:outerShdw>
              </a:effectLst>
            </a:endParaRPr>
          </a:p>
        </p:txBody>
      </p:sp>
      <p:sp>
        <p:nvSpPr>
          <p:cNvPr id="21510" name="Text Box 7"/>
          <p:cNvSpPr txBox="1">
            <a:spLocks noChangeArrowheads="1"/>
          </p:cNvSpPr>
          <p:nvPr/>
        </p:nvSpPr>
        <p:spPr bwMode="auto">
          <a:xfrm>
            <a:off x="467545" y="620688"/>
            <a:ext cx="8280920" cy="40934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marL="342900" indent="-342900" eaLnBrk="1" hangingPunct="1">
              <a:buFont typeface="Arial" panose="020B0604020202020204" pitchFamily="34" charset="0"/>
              <a:buChar char="•"/>
            </a:pPr>
            <a:r>
              <a:rPr lang="el-GR" altLang="el-GR" sz="2000" dirty="0">
                <a:solidFill>
                  <a:schemeClr val="accent2"/>
                </a:solidFill>
              </a:rPr>
              <a:t>Για να σταθεροποιεί τη λιπαρή φάση</a:t>
            </a:r>
          </a:p>
          <a:p>
            <a:pPr marL="342900" indent="-342900" eaLnBrk="1" hangingPunct="1">
              <a:buFont typeface="Arial" panose="020B0604020202020204" pitchFamily="34" charset="0"/>
              <a:buChar char="•"/>
            </a:pPr>
            <a:r>
              <a:rPr lang="el-GR" altLang="el-GR" sz="2000" dirty="0">
                <a:solidFill>
                  <a:schemeClr val="accent2"/>
                </a:solidFill>
              </a:rPr>
              <a:t>Θερμοκρασία 40-50</a:t>
            </a:r>
            <a:r>
              <a:rPr lang="en-US" altLang="el-GR" sz="2000" dirty="0">
                <a:solidFill>
                  <a:schemeClr val="accent2"/>
                </a:solidFill>
              </a:rPr>
              <a:t>°C</a:t>
            </a:r>
            <a:r>
              <a:rPr lang="el-GR" altLang="el-GR" sz="2000" dirty="0">
                <a:solidFill>
                  <a:schemeClr val="accent2"/>
                </a:solidFill>
              </a:rPr>
              <a:t> και σε πίεση 125-250</a:t>
            </a:r>
            <a:r>
              <a:rPr lang="en-US" altLang="el-GR" sz="2000" dirty="0">
                <a:solidFill>
                  <a:schemeClr val="accent2"/>
                </a:solidFill>
              </a:rPr>
              <a:t>bar</a:t>
            </a:r>
            <a:endParaRPr lang="el-GR" altLang="el-GR" sz="2000" dirty="0">
              <a:solidFill>
                <a:schemeClr val="accent2"/>
              </a:solidFill>
            </a:endParaRPr>
          </a:p>
          <a:p>
            <a:pPr marL="342900" indent="-342900" eaLnBrk="1" hangingPunct="1">
              <a:buFont typeface="Arial" panose="020B0604020202020204" pitchFamily="34" charset="0"/>
              <a:buChar char="•"/>
            </a:pPr>
            <a:r>
              <a:rPr lang="el-GR" altLang="el-GR" sz="2000" dirty="0">
                <a:solidFill>
                  <a:schemeClr val="accent2"/>
                </a:solidFill>
              </a:rPr>
              <a:t>Αυξάνει το ιξώδες</a:t>
            </a:r>
          </a:p>
          <a:p>
            <a:pPr marL="342900" indent="-342900" eaLnBrk="1" hangingPunct="1">
              <a:buFont typeface="Arial" panose="020B0604020202020204" pitchFamily="34" charset="0"/>
              <a:buChar char="•"/>
            </a:pPr>
            <a:r>
              <a:rPr lang="el-GR" altLang="el-GR" sz="2000" dirty="0">
                <a:solidFill>
                  <a:schemeClr val="accent2"/>
                </a:solidFill>
              </a:rPr>
              <a:t>Διασπά τυχόν συσσωματώματα που δημιουργήθηκαν κατά τη </a:t>
            </a:r>
            <a:r>
              <a:rPr lang="el-GR" altLang="el-GR" sz="2000" dirty="0" smtClean="0">
                <a:solidFill>
                  <a:schemeClr val="accent2"/>
                </a:solidFill>
              </a:rPr>
              <a:t>θέρμανση</a:t>
            </a:r>
            <a:endParaRPr lang="el-GR" altLang="el-GR" sz="2000" dirty="0">
              <a:solidFill>
                <a:schemeClr val="accent2"/>
              </a:solidFill>
            </a:endParaRPr>
          </a:p>
          <a:p>
            <a:pPr eaLnBrk="1" hangingPunct="1"/>
            <a:r>
              <a:rPr lang="el-GR" altLang="el-GR" sz="2000" dirty="0">
                <a:solidFill>
                  <a:schemeClr val="accent2"/>
                </a:solidFill>
              </a:rPr>
              <a:t>Η πίεση που θα εφαρμοσθεί εξαρτάται και από την ποιότητα του </a:t>
            </a:r>
            <a:r>
              <a:rPr lang="el-GR" altLang="el-GR" sz="2000" dirty="0" smtClean="0">
                <a:solidFill>
                  <a:schemeClr val="accent2"/>
                </a:solidFill>
              </a:rPr>
              <a:t>γάλακτος</a:t>
            </a:r>
            <a:endParaRPr lang="el-GR" altLang="el-GR" sz="2000" dirty="0">
              <a:solidFill>
                <a:schemeClr val="accent2"/>
              </a:solidFill>
            </a:endParaRPr>
          </a:p>
          <a:p>
            <a:pPr eaLnBrk="1" hangingPunct="1">
              <a:buFontTx/>
              <a:buChar char="•"/>
            </a:pPr>
            <a:r>
              <a:rPr lang="el-GR" altLang="el-GR" sz="2000" dirty="0">
                <a:solidFill>
                  <a:schemeClr val="accent2"/>
                </a:solidFill>
              </a:rPr>
              <a:t>Μεγάλη πίεση από το κανονικό </a:t>
            </a:r>
            <a:r>
              <a:rPr lang="el-GR" altLang="el-GR" sz="2000" b="1" dirty="0">
                <a:solidFill>
                  <a:schemeClr val="accent2"/>
                </a:solidFill>
              </a:rPr>
              <a:t>βλάπτει τη σταθερότητα</a:t>
            </a:r>
            <a:r>
              <a:rPr lang="el-GR" altLang="el-GR" sz="2000" dirty="0">
                <a:solidFill>
                  <a:schemeClr val="accent2"/>
                </a:solidFill>
              </a:rPr>
              <a:t> των πρωτεϊνών.</a:t>
            </a:r>
          </a:p>
          <a:p>
            <a:pPr eaLnBrk="1" hangingPunct="1">
              <a:buFontTx/>
              <a:buChar char="•"/>
            </a:pPr>
            <a:r>
              <a:rPr lang="el-GR" altLang="el-GR" sz="2000" dirty="0">
                <a:solidFill>
                  <a:schemeClr val="accent2"/>
                </a:solidFill>
              </a:rPr>
              <a:t>Μικρή πίεση </a:t>
            </a:r>
            <a:r>
              <a:rPr lang="el-GR" altLang="el-GR" sz="2000" b="1" dirty="0">
                <a:solidFill>
                  <a:schemeClr val="accent2"/>
                </a:solidFill>
              </a:rPr>
              <a:t>δεν σταθεροποιεί</a:t>
            </a:r>
            <a:r>
              <a:rPr lang="el-GR" altLang="el-GR" sz="2000" dirty="0">
                <a:solidFill>
                  <a:schemeClr val="accent2"/>
                </a:solidFill>
              </a:rPr>
              <a:t> επαρκώς τη λιπαρή φάση, η οποία διαχωρίζεται κατά την αποστείρωση.</a:t>
            </a:r>
          </a:p>
          <a:p>
            <a:pPr eaLnBrk="1" hangingPunct="1">
              <a:buFontTx/>
              <a:buChar char="•"/>
            </a:pPr>
            <a:r>
              <a:rPr lang="el-GR" altLang="el-GR" sz="2000" dirty="0">
                <a:solidFill>
                  <a:schemeClr val="accent2"/>
                </a:solidFill>
              </a:rPr>
              <a:t>Το μέγεθος των </a:t>
            </a:r>
            <a:r>
              <a:rPr lang="el-GR" altLang="el-GR" sz="2000" dirty="0" err="1">
                <a:solidFill>
                  <a:schemeClr val="accent2"/>
                </a:solidFill>
              </a:rPr>
              <a:t>λιποσφαιρίων</a:t>
            </a:r>
            <a:r>
              <a:rPr lang="el-GR" altLang="el-GR" sz="2000" dirty="0">
                <a:solidFill>
                  <a:schemeClr val="accent2"/>
                </a:solidFill>
              </a:rPr>
              <a:t> δεν πρέπει να είναι μεγαλύτερο από 2 μ</a:t>
            </a:r>
            <a:r>
              <a:rPr lang="en-US" altLang="el-GR" sz="2000" dirty="0">
                <a:solidFill>
                  <a:schemeClr val="accent2"/>
                </a:solidFill>
              </a:rPr>
              <a:t>m.</a:t>
            </a:r>
            <a:endParaRPr lang="el-GR" altLang="el-GR" sz="2000" dirty="0">
              <a:solidFill>
                <a:schemeClr val="accent2"/>
              </a:solidFill>
            </a:endParaRPr>
          </a:p>
        </p:txBody>
      </p:sp>
      <p:pic>
        <p:nvPicPr>
          <p:cNvPr id="21511" name="Picture 1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71600" y="4541889"/>
            <a:ext cx="2637938" cy="18722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12" name="Picture 1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92080" y="4581079"/>
            <a:ext cx="2839013" cy="18722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513" name="Line 13"/>
          <p:cNvSpPr>
            <a:spLocks noChangeShapeType="1"/>
          </p:cNvSpPr>
          <p:nvPr/>
        </p:nvSpPr>
        <p:spPr bwMode="auto">
          <a:xfrm>
            <a:off x="3635375" y="5549951"/>
            <a:ext cx="1571992" cy="1"/>
          </a:xfrm>
          <a:prstGeom prst="line">
            <a:avLst/>
          </a:prstGeom>
          <a:noFill/>
          <a:ln w="28575">
            <a:solidFill>
              <a:srgbClr val="0000FF"/>
            </a:solidFill>
            <a:round/>
            <a:headEnd/>
            <a:tailEnd type="triangle" w="med" len="med"/>
          </a:ln>
          <a:extLst>
            <a:ext uri="{909E8E84-426E-40DD-AFC4-6F175D3DCCD1}">
              <a14:hiddenFill xmlns:a14="http://schemas.microsoft.com/office/drawing/2010/main">
                <a:noFill/>
              </a14:hiddenFill>
            </a:ext>
          </a:extLst>
        </p:spPr>
        <p:txBody>
          <a:bodyPr/>
          <a:lstStyle/>
          <a:p>
            <a:endParaRPr lang="el-GR"/>
          </a:p>
        </p:txBody>
      </p:sp>
      <p:sp>
        <p:nvSpPr>
          <p:cNvPr id="21514" name="Text Box 14"/>
          <p:cNvSpPr txBox="1">
            <a:spLocks noChangeArrowheads="1"/>
          </p:cNvSpPr>
          <p:nvPr/>
        </p:nvSpPr>
        <p:spPr bwMode="auto">
          <a:xfrm>
            <a:off x="3468942" y="5153077"/>
            <a:ext cx="2039162"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altLang="el-GR" sz="2000" dirty="0" err="1">
                <a:solidFill>
                  <a:schemeClr val="accent2"/>
                </a:solidFill>
              </a:rPr>
              <a:t>Ομογενοποίηση</a:t>
            </a:r>
            <a:endParaRPr lang="el-GR" altLang="el-GR" sz="2000" dirty="0">
              <a:solidFill>
                <a:schemeClr val="accent2"/>
              </a:solidFill>
            </a:endParaRPr>
          </a:p>
        </p:txBody>
      </p:sp>
      <p:sp>
        <p:nvSpPr>
          <p:cNvPr id="11" name="Θέση υποσέλιδου 3" descr="."/>
          <p:cNvSpPr txBox="1">
            <a:spLocks/>
          </p:cNvSpPr>
          <p:nvPr/>
        </p:nvSpPr>
        <p:spPr>
          <a:xfrm>
            <a:off x="2909727"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Συμπυκνωμένο γάλα</a:t>
            </a:r>
            <a:endParaRPr lang="en-US" sz="1400" dirty="0"/>
          </a:p>
        </p:txBody>
      </p:sp>
    </p:spTree>
    <p:extLst>
      <p:ext uri="{BB962C8B-B14F-4D97-AF65-F5344CB8AC3E}">
        <p14:creationId xmlns:p14="http://schemas.microsoft.com/office/powerpoint/2010/main" val="233872693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Slide Number Placeholder 5"/>
          <p:cNvSpPr>
            <a:spLocks noGrp="1"/>
          </p:cNvSpPr>
          <p:nvPr>
            <p:ph type="sldNum" sz="quarter" idx="12"/>
          </p:nvPr>
        </p:nvSpPr>
        <p:spPr/>
        <p:txBody>
          <a:bodyPr/>
          <a:lstStyle/>
          <a:p>
            <a:pPr>
              <a:defRPr/>
            </a:pPr>
            <a:fld id="{01C07510-C123-4CCD-9C9C-3CB3E02866A3}" type="slidenum">
              <a:rPr lang="el-GR"/>
              <a:pPr>
                <a:defRPr/>
              </a:pPr>
              <a:t>17</a:t>
            </a:fld>
            <a:endParaRPr lang="el-GR"/>
          </a:p>
        </p:txBody>
      </p:sp>
      <p:grpSp>
        <p:nvGrpSpPr>
          <p:cNvPr id="22533" name="Group 6"/>
          <p:cNvGrpSpPr>
            <a:grpSpLocks/>
          </p:cNvGrpSpPr>
          <p:nvPr/>
        </p:nvGrpSpPr>
        <p:grpSpPr bwMode="auto">
          <a:xfrm>
            <a:off x="1042988" y="260350"/>
            <a:ext cx="6842125" cy="6257925"/>
            <a:chOff x="839" y="164"/>
            <a:chExt cx="4310" cy="3942"/>
          </a:xfrm>
        </p:grpSpPr>
        <p:sp>
          <p:nvSpPr>
            <p:cNvPr id="22534" name="Text Box 7"/>
            <p:cNvSpPr txBox="1">
              <a:spLocks noChangeArrowheads="1"/>
            </p:cNvSpPr>
            <p:nvPr/>
          </p:nvSpPr>
          <p:spPr bwMode="auto">
            <a:xfrm>
              <a:off x="1882" y="164"/>
              <a:ext cx="2313" cy="268"/>
            </a:xfrm>
            <a:prstGeom prst="rect">
              <a:avLst/>
            </a:prstGeom>
            <a:noFill/>
            <a:ln w="28575">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l-GR" altLang="el-GR" sz="2000">
                  <a:solidFill>
                    <a:schemeClr val="accent2"/>
                  </a:solidFill>
                </a:rPr>
                <a:t>Ποιοτικός έλεγχος γάλακτος</a:t>
              </a:r>
            </a:p>
          </p:txBody>
        </p:sp>
        <p:sp>
          <p:nvSpPr>
            <p:cNvPr id="22535" name="Text Box 8"/>
            <p:cNvSpPr txBox="1">
              <a:spLocks noChangeArrowheads="1"/>
            </p:cNvSpPr>
            <p:nvPr/>
          </p:nvSpPr>
          <p:spPr bwMode="auto">
            <a:xfrm>
              <a:off x="2381" y="572"/>
              <a:ext cx="1270" cy="268"/>
            </a:xfrm>
            <a:prstGeom prst="rect">
              <a:avLst/>
            </a:prstGeom>
            <a:noFill/>
            <a:ln w="28575" algn="ctr">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l-GR" altLang="el-GR" sz="2000">
                  <a:solidFill>
                    <a:schemeClr val="accent2"/>
                  </a:solidFill>
                </a:rPr>
                <a:t>Τυποποίηση</a:t>
              </a:r>
            </a:p>
          </p:txBody>
        </p:sp>
        <p:sp>
          <p:nvSpPr>
            <p:cNvPr id="22536" name="Text Box 9"/>
            <p:cNvSpPr txBox="1">
              <a:spLocks noChangeArrowheads="1"/>
            </p:cNvSpPr>
            <p:nvPr/>
          </p:nvSpPr>
          <p:spPr bwMode="auto">
            <a:xfrm>
              <a:off x="1791" y="981"/>
              <a:ext cx="2495" cy="268"/>
            </a:xfrm>
            <a:prstGeom prst="rect">
              <a:avLst/>
            </a:prstGeom>
            <a:noFill/>
            <a:ln w="28575" algn="ctr">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l-GR" altLang="el-GR" sz="2000">
                  <a:solidFill>
                    <a:schemeClr val="accent2"/>
                  </a:solidFill>
                </a:rPr>
                <a:t>Προθέρμανση</a:t>
              </a:r>
              <a:r>
                <a:rPr lang="en-US" altLang="el-GR" sz="1600">
                  <a:solidFill>
                    <a:schemeClr val="accent2"/>
                  </a:solidFill>
                </a:rPr>
                <a:t> </a:t>
              </a:r>
              <a:r>
                <a:rPr lang="el-GR" altLang="el-GR" sz="2000">
                  <a:solidFill>
                    <a:schemeClr val="accent2"/>
                  </a:solidFill>
                </a:rPr>
                <a:t>100-120</a:t>
              </a:r>
              <a:r>
                <a:rPr lang="en-US" altLang="el-GR" sz="2000">
                  <a:solidFill>
                    <a:schemeClr val="accent2"/>
                  </a:solidFill>
                </a:rPr>
                <a:t>°C</a:t>
              </a:r>
              <a:r>
                <a:rPr lang="el-GR" altLang="el-GR" sz="2000">
                  <a:solidFill>
                    <a:schemeClr val="accent2"/>
                  </a:solidFill>
                </a:rPr>
                <a:t>/1-3</a:t>
              </a:r>
              <a:r>
                <a:rPr lang="en-US" altLang="el-GR" sz="2000">
                  <a:solidFill>
                    <a:schemeClr val="accent2"/>
                  </a:solidFill>
                </a:rPr>
                <a:t>min</a:t>
              </a:r>
              <a:endParaRPr lang="el-GR" altLang="el-GR" sz="2000">
                <a:solidFill>
                  <a:schemeClr val="accent2"/>
                </a:solidFill>
              </a:endParaRPr>
            </a:p>
          </p:txBody>
        </p:sp>
        <p:sp>
          <p:nvSpPr>
            <p:cNvPr id="22537" name="Text Box 10"/>
            <p:cNvSpPr txBox="1">
              <a:spLocks noChangeArrowheads="1"/>
            </p:cNvSpPr>
            <p:nvPr/>
          </p:nvSpPr>
          <p:spPr bwMode="auto">
            <a:xfrm>
              <a:off x="2109" y="1389"/>
              <a:ext cx="1815" cy="268"/>
            </a:xfrm>
            <a:prstGeom prst="rect">
              <a:avLst/>
            </a:prstGeom>
            <a:noFill/>
            <a:ln w="28575" algn="ctr">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l-GR" altLang="el-GR" sz="2000">
                  <a:solidFill>
                    <a:schemeClr val="accent2"/>
                  </a:solidFill>
                </a:rPr>
                <a:t>Συμπύκνωση</a:t>
              </a:r>
              <a:r>
                <a:rPr lang="en-US" altLang="el-GR" sz="2000">
                  <a:solidFill>
                    <a:schemeClr val="accent2"/>
                  </a:solidFill>
                </a:rPr>
                <a:t> </a:t>
              </a:r>
              <a:r>
                <a:rPr lang="el-GR" altLang="el-GR" sz="2000">
                  <a:solidFill>
                    <a:schemeClr val="accent2"/>
                  </a:solidFill>
                </a:rPr>
                <a:t>50-60</a:t>
              </a:r>
              <a:r>
                <a:rPr lang="en-US" altLang="el-GR" sz="2000">
                  <a:solidFill>
                    <a:schemeClr val="accent2"/>
                  </a:solidFill>
                </a:rPr>
                <a:t>°C</a:t>
              </a:r>
              <a:endParaRPr lang="el-GR" altLang="el-GR" sz="2000">
                <a:solidFill>
                  <a:schemeClr val="accent2"/>
                </a:solidFill>
              </a:endParaRPr>
            </a:p>
          </p:txBody>
        </p:sp>
        <p:sp>
          <p:nvSpPr>
            <p:cNvPr id="22538" name="Text Box 11"/>
            <p:cNvSpPr txBox="1">
              <a:spLocks noChangeArrowheads="1"/>
            </p:cNvSpPr>
            <p:nvPr/>
          </p:nvSpPr>
          <p:spPr bwMode="auto">
            <a:xfrm>
              <a:off x="1791" y="1797"/>
              <a:ext cx="2404" cy="268"/>
            </a:xfrm>
            <a:prstGeom prst="rect">
              <a:avLst/>
            </a:prstGeom>
            <a:noFill/>
            <a:ln w="28575" algn="ctr">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l-GR" altLang="el-GR" sz="2000">
                  <a:solidFill>
                    <a:schemeClr val="accent2"/>
                  </a:solidFill>
                </a:rPr>
                <a:t>Ομογενοποίηση 125-2</a:t>
              </a:r>
              <a:r>
                <a:rPr lang="en-US" altLang="el-GR" sz="2000">
                  <a:solidFill>
                    <a:schemeClr val="accent2"/>
                  </a:solidFill>
                </a:rPr>
                <a:t>5</a:t>
              </a:r>
              <a:r>
                <a:rPr lang="el-GR" altLang="el-GR" sz="2000">
                  <a:solidFill>
                    <a:schemeClr val="accent2"/>
                  </a:solidFill>
                </a:rPr>
                <a:t>0</a:t>
              </a:r>
              <a:r>
                <a:rPr lang="en-US" altLang="el-GR" sz="2000">
                  <a:solidFill>
                    <a:schemeClr val="accent2"/>
                  </a:solidFill>
                </a:rPr>
                <a:t>bar</a:t>
              </a:r>
              <a:endParaRPr lang="el-GR" altLang="el-GR" sz="2000">
                <a:solidFill>
                  <a:schemeClr val="accent2"/>
                </a:solidFill>
              </a:endParaRPr>
            </a:p>
          </p:txBody>
        </p:sp>
        <p:sp>
          <p:nvSpPr>
            <p:cNvPr id="22539" name="Text Box 12"/>
            <p:cNvSpPr txBox="1">
              <a:spLocks noChangeArrowheads="1"/>
            </p:cNvSpPr>
            <p:nvPr/>
          </p:nvSpPr>
          <p:spPr bwMode="auto">
            <a:xfrm>
              <a:off x="839" y="2205"/>
              <a:ext cx="4310" cy="268"/>
            </a:xfrm>
            <a:prstGeom prst="rect">
              <a:avLst/>
            </a:prstGeom>
            <a:noFill/>
            <a:ln w="28575" algn="ctr">
              <a:solidFill>
                <a:srgbClr val="7030A0"/>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l-GR" altLang="el-GR" sz="2000" dirty="0">
                  <a:solidFill>
                    <a:schemeClr val="accent2"/>
                  </a:solidFill>
                </a:rPr>
                <a:t>Ψύξη (Δοκιμαστική αποστείρωση δείγματος – Προσθετικά)</a:t>
              </a:r>
            </a:p>
          </p:txBody>
        </p:sp>
        <p:sp>
          <p:nvSpPr>
            <p:cNvPr id="22540" name="Text Box 13"/>
            <p:cNvSpPr txBox="1">
              <a:spLocks noChangeArrowheads="1"/>
            </p:cNvSpPr>
            <p:nvPr/>
          </p:nvSpPr>
          <p:spPr bwMode="auto">
            <a:xfrm>
              <a:off x="2471" y="2614"/>
              <a:ext cx="1089" cy="268"/>
            </a:xfrm>
            <a:prstGeom prst="rect">
              <a:avLst/>
            </a:prstGeom>
            <a:noFill/>
            <a:ln w="28575" algn="ctr">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l-GR" altLang="el-GR" sz="2000">
                  <a:solidFill>
                    <a:schemeClr val="accent2"/>
                  </a:solidFill>
                </a:rPr>
                <a:t>Εγκυτίωση</a:t>
              </a:r>
            </a:p>
          </p:txBody>
        </p:sp>
        <p:sp>
          <p:nvSpPr>
            <p:cNvPr id="22541" name="Text Box 14"/>
            <p:cNvSpPr txBox="1">
              <a:spLocks noChangeArrowheads="1"/>
            </p:cNvSpPr>
            <p:nvPr/>
          </p:nvSpPr>
          <p:spPr bwMode="auto">
            <a:xfrm>
              <a:off x="1429" y="3022"/>
              <a:ext cx="3175" cy="268"/>
            </a:xfrm>
            <a:prstGeom prst="rect">
              <a:avLst/>
            </a:prstGeom>
            <a:noFill/>
            <a:ln w="28575" algn="ctr">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l-GR" altLang="el-GR" sz="2000">
                  <a:solidFill>
                    <a:schemeClr val="accent2"/>
                  </a:solidFill>
                </a:rPr>
                <a:t>Αποστείρωση 115-118</a:t>
              </a:r>
              <a:r>
                <a:rPr lang="en-US" altLang="el-GR" sz="2000">
                  <a:solidFill>
                    <a:schemeClr val="accent2"/>
                  </a:solidFill>
                </a:rPr>
                <a:t>°C</a:t>
              </a:r>
              <a:r>
                <a:rPr lang="el-GR" altLang="el-GR" sz="2000">
                  <a:solidFill>
                    <a:schemeClr val="accent2"/>
                  </a:solidFill>
                </a:rPr>
                <a:t>/10-15</a:t>
              </a:r>
              <a:r>
                <a:rPr lang="en-US" altLang="el-GR" sz="2000">
                  <a:solidFill>
                    <a:schemeClr val="accent2"/>
                  </a:solidFill>
                </a:rPr>
                <a:t>min</a:t>
              </a:r>
              <a:endParaRPr lang="el-GR" altLang="el-GR" sz="2000">
                <a:solidFill>
                  <a:schemeClr val="accent2"/>
                </a:solidFill>
              </a:endParaRPr>
            </a:p>
          </p:txBody>
        </p:sp>
        <p:sp>
          <p:nvSpPr>
            <p:cNvPr id="22542" name="Text Box 15"/>
            <p:cNvSpPr txBox="1">
              <a:spLocks noChangeArrowheads="1"/>
            </p:cNvSpPr>
            <p:nvPr/>
          </p:nvSpPr>
          <p:spPr bwMode="auto">
            <a:xfrm>
              <a:off x="2653" y="3430"/>
              <a:ext cx="771" cy="268"/>
            </a:xfrm>
            <a:prstGeom prst="rect">
              <a:avLst/>
            </a:prstGeom>
            <a:noFill/>
            <a:ln w="28575" algn="ctr">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l-GR" altLang="el-GR" sz="2000">
                  <a:solidFill>
                    <a:schemeClr val="accent2"/>
                  </a:solidFill>
                </a:rPr>
                <a:t>Ψύξη</a:t>
              </a:r>
            </a:p>
          </p:txBody>
        </p:sp>
        <p:sp>
          <p:nvSpPr>
            <p:cNvPr id="22543" name="Text Box 16"/>
            <p:cNvSpPr txBox="1">
              <a:spLocks noChangeArrowheads="1"/>
            </p:cNvSpPr>
            <p:nvPr/>
          </p:nvSpPr>
          <p:spPr bwMode="auto">
            <a:xfrm>
              <a:off x="2108" y="3838"/>
              <a:ext cx="1815" cy="268"/>
            </a:xfrm>
            <a:prstGeom prst="rect">
              <a:avLst/>
            </a:prstGeom>
            <a:noFill/>
            <a:ln w="28575" algn="ctr">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l-GR" altLang="el-GR" sz="2000">
                  <a:solidFill>
                    <a:schemeClr val="accent2"/>
                  </a:solidFill>
                </a:rPr>
                <a:t>Αποθήκευση - Έλεγχος</a:t>
              </a:r>
            </a:p>
          </p:txBody>
        </p:sp>
        <p:sp>
          <p:nvSpPr>
            <p:cNvPr id="22544" name="Line 17"/>
            <p:cNvSpPr>
              <a:spLocks noChangeShapeType="1"/>
            </p:cNvSpPr>
            <p:nvPr/>
          </p:nvSpPr>
          <p:spPr bwMode="auto">
            <a:xfrm>
              <a:off x="3016" y="436"/>
              <a:ext cx="0" cy="113"/>
            </a:xfrm>
            <a:prstGeom prst="line">
              <a:avLst/>
            </a:prstGeom>
            <a:noFill/>
            <a:ln w="28575">
              <a:solidFill>
                <a:schemeClr val="accent2"/>
              </a:solidFill>
              <a:round/>
              <a:headEnd/>
              <a:tailEnd type="triangle" w="med" len="med"/>
            </a:ln>
            <a:extLst>
              <a:ext uri="{909E8E84-426E-40DD-AFC4-6F175D3DCCD1}">
                <a14:hiddenFill xmlns:a14="http://schemas.microsoft.com/office/drawing/2010/main">
                  <a:noFill/>
                </a14:hiddenFill>
              </a:ext>
            </a:extLst>
          </p:spPr>
          <p:txBody>
            <a:bodyPr/>
            <a:lstStyle/>
            <a:p>
              <a:endParaRPr lang="el-GR"/>
            </a:p>
          </p:txBody>
        </p:sp>
        <p:sp>
          <p:nvSpPr>
            <p:cNvPr id="22545" name="Line 18"/>
            <p:cNvSpPr>
              <a:spLocks noChangeShapeType="1"/>
            </p:cNvSpPr>
            <p:nvPr/>
          </p:nvSpPr>
          <p:spPr bwMode="auto">
            <a:xfrm>
              <a:off x="3016" y="845"/>
              <a:ext cx="0" cy="113"/>
            </a:xfrm>
            <a:prstGeom prst="line">
              <a:avLst/>
            </a:prstGeom>
            <a:noFill/>
            <a:ln w="28575">
              <a:solidFill>
                <a:schemeClr val="accent2"/>
              </a:solidFill>
              <a:round/>
              <a:headEnd/>
              <a:tailEnd type="triangle" w="med" len="med"/>
            </a:ln>
            <a:extLst>
              <a:ext uri="{909E8E84-426E-40DD-AFC4-6F175D3DCCD1}">
                <a14:hiddenFill xmlns:a14="http://schemas.microsoft.com/office/drawing/2010/main">
                  <a:noFill/>
                </a14:hiddenFill>
              </a:ext>
            </a:extLst>
          </p:spPr>
          <p:txBody>
            <a:bodyPr/>
            <a:lstStyle/>
            <a:p>
              <a:endParaRPr lang="el-GR"/>
            </a:p>
          </p:txBody>
        </p:sp>
        <p:sp>
          <p:nvSpPr>
            <p:cNvPr id="22546" name="Line 19"/>
            <p:cNvSpPr>
              <a:spLocks noChangeShapeType="1"/>
            </p:cNvSpPr>
            <p:nvPr/>
          </p:nvSpPr>
          <p:spPr bwMode="auto">
            <a:xfrm>
              <a:off x="3016" y="1253"/>
              <a:ext cx="0" cy="113"/>
            </a:xfrm>
            <a:prstGeom prst="line">
              <a:avLst/>
            </a:prstGeom>
            <a:noFill/>
            <a:ln w="28575">
              <a:solidFill>
                <a:schemeClr val="accent2"/>
              </a:solidFill>
              <a:round/>
              <a:headEnd/>
              <a:tailEnd type="triangle" w="med" len="med"/>
            </a:ln>
            <a:extLst>
              <a:ext uri="{909E8E84-426E-40DD-AFC4-6F175D3DCCD1}">
                <a14:hiddenFill xmlns:a14="http://schemas.microsoft.com/office/drawing/2010/main">
                  <a:noFill/>
                </a14:hiddenFill>
              </a:ext>
            </a:extLst>
          </p:spPr>
          <p:txBody>
            <a:bodyPr/>
            <a:lstStyle/>
            <a:p>
              <a:endParaRPr lang="el-GR"/>
            </a:p>
          </p:txBody>
        </p:sp>
        <p:sp>
          <p:nvSpPr>
            <p:cNvPr id="22547" name="Line 20"/>
            <p:cNvSpPr>
              <a:spLocks noChangeShapeType="1"/>
            </p:cNvSpPr>
            <p:nvPr/>
          </p:nvSpPr>
          <p:spPr bwMode="auto">
            <a:xfrm>
              <a:off x="3016" y="1661"/>
              <a:ext cx="0" cy="113"/>
            </a:xfrm>
            <a:prstGeom prst="line">
              <a:avLst/>
            </a:prstGeom>
            <a:noFill/>
            <a:ln w="28575">
              <a:solidFill>
                <a:schemeClr val="accent2"/>
              </a:solidFill>
              <a:round/>
              <a:headEnd/>
              <a:tailEnd type="triangle" w="med" len="med"/>
            </a:ln>
            <a:extLst>
              <a:ext uri="{909E8E84-426E-40DD-AFC4-6F175D3DCCD1}">
                <a14:hiddenFill xmlns:a14="http://schemas.microsoft.com/office/drawing/2010/main">
                  <a:noFill/>
                </a14:hiddenFill>
              </a:ext>
            </a:extLst>
          </p:spPr>
          <p:txBody>
            <a:bodyPr/>
            <a:lstStyle/>
            <a:p>
              <a:endParaRPr lang="el-GR"/>
            </a:p>
          </p:txBody>
        </p:sp>
        <p:sp>
          <p:nvSpPr>
            <p:cNvPr id="22548" name="Line 21"/>
            <p:cNvSpPr>
              <a:spLocks noChangeShapeType="1"/>
            </p:cNvSpPr>
            <p:nvPr/>
          </p:nvSpPr>
          <p:spPr bwMode="auto">
            <a:xfrm>
              <a:off x="3016" y="2069"/>
              <a:ext cx="0" cy="113"/>
            </a:xfrm>
            <a:prstGeom prst="line">
              <a:avLst/>
            </a:prstGeom>
            <a:noFill/>
            <a:ln w="28575">
              <a:solidFill>
                <a:schemeClr val="accent2"/>
              </a:solidFill>
              <a:round/>
              <a:headEnd/>
              <a:tailEnd type="triangle" w="med" len="med"/>
            </a:ln>
            <a:extLst>
              <a:ext uri="{909E8E84-426E-40DD-AFC4-6F175D3DCCD1}">
                <a14:hiddenFill xmlns:a14="http://schemas.microsoft.com/office/drawing/2010/main">
                  <a:noFill/>
                </a14:hiddenFill>
              </a:ext>
            </a:extLst>
          </p:spPr>
          <p:txBody>
            <a:bodyPr/>
            <a:lstStyle/>
            <a:p>
              <a:endParaRPr lang="el-GR"/>
            </a:p>
          </p:txBody>
        </p:sp>
        <p:sp>
          <p:nvSpPr>
            <p:cNvPr id="22549" name="Line 22"/>
            <p:cNvSpPr>
              <a:spLocks noChangeShapeType="1"/>
            </p:cNvSpPr>
            <p:nvPr/>
          </p:nvSpPr>
          <p:spPr bwMode="auto">
            <a:xfrm>
              <a:off x="3016" y="2478"/>
              <a:ext cx="0" cy="113"/>
            </a:xfrm>
            <a:prstGeom prst="line">
              <a:avLst/>
            </a:prstGeom>
            <a:noFill/>
            <a:ln w="28575">
              <a:solidFill>
                <a:schemeClr val="accent2"/>
              </a:solidFill>
              <a:round/>
              <a:headEnd/>
              <a:tailEnd type="triangle" w="med" len="med"/>
            </a:ln>
            <a:extLst>
              <a:ext uri="{909E8E84-426E-40DD-AFC4-6F175D3DCCD1}">
                <a14:hiddenFill xmlns:a14="http://schemas.microsoft.com/office/drawing/2010/main">
                  <a:noFill/>
                </a14:hiddenFill>
              </a:ext>
            </a:extLst>
          </p:spPr>
          <p:txBody>
            <a:bodyPr/>
            <a:lstStyle/>
            <a:p>
              <a:endParaRPr lang="el-GR"/>
            </a:p>
          </p:txBody>
        </p:sp>
        <p:sp>
          <p:nvSpPr>
            <p:cNvPr id="22550" name="Line 23"/>
            <p:cNvSpPr>
              <a:spLocks noChangeShapeType="1"/>
            </p:cNvSpPr>
            <p:nvPr/>
          </p:nvSpPr>
          <p:spPr bwMode="auto">
            <a:xfrm>
              <a:off x="3016" y="2886"/>
              <a:ext cx="0" cy="113"/>
            </a:xfrm>
            <a:prstGeom prst="line">
              <a:avLst/>
            </a:prstGeom>
            <a:noFill/>
            <a:ln w="28575">
              <a:solidFill>
                <a:schemeClr val="accent2"/>
              </a:solidFill>
              <a:round/>
              <a:headEnd/>
              <a:tailEnd type="triangle" w="med" len="med"/>
            </a:ln>
            <a:extLst>
              <a:ext uri="{909E8E84-426E-40DD-AFC4-6F175D3DCCD1}">
                <a14:hiddenFill xmlns:a14="http://schemas.microsoft.com/office/drawing/2010/main">
                  <a:noFill/>
                </a14:hiddenFill>
              </a:ext>
            </a:extLst>
          </p:spPr>
          <p:txBody>
            <a:bodyPr/>
            <a:lstStyle/>
            <a:p>
              <a:endParaRPr lang="el-GR"/>
            </a:p>
          </p:txBody>
        </p:sp>
        <p:sp>
          <p:nvSpPr>
            <p:cNvPr id="22551" name="Line 24"/>
            <p:cNvSpPr>
              <a:spLocks noChangeShapeType="1"/>
            </p:cNvSpPr>
            <p:nvPr/>
          </p:nvSpPr>
          <p:spPr bwMode="auto">
            <a:xfrm>
              <a:off x="3016" y="3294"/>
              <a:ext cx="0" cy="113"/>
            </a:xfrm>
            <a:prstGeom prst="line">
              <a:avLst/>
            </a:prstGeom>
            <a:noFill/>
            <a:ln w="28575">
              <a:solidFill>
                <a:schemeClr val="accent2"/>
              </a:solidFill>
              <a:round/>
              <a:headEnd/>
              <a:tailEnd type="triangle" w="med" len="med"/>
            </a:ln>
            <a:extLst>
              <a:ext uri="{909E8E84-426E-40DD-AFC4-6F175D3DCCD1}">
                <a14:hiddenFill xmlns:a14="http://schemas.microsoft.com/office/drawing/2010/main">
                  <a:noFill/>
                </a14:hiddenFill>
              </a:ext>
            </a:extLst>
          </p:spPr>
          <p:txBody>
            <a:bodyPr/>
            <a:lstStyle/>
            <a:p>
              <a:endParaRPr lang="el-GR"/>
            </a:p>
          </p:txBody>
        </p:sp>
        <p:sp>
          <p:nvSpPr>
            <p:cNvPr id="22552" name="Line 25"/>
            <p:cNvSpPr>
              <a:spLocks noChangeShapeType="1"/>
            </p:cNvSpPr>
            <p:nvPr/>
          </p:nvSpPr>
          <p:spPr bwMode="auto">
            <a:xfrm>
              <a:off x="3016" y="3702"/>
              <a:ext cx="0" cy="113"/>
            </a:xfrm>
            <a:prstGeom prst="line">
              <a:avLst/>
            </a:prstGeom>
            <a:noFill/>
            <a:ln w="28575">
              <a:solidFill>
                <a:schemeClr val="accent2"/>
              </a:solidFill>
              <a:round/>
              <a:headEnd/>
              <a:tailEnd type="triangle" w="med" len="med"/>
            </a:ln>
            <a:extLst>
              <a:ext uri="{909E8E84-426E-40DD-AFC4-6F175D3DCCD1}">
                <a14:hiddenFill xmlns:a14="http://schemas.microsoft.com/office/drawing/2010/main">
                  <a:noFill/>
                </a14:hiddenFill>
              </a:ext>
            </a:extLst>
          </p:spPr>
          <p:txBody>
            <a:bodyPr/>
            <a:lstStyle/>
            <a:p>
              <a:endParaRPr lang="el-GR"/>
            </a:p>
          </p:txBody>
        </p:sp>
      </p:grpSp>
      <p:sp>
        <p:nvSpPr>
          <p:cNvPr id="25" name="Θέση υποσέλιδου 3" descr="."/>
          <p:cNvSpPr txBox="1">
            <a:spLocks/>
          </p:cNvSpPr>
          <p:nvPr/>
        </p:nvSpPr>
        <p:spPr>
          <a:xfrm>
            <a:off x="2909727" y="6489750"/>
            <a:ext cx="3190875" cy="251618"/>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Συμπυκνωμένο γάλα</a:t>
            </a:r>
            <a:endParaRPr lang="en-US" sz="1400" dirty="0"/>
          </a:p>
        </p:txBody>
      </p:sp>
    </p:spTree>
    <p:extLst>
      <p:ext uri="{BB962C8B-B14F-4D97-AF65-F5344CB8AC3E}">
        <p14:creationId xmlns:p14="http://schemas.microsoft.com/office/powerpoint/2010/main" val="176402259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Slide Number Placeholder 5"/>
          <p:cNvSpPr>
            <a:spLocks noGrp="1"/>
          </p:cNvSpPr>
          <p:nvPr>
            <p:ph type="sldNum" sz="quarter" idx="12"/>
          </p:nvPr>
        </p:nvSpPr>
        <p:spPr/>
        <p:txBody>
          <a:bodyPr/>
          <a:lstStyle/>
          <a:p>
            <a:pPr>
              <a:defRPr/>
            </a:pPr>
            <a:fld id="{6644FFE0-EF07-49B6-A0AC-AF4E37BAFBAA}" type="slidenum">
              <a:rPr lang="el-GR"/>
              <a:pPr>
                <a:defRPr/>
              </a:pPr>
              <a:t>18</a:t>
            </a:fld>
            <a:endParaRPr lang="el-GR"/>
          </a:p>
        </p:txBody>
      </p:sp>
      <p:sp>
        <p:nvSpPr>
          <p:cNvPr id="23557" name="Text Box 5"/>
          <p:cNvSpPr txBox="1">
            <a:spLocks noChangeArrowheads="1"/>
          </p:cNvSpPr>
          <p:nvPr/>
        </p:nvSpPr>
        <p:spPr bwMode="auto">
          <a:xfrm>
            <a:off x="395289" y="908050"/>
            <a:ext cx="8353176" cy="2530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buFontTx/>
              <a:buChar char="•"/>
            </a:pPr>
            <a:r>
              <a:rPr lang="el-GR" altLang="el-GR" sz="2000" dirty="0">
                <a:solidFill>
                  <a:schemeClr val="accent2"/>
                </a:solidFill>
              </a:rPr>
              <a:t>15</a:t>
            </a:r>
            <a:r>
              <a:rPr lang="en-US" altLang="el-GR" sz="2000" dirty="0">
                <a:solidFill>
                  <a:schemeClr val="accent2"/>
                </a:solidFill>
              </a:rPr>
              <a:t>°C</a:t>
            </a:r>
            <a:r>
              <a:rPr lang="el-GR" altLang="el-GR" sz="2000" dirty="0">
                <a:solidFill>
                  <a:schemeClr val="accent2"/>
                </a:solidFill>
              </a:rPr>
              <a:t> αν πρόκειται να </a:t>
            </a:r>
            <a:r>
              <a:rPr lang="el-GR" altLang="el-GR" sz="2000" dirty="0" err="1">
                <a:solidFill>
                  <a:schemeClr val="accent2"/>
                </a:solidFill>
              </a:rPr>
              <a:t>εγκυτιωθεί</a:t>
            </a:r>
            <a:r>
              <a:rPr lang="el-GR" altLang="el-GR" sz="2000" dirty="0">
                <a:solidFill>
                  <a:schemeClr val="accent2"/>
                </a:solidFill>
              </a:rPr>
              <a:t> και να αποστειρωθεί αμέσως</a:t>
            </a:r>
          </a:p>
          <a:p>
            <a:pPr eaLnBrk="1" hangingPunct="1"/>
            <a:endParaRPr lang="el-GR" altLang="el-GR" sz="2000" dirty="0">
              <a:solidFill>
                <a:schemeClr val="accent2"/>
              </a:solidFill>
            </a:endParaRPr>
          </a:p>
          <a:p>
            <a:pPr eaLnBrk="1" hangingPunct="1">
              <a:buFontTx/>
              <a:buChar char="•"/>
            </a:pPr>
            <a:r>
              <a:rPr lang="el-GR" altLang="el-GR" sz="2000" dirty="0">
                <a:solidFill>
                  <a:schemeClr val="accent2"/>
                </a:solidFill>
              </a:rPr>
              <a:t>5-8</a:t>
            </a:r>
            <a:r>
              <a:rPr lang="en-US" altLang="el-GR" sz="2000" dirty="0">
                <a:solidFill>
                  <a:schemeClr val="accent2"/>
                </a:solidFill>
              </a:rPr>
              <a:t>°C</a:t>
            </a:r>
            <a:r>
              <a:rPr lang="el-GR" altLang="el-GR" sz="2000" dirty="0">
                <a:solidFill>
                  <a:schemeClr val="accent2"/>
                </a:solidFill>
              </a:rPr>
              <a:t> αν πρόκειται να γίνει αποστείρωση δοκιμαστικού δείγματος</a:t>
            </a:r>
          </a:p>
          <a:p>
            <a:pPr eaLnBrk="1" hangingPunct="1"/>
            <a:endParaRPr lang="el-GR" altLang="el-GR" sz="2000" dirty="0">
              <a:solidFill>
                <a:schemeClr val="accent2"/>
              </a:solidFill>
            </a:endParaRPr>
          </a:p>
          <a:p>
            <a:pPr eaLnBrk="1" hangingPunct="1"/>
            <a:r>
              <a:rPr lang="el-GR" altLang="el-GR" sz="2000" dirty="0">
                <a:solidFill>
                  <a:schemeClr val="accent2"/>
                </a:solidFill>
              </a:rPr>
              <a:t>Η </a:t>
            </a:r>
            <a:r>
              <a:rPr lang="el-GR" altLang="el-GR" sz="2000" b="1" dirty="0">
                <a:solidFill>
                  <a:schemeClr val="accent2"/>
                </a:solidFill>
              </a:rPr>
              <a:t>δοκιμαστική αποστείρωση</a:t>
            </a:r>
            <a:r>
              <a:rPr lang="el-GR" altLang="el-GR" sz="2000" dirty="0">
                <a:solidFill>
                  <a:schemeClr val="accent2"/>
                </a:solidFill>
              </a:rPr>
              <a:t> γίνεται προκειμένου να διαπιστωθεί η σταθερότητα και η τάση προς καθίζηση των πρωτεϊνών (πήξη)</a:t>
            </a:r>
          </a:p>
          <a:p>
            <a:pPr eaLnBrk="1" hangingPunct="1"/>
            <a:r>
              <a:rPr lang="el-GR" altLang="el-GR" sz="2000" i="1" dirty="0">
                <a:solidFill>
                  <a:schemeClr val="accent2"/>
                </a:solidFill>
              </a:rPr>
              <a:t>Εάν διαπιστωθεί μειωμένη σταθερότητα  μπορεί να διορθωθεί με προσθήκη φωσφορικών αλάτων (προσθετικά)</a:t>
            </a:r>
          </a:p>
        </p:txBody>
      </p:sp>
      <p:sp>
        <p:nvSpPr>
          <p:cNvPr id="380934" name="Text Box 6"/>
          <p:cNvSpPr txBox="1">
            <a:spLocks noChangeArrowheads="1"/>
          </p:cNvSpPr>
          <p:nvPr/>
        </p:nvSpPr>
        <p:spPr bwMode="auto">
          <a:xfrm>
            <a:off x="574675" y="188913"/>
            <a:ext cx="8173789" cy="519112"/>
          </a:xfrm>
          <a:prstGeom prst="rect">
            <a:avLst/>
          </a:prstGeom>
          <a:noFill/>
          <a:ln w="9525">
            <a:noFill/>
            <a:miter lim="800000"/>
            <a:headEnd/>
            <a:tailEnd/>
          </a:ln>
          <a:effectLst/>
        </p:spPr>
        <p:txBody>
          <a:bodyPr wrap="square">
            <a:spAutoFit/>
          </a:bodyPr>
          <a:lstStyle/>
          <a:p>
            <a:pPr>
              <a:defRPr/>
            </a:pPr>
            <a:r>
              <a:rPr lang="el-GR" sz="2800" b="1" dirty="0">
                <a:solidFill>
                  <a:schemeClr val="accent2"/>
                </a:solidFill>
                <a:effectLst>
                  <a:outerShdw blurRad="38100" dist="38100" dir="2700000" algn="tl">
                    <a:srgbClr val="C0C0C0"/>
                  </a:outerShdw>
                </a:effectLst>
              </a:rPr>
              <a:t>Ψύξη </a:t>
            </a:r>
            <a:r>
              <a:rPr lang="el-GR" sz="2400" b="1" dirty="0">
                <a:solidFill>
                  <a:schemeClr val="accent2"/>
                </a:solidFill>
                <a:effectLst>
                  <a:outerShdw blurRad="38100" dist="38100" dir="2700000" algn="tl">
                    <a:srgbClr val="C0C0C0"/>
                  </a:outerShdw>
                </a:effectLst>
              </a:rPr>
              <a:t>(Δοκιμαστική αποστείρωση δείγματος – Προσθετικά)</a:t>
            </a:r>
          </a:p>
        </p:txBody>
      </p:sp>
      <p:sp>
        <p:nvSpPr>
          <p:cNvPr id="380936" name="Text Box 8"/>
          <p:cNvSpPr txBox="1">
            <a:spLocks noChangeArrowheads="1"/>
          </p:cNvSpPr>
          <p:nvPr/>
        </p:nvSpPr>
        <p:spPr bwMode="auto">
          <a:xfrm>
            <a:off x="395289" y="3644900"/>
            <a:ext cx="8353175" cy="396875"/>
          </a:xfrm>
          <a:prstGeom prst="rect">
            <a:avLst/>
          </a:prstGeom>
          <a:noFill/>
          <a:ln w="9525">
            <a:noFill/>
            <a:miter lim="800000"/>
            <a:headEnd/>
            <a:tailEnd/>
          </a:ln>
          <a:effectLst/>
        </p:spPr>
        <p:txBody>
          <a:bodyPr wrap="square">
            <a:spAutoFit/>
          </a:bodyPr>
          <a:lstStyle/>
          <a:p>
            <a:pPr>
              <a:defRPr/>
            </a:pPr>
            <a:r>
              <a:rPr lang="el-GR" sz="2000" b="1" dirty="0">
                <a:solidFill>
                  <a:schemeClr val="accent2"/>
                </a:solidFill>
                <a:effectLst>
                  <a:outerShdw blurRad="38100" dist="38100" dir="2700000" algn="tl">
                    <a:srgbClr val="C0C0C0"/>
                  </a:outerShdw>
                </a:effectLst>
              </a:rPr>
              <a:t>Το ποσοστό των σταθεροποιητών εξαρτάται από τη νομοθεσία!!!!!</a:t>
            </a:r>
          </a:p>
        </p:txBody>
      </p:sp>
      <p:sp>
        <p:nvSpPr>
          <p:cNvPr id="23560" name="Text Box 9"/>
          <p:cNvSpPr txBox="1">
            <a:spLocks noChangeArrowheads="1"/>
          </p:cNvSpPr>
          <p:nvPr/>
        </p:nvSpPr>
        <p:spPr bwMode="auto">
          <a:xfrm>
            <a:off x="574675" y="4292600"/>
            <a:ext cx="8173789" cy="1920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altLang="el-GR" sz="2000" dirty="0">
                <a:solidFill>
                  <a:schemeClr val="accent2"/>
                </a:solidFill>
              </a:rPr>
              <a:t>Οι κυριότεροι σταθεροποιητές που χρησιμοποιούνται είναι:</a:t>
            </a:r>
          </a:p>
          <a:p>
            <a:pPr eaLnBrk="1" hangingPunct="1"/>
            <a:endParaRPr lang="el-GR" altLang="el-GR" sz="2000" dirty="0">
              <a:solidFill>
                <a:schemeClr val="accent2"/>
              </a:solidFill>
            </a:endParaRPr>
          </a:p>
          <a:p>
            <a:pPr eaLnBrk="1" hangingPunct="1">
              <a:buFontTx/>
              <a:buChar char="•"/>
            </a:pPr>
            <a:r>
              <a:rPr lang="el-GR" altLang="el-GR" sz="2000" dirty="0">
                <a:solidFill>
                  <a:schemeClr val="accent2"/>
                </a:solidFill>
              </a:rPr>
              <a:t>Όξινο φωσφορικό νάτριο</a:t>
            </a:r>
          </a:p>
          <a:p>
            <a:pPr eaLnBrk="1" hangingPunct="1">
              <a:buFontTx/>
              <a:buChar char="•"/>
            </a:pPr>
            <a:r>
              <a:rPr lang="el-GR" altLang="el-GR" sz="2000" dirty="0">
                <a:solidFill>
                  <a:schemeClr val="accent2"/>
                </a:solidFill>
              </a:rPr>
              <a:t>Κιτρικό νάτριο</a:t>
            </a:r>
          </a:p>
          <a:p>
            <a:pPr eaLnBrk="1" hangingPunct="1">
              <a:buFontTx/>
              <a:buChar char="•"/>
            </a:pPr>
            <a:r>
              <a:rPr lang="el-GR" altLang="el-GR" sz="2000" dirty="0">
                <a:solidFill>
                  <a:schemeClr val="accent2"/>
                </a:solidFill>
              </a:rPr>
              <a:t>Χλωριούχο ασβέστιο</a:t>
            </a:r>
          </a:p>
          <a:p>
            <a:pPr eaLnBrk="1" hangingPunct="1">
              <a:buFontTx/>
              <a:buChar char="•"/>
            </a:pPr>
            <a:r>
              <a:rPr lang="el-GR" altLang="el-GR" sz="2000" dirty="0" err="1">
                <a:solidFill>
                  <a:schemeClr val="accent2"/>
                </a:solidFill>
              </a:rPr>
              <a:t>Καραγεννάνες</a:t>
            </a:r>
            <a:r>
              <a:rPr lang="el-GR" altLang="el-GR" sz="2000" dirty="0">
                <a:solidFill>
                  <a:schemeClr val="accent2"/>
                </a:solidFill>
              </a:rPr>
              <a:t> και άλατα αυτών (έως 0,015%)</a:t>
            </a:r>
          </a:p>
        </p:txBody>
      </p:sp>
      <p:sp>
        <p:nvSpPr>
          <p:cNvPr id="9" name="Θέση υποσέλιδου 3" descr="."/>
          <p:cNvSpPr txBox="1">
            <a:spLocks/>
          </p:cNvSpPr>
          <p:nvPr/>
        </p:nvSpPr>
        <p:spPr>
          <a:xfrm>
            <a:off x="2909727"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Συμπυκνωμένο γάλα</a:t>
            </a:r>
            <a:endParaRPr lang="en-US" sz="1400" dirty="0"/>
          </a:p>
        </p:txBody>
      </p:sp>
    </p:spTree>
    <p:extLst>
      <p:ext uri="{BB962C8B-B14F-4D97-AF65-F5344CB8AC3E}">
        <p14:creationId xmlns:p14="http://schemas.microsoft.com/office/powerpoint/2010/main" val="4035013980"/>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Slide Number Placeholder 5"/>
          <p:cNvSpPr>
            <a:spLocks noGrp="1"/>
          </p:cNvSpPr>
          <p:nvPr>
            <p:ph type="sldNum" sz="quarter" idx="12"/>
          </p:nvPr>
        </p:nvSpPr>
        <p:spPr/>
        <p:txBody>
          <a:bodyPr/>
          <a:lstStyle/>
          <a:p>
            <a:pPr>
              <a:defRPr/>
            </a:pPr>
            <a:fld id="{DFECA818-1DD7-455C-8091-F65D611030D4}" type="slidenum">
              <a:rPr lang="el-GR"/>
              <a:pPr>
                <a:defRPr/>
              </a:pPr>
              <a:t>19</a:t>
            </a:fld>
            <a:endParaRPr lang="el-GR"/>
          </a:p>
        </p:txBody>
      </p:sp>
      <p:grpSp>
        <p:nvGrpSpPr>
          <p:cNvPr id="24581" name="Group 5"/>
          <p:cNvGrpSpPr>
            <a:grpSpLocks/>
          </p:cNvGrpSpPr>
          <p:nvPr/>
        </p:nvGrpSpPr>
        <p:grpSpPr bwMode="auto">
          <a:xfrm>
            <a:off x="1042988" y="260350"/>
            <a:ext cx="6842125" cy="6257925"/>
            <a:chOff x="839" y="164"/>
            <a:chExt cx="4310" cy="3942"/>
          </a:xfrm>
        </p:grpSpPr>
        <p:sp>
          <p:nvSpPr>
            <p:cNvPr id="24582" name="Text Box 6"/>
            <p:cNvSpPr txBox="1">
              <a:spLocks noChangeArrowheads="1"/>
            </p:cNvSpPr>
            <p:nvPr/>
          </p:nvSpPr>
          <p:spPr bwMode="auto">
            <a:xfrm>
              <a:off x="1882" y="164"/>
              <a:ext cx="2313" cy="268"/>
            </a:xfrm>
            <a:prstGeom prst="rect">
              <a:avLst/>
            </a:prstGeom>
            <a:noFill/>
            <a:ln w="28575">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l-GR" altLang="el-GR" sz="2000">
                  <a:solidFill>
                    <a:schemeClr val="accent2"/>
                  </a:solidFill>
                </a:rPr>
                <a:t>Ποιοτικός έλεγχος γάλακτος</a:t>
              </a:r>
            </a:p>
          </p:txBody>
        </p:sp>
        <p:sp>
          <p:nvSpPr>
            <p:cNvPr id="24583" name="Text Box 7"/>
            <p:cNvSpPr txBox="1">
              <a:spLocks noChangeArrowheads="1"/>
            </p:cNvSpPr>
            <p:nvPr/>
          </p:nvSpPr>
          <p:spPr bwMode="auto">
            <a:xfrm>
              <a:off x="2381" y="572"/>
              <a:ext cx="1270" cy="268"/>
            </a:xfrm>
            <a:prstGeom prst="rect">
              <a:avLst/>
            </a:prstGeom>
            <a:noFill/>
            <a:ln w="28575" algn="ctr">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l-GR" altLang="el-GR" sz="2000">
                  <a:solidFill>
                    <a:schemeClr val="accent2"/>
                  </a:solidFill>
                </a:rPr>
                <a:t>Τυποποίηση</a:t>
              </a:r>
            </a:p>
          </p:txBody>
        </p:sp>
        <p:sp>
          <p:nvSpPr>
            <p:cNvPr id="24584" name="Text Box 8"/>
            <p:cNvSpPr txBox="1">
              <a:spLocks noChangeArrowheads="1"/>
            </p:cNvSpPr>
            <p:nvPr/>
          </p:nvSpPr>
          <p:spPr bwMode="auto">
            <a:xfrm>
              <a:off x="1791" y="981"/>
              <a:ext cx="2495" cy="268"/>
            </a:xfrm>
            <a:prstGeom prst="rect">
              <a:avLst/>
            </a:prstGeom>
            <a:noFill/>
            <a:ln w="28575" algn="ctr">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l-GR" altLang="el-GR" sz="2000">
                  <a:solidFill>
                    <a:schemeClr val="accent2"/>
                  </a:solidFill>
                </a:rPr>
                <a:t>Προθέρμανση</a:t>
              </a:r>
              <a:r>
                <a:rPr lang="en-US" altLang="el-GR" sz="1600">
                  <a:solidFill>
                    <a:schemeClr val="accent2"/>
                  </a:solidFill>
                </a:rPr>
                <a:t> </a:t>
              </a:r>
              <a:r>
                <a:rPr lang="el-GR" altLang="el-GR" sz="2000">
                  <a:solidFill>
                    <a:schemeClr val="accent2"/>
                  </a:solidFill>
                </a:rPr>
                <a:t>100-120</a:t>
              </a:r>
              <a:r>
                <a:rPr lang="en-US" altLang="el-GR" sz="2000">
                  <a:solidFill>
                    <a:schemeClr val="accent2"/>
                  </a:solidFill>
                </a:rPr>
                <a:t>°C</a:t>
              </a:r>
              <a:r>
                <a:rPr lang="el-GR" altLang="el-GR" sz="2000">
                  <a:solidFill>
                    <a:schemeClr val="accent2"/>
                  </a:solidFill>
                </a:rPr>
                <a:t>/1-3</a:t>
              </a:r>
              <a:r>
                <a:rPr lang="en-US" altLang="el-GR" sz="2000">
                  <a:solidFill>
                    <a:schemeClr val="accent2"/>
                  </a:solidFill>
                </a:rPr>
                <a:t>min</a:t>
              </a:r>
              <a:endParaRPr lang="el-GR" altLang="el-GR" sz="2000">
                <a:solidFill>
                  <a:schemeClr val="accent2"/>
                </a:solidFill>
              </a:endParaRPr>
            </a:p>
          </p:txBody>
        </p:sp>
        <p:sp>
          <p:nvSpPr>
            <p:cNvPr id="24585" name="Text Box 9"/>
            <p:cNvSpPr txBox="1">
              <a:spLocks noChangeArrowheads="1"/>
            </p:cNvSpPr>
            <p:nvPr/>
          </p:nvSpPr>
          <p:spPr bwMode="auto">
            <a:xfrm>
              <a:off x="2109" y="1389"/>
              <a:ext cx="1815" cy="268"/>
            </a:xfrm>
            <a:prstGeom prst="rect">
              <a:avLst/>
            </a:prstGeom>
            <a:noFill/>
            <a:ln w="28575" algn="ctr">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l-GR" altLang="el-GR" sz="2000">
                  <a:solidFill>
                    <a:schemeClr val="accent2"/>
                  </a:solidFill>
                </a:rPr>
                <a:t>Συμπύκνωση</a:t>
              </a:r>
              <a:r>
                <a:rPr lang="en-US" altLang="el-GR" sz="2000">
                  <a:solidFill>
                    <a:schemeClr val="accent2"/>
                  </a:solidFill>
                </a:rPr>
                <a:t> </a:t>
              </a:r>
              <a:r>
                <a:rPr lang="el-GR" altLang="el-GR" sz="2000">
                  <a:solidFill>
                    <a:schemeClr val="accent2"/>
                  </a:solidFill>
                </a:rPr>
                <a:t>50-60</a:t>
              </a:r>
              <a:r>
                <a:rPr lang="en-US" altLang="el-GR" sz="2000">
                  <a:solidFill>
                    <a:schemeClr val="accent2"/>
                  </a:solidFill>
                </a:rPr>
                <a:t>°C</a:t>
              </a:r>
              <a:endParaRPr lang="el-GR" altLang="el-GR" sz="2000">
                <a:solidFill>
                  <a:schemeClr val="accent2"/>
                </a:solidFill>
              </a:endParaRPr>
            </a:p>
          </p:txBody>
        </p:sp>
        <p:sp>
          <p:nvSpPr>
            <p:cNvPr id="24586" name="Text Box 10"/>
            <p:cNvSpPr txBox="1">
              <a:spLocks noChangeArrowheads="1"/>
            </p:cNvSpPr>
            <p:nvPr/>
          </p:nvSpPr>
          <p:spPr bwMode="auto">
            <a:xfrm>
              <a:off x="1791" y="1797"/>
              <a:ext cx="2404" cy="268"/>
            </a:xfrm>
            <a:prstGeom prst="rect">
              <a:avLst/>
            </a:prstGeom>
            <a:noFill/>
            <a:ln w="28575" algn="ctr">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l-GR" altLang="el-GR" sz="2000">
                  <a:solidFill>
                    <a:schemeClr val="accent2"/>
                  </a:solidFill>
                </a:rPr>
                <a:t>Ομογενοποίηση 125-2</a:t>
              </a:r>
              <a:r>
                <a:rPr lang="en-US" altLang="el-GR" sz="2000">
                  <a:solidFill>
                    <a:schemeClr val="accent2"/>
                  </a:solidFill>
                </a:rPr>
                <a:t>5</a:t>
              </a:r>
              <a:r>
                <a:rPr lang="el-GR" altLang="el-GR" sz="2000">
                  <a:solidFill>
                    <a:schemeClr val="accent2"/>
                  </a:solidFill>
                </a:rPr>
                <a:t>0</a:t>
              </a:r>
              <a:r>
                <a:rPr lang="en-US" altLang="el-GR" sz="2000">
                  <a:solidFill>
                    <a:schemeClr val="accent2"/>
                  </a:solidFill>
                </a:rPr>
                <a:t>bar</a:t>
              </a:r>
              <a:endParaRPr lang="el-GR" altLang="el-GR" sz="2000">
                <a:solidFill>
                  <a:schemeClr val="accent2"/>
                </a:solidFill>
              </a:endParaRPr>
            </a:p>
          </p:txBody>
        </p:sp>
        <p:sp>
          <p:nvSpPr>
            <p:cNvPr id="24587" name="Text Box 11"/>
            <p:cNvSpPr txBox="1">
              <a:spLocks noChangeArrowheads="1"/>
            </p:cNvSpPr>
            <p:nvPr/>
          </p:nvSpPr>
          <p:spPr bwMode="auto">
            <a:xfrm>
              <a:off x="839" y="2205"/>
              <a:ext cx="4310" cy="268"/>
            </a:xfrm>
            <a:prstGeom prst="rect">
              <a:avLst/>
            </a:prstGeom>
            <a:noFill/>
            <a:ln w="28575" algn="ctr">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l-GR" altLang="el-GR" sz="2000">
                  <a:solidFill>
                    <a:schemeClr val="accent2"/>
                  </a:solidFill>
                </a:rPr>
                <a:t>Ψύξη (Δοκιμαστική αποστείρωση δείγματος – Προσθετικά)</a:t>
              </a:r>
            </a:p>
          </p:txBody>
        </p:sp>
        <p:sp>
          <p:nvSpPr>
            <p:cNvPr id="24588" name="Text Box 12"/>
            <p:cNvSpPr txBox="1">
              <a:spLocks noChangeArrowheads="1"/>
            </p:cNvSpPr>
            <p:nvPr/>
          </p:nvSpPr>
          <p:spPr bwMode="auto">
            <a:xfrm>
              <a:off x="2471" y="2614"/>
              <a:ext cx="1089" cy="268"/>
            </a:xfrm>
            <a:prstGeom prst="rect">
              <a:avLst/>
            </a:prstGeom>
            <a:noFill/>
            <a:ln w="28575" algn="ctr">
              <a:solidFill>
                <a:srgbClr val="7030A0"/>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l-GR" altLang="el-GR" sz="2000">
                  <a:solidFill>
                    <a:schemeClr val="accent2"/>
                  </a:solidFill>
                </a:rPr>
                <a:t>Εγκυτίωση</a:t>
              </a:r>
            </a:p>
          </p:txBody>
        </p:sp>
        <p:sp>
          <p:nvSpPr>
            <p:cNvPr id="24589" name="Text Box 13"/>
            <p:cNvSpPr txBox="1">
              <a:spLocks noChangeArrowheads="1"/>
            </p:cNvSpPr>
            <p:nvPr/>
          </p:nvSpPr>
          <p:spPr bwMode="auto">
            <a:xfrm>
              <a:off x="1429" y="3022"/>
              <a:ext cx="3175" cy="268"/>
            </a:xfrm>
            <a:prstGeom prst="rect">
              <a:avLst/>
            </a:prstGeom>
            <a:noFill/>
            <a:ln w="28575" algn="ctr">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l-GR" altLang="el-GR" sz="2000">
                  <a:solidFill>
                    <a:schemeClr val="accent2"/>
                  </a:solidFill>
                </a:rPr>
                <a:t>Αποστείρωση 115-118</a:t>
              </a:r>
              <a:r>
                <a:rPr lang="en-US" altLang="el-GR" sz="2000">
                  <a:solidFill>
                    <a:schemeClr val="accent2"/>
                  </a:solidFill>
                </a:rPr>
                <a:t>°C</a:t>
              </a:r>
              <a:r>
                <a:rPr lang="el-GR" altLang="el-GR" sz="2000">
                  <a:solidFill>
                    <a:schemeClr val="accent2"/>
                  </a:solidFill>
                </a:rPr>
                <a:t>/10-15</a:t>
              </a:r>
              <a:r>
                <a:rPr lang="en-US" altLang="el-GR" sz="2000">
                  <a:solidFill>
                    <a:schemeClr val="accent2"/>
                  </a:solidFill>
                </a:rPr>
                <a:t>min</a:t>
              </a:r>
              <a:endParaRPr lang="el-GR" altLang="el-GR" sz="2000">
                <a:solidFill>
                  <a:schemeClr val="accent2"/>
                </a:solidFill>
              </a:endParaRPr>
            </a:p>
          </p:txBody>
        </p:sp>
        <p:sp>
          <p:nvSpPr>
            <p:cNvPr id="24590" name="Text Box 14"/>
            <p:cNvSpPr txBox="1">
              <a:spLocks noChangeArrowheads="1"/>
            </p:cNvSpPr>
            <p:nvPr/>
          </p:nvSpPr>
          <p:spPr bwMode="auto">
            <a:xfrm>
              <a:off x="2653" y="3430"/>
              <a:ext cx="771" cy="268"/>
            </a:xfrm>
            <a:prstGeom prst="rect">
              <a:avLst/>
            </a:prstGeom>
            <a:noFill/>
            <a:ln w="28575" algn="ctr">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l-GR" altLang="el-GR" sz="2000">
                  <a:solidFill>
                    <a:schemeClr val="accent2"/>
                  </a:solidFill>
                </a:rPr>
                <a:t>Ψύξη</a:t>
              </a:r>
            </a:p>
          </p:txBody>
        </p:sp>
        <p:sp>
          <p:nvSpPr>
            <p:cNvPr id="24591" name="Text Box 15"/>
            <p:cNvSpPr txBox="1">
              <a:spLocks noChangeArrowheads="1"/>
            </p:cNvSpPr>
            <p:nvPr/>
          </p:nvSpPr>
          <p:spPr bwMode="auto">
            <a:xfrm>
              <a:off x="2108" y="3838"/>
              <a:ext cx="1815" cy="268"/>
            </a:xfrm>
            <a:prstGeom prst="rect">
              <a:avLst/>
            </a:prstGeom>
            <a:noFill/>
            <a:ln w="28575" algn="ctr">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l-GR" altLang="el-GR" sz="2000">
                  <a:solidFill>
                    <a:schemeClr val="accent2"/>
                  </a:solidFill>
                </a:rPr>
                <a:t>Αποθήκευση - Έλεγχος</a:t>
              </a:r>
            </a:p>
          </p:txBody>
        </p:sp>
        <p:sp>
          <p:nvSpPr>
            <p:cNvPr id="24592" name="Line 16"/>
            <p:cNvSpPr>
              <a:spLocks noChangeShapeType="1"/>
            </p:cNvSpPr>
            <p:nvPr/>
          </p:nvSpPr>
          <p:spPr bwMode="auto">
            <a:xfrm>
              <a:off x="3016" y="436"/>
              <a:ext cx="0" cy="113"/>
            </a:xfrm>
            <a:prstGeom prst="line">
              <a:avLst/>
            </a:prstGeom>
            <a:noFill/>
            <a:ln w="28575">
              <a:solidFill>
                <a:schemeClr val="accent2"/>
              </a:solidFill>
              <a:round/>
              <a:headEnd/>
              <a:tailEnd type="triangle" w="med" len="med"/>
            </a:ln>
            <a:extLst>
              <a:ext uri="{909E8E84-426E-40DD-AFC4-6F175D3DCCD1}">
                <a14:hiddenFill xmlns:a14="http://schemas.microsoft.com/office/drawing/2010/main">
                  <a:noFill/>
                </a14:hiddenFill>
              </a:ext>
            </a:extLst>
          </p:spPr>
          <p:txBody>
            <a:bodyPr/>
            <a:lstStyle/>
            <a:p>
              <a:endParaRPr lang="el-GR"/>
            </a:p>
          </p:txBody>
        </p:sp>
        <p:sp>
          <p:nvSpPr>
            <p:cNvPr id="24593" name="Line 17"/>
            <p:cNvSpPr>
              <a:spLocks noChangeShapeType="1"/>
            </p:cNvSpPr>
            <p:nvPr/>
          </p:nvSpPr>
          <p:spPr bwMode="auto">
            <a:xfrm>
              <a:off x="3016" y="845"/>
              <a:ext cx="0" cy="113"/>
            </a:xfrm>
            <a:prstGeom prst="line">
              <a:avLst/>
            </a:prstGeom>
            <a:noFill/>
            <a:ln w="28575">
              <a:solidFill>
                <a:schemeClr val="accent2"/>
              </a:solidFill>
              <a:round/>
              <a:headEnd/>
              <a:tailEnd type="triangle" w="med" len="med"/>
            </a:ln>
            <a:extLst>
              <a:ext uri="{909E8E84-426E-40DD-AFC4-6F175D3DCCD1}">
                <a14:hiddenFill xmlns:a14="http://schemas.microsoft.com/office/drawing/2010/main">
                  <a:noFill/>
                </a14:hiddenFill>
              </a:ext>
            </a:extLst>
          </p:spPr>
          <p:txBody>
            <a:bodyPr/>
            <a:lstStyle/>
            <a:p>
              <a:endParaRPr lang="el-GR"/>
            </a:p>
          </p:txBody>
        </p:sp>
        <p:sp>
          <p:nvSpPr>
            <p:cNvPr id="24594" name="Line 18"/>
            <p:cNvSpPr>
              <a:spLocks noChangeShapeType="1"/>
            </p:cNvSpPr>
            <p:nvPr/>
          </p:nvSpPr>
          <p:spPr bwMode="auto">
            <a:xfrm>
              <a:off x="3016" y="1253"/>
              <a:ext cx="0" cy="113"/>
            </a:xfrm>
            <a:prstGeom prst="line">
              <a:avLst/>
            </a:prstGeom>
            <a:noFill/>
            <a:ln w="28575">
              <a:solidFill>
                <a:schemeClr val="accent2"/>
              </a:solidFill>
              <a:round/>
              <a:headEnd/>
              <a:tailEnd type="triangle" w="med" len="med"/>
            </a:ln>
            <a:extLst>
              <a:ext uri="{909E8E84-426E-40DD-AFC4-6F175D3DCCD1}">
                <a14:hiddenFill xmlns:a14="http://schemas.microsoft.com/office/drawing/2010/main">
                  <a:noFill/>
                </a14:hiddenFill>
              </a:ext>
            </a:extLst>
          </p:spPr>
          <p:txBody>
            <a:bodyPr/>
            <a:lstStyle/>
            <a:p>
              <a:endParaRPr lang="el-GR"/>
            </a:p>
          </p:txBody>
        </p:sp>
        <p:sp>
          <p:nvSpPr>
            <p:cNvPr id="24595" name="Line 19"/>
            <p:cNvSpPr>
              <a:spLocks noChangeShapeType="1"/>
            </p:cNvSpPr>
            <p:nvPr/>
          </p:nvSpPr>
          <p:spPr bwMode="auto">
            <a:xfrm>
              <a:off x="3016" y="1661"/>
              <a:ext cx="0" cy="113"/>
            </a:xfrm>
            <a:prstGeom prst="line">
              <a:avLst/>
            </a:prstGeom>
            <a:noFill/>
            <a:ln w="28575">
              <a:solidFill>
                <a:schemeClr val="accent2"/>
              </a:solidFill>
              <a:round/>
              <a:headEnd/>
              <a:tailEnd type="triangle" w="med" len="med"/>
            </a:ln>
            <a:extLst>
              <a:ext uri="{909E8E84-426E-40DD-AFC4-6F175D3DCCD1}">
                <a14:hiddenFill xmlns:a14="http://schemas.microsoft.com/office/drawing/2010/main">
                  <a:noFill/>
                </a14:hiddenFill>
              </a:ext>
            </a:extLst>
          </p:spPr>
          <p:txBody>
            <a:bodyPr/>
            <a:lstStyle/>
            <a:p>
              <a:endParaRPr lang="el-GR"/>
            </a:p>
          </p:txBody>
        </p:sp>
        <p:sp>
          <p:nvSpPr>
            <p:cNvPr id="24596" name="Line 20"/>
            <p:cNvSpPr>
              <a:spLocks noChangeShapeType="1"/>
            </p:cNvSpPr>
            <p:nvPr/>
          </p:nvSpPr>
          <p:spPr bwMode="auto">
            <a:xfrm>
              <a:off x="3016" y="2069"/>
              <a:ext cx="0" cy="113"/>
            </a:xfrm>
            <a:prstGeom prst="line">
              <a:avLst/>
            </a:prstGeom>
            <a:noFill/>
            <a:ln w="28575">
              <a:solidFill>
                <a:schemeClr val="accent2"/>
              </a:solidFill>
              <a:round/>
              <a:headEnd/>
              <a:tailEnd type="triangle" w="med" len="med"/>
            </a:ln>
            <a:extLst>
              <a:ext uri="{909E8E84-426E-40DD-AFC4-6F175D3DCCD1}">
                <a14:hiddenFill xmlns:a14="http://schemas.microsoft.com/office/drawing/2010/main">
                  <a:noFill/>
                </a14:hiddenFill>
              </a:ext>
            </a:extLst>
          </p:spPr>
          <p:txBody>
            <a:bodyPr/>
            <a:lstStyle/>
            <a:p>
              <a:endParaRPr lang="el-GR"/>
            </a:p>
          </p:txBody>
        </p:sp>
        <p:sp>
          <p:nvSpPr>
            <p:cNvPr id="24597" name="Line 21"/>
            <p:cNvSpPr>
              <a:spLocks noChangeShapeType="1"/>
            </p:cNvSpPr>
            <p:nvPr/>
          </p:nvSpPr>
          <p:spPr bwMode="auto">
            <a:xfrm>
              <a:off x="3016" y="2478"/>
              <a:ext cx="0" cy="113"/>
            </a:xfrm>
            <a:prstGeom prst="line">
              <a:avLst/>
            </a:prstGeom>
            <a:noFill/>
            <a:ln w="28575">
              <a:solidFill>
                <a:schemeClr val="accent2"/>
              </a:solidFill>
              <a:round/>
              <a:headEnd/>
              <a:tailEnd type="triangle" w="med" len="med"/>
            </a:ln>
            <a:extLst>
              <a:ext uri="{909E8E84-426E-40DD-AFC4-6F175D3DCCD1}">
                <a14:hiddenFill xmlns:a14="http://schemas.microsoft.com/office/drawing/2010/main">
                  <a:noFill/>
                </a14:hiddenFill>
              </a:ext>
            </a:extLst>
          </p:spPr>
          <p:txBody>
            <a:bodyPr/>
            <a:lstStyle/>
            <a:p>
              <a:endParaRPr lang="el-GR"/>
            </a:p>
          </p:txBody>
        </p:sp>
        <p:sp>
          <p:nvSpPr>
            <p:cNvPr id="24598" name="Line 22"/>
            <p:cNvSpPr>
              <a:spLocks noChangeShapeType="1"/>
            </p:cNvSpPr>
            <p:nvPr/>
          </p:nvSpPr>
          <p:spPr bwMode="auto">
            <a:xfrm>
              <a:off x="3016" y="2886"/>
              <a:ext cx="0" cy="113"/>
            </a:xfrm>
            <a:prstGeom prst="line">
              <a:avLst/>
            </a:prstGeom>
            <a:noFill/>
            <a:ln w="28575">
              <a:solidFill>
                <a:schemeClr val="accent2"/>
              </a:solidFill>
              <a:round/>
              <a:headEnd/>
              <a:tailEnd type="triangle" w="med" len="med"/>
            </a:ln>
            <a:extLst>
              <a:ext uri="{909E8E84-426E-40DD-AFC4-6F175D3DCCD1}">
                <a14:hiddenFill xmlns:a14="http://schemas.microsoft.com/office/drawing/2010/main">
                  <a:noFill/>
                </a14:hiddenFill>
              </a:ext>
            </a:extLst>
          </p:spPr>
          <p:txBody>
            <a:bodyPr/>
            <a:lstStyle/>
            <a:p>
              <a:endParaRPr lang="el-GR"/>
            </a:p>
          </p:txBody>
        </p:sp>
        <p:sp>
          <p:nvSpPr>
            <p:cNvPr id="24599" name="Line 23"/>
            <p:cNvSpPr>
              <a:spLocks noChangeShapeType="1"/>
            </p:cNvSpPr>
            <p:nvPr/>
          </p:nvSpPr>
          <p:spPr bwMode="auto">
            <a:xfrm>
              <a:off x="3016" y="3294"/>
              <a:ext cx="0" cy="113"/>
            </a:xfrm>
            <a:prstGeom prst="line">
              <a:avLst/>
            </a:prstGeom>
            <a:noFill/>
            <a:ln w="28575">
              <a:solidFill>
                <a:schemeClr val="accent2"/>
              </a:solidFill>
              <a:round/>
              <a:headEnd/>
              <a:tailEnd type="triangle" w="med" len="med"/>
            </a:ln>
            <a:extLst>
              <a:ext uri="{909E8E84-426E-40DD-AFC4-6F175D3DCCD1}">
                <a14:hiddenFill xmlns:a14="http://schemas.microsoft.com/office/drawing/2010/main">
                  <a:noFill/>
                </a14:hiddenFill>
              </a:ext>
            </a:extLst>
          </p:spPr>
          <p:txBody>
            <a:bodyPr/>
            <a:lstStyle/>
            <a:p>
              <a:endParaRPr lang="el-GR"/>
            </a:p>
          </p:txBody>
        </p:sp>
        <p:sp>
          <p:nvSpPr>
            <p:cNvPr id="24600" name="Line 24"/>
            <p:cNvSpPr>
              <a:spLocks noChangeShapeType="1"/>
            </p:cNvSpPr>
            <p:nvPr/>
          </p:nvSpPr>
          <p:spPr bwMode="auto">
            <a:xfrm>
              <a:off x="3016" y="3702"/>
              <a:ext cx="0" cy="113"/>
            </a:xfrm>
            <a:prstGeom prst="line">
              <a:avLst/>
            </a:prstGeom>
            <a:noFill/>
            <a:ln w="28575">
              <a:solidFill>
                <a:schemeClr val="accent2"/>
              </a:solidFill>
              <a:round/>
              <a:headEnd/>
              <a:tailEnd type="triangle" w="med" len="med"/>
            </a:ln>
            <a:extLst>
              <a:ext uri="{909E8E84-426E-40DD-AFC4-6F175D3DCCD1}">
                <a14:hiddenFill xmlns:a14="http://schemas.microsoft.com/office/drawing/2010/main">
                  <a:noFill/>
                </a14:hiddenFill>
              </a:ext>
            </a:extLst>
          </p:spPr>
          <p:txBody>
            <a:bodyPr/>
            <a:lstStyle/>
            <a:p>
              <a:endParaRPr lang="el-GR"/>
            </a:p>
          </p:txBody>
        </p:sp>
      </p:grpSp>
      <p:sp>
        <p:nvSpPr>
          <p:cNvPr id="25" name="Θέση υποσέλιδου 3" descr="."/>
          <p:cNvSpPr txBox="1">
            <a:spLocks/>
          </p:cNvSpPr>
          <p:nvPr/>
        </p:nvSpPr>
        <p:spPr>
          <a:xfrm>
            <a:off x="2909727" y="6489750"/>
            <a:ext cx="3190875" cy="251618"/>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Συμπυκνωμένο γάλα</a:t>
            </a:r>
            <a:endParaRPr lang="en-US" sz="1400" dirty="0"/>
          </a:p>
        </p:txBody>
      </p:sp>
    </p:spTree>
    <p:extLst>
      <p:ext uri="{BB962C8B-B14F-4D97-AF65-F5344CB8AC3E}">
        <p14:creationId xmlns:p14="http://schemas.microsoft.com/office/powerpoint/2010/main" val="248755171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l-GR" dirty="0" smtClean="0"/>
              <a:t>Άδειες Χρήσης</a:t>
            </a:r>
            <a:endParaRPr lang="el-GR" dirty="0"/>
          </a:p>
        </p:txBody>
      </p:sp>
      <p:sp>
        <p:nvSpPr>
          <p:cNvPr id="9" name="Subtitle 8"/>
          <p:cNvSpPr>
            <a:spLocks noGrp="1"/>
          </p:cNvSpPr>
          <p:nvPr>
            <p:ph idx="1"/>
          </p:nvPr>
        </p:nvSpPr>
        <p:spPr/>
        <p:txBody>
          <a:bodyPr>
            <a:normAutofit/>
          </a:bodyPr>
          <a:lstStyle/>
          <a:p>
            <a:pPr algn="l"/>
            <a:r>
              <a:rPr lang="el-GR" sz="2800" dirty="0" smtClean="0"/>
              <a:t>Το παρόν εκπαιδευτικό υλικό υπόκειται σε</a:t>
            </a:r>
            <a:r>
              <a:rPr lang="en-US" sz="2800" dirty="0" smtClean="0"/>
              <a:t> </a:t>
            </a:r>
            <a:r>
              <a:rPr lang="el-GR" sz="2800" dirty="0" smtClean="0"/>
              <a:t>άδειες χρήσης </a:t>
            </a:r>
            <a:r>
              <a:rPr lang="en-US" sz="2800" dirty="0" smtClean="0"/>
              <a:t>Creative Commons. </a:t>
            </a:r>
          </a:p>
          <a:p>
            <a:pPr algn="l"/>
            <a:r>
              <a:rPr lang="el-GR" sz="2800" dirty="0" smtClean="0"/>
              <a:t>Για εκπαιδευτικό υλικό, όπως εικόνες, που υπόκειται σε άλλου τύπου άδειας χρήσης, η άδεια χρήσης αναφέρεται ρητώς. </a:t>
            </a:r>
          </a:p>
        </p:txBody>
      </p:sp>
      <p:pic>
        <p:nvPicPr>
          <p:cNvPr id="5" name="7 - Εικόνα" descr="εικόνα Λογότυπο για Άδειες χρήσης Creative Commons BY-NC-ND">
            <a:hlinkClick r:id="rId4"/>
          </p:cNvPr>
          <p:cNvPicPr>
            <a:picLocks noChangeAspect="1"/>
          </p:cNvPicPr>
          <p:nvPr/>
        </p:nvPicPr>
        <p:blipFill>
          <a:blip r:embed="rId5" cstate="print"/>
          <a:stretch>
            <a:fillRect/>
          </a:stretch>
        </p:blipFill>
        <p:spPr>
          <a:xfrm>
            <a:off x="3707904" y="4941168"/>
            <a:ext cx="1581685" cy="553393"/>
          </a:xfrm>
          <a:prstGeom prst="rect">
            <a:avLst/>
          </a:prstGeom>
        </p:spPr>
      </p:pic>
      <p:sp>
        <p:nvSpPr>
          <p:cNvPr id="3" name="Θέση αριθμού διαφάνειας 2" hidden="1"/>
          <p:cNvSpPr>
            <a:spLocks noGrp="1"/>
          </p:cNvSpPr>
          <p:nvPr>
            <p:ph type="sldNum" sz="quarter" idx="12"/>
          </p:nvPr>
        </p:nvSpPr>
        <p:spPr/>
        <p:txBody>
          <a:bodyPr/>
          <a:lstStyle/>
          <a:p>
            <a:fld id="{53C4726A-630D-4CB4-B088-BAB00F4188E9}" type="slidenum">
              <a:rPr lang="el-GR" smtClean="0"/>
              <a:t>2</a:t>
            </a:fld>
            <a:endParaRPr lang="el-GR" dirty="0"/>
          </a:p>
        </p:txBody>
      </p:sp>
    </p:spTree>
    <p:custDataLst>
      <p:tags r:id="rId1"/>
    </p:custDataLst>
    <p:extLst>
      <p:ext uri="{BB962C8B-B14F-4D97-AF65-F5344CB8AC3E}">
        <p14:creationId xmlns:p14="http://schemas.microsoft.com/office/powerpoint/2010/main" val="67298748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Slide Number Placeholder 5"/>
          <p:cNvSpPr>
            <a:spLocks noGrp="1"/>
          </p:cNvSpPr>
          <p:nvPr>
            <p:ph type="sldNum" sz="quarter" idx="12"/>
          </p:nvPr>
        </p:nvSpPr>
        <p:spPr/>
        <p:txBody>
          <a:bodyPr/>
          <a:lstStyle/>
          <a:p>
            <a:pPr>
              <a:defRPr/>
            </a:pPr>
            <a:fld id="{AE41953E-2984-473D-80F6-7C4A3002D6D6}" type="slidenum">
              <a:rPr lang="el-GR"/>
              <a:pPr>
                <a:defRPr/>
              </a:pPr>
              <a:t>20</a:t>
            </a:fld>
            <a:endParaRPr lang="el-GR"/>
          </a:p>
        </p:txBody>
      </p:sp>
      <p:sp>
        <p:nvSpPr>
          <p:cNvPr id="382981" name="Text Box 5"/>
          <p:cNvSpPr txBox="1">
            <a:spLocks noChangeArrowheads="1"/>
          </p:cNvSpPr>
          <p:nvPr/>
        </p:nvSpPr>
        <p:spPr bwMode="auto">
          <a:xfrm>
            <a:off x="3311588" y="225426"/>
            <a:ext cx="2736850" cy="519112"/>
          </a:xfrm>
          <a:prstGeom prst="rect">
            <a:avLst/>
          </a:prstGeom>
          <a:noFill/>
          <a:ln w="9525">
            <a:noFill/>
            <a:miter lim="800000"/>
            <a:headEnd/>
            <a:tailEnd/>
          </a:ln>
          <a:effectLst/>
        </p:spPr>
        <p:txBody>
          <a:bodyPr>
            <a:spAutoFit/>
          </a:bodyPr>
          <a:lstStyle/>
          <a:p>
            <a:pPr>
              <a:defRPr/>
            </a:pPr>
            <a:r>
              <a:rPr lang="el-GR" sz="2800" b="1" dirty="0" err="1">
                <a:solidFill>
                  <a:schemeClr val="accent2"/>
                </a:solidFill>
                <a:effectLst>
                  <a:outerShdw blurRad="38100" dist="38100" dir="2700000" algn="tl">
                    <a:srgbClr val="C0C0C0"/>
                  </a:outerShdw>
                </a:effectLst>
              </a:rPr>
              <a:t>Εγκυτίωση</a:t>
            </a:r>
            <a:endParaRPr lang="el-GR" sz="2800" b="1" dirty="0">
              <a:solidFill>
                <a:schemeClr val="accent2"/>
              </a:solidFill>
              <a:effectLst>
                <a:outerShdw blurRad="38100" dist="38100" dir="2700000" algn="tl">
                  <a:srgbClr val="C0C0C0"/>
                </a:outerShdw>
              </a:effectLst>
            </a:endParaRPr>
          </a:p>
        </p:txBody>
      </p:sp>
      <p:sp>
        <p:nvSpPr>
          <p:cNvPr id="25606" name="Text Box 6"/>
          <p:cNvSpPr txBox="1">
            <a:spLocks noChangeArrowheads="1"/>
          </p:cNvSpPr>
          <p:nvPr/>
        </p:nvSpPr>
        <p:spPr bwMode="auto">
          <a:xfrm>
            <a:off x="683569" y="908050"/>
            <a:ext cx="7992888" cy="2225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altLang="el-GR" sz="2000" dirty="0">
                <a:solidFill>
                  <a:schemeClr val="accent2"/>
                </a:solidFill>
              </a:rPr>
              <a:t>Η </a:t>
            </a:r>
            <a:r>
              <a:rPr lang="el-GR" altLang="el-GR" sz="2000" dirty="0" err="1">
                <a:solidFill>
                  <a:schemeClr val="accent2"/>
                </a:solidFill>
              </a:rPr>
              <a:t>εγκυτίωση</a:t>
            </a:r>
            <a:r>
              <a:rPr lang="el-GR" altLang="el-GR" sz="2000" dirty="0">
                <a:solidFill>
                  <a:schemeClr val="accent2"/>
                </a:solidFill>
              </a:rPr>
              <a:t> γίνεται σε λευκοσιδηρά κυτία.</a:t>
            </a:r>
          </a:p>
          <a:p>
            <a:pPr eaLnBrk="1" hangingPunct="1"/>
            <a:endParaRPr lang="el-GR" altLang="el-GR" sz="2000" dirty="0">
              <a:solidFill>
                <a:schemeClr val="accent2"/>
              </a:solidFill>
            </a:endParaRPr>
          </a:p>
          <a:p>
            <a:pPr eaLnBrk="1" hangingPunct="1"/>
            <a:r>
              <a:rPr lang="el-GR" altLang="el-GR" sz="2000" dirty="0">
                <a:solidFill>
                  <a:schemeClr val="accent2"/>
                </a:solidFill>
              </a:rPr>
              <a:t>Συνήθως τα κυτία είναι ήδη προκατασκευασμένα και φέρνουν μικρή οπή από όπου γίνεται η πλήρωση τους από ειδικά μηχανήματα.</a:t>
            </a:r>
          </a:p>
          <a:p>
            <a:pPr eaLnBrk="1" hangingPunct="1"/>
            <a:endParaRPr lang="el-GR" altLang="el-GR" sz="2000" dirty="0">
              <a:solidFill>
                <a:schemeClr val="accent2"/>
              </a:solidFill>
            </a:endParaRPr>
          </a:p>
          <a:p>
            <a:pPr eaLnBrk="1" hangingPunct="1"/>
            <a:r>
              <a:rPr lang="el-GR" altLang="el-GR" sz="2000" dirty="0">
                <a:solidFill>
                  <a:schemeClr val="accent2"/>
                </a:solidFill>
              </a:rPr>
              <a:t>Η οπή σφραγίζεται και ελέγχεται η στεγανότητα της με βύθιση του κυτίου σε θερμό νερό. </a:t>
            </a:r>
          </a:p>
        </p:txBody>
      </p:sp>
      <p:pic>
        <p:nvPicPr>
          <p:cNvPr id="25607" name="Picture 1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11760" y="3643362"/>
            <a:ext cx="1524000" cy="2228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608" name="Picture 1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20506" y="3619599"/>
            <a:ext cx="1728788" cy="2447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Θέση υποσέλιδου 3" descr="."/>
          <p:cNvSpPr txBox="1">
            <a:spLocks/>
          </p:cNvSpPr>
          <p:nvPr/>
        </p:nvSpPr>
        <p:spPr>
          <a:xfrm>
            <a:off x="2909727"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Συμπυκνωμένο γάλα</a:t>
            </a:r>
            <a:endParaRPr lang="en-US" sz="1400" dirty="0"/>
          </a:p>
        </p:txBody>
      </p:sp>
    </p:spTree>
    <p:extLst>
      <p:ext uri="{BB962C8B-B14F-4D97-AF65-F5344CB8AC3E}">
        <p14:creationId xmlns:p14="http://schemas.microsoft.com/office/powerpoint/2010/main" val="552660608"/>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Slide Number Placeholder 5"/>
          <p:cNvSpPr>
            <a:spLocks noGrp="1"/>
          </p:cNvSpPr>
          <p:nvPr>
            <p:ph type="sldNum" sz="quarter" idx="12"/>
          </p:nvPr>
        </p:nvSpPr>
        <p:spPr/>
        <p:txBody>
          <a:bodyPr/>
          <a:lstStyle/>
          <a:p>
            <a:pPr>
              <a:defRPr/>
            </a:pPr>
            <a:fld id="{329AFBE4-C189-455E-B4C5-438B04CE5411}" type="slidenum">
              <a:rPr lang="el-GR"/>
              <a:pPr>
                <a:defRPr/>
              </a:pPr>
              <a:t>21</a:t>
            </a:fld>
            <a:endParaRPr lang="el-GR"/>
          </a:p>
        </p:txBody>
      </p:sp>
      <p:grpSp>
        <p:nvGrpSpPr>
          <p:cNvPr id="26629" name="Group 5"/>
          <p:cNvGrpSpPr>
            <a:grpSpLocks/>
          </p:cNvGrpSpPr>
          <p:nvPr/>
        </p:nvGrpSpPr>
        <p:grpSpPr bwMode="auto">
          <a:xfrm>
            <a:off x="1042988" y="260350"/>
            <a:ext cx="6842125" cy="6257925"/>
            <a:chOff x="839" y="164"/>
            <a:chExt cx="4310" cy="3942"/>
          </a:xfrm>
        </p:grpSpPr>
        <p:sp>
          <p:nvSpPr>
            <p:cNvPr id="26630" name="Text Box 6"/>
            <p:cNvSpPr txBox="1">
              <a:spLocks noChangeArrowheads="1"/>
            </p:cNvSpPr>
            <p:nvPr/>
          </p:nvSpPr>
          <p:spPr bwMode="auto">
            <a:xfrm>
              <a:off x="1882" y="164"/>
              <a:ext cx="2313" cy="268"/>
            </a:xfrm>
            <a:prstGeom prst="rect">
              <a:avLst/>
            </a:prstGeom>
            <a:noFill/>
            <a:ln w="28575">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l-GR" altLang="el-GR" sz="2000">
                  <a:solidFill>
                    <a:schemeClr val="accent2"/>
                  </a:solidFill>
                </a:rPr>
                <a:t>Ποιοτικός έλεγχος γάλακτος</a:t>
              </a:r>
            </a:p>
          </p:txBody>
        </p:sp>
        <p:sp>
          <p:nvSpPr>
            <p:cNvPr id="26631" name="Text Box 7"/>
            <p:cNvSpPr txBox="1">
              <a:spLocks noChangeArrowheads="1"/>
            </p:cNvSpPr>
            <p:nvPr/>
          </p:nvSpPr>
          <p:spPr bwMode="auto">
            <a:xfrm>
              <a:off x="2381" y="572"/>
              <a:ext cx="1270" cy="268"/>
            </a:xfrm>
            <a:prstGeom prst="rect">
              <a:avLst/>
            </a:prstGeom>
            <a:noFill/>
            <a:ln w="28575" algn="ctr">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l-GR" altLang="el-GR" sz="2000">
                  <a:solidFill>
                    <a:schemeClr val="accent2"/>
                  </a:solidFill>
                </a:rPr>
                <a:t>Τυποποίηση</a:t>
              </a:r>
            </a:p>
          </p:txBody>
        </p:sp>
        <p:sp>
          <p:nvSpPr>
            <p:cNvPr id="26632" name="Text Box 8"/>
            <p:cNvSpPr txBox="1">
              <a:spLocks noChangeArrowheads="1"/>
            </p:cNvSpPr>
            <p:nvPr/>
          </p:nvSpPr>
          <p:spPr bwMode="auto">
            <a:xfrm>
              <a:off x="1791" y="981"/>
              <a:ext cx="2495" cy="268"/>
            </a:xfrm>
            <a:prstGeom prst="rect">
              <a:avLst/>
            </a:prstGeom>
            <a:noFill/>
            <a:ln w="28575" algn="ctr">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l-GR" altLang="el-GR" sz="2000">
                  <a:solidFill>
                    <a:schemeClr val="accent2"/>
                  </a:solidFill>
                </a:rPr>
                <a:t>Προθέρμανση</a:t>
              </a:r>
              <a:r>
                <a:rPr lang="en-US" altLang="el-GR" sz="1600">
                  <a:solidFill>
                    <a:schemeClr val="accent2"/>
                  </a:solidFill>
                </a:rPr>
                <a:t> </a:t>
              </a:r>
              <a:r>
                <a:rPr lang="el-GR" altLang="el-GR" sz="2000">
                  <a:solidFill>
                    <a:schemeClr val="accent2"/>
                  </a:solidFill>
                </a:rPr>
                <a:t>100-120</a:t>
              </a:r>
              <a:r>
                <a:rPr lang="en-US" altLang="el-GR" sz="2000">
                  <a:solidFill>
                    <a:schemeClr val="accent2"/>
                  </a:solidFill>
                </a:rPr>
                <a:t>°C</a:t>
              </a:r>
              <a:r>
                <a:rPr lang="el-GR" altLang="el-GR" sz="2000">
                  <a:solidFill>
                    <a:schemeClr val="accent2"/>
                  </a:solidFill>
                </a:rPr>
                <a:t>/1-3</a:t>
              </a:r>
              <a:r>
                <a:rPr lang="en-US" altLang="el-GR" sz="2000">
                  <a:solidFill>
                    <a:schemeClr val="accent2"/>
                  </a:solidFill>
                </a:rPr>
                <a:t>min</a:t>
              </a:r>
              <a:endParaRPr lang="el-GR" altLang="el-GR" sz="2000">
                <a:solidFill>
                  <a:schemeClr val="accent2"/>
                </a:solidFill>
              </a:endParaRPr>
            </a:p>
          </p:txBody>
        </p:sp>
        <p:sp>
          <p:nvSpPr>
            <p:cNvPr id="26633" name="Text Box 9"/>
            <p:cNvSpPr txBox="1">
              <a:spLocks noChangeArrowheads="1"/>
            </p:cNvSpPr>
            <p:nvPr/>
          </p:nvSpPr>
          <p:spPr bwMode="auto">
            <a:xfrm>
              <a:off x="2109" y="1389"/>
              <a:ext cx="1815" cy="268"/>
            </a:xfrm>
            <a:prstGeom prst="rect">
              <a:avLst/>
            </a:prstGeom>
            <a:noFill/>
            <a:ln w="28575" algn="ctr">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l-GR" altLang="el-GR" sz="2000">
                  <a:solidFill>
                    <a:schemeClr val="accent2"/>
                  </a:solidFill>
                </a:rPr>
                <a:t>Συμπύκνωση</a:t>
              </a:r>
              <a:r>
                <a:rPr lang="en-US" altLang="el-GR" sz="2000">
                  <a:solidFill>
                    <a:schemeClr val="accent2"/>
                  </a:solidFill>
                </a:rPr>
                <a:t> </a:t>
              </a:r>
              <a:r>
                <a:rPr lang="el-GR" altLang="el-GR" sz="2000">
                  <a:solidFill>
                    <a:schemeClr val="accent2"/>
                  </a:solidFill>
                </a:rPr>
                <a:t>50-60</a:t>
              </a:r>
              <a:r>
                <a:rPr lang="en-US" altLang="el-GR" sz="2000">
                  <a:solidFill>
                    <a:schemeClr val="accent2"/>
                  </a:solidFill>
                </a:rPr>
                <a:t>°C</a:t>
              </a:r>
              <a:endParaRPr lang="el-GR" altLang="el-GR" sz="2000">
                <a:solidFill>
                  <a:schemeClr val="accent2"/>
                </a:solidFill>
              </a:endParaRPr>
            </a:p>
          </p:txBody>
        </p:sp>
        <p:sp>
          <p:nvSpPr>
            <p:cNvPr id="26634" name="Text Box 10"/>
            <p:cNvSpPr txBox="1">
              <a:spLocks noChangeArrowheads="1"/>
            </p:cNvSpPr>
            <p:nvPr/>
          </p:nvSpPr>
          <p:spPr bwMode="auto">
            <a:xfrm>
              <a:off x="1791" y="1797"/>
              <a:ext cx="2404" cy="268"/>
            </a:xfrm>
            <a:prstGeom prst="rect">
              <a:avLst/>
            </a:prstGeom>
            <a:noFill/>
            <a:ln w="28575" algn="ctr">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l-GR" altLang="el-GR" sz="2000">
                  <a:solidFill>
                    <a:schemeClr val="accent2"/>
                  </a:solidFill>
                </a:rPr>
                <a:t>Ομογενοποίηση 125-2</a:t>
              </a:r>
              <a:r>
                <a:rPr lang="en-US" altLang="el-GR" sz="2000">
                  <a:solidFill>
                    <a:schemeClr val="accent2"/>
                  </a:solidFill>
                </a:rPr>
                <a:t>5</a:t>
              </a:r>
              <a:r>
                <a:rPr lang="el-GR" altLang="el-GR" sz="2000">
                  <a:solidFill>
                    <a:schemeClr val="accent2"/>
                  </a:solidFill>
                </a:rPr>
                <a:t>0</a:t>
              </a:r>
              <a:r>
                <a:rPr lang="en-US" altLang="el-GR" sz="2000">
                  <a:solidFill>
                    <a:schemeClr val="accent2"/>
                  </a:solidFill>
                </a:rPr>
                <a:t>bar</a:t>
              </a:r>
              <a:endParaRPr lang="el-GR" altLang="el-GR" sz="2000">
                <a:solidFill>
                  <a:schemeClr val="accent2"/>
                </a:solidFill>
              </a:endParaRPr>
            </a:p>
          </p:txBody>
        </p:sp>
        <p:sp>
          <p:nvSpPr>
            <p:cNvPr id="26635" name="Text Box 11"/>
            <p:cNvSpPr txBox="1">
              <a:spLocks noChangeArrowheads="1"/>
            </p:cNvSpPr>
            <p:nvPr/>
          </p:nvSpPr>
          <p:spPr bwMode="auto">
            <a:xfrm>
              <a:off x="839" y="2205"/>
              <a:ext cx="4310" cy="268"/>
            </a:xfrm>
            <a:prstGeom prst="rect">
              <a:avLst/>
            </a:prstGeom>
            <a:noFill/>
            <a:ln w="28575" algn="ctr">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l-GR" altLang="el-GR" sz="2000">
                  <a:solidFill>
                    <a:schemeClr val="accent2"/>
                  </a:solidFill>
                </a:rPr>
                <a:t>Ψύξη (Δοκιμαστική αποστείρωση δείγματος – Προσθετικά)</a:t>
              </a:r>
            </a:p>
          </p:txBody>
        </p:sp>
        <p:sp>
          <p:nvSpPr>
            <p:cNvPr id="26636" name="Text Box 12"/>
            <p:cNvSpPr txBox="1">
              <a:spLocks noChangeArrowheads="1"/>
            </p:cNvSpPr>
            <p:nvPr/>
          </p:nvSpPr>
          <p:spPr bwMode="auto">
            <a:xfrm>
              <a:off x="2471" y="2614"/>
              <a:ext cx="1089" cy="268"/>
            </a:xfrm>
            <a:prstGeom prst="rect">
              <a:avLst/>
            </a:prstGeom>
            <a:noFill/>
            <a:ln w="28575" algn="ctr">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l-GR" altLang="el-GR" sz="2000">
                  <a:solidFill>
                    <a:schemeClr val="accent2"/>
                  </a:solidFill>
                </a:rPr>
                <a:t>Εγκυτίωση</a:t>
              </a:r>
            </a:p>
          </p:txBody>
        </p:sp>
        <p:sp>
          <p:nvSpPr>
            <p:cNvPr id="26637" name="Text Box 13"/>
            <p:cNvSpPr txBox="1">
              <a:spLocks noChangeArrowheads="1"/>
            </p:cNvSpPr>
            <p:nvPr/>
          </p:nvSpPr>
          <p:spPr bwMode="auto">
            <a:xfrm>
              <a:off x="1429" y="3022"/>
              <a:ext cx="3175" cy="268"/>
            </a:xfrm>
            <a:prstGeom prst="rect">
              <a:avLst/>
            </a:prstGeom>
            <a:noFill/>
            <a:ln w="28575" algn="ctr">
              <a:solidFill>
                <a:srgbClr val="7030A0"/>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l-GR" altLang="el-GR" sz="2000">
                  <a:solidFill>
                    <a:schemeClr val="accent2"/>
                  </a:solidFill>
                </a:rPr>
                <a:t>Αποστείρωση 115-118</a:t>
              </a:r>
              <a:r>
                <a:rPr lang="en-US" altLang="el-GR" sz="2000">
                  <a:solidFill>
                    <a:schemeClr val="accent2"/>
                  </a:solidFill>
                </a:rPr>
                <a:t>°C</a:t>
              </a:r>
              <a:r>
                <a:rPr lang="el-GR" altLang="el-GR" sz="2000">
                  <a:solidFill>
                    <a:schemeClr val="accent2"/>
                  </a:solidFill>
                </a:rPr>
                <a:t>/10-15</a:t>
              </a:r>
              <a:r>
                <a:rPr lang="en-US" altLang="el-GR" sz="2000">
                  <a:solidFill>
                    <a:schemeClr val="accent2"/>
                  </a:solidFill>
                </a:rPr>
                <a:t>min</a:t>
              </a:r>
              <a:endParaRPr lang="el-GR" altLang="el-GR" sz="2000">
                <a:solidFill>
                  <a:schemeClr val="accent2"/>
                </a:solidFill>
              </a:endParaRPr>
            </a:p>
          </p:txBody>
        </p:sp>
        <p:sp>
          <p:nvSpPr>
            <p:cNvPr id="26638" name="Text Box 14"/>
            <p:cNvSpPr txBox="1">
              <a:spLocks noChangeArrowheads="1"/>
            </p:cNvSpPr>
            <p:nvPr/>
          </p:nvSpPr>
          <p:spPr bwMode="auto">
            <a:xfrm>
              <a:off x="2653" y="3430"/>
              <a:ext cx="771" cy="268"/>
            </a:xfrm>
            <a:prstGeom prst="rect">
              <a:avLst/>
            </a:prstGeom>
            <a:noFill/>
            <a:ln w="28575" algn="ctr">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l-GR" altLang="el-GR" sz="2000">
                  <a:solidFill>
                    <a:schemeClr val="accent2"/>
                  </a:solidFill>
                </a:rPr>
                <a:t>Ψύξη</a:t>
              </a:r>
            </a:p>
          </p:txBody>
        </p:sp>
        <p:sp>
          <p:nvSpPr>
            <p:cNvPr id="26639" name="Text Box 15"/>
            <p:cNvSpPr txBox="1">
              <a:spLocks noChangeArrowheads="1"/>
            </p:cNvSpPr>
            <p:nvPr/>
          </p:nvSpPr>
          <p:spPr bwMode="auto">
            <a:xfrm>
              <a:off x="2108" y="3838"/>
              <a:ext cx="1815" cy="268"/>
            </a:xfrm>
            <a:prstGeom prst="rect">
              <a:avLst/>
            </a:prstGeom>
            <a:noFill/>
            <a:ln w="28575" algn="ctr">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l-GR" altLang="el-GR" sz="2000">
                  <a:solidFill>
                    <a:schemeClr val="accent2"/>
                  </a:solidFill>
                </a:rPr>
                <a:t>Αποθήκευση - Έλεγχος</a:t>
              </a:r>
            </a:p>
          </p:txBody>
        </p:sp>
        <p:sp>
          <p:nvSpPr>
            <p:cNvPr id="26640" name="Line 16"/>
            <p:cNvSpPr>
              <a:spLocks noChangeShapeType="1"/>
            </p:cNvSpPr>
            <p:nvPr/>
          </p:nvSpPr>
          <p:spPr bwMode="auto">
            <a:xfrm>
              <a:off x="3016" y="436"/>
              <a:ext cx="0" cy="113"/>
            </a:xfrm>
            <a:prstGeom prst="line">
              <a:avLst/>
            </a:prstGeom>
            <a:noFill/>
            <a:ln w="28575">
              <a:solidFill>
                <a:schemeClr val="accent2"/>
              </a:solidFill>
              <a:round/>
              <a:headEnd/>
              <a:tailEnd type="triangle" w="med" len="med"/>
            </a:ln>
            <a:extLst>
              <a:ext uri="{909E8E84-426E-40DD-AFC4-6F175D3DCCD1}">
                <a14:hiddenFill xmlns:a14="http://schemas.microsoft.com/office/drawing/2010/main">
                  <a:noFill/>
                </a14:hiddenFill>
              </a:ext>
            </a:extLst>
          </p:spPr>
          <p:txBody>
            <a:bodyPr/>
            <a:lstStyle/>
            <a:p>
              <a:endParaRPr lang="el-GR"/>
            </a:p>
          </p:txBody>
        </p:sp>
        <p:sp>
          <p:nvSpPr>
            <p:cNvPr id="26641" name="Line 17"/>
            <p:cNvSpPr>
              <a:spLocks noChangeShapeType="1"/>
            </p:cNvSpPr>
            <p:nvPr/>
          </p:nvSpPr>
          <p:spPr bwMode="auto">
            <a:xfrm>
              <a:off x="3016" y="845"/>
              <a:ext cx="0" cy="113"/>
            </a:xfrm>
            <a:prstGeom prst="line">
              <a:avLst/>
            </a:prstGeom>
            <a:noFill/>
            <a:ln w="28575">
              <a:solidFill>
                <a:schemeClr val="accent2"/>
              </a:solidFill>
              <a:round/>
              <a:headEnd/>
              <a:tailEnd type="triangle" w="med" len="med"/>
            </a:ln>
            <a:extLst>
              <a:ext uri="{909E8E84-426E-40DD-AFC4-6F175D3DCCD1}">
                <a14:hiddenFill xmlns:a14="http://schemas.microsoft.com/office/drawing/2010/main">
                  <a:noFill/>
                </a14:hiddenFill>
              </a:ext>
            </a:extLst>
          </p:spPr>
          <p:txBody>
            <a:bodyPr/>
            <a:lstStyle/>
            <a:p>
              <a:endParaRPr lang="el-GR"/>
            </a:p>
          </p:txBody>
        </p:sp>
        <p:sp>
          <p:nvSpPr>
            <p:cNvPr id="26642" name="Line 18"/>
            <p:cNvSpPr>
              <a:spLocks noChangeShapeType="1"/>
            </p:cNvSpPr>
            <p:nvPr/>
          </p:nvSpPr>
          <p:spPr bwMode="auto">
            <a:xfrm>
              <a:off x="3016" y="1253"/>
              <a:ext cx="0" cy="113"/>
            </a:xfrm>
            <a:prstGeom prst="line">
              <a:avLst/>
            </a:prstGeom>
            <a:noFill/>
            <a:ln w="28575">
              <a:solidFill>
                <a:schemeClr val="accent2"/>
              </a:solidFill>
              <a:round/>
              <a:headEnd/>
              <a:tailEnd type="triangle" w="med" len="med"/>
            </a:ln>
            <a:extLst>
              <a:ext uri="{909E8E84-426E-40DD-AFC4-6F175D3DCCD1}">
                <a14:hiddenFill xmlns:a14="http://schemas.microsoft.com/office/drawing/2010/main">
                  <a:noFill/>
                </a14:hiddenFill>
              </a:ext>
            </a:extLst>
          </p:spPr>
          <p:txBody>
            <a:bodyPr/>
            <a:lstStyle/>
            <a:p>
              <a:endParaRPr lang="el-GR"/>
            </a:p>
          </p:txBody>
        </p:sp>
        <p:sp>
          <p:nvSpPr>
            <p:cNvPr id="26643" name="Line 19"/>
            <p:cNvSpPr>
              <a:spLocks noChangeShapeType="1"/>
            </p:cNvSpPr>
            <p:nvPr/>
          </p:nvSpPr>
          <p:spPr bwMode="auto">
            <a:xfrm>
              <a:off x="3016" y="1661"/>
              <a:ext cx="0" cy="113"/>
            </a:xfrm>
            <a:prstGeom prst="line">
              <a:avLst/>
            </a:prstGeom>
            <a:noFill/>
            <a:ln w="28575">
              <a:solidFill>
                <a:schemeClr val="accent2"/>
              </a:solidFill>
              <a:round/>
              <a:headEnd/>
              <a:tailEnd type="triangle" w="med" len="med"/>
            </a:ln>
            <a:extLst>
              <a:ext uri="{909E8E84-426E-40DD-AFC4-6F175D3DCCD1}">
                <a14:hiddenFill xmlns:a14="http://schemas.microsoft.com/office/drawing/2010/main">
                  <a:noFill/>
                </a14:hiddenFill>
              </a:ext>
            </a:extLst>
          </p:spPr>
          <p:txBody>
            <a:bodyPr/>
            <a:lstStyle/>
            <a:p>
              <a:endParaRPr lang="el-GR"/>
            </a:p>
          </p:txBody>
        </p:sp>
        <p:sp>
          <p:nvSpPr>
            <p:cNvPr id="26644" name="Line 20"/>
            <p:cNvSpPr>
              <a:spLocks noChangeShapeType="1"/>
            </p:cNvSpPr>
            <p:nvPr/>
          </p:nvSpPr>
          <p:spPr bwMode="auto">
            <a:xfrm>
              <a:off x="3016" y="2069"/>
              <a:ext cx="0" cy="113"/>
            </a:xfrm>
            <a:prstGeom prst="line">
              <a:avLst/>
            </a:prstGeom>
            <a:noFill/>
            <a:ln w="28575">
              <a:solidFill>
                <a:schemeClr val="accent2"/>
              </a:solidFill>
              <a:round/>
              <a:headEnd/>
              <a:tailEnd type="triangle" w="med" len="med"/>
            </a:ln>
            <a:extLst>
              <a:ext uri="{909E8E84-426E-40DD-AFC4-6F175D3DCCD1}">
                <a14:hiddenFill xmlns:a14="http://schemas.microsoft.com/office/drawing/2010/main">
                  <a:noFill/>
                </a14:hiddenFill>
              </a:ext>
            </a:extLst>
          </p:spPr>
          <p:txBody>
            <a:bodyPr/>
            <a:lstStyle/>
            <a:p>
              <a:endParaRPr lang="el-GR"/>
            </a:p>
          </p:txBody>
        </p:sp>
        <p:sp>
          <p:nvSpPr>
            <p:cNvPr id="26645" name="Line 21"/>
            <p:cNvSpPr>
              <a:spLocks noChangeShapeType="1"/>
            </p:cNvSpPr>
            <p:nvPr/>
          </p:nvSpPr>
          <p:spPr bwMode="auto">
            <a:xfrm>
              <a:off x="3016" y="2478"/>
              <a:ext cx="0" cy="113"/>
            </a:xfrm>
            <a:prstGeom prst="line">
              <a:avLst/>
            </a:prstGeom>
            <a:noFill/>
            <a:ln w="28575">
              <a:solidFill>
                <a:schemeClr val="accent2"/>
              </a:solidFill>
              <a:round/>
              <a:headEnd/>
              <a:tailEnd type="triangle" w="med" len="med"/>
            </a:ln>
            <a:extLst>
              <a:ext uri="{909E8E84-426E-40DD-AFC4-6F175D3DCCD1}">
                <a14:hiddenFill xmlns:a14="http://schemas.microsoft.com/office/drawing/2010/main">
                  <a:noFill/>
                </a14:hiddenFill>
              </a:ext>
            </a:extLst>
          </p:spPr>
          <p:txBody>
            <a:bodyPr/>
            <a:lstStyle/>
            <a:p>
              <a:endParaRPr lang="el-GR"/>
            </a:p>
          </p:txBody>
        </p:sp>
        <p:sp>
          <p:nvSpPr>
            <p:cNvPr id="26646" name="Line 22"/>
            <p:cNvSpPr>
              <a:spLocks noChangeShapeType="1"/>
            </p:cNvSpPr>
            <p:nvPr/>
          </p:nvSpPr>
          <p:spPr bwMode="auto">
            <a:xfrm>
              <a:off x="3016" y="2886"/>
              <a:ext cx="0" cy="113"/>
            </a:xfrm>
            <a:prstGeom prst="line">
              <a:avLst/>
            </a:prstGeom>
            <a:noFill/>
            <a:ln w="28575">
              <a:solidFill>
                <a:schemeClr val="accent2"/>
              </a:solidFill>
              <a:round/>
              <a:headEnd/>
              <a:tailEnd type="triangle" w="med" len="med"/>
            </a:ln>
            <a:extLst>
              <a:ext uri="{909E8E84-426E-40DD-AFC4-6F175D3DCCD1}">
                <a14:hiddenFill xmlns:a14="http://schemas.microsoft.com/office/drawing/2010/main">
                  <a:noFill/>
                </a14:hiddenFill>
              </a:ext>
            </a:extLst>
          </p:spPr>
          <p:txBody>
            <a:bodyPr/>
            <a:lstStyle/>
            <a:p>
              <a:endParaRPr lang="el-GR"/>
            </a:p>
          </p:txBody>
        </p:sp>
        <p:sp>
          <p:nvSpPr>
            <p:cNvPr id="26647" name="Line 23"/>
            <p:cNvSpPr>
              <a:spLocks noChangeShapeType="1"/>
            </p:cNvSpPr>
            <p:nvPr/>
          </p:nvSpPr>
          <p:spPr bwMode="auto">
            <a:xfrm>
              <a:off x="3016" y="3294"/>
              <a:ext cx="0" cy="113"/>
            </a:xfrm>
            <a:prstGeom prst="line">
              <a:avLst/>
            </a:prstGeom>
            <a:noFill/>
            <a:ln w="28575">
              <a:solidFill>
                <a:schemeClr val="accent2"/>
              </a:solidFill>
              <a:round/>
              <a:headEnd/>
              <a:tailEnd type="triangle" w="med" len="med"/>
            </a:ln>
            <a:extLst>
              <a:ext uri="{909E8E84-426E-40DD-AFC4-6F175D3DCCD1}">
                <a14:hiddenFill xmlns:a14="http://schemas.microsoft.com/office/drawing/2010/main">
                  <a:noFill/>
                </a14:hiddenFill>
              </a:ext>
            </a:extLst>
          </p:spPr>
          <p:txBody>
            <a:bodyPr/>
            <a:lstStyle/>
            <a:p>
              <a:endParaRPr lang="el-GR"/>
            </a:p>
          </p:txBody>
        </p:sp>
        <p:sp>
          <p:nvSpPr>
            <p:cNvPr id="26648" name="Line 24"/>
            <p:cNvSpPr>
              <a:spLocks noChangeShapeType="1"/>
            </p:cNvSpPr>
            <p:nvPr/>
          </p:nvSpPr>
          <p:spPr bwMode="auto">
            <a:xfrm>
              <a:off x="3016" y="3702"/>
              <a:ext cx="0" cy="113"/>
            </a:xfrm>
            <a:prstGeom prst="line">
              <a:avLst/>
            </a:prstGeom>
            <a:noFill/>
            <a:ln w="28575">
              <a:solidFill>
                <a:schemeClr val="accent2"/>
              </a:solidFill>
              <a:round/>
              <a:headEnd/>
              <a:tailEnd type="triangle" w="med" len="med"/>
            </a:ln>
            <a:extLst>
              <a:ext uri="{909E8E84-426E-40DD-AFC4-6F175D3DCCD1}">
                <a14:hiddenFill xmlns:a14="http://schemas.microsoft.com/office/drawing/2010/main">
                  <a:noFill/>
                </a14:hiddenFill>
              </a:ext>
            </a:extLst>
          </p:spPr>
          <p:txBody>
            <a:bodyPr/>
            <a:lstStyle/>
            <a:p>
              <a:endParaRPr lang="el-GR"/>
            </a:p>
          </p:txBody>
        </p:sp>
      </p:grpSp>
      <p:sp>
        <p:nvSpPr>
          <p:cNvPr id="25" name="Θέση υποσέλιδου 3" descr="."/>
          <p:cNvSpPr txBox="1">
            <a:spLocks/>
          </p:cNvSpPr>
          <p:nvPr/>
        </p:nvSpPr>
        <p:spPr>
          <a:xfrm>
            <a:off x="2909727" y="6489750"/>
            <a:ext cx="3190875" cy="251618"/>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Συμπυκνωμένο γάλα</a:t>
            </a:r>
            <a:endParaRPr lang="en-US" sz="1400" dirty="0"/>
          </a:p>
        </p:txBody>
      </p:sp>
    </p:spTree>
    <p:extLst>
      <p:ext uri="{BB962C8B-B14F-4D97-AF65-F5344CB8AC3E}">
        <p14:creationId xmlns:p14="http://schemas.microsoft.com/office/powerpoint/2010/main" val="4273904709"/>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Slide Number Placeholder 5"/>
          <p:cNvSpPr>
            <a:spLocks noGrp="1"/>
          </p:cNvSpPr>
          <p:nvPr>
            <p:ph type="sldNum" sz="quarter" idx="12"/>
          </p:nvPr>
        </p:nvSpPr>
        <p:spPr/>
        <p:txBody>
          <a:bodyPr/>
          <a:lstStyle/>
          <a:p>
            <a:pPr>
              <a:defRPr/>
            </a:pPr>
            <a:fld id="{47E5BA1F-98B0-44B6-A3F4-9D0E1A36F094}" type="slidenum">
              <a:rPr lang="el-GR"/>
              <a:pPr>
                <a:defRPr/>
              </a:pPr>
              <a:t>22</a:t>
            </a:fld>
            <a:endParaRPr lang="el-GR"/>
          </a:p>
        </p:txBody>
      </p:sp>
      <p:sp>
        <p:nvSpPr>
          <p:cNvPr id="386053" name="Text Box 5"/>
          <p:cNvSpPr txBox="1">
            <a:spLocks noChangeArrowheads="1"/>
          </p:cNvSpPr>
          <p:nvPr/>
        </p:nvSpPr>
        <p:spPr bwMode="auto">
          <a:xfrm>
            <a:off x="2915816" y="206376"/>
            <a:ext cx="3673475" cy="519112"/>
          </a:xfrm>
          <a:prstGeom prst="rect">
            <a:avLst/>
          </a:prstGeom>
          <a:noFill/>
          <a:ln w="9525">
            <a:noFill/>
            <a:miter lim="800000"/>
            <a:headEnd/>
            <a:tailEnd/>
          </a:ln>
          <a:effectLst/>
        </p:spPr>
        <p:txBody>
          <a:bodyPr>
            <a:spAutoFit/>
          </a:bodyPr>
          <a:lstStyle/>
          <a:p>
            <a:pPr>
              <a:defRPr/>
            </a:pPr>
            <a:r>
              <a:rPr lang="el-GR" sz="2800" b="1" dirty="0">
                <a:solidFill>
                  <a:schemeClr val="accent2"/>
                </a:solidFill>
                <a:effectLst>
                  <a:outerShdw blurRad="38100" dist="38100" dir="2700000" algn="tl">
                    <a:srgbClr val="C0C0C0"/>
                  </a:outerShdw>
                </a:effectLst>
              </a:rPr>
              <a:t>Αποστείρωση</a:t>
            </a:r>
          </a:p>
        </p:txBody>
      </p:sp>
      <p:sp>
        <p:nvSpPr>
          <p:cNvPr id="386055" name="Text Box 7"/>
          <p:cNvSpPr txBox="1">
            <a:spLocks noChangeArrowheads="1"/>
          </p:cNvSpPr>
          <p:nvPr/>
        </p:nvSpPr>
        <p:spPr bwMode="auto">
          <a:xfrm>
            <a:off x="539554" y="908050"/>
            <a:ext cx="7992888" cy="701675"/>
          </a:xfrm>
          <a:prstGeom prst="rect">
            <a:avLst/>
          </a:prstGeom>
          <a:noFill/>
          <a:ln w="9525">
            <a:noFill/>
            <a:miter lim="800000"/>
            <a:headEnd/>
            <a:tailEnd/>
          </a:ln>
          <a:effectLst/>
        </p:spPr>
        <p:txBody>
          <a:bodyPr wrap="square">
            <a:spAutoFit/>
          </a:bodyPr>
          <a:lstStyle/>
          <a:p>
            <a:pPr>
              <a:defRPr/>
            </a:pPr>
            <a:r>
              <a:rPr lang="el-GR" sz="2000" dirty="0">
                <a:solidFill>
                  <a:schemeClr val="accent2"/>
                </a:solidFill>
              </a:rPr>
              <a:t>Η αποστείρωση γίνεται συνήθως σε </a:t>
            </a:r>
            <a:r>
              <a:rPr lang="el-GR" sz="2000" dirty="0" err="1">
                <a:solidFill>
                  <a:schemeClr val="accent2"/>
                </a:solidFill>
              </a:rPr>
              <a:t>αποστειρωτήρες</a:t>
            </a:r>
            <a:r>
              <a:rPr lang="el-GR" sz="2000" dirty="0">
                <a:solidFill>
                  <a:schemeClr val="accent2"/>
                </a:solidFill>
              </a:rPr>
              <a:t> </a:t>
            </a:r>
            <a:r>
              <a:rPr lang="el-GR" sz="2000" b="1" u="sng" dirty="0">
                <a:solidFill>
                  <a:schemeClr val="accent2"/>
                </a:solidFill>
                <a:effectLst>
                  <a:outerShdw blurRad="38100" dist="38100" dir="2700000" algn="tl">
                    <a:srgbClr val="C0C0C0"/>
                  </a:outerShdw>
                </a:effectLst>
              </a:rPr>
              <a:t>συνεχούς</a:t>
            </a:r>
            <a:r>
              <a:rPr lang="el-GR" sz="2000" dirty="0">
                <a:solidFill>
                  <a:schemeClr val="accent2"/>
                </a:solidFill>
              </a:rPr>
              <a:t> ή </a:t>
            </a:r>
            <a:r>
              <a:rPr lang="el-GR" sz="2000" b="1" u="sng" dirty="0">
                <a:solidFill>
                  <a:schemeClr val="accent2"/>
                </a:solidFill>
                <a:effectLst>
                  <a:outerShdw blurRad="38100" dist="38100" dir="2700000" algn="tl">
                    <a:srgbClr val="C0C0C0"/>
                  </a:outerShdw>
                </a:effectLst>
              </a:rPr>
              <a:t>ασυνεχούς</a:t>
            </a:r>
            <a:r>
              <a:rPr lang="el-GR" sz="2000" dirty="0">
                <a:solidFill>
                  <a:schemeClr val="accent2"/>
                </a:solidFill>
              </a:rPr>
              <a:t> λειτουργίας ή με </a:t>
            </a:r>
            <a:r>
              <a:rPr lang="el-GR" sz="2000" b="1" dirty="0">
                <a:solidFill>
                  <a:schemeClr val="accent2"/>
                </a:solidFill>
                <a:effectLst>
                  <a:outerShdw blurRad="38100" dist="38100" dir="2700000" algn="tl">
                    <a:srgbClr val="C0C0C0"/>
                  </a:outerShdw>
                </a:effectLst>
              </a:rPr>
              <a:t>σύστημα </a:t>
            </a:r>
            <a:r>
              <a:rPr lang="en-US" sz="2000" b="1" dirty="0">
                <a:solidFill>
                  <a:schemeClr val="accent2"/>
                </a:solidFill>
                <a:effectLst>
                  <a:outerShdw blurRad="38100" dist="38100" dir="2700000" algn="tl">
                    <a:srgbClr val="C0C0C0"/>
                  </a:outerShdw>
                </a:effectLst>
              </a:rPr>
              <a:t>UHT</a:t>
            </a:r>
            <a:r>
              <a:rPr lang="en-US" sz="2000" dirty="0">
                <a:solidFill>
                  <a:schemeClr val="accent2"/>
                </a:solidFill>
              </a:rPr>
              <a:t>. </a:t>
            </a:r>
            <a:endParaRPr lang="el-GR" sz="2000" dirty="0">
              <a:solidFill>
                <a:schemeClr val="accent2"/>
              </a:solidFill>
            </a:endParaRPr>
          </a:p>
        </p:txBody>
      </p:sp>
      <p:sp>
        <p:nvSpPr>
          <p:cNvPr id="27655" name="Text Box 8"/>
          <p:cNvSpPr txBox="1">
            <a:spLocks noChangeArrowheads="1"/>
          </p:cNvSpPr>
          <p:nvPr/>
        </p:nvSpPr>
        <p:spPr bwMode="auto">
          <a:xfrm>
            <a:off x="539553" y="1844675"/>
            <a:ext cx="7992888"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altLang="el-GR" sz="2000" b="1">
                <a:solidFill>
                  <a:schemeClr val="accent2"/>
                </a:solidFill>
              </a:rPr>
              <a:t>α. Αποστείρωση σε σύστημα συνεχούς λειτουργίας</a:t>
            </a:r>
          </a:p>
        </p:txBody>
      </p:sp>
      <p:sp>
        <p:nvSpPr>
          <p:cNvPr id="27656" name="Rectangle 10"/>
          <p:cNvSpPr>
            <a:spLocks noChangeArrowheads="1"/>
          </p:cNvSpPr>
          <p:nvPr/>
        </p:nvSpPr>
        <p:spPr bwMode="auto">
          <a:xfrm>
            <a:off x="539554" y="2241550"/>
            <a:ext cx="8136903" cy="1616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altLang="el-GR" sz="2000" dirty="0">
                <a:solidFill>
                  <a:schemeClr val="accent2"/>
                </a:solidFill>
              </a:rPr>
              <a:t>Ο πιο συνηθισμένος τύπος. Αποτελείται από τρεις θαλάμους. </a:t>
            </a:r>
          </a:p>
          <a:p>
            <a:pPr eaLnBrk="1" hangingPunct="1"/>
            <a:r>
              <a:rPr lang="el-GR" altLang="el-GR" sz="2000" dirty="0">
                <a:solidFill>
                  <a:schemeClr val="accent2"/>
                </a:solidFill>
              </a:rPr>
              <a:t>Τα κυτία τοποθετούνται σε ταινιόδρομο που κινείται δια μέσου των θαλάμων, ενώ παράλληλα περιστρέφονται (καλύτερη μετάδοση θερμότητας). </a:t>
            </a:r>
          </a:p>
          <a:p>
            <a:pPr eaLnBrk="1" hangingPunct="1"/>
            <a:endParaRPr lang="el-GR" altLang="el-GR" sz="2000" dirty="0">
              <a:solidFill>
                <a:schemeClr val="accent2"/>
              </a:solidFill>
            </a:endParaRPr>
          </a:p>
        </p:txBody>
      </p:sp>
      <p:pic>
        <p:nvPicPr>
          <p:cNvPr id="27657" name="Picture 1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99592" y="3716338"/>
            <a:ext cx="7416824" cy="25482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Θέση υποσέλιδου 3" descr="."/>
          <p:cNvSpPr txBox="1">
            <a:spLocks/>
          </p:cNvSpPr>
          <p:nvPr/>
        </p:nvSpPr>
        <p:spPr>
          <a:xfrm>
            <a:off x="2909727"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Συμπυκνωμένο γάλα</a:t>
            </a:r>
            <a:endParaRPr lang="en-US" sz="1400" dirty="0"/>
          </a:p>
        </p:txBody>
      </p:sp>
    </p:spTree>
    <p:extLst>
      <p:ext uri="{BB962C8B-B14F-4D97-AF65-F5344CB8AC3E}">
        <p14:creationId xmlns:p14="http://schemas.microsoft.com/office/powerpoint/2010/main" val="3161413083"/>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Slide Number Placeholder 5"/>
          <p:cNvSpPr>
            <a:spLocks noGrp="1"/>
          </p:cNvSpPr>
          <p:nvPr>
            <p:ph type="sldNum" sz="quarter" idx="12"/>
          </p:nvPr>
        </p:nvSpPr>
        <p:spPr/>
        <p:txBody>
          <a:bodyPr/>
          <a:lstStyle/>
          <a:p>
            <a:pPr>
              <a:defRPr/>
            </a:pPr>
            <a:fld id="{E5667E83-B6D9-492C-BE8A-385822ED62AF}" type="slidenum">
              <a:rPr lang="el-GR"/>
              <a:pPr>
                <a:defRPr/>
              </a:pPr>
              <a:t>23</a:t>
            </a:fld>
            <a:endParaRPr lang="el-GR"/>
          </a:p>
        </p:txBody>
      </p:sp>
      <p:sp>
        <p:nvSpPr>
          <p:cNvPr id="28677" name="Rectangle 7"/>
          <p:cNvSpPr>
            <a:spLocks noChangeArrowheads="1"/>
          </p:cNvSpPr>
          <p:nvPr/>
        </p:nvSpPr>
        <p:spPr bwMode="auto">
          <a:xfrm>
            <a:off x="467544" y="4581525"/>
            <a:ext cx="8207482" cy="16312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buFontTx/>
              <a:buChar char="•"/>
            </a:pPr>
            <a:r>
              <a:rPr lang="el-GR" altLang="el-GR" sz="2000" dirty="0">
                <a:solidFill>
                  <a:schemeClr val="accent2"/>
                </a:solidFill>
              </a:rPr>
              <a:t>Στο πρώτο θάλαμο γίνεται η προθέρμανση (98-100</a:t>
            </a:r>
            <a:r>
              <a:rPr lang="en-US" altLang="el-GR" sz="2000" dirty="0">
                <a:solidFill>
                  <a:schemeClr val="accent2"/>
                </a:solidFill>
              </a:rPr>
              <a:t>°C</a:t>
            </a:r>
            <a:r>
              <a:rPr lang="el-GR" altLang="el-GR" sz="2000" dirty="0">
                <a:solidFill>
                  <a:schemeClr val="accent2"/>
                </a:solidFill>
              </a:rPr>
              <a:t>/10-15</a:t>
            </a:r>
            <a:r>
              <a:rPr lang="en-US" altLang="el-GR" sz="2000" dirty="0">
                <a:solidFill>
                  <a:schemeClr val="accent2"/>
                </a:solidFill>
              </a:rPr>
              <a:t>min</a:t>
            </a:r>
            <a:r>
              <a:rPr lang="en-US" altLang="el-GR" sz="2000" dirty="0" smtClean="0">
                <a:solidFill>
                  <a:schemeClr val="accent2"/>
                </a:solidFill>
              </a:rPr>
              <a:t>)</a:t>
            </a:r>
            <a:endParaRPr lang="el-GR" altLang="el-GR" sz="2000" dirty="0">
              <a:solidFill>
                <a:schemeClr val="accent2"/>
              </a:solidFill>
            </a:endParaRPr>
          </a:p>
          <a:p>
            <a:pPr eaLnBrk="1" hangingPunct="1">
              <a:buFontTx/>
              <a:buChar char="•"/>
            </a:pPr>
            <a:r>
              <a:rPr lang="el-GR" altLang="el-GR" sz="2000" dirty="0">
                <a:solidFill>
                  <a:schemeClr val="accent2"/>
                </a:solidFill>
              </a:rPr>
              <a:t>Στο δεύτερο θάλαμο γίνεται η αποστείρωση</a:t>
            </a:r>
            <a:r>
              <a:rPr lang="en-US" altLang="el-GR" sz="2000" dirty="0">
                <a:solidFill>
                  <a:schemeClr val="accent2"/>
                </a:solidFill>
              </a:rPr>
              <a:t> (115-118°C/2-10min</a:t>
            </a:r>
            <a:r>
              <a:rPr lang="en-US" altLang="el-GR" sz="2000" dirty="0" smtClean="0">
                <a:solidFill>
                  <a:schemeClr val="accent2"/>
                </a:solidFill>
              </a:rPr>
              <a:t>)</a:t>
            </a:r>
            <a:endParaRPr lang="el-GR" altLang="el-GR" sz="2000" dirty="0">
              <a:solidFill>
                <a:schemeClr val="accent2"/>
              </a:solidFill>
            </a:endParaRPr>
          </a:p>
          <a:p>
            <a:pPr eaLnBrk="1" hangingPunct="1">
              <a:buFontTx/>
              <a:buChar char="•"/>
            </a:pPr>
            <a:r>
              <a:rPr lang="el-GR" altLang="el-GR" sz="2000" dirty="0">
                <a:solidFill>
                  <a:schemeClr val="accent2"/>
                </a:solidFill>
              </a:rPr>
              <a:t>Στο τρίτο θάλαμο γίνεται η ψύξη, με νερό</a:t>
            </a:r>
            <a:r>
              <a:rPr lang="en-US" altLang="el-GR" sz="2000" dirty="0">
                <a:solidFill>
                  <a:schemeClr val="accent2"/>
                </a:solidFill>
              </a:rPr>
              <a:t> (30-38°C</a:t>
            </a:r>
            <a:r>
              <a:rPr lang="en-US" altLang="el-GR" sz="2000" dirty="0" smtClean="0">
                <a:solidFill>
                  <a:schemeClr val="accent2"/>
                </a:solidFill>
              </a:rPr>
              <a:t>)</a:t>
            </a:r>
            <a:endParaRPr lang="el-GR" altLang="el-GR" sz="2000" dirty="0">
              <a:solidFill>
                <a:schemeClr val="accent2"/>
              </a:solidFill>
            </a:endParaRPr>
          </a:p>
          <a:p>
            <a:pPr eaLnBrk="1" hangingPunct="1">
              <a:buFontTx/>
              <a:buChar char="•"/>
            </a:pPr>
            <a:r>
              <a:rPr lang="el-GR" altLang="el-GR" sz="2000" dirty="0">
                <a:solidFill>
                  <a:schemeClr val="accent2"/>
                </a:solidFill>
              </a:rPr>
              <a:t>Το σύστημα απορρίπτει τα ατελώς σφραγισμένα  ή τα παραμορφωμένα κυτία</a:t>
            </a:r>
          </a:p>
        </p:txBody>
      </p:sp>
      <p:grpSp>
        <p:nvGrpSpPr>
          <p:cNvPr id="28678" name="Group 18"/>
          <p:cNvGrpSpPr>
            <a:grpSpLocks/>
          </p:cNvGrpSpPr>
          <p:nvPr/>
        </p:nvGrpSpPr>
        <p:grpSpPr bwMode="auto">
          <a:xfrm>
            <a:off x="603498" y="475705"/>
            <a:ext cx="7981003" cy="3817002"/>
            <a:chOff x="0" y="0"/>
            <a:chExt cx="5760" cy="2903"/>
          </a:xfrm>
        </p:grpSpPr>
        <p:pic>
          <p:nvPicPr>
            <p:cNvPr id="28680" name="Picture 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5760" cy="29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8681" name="Line 11"/>
            <p:cNvSpPr>
              <a:spLocks noChangeShapeType="1"/>
            </p:cNvSpPr>
            <p:nvPr/>
          </p:nvSpPr>
          <p:spPr bwMode="auto">
            <a:xfrm flipH="1" flipV="1">
              <a:off x="3152" y="1389"/>
              <a:ext cx="907" cy="1089"/>
            </a:xfrm>
            <a:prstGeom prst="line">
              <a:avLst/>
            </a:prstGeom>
            <a:noFill/>
            <a:ln w="57150">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endParaRPr lang="el-GR"/>
            </a:p>
          </p:txBody>
        </p:sp>
        <p:sp>
          <p:nvSpPr>
            <p:cNvPr id="28682" name="Text Box 12"/>
            <p:cNvSpPr txBox="1">
              <a:spLocks noChangeArrowheads="1"/>
            </p:cNvSpPr>
            <p:nvPr/>
          </p:nvSpPr>
          <p:spPr bwMode="auto">
            <a:xfrm>
              <a:off x="4059" y="2205"/>
              <a:ext cx="1456" cy="538"/>
            </a:xfrm>
            <a:prstGeom prst="rect">
              <a:avLst/>
            </a:prstGeom>
            <a:noFill/>
            <a:ln w="12700">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l-GR" altLang="el-GR" sz="2000" dirty="0">
                  <a:solidFill>
                    <a:schemeClr val="accent2"/>
                  </a:solidFill>
                </a:rPr>
                <a:t>1</a:t>
              </a:r>
              <a:r>
                <a:rPr lang="el-GR" altLang="el-GR" sz="2000" baseline="30000" dirty="0">
                  <a:solidFill>
                    <a:schemeClr val="accent2"/>
                  </a:solidFill>
                </a:rPr>
                <a:t>ος</a:t>
              </a:r>
              <a:r>
                <a:rPr lang="el-GR" altLang="el-GR" sz="2000" dirty="0">
                  <a:solidFill>
                    <a:schemeClr val="accent2"/>
                  </a:solidFill>
                </a:rPr>
                <a:t> θάλαμος</a:t>
              </a:r>
            </a:p>
            <a:p>
              <a:pPr algn="ctr" eaLnBrk="1" hangingPunct="1"/>
              <a:r>
                <a:rPr lang="el-GR" altLang="el-GR" sz="2000" dirty="0">
                  <a:solidFill>
                    <a:schemeClr val="accent2"/>
                  </a:solidFill>
                </a:rPr>
                <a:t>(προθέρμανση)</a:t>
              </a:r>
            </a:p>
          </p:txBody>
        </p:sp>
        <p:sp>
          <p:nvSpPr>
            <p:cNvPr id="28683" name="Line 13"/>
            <p:cNvSpPr>
              <a:spLocks noChangeShapeType="1"/>
            </p:cNvSpPr>
            <p:nvPr/>
          </p:nvSpPr>
          <p:spPr bwMode="auto">
            <a:xfrm flipH="1" flipV="1">
              <a:off x="2653" y="935"/>
              <a:ext cx="1724" cy="771"/>
            </a:xfrm>
            <a:prstGeom prst="line">
              <a:avLst/>
            </a:prstGeom>
            <a:noFill/>
            <a:ln w="57150">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endParaRPr lang="el-GR"/>
            </a:p>
          </p:txBody>
        </p:sp>
        <p:sp>
          <p:nvSpPr>
            <p:cNvPr id="28684" name="Text Box 14"/>
            <p:cNvSpPr txBox="1">
              <a:spLocks noChangeArrowheads="1"/>
            </p:cNvSpPr>
            <p:nvPr/>
          </p:nvSpPr>
          <p:spPr bwMode="auto">
            <a:xfrm>
              <a:off x="4215" y="1525"/>
              <a:ext cx="1387" cy="538"/>
            </a:xfrm>
            <a:prstGeom prst="rect">
              <a:avLst/>
            </a:prstGeom>
            <a:noFill/>
            <a:ln w="12700">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l-GR" altLang="el-GR" sz="2000" dirty="0">
                  <a:solidFill>
                    <a:schemeClr val="accent2"/>
                  </a:solidFill>
                </a:rPr>
                <a:t>2</a:t>
              </a:r>
              <a:r>
                <a:rPr lang="el-GR" altLang="el-GR" sz="2000" baseline="30000" dirty="0">
                  <a:solidFill>
                    <a:schemeClr val="accent2"/>
                  </a:solidFill>
                </a:rPr>
                <a:t>ος</a:t>
              </a:r>
              <a:r>
                <a:rPr lang="el-GR" altLang="el-GR" sz="2000" dirty="0">
                  <a:solidFill>
                    <a:schemeClr val="accent2"/>
                  </a:solidFill>
                </a:rPr>
                <a:t> θάλαμος</a:t>
              </a:r>
            </a:p>
            <a:p>
              <a:pPr algn="ctr" eaLnBrk="1" hangingPunct="1"/>
              <a:r>
                <a:rPr lang="el-GR" altLang="el-GR" sz="2000" dirty="0">
                  <a:solidFill>
                    <a:schemeClr val="accent2"/>
                  </a:solidFill>
                </a:rPr>
                <a:t>(αποστείρωση)</a:t>
              </a:r>
            </a:p>
          </p:txBody>
        </p:sp>
        <p:sp>
          <p:nvSpPr>
            <p:cNvPr id="28685" name="Line 15"/>
            <p:cNvSpPr>
              <a:spLocks noChangeShapeType="1"/>
            </p:cNvSpPr>
            <p:nvPr/>
          </p:nvSpPr>
          <p:spPr bwMode="auto">
            <a:xfrm>
              <a:off x="1338" y="482"/>
              <a:ext cx="635" cy="272"/>
            </a:xfrm>
            <a:prstGeom prst="line">
              <a:avLst/>
            </a:prstGeom>
            <a:noFill/>
            <a:ln w="57150">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endParaRPr lang="el-GR"/>
            </a:p>
          </p:txBody>
        </p:sp>
        <p:sp>
          <p:nvSpPr>
            <p:cNvPr id="28686" name="Text Box 16"/>
            <p:cNvSpPr txBox="1">
              <a:spLocks noChangeArrowheads="1"/>
            </p:cNvSpPr>
            <p:nvPr/>
          </p:nvSpPr>
          <p:spPr bwMode="auto">
            <a:xfrm>
              <a:off x="476" y="28"/>
              <a:ext cx="1297" cy="538"/>
            </a:xfrm>
            <a:prstGeom prst="rect">
              <a:avLst/>
            </a:prstGeom>
            <a:noFill/>
            <a:ln w="12700">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l-GR" altLang="el-GR" sz="2000">
                  <a:solidFill>
                    <a:schemeClr val="accent2"/>
                  </a:solidFill>
                </a:rPr>
                <a:t>3</a:t>
              </a:r>
              <a:r>
                <a:rPr lang="el-GR" altLang="el-GR" sz="2000" baseline="30000">
                  <a:solidFill>
                    <a:schemeClr val="accent2"/>
                  </a:solidFill>
                </a:rPr>
                <a:t>ος</a:t>
              </a:r>
              <a:r>
                <a:rPr lang="el-GR" altLang="el-GR" sz="2000">
                  <a:solidFill>
                    <a:schemeClr val="accent2"/>
                  </a:solidFill>
                </a:rPr>
                <a:t> θάλαμος</a:t>
              </a:r>
            </a:p>
            <a:p>
              <a:pPr algn="ctr" eaLnBrk="1" hangingPunct="1"/>
              <a:r>
                <a:rPr lang="el-GR" altLang="el-GR" sz="2000">
                  <a:solidFill>
                    <a:schemeClr val="accent2"/>
                  </a:solidFill>
                </a:rPr>
                <a:t>(ψύξη)</a:t>
              </a:r>
            </a:p>
          </p:txBody>
        </p:sp>
        <p:sp>
          <p:nvSpPr>
            <p:cNvPr id="28687" name="Text Box 17"/>
            <p:cNvSpPr txBox="1">
              <a:spLocks noChangeArrowheads="1"/>
            </p:cNvSpPr>
            <p:nvPr/>
          </p:nvSpPr>
          <p:spPr bwMode="auto">
            <a:xfrm>
              <a:off x="4672" y="164"/>
              <a:ext cx="976" cy="304"/>
            </a:xfrm>
            <a:prstGeom prst="rect">
              <a:avLst/>
            </a:prstGeom>
            <a:noFill/>
            <a:ln w="12700">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l-GR" altLang="el-GR" sz="2000" dirty="0">
                  <a:solidFill>
                    <a:schemeClr val="accent2"/>
                  </a:solidFill>
                </a:rPr>
                <a:t>είσοδος</a:t>
              </a:r>
            </a:p>
          </p:txBody>
        </p:sp>
      </p:grpSp>
      <p:sp>
        <p:nvSpPr>
          <p:cNvPr id="28679" name="Text Box 28"/>
          <p:cNvSpPr txBox="1">
            <a:spLocks noChangeArrowheads="1"/>
          </p:cNvSpPr>
          <p:nvPr/>
        </p:nvSpPr>
        <p:spPr bwMode="auto">
          <a:xfrm>
            <a:off x="467544" y="1309800"/>
            <a:ext cx="1044575" cy="409575"/>
          </a:xfrm>
          <a:prstGeom prst="rect">
            <a:avLst/>
          </a:prstGeom>
          <a:noFill/>
          <a:ln w="12700">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l-GR" altLang="el-GR" sz="2000" dirty="0">
                <a:solidFill>
                  <a:schemeClr val="accent2"/>
                </a:solidFill>
              </a:rPr>
              <a:t>έξοδος</a:t>
            </a:r>
          </a:p>
        </p:txBody>
      </p:sp>
      <p:sp>
        <p:nvSpPr>
          <p:cNvPr id="16" name="Θέση υποσέλιδου 3" descr="."/>
          <p:cNvSpPr txBox="1">
            <a:spLocks/>
          </p:cNvSpPr>
          <p:nvPr/>
        </p:nvSpPr>
        <p:spPr>
          <a:xfrm>
            <a:off x="2909727"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Συμπυκνωμένο γάλα</a:t>
            </a:r>
            <a:endParaRPr lang="en-US" sz="1400" dirty="0"/>
          </a:p>
        </p:txBody>
      </p:sp>
    </p:spTree>
    <p:extLst>
      <p:ext uri="{BB962C8B-B14F-4D97-AF65-F5344CB8AC3E}">
        <p14:creationId xmlns:p14="http://schemas.microsoft.com/office/powerpoint/2010/main" val="355767607"/>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Slide Number Placeholder 5"/>
          <p:cNvSpPr>
            <a:spLocks noGrp="1"/>
          </p:cNvSpPr>
          <p:nvPr>
            <p:ph type="sldNum" sz="quarter" idx="12"/>
          </p:nvPr>
        </p:nvSpPr>
        <p:spPr/>
        <p:txBody>
          <a:bodyPr/>
          <a:lstStyle/>
          <a:p>
            <a:pPr>
              <a:defRPr/>
            </a:pPr>
            <a:fld id="{67676309-2632-4D15-8E38-0D041D28DF17}" type="slidenum">
              <a:rPr lang="el-GR"/>
              <a:pPr>
                <a:defRPr/>
              </a:pPr>
              <a:t>24</a:t>
            </a:fld>
            <a:endParaRPr lang="el-GR"/>
          </a:p>
        </p:txBody>
      </p:sp>
      <p:sp>
        <p:nvSpPr>
          <p:cNvPr id="29701" name="Text Box 5"/>
          <p:cNvSpPr txBox="1">
            <a:spLocks noChangeArrowheads="1"/>
          </p:cNvSpPr>
          <p:nvPr/>
        </p:nvSpPr>
        <p:spPr bwMode="auto">
          <a:xfrm>
            <a:off x="1187624" y="404813"/>
            <a:ext cx="6802735"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altLang="el-GR" sz="2000" b="1" dirty="0">
                <a:solidFill>
                  <a:schemeClr val="accent2"/>
                </a:solidFill>
              </a:rPr>
              <a:t>β. Αποστείρωση σε σύστημα ασυνεχούς λειτουργίας</a:t>
            </a:r>
          </a:p>
        </p:txBody>
      </p:sp>
      <p:sp>
        <p:nvSpPr>
          <p:cNvPr id="29702" name="Text Box 6"/>
          <p:cNvSpPr txBox="1">
            <a:spLocks noChangeArrowheads="1"/>
          </p:cNvSpPr>
          <p:nvPr/>
        </p:nvSpPr>
        <p:spPr bwMode="auto">
          <a:xfrm>
            <a:off x="539552" y="981075"/>
            <a:ext cx="5473898" cy="1006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altLang="el-GR" sz="2000" dirty="0">
                <a:solidFill>
                  <a:schemeClr val="accent2"/>
                </a:solidFill>
              </a:rPr>
              <a:t>Τα κυτία τοποθετούνται μέσα σε ειδικά καλάθια και αυτά μέσα στον </a:t>
            </a:r>
            <a:r>
              <a:rPr lang="el-GR" altLang="el-GR" sz="2000" dirty="0" err="1">
                <a:solidFill>
                  <a:schemeClr val="accent2"/>
                </a:solidFill>
              </a:rPr>
              <a:t>αποστειρωτήρα</a:t>
            </a:r>
            <a:r>
              <a:rPr lang="el-GR" altLang="el-GR" sz="2000" dirty="0">
                <a:solidFill>
                  <a:schemeClr val="accent2"/>
                </a:solidFill>
              </a:rPr>
              <a:t> που διαθέτει μηχανισμό περιστροφής</a:t>
            </a:r>
          </a:p>
        </p:txBody>
      </p:sp>
      <p:pic>
        <p:nvPicPr>
          <p:cNvPr id="29703" name="Picture 10"/>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50528" y="4368254"/>
            <a:ext cx="2951361" cy="18118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704" name="Picture 1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117109" y="999753"/>
            <a:ext cx="2411969" cy="28079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705" name="Picture 14"/>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117109" y="3933853"/>
            <a:ext cx="2231528" cy="18700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706" name="Picture 17"/>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99592" y="2060575"/>
            <a:ext cx="3888308" cy="22216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9707" name="Text Box 18"/>
          <p:cNvSpPr txBox="1">
            <a:spLocks noChangeArrowheads="1"/>
          </p:cNvSpPr>
          <p:nvPr/>
        </p:nvSpPr>
        <p:spPr bwMode="auto">
          <a:xfrm>
            <a:off x="3671416" y="4618558"/>
            <a:ext cx="2305050" cy="1311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altLang="el-GR" sz="2000" dirty="0">
                <a:solidFill>
                  <a:schemeClr val="accent2"/>
                </a:solidFill>
              </a:rPr>
              <a:t>Τοποθέτηση των καλαθιών μέσα στους </a:t>
            </a:r>
            <a:r>
              <a:rPr lang="el-GR" altLang="el-GR" sz="2000" dirty="0" err="1">
                <a:solidFill>
                  <a:schemeClr val="accent2"/>
                </a:solidFill>
              </a:rPr>
              <a:t>αποστειρωτήρες</a:t>
            </a:r>
            <a:endParaRPr lang="el-GR" altLang="el-GR" sz="2000" dirty="0">
              <a:solidFill>
                <a:schemeClr val="accent2"/>
              </a:solidFill>
            </a:endParaRPr>
          </a:p>
        </p:txBody>
      </p:sp>
      <p:sp>
        <p:nvSpPr>
          <p:cNvPr id="12" name="Θέση υποσέλιδου 3" descr="."/>
          <p:cNvSpPr txBox="1">
            <a:spLocks/>
          </p:cNvSpPr>
          <p:nvPr/>
        </p:nvSpPr>
        <p:spPr>
          <a:xfrm>
            <a:off x="2909727"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Συμπυκνωμένο γάλα</a:t>
            </a:r>
            <a:endParaRPr lang="en-US" sz="1400" dirty="0"/>
          </a:p>
        </p:txBody>
      </p:sp>
    </p:spTree>
    <p:extLst>
      <p:ext uri="{BB962C8B-B14F-4D97-AF65-F5344CB8AC3E}">
        <p14:creationId xmlns:p14="http://schemas.microsoft.com/office/powerpoint/2010/main" val="2472891695"/>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Slide Number Placeholder 5"/>
          <p:cNvSpPr>
            <a:spLocks noGrp="1"/>
          </p:cNvSpPr>
          <p:nvPr>
            <p:ph type="sldNum" sz="quarter" idx="12"/>
          </p:nvPr>
        </p:nvSpPr>
        <p:spPr/>
        <p:txBody>
          <a:bodyPr/>
          <a:lstStyle/>
          <a:p>
            <a:pPr>
              <a:defRPr/>
            </a:pPr>
            <a:fld id="{E4951FA4-8D4A-4FFC-B5D1-9CD15AEEFDF1}" type="slidenum">
              <a:rPr lang="el-GR"/>
              <a:pPr>
                <a:defRPr/>
              </a:pPr>
              <a:t>25</a:t>
            </a:fld>
            <a:endParaRPr lang="el-GR"/>
          </a:p>
        </p:txBody>
      </p:sp>
      <p:pic>
        <p:nvPicPr>
          <p:cNvPr id="30725" name="Picture 5"/>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995739" y="3489793"/>
            <a:ext cx="3960638" cy="18281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26"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107732" y="656406"/>
            <a:ext cx="4176910" cy="22043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27" name="Picture 7"/>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00237" y="1366838"/>
            <a:ext cx="2870857" cy="3313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28" name="Text Box 8"/>
          <p:cNvSpPr txBox="1">
            <a:spLocks noChangeArrowheads="1"/>
          </p:cNvSpPr>
          <p:nvPr/>
        </p:nvSpPr>
        <p:spPr bwMode="auto">
          <a:xfrm>
            <a:off x="939471" y="4679876"/>
            <a:ext cx="2592387" cy="70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altLang="el-GR" sz="2000" dirty="0">
                <a:solidFill>
                  <a:schemeClr val="accent2"/>
                </a:solidFill>
              </a:rPr>
              <a:t>Κάθετος ασυνεχής </a:t>
            </a:r>
            <a:r>
              <a:rPr lang="el-GR" altLang="el-GR" sz="2000" dirty="0" err="1">
                <a:solidFill>
                  <a:schemeClr val="accent2"/>
                </a:solidFill>
              </a:rPr>
              <a:t>αποστειρωτήρας</a:t>
            </a:r>
            <a:endParaRPr lang="el-GR" altLang="el-GR" sz="2000" dirty="0">
              <a:solidFill>
                <a:schemeClr val="accent2"/>
              </a:solidFill>
            </a:endParaRPr>
          </a:p>
        </p:txBody>
      </p:sp>
      <p:sp>
        <p:nvSpPr>
          <p:cNvPr id="30729" name="Text Box 9"/>
          <p:cNvSpPr txBox="1">
            <a:spLocks noChangeArrowheads="1"/>
          </p:cNvSpPr>
          <p:nvPr/>
        </p:nvSpPr>
        <p:spPr bwMode="auto">
          <a:xfrm>
            <a:off x="3964857" y="2808334"/>
            <a:ext cx="4535487" cy="70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altLang="el-GR" sz="2000">
                <a:solidFill>
                  <a:schemeClr val="accent2"/>
                </a:solidFill>
              </a:rPr>
              <a:t>Οριζόντιος ασυνεχής αποστειρωτήρας μικρής δυναμικότητας</a:t>
            </a:r>
          </a:p>
        </p:txBody>
      </p:sp>
      <p:sp>
        <p:nvSpPr>
          <p:cNvPr id="30730" name="Text Box 10"/>
          <p:cNvSpPr txBox="1">
            <a:spLocks noChangeArrowheads="1"/>
          </p:cNvSpPr>
          <p:nvPr/>
        </p:nvSpPr>
        <p:spPr bwMode="auto">
          <a:xfrm>
            <a:off x="3995739" y="5381551"/>
            <a:ext cx="4822825" cy="70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altLang="el-GR" sz="2000" dirty="0">
                <a:solidFill>
                  <a:schemeClr val="accent2"/>
                </a:solidFill>
              </a:rPr>
              <a:t>Οριζόντιος ασυνεχής </a:t>
            </a:r>
            <a:r>
              <a:rPr lang="el-GR" altLang="el-GR" sz="2000" dirty="0" err="1">
                <a:solidFill>
                  <a:schemeClr val="accent2"/>
                </a:solidFill>
              </a:rPr>
              <a:t>αποστειρωτήρας</a:t>
            </a:r>
            <a:r>
              <a:rPr lang="el-GR" altLang="el-GR" sz="2000" dirty="0">
                <a:solidFill>
                  <a:schemeClr val="accent2"/>
                </a:solidFill>
              </a:rPr>
              <a:t> μεγάλης δυναμικότητας</a:t>
            </a:r>
          </a:p>
        </p:txBody>
      </p:sp>
      <p:sp>
        <p:nvSpPr>
          <p:cNvPr id="11" name="Θέση υποσέλιδου 3" descr="."/>
          <p:cNvSpPr txBox="1">
            <a:spLocks/>
          </p:cNvSpPr>
          <p:nvPr/>
        </p:nvSpPr>
        <p:spPr>
          <a:xfrm>
            <a:off x="2909727"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Συμπυκνωμένο γάλα</a:t>
            </a:r>
            <a:endParaRPr lang="en-US" sz="1400" dirty="0"/>
          </a:p>
        </p:txBody>
      </p:sp>
    </p:spTree>
    <p:extLst>
      <p:ext uri="{BB962C8B-B14F-4D97-AF65-F5344CB8AC3E}">
        <p14:creationId xmlns:p14="http://schemas.microsoft.com/office/powerpoint/2010/main" val="3285368622"/>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Slide Number Placeholder 5"/>
          <p:cNvSpPr>
            <a:spLocks noGrp="1"/>
          </p:cNvSpPr>
          <p:nvPr>
            <p:ph type="sldNum" sz="quarter" idx="12"/>
          </p:nvPr>
        </p:nvSpPr>
        <p:spPr/>
        <p:txBody>
          <a:bodyPr/>
          <a:lstStyle/>
          <a:p>
            <a:pPr>
              <a:defRPr/>
            </a:pPr>
            <a:fld id="{87D6601A-0F14-4048-B141-DF9A45CD236B}" type="slidenum">
              <a:rPr lang="el-GR"/>
              <a:pPr>
                <a:defRPr/>
              </a:pPr>
              <a:t>26</a:t>
            </a:fld>
            <a:endParaRPr lang="el-GR"/>
          </a:p>
        </p:txBody>
      </p:sp>
      <p:sp>
        <p:nvSpPr>
          <p:cNvPr id="31749" name="Text Box 5"/>
          <p:cNvSpPr txBox="1">
            <a:spLocks noChangeArrowheads="1"/>
          </p:cNvSpPr>
          <p:nvPr/>
        </p:nvSpPr>
        <p:spPr bwMode="auto">
          <a:xfrm>
            <a:off x="1019305" y="342900"/>
            <a:ext cx="5832475"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altLang="el-GR" sz="2000">
                <a:solidFill>
                  <a:schemeClr val="accent2"/>
                </a:solidFill>
              </a:rPr>
              <a:t>Η αποστείρωση γίνεται στους 115-116</a:t>
            </a:r>
            <a:r>
              <a:rPr lang="en-US" altLang="el-GR" sz="2000">
                <a:solidFill>
                  <a:schemeClr val="accent2"/>
                </a:solidFill>
              </a:rPr>
              <a:t>°C</a:t>
            </a:r>
            <a:r>
              <a:rPr lang="el-GR" altLang="el-GR" sz="2000">
                <a:solidFill>
                  <a:schemeClr val="accent2"/>
                </a:solidFill>
              </a:rPr>
              <a:t>/15</a:t>
            </a:r>
            <a:r>
              <a:rPr lang="en-US" altLang="el-GR" sz="2000">
                <a:solidFill>
                  <a:schemeClr val="accent2"/>
                </a:solidFill>
              </a:rPr>
              <a:t>min</a:t>
            </a:r>
            <a:endParaRPr lang="el-GR" altLang="el-GR" sz="2000">
              <a:solidFill>
                <a:schemeClr val="accent2"/>
              </a:solidFill>
            </a:endParaRPr>
          </a:p>
        </p:txBody>
      </p:sp>
      <p:sp>
        <p:nvSpPr>
          <p:cNvPr id="31750" name="Text Box 6"/>
          <p:cNvSpPr txBox="1">
            <a:spLocks noChangeArrowheads="1"/>
          </p:cNvSpPr>
          <p:nvPr/>
        </p:nvSpPr>
        <p:spPr bwMode="auto">
          <a:xfrm>
            <a:off x="1223169" y="952500"/>
            <a:ext cx="3744912" cy="1006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altLang="el-GR" sz="2000" dirty="0">
                <a:solidFill>
                  <a:schemeClr val="accent2"/>
                </a:solidFill>
              </a:rPr>
              <a:t>Μετά την αποστείρωση τα κυτία ψύχονται περίπου στους 35</a:t>
            </a:r>
            <a:r>
              <a:rPr lang="en-US" altLang="el-GR" sz="2000" dirty="0">
                <a:solidFill>
                  <a:schemeClr val="accent2"/>
                </a:solidFill>
              </a:rPr>
              <a:t>°C</a:t>
            </a:r>
            <a:endParaRPr lang="el-GR" altLang="el-GR" sz="2000" dirty="0">
              <a:solidFill>
                <a:schemeClr val="accent2"/>
              </a:solidFill>
            </a:endParaRPr>
          </a:p>
        </p:txBody>
      </p:sp>
      <p:pic>
        <p:nvPicPr>
          <p:cNvPr id="31751" name="Picture 1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03875" y="1052513"/>
            <a:ext cx="2977551" cy="37337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752" name="Picture 1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0842" y="1905000"/>
            <a:ext cx="2327146" cy="2992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753" name="Picture 1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203575" y="2016401"/>
            <a:ext cx="2232397" cy="2728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754" name="Text Box 15"/>
          <p:cNvSpPr txBox="1">
            <a:spLocks noChangeArrowheads="1"/>
          </p:cNvSpPr>
          <p:nvPr/>
        </p:nvSpPr>
        <p:spPr bwMode="auto">
          <a:xfrm>
            <a:off x="5653088" y="4745038"/>
            <a:ext cx="3203575" cy="1311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altLang="el-GR" sz="2000">
                <a:solidFill>
                  <a:schemeClr val="accent2"/>
                </a:solidFill>
              </a:rPr>
              <a:t>Το εσωτερικό ενός αποστειρωτήρα, με τα καλάθια τοποθετημένα σε σειρά</a:t>
            </a:r>
          </a:p>
        </p:txBody>
      </p:sp>
      <p:sp>
        <p:nvSpPr>
          <p:cNvPr id="31755" name="Line 16"/>
          <p:cNvSpPr>
            <a:spLocks noChangeShapeType="1"/>
          </p:cNvSpPr>
          <p:nvPr/>
        </p:nvSpPr>
        <p:spPr bwMode="auto">
          <a:xfrm flipV="1">
            <a:off x="7056438" y="3452812"/>
            <a:ext cx="863600" cy="792162"/>
          </a:xfrm>
          <a:prstGeom prst="line">
            <a:avLst/>
          </a:prstGeom>
          <a:noFill/>
          <a:ln w="28575">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endParaRPr lang="el-GR"/>
          </a:p>
        </p:txBody>
      </p:sp>
      <p:sp>
        <p:nvSpPr>
          <p:cNvPr id="31756" name="Text Box 17"/>
          <p:cNvSpPr txBox="1">
            <a:spLocks noChangeArrowheads="1"/>
          </p:cNvSpPr>
          <p:nvPr/>
        </p:nvSpPr>
        <p:spPr bwMode="auto">
          <a:xfrm>
            <a:off x="5976938" y="4244974"/>
            <a:ext cx="1223963" cy="409575"/>
          </a:xfrm>
          <a:prstGeom prst="rect">
            <a:avLst/>
          </a:prstGeom>
          <a:noFill/>
          <a:ln w="12700">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altLang="el-GR" sz="2000" dirty="0">
                <a:solidFill>
                  <a:schemeClr val="accent2"/>
                </a:solidFill>
              </a:rPr>
              <a:t>Καλάθια</a:t>
            </a:r>
          </a:p>
        </p:txBody>
      </p:sp>
      <p:sp>
        <p:nvSpPr>
          <p:cNvPr id="31757" name="Line 18"/>
          <p:cNvSpPr>
            <a:spLocks noChangeShapeType="1"/>
          </p:cNvSpPr>
          <p:nvPr/>
        </p:nvSpPr>
        <p:spPr bwMode="auto">
          <a:xfrm flipV="1">
            <a:off x="6840538" y="3163887"/>
            <a:ext cx="576263" cy="1081087"/>
          </a:xfrm>
          <a:prstGeom prst="line">
            <a:avLst/>
          </a:prstGeom>
          <a:noFill/>
          <a:ln w="28575">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endParaRPr lang="el-GR"/>
          </a:p>
        </p:txBody>
      </p:sp>
      <p:sp>
        <p:nvSpPr>
          <p:cNvPr id="31758" name="Line 19"/>
          <p:cNvSpPr>
            <a:spLocks noChangeShapeType="1"/>
          </p:cNvSpPr>
          <p:nvPr/>
        </p:nvSpPr>
        <p:spPr bwMode="auto">
          <a:xfrm flipV="1">
            <a:off x="6769101" y="2947987"/>
            <a:ext cx="215900" cy="1296987"/>
          </a:xfrm>
          <a:prstGeom prst="line">
            <a:avLst/>
          </a:prstGeom>
          <a:noFill/>
          <a:ln w="28575">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endParaRPr lang="el-GR"/>
          </a:p>
        </p:txBody>
      </p:sp>
      <p:sp>
        <p:nvSpPr>
          <p:cNvPr id="31759" name="Text Box 20"/>
          <p:cNvSpPr txBox="1">
            <a:spLocks noChangeArrowheads="1"/>
          </p:cNvSpPr>
          <p:nvPr/>
        </p:nvSpPr>
        <p:spPr bwMode="auto">
          <a:xfrm>
            <a:off x="674688" y="4922838"/>
            <a:ext cx="2447925" cy="1006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altLang="el-GR" sz="2000">
                <a:solidFill>
                  <a:schemeClr val="accent2"/>
                </a:solidFill>
              </a:rPr>
              <a:t>Ψεκασμός των καλαθιών με υγρό ατμό ή καυτό νερό</a:t>
            </a:r>
          </a:p>
        </p:txBody>
      </p:sp>
      <p:sp>
        <p:nvSpPr>
          <p:cNvPr id="31760" name="Text Box 21"/>
          <p:cNvSpPr txBox="1">
            <a:spLocks noChangeArrowheads="1"/>
          </p:cNvSpPr>
          <p:nvPr/>
        </p:nvSpPr>
        <p:spPr bwMode="auto">
          <a:xfrm>
            <a:off x="3155950" y="4897437"/>
            <a:ext cx="2447925" cy="1006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altLang="el-GR" sz="2000" dirty="0">
                <a:solidFill>
                  <a:schemeClr val="accent2"/>
                </a:solidFill>
              </a:rPr>
              <a:t>Ψεκασμός με νερό για την ψύξη του προϊόντος</a:t>
            </a:r>
          </a:p>
        </p:txBody>
      </p:sp>
      <p:sp>
        <p:nvSpPr>
          <p:cNvPr id="17" name="Θέση υποσέλιδου 3" descr="."/>
          <p:cNvSpPr txBox="1">
            <a:spLocks/>
          </p:cNvSpPr>
          <p:nvPr/>
        </p:nvSpPr>
        <p:spPr>
          <a:xfrm>
            <a:off x="2909727"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Συμπυκνωμένο γάλα</a:t>
            </a:r>
            <a:endParaRPr lang="en-US" sz="1400" dirty="0"/>
          </a:p>
        </p:txBody>
      </p:sp>
    </p:spTree>
    <p:extLst>
      <p:ext uri="{BB962C8B-B14F-4D97-AF65-F5344CB8AC3E}">
        <p14:creationId xmlns:p14="http://schemas.microsoft.com/office/powerpoint/2010/main" val="69654405"/>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pPr>
              <a:defRPr/>
            </a:pPr>
            <a:fld id="{54F8AE2C-2960-4AB1-B2D1-EA7E01D31454}" type="slidenum">
              <a:rPr lang="el-GR"/>
              <a:pPr>
                <a:defRPr/>
              </a:pPr>
              <a:t>27</a:t>
            </a:fld>
            <a:endParaRPr lang="el-GR"/>
          </a:p>
        </p:txBody>
      </p:sp>
      <p:sp>
        <p:nvSpPr>
          <p:cNvPr id="32773" name="Text Box 5"/>
          <p:cNvSpPr txBox="1">
            <a:spLocks noChangeArrowheads="1"/>
          </p:cNvSpPr>
          <p:nvPr/>
        </p:nvSpPr>
        <p:spPr bwMode="auto">
          <a:xfrm>
            <a:off x="1115616" y="801688"/>
            <a:ext cx="4824412"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altLang="el-GR" sz="2000" b="1" dirty="0">
                <a:solidFill>
                  <a:schemeClr val="accent2"/>
                </a:solidFill>
              </a:rPr>
              <a:t>γ. Αποστείρωση με σύστημα </a:t>
            </a:r>
            <a:r>
              <a:rPr lang="en-US" altLang="el-GR" sz="2000" b="1" dirty="0">
                <a:solidFill>
                  <a:schemeClr val="accent2"/>
                </a:solidFill>
              </a:rPr>
              <a:t>UHT</a:t>
            </a:r>
            <a:endParaRPr lang="el-GR" altLang="el-GR" sz="2000" b="1" dirty="0">
              <a:solidFill>
                <a:schemeClr val="accent2"/>
              </a:solidFill>
            </a:endParaRPr>
          </a:p>
        </p:txBody>
      </p:sp>
      <p:sp>
        <p:nvSpPr>
          <p:cNvPr id="32774" name="Text Box 6"/>
          <p:cNvSpPr txBox="1">
            <a:spLocks noChangeArrowheads="1"/>
          </p:cNvSpPr>
          <p:nvPr/>
        </p:nvSpPr>
        <p:spPr bwMode="auto">
          <a:xfrm>
            <a:off x="467545" y="1844824"/>
            <a:ext cx="8136904" cy="36009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altLang="el-GR" sz="2000" dirty="0">
                <a:solidFill>
                  <a:schemeClr val="accent2"/>
                </a:solidFill>
              </a:rPr>
              <a:t>Το γάλα μετά την συμπύκνωση και την </a:t>
            </a:r>
            <a:r>
              <a:rPr lang="el-GR" altLang="el-GR" sz="2000" dirty="0" err="1">
                <a:solidFill>
                  <a:schemeClr val="accent2"/>
                </a:solidFill>
              </a:rPr>
              <a:t>ομογενοποίηση</a:t>
            </a:r>
            <a:r>
              <a:rPr lang="el-GR" altLang="el-GR" sz="2000" dirty="0">
                <a:solidFill>
                  <a:schemeClr val="accent2"/>
                </a:solidFill>
              </a:rPr>
              <a:t>:</a:t>
            </a:r>
          </a:p>
          <a:p>
            <a:pPr eaLnBrk="1" hangingPunct="1"/>
            <a:endParaRPr lang="en-US" altLang="el-GR" sz="2000" dirty="0">
              <a:solidFill>
                <a:schemeClr val="accent2"/>
              </a:solidFill>
            </a:endParaRPr>
          </a:p>
          <a:p>
            <a:pPr eaLnBrk="1" hangingPunct="1"/>
            <a:endParaRPr lang="en-US" altLang="el-GR" sz="2000" dirty="0">
              <a:solidFill>
                <a:schemeClr val="accent2"/>
              </a:solidFill>
            </a:endParaRPr>
          </a:p>
          <a:p>
            <a:pPr eaLnBrk="1" hangingPunct="1">
              <a:buFontTx/>
              <a:buChar char="•"/>
            </a:pPr>
            <a:r>
              <a:rPr lang="el-GR" altLang="el-GR" sz="2400" dirty="0">
                <a:solidFill>
                  <a:schemeClr val="accent2"/>
                </a:solidFill>
              </a:rPr>
              <a:t>Θερμαίνεται με την τεχνική </a:t>
            </a:r>
            <a:r>
              <a:rPr lang="en-US" altLang="el-GR" sz="2400" dirty="0">
                <a:solidFill>
                  <a:schemeClr val="accent2"/>
                </a:solidFill>
              </a:rPr>
              <a:t>UHT(</a:t>
            </a:r>
            <a:r>
              <a:rPr lang="el-GR" altLang="el-GR" sz="2400" dirty="0">
                <a:solidFill>
                  <a:schemeClr val="accent2"/>
                </a:solidFill>
              </a:rPr>
              <a:t>τους 140</a:t>
            </a:r>
            <a:r>
              <a:rPr lang="en-US" altLang="el-GR" sz="2400" dirty="0">
                <a:solidFill>
                  <a:schemeClr val="accent2"/>
                </a:solidFill>
              </a:rPr>
              <a:t>°C</a:t>
            </a:r>
            <a:r>
              <a:rPr lang="el-GR" altLang="el-GR" sz="2400" dirty="0">
                <a:solidFill>
                  <a:schemeClr val="accent2"/>
                </a:solidFill>
              </a:rPr>
              <a:t>/3</a:t>
            </a:r>
            <a:r>
              <a:rPr lang="en-US" altLang="el-GR" sz="2400" dirty="0">
                <a:solidFill>
                  <a:schemeClr val="accent2"/>
                </a:solidFill>
              </a:rPr>
              <a:t>sec)</a:t>
            </a:r>
            <a:endParaRPr lang="el-GR" altLang="el-GR" sz="2400" dirty="0">
              <a:solidFill>
                <a:schemeClr val="accent2"/>
              </a:solidFill>
            </a:endParaRPr>
          </a:p>
          <a:p>
            <a:pPr eaLnBrk="1" hangingPunct="1">
              <a:buFontTx/>
              <a:buChar char="•"/>
            </a:pPr>
            <a:endParaRPr lang="en-US" altLang="el-GR" sz="2400" dirty="0">
              <a:solidFill>
                <a:schemeClr val="accent2"/>
              </a:solidFill>
            </a:endParaRPr>
          </a:p>
          <a:p>
            <a:pPr eaLnBrk="1" hangingPunct="1">
              <a:buFontTx/>
              <a:buChar char="•"/>
            </a:pPr>
            <a:r>
              <a:rPr lang="el-GR" altLang="el-GR" sz="2400" dirty="0" err="1">
                <a:solidFill>
                  <a:schemeClr val="accent2"/>
                </a:solidFill>
              </a:rPr>
              <a:t>Προψύχεται</a:t>
            </a:r>
            <a:r>
              <a:rPr lang="el-GR" altLang="el-GR" sz="2400" dirty="0">
                <a:solidFill>
                  <a:schemeClr val="accent2"/>
                </a:solidFill>
              </a:rPr>
              <a:t> αρχικά στους 85-90</a:t>
            </a:r>
            <a:r>
              <a:rPr lang="en-US" altLang="el-GR" sz="2400" dirty="0">
                <a:solidFill>
                  <a:schemeClr val="accent2"/>
                </a:solidFill>
              </a:rPr>
              <a:t>°C</a:t>
            </a:r>
            <a:r>
              <a:rPr lang="el-GR" altLang="el-GR" sz="2400" dirty="0">
                <a:solidFill>
                  <a:schemeClr val="accent2"/>
                </a:solidFill>
              </a:rPr>
              <a:t> </a:t>
            </a:r>
          </a:p>
          <a:p>
            <a:pPr eaLnBrk="1" hangingPunct="1">
              <a:buFontTx/>
              <a:buChar char="•"/>
            </a:pPr>
            <a:endParaRPr lang="el-GR" altLang="el-GR" sz="2400" dirty="0">
              <a:solidFill>
                <a:schemeClr val="accent2"/>
              </a:solidFill>
            </a:endParaRPr>
          </a:p>
          <a:p>
            <a:pPr eaLnBrk="1" hangingPunct="1">
              <a:buFontTx/>
              <a:buChar char="•"/>
            </a:pPr>
            <a:r>
              <a:rPr lang="el-GR" altLang="el-GR" sz="2400" dirty="0">
                <a:solidFill>
                  <a:schemeClr val="accent2"/>
                </a:solidFill>
              </a:rPr>
              <a:t>Ψύχεται μέχρι τους 20</a:t>
            </a:r>
            <a:r>
              <a:rPr lang="en-US" altLang="el-GR" sz="2400" dirty="0">
                <a:solidFill>
                  <a:schemeClr val="accent2"/>
                </a:solidFill>
              </a:rPr>
              <a:t>°C</a:t>
            </a:r>
            <a:endParaRPr lang="el-GR" altLang="el-GR" sz="2400" dirty="0">
              <a:solidFill>
                <a:schemeClr val="accent2"/>
              </a:solidFill>
            </a:endParaRPr>
          </a:p>
          <a:p>
            <a:pPr eaLnBrk="1" hangingPunct="1">
              <a:buFontTx/>
              <a:buChar char="•"/>
            </a:pPr>
            <a:endParaRPr lang="el-GR" altLang="el-GR" sz="2400" dirty="0">
              <a:solidFill>
                <a:schemeClr val="accent2"/>
              </a:solidFill>
            </a:endParaRPr>
          </a:p>
          <a:p>
            <a:pPr eaLnBrk="1" hangingPunct="1">
              <a:buFontTx/>
              <a:buChar char="•"/>
            </a:pPr>
            <a:r>
              <a:rPr lang="el-GR" altLang="el-GR" sz="2400" dirty="0" err="1">
                <a:solidFill>
                  <a:schemeClr val="accent2"/>
                </a:solidFill>
              </a:rPr>
              <a:t>Εγκυτιώνεται</a:t>
            </a:r>
            <a:r>
              <a:rPr lang="el-GR" altLang="el-GR" sz="2400" dirty="0">
                <a:solidFill>
                  <a:schemeClr val="accent2"/>
                </a:solidFill>
              </a:rPr>
              <a:t> με σύστημα άσηπτης συσκευασίας.</a:t>
            </a:r>
          </a:p>
        </p:txBody>
      </p:sp>
      <p:sp>
        <p:nvSpPr>
          <p:cNvPr id="7" name="Θέση υποσέλιδου 3" descr="."/>
          <p:cNvSpPr txBox="1">
            <a:spLocks/>
          </p:cNvSpPr>
          <p:nvPr/>
        </p:nvSpPr>
        <p:spPr>
          <a:xfrm>
            <a:off x="2909727"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Συμπυκνωμένο γάλα</a:t>
            </a:r>
            <a:endParaRPr lang="en-US" sz="1400" dirty="0"/>
          </a:p>
        </p:txBody>
      </p:sp>
    </p:spTree>
    <p:extLst>
      <p:ext uri="{BB962C8B-B14F-4D97-AF65-F5344CB8AC3E}">
        <p14:creationId xmlns:p14="http://schemas.microsoft.com/office/powerpoint/2010/main" val="1962465529"/>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Slide Number Placeholder 5"/>
          <p:cNvSpPr>
            <a:spLocks noGrp="1"/>
          </p:cNvSpPr>
          <p:nvPr>
            <p:ph type="sldNum" sz="quarter" idx="12"/>
          </p:nvPr>
        </p:nvSpPr>
        <p:spPr/>
        <p:txBody>
          <a:bodyPr/>
          <a:lstStyle/>
          <a:p>
            <a:pPr>
              <a:defRPr/>
            </a:pPr>
            <a:fld id="{C5FEC186-B908-4577-84C1-29CC4C09568E}" type="slidenum">
              <a:rPr lang="el-GR"/>
              <a:pPr>
                <a:defRPr/>
              </a:pPr>
              <a:t>28</a:t>
            </a:fld>
            <a:endParaRPr lang="el-GR"/>
          </a:p>
        </p:txBody>
      </p:sp>
      <p:grpSp>
        <p:nvGrpSpPr>
          <p:cNvPr id="33797" name="Group 5"/>
          <p:cNvGrpSpPr>
            <a:grpSpLocks/>
          </p:cNvGrpSpPr>
          <p:nvPr/>
        </p:nvGrpSpPr>
        <p:grpSpPr bwMode="auto">
          <a:xfrm>
            <a:off x="1042988" y="260350"/>
            <a:ext cx="6842125" cy="6257925"/>
            <a:chOff x="839" y="164"/>
            <a:chExt cx="4310" cy="3942"/>
          </a:xfrm>
        </p:grpSpPr>
        <p:sp>
          <p:nvSpPr>
            <p:cNvPr id="33798" name="Text Box 6"/>
            <p:cNvSpPr txBox="1">
              <a:spLocks noChangeArrowheads="1"/>
            </p:cNvSpPr>
            <p:nvPr/>
          </p:nvSpPr>
          <p:spPr bwMode="auto">
            <a:xfrm>
              <a:off x="1882" y="164"/>
              <a:ext cx="2313" cy="268"/>
            </a:xfrm>
            <a:prstGeom prst="rect">
              <a:avLst/>
            </a:prstGeom>
            <a:noFill/>
            <a:ln w="28575">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l-GR" altLang="el-GR" sz="2000">
                  <a:solidFill>
                    <a:schemeClr val="accent2"/>
                  </a:solidFill>
                </a:rPr>
                <a:t>Ποιοτικός έλεγχος γάλακτος</a:t>
              </a:r>
            </a:p>
          </p:txBody>
        </p:sp>
        <p:sp>
          <p:nvSpPr>
            <p:cNvPr id="33799" name="Text Box 7"/>
            <p:cNvSpPr txBox="1">
              <a:spLocks noChangeArrowheads="1"/>
            </p:cNvSpPr>
            <p:nvPr/>
          </p:nvSpPr>
          <p:spPr bwMode="auto">
            <a:xfrm>
              <a:off x="2381" y="572"/>
              <a:ext cx="1270" cy="268"/>
            </a:xfrm>
            <a:prstGeom prst="rect">
              <a:avLst/>
            </a:prstGeom>
            <a:noFill/>
            <a:ln w="28575" algn="ctr">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l-GR" altLang="el-GR" sz="2000">
                  <a:solidFill>
                    <a:schemeClr val="accent2"/>
                  </a:solidFill>
                </a:rPr>
                <a:t>Τυποποίηση</a:t>
              </a:r>
            </a:p>
          </p:txBody>
        </p:sp>
        <p:sp>
          <p:nvSpPr>
            <p:cNvPr id="33800" name="Text Box 8"/>
            <p:cNvSpPr txBox="1">
              <a:spLocks noChangeArrowheads="1"/>
            </p:cNvSpPr>
            <p:nvPr/>
          </p:nvSpPr>
          <p:spPr bwMode="auto">
            <a:xfrm>
              <a:off x="1791" y="981"/>
              <a:ext cx="2495" cy="268"/>
            </a:xfrm>
            <a:prstGeom prst="rect">
              <a:avLst/>
            </a:prstGeom>
            <a:noFill/>
            <a:ln w="28575" algn="ctr">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l-GR" altLang="el-GR" sz="2000">
                  <a:solidFill>
                    <a:schemeClr val="accent2"/>
                  </a:solidFill>
                </a:rPr>
                <a:t>Προθέρμανση</a:t>
              </a:r>
              <a:r>
                <a:rPr lang="en-US" altLang="el-GR" sz="1600">
                  <a:solidFill>
                    <a:schemeClr val="accent2"/>
                  </a:solidFill>
                </a:rPr>
                <a:t> </a:t>
              </a:r>
              <a:r>
                <a:rPr lang="el-GR" altLang="el-GR" sz="2000">
                  <a:solidFill>
                    <a:schemeClr val="accent2"/>
                  </a:solidFill>
                </a:rPr>
                <a:t>100-120</a:t>
              </a:r>
              <a:r>
                <a:rPr lang="en-US" altLang="el-GR" sz="2000">
                  <a:solidFill>
                    <a:schemeClr val="accent2"/>
                  </a:solidFill>
                </a:rPr>
                <a:t>°C</a:t>
              </a:r>
              <a:r>
                <a:rPr lang="el-GR" altLang="el-GR" sz="2000">
                  <a:solidFill>
                    <a:schemeClr val="accent2"/>
                  </a:solidFill>
                </a:rPr>
                <a:t>/1-3</a:t>
              </a:r>
              <a:r>
                <a:rPr lang="en-US" altLang="el-GR" sz="2000">
                  <a:solidFill>
                    <a:schemeClr val="accent2"/>
                  </a:solidFill>
                </a:rPr>
                <a:t>min</a:t>
              </a:r>
              <a:endParaRPr lang="el-GR" altLang="el-GR" sz="2000">
                <a:solidFill>
                  <a:schemeClr val="accent2"/>
                </a:solidFill>
              </a:endParaRPr>
            </a:p>
          </p:txBody>
        </p:sp>
        <p:sp>
          <p:nvSpPr>
            <p:cNvPr id="33801" name="Text Box 9"/>
            <p:cNvSpPr txBox="1">
              <a:spLocks noChangeArrowheads="1"/>
            </p:cNvSpPr>
            <p:nvPr/>
          </p:nvSpPr>
          <p:spPr bwMode="auto">
            <a:xfrm>
              <a:off x="2109" y="1389"/>
              <a:ext cx="1815" cy="268"/>
            </a:xfrm>
            <a:prstGeom prst="rect">
              <a:avLst/>
            </a:prstGeom>
            <a:noFill/>
            <a:ln w="28575" algn="ctr">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l-GR" altLang="el-GR" sz="2000">
                  <a:solidFill>
                    <a:schemeClr val="accent2"/>
                  </a:solidFill>
                </a:rPr>
                <a:t>Συμπύκνωση</a:t>
              </a:r>
              <a:r>
                <a:rPr lang="en-US" altLang="el-GR" sz="2000">
                  <a:solidFill>
                    <a:schemeClr val="accent2"/>
                  </a:solidFill>
                </a:rPr>
                <a:t> </a:t>
              </a:r>
              <a:r>
                <a:rPr lang="el-GR" altLang="el-GR" sz="2000">
                  <a:solidFill>
                    <a:schemeClr val="accent2"/>
                  </a:solidFill>
                </a:rPr>
                <a:t>50-60</a:t>
              </a:r>
              <a:r>
                <a:rPr lang="en-US" altLang="el-GR" sz="2000">
                  <a:solidFill>
                    <a:schemeClr val="accent2"/>
                  </a:solidFill>
                </a:rPr>
                <a:t>°C</a:t>
              </a:r>
              <a:endParaRPr lang="el-GR" altLang="el-GR" sz="2000">
                <a:solidFill>
                  <a:schemeClr val="accent2"/>
                </a:solidFill>
              </a:endParaRPr>
            </a:p>
          </p:txBody>
        </p:sp>
        <p:sp>
          <p:nvSpPr>
            <p:cNvPr id="33802" name="Text Box 10"/>
            <p:cNvSpPr txBox="1">
              <a:spLocks noChangeArrowheads="1"/>
            </p:cNvSpPr>
            <p:nvPr/>
          </p:nvSpPr>
          <p:spPr bwMode="auto">
            <a:xfrm>
              <a:off x="1791" y="1797"/>
              <a:ext cx="2404" cy="268"/>
            </a:xfrm>
            <a:prstGeom prst="rect">
              <a:avLst/>
            </a:prstGeom>
            <a:noFill/>
            <a:ln w="28575" algn="ctr">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l-GR" altLang="el-GR" sz="2000">
                  <a:solidFill>
                    <a:schemeClr val="accent2"/>
                  </a:solidFill>
                </a:rPr>
                <a:t>Ομογενοποίηση 125-2</a:t>
              </a:r>
              <a:r>
                <a:rPr lang="en-US" altLang="el-GR" sz="2000">
                  <a:solidFill>
                    <a:schemeClr val="accent2"/>
                  </a:solidFill>
                </a:rPr>
                <a:t>5</a:t>
              </a:r>
              <a:r>
                <a:rPr lang="el-GR" altLang="el-GR" sz="2000">
                  <a:solidFill>
                    <a:schemeClr val="accent2"/>
                  </a:solidFill>
                </a:rPr>
                <a:t>0</a:t>
              </a:r>
              <a:r>
                <a:rPr lang="en-US" altLang="el-GR" sz="2000">
                  <a:solidFill>
                    <a:schemeClr val="accent2"/>
                  </a:solidFill>
                </a:rPr>
                <a:t>bar</a:t>
              </a:r>
              <a:endParaRPr lang="el-GR" altLang="el-GR" sz="2000">
                <a:solidFill>
                  <a:schemeClr val="accent2"/>
                </a:solidFill>
              </a:endParaRPr>
            </a:p>
          </p:txBody>
        </p:sp>
        <p:sp>
          <p:nvSpPr>
            <p:cNvPr id="33803" name="Text Box 11"/>
            <p:cNvSpPr txBox="1">
              <a:spLocks noChangeArrowheads="1"/>
            </p:cNvSpPr>
            <p:nvPr/>
          </p:nvSpPr>
          <p:spPr bwMode="auto">
            <a:xfrm>
              <a:off x="839" y="2205"/>
              <a:ext cx="4310" cy="268"/>
            </a:xfrm>
            <a:prstGeom prst="rect">
              <a:avLst/>
            </a:prstGeom>
            <a:noFill/>
            <a:ln w="28575" algn="ctr">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l-GR" altLang="el-GR" sz="2000">
                  <a:solidFill>
                    <a:schemeClr val="accent2"/>
                  </a:solidFill>
                </a:rPr>
                <a:t>Ψύξη (Δοκιμαστική αποστείρωση δείγματος – Προσθετικά)</a:t>
              </a:r>
            </a:p>
          </p:txBody>
        </p:sp>
        <p:sp>
          <p:nvSpPr>
            <p:cNvPr id="33804" name="Text Box 12"/>
            <p:cNvSpPr txBox="1">
              <a:spLocks noChangeArrowheads="1"/>
            </p:cNvSpPr>
            <p:nvPr/>
          </p:nvSpPr>
          <p:spPr bwMode="auto">
            <a:xfrm>
              <a:off x="2471" y="2614"/>
              <a:ext cx="1089" cy="268"/>
            </a:xfrm>
            <a:prstGeom prst="rect">
              <a:avLst/>
            </a:prstGeom>
            <a:noFill/>
            <a:ln w="28575" algn="ctr">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l-GR" altLang="el-GR" sz="2000">
                  <a:solidFill>
                    <a:schemeClr val="accent2"/>
                  </a:solidFill>
                </a:rPr>
                <a:t>Εγκυτίωση</a:t>
              </a:r>
            </a:p>
          </p:txBody>
        </p:sp>
        <p:sp>
          <p:nvSpPr>
            <p:cNvPr id="33805" name="Text Box 13"/>
            <p:cNvSpPr txBox="1">
              <a:spLocks noChangeArrowheads="1"/>
            </p:cNvSpPr>
            <p:nvPr/>
          </p:nvSpPr>
          <p:spPr bwMode="auto">
            <a:xfrm>
              <a:off x="1429" y="3022"/>
              <a:ext cx="3175" cy="268"/>
            </a:xfrm>
            <a:prstGeom prst="rect">
              <a:avLst/>
            </a:prstGeom>
            <a:noFill/>
            <a:ln w="28575" algn="ctr">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l-GR" altLang="el-GR" sz="2000">
                  <a:solidFill>
                    <a:schemeClr val="accent2"/>
                  </a:solidFill>
                </a:rPr>
                <a:t>Αποστείρωση 115-118</a:t>
              </a:r>
              <a:r>
                <a:rPr lang="en-US" altLang="el-GR" sz="2000">
                  <a:solidFill>
                    <a:schemeClr val="accent2"/>
                  </a:solidFill>
                </a:rPr>
                <a:t>°C</a:t>
              </a:r>
              <a:r>
                <a:rPr lang="el-GR" altLang="el-GR" sz="2000">
                  <a:solidFill>
                    <a:schemeClr val="accent2"/>
                  </a:solidFill>
                </a:rPr>
                <a:t>/10-15</a:t>
              </a:r>
              <a:r>
                <a:rPr lang="en-US" altLang="el-GR" sz="2000">
                  <a:solidFill>
                    <a:schemeClr val="accent2"/>
                  </a:solidFill>
                </a:rPr>
                <a:t>min</a:t>
              </a:r>
              <a:endParaRPr lang="el-GR" altLang="el-GR" sz="2000">
                <a:solidFill>
                  <a:schemeClr val="accent2"/>
                </a:solidFill>
              </a:endParaRPr>
            </a:p>
          </p:txBody>
        </p:sp>
        <p:sp>
          <p:nvSpPr>
            <p:cNvPr id="33806" name="Text Box 14"/>
            <p:cNvSpPr txBox="1">
              <a:spLocks noChangeArrowheads="1"/>
            </p:cNvSpPr>
            <p:nvPr/>
          </p:nvSpPr>
          <p:spPr bwMode="auto">
            <a:xfrm>
              <a:off x="2653" y="3430"/>
              <a:ext cx="771" cy="268"/>
            </a:xfrm>
            <a:prstGeom prst="rect">
              <a:avLst/>
            </a:prstGeom>
            <a:noFill/>
            <a:ln w="28575" algn="ctr">
              <a:solidFill>
                <a:srgbClr val="7030A0"/>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l-GR" altLang="el-GR" sz="2000">
                  <a:solidFill>
                    <a:schemeClr val="accent2"/>
                  </a:solidFill>
                </a:rPr>
                <a:t>Ψύξη</a:t>
              </a:r>
            </a:p>
          </p:txBody>
        </p:sp>
        <p:sp>
          <p:nvSpPr>
            <p:cNvPr id="33807" name="Text Box 15"/>
            <p:cNvSpPr txBox="1">
              <a:spLocks noChangeArrowheads="1"/>
            </p:cNvSpPr>
            <p:nvPr/>
          </p:nvSpPr>
          <p:spPr bwMode="auto">
            <a:xfrm>
              <a:off x="2108" y="3838"/>
              <a:ext cx="1815" cy="268"/>
            </a:xfrm>
            <a:prstGeom prst="rect">
              <a:avLst/>
            </a:prstGeom>
            <a:noFill/>
            <a:ln w="28575" algn="ctr">
              <a:solidFill>
                <a:srgbClr val="7030A0"/>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l-GR" altLang="el-GR" sz="2000">
                  <a:solidFill>
                    <a:schemeClr val="accent2"/>
                  </a:solidFill>
                </a:rPr>
                <a:t>Αποθήκευση - Έλεγχος</a:t>
              </a:r>
            </a:p>
          </p:txBody>
        </p:sp>
        <p:sp>
          <p:nvSpPr>
            <p:cNvPr id="33808" name="Line 16"/>
            <p:cNvSpPr>
              <a:spLocks noChangeShapeType="1"/>
            </p:cNvSpPr>
            <p:nvPr/>
          </p:nvSpPr>
          <p:spPr bwMode="auto">
            <a:xfrm>
              <a:off x="3016" y="436"/>
              <a:ext cx="0" cy="113"/>
            </a:xfrm>
            <a:prstGeom prst="line">
              <a:avLst/>
            </a:prstGeom>
            <a:noFill/>
            <a:ln w="28575">
              <a:solidFill>
                <a:schemeClr val="accent2"/>
              </a:solidFill>
              <a:round/>
              <a:headEnd/>
              <a:tailEnd type="triangle" w="med" len="med"/>
            </a:ln>
            <a:extLst>
              <a:ext uri="{909E8E84-426E-40DD-AFC4-6F175D3DCCD1}">
                <a14:hiddenFill xmlns:a14="http://schemas.microsoft.com/office/drawing/2010/main">
                  <a:noFill/>
                </a14:hiddenFill>
              </a:ext>
            </a:extLst>
          </p:spPr>
          <p:txBody>
            <a:bodyPr/>
            <a:lstStyle/>
            <a:p>
              <a:endParaRPr lang="el-GR"/>
            </a:p>
          </p:txBody>
        </p:sp>
        <p:sp>
          <p:nvSpPr>
            <p:cNvPr id="33809" name="Line 17"/>
            <p:cNvSpPr>
              <a:spLocks noChangeShapeType="1"/>
            </p:cNvSpPr>
            <p:nvPr/>
          </p:nvSpPr>
          <p:spPr bwMode="auto">
            <a:xfrm>
              <a:off x="3016" y="845"/>
              <a:ext cx="0" cy="113"/>
            </a:xfrm>
            <a:prstGeom prst="line">
              <a:avLst/>
            </a:prstGeom>
            <a:noFill/>
            <a:ln w="28575">
              <a:solidFill>
                <a:schemeClr val="accent2"/>
              </a:solidFill>
              <a:round/>
              <a:headEnd/>
              <a:tailEnd type="triangle" w="med" len="med"/>
            </a:ln>
            <a:extLst>
              <a:ext uri="{909E8E84-426E-40DD-AFC4-6F175D3DCCD1}">
                <a14:hiddenFill xmlns:a14="http://schemas.microsoft.com/office/drawing/2010/main">
                  <a:noFill/>
                </a14:hiddenFill>
              </a:ext>
            </a:extLst>
          </p:spPr>
          <p:txBody>
            <a:bodyPr/>
            <a:lstStyle/>
            <a:p>
              <a:endParaRPr lang="el-GR"/>
            </a:p>
          </p:txBody>
        </p:sp>
        <p:sp>
          <p:nvSpPr>
            <p:cNvPr id="33810" name="Line 18"/>
            <p:cNvSpPr>
              <a:spLocks noChangeShapeType="1"/>
            </p:cNvSpPr>
            <p:nvPr/>
          </p:nvSpPr>
          <p:spPr bwMode="auto">
            <a:xfrm>
              <a:off x="3016" y="1253"/>
              <a:ext cx="0" cy="113"/>
            </a:xfrm>
            <a:prstGeom prst="line">
              <a:avLst/>
            </a:prstGeom>
            <a:noFill/>
            <a:ln w="28575">
              <a:solidFill>
                <a:schemeClr val="accent2"/>
              </a:solidFill>
              <a:round/>
              <a:headEnd/>
              <a:tailEnd type="triangle" w="med" len="med"/>
            </a:ln>
            <a:extLst>
              <a:ext uri="{909E8E84-426E-40DD-AFC4-6F175D3DCCD1}">
                <a14:hiddenFill xmlns:a14="http://schemas.microsoft.com/office/drawing/2010/main">
                  <a:noFill/>
                </a14:hiddenFill>
              </a:ext>
            </a:extLst>
          </p:spPr>
          <p:txBody>
            <a:bodyPr/>
            <a:lstStyle/>
            <a:p>
              <a:endParaRPr lang="el-GR"/>
            </a:p>
          </p:txBody>
        </p:sp>
        <p:sp>
          <p:nvSpPr>
            <p:cNvPr id="33811" name="Line 19"/>
            <p:cNvSpPr>
              <a:spLocks noChangeShapeType="1"/>
            </p:cNvSpPr>
            <p:nvPr/>
          </p:nvSpPr>
          <p:spPr bwMode="auto">
            <a:xfrm>
              <a:off x="3016" y="1661"/>
              <a:ext cx="0" cy="113"/>
            </a:xfrm>
            <a:prstGeom prst="line">
              <a:avLst/>
            </a:prstGeom>
            <a:noFill/>
            <a:ln w="28575">
              <a:solidFill>
                <a:schemeClr val="accent2"/>
              </a:solidFill>
              <a:round/>
              <a:headEnd/>
              <a:tailEnd type="triangle" w="med" len="med"/>
            </a:ln>
            <a:extLst>
              <a:ext uri="{909E8E84-426E-40DD-AFC4-6F175D3DCCD1}">
                <a14:hiddenFill xmlns:a14="http://schemas.microsoft.com/office/drawing/2010/main">
                  <a:noFill/>
                </a14:hiddenFill>
              </a:ext>
            </a:extLst>
          </p:spPr>
          <p:txBody>
            <a:bodyPr/>
            <a:lstStyle/>
            <a:p>
              <a:endParaRPr lang="el-GR"/>
            </a:p>
          </p:txBody>
        </p:sp>
        <p:sp>
          <p:nvSpPr>
            <p:cNvPr id="33812" name="Line 20"/>
            <p:cNvSpPr>
              <a:spLocks noChangeShapeType="1"/>
            </p:cNvSpPr>
            <p:nvPr/>
          </p:nvSpPr>
          <p:spPr bwMode="auto">
            <a:xfrm>
              <a:off x="3016" y="2069"/>
              <a:ext cx="0" cy="113"/>
            </a:xfrm>
            <a:prstGeom prst="line">
              <a:avLst/>
            </a:prstGeom>
            <a:noFill/>
            <a:ln w="28575">
              <a:solidFill>
                <a:schemeClr val="accent2"/>
              </a:solidFill>
              <a:round/>
              <a:headEnd/>
              <a:tailEnd type="triangle" w="med" len="med"/>
            </a:ln>
            <a:extLst>
              <a:ext uri="{909E8E84-426E-40DD-AFC4-6F175D3DCCD1}">
                <a14:hiddenFill xmlns:a14="http://schemas.microsoft.com/office/drawing/2010/main">
                  <a:noFill/>
                </a14:hiddenFill>
              </a:ext>
            </a:extLst>
          </p:spPr>
          <p:txBody>
            <a:bodyPr/>
            <a:lstStyle/>
            <a:p>
              <a:endParaRPr lang="el-GR"/>
            </a:p>
          </p:txBody>
        </p:sp>
        <p:sp>
          <p:nvSpPr>
            <p:cNvPr id="33813" name="Line 21"/>
            <p:cNvSpPr>
              <a:spLocks noChangeShapeType="1"/>
            </p:cNvSpPr>
            <p:nvPr/>
          </p:nvSpPr>
          <p:spPr bwMode="auto">
            <a:xfrm>
              <a:off x="3016" y="2478"/>
              <a:ext cx="0" cy="113"/>
            </a:xfrm>
            <a:prstGeom prst="line">
              <a:avLst/>
            </a:prstGeom>
            <a:noFill/>
            <a:ln w="28575">
              <a:solidFill>
                <a:schemeClr val="accent2"/>
              </a:solidFill>
              <a:round/>
              <a:headEnd/>
              <a:tailEnd type="triangle" w="med" len="med"/>
            </a:ln>
            <a:extLst>
              <a:ext uri="{909E8E84-426E-40DD-AFC4-6F175D3DCCD1}">
                <a14:hiddenFill xmlns:a14="http://schemas.microsoft.com/office/drawing/2010/main">
                  <a:noFill/>
                </a14:hiddenFill>
              </a:ext>
            </a:extLst>
          </p:spPr>
          <p:txBody>
            <a:bodyPr/>
            <a:lstStyle/>
            <a:p>
              <a:endParaRPr lang="el-GR"/>
            </a:p>
          </p:txBody>
        </p:sp>
        <p:sp>
          <p:nvSpPr>
            <p:cNvPr id="33814" name="Line 22"/>
            <p:cNvSpPr>
              <a:spLocks noChangeShapeType="1"/>
            </p:cNvSpPr>
            <p:nvPr/>
          </p:nvSpPr>
          <p:spPr bwMode="auto">
            <a:xfrm>
              <a:off x="3016" y="2886"/>
              <a:ext cx="0" cy="113"/>
            </a:xfrm>
            <a:prstGeom prst="line">
              <a:avLst/>
            </a:prstGeom>
            <a:noFill/>
            <a:ln w="28575">
              <a:solidFill>
                <a:schemeClr val="accent2"/>
              </a:solidFill>
              <a:round/>
              <a:headEnd/>
              <a:tailEnd type="triangle" w="med" len="med"/>
            </a:ln>
            <a:extLst>
              <a:ext uri="{909E8E84-426E-40DD-AFC4-6F175D3DCCD1}">
                <a14:hiddenFill xmlns:a14="http://schemas.microsoft.com/office/drawing/2010/main">
                  <a:noFill/>
                </a14:hiddenFill>
              </a:ext>
            </a:extLst>
          </p:spPr>
          <p:txBody>
            <a:bodyPr/>
            <a:lstStyle/>
            <a:p>
              <a:endParaRPr lang="el-GR"/>
            </a:p>
          </p:txBody>
        </p:sp>
        <p:sp>
          <p:nvSpPr>
            <p:cNvPr id="33815" name="Line 23"/>
            <p:cNvSpPr>
              <a:spLocks noChangeShapeType="1"/>
            </p:cNvSpPr>
            <p:nvPr/>
          </p:nvSpPr>
          <p:spPr bwMode="auto">
            <a:xfrm>
              <a:off x="3016" y="3294"/>
              <a:ext cx="0" cy="113"/>
            </a:xfrm>
            <a:prstGeom prst="line">
              <a:avLst/>
            </a:prstGeom>
            <a:noFill/>
            <a:ln w="28575">
              <a:solidFill>
                <a:schemeClr val="accent2"/>
              </a:solidFill>
              <a:round/>
              <a:headEnd/>
              <a:tailEnd type="triangle" w="med" len="med"/>
            </a:ln>
            <a:extLst>
              <a:ext uri="{909E8E84-426E-40DD-AFC4-6F175D3DCCD1}">
                <a14:hiddenFill xmlns:a14="http://schemas.microsoft.com/office/drawing/2010/main">
                  <a:noFill/>
                </a14:hiddenFill>
              </a:ext>
            </a:extLst>
          </p:spPr>
          <p:txBody>
            <a:bodyPr/>
            <a:lstStyle/>
            <a:p>
              <a:endParaRPr lang="el-GR"/>
            </a:p>
          </p:txBody>
        </p:sp>
        <p:sp>
          <p:nvSpPr>
            <p:cNvPr id="33816" name="Line 24"/>
            <p:cNvSpPr>
              <a:spLocks noChangeShapeType="1"/>
            </p:cNvSpPr>
            <p:nvPr/>
          </p:nvSpPr>
          <p:spPr bwMode="auto">
            <a:xfrm>
              <a:off x="3016" y="3702"/>
              <a:ext cx="0" cy="113"/>
            </a:xfrm>
            <a:prstGeom prst="line">
              <a:avLst/>
            </a:prstGeom>
            <a:noFill/>
            <a:ln w="28575">
              <a:solidFill>
                <a:schemeClr val="accent2"/>
              </a:solidFill>
              <a:round/>
              <a:headEnd/>
              <a:tailEnd type="triangle" w="med" len="med"/>
            </a:ln>
            <a:extLst>
              <a:ext uri="{909E8E84-426E-40DD-AFC4-6F175D3DCCD1}">
                <a14:hiddenFill xmlns:a14="http://schemas.microsoft.com/office/drawing/2010/main">
                  <a:noFill/>
                </a14:hiddenFill>
              </a:ext>
            </a:extLst>
          </p:spPr>
          <p:txBody>
            <a:bodyPr/>
            <a:lstStyle/>
            <a:p>
              <a:endParaRPr lang="el-GR"/>
            </a:p>
          </p:txBody>
        </p:sp>
      </p:grpSp>
      <p:sp>
        <p:nvSpPr>
          <p:cNvPr id="25" name="Θέση υποσέλιδου 3" descr="."/>
          <p:cNvSpPr txBox="1">
            <a:spLocks/>
          </p:cNvSpPr>
          <p:nvPr/>
        </p:nvSpPr>
        <p:spPr>
          <a:xfrm>
            <a:off x="2909727" y="6489750"/>
            <a:ext cx="3190875" cy="251618"/>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Συμπυκνωμένο γάλα</a:t>
            </a:r>
            <a:endParaRPr lang="en-US" sz="1400" dirty="0"/>
          </a:p>
        </p:txBody>
      </p:sp>
    </p:spTree>
    <p:extLst>
      <p:ext uri="{BB962C8B-B14F-4D97-AF65-F5344CB8AC3E}">
        <p14:creationId xmlns:p14="http://schemas.microsoft.com/office/powerpoint/2010/main" val="1724974119"/>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Slide Number Placeholder 5"/>
          <p:cNvSpPr>
            <a:spLocks noGrp="1"/>
          </p:cNvSpPr>
          <p:nvPr>
            <p:ph type="sldNum" sz="quarter" idx="12"/>
          </p:nvPr>
        </p:nvSpPr>
        <p:spPr/>
        <p:txBody>
          <a:bodyPr/>
          <a:lstStyle/>
          <a:p>
            <a:pPr>
              <a:defRPr/>
            </a:pPr>
            <a:fld id="{EF707C15-BEAA-4518-A6B1-6A76557E85AE}" type="slidenum">
              <a:rPr lang="el-GR"/>
              <a:pPr>
                <a:defRPr/>
              </a:pPr>
              <a:t>29</a:t>
            </a:fld>
            <a:endParaRPr lang="el-GR"/>
          </a:p>
        </p:txBody>
      </p:sp>
      <p:sp>
        <p:nvSpPr>
          <p:cNvPr id="34821" name="Text Box 5"/>
          <p:cNvSpPr txBox="1">
            <a:spLocks noChangeArrowheads="1"/>
          </p:cNvSpPr>
          <p:nvPr/>
        </p:nvSpPr>
        <p:spPr bwMode="auto">
          <a:xfrm>
            <a:off x="539552" y="1412875"/>
            <a:ext cx="7596386" cy="70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altLang="el-GR" sz="2000" b="1" dirty="0">
                <a:solidFill>
                  <a:schemeClr val="accent2"/>
                </a:solidFill>
              </a:rPr>
              <a:t>Ψύξη</a:t>
            </a:r>
            <a:r>
              <a:rPr lang="el-GR" altLang="el-GR" sz="2000" dirty="0">
                <a:solidFill>
                  <a:schemeClr val="accent2"/>
                </a:solidFill>
              </a:rPr>
              <a:t>: Πραγματοποιείται περίπου στους 20</a:t>
            </a:r>
            <a:r>
              <a:rPr lang="en-US" altLang="el-GR" sz="2000" dirty="0">
                <a:solidFill>
                  <a:schemeClr val="accent2"/>
                </a:solidFill>
              </a:rPr>
              <a:t>°C</a:t>
            </a:r>
            <a:r>
              <a:rPr lang="el-GR" altLang="el-GR" sz="2000" dirty="0">
                <a:solidFill>
                  <a:schemeClr val="accent2"/>
                </a:solidFill>
              </a:rPr>
              <a:t> σε διάστημα 15</a:t>
            </a:r>
            <a:r>
              <a:rPr lang="en-US" altLang="el-GR" sz="2000" dirty="0">
                <a:solidFill>
                  <a:schemeClr val="accent2"/>
                </a:solidFill>
              </a:rPr>
              <a:t>min </a:t>
            </a:r>
            <a:r>
              <a:rPr lang="el-GR" altLang="el-GR" sz="2000" dirty="0">
                <a:solidFill>
                  <a:schemeClr val="accent2"/>
                </a:solidFill>
              </a:rPr>
              <a:t>από την αποστείρωση</a:t>
            </a:r>
          </a:p>
        </p:txBody>
      </p:sp>
      <p:sp>
        <p:nvSpPr>
          <p:cNvPr id="390150" name="Text Box 6"/>
          <p:cNvSpPr txBox="1">
            <a:spLocks noChangeArrowheads="1"/>
          </p:cNvSpPr>
          <p:nvPr/>
        </p:nvSpPr>
        <p:spPr bwMode="auto">
          <a:xfrm>
            <a:off x="1763688" y="361950"/>
            <a:ext cx="1079500" cy="457200"/>
          </a:xfrm>
          <a:prstGeom prst="rect">
            <a:avLst/>
          </a:prstGeom>
          <a:noFill/>
          <a:ln w="9525">
            <a:noFill/>
            <a:miter lim="800000"/>
            <a:headEnd/>
            <a:tailEnd/>
          </a:ln>
          <a:effectLst/>
        </p:spPr>
        <p:txBody>
          <a:bodyPr>
            <a:spAutoFit/>
          </a:bodyPr>
          <a:lstStyle/>
          <a:p>
            <a:pPr>
              <a:defRPr/>
            </a:pPr>
            <a:r>
              <a:rPr lang="el-GR" sz="2400" b="1">
                <a:solidFill>
                  <a:schemeClr val="accent2"/>
                </a:solidFill>
                <a:effectLst>
                  <a:outerShdw blurRad="38100" dist="38100" dir="2700000" algn="tl">
                    <a:srgbClr val="C0C0C0"/>
                  </a:outerShdw>
                </a:effectLst>
              </a:rPr>
              <a:t>Ψύξη</a:t>
            </a:r>
          </a:p>
        </p:txBody>
      </p:sp>
      <p:sp>
        <p:nvSpPr>
          <p:cNvPr id="390151" name="Text Box 7"/>
          <p:cNvSpPr txBox="1">
            <a:spLocks noChangeArrowheads="1"/>
          </p:cNvSpPr>
          <p:nvPr/>
        </p:nvSpPr>
        <p:spPr bwMode="auto">
          <a:xfrm>
            <a:off x="4193381" y="361950"/>
            <a:ext cx="3744912" cy="396875"/>
          </a:xfrm>
          <a:prstGeom prst="rect">
            <a:avLst/>
          </a:prstGeom>
          <a:noFill/>
          <a:ln w="9525">
            <a:noFill/>
            <a:miter lim="800000"/>
            <a:headEnd/>
            <a:tailEnd/>
          </a:ln>
          <a:effectLst/>
        </p:spPr>
        <p:txBody>
          <a:bodyPr>
            <a:spAutoFit/>
          </a:bodyPr>
          <a:lstStyle/>
          <a:p>
            <a:pPr>
              <a:defRPr/>
            </a:pPr>
            <a:r>
              <a:rPr lang="el-GR" sz="2000" b="1" dirty="0">
                <a:solidFill>
                  <a:schemeClr val="accent2"/>
                </a:solidFill>
                <a:effectLst>
                  <a:outerShdw blurRad="38100" dist="38100" dir="2700000" algn="tl">
                    <a:srgbClr val="C0C0C0"/>
                  </a:outerShdw>
                </a:effectLst>
              </a:rPr>
              <a:t>Αποθήκευση – έλεγχος</a:t>
            </a:r>
          </a:p>
        </p:txBody>
      </p:sp>
      <p:sp>
        <p:nvSpPr>
          <p:cNvPr id="34824" name="Text Box 8"/>
          <p:cNvSpPr txBox="1">
            <a:spLocks noChangeArrowheads="1"/>
          </p:cNvSpPr>
          <p:nvPr/>
        </p:nvSpPr>
        <p:spPr bwMode="auto">
          <a:xfrm>
            <a:off x="539552" y="2420938"/>
            <a:ext cx="7524948" cy="2225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altLang="el-GR" sz="2000" b="1" dirty="0">
                <a:solidFill>
                  <a:schemeClr val="accent2"/>
                </a:solidFill>
              </a:rPr>
              <a:t>Αποθήκευση - έλεγχος</a:t>
            </a:r>
            <a:r>
              <a:rPr lang="el-GR" altLang="el-GR" sz="2000" dirty="0">
                <a:solidFill>
                  <a:schemeClr val="accent2"/>
                </a:solidFill>
              </a:rPr>
              <a:t>: τα κυτία αποθηκεύονται σε θερμοκρασία περιβάλλοντος για 15 μέρες περίπου όπου υποβάλλονται σε ποιοτικό έλεγχο.</a:t>
            </a:r>
          </a:p>
          <a:p>
            <a:pPr eaLnBrk="1" hangingPunct="1"/>
            <a:endParaRPr lang="el-GR" altLang="el-GR" sz="2000" dirty="0">
              <a:solidFill>
                <a:schemeClr val="accent2"/>
              </a:solidFill>
            </a:endParaRPr>
          </a:p>
          <a:p>
            <a:pPr eaLnBrk="1" hangingPunct="1">
              <a:buFontTx/>
              <a:buChar char="•"/>
            </a:pPr>
            <a:r>
              <a:rPr lang="el-GR" altLang="el-GR" sz="2000" dirty="0">
                <a:solidFill>
                  <a:schemeClr val="accent2"/>
                </a:solidFill>
              </a:rPr>
              <a:t>Έλεγχος κανονικότητας</a:t>
            </a:r>
          </a:p>
          <a:p>
            <a:pPr eaLnBrk="1" hangingPunct="1">
              <a:buFontTx/>
              <a:buChar char="•"/>
            </a:pPr>
            <a:r>
              <a:rPr lang="el-GR" altLang="el-GR" sz="2000" dirty="0">
                <a:solidFill>
                  <a:schemeClr val="accent2"/>
                </a:solidFill>
              </a:rPr>
              <a:t>Ιξώδους</a:t>
            </a:r>
          </a:p>
          <a:p>
            <a:pPr eaLnBrk="1" hangingPunct="1">
              <a:buFontTx/>
              <a:buChar char="•"/>
            </a:pPr>
            <a:r>
              <a:rPr lang="el-GR" altLang="el-GR" sz="2000" dirty="0">
                <a:solidFill>
                  <a:schemeClr val="accent2"/>
                </a:solidFill>
              </a:rPr>
              <a:t>Μικροβιολογικό έλεγχο</a:t>
            </a:r>
          </a:p>
        </p:txBody>
      </p:sp>
      <p:sp>
        <p:nvSpPr>
          <p:cNvPr id="34825" name="Text Box 9"/>
          <p:cNvSpPr txBox="1">
            <a:spLocks noChangeArrowheads="1"/>
          </p:cNvSpPr>
          <p:nvPr/>
        </p:nvSpPr>
        <p:spPr bwMode="auto">
          <a:xfrm>
            <a:off x="539552" y="5013325"/>
            <a:ext cx="8136136" cy="1035050"/>
          </a:xfrm>
          <a:prstGeom prst="rect">
            <a:avLst/>
          </a:prstGeom>
          <a:noFill/>
          <a:ln w="28575">
            <a:solidFill>
              <a:srgbClr val="7030A0"/>
            </a:solid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altLang="el-GR" sz="2000">
                <a:solidFill>
                  <a:schemeClr val="accent2"/>
                </a:solidFill>
              </a:rPr>
              <a:t>Ιδιαίτερη βαρύτητα δίδεται στο </a:t>
            </a:r>
            <a:r>
              <a:rPr lang="el-GR" altLang="el-GR" sz="2000" b="1">
                <a:solidFill>
                  <a:schemeClr val="accent2"/>
                </a:solidFill>
              </a:rPr>
              <a:t>μικροβιολογικό έλεγχο</a:t>
            </a:r>
            <a:r>
              <a:rPr lang="el-GR" altLang="el-GR" sz="2000">
                <a:solidFill>
                  <a:schemeClr val="accent2"/>
                </a:solidFill>
              </a:rPr>
              <a:t>, ύστερα από δοκιμαστική επώαση των κυτίων γιατί δίνει πληροφορίες για τη μικροβιολογική σταθερότητα του προϊόντος σε συνθήκες εμπορίας.</a:t>
            </a:r>
          </a:p>
        </p:txBody>
      </p:sp>
      <p:sp>
        <p:nvSpPr>
          <p:cNvPr id="10" name="Θέση υποσέλιδου 3" descr="."/>
          <p:cNvSpPr txBox="1">
            <a:spLocks/>
          </p:cNvSpPr>
          <p:nvPr/>
        </p:nvSpPr>
        <p:spPr>
          <a:xfrm>
            <a:off x="2909727"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Συμπυκνωμένο γάλα</a:t>
            </a:r>
            <a:endParaRPr lang="en-US" sz="1400" dirty="0"/>
          </a:p>
        </p:txBody>
      </p:sp>
    </p:spTree>
    <p:extLst>
      <p:ext uri="{BB962C8B-B14F-4D97-AF65-F5344CB8AC3E}">
        <p14:creationId xmlns:p14="http://schemas.microsoft.com/office/powerpoint/2010/main" val="225442443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Χρηματοδότηση</a:t>
            </a:r>
            <a:endParaRPr lang="el-GR" dirty="0"/>
          </a:p>
        </p:txBody>
      </p:sp>
      <p:sp>
        <p:nvSpPr>
          <p:cNvPr id="3" name="Content Placeholder 2"/>
          <p:cNvSpPr>
            <a:spLocks noGrp="1"/>
          </p:cNvSpPr>
          <p:nvPr>
            <p:ph idx="1"/>
          </p:nvPr>
        </p:nvSpPr>
        <p:spPr>
          <a:xfrm>
            <a:off x="457200" y="1340768"/>
            <a:ext cx="8229600" cy="4525963"/>
          </a:xfrm>
        </p:spPr>
        <p:txBody>
          <a:bodyPr>
            <a:normAutofit/>
          </a:bodyPr>
          <a:lstStyle/>
          <a:p>
            <a:r>
              <a:rPr lang="el-GR" sz="2400" dirty="0" smtClean="0"/>
              <a:t>Το παρόν εκπαιδευτικό υλικό έχει αναπτυχθεί στα πλαίσια του εκπαιδευτικού έργου του διδάσκοντα.</a:t>
            </a:r>
            <a:endParaRPr lang="en-US" sz="2400" dirty="0" smtClean="0"/>
          </a:p>
          <a:p>
            <a:r>
              <a:rPr lang="el-GR" sz="2400" dirty="0" smtClean="0"/>
              <a:t>Το έργο υλοποιείται στο πλαίσιο του Επιχειρησιακού Προγράμματος «Εκπαίδευση και Δια Βίου Μάθηση» και συγχρηματοδοτείται από την Ευρωπαϊκή Ένωση (Ευρωπαϊκό Κοινωνικό Ταμείο) και από εθνικούς πόρους.</a:t>
            </a:r>
          </a:p>
        </p:txBody>
      </p:sp>
      <p:pic>
        <p:nvPicPr>
          <p:cNvPr id="5" name="Picture 3" descr="εικόνα Λογότυπο Επιχειρησιακού Προγράμματος Εκπαίδευση και Δια βίου Μάθηση">
            <a:hlinkClick r:id="rId4"/>
          </p:cNvPr>
          <p:cNvPicPr>
            <a:picLocks noChangeAspect="1" noChangeArrowheads="1"/>
          </p:cNvPicPr>
          <p:nvPr/>
        </p:nvPicPr>
        <p:blipFill>
          <a:blip r:embed="rId5" cstate="print"/>
          <a:srcRect/>
          <a:stretch>
            <a:fillRect/>
          </a:stretch>
        </p:blipFill>
        <p:spPr bwMode="auto">
          <a:xfrm>
            <a:off x="1332312" y="5055064"/>
            <a:ext cx="6480048" cy="1542288"/>
          </a:xfrm>
          <a:prstGeom prst="rect">
            <a:avLst/>
          </a:prstGeom>
          <a:noFill/>
        </p:spPr>
      </p:pic>
      <p:sp>
        <p:nvSpPr>
          <p:cNvPr id="6" name="Θέση αριθμού διαφάνειας 5"/>
          <p:cNvSpPr>
            <a:spLocks noGrp="1"/>
          </p:cNvSpPr>
          <p:nvPr>
            <p:ph type="sldNum" sz="quarter" idx="12"/>
          </p:nvPr>
        </p:nvSpPr>
        <p:spPr/>
        <p:txBody>
          <a:bodyPr/>
          <a:lstStyle/>
          <a:p>
            <a:fld id="{53C4726A-630D-4CB4-B088-BAB00F4188E9}" type="slidenum">
              <a:rPr lang="el-GR" smtClean="0"/>
              <a:t>3</a:t>
            </a:fld>
            <a:endParaRPr lang="el-GR" dirty="0"/>
          </a:p>
        </p:txBody>
      </p:sp>
    </p:spTree>
    <p:custDataLst>
      <p:tags r:id="rId1"/>
    </p:custDataLst>
    <p:extLst>
      <p:ext uri="{BB962C8B-B14F-4D97-AF65-F5344CB8AC3E}">
        <p14:creationId xmlns:p14="http://schemas.microsoft.com/office/powerpoint/2010/main" val="1628661543"/>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Slide Number Placeholder 5"/>
          <p:cNvSpPr>
            <a:spLocks noGrp="1"/>
          </p:cNvSpPr>
          <p:nvPr>
            <p:ph type="sldNum" sz="quarter" idx="12"/>
          </p:nvPr>
        </p:nvSpPr>
        <p:spPr/>
        <p:txBody>
          <a:bodyPr/>
          <a:lstStyle/>
          <a:p>
            <a:pPr>
              <a:defRPr/>
            </a:pPr>
            <a:fld id="{A819E37F-6FCA-4516-86BE-97EFA0CECB29}" type="slidenum">
              <a:rPr lang="el-GR"/>
              <a:pPr>
                <a:defRPr/>
              </a:pPr>
              <a:t>30</a:t>
            </a:fld>
            <a:endParaRPr lang="el-GR"/>
          </a:p>
        </p:txBody>
      </p:sp>
      <p:pic>
        <p:nvPicPr>
          <p:cNvPr id="35845"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95999" y="831653"/>
            <a:ext cx="7170060" cy="38889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92198" name="Text Box 6"/>
          <p:cNvSpPr txBox="1">
            <a:spLocks noChangeArrowheads="1"/>
          </p:cNvSpPr>
          <p:nvPr/>
        </p:nvSpPr>
        <p:spPr bwMode="auto">
          <a:xfrm>
            <a:off x="1368599" y="252413"/>
            <a:ext cx="6624860" cy="457200"/>
          </a:xfrm>
          <a:prstGeom prst="rect">
            <a:avLst/>
          </a:prstGeom>
          <a:noFill/>
          <a:ln w="9525">
            <a:noFill/>
            <a:miter lim="800000"/>
            <a:headEnd/>
            <a:tailEnd/>
          </a:ln>
          <a:effectLst/>
        </p:spPr>
        <p:txBody>
          <a:bodyPr wrap="square">
            <a:spAutoFit/>
          </a:bodyPr>
          <a:lstStyle/>
          <a:p>
            <a:pPr>
              <a:defRPr/>
            </a:pPr>
            <a:r>
              <a:rPr lang="el-GR" sz="2400" b="1" dirty="0">
                <a:solidFill>
                  <a:schemeClr val="accent2"/>
                </a:solidFill>
                <a:effectLst>
                  <a:outerShdw blurRad="38100" dist="38100" dir="2700000" algn="tl">
                    <a:srgbClr val="C0C0C0"/>
                  </a:outerShdw>
                </a:effectLst>
              </a:rPr>
              <a:t>Γραμμή παραγωγής συμπυκνωμένου γάλακτος</a:t>
            </a:r>
          </a:p>
        </p:txBody>
      </p:sp>
      <p:sp>
        <p:nvSpPr>
          <p:cNvPr id="35847" name="Text Box 8"/>
          <p:cNvSpPr txBox="1">
            <a:spLocks noChangeArrowheads="1"/>
          </p:cNvSpPr>
          <p:nvPr/>
        </p:nvSpPr>
        <p:spPr bwMode="auto">
          <a:xfrm>
            <a:off x="395536" y="4846637"/>
            <a:ext cx="2664296" cy="16312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buFontTx/>
              <a:buAutoNum type="arabicPeriod"/>
            </a:pPr>
            <a:r>
              <a:rPr lang="el-GR" altLang="el-GR" sz="2000" dirty="0">
                <a:solidFill>
                  <a:schemeClr val="accent2"/>
                </a:solidFill>
              </a:rPr>
              <a:t>Συμπύκνωση</a:t>
            </a:r>
          </a:p>
          <a:p>
            <a:pPr eaLnBrk="1" hangingPunct="1">
              <a:buFontTx/>
              <a:buAutoNum type="arabicPeriod"/>
            </a:pPr>
            <a:r>
              <a:rPr lang="el-GR" altLang="el-GR" sz="2000" dirty="0" err="1">
                <a:solidFill>
                  <a:schemeClr val="accent2"/>
                </a:solidFill>
              </a:rPr>
              <a:t>Ομογενοποίηση</a:t>
            </a:r>
            <a:endParaRPr lang="el-GR" altLang="el-GR" sz="2000" dirty="0">
              <a:solidFill>
                <a:schemeClr val="accent2"/>
              </a:solidFill>
            </a:endParaRPr>
          </a:p>
          <a:p>
            <a:pPr eaLnBrk="1" hangingPunct="1">
              <a:buFontTx/>
              <a:buAutoNum type="arabicPeriod"/>
            </a:pPr>
            <a:r>
              <a:rPr lang="el-GR" altLang="el-GR" sz="2000" dirty="0">
                <a:solidFill>
                  <a:schemeClr val="accent2"/>
                </a:solidFill>
              </a:rPr>
              <a:t>Ψύξη</a:t>
            </a:r>
          </a:p>
          <a:p>
            <a:pPr eaLnBrk="1" hangingPunct="1">
              <a:buFontTx/>
              <a:buAutoNum type="arabicPeriod"/>
            </a:pPr>
            <a:r>
              <a:rPr lang="el-GR" altLang="el-GR" sz="2000" dirty="0">
                <a:solidFill>
                  <a:schemeClr val="accent2"/>
                </a:solidFill>
              </a:rPr>
              <a:t>Ενδιάμεση δεξαμενή</a:t>
            </a:r>
          </a:p>
        </p:txBody>
      </p:sp>
      <p:sp>
        <p:nvSpPr>
          <p:cNvPr id="35848" name="Text Box 10"/>
          <p:cNvSpPr txBox="1">
            <a:spLocks noChangeArrowheads="1"/>
          </p:cNvSpPr>
          <p:nvPr/>
        </p:nvSpPr>
        <p:spPr bwMode="auto">
          <a:xfrm>
            <a:off x="2951162" y="4941887"/>
            <a:ext cx="2916237" cy="1006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buFontTx/>
              <a:buAutoNum type="arabicPeriod" startAt="5"/>
            </a:pPr>
            <a:r>
              <a:rPr lang="el-GR" altLang="el-GR" sz="2000" dirty="0">
                <a:solidFill>
                  <a:schemeClr val="accent2"/>
                </a:solidFill>
              </a:rPr>
              <a:t>Συσκευασία</a:t>
            </a:r>
          </a:p>
          <a:p>
            <a:pPr eaLnBrk="1" hangingPunct="1">
              <a:buFontTx/>
              <a:buAutoNum type="arabicPeriod" startAt="5"/>
            </a:pPr>
            <a:r>
              <a:rPr lang="el-GR" altLang="el-GR" sz="2000" dirty="0">
                <a:solidFill>
                  <a:schemeClr val="accent2"/>
                </a:solidFill>
              </a:rPr>
              <a:t>Αποστείρωση</a:t>
            </a:r>
          </a:p>
          <a:p>
            <a:pPr eaLnBrk="1" hangingPunct="1">
              <a:buFontTx/>
              <a:buAutoNum type="arabicPeriod" startAt="5"/>
            </a:pPr>
            <a:r>
              <a:rPr lang="el-GR" altLang="el-GR" sz="2000" dirty="0">
                <a:solidFill>
                  <a:schemeClr val="accent2"/>
                </a:solidFill>
              </a:rPr>
              <a:t>Αποθήκευση</a:t>
            </a:r>
          </a:p>
        </p:txBody>
      </p:sp>
      <p:sp>
        <p:nvSpPr>
          <p:cNvPr id="35849" name="Text Box 11"/>
          <p:cNvSpPr txBox="1">
            <a:spLocks noChangeArrowheads="1"/>
          </p:cNvSpPr>
          <p:nvPr/>
        </p:nvSpPr>
        <p:spPr bwMode="auto">
          <a:xfrm>
            <a:off x="5148064" y="5006607"/>
            <a:ext cx="3635375" cy="1311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altLang="el-GR" sz="2000" u="sng" dirty="0">
                <a:solidFill>
                  <a:schemeClr val="accent2"/>
                </a:solidFill>
              </a:rPr>
              <a:t>Εναλλακτική επεξεργασία αντί</a:t>
            </a:r>
          </a:p>
          <a:p>
            <a:pPr eaLnBrk="1" hangingPunct="1"/>
            <a:r>
              <a:rPr lang="el-GR" altLang="el-GR" sz="2000" u="sng" dirty="0">
                <a:solidFill>
                  <a:schemeClr val="accent2"/>
                </a:solidFill>
              </a:rPr>
              <a:t>του 5,6</a:t>
            </a:r>
            <a:r>
              <a:rPr lang="el-GR" altLang="el-GR" sz="2000" dirty="0">
                <a:solidFill>
                  <a:schemeClr val="accent2"/>
                </a:solidFill>
              </a:rPr>
              <a:t> </a:t>
            </a:r>
          </a:p>
          <a:p>
            <a:pPr eaLnBrk="1" hangingPunct="1"/>
            <a:r>
              <a:rPr lang="el-GR" altLang="el-GR" sz="2000" dirty="0">
                <a:solidFill>
                  <a:schemeClr val="accent2"/>
                </a:solidFill>
              </a:rPr>
              <a:t>8. </a:t>
            </a:r>
            <a:r>
              <a:rPr lang="en-US" altLang="el-GR" sz="2000" dirty="0">
                <a:solidFill>
                  <a:schemeClr val="accent2"/>
                </a:solidFill>
              </a:rPr>
              <a:t>UHT </a:t>
            </a:r>
            <a:r>
              <a:rPr lang="el-GR" altLang="el-GR" sz="2000" dirty="0">
                <a:solidFill>
                  <a:schemeClr val="accent2"/>
                </a:solidFill>
              </a:rPr>
              <a:t>επεξεργασία</a:t>
            </a:r>
          </a:p>
          <a:p>
            <a:pPr eaLnBrk="1" hangingPunct="1"/>
            <a:r>
              <a:rPr lang="el-GR" altLang="el-GR" sz="2000" dirty="0">
                <a:solidFill>
                  <a:schemeClr val="accent2"/>
                </a:solidFill>
              </a:rPr>
              <a:t>9. Ασηπτική συσκευασία</a:t>
            </a:r>
          </a:p>
        </p:txBody>
      </p:sp>
      <p:sp>
        <p:nvSpPr>
          <p:cNvPr id="10" name="Θέση υποσέλιδου 3" descr="."/>
          <p:cNvSpPr txBox="1">
            <a:spLocks/>
          </p:cNvSpPr>
          <p:nvPr/>
        </p:nvSpPr>
        <p:spPr>
          <a:xfrm>
            <a:off x="2909727"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Συμπυκνωμένο γάλα</a:t>
            </a:r>
            <a:endParaRPr lang="en-US" sz="1400" dirty="0"/>
          </a:p>
        </p:txBody>
      </p:sp>
    </p:spTree>
    <p:extLst>
      <p:ext uri="{BB962C8B-B14F-4D97-AF65-F5344CB8AC3E}">
        <p14:creationId xmlns:p14="http://schemas.microsoft.com/office/powerpoint/2010/main" val="511993296"/>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5"/>
          <p:cNvSpPr>
            <a:spLocks noGrp="1"/>
          </p:cNvSpPr>
          <p:nvPr>
            <p:ph type="sldNum" sz="quarter" idx="12"/>
          </p:nvPr>
        </p:nvSpPr>
        <p:spPr/>
        <p:txBody>
          <a:bodyPr/>
          <a:lstStyle/>
          <a:p>
            <a:pPr>
              <a:defRPr/>
            </a:pPr>
            <a:fld id="{80AF3799-6321-45F2-9DDA-2794C9AEC2C5}" type="slidenum">
              <a:rPr lang="el-GR"/>
              <a:pPr>
                <a:defRPr/>
              </a:pPr>
              <a:t>31</a:t>
            </a:fld>
            <a:endParaRPr lang="el-GR"/>
          </a:p>
        </p:txBody>
      </p:sp>
      <p:sp>
        <p:nvSpPr>
          <p:cNvPr id="468997" name="Text Box 5"/>
          <p:cNvSpPr txBox="1">
            <a:spLocks noChangeArrowheads="1"/>
          </p:cNvSpPr>
          <p:nvPr/>
        </p:nvSpPr>
        <p:spPr bwMode="auto">
          <a:xfrm>
            <a:off x="1763713" y="2349500"/>
            <a:ext cx="5437187" cy="946150"/>
          </a:xfrm>
          <a:prstGeom prst="rect">
            <a:avLst/>
          </a:prstGeom>
          <a:noFill/>
          <a:ln w="9525">
            <a:noFill/>
            <a:miter lim="800000"/>
            <a:headEnd/>
            <a:tailEnd/>
          </a:ln>
          <a:effectLst/>
        </p:spPr>
        <p:txBody>
          <a:bodyPr>
            <a:spAutoFit/>
          </a:bodyPr>
          <a:lstStyle/>
          <a:p>
            <a:pPr algn="ctr">
              <a:defRPr/>
            </a:pPr>
            <a:r>
              <a:rPr lang="el-GR" sz="2800" b="1" dirty="0">
                <a:solidFill>
                  <a:schemeClr val="accent2"/>
                </a:solidFill>
                <a:effectLst>
                  <a:outerShdw blurRad="38100" dist="38100" dir="2700000" algn="tl">
                    <a:srgbClr val="C0C0C0"/>
                  </a:outerShdw>
                </a:effectLst>
              </a:rPr>
              <a:t>ΜΙΚΡΟΒΙΟΛΟΓΙΑ - ΑΛΛΟΙΩΣΕΙΣ</a:t>
            </a:r>
          </a:p>
        </p:txBody>
      </p:sp>
      <p:sp>
        <p:nvSpPr>
          <p:cNvPr id="6" name="Θέση υποσέλιδου 3" descr="."/>
          <p:cNvSpPr txBox="1">
            <a:spLocks/>
          </p:cNvSpPr>
          <p:nvPr/>
        </p:nvSpPr>
        <p:spPr>
          <a:xfrm>
            <a:off x="2909727"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Συμπυκνωμένο γάλα</a:t>
            </a:r>
            <a:endParaRPr lang="en-US" sz="1400" dirty="0"/>
          </a:p>
        </p:txBody>
      </p:sp>
    </p:spTree>
    <p:extLst>
      <p:ext uri="{BB962C8B-B14F-4D97-AF65-F5344CB8AC3E}">
        <p14:creationId xmlns:p14="http://schemas.microsoft.com/office/powerpoint/2010/main" val="1220587890"/>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Slide Number Placeholder 5"/>
          <p:cNvSpPr>
            <a:spLocks noGrp="1"/>
          </p:cNvSpPr>
          <p:nvPr>
            <p:ph type="sldNum" sz="quarter" idx="12"/>
          </p:nvPr>
        </p:nvSpPr>
        <p:spPr/>
        <p:txBody>
          <a:bodyPr/>
          <a:lstStyle/>
          <a:p>
            <a:pPr>
              <a:defRPr/>
            </a:pPr>
            <a:fld id="{500BB280-D629-4DFE-8221-1D499D57F791}" type="slidenum">
              <a:rPr lang="el-GR"/>
              <a:pPr>
                <a:defRPr/>
              </a:pPr>
              <a:t>32</a:t>
            </a:fld>
            <a:endParaRPr lang="el-GR"/>
          </a:p>
        </p:txBody>
      </p:sp>
      <p:sp>
        <p:nvSpPr>
          <p:cNvPr id="391173" name="Text Box 5"/>
          <p:cNvSpPr txBox="1">
            <a:spLocks noChangeArrowheads="1"/>
          </p:cNvSpPr>
          <p:nvPr/>
        </p:nvSpPr>
        <p:spPr bwMode="auto">
          <a:xfrm>
            <a:off x="1115616" y="361950"/>
            <a:ext cx="5256213" cy="519113"/>
          </a:xfrm>
          <a:prstGeom prst="rect">
            <a:avLst/>
          </a:prstGeom>
          <a:noFill/>
          <a:ln w="9525">
            <a:noFill/>
            <a:miter lim="800000"/>
            <a:headEnd/>
            <a:tailEnd/>
          </a:ln>
          <a:effectLst/>
        </p:spPr>
        <p:txBody>
          <a:bodyPr>
            <a:spAutoFit/>
          </a:bodyPr>
          <a:lstStyle/>
          <a:p>
            <a:pPr>
              <a:defRPr/>
            </a:pPr>
            <a:r>
              <a:rPr lang="el-GR" sz="2800" b="1" dirty="0">
                <a:solidFill>
                  <a:schemeClr val="accent2"/>
                </a:solidFill>
                <a:effectLst>
                  <a:outerShdw blurRad="38100" dist="38100" dir="2700000" algn="tl">
                    <a:srgbClr val="C0C0C0"/>
                  </a:outerShdw>
                </a:effectLst>
              </a:rPr>
              <a:t>Μικροβιολογία</a:t>
            </a:r>
          </a:p>
        </p:txBody>
      </p:sp>
      <p:sp>
        <p:nvSpPr>
          <p:cNvPr id="37894" name="Text Box 6"/>
          <p:cNvSpPr txBox="1">
            <a:spLocks noChangeArrowheads="1"/>
          </p:cNvSpPr>
          <p:nvPr/>
        </p:nvSpPr>
        <p:spPr bwMode="auto">
          <a:xfrm>
            <a:off x="683568" y="1125538"/>
            <a:ext cx="7380932" cy="70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altLang="el-GR" sz="2000" dirty="0">
                <a:solidFill>
                  <a:schemeClr val="accent2"/>
                </a:solidFill>
              </a:rPr>
              <a:t>Το γάλα </a:t>
            </a:r>
            <a:r>
              <a:rPr lang="en-US" altLang="el-GR" sz="2000" dirty="0">
                <a:solidFill>
                  <a:schemeClr val="accent2"/>
                </a:solidFill>
              </a:rPr>
              <a:t>“</a:t>
            </a:r>
            <a:r>
              <a:rPr lang="el-GR" altLang="el-GR" sz="2000" dirty="0">
                <a:solidFill>
                  <a:schemeClr val="accent2"/>
                </a:solidFill>
              </a:rPr>
              <a:t>εβαπορέ</a:t>
            </a:r>
            <a:r>
              <a:rPr lang="en-US" altLang="el-GR" sz="2000" dirty="0">
                <a:solidFill>
                  <a:schemeClr val="accent2"/>
                </a:solidFill>
              </a:rPr>
              <a:t>” </a:t>
            </a:r>
            <a:r>
              <a:rPr lang="el-GR" altLang="el-GR" sz="2000" dirty="0">
                <a:solidFill>
                  <a:schemeClr val="accent2"/>
                </a:solidFill>
              </a:rPr>
              <a:t>πρέπει να είναι ‘’</a:t>
            </a:r>
            <a:r>
              <a:rPr lang="el-GR" altLang="el-GR" sz="2000" b="1" dirty="0">
                <a:solidFill>
                  <a:schemeClr val="accent2"/>
                </a:solidFill>
              </a:rPr>
              <a:t>στείρο’’ </a:t>
            </a:r>
            <a:r>
              <a:rPr lang="el-GR" altLang="el-GR" sz="2000" dirty="0">
                <a:solidFill>
                  <a:schemeClr val="accent2"/>
                </a:solidFill>
              </a:rPr>
              <a:t>με την έννοια της εμπορικής αποστείρωσης ή της μικροβιολογικής σταθερότητας.</a:t>
            </a:r>
          </a:p>
        </p:txBody>
      </p:sp>
      <p:sp>
        <p:nvSpPr>
          <p:cNvPr id="37895" name="Text Box 7"/>
          <p:cNvSpPr txBox="1">
            <a:spLocks noChangeArrowheads="1"/>
          </p:cNvSpPr>
          <p:nvPr/>
        </p:nvSpPr>
        <p:spPr bwMode="auto">
          <a:xfrm>
            <a:off x="467544" y="2276475"/>
            <a:ext cx="8209731" cy="70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altLang="el-GR" sz="2000" dirty="0">
                <a:solidFill>
                  <a:schemeClr val="accent2"/>
                </a:solidFill>
              </a:rPr>
              <a:t>Μη αποτελεσματική αποστείρωση </a:t>
            </a:r>
            <a:r>
              <a:rPr lang="el-GR" altLang="el-GR" sz="2000" dirty="0">
                <a:solidFill>
                  <a:schemeClr val="accent2"/>
                </a:solidFill>
                <a:sym typeface="Wingdings" pitchFamily="2" charset="2"/>
              </a:rPr>
              <a:t></a:t>
            </a:r>
          </a:p>
          <a:p>
            <a:pPr eaLnBrk="1" hangingPunct="1"/>
            <a:r>
              <a:rPr lang="el-GR" altLang="el-GR" sz="2000" dirty="0">
                <a:solidFill>
                  <a:schemeClr val="accent2"/>
                </a:solidFill>
                <a:sym typeface="Wingdings" pitchFamily="2" charset="2"/>
              </a:rPr>
              <a:t> Επιβίωση σπόρων </a:t>
            </a:r>
            <a:r>
              <a:rPr lang="el-GR" altLang="el-GR" sz="2000" dirty="0" err="1">
                <a:solidFill>
                  <a:schemeClr val="accent2"/>
                </a:solidFill>
                <a:sym typeface="Wingdings" pitchFamily="2" charset="2"/>
              </a:rPr>
              <a:t>θερμοάντοχων</a:t>
            </a:r>
            <a:r>
              <a:rPr lang="el-GR" altLang="el-GR" sz="2000" dirty="0">
                <a:solidFill>
                  <a:schemeClr val="accent2"/>
                </a:solidFill>
                <a:sym typeface="Wingdings" pitchFamily="2" charset="2"/>
              </a:rPr>
              <a:t> </a:t>
            </a:r>
            <a:r>
              <a:rPr lang="el-GR" altLang="el-GR" sz="2000" dirty="0" err="1">
                <a:solidFill>
                  <a:schemeClr val="accent2"/>
                </a:solidFill>
                <a:sym typeface="Wingdings" pitchFamily="2" charset="2"/>
              </a:rPr>
              <a:t>βακίλλων</a:t>
            </a:r>
            <a:r>
              <a:rPr lang="el-GR" altLang="el-GR" sz="2000" dirty="0">
                <a:solidFill>
                  <a:schemeClr val="accent2"/>
                </a:solidFill>
                <a:sym typeface="Wingdings" pitchFamily="2" charset="2"/>
              </a:rPr>
              <a:t> ή </a:t>
            </a:r>
            <a:r>
              <a:rPr lang="el-GR" altLang="el-GR" sz="2000" dirty="0" err="1">
                <a:solidFill>
                  <a:schemeClr val="accent2"/>
                </a:solidFill>
                <a:sym typeface="Wingdings" pitchFamily="2" charset="2"/>
              </a:rPr>
              <a:t>κλωστηριδίων</a:t>
            </a:r>
            <a:endParaRPr lang="el-GR" altLang="el-GR" sz="2000" i="1" dirty="0">
              <a:solidFill>
                <a:schemeClr val="accent2"/>
              </a:solidFill>
            </a:endParaRPr>
          </a:p>
        </p:txBody>
      </p:sp>
      <p:sp>
        <p:nvSpPr>
          <p:cNvPr id="37896" name="Text Box 8"/>
          <p:cNvSpPr txBox="1">
            <a:spLocks noChangeArrowheads="1"/>
          </p:cNvSpPr>
          <p:nvPr/>
        </p:nvSpPr>
        <p:spPr bwMode="auto">
          <a:xfrm>
            <a:off x="683568" y="3429000"/>
            <a:ext cx="7993707" cy="70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altLang="el-GR" sz="2000" dirty="0">
                <a:solidFill>
                  <a:schemeClr val="accent2"/>
                </a:solidFill>
              </a:rPr>
              <a:t>Από άποψη δημόσιας υγείας η αποστείρωση πρέπει να εξασφαλίζει τη θανάτωση του </a:t>
            </a:r>
            <a:r>
              <a:rPr lang="en-US" altLang="el-GR" sz="2000" i="1" dirty="0">
                <a:solidFill>
                  <a:schemeClr val="accent2"/>
                </a:solidFill>
                <a:sym typeface="Wingdings" pitchFamily="2" charset="2"/>
              </a:rPr>
              <a:t>C. botulinum</a:t>
            </a:r>
            <a:r>
              <a:rPr lang="el-GR" altLang="el-GR" sz="2000" i="1" dirty="0">
                <a:solidFill>
                  <a:schemeClr val="accent2"/>
                </a:solidFill>
                <a:sym typeface="Wingdings" pitchFamily="2" charset="2"/>
              </a:rPr>
              <a:t> </a:t>
            </a:r>
            <a:r>
              <a:rPr lang="el-GR" altLang="el-GR" sz="2000" dirty="0">
                <a:solidFill>
                  <a:schemeClr val="accent2"/>
                </a:solidFill>
                <a:sym typeface="Wingdings" pitchFamily="2" charset="2"/>
              </a:rPr>
              <a:t>σύμφωνα με την έννοια 12</a:t>
            </a:r>
            <a:r>
              <a:rPr lang="en-US" altLang="el-GR" sz="2000" dirty="0">
                <a:solidFill>
                  <a:schemeClr val="accent2"/>
                </a:solidFill>
                <a:sym typeface="Wingdings" pitchFamily="2" charset="2"/>
              </a:rPr>
              <a:t>D (F = 3).</a:t>
            </a:r>
            <a:endParaRPr lang="el-GR" altLang="el-GR" sz="2000" i="1" dirty="0">
              <a:solidFill>
                <a:schemeClr val="accent2"/>
              </a:solidFill>
              <a:sym typeface="Wingdings" pitchFamily="2" charset="2"/>
            </a:endParaRPr>
          </a:p>
        </p:txBody>
      </p:sp>
      <p:sp>
        <p:nvSpPr>
          <p:cNvPr id="37897" name="Text Box 9"/>
          <p:cNvSpPr txBox="1">
            <a:spLocks noChangeArrowheads="1"/>
          </p:cNvSpPr>
          <p:nvPr/>
        </p:nvSpPr>
        <p:spPr bwMode="auto">
          <a:xfrm>
            <a:off x="467545" y="4437112"/>
            <a:ext cx="7992888" cy="1311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altLang="el-GR" sz="2000" dirty="0">
                <a:solidFill>
                  <a:schemeClr val="accent2"/>
                </a:solidFill>
              </a:rPr>
              <a:t>Η ανεύρεση </a:t>
            </a:r>
            <a:r>
              <a:rPr lang="el-GR" altLang="el-GR" sz="2000" b="1" dirty="0">
                <a:solidFill>
                  <a:schemeClr val="accent2"/>
                </a:solidFill>
              </a:rPr>
              <a:t>μη σπορογόνων βακτηρίων</a:t>
            </a:r>
            <a:r>
              <a:rPr lang="el-GR" altLang="el-GR" sz="2000" dirty="0">
                <a:solidFill>
                  <a:schemeClr val="accent2"/>
                </a:solidFill>
              </a:rPr>
              <a:t> </a:t>
            </a:r>
            <a:r>
              <a:rPr lang="el-GR" altLang="el-GR" sz="2000" dirty="0">
                <a:solidFill>
                  <a:schemeClr val="accent2"/>
                </a:solidFill>
                <a:sym typeface="Wingdings" pitchFamily="2" charset="2"/>
              </a:rPr>
              <a:t> </a:t>
            </a:r>
            <a:r>
              <a:rPr lang="el-GR" altLang="el-GR" sz="2000" dirty="0">
                <a:solidFill>
                  <a:schemeClr val="accent2"/>
                </a:solidFill>
              </a:rPr>
              <a:t> </a:t>
            </a:r>
            <a:r>
              <a:rPr lang="el-GR" altLang="el-GR" sz="2000" b="1" dirty="0">
                <a:solidFill>
                  <a:schemeClr val="accent2"/>
                </a:solidFill>
              </a:rPr>
              <a:t>επιμόλυνση </a:t>
            </a:r>
            <a:r>
              <a:rPr lang="el-GR" altLang="el-GR" sz="2000" dirty="0">
                <a:solidFill>
                  <a:schemeClr val="accent2"/>
                </a:solidFill>
              </a:rPr>
              <a:t>μετά την αποστείρωση λόγω κακής στεγανότητας των κυτίων ή αν πρόκειται για προϊόν που χρησιμοποιήθηκε η </a:t>
            </a:r>
            <a:r>
              <a:rPr lang="en-US" altLang="el-GR" sz="2000" dirty="0">
                <a:solidFill>
                  <a:schemeClr val="accent2"/>
                </a:solidFill>
              </a:rPr>
              <a:t>UHT </a:t>
            </a:r>
            <a:r>
              <a:rPr lang="el-GR" altLang="el-GR" sz="2000" dirty="0">
                <a:solidFill>
                  <a:schemeClr val="accent2"/>
                </a:solidFill>
              </a:rPr>
              <a:t>τεχνική, η μόλυνση γίνεται συνήθως μετά την </a:t>
            </a:r>
            <a:r>
              <a:rPr lang="el-GR" altLang="el-GR" sz="2000" dirty="0" err="1">
                <a:solidFill>
                  <a:schemeClr val="accent2"/>
                </a:solidFill>
              </a:rPr>
              <a:t>εγκυτίωση</a:t>
            </a:r>
            <a:r>
              <a:rPr lang="el-GR" altLang="el-GR" sz="2000" dirty="0">
                <a:solidFill>
                  <a:schemeClr val="accent2"/>
                </a:solidFill>
              </a:rPr>
              <a:t>.</a:t>
            </a:r>
            <a:endParaRPr lang="el-GR" altLang="el-GR" sz="2000" i="1" dirty="0">
              <a:solidFill>
                <a:schemeClr val="accent2"/>
              </a:solidFill>
            </a:endParaRPr>
          </a:p>
        </p:txBody>
      </p:sp>
      <p:sp>
        <p:nvSpPr>
          <p:cNvPr id="10" name="Θέση υποσέλιδου 3" descr="."/>
          <p:cNvSpPr txBox="1">
            <a:spLocks/>
          </p:cNvSpPr>
          <p:nvPr/>
        </p:nvSpPr>
        <p:spPr>
          <a:xfrm>
            <a:off x="2909727"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Συμπυκνωμένο γάλα</a:t>
            </a:r>
            <a:endParaRPr lang="en-US" sz="1400" dirty="0"/>
          </a:p>
        </p:txBody>
      </p:sp>
    </p:spTree>
    <p:extLst>
      <p:ext uri="{BB962C8B-B14F-4D97-AF65-F5344CB8AC3E}">
        <p14:creationId xmlns:p14="http://schemas.microsoft.com/office/powerpoint/2010/main" val="1768918810"/>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Slide Number Placeholder 5"/>
          <p:cNvSpPr>
            <a:spLocks noGrp="1"/>
          </p:cNvSpPr>
          <p:nvPr>
            <p:ph type="sldNum" sz="quarter" idx="12"/>
          </p:nvPr>
        </p:nvSpPr>
        <p:spPr/>
        <p:txBody>
          <a:bodyPr/>
          <a:lstStyle/>
          <a:p>
            <a:pPr>
              <a:defRPr/>
            </a:pPr>
            <a:fld id="{EDAD4DB6-8F96-4CCC-BD63-93C6306DE257}" type="slidenum">
              <a:rPr lang="el-GR"/>
              <a:pPr>
                <a:defRPr/>
              </a:pPr>
              <a:t>33</a:t>
            </a:fld>
            <a:endParaRPr lang="el-GR"/>
          </a:p>
        </p:txBody>
      </p:sp>
      <p:sp>
        <p:nvSpPr>
          <p:cNvPr id="393221" name="Text Box 5"/>
          <p:cNvSpPr txBox="1">
            <a:spLocks noChangeArrowheads="1"/>
          </p:cNvSpPr>
          <p:nvPr/>
        </p:nvSpPr>
        <p:spPr bwMode="auto">
          <a:xfrm>
            <a:off x="1547812" y="342900"/>
            <a:ext cx="2303463" cy="519113"/>
          </a:xfrm>
          <a:prstGeom prst="rect">
            <a:avLst/>
          </a:prstGeom>
          <a:noFill/>
          <a:ln w="9525">
            <a:noFill/>
            <a:miter lim="800000"/>
            <a:headEnd/>
            <a:tailEnd/>
          </a:ln>
          <a:effectLst/>
        </p:spPr>
        <p:txBody>
          <a:bodyPr>
            <a:spAutoFit/>
          </a:bodyPr>
          <a:lstStyle/>
          <a:p>
            <a:pPr>
              <a:defRPr/>
            </a:pPr>
            <a:r>
              <a:rPr lang="el-GR" sz="2800" b="1" dirty="0">
                <a:solidFill>
                  <a:schemeClr val="accent2"/>
                </a:solidFill>
                <a:effectLst>
                  <a:outerShdw blurRad="38100" dist="38100" dir="2700000" algn="tl">
                    <a:srgbClr val="C0C0C0"/>
                  </a:outerShdw>
                </a:effectLst>
              </a:rPr>
              <a:t>Αλλοιώσεις</a:t>
            </a:r>
          </a:p>
        </p:txBody>
      </p:sp>
      <p:sp>
        <p:nvSpPr>
          <p:cNvPr id="38918" name="Text Box 7"/>
          <p:cNvSpPr txBox="1">
            <a:spLocks noChangeArrowheads="1"/>
          </p:cNvSpPr>
          <p:nvPr/>
        </p:nvSpPr>
        <p:spPr bwMode="auto">
          <a:xfrm>
            <a:off x="2051050" y="1053058"/>
            <a:ext cx="1584325"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altLang="el-GR" sz="2000">
                <a:solidFill>
                  <a:schemeClr val="accent2"/>
                </a:solidFill>
              </a:rPr>
              <a:t>Αλλοιώσεις</a:t>
            </a:r>
          </a:p>
        </p:txBody>
      </p:sp>
      <p:sp>
        <p:nvSpPr>
          <p:cNvPr id="38919" name="AutoShape 8"/>
          <p:cNvSpPr>
            <a:spLocks/>
          </p:cNvSpPr>
          <p:nvPr/>
        </p:nvSpPr>
        <p:spPr bwMode="auto">
          <a:xfrm>
            <a:off x="3635375" y="837158"/>
            <a:ext cx="73025" cy="863600"/>
          </a:xfrm>
          <a:prstGeom prst="leftBrace">
            <a:avLst>
              <a:gd name="adj1" fmla="val 98551"/>
              <a:gd name="adj2" fmla="val 50000"/>
            </a:avLst>
          </a:prstGeom>
          <a:noFill/>
          <a:ln w="25400">
            <a:solidFill>
              <a:schemeClr val="accent2"/>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endParaRPr lang="el-GR" altLang="el-GR"/>
          </a:p>
        </p:txBody>
      </p:sp>
      <p:sp>
        <p:nvSpPr>
          <p:cNvPr id="38920" name="Text Box 9"/>
          <p:cNvSpPr txBox="1">
            <a:spLocks noChangeArrowheads="1"/>
          </p:cNvSpPr>
          <p:nvPr/>
        </p:nvSpPr>
        <p:spPr bwMode="auto">
          <a:xfrm>
            <a:off x="3851275" y="692696"/>
            <a:ext cx="2233613"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altLang="el-GR" sz="2000">
                <a:solidFill>
                  <a:schemeClr val="accent2"/>
                </a:solidFill>
              </a:rPr>
              <a:t>Μικροβιακές</a:t>
            </a:r>
          </a:p>
        </p:txBody>
      </p:sp>
      <p:sp>
        <p:nvSpPr>
          <p:cNvPr id="38921" name="Text Box 10"/>
          <p:cNvSpPr txBox="1">
            <a:spLocks noChangeArrowheads="1"/>
          </p:cNvSpPr>
          <p:nvPr/>
        </p:nvSpPr>
        <p:spPr bwMode="auto">
          <a:xfrm>
            <a:off x="3851275" y="1413421"/>
            <a:ext cx="252095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altLang="el-GR" sz="2000">
                <a:solidFill>
                  <a:schemeClr val="accent2"/>
                </a:solidFill>
              </a:rPr>
              <a:t>Μη Μικροβιακές</a:t>
            </a:r>
          </a:p>
        </p:txBody>
      </p:sp>
      <p:sp>
        <p:nvSpPr>
          <p:cNvPr id="38922" name="Text Box 11"/>
          <p:cNvSpPr txBox="1">
            <a:spLocks noChangeArrowheads="1"/>
          </p:cNvSpPr>
          <p:nvPr/>
        </p:nvSpPr>
        <p:spPr bwMode="auto">
          <a:xfrm>
            <a:off x="791368" y="1773783"/>
            <a:ext cx="4103688"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altLang="el-GR" sz="2000" b="1" dirty="0">
                <a:solidFill>
                  <a:schemeClr val="accent2"/>
                </a:solidFill>
              </a:rPr>
              <a:t>Μικροβιακές αλλοιώσεις:</a:t>
            </a:r>
            <a:endParaRPr lang="el-GR" altLang="el-GR" sz="2000" dirty="0">
              <a:solidFill>
                <a:schemeClr val="accent2"/>
              </a:solidFill>
            </a:endParaRPr>
          </a:p>
        </p:txBody>
      </p:sp>
      <p:sp>
        <p:nvSpPr>
          <p:cNvPr id="38923" name="Text Box 12"/>
          <p:cNvSpPr txBox="1">
            <a:spLocks noChangeArrowheads="1"/>
          </p:cNvSpPr>
          <p:nvPr/>
        </p:nvSpPr>
        <p:spPr bwMode="auto">
          <a:xfrm>
            <a:off x="539552" y="2205583"/>
            <a:ext cx="8136904" cy="405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buFontTx/>
              <a:buAutoNum type="arabicPeriod"/>
            </a:pPr>
            <a:r>
              <a:rPr lang="el-GR" altLang="el-GR" sz="2000" b="1" u="sng" dirty="0">
                <a:solidFill>
                  <a:schemeClr val="accent2"/>
                </a:solidFill>
              </a:rPr>
              <a:t>Μικροβιακή πήξη</a:t>
            </a:r>
            <a:r>
              <a:rPr lang="el-GR" altLang="el-GR" sz="2000" dirty="0">
                <a:solidFill>
                  <a:schemeClr val="accent2"/>
                </a:solidFill>
              </a:rPr>
              <a:t>:</a:t>
            </a:r>
          </a:p>
          <a:p>
            <a:pPr eaLnBrk="1" hangingPunct="1"/>
            <a:endParaRPr lang="el-GR" altLang="el-GR" sz="2000" dirty="0">
              <a:solidFill>
                <a:schemeClr val="accent2"/>
              </a:solidFill>
            </a:endParaRPr>
          </a:p>
          <a:p>
            <a:pPr eaLnBrk="1" hangingPunct="1"/>
            <a:r>
              <a:rPr lang="el-GR" altLang="el-GR" sz="2000" dirty="0">
                <a:solidFill>
                  <a:schemeClr val="accent2"/>
                </a:solidFill>
              </a:rPr>
              <a:t>	Οφείλεται σε πολλαπλασιασμό </a:t>
            </a:r>
            <a:r>
              <a:rPr lang="el-GR" altLang="el-GR" sz="2000" dirty="0" err="1">
                <a:solidFill>
                  <a:schemeClr val="accent2"/>
                </a:solidFill>
              </a:rPr>
              <a:t>βακίλλων</a:t>
            </a:r>
            <a:r>
              <a:rPr lang="el-GR" altLang="el-GR" sz="2000" dirty="0">
                <a:solidFill>
                  <a:schemeClr val="accent2"/>
                </a:solidFill>
              </a:rPr>
              <a:t> </a:t>
            </a:r>
            <a:r>
              <a:rPr lang="el-GR" altLang="el-GR" sz="2000" i="1" dirty="0">
                <a:solidFill>
                  <a:schemeClr val="accent2"/>
                </a:solidFill>
              </a:rPr>
              <a:t>(</a:t>
            </a:r>
            <a:r>
              <a:rPr lang="en-US" altLang="el-GR" sz="2000" i="1" dirty="0">
                <a:solidFill>
                  <a:schemeClr val="accent2"/>
                </a:solidFill>
              </a:rPr>
              <a:t>B. cereus</a:t>
            </a:r>
            <a:r>
              <a:rPr lang="el-GR" altLang="el-GR" sz="2000" i="1" dirty="0">
                <a:solidFill>
                  <a:schemeClr val="accent2"/>
                </a:solidFill>
              </a:rPr>
              <a:t>,</a:t>
            </a:r>
            <a:r>
              <a:rPr lang="en-US" altLang="el-GR" sz="2000" i="1" dirty="0">
                <a:solidFill>
                  <a:schemeClr val="accent2"/>
                </a:solidFill>
              </a:rPr>
              <a:t> B. subtilis, B. </a:t>
            </a:r>
            <a:r>
              <a:rPr lang="en-US" altLang="el-GR" sz="2000" i="1" dirty="0" err="1">
                <a:solidFill>
                  <a:schemeClr val="accent2"/>
                </a:solidFill>
              </a:rPr>
              <a:t>coagulans</a:t>
            </a:r>
            <a:r>
              <a:rPr lang="en-US" altLang="el-GR" sz="2000" i="1" dirty="0">
                <a:solidFill>
                  <a:schemeClr val="accent2"/>
                </a:solidFill>
              </a:rPr>
              <a:t>),</a:t>
            </a:r>
            <a:r>
              <a:rPr lang="el-GR" altLang="el-GR" sz="2000" dirty="0">
                <a:solidFill>
                  <a:schemeClr val="accent2"/>
                </a:solidFill>
              </a:rPr>
              <a:t> οι σπόροι των οποίων επιβίωσαν της αποστείρωσης.</a:t>
            </a:r>
            <a:endParaRPr lang="en-US" altLang="el-GR" sz="2000" dirty="0">
              <a:solidFill>
                <a:schemeClr val="accent2"/>
              </a:solidFill>
            </a:endParaRPr>
          </a:p>
          <a:p>
            <a:pPr eaLnBrk="1" hangingPunct="1"/>
            <a:r>
              <a:rPr lang="el-GR" altLang="el-GR" sz="2000" dirty="0">
                <a:solidFill>
                  <a:schemeClr val="accent2"/>
                </a:solidFill>
              </a:rPr>
              <a:t>	Η πήξη προκαλείται είτε από </a:t>
            </a:r>
            <a:r>
              <a:rPr lang="el-GR" altLang="el-GR" sz="2000" b="1" dirty="0" err="1">
                <a:solidFill>
                  <a:schemeClr val="accent2"/>
                </a:solidFill>
              </a:rPr>
              <a:t>βακτηριακά</a:t>
            </a:r>
            <a:r>
              <a:rPr lang="el-GR" altLang="el-GR" sz="2000" b="1" dirty="0">
                <a:solidFill>
                  <a:schemeClr val="accent2"/>
                </a:solidFill>
              </a:rPr>
              <a:t> ένζυμα</a:t>
            </a:r>
            <a:r>
              <a:rPr lang="el-GR" altLang="el-GR" sz="2000" dirty="0">
                <a:solidFill>
                  <a:schemeClr val="accent2"/>
                </a:solidFill>
              </a:rPr>
              <a:t> οπότε είναι γλυκεία (</a:t>
            </a:r>
            <a:r>
              <a:rPr lang="en-US" altLang="el-GR" sz="2000" i="1" dirty="0">
                <a:solidFill>
                  <a:schemeClr val="accent2"/>
                </a:solidFill>
              </a:rPr>
              <a:t>B. subtilis</a:t>
            </a:r>
            <a:r>
              <a:rPr lang="el-GR" altLang="el-GR" sz="2000" i="1" dirty="0">
                <a:solidFill>
                  <a:schemeClr val="accent2"/>
                </a:solidFill>
              </a:rPr>
              <a:t>) </a:t>
            </a:r>
            <a:r>
              <a:rPr lang="el-GR" altLang="el-GR" sz="2000" dirty="0">
                <a:solidFill>
                  <a:schemeClr val="accent2"/>
                </a:solidFill>
              </a:rPr>
              <a:t>ή από </a:t>
            </a:r>
            <a:r>
              <a:rPr lang="el-GR" altLang="el-GR" sz="2000" b="1" dirty="0">
                <a:solidFill>
                  <a:schemeClr val="accent2"/>
                </a:solidFill>
              </a:rPr>
              <a:t>αύξηση της οξύτητας λόγω ζύμωσης της λακτόζης</a:t>
            </a:r>
            <a:r>
              <a:rPr lang="el-GR" altLang="el-GR" sz="2000" dirty="0">
                <a:solidFill>
                  <a:schemeClr val="accent2"/>
                </a:solidFill>
              </a:rPr>
              <a:t> (</a:t>
            </a:r>
            <a:r>
              <a:rPr lang="en-US" altLang="el-GR" sz="2000" i="1" dirty="0">
                <a:solidFill>
                  <a:schemeClr val="accent2"/>
                </a:solidFill>
              </a:rPr>
              <a:t>B. </a:t>
            </a:r>
            <a:r>
              <a:rPr lang="en-US" altLang="el-GR" sz="2000" i="1" dirty="0" err="1">
                <a:solidFill>
                  <a:schemeClr val="accent2"/>
                </a:solidFill>
              </a:rPr>
              <a:t>coagulans</a:t>
            </a:r>
            <a:r>
              <a:rPr lang="el-GR" altLang="el-GR" sz="2000" i="1" dirty="0">
                <a:solidFill>
                  <a:schemeClr val="accent2"/>
                </a:solidFill>
              </a:rPr>
              <a:t>) </a:t>
            </a:r>
            <a:r>
              <a:rPr lang="el-GR" altLang="el-GR" sz="2000" dirty="0">
                <a:solidFill>
                  <a:schemeClr val="accent2"/>
                </a:solidFill>
              </a:rPr>
              <a:t>με παραγωγή ή χωρίς παραγωγή αερίου, οπότε ανάλογα συνυπάρχει ή όχι και διόγκωση του κυτίου. Η γλυκεία πήξη συνοδεύεται από πικρή γεύση και με την πάροδο του χρόνου το πήγμα αποκτά καστανή χροιά.</a:t>
            </a:r>
          </a:p>
          <a:p>
            <a:pPr eaLnBrk="1" hangingPunct="1"/>
            <a:r>
              <a:rPr lang="el-GR" altLang="el-GR" sz="2000" dirty="0">
                <a:solidFill>
                  <a:schemeClr val="accent2"/>
                </a:solidFill>
              </a:rPr>
              <a:t>	Μπορεί επίσης να προκληθεί και από μη σπορογόνα βακτήρια που εισέρχονται μετά την αποστείρωση (</a:t>
            </a:r>
            <a:r>
              <a:rPr lang="en-US" altLang="el-GR" sz="2000" i="1" dirty="0">
                <a:solidFill>
                  <a:schemeClr val="accent2"/>
                </a:solidFill>
              </a:rPr>
              <a:t>Streptococcus </a:t>
            </a:r>
            <a:r>
              <a:rPr lang="en-US" altLang="el-GR" sz="2000" i="1" dirty="0" err="1">
                <a:solidFill>
                  <a:schemeClr val="accent2"/>
                </a:solidFill>
              </a:rPr>
              <a:t>lactis</a:t>
            </a:r>
            <a:r>
              <a:rPr lang="en-US" altLang="el-GR" sz="2000" i="1" dirty="0">
                <a:solidFill>
                  <a:schemeClr val="accent2"/>
                </a:solidFill>
              </a:rPr>
              <a:t> var. </a:t>
            </a:r>
            <a:r>
              <a:rPr lang="en-US" altLang="el-GR" sz="2000" i="1" dirty="0" err="1">
                <a:solidFill>
                  <a:schemeClr val="accent2"/>
                </a:solidFill>
              </a:rPr>
              <a:t>maltigens</a:t>
            </a:r>
            <a:r>
              <a:rPr lang="en-US" altLang="el-GR" sz="2000" dirty="0">
                <a:solidFill>
                  <a:schemeClr val="accent2"/>
                </a:solidFill>
              </a:rPr>
              <a:t>)</a:t>
            </a:r>
            <a:endParaRPr lang="el-GR" altLang="el-GR" sz="2000" dirty="0">
              <a:solidFill>
                <a:schemeClr val="accent2"/>
              </a:solidFill>
            </a:endParaRPr>
          </a:p>
        </p:txBody>
      </p:sp>
      <p:sp>
        <p:nvSpPr>
          <p:cNvPr id="12" name="Θέση υποσέλιδου 3" descr="."/>
          <p:cNvSpPr txBox="1">
            <a:spLocks/>
          </p:cNvSpPr>
          <p:nvPr/>
        </p:nvSpPr>
        <p:spPr>
          <a:xfrm>
            <a:off x="2909727"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Συμπυκνωμένο γάλα</a:t>
            </a:r>
            <a:endParaRPr lang="en-US" sz="1400" dirty="0"/>
          </a:p>
        </p:txBody>
      </p:sp>
    </p:spTree>
    <p:extLst>
      <p:ext uri="{BB962C8B-B14F-4D97-AF65-F5344CB8AC3E}">
        <p14:creationId xmlns:p14="http://schemas.microsoft.com/office/powerpoint/2010/main" val="3144105646"/>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pPr>
              <a:defRPr/>
            </a:pPr>
            <a:fld id="{B043CD72-98E0-45EE-BA75-519167838938}" type="slidenum">
              <a:rPr lang="el-GR"/>
              <a:pPr>
                <a:defRPr/>
              </a:pPr>
              <a:t>34</a:t>
            </a:fld>
            <a:endParaRPr lang="el-GR"/>
          </a:p>
        </p:txBody>
      </p:sp>
      <p:sp>
        <p:nvSpPr>
          <p:cNvPr id="39941" name="Text Box 5"/>
          <p:cNvSpPr txBox="1">
            <a:spLocks noChangeArrowheads="1"/>
          </p:cNvSpPr>
          <p:nvPr/>
        </p:nvSpPr>
        <p:spPr bwMode="auto">
          <a:xfrm>
            <a:off x="539552" y="620713"/>
            <a:ext cx="8137724" cy="1920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altLang="el-GR" sz="2000" b="1" u="sng" dirty="0">
                <a:solidFill>
                  <a:schemeClr val="accent2"/>
                </a:solidFill>
              </a:rPr>
              <a:t>2. Παραγωγή αερίου</a:t>
            </a:r>
            <a:r>
              <a:rPr lang="el-GR" altLang="el-GR" sz="2000" b="1" dirty="0">
                <a:solidFill>
                  <a:schemeClr val="accent2"/>
                </a:solidFill>
              </a:rPr>
              <a:t>: </a:t>
            </a:r>
          </a:p>
          <a:p>
            <a:pPr eaLnBrk="1" hangingPunct="1"/>
            <a:endParaRPr lang="el-GR" altLang="el-GR" sz="2000" b="1" dirty="0">
              <a:solidFill>
                <a:schemeClr val="accent2"/>
              </a:solidFill>
            </a:endParaRPr>
          </a:p>
          <a:p>
            <a:pPr eaLnBrk="1" hangingPunct="1"/>
            <a:r>
              <a:rPr lang="el-GR" altLang="el-GR" sz="2000" dirty="0">
                <a:solidFill>
                  <a:schemeClr val="accent2"/>
                </a:solidFill>
              </a:rPr>
              <a:t>Οφείλεται κυρίως σε σπορογόνα αεριογόνα βακτήρια τα οποία συνήθως προκαλούν παράλληλα και όξινη πήξη (</a:t>
            </a:r>
            <a:r>
              <a:rPr lang="en-US" altLang="el-GR" sz="2000" i="1" dirty="0">
                <a:solidFill>
                  <a:schemeClr val="accent2"/>
                </a:solidFill>
              </a:rPr>
              <a:t>B. </a:t>
            </a:r>
            <a:r>
              <a:rPr lang="en-US" altLang="el-GR" sz="2000" i="1" dirty="0" err="1">
                <a:solidFill>
                  <a:schemeClr val="accent2"/>
                </a:solidFill>
              </a:rPr>
              <a:t>coagulans</a:t>
            </a:r>
            <a:r>
              <a:rPr lang="en-US" altLang="el-GR" sz="2000" dirty="0">
                <a:solidFill>
                  <a:schemeClr val="accent2"/>
                </a:solidFill>
              </a:rPr>
              <a:t>).</a:t>
            </a:r>
          </a:p>
          <a:p>
            <a:pPr eaLnBrk="1" hangingPunct="1"/>
            <a:r>
              <a:rPr lang="el-GR" altLang="el-GR" sz="2000" dirty="0">
                <a:solidFill>
                  <a:schemeClr val="accent2"/>
                </a:solidFill>
              </a:rPr>
              <a:t>Συχνά υπεισέρχεται το </a:t>
            </a:r>
            <a:r>
              <a:rPr lang="en-US" altLang="el-GR" sz="2000" i="1" dirty="0" err="1">
                <a:solidFill>
                  <a:schemeClr val="accent2"/>
                </a:solidFill>
              </a:rPr>
              <a:t>Plectridium</a:t>
            </a:r>
            <a:r>
              <a:rPr lang="en-US" altLang="el-GR" sz="2000" i="1" dirty="0">
                <a:solidFill>
                  <a:schemeClr val="accent2"/>
                </a:solidFill>
              </a:rPr>
              <a:t> </a:t>
            </a:r>
            <a:r>
              <a:rPr lang="en-US" altLang="el-GR" sz="2000" i="1" dirty="0" err="1">
                <a:solidFill>
                  <a:schemeClr val="accent2"/>
                </a:solidFill>
              </a:rPr>
              <a:t>faetidum</a:t>
            </a:r>
            <a:r>
              <a:rPr lang="el-GR" altLang="el-GR" sz="2000" dirty="0">
                <a:solidFill>
                  <a:schemeClr val="accent2"/>
                </a:solidFill>
              </a:rPr>
              <a:t> το οποίο είναι </a:t>
            </a:r>
            <a:r>
              <a:rPr lang="el-GR" altLang="el-GR" sz="2000" dirty="0" err="1">
                <a:solidFill>
                  <a:schemeClr val="accent2"/>
                </a:solidFill>
              </a:rPr>
              <a:t>θερμοάντοχο</a:t>
            </a:r>
            <a:r>
              <a:rPr lang="el-GR" altLang="el-GR" sz="2000" dirty="0">
                <a:solidFill>
                  <a:schemeClr val="accent2"/>
                </a:solidFill>
              </a:rPr>
              <a:t> και αντέχει στους 118</a:t>
            </a:r>
            <a:r>
              <a:rPr lang="en-US" altLang="el-GR" sz="2000" dirty="0">
                <a:solidFill>
                  <a:schemeClr val="accent2"/>
                </a:solidFill>
              </a:rPr>
              <a:t>°C</a:t>
            </a:r>
            <a:r>
              <a:rPr lang="el-GR" altLang="el-GR" sz="2000" dirty="0">
                <a:solidFill>
                  <a:schemeClr val="accent2"/>
                </a:solidFill>
              </a:rPr>
              <a:t> για 15</a:t>
            </a:r>
            <a:r>
              <a:rPr lang="en-US" altLang="el-GR" sz="2000" dirty="0">
                <a:solidFill>
                  <a:schemeClr val="accent2"/>
                </a:solidFill>
              </a:rPr>
              <a:t>min.</a:t>
            </a:r>
            <a:endParaRPr lang="el-GR" altLang="el-GR" sz="2000" dirty="0">
              <a:solidFill>
                <a:schemeClr val="accent2"/>
              </a:solidFill>
            </a:endParaRPr>
          </a:p>
        </p:txBody>
      </p:sp>
      <p:sp>
        <p:nvSpPr>
          <p:cNvPr id="39942" name="Text Box 6"/>
          <p:cNvSpPr txBox="1">
            <a:spLocks noChangeArrowheads="1"/>
          </p:cNvSpPr>
          <p:nvPr/>
        </p:nvSpPr>
        <p:spPr bwMode="auto">
          <a:xfrm>
            <a:off x="539552" y="2852738"/>
            <a:ext cx="8137723" cy="2225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altLang="el-GR" sz="2000" b="1" u="sng" dirty="0">
                <a:solidFill>
                  <a:schemeClr val="accent2"/>
                </a:solidFill>
              </a:rPr>
              <a:t>3. </a:t>
            </a:r>
            <a:r>
              <a:rPr lang="el-GR" altLang="el-GR" sz="2000" b="1" u="sng" dirty="0" err="1">
                <a:solidFill>
                  <a:schemeClr val="accent2"/>
                </a:solidFill>
              </a:rPr>
              <a:t>Πεπτονοποίηση</a:t>
            </a:r>
            <a:r>
              <a:rPr lang="el-GR" altLang="el-GR" sz="2000" b="1" u="sng" dirty="0">
                <a:solidFill>
                  <a:schemeClr val="accent2"/>
                </a:solidFill>
              </a:rPr>
              <a:t> – σήψη</a:t>
            </a:r>
            <a:r>
              <a:rPr lang="el-GR" altLang="el-GR" sz="2000" b="1" dirty="0">
                <a:solidFill>
                  <a:schemeClr val="accent2"/>
                </a:solidFill>
              </a:rPr>
              <a:t>: </a:t>
            </a:r>
          </a:p>
          <a:p>
            <a:pPr eaLnBrk="1" hangingPunct="1"/>
            <a:endParaRPr lang="el-GR" altLang="el-GR" sz="2000" b="1" dirty="0">
              <a:solidFill>
                <a:schemeClr val="accent2"/>
              </a:solidFill>
            </a:endParaRPr>
          </a:p>
          <a:p>
            <a:pPr eaLnBrk="1" hangingPunct="1"/>
            <a:r>
              <a:rPr lang="el-GR" altLang="el-GR" sz="2000" dirty="0">
                <a:solidFill>
                  <a:schemeClr val="accent2"/>
                </a:solidFill>
              </a:rPr>
              <a:t>Οφείλεται σε διάφορα πρωτεολυτικά βακτήρια είτε </a:t>
            </a:r>
            <a:r>
              <a:rPr lang="el-GR" altLang="el-GR" sz="2000" dirty="0" err="1">
                <a:solidFill>
                  <a:schemeClr val="accent2"/>
                </a:solidFill>
              </a:rPr>
              <a:t>θερμοάντοχα</a:t>
            </a:r>
            <a:r>
              <a:rPr lang="el-GR" altLang="el-GR" sz="2000" dirty="0">
                <a:solidFill>
                  <a:schemeClr val="accent2"/>
                </a:solidFill>
              </a:rPr>
              <a:t> (</a:t>
            </a:r>
            <a:r>
              <a:rPr lang="el-GR" altLang="el-GR" sz="2000" dirty="0" err="1">
                <a:solidFill>
                  <a:schemeClr val="accent2"/>
                </a:solidFill>
              </a:rPr>
              <a:t>βάκιλλοι</a:t>
            </a:r>
            <a:r>
              <a:rPr lang="el-GR" altLang="el-GR" sz="2000" dirty="0">
                <a:solidFill>
                  <a:schemeClr val="accent2"/>
                </a:solidFill>
              </a:rPr>
              <a:t>, </a:t>
            </a:r>
            <a:r>
              <a:rPr lang="el-GR" altLang="el-GR" sz="2000" dirty="0" err="1">
                <a:solidFill>
                  <a:schemeClr val="accent2"/>
                </a:solidFill>
              </a:rPr>
              <a:t>κλωστηρίδια</a:t>
            </a:r>
            <a:r>
              <a:rPr lang="el-GR" altLang="el-GR" sz="2000" dirty="0">
                <a:solidFill>
                  <a:schemeClr val="accent2"/>
                </a:solidFill>
              </a:rPr>
              <a:t>) ή μη </a:t>
            </a:r>
            <a:r>
              <a:rPr lang="el-GR" altLang="el-GR" sz="2000" dirty="0" err="1">
                <a:solidFill>
                  <a:schemeClr val="accent2"/>
                </a:solidFill>
              </a:rPr>
              <a:t>θερμοάντοχα</a:t>
            </a:r>
            <a:r>
              <a:rPr lang="el-GR" altLang="el-GR" sz="2000" dirty="0">
                <a:solidFill>
                  <a:schemeClr val="accent2"/>
                </a:solidFill>
              </a:rPr>
              <a:t> τα οποία εισέρχονται από σημεία κακής συναρμογής του κυτίου, ιδιαίτερα κατά τη φάση της ψύξης ή από σημεία οξείδωσης (</a:t>
            </a:r>
            <a:r>
              <a:rPr lang="el-GR" altLang="el-GR" sz="2000" dirty="0" err="1">
                <a:solidFill>
                  <a:schemeClr val="accent2"/>
                </a:solidFill>
              </a:rPr>
              <a:t>π.χ</a:t>
            </a:r>
            <a:r>
              <a:rPr lang="en-US" altLang="el-GR" sz="2000" dirty="0">
                <a:solidFill>
                  <a:schemeClr val="accent2"/>
                </a:solidFill>
              </a:rPr>
              <a:t>.</a:t>
            </a:r>
            <a:r>
              <a:rPr lang="el-GR" altLang="el-GR" sz="2000" dirty="0">
                <a:solidFill>
                  <a:schemeClr val="accent2"/>
                </a:solidFill>
              </a:rPr>
              <a:t> σκουριασμένο κυτίο). Συνοδεύεται από πικρή γεύση, υδαρή σύσταση και δυσοσμία.</a:t>
            </a:r>
          </a:p>
        </p:txBody>
      </p:sp>
      <p:sp>
        <p:nvSpPr>
          <p:cNvPr id="7" name="Θέση υποσέλιδου 3" descr="."/>
          <p:cNvSpPr txBox="1">
            <a:spLocks/>
          </p:cNvSpPr>
          <p:nvPr/>
        </p:nvSpPr>
        <p:spPr>
          <a:xfrm>
            <a:off x="2909727"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Συμπυκνωμένο γάλα</a:t>
            </a:r>
            <a:endParaRPr lang="en-US" sz="1400" dirty="0"/>
          </a:p>
        </p:txBody>
      </p:sp>
    </p:spTree>
    <p:extLst>
      <p:ext uri="{BB962C8B-B14F-4D97-AF65-F5344CB8AC3E}">
        <p14:creationId xmlns:p14="http://schemas.microsoft.com/office/powerpoint/2010/main" val="3939494963"/>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Slide Number Placeholder 5"/>
          <p:cNvSpPr>
            <a:spLocks noGrp="1"/>
          </p:cNvSpPr>
          <p:nvPr>
            <p:ph type="sldNum" sz="quarter" idx="12"/>
          </p:nvPr>
        </p:nvSpPr>
        <p:spPr/>
        <p:txBody>
          <a:bodyPr/>
          <a:lstStyle/>
          <a:p>
            <a:pPr>
              <a:defRPr/>
            </a:pPr>
            <a:fld id="{CD0916DB-DC78-4485-AA90-143F54A812D9}" type="slidenum">
              <a:rPr lang="el-GR"/>
              <a:pPr>
                <a:defRPr/>
              </a:pPr>
              <a:t>35</a:t>
            </a:fld>
            <a:endParaRPr lang="el-GR"/>
          </a:p>
        </p:txBody>
      </p:sp>
      <p:sp>
        <p:nvSpPr>
          <p:cNvPr id="40965" name="Text Box 5"/>
          <p:cNvSpPr txBox="1">
            <a:spLocks noChangeArrowheads="1"/>
          </p:cNvSpPr>
          <p:nvPr/>
        </p:nvSpPr>
        <p:spPr bwMode="auto">
          <a:xfrm>
            <a:off x="1331640" y="404812"/>
            <a:ext cx="4103688"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altLang="el-GR" sz="2000" b="1" dirty="0">
                <a:solidFill>
                  <a:schemeClr val="accent2"/>
                </a:solidFill>
              </a:rPr>
              <a:t>Μη Μικροβιακές αλλοιώσεις:</a:t>
            </a:r>
            <a:endParaRPr lang="el-GR" altLang="el-GR" sz="2000" dirty="0">
              <a:solidFill>
                <a:schemeClr val="accent2"/>
              </a:solidFill>
            </a:endParaRPr>
          </a:p>
        </p:txBody>
      </p:sp>
      <p:sp>
        <p:nvSpPr>
          <p:cNvPr id="40966" name="Text Box 7"/>
          <p:cNvSpPr txBox="1">
            <a:spLocks noChangeArrowheads="1"/>
          </p:cNvSpPr>
          <p:nvPr/>
        </p:nvSpPr>
        <p:spPr bwMode="auto">
          <a:xfrm>
            <a:off x="539551" y="764704"/>
            <a:ext cx="8209161" cy="3477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altLang="el-GR" sz="2000" b="1" u="sng" dirty="0">
                <a:solidFill>
                  <a:schemeClr val="accent2"/>
                </a:solidFill>
              </a:rPr>
              <a:t>1. Πήξη</a:t>
            </a:r>
            <a:r>
              <a:rPr lang="el-GR" altLang="el-GR" sz="2000" b="1" dirty="0" smtClean="0">
                <a:solidFill>
                  <a:schemeClr val="accent2"/>
                </a:solidFill>
              </a:rPr>
              <a:t>:</a:t>
            </a:r>
            <a:endParaRPr lang="el-GR" altLang="el-GR" sz="2000" dirty="0">
              <a:solidFill>
                <a:schemeClr val="accent2"/>
              </a:solidFill>
            </a:endParaRPr>
          </a:p>
          <a:p>
            <a:pPr eaLnBrk="1" hangingPunct="1"/>
            <a:r>
              <a:rPr lang="el-GR" altLang="el-GR" sz="2000" dirty="0">
                <a:solidFill>
                  <a:schemeClr val="accent2"/>
                </a:solidFill>
              </a:rPr>
              <a:t> Εκδηλώνεται αμέσως μετά την αποστείρωση και οφείλεται σε </a:t>
            </a:r>
            <a:r>
              <a:rPr lang="el-GR" altLang="el-GR" sz="2000" b="1" dirty="0">
                <a:solidFill>
                  <a:schemeClr val="accent2"/>
                </a:solidFill>
              </a:rPr>
              <a:t>αστάθεια της κολλοειδούς φάσης</a:t>
            </a:r>
            <a:r>
              <a:rPr lang="el-GR" altLang="el-GR" sz="2000" dirty="0">
                <a:solidFill>
                  <a:schemeClr val="accent2"/>
                </a:solidFill>
              </a:rPr>
              <a:t> (πρωτεϊνών) εξαιτίας  διαφόρων παραγόντων, οι οποίοι συνδέονται με την ποιότητα του νωπού γάλακτος (αυξημένη οξύτητα, αυξημένη αναλογία </a:t>
            </a:r>
            <a:r>
              <a:rPr lang="el-GR" altLang="el-GR" sz="2000" dirty="0" err="1">
                <a:solidFill>
                  <a:schemeClr val="accent2"/>
                </a:solidFill>
              </a:rPr>
              <a:t>αλβουμινών</a:t>
            </a:r>
            <a:r>
              <a:rPr lang="el-GR" altLang="el-GR" sz="2000" dirty="0">
                <a:solidFill>
                  <a:schemeClr val="accent2"/>
                </a:solidFill>
              </a:rPr>
              <a:t>, διαταραχή στην αναλογία αλάτων </a:t>
            </a:r>
            <a:r>
              <a:rPr lang="en-US" altLang="el-GR" sz="2000" dirty="0">
                <a:solidFill>
                  <a:schemeClr val="accent2"/>
                </a:solidFill>
              </a:rPr>
              <a:t>Ca </a:t>
            </a:r>
            <a:r>
              <a:rPr lang="el-GR" altLang="el-GR" sz="2000" dirty="0">
                <a:solidFill>
                  <a:schemeClr val="accent2"/>
                </a:solidFill>
              </a:rPr>
              <a:t>και </a:t>
            </a:r>
            <a:r>
              <a:rPr lang="en-US" altLang="el-GR" sz="2000" dirty="0">
                <a:solidFill>
                  <a:schemeClr val="accent2"/>
                </a:solidFill>
              </a:rPr>
              <a:t>Mg </a:t>
            </a:r>
            <a:r>
              <a:rPr lang="el-GR" altLang="el-GR" sz="2000" dirty="0">
                <a:solidFill>
                  <a:schemeClr val="accent2"/>
                </a:solidFill>
              </a:rPr>
              <a:t>σε σχέση με τα φωσφορικά και τα κιτρικά άλατα) ή σε ανεπαρκή μετουσίωση των πρωτεϊνών κατά την προθέρμανση. Η μετουσίωση αυτή ολοκληρώνεται κατά την αποστείρωση. Αν η μετουσίωση προχωρήσει πολύ δημιουργούνται μικρά πήγματα (σβόλοι) και σε δεύτερη φάση σχηματίζεται κανονικό πήγμα.</a:t>
            </a:r>
          </a:p>
        </p:txBody>
      </p:sp>
      <p:sp>
        <p:nvSpPr>
          <p:cNvPr id="40967" name="Text Box 8"/>
          <p:cNvSpPr txBox="1">
            <a:spLocks noChangeArrowheads="1"/>
          </p:cNvSpPr>
          <p:nvPr/>
        </p:nvSpPr>
        <p:spPr bwMode="auto">
          <a:xfrm>
            <a:off x="539551" y="4221088"/>
            <a:ext cx="8209161" cy="1938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altLang="el-GR" sz="2000" b="1" u="sng" dirty="0">
                <a:solidFill>
                  <a:schemeClr val="accent2"/>
                </a:solidFill>
              </a:rPr>
              <a:t>2. Άλλες αλλοιώσεις:</a:t>
            </a:r>
            <a:r>
              <a:rPr lang="el-GR" altLang="el-GR" sz="2000" u="sng" dirty="0">
                <a:solidFill>
                  <a:schemeClr val="accent2"/>
                </a:solidFill>
              </a:rPr>
              <a:t> </a:t>
            </a:r>
          </a:p>
          <a:p>
            <a:pPr eaLnBrk="1" hangingPunct="1">
              <a:buFontTx/>
              <a:buChar char="•"/>
            </a:pPr>
            <a:r>
              <a:rPr lang="el-GR" altLang="el-GR" sz="2000" dirty="0">
                <a:solidFill>
                  <a:schemeClr val="accent2"/>
                </a:solidFill>
              </a:rPr>
              <a:t>Μπορεί να παρατηρηθεί διαχωρισμός του λίπους λόγω μη ικανοποιητικής </a:t>
            </a:r>
            <a:r>
              <a:rPr lang="el-GR" altLang="el-GR" sz="2000" dirty="0" err="1">
                <a:solidFill>
                  <a:schemeClr val="accent2"/>
                </a:solidFill>
              </a:rPr>
              <a:t>ομογενοποίησης</a:t>
            </a:r>
            <a:r>
              <a:rPr lang="en-US" altLang="el-GR" sz="2000" dirty="0">
                <a:solidFill>
                  <a:schemeClr val="accent2"/>
                </a:solidFill>
              </a:rPr>
              <a:t>.</a:t>
            </a:r>
            <a:endParaRPr lang="el-GR" altLang="el-GR" sz="2000" dirty="0">
              <a:solidFill>
                <a:schemeClr val="accent2"/>
              </a:solidFill>
            </a:endParaRPr>
          </a:p>
          <a:p>
            <a:pPr eaLnBrk="1" hangingPunct="1">
              <a:buFontTx/>
              <a:buChar char="•"/>
            </a:pPr>
            <a:r>
              <a:rPr lang="el-GR" altLang="el-GR" sz="2000" dirty="0">
                <a:solidFill>
                  <a:schemeClr val="accent2"/>
                </a:solidFill>
              </a:rPr>
              <a:t>Μπορεί να υπάρξει καστανή χροιά λόγω </a:t>
            </a:r>
            <a:r>
              <a:rPr lang="en-US" altLang="el-GR" sz="2000" dirty="0" err="1">
                <a:solidFill>
                  <a:schemeClr val="accent2"/>
                </a:solidFill>
              </a:rPr>
              <a:t>Maillard</a:t>
            </a:r>
            <a:r>
              <a:rPr lang="en-US" altLang="el-GR" sz="2000" dirty="0">
                <a:solidFill>
                  <a:schemeClr val="accent2"/>
                </a:solidFill>
              </a:rPr>
              <a:t>.</a:t>
            </a:r>
          </a:p>
          <a:p>
            <a:pPr eaLnBrk="1" hangingPunct="1">
              <a:buFontTx/>
              <a:buChar char="•"/>
            </a:pPr>
            <a:r>
              <a:rPr lang="el-GR" altLang="el-GR" sz="2000" dirty="0">
                <a:solidFill>
                  <a:schemeClr val="accent2"/>
                </a:solidFill>
              </a:rPr>
              <a:t>Συχνά εμφανίζεται ίζημα λόγω κρυστάλλωσης των αλάτων (κιτρικό ασβέστιο).</a:t>
            </a:r>
          </a:p>
        </p:txBody>
      </p:sp>
      <p:sp>
        <p:nvSpPr>
          <p:cNvPr id="8" name="Θέση υποσέλιδου 3" descr="."/>
          <p:cNvSpPr txBox="1">
            <a:spLocks/>
          </p:cNvSpPr>
          <p:nvPr/>
        </p:nvSpPr>
        <p:spPr>
          <a:xfrm>
            <a:off x="2909727"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Συμπυκνωμένο γάλα</a:t>
            </a:r>
            <a:endParaRPr lang="en-US" sz="1400" dirty="0"/>
          </a:p>
        </p:txBody>
      </p:sp>
    </p:spTree>
    <p:extLst>
      <p:ext uri="{BB962C8B-B14F-4D97-AF65-F5344CB8AC3E}">
        <p14:creationId xmlns:p14="http://schemas.microsoft.com/office/powerpoint/2010/main" val="3617787513"/>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Slide Number Placeholder 5"/>
          <p:cNvSpPr>
            <a:spLocks noGrp="1"/>
          </p:cNvSpPr>
          <p:nvPr>
            <p:ph type="sldNum" sz="quarter" idx="12"/>
          </p:nvPr>
        </p:nvSpPr>
        <p:spPr/>
        <p:txBody>
          <a:bodyPr/>
          <a:lstStyle/>
          <a:p>
            <a:pPr>
              <a:defRPr/>
            </a:pPr>
            <a:fld id="{06546184-EF22-4048-B30F-79C114FFB83E}" type="slidenum">
              <a:rPr lang="el-GR"/>
              <a:pPr>
                <a:defRPr/>
              </a:pPr>
              <a:t>36</a:t>
            </a:fld>
            <a:endParaRPr lang="el-GR"/>
          </a:p>
        </p:txBody>
      </p:sp>
      <p:sp>
        <p:nvSpPr>
          <p:cNvPr id="41989" name="Rectangle 5"/>
          <p:cNvSpPr>
            <a:spLocks noChangeArrowheads="1"/>
          </p:cNvSpPr>
          <p:nvPr/>
        </p:nvSpPr>
        <p:spPr bwMode="auto">
          <a:xfrm>
            <a:off x="467544" y="3933056"/>
            <a:ext cx="8208912" cy="106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l-GR" altLang="el-GR" sz="3200" b="1" dirty="0">
                <a:solidFill>
                  <a:schemeClr val="accent2"/>
                </a:solidFill>
              </a:rPr>
              <a:t>ΣΥΜΠΥΚΝΩΜΕΝΟ ΣΑΚΧΑΡΟΥΧΟ ΓΑΛΑ Ή ΣΑΚΧΑΡΟΥΧΟ</a:t>
            </a:r>
            <a:endParaRPr lang="el-GR" altLang="el-GR" sz="3200" b="1" dirty="0"/>
          </a:p>
        </p:txBody>
      </p:sp>
      <p:grpSp>
        <p:nvGrpSpPr>
          <p:cNvPr id="41990" name="Group 7"/>
          <p:cNvGrpSpPr>
            <a:grpSpLocks/>
          </p:cNvGrpSpPr>
          <p:nvPr/>
        </p:nvGrpSpPr>
        <p:grpSpPr bwMode="auto">
          <a:xfrm>
            <a:off x="611188" y="1268413"/>
            <a:ext cx="8532812" cy="1296987"/>
            <a:chOff x="385" y="3203"/>
            <a:chExt cx="5251" cy="726"/>
          </a:xfrm>
        </p:grpSpPr>
        <p:sp>
          <p:nvSpPr>
            <p:cNvPr id="41991" name="Rectangle 8"/>
            <p:cNvSpPr>
              <a:spLocks noChangeArrowheads="1"/>
            </p:cNvSpPr>
            <p:nvPr/>
          </p:nvSpPr>
          <p:spPr bwMode="auto">
            <a:xfrm>
              <a:off x="385" y="3475"/>
              <a:ext cx="1668" cy="2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altLang="el-GR" sz="2000" b="1">
                  <a:solidFill>
                    <a:schemeClr val="accent2"/>
                  </a:solidFill>
                </a:rPr>
                <a:t>Συμπυκνωμένο γάλα</a:t>
              </a:r>
            </a:p>
          </p:txBody>
        </p:sp>
        <p:sp>
          <p:nvSpPr>
            <p:cNvPr id="41992" name="AutoShape 9"/>
            <p:cNvSpPr>
              <a:spLocks/>
            </p:cNvSpPr>
            <p:nvPr/>
          </p:nvSpPr>
          <p:spPr bwMode="auto">
            <a:xfrm>
              <a:off x="2245" y="3294"/>
              <a:ext cx="46" cy="635"/>
            </a:xfrm>
            <a:prstGeom prst="leftBrace">
              <a:avLst>
                <a:gd name="adj1" fmla="val 115036"/>
                <a:gd name="adj2" fmla="val 50000"/>
              </a:avLst>
            </a:prstGeom>
            <a:noFill/>
            <a:ln w="25400">
              <a:solidFill>
                <a:schemeClr val="accent2"/>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endParaRPr lang="el-GR" altLang="el-GR"/>
            </a:p>
          </p:txBody>
        </p:sp>
        <p:sp>
          <p:nvSpPr>
            <p:cNvPr id="41993" name="Rectangle 10"/>
            <p:cNvSpPr>
              <a:spLocks noChangeArrowheads="1"/>
            </p:cNvSpPr>
            <p:nvPr/>
          </p:nvSpPr>
          <p:spPr bwMode="auto">
            <a:xfrm>
              <a:off x="2336" y="3203"/>
              <a:ext cx="2095" cy="2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altLang="el-GR" sz="2000">
                  <a:solidFill>
                    <a:schemeClr val="accent2"/>
                  </a:solidFill>
                </a:rPr>
                <a:t> Συμπυκνωμένο ή </a:t>
              </a:r>
              <a:r>
                <a:rPr lang="el-GR" altLang="el-GR" sz="2000" b="1">
                  <a:solidFill>
                    <a:schemeClr val="accent2"/>
                  </a:solidFill>
                </a:rPr>
                <a:t>εβαπορέ</a:t>
              </a:r>
            </a:p>
          </p:txBody>
        </p:sp>
        <p:sp>
          <p:nvSpPr>
            <p:cNvPr id="41994" name="Rectangle 11"/>
            <p:cNvSpPr>
              <a:spLocks noChangeArrowheads="1"/>
            </p:cNvSpPr>
            <p:nvPr/>
          </p:nvSpPr>
          <p:spPr bwMode="auto">
            <a:xfrm>
              <a:off x="2336" y="3702"/>
              <a:ext cx="3300" cy="2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altLang="el-GR" sz="2000" dirty="0">
                  <a:solidFill>
                    <a:schemeClr val="accent2"/>
                  </a:solidFill>
                </a:rPr>
                <a:t>Συμπυκνωμένο σακχαρούχο ή </a:t>
              </a:r>
              <a:r>
                <a:rPr lang="el-GR" altLang="el-GR" sz="2000" b="1" dirty="0">
                  <a:solidFill>
                    <a:schemeClr val="accent2"/>
                  </a:solidFill>
                </a:rPr>
                <a:t>σακχαρούχο</a:t>
              </a:r>
            </a:p>
          </p:txBody>
        </p:sp>
      </p:grpSp>
      <p:sp>
        <p:nvSpPr>
          <p:cNvPr id="11" name="Θέση υποσέλιδου 3" descr="."/>
          <p:cNvSpPr txBox="1">
            <a:spLocks/>
          </p:cNvSpPr>
          <p:nvPr/>
        </p:nvSpPr>
        <p:spPr>
          <a:xfrm>
            <a:off x="2909727"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Συμπυκνωμένο γάλα</a:t>
            </a:r>
            <a:endParaRPr lang="en-US" sz="1400" dirty="0"/>
          </a:p>
        </p:txBody>
      </p:sp>
    </p:spTree>
    <p:extLst>
      <p:ext uri="{BB962C8B-B14F-4D97-AF65-F5344CB8AC3E}">
        <p14:creationId xmlns:p14="http://schemas.microsoft.com/office/powerpoint/2010/main" val="935518431"/>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5"/>
          <p:cNvSpPr>
            <a:spLocks noGrp="1"/>
          </p:cNvSpPr>
          <p:nvPr>
            <p:ph type="sldNum" sz="quarter" idx="12"/>
          </p:nvPr>
        </p:nvSpPr>
        <p:spPr/>
        <p:txBody>
          <a:bodyPr/>
          <a:lstStyle/>
          <a:p>
            <a:pPr>
              <a:defRPr/>
            </a:pPr>
            <a:fld id="{A99D68BD-9E75-498F-931E-CD6C2E29F2E3}" type="slidenum">
              <a:rPr lang="el-GR"/>
              <a:pPr>
                <a:defRPr/>
              </a:pPr>
              <a:t>37</a:t>
            </a:fld>
            <a:endParaRPr lang="el-GR"/>
          </a:p>
        </p:txBody>
      </p:sp>
      <p:sp>
        <p:nvSpPr>
          <p:cNvPr id="43013" name="Text Box 5"/>
          <p:cNvSpPr txBox="1">
            <a:spLocks noChangeArrowheads="1"/>
          </p:cNvSpPr>
          <p:nvPr/>
        </p:nvSpPr>
        <p:spPr bwMode="auto">
          <a:xfrm>
            <a:off x="539551" y="550218"/>
            <a:ext cx="8198867" cy="54476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spcBef>
                <a:spcPct val="50000"/>
              </a:spcBef>
            </a:pPr>
            <a:r>
              <a:rPr lang="el-GR" altLang="el-GR" sz="2400" dirty="0">
                <a:solidFill>
                  <a:schemeClr val="accent2"/>
                </a:solidFill>
              </a:rPr>
              <a:t>Το σακχαρούχο υγρό προϊόν, που λαμβάνεται με μερική αφαίρεση του ύδατος από γάλα, από ολικά  ή μερικά αποβουτυρωμένο γάλα, ή μείγμα προϊόντων του, στα οποία ενδεχομένως να έχει προστεθεί κρέμα γάλακτος ή γάλα ολικά αφυδατωμένο ή και τα δύο, σε ποσότητα όχι &gt;25% του ολικού στερεού υπολείμματος. </a:t>
            </a:r>
          </a:p>
          <a:p>
            <a:pPr eaLnBrk="1" hangingPunct="1">
              <a:spcBef>
                <a:spcPct val="50000"/>
              </a:spcBef>
            </a:pPr>
            <a:r>
              <a:rPr lang="el-GR" altLang="el-GR" sz="2400" dirty="0">
                <a:solidFill>
                  <a:schemeClr val="accent2"/>
                </a:solidFill>
              </a:rPr>
              <a:t>ΕΙΔΗ</a:t>
            </a:r>
            <a:r>
              <a:rPr lang="el-GR" altLang="el-GR" sz="2400" dirty="0" smtClean="0">
                <a:solidFill>
                  <a:schemeClr val="accent2"/>
                </a:solidFill>
              </a:rPr>
              <a:t>:</a:t>
            </a:r>
            <a:endParaRPr lang="el-GR" altLang="el-GR" sz="2400" dirty="0">
              <a:solidFill>
                <a:srgbClr val="FF3300"/>
              </a:solidFill>
            </a:endParaRPr>
          </a:p>
          <a:p>
            <a:pPr eaLnBrk="1" hangingPunct="1"/>
            <a:r>
              <a:rPr lang="el-GR" altLang="el-GR" sz="2400" dirty="0">
                <a:solidFill>
                  <a:schemeClr val="accent2"/>
                </a:solidFill>
              </a:rPr>
              <a:t>ΣΥΜΠΥΚΝΩΜΕΝΟ ΓΑΛΑ ΖΑΧΑΡΟΥΧΟ</a:t>
            </a:r>
          </a:p>
          <a:p>
            <a:pPr eaLnBrk="1" hangingPunct="1"/>
            <a:endParaRPr lang="el-GR" altLang="el-GR" sz="2400" dirty="0">
              <a:solidFill>
                <a:schemeClr val="accent2"/>
              </a:solidFill>
            </a:endParaRPr>
          </a:p>
          <a:p>
            <a:pPr eaLnBrk="1" hangingPunct="1"/>
            <a:r>
              <a:rPr lang="el-GR" altLang="el-GR" sz="2400" dirty="0">
                <a:solidFill>
                  <a:schemeClr val="accent2"/>
                </a:solidFill>
              </a:rPr>
              <a:t>ΣΥΜΠΥΚΝΩΜΕΝΟ ΓΑΛΑ, ΜΕΡΙΚΑ ΑΠΟΒΟΥΤΥΡΟΜΕΝΟ, ΖΑΧΑΡΟΥΧΟ</a:t>
            </a:r>
          </a:p>
          <a:p>
            <a:pPr eaLnBrk="1" hangingPunct="1"/>
            <a:endParaRPr lang="el-GR" altLang="el-GR" sz="2400" dirty="0">
              <a:solidFill>
                <a:schemeClr val="accent2"/>
              </a:solidFill>
            </a:endParaRPr>
          </a:p>
          <a:p>
            <a:pPr eaLnBrk="1" hangingPunct="1"/>
            <a:r>
              <a:rPr lang="el-GR" altLang="el-GR" sz="2400" dirty="0">
                <a:solidFill>
                  <a:schemeClr val="accent2"/>
                </a:solidFill>
              </a:rPr>
              <a:t>ΣΥΜΠΥΚΝΩΜΕΝΟ ΓΑΛΑ, </a:t>
            </a:r>
            <a:r>
              <a:rPr lang="el-GR" altLang="el-GR" sz="2400" dirty="0" smtClean="0">
                <a:solidFill>
                  <a:schemeClr val="accent2"/>
                </a:solidFill>
              </a:rPr>
              <a:t>ΑΠΟΒΟΥΤΥΡΩΜΕΝΟ,ΖΑΧΑΡΟΥΧΟ</a:t>
            </a:r>
            <a:endParaRPr lang="el-GR" altLang="el-GR" sz="2400" dirty="0">
              <a:solidFill>
                <a:schemeClr val="accent2"/>
              </a:solidFill>
            </a:endParaRPr>
          </a:p>
        </p:txBody>
      </p:sp>
      <p:sp>
        <p:nvSpPr>
          <p:cNvPr id="6" name="Θέση υποσέλιδου 3" descr="."/>
          <p:cNvSpPr txBox="1">
            <a:spLocks/>
          </p:cNvSpPr>
          <p:nvPr/>
        </p:nvSpPr>
        <p:spPr>
          <a:xfrm>
            <a:off x="2909727"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Συμπυκνωμένο γάλα</a:t>
            </a:r>
            <a:endParaRPr lang="en-US" sz="1400" dirty="0"/>
          </a:p>
        </p:txBody>
      </p:sp>
    </p:spTree>
    <p:extLst>
      <p:ext uri="{BB962C8B-B14F-4D97-AF65-F5344CB8AC3E}">
        <p14:creationId xmlns:p14="http://schemas.microsoft.com/office/powerpoint/2010/main" val="1068575418"/>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Slide Number Placeholder 5"/>
          <p:cNvSpPr>
            <a:spLocks noGrp="1"/>
          </p:cNvSpPr>
          <p:nvPr>
            <p:ph type="sldNum" sz="quarter" idx="12"/>
          </p:nvPr>
        </p:nvSpPr>
        <p:spPr/>
        <p:txBody>
          <a:bodyPr/>
          <a:lstStyle/>
          <a:p>
            <a:pPr>
              <a:defRPr/>
            </a:pPr>
            <a:fld id="{A9EB69D9-E960-4C50-9C28-DF45CFDF14B9}" type="slidenum">
              <a:rPr lang="el-GR"/>
              <a:pPr>
                <a:defRPr/>
              </a:pPr>
              <a:t>38</a:t>
            </a:fld>
            <a:endParaRPr lang="el-GR"/>
          </a:p>
        </p:txBody>
      </p:sp>
      <p:sp>
        <p:nvSpPr>
          <p:cNvPr id="44037" name="Text Box 5"/>
          <p:cNvSpPr txBox="1">
            <a:spLocks noChangeArrowheads="1"/>
          </p:cNvSpPr>
          <p:nvPr/>
        </p:nvSpPr>
        <p:spPr bwMode="auto">
          <a:xfrm>
            <a:off x="1403648" y="333375"/>
            <a:ext cx="3960813"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altLang="el-GR" sz="2000" b="1" dirty="0">
                <a:solidFill>
                  <a:schemeClr val="accent2"/>
                </a:solidFill>
              </a:rPr>
              <a:t>Α. ΣΤΑΔΙΑ ΠΑΡΑΓΩΓΗΣ</a:t>
            </a:r>
          </a:p>
        </p:txBody>
      </p:sp>
      <p:sp>
        <p:nvSpPr>
          <p:cNvPr id="44038" name="Text Box 6"/>
          <p:cNvSpPr txBox="1">
            <a:spLocks noChangeArrowheads="1"/>
          </p:cNvSpPr>
          <p:nvPr/>
        </p:nvSpPr>
        <p:spPr bwMode="auto">
          <a:xfrm>
            <a:off x="467545" y="1052513"/>
            <a:ext cx="8064896" cy="70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altLang="el-GR" sz="2000" dirty="0"/>
              <a:t>Το γάλα ελέγχεται, τυποποιείται, προθερμαίνεται και συμπυκνώνεται όπως έχουμε περιγράψει. Τα στάδια αυτά είναι ίδια με το εβαπορέ</a:t>
            </a:r>
          </a:p>
        </p:txBody>
      </p:sp>
      <p:sp>
        <p:nvSpPr>
          <p:cNvPr id="44039" name="Text Box 7"/>
          <p:cNvSpPr txBox="1">
            <a:spLocks noChangeArrowheads="1"/>
          </p:cNvSpPr>
          <p:nvPr/>
        </p:nvSpPr>
        <p:spPr bwMode="auto">
          <a:xfrm>
            <a:off x="467545" y="2349500"/>
            <a:ext cx="8064896" cy="23698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altLang="el-GR" sz="2000" dirty="0">
                <a:solidFill>
                  <a:schemeClr val="accent2"/>
                </a:solidFill>
              </a:rPr>
              <a:t>Κύρια διαφορά με το εβαπορέ είναι η φάση </a:t>
            </a:r>
            <a:r>
              <a:rPr lang="el-GR" altLang="el-GR" sz="2400" b="1" u="sng" dirty="0">
                <a:solidFill>
                  <a:schemeClr val="accent2"/>
                </a:solidFill>
              </a:rPr>
              <a:t>προσθήκη της </a:t>
            </a:r>
            <a:r>
              <a:rPr lang="el-GR" altLang="el-GR" sz="2400" b="1" u="sng" dirty="0" err="1">
                <a:solidFill>
                  <a:schemeClr val="accent2"/>
                </a:solidFill>
              </a:rPr>
              <a:t>σάκχαρης</a:t>
            </a:r>
            <a:r>
              <a:rPr lang="el-GR" altLang="el-GR" sz="2400" b="1" dirty="0">
                <a:solidFill>
                  <a:schemeClr val="accent2"/>
                </a:solidFill>
              </a:rPr>
              <a:t> και η </a:t>
            </a:r>
            <a:r>
              <a:rPr lang="el-GR" altLang="el-GR" sz="2400" b="1" u="sng" dirty="0">
                <a:solidFill>
                  <a:schemeClr val="accent2"/>
                </a:solidFill>
              </a:rPr>
              <a:t>έλλειψη αποστείρωσης</a:t>
            </a:r>
            <a:r>
              <a:rPr lang="el-GR" altLang="el-GR" sz="2400" b="1" dirty="0">
                <a:solidFill>
                  <a:schemeClr val="accent2"/>
                </a:solidFill>
              </a:rPr>
              <a:t>.</a:t>
            </a:r>
            <a:r>
              <a:rPr lang="el-GR" altLang="el-GR" sz="2000" dirty="0">
                <a:solidFill>
                  <a:schemeClr val="accent2"/>
                </a:solidFill>
              </a:rPr>
              <a:t> </a:t>
            </a:r>
          </a:p>
          <a:p>
            <a:pPr eaLnBrk="1" hangingPunct="1"/>
            <a:endParaRPr lang="el-GR" altLang="el-GR" sz="2000" dirty="0">
              <a:solidFill>
                <a:schemeClr val="accent2"/>
              </a:solidFill>
            </a:endParaRPr>
          </a:p>
          <a:p>
            <a:pPr eaLnBrk="1" hangingPunct="1"/>
            <a:r>
              <a:rPr lang="el-GR" altLang="el-GR" sz="2000" dirty="0">
                <a:solidFill>
                  <a:schemeClr val="accent2"/>
                </a:solidFill>
              </a:rPr>
              <a:t>Για αυτό απαιτείται ιδιαίτερη μέριμνα στις επιμολύνσεις επειδή το προϊόν δεν υφίσταται άλλη θερμική επεξεργασία πλην της προθέρμανσης, η οποία βέβαια είναι επαρκής για την εξυγίανση του γάλακτος.</a:t>
            </a:r>
            <a:endParaRPr lang="el-GR" altLang="el-GR" sz="2000" dirty="0">
              <a:solidFill>
                <a:srgbClr val="FF3300"/>
              </a:solidFill>
            </a:endParaRPr>
          </a:p>
        </p:txBody>
      </p:sp>
      <p:sp>
        <p:nvSpPr>
          <p:cNvPr id="8" name="Θέση υποσέλιδου 3" descr="."/>
          <p:cNvSpPr txBox="1">
            <a:spLocks/>
          </p:cNvSpPr>
          <p:nvPr/>
        </p:nvSpPr>
        <p:spPr>
          <a:xfrm>
            <a:off x="2909727"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Συμπυκνωμένο γάλα</a:t>
            </a:r>
            <a:endParaRPr lang="en-US" sz="1400" dirty="0"/>
          </a:p>
        </p:txBody>
      </p:sp>
    </p:spTree>
    <p:extLst>
      <p:ext uri="{BB962C8B-B14F-4D97-AF65-F5344CB8AC3E}">
        <p14:creationId xmlns:p14="http://schemas.microsoft.com/office/powerpoint/2010/main" val="2555574777"/>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Slide Number Placeholder 5"/>
          <p:cNvSpPr>
            <a:spLocks noGrp="1"/>
          </p:cNvSpPr>
          <p:nvPr>
            <p:ph type="sldNum" sz="quarter" idx="12"/>
          </p:nvPr>
        </p:nvSpPr>
        <p:spPr/>
        <p:txBody>
          <a:bodyPr/>
          <a:lstStyle/>
          <a:p>
            <a:pPr>
              <a:defRPr/>
            </a:pPr>
            <a:fld id="{B285E7FF-AB2E-42EC-BFA2-316547968A66}" type="slidenum">
              <a:rPr lang="el-GR"/>
              <a:pPr>
                <a:defRPr/>
              </a:pPr>
              <a:t>39</a:t>
            </a:fld>
            <a:endParaRPr lang="el-GR"/>
          </a:p>
        </p:txBody>
      </p:sp>
      <p:grpSp>
        <p:nvGrpSpPr>
          <p:cNvPr id="45061" name="Group 30"/>
          <p:cNvGrpSpPr>
            <a:grpSpLocks/>
          </p:cNvGrpSpPr>
          <p:nvPr/>
        </p:nvGrpSpPr>
        <p:grpSpPr bwMode="auto">
          <a:xfrm>
            <a:off x="2627313" y="266700"/>
            <a:ext cx="3960812" cy="6186488"/>
            <a:chOff x="1655" y="168"/>
            <a:chExt cx="2495" cy="3897"/>
          </a:xfrm>
        </p:grpSpPr>
        <p:sp>
          <p:nvSpPr>
            <p:cNvPr id="45062" name="Text Box 6"/>
            <p:cNvSpPr txBox="1">
              <a:spLocks noChangeArrowheads="1"/>
            </p:cNvSpPr>
            <p:nvPr/>
          </p:nvSpPr>
          <p:spPr bwMode="auto">
            <a:xfrm>
              <a:off x="1746" y="168"/>
              <a:ext cx="2313" cy="268"/>
            </a:xfrm>
            <a:prstGeom prst="rect">
              <a:avLst/>
            </a:prstGeom>
            <a:noFill/>
            <a:ln w="28575">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l-GR" altLang="el-GR" sz="2000">
                  <a:solidFill>
                    <a:schemeClr val="accent2"/>
                  </a:solidFill>
                </a:rPr>
                <a:t>Ποιοτικός έλεγχος γάλακτος</a:t>
              </a:r>
            </a:p>
          </p:txBody>
        </p:sp>
        <p:sp>
          <p:nvSpPr>
            <p:cNvPr id="45063" name="Text Box 7"/>
            <p:cNvSpPr txBox="1">
              <a:spLocks noChangeArrowheads="1"/>
            </p:cNvSpPr>
            <p:nvPr/>
          </p:nvSpPr>
          <p:spPr bwMode="auto">
            <a:xfrm>
              <a:off x="2290" y="709"/>
              <a:ext cx="1270" cy="268"/>
            </a:xfrm>
            <a:prstGeom prst="rect">
              <a:avLst/>
            </a:prstGeom>
            <a:noFill/>
            <a:ln w="28575" algn="ctr">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l-GR" altLang="el-GR" sz="2000">
                  <a:solidFill>
                    <a:schemeClr val="accent2"/>
                  </a:solidFill>
                </a:rPr>
                <a:t>Τυποποίηση</a:t>
              </a:r>
            </a:p>
          </p:txBody>
        </p:sp>
        <p:sp>
          <p:nvSpPr>
            <p:cNvPr id="45064" name="Text Box 8"/>
            <p:cNvSpPr txBox="1">
              <a:spLocks noChangeArrowheads="1"/>
            </p:cNvSpPr>
            <p:nvPr/>
          </p:nvSpPr>
          <p:spPr bwMode="auto">
            <a:xfrm>
              <a:off x="1655" y="1253"/>
              <a:ext cx="2495" cy="268"/>
            </a:xfrm>
            <a:prstGeom prst="rect">
              <a:avLst/>
            </a:prstGeom>
            <a:noFill/>
            <a:ln w="28575" algn="ctr">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l-GR" altLang="el-GR" sz="2000">
                  <a:solidFill>
                    <a:schemeClr val="accent2"/>
                  </a:solidFill>
                </a:rPr>
                <a:t>Προθέρμανση</a:t>
              </a:r>
              <a:r>
                <a:rPr lang="en-US" altLang="el-GR" sz="1600">
                  <a:solidFill>
                    <a:schemeClr val="accent2"/>
                  </a:solidFill>
                </a:rPr>
                <a:t> </a:t>
              </a:r>
              <a:r>
                <a:rPr lang="el-GR" altLang="el-GR" sz="2000">
                  <a:solidFill>
                    <a:schemeClr val="accent2"/>
                  </a:solidFill>
                </a:rPr>
                <a:t>100-120</a:t>
              </a:r>
              <a:r>
                <a:rPr lang="en-US" altLang="el-GR" sz="2000">
                  <a:solidFill>
                    <a:schemeClr val="accent2"/>
                  </a:solidFill>
                </a:rPr>
                <a:t>°C</a:t>
              </a:r>
              <a:r>
                <a:rPr lang="el-GR" altLang="el-GR" sz="2000">
                  <a:solidFill>
                    <a:schemeClr val="accent2"/>
                  </a:solidFill>
                </a:rPr>
                <a:t>/1-3</a:t>
              </a:r>
              <a:r>
                <a:rPr lang="en-US" altLang="el-GR" sz="2000">
                  <a:solidFill>
                    <a:schemeClr val="accent2"/>
                  </a:solidFill>
                </a:rPr>
                <a:t>min</a:t>
              </a:r>
              <a:endParaRPr lang="el-GR" altLang="el-GR" sz="2000">
                <a:solidFill>
                  <a:schemeClr val="accent2"/>
                </a:solidFill>
              </a:endParaRPr>
            </a:p>
          </p:txBody>
        </p:sp>
        <p:sp>
          <p:nvSpPr>
            <p:cNvPr id="45065" name="Text Box 9"/>
            <p:cNvSpPr txBox="1">
              <a:spLocks noChangeArrowheads="1"/>
            </p:cNvSpPr>
            <p:nvPr/>
          </p:nvSpPr>
          <p:spPr bwMode="auto">
            <a:xfrm>
              <a:off x="2018" y="1797"/>
              <a:ext cx="1815" cy="460"/>
            </a:xfrm>
            <a:prstGeom prst="rect">
              <a:avLst/>
            </a:prstGeom>
            <a:noFill/>
            <a:ln w="28575" algn="ctr">
              <a:solidFill>
                <a:srgbClr val="7030A0"/>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l-GR" altLang="el-GR" sz="2000">
                  <a:solidFill>
                    <a:schemeClr val="accent2"/>
                  </a:solidFill>
                </a:rPr>
                <a:t>Συμπύκνωση</a:t>
              </a:r>
              <a:r>
                <a:rPr lang="en-US" altLang="el-GR" sz="2000">
                  <a:solidFill>
                    <a:schemeClr val="accent2"/>
                  </a:solidFill>
                </a:rPr>
                <a:t> </a:t>
              </a:r>
              <a:endParaRPr lang="el-GR" altLang="el-GR" sz="2000">
                <a:solidFill>
                  <a:schemeClr val="accent2"/>
                </a:solidFill>
              </a:endParaRPr>
            </a:p>
            <a:p>
              <a:pPr algn="ctr" eaLnBrk="1" hangingPunct="1"/>
              <a:r>
                <a:rPr lang="el-GR" altLang="el-GR" sz="2000">
                  <a:solidFill>
                    <a:schemeClr val="accent2"/>
                  </a:solidFill>
                </a:rPr>
                <a:t>Προσθήκη σάκχαρης</a:t>
              </a:r>
            </a:p>
          </p:txBody>
        </p:sp>
        <p:sp>
          <p:nvSpPr>
            <p:cNvPr id="45066" name="Text Box 11"/>
            <p:cNvSpPr txBox="1">
              <a:spLocks noChangeArrowheads="1"/>
            </p:cNvSpPr>
            <p:nvPr/>
          </p:nvSpPr>
          <p:spPr bwMode="auto">
            <a:xfrm>
              <a:off x="2018" y="2523"/>
              <a:ext cx="1769" cy="460"/>
            </a:xfrm>
            <a:prstGeom prst="rect">
              <a:avLst/>
            </a:prstGeom>
            <a:noFill/>
            <a:ln w="28575" algn="ctr">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l-GR" altLang="el-GR" sz="2000">
                  <a:solidFill>
                    <a:schemeClr val="accent2"/>
                  </a:solidFill>
                </a:rPr>
                <a:t>Ψύξη (30</a:t>
              </a:r>
              <a:r>
                <a:rPr lang="en-US" altLang="el-GR" sz="2000">
                  <a:solidFill>
                    <a:schemeClr val="accent2"/>
                  </a:solidFill>
                </a:rPr>
                <a:t>°C</a:t>
              </a:r>
              <a:r>
                <a:rPr lang="el-GR" altLang="el-GR" sz="2000">
                  <a:solidFill>
                    <a:schemeClr val="accent2"/>
                  </a:solidFill>
                </a:rPr>
                <a:t>)</a:t>
              </a:r>
            </a:p>
            <a:p>
              <a:pPr algn="ctr" eaLnBrk="1" hangingPunct="1"/>
              <a:r>
                <a:rPr lang="el-GR" altLang="el-GR" sz="2000">
                  <a:solidFill>
                    <a:schemeClr val="accent2"/>
                  </a:solidFill>
                </a:rPr>
                <a:t>Μικροκρυστάλλωση</a:t>
              </a:r>
            </a:p>
          </p:txBody>
        </p:sp>
        <p:sp>
          <p:nvSpPr>
            <p:cNvPr id="45067" name="Text Box 12"/>
            <p:cNvSpPr txBox="1">
              <a:spLocks noChangeArrowheads="1"/>
            </p:cNvSpPr>
            <p:nvPr/>
          </p:nvSpPr>
          <p:spPr bwMode="auto">
            <a:xfrm>
              <a:off x="2381" y="3253"/>
              <a:ext cx="1089" cy="268"/>
            </a:xfrm>
            <a:prstGeom prst="rect">
              <a:avLst/>
            </a:prstGeom>
            <a:noFill/>
            <a:ln w="28575" algn="ctr">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l-GR" altLang="el-GR" sz="2000">
                  <a:solidFill>
                    <a:schemeClr val="accent2"/>
                  </a:solidFill>
                </a:rPr>
                <a:t>Συσκευασία</a:t>
              </a:r>
            </a:p>
          </p:txBody>
        </p:sp>
        <p:sp>
          <p:nvSpPr>
            <p:cNvPr id="45068" name="Text Box 13"/>
            <p:cNvSpPr txBox="1">
              <a:spLocks noChangeArrowheads="1"/>
            </p:cNvSpPr>
            <p:nvPr/>
          </p:nvSpPr>
          <p:spPr bwMode="auto">
            <a:xfrm>
              <a:off x="2200" y="3797"/>
              <a:ext cx="1451" cy="268"/>
            </a:xfrm>
            <a:prstGeom prst="rect">
              <a:avLst/>
            </a:prstGeom>
            <a:noFill/>
            <a:ln w="28575" algn="ctr">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l-GR" altLang="el-GR" sz="2000">
                  <a:solidFill>
                    <a:schemeClr val="accent2"/>
                  </a:solidFill>
                </a:rPr>
                <a:t>Συντήρηση</a:t>
              </a:r>
            </a:p>
          </p:txBody>
        </p:sp>
        <p:sp>
          <p:nvSpPr>
            <p:cNvPr id="45069" name="Line 22"/>
            <p:cNvSpPr>
              <a:spLocks noChangeShapeType="1"/>
            </p:cNvSpPr>
            <p:nvPr/>
          </p:nvSpPr>
          <p:spPr bwMode="auto">
            <a:xfrm>
              <a:off x="2925" y="436"/>
              <a:ext cx="1" cy="272"/>
            </a:xfrm>
            <a:prstGeom prst="line">
              <a:avLst/>
            </a:prstGeom>
            <a:noFill/>
            <a:ln w="28575">
              <a:solidFill>
                <a:schemeClr val="accent2"/>
              </a:solidFill>
              <a:round/>
              <a:headEnd/>
              <a:tailEnd type="triangle" w="med" len="med"/>
            </a:ln>
            <a:extLst>
              <a:ext uri="{909E8E84-426E-40DD-AFC4-6F175D3DCCD1}">
                <a14:hiddenFill xmlns:a14="http://schemas.microsoft.com/office/drawing/2010/main">
                  <a:noFill/>
                </a14:hiddenFill>
              </a:ext>
            </a:extLst>
          </p:spPr>
          <p:txBody>
            <a:bodyPr/>
            <a:lstStyle/>
            <a:p>
              <a:endParaRPr lang="el-GR"/>
            </a:p>
          </p:txBody>
        </p:sp>
        <p:sp>
          <p:nvSpPr>
            <p:cNvPr id="45070" name="Line 25"/>
            <p:cNvSpPr>
              <a:spLocks noChangeShapeType="1"/>
            </p:cNvSpPr>
            <p:nvPr/>
          </p:nvSpPr>
          <p:spPr bwMode="auto">
            <a:xfrm>
              <a:off x="2925" y="981"/>
              <a:ext cx="1" cy="272"/>
            </a:xfrm>
            <a:prstGeom prst="line">
              <a:avLst/>
            </a:prstGeom>
            <a:noFill/>
            <a:ln w="28575">
              <a:solidFill>
                <a:schemeClr val="accent2"/>
              </a:solidFill>
              <a:round/>
              <a:headEnd/>
              <a:tailEnd type="triangle" w="med" len="med"/>
            </a:ln>
            <a:extLst>
              <a:ext uri="{909E8E84-426E-40DD-AFC4-6F175D3DCCD1}">
                <a14:hiddenFill xmlns:a14="http://schemas.microsoft.com/office/drawing/2010/main">
                  <a:noFill/>
                </a14:hiddenFill>
              </a:ext>
            </a:extLst>
          </p:spPr>
          <p:txBody>
            <a:bodyPr/>
            <a:lstStyle/>
            <a:p>
              <a:endParaRPr lang="el-GR"/>
            </a:p>
          </p:txBody>
        </p:sp>
        <p:sp>
          <p:nvSpPr>
            <p:cNvPr id="45071" name="Line 26"/>
            <p:cNvSpPr>
              <a:spLocks noChangeShapeType="1"/>
            </p:cNvSpPr>
            <p:nvPr/>
          </p:nvSpPr>
          <p:spPr bwMode="auto">
            <a:xfrm>
              <a:off x="2925" y="1525"/>
              <a:ext cx="1" cy="272"/>
            </a:xfrm>
            <a:prstGeom prst="line">
              <a:avLst/>
            </a:prstGeom>
            <a:noFill/>
            <a:ln w="28575">
              <a:solidFill>
                <a:schemeClr val="accent2"/>
              </a:solidFill>
              <a:round/>
              <a:headEnd/>
              <a:tailEnd type="triangle" w="med" len="med"/>
            </a:ln>
            <a:extLst>
              <a:ext uri="{909E8E84-426E-40DD-AFC4-6F175D3DCCD1}">
                <a14:hiddenFill xmlns:a14="http://schemas.microsoft.com/office/drawing/2010/main">
                  <a:noFill/>
                </a14:hiddenFill>
              </a:ext>
            </a:extLst>
          </p:spPr>
          <p:txBody>
            <a:bodyPr/>
            <a:lstStyle/>
            <a:p>
              <a:endParaRPr lang="el-GR"/>
            </a:p>
          </p:txBody>
        </p:sp>
        <p:sp>
          <p:nvSpPr>
            <p:cNvPr id="45072" name="Line 27"/>
            <p:cNvSpPr>
              <a:spLocks noChangeShapeType="1"/>
            </p:cNvSpPr>
            <p:nvPr/>
          </p:nvSpPr>
          <p:spPr bwMode="auto">
            <a:xfrm>
              <a:off x="2925" y="2251"/>
              <a:ext cx="1" cy="272"/>
            </a:xfrm>
            <a:prstGeom prst="line">
              <a:avLst/>
            </a:prstGeom>
            <a:noFill/>
            <a:ln w="28575">
              <a:solidFill>
                <a:schemeClr val="accent2"/>
              </a:solidFill>
              <a:round/>
              <a:headEnd/>
              <a:tailEnd type="triangle" w="med" len="med"/>
            </a:ln>
            <a:extLst>
              <a:ext uri="{909E8E84-426E-40DD-AFC4-6F175D3DCCD1}">
                <a14:hiddenFill xmlns:a14="http://schemas.microsoft.com/office/drawing/2010/main">
                  <a:noFill/>
                </a14:hiddenFill>
              </a:ext>
            </a:extLst>
          </p:spPr>
          <p:txBody>
            <a:bodyPr/>
            <a:lstStyle/>
            <a:p>
              <a:endParaRPr lang="el-GR"/>
            </a:p>
          </p:txBody>
        </p:sp>
        <p:sp>
          <p:nvSpPr>
            <p:cNvPr id="45073" name="Line 28"/>
            <p:cNvSpPr>
              <a:spLocks noChangeShapeType="1"/>
            </p:cNvSpPr>
            <p:nvPr/>
          </p:nvSpPr>
          <p:spPr bwMode="auto">
            <a:xfrm>
              <a:off x="2925" y="2976"/>
              <a:ext cx="1" cy="272"/>
            </a:xfrm>
            <a:prstGeom prst="line">
              <a:avLst/>
            </a:prstGeom>
            <a:noFill/>
            <a:ln w="28575">
              <a:solidFill>
                <a:schemeClr val="accent2"/>
              </a:solidFill>
              <a:round/>
              <a:headEnd/>
              <a:tailEnd type="triangle" w="med" len="med"/>
            </a:ln>
            <a:extLst>
              <a:ext uri="{909E8E84-426E-40DD-AFC4-6F175D3DCCD1}">
                <a14:hiddenFill xmlns:a14="http://schemas.microsoft.com/office/drawing/2010/main">
                  <a:noFill/>
                </a14:hiddenFill>
              </a:ext>
            </a:extLst>
          </p:spPr>
          <p:txBody>
            <a:bodyPr/>
            <a:lstStyle/>
            <a:p>
              <a:endParaRPr lang="el-GR"/>
            </a:p>
          </p:txBody>
        </p:sp>
        <p:sp>
          <p:nvSpPr>
            <p:cNvPr id="45074" name="Line 29"/>
            <p:cNvSpPr>
              <a:spLocks noChangeShapeType="1"/>
            </p:cNvSpPr>
            <p:nvPr/>
          </p:nvSpPr>
          <p:spPr bwMode="auto">
            <a:xfrm>
              <a:off x="2925" y="3521"/>
              <a:ext cx="1" cy="272"/>
            </a:xfrm>
            <a:prstGeom prst="line">
              <a:avLst/>
            </a:prstGeom>
            <a:noFill/>
            <a:ln w="28575">
              <a:solidFill>
                <a:schemeClr val="accent2"/>
              </a:solidFill>
              <a:round/>
              <a:headEnd/>
              <a:tailEnd type="triangle" w="med" len="med"/>
            </a:ln>
            <a:extLst>
              <a:ext uri="{909E8E84-426E-40DD-AFC4-6F175D3DCCD1}">
                <a14:hiddenFill xmlns:a14="http://schemas.microsoft.com/office/drawing/2010/main">
                  <a:noFill/>
                </a14:hiddenFill>
              </a:ext>
            </a:extLst>
          </p:spPr>
          <p:txBody>
            <a:bodyPr/>
            <a:lstStyle/>
            <a:p>
              <a:endParaRPr lang="el-GR"/>
            </a:p>
          </p:txBody>
        </p:sp>
      </p:grpSp>
      <p:sp>
        <p:nvSpPr>
          <p:cNvPr id="19" name="Θέση υποσέλιδου 3" descr="."/>
          <p:cNvSpPr txBox="1">
            <a:spLocks/>
          </p:cNvSpPr>
          <p:nvPr/>
        </p:nvSpPr>
        <p:spPr>
          <a:xfrm>
            <a:off x="2909727" y="6489750"/>
            <a:ext cx="3190875" cy="251618"/>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Συμπυκνωμένο γάλα</a:t>
            </a:r>
            <a:endParaRPr lang="en-US" sz="1400" dirty="0"/>
          </a:p>
        </p:txBody>
      </p:sp>
    </p:spTree>
    <p:extLst>
      <p:ext uri="{BB962C8B-B14F-4D97-AF65-F5344CB8AC3E}">
        <p14:creationId xmlns:p14="http://schemas.microsoft.com/office/powerpoint/2010/main" val="101830514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Σκοποί  ενότητας</a:t>
            </a:r>
            <a:endParaRPr lang="el-GR" dirty="0"/>
          </a:p>
        </p:txBody>
      </p:sp>
      <p:sp>
        <p:nvSpPr>
          <p:cNvPr id="3" name="Content Placeholder 2"/>
          <p:cNvSpPr>
            <a:spLocks noGrp="1"/>
          </p:cNvSpPr>
          <p:nvPr>
            <p:ph idx="1"/>
          </p:nvPr>
        </p:nvSpPr>
        <p:spPr>
          <a:xfrm>
            <a:off x="467544" y="2337667"/>
            <a:ext cx="8229600" cy="2603501"/>
          </a:xfrm>
        </p:spPr>
        <p:txBody>
          <a:bodyPr>
            <a:noAutofit/>
          </a:bodyPr>
          <a:lstStyle/>
          <a:p>
            <a:r>
              <a:rPr lang="el-GR" sz="2800" dirty="0" smtClean="0"/>
              <a:t>Εξοικείωση σπουδαστών με την τεχνολογία παραγωγής συμπυκνωμένου γάλακτος, των επιπτώσεων της συμπύκνωσης στα φυσικοχημικά, μικροβιολογικά, οργανοληπτικά και </a:t>
            </a:r>
            <a:r>
              <a:rPr lang="el-GR" sz="2800" dirty="0" err="1" smtClean="0"/>
              <a:t>διαθρεπτικά</a:t>
            </a:r>
            <a:r>
              <a:rPr lang="el-GR" sz="2800" dirty="0" smtClean="0"/>
              <a:t> χαρακτηριστικά του γάλακτος καθώς και τις δοκιμές ποιοτικού ελέγχου που εκτελούνται. </a:t>
            </a:r>
            <a:endParaRPr lang="el-GR" sz="2800" dirty="0"/>
          </a:p>
        </p:txBody>
      </p:sp>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Συμπυκνωμένο γάλα</a:t>
            </a:r>
            <a:endParaRPr lang="en-US" sz="1400" dirty="0"/>
          </a:p>
        </p:txBody>
      </p:sp>
      <p:sp>
        <p:nvSpPr>
          <p:cNvPr id="6" name="Slide Number Placeholder 5" descr="."/>
          <p:cNvSpPr>
            <a:spLocks noGrp="1"/>
          </p:cNvSpPr>
          <p:nvPr>
            <p:ph type="sldNum" sz="quarter" idx="12"/>
          </p:nvPr>
        </p:nvSpPr>
        <p:spPr/>
        <p:txBody>
          <a:bodyPr/>
          <a:lstStyle/>
          <a:p>
            <a:fld id="{95390251-5B84-4D2F-A9C7-1C62C4738B3F}" type="slidenum">
              <a:rPr lang="el-GR" smtClean="0"/>
              <a:pPr/>
              <a:t>4</a:t>
            </a:fld>
            <a:endParaRPr lang="el-GR" dirty="0"/>
          </a:p>
        </p:txBody>
      </p:sp>
    </p:spTree>
    <p:custDataLst>
      <p:tags r:id="rId1"/>
    </p:custDataLst>
    <p:extLst>
      <p:ext uri="{BB962C8B-B14F-4D97-AF65-F5344CB8AC3E}">
        <p14:creationId xmlns:p14="http://schemas.microsoft.com/office/powerpoint/2010/main" val="2061497464"/>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Slide Number Placeholder 5"/>
          <p:cNvSpPr>
            <a:spLocks noGrp="1"/>
          </p:cNvSpPr>
          <p:nvPr>
            <p:ph type="sldNum" sz="quarter" idx="12"/>
          </p:nvPr>
        </p:nvSpPr>
        <p:spPr/>
        <p:txBody>
          <a:bodyPr/>
          <a:lstStyle/>
          <a:p>
            <a:pPr>
              <a:defRPr/>
            </a:pPr>
            <a:fld id="{0489357F-C31E-48ED-AA19-4FED59AAFC3C}" type="slidenum">
              <a:rPr lang="el-GR"/>
              <a:pPr>
                <a:defRPr/>
              </a:pPr>
              <a:t>40</a:t>
            </a:fld>
            <a:endParaRPr lang="el-GR"/>
          </a:p>
        </p:txBody>
      </p:sp>
      <p:sp>
        <p:nvSpPr>
          <p:cNvPr id="414725" name="Text Box 5"/>
          <p:cNvSpPr txBox="1">
            <a:spLocks noChangeArrowheads="1"/>
          </p:cNvSpPr>
          <p:nvPr/>
        </p:nvSpPr>
        <p:spPr bwMode="auto">
          <a:xfrm>
            <a:off x="2609850" y="295275"/>
            <a:ext cx="3960813" cy="519113"/>
          </a:xfrm>
          <a:prstGeom prst="rect">
            <a:avLst/>
          </a:prstGeom>
          <a:noFill/>
          <a:ln w="9525">
            <a:noFill/>
            <a:miter lim="800000"/>
            <a:headEnd/>
            <a:tailEnd/>
          </a:ln>
          <a:effectLst/>
        </p:spPr>
        <p:txBody>
          <a:bodyPr>
            <a:spAutoFit/>
          </a:bodyPr>
          <a:lstStyle/>
          <a:p>
            <a:pPr>
              <a:defRPr/>
            </a:pPr>
            <a:r>
              <a:rPr lang="el-GR" sz="2800" b="1">
                <a:solidFill>
                  <a:schemeClr val="accent2"/>
                </a:solidFill>
                <a:effectLst>
                  <a:outerShdw blurRad="38100" dist="38100" dir="2700000" algn="tl">
                    <a:srgbClr val="C0C0C0"/>
                  </a:outerShdw>
                </a:effectLst>
              </a:rPr>
              <a:t>Προσθήκη σάκχαρης</a:t>
            </a:r>
          </a:p>
        </p:txBody>
      </p:sp>
      <p:sp>
        <p:nvSpPr>
          <p:cNvPr id="2054" name="Text Box 6"/>
          <p:cNvSpPr txBox="1">
            <a:spLocks noChangeArrowheads="1"/>
          </p:cNvSpPr>
          <p:nvPr/>
        </p:nvSpPr>
        <p:spPr bwMode="auto">
          <a:xfrm>
            <a:off x="539550" y="755650"/>
            <a:ext cx="8209161" cy="37856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altLang="el-GR" sz="2000" dirty="0">
                <a:solidFill>
                  <a:schemeClr val="accent2"/>
                </a:solidFill>
              </a:rPr>
              <a:t>Η προσθήκη </a:t>
            </a:r>
            <a:r>
              <a:rPr lang="el-GR" altLang="el-GR" sz="2000" dirty="0" err="1">
                <a:solidFill>
                  <a:schemeClr val="accent2"/>
                </a:solidFill>
              </a:rPr>
              <a:t>σάκχαρης</a:t>
            </a:r>
            <a:r>
              <a:rPr lang="el-GR" altLang="el-GR" sz="2000" dirty="0">
                <a:solidFill>
                  <a:schemeClr val="accent2"/>
                </a:solidFill>
              </a:rPr>
              <a:t> μπορεί να γίνεται:</a:t>
            </a:r>
          </a:p>
          <a:p>
            <a:pPr eaLnBrk="1" hangingPunct="1"/>
            <a:endParaRPr lang="el-GR" altLang="el-GR" sz="2000" dirty="0">
              <a:solidFill>
                <a:schemeClr val="accent2"/>
              </a:solidFill>
            </a:endParaRPr>
          </a:p>
          <a:p>
            <a:pPr eaLnBrk="1" hangingPunct="1"/>
            <a:r>
              <a:rPr lang="en-US" altLang="el-GR" sz="2000" dirty="0">
                <a:solidFill>
                  <a:schemeClr val="accent2"/>
                </a:solidFill>
              </a:rPr>
              <a:t>(</a:t>
            </a:r>
            <a:r>
              <a:rPr lang="en-US" altLang="el-GR" sz="2000" dirty="0" err="1">
                <a:solidFill>
                  <a:schemeClr val="accent2"/>
                </a:solidFill>
              </a:rPr>
              <a:t>i</a:t>
            </a:r>
            <a:r>
              <a:rPr lang="el-GR" altLang="el-GR" sz="2000" dirty="0">
                <a:solidFill>
                  <a:schemeClr val="accent2"/>
                </a:solidFill>
              </a:rPr>
              <a:t>)</a:t>
            </a:r>
            <a:r>
              <a:rPr lang="en-US" altLang="el-GR" sz="2000" dirty="0">
                <a:solidFill>
                  <a:schemeClr val="accent2"/>
                </a:solidFill>
              </a:rPr>
              <a:t> </a:t>
            </a:r>
            <a:r>
              <a:rPr lang="el-GR" altLang="el-GR" sz="2000" dirty="0">
                <a:solidFill>
                  <a:schemeClr val="accent2"/>
                </a:solidFill>
              </a:rPr>
              <a:t>μετά την τυποποίηση του νωπού γάλακτος και πριν από την προθέρμανση</a:t>
            </a:r>
          </a:p>
          <a:p>
            <a:pPr eaLnBrk="1" hangingPunct="1"/>
            <a:r>
              <a:rPr lang="en-US" altLang="el-GR" sz="2000" dirty="0">
                <a:solidFill>
                  <a:schemeClr val="accent2"/>
                </a:solidFill>
              </a:rPr>
              <a:t>(ii) </a:t>
            </a:r>
            <a:r>
              <a:rPr lang="el-GR" altLang="el-GR" sz="2000" dirty="0">
                <a:solidFill>
                  <a:schemeClr val="accent2"/>
                </a:solidFill>
              </a:rPr>
              <a:t>κατά τη φάση της </a:t>
            </a:r>
            <a:r>
              <a:rPr lang="el-GR" altLang="el-GR" sz="2000" dirty="0" smtClean="0">
                <a:solidFill>
                  <a:schemeClr val="accent2"/>
                </a:solidFill>
              </a:rPr>
              <a:t>συμπύκνωσης</a:t>
            </a:r>
            <a:endParaRPr lang="el-GR" altLang="el-GR" sz="2000" dirty="0">
              <a:solidFill>
                <a:schemeClr val="accent2"/>
              </a:solidFill>
            </a:endParaRPr>
          </a:p>
          <a:p>
            <a:pPr eaLnBrk="1" hangingPunct="1"/>
            <a:r>
              <a:rPr lang="el-GR" altLang="el-GR" sz="2000" dirty="0">
                <a:solidFill>
                  <a:schemeClr val="accent2"/>
                </a:solidFill>
              </a:rPr>
              <a:t> Η ποσότητα της </a:t>
            </a:r>
            <a:r>
              <a:rPr lang="el-GR" altLang="el-GR" sz="2000" dirty="0" err="1">
                <a:solidFill>
                  <a:schemeClr val="accent2"/>
                </a:solidFill>
              </a:rPr>
              <a:t>σάκχαρης</a:t>
            </a:r>
            <a:r>
              <a:rPr lang="el-GR" altLang="el-GR" sz="2000" dirty="0">
                <a:solidFill>
                  <a:schemeClr val="accent2"/>
                </a:solidFill>
              </a:rPr>
              <a:t> πρέπει να είναι τέτοια ώστε το προϊόν να αποκτήσει την </a:t>
            </a:r>
            <a:r>
              <a:rPr lang="el-GR" altLang="el-GR" sz="2000" b="1" dirty="0">
                <a:solidFill>
                  <a:schemeClr val="accent2"/>
                </a:solidFill>
              </a:rPr>
              <a:t>κατάλληλη</a:t>
            </a:r>
            <a:r>
              <a:rPr lang="en-US" altLang="el-GR" sz="2000" b="1" dirty="0">
                <a:solidFill>
                  <a:schemeClr val="accent2"/>
                </a:solidFill>
              </a:rPr>
              <a:t> </a:t>
            </a:r>
            <a:r>
              <a:rPr lang="el-GR" altLang="el-GR" sz="2000" b="1" dirty="0" err="1">
                <a:solidFill>
                  <a:schemeClr val="accent2"/>
                </a:solidFill>
              </a:rPr>
              <a:t>ενεργότητα</a:t>
            </a:r>
            <a:r>
              <a:rPr lang="el-GR" altLang="el-GR" sz="2000" b="1" dirty="0">
                <a:solidFill>
                  <a:schemeClr val="accent2"/>
                </a:solidFill>
              </a:rPr>
              <a:t> ύδατος</a:t>
            </a:r>
            <a:r>
              <a:rPr lang="el-GR" altLang="el-GR" sz="2000" dirty="0">
                <a:solidFill>
                  <a:schemeClr val="accent2"/>
                </a:solidFill>
              </a:rPr>
              <a:t> (</a:t>
            </a:r>
            <a:r>
              <a:rPr lang="en-US" altLang="el-GR" sz="2000" dirty="0">
                <a:solidFill>
                  <a:schemeClr val="accent2"/>
                </a:solidFill>
              </a:rPr>
              <a:t>a</a:t>
            </a:r>
            <a:r>
              <a:rPr lang="en-US" altLang="el-GR" sz="1200" dirty="0">
                <a:solidFill>
                  <a:schemeClr val="accent2"/>
                </a:solidFill>
              </a:rPr>
              <a:t>w</a:t>
            </a:r>
            <a:r>
              <a:rPr lang="en-US" altLang="el-GR" sz="2000" dirty="0">
                <a:solidFill>
                  <a:schemeClr val="accent2"/>
                </a:solidFill>
              </a:rPr>
              <a:t>), </a:t>
            </a:r>
            <a:r>
              <a:rPr lang="el-GR" altLang="el-GR" sz="2000" dirty="0">
                <a:solidFill>
                  <a:schemeClr val="accent2"/>
                </a:solidFill>
              </a:rPr>
              <a:t>που δεν θα επιτρέπει την ανάπτυξη βακτηρίων. </a:t>
            </a:r>
          </a:p>
          <a:p>
            <a:pPr eaLnBrk="1" hangingPunct="1"/>
            <a:r>
              <a:rPr lang="el-GR" altLang="el-GR" sz="2000" dirty="0">
                <a:solidFill>
                  <a:schemeClr val="accent2"/>
                </a:solidFill>
              </a:rPr>
              <a:t>Κατάλληλη συγκέντρωση </a:t>
            </a:r>
            <a:r>
              <a:rPr lang="el-GR" altLang="el-GR" sz="2000" dirty="0" err="1">
                <a:solidFill>
                  <a:schemeClr val="accent2"/>
                </a:solidFill>
              </a:rPr>
              <a:t>σάκχαρης</a:t>
            </a:r>
            <a:r>
              <a:rPr lang="el-GR" altLang="el-GR" sz="2000" dirty="0">
                <a:solidFill>
                  <a:schemeClr val="accent2"/>
                </a:solidFill>
              </a:rPr>
              <a:t> θεωρείται η αναλογία </a:t>
            </a:r>
            <a:r>
              <a:rPr lang="el-GR" altLang="el-GR" sz="2000" b="1" dirty="0">
                <a:solidFill>
                  <a:schemeClr val="accent2"/>
                </a:solidFill>
              </a:rPr>
              <a:t>62-63%</a:t>
            </a:r>
            <a:r>
              <a:rPr lang="el-GR" altLang="el-GR" sz="2000" dirty="0">
                <a:solidFill>
                  <a:schemeClr val="accent2"/>
                </a:solidFill>
              </a:rPr>
              <a:t> στην υδάτινη φάση (σιρόπι).</a:t>
            </a:r>
          </a:p>
          <a:p>
            <a:pPr eaLnBrk="1" hangingPunct="1"/>
            <a:r>
              <a:rPr lang="el-GR" altLang="el-GR" sz="2000" dirty="0">
                <a:solidFill>
                  <a:schemeClr val="accent2"/>
                </a:solidFill>
              </a:rPr>
              <a:t>Η ποσότητα της </a:t>
            </a:r>
            <a:r>
              <a:rPr lang="el-GR" altLang="el-GR" sz="2000" dirty="0" err="1">
                <a:solidFill>
                  <a:schemeClr val="accent2"/>
                </a:solidFill>
              </a:rPr>
              <a:t>σάκχαρης</a:t>
            </a:r>
            <a:r>
              <a:rPr lang="el-GR" altLang="el-GR" sz="2000" dirty="0">
                <a:solidFill>
                  <a:schemeClr val="accent2"/>
                </a:solidFill>
              </a:rPr>
              <a:t> μπορεί να υπολογιστεί για κάθε περίπτωση από τη σχέση:</a:t>
            </a:r>
            <a:endParaRPr lang="el-GR" altLang="el-GR" sz="2000" dirty="0">
              <a:solidFill>
                <a:srgbClr val="FF3300"/>
              </a:solidFill>
            </a:endParaRPr>
          </a:p>
        </p:txBody>
      </p:sp>
      <p:graphicFrame>
        <p:nvGraphicFramePr>
          <p:cNvPr id="2050" name="Object 2"/>
          <p:cNvGraphicFramePr>
            <a:graphicFrameLocks noGrp="1" noChangeAspect="1"/>
          </p:cNvGraphicFramePr>
          <p:nvPr>
            <p:ph idx="1"/>
            <p:extLst>
              <p:ext uri="{D42A27DB-BD31-4B8C-83A1-F6EECF244321}">
                <p14:modId xmlns:p14="http://schemas.microsoft.com/office/powerpoint/2010/main" val="1531316638"/>
              </p:ext>
            </p:extLst>
          </p:nvPr>
        </p:nvGraphicFramePr>
        <p:xfrm>
          <a:off x="539550" y="4940350"/>
          <a:ext cx="3070225" cy="1008062"/>
        </p:xfrm>
        <a:graphic>
          <a:graphicData uri="http://schemas.openxmlformats.org/presentationml/2006/ole">
            <mc:AlternateContent xmlns:mc="http://schemas.openxmlformats.org/markup-compatibility/2006">
              <mc:Choice xmlns:v="urn:schemas-microsoft-com:vml" Requires="v">
                <p:oleObj spid="_x0000_s2056" name="Εξίσωση" r:id="rId3" imgW="850680" imgH="279360" progId="Equation.3">
                  <p:embed/>
                </p:oleObj>
              </mc:Choice>
              <mc:Fallback>
                <p:oleObj name="Εξίσωση" r:id="rId3" imgW="850680" imgH="279360" progId="Equation.3">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9550" y="4940350"/>
                        <a:ext cx="3070225" cy="1008062"/>
                      </a:xfrm>
                      <a:prstGeom prst="rect">
                        <a:avLst/>
                      </a:prstGeom>
                      <a:noFill/>
                      <a:ln w="9525">
                        <a:solidFill>
                          <a:schemeClr val="accent2"/>
                        </a:solidFill>
                        <a:miter lim="800000"/>
                        <a:headEnd/>
                        <a:tailEnd/>
                      </a:ln>
                      <a:effectLst/>
                      <a:extLst>
                        <a:ext uri="{909E8E84-426E-40DD-AFC4-6F175D3DCCD1}">
                          <a14:hiddenFill xmlns:a14="http://schemas.microsoft.com/office/drawing/2010/main">
                            <a:solidFill>
                              <a:schemeClr val="accent2"/>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2055" name="Text Box 16"/>
          <p:cNvSpPr txBox="1">
            <a:spLocks noChangeArrowheads="1"/>
          </p:cNvSpPr>
          <p:nvPr/>
        </p:nvSpPr>
        <p:spPr bwMode="auto">
          <a:xfrm>
            <a:off x="3635373" y="4293096"/>
            <a:ext cx="5113338" cy="2014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el-GR" dirty="0">
                <a:solidFill>
                  <a:schemeClr val="accent2"/>
                </a:solidFill>
              </a:rPr>
              <a:t>K = Kg </a:t>
            </a:r>
            <a:r>
              <a:rPr lang="el-GR" altLang="el-GR" dirty="0" err="1">
                <a:solidFill>
                  <a:schemeClr val="accent2"/>
                </a:solidFill>
              </a:rPr>
              <a:t>σάκχαρης</a:t>
            </a:r>
            <a:r>
              <a:rPr lang="el-GR" altLang="el-GR" dirty="0">
                <a:solidFill>
                  <a:schemeClr val="accent2"/>
                </a:solidFill>
              </a:rPr>
              <a:t> που πρέπει να προστεθούν σε 100</a:t>
            </a:r>
            <a:r>
              <a:rPr lang="en-US" altLang="el-GR" dirty="0">
                <a:solidFill>
                  <a:schemeClr val="accent2"/>
                </a:solidFill>
              </a:rPr>
              <a:t>kg</a:t>
            </a:r>
            <a:r>
              <a:rPr lang="el-GR" altLang="el-GR" dirty="0">
                <a:solidFill>
                  <a:schemeClr val="accent2"/>
                </a:solidFill>
              </a:rPr>
              <a:t> τυποποιημένου γάλακτος</a:t>
            </a:r>
          </a:p>
          <a:p>
            <a:pPr eaLnBrk="1" hangingPunct="1"/>
            <a:r>
              <a:rPr lang="en-US" altLang="el-GR" dirty="0">
                <a:solidFill>
                  <a:schemeClr val="accent2"/>
                </a:solidFill>
              </a:rPr>
              <a:t>D = </a:t>
            </a:r>
            <a:r>
              <a:rPr lang="el-GR" altLang="el-GR" dirty="0">
                <a:solidFill>
                  <a:schemeClr val="accent2"/>
                </a:solidFill>
              </a:rPr>
              <a:t>Περιεκτικότητα (%) σε στερεά του γάλακτος.</a:t>
            </a:r>
          </a:p>
          <a:p>
            <a:pPr eaLnBrk="1" hangingPunct="1"/>
            <a:r>
              <a:rPr lang="en-US" altLang="el-GR" dirty="0">
                <a:solidFill>
                  <a:schemeClr val="accent2"/>
                </a:solidFill>
              </a:rPr>
              <a:t>Dc = </a:t>
            </a:r>
            <a:r>
              <a:rPr lang="el-GR" altLang="el-GR" dirty="0">
                <a:solidFill>
                  <a:schemeClr val="accent2"/>
                </a:solidFill>
              </a:rPr>
              <a:t>Περιεκτικότητα (%) σε στερεά του τελικού προϊόντος.</a:t>
            </a:r>
          </a:p>
          <a:p>
            <a:pPr eaLnBrk="1" hangingPunct="1"/>
            <a:r>
              <a:rPr lang="en-US" altLang="el-GR" dirty="0">
                <a:solidFill>
                  <a:schemeClr val="accent2"/>
                </a:solidFill>
              </a:rPr>
              <a:t>S</a:t>
            </a:r>
            <a:r>
              <a:rPr lang="el-GR" altLang="el-GR" dirty="0">
                <a:solidFill>
                  <a:schemeClr val="accent2"/>
                </a:solidFill>
              </a:rPr>
              <a:t> = Επιθυμητή περιεκτικότητα σακχάρου στην υδάτινη φάση</a:t>
            </a:r>
          </a:p>
        </p:txBody>
      </p:sp>
      <p:sp>
        <p:nvSpPr>
          <p:cNvPr id="8" name="Θέση υποσέλιδου 3" descr="."/>
          <p:cNvSpPr txBox="1">
            <a:spLocks/>
          </p:cNvSpPr>
          <p:nvPr/>
        </p:nvSpPr>
        <p:spPr>
          <a:xfrm>
            <a:off x="2909727"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Συμπυκνωμένο γάλα</a:t>
            </a:r>
            <a:endParaRPr lang="en-US" sz="1400" dirty="0"/>
          </a:p>
        </p:txBody>
      </p:sp>
    </p:spTree>
    <p:extLst>
      <p:ext uri="{BB962C8B-B14F-4D97-AF65-F5344CB8AC3E}">
        <p14:creationId xmlns:p14="http://schemas.microsoft.com/office/powerpoint/2010/main" val="2107603937"/>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5"/>
          <p:cNvSpPr>
            <a:spLocks noGrp="1"/>
          </p:cNvSpPr>
          <p:nvPr>
            <p:ph type="sldNum" sz="quarter" idx="12"/>
          </p:nvPr>
        </p:nvSpPr>
        <p:spPr/>
        <p:txBody>
          <a:bodyPr/>
          <a:lstStyle/>
          <a:p>
            <a:pPr>
              <a:defRPr/>
            </a:pPr>
            <a:fld id="{D91E6689-B5CB-457B-8DDF-2831D988040D}" type="slidenum">
              <a:rPr lang="el-GR"/>
              <a:pPr>
                <a:defRPr/>
              </a:pPr>
              <a:t>41</a:t>
            </a:fld>
            <a:endParaRPr lang="el-GR"/>
          </a:p>
        </p:txBody>
      </p:sp>
      <p:sp>
        <p:nvSpPr>
          <p:cNvPr id="46085" name="Text Box 6"/>
          <p:cNvSpPr txBox="1">
            <a:spLocks noChangeArrowheads="1"/>
          </p:cNvSpPr>
          <p:nvPr/>
        </p:nvSpPr>
        <p:spPr bwMode="auto">
          <a:xfrm>
            <a:off x="467544" y="853157"/>
            <a:ext cx="8354194" cy="4664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altLang="el-GR" sz="2000" dirty="0">
                <a:solidFill>
                  <a:schemeClr val="accent2"/>
                </a:solidFill>
              </a:rPr>
              <a:t>Εάν η συγκέντρωση του σακχάρου στην υδάτινη φάση υπερβεί το 64,5% (44,5% στο τελικό προϊόν) </a:t>
            </a:r>
            <a:r>
              <a:rPr lang="el-GR" altLang="el-GR" sz="2000" dirty="0">
                <a:solidFill>
                  <a:schemeClr val="accent2"/>
                </a:solidFill>
                <a:sym typeface="Wingdings" pitchFamily="2" charset="2"/>
              </a:rPr>
              <a:t> </a:t>
            </a:r>
            <a:endParaRPr lang="el-GR" altLang="el-GR" sz="2000" dirty="0">
              <a:solidFill>
                <a:schemeClr val="accent2"/>
              </a:solidFill>
            </a:endParaRPr>
          </a:p>
          <a:p>
            <a:pPr eaLnBrk="1" hangingPunct="1"/>
            <a:endParaRPr lang="el-GR" altLang="el-GR" sz="2000" dirty="0">
              <a:solidFill>
                <a:schemeClr val="accent2"/>
              </a:solidFill>
            </a:endParaRPr>
          </a:p>
          <a:p>
            <a:pPr eaLnBrk="1" hangingPunct="1"/>
            <a:r>
              <a:rPr lang="el-GR" altLang="el-GR" sz="2000" dirty="0">
                <a:solidFill>
                  <a:schemeClr val="accent2"/>
                </a:solidFill>
              </a:rPr>
              <a:t>κίνδυνος </a:t>
            </a:r>
            <a:r>
              <a:rPr lang="el-GR" altLang="el-GR" sz="2000" b="1" dirty="0">
                <a:solidFill>
                  <a:schemeClr val="accent2"/>
                </a:solidFill>
              </a:rPr>
              <a:t>κρυσταλλώσεως</a:t>
            </a:r>
            <a:r>
              <a:rPr lang="el-GR" altLang="el-GR" sz="2000" dirty="0">
                <a:solidFill>
                  <a:schemeClr val="accent2"/>
                </a:solidFill>
              </a:rPr>
              <a:t> όταν μειωθεί η θερμοκρασία</a:t>
            </a:r>
          </a:p>
          <a:p>
            <a:pPr eaLnBrk="1" hangingPunct="1"/>
            <a:endParaRPr lang="el-GR" altLang="el-GR" sz="2000" dirty="0">
              <a:solidFill>
                <a:schemeClr val="accent2"/>
              </a:solidFill>
            </a:endParaRPr>
          </a:p>
          <a:p>
            <a:pPr eaLnBrk="1" hangingPunct="1"/>
            <a:endParaRPr lang="el-GR" altLang="el-GR" sz="2000" dirty="0">
              <a:solidFill>
                <a:schemeClr val="accent2"/>
              </a:solidFill>
            </a:endParaRPr>
          </a:p>
          <a:p>
            <a:pPr eaLnBrk="1" hangingPunct="1"/>
            <a:r>
              <a:rPr lang="el-GR" altLang="el-GR" sz="2000" dirty="0">
                <a:solidFill>
                  <a:schemeClr val="accent2"/>
                </a:solidFill>
              </a:rPr>
              <a:t>Όταν η </a:t>
            </a:r>
            <a:r>
              <a:rPr lang="el-GR" altLang="el-GR" sz="2000" dirty="0" err="1">
                <a:solidFill>
                  <a:schemeClr val="accent2"/>
                </a:solidFill>
              </a:rPr>
              <a:t>σάκχαρη</a:t>
            </a:r>
            <a:r>
              <a:rPr lang="el-GR" altLang="el-GR" sz="2000" dirty="0">
                <a:solidFill>
                  <a:schemeClr val="accent2"/>
                </a:solidFill>
              </a:rPr>
              <a:t> προστίθεται </a:t>
            </a:r>
            <a:r>
              <a:rPr lang="el-GR" altLang="el-GR" sz="2000" b="1" dirty="0">
                <a:solidFill>
                  <a:schemeClr val="accent2"/>
                </a:solidFill>
              </a:rPr>
              <a:t>πριν από την θέρμανση</a:t>
            </a:r>
            <a:r>
              <a:rPr lang="el-GR" altLang="el-GR" sz="2000" dirty="0">
                <a:solidFill>
                  <a:schemeClr val="accent2"/>
                </a:solidFill>
              </a:rPr>
              <a:t> το ιξώδες του προϊόντος αυξάνει περισσότερο και κατά τη συντήρηση παρουσιάζει συχνότερα την αλλοίωση που χαρακτηρίζεται ως </a:t>
            </a:r>
            <a:r>
              <a:rPr lang="el-GR" altLang="el-GR" sz="2000" b="1" dirty="0">
                <a:solidFill>
                  <a:schemeClr val="accent2"/>
                </a:solidFill>
              </a:rPr>
              <a:t>πάχυνση</a:t>
            </a:r>
            <a:r>
              <a:rPr lang="el-GR" altLang="el-GR" sz="2000" dirty="0">
                <a:solidFill>
                  <a:schemeClr val="accent2"/>
                </a:solidFill>
              </a:rPr>
              <a:t> (</a:t>
            </a:r>
            <a:r>
              <a:rPr lang="en-US" altLang="el-GR" sz="2000" dirty="0">
                <a:solidFill>
                  <a:schemeClr val="accent2"/>
                </a:solidFill>
              </a:rPr>
              <a:t>thickening). </a:t>
            </a:r>
            <a:endParaRPr lang="el-GR" altLang="el-GR" sz="2000" dirty="0">
              <a:solidFill>
                <a:schemeClr val="accent2"/>
              </a:solidFill>
            </a:endParaRPr>
          </a:p>
          <a:p>
            <a:pPr eaLnBrk="1" hangingPunct="1"/>
            <a:endParaRPr lang="el-GR" altLang="el-GR" sz="2000" dirty="0">
              <a:solidFill>
                <a:schemeClr val="accent2"/>
              </a:solidFill>
            </a:endParaRPr>
          </a:p>
          <a:p>
            <a:pPr eaLnBrk="1" hangingPunct="1"/>
            <a:endParaRPr lang="el-GR" altLang="el-GR" sz="2000" dirty="0">
              <a:solidFill>
                <a:schemeClr val="accent2"/>
              </a:solidFill>
            </a:endParaRPr>
          </a:p>
          <a:p>
            <a:pPr eaLnBrk="1" hangingPunct="1"/>
            <a:r>
              <a:rPr lang="el-GR" altLang="el-GR" sz="2000" dirty="0">
                <a:solidFill>
                  <a:schemeClr val="accent2"/>
                </a:solidFill>
              </a:rPr>
              <a:t>Για το λόγο αυτό η </a:t>
            </a:r>
            <a:r>
              <a:rPr lang="el-GR" altLang="el-GR" sz="2000" dirty="0" err="1">
                <a:solidFill>
                  <a:schemeClr val="accent2"/>
                </a:solidFill>
              </a:rPr>
              <a:t>σάκχαρη</a:t>
            </a:r>
            <a:r>
              <a:rPr lang="el-GR" altLang="el-GR" sz="2000" dirty="0">
                <a:solidFill>
                  <a:schemeClr val="accent2"/>
                </a:solidFill>
              </a:rPr>
              <a:t> προσθέτεται κατά το τέλος της φάσης συμπυκνώσεως με μορφή πυκνού διαλύματος (60-80%), το οποίο όμως </a:t>
            </a:r>
            <a:r>
              <a:rPr lang="el-GR" altLang="el-GR" sz="2000" b="1" dirty="0">
                <a:solidFill>
                  <a:schemeClr val="accent2"/>
                </a:solidFill>
              </a:rPr>
              <a:t>θα πρέπει να μην δημιουργεί μικροβιολογικά προβλήματα</a:t>
            </a:r>
            <a:r>
              <a:rPr lang="el-GR" altLang="el-GR" sz="2000" dirty="0">
                <a:solidFill>
                  <a:schemeClr val="accent2"/>
                </a:solidFill>
              </a:rPr>
              <a:t>. </a:t>
            </a:r>
          </a:p>
          <a:p>
            <a:pPr eaLnBrk="1" hangingPunct="1"/>
            <a:endParaRPr lang="el-GR" altLang="el-GR" sz="2000" dirty="0">
              <a:solidFill>
                <a:schemeClr val="accent2"/>
              </a:solidFill>
            </a:endParaRPr>
          </a:p>
        </p:txBody>
      </p:sp>
      <p:sp>
        <p:nvSpPr>
          <p:cNvPr id="6" name="Θέση υποσέλιδου 3" descr="."/>
          <p:cNvSpPr txBox="1">
            <a:spLocks/>
          </p:cNvSpPr>
          <p:nvPr/>
        </p:nvSpPr>
        <p:spPr>
          <a:xfrm>
            <a:off x="2909727"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Συμπυκνωμένο γάλα</a:t>
            </a:r>
            <a:endParaRPr lang="en-US" sz="1400" dirty="0"/>
          </a:p>
        </p:txBody>
      </p:sp>
    </p:spTree>
    <p:extLst>
      <p:ext uri="{BB962C8B-B14F-4D97-AF65-F5344CB8AC3E}">
        <p14:creationId xmlns:p14="http://schemas.microsoft.com/office/powerpoint/2010/main" val="2440870707"/>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Slide Number Placeholder 5"/>
          <p:cNvSpPr>
            <a:spLocks noGrp="1"/>
          </p:cNvSpPr>
          <p:nvPr>
            <p:ph type="sldNum" sz="quarter" idx="12"/>
          </p:nvPr>
        </p:nvSpPr>
        <p:spPr/>
        <p:txBody>
          <a:bodyPr/>
          <a:lstStyle/>
          <a:p>
            <a:pPr>
              <a:defRPr/>
            </a:pPr>
            <a:fld id="{698AA158-A0E6-4FAE-A0F7-AE59929F6EB8}" type="slidenum">
              <a:rPr lang="el-GR"/>
              <a:pPr>
                <a:defRPr/>
              </a:pPr>
              <a:t>42</a:t>
            </a:fld>
            <a:endParaRPr lang="el-GR"/>
          </a:p>
        </p:txBody>
      </p:sp>
      <p:grpSp>
        <p:nvGrpSpPr>
          <p:cNvPr id="47109" name="Group 5"/>
          <p:cNvGrpSpPr>
            <a:grpSpLocks/>
          </p:cNvGrpSpPr>
          <p:nvPr/>
        </p:nvGrpSpPr>
        <p:grpSpPr bwMode="auto">
          <a:xfrm>
            <a:off x="2627313" y="266700"/>
            <a:ext cx="3960812" cy="6186488"/>
            <a:chOff x="1655" y="168"/>
            <a:chExt cx="2495" cy="3897"/>
          </a:xfrm>
        </p:grpSpPr>
        <p:sp>
          <p:nvSpPr>
            <p:cNvPr id="47110" name="Text Box 6"/>
            <p:cNvSpPr txBox="1">
              <a:spLocks noChangeArrowheads="1"/>
            </p:cNvSpPr>
            <p:nvPr/>
          </p:nvSpPr>
          <p:spPr bwMode="auto">
            <a:xfrm>
              <a:off x="1746" y="168"/>
              <a:ext cx="2313" cy="268"/>
            </a:xfrm>
            <a:prstGeom prst="rect">
              <a:avLst/>
            </a:prstGeom>
            <a:noFill/>
            <a:ln w="28575">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l-GR" altLang="el-GR" sz="2000">
                  <a:solidFill>
                    <a:schemeClr val="accent2"/>
                  </a:solidFill>
                </a:rPr>
                <a:t>Ποιοτικός έλεγχος γάλακτος</a:t>
              </a:r>
            </a:p>
          </p:txBody>
        </p:sp>
        <p:sp>
          <p:nvSpPr>
            <p:cNvPr id="47111" name="Text Box 7"/>
            <p:cNvSpPr txBox="1">
              <a:spLocks noChangeArrowheads="1"/>
            </p:cNvSpPr>
            <p:nvPr/>
          </p:nvSpPr>
          <p:spPr bwMode="auto">
            <a:xfrm>
              <a:off x="2290" y="709"/>
              <a:ext cx="1270" cy="268"/>
            </a:xfrm>
            <a:prstGeom prst="rect">
              <a:avLst/>
            </a:prstGeom>
            <a:noFill/>
            <a:ln w="28575" algn="ctr">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l-GR" altLang="el-GR" sz="2000">
                  <a:solidFill>
                    <a:schemeClr val="accent2"/>
                  </a:solidFill>
                </a:rPr>
                <a:t>Τυποποίηση</a:t>
              </a:r>
            </a:p>
          </p:txBody>
        </p:sp>
        <p:sp>
          <p:nvSpPr>
            <p:cNvPr id="47112" name="Text Box 8"/>
            <p:cNvSpPr txBox="1">
              <a:spLocks noChangeArrowheads="1"/>
            </p:cNvSpPr>
            <p:nvPr/>
          </p:nvSpPr>
          <p:spPr bwMode="auto">
            <a:xfrm>
              <a:off x="1655" y="1253"/>
              <a:ext cx="2495" cy="268"/>
            </a:xfrm>
            <a:prstGeom prst="rect">
              <a:avLst/>
            </a:prstGeom>
            <a:noFill/>
            <a:ln w="28575" algn="ctr">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l-GR" altLang="el-GR" sz="2000">
                  <a:solidFill>
                    <a:schemeClr val="accent2"/>
                  </a:solidFill>
                </a:rPr>
                <a:t>Προθέρμανση</a:t>
              </a:r>
              <a:r>
                <a:rPr lang="en-US" altLang="el-GR" sz="1600">
                  <a:solidFill>
                    <a:schemeClr val="accent2"/>
                  </a:solidFill>
                </a:rPr>
                <a:t> </a:t>
              </a:r>
              <a:r>
                <a:rPr lang="el-GR" altLang="el-GR" sz="2000">
                  <a:solidFill>
                    <a:schemeClr val="accent2"/>
                  </a:solidFill>
                </a:rPr>
                <a:t>100-120</a:t>
              </a:r>
              <a:r>
                <a:rPr lang="en-US" altLang="el-GR" sz="2000">
                  <a:solidFill>
                    <a:schemeClr val="accent2"/>
                  </a:solidFill>
                </a:rPr>
                <a:t>°C</a:t>
              </a:r>
              <a:r>
                <a:rPr lang="el-GR" altLang="el-GR" sz="2000">
                  <a:solidFill>
                    <a:schemeClr val="accent2"/>
                  </a:solidFill>
                </a:rPr>
                <a:t>/1-3</a:t>
              </a:r>
              <a:r>
                <a:rPr lang="en-US" altLang="el-GR" sz="2000">
                  <a:solidFill>
                    <a:schemeClr val="accent2"/>
                  </a:solidFill>
                </a:rPr>
                <a:t>min</a:t>
              </a:r>
              <a:endParaRPr lang="el-GR" altLang="el-GR" sz="2000">
                <a:solidFill>
                  <a:schemeClr val="accent2"/>
                </a:solidFill>
              </a:endParaRPr>
            </a:p>
          </p:txBody>
        </p:sp>
        <p:sp>
          <p:nvSpPr>
            <p:cNvPr id="47113" name="Text Box 9"/>
            <p:cNvSpPr txBox="1">
              <a:spLocks noChangeArrowheads="1"/>
            </p:cNvSpPr>
            <p:nvPr/>
          </p:nvSpPr>
          <p:spPr bwMode="auto">
            <a:xfrm>
              <a:off x="2018" y="1797"/>
              <a:ext cx="1815" cy="460"/>
            </a:xfrm>
            <a:prstGeom prst="rect">
              <a:avLst/>
            </a:prstGeom>
            <a:noFill/>
            <a:ln w="28575" algn="ctr">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l-GR" altLang="el-GR" sz="2000">
                  <a:solidFill>
                    <a:schemeClr val="accent2"/>
                  </a:solidFill>
                </a:rPr>
                <a:t>Συμπύκνωση</a:t>
              </a:r>
              <a:r>
                <a:rPr lang="en-US" altLang="el-GR" sz="2000">
                  <a:solidFill>
                    <a:schemeClr val="accent2"/>
                  </a:solidFill>
                </a:rPr>
                <a:t> </a:t>
              </a:r>
              <a:endParaRPr lang="el-GR" altLang="el-GR" sz="2000">
                <a:solidFill>
                  <a:schemeClr val="accent2"/>
                </a:solidFill>
              </a:endParaRPr>
            </a:p>
            <a:p>
              <a:pPr algn="ctr" eaLnBrk="1" hangingPunct="1"/>
              <a:r>
                <a:rPr lang="el-GR" altLang="el-GR" sz="2000">
                  <a:solidFill>
                    <a:schemeClr val="accent2"/>
                  </a:solidFill>
                </a:rPr>
                <a:t>Προσθήκη σάκχαρης</a:t>
              </a:r>
            </a:p>
          </p:txBody>
        </p:sp>
        <p:sp>
          <p:nvSpPr>
            <p:cNvPr id="47114" name="Text Box 10"/>
            <p:cNvSpPr txBox="1">
              <a:spLocks noChangeArrowheads="1"/>
            </p:cNvSpPr>
            <p:nvPr/>
          </p:nvSpPr>
          <p:spPr bwMode="auto">
            <a:xfrm>
              <a:off x="2018" y="2523"/>
              <a:ext cx="1769" cy="460"/>
            </a:xfrm>
            <a:prstGeom prst="rect">
              <a:avLst/>
            </a:prstGeom>
            <a:noFill/>
            <a:ln w="28575" algn="ctr">
              <a:solidFill>
                <a:srgbClr val="7030A0"/>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l-GR" altLang="el-GR" sz="2000">
                  <a:solidFill>
                    <a:schemeClr val="accent2"/>
                  </a:solidFill>
                </a:rPr>
                <a:t>Ψύξη (30</a:t>
              </a:r>
              <a:r>
                <a:rPr lang="en-US" altLang="el-GR" sz="2000">
                  <a:solidFill>
                    <a:schemeClr val="accent2"/>
                  </a:solidFill>
                </a:rPr>
                <a:t>°C</a:t>
              </a:r>
              <a:r>
                <a:rPr lang="el-GR" altLang="el-GR" sz="2000">
                  <a:solidFill>
                    <a:schemeClr val="accent2"/>
                  </a:solidFill>
                </a:rPr>
                <a:t>)</a:t>
              </a:r>
            </a:p>
            <a:p>
              <a:pPr algn="ctr" eaLnBrk="1" hangingPunct="1"/>
              <a:r>
                <a:rPr lang="el-GR" altLang="el-GR" sz="2000">
                  <a:solidFill>
                    <a:schemeClr val="accent2"/>
                  </a:solidFill>
                </a:rPr>
                <a:t>Μικροκρυστάλλωση</a:t>
              </a:r>
            </a:p>
          </p:txBody>
        </p:sp>
        <p:sp>
          <p:nvSpPr>
            <p:cNvPr id="47115" name="Text Box 11"/>
            <p:cNvSpPr txBox="1">
              <a:spLocks noChangeArrowheads="1"/>
            </p:cNvSpPr>
            <p:nvPr/>
          </p:nvSpPr>
          <p:spPr bwMode="auto">
            <a:xfrm>
              <a:off x="2381" y="3253"/>
              <a:ext cx="1089" cy="268"/>
            </a:xfrm>
            <a:prstGeom prst="rect">
              <a:avLst/>
            </a:prstGeom>
            <a:noFill/>
            <a:ln w="28575" algn="ctr">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l-GR" altLang="el-GR" sz="2000">
                  <a:solidFill>
                    <a:schemeClr val="accent2"/>
                  </a:solidFill>
                </a:rPr>
                <a:t>Συσκευασία</a:t>
              </a:r>
            </a:p>
          </p:txBody>
        </p:sp>
        <p:sp>
          <p:nvSpPr>
            <p:cNvPr id="47116" name="Text Box 12"/>
            <p:cNvSpPr txBox="1">
              <a:spLocks noChangeArrowheads="1"/>
            </p:cNvSpPr>
            <p:nvPr/>
          </p:nvSpPr>
          <p:spPr bwMode="auto">
            <a:xfrm>
              <a:off x="2200" y="3797"/>
              <a:ext cx="1451" cy="268"/>
            </a:xfrm>
            <a:prstGeom prst="rect">
              <a:avLst/>
            </a:prstGeom>
            <a:noFill/>
            <a:ln w="28575" algn="ctr">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l-GR" altLang="el-GR" sz="2000">
                  <a:solidFill>
                    <a:schemeClr val="accent2"/>
                  </a:solidFill>
                </a:rPr>
                <a:t>Συντήρηση</a:t>
              </a:r>
            </a:p>
          </p:txBody>
        </p:sp>
        <p:sp>
          <p:nvSpPr>
            <p:cNvPr id="47117" name="Line 13"/>
            <p:cNvSpPr>
              <a:spLocks noChangeShapeType="1"/>
            </p:cNvSpPr>
            <p:nvPr/>
          </p:nvSpPr>
          <p:spPr bwMode="auto">
            <a:xfrm>
              <a:off x="2925" y="436"/>
              <a:ext cx="1" cy="272"/>
            </a:xfrm>
            <a:prstGeom prst="line">
              <a:avLst/>
            </a:prstGeom>
            <a:noFill/>
            <a:ln w="28575">
              <a:solidFill>
                <a:schemeClr val="accent2"/>
              </a:solidFill>
              <a:round/>
              <a:headEnd/>
              <a:tailEnd type="triangle" w="med" len="med"/>
            </a:ln>
            <a:extLst>
              <a:ext uri="{909E8E84-426E-40DD-AFC4-6F175D3DCCD1}">
                <a14:hiddenFill xmlns:a14="http://schemas.microsoft.com/office/drawing/2010/main">
                  <a:noFill/>
                </a14:hiddenFill>
              </a:ext>
            </a:extLst>
          </p:spPr>
          <p:txBody>
            <a:bodyPr/>
            <a:lstStyle/>
            <a:p>
              <a:endParaRPr lang="el-GR"/>
            </a:p>
          </p:txBody>
        </p:sp>
        <p:sp>
          <p:nvSpPr>
            <p:cNvPr id="47118" name="Line 14"/>
            <p:cNvSpPr>
              <a:spLocks noChangeShapeType="1"/>
            </p:cNvSpPr>
            <p:nvPr/>
          </p:nvSpPr>
          <p:spPr bwMode="auto">
            <a:xfrm>
              <a:off x="2925" y="981"/>
              <a:ext cx="1" cy="272"/>
            </a:xfrm>
            <a:prstGeom prst="line">
              <a:avLst/>
            </a:prstGeom>
            <a:noFill/>
            <a:ln w="28575">
              <a:solidFill>
                <a:schemeClr val="accent2"/>
              </a:solidFill>
              <a:round/>
              <a:headEnd/>
              <a:tailEnd type="triangle" w="med" len="med"/>
            </a:ln>
            <a:extLst>
              <a:ext uri="{909E8E84-426E-40DD-AFC4-6F175D3DCCD1}">
                <a14:hiddenFill xmlns:a14="http://schemas.microsoft.com/office/drawing/2010/main">
                  <a:noFill/>
                </a14:hiddenFill>
              </a:ext>
            </a:extLst>
          </p:spPr>
          <p:txBody>
            <a:bodyPr/>
            <a:lstStyle/>
            <a:p>
              <a:endParaRPr lang="el-GR"/>
            </a:p>
          </p:txBody>
        </p:sp>
        <p:sp>
          <p:nvSpPr>
            <p:cNvPr id="47119" name="Line 15"/>
            <p:cNvSpPr>
              <a:spLocks noChangeShapeType="1"/>
            </p:cNvSpPr>
            <p:nvPr/>
          </p:nvSpPr>
          <p:spPr bwMode="auto">
            <a:xfrm>
              <a:off x="2925" y="1525"/>
              <a:ext cx="1" cy="272"/>
            </a:xfrm>
            <a:prstGeom prst="line">
              <a:avLst/>
            </a:prstGeom>
            <a:noFill/>
            <a:ln w="28575">
              <a:solidFill>
                <a:schemeClr val="accent2"/>
              </a:solidFill>
              <a:round/>
              <a:headEnd/>
              <a:tailEnd type="triangle" w="med" len="med"/>
            </a:ln>
            <a:extLst>
              <a:ext uri="{909E8E84-426E-40DD-AFC4-6F175D3DCCD1}">
                <a14:hiddenFill xmlns:a14="http://schemas.microsoft.com/office/drawing/2010/main">
                  <a:noFill/>
                </a14:hiddenFill>
              </a:ext>
            </a:extLst>
          </p:spPr>
          <p:txBody>
            <a:bodyPr/>
            <a:lstStyle/>
            <a:p>
              <a:endParaRPr lang="el-GR"/>
            </a:p>
          </p:txBody>
        </p:sp>
        <p:sp>
          <p:nvSpPr>
            <p:cNvPr id="47120" name="Line 16"/>
            <p:cNvSpPr>
              <a:spLocks noChangeShapeType="1"/>
            </p:cNvSpPr>
            <p:nvPr/>
          </p:nvSpPr>
          <p:spPr bwMode="auto">
            <a:xfrm>
              <a:off x="2925" y="2251"/>
              <a:ext cx="1" cy="272"/>
            </a:xfrm>
            <a:prstGeom prst="line">
              <a:avLst/>
            </a:prstGeom>
            <a:noFill/>
            <a:ln w="28575">
              <a:solidFill>
                <a:schemeClr val="accent2"/>
              </a:solidFill>
              <a:round/>
              <a:headEnd/>
              <a:tailEnd type="triangle" w="med" len="med"/>
            </a:ln>
            <a:extLst>
              <a:ext uri="{909E8E84-426E-40DD-AFC4-6F175D3DCCD1}">
                <a14:hiddenFill xmlns:a14="http://schemas.microsoft.com/office/drawing/2010/main">
                  <a:noFill/>
                </a14:hiddenFill>
              </a:ext>
            </a:extLst>
          </p:spPr>
          <p:txBody>
            <a:bodyPr/>
            <a:lstStyle/>
            <a:p>
              <a:endParaRPr lang="el-GR"/>
            </a:p>
          </p:txBody>
        </p:sp>
        <p:sp>
          <p:nvSpPr>
            <p:cNvPr id="47121" name="Line 17"/>
            <p:cNvSpPr>
              <a:spLocks noChangeShapeType="1"/>
            </p:cNvSpPr>
            <p:nvPr/>
          </p:nvSpPr>
          <p:spPr bwMode="auto">
            <a:xfrm>
              <a:off x="2925" y="2976"/>
              <a:ext cx="1" cy="272"/>
            </a:xfrm>
            <a:prstGeom prst="line">
              <a:avLst/>
            </a:prstGeom>
            <a:noFill/>
            <a:ln w="28575">
              <a:solidFill>
                <a:schemeClr val="accent2"/>
              </a:solidFill>
              <a:round/>
              <a:headEnd/>
              <a:tailEnd type="triangle" w="med" len="med"/>
            </a:ln>
            <a:extLst>
              <a:ext uri="{909E8E84-426E-40DD-AFC4-6F175D3DCCD1}">
                <a14:hiddenFill xmlns:a14="http://schemas.microsoft.com/office/drawing/2010/main">
                  <a:noFill/>
                </a14:hiddenFill>
              </a:ext>
            </a:extLst>
          </p:spPr>
          <p:txBody>
            <a:bodyPr/>
            <a:lstStyle/>
            <a:p>
              <a:endParaRPr lang="el-GR"/>
            </a:p>
          </p:txBody>
        </p:sp>
        <p:sp>
          <p:nvSpPr>
            <p:cNvPr id="47122" name="Line 18"/>
            <p:cNvSpPr>
              <a:spLocks noChangeShapeType="1"/>
            </p:cNvSpPr>
            <p:nvPr/>
          </p:nvSpPr>
          <p:spPr bwMode="auto">
            <a:xfrm>
              <a:off x="2925" y="3521"/>
              <a:ext cx="1" cy="272"/>
            </a:xfrm>
            <a:prstGeom prst="line">
              <a:avLst/>
            </a:prstGeom>
            <a:noFill/>
            <a:ln w="28575">
              <a:solidFill>
                <a:schemeClr val="accent2"/>
              </a:solidFill>
              <a:round/>
              <a:headEnd/>
              <a:tailEnd type="triangle" w="med" len="med"/>
            </a:ln>
            <a:extLst>
              <a:ext uri="{909E8E84-426E-40DD-AFC4-6F175D3DCCD1}">
                <a14:hiddenFill xmlns:a14="http://schemas.microsoft.com/office/drawing/2010/main">
                  <a:noFill/>
                </a14:hiddenFill>
              </a:ext>
            </a:extLst>
          </p:spPr>
          <p:txBody>
            <a:bodyPr/>
            <a:lstStyle/>
            <a:p>
              <a:endParaRPr lang="el-GR"/>
            </a:p>
          </p:txBody>
        </p:sp>
      </p:grpSp>
      <p:sp>
        <p:nvSpPr>
          <p:cNvPr id="19" name="Θέση υποσέλιδου 3" descr="."/>
          <p:cNvSpPr txBox="1">
            <a:spLocks/>
          </p:cNvSpPr>
          <p:nvPr/>
        </p:nvSpPr>
        <p:spPr>
          <a:xfrm>
            <a:off x="2909727" y="6489750"/>
            <a:ext cx="3190875" cy="251618"/>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Συμπυκνωμένο γάλα</a:t>
            </a:r>
            <a:endParaRPr lang="en-US" sz="1400" dirty="0"/>
          </a:p>
        </p:txBody>
      </p:sp>
    </p:spTree>
    <p:extLst>
      <p:ext uri="{BB962C8B-B14F-4D97-AF65-F5344CB8AC3E}">
        <p14:creationId xmlns:p14="http://schemas.microsoft.com/office/powerpoint/2010/main" val="1544569036"/>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Slide Number Placeholder 5"/>
          <p:cNvSpPr>
            <a:spLocks noGrp="1"/>
          </p:cNvSpPr>
          <p:nvPr>
            <p:ph type="sldNum" sz="quarter" idx="12"/>
          </p:nvPr>
        </p:nvSpPr>
        <p:spPr/>
        <p:txBody>
          <a:bodyPr/>
          <a:lstStyle/>
          <a:p>
            <a:pPr>
              <a:defRPr/>
            </a:pPr>
            <a:fld id="{6BB14A5B-538D-45A1-99E2-F1C6537ACA58}" type="slidenum">
              <a:rPr lang="el-GR"/>
              <a:pPr>
                <a:defRPr/>
              </a:pPr>
              <a:t>43</a:t>
            </a:fld>
            <a:endParaRPr lang="el-GR"/>
          </a:p>
        </p:txBody>
      </p:sp>
      <p:sp>
        <p:nvSpPr>
          <p:cNvPr id="418821" name="Text Box 5"/>
          <p:cNvSpPr txBox="1">
            <a:spLocks noChangeArrowheads="1"/>
          </p:cNvSpPr>
          <p:nvPr/>
        </p:nvSpPr>
        <p:spPr bwMode="auto">
          <a:xfrm>
            <a:off x="900112" y="342900"/>
            <a:ext cx="5256213" cy="519113"/>
          </a:xfrm>
          <a:prstGeom prst="rect">
            <a:avLst/>
          </a:prstGeom>
          <a:noFill/>
          <a:ln w="9525">
            <a:noFill/>
            <a:miter lim="800000"/>
            <a:headEnd/>
            <a:tailEnd/>
          </a:ln>
          <a:effectLst/>
        </p:spPr>
        <p:txBody>
          <a:bodyPr>
            <a:spAutoFit/>
          </a:bodyPr>
          <a:lstStyle/>
          <a:p>
            <a:pPr>
              <a:defRPr/>
            </a:pPr>
            <a:r>
              <a:rPr lang="el-GR" sz="2800" b="1" dirty="0">
                <a:solidFill>
                  <a:schemeClr val="accent2"/>
                </a:solidFill>
                <a:effectLst>
                  <a:outerShdw blurRad="38100" dist="38100" dir="2700000" algn="tl">
                    <a:srgbClr val="C0C0C0"/>
                  </a:outerShdw>
                </a:effectLst>
              </a:rPr>
              <a:t>Ψύξη - </a:t>
            </a:r>
            <a:r>
              <a:rPr lang="el-GR" sz="2800" b="1" dirty="0" err="1">
                <a:solidFill>
                  <a:schemeClr val="accent2"/>
                </a:solidFill>
                <a:effectLst>
                  <a:outerShdw blurRad="38100" dist="38100" dir="2700000" algn="tl">
                    <a:srgbClr val="C0C0C0"/>
                  </a:outerShdw>
                </a:effectLst>
              </a:rPr>
              <a:t>Μικροκρυστάλλωση</a:t>
            </a:r>
            <a:endParaRPr lang="el-GR" sz="2800" b="1" dirty="0">
              <a:solidFill>
                <a:schemeClr val="accent2"/>
              </a:solidFill>
              <a:effectLst>
                <a:outerShdw blurRad="38100" dist="38100" dir="2700000" algn="tl">
                  <a:srgbClr val="C0C0C0"/>
                </a:outerShdw>
              </a:effectLst>
            </a:endParaRPr>
          </a:p>
        </p:txBody>
      </p:sp>
      <p:sp>
        <p:nvSpPr>
          <p:cNvPr id="48134" name="Text Box 6"/>
          <p:cNvSpPr txBox="1">
            <a:spLocks noChangeArrowheads="1"/>
          </p:cNvSpPr>
          <p:nvPr/>
        </p:nvSpPr>
        <p:spPr bwMode="auto">
          <a:xfrm>
            <a:off x="539551" y="1268413"/>
            <a:ext cx="4176911" cy="48936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altLang="el-GR" sz="2400" dirty="0">
                <a:solidFill>
                  <a:schemeClr val="accent2"/>
                </a:solidFill>
              </a:rPr>
              <a:t>Η λακτόζη του γάλακτος έχει </a:t>
            </a:r>
            <a:r>
              <a:rPr lang="el-GR" altLang="el-GR" sz="2400" b="1" dirty="0">
                <a:solidFill>
                  <a:schemeClr val="accent2"/>
                </a:solidFill>
              </a:rPr>
              <a:t>μικρή διαλυτότητα</a:t>
            </a:r>
            <a:r>
              <a:rPr lang="el-GR" altLang="el-GR" sz="2400" dirty="0">
                <a:solidFill>
                  <a:schemeClr val="accent2"/>
                </a:solidFill>
              </a:rPr>
              <a:t> και ως εκ τούτου μετά την αφυδάτωση και την προσθήκη </a:t>
            </a:r>
            <a:r>
              <a:rPr lang="el-GR" altLang="el-GR" sz="2400" dirty="0" err="1">
                <a:solidFill>
                  <a:schemeClr val="accent2"/>
                </a:solidFill>
              </a:rPr>
              <a:t>σάκχαρης</a:t>
            </a:r>
            <a:r>
              <a:rPr lang="el-GR" altLang="el-GR" sz="2400" dirty="0">
                <a:solidFill>
                  <a:schemeClr val="accent2"/>
                </a:solidFill>
              </a:rPr>
              <a:t> </a:t>
            </a:r>
            <a:r>
              <a:rPr lang="el-GR" altLang="el-GR" sz="2400" b="1" dirty="0">
                <a:solidFill>
                  <a:schemeClr val="accent2"/>
                </a:solidFill>
              </a:rPr>
              <a:t>το νερό δεν επαρκεί</a:t>
            </a:r>
            <a:r>
              <a:rPr lang="el-GR" altLang="el-GR" sz="2400" dirty="0">
                <a:solidFill>
                  <a:schemeClr val="accent2"/>
                </a:solidFill>
              </a:rPr>
              <a:t> για να παραμείνει διαλυμένη </a:t>
            </a:r>
            <a:r>
              <a:rPr lang="el-GR" altLang="el-GR" sz="2400" b="1" dirty="0">
                <a:solidFill>
                  <a:schemeClr val="accent2"/>
                </a:solidFill>
              </a:rPr>
              <a:t>η λακτόζη και κρυσταλλώνεται</a:t>
            </a:r>
            <a:r>
              <a:rPr lang="el-GR" altLang="el-GR" sz="2400" dirty="0">
                <a:solidFill>
                  <a:schemeClr val="accent2"/>
                </a:solidFill>
              </a:rPr>
              <a:t>. </a:t>
            </a:r>
          </a:p>
          <a:p>
            <a:pPr eaLnBrk="1" hangingPunct="1"/>
            <a:r>
              <a:rPr lang="el-GR" altLang="el-GR" sz="2400" dirty="0">
                <a:solidFill>
                  <a:schemeClr val="accent2"/>
                </a:solidFill>
              </a:rPr>
              <a:t>Στη θερμοκρασία συμπυκνώσεως (60</a:t>
            </a:r>
            <a:r>
              <a:rPr lang="en-US" altLang="el-GR" sz="2400" dirty="0">
                <a:solidFill>
                  <a:schemeClr val="accent2"/>
                </a:solidFill>
              </a:rPr>
              <a:t>°C</a:t>
            </a:r>
            <a:r>
              <a:rPr lang="el-GR" altLang="el-GR" sz="2400" dirty="0">
                <a:solidFill>
                  <a:schemeClr val="accent2"/>
                </a:solidFill>
              </a:rPr>
              <a:t>) η λακτόζη είναι σε μορφή κορεσμένου διαλύματος αλλά δεν κρυσταλλώνεται. </a:t>
            </a:r>
          </a:p>
        </p:txBody>
      </p:sp>
      <p:pic>
        <p:nvPicPr>
          <p:cNvPr id="48135" name="Picture 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24128" y="981075"/>
            <a:ext cx="2835907" cy="2501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8136" name="Text Box 13"/>
          <p:cNvSpPr txBox="1">
            <a:spLocks noChangeArrowheads="1"/>
          </p:cNvSpPr>
          <p:nvPr/>
        </p:nvSpPr>
        <p:spPr bwMode="auto">
          <a:xfrm>
            <a:off x="5031607" y="3573463"/>
            <a:ext cx="3636962"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altLang="el-GR" sz="2000" dirty="0">
                <a:solidFill>
                  <a:schemeClr val="accent2"/>
                </a:solidFill>
              </a:rPr>
              <a:t>Διάφοροι κρύσταλλοι λακτόζης</a:t>
            </a:r>
          </a:p>
        </p:txBody>
      </p:sp>
      <p:sp>
        <p:nvSpPr>
          <p:cNvPr id="48137" name="Oval 14"/>
          <p:cNvSpPr>
            <a:spLocks noChangeArrowheads="1"/>
          </p:cNvSpPr>
          <p:nvPr/>
        </p:nvSpPr>
        <p:spPr bwMode="auto">
          <a:xfrm>
            <a:off x="6300788" y="1773238"/>
            <a:ext cx="503237" cy="576262"/>
          </a:xfrm>
          <a:prstGeom prst="ellipse">
            <a:avLst/>
          </a:prstGeom>
          <a:noFill/>
          <a:ln w="28575">
            <a:solidFill>
              <a:srgbClr val="FF3300"/>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endParaRPr lang="el-GR" altLang="el-GR"/>
          </a:p>
        </p:txBody>
      </p:sp>
      <p:sp>
        <p:nvSpPr>
          <p:cNvPr id="48138" name="Oval 15"/>
          <p:cNvSpPr>
            <a:spLocks noChangeArrowheads="1"/>
          </p:cNvSpPr>
          <p:nvPr/>
        </p:nvSpPr>
        <p:spPr bwMode="auto">
          <a:xfrm>
            <a:off x="6011863" y="2636838"/>
            <a:ext cx="647700" cy="863600"/>
          </a:xfrm>
          <a:prstGeom prst="ellipse">
            <a:avLst/>
          </a:prstGeom>
          <a:noFill/>
          <a:ln w="28575">
            <a:solidFill>
              <a:srgbClr val="FF3300"/>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endParaRPr lang="el-GR" altLang="el-GR"/>
          </a:p>
        </p:txBody>
      </p:sp>
      <p:sp>
        <p:nvSpPr>
          <p:cNvPr id="48139" name="Text Box 16"/>
          <p:cNvSpPr txBox="1">
            <a:spLocks noChangeArrowheads="1"/>
          </p:cNvSpPr>
          <p:nvPr/>
        </p:nvSpPr>
        <p:spPr bwMode="auto">
          <a:xfrm>
            <a:off x="5031607" y="1268413"/>
            <a:ext cx="1655762" cy="70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altLang="el-GR" sz="2000" dirty="0">
                <a:solidFill>
                  <a:schemeClr val="accent2"/>
                </a:solidFill>
              </a:rPr>
              <a:t>Μικρός </a:t>
            </a:r>
          </a:p>
          <a:p>
            <a:pPr eaLnBrk="1" hangingPunct="1"/>
            <a:r>
              <a:rPr lang="el-GR" altLang="el-GR" sz="2000" dirty="0">
                <a:solidFill>
                  <a:schemeClr val="accent2"/>
                </a:solidFill>
              </a:rPr>
              <a:t>κρύσταλλος</a:t>
            </a:r>
          </a:p>
        </p:txBody>
      </p:sp>
      <p:sp>
        <p:nvSpPr>
          <p:cNvPr id="48140" name="Text Box 17"/>
          <p:cNvSpPr txBox="1">
            <a:spLocks noChangeArrowheads="1"/>
          </p:cNvSpPr>
          <p:nvPr/>
        </p:nvSpPr>
        <p:spPr bwMode="auto">
          <a:xfrm>
            <a:off x="4679950" y="2636838"/>
            <a:ext cx="1655763" cy="70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altLang="el-GR" sz="2000" dirty="0">
                <a:solidFill>
                  <a:schemeClr val="accent2"/>
                </a:solidFill>
              </a:rPr>
              <a:t>Μεγάλος </a:t>
            </a:r>
          </a:p>
          <a:p>
            <a:pPr eaLnBrk="1" hangingPunct="1"/>
            <a:r>
              <a:rPr lang="el-GR" altLang="el-GR" sz="2000" dirty="0">
                <a:solidFill>
                  <a:schemeClr val="accent2"/>
                </a:solidFill>
              </a:rPr>
              <a:t>κρύσταλλος</a:t>
            </a:r>
          </a:p>
        </p:txBody>
      </p:sp>
      <p:sp>
        <p:nvSpPr>
          <p:cNvPr id="13" name="Θέση υποσέλιδου 3" descr="."/>
          <p:cNvSpPr txBox="1">
            <a:spLocks/>
          </p:cNvSpPr>
          <p:nvPr/>
        </p:nvSpPr>
        <p:spPr>
          <a:xfrm>
            <a:off x="2909727"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Συμπυκνωμένο γάλα</a:t>
            </a:r>
            <a:endParaRPr lang="en-US" sz="1400" dirty="0"/>
          </a:p>
        </p:txBody>
      </p:sp>
    </p:spTree>
    <p:extLst>
      <p:ext uri="{BB962C8B-B14F-4D97-AF65-F5344CB8AC3E}">
        <p14:creationId xmlns:p14="http://schemas.microsoft.com/office/powerpoint/2010/main" val="4170077589"/>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pPr>
              <a:defRPr/>
            </a:pPr>
            <a:fld id="{20E55975-088B-4A83-BDAA-13565A671205}" type="slidenum">
              <a:rPr lang="el-GR"/>
              <a:pPr>
                <a:defRPr/>
              </a:pPr>
              <a:t>44</a:t>
            </a:fld>
            <a:endParaRPr lang="el-GR"/>
          </a:p>
        </p:txBody>
      </p:sp>
      <p:sp>
        <p:nvSpPr>
          <p:cNvPr id="49157" name="Rectangle 6"/>
          <p:cNvSpPr>
            <a:spLocks noChangeArrowheads="1"/>
          </p:cNvSpPr>
          <p:nvPr/>
        </p:nvSpPr>
        <p:spPr bwMode="auto">
          <a:xfrm>
            <a:off x="467544" y="429632"/>
            <a:ext cx="8200813" cy="16312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altLang="el-GR" sz="2000" dirty="0"/>
              <a:t>Μόλις μειωθεί </a:t>
            </a:r>
            <a:r>
              <a:rPr lang="el-GR" altLang="el-GR" sz="2000" b="1" dirty="0"/>
              <a:t>κάτω από τους 40</a:t>
            </a:r>
            <a:r>
              <a:rPr lang="en-US" altLang="el-GR" sz="2000" b="1" dirty="0"/>
              <a:t>°C</a:t>
            </a:r>
            <a:r>
              <a:rPr lang="el-GR" altLang="el-GR" sz="2000" dirty="0"/>
              <a:t> αρχίζει η κρυστάλλωση η οποία </a:t>
            </a:r>
            <a:r>
              <a:rPr lang="el-GR" altLang="el-GR" sz="2000" b="1" dirty="0"/>
              <a:t>όταν είναι ανεξέλεγκτη</a:t>
            </a:r>
            <a:r>
              <a:rPr lang="el-GR" altLang="el-GR" sz="2000" dirty="0"/>
              <a:t> καταστρέφει το προϊόν επειδή σχηματίζονται μεγάλοι κρύσταλλοι. </a:t>
            </a:r>
          </a:p>
          <a:p>
            <a:pPr eaLnBrk="1" hangingPunct="1"/>
            <a:r>
              <a:rPr lang="el-GR" altLang="el-GR" sz="2000" dirty="0" smtClean="0"/>
              <a:t>Κατά </a:t>
            </a:r>
            <a:r>
              <a:rPr lang="el-GR" altLang="el-GR" sz="2000" dirty="0"/>
              <a:t>συνέπεια είναι αναγκαία η τεχνητή κρυστάλλωση αλλά με μορφή πολύ </a:t>
            </a:r>
            <a:r>
              <a:rPr lang="el-GR" altLang="el-GR" sz="2000" b="1" u="sng" dirty="0"/>
              <a:t>μικρών</a:t>
            </a:r>
            <a:r>
              <a:rPr lang="el-GR" altLang="el-GR" sz="2000" dirty="0"/>
              <a:t> κρυστάλλων.</a:t>
            </a:r>
          </a:p>
        </p:txBody>
      </p:sp>
      <p:pic>
        <p:nvPicPr>
          <p:cNvPr id="49158" name="Picture 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99592" y="2205038"/>
            <a:ext cx="7768765" cy="40322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Θέση υποσέλιδου 3" descr="."/>
          <p:cNvSpPr txBox="1">
            <a:spLocks/>
          </p:cNvSpPr>
          <p:nvPr/>
        </p:nvSpPr>
        <p:spPr>
          <a:xfrm>
            <a:off x="2909727"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Συμπυκνωμένο γάλα</a:t>
            </a:r>
            <a:endParaRPr lang="en-US" sz="1400" dirty="0"/>
          </a:p>
        </p:txBody>
      </p:sp>
    </p:spTree>
    <p:extLst>
      <p:ext uri="{BB962C8B-B14F-4D97-AF65-F5344CB8AC3E}">
        <p14:creationId xmlns:p14="http://schemas.microsoft.com/office/powerpoint/2010/main" val="1709672735"/>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Slide Number Placeholder 5"/>
          <p:cNvSpPr>
            <a:spLocks noGrp="1"/>
          </p:cNvSpPr>
          <p:nvPr>
            <p:ph type="sldNum" sz="quarter" idx="12"/>
          </p:nvPr>
        </p:nvSpPr>
        <p:spPr/>
        <p:txBody>
          <a:bodyPr/>
          <a:lstStyle/>
          <a:p>
            <a:pPr>
              <a:defRPr/>
            </a:pPr>
            <a:fld id="{6EADACCE-20CB-45EC-A118-CF32BCC7D9B9}" type="slidenum">
              <a:rPr lang="el-GR"/>
              <a:pPr>
                <a:defRPr/>
              </a:pPr>
              <a:t>45</a:t>
            </a:fld>
            <a:endParaRPr lang="el-GR"/>
          </a:p>
        </p:txBody>
      </p:sp>
      <p:sp>
        <p:nvSpPr>
          <p:cNvPr id="50181" name="Rectangle 6"/>
          <p:cNvSpPr>
            <a:spLocks noChangeArrowheads="1"/>
          </p:cNvSpPr>
          <p:nvPr/>
        </p:nvSpPr>
        <p:spPr bwMode="auto">
          <a:xfrm>
            <a:off x="467544" y="422662"/>
            <a:ext cx="8280920" cy="28623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altLang="el-GR" sz="2000" dirty="0">
                <a:solidFill>
                  <a:schemeClr val="accent2"/>
                </a:solidFill>
              </a:rPr>
              <a:t>Η </a:t>
            </a:r>
            <a:r>
              <a:rPr lang="el-GR" altLang="el-GR" sz="2000" dirty="0" err="1">
                <a:solidFill>
                  <a:schemeClr val="accent2"/>
                </a:solidFill>
              </a:rPr>
              <a:t>μικροκρυστάλλωση</a:t>
            </a:r>
            <a:r>
              <a:rPr lang="el-GR" altLang="el-GR" sz="2000" dirty="0">
                <a:solidFill>
                  <a:schemeClr val="accent2"/>
                </a:solidFill>
              </a:rPr>
              <a:t> γίνεται με </a:t>
            </a:r>
            <a:r>
              <a:rPr lang="el-GR" altLang="el-GR" sz="2000" b="1" u="sng" dirty="0">
                <a:solidFill>
                  <a:schemeClr val="accent2"/>
                </a:solidFill>
              </a:rPr>
              <a:t>ταχεία ψύξη</a:t>
            </a:r>
            <a:r>
              <a:rPr lang="el-GR" altLang="el-GR" sz="2000" dirty="0">
                <a:solidFill>
                  <a:schemeClr val="accent2"/>
                </a:solidFill>
              </a:rPr>
              <a:t> του προϊόντος, όπου </a:t>
            </a:r>
            <a:r>
              <a:rPr lang="el-GR" altLang="el-GR" sz="2000" b="1" dirty="0">
                <a:solidFill>
                  <a:schemeClr val="accent2"/>
                </a:solidFill>
              </a:rPr>
              <a:t>προσθέτεται </a:t>
            </a:r>
            <a:r>
              <a:rPr lang="el-GR" altLang="el-GR" sz="2000" b="1" dirty="0" err="1">
                <a:solidFill>
                  <a:schemeClr val="accent2"/>
                </a:solidFill>
              </a:rPr>
              <a:t>μικροκρυσταλλωμένη</a:t>
            </a:r>
            <a:r>
              <a:rPr lang="el-GR" altLang="el-GR" sz="2000" b="1" dirty="0">
                <a:solidFill>
                  <a:schemeClr val="accent2"/>
                </a:solidFill>
              </a:rPr>
              <a:t> λακτόζη</a:t>
            </a:r>
            <a:r>
              <a:rPr lang="el-GR" altLang="el-GR" sz="2000" dirty="0">
                <a:solidFill>
                  <a:schemeClr val="accent2"/>
                </a:solidFill>
              </a:rPr>
              <a:t> σε αναλογία 0,1-0,3% και το μίγμα ανακινείται επί μια ώρα περίπου.</a:t>
            </a:r>
          </a:p>
          <a:p>
            <a:pPr eaLnBrk="1" hangingPunct="1"/>
            <a:r>
              <a:rPr lang="el-GR" altLang="el-GR" sz="2000" dirty="0" smtClean="0">
                <a:solidFill>
                  <a:schemeClr val="accent2"/>
                </a:solidFill>
              </a:rPr>
              <a:t>Κατά </a:t>
            </a:r>
            <a:r>
              <a:rPr lang="el-GR" altLang="el-GR" sz="2000" dirty="0">
                <a:solidFill>
                  <a:schemeClr val="accent2"/>
                </a:solidFill>
              </a:rPr>
              <a:t>το χρονικό αυτό διάστημα η κορεσμένη λακτόζη </a:t>
            </a:r>
            <a:r>
              <a:rPr lang="el-GR" altLang="el-GR" sz="2000" dirty="0" err="1">
                <a:solidFill>
                  <a:schemeClr val="accent2"/>
                </a:solidFill>
              </a:rPr>
              <a:t>μικροκρυσταλλώνεται</a:t>
            </a:r>
            <a:r>
              <a:rPr lang="el-GR" altLang="el-GR" sz="2000" dirty="0">
                <a:solidFill>
                  <a:schemeClr val="accent2"/>
                </a:solidFill>
              </a:rPr>
              <a:t> γύρω από τους πυρήνες κρυστάλλων που προστέθηκαν</a:t>
            </a:r>
            <a:r>
              <a:rPr lang="el-GR" altLang="el-GR" sz="2000" dirty="0" smtClean="0">
                <a:solidFill>
                  <a:schemeClr val="accent2"/>
                </a:solidFill>
              </a:rPr>
              <a:t>.</a:t>
            </a:r>
            <a:endParaRPr lang="el-GR" altLang="el-GR" sz="2000" dirty="0">
              <a:solidFill>
                <a:schemeClr val="accent2"/>
              </a:solidFill>
            </a:endParaRPr>
          </a:p>
          <a:p>
            <a:pPr eaLnBrk="1" hangingPunct="1"/>
            <a:r>
              <a:rPr lang="el-GR" altLang="el-GR" sz="2000" dirty="0">
                <a:solidFill>
                  <a:schemeClr val="accent2"/>
                </a:solidFill>
              </a:rPr>
              <a:t>Μετά την κρυστάλλωση το προϊόν </a:t>
            </a:r>
            <a:r>
              <a:rPr lang="el-GR" altLang="el-GR" sz="2000" b="1" dirty="0">
                <a:solidFill>
                  <a:schemeClr val="accent2"/>
                </a:solidFill>
              </a:rPr>
              <a:t>ψύχεται στους 15-18</a:t>
            </a:r>
            <a:r>
              <a:rPr lang="en-US" altLang="el-GR" sz="2000" b="1" dirty="0">
                <a:solidFill>
                  <a:schemeClr val="accent2"/>
                </a:solidFill>
              </a:rPr>
              <a:t>°C</a:t>
            </a:r>
            <a:r>
              <a:rPr lang="el-GR" altLang="el-GR" sz="2000" dirty="0">
                <a:solidFill>
                  <a:schemeClr val="accent2"/>
                </a:solidFill>
              </a:rPr>
              <a:t> και παραμένει σε δεξαμενές για 12 ώρες τουλάχιστον για την συμπλήρωση της κρυστάλλωσης</a:t>
            </a:r>
          </a:p>
        </p:txBody>
      </p:sp>
      <p:pic>
        <p:nvPicPr>
          <p:cNvPr id="50182" name="Picture 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99629" y="3205460"/>
            <a:ext cx="6984380" cy="27820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0183" name="Text Box 8"/>
          <p:cNvSpPr txBox="1">
            <a:spLocks noChangeArrowheads="1"/>
          </p:cNvSpPr>
          <p:nvPr/>
        </p:nvSpPr>
        <p:spPr bwMode="auto">
          <a:xfrm>
            <a:off x="2411413" y="5877272"/>
            <a:ext cx="3960812"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altLang="el-GR" sz="2000" dirty="0" err="1">
                <a:solidFill>
                  <a:schemeClr val="accent2"/>
                </a:solidFill>
              </a:rPr>
              <a:t>Μικροκρυσταλλωμένη</a:t>
            </a:r>
            <a:r>
              <a:rPr lang="el-GR" altLang="el-GR" sz="2000" dirty="0">
                <a:solidFill>
                  <a:schemeClr val="accent2"/>
                </a:solidFill>
              </a:rPr>
              <a:t> λακτόζη</a:t>
            </a:r>
          </a:p>
        </p:txBody>
      </p:sp>
      <p:sp>
        <p:nvSpPr>
          <p:cNvPr id="8" name="Θέση υποσέλιδου 3" descr="."/>
          <p:cNvSpPr txBox="1">
            <a:spLocks/>
          </p:cNvSpPr>
          <p:nvPr/>
        </p:nvSpPr>
        <p:spPr>
          <a:xfrm>
            <a:off x="2909727"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Συμπυκνωμένο γάλα</a:t>
            </a:r>
            <a:endParaRPr lang="en-US" sz="1400" dirty="0"/>
          </a:p>
        </p:txBody>
      </p:sp>
    </p:spTree>
    <p:extLst>
      <p:ext uri="{BB962C8B-B14F-4D97-AF65-F5344CB8AC3E}">
        <p14:creationId xmlns:p14="http://schemas.microsoft.com/office/powerpoint/2010/main" val="3438294252"/>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Slide Number Placeholder 5"/>
          <p:cNvSpPr>
            <a:spLocks noGrp="1"/>
          </p:cNvSpPr>
          <p:nvPr>
            <p:ph type="sldNum" sz="quarter" idx="12"/>
          </p:nvPr>
        </p:nvSpPr>
        <p:spPr/>
        <p:txBody>
          <a:bodyPr/>
          <a:lstStyle/>
          <a:p>
            <a:pPr>
              <a:defRPr/>
            </a:pPr>
            <a:fld id="{D043CC10-FA6B-4FC7-8BCB-0CCE9997991C}" type="slidenum">
              <a:rPr lang="el-GR"/>
              <a:pPr>
                <a:defRPr/>
              </a:pPr>
              <a:t>46</a:t>
            </a:fld>
            <a:endParaRPr lang="el-GR"/>
          </a:p>
        </p:txBody>
      </p:sp>
      <p:pic>
        <p:nvPicPr>
          <p:cNvPr id="51205"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1560" y="1051893"/>
            <a:ext cx="3839552" cy="40328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06"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43438" y="979488"/>
            <a:ext cx="4009112" cy="4105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07" name="Text Box 7"/>
          <p:cNvSpPr txBox="1">
            <a:spLocks noChangeArrowheads="1"/>
          </p:cNvSpPr>
          <p:nvPr/>
        </p:nvSpPr>
        <p:spPr bwMode="auto">
          <a:xfrm>
            <a:off x="1558992" y="5080001"/>
            <a:ext cx="1944687"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altLang="el-GR" sz="2000" dirty="0">
                <a:solidFill>
                  <a:schemeClr val="accent2"/>
                </a:solidFill>
              </a:rPr>
              <a:t>Γάλα εβαπορέ</a:t>
            </a:r>
          </a:p>
        </p:txBody>
      </p:sp>
      <p:sp>
        <p:nvSpPr>
          <p:cNvPr id="51208" name="Text Box 8"/>
          <p:cNvSpPr txBox="1">
            <a:spLocks noChangeArrowheads="1"/>
          </p:cNvSpPr>
          <p:nvPr/>
        </p:nvSpPr>
        <p:spPr bwMode="auto">
          <a:xfrm>
            <a:off x="4787900" y="5013176"/>
            <a:ext cx="3816350" cy="1311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altLang="el-GR" sz="2000" dirty="0">
                <a:solidFill>
                  <a:schemeClr val="accent2"/>
                </a:solidFill>
              </a:rPr>
              <a:t>Σακχαρούχο γάλα, διακρίνονται οι κρύσταλλοι </a:t>
            </a:r>
            <a:r>
              <a:rPr lang="el-GR" altLang="el-GR" sz="2000" dirty="0" err="1">
                <a:solidFill>
                  <a:schemeClr val="accent2"/>
                </a:solidFill>
              </a:rPr>
              <a:t>σάκχαρης</a:t>
            </a:r>
            <a:r>
              <a:rPr lang="el-GR" altLang="el-GR" sz="2000" dirty="0">
                <a:solidFill>
                  <a:schemeClr val="accent2"/>
                </a:solidFill>
              </a:rPr>
              <a:t> (φωτεινά στίγματα) και η λακτόζη (μαύρα βέλη)</a:t>
            </a:r>
          </a:p>
        </p:txBody>
      </p:sp>
      <p:sp>
        <p:nvSpPr>
          <p:cNvPr id="51209" name="Oval 9"/>
          <p:cNvSpPr>
            <a:spLocks noChangeArrowheads="1"/>
          </p:cNvSpPr>
          <p:nvPr/>
        </p:nvSpPr>
        <p:spPr bwMode="auto">
          <a:xfrm>
            <a:off x="5292725" y="979488"/>
            <a:ext cx="720725" cy="649287"/>
          </a:xfrm>
          <a:prstGeom prst="ellipse">
            <a:avLst/>
          </a:prstGeom>
          <a:noFill/>
          <a:ln w="28575">
            <a:solidFill>
              <a:srgbClr val="FF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endParaRPr lang="el-GR" altLang="el-GR"/>
          </a:p>
        </p:txBody>
      </p:sp>
      <p:sp>
        <p:nvSpPr>
          <p:cNvPr id="10" name="Θέση υποσέλιδου 3" descr="."/>
          <p:cNvSpPr txBox="1">
            <a:spLocks/>
          </p:cNvSpPr>
          <p:nvPr/>
        </p:nvSpPr>
        <p:spPr>
          <a:xfrm>
            <a:off x="2909727"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Συμπυκνωμένο γάλα</a:t>
            </a:r>
            <a:endParaRPr lang="en-US" sz="1400" dirty="0"/>
          </a:p>
        </p:txBody>
      </p:sp>
    </p:spTree>
    <p:extLst>
      <p:ext uri="{BB962C8B-B14F-4D97-AF65-F5344CB8AC3E}">
        <p14:creationId xmlns:p14="http://schemas.microsoft.com/office/powerpoint/2010/main" val="2285117839"/>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Slide Number Placeholder 5"/>
          <p:cNvSpPr>
            <a:spLocks noGrp="1"/>
          </p:cNvSpPr>
          <p:nvPr>
            <p:ph type="sldNum" sz="quarter" idx="12"/>
          </p:nvPr>
        </p:nvSpPr>
        <p:spPr/>
        <p:txBody>
          <a:bodyPr/>
          <a:lstStyle/>
          <a:p>
            <a:pPr>
              <a:defRPr/>
            </a:pPr>
            <a:fld id="{DE3198D9-F0B9-4779-AD25-64BD3B32E13E}" type="slidenum">
              <a:rPr lang="el-GR"/>
              <a:pPr>
                <a:defRPr/>
              </a:pPr>
              <a:t>47</a:t>
            </a:fld>
            <a:endParaRPr lang="el-GR"/>
          </a:p>
        </p:txBody>
      </p:sp>
      <p:grpSp>
        <p:nvGrpSpPr>
          <p:cNvPr id="52229" name="Group 5"/>
          <p:cNvGrpSpPr>
            <a:grpSpLocks/>
          </p:cNvGrpSpPr>
          <p:nvPr/>
        </p:nvGrpSpPr>
        <p:grpSpPr bwMode="auto">
          <a:xfrm>
            <a:off x="2627313" y="266700"/>
            <a:ext cx="3960812" cy="6186488"/>
            <a:chOff x="1655" y="168"/>
            <a:chExt cx="2495" cy="3897"/>
          </a:xfrm>
        </p:grpSpPr>
        <p:sp>
          <p:nvSpPr>
            <p:cNvPr id="52230" name="Text Box 6"/>
            <p:cNvSpPr txBox="1">
              <a:spLocks noChangeArrowheads="1"/>
            </p:cNvSpPr>
            <p:nvPr/>
          </p:nvSpPr>
          <p:spPr bwMode="auto">
            <a:xfrm>
              <a:off x="1746" y="168"/>
              <a:ext cx="2313" cy="268"/>
            </a:xfrm>
            <a:prstGeom prst="rect">
              <a:avLst/>
            </a:prstGeom>
            <a:noFill/>
            <a:ln w="28575">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l-GR" altLang="el-GR" sz="2000">
                  <a:solidFill>
                    <a:schemeClr val="accent2"/>
                  </a:solidFill>
                </a:rPr>
                <a:t>Ποιοτικός έλεγχος γάλακτος</a:t>
              </a:r>
            </a:p>
          </p:txBody>
        </p:sp>
        <p:sp>
          <p:nvSpPr>
            <p:cNvPr id="52231" name="Text Box 7"/>
            <p:cNvSpPr txBox="1">
              <a:spLocks noChangeArrowheads="1"/>
            </p:cNvSpPr>
            <p:nvPr/>
          </p:nvSpPr>
          <p:spPr bwMode="auto">
            <a:xfrm>
              <a:off x="2290" y="709"/>
              <a:ext cx="1270" cy="268"/>
            </a:xfrm>
            <a:prstGeom prst="rect">
              <a:avLst/>
            </a:prstGeom>
            <a:noFill/>
            <a:ln w="28575" algn="ctr">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l-GR" altLang="el-GR" sz="2000">
                  <a:solidFill>
                    <a:schemeClr val="accent2"/>
                  </a:solidFill>
                </a:rPr>
                <a:t>Τυποποίηση</a:t>
              </a:r>
            </a:p>
          </p:txBody>
        </p:sp>
        <p:sp>
          <p:nvSpPr>
            <p:cNvPr id="52232" name="Text Box 8"/>
            <p:cNvSpPr txBox="1">
              <a:spLocks noChangeArrowheads="1"/>
            </p:cNvSpPr>
            <p:nvPr/>
          </p:nvSpPr>
          <p:spPr bwMode="auto">
            <a:xfrm>
              <a:off x="1655" y="1253"/>
              <a:ext cx="2495" cy="268"/>
            </a:xfrm>
            <a:prstGeom prst="rect">
              <a:avLst/>
            </a:prstGeom>
            <a:noFill/>
            <a:ln w="28575" algn="ctr">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l-GR" altLang="el-GR" sz="2000">
                  <a:solidFill>
                    <a:schemeClr val="accent2"/>
                  </a:solidFill>
                </a:rPr>
                <a:t>Προθέρμανση</a:t>
              </a:r>
              <a:r>
                <a:rPr lang="en-US" altLang="el-GR" sz="1600">
                  <a:solidFill>
                    <a:schemeClr val="accent2"/>
                  </a:solidFill>
                </a:rPr>
                <a:t> </a:t>
              </a:r>
              <a:r>
                <a:rPr lang="el-GR" altLang="el-GR" sz="2000">
                  <a:solidFill>
                    <a:schemeClr val="accent2"/>
                  </a:solidFill>
                </a:rPr>
                <a:t>100-120</a:t>
              </a:r>
              <a:r>
                <a:rPr lang="en-US" altLang="el-GR" sz="2000">
                  <a:solidFill>
                    <a:schemeClr val="accent2"/>
                  </a:solidFill>
                </a:rPr>
                <a:t>°C</a:t>
              </a:r>
              <a:r>
                <a:rPr lang="el-GR" altLang="el-GR" sz="2000">
                  <a:solidFill>
                    <a:schemeClr val="accent2"/>
                  </a:solidFill>
                </a:rPr>
                <a:t>/1-3</a:t>
              </a:r>
              <a:r>
                <a:rPr lang="en-US" altLang="el-GR" sz="2000">
                  <a:solidFill>
                    <a:schemeClr val="accent2"/>
                  </a:solidFill>
                </a:rPr>
                <a:t>min</a:t>
              </a:r>
              <a:endParaRPr lang="el-GR" altLang="el-GR" sz="2000">
                <a:solidFill>
                  <a:schemeClr val="accent2"/>
                </a:solidFill>
              </a:endParaRPr>
            </a:p>
          </p:txBody>
        </p:sp>
        <p:sp>
          <p:nvSpPr>
            <p:cNvPr id="52233" name="Text Box 9"/>
            <p:cNvSpPr txBox="1">
              <a:spLocks noChangeArrowheads="1"/>
            </p:cNvSpPr>
            <p:nvPr/>
          </p:nvSpPr>
          <p:spPr bwMode="auto">
            <a:xfrm>
              <a:off x="2018" y="1797"/>
              <a:ext cx="1815" cy="460"/>
            </a:xfrm>
            <a:prstGeom prst="rect">
              <a:avLst/>
            </a:prstGeom>
            <a:noFill/>
            <a:ln w="28575" algn="ctr">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l-GR" altLang="el-GR" sz="2000">
                  <a:solidFill>
                    <a:schemeClr val="accent2"/>
                  </a:solidFill>
                </a:rPr>
                <a:t>Συμπύκνωση</a:t>
              </a:r>
              <a:r>
                <a:rPr lang="en-US" altLang="el-GR" sz="2000">
                  <a:solidFill>
                    <a:schemeClr val="accent2"/>
                  </a:solidFill>
                </a:rPr>
                <a:t> </a:t>
              </a:r>
              <a:endParaRPr lang="el-GR" altLang="el-GR" sz="2000">
                <a:solidFill>
                  <a:schemeClr val="accent2"/>
                </a:solidFill>
              </a:endParaRPr>
            </a:p>
            <a:p>
              <a:pPr algn="ctr" eaLnBrk="1" hangingPunct="1"/>
              <a:r>
                <a:rPr lang="el-GR" altLang="el-GR" sz="2000">
                  <a:solidFill>
                    <a:schemeClr val="accent2"/>
                  </a:solidFill>
                </a:rPr>
                <a:t>Προσθήκη σάκχαρης</a:t>
              </a:r>
            </a:p>
          </p:txBody>
        </p:sp>
        <p:sp>
          <p:nvSpPr>
            <p:cNvPr id="52234" name="Text Box 10"/>
            <p:cNvSpPr txBox="1">
              <a:spLocks noChangeArrowheads="1"/>
            </p:cNvSpPr>
            <p:nvPr/>
          </p:nvSpPr>
          <p:spPr bwMode="auto">
            <a:xfrm>
              <a:off x="2018" y="2523"/>
              <a:ext cx="1769" cy="460"/>
            </a:xfrm>
            <a:prstGeom prst="rect">
              <a:avLst/>
            </a:prstGeom>
            <a:noFill/>
            <a:ln w="28575" algn="ctr">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l-GR" altLang="el-GR" sz="2000">
                  <a:solidFill>
                    <a:schemeClr val="accent2"/>
                  </a:solidFill>
                </a:rPr>
                <a:t>Ψύξη (30</a:t>
              </a:r>
              <a:r>
                <a:rPr lang="en-US" altLang="el-GR" sz="2000">
                  <a:solidFill>
                    <a:schemeClr val="accent2"/>
                  </a:solidFill>
                </a:rPr>
                <a:t>°C</a:t>
              </a:r>
              <a:r>
                <a:rPr lang="el-GR" altLang="el-GR" sz="2000">
                  <a:solidFill>
                    <a:schemeClr val="accent2"/>
                  </a:solidFill>
                </a:rPr>
                <a:t>)</a:t>
              </a:r>
            </a:p>
            <a:p>
              <a:pPr algn="ctr" eaLnBrk="1" hangingPunct="1"/>
              <a:r>
                <a:rPr lang="el-GR" altLang="el-GR" sz="2000">
                  <a:solidFill>
                    <a:schemeClr val="accent2"/>
                  </a:solidFill>
                </a:rPr>
                <a:t>Μικροκρυστάλλωση</a:t>
              </a:r>
            </a:p>
          </p:txBody>
        </p:sp>
        <p:sp>
          <p:nvSpPr>
            <p:cNvPr id="52235" name="Text Box 11"/>
            <p:cNvSpPr txBox="1">
              <a:spLocks noChangeArrowheads="1"/>
            </p:cNvSpPr>
            <p:nvPr/>
          </p:nvSpPr>
          <p:spPr bwMode="auto">
            <a:xfrm>
              <a:off x="2381" y="3253"/>
              <a:ext cx="1089" cy="268"/>
            </a:xfrm>
            <a:prstGeom prst="rect">
              <a:avLst/>
            </a:prstGeom>
            <a:noFill/>
            <a:ln w="28575" algn="ctr">
              <a:solidFill>
                <a:srgbClr val="7030A0"/>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l-GR" altLang="el-GR" sz="2000">
                  <a:solidFill>
                    <a:schemeClr val="accent2"/>
                  </a:solidFill>
                </a:rPr>
                <a:t>Συσκευασία</a:t>
              </a:r>
            </a:p>
          </p:txBody>
        </p:sp>
        <p:sp>
          <p:nvSpPr>
            <p:cNvPr id="52236" name="Text Box 12"/>
            <p:cNvSpPr txBox="1">
              <a:spLocks noChangeArrowheads="1"/>
            </p:cNvSpPr>
            <p:nvPr/>
          </p:nvSpPr>
          <p:spPr bwMode="auto">
            <a:xfrm>
              <a:off x="2200" y="3797"/>
              <a:ext cx="1451" cy="268"/>
            </a:xfrm>
            <a:prstGeom prst="rect">
              <a:avLst/>
            </a:prstGeom>
            <a:noFill/>
            <a:ln w="28575" algn="ctr">
              <a:solidFill>
                <a:srgbClr val="7030A0"/>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l-GR" altLang="el-GR" sz="2000">
                  <a:solidFill>
                    <a:schemeClr val="accent2"/>
                  </a:solidFill>
                </a:rPr>
                <a:t>Συντήρηση</a:t>
              </a:r>
            </a:p>
          </p:txBody>
        </p:sp>
        <p:sp>
          <p:nvSpPr>
            <p:cNvPr id="52237" name="Line 13"/>
            <p:cNvSpPr>
              <a:spLocks noChangeShapeType="1"/>
            </p:cNvSpPr>
            <p:nvPr/>
          </p:nvSpPr>
          <p:spPr bwMode="auto">
            <a:xfrm>
              <a:off x="2925" y="436"/>
              <a:ext cx="1" cy="272"/>
            </a:xfrm>
            <a:prstGeom prst="line">
              <a:avLst/>
            </a:prstGeom>
            <a:noFill/>
            <a:ln w="28575">
              <a:solidFill>
                <a:schemeClr val="accent2"/>
              </a:solidFill>
              <a:round/>
              <a:headEnd/>
              <a:tailEnd type="triangle" w="med" len="med"/>
            </a:ln>
            <a:extLst>
              <a:ext uri="{909E8E84-426E-40DD-AFC4-6F175D3DCCD1}">
                <a14:hiddenFill xmlns:a14="http://schemas.microsoft.com/office/drawing/2010/main">
                  <a:noFill/>
                </a14:hiddenFill>
              </a:ext>
            </a:extLst>
          </p:spPr>
          <p:txBody>
            <a:bodyPr/>
            <a:lstStyle/>
            <a:p>
              <a:endParaRPr lang="el-GR"/>
            </a:p>
          </p:txBody>
        </p:sp>
        <p:sp>
          <p:nvSpPr>
            <p:cNvPr id="52238" name="Line 14"/>
            <p:cNvSpPr>
              <a:spLocks noChangeShapeType="1"/>
            </p:cNvSpPr>
            <p:nvPr/>
          </p:nvSpPr>
          <p:spPr bwMode="auto">
            <a:xfrm>
              <a:off x="2925" y="981"/>
              <a:ext cx="1" cy="272"/>
            </a:xfrm>
            <a:prstGeom prst="line">
              <a:avLst/>
            </a:prstGeom>
            <a:noFill/>
            <a:ln w="28575">
              <a:solidFill>
                <a:schemeClr val="accent2"/>
              </a:solidFill>
              <a:round/>
              <a:headEnd/>
              <a:tailEnd type="triangle" w="med" len="med"/>
            </a:ln>
            <a:extLst>
              <a:ext uri="{909E8E84-426E-40DD-AFC4-6F175D3DCCD1}">
                <a14:hiddenFill xmlns:a14="http://schemas.microsoft.com/office/drawing/2010/main">
                  <a:noFill/>
                </a14:hiddenFill>
              </a:ext>
            </a:extLst>
          </p:spPr>
          <p:txBody>
            <a:bodyPr/>
            <a:lstStyle/>
            <a:p>
              <a:endParaRPr lang="el-GR"/>
            </a:p>
          </p:txBody>
        </p:sp>
        <p:sp>
          <p:nvSpPr>
            <p:cNvPr id="52239" name="Line 15"/>
            <p:cNvSpPr>
              <a:spLocks noChangeShapeType="1"/>
            </p:cNvSpPr>
            <p:nvPr/>
          </p:nvSpPr>
          <p:spPr bwMode="auto">
            <a:xfrm>
              <a:off x="2925" y="1525"/>
              <a:ext cx="1" cy="272"/>
            </a:xfrm>
            <a:prstGeom prst="line">
              <a:avLst/>
            </a:prstGeom>
            <a:noFill/>
            <a:ln w="28575">
              <a:solidFill>
                <a:schemeClr val="accent2"/>
              </a:solidFill>
              <a:round/>
              <a:headEnd/>
              <a:tailEnd type="triangle" w="med" len="med"/>
            </a:ln>
            <a:extLst>
              <a:ext uri="{909E8E84-426E-40DD-AFC4-6F175D3DCCD1}">
                <a14:hiddenFill xmlns:a14="http://schemas.microsoft.com/office/drawing/2010/main">
                  <a:noFill/>
                </a14:hiddenFill>
              </a:ext>
            </a:extLst>
          </p:spPr>
          <p:txBody>
            <a:bodyPr/>
            <a:lstStyle/>
            <a:p>
              <a:endParaRPr lang="el-GR"/>
            </a:p>
          </p:txBody>
        </p:sp>
        <p:sp>
          <p:nvSpPr>
            <p:cNvPr id="52240" name="Line 16"/>
            <p:cNvSpPr>
              <a:spLocks noChangeShapeType="1"/>
            </p:cNvSpPr>
            <p:nvPr/>
          </p:nvSpPr>
          <p:spPr bwMode="auto">
            <a:xfrm>
              <a:off x="2925" y="2251"/>
              <a:ext cx="1" cy="272"/>
            </a:xfrm>
            <a:prstGeom prst="line">
              <a:avLst/>
            </a:prstGeom>
            <a:noFill/>
            <a:ln w="28575">
              <a:solidFill>
                <a:schemeClr val="accent2"/>
              </a:solidFill>
              <a:round/>
              <a:headEnd/>
              <a:tailEnd type="triangle" w="med" len="med"/>
            </a:ln>
            <a:extLst>
              <a:ext uri="{909E8E84-426E-40DD-AFC4-6F175D3DCCD1}">
                <a14:hiddenFill xmlns:a14="http://schemas.microsoft.com/office/drawing/2010/main">
                  <a:noFill/>
                </a14:hiddenFill>
              </a:ext>
            </a:extLst>
          </p:spPr>
          <p:txBody>
            <a:bodyPr/>
            <a:lstStyle/>
            <a:p>
              <a:endParaRPr lang="el-GR"/>
            </a:p>
          </p:txBody>
        </p:sp>
        <p:sp>
          <p:nvSpPr>
            <p:cNvPr id="52241" name="Line 17"/>
            <p:cNvSpPr>
              <a:spLocks noChangeShapeType="1"/>
            </p:cNvSpPr>
            <p:nvPr/>
          </p:nvSpPr>
          <p:spPr bwMode="auto">
            <a:xfrm>
              <a:off x="2925" y="2976"/>
              <a:ext cx="1" cy="272"/>
            </a:xfrm>
            <a:prstGeom prst="line">
              <a:avLst/>
            </a:prstGeom>
            <a:noFill/>
            <a:ln w="28575">
              <a:solidFill>
                <a:schemeClr val="accent2"/>
              </a:solidFill>
              <a:round/>
              <a:headEnd/>
              <a:tailEnd type="triangle" w="med" len="med"/>
            </a:ln>
            <a:extLst>
              <a:ext uri="{909E8E84-426E-40DD-AFC4-6F175D3DCCD1}">
                <a14:hiddenFill xmlns:a14="http://schemas.microsoft.com/office/drawing/2010/main">
                  <a:noFill/>
                </a14:hiddenFill>
              </a:ext>
            </a:extLst>
          </p:spPr>
          <p:txBody>
            <a:bodyPr/>
            <a:lstStyle/>
            <a:p>
              <a:endParaRPr lang="el-GR"/>
            </a:p>
          </p:txBody>
        </p:sp>
        <p:sp>
          <p:nvSpPr>
            <p:cNvPr id="52242" name="Line 18"/>
            <p:cNvSpPr>
              <a:spLocks noChangeShapeType="1"/>
            </p:cNvSpPr>
            <p:nvPr/>
          </p:nvSpPr>
          <p:spPr bwMode="auto">
            <a:xfrm>
              <a:off x="2925" y="3521"/>
              <a:ext cx="1" cy="272"/>
            </a:xfrm>
            <a:prstGeom prst="line">
              <a:avLst/>
            </a:prstGeom>
            <a:noFill/>
            <a:ln w="28575">
              <a:solidFill>
                <a:schemeClr val="accent2"/>
              </a:solidFill>
              <a:round/>
              <a:headEnd/>
              <a:tailEnd type="triangle" w="med" len="med"/>
            </a:ln>
            <a:extLst>
              <a:ext uri="{909E8E84-426E-40DD-AFC4-6F175D3DCCD1}">
                <a14:hiddenFill xmlns:a14="http://schemas.microsoft.com/office/drawing/2010/main">
                  <a:noFill/>
                </a14:hiddenFill>
              </a:ext>
            </a:extLst>
          </p:spPr>
          <p:txBody>
            <a:bodyPr/>
            <a:lstStyle/>
            <a:p>
              <a:endParaRPr lang="el-GR"/>
            </a:p>
          </p:txBody>
        </p:sp>
      </p:grpSp>
      <p:sp>
        <p:nvSpPr>
          <p:cNvPr id="19" name="Θέση υποσέλιδου 3" descr="."/>
          <p:cNvSpPr txBox="1">
            <a:spLocks/>
          </p:cNvSpPr>
          <p:nvPr/>
        </p:nvSpPr>
        <p:spPr>
          <a:xfrm>
            <a:off x="2909727" y="6489750"/>
            <a:ext cx="3190875" cy="251618"/>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Συμπυκνωμένο γάλα</a:t>
            </a:r>
            <a:endParaRPr lang="en-US" sz="1400" dirty="0"/>
          </a:p>
        </p:txBody>
      </p:sp>
    </p:spTree>
    <p:extLst>
      <p:ext uri="{BB962C8B-B14F-4D97-AF65-F5344CB8AC3E}">
        <p14:creationId xmlns:p14="http://schemas.microsoft.com/office/powerpoint/2010/main" val="3136672892"/>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Slide Number Placeholder 5"/>
          <p:cNvSpPr>
            <a:spLocks noGrp="1"/>
          </p:cNvSpPr>
          <p:nvPr>
            <p:ph type="sldNum" sz="quarter" idx="12"/>
          </p:nvPr>
        </p:nvSpPr>
        <p:spPr/>
        <p:txBody>
          <a:bodyPr/>
          <a:lstStyle/>
          <a:p>
            <a:pPr>
              <a:defRPr/>
            </a:pPr>
            <a:fld id="{FD8D5AD3-3C4E-4E6A-86A9-5F7FC0949E73}" type="slidenum">
              <a:rPr lang="el-GR"/>
              <a:pPr>
                <a:defRPr/>
              </a:pPr>
              <a:t>48</a:t>
            </a:fld>
            <a:endParaRPr lang="el-GR"/>
          </a:p>
        </p:txBody>
      </p:sp>
      <p:sp>
        <p:nvSpPr>
          <p:cNvPr id="420869" name="Text Box 5"/>
          <p:cNvSpPr txBox="1">
            <a:spLocks noChangeArrowheads="1"/>
          </p:cNvSpPr>
          <p:nvPr/>
        </p:nvSpPr>
        <p:spPr bwMode="auto">
          <a:xfrm>
            <a:off x="789980" y="361950"/>
            <a:ext cx="4968875" cy="519113"/>
          </a:xfrm>
          <a:prstGeom prst="rect">
            <a:avLst/>
          </a:prstGeom>
          <a:noFill/>
          <a:ln w="9525">
            <a:noFill/>
            <a:miter lim="800000"/>
            <a:headEnd/>
            <a:tailEnd/>
          </a:ln>
          <a:effectLst/>
        </p:spPr>
        <p:txBody>
          <a:bodyPr>
            <a:spAutoFit/>
          </a:bodyPr>
          <a:lstStyle/>
          <a:p>
            <a:pPr>
              <a:defRPr/>
            </a:pPr>
            <a:r>
              <a:rPr lang="el-GR" sz="2800" b="1" dirty="0">
                <a:solidFill>
                  <a:schemeClr val="accent2"/>
                </a:solidFill>
                <a:effectLst>
                  <a:outerShdw blurRad="38100" dist="38100" dir="2700000" algn="tl">
                    <a:srgbClr val="C0C0C0"/>
                  </a:outerShdw>
                </a:effectLst>
              </a:rPr>
              <a:t> Συσκευασία - Συντήρηση</a:t>
            </a:r>
          </a:p>
        </p:txBody>
      </p:sp>
      <p:sp>
        <p:nvSpPr>
          <p:cNvPr id="53254" name="Text Box 8"/>
          <p:cNvSpPr txBox="1">
            <a:spLocks noChangeArrowheads="1"/>
          </p:cNvSpPr>
          <p:nvPr/>
        </p:nvSpPr>
        <p:spPr bwMode="auto">
          <a:xfrm>
            <a:off x="468313" y="1125538"/>
            <a:ext cx="8280400"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altLang="el-GR" sz="2000" dirty="0">
                <a:solidFill>
                  <a:schemeClr val="accent2"/>
                </a:solidFill>
              </a:rPr>
              <a:t>Όπως και το εβαπορέ σε λευκοσιδηρά κυτία, τα οποία όμως πρέπει προηγουμένως να έχουν αποστειρωθεί. </a:t>
            </a:r>
          </a:p>
          <a:p>
            <a:pPr eaLnBrk="1" hangingPunct="1"/>
            <a:r>
              <a:rPr lang="el-GR" altLang="el-GR" sz="2000" dirty="0">
                <a:solidFill>
                  <a:schemeClr val="accent2"/>
                </a:solidFill>
              </a:rPr>
              <a:t>Η όλη διαδικασία </a:t>
            </a:r>
            <a:r>
              <a:rPr lang="el-GR" altLang="el-GR" sz="2000" dirty="0" err="1">
                <a:solidFill>
                  <a:schemeClr val="accent2"/>
                </a:solidFill>
              </a:rPr>
              <a:t>εγκυτιώσεως</a:t>
            </a:r>
            <a:r>
              <a:rPr lang="el-GR" altLang="el-GR" sz="2000" dirty="0">
                <a:solidFill>
                  <a:schemeClr val="accent2"/>
                </a:solidFill>
              </a:rPr>
              <a:t> πρέπει να γίνεται με αυστηρές συνθήκες υγιεινής </a:t>
            </a:r>
            <a:r>
              <a:rPr lang="el-GR" altLang="el-GR" sz="2000" b="1" dirty="0">
                <a:solidFill>
                  <a:schemeClr val="accent2"/>
                </a:solidFill>
              </a:rPr>
              <a:t>γιατί το προϊόν δεν αποστειρώνεται μετά την </a:t>
            </a:r>
            <a:r>
              <a:rPr lang="el-GR" altLang="el-GR" sz="2000" b="1" dirty="0" err="1">
                <a:solidFill>
                  <a:schemeClr val="accent2"/>
                </a:solidFill>
              </a:rPr>
              <a:t>εγκυτίωση</a:t>
            </a:r>
            <a:r>
              <a:rPr lang="el-GR" altLang="el-GR" sz="2000" dirty="0">
                <a:solidFill>
                  <a:schemeClr val="accent2"/>
                </a:solidFill>
              </a:rPr>
              <a:t>. </a:t>
            </a:r>
          </a:p>
        </p:txBody>
      </p:sp>
      <p:pic>
        <p:nvPicPr>
          <p:cNvPr id="53255" name="Picture 1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28675" y="2792413"/>
            <a:ext cx="1655762" cy="2233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3256" name="Picture 1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84437" y="2584450"/>
            <a:ext cx="2735263" cy="2665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3257" name="Picture 1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516216" y="2711450"/>
            <a:ext cx="1971675" cy="2314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3258" name="Picture 1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941888" y="3220243"/>
            <a:ext cx="1790700" cy="2576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3259" name="Picture 1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101878" y="3988593"/>
            <a:ext cx="2085975" cy="2190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3260" name="Picture 16"/>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500187" y="4102100"/>
            <a:ext cx="2466975" cy="1847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Θέση υποσέλιδου 3" descr="."/>
          <p:cNvSpPr txBox="1">
            <a:spLocks/>
          </p:cNvSpPr>
          <p:nvPr/>
        </p:nvSpPr>
        <p:spPr>
          <a:xfrm>
            <a:off x="2909727"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Συμπυκνωμένο γάλα</a:t>
            </a:r>
            <a:endParaRPr lang="en-US" sz="1400" dirty="0"/>
          </a:p>
        </p:txBody>
      </p:sp>
    </p:spTree>
    <p:extLst>
      <p:ext uri="{BB962C8B-B14F-4D97-AF65-F5344CB8AC3E}">
        <p14:creationId xmlns:p14="http://schemas.microsoft.com/office/powerpoint/2010/main" val="3159157980"/>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Slide Number Placeholder 5"/>
          <p:cNvSpPr>
            <a:spLocks noGrp="1"/>
          </p:cNvSpPr>
          <p:nvPr>
            <p:ph type="sldNum" sz="quarter" idx="12"/>
          </p:nvPr>
        </p:nvSpPr>
        <p:spPr/>
        <p:txBody>
          <a:bodyPr/>
          <a:lstStyle/>
          <a:p>
            <a:pPr>
              <a:defRPr/>
            </a:pPr>
            <a:fld id="{992D06F5-F85A-4AAE-954D-A7602B877E5B}" type="slidenum">
              <a:rPr lang="el-GR"/>
              <a:pPr>
                <a:defRPr/>
              </a:pPr>
              <a:t>49</a:t>
            </a:fld>
            <a:endParaRPr lang="el-GR"/>
          </a:p>
        </p:txBody>
      </p:sp>
      <p:sp>
        <p:nvSpPr>
          <p:cNvPr id="436230" name="Text Box 6"/>
          <p:cNvSpPr txBox="1">
            <a:spLocks noChangeArrowheads="1"/>
          </p:cNvSpPr>
          <p:nvPr/>
        </p:nvSpPr>
        <p:spPr bwMode="auto">
          <a:xfrm>
            <a:off x="683568" y="188913"/>
            <a:ext cx="7849245" cy="457200"/>
          </a:xfrm>
          <a:prstGeom prst="rect">
            <a:avLst/>
          </a:prstGeom>
          <a:noFill/>
          <a:ln w="9525">
            <a:noFill/>
            <a:miter lim="800000"/>
            <a:headEnd/>
            <a:tailEnd/>
          </a:ln>
          <a:effectLst/>
        </p:spPr>
        <p:txBody>
          <a:bodyPr wrap="square">
            <a:spAutoFit/>
          </a:bodyPr>
          <a:lstStyle/>
          <a:p>
            <a:pPr>
              <a:defRPr/>
            </a:pPr>
            <a:r>
              <a:rPr lang="el-GR" sz="2400" b="1" dirty="0">
                <a:solidFill>
                  <a:schemeClr val="accent2"/>
                </a:solidFill>
                <a:effectLst>
                  <a:outerShdw blurRad="38100" dist="38100" dir="2700000" algn="tl">
                    <a:srgbClr val="C0C0C0"/>
                  </a:outerShdw>
                </a:effectLst>
              </a:rPr>
              <a:t>Γραμμή παραγωγής συμπυκνωμένου σακχαρούχου</a:t>
            </a:r>
          </a:p>
        </p:txBody>
      </p:sp>
      <p:pic>
        <p:nvPicPr>
          <p:cNvPr id="54278" name="Picture 9"/>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6809" y="646113"/>
            <a:ext cx="7941890" cy="4250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4279" name="Text Box 10"/>
          <p:cNvSpPr txBox="1">
            <a:spLocks noChangeArrowheads="1"/>
          </p:cNvSpPr>
          <p:nvPr/>
        </p:nvSpPr>
        <p:spPr bwMode="auto">
          <a:xfrm>
            <a:off x="971600" y="4955461"/>
            <a:ext cx="2916238" cy="1311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buFontTx/>
              <a:buAutoNum type="arabicPeriod"/>
            </a:pPr>
            <a:r>
              <a:rPr lang="el-GR" altLang="el-GR" sz="2000" dirty="0">
                <a:solidFill>
                  <a:schemeClr val="accent2"/>
                </a:solidFill>
              </a:rPr>
              <a:t>Συμπύκνωση</a:t>
            </a:r>
          </a:p>
          <a:p>
            <a:pPr eaLnBrk="1" hangingPunct="1">
              <a:buFontTx/>
              <a:buAutoNum type="arabicPeriod"/>
            </a:pPr>
            <a:r>
              <a:rPr lang="el-GR" altLang="el-GR" sz="2000" dirty="0" err="1">
                <a:solidFill>
                  <a:schemeClr val="accent2"/>
                </a:solidFill>
              </a:rPr>
              <a:t>Ομογενοποίηση</a:t>
            </a:r>
            <a:endParaRPr lang="el-GR" altLang="el-GR" sz="2000" dirty="0">
              <a:solidFill>
                <a:schemeClr val="accent2"/>
              </a:solidFill>
            </a:endParaRPr>
          </a:p>
          <a:p>
            <a:pPr eaLnBrk="1" hangingPunct="1">
              <a:buFontTx/>
              <a:buAutoNum type="arabicPeriod"/>
            </a:pPr>
            <a:r>
              <a:rPr lang="el-GR" altLang="el-GR" sz="2000" dirty="0">
                <a:solidFill>
                  <a:schemeClr val="accent2"/>
                </a:solidFill>
              </a:rPr>
              <a:t>Ψύξη</a:t>
            </a:r>
          </a:p>
          <a:p>
            <a:pPr eaLnBrk="1" hangingPunct="1">
              <a:buFontTx/>
              <a:buAutoNum type="arabicPeriod"/>
            </a:pPr>
            <a:r>
              <a:rPr lang="el-GR" altLang="el-GR" sz="2000" dirty="0">
                <a:solidFill>
                  <a:schemeClr val="accent2"/>
                </a:solidFill>
              </a:rPr>
              <a:t>Προσθήκη </a:t>
            </a:r>
            <a:r>
              <a:rPr lang="el-GR" altLang="el-GR" sz="2000" dirty="0" err="1">
                <a:solidFill>
                  <a:schemeClr val="accent2"/>
                </a:solidFill>
              </a:rPr>
              <a:t>σάκχαρης</a:t>
            </a:r>
            <a:endParaRPr lang="el-GR" altLang="el-GR" sz="2000" dirty="0">
              <a:solidFill>
                <a:schemeClr val="accent2"/>
              </a:solidFill>
            </a:endParaRPr>
          </a:p>
        </p:txBody>
      </p:sp>
      <p:sp>
        <p:nvSpPr>
          <p:cNvPr id="54280" name="Text Box 11"/>
          <p:cNvSpPr txBox="1">
            <a:spLocks noChangeArrowheads="1"/>
          </p:cNvSpPr>
          <p:nvPr/>
        </p:nvSpPr>
        <p:spPr bwMode="auto">
          <a:xfrm>
            <a:off x="4140200" y="4936411"/>
            <a:ext cx="4392613" cy="1311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altLang="el-GR" sz="2000" dirty="0">
                <a:solidFill>
                  <a:schemeClr val="accent2"/>
                </a:solidFill>
              </a:rPr>
              <a:t>5. Κρυστάλλωση λακτόζης</a:t>
            </a:r>
          </a:p>
          <a:p>
            <a:pPr eaLnBrk="1" hangingPunct="1"/>
            <a:r>
              <a:rPr lang="el-GR" altLang="el-GR" sz="2000" dirty="0">
                <a:solidFill>
                  <a:schemeClr val="accent2"/>
                </a:solidFill>
              </a:rPr>
              <a:t>6. </a:t>
            </a:r>
            <a:r>
              <a:rPr lang="el-GR" altLang="el-GR" sz="2000" dirty="0" err="1">
                <a:solidFill>
                  <a:schemeClr val="accent2"/>
                </a:solidFill>
              </a:rPr>
              <a:t>Εγκυτίωση</a:t>
            </a:r>
            <a:endParaRPr lang="el-GR" altLang="el-GR" sz="2000" dirty="0">
              <a:solidFill>
                <a:schemeClr val="accent2"/>
              </a:solidFill>
            </a:endParaRPr>
          </a:p>
          <a:p>
            <a:pPr eaLnBrk="1" hangingPunct="1"/>
            <a:r>
              <a:rPr lang="el-GR" altLang="el-GR" sz="2000" dirty="0">
                <a:solidFill>
                  <a:schemeClr val="accent2"/>
                </a:solidFill>
              </a:rPr>
              <a:t>7. Συσκευασία χάρτινη (εναλλακτικά)</a:t>
            </a:r>
          </a:p>
          <a:p>
            <a:pPr eaLnBrk="1" hangingPunct="1"/>
            <a:r>
              <a:rPr lang="el-GR" altLang="el-GR" sz="2000" dirty="0">
                <a:solidFill>
                  <a:schemeClr val="accent2"/>
                </a:solidFill>
              </a:rPr>
              <a:t>8. Αποθήκευση</a:t>
            </a:r>
          </a:p>
        </p:txBody>
      </p:sp>
      <p:sp>
        <p:nvSpPr>
          <p:cNvPr id="9" name="Θέση υποσέλιδου 3" descr="."/>
          <p:cNvSpPr txBox="1">
            <a:spLocks/>
          </p:cNvSpPr>
          <p:nvPr/>
        </p:nvSpPr>
        <p:spPr>
          <a:xfrm>
            <a:off x="2909727"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Συμπυκνωμένο γάλα</a:t>
            </a:r>
            <a:endParaRPr lang="en-US" sz="1400" dirty="0"/>
          </a:p>
        </p:txBody>
      </p:sp>
    </p:spTree>
    <p:extLst>
      <p:ext uri="{BB962C8B-B14F-4D97-AF65-F5344CB8AC3E}">
        <p14:creationId xmlns:p14="http://schemas.microsoft.com/office/powerpoint/2010/main" val="221955593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0364" y="274638"/>
            <a:ext cx="8229600" cy="1143000"/>
          </a:xfrm>
        </p:spPr>
        <p:txBody>
          <a:bodyPr/>
          <a:lstStyle/>
          <a:p>
            <a:r>
              <a:rPr lang="el-GR" dirty="0" smtClean="0"/>
              <a:t>Περιεχόμενα ενότητας</a:t>
            </a:r>
            <a:endParaRPr lang="el-GR" dirty="0"/>
          </a:p>
        </p:txBody>
      </p:sp>
      <p:sp>
        <p:nvSpPr>
          <p:cNvPr id="3" name="Content Placeholder 2"/>
          <p:cNvSpPr>
            <a:spLocks noGrp="1"/>
          </p:cNvSpPr>
          <p:nvPr>
            <p:ph idx="1"/>
          </p:nvPr>
        </p:nvSpPr>
        <p:spPr>
          <a:xfrm>
            <a:off x="467544" y="1916832"/>
            <a:ext cx="8208912" cy="3312368"/>
          </a:xfrm>
        </p:spPr>
        <p:txBody>
          <a:bodyPr>
            <a:noAutofit/>
          </a:bodyPr>
          <a:lstStyle/>
          <a:p>
            <a:pPr fontAlgn="auto">
              <a:spcAft>
                <a:spcPts val="0"/>
              </a:spcAft>
              <a:defRPr/>
            </a:pPr>
            <a:r>
              <a:rPr lang="el-GR" altLang="el-GR" sz="2800" dirty="0" smtClean="0">
                <a:hlinkClick r:id="rId4" action="ppaction://hlinksldjump"/>
              </a:rPr>
              <a:t>Συμπυκνωμένο γάλα ή γάλα μερικά αφυδατωμένο,</a:t>
            </a:r>
            <a:endParaRPr lang="el-GR" altLang="el-GR" sz="2800" dirty="0" smtClean="0"/>
          </a:p>
          <a:p>
            <a:pPr>
              <a:defRPr/>
            </a:pPr>
            <a:r>
              <a:rPr lang="el-GR" altLang="el-GR" sz="2800" dirty="0">
                <a:hlinkClick r:id="rId5" action="ppaction://hlinksldjump"/>
              </a:rPr>
              <a:t>Συμπυκνωμένο γάλα ή </a:t>
            </a:r>
            <a:r>
              <a:rPr lang="el-GR" altLang="el-GR" sz="2800" dirty="0" smtClean="0">
                <a:hlinkClick r:id="rId5" action="ppaction://hlinksldjump"/>
              </a:rPr>
              <a:t>εβαπορέ,</a:t>
            </a:r>
            <a:endParaRPr lang="el-GR" altLang="el-GR" sz="2800" dirty="0"/>
          </a:p>
          <a:p>
            <a:pPr>
              <a:defRPr/>
            </a:pPr>
            <a:r>
              <a:rPr lang="el-GR" altLang="el-GR" sz="2800" dirty="0" smtClean="0">
                <a:hlinkClick r:id="rId6" action="ppaction://hlinksldjump"/>
              </a:rPr>
              <a:t>Συμπυκνωμένο σακχαρούχο γάλα </a:t>
            </a:r>
            <a:r>
              <a:rPr lang="el-GR" altLang="el-GR" sz="2800" dirty="0">
                <a:hlinkClick r:id="rId6" action="ppaction://hlinksldjump"/>
              </a:rPr>
              <a:t>ή </a:t>
            </a:r>
            <a:r>
              <a:rPr lang="el-GR" altLang="el-GR" sz="2800" dirty="0" smtClean="0">
                <a:hlinkClick r:id="rId6" action="ppaction://hlinksldjump"/>
              </a:rPr>
              <a:t>σακχαρούχο,</a:t>
            </a:r>
            <a:endParaRPr lang="el-GR" altLang="el-GR" sz="2800" dirty="0" smtClean="0"/>
          </a:p>
          <a:p>
            <a:pPr>
              <a:defRPr/>
            </a:pPr>
            <a:r>
              <a:rPr lang="el-GR" sz="2800" dirty="0" smtClean="0">
                <a:hlinkClick r:id="rId7" action="ppaction://hlinksldjump"/>
              </a:rPr>
              <a:t>Θρεπτική αξία του συμπυκνωμένου γάλακτος,</a:t>
            </a:r>
            <a:endParaRPr lang="el-GR" sz="2800" dirty="0" smtClean="0"/>
          </a:p>
          <a:p>
            <a:pPr>
              <a:defRPr/>
            </a:pPr>
            <a:r>
              <a:rPr lang="el-GR" sz="2800" dirty="0" smtClean="0">
                <a:solidFill>
                  <a:schemeClr val="accent2"/>
                </a:solidFill>
                <a:hlinkClick r:id="rId8" action="ppaction://hlinksldjump"/>
              </a:rPr>
              <a:t>Ποιοτικός &amp; εργαστηριακός έλεγχος του συμπυκνωμένου γάλακτος.</a:t>
            </a:r>
            <a:endParaRPr lang="el-GR" sz="2800" dirty="0"/>
          </a:p>
        </p:txBody>
      </p:sp>
      <p:sp>
        <p:nvSpPr>
          <p:cNvPr id="5" name="Θέση υποσέλιδου 3" descr="."/>
          <p:cNvSpPr txBox="1">
            <a:spLocks/>
          </p:cNvSpPr>
          <p:nvPr/>
        </p:nvSpPr>
        <p:spPr>
          <a:xfrm>
            <a:off x="2909727"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Συμπυκνωμένο γάλα</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5</a:t>
            </a:fld>
            <a:endParaRPr lang="el-GR"/>
          </a:p>
        </p:txBody>
      </p:sp>
    </p:spTree>
    <p:custDataLst>
      <p:tags r:id="rId1"/>
    </p:custDataLst>
    <p:extLst>
      <p:ext uri="{BB962C8B-B14F-4D97-AF65-F5344CB8AC3E}">
        <p14:creationId xmlns:p14="http://schemas.microsoft.com/office/powerpoint/2010/main" val="3038295241"/>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5"/>
          <p:cNvSpPr>
            <a:spLocks noGrp="1"/>
          </p:cNvSpPr>
          <p:nvPr>
            <p:ph type="sldNum" sz="quarter" idx="12"/>
          </p:nvPr>
        </p:nvSpPr>
        <p:spPr/>
        <p:txBody>
          <a:bodyPr/>
          <a:lstStyle/>
          <a:p>
            <a:pPr>
              <a:defRPr/>
            </a:pPr>
            <a:fld id="{59A312AD-618A-4F0D-97EF-63B601A037F8}" type="slidenum">
              <a:rPr lang="el-GR"/>
              <a:pPr>
                <a:defRPr/>
              </a:pPr>
              <a:t>50</a:t>
            </a:fld>
            <a:endParaRPr lang="el-GR"/>
          </a:p>
        </p:txBody>
      </p:sp>
      <p:sp>
        <p:nvSpPr>
          <p:cNvPr id="466949" name="Text Box 5"/>
          <p:cNvSpPr txBox="1">
            <a:spLocks noChangeArrowheads="1"/>
          </p:cNvSpPr>
          <p:nvPr/>
        </p:nvSpPr>
        <p:spPr bwMode="auto">
          <a:xfrm>
            <a:off x="1692275" y="2060575"/>
            <a:ext cx="5400675" cy="946150"/>
          </a:xfrm>
          <a:prstGeom prst="rect">
            <a:avLst/>
          </a:prstGeom>
          <a:noFill/>
          <a:ln w="9525">
            <a:noFill/>
            <a:miter lim="800000"/>
            <a:headEnd/>
            <a:tailEnd/>
          </a:ln>
          <a:effectLst/>
        </p:spPr>
        <p:txBody>
          <a:bodyPr>
            <a:spAutoFit/>
          </a:bodyPr>
          <a:lstStyle/>
          <a:p>
            <a:pPr algn="ctr">
              <a:defRPr/>
            </a:pPr>
            <a:r>
              <a:rPr lang="el-GR" sz="2800" b="1" dirty="0">
                <a:solidFill>
                  <a:schemeClr val="accent2"/>
                </a:solidFill>
                <a:effectLst>
                  <a:outerShdw blurRad="38100" dist="38100" dir="2700000" algn="tl">
                    <a:srgbClr val="C0C0C0"/>
                  </a:outerShdw>
                </a:effectLst>
              </a:rPr>
              <a:t>ΜΙΚΡΟΒΙΟΛΟΓΙΑ - ΑΛΛΟΙΩΣΕΙΣ</a:t>
            </a:r>
          </a:p>
        </p:txBody>
      </p:sp>
      <p:sp>
        <p:nvSpPr>
          <p:cNvPr id="6" name="Θέση υποσέλιδου 3" descr="."/>
          <p:cNvSpPr txBox="1">
            <a:spLocks/>
          </p:cNvSpPr>
          <p:nvPr/>
        </p:nvSpPr>
        <p:spPr>
          <a:xfrm>
            <a:off x="2909727"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Συμπυκνωμένο γάλα</a:t>
            </a:r>
            <a:endParaRPr lang="en-US" sz="1400" dirty="0"/>
          </a:p>
        </p:txBody>
      </p:sp>
    </p:spTree>
    <p:extLst>
      <p:ext uri="{BB962C8B-B14F-4D97-AF65-F5344CB8AC3E}">
        <p14:creationId xmlns:p14="http://schemas.microsoft.com/office/powerpoint/2010/main" val="2253404410"/>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Slide Number Placeholder 5"/>
          <p:cNvSpPr>
            <a:spLocks noGrp="1"/>
          </p:cNvSpPr>
          <p:nvPr>
            <p:ph type="sldNum" sz="quarter" idx="12"/>
          </p:nvPr>
        </p:nvSpPr>
        <p:spPr/>
        <p:txBody>
          <a:bodyPr/>
          <a:lstStyle/>
          <a:p>
            <a:pPr>
              <a:defRPr/>
            </a:pPr>
            <a:fld id="{958D06A1-45F7-419C-BB8F-78531CA78E8F}" type="slidenum">
              <a:rPr lang="el-GR"/>
              <a:pPr>
                <a:defRPr/>
              </a:pPr>
              <a:t>51</a:t>
            </a:fld>
            <a:endParaRPr lang="el-GR"/>
          </a:p>
        </p:txBody>
      </p:sp>
      <p:sp>
        <p:nvSpPr>
          <p:cNvPr id="421894" name="Text Box 6"/>
          <p:cNvSpPr txBox="1">
            <a:spLocks noChangeArrowheads="1"/>
          </p:cNvSpPr>
          <p:nvPr/>
        </p:nvSpPr>
        <p:spPr bwMode="auto">
          <a:xfrm>
            <a:off x="683568" y="333375"/>
            <a:ext cx="4248150" cy="519113"/>
          </a:xfrm>
          <a:prstGeom prst="rect">
            <a:avLst/>
          </a:prstGeom>
          <a:noFill/>
          <a:ln w="9525">
            <a:noFill/>
            <a:miter lim="800000"/>
            <a:headEnd/>
            <a:tailEnd/>
          </a:ln>
          <a:effectLst/>
        </p:spPr>
        <p:txBody>
          <a:bodyPr>
            <a:spAutoFit/>
          </a:bodyPr>
          <a:lstStyle/>
          <a:p>
            <a:pPr>
              <a:defRPr/>
            </a:pPr>
            <a:r>
              <a:rPr lang="el-GR" sz="2800" b="1" dirty="0">
                <a:solidFill>
                  <a:schemeClr val="accent2"/>
                </a:solidFill>
                <a:effectLst>
                  <a:outerShdw blurRad="38100" dist="38100" dir="2700000" algn="tl">
                    <a:srgbClr val="C0C0C0"/>
                  </a:outerShdw>
                </a:effectLst>
              </a:rPr>
              <a:t>ΜΙΚΡΟΒΙΟΛΟΓΙΑ</a:t>
            </a:r>
          </a:p>
        </p:txBody>
      </p:sp>
      <p:sp>
        <p:nvSpPr>
          <p:cNvPr id="421895" name="Text Box 7"/>
          <p:cNvSpPr txBox="1">
            <a:spLocks noChangeArrowheads="1"/>
          </p:cNvSpPr>
          <p:nvPr/>
        </p:nvSpPr>
        <p:spPr bwMode="auto">
          <a:xfrm>
            <a:off x="467543" y="1125538"/>
            <a:ext cx="8208913" cy="2062103"/>
          </a:xfrm>
          <a:prstGeom prst="rect">
            <a:avLst/>
          </a:prstGeom>
          <a:noFill/>
          <a:ln w="9525">
            <a:noFill/>
            <a:miter lim="800000"/>
            <a:headEnd/>
            <a:tailEnd/>
          </a:ln>
          <a:effectLst/>
        </p:spPr>
        <p:txBody>
          <a:bodyPr wrap="square">
            <a:spAutoFit/>
          </a:bodyPr>
          <a:lstStyle/>
          <a:p>
            <a:pPr>
              <a:defRPr/>
            </a:pPr>
            <a:r>
              <a:rPr lang="el-GR" sz="2000" dirty="0">
                <a:solidFill>
                  <a:schemeClr val="accent2"/>
                </a:solidFill>
              </a:rPr>
              <a:t>Το σακχαρούχο γάλα </a:t>
            </a:r>
            <a:r>
              <a:rPr lang="el-GR" sz="2400" b="1" dirty="0">
                <a:solidFill>
                  <a:schemeClr val="accent2"/>
                </a:solidFill>
                <a:effectLst>
                  <a:outerShdw blurRad="38100" dist="38100" dir="2700000" algn="tl">
                    <a:srgbClr val="C0C0C0"/>
                  </a:outerShdw>
                </a:effectLst>
              </a:rPr>
              <a:t>δεν είναι στείρο προϊόν.</a:t>
            </a:r>
          </a:p>
          <a:p>
            <a:pPr>
              <a:defRPr/>
            </a:pPr>
            <a:endParaRPr lang="el-GR" sz="2400" b="1" dirty="0">
              <a:solidFill>
                <a:schemeClr val="accent2"/>
              </a:solidFill>
              <a:effectLst>
                <a:outerShdw blurRad="38100" dist="38100" dir="2700000" algn="tl">
                  <a:srgbClr val="C0C0C0"/>
                </a:outerShdw>
              </a:effectLst>
            </a:endParaRPr>
          </a:p>
          <a:p>
            <a:pPr>
              <a:defRPr/>
            </a:pPr>
            <a:r>
              <a:rPr lang="el-GR" sz="2000" dirty="0">
                <a:solidFill>
                  <a:schemeClr val="accent2"/>
                </a:solidFill>
              </a:rPr>
              <a:t>Η θέρμανση του στους 100-120</a:t>
            </a:r>
            <a:r>
              <a:rPr lang="en-US" sz="2000" dirty="0">
                <a:solidFill>
                  <a:schemeClr val="accent2"/>
                </a:solidFill>
              </a:rPr>
              <a:t>°C</a:t>
            </a:r>
            <a:r>
              <a:rPr lang="el-GR" sz="2000" dirty="0">
                <a:solidFill>
                  <a:schemeClr val="accent2"/>
                </a:solidFill>
              </a:rPr>
              <a:t>/1-3</a:t>
            </a:r>
            <a:r>
              <a:rPr lang="en-US" sz="2000" dirty="0">
                <a:solidFill>
                  <a:schemeClr val="accent2"/>
                </a:solidFill>
              </a:rPr>
              <a:t>min (</a:t>
            </a:r>
            <a:r>
              <a:rPr lang="el-GR" sz="2000" dirty="0">
                <a:solidFill>
                  <a:schemeClr val="accent2"/>
                </a:solidFill>
              </a:rPr>
              <a:t>προθέρμανση) είναι μια υψηλή παστερίωση η οποία απαλλάσσει το γάλα από τους επικίνδυνους μικροοργανισμούς και ελαττώνει το συνολικό μικροβιακό φορτίο, </a:t>
            </a:r>
            <a:r>
              <a:rPr lang="el-GR" sz="2000" b="1" dirty="0">
                <a:solidFill>
                  <a:schemeClr val="accent2"/>
                </a:solidFill>
              </a:rPr>
              <a:t>αλλά δεν το αποστειρώνει.</a:t>
            </a:r>
          </a:p>
        </p:txBody>
      </p:sp>
      <p:sp>
        <p:nvSpPr>
          <p:cNvPr id="56327" name="Text Box 8"/>
          <p:cNvSpPr txBox="1">
            <a:spLocks noChangeArrowheads="1"/>
          </p:cNvSpPr>
          <p:nvPr/>
        </p:nvSpPr>
        <p:spPr bwMode="auto">
          <a:xfrm>
            <a:off x="467542" y="3356992"/>
            <a:ext cx="8208913" cy="2835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altLang="el-GR" sz="2000" dirty="0">
                <a:solidFill>
                  <a:schemeClr val="accent2"/>
                </a:solidFill>
              </a:rPr>
              <a:t>Επιβιώνουν αν υπάρχουν, οι </a:t>
            </a:r>
            <a:r>
              <a:rPr lang="el-GR" altLang="el-GR" sz="2000" b="1" dirty="0" err="1">
                <a:solidFill>
                  <a:schemeClr val="accent2"/>
                </a:solidFill>
              </a:rPr>
              <a:t>θερμοάντοχοι</a:t>
            </a:r>
            <a:r>
              <a:rPr lang="el-GR" altLang="el-GR" sz="2000" b="1" dirty="0">
                <a:solidFill>
                  <a:schemeClr val="accent2"/>
                </a:solidFill>
              </a:rPr>
              <a:t> σπόροι</a:t>
            </a:r>
            <a:r>
              <a:rPr lang="el-GR" altLang="el-GR" sz="2000" dirty="0">
                <a:solidFill>
                  <a:schemeClr val="accent2"/>
                </a:solidFill>
              </a:rPr>
              <a:t> ειδών των γενών </a:t>
            </a:r>
            <a:r>
              <a:rPr lang="en-US" altLang="el-GR" sz="2000" i="1" dirty="0">
                <a:solidFill>
                  <a:schemeClr val="accent2"/>
                </a:solidFill>
              </a:rPr>
              <a:t>Bacillus </a:t>
            </a:r>
            <a:r>
              <a:rPr lang="el-GR" altLang="el-GR" sz="2000" dirty="0">
                <a:solidFill>
                  <a:schemeClr val="accent2"/>
                </a:solidFill>
              </a:rPr>
              <a:t>και </a:t>
            </a:r>
            <a:r>
              <a:rPr lang="en-US" altLang="el-GR" sz="2000" i="1" dirty="0">
                <a:solidFill>
                  <a:schemeClr val="accent2"/>
                </a:solidFill>
              </a:rPr>
              <a:t>Clostridium</a:t>
            </a:r>
            <a:r>
              <a:rPr lang="el-GR" altLang="el-GR" sz="2000" i="1" dirty="0">
                <a:solidFill>
                  <a:schemeClr val="accent2"/>
                </a:solidFill>
              </a:rPr>
              <a:t>. </a:t>
            </a:r>
          </a:p>
          <a:p>
            <a:pPr eaLnBrk="1" hangingPunct="1"/>
            <a:r>
              <a:rPr lang="el-GR" altLang="el-GR" sz="2000" dirty="0">
                <a:solidFill>
                  <a:schemeClr val="accent2"/>
                </a:solidFill>
              </a:rPr>
              <a:t>Στο τελικό προϊόν μπορεί να ανευρίσκονται και </a:t>
            </a:r>
            <a:r>
              <a:rPr lang="el-GR" altLang="el-GR" sz="2000" b="1" dirty="0">
                <a:solidFill>
                  <a:schemeClr val="accent2"/>
                </a:solidFill>
              </a:rPr>
              <a:t>μη σπορογόνα είδη</a:t>
            </a:r>
            <a:r>
              <a:rPr lang="el-GR" altLang="el-GR" sz="2000" dirty="0">
                <a:solidFill>
                  <a:schemeClr val="accent2"/>
                </a:solidFill>
              </a:rPr>
              <a:t>, όπως </a:t>
            </a:r>
            <a:r>
              <a:rPr lang="en-US" altLang="el-GR" sz="2000" i="1" dirty="0">
                <a:solidFill>
                  <a:schemeClr val="accent2"/>
                </a:solidFill>
              </a:rPr>
              <a:t>Micrococcus</a:t>
            </a:r>
            <a:r>
              <a:rPr lang="en-US" altLang="el-GR" sz="2000" dirty="0">
                <a:solidFill>
                  <a:schemeClr val="accent2"/>
                </a:solidFill>
              </a:rPr>
              <a:t>, </a:t>
            </a:r>
            <a:r>
              <a:rPr lang="en-US" altLang="el-GR" sz="2000" i="1" dirty="0">
                <a:solidFill>
                  <a:schemeClr val="accent2"/>
                </a:solidFill>
              </a:rPr>
              <a:t>Streptococcus</a:t>
            </a:r>
            <a:r>
              <a:rPr lang="en-US" altLang="el-GR" sz="2000" dirty="0">
                <a:solidFill>
                  <a:schemeClr val="accent2"/>
                </a:solidFill>
              </a:rPr>
              <a:t> </a:t>
            </a:r>
            <a:r>
              <a:rPr lang="el-GR" altLang="el-GR" sz="2000" dirty="0">
                <a:solidFill>
                  <a:schemeClr val="accent2"/>
                </a:solidFill>
              </a:rPr>
              <a:t>και </a:t>
            </a:r>
            <a:r>
              <a:rPr lang="en-US" altLang="el-GR" sz="2000" i="1" dirty="0" err="1">
                <a:solidFill>
                  <a:schemeClr val="accent2"/>
                </a:solidFill>
              </a:rPr>
              <a:t>Lactococcus</a:t>
            </a:r>
            <a:r>
              <a:rPr lang="en-US" altLang="el-GR" sz="2000" dirty="0">
                <a:solidFill>
                  <a:schemeClr val="accent2"/>
                </a:solidFill>
              </a:rPr>
              <a:t>.</a:t>
            </a:r>
            <a:endParaRPr lang="el-GR" altLang="el-GR" sz="2000" dirty="0">
              <a:solidFill>
                <a:schemeClr val="accent2"/>
              </a:solidFill>
            </a:endParaRPr>
          </a:p>
          <a:p>
            <a:pPr eaLnBrk="1" hangingPunct="1"/>
            <a:r>
              <a:rPr lang="el-GR" altLang="el-GR" sz="2000" dirty="0">
                <a:solidFill>
                  <a:schemeClr val="accent2"/>
                </a:solidFill>
              </a:rPr>
              <a:t>Επίσης </a:t>
            </a:r>
            <a:r>
              <a:rPr lang="el-GR" altLang="el-GR" sz="2000" b="1" dirty="0">
                <a:solidFill>
                  <a:schemeClr val="accent2"/>
                </a:solidFill>
              </a:rPr>
              <a:t>αρνητικά κατά </a:t>
            </a:r>
            <a:r>
              <a:rPr lang="en-US" altLang="el-GR" sz="2000" b="1" dirty="0">
                <a:solidFill>
                  <a:schemeClr val="accent2"/>
                </a:solidFill>
              </a:rPr>
              <a:t>Gram</a:t>
            </a:r>
            <a:r>
              <a:rPr lang="en-US" altLang="el-GR" sz="2000" dirty="0">
                <a:solidFill>
                  <a:schemeClr val="accent2"/>
                </a:solidFill>
              </a:rPr>
              <a:t> </a:t>
            </a:r>
            <a:r>
              <a:rPr lang="el-GR" altLang="el-GR" sz="2000" dirty="0">
                <a:solidFill>
                  <a:schemeClr val="accent2"/>
                </a:solidFill>
              </a:rPr>
              <a:t>βακτήρια και κυρίως </a:t>
            </a:r>
            <a:r>
              <a:rPr lang="el-GR" altLang="el-GR" sz="2000" dirty="0" err="1">
                <a:solidFill>
                  <a:schemeClr val="accent2"/>
                </a:solidFill>
              </a:rPr>
              <a:t>κολοβακτηριοειδή</a:t>
            </a:r>
            <a:r>
              <a:rPr lang="el-GR" altLang="el-GR" sz="2000" dirty="0">
                <a:solidFill>
                  <a:schemeClr val="accent2"/>
                </a:solidFill>
              </a:rPr>
              <a:t>, ζύμες και μύκητες.</a:t>
            </a:r>
          </a:p>
          <a:p>
            <a:pPr eaLnBrk="1" hangingPunct="1"/>
            <a:r>
              <a:rPr lang="el-GR" altLang="el-GR" sz="2000" dirty="0">
                <a:solidFill>
                  <a:schemeClr val="accent2"/>
                </a:solidFill>
              </a:rPr>
              <a:t>Η μικτή αυτή χλωρίδα είναι κυρίως </a:t>
            </a:r>
            <a:r>
              <a:rPr lang="el-GR" altLang="el-GR" sz="2000" b="1" dirty="0">
                <a:solidFill>
                  <a:schemeClr val="accent2"/>
                </a:solidFill>
              </a:rPr>
              <a:t>προϊόν επιμολύνσεως</a:t>
            </a:r>
            <a:r>
              <a:rPr lang="el-GR" altLang="el-GR" sz="2000" dirty="0">
                <a:solidFill>
                  <a:schemeClr val="accent2"/>
                </a:solidFill>
              </a:rPr>
              <a:t> που συμβαίνει κατά τα διάφορα στάδια που μεσολαβούν μεταξύ της θερμάνσεως του γάλακτος και της </a:t>
            </a:r>
            <a:r>
              <a:rPr lang="el-GR" altLang="el-GR" sz="2000" dirty="0" err="1">
                <a:solidFill>
                  <a:schemeClr val="accent2"/>
                </a:solidFill>
              </a:rPr>
              <a:t>εγκυτιώσεως</a:t>
            </a:r>
            <a:r>
              <a:rPr lang="el-GR" altLang="el-GR" sz="2000" dirty="0">
                <a:solidFill>
                  <a:schemeClr val="accent2"/>
                </a:solidFill>
              </a:rPr>
              <a:t> του έτοιμου προϊόντος.</a:t>
            </a:r>
          </a:p>
        </p:txBody>
      </p:sp>
      <p:sp>
        <p:nvSpPr>
          <p:cNvPr id="8" name="Θέση υποσέλιδου 3" descr="."/>
          <p:cNvSpPr txBox="1">
            <a:spLocks/>
          </p:cNvSpPr>
          <p:nvPr/>
        </p:nvSpPr>
        <p:spPr>
          <a:xfrm>
            <a:off x="2909727"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Συμπυκνωμένο γάλα</a:t>
            </a:r>
            <a:endParaRPr lang="en-US" sz="1400" dirty="0"/>
          </a:p>
        </p:txBody>
      </p:sp>
    </p:spTree>
    <p:extLst>
      <p:ext uri="{BB962C8B-B14F-4D97-AF65-F5344CB8AC3E}">
        <p14:creationId xmlns:p14="http://schemas.microsoft.com/office/powerpoint/2010/main" val="2180076501"/>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Slide Number Placeholder 5"/>
          <p:cNvSpPr>
            <a:spLocks noGrp="1"/>
          </p:cNvSpPr>
          <p:nvPr>
            <p:ph type="sldNum" sz="quarter" idx="12"/>
          </p:nvPr>
        </p:nvSpPr>
        <p:spPr/>
        <p:txBody>
          <a:bodyPr/>
          <a:lstStyle/>
          <a:p>
            <a:pPr>
              <a:defRPr/>
            </a:pPr>
            <a:fld id="{FA8B6A39-5890-41AE-89A9-82595E18F4C9}" type="slidenum">
              <a:rPr lang="el-GR"/>
              <a:pPr>
                <a:defRPr/>
              </a:pPr>
              <a:t>52</a:t>
            </a:fld>
            <a:endParaRPr lang="el-GR"/>
          </a:p>
        </p:txBody>
      </p:sp>
      <p:sp>
        <p:nvSpPr>
          <p:cNvPr id="57349" name="Text Box 6"/>
          <p:cNvSpPr txBox="1">
            <a:spLocks noChangeArrowheads="1"/>
          </p:cNvSpPr>
          <p:nvPr/>
        </p:nvSpPr>
        <p:spPr bwMode="auto">
          <a:xfrm>
            <a:off x="611187" y="588962"/>
            <a:ext cx="8065269" cy="1044575"/>
          </a:xfrm>
          <a:prstGeom prst="rect">
            <a:avLst/>
          </a:prstGeom>
          <a:noFill/>
          <a:ln w="38100">
            <a:solidFill>
              <a:srgbClr val="7030A0"/>
            </a:solid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altLang="el-GR" sz="2000" dirty="0">
                <a:solidFill>
                  <a:schemeClr val="accent2"/>
                </a:solidFill>
              </a:rPr>
              <a:t>Η ικανότητα συντηρήσεως του σακχαρούχου γάλακτος οφείλεται στο </a:t>
            </a:r>
            <a:r>
              <a:rPr lang="el-GR" altLang="el-GR" sz="2000" b="1" dirty="0">
                <a:solidFill>
                  <a:schemeClr val="accent2"/>
                </a:solidFill>
              </a:rPr>
              <a:t>χαμηλό </a:t>
            </a:r>
            <a:r>
              <a:rPr lang="en-US" altLang="el-GR" sz="2000" b="1" dirty="0">
                <a:solidFill>
                  <a:schemeClr val="accent2"/>
                </a:solidFill>
              </a:rPr>
              <a:t>a</a:t>
            </a:r>
            <a:r>
              <a:rPr lang="en-US" altLang="el-GR" sz="1400" b="1" dirty="0">
                <a:solidFill>
                  <a:schemeClr val="accent2"/>
                </a:solidFill>
              </a:rPr>
              <a:t>w </a:t>
            </a:r>
            <a:r>
              <a:rPr lang="en-US" altLang="el-GR" sz="2000" b="1" dirty="0">
                <a:solidFill>
                  <a:schemeClr val="accent2"/>
                </a:solidFill>
              </a:rPr>
              <a:t>(a</a:t>
            </a:r>
            <a:r>
              <a:rPr lang="en-US" altLang="el-GR" sz="1400" b="1" dirty="0">
                <a:solidFill>
                  <a:schemeClr val="accent2"/>
                </a:solidFill>
              </a:rPr>
              <a:t>w </a:t>
            </a:r>
            <a:r>
              <a:rPr lang="en-US" altLang="el-GR" sz="2000" b="1" dirty="0">
                <a:solidFill>
                  <a:schemeClr val="accent2"/>
                </a:solidFill>
              </a:rPr>
              <a:t>&lt; 0,83)</a:t>
            </a:r>
            <a:r>
              <a:rPr lang="en-US" altLang="el-GR" sz="2000" dirty="0">
                <a:solidFill>
                  <a:schemeClr val="accent2"/>
                </a:solidFill>
              </a:rPr>
              <a:t> </a:t>
            </a:r>
            <a:r>
              <a:rPr lang="el-GR" altLang="el-GR" sz="2000" dirty="0">
                <a:solidFill>
                  <a:schemeClr val="accent2"/>
                </a:solidFill>
              </a:rPr>
              <a:t>και στη </a:t>
            </a:r>
            <a:r>
              <a:rPr lang="el-GR" altLang="el-GR" sz="2000" b="1" dirty="0">
                <a:solidFill>
                  <a:schemeClr val="accent2"/>
                </a:solidFill>
              </a:rPr>
              <a:t>μεγάλη οσμωτική πίεση</a:t>
            </a:r>
            <a:r>
              <a:rPr lang="el-GR" altLang="el-GR" sz="2000" dirty="0">
                <a:solidFill>
                  <a:schemeClr val="accent2"/>
                </a:solidFill>
              </a:rPr>
              <a:t> που δημιουργείται η οποία εμποδίζει την ανάπτυξη των μικροοργανισμών.</a:t>
            </a:r>
          </a:p>
        </p:txBody>
      </p:sp>
      <p:sp>
        <p:nvSpPr>
          <p:cNvPr id="57350" name="Text Box 7"/>
          <p:cNvSpPr txBox="1">
            <a:spLocks noChangeArrowheads="1"/>
          </p:cNvSpPr>
          <p:nvPr/>
        </p:nvSpPr>
        <p:spPr bwMode="auto">
          <a:xfrm>
            <a:off x="626790" y="1792239"/>
            <a:ext cx="3168650" cy="1920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altLang="el-GR" sz="2000" dirty="0">
                <a:solidFill>
                  <a:schemeClr val="accent2"/>
                </a:solidFill>
              </a:rPr>
              <a:t>Σε αυτές τις συνθήκες: </a:t>
            </a:r>
          </a:p>
          <a:p>
            <a:pPr eaLnBrk="1" hangingPunct="1"/>
            <a:endParaRPr lang="el-GR" altLang="el-GR" sz="2000" dirty="0">
              <a:solidFill>
                <a:schemeClr val="accent2"/>
              </a:solidFill>
            </a:endParaRPr>
          </a:p>
          <a:p>
            <a:pPr eaLnBrk="1" hangingPunct="1"/>
            <a:r>
              <a:rPr lang="el-GR" altLang="el-GR" sz="2000" dirty="0">
                <a:solidFill>
                  <a:schemeClr val="accent2"/>
                </a:solidFill>
              </a:rPr>
              <a:t>μόνο ορισμένα είδη </a:t>
            </a:r>
            <a:r>
              <a:rPr lang="el-GR" altLang="el-GR" sz="2000" b="1" dirty="0">
                <a:solidFill>
                  <a:schemeClr val="accent2"/>
                </a:solidFill>
              </a:rPr>
              <a:t>ζυμών και μυκήτων</a:t>
            </a:r>
            <a:r>
              <a:rPr lang="el-GR" altLang="el-GR" sz="2000" dirty="0">
                <a:solidFill>
                  <a:schemeClr val="accent2"/>
                </a:solidFill>
              </a:rPr>
              <a:t> μπορούν </a:t>
            </a:r>
            <a:r>
              <a:rPr lang="el-GR" altLang="el-GR" sz="2000" u="sng" dirty="0">
                <a:solidFill>
                  <a:schemeClr val="accent2"/>
                </a:solidFill>
              </a:rPr>
              <a:t>ενδεχομένως</a:t>
            </a:r>
            <a:r>
              <a:rPr lang="el-GR" altLang="el-GR" sz="2000" dirty="0">
                <a:solidFill>
                  <a:schemeClr val="accent2"/>
                </a:solidFill>
              </a:rPr>
              <a:t> να αναπτυχθούν</a:t>
            </a:r>
            <a:endParaRPr lang="el-GR" altLang="el-GR" sz="1400" dirty="0">
              <a:solidFill>
                <a:schemeClr val="accent2"/>
              </a:solidFill>
            </a:endParaRPr>
          </a:p>
        </p:txBody>
      </p:sp>
      <p:grpSp>
        <p:nvGrpSpPr>
          <p:cNvPr id="57351" name="Group 15"/>
          <p:cNvGrpSpPr>
            <a:grpSpLocks/>
          </p:cNvGrpSpPr>
          <p:nvPr/>
        </p:nvGrpSpPr>
        <p:grpSpPr bwMode="auto">
          <a:xfrm>
            <a:off x="4069883" y="1860501"/>
            <a:ext cx="4158268" cy="4429472"/>
            <a:chOff x="2109" y="663"/>
            <a:chExt cx="3447" cy="3657"/>
          </a:xfrm>
        </p:grpSpPr>
        <p:pic>
          <p:nvPicPr>
            <p:cNvPr id="57353" name="Picture 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00" y="663"/>
              <a:ext cx="3356" cy="36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7354" name="Oval 9"/>
            <p:cNvSpPr>
              <a:spLocks noChangeArrowheads="1"/>
            </p:cNvSpPr>
            <p:nvPr/>
          </p:nvSpPr>
          <p:spPr bwMode="auto">
            <a:xfrm>
              <a:off x="2109" y="1752"/>
              <a:ext cx="1633" cy="499"/>
            </a:xfrm>
            <a:prstGeom prst="ellipse">
              <a:avLst/>
            </a:prstGeom>
            <a:noFill/>
            <a:ln w="28575">
              <a:solidFill>
                <a:srgbClr val="FF3300"/>
              </a:solidFill>
              <a:prstDash val="sysDot"/>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endParaRPr lang="el-GR" altLang="el-GR"/>
            </a:p>
          </p:txBody>
        </p:sp>
        <p:sp>
          <p:nvSpPr>
            <p:cNvPr id="57355" name="Line 12"/>
            <p:cNvSpPr>
              <a:spLocks noChangeShapeType="1"/>
            </p:cNvSpPr>
            <p:nvPr/>
          </p:nvSpPr>
          <p:spPr bwMode="auto">
            <a:xfrm>
              <a:off x="4785" y="1979"/>
              <a:ext cx="726" cy="0"/>
            </a:xfrm>
            <a:prstGeom prst="line">
              <a:avLst/>
            </a:prstGeom>
            <a:noFill/>
            <a:ln w="28575">
              <a:solidFill>
                <a:srgbClr val="FF0000"/>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57356" name="Line 13"/>
            <p:cNvSpPr>
              <a:spLocks noChangeShapeType="1"/>
            </p:cNvSpPr>
            <p:nvPr/>
          </p:nvSpPr>
          <p:spPr bwMode="auto">
            <a:xfrm>
              <a:off x="3833" y="2024"/>
              <a:ext cx="227" cy="0"/>
            </a:xfrm>
            <a:prstGeom prst="line">
              <a:avLst/>
            </a:prstGeom>
            <a:noFill/>
            <a:ln w="28575">
              <a:solidFill>
                <a:srgbClr val="FF0000"/>
              </a:solidFill>
              <a:round/>
              <a:headEnd/>
              <a:tailEnd/>
            </a:ln>
            <a:extLst>
              <a:ext uri="{909E8E84-426E-40DD-AFC4-6F175D3DCCD1}">
                <a14:hiddenFill xmlns:a14="http://schemas.microsoft.com/office/drawing/2010/main">
                  <a:noFill/>
                </a14:hiddenFill>
              </a:ext>
            </a:extLst>
          </p:spPr>
          <p:txBody>
            <a:bodyPr/>
            <a:lstStyle/>
            <a:p>
              <a:endParaRPr lang="el-GR"/>
            </a:p>
          </p:txBody>
        </p:sp>
      </p:grpSp>
      <p:sp>
        <p:nvSpPr>
          <p:cNvPr id="57352" name="Text Box 16"/>
          <p:cNvSpPr txBox="1">
            <a:spLocks noChangeArrowheads="1"/>
          </p:cNvSpPr>
          <p:nvPr/>
        </p:nvSpPr>
        <p:spPr bwMode="auto">
          <a:xfrm>
            <a:off x="611188" y="4365625"/>
            <a:ext cx="2916237" cy="70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el-GR" sz="2000">
                <a:solidFill>
                  <a:schemeClr val="accent2"/>
                </a:solidFill>
              </a:rPr>
              <a:t>a</a:t>
            </a:r>
            <a:r>
              <a:rPr lang="en-US" altLang="el-GR" sz="1400">
                <a:solidFill>
                  <a:schemeClr val="accent2"/>
                </a:solidFill>
              </a:rPr>
              <a:t>w </a:t>
            </a:r>
            <a:r>
              <a:rPr lang="el-GR" altLang="el-GR" sz="2000">
                <a:solidFill>
                  <a:schemeClr val="accent2"/>
                </a:solidFill>
              </a:rPr>
              <a:t>και ανάπτυξη μ.ο σε διάφορα τρόφιμα</a:t>
            </a:r>
            <a:endParaRPr lang="el-GR" altLang="el-GR" sz="1400">
              <a:solidFill>
                <a:schemeClr val="accent2"/>
              </a:solidFill>
            </a:endParaRPr>
          </a:p>
        </p:txBody>
      </p:sp>
      <p:sp>
        <p:nvSpPr>
          <p:cNvPr id="13" name="Θέση υποσέλιδου 3" descr="."/>
          <p:cNvSpPr txBox="1">
            <a:spLocks/>
          </p:cNvSpPr>
          <p:nvPr/>
        </p:nvSpPr>
        <p:spPr>
          <a:xfrm>
            <a:off x="2909727"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Συμπυκνωμένο γάλα</a:t>
            </a:r>
            <a:endParaRPr lang="en-US" sz="1400" dirty="0"/>
          </a:p>
        </p:txBody>
      </p:sp>
    </p:spTree>
    <p:extLst>
      <p:ext uri="{BB962C8B-B14F-4D97-AF65-F5344CB8AC3E}">
        <p14:creationId xmlns:p14="http://schemas.microsoft.com/office/powerpoint/2010/main" val="1350233813"/>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Slide Number Placeholder 5"/>
          <p:cNvSpPr>
            <a:spLocks noGrp="1"/>
          </p:cNvSpPr>
          <p:nvPr>
            <p:ph type="sldNum" sz="quarter" idx="12"/>
          </p:nvPr>
        </p:nvSpPr>
        <p:spPr/>
        <p:txBody>
          <a:bodyPr/>
          <a:lstStyle/>
          <a:p>
            <a:pPr>
              <a:defRPr/>
            </a:pPr>
            <a:fld id="{EFD0C76E-A578-46DC-840C-4C2F592ABB34}" type="slidenum">
              <a:rPr lang="el-GR"/>
              <a:pPr>
                <a:defRPr/>
              </a:pPr>
              <a:t>53</a:t>
            </a:fld>
            <a:endParaRPr lang="el-GR"/>
          </a:p>
        </p:txBody>
      </p:sp>
      <p:sp>
        <p:nvSpPr>
          <p:cNvPr id="423941" name="Text Box 5"/>
          <p:cNvSpPr txBox="1">
            <a:spLocks noChangeArrowheads="1"/>
          </p:cNvSpPr>
          <p:nvPr/>
        </p:nvSpPr>
        <p:spPr bwMode="auto">
          <a:xfrm>
            <a:off x="1043781" y="333375"/>
            <a:ext cx="2952750" cy="519113"/>
          </a:xfrm>
          <a:prstGeom prst="rect">
            <a:avLst/>
          </a:prstGeom>
          <a:noFill/>
          <a:ln w="9525">
            <a:noFill/>
            <a:miter lim="800000"/>
            <a:headEnd/>
            <a:tailEnd/>
          </a:ln>
          <a:effectLst/>
        </p:spPr>
        <p:txBody>
          <a:bodyPr>
            <a:spAutoFit/>
          </a:bodyPr>
          <a:lstStyle/>
          <a:p>
            <a:pPr>
              <a:defRPr/>
            </a:pPr>
            <a:r>
              <a:rPr lang="el-GR" sz="2800" b="1" dirty="0">
                <a:solidFill>
                  <a:schemeClr val="accent2"/>
                </a:solidFill>
                <a:effectLst>
                  <a:outerShdw blurRad="38100" dist="38100" dir="2700000" algn="tl">
                    <a:srgbClr val="C0C0C0"/>
                  </a:outerShdw>
                </a:effectLst>
              </a:rPr>
              <a:t>ΑΛΛΟΙΩΣΕΙΣ</a:t>
            </a:r>
          </a:p>
        </p:txBody>
      </p:sp>
      <p:sp>
        <p:nvSpPr>
          <p:cNvPr id="58374" name="Text Box 7"/>
          <p:cNvSpPr txBox="1">
            <a:spLocks noChangeArrowheads="1"/>
          </p:cNvSpPr>
          <p:nvPr/>
        </p:nvSpPr>
        <p:spPr bwMode="auto">
          <a:xfrm>
            <a:off x="2051050" y="1412875"/>
            <a:ext cx="1584325"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altLang="el-GR" sz="2000">
                <a:solidFill>
                  <a:schemeClr val="accent2"/>
                </a:solidFill>
              </a:rPr>
              <a:t>Αλλοιώσεις</a:t>
            </a:r>
          </a:p>
        </p:txBody>
      </p:sp>
      <p:sp>
        <p:nvSpPr>
          <p:cNvPr id="58375" name="AutoShape 8"/>
          <p:cNvSpPr>
            <a:spLocks/>
          </p:cNvSpPr>
          <p:nvPr/>
        </p:nvSpPr>
        <p:spPr bwMode="auto">
          <a:xfrm>
            <a:off x="3635375" y="1196975"/>
            <a:ext cx="73025" cy="863600"/>
          </a:xfrm>
          <a:prstGeom prst="leftBrace">
            <a:avLst>
              <a:gd name="adj1" fmla="val 98551"/>
              <a:gd name="adj2" fmla="val 50000"/>
            </a:avLst>
          </a:prstGeom>
          <a:noFill/>
          <a:ln w="25400">
            <a:solidFill>
              <a:schemeClr val="accent2"/>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endParaRPr lang="el-GR" altLang="el-GR"/>
          </a:p>
        </p:txBody>
      </p:sp>
      <p:sp>
        <p:nvSpPr>
          <p:cNvPr id="58376" name="Text Box 9"/>
          <p:cNvSpPr txBox="1">
            <a:spLocks noChangeArrowheads="1"/>
          </p:cNvSpPr>
          <p:nvPr/>
        </p:nvSpPr>
        <p:spPr bwMode="auto">
          <a:xfrm>
            <a:off x="3851275" y="1052513"/>
            <a:ext cx="2233613"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altLang="el-GR" sz="2000">
                <a:solidFill>
                  <a:schemeClr val="accent2"/>
                </a:solidFill>
              </a:rPr>
              <a:t>Μικροβιακές</a:t>
            </a:r>
          </a:p>
        </p:txBody>
      </p:sp>
      <p:sp>
        <p:nvSpPr>
          <p:cNvPr id="58377" name="Text Box 10"/>
          <p:cNvSpPr txBox="1">
            <a:spLocks noChangeArrowheads="1"/>
          </p:cNvSpPr>
          <p:nvPr/>
        </p:nvSpPr>
        <p:spPr bwMode="auto">
          <a:xfrm>
            <a:off x="3851275" y="1773238"/>
            <a:ext cx="252095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altLang="el-GR" sz="2000">
                <a:solidFill>
                  <a:schemeClr val="accent2"/>
                </a:solidFill>
              </a:rPr>
              <a:t>Μη Μικροβιακές</a:t>
            </a:r>
          </a:p>
        </p:txBody>
      </p:sp>
      <p:sp>
        <p:nvSpPr>
          <p:cNvPr id="58378" name="Text Box 11"/>
          <p:cNvSpPr txBox="1">
            <a:spLocks noChangeArrowheads="1"/>
          </p:cNvSpPr>
          <p:nvPr/>
        </p:nvSpPr>
        <p:spPr bwMode="auto">
          <a:xfrm>
            <a:off x="468313" y="2132856"/>
            <a:ext cx="4103687"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altLang="el-GR" sz="2000" b="1">
                <a:solidFill>
                  <a:schemeClr val="accent2"/>
                </a:solidFill>
              </a:rPr>
              <a:t>Μικροβιακές αλλοιώσεις:</a:t>
            </a:r>
            <a:endParaRPr lang="el-GR" altLang="el-GR" sz="2000">
              <a:solidFill>
                <a:schemeClr val="accent2"/>
              </a:solidFill>
            </a:endParaRPr>
          </a:p>
        </p:txBody>
      </p:sp>
      <p:sp>
        <p:nvSpPr>
          <p:cNvPr id="58379" name="Text Box 12"/>
          <p:cNvSpPr txBox="1">
            <a:spLocks noChangeArrowheads="1"/>
          </p:cNvSpPr>
          <p:nvPr/>
        </p:nvSpPr>
        <p:spPr bwMode="auto">
          <a:xfrm>
            <a:off x="468313" y="2636094"/>
            <a:ext cx="8280151" cy="3477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altLang="el-GR" sz="2000" b="1" u="sng" dirty="0">
                <a:solidFill>
                  <a:schemeClr val="accent2"/>
                </a:solidFill>
              </a:rPr>
              <a:t>Παραγωγή αερίου</a:t>
            </a:r>
            <a:r>
              <a:rPr lang="el-GR" altLang="el-GR" sz="2000" b="1" dirty="0">
                <a:solidFill>
                  <a:schemeClr val="accent2"/>
                </a:solidFill>
              </a:rPr>
              <a:t>:</a:t>
            </a:r>
          </a:p>
          <a:p>
            <a:pPr eaLnBrk="1" hangingPunct="1"/>
            <a:endParaRPr lang="el-GR" altLang="el-GR" sz="2000" b="1" dirty="0">
              <a:solidFill>
                <a:schemeClr val="accent2"/>
              </a:solidFill>
            </a:endParaRPr>
          </a:p>
          <a:p>
            <a:pPr eaLnBrk="1" hangingPunct="1"/>
            <a:r>
              <a:rPr lang="el-GR" altLang="el-GR" sz="2000" dirty="0">
                <a:solidFill>
                  <a:schemeClr val="accent2"/>
                </a:solidFill>
              </a:rPr>
              <a:t>Διόγκωση του κυτίου</a:t>
            </a:r>
          </a:p>
          <a:p>
            <a:pPr eaLnBrk="1" hangingPunct="1"/>
            <a:endParaRPr lang="el-GR" altLang="el-GR" sz="2000" dirty="0">
              <a:solidFill>
                <a:schemeClr val="accent2"/>
              </a:solidFill>
            </a:endParaRPr>
          </a:p>
          <a:p>
            <a:pPr eaLnBrk="1" hangingPunct="1"/>
            <a:r>
              <a:rPr lang="el-GR" altLang="el-GR" sz="2000" dirty="0">
                <a:solidFill>
                  <a:schemeClr val="accent2"/>
                </a:solidFill>
              </a:rPr>
              <a:t>Οφείλεται στην ανάπτυξη </a:t>
            </a:r>
            <a:r>
              <a:rPr lang="el-GR" altLang="el-GR" sz="2000" dirty="0" err="1">
                <a:solidFill>
                  <a:schemeClr val="accent2"/>
                </a:solidFill>
              </a:rPr>
              <a:t>οσμόφιλων</a:t>
            </a:r>
            <a:r>
              <a:rPr lang="el-GR" altLang="el-GR" sz="2000" dirty="0">
                <a:solidFill>
                  <a:schemeClr val="accent2"/>
                </a:solidFill>
              </a:rPr>
              <a:t> ζυμών οι οποίες προσβάλλουν το σάκχαρο με παραγωγή αερίου. Η ζύμη </a:t>
            </a:r>
            <a:r>
              <a:rPr lang="en-US" altLang="el-GR" sz="2000" b="1" i="1" dirty="0" err="1">
                <a:solidFill>
                  <a:schemeClr val="accent2"/>
                </a:solidFill>
              </a:rPr>
              <a:t>Torulopsis</a:t>
            </a:r>
            <a:r>
              <a:rPr lang="en-US" altLang="el-GR" sz="2000" b="1" i="1" dirty="0">
                <a:solidFill>
                  <a:schemeClr val="accent2"/>
                </a:solidFill>
              </a:rPr>
              <a:t> </a:t>
            </a:r>
            <a:r>
              <a:rPr lang="en-US" altLang="el-GR" sz="2000" b="1" i="1" dirty="0" err="1">
                <a:solidFill>
                  <a:schemeClr val="accent2"/>
                </a:solidFill>
              </a:rPr>
              <a:t>lactis-condensi</a:t>
            </a:r>
            <a:r>
              <a:rPr lang="en-US" altLang="el-GR" sz="2000" dirty="0">
                <a:solidFill>
                  <a:schemeClr val="accent2"/>
                </a:solidFill>
              </a:rPr>
              <a:t> </a:t>
            </a:r>
            <a:r>
              <a:rPr lang="el-GR" altLang="el-GR" sz="2000" dirty="0">
                <a:solidFill>
                  <a:schemeClr val="accent2"/>
                </a:solidFill>
              </a:rPr>
              <a:t>απομονώνεται συχνά.</a:t>
            </a:r>
          </a:p>
          <a:p>
            <a:pPr eaLnBrk="1" hangingPunct="1"/>
            <a:r>
              <a:rPr lang="el-GR" altLang="el-GR" sz="2000" dirty="0">
                <a:solidFill>
                  <a:schemeClr val="accent2"/>
                </a:solidFill>
              </a:rPr>
              <a:t> Η πίεση μερικές φορές είναι τόσο μεγάλη που διανοίγονται οι ραφές του κυτίου. Συνήθης </a:t>
            </a:r>
            <a:r>
              <a:rPr lang="el-GR" altLang="el-GR" sz="2000" b="1" dirty="0">
                <a:solidFill>
                  <a:schemeClr val="accent2"/>
                </a:solidFill>
              </a:rPr>
              <a:t>πηγή μόλυνσης είναι η </a:t>
            </a:r>
            <a:r>
              <a:rPr lang="el-GR" altLang="el-GR" sz="2000" b="1" dirty="0" err="1">
                <a:solidFill>
                  <a:schemeClr val="accent2"/>
                </a:solidFill>
              </a:rPr>
              <a:t>σάκχαρη</a:t>
            </a:r>
            <a:r>
              <a:rPr lang="el-GR" altLang="el-GR" sz="2000" dirty="0">
                <a:solidFill>
                  <a:schemeClr val="accent2"/>
                </a:solidFill>
              </a:rPr>
              <a:t> που προστίθεται στη φάση της συμπύκνωσης και η ύπαρξη οξυγόνου στο κυτίο.</a:t>
            </a:r>
          </a:p>
        </p:txBody>
      </p:sp>
      <p:sp>
        <p:nvSpPr>
          <p:cNvPr id="12" name="Θέση υποσέλιδου 3" descr="."/>
          <p:cNvSpPr txBox="1">
            <a:spLocks/>
          </p:cNvSpPr>
          <p:nvPr/>
        </p:nvSpPr>
        <p:spPr>
          <a:xfrm>
            <a:off x="2909727"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Συμπυκνωμένο γάλα</a:t>
            </a:r>
            <a:endParaRPr lang="en-US" sz="1400" dirty="0"/>
          </a:p>
        </p:txBody>
      </p:sp>
    </p:spTree>
    <p:extLst>
      <p:ext uri="{BB962C8B-B14F-4D97-AF65-F5344CB8AC3E}">
        <p14:creationId xmlns:p14="http://schemas.microsoft.com/office/powerpoint/2010/main" val="2770387278"/>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Slide Number Placeholder 5"/>
          <p:cNvSpPr>
            <a:spLocks noGrp="1"/>
          </p:cNvSpPr>
          <p:nvPr>
            <p:ph type="sldNum" sz="quarter" idx="12"/>
          </p:nvPr>
        </p:nvSpPr>
        <p:spPr/>
        <p:txBody>
          <a:bodyPr/>
          <a:lstStyle/>
          <a:p>
            <a:pPr>
              <a:defRPr/>
            </a:pPr>
            <a:fld id="{A047FDCA-2008-4319-94B8-082DEF1A2353}" type="slidenum">
              <a:rPr lang="el-GR"/>
              <a:pPr>
                <a:defRPr/>
              </a:pPr>
              <a:t>54</a:t>
            </a:fld>
            <a:endParaRPr lang="el-GR"/>
          </a:p>
        </p:txBody>
      </p:sp>
      <p:sp>
        <p:nvSpPr>
          <p:cNvPr id="59397" name="Text Box 5"/>
          <p:cNvSpPr txBox="1">
            <a:spLocks noChangeArrowheads="1"/>
          </p:cNvSpPr>
          <p:nvPr/>
        </p:nvSpPr>
        <p:spPr bwMode="auto">
          <a:xfrm>
            <a:off x="523578" y="672059"/>
            <a:ext cx="5581848" cy="1920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altLang="el-GR" sz="2000" b="1" u="sng" dirty="0">
                <a:solidFill>
                  <a:schemeClr val="accent2"/>
                </a:solidFill>
              </a:rPr>
              <a:t>Ανάπτυξη μυκήτων:</a:t>
            </a:r>
          </a:p>
          <a:p>
            <a:pPr eaLnBrk="1" hangingPunct="1"/>
            <a:endParaRPr lang="el-GR" altLang="el-GR" sz="2000" b="1" u="sng" dirty="0">
              <a:solidFill>
                <a:schemeClr val="accent2"/>
              </a:solidFill>
            </a:endParaRPr>
          </a:p>
          <a:p>
            <a:pPr eaLnBrk="1" hangingPunct="1"/>
            <a:r>
              <a:rPr lang="el-GR" altLang="el-GR" sz="2000" dirty="0">
                <a:solidFill>
                  <a:schemeClr val="accent2"/>
                </a:solidFill>
              </a:rPr>
              <a:t>Απαιτείται η ύπαρξη οξυγόνου στο κυτίο, οπότε ορισμένου μύκητες κυρίως του γένους </a:t>
            </a:r>
            <a:r>
              <a:rPr lang="en-US" altLang="el-GR" sz="2000" b="1" i="1" dirty="0">
                <a:solidFill>
                  <a:schemeClr val="accent2"/>
                </a:solidFill>
              </a:rPr>
              <a:t>Aspergillus</a:t>
            </a:r>
            <a:r>
              <a:rPr lang="en-US" altLang="el-GR" sz="2000" b="1" dirty="0">
                <a:solidFill>
                  <a:schemeClr val="accent2"/>
                </a:solidFill>
              </a:rPr>
              <a:t> </a:t>
            </a:r>
            <a:r>
              <a:rPr lang="el-GR" altLang="el-GR" sz="2000" dirty="0">
                <a:solidFill>
                  <a:schemeClr val="accent2"/>
                </a:solidFill>
              </a:rPr>
              <a:t>αναπτύσσονται επιφανειακά με μορφή έγχρωμων κηλίδων ή κομβίων.</a:t>
            </a:r>
          </a:p>
        </p:txBody>
      </p:sp>
      <p:pic>
        <p:nvPicPr>
          <p:cNvPr id="59398" name="Picture 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12160" y="897658"/>
            <a:ext cx="2571849" cy="20974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9399" name="Text Box 7"/>
          <p:cNvSpPr txBox="1">
            <a:spLocks noChangeArrowheads="1"/>
          </p:cNvSpPr>
          <p:nvPr/>
        </p:nvSpPr>
        <p:spPr bwMode="auto">
          <a:xfrm>
            <a:off x="523579" y="2636838"/>
            <a:ext cx="8082260" cy="1311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altLang="el-GR" sz="2000" b="1" u="sng">
                <a:solidFill>
                  <a:schemeClr val="accent2"/>
                </a:solidFill>
              </a:rPr>
              <a:t>Μικροβιακή πήξη</a:t>
            </a:r>
            <a:r>
              <a:rPr lang="el-GR" altLang="el-GR" sz="2000" b="1">
                <a:solidFill>
                  <a:schemeClr val="accent2"/>
                </a:solidFill>
              </a:rPr>
              <a:t>:</a:t>
            </a:r>
          </a:p>
          <a:p>
            <a:pPr eaLnBrk="1" hangingPunct="1"/>
            <a:endParaRPr lang="el-GR" altLang="el-GR" sz="2000" b="1">
              <a:solidFill>
                <a:schemeClr val="accent2"/>
              </a:solidFill>
            </a:endParaRPr>
          </a:p>
          <a:p>
            <a:pPr eaLnBrk="1" hangingPunct="1"/>
            <a:r>
              <a:rPr lang="el-GR" altLang="el-GR" sz="2000">
                <a:solidFill>
                  <a:schemeClr val="accent2"/>
                </a:solidFill>
              </a:rPr>
              <a:t>Οφείλεται σε σπορογόνα </a:t>
            </a:r>
            <a:r>
              <a:rPr lang="el-GR" altLang="el-GR" sz="2000" b="1">
                <a:solidFill>
                  <a:schemeClr val="accent2"/>
                </a:solidFill>
              </a:rPr>
              <a:t>βακτήρια ή θετικούς κατά </a:t>
            </a:r>
            <a:r>
              <a:rPr lang="en-US" altLang="el-GR" sz="2000" b="1">
                <a:solidFill>
                  <a:schemeClr val="accent2"/>
                </a:solidFill>
              </a:rPr>
              <a:t>Gram </a:t>
            </a:r>
            <a:r>
              <a:rPr lang="el-GR" altLang="el-GR" sz="2000" b="1">
                <a:solidFill>
                  <a:schemeClr val="accent2"/>
                </a:solidFill>
              </a:rPr>
              <a:t>κόκκους</a:t>
            </a:r>
            <a:r>
              <a:rPr lang="el-GR" altLang="el-GR" sz="2000">
                <a:solidFill>
                  <a:schemeClr val="accent2"/>
                </a:solidFill>
              </a:rPr>
              <a:t>. Μπορεί να συνοδεύεται και από οξίνιση. </a:t>
            </a:r>
          </a:p>
        </p:txBody>
      </p:sp>
      <p:sp>
        <p:nvSpPr>
          <p:cNvPr id="59400" name="Text Box 8"/>
          <p:cNvSpPr txBox="1">
            <a:spLocks noChangeArrowheads="1"/>
          </p:cNvSpPr>
          <p:nvPr/>
        </p:nvSpPr>
        <p:spPr bwMode="auto">
          <a:xfrm>
            <a:off x="523578" y="4365104"/>
            <a:ext cx="8082260" cy="16312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altLang="el-GR" sz="2000" b="1" u="sng" dirty="0" err="1">
                <a:solidFill>
                  <a:schemeClr val="accent2"/>
                </a:solidFill>
              </a:rPr>
              <a:t>Τάγγιση</a:t>
            </a:r>
            <a:r>
              <a:rPr lang="el-GR" altLang="el-GR" sz="2000" b="1" u="sng" dirty="0">
                <a:solidFill>
                  <a:schemeClr val="accent2"/>
                </a:solidFill>
              </a:rPr>
              <a:t>:</a:t>
            </a:r>
          </a:p>
          <a:p>
            <a:pPr eaLnBrk="1" hangingPunct="1"/>
            <a:endParaRPr lang="el-GR" altLang="el-GR" sz="2000" u="sng" dirty="0">
              <a:solidFill>
                <a:schemeClr val="accent2"/>
              </a:solidFill>
            </a:endParaRPr>
          </a:p>
          <a:p>
            <a:pPr eaLnBrk="1" hangingPunct="1"/>
            <a:r>
              <a:rPr lang="el-GR" altLang="el-GR" sz="2000" dirty="0">
                <a:solidFill>
                  <a:schemeClr val="accent2"/>
                </a:solidFill>
              </a:rPr>
              <a:t>Οφείλεται στη δράση της </a:t>
            </a:r>
            <a:r>
              <a:rPr lang="el-GR" altLang="el-GR" sz="2000" dirty="0" err="1">
                <a:solidFill>
                  <a:schemeClr val="accent2"/>
                </a:solidFill>
              </a:rPr>
              <a:t>λιπάσης</a:t>
            </a:r>
            <a:r>
              <a:rPr lang="el-GR" altLang="el-GR" sz="2000" dirty="0">
                <a:solidFill>
                  <a:schemeClr val="accent2"/>
                </a:solidFill>
              </a:rPr>
              <a:t> που παράγεται συνήθως από βακτήρια τα οποία επιβιώνουν μιας χαμηλής (75-67</a:t>
            </a:r>
            <a:r>
              <a:rPr lang="en-US" altLang="el-GR" sz="2000" dirty="0">
                <a:solidFill>
                  <a:schemeClr val="accent2"/>
                </a:solidFill>
              </a:rPr>
              <a:t>°C</a:t>
            </a:r>
            <a:r>
              <a:rPr lang="el-GR" altLang="el-GR" sz="2000" dirty="0">
                <a:solidFill>
                  <a:schemeClr val="accent2"/>
                </a:solidFill>
              </a:rPr>
              <a:t>) προθερμάνσεως.</a:t>
            </a:r>
          </a:p>
        </p:txBody>
      </p:sp>
      <p:sp>
        <p:nvSpPr>
          <p:cNvPr id="9" name="Θέση υποσέλιδου 3" descr="."/>
          <p:cNvSpPr txBox="1">
            <a:spLocks/>
          </p:cNvSpPr>
          <p:nvPr/>
        </p:nvSpPr>
        <p:spPr>
          <a:xfrm>
            <a:off x="2909727"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Συμπυκνωμένο γάλα</a:t>
            </a:r>
            <a:endParaRPr lang="en-US" sz="1400" dirty="0"/>
          </a:p>
        </p:txBody>
      </p:sp>
    </p:spTree>
    <p:extLst>
      <p:ext uri="{BB962C8B-B14F-4D97-AF65-F5344CB8AC3E}">
        <p14:creationId xmlns:p14="http://schemas.microsoft.com/office/powerpoint/2010/main" val="1778888437"/>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Slide Number Placeholder 5"/>
          <p:cNvSpPr>
            <a:spLocks noGrp="1"/>
          </p:cNvSpPr>
          <p:nvPr>
            <p:ph type="sldNum" sz="quarter" idx="12"/>
          </p:nvPr>
        </p:nvSpPr>
        <p:spPr/>
        <p:txBody>
          <a:bodyPr/>
          <a:lstStyle/>
          <a:p>
            <a:pPr>
              <a:defRPr/>
            </a:pPr>
            <a:fld id="{82A1B3C4-C36C-4BF3-B8CF-ACC57DE1E2C7}" type="slidenum">
              <a:rPr lang="el-GR"/>
              <a:pPr>
                <a:defRPr/>
              </a:pPr>
              <a:t>55</a:t>
            </a:fld>
            <a:endParaRPr lang="el-GR"/>
          </a:p>
        </p:txBody>
      </p:sp>
      <p:sp>
        <p:nvSpPr>
          <p:cNvPr id="60421" name="Text Box 5"/>
          <p:cNvSpPr txBox="1">
            <a:spLocks noChangeArrowheads="1"/>
          </p:cNvSpPr>
          <p:nvPr/>
        </p:nvSpPr>
        <p:spPr bwMode="auto">
          <a:xfrm>
            <a:off x="683568" y="549275"/>
            <a:ext cx="4103687"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altLang="el-GR" sz="2000" b="1" dirty="0">
                <a:solidFill>
                  <a:schemeClr val="accent2"/>
                </a:solidFill>
              </a:rPr>
              <a:t>Μη Μικροβιακές αλλοιώσεις:</a:t>
            </a:r>
            <a:endParaRPr lang="el-GR" altLang="el-GR" sz="2000" dirty="0">
              <a:solidFill>
                <a:schemeClr val="accent2"/>
              </a:solidFill>
            </a:endParaRPr>
          </a:p>
        </p:txBody>
      </p:sp>
      <p:sp>
        <p:nvSpPr>
          <p:cNvPr id="60422" name="Text Box 6"/>
          <p:cNvSpPr txBox="1">
            <a:spLocks noChangeArrowheads="1"/>
          </p:cNvSpPr>
          <p:nvPr/>
        </p:nvSpPr>
        <p:spPr bwMode="auto">
          <a:xfrm>
            <a:off x="467544" y="1125538"/>
            <a:ext cx="8136706" cy="2530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altLang="el-GR" sz="2000" b="1" u="sng" dirty="0">
                <a:solidFill>
                  <a:schemeClr val="accent2"/>
                </a:solidFill>
              </a:rPr>
              <a:t>Πάχυνση: </a:t>
            </a:r>
          </a:p>
          <a:p>
            <a:pPr eaLnBrk="1" hangingPunct="1"/>
            <a:endParaRPr lang="el-GR" altLang="el-GR" sz="2000" b="1" dirty="0">
              <a:solidFill>
                <a:schemeClr val="accent2"/>
              </a:solidFill>
            </a:endParaRPr>
          </a:p>
          <a:p>
            <a:pPr eaLnBrk="1" hangingPunct="1"/>
            <a:r>
              <a:rPr lang="el-GR" altLang="el-GR" sz="2000" dirty="0">
                <a:solidFill>
                  <a:schemeClr val="accent2"/>
                </a:solidFill>
              </a:rPr>
              <a:t>Είναι η </a:t>
            </a:r>
            <a:r>
              <a:rPr lang="el-GR" altLang="el-GR" sz="2000" b="1" dirty="0">
                <a:solidFill>
                  <a:schemeClr val="accent2"/>
                </a:solidFill>
              </a:rPr>
              <a:t>συχνότερη αλλοίωση</a:t>
            </a:r>
            <a:r>
              <a:rPr lang="el-GR" altLang="el-GR" sz="2000" dirty="0">
                <a:solidFill>
                  <a:schemeClr val="accent2"/>
                </a:solidFill>
              </a:rPr>
              <a:t> του σακχαρούχου γάλακτος και οφείλεται στην </a:t>
            </a:r>
            <a:r>
              <a:rPr lang="el-GR" altLang="el-GR" sz="2000" b="1" i="1" dirty="0">
                <a:solidFill>
                  <a:schemeClr val="accent2"/>
                </a:solidFill>
              </a:rPr>
              <a:t>αύξηση του ιξώδους σε τέτοιο βαθμό ώστε από παχύρευστο που είναι να μεταβάλλεται βαθμιαία σε μια συμπαγή μάζα</a:t>
            </a:r>
            <a:r>
              <a:rPr lang="el-GR" altLang="el-GR" sz="2000" dirty="0">
                <a:solidFill>
                  <a:schemeClr val="accent2"/>
                </a:solidFill>
              </a:rPr>
              <a:t>, </a:t>
            </a:r>
            <a:r>
              <a:rPr lang="el-GR" altLang="el-GR" sz="2000" b="1" i="1" dirty="0">
                <a:solidFill>
                  <a:schemeClr val="accent2"/>
                </a:solidFill>
              </a:rPr>
              <a:t>σκοτεινού χρώματος και αδιάλυτη στο νερό.</a:t>
            </a:r>
          </a:p>
          <a:p>
            <a:pPr eaLnBrk="1" hangingPunct="1"/>
            <a:endParaRPr lang="el-GR" altLang="el-GR" sz="2000" b="1" i="1" dirty="0">
              <a:solidFill>
                <a:schemeClr val="accent2"/>
              </a:solidFill>
            </a:endParaRPr>
          </a:p>
          <a:p>
            <a:pPr eaLnBrk="1" hangingPunct="1"/>
            <a:r>
              <a:rPr lang="el-GR" altLang="el-GR" sz="2000" dirty="0">
                <a:solidFill>
                  <a:schemeClr val="accent2"/>
                </a:solidFill>
              </a:rPr>
              <a:t> Μπορεί να προκληθεί από διάφορες αιτίες:</a:t>
            </a:r>
          </a:p>
        </p:txBody>
      </p:sp>
      <p:sp>
        <p:nvSpPr>
          <p:cNvPr id="425991" name="Text Box 7"/>
          <p:cNvSpPr txBox="1">
            <a:spLocks noChangeArrowheads="1"/>
          </p:cNvSpPr>
          <p:nvPr/>
        </p:nvSpPr>
        <p:spPr bwMode="auto">
          <a:xfrm>
            <a:off x="467544" y="3860800"/>
            <a:ext cx="8208144" cy="2225675"/>
          </a:xfrm>
          <a:prstGeom prst="rect">
            <a:avLst/>
          </a:prstGeom>
          <a:noFill/>
          <a:ln w="9525">
            <a:noFill/>
            <a:miter lim="800000"/>
            <a:headEnd/>
            <a:tailEnd/>
          </a:ln>
          <a:effectLst/>
        </p:spPr>
        <p:txBody>
          <a:bodyPr wrap="square">
            <a:spAutoFit/>
          </a:bodyPr>
          <a:lstStyle/>
          <a:p>
            <a:pPr>
              <a:buFontTx/>
              <a:buChar char="•"/>
              <a:defRPr/>
            </a:pPr>
            <a:r>
              <a:rPr lang="el-GR" sz="2000" b="1" i="1" dirty="0">
                <a:solidFill>
                  <a:schemeClr val="accent2"/>
                </a:solidFill>
                <a:effectLst>
                  <a:outerShdw blurRad="38100" dist="38100" dir="2700000" algn="tl">
                    <a:srgbClr val="C0C0C0"/>
                  </a:outerShdw>
                </a:effectLst>
              </a:rPr>
              <a:t>Σύσταση του γάλακτος:</a:t>
            </a:r>
            <a:r>
              <a:rPr lang="el-GR" sz="2000" dirty="0">
                <a:solidFill>
                  <a:schemeClr val="accent2"/>
                </a:solidFill>
              </a:rPr>
              <a:t> </a:t>
            </a:r>
          </a:p>
          <a:p>
            <a:pPr>
              <a:defRPr/>
            </a:pPr>
            <a:endParaRPr lang="el-GR" sz="2000" dirty="0">
              <a:solidFill>
                <a:schemeClr val="accent2"/>
              </a:solidFill>
            </a:endParaRPr>
          </a:p>
          <a:p>
            <a:pPr>
              <a:defRPr/>
            </a:pPr>
            <a:r>
              <a:rPr lang="el-GR" sz="2000" dirty="0">
                <a:solidFill>
                  <a:schemeClr val="accent2"/>
                </a:solidFill>
              </a:rPr>
              <a:t>διακυμάνσεις στη χημική σύσταση του γάλακτος επηρεάζουν τη σταθερότητα των πρωτεϊνών. Το γάλα της άνοιξης και του φθινοπώρου έχει </a:t>
            </a:r>
            <a:r>
              <a:rPr lang="el-GR" sz="2000" b="1" dirty="0">
                <a:solidFill>
                  <a:schemeClr val="accent2"/>
                </a:solidFill>
              </a:rPr>
              <a:t>μειωμένη σταθερότητα</a:t>
            </a:r>
            <a:r>
              <a:rPr lang="el-GR" sz="2000" dirty="0">
                <a:solidFill>
                  <a:schemeClr val="accent2"/>
                </a:solidFill>
              </a:rPr>
              <a:t> και αυτό οφείλεται κυρίως σε διαταραχή της ισορροπίας των αλάτων ασβεστίου και μαγνησίου προς τα φωσφορικά και κιτρικά άλατα. </a:t>
            </a:r>
          </a:p>
        </p:txBody>
      </p:sp>
      <p:sp>
        <p:nvSpPr>
          <p:cNvPr id="8" name="Θέση υποσέλιδου 3" descr="."/>
          <p:cNvSpPr txBox="1">
            <a:spLocks/>
          </p:cNvSpPr>
          <p:nvPr/>
        </p:nvSpPr>
        <p:spPr>
          <a:xfrm>
            <a:off x="2909727"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Συμπυκνωμένο γάλα</a:t>
            </a:r>
            <a:endParaRPr lang="en-US" sz="1400" dirty="0"/>
          </a:p>
        </p:txBody>
      </p:sp>
    </p:spTree>
    <p:extLst>
      <p:ext uri="{BB962C8B-B14F-4D97-AF65-F5344CB8AC3E}">
        <p14:creationId xmlns:p14="http://schemas.microsoft.com/office/powerpoint/2010/main" val="96913558"/>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pPr>
              <a:defRPr/>
            </a:pPr>
            <a:fld id="{33C7E504-A87D-4067-B2E6-491FE0F7917B}" type="slidenum">
              <a:rPr lang="el-GR"/>
              <a:pPr>
                <a:defRPr/>
              </a:pPr>
              <a:t>56</a:t>
            </a:fld>
            <a:endParaRPr lang="el-GR"/>
          </a:p>
        </p:txBody>
      </p:sp>
      <p:sp>
        <p:nvSpPr>
          <p:cNvPr id="427013" name="Text Box 5"/>
          <p:cNvSpPr txBox="1">
            <a:spLocks noChangeArrowheads="1"/>
          </p:cNvSpPr>
          <p:nvPr/>
        </p:nvSpPr>
        <p:spPr bwMode="auto">
          <a:xfrm>
            <a:off x="539552" y="966267"/>
            <a:ext cx="8136136" cy="1311275"/>
          </a:xfrm>
          <a:prstGeom prst="rect">
            <a:avLst/>
          </a:prstGeom>
          <a:noFill/>
          <a:ln w="9525">
            <a:noFill/>
            <a:miter lim="800000"/>
            <a:headEnd/>
            <a:tailEnd/>
          </a:ln>
          <a:effectLst/>
        </p:spPr>
        <p:txBody>
          <a:bodyPr wrap="square">
            <a:spAutoFit/>
          </a:bodyPr>
          <a:lstStyle/>
          <a:p>
            <a:pPr>
              <a:buFontTx/>
              <a:buChar char="•"/>
              <a:defRPr/>
            </a:pPr>
            <a:r>
              <a:rPr lang="el-GR" sz="2000" b="1" i="1" dirty="0">
                <a:solidFill>
                  <a:schemeClr val="accent2"/>
                </a:solidFill>
                <a:effectLst>
                  <a:outerShdw blurRad="38100" dist="38100" dir="2700000" algn="tl">
                    <a:srgbClr val="C0C0C0"/>
                  </a:outerShdw>
                </a:effectLst>
              </a:rPr>
              <a:t>Η περιεκτικότητα σε στερεά άνευ λίπους (ΣΥΑΛ):</a:t>
            </a:r>
          </a:p>
          <a:p>
            <a:pPr>
              <a:defRPr/>
            </a:pPr>
            <a:endParaRPr lang="el-GR" sz="2000" b="1" dirty="0">
              <a:solidFill>
                <a:schemeClr val="accent2"/>
              </a:solidFill>
            </a:endParaRPr>
          </a:p>
          <a:p>
            <a:pPr>
              <a:defRPr/>
            </a:pPr>
            <a:r>
              <a:rPr lang="el-GR" sz="2000" dirty="0">
                <a:solidFill>
                  <a:schemeClr val="accent2"/>
                </a:solidFill>
              </a:rPr>
              <a:t> εάν η συμπύκνωση είναι μεγάλη και η περιεκτικότητα σε ΣΥΑΛ υψηλή το προϊόν έχει τάση προς πάχυνση.</a:t>
            </a:r>
          </a:p>
        </p:txBody>
      </p:sp>
      <p:sp>
        <p:nvSpPr>
          <p:cNvPr id="427014" name="Text Box 6"/>
          <p:cNvSpPr txBox="1">
            <a:spLocks noChangeArrowheads="1"/>
          </p:cNvSpPr>
          <p:nvPr/>
        </p:nvSpPr>
        <p:spPr bwMode="auto">
          <a:xfrm>
            <a:off x="539552" y="3053829"/>
            <a:ext cx="8136136" cy="1311275"/>
          </a:xfrm>
          <a:prstGeom prst="rect">
            <a:avLst/>
          </a:prstGeom>
          <a:noFill/>
          <a:ln w="9525">
            <a:noFill/>
            <a:miter lim="800000"/>
            <a:headEnd/>
            <a:tailEnd/>
          </a:ln>
          <a:effectLst/>
        </p:spPr>
        <p:txBody>
          <a:bodyPr wrap="square">
            <a:spAutoFit/>
          </a:bodyPr>
          <a:lstStyle/>
          <a:p>
            <a:pPr>
              <a:buFontTx/>
              <a:buChar char="•"/>
              <a:defRPr/>
            </a:pPr>
            <a:r>
              <a:rPr lang="el-GR" sz="2000" b="1" i="1" dirty="0">
                <a:solidFill>
                  <a:schemeClr val="accent2"/>
                </a:solidFill>
                <a:effectLst>
                  <a:outerShdw blurRad="38100" dist="38100" dir="2700000" algn="tl">
                    <a:srgbClr val="C0C0C0"/>
                  </a:outerShdw>
                </a:effectLst>
              </a:rPr>
              <a:t>Ο βαθμός προθέρμανσης:</a:t>
            </a:r>
            <a:r>
              <a:rPr lang="el-GR" sz="2000" dirty="0">
                <a:solidFill>
                  <a:schemeClr val="accent2"/>
                </a:solidFill>
              </a:rPr>
              <a:t> </a:t>
            </a:r>
          </a:p>
          <a:p>
            <a:pPr>
              <a:defRPr/>
            </a:pPr>
            <a:endParaRPr lang="el-GR" sz="2000" dirty="0">
              <a:solidFill>
                <a:schemeClr val="accent2"/>
              </a:solidFill>
            </a:endParaRPr>
          </a:p>
          <a:p>
            <a:pPr>
              <a:defRPr/>
            </a:pPr>
            <a:r>
              <a:rPr lang="el-GR" sz="2000" dirty="0">
                <a:solidFill>
                  <a:schemeClr val="accent2"/>
                </a:solidFill>
              </a:rPr>
              <a:t>η σωστή προθέρμανση του γάλακτος μειώνει τη τάση για πάχυνση, ενώ προσθήκη φωσφορικών αλάτων αποτρέπει την αλλοίωση.</a:t>
            </a:r>
          </a:p>
        </p:txBody>
      </p:sp>
      <p:sp>
        <p:nvSpPr>
          <p:cNvPr id="7" name="Θέση υποσέλιδου 3" descr="."/>
          <p:cNvSpPr txBox="1">
            <a:spLocks/>
          </p:cNvSpPr>
          <p:nvPr/>
        </p:nvSpPr>
        <p:spPr>
          <a:xfrm>
            <a:off x="2909727"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Συμπυκνωμένο γάλα</a:t>
            </a:r>
            <a:endParaRPr lang="en-US" sz="1400" dirty="0"/>
          </a:p>
        </p:txBody>
      </p:sp>
    </p:spTree>
    <p:extLst>
      <p:ext uri="{BB962C8B-B14F-4D97-AF65-F5344CB8AC3E}">
        <p14:creationId xmlns:p14="http://schemas.microsoft.com/office/powerpoint/2010/main" val="1129070571"/>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Slide Number Placeholder 5"/>
          <p:cNvSpPr>
            <a:spLocks noGrp="1"/>
          </p:cNvSpPr>
          <p:nvPr>
            <p:ph type="sldNum" sz="quarter" idx="12"/>
          </p:nvPr>
        </p:nvSpPr>
        <p:spPr/>
        <p:txBody>
          <a:bodyPr/>
          <a:lstStyle/>
          <a:p>
            <a:pPr>
              <a:defRPr/>
            </a:pPr>
            <a:fld id="{0E2209E3-FE7D-4B68-A5D6-ED293FBF6CA6}" type="slidenum">
              <a:rPr lang="el-GR"/>
              <a:pPr>
                <a:defRPr/>
              </a:pPr>
              <a:t>57</a:t>
            </a:fld>
            <a:endParaRPr lang="el-GR"/>
          </a:p>
        </p:txBody>
      </p:sp>
      <p:sp>
        <p:nvSpPr>
          <p:cNvPr id="548870" name="Text Box 6"/>
          <p:cNvSpPr txBox="1">
            <a:spLocks noChangeArrowheads="1"/>
          </p:cNvSpPr>
          <p:nvPr/>
        </p:nvSpPr>
        <p:spPr bwMode="auto">
          <a:xfrm>
            <a:off x="467545" y="549275"/>
            <a:ext cx="8136706" cy="1616075"/>
          </a:xfrm>
          <a:prstGeom prst="rect">
            <a:avLst/>
          </a:prstGeom>
          <a:noFill/>
          <a:ln w="9525">
            <a:noFill/>
            <a:miter lim="800000"/>
            <a:headEnd/>
            <a:tailEnd/>
          </a:ln>
          <a:effectLst/>
        </p:spPr>
        <p:txBody>
          <a:bodyPr wrap="square">
            <a:spAutoFit/>
          </a:bodyPr>
          <a:lstStyle/>
          <a:p>
            <a:pPr>
              <a:defRPr/>
            </a:pPr>
            <a:r>
              <a:rPr lang="el-GR" sz="2000" b="1" u="sng" dirty="0">
                <a:solidFill>
                  <a:schemeClr val="accent2"/>
                </a:solidFill>
                <a:effectLst>
                  <a:outerShdw blurRad="38100" dist="38100" dir="2700000" algn="tl">
                    <a:srgbClr val="C0C0C0"/>
                  </a:outerShdw>
                </a:effectLst>
              </a:rPr>
              <a:t>Αμμώδης υφή:</a:t>
            </a:r>
          </a:p>
          <a:p>
            <a:pPr>
              <a:defRPr/>
            </a:pPr>
            <a:endParaRPr lang="el-GR" sz="2000" b="1" u="sng" dirty="0">
              <a:solidFill>
                <a:schemeClr val="accent2"/>
              </a:solidFill>
              <a:effectLst>
                <a:outerShdw blurRad="38100" dist="38100" dir="2700000" algn="tl">
                  <a:srgbClr val="C0C0C0"/>
                </a:outerShdw>
              </a:effectLst>
            </a:endParaRPr>
          </a:p>
          <a:p>
            <a:pPr>
              <a:defRPr/>
            </a:pPr>
            <a:r>
              <a:rPr lang="el-GR" sz="2000" dirty="0">
                <a:solidFill>
                  <a:schemeClr val="accent2"/>
                </a:solidFill>
              </a:rPr>
              <a:t>Οφείλεται σε ανώμαλη κρυστάλλωση της λακτόζης (</a:t>
            </a:r>
            <a:r>
              <a:rPr lang="el-GR" sz="2000" dirty="0" err="1">
                <a:solidFill>
                  <a:schemeClr val="accent2"/>
                </a:solidFill>
              </a:rPr>
              <a:t>μεγαλοκρυστάλλωση</a:t>
            </a:r>
            <a:r>
              <a:rPr lang="el-GR" sz="2000" dirty="0">
                <a:solidFill>
                  <a:schemeClr val="accent2"/>
                </a:solidFill>
              </a:rPr>
              <a:t>) ή σε κρυστάλλωση του σακχάρου που προστέθηκε όταν η αναλογία του υπερβεί το 65% στην υδάτινη φάση.</a:t>
            </a:r>
          </a:p>
        </p:txBody>
      </p:sp>
      <p:sp>
        <p:nvSpPr>
          <p:cNvPr id="548871" name="Text Box 7"/>
          <p:cNvSpPr txBox="1">
            <a:spLocks noChangeArrowheads="1"/>
          </p:cNvSpPr>
          <p:nvPr/>
        </p:nvSpPr>
        <p:spPr bwMode="auto">
          <a:xfrm>
            <a:off x="467545" y="2420938"/>
            <a:ext cx="5688780" cy="1616075"/>
          </a:xfrm>
          <a:prstGeom prst="rect">
            <a:avLst/>
          </a:prstGeom>
          <a:noFill/>
          <a:ln w="9525">
            <a:noFill/>
            <a:miter lim="800000"/>
            <a:headEnd/>
            <a:tailEnd/>
          </a:ln>
          <a:effectLst/>
        </p:spPr>
        <p:txBody>
          <a:bodyPr wrap="square">
            <a:spAutoFit/>
          </a:bodyPr>
          <a:lstStyle/>
          <a:p>
            <a:pPr>
              <a:defRPr/>
            </a:pPr>
            <a:r>
              <a:rPr lang="el-GR" sz="2000" b="1" u="sng" dirty="0">
                <a:solidFill>
                  <a:schemeClr val="accent2"/>
                </a:solidFill>
                <a:effectLst>
                  <a:outerShdw blurRad="38100" dist="38100" dir="2700000" algn="tl">
                    <a:srgbClr val="C0C0C0"/>
                  </a:outerShdw>
                </a:effectLst>
              </a:rPr>
              <a:t>Καστανή χροιά:</a:t>
            </a:r>
          </a:p>
          <a:p>
            <a:pPr>
              <a:defRPr/>
            </a:pPr>
            <a:endParaRPr lang="el-GR" sz="2000" u="sng" dirty="0">
              <a:solidFill>
                <a:schemeClr val="accent2"/>
              </a:solidFill>
            </a:endParaRPr>
          </a:p>
          <a:p>
            <a:pPr>
              <a:defRPr/>
            </a:pPr>
            <a:r>
              <a:rPr lang="el-GR" sz="2000" dirty="0">
                <a:solidFill>
                  <a:schemeClr val="accent2"/>
                </a:solidFill>
              </a:rPr>
              <a:t>Συνήθως αναπτύσσεται κατά τη συντήρηση του προϊόντος σε θερμοκρασία &gt;30</a:t>
            </a:r>
            <a:r>
              <a:rPr lang="en-US" sz="2000" dirty="0">
                <a:solidFill>
                  <a:schemeClr val="accent2"/>
                </a:solidFill>
              </a:rPr>
              <a:t>°C</a:t>
            </a:r>
            <a:r>
              <a:rPr lang="el-GR" sz="2000" dirty="0">
                <a:solidFill>
                  <a:schemeClr val="accent2"/>
                </a:solidFill>
              </a:rPr>
              <a:t>. Εάν υπάρχει από την αρχή οφείλεται σε υπερθέρμανση.</a:t>
            </a:r>
          </a:p>
        </p:txBody>
      </p:sp>
      <p:sp>
        <p:nvSpPr>
          <p:cNvPr id="548872" name="Text Box 8"/>
          <p:cNvSpPr txBox="1">
            <a:spLocks noChangeArrowheads="1"/>
          </p:cNvSpPr>
          <p:nvPr/>
        </p:nvSpPr>
        <p:spPr bwMode="auto">
          <a:xfrm>
            <a:off x="531861" y="4581128"/>
            <a:ext cx="8089901" cy="1311275"/>
          </a:xfrm>
          <a:prstGeom prst="rect">
            <a:avLst/>
          </a:prstGeom>
          <a:noFill/>
          <a:ln w="9525">
            <a:noFill/>
            <a:miter lim="800000"/>
            <a:headEnd/>
            <a:tailEnd/>
          </a:ln>
          <a:effectLst/>
        </p:spPr>
        <p:txBody>
          <a:bodyPr wrap="square">
            <a:spAutoFit/>
          </a:bodyPr>
          <a:lstStyle/>
          <a:p>
            <a:pPr>
              <a:defRPr/>
            </a:pPr>
            <a:r>
              <a:rPr lang="el-GR" sz="2000" b="1" u="sng" dirty="0">
                <a:solidFill>
                  <a:schemeClr val="accent2"/>
                </a:solidFill>
                <a:effectLst>
                  <a:outerShdw blurRad="38100" dist="38100" dir="2700000" algn="tl">
                    <a:srgbClr val="C0C0C0"/>
                  </a:outerShdw>
                </a:effectLst>
              </a:rPr>
              <a:t>Διαχωρισμός λίπους</a:t>
            </a:r>
            <a:r>
              <a:rPr lang="el-GR" sz="2000" u="sng" dirty="0">
                <a:solidFill>
                  <a:schemeClr val="accent2"/>
                </a:solidFill>
              </a:rPr>
              <a:t>:</a:t>
            </a:r>
          </a:p>
          <a:p>
            <a:pPr>
              <a:defRPr/>
            </a:pPr>
            <a:endParaRPr lang="el-GR" sz="2000" u="sng" dirty="0">
              <a:solidFill>
                <a:schemeClr val="accent2"/>
              </a:solidFill>
            </a:endParaRPr>
          </a:p>
          <a:p>
            <a:pPr>
              <a:defRPr/>
            </a:pPr>
            <a:r>
              <a:rPr lang="el-GR" sz="2000" dirty="0">
                <a:solidFill>
                  <a:schemeClr val="accent2"/>
                </a:solidFill>
              </a:rPr>
              <a:t>Όπως και στο εβαπορέ οφείλεται σε όχι καλή </a:t>
            </a:r>
            <a:r>
              <a:rPr lang="el-GR" sz="2000" dirty="0" err="1">
                <a:solidFill>
                  <a:schemeClr val="accent2"/>
                </a:solidFill>
              </a:rPr>
              <a:t>ομογενοποίηση</a:t>
            </a:r>
            <a:r>
              <a:rPr lang="el-GR" sz="2000" dirty="0">
                <a:solidFill>
                  <a:schemeClr val="accent2"/>
                </a:solidFill>
              </a:rPr>
              <a:t> (μεγάλο μέγεθος </a:t>
            </a:r>
            <a:r>
              <a:rPr lang="el-GR" sz="2000" dirty="0" err="1">
                <a:solidFill>
                  <a:schemeClr val="accent2"/>
                </a:solidFill>
              </a:rPr>
              <a:t>λιποσφαιρίων</a:t>
            </a:r>
            <a:r>
              <a:rPr lang="el-GR" sz="2000" dirty="0">
                <a:solidFill>
                  <a:schemeClr val="accent2"/>
                </a:solidFill>
              </a:rPr>
              <a:t>) ή σε μείωση του ιξώδους κατά τη συντήρηση.</a:t>
            </a:r>
          </a:p>
        </p:txBody>
      </p:sp>
      <p:pic>
        <p:nvPicPr>
          <p:cNvPr id="62472" name="Picture 9"/>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42955" y="2486025"/>
            <a:ext cx="2447925" cy="2338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Θέση υποσέλιδου 3" descr="."/>
          <p:cNvSpPr txBox="1">
            <a:spLocks/>
          </p:cNvSpPr>
          <p:nvPr/>
        </p:nvSpPr>
        <p:spPr>
          <a:xfrm>
            <a:off x="2909727"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Συμπυκνωμένο γάλα</a:t>
            </a:r>
            <a:endParaRPr lang="en-US" sz="1400" dirty="0"/>
          </a:p>
        </p:txBody>
      </p:sp>
    </p:spTree>
    <p:extLst>
      <p:ext uri="{BB962C8B-B14F-4D97-AF65-F5344CB8AC3E}">
        <p14:creationId xmlns:p14="http://schemas.microsoft.com/office/powerpoint/2010/main" val="181279237"/>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5"/>
          <p:cNvSpPr>
            <a:spLocks noGrp="1"/>
          </p:cNvSpPr>
          <p:nvPr>
            <p:ph type="sldNum" sz="quarter" idx="12"/>
          </p:nvPr>
        </p:nvSpPr>
        <p:spPr/>
        <p:txBody>
          <a:bodyPr/>
          <a:lstStyle/>
          <a:p>
            <a:pPr>
              <a:defRPr/>
            </a:pPr>
            <a:fld id="{D08F5D05-CC7C-4F8F-90B7-E471A84DF7BD}" type="slidenum">
              <a:rPr lang="el-GR"/>
              <a:pPr>
                <a:defRPr/>
              </a:pPr>
              <a:t>58</a:t>
            </a:fld>
            <a:endParaRPr lang="el-GR"/>
          </a:p>
        </p:txBody>
      </p:sp>
      <p:sp>
        <p:nvSpPr>
          <p:cNvPr id="467973" name="Text Box 5"/>
          <p:cNvSpPr txBox="1">
            <a:spLocks noChangeArrowheads="1"/>
          </p:cNvSpPr>
          <p:nvPr/>
        </p:nvSpPr>
        <p:spPr bwMode="auto">
          <a:xfrm>
            <a:off x="1258888" y="2133600"/>
            <a:ext cx="6913562" cy="946150"/>
          </a:xfrm>
          <a:prstGeom prst="rect">
            <a:avLst/>
          </a:prstGeom>
          <a:noFill/>
          <a:ln w="9525">
            <a:noFill/>
            <a:miter lim="800000"/>
            <a:headEnd/>
            <a:tailEnd/>
          </a:ln>
          <a:effectLst/>
        </p:spPr>
        <p:txBody>
          <a:bodyPr>
            <a:spAutoFit/>
          </a:bodyPr>
          <a:lstStyle/>
          <a:p>
            <a:pPr algn="ctr">
              <a:defRPr/>
            </a:pPr>
            <a:r>
              <a:rPr lang="el-GR" sz="2800" b="1" dirty="0">
                <a:solidFill>
                  <a:schemeClr val="accent2"/>
                </a:solidFill>
                <a:effectLst>
                  <a:outerShdw blurRad="38100" dist="38100" dir="2700000" algn="tl">
                    <a:srgbClr val="C0C0C0"/>
                  </a:outerShdw>
                </a:effectLst>
              </a:rPr>
              <a:t>ΘΡΕΠΤΙΚΗ ΑΞΙΑ ΤΟΥ ΣΥΜΠΥΚΝΩΜΕΝΟΥ ΓΑΛΑΚΤΟΣ</a:t>
            </a:r>
          </a:p>
        </p:txBody>
      </p:sp>
      <p:sp>
        <p:nvSpPr>
          <p:cNvPr id="6" name="Θέση υποσέλιδου 3" descr="."/>
          <p:cNvSpPr txBox="1">
            <a:spLocks/>
          </p:cNvSpPr>
          <p:nvPr/>
        </p:nvSpPr>
        <p:spPr>
          <a:xfrm>
            <a:off x="2909727"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Συμπυκνωμένο γάλα</a:t>
            </a:r>
            <a:endParaRPr lang="en-US" sz="1400" dirty="0"/>
          </a:p>
        </p:txBody>
      </p:sp>
    </p:spTree>
    <p:extLst>
      <p:ext uri="{BB962C8B-B14F-4D97-AF65-F5344CB8AC3E}">
        <p14:creationId xmlns:p14="http://schemas.microsoft.com/office/powerpoint/2010/main" val="3953856132"/>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Slide Number Placeholder 5"/>
          <p:cNvSpPr>
            <a:spLocks noGrp="1"/>
          </p:cNvSpPr>
          <p:nvPr>
            <p:ph type="sldNum" sz="quarter" idx="12"/>
          </p:nvPr>
        </p:nvSpPr>
        <p:spPr/>
        <p:txBody>
          <a:bodyPr/>
          <a:lstStyle/>
          <a:p>
            <a:pPr>
              <a:defRPr/>
            </a:pPr>
            <a:fld id="{03F58C21-DCB2-44DE-B89D-C919B1CE88A0}" type="slidenum">
              <a:rPr lang="el-GR"/>
              <a:pPr>
                <a:defRPr/>
              </a:pPr>
              <a:t>59</a:t>
            </a:fld>
            <a:endParaRPr lang="el-GR"/>
          </a:p>
        </p:txBody>
      </p:sp>
      <p:sp>
        <p:nvSpPr>
          <p:cNvPr id="64517" name="Text Box 6"/>
          <p:cNvSpPr txBox="1">
            <a:spLocks noChangeArrowheads="1"/>
          </p:cNvSpPr>
          <p:nvPr/>
        </p:nvSpPr>
        <p:spPr bwMode="auto">
          <a:xfrm>
            <a:off x="623885" y="292100"/>
            <a:ext cx="7171533"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altLang="el-GR" sz="2000" b="1" dirty="0">
                <a:solidFill>
                  <a:schemeClr val="accent2"/>
                </a:solidFill>
              </a:rPr>
              <a:t>ΘΡΕΠΤΙΚΗ ΑΞΙΑ ΤΟΥ ΣΥΜΠΥΚΝΩΜΕΝΟΥ ΓΑΛΑΚΤΟΣ</a:t>
            </a:r>
          </a:p>
        </p:txBody>
      </p:sp>
      <p:sp>
        <p:nvSpPr>
          <p:cNvPr id="428039" name="Text Box 7"/>
          <p:cNvSpPr txBox="1">
            <a:spLocks noChangeArrowheads="1"/>
          </p:cNvSpPr>
          <p:nvPr/>
        </p:nvSpPr>
        <p:spPr bwMode="auto">
          <a:xfrm>
            <a:off x="539551" y="910610"/>
            <a:ext cx="8209162" cy="4985980"/>
          </a:xfrm>
          <a:prstGeom prst="rect">
            <a:avLst/>
          </a:prstGeom>
          <a:noFill/>
          <a:ln w="9525">
            <a:noFill/>
            <a:miter lim="800000"/>
            <a:headEnd/>
            <a:tailEnd/>
          </a:ln>
          <a:effectLst/>
        </p:spPr>
        <p:txBody>
          <a:bodyPr wrap="square">
            <a:spAutoFit/>
          </a:bodyPr>
          <a:lstStyle/>
          <a:p>
            <a:pPr>
              <a:defRPr/>
            </a:pPr>
            <a:r>
              <a:rPr lang="el-GR" sz="2000" dirty="0">
                <a:solidFill>
                  <a:schemeClr val="accent2"/>
                </a:solidFill>
              </a:rPr>
              <a:t>Το γάλα εβαπορέ λόγω της ισχυρής θερμικής επεξεργασίας παρουσιάζει μια </a:t>
            </a:r>
            <a:r>
              <a:rPr lang="el-GR" sz="2400" b="1" dirty="0">
                <a:solidFill>
                  <a:schemeClr val="accent2"/>
                </a:solidFill>
                <a:effectLst>
                  <a:outerShdw blurRad="38100" dist="38100" dir="2700000" algn="tl">
                    <a:srgbClr val="C0C0C0"/>
                  </a:outerShdw>
                </a:effectLst>
              </a:rPr>
              <a:t>απώλεια στις </a:t>
            </a:r>
            <a:r>
              <a:rPr lang="el-GR" sz="2400" b="1" dirty="0" err="1">
                <a:solidFill>
                  <a:schemeClr val="accent2"/>
                </a:solidFill>
                <a:effectLst>
                  <a:outerShdw blurRad="38100" dist="38100" dir="2700000" algn="tl">
                    <a:srgbClr val="C0C0C0"/>
                  </a:outerShdw>
                </a:effectLst>
              </a:rPr>
              <a:t>θερμοευαίσθητες</a:t>
            </a:r>
            <a:r>
              <a:rPr lang="el-GR" sz="2400" b="1" dirty="0">
                <a:solidFill>
                  <a:schemeClr val="accent2"/>
                </a:solidFill>
                <a:effectLst>
                  <a:outerShdw blurRad="38100" dist="38100" dir="2700000" algn="tl">
                    <a:srgbClr val="C0C0C0"/>
                  </a:outerShdw>
                </a:effectLst>
              </a:rPr>
              <a:t> βιταμίνες</a:t>
            </a:r>
            <a:r>
              <a:rPr lang="el-GR" sz="2000" dirty="0">
                <a:solidFill>
                  <a:schemeClr val="accent2"/>
                </a:solidFill>
              </a:rPr>
              <a:t>. </a:t>
            </a:r>
          </a:p>
          <a:p>
            <a:pPr>
              <a:defRPr/>
            </a:pPr>
            <a:endParaRPr lang="el-GR" sz="2000" dirty="0">
              <a:solidFill>
                <a:schemeClr val="accent2"/>
              </a:solidFill>
            </a:endParaRPr>
          </a:p>
          <a:p>
            <a:pPr>
              <a:defRPr/>
            </a:pPr>
            <a:r>
              <a:rPr lang="el-GR" sz="2000" dirty="0">
                <a:solidFill>
                  <a:schemeClr val="accent2"/>
                </a:solidFill>
              </a:rPr>
              <a:t>Η Β1 (θειαμίνη) καταστρέφεται κατά 20%. </a:t>
            </a:r>
            <a:endParaRPr lang="en-US" sz="2000" dirty="0">
              <a:solidFill>
                <a:schemeClr val="accent2"/>
              </a:solidFill>
            </a:endParaRPr>
          </a:p>
          <a:p>
            <a:pPr>
              <a:defRPr/>
            </a:pPr>
            <a:endParaRPr lang="en-US" sz="2000" dirty="0">
              <a:solidFill>
                <a:schemeClr val="accent2"/>
              </a:solidFill>
            </a:endParaRPr>
          </a:p>
          <a:p>
            <a:pPr>
              <a:defRPr/>
            </a:pPr>
            <a:r>
              <a:rPr lang="el-GR" sz="2000" dirty="0">
                <a:solidFill>
                  <a:schemeClr val="accent2"/>
                </a:solidFill>
              </a:rPr>
              <a:t>Η </a:t>
            </a:r>
            <a:r>
              <a:rPr lang="en-US" sz="2000" dirty="0">
                <a:solidFill>
                  <a:schemeClr val="accent2"/>
                </a:solidFill>
              </a:rPr>
              <a:t>C </a:t>
            </a:r>
            <a:r>
              <a:rPr lang="el-GR" sz="2000" dirty="0">
                <a:solidFill>
                  <a:schemeClr val="accent2"/>
                </a:solidFill>
              </a:rPr>
              <a:t>κατά 50-70%. </a:t>
            </a:r>
            <a:endParaRPr lang="en-US" sz="2000" dirty="0">
              <a:solidFill>
                <a:schemeClr val="accent2"/>
              </a:solidFill>
            </a:endParaRPr>
          </a:p>
          <a:p>
            <a:pPr>
              <a:defRPr/>
            </a:pPr>
            <a:endParaRPr lang="en-US" sz="2000" dirty="0">
              <a:solidFill>
                <a:schemeClr val="accent2"/>
              </a:solidFill>
            </a:endParaRPr>
          </a:p>
          <a:p>
            <a:pPr>
              <a:defRPr/>
            </a:pPr>
            <a:r>
              <a:rPr lang="el-GR" sz="2000" b="1" dirty="0">
                <a:solidFill>
                  <a:schemeClr val="accent2"/>
                </a:solidFill>
              </a:rPr>
              <a:t>Κατά την συντήρηση καταστρέφονται ακόμα περισσότερο</a:t>
            </a:r>
            <a:r>
              <a:rPr lang="el-GR" sz="2000" dirty="0">
                <a:solidFill>
                  <a:schemeClr val="accent2"/>
                </a:solidFill>
              </a:rPr>
              <a:t>. </a:t>
            </a:r>
          </a:p>
          <a:p>
            <a:pPr>
              <a:defRPr/>
            </a:pPr>
            <a:r>
              <a:rPr lang="el-GR" sz="2000" dirty="0">
                <a:solidFill>
                  <a:schemeClr val="accent2"/>
                </a:solidFill>
              </a:rPr>
              <a:t>Άρα το εβαπορέ ουσιαστικά δεν περιέχει </a:t>
            </a:r>
            <a:r>
              <a:rPr lang="en-US" sz="2000" dirty="0">
                <a:solidFill>
                  <a:schemeClr val="accent2"/>
                </a:solidFill>
              </a:rPr>
              <a:t>C, </a:t>
            </a:r>
            <a:r>
              <a:rPr lang="el-GR" sz="2000" dirty="0">
                <a:solidFill>
                  <a:schemeClr val="accent2"/>
                </a:solidFill>
              </a:rPr>
              <a:t>για αυτό σε ορισμένες χώρες επιτρέπεται η προσθήκη βιταμίνης </a:t>
            </a:r>
            <a:r>
              <a:rPr lang="en-US" sz="2000" dirty="0">
                <a:solidFill>
                  <a:schemeClr val="accent2"/>
                </a:solidFill>
              </a:rPr>
              <a:t>C </a:t>
            </a:r>
            <a:r>
              <a:rPr lang="el-GR" sz="2000" dirty="0">
                <a:solidFill>
                  <a:schemeClr val="accent2"/>
                </a:solidFill>
              </a:rPr>
              <a:t>σε αυτό το γάλα.</a:t>
            </a:r>
          </a:p>
          <a:p>
            <a:pPr>
              <a:defRPr/>
            </a:pPr>
            <a:endParaRPr lang="en-US" sz="2000" dirty="0">
              <a:solidFill>
                <a:schemeClr val="accent2"/>
              </a:solidFill>
            </a:endParaRPr>
          </a:p>
          <a:p>
            <a:pPr>
              <a:defRPr/>
            </a:pPr>
            <a:r>
              <a:rPr lang="el-GR" sz="2000" dirty="0">
                <a:solidFill>
                  <a:schemeClr val="accent2"/>
                </a:solidFill>
              </a:rPr>
              <a:t>Ορισμένοι ερευνητές παρατήρησαν και μερική καταστροφή της Β6.</a:t>
            </a:r>
          </a:p>
          <a:p>
            <a:pPr>
              <a:defRPr/>
            </a:pPr>
            <a:endParaRPr lang="en-US" sz="2000" dirty="0">
              <a:solidFill>
                <a:schemeClr val="accent2"/>
              </a:solidFill>
            </a:endParaRPr>
          </a:p>
          <a:p>
            <a:pPr>
              <a:defRPr/>
            </a:pPr>
            <a:r>
              <a:rPr lang="el-GR" sz="2000" dirty="0">
                <a:solidFill>
                  <a:schemeClr val="accent2"/>
                </a:solidFill>
              </a:rPr>
              <a:t>Χαμηλή περιεκτικότητα σε βιταμίνη </a:t>
            </a:r>
            <a:r>
              <a:rPr lang="en-US" sz="2000" dirty="0">
                <a:solidFill>
                  <a:schemeClr val="accent2"/>
                </a:solidFill>
              </a:rPr>
              <a:t>D.</a:t>
            </a:r>
            <a:endParaRPr lang="el-GR" sz="2000" dirty="0">
              <a:solidFill>
                <a:schemeClr val="accent2"/>
              </a:solidFill>
            </a:endParaRPr>
          </a:p>
          <a:p>
            <a:pPr>
              <a:defRPr/>
            </a:pPr>
            <a:endParaRPr lang="el-GR" sz="2000" dirty="0">
              <a:solidFill>
                <a:schemeClr val="accent2"/>
              </a:solidFill>
            </a:endParaRPr>
          </a:p>
          <a:p>
            <a:pPr>
              <a:defRPr/>
            </a:pPr>
            <a:endParaRPr lang="el-GR" sz="1400" dirty="0">
              <a:solidFill>
                <a:schemeClr val="accent2"/>
              </a:solidFill>
            </a:endParaRPr>
          </a:p>
        </p:txBody>
      </p:sp>
      <p:pic>
        <p:nvPicPr>
          <p:cNvPr id="64519" name="Picture 9"/>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659562" y="1629748"/>
            <a:ext cx="2271712" cy="927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4520" name="Picture 1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03574" y="2279035"/>
            <a:ext cx="962025" cy="83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4521" name="Picture 1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508624" y="4655523"/>
            <a:ext cx="2519363" cy="1733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Θέση υποσέλιδου 3" descr="."/>
          <p:cNvSpPr txBox="1">
            <a:spLocks/>
          </p:cNvSpPr>
          <p:nvPr/>
        </p:nvSpPr>
        <p:spPr>
          <a:xfrm>
            <a:off x="2909727"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Συμπυκνωμένο γάλα</a:t>
            </a:r>
            <a:endParaRPr lang="en-US" sz="1400" dirty="0"/>
          </a:p>
        </p:txBody>
      </p:sp>
    </p:spTree>
    <p:extLst>
      <p:ext uri="{BB962C8B-B14F-4D97-AF65-F5344CB8AC3E}">
        <p14:creationId xmlns:p14="http://schemas.microsoft.com/office/powerpoint/2010/main" val="173832468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Slide Number Placeholder 5"/>
          <p:cNvSpPr>
            <a:spLocks noGrp="1"/>
          </p:cNvSpPr>
          <p:nvPr>
            <p:ph type="sldNum" sz="quarter" idx="12"/>
          </p:nvPr>
        </p:nvSpPr>
        <p:spPr/>
        <p:txBody>
          <a:bodyPr/>
          <a:lstStyle/>
          <a:p>
            <a:pPr>
              <a:defRPr/>
            </a:pPr>
            <a:fld id="{73D3E98E-61B9-447E-9DE9-BD150D5E01B3}" type="slidenum">
              <a:rPr lang="el-GR"/>
              <a:pPr>
                <a:defRPr/>
              </a:pPr>
              <a:t>6</a:t>
            </a:fld>
            <a:endParaRPr lang="el-GR"/>
          </a:p>
        </p:txBody>
      </p:sp>
      <p:sp>
        <p:nvSpPr>
          <p:cNvPr id="11267" name="Rectangle 2"/>
          <p:cNvSpPr>
            <a:spLocks noGrp="1" noChangeArrowheads="1"/>
          </p:cNvSpPr>
          <p:nvPr>
            <p:ph type="title"/>
          </p:nvPr>
        </p:nvSpPr>
        <p:spPr>
          <a:xfrm>
            <a:off x="457200" y="116632"/>
            <a:ext cx="8229600" cy="1143000"/>
          </a:xfrm>
        </p:spPr>
        <p:txBody>
          <a:bodyPr>
            <a:normAutofit fontScale="90000"/>
          </a:bodyPr>
          <a:lstStyle/>
          <a:p>
            <a:pPr fontAlgn="auto">
              <a:spcAft>
                <a:spcPts val="0"/>
              </a:spcAft>
              <a:defRPr/>
            </a:pPr>
            <a:r>
              <a:rPr lang="el-GR" altLang="el-GR" dirty="0">
                <a:solidFill>
                  <a:schemeClr val="accent2"/>
                </a:solidFill>
              </a:rPr>
              <a:t>Συμπυκνωμένο γάλα ή γάλα μερικά </a:t>
            </a:r>
            <a:r>
              <a:rPr lang="el-GR" altLang="el-GR" dirty="0" smtClean="0">
                <a:solidFill>
                  <a:schemeClr val="accent2"/>
                </a:solidFill>
              </a:rPr>
              <a:t>αφυδατωμένο</a:t>
            </a:r>
            <a:endParaRPr lang="el-GR" dirty="0"/>
          </a:p>
        </p:txBody>
      </p:sp>
      <p:sp>
        <p:nvSpPr>
          <p:cNvPr id="141322" name="Rectangle 10"/>
          <p:cNvSpPr>
            <a:spLocks noChangeArrowheads="1"/>
          </p:cNvSpPr>
          <p:nvPr/>
        </p:nvSpPr>
        <p:spPr bwMode="auto">
          <a:xfrm>
            <a:off x="467543" y="1284288"/>
            <a:ext cx="8243813" cy="1015663"/>
          </a:xfrm>
          <a:prstGeom prst="rect">
            <a:avLst/>
          </a:prstGeom>
          <a:noFill/>
          <a:ln w="9525">
            <a:noFill/>
            <a:miter lim="800000"/>
            <a:headEnd/>
            <a:tailEnd/>
          </a:ln>
          <a:effectLst/>
        </p:spPr>
        <p:txBody>
          <a:bodyPr wrap="square">
            <a:spAutoFit/>
          </a:bodyPr>
          <a:lstStyle/>
          <a:p>
            <a:pPr>
              <a:defRPr/>
            </a:pPr>
            <a:r>
              <a:rPr lang="el-GR" sz="2000" dirty="0">
                <a:solidFill>
                  <a:schemeClr val="accent2"/>
                </a:solidFill>
              </a:rPr>
              <a:t>Συμπυκνωμένο γάλα είναι το προϊόν που </a:t>
            </a:r>
            <a:r>
              <a:rPr lang="el-GR" sz="2000" b="1" dirty="0">
                <a:solidFill>
                  <a:schemeClr val="accent2"/>
                </a:solidFill>
              </a:rPr>
              <a:t>προέρχεται από το πλήρες, μερικώς αποβουτυρωμένο ή αποβουτυρωμένο</a:t>
            </a:r>
            <a:r>
              <a:rPr lang="el-GR" sz="2000" dirty="0">
                <a:solidFill>
                  <a:schemeClr val="accent2"/>
                </a:solidFill>
              </a:rPr>
              <a:t> γάλα ύστερα από </a:t>
            </a:r>
            <a:r>
              <a:rPr lang="el-GR" sz="2000" b="1" u="sng" dirty="0">
                <a:solidFill>
                  <a:schemeClr val="accent2"/>
                </a:solidFill>
                <a:effectLst>
                  <a:outerShdw blurRad="38100" dist="38100" dir="2700000" algn="tl">
                    <a:srgbClr val="C0C0C0"/>
                  </a:outerShdw>
                </a:effectLst>
              </a:rPr>
              <a:t>εξάτμιση μέρους του νερού</a:t>
            </a:r>
            <a:r>
              <a:rPr lang="el-GR" sz="2000" dirty="0">
                <a:solidFill>
                  <a:schemeClr val="accent2"/>
                </a:solidFill>
              </a:rPr>
              <a:t> του και στο οποίο προστίθεται ή όχι σάκχαρο.</a:t>
            </a:r>
            <a:endParaRPr lang="el-GR" sz="2000" dirty="0"/>
          </a:p>
        </p:txBody>
      </p:sp>
      <p:sp>
        <p:nvSpPr>
          <p:cNvPr id="11270" name="Rectangle 11"/>
          <p:cNvSpPr>
            <a:spLocks noChangeArrowheads="1"/>
          </p:cNvSpPr>
          <p:nvPr/>
        </p:nvSpPr>
        <p:spPr bwMode="auto">
          <a:xfrm>
            <a:off x="467543" y="2323764"/>
            <a:ext cx="8243813" cy="31700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altLang="el-GR" sz="2000" dirty="0" smtClean="0">
                <a:solidFill>
                  <a:schemeClr val="accent2"/>
                </a:solidFill>
              </a:rPr>
              <a:t>Σκοπός:</a:t>
            </a:r>
          </a:p>
          <a:p>
            <a:pPr eaLnBrk="1" hangingPunct="1">
              <a:buFont typeface="Wingdings" pitchFamily="2" charset="2"/>
              <a:buChar char="ü"/>
            </a:pPr>
            <a:r>
              <a:rPr lang="el-GR" altLang="el-GR" sz="2000" dirty="0" smtClean="0">
                <a:solidFill>
                  <a:schemeClr val="accent2"/>
                </a:solidFill>
              </a:rPr>
              <a:t>Ελάττωση όγκου γάλακτος (λόγω εξάτμισης νερού)</a:t>
            </a:r>
          </a:p>
          <a:p>
            <a:pPr eaLnBrk="1" hangingPunct="1"/>
            <a:endParaRPr lang="el-GR" altLang="el-GR" sz="2000" dirty="0">
              <a:solidFill>
                <a:schemeClr val="accent2"/>
              </a:solidFill>
            </a:endParaRPr>
          </a:p>
          <a:p>
            <a:pPr eaLnBrk="1" hangingPunct="1"/>
            <a:endParaRPr lang="el-GR" altLang="el-GR" sz="2000" dirty="0">
              <a:solidFill>
                <a:schemeClr val="accent2"/>
              </a:solidFill>
            </a:endParaRPr>
          </a:p>
          <a:p>
            <a:pPr eaLnBrk="1" hangingPunct="1"/>
            <a:endParaRPr lang="el-GR" altLang="el-GR" sz="2000" dirty="0">
              <a:solidFill>
                <a:schemeClr val="accent2"/>
              </a:solidFill>
            </a:endParaRPr>
          </a:p>
          <a:p>
            <a:pPr eaLnBrk="1" hangingPunct="1">
              <a:buFontTx/>
              <a:buChar char="•"/>
            </a:pPr>
            <a:r>
              <a:rPr lang="el-GR" altLang="el-GR" sz="2000" dirty="0">
                <a:solidFill>
                  <a:schemeClr val="accent2"/>
                </a:solidFill>
              </a:rPr>
              <a:t>Μείωση κόστους συσκευασίας</a:t>
            </a:r>
          </a:p>
          <a:p>
            <a:pPr eaLnBrk="1" hangingPunct="1">
              <a:buFontTx/>
              <a:buChar char="•"/>
            </a:pPr>
            <a:r>
              <a:rPr lang="el-GR" altLang="el-GR" sz="2000" dirty="0">
                <a:solidFill>
                  <a:schemeClr val="accent2"/>
                </a:solidFill>
              </a:rPr>
              <a:t>Μείωση κόστους μεταφοράς</a:t>
            </a:r>
          </a:p>
          <a:p>
            <a:pPr eaLnBrk="1" hangingPunct="1">
              <a:buFontTx/>
              <a:buChar char="•"/>
            </a:pPr>
            <a:r>
              <a:rPr lang="el-GR" altLang="el-GR" sz="2000" dirty="0">
                <a:solidFill>
                  <a:schemeClr val="accent2"/>
                </a:solidFill>
              </a:rPr>
              <a:t>Συντήρηση για μεγάλο χρονικό διάστημα αν συνδυαστεί με την αποστείρωση</a:t>
            </a:r>
          </a:p>
          <a:p>
            <a:pPr eaLnBrk="1" hangingPunct="1"/>
            <a:endParaRPr lang="el-GR" altLang="el-GR" sz="2000" dirty="0"/>
          </a:p>
        </p:txBody>
      </p:sp>
      <p:sp>
        <p:nvSpPr>
          <p:cNvPr id="11271" name="AutoShape 13"/>
          <p:cNvSpPr>
            <a:spLocks noChangeArrowheads="1"/>
          </p:cNvSpPr>
          <p:nvPr/>
        </p:nvSpPr>
        <p:spPr bwMode="auto">
          <a:xfrm>
            <a:off x="3203575" y="3139753"/>
            <a:ext cx="504825" cy="649287"/>
          </a:xfrm>
          <a:prstGeom prst="downArrow">
            <a:avLst>
              <a:gd name="adj1" fmla="val 50000"/>
              <a:gd name="adj2" fmla="val 32154"/>
            </a:avLst>
          </a:prstGeom>
          <a:solidFill>
            <a:schemeClr val="accent2"/>
          </a:solidFill>
          <a:ln w="9525">
            <a:solidFill>
              <a:schemeClr val="tx1"/>
            </a:solidFill>
            <a:miter lim="800000"/>
            <a:headEnd/>
            <a:tailEnd/>
          </a:ln>
        </p:spPr>
        <p:txBody>
          <a:bodyPr wrap="none"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endParaRPr lang="el-GR" altLang="el-GR"/>
          </a:p>
        </p:txBody>
      </p:sp>
      <p:grpSp>
        <p:nvGrpSpPr>
          <p:cNvPr id="11272" name="Group 20"/>
          <p:cNvGrpSpPr>
            <a:grpSpLocks/>
          </p:cNvGrpSpPr>
          <p:nvPr/>
        </p:nvGrpSpPr>
        <p:grpSpPr bwMode="auto">
          <a:xfrm>
            <a:off x="611188" y="5084763"/>
            <a:ext cx="8302625" cy="1189037"/>
            <a:chOff x="385" y="3203"/>
            <a:chExt cx="5251" cy="749"/>
          </a:xfrm>
        </p:grpSpPr>
        <p:sp>
          <p:nvSpPr>
            <p:cNvPr id="11273" name="Rectangle 14"/>
            <p:cNvSpPr>
              <a:spLocks noChangeArrowheads="1"/>
            </p:cNvSpPr>
            <p:nvPr/>
          </p:nvSpPr>
          <p:spPr bwMode="auto">
            <a:xfrm>
              <a:off x="385" y="3475"/>
              <a:ext cx="1714"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altLang="el-GR" sz="2000" b="1">
                  <a:solidFill>
                    <a:schemeClr val="accent2"/>
                  </a:solidFill>
                </a:rPr>
                <a:t>Συμπυκνωμένο γάλα</a:t>
              </a:r>
            </a:p>
          </p:txBody>
        </p:sp>
        <p:sp>
          <p:nvSpPr>
            <p:cNvPr id="11274" name="AutoShape 15"/>
            <p:cNvSpPr>
              <a:spLocks/>
            </p:cNvSpPr>
            <p:nvPr/>
          </p:nvSpPr>
          <p:spPr bwMode="auto">
            <a:xfrm>
              <a:off x="2245" y="3294"/>
              <a:ext cx="46" cy="635"/>
            </a:xfrm>
            <a:prstGeom prst="leftBrace">
              <a:avLst>
                <a:gd name="adj1" fmla="val 115036"/>
                <a:gd name="adj2" fmla="val 50000"/>
              </a:avLst>
            </a:prstGeom>
            <a:noFill/>
            <a:ln w="25400">
              <a:solidFill>
                <a:schemeClr val="accent2"/>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endParaRPr lang="el-GR" altLang="el-GR"/>
            </a:p>
          </p:txBody>
        </p:sp>
        <p:sp>
          <p:nvSpPr>
            <p:cNvPr id="11275" name="Rectangle 17"/>
            <p:cNvSpPr>
              <a:spLocks noChangeArrowheads="1"/>
            </p:cNvSpPr>
            <p:nvPr/>
          </p:nvSpPr>
          <p:spPr bwMode="auto">
            <a:xfrm>
              <a:off x="2336" y="3203"/>
              <a:ext cx="2095" cy="4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altLang="el-GR" sz="2000">
                  <a:solidFill>
                    <a:schemeClr val="accent2"/>
                  </a:solidFill>
                </a:rPr>
                <a:t> Συμπυκνωμένο ή </a:t>
              </a:r>
              <a:r>
                <a:rPr lang="el-GR" altLang="el-GR" sz="2000" b="1">
                  <a:solidFill>
                    <a:schemeClr val="accent2"/>
                  </a:solidFill>
                </a:rPr>
                <a:t>εβαπορέ</a:t>
              </a:r>
            </a:p>
          </p:txBody>
        </p:sp>
        <p:sp>
          <p:nvSpPr>
            <p:cNvPr id="11276" name="Rectangle 18"/>
            <p:cNvSpPr>
              <a:spLocks noChangeArrowheads="1"/>
            </p:cNvSpPr>
            <p:nvPr/>
          </p:nvSpPr>
          <p:spPr bwMode="auto">
            <a:xfrm>
              <a:off x="2336" y="3702"/>
              <a:ext cx="3300"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altLang="el-GR" sz="2000">
                  <a:solidFill>
                    <a:schemeClr val="accent2"/>
                  </a:solidFill>
                </a:rPr>
                <a:t>Συμπυκνωμένο σακχαρούχο ή </a:t>
              </a:r>
              <a:r>
                <a:rPr lang="el-GR" altLang="el-GR" sz="2000" b="1">
                  <a:solidFill>
                    <a:schemeClr val="accent2"/>
                  </a:solidFill>
                </a:rPr>
                <a:t>σακχαρούχο</a:t>
              </a:r>
            </a:p>
          </p:txBody>
        </p:sp>
      </p:grpSp>
      <p:sp>
        <p:nvSpPr>
          <p:cNvPr id="13" name="Θέση υποσέλιδου 3" descr="."/>
          <p:cNvSpPr txBox="1">
            <a:spLocks/>
          </p:cNvSpPr>
          <p:nvPr/>
        </p:nvSpPr>
        <p:spPr>
          <a:xfrm>
            <a:off x="2909727"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Συμπυκνωμένο γάλα</a:t>
            </a:r>
            <a:endParaRPr lang="en-US" sz="1400" dirty="0"/>
          </a:p>
        </p:txBody>
      </p:sp>
    </p:spTree>
    <p:extLst>
      <p:ext uri="{BB962C8B-B14F-4D97-AF65-F5344CB8AC3E}">
        <p14:creationId xmlns:p14="http://schemas.microsoft.com/office/powerpoint/2010/main" val="3232433203"/>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Slide Number Placeholder 5"/>
          <p:cNvSpPr>
            <a:spLocks noGrp="1"/>
          </p:cNvSpPr>
          <p:nvPr>
            <p:ph type="sldNum" sz="quarter" idx="12"/>
          </p:nvPr>
        </p:nvSpPr>
        <p:spPr/>
        <p:txBody>
          <a:bodyPr/>
          <a:lstStyle/>
          <a:p>
            <a:pPr>
              <a:defRPr/>
            </a:pPr>
            <a:fld id="{E108E2AA-89F8-45C0-9657-3008DCBCF679}" type="slidenum">
              <a:rPr lang="el-GR"/>
              <a:pPr>
                <a:defRPr/>
              </a:pPr>
              <a:t>60</a:t>
            </a:fld>
            <a:endParaRPr lang="el-GR"/>
          </a:p>
        </p:txBody>
      </p:sp>
      <p:sp>
        <p:nvSpPr>
          <p:cNvPr id="65541" name="Text Box 5"/>
          <p:cNvSpPr txBox="1">
            <a:spLocks noChangeArrowheads="1"/>
          </p:cNvSpPr>
          <p:nvPr/>
        </p:nvSpPr>
        <p:spPr bwMode="auto">
          <a:xfrm>
            <a:off x="467544" y="333375"/>
            <a:ext cx="8208912" cy="213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altLang="el-GR" sz="2000" b="1" dirty="0">
                <a:solidFill>
                  <a:schemeClr val="accent2"/>
                </a:solidFill>
              </a:rPr>
              <a:t>Η επίδραση στις πρωτεΐνες είναι πολύ μικρή</a:t>
            </a:r>
            <a:r>
              <a:rPr lang="el-GR" altLang="el-GR" sz="2000" dirty="0">
                <a:solidFill>
                  <a:schemeClr val="accent2"/>
                </a:solidFill>
              </a:rPr>
              <a:t>. </a:t>
            </a:r>
          </a:p>
          <a:p>
            <a:pPr eaLnBrk="1" hangingPunct="1"/>
            <a:endParaRPr lang="el-GR" altLang="el-GR" sz="2000" dirty="0">
              <a:solidFill>
                <a:schemeClr val="accent2"/>
              </a:solidFill>
            </a:endParaRPr>
          </a:p>
          <a:p>
            <a:pPr eaLnBrk="1" hangingPunct="1"/>
            <a:r>
              <a:rPr lang="el-GR" altLang="el-GR" sz="2000" dirty="0">
                <a:solidFill>
                  <a:schemeClr val="accent2"/>
                </a:solidFill>
              </a:rPr>
              <a:t>Συζητείται η καταστροφή της </a:t>
            </a:r>
            <a:r>
              <a:rPr lang="el-GR" altLang="el-GR" sz="2000" b="1" dirty="0" err="1">
                <a:solidFill>
                  <a:schemeClr val="accent2"/>
                </a:solidFill>
              </a:rPr>
              <a:t>λυσίνης</a:t>
            </a:r>
            <a:r>
              <a:rPr lang="el-GR" altLang="el-GR" sz="2000" dirty="0">
                <a:solidFill>
                  <a:schemeClr val="accent2"/>
                </a:solidFill>
              </a:rPr>
              <a:t> σε ποσοστό 10-20%, αλλά το γεγονός αντισταθμίζεται με την </a:t>
            </a:r>
            <a:r>
              <a:rPr lang="el-GR" altLang="el-GR" sz="2000" b="1" dirty="0">
                <a:solidFill>
                  <a:schemeClr val="accent2"/>
                </a:solidFill>
              </a:rPr>
              <a:t>αυξημένη </a:t>
            </a:r>
            <a:r>
              <a:rPr lang="el-GR" altLang="el-GR" sz="2000" b="1" dirty="0" err="1">
                <a:solidFill>
                  <a:schemeClr val="accent2"/>
                </a:solidFill>
              </a:rPr>
              <a:t>πεπτικότητα</a:t>
            </a:r>
            <a:r>
              <a:rPr lang="el-GR" altLang="el-GR" sz="2000" dirty="0">
                <a:solidFill>
                  <a:schemeClr val="accent2"/>
                </a:solidFill>
              </a:rPr>
              <a:t>.</a:t>
            </a:r>
          </a:p>
          <a:p>
            <a:pPr eaLnBrk="1" hangingPunct="1"/>
            <a:r>
              <a:rPr lang="el-GR" altLang="el-GR" sz="2000" dirty="0">
                <a:solidFill>
                  <a:schemeClr val="accent2"/>
                </a:solidFill>
              </a:rPr>
              <a:t>Το πήγμα του γάλακτος εβαπορέ στο στομάχι είναι μαλακό, σπογγώδες και </a:t>
            </a:r>
            <a:r>
              <a:rPr lang="el-GR" altLang="el-GR" sz="2000" dirty="0" err="1">
                <a:solidFill>
                  <a:schemeClr val="accent2"/>
                </a:solidFill>
              </a:rPr>
              <a:t>πέπτεται</a:t>
            </a:r>
            <a:r>
              <a:rPr lang="el-GR" altLang="el-GR" sz="2000" dirty="0">
                <a:solidFill>
                  <a:schemeClr val="accent2"/>
                </a:solidFill>
              </a:rPr>
              <a:t> εύκολα ακόμα και από βρέφη.</a:t>
            </a:r>
          </a:p>
          <a:p>
            <a:pPr eaLnBrk="1" hangingPunct="1"/>
            <a:endParaRPr lang="el-GR" altLang="el-GR" sz="1400" dirty="0">
              <a:solidFill>
                <a:schemeClr val="accent2"/>
              </a:solidFill>
            </a:endParaRPr>
          </a:p>
        </p:txBody>
      </p:sp>
      <p:sp>
        <p:nvSpPr>
          <p:cNvPr id="65542" name="Text Box 6"/>
          <p:cNvSpPr txBox="1">
            <a:spLocks noChangeArrowheads="1"/>
          </p:cNvSpPr>
          <p:nvPr/>
        </p:nvSpPr>
        <p:spPr bwMode="auto">
          <a:xfrm>
            <a:off x="467544" y="2276872"/>
            <a:ext cx="8208912" cy="21544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altLang="el-GR" sz="2000" dirty="0">
                <a:solidFill>
                  <a:schemeClr val="accent2"/>
                </a:solidFill>
              </a:rPr>
              <a:t>Το εβαπορέ είναι τρόφιμο με </a:t>
            </a:r>
            <a:r>
              <a:rPr lang="el-GR" altLang="el-GR" sz="2000" b="1" dirty="0">
                <a:solidFill>
                  <a:schemeClr val="accent2"/>
                </a:solidFill>
              </a:rPr>
              <a:t>υψηλή θρεπτική αξία</a:t>
            </a:r>
            <a:r>
              <a:rPr lang="el-GR" altLang="el-GR" sz="2000" dirty="0">
                <a:solidFill>
                  <a:schemeClr val="accent2"/>
                </a:solidFill>
              </a:rPr>
              <a:t>, αλλά προκειμένου για αποκλειστική διατροφή πρέπει να είναι ενισχυμένο με βιταμίνες Β, </a:t>
            </a:r>
            <a:r>
              <a:rPr lang="en-US" altLang="el-GR" sz="2000" dirty="0">
                <a:solidFill>
                  <a:schemeClr val="accent2"/>
                </a:solidFill>
              </a:rPr>
              <a:t>C </a:t>
            </a:r>
            <a:r>
              <a:rPr lang="el-GR" altLang="el-GR" sz="2000" dirty="0">
                <a:solidFill>
                  <a:schemeClr val="accent2"/>
                </a:solidFill>
              </a:rPr>
              <a:t>και </a:t>
            </a:r>
            <a:r>
              <a:rPr lang="en-US" altLang="el-GR" sz="2000" dirty="0">
                <a:solidFill>
                  <a:schemeClr val="accent2"/>
                </a:solidFill>
              </a:rPr>
              <a:t>D</a:t>
            </a:r>
            <a:r>
              <a:rPr lang="el-GR" altLang="el-GR" sz="2000" dirty="0">
                <a:solidFill>
                  <a:schemeClr val="accent2"/>
                </a:solidFill>
              </a:rPr>
              <a:t>.</a:t>
            </a:r>
          </a:p>
          <a:p>
            <a:pPr eaLnBrk="1" hangingPunct="1"/>
            <a:endParaRPr lang="en-US" altLang="el-GR" sz="2000" dirty="0">
              <a:solidFill>
                <a:schemeClr val="accent2"/>
              </a:solidFill>
            </a:endParaRPr>
          </a:p>
          <a:p>
            <a:pPr eaLnBrk="1" hangingPunct="1"/>
            <a:r>
              <a:rPr lang="el-GR" altLang="el-GR" sz="2000" dirty="0">
                <a:solidFill>
                  <a:schemeClr val="accent2"/>
                </a:solidFill>
              </a:rPr>
              <a:t>Εάν έχει αποστειρωθεί με </a:t>
            </a:r>
            <a:r>
              <a:rPr lang="en-US" altLang="el-GR" sz="2000" dirty="0">
                <a:solidFill>
                  <a:schemeClr val="accent2"/>
                </a:solidFill>
              </a:rPr>
              <a:t>UHT </a:t>
            </a:r>
            <a:r>
              <a:rPr lang="el-GR" altLang="el-GR" sz="2000" dirty="0">
                <a:solidFill>
                  <a:schemeClr val="accent2"/>
                </a:solidFill>
              </a:rPr>
              <a:t>μέθοδο τότε έχει μικρότερη απώλεια στις βιταμίνες.</a:t>
            </a:r>
            <a:endParaRPr lang="en-US" altLang="el-GR" sz="2000" dirty="0">
              <a:solidFill>
                <a:schemeClr val="accent2"/>
              </a:solidFill>
            </a:endParaRPr>
          </a:p>
          <a:p>
            <a:pPr eaLnBrk="1" hangingPunct="1"/>
            <a:endParaRPr lang="el-GR" altLang="el-GR" sz="1400" dirty="0">
              <a:solidFill>
                <a:schemeClr val="accent2"/>
              </a:solidFill>
            </a:endParaRPr>
          </a:p>
        </p:txBody>
      </p:sp>
      <p:sp>
        <p:nvSpPr>
          <p:cNvPr id="65543" name="Text Box 7"/>
          <p:cNvSpPr txBox="1">
            <a:spLocks noChangeArrowheads="1"/>
          </p:cNvSpPr>
          <p:nvPr/>
        </p:nvSpPr>
        <p:spPr bwMode="auto">
          <a:xfrm>
            <a:off x="467545" y="4221163"/>
            <a:ext cx="8208912" cy="1920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altLang="el-GR" sz="2000" dirty="0">
                <a:solidFill>
                  <a:schemeClr val="accent2"/>
                </a:solidFill>
              </a:rPr>
              <a:t>Το σακχαρούχο γάλα επειδή δεν υποβάλλεται σε υψηλή θερμική επεξεργασία </a:t>
            </a:r>
            <a:r>
              <a:rPr lang="el-GR" altLang="el-GR" sz="2000" b="1" dirty="0">
                <a:solidFill>
                  <a:schemeClr val="accent2"/>
                </a:solidFill>
              </a:rPr>
              <a:t>έχει την ίδια θρεπτική αξία με το παστεριωμένο</a:t>
            </a:r>
            <a:r>
              <a:rPr lang="el-GR" altLang="el-GR" sz="2000" dirty="0">
                <a:solidFill>
                  <a:schemeClr val="accent2"/>
                </a:solidFill>
              </a:rPr>
              <a:t> αλλά λόγω του σακχάρου έχει </a:t>
            </a:r>
            <a:r>
              <a:rPr lang="el-GR" altLang="el-GR" sz="2000" b="1" dirty="0">
                <a:solidFill>
                  <a:schemeClr val="accent2"/>
                </a:solidFill>
              </a:rPr>
              <a:t>μεγάλη θερμιδική αξία.</a:t>
            </a:r>
            <a:endParaRPr lang="en-US" altLang="el-GR" sz="2000" b="1" dirty="0">
              <a:solidFill>
                <a:schemeClr val="accent2"/>
              </a:solidFill>
            </a:endParaRPr>
          </a:p>
          <a:p>
            <a:pPr eaLnBrk="1" hangingPunct="1"/>
            <a:endParaRPr lang="el-GR" altLang="el-GR" sz="2000" b="1" dirty="0">
              <a:solidFill>
                <a:schemeClr val="accent2"/>
              </a:solidFill>
            </a:endParaRPr>
          </a:p>
          <a:p>
            <a:pPr eaLnBrk="1" hangingPunct="1"/>
            <a:r>
              <a:rPr lang="el-GR" altLang="el-GR" sz="2000" dirty="0">
                <a:solidFill>
                  <a:schemeClr val="accent2"/>
                </a:solidFill>
              </a:rPr>
              <a:t>Με την πάροδο του χρόνου χάνει μεγάλο μέρος από τις βιταμίνες Β1 και </a:t>
            </a:r>
            <a:r>
              <a:rPr lang="en-US" altLang="el-GR" sz="2000" dirty="0">
                <a:solidFill>
                  <a:schemeClr val="accent2"/>
                </a:solidFill>
              </a:rPr>
              <a:t>C </a:t>
            </a:r>
            <a:r>
              <a:rPr lang="el-GR" altLang="el-GR" sz="2000" dirty="0">
                <a:solidFill>
                  <a:schemeClr val="accent2"/>
                </a:solidFill>
              </a:rPr>
              <a:t>και αν η συντήρηση γίνει σε &gt;30</a:t>
            </a:r>
            <a:r>
              <a:rPr lang="en-US" altLang="el-GR" sz="2000" dirty="0">
                <a:solidFill>
                  <a:schemeClr val="accent2"/>
                </a:solidFill>
              </a:rPr>
              <a:t>°C</a:t>
            </a:r>
            <a:r>
              <a:rPr lang="el-GR" altLang="el-GR" sz="2000" dirty="0">
                <a:solidFill>
                  <a:schemeClr val="accent2"/>
                </a:solidFill>
              </a:rPr>
              <a:t> τις χάνει ακόμα πιο γρήγορα.</a:t>
            </a:r>
          </a:p>
        </p:txBody>
      </p:sp>
      <p:sp>
        <p:nvSpPr>
          <p:cNvPr id="8" name="Θέση υποσέλιδου 3" descr="."/>
          <p:cNvSpPr txBox="1">
            <a:spLocks/>
          </p:cNvSpPr>
          <p:nvPr/>
        </p:nvSpPr>
        <p:spPr>
          <a:xfrm>
            <a:off x="2909727"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Συμπυκνωμένο γάλα</a:t>
            </a:r>
            <a:endParaRPr lang="en-US" sz="1400" dirty="0"/>
          </a:p>
        </p:txBody>
      </p:sp>
    </p:spTree>
    <p:extLst>
      <p:ext uri="{BB962C8B-B14F-4D97-AF65-F5344CB8AC3E}">
        <p14:creationId xmlns:p14="http://schemas.microsoft.com/office/powerpoint/2010/main" val="2655160822"/>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5"/>
          <p:cNvSpPr>
            <a:spLocks noGrp="1"/>
          </p:cNvSpPr>
          <p:nvPr>
            <p:ph type="sldNum" sz="quarter" idx="12"/>
          </p:nvPr>
        </p:nvSpPr>
        <p:spPr/>
        <p:txBody>
          <a:bodyPr/>
          <a:lstStyle/>
          <a:p>
            <a:pPr>
              <a:defRPr/>
            </a:pPr>
            <a:fld id="{C7970431-4122-43B5-9258-1AD806A82090}" type="slidenum">
              <a:rPr lang="el-GR"/>
              <a:pPr>
                <a:defRPr/>
              </a:pPr>
              <a:t>61</a:t>
            </a:fld>
            <a:endParaRPr lang="el-GR"/>
          </a:p>
        </p:txBody>
      </p:sp>
      <p:sp>
        <p:nvSpPr>
          <p:cNvPr id="465925" name="Text Box 5"/>
          <p:cNvSpPr txBox="1">
            <a:spLocks noChangeArrowheads="1"/>
          </p:cNvSpPr>
          <p:nvPr/>
        </p:nvSpPr>
        <p:spPr bwMode="auto">
          <a:xfrm>
            <a:off x="0" y="2060575"/>
            <a:ext cx="9144000" cy="946150"/>
          </a:xfrm>
          <a:prstGeom prst="rect">
            <a:avLst/>
          </a:prstGeom>
          <a:noFill/>
          <a:ln w="9525">
            <a:noFill/>
            <a:miter lim="800000"/>
            <a:headEnd/>
            <a:tailEnd/>
          </a:ln>
          <a:effectLst/>
        </p:spPr>
        <p:txBody>
          <a:bodyPr>
            <a:spAutoFit/>
          </a:bodyPr>
          <a:lstStyle/>
          <a:p>
            <a:pPr algn="ctr">
              <a:defRPr/>
            </a:pPr>
            <a:r>
              <a:rPr lang="el-GR" sz="2800" b="1" dirty="0">
                <a:solidFill>
                  <a:schemeClr val="accent2"/>
                </a:solidFill>
                <a:effectLst>
                  <a:outerShdw blurRad="38100" dist="38100" dir="2700000" algn="tl">
                    <a:srgbClr val="C0C0C0"/>
                  </a:outerShdw>
                </a:effectLst>
              </a:rPr>
              <a:t>ΠΟΙΟΤΙΚΟΣ &amp; ΕΡΓΑΣΤΗΡΙΑΚΟΣ </a:t>
            </a:r>
          </a:p>
          <a:p>
            <a:pPr algn="ctr">
              <a:defRPr/>
            </a:pPr>
            <a:r>
              <a:rPr lang="el-GR" sz="2800" b="1" dirty="0">
                <a:solidFill>
                  <a:schemeClr val="accent2"/>
                </a:solidFill>
                <a:effectLst>
                  <a:outerShdw blurRad="38100" dist="38100" dir="2700000" algn="tl">
                    <a:srgbClr val="C0C0C0"/>
                  </a:outerShdw>
                </a:effectLst>
              </a:rPr>
              <a:t>ΕΛΕΓΧΟΣ ΤΟΥ ΣΥΜΠΥΚΝΩΜΕΝΟΥ ΓΑΛΑΚΤΟΣ</a:t>
            </a:r>
          </a:p>
        </p:txBody>
      </p:sp>
      <p:sp>
        <p:nvSpPr>
          <p:cNvPr id="6" name="Θέση υποσέλιδου 3" descr="."/>
          <p:cNvSpPr txBox="1">
            <a:spLocks/>
          </p:cNvSpPr>
          <p:nvPr/>
        </p:nvSpPr>
        <p:spPr>
          <a:xfrm>
            <a:off x="2909727"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Συμπυκνωμένο γάλα</a:t>
            </a:r>
            <a:endParaRPr lang="en-US" sz="1400" dirty="0"/>
          </a:p>
        </p:txBody>
      </p:sp>
    </p:spTree>
    <p:extLst>
      <p:ext uri="{BB962C8B-B14F-4D97-AF65-F5344CB8AC3E}">
        <p14:creationId xmlns:p14="http://schemas.microsoft.com/office/powerpoint/2010/main" val="3167861900"/>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Slide Number Placeholder 5"/>
          <p:cNvSpPr>
            <a:spLocks noGrp="1"/>
          </p:cNvSpPr>
          <p:nvPr>
            <p:ph type="sldNum" sz="quarter" idx="12"/>
          </p:nvPr>
        </p:nvSpPr>
        <p:spPr/>
        <p:txBody>
          <a:bodyPr/>
          <a:lstStyle/>
          <a:p>
            <a:pPr>
              <a:defRPr/>
            </a:pPr>
            <a:fld id="{347F6649-6C16-411A-A717-B3412AE49ADD}" type="slidenum">
              <a:rPr lang="el-GR"/>
              <a:pPr>
                <a:defRPr/>
              </a:pPr>
              <a:t>62</a:t>
            </a:fld>
            <a:endParaRPr lang="el-GR"/>
          </a:p>
        </p:txBody>
      </p:sp>
      <p:sp>
        <p:nvSpPr>
          <p:cNvPr id="430086" name="Text Box 6"/>
          <p:cNvSpPr txBox="1">
            <a:spLocks noChangeArrowheads="1"/>
          </p:cNvSpPr>
          <p:nvPr/>
        </p:nvSpPr>
        <p:spPr bwMode="auto">
          <a:xfrm>
            <a:off x="755576" y="260349"/>
            <a:ext cx="6013450" cy="519113"/>
          </a:xfrm>
          <a:prstGeom prst="rect">
            <a:avLst/>
          </a:prstGeom>
          <a:noFill/>
          <a:ln w="9525">
            <a:noFill/>
            <a:miter lim="800000"/>
            <a:headEnd/>
            <a:tailEnd/>
          </a:ln>
          <a:effectLst/>
        </p:spPr>
        <p:txBody>
          <a:bodyPr>
            <a:spAutoFit/>
          </a:bodyPr>
          <a:lstStyle/>
          <a:p>
            <a:pPr>
              <a:defRPr/>
            </a:pPr>
            <a:r>
              <a:rPr lang="el-GR" sz="2800" b="1" dirty="0">
                <a:solidFill>
                  <a:schemeClr val="accent2"/>
                </a:solidFill>
                <a:effectLst>
                  <a:outerShdw blurRad="38100" dist="38100" dir="2700000" algn="tl">
                    <a:srgbClr val="C0C0C0"/>
                  </a:outerShdw>
                </a:effectLst>
              </a:rPr>
              <a:t>Μακροσκοπικός έλεγχος</a:t>
            </a:r>
          </a:p>
        </p:txBody>
      </p:sp>
      <p:sp>
        <p:nvSpPr>
          <p:cNvPr id="67590" name="Text Box 7"/>
          <p:cNvSpPr txBox="1">
            <a:spLocks noChangeArrowheads="1"/>
          </p:cNvSpPr>
          <p:nvPr/>
        </p:nvSpPr>
        <p:spPr bwMode="auto">
          <a:xfrm>
            <a:off x="467544" y="836712"/>
            <a:ext cx="8162620" cy="3505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altLang="el-GR" sz="2400" b="1" dirty="0">
                <a:solidFill>
                  <a:schemeClr val="accent2"/>
                </a:solidFill>
              </a:rPr>
              <a:t>1.Οργανοληπτική εξέταση:</a:t>
            </a:r>
            <a:endParaRPr lang="el-GR" altLang="el-GR" sz="2000" dirty="0">
              <a:solidFill>
                <a:schemeClr val="accent2"/>
              </a:solidFill>
            </a:endParaRPr>
          </a:p>
          <a:p>
            <a:pPr eaLnBrk="1" hangingPunct="1"/>
            <a:endParaRPr lang="el-GR" altLang="el-GR" sz="2000" dirty="0">
              <a:solidFill>
                <a:schemeClr val="accent2"/>
              </a:solidFill>
            </a:endParaRPr>
          </a:p>
          <a:p>
            <a:pPr eaLnBrk="1" hangingPunct="1"/>
            <a:r>
              <a:rPr lang="el-GR" altLang="el-GR" sz="2000" b="1" dirty="0">
                <a:solidFill>
                  <a:schemeClr val="accent2"/>
                </a:solidFill>
              </a:rPr>
              <a:t>ΣΥΝΑΡΜΟΓΕΣ:</a:t>
            </a:r>
          </a:p>
          <a:p>
            <a:pPr eaLnBrk="1" hangingPunct="1"/>
            <a:r>
              <a:rPr lang="el-GR" altLang="el-GR" sz="2000" dirty="0">
                <a:solidFill>
                  <a:schemeClr val="accent2"/>
                </a:solidFill>
              </a:rPr>
              <a:t>Τα κυτία επιθεωρούνται για ύπαρξη ατελειών στις </a:t>
            </a:r>
            <a:r>
              <a:rPr lang="el-GR" altLang="el-GR" sz="2000" b="1" dirty="0">
                <a:solidFill>
                  <a:schemeClr val="accent2"/>
                </a:solidFill>
              </a:rPr>
              <a:t>συναρμογές,</a:t>
            </a:r>
            <a:r>
              <a:rPr lang="el-GR" altLang="el-GR" sz="2000" dirty="0">
                <a:solidFill>
                  <a:schemeClr val="accent2"/>
                </a:solidFill>
              </a:rPr>
              <a:t> τυχόν διόγκωση ή εμφάνιση μηχανικών κακώσεων και οξειδώσεις (κυρίως κάτω από την ετικέτα).</a:t>
            </a:r>
          </a:p>
          <a:p>
            <a:pPr eaLnBrk="1" hangingPunct="1"/>
            <a:endParaRPr lang="el-GR" altLang="el-GR" sz="2000" dirty="0">
              <a:solidFill>
                <a:schemeClr val="accent2"/>
              </a:solidFill>
            </a:endParaRPr>
          </a:p>
          <a:p>
            <a:pPr eaLnBrk="1" hangingPunct="1"/>
            <a:r>
              <a:rPr lang="el-GR" altLang="el-GR" sz="2000" b="1" dirty="0">
                <a:solidFill>
                  <a:schemeClr val="accent2"/>
                </a:solidFill>
              </a:rPr>
              <a:t>ΔΟΚΙΜΗ ΠΑΦΛΑΣΜΟΥ:</a:t>
            </a:r>
          </a:p>
          <a:p>
            <a:pPr eaLnBrk="1" hangingPunct="1"/>
            <a:r>
              <a:rPr lang="el-GR" altLang="el-GR" sz="2000" dirty="0">
                <a:solidFill>
                  <a:schemeClr val="accent2"/>
                </a:solidFill>
              </a:rPr>
              <a:t>Στο εβαπορέ γίνεται η </a:t>
            </a:r>
            <a:r>
              <a:rPr lang="el-GR" altLang="el-GR" sz="2000" b="1" dirty="0">
                <a:solidFill>
                  <a:schemeClr val="accent2"/>
                </a:solidFill>
              </a:rPr>
              <a:t>δοκιμή του παφλασμού</a:t>
            </a:r>
            <a:r>
              <a:rPr lang="el-GR" altLang="el-GR" sz="2000" dirty="0">
                <a:solidFill>
                  <a:schemeClr val="accent2"/>
                </a:solidFill>
              </a:rPr>
              <a:t>, που μας πληροφορεί για τυχόν πήξη, ενώ αντίθετα στο σακχαρούχο η ύπαρξη παφλασμού υποδηλώνει αλλοίωση. </a:t>
            </a:r>
          </a:p>
        </p:txBody>
      </p:sp>
      <p:grpSp>
        <p:nvGrpSpPr>
          <p:cNvPr id="67591" name="Group 8"/>
          <p:cNvGrpSpPr>
            <a:grpSpLocks/>
          </p:cNvGrpSpPr>
          <p:nvPr/>
        </p:nvGrpSpPr>
        <p:grpSpPr bwMode="auto">
          <a:xfrm>
            <a:off x="6078760" y="4102997"/>
            <a:ext cx="2294451" cy="1526278"/>
            <a:chOff x="336" y="1200"/>
            <a:chExt cx="2208" cy="2208"/>
          </a:xfrm>
        </p:grpSpPr>
        <p:pic>
          <p:nvPicPr>
            <p:cNvPr id="67594" name="Picture 9"/>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36" y="1200"/>
              <a:ext cx="2208" cy="22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7595" name="Rectangle 10"/>
            <p:cNvSpPr>
              <a:spLocks noChangeArrowheads="1"/>
            </p:cNvSpPr>
            <p:nvPr/>
          </p:nvSpPr>
          <p:spPr bwMode="auto">
            <a:xfrm>
              <a:off x="1920" y="2304"/>
              <a:ext cx="96" cy="96"/>
            </a:xfrm>
            <a:prstGeom prst="rect">
              <a:avLst/>
            </a:prstGeom>
            <a:solidFill>
              <a:srgbClr val="F9FBFE"/>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endParaRPr lang="el-GR" altLang="el-GR"/>
            </a:p>
          </p:txBody>
        </p:sp>
        <p:sp>
          <p:nvSpPr>
            <p:cNvPr id="67596" name="Rectangle 11"/>
            <p:cNvSpPr>
              <a:spLocks noChangeArrowheads="1"/>
            </p:cNvSpPr>
            <p:nvPr/>
          </p:nvSpPr>
          <p:spPr bwMode="auto">
            <a:xfrm>
              <a:off x="1506" y="2976"/>
              <a:ext cx="96" cy="96"/>
            </a:xfrm>
            <a:prstGeom prst="rect">
              <a:avLst/>
            </a:prstGeom>
            <a:solidFill>
              <a:srgbClr val="F9FBFE"/>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endParaRPr lang="el-GR" altLang="el-GR"/>
            </a:p>
          </p:txBody>
        </p:sp>
        <p:sp>
          <p:nvSpPr>
            <p:cNvPr id="67597" name="Rectangle 12"/>
            <p:cNvSpPr>
              <a:spLocks noChangeArrowheads="1"/>
            </p:cNvSpPr>
            <p:nvPr/>
          </p:nvSpPr>
          <p:spPr bwMode="auto">
            <a:xfrm>
              <a:off x="2044" y="2822"/>
              <a:ext cx="96" cy="96"/>
            </a:xfrm>
            <a:prstGeom prst="rect">
              <a:avLst/>
            </a:prstGeom>
            <a:solidFill>
              <a:srgbClr val="F9FBFE"/>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endParaRPr lang="el-GR" altLang="el-GR"/>
            </a:p>
          </p:txBody>
        </p:sp>
      </p:grpSp>
      <p:sp>
        <p:nvSpPr>
          <p:cNvPr id="67592" name="Rectangle 13"/>
          <p:cNvSpPr>
            <a:spLocks noChangeArrowheads="1"/>
          </p:cNvSpPr>
          <p:nvPr/>
        </p:nvSpPr>
        <p:spPr bwMode="auto">
          <a:xfrm>
            <a:off x="467543" y="4441775"/>
            <a:ext cx="4572769" cy="16312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altLang="el-GR" sz="2000" b="1" dirty="0">
                <a:solidFill>
                  <a:schemeClr val="accent2"/>
                </a:solidFill>
              </a:rPr>
              <a:t>ΧΡΩΜΑ:</a:t>
            </a:r>
            <a:r>
              <a:rPr lang="el-GR" altLang="el-GR" sz="2000" dirty="0">
                <a:solidFill>
                  <a:schemeClr val="accent2"/>
                </a:solidFill>
              </a:rPr>
              <a:t>	</a:t>
            </a:r>
          </a:p>
          <a:p>
            <a:pPr eaLnBrk="1" hangingPunct="1"/>
            <a:r>
              <a:rPr lang="el-GR" altLang="el-GR" sz="2000" dirty="0" err="1">
                <a:solidFill>
                  <a:schemeClr val="accent2"/>
                </a:solidFill>
              </a:rPr>
              <a:t>λευκωπό</a:t>
            </a:r>
            <a:r>
              <a:rPr lang="el-GR" altLang="el-GR" sz="2000" dirty="0">
                <a:solidFill>
                  <a:schemeClr val="accent2"/>
                </a:solidFill>
              </a:rPr>
              <a:t> έως ανοικτό </a:t>
            </a:r>
            <a:r>
              <a:rPr lang="el-GR" altLang="el-GR" sz="2000" dirty="0" err="1" smtClean="0">
                <a:solidFill>
                  <a:schemeClr val="accent2"/>
                </a:solidFill>
              </a:rPr>
              <a:t>λευκοκίτρινο</a:t>
            </a:r>
            <a:endParaRPr lang="el-GR" altLang="el-GR" sz="2000" dirty="0">
              <a:solidFill>
                <a:schemeClr val="accent2"/>
              </a:solidFill>
            </a:endParaRPr>
          </a:p>
          <a:p>
            <a:pPr eaLnBrk="1" hangingPunct="1"/>
            <a:r>
              <a:rPr lang="el-GR" altLang="el-GR" sz="2000" dirty="0">
                <a:solidFill>
                  <a:schemeClr val="accent2"/>
                </a:solidFill>
              </a:rPr>
              <a:t>Αντικειμενική εκτίμηση γίνεται με </a:t>
            </a:r>
          </a:p>
          <a:p>
            <a:pPr eaLnBrk="1" hangingPunct="1"/>
            <a:r>
              <a:rPr lang="el-GR" altLang="el-GR" sz="2000" dirty="0">
                <a:solidFill>
                  <a:schemeClr val="accent2"/>
                </a:solidFill>
              </a:rPr>
              <a:t>χρήση ειδικών πρότυπων χρωμάτων (</a:t>
            </a:r>
            <a:r>
              <a:rPr lang="el-GR" altLang="el-GR" sz="2000" dirty="0" err="1">
                <a:solidFill>
                  <a:schemeClr val="accent2"/>
                </a:solidFill>
              </a:rPr>
              <a:t>π.χ</a:t>
            </a:r>
            <a:r>
              <a:rPr lang="el-GR" altLang="el-GR" sz="2000" dirty="0">
                <a:solidFill>
                  <a:schemeClr val="accent2"/>
                </a:solidFill>
              </a:rPr>
              <a:t> δίσκοι </a:t>
            </a:r>
            <a:r>
              <a:rPr lang="en-US" altLang="el-GR" sz="2000" dirty="0">
                <a:solidFill>
                  <a:schemeClr val="accent2"/>
                </a:solidFill>
              </a:rPr>
              <a:t>Tintometer).</a:t>
            </a:r>
            <a:endParaRPr lang="el-GR" altLang="el-GR" sz="2000" dirty="0">
              <a:solidFill>
                <a:schemeClr val="accent2"/>
              </a:solidFill>
            </a:endParaRPr>
          </a:p>
        </p:txBody>
      </p:sp>
      <p:pic>
        <p:nvPicPr>
          <p:cNvPr id="67593" name="Picture 1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27984" y="4044950"/>
            <a:ext cx="1655762" cy="1584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Θέση υποσέλιδου 3" descr="."/>
          <p:cNvSpPr txBox="1">
            <a:spLocks/>
          </p:cNvSpPr>
          <p:nvPr/>
        </p:nvSpPr>
        <p:spPr>
          <a:xfrm>
            <a:off x="2909727"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Συμπυκνωμένο γάλα</a:t>
            </a:r>
            <a:endParaRPr lang="en-US" sz="1400" dirty="0"/>
          </a:p>
        </p:txBody>
      </p:sp>
    </p:spTree>
    <p:extLst>
      <p:ext uri="{BB962C8B-B14F-4D97-AF65-F5344CB8AC3E}">
        <p14:creationId xmlns:p14="http://schemas.microsoft.com/office/powerpoint/2010/main" val="3541218070"/>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5"/>
          <p:cNvSpPr>
            <a:spLocks noGrp="1"/>
          </p:cNvSpPr>
          <p:nvPr>
            <p:ph type="sldNum" sz="quarter" idx="12"/>
          </p:nvPr>
        </p:nvSpPr>
        <p:spPr/>
        <p:txBody>
          <a:bodyPr/>
          <a:lstStyle/>
          <a:p>
            <a:pPr>
              <a:defRPr/>
            </a:pPr>
            <a:fld id="{3BB6A403-5BB3-4B42-BB0C-260B887DD4D4}" type="slidenum">
              <a:rPr lang="el-GR"/>
              <a:pPr>
                <a:defRPr/>
              </a:pPr>
              <a:t>63</a:t>
            </a:fld>
            <a:endParaRPr lang="el-GR"/>
          </a:p>
        </p:txBody>
      </p:sp>
      <p:sp>
        <p:nvSpPr>
          <p:cNvPr id="431109" name="Text Box 5"/>
          <p:cNvSpPr txBox="1">
            <a:spLocks noChangeArrowheads="1"/>
          </p:cNvSpPr>
          <p:nvPr/>
        </p:nvSpPr>
        <p:spPr bwMode="auto">
          <a:xfrm>
            <a:off x="467544" y="548680"/>
            <a:ext cx="8208912" cy="5170646"/>
          </a:xfrm>
          <a:prstGeom prst="rect">
            <a:avLst/>
          </a:prstGeom>
          <a:noFill/>
          <a:ln w="9525">
            <a:noFill/>
            <a:miter lim="800000"/>
            <a:headEnd/>
            <a:tailEnd/>
          </a:ln>
          <a:effectLst/>
        </p:spPr>
        <p:txBody>
          <a:bodyPr wrap="square">
            <a:spAutoFit/>
          </a:bodyPr>
          <a:lstStyle/>
          <a:p>
            <a:pPr>
              <a:defRPr/>
            </a:pPr>
            <a:r>
              <a:rPr lang="el-GR" sz="2000" b="1" dirty="0" smtClean="0">
                <a:solidFill>
                  <a:schemeClr val="accent2"/>
                </a:solidFill>
              </a:rPr>
              <a:t>ΣΥΣΤΑΣΗ</a:t>
            </a:r>
            <a:endParaRPr lang="el-GR" sz="2000" dirty="0">
              <a:solidFill>
                <a:schemeClr val="accent2"/>
              </a:solidFill>
            </a:endParaRPr>
          </a:p>
          <a:p>
            <a:pPr>
              <a:defRPr/>
            </a:pPr>
            <a:r>
              <a:rPr lang="el-GR" sz="2000" dirty="0">
                <a:solidFill>
                  <a:schemeClr val="accent2"/>
                </a:solidFill>
              </a:rPr>
              <a:t>κατά προσέγγιση από το </a:t>
            </a:r>
            <a:r>
              <a:rPr lang="el-GR" sz="2000" b="1" dirty="0">
                <a:solidFill>
                  <a:schemeClr val="accent2"/>
                </a:solidFill>
              </a:rPr>
              <a:t>βαθμό ρευστότητας</a:t>
            </a:r>
            <a:r>
              <a:rPr lang="el-GR" sz="2000" dirty="0">
                <a:solidFill>
                  <a:schemeClr val="accent2"/>
                </a:solidFill>
              </a:rPr>
              <a:t> που παρουσιάζει το προϊόν και η οποία είναι τελείως διαφορετική μεταξύ εβαπορέ και σακχαρούχου.</a:t>
            </a:r>
          </a:p>
          <a:p>
            <a:pPr>
              <a:defRPr/>
            </a:pPr>
            <a:r>
              <a:rPr lang="el-GR" sz="2000" dirty="0">
                <a:solidFill>
                  <a:schemeClr val="accent2"/>
                </a:solidFill>
              </a:rPr>
              <a:t>Με βάση τα παραπάνω η μακροσκοπική εξέταση είναι υποκειμενική και μόνο </a:t>
            </a:r>
            <a:r>
              <a:rPr lang="el-GR" sz="2000" b="1" dirty="0">
                <a:solidFill>
                  <a:schemeClr val="accent2"/>
                </a:solidFill>
                <a:effectLst>
                  <a:outerShdw blurRad="38100" dist="38100" dir="2700000" algn="tl">
                    <a:srgbClr val="C0C0C0"/>
                  </a:outerShdw>
                </a:effectLst>
              </a:rPr>
              <a:t>η μέτρηση του ιξώδους</a:t>
            </a:r>
            <a:r>
              <a:rPr lang="el-GR" sz="2000" dirty="0">
                <a:solidFill>
                  <a:schemeClr val="accent2"/>
                </a:solidFill>
              </a:rPr>
              <a:t> μπορεί να μας δώσει ακριβή πληροφόρηση</a:t>
            </a:r>
            <a:r>
              <a:rPr lang="el-GR" sz="2000" dirty="0" smtClean="0">
                <a:solidFill>
                  <a:schemeClr val="accent2"/>
                </a:solidFill>
              </a:rPr>
              <a:t>.</a:t>
            </a:r>
            <a:endParaRPr lang="el-GR" sz="2000" dirty="0">
              <a:solidFill>
                <a:schemeClr val="accent2"/>
              </a:solidFill>
            </a:endParaRPr>
          </a:p>
          <a:p>
            <a:pPr>
              <a:defRPr/>
            </a:pPr>
            <a:r>
              <a:rPr lang="el-GR" dirty="0">
                <a:solidFill>
                  <a:schemeClr val="accent2"/>
                </a:solidFill>
              </a:rPr>
              <a:t>Το ιξώδες του εβαπορέ κυμαίνεται μεταξύ </a:t>
            </a:r>
            <a:r>
              <a:rPr lang="el-GR" b="1" dirty="0">
                <a:solidFill>
                  <a:schemeClr val="accent2"/>
                </a:solidFill>
              </a:rPr>
              <a:t>20-30</a:t>
            </a:r>
            <a:r>
              <a:rPr lang="en-US" b="1" dirty="0">
                <a:solidFill>
                  <a:schemeClr val="accent2"/>
                </a:solidFill>
              </a:rPr>
              <a:t>cp</a:t>
            </a:r>
            <a:r>
              <a:rPr lang="en-US" dirty="0">
                <a:solidFill>
                  <a:schemeClr val="accent2"/>
                </a:solidFill>
              </a:rPr>
              <a:t> </a:t>
            </a:r>
            <a:r>
              <a:rPr lang="el-GR" dirty="0">
                <a:solidFill>
                  <a:schemeClr val="accent2"/>
                </a:solidFill>
              </a:rPr>
              <a:t>και αυτό εξαρτάται κυρίως από το βαθμό θέρμανσης και τη συμπύκνωση (% στερεά). Το ιξώδες συνήθως αυξάνεται με το χρόνο συντήρησης.</a:t>
            </a:r>
          </a:p>
          <a:p>
            <a:pPr>
              <a:defRPr/>
            </a:pPr>
            <a:r>
              <a:rPr lang="el-GR" dirty="0">
                <a:solidFill>
                  <a:schemeClr val="accent2"/>
                </a:solidFill>
              </a:rPr>
              <a:t>Το φρέσκο σακχαρούχο έχει ιξώδες </a:t>
            </a:r>
            <a:r>
              <a:rPr lang="el-GR" b="1" dirty="0">
                <a:solidFill>
                  <a:schemeClr val="accent2"/>
                </a:solidFill>
              </a:rPr>
              <a:t>1500-3000</a:t>
            </a:r>
            <a:r>
              <a:rPr lang="en-US" b="1" dirty="0">
                <a:solidFill>
                  <a:schemeClr val="accent2"/>
                </a:solidFill>
              </a:rPr>
              <a:t>cp</a:t>
            </a:r>
            <a:r>
              <a:rPr lang="en-US" dirty="0">
                <a:solidFill>
                  <a:schemeClr val="accent2"/>
                </a:solidFill>
              </a:rPr>
              <a:t> </a:t>
            </a:r>
            <a:r>
              <a:rPr lang="el-GR" dirty="0">
                <a:solidFill>
                  <a:schemeClr val="accent2"/>
                </a:solidFill>
              </a:rPr>
              <a:t>και αυτό αυξάνεται μέχρι 10000</a:t>
            </a:r>
            <a:r>
              <a:rPr lang="en-US" dirty="0">
                <a:solidFill>
                  <a:schemeClr val="accent2"/>
                </a:solidFill>
              </a:rPr>
              <a:t>cp </a:t>
            </a:r>
            <a:r>
              <a:rPr lang="el-GR" dirty="0">
                <a:solidFill>
                  <a:schemeClr val="accent2"/>
                </a:solidFill>
              </a:rPr>
              <a:t>ύστερα από ορισμένο χρόνο συντήρησης</a:t>
            </a:r>
            <a:r>
              <a:rPr lang="el-GR" dirty="0" smtClean="0">
                <a:solidFill>
                  <a:schemeClr val="accent2"/>
                </a:solidFill>
              </a:rPr>
              <a:t>.</a:t>
            </a:r>
            <a:endParaRPr lang="el-GR" sz="2000" dirty="0">
              <a:solidFill>
                <a:schemeClr val="accent2"/>
              </a:solidFill>
            </a:endParaRPr>
          </a:p>
          <a:p>
            <a:pPr>
              <a:defRPr/>
            </a:pPr>
            <a:r>
              <a:rPr lang="el-GR" sz="2000" dirty="0">
                <a:solidFill>
                  <a:schemeClr val="accent2"/>
                </a:solidFill>
              </a:rPr>
              <a:t>Επίσης στο εβαπορέ γίνεται έλεγχος για </a:t>
            </a:r>
            <a:r>
              <a:rPr lang="el-GR" sz="2000" b="1" dirty="0">
                <a:solidFill>
                  <a:schemeClr val="accent2"/>
                </a:solidFill>
              </a:rPr>
              <a:t>ύπαρξη μικροπηγμάτων</a:t>
            </a:r>
            <a:r>
              <a:rPr lang="el-GR" sz="2000" dirty="0">
                <a:solidFill>
                  <a:schemeClr val="accent2"/>
                </a:solidFill>
              </a:rPr>
              <a:t> και στο σακχαρούχο για </a:t>
            </a:r>
            <a:r>
              <a:rPr lang="el-GR" sz="2000" b="1" dirty="0">
                <a:solidFill>
                  <a:schemeClr val="accent2"/>
                </a:solidFill>
              </a:rPr>
              <a:t>ανώμαλη κρυστάλλωση</a:t>
            </a:r>
            <a:r>
              <a:rPr lang="el-GR" sz="2000" dirty="0" smtClean="0">
                <a:solidFill>
                  <a:schemeClr val="accent2"/>
                </a:solidFill>
              </a:rPr>
              <a:t>.</a:t>
            </a:r>
            <a:endParaRPr lang="el-GR" sz="2000" dirty="0">
              <a:solidFill>
                <a:schemeClr val="accent2"/>
              </a:solidFill>
            </a:endParaRPr>
          </a:p>
          <a:p>
            <a:pPr>
              <a:defRPr/>
            </a:pPr>
            <a:r>
              <a:rPr lang="el-GR" sz="2000" b="1" dirty="0">
                <a:solidFill>
                  <a:schemeClr val="accent2"/>
                </a:solidFill>
                <a:effectLst>
                  <a:outerShdw blurRad="38100" dist="38100" dir="2700000" algn="tl">
                    <a:srgbClr val="C0C0C0"/>
                  </a:outerShdw>
                </a:effectLst>
              </a:rPr>
              <a:t>ΓΕΥΣΗ </a:t>
            </a:r>
          </a:p>
          <a:p>
            <a:pPr>
              <a:defRPr/>
            </a:pPr>
            <a:r>
              <a:rPr lang="el-GR" sz="2000" dirty="0">
                <a:solidFill>
                  <a:schemeClr val="accent2"/>
                </a:solidFill>
              </a:rPr>
              <a:t>εβαπορέ: ελαφρώς γλυκίζουσα </a:t>
            </a:r>
          </a:p>
          <a:p>
            <a:pPr>
              <a:defRPr/>
            </a:pPr>
            <a:r>
              <a:rPr lang="el-GR" sz="2000" dirty="0">
                <a:solidFill>
                  <a:schemeClr val="accent2"/>
                </a:solidFill>
              </a:rPr>
              <a:t>Σακχαρούχου: έντονα  γλυκεία</a:t>
            </a:r>
            <a:r>
              <a:rPr lang="el-GR" sz="2000" dirty="0" smtClean="0">
                <a:solidFill>
                  <a:schemeClr val="accent2"/>
                </a:solidFill>
              </a:rPr>
              <a:t>.</a:t>
            </a:r>
            <a:endParaRPr lang="el-GR" sz="2000" dirty="0">
              <a:solidFill>
                <a:schemeClr val="accent2"/>
              </a:solidFill>
            </a:endParaRPr>
          </a:p>
          <a:p>
            <a:pPr>
              <a:defRPr/>
            </a:pPr>
            <a:r>
              <a:rPr lang="el-GR" sz="2000" dirty="0">
                <a:solidFill>
                  <a:schemeClr val="accent2"/>
                </a:solidFill>
              </a:rPr>
              <a:t>Στο εβαπορέ συχνά εμφανίζεται η </a:t>
            </a:r>
            <a:r>
              <a:rPr lang="el-GR" sz="2000" b="1" dirty="0">
                <a:solidFill>
                  <a:schemeClr val="accent2"/>
                </a:solidFill>
              </a:rPr>
              <a:t>γεύση του </a:t>
            </a:r>
            <a:r>
              <a:rPr lang="en-US" sz="2000" b="1" dirty="0">
                <a:solidFill>
                  <a:schemeClr val="accent2"/>
                </a:solidFill>
              </a:rPr>
              <a:t>“</a:t>
            </a:r>
            <a:r>
              <a:rPr lang="el-GR" sz="2000" b="1" dirty="0">
                <a:solidFill>
                  <a:schemeClr val="accent2"/>
                </a:solidFill>
              </a:rPr>
              <a:t>βρασμού</a:t>
            </a:r>
            <a:r>
              <a:rPr lang="en-US" sz="2000" b="1" dirty="0">
                <a:solidFill>
                  <a:schemeClr val="accent2"/>
                </a:solidFill>
              </a:rPr>
              <a:t>”</a:t>
            </a:r>
            <a:r>
              <a:rPr lang="en-US" sz="2000" dirty="0">
                <a:solidFill>
                  <a:schemeClr val="accent2"/>
                </a:solidFill>
              </a:rPr>
              <a:t> </a:t>
            </a:r>
            <a:r>
              <a:rPr lang="el-GR" sz="2000" dirty="0">
                <a:solidFill>
                  <a:schemeClr val="accent2"/>
                </a:solidFill>
              </a:rPr>
              <a:t>λόγω της απελευθέρωσης των σουλφυδρυλίων κατά τη θέρμανση.</a:t>
            </a:r>
          </a:p>
        </p:txBody>
      </p:sp>
      <p:sp>
        <p:nvSpPr>
          <p:cNvPr id="6" name="Θέση υποσέλιδου 3" descr="."/>
          <p:cNvSpPr txBox="1">
            <a:spLocks/>
          </p:cNvSpPr>
          <p:nvPr/>
        </p:nvSpPr>
        <p:spPr>
          <a:xfrm>
            <a:off x="2909727"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Συμπυκνωμένο γάλα</a:t>
            </a:r>
            <a:endParaRPr lang="en-US" sz="1400" dirty="0"/>
          </a:p>
        </p:txBody>
      </p:sp>
    </p:spTree>
    <p:extLst>
      <p:ext uri="{BB962C8B-B14F-4D97-AF65-F5344CB8AC3E}">
        <p14:creationId xmlns:p14="http://schemas.microsoft.com/office/powerpoint/2010/main" val="2792357801"/>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Slide Number Placeholder 5"/>
          <p:cNvSpPr>
            <a:spLocks noGrp="1"/>
          </p:cNvSpPr>
          <p:nvPr>
            <p:ph type="sldNum" sz="quarter" idx="12"/>
          </p:nvPr>
        </p:nvSpPr>
        <p:spPr/>
        <p:txBody>
          <a:bodyPr/>
          <a:lstStyle/>
          <a:p>
            <a:pPr>
              <a:defRPr/>
            </a:pPr>
            <a:fld id="{62E4155F-61A8-4EA9-A9E5-3673DFADC511}" type="slidenum">
              <a:rPr lang="el-GR"/>
              <a:pPr>
                <a:defRPr/>
              </a:pPr>
              <a:t>64</a:t>
            </a:fld>
            <a:endParaRPr lang="el-GR"/>
          </a:p>
        </p:txBody>
      </p:sp>
      <p:sp>
        <p:nvSpPr>
          <p:cNvPr id="432134" name="Text Box 6"/>
          <p:cNvSpPr txBox="1">
            <a:spLocks noChangeArrowheads="1"/>
          </p:cNvSpPr>
          <p:nvPr/>
        </p:nvSpPr>
        <p:spPr bwMode="auto">
          <a:xfrm>
            <a:off x="467544" y="188913"/>
            <a:ext cx="8352606" cy="830997"/>
          </a:xfrm>
          <a:prstGeom prst="rect">
            <a:avLst/>
          </a:prstGeom>
          <a:noFill/>
          <a:ln w="9525">
            <a:noFill/>
            <a:miter lim="800000"/>
            <a:headEnd/>
            <a:tailEnd/>
          </a:ln>
          <a:effectLst/>
        </p:spPr>
        <p:txBody>
          <a:bodyPr wrap="square">
            <a:spAutoFit/>
          </a:bodyPr>
          <a:lstStyle/>
          <a:p>
            <a:pPr>
              <a:defRPr/>
            </a:pPr>
            <a:r>
              <a:rPr lang="el-GR" sz="2400" b="1" dirty="0">
                <a:solidFill>
                  <a:schemeClr val="accent2"/>
                </a:solidFill>
                <a:effectLst>
                  <a:outerShdw blurRad="38100" dist="38100" dir="2700000" algn="tl">
                    <a:srgbClr val="C0C0C0"/>
                  </a:outerShdw>
                </a:effectLst>
              </a:rPr>
              <a:t>ΕΡΓΑΣΤΗΡΙΑΚΟΣ ΕΛΕΓΧΟΣ ΤΟΥ ΣΥΜΠΥΚΝΩΜΕΝΟΥ ΓΑΛΑΚΤΟΣ (ΕΒΑΠΟΡΕ ΚΑΙ</a:t>
            </a:r>
            <a:r>
              <a:rPr lang="el-GR" sz="2000" dirty="0">
                <a:solidFill>
                  <a:schemeClr val="accent2"/>
                </a:solidFill>
              </a:rPr>
              <a:t> </a:t>
            </a:r>
            <a:r>
              <a:rPr lang="el-GR" sz="2400" b="1" dirty="0">
                <a:solidFill>
                  <a:schemeClr val="accent2"/>
                </a:solidFill>
                <a:effectLst>
                  <a:outerShdw blurRad="38100" dist="38100" dir="2700000" algn="tl">
                    <a:srgbClr val="C0C0C0"/>
                  </a:outerShdw>
                </a:effectLst>
              </a:rPr>
              <a:t>ΣΑΚΧΑΡΟΥΧΟ)</a:t>
            </a:r>
          </a:p>
        </p:txBody>
      </p:sp>
      <p:sp>
        <p:nvSpPr>
          <p:cNvPr id="69638" name="Text Box 7"/>
          <p:cNvSpPr txBox="1">
            <a:spLocks noChangeArrowheads="1"/>
          </p:cNvSpPr>
          <p:nvPr/>
        </p:nvSpPr>
        <p:spPr bwMode="auto">
          <a:xfrm>
            <a:off x="467545" y="1212850"/>
            <a:ext cx="2592387"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altLang="el-GR" sz="2000" b="1" dirty="0">
                <a:solidFill>
                  <a:schemeClr val="accent2"/>
                </a:solidFill>
              </a:rPr>
              <a:t>1. Χημικές εξετάσεις</a:t>
            </a:r>
          </a:p>
        </p:txBody>
      </p:sp>
      <p:sp>
        <p:nvSpPr>
          <p:cNvPr id="69639" name="Text Box 8"/>
          <p:cNvSpPr txBox="1">
            <a:spLocks noChangeArrowheads="1"/>
          </p:cNvSpPr>
          <p:nvPr/>
        </p:nvSpPr>
        <p:spPr bwMode="auto">
          <a:xfrm>
            <a:off x="467545" y="1695451"/>
            <a:ext cx="8208912"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altLang="el-GR" sz="2000" dirty="0">
                <a:solidFill>
                  <a:schemeClr val="accent2"/>
                </a:solidFill>
              </a:rPr>
              <a:t>Λίπος, στερεό υπόλειμμα, </a:t>
            </a:r>
            <a:r>
              <a:rPr lang="el-GR" altLang="el-GR" sz="2000" dirty="0" err="1">
                <a:solidFill>
                  <a:schemeClr val="accent2"/>
                </a:solidFill>
              </a:rPr>
              <a:t>σάκχαρη</a:t>
            </a:r>
            <a:endParaRPr lang="el-GR" altLang="el-GR" sz="2000" dirty="0">
              <a:solidFill>
                <a:schemeClr val="accent2"/>
              </a:solidFill>
            </a:endParaRPr>
          </a:p>
        </p:txBody>
      </p:sp>
      <p:sp>
        <p:nvSpPr>
          <p:cNvPr id="69640" name="Text Box 9"/>
          <p:cNvSpPr txBox="1">
            <a:spLocks noChangeArrowheads="1"/>
          </p:cNvSpPr>
          <p:nvPr/>
        </p:nvSpPr>
        <p:spPr bwMode="auto">
          <a:xfrm>
            <a:off x="467544" y="2311400"/>
            <a:ext cx="4932363"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altLang="el-GR" sz="2000" b="1" dirty="0">
                <a:solidFill>
                  <a:schemeClr val="accent2"/>
                </a:solidFill>
              </a:rPr>
              <a:t>2. Μικροβιολογικές εξετάσεις</a:t>
            </a:r>
          </a:p>
        </p:txBody>
      </p:sp>
      <p:sp>
        <p:nvSpPr>
          <p:cNvPr id="69641" name="Text Box 10"/>
          <p:cNvSpPr txBox="1">
            <a:spLocks noChangeArrowheads="1"/>
          </p:cNvSpPr>
          <p:nvPr/>
        </p:nvSpPr>
        <p:spPr bwMode="auto">
          <a:xfrm>
            <a:off x="467544" y="2708275"/>
            <a:ext cx="8208913" cy="22467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altLang="el-GR" sz="2000" u="sng" dirty="0">
                <a:solidFill>
                  <a:schemeClr val="accent2"/>
                </a:solidFill>
              </a:rPr>
              <a:t>Για το γάλα εβαπορέ: </a:t>
            </a:r>
            <a:r>
              <a:rPr lang="el-GR" altLang="el-GR" sz="2000" u="sng" dirty="0" smtClean="0">
                <a:solidFill>
                  <a:schemeClr val="accent2"/>
                </a:solidFill>
              </a:rPr>
              <a:t>Στείρο</a:t>
            </a:r>
            <a:endParaRPr lang="el-GR" altLang="el-GR" sz="2000" u="sng" dirty="0">
              <a:solidFill>
                <a:schemeClr val="accent2"/>
              </a:solidFill>
            </a:endParaRPr>
          </a:p>
          <a:p>
            <a:pPr eaLnBrk="1" hangingPunct="1"/>
            <a:r>
              <a:rPr lang="el-GR" altLang="el-GR" sz="2000" dirty="0">
                <a:solidFill>
                  <a:schemeClr val="accent2"/>
                </a:solidFill>
              </a:rPr>
              <a:t>Αυτό εκτιμάται ύστερα από </a:t>
            </a:r>
            <a:r>
              <a:rPr lang="el-GR" altLang="el-GR" sz="2000" b="1" dirty="0">
                <a:solidFill>
                  <a:schemeClr val="accent2"/>
                </a:solidFill>
              </a:rPr>
              <a:t>δοκιμαστική επώαση</a:t>
            </a:r>
            <a:r>
              <a:rPr lang="el-GR" altLang="el-GR" sz="2000" dirty="0">
                <a:solidFill>
                  <a:schemeClr val="accent2"/>
                </a:solidFill>
              </a:rPr>
              <a:t> ορισμένων κυτίων στους 30</a:t>
            </a:r>
            <a:r>
              <a:rPr lang="en-US" altLang="el-GR" sz="2000" dirty="0">
                <a:solidFill>
                  <a:schemeClr val="accent2"/>
                </a:solidFill>
              </a:rPr>
              <a:t>°C</a:t>
            </a:r>
            <a:r>
              <a:rPr lang="el-GR" altLang="el-GR" sz="2000" dirty="0">
                <a:solidFill>
                  <a:schemeClr val="accent2"/>
                </a:solidFill>
              </a:rPr>
              <a:t> για 14μέρες και άλλων στους 55</a:t>
            </a:r>
            <a:r>
              <a:rPr lang="en-US" altLang="el-GR" sz="2000" dirty="0">
                <a:solidFill>
                  <a:schemeClr val="accent2"/>
                </a:solidFill>
              </a:rPr>
              <a:t>°C</a:t>
            </a:r>
            <a:r>
              <a:rPr lang="el-GR" altLang="el-GR" sz="2000" dirty="0">
                <a:solidFill>
                  <a:schemeClr val="accent2"/>
                </a:solidFill>
              </a:rPr>
              <a:t> για 7μέρες.</a:t>
            </a:r>
          </a:p>
          <a:p>
            <a:pPr eaLnBrk="1" hangingPunct="1"/>
            <a:r>
              <a:rPr lang="el-GR" altLang="el-GR" sz="2000" dirty="0">
                <a:solidFill>
                  <a:schemeClr val="accent2"/>
                </a:solidFill>
              </a:rPr>
              <a:t>Μετά την επώαση τα κυτία δεν θα πρέπει να δείχνουν </a:t>
            </a:r>
            <a:r>
              <a:rPr lang="el-GR" altLang="el-GR" sz="2000" b="1" dirty="0">
                <a:solidFill>
                  <a:schemeClr val="accent2"/>
                </a:solidFill>
              </a:rPr>
              <a:t>σημάδια διόγκωσης</a:t>
            </a:r>
            <a:r>
              <a:rPr lang="el-GR" altLang="el-GR" sz="2000" dirty="0">
                <a:solidFill>
                  <a:schemeClr val="accent2"/>
                </a:solidFill>
              </a:rPr>
              <a:t>, η μικροβιολογική εξέταση θα πρέπει να είναι αρνητική, η οξύτητα και τα οργανοληπτικά χαρακτηριστικά δεν πρέπει να παρουσιάζουν καμία μεταβολή.</a:t>
            </a:r>
          </a:p>
        </p:txBody>
      </p:sp>
      <p:sp>
        <p:nvSpPr>
          <p:cNvPr id="69642" name="Text Box 11"/>
          <p:cNvSpPr txBox="1">
            <a:spLocks noChangeArrowheads="1"/>
          </p:cNvSpPr>
          <p:nvPr/>
        </p:nvSpPr>
        <p:spPr bwMode="auto">
          <a:xfrm>
            <a:off x="467544" y="5085184"/>
            <a:ext cx="8208913"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altLang="el-GR" sz="2000" u="sng" dirty="0">
                <a:solidFill>
                  <a:schemeClr val="accent2"/>
                </a:solidFill>
              </a:rPr>
              <a:t>Για το σακχαρούχο γάλα: Δεν είναι στείρο</a:t>
            </a:r>
          </a:p>
          <a:p>
            <a:pPr eaLnBrk="1" hangingPunct="1"/>
            <a:r>
              <a:rPr lang="el-GR" altLang="el-GR" sz="2000" dirty="0" smtClean="0">
                <a:solidFill>
                  <a:schemeClr val="accent2"/>
                </a:solidFill>
              </a:rPr>
              <a:t>Η </a:t>
            </a:r>
            <a:r>
              <a:rPr lang="el-GR" altLang="el-GR" sz="2000" dirty="0">
                <a:solidFill>
                  <a:schemeClr val="accent2"/>
                </a:solidFill>
              </a:rPr>
              <a:t>συνήθης εξέταση γίνεται για την αρίθμηση της ΟΜΧ, των κολοβακτηριδίων, των ζυμών και των μυκήτων.</a:t>
            </a:r>
          </a:p>
        </p:txBody>
      </p:sp>
      <p:sp>
        <p:nvSpPr>
          <p:cNvPr id="11" name="Θέση υποσέλιδου 3" descr="."/>
          <p:cNvSpPr txBox="1">
            <a:spLocks/>
          </p:cNvSpPr>
          <p:nvPr/>
        </p:nvSpPr>
        <p:spPr>
          <a:xfrm>
            <a:off x="2909727"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Συμπυκνωμένο γάλα</a:t>
            </a:r>
            <a:endParaRPr lang="en-US" sz="1400" dirty="0"/>
          </a:p>
        </p:txBody>
      </p:sp>
    </p:spTree>
    <p:extLst>
      <p:ext uri="{BB962C8B-B14F-4D97-AF65-F5344CB8AC3E}">
        <p14:creationId xmlns:p14="http://schemas.microsoft.com/office/powerpoint/2010/main" val="2518198329"/>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6"/>
          <p:cNvSpPr>
            <a:spLocks noGrp="1"/>
          </p:cNvSpPr>
          <p:nvPr>
            <p:ph type="ctrTitle"/>
          </p:nvPr>
        </p:nvSpPr>
        <p:spPr>
          <a:xfrm>
            <a:off x="685800" y="2030983"/>
            <a:ext cx="7772400" cy="1470025"/>
          </a:xfrm>
        </p:spPr>
        <p:txBody>
          <a:bodyPr/>
          <a:lstStyle/>
          <a:p>
            <a:r>
              <a:rPr lang="el-GR" dirty="0" smtClean="0"/>
              <a:t>Τέλος Ενότητας</a:t>
            </a:r>
            <a:endParaRPr lang="el-GR" dirty="0"/>
          </a:p>
        </p:txBody>
      </p:sp>
      <p:pic>
        <p:nvPicPr>
          <p:cNvPr id="9" name="7 - Εικόνα" descr="εικόνα Λογότυπο για Άδειες χρήσης Creative Commons">
            <a:hlinkClick r:id="rId4"/>
          </p:cNvPr>
          <p:cNvPicPr>
            <a:picLocks noChangeAspect="1"/>
          </p:cNvPicPr>
          <p:nvPr/>
        </p:nvPicPr>
        <p:blipFill>
          <a:blip r:embed="rId5" cstate="print"/>
          <a:stretch>
            <a:fillRect/>
          </a:stretch>
        </p:blipFill>
        <p:spPr>
          <a:xfrm>
            <a:off x="2080877" y="5827935"/>
            <a:ext cx="1581685" cy="553393"/>
          </a:xfrm>
          <a:prstGeom prst="rect">
            <a:avLst/>
          </a:prstGeom>
        </p:spPr>
      </p:pic>
      <p:pic>
        <p:nvPicPr>
          <p:cNvPr id="10" name="Picture 3" descr="εικόνα Λογότυπο Επιχειρησιακού Προγράμματος Εκπαίδευση και Δια βίου Μάθηση">
            <a:hlinkClick r:id="rId6"/>
          </p:cNvPr>
          <p:cNvPicPr>
            <a:picLocks noChangeAspect="1" noChangeArrowheads="1"/>
          </p:cNvPicPr>
          <p:nvPr/>
        </p:nvPicPr>
        <p:blipFill>
          <a:blip r:embed="rId7" cstate="print"/>
          <a:srcRect/>
          <a:stretch>
            <a:fillRect/>
          </a:stretch>
        </p:blipFill>
        <p:spPr bwMode="auto">
          <a:xfrm>
            <a:off x="3662562" y="5733256"/>
            <a:ext cx="3240360" cy="771224"/>
          </a:xfrm>
          <a:prstGeom prst="rect">
            <a:avLst/>
          </a:prstGeom>
          <a:noFill/>
        </p:spPr>
      </p:pic>
    </p:spTree>
    <p:custDataLst>
      <p:tags r:id="rId1"/>
    </p:custDataLst>
    <p:extLst>
      <p:ext uri="{BB962C8B-B14F-4D97-AF65-F5344CB8AC3E}">
        <p14:creationId xmlns:p14="http://schemas.microsoft.com/office/powerpoint/2010/main" val="2128020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Slide Number Placeholder 5"/>
          <p:cNvSpPr>
            <a:spLocks noGrp="1"/>
          </p:cNvSpPr>
          <p:nvPr>
            <p:ph type="sldNum" sz="quarter" idx="12"/>
          </p:nvPr>
        </p:nvSpPr>
        <p:spPr/>
        <p:txBody>
          <a:bodyPr/>
          <a:lstStyle/>
          <a:p>
            <a:pPr>
              <a:defRPr/>
            </a:pPr>
            <a:fld id="{4DDD0631-E024-49CC-9FA0-BA5B14365B9F}" type="slidenum">
              <a:rPr lang="el-GR"/>
              <a:pPr>
                <a:defRPr/>
              </a:pPr>
              <a:t>7</a:t>
            </a:fld>
            <a:endParaRPr lang="el-GR" dirty="0"/>
          </a:p>
        </p:txBody>
      </p:sp>
      <p:sp>
        <p:nvSpPr>
          <p:cNvPr id="13317" name="Rectangle 19"/>
          <p:cNvSpPr>
            <a:spLocks noChangeArrowheads="1"/>
          </p:cNvSpPr>
          <p:nvPr/>
        </p:nvSpPr>
        <p:spPr bwMode="auto">
          <a:xfrm>
            <a:off x="467544" y="200006"/>
            <a:ext cx="8208144"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altLang="el-GR" sz="2800" b="1" dirty="0" smtClean="0">
                <a:solidFill>
                  <a:schemeClr val="accent2"/>
                </a:solidFill>
              </a:rPr>
              <a:t>ΠΟΙΟΤΙΚΟΣ </a:t>
            </a:r>
            <a:r>
              <a:rPr lang="el-GR" altLang="el-GR" sz="2800" b="1" dirty="0">
                <a:solidFill>
                  <a:schemeClr val="accent2"/>
                </a:solidFill>
              </a:rPr>
              <a:t>ΕΛΕΓΧΟΣ ΤΟΥ ΝΩΠΟΥ ΓΑΛΑΚΤΟΣ</a:t>
            </a:r>
            <a:endParaRPr lang="el-GR" altLang="el-GR" sz="2800" b="1" dirty="0"/>
          </a:p>
        </p:txBody>
      </p:sp>
      <p:sp>
        <p:nvSpPr>
          <p:cNvPr id="13318" name="Rectangle 20"/>
          <p:cNvSpPr>
            <a:spLocks noChangeArrowheads="1"/>
          </p:cNvSpPr>
          <p:nvPr/>
        </p:nvSpPr>
        <p:spPr bwMode="auto">
          <a:xfrm>
            <a:off x="467544" y="1125538"/>
            <a:ext cx="8208144" cy="1311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altLang="el-GR" sz="2000" dirty="0">
                <a:solidFill>
                  <a:schemeClr val="accent2"/>
                </a:solidFill>
              </a:rPr>
              <a:t>Ποιότητα εξίσου καλή με εκείνη του γάλακτος που προορίζεται να καταναλωθεί ως </a:t>
            </a:r>
            <a:r>
              <a:rPr lang="el-GR" altLang="el-GR" sz="2000" i="1" dirty="0">
                <a:solidFill>
                  <a:schemeClr val="accent2"/>
                </a:solidFill>
              </a:rPr>
              <a:t>παστεριωμένο</a:t>
            </a:r>
            <a:r>
              <a:rPr lang="el-GR" altLang="el-GR" sz="2000" dirty="0">
                <a:solidFill>
                  <a:schemeClr val="accent2"/>
                </a:solidFill>
              </a:rPr>
              <a:t>. </a:t>
            </a:r>
          </a:p>
          <a:p>
            <a:pPr eaLnBrk="1" hangingPunct="1"/>
            <a:endParaRPr lang="el-GR" altLang="el-GR" sz="2000" dirty="0">
              <a:solidFill>
                <a:schemeClr val="accent2"/>
              </a:solidFill>
            </a:endParaRPr>
          </a:p>
          <a:p>
            <a:pPr eaLnBrk="1" hangingPunct="1"/>
            <a:r>
              <a:rPr lang="el-GR" altLang="el-GR" sz="2000" dirty="0">
                <a:solidFill>
                  <a:schemeClr val="accent2"/>
                </a:solidFill>
              </a:rPr>
              <a:t>Προσοχή όμως πρέπει να δοθεί σε ορισμένα σημεία:</a:t>
            </a:r>
            <a:endParaRPr lang="el-GR" altLang="el-GR" sz="2000" dirty="0"/>
          </a:p>
        </p:txBody>
      </p:sp>
      <p:sp>
        <p:nvSpPr>
          <p:cNvPr id="13319" name="Rectangle 21"/>
          <p:cNvSpPr>
            <a:spLocks noChangeArrowheads="1"/>
          </p:cNvSpPr>
          <p:nvPr/>
        </p:nvSpPr>
        <p:spPr bwMode="auto">
          <a:xfrm>
            <a:off x="467543" y="2636838"/>
            <a:ext cx="8208145" cy="3477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buFont typeface="Wingdings" pitchFamily="2" charset="2"/>
              <a:buChar char="Ø"/>
            </a:pPr>
            <a:r>
              <a:rPr lang="el-GR" altLang="el-GR" sz="2000" dirty="0">
                <a:solidFill>
                  <a:schemeClr val="accent2"/>
                </a:solidFill>
              </a:rPr>
              <a:t>Να περιέχει μικρό αριθμό σπόρων </a:t>
            </a:r>
            <a:r>
              <a:rPr lang="el-GR" altLang="el-GR" sz="2000" dirty="0" err="1">
                <a:solidFill>
                  <a:schemeClr val="accent2"/>
                </a:solidFill>
              </a:rPr>
              <a:t>θερμοάντοχων</a:t>
            </a:r>
            <a:r>
              <a:rPr lang="el-GR" altLang="el-GR" sz="2000" dirty="0">
                <a:solidFill>
                  <a:schemeClr val="accent2"/>
                </a:solidFill>
              </a:rPr>
              <a:t>  βακτηρίων</a:t>
            </a:r>
          </a:p>
          <a:p>
            <a:pPr eaLnBrk="1" hangingPunct="1">
              <a:buFont typeface="Wingdings" pitchFamily="2" charset="2"/>
              <a:buNone/>
            </a:pPr>
            <a:endParaRPr lang="el-GR" altLang="el-GR" sz="2000" dirty="0">
              <a:solidFill>
                <a:schemeClr val="accent2"/>
              </a:solidFill>
            </a:endParaRPr>
          </a:p>
          <a:p>
            <a:pPr eaLnBrk="1" hangingPunct="1">
              <a:buFont typeface="Wingdings" pitchFamily="2" charset="2"/>
              <a:buChar char="Ø"/>
            </a:pPr>
            <a:r>
              <a:rPr lang="el-GR" altLang="el-GR" sz="2000" dirty="0">
                <a:solidFill>
                  <a:schemeClr val="accent2"/>
                </a:solidFill>
              </a:rPr>
              <a:t> Η κοινή </a:t>
            </a:r>
            <a:r>
              <a:rPr lang="el-GR" altLang="el-GR" sz="2000" dirty="0" err="1">
                <a:solidFill>
                  <a:schemeClr val="accent2"/>
                </a:solidFill>
              </a:rPr>
              <a:t>μεσόφιλη</a:t>
            </a:r>
            <a:r>
              <a:rPr lang="el-GR" altLang="el-GR" sz="2000" dirty="0">
                <a:solidFill>
                  <a:schemeClr val="accent2"/>
                </a:solidFill>
              </a:rPr>
              <a:t> χλωρίδα να μην υπερβαίνει τα </a:t>
            </a:r>
            <a:r>
              <a:rPr lang="en-US" altLang="el-GR" sz="2000" dirty="0">
                <a:solidFill>
                  <a:schemeClr val="accent2"/>
                </a:solidFill>
                <a:cs typeface="Times New Roman" pitchFamily="18" charset="0"/>
              </a:rPr>
              <a:t>10</a:t>
            </a:r>
            <a:r>
              <a:rPr lang="en-US" altLang="el-GR" sz="2000" baseline="30000" dirty="0">
                <a:solidFill>
                  <a:schemeClr val="accent2"/>
                </a:solidFill>
                <a:cs typeface="Times New Roman" pitchFamily="18" charset="0"/>
              </a:rPr>
              <a:t>6</a:t>
            </a:r>
            <a:r>
              <a:rPr lang="el-GR" altLang="el-GR" sz="2000" dirty="0">
                <a:solidFill>
                  <a:schemeClr val="accent2"/>
                </a:solidFill>
              </a:rPr>
              <a:t> βακτήρια/</a:t>
            </a:r>
            <a:r>
              <a:rPr lang="en-US" altLang="el-GR" sz="2000" dirty="0">
                <a:solidFill>
                  <a:schemeClr val="accent2"/>
                </a:solidFill>
              </a:rPr>
              <a:t>ml</a:t>
            </a:r>
            <a:endParaRPr lang="el-GR" altLang="el-GR" sz="2000" dirty="0">
              <a:solidFill>
                <a:schemeClr val="accent2"/>
              </a:solidFill>
            </a:endParaRPr>
          </a:p>
          <a:p>
            <a:pPr eaLnBrk="1" hangingPunct="1">
              <a:buFont typeface="Wingdings" pitchFamily="2" charset="2"/>
              <a:buNone/>
            </a:pPr>
            <a:endParaRPr lang="en-US" altLang="el-GR" sz="2000" dirty="0">
              <a:solidFill>
                <a:schemeClr val="accent2"/>
              </a:solidFill>
            </a:endParaRPr>
          </a:p>
          <a:p>
            <a:pPr eaLnBrk="1" hangingPunct="1">
              <a:buFont typeface="Wingdings" pitchFamily="2" charset="2"/>
              <a:buChar char="Ø"/>
            </a:pPr>
            <a:r>
              <a:rPr lang="el-GR" altLang="el-GR" sz="2000" dirty="0">
                <a:solidFill>
                  <a:schemeClr val="accent2"/>
                </a:solidFill>
              </a:rPr>
              <a:t>Ο χρόνος αναγωγής του κυανού του μεθυλενίου να είναι μεγαλύτερος   από 3,5 ώρες</a:t>
            </a:r>
          </a:p>
          <a:p>
            <a:pPr eaLnBrk="1" hangingPunct="1">
              <a:buFont typeface="Wingdings" pitchFamily="2" charset="2"/>
              <a:buNone/>
            </a:pPr>
            <a:endParaRPr lang="el-GR" altLang="el-GR" sz="2000" dirty="0">
              <a:solidFill>
                <a:schemeClr val="accent2"/>
              </a:solidFill>
            </a:endParaRPr>
          </a:p>
          <a:p>
            <a:pPr eaLnBrk="1" hangingPunct="1">
              <a:buFont typeface="Wingdings" pitchFamily="2" charset="2"/>
              <a:buChar char="Ø"/>
            </a:pPr>
            <a:r>
              <a:rPr lang="el-GR" altLang="el-GR" sz="2000" dirty="0">
                <a:solidFill>
                  <a:schemeClr val="accent2"/>
                </a:solidFill>
              </a:rPr>
              <a:t>Να ανέχεται θέρμανση σε υψηλές θερμοκρασίες για πολύ χρόνο </a:t>
            </a:r>
            <a:r>
              <a:rPr lang="el-GR" altLang="el-GR" sz="2000" b="1" dirty="0">
                <a:solidFill>
                  <a:schemeClr val="accent2"/>
                </a:solidFill>
              </a:rPr>
              <a:t>χωρίς αποσταθεροποίηση των συστατικών του, κυρίως των πρωτεϊνών.</a:t>
            </a:r>
            <a:r>
              <a:rPr lang="el-GR" altLang="el-GR" sz="2000" dirty="0">
                <a:solidFill>
                  <a:schemeClr val="accent2"/>
                </a:solidFill>
              </a:rPr>
              <a:t> Η ικανότητα αυτή συνδέεται άμεσα με την οξύτητα (όχι &gt; 7 </a:t>
            </a:r>
            <a:r>
              <a:rPr lang="en-US" altLang="el-GR" sz="2000" dirty="0">
                <a:solidFill>
                  <a:schemeClr val="accent2"/>
                </a:solidFill>
              </a:rPr>
              <a:t>SH) </a:t>
            </a:r>
            <a:r>
              <a:rPr lang="el-GR" altLang="el-GR" sz="2000" dirty="0">
                <a:solidFill>
                  <a:schemeClr val="accent2"/>
                </a:solidFill>
              </a:rPr>
              <a:t>και την αναλογία των αλάτων του</a:t>
            </a:r>
            <a:r>
              <a:rPr lang="en-US" altLang="el-GR" sz="2000" dirty="0">
                <a:solidFill>
                  <a:schemeClr val="accent2"/>
                </a:solidFill>
              </a:rPr>
              <a:t> (</a:t>
            </a:r>
            <a:r>
              <a:rPr lang="el-GR" altLang="el-GR" sz="2000" dirty="0">
                <a:solidFill>
                  <a:schemeClr val="accent2"/>
                </a:solidFill>
              </a:rPr>
              <a:t>Δοκιμή αλκοόλης</a:t>
            </a:r>
            <a:r>
              <a:rPr lang="el-GR" altLang="el-GR" sz="2000" dirty="0" smtClean="0">
                <a:solidFill>
                  <a:schemeClr val="accent2"/>
                </a:solidFill>
              </a:rPr>
              <a:t>).</a:t>
            </a:r>
            <a:endParaRPr lang="en-US" altLang="el-GR" sz="2000" dirty="0">
              <a:solidFill>
                <a:schemeClr val="accent2"/>
              </a:solidFill>
            </a:endParaRPr>
          </a:p>
        </p:txBody>
      </p:sp>
      <p:sp>
        <p:nvSpPr>
          <p:cNvPr id="8" name="Θέση υποσέλιδου 3" descr="."/>
          <p:cNvSpPr txBox="1">
            <a:spLocks/>
          </p:cNvSpPr>
          <p:nvPr/>
        </p:nvSpPr>
        <p:spPr>
          <a:xfrm>
            <a:off x="2909727"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Συμπυκνωμένο γάλα</a:t>
            </a:r>
            <a:endParaRPr lang="en-US" sz="1400" dirty="0"/>
          </a:p>
        </p:txBody>
      </p:sp>
    </p:spTree>
    <p:extLst>
      <p:ext uri="{BB962C8B-B14F-4D97-AF65-F5344CB8AC3E}">
        <p14:creationId xmlns:p14="http://schemas.microsoft.com/office/powerpoint/2010/main" val="377933254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Slide Number Placeholder 5"/>
          <p:cNvSpPr>
            <a:spLocks noGrp="1"/>
          </p:cNvSpPr>
          <p:nvPr>
            <p:ph type="sldNum" sz="quarter" idx="12"/>
          </p:nvPr>
        </p:nvSpPr>
        <p:spPr/>
        <p:txBody>
          <a:bodyPr/>
          <a:lstStyle/>
          <a:p>
            <a:pPr>
              <a:defRPr/>
            </a:pPr>
            <a:fld id="{A761C27E-3AAC-493A-8FD2-A427A8AB2F8F}" type="slidenum">
              <a:rPr lang="el-GR"/>
              <a:pPr>
                <a:defRPr/>
              </a:pPr>
              <a:t>8</a:t>
            </a:fld>
            <a:endParaRPr lang="el-GR"/>
          </a:p>
        </p:txBody>
      </p:sp>
      <p:sp>
        <p:nvSpPr>
          <p:cNvPr id="1029" name="Rectangle 5"/>
          <p:cNvSpPr>
            <a:spLocks noChangeArrowheads="1"/>
          </p:cNvSpPr>
          <p:nvPr/>
        </p:nvSpPr>
        <p:spPr bwMode="auto">
          <a:xfrm>
            <a:off x="467544" y="333375"/>
            <a:ext cx="3961581"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altLang="el-GR" sz="2800" b="1" dirty="0" smtClean="0">
                <a:solidFill>
                  <a:schemeClr val="accent2"/>
                </a:solidFill>
              </a:rPr>
              <a:t>ΠΡΟΚΑΤΕΡΓΑΣΙΑ</a:t>
            </a:r>
            <a:endParaRPr lang="el-GR" altLang="el-GR" sz="2800" b="1" dirty="0"/>
          </a:p>
        </p:txBody>
      </p:sp>
      <p:sp>
        <p:nvSpPr>
          <p:cNvPr id="1030" name="Rectangle 6"/>
          <p:cNvSpPr>
            <a:spLocks noChangeArrowheads="1"/>
          </p:cNvSpPr>
          <p:nvPr/>
        </p:nvSpPr>
        <p:spPr bwMode="auto">
          <a:xfrm>
            <a:off x="513582" y="1186984"/>
            <a:ext cx="2232025"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altLang="el-GR" sz="2000" b="1" dirty="0">
                <a:solidFill>
                  <a:schemeClr val="accent2"/>
                </a:solidFill>
              </a:rPr>
              <a:t>1. Τυποποίηση</a:t>
            </a:r>
          </a:p>
        </p:txBody>
      </p:sp>
      <p:sp>
        <p:nvSpPr>
          <p:cNvPr id="1031" name="Rectangle 7"/>
          <p:cNvSpPr>
            <a:spLocks noChangeArrowheads="1"/>
          </p:cNvSpPr>
          <p:nvPr/>
        </p:nvSpPr>
        <p:spPr bwMode="auto">
          <a:xfrm>
            <a:off x="4859908" y="355074"/>
            <a:ext cx="3888556"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altLang="el-GR" sz="2000" dirty="0">
                <a:solidFill>
                  <a:schemeClr val="accent2"/>
                </a:solidFill>
              </a:rPr>
              <a:t>                </a:t>
            </a:r>
            <a:r>
              <a:rPr lang="el-GR" altLang="el-GR" sz="2000" b="1" dirty="0">
                <a:solidFill>
                  <a:schemeClr val="accent2"/>
                </a:solidFill>
              </a:rPr>
              <a:t>2. Προθέρμανση</a:t>
            </a:r>
          </a:p>
          <a:p>
            <a:pPr eaLnBrk="1" hangingPunct="1"/>
            <a:r>
              <a:rPr lang="el-GR" altLang="el-GR" sz="2000" dirty="0" smtClean="0">
                <a:solidFill>
                  <a:schemeClr val="accent2"/>
                </a:solidFill>
              </a:rPr>
              <a:t>90-100</a:t>
            </a:r>
            <a:r>
              <a:rPr lang="en-US" altLang="el-GR" sz="2000" dirty="0">
                <a:solidFill>
                  <a:schemeClr val="accent2"/>
                </a:solidFill>
              </a:rPr>
              <a:t>°C/10-25min, 100-120°C/1-3min, &gt;120°C </a:t>
            </a:r>
            <a:r>
              <a:rPr lang="el-GR" altLang="el-GR" sz="2000" dirty="0">
                <a:solidFill>
                  <a:schemeClr val="accent2"/>
                </a:solidFill>
              </a:rPr>
              <a:t>για &lt;30</a:t>
            </a:r>
            <a:r>
              <a:rPr lang="en-US" altLang="el-GR" sz="2000" dirty="0" smtClean="0">
                <a:solidFill>
                  <a:schemeClr val="accent2"/>
                </a:solidFill>
              </a:rPr>
              <a:t>sec</a:t>
            </a:r>
            <a:endParaRPr lang="el-GR" altLang="el-GR" sz="2000" dirty="0"/>
          </a:p>
        </p:txBody>
      </p:sp>
      <p:sp>
        <p:nvSpPr>
          <p:cNvPr id="1032" name="Line 9"/>
          <p:cNvSpPr>
            <a:spLocks noChangeShapeType="1"/>
          </p:cNvSpPr>
          <p:nvPr/>
        </p:nvSpPr>
        <p:spPr bwMode="auto">
          <a:xfrm flipH="1">
            <a:off x="1619250" y="836613"/>
            <a:ext cx="936625" cy="360362"/>
          </a:xfrm>
          <a:prstGeom prst="line">
            <a:avLst/>
          </a:prstGeom>
          <a:noFill/>
          <a:ln w="38100">
            <a:solidFill>
              <a:schemeClr val="accent2"/>
            </a:solidFill>
            <a:round/>
            <a:headEnd/>
            <a:tailEnd type="triangle" w="med" len="med"/>
          </a:ln>
          <a:extLst>
            <a:ext uri="{909E8E84-426E-40DD-AFC4-6F175D3DCCD1}">
              <a14:hiddenFill xmlns:a14="http://schemas.microsoft.com/office/drawing/2010/main">
                <a:noFill/>
              </a14:hiddenFill>
            </a:ext>
          </a:extLst>
        </p:spPr>
        <p:txBody>
          <a:bodyPr/>
          <a:lstStyle/>
          <a:p>
            <a:endParaRPr lang="el-GR"/>
          </a:p>
        </p:txBody>
      </p:sp>
      <p:sp>
        <p:nvSpPr>
          <p:cNvPr id="1033" name="Line 10"/>
          <p:cNvSpPr>
            <a:spLocks noChangeShapeType="1"/>
          </p:cNvSpPr>
          <p:nvPr/>
        </p:nvSpPr>
        <p:spPr bwMode="auto">
          <a:xfrm flipV="1">
            <a:off x="3995738" y="476250"/>
            <a:ext cx="1871662" cy="73025"/>
          </a:xfrm>
          <a:prstGeom prst="line">
            <a:avLst/>
          </a:prstGeom>
          <a:noFill/>
          <a:ln w="38100">
            <a:solidFill>
              <a:schemeClr val="accent2"/>
            </a:solidFill>
            <a:round/>
            <a:headEnd/>
            <a:tailEnd type="triangle" w="med" len="med"/>
          </a:ln>
          <a:extLst>
            <a:ext uri="{909E8E84-426E-40DD-AFC4-6F175D3DCCD1}">
              <a14:hiddenFill xmlns:a14="http://schemas.microsoft.com/office/drawing/2010/main">
                <a:noFill/>
              </a14:hiddenFill>
            </a:ext>
          </a:extLst>
        </p:spPr>
        <p:txBody>
          <a:bodyPr/>
          <a:lstStyle/>
          <a:p>
            <a:endParaRPr lang="el-GR"/>
          </a:p>
        </p:txBody>
      </p:sp>
      <p:sp>
        <p:nvSpPr>
          <p:cNvPr id="1034" name="Rectangle 11"/>
          <p:cNvSpPr>
            <a:spLocks noChangeArrowheads="1"/>
          </p:cNvSpPr>
          <p:nvPr/>
        </p:nvSpPr>
        <p:spPr bwMode="auto">
          <a:xfrm>
            <a:off x="513582" y="1844675"/>
            <a:ext cx="2160587" cy="2225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altLang="el-GR" sz="2000">
                <a:solidFill>
                  <a:schemeClr val="accent2"/>
                </a:solidFill>
              </a:rPr>
              <a:t>Αναλογία λίπους και ΣΥΑΛ</a:t>
            </a:r>
          </a:p>
          <a:p>
            <a:pPr eaLnBrk="1" hangingPunct="1"/>
            <a:endParaRPr lang="el-GR" altLang="el-GR" sz="2000">
              <a:solidFill>
                <a:schemeClr val="accent2"/>
              </a:solidFill>
            </a:endParaRPr>
          </a:p>
          <a:p>
            <a:pPr eaLnBrk="1" hangingPunct="1"/>
            <a:endParaRPr lang="el-GR" altLang="el-GR" sz="2000">
              <a:solidFill>
                <a:schemeClr val="accent2"/>
              </a:solidFill>
            </a:endParaRPr>
          </a:p>
          <a:p>
            <a:pPr eaLnBrk="1" hangingPunct="1"/>
            <a:endParaRPr lang="el-GR" altLang="el-GR" sz="2000">
              <a:solidFill>
                <a:schemeClr val="accent2"/>
              </a:solidFill>
            </a:endParaRPr>
          </a:p>
          <a:p>
            <a:pPr eaLnBrk="1" hangingPunct="1"/>
            <a:endParaRPr lang="el-GR" altLang="el-GR" sz="2000">
              <a:solidFill>
                <a:schemeClr val="accent2"/>
              </a:solidFill>
            </a:endParaRPr>
          </a:p>
          <a:p>
            <a:pPr eaLnBrk="1" hangingPunct="1"/>
            <a:endParaRPr lang="en-US" altLang="el-GR" sz="2000">
              <a:solidFill>
                <a:schemeClr val="accent2"/>
              </a:solidFill>
            </a:endParaRPr>
          </a:p>
        </p:txBody>
      </p:sp>
      <p:graphicFrame>
        <p:nvGraphicFramePr>
          <p:cNvPr id="1026" name="Object 2"/>
          <p:cNvGraphicFramePr>
            <a:graphicFrameLocks noGrp="1" noChangeAspect="1"/>
          </p:cNvGraphicFramePr>
          <p:nvPr>
            <p:ph idx="1"/>
            <p:extLst>
              <p:ext uri="{D42A27DB-BD31-4B8C-83A1-F6EECF244321}">
                <p14:modId xmlns:p14="http://schemas.microsoft.com/office/powerpoint/2010/main" val="2119007960"/>
              </p:ext>
            </p:extLst>
          </p:nvPr>
        </p:nvGraphicFramePr>
        <p:xfrm>
          <a:off x="585019" y="2492375"/>
          <a:ext cx="3240088" cy="830263"/>
        </p:xfrm>
        <a:graphic>
          <a:graphicData uri="http://schemas.openxmlformats.org/presentationml/2006/ole">
            <mc:AlternateContent xmlns:mc="http://schemas.openxmlformats.org/markup-compatibility/2006">
              <mc:Choice xmlns:v="urn:schemas-microsoft-com:vml" Requires="v">
                <p:oleObj spid="_x0000_s1031" name="Microsoft Equation 3.0" r:id="rId3" imgW="1079280" imgH="253800" progId="Equation.3">
                  <p:embed/>
                </p:oleObj>
              </mc:Choice>
              <mc:Fallback>
                <p:oleObj name="Microsoft Equation 3.0" r:id="rId3" imgW="1079280" imgH="253800" progId="Equation.3">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85019" y="2492375"/>
                        <a:ext cx="3240088" cy="830263"/>
                      </a:xfrm>
                      <a:prstGeom prst="rect">
                        <a:avLst/>
                      </a:prstGeom>
                      <a:noFill/>
                      <a:ln w="9525">
                        <a:solidFill>
                          <a:schemeClr val="accent2"/>
                        </a:solidFill>
                        <a:miter lim="800000"/>
                        <a:headEnd/>
                        <a:tailEnd/>
                      </a:ln>
                      <a:effectLst/>
                      <a:extLst>
                        <a:ext uri="{909E8E84-426E-40DD-AFC4-6F175D3DCCD1}">
                          <a14:hiddenFill xmlns:a14="http://schemas.microsoft.com/office/drawing/2010/main">
                            <a:solidFill>
                              <a:schemeClr val="accent2"/>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035" name="Rectangle 15"/>
          <p:cNvSpPr>
            <a:spLocks noChangeArrowheads="1"/>
          </p:cNvSpPr>
          <p:nvPr/>
        </p:nvSpPr>
        <p:spPr bwMode="auto">
          <a:xfrm>
            <a:off x="467544" y="3413125"/>
            <a:ext cx="3888556" cy="31393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altLang="el-GR" dirty="0">
                <a:solidFill>
                  <a:schemeClr val="accent2"/>
                </a:solidFill>
              </a:rPr>
              <a:t>Όπου: </a:t>
            </a:r>
            <a:r>
              <a:rPr lang="en-US" altLang="el-GR" dirty="0">
                <a:solidFill>
                  <a:schemeClr val="accent2"/>
                </a:solidFill>
              </a:rPr>
              <a:t>Qs = Kg </a:t>
            </a:r>
            <a:r>
              <a:rPr lang="el-GR" altLang="el-GR" dirty="0">
                <a:solidFill>
                  <a:schemeClr val="accent2"/>
                </a:solidFill>
              </a:rPr>
              <a:t>κρέμας ή αποβ. γάλακτος που πρέπει να προστεθούν σε 100</a:t>
            </a:r>
            <a:r>
              <a:rPr lang="en-US" altLang="el-GR" dirty="0">
                <a:solidFill>
                  <a:schemeClr val="accent2"/>
                </a:solidFill>
              </a:rPr>
              <a:t>Kg </a:t>
            </a:r>
            <a:r>
              <a:rPr lang="el-GR" altLang="el-GR" dirty="0">
                <a:solidFill>
                  <a:schemeClr val="accent2"/>
                </a:solidFill>
              </a:rPr>
              <a:t>γάλακτος.</a:t>
            </a:r>
          </a:p>
          <a:p>
            <a:pPr eaLnBrk="1" hangingPunct="1"/>
            <a:r>
              <a:rPr lang="en-US" altLang="el-GR" dirty="0">
                <a:solidFill>
                  <a:schemeClr val="accent2"/>
                </a:solidFill>
              </a:rPr>
              <a:t>V = </a:t>
            </a:r>
            <a:r>
              <a:rPr lang="el-GR" altLang="el-GR" dirty="0">
                <a:solidFill>
                  <a:schemeClr val="accent2"/>
                </a:solidFill>
              </a:rPr>
              <a:t>Λίπος γάλακτος (%).</a:t>
            </a:r>
          </a:p>
          <a:p>
            <a:pPr eaLnBrk="1" hangingPunct="1"/>
            <a:r>
              <a:rPr lang="en-US" altLang="el-GR" dirty="0">
                <a:solidFill>
                  <a:schemeClr val="accent2"/>
                </a:solidFill>
              </a:rPr>
              <a:t>D = </a:t>
            </a:r>
            <a:r>
              <a:rPr lang="el-GR" altLang="el-GR" dirty="0">
                <a:solidFill>
                  <a:schemeClr val="accent2"/>
                </a:solidFill>
              </a:rPr>
              <a:t>ΣΥΑΛ γάλακτος (%).</a:t>
            </a:r>
          </a:p>
          <a:p>
            <a:pPr eaLnBrk="1" hangingPunct="1"/>
            <a:r>
              <a:rPr lang="en-US" altLang="el-GR" dirty="0" err="1">
                <a:solidFill>
                  <a:schemeClr val="accent2"/>
                </a:solidFill>
              </a:rPr>
              <a:t>Vd</a:t>
            </a:r>
            <a:r>
              <a:rPr lang="en-US" altLang="el-GR" dirty="0">
                <a:solidFill>
                  <a:schemeClr val="accent2"/>
                </a:solidFill>
              </a:rPr>
              <a:t> = </a:t>
            </a:r>
            <a:r>
              <a:rPr lang="el-GR" altLang="el-GR" dirty="0">
                <a:solidFill>
                  <a:schemeClr val="accent2"/>
                </a:solidFill>
              </a:rPr>
              <a:t>Επιθυμητή αναλογία λίπους προς στερεά στο τελικό προϊόν.</a:t>
            </a:r>
          </a:p>
          <a:p>
            <a:pPr eaLnBrk="1" hangingPunct="1"/>
            <a:r>
              <a:rPr lang="en-US" altLang="el-GR" dirty="0">
                <a:solidFill>
                  <a:schemeClr val="accent2"/>
                </a:solidFill>
              </a:rPr>
              <a:t>Vs = </a:t>
            </a:r>
            <a:r>
              <a:rPr lang="el-GR" altLang="el-GR" dirty="0">
                <a:solidFill>
                  <a:schemeClr val="accent2"/>
                </a:solidFill>
              </a:rPr>
              <a:t>Λίπος (%) της κρέμας ή του αποβουτυρωμένου γάλακτος.</a:t>
            </a:r>
          </a:p>
          <a:p>
            <a:pPr eaLnBrk="1" hangingPunct="1"/>
            <a:r>
              <a:rPr lang="en-US" altLang="el-GR" dirty="0">
                <a:solidFill>
                  <a:schemeClr val="accent2"/>
                </a:solidFill>
              </a:rPr>
              <a:t>Ds</a:t>
            </a:r>
            <a:r>
              <a:rPr lang="el-GR" altLang="el-GR" dirty="0">
                <a:solidFill>
                  <a:schemeClr val="accent2"/>
                </a:solidFill>
              </a:rPr>
              <a:t> = ΣΥΑΛ (%) της κρέμας ή του αποβουτυρωμένου γάλακτος.</a:t>
            </a:r>
            <a:endParaRPr lang="en-US" altLang="el-GR" dirty="0">
              <a:solidFill>
                <a:schemeClr val="accent2"/>
              </a:solidFill>
            </a:endParaRPr>
          </a:p>
        </p:txBody>
      </p:sp>
      <p:sp>
        <p:nvSpPr>
          <p:cNvPr id="1036" name="Rectangle 17"/>
          <p:cNvSpPr>
            <a:spLocks noChangeArrowheads="1"/>
          </p:cNvSpPr>
          <p:nvPr/>
        </p:nvSpPr>
        <p:spPr bwMode="auto">
          <a:xfrm>
            <a:off x="4211264" y="1836107"/>
            <a:ext cx="4537200" cy="4401205"/>
          </a:xfrm>
          <a:prstGeom prst="rect">
            <a:avLst/>
          </a:prstGeom>
          <a:noFill/>
          <a:ln w="38100">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altLang="el-GR" sz="2000" dirty="0">
                <a:solidFill>
                  <a:schemeClr val="accent2"/>
                </a:solidFill>
              </a:rPr>
              <a:t>α. </a:t>
            </a:r>
            <a:r>
              <a:rPr lang="el-GR" altLang="el-GR" sz="2000" b="1" dirty="0">
                <a:solidFill>
                  <a:schemeClr val="accent2"/>
                </a:solidFill>
              </a:rPr>
              <a:t>Καταστροφή των παθογόνων</a:t>
            </a:r>
            <a:r>
              <a:rPr lang="el-GR" altLang="el-GR" sz="2000" dirty="0">
                <a:solidFill>
                  <a:schemeClr val="accent2"/>
                </a:solidFill>
              </a:rPr>
              <a:t> βακτηρίων και στη </a:t>
            </a:r>
            <a:r>
              <a:rPr lang="el-GR" altLang="el-GR" sz="2000" b="1" dirty="0">
                <a:solidFill>
                  <a:schemeClr val="accent2"/>
                </a:solidFill>
              </a:rPr>
              <a:t>μείωση του συνολικού μικροβιακού φορτιού</a:t>
            </a:r>
            <a:r>
              <a:rPr lang="el-GR" altLang="el-GR" sz="2000" dirty="0">
                <a:solidFill>
                  <a:schemeClr val="accent2"/>
                </a:solidFill>
              </a:rPr>
              <a:t> σε χαμηλά επίπεδα</a:t>
            </a:r>
          </a:p>
          <a:p>
            <a:pPr eaLnBrk="1" hangingPunct="1"/>
            <a:r>
              <a:rPr lang="el-GR" altLang="el-GR" sz="2000" dirty="0">
                <a:solidFill>
                  <a:schemeClr val="accent2"/>
                </a:solidFill>
              </a:rPr>
              <a:t>β. </a:t>
            </a:r>
            <a:r>
              <a:rPr lang="el-GR" altLang="el-GR" sz="2000" b="1" dirty="0">
                <a:solidFill>
                  <a:schemeClr val="accent2"/>
                </a:solidFill>
              </a:rPr>
              <a:t>Σταθεροποίηση του συστήματος του γάλακτος</a:t>
            </a:r>
            <a:r>
              <a:rPr lang="el-GR" altLang="el-GR" sz="2000" dirty="0">
                <a:solidFill>
                  <a:schemeClr val="accent2"/>
                </a:solidFill>
              </a:rPr>
              <a:t> (κυρίως των πρωτεϊνών) για τη μετέπειτα εντονότερη θερμική επεξεργασία.</a:t>
            </a:r>
          </a:p>
          <a:p>
            <a:pPr eaLnBrk="1" hangingPunct="1"/>
            <a:r>
              <a:rPr lang="el-GR" altLang="el-GR" sz="2000" dirty="0">
                <a:solidFill>
                  <a:schemeClr val="accent2"/>
                </a:solidFill>
              </a:rPr>
              <a:t>Η θέρμανση μετουσιώνει τις πρωτεΐνες του γάλακτος, ενώ μέρος των αλάτων </a:t>
            </a:r>
            <a:r>
              <a:rPr lang="en-US" altLang="el-GR" sz="2000" dirty="0">
                <a:solidFill>
                  <a:schemeClr val="accent2"/>
                </a:solidFill>
              </a:rPr>
              <a:t>Ca </a:t>
            </a:r>
            <a:r>
              <a:rPr lang="el-GR" altLang="el-GR" sz="2000" dirty="0">
                <a:solidFill>
                  <a:schemeClr val="accent2"/>
                </a:solidFill>
              </a:rPr>
              <a:t>καθιζάνει. Δημιουργείται έτσι ένα πρωτεϊνικό </a:t>
            </a:r>
            <a:r>
              <a:rPr lang="el-GR" altLang="el-GR" sz="2000" dirty="0" err="1">
                <a:solidFill>
                  <a:schemeClr val="accent2"/>
                </a:solidFill>
              </a:rPr>
              <a:t>σύμπλοκο</a:t>
            </a:r>
            <a:r>
              <a:rPr lang="el-GR" altLang="el-GR" sz="2000" dirty="0">
                <a:solidFill>
                  <a:schemeClr val="accent2"/>
                </a:solidFill>
              </a:rPr>
              <a:t>, που εμποδίζει την αύξηση του μεγέθους των </a:t>
            </a:r>
            <a:r>
              <a:rPr lang="el-GR" altLang="el-GR" sz="2000" dirty="0" err="1">
                <a:solidFill>
                  <a:schemeClr val="accent2"/>
                </a:solidFill>
              </a:rPr>
              <a:t>μικελλών</a:t>
            </a:r>
            <a:r>
              <a:rPr lang="el-GR" altLang="el-GR" sz="2000" dirty="0">
                <a:solidFill>
                  <a:schemeClr val="accent2"/>
                </a:solidFill>
              </a:rPr>
              <a:t>  στα μετέπειτα στάδια.</a:t>
            </a:r>
            <a:endParaRPr lang="en-US" altLang="el-GR" sz="2000" dirty="0">
              <a:solidFill>
                <a:schemeClr val="accent2"/>
              </a:solidFill>
            </a:endParaRPr>
          </a:p>
        </p:txBody>
      </p:sp>
      <p:sp>
        <p:nvSpPr>
          <p:cNvPr id="13" name="Θέση υποσέλιδου 3" descr="."/>
          <p:cNvSpPr txBox="1">
            <a:spLocks/>
          </p:cNvSpPr>
          <p:nvPr/>
        </p:nvSpPr>
        <p:spPr>
          <a:xfrm>
            <a:off x="2909727"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Συμπυκνωμένο γάλα</a:t>
            </a:r>
            <a:endParaRPr lang="en-US" sz="1400" dirty="0"/>
          </a:p>
        </p:txBody>
      </p:sp>
    </p:spTree>
    <p:extLst>
      <p:ext uri="{BB962C8B-B14F-4D97-AF65-F5344CB8AC3E}">
        <p14:creationId xmlns:p14="http://schemas.microsoft.com/office/powerpoint/2010/main" val="76588490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5"/>
          <p:cNvSpPr>
            <a:spLocks noGrp="1"/>
          </p:cNvSpPr>
          <p:nvPr>
            <p:ph type="sldNum" sz="quarter" idx="12"/>
          </p:nvPr>
        </p:nvSpPr>
        <p:spPr/>
        <p:txBody>
          <a:bodyPr/>
          <a:lstStyle/>
          <a:p>
            <a:pPr>
              <a:defRPr/>
            </a:pPr>
            <a:fld id="{C1483DDC-732F-4A44-89D9-D09684BABD54}" type="slidenum">
              <a:rPr lang="el-GR"/>
              <a:pPr>
                <a:defRPr/>
              </a:pPr>
              <a:t>9</a:t>
            </a:fld>
            <a:endParaRPr lang="el-GR"/>
          </a:p>
        </p:txBody>
      </p:sp>
      <p:sp>
        <p:nvSpPr>
          <p:cNvPr id="14341" name="Rectangle 5"/>
          <p:cNvSpPr>
            <a:spLocks noChangeArrowheads="1"/>
          </p:cNvSpPr>
          <p:nvPr/>
        </p:nvSpPr>
        <p:spPr bwMode="auto">
          <a:xfrm>
            <a:off x="827088" y="2060575"/>
            <a:ext cx="7632700" cy="106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l-GR" altLang="el-GR" sz="3200" b="1" dirty="0">
                <a:solidFill>
                  <a:schemeClr val="accent2"/>
                </a:solidFill>
              </a:rPr>
              <a:t>ΣΥΜΠΥΚΝΩΜΕΝΟ ΓΑΛΑ </a:t>
            </a:r>
          </a:p>
          <a:p>
            <a:pPr algn="ctr" eaLnBrk="1" hangingPunct="1"/>
            <a:r>
              <a:rPr lang="el-GR" altLang="el-GR" sz="3200" b="1" dirty="0">
                <a:solidFill>
                  <a:schemeClr val="accent2"/>
                </a:solidFill>
              </a:rPr>
              <a:t>Ή ΕΒΑΠΟΡΕ</a:t>
            </a:r>
            <a:endParaRPr lang="el-GR" altLang="el-GR" sz="3200" b="1" dirty="0"/>
          </a:p>
        </p:txBody>
      </p:sp>
      <p:sp>
        <p:nvSpPr>
          <p:cNvPr id="6" name="Θέση υποσέλιδου 3" descr="."/>
          <p:cNvSpPr txBox="1">
            <a:spLocks/>
          </p:cNvSpPr>
          <p:nvPr/>
        </p:nvSpPr>
        <p:spPr>
          <a:xfrm>
            <a:off x="2909727"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Συμπυκνωμένο γάλα</a:t>
            </a:r>
            <a:endParaRPr lang="en-US" sz="1400" dirty="0"/>
          </a:p>
        </p:txBody>
      </p:sp>
    </p:spTree>
    <p:extLst>
      <p:ext uri="{BB962C8B-B14F-4D97-AF65-F5344CB8AC3E}">
        <p14:creationId xmlns:p14="http://schemas.microsoft.com/office/powerpoint/2010/main" val="1912392314"/>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ZHAW.ACCESSIBILITYADDIN.CHECKTIMEDATE" val="9/29/2005 9:46:36 AM"/>
</p:tagLst>
</file>

<file path=ppt/tags/tag2.xml><?xml version="1.0" encoding="utf-8"?>
<p:tagLst xmlns:a="http://schemas.openxmlformats.org/drawingml/2006/main" xmlns:r="http://schemas.openxmlformats.org/officeDocument/2006/relationships" xmlns:p="http://schemas.openxmlformats.org/presentationml/2006/main">
  <p:tag name="ZHAW.ACCESSIBILITYADDIN.READINGORDER" val="1026,2,3,5,"/>
</p:tagLst>
</file>

<file path=ppt/tags/tag3.xml><?xml version="1.0" encoding="utf-8"?>
<p:tagLst xmlns:a="http://schemas.openxmlformats.org/drawingml/2006/main" xmlns:r="http://schemas.openxmlformats.org/officeDocument/2006/relationships" xmlns:p="http://schemas.openxmlformats.org/presentationml/2006/main">
  <p:tag name="ZHAW.ACCESSIBILITYADDIN.READINGORDER" val="8,9,5,3,"/>
</p:tagLst>
</file>

<file path=ppt/tags/tag4.xml><?xml version="1.0" encoding="utf-8"?>
<p:tagLst xmlns:a="http://schemas.openxmlformats.org/drawingml/2006/main" xmlns:r="http://schemas.openxmlformats.org/officeDocument/2006/relationships" xmlns:p="http://schemas.openxmlformats.org/presentationml/2006/main">
  <p:tag name="ZHAW.ACCESSIBILITYADDIN.READINGORDER" val="2,3,5,6,"/>
</p:tagLst>
</file>

<file path=ppt/tags/tag5.xml><?xml version="1.0" encoding="utf-8"?>
<p:tagLst xmlns:a="http://schemas.openxmlformats.org/drawingml/2006/main" xmlns:r="http://schemas.openxmlformats.org/officeDocument/2006/relationships" xmlns:p="http://schemas.openxmlformats.org/presentationml/2006/main">
  <p:tag name="ZHAW.ACCESSIBILITYADDIN.READINGORDER" val="2,3,5,6,"/>
</p:tagLst>
</file>

<file path=ppt/tags/tag6.xml><?xml version="1.0" encoding="utf-8"?>
<p:tagLst xmlns:a="http://schemas.openxmlformats.org/drawingml/2006/main" xmlns:r="http://schemas.openxmlformats.org/officeDocument/2006/relationships" xmlns:p="http://schemas.openxmlformats.org/presentationml/2006/main">
  <p:tag name="ZHAW.ACCESSIBILITYADDIN.READINGORDER" val="2,3,5,4,"/>
</p:tagLst>
</file>

<file path=ppt/tags/tag7.xml><?xml version="1.0" encoding="utf-8"?>
<p:tagLst xmlns:a="http://schemas.openxmlformats.org/drawingml/2006/main" xmlns:r="http://schemas.openxmlformats.org/officeDocument/2006/relationships" xmlns:p="http://schemas.openxmlformats.org/presentationml/2006/main">
  <p:tag name="ZHAW.ACCESSIBILITYADDIN.READINGORDER" val="7,9,10,"/>
</p:tagLst>
</file>

<file path=ppt/theme/theme1.xml><?xml version="1.0" encoding="utf-8"?>
<a:theme xmlns:a="http://schemas.openxmlformats.org/drawingml/2006/main" name="Θέμα του Office">
  <a:themeElements>
    <a:clrScheme name="Προσαρμοσμένο 2">
      <a:dk1>
        <a:srgbClr val="000000"/>
      </a:dk1>
      <a:lt1>
        <a:sysClr val="window" lastClr="FFFFFF"/>
      </a:lt1>
      <a:dk2>
        <a:srgbClr val="FFFFFF"/>
      </a:dk2>
      <a:lt2>
        <a:srgbClr val="FFFFFF"/>
      </a:lt2>
      <a:accent1>
        <a:srgbClr val="000000"/>
      </a:accent1>
      <a:accent2>
        <a:srgbClr val="000000"/>
      </a:accent2>
      <a:accent3>
        <a:srgbClr val="000000"/>
      </a:accent3>
      <a:accent4>
        <a:srgbClr val="000000"/>
      </a:accent4>
      <a:accent5>
        <a:srgbClr val="000000"/>
      </a:accent5>
      <a:accent6>
        <a:srgbClr val="000000"/>
      </a:accent6>
      <a:hlink>
        <a:srgbClr val="0070C0"/>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1 6 " ? > < D o c u m e n t S e t t i n g s   x m l n s : x s i = " h t t p : / / w w w . w 3 . o r g / 2 0 0 1 / X M L S c h e m a - i n s t a n c e "   x m l n s : x s d = " h t t p : / / w w w . w 3 . o r g / 2 0 0 1 / X M L S c h e m a "   x m l n s = " h t t p : / / w w w . z h a w . c h / A c c e s s i b i l i t y A d d I n " >  
     < C h e c k R e a d i n g O r d e r > t r u e < / C h e c k R e a d i n g O r d e r >  
     < C h e c k T a b l e H e a d e r > t r u e < / C h e c k T a b l e H e a d e r >  
     < C h e c k S l i d e T i t l e > t r u e < / C h e c k S l i d e T i t l e >  
     < C h e c k L a n g u a g e S e t t i n g > t r u e < / C h e c k L a n g u a g e S e t t i n g >  
     < C h e c k A l t T e x t > t r u e < / C h e c k A l t T e x t >  
     < C h e c k T e x t S i z e > f a l s e < / C h e c k T e x t S i z e >  
     < C h e c k S c r e e n T i p > f a l s e < / C h e c k S c r e e n T i p >  
     < S h o w S h a p e N a m e C o l u m n > f a l s e < / S h o w S h a p e N a m e C o l u m n >  
     < S h o w I s s u e D e s c r i p t i o n > t r u e < / S h o w I s s u e D e s c r i p t i o n >  
 < / D o c u m e n t S e t t i n g s > 
</file>

<file path=customXml/itemProps1.xml><?xml version="1.0" encoding="utf-8"?>
<ds:datastoreItem xmlns:ds="http://schemas.openxmlformats.org/officeDocument/2006/customXml" ds:itemID="{396AF19B-C392-4F13-807E-C8F92BCFA55E}">
  <ds:schemaRefs>
    <ds:schemaRef ds:uri="http://www.w3.org/2001/XMLSchema"/>
    <ds:schemaRef ds:uri="http://www.zhaw.ch/AccessibilityAddIn"/>
  </ds:schemaRefs>
</ds:datastoreItem>
</file>

<file path=docProps/app.xml><?xml version="1.0" encoding="utf-8"?>
<Properties xmlns="http://schemas.openxmlformats.org/officeDocument/2006/extended-properties" xmlns:vt="http://schemas.openxmlformats.org/officeDocument/2006/docPropsVTypes">
  <TotalTime>4689</TotalTime>
  <Words>3870</Words>
  <Application>Microsoft Office PowerPoint</Application>
  <PresentationFormat>Προβολή στην οθόνη (4:3)</PresentationFormat>
  <Paragraphs>626</Paragraphs>
  <Slides>65</Slides>
  <Notes>6</Notes>
  <HiddenSlides>0</HiddenSlides>
  <MMClips>0</MMClips>
  <ScaleCrop>false</ScaleCrop>
  <HeadingPairs>
    <vt:vector size="6" baseType="variant">
      <vt:variant>
        <vt:lpstr>Θέμα</vt:lpstr>
      </vt:variant>
      <vt:variant>
        <vt:i4>1</vt:i4>
      </vt:variant>
      <vt:variant>
        <vt:lpstr>Ενσωματωμένοι διακομιστές OLE</vt:lpstr>
      </vt:variant>
      <vt:variant>
        <vt:i4>2</vt:i4>
      </vt:variant>
      <vt:variant>
        <vt:lpstr>Τίτλοι διαφανειών</vt:lpstr>
      </vt:variant>
      <vt:variant>
        <vt:i4>65</vt:i4>
      </vt:variant>
    </vt:vector>
  </HeadingPairs>
  <TitlesOfParts>
    <vt:vector size="68" baseType="lpstr">
      <vt:lpstr>Θέμα του Office</vt:lpstr>
      <vt:lpstr>Microsoft Equation 3.0</vt:lpstr>
      <vt:lpstr>Εξίσωση</vt:lpstr>
      <vt:lpstr>Τεχνολογία &amp; Ποιοτικός Έλεγχος Γάλακτος και Γαλακτοκομικών Προϊόντων</vt:lpstr>
      <vt:lpstr>Άδειες Χρήσης</vt:lpstr>
      <vt:lpstr>Χρηματοδότηση</vt:lpstr>
      <vt:lpstr>Σκοποί  ενότητας</vt:lpstr>
      <vt:lpstr>Περιεχόμενα ενότητας</vt:lpstr>
      <vt:lpstr>Συμπυκνωμένο γάλα ή γάλα μερικά αφυδατωμένο</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Τέλος Ενότητας</vt:lpstr>
    </vt:vector>
  </TitlesOfParts>
  <Company>Τεχνολογικό Εκπαιδευτικό Ίδρυμα Θεσσαλίας</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Τεχνολογία &amp; Ποιοτικός Έλεγχος Γάλακτος και Γαλακτοκομικών Προϊόντων</dc:title>
  <dc:subject>Συμπυκνωμένο γάλα.</dc:subject>
  <dc:creator>Ελένη Μαλισσιόβα</dc:creator>
  <cp:keywords>Συμπυκνωμένο γάλα</cp:keywords>
  <cp:lastModifiedBy>Windows User</cp:lastModifiedBy>
  <cp:revision>418</cp:revision>
  <dcterms:created xsi:type="dcterms:W3CDTF">2012-09-06T09:03:05Z</dcterms:created>
  <dcterms:modified xsi:type="dcterms:W3CDTF">2015-11-29T07:33:07Z</dcterms:modified>
</cp:coreProperties>
</file>