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handoutMasterIdLst>
    <p:handoutMasterId r:id="rId20"/>
  </p:handoutMasterIdLst>
  <p:sldIdLst>
    <p:sldId id="305" r:id="rId2"/>
    <p:sldId id="303" r:id="rId3"/>
    <p:sldId id="306" r:id="rId4"/>
    <p:sldId id="292" r:id="rId5"/>
    <p:sldId id="293" r:id="rId6"/>
    <p:sldId id="296" r:id="rId7"/>
    <p:sldId id="295" r:id="rId8"/>
    <p:sldId id="304" r:id="rId9"/>
    <p:sldId id="294" r:id="rId10"/>
    <p:sldId id="297" r:id="rId11"/>
    <p:sldId id="286" r:id="rId12"/>
    <p:sldId id="298" r:id="rId13"/>
    <p:sldId id="275" r:id="rId14"/>
    <p:sldId id="302" r:id="rId15"/>
    <p:sldId id="299" r:id="rId16"/>
    <p:sldId id="300" r:id="rId17"/>
    <p:sldId id="301" r:id="rId18"/>
  </p:sldIdLst>
  <p:sldSz cx="9144000" cy="6858000" type="screen4x3"/>
  <p:notesSz cx="6858000" cy="9144000"/>
  <p:defaultTextStyle>
    <a:defPPr>
      <a:defRPr lang="el-GR"/>
    </a:defPPr>
    <a:lvl1pPr marL="0" algn="l" defTabSz="914400" rtl="0" eaLnBrk="1" latinLnBrk="0" hangingPunct="1">
      <a:defRPr lang="el-GR" sz="1800" kern="1200">
        <a:solidFill>
          <a:schemeClr val="tx1"/>
        </a:solidFill>
        <a:latin typeface="+mn-lt"/>
        <a:ea typeface="+mn-ea"/>
        <a:cs typeface="+mn-cs"/>
      </a:defRPr>
    </a:lvl1pPr>
    <a:lvl2pPr marL="457200" algn="l" defTabSz="914400" rtl="0" eaLnBrk="1" latinLnBrk="0" hangingPunct="1">
      <a:defRPr lang="el-GR" sz="1800" kern="1200">
        <a:solidFill>
          <a:schemeClr val="tx1"/>
        </a:solidFill>
        <a:latin typeface="+mn-lt"/>
        <a:ea typeface="+mn-ea"/>
        <a:cs typeface="+mn-cs"/>
      </a:defRPr>
    </a:lvl2pPr>
    <a:lvl3pPr marL="914400" algn="l" defTabSz="914400" rtl="0" eaLnBrk="1" latinLnBrk="0" hangingPunct="1">
      <a:defRPr lang="el-GR" sz="1800" kern="1200">
        <a:solidFill>
          <a:schemeClr val="tx1"/>
        </a:solidFill>
        <a:latin typeface="+mn-lt"/>
        <a:ea typeface="+mn-ea"/>
        <a:cs typeface="+mn-cs"/>
      </a:defRPr>
    </a:lvl3pPr>
    <a:lvl4pPr marL="1371600" algn="l" defTabSz="914400" rtl="0" eaLnBrk="1" latinLnBrk="0" hangingPunct="1">
      <a:defRPr lang="el-GR" sz="1800" kern="1200">
        <a:solidFill>
          <a:schemeClr val="tx1"/>
        </a:solidFill>
        <a:latin typeface="+mn-lt"/>
        <a:ea typeface="+mn-ea"/>
        <a:cs typeface="+mn-cs"/>
      </a:defRPr>
    </a:lvl4pPr>
    <a:lvl5pPr marL="1828800" algn="l" defTabSz="914400" rtl="0" eaLnBrk="1" latinLnBrk="0" hangingPunct="1">
      <a:defRPr lang="el-GR" sz="1800" kern="1200">
        <a:solidFill>
          <a:schemeClr val="tx1"/>
        </a:solidFill>
        <a:latin typeface="+mn-lt"/>
        <a:ea typeface="+mn-ea"/>
        <a:cs typeface="+mn-cs"/>
      </a:defRPr>
    </a:lvl5pPr>
    <a:lvl6pPr marL="2286000" algn="l" defTabSz="914400" rtl="0" eaLnBrk="1" latinLnBrk="0" hangingPunct="1">
      <a:defRPr lang="el-GR" sz="1800" kern="1200">
        <a:solidFill>
          <a:schemeClr val="tx1"/>
        </a:solidFill>
        <a:latin typeface="+mn-lt"/>
        <a:ea typeface="+mn-ea"/>
        <a:cs typeface="+mn-cs"/>
      </a:defRPr>
    </a:lvl6pPr>
    <a:lvl7pPr marL="2743200" algn="l" defTabSz="914400" rtl="0" eaLnBrk="1" latinLnBrk="0" hangingPunct="1">
      <a:defRPr lang="el-GR" sz="1800" kern="1200">
        <a:solidFill>
          <a:schemeClr val="tx1"/>
        </a:solidFill>
        <a:latin typeface="+mn-lt"/>
        <a:ea typeface="+mn-ea"/>
        <a:cs typeface="+mn-cs"/>
      </a:defRPr>
    </a:lvl7pPr>
    <a:lvl8pPr marL="3200400" algn="l" defTabSz="914400" rtl="0" eaLnBrk="1" latinLnBrk="0" hangingPunct="1">
      <a:defRPr lang="el-GR" sz="1800" kern="1200">
        <a:solidFill>
          <a:schemeClr val="tx1"/>
        </a:solidFill>
        <a:latin typeface="+mn-lt"/>
        <a:ea typeface="+mn-ea"/>
        <a:cs typeface="+mn-cs"/>
      </a:defRPr>
    </a:lvl8pPr>
    <a:lvl9pPr marL="3657600" algn="l" defTabSz="914400" rtl="0" eaLnBrk="1" latinLnBrk="0" hangingPunct="1">
      <a:defRPr lang="el-G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Προεπιλεγμένη ενότητα" id="{779CC93D-E52E-4D84-901B-11D7331DD495}">
          <p14:sldIdLst>
            <p14:sldId id="305"/>
            <p14:sldId id="303"/>
            <p14:sldId id="306"/>
            <p14:sldId id="292"/>
            <p14:sldId id="293"/>
            <p14:sldId id="296"/>
            <p14:sldId id="295"/>
            <p14:sldId id="304"/>
            <p14:sldId id="294"/>
            <p14:sldId id="297"/>
          </p14:sldIdLst>
        </p14:section>
        <p14:section name="Επισκόπηση και στόχοι" id="{ABA716BF-3A5C-4ADB-94C9-CFEF84EBA240}">
          <p14:sldIdLst/>
        </p14:section>
        <p14:section name="Θέμα 1" id="{6D9936A3-3945-4757-BC8B-B5C252D8E036}">
          <p14:sldIdLst>
            <p14:sldId id="286"/>
            <p14:sldId id="298"/>
            <p14:sldId id="275"/>
            <p14:sldId id="302"/>
            <p14:sldId id="299"/>
            <p14:sldId id="300"/>
            <p14:sldId id="301"/>
          </p14:sldIdLst>
        </p14:section>
        <p14:section name="Δείγμα διαφανειών των εφέ προβολής" id="{BAB3A466-96C9-4230-9978-795378D75699}">
          <p14:sldIdLst/>
        </p14:section>
        <p14:section name="Μελέτη περίπτωσης" id="{8C0305C9-B152-4FBA-A789-FE1976D53990}">
          <p14:sldIdLst/>
        </p14:section>
        <p14:section name="Συμπέρασμα και σύνοψη" id="{790CEF5B-569A-4C2F-BED5-750B08C0E5AD}">
          <p14:sldIdLst/>
        </p14:section>
        <p14:section name="Παράρτημα" id="{3F78B471-41DA-46F2-A8E4-97E471896AB3}">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ED6"/>
    <a:srgbClr val="0033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74" autoAdjust="0"/>
    <p:restoredTop sz="83977" autoAdjust="0"/>
  </p:normalViewPr>
  <p:slideViewPr>
    <p:cSldViewPr>
      <p:cViewPr>
        <p:scale>
          <a:sx n="68" d="100"/>
          <a:sy n="68" d="100"/>
        </p:scale>
        <p:origin x="-1530" y="-72"/>
      </p:cViewPr>
      <p:guideLst>
        <p:guide orient="horz" pos="2160"/>
        <p:guide pos="2880"/>
      </p:guideLst>
    </p:cSldViewPr>
  </p:slideViewPr>
  <p:notesTextViewPr>
    <p:cViewPr>
      <p:scale>
        <a:sx n="100" d="100"/>
        <a:sy n="100" d="100"/>
      </p:scale>
      <p:origin x="0" y="0"/>
    </p:cViewPr>
  </p:notesTextViewPr>
  <p:sorterViewPr>
    <p:cViewPr>
      <p:scale>
        <a:sx n="154" d="100"/>
        <a:sy n="154" d="100"/>
      </p:scale>
      <p:origin x="0" y="0"/>
    </p:cViewPr>
  </p:sorterViewPr>
  <p:notesViewPr>
    <p:cSldViewPr>
      <p:cViewPr varScale="1">
        <p:scale>
          <a:sx n="83" d="100"/>
          <a:sy n="83" d="100"/>
        </p:scale>
        <p:origin x="-314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835D64-814D-4FDD-9D41-440C774E687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l-GR"/>
        </a:p>
      </dgm:t>
    </dgm:pt>
    <dgm:pt modelId="{D789736F-F387-4FB5-ADE9-77318A4B136C}">
      <dgm:prSet phldrT="[Κείμενο]" custT="1"/>
      <dgm:spPr/>
      <dgm:t>
        <a:bodyPr/>
        <a:lstStyle/>
        <a:p>
          <a:r>
            <a:rPr lang="el-GR" sz="1800" b="1" i="1" dirty="0" smtClean="0"/>
            <a:t>γλώσσας</a:t>
          </a:r>
          <a:r>
            <a:rPr lang="el-GR" sz="1800" dirty="0" smtClean="0"/>
            <a:t>: γλωσσική πραγμάτωση με βάση τη γραμματική και τη σημασιολογία της γλώσσας</a:t>
          </a:r>
          <a:endParaRPr lang="el-GR" sz="1800" dirty="0"/>
        </a:p>
      </dgm:t>
    </dgm:pt>
    <dgm:pt modelId="{434E33CB-2B1C-47C5-95F5-F912EE068BD9}" type="parTrans" cxnId="{2B221BCB-6D31-446C-BD24-6D246B7EA1D5}">
      <dgm:prSet/>
      <dgm:spPr/>
      <dgm:t>
        <a:bodyPr/>
        <a:lstStyle/>
        <a:p>
          <a:endParaRPr lang="el-GR"/>
        </a:p>
      </dgm:t>
    </dgm:pt>
    <dgm:pt modelId="{3DF4AA89-E2CC-4CFD-B39A-4BBBC158FC98}" type="sibTrans" cxnId="{2B221BCB-6D31-446C-BD24-6D246B7EA1D5}">
      <dgm:prSet/>
      <dgm:spPr/>
      <dgm:t>
        <a:bodyPr/>
        <a:lstStyle/>
        <a:p>
          <a:endParaRPr lang="el-GR"/>
        </a:p>
      </dgm:t>
    </dgm:pt>
    <dgm:pt modelId="{36053179-ED98-4794-ABF2-75A0C4E08806}">
      <dgm:prSet phldrT="[Κείμενο]" custT="1"/>
      <dgm:spPr/>
      <dgm:t>
        <a:bodyPr/>
        <a:lstStyle/>
        <a:p>
          <a:r>
            <a:rPr lang="el-GR" sz="1800" b="1" i="1" dirty="0" smtClean="0"/>
            <a:t>προθέσεων</a:t>
          </a:r>
          <a:r>
            <a:rPr lang="el-GR" sz="1800" dirty="0" smtClean="0"/>
            <a:t>: αλληλουχία άμεσων ή έμμεσων γλωσσικών πράξεων</a:t>
          </a:r>
          <a:endParaRPr lang="el-GR" sz="1800" dirty="0"/>
        </a:p>
      </dgm:t>
    </dgm:pt>
    <dgm:pt modelId="{8E4FFDBF-5BE2-48C5-A27A-565A94148855}" type="parTrans" cxnId="{5609533F-FADA-4F79-A268-5EA4CE22F81F}">
      <dgm:prSet/>
      <dgm:spPr/>
      <dgm:t>
        <a:bodyPr/>
        <a:lstStyle/>
        <a:p>
          <a:endParaRPr lang="el-GR"/>
        </a:p>
      </dgm:t>
    </dgm:pt>
    <dgm:pt modelId="{71D06B07-1EE8-46EA-B57E-208CC9C7C7CD}" type="sibTrans" cxnId="{5609533F-FADA-4F79-A268-5EA4CE22F81F}">
      <dgm:prSet/>
      <dgm:spPr/>
      <dgm:t>
        <a:bodyPr/>
        <a:lstStyle/>
        <a:p>
          <a:endParaRPr lang="el-GR"/>
        </a:p>
      </dgm:t>
    </dgm:pt>
    <dgm:pt modelId="{8C2CA2EA-FF06-4135-8EC9-E1A01FCEEFFA}">
      <dgm:prSet phldrT="[Κείμενο]" custT="1"/>
      <dgm:spPr/>
      <dgm:t>
        <a:bodyPr/>
        <a:lstStyle/>
        <a:p>
          <a:r>
            <a:rPr lang="el-GR" sz="1800" b="1" i="1" dirty="0" smtClean="0"/>
            <a:t>καταστάσεων</a:t>
          </a:r>
          <a:r>
            <a:rPr lang="el-GR" sz="1800" dirty="0" smtClean="0"/>
            <a:t>: αποκτά νόημα εντός συγκεκριμένου επικοινωνιακού πλαισίου</a:t>
          </a:r>
          <a:endParaRPr lang="el-GR" sz="1800" dirty="0"/>
        </a:p>
      </dgm:t>
    </dgm:pt>
    <dgm:pt modelId="{292CB5FA-54D6-4768-9A53-8606BBB63E3A}" type="parTrans" cxnId="{7B586C70-DE59-4AE2-8329-D724004FAE6F}">
      <dgm:prSet/>
      <dgm:spPr/>
      <dgm:t>
        <a:bodyPr/>
        <a:lstStyle/>
        <a:p>
          <a:endParaRPr lang="el-GR"/>
        </a:p>
      </dgm:t>
    </dgm:pt>
    <dgm:pt modelId="{6C14943A-9E5D-4E72-9646-C911FAA685AC}" type="sibTrans" cxnId="{7B586C70-DE59-4AE2-8329-D724004FAE6F}">
      <dgm:prSet/>
      <dgm:spPr/>
      <dgm:t>
        <a:bodyPr/>
        <a:lstStyle/>
        <a:p>
          <a:endParaRPr lang="el-GR"/>
        </a:p>
      </dgm:t>
    </dgm:pt>
    <dgm:pt modelId="{55899980-7A01-4918-994B-B78E369FB084}" type="pres">
      <dgm:prSet presAssocID="{2C835D64-814D-4FDD-9D41-440C774E6875}" presName="linear" presStyleCnt="0">
        <dgm:presLayoutVars>
          <dgm:dir/>
          <dgm:animLvl val="lvl"/>
          <dgm:resizeHandles val="exact"/>
        </dgm:presLayoutVars>
      </dgm:prSet>
      <dgm:spPr/>
      <dgm:t>
        <a:bodyPr/>
        <a:lstStyle/>
        <a:p>
          <a:endParaRPr lang="el-GR"/>
        </a:p>
      </dgm:t>
    </dgm:pt>
    <dgm:pt modelId="{070F37F8-AA93-4EB4-A8AA-6688913C036E}" type="pres">
      <dgm:prSet presAssocID="{D789736F-F387-4FB5-ADE9-77318A4B136C}" presName="parentLin" presStyleCnt="0"/>
      <dgm:spPr/>
    </dgm:pt>
    <dgm:pt modelId="{A5BE4A9C-2D60-4A49-A1E6-7C637E16E835}" type="pres">
      <dgm:prSet presAssocID="{D789736F-F387-4FB5-ADE9-77318A4B136C}" presName="parentLeftMargin" presStyleLbl="node1" presStyleIdx="0" presStyleCnt="3"/>
      <dgm:spPr/>
      <dgm:t>
        <a:bodyPr/>
        <a:lstStyle/>
        <a:p>
          <a:endParaRPr lang="el-GR"/>
        </a:p>
      </dgm:t>
    </dgm:pt>
    <dgm:pt modelId="{B8B5EFF9-B884-4827-9028-F9C273584E62}" type="pres">
      <dgm:prSet presAssocID="{D789736F-F387-4FB5-ADE9-77318A4B136C}" presName="parentText" presStyleLbl="node1" presStyleIdx="0" presStyleCnt="3" custLinFactNeighborX="2262" custLinFactNeighborY="8887">
        <dgm:presLayoutVars>
          <dgm:chMax val="0"/>
          <dgm:bulletEnabled val="1"/>
        </dgm:presLayoutVars>
      </dgm:prSet>
      <dgm:spPr/>
      <dgm:t>
        <a:bodyPr/>
        <a:lstStyle/>
        <a:p>
          <a:endParaRPr lang="el-GR"/>
        </a:p>
      </dgm:t>
    </dgm:pt>
    <dgm:pt modelId="{FDAEB51A-FE2D-4DB5-BA27-9138B8B6F55C}" type="pres">
      <dgm:prSet presAssocID="{D789736F-F387-4FB5-ADE9-77318A4B136C}" presName="negativeSpace" presStyleCnt="0"/>
      <dgm:spPr/>
    </dgm:pt>
    <dgm:pt modelId="{E888938E-1499-4C8C-A9E5-B7D908AC45C7}" type="pres">
      <dgm:prSet presAssocID="{D789736F-F387-4FB5-ADE9-77318A4B136C}" presName="childText" presStyleLbl="conFgAcc1" presStyleIdx="0" presStyleCnt="3">
        <dgm:presLayoutVars>
          <dgm:bulletEnabled val="1"/>
        </dgm:presLayoutVars>
      </dgm:prSet>
      <dgm:spPr/>
    </dgm:pt>
    <dgm:pt modelId="{E3BC1266-ADEA-421A-A7F0-A0C265589CC9}" type="pres">
      <dgm:prSet presAssocID="{3DF4AA89-E2CC-4CFD-B39A-4BBBC158FC98}" presName="spaceBetweenRectangles" presStyleCnt="0"/>
      <dgm:spPr/>
    </dgm:pt>
    <dgm:pt modelId="{70317816-6116-4432-AED0-708333532EFF}" type="pres">
      <dgm:prSet presAssocID="{36053179-ED98-4794-ABF2-75A0C4E08806}" presName="parentLin" presStyleCnt="0"/>
      <dgm:spPr/>
    </dgm:pt>
    <dgm:pt modelId="{FED408AC-BD2F-4A6A-BE0B-523EC9820B23}" type="pres">
      <dgm:prSet presAssocID="{36053179-ED98-4794-ABF2-75A0C4E08806}" presName="parentLeftMargin" presStyleLbl="node1" presStyleIdx="0" presStyleCnt="3"/>
      <dgm:spPr/>
      <dgm:t>
        <a:bodyPr/>
        <a:lstStyle/>
        <a:p>
          <a:endParaRPr lang="el-GR"/>
        </a:p>
      </dgm:t>
    </dgm:pt>
    <dgm:pt modelId="{CA3A7209-A4C2-4E3D-9332-CC577BFAB350}" type="pres">
      <dgm:prSet presAssocID="{36053179-ED98-4794-ABF2-75A0C4E08806}" presName="parentText" presStyleLbl="node1" presStyleIdx="1" presStyleCnt="3" custLinFactNeighborX="-7682" custLinFactNeighborY="1219">
        <dgm:presLayoutVars>
          <dgm:chMax val="0"/>
          <dgm:bulletEnabled val="1"/>
        </dgm:presLayoutVars>
      </dgm:prSet>
      <dgm:spPr/>
      <dgm:t>
        <a:bodyPr/>
        <a:lstStyle/>
        <a:p>
          <a:endParaRPr lang="el-GR"/>
        </a:p>
      </dgm:t>
    </dgm:pt>
    <dgm:pt modelId="{8EDF8661-A27B-4031-B55A-5A9DF126BF5B}" type="pres">
      <dgm:prSet presAssocID="{36053179-ED98-4794-ABF2-75A0C4E08806}" presName="negativeSpace" presStyleCnt="0"/>
      <dgm:spPr/>
    </dgm:pt>
    <dgm:pt modelId="{E26E7D06-80F7-47B6-AEC5-5DE3E08F54A1}" type="pres">
      <dgm:prSet presAssocID="{36053179-ED98-4794-ABF2-75A0C4E08806}" presName="childText" presStyleLbl="conFgAcc1" presStyleIdx="1" presStyleCnt="3">
        <dgm:presLayoutVars>
          <dgm:bulletEnabled val="1"/>
        </dgm:presLayoutVars>
      </dgm:prSet>
      <dgm:spPr/>
    </dgm:pt>
    <dgm:pt modelId="{D7280248-4A82-471B-AF3F-CD48F8BD6E9F}" type="pres">
      <dgm:prSet presAssocID="{71D06B07-1EE8-46EA-B57E-208CC9C7C7CD}" presName="spaceBetweenRectangles" presStyleCnt="0"/>
      <dgm:spPr/>
    </dgm:pt>
    <dgm:pt modelId="{12ED60B7-33B9-4784-A18A-4E1A5125A60A}" type="pres">
      <dgm:prSet presAssocID="{8C2CA2EA-FF06-4135-8EC9-E1A01FCEEFFA}" presName="parentLin" presStyleCnt="0"/>
      <dgm:spPr/>
    </dgm:pt>
    <dgm:pt modelId="{AF00677C-63A3-47CA-8C2A-88FE318F78A9}" type="pres">
      <dgm:prSet presAssocID="{8C2CA2EA-FF06-4135-8EC9-E1A01FCEEFFA}" presName="parentLeftMargin" presStyleLbl="node1" presStyleIdx="1" presStyleCnt="3"/>
      <dgm:spPr/>
      <dgm:t>
        <a:bodyPr/>
        <a:lstStyle/>
        <a:p>
          <a:endParaRPr lang="el-GR"/>
        </a:p>
      </dgm:t>
    </dgm:pt>
    <dgm:pt modelId="{A9CBC41C-2B9D-4D17-B28D-4A278E858BB7}" type="pres">
      <dgm:prSet presAssocID="{8C2CA2EA-FF06-4135-8EC9-E1A01FCEEFFA}" presName="parentText" presStyleLbl="node1" presStyleIdx="2" presStyleCnt="3">
        <dgm:presLayoutVars>
          <dgm:chMax val="0"/>
          <dgm:bulletEnabled val="1"/>
        </dgm:presLayoutVars>
      </dgm:prSet>
      <dgm:spPr/>
      <dgm:t>
        <a:bodyPr/>
        <a:lstStyle/>
        <a:p>
          <a:endParaRPr lang="el-GR"/>
        </a:p>
      </dgm:t>
    </dgm:pt>
    <dgm:pt modelId="{06C6ACD6-409C-4D9F-B435-69F7EC16A557}" type="pres">
      <dgm:prSet presAssocID="{8C2CA2EA-FF06-4135-8EC9-E1A01FCEEFFA}" presName="negativeSpace" presStyleCnt="0"/>
      <dgm:spPr/>
    </dgm:pt>
    <dgm:pt modelId="{E5766B7D-B7C0-4925-9549-FAECEECE9E4E}" type="pres">
      <dgm:prSet presAssocID="{8C2CA2EA-FF06-4135-8EC9-E1A01FCEEFFA}" presName="childText" presStyleLbl="conFgAcc1" presStyleIdx="2" presStyleCnt="3">
        <dgm:presLayoutVars>
          <dgm:bulletEnabled val="1"/>
        </dgm:presLayoutVars>
      </dgm:prSet>
      <dgm:spPr/>
    </dgm:pt>
  </dgm:ptLst>
  <dgm:cxnLst>
    <dgm:cxn modelId="{09CC0936-19B6-4500-BF1F-DC93ED675916}" type="presOf" srcId="{8C2CA2EA-FF06-4135-8EC9-E1A01FCEEFFA}" destId="{A9CBC41C-2B9D-4D17-B28D-4A278E858BB7}" srcOrd="1" destOrd="0" presId="urn:microsoft.com/office/officeart/2005/8/layout/list1"/>
    <dgm:cxn modelId="{BB0B4C19-018E-43C7-9835-FC46B9B28C16}" type="presOf" srcId="{2C835D64-814D-4FDD-9D41-440C774E6875}" destId="{55899980-7A01-4918-994B-B78E369FB084}" srcOrd="0" destOrd="0" presId="urn:microsoft.com/office/officeart/2005/8/layout/list1"/>
    <dgm:cxn modelId="{5609533F-FADA-4F79-A268-5EA4CE22F81F}" srcId="{2C835D64-814D-4FDD-9D41-440C774E6875}" destId="{36053179-ED98-4794-ABF2-75A0C4E08806}" srcOrd="1" destOrd="0" parTransId="{8E4FFDBF-5BE2-48C5-A27A-565A94148855}" sibTransId="{71D06B07-1EE8-46EA-B57E-208CC9C7C7CD}"/>
    <dgm:cxn modelId="{847034D9-7EA8-4A22-A086-9F94A1F25BA5}" type="presOf" srcId="{D789736F-F387-4FB5-ADE9-77318A4B136C}" destId="{B8B5EFF9-B884-4827-9028-F9C273584E62}" srcOrd="1" destOrd="0" presId="urn:microsoft.com/office/officeart/2005/8/layout/list1"/>
    <dgm:cxn modelId="{2B221BCB-6D31-446C-BD24-6D246B7EA1D5}" srcId="{2C835D64-814D-4FDD-9D41-440C774E6875}" destId="{D789736F-F387-4FB5-ADE9-77318A4B136C}" srcOrd="0" destOrd="0" parTransId="{434E33CB-2B1C-47C5-95F5-F912EE068BD9}" sibTransId="{3DF4AA89-E2CC-4CFD-B39A-4BBBC158FC98}"/>
    <dgm:cxn modelId="{F2857040-EEAD-4651-AA8A-E9E5766EA27A}" type="presOf" srcId="{36053179-ED98-4794-ABF2-75A0C4E08806}" destId="{CA3A7209-A4C2-4E3D-9332-CC577BFAB350}" srcOrd="1" destOrd="0" presId="urn:microsoft.com/office/officeart/2005/8/layout/list1"/>
    <dgm:cxn modelId="{4BC385A6-5040-419D-AE49-E7A2128F16E9}" type="presOf" srcId="{36053179-ED98-4794-ABF2-75A0C4E08806}" destId="{FED408AC-BD2F-4A6A-BE0B-523EC9820B23}" srcOrd="0" destOrd="0" presId="urn:microsoft.com/office/officeart/2005/8/layout/list1"/>
    <dgm:cxn modelId="{7B586C70-DE59-4AE2-8329-D724004FAE6F}" srcId="{2C835D64-814D-4FDD-9D41-440C774E6875}" destId="{8C2CA2EA-FF06-4135-8EC9-E1A01FCEEFFA}" srcOrd="2" destOrd="0" parTransId="{292CB5FA-54D6-4768-9A53-8606BBB63E3A}" sibTransId="{6C14943A-9E5D-4E72-9646-C911FAA685AC}"/>
    <dgm:cxn modelId="{4321423B-69B2-4A43-8CB2-A4DA9164D371}" type="presOf" srcId="{8C2CA2EA-FF06-4135-8EC9-E1A01FCEEFFA}" destId="{AF00677C-63A3-47CA-8C2A-88FE318F78A9}" srcOrd="0" destOrd="0" presId="urn:microsoft.com/office/officeart/2005/8/layout/list1"/>
    <dgm:cxn modelId="{FA6772B4-489D-4E24-959E-D1A026469E57}" type="presOf" srcId="{D789736F-F387-4FB5-ADE9-77318A4B136C}" destId="{A5BE4A9C-2D60-4A49-A1E6-7C637E16E835}" srcOrd="0" destOrd="0" presId="urn:microsoft.com/office/officeart/2005/8/layout/list1"/>
    <dgm:cxn modelId="{1A1BDDE9-9A56-4B59-8F02-C2DFE956D80E}" type="presParOf" srcId="{55899980-7A01-4918-994B-B78E369FB084}" destId="{070F37F8-AA93-4EB4-A8AA-6688913C036E}" srcOrd="0" destOrd="0" presId="urn:microsoft.com/office/officeart/2005/8/layout/list1"/>
    <dgm:cxn modelId="{FA135B32-F96A-4E6D-8CBC-00559939147A}" type="presParOf" srcId="{070F37F8-AA93-4EB4-A8AA-6688913C036E}" destId="{A5BE4A9C-2D60-4A49-A1E6-7C637E16E835}" srcOrd="0" destOrd="0" presId="urn:microsoft.com/office/officeart/2005/8/layout/list1"/>
    <dgm:cxn modelId="{96BE9C3B-57F2-40F1-B88B-696F5715EF0F}" type="presParOf" srcId="{070F37F8-AA93-4EB4-A8AA-6688913C036E}" destId="{B8B5EFF9-B884-4827-9028-F9C273584E62}" srcOrd="1" destOrd="0" presId="urn:microsoft.com/office/officeart/2005/8/layout/list1"/>
    <dgm:cxn modelId="{8F668E6D-EC44-483A-AC11-2DAEB17D21E6}" type="presParOf" srcId="{55899980-7A01-4918-994B-B78E369FB084}" destId="{FDAEB51A-FE2D-4DB5-BA27-9138B8B6F55C}" srcOrd="1" destOrd="0" presId="urn:microsoft.com/office/officeart/2005/8/layout/list1"/>
    <dgm:cxn modelId="{49772C2C-F281-40F9-AE9E-A98A0C2091EC}" type="presParOf" srcId="{55899980-7A01-4918-994B-B78E369FB084}" destId="{E888938E-1499-4C8C-A9E5-B7D908AC45C7}" srcOrd="2" destOrd="0" presId="urn:microsoft.com/office/officeart/2005/8/layout/list1"/>
    <dgm:cxn modelId="{FE375667-9323-48EB-9FDF-DE538AAF65EC}" type="presParOf" srcId="{55899980-7A01-4918-994B-B78E369FB084}" destId="{E3BC1266-ADEA-421A-A7F0-A0C265589CC9}" srcOrd="3" destOrd="0" presId="urn:microsoft.com/office/officeart/2005/8/layout/list1"/>
    <dgm:cxn modelId="{CBB5C5EC-9709-4484-B7BD-87B9D846183D}" type="presParOf" srcId="{55899980-7A01-4918-994B-B78E369FB084}" destId="{70317816-6116-4432-AED0-708333532EFF}" srcOrd="4" destOrd="0" presId="urn:microsoft.com/office/officeart/2005/8/layout/list1"/>
    <dgm:cxn modelId="{A49C773A-B9E9-48D5-AD93-0E3D177F21AE}" type="presParOf" srcId="{70317816-6116-4432-AED0-708333532EFF}" destId="{FED408AC-BD2F-4A6A-BE0B-523EC9820B23}" srcOrd="0" destOrd="0" presId="urn:microsoft.com/office/officeart/2005/8/layout/list1"/>
    <dgm:cxn modelId="{5B65CCAA-7899-4D54-84C1-A6592F85D5D5}" type="presParOf" srcId="{70317816-6116-4432-AED0-708333532EFF}" destId="{CA3A7209-A4C2-4E3D-9332-CC577BFAB350}" srcOrd="1" destOrd="0" presId="urn:microsoft.com/office/officeart/2005/8/layout/list1"/>
    <dgm:cxn modelId="{60C03176-86C8-437D-BB62-E9EF73C51214}" type="presParOf" srcId="{55899980-7A01-4918-994B-B78E369FB084}" destId="{8EDF8661-A27B-4031-B55A-5A9DF126BF5B}" srcOrd="5" destOrd="0" presId="urn:microsoft.com/office/officeart/2005/8/layout/list1"/>
    <dgm:cxn modelId="{306AE109-3CF3-4C85-8505-D3E6C1B89F50}" type="presParOf" srcId="{55899980-7A01-4918-994B-B78E369FB084}" destId="{E26E7D06-80F7-47B6-AEC5-5DE3E08F54A1}" srcOrd="6" destOrd="0" presId="urn:microsoft.com/office/officeart/2005/8/layout/list1"/>
    <dgm:cxn modelId="{1F0586C6-827B-4BB0-94AE-F169459DEF1A}" type="presParOf" srcId="{55899980-7A01-4918-994B-B78E369FB084}" destId="{D7280248-4A82-471B-AF3F-CD48F8BD6E9F}" srcOrd="7" destOrd="0" presId="urn:microsoft.com/office/officeart/2005/8/layout/list1"/>
    <dgm:cxn modelId="{B9A8E2C3-9A52-479C-9F00-CF9365265A01}" type="presParOf" srcId="{55899980-7A01-4918-994B-B78E369FB084}" destId="{12ED60B7-33B9-4784-A18A-4E1A5125A60A}" srcOrd="8" destOrd="0" presId="urn:microsoft.com/office/officeart/2005/8/layout/list1"/>
    <dgm:cxn modelId="{BF9E8FB2-B6B1-4555-BF70-2BF3F6CBA756}" type="presParOf" srcId="{12ED60B7-33B9-4784-A18A-4E1A5125A60A}" destId="{AF00677C-63A3-47CA-8C2A-88FE318F78A9}" srcOrd="0" destOrd="0" presId="urn:microsoft.com/office/officeart/2005/8/layout/list1"/>
    <dgm:cxn modelId="{9AF9C507-E30C-4481-8504-D8673BA7B271}" type="presParOf" srcId="{12ED60B7-33B9-4784-A18A-4E1A5125A60A}" destId="{A9CBC41C-2B9D-4D17-B28D-4A278E858BB7}" srcOrd="1" destOrd="0" presId="urn:microsoft.com/office/officeart/2005/8/layout/list1"/>
    <dgm:cxn modelId="{01581E81-5125-463B-898A-0B1C94CC0FDC}" type="presParOf" srcId="{55899980-7A01-4918-994B-B78E369FB084}" destId="{06C6ACD6-409C-4D9F-B435-69F7EC16A557}" srcOrd="9" destOrd="0" presId="urn:microsoft.com/office/officeart/2005/8/layout/list1"/>
    <dgm:cxn modelId="{29EE17B1-C309-49E7-AF8A-5B51D6F53426}" type="presParOf" srcId="{55899980-7A01-4918-994B-B78E369FB084}" destId="{E5766B7D-B7C0-4925-9549-FAECEECE9E4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88938E-1499-4C8C-A9E5-B7D908AC45C7}">
      <dsp:nvSpPr>
        <dsp:cNvPr id="0" name=""/>
        <dsp:cNvSpPr/>
      </dsp:nvSpPr>
      <dsp:spPr>
        <a:xfrm>
          <a:off x="0" y="455967"/>
          <a:ext cx="5832648"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B5EFF9-B884-4827-9028-F9C273584E62}">
      <dsp:nvSpPr>
        <dsp:cNvPr id="0" name=""/>
        <dsp:cNvSpPr/>
      </dsp:nvSpPr>
      <dsp:spPr>
        <a:xfrm>
          <a:off x="298229" y="116144"/>
          <a:ext cx="4082853"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4322" tIns="0" rIns="154322" bIns="0" numCol="1" spcCol="1270" anchor="ctr" anchorCtr="0">
          <a:noAutofit/>
        </a:bodyPr>
        <a:lstStyle/>
        <a:p>
          <a:pPr lvl="0" algn="l" defTabSz="800100">
            <a:lnSpc>
              <a:spcPct val="90000"/>
            </a:lnSpc>
            <a:spcBef>
              <a:spcPct val="0"/>
            </a:spcBef>
            <a:spcAft>
              <a:spcPct val="35000"/>
            </a:spcAft>
          </a:pPr>
          <a:r>
            <a:rPr lang="el-GR" sz="1800" b="1" i="1" kern="1200" dirty="0" smtClean="0"/>
            <a:t>γλώσσας</a:t>
          </a:r>
          <a:r>
            <a:rPr lang="el-GR" sz="1800" kern="1200" dirty="0" smtClean="0"/>
            <a:t>: γλωσσική πραγμάτωση με βάση τη γραμματική και τη σημασιολογία της γλώσσας</a:t>
          </a:r>
          <a:endParaRPr lang="el-GR" sz="1800" kern="1200" dirty="0"/>
        </a:p>
      </dsp:txBody>
      <dsp:txXfrm>
        <a:off x="338578" y="156493"/>
        <a:ext cx="4002155" cy="745862"/>
      </dsp:txXfrm>
    </dsp:sp>
    <dsp:sp modelId="{E26E7D06-80F7-47B6-AEC5-5DE3E08F54A1}">
      <dsp:nvSpPr>
        <dsp:cNvPr id="0" name=""/>
        <dsp:cNvSpPr/>
      </dsp:nvSpPr>
      <dsp:spPr>
        <a:xfrm>
          <a:off x="0" y="1726048"/>
          <a:ext cx="5832648"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A3A7209-A4C2-4E3D-9332-CC577BFAB350}">
      <dsp:nvSpPr>
        <dsp:cNvPr id="0" name=""/>
        <dsp:cNvSpPr/>
      </dsp:nvSpPr>
      <dsp:spPr>
        <a:xfrm>
          <a:off x="269229" y="1322843"/>
          <a:ext cx="4082853"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4322" tIns="0" rIns="154322" bIns="0" numCol="1" spcCol="1270" anchor="ctr" anchorCtr="0">
          <a:noAutofit/>
        </a:bodyPr>
        <a:lstStyle/>
        <a:p>
          <a:pPr lvl="0" algn="l" defTabSz="800100">
            <a:lnSpc>
              <a:spcPct val="90000"/>
            </a:lnSpc>
            <a:spcBef>
              <a:spcPct val="0"/>
            </a:spcBef>
            <a:spcAft>
              <a:spcPct val="35000"/>
            </a:spcAft>
          </a:pPr>
          <a:r>
            <a:rPr lang="el-GR" sz="1800" b="1" i="1" kern="1200" dirty="0" smtClean="0"/>
            <a:t>προθέσεων</a:t>
          </a:r>
          <a:r>
            <a:rPr lang="el-GR" sz="1800" kern="1200" dirty="0" smtClean="0"/>
            <a:t>: αλληλουχία άμεσων ή έμμεσων γλωσσικών πράξεων</a:t>
          </a:r>
          <a:endParaRPr lang="el-GR" sz="1800" kern="1200" dirty="0"/>
        </a:p>
      </dsp:txBody>
      <dsp:txXfrm>
        <a:off x="309578" y="1363192"/>
        <a:ext cx="4002155" cy="745862"/>
      </dsp:txXfrm>
    </dsp:sp>
    <dsp:sp modelId="{E5766B7D-B7C0-4925-9549-FAECEECE9E4E}">
      <dsp:nvSpPr>
        <dsp:cNvPr id="0" name=""/>
        <dsp:cNvSpPr/>
      </dsp:nvSpPr>
      <dsp:spPr>
        <a:xfrm>
          <a:off x="0" y="2996128"/>
          <a:ext cx="5832648" cy="705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CBC41C-2B9D-4D17-B28D-4A278E858BB7}">
      <dsp:nvSpPr>
        <dsp:cNvPr id="0" name=""/>
        <dsp:cNvSpPr/>
      </dsp:nvSpPr>
      <dsp:spPr>
        <a:xfrm>
          <a:off x="291632" y="2582848"/>
          <a:ext cx="4082853" cy="8265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4322" tIns="0" rIns="154322" bIns="0" numCol="1" spcCol="1270" anchor="ctr" anchorCtr="0">
          <a:noAutofit/>
        </a:bodyPr>
        <a:lstStyle/>
        <a:p>
          <a:pPr lvl="0" algn="l" defTabSz="800100">
            <a:lnSpc>
              <a:spcPct val="90000"/>
            </a:lnSpc>
            <a:spcBef>
              <a:spcPct val="0"/>
            </a:spcBef>
            <a:spcAft>
              <a:spcPct val="35000"/>
            </a:spcAft>
          </a:pPr>
          <a:r>
            <a:rPr lang="el-GR" sz="1800" b="1" i="1" kern="1200" dirty="0" smtClean="0"/>
            <a:t>καταστάσεων</a:t>
          </a:r>
          <a:r>
            <a:rPr lang="el-GR" sz="1800" kern="1200" dirty="0" smtClean="0"/>
            <a:t>: αποκτά νόημα εντός συγκεκριμένου επικοινωνιακού πλαισίου</a:t>
          </a:r>
          <a:endParaRPr lang="el-GR" sz="1800" kern="1200" dirty="0"/>
        </a:p>
      </dsp:txBody>
      <dsp:txXfrm>
        <a:off x="331981" y="2623197"/>
        <a:ext cx="4002155"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l-GR" sz="1200"/>
            </a:lvl1pPr>
          </a:lstStyle>
          <a:p>
            <a:endParaRPr lang="el-GR"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el-GR" sz="1200"/>
            </a:lvl1pPr>
          </a:lstStyle>
          <a:p>
            <a:fld id="{D83FDC75-7F73-4A4A-A77C-09AADF00E0EA}" type="datetimeFigureOut">
              <a:rPr lang="el-GR" smtClean="0"/>
              <a:pPr/>
              <a:t>23/1/2015</a:t>
            </a:fld>
            <a:endParaRPr lang="el-GR"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el-GR" sz="1200"/>
            </a:lvl1pPr>
          </a:lstStyle>
          <a:p>
            <a:endParaRPr lang="el-GR"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el-GR" sz="1200"/>
            </a:lvl1pPr>
          </a:lstStyle>
          <a:p>
            <a:fld id="{459226BF-1F13-42D3-80DC-373E7ADD1EBC}" type="slidenum">
              <a:rPr lang="el-GR" smtClean="0"/>
              <a:pPr/>
              <a:t>‹#›</a:t>
            </a:fld>
            <a:endParaRPr lang="el-GR" dirty="0"/>
          </a:p>
        </p:txBody>
      </p:sp>
    </p:spTree>
    <p:extLst>
      <p:ext uri="{BB962C8B-B14F-4D97-AF65-F5344CB8AC3E}">
        <p14:creationId xmlns:p14="http://schemas.microsoft.com/office/powerpoint/2010/main" val="1165374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el-G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el-GR" sz="1200"/>
            </a:lvl1pPr>
          </a:lstStyle>
          <a:p>
            <a:fld id="{48AEF76B-3757-4A0B-AF93-28494465C1DD}" type="datetimeFigureOut">
              <a:rPr lang="en-US"/>
              <a:pPr/>
              <a:t>1/23/2015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el-G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el-GR" sz="1200"/>
            </a:lvl1pPr>
          </a:lstStyle>
          <a:p>
            <a:fld id="{75693FD4-8F83-4EF7-AC3F-0DC0388986B0}" type="slidenum">
              <a:rPr/>
              <a:pPr/>
              <a:t>‹#›</a:t>
            </a:fld>
            <a:endParaRPr lang="el-GR"/>
          </a:p>
        </p:txBody>
      </p:sp>
    </p:spTree>
    <p:extLst>
      <p:ext uri="{BB962C8B-B14F-4D97-AF65-F5344CB8AC3E}">
        <p14:creationId xmlns:p14="http://schemas.microsoft.com/office/powerpoint/2010/main" val="4151263259"/>
      </p:ext>
    </p:extLst>
  </p:cSld>
  <p:clrMap bg1="lt1" tx1="dk1" bg2="lt2" tx2="dk2" accent1="accent1" accent2="accent2" accent3="accent3" accent4="accent4" accent5="accent5" accent6="accent6" hlink="hlink" folHlink="folHlink"/>
  <p:notesStyle>
    <a:lvl1pPr marL="0" algn="l" defTabSz="914400" rtl="0" eaLnBrk="1" latinLnBrk="0" hangingPunct="1">
      <a:defRPr lang="el-GR" sz="1200" kern="1200">
        <a:solidFill>
          <a:schemeClr val="tx1"/>
        </a:solidFill>
        <a:latin typeface="+mn-lt"/>
        <a:ea typeface="+mn-ea"/>
        <a:cs typeface="+mn-cs"/>
      </a:defRPr>
    </a:lvl1pPr>
    <a:lvl2pPr marL="457200" algn="l" defTabSz="914400" rtl="0" eaLnBrk="1" latinLnBrk="0" hangingPunct="1">
      <a:defRPr lang="el-GR" sz="1200" kern="1200">
        <a:solidFill>
          <a:schemeClr val="tx1"/>
        </a:solidFill>
        <a:latin typeface="+mn-lt"/>
        <a:ea typeface="+mn-ea"/>
        <a:cs typeface="+mn-cs"/>
      </a:defRPr>
    </a:lvl2pPr>
    <a:lvl3pPr marL="914400" algn="l" defTabSz="914400" rtl="0" eaLnBrk="1" latinLnBrk="0" hangingPunct="1">
      <a:defRPr lang="el-GR" sz="1200" kern="1200">
        <a:solidFill>
          <a:schemeClr val="tx1"/>
        </a:solidFill>
        <a:latin typeface="+mn-lt"/>
        <a:ea typeface="+mn-ea"/>
        <a:cs typeface="+mn-cs"/>
      </a:defRPr>
    </a:lvl3pPr>
    <a:lvl4pPr marL="1371600" algn="l" defTabSz="914400" rtl="0" eaLnBrk="1" latinLnBrk="0" hangingPunct="1">
      <a:defRPr lang="el-GR" sz="1200" kern="1200">
        <a:solidFill>
          <a:schemeClr val="tx1"/>
        </a:solidFill>
        <a:latin typeface="+mn-lt"/>
        <a:ea typeface="+mn-ea"/>
        <a:cs typeface="+mn-cs"/>
      </a:defRPr>
    </a:lvl4pPr>
    <a:lvl5pPr marL="1828800" algn="l" defTabSz="914400" rtl="0" eaLnBrk="1" latinLnBrk="0" hangingPunct="1">
      <a:defRPr lang="el-GR" sz="1200" kern="1200">
        <a:solidFill>
          <a:schemeClr val="tx1"/>
        </a:solidFill>
        <a:latin typeface="+mn-lt"/>
        <a:ea typeface="+mn-ea"/>
        <a:cs typeface="+mn-cs"/>
      </a:defRPr>
    </a:lvl5pPr>
    <a:lvl6pPr marL="2286000" algn="l" defTabSz="914400" rtl="0" eaLnBrk="1" latinLnBrk="0" hangingPunct="1">
      <a:defRPr lang="el-GR" sz="1200" kern="1200">
        <a:solidFill>
          <a:schemeClr val="tx1"/>
        </a:solidFill>
        <a:latin typeface="+mn-lt"/>
        <a:ea typeface="+mn-ea"/>
        <a:cs typeface="+mn-cs"/>
      </a:defRPr>
    </a:lvl6pPr>
    <a:lvl7pPr marL="2743200" algn="l" defTabSz="914400" rtl="0" eaLnBrk="1" latinLnBrk="0" hangingPunct="1">
      <a:defRPr lang="el-GR" sz="1200" kern="1200">
        <a:solidFill>
          <a:schemeClr val="tx1"/>
        </a:solidFill>
        <a:latin typeface="+mn-lt"/>
        <a:ea typeface="+mn-ea"/>
        <a:cs typeface="+mn-cs"/>
      </a:defRPr>
    </a:lvl7pPr>
    <a:lvl8pPr marL="3200400" algn="l" defTabSz="914400" rtl="0" eaLnBrk="1" latinLnBrk="0" hangingPunct="1">
      <a:defRPr lang="el-GR" sz="1200" kern="1200">
        <a:solidFill>
          <a:schemeClr val="tx1"/>
        </a:solidFill>
        <a:latin typeface="+mn-lt"/>
        <a:ea typeface="+mn-ea"/>
        <a:cs typeface="+mn-cs"/>
      </a:defRPr>
    </a:lvl8pPr>
    <a:lvl9pPr marL="3657600" algn="l" defTabSz="914400" rtl="0" eaLnBrk="1" latinLnBrk="0" hangingPunct="1">
      <a:defRPr lang="el-G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EC6EAC7D-5A89-47C2-8ABA-56C9C2DEF7A4}" type="slidenum">
              <a:rPr lang="el-GR" smtClean="0"/>
              <a:pPr/>
              <a:t>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lang="el-GR"/>
            </a:pPr>
            <a:r>
              <a:rPr lang="el-GR" dirty="0" smtClean="0"/>
              <a:t>Χρησιμοποιήστε μια κεφαλίδα ενότητας για κάθε θέμα, προκειμένου να υπάρχει σαφήνεια για το κοινό. </a:t>
            </a:r>
          </a:p>
          <a:p>
            <a:endParaRPr lang="el-GR" dirty="0"/>
          </a:p>
        </p:txBody>
      </p:sp>
      <p:sp>
        <p:nvSpPr>
          <p:cNvPr id="4" name="Slide Number Placeholder 3"/>
          <p:cNvSpPr>
            <a:spLocks noGrp="1"/>
          </p:cNvSpPr>
          <p:nvPr>
            <p:ph type="sldNum" sz="quarter" idx="10"/>
          </p:nvPr>
        </p:nvSpPr>
        <p:spPr/>
        <p:txBody>
          <a:bodyPr/>
          <a:lstStyle/>
          <a:p>
            <a:fld id="{75693FD4-8F83-4EF7-AC3F-0DC0388986B0}" type="slidenum">
              <a:rPr lang="el-GR" smtClean="0"/>
              <a:pPr/>
              <a:t>11</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75693FD4-8F83-4EF7-AC3F-0DC0388986B0}" type="slidenum">
              <a:rPr lang="el-GR" smtClean="0"/>
              <a:pPr/>
              <a:t>12</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Συνοψίστε το περιεχόμενο παρουσίασης, επαναλαμβάνοντας τα σημαντικά σημεία από τα μαθήματα.</a:t>
            </a:r>
          </a:p>
          <a:p>
            <a:r>
              <a:rPr lang="el-GR" dirty="0" smtClean="0"/>
              <a:t>Τι θέλετε να θυμάται το κοινό όταν τελειώσει η παρουσίασή σας;</a:t>
            </a:r>
          </a:p>
          <a:p>
            <a:endParaRPr lang="el-GR" dirty="0" smtClean="0"/>
          </a:p>
          <a:p>
            <a:r>
              <a:rPr lang="el-GR" dirty="0" smtClean="0"/>
              <a:t>Αποθηκεύστε την παρουσίασή σας σε ένα βίντεο για εύκολη διανομή (Για να δημιουργήσετε ένα βίντεο, κάντε κλικ στην καρτέλα Αρχείο και στη συνέχεια κάντε κλικ στην επιλογή Κοινή χρήση. Στην ενότητα Τύποι αρχείων, κάντε κλικ στην επιλογή Δημιουργία βίντεο.)</a:t>
            </a:r>
            <a:endParaRPr lang="el-GR" dirty="0"/>
          </a:p>
        </p:txBody>
      </p:sp>
      <p:sp>
        <p:nvSpPr>
          <p:cNvPr id="4" name="Slide Number Placeholder 3"/>
          <p:cNvSpPr>
            <a:spLocks noGrp="1"/>
          </p:cNvSpPr>
          <p:nvPr>
            <p:ph type="sldNum" sz="quarter" idx="10"/>
          </p:nvPr>
        </p:nvSpPr>
        <p:spPr/>
        <p:txBody>
          <a:bodyPr/>
          <a:lstStyle/>
          <a:p>
            <a:fld id="{EC6EAC7D-5A89-47C2-8ABA-56C9C2DEF7A4}" type="slidenum">
              <a:rPr lang="el-GR" smtClean="0"/>
              <a:pPr/>
              <a:t>13</a:t>
            </a:fld>
            <a:endParaRPr lang="el-G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Συνοψίστε το περιεχόμενο παρουσίασης, επαναλαμβάνοντας τα σημαντικά σημεία από τα μαθήματα.</a:t>
            </a:r>
          </a:p>
          <a:p>
            <a:r>
              <a:rPr lang="el-GR" dirty="0" smtClean="0"/>
              <a:t>Τι θέλετε να θυμάται το κοινό όταν τελειώσει η παρουσίασή σας;</a:t>
            </a:r>
          </a:p>
          <a:p>
            <a:endParaRPr lang="el-GR" dirty="0" smtClean="0"/>
          </a:p>
          <a:p>
            <a:r>
              <a:rPr lang="el-GR" dirty="0" smtClean="0"/>
              <a:t>Αποθηκεύστε την παρουσίασή σας σε ένα βίντεο για εύκολη διανομή (Για να δημιουργήσετε ένα βίντεο, κάντε κλικ στην καρτέλα Αρχείο και στη συνέχεια κάντε κλικ στην επιλογή Κοινή χρήση. Στην ενότητα Τύποι αρχείων, κάντε κλικ στην επιλογή Δημιουργία βίντεο.)</a:t>
            </a:r>
            <a:endParaRPr lang="el-GR" dirty="0"/>
          </a:p>
        </p:txBody>
      </p:sp>
      <p:sp>
        <p:nvSpPr>
          <p:cNvPr id="4" name="Slide Number Placeholder 3"/>
          <p:cNvSpPr>
            <a:spLocks noGrp="1"/>
          </p:cNvSpPr>
          <p:nvPr>
            <p:ph type="sldNum" sz="quarter" idx="10"/>
          </p:nvPr>
        </p:nvSpPr>
        <p:spPr/>
        <p:txBody>
          <a:bodyPr/>
          <a:lstStyle/>
          <a:p>
            <a:fld id="{EC6EAC7D-5A89-47C2-8ABA-56C9C2DEF7A4}" type="slidenum">
              <a:rPr lang="el-GR" smtClean="0"/>
              <a:pPr/>
              <a:t>14</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Διαφάνεια τίτλου">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1"/>
          <p:cNvSpPr>
            <a:spLocks noGrp="1"/>
          </p:cNvSpPr>
          <p:nvPr>
            <p:ph type="ctrTitle" hasCustomPrompt="1"/>
          </p:nvPr>
        </p:nvSpPr>
        <p:spPr>
          <a:xfrm>
            <a:off x="2590800" y="2286000"/>
            <a:ext cx="6180224" cy="1470025"/>
          </a:xfrm>
        </p:spPr>
        <p:txBody>
          <a:bodyPr anchor="t"/>
          <a:lstStyle>
            <a:lvl1pPr algn="r" eaLnBrk="1" latinLnBrk="0" hangingPunct="1">
              <a:defRPr kumimoji="0" lang="el-GR" b="1" cap="small" baseline="0">
                <a:solidFill>
                  <a:srgbClr val="003300"/>
                </a:solidFill>
              </a:defRPr>
            </a:lvl1pPr>
          </a:lstStyle>
          <a:p>
            <a:r>
              <a:rPr kumimoji="0" lang="el-GR"/>
              <a:t>Κάντε κλικ για επεξεργασία του στυλ του τίτλου</a:t>
            </a:r>
          </a:p>
        </p:txBody>
      </p:sp>
      <p:sp>
        <p:nvSpPr>
          <p:cNvPr id="3" name="Subtitle 2"/>
          <p:cNvSpPr>
            <a:spLocks noGrp="1"/>
          </p:cNvSpPr>
          <p:nvPr>
            <p:ph type="subTitle" idx="1"/>
          </p:nvPr>
        </p:nvSpPr>
        <p:spPr>
          <a:xfrm>
            <a:off x="3962400" y="4038600"/>
            <a:ext cx="4772528" cy="990600"/>
          </a:xfrm>
        </p:spPr>
        <p:txBody>
          <a:bodyPr>
            <a:normAutofit/>
          </a:bodyPr>
          <a:lstStyle>
            <a:lvl1pPr marL="0" indent="0" algn="r" eaLnBrk="1" latinLnBrk="0" hangingPunct="1">
              <a:buNone/>
              <a:defRPr kumimoji="0" lang="el-GR" sz="2000" b="0">
                <a:solidFill>
                  <a:schemeClr val="tx1"/>
                </a:solidFill>
                <a:latin typeface="Georgia" pitchFamily="18" charset="0"/>
              </a:defRPr>
            </a:lvl1pPr>
            <a:lvl2pPr marL="457200" indent="0" algn="ctr" eaLnBrk="1" latinLnBrk="0" hangingPunct="1">
              <a:buNone/>
              <a:defRPr kumimoji="0" lang="el-GR">
                <a:solidFill>
                  <a:schemeClr val="tx1">
                    <a:tint val="75000"/>
                  </a:schemeClr>
                </a:solidFill>
              </a:defRPr>
            </a:lvl2pPr>
            <a:lvl3pPr marL="914400" indent="0" algn="ctr" eaLnBrk="1" latinLnBrk="0" hangingPunct="1">
              <a:buNone/>
              <a:defRPr kumimoji="0" lang="el-GR">
                <a:solidFill>
                  <a:schemeClr val="tx1">
                    <a:tint val="75000"/>
                  </a:schemeClr>
                </a:solidFill>
              </a:defRPr>
            </a:lvl3pPr>
            <a:lvl4pPr marL="1371600" indent="0" algn="ctr" eaLnBrk="1" latinLnBrk="0" hangingPunct="1">
              <a:buNone/>
              <a:defRPr kumimoji="0" lang="el-GR">
                <a:solidFill>
                  <a:schemeClr val="tx1">
                    <a:tint val="75000"/>
                  </a:schemeClr>
                </a:solidFill>
              </a:defRPr>
            </a:lvl4pPr>
            <a:lvl5pPr marL="1828800" indent="0" algn="ctr" eaLnBrk="1" latinLnBrk="0" hangingPunct="1">
              <a:buNone/>
              <a:defRPr kumimoji="0" lang="el-GR">
                <a:solidFill>
                  <a:schemeClr val="tx1">
                    <a:tint val="75000"/>
                  </a:schemeClr>
                </a:solidFill>
              </a:defRPr>
            </a:lvl5pPr>
            <a:lvl6pPr marL="2286000" indent="0" algn="ctr" eaLnBrk="1" latinLnBrk="0" hangingPunct="1">
              <a:buNone/>
              <a:defRPr kumimoji="0" lang="el-GR">
                <a:solidFill>
                  <a:schemeClr val="tx1">
                    <a:tint val="75000"/>
                  </a:schemeClr>
                </a:solidFill>
              </a:defRPr>
            </a:lvl6pPr>
            <a:lvl7pPr marL="2743200" indent="0" algn="ctr" eaLnBrk="1" latinLnBrk="0" hangingPunct="1">
              <a:buNone/>
              <a:defRPr kumimoji="0" lang="el-GR">
                <a:solidFill>
                  <a:schemeClr val="tx1">
                    <a:tint val="75000"/>
                  </a:schemeClr>
                </a:solidFill>
              </a:defRPr>
            </a:lvl7pPr>
            <a:lvl8pPr marL="3200400" indent="0" algn="ctr" eaLnBrk="1" latinLnBrk="0" hangingPunct="1">
              <a:buNone/>
              <a:defRPr kumimoji="0" lang="el-GR">
                <a:solidFill>
                  <a:schemeClr val="tx1">
                    <a:tint val="75000"/>
                  </a:schemeClr>
                </a:solidFill>
              </a:defRPr>
            </a:lvl8pPr>
            <a:lvl9pPr marL="3657600" indent="0" algn="ctr" eaLnBrk="1" latinLnBrk="0" hangingPunct="1">
              <a:buNone/>
              <a:defRPr kumimoji="0" lang="el-GR">
                <a:solidFill>
                  <a:schemeClr val="tx1">
                    <a:tint val="75000"/>
                  </a:schemeClr>
                </a:solidFill>
              </a:defRPr>
            </a:lvl9pPr>
          </a:lstStyle>
          <a:p>
            <a:pPr eaLnBrk="1" latinLnBrk="0" hangingPunct="1"/>
            <a:r>
              <a:rPr lang="el-GR" smtClean="0"/>
              <a:t>Κάντε κλικ για να επεξεργαστείτε τον υπότιτλο του υποδείγματος</a:t>
            </a:r>
            <a:endParaRPr/>
          </a:p>
        </p:txBody>
      </p:sp>
      <p:pic>
        <p:nvPicPr>
          <p:cNvPr id="7" name="Picture 6"/>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a:off x="0" y="1251"/>
            <a:ext cx="3721618" cy="6858000"/>
          </a:xfrm>
          <a:prstGeom prst="rect">
            <a:avLst/>
          </a:prstGeom>
        </p:spPr>
      </p:pic>
      <p:sp>
        <p:nvSpPr>
          <p:cNvPr id="10" name="Picture Placeholder 9"/>
          <p:cNvSpPr>
            <a:spLocks noGrp="1"/>
          </p:cNvSpPr>
          <p:nvPr>
            <p:ph type="pic" sz="quarter" idx="13" hasCustomPrompt="1"/>
          </p:nvPr>
        </p:nvSpPr>
        <p:spPr>
          <a:xfrm>
            <a:off x="6858000" y="5105400"/>
            <a:ext cx="1828800" cy="990600"/>
          </a:xfrm>
        </p:spPr>
        <p:txBody>
          <a:bodyPr>
            <a:normAutofit/>
          </a:bodyPr>
          <a:lstStyle>
            <a:lvl1pPr marL="0" indent="0" algn="ctr" eaLnBrk="1" latinLnBrk="0" hangingPunct="1">
              <a:buNone/>
              <a:defRPr kumimoji="0" lang="el-GR" sz="2000" baseline="0"/>
            </a:lvl1pPr>
          </a:lstStyle>
          <a:p>
            <a:r>
              <a:rPr kumimoji="0" lang="el-GR"/>
              <a:t>Λογότυπο εταιρείας</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smtClean="0"/>
              <a:t>Kλικ για επεξεργασία του τίτλου</a:t>
            </a:r>
            <a:endParaRPr/>
          </a:p>
        </p:txBody>
      </p:sp>
      <p:sp>
        <p:nvSpPr>
          <p:cNvPr id="3" name="Date Placeholder 2"/>
          <p:cNvSpPr>
            <a:spLocks noGrp="1"/>
          </p:cNvSpPr>
          <p:nvPr>
            <p:ph type="dt" sz="half" idx="10"/>
          </p:nvPr>
        </p:nvSpPr>
        <p:spPr/>
        <p:txBody>
          <a:bodyPr/>
          <a:lstStyle/>
          <a:p>
            <a:r>
              <a:rPr lang="el-GR" smtClean="0"/>
              <a:t>12/17/2009</a:t>
            </a:r>
            <a:endParaRPr kumimoji="0" lang="el-GR"/>
          </a:p>
        </p:txBody>
      </p:sp>
      <p:sp>
        <p:nvSpPr>
          <p:cNvPr id="4" name="Footer Placeholder 3"/>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5" name="Slide Number Placeholder 4"/>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l-GR" smtClean="0"/>
              <a:t>12/17/2009</a:t>
            </a:r>
            <a:endParaRPr kumimoji="0" lang="el-GR"/>
          </a:p>
        </p:txBody>
      </p:sp>
      <p:sp>
        <p:nvSpPr>
          <p:cNvPr id="3" name="Footer Placeholder 2"/>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4" name="Slide Number Placeholder 3"/>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Μόνο φόντο">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3" name="Date Placeholder 3"/>
          <p:cNvSpPr>
            <a:spLocks noGrp="1"/>
          </p:cNvSpPr>
          <p:nvPr>
            <p:ph type="dt" sz="half" idx="10"/>
          </p:nvPr>
        </p:nvSpPr>
        <p:spPr>
          <a:xfrm>
            <a:off x="762000" y="6356350"/>
            <a:ext cx="2133600" cy="365125"/>
          </a:xfrm>
        </p:spPr>
        <p:txBody>
          <a:bodyPr/>
          <a:lstStyle/>
          <a:p>
            <a:r>
              <a:rPr lang="el-GR" smtClean="0"/>
              <a:t>12/17/2009</a:t>
            </a:r>
            <a:endParaRPr kumimoji="0" lang="el-GR"/>
          </a:p>
        </p:txBody>
      </p:sp>
      <p:sp>
        <p:nvSpPr>
          <p:cNvPr id="4" name="Footer Placeholder 4"/>
          <p:cNvSpPr>
            <a:spLocks noGrp="1"/>
          </p:cNvSpPr>
          <p:nvPr>
            <p:ph type="ftr" sz="quarter" idx="11"/>
          </p:nvPr>
        </p:nvSpPr>
        <p:spPr>
          <a:xfrm>
            <a:off x="3352800" y="6356350"/>
            <a:ext cx="2895600" cy="365125"/>
          </a:xfrm>
        </p:spPr>
        <p:txBody>
          <a:bodyPr/>
          <a:lstStyle/>
          <a:p>
            <a:r>
              <a:rPr kumimoji="0" lang="el-GR" smtClean="0"/>
              <a:t>Βασιλάκη Ευγενία, ΠΤΔΕ,  Πανεπιστήμιο Θεσσαλίας</a:t>
            </a:r>
            <a:endParaRPr kumimoji="0" lang="el-GR"/>
          </a:p>
        </p:txBody>
      </p:sp>
      <p:sp>
        <p:nvSpPr>
          <p:cNvPr id="5" name="Slide Number Placeholder 5"/>
          <p:cNvSpPr>
            <a:spLocks noGrp="1"/>
          </p:cNvSpPr>
          <p:nvPr>
            <p:ph type="sldNum" sz="quarter" idx="12"/>
          </p:nvPr>
        </p:nvSpPr>
        <p:spPr>
          <a:xfrm>
            <a:off x="6705600" y="6356350"/>
            <a:ext cx="2133600" cy="365125"/>
          </a:xfrm>
        </p:spPr>
        <p:txBody>
          <a:bodyPr/>
          <a:lstStyle/>
          <a:p>
            <a:fld id="{33D6E5A2-EC83-451F-A719-9AC1370DD5CF}" type="slidenum">
              <a:rPr/>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Κεφαλίδα ενότητας">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pic>
        <p:nvPicPr>
          <p:cNvPr id="8" name="Picture 7"/>
          <p:cNvPicPr>
            <a:picLocks noChangeAspect="1"/>
          </p:cNvPicPr>
          <p:nvPr userDrawn="1"/>
        </p:nvPicPr>
        <p:blipFill rotWithShape="1">
          <a:blip r:embed="rId3" cstate="email">
            <a:extLst>
              <a:ext uri="{28A0092B-C50C-407E-A947-70E740481C1C}">
                <a14:useLocalDpi xmlns:a14="http://schemas.microsoft.com/office/drawing/2010/main"/>
              </a:ext>
            </a:extLst>
          </a:blip>
          <a:srcRect/>
          <a:stretch/>
        </p:blipFill>
        <p:spPr>
          <a:xfrm rot="5400000">
            <a:off x="3161049" y="-3176815"/>
            <a:ext cx="2819400" cy="9173031"/>
          </a:xfrm>
          <a:prstGeom prst="rect">
            <a:avLst/>
          </a:prstGeom>
        </p:spPr>
      </p:pic>
      <p:sp>
        <p:nvSpPr>
          <p:cNvPr id="2" name="Title 1"/>
          <p:cNvSpPr>
            <a:spLocks noGrp="1"/>
          </p:cNvSpPr>
          <p:nvPr>
            <p:ph type="title" hasCustomPrompt="1"/>
          </p:nvPr>
        </p:nvSpPr>
        <p:spPr>
          <a:xfrm>
            <a:off x="4572000" y="3048000"/>
            <a:ext cx="4343400" cy="1362075"/>
          </a:xfrm>
        </p:spPr>
        <p:txBody>
          <a:bodyPr anchor="b" anchorCtr="0"/>
          <a:lstStyle>
            <a:lvl1pPr algn="l" eaLnBrk="1" latinLnBrk="0" hangingPunct="1">
              <a:defRPr kumimoji="0" lang="el-GR" sz="4000" b="1" cap="small" baseline="0">
                <a:solidFill>
                  <a:srgbClr val="003300"/>
                </a:solidFill>
              </a:defRPr>
            </a:lvl1pPr>
          </a:lstStyle>
          <a:p>
            <a:r>
              <a:rPr kumimoji="0" lang="el-GR"/>
              <a:t>Κάντε κλικ για επεξεργασία του στυλ υποδείγματος τίτλου</a:t>
            </a:r>
          </a:p>
        </p:txBody>
      </p:sp>
      <p:sp>
        <p:nvSpPr>
          <p:cNvPr id="4" name="Date Placeholder 3"/>
          <p:cNvSpPr>
            <a:spLocks noGrp="1"/>
          </p:cNvSpPr>
          <p:nvPr>
            <p:ph type="dt" sz="half" idx="10"/>
          </p:nvPr>
        </p:nvSpPr>
        <p:spPr/>
        <p:txBody>
          <a:bodyPr/>
          <a:lstStyle/>
          <a:p>
            <a:r>
              <a:rPr lang="el-GR" smtClean="0"/>
              <a:t>12/17/2009</a:t>
            </a:r>
            <a:endParaRPr kumimoji="0" lang="el-GR"/>
          </a:p>
        </p:txBody>
      </p:sp>
      <p:sp>
        <p:nvSpPr>
          <p:cNvPr id="5" name="Footer Placeholder 4"/>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6" name="Slide Number Placeholder 5"/>
          <p:cNvSpPr>
            <a:spLocks noGrp="1"/>
          </p:cNvSpPr>
          <p:nvPr>
            <p:ph type="sldNum" sz="quarter" idx="12"/>
          </p:nvPr>
        </p:nvSpPr>
        <p:spPr/>
        <p:txBody>
          <a:bodyPr/>
          <a:lstStyle/>
          <a:p>
            <a:fld id="{33D6E5A2-EC83-451F-A719-9AC1370DD5CF}" type="slidenum">
              <a:rPr/>
              <a:pPr/>
              <a:t>‹#›</a:t>
            </a:fld>
            <a:endParaRPr kumimoji="0" lang="el-GR"/>
          </a:p>
        </p:txBody>
      </p:sp>
      <p:sp>
        <p:nvSpPr>
          <p:cNvPr id="10" name="Picture Placeholder 9"/>
          <p:cNvSpPr>
            <a:spLocks noGrp="1"/>
          </p:cNvSpPr>
          <p:nvPr>
            <p:ph type="pic" sz="quarter" idx="13" hasCustomPrompt="1"/>
          </p:nvPr>
        </p:nvSpPr>
        <p:spPr>
          <a:xfrm>
            <a:off x="6781800" y="5334000"/>
            <a:ext cx="2133600" cy="990600"/>
          </a:xfrm>
        </p:spPr>
        <p:txBody>
          <a:bodyPr>
            <a:normAutofit/>
          </a:bodyPr>
          <a:lstStyle>
            <a:lvl1pPr marL="0" indent="0" algn="ctr" eaLnBrk="1" latinLnBrk="0" hangingPunct="1">
              <a:buNone/>
              <a:defRPr kumimoji="0" lang="el-GR" sz="1800"/>
            </a:lvl1pPr>
          </a:lstStyle>
          <a:p>
            <a:r>
              <a:rPr kumimoji="0" lang="el-GR"/>
              <a:t>Λογότυπο εταιρείας</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Τίτλος και περιεχόμενο">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2000" y="269632"/>
            <a:ext cx="8077200" cy="1143000"/>
          </a:xfrm>
        </p:spPr>
        <p:txBody>
          <a:bodyPr anchor="ctr" anchorCtr="0"/>
          <a:lstStyle>
            <a:lvl1pPr algn="l" eaLnBrk="1" latinLnBrk="0" hangingPunct="1">
              <a:defRPr kumimoji="0" lang="el-GR"/>
            </a:lvl1pPr>
          </a:lstStyle>
          <a:p>
            <a:r>
              <a:rPr kumimoji="0" lang="el-GR"/>
              <a:t>Κάντε κλικ για επεξεργασία του στυλ υποδείγματος τίτλου</a:t>
            </a:r>
          </a:p>
        </p:txBody>
      </p:sp>
      <p:sp>
        <p:nvSpPr>
          <p:cNvPr id="3" name="Content Placeholder 2"/>
          <p:cNvSpPr>
            <a:spLocks noGrp="1"/>
          </p:cNvSpPr>
          <p:nvPr>
            <p:ph idx="1"/>
          </p:nvPr>
        </p:nvSpPr>
        <p:spPr>
          <a:xfrm>
            <a:off x="762000" y="1596413"/>
            <a:ext cx="8077200" cy="4297363"/>
          </a:xfrm>
        </p:spPr>
        <p:txBody>
          <a:bodyPr>
            <a:normAutofit/>
          </a:bodyPr>
          <a:lstStyle>
            <a:lvl1pPr eaLnBrk="1" latinLnBrk="0" hangingPunct="1">
              <a:defRPr kumimoji="0" lang="el-GR" sz="3200">
                <a:latin typeface="+mn-lt"/>
              </a:defRPr>
            </a:lvl1pPr>
            <a:lvl2pPr eaLnBrk="1" latinLnBrk="0" hangingPunct="1">
              <a:defRPr kumimoji="0" lang="el-GR" sz="2800">
                <a:latin typeface="+mn-lt"/>
              </a:defRPr>
            </a:lvl2pPr>
            <a:lvl3pPr eaLnBrk="1" latinLnBrk="0" hangingPunct="1">
              <a:defRPr kumimoji="0" lang="el-GR" sz="2400">
                <a:latin typeface="+mn-lt"/>
              </a:defRPr>
            </a:lvl3pPr>
            <a:lvl4pPr eaLnBrk="1" latinLnBrk="0" hangingPunct="1">
              <a:defRPr kumimoji="0" lang="el-GR" sz="2400">
                <a:latin typeface="+mn-lt"/>
              </a:defRPr>
            </a:lvl4pPr>
            <a:lvl5pPr eaLnBrk="1" latinLnBrk="0" hangingPunct="1">
              <a:defRPr kumimoji="0" lang="el-GR" sz="2400">
                <a:latin typeface="+mn-lt"/>
              </a:defRPr>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Date Placeholder 3"/>
          <p:cNvSpPr>
            <a:spLocks noGrp="1"/>
          </p:cNvSpPr>
          <p:nvPr>
            <p:ph type="dt" sz="half" idx="10"/>
          </p:nvPr>
        </p:nvSpPr>
        <p:spPr/>
        <p:txBody>
          <a:bodyPr/>
          <a:lstStyle/>
          <a:p>
            <a:r>
              <a:rPr lang="el-GR" smtClean="0"/>
              <a:t>12/17/2009</a:t>
            </a:r>
            <a:endParaRPr kumimoji="0" lang="el-GR"/>
          </a:p>
        </p:txBody>
      </p:sp>
      <p:sp>
        <p:nvSpPr>
          <p:cNvPr id="5" name="Footer Placeholder 4"/>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6" name="Slide Number Placeholder 5"/>
          <p:cNvSpPr>
            <a:spLocks noGrp="1"/>
          </p:cNvSpPr>
          <p:nvPr>
            <p:ph type="sldNum" sz="quarter" idx="12"/>
          </p:nvPr>
        </p:nvSpPr>
        <p:spPr>
          <a:xfrm>
            <a:off x="6705600" y="6356350"/>
            <a:ext cx="2133600" cy="365125"/>
          </a:xfrm>
        </p:spPr>
        <p:txBody>
          <a:bodyPr/>
          <a:lstStyle/>
          <a:p>
            <a:fld id="{33D6E5A2-EC83-451F-A719-9AC1370DD5CF}" type="slidenum">
              <a:rPr/>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smtClean="0"/>
              <a:t>Kλικ για επεξεργασία του τίτλου</a:t>
            </a:r>
            <a:endParaRPr/>
          </a:p>
        </p:txBody>
      </p:sp>
      <p:sp>
        <p:nvSpPr>
          <p:cNvPr id="3" name="Content Placeholder 2"/>
          <p:cNvSpPr>
            <a:spLocks noGrp="1"/>
          </p:cNvSpPr>
          <p:nvPr>
            <p:ph sz="half" idx="1"/>
          </p:nvPr>
        </p:nvSpPr>
        <p:spPr>
          <a:xfrm>
            <a:off x="685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Content Placeholder 3"/>
          <p:cNvSpPr>
            <a:spLocks noGrp="1"/>
          </p:cNvSpPr>
          <p:nvPr>
            <p:ph sz="half" idx="2"/>
          </p:nvPr>
        </p:nvSpPr>
        <p:spPr>
          <a:xfrm>
            <a:off x="4876800" y="1600200"/>
            <a:ext cx="4038600" cy="4525963"/>
          </a:xfrm>
        </p:spPr>
        <p:txBody>
          <a:bodyPr/>
          <a:lstStyle>
            <a:lvl1pPr eaLnBrk="1" latinLnBrk="0" hangingPunct="1">
              <a:defRPr kumimoji="0" lang="el-GR" sz="2800"/>
            </a:lvl1pPr>
            <a:lvl2pPr eaLnBrk="1" latinLnBrk="0" hangingPunct="1">
              <a:defRPr kumimoji="0" lang="el-GR" sz="2400"/>
            </a:lvl2pPr>
            <a:lvl3pPr eaLnBrk="1" latinLnBrk="0" hangingPunct="1">
              <a:defRPr kumimoji="0" lang="el-GR" sz="2000"/>
            </a:lvl3pPr>
            <a:lvl4pPr eaLnBrk="1" latinLnBrk="0" hangingPunct="1">
              <a:defRPr kumimoji="0" lang="el-GR" sz="1800"/>
            </a:lvl4pPr>
            <a:lvl5pPr eaLnBrk="1" latinLnBrk="0" hangingPunct="1">
              <a:defRPr kumimoji="0" lang="el-GR" sz="1800"/>
            </a:lvl5pPr>
            <a:lvl6pPr eaLnBrk="1" latinLnBrk="0" hangingPunct="1">
              <a:defRPr kumimoji="0" lang="el-GR" sz="1800"/>
            </a:lvl6pPr>
            <a:lvl7pPr eaLnBrk="1" latinLnBrk="0" hangingPunct="1">
              <a:defRPr kumimoji="0" lang="el-GR" sz="1800"/>
            </a:lvl7pPr>
            <a:lvl8pPr eaLnBrk="1" latinLnBrk="0" hangingPunct="1">
              <a:defRPr kumimoji="0" lang="el-GR" sz="1800"/>
            </a:lvl8pPr>
            <a:lvl9pPr eaLnBrk="1" latinLnBrk="0" hangingPunct="1">
              <a:defRPr kumimoji="0" lang="el-GR" sz="18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5" name="Date Placeholder 4"/>
          <p:cNvSpPr>
            <a:spLocks noGrp="1"/>
          </p:cNvSpPr>
          <p:nvPr>
            <p:ph type="dt" sz="half" idx="10"/>
          </p:nvPr>
        </p:nvSpPr>
        <p:spPr/>
        <p:txBody>
          <a:bodyPr/>
          <a:lstStyle/>
          <a:p>
            <a:r>
              <a:rPr lang="el-GR" smtClean="0"/>
              <a:t>12/17/2009</a:t>
            </a:r>
            <a:endParaRPr kumimoji="0" lang="el-GR"/>
          </a:p>
        </p:txBody>
      </p:sp>
      <p:sp>
        <p:nvSpPr>
          <p:cNvPr id="6" name="Footer Placeholder 5"/>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7" name="Slide Number Placeholder 6"/>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eaLnBrk="1" latinLnBrk="0" hangingPunct="1">
              <a:defRPr kumimoji="0" lang="el-GR"/>
            </a:lvl1pPr>
          </a:lstStyle>
          <a:p>
            <a:pPr eaLnBrk="1" latinLnBrk="0" hangingPunct="1"/>
            <a:r>
              <a:rPr lang="el-GR" smtClean="0"/>
              <a:t>Kλικ για επεξεργασία του τίτλου</a:t>
            </a:r>
            <a:endParaRPr/>
          </a:p>
        </p:txBody>
      </p:sp>
      <p:sp>
        <p:nvSpPr>
          <p:cNvPr id="3" name="Text Placeholder 2"/>
          <p:cNvSpPr>
            <a:spLocks noGrp="1"/>
          </p:cNvSpPr>
          <p:nvPr>
            <p:ph type="body" idx="1"/>
          </p:nvPr>
        </p:nvSpPr>
        <p:spPr>
          <a:xfrm>
            <a:off x="685800" y="1535113"/>
            <a:ext cx="4040188"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smtClean="0"/>
              <a:t>Kλικ για επεξεργασία των στυλ του υποδείγματος</a:t>
            </a:r>
          </a:p>
        </p:txBody>
      </p:sp>
      <p:sp>
        <p:nvSpPr>
          <p:cNvPr id="4" name="Content Placeholder 3"/>
          <p:cNvSpPr>
            <a:spLocks noGrp="1"/>
          </p:cNvSpPr>
          <p:nvPr>
            <p:ph sz="half" idx="2"/>
          </p:nvPr>
        </p:nvSpPr>
        <p:spPr>
          <a:xfrm>
            <a:off x="685800" y="2174875"/>
            <a:ext cx="4040188"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5" name="Text Placeholder 4"/>
          <p:cNvSpPr>
            <a:spLocks noGrp="1"/>
          </p:cNvSpPr>
          <p:nvPr>
            <p:ph type="body" sz="quarter" idx="3"/>
          </p:nvPr>
        </p:nvSpPr>
        <p:spPr>
          <a:xfrm>
            <a:off x="4873625" y="1535113"/>
            <a:ext cx="4041775" cy="639762"/>
          </a:xfrm>
        </p:spPr>
        <p:txBody>
          <a:bodyPr anchor="b"/>
          <a:lstStyle>
            <a:lvl1pPr marL="0" indent="0" eaLnBrk="1" latinLnBrk="0" hangingPunct="1">
              <a:buNone/>
              <a:defRPr kumimoji="0" lang="el-GR" sz="2400" b="1"/>
            </a:lvl1pPr>
            <a:lvl2pPr marL="457200" indent="0" eaLnBrk="1" latinLnBrk="0" hangingPunct="1">
              <a:buNone/>
              <a:defRPr kumimoji="0" lang="el-GR" sz="2000" b="1"/>
            </a:lvl2pPr>
            <a:lvl3pPr marL="914400" indent="0" eaLnBrk="1" latinLnBrk="0" hangingPunct="1">
              <a:buNone/>
              <a:defRPr kumimoji="0" lang="el-GR" sz="1800" b="1"/>
            </a:lvl3pPr>
            <a:lvl4pPr marL="1371600" indent="0" eaLnBrk="1" latinLnBrk="0" hangingPunct="1">
              <a:buNone/>
              <a:defRPr kumimoji="0" lang="el-GR" sz="1600" b="1"/>
            </a:lvl4pPr>
            <a:lvl5pPr marL="1828800" indent="0" eaLnBrk="1" latinLnBrk="0" hangingPunct="1">
              <a:buNone/>
              <a:defRPr kumimoji="0" lang="el-GR" sz="1600" b="1"/>
            </a:lvl5pPr>
            <a:lvl6pPr marL="2286000" indent="0" eaLnBrk="1" latinLnBrk="0" hangingPunct="1">
              <a:buNone/>
              <a:defRPr kumimoji="0" lang="el-GR" sz="1600" b="1"/>
            </a:lvl6pPr>
            <a:lvl7pPr marL="2743200" indent="0" eaLnBrk="1" latinLnBrk="0" hangingPunct="1">
              <a:buNone/>
              <a:defRPr kumimoji="0" lang="el-GR" sz="1600" b="1"/>
            </a:lvl7pPr>
            <a:lvl8pPr marL="3200400" indent="0" eaLnBrk="1" latinLnBrk="0" hangingPunct="1">
              <a:buNone/>
              <a:defRPr kumimoji="0" lang="el-GR" sz="1600" b="1"/>
            </a:lvl8pPr>
            <a:lvl9pPr marL="3657600" indent="0" eaLnBrk="1" latinLnBrk="0" hangingPunct="1">
              <a:buNone/>
              <a:defRPr kumimoji="0" lang="el-GR" sz="1600" b="1"/>
            </a:lvl9pPr>
          </a:lstStyle>
          <a:p>
            <a:pPr lvl="0" eaLnBrk="1" latinLnBrk="0" hangingPunct="1"/>
            <a:r>
              <a:rPr lang="el-GR" smtClean="0"/>
              <a:t>Kλικ για επεξεργασία των στυλ του υποδείγματος</a:t>
            </a:r>
          </a:p>
        </p:txBody>
      </p:sp>
      <p:sp>
        <p:nvSpPr>
          <p:cNvPr id="6" name="Content Placeholder 5"/>
          <p:cNvSpPr>
            <a:spLocks noGrp="1"/>
          </p:cNvSpPr>
          <p:nvPr>
            <p:ph sz="quarter" idx="4"/>
          </p:nvPr>
        </p:nvSpPr>
        <p:spPr>
          <a:xfrm>
            <a:off x="4873625" y="2174875"/>
            <a:ext cx="4041775" cy="3951288"/>
          </a:xfrm>
        </p:spPr>
        <p:txBody>
          <a:bodyPr/>
          <a:lstStyle>
            <a:lvl1pPr eaLnBrk="1" latinLnBrk="0" hangingPunct="1">
              <a:defRPr kumimoji="0" lang="el-GR" sz="2400"/>
            </a:lvl1pPr>
            <a:lvl2pPr eaLnBrk="1" latinLnBrk="0" hangingPunct="1">
              <a:defRPr kumimoji="0" lang="el-GR" sz="2000"/>
            </a:lvl2pPr>
            <a:lvl3pPr eaLnBrk="1" latinLnBrk="0" hangingPunct="1">
              <a:defRPr kumimoji="0" lang="el-GR" sz="1800"/>
            </a:lvl3pPr>
            <a:lvl4pPr eaLnBrk="1" latinLnBrk="0" hangingPunct="1">
              <a:defRPr kumimoji="0" lang="el-GR" sz="1600"/>
            </a:lvl4pPr>
            <a:lvl5pPr eaLnBrk="1" latinLnBrk="0" hangingPunct="1">
              <a:defRPr kumimoji="0" lang="el-GR" sz="1600"/>
            </a:lvl5pPr>
            <a:lvl6pPr eaLnBrk="1" latinLnBrk="0" hangingPunct="1">
              <a:defRPr kumimoji="0" lang="el-GR" sz="1600"/>
            </a:lvl6pPr>
            <a:lvl7pPr eaLnBrk="1" latinLnBrk="0" hangingPunct="1">
              <a:defRPr kumimoji="0" lang="el-GR" sz="1600"/>
            </a:lvl7pPr>
            <a:lvl8pPr eaLnBrk="1" latinLnBrk="0" hangingPunct="1">
              <a:defRPr kumimoji="0" lang="el-GR" sz="1600"/>
            </a:lvl8pPr>
            <a:lvl9pPr eaLnBrk="1" latinLnBrk="0" hangingPunct="1">
              <a:defRPr kumimoji="0" lang="el-GR" sz="16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7" name="Date Placeholder 6"/>
          <p:cNvSpPr>
            <a:spLocks noGrp="1"/>
          </p:cNvSpPr>
          <p:nvPr>
            <p:ph type="dt" sz="half" idx="10"/>
          </p:nvPr>
        </p:nvSpPr>
        <p:spPr/>
        <p:txBody>
          <a:bodyPr/>
          <a:lstStyle/>
          <a:p>
            <a:r>
              <a:rPr lang="el-GR" smtClean="0"/>
              <a:t>12/17/2009</a:t>
            </a:r>
            <a:endParaRPr kumimoji="0" lang="el-GR"/>
          </a:p>
        </p:txBody>
      </p:sp>
      <p:sp>
        <p:nvSpPr>
          <p:cNvPr id="8" name="Footer Placeholder 7"/>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9" name="Slide Number Placeholder 8"/>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3008313" cy="1162050"/>
          </a:xfrm>
        </p:spPr>
        <p:txBody>
          <a:bodyPr anchor="b"/>
          <a:lstStyle>
            <a:lvl1pPr algn="l" eaLnBrk="1" latinLnBrk="0" hangingPunct="1">
              <a:defRPr kumimoji="0" lang="el-GR" sz="2000" b="1"/>
            </a:lvl1pPr>
          </a:lstStyle>
          <a:p>
            <a:pPr eaLnBrk="1" latinLnBrk="0" hangingPunct="1"/>
            <a:r>
              <a:rPr lang="el-GR" smtClean="0"/>
              <a:t>Kλικ για επεξεργασία του τίτλου</a:t>
            </a:r>
            <a:endParaRPr/>
          </a:p>
        </p:txBody>
      </p:sp>
      <p:sp>
        <p:nvSpPr>
          <p:cNvPr id="3" name="Content Placeholder 2"/>
          <p:cNvSpPr>
            <a:spLocks noGrp="1"/>
          </p:cNvSpPr>
          <p:nvPr>
            <p:ph idx="1"/>
          </p:nvPr>
        </p:nvSpPr>
        <p:spPr>
          <a:xfrm>
            <a:off x="3803650" y="273050"/>
            <a:ext cx="5111750" cy="5853113"/>
          </a:xfrm>
        </p:spPr>
        <p:txBody>
          <a:bodyPr/>
          <a:lstStyle>
            <a:lvl1pPr eaLnBrk="1" latinLnBrk="0" hangingPunct="1">
              <a:defRPr kumimoji="0" lang="el-GR" sz="3200"/>
            </a:lvl1pPr>
            <a:lvl2pPr eaLnBrk="1" latinLnBrk="0" hangingPunct="1">
              <a:defRPr kumimoji="0" lang="el-GR" sz="2800"/>
            </a:lvl2pPr>
            <a:lvl3pPr eaLnBrk="1" latinLnBrk="0" hangingPunct="1">
              <a:defRPr kumimoji="0" lang="el-GR" sz="2400"/>
            </a:lvl3pPr>
            <a:lvl4pPr eaLnBrk="1" latinLnBrk="0" hangingPunct="1">
              <a:defRPr kumimoji="0" lang="el-GR" sz="2000"/>
            </a:lvl4pPr>
            <a:lvl5pPr eaLnBrk="1" latinLnBrk="0" hangingPunct="1">
              <a:defRPr kumimoji="0" lang="el-GR" sz="2000"/>
            </a:lvl5pPr>
            <a:lvl6pPr eaLnBrk="1" latinLnBrk="0" hangingPunct="1">
              <a:defRPr kumimoji="0" lang="el-GR" sz="2000"/>
            </a:lvl6pPr>
            <a:lvl7pPr eaLnBrk="1" latinLnBrk="0" hangingPunct="1">
              <a:defRPr kumimoji="0" lang="el-GR" sz="2000"/>
            </a:lvl7pPr>
            <a:lvl8pPr eaLnBrk="1" latinLnBrk="0" hangingPunct="1">
              <a:defRPr kumimoji="0" lang="el-GR" sz="2000"/>
            </a:lvl8pPr>
            <a:lvl9pPr eaLnBrk="1" latinLnBrk="0" hangingPunct="1">
              <a:defRPr kumimoji="0" lang="el-GR" sz="2000"/>
            </a:lvl9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Text Placeholder 3"/>
          <p:cNvSpPr>
            <a:spLocks noGrp="1"/>
          </p:cNvSpPr>
          <p:nvPr>
            <p:ph type="body" sz="half" idx="2"/>
          </p:nvPr>
        </p:nvSpPr>
        <p:spPr>
          <a:xfrm>
            <a:off x="685800" y="1435100"/>
            <a:ext cx="3008313" cy="4691063"/>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smtClean="0"/>
              <a:t>Kλικ για επεξεργασία των στυλ του υποδείγματος</a:t>
            </a:r>
          </a:p>
        </p:txBody>
      </p:sp>
      <p:sp>
        <p:nvSpPr>
          <p:cNvPr id="5" name="Date Placeholder 4"/>
          <p:cNvSpPr>
            <a:spLocks noGrp="1"/>
          </p:cNvSpPr>
          <p:nvPr>
            <p:ph type="dt" sz="half" idx="10"/>
          </p:nvPr>
        </p:nvSpPr>
        <p:spPr/>
        <p:txBody>
          <a:bodyPr/>
          <a:lstStyle/>
          <a:p>
            <a:r>
              <a:rPr lang="el-GR" smtClean="0"/>
              <a:t>12/17/2009</a:t>
            </a:r>
            <a:endParaRPr kumimoji="0" lang="el-GR"/>
          </a:p>
        </p:txBody>
      </p:sp>
      <p:sp>
        <p:nvSpPr>
          <p:cNvPr id="6" name="Footer Placeholder 5"/>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7" name="Slide Number Placeholder 6"/>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eaLnBrk="1" latinLnBrk="0" hangingPunct="1">
              <a:defRPr kumimoji="0" lang="el-GR" sz="2000" b="1"/>
            </a:lvl1pPr>
          </a:lstStyle>
          <a:p>
            <a:pPr eaLnBrk="1" latinLnBrk="0" hangingPunct="1"/>
            <a:r>
              <a:rPr lang="el-GR" smtClean="0"/>
              <a:t>Kλικ για επεξεργασία του τίτλου</a:t>
            </a:r>
            <a:endParaRPr/>
          </a:p>
        </p:txBody>
      </p:sp>
      <p:sp>
        <p:nvSpPr>
          <p:cNvPr id="3" name="Picture Placeholder 2"/>
          <p:cNvSpPr>
            <a:spLocks noGrp="1"/>
          </p:cNvSpPr>
          <p:nvPr>
            <p:ph type="pic" idx="1"/>
          </p:nvPr>
        </p:nvSpPr>
        <p:spPr>
          <a:xfrm>
            <a:off x="1792288" y="612775"/>
            <a:ext cx="5486400" cy="4114800"/>
          </a:xfrm>
        </p:spPr>
        <p:txBody>
          <a:bodyPr/>
          <a:lstStyle>
            <a:lvl1pPr marL="0" indent="0" eaLnBrk="1" latinLnBrk="0" hangingPunct="1">
              <a:buNone/>
              <a:defRPr kumimoji="0" lang="el-GR" sz="3200"/>
            </a:lvl1pPr>
            <a:lvl2pPr marL="457200" indent="0" eaLnBrk="1" latinLnBrk="0" hangingPunct="1">
              <a:buNone/>
              <a:defRPr kumimoji="0" lang="el-GR" sz="2800"/>
            </a:lvl2pPr>
            <a:lvl3pPr marL="914400" indent="0" eaLnBrk="1" latinLnBrk="0" hangingPunct="1">
              <a:buNone/>
              <a:defRPr kumimoji="0" lang="el-GR" sz="2400"/>
            </a:lvl3pPr>
            <a:lvl4pPr marL="1371600" indent="0" eaLnBrk="1" latinLnBrk="0" hangingPunct="1">
              <a:buNone/>
              <a:defRPr kumimoji="0" lang="el-GR" sz="2000"/>
            </a:lvl4pPr>
            <a:lvl5pPr marL="1828800" indent="0" eaLnBrk="1" latinLnBrk="0" hangingPunct="1">
              <a:buNone/>
              <a:defRPr kumimoji="0" lang="el-GR" sz="2000"/>
            </a:lvl5pPr>
            <a:lvl6pPr marL="2286000" indent="0" eaLnBrk="1" latinLnBrk="0" hangingPunct="1">
              <a:buNone/>
              <a:defRPr kumimoji="0" lang="el-GR" sz="2000"/>
            </a:lvl6pPr>
            <a:lvl7pPr marL="2743200" indent="0" eaLnBrk="1" latinLnBrk="0" hangingPunct="1">
              <a:buNone/>
              <a:defRPr kumimoji="0" lang="el-GR" sz="2000"/>
            </a:lvl7pPr>
            <a:lvl8pPr marL="3200400" indent="0" eaLnBrk="1" latinLnBrk="0" hangingPunct="1">
              <a:buNone/>
              <a:defRPr kumimoji="0" lang="el-GR" sz="2000"/>
            </a:lvl8pPr>
            <a:lvl9pPr marL="3657600" indent="0" eaLnBrk="1" latinLnBrk="0" hangingPunct="1">
              <a:buNone/>
              <a:defRPr kumimoji="0" lang="el-GR" sz="2000"/>
            </a:lvl9pPr>
          </a:lstStyle>
          <a:p>
            <a:pPr eaLnBrk="1" latinLnBrk="0" hangingPunct="1"/>
            <a:r>
              <a:rPr lang="el-GR" smtClean="0"/>
              <a:t>Κάντε κλικ στο εικονίδιο για να προσθέσετε μια εικόνα</a:t>
            </a:r>
            <a:endParaRPr/>
          </a:p>
        </p:txBody>
      </p:sp>
      <p:sp>
        <p:nvSpPr>
          <p:cNvPr id="4" name="Text Placeholder 3"/>
          <p:cNvSpPr>
            <a:spLocks noGrp="1"/>
          </p:cNvSpPr>
          <p:nvPr>
            <p:ph type="body" sz="half" idx="2"/>
          </p:nvPr>
        </p:nvSpPr>
        <p:spPr>
          <a:xfrm>
            <a:off x="1792288" y="5367338"/>
            <a:ext cx="5486400" cy="804862"/>
          </a:xfrm>
        </p:spPr>
        <p:txBody>
          <a:bodyPr/>
          <a:lstStyle>
            <a:lvl1pPr marL="0" indent="0" eaLnBrk="1" latinLnBrk="0" hangingPunct="1">
              <a:buNone/>
              <a:defRPr kumimoji="0" lang="el-GR" sz="1400"/>
            </a:lvl1pPr>
            <a:lvl2pPr marL="457200" indent="0" eaLnBrk="1" latinLnBrk="0" hangingPunct="1">
              <a:buNone/>
              <a:defRPr kumimoji="0" lang="el-GR" sz="1200"/>
            </a:lvl2pPr>
            <a:lvl3pPr marL="914400" indent="0" eaLnBrk="1" latinLnBrk="0" hangingPunct="1">
              <a:buNone/>
              <a:defRPr kumimoji="0" lang="el-GR" sz="1000"/>
            </a:lvl3pPr>
            <a:lvl4pPr marL="1371600" indent="0" eaLnBrk="1" latinLnBrk="0" hangingPunct="1">
              <a:buNone/>
              <a:defRPr kumimoji="0" lang="el-GR" sz="900"/>
            </a:lvl4pPr>
            <a:lvl5pPr marL="1828800" indent="0" eaLnBrk="1" latinLnBrk="0" hangingPunct="1">
              <a:buNone/>
              <a:defRPr kumimoji="0" lang="el-GR" sz="900"/>
            </a:lvl5pPr>
            <a:lvl6pPr marL="2286000" indent="0" eaLnBrk="1" latinLnBrk="0" hangingPunct="1">
              <a:buNone/>
              <a:defRPr kumimoji="0" lang="el-GR" sz="900"/>
            </a:lvl6pPr>
            <a:lvl7pPr marL="2743200" indent="0" eaLnBrk="1" latinLnBrk="0" hangingPunct="1">
              <a:buNone/>
              <a:defRPr kumimoji="0" lang="el-GR" sz="900"/>
            </a:lvl7pPr>
            <a:lvl8pPr marL="3200400" indent="0" eaLnBrk="1" latinLnBrk="0" hangingPunct="1">
              <a:buNone/>
              <a:defRPr kumimoji="0" lang="el-GR" sz="900"/>
            </a:lvl8pPr>
            <a:lvl9pPr marL="3657600" indent="0" eaLnBrk="1" latinLnBrk="0" hangingPunct="1">
              <a:buNone/>
              <a:defRPr kumimoji="0" lang="el-GR" sz="900"/>
            </a:lvl9pPr>
          </a:lstStyle>
          <a:p>
            <a:pPr lvl="0" eaLnBrk="1" latinLnBrk="0" hangingPunct="1"/>
            <a:r>
              <a:rPr lang="el-GR" smtClean="0"/>
              <a:t>Kλικ για επεξεργασία των στυλ του υποδείγματος</a:t>
            </a:r>
          </a:p>
        </p:txBody>
      </p:sp>
      <p:sp>
        <p:nvSpPr>
          <p:cNvPr id="5" name="Date Placeholder 4"/>
          <p:cNvSpPr>
            <a:spLocks noGrp="1"/>
          </p:cNvSpPr>
          <p:nvPr>
            <p:ph type="dt" sz="half" idx="10"/>
          </p:nvPr>
        </p:nvSpPr>
        <p:spPr/>
        <p:txBody>
          <a:bodyPr/>
          <a:lstStyle/>
          <a:p>
            <a:r>
              <a:rPr lang="el-GR" smtClean="0"/>
              <a:t>12/17/2009</a:t>
            </a:r>
            <a:endParaRPr kumimoji="0" lang="el-GR"/>
          </a:p>
        </p:txBody>
      </p:sp>
      <p:sp>
        <p:nvSpPr>
          <p:cNvPr id="6" name="Footer Placeholder 5"/>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7" name="Slide Number Placeholder 6"/>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latinLnBrk="0" hangingPunct="1"/>
            <a:r>
              <a:rPr lang="el-GR" smtClean="0"/>
              <a:t>Kλικ για επεξεργασία του τίτλου</a:t>
            </a:r>
            <a:endParaRPr/>
          </a:p>
        </p:txBody>
      </p:sp>
      <p:sp>
        <p:nvSpPr>
          <p:cNvPr id="3" name="Vertical Text Placeholder 2"/>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Date Placeholder 3"/>
          <p:cNvSpPr>
            <a:spLocks noGrp="1"/>
          </p:cNvSpPr>
          <p:nvPr>
            <p:ph type="dt" sz="half" idx="10"/>
          </p:nvPr>
        </p:nvSpPr>
        <p:spPr/>
        <p:txBody>
          <a:bodyPr/>
          <a:lstStyle/>
          <a:p>
            <a:r>
              <a:rPr lang="el-GR" smtClean="0"/>
              <a:t>12/17/2009</a:t>
            </a:r>
            <a:endParaRPr kumimoji="0" lang="el-GR"/>
          </a:p>
        </p:txBody>
      </p:sp>
      <p:sp>
        <p:nvSpPr>
          <p:cNvPr id="5" name="Footer Placeholder 4"/>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6" name="Slide Number Placeholder 5"/>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74638"/>
            <a:ext cx="2057400" cy="5851525"/>
          </a:xfrm>
        </p:spPr>
        <p:txBody>
          <a:bodyPr vert="eaVert"/>
          <a:lstStyle/>
          <a:p>
            <a:pPr eaLnBrk="1" latinLnBrk="0" hangingPunct="1"/>
            <a:r>
              <a:rPr lang="el-GR" smtClean="0"/>
              <a:t>Kλικ για επεξεργασία του τίτλου</a:t>
            </a:r>
            <a:endParaRPr/>
          </a:p>
        </p:txBody>
      </p:sp>
      <p:sp>
        <p:nvSpPr>
          <p:cNvPr id="3" name="Vertical Text Placeholder 2"/>
          <p:cNvSpPr>
            <a:spLocks noGrp="1"/>
          </p:cNvSpPr>
          <p:nvPr>
            <p:ph type="body" orient="vert" idx="1"/>
          </p:nvPr>
        </p:nvSpPr>
        <p:spPr>
          <a:xfrm>
            <a:off x="762000" y="274638"/>
            <a:ext cx="58674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a:p>
        </p:txBody>
      </p:sp>
      <p:sp>
        <p:nvSpPr>
          <p:cNvPr id="4" name="Date Placeholder 3"/>
          <p:cNvSpPr>
            <a:spLocks noGrp="1"/>
          </p:cNvSpPr>
          <p:nvPr>
            <p:ph type="dt" sz="half" idx="10"/>
          </p:nvPr>
        </p:nvSpPr>
        <p:spPr/>
        <p:txBody>
          <a:bodyPr/>
          <a:lstStyle/>
          <a:p>
            <a:r>
              <a:rPr lang="el-GR" smtClean="0"/>
              <a:t>12/17/2009</a:t>
            </a:r>
            <a:endParaRPr kumimoji="0" lang="el-GR"/>
          </a:p>
        </p:txBody>
      </p:sp>
      <p:sp>
        <p:nvSpPr>
          <p:cNvPr id="5" name="Footer Placeholder 4"/>
          <p:cNvSpPr>
            <a:spLocks noGrp="1"/>
          </p:cNvSpPr>
          <p:nvPr>
            <p:ph type="ftr" sz="quarter" idx="11"/>
          </p:nvPr>
        </p:nvSpPr>
        <p:spPr/>
        <p:txBody>
          <a:bodyPr/>
          <a:lstStyle/>
          <a:p>
            <a:r>
              <a:rPr kumimoji="0" lang="el-GR" smtClean="0"/>
              <a:t>Βασιλάκη Ευγενία, ΠΤΔΕ,  Πανεπιστήμιο Θεσσαλίας</a:t>
            </a:r>
            <a:endParaRPr kumimoji="0" lang="el-GR"/>
          </a:p>
        </p:txBody>
      </p:sp>
      <p:sp>
        <p:nvSpPr>
          <p:cNvPr id="6" name="Slide Number Placeholder 5"/>
          <p:cNvSpPr>
            <a:spLocks noGrp="1"/>
          </p:cNvSpPr>
          <p:nvPr>
            <p:ph type="sldNum" sz="quarter" idx="12"/>
          </p:nvPr>
        </p:nvSpPr>
        <p:spPr/>
        <p:txBody>
          <a:bodyPr/>
          <a:lstStyle/>
          <a:p>
            <a:fld id="{33D6E5A2-EC83-451F-A719-9AC1370DD5CF}" type="slidenum">
              <a:rPr/>
              <a:pPr/>
              <a:t>‹#›</a:t>
            </a:fld>
            <a:endParaRPr kumimoji="0" lang="el-GR"/>
          </a:p>
        </p:txBody>
      </p:sp>
    </p:spTree>
  </p:cSld>
  <p:clrMapOvr>
    <a:masterClrMapping/>
  </p:clrMapOvr>
  <p:transition spd="slow">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14" cstate="email">
            <a:extLst>
              <a:ext uri="{28A0092B-C50C-407E-A947-70E740481C1C}">
                <a14:useLocalDpi xmlns:a14="http://schemas.microsoft.com/office/drawing/2010/main"/>
              </a:ext>
            </a:extLst>
          </a:blip>
          <a:srcRect/>
          <a:stretch/>
        </p:blipFill>
        <p:spPr>
          <a:xfrm>
            <a:off x="43543" y="0"/>
            <a:ext cx="9100457" cy="6879771"/>
          </a:xfrm>
          <a:prstGeom prst="rect">
            <a:avLst/>
          </a:prstGeom>
        </p:spPr>
      </p:pic>
      <p:sp>
        <p:nvSpPr>
          <p:cNvPr id="2" name="Title Placeholder 1"/>
          <p:cNvSpPr>
            <a:spLocks noGrp="1"/>
          </p:cNvSpPr>
          <p:nvPr>
            <p:ph type="title"/>
          </p:nvPr>
        </p:nvSpPr>
        <p:spPr>
          <a:xfrm>
            <a:off x="762000" y="274638"/>
            <a:ext cx="8077200" cy="1143000"/>
          </a:xfrm>
          <a:prstGeom prst="rect">
            <a:avLst/>
          </a:prstGeom>
        </p:spPr>
        <p:txBody>
          <a:bodyPr vert="horz" lIns="91440" tIns="45720" rIns="91440" bIns="45720" rtlCol="0" anchor="ctr">
            <a:normAutofit/>
          </a:bodyPr>
          <a:lstStyle/>
          <a:p>
            <a:pPr eaLnBrk="1" latinLnBrk="0" hangingPunct="1"/>
            <a:r>
              <a:rPr kumimoji="0" lang="el-GR" smtClean="0"/>
              <a:t>Στυλ κύριου τίτλου</a:t>
            </a:r>
            <a:endParaRPr kumimoji="0" lang="en-US" smtClean="0"/>
          </a:p>
        </p:txBody>
      </p:sp>
      <p:sp>
        <p:nvSpPr>
          <p:cNvPr id="3" name="Text Placeholder 2"/>
          <p:cNvSpPr>
            <a:spLocks noGrp="1"/>
          </p:cNvSpPr>
          <p:nvPr>
            <p:ph type="body" idx="1"/>
          </p:nvPr>
        </p:nvSpPr>
        <p:spPr>
          <a:xfrm>
            <a:off x="762000" y="1600200"/>
            <a:ext cx="8077200" cy="4525963"/>
          </a:xfrm>
          <a:prstGeom prst="rect">
            <a:avLst/>
          </a:prstGeom>
        </p:spPr>
        <p:txBody>
          <a:bodyPr vert="horz" lIns="91440" tIns="45720" rIns="91440" bIns="45720" rtlCol="0">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4" name="Date Placeholder 3"/>
          <p:cNvSpPr>
            <a:spLocks noGrp="1"/>
          </p:cNvSpPr>
          <p:nvPr>
            <p:ph type="dt" sz="half" idx="2"/>
          </p:nvPr>
        </p:nvSpPr>
        <p:spPr>
          <a:xfrm>
            <a:off x="762000" y="6356350"/>
            <a:ext cx="2133600" cy="365125"/>
          </a:xfrm>
          <a:prstGeom prst="rect">
            <a:avLst/>
          </a:prstGeom>
        </p:spPr>
        <p:txBody>
          <a:bodyPr vert="horz" lIns="91440" tIns="45720" rIns="91440" bIns="45720" rtlCol="0" anchor="ctr"/>
          <a:lstStyle>
            <a:lvl1pPr algn="l" eaLnBrk="1" latinLnBrk="0" hangingPunct="1">
              <a:defRPr kumimoji="0" lang="el-GR" sz="1200">
                <a:solidFill>
                  <a:schemeClr val="tx1">
                    <a:tint val="75000"/>
                  </a:schemeClr>
                </a:solidFill>
              </a:defRPr>
            </a:lvl1pPr>
          </a:lstStyle>
          <a:p>
            <a:r>
              <a:rPr lang="el-GR" smtClean="0"/>
              <a:t>12/17/2009</a:t>
            </a:r>
            <a:endParaRPr kumimoji="0" lang="el-GR"/>
          </a:p>
        </p:txBody>
      </p:sp>
      <p:sp>
        <p:nvSpPr>
          <p:cNvPr id="5" name="Footer Placeholder 4"/>
          <p:cNvSpPr>
            <a:spLocks noGrp="1"/>
          </p:cNvSpPr>
          <p:nvPr>
            <p:ph type="ftr" sz="quarter" idx="3"/>
          </p:nvPr>
        </p:nvSpPr>
        <p:spPr>
          <a:xfrm>
            <a:off x="3352800" y="6356350"/>
            <a:ext cx="2895600" cy="365125"/>
          </a:xfrm>
          <a:prstGeom prst="rect">
            <a:avLst/>
          </a:prstGeom>
        </p:spPr>
        <p:txBody>
          <a:bodyPr vert="horz" lIns="91440" tIns="45720" rIns="91440" bIns="45720" rtlCol="0" anchor="ctr"/>
          <a:lstStyle>
            <a:lvl1pPr algn="ctr" eaLnBrk="1" latinLnBrk="0" hangingPunct="1">
              <a:defRPr kumimoji="0" lang="el-GR" sz="1200">
                <a:solidFill>
                  <a:schemeClr val="tx1">
                    <a:tint val="75000"/>
                  </a:schemeClr>
                </a:solidFill>
              </a:defRPr>
            </a:lvl1pPr>
          </a:lstStyle>
          <a:p>
            <a:r>
              <a:rPr kumimoji="0" lang="el-GR" smtClean="0"/>
              <a:t>Βασιλάκη Ευγενία, ΠΤΔΕ,  Πανεπιστήμιο Θεσσαλίας</a:t>
            </a:r>
            <a:endParaRPr kumimoji="0" lang="el-GR"/>
          </a:p>
        </p:txBody>
      </p:sp>
      <p:sp>
        <p:nvSpPr>
          <p:cNvPr id="6" name="Slide Number Placeholder 5"/>
          <p:cNvSpPr>
            <a:spLocks noGrp="1"/>
          </p:cNvSpPr>
          <p:nvPr>
            <p:ph type="sldNum" sz="quarter" idx="4"/>
          </p:nvPr>
        </p:nvSpPr>
        <p:spPr>
          <a:xfrm>
            <a:off x="6705600" y="6356350"/>
            <a:ext cx="2133600" cy="365125"/>
          </a:xfrm>
          <a:prstGeom prst="rect">
            <a:avLst/>
          </a:prstGeom>
        </p:spPr>
        <p:txBody>
          <a:bodyPr vert="horz" lIns="91440" tIns="45720" rIns="91440" bIns="45720" rtlCol="0" anchor="ctr"/>
          <a:lstStyle>
            <a:lvl1pPr algn="r" eaLnBrk="1" latinLnBrk="0" hangingPunct="1">
              <a:defRPr kumimoji="0" lang="el-GR" sz="1200">
                <a:solidFill>
                  <a:schemeClr val="tx1">
                    <a:tint val="75000"/>
                  </a:schemeClr>
                </a:solidFill>
              </a:defRPr>
            </a:lvl1pPr>
          </a:lstStyle>
          <a:p>
            <a:fld id="{33D6E5A2-EC83-451F-A719-9AC1370DD5CF}" type="slidenum">
              <a:rPr/>
              <a:pPr/>
              <a:t>‹#›</a:t>
            </a:fld>
            <a:endParaRPr kumimoji="0" lang="el-GR"/>
          </a:p>
        </p:txBody>
      </p:sp>
      <p:pic>
        <p:nvPicPr>
          <p:cNvPr id="8" name="Picture 7"/>
          <p:cNvPicPr>
            <a:picLocks noChangeAspect="1"/>
          </p:cNvPicPr>
          <p:nvPr/>
        </p:nvPicPr>
        <p:blipFill rotWithShape="1">
          <a:blip r:embed="rId15" cstate="email">
            <a:extLst>
              <a:ext uri="{28A0092B-C50C-407E-A947-70E740481C1C}">
                <a14:useLocalDpi xmlns:a14="http://schemas.microsoft.com/office/drawing/2010/main"/>
              </a:ext>
            </a:extLst>
          </a:blip>
          <a:srcRect/>
          <a:stretch/>
        </p:blipFill>
        <p:spPr>
          <a:xfrm>
            <a:off x="-152400" y="-109183"/>
            <a:ext cx="818707" cy="70831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3" r:id="rId5"/>
    <p:sldLayoutId id="2147483656" r:id="rId6"/>
    <p:sldLayoutId id="2147483657" r:id="rId7"/>
    <p:sldLayoutId id="2147483658" r:id="rId8"/>
    <p:sldLayoutId id="2147483659" r:id="rId9"/>
    <p:sldLayoutId id="2147483654" r:id="rId10"/>
    <p:sldLayoutId id="2147483655" r:id="rId11"/>
    <p:sldLayoutId id="2147483663" r:id="rId12"/>
  </p:sldLayoutIdLst>
  <p:transition spd="slow">
    <p:wipe dir="d"/>
  </p:transition>
  <p:timing>
    <p:tnLst>
      <p:par>
        <p:cTn id="1" dur="indefinite" restart="never" nodeType="tmRoot"/>
      </p:par>
    </p:tnLst>
  </p:timing>
  <p:hf sldNum="0" hdr="0" ftr="0" dt="0"/>
  <p:txStyles>
    <p:titleStyle>
      <a:lvl1pPr algn="l" defTabSz="914400" rtl="0" eaLnBrk="1" latinLnBrk="0" hangingPunct="1">
        <a:spcBef>
          <a:spcPct val="0"/>
        </a:spcBef>
        <a:buNone/>
        <a:defRPr kumimoji="0" lang="el-G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0" lang="el-G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0" lang="el-G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0" lang="el-G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0" lang="el-GR" sz="2000" kern="1200">
          <a:solidFill>
            <a:schemeClr val="tx1"/>
          </a:solidFill>
          <a:latin typeface="+mn-lt"/>
          <a:ea typeface="+mn-ea"/>
          <a:cs typeface="+mn-cs"/>
        </a:defRPr>
      </a:lvl9pPr>
    </p:bodyStyle>
    <p:otherStyle>
      <a:defPPr>
        <a:defRPr kumimoji="0" lang="el-GR"/>
      </a:defPPr>
      <a:lvl1pPr marL="0" algn="l" defTabSz="914400" rtl="0" eaLnBrk="1" latinLnBrk="0" hangingPunct="1">
        <a:defRPr kumimoji="0" lang="el-GR" sz="1800" kern="1200">
          <a:solidFill>
            <a:schemeClr val="tx1"/>
          </a:solidFill>
          <a:latin typeface="+mn-lt"/>
          <a:ea typeface="+mn-ea"/>
          <a:cs typeface="+mn-cs"/>
        </a:defRPr>
      </a:lvl1pPr>
      <a:lvl2pPr marL="457200" algn="l" defTabSz="914400" rtl="0" eaLnBrk="1" latinLnBrk="0" hangingPunct="1">
        <a:defRPr kumimoji="0" lang="el-GR" sz="1800" kern="1200">
          <a:solidFill>
            <a:schemeClr val="tx1"/>
          </a:solidFill>
          <a:latin typeface="+mn-lt"/>
          <a:ea typeface="+mn-ea"/>
          <a:cs typeface="+mn-cs"/>
        </a:defRPr>
      </a:lvl2pPr>
      <a:lvl3pPr marL="914400" algn="l" defTabSz="914400" rtl="0" eaLnBrk="1" latinLnBrk="0" hangingPunct="1">
        <a:defRPr kumimoji="0" lang="el-GR" sz="1800" kern="1200">
          <a:solidFill>
            <a:schemeClr val="tx1"/>
          </a:solidFill>
          <a:latin typeface="+mn-lt"/>
          <a:ea typeface="+mn-ea"/>
          <a:cs typeface="+mn-cs"/>
        </a:defRPr>
      </a:lvl3pPr>
      <a:lvl4pPr marL="1371600" algn="l" defTabSz="914400" rtl="0" eaLnBrk="1" latinLnBrk="0" hangingPunct="1">
        <a:defRPr kumimoji="0" lang="el-GR" sz="1800" kern="1200">
          <a:solidFill>
            <a:schemeClr val="tx1"/>
          </a:solidFill>
          <a:latin typeface="+mn-lt"/>
          <a:ea typeface="+mn-ea"/>
          <a:cs typeface="+mn-cs"/>
        </a:defRPr>
      </a:lvl4pPr>
      <a:lvl5pPr marL="1828800" algn="l" defTabSz="914400" rtl="0" eaLnBrk="1" latinLnBrk="0" hangingPunct="1">
        <a:defRPr kumimoji="0" lang="el-GR" sz="1800" kern="1200">
          <a:solidFill>
            <a:schemeClr val="tx1"/>
          </a:solidFill>
          <a:latin typeface="+mn-lt"/>
          <a:ea typeface="+mn-ea"/>
          <a:cs typeface="+mn-cs"/>
        </a:defRPr>
      </a:lvl5pPr>
      <a:lvl6pPr marL="2286000" algn="l" defTabSz="914400" rtl="0" eaLnBrk="1" latinLnBrk="0" hangingPunct="1">
        <a:defRPr kumimoji="0" lang="el-GR" sz="1800" kern="1200">
          <a:solidFill>
            <a:schemeClr val="tx1"/>
          </a:solidFill>
          <a:latin typeface="+mn-lt"/>
          <a:ea typeface="+mn-ea"/>
          <a:cs typeface="+mn-cs"/>
        </a:defRPr>
      </a:lvl6pPr>
      <a:lvl7pPr marL="2743200" algn="l" defTabSz="914400" rtl="0" eaLnBrk="1" latinLnBrk="0" hangingPunct="1">
        <a:defRPr kumimoji="0" lang="el-GR" sz="1800" kern="1200">
          <a:solidFill>
            <a:schemeClr val="tx1"/>
          </a:solidFill>
          <a:latin typeface="+mn-lt"/>
          <a:ea typeface="+mn-ea"/>
          <a:cs typeface="+mn-cs"/>
        </a:defRPr>
      </a:lvl7pPr>
      <a:lvl8pPr marL="3200400" algn="l" defTabSz="914400" rtl="0" eaLnBrk="1" latinLnBrk="0" hangingPunct="1">
        <a:defRPr kumimoji="0" lang="el-GR" sz="1800" kern="1200">
          <a:solidFill>
            <a:schemeClr val="tx1"/>
          </a:solidFill>
          <a:latin typeface="+mn-lt"/>
          <a:ea typeface="+mn-ea"/>
          <a:cs typeface="+mn-cs"/>
        </a:defRPr>
      </a:lvl8pPr>
      <a:lvl9pPr marL="3657600" algn="l" defTabSz="914400" rtl="0" eaLnBrk="1" latinLnBrk="0" hangingPunct="1">
        <a:defRPr kumimoji="0" lang="el-G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5" Type="http://schemas.openxmlformats.org/officeDocument/2006/relationships/notesSlide" Target="../notesSlides/notesSlide4.xml"/><Relationship Id="rId4"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6.png"/><Relationship Id="rId4"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2"/>
            </p:custDataLst>
          </p:nvPr>
        </p:nvSpPr>
        <p:spPr>
          <a:xfrm>
            <a:off x="2590800" y="1556792"/>
            <a:ext cx="6180224" cy="2199233"/>
          </a:xfrm>
        </p:spPr>
        <p:txBody>
          <a:bodyPr>
            <a:noAutofit/>
          </a:bodyPr>
          <a:lstStyle/>
          <a:p>
            <a:r>
              <a:rPr lang="el-GR" sz="3600" cap="none" smtClean="0"/>
              <a:t/>
            </a:r>
            <a:br>
              <a:rPr lang="el-GR" sz="3600" cap="none" smtClean="0"/>
            </a:br>
            <a:r>
              <a:rPr lang="el-GR" sz="3600" cap="none" smtClean="0"/>
              <a:t>περιεχόμενο της γλωσικής διδασκαλίας</a:t>
            </a:r>
            <a:endParaRPr lang="el-GR" sz="3200" cap="none" dirty="0"/>
          </a:p>
        </p:txBody>
      </p:sp>
      <p:sp>
        <p:nvSpPr>
          <p:cNvPr id="3" name="Subtitle 2"/>
          <p:cNvSpPr>
            <a:spLocks noGrp="1"/>
          </p:cNvSpPr>
          <p:nvPr>
            <p:ph type="subTitle" idx="1"/>
            <p:custDataLst>
              <p:tags r:id="rId3"/>
            </p:custDataLst>
          </p:nvPr>
        </p:nvSpPr>
        <p:spPr/>
        <p:txBody>
          <a:bodyPr>
            <a:normAutofit fontScale="85000" lnSpcReduction="20000"/>
          </a:bodyPr>
          <a:lstStyle/>
          <a:p>
            <a:r>
              <a:rPr lang="el-GR" sz="2400" i="1" dirty="0" smtClean="0">
                <a:latin typeface="+mn-lt"/>
              </a:rPr>
              <a:t>Διδακτική της Νεοελληνικής Γλώσσας ΙΙ</a:t>
            </a:r>
          </a:p>
          <a:p>
            <a:r>
              <a:rPr lang="el-GR" sz="2400" i="1" dirty="0" smtClean="0">
                <a:latin typeface="+mn-lt"/>
              </a:rPr>
              <a:t>Βασιλάκη Ευγενία, ΠΤΔΕ</a:t>
            </a:r>
            <a:endParaRPr lang="el-GR" sz="2400" i="1" dirty="0">
              <a:latin typeface="+mn-lt"/>
            </a:endParaRPr>
          </a:p>
          <a:p>
            <a:r>
              <a:rPr lang="el-GR" sz="2400" i="1" dirty="0" smtClean="0">
                <a:latin typeface="+mn-lt"/>
              </a:rPr>
              <a:t>ΕΝΟΤΗΤΑ </a:t>
            </a:r>
            <a:r>
              <a:rPr lang="en-US" sz="2400" i="1" dirty="0">
                <a:latin typeface="+mn-lt"/>
              </a:rPr>
              <a:t>2</a:t>
            </a:r>
            <a:endParaRPr lang="el-GR" sz="2400" i="1" dirty="0">
              <a:latin typeface="+mn-lt"/>
            </a:endParaRPr>
          </a:p>
        </p:txBody>
      </p:sp>
    </p:spTree>
    <p:custDataLst>
      <p:tags r:id="rId1"/>
    </p:custDataLst>
    <p:extLst>
      <p:ext uri="{BB962C8B-B14F-4D97-AF65-F5344CB8AC3E}">
        <p14:creationId xmlns:p14="http://schemas.microsoft.com/office/powerpoint/2010/main" val="3673380821"/>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612775" y="1600200"/>
            <a:ext cx="8153400" cy="4495800"/>
          </a:xfrm>
        </p:spPr>
        <p:txBody>
          <a:bodyPr>
            <a:normAutofit fontScale="92500"/>
          </a:bodyPr>
          <a:lstStyle/>
          <a:p>
            <a:pPr algn="just" eaLnBrk="1" hangingPunct="1">
              <a:buFont typeface="Wingdings" pitchFamily="2" charset="2"/>
              <a:buChar char="Ø"/>
              <a:defRPr/>
            </a:pPr>
            <a:r>
              <a:rPr lang="el-GR" sz="2400" dirty="0" smtClean="0"/>
              <a:t>(</a:t>
            </a:r>
            <a:r>
              <a:rPr lang="el-GR" sz="2400" dirty="0"/>
              <a:t>5) </a:t>
            </a:r>
            <a:r>
              <a:rPr lang="el-GR" sz="2400" b="1" i="1" dirty="0">
                <a:solidFill>
                  <a:srgbClr val="FF0000"/>
                </a:solidFill>
              </a:rPr>
              <a:t>διακειμενικότητα</a:t>
            </a:r>
            <a:r>
              <a:rPr lang="el-GR" sz="2400" dirty="0"/>
              <a:t> (</a:t>
            </a:r>
            <a:r>
              <a:rPr lang="en-US" sz="2400" dirty="0" err="1"/>
              <a:t>intertextuality</a:t>
            </a:r>
            <a:r>
              <a:rPr lang="el-GR" sz="2400" dirty="0"/>
              <a:t>): η παραγωγή και η κατανόηση ενός κειμένου εξαρτάται από τη γνώση που έχουν για άλλα ομοειδή κείμενα τόσο ο πομπός όσο και ο δέκτης.</a:t>
            </a:r>
          </a:p>
          <a:p>
            <a:pPr algn="just" eaLnBrk="1" hangingPunct="1">
              <a:buFont typeface="Wingdings" pitchFamily="2" charset="2"/>
              <a:buChar char="Ø"/>
              <a:defRPr/>
            </a:pPr>
            <a:r>
              <a:rPr lang="el-GR" sz="2400" dirty="0"/>
              <a:t>(6) </a:t>
            </a:r>
            <a:r>
              <a:rPr lang="el-GR" sz="2400" b="1" i="1" dirty="0" err="1"/>
              <a:t>περιστασιακότητα</a:t>
            </a:r>
            <a:r>
              <a:rPr lang="el-GR" sz="2400" dirty="0"/>
              <a:t>/ </a:t>
            </a:r>
            <a:r>
              <a:rPr lang="el-GR" sz="2400" b="1" i="1" dirty="0" err="1"/>
              <a:t>καταστασιακότητα</a:t>
            </a:r>
            <a:r>
              <a:rPr lang="el-GR" sz="2400" dirty="0"/>
              <a:t> (</a:t>
            </a:r>
            <a:r>
              <a:rPr lang="en-US" sz="2400" dirty="0" err="1"/>
              <a:t>situationality</a:t>
            </a:r>
            <a:r>
              <a:rPr lang="el-GR" sz="2400" dirty="0"/>
              <a:t>): για να είναι αποδεκτό ένα κείμενο πρέπει να είναι προσαρμοσμένο στην </a:t>
            </a:r>
            <a:r>
              <a:rPr lang="el-GR" sz="2400" dirty="0" err="1"/>
              <a:t>εξωκειμενική</a:t>
            </a:r>
            <a:r>
              <a:rPr lang="el-GR" sz="2400" dirty="0"/>
              <a:t> περίσταση επικοινωνίας και να ερμηνεύεται σε συνάρτηση με την περίσταση </a:t>
            </a:r>
            <a:r>
              <a:rPr lang="el-GR" sz="2400" dirty="0" smtClean="0"/>
              <a:t>αυτή. (ύφος)</a:t>
            </a:r>
            <a:endParaRPr lang="el-GR" sz="2400" dirty="0"/>
          </a:p>
          <a:p>
            <a:pPr algn="just" eaLnBrk="1" hangingPunct="1">
              <a:buFont typeface="Wingdings" pitchFamily="2" charset="2"/>
              <a:buChar char="Ø"/>
              <a:defRPr/>
            </a:pPr>
            <a:r>
              <a:rPr lang="el-GR" sz="2400" dirty="0"/>
              <a:t>(7) </a:t>
            </a:r>
            <a:r>
              <a:rPr lang="el-GR" sz="2400" b="1" i="1" dirty="0" err="1"/>
              <a:t>αποδεκτότητα</a:t>
            </a:r>
            <a:r>
              <a:rPr lang="el-GR" sz="2400" dirty="0"/>
              <a:t> (</a:t>
            </a:r>
            <a:r>
              <a:rPr lang="en-US" sz="2400" dirty="0"/>
              <a:t>acceptability</a:t>
            </a:r>
            <a:r>
              <a:rPr lang="el-GR" sz="2400" dirty="0"/>
              <a:t>): οι παραλήπτες ενός κειμένου είναι σε θέση να αναγνωρίσουν σε αυτό έναν ή περισσότερους </a:t>
            </a:r>
            <a:r>
              <a:rPr lang="el-GR" sz="2400" dirty="0" err="1"/>
              <a:t>συνεπιδρώντες</a:t>
            </a:r>
            <a:r>
              <a:rPr lang="el-GR" sz="2400" dirty="0"/>
              <a:t> παράγοντες από τους παραπάνω ώστε να δικαιολογήσουν αν και γιατί τα γλωσσικά στοιχεία που προσλαμβάνουν έχουν ενότητα και νόημα.</a:t>
            </a:r>
          </a:p>
          <a:p>
            <a:pPr marL="0" indent="0" eaLnBrk="1" fontAlgn="auto" hangingPunct="1">
              <a:spcAft>
                <a:spcPts val="0"/>
              </a:spcAft>
              <a:buFont typeface="Wingdings" pitchFamily="2" charset="2"/>
              <a:buNone/>
              <a:defRPr/>
            </a:pPr>
            <a:endParaRPr lang="el-GR" sz="2400" dirty="0" smtClean="0"/>
          </a:p>
        </p:txBody>
      </p:sp>
      <p:sp>
        <p:nvSpPr>
          <p:cNvPr id="19460" name="Title 5"/>
          <p:cNvSpPr>
            <a:spLocks noGrp="1"/>
          </p:cNvSpPr>
          <p:nvPr>
            <p:ph type="title"/>
          </p:nvPr>
        </p:nvSpPr>
        <p:spPr>
          <a:xfrm>
            <a:off x="612775" y="228600"/>
            <a:ext cx="8153400" cy="990600"/>
          </a:xfrm>
        </p:spPr>
        <p:txBody>
          <a:bodyPr>
            <a:normAutofit/>
          </a:bodyPr>
          <a:lstStyle/>
          <a:p>
            <a:pPr algn="ctr" eaLnBrk="1" hangingPunct="1"/>
            <a:r>
              <a:rPr lang="el-GR" sz="3600" dirty="0" smtClean="0"/>
              <a:t>κριτήρια </a:t>
            </a:r>
            <a:r>
              <a:rPr lang="el-GR" sz="3600" dirty="0" err="1" smtClean="0"/>
              <a:t>κειμενικότητας</a:t>
            </a:r>
            <a:r>
              <a:rPr lang="el-GR" sz="3600" dirty="0" smtClean="0"/>
              <a:t> (ΙΙΙ)</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91880" y="3789040"/>
            <a:ext cx="5063480" cy="2205211"/>
          </a:xfrm>
        </p:spPr>
        <p:txBody>
          <a:bodyPr>
            <a:noAutofit/>
          </a:bodyPr>
          <a:lstStyle/>
          <a:p>
            <a:r>
              <a:rPr lang="el-GR" sz="4800" cap="none" dirty="0" smtClean="0"/>
              <a:t>κείμενα:</a:t>
            </a:r>
            <a:br>
              <a:rPr lang="el-GR" sz="4800" cap="none" dirty="0" smtClean="0"/>
            </a:br>
            <a:r>
              <a:rPr lang="el-GR" sz="4800" cap="none" dirty="0" smtClean="0"/>
              <a:t>οι διακρίσεις (κειμενικά είδη)</a:t>
            </a:r>
            <a:endParaRPr lang="el-GR" sz="4800" cap="none"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Θέση περιεχομένου 1"/>
          <p:cNvGraphicFramePr>
            <a:graphicFrameLocks noGrp="1"/>
          </p:cNvGraphicFramePr>
          <p:nvPr>
            <p:ph sz="quarter" idx="1"/>
          </p:nvPr>
        </p:nvGraphicFramePr>
        <p:xfrm>
          <a:off x="611188" y="1484784"/>
          <a:ext cx="8532812" cy="5040561"/>
        </p:xfrm>
        <a:graphic>
          <a:graphicData uri="http://schemas.openxmlformats.org/drawingml/2006/table">
            <a:tbl>
              <a:tblPr firstRow="1" firstCol="1" lastRow="1" lastCol="1" bandRow="1" bandCol="1">
                <a:tableStyleId>{69CF1AB2-1976-4502-BF36-3FF5EA218861}</a:tableStyleId>
              </a:tblPr>
              <a:tblGrid>
                <a:gridCol w="2189836"/>
                <a:gridCol w="2145712"/>
                <a:gridCol w="2237703"/>
                <a:gridCol w="1959561"/>
              </a:tblGrid>
              <a:tr h="940199">
                <a:tc>
                  <a:txBody>
                    <a:bodyPr/>
                    <a:lstStyle/>
                    <a:p>
                      <a:pPr algn="ctr"/>
                      <a:r>
                        <a:rPr lang="el-GR" sz="1200" i="0" dirty="0">
                          <a:effectLst/>
                        </a:rPr>
                        <a:t>ΕΙΔΗ ΛΟΓΟΥ</a:t>
                      </a:r>
                      <a:endParaRPr lang="el-GR" sz="1200" i="0" dirty="0">
                        <a:effectLst/>
                        <a:latin typeface="Calibri"/>
                        <a:cs typeface="Times New Roman"/>
                      </a:endParaRPr>
                    </a:p>
                  </a:txBody>
                  <a:tcPr marL="68585" marR="68585" marT="0" marB="0">
                    <a:lnR w="12700" cap="flat" cmpd="sng" algn="ctr">
                      <a:solidFill>
                        <a:schemeClr val="tx1"/>
                      </a:solidFill>
                      <a:prstDash val="solid"/>
                      <a:round/>
                      <a:headEnd type="none" w="med" len="med"/>
                      <a:tailEnd type="none" w="med" len="med"/>
                    </a:lnR>
                  </a:tcPr>
                </a:tc>
                <a:tc>
                  <a:txBody>
                    <a:bodyPr/>
                    <a:lstStyle/>
                    <a:p>
                      <a:pPr algn="ctr"/>
                      <a:r>
                        <a:rPr lang="el-GR" sz="1200" i="0" dirty="0">
                          <a:effectLst/>
                        </a:rPr>
                        <a:t>ΚΕΙΜΕΝΙΚΑ ΕΙΔΗ</a:t>
                      </a:r>
                      <a:endParaRPr lang="el-GR" sz="1200" i="0" dirty="0">
                        <a:effectLst/>
                        <a:latin typeface="Calibri"/>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l-GR" sz="1200" i="0" dirty="0">
                          <a:effectLst/>
                        </a:rPr>
                        <a:t>ΑΝΤΙΚΕΙΜΕΝΑ-ΚΑΤΗΓΟΡΙΕΣ</a:t>
                      </a:r>
                      <a:endParaRPr lang="el-GR" sz="1200" i="0" dirty="0">
                        <a:effectLst/>
                        <a:latin typeface="Calibri"/>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l-GR" sz="1200" i="0" dirty="0">
                          <a:effectLst/>
                        </a:rPr>
                        <a:t>ΚΕΙΜΕΝΙΚΟΙ ΤΥΠΟΙ</a:t>
                      </a:r>
                      <a:endParaRPr lang="el-GR" sz="1200" i="0" dirty="0">
                        <a:effectLst/>
                        <a:latin typeface="Calibri"/>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1074">
                <a:tc rowSpan="2">
                  <a:txBody>
                    <a:bodyPr/>
                    <a:lstStyle/>
                    <a:p>
                      <a:pPr algn="ctr">
                        <a:spcAft>
                          <a:spcPts val="0"/>
                        </a:spcAft>
                      </a:pPr>
                      <a:r>
                        <a:rPr lang="el-GR" sz="1200" dirty="0">
                          <a:effectLst/>
                        </a:rPr>
                        <a:t> </a:t>
                      </a:r>
                    </a:p>
                    <a:p>
                      <a:pPr algn="ctr">
                        <a:spcAft>
                          <a:spcPts val="0"/>
                        </a:spcAft>
                      </a:pPr>
                      <a:r>
                        <a:rPr lang="el-GR" sz="1400" dirty="0">
                          <a:effectLst/>
                        </a:rPr>
                        <a:t>αναφορικός λόγος</a:t>
                      </a:r>
                      <a:r>
                        <a:rPr lang="el-GR" sz="1400" dirty="0" smtClean="0">
                          <a:effectLst/>
                        </a:rPr>
                        <a:t>: </a:t>
                      </a:r>
                      <a:r>
                        <a:rPr lang="el-GR" sz="1200" dirty="0">
                          <a:effectLst/>
                        </a:rPr>
                        <a:t>αναπαριστά πρόσωπα, πράγματα, συμβάντα και καταστάσεις</a:t>
                      </a:r>
                    </a:p>
                    <a:p>
                      <a:pPr algn="ctr">
                        <a:spcAft>
                          <a:spcPts val="0"/>
                        </a:spcAft>
                      </a:pPr>
                      <a:r>
                        <a:rPr lang="el-GR" sz="1200" dirty="0">
                          <a:effectLst/>
                        </a:rPr>
                        <a:t> </a:t>
                      </a:r>
                      <a:endParaRPr lang="el-GR" sz="1200" dirty="0">
                        <a:effectLst/>
                        <a:latin typeface="Times New Roman"/>
                        <a:ea typeface="Times New Roman"/>
                        <a:cs typeface="Times New Roman"/>
                      </a:endParaRPr>
                    </a:p>
                  </a:txBody>
                  <a:tcPr marL="68585" marR="68585" marT="0" marB="0">
                    <a:lnR w="12700" cap="flat" cmpd="sng" algn="ctr">
                      <a:solidFill>
                        <a:schemeClr val="tx1"/>
                      </a:solidFill>
                      <a:prstDash val="solid"/>
                      <a:round/>
                      <a:headEnd type="none" w="med" len="med"/>
                      <a:tailEnd type="none" w="med" len="med"/>
                    </a:lnR>
                    <a:lnB w="38100" cap="flat" cmpd="sng" algn="ctr">
                      <a:solidFill>
                        <a:schemeClr val="tx2"/>
                      </a:solidFill>
                      <a:prstDash val="solid"/>
                      <a:round/>
                      <a:headEnd type="none" w="med" len="med"/>
                      <a:tailEnd type="none" w="med" len="med"/>
                    </a:lnB>
                  </a:tcPr>
                </a:tc>
                <a:tc>
                  <a:txBody>
                    <a:bodyPr/>
                    <a:lstStyle/>
                    <a:p>
                      <a:pPr algn="ctr">
                        <a:spcAft>
                          <a:spcPts val="0"/>
                        </a:spcAft>
                      </a:pPr>
                      <a:r>
                        <a:rPr lang="el-GR" sz="1400" i="1" dirty="0">
                          <a:effectLst/>
                        </a:rPr>
                        <a:t> </a:t>
                      </a:r>
                    </a:p>
                    <a:p>
                      <a:pPr algn="ctr">
                        <a:spcAft>
                          <a:spcPts val="0"/>
                        </a:spcAft>
                      </a:pPr>
                      <a:r>
                        <a:rPr lang="el-GR" sz="1400" i="1" dirty="0">
                          <a:effectLst/>
                        </a:rPr>
                        <a:t>αφηγήσεις</a:t>
                      </a:r>
                    </a:p>
                    <a:p>
                      <a:pPr algn="ctr">
                        <a:spcAft>
                          <a:spcPts val="0"/>
                        </a:spcAft>
                      </a:pPr>
                      <a:r>
                        <a:rPr lang="el-GR" sz="1400" i="1" dirty="0">
                          <a:effectLst/>
                        </a:rPr>
                        <a:t>(χρόνος)</a:t>
                      </a:r>
                      <a:endParaRPr lang="el-GR" sz="1400" i="1"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l-GR" sz="1200" dirty="0">
                          <a:effectLst/>
                        </a:rPr>
                        <a:t>αφηγήσεις πραγματικών ιστοριών, φανταστικών ιστοριών, παραμύθια, μύθοι κτλ.</a:t>
                      </a:r>
                      <a:endParaRPr lang="el-GR" sz="1200"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a:txBody>
                    <a:bodyPr/>
                    <a:lstStyle/>
                    <a:p>
                      <a:pPr>
                        <a:spcAft>
                          <a:spcPts val="0"/>
                        </a:spcAft>
                      </a:pPr>
                      <a:r>
                        <a:rPr lang="el-GR" sz="1200" dirty="0">
                          <a:effectLst/>
                        </a:rPr>
                        <a:t> </a:t>
                      </a:r>
                    </a:p>
                    <a:p>
                      <a:pPr>
                        <a:spcAft>
                          <a:spcPts val="0"/>
                        </a:spcAft>
                      </a:pPr>
                      <a:r>
                        <a:rPr lang="el-GR" sz="1200" dirty="0">
                          <a:effectLst/>
                        </a:rPr>
                        <a:t> </a:t>
                      </a:r>
                    </a:p>
                    <a:p>
                      <a:pPr>
                        <a:spcAft>
                          <a:spcPts val="0"/>
                        </a:spcAft>
                      </a:pPr>
                      <a:r>
                        <a:rPr lang="el-GR" sz="1200" dirty="0">
                          <a:effectLst/>
                        </a:rPr>
                        <a:t> </a:t>
                      </a:r>
                    </a:p>
                    <a:p>
                      <a:pPr>
                        <a:spcAft>
                          <a:spcPts val="0"/>
                        </a:spcAft>
                      </a:pPr>
                      <a:r>
                        <a:rPr lang="el-GR" sz="1200" dirty="0">
                          <a:effectLst/>
                        </a:rPr>
                        <a:t> </a:t>
                      </a:r>
                    </a:p>
                    <a:p>
                      <a:pPr>
                        <a:spcAft>
                          <a:spcPts val="0"/>
                        </a:spcAft>
                      </a:pPr>
                      <a:r>
                        <a:rPr lang="el-GR" sz="1200" dirty="0">
                          <a:effectLst/>
                        </a:rPr>
                        <a:t> </a:t>
                      </a:r>
                    </a:p>
                    <a:p>
                      <a:pPr algn="ctr">
                        <a:spcAft>
                          <a:spcPts val="0"/>
                        </a:spcAft>
                      </a:pPr>
                      <a:r>
                        <a:rPr lang="el-GR" sz="1200" b="0" dirty="0">
                          <a:effectLst/>
                        </a:rPr>
                        <a:t>λογοτεχνικά έργα, δημοσιογραφικά άρθρα, επιστημονικά κείμενα,</a:t>
                      </a:r>
                    </a:p>
                    <a:p>
                      <a:pPr algn="ctr">
                        <a:spcAft>
                          <a:spcPts val="0"/>
                        </a:spcAft>
                      </a:pPr>
                      <a:r>
                        <a:rPr lang="el-GR" sz="1200" b="0" dirty="0">
                          <a:effectLst/>
                        </a:rPr>
                        <a:t>ενημερωτικά έντυπα</a:t>
                      </a:r>
                    </a:p>
                    <a:p>
                      <a:pPr algn="ctr">
                        <a:spcAft>
                          <a:spcPts val="0"/>
                        </a:spcAft>
                      </a:pPr>
                      <a:r>
                        <a:rPr lang="el-GR" sz="1200" b="0" dirty="0">
                          <a:effectLst/>
                        </a:rPr>
                        <a:t>κτλ.</a:t>
                      </a:r>
                      <a:endParaRPr lang="el-GR" sz="1200" b="0"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41074">
                <a:tc vMerge="1">
                  <a:txBody>
                    <a:bodyPr/>
                    <a:lstStyle/>
                    <a:p>
                      <a:endParaRPr lang="el-GR"/>
                    </a:p>
                  </a:txBody>
                  <a:tcPr/>
                </a:tc>
                <a:tc>
                  <a:txBody>
                    <a:bodyPr/>
                    <a:lstStyle/>
                    <a:p>
                      <a:pPr algn="ctr">
                        <a:spcAft>
                          <a:spcPts val="0"/>
                        </a:spcAft>
                      </a:pPr>
                      <a:r>
                        <a:rPr lang="el-GR" sz="1400" i="1" dirty="0">
                          <a:effectLst/>
                        </a:rPr>
                        <a:t> </a:t>
                      </a:r>
                    </a:p>
                    <a:p>
                      <a:pPr algn="ctr">
                        <a:spcAft>
                          <a:spcPts val="0"/>
                        </a:spcAft>
                      </a:pPr>
                      <a:r>
                        <a:rPr lang="el-GR" sz="1400" i="1" dirty="0">
                          <a:effectLst/>
                        </a:rPr>
                        <a:t>περιγραφές</a:t>
                      </a:r>
                    </a:p>
                    <a:p>
                      <a:pPr algn="ctr">
                        <a:spcAft>
                          <a:spcPts val="0"/>
                        </a:spcAft>
                      </a:pPr>
                      <a:r>
                        <a:rPr lang="el-GR" sz="1400" i="1" dirty="0">
                          <a:effectLst/>
                        </a:rPr>
                        <a:t>(χώρος)</a:t>
                      </a:r>
                      <a:endParaRPr lang="el-GR" sz="1400" i="1"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2"/>
                      </a:solidFill>
                      <a:prstDash val="solid"/>
                      <a:round/>
                      <a:headEnd type="none" w="med" len="med"/>
                      <a:tailEnd type="none" w="med" len="med"/>
                    </a:lnB>
                  </a:tcPr>
                </a:tc>
                <a:tc>
                  <a:txBody>
                    <a:bodyPr/>
                    <a:lstStyle/>
                    <a:p>
                      <a:pPr algn="l">
                        <a:spcAft>
                          <a:spcPts val="0"/>
                        </a:spcAft>
                      </a:pPr>
                      <a:r>
                        <a:rPr lang="el-GR" sz="1200" dirty="0">
                          <a:effectLst/>
                        </a:rPr>
                        <a:t>περιγραφές αντικειμένων, προσώπων, ζώων κτλ.</a:t>
                      </a:r>
                      <a:endParaRPr lang="el-GR" sz="1200"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2"/>
                      </a:solidFill>
                      <a:prstDash val="solid"/>
                      <a:round/>
                      <a:headEnd type="none" w="med" len="med"/>
                      <a:tailEnd type="none" w="med" len="med"/>
                    </a:lnB>
                  </a:tcPr>
                </a:tc>
                <a:tc vMerge="1">
                  <a:txBody>
                    <a:bodyPr/>
                    <a:lstStyle/>
                    <a:p>
                      <a:endParaRPr lang="el-GR"/>
                    </a:p>
                  </a:txBody>
                  <a:tcPr/>
                </a:tc>
              </a:tr>
              <a:tr h="959953">
                <a:tc rowSpan="2">
                  <a:txBody>
                    <a:bodyPr/>
                    <a:lstStyle/>
                    <a:p>
                      <a:pPr>
                        <a:spcAft>
                          <a:spcPts val="0"/>
                        </a:spcAft>
                      </a:pPr>
                      <a:r>
                        <a:rPr lang="el-GR" sz="1200" dirty="0">
                          <a:effectLst/>
                        </a:rPr>
                        <a:t> </a:t>
                      </a:r>
                    </a:p>
                    <a:p>
                      <a:pPr algn="ctr">
                        <a:spcAft>
                          <a:spcPts val="0"/>
                        </a:spcAft>
                      </a:pPr>
                      <a:r>
                        <a:rPr lang="el-GR" sz="1400" dirty="0" err="1">
                          <a:effectLst/>
                        </a:rPr>
                        <a:t>κατευθυντικός</a:t>
                      </a:r>
                      <a:r>
                        <a:rPr lang="el-GR" sz="1400" dirty="0">
                          <a:effectLst/>
                        </a:rPr>
                        <a:t> λόγος</a:t>
                      </a:r>
                      <a:r>
                        <a:rPr lang="el-GR" sz="1400" dirty="0" smtClean="0">
                          <a:effectLst/>
                        </a:rPr>
                        <a:t>:</a:t>
                      </a:r>
                    </a:p>
                    <a:p>
                      <a:pPr algn="ctr">
                        <a:spcAft>
                          <a:spcPts val="0"/>
                        </a:spcAft>
                      </a:pPr>
                      <a:r>
                        <a:rPr lang="el-GR" sz="1200" dirty="0" smtClean="0">
                          <a:effectLst/>
                        </a:rPr>
                        <a:t>στοχεύει </a:t>
                      </a:r>
                      <a:r>
                        <a:rPr lang="el-GR" sz="1200" dirty="0">
                          <a:effectLst/>
                        </a:rPr>
                        <a:t>στο να οδηγήσει τον αναγνώστη/ ακροατή σε ορισμένη ενέργεια, συμπεριφορά, αντίληψη</a:t>
                      </a:r>
                      <a:endParaRPr lang="el-GR" sz="1200" dirty="0">
                        <a:effectLst/>
                        <a:latin typeface="Times New Roman"/>
                        <a:ea typeface="Times New Roman"/>
                        <a:cs typeface="Times New Roman"/>
                      </a:endParaRPr>
                    </a:p>
                  </a:txBody>
                  <a:tcPr marL="68585" marR="68585" marT="0" marB="0">
                    <a:lnR w="12700" cap="flat" cmpd="sng" algn="ctr">
                      <a:solidFill>
                        <a:schemeClr val="tx1"/>
                      </a:solidFill>
                      <a:prstDash val="solid"/>
                      <a:round/>
                      <a:headEnd type="none" w="med" len="med"/>
                      <a:tailEnd type="none" w="med" len="med"/>
                    </a:lnR>
                    <a:lnT w="38100" cap="flat" cmpd="sng" algn="ctr">
                      <a:solidFill>
                        <a:schemeClr val="tx2"/>
                      </a:solidFill>
                      <a:prstDash val="solid"/>
                      <a:round/>
                      <a:headEnd type="none" w="med" len="med"/>
                      <a:tailEnd type="none" w="med" len="med"/>
                    </a:lnT>
                  </a:tcPr>
                </a:tc>
                <a:tc>
                  <a:txBody>
                    <a:bodyPr/>
                    <a:lstStyle/>
                    <a:p>
                      <a:pPr algn="ctr">
                        <a:spcAft>
                          <a:spcPts val="0"/>
                        </a:spcAft>
                      </a:pPr>
                      <a:r>
                        <a:rPr lang="el-GR" sz="1400" i="1" dirty="0">
                          <a:effectLst/>
                        </a:rPr>
                        <a:t> </a:t>
                      </a:r>
                    </a:p>
                    <a:p>
                      <a:pPr algn="ctr">
                        <a:spcAft>
                          <a:spcPts val="0"/>
                        </a:spcAft>
                      </a:pPr>
                      <a:r>
                        <a:rPr lang="el-GR" sz="1400" i="1" dirty="0">
                          <a:effectLst/>
                        </a:rPr>
                        <a:t>προσκλήσεις/ οδηγίες</a:t>
                      </a:r>
                    </a:p>
                    <a:p>
                      <a:pPr algn="ctr">
                        <a:spcAft>
                          <a:spcPts val="0"/>
                        </a:spcAft>
                      </a:pPr>
                      <a:r>
                        <a:rPr lang="el-GR" sz="1400" i="1" dirty="0">
                          <a:effectLst/>
                        </a:rPr>
                        <a:t>(συμπεριφορά, ενέργεια)</a:t>
                      </a:r>
                      <a:endParaRPr lang="el-GR" sz="1400" i="1"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2"/>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l-GR" sz="1200" dirty="0">
                          <a:effectLst/>
                        </a:rPr>
                        <a:t>προσκλήσεις γενεθλίων,</a:t>
                      </a:r>
                    </a:p>
                    <a:p>
                      <a:pPr>
                        <a:spcAft>
                          <a:spcPts val="0"/>
                        </a:spcAft>
                      </a:pPr>
                      <a:r>
                        <a:rPr lang="el-GR" sz="1200" dirty="0">
                          <a:effectLst/>
                        </a:rPr>
                        <a:t>εκδηλώσεων κτλ./</a:t>
                      </a:r>
                    </a:p>
                    <a:p>
                      <a:pPr>
                        <a:spcAft>
                          <a:spcPts val="0"/>
                        </a:spcAft>
                      </a:pPr>
                      <a:r>
                        <a:rPr lang="el-GR" sz="1200" dirty="0">
                          <a:effectLst/>
                        </a:rPr>
                        <a:t>οδηγίες παιχνιδιών, οδηγίες κατασκευής κτλ.</a:t>
                      </a:r>
                      <a:endParaRPr lang="el-GR" sz="1200"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2"/>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l-GR"/>
                    </a:p>
                  </a:txBody>
                  <a:tcPr/>
                </a:tc>
              </a:tr>
              <a:tr h="1258261">
                <a:tc vMerge="1">
                  <a:txBody>
                    <a:bodyPr/>
                    <a:lstStyle/>
                    <a:p>
                      <a:endParaRPr lang="el-GR"/>
                    </a:p>
                  </a:txBody>
                  <a:tcPr/>
                </a:tc>
                <a:tc>
                  <a:txBody>
                    <a:bodyPr/>
                    <a:lstStyle/>
                    <a:p>
                      <a:pPr algn="ctr">
                        <a:spcAft>
                          <a:spcPts val="0"/>
                        </a:spcAft>
                      </a:pPr>
                      <a:r>
                        <a:rPr lang="el-GR" sz="1400" b="0" i="1" dirty="0">
                          <a:effectLst/>
                        </a:rPr>
                        <a:t> </a:t>
                      </a:r>
                    </a:p>
                    <a:p>
                      <a:pPr algn="ctr">
                        <a:spcAft>
                          <a:spcPts val="0"/>
                        </a:spcAft>
                      </a:pPr>
                      <a:r>
                        <a:rPr lang="el-GR" sz="1400" b="0" i="1" dirty="0">
                          <a:effectLst/>
                        </a:rPr>
                        <a:t>επιχειρήματα</a:t>
                      </a:r>
                    </a:p>
                    <a:p>
                      <a:pPr algn="ctr">
                        <a:spcAft>
                          <a:spcPts val="0"/>
                        </a:spcAft>
                      </a:pPr>
                      <a:r>
                        <a:rPr lang="el-GR" sz="1400" b="0" i="1" dirty="0">
                          <a:effectLst/>
                        </a:rPr>
                        <a:t>(αντίληψη)</a:t>
                      </a:r>
                      <a:endParaRPr lang="el-GR" sz="1400" b="0" i="1"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spcAft>
                          <a:spcPts val="0"/>
                        </a:spcAft>
                      </a:pPr>
                      <a:r>
                        <a:rPr lang="el-GR" sz="1200" b="0" dirty="0">
                          <a:effectLst/>
                        </a:rPr>
                        <a:t>επιχειρήματα που σχετίζονται με υποκειμενικές θέσεις, που αφορούν διαχρονικές αξίες ή κοινωνικά προβλήματα κτλ.</a:t>
                      </a:r>
                      <a:endParaRPr lang="el-GR" sz="1200" b="0" dirty="0">
                        <a:effectLst/>
                        <a:latin typeface="Times New Roman"/>
                        <a:ea typeface="Times New Roman"/>
                        <a:cs typeface="Times New Roman"/>
                      </a:endParaRPr>
                    </a:p>
                  </a:txBody>
                  <a:tcPr marL="68585" marR="685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el-GR"/>
                    </a:p>
                  </a:txBody>
                  <a:tcPr/>
                </a:tc>
              </a:tr>
            </a:tbl>
          </a:graphicData>
        </a:graphic>
      </p:graphicFrame>
      <p:sp>
        <p:nvSpPr>
          <p:cNvPr id="20513" name="Title 5"/>
          <p:cNvSpPr>
            <a:spLocks noGrp="1"/>
          </p:cNvSpPr>
          <p:nvPr>
            <p:ph type="title"/>
          </p:nvPr>
        </p:nvSpPr>
        <p:spPr>
          <a:xfrm>
            <a:off x="612775" y="228600"/>
            <a:ext cx="8153400" cy="1112168"/>
          </a:xfrm>
        </p:spPr>
        <p:txBody>
          <a:bodyPr/>
          <a:lstStyle/>
          <a:p>
            <a:pPr algn="ctr" eaLnBrk="1" hangingPunct="1"/>
            <a:r>
              <a:rPr lang="el-GR" sz="3600" dirty="0" smtClean="0"/>
              <a:t>είδη λόγου και </a:t>
            </a:r>
            <a:r>
              <a:rPr lang="el-GR" sz="3600" dirty="0" err="1" smtClean="0"/>
              <a:t>κειμενικά</a:t>
            </a:r>
            <a:r>
              <a:rPr lang="el-GR" sz="3600" dirty="0" smtClean="0"/>
              <a:t> είδη</a:t>
            </a:r>
            <a:r>
              <a:rPr lang="el-GR" sz="2800" dirty="0" smtClean="0"/>
              <a:t/>
            </a:r>
            <a:br>
              <a:rPr lang="el-GR" sz="2800" dirty="0" smtClean="0"/>
            </a:br>
            <a:r>
              <a:rPr lang="el-GR" sz="1400" dirty="0" smtClean="0"/>
              <a:t>(</a:t>
            </a:r>
            <a:r>
              <a:rPr lang="el-GR" sz="1400" dirty="0" err="1" smtClean="0"/>
              <a:t>Χατζηλουκά</a:t>
            </a:r>
            <a:r>
              <a:rPr lang="el-GR" sz="1400" dirty="0" smtClean="0"/>
              <a:t>-</a:t>
            </a:r>
            <a:r>
              <a:rPr lang="el-GR" sz="1400" dirty="0" err="1" smtClean="0"/>
              <a:t>Μαυρή</a:t>
            </a:r>
            <a:r>
              <a:rPr lang="el-GR" sz="1400" dirty="0" smtClean="0"/>
              <a:t>, Ει. &amp; Α. </a:t>
            </a:r>
            <a:r>
              <a:rPr lang="el-GR" sz="1400" dirty="0" err="1" smtClean="0"/>
              <a:t>Ιορδανίδου</a:t>
            </a:r>
            <a:r>
              <a:rPr lang="el-GR" sz="1400" dirty="0" smtClean="0"/>
              <a:t> 2009)</a:t>
            </a:r>
          </a:p>
        </p:txBody>
      </p:sp>
    </p:spTree>
  </p:cSld>
  <p:clrMapOvr>
    <a:masterClrMapping/>
  </p:clrMapOvr>
  <p:transition spd="slow">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62000" y="269632"/>
            <a:ext cx="8077200" cy="999128"/>
          </a:xfrm>
        </p:spPr>
        <p:txBody>
          <a:bodyPr>
            <a:normAutofit fontScale="90000"/>
          </a:bodyPr>
          <a:lstStyle/>
          <a:p>
            <a:pPr algn="ctr"/>
            <a:r>
              <a:rPr lang="el-GR" sz="4000" dirty="0" err="1" smtClean="0"/>
              <a:t>κειμενικά</a:t>
            </a:r>
            <a:r>
              <a:rPr lang="el-GR" sz="4000" dirty="0" smtClean="0"/>
              <a:t> είδη/ </a:t>
            </a:r>
            <a:r>
              <a:rPr lang="el-GR" sz="4000" dirty="0" err="1" smtClean="0"/>
              <a:t>κειμενικοί</a:t>
            </a:r>
            <a:r>
              <a:rPr lang="el-GR" sz="4000" dirty="0" smtClean="0"/>
              <a:t> τύποι: ζητήματα ορολογίας</a:t>
            </a:r>
            <a:endParaRPr lang="el-GR" sz="4000" dirty="0"/>
          </a:p>
        </p:txBody>
      </p:sp>
      <p:sp>
        <p:nvSpPr>
          <p:cNvPr id="3" name="Content Placeholder 2"/>
          <p:cNvSpPr>
            <a:spLocks noGrp="1"/>
          </p:cNvSpPr>
          <p:nvPr>
            <p:ph idx="1"/>
            <p:custDataLst>
              <p:tags r:id="rId3"/>
            </p:custDataLst>
          </p:nvPr>
        </p:nvSpPr>
        <p:spPr>
          <a:xfrm>
            <a:off x="762000" y="1340767"/>
            <a:ext cx="8077200" cy="4553009"/>
          </a:xfrm>
        </p:spPr>
        <p:txBody>
          <a:bodyPr>
            <a:normAutofit fontScale="92500" lnSpcReduction="20000"/>
          </a:bodyPr>
          <a:lstStyle/>
          <a:p>
            <a:r>
              <a:rPr lang="el-GR" sz="2400" dirty="0" smtClean="0"/>
              <a:t>σχολικά εγχειρίδια, Γραμματική και ΔΕΠΠΣ/ΑΠΣ 2003</a:t>
            </a:r>
          </a:p>
          <a:p>
            <a:pPr>
              <a:buNone/>
            </a:pPr>
            <a:endParaRPr lang="el-GR" sz="2400" dirty="0" smtClean="0"/>
          </a:p>
          <a:p>
            <a:r>
              <a:rPr lang="el-GR" sz="2400" i="1" dirty="0" smtClean="0"/>
              <a:t>Οδηγός για τον εκπαιδευτικό </a:t>
            </a:r>
            <a:r>
              <a:rPr lang="el-GR" sz="2400" dirty="0" smtClean="0"/>
              <a:t>2011:214 (γλωσσάρι)</a:t>
            </a:r>
          </a:p>
          <a:p>
            <a:pPr algn="just">
              <a:buNone/>
            </a:pPr>
            <a:r>
              <a:rPr lang="el-GR" sz="2400" b="1" i="1" dirty="0" err="1" smtClean="0"/>
              <a:t>κειμενικοί</a:t>
            </a:r>
            <a:r>
              <a:rPr lang="el-GR" sz="2400" b="1" i="1" dirty="0" smtClean="0"/>
              <a:t> τύποι: κατηγοριοποίηση των κειμένων με βάση τα εσωτερικά χαρακτηριστικά του κειμένου, δηλαδή τη γλώσσα που χρησιμοποιείται και τη σχηματική του δομή. Βασικό κριτήριο της ταξινόμησης αυτής αποτελεί ο τρόπος σύλληψης και αναπαράστασης της πραγματικότητας από τον ομιλητή/συγγραφέα. Οι </a:t>
            </a:r>
            <a:r>
              <a:rPr lang="el-GR" sz="2400" b="1" i="1" dirty="0" err="1" smtClean="0"/>
              <a:t>κειμενικοί</a:t>
            </a:r>
            <a:r>
              <a:rPr lang="el-GR" sz="2400" b="1" i="1" dirty="0" smtClean="0"/>
              <a:t> τύποι, όπως αυτοί αναγνωρίζονται από τη γλωσσολογία, διακρίνονται σε: περιγραφή, αφήγηση και επιχειρηματολογία. Με την εμπειρική σύλληψη και απόδοση της πραγματικότητας συνδέονται κατεξοχήν η περιγραφή και η αφήγηση, ενώ με τη νοητική επεξεργασία της η επιχειρηματολογία (αιτιολόγηση/ αξιολόγηση).</a:t>
            </a:r>
            <a:endParaRPr lang="el-GR" sz="2400" b="1" i="1" dirty="0"/>
          </a:p>
        </p:txBody>
      </p:sp>
    </p:spTree>
    <p:custDataLst>
      <p:tags r:id="rId1"/>
    </p:custData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762000" y="269632"/>
            <a:ext cx="8077200" cy="999128"/>
          </a:xfrm>
        </p:spPr>
        <p:txBody>
          <a:bodyPr>
            <a:normAutofit fontScale="90000"/>
          </a:bodyPr>
          <a:lstStyle/>
          <a:p>
            <a:pPr algn="ctr"/>
            <a:r>
              <a:rPr lang="el-GR" sz="4000" dirty="0" err="1" smtClean="0"/>
              <a:t>κειμενικά</a:t>
            </a:r>
            <a:r>
              <a:rPr lang="el-GR" sz="4000" dirty="0" smtClean="0"/>
              <a:t> είδη/ </a:t>
            </a:r>
            <a:r>
              <a:rPr lang="el-GR" sz="4000" dirty="0" err="1" smtClean="0"/>
              <a:t>κειμενικοί</a:t>
            </a:r>
            <a:r>
              <a:rPr lang="el-GR" sz="4000" dirty="0" smtClean="0"/>
              <a:t> τύποι: ζητήματα ορολογίας</a:t>
            </a:r>
            <a:endParaRPr lang="el-GR" sz="4000" dirty="0"/>
          </a:p>
        </p:txBody>
      </p:sp>
      <p:pic>
        <p:nvPicPr>
          <p:cNvPr id="2050" name="Picture 2"/>
          <p:cNvPicPr>
            <a:picLocks noGrp="1" noChangeAspect="1" noChangeArrowheads="1"/>
          </p:cNvPicPr>
          <p:nvPr>
            <p:ph idx="1"/>
          </p:nvPr>
        </p:nvPicPr>
        <p:blipFill>
          <a:blip r:embed="rId5" cstate="print"/>
          <a:srcRect/>
          <a:stretch>
            <a:fillRect/>
          </a:stretch>
        </p:blipFill>
        <p:spPr bwMode="auto">
          <a:xfrm>
            <a:off x="1115616" y="2503488"/>
            <a:ext cx="7128792" cy="3517800"/>
          </a:xfrm>
          <a:prstGeom prst="rect">
            <a:avLst/>
          </a:prstGeom>
          <a:noFill/>
          <a:ln w="9525">
            <a:noFill/>
            <a:miter lim="800000"/>
            <a:headEnd/>
            <a:tailEnd/>
          </a:ln>
        </p:spPr>
      </p:pic>
      <p:sp>
        <p:nvSpPr>
          <p:cNvPr id="5" name="4 - TextBox"/>
          <p:cNvSpPr txBox="1"/>
          <p:nvPr/>
        </p:nvSpPr>
        <p:spPr>
          <a:xfrm>
            <a:off x="1187624" y="1556792"/>
            <a:ext cx="6840760" cy="646331"/>
          </a:xfrm>
          <a:prstGeom prst="rect">
            <a:avLst/>
          </a:prstGeom>
          <a:noFill/>
        </p:spPr>
        <p:txBody>
          <a:bodyPr wrap="square" rtlCol="0">
            <a:spAutoFit/>
          </a:bodyPr>
          <a:lstStyle/>
          <a:p>
            <a:r>
              <a:rPr lang="el-GR" i="1" dirty="0" smtClean="0"/>
              <a:t>Πρόγραμμα Σπουδών για τη Διδασκαλία της Νεοελληνικής Γλώσσας στο Δημοτικό  Σχολείο </a:t>
            </a:r>
            <a:r>
              <a:rPr lang="el-GR" dirty="0" smtClean="0"/>
              <a:t>2011:14</a:t>
            </a:r>
            <a:endParaRPr lang="el-GR" dirty="0"/>
          </a:p>
        </p:txBody>
      </p:sp>
    </p:spTree>
    <p:custDataLst>
      <p:tags r:id="rId1"/>
    </p:custDataLst>
  </p:cSld>
  <p:clrMapOvr>
    <a:masterClrMapping/>
  </p:clrMapOvr>
  <p:transition spd="slow">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12775" y="228600"/>
            <a:ext cx="8153400" cy="990600"/>
          </a:xfrm>
        </p:spPr>
        <p:txBody>
          <a:bodyPr/>
          <a:lstStyle/>
          <a:p>
            <a:pPr algn="ctr"/>
            <a:r>
              <a:rPr lang="el-GR" sz="2800" smtClean="0"/>
              <a:t>είδη λόγου και κειμενικά είδη</a:t>
            </a:r>
            <a:r>
              <a:rPr lang="en-US" sz="2800" smtClean="0"/>
              <a:t/>
            </a:r>
            <a:br>
              <a:rPr lang="en-US" sz="2800" smtClean="0"/>
            </a:br>
            <a:r>
              <a:rPr lang="en-US" sz="2000" i="1" smtClean="0"/>
              <a:t>(</a:t>
            </a:r>
            <a:r>
              <a:rPr lang="el-GR" sz="2000" i="1" smtClean="0"/>
              <a:t>Γραμματική Ε &amp; ΣΤ Δημοτικού, ΟΕΔΒ)</a:t>
            </a:r>
          </a:p>
        </p:txBody>
      </p:sp>
      <p:pic>
        <p:nvPicPr>
          <p:cNvPr id="21508" name="Picture 2"/>
          <p:cNvPicPr>
            <a:picLocks noGrp="1" noChangeAspect="1" noChangeArrowheads="1"/>
          </p:cNvPicPr>
          <p:nvPr>
            <p:ph sz="quarter" idx="1"/>
          </p:nvPr>
        </p:nvPicPr>
        <p:blipFill>
          <a:blip r:embed="rId2" cstate="print"/>
          <a:srcRect/>
          <a:stretch>
            <a:fillRect/>
          </a:stretch>
        </p:blipFill>
        <p:spPr>
          <a:xfrm>
            <a:off x="827088" y="1268760"/>
            <a:ext cx="7777162" cy="5328890"/>
          </a:xfrm>
          <a:noFill/>
        </p:spPr>
      </p:pic>
    </p:spTree>
  </p:cSld>
  <p:clrMapOvr>
    <a:masterClrMapping/>
  </p:clrMapOvr>
  <p:transition spd="slow">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12775" y="228600"/>
            <a:ext cx="8153400" cy="990600"/>
          </a:xfrm>
        </p:spPr>
        <p:txBody>
          <a:bodyPr/>
          <a:lstStyle/>
          <a:p>
            <a:pPr algn="ctr"/>
            <a:r>
              <a:rPr lang="el-GR" sz="2800" smtClean="0"/>
              <a:t>είδη λόγου και κειμενικά είδη</a:t>
            </a:r>
            <a:br>
              <a:rPr lang="el-GR" sz="2800" smtClean="0"/>
            </a:br>
            <a:r>
              <a:rPr lang="en-US" sz="2000" i="1" smtClean="0"/>
              <a:t>(</a:t>
            </a:r>
            <a:r>
              <a:rPr lang="el-GR" sz="2000" i="1" smtClean="0"/>
              <a:t>Γραμματική Ε &amp; ΣΤ Δημοτικού, ΟΕΔΒ)</a:t>
            </a:r>
            <a:endParaRPr lang="el-GR" sz="2000" smtClean="0"/>
          </a:p>
        </p:txBody>
      </p:sp>
      <p:pic>
        <p:nvPicPr>
          <p:cNvPr id="22532" name="Picture 2"/>
          <p:cNvPicPr>
            <a:picLocks noGrp="1" noChangeAspect="1" noChangeArrowheads="1"/>
          </p:cNvPicPr>
          <p:nvPr>
            <p:ph sz="quarter" idx="1"/>
          </p:nvPr>
        </p:nvPicPr>
        <p:blipFill>
          <a:blip r:embed="rId2" cstate="print"/>
          <a:srcRect/>
          <a:stretch>
            <a:fillRect/>
          </a:stretch>
        </p:blipFill>
        <p:spPr>
          <a:xfrm>
            <a:off x="836613" y="1981200"/>
            <a:ext cx="7705725" cy="3733800"/>
          </a:xfrm>
          <a:noFill/>
        </p:spPr>
      </p:pic>
    </p:spTree>
  </p:cSld>
  <p:clrMapOvr>
    <a:masterClrMapping/>
  </p:clrMapOvr>
  <p:transition spd="slow">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612775" y="228600"/>
            <a:ext cx="8153400" cy="990600"/>
          </a:xfrm>
        </p:spPr>
        <p:txBody>
          <a:bodyPr/>
          <a:lstStyle/>
          <a:p>
            <a:pPr algn="ctr" eaLnBrk="1" hangingPunct="1"/>
            <a:r>
              <a:rPr lang="el-GR" sz="2800" i="1" smtClean="0"/>
              <a:t>βιβλιογραφία ενότητας</a:t>
            </a:r>
          </a:p>
        </p:txBody>
      </p:sp>
      <p:sp>
        <p:nvSpPr>
          <p:cNvPr id="23556" name="Content Placeholder 3"/>
          <p:cNvSpPr>
            <a:spLocks noGrp="1"/>
          </p:cNvSpPr>
          <p:nvPr>
            <p:ph sz="quarter" idx="1"/>
          </p:nvPr>
        </p:nvSpPr>
        <p:spPr>
          <a:xfrm>
            <a:off x="612775" y="1600200"/>
            <a:ext cx="8153400" cy="4495800"/>
          </a:xfrm>
        </p:spPr>
        <p:txBody>
          <a:bodyPr/>
          <a:lstStyle/>
          <a:p>
            <a:pPr marL="0" indent="457200" algn="just" eaLnBrk="1" hangingPunct="1">
              <a:buFont typeface="Wingdings" pitchFamily="2" charset="2"/>
              <a:buNone/>
            </a:pPr>
            <a:r>
              <a:rPr lang="el-GR" sz="2000" dirty="0" smtClean="0"/>
              <a:t>Αρχάκης, Α. 2005. </a:t>
            </a:r>
            <a:r>
              <a:rPr lang="el-GR" sz="2000" i="1" dirty="0" smtClean="0"/>
              <a:t>Γλωσσική διδασκαλία και σύσταση των κειμένων</a:t>
            </a:r>
            <a:r>
              <a:rPr lang="el-GR" sz="2000" dirty="0" smtClean="0"/>
              <a:t>. Αθήνα: Πατάκης.</a:t>
            </a:r>
          </a:p>
          <a:p>
            <a:pPr marL="0" indent="457200" algn="just" eaLnBrk="1" hangingPunct="1">
              <a:buFont typeface="Wingdings" pitchFamily="2" charset="2"/>
              <a:buNone/>
            </a:pPr>
            <a:r>
              <a:rPr lang="el-GR" sz="2000" dirty="0" smtClean="0"/>
              <a:t>Γεωργακοπούλου, Α. &amp; Γούτσος, Δ. 1999. </a:t>
            </a:r>
            <a:r>
              <a:rPr lang="el-GR" sz="2000" i="1" dirty="0" smtClean="0"/>
              <a:t>Κείμενο και Επικοινωνία</a:t>
            </a:r>
            <a:r>
              <a:rPr lang="el-GR" sz="2000" dirty="0" smtClean="0"/>
              <a:t>. Αθήνα: Ελληνικά Γράμματα.</a:t>
            </a:r>
          </a:p>
          <a:p>
            <a:pPr marL="0" indent="457200" algn="just" eaLnBrk="1" hangingPunct="1">
              <a:buFont typeface="Wingdings" pitchFamily="2" charset="2"/>
              <a:buNone/>
            </a:pPr>
            <a:r>
              <a:rPr lang="el-GR" sz="2000" dirty="0" smtClean="0"/>
              <a:t>Ιορδανίδου, Α. 2007. Κειμενοκεντρικές προσεγγίσεις του σχολικού εγγραμματισμού: κείμενο-συμφραζόμενα-γραμματική. Στο Η. Γ. Ματσαγγούρας (επιμ.) </a:t>
            </a:r>
            <a:r>
              <a:rPr lang="el-GR" sz="2000" i="1" dirty="0" smtClean="0"/>
              <a:t>Σχολικός εγγραμματισμός</a:t>
            </a:r>
            <a:r>
              <a:rPr lang="el-GR" sz="2000" dirty="0" smtClean="0"/>
              <a:t>. Αθήνα: Εκδόσεις Γρηγόρη, 355-71.</a:t>
            </a:r>
          </a:p>
          <a:p>
            <a:pPr marL="0" indent="457200" algn="just" eaLnBrk="1" hangingPunct="1">
              <a:buFont typeface="Wingdings" pitchFamily="2" charset="2"/>
              <a:buNone/>
            </a:pPr>
            <a:r>
              <a:rPr lang="el-GR" sz="2000" dirty="0" smtClean="0"/>
              <a:t>Χατζηλουκά-Μαυρή, Ει. &amp; Ιορδανίδου, Α. 2009. Ζητήματα διδασκαλίας του γραπτού λόγου στο Δημοτικό: ομαδοποίηση και σειρά διδασκαλίας των κειμένων. </a:t>
            </a:r>
            <a:r>
              <a:rPr lang="el-GR" sz="2000" i="1" dirty="0" smtClean="0"/>
              <a:t>Νέα Παιδεία</a:t>
            </a:r>
            <a:r>
              <a:rPr lang="el-GR" sz="2000" dirty="0" smtClean="0"/>
              <a:t> 131, 122-147.</a:t>
            </a:r>
          </a:p>
        </p:txBody>
      </p:sp>
    </p:spTree>
  </p:cSld>
  <p:clrMapOvr>
    <a:masterClrMapping/>
  </p:clrMapOvr>
  <p:transition spd="slow">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μαθησιακοί στόχοι</a:t>
            </a:r>
            <a:endParaRPr lang="el-GR" dirty="0"/>
          </a:p>
        </p:txBody>
      </p:sp>
      <p:sp>
        <p:nvSpPr>
          <p:cNvPr id="3" name="2 - Θέση περιεχομένου"/>
          <p:cNvSpPr>
            <a:spLocks noGrp="1"/>
          </p:cNvSpPr>
          <p:nvPr>
            <p:ph idx="1"/>
          </p:nvPr>
        </p:nvSpPr>
        <p:spPr/>
        <p:txBody>
          <a:bodyPr>
            <a:normAutofit fontScale="92500" lnSpcReduction="20000"/>
          </a:bodyPr>
          <a:lstStyle/>
          <a:p>
            <a:pPr algn="just"/>
            <a:r>
              <a:rPr lang="el-GR" dirty="0" smtClean="0"/>
              <a:t>να επαναπροσδιορίσουν οι φοιτητές την έννοια του κειμένου ως βασικής μονάδας επικοινωνίας</a:t>
            </a:r>
          </a:p>
          <a:p>
            <a:pPr algn="just"/>
            <a:r>
              <a:rPr lang="el-GR" dirty="0" smtClean="0"/>
              <a:t>να συνειδητοποιήσουν τα βασικά χαρακτηριστικά που συγκροτούν ένα κείμενο</a:t>
            </a:r>
          </a:p>
          <a:p>
            <a:pPr algn="just"/>
            <a:r>
              <a:rPr lang="el-GR" dirty="0" smtClean="0"/>
              <a:t>να διακρίνουν τα βασικά κειμενικά είδη του αναφορικού και κατευθυντικού λόγου</a:t>
            </a:r>
          </a:p>
          <a:p>
            <a:pPr algn="just"/>
            <a:endParaRPr lang="el-GR" dirty="0"/>
          </a:p>
          <a:p>
            <a:pPr algn="just"/>
            <a:r>
              <a:rPr lang="el-GR" dirty="0" smtClean="0"/>
              <a:t>λέξεις κλειδιά: κείμενο, κριτήρια κειμενικότητας, κειμενικά είδη και κειμενικοί τύποι</a:t>
            </a:r>
            <a:endParaRPr lang="el-GR" dirty="0"/>
          </a:p>
        </p:txBody>
      </p:sp>
    </p:spTree>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περιεχόμενο</a:t>
            </a:r>
            <a:endParaRPr lang="el-GR" dirty="0"/>
          </a:p>
        </p:txBody>
      </p:sp>
      <p:sp>
        <p:nvSpPr>
          <p:cNvPr id="3" name="2 - Θέση περιεχομένου"/>
          <p:cNvSpPr>
            <a:spLocks noGrp="1"/>
          </p:cNvSpPr>
          <p:nvPr>
            <p:ph idx="1"/>
          </p:nvPr>
        </p:nvSpPr>
        <p:spPr/>
        <p:txBody>
          <a:bodyPr>
            <a:normAutofit fontScale="85000" lnSpcReduction="10000"/>
          </a:bodyPr>
          <a:lstStyle/>
          <a:p>
            <a:pPr algn="just">
              <a:buNone/>
            </a:pPr>
            <a:r>
              <a:rPr lang="el-GR" dirty="0" smtClean="0"/>
              <a:t>σύμφωνα με το ΠΣ 2011, η έμφαση στο περιεχόμενο του μαθήματος δίνεται σε δύο τομείς:</a:t>
            </a:r>
          </a:p>
          <a:p>
            <a:pPr algn="just">
              <a:buNone/>
            </a:pPr>
            <a:endParaRPr lang="el-GR" dirty="0" smtClean="0"/>
          </a:p>
          <a:p>
            <a:pPr algn="just">
              <a:buNone/>
            </a:pPr>
            <a:r>
              <a:rPr lang="el-GR" dirty="0" smtClean="0"/>
              <a:t>α) γενικά στον τομέα των κειμένων (προφορικών, γραπτών, ψηφιακών, υβριδικών, </a:t>
            </a:r>
            <a:r>
              <a:rPr lang="el-GR" dirty="0" err="1" smtClean="0"/>
              <a:t>πολυτροπικών</a:t>
            </a:r>
            <a:r>
              <a:rPr lang="el-GR" dirty="0" smtClean="0"/>
              <a:t>) και </a:t>
            </a:r>
          </a:p>
          <a:p>
            <a:pPr algn="just">
              <a:buNone/>
            </a:pPr>
            <a:r>
              <a:rPr lang="el-GR" dirty="0" smtClean="0"/>
              <a:t>β) στον τομέα των κειμένων που αναφέρονται στο σύστημα της γλώσσας (Γραμματική σε όλα τα επίπεδα: Φωνολογία, Μορφολογία, Σύνταξη, Σημασιολογία, Λεξιλόγιο, Πραγματολογία καθώς και Λεξικά).</a:t>
            </a:r>
            <a:endParaRPr lang="el-GR" dirty="0"/>
          </a:p>
        </p:txBody>
      </p:sp>
    </p:spTree>
    <p:extLst>
      <p:ext uri="{BB962C8B-B14F-4D97-AF65-F5344CB8AC3E}">
        <p14:creationId xmlns:p14="http://schemas.microsoft.com/office/powerpoint/2010/main" val="378264717"/>
      </p:ext>
    </p:extLst>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5"/>
          <p:cNvSpPr>
            <a:spLocks noGrp="1"/>
          </p:cNvSpPr>
          <p:nvPr>
            <p:ph type="title"/>
          </p:nvPr>
        </p:nvSpPr>
        <p:spPr>
          <a:xfrm>
            <a:off x="612775" y="228600"/>
            <a:ext cx="8153400" cy="990600"/>
          </a:xfrm>
        </p:spPr>
        <p:txBody>
          <a:bodyPr>
            <a:noAutofit/>
          </a:bodyPr>
          <a:lstStyle/>
          <a:p>
            <a:pPr algn="ctr" eaLnBrk="1" hangingPunct="1"/>
            <a:r>
              <a:rPr lang="el-GR" sz="3200" dirty="0" smtClean="0"/>
              <a:t>Το κείμενο ως βασική μονάδα επικοινωνίας</a:t>
            </a:r>
          </a:p>
        </p:txBody>
      </p:sp>
      <p:sp>
        <p:nvSpPr>
          <p:cNvPr id="11268" name="Content Placeholder 6"/>
          <p:cNvSpPr>
            <a:spLocks noGrp="1"/>
          </p:cNvSpPr>
          <p:nvPr>
            <p:ph sz="quarter" idx="1"/>
          </p:nvPr>
        </p:nvSpPr>
        <p:spPr>
          <a:xfrm>
            <a:off x="612775" y="1484313"/>
            <a:ext cx="8153400" cy="4611687"/>
          </a:xfrm>
        </p:spPr>
        <p:txBody>
          <a:bodyPr/>
          <a:lstStyle/>
          <a:p>
            <a:pPr algn="just" eaLnBrk="1" hangingPunct="1">
              <a:buFont typeface="Wingdings" pitchFamily="2" charset="2"/>
              <a:buChar char="Ø"/>
              <a:defRPr/>
            </a:pPr>
            <a:r>
              <a:rPr lang="el-GR" sz="2400" dirty="0" smtClean="0"/>
              <a:t>το</a:t>
            </a:r>
            <a:r>
              <a:rPr lang="el-GR" sz="2400" b="1" i="1" dirty="0" smtClean="0"/>
              <a:t> κείμενο </a:t>
            </a:r>
            <a:r>
              <a:rPr lang="el-GR" sz="2400" dirty="0" smtClean="0"/>
              <a:t>θεωρείται </a:t>
            </a:r>
            <a:r>
              <a:rPr lang="el-GR" sz="2400" b="1" i="1" dirty="0" smtClean="0"/>
              <a:t>ως βασική μονάδα επικοινωνίας</a:t>
            </a:r>
            <a:endParaRPr lang="en-US" sz="2400" dirty="0"/>
          </a:p>
          <a:p>
            <a:pPr marL="0" indent="0" algn="just" eaLnBrk="1" hangingPunct="1">
              <a:buFont typeface="Wingdings" pitchFamily="2" charset="2"/>
              <a:buNone/>
              <a:defRPr/>
            </a:pPr>
            <a:r>
              <a:rPr lang="el-GR" sz="2400" dirty="0" smtClean="0"/>
              <a:t>(σε αντίθεση με παλιότερες προσεγγίσεις, στις οποίες ως βασική μονάδα επικοινωνίας νοείται η πρόταση ή η λέξη).</a:t>
            </a:r>
          </a:p>
          <a:p>
            <a:pPr algn="just" eaLnBrk="1" hangingPunct="1">
              <a:buFont typeface="Wingdings" pitchFamily="2" charset="2"/>
              <a:buChar char="Ø"/>
              <a:defRPr/>
            </a:pPr>
            <a:r>
              <a:rPr lang="el-GR" sz="2400" dirty="0"/>
              <a:t>π</a:t>
            </a:r>
            <a:r>
              <a:rPr lang="el-GR" sz="2400" dirty="0" smtClean="0"/>
              <a:t>ώς ορίζεται η έννοια του κειμένου;</a:t>
            </a:r>
          </a:p>
          <a:p>
            <a:pPr marL="0" indent="0" algn="just" eaLnBrk="1" hangingPunct="1">
              <a:buFont typeface="Wingdings" pitchFamily="2" charset="2"/>
              <a:buNone/>
              <a:defRPr/>
            </a:pPr>
            <a:endParaRPr lang="el-GR" sz="2400" dirty="0"/>
          </a:p>
          <a:p>
            <a:pPr marL="0" indent="0" eaLnBrk="1" hangingPunct="1">
              <a:buFont typeface="Wingdings" pitchFamily="2" charset="2"/>
              <a:buNone/>
              <a:defRPr/>
            </a:pPr>
            <a:endParaRPr lang="el-GR" sz="2400" dirty="0" smtClean="0"/>
          </a:p>
        </p:txBody>
      </p:sp>
      <p:sp>
        <p:nvSpPr>
          <p:cNvPr id="2" name="Ισοσκελές τρίγωνο 1"/>
          <p:cNvSpPr/>
          <p:nvPr/>
        </p:nvSpPr>
        <p:spPr>
          <a:xfrm>
            <a:off x="2700338" y="4005263"/>
            <a:ext cx="3384550" cy="2087562"/>
          </a:xfrm>
          <a:prstGeom prst="triangle">
            <a:avLst/>
          </a:prstGeom>
          <a:solidFill>
            <a:srgbClr val="FFC000"/>
          </a:solidFill>
          <a:ln w="50800" cmpd="thickThi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l-GR"/>
          </a:p>
        </p:txBody>
      </p:sp>
      <p:sp>
        <p:nvSpPr>
          <p:cNvPr id="3" name="TextBox 2"/>
          <p:cNvSpPr txBox="1"/>
          <p:nvPr/>
        </p:nvSpPr>
        <p:spPr>
          <a:xfrm>
            <a:off x="3563888" y="5013176"/>
            <a:ext cx="1656184" cy="707886"/>
          </a:xfrm>
          <a:prstGeom prst="rect">
            <a:avLst/>
          </a:prstGeom>
          <a:noFill/>
          <a:scene3d>
            <a:camera prst="orthographicFront"/>
            <a:lightRig rig="threePt" dir="t"/>
          </a:scene3d>
          <a:sp3d>
            <a:bevelB w="114300" prst="hardEdge"/>
          </a:sp3d>
        </p:spPr>
        <p:txBody>
          <a:bodyPr>
            <a:spAutoFit/>
          </a:bodyPr>
          <a:lstStyle/>
          <a:p>
            <a:pPr algn="ctr">
              <a:defRPr/>
            </a:pPr>
            <a:r>
              <a:rPr lang="el-GR" sz="2000" b="1" dirty="0"/>
              <a:t>ΠΡΟΣΟΧΗ ΕΡΓΑ</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611188" y="1484313"/>
            <a:ext cx="8153400" cy="4495800"/>
          </a:xfrm>
        </p:spPr>
        <p:txBody>
          <a:bodyPr>
            <a:normAutofit/>
          </a:bodyPr>
          <a:lstStyle/>
          <a:p>
            <a:pPr algn="just" eaLnBrk="1" fontAlgn="auto" hangingPunct="1">
              <a:spcAft>
                <a:spcPts val="0"/>
              </a:spcAft>
              <a:buFont typeface="Wingdings" pitchFamily="2" charset="2"/>
              <a:buChar char="Ø"/>
              <a:defRPr/>
            </a:pPr>
            <a:r>
              <a:rPr lang="el-GR" sz="2400" dirty="0" smtClean="0"/>
              <a:t>κάθε </a:t>
            </a:r>
            <a:r>
              <a:rPr lang="el-GR" sz="2400" dirty="0"/>
              <a:t>αυτόνομη οντότητα προφορικού ή γραπτού λόγου που χαρακτηρίζεται από </a:t>
            </a:r>
            <a:r>
              <a:rPr lang="el-GR" sz="2400" b="1" dirty="0"/>
              <a:t>ολότητα γλώσσας, προθέσεων και καταστάσεων</a:t>
            </a:r>
            <a:r>
              <a:rPr lang="el-GR" sz="2400" dirty="0"/>
              <a:t> συνιστά </a:t>
            </a:r>
            <a:r>
              <a:rPr lang="el-GR" sz="2400" dirty="0" smtClean="0"/>
              <a:t>κείμενο</a:t>
            </a:r>
            <a:endParaRPr lang="el-GR" sz="2400" cap="small" dirty="0" smtClean="0"/>
          </a:p>
          <a:p>
            <a:pPr marL="0" indent="0" eaLnBrk="1" fontAlgn="auto" hangingPunct="1">
              <a:spcAft>
                <a:spcPts val="0"/>
              </a:spcAft>
              <a:buFont typeface="Wingdings" pitchFamily="2" charset="2"/>
              <a:buNone/>
              <a:defRPr/>
            </a:pPr>
            <a:endParaRPr lang="el-GR" sz="2800" dirty="0" smtClean="0"/>
          </a:p>
          <a:p>
            <a:pPr marL="0" indent="0" eaLnBrk="1" fontAlgn="auto" hangingPunct="1">
              <a:spcAft>
                <a:spcPts val="0"/>
              </a:spcAft>
              <a:buFont typeface="Wingdings" pitchFamily="2" charset="2"/>
              <a:buNone/>
              <a:defRPr/>
            </a:pPr>
            <a:endParaRPr lang="el-GR" sz="2800" dirty="0"/>
          </a:p>
          <a:p>
            <a:pPr marL="0" indent="0" eaLnBrk="1" fontAlgn="auto" hangingPunct="1">
              <a:spcAft>
                <a:spcPts val="0"/>
              </a:spcAft>
              <a:buFont typeface="Wingdings" pitchFamily="2" charset="2"/>
              <a:buNone/>
              <a:defRPr/>
            </a:pPr>
            <a:endParaRPr lang="el-GR" sz="2800" dirty="0" smtClean="0"/>
          </a:p>
          <a:p>
            <a:pPr marL="0" indent="0" eaLnBrk="1" fontAlgn="auto" hangingPunct="1">
              <a:spcAft>
                <a:spcPts val="0"/>
              </a:spcAft>
              <a:buFont typeface="Wingdings" pitchFamily="2" charset="2"/>
              <a:buNone/>
              <a:defRPr/>
            </a:pPr>
            <a:r>
              <a:rPr lang="el-GR" sz="2800" dirty="0" smtClean="0"/>
              <a:t>ολότητα</a:t>
            </a:r>
          </a:p>
          <a:p>
            <a:pPr marL="0" indent="0" eaLnBrk="1" fontAlgn="auto" hangingPunct="1">
              <a:spcAft>
                <a:spcPts val="0"/>
              </a:spcAft>
              <a:buFont typeface="Wingdings" pitchFamily="2" charset="2"/>
              <a:buNone/>
              <a:defRPr/>
            </a:pPr>
            <a:endParaRPr lang="el-GR" sz="2800" dirty="0" smtClean="0"/>
          </a:p>
        </p:txBody>
      </p:sp>
      <p:sp>
        <p:nvSpPr>
          <p:cNvPr id="13316" name="Title 5"/>
          <p:cNvSpPr>
            <a:spLocks noGrp="1"/>
          </p:cNvSpPr>
          <p:nvPr>
            <p:ph type="title"/>
          </p:nvPr>
        </p:nvSpPr>
        <p:spPr>
          <a:xfrm>
            <a:off x="612775" y="228600"/>
            <a:ext cx="8153400" cy="990600"/>
          </a:xfrm>
        </p:spPr>
        <p:txBody>
          <a:bodyPr>
            <a:normAutofit/>
          </a:bodyPr>
          <a:lstStyle/>
          <a:p>
            <a:pPr algn="ctr" eaLnBrk="1" hangingPunct="1"/>
            <a:r>
              <a:rPr lang="el-GR" sz="3600" dirty="0" smtClean="0"/>
              <a:t>τι είναι κείμενο</a:t>
            </a:r>
          </a:p>
        </p:txBody>
      </p:sp>
      <p:graphicFrame>
        <p:nvGraphicFramePr>
          <p:cNvPr id="13330" name="Διάγραμμα 13329"/>
          <p:cNvGraphicFramePr/>
          <p:nvPr/>
        </p:nvGraphicFramePr>
        <p:xfrm>
          <a:off x="2843808" y="2564904"/>
          <a:ext cx="5832648" cy="37444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30"/>
                                        </p:tgtEl>
                                        <p:attrNameLst>
                                          <p:attrName>style.visibility</p:attrName>
                                        </p:attrNameLst>
                                      </p:cBhvr>
                                      <p:to>
                                        <p:strVal val="visible"/>
                                      </p:to>
                                    </p:set>
                                    <p:anim calcmode="lin" valueType="num">
                                      <p:cBhvr additive="base">
                                        <p:cTn id="7" dur="500" fill="hold"/>
                                        <p:tgtEl>
                                          <p:spTgt spid="13330"/>
                                        </p:tgtEl>
                                        <p:attrNameLst>
                                          <p:attrName>ppt_x</p:attrName>
                                        </p:attrNameLst>
                                      </p:cBhvr>
                                      <p:tavLst>
                                        <p:tav tm="0">
                                          <p:val>
                                            <p:strVal val="#ppt_x"/>
                                          </p:val>
                                        </p:tav>
                                        <p:tav tm="100000">
                                          <p:val>
                                            <p:strVal val="#ppt_x"/>
                                          </p:val>
                                        </p:tav>
                                      </p:tavLst>
                                    </p:anim>
                                    <p:anim calcmode="lin" valueType="num">
                                      <p:cBhvr additive="base">
                                        <p:cTn id="8" dur="500" fill="hold"/>
                                        <p:tgtEl>
                                          <p:spTgt spid="133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3330"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612775" y="1268760"/>
            <a:ext cx="8153400" cy="4827240"/>
          </a:xfrm>
        </p:spPr>
        <p:txBody>
          <a:bodyPr>
            <a:normAutofit fontScale="92500"/>
          </a:bodyPr>
          <a:lstStyle/>
          <a:p>
            <a:pPr marL="0" indent="0" eaLnBrk="1" hangingPunct="1">
              <a:buFont typeface="Wingdings" pitchFamily="2" charset="2"/>
              <a:buNone/>
              <a:defRPr/>
            </a:pPr>
            <a:endParaRPr lang="el-GR" sz="2400" dirty="0"/>
          </a:p>
          <a:p>
            <a:pPr algn="just" eaLnBrk="1" hangingPunct="1">
              <a:buFont typeface="Wingdings" pitchFamily="2" charset="2"/>
              <a:buChar char="Ø"/>
              <a:defRPr/>
            </a:pPr>
            <a:r>
              <a:rPr lang="el-GR" sz="2400" dirty="0"/>
              <a:t>(1) </a:t>
            </a:r>
            <a:r>
              <a:rPr lang="el-GR" sz="2400" b="1" i="1" dirty="0"/>
              <a:t>συνοχή</a:t>
            </a:r>
            <a:r>
              <a:rPr lang="el-GR" sz="2400" dirty="0"/>
              <a:t> (</a:t>
            </a:r>
            <a:r>
              <a:rPr lang="en-US" sz="2400" dirty="0"/>
              <a:t>cohesion</a:t>
            </a:r>
            <a:r>
              <a:rPr lang="el-GR" sz="2400" dirty="0"/>
              <a:t>): σημασιολογική σχέση μεταξύ επιφανειακών </a:t>
            </a:r>
            <a:r>
              <a:rPr lang="el-GR" sz="2400" dirty="0" err="1"/>
              <a:t>κειμενικών</a:t>
            </a:r>
            <a:r>
              <a:rPr lang="el-GR" sz="2400" dirty="0"/>
              <a:t> στοιχείων (λέξεων, φράσεων, προτάσεων) όταν η ερμηνεία ενός </a:t>
            </a:r>
            <a:r>
              <a:rPr lang="el-GR" sz="2400" dirty="0" err="1"/>
              <a:t>κειμενικού</a:t>
            </a:r>
            <a:r>
              <a:rPr lang="el-GR" sz="2400" dirty="0"/>
              <a:t> στοιχείου εξαρτάται από κάποιο ή κάποια άλλα στοιχεία του κειμένου. Η συνοχή αφορά τον τρόπο με τον οποίο τα επιφανειακά στοιχεία του κειμένου (οι λέξεις που διαβάζουμε ή ακούμε) συνδέονται αμοιβαία εντός μιας </a:t>
            </a:r>
            <a:r>
              <a:rPr lang="el-GR" sz="2400" dirty="0" err="1"/>
              <a:t>κειμενικής</a:t>
            </a:r>
            <a:r>
              <a:rPr lang="el-GR" sz="2400" dirty="0"/>
              <a:t> ακολουθίας με βάση τους γραμματικούς ή συντακτικούς τύπους και κανόνες της γλώσσας. </a:t>
            </a:r>
            <a:endParaRPr lang="el-GR" sz="2400" dirty="0" smtClean="0"/>
          </a:p>
          <a:p>
            <a:pPr algn="just" eaLnBrk="1" hangingPunct="1">
              <a:buNone/>
              <a:defRPr/>
            </a:pPr>
            <a:r>
              <a:rPr lang="el-GR" sz="2400" dirty="0" err="1" smtClean="0"/>
              <a:t>Συνοχικές</a:t>
            </a:r>
            <a:r>
              <a:rPr lang="el-GR" sz="2400" dirty="0" smtClean="0"/>
              <a:t> </a:t>
            </a:r>
            <a:r>
              <a:rPr lang="el-GR" sz="2400" dirty="0"/>
              <a:t>σχέσεις αναπτύσσονται:</a:t>
            </a:r>
          </a:p>
          <a:p>
            <a:pPr marL="881062" lvl="2" indent="-285750" algn="just" eaLnBrk="1" hangingPunct="1">
              <a:buFont typeface="Wingdings" pitchFamily="2" charset="2"/>
              <a:buChar char="ü"/>
              <a:defRPr/>
            </a:pPr>
            <a:r>
              <a:rPr lang="el-GR" sz="2300" dirty="0"/>
              <a:t>μεταξύ μεμονωμένων στοιχείων στο εσωτερικό </a:t>
            </a:r>
            <a:r>
              <a:rPr lang="el-GR" sz="2300" dirty="0" smtClean="0"/>
              <a:t>μηνυμάτων</a:t>
            </a:r>
          </a:p>
          <a:p>
            <a:pPr marL="881062" lvl="2" indent="-285750" algn="just" eaLnBrk="1" hangingPunct="1">
              <a:buFont typeface="Wingdings" pitchFamily="2" charset="2"/>
              <a:buChar char="ü"/>
              <a:defRPr/>
            </a:pPr>
            <a:r>
              <a:rPr lang="el-GR" sz="2300" dirty="0" smtClean="0"/>
              <a:t>μεταξύ </a:t>
            </a:r>
            <a:r>
              <a:rPr lang="el-GR" sz="2300" dirty="0"/>
              <a:t>μηνυμάτων (σημασιολογικές σχέσεις όπως προσθετική, αντιθετική, </a:t>
            </a:r>
            <a:r>
              <a:rPr lang="el-GR" sz="2300" dirty="0" err="1"/>
              <a:t>αιτιακή</a:t>
            </a:r>
            <a:r>
              <a:rPr lang="el-GR" sz="2300" dirty="0"/>
              <a:t>, συμπερασματική, χρονική κτλ.).</a:t>
            </a:r>
          </a:p>
          <a:p>
            <a:pPr marL="0" indent="0" eaLnBrk="1" fontAlgn="auto" hangingPunct="1">
              <a:spcAft>
                <a:spcPts val="0"/>
              </a:spcAft>
              <a:buFont typeface="Wingdings" pitchFamily="2" charset="2"/>
              <a:buNone/>
              <a:defRPr/>
            </a:pPr>
            <a:endParaRPr lang="el-GR" sz="2400" dirty="0" smtClean="0"/>
          </a:p>
        </p:txBody>
      </p:sp>
      <p:sp>
        <p:nvSpPr>
          <p:cNvPr id="16388" name="Title 5"/>
          <p:cNvSpPr>
            <a:spLocks noGrp="1"/>
          </p:cNvSpPr>
          <p:nvPr>
            <p:ph type="title"/>
          </p:nvPr>
        </p:nvSpPr>
        <p:spPr>
          <a:xfrm>
            <a:off x="612775" y="228600"/>
            <a:ext cx="8153400" cy="990600"/>
          </a:xfrm>
        </p:spPr>
        <p:txBody>
          <a:bodyPr>
            <a:normAutofit/>
          </a:bodyPr>
          <a:lstStyle/>
          <a:p>
            <a:pPr algn="ctr" eaLnBrk="1" hangingPunct="1"/>
            <a:r>
              <a:rPr lang="el-GR" sz="3600" dirty="0" smtClean="0"/>
              <a:t>κριτήρια </a:t>
            </a:r>
            <a:r>
              <a:rPr lang="el-GR" sz="3600" dirty="0" err="1" smtClean="0"/>
              <a:t>κειμενικότητας</a:t>
            </a:r>
            <a:r>
              <a:rPr lang="el-GR" sz="3600" dirty="0" smtClean="0"/>
              <a:t> (Ι)</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 calcmode="lin" valueType="num">
                                      <p:cBhvr additive="base">
                                        <p:cTn id="1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 calcmode="lin" valueType="num">
                                      <p:cBhvr additive="base">
                                        <p:cTn id="2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612775" y="1600200"/>
            <a:ext cx="8153400" cy="4495800"/>
          </a:xfrm>
        </p:spPr>
        <p:txBody>
          <a:bodyPr>
            <a:normAutofit/>
          </a:bodyPr>
          <a:lstStyle/>
          <a:p>
            <a:pPr marL="0" indent="0" algn="just" eaLnBrk="1" fontAlgn="auto" hangingPunct="1">
              <a:spcAft>
                <a:spcPts val="0"/>
              </a:spcAft>
              <a:buFont typeface="Wingdings" pitchFamily="2" charset="2"/>
              <a:buNone/>
              <a:defRPr/>
            </a:pPr>
            <a:r>
              <a:rPr lang="el-GR" sz="2400" i="1" u="dbl" dirty="0" smtClean="0"/>
              <a:t>Ένα βιβλίο οδηγός </a:t>
            </a:r>
            <a:r>
              <a:rPr lang="el-GR" sz="2400" i="1" u="sng" dirty="0" smtClean="0"/>
              <a:t>για τον άνδρα </a:t>
            </a:r>
            <a:r>
              <a:rPr lang="el-GR" sz="2400" i="1" dirty="0" smtClean="0"/>
              <a:t>κάθε ηλικίας με λύσεις για όλα τα προβλήματα που </a:t>
            </a:r>
            <a:r>
              <a:rPr lang="el-GR" sz="2400" i="1" u="sng" dirty="0" smtClean="0"/>
              <a:t>τον</a:t>
            </a:r>
            <a:r>
              <a:rPr lang="el-GR" sz="2400" i="1" dirty="0" smtClean="0"/>
              <a:t> απασχολούν. Οι συγγραφείς </a:t>
            </a:r>
            <a:r>
              <a:rPr lang="el-GR" sz="2400" i="1" u="dbl" dirty="0" smtClean="0"/>
              <a:t>του</a:t>
            </a:r>
            <a:r>
              <a:rPr lang="el-GR" sz="2400" i="1" dirty="0" smtClean="0"/>
              <a:t> δεν καταφεύγουν σε γιατροσόφια ή δίαιτες-θαύματα.</a:t>
            </a:r>
          </a:p>
          <a:p>
            <a:pPr marL="0" indent="0" algn="just" eaLnBrk="1" fontAlgn="auto" hangingPunct="1">
              <a:spcAft>
                <a:spcPts val="0"/>
              </a:spcAft>
              <a:buFont typeface="Wingdings" pitchFamily="2" charset="2"/>
              <a:buNone/>
              <a:defRPr/>
            </a:pPr>
            <a:r>
              <a:rPr lang="el-GR" sz="2400" i="1" dirty="0" smtClean="0"/>
              <a:t>Οι Έλληνες </a:t>
            </a:r>
            <a:r>
              <a:rPr lang="el-GR" sz="2400" b="1" i="1" dirty="0" smtClean="0"/>
              <a:t>δουλεύουν</a:t>
            </a:r>
            <a:r>
              <a:rPr lang="el-GR" sz="2400" i="1" dirty="0" smtClean="0"/>
              <a:t> πολύ περισσότερες ώρες από </a:t>
            </a:r>
            <a:r>
              <a:rPr lang="el-GR" sz="2400" i="1" dirty="0" err="1" smtClean="0"/>
              <a:t>ό,τι</a:t>
            </a:r>
            <a:r>
              <a:rPr lang="el-GR" sz="2400" i="1" dirty="0" smtClean="0"/>
              <a:t> οι περισσότεροι Ευρωπαίοι.</a:t>
            </a:r>
          </a:p>
          <a:p>
            <a:pPr marL="0" indent="0" algn="just" eaLnBrk="1" fontAlgn="auto" hangingPunct="1">
              <a:spcAft>
                <a:spcPts val="0"/>
              </a:spcAft>
              <a:buFont typeface="Wingdings" pitchFamily="2" charset="2"/>
              <a:buNone/>
              <a:defRPr/>
            </a:pPr>
            <a:endParaRPr lang="el-GR" sz="2400" i="1" dirty="0"/>
          </a:p>
          <a:p>
            <a:pPr marL="0" indent="0" algn="just" eaLnBrk="1" fontAlgn="auto" hangingPunct="1">
              <a:spcAft>
                <a:spcPts val="0"/>
              </a:spcAft>
              <a:buFont typeface="Wingdings" pitchFamily="2" charset="2"/>
              <a:buNone/>
              <a:defRPr/>
            </a:pPr>
            <a:r>
              <a:rPr lang="el-GR" sz="2400" i="1" dirty="0" smtClean="0">
                <a:solidFill>
                  <a:srgbClr val="FF0000"/>
                </a:solidFill>
              </a:rPr>
              <a:t>Οι ταινίες </a:t>
            </a:r>
            <a:r>
              <a:rPr lang="el-GR" sz="2400" i="1" dirty="0" smtClean="0"/>
              <a:t>των </a:t>
            </a:r>
            <a:r>
              <a:rPr lang="en-US" sz="2400" i="1" dirty="0" err="1" smtClean="0"/>
              <a:t>Micy</a:t>
            </a:r>
            <a:r>
              <a:rPr lang="en-US" sz="2400" i="1" dirty="0" smtClean="0"/>
              <a:t> mouse</a:t>
            </a:r>
            <a:r>
              <a:rPr lang="el-GR" sz="2400" i="1" dirty="0" smtClean="0"/>
              <a:t> είναι αστείες και </a:t>
            </a:r>
            <a:r>
              <a:rPr lang="el-GR" sz="2400" i="1" dirty="0" smtClean="0">
                <a:solidFill>
                  <a:srgbClr val="FF0000"/>
                </a:solidFill>
              </a:rPr>
              <a:t>δεν έχει </a:t>
            </a:r>
            <a:r>
              <a:rPr lang="el-GR" sz="2400" i="1" dirty="0" smtClean="0"/>
              <a:t>σκηνές με βία και </a:t>
            </a:r>
            <a:r>
              <a:rPr lang="el-GR" sz="2400" i="1" dirty="0" err="1" smtClean="0"/>
              <a:t>σκοτομούς</a:t>
            </a:r>
            <a:r>
              <a:rPr lang="el-GR" sz="2400" i="1" dirty="0" smtClean="0"/>
              <a:t>.</a:t>
            </a:r>
          </a:p>
          <a:p>
            <a:pPr marL="0" indent="0" algn="r" eaLnBrk="1" fontAlgn="auto" hangingPunct="1">
              <a:spcAft>
                <a:spcPts val="0"/>
              </a:spcAft>
              <a:buFont typeface="Wingdings" pitchFamily="2" charset="2"/>
              <a:buNone/>
              <a:defRPr/>
            </a:pPr>
            <a:r>
              <a:rPr lang="el-GR" sz="1400" dirty="0" smtClean="0"/>
              <a:t>(</a:t>
            </a:r>
            <a:r>
              <a:rPr lang="el-GR" sz="1400" dirty="0" err="1" smtClean="0"/>
              <a:t>Αρχάκης</a:t>
            </a:r>
            <a:r>
              <a:rPr lang="el-GR" sz="1400" dirty="0" smtClean="0"/>
              <a:t> 2005:175)</a:t>
            </a:r>
          </a:p>
        </p:txBody>
      </p:sp>
      <p:sp>
        <p:nvSpPr>
          <p:cNvPr id="17412" name="Title 5"/>
          <p:cNvSpPr>
            <a:spLocks noGrp="1"/>
          </p:cNvSpPr>
          <p:nvPr>
            <p:ph type="title"/>
          </p:nvPr>
        </p:nvSpPr>
        <p:spPr>
          <a:xfrm>
            <a:off x="612775" y="228600"/>
            <a:ext cx="8153400" cy="990600"/>
          </a:xfrm>
        </p:spPr>
        <p:txBody>
          <a:bodyPr>
            <a:noAutofit/>
          </a:bodyPr>
          <a:lstStyle/>
          <a:p>
            <a:pPr algn="ctr" eaLnBrk="1" hangingPunct="1"/>
            <a:r>
              <a:rPr lang="el-GR" sz="3200" dirty="0" smtClean="0"/>
              <a:t>κριτήρια </a:t>
            </a:r>
            <a:r>
              <a:rPr lang="el-GR" sz="3200" dirty="0" err="1" smtClean="0"/>
              <a:t>κειμενικότητας</a:t>
            </a:r>
            <a:r>
              <a:rPr lang="el-GR" sz="3200" dirty="0" smtClean="0"/>
              <a:t/>
            </a:r>
            <a:br>
              <a:rPr lang="el-GR" sz="3200" dirty="0" smtClean="0"/>
            </a:br>
            <a:r>
              <a:rPr lang="el-GR" sz="3200" dirty="0" smtClean="0"/>
              <a:t>(συνοχή: παραδείγματα)</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612775" y="1268760"/>
            <a:ext cx="8153400" cy="4827240"/>
          </a:xfrm>
        </p:spPr>
        <p:txBody>
          <a:bodyPr>
            <a:normAutofit lnSpcReduction="10000"/>
          </a:bodyPr>
          <a:lstStyle/>
          <a:p>
            <a:pPr marL="0" indent="0" algn="just" eaLnBrk="1" hangingPunct="1">
              <a:spcBef>
                <a:spcPts val="0"/>
              </a:spcBef>
              <a:buFont typeface="Wingdings" pitchFamily="2" charset="2"/>
              <a:buChar char="ü"/>
              <a:defRPr/>
            </a:pPr>
            <a:r>
              <a:rPr lang="el-GR" sz="2400" dirty="0" smtClean="0"/>
              <a:t> </a:t>
            </a:r>
            <a:r>
              <a:rPr lang="el-GR" sz="2800" dirty="0" smtClean="0"/>
              <a:t>Οι </a:t>
            </a:r>
            <a:r>
              <a:rPr lang="el-GR" sz="2800" dirty="0" err="1"/>
              <a:t>συνοχικοί</a:t>
            </a:r>
            <a:r>
              <a:rPr lang="el-GR" sz="2800" dirty="0"/>
              <a:t> μηχανισμοί, αν και αναγκαίοι για την </a:t>
            </a:r>
            <a:r>
              <a:rPr lang="el-GR" sz="2800" dirty="0" smtClean="0"/>
              <a:t>ενότητα ενός </a:t>
            </a:r>
            <a:r>
              <a:rPr lang="el-GR" sz="2800" dirty="0"/>
              <a:t>κειμένου, δεν αρκούν από μόνοι τους για να </a:t>
            </a:r>
            <a:r>
              <a:rPr lang="el-GR" sz="2800" dirty="0" smtClean="0"/>
              <a:t>διασφαλίσουν </a:t>
            </a:r>
            <a:r>
              <a:rPr lang="el-GR" sz="2800" dirty="0"/>
              <a:t>την </a:t>
            </a:r>
            <a:r>
              <a:rPr lang="el-GR" sz="2800" dirty="0" err="1"/>
              <a:t>κειμενικότητά</a:t>
            </a:r>
            <a:r>
              <a:rPr lang="el-GR" sz="2800" dirty="0"/>
              <a:t> του</a:t>
            </a:r>
            <a:r>
              <a:rPr lang="el-GR" sz="2800" dirty="0" smtClean="0"/>
              <a:t>.</a:t>
            </a:r>
          </a:p>
          <a:p>
            <a:pPr marL="0" indent="0" algn="just" eaLnBrk="1" hangingPunct="1">
              <a:buNone/>
              <a:defRPr/>
            </a:pPr>
            <a:endParaRPr lang="el-GR" sz="2400" dirty="0" smtClean="0"/>
          </a:p>
          <a:p>
            <a:pPr marL="0" indent="0" algn="just" eaLnBrk="1" hangingPunct="1">
              <a:buNone/>
              <a:defRPr/>
            </a:pPr>
            <a:endParaRPr lang="el-GR" sz="2400" dirty="0" smtClean="0"/>
          </a:p>
          <a:p>
            <a:pPr marL="0" indent="0" algn="just" eaLnBrk="1" hangingPunct="1">
              <a:buNone/>
              <a:defRPr/>
            </a:pPr>
            <a:r>
              <a:rPr lang="el-GR" sz="2400" i="1" dirty="0" smtClean="0"/>
              <a:t>Το αυτοκίνητό μου είναι μαύρο. Το μαύρο ήταν πολύ της μόδας τη δεκαετία του 70. Κατά συνέπεια στα εβδομήντα τους χρόνια οι πιο πολλοί άνθρωποι έχουν πάρει σύνταξη. Με τον όρο αυτό εννοούμε τη σωστή πλοκή των λέξεων στον προφορικό ή γραπτό λόγο. Ο λόγος δηλαδή θεωρείται από πολλούς ειδικούς αποκλειστικό προνόμιο του ανθρώπου. Ο άνθρωπος είναι κοινωνικό ον.</a:t>
            </a:r>
          </a:p>
          <a:p>
            <a:pPr marL="0" indent="0" algn="r" eaLnBrk="1" hangingPunct="1">
              <a:buNone/>
              <a:defRPr/>
            </a:pPr>
            <a:r>
              <a:rPr lang="el-GR" sz="2000" dirty="0" err="1" smtClean="0"/>
              <a:t>Αρχάκης</a:t>
            </a:r>
            <a:r>
              <a:rPr lang="el-GR" sz="2000" dirty="0" smtClean="0"/>
              <a:t> 2005: 75</a:t>
            </a:r>
            <a:endParaRPr lang="el-GR" sz="2000" dirty="0"/>
          </a:p>
          <a:p>
            <a:pPr marL="0" indent="0" eaLnBrk="1" fontAlgn="auto" hangingPunct="1">
              <a:spcAft>
                <a:spcPts val="0"/>
              </a:spcAft>
              <a:buFont typeface="Wingdings" pitchFamily="2" charset="2"/>
              <a:buNone/>
              <a:defRPr/>
            </a:pPr>
            <a:endParaRPr lang="el-GR" sz="2400" dirty="0" smtClean="0"/>
          </a:p>
        </p:txBody>
      </p:sp>
      <p:sp>
        <p:nvSpPr>
          <p:cNvPr id="16388" name="Title 5"/>
          <p:cNvSpPr>
            <a:spLocks noGrp="1"/>
          </p:cNvSpPr>
          <p:nvPr>
            <p:ph type="title"/>
          </p:nvPr>
        </p:nvSpPr>
        <p:spPr>
          <a:xfrm>
            <a:off x="612775" y="228600"/>
            <a:ext cx="8153400" cy="990600"/>
          </a:xfrm>
        </p:spPr>
        <p:txBody>
          <a:bodyPr>
            <a:normAutofit/>
          </a:bodyPr>
          <a:lstStyle/>
          <a:p>
            <a:pPr algn="ctr" eaLnBrk="1" hangingPunct="1"/>
            <a:r>
              <a:rPr lang="el-GR" sz="3600" dirty="0" smtClean="0"/>
              <a:t>κριτήρια </a:t>
            </a:r>
            <a:r>
              <a:rPr lang="el-GR" sz="3600" dirty="0" err="1" smtClean="0"/>
              <a:t>κειμενικότητας</a:t>
            </a:r>
            <a:r>
              <a:rPr lang="el-GR" sz="3600" dirty="0" smtClean="0"/>
              <a:t> (συνοχή)</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612775" y="1600200"/>
            <a:ext cx="8153400" cy="4495800"/>
          </a:xfrm>
        </p:spPr>
        <p:txBody>
          <a:bodyPr>
            <a:normAutofit fontScale="92500"/>
          </a:bodyPr>
          <a:lstStyle/>
          <a:p>
            <a:pPr algn="just" eaLnBrk="1" hangingPunct="1">
              <a:buFont typeface="Wingdings" pitchFamily="2" charset="2"/>
              <a:buChar char="Ø"/>
              <a:defRPr/>
            </a:pPr>
            <a:r>
              <a:rPr lang="el-GR" sz="2400" dirty="0" smtClean="0"/>
              <a:t>(</a:t>
            </a:r>
            <a:r>
              <a:rPr lang="el-GR" sz="2400" dirty="0"/>
              <a:t>2) </a:t>
            </a:r>
            <a:r>
              <a:rPr lang="el-GR" sz="2400" b="1" i="1" dirty="0" err="1"/>
              <a:t>πληροφορητικότητα</a:t>
            </a:r>
            <a:r>
              <a:rPr lang="el-GR" sz="2400" dirty="0"/>
              <a:t> (</a:t>
            </a:r>
            <a:r>
              <a:rPr lang="en-US" sz="2400" dirty="0" err="1"/>
              <a:t>informativity</a:t>
            </a:r>
            <a:r>
              <a:rPr lang="el-GR" sz="2400" dirty="0"/>
              <a:t>): για να είναι αποδεκτό ένα κείμενο πρέπει να περιέχει για τους συγκεκριμένους αποδέκτες του τόσες καινούργιες πληροφορίες ώστε να καθίσταται ενδιαφέρον αλλά όχι δυσνόητο.</a:t>
            </a:r>
          </a:p>
          <a:p>
            <a:pPr algn="just" eaLnBrk="1" hangingPunct="1">
              <a:buFont typeface="Wingdings" pitchFamily="2" charset="2"/>
              <a:buChar char="Ø"/>
              <a:defRPr/>
            </a:pPr>
            <a:r>
              <a:rPr lang="el-GR" sz="2400" dirty="0"/>
              <a:t>(3) </a:t>
            </a:r>
            <a:r>
              <a:rPr lang="el-GR" sz="2400" b="1" i="1" dirty="0"/>
              <a:t>συνεκτικότητα</a:t>
            </a:r>
            <a:r>
              <a:rPr lang="el-GR" sz="2400" dirty="0"/>
              <a:t> (</a:t>
            </a:r>
            <a:r>
              <a:rPr lang="en-US" sz="2400" dirty="0"/>
              <a:t>coherence</a:t>
            </a:r>
            <a:r>
              <a:rPr lang="el-GR" sz="2400" dirty="0"/>
              <a:t>): </a:t>
            </a:r>
            <a:r>
              <a:rPr lang="el-GR" sz="2400" dirty="0" err="1"/>
              <a:t>κειμενική</a:t>
            </a:r>
            <a:r>
              <a:rPr lang="el-GR" sz="2400" dirty="0"/>
              <a:t> σύνδεση που επιτυγχάνεται βάσει της </a:t>
            </a:r>
            <a:r>
              <a:rPr lang="el-GR" sz="2400" dirty="0" err="1"/>
              <a:t>εξωκειμενικής</a:t>
            </a:r>
            <a:r>
              <a:rPr lang="el-GR" sz="2400" dirty="0"/>
              <a:t> γνώσης του αποδέκτη. Τα κείμενα είναι συνεκτικά στον βαθμό που δομούνται με συνέπεια γύρω από εικόνες του κόσμου, ενεργοποιημένες από τον αποδέκτη σχετικά με τις καταστάσεις στις οποίες </a:t>
            </a:r>
            <a:r>
              <a:rPr lang="el-GR" sz="2400" dirty="0" smtClean="0"/>
              <a:t>αναφέρονται.</a:t>
            </a:r>
            <a:endParaRPr lang="el-GR" sz="2400" dirty="0"/>
          </a:p>
          <a:p>
            <a:pPr algn="just" eaLnBrk="1" hangingPunct="1">
              <a:buFont typeface="Wingdings" pitchFamily="2" charset="2"/>
              <a:buChar char="Ø"/>
              <a:defRPr/>
            </a:pPr>
            <a:r>
              <a:rPr lang="el-GR" sz="2400" dirty="0"/>
              <a:t>(4) </a:t>
            </a:r>
            <a:r>
              <a:rPr lang="el-GR" sz="2400" b="1" i="1" dirty="0" err="1"/>
              <a:t>προθετικότητα</a:t>
            </a:r>
            <a:r>
              <a:rPr lang="el-GR" sz="2400" dirty="0"/>
              <a:t> (</a:t>
            </a:r>
            <a:r>
              <a:rPr lang="en-US" sz="2400" dirty="0"/>
              <a:t>intentionality</a:t>
            </a:r>
            <a:r>
              <a:rPr lang="el-GR" sz="2400" dirty="0"/>
              <a:t>): ο πομπός ενός κειμένου (συγγραφέας ή ομιλητής) πρέπει να έχει συνειδητή πρόθεση επίτευξης συγκεκριμένων στόχων με την παραγωγή του κειμένου.</a:t>
            </a:r>
          </a:p>
          <a:p>
            <a:pPr marL="0" indent="0" algn="just" eaLnBrk="1" fontAlgn="auto" hangingPunct="1">
              <a:spcAft>
                <a:spcPts val="0"/>
              </a:spcAft>
              <a:buFont typeface="Wingdings" pitchFamily="2" charset="2"/>
              <a:buNone/>
              <a:defRPr/>
            </a:pPr>
            <a:endParaRPr lang="el-GR" sz="2400" dirty="0" smtClean="0"/>
          </a:p>
        </p:txBody>
      </p:sp>
      <p:sp>
        <p:nvSpPr>
          <p:cNvPr id="18436" name="Title 5"/>
          <p:cNvSpPr>
            <a:spLocks noGrp="1"/>
          </p:cNvSpPr>
          <p:nvPr>
            <p:ph type="title"/>
          </p:nvPr>
        </p:nvSpPr>
        <p:spPr>
          <a:xfrm>
            <a:off x="612775" y="228600"/>
            <a:ext cx="8153400" cy="990600"/>
          </a:xfrm>
        </p:spPr>
        <p:txBody>
          <a:bodyPr>
            <a:normAutofit/>
          </a:bodyPr>
          <a:lstStyle/>
          <a:p>
            <a:pPr algn="ctr" eaLnBrk="1" hangingPunct="1"/>
            <a:r>
              <a:rPr lang="el-GR" sz="3600" dirty="0" smtClean="0"/>
              <a:t>κριτήρια </a:t>
            </a:r>
            <a:r>
              <a:rPr lang="el-GR" sz="3600" dirty="0" err="1" smtClean="0"/>
              <a:t>κειμενικότητας</a:t>
            </a:r>
            <a:r>
              <a:rPr lang="el-GR" sz="3600" dirty="0" smtClean="0"/>
              <a:t> (ΙΙ)</a:t>
            </a: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VSECTIONID" val="yI2DOt6RzRcU51QxdhNewL"/>
</p:tagLst>
</file>

<file path=ppt/tags/tag2.xml><?xml version="1.0" encoding="utf-8"?>
<p:tagLst xmlns:a="http://schemas.openxmlformats.org/drawingml/2006/main" xmlns:r="http://schemas.openxmlformats.org/officeDocument/2006/relationships" xmlns:p="http://schemas.openxmlformats.org/presentationml/2006/main">
  <p:tag name="DVSHAPEID" val="HAGzTPKJNXuuOK4v20iPS7"/>
</p:tagLst>
</file>

<file path=ppt/tags/tag3.xml><?xml version="1.0" encoding="utf-8"?>
<p:tagLst xmlns:a="http://schemas.openxmlformats.org/drawingml/2006/main" xmlns:r="http://schemas.openxmlformats.org/officeDocument/2006/relationships" xmlns:p="http://schemas.openxmlformats.org/presentationml/2006/main">
  <p:tag name="DVSHAPEID" val="0uhWvCQomImT50qU5y4Znw"/>
</p:tagLst>
</file>

<file path=ppt/tags/tag4.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5.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ags/tag6.xml><?xml version="1.0" encoding="utf-8"?>
<p:tagLst xmlns:a="http://schemas.openxmlformats.org/drawingml/2006/main" xmlns:r="http://schemas.openxmlformats.org/officeDocument/2006/relationships" xmlns:p="http://schemas.openxmlformats.org/presentationml/2006/main">
  <p:tag name="DVSHAPEID" val="uzParF19LzvJyR9qw266In"/>
</p:tagLst>
</file>

<file path=ppt/tags/tag7.xml><?xml version="1.0" encoding="utf-8"?>
<p:tagLst xmlns:a="http://schemas.openxmlformats.org/drawingml/2006/main" xmlns:r="http://schemas.openxmlformats.org/officeDocument/2006/relationships" xmlns:p="http://schemas.openxmlformats.org/presentationml/2006/main">
  <p:tag name="DVSECTIONID" val="Unk8vjtC9q0JAXtyxsX2O5"/>
</p:tagLst>
</file>

<file path=ppt/tags/tag8.xml><?xml version="1.0" encoding="utf-8"?>
<p:tagLst xmlns:a="http://schemas.openxmlformats.org/drawingml/2006/main" xmlns:r="http://schemas.openxmlformats.org/officeDocument/2006/relationships" xmlns:p="http://schemas.openxmlformats.org/presentationml/2006/main">
  <p:tag name="DVSHAPEID" val="Rcuf4iZwLgLEPe9Eifdx3u"/>
</p:tagLst>
</file>

<file path=ppt/theme/theme1.xml><?xml version="1.0" encoding="utf-8"?>
<a:theme xmlns:a="http://schemas.openxmlformats.org/drawingml/2006/main" name="m1-1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m1-12</Template>
  <TotalTime>0</TotalTime>
  <Words>1165</Words>
  <Application>Microsoft Office PowerPoint</Application>
  <PresentationFormat>Προβολή στην οθόνη (4:3)</PresentationFormat>
  <Paragraphs>121</Paragraphs>
  <Slides>17</Slides>
  <Notes>5</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m1-12</vt:lpstr>
      <vt:lpstr> περιεχόμενο της γλωσικής διδασκαλίας</vt:lpstr>
      <vt:lpstr>μαθησιακοί στόχοι</vt:lpstr>
      <vt:lpstr>περιεχόμενο</vt:lpstr>
      <vt:lpstr>Το κείμενο ως βασική μονάδα επικοινωνίας</vt:lpstr>
      <vt:lpstr>τι είναι κείμενο</vt:lpstr>
      <vt:lpstr>κριτήρια κειμενικότητας (Ι)</vt:lpstr>
      <vt:lpstr>κριτήρια κειμενικότητας (συνοχή: παραδείγματα)</vt:lpstr>
      <vt:lpstr>κριτήρια κειμενικότητας (συνοχή)</vt:lpstr>
      <vt:lpstr>κριτήρια κειμενικότητας (ΙΙ)</vt:lpstr>
      <vt:lpstr>κριτήρια κειμενικότητας (ΙΙΙ)</vt:lpstr>
      <vt:lpstr>κείμενα: οι διακρίσεις (κειμενικά είδη)</vt:lpstr>
      <vt:lpstr>είδη λόγου και κειμενικά είδη (Χατζηλουκά-Μαυρή, Ει. &amp; Α. Ιορδανίδου 2009)</vt:lpstr>
      <vt:lpstr>κειμενικά είδη/ κειμενικοί τύποι: ζητήματα ορολογίας</vt:lpstr>
      <vt:lpstr>κειμενικά είδη/ κειμενικοί τύποι: ζητήματα ορολογίας</vt:lpstr>
      <vt:lpstr>είδη λόγου και κειμενικά είδη (Γραμματική Ε &amp; ΣΤ Δημοτικού, ΟΕΔΒ)</vt:lpstr>
      <vt:lpstr>είδη λόγου και κειμενικά είδη (Γραμματική Ε &amp; ΣΤ Δημοτικού, ΟΕΔΒ)</vt:lpstr>
      <vt:lpstr>βιβλιογραφία ενότητας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2012-10-03T21:41:19Z</dcterms:created>
  <dcterms:modified xsi:type="dcterms:W3CDTF">2015-01-23T17:41:55Z</dcterms:modified>
</cp:coreProperties>
</file>