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4"/>
  </p:notesMasterIdLst>
  <p:sldIdLst>
    <p:sldId id="257" r:id="rId3"/>
    <p:sldId id="258" r:id="rId4"/>
    <p:sldId id="324" r:id="rId5"/>
    <p:sldId id="326" r:id="rId6"/>
    <p:sldId id="327" r:id="rId7"/>
    <p:sldId id="328" r:id="rId8"/>
    <p:sldId id="329" r:id="rId9"/>
    <p:sldId id="330" r:id="rId10"/>
    <p:sldId id="331" r:id="rId11"/>
    <p:sldId id="332" r:id="rId12"/>
    <p:sldId id="325" r:id="rId13"/>
  </p:sldIdLst>
  <p:sldSz cx="9144000" cy="6858000" type="screen4x3"/>
  <p:notesSz cx="6858000" cy="9144000"/>
  <p:custDataLst>
    <p:tags r:id="rId15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663300"/>
    <a:srgbClr val="6600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Φωτεινό στυλ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714" autoAdjust="0"/>
  </p:normalViewPr>
  <p:slideViewPr>
    <p:cSldViewPr>
      <p:cViewPr>
        <p:scale>
          <a:sx n="80" d="100"/>
          <a:sy n="80" d="100"/>
        </p:scale>
        <p:origin x="-391" y="-8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05C097-04B7-44E1-9968-25C5DB2563B3}" type="datetimeFigureOut">
              <a:rPr lang="el-GR" smtClean="0"/>
              <a:pPr/>
              <a:t>16/3/2016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0EBB63-910B-484B-BBB9-ECB9018BB68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16633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CA508-3B63-4BA9-93AF-AA2EFF565143}" type="slidenum">
              <a:rPr lang="el-GR" smtClean="0"/>
              <a:pPr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36342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A974-A4D3-4386-9B28-E238D6122B3B}" type="datetime1">
              <a:rPr lang="el-GR" smtClean="0"/>
              <a:t>16/3/2016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24041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244AB-14E7-4BA4-AA57-16F5F94F0E99}" type="datetime1">
              <a:rPr lang="el-GR" smtClean="0"/>
              <a:t>16/3/2016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55766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0740D-1395-499A-955C-FFF014101766}" type="datetime1">
              <a:rPr lang="el-GR" smtClean="0"/>
              <a:t>16/3/2016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47411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6EA1-E7A3-4BBB-B8E2-2983E235ABAE}" type="datetime1">
              <a:rPr lang="el-GR" smtClean="0"/>
              <a:t>16/3/2016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7403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F0783-A3A2-481A-BEDF-252B2FC0A574}" type="datetime1">
              <a:rPr lang="el-GR" smtClean="0"/>
              <a:t>16/3/2016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52651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6AA7-863B-4B0F-887B-095D92A18AA0}" type="datetime1">
              <a:rPr lang="el-GR" smtClean="0"/>
              <a:t>16/3/2016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36594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E4AC3-BD7F-4632-B540-42AF09E2A914}" type="datetime1">
              <a:rPr lang="el-GR" smtClean="0"/>
              <a:t>16/3/2016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74660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A0973-578F-413A-993F-19F1A107374D}" type="datetime1">
              <a:rPr lang="el-GR" smtClean="0"/>
              <a:t>16/3/2016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78247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743D1-52A0-4361-A273-911C935310A0}" type="datetime1">
              <a:rPr lang="el-GR" smtClean="0"/>
              <a:t>16/3/2016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67687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8E624-292B-44F6-BB0F-B2503EC8A7C9}" type="datetime1">
              <a:rPr lang="el-GR" smtClean="0"/>
              <a:t>16/3/2016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7089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6ADF1-F392-49BA-BD63-DA3306198ED7}" type="datetime1">
              <a:rPr lang="el-GR" smtClean="0"/>
              <a:t>16/3/2016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95363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85726-A0E9-425D-BE55-CC000B26024D}" type="datetime1">
              <a:rPr lang="el-GR" smtClean="0"/>
              <a:t>16/3/2016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16209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://www.teilar.gr/" TargetMode="External"/><Relationship Id="rId7" Type="http://schemas.openxmlformats.org/officeDocument/2006/relationships/hyperlink" Target="http://www.edulll.gr/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2.png"/><Relationship Id="rId5" Type="http://schemas.openxmlformats.org/officeDocument/2006/relationships/hyperlink" Target="http://creativecommons.org/licenses/by-nc-nd/3.0/deed.el" TargetMode="External"/><Relationship Id="rId4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lll.gr/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6" Type="http://schemas.openxmlformats.org/officeDocument/2006/relationships/image" Target="../media/image2.png"/><Relationship Id="rId5" Type="http://schemas.openxmlformats.org/officeDocument/2006/relationships/hyperlink" Target="http://creativecommons.org/licenses/by-nc-nd/3.0/deed.el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nd/3.0/deed.el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4.png"/><Relationship Id="rId4" Type="http://schemas.openxmlformats.org/officeDocument/2006/relationships/hyperlink" Target="http://www.edulll.gr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1</a:t>
            </a:fld>
            <a:endParaRPr lang="el-GR"/>
          </a:p>
        </p:txBody>
      </p:sp>
      <p:pic>
        <p:nvPicPr>
          <p:cNvPr id="9" name="Εικόνα 1" descr="Λογότυπο Τεχνολογικό Εκπαιδευτικό Ίδρυμα Θεσσαλίας.">
            <a:hlinkClick r:id="rId3" tooltip="Μετάβαση στην Ιστοσελίδα του Ιδρύματος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188" y="449376"/>
            <a:ext cx="3456432" cy="1146048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755576" y="1628801"/>
            <a:ext cx="7628012" cy="936103"/>
          </a:xfrm>
        </p:spPr>
        <p:txBody>
          <a:bodyPr>
            <a:noAutofit/>
          </a:bodyPr>
          <a:lstStyle/>
          <a:p>
            <a:r>
              <a:rPr lang="el-GR" sz="4100" b="1" dirty="0" err="1" smtClean="0">
                <a:solidFill>
                  <a:prstClr val="black"/>
                </a:solidFill>
              </a:rPr>
              <a:t>Μετασυλλεκτικοί</a:t>
            </a:r>
            <a:r>
              <a:rPr lang="el-GR" sz="4100" b="1" dirty="0" smtClean="0">
                <a:solidFill>
                  <a:prstClr val="black"/>
                </a:solidFill>
              </a:rPr>
              <a:t> Χειρισμοί Γεωργικών Προϊόντων</a:t>
            </a:r>
            <a:endParaRPr lang="el-GR" sz="4100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type="subTitle" idx="1"/>
          </p:nvPr>
        </p:nvSpPr>
        <p:spPr>
          <a:xfrm>
            <a:off x="395536" y="2564904"/>
            <a:ext cx="8352928" cy="3092946"/>
          </a:xfrm>
        </p:spPr>
        <p:txBody>
          <a:bodyPr>
            <a:normAutofit/>
          </a:bodyPr>
          <a:lstStyle/>
          <a:p>
            <a:pPr lvl="0" algn="l">
              <a:lnSpc>
                <a:spcPct val="110000"/>
              </a:lnSpc>
              <a:spcBef>
                <a:spcPts val="0"/>
              </a:spcBef>
              <a:defRPr/>
            </a:pPr>
            <a:r>
              <a:rPr lang="el-GR" sz="3000" b="1" dirty="0">
                <a:solidFill>
                  <a:prstClr val="black"/>
                </a:solidFill>
                <a:cs typeface="Arial" charset="0"/>
              </a:rPr>
              <a:t>Ενότητα </a:t>
            </a:r>
            <a:r>
              <a:rPr lang="el-GR" sz="3000" b="1" dirty="0" smtClean="0">
                <a:solidFill>
                  <a:prstClr val="black"/>
                </a:solidFill>
                <a:cs typeface="Arial" charset="0"/>
              </a:rPr>
              <a:t>12</a:t>
            </a:r>
            <a:r>
              <a:rPr lang="en-US" sz="3000" b="1" dirty="0" smtClean="0">
                <a:solidFill>
                  <a:prstClr val="black"/>
                </a:solidFill>
                <a:cs typeface="Arial" charset="0"/>
              </a:rPr>
              <a:t>:</a:t>
            </a:r>
            <a:r>
              <a:rPr lang="el-GR" sz="3000" b="1" dirty="0" smtClean="0">
                <a:solidFill>
                  <a:prstClr val="black"/>
                </a:solidFill>
                <a:cs typeface="Arial" charset="0"/>
              </a:rPr>
              <a:t>  </a:t>
            </a:r>
            <a:r>
              <a:rPr lang="el-GR" sz="3000" dirty="0" smtClean="0">
                <a:solidFill>
                  <a:prstClr val="black"/>
                </a:solidFill>
                <a:cs typeface="Arial" charset="0"/>
              </a:rPr>
              <a:t>Αιθυλένιο</a:t>
            </a:r>
            <a:r>
              <a:rPr lang="en-US" sz="3000" dirty="0" smtClean="0">
                <a:solidFill>
                  <a:prstClr val="black"/>
                </a:solidFill>
                <a:cs typeface="Arial" charset="0"/>
              </a:rPr>
              <a:t>.</a:t>
            </a:r>
            <a:endParaRPr lang="el-GR" sz="3000" dirty="0">
              <a:solidFill>
                <a:prstClr val="black"/>
              </a:solidFill>
              <a:cs typeface="Arial" charset="0"/>
            </a:endParaRPr>
          </a:p>
          <a:p>
            <a:pPr lvl="0" algn="l">
              <a:lnSpc>
                <a:spcPct val="110000"/>
              </a:lnSpc>
              <a:spcBef>
                <a:spcPts val="0"/>
              </a:spcBef>
              <a:defRPr/>
            </a:pPr>
            <a:r>
              <a:rPr lang="el-GR" sz="3000" dirty="0" smtClean="0">
                <a:solidFill>
                  <a:prstClr val="black"/>
                </a:solidFill>
                <a:cs typeface="Arial" charset="0"/>
              </a:rPr>
              <a:t>Διδάσκων</a:t>
            </a:r>
            <a:r>
              <a:rPr lang="el-GR" sz="3000" dirty="0">
                <a:solidFill>
                  <a:prstClr val="black"/>
                </a:solidFill>
                <a:cs typeface="Arial" charset="0"/>
              </a:rPr>
              <a:t>: </a:t>
            </a:r>
            <a:r>
              <a:rPr lang="el-GR" sz="3000" dirty="0" err="1" smtClean="0">
                <a:solidFill>
                  <a:prstClr val="black"/>
                </a:solidFill>
                <a:cs typeface="Arial" charset="0"/>
              </a:rPr>
              <a:t>Παπαιωάννου</a:t>
            </a:r>
            <a:r>
              <a:rPr lang="el-GR" sz="3000" dirty="0" smtClean="0">
                <a:solidFill>
                  <a:prstClr val="black"/>
                </a:solidFill>
                <a:cs typeface="Arial" charset="0"/>
              </a:rPr>
              <a:t> Χρυσούλα,</a:t>
            </a:r>
          </a:p>
          <a:p>
            <a:pPr lvl="0" algn="l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l-GR" sz="3000" dirty="0" smtClean="0">
                <a:solidFill>
                  <a:prstClr val="black"/>
                </a:solidFill>
                <a:cs typeface="Arial" charset="0"/>
              </a:rPr>
              <a:t>Αναπληρώτρια Καθηγήτρια.</a:t>
            </a:r>
            <a:endParaRPr lang="el-GR" sz="3000" dirty="0">
              <a:solidFill>
                <a:prstClr val="black"/>
              </a:solidFill>
              <a:cs typeface="Arial" charset="0"/>
            </a:endParaRPr>
          </a:p>
          <a:p>
            <a:pPr lvl="0" algn="l">
              <a:lnSpc>
                <a:spcPct val="110000"/>
              </a:lnSpc>
              <a:spcBef>
                <a:spcPts val="0"/>
              </a:spcBef>
              <a:defRPr/>
            </a:pPr>
            <a:r>
              <a:rPr lang="el-GR" sz="3000" dirty="0" smtClean="0">
                <a:solidFill>
                  <a:prstClr val="black"/>
                </a:solidFill>
                <a:cs typeface="Arial" charset="0"/>
              </a:rPr>
              <a:t>Τμήμα Τεχνολόγων Γεωπόνων</a:t>
            </a:r>
            <a:r>
              <a:rPr lang="el-GR" sz="2800" dirty="0" smtClean="0">
                <a:solidFill>
                  <a:prstClr val="black"/>
                </a:solidFill>
                <a:cs typeface="Arial" charset="0"/>
              </a:rPr>
              <a:t>. </a:t>
            </a:r>
            <a:endParaRPr lang="en-US" sz="2800" b="1" dirty="0">
              <a:solidFill>
                <a:prstClr val="black"/>
              </a:solidFill>
              <a:cs typeface="Arial" charset="0"/>
            </a:endParaRPr>
          </a:p>
          <a:p>
            <a:endParaRPr lang="el-GR" dirty="0"/>
          </a:p>
        </p:txBody>
      </p:sp>
      <p:pic>
        <p:nvPicPr>
          <p:cNvPr id="7" name="Εικόνα 2" descr="Λογότυπο για Άδειες χρήσης Creative Commons, B Y, NC, ND.">
            <a:hlinkClick r:id="rId5" tooltip="Μετάβαση στην Άδεια Χρήσης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08175" y="5949950"/>
            <a:ext cx="1584325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Εικόνα 3" descr="Λογότυπο Επιχειρησιακού Προγράμματος Εκπαίδευση και Δια βίου Μάθηση του Υπουργείου Παιδείας, ΕΣΠΑ 2007 - 2013, με τη σημαία της Ευρωπαϊκής Ένωσης, το οποίο συγχρηματοδοτείται από την Ευρωπαϊκή Ένωση (Ευρωπαϊκό Κοινωνικό Ταμείο) και από εθνικούς πόρους. ">
            <a:hlinkClick r:id="rId7" tooltip="Μετάβαση σε www.edulll.gr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492500" y="5657850"/>
            <a:ext cx="4310063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0660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 descr="Ethylene Induced Yellowing of Broccol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925" y="1038225"/>
            <a:ext cx="8604250" cy="581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2555875" y="0"/>
            <a:ext cx="467995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l-GR" altLang="el-GR" sz="2400">
                <a:solidFill>
                  <a:srgbClr val="0000FF"/>
                </a:solidFill>
                <a:latin typeface="Comic Sans MS" pitchFamily="66" charset="0"/>
              </a:rPr>
              <a:t>Δράση αιθυλενίου σε μπρόκολο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l-GR" altLang="el-GR" sz="2400">
                <a:solidFill>
                  <a:srgbClr val="0000FF"/>
                </a:solidFill>
                <a:latin typeface="Comic Sans MS" pitchFamily="66" charset="0"/>
              </a:rPr>
              <a:t>«Κιτρίνισμα»</a:t>
            </a:r>
          </a:p>
        </p:txBody>
      </p:sp>
    </p:spTree>
    <p:extLst>
      <p:ext uri="{BB962C8B-B14F-4D97-AF65-F5344CB8AC3E}">
        <p14:creationId xmlns:p14="http://schemas.microsoft.com/office/powerpoint/2010/main" val="2885826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11</a:t>
            </a:fld>
            <a:endParaRPr lang="el-GR"/>
          </a:p>
        </p:txBody>
      </p:sp>
      <p:pic>
        <p:nvPicPr>
          <p:cNvPr id="7" name="Εικόνα 2" descr="Λογότυπο Επιχειρησιακού Προγράμματος Εκπαίδευση και Δια βίου Μάθηση. ">
            <a:hlinkClick r:id="rId3" tooltip="Μετάβαση στο www.edulll.gr/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2500" y="5638800"/>
            <a:ext cx="4310063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Εικόνα 1" descr="Λογότυπο για Άδειες χρήσης Creative Commons B Y, NC, ND.">
            <a:hlinkClick r:id="rId5" tooltip="Μετάβαση στην Άδεια Χρήσης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08175" y="5949950"/>
            <a:ext cx="1584325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Υπότιτλος 1"/>
          <p:cNvSpPr>
            <a:spLocks noGrp="1"/>
          </p:cNvSpPr>
          <p:nvPr>
            <p:ph type="subTitle" idx="1"/>
          </p:nvPr>
        </p:nvSpPr>
        <p:spPr bwMode="gray"/>
        <p:txBody>
          <a:bodyPr>
            <a:normAutofit/>
          </a:bodyPr>
          <a:lstStyle/>
          <a:p>
            <a:pPr algn="r"/>
            <a:endParaRPr lang="el-GR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r"/>
            <a:r>
              <a:rPr lang="el-G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Επεξεργασία υλικού: </a:t>
            </a:r>
          </a:p>
          <a:p>
            <a:pPr algn="r"/>
            <a:r>
              <a:rPr lang="el-G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Μέγας Χρήστος</a:t>
            </a:r>
            <a:endParaRPr lang="el-GR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Τέλος </a:t>
            </a:r>
            <a:r>
              <a:rPr lang="el-GR" b="1" dirty="0" smtClean="0"/>
              <a:t>ενότητας</a:t>
            </a:r>
            <a:endParaRPr lang="el-GR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7178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34B054-DA0D-4AD9-A3C5-59235BE4FE8B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l-GR" sz="1400" dirty="0">
              <a:solidFill>
                <a:prstClr val="black"/>
              </a:solidFill>
            </a:endParaRPr>
          </a:p>
        </p:txBody>
      </p:sp>
      <p:pic>
        <p:nvPicPr>
          <p:cNvPr id="5" name="Εικόνα 1" descr="  Λογότυπο για Άδειες χρήσης Creative Commons, B Y, NC, ND. ">
            <a:hlinkClick r:id="rId3" tooltip="Μετάβαση στην Άδεια Χρήσης 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9838" y="5516563"/>
            <a:ext cx="1584325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5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el-GR" sz="2800" dirty="0" smtClean="0"/>
              <a:t>Το παρόν εκπαιδευτικό υλικό υπόκειται στην παρακάτω άδεια χρήσ</a:t>
            </a:r>
            <a:r>
              <a:rPr lang="el-GR" sz="2800" dirty="0"/>
              <a:t>η</a:t>
            </a:r>
            <a:r>
              <a:rPr lang="el-GR" sz="2800" dirty="0" smtClean="0"/>
              <a:t>ς </a:t>
            </a:r>
            <a:r>
              <a:rPr lang="en-US" sz="2800" dirty="0" smtClean="0"/>
              <a:t>Creative Commons</a:t>
            </a:r>
            <a:r>
              <a:rPr lang="el-GR" sz="2800" dirty="0" smtClean="0"/>
              <a:t> (</a:t>
            </a:r>
            <a:r>
              <a:rPr lang="en-US" sz="2800" dirty="0" smtClean="0"/>
              <a:t>C C)</a:t>
            </a:r>
            <a:r>
              <a:rPr lang="el-GR" sz="2800" dirty="0" smtClean="0"/>
              <a:t>: </a:t>
            </a:r>
            <a:r>
              <a:rPr lang="el-GR" sz="2400" b="1" dirty="0" smtClean="0"/>
              <a:t>Αναφορά δημιουργού</a:t>
            </a:r>
            <a:r>
              <a:rPr lang="en-US" sz="2400" b="1" dirty="0" smtClean="0"/>
              <a:t> (B</a:t>
            </a:r>
            <a:r>
              <a:rPr lang="el-GR" sz="2400" b="1" dirty="0" smtClean="0"/>
              <a:t> </a:t>
            </a:r>
            <a:r>
              <a:rPr lang="en-US" sz="2400" b="1" dirty="0" smtClean="0"/>
              <a:t>Y)</a:t>
            </a:r>
            <a:r>
              <a:rPr lang="en-US" sz="2400" dirty="0" smtClean="0"/>
              <a:t>,</a:t>
            </a:r>
            <a:r>
              <a:rPr lang="el-GR" sz="2400" dirty="0" smtClean="0"/>
              <a:t> </a:t>
            </a:r>
            <a:r>
              <a:rPr lang="el-GR" sz="2400" b="1" dirty="0" smtClean="0"/>
              <a:t>Μη εμπορική χρήση</a:t>
            </a:r>
            <a:r>
              <a:rPr lang="en-US" sz="2400" b="1" dirty="0" smtClean="0"/>
              <a:t> (N</a:t>
            </a:r>
            <a:r>
              <a:rPr lang="el-GR" sz="2400" b="1" dirty="0" smtClean="0"/>
              <a:t> </a:t>
            </a:r>
            <a:r>
              <a:rPr lang="en-US" sz="2400" b="1" dirty="0" smtClean="0"/>
              <a:t>C)</a:t>
            </a:r>
            <a:r>
              <a:rPr lang="en-US" sz="2400" dirty="0" smtClean="0"/>
              <a:t>,</a:t>
            </a:r>
            <a:r>
              <a:rPr lang="el-GR" sz="2400" dirty="0" smtClean="0"/>
              <a:t> </a:t>
            </a:r>
            <a:r>
              <a:rPr lang="el-GR" sz="2400" b="1" dirty="0" smtClean="0"/>
              <a:t>Μη τροποποίηση</a:t>
            </a:r>
            <a:r>
              <a:rPr lang="en-US" sz="2400" b="1" dirty="0" smtClean="0"/>
              <a:t> (N</a:t>
            </a:r>
            <a:r>
              <a:rPr lang="el-GR" sz="2400" b="1" dirty="0" smtClean="0"/>
              <a:t> </a:t>
            </a:r>
            <a:r>
              <a:rPr lang="en-US" sz="2400" b="1" dirty="0" smtClean="0"/>
              <a:t>D)</a:t>
            </a:r>
            <a:r>
              <a:rPr lang="el-GR" sz="2400" dirty="0"/>
              <a:t>,</a:t>
            </a:r>
            <a:r>
              <a:rPr lang="en-US" sz="2400" dirty="0" smtClean="0"/>
              <a:t> </a:t>
            </a:r>
            <a:r>
              <a:rPr lang="el-GR" sz="2400" b="1" dirty="0" smtClean="0"/>
              <a:t>3.0</a:t>
            </a:r>
            <a:r>
              <a:rPr lang="en-US" sz="2400" b="1" dirty="0" smtClean="0"/>
              <a:t>,</a:t>
            </a:r>
            <a:r>
              <a:rPr lang="el-GR" sz="2400" b="1" dirty="0" smtClean="0"/>
              <a:t> Μη εισαγόμενο</a:t>
            </a:r>
            <a:r>
              <a:rPr lang="en-US" sz="2400" b="1" dirty="0" smtClean="0"/>
              <a:t>.</a:t>
            </a:r>
            <a:r>
              <a:rPr lang="en-US" sz="2400" dirty="0" smtClean="0"/>
              <a:t> </a:t>
            </a:r>
            <a:endParaRPr lang="el-GR" sz="2400" dirty="0" smtClean="0"/>
          </a:p>
          <a:p>
            <a:pPr eaLnBrk="1" hangingPunct="1"/>
            <a:r>
              <a:rPr lang="el-GR" sz="2800" dirty="0" smtClean="0"/>
              <a:t>Για εκπαιδευτικό υλικό, όπως εικόνες, που υπόκειται σε άλλου τύπου άδειας χρήσης, η άδεια χρήσης αναφέρεται ρητώς. </a:t>
            </a:r>
          </a:p>
        </p:txBody>
      </p:sp>
      <p:sp>
        <p:nvSpPr>
          <p:cNvPr id="3074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dirty="0" smtClean="0"/>
              <a:t>Άδειες χρήσης </a:t>
            </a:r>
            <a:endParaRPr lang="el-GR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469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34B054-DA0D-4AD9-A3C5-59235BE4FE8B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l-GR" sz="1400" dirty="0">
              <a:solidFill>
                <a:prstClr val="black"/>
              </a:solidFill>
            </a:endParaRPr>
          </a:p>
        </p:txBody>
      </p:sp>
      <p:pic>
        <p:nvPicPr>
          <p:cNvPr id="6" name="Εικόνα 1" descr=" Λογότυπο Επιχειρησιακού Προγράμματος Εκπαίδευση και Δια βίου Μάθηση.   ">
            <a:hlinkClick r:id="rId4" tooltip="Μετάβαση σε www.edulll.gr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4213" y="4221163"/>
            <a:ext cx="7848600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99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l-GR" sz="2000" dirty="0" smtClean="0"/>
              <a:t>Το παρόν εκπαιδευτικό υλικό έχει αναπτυχθεί στα πλαίσια του εκπαιδευτικού έργου του διδάσκοντα</a:t>
            </a:r>
            <a:r>
              <a:rPr lang="en-US" sz="2000" dirty="0" smtClean="0"/>
              <a:t>.</a:t>
            </a:r>
            <a:r>
              <a:rPr lang="el-GR" sz="2000" dirty="0" smtClean="0"/>
              <a:t> </a:t>
            </a:r>
            <a:endParaRPr lang="en-US" sz="2000" dirty="0" smtClean="0"/>
          </a:p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el-GR" sz="2000" dirty="0">
                <a:solidFill>
                  <a:prstClr val="black"/>
                </a:solidFill>
              </a:rPr>
              <a:t>Το έργο «</a:t>
            </a:r>
            <a:r>
              <a:rPr lang="el-GR" sz="2000" b="1" dirty="0">
                <a:solidFill>
                  <a:prstClr val="black"/>
                </a:solidFill>
              </a:rPr>
              <a:t>Ανοικτά Ακαδημαϊκά Μαθήματα στο ΤΕΙ Θεσσαλίας</a:t>
            </a:r>
            <a:r>
              <a:rPr lang="el-GR" sz="2000" dirty="0">
                <a:solidFill>
                  <a:prstClr val="black"/>
                </a:solidFill>
              </a:rPr>
              <a:t>» έχει χρηματοδοτήσει μόνο τη αναδιαμόρφωση του εκπαιδευτικού υλικού</a:t>
            </a:r>
            <a:r>
              <a:rPr lang="el-GR" sz="2000" dirty="0" smtClean="0">
                <a:solidFill>
                  <a:prstClr val="black"/>
                </a:solidFill>
              </a:rPr>
              <a:t>.</a:t>
            </a:r>
            <a:endParaRPr lang="el-GR" sz="2000" dirty="0" smtClean="0"/>
          </a:p>
          <a:p>
            <a:pPr eaLnBrk="1" hangingPunct="1">
              <a:spcBef>
                <a:spcPts val="0"/>
              </a:spcBef>
            </a:pPr>
            <a:r>
              <a:rPr lang="el-GR" sz="2000" dirty="0" smtClean="0"/>
              <a:t>Το έργο υλοποιείται στο πλαίσιο του Επιχειρησιακού Προγράμματος  «Εκπαίδευση και Δια Βίου Μάθηση» και συγχρηματοδοτείται από την Ευρωπαϊκή Ένωση (Ευρωπαϊκό Κοινωνικό Ταμείο) και από εθνικούς πόρους</a:t>
            </a:r>
            <a:r>
              <a:rPr lang="en-US" sz="2000" dirty="0" smtClean="0"/>
              <a:t>. </a:t>
            </a:r>
            <a:endParaRPr lang="el-GR" sz="2000" dirty="0" smtClean="0"/>
          </a:p>
        </p:txBody>
      </p:sp>
      <p:sp>
        <p:nvSpPr>
          <p:cNvPr id="4098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dirty="0" smtClean="0"/>
              <a:t>Χρηματοδότηση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0181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l-GR" altLang="el-GR" smtClean="0"/>
              <a:t>Συνθήκες συντήρησης γ.π.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29600" cy="3887787"/>
          </a:xfrm>
          <a:solidFill>
            <a:schemeClr val="accent1"/>
          </a:solidFill>
        </p:spPr>
        <p:txBody>
          <a:bodyPr/>
          <a:lstStyle/>
          <a:p>
            <a:pPr algn="ctr" eaLnBrk="1" hangingPunct="1"/>
            <a:r>
              <a:rPr lang="el-GR" altLang="el-GR" smtClean="0"/>
              <a:t>θερμοκρασία </a:t>
            </a:r>
          </a:p>
          <a:p>
            <a:pPr algn="ctr" eaLnBrk="1" hangingPunct="1"/>
            <a:r>
              <a:rPr lang="el-GR" altLang="el-GR" smtClean="0"/>
              <a:t>σχετική υγρασία </a:t>
            </a:r>
          </a:p>
          <a:p>
            <a:pPr algn="ctr" eaLnBrk="1" hangingPunct="1"/>
            <a:r>
              <a:rPr lang="el-GR" altLang="el-GR" smtClean="0"/>
              <a:t>φως </a:t>
            </a:r>
          </a:p>
          <a:p>
            <a:pPr algn="ctr" eaLnBrk="1" hangingPunct="1"/>
            <a:r>
              <a:rPr lang="el-GR" altLang="el-GR" smtClean="0"/>
              <a:t>Ο</a:t>
            </a:r>
            <a:r>
              <a:rPr lang="el-GR" altLang="el-GR" baseline="-25000" smtClean="0"/>
              <a:t>2</a:t>
            </a:r>
            <a:r>
              <a:rPr lang="el-GR" altLang="el-GR" smtClean="0"/>
              <a:t> </a:t>
            </a:r>
          </a:p>
          <a:p>
            <a:pPr algn="ctr" eaLnBrk="1" hangingPunct="1"/>
            <a:r>
              <a:rPr lang="en-US" altLang="el-GR" smtClean="0"/>
              <a:t>CO</a:t>
            </a:r>
            <a:r>
              <a:rPr lang="el-GR" altLang="el-GR" baseline="-25000" smtClean="0"/>
              <a:t>2</a:t>
            </a:r>
            <a:r>
              <a:rPr lang="el-GR" altLang="el-GR" smtClean="0"/>
              <a:t> </a:t>
            </a:r>
          </a:p>
          <a:p>
            <a:pPr algn="ctr" eaLnBrk="1" hangingPunct="1"/>
            <a:r>
              <a:rPr lang="el-GR" altLang="el-GR" smtClean="0"/>
              <a:t>αιθυλένιο </a:t>
            </a:r>
          </a:p>
        </p:txBody>
      </p:sp>
    </p:spTree>
    <p:extLst>
      <p:ext uri="{BB962C8B-B14F-4D97-AF65-F5344CB8AC3E}">
        <p14:creationId xmlns:p14="http://schemas.microsoft.com/office/powerpoint/2010/main" val="202605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GB" altLang="el-GR" smtClean="0"/>
              <a:t>1. Ethylene</a:t>
            </a:r>
            <a:endParaRPr lang="el-GR" altLang="el-GR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060825"/>
          </a:xfrm>
          <a:solidFill>
            <a:schemeClr val="accent1"/>
          </a:solidFill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altLang="el-GR" sz="2400" smtClean="0"/>
              <a:t>To </a:t>
            </a:r>
            <a:r>
              <a:rPr lang="el-GR" altLang="el-GR" sz="2400" smtClean="0"/>
              <a:t>αιθυλένιο είναι παρόν σε όλα τα φρούτα και αναγνωρίζεται ως η κύρια ορμόνη ωρίμανσης, η οποία μάλιστα στην περίπτωση των κλιμακτηριακών καρπών σηματοδοτεί την ωρίμανση σε πολύ χαμηλές συγκεντρώσεις (0.1 έως 10 ppm).</a:t>
            </a:r>
            <a:endParaRPr lang="en-GB" altLang="el-GR" sz="240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l-GR" altLang="el-GR" sz="2400" smtClean="0"/>
              <a:t> </a:t>
            </a:r>
            <a:endParaRPr lang="en-GB" altLang="el-GR" sz="240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altLang="el-GR" sz="2400" b="1" smtClean="0">
                <a:solidFill>
                  <a:srgbClr val="FF0000"/>
                </a:solidFill>
              </a:rPr>
              <a:t>Non-climacteric</a:t>
            </a:r>
            <a:r>
              <a:rPr lang="en-GB" altLang="el-GR" sz="2400" smtClean="0"/>
              <a:t> fruits also respond to ethylene application by increasing their respiration rate but the actual </a:t>
            </a:r>
            <a:r>
              <a:rPr lang="en-GB" altLang="el-GR" sz="2400" u="sng" smtClean="0"/>
              <a:t>ripening process is only triggered by the fruit itself. </a:t>
            </a:r>
            <a:endParaRPr lang="el-GR" altLang="el-GR" sz="2400" u="sng" smtClean="0"/>
          </a:p>
        </p:txBody>
      </p:sp>
    </p:spTree>
    <p:extLst>
      <p:ext uri="{BB962C8B-B14F-4D97-AF65-F5344CB8AC3E}">
        <p14:creationId xmlns:p14="http://schemas.microsoft.com/office/powerpoint/2010/main" val="3858477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accent1"/>
          </a:solidFill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altLang="el-GR" sz="2400" smtClean="0"/>
              <a:t>1.As well as being </a:t>
            </a:r>
            <a:r>
              <a:rPr lang="en-GB" altLang="el-GR" sz="2400" u="sng" smtClean="0"/>
              <a:t>involved in ripening</a:t>
            </a:r>
            <a:r>
              <a:rPr lang="en-GB" altLang="el-GR" sz="2400" smtClean="0"/>
              <a:t> and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altLang="el-GR" sz="2400" u="sng" smtClean="0"/>
              <a:t>2.increased respiration in fruits</a:t>
            </a:r>
            <a:r>
              <a:rPr lang="en-GB" altLang="el-GR" sz="2400" smtClean="0"/>
              <a:t>,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altLang="el-GR" sz="2400" smtClean="0"/>
              <a:t>3.ethylene also plays an important role in all plant materials and </a:t>
            </a:r>
            <a:r>
              <a:rPr lang="en-GB" altLang="el-GR" sz="2400" u="sng" smtClean="0"/>
              <a:t>is produced in response to stress from wounds and</a:t>
            </a:r>
            <a:r>
              <a:rPr lang="en-GB" altLang="el-GR" sz="2400" smtClean="0"/>
              <a:t> injuries.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altLang="el-GR" sz="2400" smtClean="0"/>
              <a:t> </a:t>
            </a:r>
            <a:r>
              <a:rPr lang="en-GB" altLang="el-GR" sz="2400" smtClean="0">
                <a:solidFill>
                  <a:srgbClr val="FF0000"/>
                </a:solidFill>
              </a:rPr>
              <a:t>In other words, ethylene produced by wounding or stressing may also trigger ripening</a:t>
            </a:r>
            <a:r>
              <a:rPr lang="en-GB" altLang="el-GR" sz="2400" smtClean="0"/>
              <a:t> in the damaged fruit as well as the undamaged fruits around it.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altLang="el-GR" sz="2400" u="sng" smtClean="0">
                <a:solidFill>
                  <a:srgbClr val="33CC33"/>
                </a:solidFill>
              </a:rPr>
              <a:t>Damage one green fruit in a box</a:t>
            </a:r>
            <a:r>
              <a:rPr lang="en-GB" altLang="el-GR" sz="2400" u="sng" smtClean="0"/>
              <a:t> and the the whole box load may ripen prematurely</a:t>
            </a:r>
            <a:r>
              <a:rPr lang="en-GB" altLang="el-GR" sz="2400" smtClean="0"/>
              <a:t>. For this reason, </a:t>
            </a:r>
            <a:r>
              <a:rPr lang="en-GB" altLang="el-GR" sz="2400" smtClean="0">
                <a:solidFill>
                  <a:schemeClr val="accent2"/>
                </a:solidFill>
              </a:rPr>
              <a:t>good ventilation of fresh produce with fresh air, refrigerated if necessary, is vital to ensure that ethylene levels do not build up to significant levels</a:t>
            </a:r>
            <a:r>
              <a:rPr lang="en-GB" altLang="el-GR" sz="2400" smtClean="0"/>
              <a:t> during storage and transport. </a:t>
            </a:r>
            <a:endParaRPr lang="el-GR" altLang="el-GR" sz="2400" smtClean="0"/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GB" altLang="el-GR" smtClean="0"/>
              <a:t>2. Ethylene</a:t>
            </a:r>
            <a:endParaRPr lang="el-GR" altLang="el-GR" smtClean="0"/>
          </a:p>
        </p:txBody>
      </p:sp>
    </p:spTree>
    <p:extLst>
      <p:ext uri="{BB962C8B-B14F-4D97-AF65-F5344CB8AC3E}">
        <p14:creationId xmlns:p14="http://schemas.microsoft.com/office/powerpoint/2010/main" val="1278684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accent1"/>
          </a:solidFill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altLang="el-GR" sz="2400" smtClean="0"/>
              <a:t>Ethylene can also adversely affect certain vegetables.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altLang="el-GR" sz="2400" smtClean="0">
                <a:solidFill>
                  <a:srgbClr val="FF9900"/>
                </a:solidFill>
              </a:rPr>
              <a:t>Carrots</a:t>
            </a:r>
            <a:r>
              <a:rPr lang="en-GB" altLang="el-GR" sz="2400" smtClean="0"/>
              <a:t> for example develop bitter flavours, and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altLang="el-GR" sz="2400" smtClean="0">
                <a:solidFill>
                  <a:srgbClr val="33CC33"/>
                </a:solidFill>
              </a:rPr>
              <a:t>parsley</a:t>
            </a:r>
            <a:r>
              <a:rPr lang="en-GB" altLang="el-GR" sz="2400" smtClean="0"/>
              <a:t> and other leafy herbs will rapidly wilt when exposed to ethylene in stores and during retail display.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GB" altLang="el-GR" sz="240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altLang="el-GR" sz="2400" smtClean="0"/>
              <a:t>It is important therefore </a:t>
            </a:r>
            <a:r>
              <a:rPr lang="en-GB" altLang="el-GR" sz="2400" u="sng" smtClean="0"/>
              <a:t>not to mix ripening</a:t>
            </a:r>
            <a:r>
              <a:rPr lang="en-GB" altLang="el-GR" sz="2400" smtClean="0"/>
              <a:t> fruits with such sensitive vegetables at any stage in the marketing process.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altLang="el-GR" sz="2400" smtClean="0"/>
              <a:t>Retailers in particular </a:t>
            </a:r>
            <a:r>
              <a:rPr lang="en-GB" altLang="el-GR" sz="2400" smtClean="0">
                <a:solidFill>
                  <a:srgbClr val="FF0000"/>
                </a:solidFill>
              </a:rPr>
              <a:t>should be careful about displaying fruits next to carrots and parsley or the vegetables</a:t>
            </a:r>
            <a:r>
              <a:rPr lang="en-GB" altLang="el-GR" sz="2400" smtClean="0"/>
              <a:t> will either spoil rapidly or develop bitterness. </a:t>
            </a:r>
            <a:endParaRPr lang="el-GR" altLang="el-GR" sz="2400" smtClean="0"/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GB" altLang="el-GR" smtClean="0"/>
              <a:t>3. Ethylene</a:t>
            </a:r>
            <a:endParaRPr lang="el-GR" altLang="el-GR" smtClean="0"/>
          </a:p>
        </p:txBody>
      </p:sp>
    </p:spTree>
    <p:extLst>
      <p:ext uri="{BB962C8B-B14F-4D97-AF65-F5344CB8AC3E}">
        <p14:creationId xmlns:p14="http://schemas.microsoft.com/office/powerpoint/2010/main" val="277773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3" descr="Ethylene-induced Russet Spotti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388" y="989013"/>
            <a:ext cx="8820150" cy="5884862"/>
          </a:xfrm>
          <a:noFill/>
        </p:spPr>
      </p:pic>
      <p:sp>
        <p:nvSpPr>
          <p:cNvPr id="6147" name="Text Box 7"/>
          <p:cNvSpPr txBox="1">
            <a:spLocks noChangeArrowheads="1"/>
          </p:cNvSpPr>
          <p:nvPr/>
        </p:nvSpPr>
        <p:spPr bwMode="auto">
          <a:xfrm>
            <a:off x="1476375" y="0"/>
            <a:ext cx="6480175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l-GR" altLang="el-GR" sz="2400">
                <a:solidFill>
                  <a:srgbClr val="0000FF"/>
                </a:solidFill>
                <a:latin typeface="Comic Sans MS" pitchFamily="66" charset="0"/>
              </a:rPr>
              <a:t>Ζημιά από τη δράση αιθυλενίου σε μαρούλι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l-GR" altLang="el-GR" sz="2400">
                <a:solidFill>
                  <a:srgbClr val="0000FF"/>
                </a:solidFill>
                <a:latin typeface="Comic Sans MS" pitchFamily="66" charset="0"/>
              </a:rPr>
              <a:t>«Καφέτιασμα στελεχών»</a:t>
            </a:r>
          </a:p>
        </p:txBody>
      </p:sp>
    </p:spTree>
    <p:extLst>
      <p:ext uri="{BB962C8B-B14F-4D97-AF65-F5344CB8AC3E}">
        <p14:creationId xmlns:p14="http://schemas.microsoft.com/office/powerpoint/2010/main" val="5511200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Ethylene Damag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288" y="1052513"/>
            <a:ext cx="7705725" cy="5137150"/>
          </a:xfrm>
          <a:noFill/>
        </p:spPr>
      </p:pic>
      <p:sp>
        <p:nvSpPr>
          <p:cNvPr id="7171" name="Text Box 6"/>
          <p:cNvSpPr txBox="1">
            <a:spLocks noChangeArrowheads="1"/>
          </p:cNvSpPr>
          <p:nvPr/>
        </p:nvSpPr>
        <p:spPr bwMode="auto">
          <a:xfrm>
            <a:off x="1476375" y="0"/>
            <a:ext cx="6480175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l-GR" altLang="el-GR" sz="2400">
                <a:solidFill>
                  <a:srgbClr val="0000FF"/>
                </a:solidFill>
                <a:latin typeface="Comic Sans MS" pitchFamily="66" charset="0"/>
              </a:rPr>
              <a:t>Ζημιά από τη δράση αιθυλενίου σε αγγούρι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l-GR" altLang="el-GR" sz="2400">
                <a:solidFill>
                  <a:srgbClr val="0000FF"/>
                </a:solidFill>
                <a:latin typeface="Comic Sans MS" pitchFamily="66" charset="0"/>
              </a:rPr>
              <a:t>«Κιτρίνισμα και παρακμή»</a:t>
            </a:r>
          </a:p>
        </p:txBody>
      </p:sp>
      <p:sp>
        <p:nvSpPr>
          <p:cNvPr id="7172" name="Rectangle 7"/>
          <p:cNvSpPr>
            <a:spLocks noChangeArrowheads="1"/>
          </p:cNvSpPr>
          <p:nvPr/>
        </p:nvSpPr>
        <p:spPr bwMode="auto">
          <a:xfrm>
            <a:off x="611188" y="6402388"/>
            <a:ext cx="7777162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l-GR" altLang="el-GR" sz="1800">
                <a:solidFill>
                  <a:srgbClr val="CC0099"/>
                </a:solidFill>
                <a:latin typeface="Comic Sans MS" pitchFamily="66" charset="0"/>
              </a:rPr>
              <a:t>Δεν πρέπει να αποθηκεύονται μαζί μπανάνα, πεπόνι και τομάτα με αγγούρι</a:t>
            </a:r>
            <a:endParaRPr lang="en-US" altLang="el-GR">
              <a:solidFill>
                <a:srgbClr val="CC0099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98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HECKTIMEDATE" val="11/3/2016 11:16:35 πμ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4,9,2,3,7,8,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3,5,3075,3074,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3,6,4099,4098,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4,7,6,3,2,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d = " h t t p : / / w w w . w 3 . o r g / 2 0 0 1 / X M L S c h e m a "   x m l n s : x s i = " h t t p : / / w w w . w 3 . o r g / 2 0 0 1 / X M L S c h e m a - i n s t a n c e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 f a l s e 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6E75CA8A-19F1-45D6-B2B5-62BB3FA2D467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485</Words>
  <Application>Microsoft Office PowerPoint</Application>
  <PresentationFormat>On-screen Show (4:3)</PresentationFormat>
  <Paragraphs>52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Θέμα του Office</vt:lpstr>
      <vt:lpstr>Μετασυλλεκτικοί Χειρισμοί Γεωργικών Προϊόντων</vt:lpstr>
      <vt:lpstr>Άδειες χρήσης </vt:lpstr>
      <vt:lpstr>Χρηματοδότηση </vt:lpstr>
      <vt:lpstr>Συνθήκες συντήρησης γ.π.</vt:lpstr>
      <vt:lpstr>1. Ethylene</vt:lpstr>
      <vt:lpstr>2. Ethylene</vt:lpstr>
      <vt:lpstr>3. Ethylene</vt:lpstr>
      <vt:lpstr>PowerPoint Presentation</vt:lpstr>
      <vt:lpstr>PowerPoint Presentation</vt:lpstr>
      <vt:lpstr>PowerPoint Presentation</vt:lpstr>
      <vt:lpstr>Τέλος ενότητας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2016-03-11T07:15:02Z</dcterms:created>
  <dcterms:modified xsi:type="dcterms:W3CDTF">2016-03-16T10:52:47Z</dcterms:modified>
</cp:coreProperties>
</file>