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notesSlides/notesSlide1.xml" ContentType="application/vnd.openxmlformats-officedocument.presentationml.notesSlide+xml"/>
  <Override PartName="/ppt/tags/tag5.xml" ContentType="application/vnd.openxmlformats-officedocument.presentationml.tag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2"/>
  </p:sldMasterIdLst>
  <p:notesMasterIdLst>
    <p:notesMasterId r:id="rId14"/>
  </p:notesMasterIdLst>
  <p:sldIdLst>
    <p:sldId id="257" r:id="rId3"/>
    <p:sldId id="258" r:id="rId4"/>
    <p:sldId id="324" r:id="rId5"/>
    <p:sldId id="326" r:id="rId6"/>
    <p:sldId id="327" r:id="rId7"/>
    <p:sldId id="328" r:id="rId8"/>
    <p:sldId id="329" r:id="rId9"/>
    <p:sldId id="330" r:id="rId10"/>
    <p:sldId id="331" r:id="rId11"/>
    <p:sldId id="332" r:id="rId12"/>
    <p:sldId id="325" r:id="rId13"/>
  </p:sldIdLst>
  <p:sldSz cx="9144000" cy="6858000" type="screen4x3"/>
  <p:notesSz cx="6858000" cy="9144000"/>
  <p:custDataLst>
    <p:tags r:id="rId15"/>
  </p:custDataLst>
  <p:defaultTextStyle>
    <a:defPPr>
      <a:defRPr lang="el-G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Author" initials="A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CC"/>
    <a:srgbClr val="663300"/>
    <a:srgbClr val="6600FF"/>
    <a:srgbClr val="0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Μεσαίο στυλ 2 - Έμφαση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E9639D4-E3E2-4D34-9284-5A2195B3D0D7}" styleName="Φωτεινό στυλ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5714" autoAdjust="0"/>
  </p:normalViewPr>
  <p:slideViewPr>
    <p:cSldViewPr>
      <p:cViewPr>
        <p:scale>
          <a:sx n="80" d="100"/>
          <a:sy n="80" d="100"/>
        </p:scale>
        <p:origin x="-391" y="-87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1.xml"/><Relationship Id="rId16" Type="http://schemas.openxmlformats.org/officeDocument/2006/relationships/commentAuthors" Target="commentAuthors.xml"/><Relationship Id="rId20" Type="http://schemas.openxmlformats.org/officeDocument/2006/relationships/tableStyles" Target="tableStyles.xml"/><Relationship Id="rId1" Type="http://schemas.openxmlformats.org/officeDocument/2006/relationships/customXml" Target="../customXml/item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5" Type="http://schemas.openxmlformats.org/officeDocument/2006/relationships/slide" Target="slides/slide3.xml"/><Relationship Id="rId15" Type="http://schemas.openxmlformats.org/officeDocument/2006/relationships/tags" Target="tags/tag1.xml"/><Relationship Id="rId10" Type="http://schemas.openxmlformats.org/officeDocument/2006/relationships/slide" Target="slides/slide8.xml"/><Relationship Id="rId19" Type="http://schemas.openxmlformats.org/officeDocument/2006/relationships/theme" Target="theme/theme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D05C097-04B7-44E1-9968-25C5DB2563B3}" type="datetimeFigureOut">
              <a:rPr lang="el-GR" smtClean="0"/>
              <a:pPr/>
              <a:t>16/3/2016</a:t>
            </a:fld>
            <a:endParaRPr lang="el-GR"/>
          </a:p>
        </p:txBody>
      </p:sp>
      <p:sp>
        <p:nvSpPr>
          <p:cNvPr id="4" name="Θέση εικόνας διαφάνειας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Θέση σημειώσεων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D0EBB63-910B-484B-BBB9-ECB9018BB688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61663388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DCCA508-3B63-4BA9-93AF-AA2EFF565143}" type="slidenum">
              <a:rPr lang="el-GR" smtClean="0"/>
              <a:pPr/>
              <a:t>3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8363420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Υπότιτλος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l-GR" smtClean="0"/>
              <a:t>Στυλ κύριου υπότιτλου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BFA974-A4D3-4386-9B28-E238D6122B3B}" type="datetime1">
              <a:rPr lang="el-GR" smtClean="0"/>
              <a:t>16/3/2016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Αρχιτεκτονική και Μέθοδοι Σχεδίασης</a:t>
            </a:r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3E41E-24DC-44E5-A242-12538B377EB6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6240417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1244AB-14E7-4BA4-AA57-16F5F94F0E99}" type="datetime1">
              <a:rPr lang="el-GR" smtClean="0"/>
              <a:t>16/3/2016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Αρχιτεκτονική και Μέθοδοι Σχεδίασης</a:t>
            </a:r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3E41E-24DC-44E5-A242-12538B377EB6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05576632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Κατακόρυφος τίτλος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ατακόρυφου κειμένου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60740D-1395-499A-955C-FFF014101766}" type="datetime1">
              <a:rPr lang="el-GR" smtClean="0"/>
              <a:t>16/3/2016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Αρχιτεκτονική και Μέθοδοι Σχεδίασης</a:t>
            </a:r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3E41E-24DC-44E5-A242-12538B377EB6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94741108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0A76EA1-E7A3-4BBB-B8E2-2983E235ABAE}" type="datetime1">
              <a:rPr lang="el-GR" smtClean="0"/>
              <a:t>16/3/2016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Αρχιτεκτονική και Μέθοδοι Σχεδίασης</a:t>
            </a:r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3E41E-24DC-44E5-A242-12538B377EB6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274036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7F0783-A3A2-481A-BEDF-252B2FC0A574}" type="datetime1">
              <a:rPr lang="el-GR" smtClean="0"/>
              <a:t>16/3/2016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Αρχιτεκτονική και Μέθοδοι Σχεδίασης</a:t>
            </a:r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3E41E-24DC-44E5-A242-12538B377EB6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5526510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636AA7-863B-4B0F-887B-095D92A18AA0}" type="datetime1">
              <a:rPr lang="el-GR" smtClean="0"/>
              <a:t>16/3/2016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Αρχιτεκτονική και Μέθοδοι Σχεδίασης</a:t>
            </a:r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3E41E-24DC-44E5-A242-12538B377EB6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0365944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4" name="Θέση περιεχομένου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Θέση κειμένου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6" name="Θέση περιεχομένου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Θέση ημερομηνίας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3E4AC3-BD7F-4632-B540-42AF09E2A914}" type="datetime1">
              <a:rPr lang="el-GR" smtClean="0"/>
              <a:t>16/3/2016</a:t>
            </a:fld>
            <a:endParaRPr lang="el-GR"/>
          </a:p>
        </p:txBody>
      </p:sp>
      <p:sp>
        <p:nvSpPr>
          <p:cNvPr id="8" name="Θέση υποσέλιδου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Αρχιτεκτονική και Μέθοδοι Σχεδίασης</a:t>
            </a:r>
            <a:endParaRPr lang="el-GR"/>
          </a:p>
        </p:txBody>
      </p:sp>
      <p:sp>
        <p:nvSpPr>
          <p:cNvPr id="9" name="Θέση αριθμού διαφάνειας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3E41E-24DC-44E5-A242-12538B377EB6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07466069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DA0973-578F-413A-993F-19F1A107374D}" type="datetime1">
              <a:rPr lang="el-GR" smtClean="0"/>
              <a:t>16/3/2016</a:t>
            </a:fld>
            <a:endParaRPr lang="el-GR"/>
          </a:p>
        </p:txBody>
      </p:sp>
      <p:sp>
        <p:nvSpPr>
          <p:cNvPr id="4" name="Θέση υποσέλιδου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Αρχιτεκτονική και Μέθοδοι Σχεδίασης</a:t>
            </a:r>
            <a:endParaRPr lang="el-GR"/>
          </a:p>
        </p:txBody>
      </p:sp>
      <p:sp>
        <p:nvSpPr>
          <p:cNvPr id="5" name="Θέση αριθμού διαφάνειας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3E41E-24DC-44E5-A242-12538B377EB6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77824729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ημερομηνίας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79743D1-52A0-4361-A273-911C935310A0}" type="datetime1">
              <a:rPr lang="el-GR" smtClean="0"/>
              <a:t>16/3/2016</a:t>
            </a:fld>
            <a:endParaRPr lang="el-GR"/>
          </a:p>
        </p:txBody>
      </p:sp>
      <p:sp>
        <p:nvSpPr>
          <p:cNvPr id="3" name="Θέση υποσέλιδου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Αρχιτεκτονική και Μέθοδοι Σχεδίασης</a:t>
            </a:r>
            <a:endParaRPr lang="el-GR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3E41E-24DC-44E5-A242-12538B377EB6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16768709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περιεχομένου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9D8E624-292B-44F6-BB0F-B2503EC8A7C9}" type="datetime1">
              <a:rPr lang="el-GR" smtClean="0"/>
              <a:t>16/3/2016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Αρχιτεκτονική και Μέθοδοι Σχεδίασης</a:t>
            </a:r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3E41E-24DC-44E5-A242-12538B377EB6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4370894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εικόνας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l-GR"/>
          </a:p>
        </p:txBody>
      </p:sp>
      <p:sp>
        <p:nvSpPr>
          <p:cNvPr id="4" name="Θέση κειμένου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Στυλ υποδείγματος κειμένου</a:t>
            </a:r>
          </a:p>
        </p:txBody>
      </p:sp>
      <p:sp>
        <p:nvSpPr>
          <p:cNvPr id="5" name="Θέση ημερομηνίας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CB6ADF1-F392-49BA-BD63-DA3306198ED7}" type="datetime1">
              <a:rPr lang="el-GR" smtClean="0"/>
              <a:t>16/3/2016</a:t>
            </a:fld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l-GR" smtClean="0"/>
              <a:t>Αρχιτεκτονική και Μέθοδοι Σχεδίασης</a:t>
            </a:r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3E41E-24DC-44E5-A242-12538B377EB6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8953634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τίτλου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 smtClean="0"/>
              <a:t>Στυλ κύριου τίτλου</a:t>
            </a:r>
            <a:endParaRPr lang="el-GR"/>
          </a:p>
        </p:txBody>
      </p:sp>
      <p:sp>
        <p:nvSpPr>
          <p:cNvPr id="3" name="Θέση κειμένου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Θέση ημερομηνίας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FE85726-A0E9-425D-BE55-CC000B26024D}" type="datetime1">
              <a:rPr lang="el-GR" smtClean="0"/>
              <a:t>16/3/2016</a:t>
            </a:fld>
            <a:endParaRPr lang="el-GR"/>
          </a:p>
        </p:txBody>
      </p:sp>
      <p:sp>
        <p:nvSpPr>
          <p:cNvPr id="5" name="Θέση υποσέλιδου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l-GR" smtClean="0"/>
              <a:t>Αρχιτεκτονική και Μέθοδοι Σχεδίασης</a:t>
            </a:r>
            <a:endParaRPr lang="el-GR"/>
          </a:p>
        </p:txBody>
      </p:sp>
      <p:sp>
        <p:nvSpPr>
          <p:cNvPr id="6" name="Θέση αριθμού διαφάνειας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4B3E41E-24DC-44E5-A242-12538B377EB6}" type="slidenum">
              <a:rPr lang="el-GR" smtClean="0"/>
              <a:pPr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2162097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png"/><Relationship Id="rId3" Type="http://schemas.openxmlformats.org/officeDocument/2006/relationships/hyperlink" Target="http://www.teilar.gr/" TargetMode="External"/><Relationship Id="rId7" Type="http://schemas.openxmlformats.org/officeDocument/2006/relationships/hyperlink" Target="http://www.edulll.gr/" TargetMode="Externa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2.xml"/><Relationship Id="rId6" Type="http://schemas.openxmlformats.org/officeDocument/2006/relationships/image" Target="../media/image2.png"/><Relationship Id="rId5" Type="http://schemas.openxmlformats.org/officeDocument/2006/relationships/hyperlink" Target="http://creativecommons.org/licenses/by-nc-nd/3.0/deed.el" TargetMode="External"/><Relationship Id="rId4" Type="http://schemas.openxmlformats.org/officeDocument/2006/relationships/image" Target="../media/image1.jp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hyperlink" Target="http://www.edulll.gr/" TargetMode="External"/><Relationship Id="rId2" Type="http://schemas.openxmlformats.org/officeDocument/2006/relationships/slideLayout" Target="../slideLayouts/slideLayout1.xml"/><Relationship Id="rId1" Type="http://schemas.openxmlformats.org/officeDocument/2006/relationships/tags" Target="../tags/tag5.xml"/><Relationship Id="rId6" Type="http://schemas.openxmlformats.org/officeDocument/2006/relationships/image" Target="../media/image2.png"/><Relationship Id="rId5" Type="http://schemas.openxmlformats.org/officeDocument/2006/relationships/hyperlink" Target="http://creativecommons.org/licenses/by-nc-nd/3.0/deed.el" TargetMode="Externa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://creativecommons.org/licenses/by-nc-nd/3.0/deed.el" TargetMode="Externa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3.xml"/><Relationship Id="rId4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1.xml"/><Relationship Id="rId2" Type="http://schemas.openxmlformats.org/officeDocument/2006/relationships/slideLayout" Target="../slideLayouts/slideLayout2.xml"/><Relationship Id="rId1" Type="http://schemas.openxmlformats.org/officeDocument/2006/relationships/tags" Target="../tags/tag4.xml"/><Relationship Id="rId5" Type="http://schemas.openxmlformats.org/officeDocument/2006/relationships/image" Target="../media/image4.png"/><Relationship Id="rId4" Type="http://schemas.openxmlformats.org/officeDocument/2006/relationships/hyperlink" Target="http://www.edulll.gr/" TargetMode="Externa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3E41E-24DC-44E5-A242-12538B377EB6}" type="slidenum">
              <a:rPr lang="el-GR" smtClean="0"/>
              <a:pPr/>
              <a:t>1</a:t>
            </a:fld>
            <a:endParaRPr lang="el-GR"/>
          </a:p>
        </p:txBody>
      </p:sp>
      <p:pic>
        <p:nvPicPr>
          <p:cNvPr id="9" name="Εικόνα 1" descr="Λογότυπο Τεχνολογικό Εκπαιδευτικό Ίδρυμα Θεσσαλίας.">
            <a:hlinkClick r:id="rId3" tooltip="Μετάβαση στην Ιστοσελίδα του Ιδρύματος"/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1188" y="449376"/>
            <a:ext cx="3456432" cy="1146048"/>
          </a:xfrm>
          <a:prstGeom prst="rect">
            <a:avLst/>
          </a:prstGeom>
        </p:spPr>
      </p:pic>
      <p:sp>
        <p:nvSpPr>
          <p:cNvPr id="2" name="Τίτλος 1"/>
          <p:cNvSpPr>
            <a:spLocks noGrp="1"/>
          </p:cNvSpPr>
          <p:nvPr>
            <p:ph type="ctrTitle"/>
          </p:nvPr>
        </p:nvSpPr>
        <p:spPr>
          <a:xfrm>
            <a:off x="755576" y="1628801"/>
            <a:ext cx="7628012" cy="936103"/>
          </a:xfrm>
        </p:spPr>
        <p:txBody>
          <a:bodyPr>
            <a:noAutofit/>
          </a:bodyPr>
          <a:lstStyle/>
          <a:p>
            <a:r>
              <a:rPr lang="el-GR" sz="4100" b="1" dirty="0" err="1" smtClean="0">
                <a:solidFill>
                  <a:prstClr val="black"/>
                </a:solidFill>
              </a:rPr>
              <a:t>Μετασυλλεκτικοί</a:t>
            </a:r>
            <a:r>
              <a:rPr lang="el-GR" sz="4100" b="1" dirty="0" smtClean="0">
                <a:solidFill>
                  <a:prstClr val="black"/>
                </a:solidFill>
              </a:rPr>
              <a:t> Χειρισμοί Γεωργικών Προϊόντων</a:t>
            </a:r>
            <a:endParaRPr lang="el-GR" sz="4100" dirty="0"/>
          </a:p>
        </p:txBody>
      </p:sp>
      <p:sp>
        <p:nvSpPr>
          <p:cNvPr id="3" name="Θέση περιεχομένου 1"/>
          <p:cNvSpPr>
            <a:spLocks noGrp="1"/>
          </p:cNvSpPr>
          <p:nvPr>
            <p:ph type="subTitle" idx="1"/>
          </p:nvPr>
        </p:nvSpPr>
        <p:spPr>
          <a:xfrm>
            <a:off x="395536" y="2564904"/>
            <a:ext cx="8352928" cy="3092946"/>
          </a:xfrm>
        </p:spPr>
        <p:txBody>
          <a:bodyPr>
            <a:normAutofit/>
          </a:bodyPr>
          <a:lstStyle/>
          <a:p>
            <a:pPr lvl="0" algn="l">
              <a:lnSpc>
                <a:spcPct val="110000"/>
              </a:lnSpc>
              <a:spcBef>
                <a:spcPts val="0"/>
              </a:spcBef>
              <a:defRPr/>
            </a:pPr>
            <a:r>
              <a:rPr lang="el-GR" sz="3000" b="1" dirty="0">
                <a:solidFill>
                  <a:prstClr val="black"/>
                </a:solidFill>
                <a:cs typeface="Arial" charset="0"/>
              </a:rPr>
              <a:t>Ενότητα </a:t>
            </a:r>
            <a:r>
              <a:rPr lang="el-GR" sz="3000" b="1" dirty="0" smtClean="0">
                <a:solidFill>
                  <a:prstClr val="black"/>
                </a:solidFill>
                <a:cs typeface="Arial" charset="0"/>
              </a:rPr>
              <a:t>12</a:t>
            </a:r>
            <a:r>
              <a:rPr lang="en-US" sz="3000" b="1" dirty="0" smtClean="0">
                <a:solidFill>
                  <a:prstClr val="black"/>
                </a:solidFill>
                <a:cs typeface="Arial" charset="0"/>
              </a:rPr>
              <a:t>:</a:t>
            </a:r>
            <a:r>
              <a:rPr lang="el-GR" sz="3000" b="1" dirty="0" smtClean="0">
                <a:solidFill>
                  <a:prstClr val="black"/>
                </a:solidFill>
                <a:cs typeface="Arial" charset="0"/>
              </a:rPr>
              <a:t>  </a:t>
            </a:r>
            <a:r>
              <a:rPr lang="el-GR" sz="3000" dirty="0" smtClean="0">
                <a:solidFill>
                  <a:prstClr val="black"/>
                </a:solidFill>
                <a:cs typeface="Arial" charset="0"/>
              </a:rPr>
              <a:t>Αιθυλένιο</a:t>
            </a:r>
            <a:r>
              <a:rPr lang="en-US" sz="3000" dirty="0" smtClean="0">
                <a:solidFill>
                  <a:prstClr val="black"/>
                </a:solidFill>
                <a:cs typeface="Arial" charset="0"/>
              </a:rPr>
              <a:t>.</a:t>
            </a:r>
            <a:endParaRPr lang="el-GR" sz="3000" dirty="0">
              <a:solidFill>
                <a:prstClr val="black"/>
              </a:solidFill>
              <a:cs typeface="Arial" charset="0"/>
            </a:endParaRPr>
          </a:p>
          <a:p>
            <a:pPr lvl="0" algn="l">
              <a:lnSpc>
                <a:spcPct val="110000"/>
              </a:lnSpc>
              <a:spcBef>
                <a:spcPts val="0"/>
              </a:spcBef>
              <a:defRPr/>
            </a:pPr>
            <a:r>
              <a:rPr lang="el-GR" sz="3000" dirty="0" smtClean="0">
                <a:solidFill>
                  <a:prstClr val="black"/>
                </a:solidFill>
                <a:cs typeface="Arial" charset="0"/>
              </a:rPr>
              <a:t>Διδάσκων</a:t>
            </a:r>
            <a:r>
              <a:rPr lang="el-GR" sz="3000" dirty="0">
                <a:solidFill>
                  <a:prstClr val="black"/>
                </a:solidFill>
                <a:cs typeface="Arial" charset="0"/>
              </a:rPr>
              <a:t>: </a:t>
            </a:r>
            <a:r>
              <a:rPr lang="el-GR" sz="3000" dirty="0" err="1" smtClean="0">
                <a:solidFill>
                  <a:prstClr val="black"/>
                </a:solidFill>
                <a:cs typeface="Arial" charset="0"/>
              </a:rPr>
              <a:t>Παπαιωάννου</a:t>
            </a:r>
            <a:r>
              <a:rPr lang="el-GR" sz="3000" dirty="0" smtClean="0">
                <a:solidFill>
                  <a:prstClr val="black"/>
                </a:solidFill>
                <a:cs typeface="Arial" charset="0"/>
              </a:rPr>
              <a:t> Χρυσούλα,</a:t>
            </a:r>
          </a:p>
          <a:p>
            <a:pPr lvl="0" algn="l">
              <a:lnSpc>
                <a:spcPct val="110000"/>
              </a:lnSpc>
              <a:spcBef>
                <a:spcPts val="0"/>
              </a:spcBef>
              <a:spcAft>
                <a:spcPts val="1200"/>
              </a:spcAft>
              <a:defRPr/>
            </a:pPr>
            <a:r>
              <a:rPr lang="el-GR" sz="3000" dirty="0" smtClean="0">
                <a:solidFill>
                  <a:prstClr val="black"/>
                </a:solidFill>
                <a:cs typeface="Arial" charset="0"/>
              </a:rPr>
              <a:t>Αναπληρώτρια Καθηγήτρια.</a:t>
            </a:r>
            <a:endParaRPr lang="el-GR" sz="3000" dirty="0">
              <a:solidFill>
                <a:prstClr val="black"/>
              </a:solidFill>
              <a:cs typeface="Arial" charset="0"/>
            </a:endParaRPr>
          </a:p>
          <a:p>
            <a:pPr lvl="0" algn="l">
              <a:lnSpc>
                <a:spcPct val="110000"/>
              </a:lnSpc>
              <a:spcBef>
                <a:spcPts val="0"/>
              </a:spcBef>
              <a:defRPr/>
            </a:pPr>
            <a:r>
              <a:rPr lang="el-GR" sz="3000" dirty="0" smtClean="0">
                <a:solidFill>
                  <a:prstClr val="black"/>
                </a:solidFill>
                <a:cs typeface="Arial" charset="0"/>
              </a:rPr>
              <a:t>Τμήμα Τεχνολόγων Γεωπόνων</a:t>
            </a:r>
            <a:r>
              <a:rPr lang="el-GR" sz="2800" dirty="0" smtClean="0">
                <a:solidFill>
                  <a:prstClr val="black"/>
                </a:solidFill>
                <a:cs typeface="Arial" charset="0"/>
              </a:rPr>
              <a:t>. </a:t>
            </a:r>
            <a:endParaRPr lang="en-US" sz="2800" b="1" dirty="0">
              <a:solidFill>
                <a:prstClr val="black"/>
              </a:solidFill>
              <a:cs typeface="Arial" charset="0"/>
            </a:endParaRPr>
          </a:p>
          <a:p>
            <a:endParaRPr lang="el-GR" dirty="0"/>
          </a:p>
        </p:txBody>
      </p:sp>
      <p:pic>
        <p:nvPicPr>
          <p:cNvPr id="7" name="Εικόνα 2" descr="Λογότυπο για Άδειες χρήσης Creative Commons, B Y, NC, ND.">
            <a:hlinkClick r:id="rId5" tooltip="Μετάβαση στην Άδεια Χρήσης"/>
          </p:cNvPr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908175" y="5949950"/>
            <a:ext cx="1584325" cy="554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8" name="Εικόνα 3" descr="Λογότυπο Επιχειρησιακού Προγράμματος Εκπαίδευση και Δια βίου Μάθηση του Υπουργείου Παιδείας, ΕΣΠΑ 2007 - 2013, με τη σημαία της Ευρωπαϊκής Ένωσης, το οποίο συγχρηματοδοτείται από την Ευρωπαϊκή Ένωση (Ευρωπαϊκό Κοινωνικό Ταμείο) και από εθνικούς πόρους. ">
            <a:hlinkClick r:id="rId7" tooltip="Μετάβαση σε www.edulll.gr"/>
          </p:cNvPr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3492500" y="5657850"/>
            <a:ext cx="4310063" cy="1030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custDataLst>
      <p:tags r:id="rId1"/>
    </p:custDataLst>
    <p:extLst>
      <p:ext uri="{BB962C8B-B14F-4D97-AF65-F5344CB8AC3E}">
        <p14:creationId xmlns:p14="http://schemas.microsoft.com/office/powerpoint/2010/main" val="25066032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194" name="Picture 5" descr="Ethylene Induced Yellowing of Broccoli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8925" y="1038225"/>
            <a:ext cx="8604250" cy="5819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195" name="Text Box 5"/>
          <p:cNvSpPr txBox="1">
            <a:spLocks noChangeArrowheads="1"/>
          </p:cNvSpPr>
          <p:nvPr/>
        </p:nvSpPr>
        <p:spPr bwMode="auto">
          <a:xfrm>
            <a:off x="2555875" y="0"/>
            <a:ext cx="4679950" cy="1004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l-GR" altLang="el-GR" sz="2400">
                <a:solidFill>
                  <a:srgbClr val="0000FF"/>
                </a:solidFill>
                <a:latin typeface="Comic Sans MS" pitchFamily="66" charset="0"/>
              </a:rPr>
              <a:t>Δράση αιθυλενίου σε μπρόκολο</a:t>
            </a:r>
          </a:p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l-GR" altLang="el-GR" sz="2400">
                <a:solidFill>
                  <a:srgbClr val="0000FF"/>
                </a:solidFill>
                <a:latin typeface="Comic Sans MS" pitchFamily="66" charset="0"/>
              </a:rPr>
              <a:t>«Κιτρίνισμα»</a:t>
            </a:r>
          </a:p>
        </p:txBody>
      </p:sp>
    </p:spTree>
    <p:extLst>
      <p:ext uri="{BB962C8B-B14F-4D97-AF65-F5344CB8AC3E}">
        <p14:creationId xmlns:p14="http://schemas.microsoft.com/office/powerpoint/2010/main" val="28858268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4B3E41E-24DC-44E5-A242-12538B377EB6}" type="slidenum">
              <a:rPr lang="el-GR" smtClean="0"/>
              <a:pPr/>
              <a:t>11</a:t>
            </a:fld>
            <a:endParaRPr lang="el-GR"/>
          </a:p>
        </p:txBody>
      </p:sp>
      <p:pic>
        <p:nvPicPr>
          <p:cNvPr id="7" name="Εικόνα 2" descr="Λογότυπο Επιχειρησιακού Προγράμματος Εκπαίδευση και Δια βίου Μάθηση. ">
            <a:hlinkClick r:id="rId3" tooltip="Μετάβαση στο www.edulll.gr/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492500" y="5638800"/>
            <a:ext cx="4310063" cy="10302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6" name="Εικόνα 1" descr="Λογότυπο για Άδειες χρήσης Creative Commons B Y, NC, ND.">
            <a:hlinkClick r:id="rId5" tooltip="Μετάβαση στην Άδεια Χρήσης"/>
          </p:cNvPr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908175" y="5949950"/>
            <a:ext cx="1584325" cy="5540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Υπότιτλος 1"/>
          <p:cNvSpPr>
            <a:spLocks noGrp="1"/>
          </p:cNvSpPr>
          <p:nvPr>
            <p:ph type="subTitle" idx="1"/>
          </p:nvPr>
        </p:nvSpPr>
        <p:spPr bwMode="gray"/>
        <p:txBody>
          <a:bodyPr>
            <a:normAutofit/>
          </a:bodyPr>
          <a:lstStyle/>
          <a:p>
            <a:pPr algn="r"/>
            <a:endParaRPr lang="el-GR" sz="2000" dirty="0" smtClean="0">
              <a:solidFill>
                <a:schemeClr val="tx1">
                  <a:lumMod val="65000"/>
                  <a:lumOff val="35000"/>
                </a:schemeClr>
              </a:solidFill>
            </a:endParaRPr>
          </a:p>
          <a:p>
            <a:pPr algn="r"/>
            <a:r>
              <a:rPr lang="el-GR" sz="2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Επεξεργασία υλικού: </a:t>
            </a:r>
          </a:p>
          <a:p>
            <a:pPr algn="r"/>
            <a:r>
              <a:rPr lang="el-GR" sz="2000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Μέγας Χρήστος</a:t>
            </a:r>
            <a:endParaRPr lang="el-GR" sz="20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2" name="Τίτλος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el-GR" b="1" dirty="0"/>
              <a:t>Τέλος </a:t>
            </a:r>
            <a:r>
              <a:rPr lang="el-GR" b="1" dirty="0" smtClean="0"/>
              <a:t>ενότητας</a:t>
            </a:r>
            <a:endParaRPr lang="el-GR" b="1" dirty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6717893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034B054-DA0D-4AD9-A3C5-59235BE4FE8B}" type="slidenum">
              <a:rPr lang="el-GR" sz="1400" smtClean="0">
                <a:solidFill>
                  <a:prstClr val="black"/>
                </a:solidFill>
              </a:rPr>
              <a:pPr>
                <a:defRPr/>
              </a:pPr>
              <a:t>2</a:t>
            </a:fld>
            <a:endParaRPr lang="el-GR" sz="1400" dirty="0">
              <a:solidFill>
                <a:prstClr val="black"/>
              </a:solidFill>
            </a:endParaRPr>
          </a:p>
        </p:txBody>
      </p:sp>
      <p:pic>
        <p:nvPicPr>
          <p:cNvPr id="5" name="Εικόνα 1" descr="  Λογότυπο για Άδειες χρήσης Creative Commons, B Y, NC, ND. ">
            <a:hlinkClick r:id="rId3" tooltip="Μετάβαση στην Άδεια Χρήσης "/>
          </p:cNvPr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779838" y="5516563"/>
            <a:ext cx="1584325" cy="554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075" name="Θέση περιεχομένου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spcBef>
                <a:spcPts val="0"/>
              </a:spcBef>
              <a:spcAft>
                <a:spcPts val="1200"/>
              </a:spcAft>
            </a:pPr>
            <a:r>
              <a:rPr lang="el-GR" sz="2800" dirty="0" smtClean="0"/>
              <a:t>Το παρόν εκπαιδευτικό υλικό υπόκειται στην παρακάτω άδεια χρήσ</a:t>
            </a:r>
            <a:r>
              <a:rPr lang="el-GR" sz="2800" dirty="0"/>
              <a:t>η</a:t>
            </a:r>
            <a:r>
              <a:rPr lang="el-GR" sz="2800" dirty="0" smtClean="0"/>
              <a:t>ς </a:t>
            </a:r>
            <a:r>
              <a:rPr lang="en-US" sz="2800" dirty="0" smtClean="0"/>
              <a:t>Creative Commons</a:t>
            </a:r>
            <a:r>
              <a:rPr lang="el-GR" sz="2800" dirty="0" smtClean="0"/>
              <a:t> (</a:t>
            </a:r>
            <a:r>
              <a:rPr lang="en-US" sz="2800" dirty="0" smtClean="0"/>
              <a:t>C C)</a:t>
            </a:r>
            <a:r>
              <a:rPr lang="el-GR" sz="2800" dirty="0" smtClean="0"/>
              <a:t>: </a:t>
            </a:r>
            <a:r>
              <a:rPr lang="el-GR" sz="2400" b="1" dirty="0" smtClean="0"/>
              <a:t>Αναφορά δημιουργού</a:t>
            </a:r>
            <a:r>
              <a:rPr lang="en-US" sz="2400" b="1" dirty="0" smtClean="0"/>
              <a:t> (B</a:t>
            </a:r>
            <a:r>
              <a:rPr lang="el-GR" sz="2400" b="1" dirty="0" smtClean="0"/>
              <a:t> </a:t>
            </a:r>
            <a:r>
              <a:rPr lang="en-US" sz="2400" b="1" dirty="0" smtClean="0"/>
              <a:t>Y)</a:t>
            </a:r>
            <a:r>
              <a:rPr lang="en-US" sz="2400" dirty="0" smtClean="0"/>
              <a:t>,</a:t>
            </a:r>
            <a:r>
              <a:rPr lang="el-GR" sz="2400" dirty="0" smtClean="0"/>
              <a:t> </a:t>
            </a:r>
            <a:r>
              <a:rPr lang="el-GR" sz="2400" b="1" dirty="0" smtClean="0"/>
              <a:t>Μη εμπορική χρήση</a:t>
            </a:r>
            <a:r>
              <a:rPr lang="en-US" sz="2400" b="1" dirty="0" smtClean="0"/>
              <a:t> (N</a:t>
            </a:r>
            <a:r>
              <a:rPr lang="el-GR" sz="2400" b="1" dirty="0" smtClean="0"/>
              <a:t> </a:t>
            </a:r>
            <a:r>
              <a:rPr lang="en-US" sz="2400" b="1" dirty="0" smtClean="0"/>
              <a:t>C)</a:t>
            </a:r>
            <a:r>
              <a:rPr lang="en-US" sz="2400" dirty="0" smtClean="0"/>
              <a:t>,</a:t>
            </a:r>
            <a:r>
              <a:rPr lang="el-GR" sz="2400" dirty="0" smtClean="0"/>
              <a:t> </a:t>
            </a:r>
            <a:r>
              <a:rPr lang="el-GR" sz="2400" b="1" dirty="0" smtClean="0"/>
              <a:t>Μη τροποποίηση</a:t>
            </a:r>
            <a:r>
              <a:rPr lang="en-US" sz="2400" b="1" dirty="0" smtClean="0"/>
              <a:t> (N</a:t>
            </a:r>
            <a:r>
              <a:rPr lang="el-GR" sz="2400" b="1" dirty="0" smtClean="0"/>
              <a:t> </a:t>
            </a:r>
            <a:r>
              <a:rPr lang="en-US" sz="2400" b="1" dirty="0" smtClean="0"/>
              <a:t>D)</a:t>
            </a:r>
            <a:r>
              <a:rPr lang="el-GR" sz="2400" dirty="0"/>
              <a:t>,</a:t>
            </a:r>
            <a:r>
              <a:rPr lang="en-US" sz="2400" dirty="0" smtClean="0"/>
              <a:t> </a:t>
            </a:r>
            <a:r>
              <a:rPr lang="el-GR" sz="2400" b="1" dirty="0" smtClean="0"/>
              <a:t>3.0</a:t>
            </a:r>
            <a:r>
              <a:rPr lang="en-US" sz="2400" b="1" dirty="0" smtClean="0"/>
              <a:t>,</a:t>
            </a:r>
            <a:r>
              <a:rPr lang="el-GR" sz="2400" b="1" dirty="0" smtClean="0"/>
              <a:t> Μη εισαγόμενο</a:t>
            </a:r>
            <a:r>
              <a:rPr lang="en-US" sz="2400" b="1" dirty="0" smtClean="0"/>
              <a:t>.</a:t>
            </a:r>
            <a:r>
              <a:rPr lang="en-US" sz="2400" dirty="0" smtClean="0"/>
              <a:t> </a:t>
            </a:r>
            <a:endParaRPr lang="el-GR" sz="2400" dirty="0" smtClean="0"/>
          </a:p>
          <a:p>
            <a:pPr eaLnBrk="1" hangingPunct="1"/>
            <a:r>
              <a:rPr lang="el-GR" sz="2800" dirty="0" smtClean="0"/>
              <a:t>Για εκπαιδευτικό υλικό, όπως εικόνες, που υπόκειται σε άλλου τύπου άδειας χρήσης, η άδεια χρήσης αναφέρεται ρητώς. </a:t>
            </a:r>
          </a:p>
        </p:txBody>
      </p:sp>
      <p:sp>
        <p:nvSpPr>
          <p:cNvPr id="3074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b="1" dirty="0" smtClean="0"/>
              <a:t>Άδειες χρήσης </a:t>
            </a:r>
            <a:endParaRPr lang="el-GR" dirty="0" smtClean="0"/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2846900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Θέση αριθμού διαφάνειας 1" descr=".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E034B054-DA0D-4AD9-A3C5-59235BE4FE8B}" type="slidenum">
              <a:rPr lang="el-GR" sz="1400" smtClean="0">
                <a:solidFill>
                  <a:prstClr val="black"/>
                </a:solidFill>
              </a:rPr>
              <a:pPr>
                <a:defRPr/>
              </a:pPr>
              <a:t>3</a:t>
            </a:fld>
            <a:endParaRPr lang="el-GR" sz="1400" dirty="0">
              <a:solidFill>
                <a:prstClr val="black"/>
              </a:solidFill>
            </a:endParaRPr>
          </a:p>
        </p:txBody>
      </p:sp>
      <p:pic>
        <p:nvPicPr>
          <p:cNvPr id="6" name="Εικόνα 1" descr=" Λογότυπο Επιχειρησιακού Προγράμματος Εκπαίδευση και Δια βίου Μάθηση.   ">
            <a:hlinkClick r:id="rId4" tooltip="Μετάβαση σε www.edulll.gr"/>
          </p:cNvPr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84213" y="4221163"/>
            <a:ext cx="7848600" cy="20161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4099" name="Θέση περιεχομένου 1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eaLnBrk="1" hangingPunct="1">
              <a:spcBef>
                <a:spcPts val="0"/>
              </a:spcBef>
              <a:spcAft>
                <a:spcPts val="600"/>
              </a:spcAft>
            </a:pPr>
            <a:r>
              <a:rPr lang="el-GR" sz="2000" dirty="0" smtClean="0"/>
              <a:t>Το παρόν εκπαιδευτικό υλικό έχει αναπτυχθεί στα πλαίσια του εκπαιδευτικού έργου του διδάσκοντα</a:t>
            </a:r>
            <a:r>
              <a:rPr lang="en-US" sz="2000" dirty="0" smtClean="0"/>
              <a:t>.</a:t>
            </a:r>
            <a:r>
              <a:rPr lang="el-GR" sz="2000" dirty="0" smtClean="0"/>
              <a:t> </a:t>
            </a:r>
            <a:endParaRPr lang="en-US" sz="2000" dirty="0" smtClean="0"/>
          </a:p>
          <a:p>
            <a:pPr lvl="0">
              <a:spcBef>
                <a:spcPts val="0"/>
              </a:spcBef>
              <a:spcAft>
                <a:spcPts val="600"/>
              </a:spcAft>
            </a:pPr>
            <a:r>
              <a:rPr lang="el-GR" sz="2000" dirty="0">
                <a:solidFill>
                  <a:prstClr val="black"/>
                </a:solidFill>
              </a:rPr>
              <a:t>Το έργο «</a:t>
            </a:r>
            <a:r>
              <a:rPr lang="el-GR" sz="2000" b="1" dirty="0">
                <a:solidFill>
                  <a:prstClr val="black"/>
                </a:solidFill>
              </a:rPr>
              <a:t>Ανοικτά Ακαδημαϊκά Μαθήματα στο ΤΕΙ Θεσσαλίας</a:t>
            </a:r>
            <a:r>
              <a:rPr lang="el-GR" sz="2000" dirty="0">
                <a:solidFill>
                  <a:prstClr val="black"/>
                </a:solidFill>
              </a:rPr>
              <a:t>» έχει χρηματοδοτήσει μόνο τη αναδιαμόρφωση του εκπαιδευτικού υλικού</a:t>
            </a:r>
            <a:r>
              <a:rPr lang="el-GR" sz="2000" dirty="0" smtClean="0">
                <a:solidFill>
                  <a:prstClr val="black"/>
                </a:solidFill>
              </a:rPr>
              <a:t>.</a:t>
            </a:r>
            <a:endParaRPr lang="el-GR" sz="2000" dirty="0" smtClean="0"/>
          </a:p>
          <a:p>
            <a:pPr eaLnBrk="1" hangingPunct="1">
              <a:spcBef>
                <a:spcPts val="0"/>
              </a:spcBef>
            </a:pPr>
            <a:r>
              <a:rPr lang="el-GR" sz="2000" dirty="0" smtClean="0"/>
              <a:t>Το έργο υλοποιείται στο πλαίσιο του Επιχειρησιακού Προγράμματος  «Εκπαίδευση και Δια Βίου Μάθηση» και συγχρηματοδοτείται από την Ευρωπαϊκή Ένωση (Ευρωπαϊκό Κοινωνικό Ταμείο) και από εθνικούς πόρους</a:t>
            </a:r>
            <a:r>
              <a:rPr lang="en-US" sz="2000" dirty="0" smtClean="0"/>
              <a:t>. </a:t>
            </a:r>
            <a:endParaRPr lang="el-GR" sz="2000" dirty="0" smtClean="0"/>
          </a:p>
        </p:txBody>
      </p:sp>
      <p:sp>
        <p:nvSpPr>
          <p:cNvPr id="4098" name="Τίτλος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el-GR" b="1" dirty="0" smtClean="0"/>
              <a:t>Χρηματοδότηση </a:t>
            </a:r>
          </a:p>
        </p:txBody>
      </p:sp>
    </p:spTree>
    <p:custDataLst>
      <p:tags r:id="rId1"/>
    </p:custDataLst>
    <p:extLst>
      <p:ext uri="{BB962C8B-B14F-4D97-AF65-F5344CB8AC3E}">
        <p14:creationId xmlns:p14="http://schemas.microsoft.com/office/powerpoint/2010/main" val="39018199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>
          <a:solidFill>
            <a:schemeClr val="bg1"/>
          </a:solidFill>
        </p:spPr>
        <p:txBody>
          <a:bodyPr/>
          <a:lstStyle/>
          <a:p>
            <a:pPr eaLnBrk="1" hangingPunct="1"/>
            <a:r>
              <a:rPr lang="el-GR" altLang="el-GR" smtClean="0"/>
              <a:t>Συνθήκες συντήρησης γ.π.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1557338"/>
            <a:ext cx="8229600" cy="3887787"/>
          </a:xfrm>
          <a:solidFill>
            <a:schemeClr val="accent1"/>
          </a:solidFill>
        </p:spPr>
        <p:txBody>
          <a:bodyPr/>
          <a:lstStyle/>
          <a:p>
            <a:pPr algn="ctr" eaLnBrk="1" hangingPunct="1"/>
            <a:r>
              <a:rPr lang="el-GR" altLang="el-GR" smtClean="0"/>
              <a:t>θερμοκρασία </a:t>
            </a:r>
          </a:p>
          <a:p>
            <a:pPr algn="ctr" eaLnBrk="1" hangingPunct="1"/>
            <a:r>
              <a:rPr lang="el-GR" altLang="el-GR" smtClean="0"/>
              <a:t>σχετική υγρασία </a:t>
            </a:r>
          </a:p>
          <a:p>
            <a:pPr algn="ctr" eaLnBrk="1" hangingPunct="1"/>
            <a:r>
              <a:rPr lang="el-GR" altLang="el-GR" smtClean="0"/>
              <a:t>φως </a:t>
            </a:r>
          </a:p>
          <a:p>
            <a:pPr algn="ctr" eaLnBrk="1" hangingPunct="1"/>
            <a:r>
              <a:rPr lang="el-GR" altLang="el-GR" smtClean="0"/>
              <a:t>Ο</a:t>
            </a:r>
            <a:r>
              <a:rPr lang="el-GR" altLang="el-GR" baseline="-25000" smtClean="0"/>
              <a:t>2</a:t>
            </a:r>
            <a:r>
              <a:rPr lang="el-GR" altLang="el-GR" smtClean="0"/>
              <a:t> </a:t>
            </a:r>
          </a:p>
          <a:p>
            <a:pPr algn="ctr" eaLnBrk="1" hangingPunct="1"/>
            <a:r>
              <a:rPr lang="en-US" altLang="el-GR" smtClean="0"/>
              <a:t>CO</a:t>
            </a:r>
            <a:r>
              <a:rPr lang="el-GR" altLang="el-GR" baseline="-25000" smtClean="0"/>
              <a:t>2</a:t>
            </a:r>
            <a:r>
              <a:rPr lang="el-GR" altLang="el-GR" smtClean="0"/>
              <a:t> </a:t>
            </a:r>
          </a:p>
          <a:p>
            <a:pPr algn="ctr" eaLnBrk="1" hangingPunct="1"/>
            <a:r>
              <a:rPr lang="el-GR" altLang="el-GR" smtClean="0"/>
              <a:t>αιθυλένιο </a:t>
            </a:r>
          </a:p>
        </p:txBody>
      </p:sp>
    </p:spTree>
    <p:extLst>
      <p:ext uri="{BB962C8B-B14F-4D97-AF65-F5344CB8AC3E}">
        <p14:creationId xmlns:p14="http://schemas.microsoft.com/office/powerpoint/2010/main" val="20260575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260350"/>
            <a:ext cx="8229600" cy="1143000"/>
          </a:xfrm>
          <a:solidFill>
            <a:schemeClr val="bg1"/>
          </a:solidFill>
        </p:spPr>
        <p:txBody>
          <a:bodyPr/>
          <a:lstStyle/>
          <a:p>
            <a:pPr eaLnBrk="1" hangingPunct="1"/>
            <a:r>
              <a:rPr lang="en-GB" altLang="el-GR" smtClean="0"/>
              <a:t>1. Ethylene</a:t>
            </a:r>
            <a:endParaRPr lang="el-GR" altLang="el-GR" smtClean="0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060825"/>
          </a:xfrm>
          <a:solidFill>
            <a:schemeClr val="accent1"/>
          </a:solidFill>
        </p:spPr>
        <p:txBody>
          <a:bodyPr/>
          <a:lstStyle/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en-GB" altLang="el-GR" sz="2400" smtClean="0"/>
              <a:t>To </a:t>
            </a:r>
            <a:r>
              <a:rPr lang="el-GR" altLang="el-GR" sz="2400" smtClean="0"/>
              <a:t>αιθυλένιο είναι παρόν σε όλα τα φρούτα και αναγνωρίζεται ως η κύρια ορμόνη ωρίμανσης, η οποία μάλιστα στην περίπτωση των κλιμακτηριακών καρπών σηματοδοτεί την ωρίμανση σε πολύ χαμηλές συγκεντρώσεις (0.1 έως 10 ppm).</a:t>
            </a:r>
            <a:endParaRPr lang="en-GB" altLang="el-GR" sz="2400" smtClean="0"/>
          </a:p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el-GR" altLang="el-GR" sz="2400" smtClean="0"/>
              <a:t> </a:t>
            </a:r>
            <a:endParaRPr lang="en-GB" altLang="el-GR" sz="2400" smtClean="0"/>
          </a:p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en-GB" altLang="el-GR" sz="2400" b="1" smtClean="0">
                <a:solidFill>
                  <a:srgbClr val="FF0000"/>
                </a:solidFill>
              </a:rPr>
              <a:t>Non-climacteric</a:t>
            </a:r>
            <a:r>
              <a:rPr lang="en-GB" altLang="el-GR" sz="2400" smtClean="0"/>
              <a:t> fruits also respond to ethylene application by increasing their respiration rate but the actual </a:t>
            </a:r>
            <a:r>
              <a:rPr lang="en-GB" altLang="el-GR" sz="2400" u="sng" smtClean="0"/>
              <a:t>ripening process is only triggered by the fruit itself. </a:t>
            </a:r>
            <a:endParaRPr lang="el-GR" altLang="el-GR" sz="2400" u="sng" smtClean="0"/>
          </a:p>
        </p:txBody>
      </p:sp>
    </p:spTree>
    <p:extLst>
      <p:ext uri="{BB962C8B-B14F-4D97-AF65-F5344CB8AC3E}">
        <p14:creationId xmlns:p14="http://schemas.microsoft.com/office/powerpoint/2010/main" val="385847750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chemeClr val="accent1"/>
          </a:solidFill>
        </p:spPr>
        <p:txBody>
          <a:bodyPr/>
          <a:lstStyle/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en-GB" altLang="el-GR" sz="2400" smtClean="0"/>
              <a:t>1.As well as being </a:t>
            </a:r>
            <a:r>
              <a:rPr lang="en-GB" altLang="el-GR" sz="2400" u="sng" smtClean="0"/>
              <a:t>involved in ripening</a:t>
            </a:r>
            <a:r>
              <a:rPr lang="en-GB" altLang="el-GR" sz="2400" smtClean="0"/>
              <a:t> and </a:t>
            </a:r>
          </a:p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en-GB" altLang="el-GR" sz="2400" u="sng" smtClean="0"/>
              <a:t>2.increased respiration in fruits</a:t>
            </a:r>
            <a:r>
              <a:rPr lang="en-GB" altLang="el-GR" sz="2400" smtClean="0"/>
              <a:t>, </a:t>
            </a:r>
          </a:p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en-GB" altLang="el-GR" sz="2400" smtClean="0"/>
              <a:t>3.ethylene also plays an important role in all plant materials and </a:t>
            </a:r>
            <a:r>
              <a:rPr lang="en-GB" altLang="el-GR" sz="2400" u="sng" smtClean="0"/>
              <a:t>is produced in response to stress from wounds and</a:t>
            </a:r>
            <a:r>
              <a:rPr lang="en-GB" altLang="el-GR" sz="2400" smtClean="0"/>
              <a:t> injuries.</a:t>
            </a:r>
          </a:p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en-GB" altLang="el-GR" sz="2400" smtClean="0"/>
              <a:t> </a:t>
            </a:r>
            <a:r>
              <a:rPr lang="en-GB" altLang="el-GR" sz="2400" smtClean="0">
                <a:solidFill>
                  <a:srgbClr val="FF0000"/>
                </a:solidFill>
              </a:rPr>
              <a:t>In other words, ethylene produced by wounding or stressing may also trigger ripening</a:t>
            </a:r>
            <a:r>
              <a:rPr lang="en-GB" altLang="el-GR" sz="2400" smtClean="0"/>
              <a:t> in the damaged fruit as well as the undamaged fruits around it. </a:t>
            </a:r>
          </a:p>
          <a:p>
            <a:pPr algn="ctr" eaLnBrk="1" hangingPunct="1">
              <a:lnSpc>
                <a:spcPct val="80000"/>
              </a:lnSpc>
              <a:buFontTx/>
              <a:buNone/>
            </a:pPr>
            <a:r>
              <a:rPr lang="en-GB" altLang="el-GR" sz="2400" u="sng" smtClean="0">
                <a:solidFill>
                  <a:srgbClr val="33CC33"/>
                </a:solidFill>
              </a:rPr>
              <a:t>Damage one green fruit in a box</a:t>
            </a:r>
            <a:r>
              <a:rPr lang="en-GB" altLang="el-GR" sz="2400" u="sng" smtClean="0"/>
              <a:t> and the the whole box load may ripen prematurely</a:t>
            </a:r>
            <a:r>
              <a:rPr lang="en-GB" altLang="el-GR" sz="2400" smtClean="0"/>
              <a:t>. For this reason, </a:t>
            </a:r>
            <a:r>
              <a:rPr lang="en-GB" altLang="el-GR" sz="2400" smtClean="0">
                <a:solidFill>
                  <a:schemeClr val="accent2"/>
                </a:solidFill>
              </a:rPr>
              <a:t>good ventilation of fresh produce with fresh air, refrigerated if necessary, is vital to ensure that ethylene levels do not build up to significant levels</a:t>
            </a:r>
            <a:r>
              <a:rPr lang="en-GB" altLang="el-GR" sz="2400" smtClean="0"/>
              <a:t> during storage and transport. </a:t>
            </a:r>
            <a:endParaRPr lang="el-GR" altLang="el-GR" sz="2400" smtClean="0"/>
          </a:p>
        </p:txBody>
      </p:sp>
      <p:sp>
        <p:nvSpPr>
          <p:cNvPr id="4099" name="Rectangle 4"/>
          <p:cNvSpPr>
            <a:spLocks noGrp="1" noChangeArrowheads="1"/>
          </p:cNvSpPr>
          <p:nvPr>
            <p:ph type="title"/>
          </p:nvPr>
        </p:nvSpPr>
        <p:spPr>
          <a:xfrm>
            <a:off x="468313" y="260350"/>
            <a:ext cx="8229600" cy="1143000"/>
          </a:xfrm>
          <a:solidFill>
            <a:schemeClr val="bg1"/>
          </a:solidFill>
        </p:spPr>
        <p:txBody>
          <a:bodyPr/>
          <a:lstStyle/>
          <a:p>
            <a:pPr eaLnBrk="1" hangingPunct="1"/>
            <a:r>
              <a:rPr lang="en-GB" altLang="el-GR" smtClean="0"/>
              <a:t>2. Ethylene</a:t>
            </a:r>
            <a:endParaRPr lang="el-GR" altLang="el-GR" smtClean="0"/>
          </a:p>
        </p:txBody>
      </p:sp>
    </p:spTree>
    <p:extLst>
      <p:ext uri="{BB962C8B-B14F-4D97-AF65-F5344CB8AC3E}">
        <p14:creationId xmlns:p14="http://schemas.microsoft.com/office/powerpoint/2010/main" val="12786844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3"/>
          <p:cNvSpPr>
            <a:spLocks noGrp="1" noChangeArrowheads="1"/>
          </p:cNvSpPr>
          <p:nvPr>
            <p:ph type="body" idx="1"/>
          </p:nvPr>
        </p:nvSpPr>
        <p:spPr>
          <a:solidFill>
            <a:schemeClr val="accent1"/>
          </a:solidFill>
        </p:spPr>
        <p:txBody>
          <a:bodyPr/>
          <a:lstStyle/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en-GB" altLang="el-GR" sz="2400" smtClean="0"/>
              <a:t>Ethylene can also adversely affect certain vegetables. </a:t>
            </a:r>
          </a:p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en-GB" altLang="el-GR" sz="2400" smtClean="0">
                <a:solidFill>
                  <a:srgbClr val="FF9900"/>
                </a:solidFill>
              </a:rPr>
              <a:t>Carrots</a:t>
            </a:r>
            <a:r>
              <a:rPr lang="en-GB" altLang="el-GR" sz="2400" smtClean="0"/>
              <a:t> for example develop bitter flavours, and</a:t>
            </a:r>
          </a:p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en-GB" altLang="el-GR" sz="2400" smtClean="0">
                <a:solidFill>
                  <a:srgbClr val="33CC33"/>
                </a:solidFill>
              </a:rPr>
              <a:t>parsley</a:t>
            </a:r>
            <a:r>
              <a:rPr lang="en-GB" altLang="el-GR" sz="2400" smtClean="0"/>
              <a:t> and other leafy herbs will rapidly wilt when exposed to ethylene in stores and during retail display. </a:t>
            </a:r>
          </a:p>
          <a:p>
            <a:pPr algn="ctr" eaLnBrk="1" hangingPunct="1">
              <a:lnSpc>
                <a:spcPct val="90000"/>
              </a:lnSpc>
              <a:buFontTx/>
              <a:buNone/>
            </a:pPr>
            <a:endParaRPr lang="en-GB" altLang="el-GR" sz="2400" smtClean="0"/>
          </a:p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en-GB" altLang="el-GR" sz="2400" smtClean="0"/>
              <a:t>It is important therefore </a:t>
            </a:r>
            <a:r>
              <a:rPr lang="en-GB" altLang="el-GR" sz="2400" u="sng" smtClean="0"/>
              <a:t>not to mix ripening</a:t>
            </a:r>
            <a:r>
              <a:rPr lang="en-GB" altLang="el-GR" sz="2400" smtClean="0"/>
              <a:t> fruits with such sensitive vegetables at any stage in the marketing process. </a:t>
            </a:r>
          </a:p>
          <a:p>
            <a:pPr algn="ctr" eaLnBrk="1" hangingPunct="1">
              <a:lnSpc>
                <a:spcPct val="90000"/>
              </a:lnSpc>
              <a:buFontTx/>
              <a:buNone/>
            </a:pPr>
            <a:r>
              <a:rPr lang="en-GB" altLang="el-GR" sz="2400" smtClean="0"/>
              <a:t>Retailers in particular </a:t>
            </a:r>
            <a:r>
              <a:rPr lang="en-GB" altLang="el-GR" sz="2400" smtClean="0">
                <a:solidFill>
                  <a:srgbClr val="FF0000"/>
                </a:solidFill>
              </a:rPr>
              <a:t>should be careful about displaying fruits next to carrots and parsley or the vegetables</a:t>
            </a:r>
            <a:r>
              <a:rPr lang="en-GB" altLang="el-GR" sz="2400" smtClean="0"/>
              <a:t> will either spoil rapidly or develop bitterness. </a:t>
            </a:r>
            <a:endParaRPr lang="el-GR" altLang="el-GR" sz="2400" smtClean="0"/>
          </a:p>
        </p:txBody>
      </p:sp>
      <p:sp>
        <p:nvSpPr>
          <p:cNvPr id="5123" name="Rectangle 4"/>
          <p:cNvSpPr>
            <a:spLocks noGrp="1" noChangeArrowheads="1"/>
          </p:cNvSpPr>
          <p:nvPr>
            <p:ph type="title"/>
          </p:nvPr>
        </p:nvSpPr>
        <p:spPr>
          <a:solidFill>
            <a:schemeClr val="bg1"/>
          </a:solidFill>
        </p:spPr>
        <p:txBody>
          <a:bodyPr/>
          <a:lstStyle/>
          <a:p>
            <a:pPr eaLnBrk="1" hangingPunct="1"/>
            <a:r>
              <a:rPr lang="en-GB" altLang="el-GR" smtClean="0"/>
              <a:t>3. Ethylene</a:t>
            </a:r>
            <a:endParaRPr lang="el-GR" altLang="el-GR" smtClean="0"/>
          </a:p>
        </p:txBody>
      </p:sp>
    </p:spTree>
    <p:extLst>
      <p:ext uri="{BB962C8B-B14F-4D97-AF65-F5344CB8AC3E}">
        <p14:creationId xmlns:p14="http://schemas.microsoft.com/office/powerpoint/2010/main" val="27777332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13" descr="Ethylene-induced Russet Spottin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179388" y="989013"/>
            <a:ext cx="8820150" cy="5884862"/>
          </a:xfrm>
          <a:noFill/>
        </p:spPr>
      </p:pic>
      <p:sp>
        <p:nvSpPr>
          <p:cNvPr id="6147" name="Text Box 7"/>
          <p:cNvSpPr txBox="1">
            <a:spLocks noChangeArrowheads="1"/>
          </p:cNvSpPr>
          <p:nvPr/>
        </p:nvSpPr>
        <p:spPr bwMode="auto">
          <a:xfrm>
            <a:off x="1476375" y="0"/>
            <a:ext cx="6480175" cy="1004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l-GR" altLang="el-GR" sz="2400">
                <a:solidFill>
                  <a:srgbClr val="0000FF"/>
                </a:solidFill>
                <a:latin typeface="Comic Sans MS" pitchFamily="66" charset="0"/>
              </a:rPr>
              <a:t>Ζημιά από τη δράση αιθυλενίου σε μαρούλι</a:t>
            </a:r>
          </a:p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l-GR" altLang="el-GR" sz="2400">
                <a:solidFill>
                  <a:srgbClr val="0000FF"/>
                </a:solidFill>
                <a:latin typeface="Comic Sans MS" pitchFamily="66" charset="0"/>
              </a:rPr>
              <a:t>«Καφέτιασμα στελεχών»</a:t>
            </a:r>
          </a:p>
        </p:txBody>
      </p:sp>
    </p:spTree>
    <p:extLst>
      <p:ext uri="{BB962C8B-B14F-4D97-AF65-F5344CB8AC3E}">
        <p14:creationId xmlns:p14="http://schemas.microsoft.com/office/powerpoint/2010/main" val="55112002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5" descr="Ethylene Damage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>
          <a:xfrm>
            <a:off x="395288" y="1052513"/>
            <a:ext cx="7705725" cy="5137150"/>
          </a:xfrm>
          <a:noFill/>
        </p:spPr>
      </p:pic>
      <p:sp>
        <p:nvSpPr>
          <p:cNvPr id="7171" name="Text Box 6"/>
          <p:cNvSpPr txBox="1">
            <a:spLocks noChangeArrowheads="1"/>
          </p:cNvSpPr>
          <p:nvPr/>
        </p:nvSpPr>
        <p:spPr bwMode="auto">
          <a:xfrm>
            <a:off x="1476375" y="0"/>
            <a:ext cx="6480175" cy="1004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marL="342900" indent="-342900"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l-GR" altLang="el-GR" sz="2400">
                <a:solidFill>
                  <a:srgbClr val="0000FF"/>
                </a:solidFill>
                <a:latin typeface="Comic Sans MS" pitchFamily="66" charset="0"/>
              </a:rPr>
              <a:t>Ζημιά από τη δράση αιθυλενίου σε αγγούρι</a:t>
            </a:r>
          </a:p>
          <a:p>
            <a:pPr algn="ctr" eaLnBrk="1" hangingPunct="1">
              <a:spcBef>
                <a:spcPct val="50000"/>
              </a:spcBef>
              <a:buFontTx/>
              <a:buNone/>
            </a:pPr>
            <a:r>
              <a:rPr lang="el-GR" altLang="el-GR" sz="2400">
                <a:solidFill>
                  <a:srgbClr val="0000FF"/>
                </a:solidFill>
                <a:latin typeface="Comic Sans MS" pitchFamily="66" charset="0"/>
              </a:rPr>
              <a:t>«Κιτρίνισμα και παρακμή»</a:t>
            </a:r>
          </a:p>
        </p:txBody>
      </p:sp>
      <p:sp>
        <p:nvSpPr>
          <p:cNvPr id="7172" name="Rectangle 7"/>
          <p:cNvSpPr>
            <a:spLocks noChangeArrowheads="1"/>
          </p:cNvSpPr>
          <p:nvPr/>
        </p:nvSpPr>
        <p:spPr bwMode="auto">
          <a:xfrm>
            <a:off x="611188" y="6402388"/>
            <a:ext cx="7777162" cy="284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 algn="ctr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>
              <a:lnSpc>
                <a:spcPct val="70000"/>
              </a:lnSpc>
              <a:spcBef>
                <a:spcPct val="0"/>
              </a:spcBef>
              <a:buFontTx/>
              <a:buNone/>
            </a:pPr>
            <a:r>
              <a:rPr lang="el-GR" altLang="el-GR" sz="1800">
                <a:solidFill>
                  <a:srgbClr val="CC0099"/>
                </a:solidFill>
                <a:latin typeface="Comic Sans MS" pitchFamily="66" charset="0"/>
              </a:rPr>
              <a:t>Δεν πρέπει να αποθηκεύονται μαζί μπανάνα, πεπόνι και τομάτα με αγγούρι</a:t>
            </a:r>
            <a:endParaRPr lang="en-US" altLang="el-GR">
              <a:solidFill>
                <a:srgbClr val="CC0099"/>
              </a:solidFill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269812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CHECKTIMEDATE" val="11/3/2016 11:16:35 πμ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READINGORDER" val="4,9,2,3,7,8,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READINGORDER" val="3,5,3075,3074,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READINGORDER" val="3,6,4099,4098,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ZHAW.ACCESSIBILITYADDIN.READINGORDER" val="4,7,6,3,2,"/>
</p:tagLst>
</file>

<file path=ppt/theme/theme1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item1.xml>��< ? x m l   v e r s i o n = " 1 . 0 "   e n c o d i n g = " u t f - 1 6 " ? > < D o c u m e n t S e t t i n g s   x m l n s : x s d = " h t t p : / / w w w . w 3 . o r g / 2 0 0 1 / X M L S c h e m a "   x m l n s : x s i = " h t t p : / / w w w . w 3 . o r g / 2 0 0 1 / X M L S c h e m a - i n s t a n c e "   x m l n s = " h t t p : / / w w w . z h a w . c h / A c c e s s i b i l i t y A d d I n " >  
     < C h e c k R e a d i n g O r d e r > t r u e < / C h e c k R e a d i n g O r d e r >  
     < C h e c k T a b l e H e a d e r > t r u e < / C h e c k T a b l e H e a d e r >  
     < C h e c k S l i d e T i t l e > t r u e < / C h e c k S l i d e T i t l e >  
     < C h e c k L a n g u a g e S e t t i n g > t r u e < / C h e c k L a n g u a g e S e t t i n g >  
     < C h e c k A l t T e x t > t r u e < / C h e c k A l t T e x t >  
     < C h e c k T e x t S i z e > f a l s e < / C h e c k T e x t S i z e >  
     < C h e c k S c r e e n T i p > f a l s e < / C h e c k S c r e e n T i p >  
     < S h o w S h a p e N a m e C o l u m n > f a l s e < / S h o w S h a p e N a m e C o l u m n >  
     < S h o w I s s u e D e s c r i p t i o n > t r u e < / S h o w I s s u e D e s c r i p t i o n >  
 < / D o c u m e n t S e t t i n g s > 
</file>

<file path=customXml/itemProps1.xml><?xml version="1.0" encoding="utf-8"?>
<ds:datastoreItem xmlns:ds="http://schemas.openxmlformats.org/officeDocument/2006/customXml" ds:itemID="{6E75CA8A-19F1-45D6-B2B5-62BB3FA2D467}">
  <ds:schemaRefs>
    <ds:schemaRef ds:uri="http://www.w3.org/2001/XMLSchema"/>
    <ds:schemaRef ds:uri="http://www.zhaw.ch/AccessibilityAddIn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485</Words>
  <Application>Microsoft Office PowerPoint</Application>
  <PresentationFormat>On-screen Show (4:3)</PresentationFormat>
  <Paragraphs>52</Paragraphs>
  <Slides>11</Slides>
  <Notes>1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Θέμα του Office</vt:lpstr>
      <vt:lpstr>Μετασυλλεκτικοί Χειρισμοί Γεωργικών Προϊόντων</vt:lpstr>
      <vt:lpstr>Άδειες χρήσης </vt:lpstr>
      <vt:lpstr>Χρηματοδότηση </vt:lpstr>
      <vt:lpstr>Συνθήκες συντήρησης γ.π.</vt:lpstr>
      <vt:lpstr>1. Ethylene</vt:lpstr>
      <vt:lpstr>2. Ethylene</vt:lpstr>
      <vt:lpstr>3. Ethylene</vt:lpstr>
      <vt:lpstr>PowerPoint Presentation</vt:lpstr>
      <vt:lpstr>PowerPoint Presentation</vt:lpstr>
      <vt:lpstr>PowerPoint Presentation</vt:lpstr>
      <vt:lpstr>Τέλος ενότητας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2016-03-11T07:15:02Z</dcterms:created>
  <dcterms:modified xsi:type="dcterms:W3CDTF">2016-03-16T10:52:47Z</dcterms:modified>
</cp:coreProperties>
</file>