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4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25" r:id="rId13"/>
  </p:sldIdLst>
  <p:sldSz cx="9144000" cy="6858000" type="screen4x3"/>
  <p:notesSz cx="6858000" cy="9144000"/>
  <p:custDataLst>
    <p:tags r:id="rId1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714" autoAdjust="0"/>
  </p:normalViewPr>
  <p:slideViewPr>
    <p:cSldViewPr>
      <p:cViewPr>
        <p:scale>
          <a:sx n="80" d="100"/>
          <a:sy n="80" d="100"/>
        </p:scale>
        <p:origin x="-391" y="-8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A974-A4D3-4386-9B28-E238D6122B3B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44AB-14E7-4BA4-AA57-16F5F94F0E99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0740D-1395-499A-955C-FFF014101766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76EA1-E7A3-4BBB-B8E2-2983E235ABA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F0783-A3A2-481A-BEDF-252B2FC0A574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6AA7-863B-4B0F-887B-095D92A18AA0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4AC3-BD7F-4632-B540-42AF09E2A914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0973-578F-413A-993F-19F1A107374D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743D1-52A0-4361-A273-911C935310A0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8E624-292B-44F6-BB0F-B2503EC8A7C9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6ADF1-F392-49BA-BD63-DA3306198ED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85726-A0E9-425D-BE55-CC000B26024D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</a:t>
            </a:fld>
            <a:endParaRPr lang="el-GR"/>
          </a:p>
        </p:txBody>
      </p:sp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err="1" smtClean="0">
                <a:solidFill>
                  <a:prstClr val="black"/>
                </a:solidFill>
              </a:rPr>
              <a:t>Μετασυλλεκτικοί</a:t>
            </a:r>
            <a:r>
              <a:rPr lang="el-GR" sz="4100" b="1" dirty="0" smtClean="0">
                <a:solidFill>
                  <a:prstClr val="black"/>
                </a:solidFill>
              </a:rPr>
              <a:t> Χειρισμοί Γεωργικών Προϊόντων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12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Αιθυλένιο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Παπαιωάννου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Χρυσούλα,</a:t>
            </a:r>
          </a:p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Αναπληρώτρια Καθηγήτρια.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Τμήμα Τεχνολόγων Γεωπόνων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Ethylene Induced Yellowing of Brocco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038225"/>
            <a:ext cx="8604250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2555875" y="0"/>
            <a:ext cx="467995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>
                <a:solidFill>
                  <a:srgbClr val="0000FF"/>
                </a:solidFill>
                <a:latin typeface="Comic Sans MS" pitchFamily="66" charset="0"/>
              </a:rPr>
              <a:t>Δράση αιθυλενίου σε μπρόκολο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>
                <a:solidFill>
                  <a:srgbClr val="0000FF"/>
                </a:solidFill>
                <a:latin typeface="Comic Sans MS" pitchFamily="66" charset="0"/>
              </a:rPr>
              <a:t>«Κιτρίνισμα»</a:t>
            </a:r>
          </a:p>
        </p:txBody>
      </p:sp>
    </p:spTree>
    <p:extLst>
      <p:ext uri="{BB962C8B-B14F-4D97-AF65-F5344CB8AC3E}">
        <p14:creationId xmlns:p14="http://schemas.microsoft.com/office/powerpoint/2010/main" val="288582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11</a:t>
            </a:fld>
            <a:endParaRPr lang="el-GR"/>
          </a:p>
        </p:txBody>
      </p:sp>
      <p:pic>
        <p:nvPicPr>
          <p:cNvPr id="7" name="Εικόνα 2" descr="Λογότυπο Επιχειρησιακού Προγράμματος Εκπαίδευση και Δια βίου Μάθηση. ">
            <a:hlinkClick r:id="rId3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Εικόνα 1" descr="Λογότυπο για Άδειες χρήσης Creative Commons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altLang="el-GR" smtClean="0"/>
              <a:t>Συνθήκες συντήρησης γ.π.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3887787"/>
          </a:xfrm>
          <a:solidFill>
            <a:schemeClr val="accent1"/>
          </a:solidFill>
        </p:spPr>
        <p:txBody>
          <a:bodyPr/>
          <a:lstStyle/>
          <a:p>
            <a:pPr algn="ctr" eaLnBrk="1" hangingPunct="1"/>
            <a:r>
              <a:rPr lang="el-GR" altLang="el-GR" smtClean="0"/>
              <a:t>θερμοκρασία </a:t>
            </a:r>
          </a:p>
          <a:p>
            <a:pPr algn="ctr" eaLnBrk="1" hangingPunct="1"/>
            <a:r>
              <a:rPr lang="el-GR" altLang="el-GR" smtClean="0"/>
              <a:t>σχετική υγρασία </a:t>
            </a:r>
          </a:p>
          <a:p>
            <a:pPr algn="ctr" eaLnBrk="1" hangingPunct="1"/>
            <a:r>
              <a:rPr lang="el-GR" altLang="el-GR" smtClean="0"/>
              <a:t>φως </a:t>
            </a:r>
          </a:p>
          <a:p>
            <a:pPr algn="ctr" eaLnBrk="1" hangingPunct="1"/>
            <a:r>
              <a:rPr lang="el-GR" altLang="el-GR" smtClean="0"/>
              <a:t>Ο</a:t>
            </a:r>
            <a:r>
              <a:rPr lang="el-GR" altLang="el-GR" baseline="-25000" smtClean="0"/>
              <a:t>2</a:t>
            </a:r>
            <a:r>
              <a:rPr lang="el-GR" altLang="el-GR" smtClean="0"/>
              <a:t> </a:t>
            </a:r>
          </a:p>
          <a:p>
            <a:pPr algn="ctr" eaLnBrk="1" hangingPunct="1"/>
            <a:r>
              <a:rPr lang="en-US" altLang="el-GR" smtClean="0"/>
              <a:t>CO</a:t>
            </a:r>
            <a:r>
              <a:rPr lang="el-GR" altLang="el-GR" baseline="-25000" smtClean="0"/>
              <a:t>2</a:t>
            </a:r>
            <a:r>
              <a:rPr lang="el-GR" altLang="el-GR" smtClean="0"/>
              <a:t> </a:t>
            </a:r>
          </a:p>
          <a:p>
            <a:pPr algn="ctr" eaLnBrk="1" hangingPunct="1"/>
            <a:r>
              <a:rPr lang="el-GR" altLang="el-GR" smtClean="0"/>
              <a:t>αιθυλένιο </a:t>
            </a:r>
          </a:p>
        </p:txBody>
      </p:sp>
    </p:spTree>
    <p:extLst>
      <p:ext uri="{BB962C8B-B14F-4D97-AF65-F5344CB8AC3E}">
        <p14:creationId xmlns:p14="http://schemas.microsoft.com/office/powerpoint/2010/main" val="202605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GB" altLang="el-GR" smtClean="0"/>
              <a:t>1. Ethylene</a:t>
            </a:r>
            <a:endParaRPr lang="el-GR" altLang="el-GR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060825"/>
          </a:xfrm>
          <a:solidFill>
            <a:schemeClr val="accent1"/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el-GR" sz="2400" smtClean="0"/>
              <a:t>To </a:t>
            </a:r>
            <a:r>
              <a:rPr lang="el-GR" altLang="el-GR" sz="2400" smtClean="0"/>
              <a:t>αιθυλένιο είναι παρόν σε όλα τα φρούτα και αναγνωρίζεται ως η κύρια ορμόνη ωρίμανσης, η οποία μάλιστα στην περίπτωση των κλιμακτηριακών καρπών σηματοδοτεί την ωρίμανση σε πολύ χαμηλές συγκεντρώσεις (0.1 έως 10 ppm).</a:t>
            </a:r>
            <a:endParaRPr lang="en-GB" altLang="el-GR" sz="240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 </a:t>
            </a:r>
            <a:endParaRPr lang="en-GB" altLang="el-GR" sz="240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el-GR" sz="2400" b="1" smtClean="0">
                <a:solidFill>
                  <a:srgbClr val="FF0000"/>
                </a:solidFill>
              </a:rPr>
              <a:t>Non-climacteric</a:t>
            </a:r>
            <a:r>
              <a:rPr lang="en-GB" altLang="el-GR" sz="2400" smtClean="0"/>
              <a:t> fruits also respond to ethylene application by increasing their respiration rate but the actual </a:t>
            </a:r>
            <a:r>
              <a:rPr lang="en-GB" altLang="el-GR" sz="2400" u="sng" smtClean="0"/>
              <a:t>ripening process is only triggered by the fruit itself. </a:t>
            </a:r>
            <a:endParaRPr lang="el-GR" altLang="el-GR" sz="2400" u="sng" smtClean="0"/>
          </a:p>
        </p:txBody>
      </p:sp>
    </p:spTree>
    <p:extLst>
      <p:ext uri="{BB962C8B-B14F-4D97-AF65-F5344CB8AC3E}">
        <p14:creationId xmlns:p14="http://schemas.microsoft.com/office/powerpoint/2010/main" val="3858477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GB" altLang="el-GR" sz="2400" smtClean="0"/>
              <a:t>1.As well as being </a:t>
            </a:r>
            <a:r>
              <a:rPr lang="en-GB" altLang="el-GR" sz="2400" u="sng" smtClean="0"/>
              <a:t>involved in ripening</a:t>
            </a:r>
            <a:r>
              <a:rPr lang="en-GB" altLang="el-GR" sz="2400" smtClean="0"/>
              <a:t> and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GB" altLang="el-GR" sz="2400" u="sng" smtClean="0"/>
              <a:t>2.increased respiration in fruits</a:t>
            </a:r>
            <a:r>
              <a:rPr lang="en-GB" altLang="el-GR" sz="2400" smtClean="0"/>
              <a:t>,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GB" altLang="el-GR" sz="2400" smtClean="0"/>
              <a:t>3.ethylene also plays an important role in all plant materials and </a:t>
            </a:r>
            <a:r>
              <a:rPr lang="en-GB" altLang="el-GR" sz="2400" u="sng" smtClean="0"/>
              <a:t>is produced in response to stress from wounds and</a:t>
            </a:r>
            <a:r>
              <a:rPr lang="en-GB" altLang="el-GR" sz="2400" smtClean="0"/>
              <a:t> injuries.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GB" altLang="el-GR" sz="2400" smtClean="0"/>
              <a:t> </a:t>
            </a:r>
            <a:r>
              <a:rPr lang="en-GB" altLang="el-GR" sz="2400" smtClean="0">
                <a:solidFill>
                  <a:srgbClr val="FF0000"/>
                </a:solidFill>
              </a:rPr>
              <a:t>In other words, ethylene produced by wounding or stressing may also trigger ripening</a:t>
            </a:r>
            <a:r>
              <a:rPr lang="en-GB" altLang="el-GR" sz="2400" smtClean="0"/>
              <a:t> in the damaged fruit as well as the undamaged fruits around it.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GB" altLang="el-GR" sz="2400" u="sng" smtClean="0">
                <a:solidFill>
                  <a:srgbClr val="33CC33"/>
                </a:solidFill>
              </a:rPr>
              <a:t>Damage one green fruit in a box</a:t>
            </a:r>
            <a:r>
              <a:rPr lang="en-GB" altLang="el-GR" sz="2400" u="sng" smtClean="0"/>
              <a:t> and the the whole box load may ripen prematurely</a:t>
            </a:r>
            <a:r>
              <a:rPr lang="en-GB" altLang="el-GR" sz="2400" smtClean="0"/>
              <a:t>. For this reason, </a:t>
            </a:r>
            <a:r>
              <a:rPr lang="en-GB" altLang="el-GR" sz="2400" smtClean="0">
                <a:solidFill>
                  <a:schemeClr val="accent2"/>
                </a:solidFill>
              </a:rPr>
              <a:t>good ventilation of fresh produce with fresh air, refrigerated if necessary, is vital to ensure that ethylene levels do not build up to significant levels</a:t>
            </a:r>
            <a:r>
              <a:rPr lang="en-GB" altLang="el-GR" sz="2400" smtClean="0"/>
              <a:t> during storage and transport. </a:t>
            </a:r>
            <a:endParaRPr lang="el-GR" altLang="el-GR" sz="2400" smtClean="0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GB" altLang="el-GR" smtClean="0"/>
              <a:t>2. Ethylene</a:t>
            </a:r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278684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el-GR" sz="2400" smtClean="0"/>
              <a:t>Ethylene can also adversely affect certain vegetables.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el-GR" sz="2400" smtClean="0">
                <a:solidFill>
                  <a:srgbClr val="FF9900"/>
                </a:solidFill>
              </a:rPr>
              <a:t>Carrots</a:t>
            </a:r>
            <a:r>
              <a:rPr lang="en-GB" altLang="el-GR" sz="2400" smtClean="0"/>
              <a:t> for example develop bitter flavours, and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el-GR" sz="2400" smtClean="0">
                <a:solidFill>
                  <a:srgbClr val="33CC33"/>
                </a:solidFill>
              </a:rPr>
              <a:t>parsley</a:t>
            </a:r>
            <a:r>
              <a:rPr lang="en-GB" altLang="el-GR" sz="2400" smtClean="0"/>
              <a:t> and other leafy herbs will rapidly wilt when exposed to ethylene in stores and during retail display.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altLang="el-GR" sz="240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el-GR" sz="2400" smtClean="0"/>
              <a:t>It is important therefore </a:t>
            </a:r>
            <a:r>
              <a:rPr lang="en-GB" altLang="el-GR" sz="2400" u="sng" smtClean="0"/>
              <a:t>not to mix ripening</a:t>
            </a:r>
            <a:r>
              <a:rPr lang="en-GB" altLang="el-GR" sz="2400" smtClean="0"/>
              <a:t> fruits with such sensitive vegetables at any stage in the marketing process.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el-GR" sz="2400" smtClean="0"/>
              <a:t>Retailers in particular </a:t>
            </a:r>
            <a:r>
              <a:rPr lang="en-GB" altLang="el-GR" sz="2400" smtClean="0">
                <a:solidFill>
                  <a:srgbClr val="FF0000"/>
                </a:solidFill>
              </a:rPr>
              <a:t>should be careful about displaying fruits next to carrots and parsley or the vegetables</a:t>
            </a:r>
            <a:r>
              <a:rPr lang="en-GB" altLang="el-GR" sz="2400" smtClean="0"/>
              <a:t> will either spoil rapidly or develop bitterness. </a:t>
            </a:r>
            <a:endParaRPr lang="el-GR" altLang="el-GR" sz="2400" smtClean="0"/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GB" altLang="el-GR" smtClean="0"/>
              <a:t>3. Ethylene</a:t>
            </a:r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277773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3" descr="Ethylene-induced Russet Spotti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989013"/>
            <a:ext cx="8820150" cy="5884862"/>
          </a:xfrm>
          <a:noFill/>
        </p:spPr>
      </p:pic>
      <p:sp>
        <p:nvSpPr>
          <p:cNvPr id="6147" name="Text Box 7"/>
          <p:cNvSpPr txBox="1">
            <a:spLocks noChangeArrowheads="1"/>
          </p:cNvSpPr>
          <p:nvPr/>
        </p:nvSpPr>
        <p:spPr bwMode="auto">
          <a:xfrm>
            <a:off x="1476375" y="0"/>
            <a:ext cx="6480175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>
                <a:solidFill>
                  <a:srgbClr val="0000FF"/>
                </a:solidFill>
                <a:latin typeface="Comic Sans MS" pitchFamily="66" charset="0"/>
              </a:rPr>
              <a:t>Ζημιά από τη δράση αιθυλενίου σε μαρούλι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>
                <a:solidFill>
                  <a:srgbClr val="0000FF"/>
                </a:solidFill>
                <a:latin typeface="Comic Sans MS" pitchFamily="66" charset="0"/>
              </a:rPr>
              <a:t>«Καφέτιασμα στελεχών»</a:t>
            </a:r>
          </a:p>
        </p:txBody>
      </p:sp>
    </p:spTree>
    <p:extLst>
      <p:ext uri="{BB962C8B-B14F-4D97-AF65-F5344CB8AC3E}">
        <p14:creationId xmlns:p14="http://schemas.microsoft.com/office/powerpoint/2010/main" val="551120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Ethylene Da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052513"/>
            <a:ext cx="7705725" cy="5137150"/>
          </a:xfrm>
          <a:noFill/>
        </p:spPr>
      </p:pic>
      <p:sp>
        <p:nvSpPr>
          <p:cNvPr id="7171" name="Text Box 6"/>
          <p:cNvSpPr txBox="1">
            <a:spLocks noChangeArrowheads="1"/>
          </p:cNvSpPr>
          <p:nvPr/>
        </p:nvSpPr>
        <p:spPr bwMode="auto">
          <a:xfrm>
            <a:off x="1476375" y="0"/>
            <a:ext cx="6480175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>
                <a:solidFill>
                  <a:srgbClr val="0000FF"/>
                </a:solidFill>
                <a:latin typeface="Comic Sans MS" pitchFamily="66" charset="0"/>
              </a:rPr>
              <a:t>Ζημιά από τη δράση αιθυλενίου σε αγγούρι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>
                <a:solidFill>
                  <a:srgbClr val="0000FF"/>
                </a:solidFill>
                <a:latin typeface="Comic Sans MS" pitchFamily="66" charset="0"/>
              </a:rPr>
              <a:t>«Κιτρίνισμα και παρακμή»</a:t>
            </a:r>
          </a:p>
        </p:txBody>
      </p:sp>
      <p:sp>
        <p:nvSpPr>
          <p:cNvPr id="7172" name="Rectangle 7"/>
          <p:cNvSpPr>
            <a:spLocks noChangeArrowheads="1"/>
          </p:cNvSpPr>
          <p:nvPr/>
        </p:nvSpPr>
        <p:spPr bwMode="auto">
          <a:xfrm>
            <a:off x="611188" y="6402388"/>
            <a:ext cx="7777162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l-GR" altLang="el-GR" sz="1800">
                <a:solidFill>
                  <a:srgbClr val="CC0099"/>
                </a:solidFill>
                <a:latin typeface="Comic Sans MS" pitchFamily="66" charset="0"/>
              </a:rPr>
              <a:t>Δεν πρέπει να αποθηκεύονται μαζί μπανάνα, πεπόνι και τομάτα με αγγούρι</a:t>
            </a:r>
            <a:endParaRPr lang="en-US" altLang="el-GR">
              <a:solidFill>
                <a:srgbClr val="CC0099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98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1/3/2016 11:16:35 π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3075,3074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,4099,4098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3,2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6E75CA8A-19F1-45D6-B2B5-62BB3FA2D467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</Words>
  <Application>Microsoft Office PowerPoint</Application>
  <PresentationFormat>On-screen Show (4:3)</PresentationFormat>
  <Paragraphs>52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Θέμα του Office</vt:lpstr>
      <vt:lpstr>Μετασυλλεκτικοί Χειρισμοί Γεωργικών Προϊόντων</vt:lpstr>
      <vt:lpstr>Άδειες χρήσης </vt:lpstr>
      <vt:lpstr>Χρηματοδότηση </vt:lpstr>
      <vt:lpstr>Συνθήκες συντήρησης γ.π.</vt:lpstr>
      <vt:lpstr>1. Ethylene</vt:lpstr>
      <vt:lpstr>2. Ethylene</vt:lpstr>
      <vt:lpstr>3. Ethylene</vt:lpstr>
      <vt:lpstr>PowerPoint Presentation</vt:lpstr>
      <vt:lpstr>PowerPoint Presentation</vt:lpstr>
      <vt:lpstr>PowerPoint Presentation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2016-03-11T07:15:02Z</dcterms:created>
  <dcterms:modified xsi:type="dcterms:W3CDTF">2016-03-16T10:52:47Z</dcterms:modified>
</cp:coreProperties>
</file>