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50" r:id="rId2"/>
    <p:sldId id="257" r:id="rId3"/>
    <p:sldId id="340" r:id="rId4"/>
    <p:sldId id="341" r:id="rId5"/>
    <p:sldId id="329" r:id="rId6"/>
    <p:sldId id="319" r:id="rId7"/>
    <p:sldId id="331" r:id="rId8"/>
    <p:sldId id="342" r:id="rId9"/>
    <p:sldId id="343" r:id="rId10"/>
    <p:sldId id="344" r:id="rId11"/>
    <p:sldId id="345" r:id="rId12"/>
    <p:sldId id="346" r:id="rId13"/>
    <p:sldId id="347" r:id="rId14"/>
    <p:sldId id="298" r:id="rId15"/>
    <p:sldId id="299" r:id="rId16"/>
    <p:sldId id="348" r:id="rId17"/>
    <p:sldId id="349"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8/6/2015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8/6/2015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8/6/2015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8/6/2015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8/6/2015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7"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10.bin"/><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8.vml"/><Relationship Id="rId11" Type="http://schemas.openxmlformats.org/officeDocument/2006/relationships/image" Target="../media/image13.png"/><Relationship Id="rId10"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a:t>
            </a:r>
            <a:r>
              <a:rPr lang="en-US" b="1" dirty="0">
                <a:solidFill>
                  <a:schemeClr val="accent5">
                    <a:lumMod val="75000"/>
                  </a:schemeClr>
                </a:solidFill>
              </a:rPr>
              <a:t>4</a:t>
            </a:r>
            <a:r>
              <a:rPr lang="el-GR" b="1" baseline="30000" dirty="0" smtClean="0">
                <a:solidFill>
                  <a:schemeClr val="accent5">
                    <a:lumMod val="75000"/>
                  </a:schemeClr>
                </a:solidFill>
              </a:rPr>
              <a:t>η</a:t>
            </a:r>
            <a:r>
              <a:rPr lang="el-GR" b="1" dirty="0" smtClean="0">
                <a:solidFill>
                  <a:schemeClr val="accent5">
                    <a:lumMod val="75000"/>
                  </a:schemeClr>
                </a:solidFill>
              </a:rPr>
              <a:t>: ΣΤΕΡΕΑ ΚΑΙ ΚΙΝΗΤΑ ΣΥΣΤΗΜΑΤΑ</a:t>
            </a:r>
          </a:p>
        </p:txBody>
      </p:sp>
      <p:sp>
        <p:nvSpPr>
          <p:cNvPr id="6" name="Subtitle 2"/>
          <p:cNvSpPr txBox="1">
            <a:spLocks/>
          </p:cNvSpPr>
          <p:nvPr/>
        </p:nvSpPr>
        <p:spPr>
          <a:xfrm>
            <a:off x="107504" y="3356992"/>
            <a:ext cx="8892480" cy="115212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Εφαρμογή πάνω στο σχηματισμό πόλων και τη γραμμή βυθίσεων – έλεγχος απειροστής κινητότητας – πολυκινητά συστήματα.</a:t>
            </a:r>
            <a:endParaRPr lang="el-GR" sz="2400" b="1" dirty="0">
              <a:solidFill>
                <a:schemeClr val="tx1"/>
              </a:solidFill>
            </a:endParaRPr>
          </a:p>
        </p:txBody>
      </p:sp>
      <p:sp>
        <p:nvSpPr>
          <p:cNvPr id="7" name="Subtitle 2"/>
          <p:cNvSpPr txBox="1">
            <a:spLocks/>
          </p:cNvSpPr>
          <p:nvPr/>
        </p:nvSpPr>
        <p:spPr>
          <a:xfrm>
            <a:off x="144016" y="4581128"/>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9"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416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1</a:t>
            </a:r>
            <a:r>
              <a:rPr lang="el-GR" sz="2800" b="1" baseline="30000" dirty="0" smtClean="0"/>
              <a:t>ο</a:t>
            </a:r>
            <a:r>
              <a:rPr lang="el-GR" sz="2800" b="1" dirty="0" smtClean="0"/>
              <a:t> – </a:t>
            </a:r>
            <a:r>
              <a:rPr lang="en-US" sz="2800" b="1" dirty="0" smtClean="0"/>
              <a:t>2</a:t>
            </a:r>
            <a:r>
              <a:rPr lang="el-GR" sz="2800" b="1" baseline="30000" dirty="0" smtClean="0"/>
              <a:t>ος</a:t>
            </a:r>
            <a:r>
              <a:rPr lang="el-GR" sz="2800" b="1" dirty="0" smtClean="0"/>
              <a:t> τρόπος επίλυσης (συνέχεια)</a:t>
            </a:r>
            <a:endParaRPr lang="el-GR" sz="2800" b="1" dirty="0"/>
          </a:p>
        </p:txBody>
      </p:sp>
      <p:graphicFrame>
        <p:nvGraphicFramePr>
          <p:cNvPr id="4" name="Object 3" descr="Εικόνα που περιγράφει το δεύτερο τρόπο επίλυσης της άσκησης μέσω του υπολογισμού της τάσης της δεσμικής ράβδου."/>
          <p:cNvGraphicFramePr>
            <a:graphicFrameLocks noChangeAspect="1"/>
          </p:cNvGraphicFramePr>
          <p:nvPr>
            <p:extLst>
              <p:ext uri="{D42A27DB-BD31-4B8C-83A1-F6EECF244321}">
                <p14:modId xmlns:p14="http://schemas.microsoft.com/office/powerpoint/2010/main" val="400059650"/>
              </p:ext>
            </p:extLst>
          </p:nvPr>
        </p:nvGraphicFramePr>
        <p:xfrm>
          <a:off x="35496" y="908720"/>
          <a:ext cx="5568043" cy="2376264"/>
        </p:xfrm>
        <a:graphic>
          <a:graphicData uri="http://schemas.openxmlformats.org/presentationml/2006/ole">
            <mc:AlternateContent xmlns:mc="http://schemas.openxmlformats.org/markup-compatibility/2006">
              <mc:Choice xmlns:v="urn:schemas-microsoft-com:vml" Requires="v">
                <p:oleObj spid="_x0000_s72754" name="Picture (32-bit)" r:id="rId3" imgW="3543480" imgH="961920" progId="MetafileCompanion32.Picture.1">
                  <p:embed/>
                </p:oleObj>
              </mc:Choice>
              <mc:Fallback>
                <p:oleObj name="Picture (32-bit)" r:id="rId3" imgW="3543480" imgH="961920" progId="MetafileCompanion32.Picture.1">
                  <p:embed/>
                  <p:pic>
                    <p:nvPicPr>
                      <p:cNvPr id="0" name=""/>
                      <p:cNvPicPr/>
                      <p:nvPr/>
                    </p:nvPicPr>
                    <p:blipFill>
                      <a:blip r:embed="rId4"/>
                      <a:stretch>
                        <a:fillRect/>
                      </a:stretch>
                    </p:blipFill>
                    <p:spPr>
                      <a:xfrm>
                        <a:off x="35496" y="908720"/>
                        <a:ext cx="5568043" cy="2376264"/>
                      </a:xfrm>
                      <a:prstGeom prst="rect">
                        <a:avLst/>
                      </a:prstGeom>
                    </p:spPr>
                  </p:pic>
                </p:oleObj>
              </mc:Fallback>
            </mc:AlternateContent>
          </a:graphicData>
        </a:graphic>
      </p:graphicFrame>
      <p:sp>
        <p:nvSpPr>
          <p:cNvPr id="9" name="Content Placeholder 2"/>
          <p:cNvSpPr txBox="1">
            <a:spLocks/>
          </p:cNvSpPr>
          <p:nvPr/>
        </p:nvSpPr>
        <p:spPr>
          <a:xfrm>
            <a:off x="179512" y="3429000"/>
            <a:ext cx="8964488" cy="11521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Από την τελευταία σχέση προκύπτει ότι, εάν μηδενιστεί ο παρονομαστής, η τάση </a:t>
            </a:r>
            <a:r>
              <a:rPr lang="en-US" sz="2400" dirty="0" smtClean="0"/>
              <a:t>s</a:t>
            </a:r>
            <a:r>
              <a:rPr lang="el-GR" sz="2400" dirty="0" smtClean="0"/>
              <a:t> της δ.ρ. </a:t>
            </a:r>
            <a:r>
              <a:rPr lang="el-GR" sz="2400" dirty="0"/>
              <a:t>δ</a:t>
            </a:r>
            <a:r>
              <a:rPr lang="el-GR" sz="2400" dirty="0" smtClean="0"/>
              <a:t>εν μπορεί να υπολογιστεί. Η γωνία φ για την οποία συμβαίνει αυτό είναι:</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1" name="TextBox 10"/>
              <p:cNvSpPr txBox="1"/>
              <p:nvPr/>
            </p:nvSpPr>
            <p:spPr>
              <a:xfrm>
                <a:off x="107504" y="4509120"/>
                <a:ext cx="6891502" cy="7226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12∗</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l-GR" sz="2000" b="0" i="1" smtClean="0">
                              <a:latin typeface="Cambria Math"/>
                              <a:ea typeface="Cambria Math"/>
                            </a:rPr>
                            <m:t>𝜑</m:t>
                          </m:r>
                          <m:r>
                            <a:rPr lang="el-GR" sz="2000" b="0" i="1" smtClean="0">
                              <a:latin typeface="Cambria Math"/>
                              <a:ea typeface="Cambria Math"/>
                            </a:rPr>
                            <m:t>−3∗</m:t>
                          </m:r>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r>
                                <a:rPr lang="el-GR" sz="2000" b="0" i="1" smtClean="0">
                                  <a:latin typeface="Cambria Math"/>
                                  <a:ea typeface="Cambria Math"/>
                                </a:rPr>
                                <m:t>𝜑</m:t>
                              </m:r>
                            </m:e>
                          </m:func>
                        </m:e>
                      </m:func>
                      <m:r>
                        <a:rPr lang="en-US" sz="2000" b="0" i="1" smtClean="0">
                          <a:latin typeface="Cambria Math"/>
                          <a:ea typeface="Cambria Math"/>
                        </a:rPr>
                        <m:t>=0⇒</m:t>
                      </m:r>
                      <m:f>
                        <m:fPr>
                          <m:ctrlPr>
                            <a:rPr lang="en-US" sz="2000" b="0" i="1" smtClean="0">
                              <a:latin typeface="Cambria Math"/>
                              <a:ea typeface="Cambria Math"/>
                            </a:rPr>
                          </m:ctrlPr>
                        </m:fPr>
                        <m:num>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r>
                                <a:rPr lang="el-GR" sz="2000" b="0" i="1" smtClean="0">
                                  <a:latin typeface="Cambria Math"/>
                                  <a:ea typeface="Cambria Math"/>
                                </a:rPr>
                                <m:t>𝜑</m:t>
                              </m:r>
                            </m:e>
                          </m:func>
                        </m:num>
                        <m:den>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l-GR" sz="2000" b="0" i="1" smtClean="0">
                                  <a:latin typeface="Cambria Math"/>
                                  <a:ea typeface="Cambria Math"/>
                                </a:rPr>
                                <m:t>𝜑</m:t>
                              </m:r>
                            </m:e>
                          </m:func>
                        </m:den>
                      </m:f>
                      <m:r>
                        <a:rPr lang="el-GR" sz="2000" b="0" i="1" smtClean="0">
                          <a:latin typeface="Cambria Math"/>
                          <a:ea typeface="Cambria Math"/>
                        </a:rPr>
                        <m:t>=</m:t>
                      </m:r>
                      <m:f>
                        <m:fPr>
                          <m:ctrlPr>
                            <a:rPr lang="el-GR" sz="2000" b="0" i="1" smtClean="0">
                              <a:latin typeface="Cambria Math"/>
                              <a:ea typeface="Cambria Math"/>
                            </a:rPr>
                          </m:ctrlPr>
                        </m:fPr>
                        <m:num>
                          <m:r>
                            <a:rPr lang="el-GR" sz="2000" b="0" i="1" smtClean="0">
                              <a:latin typeface="Cambria Math"/>
                              <a:ea typeface="Cambria Math"/>
                            </a:rPr>
                            <m:t>1</m:t>
                          </m:r>
                        </m:num>
                        <m:den>
                          <m:r>
                            <a:rPr lang="el-GR" sz="2000" b="0" i="1" smtClean="0">
                              <a:latin typeface="Cambria Math"/>
                              <a:ea typeface="Cambria Math"/>
                            </a:rPr>
                            <m:t>4</m:t>
                          </m:r>
                        </m:den>
                      </m:f>
                      <m:r>
                        <a:rPr lang="el-GR" sz="2000" b="0" i="1" smtClean="0">
                          <a:latin typeface="Cambria Math"/>
                          <a:ea typeface="Cambria Math"/>
                        </a:rPr>
                        <m:t>⇒</m:t>
                      </m:r>
                      <m:func>
                        <m:funcPr>
                          <m:ctrlPr>
                            <a:rPr lang="en-US" sz="2000" b="0" i="1" smtClean="0">
                              <a:latin typeface="Cambria Math"/>
                              <a:ea typeface="Cambria Math"/>
                            </a:rPr>
                          </m:ctrlPr>
                        </m:funcPr>
                        <m:fName>
                          <m:r>
                            <m:rPr>
                              <m:sty m:val="p"/>
                            </m:rPr>
                            <a:rPr lang="en-US" sz="2000" b="0" i="0" smtClean="0">
                              <a:latin typeface="Cambria Math"/>
                              <a:ea typeface="Cambria Math"/>
                            </a:rPr>
                            <m:t>tan</m:t>
                          </m:r>
                        </m:fName>
                        <m:e>
                          <m:r>
                            <a:rPr lang="el-GR" sz="2000" b="0" i="1" smtClean="0">
                              <a:latin typeface="Cambria Math"/>
                              <a:ea typeface="Cambria Math"/>
                            </a:rPr>
                            <m:t>𝜑</m:t>
                          </m:r>
                        </m:e>
                      </m:func>
                      <m:r>
                        <a:rPr lang="el-GR" sz="2000" b="0" i="1" smtClean="0">
                          <a:latin typeface="Cambria Math"/>
                          <a:ea typeface="Cambria Math"/>
                        </a:rPr>
                        <m:t>=</m:t>
                      </m:r>
                      <m:f>
                        <m:fPr>
                          <m:ctrlPr>
                            <a:rPr lang="el-GR" sz="2000" b="0" i="1" smtClean="0">
                              <a:latin typeface="Cambria Math"/>
                              <a:ea typeface="Cambria Math"/>
                            </a:rPr>
                          </m:ctrlPr>
                        </m:fPr>
                        <m:num>
                          <m:r>
                            <a:rPr lang="el-GR" sz="2000" b="0" i="1" smtClean="0">
                              <a:latin typeface="Cambria Math"/>
                              <a:ea typeface="Cambria Math"/>
                            </a:rPr>
                            <m:t>1</m:t>
                          </m:r>
                        </m:num>
                        <m:den>
                          <m:r>
                            <a:rPr lang="el-GR" sz="2000" b="0" i="1" smtClean="0">
                              <a:latin typeface="Cambria Math"/>
                              <a:ea typeface="Cambria Math"/>
                            </a:rPr>
                            <m:t>4</m:t>
                          </m:r>
                        </m:den>
                      </m:f>
                      <m:r>
                        <a:rPr lang="el-GR" sz="2000" b="0" i="1" smtClean="0">
                          <a:latin typeface="Cambria Math"/>
                          <a:ea typeface="Cambria Math"/>
                        </a:rPr>
                        <m:t>⇒</m:t>
                      </m:r>
                      <m:r>
                        <a:rPr lang="en-US" sz="2000" b="0" i="1" smtClean="0">
                          <a:latin typeface="Cambria Math"/>
                          <a:ea typeface="Cambria Math"/>
                        </a:rPr>
                        <m:t>𝑎</m:t>
                      </m:r>
                      <m:r>
                        <a:rPr lang="en-US" sz="2000" b="0" i="1" smtClean="0">
                          <a:latin typeface="Cambria Math"/>
                          <a:ea typeface="Cambria Math"/>
                        </a:rPr>
                        <m:t>=4</m:t>
                      </m:r>
                    </m:oMath>
                  </m:oMathPara>
                </a14:m>
                <a:endParaRPr lang="el-GR"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7504" y="4509120"/>
                <a:ext cx="6891502" cy="722634"/>
              </a:xfrm>
              <a:prstGeom prst="rect">
                <a:avLst/>
              </a:prstGeom>
              <a:blipFill rotWithShape="1">
                <a:blip r:embed="rId7"/>
                <a:stretch>
                  <a:fillRect/>
                </a:stretch>
              </a:blipFill>
            </p:spPr>
            <p:txBody>
              <a:bodyPr/>
              <a:lstStyle/>
              <a:p>
                <a:r>
                  <a:rPr lang="el-GR">
                    <a:noFill/>
                  </a:rPr>
                  <a:t> </a:t>
                </a:r>
              </a:p>
            </p:txBody>
          </p:sp>
        </mc:Fallback>
      </mc:AlternateContent>
      <p:sp>
        <p:nvSpPr>
          <p:cNvPr id="12" name="Content Placeholder 2"/>
          <p:cNvSpPr txBox="1">
            <a:spLocks/>
          </p:cNvSpPr>
          <p:nvPr/>
        </p:nvSpPr>
        <p:spPr>
          <a:xfrm>
            <a:off x="179512" y="5445224"/>
            <a:ext cx="8964488" cy="1412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Επομένως, για </a:t>
            </a:r>
            <a:r>
              <a:rPr lang="en-US" sz="2400" dirty="0" smtClean="0"/>
              <a:t>a</a:t>
            </a:r>
            <a:r>
              <a:rPr lang="el-GR" sz="2400" dirty="0" smtClean="0"/>
              <a:t>=4</a:t>
            </a:r>
            <a:r>
              <a:rPr lang="en-US" sz="2400" dirty="0" smtClean="0"/>
              <a:t>m </a:t>
            </a:r>
            <a:r>
              <a:rPr lang="el-GR" sz="2400" dirty="0" smtClean="0"/>
              <a:t>ο φορέας δεν μπορεί να επιλυθεί: εμφάνιση απειροστής κινητότητας. Για </a:t>
            </a:r>
            <a:r>
              <a:rPr lang="en-US" sz="2400" dirty="0" smtClean="0"/>
              <a:t>a≈4m</a:t>
            </a:r>
            <a:r>
              <a:rPr lang="el-GR" sz="2400" dirty="0" smtClean="0"/>
              <a:t> οι τάσεις που αναπτύσσονται στη δ.ρ. είναι υπερβολικά μεγάλες. </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10</a:t>
            </a:fld>
            <a:endParaRPr lang="el-GR"/>
          </a:p>
        </p:txBody>
      </p:sp>
    </p:spTree>
    <p:extLst>
      <p:ext uri="{BB962C8B-B14F-4D97-AF65-F5344CB8AC3E}">
        <p14:creationId xmlns:p14="http://schemas.microsoft.com/office/powerpoint/2010/main" val="470709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2</a:t>
            </a:r>
            <a:r>
              <a:rPr lang="el-GR" sz="2800" b="1" baseline="30000" dirty="0" smtClean="0"/>
              <a:t>ο</a:t>
            </a:r>
            <a:r>
              <a:rPr lang="el-GR" sz="2800" b="1" dirty="0" smtClean="0"/>
              <a:t> </a:t>
            </a:r>
            <a:endParaRPr lang="el-GR" sz="2800" b="1" dirty="0"/>
          </a:p>
        </p:txBody>
      </p:sp>
      <p:graphicFrame>
        <p:nvGraphicFramePr>
          <p:cNvPr id="3" name="Object 2" descr="Εικόνα φορέα που αποτελείται από ένα σύστημα τριών δίσκων που συνδέονται μεταξύ τους μέσω εσωτερικών αρθρώσεων και με το έδαφος μέσω δύο αρθρώσεων και μιας κύλισης."/>
          <p:cNvGraphicFramePr>
            <a:graphicFrameLocks noChangeAspect="1"/>
          </p:cNvGraphicFramePr>
          <p:nvPr>
            <p:extLst>
              <p:ext uri="{D42A27DB-BD31-4B8C-83A1-F6EECF244321}">
                <p14:modId xmlns:p14="http://schemas.microsoft.com/office/powerpoint/2010/main" val="236026292"/>
              </p:ext>
            </p:extLst>
          </p:nvPr>
        </p:nvGraphicFramePr>
        <p:xfrm>
          <a:off x="37318" y="908720"/>
          <a:ext cx="6910946" cy="2333625"/>
        </p:xfrm>
        <a:graphic>
          <a:graphicData uri="http://schemas.openxmlformats.org/presentationml/2006/ole">
            <mc:AlternateContent xmlns:mc="http://schemas.openxmlformats.org/markup-compatibility/2006">
              <mc:Choice xmlns:v="urn:schemas-microsoft-com:vml" Requires="v">
                <p:oleObj spid="_x0000_s73776" name="Picture (32-bit)" r:id="rId3" imgW="7962840" imgH="2333520" progId="MetafileCompanion32.Picture.1">
                  <p:embed/>
                </p:oleObj>
              </mc:Choice>
              <mc:Fallback>
                <p:oleObj name="Picture (32-bit)" r:id="rId3" imgW="7962840" imgH="2333520" progId="MetafileCompanion32.Picture.1">
                  <p:embed/>
                  <p:pic>
                    <p:nvPicPr>
                      <p:cNvPr id="0" name=""/>
                      <p:cNvPicPr/>
                      <p:nvPr/>
                    </p:nvPicPr>
                    <p:blipFill>
                      <a:blip r:embed="rId4"/>
                      <a:stretch>
                        <a:fillRect/>
                      </a:stretch>
                    </p:blipFill>
                    <p:spPr>
                      <a:xfrm>
                        <a:off x="37318" y="908720"/>
                        <a:ext cx="6910946" cy="2333625"/>
                      </a:xfrm>
                      <a:prstGeom prst="rect">
                        <a:avLst/>
                      </a:prstGeom>
                    </p:spPr>
                  </p:pic>
                </p:oleObj>
              </mc:Fallback>
            </mc:AlternateContent>
          </a:graphicData>
        </a:graphic>
      </p:graphicFrame>
      <p:sp>
        <p:nvSpPr>
          <p:cNvPr id="9" name="Content Placeholder 2"/>
          <p:cNvSpPr txBox="1">
            <a:spLocks/>
          </p:cNvSpPr>
          <p:nvPr/>
        </p:nvSpPr>
        <p:spPr>
          <a:xfrm>
            <a:off x="35496" y="3356992"/>
            <a:ext cx="8844408"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ο φορέας του σχήματος. </a:t>
            </a:r>
          </a:p>
          <a:p>
            <a:pPr marL="0" indent="0">
              <a:buFont typeface="Arial" pitchFamily="34" charset="0"/>
              <a:buNone/>
            </a:pPr>
            <a:r>
              <a:rPr lang="el-GR" sz="2400" u="sng" dirty="0" smtClean="0"/>
              <a:t>Ζητούμενο: </a:t>
            </a:r>
            <a:r>
              <a:rPr lang="el-GR" sz="2400" dirty="0" smtClean="0"/>
              <a:t>είναι πάντα ισοστατικός ο φορέας, ή υπάρχει κάποια γωνία φ για την οποία παρουσιάζει απειροστή κινητότητα?</a:t>
            </a:r>
          </a:p>
          <a:p>
            <a:pPr marL="0" indent="0">
              <a:buFont typeface="Arial" pitchFamily="34" charset="0"/>
              <a:buNone/>
            </a:pPr>
            <a:endParaRPr lang="el-GR" sz="2400" dirty="0" smtClean="0"/>
          </a:p>
        </p:txBody>
      </p:sp>
      <p:sp>
        <p:nvSpPr>
          <p:cNvPr id="7" name="Content Placeholder 2"/>
          <p:cNvSpPr txBox="1">
            <a:spLocks/>
          </p:cNvSpPr>
          <p:nvPr/>
        </p:nvSpPr>
        <p:spPr>
          <a:xfrm>
            <a:off x="35496" y="4725144"/>
            <a:ext cx="9036496"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Κατ’αρχήν, για το φορέα ισχύει ρ=3δ (δίσκοι:3 και δ.ρ.:9), που είναι αναγκαία αλλά όχι ικανή συνθήκη για την ισοστατικότητά του.</a:t>
            </a:r>
          </a:p>
          <a:p>
            <a:pPr marL="0" indent="0">
              <a:buFont typeface="Arial" pitchFamily="34" charset="0"/>
              <a:buNone/>
            </a:pPr>
            <a:r>
              <a:rPr lang="el-GR" sz="2400" dirty="0" smtClean="0"/>
              <a:t>Για να γίνει μονοκινητός ο φορέας και να εφαρμοστεί το θεώρημα των τριών πόλων αφαιρείται η μια δ.ρ. και συγκεκριμένα αυτή της κύλισης.</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3969767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2</a:t>
            </a:r>
            <a:r>
              <a:rPr lang="el-GR" sz="2800" b="1" baseline="30000" dirty="0" smtClean="0"/>
              <a:t>ο</a:t>
            </a:r>
            <a:r>
              <a:rPr lang="el-GR" sz="2800" b="1" dirty="0" smtClean="0"/>
              <a:t> - επίλυση</a:t>
            </a:r>
            <a:endParaRPr lang="el-GR" sz="2800" b="1" dirty="0"/>
          </a:p>
        </p:txBody>
      </p:sp>
      <p:graphicFrame>
        <p:nvGraphicFramePr>
          <p:cNvPr id="4" name="Object 3" descr="Εικόνα που περιγράφει τη διαδικασία επίλυσης της άσκησης μέσω της εφαρμογής της διαδικασίας αναγνώρισης της απειροστής κινητότητας και τη βοήθεια του θεωρήματος τριών πόλων και της γεωμετρίας."/>
          <p:cNvGraphicFramePr>
            <a:graphicFrameLocks noChangeAspect="1"/>
          </p:cNvGraphicFramePr>
          <p:nvPr>
            <p:extLst>
              <p:ext uri="{D42A27DB-BD31-4B8C-83A1-F6EECF244321}">
                <p14:modId xmlns:p14="http://schemas.microsoft.com/office/powerpoint/2010/main" val="1846483007"/>
              </p:ext>
            </p:extLst>
          </p:nvPr>
        </p:nvGraphicFramePr>
        <p:xfrm>
          <a:off x="20667" y="764704"/>
          <a:ext cx="8583781" cy="3291299"/>
        </p:xfrm>
        <a:graphic>
          <a:graphicData uri="http://schemas.openxmlformats.org/presentationml/2006/ole">
            <mc:AlternateContent xmlns:mc="http://schemas.openxmlformats.org/markup-compatibility/2006">
              <mc:Choice xmlns:v="urn:schemas-microsoft-com:vml" Requires="v">
                <p:oleObj spid="_x0000_s74799" name="Picture (32-bit)" r:id="rId3" imgW="4067280" imgH="1838160" progId="MetafileCompanion32.Picture.1">
                  <p:embed/>
                </p:oleObj>
              </mc:Choice>
              <mc:Fallback>
                <p:oleObj name="Picture (32-bit)" r:id="rId3" imgW="4067280" imgH="1838160" progId="MetafileCompanion32.Picture.1">
                  <p:embed/>
                  <p:pic>
                    <p:nvPicPr>
                      <p:cNvPr id="0" name=""/>
                      <p:cNvPicPr/>
                      <p:nvPr/>
                    </p:nvPicPr>
                    <p:blipFill>
                      <a:blip r:embed="rId4"/>
                      <a:stretch>
                        <a:fillRect/>
                      </a:stretch>
                    </p:blipFill>
                    <p:spPr>
                      <a:xfrm>
                        <a:off x="20667" y="764704"/>
                        <a:ext cx="8583781" cy="3291299"/>
                      </a:xfrm>
                      <a:prstGeom prst="rect">
                        <a:avLst/>
                      </a:prstGeom>
                    </p:spPr>
                  </p:pic>
                </p:oleObj>
              </mc:Fallback>
            </mc:AlternateContent>
          </a:graphicData>
        </a:graphic>
      </p:graphicFrame>
      <p:sp>
        <p:nvSpPr>
          <p:cNvPr id="10" name="Content Placeholder 2"/>
          <p:cNvSpPr txBox="1">
            <a:spLocks/>
          </p:cNvSpPr>
          <p:nvPr/>
        </p:nvSpPr>
        <p:spPr>
          <a:xfrm>
            <a:off x="35496" y="4149080"/>
            <a:ext cx="903649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Αφού γίνει μονοκινητός ο φορέας, αριθμούνται οι δίσκοι και οι προφανείς πόλοι και εφαρμόζεται το θεώρημα των τριών πόλων:</a:t>
            </a:r>
          </a:p>
        </p:txBody>
      </p:sp>
      <p:sp>
        <p:nvSpPr>
          <p:cNvPr id="7" name="Content Placeholder 2"/>
          <p:cNvSpPr txBox="1">
            <a:spLocks/>
          </p:cNvSpPr>
          <p:nvPr/>
        </p:nvSpPr>
        <p:spPr>
          <a:xfrm>
            <a:off x="35496" y="5013176"/>
            <a:ext cx="2592288" cy="17008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(1) + (1 2) → (2)</a:t>
            </a:r>
          </a:p>
          <a:p>
            <a:pPr marL="0" indent="0">
              <a:buNone/>
            </a:pPr>
            <a:r>
              <a:rPr lang="el-GR" sz="2400" dirty="0" smtClean="0"/>
              <a:t>(3) + (2 3) → (2)</a:t>
            </a:r>
          </a:p>
          <a:p>
            <a:pPr marL="0" indent="0">
              <a:buNone/>
            </a:pPr>
            <a:r>
              <a:rPr lang="el-GR" sz="2400" dirty="0" smtClean="0"/>
              <a:t>(1 2) + (2 3) → (1 3)</a:t>
            </a:r>
          </a:p>
          <a:p>
            <a:pPr marL="0" indent="0">
              <a:buNone/>
            </a:pPr>
            <a:r>
              <a:rPr lang="el-GR" sz="2400" dirty="0" smtClean="0"/>
              <a:t>(1) + (3) → (1 3) </a:t>
            </a:r>
          </a:p>
        </p:txBody>
      </p:sp>
      <p:sp>
        <p:nvSpPr>
          <p:cNvPr id="6" name="Right Brace 5" descr="Σχήμα άγκιστρο."/>
          <p:cNvSpPr/>
          <p:nvPr/>
        </p:nvSpPr>
        <p:spPr>
          <a:xfrm>
            <a:off x="2627784" y="5877272"/>
            <a:ext cx="288032"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Content Placeholder 2"/>
          <p:cNvSpPr txBox="1">
            <a:spLocks/>
          </p:cNvSpPr>
          <p:nvPr/>
        </p:nvSpPr>
        <p:spPr>
          <a:xfrm>
            <a:off x="3059832" y="5805264"/>
            <a:ext cx="432048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Ο σχετικός πόλος (1 3)βρίσκεται στο άπειρο.</a:t>
            </a:r>
          </a:p>
        </p:txBody>
      </p:sp>
      <p:sp>
        <p:nvSpPr>
          <p:cNvPr id="5" name="Slide Number Placeholder 4"/>
          <p:cNvSpPr>
            <a:spLocks noGrp="1"/>
          </p:cNvSpPr>
          <p:nvPr>
            <p:ph type="sldNum" sz="quarter" idx="12"/>
          </p:nvPr>
        </p:nvSpPr>
        <p:spPr/>
        <p:txBody>
          <a:bodyPr/>
          <a:lstStyle/>
          <a:p>
            <a:fld id="{E53BB423-234F-4104-8070-014A5F326CB9}" type="slidenum">
              <a:rPr lang="el-GR" smtClean="0"/>
              <a:t>12</a:t>
            </a:fld>
            <a:endParaRPr lang="el-GR"/>
          </a:p>
        </p:txBody>
      </p:sp>
    </p:spTree>
    <p:extLst>
      <p:ext uri="{BB962C8B-B14F-4D97-AF65-F5344CB8AC3E}">
        <p14:creationId xmlns:p14="http://schemas.microsoft.com/office/powerpoint/2010/main" val="4241301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2</a:t>
            </a:r>
            <a:r>
              <a:rPr lang="el-GR" sz="2800" b="1" baseline="30000" dirty="0" smtClean="0"/>
              <a:t>ο</a:t>
            </a:r>
            <a:r>
              <a:rPr lang="el-GR" sz="2800" b="1" dirty="0" smtClean="0"/>
              <a:t> – επίλυση (συνέχεια)</a:t>
            </a:r>
            <a:endParaRPr lang="el-GR" sz="2800" b="1" dirty="0"/>
          </a:p>
        </p:txBody>
      </p:sp>
      <p:sp>
        <p:nvSpPr>
          <p:cNvPr id="9" name="Right Arrow 8" descr="Σχήμα βέλος."/>
          <p:cNvSpPr/>
          <p:nvPr/>
        </p:nvSpPr>
        <p:spPr>
          <a:xfrm>
            <a:off x="107504" y="980728"/>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2"/>
          <p:cNvSpPr txBox="1">
            <a:spLocks/>
          </p:cNvSpPr>
          <p:nvPr/>
        </p:nvSpPr>
        <p:spPr>
          <a:xfrm>
            <a:off x="467544" y="836712"/>
            <a:ext cx="867645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Πρέπει να βρεθεί η γωνία φ για την οποία δε δημιουργείται αντίφαση στο σχηματισμό των πόλων.</a:t>
            </a:r>
          </a:p>
          <a:p>
            <a:pPr marL="0" indent="0">
              <a:buNone/>
            </a:pPr>
            <a:r>
              <a:rPr lang="el-GR" sz="2400" dirty="0" smtClean="0"/>
              <a:t>Προστίθεται ξανά η ράβδος της κύλισης: εάν η φ είναι τέτοια που η ράβδος να περνάει από το σημείο (2), τότε δεν υπάρχει αντίφαση στο σχηματισμό των πόλων και για αυτή τη γωνία  φ ο φορέας παρουσιάζει απειροστή κινητότητα.</a:t>
            </a:r>
          </a:p>
          <a:p>
            <a:pPr marL="0" indent="0">
              <a:buNone/>
            </a:pPr>
            <a:r>
              <a:rPr lang="el-GR" sz="2400" dirty="0" smtClean="0"/>
              <a:t>Από γεωμετρία (αναλογία πλευρών) στο σχήμα ισχύει:</a:t>
            </a:r>
          </a:p>
          <a:p>
            <a:pPr marL="0" indent="0">
              <a:buNone/>
            </a:pPr>
            <a:endParaRPr lang="el-GR" sz="2400" dirty="0" smtClean="0"/>
          </a:p>
        </p:txBody>
      </p:sp>
      <mc:AlternateContent xmlns:mc="http://schemas.openxmlformats.org/markup-compatibility/2006" xmlns:a14="http://schemas.microsoft.com/office/drawing/2010/main">
        <mc:Choice Requires="a14">
          <p:sp>
            <p:nvSpPr>
              <p:cNvPr id="3" name="TextBox 2"/>
              <p:cNvSpPr txBox="1"/>
              <p:nvPr/>
            </p:nvSpPr>
            <p:spPr>
              <a:xfrm>
                <a:off x="107504" y="3645024"/>
                <a:ext cx="1880387" cy="6940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r>
                            <a:rPr lang="en-US" sz="2000" b="0" i="1" smtClean="0">
                              <a:latin typeface="Cambria Math"/>
                            </a:rPr>
                            <m:t>𝑥</m:t>
                          </m:r>
                          <m:r>
                            <a:rPr lang="en-US" sz="2000" b="0" i="1" smtClean="0">
                              <a:latin typeface="Cambria Math"/>
                            </a:rPr>
                            <m:t>′</m:t>
                          </m:r>
                        </m:num>
                        <m:den>
                          <m:r>
                            <a:rPr lang="en-US" sz="2000" b="0" i="1" smtClean="0">
                              <a:latin typeface="Cambria Math"/>
                            </a:rPr>
                            <m:t>𝑥</m:t>
                          </m:r>
                        </m:den>
                      </m:f>
                      <m:r>
                        <a:rPr lang="en-US" sz="2000" i="1" smtClean="0">
                          <a:latin typeface="Cambria Math"/>
                        </a:rPr>
                        <m:t>=</m:t>
                      </m:r>
                      <m:f>
                        <m:fPr>
                          <m:ctrlPr>
                            <a:rPr lang="en-US" sz="2000" i="1" smtClean="0">
                              <a:latin typeface="Cambria Math"/>
                            </a:rPr>
                          </m:ctrlPr>
                        </m:fPr>
                        <m:num>
                          <m:r>
                            <a:rPr lang="en-US" sz="2000" b="0" i="1" smtClean="0">
                              <a:latin typeface="Cambria Math"/>
                            </a:rPr>
                            <m:t>1.5</m:t>
                          </m:r>
                          <m:r>
                            <a:rPr lang="en-US" sz="2000" b="0" i="1" smtClean="0">
                              <a:latin typeface="Cambria Math"/>
                            </a:rPr>
                            <m:t>𝑙</m:t>
                          </m:r>
                        </m:num>
                        <m:den>
                          <m:r>
                            <a:rPr lang="en-US" sz="2000" b="0" i="1" smtClean="0">
                              <a:latin typeface="Cambria Math"/>
                            </a:rPr>
                            <m:t>𝑙</m:t>
                          </m:r>
                        </m:den>
                      </m:f>
                      <m:r>
                        <a:rPr lang="en-US" sz="2000" b="0" i="1" smtClean="0">
                          <a:latin typeface="Cambria Math"/>
                        </a:rPr>
                        <m:t>=1.5</m:t>
                      </m:r>
                    </m:oMath>
                  </m:oMathPara>
                </a14:m>
                <a:endParaRPr lang="el-GR"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107504" y="3645024"/>
                <a:ext cx="1880387" cy="694036"/>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7504" y="4509120"/>
                <a:ext cx="309975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𝑥</m:t>
                      </m:r>
                      <m:r>
                        <a:rPr lang="en-US" sz="2000" b="0" i="1" smtClean="0">
                          <a:latin typeface="Cambria Math"/>
                        </a:rPr>
                        <m:t>+</m:t>
                      </m:r>
                      <m:sSup>
                        <m:sSupPr>
                          <m:ctrlPr>
                            <a:rPr lang="en-US" sz="2000" b="0" i="1" smtClean="0">
                              <a:latin typeface="Cambria Math"/>
                            </a:rPr>
                          </m:ctrlPr>
                        </m:sSupPr>
                        <m:e>
                          <m:r>
                            <a:rPr lang="en-US" sz="2000" b="0" i="1" smtClean="0">
                              <a:latin typeface="Cambria Math"/>
                            </a:rPr>
                            <m:t>𝑥</m:t>
                          </m:r>
                        </m:e>
                        <m:sup>
                          <m:r>
                            <a:rPr lang="en-US" sz="2000" b="0" i="1" smtClean="0">
                              <a:latin typeface="Cambria Math"/>
                            </a:rPr>
                            <m:t>′</m:t>
                          </m:r>
                        </m:sup>
                      </m:sSup>
                      <m:r>
                        <a:rPr lang="en-US" sz="2000" b="0" i="1" smtClean="0">
                          <a:latin typeface="Cambria Math"/>
                        </a:rPr>
                        <m:t>=4</m:t>
                      </m:r>
                      <m:r>
                        <a:rPr lang="en-US" sz="2000" b="0" i="1" smtClean="0">
                          <a:latin typeface="Cambria Math"/>
                        </a:rPr>
                        <m:t>𝑙</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𝑥</m:t>
                          </m:r>
                        </m:e>
                        <m:sup>
                          <m:r>
                            <a:rPr lang="en-US" sz="2000" b="0" i="1" smtClean="0">
                              <a:latin typeface="Cambria Math"/>
                              <a:ea typeface="Cambria Math"/>
                            </a:rPr>
                            <m:t>′</m:t>
                          </m:r>
                        </m:sup>
                      </m:sSup>
                      <m:r>
                        <a:rPr lang="en-US" sz="2000" b="0" i="1" smtClean="0">
                          <a:latin typeface="Cambria Math"/>
                          <a:ea typeface="Cambria Math"/>
                        </a:rPr>
                        <m:t>=4</m:t>
                      </m:r>
                      <m:r>
                        <a:rPr lang="en-US" sz="2000" b="0" i="1" smtClean="0">
                          <a:latin typeface="Cambria Math"/>
                          <a:ea typeface="Cambria Math"/>
                        </a:rPr>
                        <m:t>𝑙</m:t>
                      </m:r>
                      <m:r>
                        <a:rPr lang="en-US" sz="2000" b="0" i="1" smtClean="0">
                          <a:latin typeface="Cambria Math"/>
                          <a:ea typeface="Cambria Math"/>
                        </a:rPr>
                        <m:t>−</m:t>
                      </m:r>
                      <m:r>
                        <a:rPr lang="en-US" sz="2000" b="0" i="1" smtClean="0">
                          <a:latin typeface="Cambria Math"/>
                          <a:ea typeface="Cambria Math"/>
                        </a:rPr>
                        <m:t>𝑥</m:t>
                      </m:r>
                    </m:oMath>
                  </m:oMathPara>
                </a14:m>
                <a:endParaRPr lang="el-GR"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07504" y="4509120"/>
                <a:ext cx="3099759" cy="400110"/>
              </a:xfrm>
              <a:prstGeom prst="rect">
                <a:avLst/>
              </a:prstGeom>
              <a:blipFill rotWithShape="1">
                <a:blip r:embed="rId5"/>
                <a:stretch>
                  <a:fillRect/>
                </a:stretch>
              </a:blipFill>
            </p:spPr>
            <p:txBody>
              <a:bodyPr/>
              <a:lstStyle/>
              <a:p>
                <a:r>
                  <a:rPr lang="el-GR">
                    <a:noFill/>
                  </a:rPr>
                  <a:t> </a:t>
                </a:r>
              </a:p>
            </p:txBody>
          </p:sp>
        </mc:Fallback>
      </mc:AlternateContent>
      <p:sp>
        <p:nvSpPr>
          <p:cNvPr id="12" name="Right Brace 11" descr="Σχήμα άγκιστρο."/>
          <p:cNvSpPr/>
          <p:nvPr/>
        </p:nvSpPr>
        <p:spPr>
          <a:xfrm>
            <a:off x="3347864" y="3645024"/>
            <a:ext cx="288032" cy="12642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3" name="TextBox 12"/>
              <p:cNvSpPr txBox="1"/>
              <p:nvPr/>
            </p:nvSpPr>
            <p:spPr>
              <a:xfrm>
                <a:off x="3668659" y="4077072"/>
                <a:ext cx="442961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1.5</m:t>
                      </m:r>
                      <m:r>
                        <a:rPr lang="en-US" sz="2000" b="0" i="1" smtClean="0">
                          <a:latin typeface="Cambria Math"/>
                        </a:rPr>
                        <m:t>𝑥</m:t>
                      </m:r>
                      <m:r>
                        <a:rPr lang="en-US" sz="2000" b="0" i="1" smtClean="0">
                          <a:latin typeface="Cambria Math"/>
                        </a:rPr>
                        <m:t>=4</m:t>
                      </m:r>
                      <m:r>
                        <a:rPr lang="en-US" sz="2000" b="0" i="1" smtClean="0">
                          <a:latin typeface="Cambria Math"/>
                        </a:rPr>
                        <m:t>𝑙</m:t>
                      </m:r>
                      <m:r>
                        <a:rPr lang="en-US" sz="2000" b="0" i="1" smtClean="0">
                          <a:latin typeface="Cambria Math"/>
                        </a:rPr>
                        <m:t>−</m:t>
                      </m:r>
                      <m:r>
                        <a:rPr lang="en-US" sz="2000" b="0" i="1" smtClean="0">
                          <a:latin typeface="Cambria Math"/>
                        </a:rPr>
                        <m:t>𝑥</m:t>
                      </m:r>
                      <m:r>
                        <a:rPr lang="en-US" sz="2000" b="0" i="1" smtClean="0">
                          <a:latin typeface="Cambria Math"/>
                          <a:ea typeface="Cambria Math"/>
                        </a:rPr>
                        <m:t>⇒2.5</m:t>
                      </m:r>
                      <m:r>
                        <a:rPr lang="en-US" sz="2000" b="0" i="1" smtClean="0">
                          <a:latin typeface="Cambria Math"/>
                          <a:ea typeface="Cambria Math"/>
                        </a:rPr>
                        <m:t>𝑥</m:t>
                      </m:r>
                      <m:r>
                        <a:rPr lang="en-US" sz="2000" b="0" i="1" smtClean="0">
                          <a:latin typeface="Cambria Math"/>
                          <a:ea typeface="Cambria Math"/>
                        </a:rPr>
                        <m:t>=4</m:t>
                      </m:r>
                      <m:r>
                        <a:rPr lang="en-US" sz="2000" b="0" i="1" smtClean="0">
                          <a:latin typeface="Cambria Math"/>
                          <a:ea typeface="Cambria Math"/>
                        </a:rPr>
                        <m:t>𝑙</m:t>
                      </m:r>
                      <m:r>
                        <a:rPr lang="en-US" sz="2000" b="0" i="1" smtClean="0">
                          <a:latin typeface="Cambria Math"/>
                          <a:ea typeface="Cambria Math"/>
                        </a:rPr>
                        <m:t>⇒</m:t>
                      </m:r>
                      <m:r>
                        <a:rPr lang="en-US" sz="2000" b="0" i="1" smtClean="0">
                          <a:latin typeface="Cambria Math"/>
                          <a:ea typeface="Cambria Math"/>
                        </a:rPr>
                        <m:t>𝑥</m:t>
                      </m:r>
                      <m:r>
                        <a:rPr lang="en-US" sz="2000" b="0" i="1" smtClean="0">
                          <a:latin typeface="Cambria Math"/>
                          <a:ea typeface="Cambria Math"/>
                        </a:rPr>
                        <m:t>=1.6</m:t>
                      </m:r>
                      <m:r>
                        <a:rPr lang="en-US" sz="2000" b="0" i="1" smtClean="0">
                          <a:latin typeface="Cambria Math"/>
                          <a:ea typeface="Cambria Math"/>
                        </a:rPr>
                        <m:t>𝑙</m:t>
                      </m:r>
                    </m:oMath>
                  </m:oMathPara>
                </a14:m>
                <a:endParaRPr lang="el-GR"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68659" y="4077072"/>
                <a:ext cx="4429610" cy="400110"/>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84923" y="5157192"/>
                <a:ext cx="3953455" cy="676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000" i="1" smtClean="0">
                              <a:latin typeface="Cambria Math"/>
                            </a:rPr>
                          </m:ctrlPr>
                        </m:funcPr>
                        <m:fName>
                          <m:r>
                            <m:rPr>
                              <m:sty m:val="p"/>
                            </m:rPr>
                            <a:rPr lang="en-US" sz="2000" i="0" smtClean="0">
                              <a:latin typeface="Cambria Math"/>
                            </a:rPr>
                            <m:t>tan</m:t>
                          </m:r>
                        </m:fName>
                        <m:e>
                          <m:r>
                            <a:rPr lang="el-GR" sz="2000" b="0" i="1" smtClean="0">
                              <a:latin typeface="Cambria Math"/>
                            </a:rPr>
                            <m:t>𝜑</m:t>
                          </m:r>
                        </m:e>
                      </m:func>
                      <m:r>
                        <a:rPr lang="en-US" sz="2000" i="1" smtClean="0">
                          <a:latin typeface="Cambria Math"/>
                        </a:rPr>
                        <m:t>=</m:t>
                      </m:r>
                      <m:f>
                        <m:fPr>
                          <m:ctrlPr>
                            <a:rPr lang="en-US" sz="2000" i="1" smtClean="0">
                              <a:latin typeface="Cambria Math"/>
                            </a:rPr>
                          </m:ctrlPr>
                        </m:fPr>
                        <m:num>
                          <m:r>
                            <a:rPr lang="el-GR" sz="2000" b="0" i="1" smtClean="0">
                              <a:latin typeface="Cambria Math"/>
                            </a:rPr>
                            <m:t>2</m:t>
                          </m:r>
                          <m:r>
                            <a:rPr lang="en-US" sz="2000" b="0" i="1" smtClean="0">
                              <a:latin typeface="Cambria Math"/>
                            </a:rPr>
                            <m:t>𝑙</m:t>
                          </m:r>
                          <m:r>
                            <a:rPr lang="en-US" sz="2000" b="0" i="1" smtClean="0">
                              <a:latin typeface="Cambria Math"/>
                            </a:rPr>
                            <m:t>−</m:t>
                          </m:r>
                          <m:r>
                            <a:rPr lang="en-US" sz="2000" b="0" i="1" smtClean="0">
                              <a:latin typeface="Cambria Math"/>
                            </a:rPr>
                            <m:t>𝑥</m:t>
                          </m:r>
                        </m:num>
                        <m:den>
                          <m:r>
                            <a:rPr lang="en-US" sz="2000" b="0" i="1" smtClean="0">
                              <a:latin typeface="Cambria Math"/>
                            </a:rPr>
                            <m:t>𝑥</m:t>
                          </m:r>
                        </m:den>
                      </m:f>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n-US" sz="2000" b="0" i="1" smtClean="0">
                              <a:latin typeface="Cambria Math"/>
                            </a:rPr>
                            <m:t>𝑙</m:t>
                          </m:r>
                          <m:r>
                            <a:rPr lang="en-US" sz="2000" b="0" i="1" smtClean="0">
                              <a:latin typeface="Cambria Math"/>
                            </a:rPr>
                            <m:t>−1.6</m:t>
                          </m:r>
                          <m:r>
                            <a:rPr lang="en-US" sz="2000" b="0" i="1" smtClean="0">
                              <a:latin typeface="Cambria Math"/>
                            </a:rPr>
                            <m:t>𝑙</m:t>
                          </m:r>
                        </m:num>
                        <m:den>
                          <m:r>
                            <a:rPr lang="en-US" sz="2000" b="0" i="1" smtClean="0">
                              <a:latin typeface="Cambria Math"/>
                            </a:rPr>
                            <m:t>1.6</m:t>
                          </m:r>
                          <m:r>
                            <a:rPr lang="en-US" sz="2000" b="0" i="1" smtClean="0">
                              <a:latin typeface="Cambria Math"/>
                            </a:rPr>
                            <m:t>𝑙</m:t>
                          </m:r>
                        </m:den>
                      </m:f>
                      <m:r>
                        <a:rPr lang="en-US" sz="2000" b="0" i="1" smtClean="0">
                          <a:latin typeface="Cambria Math"/>
                        </a:rPr>
                        <m:t>=0.25</m:t>
                      </m:r>
                    </m:oMath>
                  </m:oMathPara>
                </a14:m>
                <a:endParaRPr lang="el-GR"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84923" y="5157192"/>
                <a:ext cx="3953455" cy="676724"/>
              </a:xfrm>
              <a:prstGeom prst="rect">
                <a:avLst/>
              </a:prstGeom>
              <a:blipFill rotWithShape="1">
                <a:blip r:embed="rId7"/>
                <a:stretch>
                  <a:fillRect/>
                </a:stretch>
              </a:blipFill>
            </p:spPr>
            <p:txBody>
              <a:bodyPr/>
              <a:lstStyle/>
              <a:p>
                <a:r>
                  <a:rPr lang="el-GR">
                    <a:noFill/>
                  </a:rPr>
                  <a:t> </a:t>
                </a:r>
              </a:p>
            </p:txBody>
          </p:sp>
        </mc:Fallback>
      </mc:AlternateContent>
      <p:sp>
        <p:nvSpPr>
          <p:cNvPr id="15" name="Content Placeholder 2"/>
          <p:cNvSpPr txBox="1">
            <a:spLocks/>
          </p:cNvSpPr>
          <p:nvPr/>
        </p:nvSpPr>
        <p:spPr>
          <a:xfrm>
            <a:off x="4138378" y="5063506"/>
            <a:ext cx="432048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smtClean="0">
                <a:solidFill>
                  <a:schemeClr val="accent5">
                    <a:lumMod val="75000"/>
                  </a:schemeClr>
                </a:solidFill>
              </a:rPr>
              <a:t>Για αυτή τη γωνία φ ο φορέας έχει απειροστή κινητότητα.</a:t>
            </a:r>
          </a:p>
        </p:txBody>
      </p:sp>
      <p:sp>
        <p:nvSpPr>
          <p:cNvPr id="16" name="Content Placeholder 2"/>
          <p:cNvSpPr txBox="1">
            <a:spLocks/>
          </p:cNvSpPr>
          <p:nvPr/>
        </p:nvSpPr>
        <p:spPr>
          <a:xfrm>
            <a:off x="113345" y="5999610"/>
            <a:ext cx="8676456" cy="81376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u="sng" dirty="0" smtClean="0">
                <a:solidFill>
                  <a:schemeClr val="accent5">
                    <a:lumMod val="75000"/>
                  </a:schemeClr>
                </a:solidFill>
              </a:rPr>
              <a:t>ΣΗΜΕΙΩΣΗ: </a:t>
            </a:r>
            <a:r>
              <a:rPr lang="el-GR" sz="2400" dirty="0" smtClean="0"/>
              <a:t>Η αστάθεια θα εκδηλωνόταν κατά την εύρεση των αντιδράσεων: θα ήταν αδύνατο να επιλυθεί το σύστημα.</a:t>
            </a:r>
          </a:p>
          <a:p>
            <a:pPr marL="0" inden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13</a:t>
            </a:fld>
            <a:endParaRPr lang="el-GR"/>
          </a:p>
        </p:txBody>
      </p:sp>
    </p:spTree>
    <p:extLst>
      <p:ext uri="{BB962C8B-B14F-4D97-AF65-F5344CB8AC3E}">
        <p14:creationId xmlns:p14="http://schemas.microsoft.com/office/powerpoint/2010/main" val="1797201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Πολυκινητά συστήματα (1)</a:t>
            </a:r>
            <a:endParaRPr lang="el-GR" sz="2800" dirty="0"/>
          </a:p>
        </p:txBody>
      </p:sp>
      <p:sp>
        <p:nvSpPr>
          <p:cNvPr id="11" name="Content Placeholder 2"/>
          <p:cNvSpPr txBox="1">
            <a:spLocks/>
          </p:cNvSpPr>
          <p:nvPr/>
        </p:nvSpPr>
        <p:spPr>
          <a:xfrm>
            <a:off x="2411760" y="857416"/>
            <a:ext cx="6732240" cy="3075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ο φορέας του σχήματος.</a:t>
            </a:r>
          </a:p>
          <a:p>
            <a:pPr marL="0" indent="0">
              <a:buFont typeface="Arial" pitchFamily="34" charset="0"/>
              <a:buNone/>
            </a:pPr>
            <a:r>
              <a:rPr lang="el-GR" sz="2400" dirty="0" smtClean="0"/>
              <a:t>Εάν θεωρηθεί ότι αποτελείται από ράβδους και κόμβους τότε ισχύει:</a:t>
            </a:r>
          </a:p>
          <a:p>
            <a:pPr marL="0" indent="0">
              <a:buFont typeface="Arial" pitchFamily="34" charset="0"/>
              <a:buNone/>
            </a:pPr>
            <a:r>
              <a:rPr lang="el-GR" sz="2400" dirty="0" smtClean="0"/>
              <a:t>Αριθμός ράβδων: 6</a:t>
            </a:r>
          </a:p>
          <a:p>
            <a:pPr marL="0" indent="0">
              <a:buFont typeface="Arial" pitchFamily="34" charset="0"/>
              <a:buNone/>
            </a:pPr>
            <a:r>
              <a:rPr lang="el-GR" sz="2400" dirty="0" smtClean="0"/>
              <a:t>Αριθμός κόμβων: 4</a:t>
            </a:r>
          </a:p>
          <a:p>
            <a:pPr marL="0" indent="0">
              <a:buFont typeface="Arial" pitchFamily="34" charset="0"/>
              <a:buNone/>
            </a:pPr>
            <a:r>
              <a:rPr lang="el-GR" sz="2400" dirty="0" smtClean="0"/>
              <a:t>Άρα ρ&lt;2κ (κατά 2 ράβδους), άρα το σύστημα είναι δύο φορές κινητό.</a:t>
            </a:r>
          </a:p>
          <a:p>
            <a:pPr marL="0" indent="0">
              <a:buFont typeface="Arial" pitchFamily="34" charset="0"/>
              <a:buNone/>
            </a:pPr>
            <a:endParaRPr lang="el-GR" sz="2400" dirty="0" smtClean="0"/>
          </a:p>
        </p:txBody>
      </p:sp>
      <p:graphicFrame>
        <p:nvGraphicFramePr>
          <p:cNvPr id="3" name="Object 2" descr="Εικόνα φορέα που αποτελείται από έξι δίσκους που συνδέονται μεταξύ τους μέσω τεσσάρων εσωτερικών αρθρώσεων και με το έδαφος μέσω δύο αρθρώσεων."/>
          <p:cNvGraphicFramePr>
            <a:graphicFrameLocks noChangeAspect="1"/>
          </p:cNvGraphicFramePr>
          <p:nvPr>
            <p:extLst>
              <p:ext uri="{D42A27DB-BD31-4B8C-83A1-F6EECF244321}">
                <p14:modId xmlns:p14="http://schemas.microsoft.com/office/powerpoint/2010/main" val="636600661"/>
              </p:ext>
            </p:extLst>
          </p:nvPr>
        </p:nvGraphicFramePr>
        <p:xfrm>
          <a:off x="125190" y="879475"/>
          <a:ext cx="2142554" cy="2777146"/>
        </p:xfrm>
        <a:graphic>
          <a:graphicData uri="http://schemas.openxmlformats.org/presentationml/2006/ole">
            <mc:AlternateContent xmlns:mc="http://schemas.openxmlformats.org/markup-compatibility/2006">
              <mc:Choice xmlns:v="urn:schemas-microsoft-com:vml" Requires="v">
                <p:oleObj spid="_x0000_s75817" name="Picture (32-bit)" r:id="rId3" imgW="857160" imgH="981000" progId="MetafileCompanion32.Picture.1">
                  <p:embed/>
                </p:oleObj>
              </mc:Choice>
              <mc:Fallback>
                <p:oleObj name="Picture (32-bit)" r:id="rId3" imgW="857160" imgH="981000" progId="MetafileCompanion32.Picture.1">
                  <p:embed/>
                  <p:pic>
                    <p:nvPicPr>
                      <p:cNvPr id="0" name=""/>
                      <p:cNvPicPr/>
                      <p:nvPr/>
                    </p:nvPicPr>
                    <p:blipFill>
                      <a:blip r:embed="rId4"/>
                      <a:stretch>
                        <a:fillRect/>
                      </a:stretch>
                    </p:blipFill>
                    <p:spPr>
                      <a:xfrm>
                        <a:off x="125190" y="879475"/>
                        <a:ext cx="2142554" cy="2777146"/>
                      </a:xfrm>
                      <a:prstGeom prst="rect">
                        <a:avLst/>
                      </a:prstGeom>
                    </p:spPr>
                  </p:pic>
                </p:oleObj>
              </mc:Fallback>
            </mc:AlternateContent>
          </a:graphicData>
        </a:graphic>
      </p:graphicFrame>
      <p:sp>
        <p:nvSpPr>
          <p:cNvPr id="18" name="Content Placeholder 2"/>
          <p:cNvSpPr txBox="1">
            <a:spLocks/>
          </p:cNvSpPr>
          <p:nvPr/>
        </p:nvSpPr>
        <p:spPr>
          <a:xfrm>
            <a:off x="160086" y="3861048"/>
            <a:ext cx="8964488"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Εάν θεωρηθεί ότι αποτελείται από δίσκους και δ.ρ. τότε ισχύει:</a:t>
            </a:r>
          </a:p>
          <a:p>
            <a:pPr marL="0" indent="0">
              <a:buFont typeface="Arial" pitchFamily="34" charset="0"/>
              <a:buNone/>
            </a:pPr>
            <a:r>
              <a:rPr lang="el-GR" sz="2400" dirty="0" smtClean="0"/>
              <a:t>Αριθμός δίσκων: </a:t>
            </a:r>
            <a:r>
              <a:rPr lang="el-GR" sz="2400" dirty="0"/>
              <a:t>6</a:t>
            </a:r>
            <a:endParaRPr lang="el-GR" sz="2400" dirty="0" smtClean="0"/>
          </a:p>
          <a:p>
            <a:pPr marL="0" indent="0">
              <a:buFont typeface="Arial" pitchFamily="34" charset="0"/>
              <a:buNone/>
            </a:pPr>
            <a:r>
              <a:rPr lang="el-GR" sz="2400" dirty="0" smtClean="0"/>
              <a:t>Αριθμός δ.ρ.: 16</a:t>
            </a:r>
          </a:p>
          <a:p>
            <a:pPr marL="0" indent="0">
              <a:buFont typeface="Arial" pitchFamily="34" charset="0"/>
              <a:buNone/>
            </a:pPr>
            <a:r>
              <a:rPr lang="el-GR" sz="2400" dirty="0" smtClean="0"/>
              <a:t>Άρα ρ&lt;3δ (κατά 2 δ.ρ.), άρα το σύστημα είναι δύο φορές κινητό.</a:t>
            </a:r>
          </a:p>
          <a:p>
            <a:pPr marL="0" indent="0">
              <a:buFont typeface="Arial" pitchFamily="34" charset="0"/>
              <a:buNone/>
            </a:pPr>
            <a:endParaRPr lang="el-GR" sz="2400" dirty="0" smtClean="0"/>
          </a:p>
        </p:txBody>
      </p:sp>
      <p:sp>
        <p:nvSpPr>
          <p:cNvPr id="20" name="Right Arrow 19" descr="Σχήμα βέλος."/>
          <p:cNvSpPr/>
          <p:nvPr/>
        </p:nvSpPr>
        <p:spPr>
          <a:xfrm>
            <a:off x="179512" y="5814827"/>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Content Placeholder 2"/>
          <p:cNvSpPr txBox="1">
            <a:spLocks/>
          </p:cNvSpPr>
          <p:nvPr/>
        </p:nvSpPr>
        <p:spPr>
          <a:xfrm>
            <a:off x="504056" y="5697252"/>
            <a:ext cx="8620518" cy="9721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Επομένως, μπορούν να επιλεγούν δύο παράμετροι περιγραφής της κίνησης.</a:t>
            </a:r>
          </a:p>
          <a:p>
            <a:pPr marL="0" indent="0">
              <a:buFont typeface="Arial" pitchFamily="34" charset="0"/>
              <a:buNone/>
            </a:pPr>
            <a:endParaRPr lang="el-GR" sz="2400" dirty="0" smtClean="0"/>
          </a:p>
        </p:txBody>
      </p:sp>
      <p:sp>
        <p:nvSpPr>
          <p:cNvPr id="2" name="Slide Number Placeholder 1"/>
          <p:cNvSpPr>
            <a:spLocks noGrp="1"/>
          </p:cNvSpPr>
          <p:nvPr>
            <p:ph type="sldNum" sz="quarter" idx="12"/>
          </p:nvPr>
        </p:nvSpPr>
        <p:spPr/>
        <p:txBody>
          <a:bodyPr/>
          <a:lstStyle/>
          <a:p>
            <a:fld id="{E53BB423-234F-4104-8070-014A5F326CB9}" type="slidenum">
              <a:rPr lang="el-GR" smtClean="0"/>
              <a:t>14</a:t>
            </a:fld>
            <a:endParaRPr lang="el-GR"/>
          </a:p>
        </p:txBody>
      </p:sp>
    </p:spTree>
    <p:extLst>
      <p:ext uri="{BB962C8B-B14F-4D97-AF65-F5344CB8AC3E}">
        <p14:creationId xmlns:p14="http://schemas.microsoft.com/office/powerpoint/2010/main" val="4135869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Πολυκινητά συστήματα (2)</a:t>
            </a:r>
            <a:endParaRPr lang="el-GR" sz="2800" b="1" dirty="0"/>
          </a:p>
        </p:txBody>
      </p:sp>
      <p:sp>
        <p:nvSpPr>
          <p:cNvPr id="8" name="Content Placeholder 2"/>
          <p:cNvSpPr txBox="1">
            <a:spLocks/>
          </p:cNvSpPr>
          <p:nvPr/>
        </p:nvSpPr>
        <p:spPr>
          <a:xfrm>
            <a:off x="0" y="4077072"/>
            <a:ext cx="9144000"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Ο φορέας μπορεί να κινηθεί με πολλούς τρόπους, όπως φαίνεται και στο παραπάνω σχήμα.</a:t>
            </a:r>
          </a:p>
          <a:p>
            <a:pPr marL="0" indent="0">
              <a:buFont typeface="Arial" pitchFamily="34" charset="0"/>
              <a:buNone/>
            </a:pPr>
            <a:r>
              <a:rPr lang="el-GR" sz="2400" dirty="0" smtClean="0"/>
              <a:t>Μπορούν να επιλεγούν ως παράμετροι περιγραφής της κίνησης, τόσο οι μετακινήσεις δ</a:t>
            </a:r>
            <a:r>
              <a:rPr lang="el-GR" sz="2400" baseline="-25000" dirty="0" smtClean="0"/>
              <a:t>1</a:t>
            </a:r>
            <a:r>
              <a:rPr lang="el-GR" sz="2400" dirty="0" smtClean="0"/>
              <a:t> και δ</a:t>
            </a:r>
            <a:r>
              <a:rPr lang="el-GR" sz="2400" baseline="-25000" dirty="0" smtClean="0"/>
              <a:t>2</a:t>
            </a:r>
            <a:r>
              <a:rPr lang="el-GR" sz="2400" dirty="0" smtClean="0"/>
              <a:t>, όσο και οι γωνίες στροφής φ</a:t>
            </a:r>
            <a:r>
              <a:rPr lang="el-GR" sz="2400" baseline="-25000" dirty="0" smtClean="0"/>
              <a:t>1</a:t>
            </a:r>
            <a:r>
              <a:rPr lang="el-GR" sz="2400" dirty="0" smtClean="0"/>
              <a:t> και φ</a:t>
            </a:r>
            <a:r>
              <a:rPr lang="el-GR" sz="2400" baseline="-25000" dirty="0" smtClean="0"/>
              <a:t>2</a:t>
            </a:r>
            <a:r>
              <a:rPr lang="el-GR" sz="2400" dirty="0" smtClean="0"/>
              <a:t>.</a:t>
            </a:r>
          </a:p>
          <a:p>
            <a:pPr marL="0" indent="0">
              <a:buFont typeface="Arial" pitchFamily="34" charset="0"/>
              <a:buNone/>
            </a:pPr>
            <a:r>
              <a:rPr lang="el-GR" sz="2400" dirty="0" smtClean="0"/>
              <a:t>Οι παράμετροι αυτές συσχετίζονται μεταξύ τους.</a:t>
            </a:r>
            <a:endParaRPr lang="el-GR" sz="2400" dirty="0"/>
          </a:p>
        </p:txBody>
      </p:sp>
      <p:graphicFrame>
        <p:nvGraphicFramePr>
          <p:cNvPr id="3" name="Object 2" descr="Εικόνα που περιγράφει δύο διαφορετικούς τρόπους κίνησης του προηγούμενου πολυκινητού φορέα."/>
          <p:cNvGraphicFramePr>
            <a:graphicFrameLocks noChangeAspect="1"/>
          </p:cNvGraphicFramePr>
          <p:nvPr>
            <p:extLst>
              <p:ext uri="{D42A27DB-BD31-4B8C-83A1-F6EECF244321}">
                <p14:modId xmlns:p14="http://schemas.microsoft.com/office/powerpoint/2010/main" val="1553243487"/>
              </p:ext>
            </p:extLst>
          </p:nvPr>
        </p:nvGraphicFramePr>
        <p:xfrm>
          <a:off x="755576" y="1052736"/>
          <a:ext cx="5751133" cy="2762696"/>
        </p:xfrm>
        <a:graphic>
          <a:graphicData uri="http://schemas.openxmlformats.org/presentationml/2006/ole">
            <mc:AlternateContent xmlns:mc="http://schemas.openxmlformats.org/markup-compatibility/2006">
              <mc:Choice xmlns:v="urn:schemas-microsoft-com:vml" Requires="v">
                <p:oleObj spid="_x0000_s27829" name="Picture (32-bit)" r:id="rId3" imgW="5448240" imgH="1971720" progId="MetafileCompanion32.Picture.1">
                  <p:embed/>
                </p:oleObj>
              </mc:Choice>
              <mc:Fallback>
                <p:oleObj name="Picture (32-bit)" r:id="rId3" imgW="5448240" imgH="1971720" progId="MetafileCompanion32.Picture.1">
                  <p:embed/>
                  <p:pic>
                    <p:nvPicPr>
                      <p:cNvPr id="0" name=""/>
                      <p:cNvPicPr/>
                      <p:nvPr/>
                    </p:nvPicPr>
                    <p:blipFill>
                      <a:blip r:embed="rId4"/>
                      <a:stretch>
                        <a:fillRect/>
                      </a:stretch>
                    </p:blipFill>
                    <p:spPr>
                      <a:xfrm>
                        <a:off x="755576" y="1052736"/>
                        <a:ext cx="5751133" cy="2762696"/>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15</a:t>
            </a:fld>
            <a:endParaRPr lang="el-GR"/>
          </a:p>
        </p:txBody>
      </p:sp>
    </p:spTree>
    <p:extLst>
      <p:ext uri="{BB962C8B-B14F-4D97-AF65-F5344CB8AC3E}">
        <p14:creationId xmlns:p14="http://schemas.microsoft.com/office/powerpoint/2010/main" val="1058309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Πολυκινητά συστήματα (3)</a:t>
            </a:r>
            <a:endParaRPr lang="el-GR" sz="2800" b="1" dirty="0"/>
          </a:p>
        </p:txBody>
      </p:sp>
      <p:sp>
        <p:nvSpPr>
          <p:cNvPr id="8" name="Content Placeholder 2"/>
          <p:cNvSpPr txBox="1">
            <a:spLocks/>
          </p:cNvSpPr>
          <p:nvPr/>
        </p:nvSpPr>
        <p:spPr>
          <a:xfrm>
            <a:off x="2555776" y="877816"/>
            <a:ext cx="6480720" cy="2551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ότι επιλέγονται τα φ</a:t>
            </a:r>
            <a:r>
              <a:rPr lang="el-GR" sz="2400" baseline="-25000" dirty="0" smtClean="0"/>
              <a:t>1</a:t>
            </a:r>
            <a:r>
              <a:rPr lang="el-GR" sz="2400" dirty="0" smtClean="0"/>
              <a:t> και φ</a:t>
            </a:r>
            <a:r>
              <a:rPr lang="el-GR" sz="2400" baseline="-25000" dirty="0" smtClean="0"/>
              <a:t>2</a:t>
            </a:r>
            <a:r>
              <a:rPr lang="el-GR" sz="2400" dirty="0" smtClean="0"/>
              <a:t>. Κάθε φορά μηδενίζεται το ένα και το άλλο παραμένει ≠0.</a:t>
            </a:r>
          </a:p>
          <a:p>
            <a:pPr marL="0" indent="0">
              <a:buFont typeface="Arial" pitchFamily="34" charset="0"/>
              <a:buNone/>
            </a:pPr>
            <a:r>
              <a:rPr lang="el-GR" sz="2400" dirty="0" smtClean="0"/>
              <a:t>Έστω, αρχικά, τίθεται φ</a:t>
            </a:r>
            <a:r>
              <a:rPr lang="el-GR" sz="2400" baseline="-25000" dirty="0" smtClean="0"/>
              <a:t>1</a:t>
            </a:r>
            <a:r>
              <a:rPr lang="el-GR" sz="2400" dirty="0" smtClean="0"/>
              <a:t>≠0 και φ</a:t>
            </a:r>
            <a:r>
              <a:rPr lang="el-GR" sz="2400" baseline="-25000" dirty="0" smtClean="0"/>
              <a:t>2</a:t>
            </a:r>
            <a:r>
              <a:rPr lang="el-GR" sz="2400" dirty="0" smtClean="0"/>
              <a:t>=0. Αφού έχει μηδενιστεί η μία από τις δύο παραμέτρους, ο φορέας γίνεται μονοκινητός. Τότε υπολογίζεται το μέγεθος δ</a:t>
            </a:r>
            <a:r>
              <a:rPr lang="el-GR" sz="2400" baseline="-25000" dirty="0" smtClean="0"/>
              <a:t>φ1</a:t>
            </a:r>
            <a:r>
              <a:rPr lang="el-GR" sz="2400" dirty="0" smtClean="0"/>
              <a:t>. </a:t>
            </a:r>
            <a:endParaRPr lang="el-GR" sz="2400" dirty="0"/>
          </a:p>
        </p:txBody>
      </p:sp>
      <p:graphicFrame>
        <p:nvGraphicFramePr>
          <p:cNvPr id="6" name="Object 5" descr="Εικόνα που περιγράφει την κίνηση του πολυκινητού φορέα, έχοντας μηδενίσει τη μια από τις δύο περαμέτρους περιγραφής της κίνησης."/>
          <p:cNvGraphicFramePr>
            <a:graphicFrameLocks noChangeAspect="1"/>
          </p:cNvGraphicFramePr>
          <p:nvPr>
            <p:extLst>
              <p:ext uri="{D42A27DB-BD31-4B8C-83A1-F6EECF244321}">
                <p14:modId xmlns:p14="http://schemas.microsoft.com/office/powerpoint/2010/main" val="755483913"/>
              </p:ext>
            </p:extLst>
          </p:nvPr>
        </p:nvGraphicFramePr>
        <p:xfrm>
          <a:off x="95554" y="877816"/>
          <a:ext cx="2181722" cy="3559296"/>
        </p:xfrm>
        <a:graphic>
          <a:graphicData uri="http://schemas.openxmlformats.org/presentationml/2006/ole">
            <mc:AlternateContent xmlns:mc="http://schemas.openxmlformats.org/markup-compatibility/2006">
              <mc:Choice xmlns:v="urn:schemas-microsoft-com:vml" Requires="v">
                <p:oleObj spid="_x0000_s76874" name="Picture (32-bit)" r:id="rId3" imgW="2343240" imgH="2819520" progId="MetafileCompanion32.Picture.1">
                  <p:embed/>
                </p:oleObj>
              </mc:Choice>
              <mc:Fallback>
                <p:oleObj name="Picture (32-bit)" r:id="rId3" imgW="2343240" imgH="2819520" progId="MetafileCompanion32.Picture.1">
                  <p:embed/>
                  <p:pic>
                    <p:nvPicPr>
                      <p:cNvPr id="0" name=""/>
                      <p:cNvPicPr/>
                      <p:nvPr/>
                    </p:nvPicPr>
                    <p:blipFill>
                      <a:blip r:embed="rId4"/>
                      <a:stretch>
                        <a:fillRect/>
                      </a:stretch>
                    </p:blipFill>
                    <p:spPr>
                      <a:xfrm>
                        <a:off x="95554" y="877816"/>
                        <a:ext cx="2181722" cy="3559296"/>
                      </a:xfrm>
                      <a:prstGeom prst="rect">
                        <a:avLst/>
                      </a:prstGeom>
                    </p:spPr>
                  </p:pic>
                </p:oleObj>
              </mc:Fallback>
            </mc:AlternateContent>
          </a:graphicData>
        </a:graphic>
      </p:graphicFrame>
      <p:sp>
        <p:nvSpPr>
          <p:cNvPr id="10" name="Content Placeholder 2"/>
          <p:cNvSpPr txBox="1">
            <a:spLocks/>
          </p:cNvSpPr>
          <p:nvPr/>
        </p:nvSpPr>
        <p:spPr>
          <a:xfrm>
            <a:off x="35496" y="4869160"/>
            <a:ext cx="6480720"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Αντίστοιχα, τίθεται φ</a:t>
            </a:r>
            <a:r>
              <a:rPr lang="el-GR" sz="2400" baseline="-25000" dirty="0" smtClean="0"/>
              <a:t>1</a:t>
            </a:r>
            <a:r>
              <a:rPr lang="el-GR" sz="2400" dirty="0" smtClean="0"/>
              <a:t>=0 και φ</a:t>
            </a:r>
            <a:r>
              <a:rPr lang="el-GR" sz="2400" baseline="-25000" dirty="0" smtClean="0"/>
              <a:t>2</a:t>
            </a:r>
            <a:r>
              <a:rPr lang="el-GR" sz="2400" dirty="0" smtClean="0"/>
              <a:t>≠0 και έτσι προκύπτει ένα ακόμη μονοκινητό σύστημα. Τότε υπολογίζεται το μέγεθος δ</a:t>
            </a:r>
            <a:r>
              <a:rPr lang="el-GR" sz="2400" baseline="-25000" dirty="0" smtClean="0"/>
              <a:t>φ2</a:t>
            </a:r>
            <a:r>
              <a:rPr lang="el-GR" sz="2400" dirty="0" smtClean="0"/>
              <a:t>.</a:t>
            </a:r>
          </a:p>
          <a:p>
            <a:pPr marL="0" indent="0">
              <a:buFont typeface="Arial" pitchFamily="34" charset="0"/>
              <a:buNone/>
            </a:pPr>
            <a:endParaRPr lang="el-GR" sz="2400" dirty="0"/>
          </a:p>
        </p:txBody>
      </p:sp>
      <p:graphicFrame>
        <p:nvGraphicFramePr>
          <p:cNvPr id="7" name="Object 6" descr="Εικόνα που περιγράφει την κίνηση του πολυκινητού φορέα, έχοντας μηδενίσει τη δεύτερη παράμετρο περιγραφής της κίνησης."/>
          <p:cNvGraphicFramePr>
            <a:graphicFrameLocks noChangeAspect="1"/>
          </p:cNvGraphicFramePr>
          <p:nvPr>
            <p:extLst>
              <p:ext uri="{D42A27DB-BD31-4B8C-83A1-F6EECF244321}">
                <p14:modId xmlns:p14="http://schemas.microsoft.com/office/powerpoint/2010/main" val="3002332765"/>
              </p:ext>
            </p:extLst>
          </p:nvPr>
        </p:nvGraphicFramePr>
        <p:xfrm>
          <a:off x="6228184" y="3140968"/>
          <a:ext cx="2304256" cy="3645410"/>
        </p:xfrm>
        <a:graphic>
          <a:graphicData uri="http://schemas.openxmlformats.org/presentationml/2006/ole">
            <mc:AlternateContent xmlns:mc="http://schemas.openxmlformats.org/markup-compatibility/2006">
              <mc:Choice xmlns:v="urn:schemas-microsoft-com:vml" Requires="v">
                <p:oleObj spid="_x0000_s76875" name="Picture (32-bit)" r:id="rId5" imgW="2505240" imgH="2847960" progId="MetafileCompanion32.Picture.1">
                  <p:embed/>
                </p:oleObj>
              </mc:Choice>
              <mc:Fallback>
                <p:oleObj name="Picture (32-bit)" r:id="rId5" imgW="2505240" imgH="2847960" progId="MetafileCompanion32.Picture.1">
                  <p:embed/>
                  <p:pic>
                    <p:nvPicPr>
                      <p:cNvPr id="0" name=""/>
                      <p:cNvPicPr/>
                      <p:nvPr/>
                    </p:nvPicPr>
                    <p:blipFill>
                      <a:blip r:embed="rId6"/>
                      <a:stretch>
                        <a:fillRect/>
                      </a:stretch>
                    </p:blipFill>
                    <p:spPr>
                      <a:xfrm>
                        <a:off x="6228184" y="3140968"/>
                        <a:ext cx="2304256" cy="364541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16</a:t>
            </a:fld>
            <a:endParaRPr lang="el-GR"/>
          </a:p>
        </p:txBody>
      </p:sp>
    </p:spTree>
    <p:extLst>
      <p:ext uri="{BB962C8B-B14F-4D97-AF65-F5344CB8AC3E}">
        <p14:creationId xmlns:p14="http://schemas.microsoft.com/office/powerpoint/2010/main" val="2188375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Πολυκινητά συστήματα – θεώρημα </a:t>
            </a:r>
            <a:endParaRPr lang="el-GR" sz="2800" b="1" dirty="0"/>
          </a:p>
        </p:txBody>
      </p:sp>
      <p:sp>
        <p:nvSpPr>
          <p:cNvPr id="8" name="Content Placeholder 2"/>
          <p:cNvSpPr txBox="1">
            <a:spLocks/>
          </p:cNvSpPr>
          <p:nvPr/>
        </p:nvSpPr>
        <p:spPr>
          <a:xfrm>
            <a:off x="35496" y="877816"/>
            <a:ext cx="9001000" cy="1543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Αφού προσδιοριστούν τα δ,</a:t>
            </a:r>
            <a:r>
              <a:rPr lang="el-GR" sz="2400" baseline="-25000" dirty="0" smtClean="0"/>
              <a:t>φ1</a:t>
            </a:r>
            <a:r>
              <a:rPr lang="el-GR" sz="2400" dirty="0" smtClean="0"/>
              <a:t> και δ,</a:t>
            </a:r>
            <a:r>
              <a:rPr lang="el-GR" sz="2400" baseline="-25000" dirty="0" smtClean="0"/>
              <a:t>φ2</a:t>
            </a:r>
            <a:r>
              <a:rPr lang="el-GR" sz="2400" dirty="0" smtClean="0"/>
              <a:t> μπορούν να προστεθούν για τον υπολογισμό της κατάστασης φ</a:t>
            </a:r>
            <a:r>
              <a:rPr lang="el-GR" sz="2400" baseline="-25000" dirty="0" smtClean="0"/>
              <a:t>1</a:t>
            </a:r>
            <a:r>
              <a:rPr lang="el-GR" sz="2400" dirty="0" smtClean="0"/>
              <a:t>, φ</a:t>
            </a:r>
            <a:r>
              <a:rPr lang="el-GR" sz="2400" baseline="-25000" dirty="0" smtClean="0"/>
              <a:t>2</a:t>
            </a:r>
            <a:r>
              <a:rPr lang="el-GR" sz="2400" dirty="0" smtClean="0"/>
              <a:t>≠0:</a:t>
            </a:r>
            <a:endParaRPr lang="el-GR" sz="2400" dirty="0"/>
          </a:p>
          <a:p>
            <a:pPr marL="0" indent="0" algn="ctr">
              <a:buFont typeface="Arial" pitchFamily="34" charset="0"/>
              <a:buNone/>
            </a:pPr>
            <a:r>
              <a:rPr lang="el-GR" sz="2400" dirty="0" smtClean="0"/>
              <a:t>δ,</a:t>
            </a:r>
            <a:r>
              <a:rPr lang="el-GR" sz="2400" baseline="-25000" dirty="0" smtClean="0"/>
              <a:t>φ1+φ2</a:t>
            </a:r>
            <a:r>
              <a:rPr lang="el-GR" sz="2400" dirty="0" smtClean="0"/>
              <a:t>=δ,</a:t>
            </a:r>
            <a:r>
              <a:rPr lang="el-GR" sz="2400" baseline="-25000" dirty="0" smtClean="0"/>
              <a:t>φ1</a:t>
            </a:r>
            <a:r>
              <a:rPr lang="el-GR" sz="2400" dirty="0" smtClean="0"/>
              <a:t>+δ,</a:t>
            </a:r>
            <a:r>
              <a:rPr lang="el-GR" sz="2400" baseline="-25000" dirty="0" smtClean="0"/>
              <a:t>φ2</a:t>
            </a:r>
            <a:r>
              <a:rPr lang="el-GR" sz="2400" dirty="0" smtClean="0"/>
              <a:t>   </a:t>
            </a:r>
            <a:endParaRPr lang="el-GR" sz="2400" dirty="0"/>
          </a:p>
        </p:txBody>
      </p:sp>
      <p:sp>
        <p:nvSpPr>
          <p:cNvPr id="3" name="Rectangle 2" descr="Σχήμα περίγραμμα."/>
          <p:cNvSpPr/>
          <p:nvPr/>
        </p:nvSpPr>
        <p:spPr>
          <a:xfrm>
            <a:off x="3419872" y="1700808"/>
            <a:ext cx="230425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2"/>
          <p:cNvSpPr txBox="1">
            <a:spLocks/>
          </p:cNvSpPr>
          <p:nvPr/>
        </p:nvSpPr>
        <p:spPr>
          <a:xfrm>
            <a:off x="35496" y="2348880"/>
            <a:ext cx="9108504"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παραπάνω σχέση αποτελεί ένα </a:t>
            </a:r>
            <a:r>
              <a:rPr lang="el-GR" sz="2400" b="1" dirty="0" smtClean="0">
                <a:solidFill>
                  <a:schemeClr val="accent5">
                    <a:lumMod val="75000"/>
                  </a:schemeClr>
                </a:solidFill>
              </a:rPr>
              <a:t>ΘΕΩΡΗΜΑ</a:t>
            </a:r>
            <a:r>
              <a:rPr lang="el-GR" sz="2400" dirty="0" smtClean="0">
                <a:solidFill>
                  <a:schemeClr val="accent5">
                    <a:lumMod val="75000"/>
                  </a:schemeClr>
                </a:solidFill>
              </a:rPr>
              <a:t> </a:t>
            </a:r>
            <a:r>
              <a:rPr lang="el-GR" sz="2400" dirty="0" smtClean="0"/>
              <a:t>που ανάγει τη μελέτη της κίνησης των πολυκινητών συστημάτων στη μελέτη της κίνησης ενός αριθμού μονοκινητών συστημάτων.</a:t>
            </a:r>
          </a:p>
          <a:p>
            <a:pPr marL="0" indent="0">
              <a:buFont typeface="Arial" pitchFamily="34" charset="0"/>
              <a:buNone/>
            </a:pPr>
            <a:endParaRPr lang="el-GR" sz="2400" dirty="0"/>
          </a:p>
          <a:p>
            <a:pPr marL="0" indent="0">
              <a:buFont typeface="Arial" pitchFamily="34" charset="0"/>
              <a:buNone/>
            </a:pPr>
            <a:r>
              <a:rPr lang="el-GR" sz="2400" dirty="0" smtClean="0"/>
              <a:t>Στην περίπτωση που φ</a:t>
            </a:r>
            <a:r>
              <a:rPr lang="el-GR" sz="2400" baseline="-25000" dirty="0" smtClean="0"/>
              <a:t>1</a:t>
            </a:r>
            <a:r>
              <a:rPr lang="el-GR" sz="2400" dirty="0" smtClean="0"/>
              <a:t>=1, φ</a:t>
            </a:r>
            <a:r>
              <a:rPr lang="el-GR" sz="2400" baseline="-25000" dirty="0" smtClean="0"/>
              <a:t>2</a:t>
            </a:r>
            <a:r>
              <a:rPr lang="el-GR" sz="2400" dirty="0" smtClean="0"/>
              <a:t>=1....φ</a:t>
            </a:r>
            <a:r>
              <a:rPr lang="en-US" sz="2400" baseline="-25000" dirty="0" smtClean="0"/>
              <a:t>n</a:t>
            </a:r>
            <a:r>
              <a:rPr lang="el-GR" sz="2400" dirty="0" smtClean="0"/>
              <a:t>=1, η παραπάνω σχέση γράφεται:</a:t>
            </a:r>
          </a:p>
          <a:p>
            <a:pPr marL="0" indent="0" algn="ctr">
              <a:buFont typeface="Arial" pitchFamily="34" charset="0"/>
              <a:buNone/>
            </a:pPr>
            <a:r>
              <a:rPr lang="el-GR" sz="2400" dirty="0" smtClean="0"/>
              <a:t>δ,</a:t>
            </a:r>
            <a:r>
              <a:rPr lang="el-GR" sz="2400" baseline="-25000" dirty="0" smtClean="0"/>
              <a:t>φ1+φ2</a:t>
            </a:r>
            <a:r>
              <a:rPr lang="el-GR" sz="2400" dirty="0" smtClean="0"/>
              <a:t>=δ,</a:t>
            </a:r>
            <a:r>
              <a:rPr lang="el-GR" sz="2400" baseline="-25000" dirty="0" smtClean="0"/>
              <a:t>φ1=1</a:t>
            </a:r>
            <a:r>
              <a:rPr lang="el-GR" sz="2400" dirty="0" smtClean="0"/>
              <a:t>*φ</a:t>
            </a:r>
            <a:r>
              <a:rPr lang="el-GR" sz="2400" baseline="-25000" dirty="0" smtClean="0"/>
              <a:t>1</a:t>
            </a:r>
            <a:r>
              <a:rPr lang="el-GR" sz="2400" dirty="0" smtClean="0"/>
              <a:t>+δ,</a:t>
            </a:r>
            <a:r>
              <a:rPr lang="el-GR" sz="2400" baseline="-25000" dirty="0" smtClean="0"/>
              <a:t>φ2=1</a:t>
            </a:r>
            <a:r>
              <a:rPr lang="el-GR" sz="2400" dirty="0" smtClean="0"/>
              <a:t>*φ</a:t>
            </a:r>
            <a:r>
              <a:rPr lang="el-GR" sz="2400" baseline="-25000" dirty="0" smtClean="0"/>
              <a:t>2</a:t>
            </a:r>
            <a:r>
              <a:rPr lang="el-GR" sz="2400" dirty="0" smtClean="0"/>
              <a:t>+....+δ,</a:t>
            </a:r>
            <a:r>
              <a:rPr lang="el-GR" sz="2400" baseline="-25000" dirty="0" smtClean="0"/>
              <a:t>φ</a:t>
            </a:r>
            <a:r>
              <a:rPr lang="en-US" sz="2400" baseline="-25000" dirty="0" smtClean="0"/>
              <a:t>n=1</a:t>
            </a:r>
            <a:r>
              <a:rPr lang="en-US" sz="2400" dirty="0" smtClean="0"/>
              <a:t>*</a:t>
            </a:r>
            <a:r>
              <a:rPr lang="el-GR" sz="2400" dirty="0" smtClean="0"/>
              <a:t>φ</a:t>
            </a:r>
            <a:r>
              <a:rPr lang="en-US" sz="2400" baseline="-25000" dirty="0" smtClean="0"/>
              <a:t>n</a:t>
            </a:r>
            <a:endParaRPr lang="el-GR" sz="2400" baseline="-25000" dirty="0" smtClean="0"/>
          </a:p>
          <a:p>
            <a:pPr marL="0" indent="0">
              <a:buFont typeface="Arial" pitchFamily="34" charset="0"/>
              <a:buNone/>
            </a:pPr>
            <a:endParaRPr lang="el-GR" sz="2400" dirty="0"/>
          </a:p>
        </p:txBody>
      </p:sp>
      <p:sp>
        <p:nvSpPr>
          <p:cNvPr id="4" name="Rectangle 3" descr="Σχήμα περίγραμμα."/>
          <p:cNvSpPr/>
          <p:nvPr/>
        </p:nvSpPr>
        <p:spPr>
          <a:xfrm>
            <a:off x="1907704" y="4437112"/>
            <a:ext cx="540060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Slide Number Placeholder 1"/>
          <p:cNvSpPr>
            <a:spLocks noGrp="1"/>
          </p:cNvSpPr>
          <p:nvPr>
            <p:ph type="sldNum" sz="quarter" idx="12"/>
          </p:nvPr>
        </p:nvSpPr>
        <p:spPr/>
        <p:txBody>
          <a:bodyPr/>
          <a:lstStyle/>
          <a:p>
            <a:fld id="{E53BB423-234F-4104-8070-014A5F326CB9}" type="slidenum">
              <a:rPr lang="el-GR" smtClean="0"/>
              <a:t>17</a:t>
            </a:fld>
            <a:endParaRPr lang="el-GR"/>
          </a:p>
        </p:txBody>
      </p:sp>
    </p:spTree>
    <p:extLst>
      <p:ext uri="{BB962C8B-B14F-4D97-AF65-F5344CB8AC3E}">
        <p14:creationId xmlns:p14="http://schemas.microsoft.com/office/powerpoint/2010/main" val="2779012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 σχηματισμός πόλων</a:t>
            </a:r>
            <a:endParaRPr lang="el-GR" sz="2800" b="1" dirty="0"/>
          </a:p>
        </p:txBody>
      </p:sp>
      <p:sp>
        <p:nvSpPr>
          <p:cNvPr id="13" name="Content Placeholder 2"/>
          <p:cNvSpPr txBox="1">
            <a:spLocks/>
          </p:cNvSpPr>
          <p:nvPr/>
        </p:nvSpPr>
        <p:spPr>
          <a:xfrm>
            <a:off x="0" y="764704"/>
            <a:ext cx="91440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σύστημα τεσσάρων δίσκων του σχήματος. </a:t>
            </a:r>
          </a:p>
          <a:p>
            <a:pPr marL="0" indent="0">
              <a:buFont typeface="Arial" pitchFamily="34" charset="0"/>
              <a:buNone/>
            </a:pPr>
            <a:r>
              <a:rPr lang="el-GR" sz="2400" dirty="0" smtClean="0"/>
              <a:t>Ζητούμενο είναι ο σχηματισμός των πόλων.</a:t>
            </a:r>
          </a:p>
        </p:txBody>
      </p:sp>
      <p:graphicFrame>
        <p:nvGraphicFramePr>
          <p:cNvPr id="10" name="Object 9" descr="Εικόνα που περιγράφει την εφαρμογή του θεωρήματος των τριών πόλων για την εύρεση του σχηματισμού των πόλων σε μονοκινητό σύστημα τεσσάρων δίσκων."/>
          <p:cNvGraphicFramePr>
            <a:graphicFrameLocks noChangeAspect="1"/>
          </p:cNvGraphicFramePr>
          <p:nvPr>
            <p:extLst>
              <p:ext uri="{D42A27DB-BD31-4B8C-83A1-F6EECF244321}">
                <p14:modId xmlns:p14="http://schemas.microsoft.com/office/powerpoint/2010/main" val="1502050756"/>
              </p:ext>
            </p:extLst>
          </p:nvPr>
        </p:nvGraphicFramePr>
        <p:xfrm>
          <a:off x="-1" y="1700808"/>
          <a:ext cx="9137177" cy="1269212"/>
        </p:xfrm>
        <a:graphic>
          <a:graphicData uri="http://schemas.openxmlformats.org/presentationml/2006/ole">
            <mc:AlternateContent xmlns:mc="http://schemas.openxmlformats.org/markup-compatibility/2006">
              <mc:Choice xmlns:v="urn:schemas-microsoft-com:vml" Requires="v">
                <p:oleObj spid="_x0000_s56412" name="Picture (32-bit)" r:id="rId3" imgW="6114960" imgH="752400" progId="MetafileCompanion32.Picture.1">
                  <p:embed/>
                </p:oleObj>
              </mc:Choice>
              <mc:Fallback>
                <p:oleObj name="Picture (32-bit)" r:id="rId3" imgW="6114960" imgH="752400" progId="MetafileCompanion32.Picture.1">
                  <p:embed/>
                  <p:pic>
                    <p:nvPicPr>
                      <p:cNvPr id="0" name=""/>
                      <p:cNvPicPr/>
                      <p:nvPr/>
                    </p:nvPicPr>
                    <p:blipFill>
                      <a:blip r:embed="rId4"/>
                      <a:stretch>
                        <a:fillRect/>
                      </a:stretch>
                    </p:blipFill>
                    <p:spPr>
                      <a:xfrm>
                        <a:off x="-1" y="1700808"/>
                        <a:ext cx="9137177" cy="1269212"/>
                      </a:xfrm>
                      <a:prstGeom prst="rect">
                        <a:avLst/>
                      </a:prstGeom>
                    </p:spPr>
                  </p:pic>
                </p:oleObj>
              </mc:Fallback>
            </mc:AlternateContent>
          </a:graphicData>
        </a:graphic>
      </p:graphicFrame>
      <p:sp>
        <p:nvSpPr>
          <p:cNvPr id="11" name="Content Placeholder 2"/>
          <p:cNvSpPr txBox="1">
            <a:spLocks/>
          </p:cNvSpPr>
          <p:nvPr/>
        </p:nvSpPr>
        <p:spPr>
          <a:xfrm>
            <a:off x="0" y="3068960"/>
            <a:ext cx="91440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Αρχικά ελέγχεται εάν το σύστημα είναι μονοκινητό, κατά τα γνωστά:</a:t>
            </a:r>
          </a:p>
          <a:p>
            <a:pPr marL="0" indent="0">
              <a:buFont typeface="Arial" pitchFamily="34" charset="0"/>
              <a:buNone/>
            </a:pPr>
            <a:r>
              <a:rPr lang="el-GR" sz="2400" dirty="0"/>
              <a:t>π</a:t>
            </a:r>
            <a:r>
              <a:rPr lang="el-GR" sz="2400" dirty="0" smtClean="0"/>
              <a:t>ράγματι είναι, διότι ρ&lt;3δ κατά μία ράβδο.</a:t>
            </a:r>
            <a:endParaRPr lang="el-GR" sz="2400" dirty="0"/>
          </a:p>
        </p:txBody>
      </p:sp>
      <p:sp>
        <p:nvSpPr>
          <p:cNvPr id="12" name="Content Placeholder 2"/>
          <p:cNvSpPr txBox="1">
            <a:spLocks/>
          </p:cNvSpPr>
          <p:nvPr/>
        </p:nvSpPr>
        <p:spPr>
          <a:xfrm>
            <a:off x="36512" y="3960440"/>
            <a:ext cx="9144000" cy="27809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 συνέχεια αριθμούνται οι δίσκοι. </a:t>
            </a:r>
            <a:r>
              <a:rPr lang="el-GR" sz="2400" b="1" u="sng" dirty="0" smtClean="0"/>
              <a:t>ΠΡΟΣΟΧΗ</a:t>
            </a:r>
            <a:r>
              <a:rPr lang="el-GR" sz="2400" dirty="0" smtClean="0"/>
              <a:t>: ένα τμήμα του φορέα είναι συνδεδεμένο με πάκτωση και άρα είναι ακίνητο, δηλαδή είναι αντίστοιχο του εδάφους. Επομένως, θα πάρει αρίθμηση σαν του εδάφους, δηλαδή 0. Στην πραγματικότητα οι δίσκοι προς αρίθμηση είναι τρεις. </a:t>
            </a:r>
          </a:p>
          <a:p>
            <a:pPr marL="0" indent="0">
              <a:buFont typeface="Arial" pitchFamily="34" charset="0"/>
              <a:buNone/>
            </a:pPr>
            <a:r>
              <a:rPr lang="el-GR" sz="2400" dirty="0" smtClean="0"/>
              <a:t>Ακολούθως τοποθετούνται οι προφανείς πόλοι και οι περιορισμοί από τις κυλίσεις.</a:t>
            </a:r>
          </a:p>
        </p:txBody>
      </p:sp>
      <p:sp>
        <p:nvSpPr>
          <p:cNvPr id="5" name="Slide Number Placeholder 4"/>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 σχηματισμός πόλων (συνέχεια)</a:t>
            </a:r>
            <a:endParaRPr lang="el-GR" sz="2800" b="1" dirty="0"/>
          </a:p>
        </p:txBody>
      </p:sp>
      <p:graphicFrame>
        <p:nvGraphicFramePr>
          <p:cNvPr id="10" name="Object 9" descr="Εικόνα που περιγράφει την εφαρμογή του θεωρήματος των τριών πόλων για την εύρεση του σχηματισμού των πόλων σε μονοκινητό σύστημα τεσσάρων δίσκων."/>
          <p:cNvGraphicFramePr>
            <a:graphicFrameLocks noChangeAspect="1"/>
          </p:cNvGraphicFramePr>
          <p:nvPr>
            <p:extLst>
              <p:ext uri="{D42A27DB-BD31-4B8C-83A1-F6EECF244321}">
                <p14:modId xmlns:p14="http://schemas.microsoft.com/office/powerpoint/2010/main" val="1814768069"/>
              </p:ext>
            </p:extLst>
          </p:nvPr>
        </p:nvGraphicFramePr>
        <p:xfrm>
          <a:off x="-1" y="863644"/>
          <a:ext cx="9137177" cy="1269212"/>
        </p:xfrm>
        <a:graphic>
          <a:graphicData uri="http://schemas.openxmlformats.org/presentationml/2006/ole">
            <mc:AlternateContent xmlns:mc="http://schemas.openxmlformats.org/markup-compatibility/2006">
              <mc:Choice xmlns:v="urn:schemas-microsoft-com:vml" Requires="v">
                <p:oleObj spid="_x0000_s68667" name="Picture (32-bit)" r:id="rId3" imgW="6114960" imgH="752400" progId="MetafileCompanion32.Picture.1">
                  <p:embed/>
                </p:oleObj>
              </mc:Choice>
              <mc:Fallback>
                <p:oleObj name="Picture (32-bit)" r:id="rId3" imgW="6114960" imgH="752400" progId="MetafileCompanion32.Picture.1">
                  <p:embed/>
                  <p:pic>
                    <p:nvPicPr>
                      <p:cNvPr id="0" name=""/>
                      <p:cNvPicPr/>
                      <p:nvPr/>
                    </p:nvPicPr>
                    <p:blipFill>
                      <a:blip r:embed="rId4"/>
                      <a:stretch>
                        <a:fillRect/>
                      </a:stretch>
                    </p:blipFill>
                    <p:spPr>
                      <a:xfrm>
                        <a:off x="-1" y="863644"/>
                        <a:ext cx="9137177" cy="1269212"/>
                      </a:xfrm>
                      <a:prstGeom prst="rect">
                        <a:avLst/>
                      </a:prstGeom>
                    </p:spPr>
                  </p:pic>
                </p:oleObj>
              </mc:Fallback>
            </mc:AlternateContent>
          </a:graphicData>
        </a:graphic>
      </p:graphicFrame>
      <p:sp>
        <p:nvSpPr>
          <p:cNvPr id="11" name="Content Placeholder 2"/>
          <p:cNvSpPr txBox="1">
            <a:spLocks/>
          </p:cNvSpPr>
          <p:nvPr/>
        </p:nvSpPr>
        <p:spPr>
          <a:xfrm>
            <a:off x="0" y="2492896"/>
            <a:ext cx="91440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τις δύο παράλληλες δεσμικές ράβδους (δ.ρ.) ο πόλος περιστροφής (1 2) βρίσκεται στο άπειρο.</a:t>
            </a:r>
            <a:endParaRPr lang="el-GR" sz="2400" dirty="0"/>
          </a:p>
        </p:txBody>
      </p:sp>
      <p:sp>
        <p:nvSpPr>
          <p:cNvPr id="12" name="Content Placeholder 2"/>
          <p:cNvSpPr txBox="1">
            <a:spLocks/>
          </p:cNvSpPr>
          <p:nvPr/>
        </p:nvSpPr>
        <p:spPr>
          <a:xfrm>
            <a:off x="36512" y="3501008"/>
            <a:ext cx="8999984"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 συνέχεια εφαρμόζεται το Θεώρημα τριών πόλων:</a:t>
            </a:r>
          </a:p>
          <a:p>
            <a:pPr marL="457200" indent="-457200">
              <a:buFont typeface="Arial" pitchFamily="34" charset="0"/>
              <a:buAutoNum type="arabicParenBoth"/>
            </a:pPr>
            <a:r>
              <a:rPr lang="el-GR" sz="2400" dirty="0" smtClean="0"/>
              <a:t>+ (1 2) → (2)</a:t>
            </a:r>
          </a:p>
          <a:p>
            <a:pPr marL="0" indent="0">
              <a:buNone/>
            </a:pPr>
            <a:r>
              <a:rPr lang="el-GR" sz="2400" dirty="0" smtClean="0"/>
              <a:t>(2 3) + (2) → (3)</a:t>
            </a:r>
          </a:p>
          <a:p>
            <a:pPr marL="0" indent="0">
              <a:buNone/>
            </a:pPr>
            <a:r>
              <a:rPr lang="el-GR" sz="2400" dirty="0" smtClean="0"/>
              <a:t>Από τις παραπάνω σχέσεις και τους δύο γ.τ. που προκύπτουν από τις κυλίσεις, προσδιορίζονται οι πόλοι (2) και (3). </a:t>
            </a:r>
          </a:p>
          <a:p>
            <a:pPr marL="0" inden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280636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 γραμμή βυθίσεων</a:t>
            </a:r>
            <a:endParaRPr lang="el-GR" sz="2800" b="1" dirty="0"/>
          </a:p>
        </p:txBody>
      </p:sp>
      <p:sp>
        <p:nvSpPr>
          <p:cNvPr id="11" name="Content Placeholder 2"/>
          <p:cNvSpPr txBox="1">
            <a:spLocks/>
          </p:cNvSpPr>
          <p:nvPr/>
        </p:nvSpPr>
        <p:spPr>
          <a:xfrm>
            <a:off x="0" y="836712"/>
            <a:ext cx="9144000"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200" dirty="0" smtClean="0"/>
              <a:t>Για την εύρεση της γραμμής βυθίσεων του φορέα, αρχικά επιλέγεται ως παράμετρος περιγραφής της κίνησης η ω</a:t>
            </a:r>
            <a:r>
              <a:rPr lang="el-GR" sz="2200" baseline="-25000" dirty="0" smtClean="0"/>
              <a:t>3</a:t>
            </a:r>
            <a:r>
              <a:rPr lang="el-GR" sz="2200" dirty="0"/>
              <a:t>. </a:t>
            </a:r>
            <a:endParaRPr lang="el-GR" sz="2200" dirty="0" smtClean="0"/>
          </a:p>
          <a:p>
            <a:pPr marL="0" indent="0">
              <a:buNone/>
            </a:pPr>
            <a:r>
              <a:rPr lang="el-GR" sz="2200" dirty="0" smtClean="0"/>
              <a:t>Χαράσεται </a:t>
            </a:r>
            <a:r>
              <a:rPr lang="el-GR" sz="2200" dirty="0"/>
              <a:t>η γραμμή βυθίσεων και προβάλλονται οι πόλοι περιστροφής.</a:t>
            </a:r>
          </a:p>
          <a:p>
            <a:pPr marL="0" indent="0">
              <a:buNone/>
            </a:pPr>
            <a:r>
              <a:rPr lang="el-GR" sz="2200" dirty="0" smtClean="0"/>
              <a:t>Στη συνέχεια, </a:t>
            </a:r>
            <a:r>
              <a:rPr lang="el-GR" sz="2200" dirty="0"/>
              <a:t>σχεδιάζεται η περιστροφή του δίσκου </a:t>
            </a:r>
            <a:r>
              <a:rPr lang="el-GR" sz="2200" dirty="0" smtClean="0"/>
              <a:t>ΙΙΙ, ω</a:t>
            </a:r>
            <a:r>
              <a:rPr lang="el-GR" sz="2200" baseline="-25000" dirty="0" smtClean="0"/>
              <a:t>3</a:t>
            </a:r>
            <a:r>
              <a:rPr lang="el-GR" sz="2200" dirty="0" smtClean="0"/>
              <a:t> </a:t>
            </a:r>
            <a:r>
              <a:rPr lang="el-GR" sz="2200" dirty="0"/>
              <a:t>κι έπειτα σχεδιάζονται οι κινήσεις των υπόλοιπων δίσκων</a:t>
            </a:r>
            <a:r>
              <a:rPr lang="el-GR" sz="2200" dirty="0" smtClean="0"/>
              <a:t>.</a:t>
            </a:r>
          </a:p>
          <a:p>
            <a:pPr marL="0" indent="0">
              <a:buNone/>
            </a:pPr>
            <a:r>
              <a:rPr lang="el-GR" sz="2200" dirty="0" smtClean="0"/>
              <a:t>Ακολουθώντας τη γνωστή διαδικασία χαράσεται η γραμμή βυθίσεων που απεικονίζεται στο παρακάτω σχήμα.</a:t>
            </a:r>
            <a:endParaRPr lang="el-GR" sz="2200" dirty="0"/>
          </a:p>
          <a:p>
            <a:pPr marL="0" indent="0">
              <a:buFont typeface="Arial" pitchFamily="34" charset="0"/>
              <a:buNone/>
            </a:pPr>
            <a:endParaRPr lang="el-GR" sz="2400" dirty="0"/>
          </a:p>
        </p:txBody>
      </p:sp>
      <p:graphicFrame>
        <p:nvGraphicFramePr>
          <p:cNvPr id="3" name="Object 2" descr="Εικόνα που περιγράφει τη διαδικασία εύερσης της γραμμής βυθίσεων για το μονοκινητό σύστημα τεσσάρων δίσκων."/>
          <p:cNvGraphicFramePr>
            <a:graphicFrameLocks noChangeAspect="1"/>
          </p:cNvGraphicFramePr>
          <p:nvPr>
            <p:extLst>
              <p:ext uri="{D42A27DB-BD31-4B8C-83A1-F6EECF244321}">
                <p14:modId xmlns:p14="http://schemas.microsoft.com/office/powerpoint/2010/main" val="393234782"/>
              </p:ext>
            </p:extLst>
          </p:nvPr>
        </p:nvGraphicFramePr>
        <p:xfrm>
          <a:off x="36512" y="3501008"/>
          <a:ext cx="9030149" cy="3240360"/>
        </p:xfrm>
        <a:graphic>
          <a:graphicData uri="http://schemas.openxmlformats.org/presentationml/2006/ole">
            <mc:AlternateContent xmlns:mc="http://schemas.openxmlformats.org/markup-compatibility/2006">
              <mc:Choice xmlns:v="urn:schemas-microsoft-com:vml" Requires="v">
                <p:oleObj spid="_x0000_s69690" name="Picture (32-bit)" r:id="rId3" imgW="12411000" imgH="3838680" progId="MetafileCompanion32.Picture.1">
                  <p:embed/>
                </p:oleObj>
              </mc:Choice>
              <mc:Fallback>
                <p:oleObj name="Picture (32-bit)" r:id="rId3" imgW="12411000" imgH="3838680" progId="MetafileCompanion32.Picture.1">
                  <p:embed/>
                  <p:pic>
                    <p:nvPicPr>
                      <p:cNvPr id="0" name=""/>
                      <p:cNvPicPr/>
                      <p:nvPr/>
                    </p:nvPicPr>
                    <p:blipFill>
                      <a:blip r:embed="rId4"/>
                      <a:stretch>
                        <a:fillRect/>
                      </a:stretch>
                    </p:blipFill>
                    <p:spPr>
                      <a:xfrm>
                        <a:off x="36512" y="3501008"/>
                        <a:ext cx="9030149" cy="324036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3555487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Πρόβλημα απειροστής κινητότητας</a:t>
            </a:r>
            <a:endParaRPr lang="el-GR" sz="2800" b="1" dirty="0"/>
          </a:p>
        </p:txBody>
      </p:sp>
      <p:sp>
        <p:nvSpPr>
          <p:cNvPr id="9" name="Content Placeholder 2"/>
          <p:cNvSpPr txBox="1">
            <a:spLocks/>
          </p:cNvSpPr>
          <p:nvPr/>
        </p:nvSpPr>
        <p:spPr>
          <a:xfrm>
            <a:off x="2546979" y="908720"/>
            <a:ext cx="6601308"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u="sng" dirty="0" smtClean="0">
                <a:solidFill>
                  <a:schemeClr val="accent5">
                    <a:lumMod val="75000"/>
                  </a:schemeClr>
                </a:solidFill>
              </a:rPr>
              <a:t>Απειροστή κινητότητα: </a:t>
            </a:r>
            <a:r>
              <a:rPr lang="el-GR" sz="2400" dirty="0" smtClean="0"/>
              <a:t>όταν οι τρεις δεσμικές ράβδοι που απαιτούνται για την ακινητοποίηση ενός δίσκου στο επίπεδο, διέρχονται από τον πόλο περιστροφής του δίσκου.</a:t>
            </a:r>
          </a:p>
        </p:txBody>
      </p:sp>
      <p:graphicFrame>
        <p:nvGraphicFramePr>
          <p:cNvPr id="6" name="Object 5" descr="Εικόνα ενός δίσκου που συνδέεται με το έδαφος μέσω τριών τεμνόμενων δεσμικών ράβδων, οι ευθείες των οποίων διέρχονται από το ίδιο σημείο."/>
          <p:cNvGraphicFramePr>
            <a:graphicFrameLocks noChangeAspect="1"/>
          </p:cNvGraphicFramePr>
          <p:nvPr>
            <p:extLst>
              <p:ext uri="{D42A27DB-BD31-4B8C-83A1-F6EECF244321}">
                <p14:modId xmlns:p14="http://schemas.microsoft.com/office/powerpoint/2010/main" val="1814734783"/>
              </p:ext>
            </p:extLst>
          </p:nvPr>
        </p:nvGraphicFramePr>
        <p:xfrm>
          <a:off x="107504" y="908720"/>
          <a:ext cx="1944216" cy="1869439"/>
        </p:xfrm>
        <a:graphic>
          <a:graphicData uri="http://schemas.openxmlformats.org/presentationml/2006/ole">
            <mc:AlternateContent xmlns:mc="http://schemas.openxmlformats.org/markup-compatibility/2006">
              <mc:Choice xmlns:v="urn:schemas-microsoft-com:vml" Requires="v">
                <p:oleObj spid="_x0000_s57493" name="Picture (32-bit)" r:id="rId3" imgW="1552680" imgH="1257480" progId="MetafileCompanion32.Picture.1">
                  <p:embed/>
                </p:oleObj>
              </mc:Choice>
              <mc:Fallback>
                <p:oleObj name="Picture (32-bit)" r:id="rId3" imgW="1552680" imgH="1257480" progId="MetafileCompanion32.Picture.1">
                  <p:embed/>
                  <p:pic>
                    <p:nvPicPr>
                      <p:cNvPr id="0" name=""/>
                      <p:cNvPicPr/>
                      <p:nvPr/>
                    </p:nvPicPr>
                    <p:blipFill>
                      <a:blip r:embed="rId4"/>
                      <a:stretch>
                        <a:fillRect/>
                      </a:stretch>
                    </p:blipFill>
                    <p:spPr>
                      <a:xfrm>
                        <a:off x="107504" y="908720"/>
                        <a:ext cx="1944216" cy="1869439"/>
                      </a:xfrm>
                      <a:prstGeom prst="rect">
                        <a:avLst/>
                      </a:prstGeom>
                    </p:spPr>
                  </p:pic>
                </p:oleObj>
              </mc:Fallback>
            </mc:AlternateContent>
          </a:graphicData>
        </a:graphic>
      </p:graphicFrame>
      <p:sp>
        <p:nvSpPr>
          <p:cNvPr id="12" name="Content Placeholder 2"/>
          <p:cNvSpPr txBox="1">
            <a:spLocks/>
          </p:cNvSpPr>
          <p:nvPr/>
        </p:nvSpPr>
        <p:spPr>
          <a:xfrm>
            <a:off x="107504" y="2852936"/>
            <a:ext cx="892899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Διαδικασία αναγνώρισης απειροστής κινητότητας δίσκου:</a:t>
            </a:r>
          </a:p>
          <a:p>
            <a:pPr marL="0" indent="0">
              <a:buFont typeface="Arial" pitchFamily="34" charset="0"/>
              <a:buNone/>
            </a:pPr>
            <a:r>
              <a:rPr lang="el-GR" sz="2400" dirty="0" smtClean="0"/>
              <a:t>Έστω ο φορέας του σχήματος συνδεδεμένος με το έδαφος με τρεις δ.ρ. </a:t>
            </a:r>
          </a:p>
        </p:txBody>
      </p:sp>
      <p:sp>
        <p:nvSpPr>
          <p:cNvPr id="14" name="Content Placeholder 2"/>
          <p:cNvSpPr txBox="1">
            <a:spLocks/>
          </p:cNvSpPr>
          <p:nvPr/>
        </p:nvSpPr>
        <p:spPr>
          <a:xfrm>
            <a:off x="2451694" y="4005064"/>
            <a:ext cx="6601308"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να διαπιστωθεί εάν ο φορέας έχει απειροστή κινητότητα, αρχικά αφαιρείται η μία ράβδος. Μετά από την αφαίρεση είναι σίγουρα μονοκινητός.</a:t>
            </a:r>
          </a:p>
          <a:p>
            <a:pPr marL="0" indent="0">
              <a:buFont typeface="Arial" pitchFamily="34" charset="0"/>
              <a:buNone/>
            </a:pPr>
            <a:r>
              <a:rPr lang="el-GR" sz="2400" dirty="0" smtClean="0"/>
              <a:t>Βρίσκεται ο σχηματισμός των πόλων και στη συνέχεια προστίθεται η ράβδος που έχει αφαιρεθεί.</a:t>
            </a:r>
          </a:p>
        </p:txBody>
      </p:sp>
      <p:graphicFrame>
        <p:nvGraphicFramePr>
          <p:cNvPr id="11" name="Object 10" descr="Εικόνα ενός δίσκου που συνδέεται με το έδαφος μέσω δύο τεμνόμενων δεσμικών ράβδων, οι ευθείες των οποίων διέρχονται από το ίδιο σημείο που αποτελεί και τον πόλο περιστροφής του δίσκου."/>
          <p:cNvGraphicFramePr>
            <a:graphicFrameLocks noChangeAspect="1"/>
          </p:cNvGraphicFramePr>
          <p:nvPr>
            <p:extLst>
              <p:ext uri="{D42A27DB-BD31-4B8C-83A1-F6EECF244321}">
                <p14:modId xmlns:p14="http://schemas.microsoft.com/office/powerpoint/2010/main" val="3082036730"/>
              </p:ext>
            </p:extLst>
          </p:nvPr>
        </p:nvGraphicFramePr>
        <p:xfrm>
          <a:off x="251520" y="4365104"/>
          <a:ext cx="2195467" cy="1872208"/>
        </p:xfrm>
        <a:graphic>
          <a:graphicData uri="http://schemas.openxmlformats.org/presentationml/2006/ole">
            <mc:AlternateContent xmlns:mc="http://schemas.openxmlformats.org/markup-compatibility/2006">
              <mc:Choice xmlns:v="urn:schemas-microsoft-com:vml" Requires="v">
                <p:oleObj spid="_x0000_s57494" name="Picture (32-bit)" r:id="rId5" imgW="1552680" imgH="1324080" progId="MetafileCompanion32.Picture.1">
                  <p:embed/>
                </p:oleObj>
              </mc:Choice>
              <mc:Fallback>
                <p:oleObj name="Picture (32-bit)" r:id="rId5" imgW="1552680" imgH="1324080" progId="MetafileCompanion32.Picture.1">
                  <p:embed/>
                  <p:pic>
                    <p:nvPicPr>
                      <p:cNvPr id="0" name=""/>
                      <p:cNvPicPr/>
                      <p:nvPr/>
                    </p:nvPicPr>
                    <p:blipFill>
                      <a:blip r:embed="rId6"/>
                      <a:stretch>
                        <a:fillRect/>
                      </a:stretch>
                    </p:blipFill>
                    <p:spPr>
                      <a:xfrm>
                        <a:off x="251520" y="4365104"/>
                        <a:ext cx="2195467" cy="1872208"/>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1712454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Διαδικασία αναγνώρισης απειροστής κινητότητας</a:t>
            </a:r>
            <a:endParaRPr lang="el-GR" sz="2800" b="1" dirty="0"/>
          </a:p>
        </p:txBody>
      </p:sp>
      <p:sp>
        <p:nvSpPr>
          <p:cNvPr id="3" name="Content Placeholder 2"/>
          <p:cNvSpPr>
            <a:spLocks noGrp="1"/>
          </p:cNvSpPr>
          <p:nvPr>
            <p:ph idx="1"/>
          </p:nvPr>
        </p:nvSpPr>
        <p:spPr>
          <a:xfrm>
            <a:off x="107504" y="836712"/>
            <a:ext cx="8941568" cy="864096"/>
          </a:xfrm>
        </p:spPr>
        <p:txBody>
          <a:bodyPr>
            <a:normAutofit/>
          </a:bodyPr>
          <a:lstStyle/>
          <a:p>
            <a:pPr marL="0" indent="0">
              <a:buNone/>
            </a:pPr>
            <a:r>
              <a:rPr lang="el-GR" sz="2400" dirty="0" smtClean="0"/>
              <a:t>Μετά την πρόσθεση της ράβδου ελέγχεται το αν προκύπτει αντίφαση στο σχηματισμό των πόλων, ή όχι.</a:t>
            </a:r>
            <a:endParaRPr lang="el-GR" sz="2400" dirty="0"/>
          </a:p>
          <a:p>
            <a:pPr marL="0" indent="0">
              <a:buNone/>
            </a:pPr>
            <a:endParaRPr lang="el-GR" sz="2400" dirty="0" smtClean="0"/>
          </a:p>
        </p:txBody>
      </p:sp>
      <p:sp>
        <p:nvSpPr>
          <p:cNvPr id="10" name="Content Placeholder 2"/>
          <p:cNvSpPr txBox="1">
            <a:spLocks/>
          </p:cNvSpPr>
          <p:nvPr/>
        </p:nvSpPr>
        <p:spPr>
          <a:xfrm>
            <a:off x="3860304" y="1916832"/>
            <a:ext cx="5248200"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Εάν δεν προκύπτει αντίφαση, τότε ο φορέας εμφανίζει απειροστή κινητότητα.</a:t>
            </a:r>
          </a:p>
          <a:p>
            <a:pPr marL="0" indent="0">
              <a:buFont typeface="Arial" pitchFamily="34" charset="0"/>
              <a:buNone/>
            </a:pPr>
            <a:endParaRPr lang="el-GR" sz="2400" dirty="0" smtClean="0"/>
          </a:p>
        </p:txBody>
      </p:sp>
      <p:graphicFrame>
        <p:nvGraphicFramePr>
          <p:cNvPr id="7" name="Object 6" descr="Εικόνα ενός δίσκου που συνδέεται με το έδαφος μέσω τριών τεμνόμενων δεσμικών ράβδων, οι ευθείες των οποίων διέρχονται από το ίδιο σημείο."/>
          <p:cNvGraphicFramePr>
            <a:graphicFrameLocks noChangeAspect="1"/>
          </p:cNvGraphicFramePr>
          <p:nvPr>
            <p:extLst>
              <p:ext uri="{D42A27DB-BD31-4B8C-83A1-F6EECF244321}">
                <p14:modId xmlns:p14="http://schemas.microsoft.com/office/powerpoint/2010/main" val="1148771241"/>
              </p:ext>
            </p:extLst>
          </p:nvPr>
        </p:nvGraphicFramePr>
        <p:xfrm>
          <a:off x="539552" y="1628800"/>
          <a:ext cx="2304256" cy="1964979"/>
        </p:xfrm>
        <a:graphic>
          <a:graphicData uri="http://schemas.openxmlformats.org/presentationml/2006/ole">
            <mc:AlternateContent xmlns:mc="http://schemas.openxmlformats.org/markup-compatibility/2006">
              <mc:Choice xmlns:v="urn:schemas-microsoft-com:vml" Requires="v">
                <p:oleObj spid="_x0000_s59564" name="Picture (32-bit)" r:id="rId3" imgW="1552680" imgH="1324080" progId="MetafileCompanion32.Picture.1">
                  <p:embed/>
                </p:oleObj>
              </mc:Choice>
              <mc:Fallback>
                <p:oleObj name="Picture (32-bit)" r:id="rId3" imgW="1552680" imgH="1324080" progId="MetafileCompanion32.Picture.1">
                  <p:embed/>
                  <p:pic>
                    <p:nvPicPr>
                      <p:cNvPr id="0" name=""/>
                      <p:cNvPicPr/>
                      <p:nvPr/>
                    </p:nvPicPr>
                    <p:blipFill>
                      <a:blip r:embed="rId4"/>
                      <a:stretch>
                        <a:fillRect/>
                      </a:stretch>
                    </p:blipFill>
                    <p:spPr>
                      <a:xfrm>
                        <a:off x="539552" y="1628800"/>
                        <a:ext cx="2304256" cy="1964979"/>
                      </a:xfrm>
                      <a:prstGeom prst="rect">
                        <a:avLst/>
                      </a:prstGeom>
                    </p:spPr>
                  </p:pic>
                </p:oleObj>
              </mc:Fallback>
            </mc:AlternateContent>
          </a:graphicData>
        </a:graphic>
      </p:graphicFrame>
      <p:sp>
        <p:nvSpPr>
          <p:cNvPr id="11" name="Content Placeholder 2"/>
          <p:cNvSpPr txBox="1">
            <a:spLocks/>
          </p:cNvSpPr>
          <p:nvPr/>
        </p:nvSpPr>
        <p:spPr>
          <a:xfrm>
            <a:off x="4012704" y="3717032"/>
            <a:ext cx="5095800"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Εάν προκύπτει αντίφαση, τότε ο φορέας δεν εμφανίζει απειροστή κινητότητα και είναι ισοστατικός.</a:t>
            </a:r>
          </a:p>
          <a:p>
            <a:pPr marL="0" indent="0">
              <a:buFont typeface="Arial" pitchFamily="34" charset="0"/>
              <a:buNone/>
            </a:pPr>
            <a:endParaRPr lang="el-GR" sz="2400" dirty="0" smtClean="0"/>
          </a:p>
        </p:txBody>
      </p:sp>
      <p:graphicFrame>
        <p:nvGraphicFramePr>
          <p:cNvPr id="8" name="Object 7" descr="Εικόνα ενός δίσκου που συνδέεται με το έδαφος μέσω τριών τεμνόμενων δεσμικών ράβδων, όπου οι ευθείες μόνο των δύο διέρχονται από το ίδιο σημείο, ενώ της τρίτης δεσμικής ράβδου όχι."/>
          <p:cNvGraphicFramePr>
            <a:graphicFrameLocks noChangeAspect="1"/>
          </p:cNvGraphicFramePr>
          <p:nvPr>
            <p:extLst>
              <p:ext uri="{D42A27DB-BD31-4B8C-83A1-F6EECF244321}">
                <p14:modId xmlns:p14="http://schemas.microsoft.com/office/powerpoint/2010/main" val="2057041787"/>
              </p:ext>
            </p:extLst>
          </p:nvPr>
        </p:nvGraphicFramePr>
        <p:xfrm>
          <a:off x="107504" y="3573016"/>
          <a:ext cx="3528392" cy="1961786"/>
        </p:xfrm>
        <a:graphic>
          <a:graphicData uri="http://schemas.openxmlformats.org/presentationml/2006/ole">
            <mc:AlternateContent xmlns:mc="http://schemas.openxmlformats.org/markup-compatibility/2006">
              <mc:Choice xmlns:v="urn:schemas-microsoft-com:vml" Requires="v">
                <p:oleObj spid="_x0000_s59565" name="Picture (32-bit)" r:id="rId5" imgW="2381400" imgH="1324080" progId="MetafileCompanion32.Picture.1">
                  <p:embed/>
                </p:oleObj>
              </mc:Choice>
              <mc:Fallback>
                <p:oleObj name="Picture (32-bit)" r:id="rId5" imgW="2381400" imgH="1324080" progId="MetafileCompanion32.Picture.1">
                  <p:embed/>
                  <p:pic>
                    <p:nvPicPr>
                      <p:cNvPr id="0" name=""/>
                      <p:cNvPicPr/>
                      <p:nvPr/>
                    </p:nvPicPr>
                    <p:blipFill>
                      <a:blip r:embed="rId6"/>
                      <a:stretch>
                        <a:fillRect/>
                      </a:stretch>
                    </p:blipFill>
                    <p:spPr>
                      <a:xfrm>
                        <a:off x="107504" y="3573016"/>
                        <a:ext cx="3528392" cy="1961786"/>
                      </a:xfrm>
                      <a:prstGeom prst="rect">
                        <a:avLst/>
                      </a:prstGeom>
                    </p:spPr>
                  </p:pic>
                </p:oleObj>
              </mc:Fallback>
            </mc:AlternateContent>
          </a:graphicData>
        </a:graphic>
      </p:graphicFrame>
      <p:sp>
        <p:nvSpPr>
          <p:cNvPr id="12" name="Content Placeholder 2"/>
          <p:cNvSpPr txBox="1">
            <a:spLocks/>
          </p:cNvSpPr>
          <p:nvPr/>
        </p:nvSpPr>
        <p:spPr>
          <a:xfrm>
            <a:off x="0" y="5589240"/>
            <a:ext cx="8941568" cy="11139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ΠΑΡΑΤΗΡΗΣΗ: </a:t>
            </a:r>
            <a:r>
              <a:rPr lang="el-GR" sz="2400" dirty="0" smtClean="0"/>
              <a:t>η παραπάνω διαδικασία εφαρμόζεται σε φορείς που μοιάζουν ισοστατικοί (δηλαδή ικανοποιούν την αναγκαία συνθήκη), αλλά δεν είναι βέβαιο ότι είναι πράγματι ισοστατικοί.</a:t>
            </a:r>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30759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1</a:t>
            </a:r>
            <a:r>
              <a:rPr lang="el-GR" sz="2800" b="1" baseline="30000" dirty="0" smtClean="0"/>
              <a:t>ο</a:t>
            </a:r>
            <a:r>
              <a:rPr lang="el-GR" sz="2800" b="1" dirty="0" smtClean="0"/>
              <a:t> </a:t>
            </a:r>
            <a:endParaRPr lang="el-GR" sz="2800" b="1" dirty="0"/>
          </a:p>
        </p:txBody>
      </p:sp>
      <p:sp>
        <p:nvSpPr>
          <p:cNvPr id="9" name="Content Placeholder 2"/>
          <p:cNvSpPr txBox="1">
            <a:spLocks/>
          </p:cNvSpPr>
          <p:nvPr/>
        </p:nvSpPr>
        <p:spPr>
          <a:xfrm>
            <a:off x="35496" y="4149080"/>
            <a:ext cx="8844408"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ο φορέας του σχήματος. </a:t>
            </a:r>
          </a:p>
          <a:p>
            <a:pPr marL="0" indent="0">
              <a:buFont typeface="Arial" pitchFamily="34" charset="0"/>
              <a:buNone/>
            </a:pPr>
            <a:r>
              <a:rPr lang="el-GR" sz="2400" dirty="0" smtClean="0"/>
              <a:t>Ζητείται η απόσταση </a:t>
            </a:r>
            <a:r>
              <a:rPr lang="en-US" sz="2400" dirty="0" smtClean="0"/>
              <a:t>a</a:t>
            </a:r>
            <a:r>
              <a:rPr lang="el-GR" sz="2400" dirty="0" smtClean="0"/>
              <a:t> για την οποία ο φορέας εμφανίζει απειροστή κινητότητα.</a:t>
            </a:r>
          </a:p>
          <a:p>
            <a:pPr marL="0" indent="0">
              <a:buFont typeface="Arial" pitchFamily="34" charset="0"/>
              <a:buNone/>
            </a:pPr>
            <a:endParaRPr lang="el-GR" sz="2400" dirty="0" smtClean="0"/>
          </a:p>
        </p:txBody>
      </p:sp>
      <p:graphicFrame>
        <p:nvGraphicFramePr>
          <p:cNvPr id="4" name="Object 3" descr="Εικόνα δικτυωτού φορέα που συνδέεται με το έδαφος μέσω μιας άρθρωσης και μιας δεσμικής ράβδου."/>
          <p:cNvGraphicFramePr>
            <a:graphicFrameLocks noChangeAspect="1"/>
          </p:cNvGraphicFramePr>
          <p:nvPr>
            <p:extLst>
              <p:ext uri="{D42A27DB-BD31-4B8C-83A1-F6EECF244321}">
                <p14:modId xmlns:p14="http://schemas.microsoft.com/office/powerpoint/2010/main" val="404171066"/>
              </p:ext>
            </p:extLst>
          </p:nvPr>
        </p:nvGraphicFramePr>
        <p:xfrm>
          <a:off x="251520" y="908720"/>
          <a:ext cx="6091092" cy="2592288"/>
        </p:xfrm>
        <a:graphic>
          <a:graphicData uri="http://schemas.openxmlformats.org/presentationml/2006/ole">
            <mc:AlternateContent xmlns:mc="http://schemas.openxmlformats.org/markup-compatibility/2006">
              <mc:Choice xmlns:v="urn:schemas-microsoft-com:vml" Requires="v">
                <p:oleObj spid="_x0000_s60503" name="Picture (32-bit)" r:id="rId3" imgW="4743360" imgH="1409760" progId="MetafileCompanion32.Picture.1">
                  <p:embed/>
                </p:oleObj>
              </mc:Choice>
              <mc:Fallback>
                <p:oleObj name="Picture (32-bit)" r:id="rId3" imgW="4743360" imgH="1409760" progId="MetafileCompanion32.Picture.1">
                  <p:embed/>
                  <p:pic>
                    <p:nvPicPr>
                      <p:cNvPr id="0" name=""/>
                      <p:cNvPicPr/>
                      <p:nvPr/>
                    </p:nvPicPr>
                    <p:blipFill>
                      <a:blip r:embed="rId4"/>
                      <a:stretch>
                        <a:fillRect/>
                      </a:stretch>
                    </p:blipFill>
                    <p:spPr>
                      <a:xfrm>
                        <a:off x="251520" y="908720"/>
                        <a:ext cx="6091092" cy="2592288"/>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3032294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1</a:t>
            </a:r>
            <a:r>
              <a:rPr lang="el-GR" sz="2800" b="1" baseline="30000" dirty="0" smtClean="0"/>
              <a:t>ο</a:t>
            </a:r>
            <a:r>
              <a:rPr lang="el-GR" sz="2800" b="1" dirty="0" smtClean="0"/>
              <a:t> – 1</a:t>
            </a:r>
            <a:r>
              <a:rPr lang="el-GR" sz="2800" b="1" baseline="30000" dirty="0" smtClean="0"/>
              <a:t>ος</a:t>
            </a:r>
            <a:r>
              <a:rPr lang="el-GR" sz="2800" b="1" dirty="0" smtClean="0"/>
              <a:t> τρόπος επίλυσης</a:t>
            </a:r>
            <a:endParaRPr lang="el-GR" sz="2800" b="1" dirty="0"/>
          </a:p>
        </p:txBody>
      </p:sp>
      <p:sp>
        <p:nvSpPr>
          <p:cNvPr id="9" name="Content Placeholder 2"/>
          <p:cNvSpPr txBox="1">
            <a:spLocks/>
          </p:cNvSpPr>
          <p:nvPr/>
        </p:nvSpPr>
        <p:spPr>
          <a:xfrm>
            <a:off x="5580112" y="836712"/>
            <a:ext cx="3528392" cy="602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Ουσιαστικά πρόκειται για ένα στέρεο δίσκο που συνδέεται με τρεις δ.ρ.</a:t>
            </a:r>
          </a:p>
          <a:p>
            <a:pPr marL="0" indent="0">
              <a:buFont typeface="Arial" pitchFamily="34" charset="0"/>
              <a:buNone/>
            </a:pPr>
            <a:r>
              <a:rPr lang="el-GR" sz="2400" dirty="0" smtClean="0"/>
              <a:t>Ζητούμενο είναι η απόσταση </a:t>
            </a:r>
            <a:r>
              <a:rPr lang="en-US" sz="2400" dirty="0" smtClean="0"/>
              <a:t>a</a:t>
            </a:r>
            <a:r>
              <a:rPr lang="el-GR" sz="2400" dirty="0" smtClean="0"/>
              <a:t> ώστε η 3</a:t>
            </a:r>
            <a:r>
              <a:rPr lang="el-GR" sz="2400" baseline="30000" dirty="0" smtClean="0"/>
              <a:t>η</a:t>
            </a:r>
            <a:r>
              <a:rPr lang="el-GR" sz="2400" dirty="0" smtClean="0"/>
              <a:t> δ.ρ. </a:t>
            </a:r>
            <a:r>
              <a:rPr lang="el-GR" sz="2400" dirty="0"/>
              <a:t>ν</a:t>
            </a:r>
            <a:r>
              <a:rPr lang="el-GR" sz="2400" dirty="0" smtClean="0"/>
              <a:t>α διέρχεται από τον πόλο περιστροφής.</a:t>
            </a:r>
          </a:p>
          <a:p>
            <a:pPr marL="0" indent="0">
              <a:buFont typeface="Arial" pitchFamily="34" charset="0"/>
              <a:buNone/>
            </a:pPr>
            <a:r>
              <a:rPr lang="el-GR" sz="2400" dirty="0" smtClean="0"/>
              <a:t>Αφαιρείται η ράβδος, βρίσκεται ο σχηματισμός των πόλων και προστίθεται ξανά η ράβδος, έτσι ώστε να περνά από τον πόλο (1).</a:t>
            </a:r>
          </a:p>
          <a:p>
            <a:pPr marL="0" indent="0">
              <a:buFont typeface="Arial" pitchFamily="34" charset="0"/>
              <a:buNone/>
            </a:pPr>
            <a:r>
              <a:rPr lang="el-GR" sz="2400" dirty="0" smtClean="0"/>
              <a:t>Από γεωμετρία προσδιορίζεται </a:t>
            </a:r>
            <a:r>
              <a:rPr lang="en-US" sz="2400" dirty="0" smtClean="0"/>
              <a:t>a=4m.</a:t>
            </a:r>
            <a:endParaRPr lang="el-GR" sz="2400" dirty="0" smtClean="0"/>
          </a:p>
          <a:p>
            <a:pPr marL="0" indent="0">
              <a:buFont typeface="Arial" pitchFamily="34" charset="0"/>
              <a:buNone/>
            </a:pPr>
            <a:endParaRPr lang="el-GR" sz="2400" dirty="0" smtClean="0"/>
          </a:p>
        </p:txBody>
      </p:sp>
      <p:graphicFrame>
        <p:nvGraphicFramePr>
          <p:cNvPr id="3" name="Object 2" descr="Εικόνα που περιγράφει τον πρώτο τρόπο επίλυσης της άσκησης μέσω της διαδικασίας αναγνώρισης της απειροστής κινητότητας και τη βοήθεια της γεωμετρίας."/>
          <p:cNvGraphicFramePr>
            <a:graphicFrameLocks noChangeAspect="1"/>
          </p:cNvGraphicFramePr>
          <p:nvPr>
            <p:extLst>
              <p:ext uri="{D42A27DB-BD31-4B8C-83A1-F6EECF244321}">
                <p14:modId xmlns:p14="http://schemas.microsoft.com/office/powerpoint/2010/main" val="2776855215"/>
              </p:ext>
            </p:extLst>
          </p:nvPr>
        </p:nvGraphicFramePr>
        <p:xfrm>
          <a:off x="35496" y="1196752"/>
          <a:ext cx="5616624" cy="4961351"/>
        </p:xfrm>
        <a:graphic>
          <a:graphicData uri="http://schemas.openxmlformats.org/presentationml/2006/ole">
            <mc:AlternateContent xmlns:mc="http://schemas.openxmlformats.org/markup-compatibility/2006">
              <mc:Choice xmlns:v="urn:schemas-microsoft-com:vml" Requires="v">
                <p:oleObj spid="_x0000_s70710" name="Picture (32-bit)" r:id="rId3" imgW="2104920" imgH="1409760" progId="MetafileCompanion32.Picture.1">
                  <p:embed/>
                </p:oleObj>
              </mc:Choice>
              <mc:Fallback>
                <p:oleObj name="Picture (32-bit)" r:id="rId3" imgW="2104920" imgH="1409760" progId="MetafileCompanion32.Picture.1">
                  <p:embed/>
                  <p:pic>
                    <p:nvPicPr>
                      <p:cNvPr id="0" name=""/>
                      <p:cNvPicPr/>
                      <p:nvPr/>
                    </p:nvPicPr>
                    <p:blipFill>
                      <a:blip r:embed="rId4"/>
                      <a:stretch>
                        <a:fillRect/>
                      </a:stretch>
                    </p:blipFill>
                    <p:spPr>
                      <a:xfrm>
                        <a:off x="35496" y="1196752"/>
                        <a:ext cx="5616624" cy="4961351"/>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1146458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1</a:t>
            </a:r>
            <a:r>
              <a:rPr lang="el-GR" sz="2800" b="1" baseline="30000" dirty="0" smtClean="0"/>
              <a:t>ο</a:t>
            </a:r>
            <a:r>
              <a:rPr lang="el-GR" sz="2800" b="1" dirty="0" smtClean="0"/>
              <a:t> – </a:t>
            </a:r>
            <a:r>
              <a:rPr lang="en-US" sz="2800" b="1" dirty="0" smtClean="0"/>
              <a:t>2</a:t>
            </a:r>
            <a:r>
              <a:rPr lang="el-GR" sz="2800" b="1" baseline="30000" dirty="0" smtClean="0"/>
              <a:t>ος</a:t>
            </a:r>
            <a:r>
              <a:rPr lang="el-GR" sz="2800" b="1" dirty="0" smtClean="0"/>
              <a:t> τρόπος επίλυσης</a:t>
            </a:r>
            <a:endParaRPr lang="el-GR" sz="2800" b="1" dirty="0"/>
          </a:p>
        </p:txBody>
      </p:sp>
      <p:graphicFrame>
        <p:nvGraphicFramePr>
          <p:cNvPr id="4" name="Object 3" descr="Εικόνα που περιγράφει το δεύτερο τρόπο επίλυσης της άσκησης μέσω του υπολογισμού της τάσης της δεσμικής ράβδου."/>
          <p:cNvGraphicFramePr>
            <a:graphicFrameLocks noChangeAspect="1"/>
          </p:cNvGraphicFramePr>
          <p:nvPr>
            <p:extLst>
              <p:ext uri="{D42A27DB-BD31-4B8C-83A1-F6EECF244321}">
                <p14:modId xmlns:p14="http://schemas.microsoft.com/office/powerpoint/2010/main" val="204822686"/>
              </p:ext>
            </p:extLst>
          </p:nvPr>
        </p:nvGraphicFramePr>
        <p:xfrm>
          <a:off x="35496" y="908720"/>
          <a:ext cx="5568043" cy="2376264"/>
        </p:xfrm>
        <a:graphic>
          <a:graphicData uri="http://schemas.openxmlformats.org/presentationml/2006/ole">
            <mc:AlternateContent xmlns:mc="http://schemas.openxmlformats.org/markup-compatibility/2006">
              <mc:Choice xmlns:v="urn:schemas-microsoft-com:vml" Requires="v">
                <p:oleObj spid="_x0000_s71782" name="Picture (32-bit)" r:id="rId3" imgW="3543480" imgH="961920" progId="MetafileCompanion32.Picture.1">
                  <p:embed/>
                </p:oleObj>
              </mc:Choice>
              <mc:Fallback>
                <p:oleObj name="Picture (32-bit)" r:id="rId3" imgW="3543480" imgH="961920" progId="MetafileCompanion32.Picture.1">
                  <p:embed/>
                  <p:pic>
                    <p:nvPicPr>
                      <p:cNvPr id="0" name=""/>
                      <p:cNvPicPr/>
                      <p:nvPr/>
                    </p:nvPicPr>
                    <p:blipFill>
                      <a:blip r:embed="rId4"/>
                      <a:stretch>
                        <a:fillRect/>
                      </a:stretch>
                    </p:blipFill>
                    <p:spPr>
                      <a:xfrm>
                        <a:off x="35496" y="908720"/>
                        <a:ext cx="5568043" cy="2376264"/>
                      </a:xfrm>
                      <a:prstGeom prst="rect">
                        <a:avLst/>
                      </a:prstGeom>
                    </p:spPr>
                  </p:pic>
                </p:oleObj>
              </mc:Fallback>
            </mc:AlternateContent>
          </a:graphicData>
        </a:graphic>
      </p:graphicFrame>
      <p:sp>
        <p:nvSpPr>
          <p:cNvPr id="9" name="Content Placeholder 2"/>
          <p:cNvSpPr txBox="1">
            <a:spLocks/>
          </p:cNvSpPr>
          <p:nvPr/>
        </p:nvSpPr>
        <p:spPr>
          <a:xfrm>
            <a:off x="5580112" y="836712"/>
            <a:ext cx="3528392"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Αριθμητικός υπολογισμός αντιδράσεων:</a:t>
            </a:r>
          </a:p>
          <a:p>
            <a:pPr marL="0" indent="0">
              <a:buFont typeface="Arial" pitchFamily="34" charset="0"/>
              <a:buNone/>
            </a:pPr>
            <a:r>
              <a:rPr lang="el-GR" sz="2400" dirty="0"/>
              <a:t>α</a:t>
            </a:r>
            <a:r>
              <a:rPr lang="el-GR" sz="2400" dirty="0" smtClean="0"/>
              <a:t>ντιδράσεις στη στήριξη Α και αντίδραση </a:t>
            </a:r>
            <a:r>
              <a:rPr lang="en-US" sz="2400" dirty="0" smtClean="0"/>
              <a:t>s </a:t>
            </a:r>
            <a:r>
              <a:rPr lang="el-GR" sz="2400" dirty="0" smtClean="0"/>
              <a:t>στη δ.ρ.</a:t>
            </a:r>
          </a:p>
          <a:p>
            <a:pPr marL="0" indent="0">
              <a:buFont typeface="Arial" pitchFamily="34" charset="0"/>
              <a:buNone/>
            </a:pPr>
            <a:r>
              <a:rPr lang="el-GR" sz="2400" dirty="0" smtClean="0"/>
              <a:t>Από συνθήκες ισορροπίας υπολογίζεται:</a:t>
            </a:r>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6" name="TextBox 5"/>
              <p:cNvSpPr txBox="1"/>
              <p:nvPr/>
            </p:nvSpPr>
            <p:spPr>
              <a:xfrm>
                <a:off x="773597" y="3501008"/>
                <a:ext cx="3747500" cy="837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m:rPr>
                                  <m:sty m:val="p"/>
                                </m:rPr>
                                <a:rPr lang="en-US" sz="2000" b="0" i="0" smtClean="0">
                                  <a:latin typeface="Cambria Math"/>
                                </a:rPr>
                                <m:t>F</m:t>
                              </m:r>
                            </m:e>
                            <m:sub>
                              <m:r>
                                <a:rPr lang="en-US" sz="2000" b="0" i="1" smtClean="0">
                                  <a:latin typeface="Cambria Math"/>
                                </a:rPr>
                                <m:t>𝑥</m:t>
                              </m:r>
                            </m:sub>
                          </m:sSub>
                        </m:e>
                      </m:nary>
                      <m:r>
                        <a:rPr lang="en-US" sz="2000" i="1" smtClean="0">
                          <a:latin typeface="Cambria Math"/>
                        </a:rPr>
                        <m:t>=</m:t>
                      </m:r>
                      <m:r>
                        <a:rPr lang="en-US" sz="2000" b="0" i="1" smtClean="0">
                          <a:latin typeface="Cambria Math"/>
                        </a:rPr>
                        <m:t>0</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𝐴</m:t>
                          </m:r>
                        </m:e>
                        <m:sub>
                          <m:r>
                            <a:rPr lang="en-US" sz="2000" b="0" i="1" smtClean="0">
                              <a:latin typeface="Cambria Math"/>
                              <a:ea typeface="Cambria Math"/>
                            </a:rPr>
                            <m:t>𝑥</m:t>
                          </m:r>
                        </m:sub>
                      </m:sSub>
                      <m:r>
                        <a:rPr lang="en-US" sz="2000" b="0" i="1" smtClean="0">
                          <a:latin typeface="Cambria Math"/>
                          <a:ea typeface="Cambria Math"/>
                        </a:rPr>
                        <m:t>+</m:t>
                      </m:r>
                      <m:r>
                        <a:rPr lang="en-US" sz="2000" b="0" i="1" smtClean="0">
                          <a:latin typeface="Cambria Math"/>
                          <a:ea typeface="Cambria Math"/>
                        </a:rPr>
                        <m:t>𝑠</m:t>
                      </m:r>
                      <m:r>
                        <a:rPr lang="en-US" sz="2000" b="0" i="1" smtClean="0">
                          <a:latin typeface="Cambria Math"/>
                          <a:ea typeface="Cambria Math"/>
                        </a:rPr>
                        <m:t>∗</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l-GR" sz="2000" b="0" i="1" smtClean="0">
                              <a:latin typeface="Cambria Math"/>
                              <a:ea typeface="Cambria Math"/>
                            </a:rPr>
                            <m:t>𝜑</m:t>
                          </m:r>
                          <m:r>
                            <a:rPr lang="el-GR" sz="2000" b="0" i="1" smtClean="0">
                              <a:latin typeface="Cambria Math"/>
                              <a:ea typeface="Cambria Math"/>
                            </a:rPr>
                            <m:t>=0</m:t>
                          </m:r>
                        </m:e>
                      </m:func>
                    </m:oMath>
                  </m:oMathPara>
                </a14:m>
                <a:endParaRPr lang="el-GR"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773597" y="3501008"/>
                <a:ext cx="3747500" cy="837665"/>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3568" y="4221088"/>
                <a:ext cx="4374467" cy="837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m:rPr>
                                  <m:sty m:val="p"/>
                                </m:rPr>
                                <a:rPr lang="en-US" sz="2000" b="0" i="0" smtClean="0">
                                  <a:latin typeface="Cambria Math"/>
                                </a:rPr>
                                <m:t>F</m:t>
                              </m:r>
                            </m:e>
                            <m:sub>
                              <m:r>
                                <a:rPr lang="en-US" sz="2000" b="0" i="1" smtClean="0">
                                  <a:latin typeface="Cambria Math"/>
                                </a:rPr>
                                <m:t>𝑦</m:t>
                              </m:r>
                            </m:sub>
                          </m:sSub>
                        </m:e>
                      </m:nary>
                      <m:r>
                        <a:rPr lang="en-US" sz="2000" i="1" smtClean="0">
                          <a:latin typeface="Cambria Math"/>
                        </a:rPr>
                        <m:t>=</m:t>
                      </m:r>
                      <m:r>
                        <a:rPr lang="en-US" sz="2000" b="0" i="1" smtClean="0">
                          <a:latin typeface="Cambria Math"/>
                        </a:rPr>
                        <m:t>0</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𝐴</m:t>
                          </m:r>
                        </m:e>
                        <m:sub>
                          <m:r>
                            <a:rPr lang="en-US" sz="2000" b="0" i="1" smtClean="0">
                              <a:latin typeface="Cambria Math"/>
                              <a:ea typeface="Cambria Math"/>
                            </a:rPr>
                            <m:t>𝑦</m:t>
                          </m:r>
                        </m:sub>
                      </m:sSub>
                      <m:r>
                        <a:rPr lang="en-US" sz="2000" b="0" i="1" smtClean="0">
                          <a:latin typeface="Cambria Math"/>
                          <a:ea typeface="Cambria Math"/>
                        </a:rPr>
                        <m:t>−30+</m:t>
                      </m:r>
                      <m:r>
                        <a:rPr lang="en-US" sz="2000" b="0" i="1" smtClean="0">
                          <a:latin typeface="Cambria Math"/>
                          <a:ea typeface="Cambria Math"/>
                        </a:rPr>
                        <m:t>𝑠</m:t>
                      </m:r>
                      <m:r>
                        <a:rPr lang="en-US" sz="2000" b="0" i="1" smtClean="0">
                          <a:latin typeface="Cambria Math"/>
                          <a:ea typeface="Cambria Math"/>
                        </a:rPr>
                        <m:t>∗</m:t>
                      </m:r>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r>
                            <a:rPr lang="el-GR" sz="2000" b="0" i="1" smtClean="0">
                              <a:latin typeface="Cambria Math"/>
                              <a:ea typeface="Cambria Math"/>
                            </a:rPr>
                            <m:t>𝜑</m:t>
                          </m:r>
                        </m:e>
                      </m:func>
                      <m:r>
                        <a:rPr lang="en-US" sz="2000" b="0" i="1" smtClean="0">
                          <a:latin typeface="Cambria Math"/>
                          <a:ea typeface="Cambria Math"/>
                        </a:rPr>
                        <m:t>=0</m:t>
                      </m:r>
                    </m:oMath>
                  </m:oMathPara>
                </a14:m>
                <a:endParaRPr lang="el-GR"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83568" y="4221088"/>
                <a:ext cx="4374467" cy="837665"/>
              </a:xfrm>
              <a:prstGeom prst="rect">
                <a:avLst/>
              </a:prstGeom>
              <a:blipFill rotWithShape="1">
                <a:blip r:embed="rId8"/>
                <a:stretch>
                  <a:fillRect/>
                </a:stretch>
              </a:blipFill>
            </p:spPr>
            <p:txBody>
              <a:bodyPr/>
              <a:lstStyle/>
              <a:p>
                <a:r>
                  <a:rPr lang="el-GR">
                    <a:noFill/>
                  </a:rPr>
                  <a:t> </a:t>
                </a:r>
              </a:p>
            </p:txBody>
          </p:sp>
        </mc:Fallback>
      </mc:AlternateContent>
      <p:graphicFrame>
        <p:nvGraphicFramePr>
          <p:cNvPr id="7" name="Object 6" descr="Εικόνα που δείχνει τη θετική φορά της ροπής προς τα δεξιά."/>
          <p:cNvGraphicFramePr>
            <a:graphicFrameLocks noChangeAspect="1"/>
          </p:cNvGraphicFramePr>
          <p:nvPr>
            <p:extLst>
              <p:ext uri="{D42A27DB-BD31-4B8C-83A1-F6EECF244321}">
                <p14:modId xmlns:p14="http://schemas.microsoft.com/office/powerpoint/2010/main" val="2630567198"/>
              </p:ext>
            </p:extLst>
          </p:nvPr>
        </p:nvGraphicFramePr>
        <p:xfrm>
          <a:off x="111596" y="5035313"/>
          <a:ext cx="423863" cy="671512"/>
        </p:xfrm>
        <a:graphic>
          <a:graphicData uri="http://schemas.openxmlformats.org/presentationml/2006/ole">
            <mc:AlternateContent xmlns:mc="http://schemas.openxmlformats.org/markup-compatibility/2006">
              <mc:Choice xmlns:v="urn:schemas-microsoft-com:vml" Requires="v">
                <p:oleObj spid="_x0000_s71783" name="Picture (32-bit)" r:id="rId9" imgW="846456" imgH="1344801" progId="MetafileCompanion32.Picture.1">
                  <p:embed/>
                </p:oleObj>
              </mc:Choice>
              <mc:Fallback>
                <p:oleObj name="Picture (32-bit)" r:id="rId9" imgW="846456" imgH="1344801" progId="MetafileCompanion32.Picture.1">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96" y="5035313"/>
                        <a:ext cx="42386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0" name="TextBox 9"/>
              <p:cNvSpPr txBox="1"/>
              <p:nvPr/>
            </p:nvSpPr>
            <p:spPr>
              <a:xfrm>
                <a:off x="395536" y="4941168"/>
                <a:ext cx="7735451" cy="837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000" i="1" smtClean="0">
                              <a:latin typeface="Cambria Math"/>
                            </a:rPr>
                          </m:ctrlPr>
                        </m:naryPr>
                        <m:sub/>
                        <m:sup/>
                        <m:e>
                          <m:sSub>
                            <m:sSubPr>
                              <m:ctrlPr>
                                <a:rPr lang="en-US" sz="2000" i="1" smtClean="0">
                                  <a:latin typeface="Cambria Math"/>
                                </a:rPr>
                              </m:ctrlPr>
                            </m:sSubPr>
                            <m:e>
                              <m:r>
                                <m:rPr>
                                  <m:sty m:val="p"/>
                                </m:rPr>
                                <a:rPr lang="el-GR" sz="2000" b="0" i="0" smtClean="0">
                                  <a:latin typeface="Cambria Math"/>
                                </a:rPr>
                                <m:t>Μ</m:t>
                              </m:r>
                            </m:e>
                            <m:sub>
                              <m:r>
                                <m:rPr>
                                  <m:sty m:val="p"/>
                                </m:rPr>
                                <a:rPr lang="el-GR" sz="2000" b="0" i="0" smtClean="0">
                                  <a:latin typeface="Cambria Math"/>
                                </a:rPr>
                                <m:t>Α</m:t>
                              </m:r>
                            </m:sub>
                          </m:sSub>
                        </m:e>
                      </m:nary>
                      <m:r>
                        <a:rPr lang="en-US" sz="2000" i="1" smtClean="0">
                          <a:latin typeface="Cambria Math"/>
                        </a:rPr>
                        <m:t>=</m:t>
                      </m:r>
                      <m:r>
                        <a:rPr lang="en-US" sz="2000" b="0" i="1" smtClean="0">
                          <a:latin typeface="Cambria Math"/>
                        </a:rPr>
                        <m:t>0</m:t>
                      </m:r>
                      <m:r>
                        <a:rPr lang="en-US" sz="2000" b="0" i="1" smtClean="0">
                          <a:latin typeface="Cambria Math"/>
                          <a:ea typeface="Cambria Math"/>
                        </a:rPr>
                        <m:t>⇒</m:t>
                      </m:r>
                      <m:r>
                        <a:rPr lang="el-GR" sz="2000" b="0" i="1" smtClean="0">
                          <a:latin typeface="Cambria Math"/>
                          <a:ea typeface="Cambria Math"/>
                        </a:rPr>
                        <m:t>20∗4+10∗12</m:t>
                      </m:r>
                      <m:r>
                        <a:rPr lang="en-US" sz="2000" b="0" i="1" smtClean="0">
                          <a:latin typeface="Cambria Math"/>
                          <a:ea typeface="Cambria Math"/>
                        </a:rPr>
                        <m:t>−</m:t>
                      </m:r>
                      <m:r>
                        <a:rPr lang="el-GR" sz="2000" b="0" i="1" smtClean="0">
                          <a:latin typeface="Cambria Math"/>
                          <a:ea typeface="Cambria Math"/>
                        </a:rPr>
                        <m:t>12∗</m:t>
                      </m:r>
                      <m:r>
                        <a:rPr lang="en-US" sz="2000" b="0" i="1" smtClean="0">
                          <a:latin typeface="Cambria Math"/>
                          <a:ea typeface="Cambria Math"/>
                        </a:rPr>
                        <m:t>𝑠</m:t>
                      </m:r>
                      <m:r>
                        <a:rPr lang="en-US" sz="2000" b="0" i="1" smtClean="0">
                          <a:latin typeface="Cambria Math"/>
                          <a:ea typeface="Cambria Math"/>
                        </a:rPr>
                        <m:t>∗</m:t>
                      </m:r>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r>
                            <a:rPr lang="el-GR" sz="2000" b="0" i="1" smtClean="0">
                              <a:latin typeface="Cambria Math"/>
                              <a:ea typeface="Cambria Math"/>
                            </a:rPr>
                            <m:t>𝜑</m:t>
                          </m:r>
                        </m:e>
                      </m:func>
                      <m:r>
                        <a:rPr lang="el-GR" sz="2000" b="0" i="1" smtClean="0">
                          <a:latin typeface="Cambria Math"/>
                          <a:ea typeface="Cambria Math"/>
                        </a:rPr>
                        <m:t>+3∗</m:t>
                      </m:r>
                      <m:r>
                        <a:rPr lang="en-US" sz="2000" b="0" i="1" smtClean="0">
                          <a:latin typeface="Cambria Math"/>
                          <a:ea typeface="Cambria Math"/>
                        </a:rPr>
                        <m:t>𝑠</m:t>
                      </m:r>
                      <m:r>
                        <a:rPr lang="en-US" sz="2000" b="0" i="1" smtClean="0">
                          <a:latin typeface="Cambria Math"/>
                          <a:ea typeface="Cambria Math"/>
                        </a:rPr>
                        <m:t>∗</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l-GR" sz="2000" b="0" i="1" smtClean="0">
                              <a:latin typeface="Cambria Math"/>
                              <a:ea typeface="Cambria Math"/>
                            </a:rPr>
                            <m:t>𝜑</m:t>
                          </m:r>
                        </m:e>
                      </m:func>
                      <m:r>
                        <a:rPr lang="en-US" sz="2000" b="0" i="1" smtClean="0">
                          <a:latin typeface="Cambria Math"/>
                          <a:ea typeface="Cambria Math"/>
                        </a:rPr>
                        <m:t>=0⇒</m:t>
                      </m:r>
                    </m:oMath>
                  </m:oMathPara>
                </a14:m>
                <a:endParaRPr lang="el-GR"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395536" y="4941168"/>
                <a:ext cx="7735451" cy="837665"/>
              </a:xfrm>
              <a:prstGeom prst="rect">
                <a:avLst/>
              </a:prstGeom>
              <a:blipFill rotWithShape="1">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4941" y="5661248"/>
                <a:ext cx="7637860" cy="7226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m:t>
                      </m:r>
                      <m:r>
                        <a:rPr lang="el-GR" sz="2000" b="0" i="1" smtClean="0">
                          <a:latin typeface="Cambria Math"/>
                          <a:ea typeface="Cambria Math"/>
                        </a:rPr>
                        <m:t>200−</m:t>
                      </m:r>
                      <m:r>
                        <a:rPr lang="en-US" sz="2000" b="0" i="1" smtClean="0">
                          <a:latin typeface="Cambria Math"/>
                          <a:ea typeface="Cambria Math"/>
                        </a:rPr>
                        <m:t>𝑠</m:t>
                      </m:r>
                      <m:r>
                        <a:rPr lang="en-US" sz="2000" b="0" i="1" smtClean="0">
                          <a:latin typeface="Cambria Math"/>
                          <a:ea typeface="Cambria Math"/>
                        </a:rPr>
                        <m:t>(12∗</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l-GR" sz="2000" b="0" i="1" smtClean="0">
                              <a:latin typeface="Cambria Math"/>
                              <a:ea typeface="Cambria Math"/>
                            </a:rPr>
                            <m:t>𝜑</m:t>
                          </m:r>
                          <m:r>
                            <a:rPr lang="el-GR" sz="2000" b="0" i="1" smtClean="0">
                              <a:latin typeface="Cambria Math"/>
                              <a:ea typeface="Cambria Math"/>
                            </a:rPr>
                            <m:t>−3∗</m:t>
                          </m:r>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r>
                                <a:rPr lang="el-GR" sz="2000" b="0" i="1" smtClean="0">
                                  <a:latin typeface="Cambria Math"/>
                                  <a:ea typeface="Cambria Math"/>
                                </a:rPr>
                                <m:t>𝜑</m:t>
                              </m:r>
                              <m:r>
                                <a:rPr lang="el-GR" sz="2000" b="0" i="1" smtClean="0">
                                  <a:latin typeface="Cambria Math"/>
                                  <a:ea typeface="Cambria Math"/>
                                </a:rPr>
                                <m:t>)</m:t>
                              </m:r>
                            </m:e>
                          </m:func>
                        </m:e>
                      </m:func>
                      <m:r>
                        <a:rPr lang="en-US" sz="2000" b="0" i="1" smtClean="0">
                          <a:latin typeface="Cambria Math"/>
                          <a:ea typeface="Cambria Math"/>
                        </a:rPr>
                        <m:t>=0⇒</m:t>
                      </m:r>
                      <m:r>
                        <a:rPr lang="en-US" sz="2000" b="0" i="1" smtClean="0">
                          <a:latin typeface="Cambria Math"/>
                          <a:ea typeface="Cambria Math"/>
                        </a:rPr>
                        <m:t>𝑠</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200</m:t>
                          </m:r>
                        </m:num>
                        <m:den>
                          <m:r>
                            <a:rPr lang="en-US" sz="2000" b="0" i="1" smtClean="0">
                              <a:latin typeface="Cambria Math"/>
                              <a:ea typeface="Cambria Math"/>
                            </a:rPr>
                            <m:t>12∗</m:t>
                          </m:r>
                          <m:func>
                            <m:funcPr>
                              <m:ctrlPr>
                                <a:rPr lang="en-US" sz="2000" b="0" i="1" smtClean="0">
                                  <a:latin typeface="Cambria Math"/>
                                  <a:ea typeface="Cambria Math"/>
                                </a:rPr>
                              </m:ctrlPr>
                            </m:funcPr>
                            <m:fName>
                              <m:r>
                                <m:rPr>
                                  <m:sty m:val="p"/>
                                </m:rPr>
                                <a:rPr lang="en-US" sz="2000" b="0" i="0" smtClean="0">
                                  <a:latin typeface="Cambria Math"/>
                                  <a:ea typeface="Cambria Math"/>
                                </a:rPr>
                                <m:t>sin</m:t>
                              </m:r>
                            </m:fName>
                            <m:e>
                              <m:r>
                                <a:rPr lang="el-GR" sz="2000" b="0" i="1" smtClean="0">
                                  <a:latin typeface="Cambria Math"/>
                                  <a:ea typeface="Cambria Math"/>
                                </a:rPr>
                                <m:t>𝜑</m:t>
                              </m:r>
                            </m:e>
                          </m:func>
                          <m:r>
                            <a:rPr lang="en-US" sz="2000" b="0" i="1" smtClean="0">
                              <a:latin typeface="Cambria Math"/>
                              <a:ea typeface="Cambria Math"/>
                            </a:rPr>
                            <m:t>−3∗</m:t>
                          </m:r>
                          <m:func>
                            <m:funcPr>
                              <m:ctrlPr>
                                <a:rPr lang="en-US" sz="2000" b="0" i="1" smtClean="0">
                                  <a:latin typeface="Cambria Math"/>
                                  <a:ea typeface="Cambria Math"/>
                                </a:rPr>
                              </m:ctrlPr>
                            </m:funcPr>
                            <m:fName>
                              <m:r>
                                <m:rPr>
                                  <m:sty m:val="p"/>
                                </m:rPr>
                                <a:rPr lang="en-US" sz="2000" b="0" i="0" smtClean="0">
                                  <a:latin typeface="Cambria Math"/>
                                  <a:ea typeface="Cambria Math"/>
                                </a:rPr>
                                <m:t>cos</m:t>
                              </m:r>
                            </m:fName>
                            <m:e>
                              <m:r>
                                <a:rPr lang="el-GR" sz="2000" b="0" i="1" smtClean="0">
                                  <a:latin typeface="Cambria Math"/>
                                  <a:ea typeface="Cambria Math"/>
                                </a:rPr>
                                <m:t>𝜑</m:t>
                              </m:r>
                            </m:e>
                          </m:func>
                        </m:den>
                      </m:f>
                    </m:oMath>
                  </m:oMathPara>
                </a14:m>
                <a:endParaRPr lang="el-GR"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64941" y="5661248"/>
                <a:ext cx="7637860" cy="722634"/>
              </a:xfrm>
              <a:prstGeom prst="rect">
                <a:avLst/>
              </a:prstGeom>
              <a:blipFill rotWithShape="1">
                <a:blip r:embed="rId12"/>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9</a:t>
            </a:fld>
            <a:endParaRPr lang="el-GR"/>
          </a:p>
        </p:txBody>
      </p:sp>
    </p:spTree>
    <p:extLst>
      <p:ext uri="{BB962C8B-B14F-4D97-AF65-F5344CB8AC3E}">
        <p14:creationId xmlns:p14="http://schemas.microsoft.com/office/powerpoint/2010/main" val="305655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14112</TotalTime>
  <Words>1451</Words>
  <Application>Microsoft Office PowerPoint</Application>
  <PresentationFormat>On-screen Show (4:3)</PresentationFormat>
  <Paragraphs>119</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Office Theme</vt:lpstr>
      <vt:lpstr>Picture (32-bit)</vt:lpstr>
      <vt:lpstr>Metafile Companion Picture (32-bit)</vt:lpstr>
      <vt:lpstr>ΣΤΑΤΙΚΗ Ι</vt:lpstr>
      <vt:lpstr>Εφαρμογή – σχηματισμός πόλων</vt:lpstr>
      <vt:lpstr>Εφαρμογή – σχηματισμός πόλων (συνέχεια)</vt:lpstr>
      <vt:lpstr>Εφαρμογή – γραμμή βυθίσεων</vt:lpstr>
      <vt:lpstr>Πρόβλημα απειροστής κινητότητας</vt:lpstr>
      <vt:lpstr>Διαδικασία αναγνώρισης απειροστής κινητότητας</vt:lpstr>
      <vt:lpstr>Παράδειγμα 1ο </vt:lpstr>
      <vt:lpstr>Παράδειγμα 1ο – 1ος τρόπος επίλυσης</vt:lpstr>
      <vt:lpstr>Παράδειγμα 1ο – 2ος τρόπος επίλυσης</vt:lpstr>
      <vt:lpstr>Παράδειγμα 1ο – 2ος τρόπος επίλυσης (συνέχεια)</vt:lpstr>
      <vt:lpstr>Παράδειγμα 2ο </vt:lpstr>
      <vt:lpstr>Παράδειγμα 2ο - επίλυση</vt:lpstr>
      <vt:lpstr>Παράδειγμα 2ο – επίλυση (συνέχεια)</vt:lpstr>
      <vt:lpstr>Πολυκινητά συστήματα (1)</vt:lpstr>
      <vt:lpstr>Πολυκινητά συστήματα (2)</vt:lpstr>
      <vt:lpstr>Πολυκινητά συστήματα (3)</vt:lpstr>
      <vt:lpstr>Πολυκινητά συστήματα – θεώρημα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312</cp:revision>
  <dcterms:created xsi:type="dcterms:W3CDTF">2013-03-08T16:01:01Z</dcterms:created>
  <dcterms:modified xsi:type="dcterms:W3CDTF">2015-06-08T08:33:45Z</dcterms:modified>
</cp:coreProperties>
</file>