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9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5"/>
  </p:notesMasterIdLst>
  <p:sldIdLst>
    <p:sldId id="288" r:id="rId3"/>
    <p:sldId id="289" r:id="rId4"/>
    <p:sldId id="290" r:id="rId5"/>
    <p:sldId id="292" r:id="rId6"/>
    <p:sldId id="291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858000" cy="9144000"/>
  <p:custDataLst>
    <p:tags r:id="rId46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gs" Target="tags/tag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8FC35-5A75-4DF9-A1C8-ECDA583189EB}" type="datetimeFigureOut">
              <a:rPr lang="el-GR" smtClean="0"/>
              <a:t>2/11/2015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49026-405A-4BD7-94E6-9184EB5E9B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3830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>
                <a:solidFill>
                  <a:prstClr val="black"/>
                </a:solidFill>
              </a:rPr>
              <a:pPr/>
              <a:t>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830AF-7AB2-4E90-9C69-22CE9E4AE14F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Τεχνικές Διοχέτευσης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069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3DA5-07B4-43DE-BF3F-74D69D406962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Τεχνικές Διοχέτευσης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8377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50B3D-1670-4813-8F2B-25F3DF7103A1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Τεχνικές Διοχέτευσης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1541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758F1-078A-481C-A643-486D3C6DD822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Τεχνικές Διοχέτευσης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2272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B0BB-D3EA-404B-B8A5-711FF636F15C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Τεχνικές Διοχέτευσης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4351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0D6A-A8C9-421C-AE33-8A12F16279BD}" type="datetime1">
              <a:rPr lang="el-GR" smtClean="0"/>
              <a:t>2/11/2015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Τεχνικές Διοχέτευσης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5000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FE4C4-768F-4B5F-9D7A-7266FFDD1984}" type="datetime1">
              <a:rPr lang="el-GR" smtClean="0"/>
              <a:t>2/11/2015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Τεχνικές Διοχέτευσης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7454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6413-ADC5-44A6-A2DA-BA8D7C714118}" type="datetime1">
              <a:rPr lang="el-GR" smtClean="0"/>
              <a:t>2/11/2015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Τεχνικές Διοχέτευσης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4228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D728-CDAB-4544-89AF-F51BE7B0E8D7}" type="datetime1">
              <a:rPr lang="el-GR" smtClean="0"/>
              <a:t>2/11/2015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Τεχνικές Διοχέτευσης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9366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85158-0039-4AB3-962A-88C248B87D48}" type="datetime1">
              <a:rPr lang="el-GR" smtClean="0"/>
              <a:t>2/11/2015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Τεχνικές Διοχέτευσης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883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2348-3ED9-4C04-A067-6ADE6780152F}" type="datetime1">
              <a:rPr lang="el-GR" smtClean="0"/>
              <a:t>2/11/2015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Τεχνικές Διοχέτευσης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32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82EE9-5963-425B-B101-626115794965}" type="datetime1">
              <a:rPr lang="el-GR" smtClean="0"/>
              <a:t>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Τεχνικές Διοχέτευσης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D79B3-9634-4F8D-B4BD-FBC90E58AC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202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sa/4.0/deed.el" TargetMode="Externa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microsoft.com/office/2007/relationships/hdphoto" Target="../media/hdphoto1.wdp"/><Relationship Id="rId4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microsoft.com/office/2007/relationships/hdphoto" Target="../media/hdphoto1.wdp"/><Relationship Id="rId4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microsoft.com/office/2007/relationships/hdphoto" Target="../media/hdphoto1.wdp"/><Relationship Id="rId5" Type="http://schemas.openxmlformats.org/officeDocument/2006/relationships/image" Target="../media/image6.jpeg"/><Relationship Id="rId4" Type="http://schemas.openxmlformats.org/officeDocument/2006/relationships/slide" Target="slide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microsoft.com/office/2007/relationships/hdphoto" Target="../media/hdphoto1.wdp"/><Relationship Id="rId5" Type="http://schemas.openxmlformats.org/officeDocument/2006/relationships/image" Target="../media/image6.jpeg"/><Relationship Id="rId4" Type="http://schemas.openxmlformats.org/officeDocument/2006/relationships/slide" Target="slide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5" Type="http://schemas.microsoft.com/office/2007/relationships/hdphoto" Target="../media/hdphoto1.wdp"/><Relationship Id="rId4" Type="http://schemas.openxmlformats.org/officeDocument/2006/relationships/image" Target="../media/image6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31.xml"/><Relationship Id="rId3" Type="http://schemas.openxmlformats.org/officeDocument/2006/relationships/slideLayout" Target="../slideLayouts/slideLayout6.xml"/><Relationship Id="rId7" Type="http://schemas.openxmlformats.org/officeDocument/2006/relationships/slide" Target="slide27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slide" Target="slide21.xml"/><Relationship Id="rId5" Type="http://schemas.openxmlformats.org/officeDocument/2006/relationships/slide" Target="slide19.xml"/><Relationship Id="rId4" Type="http://schemas.openxmlformats.org/officeDocument/2006/relationships/slide" Target="slide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cdev.teilar.gr/courses/TMA112/index.ph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5" Type="http://schemas.openxmlformats.org/officeDocument/2006/relationships/image" Target="../media/image10.png"/><Relationship Id="rId4" Type="http://schemas.openxmlformats.org/officeDocument/2006/relationships/hyperlink" Target="http://creativecommons.org/licenses/by-nc-sa/4.0/deed.el" TargetMode="Externa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Ομάδα 1" descr="Λογότυπο του Τεϊ Θεσσαλίας. Τεχνολογικό εκπαιδευτικό ίδρυμα Θεσσαλίας."/>
          <p:cNvGrpSpPr>
            <a:grpSpLocks/>
          </p:cNvGrpSpPr>
          <p:nvPr/>
        </p:nvGrpSpPr>
        <p:grpSpPr bwMode="auto">
          <a:xfrm>
            <a:off x="611188" y="461963"/>
            <a:ext cx="3455987" cy="1041400"/>
            <a:chOff x="611559" y="461813"/>
            <a:chExt cx="3456384" cy="1041770"/>
          </a:xfrm>
        </p:grpSpPr>
        <p:pic>
          <p:nvPicPr>
            <p:cNvPr id="3" name="Εικόνα 1" descr="Λογότυπο του Τεϊ Θεσσαλίας." title="Λογότυπο του Ιδρύματος.">
              <a:hlinkClick r:id="rId3" tooltip="Μετάβαση στην ιστοσελίδα του Ιδρύματος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gray">
            <a:xfrm>
              <a:off x="611559" y="461813"/>
              <a:ext cx="1079624" cy="1041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6" name="Θέση περιεχομένου 1"/>
            <p:cNvSpPr txBox="1">
              <a:spLocks noChangeArrowheads="1"/>
            </p:cNvSpPr>
            <p:nvPr/>
          </p:nvSpPr>
          <p:spPr bwMode="auto">
            <a:xfrm>
              <a:off x="1810182" y="484376"/>
              <a:ext cx="2257761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l-GR" sz="2000" dirty="0"/>
                <a:t>Τεχνολογικό Εκπαιδευτικό </a:t>
              </a:r>
            </a:p>
            <a:p>
              <a:pPr eaLnBrk="1" hangingPunct="1"/>
              <a:r>
                <a:rPr lang="el-GR" sz="2000" dirty="0"/>
                <a:t>Ίδρυμα Θεσσαλίας</a:t>
              </a:r>
            </a:p>
          </p:txBody>
        </p: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62000" y="1600201"/>
            <a:ext cx="7772400" cy="1047750"/>
          </a:xfrm>
        </p:spPr>
        <p:txBody>
          <a:bodyPr/>
          <a:lstStyle/>
          <a:p>
            <a:r>
              <a:rPr lang="el-GR" b="1" dirty="0" smtClean="0">
                <a:solidFill>
                  <a:prstClr val="black"/>
                </a:solidFill>
              </a:rPr>
              <a:t>Αρχιτεκτονική Η/Υ ΙΙ</a:t>
            </a:r>
            <a:endParaRPr lang="el-GR" dirty="0"/>
          </a:p>
        </p:txBody>
      </p:sp>
      <p:sp>
        <p:nvSpPr>
          <p:cNvPr id="6" name="Θέση περιεχομένου 2"/>
          <p:cNvSpPr txBox="1">
            <a:spLocks/>
          </p:cNvSpPr>
          <p:nvPr/>
        </p:nvSpPr>
        <p:spPr>
          <a:xfrm>
            <a:off x="762000" y="2647950"/>
            <a:ext cx="7772400" cy="2990850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  <a:defRPr/>
            </a:pPr>
            <a:r>
              <a:rPr lang="el-GR" sz="2800" b="1" dirty="0" smtClean="0">
                <a:solidFill>
                  <a:prstClr val="black"/>
                </a:solidFill>
                <a:ea typeface="+mj-ea"/>
                <a:cs typeface="+mj-cs"/>
              </a:rPr>
              <a:t>Ενότητα #</a:t>
            </a:r>
            <a:r>
              <a:rPr lang="en-US" sz="2800" b="1" dirty="0">
                <a:solidFill>
                  <a:prstClr val="black"/>
                </a:solidFill>
                <a:ea typeface="+mj-ea"/>
                <a:cs typeface="+mj-cs"/>
              </a:rPr>
              <a:t>4</a:t>
            </a:r>
            <a:r>
              <a:rPr lang="en-US" sz="2800" b="1" smtClean="0">
                <a:solidFill>
                  <a:prstClr val="black"/>
                </a:solidFill>
                <a:ea typeface="+mj-ea"/>
                <a:cs typeface="+mj-cs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Τεχνικές διοχέτευσης (</a:t>
            </a:r>
            <a:r>
              <a:rPr lang="en-US" sz="2800" dirty="0" smtClean="0">
                <a:solidFill>
                  <a:prstClr val="black"/>
                </a:solidFill>
                <a:ea typeface="+mj-ea"/>
                <a:cs typeface="+mj-cs"/>
              </a:rPr>
              <a:t>Pipeline)</a:t>
            </a: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 σε επεξεργαστές μερικώς επικαλυπτόμενων λειτουργιών</a:t>
            </a:r>
          </a:p>
          <a:p>
            <a:pPr marL="0" indent="0" algn="ctr" fontAlgn="auto">
              <a:spcBef>
                <a:spcPts val="0"/>
              </a:spcBef>
              <a:spcAft>
                <a:spcPts val="1000"/>
              </a:spcAft>
              <a:buFont typeface="Arial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l-GR" sz="2800" b="1" dirty="0" smtClean="0"/>
              <a:t>   </a:t>
            </a: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Νικόλαος Χ. </a:t>
            </a:r>
            <a:r>
              <a:rPr lang="el-GR" sz="2800" dirty="0" err="1" smtClean="0">
                <a:solidFill>
                  <a:prstClr val="black"/>
                </a:solidFill>
                <a:ea typeface="+mj-ea"/>
                <a:cs typeface="+mj-cs"/>
              </a:rPr>
              <a:t>Πετρέλλης</a:t>
            </a:r>
            <a:endParaRPr lang="el-GR" sz="28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 algn="ctr" fontAlgn="auto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Σχολή Τεχνολογικών Εφαρμογών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el-GR" sz="2800" dirty="0">
                <a:solidFill>
                  <a:prstClr val="black"/>
                </a:solidFill>
              </a:rPr>
              <a:t>Τμήμα Μηχανικών </a:t>
            </a:r>
            <a:r>
              <a:rPr lang="el-GR" sz="2800" dirty="0" smtClean="0">
                <a:solidFill>
                  <a:prstClr val="black"/>
                </a:solidFill>
              </a:rPr>
              <a:t>Πληροφορικής </a:t>
            </a:r>
            <a:r>
              <a:rPr lang="el-GR" sz="2800" dirty="0">
                <a:solidFill>
                  <a:prstClr val="black"/>
                </a:solidFill>
              </a:rPr>
              <a:t>Τ.Ε. </a:t>
            </a:r>
          </a:p>
        </p:txBody>
      </p:sp>
      <p:pic>
        <p:nvPicPr>
          <p:cNvPr id="9" name="Εικόνα 2" descr=" Λογότυπο για άδειες χρήσης creative commons, b y, n c, s a ">
            <a:hlinkClick r:id="rId5" tooltip="Μετάβαση στην Άδεια Χρήσης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175" y="5971167"/>
            <a:ext cx="1583921" cy="554177"/>
          </a:xfrm>
          <a:prstGeom prst="rect">
            <a:avLst/>
          </a:prstGeom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7110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Παράδειγμα 2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spcBef>
                    <a:spcPts val="0"/>
                  </a:spcBef>
                  <a:buClr>
                    <a:srgbClr val="0033CC"/>
                  </a:buClr>
                  <a:buFont typeface="Calibri" panose="020F0502020204030204" pitchFamily="34" charset="0"/>
                  <a:buChar char="●"/>
                </a:pPr>
                <a:endParaRPr lang="el-GR" altLang="el-GR" dirty="0" smtClean="0"/>
              </a:p>
              <a:p>
                <a:pPr marL="457200" indent="-457200">
                  <a:spcBef>
                    <a:spcPts val="0"/>
                  </a:spcBef>
                  <a:spcAft>
                    <a:spcPts val="2400"/>
                  </a:spcAft>
                  <a:buClr>
                    <a:srgbClr val="0033CC"/>
                  </a:buClr>
                  <a:buFont typeface="Calibri" panose="020F0502020204030204" pitchFamily="34" charset="0"/>
                  <a:buChar char="●"/>
                </a:pPr>
                <a:r>
                  <a:rPr lang="el-GR" altLang="el-GR" dirty="0" smtClean="0"/>
                  <a:t>Αν η καθυστέρηση σε κάθε στάδιο είναι </a:t>
                </a:r>
                <a:r>
                  <a:rPr lang="en-US" altLang="el-GR" dirty="0" smtClean="0"/>
                  <a:t>D </a:t>
                </a:r>
                <a:r>
                  <a:rPr lang="el-GR" altLang="el-GR" dirty="0" smtClean="0"/>
                  <a:t>και με χρήση </a:t>
                </a:r>
                <a:r>
                  <a:rPr lang="en-US" altLang="el-GR" dirty="0" smtClean="0"/>
                  <a:t>buffering </a:t>
                </a:r>
                <a:r>
                  <a:rPr lang="el-GR" altLang="el-GR" dirty="0" smtClean="0"/>
                  <a:t>είναι </a:t>
                </a:r>
                <a:r>
                  <a:rPr lang="en-US" altLang="el-GR" dirty="0" smtClean="0"/>
                  <a:t>D+B </a:t>
                </a:r>
                <a:r>
                  <a:rPr lang="el-GR" altLang="el-GR" dirty="0" smtClean="0"/>
                  <a:t>τότε η ΕΡΟ είναι:</a:t>
                </a:r>
                <a:r>
                  <a:rPr lang="en-US" altLang="el-GR" dirty="0" smtClean="0"/>
                  <a:t> </a:t>
                </a:r>
              </a:p>
              <a:p>
                <a:pPr marL="0" indent="0">
                  <a:spcBef>
                    <a:spcPts val="0"/>
                  </a:spcBef>
                  <a:buClr>
                    <a:srgbClr val="0033CC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el-GR" b="0" i="0" smtClean="0"/>
                        <m:t>EPO</m:t>
                      </m:r>
                      <m:r>
                        <m:rPr>
                          <m:nor/>
                        </m:rPr>
                        <a:rPr lang="en-US" altLang="el-GR" b="0" i="0" smtClean="0"/>
                        <m:t> = </m:t>
                      </m:r>
                      <m:f>
                        <m:fPr>
                          <m:ctrlPr>
                            <a:rPr lang="en-US" altLang="el-G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altLang="el-GR" b="0" i="0" smtClean="0"/>
                            <m:t>N</m:t>
                          </m:r>
                          <m:r>
                            <m:rPr>
                              <m:nor/>
                            </m:rPr>
                            <a:rPr lang="en-US" altLang="el-GR" b="0" i="0" smtClean="0"/>
                            <m:t> ∙ </m:t>
                          </m:r>
                          <m:r>
                            <m:rPr>
                              <m:nor/>
                            </m:rPr>
                            <a:rPr lang="en-US" altLang="el-GR" b="0" i="0" smtClean="0">
                              <a:ea typeface="Cambria Math"/>
                            </a:rPr>
                            <m:t>K</m:t>
                          </m:r>
                          <m:r>
                            <m:rPr>
                              <m:nor/>
                            </m:rPr>
                            <a:rPr lang="en-US" altLang="el-GR" b="0" i="0" smtClean="0">
                              <a:ea typeface="Cambria Math"/>
                            </a:rPr>
                            <m:t> ∙ </m:t>
                          </m:r>
                          <m:r>
                            <m:rPr>
                              <m:nor/>
                            </m:rPr>
                            <a:rPr lang="en-US" altLang="el-GR" b="0" i="0" smtClean="0">
                              <a:ea typeface="Cambria Math"/>
                            </a:rPr>
                            <m:t>D</m:t>
                          </m:r>
                        </m:num>
                        <m:den>
                          <m:d>
                            <m:dPr>
                              <m:ctrlPr>
                                <a:rPr lang="en-US" altLang="el-GR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altLang="el-GR" b="0" i="0" smtClean="0"/>
                                <m:t>N</m:t>
                              </m:r>
                              <m:r>
                                <m:rPr>
                                  <m:nor/>
                                </m:rPr>
                                <a:rPr lang="en-US" altLang="el-GR" b="0" i="0" smtClean="0"/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 altLang="el-GR" b="0" i="0" smtClean="0"/>
                                <m:t>K</m:t>
                              </m:r>
                              <m:r>
                                <m:rPr>
                                  <m:nor/>
                                </m:rPr>
                                <a:rPr lang="en-US" altLang="el-GR" b="0" i="0" smtClean="0"/>
                                <m:t> − 1</m:t>
                              </m:r>
                            </m:e>
                          </m:d>
                          <m:r>
                            <a:rPr lang="en-US" altLang="el-GR" b="0" i="1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altLang="el-GR" b="0" i="0" smtClean="0">
                              <a:ea typeface="Cambria Math"/>
                            </a:rPr>
                            <m:t>∙ (</m:t>
                          </m:r>
                          <m:r>
                            <m:rPr>
                              <m:nor/>
                            </m:rPr>
                            <a:rPr lang="en-US" altLang="el-GR" b="0" i="0" smtClean="0">
                              <a:ea typeface="Cambria Math"/>
                            </a:rPr>
                            <m:t>D</m:t>
                          </m:r>
                          <m:r>
                            <m:rPr>
                              <m:nor/>
                            </m:rPr>
                            <a:rPr lang="en-US" altLang="el-GR" b="0" i="0" smtClean="0">
                              <a:ea typeface="Cambria Math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altLang="el-GR" b="0" i="0" smtClean="0">
                              <a:ea typeface="Cambria Math"/>
                            </a:rPr>
                            <m:t>B</m:t>
                          </m:r>
                          <m:r>
                            <m:rPr>
                              <m:nor/>
                            </m:rPr>
                            <a:rPr lang="en-US" altLang="el-GR" b="0" i="0" smtClean="0">
                              <a:ea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l-GR" altLang="el-GR" dirty="0" smtClean="0"/>
              </a:p>
            </p:txBody>
          </p:sp>
        </mc:Choice>
        <mc:Fallback xmlns="">
          <p:sp>
            <p:nvSpPr>
              <p:cNvPr id="3" name="Θέση περιεχομένου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26" r="-259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10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90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Εφαρμογή σε </a:t>
            </a:r>
            <a:r>
              <a:rPr lang="en-US" altLang="el-GR" b="1" dirty="0" smtClean="0"/>
              <a:t>CISC/RISC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Στους </a:t>
            </a:r>
            <a:r>
              <a:rPr lang="en-US" altLang="el-GR" sz="2800" dirty="0" smtClean="0"/>
              <a:t>CISC</a:t>
            </a:r>
            <a:r>
              <a:rPr lang="el-GR" altLang="el-GR" sz="2800" dirty="0" smtClean="0"/>
              <a:t> είναι περισσότερο πολύπλοκο να εφαρμοστούν τεχνικές διοχέτευσης, γιατί δεν έχουν ομοιόμορφες εντολές (διαφέρουν πολύ στο πλήθος των ορισμάτων και στα στάδια εκτέλεσης).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Αντίθετα στους </a:t>
            </a:r>
            <a:r>
              <a:rPr lang="en-US" altLang="el-GR" sz="2800" dirty="0" smtClean="0"/>
              <a:t>RISC </a:t>
            </a:r>
            <a:r>
              <a:rPr lang="el-GR" altLang="el-GR" sz="2800" dirty="0" smtClean="0"/>
              <a:t>επεξεργαστές, οι εντολές είναι ομοιόμορφες και μπορούμε να πούμε ότι γενικά αποτελούνται από συγκεκριμένα στάδια. 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Ακριβέστερα: στους </a:t>
            </a:r>
            <a:r>
              <a:rPr lang="en-US" altLang="el-GR" sz="2800" dirty="0" smtClean="0"/>
              <a:t>RISC </a:t>
            </a:r>
            <a:r>
              <a:rPr lang="el-GR" altLang="el-GR" sz="2800" dirty="0" smtClean="0"/>
              <a:t>υπάρχουν πολύ λιγότερα «πρότυπα» εντολών από τους </a:t>
            </a:r>
            <a:r>
              <a:rPr lang="en-US" altLang="el-GR" sz="2800" dirty="0" smtClean="0"/>
              <a:t>CISC</a:t>
            </a:r>
            <a:r>
              <a:rPr lang="el-GR" altLang="el-GR" sz="2800" dirty="0" smtClean="0"/>
              <a:t>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11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75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Παράδειγμα πρότυπου εντολής </a:t>
            </a:r>
            <a:r>
              <a:rPr lang="en-US" altLang="el-GR" b="1" dirty="0" smtClean="0"/>
              <a:t>RISC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1600"/>
              </a:spcAft>
              <a:buClr>
                <a:srgbClr val="0033CC"/>
              </a:buClr>
              <a:buFontTx/>
              <a:buAutoNum type="arabicPeriod"/>
            </a:pPr>
            <a:r>
              <a:rPr lang="el-GR" altLang="el-GR" sz="2400" dirty="0" smtClean="0"/>
              <a:t>Π.Ε. – Προσκόμιση Εντολής (μετρητής προγράμματος, προσπέλαση μνήμης).</a:t>
            </a:r>
          </a:p>
          <a:p>
            <a:pPr marL="457200" indent="-457200">
              <a:spcBef>
                <a:spcPts val="0"/>
              </a:spcBef>
              <a:spcAft>
                <a:spcPts val="1600"/>
              </a:spcAft>
              <a:buClr>
                <a:srgbClr val="0033CC"/>
              </a:buClr>
              <a:buFontTx/>
              <a:buAutoNum type="arabicPeriod"/>
            </a:pPr>
            <a:r>
              <a:rPr lang="el-GR" altLang="el-GR" sz="2400" dirty="0" smtClean="0"/>
              <a:t>Α.Ε. – Αποκωδικοποίηση Εντολών (οδήγηση σημάτων ελέγχου για προσκόμιση ορισμάτων από </a:t>
            </a:r>
            <a:r>
              <a:rPr lang="el-GR" altLang="el-GR" sz="2400" dirty="0" err="1" smtClean="0"/>
              <a:t>καταχωρητές</a:t>
            </a:r>
            <a:r>
              <a:rPr lang="el-GR" altLang="el-GR" sz="2400" dirty="0" smtClean="0"/>
              <a:t>/μνήμη).</a:t>
            </a:r>
          </a:p>
          <a:p>
            <a:pPr marL="457200" indent="-457200">
              <a:spcBef>
                <a:spcPts val="0"/>
              </a:spcBef>
              <a:spcAft>
                <a:spcPts val="1600"/>
              </a:spcAft>
              <a:buClr>
                <a:srgbClr val="0033CC"/>
              </a:buClr>
              <a:buFontTx/>
              <a:buAutoNum type="arabicPeriod"/>
            </a:pPr>
            <a:r>
              <a:rPr lang="el-GR" altLang="el-GR" sz="2400" dirty="0" smtClean="0"/>
              <a:t>Π.Μ. – Πιθανή </a:t>
            </a:r>
            <a:r>
              <a:rPr lang="el-GR" altLang="el-GR" sz="2400" dirty="0"/>
              <a:t>Π</a:t>
            </a:r>
            <a:r>
              <a:rPr lang="el-GR" altLang="el-GR" sz="2400" dirty="0" smtClean="0"/>
              <a:t>ροσπέλαση </a:t>
            </a:r>
            <a:r>
              <a:rPr lang="el-GR" altLang="el-GR" sz="2400" dirty="0"/>
              <a:t>Μ</a:t>
            </a:r>
            <a:r>
              <a:rPr lang="el-GR" altLang="el-GR" sz="2400" dirty="0" smtClean="0"/>
              <a:t>νήμης για ανάγνωση ορισμάτων.</a:t>
            </a:r>
          </a:p>
          <a:p>
            <a:pPr marL="457200" indent="-457200">
              <a:spcBef>
                <a:spcPts val="0"/>
              </a:spcBef>
              <a:spcAft>
                <a:spcPts val="1600"/>
              </a:spcAft>
              <a:buClr>
                <a:srgbClr val="0033CC"/>
              </a:buClr>
              <a:buFontTx/>
              <a:buAutoNum type="arabicPeriod"/>
            </a:pPr>
            <a:r>
              <a:rPr lang="el-GR" altLang="el-GR" sz="2400" dirty="0" smtClean="0"/>
              <a:t>Ε.Π. – Εκτέλεση Πράξης.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Tx/>
              <a:buAutoNum type="arabicPeriod"/>
            </a:pPr>
            <a:r>
              <a:rPr lang="el-GR" altLang="el-GR" sz="2400" dirty="0" smtClean="0"/>
              <a:t>Α.Α. – Πιθανή προσπέλαση μνήμης για Αποθήκευση Αποτελεσμάτων.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09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Παράδειγμα διοχέτευσης 5 βαθμίδων</a:t>
            </a:r>
            <a:endParaRPr lang="el-GR" b="1" dirty="0"/>
          </a:p>
        </p:txBody>
      </p:sp>
      <p:pic>
        <p:nvPicPr>
          <p:cNvPr id="7" name="Θέση περιεχομένου 1" descr="Εικόνα της διοχέτευσης.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447799"/>
            <a:ext cx="7839657" cy="5074283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13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43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Παράδειγμα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altLang="el-GR" sz="2000" dirty="0" smtClean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Έστω ότι έχουμε 3 πρότυπα εντολών Χ1, Χ2, Χ3, και διοχέτευση 5 σταδίων (ΠΕ, ΑΕ, ΕΠ, ΠΜ, ΑΑ) όλα με καθυστέρηση 10</a:t>
            </a:r>
            <a:r>
              <a:rPr lang="en-US" altLang="el-GR" sz="2800" dirty="0" smtClean="0"/>
              <a:t>ns</a:t>
            </a:r>
            <a:r>
              <a:rPr lang="el-GR" altLang="el-GR" sz="2800" dirty="0" smtClean="0"/>
              <a:t>.</a:t>
            </a:r>
          </a:p>
          <a:p>
            <a:pPr marL="1143000" lvl="1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Στο Χ1 οι εντολές δεν κάνουν ΕΠ, ΠΜ (πχ, </a:t>
            </a:r>
            <a:r>
              <a:rPr lang="en-US" altLang="el-GR" sz="2400" dirty="0" smtClean="0"/>
              <a:t>STA Mem)</a:t>
            </a:r>
            <a:r>
              <a:rPr lang="el-GR" altLang="el-GR" sz="2400" dirty="0" smtClean="0"/>
              <a:t>.</a:t>
            </a:r>
            <a:endParaRPr lang="en-US" altLang="el-GR" sz="2400" dirty="0" smtClean="0"/>
          </a:p>
          <a:p>
            <a:pPr marL="1143000" lvl="1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Στο Χ2 οι εντολές δεν κάνουν ΑΑ (</a:t>
            </a:r>
            <a:r>
              <a:rPr lang="en-US" altLang="el-GR" sz="2400" dirty="0" smtClean="0"/>
              <a:t>ADD Mem)</a:t>
            </a:r>
            <a:r>
              <a:rPr lang="el-GR" altLang="el-GR" sz="2400" dirty="0" smtClean="0"/>
              <a:t>.</a:t>
            </a:r>
          </a:p>
          <a:p>
            <a:pPr marL="1143000" lvl="1" indent="-365760">
              <a:spcBef>
                <a:spcPts val="0"/>
              </a:spcBef>
              <a:spcAft>
                <a:spcPts val="30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Στο Χ3 οι εντολές δεν κάνουν ΕΠ, ΑΑ (πχ, </a:t>
            </a:r>
            <a:r>
              <a:rPr lang="en-US" altLang="el-GR" sz="2400" dirty="0" smtClean="0"/>
              <a:t>LDA Mem)</a:t>
            </a:r>
            <a:r>
              <a:rPr lang="el-GR" altLang="el-GR" sz="2400" dirty="0" smtClean="0"/>
              <a:t>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Οι συχνότητα εκτέλεσης των Χ1, Χ2, Χ3, είναι </a:t>
            </a:r>
            <a:r>
              <a:rPr lang="en-US" altLang="el-GR" sz="2800" dirty="0" smtClean="0"/>
              <a:t>30%, 50%, 20%</a:t>
            </a:r>
            <a:r>
              <a:rPr lang="el-GR" altLang="el-GR" sz="2800" dirty="0" smtClean="0"/>
              <a:t>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14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6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Μέσοι χρόνοι εκτέλεσης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Σε επεξεργαστή χωρίς διοχέτευση: </a:t>
            </a:r>
          </a:p>
          <a:p>
            <a:pPr marL="457200" indent="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None/>
            </a:pPr>
            <a:r>
              <a:rPr lang="el-GR" altLang="el-GR" sz="2800" dirty="0" smtClean="0"/>
              <a:t>Τ</a:t>
            </a:r>
            <a:r>
              <a:rPr lang="el-GR" altLang="el-GR" sz="2800" baseline="-25000" dirty="0" smtClean="0"/>
              <a:t>1</a:t>
            </a:r>
            <a:r>
              <a:rPr lang="el-GR" altLang="el-GR" sz="2800" dirty="0" smtClean="0"/>
              <a:t> = 0.3 </a:t>
            </a:r>
            <a:r>
              <a:rPr lang="en-US" altLang="el-GR" sz="2800" dirty="0" smtClean="0"/>
              <a:t>x</a:t>
            </a:r>
            <a:r>
              <a:rPr lang="el-GR" altLang="el-GR" sz="2800" dirty="0" smtClean="0"/>
              <a:t> </a:t>
            </a:r>
            <a:r>
              <a:rPr lang="en-US" altLang="el-GR" sz="2800" dirty="0" smtClean="0"/>
              <a:t>3</a:t>
            </a:r>
            <a:r>
              <a:rPr lang="el-GR" altLang="el-GR" sz="2800" dirty="0" smtClean="0"/>
              <a:t> </a:t>
            </a:r>
            <a:r>
              <a:rPr lang="en-US" altLang="el-GR" sz="2800" dirty="0" smtClean="0"/>
              <a:t>x</a:t>
            </a:r>
            <a:r>
              <a:rPr lang="el-GR" altLang="el-GR" sz="2800" dirty="0" smtClean="0"/>
              <a:t> 10 </a:t>
            </a:r>
            <a:r>
              <a:rPr lang="en-US" altLang="el-GR" sz="2800" dirty="0" smtClean="0"/>
              <a:t>+</a:t>
            </a:r>
            <a:r>
              <a:rPr lang="el-GR" altLang="el-GR" sz="2800" dirty="0" smtClean="0"/>
              <a:t> </a:t>
            </a:r>
            <a:r>
              <a:rPr lang="en-US" altLang="el-GR" sz="2800" dirty="0" smtClean="0"/>
              <a:t>0.5</a:t>
            </a:r>
            <a:r>
              <a:rPr lang="el-GR" altLang="el-GR" sz="2800" dirty="0" smtClean="0"/>
              <a:t> </a:t>
            </a:r>
            <a:r>
              <a:rPr lang="en-US" altLang="el-GR" sz="2800" dirty="0" smtClean="0"/>
              <a:t>x</a:t>
            </a:r>
            <a:r>
              <a:rPr lang="el-GR" altLang="el-GR" sz="2800" dirty="0" smtClean="0"/>
              <a:t> </a:t>
            </a:r>
            <a:r>
              <a:rPr lang="en-US" altLang="el-GR" sz="2800" dirty="0" smtClean="0"/>
              <a:t>4</a:t>
            </a:r>
            <a:r>
              <a:rPr lang="el-GR" altLang="el-GR" sz="2800" dirty="0" smtClean="0"/>
              <a:t> </a:t>
            </a:r>
            <a:r>
              <a:rPr lang="en-US" altLang="el-GR" sz="2800" dirty="0" smtClean="0"/>
              <a:t>x</a:t>
            </a:r>
            <a:r>
              <a:rPr lang="el-GR" altLang="el-GR" sz="2800" dirty="0" smtClean="0"/>
              <a:t> 10 </a:t>
            </a:r>
            <a:r>
              <a:rPr lang="en-US" altLang="el-GR" sz="2800" dirty="0" smtClean="0"/>
              <a:t>+</a:t>
            </a:r>
            <a:r>
              <a:rPr lang="el-GR" altLang="el-GR" sz="2800" dirty="0" smtClean="0"/>
              <a:t> </a:t>
            </a:r>
            <a:r>
              <a:rPr lang="en-US" altLang="el-GR" sz="2800" dirty="0" smtClean="0"/>
              <a:t>0.2</a:t>
            </a:r>
            <a:r>
              <a:rPr lang="el-GR" altLang="el-GR" sz="2800" dirty="0" smtClean="0"/>
              <a:t> </a:t>
            </a:r>
            <a:r>
              <a:rPr lang="en-US" altLang="el-GR" sz="2800" dirty="0" smtClean="0"/>
              <a:t>x</a:t>
            </a:r>
            <a:r>
              <a:rPr lang="el-GR" altLang="el-GR" sz="2800" dirty="0" smtClean="0"/>
              <a:t> </a:t>
            </a:r>
            <a:r>
              <a:rPr lang="en-US" altLang="el-GR" sz="2800" dirty="0" smtClean="0"/>
              <a:t>3</a:t>
            </a:r>
            <a:r>
              <a:rPr lang="el-GR" altLang="el-GR" sz="2800" dirty="0" smtClean="0"/>
              <a:t> </a:t>
            </a:r>
            <a:r>
              <a:rPr lang="en-US" altLang="el-GR" sz="2800" dirty="0" smtClean="0"/>
              <a:t>x</a:t>
            </a:r>
            <a:r>
              <a:rPr lang="el-GR" altLang="el-GR" sz="2800" dirty="0" smtClean="0"/>
              <a:t> 10 </a:t>
            </a:r>
            <a:r>
              <a:rPr lang="en-US" altLang="el-GR" sz="2800" dirty="0" smtClean="0"/>
              <a:t>=</a:t>
            </a:r>
            <a:r>
              <a:rPr lang="el-GR" altLang="el-GR" sz="2800" dirty="0" smtClean="0"/>
              <a:t> 3</a:t>
            </a:r>
            <a:r>
              <a:rPr lang="en-US" altLang="el-GR" sz="2800" dirty="0" smtClean="0"/>
              <a:t>5ns</a:t>
            </a:r>
            <a:r>
              <a:rPr lang="el-GR" altLang="el-GR" sz="2800" dirty="0" smtClean="0"/>
              <a:t>.</a:t>
            </a:r>
            <a:endParaRPr lang="en-US" altLang="el-GR" sz="2800" dirty="0" smtClean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Σε επεξεργαστή με διοχέτευση αν πρόκειται να εκτελεστούν 10.000 εντολές: </a:t>
            </a:r>
          </a:p>
          <a:p>
            <a:pPr marL="457200" indent="0">
              <a:spcBef>
                <a:spcPts val="0"/>
              </a:spcBef>
              <a:buClr>
                <a:srgbClr val="0033CC"/>
              </a:buClr>
              <a:buNone/>
            </a:pPr>
            <a:r>
              <a:rPr lang="el-GR" altLang="el-GR" sz="2800" dirty="0" smtClean="0"/>
              <a:t>Τ</a:t>
            </a:r>
            <a:r>
              <a:rPr lang="el-GR" altLang="el-GR" sz="2800" baseline="-25000" dirty="0" smtClean="0"/>
              <a:t>2</a:t>
            </a:r>
            <a:r>
              <a:rPr lang="el-GR" altLang="el-GR" sz="2800" dirty="0" smtClean="0"/>
              <a:t> = [(5-1+10.000) </a:t>
            </a:r>
            <a:r>
              <a:rPr lang="en-US" altLang="el-GR" sz="2800" dirty="0" smtClean="0"/>
              <a:t>x</a:t>
            </a:r>
            <a:r>
              <a:rPr lang="el-GR" altLang="el-GR" sz="2800" dirty="0" smtClean="0"/>
              <a:t> 10</a:t>
            </a:r>
            <a:r>
              <a:rPr lang="en-US" altLang="el-GR" sz="2800" dirty="0" smtClean="0"/>
              <a:t>ns]</a:t>
            </a:r>
            <a:r>
              <a:rPr lang="el-GR" altLang="el-GR" sz="2800" dirty="0" smtClean="0"/>
              <a:t> </a:t>
            </a:r>
            <a:r>
              <a:rPr lang="en-US" altLang="el-GR" sz="2800" dirty="0" smtClean="0"/>
              <a:t>/</a:t>
            </a:r>
            <a:r>
              <a:rPr lang="el-GR" altLang="el-GR" sz="2800" dirty="0" smtClean="0"/>
              <a:t> </a:t>
            </a:r>
            <a:r>
              <a:rPr lang="en-US" altLang="el-GR" sz="2800" dirty="0" smtClean="0"/>
              <a:t>10</a:t>
            </a:r>
            <a:r>
              <a:rPr lang="el-GR" altLang="el-GR" sz="2800" dirty="0" smtClean="0"/>
              <a:t>.</a:t>
            </a:r>
            <a:r>
              <a:rPr lang="en-US" altLang="el-GR" sz="2800" dirty="0" smtClean="0"/>
              <a:t>000</a:t>
            </a:r>
            <a:r>
              <a:rPr lang="el-GR" altLang="el-GR" sz="2800" dirty="0" smtClean="0"/>
              <a:t> </a:t>
            </a:r>
            <a:r>
              <a:rPr lang="en-US" altLang="el-GR" sz="2800" dirty="0" smtClean="0"/>
              <a:t>=</a:t>
            </a:r>
            <a:r>
              <a:rPr lang="el-GR" altLang="el-GR" sz="2800" dirty="0" smtClean="0"/>
              <a:t> 10</a:t>
            </a:r>
            <a:r>
              <a:rPr lang="el-GR" altLang="el-GR" sz="2800" dirty="0"/>
              <a:t>,</a:t>
            </a:r>
            <a:r>
              <a:rPr lang="en-US" altLang="el-GR" sz="2800" dirty="0" smtClean="0"/>
              <a:t>00</a:t>
            </a:r>
            <a:r>
              <a:rPr lang="el-GR" altLang="el-GR" sz="2800" dirty="0" smtClean="0"/>
              <a:t>4</a:t>
            </a:r>
            <a:r>
              <a:rPr lang="en-US" altLang="el-GR" sz="2800" dirty="0" smtClean="0"/>
              <a:t> </a:t>
            </a:r>
            <a:endParaRPr lang="el-GR" altLang="el-GR" sz="2800" dirty="0" smtClean="0"/>
          </a:p>
          <a:p>
            <a:pPr marL="457200" indent="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None/>
            </a:pPr>
            <a:r>
              <a:rPr lang="el-GR" altLang="el-GR" sz="2800" dirty="0" smtClean="0"/>
              <a:t>(η καθυστέρηση των 5 σταδίων, θα ληφθεί υπόψη άσχετα αν δεν τα χρησιμοποιούν όλα οι εντολές).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ΕΡΟ = Τ</a:t>
            </a:r>
            <a:r>
              <a:rPr lang="el-GR" altLang="el-GR" sz="2800" baseline="-25000" dirty="0" smtClean="0"/>
              <a:t>1</a:t>
            </a:r>
            <a:r>
              <a:rPr lang="el-GR" altLang="el-GR" sz="2800" dirty="0" smtClean="0"/>
              <a:t>/Τ</a:t>
            </a:r>
            <a:r>
              <a:rPr lang="el-GR" altLang="el-GR" sz="2800" baseline="-25000" dirty="0" smtClean="0"/>
              <a:t>2</a:t>
            </a:r>
            <a:r>
              <a:rPr lang="el-GR" altLang="el-GR" sz="2800" dirty="0" smtClean="0"/>
              <a:t> = 35/10,004 = 3.498&lt;5 (μέγιστο).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Τεχνικές Διοχέτευσης</a:t>
            </a:r>
            <a:endParaRPr lang="el-GR" sz="140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8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Στάδια </a:t>
            </a:r>
            <a:r>
              <a:rPr lang="el-GR" altLang="el-GR" b="1" dirty="0" smtClean="0"/>
              <a:t>διοχέτευσης </a:t>
            </a:r>
            <a:br>
              <a:rPr lang="el-GR" altLang="el-GR" b="1" dirty="0" smtClean="0"/>
            </a:br>
            <a:r>
              <a:rPr lang="el-GR" altLang="el-GR" b="1" dirty="0" smtClean="0"/>
              <a:t>με </a:t>
            </a:r>
            <a:r>
              <a:rPr lang="el-GR" altLang="el-GR" b="1" dirty="0"/>
              <a:t>διαφορετική καθυστέρηση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/>
              <a:t>Αν τα ΠΕ, ΠΜ, </a:t>
            </a:r>
            <a:r>
              <a:rPr lang="el-GR" altLang="el-GR" dirty="0" smtClean="0"/>
              <a:t>ΑΑ, </a:t>
            </a:r>
            <a:r>
              <a:rPr lang="el-GR" altLang="el-GR" dirty="0"/>
              <a:t>έχουν χρόνο καθυστέρησης 10</a:t>
            </a:r>
            <a:r>
              <a:rPr lang="en-US" altLang="el-GR" dirty="0" smtClean="0"/>
              <a:t>ns </a:t>
            </a:r>
            <a:r>
              <a:rPr lang="el-GR" altLang="el-GR" dirty="0"/>
              <a:t>και τα υπόλοιπα μόνο 2</a:t>
            </a:r>
            <a:r>
              <a:rPr lang="en-US" altLang="el-GR" dirty="0"/>
              <a:t>ns (</a:t>
            </a:r>
            <a:r>
              <a:rPr lang="el-GR" altLang="el-GR" dirty="0"/>
              <a:t>επειδή δεν προσπελάζουν μνήμη) </a:t>
            </a:r>
            <a:r>
              <a:rPr lang="el-GR" altLang="el-GR" dirty="0" smtClean="0"/>
              <a:t>τότε:</a:t>
            </a:r>
            <a:endParaRPr lang="el-GR" altLang="el-GR" dirty="0"/>
          </a:p>
          <a:p>
            <a:pPr marL="1143000" lvl="1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Τ</a:t>
            </a:r>
            <a:r>
              <a:rPr lang="el-GR" altLang="el-GR" baseline="-25000" dirty="0" smtClean="0"/>
              <a:t>1</a:t>
            </a:r>
            <a:r>
              <a:rPr lang="el-GR" altLang="el-GR" dirty="0"/>
              <a:t>=</a:t>
            </a:r>
            <a:r>
              <a:rPr lang="en-US" altLang="el-GR" dirty="0"/>
              <a:t> </a:t>
            </a:r>
            <a:r>
              <a:rPr lang="el-GR" altLang="el-GR" dirty="0" smtClean="0"/>
              <a:t>0.3 </a:t>
            </a:r>
            <a:r>
              <a:rPr lang="en-US" altLang="el-GR" dirty="0" smtClean="0"/>
              <a:t>x</a:t>
            </a:r>
            <a:r>
              <a:rPr lang="el-GR" altLang="el-GR" dirty="0" smtClean="0"/>
              <a:t> </a:t>
            </a:r>
            <a:r>
              <a:rPr lang="en-US" altLang="el-GR" dirty="0" smtClean="0"/>
              <a:t>(</a:t>
            </a:r>
            <a:r>
              <a:rPr lang="el-GR" altLang="el-GR" dirty="0"/>
              <a:t>10</a:t>
            </a:r>
            <a:r>
              <a:rPr lang="en-US" altLang="el-GR" dirty="0"/>
              <a:t>+2+</a:t>
            </a:r>
            <a:r>
              <a:rPr lang="el-GR" altLang="el-GR" dirty="0"/>
              <a:t>10</a:t>
            </a:r>
            <a:r>
              <a:rPr lang="en-US" altLang="el-GR" dirty="0" smtClean="0"/>
              <a:t>)</a:t>
            </a:r>
            <a:r>
              <a:rPr lang="el-GR" altLang="el-GR" dirty="0" smtClean="0"/>
              <a:t> </a:t>
            </a:r>
            <a:r>
              <a:rPr lang="en-US" altLang="el-GR" dirty="0" smtClean="0"/>
              <a:t>+</a:t>
            </a:r>
            <a:r>
              <a:rPr lang="el-GR" altLang="el-GR" dirty="0" smtClean="0"/>
              <a:t> </a:t>
            </a:r>
            <a:r>
              <a:rPr lang="en-US" altLang="el-GR" dirty="0" smtClean="0"/>
              <a:t>0.5</a:t>
            </a:r>
            <a:r>
              <a:rPr lang="el-GR" altLang="el-GR" dirty="0" smtClean="0"/>
              <a:t> </a:t>
            </a:r>
            <a:r>
              <a:rPr lang="en-US" altLang="el-GR" dirty="0" smtClean="0"/>
              <a:t>x</a:t>
            </a:r>
            <a:r>
              <a:rPr lang="el-GR" altLang="el-GR" dirty="0" smtClean="0"/>
              <a:t> </a:t>
            </a:r>
            <a:r>
              <a:rPr lang="en-US" altLang="el-GR" dirty="0" smtClean="0"/>
              <a:t>(</a:t>
            </a:r>
            <a:r>
              <a:rPr lang="el-GR" altLang="el-GR" dirty="0"/>
              <a:t>10</a:t>
            </a:r>
            <a:r>
              <a:rPr lang="en-US" altLang="el-GR" dirty="0"/>
              <a:t>+2+2+</a:t>
            </a:r>
            <a:r>
              <a:rPr lang="el-GR" altLang="el-GR" dirty="0"/>
              <a:t>10</a:t>
            </a:r>
            <a:r>
              <a:rPr lang="en-US" altLang="el-GR" dirty="0" smtClean="0"/>
              <a:t>)</a:t>
            </a:r>
            <a:r>
              <a:rPr lang="el-GR" altLang="el-GR" dirty="0" smtClean="0"/>
              <a:t> </a:t>
            </a:r>
            <a:r>
              <a:rPr lang="en-US" altLang="el-GR" dirty="0" smtClean="0"/>
              <a:t>+</a:t>
            </a:r>
            <a:r>
              <a:rPr lang="el-GR" altLang="el-GR" dirty="0" smtClean="0"/>
              <a:t> </a:t>
            </a:r>
            <a:r>
              <a:rPr lang="en-US" altLang="el-GR" dirty="0" smtClean="0"/>
              <a:t>0.2</a:t>
            </a:r>
            <a:r>
              <a:rPr lang="el-GR" altLang="el-GR" dirty="0" smtClean="0"/>
              <a:t> </a:t>
            </a:r>
            <a:r>
              <a:rPr lang="en-US" altLang="el-GR" dirty="0" smtClean="0"/>
              <a:t>x</a:t>
            </a:r>
            <a:r>
              <a:rPr lang="el-GR" altLang="el-GR" dirty="0" smtClean="0"/>
              <a:t> </a:t>
            </a:r>
            <a:r>
              <a:rPr lang="en-US" altLang="el-GR" dirty="0" smtClean="0"/>
              <a:t>(</a:t>
            </a:r>
            <a:r>
              <a:rPr lang="el-GR" altLang="el-GR" dirty="0"/>
              <a:t>10</a:t>
            </a:r>
            <a:r>
              <a:rPr lang="en-US" altLang="el-GR" dirty="0"/>
              <a:t>+2+</a:t>
            </a:r>
            <a:r>
              <a:rPr lang="el-GR" altLang="el-GR" dirty="0"/>
              <a:t>10</a:t>
            </a:r>
            <a:r>
              <a:rPr lang="en-US" altLang="el-GR" dirty="0" smtClean="0"/>
              <a:t>)</a:t>
            </a:r>
            <a:r>
              <a:rPr lang="el-GR" altLang="el-GR" dirty="0" smtClean="0"/>
              <a:t> </a:t>
            </a:r>
            <a:r>
              <a:rPr lang="en-US" altLang="el-GR" dirty="0" smtClean="0"/>
              <a:t>=</a:t>
            </a:r>
            <a:r>
              <a:rPr lang="el-GR" altLang="el-GR" dirty="0" smtClean="0"/>
              <a:t> 2</a:t>
            </a:r>
            <a:r>
              <a:rPr lang="en-US" altLang="el-GR" dirty="0" smtClean="0"/>
              <a:t>3ns</a:t>
            </a:r>
            <a:r>
              <a:rPr lang="el-GR" altLang="el-GR" dirty="0" smtClean="0"/>
              <a:t>.</a:t>
            </a:r>
            <a:endParaRPr lang="en-US" altLang="el-GR" dirty="0"/>
          </a:p>
          <a:p>
            <a:pPr marL="1143000" lvl="1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n-US" altLang="el-GR" dirty="0" smtClean="0"/>
              <a:t>T</a:t>
            </a:r>
            <a:r>
              <a:rPr lang="en-US" altLang="el-GR" baseline="-25000" dirty="0" smtClean="0"/>
              <a:t>2</a:t>
            </a:r>
            <a:r>
              <a:rPr lang="el-GR" altLang="el-GR" dirty="0" smtClean="0"/>
              <a:t> </a:t>
            </a:r>
            <a:r>
              <a:rPr lang="en-US" altLang="el-GR" dirty="0" smtClean="0"/>
              <a:t>=</a:t>
            </a:r>
            <a:r>
              <a:rPr lang="el-GR" altLang="el-GR" dirty="0" smtClean="0"/>
              <a:t> 10</a:t>
            </a:r>
            <a:r>
              <a:rPr lang="en-US" altLang="el-GR" dirty="0"/>
              <a:t>.00</a:t>
            </a:r>
            <a:r>
              <a:rPr lang="el-GR" altLang="el-GR" dirty="0"/>
              <a:t>4</a:t>
            </a:r>
            <a:r>
              <a:rPr lang="en-US" altLang="el-GR" dirty="0"/>
              <a:t> (</a:t>
            </a:r>
            <a:r>
              <a:rPr lang="el-GR" altLang="el-GR" dirty="0"/>
              <a:t>θα συνεχίσει να λαμβάνεται για τα όλα τα στάδια διοχέτευσης η χειρότερη καθυστέρηση</a:t>
            </a:r>
            <a:r>
              <a:rPr lang="el-GR" altLang="el-GR" dirty="0" smtClean="0"/>
              <a:t>).</a:t>
            </a:r>
            <a:endParaRPr lang="el-GR" altLang="el-GR" dirty="0"/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ΕΡΟ = Τ</a:t>
            </a:r>
            <a:r>
              <a:rPr lang="el-GR" altLang="el-GR" baseline="-25000" dirty="0" smtClean="0"/>
              <a:t>1</a:t>
            </a:r>
            <a:r>
              <a:rPr lang="el-GR" altLang="el-GR" dirty="0" smtClean="0"/>
              <a:t>/Τ</a:t>
            </a:r>
            <a:r>
              <a:rPr lang="el-GR" altLang="el-GR" baseline="-25000" dirty="0" smtClean="0"/>
              <a:t>2</a:t>
            </a:r>
            <a:r>
              <a:rPr lang="el-GR" altLang="el-GR" dirty="0" smtClean="0"/>
              <a:t> = 2.299.</a:t>
            </a:r>
            <a:endParaRPr lang="el-GR" alt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11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Προβλήματα </a:t>
            </a:r>
            <a:r>
              <a:rPr lang="el-GR" altLang="el-GR" b="1" dirty="0" smtClean="0"/>
              <a:t/>
            </a:r>
            <a:br>
              <a:rPr lang="el-GR" altLang="el-GR" b="1" dirty="0" smtClean="0"/>
            </a:br>
            <a:r>
              <a:rPr lang="el-GR" altLang="el-GR" b="1" dirty="0" smtClean="0"/>
              <a:t>αποδοτικότητας διοχέτευσης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b="1" dirty="0"/>
              <a:t>Δομικές εξαρτήσεις</a:t>
            </a:r>
            <a:r>
              <a:rPr lang="el-GR" altLang="el-GR" sz="2800" dirty="0"/>
              <a:t>: Κάποια στάδια εκτέλεσης εντολών χρησιμοποιούν τα ίδια </a:t>
            </a:r>
            <a:r>
              <a:rPr lang="el-GR" altLang="el-GR" sz="2800" dirty="0" smtClean="0"/>
              <a:t>κυκλώματα, </a:t>
            </a:r>
            <a:r>
              <a:rPr lang="el-GR" altLang="el-GR" sz="2800" dirty="0"/>
              <a:t>άρα δεν μπορούν να εκτελεστούν </a:t>
            </a:r>
            <a:r>
              <a:rPr lang="el-GR" altLang="el-GR" sz="2800" dirty="0" smtClean="0"/>
              <a:t>παράλληλα.</a:t>
            </a:r>
            <a:endParaRPr lang="el-GR" altLang="el-GR" sz="2800" dirty="0"/>
          </a:p>
          <a:p>
            <a:pPr marL="457200" indent="-457200">
              <a:spcBef>
                <a:spcPts val="0"/>
              </a:spcBef>
              <a:spcAft>
                <a:spcPts val="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b="1" dirty="0"/>
              <a:t>Εξαρτήσεις </a:t>
            </a:r>
            <a:r>
              <a:rPr lang="el-GR" altLang="el-GR" sz="2800" b="1" dirty="0" smtClean="0"/>
              <a:t>δεδομένων</a:t>
            </a:r>
            <a:r>
              <a:rPr lang="el-GR" altLang="el-GR" sz="2800" dirty="0"/>
              <a:t>: Η έναρξη εκτέλεσης επόμενης </a:t>
            </a:r>
            <a:r>
              <a:rPr lang="el-GR" altLang="el-GR" sz="2800" dirty="0" smtClean="0"/>
              <a:t>εντολής, </a:t>
            </a:r>
            <a:r>
              <a:rPr lang="el-GR" altLang="el-GR" sz="2800" dirty="0"/>
              <a:t>απαιτεί δεδομένα προηγούμενης που δεν είναι ακόμα </a:t>
            </a:r>
            <a:r>
              <a:rPr lang="el-GR" altLang="el-GR" sz="2800" dirty="0" smtClean="0"/>
              <a:t>έτοιμα.</a:t>
            </a:r>
            <a:endParaRPr lang="el-GR" altLang="el-GR" sz="2800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b="1" dirty="0" err="1"/>
              <a:t>Διαδικασιακές</a:t>
            </a:r>
            <a:r>
              <a:rPr lang="el-GR" altLang="el-GR" sz="2800" b="1" dirty="0"/>
              <a:t> εξαρτήσεις</a:t>
            </a:r>
            <a:r>
              <a:rPr lang="el-GR" altLang="el-GR" sz="2800" dirty="0"/>
              <a:t>: </a:t>
            </a:r>
            <a:r>
              <a:rPr lang="el-GR" altLang="el-GR" sz="2800" dirty="0" smtClean="0"/>
              <a:t>Η </a:t>
            </a:r>
            <a:r>
              <a:rPr lang="el-GR" altLang="el-GR" sz="2800" dirty="0"/>
              <a:t>αλλαγή ροής </a:t>
            </a:r>
            <a:r>
              <a:rPr lang="el-GR" altLang="el-GR" sz="2800" dirty="0" smtClean="0"/>
              <a:t>προγράμματος, </a:t>
            </a:r>
            <a:r>
              <a:rPr lang="el-GR" altLang="el-GR" sz="2800" dirty="0"/>
              <a:t>δεν επιτρέπει την εκτέλεση των αμέσως επόμενων εντολών από την εντολή </a:t>
            </a:r>
            <a:r>
              <a:rPr lang="el-GR" altLang="el-GR" sz="2800" dirty="0" smtClean="0"/>
              <a:t>διακλάδωσης.</a:t>
            </a:r>
            <a:endParaRPr lang="el-GR" altLang="el-GR" sz="28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6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/>
              <a:t>Παραδείγματα εντολών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/>
              <a:t>Έστω οι εντολές:</a:t>
            </a:r>
          </a:p>
          <a:p>
            <a:pPr marL="1143000" lvl="1" indent="-365760">
              <a:spcBef>
                <a:spcPts val="20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n-US" altLang="el-GR" sz="2400" dirty="0" smtClean="0"/>
              <a:t>Load r1,(r2)		// r1 </a:t>
            </a:r>
            <a:r>
              <a:rPr lang="en-US" altLang="el-GR" sz="2400" dirty="0" smtClean="0">
                <a:sym typeface="Wingdings" pitchFamily="2" charset="2"/>
              </a:rPr>
              <a:t> M(r2)</a:t>
            </a:r>
          </a:p>
          <a:p>
            <a:pPr marL="1143000" lvl="1" indent="-365760">
              <a:spcBef>
                <a:spcPts val="20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n-US" altLang="el-GR" sz="2400" dirty="0" smtClean="0">
                <a:sym typeface="Wingdings" pitchFamily="2" charset="2"/>
              </a:rPr>
              <a:t>Store r1,(r2)		// M(r2)  r1</a:t>
            </a:r>
          </a:p>
          <a:p>
            <a:pPr marL="1143000" lvl="1" indent="-365760">
              <a:spcBef>
                <a:spcPts val="20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n-US" altLang="el-GR" sz="2400" dirty="0" smtClean="0">
                <a:sym typeface="Wingdings" pitchFamily="2" charset="2"/>
              </a:rPr>
              <a:t>Add r1,r2,r3		// r3  r1+r2</a:t>
            </a:r>
          </a:p>
          <a:p>
            <a:pPr marL="1143000" lvl="1" indent="-365760">
              <a:spcBef>
                <a:spcPts val="20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n-US" altLang="el-GR" sz="2400" dirty="0" smtClean="0">
                <a:sym typeface="Wingdings" pitchFamily="2" charset="2"/>
              </a:rPr>
              <a:t>Sub r1,r2,r3		// r3  r1-r2</a:t>
            </a:r>
          </a:p>
          <a:p>
            <a:pPr marL="1143000" lvl="1" indent="-365760">
              <a:spcBef>
                <a:spcPts val="20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n-US" altLang="el-GR" sz="2400" dirty="0" smtClean="0">
                <a:sym typeface="Wingdings" pitchFamily="2" charset="2"/>
              </a:rPr>
              <a:t>And r1,r2,r3		// r3  r1 AND r2</a:t>
            </a:r>
          </a:p>
          <a:p>
            <a:pPr marL="1143000" lvl="1" indent="-365760">
              <a:spcBef>
                <a:spcPts val="0"/>
              </a:spcBef>
              <a:spcAft>
                <a:spcPts val="24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n-US" altLang="el-GR" sz="2400" dirty="0" smtClean="0">
                <a:sym typeface="Wingdings" pitchFamily="2" charset="2"/>
              </a:rPr>
              <a:t>BRE r1,r2,d		// if r1=r2 then PC  </a:t>
            </a:r>
            <a:r>
              <a:rPr lang="en-US" altLang="el-GR" sz="2400" dirty="0" err="1" smtClean="0">
                <a:sym typeface="Wingdings" pitchFamily="2" charset="2"/>
              </a:rPr>
              <a:t>PC+d</a:t>
            </a:r>
            <a:endParaRPr lang="en-US" altLang="el-GR" sz="2400" dirty="0" smtClean="0">
              <a:sym typeface="Wingdings" pitchFamily="2" charset="2"/>
            </a:endParaRP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>
                <a:sym typeface="Wingdings" pitchFamily="2" charset="2"/>
              </a:rPr>
              <a:t>Οι </a:t>
            </a:r>
            <a:r>
              <a:rPr lang="el-GR" altLang="el-GR" sz="2800" dirty="0">
                <a:sym typeface="Wingdings" pitchFamily="2" charset="2"/>
              </a:rPr>
              <a:t>εντολές σε </a:t>
            </a:r>
            <a:r>
              <a:rPr lang="el-GR" altLang="el-GR" sz="2800" dirty="0" smtClean="0">
                <a:sym typeface="Wingdings" pitchFamily="2" charset="2"/>
              </a:rPr>
              <a:t>διοχέτευση, </a:t>
            </a:r>
            <a:r>
              <a:rPr lang="el-GR" altLang="el-GR" sz="2800" dirty="0">
                <a:sym typeface="Wingdings" pitchFamily="2" charset="2"/>
              </a:rPr>
              <a:t>χρησιμοποιούν όλα τα στάδια (ΠΕ, ΑΕ, ΕΠ, ΠΜ, ΑΑ</a:t>
            </a:r>
            <a:r>
              <a:rPr lang="el-GR" altLang="el-GR" sz="2800" dirty="0" smtClean="0">
                <a:sym typeface="Wingdings" pitchFamily="2" charset="2"/>
              </a:rPr>
              <a:t>), </a:t>
            </a:r>
            <a:r>
              <a:rPr lang="el-GR" altLang="el-GR" sz="2800" dirty="0">
                <a:sym typeface="Wingdings" pitchFamily="2" charset="2"/>
              </a:rPr>
              <a:t>άσχετα αν δεν είναι πάντα </a:t>
            </a:r>
            <a:r>
              <a:rPr lang="el-GR" altLang="el-GR" sz="2800" dirty="0" smtClean="0">
                <a:sym typeface="Wingdings" pitchFamily="2" charset="2"/>
              </a:rPr>
              <a:t>απαραίτητο.</a:t>
            </a:r>
            <a:endParaRPr lang="el-GR" altLang="el-GR" sz="28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18</a:t>
            </a:fld>
            <a:endParaRPr lang="el-GR" sz="140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2889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/>
              <a:t>Δομικές </a:t>
            </a:r>
            <a:r>
              <a:rPr lang="el-GR" altLang="el-GR" b="1" dirty="0" smtClean="0"/>
              <a:t>εξαρτήσεις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/>
              <a:t>Έστω ότι σε ένα </a:t>
            </a:r>
            <a:r>
              <a:rPr lang="el-GR" altLang="el-GR" sz="2000" dirty="0" smtClean="0"/>
              <a:t>κώδικα, </a:t>
            </a:r>
            <a:r>
              <a:rPr lang="el-GR" altLang="el-GR" sz="2000" dirty="0"/>
              <a:t>υπάρχουν στη σειρά οι εντολές:</a:t>
            </a:r>
          </a:p>
          <a:p>
            <a:pPr marL="1143000" lvl="1" indent="-457200">
              <a:spcBef>
                <a:spcPts val="0"/>
              </a:spcBef>
              <a:buClr>
                <a:srgbClr val="FF6600"/>
              </a:buClr>
              <a:buFontTx/>
              <a:buAutoNum type="arabicPeriod"/>
            </a:pPr>
            <a:r>
              <a:rPr lang="en-US" altLang="el-GR" sz="2000" dirty="0"/>
              <a:t>Load</a:t>
            </a:r>
          </a:p>
          <a:p>
            <a:pPr marL="1143000" lvl="1" indent="-457200">
              <a:spcBef>
                <a:spcPts val="0"/>
              </a:spcBef>
              <a:buClr>
                <a:srgbClr val="FF6600"/>
              </a:buClr>
              <a:buFontTx/>
              <a:buAutoNum type="arabicPeriod"/>
            </a:pPr>
            <a:r>
              <a:rPr lang="en-US" altLang="el-GR" sz="2000" dirty="0"/>
              <a:t>Add</a:t>
            </a:r>
          </a:p>
          <a:p>
            <a:pPr marL="1143000" lvl="1" indent="-457200">
              <a:spcBef>
                <a:spcPts val="0"/>
              </a:spcBef>
              <a:buClr>
                <a:srgbClr val="FF6600"/>
              </a:buClr>
              <a:buFontTx/>
              <a:buAutoNum type="arabicPeriod"/>
            </a:pPr>
            <a:r>
              <a:rPr lang="en-US" altLang="el-GR" sz="2000" dirty="0"/>
              <a:t>Sub</a:t>
            </a:r>
          </a:p>
          <a:p>
            <a:pPr marL="1143000" lvl="1" indent="-457200">
              <a:spcBef>
                <a:spcPts val="0"/>
              </a:spcBef>
              <a:buClr>
                <a:srgbClr val="FF6600"/>
              </a:buClr>
              <a:buFontTx/>
              <a:buAutoNum type="arabicPeriod"/>
            </a:pPr>
            <a:r>
              <a:rPr lang="en-US" altLang="el-GR" sz="2000" dirty="0"/>
              <a:t>Add</a:t>
            </a:r>
          </a:p>
          <a:p>
            <a:pPr marL="1143000" lvl="1" indent="-457200">
              <a:spcBef>
                <a:spcPts val="0"/>
              </a:spcBef>
              <a:spcAft>
                <a:spcPts val="1800"/>
              </a:spcAft>
              <a:buClr>
                <a:srgbClr val="FF6600"/>
              </a:buClr>
              <a:buFontTx/>
              <a:buAutoNum type="arabicPeriod"/>
            </a:pPr>
            <a:r>
              <a:rPr lang="en-US" altLang="el-GR" sz="2000" dirty="0"/>
              <a:t>And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 smtClean="0"/>
              <a:t>Όταν </a:t>
            </a:r>
            <a:r>
              <a:rPr lang="el-GR" altLang="el-GR" sz="2000" dirty="0"/>
              <a:t>η 1</a:t>
            </a:r>
            <a:r>
              <a:rPr lang="el-GR" altLang="el-GR" sz="2000" baseline="30000" dirty="0"/>
              <a:t>η</a:t>
            </a:r>
            <a:r>
              <a:rPr lang="el-GR" altLang="el-GR" sz="2000" dirty="0"/>
              <a:t> εντολή χρησιμοποιεί το </a:t>
            </a:r>
            <a:r>
              <a:rPr lang="el-GR" altLang="el-GR" sz="2000" dirty="0" smtClean="0"/>
              <a:t>ΠΜ, </a:t>
            </a:r>
            <a:r>
              <a:rPr lang="el-GR" altLang="el-GR" sz="2000" dirty="0"/>
              <a:t>η 4</a:t>
            </a:r>
            <a:r>
              <a:rPr lang="el-GR" altLang="el-GR" sz="2000" baseline="30000" dirty="0"/>
              <a:t>η</a:t>
            </a:r>
            <a:r>
              <a:rPr lang="el-GR" altLang="el-GR" sz="2000" dirty="0"/>
              <a:t> είναι σε </a:t>
            </a:r>
            <a:r>
              <a:rPr lang="el-GR" altLang="el-GR" sz="2000" dirty="0" smtClean="0"/>
              <a:t>ΠΕ, </a:t>
            </a:r>
            <a:r>
              <a:rPr lang="el-GR" altLang="el-GR" sz="2000" dirty="0"/>
              <a:t>όμως και τα 2 κάνουν προσκόμιση ορίσματος από (κρυφή πιθανόν) </a:t>
            </a:r>
            <a:r>
              <a:rPr lang="el-GR" altLang="el-GR" sz="2000" dirty="0" smtClean="0"/>
              <a:t>μνήμη, </a:t>
            </a:r>
            <a:r>
              <a:rPr lang="el-GR" altLang="el-GR" sz="2000" dirty="0"/>
              <a:t>και δεν μπορεί αυτό να γίνει ταυτόχρονα. Έτσι η 4</a:t>
            </a:r>
            <a:r>
              <a:rPr lang="el-GR" altLang="el-GR" sz="2000" baseline="30000" dirty="0"/>
              <a:t>η</a:t>
            </a:r>
            <a:r>
              <a:rPr lang="el-GR" altLang="el-GR" sz="2000" dirty="0"/>
              <a:t> εντολή πρέπει να καθυστερήσει 1 </a:t>
            </a:r>
            <a:r>
              <a:rPr lang="el-GR" altLang="el-GR" sz="2000" dirty="0" smtClean="0"/>
              <a:t>κύκλο.</a:t>
            </a:r>
            <a:endParaRPr lang="el-GR" altLang="el-GR" sz="2000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000" dirty="0"/>
              <a:t>Θα μπορούσε να πει κανείς ότι όταν και η 2</a:t>
            </a:r>
            <a:r>
              <a:rPr lang="el-GR" altLang="el-GR" sz="2000" baseline="30000" dirty="0"/>
              <a:t>η</a:t>
            </a:r>
            <a:r>
              <a:rPr lang="el-GR" altLang="el-GR" sz="2000" dirty="0"/>
              <a:t> εντολή είναι σε </a:t>
            </a:r>
            <a:r>
              <a:rPr lang="el-GR" altLang="el-GR" sz="2000" dirty="0" smtClean="0"/>
              <a:t>ΠΜ, </a:t>
            </a:r>
            <a:r>
              <a:rPr lang="el-GR" altLang="el-GR" sz="2000" dirty="0"/>
              <a:t>η 5</a:t>
            </a:r>
            <a:r>
              <a:rPr lang="el-GR" altLang="el-GR" sz="2000" baseline="30000" dirty="0"/>
              <a:t>η</a:t>
            </a:r>
            <a:r>
              <a:rPr lang="el-GR" altLang="el-GR" sz="2000" dirty="0"/>
              <a:t> είναι σε </a:t>
            </a:r>
            <a:r>
              <a:rPr lang="el-GR" altLang="el-GR" sz="2000" dirty="0" smtClean="0"/>
              <a:t>ΠΕ, </a:t>
            </a:r>
            <a:r>
              <a:rPr lang="el-GR" altLang="el-GR" sz="2000" dirty="0"/>
              <a:t>όμως στην πραγματικότητα το ΠΜ της </a:t>
            </a:r>
            <a:r>
              <a:rPr lang="el-GR" altLang="el-GR" sz="2000" dirty="0" smtClean="0"/>
              <a:t>2</a:t>
            </a:r>
            <a:r>
              <a:rPr lang="el-GR" altLang="el-GR" sz="2000" baseline="30000" dirty="0" smtClean="0"/>
              <a:t>ης</a:t>
            </a:r>
            <a:r>
              <a:rPr lang="el-GR" altLang="el-GR" sz="2000" dirty="0"/>
              <a:t> </a:t>
            </a:r>
            <a:r>
              <a:rPr lang="el-GR" altLang="el-GR" sz="2000" dirty="0" smtClean="0"/>
              <a:t>δεν </a:t>
            </a:r>
            <a:r>
              <a:rPr lang="el-GR" altLang="el-GR" sz="2000" dirty="0"/>
              <a:t>χρησιμοποιείται (προσθέτει </a:t>
            </a:r>
            <a:r>
              <a:rPr lang="el-GR" altLang="el-GR" sz="2000" dirty="0" err="1"/>
              <a:t>καταχωρητές</a:t>
            </a:r>
            <a:r>
              <a:rPr lang="el-GR" altLang="el-GR" sz="2000" dirty="0" smtClean="0"/>
              <a:t>), </a:t>
            </a:r>
            <a:r>
              <a:rPr lang="el-GR" altLang="el-GR" sz="2000" dirty="0"/>
              <a:t>άρα δεν υπάρχει </a:t>
            </a:r>
            <a:r>
              <a:rPr lang="el-GR" altLang="el-GR" sz="2000" dirty="0" smtClean="0"/>
              <a:t>πρόβλημα.</a:t>
            </a:r>
            <a:endParaRPr lang="el-GR" altLang="el-GR" sz="20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19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01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αναπτυχθεί στο πλαίσιο 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</a:t>
            </a:r>
            <a:r>
              <a:rPr lang="el-GR" sz="20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Τ.Ε.Ι. 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7721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Χωριστή </a:t>
            </a:r>
            <a:r>
              <a:rPr lang="el-GR" altLang="el-GR" b="1" dirty="0" smtClean="0"/>
              <a:t>κρυφή μνήμη </a:t>
            </a:r>
            <a:br>
              <a:rPr lang="el-GR" altLang="el-GR" b="1" dirty="0" smtClean="0"/>
            </a:br>
            <a:r>
              <a:rPr lang="el-GR" altLang="el-GR" b="1" dirty="0" smtClean="0"/>
              <a:t>εντολών </a:t>
            </a:r>
            <a:r>
              <a:rPr lang="el-GR" altLang="el-GR" b="1" dirty="0"/>
              <a:t>και </a:t>
            </a:r>
            <a:r>
              <a:rPr lang="el-GR" altLang="el-GR" b="1" dirty="0" smtClean="0"/>
              <a:t>δεδομένων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/>
              <a:t>Αν κοινή κρυφή μνήμη αποθηκεύει δεδομένα και </a:t>
            </a:r>
            <a:r>
              <a:rPr lang="el-GR" altLang="el-GR" sz="2200" dirty="0" smtClean="0"/>
              <a:t>εντολές, </a:t>
            </a:r>
            <a:r>
              <a:rPr lang="el-GR" altLang="el-GR" sz="2200" dirty="0"/>
              <a:t>τότε δεν μπορούν να γίνονται ταυτόχρονα ΠΕ (προσκομίζει εντολές) και ΠΜ (μεταφέρει δεδομένα</a:t>
            </a:r>
            <a:r>
              <a:rPr lang="el-GR" altLang="el-GR" sz="2200" dirty="0" smtClean="0"/>
              <a:t>).</a:t>
            </a:r>
            <a:endParaRPr lang="el-GR" altLang="el-GR" sz="2200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/>
              <a:t>Πχ αν τα στάδια έχουν καθυστέρηση 10</a:t>
            </a:r>
            <a:r>
              <a:rPr lang="en-US" altLang="el-GR" sz="2200" dirty="0"/>
              <a:t>ns, </a:t>
            </a:r>
            <a:r>
              <a:rPr lang="el-GR" altLang="el-GR" sz="2200" dirty="0"/>
              <a:t>και σε ένα πρόγραμμα εκτελούνται 100</a:t>
            </a:r>
            <a:r>
              <a:rPr lang="en-US" altLang="el-GR" sz="2200" dirty="0"/>
              <a:t> load, 50 store, 1500 And, Add, </a:t>
            </a:r>
            <a:r>
              <a:rPr lang="en-US" altLang="el-GR" sz="2200" dirty="0" smtClean="0"/>
              <a:t>Sub</a:t>
            </a:r>
            <a:r>
              <a:rPr lang="el-GR" altLang="el-GR" sz="2200" dirty="0" smtClean="0"/>
              <a:t>,</a:t>
            </a:r>
            <a:r>
              <a:rPr lang="en-US" altLang="el-GR" sz="2200" dirty="0" smtClean="0"/>
              <a:t> </a:t>
            </a:r>
            <a:r>
              <a:rPr lang="el-GR" altLang="el-GR" sz="2200" dirty="0"/>
              <a:t>τότε αν η κρυφή μνήμη είναι κοινή για </a:t>
            </a:r>
            <a:r>
              <a:rPr lang="el-GR" altLang="el-GR" sz="2200" dirty="0" smtClean="0"/>
              <a:t>δεδομένα/εντολές, </a:t>
            </a:r>
            <a:r>
              <a:rPr lang="el-GR" altLang="el-GR" sz="2200" dirty="0"/>
              <a:t>τότε σε κάθε </a:t>
            </a:r>
            <a:r>
              <a:rPr lang="en-US" altLang="el-GR" sz="2200" dirty="0"/>
              <a:t>load, store </a:t>
            </a:r>
            <a:r>
              <a:rPr lang="el-GR" altLang="el-GR" sz="2200" dirty="0"/>
              <a:t>χάνεται 1 </a:t>
            </a:r>
            <a:r>
              <a:rPr lang="el-GR" altLang="el-GR" sz="2200" dirty="0" smtClean="0"/>
              <a:t>κύκλος, </a:t>
            </a:r>
            <a:r>
              <a:rPr lang="el-GR" altLang="el-GR" sz="2200" dirty="0"/>
              <a:t>επειδή θα καθυστερεί η φόρτωση της επόμενης εντολής όταν κάνουν ΠΜ (το 150 στον παρακάτω αριθμητή).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/>
              <a:t> Η μέση διάρκεια θα είναι  (5-1+1650+150</a:t>
            </a:r>
            <a:r>
              <a:rPr lang="el-GR" altLang="el-GR" sz="2200" dirty="0" smtClean="0"/>
              <a:t>) </a:t>
            </a:r>
            <a:r>
              <a:rPr lang="en-US" altLang="el-GR" sz="2200" dirty="0" smtClean="0"/>
              <a:t>x</a:t>
            </a:r>
            <a:r>
              <a:rPr lang="el-GR" altLang="el-GR" sz="2200" dirty="0" smtClean="0"/>
              <a:t> </a:t>
            </a:r>
            <a:r>
              <a:rPr lang="en-US" altLang="el-GR" sz="2200" dirty="0" smtClean="0"/>
              <a:t>10ns</a:t>
            </a:r>
            <a:r>
              <a:rPr lang="el-GR" altLang="el-GR" sz="2200" dirty="0" smtClean="0"/>
              <a:t> </a:t>
            </a:r>
            <a:r>
              <a:rPr lang="en-US" altLang="el-GR" sz="2200" dirty="0" smtClean="0"/>
              <a:t>/</a:t>
            </a:r>
            <a:r>
              <a:rPr lang="el-GR" altLang="el-GR" sz="2200" dirty="0" smtClean="0"/>
              <a:t> </a:t>
            </a:r>
            <a:r>
              <a:rPr lang="en-US" altLang="el-GR" sz="2200" dirty="0" smtClean="0"/>
              <a:t>1650</a:t>
            </a:r>
            <a:r>
              <a:rPr lang="el-GR" altLang="el-GR" sz="2200" dirty="0" smtClean="0"/>
              <a:t> </a:t>
            </a:r>
            <a:r>
              <a:rPr lang="en-US" altLang="el-GR" sz="2200" dirty="0" smtClean="0"/>
              <a:t>=</a:t>
            </a:r>
            <a:r>
              <a:rPr lang="el-GR" altLang="el-GR" sz="2200" dirty="0" smtClean="0"/>
              <a:t> </a:t>
            </a:r>
            <a:r>
              <a:rPr lang="en-US" altLang="el-GR" sz="2200" dirty="0" smtClean="0"/>
              <a:t>10.9ns</a:t>
            </a:r>
            <a:r>
              <a:rPr lang="el-GR" altLang="el-GR" sz="2200" dirty="0" smtClean="0"/>
              <a:t>.</a:t>
            </a:r>
            <a:endParaRPr lang="en-US" altLang="el-GR" sz="2200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/>
              <a:t>Αν η κρυφή μνήμη </a:t>
            </a:r>
            <a:r>
              <a:rPr lang="el-GR" altLang="el-GR" sz="2200" dirty="0" smtClean="0"/>
              <a:t>εντολών/δεδομένων </a:t>
            </a:r>
            <a:r>
              <a:rPr lang="el-GR" altLang="el-GR" sz="2200" dirty="0"/>
              <a:t>ήταν </a:t>
            </a:r>
            <a:r>
              <a:rPr lang="el-GR" altLang="el-GR" sz="2200" dirty="0" smtClean="0"/>
              <a:t>ξεχωριστή, </a:t>
            </a:r>
            <a:r>
              <a:rPr lang="el-GR" altLang="el-GR" sz="2200" dirty="0"/>
              <a:t>θα είχαμε κανονικά: (5-1+1650</a:t>
            </a:r>
            <a:r>
              <a:rPr lang="el-GR" altLang="el-GR" sz="2200" dirty="0" smtClean="0"/>
              <a:t>) </a:t>
            </a:r>
            <a:r>
              <a:rPr lang="en-US" altLang="el-GR" sz="2200" dirty="0" smtClean="0"/>
              <a:t>x</a:t>
            </a:r>
            <a:r>
              <a:rPr lang="el-GR" altLang="el-GR" sz="2200" dirty="0" smtClean="0"/>
              <a:t> </a:t>
            </a:r>
            <a:r>
              <a:rPr lang="en-US" altLang="el-GR" sz="2200" dirty="0" smtClean="0"/>
              <a:t>10ns</a:t>
            </a:r>
            <a:r>
              <a:rPr lang="el-GR" altLang="el-GR" sz="2200" dirty="0" smtClean="0"/>
              <a:t> </a:t>
            </a:r>
            <a:r>
              <a:rPr lang="en-US" altLang="el-GR" sz="2200" dirty="0" smtClean="0"/>
              <a:t>/</a:t>
            </a:r>
            <a:r>
              <a:rPr lang="el-GR" altLang="el-GR" sz="2200" dirty="0" smtClean="0"/>
              <a:t> </a:t>
            </a:r>
            <a:r>
              <a:rPr lang="en-US" altLang="el-GR" sz="2200" dirty="0" smtClean="0"/>
              <a:t>1650</a:t>
            </a:r>
            <a:r>
              <a:rPr lang="el-GR" altLang="el-GR" sz="2200" dirty="0" smtClean="0"/>
              <a:t> </a:t>
            </a:r>
            <a:r>
              <a:rPr lang="en-US" altLang="el-GR" sz="2200" dirty="0" smtClean="0"/>
              <a:t>=</a:t>
            </a:r>
            <a:r>
              <a:rPr lang="el-GR" altLang="el-GR" sz="2200" dirty="0" smtClean="0"/>
              <a:t> </a:t>
            </a:r>
            <a:r>
              <a:rPr lang="en-US" altLang="el-GR" sz="2200" dirty="0" smtClean="0"/>
              <a:t>10.02ns</a:t>
            </a:r>
            <a:r>
              <a:rPr lang="el-GR" altLang="el-GR" sz="2200" dirty="0" smtClean="0"/>
              <a:t>.</a:t>
            </a:r>
            <a:endParaRPr lang="el-GR" altLang="el-GR" sz="22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20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6998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ΑΜΕ - Ανάγνωση </a:t>
            </a:r>
            <a:br>
              <a:rPr lang="el-GR" altLang="el-GR" b="1" dirty="0" smtClean="0"/>
            </a:br>
            <a:r>
              <a:rPr lang="el-GR" altLang="el-GR" b="1" dirty="0" smtClean="0"/>
              <a:t>Μετά </a:t>
            </a:r>
            <a:r>
              <a:rPr lang="el-GR" altLang="el-GR" b="1" dirty="0"/>
              <a:t>από Ε</a:t>
            </a:r>
            <a:r>
              <a:rPr lang="el-GR" altLang="el-GR" b="1" dirty="0" smtClean="0"/>
              <a:t>γγραφή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/>
              <a:t>Επόμενη εντολή </a:t>
            </a:r>
            <a:r>
              <a:rPr lang="el-GR" altLang="el-GR" dirty="0" smtClean="0"/>
              <a:t>Β, </a:t>
            </a:r>
            <a:r>
              <a:rPr lang="el-GR" altLang="el-GR" dirty="0"/>
              <a:t>έχει ως όρισμα το αποτέλεσμα προηγούμενης Α. Το αποτέλεσμα της </a:t>
            </a:r>
            <a:r>
              <a:rPr lang="el-GR" altLang="el-GR" dirty="0" smtClean="0"/>
              <a:t>Α, </a:t>
            </a:r>
            <a:r>
              <a:rPr lang="el-GR" altLang="el-GR" dirty="0"/>
              <a:t>πρέπει να είναι διαθέσιμο πριν το διαβάσει η </a:t>
            </a:r>
            <a:r>
              <a:rPr lang="el-GR" altLang="el-GR" dirty="0" smtClean="0"/>
              <a:t>Β. Πχ</a:t>
            </a:r>
            <a:r>
              <a:rPr lang="el-GR" altLang="el-GR" dirty="0"/>
              <a:t>:</a:t>
            </a:r>
          </a:p>
        </p:txBody>
      </p:sp>
      <p:pic>
        <p:nvPicPr>
          <p:cNvPr id="19" name="Εικόνα 1" descr="Εικόνα του πίνακα με την διαδοχή των εντολών του παραδείγματος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76" y="3959352"/>
            <a:ext cx="7851648" cy="2060448"/>
          </a:xfrm>
          <a:prstGeom prst="rect">
            <a:avLst/>
          </a:prstGeom>
          <a:effectLst>
            <a:outerShdw blurRad="127000" dist="889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21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104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ΕΜΕ - Εγγραφή </a:t>
            </a:r>
            <a:br>
              <a:rPr lang="el-GR" altLang="el-GR" b="1" dirty="0" smtClean="0"/>
            </a:br>
            <a:r>
              <a:rPr lang="el-GR" altLang="el-GR" b="1" dirty="0" smtClean="0"/>
              <a:t>Μετά </a:t>
            </a:r>
            <a:r>
              <a:rPr lang="el-GR" altLang="el-GR" b="1" dirty="0"/>
              <a:t>από Ε</a:t>
            </a:r>
            <a:r>
              <a:rPr lang="el-GR" altLang="el-GR" b="1" dirty="0" smtClean="0"/>
              <a:t>γγραφή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altLang="el-GR" sz="2000" dirty="0" smtClean="0"/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/>
              <a:t>Αν </a:t>
            </a:r>
            <a:r>
              <a:rPr lang="el-GR" altLang="el-GR" sz="2800" dirty="0"/>
              <a:t>2 διαδοχικές εντολές Α, </a:t>
            </a:r>
            <a:r>
              <a:rPr lang="el-GR" altLang="el-GR" sz="2800" dirty="0" smtClean="0"/>
              <a:t>Β, </a:t>
            </a:r>
            <a:r>
              <a:rPr lang="el-GR" altLang="el-GR" sz="2800" dirty="0"/>
              <a:t>αποθηκεύουν σε διαφορετικά στάδια εκτέλεσής </a:t>
            </a:r>
            <a:r>
              <a:rPr lang="el-GR" altLang="el-GR" sz="2800" dirty="0" smtClean="0"/>
              <a:t>τους </a:t>
            </a:r>
            <a:r>
              <a:rPr lang="el-GR" altLang="el-GR" sz="2800" dirty="0"/>
              <a:t>τιμές στον ίδιο </a:t>
            </a:r>
            <a:r>
              <a:rPr lang="el-GR" altLang="el-GR" sz="2800" dirty="0" err="1"/>
              <a:t>καταχωρητή</a:t>
            </a:r>
            <a:r>
              <a:rPr lang="el-GR" altLang="el-GR" sz="2800" dirty="0"/>
              <a:t>, αν η Β αποθηκεύσει πρώτη και η Α δεύτερη, θα μείνει λανθασμένα στον </a:t>
            </a:r>
            <a:r>
              <a:rPr lang="el-GR" altLang="el-GR" sz="2800" dirty="0" err="1"/>
              <a:t>καταχωρητή</a:t>
            </a:r>
            <a:r>
              <a:rPr lang="el-GR" altLang="el-GR" sz="2800" dirty="0"/>
              <a:t> η τιμή της Α</a:t>
            </a:r>
            <a:r>
              <a:rPr lang="el-GR" altLang="el-GR" sz="2800" dirty="0" smtClean="0"/>
              <a:t>.</a:t>
            </a:r>
            <a:endParaRPr lang="el-GR" altLang="el-GR" sz="2800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/>
              <a:t>Στα παραδείγματά </a:t>
            </a:r>
            <a:r>
              <a:rPr lang="el-GR" altLang="el-GR" sz="2800" dirty="0" smtClean="0"/>
              <a:t>μας, </a:t>
            </a:r>
            <a:r>
              <a:rPr lang="el-GR" altLang="el-GR" sz="2800" dirty="0"/>
              <a:t>επειδή η αποθήκευση γίνεται πάντα στην ΑΑ η οποία βρίσκεται στο </a:t>
            </a:r>
            <a:r>
              <a:rPr lang="el-GR" altLang="el-GR" sz="2800" dirty="0" smtClean="0"/>
              <a:t>τέλος, </a:t>
            </a:r>
            <a:r>
              <a:rPr lang="el-GR" altLang="el-GR" sz="2800" dirty="0"/>
              <a:t>δεν είναι δυνατόν να συμβεί τέτοιο </a:t>
            </a:r>
            <a:r>
              <a:rPr lang="el-GR" altLang="el-GR" sz="2800" dirty="0" smtClean="0"/>
              <a:t>σφάλμα.</a:t>
            </a:r>
            <a:endParaRPr lang="el-GR" altLang="el-GR" sz="28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22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90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ΕΜΑ - Εγγραφή </a:t>
            </a:r>
            <a:br>
              <a:rPr lang="el-GR" altLang="el-GR" b="1" dirty="0" smtClean="0"/>
            </a:br>
            <a:r>
              <a:rPr lang="el-GR" altLang="el-GR" b="1" dirty="0" smtClean="0"/>
              <a:t>Μετά </a:t>
            </a:r>
            <a:r>
              <a:rPr lang="el-GR" altLang="el-GR" b="1" dirty="0"/>
              <a:t>από Α</a:t>
            </a:r>
            <a:r>
              <a:rPr lang="el-GR" altLang="el-GR" b="1" dirty="0" smtClean="0"/>
              <a:t>νάγνωση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/>
              <a:t>Αν στις διαδοχικές εντολές Α, Β: η Α διαβάζει από ένα </a:t>
            </a:r>
            <a:r>
              <a:rPr lang="el-GR" altLang="el-GR" dirty="0" err="1"/>
              <a:t>καταχωρητή</a:t>
            </a:r>
            <a:r>
              <a:rPr lang="el-GR" altLang="el-GR" dirty="0"/>
              <a:t> στον οποίο γράφει η </a:t>
            </a:r>
            <a:r>
              <a:rPr lang="el-GR" altLang="el-GR" dirty="0" smtClean="0"/>
              <a:t>Β, </a:t>
            </a:r>
            <a:r>
              <a:rPr lang="el-GR" altLang="el-GR" dirty="0"/>
              <a:t>τότε αν η Β προλάβει να γράψει πριν διαβάσει η Α, αυτή θα διαβάσει λάθος τιμή</a:t>
            </a:r>
            <a:r>
              <a:rPr lang="el-GR" altLang="el-GR" dirty="0" smtClean="0"/>
              <a:t>.</a:t>
            </a:r>
            <a:endParaRPr lang="el-GR" altLang="el-GR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/>
              <a:t>Εφόσον στα παραδείγματά μας η εγγραφή γίνεται στο </a:t>
            </a:r>
            <a:r>
              <a:rPr lang="el-GR" altLang="el-GR" dirty="0" smtClean="0"/>
              <a:t>ΑΑ, </a:t>
            </a:r>
            <a:r>
              <a:rPr lang="el-GR" altLang="el-GR" dirty="0"/>
              <a:t>και η ανάγνωση στο ΑΕ που εκτελείται πάντα νωρίτερα από το </a:t>
            </a:r>
            <a:r>
              <a:rPr lang="el-GR" altLang="el-GR" dirty="0" smtClean="0"/>
              <a:t>ΑΑ, </a:t>
            </a:r>
            <a:r>
              <a:rPr lang="el-GR" altLang="el-GR" dirty="0"/>
              <a:t>δεν υπάρχει περίπτωση τέτοιου </a:t>
            </a:r>
            <a:r>
              <a:rPr lang="el-GR" altLang="el-GR" dirty="0" smtClean="0"/>
              <a:t>σφάλματος.</a:t>
            </a:r>
            <a:endParaRPr lang="el-GR" alt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23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34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Αντιμετώπιση </a:t>
            </a:r>
            <a:r>
              <a:rPr lang="el-GR" altLang="el-GR" b="1" dirty="0" smtClean="0"/>
              <a:t/>
            </a:r>
            <a:br>
              <a:rPr lang="el-GR" altLang="el-GR" b="1" dirty="0" smtClean="0"/>
            </a:br>
            <a:r>
              <a:rPr lang="el-GR" altLang="el-GR" b="1" dirty="0" smtClean="0"/>
              <a:t>εξαρτήσεων δεδομένων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/>
              <a:t>Ο μεταγλωττιστής μπορεί να ανιχνεύσει την </a:t>
            </a:r>
            <a:r>
              <a:rPr lang="el-GR" altLang="el-GR" sz="2800" dirty="0" smtClean="0"/>
              <a:t>εξάρτηση, </a:t>
            </a:r>
            <a:r>
              <a:rPr lang="el-GR" altLang="el-GR" sz="2800" dirty="0"/>
              <a:t>και να εισάγει εντολές ΝΟΡ που δεν κάνουν </a:t>
            </a:r>
            <a:r>
              <a:rPr lang="el-GR" altLang="el-GR" sz="2800" dirty="0" smtClean="0"/>
              <a:t>τίποτα, </a:t>
            </a:r>
            <a:r>
              <a:rPr lang="el-GR" altLang="el-GR" sz="2800" dirty="0"/>
              <a:t>απλά για να δώσει περιθώριο χρόνου να γίνουν σωστά οι </a:t>
            </a:r>
            <a:r>
              <a:rPr lang="el-GR" altLang="el-GR" sz="2800" dirty="0" smtClean="0"/>
              <a:t>αναγνώσεις/εγγραφές</a:t>
            </a:r>
            <a:r>
              <a:rPr lang="el-GR" altLang="el-GR" sz="2800" dirty="0"/>
              <a:t>, πχ (καθυστέρηση 2 περιόδων</a:t>
            </a:r>
            <a:r>
              <a:rPr lang="el-GR" altLang="el-GR" sz="2800" dirty="0" smtClean="0"/>
              <a:t>):</a:t>
            </a:r>
            <a:endParaRPr lang="el-GR" altLang="el-GR" sz="2800" dirty="0"/>
          </a:p>
        </p:txBody>
      </p:sp>
      <p:pic>
        <p:nvPicPr>
          <p:cNvPr id="11" name="Εικόνα 1" descr="Εικόνα του πίνακα με την διαδοχή των εντολών του παραδείγματος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938016"/>
            <a:ext cx="7924800" cy="2310384"/>
          </a:xfrm>
          <a:prstGeom prst="rect">
            <a:avLst/>
          </a:prstGeom>
          <a:effectLst>
            <a:outerShdw blurRad="127000" dist="889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24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149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Τεχνική </a:t>
            </a:r>
            <a:r>
              <a:rPr lang="el-GR" altLang="el-GR" b="1" dirty="0" smtClean="0"/>
              <a:t>παγώματος </a:t>
            </a:r>
            <a:r>
              <a:rPr lang="en-US" altLang="el-GR" b="1" dirty="0"/>
              <a:t/>
            </a:r>
            <a:br>
              <a:rPr lang="en-US" altLang="el-GR" b="1" dirty="0"/>
            </a:br>
            <a:r>
              <a:rPr lang="el-GR" altLang="el-GR" b="1" dirty="0"/>
              <a:t>(</a:t>
            </a:r>
            <a:r>
              <a:rPr lang="en-US" altLang="el-GR" b="1" dirty="0"/>
              <a:t>Pipeline Lock)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Στην περίοδο που ανιχνεύεται το πρόβλημα, η διάδοση της εντολής παγώνει στο σύστημα διοχέτευσης, πχ:</a:t>
            </a:r>
            <a:endParaRPr lang="el-GR" altLang="el-GR" dirty="0"/>
          </a:p>
        </p:txBody>
      </p:sp>
      <p:graphicFrame>
        <p:nvGraphicFramePr>
          <p:cNvPr id="6" name="Πίνακας 1" descr="Εικόνα του πίνακα με την διαδοχή των εντολών του παραδείγματος.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10472502"/>
              </p:ext>
            </p:extLst>
          </p:nvPr>
        </p:nvGraphicFramePr>
        <p:xfrm>
          <a:off x="533400" y="3657600"/>
          <a:ext cx="8077200" cy="2057400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1524000"/>
                <a:gridCol w="685800"/>
                <a:gridCol w="838200"/>
                <a:gridCol w="838200"/>
                <a:gridCol w="838200"/>
                <a:gridCol w="838200"/>
                <a:gridCol w="838200"/>
                <a:gridCol w="838200"/>
                <a:gridCol w="838200"/>
              </a:tblGrid>
              <a:tr h="838200">
                <a:tc>
                  <a:txBody>
                    <a:bodyPr/>
                    <a:lstStyle/>
                    <a:p>
                      <a:pPr algn="l"/>
                      <a:r>
                        <a:rPr lang="el-GR" sz="2400" dirty="0" smtClean="0"/>
                        <a:t>Εντολή</a:t>
                      </a:r>
                      <a:endParaRPr lang="el-GR" sz="2400" dirty="0"/>
                    </a:p>
                  </a:txBody>
                  <a:tcPr marT="45733" marB="45733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/>
                        <a:t>λ</a:t>
                      </a:r>
                      <a:endParaRPr lang="el-GR" sz="2400" dirty="0"/>
                    </a:p>
                  </a:txBody>
                  <a:tcPr marT="45733" marB="45733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/>
                        <a:t>λ+1</a:t>
                      </a:r>
                      <a:endParaRPr lang="el-GR" sz="2400" dirty="0"/>
                    </a:p>
                  </a:txBody>
                  <a:tcPr marT="45733" marB="45733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/>
                        <a:t>λ+1</a:t>
                      </a:r>
                      <a:endParaRPr lang="el-GR" sz="2400" dirty="0"/>
                    </a:p>
                  </a:txBody>
                  <a:tcPr marT="45733" marB="45733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/>
                        <a:t>λ+1</a:t>
                      </a:r>
                      <a:endParaRPr lang="el-GR" sz="2400" dirty="0"/>
                    </a:p>
                  </a:txBody>
                  <a:tcPr marT="45733" marB="45733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/>
                        <a:t>λ+1</a:t>
                      </a:r>
                      <a:endParaRPr lang="el-GR" sz="2400" dirty="0"/>
                    </a:p>
                  </a:txBody>
                  <a:tcPr marT="45733" marB="45733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/>
                        <a:t>λ+1</a:t>
                      </a:r>
                      <a:endParaRPr lang="el-GR" sz="2400" dirty="0"/>
                    </a:p>
                  </a:txBody>
                  <a:tcPr marT="45733" marB="45733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λ+1</a:t>
                      </a:r>
                    </a:p>
                  </a:txBody>
                  <a:tcPr marT="45733" marB="45733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λ+1</a:t>
                      </a:r>
                    </a:p>
                  </a:txBody>
                  <a:tcPr marT="45733" marB="45733" anchor="b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ADD</a:t>
                      </a:r>
                      <a:r>
                        <a:rPr lang="en-US" sz="2000" baseline="0" noProof="0" dirty="0" smtClean="0"/>
                        <a:t> r1,r2,r3</a:t>
                      </a:r>
                      <a:endParaRPr lang="en-US" sz="2000" noProof="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ΠΕ</a:t>
                      </a:r>
                      <a:endParaRPr lang="el-GR" sz="20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ΑΕ</a:t>
                      </a:r>
                      <a:endParaRPr lang="el-GR" sz="20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ΕΠ</a:t>
                      </a:r>
                      <a:endParaRPr lang="el-GR" sz="20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ΠΜ</a:t>
                      </a:r>
                      <a:endParaRPr lang="el-GR" sz="20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ΑΑ</a:t>
                      </a:r>
                      <a:endParaRPr lang="el-GR" sz="2000" b="1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endParaRPr lang="el-GR" sz="20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endParaRPr lang="el-GR" sz="20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endParaRPr lang="el-GR" sz="2000" dirty="0"/>
                    </a:p>
                  </a:txBody>
                  <a:tcPr marT="45733" marB="45733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SUB r5,r3,r6</a:t>
                      </a:r>
                      <a:endParaRPr lang="en-US" sz="2000" noProof="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endParaRPr lang="el-GR" sz="20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ΠΕ</a:t>
                      </a:r>
                      <a:endParaRPr lang="el-GR" sz="20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ΑΕ’</a:t>
                      </a:r>
                      <a:endParaRPr lang="el-GR" sz="20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Χ</a:t>
                      </a:r>
                      <a:endParaRPr lang="el-GR" sz="20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ΑΕ</a:t>
                      </a:r>
                      <a:endParaRPr lang="el-GR" sz="2000" b="1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ΕΠ</a:t>
                      </a:r>
                      <a:endParaRPr lang="el-GR" sz="20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ΠΜ</a:t>
                      </a:r>
                      <a:endParaRPr lang="el-GR" sz="20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ΑΑ</a:t>
                      </a:r>
                      <a:endParaRPr lang="el-GR" sz="2000" dirty="0"/>
                    </a:p>
                  </a:txBody>
                  <a:tcPr marT="45733" marB="45733"/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25</a:t>
            </a:fld>
            <a:endParaRPr lang="el-GR" sz="140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450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Ανίχνευση </a:t>
            </a:r>
            <a:r>
              <a:rPr lang="el-GR" altLang="el-GR" b="1" dirty="0" smtClean="0"/>
              <a:t/>
            </a:r>
            <a:br>
              <a:rPr lang="el-GR" altLang="el-GR" b="1" dirty="0" smtClean="0"/>
            </a:br>
            <a:r>
              <a:rPr lang="el-GR" altLang="el-GR" b="1" dirty="0" smtClean="0"/>
              <a:t>εξαρτήσεων δεδομένων</a:t>
            </a:r>
            <a:endParaRPr lang="el-GR" b="1" dirty="0"/>
          </a:p>
        </p:txBody>
      </p:sp>
      <p:graphicFrame>
        <p:nvGraphicFramePr>
          <p:cNvPr id="6" name="Θέση περιεχομένου 1" descr="Πίνακας με τις εξαρτήσεις των εντολών."/>
          <p:cNvGraphicFramePr>
            <a:graphicFrameLocks noGrp="1"/>
          </p:cNvGraphicFramePr>
          <p:nvPr>
            <p:ph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96240306"/>
              </p:ext>
            </p:extLst>
          </p:nvPr>
        </p:nvGraphicFramePr>
        <p:xfrm>
          <a:off x="381000" y="1905000"/>
          <a:ext cx="8382000" cy="3962400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1524000"/>
                <a:gridCol w="1524000"/>
                <a:gridCol w="1524000"/>
                <a:gridCol w="1524000"/>
                <a:gridCol w="1524000"/>
                <a:gridCol w="762000"/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/>
                        <a:t>ΜΠ</a:t>
                      </a:r>
                      <a:endParaRPr lang="el-GR" sz="240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err="1" smtClean="0"/>
                        <a:t>κΑΕ</a:t>
                      </a:r>
                      <a:endParaRPr lang="el-GR" sz="240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err="1" smtClean="0"/>
                        <a:t>κΕΠ</a:t>
                      </a:r>
                      <a:endParaRPr lang="el-GR" sz="240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err="1" smtClean="0"/>
                        <a:t>κΠΜ</a:t>
                      </a:r>
                      <a:endParaRPr lang="el-GR" sz="240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err="1" smtClean="0"/>
                        <a:t>κΑΑ</a:t>
                      </a:r>
                      <a:endParaRPr lang="el-GR" sz="240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pPr algn="ctr"/>
                      <a:endParaRPr lang="el-GR" sz="2400" dirty="0"/>
                    </a:p>
                  </a:txBody>
                  <a:tcPr marT="45723" marB="45723" anchor="b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SUB r5,r3,r6</a:t>
                      </a:r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ADD r1,r2,r3</a:t>
                      </a:r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λ+1</a:t>
                      </a:r>
                      <a:endParaRPr lang="el-GR" sz="2000" dirty="0"/>
                    </a:p>
                  </a:txBody>
                  <a:tcPr marT="45723" marB="45723" anchor="b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AND r5,r8,r9</a:t>
                      </a:r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SUB r5,r3,r6</a:t>
                      </a:r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ADD r1,r2,r3</a:t>
                      </a:r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λ+2</a:t>
                      </a:r>
                      <a:endParaRPr lang="el-GR" sz="2000" dirty="0"/>
                    </a:p>
                  </a:txBody>
                  <a:tcPr marT="45723" marB="45723" anchor="b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AND r5,r8,r9</a:t>
                      </a:r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SUB r5,r3,r6</a:t>
                      </a:r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ADD r1,r2,r3</a:t>
                      </a:r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λ+3</a:t>
                      </a:r>
                      <a:endParaRPr lang="el-GR" sz="2000" dirty="0"/>
                    </a:p>
                  </a:txBody>
                  <a:tcPr marT="45723" marB="45723" anchor="b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AND r5,r8,r9</a:t>
                      </a:r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SUB r5,r3,r6</a:t>
                      </a:r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ADD r1,r2,r3</a:t>
                      </a:r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λ+4</a:t>
                      </a:r>
                      <a:endParaRPr lang="el-GR" sz="2000" dirty="0"/>
                    </a:p>
                  </a:txBody>
                  <a:tcPr marT="45723" marB="45723" anchor="b"/>
                </a:tc>
              </a:tr>
              <a:tr h="609600">
                <a:tc>
                  <a:txBody>
                    <a:bodyPr/>
                    <a:lstStyle/>
                    <a:p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AND r5,r8,r9</a:t>
                      </a:r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SUB r5,r3,r6</a:t>
                      </a:r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endParaRPr lang="en-US" sz="2000" noProof="0" dirty="0"/>
                    </a:p>
                  </a:txBody>
                  <a:tcPr marT="45723" marB="45723" anchor="b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λ+5</a:t>
                      </a:r>
                      <a:endParaRPr lang="el-GR" sz="2000" dirty="0"/>
                    </a:p>
                  </a:txBody>
                  <a:tcPr marT="45723" marB="45723" anchor="b"/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26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3540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err="1"/>
              <a:t>Διαδικασιακές</a:t>
            </a:r>
            <a:r>
              <a:rPr lang="el-GR" altLang="el-GR" b="1" dirty="0"/>
              <a:t> </a:t>
            </a:r>
            <a:r>
              <a:rPr lang="el-GR" altLang="el-GR" b="1" dirty="0" smtClean="0"/>
              <a:t>εξαρτήσεις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/>
              <a:t>Το αν πρόκειται για εντολή διακλάδωσης καθώς και το αν πραγματοποιείται </a:t>
            </a:r>
            <a:r>
              <a:rPr lang="el-GR" altLang="el-GR" dirty="0" smtClean="0"/>
              <a:t>διακλάδωση, </a:t>
            </a:r>
            <a:r>
              <a:rPr lang="el-GR" altLang="el-GR" dirty="0"/>
              <a:t>το αντιλαμβάνεται το στάδιο ΕΠ, πχ έστω ο κώδικας:</a:t>
            </a:r>
          </a:p>
          <a:p>
            <a:pPr marL="1543050" lvl="2" indent="-365760">
              <a:spcBef>
                <a:spcPts val="0"/>
              </a:spcBef>
              <a:buFontTx/>
              <a:buNone/>
            </a:pPr>
            <a:r>
              <a:rPr lang="en-US" altLang="el-GR" sz="2800" dirty="0" smtClean="0"/>
              <a:t>BRE R1,R2,Label</a:t>
            </a:r>
          </a:p>
          <a:p>
            <a:pPr marL="1543050" lvl="2" indent="-365760">
              <a:spcBef>
                <a:spcPts val="0"/>
              </a:spcBef>
              <a:spcAft>
                <a:spcPts val="1200"/>
              </a:spcAft>
              <a:buFontTx/>
              <a:buNone/>
            </a:pPr>
            <a:r>
              <a:rPr lang="en-US" altLang="el-GR" sz="2800" dirty="0" smtClean="0"/>
              <a:t>ADD R3,R4,R5</a:t>
            </a:r>
          </a:p>
          <a:p>
            <a:pPr marL="1543050" lvl="2" indent="-365760">
              <a:spcBef>
                <a:spcPts val="0"/>
              </a:spcBef>
              <a:spcAft>
                <a:spcPts val="1200"/>
              </a:spcAft>
              <a:buFontTx/>
              <a:buNone/>
            </a:pPr>
            <a:r>
              <a:rPr lang="en-US" altLang="el-GR" sz="2800" dirty="0" smtClean="0"/>
              <a:t>…</a:t>
            </a:r>
          </a:p>
          <a:p>
            <a:pPr marL="1543050" lvl="2" indent="-365760">
              <a:spcBef>
                <a:spcPts val="0"/>
              </a:spcBef>
              <a:buFontTx/>
              <a:buNone/>
            </a:pPr>
            <a:r>
              <a:rPr lang="en-US" altLang="el-GR" sz="2800" dirty="0" smtClean="0"/>
              <a:t>Label: SUB R3,R4,R5</a:t>
            </a:r>
            <a:endParaRPr lang="el-GR" altLang="el-GR" sz="28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27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76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Κατάσταση </a:t>
            </a:r>
            <a:r>
              <a:rPr lang="el-GR" altLang="el-GR" b="1" dirty="0" smtClean="0"/>
              <a:t>μηχανισμού διοχέτευσης</a:t>
            </a:r>
            <a:endParaRPr lang="el-GR" b="1" dirty="0"/>
          </a:p>
        </p:txBody>
      </p:sp>
      <p:graphicFrame>
        <p:nvGraphicFramePr>
          <p:cNvPr id="6" name="Θέση περιεχομένου 1" descr="Πίνακας με τις τιμές του μηχανισμού διοχέτευσης.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24166140"/>
              </p:ext>
            </p:extLst>
          </p:nvPr>
        </p:nvGraphicFramePr>
        <p:xfrm>
          <a:off x="457200" y="1965970"/>
          <a:ext cx="8229600" cy="3520430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990600"/>
                <a:gridCol w="457200"/>
                <a:gridCol w="1066800"/>
                <a:gridCol w="2057400"/>
                <a:gridCol w="1524000"/>
                <a:gridCol w="533400"/>
                <a:gridCol w="533400"/>
                <a:gridCol w="533400"/>
                <a:gridCol w="533400"/>
              </a:tblGrid>
              <a:tr h="1371600">
                <a:tc>
                  <a:txBody>
                    <a:bodyPr/>
                    <a:lstStyle/>
                    <a:p>
                      <a:r>
                        <a:rPr lang="el-GR" sz="2200" dirty="0" smtClean="0"/>
                        <a:t>Εντολή</a:t>
                      </a:r>
                      <a:endParaRPr lang="el-GR" sz="2200" dirty="0"/>
                    </a:p>
                  </a:txBody>
                  <a:tcPr marR="9144" marT="45715" marB="45715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 smtClean="0"/>
                        <a:t>λ</a:t>
                      </a:r>
                      <a:endParaRPr lang="el-GR" sz="2200" dirty="0"/>
                    </a:p>
                  </a:txBody>
                  <a:tcPr marL="9144" marR="9144" marT="45715" marB="45715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 smtClean="0"/>
                        <a:t>λ+1</a:t>
                      </a:r>
                      <a:endParaRPr lang="el-GR" sz="2200" dirty="0"/>
                    </a:p>
                  </a:txBody>
                  <a:tcPr marL="9144" marR="9144" marT="45715" marB="45715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 smtClean="0"/>
                        <a:t>λ+2</a:t>
                      </a:r>
                      <a:endParaRPr lang="el-GR" sz="2200" dirty="0"/>
                    </a:p>
                  </a:txBody>
                  <a:tcPr marL="9144" marR="9144" marT="45715" marB="45715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 smtClean="0"/>
                        <a:t>λ+3</a:t>
                      </a:r>
                      <a:endParaRPr lang="el-GR" sz="2200" b="0" dirty="0"/>
                    </a:p>
                  </a:txBody>
                  <a:tcPr marL="9144" marR="9144" marT="45715" marB="45715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 smtClean="0"/>
                        <a:t>λ+4</a:t>
                      </a:r>
                      <a:endParaRPr lang="el-GR" sz="2200" dirty="0"/>
                    </a:p>
                  </a:txBody>
                  <a:tcPr marL="9144" marR="9144" marT="45715" marB="45715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 smtClean="0"/>
                        <a:t>λ+5</a:t>
                      </a:r>
                      <a:endParaRPr lang="el-GR" sz="2200" dirty="0"/>
                    </a:p>
                  </a:txBody>
                  <a:tcPr marL="9144" marR="9144" marT="45715" marB="45715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 smtClean="0"/>
                        <a:t>λ+6</a:t>
                      </a:r>
                      <a:endParaRPr lang="el-GR" sz="2200" dirty="0"/>
                    </a:p>
                  </a:txBody>
                  <a:tcPr marL="9144" marR="9144" marT="45715" marB="45715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 smtClean="0"/>
                        <a:t>λ+7</a:t>
                      </a:r>
                      <a:endParaRPr lang="el-GR" sz="2200" dirty="0"/>
                    </a:p>
                  </a:txBody>
                  <a:tcPr marL="9144" marR="9144" marT="45715" marB="45715" anchor="b"/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BRE</a:t>
                      </a:r>
                      <a:endParaRPr lang="en-US" sz="2000" noProof="0" dirty="0"/>
                    </a:p>
                  </a:txBody>
                  <a:tcPr marR="9144" marT="45715" marB="45715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ΠΕ</a:t>
                      </a:r>
                      <a:endParaRPr lang="el-GR" sz="2000" dirty="0"/>
                    </a:p>
                  </a:txBody>
                  <a:tcPr marR="9144" marT="45715" marB="45715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ΑΕ</a:t>
                      </a:r>
                      <a:endParaRPr lang="el-GR" sz="2000" dirty="0"/>
                    </a:p>
                  </a:txBody>
                  <a:tcPr marR="9144" marT="45715" marB="45715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ΕΠ</a:t>
                      </a:r>
                      <a:endParaRPr lang="el-GR" sz="2000" dirty="0"/>
                    </a:p>
                  </a:txBody>
                  <a:tcPr marR="9144" marT="45715" marB="45715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ΠΜ</a:t>
                      </a:r>
                      <a:endParaRPr lang="el-GR" sz="2000" dirty="0"/>
                    </a:p>
                  </a:txBody>
                  <a:tcPr marR="9144" marT="45715" marB="45715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ΑΑ</a:t>
                      </a:r>
                      <a:endParaRPr lang="el-GR" sz="2000" dirty="0"/>
                    </a:p>
                  </a:txBody>
                  <a:tcPr marR="9144" marT="45715" marB="45715"/>
                </a:tc>
                <a:tc>
                  <a:txBody>
                    <a:bodyPr/>
                    <a:lstStyle/>
                    <a:p>
                      <a:endParaRPr lang="el-GR" sz="2000"/>
                    </a:p>
                  </a:txBody>
                  <a:tcPr marR="9144" marT="45715" marB="45715"/>
                </a:tc>
                <a:tc>
                  <a:txBody>
                    <a:bodyPr/>
                    <a:lstStyle/>
                    <a:p>
                      <a:endParaRPr lang="el-GR" sz="2000" dirty="0"/>
                    </a:p>
                  </a:txBody>
                  <a:tcPr marR="9144" marT="45715" marB="45715"/>
                </a:tc>
                <a:tc>
                  <a:txBody>
                    <a:bodyPr/>
                    <a:lstStyle/>
                    <a:p>
                      <a:endParaRPr lang="el-GR" sz="2000"/>
                    </a:p>
                  </a:txBody>
                  <a:tcPr marR="9144" marT="45715" marB="4571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noProof="0" dirty="0" smtClean="0"/>
                        <a:t>ADD </a:t>
                      </a:r>
                      <a:r>
                        <a:rPr lang="el-GR" sz="2000" noProof="0" dirty="0" smtClean="0"/>
                        <a:t>ή</a:t>
                      </a:r>
                      <a:r>
                        <a:rPr lang="en-US" sz="2000" noProof="0" dirty="0" smtClean="0"/>
                        <a:t> SUB</a:t>
                      </a:r>
                      <a:endParaRPr lang="en-US" sz="2000" noProof="0" dirty="0"/>
                    </a:p>
                  </a:txBody>
                  <a:tcPr marR="9144" marT="45715" marB="45715"/>
                </a:tc>
                <a:tc>
                  <a:txBody>
                    <a:bodyPr/>
                    <a:lstStyle/>
                    <a:p>
                      <a:endParaRPr lang="el-GR" sz="2000"/>
                    </a:p>
                  </a:txBody>
                  <a:tcPr marR="9144" marT="45715" marB="45715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ΠΕ(</a:t>
                      </a:r>
                      <a:r>
                        <a:rPr lang="en-US" sz="2000" dirty="0" smtClean="0"/>
                        <a:t>ADD)</a:t>
                      </a:r>
                      <a:endParaRPr lang="el-GR" sz="2000" dirty="0"/>
                    </a:p>
                  </a:txBody>
                  <a:tcPr marR="9144" marT="45715" marB="45715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X</a:t>
                      </a:r>
                      <a:r>
                        <a:rPr lang="el-GR" sz="2000" baseline="0" dirty="0" smtClean="0"/>
                        <a:t> (αναγνωρίστηκε ότι στο ΕΠ υπάρχει εντολή διακλάδωσης)</a:t>
                      </a:r>
                      <a:endParaRPr lang="el-GR" sz="2000" dirty="0"/>
                    </a:p>
                  </a:txBody>
                  <a:tcPr marR="9144" marT="45715" marB="45715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ΠΕ (</a:t>
                      </a:r>
                      <a:r>
                        <a:rPr lang="en-US" sz="2000" dirty="0" smtClean="0"/>
                        <a:t>ADD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l-GR" sz="2000" baseline="0" dirty="0" smtClean="0"/>
                        <a:t>αν δεν ισχύει η συνθήκη, αλλιώς </a:t>
                      </a:r>
                      <a:r>
                        <a:rPr lang="en-US" sz="2000" baseline="0" dirty="0" smtClean="0"/>
                        <a:t>SUB)</a:t>
                      </a:r>
                      <a:endParaRPr lang="el-GR" sz="2000" dirty="0"/>
                    </a:p>
                  </a:txBody>
                  <a:tcPr marR="9144" marT="45715" marB="45715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AE</a:t>
                      </a:r>
                      <a:endParaRPr lang="el-GR" sz="2000" dirty="0"/>
                    </a:p>
                  </a:txBody>
                  <a:tcPr marR="9144" marT="45715" marB="45715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ΕΠ</a:t>
                      </a:r>
                      <a:endParaRPr lang="el-GR" sz="2000" dirty="0"/>
                    </a:p>
                  </a:txBody>
                  <a:tcPr marR="9144" marT="45715" marB="45715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ΠΜ</a:t>
                      </a:r>
                      <a:endParaRPr lang="el-GR" sz="2000" dirty="0"/>
                    </a:p>
                  </a:txBody>
                  <a:tcPr marR="9144" marT="45715" marB="45715"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ΑΑ</a:t>
                      </a:r>
                      <a:endParaRPr lang="el-GR" sz="2000" dirty="0"/>
                    </a:p>
                  </a:txBody>
                  <a:tcPr marR="9144" marT="45715" marB="45715"/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Τεχνικές Διοχέτευσης</a:t>
            </a:r>
            <a:endParaRPr lang="el-GR" sz="140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28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77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Διακλάδωση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/>
              <a:t>Στο προηγούμενο </a:t>
            </a:r>
            <a:r>
              <a:rPr lang="el-GR" altLang="el-GR" sz="2800" dirty="0" smtClean="0"/>
              <a:t>παράδειγμα, </a:t>
            </a:r>
            <a:r>
              <a:rPr lang="el-GR" altLang="el-GR" sz="2800" dirty="0"/>
              <a:t>χάνονται πάντα 2 κύκλοι ρολογιού όταν εκτελείται εντολή διακλάδωσης υπό συνθήκη, όμως υλοποιείται με απλά </a:t>
            </a:r>
            <a:r>
              <a:rPr lang="el-GR" altLang="el-GR" sz="2800" dirty="0" smtClean="0"/>
              <a:t>κυκλώματα.</a:t>
            </a:r>
            <a:endParaRPr lang="el-GR" altLang="el-GR" sz="2800" dirty="0"/>
          </a:p>
          <a:p>
            <a:pPr marL="457200" indent="-457200">
              <a:spcBef>
                <a:spcPts val="0"/>
              </a:spcBef>
              <a:spcAft>
                <a:spcPts val="8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/>
              <a:t>Σε </a:t>
            </a:r>
            <a:r>
              <a:rPr lang="en-US" altLang="el-GR" sz="2800" dirty="0"/>
              <a:t>RISC </a:t>
            </a:r>
            <a:r>
              <a:rPr lang="el-GR" altLang="el-GR" sz="2800" dirty="0"/>
              <a:t>υπολογιστές ο έλεγχος συνθήκης μπορεί να γίνει από το 2</a:t>
            </a:r>
            <a:r>
              <a:rPr lang="el-GR" altLang="el-GR" sz="2800" baseline="30000" dirty="0"/>
              <a:t>ο</a:t>
            </a:r>
            <a:r>
              <a:rPr lang="el-GR" altLang="el-GR" sz="2800" dirty="0"/>
              <a:t> </a:t>
            </a:r>
            <a:r>
              <a:rPr lang="el-GR" altLang="el-GR" sz="2800" dirty="0" smtClean="0"/>
              <a:t>κύκλο, </a:t>
            </a:r>
            <a:r>
              <a:rPr lang="el-GR" altLang="el-GR" sz="2800" dirty="0"/>
              <a:t>χάνοντας μόνο 1 περίοδο </a:t>
            </a:r>
            <a:r>
              <a:rPr lang="el-GR" altLang="el-GR" sz="2800" dirty="0" smtClean="0"/>
              <a:t>ρολογιού.</a:t>
            </a:r>
            <a:endParaRPr lang="el-GR" altLang="el-GR" sz="2800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/>
              <a:t>Πιο πολύπλοκες αλλά αποδοτικές </a:t>
            </a:r>
            <a:r>
              <a:rPr lang="el-GR" altLang="el-GR" sz="2800" dirty="0" smtClean="0"/>
              <a:t>τεχνικές, </a:t>
            </a:r>
            <a:r>
              <a:rPr lang="el-GR" altLang="el-GR" sz="2800" dirty="0"/>
              <a:t>είναι εκείνη της </a:t>
            </a:r>
            <a:r>
              <a:rPr lang="el-GR" altLang="el-GR" sz="2800" dirty="0" smtClean="0"/>
              <a:t>καθυστερημένης διακλάδωσης </a:t>
            </a:r>
            <a:r>
              <a:rPr lang="el-GR" altLang="el-GR" sz="2800" dirty="0"/>
              <a:t>και της </a:t>
            </a:r>
            <a:r>
              <a:rPr lang="el-GR" altLang="el-GR" sz="2800" dirty="0" smtClean="0"/>
              <a:t>πρόβλεψης διακλάδωσης.</a:t>
            </a:r>
            <a:endParaRPr lang="el-GR" altLang="el-GR" sz="28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29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76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Σκοποί ενότητας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l-GR" dirty="0" smtClean="0"/>
              <a:t>Εισαγωγή του αναγνώστη στον κόσμο μιας γλώσσας προγραμματισμού.</a:t>
            </a:r>
            <a:endParaRPr lang="el-GR" dirty="0"/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l-GR" dirty="0" smtClean="0"/>
              <a:t>Την αντίληψη εννοιών όπως τί είναι ένα πρόγραμμα, και τί αλγόριθμος</a:t>
            </a:r>
            <a:r>
              <a:rPr lang="el-GR" dirty="0"/>
              <a:t>.</a:t>
            </a:r>
            <a:endParaRPr lang="el-GR" dirty="0" smtClean="0"/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l-GR" dirty="0" smtClean="0"/>
              <a:t>Την ικανότητα να δημιουργεί και εκτελεί ένα απλό πρόγραμμα.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arenR"/>
            </a:pPr>
            <a:r>
              <a:rPr lang="el-GR" dirty="0" smtClean="0"/>
              <a:t>Την δημιουργία ερεθισμάτων για την ανάπτυξη πιο περίπλοκων προγραμμάτων. </a:t>
            </a:r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9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957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Παράδειγμα </a:t>
            </a:r>
            <a:r>
              <a:rPr lang="el-GR" altLang="el-GR" b="1" dirty="0" smtClean="0"/>
              <a:t/>
            </a:r>
            <a:br>
              <a:rPr lang="el-GR" altLang="el-GR" b="1" dirty="0" smtClean="0"/>
            </a:br>
            <a:r>
              <a:rPr lang="el-GR" altLang="el-GR" b="1" dirty="0" smtClean="0"/>
              <a:t>καθυστερημένης διακλάδωσης</a:t>
            </a:r>
            <a:endParaRPr lang="el-GR" b="1" dirty="0"/>
          </a:p>
        </p:txBody>
      </p:sp>
      <p:pic>
        <p:nvPicPr>
          <p:cNvPr id="14" name="Θέση περιεχομένου 1" descr="Εικόνα του πίνακα με τις τιμές του συμβατικού κώδικα και της καθυστερημένης διακλάδωσης.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76400"/>
            <a:ext cx="8229600" cy="3157728"/>
          </a:xfrm>
          <a:effectLst>
            <a:outerShdw blurRad="127000" dist="889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7" name="Θέση περιεχομένου 2"/>
          <p:cNvSpPr/>
          <p:nvPr/>
        </p:nvSpPr>
        <p:spPr>
          <a:xfrm>
            <a:off x="457200" y="4774287"/>
            <a:ext cx="8229600" cy="10156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50000"/>
              </a:schemeClr>
            </a:solidFill>
          </a:ln>
          <a:effectLst>
            <a:outerShdw blurRad="127000" dist="889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l-GR" altLang="el-GR" sz="2000" dirty="0"/>
              <a:t>Οι εντολές έχουν αναδιαταχτεί και η </a:t>
            </a:r>
            <a:r>
              <a:rPr lang="en-US" altLang="el-GR" sz="2000" dirty="0" smtClean="0"/>
              <a:t>ADD</a:t>
            </a:r>
            <a:r>
              <a:rPr lang="el-GR" altLang="el-GR" sz="2000" dirty="0" smtClean="0"/>
              <a:t> έχει </a:t>
            </a:r>
            <a:r>
              <a:rPr lang="el-GR" altLang="el-GR" sz="2000" dirty="0"/>
              <a:t>πάει μετά την </a:t>
            </a:r>
            <a:r>
              <a:rPr lang="en-US" altLang="el-GR" sz="2000" dirty="0"/>
              <a:t>BRE</a:t>
            </a:r>
            <a:r>
              <a:rPr lang="el-GR" altLang="el-GR" sz="2000" dirty="0" smtClean="0"/>
              <a:t>. Αυτό </a:t>
            </a:r>
            <a:r>
              <a:rPr lang="el-GR" altLang="el-GR" sz="2000" dirty="0"/>
              <a:t>είναι </a:t>
            </a:r>
            <a:r>
              <a:rPr lang="el-GR" altLang="el-GR" sz="2000" dirty="0" smtClean="0"/>
              <a:t>δυνατό </a:t>
            </a:r>
            <a:r>
              <a:rPr lang="el-GR" altLang="el-GR" sz="2000" dirty="0"/>
              <a:t>επειδή δεν υπάρχει εξάρτηση </a:t>
            </a:r>
            <a:r>
              <a:rPr lang="el-GR" altLang="el-GR" sz="2000" dirty="0" smtClean="0"/>
              <a:t>δεδομένων</a:t>
            </a:r>
            <a:r>
              <a:rPr lang="el-GR" altLang="el-GR" sz="2000" dirty="0"/>
              <a:t>. </a:t>
            </a:r>
            <a:r>
              <a:rPr lang="en-US" altLang="el-GR" sz="2000" dirty="0"/>
              <a:t>H </a:t>
            </a:r>
            <a:r>
              <a:rPr lang="en-US" altLang="el-GR" sz="2000" dirty="0" smtClean="0"/>
              <a:t>SUB</a:t>
            </a:r>
            <a:r>
              <a:rPr lang="el-GR" altLang="el-GR" sz="2000" dirty="0" smtClean="0"/>
              <a:t> δε </a:t>
            </a:r>
            <a:r>
              <a:rPr lang="el-GR" altLang="el-GR" sz="2000" dirty="0"/>
              <a:t>μπορεί </a:t>
            </a:r>
            <a:r>
              <a:rPr lang="el-GR" altLang="el-GR" sz="2000" dirty="0" smtClean="0"/>
              <a:t>να αναδιαταχθεί με </a:t>
            </a:r>
            <a:r>
              <a:rPr lang="el-GR" altLang="el-GR" sz="2000" dirty="0"/>
              <a:t>τη </a:t>
            </a:r>
            <a:r>
              <a:rPr lang="en-US" altLang="el-GR" sz="2000" dirty="0" smtClean="0"/>
              <a:t>BRE</a:t>
            </a:r>
            <a:r>
              <a:rPr lang="el-GR" altLang="el-GR" sz="2000" dirty="0" smtClean="0"/>
              <a:t>,</a:t>
            </a:r>
            <a:r>
              <a:rPr lang="en-US" altLang="el-GR" sz="2000" dirty="0" smtClean="0"/>
              <a:t> </a:t>
            </a:r>
            <a:r>
              <a:rPr lang="el-GR" altLang="el-GR" sz="2000" dirty="0"/>
              <a:t>γιατί η </a:t>
            </a:r>
            <a:r>
              <a:rPr lang="en-US" altLang="el-GR" sz="2000" dirty="0"/>
              <a:t>BRE </a:t>
            </a:r>
            <a:r>
              <a:rPr lang="el-GR" altLang="el-GR" sz="2000" dirty="0"/>
              <a:t>ελέγχει το </a:t>
            </a:r>
            <a:r>
              <a:rPr lang="en-US" altLang="el-GR" sz="2000" dirty="0"/>
              <a:t>R2 </a:t>
            </a:r>
            <a:r>
              <a:rPr lang="el-GR" altLang="el-GR" sz="2000" dirty="0" smtClean="0"/>
              <a:t>το οποίο </a:t>
            </a:r>
            <a:r>
              <a:rPr lang="el-GR" altLang="el-GR" sz="2000" dirty="0"/>
              <a:t>τροποποιεί η </a:t>
            </a:r>
            <a:r>
              <a:rPr lang="en-US" altLang="el-GR" sz="2000" dirty="0"/>
              <a:t>SUB</a:t>
            </a:r>
            <a:endParaRPr lang="el-GR" altLang="el-GR" sz="20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Τεχνικές Διοχέτευσης</a:t>
            </a:r>
            <a:endParaRPr lang="el-GR" sz="140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30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8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298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Τεχνικές </a:t>
            </a:r>
            <a:r>
              <a:rPr lang="el-GR" altLang="el-GR" b="1" dirty="0" smtClean="0"/>
              <a:t>πρόβλεψης μονοπατιού </a:t>
            </a:r>
            <a:br>
              <a:rPr lang="el-GR" altLang="el-GR" b="1" dirty="0" smtClean="0"/>
            </a:br>
            <a:r>
              <a:rPr lang="el-GR" altLang="el-GR" b="1" dirty="0" smtClean="0"/>
              <a:t>που </a:t>
            </a:r>
            <a:r>
              <a:rPr lang="el-GR" altLang="el-GR" b="1" dirty="0"/>
              <a:t>θα ακολουθηθεί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/>
              <a:t>Εφαρμόζονται σε εντολές </a:t>
            </a:r>
            <a:r>
              <a:rPr lang="el-GR" altLang="el-GR" sz="2200" dirty="0" smtClean="0"/>
              <a:t>διακλάδωσης </a:t>
            </a:r>
            <a:r>
              <a:rPr lang="el-GR" altLang="el-GR" sz="2200" dirty="0"/>
              <a:t>υπό </a:t>
            </a:r>
            <a:r>
              <a:rPr lang="el-GR" altLang="el-GR" sz="2200" dirty="0" smtClean="0"/>
              <a:t>συνθήκη, </a:t>
            </a:r>
            <a:r>
              <a:rPr lang="el-GR" altLang="el-GR" sz="2200" dirty="0"/>
              <a:t>και </a:t>
            </a:r>
            <a:r>
              <a:rPr lang="el-GR" altLang="el-GR" sz="2200" dirty="0" smtClean="0"/>
              <a:t>διακλάδωσης </a:t>
            </a:r>
            <a:r>
              <a:rPr lang="el-GR" altLang="el-GR" sz="2200" dirty="0"/>
              <a:t>χωρίς σ</a:t>
            </a:r>
            <a:r>
              <a:rPr lang="el-GR" altLang="el-GR" sz="2200" dirty="0" smtClean="0"/>
              <a:t>υνθήκη.</a:t>
            </a:r>
            <a:endParaRPr lang="el-GR" altLang="el-GR" sz="2200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/>
              <a:t>Η ανάγκη αλλαγής ροής </a:t>
            </a:r>
            <a:r>
              <a:rPr lang="el-GR" altLang="el-GR" sz="2200" dirty="0" smtClean="0"/>
              <a:t>προγράμματος, </a:t>
            </a:r>
            <a:r>
              <a:rPr lang="el-GR" altLang="el-GR" sz="2200" dirty="0"/>
              <a:t>είναι γνωστή στο τέλος του 2</a:t>
            </a:r>
            <a:r>
              <a:rPr lang="el-GR" altLang="el-GR" sz="2200" baseline="30000" dirty="0"/>
              <a:t>ου</a:t>
            </a:r>
            <a:r>
              <a:rPr lang="el-GR" altLang="el-GR" sz="2200" dirty="0"/>
              <a:t> σταδίου </a:t>
            </a:r>
            <a:r>
              <a:rPr lang="el-GR" altLang="el-GR" sz="2200" dirty="0" smtClean="0"/>
              <a:t>διοχέτευσης </a:t>
            </a:r>
            <a:r>
              <a:rPr lang="el-GR" altLang="el-GR" sz="2200" dirty="0"/>
              <a:t>(ΑΕ</a:t>
            </a:r>
            <a:r>
              <a:rPr lang="el-GR" altLang="el-GR" sz="2200" dirty="0" smtClean="0"/>
              <a:t>).</a:t>
            </a:r>
            <a:endParaRPr lang="el-GR" altLang="el-GR" sz="2200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200" dirty="0"/>
              <a:t>Σε εντολές </a:t>
            </a:r>
            <a:r>
              <a:rPr lang="el-GR" altLang="el-GR" sz="2200" dirty="0" smtClean="0"/>
              <a:t>διακλάδωσης </a:t>
            </a:r>
            <a:r>
              <a:rPr lang="el-GR" altLang="el-GR" sz="2200" dirty="0"/>
              <a:t>χωρίς </a:t>
            </a:r>
            <a:r>
              <a:rPr lang="el-GR" altLang="el-GR" sz="2200" dirty="0" smtClean="0"/>
              <a:t>συνθήκη</a:t>
            </a:r>
            <a:r>
              <a:rPr lang="el-GR" altLang="el-GR" sz="2200" dirty="0"/>
              <a:t>:</a:t>
            </a:r>
          </a:p>
          <a:p>
            <a:pPr marL="1143000" lvl="1" indent="-365760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000" dirty="0"/>
              <a:t>Σε α</a:t>
            </a:r>
            <a:r>
              <a:rPr lang="el-GR" altLang="el-GR" sz="2000" dirty="0" smtClean="0"/>
              <a:t>πόλυτη </a:t>
            </a:r>
            <a:r>
              <a:rPr lang="el-GR" altLang="el-GR" sz="2000" dirty="0" err="1" smtClean="0"/>
              <a:t>διευθυνσιοδότηση</a:t>
            </a:r>
            <a:r>
              <a:rPr lang="el-GR" altLang="el-GR" sz="2000" dirty="0" smtClean="0"/>
              <a:t>, </a:t>
            </a:r>
            <a:r>
              <a:rPr lang="el-GR" altLang="el-GR" sz="2000" dirty="0"/>
              <a:t>θα μπορούσε απλά να χρησιμοποιηθεί η τεχνική </a:t>
            </a:r>
            <a:r>
              <a:rPr lang="el-GR" altLang="el-GR" sz="2000" dirty="0" smtClean="0"/>
              <a:t>καθυστερημένης διακλάδωσης, αναδιατάσσοντας </a:t>
            </a:r>
            <a:r>
              <a:rPr lang="el-GR" altLang="el-GR" sz="2000" dirty="0"/>
              <a:t>τις </a:t>
            </a:r>
            <a:r>
              <a:rPr lang="el-GR" altLang="el-GR" sz="2000" dirty="0" smtClean="0"/>
              <a:t>εντολές.</a:t>
            </a:r>
            <a:endParaRPr lang="el-GR" altLang="el-GR" sz="2000" dirty="0"/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000" dirty="0"/>
              <a:t>Με </a:t>
            </a:r>
            <a:r>
              <a:rPr lang="el-GR" altLang="el-GR" sz="2000" dirty="0" smtClean="0"/>
              <a:t>σχετική </a:t>
            </a:r>
            <a:r>
              <a:rPr lang="el-GR" altLang="el-GR" sz="2000" dirty="0" err="1" smtClean="0"/>
              <a:t>διευθυνσιοδότηση</a:t>
            </a:r>
            <a:r>
              <a:rPr lang="el-GR" altLang="el-GR" sz="2000" dirty="0" smtClean="0"/>
              <a:t>, </a:t>
            </a:r>
            <a:r>
              <a:rPr lang="el-GR" altLang="el-GR" sz="2000" dirty="0"/>
              <a:t>ο καθορισμός της διεύθυνσης άλματος γίνεται σε σχέση με την τιμή του Μ</a:t>
            </a:r>
            <a:r>
              <a:rPr lang="el-GR" altLang="el-GR" sz="2000" dirty="0" smtClean="0"/>
              <a:t>ετρητή </a:t>
            </a:r>
            <a:r>
              <a:rPr lang="el-GR" altLang="el-GR" sz="2000" dirty="0"/>
              <a:t>Π</a:t>
            </a:r>
            <a:r>
              <a:rPr lang="el-GR" altLang="el-GR" sz="2000" dirty="0" smtClean="0"/>
              <a:t>ρογράμματος </a:t>
            </a:r>
            <a:r>
              <a:rPr lang="el-GR" altLang="el-GR" sz="2000" dirty="0"/>
              <a:t>(ΜΠ</a:t>
            </a:r>
            <a:r>
              <a:rPr lang="el-GR" altLang="el-GR" sz="2000" dirty="0" smtClean="0"/>
              <a:t>), </a:t>
            </a:r>
            <a:r>
              <a:rPr lang="el-GR" altLang="el-GR" sz="2000" dirty="0"/>
              <a:t>άρα αναδιατάσσοντας απλά τις </a:t>
            </a:r>
            <a:r>
              <a:rPr lang="el-GR" altLang="el-GR" sz="2000" dirty="0" smtClean="0"/>
              <a:t>εντολές, </a:t>
            </a:r>
            <a:r>
              <a:rPr lang="el-GR" altLang="el-GR" sz="2000" dirty="0"/>
              <a:t>δεν μπορεί η μετατόπιση να προσθαφαιρεθεί στην τρέχουσα τιμή </a:t>
            </a:r>
            <a:r>
              <a:rPr lang="el-GR" altLang="el-GR" sz="2000" dirty="0" smtClean="0"/>
              <a:t>του</a:t>
            </a:r>
            <a:r>
              <a:rPr lang="el-GR" altLang="el-GR" sz="2400" dirty="0" smtClean="0"/>
              <a:t>.</a:t>
            </a:r>
            <a:endParaRPr lang="el-GR" altLang="el-GR" sz="20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31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02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Πίνακας </a:t>
            </a:r>
            <a:r>
              <a:rPr lang="el-GR" altLang="el-GR" b="1" dirty="0" smtClean="0"/>
              <a:t>διακλαδώσεων </a:t>
            </a:r>
            <a:r>
              <a:rPr lang="en-US" altLang="el-GR" b="1" dirty="0"/>
              <a:t/>
            </a:r>
            <a:br>
              <a:rPr lang="en-US" altLang="el-GR" b="1" dirty="0"/>
            </a:br>
            <a:r>
              <a:rPr lang="el-GR" altLang="el-GR" b="1" dirty="0"/>
              <a:t>(</a:t>
            </a:r>
            <a:r>
              <a:rPr lang="en-US" altLang="el-GR" b="1" dirty="0"/>
              <a:t>Branch Target Buffer)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3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/>
              <a:t>Κάθε γραμμή έχει 2 πεδία που συμπληρώνονται δυναμικά</a:t>
            </a:r>
            <a:r>
              <a:rPr lang="el-GR" altLang="el-GR" sz="2400" dirty="0" smtClean="0"/>
              <a:t>:</a:t>
            </a:r>
          </a:p>
          <a:p>
            <a:pPr marL="1143000" indent="-457200">
              <a:spcBef>
                <a:spcPts val="0"/>
              </a:spcBef>
              <a:buClr>
                <a:srgbClr val="FF6600"/>
              </a:buClr>
              <a:buFont typeface="+mj-lt"/>
              <a:buAutoNum type="alphaLcParenR"/>
            </a:pPr>
            <a:r>
              <a:rPr lang="el-GR" altLang="el-GR" sz="2200" dirty="0" smtClean="0"/>
              <a:t>Διεύθυνση </a:t>
            </a:r>
            <a:r>
              <a:rPr lang="el-GR" altLang="el-GR" sz="2200" dirty="0"/>
              <a:t>Εντολής Διακλάδωσης </a:t>
            </a:r>
            <a:r>
              <a:rPr lang="el-GR" altLang="el-GR" sz="2200" dirty="0" smtClean="0"/>
              <a:t>(</a:t>
            </a:r>
            <a:r>
              <a:rPr lang="el-GR" altLang="el-GR" sz="2200" dirty="0" err="1" smtClean="0"/>
              <a:t>δΕΔ</a:t>
            </a:r>
            <a:r>
              <a:rPr lang="el-GR" altLang="el-GR" sz="2200" dirty="0" smtClean="0"/>
              <a:t>).</a:t>
            </a:r>
          </a:p>
          <a:p>
            <a:pPr marL="1143000" indent="-457200">
              <a:spcBef>
                <a:spcPts val="0"/>
              </a:spcBef>
              <a:spcAft>
                <a:spcPts val="1000"/>
              </a:spcAft>
              <a:buClr>
                <a:srgbClr val="FF6600"/>
              </a:buClr>
              <a:buFont typeface="+mj-lt"/>
              <a:buAutoNum type="alphaLcParenR"/>
            </a:pPr>
            <a:r>
              <a:rPr lang="el-GR" altLang="el-GR" sz="2200" dirty="0" smtClean="0"/>
              <a:t>Διεύθυνση </a:t>
            </a:r>
            <a:r>
              <a:rPr lang="el-GR" altLang="el-GR" sz="2200" dirty="0"/>
              <a:t>Διακλάδωσης </a:t>
            </a:r>
            <a:r>
              <a:rPr lang="el-GR" altLang="el-GR" sz="2200" dirty="0" smtClean="0"/>
              <a:t>(</a:t>
            </a:r>
            <a:r>
              <a:rPr lang="el-GR" altLang="el-GR" sz="2200" dirty="0" err="1" smtClean="0"/>
              <a:t>δΔ</a:t>
            </a:r>
            <a:r>
              <a:rPr lang="el-GR" altLang="el-GR" sz="2200" dirty="0" smtClean="0"/>
              <a:t>).</a:t>
            </a:r>
            <a:endParaRPr lang="el-GR" altLang="el-GR" sz="2200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/>
              <a:t>Αποθηκεύεται συνήθως στην </a:t>
            </a:r>
            <a:r>
              <a:rPr lang="el-GR" altLang="el-GR" sz="2400" dirty="0" smtClean="0"/>
              <a:t>κρυφή μνήμη </a:t>
            </a:r>
            <a:r>
              <a:rPr lang="el-GR" altLang="el-GR" sz="2400" dirty="0"/>
              <a:t>και προσπελάζεται ταυτόχρονα με τη κρυφή μνήμη </a:t>
            </a:r>
            <a:r>
              <a:rPr lang="el-GR" altLang="el-GR" sz="2400" dirty="0" smtClean="0"/>
              <a:t>εντολών.</a:t>
            </a:r>
            <a:endParaRPr lang="el-GR" altLang="el-GR" sz="2400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/>
              <a:t>Αν </a:t>
            </a:r>
            <a:r>
              <a:rPr lang="el-GR" altLang="el-GR" sz="2400" dirty="0" err="1" smtClean="0"/>
              <a:t>δΕΔ</a:t>
            </a:r>
            <a:r>
              <a:rPr lang="el-GR" altLang="el-GR" sz="2400" dirty="0" smtClean="0"/>
              <a:t> = ΜΠ, </a:t>
            </a:r>
            <a:r>
              <a:rPr lang="el-GR" altLang="el-GR" sz="2400" dirty="0"/>
              <a:t>τότε η </a:t>
            </a:r>
            <a:r>
              <a:rPr lang="el-GR" altLang="el-GR" sz="2400" dirty="0" err="1"/>
              <a:t>δΔ</a:t>
            </a:r>
            <a:r>
              <a:rPr lang="el-GR" altLang="el-GR" sz="2400" dirty="0"/>
              <a:t> είναι γνωστή από πολύ νωρίς (τέλος ΑΕ</a:t>
            </a:r>
            <a:r>
              <a:rPr lang="el-GR" altLang="el-GR" sz="2400" dirty="0" smtClean="0"/>
              <a:t>).</a:t>
            </a:r>
            <a:endParaRPr lang="el-GR" altLang="el-GR" sz="2400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/>
              <a:t>Την πρώτη φορά που δε θα βρεθεί στον πίνακα κατάλληλη </a:t>
            </a:r>
            <a:r>
              <a:rPr lang="el-GR" altLang="el-GR" sz="2400" dirty="0" err="1" smtClean="0"/>
              <a:t>δΕΔ</a:t>
            </a:r>
            <a:r>
              <a:rPr lang="el-GR" altLang="el-GR" sz="2400" dirty="0" smtClean="0"/>
              <a:t>, </a:t>
            </a:r>
            <a:r>
              <a:rPr lang="el-GR" altLang="el-GR" sz="2400" dirty="0"/>
              <a:t>τότε εισάγεται νέα εγγραφή στο τέλος </a:t>
            </a:r>
            <a:r>
              <a:rPr lang="el-GR" altLang="el-GR" sz="2400" dirty="0" smtClean="0"/>
              <a:t>του, </a:t>
            </a:r>
            <a:r>
              <a:rPr lang="el-GR" altLang="el-GR" sz="2400" dirty="0"/>
              <a:t>ενώ αν είναι </a:t>
            </a:r>
            <a:r>
              <a:rPr lang="el-GR" altLang="el-GR" sz="2400" dirty="0" smtClean="0"/>
              <a:t>γεμάτος, </a:t>
            </a:r>
            <a:r>
              <a:rPr lang="el-GR" altLang="el-GR" sz="2400" dirty="0"/>
              <a:t>αντικαθίσταται </a:t>
            </a:r>
            <a:r>
              <a:rPr lang="el-GR" altLang="el-GR" sz="2400" dirty="0" smtClean="0"/>
              <a:t>μία </a:t>
            </a:r>
            <a:r>
              <a:rPr lang="el-GR" altLang="el-GR" sz="2400" dirty="0"/>
              <a:t>άλλη εγγραφή (πχ, η παλιότερη</a:t>
            </a:r>
            <a:r>
              <a:rPr lang="el-GR" altLang="el-GR" sz="2400" dirty="0" smtClean="0"/>
              <a:t>).</a:t>
            </a:r>
            <a:endParaRPr lang="el-GR" altLang="el-GR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32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45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Πρόβλεψη </a:t>
            </a:r>
            <a:r>
              <a:rPr lang="el-GR" altLang="el-GR" b="1" dirty="0" smtClean="0"/>
              <a:t>ικανοποίησης συνθήκης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b="1" dirty="0" err="1"/>
              <a:t>Ψευτοπρόβλεψη</a:t>
            </a:r>
            <a:r>
              <a:rPr lang="el-GR" altLang="el-GR" b="1" dirty="0"/>
              <a:t> Συνθήκης </a:t>
            </a:r>
            <a:r>
              <a:rPr lang="el-GR" altLang="el-GR" dirty="0"/>
              <a:t>(</a:t>
            </a:r>
            <a:r>
              <a:rPr lang="en-US" altLang="el-GR" b="1" dirty="0"/>
              <a:t>Fixed Prediction</a:t>
            </a:r>
            <a:r>
              <a:rPr lang="en-US" altLang="el-GR" dirty="0"/>
              <a:t>): </a:t>
            </a:r>
            <a:r>
              <a:rPr lang="el-GR" altLang="el-GR" dirty="0"/>
              <a:t>Το σύστημα θεωρεί ότι πάντα </a:t>
            </a:r>
            <a:r>
              <a:rPr lang="el-GR" altLang="el-GR" dirty="0" smtClean="0"/>
              <a:t>ικανοποιείται, </a:t>
            </a:r>
            <a:r>
              <a:rPr lang="el-GR" altLang="el-GR" dirty="0"/>
              <a:t>ή ότι πάντα δεν ικανοποιείται η συνθήκη των εντολών </a:t>
            </a:r>
            <a:r>
              <a:rPr lang="el-GR" altLang="el-GR" dirty="0" smtClean="0"/>
              <a:t>διακλάδωσης.</a:t>
            </a:r>
            <a:endParaRPr lang="el-GR" altLang="el-GR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b="1" dirty="0"/>
              <a:t>Πραγματική Πρόβλεψη </a:t>
            </a:r>
            <a:r>
              <a:rPr lang="el-GR" altLang="el-GR" dirty="0"/>
              <a:t>(</a:t>
            </a:r>
            <a:r>
              <a:rPr lang="en-US" altLang="el-GR" b="1" dirty="0"/>
              <a:t>True Prediction</a:t>
            </a:r>
            <a:r>
              <a:rPr lang="en-US" altLang="el-GR" dirty="0"/>
              <a:t>): </a:t>
            </a:r>
            <a:r>
              <a:rPr lang="el-GR" altLang="el-GR" dirty="0"/>
              <a:t>Προσπαθεί ανά περίπτωση να προβλέψει αν ικανοποιείται </a:t>
            </a:r>
            <a:r>
              <a:rPr lang="el-GR" altLang="el-GR" dirty="0" smtClean="0"/>
              <a:t>μία </a:t>
            </a:r>
            <a:r>
              <a:rPr lang="el-GR" altLang="el-GR" dirty="0"/>
              <a:t>συνθήκη με </a:t>
            </a:r>
            <a:r>
              <a:rPr lang="el-GR" altLang="el-GR" dirty="0" smtClean="0"/>
              <a:t>στατικό </a:t>
            </a:r>
            <a:r>
              <a:rPr lang="el-GR" altLang="el-GR" dirty="0"/>
              <a:t>ή </a:t>
            </a:r>
            <a:r>
              <a:rPr lang="el-GR" altLang="el-GR" dirty="0" smtClean="0"/>
              <a:t>δυναμικό τρόπο.</a:t>
            </a:r>
            <a:endParaRPr lang="el-GR" alt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33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58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/>
              <a:t>Χρήση </a:t>
            </a:r>
            <a:r>
              <a:rPr lang="el-GR" altLang="el-GR" b="1" dirty="0" err="1"/>
              <a:t>ψευδοκαταχωρητών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Επειδή, </a:t>
            </a:r>
            <a:r>
              <a:rPr lang="el-GR" altLang="el-GR" dirty="0"/>
              <a:t>αν λανθασμένα εκτιμηθεί ότι </a:t>
            </a:r>
            <a:r>
              <a:rPr lang="el-GR" altLang="el-GR" dirty="0" smtClean="0"/>
              <a:t>πχ </a:t>
            </a:r>
            <a:r>
              <a:rPr lang="el-GR" altLang="el-GR" dirty="0"/>
              <a:t>αλλάζει η ροή του </a:t>
            </a:r>
            <a:r>
              <a:rPr lang="el-GR" altLang="el-GR" dirty="0" smtClean="0"/>
              <a:t>προγράμματος </a:t>
            </a:r>
            <a:r>
              <a:rPr lang="el-GR" altLang="el-GR" dirty="0"/>
              <a:t>θα πρέπει να αποτραπεί η αλλοίωση </a:t>
            </a:r>
            <a:r>
              <a:rPr lang="el-GR" altLang="el-GR" dirty="0" err="1" smtClean="0"/>
              <a:t>καταχωρητών</a:t>
            </a:r>
            <a:r>
              <a:rPr lang="el-GR" altLang="el-GR" dirty="0" smtClean="0"/>
              <a:t>, </a:t>
            </a:r>
            <a:r>
              <a:rPr lang="el-GR" altLang="el-GR" dirty="0"/>
              <a:t>χρησιμοποιούνται προσωρινοί χώροι αποθήκευσης (</a:t>
            </a:r>
            <a:r>
              <a:rPr lang="el-GR" altLang="el-GR" dirty="0" err="1"/>
              <a:t>ψευδοκαταχωρητές</a:t>
            </a:r>
            <a:r>
              <a:rPr lang="el-GR" altLang="el-GR" dirty="0"/>
              <a:t> ή ψευδώνυμοι </a:t>
            </a:r>
            <a:r>
              <a:rPr lang="el-GR" altLang="el-GR" dirty="0" err="1"/>
              <a:t>καταχωρητές</a:t>
            </a:r>
            <a:r>
              <a:rPr lang="el-GR" altLang="el-GR" dirty="0" smtClean="0"/>
              <a:t>).</a:t>
            </a:r>
            <a:endParaRPr lang="el-GR" altLang="el-GR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/>
              <a:t>Η εγγραφή στους </a:t>
            </a:r>
            <a:r>
              <a:rPr lang="el-GR" altLang="el-GR" dirty="0" err="1"/>
              <a:t>καταχωρητές</a:t>
            </a:r>
            <a:r>
              <a:rPr lang="el-GR" altLang="el-GR" dirty="0"/>
              <a:t> γίνεται στο 4</a:t>
            </a:r>
            <a:r>
              <a:rPr lang="el-GR" altLang="el-GR" baseline="30000" dirty="0"/>
              <a:t>ο</a:t>
            </a:r>
            <a:r>
              <a:rPr lang="el-GR" altLang="el-GR" dirty="0"/>
              <a:t> ή 5</a:t>
            </a:r>
            <a:r>
              <a:rPr lang="el-GR" altLang="el-GR" baseline="30000" dirty="0"/>
              <a:t>ο</a:t>
            </a:r>
            <a:r>
              <a:rPr lang="el-GR" altLang="el-GR" dirty="0"/>
              <a:t> στάδιο της </a:t>
            </a:r>
            <a:r>
              <a:rPr lang="el-GR" altLang="el-GR" dirty="0" smtClean="0"/>
              <a:t>διοχέτευσης </a:t>
            </a:r>
            <a:r>
              <a:rPr lang="el-GR" altLang="el-GR" dirty="0"/>
              <a:t>(ΠΜ, ΑΑ</a:t>
            </a:r>
            <a:r>
              <a:rPr lang="el-GR" altLang="el-GR" dirty="0" smtClean="0"/>
              <a:t>).</a:t>
            </a:r>
            <a:endParaRPr lang="el-GR" alt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34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95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/>
              <a:t>Στατική </a:t>
            </a:r>
            <a:r>
              <a:rPr lang="el-GR" altLang="el-GR" b="1" dirty="0" smtClean="0"/>
              <a:t>πραγματική πρόβλεψη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/>
              <a:t>Βασισμένη στον </a:t>
            </a:r>
            <a:r>
              <a:rPr lang="el-GR" altLang="el-GR" sz="2400" dirty="0" smtClean="0"/>
              <a:t>κωδικό λειτουργίας </a:t>
            </a:r>
            <a:r>
              <a:rPr lang="el-GR" altLang="el-GR" sz="2400" dirty="0"/>
              <a:t>της εντολής: Πχ, με βάση στατιστικά </a:t>
            </a:r>
            <a:r>
              <a:rPr lang="el-GR" altLang="el-GR" sz="2400" dirty="0" smtClean="0"/>
              <a:t>δεδομένα, </a:t>
            </a:r>
            <a:r>
              <a:rPr lang="el-GR" altLang="el-GR" sz="2400" dirty="0"/>
              <a:t>κάποιες εντολές που χρησιμοποιούνται για </a:t>
            </a:r>
            <a:r>
              <a:rPr lang="el-GR" altLang="el-GR" sz="2400" dirty="0" smtClean="0"/>
              <a:t>βρόχους, </a:t>
            </a:r>
            <a:r>
              <a:rPr lang="el-GR" altLang="el-GR" sz="2400" dirty="0"/>
              <a:t>κατά πολύ μεγάλη πιθανότητα επαναλαμβάνουν το βρόχο (απόφαση σχεδιαστή</a:t>
            </a:r>
            <a:r>
              <a:rPr lang="el-GR" altLang="el-GR" sz="2400" dirty="0" smtClean="0"/>
              <a:t>).</a:t>
            </a:r>
            <a:endParaRPr lang="el-GR" altLang="el-GR" sz="2400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/>
              <a:t>Βασισμένη στο πρόσημο της μετατόπισης: Αρνητικό πρόσημο σημαίνει ότι πρόκειται για </a:t>
            </a:r>
            <a:r>
              <a:rPr lang="el-GR" altLang="el-GR" sz="2400" dirty="0" smtClean="0"/>
              <a:t>βρόγχο, </a:t>
            </a:r>
            <a:r>
              <a:rPr lang="el-GR" altLang="el-GR" sz="2400" dirty="0"/>
              <a:t>και με μεγάλη πιθανότητα πρέπει να </a:t>
            </a:r>
            <a:r>
              <a:rPr lang="el-GR" altLang="el-GR" sz="2400" dirty="0" smtClean="0"/>
              <a:t>επαναληφθεί.</a:t>
            </a:r>
            <a:endParaRPr lang="el-GR" altLang="el-GR" sz="2400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/>
              <a:t>Απόφαση που λαμβάνεται από το </a:t>
            </a:r>
            <a:r>
              <a:rPr lang="el-GR" altLang="el-GR" sz="2400" dirty="0" smtClean="0"/>
              <a:t>μεταγλωττιστή</a:t>
            </a:r>
            <a:r>
              <a:rPr lang="el-GR" altLang="el-GR" sz="2400" dirty="0"/>
              <a:t>: Πχ, μέσω </a:t>
            </a:r>
            <a:r>
              <a:rPr lang="en-US" altLang="el-GR" sz="2400" dirty="0" smtClean="0"/>
              <a:t>profiling</a:t>
            </a:r>
            <a:r>
              <a:rPr lang="el-GR" altLang="el-GR" sz="2400" dirty="0" smtClean="0"/>
              <a:t>,</a:t>
            </a:r>
            <a:r>
              <a:rPr lang="en-US" altLang="el-GR" sz="2400" dirty="0" smtClean="0"/>
              <a:t> </a:t>
            </a:r>
            <a:r>
              <a:rPr lang="el-GR" altLang="el-GR" sz="2400" dirty="0"/>
              <a:t>και επηρεάζοντας ειδικό πεδίο στον </a:t>
            </a:r>
            <a:r>
              <a:rPr lang="el-GR" altLang="el-GR" sz="2400" dirty="0" smtClean="0"/>
              <a:t>πίνακα διακλαδώσεων δυναμικά.</a:t>
            </a:r>
            <a:endParaRPr lang="el-GR" altLang="el-GR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35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1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/>
              <a:t>Δυναμική </a:t>
            </a:r>
            <a:r>
              <a:rPr lang="el-GR" altLang="el-GR" b="1" dirty="0" smtClean="0"/>
              <a:t>πραγματική πρόβλεψη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/>
              <a:t>Μπορεί να χρησιμοποιηθεί ακόμα κι αν αλλάζει η συμπεριφορά κατά τη διάρκεια εκτέλεσης του προγράμματος</a:t>
            </a:r>
            <a:r>
              <a:rPr lang="el-GR" altLang="el-GR" sz="2400" dirty="0" smtClean="0"/>
              <a:t>.</a:t>
            </a:r>
            <a:endParaRPr lang="el-GR" altLang="el-GR" sz="2400" dirty="0"/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/>
              <a:t>Μπορούν να ακολουθηθούν </a:t>
            </a:r>
            <a:r>
              <a:rPr lang="el-GR" altLang="el-GR" sz="2400" dirty="0" smtClean="0"/>
              <a:t>τεχνικές, </a:t>
            </a:r>
            <a:r>
              <a:rPr lang="el-GR" altLang="el-GR" sz="2400" dirty="0"/>
              <a:t>που με βάση τη συμπεριφορά στο άμεσο </a:t>
            </a:r>
            <a:r>
              <a:rPr lang="el-GR" altLang="el-GR" sz="2400" dirty="0" smtClean="0"/>
              <a:t>παρελθόν, </a:t>
            </a:r>
            <a:r>
              <a:rPr lang="el-GR" altLang="el-GR" sz="2400" dirty="0"/>
              <a:t>προβλέπουν τη συμπεριφορά στο άμεσο μέλλον</a:t>
            </a:r>
            <a:r>
              <a:rPr lang="el-GR" altLang="el-GR" sz="2400" dirty="0" smtClean="0"/>
              <a:t>.</a:t>
            </a:r>
            <a:endParaRPr lang="el-GR" altLang="el-GR" sz="2400" dirty="0"/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/>
              <a:t>Προστίθενται ιστορικά στοιχεία στον </a:t>
            </a:r>
            <a:r>
              <a:rPr lang="el-GR" altLang="el-GR" sz="2400" dirty="0" smtClean="0"/>
              <a:t>πίνακα </a:t>
            </a:r>
            <a:r>
              <a:rPr lang="el-GR" altLang="el-GR" sz="2400" dirty="0"/>
              <a:t>διακλαδώσεων. </a:t>
            </a:r>
            <a:r>
              <a:rPr lang="el-GR" altLang="el-GR" sz="2400" dirty="0" smtClean="0"/>
              <a:t>Πχ, </a:t>
            </a:r>
            <a:r>
              <a:rPr lang="el-GR" altLang="el-GR" sz="2400" dirty="0"/>
              <a:t>αν σε ειδικό πεδίο 4 </a:t>
            </a:r>
            <a:r>
              <a:rPr lang="en-US" altLang="el-GR" sz="2400" dirty="0"/>
              <a:t>bit </a:t>
            </a:r>
            <a:r>
              <a:rPr lang="el-GR" altLang="el-GR" sz="2400" dirty="0"/>
              <a:t>υπάρχει η τιμή </a:t>
            </a:r>
            <a:r>
              <a:rPr lang="el-GR" altLang="el-GR" sz="2400" dirty="0" smtClean="0"/>
              <a:t>1000, </a:t>
            </a:r>
            <a:r>
              <a:rPr lang="el-GR" altLang="el-GR" sz="2400" dirty="0"/>
              <a:t>αυτό μπορεί να ερμηνευτεί ότι η συνθήκη ικανοποιήθηκε </a:t>
            </a:r>
            <a:r>
              <a:rPr lang="el-GR" altLang="el-GR" sz="2400" dirty="0" smtClean="0"/>
              <a:t>στην </a:t>
            </a:r>
            <a:r>
              <a:rPr lang="el-GR" altLang="el-GR" sz="2400" dirty="0"/>
              <a:t>τελευταία </a:t>
            </a:r>
            <a:r>
              <a:rPr lang="el-GR" altLang="el-GR" sz="2400" dirty="0" smtClean="0"/>
              <a:t>εκτέλεση, </a:t>
            </a:r>
            <a:r>
              <a:rPr lang="el-GR" altLang="el-GR" sz="2400" dirty="0"/>
              <a:t>αλλά όχι </a:t>
            </a:r>
            <a:r>
              <a:rPr lang="el-GR" altLang="el-GR" sz="2400" dirty="0" smtClean="0"/>
              <a:t>στις </a:t>
            </a:r>
            <a:r>
              <a:rPr lang="el-GR" altLang="el-GR" sz="2400" dirty="0"/>
              <a:t>προηγούμενες </a:t>
            </a:r>
            <a:r>
              <a:rPr lang="el-GR" altLang="el-GR" sz="2400" dirty="0" smtClean="0"/>
              <a:t>3.</a:t>
            </a:r>
            <a:endParaRPr lang="el-GR" altLang="el-GR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36</a:t>
            </a:fld>
            <a:endParaRPr lang="el-GR" sz="140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0684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</a:t>
            </a:r>
            <a:r>
              <a:rPr lang="el-GR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Σοφιανίδου</a:t>
            </a:r>
            <a:r>
              <a:rPr lang="el-G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Γεωργία</a:t>
            </a:r>
            <a:endParaRPr lang="el-GR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Εικόνα 1" descr=" Λογότυπο για άδειες χρήσης creative commons, b y, n c, s a ">
            <a:hlinkClick r:id="rId3" tooltip="Μετάβαση στην Άδεια Χρήσης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959" y="5949280"/>
            <a:ext cx="1583921" cy="554177"/>
          </a:xfrm>
          <a:prstGeom prst="rect">
            <a:avLst/>
          </a:prstGeom>
        </p:spPr>
      </p:pic>
      <p:pic>
        <p:nvPicPr>
          <p:cNvPr id="7" name="Εικόνα 2" descr="Λογότυπο επιχειρησιακού προγράμματος εκπαίδευση και δια βίου μάθηση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08613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cap="none" dirty="0" smtClean="0"/>
              <a:t>Σημειώματα</a:t>
            </a:r>
            <a:endParaRPr lang="el-GR" cap="none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45904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/>
              <a:t>Σημείωμα Ιστορικού </a:t>
            </a:r>
            <a:r>
              <a:rPr lang="el-GR" sz="4000" b="1" dirty="0" smtClean="0"/>
              <a:t/>
            </a:r>
            <a:br>
              <a:rPr lang="el-GR" sz="4000" b="1" dirty="0" smtClean="0"/>
            </a:br>
            <a:r>
              <a:rPr lang="el-GR" sz="4000" b="1" dirty="0" smtClean="0"/>
              <a:t>Εκδόσεων</a:t>
            </a:r>
            <a:r>
              <a:rPr lang="en-US" sz="4000" b="1" dirty="0" smtClean="0"/>
              <a:t> </a:t>
            </a:r>
            <a:r>
              <a:rPr lang="el-GR" sz="4000" b="1" dirty="0" smtClean="0"/>
              <a:t>Έργου</a:t>
            </a:r>
            <a:endParaRPr lang="el-GR" sz="4000" b="1" dirty="0"/>
          </a:p>
        </p:txBody>
      </p:sp>
      <p:sp>
        <p:nvSpPr>
          <p:cNvPr id="5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l-GR" sz="2000" dirty="0" smtClean="0"/>
          </a:p>
          <a:p>
            <a:pPr marL="0" indent="0">
              <a:spcBef>
                <a:spcPts val="0"/>
              </a:spcBef>
              <a:buNone/>
            </a:pPr>
            <a:endParaRPr lang="el-GR" sz="2800" dirty="0"/>
          </a:p>
          <a:p>
            <a:pPr marL="0" indent="0" algn="ctr">
              <a:spcBef>
                <a:spcPts val="0"/>
              </a:spcBef>
              <a:spcAft>
                <a:spcPts val="4200"/>
              </a:spcAft>
              <a:buNone/>
            </a:pPr>
            <a:r>
              <a:rPr lang="el-GR" sz="2800" dirty="0" smtClean="0"/>
              <a:t>Το </a:t>
            </a:r>
            <a:r>
              <a:rPr lang="el-GR" sz="2800" dirty="0"/>
              <a:t>παρόν έργο αποτελεί την έκδοση </a:t>
            </a:r>
            <a:r>
              <a:rPr lang="el-GR" sz="2800" b="1" dirty="0" smtClean="0"/>
              <a:t>1.01</a:t>
            </a:r>
            <a:r>
              <a:rPr lang="el-GR" sz="2800" dirty="0" smtClean="0"/>
              <a:t>.</a:t>
            </a:r>
            <a:endParaRPr lang="el-GR" sz="2800" dirty="0"/>
          </a:p>
          <a:p>
            <a:pPr marL="0" indent="0">
              <a:buNone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55455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13" name="Θέση περιεχομένου 1">
            <a:hlinkClick r:id="rId4" action="ppaction://hlinksldjump" tooltip="Μετάβαση στη Διαφάνεια"/>
          </p:cNvPr>
          <p:cNvSpPr txBox="1"/>
          <p:nvPr/>
        </p:nvSpPr>
        <p:spPr>
          <a:xfrm>
            <a:off x="457200" y="17526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l-GR" sz="2800" i="1" dirty="0" smtClean="0">
                <a:solidFill>
                  <a:srgbClr val="0070C0"/>
                </a:solidFill>
              </a:rPr>
              <a:t>Τεχνικές διοχέτευσης</a:t>
            </a:r>
            <a:endParaRPr lang="el-GR" sz="1400" i="1" dirty="0">
              <a:solidFill>
                <a:srgbClr val="0070C0"/>
              </a:solidFill>
            </a:endParaRPr>
          </a:p>
        </p:txBody>
      </p:sp>
      <p:sp>
        <p:nvSpPr>
          <p:cNvPr id="11" name="Θέση περιεχομένου 2">
            <a:hlinkClick r:id="rId5" action="ppaction://hlinksldjump" tooltip="Μετάβαση στη Διαφάνεια"/>
          </p:cNvPr>
          <p:cNvSpPr txBox="1"/>
          <p:nvPr/>
        </p:nvSpPr>
        <p:spPr>
          <a:xfrm>
            <a:off x="457200" y="260098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 startAt="2"/>
            </a:pPr>
            <a:r>
              <a:rPr lang="el-GR" sz="2800" i="1" dirty="0" smtClean="0">
                <a:solidFill>
                  <a:srgbClr val="0070C0"/>
                </a:solidFill>
              </a:rPr>
              <a:t>Δομικές εξαρτήσεις</a:t>
            </a:r>
            <a:endParaRPr lang="el-GR" sz="2800" i="1" dirty="0">
              <a:solidFill>
                <a:srgbClr val="0070C0"/>
              </a:solidFill>
            </a:endParaRPr>
          </a:p>
        </p:txBody>
      </p:sp>
      <p:sp>
        <p:nvSpPr>
          <p:cNvPr id="16" name="Θέση περιεχομένου 3">
            <a:hlinkClick r:id="rId6" action="ppaction://hlinksldjump" tooltip="Μετάβαση στη Διαφάνεια"/>
          </p:cNvPr>
          <p:cNvSpPr txBox="1"/>
          <p:nvPr/>
        </p:nvSpPr>
        <p:spPr>
          <a:xfrm>
            <a:off x="457200" y="343918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 startAt="3"/>
            </a:pPr>
            <a:r>
              <a:rPr lang="el-GR" sz="2800" i="1" dirty="0" smtClean="0">
                <a:solidFill>
                  <a:srgbClr val="0070C0"/>
                </a:solidFill>
              </a:rPr>
              <a:t>Εξαρτήσεις δεδομένων</a:t>
            </a:r>
            <a:endParaRPr lang="el-GR" sz="2800" i="1" dirty="0">
              <a:solidFill>
                <a:srgbClr val="0070C0"/>
              </a:solidFill>
            </a:endParaRPr>
          </a:p>
        </p:txBody>
      </p:sp>
      <p:sp>
        <p:nvSpPr>
          <p:cNvPr id="17" name="Θέση περιεχομένου 4">
            <a:hlinkClick r:id="rId7" action="ppaction://hlinksldjump" tooltip="Μετάβαση στη Διαφάνεια"/>
          </p:cNvPr>
          <p:cNvSpPr txBox="1"/>
          <p:nvPr/>
        </p:nvSpPr>
        <p:spPr>
          <a:xfrm>
            <a:off x="457200" y="427738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 startAt="4"/>
            </a:pPr>
            <a:r>
              <a:rPr lang="el-GR" sz="2800" i="1" dirty="0" err="1" smtClean="0">
                <a:solidFill>
                  <a:srgbClr val="0070C0"/>
                </a:solidFill>
              </a:rPr>
              <a:t>Διαδικασιακές</a:t>
            </a:r>
            <a:r>
              <a:rPr lang="el-GR" sz="2800" i="1" dirty="0" smtClean="0">
                <a:solidFill>
                  <a:srgbClr val="0070C0"/>
                </a:solidFill>
              </a:rPr>
              <a:t> εξαρτήσεις</a:t>
            </a:r>
            <a:endParaRPr lang="el-GR" sz="2800" i="1" dirty="0">
              <a:solidFill>
                <a:srgbClr val="0070C0"/>
              </a:solidFill>
            </a:endParaRPr>
          </a:p>
        </p:txBody>
      </p:sp>
      <p:sp>
        <p:nvSpPr>
          <p:cNvPr id="15" name="Θέση περιεχομένου 5">
            <a:hlinkClick r:id="rId8" action="ppaction://hlinksldjump" tooltip="Μετάβαση στη Διαφάνεια"/>
          </p:cNvPr>
          <p:cNvSpPr txBox="1"/>
          <p:nvPr>
            <p:custDataLst>
              <p:tags r:id="rId2"/>
            </p:custDataLst>
          </p:nvPr>
        </p:nvSpPr>
        <p:spPr>
          <a:xfrm>
            <a:off x="457200" y="511558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 startAt="5"/>
            </a:pPr>
            <a:r>
              <a:rPr lang="el-GR" sz="2800" i="1" dirty="0" smtClean="0">
                <a:solidFill>
                  <a:srgbClr val="0070C0"/>
                </a:solidFill>
              </a:rPr>
              <a:t>Τεχνικές πρόβλεψης μονοπατιού</a:t>
            </a:r>
            <a:endParaRPr lang="en-US" sz="2800" i="1" dirty="0">
              <a:solidFill>
                <a:srgbClr val="0070C0"/>
              </a:solidFill>
            </a:endParaRPr>
          </a:p>
        </p:txBody>
      </p:sp>
      <p:sp>
        <p:nvSpPr>
          <p:cNvPr id="1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122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Σημείωμα </a:t>
            </a:r>
            <a:r>
              <a:rPr lang="el-GR" b="1" dirty="0" smtClean="0"/>
              <a:t>Αναφοράς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en-US" sz="2400" dirty="0" smtClean="0"/>
              <a:t>Copyright</a:t>
            </a:r>
            <a:r>
              <a:rPr lang="el-GR" sz="2400" dirty="0" smtClean="0"/>
              <a:t> Τεχνολογικό Εκπαιδευτικό Ίδρυμα Θεσσαλίας</a:t>
            </a:r>
            <a:r>
              <a:rPr lang="en-US" sz="2400" dirty="0" smtClean="0"/>
              <a:t>, </a:t>
            </a:r>
            <a:r>
              <a:rPr lang="el-GR" sz="2400" dirty="0" smtClean="0"/>
              <a:t>Νικόλαος </a:t>
            </a:r>
            <a:r>
              <a:rPr lang="el-GR" sz="2400" dirty="0" err="1" smtClean="0"/>
              <a:t>Πετρέλλης</a:t>
            </a:r>
            <a:r>
              <a:rPr lang="el-GR" sz="2400" dirty="0" smtClean="0"/>
              <a:t>, 2015. Νικόλαος </a:t>
            </a:r>
            <a:r>
              <a:rPr lang="el-GR" sz="2400" dirty="0" err="1" smtClean="0"/>
              <a:t>Πετρέλλης</a:t>
            </a:r>
            <a:r>
              <a:rPr lang="el-GR" sz="2400" dirty="0" smtClean="0"/>
              <a:t>. «Αρχιτεκτονική Η/Υ ΙΙ». </a:t>
            </a:r>
            <a:r>
              <a:rPr lang="el-GR" sz="2400" dirty="0"/>
              <a:t>Έκδοση: </a:t>
            </a:r>
            <a:r>
              <a:rPr lang="el-GR" sz="2400" dirty="0" smtClean="0"/>
              <a:t>1.0</a:t>
            </a:r>
            <a:r>
              <a:rPr lang="el-GR" sz="2400" dirty="0"/>
              <a:t>. </a:t>
            </a:r>
            <a:r>
              <a:rPr lang="el-GR" sz="2400" dirty="0" smtClean="0"/>
              <a:t>Λάρισα 01/03/2015. </a:t>
            </a:r>
            <a:r>
              <a:rPr lang="el-GR" sz="2400" dirty="0"/>
              <a:t>Διαθέσιμο από τη δικτυακή </a:t>
            </a:r>
            <a:r>
              <a:rPr lang="el-GR" sz="2400" dirty="0" smtClean="0"/>
              <a:t>διεύθυνση: </a:t>
            </a:r>
            <a:r>
              <a:rPr lang="en-US" sz="2400" dirty="0" smtClean="0">
                <a:solidFill>
                  <a:srgbClr val="FF0000"/>
                </a:solidFill>
                <a:hlinkClick r:id="rId3" tooltip="Μετάβαση στην ιστοσελίδα του Μαθήματος"/>
              </a:rPr>
              <a:t>http://cdev.teilar.gr/courses/TMA1</a:t>
            </a:r>
            <a:r>
              <a:rPr lang="el-GR" sz="2400" dirty="0" smtClean="0">
                <a:solidFill>
                  <a:srgbClr val="FF0000"/>
                </a:solidFill>
                <a:hlinkClick r:id="rId3" tooltip="Μετάβαση στην ιστοσελίδα του Μαθήματος"/>
              </a:rPr>
              <a:t>1</a:t>
            </a:r>
            <a:r>
              <a:rPr lang="en-US" sz="2400" smtClean="0">
                <a:solidFill>
                  <a:srgbClr val="FF0000"/>
                </a:solidFill>
                <a:hlinkClick r:id="rId3" tooltip="Μετάβαση στην ιστοσελίδα του Μαθήματος"/>
              </a:rPr>
              <a:t>2/</a:t>
            </a:r>
            <a:r>
              <a:rPr lang="en-US" sz="2400" dirty="0" err="1" smtClean="0">
                <a:solidFill>
                  <a:srgbClr val="FF0000"/>
                </a:solidFill>
                <a:hlinkClick r:id="rId3" tooltip="Μετάβαση στην ιστοσελίδα του Μαθήματος"/>
              </a:rPr>
              <a:t>index.php</a:t>
            </a:r>
            <a:r>
              <a:rPr lang="el-GR" sz="2400" dirty="0" smtClean="0"/>
              <a:t>. </a:t>
            </a:r>
            <a:endParaRPr lang="el-GR" sz="24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28690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Σημείωμα </a:t>
            </a:r>
            <a:r>
              <a:rPr lang="el-GR" b="1" dirty="0" smtClean="0"/>
              <a:t>Αδειοδότησης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905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</a:t>
            </a:r>
            <a:r>
              <a:rPr lang="en-US" sz="2000" dirty="0" smtClean="0"/>
              <a:t>Creative Commons</a:t>
            </a:r>
            <a:r>
              <a:rPr lang="el-GR" sz="2000" dirty="0" smtClean="0"/>
              <a:t>: Αναφορά Δημιουργού - </a:t>
            </a:r>
            <a:r>
              <a:rPr lang="el-GR" sz="2000" dirty="0"/>
              <a:t>Μη Εμπορική </a:t>
            </a:r>
            <a:r>
              <a:rPr lang="el-GR" sz="2000" dirty="0" smtClean="0"/>
              <a:t>Χρήση - </a:t>
            </a:r>
            <a:r>
              <a:rPr lang="el-GR" sz="2000" dirty="0"/>
              <a:t>Παρόμοια </a:t>
            </a:r>
            <a:r>
              <a:rPr lang="el-GR" sz="2000" dirty="0" smtClean="0"/>
              <a:t>Διανομή, </a:t>
            </a:r>
            <a:r>
              <a:rPr lang="el-GR" sz="2000" dirty="0"/>
              <a:t>4.0 [1] ή μεταγενέστερη, Διεθνής </a:t>
            </a:r>
            <a:r>
              <a:rPr lang="el-GR" sz="2000" dirty="0" smtClean="0"/>
              <a:t>Έκδοση. Εξαιρούνται </a:t>
            </a:r>
            <a:r>
              <a:rPr lang="el-GR" sz="2000" dirty="0"/>
              <a:t>τα αυτοτελή έργα τρίτων π.χ. φωτογραφίες, διαγράμματα </a:t>
            </a:r>
            <a:r>
              <a:rPr lang="el-GR" sz="2000" dirty="0" smtClean="0"/>
              <a:t>κ.λπ., τα </a:t>
            </a:r>
            <a:r>
              <a:rPr lang="el-GR" sz="2000" dirty="0"/>
              <a:t>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Εικόνα 1" descr=" Λογότυπο για άδειες χρήσης creative commons, b y, n c, s a " title="Λογότυπο creative commons">
            <a:hlinkClick r:id="rId4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1422" y="358140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Θέση περιεχομένου 2"/>
          <p:cNvSpPr txBox="1"/>
          <p:nvPr/>
        </p:nvSpPr>
        <p:spPr>
          <a:xfrm>
            <a:off x="533400" y="4224704"/>
            <a:ext cx="8229600" cy="225229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l-GR" sz="1400" dirty="0"/>
              <a:t>[1] </a:t>
            </a:r>
            <a:r>
              <a:rPr lang="en-US" sz="1400" dirty="0" smtClean="0">
                <a:hlinkClick r:id="rId4" tooltip="Μετάβαση στην Άδεια Χρήσης"/>
              </a:rPr>
              <a:t>http://creativecommons.org/licenses/by-nc-sa/4.0/</a:t>
            </a:r>
            <a:endParaRPr lang="el-GR" sz="1400" dirty="0"/>
          </a:p>
          <a:p>
            <a:r>
              <a:rPr lang="el-GR" sz="1400" dirty="0"/>
              <a:t>Ως </a:t>
            </a:r>
            <a:r>
              <a:rPr lang="el-GR" sz="1400" b="1" dirty="0"/>
              <a:t>Μη Εμπορική</a:t>
            </a:r>
            <a:r>
              <a:rPr lang="el-GR" sz="1400" dirty="0"/>
              <a:t> ορίζεται η χρήση: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1400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sz="1400" dirty="0" err="1" smtClean="0"/>
              <a:t>αδειοδόχο</a:t>
            </a:r>
            <a:r>
              <a:rPr lang="el-GR" sz="1400" dirty="0"/>
              <a:t>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1400" dirty="0"/>
              <a:t>που</a:t>
            </a:r>
            <a:r>
              <a:rPr lang="en-GB" sz="1400" dirty="0"/>
              <a:t> </a:t>
            </a:r>
            <a:r>
              <a:rPr lang="el-GR" sz="1400" dirty="0"/>
              <a:t>δεν περιλαμβάνει οικονομική συναλλαγή ως προϋπόθεση για τη χρήση ή πρόσβαση στο </a:t>
            </a:r>
            <a:r>
              <a:rPr lang="el-GR" sz="1400" dirty="0" smtClean="0"/>
              <a:t>έργο,</a:t>
            </a:r>
            <a:endParaRPr lang="el-GR" sz="1400" dirty="0"/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1400" dirty="0"/>
              <a:t>που</a:t>
            </a:r>
            <a:r>
              <a:rPr lang="en-GB" sz="1400" dirty="0"/>
              <a:t> </a:t>
            </a:r>
            <a:r>
              <a:rPr lang="el-GR" sz="1400" dirty="0"/>
              <a:t>δεν προσπορίζει στο διανομέα του έργου και</a:t>
            </a:r>
            <a:r>
              <a:rPr lang="en-GB" sz="1400" dirty="0"/>
              <a:t> </a:t>
            </a:r>
            <a:r>
              <a:rPr lang="el-GR" sz="1400" dirty="0" err="1"/>
              <a:t>αδειοδόχο</a:t>
            </a:r>
            <a:r>
              <a:rPr lang="en-GB" sz="1400" dirty="0"/>
              <a:t> </a:t>
            </a:r>
            <a:r>
              <a:rPr lang="el-GR" sz="1400" dirty="0"/>
              <a:t>έμμεσο οικονομικό όφελος (π.χ. διαφημίσεις) από την προβολή του έργου σε διαδικτυακό </a:t>
            </a:r>
            <a:r>
              <a:rPr lang="el-GR" sz="1400" dirty="0" smtClean="0"/>
              <a:t>τόπο.</a:t>
            </a:r>
            <a:endParaRPr lang="el-GR" sz="1400" dirty="0"/>
          </a:p>
          <a:p>
            <a:r>
              <a:rPr lang="el-GR" sz="1400" dirty="0" smtClean="0"/>
              <a:t>Ο </a:t>
            </a:r>
            <a:r>
              <a:rPr lang="el-GR" sz="1400" dirty="0"/>
              <a:t>δικαιούχος μπορεί να παρέχει στον </a:t>
            </a:r>
            <a:r>
              <a:rPr lang="el-GR" sz="1400" dirty="0" err="1"/>
              <a:t>αδειοδόχο</a:t>
            </a:r>
            <a:r>
              <a:rPr lang="el-GR" sz="1400" dirty="0"/>
              <a:t> ξεχωριστή άδεια να χρησιμοποιεί το έργο για εμπορική χρήση, εφόσον αυτό του ζητηθεί</a:t>
            </a:r>
            <a:r>
              <a:rPr lang="el-GR" sz="1400" dirty="0" smtClean="0"/>
              <a:t>.</a:t>
            </a:r>
            <a:endParaRPr lang="el-GR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8101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Διατήρηση </a:t>
            </a:r>
            <a:r>
              <a:rPr lang="el-GR" b="1" dirty="0" smtClean="0"/>
              <a:t>Σημειωμάτων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l-GR" sz="2400" dirty="0" smtClean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το</a:t>
            </a:r>
            <a:r>
              <a:rPr lang="en-US" sz="2000" dirty="0" smtClean="0"/>
              <a:t> </a:t>
            </a:r>
            <a:r>
              <a:rPr lang="el-GR" sz="2000" dirty="0" smtClean="0"/>
              <a:t>Σημείωμα</a:t>
            </a:r>
            <a:r>
              <a:rPr lang="en-US" sz="2000" dirty="0" smtClean="0"/>
              <a:t> Αναφοράς</a:t>
            </a:r>
            <a:r>
              <a:rPr lang="el-GR" sz="2000" dirty="0" smtClean="0"/>
              <a:t>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το</a:t>
            </a:r>
            <a:r>
              <a:rPr lang="en-US" sz="2000" dirty="0" smtClean="0"/>
              <a:t> </a:t>
            </a:r>
            <a:r>
              <a:rPr lang="el-GR" sz="2000" dirty="0" smtClean="0"/>
              <a:t>Σημείωμα</a:t>
            </a:r>
            <a:r>
              <a:rPr lang="en-US" sz="2000" dirty="0" smtClean="0"/>
              <a:t> Αδειοδότησης</a:t>
            </a:r>
            <a:r>
              <a:rPr lang="el-GR" sz="2000" dirty="0" smtClean="0"/>
              <a:t>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τη</a:t>
            </a:r>
            <a:r>
              <a:rPr lang="en-US" sz="2000" dirty="0" smtClean="0"/>
              <a:t> </a:t>
            </a:r>
            <a:r>
              <a:rPr lang="el-GR" sz="2000" dirty="0"/>
              <a:t>Δ</a:t>
            </a:r>
            <a:r>
              <a:rPr lang="el-GR" sz="2000" dirty="0" smtClean="0"/>
              <a:t>ήλωση</a:t>
            </a:r>
            <a:r>
              <a:rPr lang="en-US" sz="2000" dirty="0" smtClean="0"/>
              <a:t> </a:t>
            </a:r>
            <a:r>
              <a:rPr lang="el-GR" sz="2000" dirty="0" smtClean="0"/>
              <a:t>Διατήρησης Σημειωμάτων,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</a:t>
            </a:r>
            <a:r>
              <a:rPr lang="el-GR" sz="2000" dirty="0" smtClean="0"/>
              <a:t>υπάρχει).</a:t>
            </a:r>
            <a:endParaRPr lang="el-GR" sz="2000" dirty="0"/>
          </a:p>
          <a:p>
            <a:pPr marL="0" indent="0">
              <a:spcBef>
                <a:spcPts val="0"/>
              </a:spcBef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70388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Τι είναι οι τεχνικές </a:t>
            </a:r>
            <a:r>
              <a:rPr lang="el-GR" altLang="el-GR" b="1" dirty="0"/>
              <a:t>δ</a:t>
            </a:r>
            <a:r>
              <a:rPr lang="el-GR" altLang="el-GR" b="1" dirty="0" smtClean="0"/>
              <a:t>ιοχέτευσης</a:t>
            </a:r>
            <a:endParaRPr lang="el-GR" b="1" dirty="0"/>
          </a:p>
        </p:txBody>
      </p:sp>
      <p:sp>
        <p:nvSpPr>
          <p:cNvPr id="5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endParaRPr lang="el-GR" altLang="el-GR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Όπως στη γραμμή συναρμολόγησης ενός προϊόντος σε ένα εργοστάσιο</a:t>
            </a:r>
            <a:r>
              <a:rPr lang="en-US" altLang="el-G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el-GR" altLang="el-G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σε κάθε θέση προστίθεται ένα εξάρτημα, ώστε στο τέλος της γραμμής παραγωγής να έχουμε το πλήρες προϊόν.</a:t>
            </a:r>
          </a:p>
          <a:p>
            <a:pPr marL="457200" indent="-457200">
              <a:spcBef>
                <a:spcPts val="0"/>
              </a:spcBef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Για να μπορεί να εφαρμοστεί κάτι παρόμοιο στους επεξεργαστές, θα πρέπει μία εργασία (πχ, μία εντολή) να μπορεί να διαιρεθεί σε Ν </a:t>
            </a:r>
            <a:r>
              <a:rPr lang="el-GR" altLang="el-GR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υποεργασίες</a:t>
            </a:r>
            <a:r>
              <a:rPr lang="el-GR" altLang="el-G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οι οποίες να μπορούν να εκτελεστούν σειριακά.</a:t>
            </a:r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7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45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Τεχνικές διοχέτευσης σε Κεντρική </a:t>
            </a:r>
            <a:r>
              <a:rPr lang="el-GR" altLang="el-GR" b="1" dirty="0"/>
              <a:t>Μ</a:t>
            </a:r>
            <a:r>
              <a:rPr lang="el-GR" altLang="el-GR" b="1" dirty="0" smtClean="0"/>
              <a:t>ονάδα Επεξεργασίας (ΚΜΕ)</a:t>
            </a:r>
            <a:endParaRPr lang="el-G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457200" indent="-457200">
                  <a:spcBef>
                    <a:spcPts val="0"/>
                  </a:spcBef>
                  <a:spcAft>
                    <a:spcPts val="600"/>
                  </a:spcAft>
                  <a:buClr>
                    <a:srgbClr val="0033CC"/>
                  </a:buClr>
                  <a:buFont typeface="Calibri" panose="020F0502020204030204" pitchFamily="34" charset="0"/>
                  <a:buChar char="●"/>
                </a:pPr>
                <a:r>
                  <a:rPr lang="el-GR" altLang="el-GR" sz="2200" dirty="0" smtClean="0"/>
                  <a:t>Στην ΚΜΕ υπάρχουν Ν τμήματα που μπορούν να εκτελέσουν τις διαφορετικές διεργασίες κάθε εντολής (πχ, προσκόμιση από μνήμη, αναγνώριση, προσκόμιση ορισμάτων, εκτέλεση, αποθήκευση αποτελέσματος κλπ).</a:t>
                </a:r>
              </a:p>
              <a:p>
                <a:pPr marL="457200" indent="-457200">
                  <a:spcBef>
                    <a:spcPts val="0"/>
                  </a:spcBef>
                  <a:spcAft>
                    <a:spcPts val="600"/>
                  </a:spcAft>
                  <a:buClr>
                    <a:srgbClr val="0033CC"/>
                  </a:buClr>
                  <a:buFont typeface="Calibri" panose="020F0502020204030204" pitchFamily="34" charset="0"/>
                  <a:buChar char="●"/>
                </a:pPr>
                <a:r>
                  <a:rPr lang="el-GR" altLang="el-GR" sz="2200" dirty="0" smtClean="0"/>
                  <a:t>Αν στη μονάδα χρόνου ολοκληρώνεται η εργασία ενός τμήματος τότε μια εντολή χρειάζεται Ν χρόνο και Κ εντολές ΚΝ χρόνο.</a:t>
                </a:r>
              </a:p>
              <a:p>
                <a:pPr marL="457200" indent="-457200">
                  <a:spcBef>
                    <a:spcPts val="0"/>
                  </a:spcBef>
                  <a:spcAft>
                    <a:spcPts val="600"/>
                  </a:spcAft>
                  <a:buClr>
                    <a:srgbClr val="0033CC"/>
                  </a:buClr>
                  <a:buFont typeface="Calibri" panose="020F0502020204030204" pitchFamily="34" charset="0"/>
                  <a:buChar char="●"/>
                </a:pPr>
                <a:r>
                  <a:rPr lang="el-GR" altLang="el-GR" sz="2200" dirty="0" smtClean="0"/>
                  <a:t>Αντίθετα αν επιτρέπεται η εκτέλεση με τεχνικές διοχέτευσης απαιτείται  Ν+Κ-1 χρόνος.</a:t>
                </a:r>
              </a:p>
              <a:p>
                <a:pPr marL="457200" indent="-457200">
                  <a:spcBef>
                    <a:spcPts val="0"/>
                  </a:spcBef>
                  <a:spcAft>
                    <a:spcPts val="600"/>
                  </a:spcAft>
                  <a:buClr>
                    <a:srgbClr val="0033CC"/>
                  </a:buClr>
                  <a:buFont typeface="Calibri" panose="020F0502020204030204" pitchFamily="34" charset="0"/>
                  <a:buChar char="●"/>
                </a:pPr>
                <a:r>
                  <a:rPr lang="el-GR" altLang="el-GR" sz="2200" dirty="0" smtClean="0"/>
                  <a:t>Η επιτάχυνση του ρυθμού ολοκλήρωσης εντολών (</a:t>
                </a:r>
                <a:r>
                  <a:rPr lang="en-US" altLang="el-GR" sz="2200" dirty="0" smtClean="0"/>
                  <a:t>throughput) </a:t>
                </a:r>
                <a:r>
                  <a:rPr lang="el-GR" altLang="el-GR" sz="2200" dirty="0" smtClean="0"/>
                  <a:t>θα είναι:</a:t>
                </a:r>
                <a:endParaRPr lang="en-US" altLang="el-GR" sz="2200" dirty="0" smtClean="0"/>
              </a:p>
              <a:p>
                <a:pPr marL="0" indent="0" algn="ctr">
                  <a:spcBef>
                    <a:spcPts val="0"/>
                  </a:spcBef>
                  <a:buClr>
                    <a:srgbClr val="0033CC"/>
                  </a:buClr>
                  <a:buNone/>
                </a:pPr>
                <a:r>
                  <a:rPr lang="en-US" altLang="el-GR" sz="2200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el-GR" sz="2800" b="0" i="0" smtClean="0"/>
                      <m:t>EPO</m:t>
                    </m:r>
                    <m:r>
                      <m:rPr>
                        <m:nor/>
                      </m:rPr>
                      <a:rPr lang="en-US" altLang="el-GR" sz="2800" b="0" i="0" smtClean="0"/>
                      <m:t> = </m:t>
                    </m:r>
                    <m:f>
                      <m:fPr>
                        <m:ctrlPr>
                          <a:rPr lang="en-US" altLang="el-GR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el-GR" sz="2800" b="0" i="0" smtClean="0"/>
                          <m:t>N</m:t>
                        </m:r>
                        <m:r>
                          <m:rPr>
                            <m:nor/>
                          </m:rPr>
                          <a:rPr lang="en-US" altLang="el-GR" sz="2800" b="0" i="0" smtClean="0"/>
                          <m:t> ∙ </m:t>
                        </m:r>
                        <m:r>
                          <m:rPr>
                            <m:nor/>
                          </m:rPr>
                          <a:rPr lang="en-US" altLang="el-GR" sz="2800" b="0" i="0" smtClean="0">
                            <a:ea typeface="Cambria Math"/>
                          </a:rPr>
                          <m:t>K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el-GR" sz="2800" b="0" i="0" smtClean="0"/>
                          <m:t>N</m:t>
                        </m:r>
                        <m:r>
                          <m:rPr>
                            <m:nor/>
                          </m:rPr>
                          <a:rPr lang="en-US" altLang="el-GR" sz="2800" b="0" i="0" smtClean="0"/>
                          <m:t> + </m:t>
                        </m:r>
                        <m:r>
                          <m:rPr>
                            <m:nor/>
                          </m:rPr>
                          <a:rPr lang="en-US" altLang="el-GR" sz="2800" b="0" i="0" smtClean="0"/>
                          <m:t>K</m:t>
                        </m:r>
                        <m:r>
                          <m:rPr>
                            <m:nor/>
                          </m:rPr>
                          <a:rPr lang="en-US" altLang="el-GR" sz="2800" b="0" i="0" smtClean="0"/>
                          <m:t> − 1</m:t>
                        </m:r>
                      </m:den>
                    </m:f>
                  </m:oMath>
                </a14:m>
                <a:endParaRPr lang="el-GR" altLang="el-GR" sz="2200" dirty="0" smtClean="0"/>
              </a:p>
            </p:txBody>
          </p:sp>
        </mc:Choice>
        <mc:Fallback xmlns="">
          <p:sp>
            <p:nvSpPr>
              <p:cNvPr id="3" name="Θέση περιεχομένου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1078" r="-88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5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Χρονικές περίοδοι </a:t>
            </a:r>
            <a:br>
              <a:rPr lang="el-GR" altLang="el-GR" b="1" dirty="0" smtClean="0"/>
            </a:br>
            <a:r>
              <a:rPr lang="el-GR" altLang="el-GR" b="1" dirty="0" smtClean="0"/>
              <a:t>σε τεχνική </a:t>
            </a:r>
            <a:r>
              <a:rPr lang="el-GR" altLang="el-GR" b="1" dirty="0"/>
              <a:t>δ</a:t>
            </a:r>
            <a:r>
              <a:rPr lang="el-GR" altLang="el-GR" b="1" dirty="0" smtClean="0"/>
              <a:t>ιοχέτευσης </a:t>
            </a:r>
            <a:endParaRPr lang="el-GR" b="1" dirty="0"/>
          </a:p>
        </p:txBody>
      </p:sp>
      <p:graphicFrame>
        <p:nvGraphicFramePr>
          <p:cNvPr id="6" name="Θέση περιεχομένου 1" descr="Πίνακας με τις τιμές των χρονικών στιγμών.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4148598"/>
              </p:ext>
            </p:extLst>
          </p:nvPr>
        </p:nvGraphicFramePr>
        <p:xfrm>
          <a:off x="457200" y="1676400"/>
          <a:ext cx="8229600" cy="4495800"/>
        </p:xfrm>
        <a:graphic>
          <a:graphicData uri="http://schemas.openxmlformats.org/drawingml/2006/table">
            <a:tbl>
              <a:tblPr firstRow="1" bandRow="1">
                <a:effectLst>
                  <a:outerShdw blurRad="127000" dist="88900" dir="5400000" algn="t" rotWithShape="0">
                    <a:prstClr val="black">
                      <a:alpha val="40000"/>
                    </a:prstClr>
                  </a:outerShdw>
                </a:effectLst>
                <a:tableStyleId>{7DF18680-E054-41AD-8BC1-D1AEF772440D}</a:tableStyleId>
              </a:tblPr>
              <a:tblGrid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</a:tblGrid>
              <a:tr h="1143000">
                <a:tc gridSpan="10">
                  <a:txBody>
                    <a:bodyPr/>
                    <a:lstStyle/>
                    <a:p>
                      <a:pPr algn="ctr"/>
                      <a:r>
                        <a:rPr lang="el-GR" altLang="el-GR" sz="2800" dirty="0" smtClean="0">
                          <a:solidFill>
                            <a:schemeClr val="bg1"/>
                          </a:solidFill>
                        </a:rPr>
                        <a:t>Οι 10 πρώτες χρονικές περίοδοι με Ν=4, Κ=7</a:t>
                      </a:r>
                      <a:endParaRPr lang="el-GR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l-GR" sz="2800" b="1" dirty="0" smtClean="0"/>
                        <a:t>Τ</a:t>
                      </a:r>
                      <a:r>
                        <a:rPr lang="el-GR" sz="2800" b="1" baseline="-25000" dirty="0" smtClean="0"/>
                        <a:t>1</a:t>
                      </a:r>
                      <a:endParaRPr lang="el-GR" sz="2800" b="1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b="1" dirty="0" smtClean="0"/>
                        <a:t>Τ</a:t>
                      </a:r>
                      <a:r>
                        <a:rPr lang="el-GR" sz="2800" b="1" baseline="-25000" dirty="0" smtClean="0"/>
                        <a:t>2</a:t>
                      </a:r>
                      <a:endParaRPr lang="el-GR" sz="2800" b="1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b="1" dirty="0" smtClean="0"/>
                        <a:t>Τ</a:t>
                      </a:r>
                      <a:r>
                        <a:rPr lang="el-GR" sz="2800" b="1" baseline="-25000" dirty="0" smtClean="0"/>
                        <a:t>3</a:t>
                      </a:r>
                      <a:endParaRPr lang="el-GR" sz="2800" b="1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b="1" dirty="0" smtClean="0"/>
                        <a:t>Τ</a:t>
                      </a:r>
                      <a:r>
                        <a:rPr lang="el-GR" sz="2800" b="1" baseline="-25000" dirty="0" smtClean="0"/>
                        <a:t>4</a:t>
                      </a:r>
                      <a:endParaRPr lang="el-GR" sz="2800" b="1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b="1" dirty="0" smtClean="0"/>
                        <a:t>Τ</a:t>
                      </a:r>
                      <a:r>
                        <a:rPr lang="el-GR" sz="2800" b="1" baseline="-25000" dirty="0" smtClean="0"/>
                        <a:t>5</a:t>
                      </a:r>
                      <a:endParaRPr lang="el-GR" sz="2800" b="1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b="1" dirty="0" smtClean="0"/>
                        <a:t>Τ</a:t>
                      </a:r>
                      <a:r>
                        <a:rPr lang="el-GR" sz="2800" b="1" baseline="-25000" dirty="0" smtClean="0"/>
                        <a:t>6</a:t>
                      </a:r>
                      <a:endParaRPr lang="el-GR" sz="2800" b="1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b="1" dirty="0" smtClean="0"/>
                        <a:t>Τ</a:t>
                      </a:r>
                      <a:r>
                        <a:rPr lang="el-GR" sz="2800" b="1" baseline="-25000" dirty="0" smtClean="0"/>
                        <a:t>7</a:t>
                      </a:r>
                      <a:endParaRPr lang="el-GR" sz="2800" b="1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b="1" dirty="0" smtClean="0"/>
                        <a:t>Τ</a:t>
                      </a:r>
                      <a:r>
                        <a:rPr lang="el-GR" sz="2800" b="1" baseline="-25000" dirty="0" smtClean="0"/>
                        <a:t>8</a:t>
                      </a:r>
                      <a:endParaRPr lang="el-GR" sz="2800" b="1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b="1" dirty="0" smtClean="0"/>
                        <a:t>Τ</a:t>
                      </a:r>
                      <a:r>
                        <a:rPr lang="el-GR" sz="2800" b="1" baseline="-25000" dirty="0" smtClean="0"/>
                        <a:t>9</a:t>
                      </a:r>
                      <a:endParaRPr lang="el-GR" sz="2800" b="1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b="1" dirty="0" smtClean="0"/>
                        <a:t>Τ</a:t>
                      </a:r>
                      <a:r>
                        <a:rPr lang="el-GR" sz="2800" b="1" baseline="-25000" dirty="0" smtClean="0"/>
                        <a:t>10</a:t>
                      </a:r>
                      <a:endParaRPr lang="el-GR" sz="2800" b="1" baseline="-25000" dirty="0"/>
                    </a:p>
                  </a:txBody>
                  <a:tcPr anchor="ctr"/>
                </a:tc>
              </a:tr>
              <a:tr h="609600">
                <a:tc>
                  <a:txBody>
                    <a:bodyPr/>
                    <a:lstStyle/>
                    <a:p>
                      <a:endParaRPr lang="el-GR" sz="24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l-GR" sz="240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l-GR" sz="24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4,1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4,2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4,3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4,4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4,5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4,6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4,7</a:t>
                      </a:r>
                      <a:endParaRPr lang="el-GR" sz="2400" baseline="-25000" dirty="0"/>
                    </a:p>
                  </a:txBody>
                  <a:tcPr anchor="b"/>
                </a:tc>
              </a:tr>
              <a:tr h="609600">
                <a:tc>
                  <a:txBody>
                    <a:bodyPr/>
                    <a:lstStyle/>
                    <a:p>
                      <a:endParaRPr lang="el-GR" sz="24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l-GR" sz="24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3,1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3,2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3,3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3,4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3,5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3,6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3,7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l-GR" sz="2400"/>
                    </a:p>
                  </a:txBody>
                  <a:tcPr anchor="b"/>
                </a:tc>
              </a:tr>
              <a:tr h="609600">
                <a:tc>
                  <a:txBody>
                    <a:bodyPr/>
                    <a:lstStyle/>
                    <a:p>
                      <a:endParaRPr lang="el-GR" sz="24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2,1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2,2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2,3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2,4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2,5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2,6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2,7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l-GR" sz="24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l-GR" sz="2400"/>
                    </a:p>
                  </a:txBody>
                  <a:tcPr anchor="b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1,1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1,2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1,3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1,4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1,5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1,6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</a:t>
                      </a:r>
                      <a:r>
                        <a:rPr lang="el-GR" sz="2400" baseline="-25000" dirty="0" smtClean="0"/>
                        <a:t>1,7</a:t>
                      </a:r>
                      <a:endParaRPr lang="el-GR" sz="2400" baseline="-25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l-GR" sz="24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l-GR" sz="240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l-GR" sz="2400" dirty="0"/>
                    </a:p>
                  </a:txBody>
                  <a:tcPr anchor="b"/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32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Παράδειγμα 1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4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dirty="0" smtClean="0"/>
              <a:t>Για μικρό Κ, η επιτάχυνση δεν είναι σημαντική.</a:t>
            </a:r>
          </a:p>
          <a:p>
            <a:pPr marL="1143000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800" dirty="0"/>
              <a:t>Π</a:t>
            </a:r>
            <a:r>
              <a:rPr lang="el-GR" altLang="el-GR" sz="2800" dirty="0" smtClean="0"/>
              <a:t>χ για Κ=6, Ν=5:</a:t>
            </a:r>
          </a:p>
          <a:p>
            <a:pPr marL="1943100" lvl="2" indent="0">
              <a:spcBef>
                <a:spcPts val="0"/>
              </a:spcBef>
              <a:spcAft>
                <a:spcPts val="3000"/>
              </a:spcAft>
              <a:buClr>
                <a:srgbClr val="0033CC"/>
              </a:buClr>
              <a:buNone/>
            </a:pPr>
            <a:r>
              <a:rPr lang="el-GR" altLang="el-GR" sz="2800" dirty="0" smtClean="0"/>
              <a:t>ΕΡΟ = 5*6 / (5+6-1) = 3.</a:t>
            </a:r>
          </a:p>
          <a:p>
            <a:pPr marL="1143000" indent="-365760"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800" dirty="0"/>
              <a:t>Ε</a:t>
            </a:r>
            <a:r>
              <a:rPr lang="el-GR" altLang="el-GR" sz="2800" dirty="0" smtClean="0"/>
              <a:t>νώ για Κ = 1000:</a:t>
            </a:r>
          </a:p>
          <a:p>
            <a:pPr marL="1943100" lvl="2" indent="0">
              <a:spcBef>
                <a:spcPts val="0"/>
              </a:spcBef>
              <a:buClr>
                <a:srgbClr val="0033CC"/>
              </a:buClr>
              <a:buNone/>
            </a:pPr>
            <a:r>
              <a:rPr lang="el-GR" altLang="el-GR" sz="2800" dirty="0" smtClean="0"/>
              <a:t>ΕΡΟ = 4.98 </a:t>
            </a:r>
          </a:p>
          <a:p>
            <a:pPr marL="1943100" lvl="2" indent="0">
              <a:spcBef>
                <a:spcPts val="0"/>
              </a:spcBef>
              <a:buClr>
                <a:srgbClr val="0033CC"/>
              </a:buClr>
              <a:buNone/>
            </a:pPr>
            <a:r>
              <a:rPr lang="el-GR" altLang="el-GR" sz="2800" dirty="0" smtClean="0"/>
              <a:t>που πλησιάζει το μέγιστο που είναι 5.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4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 smtClean="0"/>
              <a:t>Προηγουμένως έγιναν οι υποθέσεις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Τα στάδια της εντολής μπορούν να εκτελεστούν σειριακά.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0033CC"/>
              </a:buClr>
              <a:buFont typeface="Calibri" panose="020F0502020204030204" pitchFamily="34" charset="0"/>
              <a:buChar char="●"/>
            </a:pPr>
            <a:r>
              <a:rPr lang="el-GR" altLang="el-GR" sz="2400" dirty="0" smtClean="0"/>
              <a:t>Κάθε τμήμα εκτελεί ένα στάδιο μιας εντολής σε ίσους χρόνους, ανεξάρτητα της εισόδου και είδους της εντολής.</a:t>
            </a:r>
          </a:p>
          <a:p>
            <a:pPr marL="1143000" lvl="1" indent="-365760">
              <a:spcBef>
                <a:spcPts val="0"/>
              </a:spcBef>
              <a:buClr>
                <a:srgbClr val="FF6600"/>
              </a:buClr>
              <a:buFont typeface="Calibri" panose="020F0502020204030204" pitchFamily="34" charset="0"/>
              <a:buChar char="●"/>
            </a:pPr>
            <a:r>
              <a:rPr lang="el-GR" altLang="el-GR" sz="2200" dirty="0" smtClean="0"/>
              <a:t>Αυτό δεν ισχύει πάντα. Για την αντιστάθμιση της διαφορετικής καθυστέρησης που μπορεί να προκύπτει από την εκτέλεση κάθε σταδίου, χρησιμοποιούνται </a:t>
            </a:r>
            <a:r>
              <a:rPr lang="el-GR" altLang="el-GR" sz="2200" dirty="0" err="1" smtClean="0"/>
              <a:t>καταχωρητές</a:t>
            </a:r>
            <a:r>
              <a:rPr lang="el-GR" altLang="el-GR" sz="2200" dirty="0" smtClean="0"/>
              <a:t> απομόνωσης (</a:t>
            </a:r>
            <a:r>
              <a:rPr lang="en-US" altLang="el-GR" sz="2200" dirty="0" smtClean="0"/>
              <a:t>buffers)</a:t>
            </a:r>
            <a:r>
              <a:rPr lang="el-GR" altLang="el-GR" sz="2200" dirty="0" smtClean="0"/>
              <a:t>,</a:t>
            </a:r>
            <a:r>
              <a:rPr lang="en-US" altLang="el-GR" sz="2200" dirty="0" smtClean="0"/>
              <a:t> </a:t>
            </a:r>
            <a:r>
              <a:rPr lang="el-GR" altLang="el-GR" sz="2200" dirty="0" smtClean="0"/>
              <a:t>μεταξύ των σταδίων που αποθηκεύουν τα ενδιάμεσα αποτελέσματα της εκτέλεσης, πριν αυτά χρησιμοποιηθούν από το επόμενο στάδιο. Αυτό εισάγει μία πρόσθετη καθυστέρηση σε κάθε στάδιο για ανάγνωση/εγγραφή από αυτούς τους </a:t>
            </a:r>
            <a:r>
              <a:rPr lang="el-GR" altLang="el-GR" sz="2200" dirty="0" err="1" smtClean="0"/>
              <a:t>καταχωρητές</a:t>
            </a:r>
            <a:r>
              <a:rPr lang="el-GR" altLang="el-GR" sz="2200" dirty="0" smtClean="0"/>
              <a:t>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Τεχνικές Διοχέτευσης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79B3-9634-4F8D-B4BD-FBC90E58ACC6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6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2/11/2015 1:26:22 PM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11,4,5,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  <p:tag name="ZHAW.ACCESSIBILITYADDIN.TABLEHEADER" val="R0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4,5,7,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  <p:tag name="ZHAW.ACCESSIBILITYADDIN.TABLEHEADER" val="R0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  <p:tag name="ZHAW.ACCESSIBILITYADDIN.TABLEHEADER" val="R0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14,7,4,5,8,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2056,6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,6,9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13,11,16,17,15,14,6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19,4,5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2EFCB755-DC14-4883-88A7-CA70543C4DBC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2450</Words>
  <Application>Microsoft Office PowerPoint</Application>
  <PresentationFormat>Προβολή στην οθόνη (4:3)</PresentationFormat>
  <Paragraphs>369</Paragraphs>
  <Slides>42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42</vt:i4>
      </vt:variant>
    </vt:vector>
  </HeadingPairs>
  <TitlesOfParts>
    <vt:vector size="47" baseType="lpstr">
      <vt:lpstr>Arial</vt:lpstr>
      <vt:lpstr>Calibri</vt:lpstr>
      <vt:lpstr>Cambria Math</vt:lpstr>
      <vt:lpstr>Wingdings</vt:lpstr>
      <vt:lpstr>Θέμα του Office</vt:lpstr>
      <vt:lpstr>Αρχιτεκτονική Η/Υ ΙΙ</vt:lpstr>
      <vt:lpstr>Χρηματοδότηση </vt:lpstr>
      <vt:lpstr>Σκοποί ενότητας </vt:lpstr>
      <vt:lpstr>Περιεχόμενα ενότητας</vt:lpstr>
      <vt:lpstr>Τι είναι οι τεχνικές διοχέτευσης</vt:lpstr>
      <vt:lpstr>Τεχνικές διοχέτευσης σε Κεντρική Μονάδα Επεξεργασίας (ΚΜΕ)</vt:lpstr>
      <vt:lpstr>Χρονικές περίοδοι  σε τεχνική διοχέτευσης </vt:lpstr>
      <vt:lpstr>Παράδειγμα 1</vt:lpstr>
      <vt:lpstr>Προηγουμένως έγιναν οι υποθέσεις</vt:lpstr>
      <vt:lpstr>Παράδειγμα 2</vt:lpstr>
      <vt:lpstr>Εφαρμογή σε CISC/RISC</vt:lpstr>
      <vt:lpstr>Παράδειγμα πρότυπου εντολής RISC</vt:lpstr>
      <vt:lpstr>Παράδειγμα διοχέτευσης 5 βαθμίδων</vt:lpstr>
      <vt:lpstr>Παράδειγμα</vt:lpstr>
      <vt:lpstr>Μέσοι χρόνοι εκτέλεσης</vt:lpstr>
      <vt:lpstr>Στάδια διοχέτευσης  με διαφορετική καθυστέρηση</vt:lpstr>
      <vt:lpstr>Προβλήματα  αποδοτικότητας διοχέτευσης</vt:lpstr>
      <vt:lpstr>Παραδείγματα εντολών</vt:lpstr>
      <vt:lpstr>Δομικές εξαρτήσεις</vt:lpstr>
      <vt:lpstr>Χωριστή κρυφή μνήμη  εντολών και δεδομένων</vt:lpstr>
      <vt:lpstr>ΑΜΕ - Ανάγνωση  Μετά από Εγγραφή</vt:lpstr>
      <vt:lpstr>ΕΜΕ - Εγγραφή  Μετά από Εγγραφή</vt:lpstr>
      <vt:lpstr>ΕΜΑ - Εγγραφή  Μετά από Ανάγνωση</vt:lpstr>
      <vt:lpstr>Αντιμετώπιση  εξαρτήσεων δεδομένων</vt:lpstr>
      <vt:lpstr>Τεχνική παγώματος  (Pipeline Lock)</vt:lpstr>
      <vt:lpstr>Ανίχνευση  εξαρτήσεων δεδομένων</vt:lpstr>
      <vt:lpstr>Διαδικασιακές εξαρτήσεις</vt:lpstr>
      <vt:lpstr>Κατάσταση μηχανισμού διοχέτευσης</vt:lpstr>
      <vt:lpstr>Διακλάδωση</vt:lpstr>
      <vt:lpstr>Παράδειγμα  καθυστερημένης διακλάδωσης</vt:lpstr>
      <vt:lpstr>Τεχνικές πρόβλεψης μονοπατιού  που θα ακολουθηθεί</vt:lpstr>
      <vt:lpstr>Πίνακας διακλαδώσεων  (Branch Target Buffer)</vt:lpstr>
      <vt:lpstr>Πρόβλεψη ικανοποίησης συνθήκης</vt:lpstr>
      <vt:lpstr>Χρήση ψευδοκαταχωρητών</vt:lpstr>
      <vt:lpstr>Στατική πραγματική πρόβλεψη</vt:lpstr>
      <vt:lpstr>Δυναμική πραγματική πρόβλεψη</vt:lpstr>
      <vt:lpstr>Τέλος Ενότητας</vt:lpstr>
      <vt:lpstr>Σημειώματα</vt:lpstr>
      <vt:lpstr>Σημείωμα Ιστορικού 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2015-02-01T16:28:42Z</dcterms:created>
  <dcterms:modified xsi:type="dcterms:W3CDTF">2015-11-02T11:30:52Z</dcterms:modified>
</cp:coreProperties>
</file>