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Lst>
  <p:notesMasterIdLst>
    <p:notesMasterId r:id="rId21"/>
  </p:notesMasterIdLst>
  <p:sldIdLst>
    <p:sldId id="257" r:id="rId4"/>
    <p:sldId id="258" r:id="rId5"/>
    <p:sldId id="259"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custDataLst>
    <p:tags r:id="rId2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4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2.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314B49-BA79-4879-80C3-A310553DB471}" type="datetimeFigureOut">
              <a:rPr lang="el-GR" smtClean="0"/>
              <a:t>15/9/2013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8304C4-5FFB-42D1-8073-AC146CB923F7}" type="slidenum">
              <a:rPr lang="el-GR" smtClean="0"/>
              <a:t>‹#›</a:t>
            </a:fld>
            <a:endParaRPr lang="el-GR"/>
          </a:p>
        </p:txBody>
      </p:sp>
    </p:spTree>
    <p:extLst>
      <p:ext uri="{BB962C8B-B14F-4D97-AF65-F5344CB8AC3E}">
        <p14:creationId xmlns:p14="http://schemas.microsoft.com/office/powerpoint/2010/main" val="753511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888226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900669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839034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693047EE-8C8D-43FD-A6C7-08EA6678C1A0}" type="datetime1">
              <a:rPr lang="el-GR" smtClean="0">
                <a:solidFill>
                  <a:prstClr val="black">
                    <a:tint val="75000"/>
                  </a:prstClr>
                </a:solidFill>
              </a:rPr>
              <a:pPr/>
              <a:t>15/9/2013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192342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D5B7BF9-C84D-4014-8A52-4FF990AB4F05}" type="datetime1">
              <a:rPr lang="el-GR" smtClean="0">
                <a:solidFill>
                  <a:prstClr val="black">
                    <a:tint val="75000"/>
                  </a:prstClr>
                </a:solidFill>
              </a:rPr>
              <a:pPr/>
              <a:t>15/9/2013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301563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68157C43-0018-4B3F-BCAB-F8AE31C300AC}" type="datetime1">
              <a:rPr lang="el-GR" smtClean="0">
                <a:solidFill>
                  <a:prstClr val="black">
                    <a:tint val="75000"/>
                  </a:prstClr>
                </a:solidFill>
              </a:rPr>
              <a:pPr/>
              <a:t>15/9/2013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24607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56A6FCC-81A5-4825-B668-D67289C3A9A7}" type="datetime1">
              <a:rPr lang="el-GR" smtClean="0">
                <a:solidFill>
                  <a:prstClr val="black">
                    <a:tint val="75000"/>
                  </a:prstClr>
                </a:solidFill>
              </a:rPr>
              <a:pPr/>
              <a:t>15/9/2013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07873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5620AEC-4693-4430-B474-5A29A80CB3E1}" type="datetime1">
              <a:rPr lang="el-GR" smtClean="0">
                <a:solidFill>
                  <a:prstClr val="black">
                    <a:tint val="75000"/>
                  </a:prstClr>
                </a:solidFill>
              </a:rPr>
              <a:pPr/>
              <a:t>15/9/2013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888542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BF305053-5A33-4F9B-8AA6-8F267D164E9C}" type="datetime1">
              <a:rPr lang="el-GR" smtClean="0">
                <a:solidFill>
                  <a:prstClr val="black">
                    <a:tint val="75000"/>
                  </a:prstClr>
                </a:solidFill>
              </a:rPr>
              <a:pPr/>
              <a:t>15/9/2013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437838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4439EEC-CF7D-4C88-9B60-E82861BB2316}" type="datetime1">
              <a:rPr lang="el-GR" smtClean="0">
                <a:solidFill>
                  <a:prstClr val="black">
                    <a:tint val="75000"/>
                  </a:prstClr>
                </a:solidFill>
              </a:rPr>
              <a:pPr/>
              <a:t>15/9/2013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5525030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BB49FDF-C408-4264-8A8C-3C76F6533E39}" type="datetime1">
              <a:rPr lang="el-GR" smtClean="0">
                <a:solidFill>
                  <a:prstClr val="black">
                    <a:tint val="75000"/>
                  </a:prstClr>
                </a:solidFill>
              </a:rPr>
              <a:pPr/>
              <a:t>15/9/2013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600641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1770707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6FE559DB-3B2F-4DC1-BD07-E947F8856502}" type="datetime1">
              <a:rPr lang="el-GR" smtClean="0">
                <a:solidFill>
                  <a:prstClr val="black">
                    <a:tint val="75000"/>
                  </a:prstClr>
                </a:solidFill>
              </a:rPr>
              <a:pPr/>
              <a:t>15/9/2013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517026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8B37D99B-EDC4-43BC-9208-B34EA607D6B2}" type="datetime1">
              <a:rPr lang="el-GR" smtClean="0">
                <a:solidFill>
                  <a:prstClr val="black">
                    <a:tint val="75000"/>
                  </a:prstClr>
                </a:solidFill>
              </a:rPr>
              <a:pPr/>
              <a:t>15/9/2013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104778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4E12613-1A66-4686-82F3-4DC9E06A82F0}" type="datetime1">
              <a:rPr lang="el-GR" smtClean="0">
                <a:solidFill>
                  <a:prstClr val="black">
                    <a:tint val="75000"/>
                  </a:prstClr>
                </a:solidFill>
              </a:rPr>
              <a:pPr/>
              <a:t>15/9/2013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936967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445127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762758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951230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197483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887308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4212489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3/9/2013</a:t>
            </a:r>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14141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3/9/2013</a:t>
            </a:r>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Αρχεία Κειμένου</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069574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16511-B61B-493E-890A-4C0DD9F4835F}" type="datetime1">
              <a:rPr lang="el-GR" smtClean="0">
                <a:solidFill>
                  <a:prstClr val="black">
                    <a:tint val="75000"/>
                  </a:prstClr>
                </a:solidFill>
              </a:rPr>
              <a:pPr/>
              <a:t>15/9/2013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Μεταβλητές και Σταθερές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02D86F-0ACD-4CFB-B7E4-E17E1C35555A}"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94168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teilar.gr/" TargetMode="External"/><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tags" Target="../tags/tag18.xml"/><Relationship Id="rId7" Type="http://schemas.microsoft.com/office/2007/relationships/hdphoto" Target="../media/hdphoto1.wdp"/><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2.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slideLayout" Target="../slideLayouts/slideLayout4.xml"/><Relationship Id="rId4" Type="http://schemas.openxmlformats.org/officeDocument/2006/relationships/tags" Target="../tags/tag23.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15.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slideLayout" Target="../slideLayouts/slideLayout4.xml"/><Relationship Id="rId4" Type="http://schemas.openxmlformats.org/officeDocument/2006/relationships/tags" Target="../tags/tag30.xml"/></Relationships>
</file>

<file path=ppt/slides/_rels/slide16.xml.rels><?xml version="1.0" encoding="UTF-8" standalone="yes"?>
<Relationships xmlns="http://schemas.openxmlformats.org/package/2006/relationships"><Relationship Id="rId3" Type="http://schemas.openxmlformats.org/officeDocument/2006/relationships/tags" Target="../tags/tag33.xml"/><Relationship Id="rId7" Type="http://schemas.microsoft.com/office/2007/relationships/hdphoto" Target="../media/hdphoto1.wdp"/><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12.xml"/><Relationship Id="rId1" Type="http://schemas.openxmlformats.org/officeDocument/2006/relationships/tags" Target="../tags/tag34.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www.edulll.gr/" TargetMode="Externa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 Target="slide11.xml"/><Relationship Id="rId5" Type="http://schemas.openxmlformats.org/officeDocument/2006/relationships/slide" Target="slide9.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6" Type="http://schemas.microsoft.com/office/2007/relationships/hdphoto" Target="../media/hdphoto1.wdp"/><Relationship Id="rId5" Type="http://schemas.openxmlformats.org/officeDocument/2006/relationships/image" Target="../media/image5.jpeg"/><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Ομάδα 1" descr="Λογότυπο του Τεϊ Θεσσαλίας.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8" name="Εικόνα 1" descr="Λογότυπο του Τεϊ Θεσσαλίας." title="Λογότυπο του Ιδρύματος.">
              <a:hlinkClick r:id="rId3" tooltip="Μετάβαση στη σελίδα του Ιδρύματος"/>
            </p:cNvPr>
            <p:cNvPicPr>
              <a:picLocks noChangeAspect="1" noChangeArrowheads="1"/>
            </p:cNvPicPr>
            <p:nvPr/>
          </p:nvPicPr>
          <p:blipFill>
            <a:blip r:embed="rId4"/>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solidFill>
                    <a:prstClr val="black"/>
                  </a:solidFill>
                </a:rPr>
                <a:t>Τεχνολογικό Εκπαιδευτικό </a:t>
              </a:r>
            </a:p>
            <a:p>
              <a:pPr eaLnBrk="1" hangingPunct="1"/>
              <a:r>
                <a:rPr lang="el-GR" sz="2000" dirty="0">
                  <a:solidFill>
                    <a:prstClr val="black"/>
                  </a:solidFill>
                </a:rPr>
                <a:t>Ίδρυμα Θεσσαλίας</a:t>
              </a:r>
            </a:p>
          </p:txBody>
        </p:sp>
      </p:grpSp>
      <p:sp>
        <p:nvSpPr>
          <p:cNvPr id="2" name="Τίτλος 1"/>
          <p:cNvSpPr>
            <a:spLocks noGrp="1"/>
          </p:cNvSpPr>
          <p:nvPr>
            <p:ph type="ctrTitle"/>
          </p:nvPr>
        </p:nvSpPr>
        <p:spPr>
          <a:xfrm>
            <a:off x="715963" y="1670943"/>
            <a:ext cx="7772400" cy="1470025"/>
          </a:xfrm>
        </p:spPr>
        <p:txBody>
          <a:bodyPr/>
          <a:lstStyle/>
          <a:p>
            <a:r>
              <a:rPr lang="el-GR" b="1" dirty="0" smtClean="0"/>
              <a:t>Προγραμματισμός ΗΥ   </a:t>
            </a:r>
            <a:endParaRPr lang="el-GR" b="1" dirty="0"/>
          </a:p>
        </p:txBody>
      </p:sp>
      <p:sp>
        <p:nvSpPr>
          <p:cNvPr id="6" name="Θέση περιεχομένου 1"/>
          <p:cNvSpPr txBox="1">
            <a:spLocks/>
          </p:cNvSpPr>
          <p:nvPr/>
        </p:nvSpPr>
        <p:spPr>
          <a:xfrm>
            <a:off x="1150938" y="2958770"/>
            <a:ext cx="7021462" cy="2732906"/>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0"/>
              </a:spcBef>
              <a:buFont typeface="Arial" pitchFamily="34" charset="0"/>
              <a:buNone/>
              <a:defRPr/>
            </a:pPr>
            <a:r>
              <a:rPr lang="el-GR" sz="2800" b="1" dirty="0" smtClean="0">
                <a:solidFill>
                  <a:prstClr val="black"/>
                </a:solidFill>
              </a:rPr>
              <a:t>Ενότητα 1</a:t>
            </a:r>
            <a:r>
              <a:rPr lang="en-US" sz="2800" b="1" dirty="0" smtClean="0">
                <a:solidFill>
                  <a:prstClr val="black"/>
                </a:solidFill>
              </a:rPr>
              <a:t>1:</a:t>
            </a:r>
            <a:r>
              <a:rPr lang="el-GR" sz="2800" b="1" dirty="0" smtClean="0">
                <a:solidFill>
                  <a:prstClr val="black"/>
                </a:solidFill>
              </a:rPr>
              <a:t>  </a:t>
            </a:r>
            <a:r>
              <a:rPr lang="en-US" sz="2800" dirty="0" smtClean="0">
                <a:solidFill>
                  <a:prstClr val="black"/>
                </a:solidFill>
              </a:rPr>
              <a:t>Header Files</a:t>
            </a:r>
            <a:r>
              <a:rPr lang="el-GR" sz="2800" dirty="0" smtClean="0">
                <a:solidFill>
                  <a:prstClr val="black"/>
                </a:solidFill>
              </a:rPr>
              <a:t>. </a:t>
            </a:r>
          </a:p>
          <a:p>
            <a:pPr marL="0" indent="0" algn="ctr">
              <a:spcBef>
                <a:spcPts val="0"/>
              </a:spcBef>
              <a:buFont typeface="Arial" pitchFamily="34" charset="0"/>
              <a:buNone/>
              <a:defRPr/>
            </a:pPr>
            <a:r>
              <a:rPr lang="el-GR" sz="2800" dirty="0" smtClean="0">
                <a:solidFill>
                  <a:prstClr val="black"/>
                </a:solidFill>
              </a:rPr>
              <a:t> </a:t>
            </a:r>
            <a:r>
              <a:rPr lang="el-GR" sz="4400" b="1" dirty="0" smtClean="0">
                <a:solidFill>
                  <a:prstClr val="black"/>
                </a:solidFill>
              </a:rPr>
              <a:t>   </a:t>
            </a:r>
            <a:r>
              <a:rPr lang="el-GR" sz="2800" dirty="0" smtClean="0">
                <a:solidFill>
                  <a:prstClr val="black"/>
                </a:solidFill>
              </a:rPr>
              <a:t>Διδ</a:t>
            </a:r>
            <a:r>
              <a:rPr lang="el-GR" sz="2800" dirty="0">
                <a:solidFill>
                  <a:prstClr val="black"/>
                </a:solidFill>
              </a:rPr>
              <a:t>ά</a:t>
            </a:r>
            <a:r>
              <a:rPr lang="el-GR" sz="2800" dirty="0" smtClean="0">
                <a:solidFill>
                  <a:prstClr val="black"/>
                </a:solidFill>
              </a:rPr>
              <a:t>σκων: Ηλίας Κ Σάββας, </a:t>
            </a:r>
          </a:p>
          <a:p>
            <a:pPr marL="0" indent="0" algn="ctr">
              <a:spcBef>
                <a:spcPts val="0"/>
              </a:spcBef>
              <a:buFont typeface="Arial" pitchFamily="34" charset="0"/>
              <a:buNone/>
              <a:defRPr/>
            </a:pPr>
            <a:r>
              <a:rPr lang="el-GR" sz="2800" dirty="0" smtClean="0">
                <a:solidFill>
                  <a:prstClr val="black"/>
                </a:solidFill>
              </a:rPr>
              <a:t>Αναπληρωτής Καθηγητής.</a:t>
            </a:r>
          </a:p>
          <a:p>
            <a:pPr marL="0" indent="0" algn="ctr">
              <a:spcBef>
                <a:spcPts val="0"/>
              </a:spcBef>
              <a:buFont typeface="Arial" pitchFamily="34" charset="0"/>
              <a:buNone/>
              <a:defRPr/>
            </a:pPr>
            <a:r>
              <a:rPr lang="el-GR" sz="2800" dirty="0" smtClean="0">
                <a:solidFill>
                  <a:prstClr val="black"/>
                </a:solidFill>
              </a:rPr>
              <a:t>Τμήμα Μηχανικών Πληροφορικής, Τεχνολογικής Εκπαίδευσης. </a:t>
            </a:r>
            <a:endParaRPr lang="en-US" sz="4400" b="1" dirty="0" smtClean="0">
              <a:solidFill>
                <a:prstClr val="black"/>
              </a:solidFill>
            </a:endParaRPr>
          </a:p>
        </p:txBody>
      </p:sp>
      <p:pic>
        <p:nvPicPr>
          <p:cNvPr id="10" name="Εικόνα 1"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Εικόνα 2"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7548189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Χρήση </a:t>
            </a:r>
            <a:r>
              <a:rPr lang="en-US" b="1" dirty="0"/>
              <a:t>h</a:t>
            </a:r>
            <a:r>
              <a:rPr lang="en-US" b="1" dirty="0" smtClean="0"/>
              <a:t>eader </a:t>
            </a:r>
            <a:r>
              <a:rPr lang="en-US" b="1" dirty="0"/>
              <a:t>f</a:t>
            </a:r>
            <a:r>
              <a:rPr lang="en-US" b="1" dirty="0" smtClean="0"/>
              <a:t>iles </a:t>
            </a:r>
            <a:r>
              <a:rPr lang="el-GR" b="1" dirty="0"/>
              <a:t>του χρήστη</a:t>
            </a:r>
          </a:p>
        </p:txBody>
      </p:sp>
      <p:sp>
        <p:nvSpPr>
          <p:cNvPr id="3" name="Θέση περιεχομένου 1" descr="Πρόγραμμα: # include, s t d i o τελεία h. Enter, # include, διπλά εισαγωγικά, Geometry τελεία h, κλείσιμο εισαγωγικών. Enter, int main, άγκιστρο. Enter, float, Radius = 10.0. Enter, float area, κόμμα perimeter. Enter, area =, circle underscore area, παρένθεση Radius, κλείσιμο παρένθεσης. Enter, perimeter =, circle underscore perimeter, παρένθεση Radius, κλείσιμο παρένθεσης. Enter, print f, \ n, Εμβαδόν = % .2 f, κόμμα area. Enter, print f, \ n, Περίμετρος = % .2 f, \ n, κόμμα perimeter. Enter, return 0. Enter, κλείσιμο αγκίστρου."/>
          <p:cNvSpPr>
            <a:spLocks noGrp="1"/>
          </p:cNvSpPr>
          <p:nvPr>
            <p:ph idx="1"/>
            <p:custDataLst>
              <p:tags r:id="rId2"/>
            </p:custDataLst>
          </p:nvPr>
        </p:nvSpPr>
        <p:spPr>
          <a:xfrm>
            <a:off x="457200" y="1600200"/>
            <a:ext cx="8229600" cy="4709120"/>
          </a:xfrm>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#include &lt;</a:t>
            </a:r>
            <a:r>
              <a:rPr lang="en-US" sz="2600" dirty="0" err="1" smtClean="0">
                <a:solidFill>
                  <a:srgbClr val="000000"/>
                </a:solidFill>
                <a:ea typeface="Arial Unicode MS" panose="020B0604020202020204" pitchFamily="34" charset="-128"/>
                <a:cs typeface="Arial Unicode MS" panose="020B0604020202020204" pitchFamily="34" charset="-128"/>
              </a:rPr>
              <a:t>stdio.h</a:t>
            </a:r>
            <a:r>
              <a:rPr lang="en-US" sz="26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600" b="1" dirty="0" smtClean="0">
                <a:solidFill>
                  <a:srgbClr val="C00000"/>
                </a:solidFill>
                <a:ea typeface="Arial Unicode MS" panose="020B0604020202020204" pitchFamily="34" charset="-128"/>
                <a:cs typeface="Arial Unicode MS" panose="020B0604020202020204" pitchFamily="34" charset="-128"/>
              </a:rPr>
              <a:t>#include "</a:t>
            </a:r>
            <a:r>
              <a:rPr lang="en-US" sz="2600" b="1" dirty="0" err="1" smtClean="0">
                <a:solidFill>
                  <a:srgbClr val="C00000"/>
                </a:solidFill>
                <a:ea typeface="Arial Unicode MS" panose="020B0604020202020204" pitchFamily="34" charset="-128"/>
                <a:cs typeface="Arial Unicode MS" panose="020B0604020202020204" pitchFamily="34" charset="-128"/>
              </a:rPr>
              <a:t>Geometry.h</a:t>
            </a:r>
            <a:r>
              <a:rPr lang="en-US" sz="26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600" dirty="0" err="1" smtClean="0">
                <a:solidFill>
                  <a:srgbClr val="000000"/>
                </a:solidFill>
                <a:ea typeface="Arial Unicode MS" panose="020B0604020202020204" pitchFamily="34" charset="-128"/>
                <a:cs typeface="Arial Unicode MS" panose="020B0604020202020204" pitchFamily="34" charset="-128"/>
              </a:rPr>
              <a:t>int</a:t>
            </a:r>
            <a:r>
              <a:rPr lang="en-US" sz="26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float Radius = 10.0;</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float area, perimeter;</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C00000"/>
                </a:solidFill>
                <a:ea typeface="Arial Unicode MS" panose="020B0604020202020204" pitchFamily="34" charset="-128"/>
                <a:cs typeface="Arial Unicode MS" panose="020B0604020202020204" pitchFamily="34" charset="-128"/>
              </a:rPr>
              <a:t>    </a:t>
            </a:r>
            <a:r>
              <a:rPr lang="en-US" sz="2600" b="1" dirty="0" smtClean="0">
                <a:solidFill>
                  <a:srgbClr val="C00000"/>
                </a:solidFill>
                <a:ea typeface="Arial Unicode MS" panose="020B0604020202020204" pitchFamily="34" charset="-128"/>
                <a:cs typeface="Arial Unicode MS" panose="020B0604020202020204" pitchFamily="34" charset="-128"/>
              </a:rPr>
              <a:t>area = </a:t>
            </a:r>
            <a:r>
              <a:rPr lang="en-US" sz="2600" b="1" dirty="0" err="1" smtClean="0">
                <a:solidFill>
                  <a:srgbClr val="C00000"/>
                </a:solidFill>
                <a:ea typeface="Arial Unicode MS" panose="020B0604020202020204" pitchFamily="34" charset="-128"/>
                <a:cs typeface="Arial Unicode MS" panose="020B0604020202020204" pitchFamily="34" charset="-128"/>
              </a:rPr>
              <a:t>circle_area</a:t>
            </a:r>
            <a:r>
              <a:rPr lang="en-US" sz="2600" b="1" dirty="0" smtClean="0">
                <a:solidFill>
                  <a:srgbClr val="C00000"/>
                </a:solidFill>
                <a:ea typeface="Arial Unicode MS" panose="020B0604020202020204" pitchFamily="34" charset="-128"/>
                <a:cs typeface="Arial Unicode MS" panose="020B0604020202020204" pitchFamily="34" charset="-128"/>
              </a:rPr>
              <a:t>(Radius)</a:t>
            </a:r>
            <a:r>
              <a:rPr lang="en-US" sz="2600" dirty="0" smtClean="0">
                <a:ea typeface="Arial Unicode MS" panose="020B0604020202020204" pitchFamily="34" charset="-128"/>
                <a:cs typeface="Arial Unicode MS" panose="020B0604020202020204" pitchFamily="34" charset="-128"/>
              </a:rPr>
              <a:t>;</a:t>
            </a:r>
            <a:r>
              <a:rPr lang="en-US" sz="2600" b="1"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600" b="1" dirty="0" smtClean="0">
                <a:solidFill>
                  <a:srgbClr val="C00000"/>
                </a:solidFill>
                <a:ea typeface="Arial Unicode MS" panose="020B0604020202020204" pitchFamily="34" charset="-128"/>
                <a:cs typeface="Arial Unicode MS" panose="020B0604020202020204" pitchFamily="34" charset="-128"/>
              </a:rPr>
              <a:t>    perimeter = </a:t>
            </a:r>
            <a:r>
              <a:rPr lang="en-US" sz="2600" b="1" dirty="0" err="1" smtClean="0">
                <a:solidFill>
                  <a:srgbClr val="C00000"/>
                </a:solidFill>
                <a:ea typeface="Arial Unicode MS" panose="020B0604020202020204" pitchFamily="34" charset="-128"/>
                <a:cs typeface="Arial Unicode MS" panose="020B0604020202020204" pitchFamily="34" charset="-128"/>
              </a:rPr>
              <a:t>circle_perimeter</a:t>
            </a:r>
            <a:r>
              <a:rPr lang="en-US" sz="2600" b="1" dirty="0" smtClean="0">
                <a:solidFill>
                  <a:srgbClr val="C00000"/>
                </a:solidFill>
                <a:ea typeface="Arial Unicode MS" panose="020B0604020202020204" pitchFamily="34" charset="-128"/>
                <a:cs typeface="Arial Unicode MS" panose="020B0604020202020204" pitchFamily="34" charset="-128"/>
              </a:rPr>
              <a:t>(Radius)</a:t>
            </a:r>
            <a:r>
              <a:rPr lang="en-US" sz="26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printf</a:t>
            </a:r>
            <a:r>
              <a:rPr lang="en-US" sz="2600" dirty="0" smtClean="0">
                <a:solidFill>
                  <a:srgbClr val="000000"/>
                </a:solidFill>
                <a:ea typeface="Arial Unicode MS" panose="020B0604020202020204" pitchFamily="34" charset="-128"/>
                <a:cs typeface="Arial Unicode MS" panose="020B0604020202020204" pitchFamily="34" charset="-128"/>
              </a:rPr>
              <a:t>("\n\n </a:t>
            </a:r>
            <a:r>
              <a:rPr lang="el-GR" sz="2600" dirty="0" smtClean="0">
                <a:solidFill>
                  <a:srgbClr val="000000"/>
                </a:solidFill>
                <a:ea typeface="Arial Unicode MS" panose="020B0604020202020204" pitchFamily="34" charset="-128"/>
                <a:cs typeface="Arial Unicode MS" panose="020B0604020202020204" pitchFamily="34" charset="-128"/>
              </a:rPr>
              <a:t>Εμβαδόν</a:t>
            </a:r>
            <a:r>
              <a:rPr lang="en-US" sz="2600" dirty="0" smtClean="0">
                <a:solidFill>
                  <a:srgbClr val="000000"/>
                </a:solidFill>
                <a:ea typeface="Arial Unicode MS" panose="020B0604020202020204" pitchFamily="34" charset="-128"/>
                <a:cs typeface="Arial Unicode MS" panose="020B0604020202020204" pitchFamily="34" charset="-128"/>
              </a:rPr>
              <a:t> = %.2f", area);</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r>
              <a:rPr lang="en-US" sz="2600" dirty="0" err="1" smtClean="0">
                <a:solidFill>
                  <a:srgbClr val="000000"/>
                </a:solidFill>
                <a:ea typeface="Arial Unicode MS" panose="020B0604020202020204" pitchFamily="34" charset="-128"/>
                <a:cs typeface="Arial Unicode MS" panose="020B0604020202020204" pitchFamily="34" charset="-128"/>
              </a:rPr>
              <a:t>printf</a:t>
            </a:r>
            <a:r>
              <a:rPr lang="en-US" sz="2600" dirty="0" smtClean="0">
                <a:solidFill>
                  <a:srgbClr val="000000"/>
                </a:solidFill>
                <a:ea typeface="Arial Unicode MS" panose="020B0604020202020204" pitchFamily="34" charset="-128"/>
                <a:cs typeface="Arial Unicode MS" panose="020B0604020202020204" pitchFamily="34" charset="-128"/>
              </a:rPr>
              <a:t>("\n\n </a:t>
            </a:r>
            <a:r>
              <a:rPr lang="el-GR" sz="2600" dirty="0" smtClean="0">
                <a:solidFill>
                  <a:srgbClr val="000000"/>
                </a:solidFill>
                <a:ea typeface="Arial Unicode MS" panose="020B0604020202020204" pitchFamily="34" charset="-128"/>
                <a:cs typeface="Arial Unicode MS" panose="020B0604020202020204" pitchFamily="34" charset="-128"/>
              </a:rPr>
              <a:t>Περίμετρος</a:t>
            </a:r>
            <a:r>
              <a:rPr lang="en-US" sz="2600" dirty="0" smtClean="0">
                <a:solidFill>
                  <a:srgbClr val="000000"/>
                </a:solidFill>
                <a:ea typeface="Arial Unicode MS" panose="020B0604020202020204" pitchFamily="34" charset="-128"/>
                <a:cs typeface="Arial Unicode MS" panose="020B0604020202020204" pitchFamily="34" charset="-128"/>
              </a:rPr>
              <a:t> = %.2f \n\n", perimeter);</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600" dirty="0" smtClean="0">
                <a:solidFill>
                  <a:srgbClr val="000000"/>
                </a:solidFill>
                <a:ea typeface="Arial Unicode MS" panose="020B0604020202020204" pitchFamily="34" charset="-128"/>
                <a:cs typeface="Arial Unicode MS" panose="020B0604020202020204" pitchFamily="34" charset="-128"/>
              </a:rPr>
              <a:t>    return 0; }</a:t>
            </a:r>
          </a:p>
          <a:p>
            <a:endParaRPr lang="en-US" dirty="0"/>
          </a:p>
        </p:txBody>
      </p:sp>
      <p:sp>
        <p:nvSpPr>
          <p:cNvPr id="4" name="Θέση υποσέλιδου 1" descr="."/>
          <p:cNvSpPr>
            <a:spLocks noGrp="1"/>
          </p:cNvSpPr>
          <p:nvPr>
            <p:ph type="ftr" sz="quarter" idx="11"/>
            <p:custDataLst>
              <p:tags r:id="rId3"/>
            </p:custDataLst>
          </p:nvPr>
        </p:nvSpPr>
        <p:spPr/>
        <p:txBody>
          <a:bodyPr/>
          <a:lstStyle/>
          <a:p>
            <a:r>
              <a:rPr lang="en-US" sz="1400" dirty="0" smtClean="0">
                <a:solidFill>
                  <a:prstClr val="black"/>
                </a:solidFill>
              </a:rPr>
              <a:t>Header Files</a:t>
            </a:r>
            <a:endParaRPr lang="en-US"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10</a:t>
            </a:fld>
            <a:endParaRPr lang="el-GR" sz="1400" dirty="0">
              <a:solidFill>
                <a:prstClr val="black"/>
              </a:solidFill>
            </a:endParaRPr>
          </a:p>
        </p:txBody>
      </p:sp>
      <p:pic>
        <p:nvPicPr>
          <p:cNvPr id="6"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319362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IE" b="1" dirty="0"/>
              <a:t> </a:t>
            </a:r>
            <a:r>
              <a:rPr lang="en-IE" b="1" dirty="0" smtClean="0"/>
              <a:t>1:</a:t>
            </a:r>
            <a:r>
              <a:rPr lang="el-GR" b="1" dirty="0" smtClean="0"/>
              <a:t> </a:t>
            </a:r>
            <a:r>
              <a:rPr lang="en-US" b="1" dirty="0" smtClean="0"/>
              <a:t>Header file</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Να γραφεί ένα </a:t>
            </a:r>
            <a:r>
              <a:rPr lang="en-IE" kern="0" dirty="0">
                <a:solidFill>
                  <a:srgbClr val="000000"/>
                </a:solidFill>
              </a:rPr>
              <a:t>header file &lt;</a:t>
            </a:r>
            <a:r>
              <a:rPr lang="en-IE" kern="0" dirty="0" err="1">
                <a:solidFill>
                  <a:srgbClr val="000000"/>
                </a:solidFill>
              </a:rPr>
              <a:t>stats.h</a:t>
            </a:r>
            <a:r>
              <a:rPr lang="en-IE" kern="0" dirty="0" smtClean="0">
                <a:solidFill>
                  <a:srgbClr val="000000"/>
                </a:solidFill>
              </a:rPr>
              <a:t>&gt;</a:t>
            </a:r>
            <a:r>
              <a:rPr lang="el-GR" kern="0" dirty="0" smtClean="0">
                <a:solidFill>
                  <a:srgbClr val="000000"/>
                </a:solidFill>
              </a:rPr>
              <a:t>,</a:t>
            </a:r>
            <a:r>
              <a:rPr lang="en-IE" kern="0" dirty="0" smtClean="0">
                <a:solidFill>
                  <a:srgbClr val="000000"/>
                </a:solidFill>
              </a:rPr>
              <a:t> </a:t>
            </a:r>
            <a:r>
              <a:rPr lang="el-GR" kern="0" dirty="0">
                <a:solidFill>
                  <a:srgbClr val="000000"/>
                </a:solidFill>
              </a:rPr>
              <a:t>το </a:t>
            </a:r>
            <a:r>
              <a:rPr lang="el-GR" kern="0" dirty="0" smtClean="0">
                <a:solidFill>
                  <a:srgbClr val="000000"/>
                </a:solidFill>
              </a:rPr>
              <a:t>οποίο </a:t>
            </a:r>
            <a:r>
              <a:rPr lang="el-GR" kern="0" dirty="0">
                <a:solidFill>
                  <a:srgbClr val="000000"/>
                </a:solidFill>
              </a:rPr>
              <a:t>να περιέχει συναρτήσεις για τον </a:t>
            </a:r>
            <a:r>
              <a:rPr lang="el-GR" kern="0" dirty="0" smtClean="0">
                <a:solidFill>
                  <a:srgbClr val="000000"/>
                </a:solidFill>
              </a:rPr>
              <a:t>υπολογισμό, </a:t>
            </a:r>
            <a:r>
              <a:rPr lang="en-IE" kern="0" dirty="0" smtClean="0">
                <a:solidFill>
                  <a:srgbClr val="000000"/>
                </a:solidFill>
              </a:rPr>
              <a:t>1</a:t>
            </a:r>
            <a:r>
              <a:rPr lang="en-IE" kern="0" dirty="0">
                <a:solidFill>
                  <a:srgbClr val="000000"/>
                </a:solidFill>
              </a:rPr>
              <a:t>) </a:t>
            </a:r>
            <a:r>
              <a:rPr lang="el-GR" kern="0" dirty="0">
                <a:solidFill>
                  <a:srgbClr val="000000"/>
                </a:solidFill>
              </a:rPr>
              <a:t>μέγιστου</a:t>
            </a:r>
            <a:r>
              <a:rPr lang="en-IE" kern="0" dirty="0">
                <a:solidFill>
                  <a:srgbClr val="000000"/>
                </a:solidFill>
              </a:rPr>
              <a:t>, 2) </a:t>
            </a:r>
            <a:r>
              <a:rPr lang="el-GR" kern="0" dirty="0">
                <a:solidFill>
                  <a:srgbClr val="000000"/>
                </a:solidFill>
              </a:rPr>
              <a:t>ελάχιστου</a:t>
            </a:r>
            <a:r>
              <a:rPr lang="en-IE" kern="0" dirty="0">
                <a:solidFill>
                  <a:srgbClr val="000000"/>
                </a:solidFill>
              </a:rPr>
              <a:t>, 3) </a:t>
            </a:r>
            <a:r>
              <a:rPr lang="el-GR" kern="0" dirty="0">
                <a:solidFill>
                  <a:srgbClr val="000000"/>
                </a:solidFill>
              </a:rPr>
              <a:t>μέσης </a:t>
            </a:r>
            <a:r>
              <a:rPr lang="el-GR" kern="0" dirty="0" smtClean="0">
                <a:solidFill>
                  <a:srgbClr val="000000"/>
                </a:solidFill>
              </a:rPr>
              <a:t>τιμής, </a:t>
            </a:r>
            <a:r>
              <a:rPr lang="el-GR" kern="0" dirty="0">
                <a:solidFill>
                  <a:srgbClr val="000000"/>
                </a:solidFill>
              </a:rPr>
              <a:t>τριών πραγματικών αριθμών</a:t>
            </a:r>
            <a:r>
              <a:rPr lang="en-IE"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Στην </a:t>
            </a:r>
            <a:r>
              <a:rPr lang="el-GR" kern="0" dirty="0" smtClean="0">
                <a:solidFill>
                  <a:srgbClr val="000000"/>
                </a:solidFill>
              </a:rPr>
              <a:t>συνέχεια,  </a:t>
            </a:r>
            <a:r>
              <a:rPr lang="el-GR" kern="0" dirty="0">
                <a:solidFill>
                  <a:srgbClr val="000000"/>
                </a:solidFill>
              </a:rPr>
              <a:t>να γραφεί </a:t>
            </a:r>
            <a:r>
              <a:rPr lang="el-GR" kern="0" dirty="0" smtClean="0">
                <a:solidFill>
                  <a:srgbClr val="000000"/>
                </a:solidFill>
              </a:rPr>
              <a:t>πρόγραμμα, </a:t>
            </a:r>
            <a:r>
              <a:rPr lang="el-GR" kern="0" dirty="0">
                <a:solidFill>
                  <a:srgbClr val="000000"/>
                </a:solidFill>
              </a:rPr>
              <a:t>το οποίο  να χρησιμοποιεί αυτό το</a:t>
            </a:r>
            <a:r>
              <a:rPr lang="en-IE" kern="0" dirty="0">
                <a:solidFill>
                  <a:srgbClr val="000000"/>
                </a:solidFill>
              </a:rPr>
              <a:t> header file.</a:t>
            </a:r>
          </a:p>
          <a:p>
            <a:endParaRPr lang="el-GR" dirty="0"/>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prstClr val="black"/>
                </a:solidFill>
              </a:rPr>
              <a:t>Header Files</a:t>
            </a:r>
            <a:endParaRPr lang="en-US"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11</a:t>
            </a:fld>
            <a:endParaRPr lang="el-GR" sz="1400" dirty="0">
              <a:solidFill>
                <a:prstClr val="black"/>
              </a:solidFill>
            </a:endParaRPr>
          </a:p>
        </p:txBody>
      </p:sp>
    </p:spTree>
    <p:extLst>
      <p:ext uri="{BB962C8B-B14F-4D97-AF65-F5344CB8AC3E}">
        <p14:creationId xmlns:p14="http://schemas.microsoft.com/office/powerpoint/2010/main" val="1185310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b="1" dirty="0" smtClean="0"/>
              <a:t>Header file 1</a:t>
            </a:r>
            <a:endParaRPr lang="en-US" b="1" dirty="0"/>
          </a:p>
        </p:txBody>
      </p:sp>
      <p:sp>
        <p:nvSpPr>
          <p:cNvPr id="6" name="Θέση περιεχομένου 1" descr="Πρόγραμμα: Float, max underscore num, παρένθεση float, κόμμα float, κόμμα float, κλείσιμο παρένθεσης. Enter, float, min underscore num, παρένθεση float, κόμμα float, κόμμα float, κλείσιμο παρένθεσης. Enter, float average, παρένθεση float, κόμμα float, κόμμα float, κλείσιμο παρένθεσης. Enter, float, max underscore num, παρένθεση float a, κόμμα float b, κόμμα float c, κλείσιμο παρένθεσης. Enter, άγκιστρο. Enter, float temp. Enter, temp = a. Enter, if, b μεγαλύτερο του temp. Enter, temp = b. Enter, if, c μεγαλύτερο του temp. Enter, temp = c. Enter, return temp. Enter, κλείσιμο αγκίστρου.&#10;"/>
          <p:cNvSpPr>
            <a:spLocks noGrp="1"/>
          </p:cNvSpPr>
          <p:nvPr>
            <p:ph sz="half" idx="1"/>
            <p:custDataLst>
              <p:tags r:id="rId2"/>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max_num</a:t>
            </a:r>
            <a:r>
              <a:rPr lang="en-US" sz="2000" dirty="0" smtClean="0">
                <a:solidFill>
                  <a:srgbClr val="000000"/>
                </a:solidFill>
                <a:ea typeface="Arial Unicode MS" panose="020B0604020202020204" pitchFamily="34" charset="-128"/>
                <a:cs typeface="Arial Unicode MS" panose="020B0604020202020204" pitchFamily="34" charset="-128"/>
              </a:rPr>
              <a:t>(float, float, float);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min_num</a:t>
            </a:r>
            <a:r>
              <a:rPr lang="en-US" sz="2000" dirty="0" smtClean="0">
                <a:solidFill>
                  <a:srgbClr val="000000"/>
                </a:solidFill>
                <a:ea typeface="Arial Unicode MS" panose="020B0604020202020204" pitchFamily="34" charset="-128"/>
                <a:cs typeface="Arial Unicode MS" panose="020B0604020202020204" pitchFamily="34" charset="-128"/>
              </a:rPr>
              <a:t>(float, float, float);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average(float, float, float);</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max_num</a:t>
            </a:r>
            <a:r>
              <a:rPr lang="en-US" sz="2000" dirty="0" smtClean="0">
                <a:solidFill>
                  <a:srgbClr val="000000"/>
                </a:solidFill>
                <a:ea typeface="Arial Unicode MS" panose="020B0604020202020204" pitchFamily="34" charset="-128"/>
                <a:cs typeface="Arial Unicode MS" panose="020B0604020202020204" pitchFamily="34" charset="-128"/>
              </a:rPr>
              <a:t>(float a, float b, float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temp = a;</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(b &gt;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temp =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(c &gt;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temp =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7" name="Θέση περιεχομένου 2" descr="Συνέχεια προγράμματος: Float, min underscore num, παρένθεση float a, κόμμα float b, κόμμα float c, κλείσιμο παρένθεσης. Enter, άγκιστρο. Enter, float temp. Enter, temp = a. Enter, if, b μικρότερο του temp. Enter, temp = b. Enter, if, c  μικρότερο του temp. Enter, temp = c. Enter, return temp. Enter,  κλείσιμο αγκίστρου. Enter, float average, παρένθεση float a, κόμμα float b, κόμμα float c, κλείσιμο παρένθεσης. Enter, άγκιστρο. Enter, float temp. Enter, temp =, παρένθεση a + b + c, κλείσιμο παρένθεσης, / 3. Enter, return temp. Enter,  κλείσιμο αγκίστρου."/>
          <p:cNvSpPr>
            <a:spLocks noGrp="1"/>
          </p:cNvSpPr>
          <p:nvPr>
            <p:ph sz="half" idx="2"/>
            <p:custDataLst>
              <p:tags r:id="rId3"/>
            </p:custDataLst>
          </p:nvPr>
        </p:nvSpPr>
        <p:spPr/>
        <p:txBody>
          <a:bodyPr>
            <a:normAutofit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min_num</a:t>
            </a:r>
            <a:r>
              <a:rPr lang="en-US" sz="2000" dirty="0" smtClean="0">
                <a:solidFill>
                  <a:srgbClr val="000000"/>
                </a:solidFill>
                <a:ea typeface="Arial Unicode MS" panose="020B0604020202020204" pitchFamily="34" charset="-128"/>
                <a:cs typeface="Arial Unicode MS" panose="020B0604020202020204" pitchFamily="34" charset="-128"/>
              </a:rPr>
              <a:t>(float a, float b, float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temp = a;</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(b &lt;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temp =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(c &lt;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temp =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average(float a, float b, float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temp = (a + b + c) / 3;</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temp;</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custDataLst>
              <p:tags r:id="rId4"/>
            </p:custDataLst>
          </p:nvPr>
        </p:nvSpPr>
        <p:spPr/>
        <p:txBody>
          <a:bodyPr/>
          <a:lstStyle/>
          <a:p>
            <a:r>
              <a:rPr lang="en-US" sz="1400" dirty="0" smtClean="0">
                <a:solidFill>
                  <a:prstClr val="black"/>
                </a:solidFill>
              </a:rPr>
              <a:t>Header Files</a:t>
            </a:r>
            <a:endParaRPr lang="en-US"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12</a:t>
            </a:fld>
            <a:endParaRPr lang="el-GR" dirty="0">
              <a:solidFill>
                <a:prstClr val="black"/>
              </a:solidFill>
            </a:endParaRPr>
          </a:p>
        </p:txBody>
      </p:sp>
    </p:spTree>
    <p:extLst>
      <p:ext uri="{BB962C8B-B14F-4D97-AF65-F5344CB8AC3E}">
        <p14:creationId xmlns:p14="http://schemas.microsoft.com/office/powerpoint/2010/main" val="42774298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Πρόγραμμα</a:t>
            </a:r>
            <a:r>
              <a:rPr lang="en-US" b="1" dirty="0" smtClean="0"/>
              <a:t> 1</a:t>
            </a:r>
            <a:endParaRPr lang="el-GR" b="1" dirty="0"/>
          </a:p>
        </p:txBody>
      </p:sp>
      <p:sp>
        <p:nvSpPr>
          <p:cNvPr id="3" name="Θέση περιεχομένου 1" descr="Πρόγραμμα: # include, s t d i o τελεία h. Enter, # include, διπλά εισαγωγικά, stats τελεία h, κλείσιμο εισαγωγικών. Enter, int main, άγκιστρο. Enter, float, x = 20, κόμμα y = 3, κόμμα z = 1.5. Enter, float av. Enter, av = average, παρένθεση x, κόμμα y, κόμμα z, κλείσιμο παρένθεσης. Enter, print f, \ n, Μέγιστη τιμή = % .2 f, κόμμα, max underscore num, παρένθεση x, κόμμα y, κόμμα z, κλείσιμο παρένθεσης. Enter, print f, \ n, Ελάχιστη τιμή = % .2 f, κόμμα, min underscore num, παρένθεση x, κόμμα y, κόμμα z, κλείσιμο παρένθεσης. Enter, print f, \ n, Average = % .2 f, \ n,  κόμμα av. Enter, return 0. Enter, κλείσιμο αγκίστρου."/>
          <p:cNvSpPr>
            <a:spLocks noGrp="1"/>
          </p:cNvSpPr>
          <p:nvPr>
            <p:ph idx="1"/>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stdio.h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#include "</a:t>
            </a:r>
            <a:r>
              <a:rPr lang="en-US" sz="2400" b="1" dirty="0" err="1" smtClean="0">
                <a:solidFill>
                  <a:srgbClr val="C00000"/>
                </a:solidFill>
                <a:ea typeface="Arial Unicode MS" panose="020B0604020202020204" pitchFamily="34" charset="-128"/>
                <a:cs typeface="Arial Unicode MS" panose="020B0604020202020204" pitchFamily="34" charset="-128"/>
              </a:rPr>
              <a:t>stats.h</a:t>
            </a:r>
            <a:r>
              <a:rPr lang="en-US" sz="24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float x = 20, y = 3, z = 1.5;</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float </a:t>
            </a:r>
            <a:r>
              <a:rPr lang="en-US" sz="2400" dirty="0" err="1" smtClean="0">
                <a:solidFill>
                  <a:srgbClr val="000000"/>
                </a:solidFill>
                <a:ea typeface="Arial Unicode MS" panose="020B0604020202020204" pitchFamily="34" charset="-128"/>
                <a:cs typeface="Arial Unicode MS" panose="020B0604020202020204" pitchFamily="34" charset="-128"/>
              </a:rPr>
              <a:t>av</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C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av</a:t>
            </a:r>
            <a:r>
              <a:rPr lang="en-US" sz="2400" b="1" dirty="0" smtClean="0">
                <a:solidFill>
                  <a:srgbClr val="C00000"/>
                </a:solidFill>
                <a:ea typeface="Arial Unicode MS" panose="020B0604020202020204" pitchFamily="34" charset="-128"/>
                <a:cs typeface="Arial Unicode MS" panose="020B0604020202020204" pitchFamily="34" charset="-128"/>
              </a:rPr>
              <a:t> = average(x, y, z)</a:t>
            </a:r>
            <a:r>
              <a:rPr lang="en-US" sz="24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printf</a:t>
            </a:r>
            <a:r>
              <a:rPr lang="en-US" sz="2400" b="1" dirty="0" smtClean="0">
                <a:solidFill>
                  <a:srgbClr val="C00000"/>
                </a:solidFill>
                <a:ea typeface="Arial Unicode MS" panose="020B0604020202020204" pitchFamily="34" charset="-128"/>
                <a:cs typeface="Arial Unicode MS" panose="020B0604020202020204" pitchFamily="34" charset="-128"/>
              </a:rPr>
              <a:t>("\n\n </a:t>
            </a:r>
            <a:r>
              <a:rPr lang="el-GR" sz="2400" b="1" dirty="0" smtClean="0">
                <a:solidFill>
                  <a:srgbClr val="C00000"/>
                </a:solidFill>
                <a:ea typeface="Arial Unicode MS" panose="020B0604020202020204" pitchFamily="34" charset="-128"/>
                <a:cs typeface="Arial Unicode MS" panose="020B0604020202020204" pitchFamily="34" charset="-128"/>
              </a:rPr>
              <a:t>Μέγιστη τιμή </a:t>
            </a:r>
            <a:r>
              <a:rPr lang="en-US" sz="2400" b="1" dirty="0" smtClean="0">
                <a:solidFill>
                  <a:srgbClr val="C00000"/>
                </a:solidFill>
                <a:ea typeface="Arial Unicode MS" panose="020B0604020202020204" pitchFamily="34" charset="-128"/>
                <a:cs typeface="Arial Unicode MS" panose="020B0604020202020204" pitchFamily="34" charset="-128"/>
              </a:rPr>
              <a:t>= %.2f", </a:t>
            </a:r>
            <a:r>
              <a:rPr lang="en-US" sz="2400" b="1" dirty="0" err="1" smtClean="0">
                <a:solidFill>
                  <a:srgbClr val="C00000"/>
                </a:solidFill>
                <a:ea typeface="Arial Unicode MS" panose="020B0604020202020204" pitchFamily="34" charset="-128"/>
                <a:cs typeface="Arial Unicode MS" panose="020B0604020202020204" pitchFamily="34" charset="-128"/>
              </a:rPr>
              <a:t>max_num</a:t>
            </a:r>
            <a:r>
              <a:rPr lang="en-US" sz="2400" b="1" dirty="0" smtClean="0">
                <a:solidFill>
                  <a:srgbClr val="C00000"/>
                </a:solidFill>
                <a:ea typeface="Arial Unicode MS" panose="020B0604020202020204" pitchFamily="34" charset="-128"/>
                <a:cs typeface="Arial Unicode MS" panose="020B0604020202020204" pitchFamily="34" charset="-128"/>
              </a:rPr>
              <a:t>(x, y, z))</a:t>
            </a:r>
            <a:r>
              <a:rPr lang="en-US" sz="24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b="1" dirty="0" smtClean="0">
                <a:solidFill>
                  <a:srgbClr val="C00000"/>
                </a:solidFill>
                <a:ea typeface="Arial Unicode MS" panose="020B0604020202020204" pitchFamily="34" charset="-128"/>
                <a:cs typeface="Arial Unicode MS" panose="020B0604020202020204" pitchFamily="34" charset="-128"/>
              </a:rPr>
              <a:t>    </a:t>
            </a:r>
            <a:r>
              <a:rPr lang="en-US" sz="2400" b="1" dirty="0" err="1" smtClean="0">
                <a:solidFill>
                  <a:srgbClr val="C00000"/>
                </a:solidFill>
                <a:ea typeface="Arial Unicode MS" panose="020B0604020202020204" pitchFamily="34" charset="-128"/>
                <a:cs typeface="Arial Unicode MS" panose="020B0604020202020204" pitchFamily="34" charset="-128"/>
              </a:rPr>
              <a:t>printf</a:t>
            </a:r>
            <a:r>
              <a:rPr lang="en-US" sz="2400" b="1" dirty="0" smtClean="0">
                <a:solidFill>
                  <a:srgbClr val="C00000"/>
                </a:solidFill>
                <a:ea typeface="Arial Unicode MS" panose="020B0604020202020204" pitchFamily="34" charset="-128"/>
                <a:cs typeface="Arial Unicode MS" panose="020B0604020202020204" pitchFamily="34" charset="-128"/>
              </a:rPr>
              <a:t>("\n\n </a:t>
            </a:r>
            <a:r>
              <a:rPr lang="el-GR" sz="2400" b="1" dirty="0" smtClean="0">
                <a:solidFill>
                  <a:srgbClr val="C00000"/>
                </a:solidFill>
                <a:ea typeface="Arial Unicode MS" panose="020B0604020202020204" pitchFamily="34" charset="-128"/>
                <a:cs typeface="Arial Unicode MS" panose="020B0604020202020204" pitchFamily="34" charset="-128"/>
              </a:rPr>
              <a:t>Ελάχιστη τιμή </a:t>
            </a:r>
            <a:r>
              <a:rPr lang="en-US" sz="2400" b="1" dirty="0" smtClean="0">
                <a:solidFill>
                  <a:srgbClr val="C00000"/>
                </a:solidFill>
                <a:ea typeface="Arial Unicode MS" panose="020B0604020202020204" pitchFamily="34" charset="-128"/>
                <a:cs typeface="Arial Unicode MS" panose="020B0604020202020204" pitchFamily="34" charset="-128"/>
              </a:rPr>
              <a:t>= %.2f", </a:t>
            </a:r>
            <a:r>
              <a:rPr lang="en-US" sz="2400" b="1" dirty="0" err="1" smtClean="0">
                <a:solidFill>
                  <a:srgbClr val="C00000"/>
                </a:solidFill>
                <a:ea typeface="Arial Unicode MS" panose="020B0604020202020204" pitchFamily="34" charset="-128"/>
                <a:cs typeface="Arial Unicode MS" panose="020B0604020202020204" pitchFamily="34" charset="-128"/>
              </a:rPr>
              <a:t>min_num</a:t>
            </a:r>
            <a:r>
              <a:rPr lang="en-US" sz="2400" b="1" dirty="0" smtClean="0">
                <a:solidFill>
                  <a:srgbClr val="C00000"/>
                </a:solidFill>
                <a:ea typeface="Arial Unicode MS" panose="020B0604020202020204" pitchFamily="34" charset="-128"/>
                <a:cs typeface="Arial Unicode MS" panose="020B0604020202020204" pitchFamily="34" charset="-128"/>
              </a:rPr>
              <a:t>(x, y, z))</a:t>
            </a:r>
            <a:r>
              <a:rPr lang="en-US" sz="24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Average = %.2f \n\n", </a:t>
            </a:r>
            <a:r>
              <a:rPr lang="en-US" sz="2400" dirty="0" err="1" smtClean="0">
                <a:solidFill>
                  <a:srgbClr val="000000"/>
                </a:solidFill>
                <a:ea typeface="Arial Unicode MS" panose="020B0604020202020204" pitchFamily="34" charset="-128"/>
                <a:cs typeface="Arial Unicode MS" panose="020B0604020202020204" pitchFamily="34" charset="-128"/>
              </a:rPr>
              <a:t>av</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custDataLst>
              <p:tags r:id="rId2"/>
            </p:custDataLst>
          </p:nvPr>
        </p:nvSpPr>
        <p:spPr/>
        <p:txBody>
          <a:bodyPr/>
          <a:lstStyle/>
          <a:p>
            <a:r>
              <a:rPr lang="en-US" sz="1400" dirty="0" smtClean="0">
                <a:solidFill>
                  <a:prstClr val="black"/>
                </a:solidFill>
              </a:rPr>
              <a:t>Header Files</a:t>
            </a:r>
            <a:endParaRPr lang="en-US"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13</a:t>
            </a:fld>
            <a:endParaRPr lang="el-GR" sz="1400" dirty="0">
              <a:solidFill>
                <a:prstClr val="black"/>
              </a:solidFill>
            </a:endParaRPr>
          </a:p>
        </p:txBody>
      </p:sp>
    </p:spTree>
    <p:extLst>
      <p:ext uri="{BB962C8B-B14F-4D97-AF65-F5344CB8AC3E}">
        <p14:creationId xmlns:p14="http://schemas.microsoft.com/office/powerpoint/2010/main" val="42492863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IE" b="1" dirty="0"/>
              <a:t> </a:t>
            </a:r>
            <a:r>
              <a:rPr lang="en-IE" b="1" dirty="0" smtClean="0"/>
              <a:t>2</a:t>
            </a:r>
            <a:r>
              <a:rPr lang="el-GR" b="1" dirty="0" smtClean="0"/>
              <a:t>: </a:t>
            </a:r>
            <a:r>
              <a:rPr lang="en-US" b="1" dirty="0" smtClean="0"/>
              <a:t>Header file</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Να γραφεί ένα</a:t>
            </a:r>
            <a:r>
              <a:rPr lang="en-IE" kern="0" dirty="0">
                <a:solidFill>
                  <a:srgbClr val="000000"/>
                </a:solidFill>
              </a:rPr>
              <a:t> header file &lt;</a:t>
            </a:r>
            <a:r>
              <a:rPr lang="en-IE" kern="0" dirty="0" err="1">
                <a:solidFill>
                  <a:srgbClr val="000000"/>
                </a:solidFill>
              </a:rPr>
              <a:t>dates.h</a:t>
            </a:r>
            <a:r>
              <a:rPr lang="en-IE" kern="0" dirty="0" smtClean="0">
                <a:solidFill>
                  <a:srgbClr val="000000"/>
                </a:solidFill>
              </a:rPr>
              <a:t>&gt;, </a:t>
            </a:r>
            <a:r>
              <a:rPr lang="el-GR" kern="0" dirty="0">
                <a:solidFill>
                  <a:srgbClr val="000000"/>
                </a:solidFill>
              </a:rPr>
              <a:t>το οποίο να περιέχει μία δομή </a:t>
            </a:r>
            <a:r>
              <a:rPr lang="el-GR" kern="0" dirty="0" smtClean="0">
                <a:solidFill>
                  <a:srgbClr val="000000"/>
                </a:solidFill>
              </a:rPr>
              <a:t>ημερομηνίας</a:t>
            </a:r>
            <a:r>
              <a:rPr lang="en-US" kern="0" dirty="0" smtClean="0">
                <a:solidFill>
                  <a:srgbClr val="000000"/>
                </a:solidFill>
              </a:rPr>
              <a:t>,</a:t>
            </a:r>
            <a:r>
              <a:rPr lang="el-GR" kern="0" dirty="0" smtClean="0">
                <a:solidFill>
                  <a:srgbClr val="000000"/>
                </a:solidFill>
              </a:rPr>
              <a:t> </a:t>
            </a:r>
            <a:r>
              <a:rPr lang="el-GR" kern="0" dirty="0">
                <a:solidFill>
                  <a:srgbClr val="000000"/>
                </a:solidFill>
              </a:rPr>
              <a:t>και συναρτήσεις οι </a:t>
            </a:r>
            <a:r>
              <a:rPr lang="el-GR" kern="0" dirty="0" smtClean="0">
                <a:solidFill>
                  <a:srgbClr val="000000"/>
                </a:solidFill>
              </a:rPr>
              <a:t>οποίες</a:t>
            </a:r>
            <a:r>
              <a:rPr lang="en-US" kern="0" dirty="0" smtClean="0">
                <a:solidFill>
                  <a:srgbClr val="000000"/>
                </a:solidFill>
              </a:rPr>
              <a:t>,</a:t>
            </a:r>
            <a:r>
              <a:rPr lang="el-GR" kern="0" dirty="0" smtClean="0">
                <a:solidFill>
                  <a:srgbClr val="000000"/>
                </a:solidFill>
              </a:rPr>
              <a:t> </a:t>
            </a:r>
            <a:r>
              <a:rPr lang="en-IE" kern="0" dirty="0">
                <a:solidFill>
                  <a:srgbClr val="000000"/>
                </a:solidFill>
              </a:rPr>
              <a:t>1) </a:t>
            </a:r>
            <a:r>
              <a:rPr lang="el-GR" kern="0" dirty="0">
                <a:solidFill>
                  <a:srgbClr val="000000"/>
                </a:solidFill>
              </a:rPr>
              <a:t>να εισάγουν μία ημερομηνία και</a:t>
            </a:r>
            <a:r>
              <a:rPr lang="en-IE" kern="0" dirty="0">
                <a:solidFill>
                  <a:srgbClr val="000000"/>
                </a:solidFill>
              </a:rPr>
              <a:t>, 2) </a:t>
            </a:r>
            <a:r>
              <a:rPr lang="el-GR" kern="0" dirty="0">
                <a:solidFill>
                  <a:srgbClr val="000000"/>
                </a:solidFill>
              </a:rPr>
              <a:t>να εκτυπώνουν μία ημερομηνία</a:t>
            </a:r>
            <a:r>
              <a:rPr lang="en-IE"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Στην </a:t>
            </a:r>
            <a:r>
              <a:rPr lang="el-GR" kern="0" dirty="0" smtClean="0">
                <a:solidFill>
                  <a:srgbClr val="000000"/>
                </a:solidFill>
              </a:rPr>
              <a:t>συνέχεια</a:t>
            </a:r>
            <a:r>
              <a:rPr lang="en-US" kern="0" dirty="0" smtClean="0">
                <a:solidFill>
                  <a:srgbClr val="000000"/>
                </a:solidFill>
              </a:rPr>
              <a:t>,</a:t>
            </a:r>
            <a:r>
              <a:rPr lang="el-GR" kern="0" dirty="0" smtClean="0">
                <a:solidFill>
                  <a:srgbClr val="000000"/>
                </a:solidFill>
              </a:rPr>
              <a:t> να </a:t>
            </a:r>
            <a:r>
              <a:rPr lang="el-GR" kern="0" dirty="0">
                <a:solidFill>
                  <a:srgbClr val="000000"/>
                </a:solidFill>
              </a:rPr>
              <a:t>γραφεί </a:t>
            </a:r>
            <a:r>
              <a:rPr lang="el-GR" kern="0" dirty="0" smtClean="0">
                <a:solidFill>
                  <a:srgbClr val="000000"/>
                </a:solidFill>
              </a:rPr>
              <a:t>πρόγραμμα</a:t>
            </a:r>
            <a:r>
              <a:rPr lang="en-US" kern="0" dirty="0" smtClean="0">
                <a:solidFill>
                  <a:srgbClr val="000000"/>
                </a:solidFill>
              </a:rPr>
              <a:t>,</a:t>
            </a:r>
            <a:r>
              <a:rPr lang="el-GR" kern="0" dirty="0" smtClean="0">
                <a:solidFill>
                  <a:srgbClr val="000000"/>
                </a:solidFill>
              </a:rPr>
              <a:t> </a:t>
            </a:r>
            <a:r>
              <a:rPr lang="el-GR" kern="0" dirty="0">
                <a:solidFill>
                  <a:srgbClr val="000000"/>
                </a:solidFill>
              </a:rPr>
              <a:t>το οποίο  να χρησιμοποιεί αυτό το</a:t>
            </a:r>
            <a:r>
              <a:rPr lang="en-IE" kern="0" dirty="0">
                <a:solidFill>
                  <a:srgbClr val="000000"/>
                </a:solidFill>
              </a:rPr>
              <a:t> header file.</a:t>
            </a:r>
          </a:p>
          <a:p>
            <a:endParaRPr lang="el-GR" dirty="0"/>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prstClr val="black"/>
                </a:solidFill>
              </a:rPr>
              <a:t>Header Files</a:t>
            </a:r>
            <a:endParaRPr lang="en-US"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14</a:t>
            </a:fld>
            <a:endParaRPr lang="el-GR" sz="1400" dirty="0">
              <a:solidFill>
                <a:prstClr val="black"/>
              </a:solidFill>
            </a:endParaRPr>
          </a:p>
        </p:txBody>
      </p:sp>
    </p:spTree>
    <p:extLst>
      <p:ext uri="{BB962C8B-B14F-4D97-AF65-F5344CB8AC3E}">
        <p14:creationId xmlns:p14="http://schemas.microsoft.com/office/powerpoint/2010/main" val="37330467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lstStyle/>
          <a:p>
            <a:r>
              <a:rPr lang="en-US" b="1" dirty="0" smtClean="0"/>
              <a:t>Header file 2</a:t>
            </a:r>
            <a:endParaRPr lang="en-US" b="1" dirty="0"/>
          </a:p>
        </p:txBody>
      </p:sp>
      <p:sp>
        <p:nvSpPr>
          <p:cNvPr id="3" name="Θέση περιεχομένου 1" descr="Τμήμα προγράμματος: Struct date, άγκιστρο. Enter, int day. Enter, int month. Enter, int year. Enter, κλείσιμο αγκίστρου, ερωτηματικό. Enter, struct date, input underscore date, παρένθεση int, κόμμα int, κόμμα int, κλείσιμο παρένθεσης. Enter, void, display underscore date, παρένθεση, struct date, κλείσιμο παρένθεσης.&#10;"/>
          <p:cNvSpPr>
            <a:spLocks noGrp="1"/>
          </p:cNvSpPr>
          <p:nvPr>
            <p:ph sz="half" idx="1"/>
            <p:custDataLst>
              <p:tags r:id="rId2"/>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day;</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month;</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year;</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a:t>
            </a:r>
            <a:r>
              <a:rPr lang="en-US" sz="2000" dirty="0" err="1" smtClean="0">
                <a:solidFill>
                  <a:srgbClr val="000000"/>
                </a:solidFill>
                <a:ea typeface="Arial Unicode MS" panose="020B0604020202020204" pitchFamily="34" charset="-128"/>
                <a:cs typeface="Arial Unicode MS" panose="020B0604020202020204" pitchFamily="34" charset="-128"/>
              </a:rPr>
              <a:t>input_date</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void </a:t>
            </a:r>
            <a:r>
              <a:rPr lang="en-US" sz="2000" dirty="0" err="1" smtClean="0">
                <a:solidFill>
                  <a:srgbClr val="000000"/>
                </a:solidFill>
                <a:ea typeface="Arial Unicode MS" panose="020B0604020202020204" pitchFamily="34" charset="-128"/>
                <a:cs typeface="Arial Unicode MS" panose="020B0604020202020204" pitchFamily="34" charset="-128"/>
              </a:rPr>
              <a:t>display_date</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a:t>
            </a:r>
          </a:p>
          <a:p>
            <a:endParaRPr lang="en-US" dirty="0"/>
          </a:p>
        </p:txBody>
      </p:sp>
      <p:sp>
        <p:nvSpPr>
          <p:cNvPr id="4" name="Θέση περιεχομένου 2" descr="Συνέχεια προγράμματος: Struct date, input underscore date, παρένθεση int a, κόμμα int b, κόμμα int c, κλείσιμο παρένθεσης. Enter, άγκιστρο. Enter, struct date D. Enter, D.day = a. Enter, D.month = b. Enter, D.year = c. Enter,  return D. Enter, κλείσιμο αγκίστρου. Enter, void, display underscore date, παρένθεση, struct date D, κλείσιμο παρένθεσης. Enter, άγκιστρο. Enter, print f, \ n, % 2 d, παύλα % 2 d, παύλα % 4 d, \ n, κόμμα D.day,  κόμμα D.month, κόμμα D.year. Enter, κλείσιμο αγκίστρου."/>
          <p:cNvSpPr>
            <a:spLocks noGrp="1"/>
          </p:cNvSpPr>
          <p:nvPr>
            <p:ph sz="half" idx="2"/>
            <p:custDataLst>
              <p:tags r:id="rId3"/>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a:t>
            </a:r>
            <a:r>
              <a:rPr lang="en-US" sz="2000" dirty="0" err="1" smtClean="0">
                <a:solidFill>
                  <a:srgbClr val="000000"/>
                </a:solidFill>
                <a:ea typeface="Arial Unicode MS" panose="020B0604020202020204" pitchFamily="34" charset="-128"/>
                <a:cs typeface="Arial Unicode MS" panose="020B0604020202020204" pitchFamily="34" charset="-128"/>
              </a:rPr>
              <a:t>input_date</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b,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D;</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D.day</a:t>
            </a:r>
            <a:r>
              <a:rPr lang="en-US" sz="2000" dirty="0" smtClean="0">
                <a:solidFill>
                  <a:srgbClr val="000000"/>
                </a:solidFill>
                <a:ea typeface="Arial Unicode MS" panose="020B0604020202020204" pitchFamily="34" charset="-128"/>
                <a:cs typeface="Arial Unicode MS" panose="020B0604020202020204" pitchFamily="34" charset="-128"/>
              </a:rPr>
              <a:t> = a;</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D.month</a:t>
            </a:r>
            <a:r>
              <a:rPr lang="en-US" sz="2000" dirty="0" smtClean="0">
                <a:solidFill>
                  <a:srgbClr val="000000"/>
                </a:solidFill>
                <a:ea typeface="Arial Unicode MS" panose="020B0604020202020204" pitchFamily="34" charset="-128"/>
                <a:cs typeface="Arial Unicode MS" panose="020B0604020202020204" pitchFamily="34" charset="-128"/>
              </a:rPr>
              <a:t> = b;</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D.year</a:t>
            </a:r>
            <a:r>
              <a:rPr lang="en-US" sz="2000" dirty="0" smtClean="0">
                <a:solidFill>
                  <a:srgbClr val="000000"/>
                </a:solidFill>
                <a:ea typeface="Arial Unicode MS" panose="020B0604020202020204" pitchFamily="34" charset="-128"/>
                <a:cs typeface="Arial Unicode MS" panose="020B0604020202020204" pitchFamily="34" charset="-128"/>
              </a:rPr>
              <a:t> =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D;</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void </a:t>
            </a:r>
            <a:r>
              <a:rPr lang="en-US" sz="2000" dirty="0" err="1" smtClean="0">
                <a:solidFill>
                  <a:srgbClr val="000000"/>
                </a:solidFill>
                <a:ea typeface="Arial Unicode MS" panose="020B0604020202020204" pitchFamily="34" charset="-128"/>
                <a:cs typeface="Arial Unicode MS" panose="020B0604020202020204" pitchFamily="34" charset="-128"/>
              </a:rPr>
              <a:t>display_date</a:t>
            </a:r>
            <a:r>
              <a:rPr lang="en-US" sz="2000" dirty="0" smtClean="0">
                <a:solidFill>
                  <a:srgbClr val="000000"/>
                </a:solidFill>
                <a:ea typeface="Arial Unicode MS" panose="020B0604020202020204" pitchFamily="34" charset="-128"/>
                <a:cs typeface="Arial Unicode MS" panose="020B0604020202020204" pitchFamily="34" charset="-128"/>
              </a:rPr>
              <a:t>(</a:t>
            </a: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D)</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%2d - %2d - %4d \n",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D.day</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D.month</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D.year</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custDataLst>
              <p:tags r:id="rId4"/>
            </p:custDataLst>
          </p:nvPr>
        </p:nvSpPr>
        <p:spPr/>
        <p:txBody>
          <a:bodyPr/>
          <a:lstStyle/>
          <a:p>
            <a:r>
              <a:rPr lang="en-US" sz="1400" dirty="0" smtClean="0">
                <a:solidFill>
                  <a:prstClr val="black"/>
                </a:solidFill>
              </a:rPr>
              <a:t>Header Files</a:t>
            </a:r>
            <a:endParaRPr lang="en-US"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15</a:t>
            </a:fld>
            <a:endParaRPr lang="el-GR" dirty="0">
              <a:solidFill>
                <a:prstClr val="black"/>
              </a:solidFill>
            </a:endParaRPr>
          </a:p>
        </p:txBody>
      </p:sp>
    </p:spTree>
    <p:extLst>
      <p:ext uri="{BB962C8B-B14F-4D97-AF65-F5344CB8AC3E}">
        <p14:creationId xmlns:p14="http://schemas.microsoft.com/office/powerpoint/2010/main" val="30806032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Πρόγραμμα 2</a:t>
            </a:r>
            <a:endParaRPr lang="el-GR" b="1" dirty="0"/>
          </a:p>
        </p:txBody>
      </p:sp>
      <p:sp>
        <p:nvSpPr>
          <p:cNvPr id="3" name="Θέση περιεχομένου 1" descr="Πρόγραμμα: # include, s t d i o τελεία h. Enter, # include, διπλά εισαγωγικά, dates τελεία h, κλείσιμο εισαγωγικών. Enter, int main, άγκιστρο. Enter, int a, κόμμα b, κόμμα c. Enter, struct date X. Enter, print f, \ n, Εισαγωγή ημέρας, μήνα, και έτους. Enter, scan f, % d, % d, % d, κόμμα &amp; a, κόμμα &amp; b, κόμμα &amp; c. Enter, X =, input underscore date, παρένθεση a, κόμμα b, κόμμα c, κλείσιμο παρένθεσης. Enter, display underscore date, παρένθεση X, κλείσιμο παρένθεσης. Enter, return 0. Enter,  κλείσιμο αγκίστρου."/>
          <p:cNvSpPr>
            <a:spLocks noGrp="1"/>
          </p:cNvSpPr>
          <p:nvPr>
            <p:ph idx="1"/>
            <p:custDataLst>
              <p:tags r:id="rId2"/>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#include "</a:t>
            </a:r>
            <a:r>
              <a:rPr lang="en-US" sz="2000" b="1" dirty="0" err="1" smtClean="0">
                <a:solidFill>
                  <a:srgbClr val="C00000"/>
                </a:solidFill>
                <a:ea typeface="Arial Unicode MS" panose="020B0604020202020204" pitchFamily="34" charset="-128"/>
                <a:cs typeface="Arial Unicode MS" panose="020B0604020202020204" pitchFamily="34" charset="-128"/>
              </a:rPr>
              <a:t>dates.h</a:t>
            </a:r>
            <a:r>
              <a:rPr lang="en-US" sz="2000" b="1"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 b, c;</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struct</a:t>
            </a:r>
            <a:r>
              <a:rPr lang="en-US" sz="2000" dirty="0" smtClean="0">
                <a:solidFill>
                  <a:srgbClr val="000000"/>
                </a:solidFill>
                <a:ea typeface="Arial Unicode MS" panose="020B0604020202020204" pitchFamily="34" charset="-128"/>
                <a:cs typeface="Arial Unicode MS" panose="020B0604020202020204" pitchFamily="34" charset="-128"/>
              </a:rPr>
              <a:t> date X;</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Εισαγωγή ημέρας, μήνα και έτους: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%d %d", &amp;a, &amp;b, &amp;c);</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FF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X = </a:t>
            </a:r>
            <a:r>
              <a:rPr lang="en-US" sz="2000" b="1" dirty="0" err="1" smtClean="0">
                <a:solidFill>
                  <a:srgbClr val="C00000"/>
                </a:solidFill>
                <a:ea typeface="Arial Unicode MS" panose="020B0604020202020204" pitchFamily="34" charset="-128"/>
                <a:cs typeface="Arial Unicode MS" panose="020B0604020202020204" pitchFamily="34" charset="-128"/>
              </a:rPr>
              <a:t>input_date</a:t>
            </a:r>
            <a:r>
              <a:rPr lang="en-US" sz="2000" b="1" dirty="0" smtClean="0">
                <a:solidFill>
                  <a:srgbClr val="C00000"/>
                </a:solidFill>
                <a:ea typeface="Arial Unicode MS" panose="020B0604020202020204" pitchFamily="34" charset="-128"/>
                <a:cs typeface="Arial Unicode MS" panose="020B0604020202020204" pitchFamily="34" charset="-128"/>
              </a:rPr>
              <a:t>(a, b, c)</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b="1" dirty="0" smtClean="0">
                <a:solidFill>
                  <a:srgbClr val="C0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display_date</a:t>
            </a:r>
            <a:r>
              <a:rPr lang="en-US" sz="2000" b="1" dirty="0" smtClean="0">
                <a:solidFill>
                  <a:srgbClr val="C00000"/>
                </a:solidFill>
                <a:ea typeface="Arial Unicode MS" panose="020B0604020202020204" pitchFamily="34" charset="-128"/>
                <a:cs typeface="Arial Unicode MS" panose="020B0604020202020204" pitchFamily="34" charset="-128"/>
              </a:rPr>
              <a:t>(X)</a:t>
            </a:r>
            <a:r>
              <a:rPr lang="en-US" sz="2000" dirty="0" smtClean="0">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custDataLst>
              <p:tags r:id="rId3"/>
            </p:custDataLst>
          </p:nvPr>
        </p:nvSpPr>
        <p:spPr/>
        <p:txBody>
          <a:bodyPr/>
          <a:lstStyle/>
          <a:p>
            <a:r>
              <a:rPr lang="en-US" sz="1400" dirty="0" smtClean="0">
                <a:solidFill>
                  <a:prstClr val="black"/>
                </a:solidFill>
              </a:rPr>
              <a:t>Header Files</a:t>
            </a:r>
            <a:endParaRPr lang="en-US"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16</a:t>
            </a:fld>
            <a:endParaRPr lang="el-GR" sz="1400" dirty="0">
              <a:solidFill>
                <a:prstClr val="black"/>
              </a:solidFill>
            </a:endParaRPr>
          </a:p>
        </p:txBody>
      </p:sp>
      <p:pic>
        <p:nvPicPr>
          <p:cNvPr id="6"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13384736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a:t>Τέλος </a:t>
            </a:r>
            <a:r>
              <a:rPr lang="el-GR" b="1" dirty="0" smtClean="0"/>
              <a:t>ενδέκατης</a:t>
            </a:r>
            <a:r>
              <a:rPr lang="fi-FI" b="1" dirty="0" smtClean="0"/>
              <a:t> </a:t>
            </a:r>
            <a:r>
              <a:rPr lang="el-GR" b="1" dirty="0"/>
              <a:t>ε</a:t>
            </a:r>
            <a:r>
              <a:rPr lang="el-GR" b="1" dirty="0" smtClean="0"/>
              <a:t>νότητας</a:t>
            </a:r>
            <a:endParaRPr lang="el-GR" b="1" dirty="0"/>
          </a:p>
        </p:txBody>
      </p:sp>
      <p:pic>
        <p:nvPicPr>
          <p:cNvPr id="6"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srcRect/>
          <a:stretch>
            <a:fillRect/>
          </a:stretch>
        </p:blipFill>
        <p:spPr bwMode="auto">
          <a:xfrm>
            <a:off x="1908175" y="5949950"/>
            <a:ext cx="1584325"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838104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nvPr>
        </p:nvSpPr>
        <p:spPr/>
        <p:txBody>
          <a:bodyPr/>
          <a:lstStyle/>
          <a:p>
            <a:pPr eaLnBrk="1" hangingPunct="1"/>
            <a:r>
              <a:rPr lang="el-GR" b="1" dirty="0" smtClean="0"/>
              <a:t>Άδειες χρήσης </a:t>
            </a:r>
            <a:endParaRPr lang="el-GR" dirty="0" smtClean="0"/>
          </a:p>
        </p:txBody>
      </p:sp>
      <p:sp>
        <p:nvSpPr>
          <p:cNvPr id="3075" name="Θέση περιεχομένου 1"/>
          <p:cNvSpPr>
            <a:spLocks noGrp="1"/>
          </p:cNvSpPr>
          <p:nvPr>
            <p:ph idx="1"/>
          </p:nvPr>
        </p:nvSpPr>
        <p:spPr/>
        <p:txBody>
          <a:bodyPr/>
          <a:lstStyle/>
          <a:p>
            <a:pPr eaLnBrk="1" hangingPunct="1"/>
            <a:r>
              <a:rPr lang="el-GR" sz="2800" dirty="0" smtClean="0"/>
              <a:t>Το παρόν εκπαιδευτικό υλικό υπόκειται στην παρακάτω άδεια χρήσ</a:t>
            </a:r>
            <a:r>
              <a:rPr lang="el-GR" sz="2800" dirty="0"/>
              <a:t>η</a:t>
            </a:r>
            <a:r>
              <a:rPr lang="el-GR" sz="2800" dirty="0" smtClean="0"/>
              <a:t>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a:t>
            </a:r>
            <a:r>
              <a:rPr lang="en-US" sz="2400" b="1" dirty="0" smtClean="0"/>
              <a:t> (B</a:t>
            </a:r>
            <a:r>
              <a:rPr lang="el-GR" sz="2400" b="1" dirty="0" smtClean="0"/>
              <a:t> </a:t>
            </a:r>
            <a:r>
              <a:rPr lang="en-US" sz="2400" b="1" dirty="0" smtClean="0"/>
              <a:t>Y)</a:t>
            </a:r>
            <a:r>
              <a:rPr lang="en-US" sz="2400" dirty="0" smtClean="0"/>
              <a:t>,</a:t>
            </a:r>
            <a:r>
              <a:rPr lang="el-GR" sz="2400" dirty="0" smtClean="0"/>
              <a:t>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smtClean="0"/>
              <a:t> (N</a:t>
            </a:r>
            <a:r>
              <a:rPr lang="el-GR" sz="2400" b="1" dirty="0" smtClean="0"/>
              <a:t> </a:t>
            </a:r>
            <a:r>
              <a:rPr lang="en-US" sz="2400" b="1" dirty="0" smtClean="0"/>
              <a:t>D)</a:t>
            </a:r>
            <a:r>
              <a:rPr lang="el-GR" sz="2400" dirty="0"/>
              <a:t>,</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r>
              <a:rPr lang="en-US" sz="2400" dirty="0" smtClean="0"/>
              <a:t> </a:t>
            </a:r>
            <a:endParaRPr lang="el-GR" sz="2400" dirty="0" smtClean="0"/>
          </a:p>
          <a:p>
            <a:pPr eaLnBrk="1" hangingPunct="1"/>
            <a:r>
              <a:rPr lang="el-GR" sz="2800" dirty="0" smtClean="0"/>
              <a:t>Για εκπαιδευτικό υλικό, όπως εικόνες, που υπόκειται σε άλλου τύπου άδειας χρήσης, η άδεια χρήσης αναφέρεται ρητώς. </a:t>
            </a:r>
          </a:p>
        </p:txBody>
      </p:sp>
      <p:pic>
        <p:nvPicPr>
          <p:cNvPr id="5" name="Εικόνα 1" descr="  Λογότυπο για Άδειες χρήσης Creative Commons, B Y, NC, ND. " title="Λογότυπο Άδειας Χρήσης. ">
            <a:hlinkClick r:id="rId3" tooltip="Μετάβαση στην Άδεια Χρήσης "/>
          </p:cNvPr>
          <p:cNvPicPr>
            <a:picLocks noChangeAspect="1" noChangeArrowheads="1"/>
          </p:cNvPicPr>
          <p:nvPr/>
        </p:nvPicPr>
        <p:blipFill>
          <a:blip r:embed="rId4"/>
          <a:srcRect/>
          <a:stretch>
            <a:fillRect/>
          </a:stretch>
        </p:blipFill>
        <p:spPr bwMode="auto">
          <a:xfrm>
            <a:off x="3779838" y="5517232"/>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622538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t>Χρηματοδότηση </a:t>
            </a:r>
          </a:p>
        </p:txBody>
      </p:sp>
      <p:sp>
        <p:nvSpPr>
          <p:cNvPr id="4099" name="Θέση περιεχομένου 1"/>
          <p:cNvSpPr>
            <a:spLocks noGrp="1"/>
          </p:cNvSpPr>
          <p:nvPr>
            <p:ph idx="1"/>
          </p:nvPr>
        </p:nvSpPr>
        <p:spPr/>
        <p:txBody>
          <a:bodyPr/>
          <a:lstStyle/>
          <a:p>
            <a:pPr eaLnBrk="1" hangingPunct="1"/>
            <a:r>
              <a:rPr lang="el-GR" sz="2400" dirty="0" smtClean="0"/>
              <a:t>Το παρόν εκπαιδευτικό υλικό έχει αναπτυχθεί στα πλαίσια του εκπαιδευτικού έργου του διδάσκοντα</a:t>
            </a:r>
            <a:r>
              <a:rPr lang="en-US" sz="2400" dirty="0" smtClean="0"/>
              <a:t>.</a:t>
            </a:r>
            <a:r>
              <a:rPr lang="el-GR" sz="2400" dirty="0" smtClean="0"/>
              <a:t> </a:t>
            </a:r>
          </a:p>
          <a:p>
            <a:pPr eaLnBrk="1" hangingPunct="1"/>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smtClean="0"/>
              <a:t>. </a:t>
            </a:r>
            <a:endParaRPr lang="el-GR" sz="2400" dirty="0" smtClean="0"/>
          </a:p>
        </p:txBody>
      </p:sp>
      <p:pic>
        <p:nvPicPr>
          <p:cNvPr id="6" name="Εικόνα 1" descr=" Λογότυπο Επιχειρησιακού Προγράμματος Εκπαίδευση και Δια βίου Μάθηση.   " title="Λογότυπο Χρηματοδότησης. ">
            <a:hlinkClick r:id="rId3" tooltip="Μετάβαση σε www.edulll.gr"/>
          </p:cNvPr>
          <p:cNvPicPr>
            <a:picLocks noChangeAspect="1" noChangeArrowheads="1"/>
          </p:cNvPicPr>
          <p:nvPr/>
        </p:nvPicPr>
        <p:blipFill>
          <a:blip r:embed="rId4"/>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4291897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Τίτλος 1"/>
          <p:cNvSpPr>
            <a:spLocks noGrp="1"/>
          </p:cNvSpPr>
          <p:nvPr>
            <p:ph type="title"/>
          </p:nvPr>
        </p:nvSpPr>
        <p:spPr/>
        <p:txBody>
          <a:bodyPr/>
          <a:lstStyle/>
          <a:p>
            <a:pPr eaLnBrk="1" hangingPunct="1"/>
            <a:r>
              <a:rPr lang="el-GR" b="1" smtClean="0"/>
              <a:t>Σκοποί ενότητας </a:t>
            </a:r>
          </a:p>
        </p:txBody>
      </p:sp>
      <p:sp>
        <p:nvSpPr>
          <p:cNvPr id="5122" name="Θέση περιεχομένου 1"/>
          <p:cNvSpPr>
            <a:spLocks noGrp="1"/>
          </p:cNvSpPr>
          <p:nvPr>
            <p:ph idx="1"/>
          </p:nvPr>
        </p:nvSpPr>
        <p:spPr/>
        <p:txBody>
          <a:bodyPr>
            <a:normAutofit/>
          </a:bodyPr>
          <a:lstStyle/>
          <a:p>
            <a:pPr marL="0" indent="0" eaLnBrk="1" hangingPunct="1">
              <a:buNone/>
            </a:pPr>
            <a:r>
              <a:rPr lang="el-GR" dirty="0" smtClean="0"/>
              <a:t>Ο αναγνώστης να μπορεί να:</a:t>
            </a:r>
            <a:endParaRPr lang="el-GR" dirty="0"/>
          </a:p>
          <a:p>
            <a:pPr marL="0" indent="0" eaLnBrk="1" hangingPunct="1">
              <a:buNone/>
            </a:pPr>
            <a:r>
              <a:rPr lang="en-US" dirty="0" smtClean="0"/>
              <a:t>1) </a:t>
            </a:r>
            <a:r>
              <a:rPr lang="el-GR" dirty="0"/>
              <a:t>α</a:t>
            </a:r>
            <a:r>
              <a:rPr lang="el-GR" dirty="0" smtClean="0"/>
              <a:t>ντιλαμβάνεται την χρήση βιβλιοθηκών.</a:t>
            </a:r>
          </a:p>
          <a:p>
            <a:pPr marL="0" indent="0" eaLnBrk="1" hangingPunct="1">
              <a:buNone/>
            </a:pPr>
            <a:r>
              <a:rPr lang="el-GR" dirty="0" smtClean="0"/>
              <a:t>2)</a:t>
            </a:r>
            <a:r>
              <a:rPr lang="en-US" dirty="0" smtClean="0"/>
              <a:t> </a:t>
            </a:r>
            <a:r>
              <a:rPr lang="el-GR" dirty="0"/>
              <a:t>δ</a:t>
            </a:r>
            <a:r>
              <a:rPr lang="el-GR" dirty="0" smtClean="0"/>
              <a:t>ημιουργεί βιβλιοθήκες (</a:t>
            </a:r>
            <a:r>
              <a:rPr lang="en-US" dirty="0" smtClean="0"/>
              <a:t>Header Files), </a:t>
            </a:r>
            <a:r>
              <a:rPr lang="el-GR" dirty="0" smtClean="0"/>
              <a:t>με </a:t>
            </a:r>
            <a:r>
              <a:rPr lang="en-US" dirty="0" smtClean="0"/>
              <a:t> </a:t>
            </a:r>
          </a:p>
          <a:p>
            <a:pPr marL="0" indent="0" eaLnBrk="1" hangingPunct="1">
              <a:buNone/>
            </a:pPr>
            <a:r>
              <a:rPr lang="en-US" dirty="0"/>
              <a:t> </a:t>
            </a:r>
            <a:r>
              <a:rPr lang="en-US" dirty="0" smtClean="0"/>
              <a:t>   </a:t>
            </a:r>
            <a:r>
              <a:rPr lang="el-GR" dirty="0" smtClean="0"/>
              <a:t>γνώμονα τις ανάγκες του.</a:t>
            </a:r>
          </a:p>
          <a:p>
            <a:pPr marL="0" indent="0" eaLnBrk="1" hangingPunct="1">
              <a:buNone/>
            </a:pPr>
            <a:endParaRPr lang="el-GR" dirty="0" smtClean="0"/>
          </a:p>
        </p:txBody>
      </p:sp>
      <p:sp>
        <p:nvSpPr>
          <p:cNvPr id="2" name="Θέση υποσέλιδου 1" descr="."/>
          <p:cNvSpPr>
            <a:spLocks noGrp="1"/>
          </p:cNvSpPr>
          <p:nvPr>
            <p:ph type="ftr" sz="quarter" idx="11"/>
            <p:custDataLst>
              <p:tags r:id="rId1"/>
            </p:custDataLst>
          </p:nvPr>
        </p:nvSpPr>
        <p:spPr/>
        <p:txBody>
          <a:bodyPr/>
          <a:lstStyle/>
          <a:p>
            <a:pPr>
              <a:defRPr/>
            </a:pPr>
            <a:r>
              <a:rPr lang="en-US" sz="1400" dirty="0" smtClean="0">
                <a:solidFill>
                  <a:prstClr val="black"/>
                </a:solidFill>
              </a:rPr>
              <a:t>Header Files</a:t>
            </a:r>
            <a:endParaRPr lang="en-US"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4</a:t>
            </a:fld>
            <a:endParaRPr lang="el-GR" sz="1400" dirty="0">
              <a:solidFill>
                <a:prstClr val="black"/>
              </a:solidFill>
            </a:endParaRPr>
          </a:p>
        </p:txBody>
      </p:sp>
    </p:spTree>
    <p:extLst>
      <p:ext uri="{BB962C8B-B14F-4D97-AF65-F5344CB8AC3E}">
        <p14:creationId xmlns:p14="http://schemas.microsoft.com/office/powerpoint/2010/main" val="6942148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pPr eaLnBrk="1" hangingPunct="1"/>
            <a:r>
              <a:rPr lang="el-GR" b="1" dirty="0" smtClean="0"/>
              <a:t>Περιεχόμενα ενότητας</a:t>
            </a:r>
          </a:p>
        </p:txBody>
      </p:sp>
      <p:sp>
        <p:nvSpPr>
          <p:cNvPr id="15" name="Θέση περιεχομένου 1">
            <a:hlinkClick r:id="rId4" action="ppaction://hlinksldjump" tooltip="Μετάβαση στη Διαφάνεια 6"/>
          </p:cNvPr>
          <p:cNvSpPr txBox="1"/>
          <p:nvPr/>
        </p:nvSpPr>
        <p:spPr>
          <a:xfrm>
            <a:off x="813964" y="1844824"/>
            <a:ext cx="7435154" cy="523220"/>
          </a:xfrm>
          <a:prstGeom prst="rect">
            <a:avLst/>
          </a:prstGeom>
          <a:noFill/>
        </p:spPr>
        <p:txBody>
          <a:bodyPr wrap="square" rtlCol="0">
            <a:spAutoFit/>
          </a:bodyPr>
          <a:lstStyle/>
          <a:p>
            <a:r>
              <a:rPr lang="el-GR" sz="2800" i="1" dirty="0" smtClean="0">
                <a:solidFill>
                  <a:srgbClr val="0070C0"/>
                </a:solidFill>
              </a:rPr>
              <a:t>1) </a:t>
            </a:r>
            <a:r>
              <a:rPr lang="en-US" sz="2800" i="1" dirty="0">
                <a:solidFill>
                  <a:srgbClr val="0070C0"/>
                </a:solidFill>
              </a:rPr>
              <a:t>Header Files</a:t>
            </a:r>
          </a:p>
        </p:txBody>
      </p:sp>
      <p:sp>
        <p:nvSpPr>
          <p:cNvPr id="12" name="Θέση περιεχομένου 2">
            <a:hlinkClick r:id="rId5" action="ppaction://hlinksldjump" tooltip="Μετάβαση στη Διαφάνεια 9"/>
          </p:cNvPr>
          <p:cNvSpPr txBox="1"/>
          <p:nvPr/>
        </p:nvSpPr>
        <p:spPr>
          <a:xfrm>
            <a:off x="813964" y="2563543"/>
            <a:ext cx="7435154" cy="523220"/>
          </a:xfrm>
          <a:prstGeom prst="rect">
            <a:avLst/>
          </a:prstGeom>
          <a:noFill/>
        </p:spPr>
        <p:txBody>
          <a:bodyPr wrap="square" rtlCol="0">
            <a:spAutoFit/>
          </a:bodyPr>
          <a:lstStyle/>
          <a:p>
            <a:r>
              <a:rPr lang="el-GR" sz="2800" i="1" dirty="0">
                <a:solidFill>
                  <a:srgbClr val="0070C0"/>
                </a:solidFill>
              </a:rPr>
              <a:t>2</a:t>
            </a:r>
            <a:r>
              <a:rPr lang="el-GR" sz="2800" i="1" dirty="0" smtClean="0">
                <a:solidFill>
                  <a:srgbClr val="0070C0"/>
                </a:solidFill>
              </a:rPr>
              <a:t>) </a:t>
            </a:r>
            <a:r>
              <a:rPr lang="el-GR" sz="2800" i="1" dirty="0">
                <a:solidFill>
                  <a:srgbClr val="0070C0"/>
                </a:solidFill>
              </a:rPr>
              <a:t>Γεωμετρικές συναρτήσεις</a:t>
            </a:r>
          </a:p>
        </p:txBody>
      </p:sp>
      <p:sp>
        <p:nvSpPr>
          <p:cNvPr id="14" name="Θέση περιεχομένου 3">
            <a:hlinkClick r:id="rId6" action="ppaction://hlinksldjump" tooltip="Μετάβαση στη Διαφάνεια 11"/>
          </p:cNvPr>
          <p:cNvSpPr txBox="1"/>
          <p:nvPr/>
        </p:nvSpPr>
        <p:spPr>
          <a:xfrm>
            <a:off x="813964" y="3284984"/>
            <a:ext cx="7435154" cy="523220"/>
          </a:xfrm>
          <a:prstGeom prst="rect">
            <a:avLst/>
          </a:prstGeom>
          <a:noFill/>
        </p:spPr>
        <p:txBody>
          <a:bodyPr wrap="square" rtlCol="0">
            <a:spAutoFit/>
          </a:bodyPr>
          <a:lstStyle/>
          <a:p>
            <a:r>
              <a:rPr lang="el-GR" sz="2800" i="1" dirty="0">
                <a:solidFill>
                  <a:srgbClr val="0070C0"/>
                </a:solidFill>
              </a:rPr>
              <a:t>3</a:t>
            </a:r>
            <a:r>
              <a:rPr lang="el-GR" sz="2800" i="1" dirty="0" smtClean="0">
                <a:solidFill>
                  <a:srgbClr val="0070C0"/>
                </a:solidFill>
              </a:rPr>
              <a:t>) </a:t>
            </a:r>
            <a:r>
              <a:rPr lang="el-GR" sz="2800" i="1" dirty="0">
                <a:solidFill>
                  <a:srgbClr val="0070C0"/>
                </a:solidFill>
              </a:rPr>
              <a:t>Ασκήσεις</a:t>
            </a:r>
            <a:endParaRPr lang="en-US" sz="2800" i="1" dirty="0">
              <a:solidFill>
                <a:srgbClr val="0070C0"/>
              </a:solidFill>
            </a:endParaRPr>
          </a:p>
        </p:txBody>
      </p:sp>
      <p:sp>
        <p:nvSpPr>
          <p:cNvPr id="3" name="Θέση υποσέλιδου 1" descr="."/>
          <p:cNvSpPr>
            <a:spLocks noGrp="1"/>
          </p:cNvSpPr>
          <p:nvPr>
            <p:ph type="ftr" sz="quarter" idx="11"/>
            <p:custDataLst>
              <p:tags r:id="rId2"/>
            </p:custDataLst>
          </p:nvPr>
        </p:nvSpPr>
        <p:spPr/>
        <p:txBody>
          <a:bodyPr/>
          <a:lstStyle/>
          <a:p>
            <a:pPr>
              <a:defRPr/>
            </a:pPr>
            <a:r>
              <a:rPr lang="en-US" sz="1400" dirty="0" smtClean="0">
                <a:solidFill>
                  <a:prstClr val="black"/>
                </a:solidFill>
              </a:rPr>
              <a:t>Header Files</a:t>
            </a:r>
            <a:endParaRPr lang="en-US"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pPr>
              <a:defRPr/>
            </a:pPr>
            <a:fld id="{00AE728C-E611-4819-AE43-A6ECB79E445A}" type="slidenum">
              <a:rPr lang="el-GR" sz="1400" smtClean="0">
                <a:solidFill>
                  <a:prstClr val="black"/>
                </a:solidFill>
              </a:rPr>
              <a:pPr>
                <a:defRPr/>
              </a:pPr>
              <a:t>5</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3334597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Η</a:t>
            </a:r>
            <a:r>
              <a:rPr lang="en-IE" b="1" dirty="0"/>
              <a:t> </a:t>
            </a:r>
            <a:r>
              <a:rPr lang="en-US" b="1" dirty="0" smtClean="0"/>
              <a:t>standard library</a:t>
            </a:r>
            <a:endParaRPr lang="en-US" b="1" dirty="0"/>
          </a:p>
        </p:txBody>
      </p:sp>
      <p:sp>
        <p:nvSpPr>
          <p:cNvPr id="3" name="Θέση περιεχομένου 1"/>
          <p:cNvSpPr>
            <a:spLocks noGrp="1"/>
          </p:cNvSpPr>
          <p:nvPr>
            <p:ph idx="1"/>
            <p:custDataLst>
              <p:tags r:id="rId1"/>
            </p:custDataLst>
          </p:nvPr>
        </p:nvSpPr>
        <p:spPr/>
        <p:txBody>
          <a:bodyPr/>
          <a:lstStyle/>
          <a:p>
            <a:pPr marL="0" lvl="0" indent="0" defTabSz="1008063" eaLnBrk="0" fontAlgn="base" hangingPunct="0">
              <a:spcAft>
                <a:spcPct val="0"/>
              </a:spcAft>
              <a:buClr>
                <a:srgbClr val="660000"/>
              </a:buClr>
              <a:buSzPct val="70000"/>
              <a:buNone/>
            </a:pPr>
            <a:r>
              <a:rPr lang="el-GR" kern="0" dirty="0" smtClean="0">
                <a:solidFill>
                  <a:srgbClr val="000000"/>
                </a:solidFill>
              </a:rPr>
              <a:t>1)  </a:t>
            </a:r>
            <a:r>
              <a:rPr lang="en-US" kern="0" dirty="0" smtClean="0">
                <a:solidFill>
                  <a:srgbClr val="000000"/>
                </a:solidFill>
              </a:rPr>
              <a:t>&lt;</a:t>
            </a:r>
            <a:r>
              <a:rPr lang="en-US" kern="0" dirty="0" err="1" smtClean="0">
                <a:solidFill>
                  <a:srgbClr val="000000"/>
                </a:solidFill>
              </a:rPr>
              <a:t>float.h</a:t>
            </a:r>
            <a:r>
              <a:rPr lang="en-US" kern="0" dirty="0" smtClean="0">
                <a:solidFill>
                  <a:srgbClr val="000000"/>
                </a:solidFill>
              </a:rPr>
              <a:t>&gt; </a:t>
            </a:r>
            <a:r>
              <a:rPr lang="el-GR" kern="0" dirty="0" smtClean="0">
                <a:solidFill>
                  <a:srgbClr val="000000"/>
                </a:solidFill>
                <a:sym typeface="Wingdings" panose="05000000000000000000" pitchFamily="2" charset="2"/>
              </a:rPr>
              <a:t> διαχείριση </a:t>
            </a:r>
            <a:r>
              <a:rPr lang="en-US" kern="0" dirty="0" smtClean="0">
                <a:solidFill>
                  <a:srgbClr val="000000"/>
                </a:solidFill>
                <a:sym typeface="Wingdings" panose="05000000000000000000" pitchFamily="2" charset="2"/>
              </a:rPr>
              <a:t>floats,</a:t>
            </a:r>
          </a:p>
          <a:p>
            <a:pPr marL="0" lvl="0" indent="0" defTabSz="1008063" eaLnBrk="0" fontAlgn="base" hangingPunct="0">
              <a:spcAft>
                <a:spcPct val="0"/>
              </a:spcAft>
              <a:buClr>
                <a:srgbClr val="660000"/>
              </a:buClr>
              <a:buSzPct val="70000"/>
              <a:buNone/>
            </a:pPr>
            <a:r>
              <a:rPr lang="el-GR" kern="0" dirty="0" smtClean="0">
                <a:solidFill>
                  <a:srgbClr val="000000"/>
                </a:solidFill>
                <a:sym typeface="Wingdings" panose="05000000000000000000" pitchFamily="2" charset="2"/>
              </a:rPr>
              <a:t>2)  </a:t>
            </a:r>
            <a:r>
              <a:rPr lang="en-US" kern="0" dirty="0" smtClean="0">
                <a:solidFill>
                  <a:srgbClr val="000000"/>
                </a:solidFill>
                <a:sym typeface="Wingdings" panose="05000000000000000000" pitchFamily="2" charset="2"/>
              </a:rPr>
              <a:t>&lt;</a:t>
            </a:r>
            <a:r>
              <a:rPr lang="en-US" kern="0" dirty="0" err="1" smtClean="0">
                <a:solidFill>
                  <a:srgbClr val="000000"/>
                </a:solidFill>
                <a:sym typeface="Wingdings" panose="05000000000000000000" pitchFamily="2" charset="2"/>
              </a:rPr>
              <a:t>math.h</a:t>
            </a:r>
            <a:r>
              <a:rPr lang="en-US" kern="0" dirty="0" smtClean="0">
                <a:solidFill>
                  <a:srgbClr val="000000"/>
                </a:solidFill>
                <a:sym typeface="Wingdings" panose="05000000000000000000" pitchFamily="2" charset="2"/>
              </a:rPr>
              <a:t>&gt; </a:t>
            </a:r>
            <a:r>
              <a:rPr lang="el-GR" kern="0" dirty="0" smtClean="0">
                <a:solidFill>
                  <a:srgbClr val="000000"/>
                </a:solidFill>
                <a:sym typeface="Wingdings" panose="05000000000000000000" pitchFamily="2" charset="2"/>
              </a:rPr>
              <a:t> μαθηματικά,</a:t>
            </a:r>
          </a:p>
          <a:p>
            <a:pPr marL="0" lvl="0" indent="0" defTabSz="1008063" eaLnBrk="0" fontAlgn="base" hangingPunct="0">
              <a:spcAft>
                <a:spcPct val="0"/>
              </a:spcAft>
              <a:buClr>
                <a:srgbClr val="660000"/>
              </a:buClr>
              <a:buSzPct val="70000"/>
              <a:buNone/>
            </a:pPr>
            <a:r>
              <a:rPr lang="el-GR" kern="0" dirty="0" smtClean="0">
                <a:solidFill>
                  <a:srgbClr val="000000"/>
                </a:solidFill>
                <a:sym typeface="Wingdings" panose="05000000000000000000" pitchFamily="2" charset="2"/>
              </a:rPr>
              <a:t>3)  </a:t>
            </a:r>
            <a:r>
              <a:rPr lang="en-US" kern="0" dirty="0" smtClean="0">
                <a:solidFill>
                  <a:srgbClr val="000000"/>
                </a:solidFill>
                <a:sym typeface="Wingdings" panose="05000000000000000000" pitchFamily="2" charset="2"/>
              </a:rPr>
              <a:t>&lt;</a:t>
            </a:r>
            <a:r>
              <a:rPr lang="en-US" kern="0" dirty="0" err="1" smtClean="0">
                <a:solidFill>
                  <a:srgbClr val="000000"/>
                </a:solidFill>
                <a:sym typeface="Wingdings" panose="05000000000000000000" pitchFamily="2" charset="2"/>
              </a:rPr>
              <a:t>stdio.h</a:t>
            </a:r>
            <a:r>
              <a:rPr lang="en-US" kern="0" dirty="0" smtClean="0">
                <a:solidFill>
                  <a:srgbClr val="000000"/>
                </a:solidFill>
                <a:sym typeface="Wingdings" panose="05000000000000000000" pitchFamily="2" charset="2"/>
              </a:rPr>
              <a:t>&gt;  input ⁄ output,</a:t>
            </a:r>
          </a:p>
          <a:p>
            <a:pPr marL="0" lvl="0" indent="0" defTabSz="1008063" eaLnBrk="0" fontAlgn="base" hangingPunct="0">
              <a:spcAft>
                <a:spcPct val="0"/>
              </a:spcAft>
              <a:buClr>
                <a:srgbClr val="660000"/>
              </a:buClr>
              <a:buSzPct val="70000"/>
              <a:buNone/>
            </a:pPr>
            <a:r>
              <a:rPr lang="el-GR" kern="0" dirty="0" smtClean="0">
                <a:solidFill>
                  <a:srgbClr val="000000"/>
                </a:solidFill>
                <a:sym typeface="Wingdings" panose="05000000000000000000" pitchFamily="2" charset="2"/>
              </a:rPr>
              <a:t>4)  </a:t>
            </a:r>
            <a:r>
              <a:rPr lang="en-US" kern="0" dirty="0" smtClean="0">
                <a:solidFill>
                  <a:srgbClr val="000000"/>
                </a:solidFill>
                <a:sym typeface="Wingdings" panose="05000000000000000000" pitchFamily="2" charset="2"/>
              </a:rPr>
              <a:t>&lt;</a:t>
            </a:r>
            <a:r>
              <a:rPr lang="en-US" kern="0" dirty="0" err="1" smtClean="0">
                <a:solidFill>
                  <a:srgbClr val="000000"/>
                </a:solidFill>
                <a:sym typeface="Wingdings" panose="05000000000000000000" pitchFamily="2" charset="2"/>
              </a:rPr>
              <a:t>stdlib.h</a:t>
            </a:r>
            <a:r>
              <a:rPr lang="en-US" kern="0" dirty="0" smtClean="0">
                <a:solidFill>
                  <a:srgbClr val="000000"/>
                </a:solidFill>
                <a:sym typeface="Wingdings" panose="05000000000000000000" pitchFamily="2" charset="2"/>
              </a:rPr>
              <a:t>&gt; </a:t>
            </a:r>
            <a:r>
              <a:rPr lang="el-GR" kern="0" dirty="0" smtClean="0">
                <a:solidFill>
                  <a:srgbClr val="000000"/>
                </a:solidFill>
                <a:sym typeface="Wingdings" panose="05000000000000000000" pitchFamily="2" charset="2"/>
              </a:rPr>
              <a:t> γενικές συναρτήσεις,</a:t>
            </a:r>
          </a:p>
          <a:p>
            <a:pPr marL="0" lvl="0" indent="0" defTabSz="1008063" eaLnBrk="0" fontAlgn="base" hangingPunct="0">
              <a:spcAft>
                <a:spcPct val="0"/>
              </a:spcAft>
              <a:buClr>
                <a:srgbClr val="660000"/>
              </a:buClr>
              <a:buSzPct val="70000"/>
              <a:buNone/>
            </a:pPr>
            <a:r>
              <a:rPr lang="el-GR" kern="0" dirty="0" smtClean="0">
                <a:solidFill>
                  <a:srgbClr val="000000"/>
                </a:solidFill>
                <a:sym typeface="Wingdings" panose="05000000000000000000" pitchFamily="2" charset="2"/>
              </a:rPr>
              <a:t>5)  </a:t>
            </a:r>
            <a:r>
              <a:rPr lang="en-US" kern="0" dirty="0" smtClean="0">
                <a:solidFill>
                  <a:srgbClr val="000000"/>
                </a:solidFill>
                <a:sym typeface="Wingdings" panose="05000000000000000000" pitchFamily="2" charset="2"/>
              </a:rPr>
              <a:t>&lt;</a:t>
            </a:r>
            <a:r>
              <a:rPr lang="en-US" kern="0" dirty="0" err="1" smtClean="0">
                <a:solidFill>
                  <a:srgbClr val="000000"/>
                </a:solidFill>
                <a:sym typeface="Wingdings" panose="05000000000000000000" pitchFamily="2" charset="2"/>
              </a:rPr>
              <a:t>string.h</a:t>
            </a:r>
            <a:r>
              <a:rPr lang="en-US" kern="0" dirty="0" smtClean="0">
                <a:solidFill>
                  <a:srgbClr val="000000"/>
                </a:solidFill>
                <a:sym typeface="Wingdings" panose="05000000000000000000" pitchFamily="2" charset="2"/>
              </a:rPr>
              <a:t>&gt; </a:t>
            </a:r>
            <a:r>
              <a:rPr lang="el-GR" kern="0" dirty="0" smtClean="0">
                <a:solidFill>
                  <a:srgbClr val="000000"/>
                </a:solidFill>
                <a:sym typeface="Wingdings" panose="05000000000000000000" pitchFamily="2" charset="2"/>
              </a:rPr>
              <a:t> διαχείριση συμβολοσειρών,</a:t>
            </a:r>
          </a:p>
          <a:p>
            <a:pPr marL="0" lvl="0" indent="0" defTabSz="1008063" eaLnBrk="0" fontAlgn="base" hangingPunct="0">
              <a:spcAft>
                <a:spcPct val="0"/>
              </a:spcAft>
              <a:buClr>
                <a:srgbClr val="660000"/>
              </a:buClr>
              <a:buSzPct val="70000"/>
              <a:buNone/>
            </a:pPr>
            <a:r>
              <a:rPr lang="el-GR" kern="0" dirty="0" smtClean="0">
                <a:solidFill>
                  <a:srgbClr val="000000"/>
                </a:solidFill>
                <a:sym typeface="Wingdings" panose="05000000000000000000" pitchFamily="2" charset="2"/>
              </a:rPr>
              <a:t>6)  </a:t>
            </a:r>
            <a:r>
              <a:rPr lang="en-US" kern="0" dirty="0" smtClean="0">
                <a:solidFill>
                  <a:srgbClr val="000000"/>
                </a:solidFill>
                <a:sym typeface="Wingdings" panose="05000000000000000000" pitchFamily="2" charset="2"/>
              </a:rPr>
              <a:t>&lt;</a:t>
            </a:r>
            <a:r>
              <a:rPr lang="en-US" kern="0" dirty="0" err="1" smtClean="0">
                <a:solidFill>
                  <a:srgbClr val="000000"/>
                </a:solidFill>
                <a:sym typeface="Wingdings" panose="05000000000000000000" pitchFamily="2" charset="2"/>
              </a:rPr>
              <a:t>time.h</a:t>
            </a:r>
            <a:r>
              <a:rPr lang="en-US" kern="0" dirty="0" smtClean="0">
                <a:solidFill>
                  <a:srgbClr val="000000"/>
                </a:solidFill>
                <a:sym typeface="Wingdings" panose="05000000000000000000" pitchFamily="2" charset="2"/>
              </a:rPr>
              <a:t>&gt; </a:t>
            </a:r>
            <a:r>
              <a:rPr lang="el-GR" kern="0" dirty="0" smtClean="0">
                <a:solidFill>
                  <a:srgbClr val="000000"/>
                </a:solidFill>
                <a:sym typeface="Wingdings" panose="05000000000000000000" pitchFamily="2" charset="2"/>
              </a:rPr>
              <a:t> συναρτήσεις χρόνου.</a:t>
            </a:r>
            <a:endParaRPr lang="el-GR" kern="0" dirty="0" smtClean="0">
              <a:solidFill>
                <a:srgbClr val="000000"/>
              </a:solidFill>
            </a:endParaRPr>
          </a:p>
          <a:p>
            <a:endParaRPr lang="en-US" dirty="0"/>
          </a:p>
        </p:txBody>
      </p:sp>
      <p:sp>
        <p:nvSpPr>
          <p:cNvPr id="4" name="Θέση υποσέλιδου 1" descr="."/>
          <p:cNvSpPr>
            <a:spLocks noGrp="1"/>
          </p:cNvSpPr>
          <p:nvPr>
            <p:ph type="ftr" sz="quarter" idx="11"/>
            <p:custDataLst>
              <p:tags r:id="rId2"/>
            </p:custDataLst>
          </p:nvPr>
        </p:nvSpPr>
        <p:spPr/>
        <p:txBody>
          <a:bodyPr/>
          <a:lstStyle/>
          <a:p>
            <a:r>
              <a:rPr lang="en-US" sz="1400" dirty="0" smtClean="0">
                <a:solidFill>
                  <a:prstClr val="black"/>
                </a:solidFill>
              </a:rPr>
              <a:t>Header Files</a:t>
            </a:r>
            <a:endParaRPr lang="en-US"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6</a:t>
            </a:fld>
            <a:endParaRPr lang="el-GR" sz="1400" dirty="0">
              <a:solidFill>
                <a:prstClr val="black"/>
              </a:solidFill>
            </a:endParaRPr>
          </a:p>
        </p:txBody>
      </p:sp>
    </p:spTree>
    <p:extLst>
      <p:ext uri="{BB962C8B-B14F-4D97-AF65-F5344CB8AC3E}">
        <p14:creationId xmlns:p14="http://schemas.microsoft.com/office/powerpoint/2010/main" val="1923219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Πρότυπο </a:t>
            </a:r>
            <a:r>
              <a:rPr lang="el-GR" b="1" dirty="0" smtClean="0"/>
              <a:t>δομής </a:t>
            </a:r>
            <a:r>
              <a:rPr lang="el-GR" b="1" dirty="0"/>
              <a:t>-</a:t>
            </a:r>
            <a:r>
              <a:rPr lang="en-IE" b="1" dirty="0"/>
              <a:t> Structure </a:t>
            </a:r>
            <a:endParaRPr lang="el-GR" b="1" dirty="0"/>
          </a:p>
        </p:txBody>
      </p:sp>
      <p:sp>
        <p:nvSpPr>
          <p:cNvPr id="3" name="Θέση περιεχομένου 1"/>
          <p:cNvSpPr>
            <a:spLocks noGrp="1"/>
          </p:cNvSpPr>
          <p:nvPr>
            <p:ph idx="1"/>
          </p:nvPr>
        </p:nvSpPr>
        <p:spPr/>
        <p:txBody>
          <a:bodyPr>
            <a:normAutofit fontScale="92500" lnSpcReduction="2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Το πρότυπο μίας δομής μπορεί να χρησιμοποιηθεί σε πολλά </a:t>
            </a:r>
            <a:r>
              <a:rPr lang="el-GR" sz="3000" kern="0" dirty="0" smtClean="0">
                <a:solidFill>
                  <a:srgbClr val="000000"/>
                </a:solidFill>
              </a:rPr>
              <a:t>προγράμματα</a:t>
            </a:r>
            <a:r>
              <a:rPr lang="en-US" sz="3000" kern="0" dirty="0" smtClean="0">
                <a:solidFill>
                  <a:srgbClr val="000000"/>
                </a:solidFill>
              </a:rPr>
              <a:t>,</a:t>
            </a:r>
            <a:r>
              <a:rPr lang="el-GR" sz="3000" kern="0" dirty="0" smtClean="0">
                <a:solidFill>
                  <a:srgbClr val="000000"/>
                </a:solidFill>
              </a:rPr>
              <a:t> </a:t>
            </a:r>
            <a:r>
              <a:rPr lang="el-GR" sz="3000" kern="0" dirty="0">
                <a:solidFill>
                  <a:srgbClr val="000000"/>
                </a:solidFill>
              </a:rPr>
              <a:t>παρά να το γράφουμε κάθε φορά που το </a:t>
            </a:r>
            <a:r>
              <a:rPr lang="el-GR" sz="3000" kern="0" dirty="0" smtClean="0">
                <a:solidFill>
                  <a:srgbClr val="000000"/>
                </a:solidFill>
              </a:rPr>
              <a:t>χρειαζόμαστε</a:t>
            </a:r>
            <a:r>
              <a:rPr lang="en-IE" sz="3000" kern="0" dirty="0" smtClean="0">
                <a:solidFill>
                  <a:srgbClr val="000000"/>
                </a:solidFill>
              </a:rPr>
              <a:t>.</a:t>
            </a:r>
            <a:endParaRPr lang="en-IE"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Μπορούμε να γράψουμε το πρότυπο μίας </a:t>
            </a:r>
            <a:r>
              <a:rPr lang="el-GR" sz="3000" kern="0" dirty="0" smtClean="0">
                <a:solidFill>
                  <a:srgbClr val="000000"/>
                </a:solidFill>
              </a:rPr>
              <a:t>δομής</a:t>
            </a:r>
            <a:r>
              <a:rPr lang="en-US" sz="3000" kern="0" dirty="0" smtClean="0">
                <a:solidFill>
                  <a:srgbClr val="000000"/>
                </a:solidFill>
              </a:rPr>
              <a:t>,</a:t>
            </a:r>
            <a:r>
              <a:rPr lang="el-GR" sz="3000" kern="0" dirty="0" smtClean="0">
                <a:solidFill>
                  <a:srgbClr val="000000"/>
                </a:solidFill>
              </a:rPr>
              <a:t> </a:t>
            </a:r>
            <a:r>
              <a:rPr lang="el-GR" sz="3000" kern="0" dirty="0">
                <a:solidFill>
                  <a:srgbClr val="000000"/>
                </a:solidFill>
              </a:rPr>
              <a:t>και να το αποθηκεύσουμε με όνομα </a:t>
            </a:r>
            <a:r>
              <a:rPr lang="el-GR" sz="3000" kern="0" dirty="0" smtClean="0">
                <a:solidFill>
                  <a:srgbClr val="000000"/>
                </a:solidFill>
              </a:rPr>
              <a:t>όπως</a:t>
            </a:r>
            <a:r>
              <a:rPr lang="en-US" sz="3000" kern="0" dirty="0" smtClean="0">
                <a:solidFill>
                  <a:srgbClr val="000000"/>
                </a:solidFill>
              </a:rPr>
              <a:t>,</a:t>
            </a:r>
            <a:r>
              <a:rPr lang="en-IE" sz="3000" kern="0" dirty="0" smtClean="0">
                <a:solidFill>
                  <a:srgbClr val="000000"/>
                </a:solidFill>
              </a:rPr>
              <a:t> </a:t>
            </a:r>
            <a:r>
              <a:rPr lang="en-IE" sz="3000" kern="0" dirty="0">
                <a:solidFill>
                  <a:srgbClr val="000000"/>
                </a:solidFill>
              </a:rPr>
              <a:t>&lt;</a:t>
            </a:r>
            <a:r>
              <a:rPr lang="en-IE" sz="3000" kern="0" dirty="0" err="1">
                <a:solidFill>
                  <a:srgbClr val="000000"/>
                </a:solidFill>
              </a:rPr>
              <a:t>any_name.</a:t>
            </a:r>
            <a:r>
              <a:rPr lang="en-IE" sz="3000" b="1" kern="0" dirty="0" err="1">
                <a:solidFill>
                  <a:srgbClr val="C00000"/>
                </a:solidFill>
              </a:rPr>
              <a:t>h</a:t>
            </a:r>
            <a:r>
              <a:rPr lang="en-IE" sz="3000" kern="0" dirty="0" smtClean="0">
                <a:solidFill>
                  <a:srgbClr val="000000"/>
                </a:solidFill>
              </a:rPr>
              <a:t>&gt;.</a:t>
            </a:r>
            <a:endParaRPr lang="en-IE"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smtClean="0">
                <a:solidFill>
                  <a:srgbClr val="000000"/>
                </a:solidFill>
              </a:rPr>
              <a:t>Μετά</a:t>
            </a:r>
            <a:r>
              <a:rPr lang="en-US" sz="3000" kern="0" dirty="0" smtClean="0">
                <a:solidFill>
                  <a:srgbClr val="000000"/>
                </a:solidFill>
              </a:rPr>
              <a:t>,</a:t>
            </a:r>
            <a:r>
              <a:rPr lang="el-GR" sz="3000" kern="0" dirty="0" smtClean="0">
                <a:solidFill>
                  <a:srgbClr val="000000"/>
                </a:solidFill>
              </a:rPr>
              <a:t> </a:t>
            </a:r>
            <a:r>
              <a:rPr lang="el-GR" sz="3000" kern="0" dirty="0">
                <a:solidFill>
                  <a:srgbClr val="000000"/>
                </a:solidFill>
              </a:rPr>
              <a:t>απλά το συμπεριλαμβάνουμε σε κάθε πρόγραμμα που το χρειαζόμαστε: </a:t>
            </a:r>
            <a:r>
              <a:rPr lang="en-IE" sz="3000" kern="0" dirty="0">
                <a:solidFill>
                  <a:srgbClr val="000000"/>
                </a:solidFill>
              </a:rPr>
              <a:t>#include </a:t>
            </a:r>
            <a:r>
              <a:rPr lang="en-IE" sz="3000" b="1" kern="0" dirty="0">
                <a:solidFill>
                  <a:srgbClr val="000000"/>
                </a:solidFill>
              </a:rPr>
              <a:t>“</a:t>
            </a:r>
            <a:r>
              <a:rPr lang="en-IE" sz="3000" kern="0" dirty="0" err="1">
                <a:solidFill>
                  <a:srgbClr val="000000"/>
                </a:solidFill>
              </a:rPr>
              <a:t>any_name.h</a:t>
            </a:r>
            <a:r>
              <a:rPr lang="en-IE" sz="3000" b="1" kern="0" dirty="0">
                <a:solidFill>
                  <a:srgbClr val="000000"/>
                </a:solidFill>
              </a:rPr>
              <a:t>”</a:t>
            </a:r>
            <a:r>
              <a:rPr lang="en-IE" sz="3000" kern="0" dirty="0">
                <a:solidFill>
                  <a:srgbClr val="000000"/>
                </a:solidFill>
              </a:rPr>
              <a:t> </a:t>
            </a:r>
            <a:r>
              <a:rPr lang="el-GR" sz="3000" kern="0" dirty="0">
                <a:solidFill>
                  <a:srgbClr val="000000"/>
                </a:solidFill>
              </a:rPr>
              <a:t>ή</a:t>
            </a:r>
            <a:r>
              <a:rPr lang="en-IE" sz="3000" kern="0" dirty="0">
                <a:solidFill>
                  <a:srgbClr val="000000"/>
                </a:solidFill>
              </a:rPr>
              <a:t> #include </a:t>
            </a:r>
            <a:r>
              <a:rPr lang="en-IE" sz="3000" b="1" kern="0" dirty="0">
                <a:solidFill>
                  <a:srgbClr val="000000"/>
                </a:solidFill>
              </a:rPr>
              <a:t>“</a:t>
            </a:r>
            <a:r>
              <a:rPr lang="en-IE" sz="3000" kern="0" dirty="0">
                <a:solidFill>
                  <a:srgbClr val="000000"/>
                </a:solidFill>
              </a:rPr>
              <a:t>path\</a:t>
            </a:r>
            <a:r>
              <a:rPr lang="en-IE" sz="3000" kern="0" dirty="0" err="1">
                <a:solidFill>
                  <a:srgbClr val="000000"/>
                </a:solidFill>
              </a:rPr>
              <a:t>any_name.h</a:t>
            </a:r>
            <a:r>
              <a:rPr lang="en-IE" sz="3000" b="1"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sz="2600" b="1" kern="0" dirty="0">
                <a:solidFill>
                  <a:srgbClr val="000000"/>
                </a:solidFill>
              </a:rPr>
              <a:t>#include “c:\data\</a:t>
            </a:r>
            <a:r>
              <a:rPr lang="en-IE" sz="2600" b="1" kern="0" dirty="0" err="1">
                <a:solidFill>
                  <a:srgbClr val="000000"/>
                </a:solidFill>
              </a:rPr>
              <a:t>date.h</a:t>
            </a:r>
            <a:r>
              <a:rPr lang="en-IE" sz="2600" b="1" kern="0" dirty="0">
                <a:solidFill>
                  <a:srgbClr val="000000"/>
                </a:solidFill>
              </a:rPr>
              <a:t>”.</a:t>
            </a:r>
            <a:endParaRPr lang="el-GR" sz="2600" b="1"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b="1" kern="0" dirty="0" smtClean="0">
                <a:solidFill>
                  <a:srgbClr val="000000"/>
                </a:solidFill>
              </a:rPr>
              <a:t>ΠΡΟΣΟΧ</a:t>
            </a:r>
            <a:r>
              <a:rPr lang="el-GR" sz="3000" b="1" kern="0" dirty="0">
                <a:solidFill>
                  <a:srgbClr val="000000"/>
                </a:solidFill>
              </a:rPr>
              <a:t>Ή</a:t>
            </a:r>
            <a:r>
              <a:rPr lang="el-GR" sz="3000" b="1" kern="0" dirty="0" smtClean="0">
                <a:solidFill>
                  <a:srgbClr val="000000"/>
                </a:solidFill>
              </a:rPr>
              <a:t>: </a:t>
            </a:r>
            <a:r>
              <a:rPr lang="en-US" sz="3000" b="1" kern="0" dirty="0" smtClean="0">
                <a:solidFill>
                  <a:srgbClr val="000000"/>
                </a:solidFill>
              </a:rPr>
              <a:t>“…”</a:t>
            </a:r>
            <a:r>
              <a:rPr lang="el-GR" sz="3000" b="1" kern="0" dirty="0" smtClean="0">
                <a:solidFill>
                  <a:srgbClr val="000000"/>
                </a:solidFill>
              </a:rPr>
              <a:t> </a:t>
            </a:r>
            <a:r>
              <a:rPr lang="el-GR" sz="3000" kern="0" dirty="0" smtClean="0">
                <a:solidFill>
                  <a:srgbClr val="000000"/>
                </a:solidFill>
              </a:rPr>
              <a:t>(εισαγωγικά),</a:t>
            </a:r>
            <a:r>
              <a:rPr lang="en-US" sz="3000" kern="0" dirty="0" smtClean="0">
                <a:solidFill>
                  <a:srgbClr val="000000"/>
                </a:solidFill>
              </a:rPr>
              <a:t> </a:t>
            </a:r>
            <a:r>
              <a:rPr lang="el-GR" sz="3000" b="1" kern="0" dirty="0">
                <a:solidFill>
                  <a:srgbClr val="000000"/>
                </a:solidFill>
              </a:rPr>
              <a:t>και όχι </a:t>
            </a:r>
            <a:r>
              <a:rPr lang="en-US" sz="3000" b="1" kern="0" dirty="0" smtClean="0">
                <a:solidFill>
                  <a:srgbClr val="000000"/>
                </a:solidFill>
              </a:rPr>
              <a:t>&lt;…&gt;</a:t>
            </a:r>
            <a:r>
              <a:rPr lang="el-GR" sz="3000" b="1" kern="0" dirty="0" smtClean="0">
                <a:solidFill>
                  <a:srgbClr val="000000"/>
                </a:solidFill>
              </a:rPr>
              <a:t> </a:t>
            </a:r>
            <a:r>
              <a:rPr lang="el-GR" sz="3000" kern="0" dirty="0" smtClean="0">
                <a:solidFill>
                  <a:srgbClr val="000000"/>
                </a:solidFill>
              </a:rPr>
              <a:t>(σύμβολα μικρότερου και μεγαλύτερου).</a:t>
            </a:r>
            <a:endParaRPr lang="en-IE" sz="3000" kern="0" dirty="0">
              <a:solidFill>
                <a:srgbClr val="000000"/>
              </a:solidFill>
            </a:endParaRPr>
          </a:p>
          <a:p>
            <a:endParaRPr lang="el-GR" dirty="0"/>
          </a:p>
        </p:txBody>
      </p:sp>
      <p:sp>
        <p:nvSpPr>
          <p:cNvPr id="4" name="Θέση υποσέλιδου 1" descr="."/>
          <p:cNvSpPr>
            <a:spLocks noGrp="1"/>
          </p:cNvSpPr>
          <p:nvPr>
            <p:ph type="ftr" sz="quarter" idx="11"/>
            <p:custDataLst>
              <p:tags r:id="rId1"/>
            </p:custDataLst>
          </p:nvPr>
        </p:nvSpPr>
        <p:spPr/>
        <p:txBody>
          <a:bodyPr/>
          <a:lstStyle/>
          <a:p>
            <a:r>
              <a:rPr lang="en-US" sz="1400" dirty="0" smtClean="0">
                <a:solidFill>
                  <a:prstClr val="black"/>
                </a:solidFill>
              </a:rPr>
              <a:t>Header Files</a:t>
            </a:r>
            <a:endParaRPr lang="en-US"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7</a:t>
            </a:fld>
            <a:endParaRPr lang="el-GR" sz="1400" dirty="0">
              <a:solidFill>
                <a:prstClr val="black"/>
              </a:solidFill>
            </a:endParaRPr>
          </a:p>
        </p:txBody>
      </p:sp>
    </p:spTree>
    <p:extLst>
      <p:ext uri="{BB962C8B-B14F-4D97-AF65-F5344CB8AC3E}">
        <p14:creationId xmlns:p14="http://schemas.microsoft.com/office/powerpoint/2010/main" val="6801232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Πρότυπα </a:t>
            </a:r>
            <a:r>
              <a:rPr lang="el-GR" b="1" dirty="0" smtClean="0"/>
              <a:t>συναρτήσεων</a:t>
            </a:r>
            <a:endParaRPr lang="el-GR" b="1" dirty="0"/>
          </a:p>
        </p:txBody>
      </p:sp>
      <p:sp>
        <p:nvSpPr>
          <p:cNvPr id="3" name="Θέση περιεχομένου 1"/>
          <p:cNvSpPr>
            <a:spLocks noGrp="1"/>
          </p:cNvSpPr>
          <p:nvPr>
            <p:ph idx="1"/>
          </p:nvPr>
        </p:nvSpPr>
        <p:spPr/>
        <p:txBody>
          <a:bodyPr>
            <a:normAutofit fontScale="92500" lnSpcReduction="2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Ένα σύνολο συναρτήσεων μπορεί να χρησιμοποιηθεί σε πολλά </a:t>
            </a:r>
            <a:r>
              <a:rPr lang="el-GR" sz="3000" kern="0" dirty="0" smtClean="0">
                <a:solidFill>
                  <a:srgbClr val="000000"/>
                </a:solidFill>
              </a:rPr>
              <a:t>προγράμματα, </a:t>
            </a:r>
            <a:r>
              <a:rPr lang="el-GR" sz="3000" kern="0" dirty="0">
                <a:solidFill>
                  <a:srgbClr val="000000"/>
                </a:solidFill>
              </a:rPr>
              <a:t>παρά να τις γράφουμε κάθε φορά που τις </a:t>
            </a:r>
            <a:r>
              <a:rPr lang="el-GR" sz="3000" kern="0" dirty="0" smtClean="0">
                <a:solidFill>
                  <a:srgbClr val="000000"/>
                </a:solidFill>
              </a:rPr>
              <a:t>χρειαζόμαστε.</a:t>
            </a:r>
            <a:endParaRPr lang="en-IE"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Μπορούμε να γράψουμε ένα σύνολο </a:t>
            </a:r>
            <a:r>
              <a:rPr lang="el-GR" sz="3000" kern="0" dirty="0" smtClean="0">
                <a:solidFill>
                  <a:srgbClr val="000000"/>
                </a:solidFill>
              </a:rPr>
              <a:t>συναρτήσεων, </a:t>
            </a:r>
            <a:r>
              <a:rPr lang="el-GR" sz="3000" kern="0" dirty="0">
                <a:solidFill>
                  <a:srgbClr val="000000"/>
                </a:solidFill>
              </a:rPr>
              <a:t>και να τις αποθηκεύσουμε με όνομα </a:t>
            </a:r>
            <a:r>
              <a:rPr lang="el-GR" sz="3000" kern="0" dirty="0" smtClean="0">
                <a:solidFill>
                  <a:srgbClr val="000000"/>
                </a:solidFill>
              </a:rPr>
              <a:t>όπως,</a:t>
            </a:r>
            <a:r>
              <a:rPr lang="en-IE" sz="3000" kern="0" dirty="0" smtClean="0">
                <a:solidFill>
                  <a:srgbClr val="000000"/>
                </a:solidFill>
              </a:rPr>
              <a:t> </a:t>
            </a:r>
            <a:r>
              <a:rPr lang="en-IE" sz="3000" kern="0" dirty="0">
                <a:solidFill>
                  <a:srgbClr val="000000"/>
                </a:solidFill>
              </a:rPr>
              <a:t>&lt;</a:t>
            </a:r>
            <a:r>
              <a:rPr lang="en-IE" sz="3000" kern="0" dirty="0" err="1">
                <a:solidFill>
                  <a:srgbClr val="000000"/>
                </a:solidFill>
              </a:rPr>
              <a:t>any_name.</a:t>
            </a:r>
            <a:r>
              <a:rPr lang="en-IE" sz="3000" b="1" kern="0" dirty="0" err="1">
                <a:solidFill>
                  <a:srgbClr val="C00000"/>
                </a:solidFill>
              </a:rPr>
              <a:t>h</a:t>
            </a:r>
            <a:r>
              <a:rPr lang="en-IE" sz="3000" kern="0" dirty="0" smtClean="0">
                <a:solidFill>
                  <a:srgbClr val="000000"/>
                </a:solidFill>
              </a:rPr>
              <a:t>&gt;</a:t>
            </a:r>
            <a:r>
              <a:rPr lang="el-GR" sz="3000" kern="0" dirty="0" smtClean="0">
                <a:solidFill>
                  <a:srgbClr val="000000"/>
                </a:solidFill>
              </a:rPr>
              <a:t>.</a:t>
            </a:r>
            <a:endParaRPr lang="en-IE"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smtClean="0">
                <a:solidFill>
                  <a:srgbClr val="000000"/>
                </a:solidFill>
              </a:rPr>
              <a:t>Μετά, </a:t>
            </a:r>
            <a:r>
              <a:rPr lang="el-GR" sz="3000" kern="0" dirty="0">
                <a:solidFill>
                  <a:srgbClr val="000000"/>
                </a:solidFill>
              </a:rPr>
              <a:t>απλά τις συμπεριλαμβάνουμε σε κάθε πρόγραμμα που τις χρειαζόμαστε: </a:t>
            </a:r>
            <a:r>
              <a:rPr lang="en-IE" sz="3000" kern="0" dirty="0">
                <a:solidFill>
                  <a:srgbClr val="000000"/>
                </a:solidFill>
              </a:rPr>
              <a:t>#include </a:t>
            </a:r>
            <a:r>
              <a:rPr lang="en-IE" sz="3000" b="1" kern="0" dirty="0">
                <a:solidFill>
                  <a:srgbClr val="000000"/>
                </a:solidFill>
              </a:rPr>
              <a:t>“</a:t>
            </a:r>
            <a:r>
              <a:rPr lang="en-IE" sz="3000" kern="0" dirty="0" err="1">
                <a:solidFill>
                  <a:srgbClr val="000000"/>
                </a:solidFill>
              </a:rPr>
              <a:t>any_name.h</a:t>
            </a:r>
            <a:r>
              <a:rPr lang="en-IE" sz="3000" b="1" kern="0" dirty="0">
                <a:solidFill>
                  <a:srgbClr val="000000"/>
                </a:solidFill>
              </a:rPr>
              <a:t>”</a:t>
            </a:r>
            <a:r>
              <a:rPr lang="en-IE" sz="3000" kern="0" dirty="0">
                <a:solidFill>
                  <a:srgbClr val="000000"/>
                </a:solidFill>
              </a:rPr>
              <a:t> </a:t>
            </a:r>
            <a:r>
              <a:rPr lang="el-GR" sz="3000" kern="0" dirty="0">
                <a:solidFill>
                  <a:srgbClr val="000000"/>
                </a:solidFill>
              </a:rPr>
              <a:t>ή</a:t>
            </a:r>
            <a:r>
              <a:rPr lang="en-IE" sz="3000" kern="0" dirty="0">
                <a:solidFill>
                  <a:srgbClr val="000000"/>
                </a:solidFill>
              </a:rPr>
              <a:t> #include </a:t>
            </a:r>
            <a:r>
              <a:rPr lang="en-IE" sz="3000" b="1" kern="0" dirty="0">
                <a:solidFill>
                  <a:srgbClr val="000000"/>
                </a:solidFill>
              </a:rPr>
              <a:t>“</a:t>
            </a:r>
            <a:r>
              <a:rPr lang="en-IE" sz="3000" kern="0" dirty="0">
                <a:solidFill>
                  <a:srgbClr val="000000"/>
                </a:solidFill>
              </a:rPr>
              <a:t>path\</a:t>
            </a:r>
            <a:r>
              <a:rPr lang="en-IE" sz="3000" kern="0" dirty="0" err="1">
                <a:solidFill>
                  <a:srgbClr val="000000"/>
                </a:solidFill>
              </a:rPr>
              <a:t>any_name.h</a:t>
            </a:r>
            <a:r>
              <a:rPr lang="en-IE" sz="3000" b="1" kern="0" dirty="0">
                <a:solidFill>
                  <a:srgbClr val="000000"/>
                </a:solidFill>
              </a:rPr>
              <a:t>”:</a:t>
            </a:r>
          </a:p>
          <a:p>
            <a:pPr marL="1001713" lvl="1" indent="-482600" defTabSz="1008063" eaLnBrk="0" fontAlgn="base" hangingPunct="0">
              <a:spcAft>
                <a:spcPct val="0"/>
              </a:spcAft>
              <a:buClr>
                <a:schemeClr val="accent3">
                  <a:lumMod val="50000"/>
                </a:schemeClr>
              </a:buClr>
              <a:buSzPct val="75000"/>
              <a:buFont typeface="Wingdings" panose="05000000000000000000" pitchFamily="2" charset="2"/>
              <a:buChar char="n"/>
            </a:pPr>
            <a:r>
              <a:rPr lang="en-IE" sz="2600" b="1" kern="0" dirty="0">
                <a:solidFill>
                  <a:srgbClr val="000000"/>
                </a:solidFill>
              </a:rPr>
              <a:t>#include “c:\data\</a:t>
            </a:r>
            <a:r>
              <a:rPr lang="en-IE" sz="2600" b="1" kern="0" dirty="0" err="1">
                <a:solidFill>
                  <a:srgbClr val="000000"/>
                </a:solidFill>
              </a:rPr>
              <a:t>date.h</a:t>
            </a:r>
            <a:r>
              <a:rPr lang="en-IE" sz="2600" b="1" kern="0" dirty="0">
                <a:solidFill>
                  <a:srgbClr val="000000"/>
                </a:solidFill>
              </a:rPr>
              <a:t>”.</a:t>
            </a:r>
            <a:endParaRPr lang="el-GR" sz="2600" b="1"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b="1" kern="0" dirty="0" smtClean="0">
                <a:solidFill>
                  <a:srgbClr val="000000"/>
                </a:solidFill>
              </a:rPr>
              <a:t>ΠΡΟΣΟΧΉ: </a:t>
            </a:r>
            <a:r>
              <a:rPr lang="en-US" sz="3000" b="1" kern="0" dirty="0">
                <a:solidFill>
                  <a:srgbClr val="000000"/>
                </a:solidFill>
              </a:rPr>
              <a:t>“…” </a:t>
            </a:r>
            <a:r>
              <a:rPr lang="el-GR" sz="3000" kern="0" dirty="0">
                <a:solidFill>
                  <a:srgbClr val="000000"/>
                </a:solidFill>
              </a:rPr>
              <a:t>(εισαγωγικά),</a:t>
            </a:r>
            <a:r>
              <a:rPr lang="en-US" sz="3000" kern="0" dirty="0">
                <a:solidFill>
                  <a:srgbClr val="000000"/>
                </a:solidFill>
              </a:rPr>
              <a:t> </a:t>
            </a:r>
            <a:r>
              <a:rPr lang="el-GR" sz="3000" b="1" kern="0" dirty="0" smtClean="0">
                <a:solidFill>
                  <a:srgbClr val="000000"/>
                </a:solidFill>
              </a:rPr>
              <a:t>και </a:t>
            </a:r>
            <a:r>
              <a:rPr lang="el-GR" sz="3000" b="1" kern="0" dirty="0">
                <a:solidFill>
                  <a:srgbClr val="000000"/>
                </a:solidFill>
              </a:rPr>
              <a:t>όχι </a:t>
            </a:r>
            <a:r>
              <a:rPr lang="en-US" sz="3000" b="1" kern="0" dirty="0" smtClean="0">
                <a:solidFill>
                  <a:srgbClr val="000000"/>
                </a:solidFill>
              </a:rPr>
              <a:t>&lt;…&gt;</a:t>
            </a:r>
            <a:r>
              <a:rPr lang="el-GR" sz="3000" b="1" kern="0" dirty="0" smtClean="0">
                <a:solidFill>
                  <a:srgbClr val="000000"/>
                </a:solidFill>
              </a:rPr>
              <a:t> </a:t>
            </a:r>
            <a:r>
              <a:rPr lang="el-GR" sz="3000" kern="0" dirty="0" smtClean="0">
                <a:solidFill>
                  <a:srgbClr val="000000"/>
                </a:solidFill>
              </a:rPr>
              <a:t>(</a:t>
            </a:r>
            <a:r>
              <a:rPr lang="el-GR" sz="3000" kern="0" dirty="0">
                <a:solidFill>
                  <a:srgbClr val="000000"/>
                </a:solidFill>
              </a:rPr>
              <a:t>σύμβολα μικρότερου και μεγαλύτερου).</a:t>
            </a:r>
            <a:endParaRPr lang="en-IE"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endParaRPr lang="en-IE" sz="3000" b="1" kern="0" dirty="0">
              <a:solidFill>
                <a:srgbClr val="000000"/>
              </a:solidFill>
            </a:endParaRPr>
          </a:p>
          <a:p>
            <a:endParaRPr lang="el-GR" dirty="0"/>
          </a:p>
        </p:txBody>
      </p:sp>
      <p:sp>
        <p:nvSpPr>
          <p:cNvPr id="4" name="Θέση υποσέλιδου 1" descr="."/>
          <p:cNvSpPr>
            <a:spLocks noGrp="1"/>
          </p:cNvSpPr>
          <p:nvPr>
            <p:ph type="ftr" sz="quarter" idx="11"/>
            <p:custDataLst>
              <p:tags r:id="rId2"/>
            </p:custDataLst>
          </p:nvPr>
        </p:nvSpPr>
        <p:spPr/>
        <p:txBody>
          <a:bodyPr/>
          <a:lstStyle/>
          <a:p>
            <a:r>
              <a:rPr lang="en-US" sz="1400" dirty="0" smtClean="0">
                <a:solidFill>
                  <a:prstClr val="black"/>
                </a:solidFill>
              </a:rPr>
              <a:t>Header Files</a:t>
            </a:r>
            <a:endParaRPr lang="en-US" sz="1400" dirty="0">
              <a:solidFill>
                <a:prstClr val="black"/>
              </a:solidFill>
            </a:endParaRPr>
          </a:p>
        </p:txBody>
      </p:sp>
      <p:sp>
        <p:nvSpPr>
          <p:cNvPr id="5"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8</a:t>
            </a:fld>
            <a:endParaRPr lang="el-GR" sz="1400" dirty="0">
              <a:solidFill>
                <a:prstClr val="black"/>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31393986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Γεωμετρικές </a:t>
            </a:r>
            <a:r>
              <a:rPr lang="el-GR" b="1" dirty="0" smtClean="0"/>
              <a:t>συναρτήσεις</a:t>
            </a:r>
            <a:endParaRPr lang="el-GR" b="1" dirty="0"/>
          </a:p>
        </p:txBody>
      </p:sp>
      <p:sp>
        <p:nvSpPr>
          <p:cNvPr id="3" name="Θέση περιεχομένου 1" descr="Πρόγραμμα: # include, math.h. Enter, # define, P i 3.14159. Enter, float, circle underscore area, παρένθεση float, κλείσιμο παρένθεσης. Enter, float, circle underscore perimeter, παρένθεση float, κλείσιμο παρένθεσης. Enter, float, rectangle underscore area, παρένθεση float, κόμμα float, κλείσιμο παρένθεσης. Enter, float, rectangle underscore perimeter, παρένθεση float, κόμμα float, κλείσιμο παρένθεσης. Enter, float, circle underscore area, παρένθεση float R, κλείσιμο παρένθεσης, άγκιστρο. Enter, float a. Enter, a =, P i * R, * R. Enter, return a. Enter, κλείσιμο αγκίστρου. Enter, float, circle underscore perimeter, παρένθεση float R, κλείσιμο παρένθεσης, άγκιστρο. Enter, float p. Enter, p =, 2 * P i, * R. Enter, return p. Enter, κλείσιμο αγκίστρου."/>
          <p:cNvSpPr>
            <a:spLocks noGrp="1"/>
          </p:cNvSpPr>
          <p:nvPr>
            <p:ph sz="half" idx="1"/>
            <p:custDataLst>
              <p:tags r:id="rId1"/>
            </p:custDataLst>
          </p:nvPr>
        </p:nvSpPr>
        <p:spPr>
          <a:xfrm>
            <a:off x="323528" y="1600200"/>
            <a:ext cx="4172272" cy="4709120"/>
          </a:xfrm>
        </p:spPr>
        <p:txBody>
          <a:bodyPr>
            <a:normAutofit lnSpcReduction="10000"/>
          </a:bodyPr>
          <a:lstStyle/>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math.h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Pi 3.14159</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circle_area</a:t>
            </a:r>
            <a:r>
              <a:rPr lang="en-US" sz="2000" dirty="0" smtClean="0">
                <a:solidFill>
                  <a:srgbClr val="000000"/>
                </a:solidFill>
                <a:ea typeface="Arial Unicode MS" panose="020B0604020202020204" pitchFamily="34" charset="-128"/>
                <a:cs typeface="Arial Unicode MS" panose="020B0604020202020204" pitchFamily="34" charset="-128"/>
              </a:rPr>
              <a:t>(float);</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circle_perimeter</a:t>
            </a:r>
            <a:r>
              <a:rPr lang="en-US" sz="2000" dirty="0" smtClean="0">
                <a:solidFill>
                  <a:srgbClr val="000000"/>
                </a:solidFill>
                <a:ea typeface="Arial Unicode MS" panose="020B0604020202020204" pitchFamily="34" charset="-128"/>
                <a:cs typeface="Arial Unicode MS" panose="020B0604020202020204" pitchFamily="34" charset="-128"/>
              </a:rPr>
              <a:t>(float);</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rectangle_area</a:t>
            </a:r>
            <a:r>
              <a:rPr lang="en-US" sz="2000" dirty="0" smtClean="0">
                <a:solidFill>
                  <a:srgbClr val="000000"/>
                </a:solidFill>
                <a:ea typeface="Arial Unicode MS" panose="020B0604020202020204" pitchFamily="34" charset="-128"/>
                <a:cs typeface="Arial Unicode MS" panose="020B0604020202020204" pitchFamily="34" charset="-128"/>
              </a:rPr>
              <a:t>(float, float);</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rectangle_perimeter</a:t>
            </a:r>
            <a:r>
              <a:rPr lang="en-US" sz="2000" dirty="0" smtClean="0">
                <a:solidFill>
                  <a:srgbClr val="000000"/>
                </a:solidFill>
                <a:ea typeface="Arial Unicode MS" panose="020B0604020202020204" pitchFamily="34" charset="-128"/>
                <a:cs typeface="Arial Unicode MS" panose="020B0604020202020204" pitchFamily="34" charset="-128"/>
              </a:rPr>
              <a:t>(float, float);</a:t>
            </a:r>
          </a:p>
          <a:p>
            <a:pPr marL="0" lvl="0" indent="0" defTabSz="449263" fontAlgn="base" hangingPunct="0">
              <a:lnSpc>
                <a:spcPct val="93000"/>
              </a:lnSpc>
              <a:spcBef>
                <a:spcPts val="0"/>
              </a:spcBef>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circle_area</a:t>
            </a:r>
            <a:r>
              <a:rPr lang="en-US" sz="2000" dirty="0" smtClean="0">
                <a:solidFill>
                  <a:srgbClr val="000000"/>
                </a:solidFill>
                <a:ea typeface="Arial Unicode MS" panose="020B0604020202020204" pitchFamily="34" charset="-128"/>
                <a:cs typeface="Arial Unicode MS" panose="020B0604020202020204" pitchFamily="34" charset="-128"/>
              </a:rPr>
              <a:t>(float R) {</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a;</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 = Pi * R * R;</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a;</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circle_perimeter</a:t>
            </a:r>
            <a:r>
              <a:rPr lang="en-US" sz="2000" dirty="0" smtClean="0">
                <a:solidFill>
                  <a:srgbClr val="000000"/>
                </a:solidFill>
                <a:ea typeface="Arial Unicode MS" panose="020B0604020202020204" pitchFamily="34" charset="-128"/>
                <a:cs typeface="Arial Unicode MS" panose="020B0604020202020204" pitchFamily="34" charset="-128"/>
              </a:rPr>
              <a:t>(float R) {</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p;</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p = 2 * Pi * R;</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p;</a:t>
            </a:r>
          </a:p>
          <a:p>
            <a:pPr marL="0" lvl="0" indent="0" defTabSz="449263" fontAlgn="base" hangingPunct="0">
              <a:lnSpc>
                <a:spcPct val="9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endParaRPr lang="en-US" dirty="0"/>
          </a:p>
        </p:txBody>
      </p:sp>
      <p:sp>
        <p:nvSpPr>
          <p:cNvPr id="4" name="Θέση περιεχομένου 2" descr="Συνέχεια προγράμματος: Float, rectangle underscore area, παρένθεση float l, κόμμα float w, κλείσιμο παρένθεσης, άγκιστρο. Enter, float a. Enter, a =, l * w. Enter, return a. Enter, κλείσιμο αγκίστρου. Enter, float, rectangle underscore perimeter, παρένθεση float l, κόμμα float w, κλείσιμο παρένθεσης, άγκιστρο. Enter, float p. Enter, p =, 2 *, l + w. Enter, return p. Enter,  κλείσιμο αγκίστρου.&#10;"/>
          <p:cNvSpPr>
            <a:spLocks noGrp="1"/>
          </p:cNvSpPr>
          <p:nvPr>
            <p:ph sz="half" idx="2"/>
            <p:custDataLst>
              <p:tags r:id="rId2"/>
            </p:custDataLst>
          </p:nvPr>
        </p:nvSpPr>
        <p:spPr>
          <a:xfrm>
            <a:off x="4648200" y="1600200"/>
            <a:ext cx="4100264" cy="4525963"/>
          </a:xfrm>
        </p:spPr>
        <p:txBody>
          <a:bodyPr>
            <a:noAutofit/>
          </a:bodyPr>
          <a:lstStyle/>
          <a:p>
            <a:pPr marL="0" lvl="0" indent="0" defTabSz="449263" fontAlgn="base" hangingPunct="0">
              <a:lnSpc>
                <a:spcPct val="8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rectangle_area</a:t>
            </a:r>
            <a:r>
              <a:rPr lang="en-US" sz="2000" dirty="0" smtClean="0">
                <a:solidFill>
                  <a:srgbClr val="000000"/>
                </a:solidFill>
                <a:ea typeface="Arial Unicode MS" panose="020B0604020202020204" pitchFamily="34" charset="-128"/>
                <a:cs typeface="Arial Unicode MS" panose="020B0604020202020204" pitchFamily="34" charset="-128"/>
              </a:rPr>
              <a:t>(float l, float w) {</a:t>
            </a:r>
          </a:p>
          <a:p>
            <a:pPr marL="0" lvl="0" indent="0" defTabSz="449263" fontAlgn="base" hangingPunct="0">
              <a:lnSpc>
                <a:spcPct val="8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a;</a:t>
            </a:r>
          </a:p>
          <a:p>
            <a:pPr marL="0" lvl="0" indent="0" defTabSz="449263" fontAlgn="base" hangingPunct="0">
              <a:lnSpc>
                <a:spcPct val="8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 = l * w;</a:t>
            </a:r>
          </a:p>
          <a:p>
            <a:pPr marL="0" lvl="0" indent="0" defTabSz="449263" fontAlgn="base" hangingPunct="0">
              <a:lnSpc>
                <a:spcPct val="8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a;</a:t>
            </a:r>
          </a:p>
          <a:p>
            <a:pPr marL="0" lvl="0" indent="0" defTabSz="449263" fontAlgn="base" hangingPunct="0">
              <a:lnSpc>
                <a:spcPct val="8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float </a:t>
            </a:r>
            <a:r>
              <a:rPr lang="en-US" sz="2000" dirty="0" err="1" smtClean="0">
                <a:solidFill>
                  <a:srgbClr val="000000"/>
                </a:solidFill>
                <a:ea typeface="Arial Unicode MS" panose="020B0604020202020204" pitchFamily="34" charset="-128"/>
                <a:cs typeface="Arial Unicode MS" panose="020B0604020202020204" pitchFamily="34" charset="-128"/>
              </a:rPr>
              <a:t>rectangle_perimeter</a:t>
            </a:r>
            <a:r>
              <a:rPr lang="en-US" sz="2000" dirty="0" smtClean="0">
                <a:solidFill>
                  <a:srgbClr val="000000"/>
                </a:solidFill>
                <a:ea typeface="Arial Unicode MS" panose="020B0604020202020204" pitchFamily="34" charset="-128"/>
                <a:cs typeface="Arial Unicode MS" panose="020B0604020202020204" pitchFamily="34" charset="-128"/>
              </a:rPr>
              <a:t>(float I, float w) { </a:t>
            </a:r>
          </a:p>
          <a:p>
            <a:pPr marL="0" lvl="0" indent="0" defTabSz="449263" fontAlgn="base" hangingPunct="0">
              <a:lnSpc>
                <a:spcPct val="8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p;</a:t>
            </a:r>
          </a:p>
          <a:p>
            <a:pPr marL="0" lvl="0" indent="0" defTabSz="449263" fontAlgn="base" hangingPunct="0">
              <a:lnSpc>
                <a:spcPct val="8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p = 2 * (l + w);</a:t>
            </a:r>
          </a:p>
          <a:p>
            <a:pPr marL="0" lvl="0" indent="0" defTabSz="449263" fontAlgn="base" hangingPunct="0">
              <a:lnSpc>
                <a:spcPct val="83000"/>
              </a:lnSpc>
              <a:spcBef>
                <a:spcPts val="0"/>
              </a:spcBef>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p;</a:t>
            </a:r>
          </a:p>
          <a:p>
            <a:pPr marL="0" indent="0">
              <a:lnSpc>
                <a:spcPct val="83000"/>
              </a:lnSpc>
              <a:spcBef>
                <a:spcPts val="0"/>
              </a:spcBef>
              <a:buNone/>
            </a:pPr>
            <a:r>
              <a:rPr lang="en-US" sz="2000" dirty="0" smtClean="0"/>
              <a:t>}</a:t>
            </a:r>
            <a:endParaRPr lang="en-US" sz="2000" dirty="0"/>
          </a:p>
        </p:txBody>
      </p:sp>
      <p:sp>
        <p:nvSpPr>
          <p:cNvPr id="5" name="Θέση υποσέλιδου 1" descr="."/>
          <p:cNvSpPr>
            <a:spLocks noGrp="1"/>
          </p:cNvSpPr>
          <p:nvPr>
            <p:ph type="ftr" sz="quarter" idx="11"/>
            <p:custDataLst>
              <p:tags r:id="rId3"/>
            </p:custDataLst>
          </p:nvPr>
        </p:nvSpPr>
        <p:spPr/>
        <p:txBody>
          <a:bodyPr/>
          <a:lstStyle/>
          <a:p>
            <a:r>
              <a:rPr lang="en-US" sz="1400" dirty="0" smtClean="0">
                <a:solidFill>
                  <a:prstClr val="black"/>
                </a:solidFill>
              </a:rPr>
              <a:t>Header Files</a:t>
            </a:r>
            <a:endParaRPr lang="en-US" sz="1400" dirty="0">
              <a:solidFill>
                <a:prstClr val="black"/>
              </a:solidFill>
            </a:endParaRPr>
          </a:p>
        </p:txBody>
      </p:sp>
      <p:sp>
        <p:nvSpPr>
          <p:cNvPr id="6" name="Θέση αριθμού διαφάνειας 1" descr="."/>
          <p:cNvSpPr>
            <a:spLocks noGrp="1"/>
          </p:cNvSpPr>
          <p:nvPr>
            <p:ph type="sldNum" sz="quarter" idx="12"/>
          </p:nvPr>
        </p:nvSpPr>
        <p:spPr/>
        <p:txBody>
          <a:bodyPr/>
          <a:lstStyle/>
          <a:p>
            <a:fld id="{3802D86F-0ACD-4CFB-B7E4-E17E1C35555A}" type="slidenum">
              <a:rPr lang="el-GR" sz="1400" smtClean="0">
                <a:solidFill>
                  <a:prstClr val="black"/>
                </a:solidFill>
              </a:rPr>
              <a:pPr/>
              <a:t>9</a:t>
            </a:fld>
            <a:endParaRPr lang="el-GR" sz="1400" dirty="0">
              <a:solidFill>
                <a:prstClr val="black"/>
              </a:solidFill>
            </a:endParaRPr>
          </a:p>
        </p:txBody>
      </p:sp>
    </p:spTree>
    <p:extLst>
      <p:ext uri="{BB962C8B-B14F-4D97-AF65-F5344CB8AC3E}">
        <p14:creationId xmlns:p14="http://schemas.microsoft.com/office/powerpoint/2010/main" val="288852071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5/9/2013 5:26:32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7,2,6,10,1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3074,3075,5,3,"/>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1.xml><?xml version="1.0" encoding="utf-8"?>
<p:tagLst xmlns:a="http://schemas.openxmlformats.org/drawingml/2006/main" xmlns:r="http://schemas.openxmlformats.org/officeDocument/2006/relationships" xmlns:p="http://schemas.openxmlformats.org/presentationml/2006/main">
  <p:tag name="ZHAW.ACCESSIBILITYADDIN.READINGORDER" val="2,3,4,5,6,"/>
</p:tagLst>
</file>

<file path=ppt/tags/tag3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4.xml><?xml version="1.0" encoding="utf-8"?>
<p:tagLst xmlns:a="http://schemas.openxmlformats.org/drawingml/2006/main" xmlns:r="http://schemas.openxmlformats.org/officeDocument/2006/relationships" xmlns:p="http://schemas.openxmlformats.org/presentationml/2006/main">
  <p:tag name="ZHAW.ACCESSIBILITYADDIN.READINGORDER" val="2,6,7,"/>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6146,15,12,14,3,6,"/>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8F6B8B0F-3B35-41D3-94DC-5071035EDACD}">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27</TotalTime>
  <Words>1194</Words>
  <Application>Microsoft Office PowerPoint</Application>
  <PresentationFormat>Προβολή στην οθόνη (4:3)</PresentationFormat>
  <Paragraphs>202</Paragraphs>
  <Slides>17</Slides>
  <Notes>0</Notes>
  <HiddenSlides>0</HiddenSlides>
  <MMClips>0</MMClips>
  <ScaleCrop>false</ScaleCrop>
  <HeadingPairs>
    <vt:vector size="4" baseType="variant">
      <vt:variant>
        <vt:lpstr>Θέμα</vt:lpstr>
      </vt:variant>
      <vt:variant>
        <vt:i4>2</vt:i4>
      </vt:variant>
      <vt:variant>
        <vt:lpstr>Τίτλοι διαφανειών</vt:lpstr>
      </vt:variant>
      <vt:variant>
        <vt:i4>17</vt:i4>
      </vt:variant>
    </vt:vector>
  </HeadingPairs>
  <TitlesOfParts>
    <vt:vector size="19" baseType="lpstr">
      <vt:lpstr>1_Θέμα του Office</vt:lpstr>
      <vt:lpstr>Θέμα του Office</vt:lpstr>
      <vt:lpstr>Προγραμματισμός ΗΥ   </vt:lpstr>
      <vt:lpstr>Άδειες χρήσης </vt:lpstr>
      <vt:lpstr>Χρηματοδότηση </vt:lpstr>
      <vt:lpstr>Σκοποί ενότητας </vt:lpstr>
      <vt:lpstr>Περιεχόμενα ενότητας</vt:lpstr>
      <vt:lpstr>Η standard library</vt:lpstr>
      <vt:lpstr>Πρότυπο δομής - Structure </vt:lpstr>
      <vt:lpstr>Πρότυπα συναρτήσεων</vt:lpstr>
      <vt:lpstr>Γεωμετρικές συναρτήσεις</vt:lpstr>
      <vt:lpstr>Χρήση header files του χρήστη</vt:lpstr>
      <vt:lpstr>Άσκηση 1: Header file</vt:lpstr>
      <vt:lpstr>Header file 1</vt:lpstr>
      <vt:lpstr>Πρόγραμμα 1</vt:lpstr>
      <vt:lpstr>Άσκηση 2: Header file</vt:lpstr>
      <vt:lpstr>Header file 2</vt:lpstr>
      <vt:lpstr>Πρόγραμμα 2</vt:lpstr>
      <vt:lpstr>Τέλος ενδέκατης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ΗΥ   </dc:title>
  <dc:subject>Header Files</dc:subject>
  <dc:creator>Σάββας Ηλίας</dc:creator>
  <cp:keywords>Header files</cp:keywords>
  <dc:description>Χρήση header files δημιουργημένα από τον χρήστη.</dc:description>
  <cp:lastModifiedBy>Georgia</cp:lastModifiedBy>
  <cp:revision>10</cp:revision>
  <dcterms:created xsi:type="dcterms:W3CDTF">2013-09-15T14:10:14Z</dcterms:created>
  <dcterms:modified xsi:type="dcterms:W3CDTF">2013-09-15T20:00:19Z</dcterms:modified>
  <cp:category>Εκπαιδευτικό Υλικό</cp:category>
  <cp:contentStatus>Τελικό</cp:contentStatus>
</cp:coreProperties>
</file>