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8"/>
  </p:notesMasterIdLst>
  <p:sldIdLst>
    <p:sldId id="346" r:id="rId3"/>
    <p:sldId id="347" r:id="rId4"/>
    <p:sldId id="348" r:id="rId5"/>
    <p:sldId id="349" r:id="rId6"/>
    <p:sldId id="266" r:id="rId7"/>
    <p:sldId id="267" r:id="rId8"/>
    <p:sldId id="336" r:id="rId9"/>
    <p:sldId id="270" r:id="rId10"/>
    <p:sldId id="306" r:id="rId11"/>
    <p:sldId id="272" r:id="rId12"/>
    <p:sldId id="271" r:id="rId13"/>
    <p:sldId id="273" r:id="rId14"/>
    <p:sldId id="274" r:id="rId15"/>
    <p:sldId id="31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07" r:id="rId25"/>
    <p:sldId id="283" r:id="rId26"/>
    <p:sldId id="284" r:id="rId27"/>
    <p:sldId id="286" r:id="rId28"/>
    <p:sldId id="308" r:id="rId29"/>
    <p:sldId id="287" r:id="rId30"/>
    <p:sldId id="288" r:id="rId31"/>
    <p:sldId id="309" r:id="rId32"/>
    <p:sldId id="310" r:id="rId33"/>
    <p:sldId id="312" r:id="rId34"/>
    <p:sldId id="313" r:id="rId35"/>
    <p:sldId id="291" r:id="rId36"/>
    <p:sldId id="314" r:id="rId37"/>
    <p:sldId id="316" r:id="rId38"/>
    <p:sldId id="354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41" r:id="rId57"/>
    <p:sldId id="355" r:id="rId58"/>
    <p:sldId id="343" r:id="rId59"/>
    <p:sldId id="344" r:id="rId60"/>
    <p:sldId id="345" r:id="rId61"/>
    <p:sldId id="356" r:id="rId62"/>
    <p:sldId id="350" r:id="rId63"/>
    <p:sldId id="351" r:id="rId64"/>
    <p:sldId id="352" r:id="rId65"/>
    <p:sldId id="353" r:id="rId66"/>
    <p:sldId id="337" r:id="rId67"/>
  </p:sldIdLst>
  <p:sldSz cx="9144000" cy="6858000" type="screen4x3"/>
  <p:notesSz cx="6858000" cy="9144000"/>
  <p:custDataLst>
    <p:tags r:id="rId6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E69D87-E251-4F20-95DA-3DB0AC56AD11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9003DF-B712-46CA-8E67-E1F1D2914A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369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95408-37E7-47A6-9ACA-191A2D76C498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0B6AD-25AF-4BA4-81AB-FC6C682B565E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C89E-B064-43C3-9675-03D471E993A3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8AD6-3908-4E11-BC7E-95CCDA9E07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3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41CF-2473-4E3D-8570-659DF33C6022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E2F2-90CE-4680-A792-3B3491CC7B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00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D012-436C-4A3E-945C-152D4DB8CF3D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75A2-3B7B-4185-802C-0846D0AE59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389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ACA177-2594-494F-B684-34ED3A784ED3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9B140-6915-4C8B-8127-BDBD419EF6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81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0CBA-5496-43D8-B3B8-CFF10DB0DE6A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4492-1A4F-4B99-903D-AD28DC67D0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8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0258-F1B4-48A8-B6CF-A0DE018874E1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54D9-4E2B-4CF7-890A-991634BF46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61FF-D234-4E45-BD8A-DE50B3903902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A767-504D-4172-A2A9-A1137E1D5C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26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B933-BB0F-4694-A2A3-2269D0D04EAC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50CC-CB09-4984-B81B-EEE49E5AEF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74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7C24-1A3A-4BEE-8CF7-B702E51CED9D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FCAE-0150-4769-8AEF-C03BFBAB3E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4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3E43-0F76-4A23-AA29-C250F0D3B009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BB0F-F4BB-4EBD-B931-AD6D97C0FF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79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2189-308D-4799-9F8F-EBCD2F9CB8D5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D072-C46E-4F86-9FE8-286A5EB315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65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C082-242B-4622-AC16-41D79C1EC411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D765-95E1-4402-8FD6-7722C97124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63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65979-7F44-421F-A099-484A0FE70E9C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 smtClean="0"/>
              <a:t>Διάδοση Η/Μ κυμάτων - Κεραίες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F9093B-314F-4858-8A1F-573A6BEC3D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2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slide" Target="slide38.xml"/><Relationship Id="rId4" Type="http://schemas.openxmlformats.org/officeDocument/2006/relationships/slide" Target="slide6.xml"/><Relationship Id="rId9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hyperlink" Target="http://creativecommons.org/licenses/by-nc-sa/4.0/deed.el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gorgia.no-ip.com/phd/html/thesis/phd_html/node15.html#Alt8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alf_%E2%80%93_Wave_Dipole.jpg" TargetMode="External"/><Relationship Id="rId5" Type="http://schemas.openxmlformats.org/officeDocument/2006/relationships/hyperlink" Target="http://en.wikipedia.org/wiki/Dipole_antenna" TargetMode="External"/><Relationship Id="rId4" Type="http://schemas.openxmlformats.org/officeDocument/2006/relationships/hyperlink" Target="http://gorgia.no-ip.com/phd/html/thesis/phd_html/node2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/>
                <a:t>Τεχνολογικό Εκπαιδευτικό </a:t>
              </a:r>
            </a:p>
            <a:p>
              <a:pPr eaLnBrk="1" hangingPunct="1"/>
              <a:r>
                <a:rPr lang="el-GR" sz="2000"/>
                <a:t>Ίδρυμα Θεσσαλίας</a:t>
              </a:r>
            </a:p>
          </p:txBody>
        </p:sp>
      </p:grpSp>
      <p:sp>
        <p:nvSpPr>
          <p:cNvPr id="2051" name="Τίτλος 1"/>
          <p:cNvSpPr>
            <a:spLocks noGrp="1"/>
          </p:cNvSpPr>
          <p:nvPr>
            <p:ph type="ctrTitle"/>
          </p:nvPr>
        </p:nvSpPr>
        <p:spPr>
          <a:xfrm>
            <a:off x="757238" y="1644650"/>
            <a:ext cx="7772400" cy="1470025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0000"/>
                </a:solidFill>
              </a:rPr>
              <a:t>Κινητές Επικοινωνίες</a:t>
            </a:r>
            <a:endParaRPr lang="el-GR" dirty="0" smtClean="0"/>
          </a:p>
        </p:txBody>
      </p:sp>
      <p:sp>
        <p:nvSpPr>
          <p:cNvPr id="2052" name="Θέση περιεχομένου 2"/>
          <p:cNvSpPr txBox="1">
            <a:spLocks/>
          </p:cNvSpPr>
          <p:nvPr/>
        </p:nvSpPr>
        <p:spPr bwMode="auto">
          <a:xfrm>
            <a:off x="1150938" y="3048000"/>
            <a:ext cx="68500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800"/>
              </a:spcAft>
              <a:buFont typeface="Arial" charset="0"/>
              <a:buNone/>
            </a:pPr>
            <a:r>
              <a:rPr lang="el-GR" sz="2800" b="1" dirty="0">
                <a:solidFill>
                  <a:srgbClr val="000000"/>
                </a:solidFill>
                <a:latin typeface="+mn-lt"/>
              </a:rPr>
              <a:t>Ενότητα #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3: </a:t>
            </a:r>
            <a:r>
              <a:rPr lang="el-GR" sz="2800" dirty="0">
                <a:solidFill>
                  <a:srgbClr val="000000"/>
                </a:solidFill>
                <a:latin typeface="+mn-lt"/>
              </a:rPr>
              <a:t>Διάδοση </a:t>
            </a: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ηλεκτρομαγνητικών </a:t>
            </a:r>
            <a:r>
              <a:rPr lang="el-GR" sz="2800" dirty="0">
                <a:solidFill>
                  <a:srgbClr val="000000"/>
                </a:solidFill>
                <a:latin typeface="+mn-lt"/>
              </a:rPr>
              <a:t>κ</a:t>
            </a: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υμάτων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Κεραίες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Aft>
                <a:spcPts val="1000"/>
              </a:spcAft>
              <a:buFont typeface="Arial" charset="0"/>
              <a:buNone/>
            </a:pP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Γεώργιος </a:t>
            </a:r>
            <a:r>
              <a:rPr lang="el-GR" sz="2800" dirty="0" err="1">
                <a:solidFill>
                  <a:srgbClr val="000000"/>
                </a:solidFill>
                <a:latin typeface="+mn-lt"/>
              </a:rPr>
              <a:t>Καρέτσος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Σχολή Τεχνολογικών Εφαρμογών</a:t>
            </a:r>
          </a:p>
          <a:p>
            <a:pPr algn="ctr" eaLnBrk="1" hangingPunct="1">
              <a:buFont typeface="Arial" charset="0"/>
              <a:buNone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Τμήμα Μηχανικών Πληροφορικής Τ.Ε. </a:t>
            </a:r>
          </a:p>
        </p:txBody>
      </p:sp>
      <p:pic>
        <p:nvPicPr>
          <p:cNvPr id="2053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9705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324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/>
              <a:t>Μ</a:t>
            </a:r>
            <a:r>
              <a:rPr lang="el-GR" altLang="el-GR" b="1" dirty="0" smtClean="0"/>
              <a:t>έτωπο κύματος</a:t>
            </a:r>
            <a:endParaRPr lang="el-GR" b="1" dirty="0" smtClean="0"/>
          </a:p>
        </p:txBody>
      </p:sp>
      <p:sp>
        <p:nvSpPr>
          <p:cNvPr id="1229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Σε απόσταση Α από την σημειακή πηγή το κύμα έχει μία συγκεκριμένη φάση</a:t>
            </a:r>
            <a:r>
              <a:rPr lang="el-GR" altLang="el-GR" sz="2400" dirty="0" smtClean="0">
                <a:solidFill>
                  <a:srgbClr val="000000"/>
                </a:solidFill>
              </a:rPr>
              <a:t>. </a:t>
            </a:r>
          </a:p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Όλα τα σημεία τα οποία έχουν την ίδια φάση σχηματίζουν ένα επίπεδο το οποίο ονομάζεται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έτωπο κύματος.</a:t>
            </a:r>
            <a:endParaRPr lang="el-GR" altLang="el-GR" sz="2400" dirty="0" smtClean="0">
              <a:solidFill>
                <a:srgbClr val="000000"/>
              </a:solidFill>
            </a:endParaRPr>
          </a:p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Αν το μήκος της ακτίνας Β είναι διπλάσιο του Α, τότε η νέα σφαίρα που δημιουργείται έχει επιφάνεια 4 φορές μεγαλύτερη της σφαίρας ακτίνας Α. </a:t>
            </a:r>
          </a:p>
          <a:p>
            <a:pPr marL="520700" indent="-520700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Σε μεγάλες αποστάσεις από την πηγή κάθε μικρή περιοχή του μετώπου του κύματος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πορεί να ληφθεί σαν επίπεδο κύμα.</a:t>
            </a:r>
          </a:p>
        </p:txBody>
      </p:sp>
      <p:sp>
        <p:nvSpPr>
          <p:cNvPr id="1229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229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AEF64B-B80F-4546-B9D5-E9AA2664DC54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z="1400" dirty="0" smtClean="0"/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altLang="el-GR" sz="4000" b="1" dirty="0" smtClean="0"/>
              <a:t>Κύματα στον ελεύθερο χώρο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από ισοτροπική πηγή </a:t>
            </a:r>
            <a:endParaRPr lang="el-GR" sz="4000" b="1" dirty="0" smtClean="0"/>
          </a:p>
        </p:txBody>
      </p:sp>
      <p:sp>
        <p:nvSpPr>
          <p:cNvPr id="1126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126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841BDD-107F-4618-9569-5C4825E72575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z="1400" dirty="0" smtClean="0"/>
          </a:p>
        </p:txBody>
      </p:sp>
      <p:pic>
        <p:nvPicPr>
          <p:cNvPr id="4" name="Θέση περιεχομένου 1" descr="Εικόνα με την διάδοση κυμάτων στον χώρο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57" y="1722437"/>
            <a:ext cx="5526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0000"/>
                </a:solidFill>
              </a:rPr>
              <a:t>Πυκνότητα ισχύος</a:t>
            </a:r>
            <a:endParaRPr lang="el-GR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0700" indent="-520700" eaLnBrk="1" hangingPunct="1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lang="el-GR" altLang="el-GR" sz="2400" dirty="0" smtClean="0"/>
                  <a:t>Αν ορίσουμε την πυκνότητα ισχύος σαν ακτινοβολούμενη ισχύς ανά μονάδα επιφάνειας, τότε η πυκνότητα ισχύος ελαττώνεται στο ¼ της τιμής της, όταν η απόσταση από την πηγή διπλασιάζεται.</a:t>
                </a:r>
              </a:p>
              <a:p>
                <a:pPr marL="520700" indent="-520700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lang="el-GR" altLang="el-GR" sz="2400" dirty="0" smtClean="0"/>
                  <a:t>Αποδεικνύεται ότι η πυκνότητα ισχύος είναι αντίστροφα  ανάλογη του τετραγώνου της απόστασης από την  πηγή</a:t>
                </a:r>
                <a:r>
                  <a:rPr lang="en-US" altLang="el-GR" sz="24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𝓟</m:t>
                    </m:r>
                    <m:r>
                      <a:rPr lang="en-US" altLang="el-GR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l-GR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l-G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l-GR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l-GR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el-GR" sz="2400" b="0" i="1" smtClean="0">
                            <a:latin typeface="Cambria Math"/>
                          </a:rPr>
                          <m:t>4</m:t>
                        </m:r>
                        <m:r>
                          <a:rPr lang="el-GR" altLang="el-GR" sz="2400" b="0" i="1" smtClean="0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l-GR" altLang="el-G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l-GR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el-G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altLang="el-GR" sz="2400" dirty="0" smtClean="0"/>
                  <a:t>.</a:t>
                </a:r>
              </a:p>
              <a:p>
                <a:pPr marL="520700" indent="-520700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lang="el-GR" altLang="el-GR" sz="2400" dirty="0" smtClean="0"/>
                  <a:t>Ο  νόμος αυτός ονομάζεται νόμος του αντίστροφου τετραγώνου, και ισχύει για κάθε μορφή διάδοσης στον ελεύθερο χώρο (και για μη ισοτροπικές  πηγές).</a:t>
                </a:r>
                <a:endParaRPr lang="el-GR" altLang="el-GR" sz="2400" dirty="0" smtClean="0">
                  <a:solidFill>
                    <a:srgbClr val="000000"/>
                  </a:solidFill>
                </a:endParaRPr>
              </a:p>
              <a:p>
                <a:pPr marL="520700" indent="-520700" eaLnBrk="1" hangingPunct="1"/>
                <a:endParaRPr lang="el-GR" sz="2400" dirty="0" smtClean="0"/>
              </a:p>
            </p:txBody>
          </p:sp>
        </mc:Choice>
        <mc:Fallback xmlns="">
          <p:sp>
            <p:nvSpPr>
              <p:cNvPr id="14339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0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331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B7A9E-F206-46B5-B3BF-89106539C4DD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z="1400" dirty="0" smtClean="0"/>
          </a:p>
        </p:txBody>
      </p:sp>
      <p:pic>
        <p:nvPicPr>
          <p:cNvPr id="6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Εντάσεις ηλεκτρικού </a:t>
            </a:r>
            <a:br>
              <a:rPr lang="el-GR" sz="4000" b="1" dirty="0" smtClean="0"/>
            </a:br>
            <a:r>
              <a:rPr lang="el-GR" sz="4000" b="1" dirty="0" smtClean="0"/>
              <a:t>και </a:t>
            </a:r>
            <a:r>
              <a:rPr lang="el-GR" sz="4000" b="1" dirty="0"/>
              <a:t>μ</a:t>
            </a:r>
            <a:r>
              <a:rPr lang="el-GR" sz="4000" b="1" dirty="0" smtClean="0"/>
              <a:t>αγνητικού πεδίου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/>
              <a:lstStyle/>
              <a:p>
                <a:pPr marL="520700" lvl="0" indent="-52070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lang="el-GR" sz="2200" dirty="0" smtClean="0"/>
                  <a:t>Για </a:t>
                </a:r>
                <a:r>
                  <a:rPr lang="el-GR" sz="2200" dirty="0"/>
                  <a:t>ένα </a:t>
                </a:r>
                <a:r>
                  <a:rPr lang="el-GR" sz="2200" dirty="0" smtClean="0"/>
                  <a:t>ηλεκτρομαγνητικό κύμα </a:t>
                </a:r>
                <a:r>
                  <a:rPr lang="el-GR" sz="2200" dirty="0"/>
                  <a:t>ισχύει: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/>
                      </a:rPr>
                      <m:t>𝓔</m:t>
                    </m:r>
                    <m:r>
                      <a:rPr lang="el-GR" sz="2000" b="0" i="1" smtClean="0">
                        <a:latin typeface="Cambria Math"/>
                      </a:rPr>
                      <m:t>=</m:t>
                    </m:r>
                    <m:r>
                      <a:rPr lang="el-GR" sz="2000" b="0" i="1" smtClean="0">
                        <a:latin typeface="Cambria Math"/>
                      </a:rPr>
                      <m:t>𝓩</m:t>
                    </m:r>
                    <m:r>
                      <a:rPr lang="el-GR" sz="2000" b="0" i="1" smtClean="0">
                        <a:latin typeface="Cambria Math"/>
                      </a:rPr>
                      <m:t>·</m:t>
                    </m:r>
                    <m:r>
                      <a:rPr lang="el-GR" sz="2000" b="0" i="1" smtClean="0">
                        <a:latin typeface="Cambria Math"/>
                      </a:rPr>
                      <m:t>𝓗</m:t>
                    </m:r>
                  </m:oMath>
                </a14:m>
                <a:r>
                  <a:rPr lang="el-GR" sz="2000" dirty="0" smtClean="0"/>
                  <a:t> </a:t>
                </a:r>
                <a:endParaRPr lang="el-GR" sz="2200" dirty="0" smtClean="0"/>
              </a:p>
              <a:p>
                <a:pPr marL="521208" lvl="0" indent="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None/>
                </a:pPr>
                <a:r>
                  <a:rPr lang="el-GR" sz="2000" dirty="0" smtClean="0"/>
                  <a:t>όπου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/>
                      </a:rPr>
                      <m:t>𝓔</m:t>
                    </m:r>
                  </m:oMath>
                </a14:m>
                <a:r>
                  <a:rPr lang="el-GR" sz="2000" dirty="0" smtClean="0"/>
                  <a:t> η ενεργός τιμή του ηλεκτρικού πεδίου σε </a:t>
                </a:r>
                <a:r>
                  <a:rPr lang="en-US" sz="2000" dirty="0" smtClean="0"/>
                  <a:t>V/m, </a:t>
                </a:r>
                <a:endParaRPr lang="el-GR" sz="2000" b="0" i="1" dirty="0" smtClean="0"/>
              </a:p>
              <a:p>
                <a:pPr marL="521208" lvl="0" indent="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𝓗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η ενεργός τιμή του μαγνητικού πεδίου σε Α</a:t>
                </a:r>
                <a:r>
                  <a:rPr lang="en-US" sz="2000" dirty="0" smtClean="0"/>
                  <a:t>/m</a:t>
                </a:r>
                <a:r>
                  <a:rPr lang="el-GR" sz="2000" dirty="0" smtClean="0"/>
                  <a:t>, και </a:t>
                </a:r>
                <a:endParaRPr lang="el-GR" sz="2000" b="0" i="1" dirty="0" smtClean="0"/>
              </a:p>
              <a:p>
                <a:pPr marL="521208" lvl="0" indent="0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𝓩</m:t>
                    </m:r>
                  </m:oMath>
                </a14:m>
                <a:r>
                  <a:rPr lang="el-GR" sz="2000" dirty="0" smtClean="0"/>
                  <a:t> η </a:t>
                </a:r>
                <a:r>
                  <a:rPr lang="el-GR" sz="2000" dirty="0"/>
                  <a:t>χαρακτηριστική αντίσταση του μ</a:t>
                </a:r>
                <a:r>
                  <a:rPr lang="el-GR" sz="2000" dirty="0" smtClean="0"/>
                  <a:t>έσου.</a:t>
                </a:r>
              </a:p>
              <a:p>
                <a:pPr marL="520700" lvl="0" indent="-52070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lang="el-GR" sz="2200" dirty="0" smtClean="0"/>
                  <a:t>Η </a:t>
                </a:r>
                <a:r>
                  <a:rPr lang="el-GR" sz="2200" dirty="0"/>
                  <a:t>χαρακτηριστική αντίσταση του </a:t>
                </a:r>
                <a:r>
                  <a:rPr lang="el-GR" sz="2200" dirty="0" smtClean="0"/>
                  <a:t>μέσου </a:t>
                </a:r>
                <a:r>
                  <a:rPr lang="el-GR" sz="2200" dirty="0"/>
                  <a:t>δίνεται από τη σχέση</a:t>
                </a:r>
                <a:r>
                  <a:rPr lang="el-GR" sz="2200" dirty="0" smtClean="0"/>
                  <a:t>:</a:t>
                </a:r>
              </a:p>
              <a:p>
                <a:pPr marL="0" lvl="0" indent="0" algn="ctr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7D"/>
                  </a:buClr>
                  <a:buSzPct val="70000"/>
                  <a:buNone/>
                </a:pP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𝓩</m:t>
                    </m:r>
                    <m:r>
                      <a:rPr lang="el-GR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l-G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000" b="0" i="1" smtClean="0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el-GR" sz="2000" b="0" i="1" smtClean="0">
                                <a:latin typeface="Cambria Math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000" dirty="0" smtClean="0"/>
                  <a:t> , </a:t>
                </a:r>
              </a:p>
              <a:p>
                <a:pPr marL="521208" lvl="0" indent="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7D"/>
                  </a:buClr>
                  <a:buSzPct val="70000"/>
                  <a:buNone/>
                </a:pPr>
                <a:r>
                  <a:rPr lang="el-GR" sz="2000" dirty="0" smtClean="0"/>
                  <a:t>όπου μ η </a:t>
                </a:r>
                <a:r>
                  <a:rPr lang="el-GR" sz="2000" dirty="0"/>
                  <a:t>μ</a:t>
                </a:r>
                <a:r>
                  <a:rPr lang="el-GR" sz="2000" dirty="0" smtClean="0"/>
                  <a:t>αγνητική </a:t>
                </a:r>
                <a:r>
                  <a:rPr lang="el-GR" sz="2000" dirty="0"/>
                  <a:t>διαπερατότητα του </a:t>
                </a:r>
                <a:r>
                  <a:rPr lang="el-GR" sz="2000" dirty="0" smtClean="0"/>
                  <a:t>μέσου, και </a:t>
                </a:r>
              </a:p>
              <a:p>
                <a:pPr marL="521208" lvl="0" indent="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7D"/>
                  </a:buClr>
                  <a:buSzPct val="70000"/>
                  <a:buNone/>
                </a:pPr>
                <a:r>
                  <a:rPr lang="el-GR" sz="2000" dirty="0" smtClean="0"/>
                  <a:t>ε η </a:t>
                </a:r>
                <a:r>
                  <a:rPr lang="el-GR" sz="2000" dirty="0"/>
                  <a:t>διηλεκτρική σταθερά </a:t>
                </a:r>
                <a:r>
                  <a:rPr lang="el-GR" sz="2000" dirty="0" smtClean="0"/>
                  <a:t>του.</a:t>
                </a:r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</a:pPr>
                <a:r>
                  <a:rPr lang="el-GR" sz="2000" dirty="0" smtClean="0"/>
                  <a:t>Για </a:t>
                </a:r>
                <a:r>
                  <a:rPr lang="el-GR" sz="2000" dirty="0"/>
                  <a:t>το κενό </a:t>
                </a:r>
                <a:r>
                  <a:rPr lang="el-GR" sz="2000" dirty="0" smtClean="0"/>
                  <a:t>ισχύει: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𝜀</m:t>
                    </m:r>
                    <m:r>
                      <a:rPr lang="el-GR" sz="20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l-GR" sz="2000"/>
                      <m:t>854,8</m:t>
                    </m:r>
                    <m:sSup>
                      <m:sSupPr>
                        <m:ctrlPr>
                          <a:rPr lang="el-G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b="0" i="1" smtClean="0">
                            <a:latin typeface="Cambria Math"/>
                          </a:rPr>
                          <m:t> 10</m:t>
                        </m:r>
                      </m:e>
                      <m:sup>
                        <m:r>
                          <a:rPr lang="el-GR" sz="2000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f>
                      <m:fPr>
                        <m:type m:val="lin"/>
                        <m:ctrlPr>
                          <a:rPr lang="el-G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m:rPr>
                        <m:nor/>
                      </m:rPr>
                      <a:rPr lang="el-GR" sz="2000" b="0" i="0" smtClean="0"/>
                      <m:t>, </m:t>
                    </m:r>
                    <m:r>
                      <m:rPr>
                        <m:nor/>
                      </m:rPr>
                      <a:rPr lang="el-GR" sz="2000" b="0" i="1" smtClean="0"/>
                      <m:t>μ</m:t>
                    </m:r>
                    <m:r>
                      <m:rPr>
                        <m:nor/>
                      </m:rPr>
                      <a:rPr lang="el-GR" sz="2000" b="0" i="0" smtClean="0"/>
                      <m:t>=1,257</m:t>
                    </m:r>
                    <m:sSup>
                      <m:sSupPr>
                        <m:ctrlPr>
                          <a:rPr lang="el-G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b="0" i="1" smtClean="0">
                            <a:latin typeface="Cambria Math"/>
                          </a:rPr>
                          <m:t> 10</m:t>
                        </m:r>
                      </m:e>
                      <m:sup>
                        <m:r>
                          <a:rPr lang="el-GR" sz="2000" b="0" i="1" smtClean="0">
                            <a:latin typeface="Cambria Math"/>
                          </a:rPr>
                          <m:t>−6</m:t>
                        </m:r>
                      </m:sup>
                    </m:sSup>
                    <m:f>
                      <m:fPr>
                        <m:type m:val="lin"/>
                        <m:ctrlPr>
                          <a:rPr lang="el-G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l-GR" sz="2000" b="0" dirty="0" smtClean="0"/>
                  <a:t>.</a:t>
                </a:r>
              </a:p>
              <a:p>
                <a:pPr marL="521208" indent="-45720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n-US" sz="2000" dirty="0" smtClean="0"/>
                  <a:t>H</a:t>
                </a:r>
                <a:r>
                  <a:rPr lang="el-GR" sz="2000" dirty="0" smtClean="0"/>
                  <a:t> </a:t>
                </a:r>
                <a:r>
                  <a:rPr lang="el-GR" sz="2000" dirty="0"/>
                  <a:t>διαπερατότητα είναι </a:t>
                </a:r>
                <a:r>
                  <a:rPr lang="el-GR" sz="2000" dirty="0" smtClean="0"/>
                  <a:t>ισοδύναμη </a:t>
                </a:r>
                <a:r>
                  <a:rPr lang="el-GR" sz="2000" dirty="0"/>
                  <a:t>της </a:t>
                </a:r>
                <a:r>
                  <a:rPr lang="el-GR" sz="2000" dirty="0" smtClean="0"/>
                  <a:t>επαγωγής, </a:t>
                </a:r>
                <a:r>
                  <a:rPr lang="el-GR" sz="2000" dirty="0"/>
                  <a:t>και η διηλεκτρική σταθερά είναι το </a:t>
                </a:r>
                <a:r>
                  <a:rPr lang="el-GR" sz="2000" dirty="0" smtClean="0"/>
                  <a:t>ισοδύναμο </a:t>
                </a:r>
                <a:r>
                  <a:rPr lang="el-GR" sz="2000" dirty="0"/>
                  <a:t>της χωρητικότητας στα ηλεκτρικά </a:t>
                </a:r>
                <a:r>
                  <a:rPr lang="el-GR" sz="2000" dirty="0" smtClean="0"/>
                  <a:t>κυκλώματα</a:t>
                </a:r>
                <a:r>
                  <a:rPr lang="el-GR" sz="2000" dirty="0"/>
                  <a:t>. </a:t>
                </a:r>
                <a:r>
                  <a:rPr lang="el-GR" sz="2000" dirty="0" smtClean="0"/>
                  <a:t>Συνεπώς, μπορούμε </a:t>
                </a:r>
                <a:r>
                  <a:rPr lang="el-GR" sz="2000" dirty="0"/>
                  <a:t>τώρα από την παραπάνω σχέση να </a:t>
                </a:r>
                <a:r>
                  <a:rPr lang="el-GR" sz="2000" dirty="0" smtClean="0"/>
                  <a:t>υπολογίσουμε </a:t>
                </a:r>
                <a:r>
                  <a:rPr lang="el-GR" sz="2000" dirty="0"/>
                  <a:t>την χαρακτηριστική αντίσταση του </a:t>
                </a:r>
                <a:r>
                  <a:rPr lang="el-GR" sz="2000" dirty="0" smtClean="0"/>
                  <a:t>κενού:</a:t>
                </a:r>
                <a:endParaRPr lang="el-GR" sz="2000" b="0" i="1" dirty="0" smtClean="0"/>
              </a:p>
              <a:p>
                <a:pPr marL="64008" indent="0" eaLnBrk="1" hangingPunct="1">
                  <a:spcBef>
                    <a:spcPts val="0"/>
                  </a:spcBef>
                  <a:spcAft>
                    <a:spcPts val="1200"/>
                  </a:spcAft>
                  <a:buClr>
                    <a:srgbClr val="00007D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</a:rPr>
                        <m:t>𝓩</m:t>
                      </m:r>
                      <m:r>
                        <a:rPr lang="el-GR" sz="2000" b="0" i="0" smtClean="0">
                          <a:latin typeface="Cambria Math"/>
                        </a:rPr>
                        <m:t>=120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π</m:t>
                      </m:r>
                      <m:r>
                        <a:rPr lang="el-GR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Ω</m:t>
                      </m:r>
                      <m:r>
                        <a:rPr lang="el-GR" sz="2000" b="0" i="0" smtClean="0">
                          <a:latin typeface="Cambria Math"/>
                        </a:rPr>
                        <m:t>=377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l-GR" sz="2000" dirty="0" smtClean="0"/>
              </a:p>
              <a:p>
                <a:endParaRPr lang="en-US" sz="2400" b="0" dirty="0" smtClean="0"/>
              </a:p>
              <a:p>
                <a:endParaRPr lang="el-GR" sz="2400" dirty="0" smtClean="0"/>
              </a:p>
            </p:txBody>
          </p:sp>
        </mc:Choice>
        <mc:Fallback xmlns="">
          <p:sp>
            <p:nvSpPr>
              <p:cNvPr id="1536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1">
                <a:blip r:embed="rId2"/>
                <a:stretch>
                  <a:fillRect l="-222" t="-787" r="-2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434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07E07-D4F7-4E23-A4A1-2443BFE51C3A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Εντάσεις ηλεκτρικού </a:t>
            </a:r>
            <a:br>
              <a:rPr lang="el-GR" sz="4000" b="1" dirty="0"/>
            </a:br>
            <a:r>
              <a:rPr lang="el-GR" sz="4000" b="1" dirty="0"/>
              <a:t>και μαγνητικού πεδίου </a:t>
            </a:r>
            <a:r>
              <a:rPr lang="el-GR" sz="4000" b="1" dirty="0" smtClean="0"/>
              <a:t>(2/2</a:t>
            </a:r>
            <a:r>
              <a:rPr lang="el-GR" sz="4000" b="1" dirty="0"/>
              <a:t>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 smtClean="0"/>
                  <a:t>Η γνώση της χαρακτηριστικής αντίστασης κάνει δυνατό τον υπολογισμό της έντασης του πεδίου σε απόσταση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l-GR" sz="2400" dirty="0" smtClean="0"/>
                  <a:t> από την ισοτροπική πηγή.</a:t>
                </a:r>
              </a:p>
              <a:p>
                <a:pPr marL="521208" indent="-521208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 smtClean="0"/>
                  <a:t>Αν γνωρίζουμε την ισχύ ενός Η/Μ κύματος, το ηλεκτρικό πεδίο θα δίνεται από την σχέση: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endParaRPr lang="el-GR" sz="2400" b="0" i="0" dirty="0" smtClean="0"/>
              </a:p>
              <a:p>
                <a:pPr marL="0" indent="0" algn="ctr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 smtClean="0">
                            <a:latin typeface="Cambria Math"/>
                          </a:rPr>
                          <m:t>𝓔</m:t>
                        </m:r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𝓟</m:t>
                    </m:r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r>
                      <a:rPr lang="el-GR" sz="2400" b="0" i="1" smtClean="0">
                        <a:latin typeface="Cambria Math"/>
                      </a:rPr>
                      <m:t>𝓩</m:t>
                    </m:r>
                    <m:r>
                      <a:rPr lang="el-GR" sz="24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l-GR" sz="2400" b="0" i="1" smtClean="0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)×120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𝜋</m:t>
                        </m:r>
                      </m:e>
                    </m:rad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400" b="0" i="1" smtClean="0">
                                <a:latin typeface="Cambria Math"/>
                              </a:rPr>
                              <m:t>30</m:t>
                            </m:r>
                            <m:sSub>
                              <m:sSub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400" b="0" dirty="0" smtClean="0"/>
                  <a:t>.</a:t>
                </a:r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 smtClean="0"/>
                  <a:t>Είναι </a:t>
                </a:r>
                <a:r>
                  <a:rPr lang="el-GR" sz="2400" dirty="0"/>
                  <a:t>φανερό ότι η ένταση του ηλεκτρικού πεδίου είναι αντίστροφα ανάλογη της απόστασης από την πηγή και ανάλογη της τετραγωνικής ρίζας της πυκνότητας ισχύος.</a:t>
                </a:r>
                <a:endParaRPr lang="en-US" sz="240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078" r="-1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+mn-lt"/>
              </a:rPr>
              <a:t>Πόλωση Η/Μ κυμάτων</a:t>
            </a:r>
          </a:p>
        </p:txBody>
      </p:sp>
      <p:sp>
        <p:nvSpPr>
          <p:cNvPr id="16387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Η πόλωση αναφέρεται στον φυσικό προσανατολισμό του  εκπεμπόμενου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κύματος στον χώρο.</a:t>
            </a:r>
            <a:endParaRPr lang="en-US" altLang="el-GR" sz="2400" dirty="0" smtClean="0"/>
          </a:p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Τα κύματα ονομάζονται γραμμικά πολωμένα αν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έχουν τον ίδιο προσανατολισμό στον χώρο.</a:t>
            </a:r>
            <a:endParaRPr lang="en-US" altLang="el-GR" sz="2400" dirty="0" smtClean="0"/>
          </a:p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Γενικά ισχύει ότι η κατεύθυνση της πόλωσης είναι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ίδια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ε  την κατεύθυνση της κεραίας.</a:t>
            </a:r>
            <a:endParaRPr lang="en-US" altLang="el-GR" sz="2400" dirty="0" smtClean="0"/>
          </a:p>
          <a:p>
            <a:pPr marL="520700" indent="-520700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Έτσι κατακόρυφες κεραίες ακτινοβολούν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κατακόρυφα  πολωμένα κύματα, και οριζόντιες κεραίες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ακτινοβολούν  οριζόντια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πολωμένα κύματα.</a:t>
            </a:r>
          </a:p>
        </p:txBody>
      </p:sp>
      <p:sp>
        <p:nvSpPr>
          <p:cNvPr id="1536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536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11103-E897-41DA-A8CC-D98E252DBD0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Θεώρημα αμοιβαιότητας</a:t>
            </a:r>
          </a:p>
        </p:txBody>
      </p:sp>
      <p:sp>
        <p:nvSpPr>
          <p:cNvPr id="1741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Ένα καλώδιο που εισέρχεται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έσα σε ηλεκτρομαγνητικό  πεδίο, διαρρέετε από ηλεκτρικό ρεύμα που επάγει σε αυτό  το ηλεκτρομαγνητικό πεδίο.</a:t>
            </a:r>
          </a:p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Το καλώδιο λαμβάνει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έρος τις ακτινοβολίας του πεδίου, και συμπεριφέρεται σαν μία κεραία λήψης. </a:t>
            </a:r>
          </a:p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Συνεπώς οι κεραίες εκπομπής και λήψης είναι ίδιες!</a:t>
            </a:r>
          </a:p>
          <a:p>
            <a:pPr marL="520700" indent="-520700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Τα χαρακτηριστικά των κεραιών όπως αντίσταση ακτινοβολίας και διάγραμμα ακτινοβολίας παραμένουν ίδια, ανεξάρτητα από την χρήση της κεραίας σαν κεραία εκπομπής ή λήψης.</a:t>
            </a:r>
          </a:p>
          <a:p>
            <a:pPr marL="520700" indent="-520700">
              <a:buClr>
                <a:srgbClr val="00007D"/>
              </a:buClr>
              <a:buSzPct val="70000"/>
              <a:buFont typeface="Wingdings" pitchFamily="2" charset="2"/>
              <a:buChar char="n"/>
            </a:pPr>
            <a:endParaRPr lang="el-GR" altLang="el-GR" sz="2400" dirty="0" smtClean="0">
              <a:latin typeface="Arial" charset="0"/>
            </a:endParaRPr>
          </a:p>
        </p:txBody>
      </p:sp>
      <p:sp>
        <p:nvSpPr>
          <p:cNvPr id="1638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638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DD188-2531-4A40-8CF1-8B7BA880411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+mn-lt"/>
              </a:rPr>
              <a:t>Εξασθένηση Η/Μ κυμάτων</a:t>
            </a:r>
          </a:p>
        </p:txBody>
      </p:sp>
      <p:sp>
        <p:nvSpPr>
          <p:cNvPr id="1843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Τα Η/Μ κύματα εξασθενούνε καθώς απομακρύνονται από την πηγή, και η εξασθένηση είναι ανάλογη του τετραγώνου της απόστασης που διένυσαν.</a:t>
            </a:r>
            <a:endParaRPr lang="el-GR" altLang="el-GR" sz="2000" dirty="0" smtClean="0">
              <a:solidFill>
                <a:srgbClr val="000000"/>
              </a:solidFill>
            </a:endParaRPr>
          </a:p>
          <a:p>
            <a:pPr marL="520700" indent="-520700">
              <a:spcBef>
                <a:spcPts val="0"/>
              </a:spcBef>
              <a:spcAft>
                <a:spcPts val="9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Η εξασθένηση μετριέται σε </a:t>
            </a:r>
            <a:r>
              <a:rPr lang="en-US" altLang="el-GR" sz="2000" dirty="0" smtClean="0"/>
              <a:t>dB</a:t>
            </a:r>
            <a:r>
              <a:rPr lang="el-GR" altLang="el-GR" sz="2000" dirty="0" smtClean="0"/>
              <a:t> και συμβαίνει να είναι ίδια αριθμητικά, τόσο για την ένταση του πεδίου όσο και για την πυκνότητα ισχύος.</a:t>
            </a:r>
          </a:p>
          <a:p>
            <a:pPr marL="520700" indent="-520700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endParaRPr lang="el-GR" altLang="el-GR" sz="2000" dirty="0" smtClean="0"/>
          </a:p>
          <a:p>
            <a:pPr marL="520700" indent="-520700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Σε απόσταση 2</a:t>
            </a:r>
            <a:r>
              <a:rPr lang="en-US" altLang="el-GR" sz="2000" dirty="0" smtClean="0"/>
              <a:t>r</a:t>
            </a:r>
            <a:r>
              <a:rPr lang="el-GR" altLang="el-GR" sz="2000" dirty="0" smtClean="0"/>
              <a:t> από την πηγή των ηλεκτρομαγνητικών κυμάτων, τόσο η ένταση του ηλεκτρικού πεδίου όσο και η πυκνότητα ισχύος του μαγνητικού πεδίου, είναι κατά 6</a:t>
            </a:r>
            <a:r>
              <a:rPr lang="en-US" altLang="el-GR" sz="2000" dirty="0" smtClean="0"/>
              <a:t>dB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μ</a:t>
            </a:r>
            <a:r>
              <a:rPr lang="el-GR" altLang="el-GR" sz="2000" dirty="0" smtClean="0"/>
              <a:t>ικρότερες από την τιμή τους σε απόσταση </a:t>
            </a:r>
            <a:r>
              <a:rPr lang="en-US" altLang="el-GR" sz="2000" dirty="0" smtClean="0"/>
              <a:t>r</a:t>
            </a:r>
            <a:r>
              <a:rPr lang="el-GR" altLang="el-GR" sz="2000" dirty="0" smtClean="0"/>
              <a:t>.</a:t>
            </a:r>
          </a:p>
        </p:txBody>
      </p:sp>
      <p:pic>
        <p:nvPicPr>
          <p:cNvPr id="3" name="Εικόνα 1" descr="Εικόνα με εξισώσει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1088"/>
            <a:ext cx="7924800" cy="1353312"/>
          </a:xfrm>
          <a:prstGeom prst="rect">
            <a:avLst/>
          </a:prstGeom>
        </p:spPr>
      </p:pic>
      <p:sp>
        <p:nvSpPr>
          <p:cNvPr id="1741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74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3B313-6079-46A9-8D17-1E4C1BA7E55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Απορρόφηση Η/Μ κυμάτων (1/3)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0700" indent="-520700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Τα μόρια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τα άτομα της ατμόσφαιρας απορροφούν μέρος της ενέργειας των Η/Μ κυμάτων, κάτι που δεν ισχύει για το κενό.</a:t>
            </a:r>
          </a:p>
          <a:p>
            <a:pPr marL="520700" indent="-520700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Η απορρόφηση των Η/Μ κυμάτων από την ατμόσφαιρα είναι σημαντική για συχνότητες πάνω από 10GHz.</a:t>
            </a:r>
          </a:p>
          <a:p>
            <a:pPr marL="520700" indent="-520700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Εξαιτίας των διαφορετικών μοριακών συντονισμών, η απορρόφηση εμφανίζει πολλές αυξομειώσεις ανάλογα με τη συχνότητα.</a:t>
            </a:r>
          </a:p>
          <a:p>
            <a:pPr marL="520700" indent="-520700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Χωρίζεται σε δύο βασικές κατηγορίες: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</a:pPr>
            <a:r>
              <a:rPr lang="el-GR" sz="2200" dirty="0" smtClean="0">
                <a:solidFill>
                  <a:prstClr val="black"/>
                </a:solidFill>
              </a:rPr>
              <a:t>Οξυγόνου.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</a:pPr>
            <a:r>
              <a:rPr lang="el-GR" altLang="el-GR" sz="2200" dirty="0" smtClean="0"/>
              <a:t>Υδρατμών.</a:t>
            </a:r>
          </a:p>
          <a:p>
            <a:pPr marL="520700" indent="-520700">
              <a:defRPr/>
            </a:pPr>
            <a:endParaRPr lang="el-GR" altLang="el-GR" sz="2400" dirty="0" smtClean="0"/>
          </a:p>
        </p:txBody>
      </p:sp>
      <p:sp>
        <p:nvSpPr>
          <p:cNvPr id="1843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843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BE1DF-1E25-4EAD-BF01-4B31970579DC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>
                <a:solidFill>
                  <a:prstClr val="black"/>
                </a:solidFill>
              </a:rPr>
              <a:t>Απορρόφηση Η/Μ κυμάτων </a:t>
            </a:r>
            <a:r>
              <a:rPr lang="el-GR" b="1" dirty="0" smtClean="0">
                <a:solidFill>
                  <a:prstClr val="black"/>
                </a:solidFill>
              </a:rPr>
              <a:t>(2/3)</a:t>
            </a:r>
            <a:endParaRPr lang="el-GR" sz="4000" b="1" dirty="0" smtClean="0">
              <a:latin typeface="Arial" charset="0"/>
            </a:endParaRPr>
          </a:p>
        </p:txBody>
      </p:sp>
      <p:pic>
        <p:nvPicPr>
          <p:cNvPr id="6" name="Θέση περιεχομένου 1" descr="Εικόνα της εξασθένησης του μήκους κύματος λόγω των ατμοσφαιρικών συνθηκώ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06" y="1524000"/>
            <a:ext cx="6667594" cy="4771272"/>
          </a:xfrm>
        </p:spPr>
      </p:pic>
      <p:sp>
        <p:nvSpPr>
          <p:cNvPr id="1946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946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520C6-FB17-48B6-A161-16CCF4687DA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dirty="0" smtClean="0">
                <a:solidFill>
                  <a:srgbClr val="000000"/>
                </a:solidFill>
              </a:rPr>
              <a:t>Το έργο «</a:t>
            </a:r>
            <a:r>
              <a:rPr lang="el-GR" sz="2000" b="1" dirty="0" smtClean="0">
                <a:solidFill>
                  <a:srgbClr val="000000"/>
                </a:solidFill>
              </a:rPr>
              <a:t>Ανοικτά Ακαδημαϊκά Μαθήματα στο Τ.Ε.Ι. Θεσσαλίας</a:t>
            </a:r>
            <a:r>
              <a:rPr lang="el-GR" sz="2000" dirty="0" smtClean="0">
                <a:solidFill>
                  <a:srgbClr val="000000"/>
                </a:solidFill>
              </a:rPr>
              <a:t>» έχει χρηματοδοτήσει μόνο τη αναδιαμόρφωση του εκπαιδευτικού υλικού.</a:t>
            </a:r>
            <a:endParaRPr lang="el-GR" sz="2000" dirty="0" smtClean="0"/>
          </a:p>
          <a:p>
            <a:pPr eaLnBrk="1" hangingPunct="1">
              <a:spcBef>
                <a:spcPct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pic>
        <p:nvPicPr>
          <p:cNvPr id="307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87696-C8FF-4F20-B2AF-261A646B6C02}" type="slidenum">
              <a:rPr lang="el-GR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z="14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59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/>
              <a:t>Απορρόφηση Η/Μ κυμάτων </a:t>
            </a:r>
            <a:r>
              <a:rPr lang="el-GR" b="1" dirty="0" smtClean="0"/>
              <a:t>(</a:t>
            </a:r>
            <a:r>
              <a:rPr lang="el-GR" b="1" dirty="0"/>
              <a:t>3</a:t>
            </a:r>
            <a:r>
              <a:rPr lang="el-GR" b="1" dirty="0" smtClean="0"/>
              <a:t>/3)</a:t>
            </a:r>
            <a:endParaRPr lang="el-GR" b="1" dirty="0" smtClean="0">
              <a:latin typeface="Arial" charset="0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0700" indent="-520700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dirty="0" smtClean="0"/>
              <a:t>Η υγρασία, η ομίχλη, η βροχή και το χιόνι, αυξάνουν σημαντικά την απορρόφηση των Η/Μ κυμάτων.</a:t>
            </a:r>
          </a:p>
          <a:p>
            <a:pPr marL="520700" indent="-520700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dirty="0" smtClean="0"/>
              <a:t>Για παράδειγμα, ένα </a:t>
            </a:r>
            <a:r>
              <a:rPr lang="en-US" altLang="el-GR" sz="2200" dirty="0" smtClean="0"/>
              <a:t>radar</a:t>
            </a:r>
            <a:r>
              <a:rPr lang="el-GR" altLang="el-GR" sz="2200" dirty="0" smtClean="0"/>
              <a:t> που εκπέμπει στα 10</a:t>
            </a:r>
            <a:r>
              <a:rPr lang="en-US" altLang="el-GR" sz="2200" dirty="0" smtClean="0"/>
              <a:t>GHz </a:t>
            </a:r>
            <a:r>
              <a:rPr lang="el-GR" altLang="el-GR" sz="2200" dirty="0" smtClean="0"/>
              <a:t>καλύπτει 75 </a:t>
            </a:r>
            <a:r>
              <a:rPr lang="en-US" altLang="el-GR" sz="2200" dirty="0" smtClean="0"/>
              <a:t>Km</a:t>
            </a:r>
            <a:r>
              <a:rPr lang="el-GR" altLang="el-GR" sz="2200" dirty="0" smtClean="0"/>
              <a:t> απόστασης σε ξηρό αέρα, 55 </a:t>
            </a:r>
            <a:r>
              <a:rPr lang="en-US" altLang="el-GR" sz="2200" dirty="0" smtClean="0"/>
              <a:t>km</a:t>
            </a:r>
            <a:r>
              <a:rPr lang="el-GR" altLang="el-GR" sz="2200" dirty="0" smtClean="0"/>
              <a:t> για σιγανή βροχή, 22 </a:t>
            </a:r>
            <a:r>
              <a:rPr lang="en-US" altLang="el-GR" sz="2200" dirty="0" smtClean="0"/>
              <a:t>Km</a:t>
            </a:r>
            <a:r>
              <a:rPr lang="el-GR" altLang="el-GR" sz="2200" dirty="0" smtClean="0"/>
              <a:t> για μέτρια βροχή, και μόνο 8 </a:t>
            </a:r>
            <a:r>
              <a:rPr lang="en-US" altLang="el-GR" sz="2200" dirty="0" smtClean="0"/>
              <a:t>Km</a:t>
            </a:r>
            <a:r>
              <a:rPr lang="el-GR" altLang="el-GR" sz="2200" dirty="0" smtClean="0"/>
              <a:t> για δυνατή βροχή!</a:t>
            </a:r>
          </a:p>
          <a:p>
            <a:pPr marL="520700" indent="-520700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dirty="0" smtClean="0"/>
              <a:t>Ένα μέρος της ηλεκτρομαγνητικής ενέργειας μετατρέπεται σε θερμότητα, και ένα άλλο μέρος διασπείρεται (</a:t>
            </a:r>
            <a:r>
              <a:rPr lang="en-US" altLang="el-GR" sz="2200" dirty="0" smtClean="0"/>
              <a:t>scattered)</a:t>
            </a:r>
            <a:r>
              <a:rPr lang="el-GR" altLang="el-GR" sz="2200" dirty="0" smtClean="0"/>
              <a:t> λόγω της διπολικής φύσης των μορίων.</a:t>
            </a:r>
          </a:p>
          <a:p>
            <a:pPr marL="520700" indent="-520700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dirty="0" smtClean="0"/>
              <a:t>Η απορρόφηση των Η/Μ κυμάτων δεν είναι πάντα κακή! Για παράδειγμα, η ατμόσφαιρα απορροφά το μεγαλύτερο </a:t>
            </a:r>
            <a:r>
              <a:rPr lang="el-GR" altLang="el-GR" sz="2200" dirty="0"/>
              <a:t>μ</a:t>
            </a:r>
            <a:r>
              <a:rPr lang="el-GR" altLang="el-GR" sz="2200" dirty="0" smtClean="0"/>
              <a:t>έρος της ακτινοβολίας, από την υπεριώδη περιοχή μέχρι την περιοχή των </a:t>
            </a:r>
            <a:r>
              <a:rPr lang="el-GR" altLang="el-GR" sz="2200" dirty="0" err="1" smtClean="0"/>
              <a:t>ακτίνων</a:t>
            </a:r>
            <a:r>
              <a:rPr lang="el-GR" altLang="el-GR" sz="2200" dirty="0" smtClean="0"/>
              <a:t> Χ.  </a:t>
            </a:r>
          </a:p>
        </p:txBody>
      </p:sp>
      <p:sp>
        <p:nvSpPr>
          <p:cNvPr id="2048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048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2253D-71A3-4D4D-A8CF-24303AE7163D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l-GR" sz="1400" smtClean="0"/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>
                <a:latin typeface="+mn-lt"/>
              </a:rPr>
              <a:t>Διάδοση ραδιοκυμάτων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κοντά στην επιφάνεια της γης</a:t>
            </a:r>
          </a:p>
        </p:txBody>
      </p:sp>
      <p:sp>
        <p:nvSpPr>
          <p:cNvPr id="2253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</a:pPr>
            <a:endParaRPr lang="el-GR" sz="2000" dirty="0" smtClean="0"/>
          </a:p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sz="2800" dirty="0" smtClean="0"/>
              <a:t>Ανάκλαση (</a:t>
            </a:r>
            <a:r>
              <a:rPr lang="en-US" sz="2800" dirty="0" smtClean="0"/>
              <a:t>reflection</a:t>
            </a:r>
            <a:r>
              <a:rPr lang="el-GR" sz="2800" dirty="0" smtClean="0"/>
              <a:t>) των κυμάτων από το έδαφος, τα βουνά, και τα κτίρια.</a:t>
            </a:r>
            <a:endParaRPr lang="el-GR" sz="2800" dirty="0" smtClean="0">
              <a:solidFill>
                <a:srgbClr val="000000"/>
              </a:solidFill>
            </a:endParaRPr>
          </a:p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sz="2800" dirty="0" smtClean="0"/>
              <a:t>Διάθλαση (</a:t>
            </a:r>
            <a:r>
              <a:rPr lang="en-US" sz="2800" dirty="0" smtClean="0"/>
              <a:t>refraction</a:t>
            </a:r>
            <a:r>
              <a:rPr lang="el-GR" sz="2800" dirty="0" smtClean="0"/>
              <a:t>) καθώς διαπερνούν  διαφορετικά στρώματα της ατμόσφαιρας, τα οποία έχουν διαφορετική πυκνότητα ή διαφορετικό βαθμό ιονισμού.</a:t>
            </a:r>
          </a:p>
          <a:p>
            <a:pPr marL="520700" indent="-520700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sz="2800" dirty="0" smtClean="0"/>
              <a:t>Περίθλαση (</a:t>
            </a:r>
            <a:r>
              <a:rPr lang="en-US" sz="2800" dirty="0" smtClean="0"/>
              <a:t>diffraction</a:t>
            </a:r>
            <a:r>
              <a:rPr lang="el-GR" sz="2800" dirty="0" smtClean="0"/>
              <a:t>) γύρω από ογκώδη  αντικείμενα </a:t>
            </a:r>
            <a:r>
              <a:rPr lang="el-GR" sz="2800" dirty="0"/>
              <a:t>μ</a:t>
            </a:r>
            <a:r>
              <a:rPr lang="el-GR" sz="2800" dirty="0" smtClean="0"/>
              <a:t>ε ακμές.  </a:t>
            </a:r>
          </a:p>
        </p:txBody>
      </p:sp>
      <p:sp>
        <p:nvSpPr>
          <p:cNvPr id="2151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15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DA4B9-5714-4132-9464-E72B48A07FD2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Κύματα επιφανείας (1 από 3)</a:t>
            </a:r>
            <a:endParaRPr lang="el-GR" dirty="0" smtClean="0"/>
          </a:p>
        </p:txBody>
      </p:sp>
      <p:sp>
        <p:nvSpPr>
          <p:cNvPr id="2355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 eaLnBrk="1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Κατά την διάδοση ενός Η/Μ κύματος κοντά στην επιφάνεια της γης επάγεται ρεύμα στο έδαφος, και μέρος της ενέργειάς του απορροφάται από αυτό.</a:t>
            </a:r>
          </a:p>
          <a:p>
            <a:pPr marL="520700" indent="-520700" eaLnBrk="1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Έτσι, αντί απλά να ταξιδεύουν σε ευθεία γραμμή τα ραδιοκύματα, τείνουν να ακολουθούν την καμπυλότητα της γης και λέγονται κύματα επιφανείας (</a:t>
            </a:r>
            <a:r>
              <a:rPr lang="en-US" altLang="el-GR" sz="2000" dirty="0" smtClean="0"/>
              <a:t>ground waves</a:t>
            </a:r>
            <a:r>
              <a:rPr lang="el-GR" altLang="el-GR" sz="2000" dirty="0" smtClean="0"/>
              <a:t>). </a:t>
            </a:r>
          </a:p>
          <a:p>
            <a:pPr marL="520700" indent="-520700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Η δράση αυτή επιβραδύνει το κύμα </a:t>
            </a:r>
            <a:r>
              <a:rPr lang="el-GR" altLang="el-GR" sz="2000" dirty="0"/>
              <a:t>μ</a:t>
            </a:r>
            <a:r>
              <a:rPr lang="el-GR" altLang="el-GR" sz="2000" dirty="0" smtClean="0"/>
              <a:t>προστά σε αυτήν την περιοχή, προκαλώντας την κλίση του μετώπου του κύματος προς τη γη, κάτι που βοηθά στην διάδοση αλλά... </a:t>
            </a:r>
          </a:p>
          <a:p>
            <a:pPr marL="520700" indent="-520700" eaLnBrk="1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... όταν η κλίση του ηλεκτρικού πεδίου γίνει οριζόντια με την επιφάνεια της γης το ηλεκτρικό πεδίο απορροφάται, και το σήμα εξασθενεί τελείως.</a:t>
            </a:r>
          </a:p>
          <a:p>
            <a:pPr marL="520700" indent="-520700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000" dirty="0" smtClean="0"/>
              <a:t>Η απορρόφηση αυτή αυξάνει με τη συχνότητα.</a:t>
            </a:r>
          </a:p>
        </p:txBody>
      </p:sp>
      <p:sp>
        <p:nvSpPr>
          <p:cNvPr id="22533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2534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97208-FF70-4372-9A10-369E151643B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Κύματα επιφανείας </a:t>
            </a:r>
            <a:r>
              <a:rPr lang="el-GR" b="1" dirty="0" smtClean="0"/>
              <a:t>(2 </a:t>
            </a:r>
            <a:r>
              <a:rPr lang="el-GR" b="1" dirty="0"/>
              <a:t>από 3)</a:t>
            </a:r>
            <a:endParaRPr lang="el-GR" b="1" dirty="0" smtClean="0">
              <a:latin typeface="Arial" charset="0"/>
            </a:endParaRPr>
          </a:p>
        </p:txBody>
      </p:sp>
      <p:pic>
        <p:nvPicPr>
          <p:cNvPr id="6" name="Θέση περιεχομένου 1" descr="Εικόνα με τα οδεύοντα μέτωπα κύματος πάνω στη γη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591394" cy="4716744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FCAE-0150-4769-8AEF-C03BFBAB3EF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/>
              <a:t>Κύματα επιφανείας </a:t>
            </a:r>
            <a:r>
              <a:rPr lang="el-GR" b="1" dirty="0" smtClean="0"/>
              <a:t>(3 </a:t>
            </a:r>
            <a:r>
              <a:rPr lang="el-GR" b="1" dirty="0"/>
              <a:t>από 3)</a:t>
            </a:r>
            <a:endParaRPr lang="el-GR" b="1" dirty="0" smtClean="0">
              <a:latin typeface="Arial" charset="0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Ο τύπος της κεραίας και της πόλωσης του, έχει σημαντική επίδραση στη διάδοση των κυμάτων επιφανείας. </a:t>
            </a:r>
          </a:p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Η κάθετη πόλωση υπόκειται σε σημαντικά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ικρότερη εξασθένηση από τα οριζόντια πολωμένα σήματα. </a:t>
            </a:r>
          </a:p>
          <a:p>
            <a:pPr marL="520700" indent="-5207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Λόγω των μεγάλων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ηκών κύματος τα </a:t>
            </a:r>
            <a:r>
              <a:rPr lang="en-US" altLang="el-GR" sz="2400" dirty="0" smtClean="0"/>
              <a:t>VLF</a:t>
            </a:r>
            <a:r>
              <a:rPr lang="el-GR" altLang="el-GR" sz="2400" dirty="0" smtClean="0"/>
              <a:t> σήματα (3 - 30 </a:t>
            </a:r>
            <a:r>
              <a:rPr lang="en-US" altLang="el-GR" sz="2400" dirty="0" smtClean="0"/>
              <a:t>kHz</a:t>
            </a:r>
            <a:r>
              <a:rPr lang="el-GR" altLang="el-GR" sz="2400" dirty="0" smtClean="0"/>
              <a:t>)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πορούν να ταξιδεύουν σε μεγάλες αποστάσεις.</a:t>
            </a:r>
          </a:p>
          <a:p>
            <a:pPr marL="520700" indent="-520700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 smtClean="0"/>
              <a:t>Διαπιστώνεται ότι έδαφος με καλή αγωγιμότητα δίνει το καλύτερο αποτέλεσμα. Έτσι, το είδος του εδάφους και η περιεκτικότητα σε υγρασία είναι σημαντική,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ε το θαλασσινό νερό να είναι το καλύτερο.</a:t>
            </a:r>
          </a:p>
          <a:p>
            <a:pPr marL="520700" indent="-520700"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dirty="0" smtClean="0">
              <a:latin typeface="Arial" charset="0"/>
            </a:endParaRPr>
          </a:p>
        </p:txBody>
      </p:sp>
      <p:sp>
        <p:nvSpPr>
          <p:cNvPr id="2355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355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F4C18-438F-44CF-934A-766086729089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z="1400" dirty="0" smtClean="0"/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+mn-lt"/>
              </a:rPr>
              <a:t>Ουράνια κύματα</a:t>
            </a:r>
          </a:p>
        </p:txBody>
      </p:sp>
      <p:sp>
        <p:nvSpPr>
          <p:cNvPr id="26627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sz="2800" dirty="0" smtClean="0"/>
              <a:t>Η διάδοση με ουράνια κύματα αναφέρεται στη διάδοση των </a:t>
            </a:r>
            <a:r>
              <a:rPr lang="el-GR" sz="2800" dirty="0" err="1" smtClean="0"/>
              <a:t>ραδιο</a:t>
            </a:r>
            <a:r>
              <a:rPr lang="el-GR" sz="2800" dirty="0" smtClean="0"/>
              <a:t>-κυμάτων </a:t>
            </a:r>
            <a:r>
              <a:rPr lang="el-GR" sz="2800" dirty="0"/>
              <a:t>μ</a:t>
            </a:r>
            <a:r>
              <a:rPr lang="el-GR" sz="2800" dirty="0" smtClean="0"/>
              <a:t>έσω της ιονόσφαιρας.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sz="2800" dirty="0" smtClean="0"/>
              <a:t>Τα σήματα ανακλώνται από την ιονόσφαιρα κάτω στη γη, και κάθε ανάκλαση από την ιονόσφαιρα είναι ένα </a:t>
            </a:r>
            <a:r>
              <a:rPr lang="en-US" sz="2800" dirty="0" smtClean="0"/>
              <a:t>hop</a:t>
            </a:r>
            <a:r>
              <a:rPr lang="el-GR" sz="2800" dirty="0" smtClean="0"/>
              <a:t>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sz="2800" dirty="0" smtClean="0"/>
              <a:t>Ένα σήμα </a:t>
            </a:r>
            <a:r>
              <a:rPr lang="el-GR" sz="2800" dirty="0"/>
              <a:t>μ</a:t>
            </a:r>
            <a:r>
              <a:rPr lang="el-GR" sz="2800" dirty="0" smtClean="0"/>
              <a:t>πορεί να ταξιδέψει για μία σειρά από </a:t>
            </a:r>
            <a:r>
              <a:rPr lang="en-US" sz="2800" dirty="0" smtClean="0"/>
              <a:t>hops</a:t>
            </a:r>
            <a:r>
              <a:rPr lang="el-GR" sz="2800" dirty="0" smtClean="0"/>
              <a:t>, εμπρός και πίσω, μεταξύ της ιονόσφαιρας και της γήινης επιφάνειας. </a:t>
            </a:r>
          </a:p>
        </p:txBody>
      </p:sp>
      <p:sp>
        <p:nvSpPr>
          <p:cNvPr id="2458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458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B2C9-DC10-4669-89D5-CCE7A1ABAFCE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Ιονόσφαιρα (1 από 4)</a:t>
            </a:r>
            <a:endParaRPr lang="el-GR" b="1" dirty="0" smtClean="0">
              <a:latin typeface="+mn-lt"/>
            </a:endParaRPr>
          </a:p>
        </p:txBody>
      </p:sp>
      <p:sp>
        <p:nvSpPr>
          <p:cNvPr id="2765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ct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dirty="0" smtClean="0"/>
              <a:t>Η ιονόσφαιρα είναι η περιοχή της ανώτερης ατμόσφαιρας, όπου η υπεριώδης ακτινοβολία του ήλιου μπορεί να ιονίσει τα μόρια του οξυγόνου.</a:t>
            </a:r>
          </a:p>
          <a:p>
            <a:pPr marL="521208" indent="-521208">
              <a:spcBef>
                <a:spcPct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dirty="0" smtClean="0"/>
              <a:t>Υπάρχουν τρία κύρια στρώματα της ιονόσφαιρας: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</a:pPr>
            <a:r>
              <a:rPr lang="el-GR" altLang="el-GR" b="1" dirty="0" smtClean="0"/>
              <a:t>Στρώμα </a:t>
            </a:r>
            <a:r>
              <a:rPr lang="en-US" altLang="el-GR" b="1" dirty="0" smtClean="0"/>
              <a:t>D</a:t>
            </a:r>
            <a:r>
              <a:rPr lang="el-GR" altLang="el-GR" dirty="0" smtClean="0"/>
              <a:t>: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0 έως </a:t>
            </a:r>
            <a:r>
              <a:rPr lang="en-US" altLang="el-GR" dirty="0" smtClean="0"/>
              <a:t>8</a:t>
            </a:r>
            <a:r>
              <a:rPr lang="el-GR" altLang="el-GR" dirty="0" smtClean="0"/>
              <a:t>0 χιλιόμετρα υψόμετρο. Τα ιόντα σε αυτό το στρώμα </a:t>
            </a:r>
            <a:r>
              <a:rPr lang="el-GR" altLang="el-GR" dirty="0" err="1" smtClean="0"/>
              <a:t>ανασυνδυάζονται</a:t>
            </a:r>
            <a:r>
              <a:rPr lang="el-GR" altLang="el-GR" dirty="0" smtClean="0"/>
              <a:t> τη νύχτα.  </a:t>
            </a:r>
          </a:p>
        </p:txBody>
      </p:sp>
      <p:sp>
        <p:nvSpPr>
          <p:cNvPr id="2662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662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D7FA1-9F3D-40A1-B277-24A2FA55319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Ιονόσφαιρα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4</a:t>
            </a:r>
            <a:r>
              <a:rPr lang="el-GR" altLang="el-GR" b="1" dirty="0" smtClean="0"/>
              <a:t>)</a:t>
            </a:r>
            <a:endParaRPr lang="el-GR" b="1" dirty="0" smtClean="0">
              <a:latin typeface="Arial" charset="0"/>
            </a:endParaRPr>
          </a:p>
        </p:txBody>
      </p:sp>
      <p:sp>
        <p:nvSpPr>
          <p:cNvPr id="286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</a:pPr>
            <a:r>
              <a:rPr lang="el-GR" sz="2400" b="1" dirty="0" smtClean="0"/>
              <a:t>Στρώμα </a:t>
            </a:r>
            <a:r>
              <a:rPr lang="en-US" sz="2400" b="1" dirty="0" smtClean="0"/>
              <a:t>Ε</a:t>
            </a:r>
            <a:r>
              <a:rPr lang="el-GR" sz="2400" dirty="0" smtClean="0"/>
              <a:t>: από 100 - 125 </a:t>
            </a:r>
            <a:r>
              <a:rPr lang="el-GR" sz="2400" dirty="0" err="1" smtClean="0"/>
              <a:t>χλμ</a:t>
            </a:r>
            <a:r>
              <a:rPr lang="el-GR" sz="2400" dirty="0" smtClean="0"/>
              <a:t> υψόμετρο. Τα ιόντα και σε αυτό το στρώμα </a:t>
            </a:r>
            <a:r>
              <a:rPr lang="el-GR" sz="2400" dirty="0" err="1" smtClean="0"/>
              <a:t>ανασυνδυάζονται</a:t>
            </a:r>
            <a:r>
              <a:rPr lang="el-GR" sz="2400" dirty="0" smtClean="0"/>
              <a:t> τη νύχτα, αλλά διαρκούν περισσότερο μετά τη δύση του ηλίου.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</a:pPr>
            <a:r>
              <a:rPr lang="el-GR" sz="2400" b="1" dirty="0" smtClean="0"/>
              <a:t>Στρώμα </a:t>
            </a:r>
            <a:r>
              <a:rPr lang="en-US" sz="2400" b="1" dirty="0" smtClean="0"/>
              <a:t>F</a:t>
            </a:r>
            <a:r>
              <a:rPr lang="el-GR" sz="2400" dirty="0" smtClean="0"/>
              <a:t>: από 200 έως 400 </a:t>
            </a:r>
            <a:r>
              <a:rPr lang="el-GR" sz="2400" dirty="0" err="1" smtClean="0"/>
              <a:t>χλμ</a:t>
            </a:r>
            <a:r>
              <a:rPr lang="el-GR" sz="2400" dirty="0" smtClean="0"/>
              <a:t> υψόμετρο (οι αποστάσεις αυτές εξαρτώνται πολύ από την εποχή, και από το αν είναι </a:t>
            </a:r>
            <a:r>
              <a:rPr lang="el-GR" sz="2400" dirty="0"/>
              <a:t>μ</a:t>
            </a:r>
            <a:r>
              <a:rPr lang="el-GR" sz="2400" dirty="0" smtClean="0"/>
              <a:t>έρα ή νύχτα). Είναι το λιγότερο πυκνό και μπορεί να παραμείνει </a:t>
            </a:r>
            <a:r>
              <a:rPr lang="el-GR" sz="2400" dirty="0"/>
              <a:t>μ</a:t>
            </a:r>
            <a:r>
              <a:rPr lang="el-GR" sz="2400" dirty="0" smtClean="0"/>
              <a:t>ερικώς ιονισμένο όλη τη νύχτα.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</a:pPr>
            <a:r>
              <a:rPr lang="el-GR" sz="2400" dirty="0" smtClean="0"/>
              <a:t>Το </a:t>
            </a:r>
            <a:r>
              <a:rPr lang="el-GR" sz="2400" b="1" dirty="0" smtClean="0"/>
              <a:t>στρώμα </a:t>
            </a:r>
            <a:r>
              <a:rPr lang="en-US" sz="2400" b="1" dirty="0" smtClean="0"/>
              <a:t>F</a:t>
            </a:r>
            <a:r>
              <a:rPr lang="el-GR" sz="2400" b="1" dirty="0" smtClean="0"/>
              <a:t> </a:t>
            </a:r>
            <a:r>
              <a:rPr lang="el-GR" sz="2400" dirty="0" smtClean="0"/>
              <a:t>χωρίζεται στα F1 και F2 στρώματα κατά τη διάρκεια της ημέρας. Τα στρώματα συνδυάζονται σε ένα ενιαίο στρώμα F τη νύχτα. 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/>
              <a:t>Ιονόσφαιρα </a:t>
            </a:r>
            <a:r>
              <a:rPr lang="el-GR" altLang="el-GR" b="1" dirty="0" smtClean="0"/>
              <a:t>(3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4)</a:t>
            </a:r>
            <a:endParaRPr lang="el-GR" b="1" dirty="0" smtClean="0">
              <a:latin typeface="Arial" charset="0"/>
            </a:endParaRPr>
          </a:p>
        </p:txBody>
      </p:sp>
      <p:pic>
        <p:nvPicPr>
          <p:cNvPr id="3" name="Θέση περιεχομένου 1" descr="Εικόνα με την διάταξη των στρωμάτων στην ιονόσφαιρα της γ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" y="1524000"/>
            <a:ext cx="7230305" cy="4783797"/>
          </a:xfrm>
        </p:spPr>
      </p:pic>
      <p:sp>
        <p:nvSpPr>
          <p:cNvPr id="2765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765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D4D17-FE94-42A5-8997-EFAC984488E8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/>
              <a:t>Ιονόσφαιρα </a:t>
            </a:r>
            <a:r>
              <a:rPr lang="el-GR" altLang="el-GR" b="1" dirty="0" smtClean="0"/>
              <a:t>(4 </a:t>
            </a:r>
            <a:r>
              <a:rPr lang="el-GR" altLang="el-GR" b="1" dirty="0"/>
              <a:t>από 4)</a:t>
            </a:r>
            <a:endParaRPr lang="el-GR" b="1" dirty="0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21208" indent="-52120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dirty="0"/>
              <a:t>Το </a:t>
            </a:r>
            <a:r>
              <a:rPr lang="el-GR" dirty="0" smtClean="0"/>
              <a:t>στρώμα </a:t>
            </a:r>
            <a:r>
              <a:rPr lang="en-US" dirty="0" smtClean="0"/>
              <a:t>F2</a:t>
            </a:r>
            <a:r>
              <a:rPr lang="el-GR" baseline="30000" dirty="0" smtClean="0"/>
              <a:t> </a:t>
            </a:r>
            <a:r>
              <a:rPr lang="el-GR" dirty="0"/>
              <a:t>είναι το πιο </a:t>
            </a:r>
            <a:r>
              <a:rPr lang="el-GR" dirty="0" smtClean="0"/>
              <a:t>σημαντικό </a:t>
            </a:r>
            <a:r>
              <a:rPr lang="el-GR" dirty="0"/>
              <a:t>ανακλαστικό </a:t>
            </a:r>
            <a:r>
              <a:rPr lang="el-GR" dirty="0" smtClean="0"/>
              <a:t>μέσο </a:t>
            </a:r>
            <a:r>
              <a:rPr lang="el-GR" dirty="0"/>
              <a:t>για τα </a:t>
            </a:r>
            <a:r>
              <a:rPr lang="el-GR" dirty="0" smtClean="0"/>
              <a:t>ραδιοκύματα </a:t>
            </a:r>
            <a:r>
              <a:rPr lang="el-GR" dirty="0"/>
              <a:t>υψηλών συχνοτήτων. </a:t>
            </a:r>
            <a:endParaRPr lang="en-US" dirty="0"/>
          </a:p>
          <a:p>
            <a:pPr marL="521208" indent="-52120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dirty="0"/>
              <a:t>Το πάχος του, κατά προσέγγιση, </a:t>
            </a:r>
            <a:r>
              <a:rPr lang="el-GR" dirty="0" smtClean="0"/>
              <a:t>μπορεί </a:t>
            </a:r>
            <a:r>
              <a:rPr lang="el-GR" dirty="0"/>
              <a:t>να ανέλθει στα 2000 </a:t>
            </a:r>
            <a:r>
              <a:rPr lang="en-US" dirty="0" smtClean="0"/>
              <a:t>km</a:t>
            </a:r>
            <a:r>
              <a:rPr lang="el-GR" dirty="0" smtClean="0"/>
              <a:t> </a:t>
            </a:r>
            <a:r>
              <a:rPr lang="el-GR" dirty="0"/>
              <a:t>και το εύρος ύψους του από τα 250 ως τα 400 </a:t>
            </a:r>
            <a:r>
              <a:rPr lang="en-US" dirty="0" smtClean="0"/>
              <a:t>km</a:t>
            </a:r>
            <a:r>
              <a:rPr lang="el-GR" dirty="0" smtClean="0"/>
              <a:t> </a:t>
            </a:r>
            <a:r>
              <a:rPr lang="el-GR" dirty="0"/>
              <a:t>την </a:t>
            </a:r>
            <a:r>
              <a:rPr lang="el-GR" dirty="0" smtClean="0"/>
              <a:t>ημέρα</a:t>
            </a:r>
            <a:r>
              <a:rPr lang="el-GR" dirty="0"/>
              <a:t>. </a:t>
            </a:r>
            <a:endParaRPr lang="el-GR" altLang="el-GR" kern="0" dirty="0" smtClean="0">
              <a:solidFill>
                <a:srgbClr val="000000"/>
              </a:solidFill>
            </a:endParaRPr>
          </a:p>
          <a:p>
            <a:pPr marL="521208" indent="-52120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dirty="0"/>
              <a:t>Τη νύχτα πέφτει σε ένα ύψος 300 </a:t>
            </a:r>
            <a:r>
              <a:rPr lang="en-US" dirty="0" smtClean="0"/>
              <a:t>km</a:t>
            </a:r>
            <a:r>
              <a:rPr lang="el-GR" dirty="0" smtClean="0"/>
              <a:t>, </a:t>
            </a:r>
            <a:r>
              <a:rPr lang="el-GR" dirty="0"/>
              <a:t>όπου ενώνεται με το </a:t>
            </a:r>
            <a:r>
              <a:rPr lang="en-US" dirty="0" smtClean="0"/>
              <a:t>F1</a:t>
            </a:r>
            <a:r>
              <a:rPr lang="en-US" baseline="30000" dirty="0" smtClean="0"/>
              <a:t> </a:t>
            </a:r>
            <a:r>
              <a:rPr lang="el-GR" dirty="0" smtClean="0"/>
              <a:t>στρώμα</a:t>
            </a:r>
            <a:r>
              <a:rPr lang="el-GR" dirty="0"/>
              <a:t>. </a:t>
            </a:r>
            <a:endParaRPr lang="el-GR" altLang="el-GR" kern="0" dirty="0">
              <a:solidFill>
                <a:srgbClr val="000000"/>
              </a:solidFill>
            </a:endParaRPr>
          </a:p>
        </p:txBody>
      </p:sp>
      <p:sp>
        <p:nvSpPr>
          <p:cNvPr id="2867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286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43375-E988-46D0-8E29-E3C5CE632FF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Σκοποί ενότητας </a:t>
            </a:r>
          </a:p>
        </p:txBody>
      </p:sp>
      <p:sp>
        <p:nvSpPr>
          <p:cNvPr id="512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sz="2800" dirty="0" smtClean="0"/>
              <a:t>Ο αναγνώστης να μπορεί να: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διακρίνει τις πηγές του θορύβου που επηρεάζουν τις τηλεπικοινωνίες,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υπολογίζει τον θερμικό θόρυβο στα ηλεκτρονικά κυκλώματα,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συγκρίνει την επίδοση διαφορετικών ηλεκτρονικών τηλεπικοινωνιακών συστημάτων ως προς το θόρυβο,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υπολογίζει την αθροιστική επίδραση του θορύβου σε εν σειρά συστήματα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410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41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20CD7-FC9C-4C02-8C66-DB30791AA3F7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400" smtClean="0"/>
          </a:p>
        </p:txBody>
      </p:sp>
    </p:spTree>
    <p:extLst>
      <p:ext uri="{BB962C8B-B14F-4D97-AF65-F5344CB8AC3E}">
        <p14:creationId xmlns:p14="http://schemas.microsoft.com/office/powerpoint/2010/main" val="33989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Μηχανισμός διάδοσης </a:t>
            </a:r>
            <a:br>
              <a:rPr lang="el-GR" sz="4000" b="1" dirty="0" smtClean="0"/>
            </a:br>
            <a:r>
              <a:rPr lang="el-GR" sz="4000" b="1" dirty="0" smtClean="0"/>
              <a:t>ουράνιων κυμάτων (1/4)</a:t>
            </a:r>
            <a:endParaRPr lang="el-GR" sz="4000" dirty="0" smtClean="0"/>
          </a:p>
        </p:txBody>
      </p:sp>
      <p:sp>
        <p:nvSpPr>
          <p:cNvPr id="31747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Τα ηλεκτρομαγνητικά κύματα επιστρέφουν στη Γη, αφού ανακλαστούν σε ένα από τα στρώματα της ιονόσφαιρας μέσω του μηχανισμού της διάθλασης.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Όσο ο βαθμός ιονισμού αυξάνει σε ένα στρώμα της ιονόσφαιρας, τόσο μειώνεται ο δείκτης διάθλασης του στρώματος.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Αν η μεταβολή του δείκτη διάθλασης ανά μονάδα ύψους είναι επαρκής, η διαθλώμενη ακτίνα τελικά θα γίνει παράλληλη με το στρώμα, θα κυρτώσει προς τα κάτω για να ανακλαστεί τελικά από το ιονισμένο στρώμα υπό γωνία ίση με τη γωνία προσπτώσεώς της.</a:t>
            </a:r>
          </a:p>
          <a:p>
            <a:endParaRPr lang="el-GR" dirty="0" smtClean="0"/>
          </a:p>
        </p:txBody>
      </p:sp>
      <p:sp>
        <p:nvSpPr>
          <p:cNvPr id="3174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sz="1400" dirty="0" smtClean="0">
                <a:latin typeface="+mn-lt"/>
              </a:rPr>
              <a:t>Διάδοση Η/Μ κυμάτων - Κεραίες</a:t>
            </a:r>
            <a:endParaRPr lang="el-GR" sz="1400" dirty="0"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AA88E-7C35-40AE-AB6B-6468D2864198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Μηχανισμός διάδοσης </a:t>
            </a:r>
            <a:br>
              <a:rPr lang="el-GR" sz="4000" b="1" dirty="0"/>
            </a:br>
            <a:r>
              <a:rPr lang="el-GR" sz="4000" b="1" dirty="0"/>
              <a:t>ουράνιων κυμάτων </a:t>
            </a:r>
            <a:r>
              <a:rPr lang="el-GR" sz="4000" b="1" dirty="0" smtClean="0"/>
              <a:t>(2/4</a:t>
            </a:r>
            <a:r>
              <a:rPr lang="el-GR" sz="4000" b="1" dirty="0"/>
              <a:t>)</a:t>
            </a:r>
            <a:endParaRPr lang="el-GR" sz="4000" dirty="0" smtClean="0"/>
          </a:p>
        </p:txBody>
      </p:sp>
      <p:pic>
        <p:nvPicPr>
          <p:cNvPr id="3" name="Θέση περιεχομένου 1" descr="Εικόνα με τον μηχανισμό διάδοσης των κυμάτων στην ατμόσφαιρ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1" y="1600199"/>
            <a:ext cx="7629949" cy="4724401"/>
          </a:xfrm>
        </p:spPr>
      </p:pic>
      <p:sp>
        <p:nvSpPr>
          <p:cNvPr id="32771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sz="1400" dirty="0" smtClean="0">
                <a:latin typeface="+mn-lt"/>
              </a:rPr>
              <a:t>Διάδοση Η/Μ κυμάτων - Κεραίες</a:t>
            </a:r>
            <a:endParaRPr lang="el-GR" sz="1400" dirty="0">
              <a:latin typeface="+mn-lt"/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08BAB-E59D-4093-8D76-5273C4C182D5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Μηχανισμός διάδοσης </a:t>
            </a:r>
            <a:br>
              <a:rPr lang="el-GR" sz="4000" b="1" dirty="0"/>
            </a:br>
            <a:r>
              <a:rPr lang="el-GR" sz="4000" b="1" dirty="0"/>
              <a:t>ουράνιων κυμάτων </a:t>
            </a:r>
            <a:r>
              <a:rPr lang="el-GR" sz="4000" b="1" dirty="0" smtClean="0"/>
              <a:t>(3/4</a:t>
            </a:r>
            <a:r>
              <a:rPr lang="el-GR" sz="4000" b="1" dirty="0"/>
              <a:t>)</a:t>
            </a:r>
            <a:endParaRPr lang="el-GR" sz="40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Όσο </a:t>
            </a:r>
            <a:r>
              <a:rPr lang="el-GR" sz="2400" dirty="0"/>
              <a:t>πιο κάθετη είναι η προσπίπτουσα σε ένα </a:t>
            </a:r>
            <a:r>
              <a:rPr lang="el-GR" sz="2400" dirty="0" smtClean="0"/>
              <a:t>στρώμα </a:t>
            </a:r>
            <a:r>
              <a:rPr lang="el-GR" sz="2400" dirty="0"/>
              <a:t>της ιονόσφαιρας </a:t>
            </a:r>
            <a:r>
              <a:rPr lang="el-GR" sz="2400" dirty="0" smtClean="0"/>
              <a:t>ακτίνα, </a:t>
            </a:r>
            <a:r>
              <a:rPr lang="el-GR" sz="2400" dirty="0"/>
              <a:t>τόσο πιο πολύ πρέπει να κυρτώσει για να επιστρέψει πίσω στη Γη</a:t>
            </a:r>
            <a:r>
              <a:rPr lang="el-GR" sz="2400" dirty="0" smtClean="0"/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Αν η </a:t>
            </a:r>
            <a:r>
              <a:rPr lang="el-GR" sz="2400" dirty="0"/>
              <a:t>ακτίνα </a:t>
            </a:r>
            <a:r>
              <a:rPr lang="el-GR" sz="2400" dirty="0" smtClean="0"/>
              <a:t>είναι </a:t>
            </a:r>
            <a:r>
              <a:rPr lang="el-GR" sz="2400" dirty="0"/>
              <a:t>σχεδόν </a:t>
            </a:r>
            <a:r>
              <a:rPr lang="el-GR" sz="2400" dirty="0" smtClean="0"/>
              <a:t>κάθετη, το κύμα θα διαφύγει της ιονόσφαιρας και δεν θα </a:t>
            </a:r>
            <a:r>
              <a:rPr lang="el-GR" sz="2400" dirty="0"/>
              <a:t>επιστρέψει στη </a:t>
            </a:r>
            <a:r>
              <a:rPr lang="el-GR" sz="2400" dirty="0" smtClean="0"/>
              <a:t>γη.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Υπάρχει μία </a:t>
            </a:r>
            <a:r>
              <a:rPr lang="el-GR" sz="2400" dirty="0"/>
              <a:t>μ</a:t>
            </a:r>
            <a:r>
              <a:rPr lang="el-GR" sz="2400" dirty="0" smtClean="0"/>
              <a:t>έγιστη συχνότητα επάνω από την οποία οι ακτίνες διαπερνούν την ιονόσφαιρα. 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Αυτή λέγεται κρίσιμη συχνότητα (</a:t>
            </a:r>
            <a:r>
              <a:rPr lang="en-US" sz="2400" dirty="0" smtClean="0"/>
              <a:t>critical frequency</a:t>
            </a:r>
            <a:r>
              <a:rPr lang="el-GR" sz="2400" dirty="0" smtClean="0"/>
              <a:t>) </a:t>
            </a:r>
            <a:r>
              <a:rPr lang="en-US" sz="2400" dirty="0" smtClean="0"/>
              <a:t>fc</a:t>
            </a:r>
            <a:r>
              <a:rPr lang="el-GR" sz="2400" dirty="0" smtClean="0"/>
              <a:t>, και είναι η υψηλότερη συχνότητα ενός κύματος το οποίο θα επιστρέψει στη γη, αφού ανακλαστεί από δεδομένο στρώμα της ιονόσφαιρας. </a:t>
            </a:r>
          </a:p>
          <a:p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Μηχανισμός διάδοσης </a:t>
            </a:r>
            <a:br>
              <a:rPr lang="el-GR" sz="4000" b="1" dirty="0"/>
            </a:br>
            <a:r>
              <a:rPr lang="el-GR" sz="4000" b="1" dirty="0"/>
              <a:t>ουράνιων κυμάτων </a:t>
            </a:r>
            <a:r>
              <a:rPr lang="el-GR" sz="4000" b="1" dirty="0" smtClean="0"/>
              <a:t>(4/4</a:t>
            </a:r>
            <a:r>
              <a:rPr lang="el-GR" sz="4000" b="1" dirty="0"/>
              <a:t>)</a:t>
            </a:r>
            <a:endParaRPr lang="el-GR" sz="4000" dirty="0"/>
          </a:p>
        </p:txBody>
      </p:sp>
      <p:pic>
        <p:nvPicPr>
          <p:cNvPr id="9" name="Θέση περιεχομένου 1" descr="Εικόνα με την υπερπήδηση των κυμάτων στην ιονόσφαιρα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4" y="1600200"/>
            <a:ext cx="7208732" cy="4525963"/>
          </a:xfrm>
        </p:spPr>
      </p:pic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FCAE-0150-4769-8AEF-C03BFBAB3EF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35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5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Κύματα </a:t>
            </a:r>
            <a:r>
              <a:rPr lang="el-GR" b="1" dirty="0" smtClean="0"/>
              <a:t>χώρου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endParaRPr lang="el-GR" sz="2000" dirty="0" smtClean="0"/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800" dirty="0" smtClean="0"/>
              <a:t>Ο μηχανισμός </a:t>
            </a:r>
            <a:r>
              <a:rPr lang="el-GR" sz="2800" dirty="0"/>
              <a:t>διάδοσης τους είναι απλός </a:t>
            </a:r>
            <a:r>
              <a:rPr lang="el-GR" sz="2800" dirty="0" smtClean="0"/>
              <a:t>και μεταδίδονται όπως τα Η/Μ κύματα </a:t>
            </a:r>
            <a:r>
              <a:rPr lang="el-GR" sz="2800" dirty="0"/>
              <a:t>στον ελεύθερο </a:t>
            </a:r>
            <a:r>
              <a:rPr lang="el-GR" sz="2800" dirty="0" smtClean="0"/>
              <a:t>χώρο.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800" dirty="0" smtClean="0"/>
              <a:t>Επειδή έχουμε συνθήκες οπτικής επαφής </a:t>
            </a:r>
            <a:r>
              <a:rPr lang="en-US" sz="2800" dirty="0" smtClean="0"/>
              <a:t>(line-of-sight)</a:t>
            </a:r>
            <a:r>
              <a:rPr lang="el-GR" sz="2800" dirty="0" smtClean="0"/>
              <a:t> η </a:t>
            </a:r>
            <a:r>
              <a:rPr lang="el-GR" sz="2800" dirty="0"/>
              <a:t>μ</a:t>
            </a:r>
            <a:r>
              <a:rPr lang="el-GR" sz="2800" dirty="0" smtClean="0"/>
              <a:t>ετάδοσή </a:t>
            </a:r>
            <a:r>
              <a:rPr lang="el-GR" sz="2800" dirty="0"/>
              <a:t>τους </a:t>
            </a:r>
            <a:r>
              <a:rPr lang="el-GR" sz="2800" dirty="0" smtClean="0"/>
              <a:t>περιορίζεται από </a:t>
            </a:r>
            <a:r>
              <a:rPr lang="el-GR" sz="2800" dirty="0"/>
              <a:t>την </a:t>
            </a:r>
            <a:r>
              <a:rPr lang="el-GR" sz="2800" dirty="0" smtClean="0"/>
              <a:t>καμπυλότητα </a:t>
            </a:r>
            <a:r>
              <a:rPr lang="el-GR" sz="2800" dirty="0"/>
              <a:t>της </a:t>
            </a:r>
            <a:r>
              <a:rPr lang="el-GR" sz="2800" dirty="0" smtClean="0"/>
              <a:t>γης.</a:t>
            </a:r>
          </a:p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800" dirty="0" smtClean="0"/>
              <a:t>Η </a:t>
            </a:r>
            <a:r>
              <a:rPr lang="el-GR" sz="2800" dirty="0"/>
              <a:t>μ</a:t>
            </a:r>
            <a:r>
              <a:rPr lang="el-GR" sz="2800" dirty="0" smtClean="0"/>
              <a:t>έγιστη απόσταση </a:t>
            </a:r>
            <a:r>
              <a:rPr lang="el-GR" sz="2800" dirty="0" err="1" smtClean="0"/>
              <a:t>ραδιοκάλυψης</a:t>
            </a:r>
            <a:r>
              <a:rPr lang="el-GR" sz="2800" dirty="0" smtClean="0"/>
              <a:t>, καθορίζεται από τον λεγόμενο ραδιοηλεκτρικό ορίζοντα.</a:t>
            </a:r>
          </a:p>
        </p:txBody>
      </p:sp>
      <p:sp>
        <p:nvSpPr>
          <p:cNvPr id="3174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3174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A1372-659E-42EF-9B16-09618A3A50B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Ραδιοηλεκτρικός Ορίζοντας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 smtClean="0"/>
                  <a:t>Ο ραδιοηλεκτρικός ορίζοντας για κύματα χώρου είναι περίπου τα 4/3 σε μήκος του οπτικού ορίζοντα.</a:t>
                </a:r>
              </a:p>
              <a:p>
                <a:pPr marL="521208" indent="-521208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/>
                  <a:t>Προσεγγιστικά, δίνεται από τον </a:t>
                </a:r>
                <a:r>
                  <a:rPr lang="el-GR" sz="2400" dirty="0" smtClean="0"/>
                  <a:t>εμπειρικό </a:t>
                </a:r>
                <a:r>
                  <a:rPr lang="el-GR" sz="2400" dirty="0"/>
                  <a:t>τύπο</a:t>
                </a:r>
                <a:r>
                  <a:rPr lang="el-GR" sz="2400" dirty="0" smtClean="0"/>
                  <a:t>: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Clr>
                    <a:srgbClr val="00007D"/>
                  </a:buClr>
                  <a:buSzPct val="7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l-GR" sz="2800" dirty="0" smtClean="0"/>
                  <a:t>.</a:t>
                </a:r>
              </a:p>
              <a:p>
                <a:pPr marL="521208" indent="0">
                  <a:spcBef>
                    <a:spcPts val="0"/>
                  </a:spcBef>
                  <a:spcAft>
                    <a:spcPts val="0"/>
                  </a:spcAft>
                  <a:buClr>
                    <a:srgbClr val="00007D"/>
                  </a:buClr>
                  <a:buSzPct val="70000"/>
                  <a:buNone/>
                </a:pPr>
                <a:r>
                  <a:rPr lang="el-GR" sz="2200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200" dirty="0" smtClean="0"/>
                  <a:t> η απόσταση από την κεραία μετάδοσης, και</a:t>
                </a:r>
              </a:p>
              <a:p>
                <a:pPr marL="521208" indent="0">
                  <a:spcBef>
                    <a:spcPts val="0"/>
                  </a:spcBef>
                  <a:spcAft>
                    <a:spcPts val="1800"/>
                  </a:spcAft>
                  <a:buClr>
                    <a:srgbClr val="00007D"/>
                  </a:buClr>
                  <a:buSzPct val="7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200" dirty="0" smtClean="0"/>
                  <a:t> το ύψος της.</a:t>
                </a:r>
              </a:p>
              <a:p>
                <a:pPr marL="521208" indent="-521208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/>
                  <a:t>Ο ίδιος τύπος </a:t>
                </a:r>
                <a:r>
                  <a:rPr lang="el-GR" sz="2400" dirty="0" smtClean="0"/>
                  <a:t>εφαρμόζεται </a:t>
                </a:r>
                <a:r>
                  <a:rPr lang="el-GR" sz="2400" dirty="0"/>
                  <a:t>στις κεραίες </a:t>
                </a:r>
                <a:r>
                  <a:rPr lang="el-GR" sz="2400" dirty="0" smtClean="0"/>
                  <a:t>λήψης. Οπότε η </a:t>
                </a:r>
                <a:r>
                  <a:rPr lang="el-GR" sz="2400" dirty="0"/>
                  <a:t>συνολική απόσταση δίνεται από τη </a:t>
                </a:r>
                <a:r>
                  <a:rPr lang="el-GR" sz="2400" dirty="0" smtClean="0"/>
                  <a:t>σχέση: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endParaRPr lang="el-GR" sz="2400" b="0" i="0" dirty="0" smtClean="0"/>
              </a:p>
              <a:p>
                <a:pPr marL="0" indent="0" algn="ctr">
                  <a:spcBef>
                    <a:spcPts val="0"/>
                  </a:spcBef>
                  <a:buClr>
                    <a:srgbClr val="00007D"/>
                  </a:buClr>
                  <a:buSzPct val="7000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rad>
                  </m:oMath>
                </a14:m>
                <a:r>
                  <a:rPr lang="el-GR" sz="2400" dirty="0" smtClean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0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Ζητήματα </a:t>
            </a:r>
            <a:r>
              <a:rPr lang="el-GR" b="1" dirty="0" err="1" smtClean="0"/>
              <a:t>μικροκυματικής</a:t>
            </a:r>
            <a:r>
              <a:rPr lang="el-GR" b="1" dirty="0" smtClean="0"/>
              <a:t> διάδοσης (1/2)</a:t>
            </a:r>
          </a:p>
        </p:txBody>
      </p:sp>
      <p:sp>
        <p:nvSpPr>
          <p:cNvPr id="5939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Στις</a:t>
            </a:r>
            <a:r>
              <a:rPr lang="en-US" sz="2400" dirty="0" smtClean="0"/>
              <a:t> </a:t>
            </a:r>
            <a:r>
              <a:rPr lang="el-GR" sz="2400" dirty="0" err="1" smtClean="0"/>
              <a:t>μικροκυματικές</a:t>
            </a:r>
            <a:r>
              <a:rPr lang="el-GR" sz="2400" dirty="0" smtClean="0"/>
              <a:t> συχνότητες η</a:t>
            </a:r>
            <a:r>
              <a:rPr lang="en-US" sz="2400" dirty="0" smtClean="0"/>
              <a:t> </a:t>
            </a:r>
            <a:r>
              <a:rPr lang="el-GR" sz="2400" dirty="0" smtClean="0"/>
              <a:t>ατμοσφαιρική απορρόφηση πρέπει να λαμβάνεται σοβαρά υπόψη.</a:t>
            </a:r>
            <a:endParaRPr lang="en-US" sz="2400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Νέα φαινόμενα που μπορεί να εμφανιστούν στις υψηλές συχνότητες  είναι η </a:t>
            </a:r>
            <a:r>
              <a:rPr lang="el-GR" sz="2400" dirty="0" err="1" smtClean="0"/>
              <a:t>υπερδιάθλαση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err="1" smtClean="0"/>
              <a:t>superrefraction</a:t>
            </a:r>
            <a:r>
              <a:rPr lang="el-GR" sz="2400" dirty="0" smtClean="0"/>
              <a:t>), και η </a:t>
            </a:r>
            <a:r>
              <a:rPr lang="el-GR" sz="2400" dirty="0" err="1" smtClean="0"/>
              <a:t>κυματοδήγηση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ducting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Όταν αυξάνεται η θερμοκρασία </a:t>
            </a:r>
            <a:r>
              <a:rPr lang="el-GR" sz="2400" dirty="0"/>
              <a:t>μ</a:t>
            </a:r>
            <a:r>
              <a:rPr lang="el-GR" sz="2400" dirty="0" smtClean="0"/>
              <a:t>ε το ύψος, αντί της συνηθισμένης μείωσης, εμφανίζεται το φαινόμενο της </a:t>
            </a:r>
            <a:r>
              <a:rPr lang="el-GR" sz="2400" dirty="0" err="1" smtClean="0"/>
              <a:t>υπερδιάθλασης</a:t>
            </a:r>
            <a:r>
              <a:rPr lang="el-GR" sz="2400" dirty="0" smtClean="0"/>
              <a:t>. Τότε τα Η/Μ κύματα κυρτώνουν περισσότερο από το κανονικό, συντομεύοντας έτσι το ραδιοφωνικό ορίζοντα.  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Ζητήματα </a:t>
            </a:r>
            <a:r>
              <a:rPr lang="el-GR" b="1" dirty="0" err="1"/>
              <a:t>μικροκυματικής</a:t>
            </a:r>
            <a:r>
              <a:rPr lang="el-GR" b="1" dirty="0"/>
              <a:t> διάδοσης </a:t>
            </a:r>
            <a:r>
              <a:rPr lang="el-GR" b="1" dirty="0" smtClean="0"/>
              <a:t>(2/2</a:t>
            </a:r>
            <a:r>
              <a:rPr lang="el-GR" b="1" dirty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/>
              <a:t>Επίσης, κάτω από συγκεκριμένες συνθήκες ένα επίπεδο ζεστού αέρα</a:t>
            </a:r>
            <a:r>
              <a:rPr lang="en-US" sz="2400" dirty="0"/>
              <a:t> </a:t>
            </a:r>
            <a:r>
              <a:rPr lang="el-GR" sz="2400" dirty="0"/>
              <a:t>μπορεί</a:t>
            </a:r>
            <a:r>
              <a:rPr lang="en-US" sz="2400" dirty="0"/>
              <a:t> </a:t>
            </a:r>
            <a:r>
              <a:rPr lang="el-GR" sz="2400" dirty="0"/>
              <a:t>να παγιδευτεί επάνω από ψυχρότερο στρώμα αέρα</a:t>
            </a:r>
            <a:r>
              <a:rPr lang="en-US" sz="2400" dirty="0"/>
              <a:t>.</a:t>
            </a:r>
            <a:endParaRPr lang="el-GR" sz="2400" dirty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/>
              <a:t>Η ξαφνική αλλαγή της πυκνότητας όταν ένα Η/Μ κύμα μπαίνει στο θερμό αέρα, προκαλεί το κύμα να διαθλάται πίσω προς τη Γη.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/>
              <a:t>Όταν το κύμα χτυπά τη γη, ή ένα άλλο ζεστό στρώμα θα ανακλάται, ή διαθλάται πάλι προς τα πάνω και τελικά θα προχωρεί μέσω πολλαπλών αναπηδήσεων σαν να βρίσκεται σε κυματοδηγό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3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Εισαγωγή στις κεραίες</a:t>
            </a:r>
          </a:p>
        </p:txBody>
      </p:sp>
      <p:sp>
        <p:nvSpPr>
          <p:cNvPr id="60419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Για τη μετάδοση των ραδιοκυμάτων στον περιβάλλοντα χώρο, καθώς επίσης και για τη λήψη τους από τον δέκτη, είναι αναγκαία η ύπαρξη κατάλληλου μηχανισμού.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Αυτός ο μηχανισμός είναι η κεραία, και απαραίτητη προϋπόθεση για την αναλυτική μελέτη της θεωρίας των κεραιών, αποτελεί η κατανόηση της θεωρίας των συντονισμένων κυκλωμάτων και των φαινομένων  προσαρμογής σύνθετης αντίστασης.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Αποτελεί μία </a:t>
            </a:r>
            <a:r>
              <a:rPr lang="el-GR" sz="2400" dirty="0"/>
              <a:t>μ</a:t>
            </a:r>
            <a:r>
              <a:rPr lang="el-GR" sz="2400" dirty="0" smtClean="0"/>
              <a:t>εταλλική κατασκευή, η λειτουργία της οποίας εστιάζεται στη μετατροπή των </a:t>
            </a:r>
            <a:r>
              <a:rPr lang="el-GR" sz="2400" dirty="0" err="1" smtClean="0"/>
              <a:t>υψίσυχνων</a:t>
            </a:r>
            <a:r>
              <a:rPr lang="el-GR" sz="2400" dirty="0" smtClean="0"/>
              <a:t> ρευμάτων σε ηλεκτρομαγνητικά κύματα, και αντίστροφα.</a:t>
            </a:r>
          </a:p>
          <a:p>
            <a:pPr>
              <a:lnSpc>
                <a:spcPct val="90000"/>
              </a:lnSpc>
            </a:pPr>
            <a:endParaRPr lang="el-GR" sz="2400" dirty="0" smtClean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Βασικές θεωρήσεις</a:t>
            </a:r>
          </a:p>
        </p:txBody>
      </p:sp>
      <p:sp>
        <p:nvSpPr>
          <p:cNvPr id="6144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Η κεραία είναι 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</a:t>
            </a:r>
            <a:r>
              <a:rPr lang="el-GR" sz="2000" dirty="0"/>
              <a:t>μ</a:t>
            </a:r>
            <a:r>
              <a:rPr lang="el-GR" sz="2000" dirty="0" smtClean="0"/>
              <a:t>εταξύ της γραμμής </a:t>
            </a:r>
            <a:r>
              <a:rPr lang="el-GR" sz="2000" dirty="0"/>
              <a:t>μ</a:t>
            </a:r>
            <a:r>
              <a:rPr lang="el-GR" sz="2000" dirty="0" smtClean="0"/>
              <a:t>εταφοράς και του περιβάλλοντα χώρου. </a:t>
            </a:r>
          </a:p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Θα πρέπει να είναι προσαρμοσμένη τόσο στη γραμμή </a:t>
            </a:r>
            <a:r>
              <a:rPr lang="el-GR" sz="2000" dirty="0"/>
              <a:t>μ</a:t>
            </a:r>
            <a:r>
              <a:rPr lang="el-GR" sz="2000" dirty="0" smtClean="0"/>
              <a:t>εταφοράς όσο  και στο φορτίο (την ατμόσφαιρα - περιβάλλοντα χώρο).</a:t>
            </a:r>
          </a:p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Οι κεραίες είναι παθητικές συσκευές. Η ισχύς που ακτινοβολείται δεν μπορεί να είναι μεγαλύτερη από την ισχύ που παρέχεται από τον πομπό.</a:t>
            </a:r>
          </a:p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Όταν μιλάμε για κέρδος κεραίας, αναφερόμαστε στο γεγονός ότι σε ορισμένες κατευθύνσεις, ακτινοβολεί καλύτερα από κάποιες άλλες.</a:t>
            </a:r>
          </a:p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Στις κεραίες ισχύει οι αμοιβαιότητα - ο ίδιος σχεδιασμός λειτουργεί τόσο για την λήψη όσο και για την μετάδοση.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Παρόλα αυτά, οι κεραίες συνήθως έχουν βελτιστοποιηθεί για λήψη ή για μετάδοση, όχι και για τα δύο.    </a:t>
            </a:r>
          </a:p>
          <a:p>
            <a:pPr>
              <a:lnSpc>
                <a:spcPct val="80000"/>
              </a:lnSpc>
            </a:pPr>
            <a:endParaRPr lang="el-GR" sz="2000" dirty="0" smtClean="0">
              <a:latin typeface="Arial" charset="0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  </a:t>
            </a:r>
          </a:p>
        </p:txBody>
      </p:sp>
      <p:sp>
        <p:nvSpPr>
          <p:cNvPr id="5" name="Θέση περιεχομένου 1">
            <a:hlinkClick r:id="rId4" action="ppaction://hlinksldjump" tooltip="Μετάβαση στη Διαφάνεια"/>
          </p:cNvPr>
          <p:cNvSpPr/>
          <p:nvPr/>
        </p:nvSpPr>
        <p:spPr bwMode="gray">
          <a:xfrm>
            <a:off x="787400" y="1628775"/>
            <a:ext cx="774699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Βασικές έννοιες Ηλεκτρομαγνητικών Κυμάτων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6151" name="Θέση περιεχομένου 2">
            <a:hlinkClick r:id="rId5" action="ppaction://hlinksldjump" tooltip="Μετάβαση στη Διαφάνεια"/>
          </p:cNvPr>
          <p:cNvSpPr txBox="1">
            <a:spLocks noChangeArrowheads="1"/>
          </p:cNvSpPr>
          <p:nvPr/>
        </p:nvSpPr>
        <p:spPr bwMode="auto">
          <a:xfrm>
            <a:off x="787399" y="2209800"/>
            <a:ext cx="77469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2"/>
            </a:pPr>
            <a:r>
              <a:rPr lang="el-GR" sz="2800" i="1" dirty="0" smtClean="0">
                <a:solidFill>
                  <a:srgbClr val="0070C0"/>
                </a:solidFill>
              </a:rPr>
              <a:t>Κύματα στον ελεύθερο χώρο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3">
            <a:hlinkClick r:id="rId6" action="ppaction://hlinksldjump" tooltip="Μετάβαση στη Διαφάνεια"/>
          </p:cNvPr>
          <p:cNvSpPr/>
          <p:nvPr/>
        </p:nvSpPr>
        <p:spPr>
          <a:xfrm>
            <a:off x="787399" y="2819400"/>
            <a:ext cx="7747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Εντάσεις </a:t>
            </a:r>
            <a:r>
              <a:rPr lang="el-GR" sz="2800" i="1" dirty="0">
                <a:solidFill>
                  <a:srgbClr val="0070C0"/>
                </a:solidFill>
              </a:rPr>
              <a:t>ηλεκτρικού και </a:t>
            </a:r>
            <a:r>
              <a:rPr lang="el-GR" sz="2800" i="1" dirty="0" smtClean="0">
                <a:solidFill>
                  <a:srgbClr val="0070C0"/>
                </a:solidFill>
              </a:rPr>
              <a:t>μαγνητικού </a:t>
            </a:r>
            <a:r>
              <a:rPr lang="el-GR" sz="2800" i="1" dirty="0">
                <a:solidFill>
                  <a:srgbClr val="0070C0"/>
                </a:solidFill>
              </a:rPr>
              <a:t>πεδίου </a:t>
            </a:r>
          </a:p>
        </p:txBody>
      </p:sp>
      <p:sp>
        <p:nvSpPr>
          <p:cNvPr id="11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787399" y="3429000"/>
            <a:ext cx="7747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Διάδοση στην επιφάνεια της γης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2" name="Θέση περιεχομένου 5">
            <a:hlinkClick r:id="rId8" action="ppaction://hlinksldjump" tooltip="Μετάβαση στη Διαφάνεια"/>
          </p:cNvPr>
          <p:cNvSpPr/>
          <p:nvPr/>
        </p:nvSpPr>
        <p:spPr>
          <a:xfrm>
            <a:off x="787399" y="4038600"/>
            <a:ext cx="7747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5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Ιονόσφαιρα και ουράνια κύματα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3" name="Θέση περιεχομένου 6">
            <a:hlinkClick r:id="rId9" action="ppaction://hlinksldjump" tooltip="Μετάβαση στη Διαφάνεια"/>
          </p:cNvPr>
          <p:cNvSpPr/>
          <p:nvPr/>
        </p:nvSpPr>
        <p:spPr>
          <a:xfrm>
            <a:off x="787399" y="4648200"/>
            <a:ext cx="7747000" cy="77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Διάδοση στο χώρο και ραδιοηλεκτρικός ορίζοντας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4" name="Θέση περιεχομένου 7">
            <a:hlinkClick r:id="rId10" action="ppaction://hlinksldjump" tooltip="Μετάβαση στη Διαφάνεια"/>
          </p:cNvPr>
          <p:cNvSpPr/>
          <p:nvPr/>
        </p:nvSpPr>
        <p:spPr>
          <a:xfrm>
            <a:off x="787398" y="5562600"/>
            <a:ext cx="7747001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7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Κεραίες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l-GR" sz="2800" i="1" dirty="0" smtClean="0">
                <a:solidFill>
                  <a:srgbClr val="0070C0"/>
                </a:solidFill>
              </a:rPr>
              <a:t>και βασικές παράμετροι χαρακτηρισμού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5131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4A065-4BF1-4383-B7D7-2B1922E4D5C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4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089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Εκπομπή </a:t>
            </a:r>
            <a:br>
              <a:rPr lang="el-GR" sz="4000" b="1" dirty="0" smtClean="0"/>
            </a:br>
            <a:r>
              <a:rPr lang="el-GR" sz="4000" b="1" dirty="0" smtClean="0"/>
              <a:t>ηλεκτρομαγνητικών κυμάτων</a:t>
            </a:r>
          </a:p>
        </p:txBody>
      </p:sp>
      <p:sp>
        <p:nvSpPr>
          <p:cNvPr id="62467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Σε μία γραμμή </a:t>
            </a:r>
            <a:r>
              <a:rPr lang="el-GR" sz="2200" dirty="0"/>
              <a:t>μ</a:t>
            </a:r>
            <a:r>
              <a:rPr lang="el-GR" sz="2200" dirty="0" smtClean="0"/>
              <a:t>εταφοράς που τερματίζει σε ανοιχτό κύκλωμα δημιουργούνται στάσιμα κύματα.</a:t>
            </a:r>
          </a:p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Ιδανικά, όλη η προσπίπτουσα ενέργειας πρέπει να αντανακλάται. Αλλά πρακτικά, ένα μικρό </a:t>
            </a:r>
            <a:r>
              <a:rPr lang="el-GR" sz="2200" dirty="0"/>
              <a:t>μ</a:t>
            </a:r>
            <a:r>
              <a:rPr lang="el-GR" sz="2200" dirty="0" smtClean="0"/>
              <a:t>έρος διαφεύγει από το σύστημα και ακτινοβολείται.</a:t>
            </a:r>
          </a:p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Όσο μεγαλύτερη η ελεύθερη επιφάνειά της στο χώρο, τόσο  περισσότερο διευκολύνεται η διαδικασία ακτινοβολίας της  ενέργειας, οπότε και περισσότερη ενέργεια εκπέμπεται στον περιβάλλοντα χώρο.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Η απόδοση ακτινοβολίας (</a:t>
            </a:r>
            <a:r>
              <a:rPr lang="en-US" sz="2200" dirty="0" smtClean="0"/>
              <a:t>radiation efficiency</a:t>
            </a:r>
            <a:r>
              <a:rPr lang="el-GR" sz="2200" dirty="0" smtClean="0"/>
              <a:t>), </a:t>
            </a:r>
            <a:r>
              <a:rPr lang="el-GR" sz="2200" dirty="0"/>
              <a:t>μ</a:t>
            </a:r>
            <a:r>
              <a:rPr lang="el-GR" sz="2200" dirty="0" smtClean="0"/>
              <a:t>εγιστοποιείται στην περίπτωση που τα άκρα της έχουν καμφθεί σε τέτοιο  βαθμό ώστε να εμφανίζονται κάθετα στη γραμμή </a:t>
            </a:r>
            <a:r>
              <a:rPr lang="el-GR" sz="2200" dirty="0"/>
              <a:t>μ</a:t>
            </a:r>
            <a:r>
              <a:rPr lang="el-GR" sz="2200" dirty="0" smtClean="0"/>
              <a:t>εταφοράς. 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latin typeface="+mn-lt"/>
              </a:rPr>
              <a:t>Από την γραμμή </a:t>
            </a:r>
            <a:r>
              <a:rPr lang="el-GR" sz="4000" b="1" dirty="0">
                <a:latin typeface="+mn-lt"/>
              </a:rPr>
              <a:t>μ</a:t>
            </a:r>
            <a:r>
              <a:rPr lang="el-GR" sz="4000" b="1" dirty="0" smtClean="0">
                <a:latin typeface="+mn-lt"/>
              </a:rPr>
              <a:t>εταφοράς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στην κεραία</a:t>
            </a:r>
          </a:p>
        </p:txBody>
      </p:sp>
      <p:pic>
        <p:nvPicPr>
          <p:cNvPr id="5" name="Θέση περιεχομένου 1" descr="Εικόνα με την μεταφορά των κυμάτων από την γραμμή προς την κεραί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375"/>
            <a:ext cx="8229600" cy="4383612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latin typeface="+mn-lt"/>
              </a:rPr>
              <a:t>Δίπολο λ/2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(1 από 2)</a:t>
            </a:r>
          </a:p>
        </p:txBody>
      </p:sp>
      <p:sp>
        <p:nvSpPr>
          <p:cNvPr id="6656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Όταν το συνολικό μήκος των δύο κάθετων καλωδίων είναι ίσο με το μισό του μήκους κύματος του εκπεμπόμενου κύματος, η κεραία καλείται δίπολο μισού κύματος (</a:t>
            </a:r>
            <a:r>
              <a:rPr lang="en-US" sz="2400" dirty="0" smtClean="0"/>
              <a:t>half-wave dipole</a:t>
            </a:r>
            <a:r>
              <a:rPr lang="el-GR" sz="2400" dirty="0" smtClean="0"/>
              <a:t>).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Η διπολική κεραία είναι η βάση για τα περισσότερα σχέδια κεραιών, είναι μία ισορροπημένη κατασκευή, με ίσες αλλά αντίθετες τάσεις και ρεύματα που εφαρμόζονται στους δύο ακροδέκτες του, </a:t>
            </a:r>
            <a:r>
              <a:rPr lang="el-GR" sz="2400" dirty="0"/>
              <a:t>μ</a:t>
            </a:r>
            <a:r>
              <a:rPr lang="el-GR" sz="2400" dirty="0" smtClean="0"/>
              <a:t>έσω μίας ισορροπημένης γραμμής </a:t>
            </a:r>
            <a:r>
              <a:rPr lang="el-GR" sz="2400" dirty="0"/>
              <a:t>μ</a:t>
            </a:r>
            <a:r>
              <a:rPr lang="el-GR" sz="2400" dirty="0" smtClean="0"/>
              <a:t>ετάδοσης.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/>
              <a:t>Το δίπολο </a:t>
            </a:r>
            <a:r>
              <a:rPr lang="el-GR" sz="2400" dirty="0" smtClean="0"/>
              <a:t>μισού κύματος </a:t>
            </a:r>
            <a:r>
              <a:rPr lang="el-GR" sz="2400" dirty="0"/>
              <a:t>έχει </a:t>
            </a:r>
            <a:r>
              <a:rPr lang="el-GR" sz="2400" dirty="0" smtClean="0"/>
              <a:t>μία </a:t>
            </a:r>
            <a:r>
              <a:rPr lang="el-GR" sz="2400" dirty="0"/>
              <a:t>αντίσταση περίπου 73 Ω στο </a:t>
            </a:r>
            <a:r>
              <a:rPr lang="el-GR" sz="2400" dirty="0" smtClean="0"/>
              <a:t>σημείο </a:t>
            </a:r>
            <a:r>
              <a:rPr lang="el-GR" sz="2400" dirty="0"/>
              <a:t>τροφοδοσίας του.  </a:t>
            </a:r>
            <a:r>
              <a:rPr lang="el-GR" sz="2400" dirty="0" smtClean="0"/>
              <a:t>  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Δίπολο λ/2 </a:t>
            </a:r>
            <a:br>
              <a:rPr lang="el-GR" sz="4000" b="1" dirty="0"/>
            </a:br>
            <a:r>
              <a:rPr lang="el-GR" sz="4000" b="1" dirty="0" smtClean="0"/>
              <a:t>(2 </a:t>
            </a:r>
            <a:r>
              <a:rPr lang="el-GR" sz="4000" b="1" dirty="0"/>
              <a:t>από 2)</a:t>
            </a:r>
            <a:endParaRPr lang="el-GR" sz="4000" dirty="0" smtClean="0">
              <a:latin typeface="Arial" charset="0"/>
            </a:endParaRPr>
          </a:p>
        </p:txBody>
      </p:sp>
      <p:pic>
        <p:nvPicPr>
          <p:cNvPr id="5" name="Θέση περιεχομένου 1" descr="Εικόνα συσκευής διπόλου λ/2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54" y="1722437"/>
            <a:ext cx="5415292" cy="4525963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FCAE-0150-4769-8AEF-C03BFBAB3EF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latin typeface="+mn-lt"/>
              </a:rPr>
              <a:t>Κατανομή τάσης και ρεύματος</a:t>
            </a:r>
          </a:p>
        </p:txBody>
      </p:sp>
      <p:sp>
        <p:nvSpPr>
          <p:cNvPr id="69635" name="Θέση περιεχομένου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Η σύνθετη αντίσταση λαμβάνει </a:t>
            </a:r>
            <a:r>
              <a:rPr lang="el-GR" sz="2200" dirty="0"/>
              <a:t>μ</a:t>
            </a:r>
            <a:r>
              <a:rPr lang="el-GR" sz="2200" dirty="0" smtClean="0"/>
              <a:t>ικρή τιμή στο κέντρο της,  στο σημείο όπου πραγματοποιείται η σύνδεσή της µε την γραμμή </a:t>
            </a:r>
            <a:r>
              <a:rPr lang="el-GR" sz="2200" dirty="0"/>
              <a:t>μ</a:t>
            </a:r>
            <a:r>
              <a:rPr lang="el-GR" sz="2200" dirty="0" smtClean="0"/>
              <a:t>εταφοράς.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Συνεπώς, η ένταση του ρεύματος είναι </a:t>
            </a:r>
            <a:r>
              <a:rPr lang="el-GR" sz="2200" dirty="0"/>
              <a:t>μ</a:t>
            </a:r>
            <a:r>
              <a:rPr lang="el-GR" sz="2200" dirty="0" smtClean="0"/>
              <a:t>εγάλη στο κέντρο  της κεραίας και μικρή στα άκρα της, γεγονός που οδηγεί  στη μέγιστη ακτινοβολούμενη ενέργεια.</a:t>
            </a:r>
          </a:p>
          <a:p>
            <a:endParaRPr lang="el-GR" dirty="0" smtClean="0">
              <a:latin typeface="Arial" charset="0"/>
            </a:endParaRPr>
          </a:p>
        </p:txBody>
      </p:sp>
      <p:pic>
        <p:nvPicPr>
          <p:cNvPr id="5" name="Εικόνα 1" descr="Εικόνα με την κατανομή τάσης και ρεύματος σε ηλεκτρικό κύκλωμα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3777"/>
            <a:ext cx="8220152" cy="2387023"/>
          </a:xfrm>
          <a:prstGeom prst="rect">
            <a:avLst/>
          </a:prstGeo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9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latin typeface="+mn-lt"/>
              </a:rPr>
              <a:t>Διάγραμμα ακτινοβολίας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(1 από 2)</a:t>
            </a:r>
          </a:p>
        </p:txBody>
      </p:sp>
      <p:sp>
        <p:nvSpPr>
          <p:cNvPr id="70659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Το διάγραμμα ακτινοβολίας μιας κεραίας, είναι μία γραφική παράσταση της σχετικής έντασης του πεδίου των ραδιοκυμάτων, που εκπέμπονται από την κεραία σε διαφορετικές γωνίες.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Συνήθως είναι ένα τρισδιάστατο γράφημα, ή ένα πολικό διάγραμμα των οριζόντιων και κάθετων διατομών της έντασης του πεδίου σε </a:t>
            </a:r>
            <a:r>
              <a:rPr lang="en-US" sz="2400" dirty="0" smtClean="0"/>
              <a:t>V/m</a:t>
            </a:r>
            <a:r>
              <a:rPr lang="el-GR" sz="2400" dirty="0" smtClean="0"/>
              <a:t>, έναντι της γωνίας σε μοίρες.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Το διάγραμμα ακτινοβολίας πολλών κεραιών, είναι ένα μοτίβο </a:t>
            </a:r>
            <a:r>
              <a:rPr lang="el-GR" sz="2400" dirty="0"/>
              <a:t>μ</a:t>
            </a:r>
            <a:r>
              <a:rPr lang="el-GR" sz="2400" dirty="0" smtClean="0"/>
              <a:t>ε </a:t>
            </a:r>
            <a:r>
              <a:rPr lang="el-GR" sz="2400" dirty="0"/>
              <a:t>μ</a:t>
            </a:r>
            <a:r>
              <a:rPr lang="el-GR" sz="2400" dirty="0" smtClean="0"/>
              <a:t>έγιστα ή «λοβούς» σε διάφορες γωνίες, που χωρίζονται από «μηδενισμούς» όπου η ακτινοβολία πέφτει στο μηδέν.  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Διάγραμμα ακτινοβολίας </a:t>
            </a:r>
            <a:br>
              <a:rPr lang="el-GR" sz="4000" b="1" dirty="0"/>
            </a:br>
            <a:r>
              <a:rPr lang="el-GR" sz="4000" b="1" dirty="0" smtClean="0"/>
              <a:t>(2 </a:t>
            </a:r>
            <a:r>
              <a:rPr lang="el-GR" sz="4000" b="1" dirty="0"/>
              <a:t>από 2)</a:t>
            </a:r>
            <a:endParaRPr lang="el-GR" sz="4000" b="1" dirty="0" smtClean="0">
              <a:latin typeface="Arial" charset="0"/>
            </a:endParaRPr>
          </a:p>
        </p:txBody>
      </p:sp>
      <p:pic>
        <p:nvPicPr>
          <p:cNvPr id="6" name="Θέση περιεχομένου 1" descr="Εικόνα διαγράμματος ακτινοβολία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03" y="1524000"/>
            <a:ext cx="5126297" cy="4867916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Συντονισμένες κεραίες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Μία </a:t>
            </a:r>
            <a:r>
              <a:rPr lang="el-GR" sz="2400" dirty="0"/>
              <a:t>κεραία </a:t>
            </a:r>
            <a:r>
              <a:rPr lang="en-US" sz="2400" dirty="0" smtClean="0"/>
              <a:t>RF</a:t>
            </a:r>
            <a:r>
              <a:rPr lang="el-GR" sz="2400" dirty="0" smtClean="0"/>
              <a:t> </a:t>
            </a:r>
            <a:r>
              <a:rPr lang="el-GR" sz="2400" dirty="0"/>
              <a:t>είναι </a:t>
            </a:r>
            <a:r>
              <a:rPr lang="el-GR" sz="2400" dirty="0" smtClean="0"/>
              <a:t>μία </a:t>
            </a:r>
            <a:r>
              <a:rPr lang="el-GR" sz="2400" dirty="0"/>
              <a:t>μ</a:t>
            </a:r>
            <a:r>
              <a:rPr lang="el-GR" sz="2400" dirty="0" smtClean="0"/>
              <a:t>ορφή συντονισμένου κυκλώματος </a:t>
            </a:r>
            <a:r>
              <a:rPr lang="el-GR" sz="2400" dirty="0"/>
              <a:t>που αποτελείται από επαγωγή και χωρητικότητα, και ως εκ τούτου έχει </a:t>
            </a:r>
            <a:r>
              <a:rPr lang="el-GR" sz="2400" dirty="0" smtClean="0"/>
              <a:t>μία </a:t>
            </a:r>
            <a:r>
              <a:rPr lang="el-GR" sz="2400" dirty="0"/>
              <a:t>συχνότητα </a:t>
            </a:r>
            <a:r>
              <a:rPr lang="el-GR" sz="2400" dirty="0" smtClean="0"/>
              <a:t>συντονισμού</a:t>
            </a:r>
            <a:r>
              <a:rPr lang="el-GR" sz="2400" dirty="0"/>
              <a:t>. </a:t>
            </a:r>
            <a:endParaRPr lang="el-GR" sz="2400" dirty="0" smtClean="0"/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Αυτή </a:t>
            </a:r>
            <a:r>
              <a:rPr lang="el-GR" sz="2400" dirty="0"/>
              <a:t>είναι η συχνότητα όπου η χωρητική και </a:t>
            </a:r>
            <a:r>
              <a:rPr lang="el-GR" sz="2400" dirty="0" smtClean="0"/>
              <a:t>επαγωγική </a:t>
            </a:r>
            <a:r>
              <a:rPr lang="el-GR" sz="2400" dirty="0" err="1" smtClean="0"/>
              <a:t>εμπέδηση</a:t>
            </a:r>
            <a:r>
              <a:rPr lang="el-GR" sz="2400" dirty="0" smtClean="0"/>
              <a:t> </a:t>
            </a:r>
            <a:r>
              <a:rPr lang="el-GR" sz="2400" dirty="0"/>
              <a:t>αλληλοεξουδετερώνονται</a:t>
            </a:r>
            <a:r>
              <a:rPr lang="el-GR" sz="2400" dirty="0" smtClean="0"/>
              <a:t>. Τότε η αντίσταση </a:t>
            </a:r>
            <a:r>
              <a:rPr lang="el-GR" sz="2400" dirty="0"/>
              <a:t>εισόδου </a:t>
            </a:r>
            <a:r>
              <a:rPr lang="el-GR" sz="2400" dirty="0" smtClean="0"/>
              <a:t>της είναι καθαρά πραγματική.</a:t>
            </a:r>
            <a:endParaRPr lang="en-US" sz="2400" dirty="0" smtClean="0"/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Οι συντονισμένες </a:t>
            </a:r>
            <a:r>
              <a:rPr lang="el-GR" sz="2400" dirty="0"/>
              <a:t>κεραίες </a:t>
            </a:r>
            <a:r>
              <a:rPr lang="el-GR" sz="2400" dirty="0" smtClean="0"/>
              <a:t>(</a:t>
            </a:r>
            <a:r>
              <a:rPr lang="en-US" sz="2400" i="1" dirty="0" smtClean="0"/>
              <a:t>resonant antennas</a:t>
            </a:r>
            <a:r>
              <a:rPr lang="el-GR" sz="2400" dirty="0" smtClean="0"/>
              <a:t>) εμφανίζουν </a:t>
            </a:r>
            <a:r>
              <a:rPr lang="el-GR" sz="2400" dirty="0"/>
              <a:t>πολύ </a:t>
            </a:r>
            <a:r>
              <a:rPr lang="el-GR" sz="2400" dirty="0" smtClean="0"/>
              <a:t>μικρό </a:t>
            </a:r>
            <a:r>
              <a:rPr lang="el-GR" sz="2400" dirty="0"/>
              <a:t>εύρος </a:t>
            </a:r>
            <a:r>
              <a:rPr lang="el-GR" sz="2400" dirty="0" smtClean="0"/>
              <a:t>ζώνης.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Όσο μεγαλύτερη σε μήκος </a:t>
            </a:r>
            <a:r>
              <a:rPr lang="el-GR" sz="2400" dirty="0"/>
              <a:t>είναι </a:t>
            </a:r>
            <a:r>
              <a:rPr lang="el-GR" sz="2400" dirty="0" smtClean="0"/>
              <a:t>μία κεραία, τόσο χαμηλότερη </a:t>
            </a:r>
            <a:r>
              <a:rPr lang="el-GR" sz="2400" dirty="0"/>
              <a:t>είναι η συχνότητα </a:t>
            </a:r>
            <a:r>
              <a:rPr lang="el-GR" sz="2400" dirty="0" smtClean="0"/>
              <a:t>συντονισμού. 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Διάγραμμα ακτινοβολίας </a:t>
            </a:r>
            <a:r>
              <a:rPr lang="el-GR" sz="4000" b="1" dirty="0"/>
              <a:t>ακτινοβολητή αγωγού 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/>
          <a:lstStyle/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/>
              <a:t>Το </a:t>
            </a:r>
            <a:r>
              <a:rPr lang="el-GR" sz="2800" dirty="0" smtClean="0"/>
              <a:t>διάγραμμα </a:t>
            </a:r>
            <a:r>
              <a:rPr lang="el-GR" sz="2800" dirty="0"/>
              <a:t>ακτινοβολίας </a:t>
            </a:r>
            <a:r>
              <a:rPr lang="el-GR" sz="2800" i="1" dirty="0"/>
              <a:t>(</a:t>
            </a:r>
            <a:r>
              <a:rPr lang="el-GR" sz="2800" dirty="0"/>
              <a:t>στον ελεύθερο χώρο) ενός οποιουδήποτε ακτινοβολητή αγωγού (</a:t>
            </a:r>
            <a:r>
              <a:rPr lang="en-US" sz="2800" dirty="0"/>
              <a:t>wire antenna</a:t>
            </a:r>
            <a:r>
              <a:rPr lang="en-US" sz="2800" dirty="0" smtClean="0"/>
              <a:t>)</a:t>
            </a:r>
            <a:r>
              <a:rPr lang="el-GR" sz="2800" dirty="0" smtClean="0"/>
              <a:t>,</a:t>
            </a:r>
            <a:r>
              <a:rPr lang="en-US" sz="2800" dirty="0" smtClean="0"/>
              <a:t> </a:t>
            </a:r>
            <a:r>
              <a:rPr lang="el-GR" sz="2800" dirty="0"/>
              <a:t>εξαρτάται κυρίως από το </a:t>
            </a:r>
            <a:r>
              <a:rPr lang="el-GR" sz="2800" dirty="0" smtClean="0"/>
              <a:t>μήκος </a:t>
            </a:r>
            <a:r>
              <a:rPr lang="el-GR" sz="2800" dirty="0"/>
              <a:t>του. </a:t>
            </a:r>
          </a:p>
          <a:p>
            <a:endParaRPr lang="el-GR" dirty="0"/>
          </a:p>
        </p:txBody>
      </p:sp>
      <p:pic>
        <p:nvPicPr>
          <p:cNvPr id="9" name="Εικόνα 1" descr="Εικόνα διαγράμματος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6" y="3085579"/>
            <a:ext cx="8134788" cy="3239021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el-GR" sz="14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4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Ισοτροπική κεραία</a:t>
            </a:r>
          </a:p>
        </p:txBody>
      </p:sp>
      <p:sp>
        <p:nvSpPr>
          <p:cNvPr id="72709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Μία ισοτροπική κεραία είναι μία ιδανική κεραία που ακτινοβολεί ομοιόμορφα σε όλες τις κατευθύνσεις.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Το διάγραμμα ακτινοβολίας της είναι σφαίρα, με κέντρο που συμπίπτει </a:t>
            </a:r>
            <a:r>
              <a:rPr lang="el-GR" sz="2000" dirty="0"/>
              <a:t>μ</a:t>
            </a:r>
            <a:r>
              <a:rPr lang="el-GR" sz="2000" dirty="0" smtClean="0"/>
              <a:t>ε την τοποθεσία της ισοτροπικής κεραίας,  και δεν μπορεί να υπάρξει στην πραγματικότητα.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Παρόλα αυτά, χρησιμοποιείται σαν κεραία αναφοράς για τον προσδιορισμό του κέρδους όλων των πραγματοποιήσιμων κεραιών.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Αυτό το κέρδος είναι ένα μέτρο για την </a:t>
            </a:r>
            <a:r>
              <a:rPr lang="el-GR" sz="2000" dirty="0" err="1" smtClean="0"/>
              <a:t>κατευθυντικότητα</a:t>
            </a:r>
            <a:r>
              <a:rPr lang="el-GR" sz="2000" dirty="0" smtClean="0"/>
              <a:t> μιας δεδομένης κεραίας, και μετράται σε </a:t>
            </a:r>
            <a:r>
              <a:rPr lang="en-US" sz="2000" dirty="0" err="1" smtClean="0"/>
              <a:t>dBi</a:t>
            </a:r>
            <a:r>
              <a:rPr lang="en-US" sz="2000" dirty="0" smtClean="0"/>
              <a:t> (decibels </a:t>
            </a:r>
            <a:r>
              <a:rPr lang="el-GR" sz="2000" dirty="0" smtClean="0"/>
              <a:t>σε σχέση με την ισοτροπική). 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Μία ισοτροπική κεραία έχει ένα υποθετικό </a:t>
            </a:r>
            <a:r>
              <a:rPr lang="el-GR" sz="2000" dirty="0" err="1" smtClean="0"/>
              <a:t>κατευθυντικό</a:t>
            </a:r>
            <a:r>
              <a:rPr lang="el-GR" sz="2000" dirty="0" smtClean="0"/>
              <a:t> κέρδος ίσο με τη μονάδα προς όλες τις κατευθύνσεις. 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Εισαγωγή</a:t>
            </a:r>
          </a:p>
        </p:txBody>
      </p:sp>
      <p:sp>
        <p:nvSpPr>
          <p:cNvPr id="717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Ένας αγωγός όταν διαρρέετε από ρεύμα υψηλής συχνότητας ακτινοβολεί ενέργεια σε κάποια απόσταση</a:t>
            </a:r>
            <a:r>
              <a:rPr lang="el-GR" altLang="el-GR" sz="2400" dirty="0" smtClean="0">
                <a:solidFill>
                  <a:srgbClr val="000000"/>
                </a:solidFill>
              </a:rPr>
              <a:t>.</a:t>
            </a:r>
          </a:p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>
                <a:solidFill>
                  <a:srgbClr val="000000"/>
                </a:solidFill>
              </a:rPr>
              <a:t>Αν εντός της απόστασης αυτής, που τη λέμε κανάλι, τοποθετήσουμε άλλη αγώγιμη διάταξη αυτή θα λάβει μέρος της ακτινοβολούμενης ενέργειας.</a:t>
            </a:r>
          </a:p>
          <a:p>
            <a:pPr marL="520700" indent="-52070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Στις  ασύρματες επικοινωνίες το κανάλι είναι ο ελεύθερος χώρος μεταξύ των κεραιών του πομπού και του δέκτη</a:t>
            </a:r>
            <a:r>
              <a:rPr lang="el-GR" altLang="el-GR" sz="2400" dirty="0" smtClean="0">
                <a:solidFill>
                  <a:srgbClr val="000000"/>
                </a:solidFill>
              </a:rPr>
              <a:t>.</a:t>
            </a:r>
            <a:endParaRPr lang="en-US" altLang="el-GR" sz="2400" dirty="0" smtClean="0">
              <a:solidFill>
                <a:srgbClr val="000000"/>
              </a:solidFill>
            </a:endParaRPr>
          </a:p>
          <a:p>
            <a:pPr marL="520700" indent="-520700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dirty="0" smtClean="0"/>
              <a:t>Η ενέργεια ακτινοβολείται και διαδίδεται στον ελεύθερο χώρο με μία </a:t>
            </a:r>
            <a:r>
              <a:rPr lang="el-GR" altLang="el-GR" sz="2400" dirty="0"/>
              <a:t>μ</a:t>
            </a:r>
            <a:r>
              <a:rPr lang="el-GR" altLang="el-GR" sz="2400" dirty="0" smtClean="0"/>
              <a:t>ορφή που ονομάζουμε ηλεκτρομαγνητικό κύμα.</a:t>
            </a:r>
          </a:p>
        </p:txBody>
      </p:sp>
      <p:sp>
        <p:nvSpPr>
          <p:cNvPr id="614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614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63371-4C09-427B-A0A3-1CDCCED4D443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latin typeface="+mn-lt"/>
              </a:rPr>
              <a:t>Μη συντονισμένες κεραίες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(1 από 2)</a:t>
            </a:r>
          </a:p>
        </p:txBody>
      </p:sp>
      <p:sp>
        <p:nvSpPr>
          <p:cNvPr id="7373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Μία κεραία έχει κύματα που κινούνται πάνω-κάτω. Εάν τερματίσουμε το ένα άκρο με μία αντίσταση ενώ τροφοδοτούμε το άλλο, τα κύματα θα ταξιδέψουν μόνο προς την κατεύθυνση της αντίστασης.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Αυτό το είδος κεραίας ακτινοβολεί αποτελεσματικά σε ένα ευρύ φάσμα συχνοτήτων, και ονομάζεται </a:t>
            </a:r>
            <a:r>
              <a:rPr lang="el-GR" sz="2200" dirty="0"/>
              <a:t>μ</a:t>
            </a:r>
            <a:r>
              <a:rPr lang="el-GR" sz="2200" dirty="0" smtClean="0"/>
              <a:t>η συντονισμένη (</a:t>
            </a:r>
            <a:r>
              <a:rPr lang="en-US" sz="2200" dirty="0" smtClean="0"/>
              <a:t>non resonant</a:t>
            </a:r>
            <a:r>
              <a:rPr lang="el-GR" sz="2200" dirty="0" smtClean="0"/>
              <a:t>) κεραία.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Οι μη συντονισμένες κεραίες είναι </a:t>
            </a:r>
            <a:r>
              <a:rPr lang="el-GR" sz="2200" dirty="0" err="1" smtClean="0"/>
              <a:t>κατευθυντικές</a:t>
            </a:r>
            <a:r>
              <a:rPr lang="el-GR" sz="2200" dirty="0" smtClean="0"/>
              <a:t> (</a:t>
            </a:r>
            <a:r>
              <a:rPr lang="en-US" sz="2200" dirty="0" err="1" smtClean="0"/>
              <a:t>directiona</a:t>
            </a:r>
            <a:r>
              <a:rPr lang="el-GR" sz="2200" dirty="0" smtClean="0"/>
              <a:t>l), δηλαδή εκπέμπουν προς μόνο μία κατεύθυνση.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Το διάγραμμα ακτινοβολίας μοιάζει </a:t>
            </a:r>
            <a:r>
              <a:rPr lang="el-GR" sz="2200" dirty="0"/>
              <a:t>μ</a:t>
            </a:r>
            <a:r>
              <a:rPr lang="el-GR" sz="2200" dirty="0" smtClean="0"/>
              <a:t>ε αυτό των συντονισμένων κεραιών, </a:t>
            </a:r>
            <a:r>
              <a:rPr lang="el-GR" sz="2200" dirty="0"/>
              <a:t>μ</a:t>
            </a:r>
            <a:r>
              <a:rPr lang="el-GR" sz="2200" dirty="0" smtClean="0"/>
              <a:t>όνο που στην συγκεκριμένη περίπτωση υφίστανται μόνο οι μισοί λοβοί.</a:t>
            </a:r>
            <a:endParaRPr lang="el-GR" sz="2200" dirty="0" smtClean="0">
              <a:latin typeface="Arial" charset="0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Μη συντονισμένες κεραίες </a:t>
            </a:r>
            <a:br>
              <a:rPr lang="el-GR" sz="4000" b="1" dirty="0"/>
            </a:br>
            <a:r>
              <a:rPr lang="el-GR" sz="4000" b="1" dirty="0" smtClean="0"/>
              <a:t>(2 </a:t>
            </a:r>
            <a:r>
              <a:rPr lang="el-GR" sz="4000" b="1" dirty="0"/>
              <a:t>από 2)</a:t>
            </a:r>
            <a:endParaRPr lang="el-GR" sz="4000" b="1" dirty="0" smtClean="0">
              <a:latin typeface="Arial" charset="0"/>
            </a:endParaRPr>
          </a:p>
        </p:txBody>
      </p:sp>
      <p:pic>
        <p:nvPicPr>
          <p:cNvPr id="5" name="Θέση περιεχομένου 1" descr="Εικόνα της κατανομής τάσης και ρεύ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3" y="1798637"/>
            <a:ext cx="7732014" cy="4525963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FCAE-0150-4769-8AEF-C03BFBAB3EF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Κέρδος κεραίας</a:t>
            </a:r>
          </a:p>
        </p:txBody>
      </p:sp>
      <p:sp>
        <p:nvSpPr>
          <p:cNvPr id="77827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Κέρδος είναι μία παράμετρος που μετρά το βαθμό της </a:t>
            </a:r>
            <a:r>
              <a:rPr lang="el-GR" sz="2000" dirty="0" err="1" smtClean="0"/>
              <a:t>κατευθυντικότητας</a:t>
            </a:r>
            <a:r>
              <a:rPr lang="el-GR" sz="2000" dirty="0" smtClean="0"/>
              <a:t> του διαγράμματος ακτινοβολίας της κεραίας. Μία κεραία υψηλής απολαβής θα ακτινοβολεί κυρίως προς μία συγκεκριμένη κατεύθυνση.</a:t>
            </a:r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Ορίζεται ως ο λόγος της ισχύος ανά μονάδα επιφανείας που ακτινοβολείται από την κεραία προς την κατεύθυνση της μέγιστης παραγωγής της, σε μία αυθαίρετη απόσταση, διαιρούμενο </a:t>
            </a:r>
            <a:r>
              <a:rPr lang="el-GR" sz="2000" dirty="0"/>
              <a:t>μ</a:t>
            </a:r>
            <a:r>
              <a:rPr lang="el-GR" sz="2000" dirty="0" smtClean="0"/>
              <a:t>ε την ένταση που ακτινοβολείται στην ίδια απόσταση από μία υποθετική ισοτροπική κεραία.</a:t>
            </a:r>
          </a:p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Το κέρδος δεν προστίθεται από την κεραία. Γίνεται απλά αναδιανομή της ακτινοβολούμενης ισχύος, σε μία ορισμένη κατεύθυνση από την ισχύ που θα μεταδιδόταν από μία ισοτροπική κεραία. 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Τυπικές τιμές κέρδους κεραιών</a:t>
            </a:r>
          </a:p>
        </p:txBody>
      </p:sp>
      <p:sp>
        <p:nvSpPr>
          <p:cNvPr id="78851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sz="2000" dirty="0" smtClean="0"/>
              <a:t>T</a:t>
            </a:r>
            <a:r>
              <a:rPr lang="el-GR" sz="2000" dirty="0" smtClean="0"/>
              <a:t>ο κέρδος του δίπολου </a:t>
            </a:r>
            <a:r>
              <a:rPr lang="en-US" sz="2000" dirty="0" smtClean="0"/>
              <a:t>Hertz</a:t>
            </a:r>
            <a:r>
              <a:rPr lang="el-GR" sz="2000" dirty="0" smtClean="0"/>
              <a:t>, αναφορικά πάντοτε με </a:t>
            </a:r>
            <a:r>
              <a:rPr lang="el-GR" sz="2000" dirty="0"/>
              <a:t>μ</a:t>
            </a:r>
            <a:r>
              <a:rPr lang="el-GR" sz="2000" dirty="0" smtClean="0"/>
              <a:t>ία </a:t>
            </a:r>
            <a:r>
              <a:rPr lang="el-GR" sz="2000" dirty="0" err="1" smtClean="0"/>
              <a:t>πανκατευθυντική</a:t>
            </a:r>
            <a:r>
              <a:rPr lang="el-GR" sz="2000" dirty="0" smtClean="0"/>
              <a:t> κεραία, υπολογίζεται σε 1.76 </a:t>
            </a:r>
            <a:r>
              <a:rPr lang="en-US" sz="2000" dirty="0" err="1" smtClean="0"/>
              <a:t>dBi</a:t>
            </a:r>
            <a:r>
              <a:rPr lang="en-US" sz="2000" dirty="0" smtClean="0"/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sz="2000" dirty="0" smtClean="0"/>
              <a:t>H</a:t>
            </a:r>
            <a:r>
              <a:rPr lang="el-GR" sz="2000" dirty="0" smtClean="0"/>
              <a:t> αντίστοιχη</a:t>
            </a:r>
            <a:r>
              <a:rPr lang="en-US" sz="2000" dirty="0" smtClean="0"/>
              <a:t> </a:t>
            </a:r>
            <a:r>
              <a:rPr lang="el-GR" sz="2000" dirty="0" smtClean="0"/>
              <a:t>τιμή του κέρδους της διπολικής κεραίας</a:t>
            </a:r>
            <a:r>
              <a:rPr lang="en-US" sz="2000" dirty="0" smtClean="0"/>
              <a:t> </a:t>
            </a:r>
            <a:r>
              <a:rPr lang="el-GR" sz="2000" dirty="0"/>
              <a:t>μ</a:t>
            </a:r>
            <a:r>
              <a:rPr lang="el-GR" sz="2000" dirty="0" smtClean="0"/>
              <a:t>ισού  κύματος υπολογίζεται</a:t>
            </a:r>
            <a:r>
              <a:rPr lang="en-US" sz="2000" dirty="0" smtClean="0"/>
              <a:t> </a:t>
            </a:r>
            <a:r>
              <a:rPr lang="el-GR" sz="2000" dirty="0" smtClean="0"/>
              <a:t>2.15 </a:t>
            </a:r>
            <a:r>
              <a:rPr lang="en-US" sz="2000" dirty="0" err="1" smtClean="0"/>
              <a:t>dBi</a:t>
            </a:r>
            <a:r>
              <a:rPr lang="en-US" sz="2000" dirty="0" smtClean="0"/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Στην περίπτωση της διπολικής κεραίας μήκους </a:t>
            </a:r>
            <a:r>
              <a:rPr lang="en-US" sz="2000" dirty="0" smtClean="0"/>
              <a:t>l</a:t>
            </a:r>
            <a:r>
              <a:rPr lang="el-GR" sz="2000" dirty="0" smtClean="0"/>
              <a:t> = 8λ το κέρδος είναι 8.51 </a:t>
            </a:r>
            <a:r>
              <a:rPr lang="en-US" sz="2000" dirty="0" err="1" smtClean="0"/>
              <a:t>dBi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Στην περίπτωση δε</a:t>
            </a:r>
            <a:r>
              <a:rPr lang="en-US" sz="2000" dirty="0" smtClean="0"/>
              <a:t> </a:t>
            </a:r>
            <a:r>
              <a:rPr lang="el-GR" sz="2000" dirty="0" smtClean="0"/>
              <a:t>των παρόμοιων</a:t>
            </a:r>
            <a:r>
              <a:rPr lang="en-US" sz="2000" dirty="0" smtClean="0"/>
              <a:t> </a:t>
            </a:r>
            <a:r>
              <a:rPr lang="el-GR" sz="2000" dirty="0" smtClean="0"/>
              <a:t>(ως προς το</a:t>
            </a:r>
            <a:r>
              <a:rPr lang="en-US" sz="2000" dirty="0" smtClean="0"/>
              <a:t> </a:t>
            </a:r>
            <a:r>
              <a:rPr lang="el-GR" sz="2000" dirty="0"/>
              <a:t>μ</a:t>
            </a:r>
            <a:r>
              <a:rPr lang="el-GR" sz="2000" dirty="0" smtClean="0"/>
              <a:t>ήκος) μη συντονισμένων κεραιών, οι τιμές κέρδους των</a:t>
            </a:r>
            <a:r>
              <a:rPr lang="en-US" sz="2000" dirty="0" smtClean="0"/>
              <a:t>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smtClean="0"/>
              <a:t>5.05 </a:t>
            </a:r>
            <a:r>
              <a:rPr lang="en-US" sz="2000" dirty="0" err="1" smtClean="0"/>
              <a:t>dBi</a:t>
            </a:r>
            <a:r>
              <a:rPr lang="el-GR" sz="2000" dirty="0" smtClean="0"/>
              <a:t> έως</a:t>
            </a:r>
            <a:r>
              <a:rPr lang="en-US" sz="2000" dirty="0" smtClean="0"/>
              <a:t> </a:t>
            </a:r>
            <a:r>
              <a:rPr lang="el-GR" sz="2000" dirty="0" smtClean="0"/>
              <a:t>12.4 </a:t>
            </a:r>
            <a:r>
              <a:rPr lang="en-US" sz="2000" dirty="0" err="1" smtClean="0"/>
              <a:t>dBi</a:t>
            </a:r>
            <a:r>
              <a:rPr lang="el-GR" sz="2000" dirty="0" smtClean="0"/>
              <a:t> αντίστοιχα.</a:t>
            </a:r>
            <a:endParaRPr lang="en-US" sz="2000" dirty="0" smtClean="0"/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000" dirty="0" smtClean="0"/>
              <a:t>Συμπεραίνουμε ότι αυξανόμενου του</a:t>
            </a:r>
            <a:r>
              <a:rPr lang="en-US" sz="2000" dirty="0" smtClean="0"/>
              <a:t> </a:t>
            </a:r>
            <a:r>
              <a:rPr lang="el-GR" sz="2000" dirty="0"/>
              <a:t>μ</a:t>
            </a:r>
            <a:r>
              <a:rPr lang="el-GR" sz="2000" dirty="0" smtClean="0"/>
              <a:t>ήκους της κεραίας, αυξάνεται η</a:t>
            </a:r>
            <a:r>
              <a:rPr lang="en-US" sz="2000" dirty="0" smtClean="0"/>
              <a:t> </a:t>
            </a:r>
            <a:r>
              <a:rPr lang="el-GR" sz="2000" dirty="0" smtClean="0"/>
              <a:t>τιμή του κέρδους της, ενώ τα κέρδη των συντονισμένων κεραιών είναι μικρότερα από τα αντίστοιχα των μη συντονισμένων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endParaRPr lang="el-GR" sz="2400" dirty="0" smtClean="0">
              <a:latin typeface="Arial" charset="0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Αντίσταση ακτινοβολίας κεραίας</a:t>
            </a:r>
          </a:p>
        </p:txBody>
      </p:sp>
      <p:sp>
        <p:nvSpPr>
          <p:cNvPr id="80899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Πρόκειται για ένα υποθετικό μέγεθος με θεωρητική </a:t>
            </a:r>
            <a:r>
              <a:rPr lang="el-GR" sz="2400" dirty="0"/>
              <a:t>μ</a:t>
            </a:r>
            <a:r>
              <a:rPr lang="el-GR" sz="2400" dirty="0" smtClean="0"/>
              <a:t>όνο  σημασία.</a:t>
            </a:r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Ως αντίσταση ακτινοβολίας της κεραίας (</a:t>
            </a:r>
            <a:r>
              <a:rPr lang="en-US" sz="2400" dirty="0" smtClean="0"/>
              <a:t>antenna radiation resistance</a:t>
            </a:r>
            <a:r>
              <a:rPr lang="el-GR" sz="2400" dirty="0" smtClean="0"/>
              <a:t>), ορίζεται η ωμική αντίσταση ενός κυκλώματος, στην οποία θα απελευθερώνονταν το ίδιο ποσό ενέργειας με το αντίστοιχο ακτινοβολούμενο από την κεραία.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Προσδιορίζεται από το λόγο της μέσης ακτινοβολούμενης ισχύος της κεραίας, προς το τετράγωνο της έντασης του  επαγόμενου ρεύματος που αναπτύσσεται σε  συγκεκριμένο απομακρυσμένο σημείο.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Απώλειες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200" dirty="0" smtClean="0"/>
                  <a:t>Απώλειες ισχύος κατά την εκπομπή μιας κεραίας οφείλονται μεταξύ άλλων: </a:t>
                </a:r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</a:pPr>
                <a:r>
                  <a:rPr lang="el-GR" sz="2000" dirty="0" smtClean="0"/>
                  <a:t>στην αντίσταση του εδάφους, </a:t>
                </a:r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</a:pPr>
                <a:r>
                  <a:rPr lang="el-GR" sz="2000" dirty="0" smtClean="0"/>
                  <a:t>στον ιονισμό των μορίων του αέρα γύρω από την κεραία (</a:t>
                </a:r>
                <a:r>
                  <a:rPr lang="en-US" sz="2000" dirty="0" smtClean="0"/>
                  <a:t>corona effect),</a:t>
                </a:r>
                <a:endParaRPr lang="el-GR" sz="2000" dirty="0" smtClean="0"/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</a:pPr>
                <a:r>
                  <a:rPr lang="el-GR" sz="2000" dirty="0" smtClean="0"/>
                  <a:t>στο μη τέλειο διηλεκτρικό στον περιβάλλοντα χώρο  της  κεραίας, </a:t>
                </a:r>
                <a:endParaRPr lang="el-GR" sz="2000" dirty="0"/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</a:pPr>
                <a:r>
                  <a:rPr lang="el-GR" sz="2000" dirty="0" smtClean="0"/>
                  <a:t>σε επαγωγή ρευμάτων </a:t>
                </a:r>
                <a:r>
                  <a:rPr lang="en-US" sz="2000" dirty="0" smtClean="0"/>
                  <a:t>eddy</a:t>
                </a:r>
                <a:r>
                  <a:rPr lang="el-GR" sz="2000" dirty="0" smtClean="0"/>
                  <a:t> σε </a:t>
                </a:r>
                <a:r>
                  <a:rPr lang="el-GR" sz="2000" dirty="0"/>
                  <a:t>μ</a:t>
                </a:r>
                <a:r>
                  <a:rPr lang="el-GR" sz="2000" dirty="0" smtClean="0"/>
                  <a:t>εταλλικά  αντικείμενα  τα  οποία βρίσκονται κοντά στην κεραία</a:t>
                </a:r>
                <a:r>
                  <a:rPr lang="en-US" sz="2000" dirty="0" smtClean="0"/>
                  <a:t>, </a:t>
                </a:r>
                <a:endParaRPr lang="el-GR" sz="2000" dirty="0" smtClean="0"/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120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</a:pPr>
                <a:r>
                  <a:rPr lang="el-GR" sz="2000" dirty="0" smtClean="0"/>
                  <a:t>σε θερμικές απώλειες κατά μήκος της.</a:t>
                </a:r>
                <a:endParaRPr lang="en-US" sz="2000" dirty="0" smtClean="0"/>
              </a:p>
              <a:p>
                <a:pPr marL="521208" lvl="0" indent="-521208">
                  <a:spcBef>
                    <a:spcPts val="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200" dirty="0">
                    <a:solidFill>
                      <a:prstClr val="black"/>
                    </a:solidFill>
                  </a:rPr>
                  <a:t>Οπότε για την συνολική ισχύ τροφοδοσίας της κεραίας θα ισχύει</a:t>
                </a:r>
                <a:r>
                  <a:rPr lang="el-GR" sz="2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l-GR" sz="2200" dirty="0" smtClean="0">
                  <a:solidFill>
                    <a:prstClr val="black"/>
                  </a:solidFill>
                </a:endParaRPr>
              </a:p>
              <a:p>
                <a:pPr marL="868680" lvl="2" indent="0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666699"/>
                  </a:buClr>
                  <a:buSzPct val="70000"/>
                  <a:buNone/>
                </a:pPr>
                <a:r>
                  <a:rPr lang="el-GR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</a:rPr>
                  <a:t>Όπου </a:t>
                </a:r>
                <a:r>
                  <a:rPr lang="en-US" sz="2000" i="1" dirty="0" err="1">
                    <a:solidFill>
                      <a:prstClr val="black"/>
                    </a:solidFill>
                  </a:rPr>
                  <a:t>P</a:t>
                </a:r>
                <a:r>
                  <a:rPr lang="en-US" sz="2000" i="1" baseline="-25000" dirty="0" err="1">
                    <a:solidFill>
                      <a:prstClr val="black"/>
                    </a:solidFill>
                  </a:rPr>
                  <a:t>d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η ισχύς απωλειών και </a:t>
                </a:r>
                <a:r>
                  <a:rPr lang="en-US" sz="2000" i="1" dirty="0" err="1">
                    <a:solidFill>
                      <a:prstClr val="black"/>
                    </a:solidFill>
                  </a:rPr>
                  <a:t>P</a:t>
                </a:r>
                <a:r>
                  <a:rPr lang="en-US" sz="2000" i="1" baseline="-25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baseline="-25000" dirty="0" err="1">
                    <a:solidFill>
                      <a:prstClr val="black"/>
                    </a:solidFill>
                  </a:rPr>
                  <a:t>d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η ισχύς ακτινοβολίας</a:t>
                </a:r>
                <a:r>
                  <a:rPr lang="el-GR" sz="2000" dirty="0" smtClean="0">
                    <a:solidFill>
                      <a:prstClr val="black"/>
                    </a:solidFill>
                  </a:rPr>
                  <a:t>.</a:t>
                </a: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32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809" r="-1333" b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87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Βαθμός </a:t>
            </a:r>
            <a:r>
              <a:rPr lang="el-GR" b="1" dirty="0"/>
              <a:t>απόδοσης (</a:t>
            </a:r>
            <a:r>
              <a:rPr lang="el-GR" b="1" dirty="0" smtClean="0"/>
              <a:t>1 από 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 smtClean="0"/>
                  <a:t>Αν στην σχέση με τις ισχύς, αντικαταστήσουμε καθ’ έναν από τους τρείς όρους µε </a:t>
                </a:r>
                <a:r>
                  <a:rPr lang="en-US" sz="2400" i="1" dirty="0"/>
                  <a:t>Ι</a:t>
                </a:r>
                <a:r>
                  <a:rPr lang="en-US" sz="2400" i="1" baseline="30000" dirty="0"/>
                  <a:t>2</a:t>
                </a:r>
                <a:r>
                  <a:rPr lang="en-US" sz="2400" i="1" dirty="0"/>
                  <a:t>R</a:t>
                </a:r>
                <a:r>
                  <a:rPr lang="el-GR" sz="2400" dirty="0"/>
                  <a:t>, προκύπτει η ισοδύναμη </a:t>
                </a:r>
                <a:r>
                  <a:rPr lang="el-GR" sz="2400" dirty="0" smtClean="0"/>
                  <a:t>σχέση</a:t>
                </a:r>
                <a:r>
                  <a:rPr lang="el-GR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lvl="2" indent="-457200" eaLnBrk="1" hangingPunct="1">
                  <a:spcBef>
                    <a:spcPts val="0"/>
                  </a:spcBef>
                  <a:spcAft>
                    <a:spcPts val="240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</a:pPr>
                <a:r>
                  <a:rPr lang="el-GR" sz="2200" dirty="0"/>
                  <a:t>Όπου </a:t>
                </a:r>
                <a:r>
                  <a:rPr lang="en-US" sz="2200" dirty="0"/>
                  <a:t>R</a:t>
                </a:r>
                <a:r>
                  <a:rPr lang="en-US" sz="2200" baseline="-25000" dirty="0"/>
                  <a:t>d</a:t>
                </a:r>
                <a:r>
                  <a:rPr lang="el-GR" sz="2200" dirty="0"/>
                  <a:t> η αντίσταση της κεραίας (</a:t>
                </a:r>
                <a:r>
                  <a:rPr lang="en-US" sz="2200" dirty="0"/>
                  <a:t>antenna resistance</a:t>
                </a:r>
                <a:r>
                  <a:rPr lang="el-GR" sz="2200" dirty="0"/>
                  <a:t>) και </a:t>
                </a:r>
                <a:r>
                  <a:rPr lang="en-US" sz="2200" dirty="0" err="1"/>
                  <a:t>R</a:t>
                </a:r>
                <a:r>
                  <a:rPr lang="en-US" sz="2200" baseline="-25000" dirty="0" err="1"/>
                  <a:t>rad</a:t>
                </a:r>
                <a:r>
                  <a:rPr lang="el-GR" sz="2200" dirty="0"/>
                  <a:t> η αντίσταση ακτινοβολίας της κεραίας.</a:t>
                </a:r>
              </a:p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sz="2400" dirty="0"/>
                  <a:t>Ο βαθμός απόδοσης της κεραίας, μπορεί να οριστεί ως ο λόγος της ακτινοβολούμενης ισχύος από την κεραία, προς τη συνολική ισχύ τροφοδοσίας της κεραίας.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𝑟𝑎𝑑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%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078" r="-2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006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Βαθμός </a:t>
            </a:r>
            <a:r>
              <a:rPr lang="el-GR" b="1" dirty="0"/>
              <a:t>απόδοσης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b="1" dirty="0" smtClean="0">
              <a:latin typeface="+mn-lt"/>
            </a:endParaRPr>
          </a:p>
        </p:txBody>
      </p:sp>
      <p:sp>
        <p:nvSpPr>
          <p:cNvPr id="75779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Οι </a:t>
            </a:r>
            <a:r>
              <a:rPr lang="en-US" sz="2200" dirty="0" smtClean="0"/>
              <a:t>LF</a:t>
            </a:r>
            <a:r>
              <a:rPr lang="el-GR" sz="2200" dirty="0" smtClean="0"/>
              <a:t> (</a:t>
            </a:r>
            <a:r>
              <a:rPr lang="en-US" sz="2200" dirty="0" smtClean="0"/>
              <a:t>Low</a:t>
            </a:r>
            <a:r>
              <a:rPr lang="el-GR" sz="2200" dirty="0" smtClean="0"/>
              <a:t> </a:t>
            </a:r>
            <a:r>
              <a:rPr lang="en-US" sz="2200" dirty="0" smtClean="0"/>
              <a:t>Frequency</a:t>
            </a:r>
            <a:r>
              <a:rPr lang="el-GR" sz="2200" dirty="0" smtClean="0"/>
              <a:t>) και </a:t>
            </a:r>
            <a:r>
              <a:rPr lang="en-US" sz="2200" dirty="0" smtClean="0"/>
              <a:t>MF</a:t>
            </a:r>
            <a:r>
              <a:rPr lang="el-GR" sz="2200" dirty="0" smtClean="0"/>
              <a:t> (</a:t>
            </a:r>
            <a:r>
              <a:rPr lang="en-US" sz="2200" dirty="0" smtClean="0"/>
              <a:t>Medium</a:t>
            </a:r>
            <a:r>
              <a:rPr lang="el-GR" sz="2200" dirty="0" smtClean="0"/>
              <a:t> </a:t>
            </a:r>
            <a:r>
              <a:rPr lang="en-US" sz="2200" dirty="0" smtClean="0"/>
              <a:t>Frequency</a:t>
            </a:r>
            <a:r>
              <a:rPr lang="el-GR" sz="2200" dirty="0" smtClean="0"/>
              <a:t>) κεραίες είναι  οι λιγότερο αποδοτικές δεδομένων των δυσκολιών που απαντώνται στην επίτευξη του κατάλληλου μήκους τους.</a:t>
            </a:r>
          </a:p>
          <a:p>
            <a:pPr marL="521208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Ο βαθμός απόδοσης των εν λόγω κεραιών δεν ξεπερνά την τιμή 0.95, ενώ είναι δυνατό στη χειρότερη περίπτωση ο βαθμός απόδοσης τους να μην ξεπερνά την τιμή 0.75.</a:t>
            </a:r>
          </a:p>
          <a:p>
            <a:pPr marL="521208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Η αντίσταση ακτινοβολίας είναι δυνατό να λαμβάνει τιμή σε ένα εύρος λίγων </a:t>
            </a:r>
            <a:r>
              <a:rPr lang="en-US" sz="2200" dirty="0" smtClean="0"/>
              <a:t>Ohm</a:t>
            </a:r>
            <a:r>
              <a:rPr lang="el-GR" sz="2200" dirty="0" smtClean="0"/>
              <a:t>, </a:t>
            </a:r>
            <a:r>
              <a:rPr lang="el-GR" sz="2200" dirty="0"/>
              <a:t>μ</a:t>
            </a:r>
            <a:r>
              <a:rPr lang="el-GR" sz="2200" dirty="0" smtClean="0"/>
              <a:t>έχρι αρκετές εκατοντάδες </a:t>
            </a:r>
            <a:r>
              <a:rPr lang="en-US" sz="2200" dirty="0" smtClean="0"/>
              <a:t>Ohm</a:t>
            </a:r>
            <a:r>
              <a:rPr lang="el-GR" sz="2200" dirty="0" smtClean="0"/>
              <a:t>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Η επιλογή του σημείου τροφοδοσίας, τα φυσικά και ηλεκτρικά χαρακτηριστικά της κεραίας, είναι ορισμένοι παράγοντες που καθορίζουν την τιμή της αντίστασης ακτινοβολίας της κεραίας. 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90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latin typeface="+mn-lt"/>
              </a:rPr>
              <a:t>Εύρος ζώνης συχνοτήτων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και εύρος δέσμης κεραίας</a:t>
            </a:r>
          </a:p>
        </p:txBody>
      </p:sp>
      <p:sp>
        <p:nvSpPr>
          <p:cNvPr id="7680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Το εύρος ζώνης συχνοτήτων (</a:t>
            </a:r>
            <a:r>
              <a:rPr lang="en-US" sz="2200" dirty="0" smtClean="0"/>
              <a:t>bandwidth</a:t>
            </a:r>
            <a:r>
              <a:rPr lang="el-GR" sz="2200" dirty="0" smtClean="0"/>
              <a:t>) καθορίζει το </a:t>
            </a:r>
            <a:r>
              <a:rPr lang="el-GR" sz="2200" dirty="0" err="1" smtClean="0"/>
              <a:t>συχνοτικό</a:t>
            </a:r>
            <a:r>
              <a:rPr lang="el-GR" sz="2200" dirty="0" smtClean="0"/>
              <a:t> εύρος στο οποίο η κεραία μπορεί να λειτουργεί αποδοτικά.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Το εύρος δέσμης (</a:t>
            </a:r>
            <a:r>
              <a:rPr lang="en-US" sz="2200" dirty="0" smtClean="0"/>
              <a:t>beam width</a:t>
            </a:r>
            <a:r>
              <a:rPr lang="el-GR" sz="2200" dirty="0" smtClean="0"/>
              <a:t>) της κεραίας που καθορίζει το  βαθμό συρρίκνωσης/συγκέντρωσης του διαγράμματος ακτινοβολίας, γύρω από τον κεντρικό άξονα.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Η ικανότητα συρρίκνωσης ή όχι της ακτινοβολούμενης δέσμης γύρω από τον κύριο άξονα ακτινοβολίας, καθορίζεται από τη γωνία που σχηματίζεται από τα σημεία ημίσεως ισχύος (</a:t>
            </a:r>
            <a:r>
              <a:rPr lang="en-US" sz="2200" dirty="0" smtClean="0"/>
              <a:t>half power points</a:t>
            </a:r>
            <a:r>
              <a:rPr lang="el-GR" sz="2200" dirty="0" smtClean="0"/>
              <a:t>).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200" dirty="0" smtClean="0"/>
              <a:t>Στα σημεία αυτά, η ένταση του πεδίου της κεραίας μειώνεται στο 0.707 της μέγιστης τιμής του κυρίως λοβού του διαγράμματος ακτινοβολίας.  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00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Πολικότητα κεραίας (1 από 2)</a:t>
            </a:r>
          </a:p>
        </p:txBody>
      </p:sp>
      <p:sp>
        <p:nvSpPr>
          <p:cNvPr id="77827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Πρόκειται για τη παράμετρο που προσδιορίζει τον προσανατολισμό (στο χώρο) των πεδίων του εκπεμπόμενου ηλεκτρομαγνητικού κύματος.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Στην περίπτωση που η διεύθυνση του ηλεκτρικού πεδίου είναι κάθετη, η κεραία εμφανίζεται κάθετα πολωμένη ενώ αντιθέτως, όποτε η διεύθυνση του ηλεκτρικού πεδίου είναι οριζόντια η κεραία χαρακτηρίζεται ως οριζόντια πολωμένη. 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400" dirty="0" smtClean="0"/>
              <a:t>Μία απλή κεραία σύρμα, θα έχει διαφορετική πόλωση όταν τοποθετείται κατακόρυφα, και διαφορετική πολικότητα όταν τοποθετείται οριζόντια.</a:t>
            </a:r>
          </a:p>
          <a:p>
            <a:pPr>
              <a:lnSpc>
                <a:spcPct val="80000"/>
              </a:lnSpc>
            </a:pPr>
            <a:endParaRPr lang="el-GR" sz="2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l-GR" sz="2000" dirty="0" smtClean="0">
              <a:latin typeface="Arial" charset="0"/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Βασικές έννοιες </a:t>
            </a:r>
            <a:br>
              <a:rPr lang="el-GR" sz="4000" b="1" dirty="0" smtClean="0"/>
            </a:br>
            <a:r>
              <a:rPr lang="el-GR" sz="4000" b="1" dirty="0" smtClean="0"/>
              <a:t>ηλεκτρομαγνητικών κυμάτων (1/3)</a:t>
            </a:r>
          </a:p>
        </p:txBody>
      </p:sp>
      <p:sp>
        <p:nvSpPr>
          <p:cNvPr id="8195" name="Θέση περιεχομένου 1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marL="520700" indent="-520700"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Τα ηλεκτρομαγνητικά κύματα είναι ταλαντώσεις  πού μεταδίδονται στον ελεύθερο χώρο με την ταχύτητα του φωτός.</a:t>
            </a:r>
          </a:p>
          <a:p>
            <a:pPr marL="520700" indent="-520700"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Δημιουργούνται από δονούμενα ηλεκτρικά φορτία. </a:t>
            </a:r>
          </a:p>
          <a:p>
            <a:pPr marL="520700" indent="-520700"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Κάθε δονούμενο ηλεκτρικό φορτίο περιβάλλεται από ένα ηλεκτρικό πεδίο και από ένα μαγνητικό πεδίο. </a:t>
            </a:r>
          </a:p>
          <a:p>
            <a:pPr marL="520700" indent="-520700"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Ένα μεταβαλλόμενο </a:t>
            </a:r>
            <a:r>
              <a:rPr lang="el-GR" altLang="el-GR" sz="2800" dirty="0"/>
              <a:t>μ</a:t>
            </a:r>
            <a:r>
              <a:rPr lang="el-GR" altLang="el-GR" sz="2800" dirty="0" smtClean="0"/>
              <a:t>αγνητικό πεδίο δημιουργεί ένα μεταβαλλόμενο ηλεκτρικό πεδίο</a:t>
            </a:r>
            <a:r>
              <a:rPr lang="en-US" altLang="el-GR" sz="2800" dirty="0" smtClean="0"/>
              <a:t>. </a:t>
            </a:r>
            <a:r>
              <a:rPr lang="el-GR" altLang="el-GR" sz="2800" dirty="0" smtClean="0"/>
              <a:t> </a:t>
            </a:r>
          </a:p>
        </p:txBody>
      </p:sp>
      <p:sp>
        <p:nvSpPr>
          <p:cNvPr id="717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717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41D55-12A6-470D-8A40-ED1B45F96B4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Πολικότητα κεραίας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/>
              <a:t>Οι ανακλάσεις επηρεάζουν την πολικότητα . Για τα </a:t>
            </a:r>
            <a:r>
              <a:rPr lang="el-GR" sz="2800" dirty="0" smtClean="0"/>
              <a:t>ραδιοκύματα </a:t>
            </a:r>
            <a:r>
              <a:rPr lang="el-GR" sz="2800" dirty="0"/>
              <a:t>ο πιο </a:t>
            </a:r>
            <a:r>
              <a:rPr lang="el-GR" sz="2800" dirty="0" smtClean="0"/>
              <a:t>σημαντικός </a:t>
            </a:r>
            <a:r>
              <a:rPr lang="el-GR" sz="2800" dirty="0"/>
              <a:t>ανακλαστήρας είναι η ιονόσφαιρα. Τα </a:t>
            </a:r>
            <a:r>
              <a:rPr lang="el-GR" sz="2800" dirty="0" smtClean="0"/>
              <a:t>σήματα </a:t>
            </a:r>
            <a:r>
              <a:rPr lang="el-GR" sz="2800" dirty="0"/>
              <a:t>που αντανακλούν σε </a:t>
            </a:r>
            <a:r>
              <a:rPr lang="el-GR" sz="2800" dirty="0" smtClean="0"/>
              <a:t>αυτή, </a:t>
            </a:r>
            <a:r>
              <a:rPr lang="el-GR" sz="2800" dirty="0"/>
              <a:t>συνήθως υπόκεινται αλλαγές στην πολικότητα τους</a:t>
            </a:r>
            <a:r>
              <a:rPr lang="el-GR" sz="2800" dirty="0" smtClean="0"/>
              <a:t>.</a:t>
            </a:r>
            <a:endParaRPr lang="el-GR" sz="2800" dirty="0"/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/>
              <a:t>Οι </a:t>
            </a:r>
            <a:r>
              <a:rPr lang="en-US" sz="2800" dirty="0" smtClean="0"/>
              <a:t>LF</a:t>
            </a:r>
            <a:r>
              <a:rPr lang="el-GR" sz="2800" dirty="0" smtClean="0"/>
              <a:t> </a:t>
            </a:r>
            <a:r>
              <a:rPr lang="el-GR" sz="2800" dirty="0"/>
              <a:t>κεραίες </a:t>
            </a:r>
            <a:r>
              <a:rPr lang="el-GR" sz="2800" dirty="0" smtClean="0"/>
              <a:t>εμφανίζουν </a:t>
            </a:r>
            <a:r>
              <a:rPr lang="el-GR" sz="2800" dirty="0"/>
              <a:t>συνήθως κάθετη </a:t>
            </a:r>
            <a:r>
              <a:rPr lang="el-GR" sz="2800" dirty="0" smtClean="0"/>
              <a:t>πολικότητα, </a:t>
            </a:r>
            <a:r>
              <a:rPr lang="el-GR" sz="2800" dirty="0"/>
              <a:t>ενώ οι </a:t>
            </a:r>
            <a:r>
              <a:rPr lang="en-US" sz="2800" dirty="0" smtClean="0"/>
              <a:t>HF</a:t>
            </a:r>
            <a:r>
              <a:rPr lang="el-GR" sz="2800" dirty="0" smtClean="0"/>
              <a:t> </a:t>
            </a:r>
            <a:r>
              <a:rPr lang="el-GR" sz="2800" dirty="0"/>
              <a:t>κεραίες </a:t>
            </a:r>
            <a:r>
              <a:rPr lang="el-GR" sz="2800" dirty="0" smtClean="0"/>
              <a:t>εμφανίζουν </a:t>
            </a:r>
            <a:r>
              <a:rPr lang="el-GR" sz="2800" dirty="0"/>
              <a:t>συνήθως οριζόντια πολικότητα. </a:t>
            </a:r>
          </a:p>
          <a:p>
            <a:endParaRPr lang="el-GR" dirty="0"/>
          </a:p>
        </p:txBody>
      </p:sp>
      <p:sp>
        <p:nvSpPr>
          <p:cNvPr id="7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94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4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20</a:t>
            </a:r>
            <a:r>
              <a:rPr lang="el-GR" sz="2400" dirty="0" smtClean="0"/>
              <a:t>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92963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149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 dirty="0" smtClean="0"/>
              <a:t>Έργων Τρίτων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>
              <a:spcBef>
                <a:spcPts val="0"/>
              </a:spcBef>
            </a:pPr>
            <a:r>
              <a:rPr lang="el-GR" sz="2000" b="1" dirty="0" smtClean="0"/>
              <a:t>Εικόνα 3</a:t>
            </a:r>
            <a:r>
              <a:rPr lang="el-GR" sz="2000" dirty="0" smtClean="0"/>
              <a:t>: </a:t>
            </a:r>
            <a:r>
              <a:rPr lang="en-US" sz="2000" dirty="0"/>
              <a:t>E.E. </a:t>
            </a:r>
            <a:r>
              <a:rPr lang="en-US" sz="2000" dirty="0" err="1"/>
              <a:t>Altshuler</a:t>
            </a:r>
            <a:r>
              <a:rPr lang="en-US" sz="2000" dirty="0"/>
              <a:t> and R.A. </a:t>
            </a:r>
            <a:r>
              <a:rPr lang="en-US" sz="2000" dirty="0" smtClean="0"/>
              <a:t>Marr</a:t>
            </a:r>
            <a:r>
              <a:rPr lang="el-GR" sz="2000" dirty="0" smtClean="0"/>
              <a:t>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A comparison of experimental and theoretical values of atmospheric absorption at the longer millimeter </a:t>
            </a:r>
            <a:r>
              <a:rPr lang="en-US" sz="2000" dirty="0" smtClean="0"/>
              <a:t>wavelengths</a:t>
            </a:r>
            <a:r>
              <a:rPr lang="el-GR" sz="2000" dirty="0" smtClean="0"/>
              <a:t>,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i="1" dirty="0"/>
              <a:t>IEEE Transactions on Antennas and Propagation</a:t>
            </a:r>
            <a:r>
              <a:rPr lang="en-US" sz="2000" dirty="0"/>
              <a:t>, 36:1471, 1988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347472" lvl="1" indent="0">
              <a:spcBef>
                <a:spcPts val="0"/>
              </a:spcBef>
              <a:buNone/>
            </a:pPr>
            <a:r>
              <a:rPr lang="en-US" sz="2000" dirty="0" smtClean="0">
                <a:hlinkClick r:id="rId3" tooltip="Μετάβαση στην ιστοσελίδα"/>
              </a:rPr>
              <a:t>http</a:t>
            </a:r>
            <a:r>
              <a:rPr lang="en-US" sz="2000" dirty="0">
                <a:hlinkClick r:id="rId3" tooltip="Μετάβαση στην ιστοσελίδα"/>
              </a:rPr>
              <a:t>://</a:t>
            </a:r>
            <a:r>
              <a:rPr lang="en-US" sz="2000" dirty="0" smtClean="0">
                <a:hlinkClick r:id="rId3" tooltip="Μετάβαση στην ιστοσελίδα"/>
              </a:rPr>
              <a:t>gorgia.no-ip.com/phd/html/thesis/phd_html/node15.html#Alt88</a:t>
            </a:r>
            <a:r>
              <a:rPr lang="el-GR" sz="2000" dirty="0" smtClean="0"/>
              <a:t>.</a:t>
            </a:r>
          </a:p>
          <a:p>
            <a:pPr marL="347472" indent="0">
              <a:spcBef>
                <a:spcPts val="0"/>
              </a:spcBef>
              <a:buNone/>
            </a:pPr>
            <a:r>
              <a:rPr lang="el-GR" sz="2000" dirty="0" smtClean="0"/>
              <a:t>Πηγή:</a:t>
            </a:r>
          </a:p>
          <a:p>
            <a:pPr marL="34747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hlinkClick r:id="rId4" tooltip="Μετάβαση στην ιστοσελίδα"/>
              </a:rPr>
              <a:t>http://gorgia.no-ip.com/phd/html/thesis/phd_html/node2.html</a:t>
            </a:r>
            <a:r>
              <a:rPr lang="el-GR" sz="2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l-GR" sz="2000" b="1" dirty="0" smtClean="0"/>
              <a:t>Εικόνα 9</a:t>
            </a:r>
            <a:r>
              <a:rPr lang="el-GR" sz="2000" dirty="0" smtClean="0"/>
              <a:t>: </a:t>
            </a:r>
            <a:r>
              <a:rPr lang="en-US" sz="2000" dirty="0" err="1"/>
              <a:t>Schwarzbeck</a:t>
            </a:r>
            <a:r>
              <a:rPr lang="en-US" sz="2000" dirty="0"/>
              <a:t> </a:t>
            </a:r>
            <a:r>
              <a:rPr lang="en-US" sz="2000" dirty="0" smtClean="0"/>
              <a:t>Mess-</a:t>
            </a:r>
            <a:r>
              <a:rPr lang="en-US" sz="2000" dirty="0" err="1" smtClean="0"/>
              <a:t>Elektronik</a:t>
            </a:r>
            <a:r>
              <a:rPr lang="el-GR" sz="2000" dirty="0" smtClean="0"/>
              <a:t>.</a:t>
            </a:r>
          </a:p>
          <a:p>
            <a:pPr marL="347472" indent="0">
              <a:spcBef>
                <a:spcPts val="0"/>
              </a:spcBef>
              <a:buNone/>
            </a:pPr>
            <a:r>
              <a:rPr lang="el-GR" sz="2000" dirty="0" smtClean="0"/>
              <a:t>Πηγή: </a:t>
            </a:r>
            <a:r>
              <a:rPr lang="el-GR" sz="2000" dirty="0" smtClean="0">
                <a:hlinkClick r:id="rId5" tooltip="Μετάβαση στην ιστοσελίδα"/>
              </a:rPr>
              <a:t>http</a:t>
            </a:r>
            <a:r>
              <a:rPr lang="el-GR" sz="2000" dirty="0">
                <a:hlinkClick r:id="rId5" tooltip="Μετάβαση στην ιστοσελίδα"/>
              </a:rPr>
              <a:t>://</a:t>
            </a:r>
            <a:r>
              <a:rPr lang="el-GR" sz="2000" dirty="0" smtClean="0">
                <a:hlinkClick r:id="rId5" tooltip="Μετάβαση στην ιστοσελίδα"/>
              </a:rPr>
              <a:t>en.wikipedia.org/wiki/Dipole_antenna</a:t>
            </a:r>
            <a:r>
              <a:rPr lang="el-GR" sz="2000" dirty="0"/>
              <a:t>.</a:t>
            </a:r>
            <a:endParaRPr lang="el-GR" sz="2000" dirty="0" smtClean="0"/>
          </a:p>
          <a:p>
            <a:pPr marL="347472" indent="0">
              <a:spcBef>
                <a:spcPts val="0"/>
              </a:spcBef>
              <a:buNone/>
            </a:pPr>
            <a:r>
              <a:rPr lang="en-US" sz="2000" dirty="0" smtClean="0"/>
              <a:t>Creative </a:t>
            </a:r>
            <a:r>
              <a:rPr lang="en-US" sz="2000" dirty="0"/>
              <a:t>Commons Attribution-Share Alike 3.0 </a:t>
            </a:r>
            <a:r>
              <a:rPr lang="en-US" sz="2000" dirty="0" err="1" smtClean="0"/>
              <a:t>Unported</a:t>
            </a:r>
            <a:r>
              <a:rPr lang="el-GR" sz="2000" dirty="0"/>
              <a:t> </a:t>
            </a:r>
            <a:r>
              <a:rPr lang="en-US" sz="2000" dirty="0" smtClean="0">
                <a:hlinkClick r:id="rId6" tooltip="Μετάβαση στην ιστοσελίδα"/>
              </a:rPr>
              <a:t>http</a:t>
            </a:r>
            <a:r>
              <a:rPr lang="en-US" sz="2000" dirty="0">
                <a:hlinkClick r:id="rId6" tooltip="Μετάβαση στην ιστοσελίδα"/>
              </a:rPr>
              <a:t>://commons.wikimedia.org/wiki/File:Half_%</a:t>
            </a:r>
            <a:r>
              <a:rPr lang="en-US" sz="2000" dirty="0" smtClean="0">
                <a:hlinkClick r:id="rId6" tooltip="Μετάβαση στην ιστοσελίδα"/>
              </a:rPr>
              <a:t>E2%80%93_Wave_Dipole.jpg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478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Βασικές έννοιες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ηλεκτρομαγνητικών </a:t>
            </a:r>
            <a:r>
              <a:rPr lang="el-GR" sz="4000" b="1" dirty="0"/>
              <a:t>κυμάτων (2/3)</a:t>
            </a:r>
            <a:endParaRPr lang="el-GR" sz="40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>
                <a:solidFill>
                  <a:prstClr val="black"/>
                </a:solidFill>
              </a:rPr>
              <a:t>Αντίστοιχα όταν ένα ηλεκτρικό φορτίο δονείται, το ηλεκτρικό πεδίο γύρω από αυτό </a:t>
            </a:r>
            <a:r>
              <a:rPr lang="el-GR" altLang="el-GR" sz="2800" dirty="0" smtClean="0">
                <a:solidFill>
                  <a:prstClr val="black"/>
                </a:solidFill>
              </a:rPr>
              <a:t>αλλάζει, </a:t>
            </a:r>
            <a:r>
              <a:rPr lang="el-GR" altLang="el-GR" sz="2800" dirty="0">
                <a:solidFill>
                  <a:prstClr val="black"/>
                </a:solidFill>
              </a:rPr>
              <a:t>δημιουργώντας ένα μεταβαλλόμενο μαγνητικό πεδίο.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>
                <a:solidFill>
                  <a:prstClr val="black"/>
                </a:solidFill>
              </a:rPr>
              <a:t>Ένα παράδειγμα είναι ένας μετασχηματιστής που μεταφέρει ηλεκτρική ενέργεια από το ένα κύκλωμα στο άλλο κύκλωμα. 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>
                <a:solidFill>
                  <a:srgbClr val="000000"/>
                </a:solidFill>
              </a:rPr>
              <a:t>Το </a:t>
            </a:r>
            <a:r>
              <a:rPr lang="el-GR" altLang="el-GR" sz="2800" dirty="0">
                <a:solidFill>
                  <a:prstClr val="black"/>
                </a:solidFill>
              </a:rPr>
              <a:t>ηλεκτρικό και το μαγνητικό πεδίο είναι κάθετα μεταξύ τους, και το παραγόμενο Η/Μ κύμα ταξιδεύει σε όλες τις κατευθύνσεις</a:t>
            </a:r>
            <a:r>
              <a:rPr lang="en-US" altLang="el-GR" sz="2800" dirty="0">
                <a:solidFill>
                  <a:srgbClr val="000000"/>
                </a:solidFill>
              </a:rPr>
              <a:t>. </a:t>
            </a:r>
            <a:endParaRPr lang="el-GR" altLang="el-GR" sz="280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4492-1A4F-4B99-903D-AD28DC67D0BC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Βασικές έννοιες </a:t>
            </a:r>
            <a:br>
              <a:rPr lang="el-GR" sz="4000" b="1" dirty="0" smtClean="0"/>
            </a:br>
            <a:r>
              <a:rPr lang="el-GR" sz="4000" b="1" dirty="0" smtClean="0"/>
              <a:t>ηλεκτρομαγνητικών κυμάτων (3/3)</a:t>
            </a:r>
          </a:p>
        </p:txBody>
      </p:sp>
      <p:sp>
        <p:nvSpPr>
          <p:cNvPr id="1024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 eaLnBrk="1" hangingPunct="1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Όλη η ύλη περιέχει φορτισμένα σωματίδια που είναι πάντα σε κίνηση.</a:t>
            </a:r>
          </a:p>
          <a:p>
            <a:pPr marL="520700" indent="-520700" eaLnBrk="1" hangingPunct="1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Ως εκ τούτου, όλα τα αντικείμενα εκπέμπουν ηλεκτρομαγνητικά κύματα. </a:t>
            </a:r>
          </a:p>
          <a:p>
            <a:pPr marL="520700" indent="-520700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Για την ανάλυσης της διάδοσης των Η/Μ κυμάτων θεωρούμε ότι εκπέμπονται από μία σημειακή  πηγή, και διαδίδονται στον ελεύθερο χώρο  ομοιόμορφα προς όλες τις κατευθύνσεις.</a:t>
            </a:r>
          </a:p>
          <a:p>
            <a:pPr marL="520700" indent="-520700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/>
              <a:t>Μία τέτοια πηγή Η/Μ λέγεται ισοτροπική και δεν μπορεί να υπάρξει στην πράξη. </a:t>
            </a:r>
          </a:p>
        </p:txBody>
      </p:sp>
      <p:sp>
        <p:nvSpPr>
          <p:cNvPr id="1024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l-GR" sz="1400" dirty="0" smtClean="0">
                <a:cs typeface="+mn-cs"/>
              </a:rPr>
              <a:t>Διάδοση Η/Μ κυμάτων - Κεραίες</a:t>
            </a:r>
          </a:p>
        </p:txBody>
      </p:sp>
      <p:sp>
        <p:nvSpPr>
          <p:cNvPr id="1024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54BED-C2DC-49EF-8B8E-3AF0B473D4BD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Κάθετα </a:t>
            </a:r>
            <a:r>
              <a:rPr lang="el-GR" sz="4000" b="1" dirty="0" err="1" smtClean="0"/>
              <a:t>οδεύουσες</a:t>
            </a:r>
            <a:r>
              <a:rPr lang="el-GR" sz="4000" b="1" dirty="0" smtClean="0"/>
              <a:t> συνιστώσες ηλεκτρομαγνητικού κύματος</a:t>
            </a:r>
          </a:p>
        </p:txBody>
      </p:sp>
      <p:pic>
        <p:nvPicPr>
          <p:cNvPr id="5" name="Θέση περιεχομένου 1" descr="Εικόνα με την κατεύθυνση των μαγνητικών και ηλεκτρικών κυμάτω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7" y="1722437"/>
            <a:ext cx="6060006" cy="4525963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  <a:latin typeface="+mn-lt"/>
              </a:rPr>
              <a:t>Διάδοση Η/Μ κυμάτων - Κεραίες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FCAE-0150-4769-8AEF-C03BFBAB3EF2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8/2015 12:07:37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3,4,35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9634,69635,5,2,3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9,4,5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5,6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051,2052,2053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3076,3077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5,6151,3,11,12,13,14,5131,513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290,12291,12292,12293,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4338,14339,13316,13317,6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4,18435,3,17412,17413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1506,3,20484,20485,6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5602,3,23558,23559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40067EA-BD65-455F-8F55-783E843161C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4567</Words>
  <Application>Microsoft Office PowerPoint</Application>
  <PresentationFormat>Προβολή στην οθόνη (4:3)</PresentationFormat>
  <Paragraphs>417</Paragraphs>
  <Slides>65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Κινητές Επικοινωνίες</vt:lpstr>
      <vt:lpstr>Χρηματοδότηση </vt:lpstr>
      <vt:lpstr>Σκοποί ενότητας </vt:lpstr>
      <vt:lpstr>Περιεχόμενα ενότητας  </vt:lpstr>
      <vt:lpstr>Εισαγωγή</vt:lpstr>
      <vt:lpstr>Βασικές έννοιες  ηλεκτρομαγνητικών κυμάτων (1/3)</vt:lpstr>
      <vt:lpstr>Βασικές έννοιες  ηλεκτρομαγνητικών κυμάτων (2/3)</vt:lpstr>
      <vt:lpstr>Βασικές έννοιες  ηλεκτρομαγνητικών κυμάτων (3/3)</vt:lpstr>
      <vt:lpstr>Κάθετα οδεύουσες συνιστώσες ηλεκτρομαγνητικού κύματος</vt:lpstr>
      <vt:lpstr>Μέτωπο κύματος</vt:lpstr>
      <vt:lpstr>Κύματα στον ελεύθερο χώρο  από ισοτροπική πηγή </vt:lpstr>
      <vt:lpstr>Πυκνότητα ισχύος</vt:lpstr>
      <vt:lpstr>Εντάσεις ηλεκτρικού  και μαγνητικού πεδίου (1/2)</vt:lpstr>
      <vt:lpstr>Εντάσεις ηλεκτρικού  και μαγνητικού πεδίου (2/2)</vt:lpstr>
      <vt:lpstr>Πόλωση Η/Μ κυμάτων</vt:lpstr>
      <vt:lpstr>Θεώρημα αμοιβαιότητας</vt:lpstr>
      <vt:lpstr>Εξασθένηση Η/Μ κυμάτων</vt:lpstr>
      <vt:lpstr>Απορρόφηση Η/Μ κυμάτων (1/3)</vt:lpstr>
      <vt:lpstr>Απορρόφηση Η/Μ κυμάτων (2/3)</vt:lpstr>
      <vt:lpstr>Απορρόφηση Η/Μ κυμάτων (3/3)</vt:lpstr>
      <vt:lpstr>Διάδοση ραδιοκυμάτων  κοντά στην επιφάνεια της γης</vt:lpstr>
      <vt:lpstr>Κύματα επιφανείας (1 από 3)</vt:lpstr>
      <vt:lpstr>Κύματα επιφανείας (2 από 3)</vt:lpstr>
      <vt:lpstr>Κύματα επιφανείας (3 από 3)</vt:lpstr>
      <vt:lpstr>Ουράνια κύματα</vt:lpstr>
      <vt:lpstr>Ιονόσφαιρα (1 από 4)</vt:lpstr>
      <vt:lpstr>Ιονόσφαιρα (2 από 4)</vt:lpstr>
      <vt:lpstr>Ιονόσφαιρα (3 από 4)</vt:lpstr>
      <vt:lpstr>Ιονόσφαιρα (4 από 4)</vt:lpstr>
      <vt:lpstr>Μηχανισμός διάδοσης  ουράνιων κυμάτων (1/4)</vt:lpstr>
      <vt:lpstr>Μηχανισμός διάδοσης  ουράνιων κυμάτων (2/4)</vt:lpstr>
      <vt:lpstr>Μηχανισμός διάδοσης  ουράνιων κυμάτων (3/4)</vt:lpstr>
      <vt:lpstr>Μηχανισμός διάδοσης  ουράνιων κυμάτων (4/4)</vt:lpstr>
      <vt:lpstr>Κύματα χώρου </vt:lpstr>
      <vt:lpstr>Ραδιοηλεκτρικός Ορίζοντας</vt:lpstr>
      <vt:lpstr>Ζητήματα μικροκυματικής διάδοσης (1/2)</vt:lpstr>
      <vt:lpstr>Ζητήματα μικροκυματικής διάδοσης (2/2)</vt:lpstr>
      <vt:lpstr>Εισαγωγή στις κεραίες</vt:lpstr>
      <vt:lpstr>Βασικές θεωρήσεις</vt:lpstr>
      <vt:lpstr>Εκπομπή  ηλεκτρομαγνητικών κυμάτων</vt:lpstr>
      <vt:lpstr>Από την γραμμή μεταφοράς  στην κεραία</vt:lpstr>
      <vt:lpstr>Δίπολο λ/2  (1 από 2)</vt:lpstr>
      <vt:lpstr>Δίπολο λ/2  (2 από 2)</vt:lpstr>
      <vt:lpstr>Κατανομή τάσης και ρεύματος</vt:lpstr>
      <vt:lpstr>Διάγραμμα ακτινοβολίας  (1 από 2)</vt:lpstr>
      <vt:lpstr>Διάγραμμα ακτινοβολίας  (2 από 2)</vt:lpstr>
      <vt:lpstr>Συντονισμένες κεραίες</vt:lpstr>
      <vt:lpstr>Διάγραμμα ακτινοβολίας ακτινοβολητή αγωγού </vt:lpstr>
      <vt:lpstr>Ισοτροπική κεραία</vt:lpstr>
      <vt:lpstr>Μη συντονισμένες κεραίες  (1 από 2)</vt:lpstr>
      <vt:lpstr>Μη συντονισμένες κεραίες  (2 από 2)</vt:lpstr>
      <vt:lpstr>Κέρδος κεραίας</vt:lpstr>
      <vt:lpstr>Τυπικές τιμές κέρδους κεραιών</vt:lpstr>
      <vt:lpstr>Αντίσταση ακτινοβολίας κεραίας</vt:lpstr>
      <vt:lpstr>Απώλειες</vt:lpstr>
      <vt:lpstr>Βαθμός απόδοσης (1 από 2)</vt:lpstr>
      <vt:lpstr>Βαθμός απόδοσης (2 από 2)</vt:lpstr>
      <vt:lpstr>Εύρος ζώνης συχνοτήτων  και εύρος δέσμης κεραίας</vt:lpstr>
      <vt:lpstr>Πολικότητα κεραίας (1 από 2)</vt:lpstr>
      <vt:lpstr>Πολικότητα κεραίας (2 από 2)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Διάδοση ηλεκτρομαγνητικών κυμάτων - Κεραίες</dc:subject>
  <dc:creator>Γεώργιος Καρέτσος</dc:creator>
  <cp:lastModifiedBy>eLearning</cp:lastModifiedBy>
  <cp:revision>256</cp:revision>
  <dcterms:modified xsi:type="dcterms:W3CDTF">2015-11-16T14:53:43Z</dcterms:modified>
  <cp:category>Εκπαιδευτικό υλικό</cp:category>
  <cp:contentStatus>Τελικό</cp:contentStatus>
</cp:coreProperties>
</file>