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21.xml" ContentType="application/vnd.openxmlformats-officedocument.presentationml.notesSlide+xml"/>
  <Override PartName="/ppt/tags/tag78.xml" ContentType="application/vnd.openxmlformats-officedocument.presentationml.tags+xml"/>
  <Override PartName="/ppt/notesSlides/notesSlide22.xml" ContentType="application/vnd.openxmlformats-officedocument.presentationml.notesSlide+xml"/>
  <Override PartName="/ppt/tags/tag79.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89" r:id="rId15"/>
    <p:sldId id="290" r:id="rId16"/>
    <p:sldId id="291" r:id="rId17"/>
    <p:sldId id="292" r:id="rId18"/>
    <p:sldId id="293" r:id="rId19"/>
    <p:sldId id="294" r:id="rId20"/>
    <p:sldId id="295" r:id="rId21"/>
    <p:sldId id="296" r:id="rId22"/>
    <p:sldId id="298" r:id="rId23"/>
    <p:sldId id="300" r:id="rId24"/>
    <p:sldId id="301" r:id="rId25"/>
    <p:sldId id="280"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1"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48" y="6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15/10/2013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11.xml"/><Relationship Id="rId5" Type="http://schemas.openxmlformats.org/officeDocument/2006/relationships/tags" Target="../tags/tag29.xml"/><Relationship Id="rId10" Type="http://schemas.openxmlformats.org/officeDocument/2006/relationships/slideLayout" Target="../slideLayouts/slideLayout5.xml"/><Relationship Id="rId4" Type="http://schemas.openxmlformats.org/officeDocument/2006/relationships/tags" Target="../tags/tag28.xml"/><Relationship Id="rId9" Type="http://schemas.openxmlformats.org/officeDocument/2006/relationships/tags" Target="../tags/tag3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notesSlide" Target="../notesSlides/notesSlide1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s>
</file>

<file path=ppt/slides/_rels/slide19.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slideLayout" Target="../slideLayouts/slideLayout2.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notesSlide" Target="../notesSlides/notesSlide19.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notesSlide" Target="../notesSlides/notesSlide8.xml"/><Relationship Id="rId4" Type="http://schemas.openxmlformats.org/officeDocument/2006/relationships/tags" Target="../tags/tag15.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emf"/><Relationship Id="rId2" Type="http://schemas.openxmlformats.org/officeDocument/2006/relationships/tags" Target="../tags/tag20.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13:</a:t>
            </a:r>
            <a:r>
              <a:rPr lang="en-US" sz="2800" b="1" dirty="0" smtClean="0"/>
              <a:t> </a:t>
            </a:r>
            <a:r>
              <a:rPr lang="el-GR" altLang="el-GR" sz="2800" b="1" dirty="0" smtClean="0"/>
              <a:t>Κληρονομικότητα</a:t>
            </a:r>
          </a:p>
          <a:p>
            <a:endParaRPr lang="el-GR" sz="2800" b="1" dirty="0"/>
          </a:p>
          <a:p>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custDataLst>
              <p:tags r:id="rId2"/>
            </p:custDataLst>
          </p:nvPr>
        </p:nvSpPr>
        <p:spPr>
          <a:xfrm>
            <a:off x="457200" y="-27384"/>
            <a:ext cx="8229600" cy="1143000"/>
          </a:xfrm>
        </p:spPr>
        <p:txBody>
          <a:bodyPr>
            <a:normAutofit/>
          </a:bodyPr>
          <a:lstStyle/>
          <a:p>
            <a:r>
              <a:rPr lang="en-US" altLang="el-GR" u="sng" dirty="0" smtClean="0">
                <a:solidFill>
                  <a:schemeClr val="tx2"/>
                </a:solidFill>
              </a:rPr>
              <a:t>Declaring a Derived Class</a:t>
            </a:r>
            <a:endParaRPr lang="en-US" u="sng" dirty="0">
              <a:solidFill>
                <a:schemeClr val="tx2"/>
              </a:solidFill>
              <a:latin typeface="+mn-lt"/>
            </a:endParaRPr>
          </a:p>
        </p:txBody>
      </p:sp>
      <p:sp>
        <p:nvSpPr>
          <p:cNvPr id="55" name="Rectangle 3" descr="Ορισμός της νέας τάξης Derived Class πού κληρονομεί (επεκτείνει) την τάξη Base Class,&#10;&#10;  class Base Class,&#10;  άγκιστρο,&#10;      // περιεχόμενα της τάξης,&#10; άγκιστρο,&#10;  class Derived Class άνω κάτω τελεία Base Class,&#10;  άγκιστρο,&#10;   // περιεχόμενα της τάξης,&#10; άγκιστρο.&#10;&#10;Base Class: είναι η μητρική τάξη,  αν παραλειφθεί το όνομα της μητρικής, τότε εννοείται ότι κληρονομούμε την τάξη  Object.&#10;"/>
          <p:cNvSpPr txBox="1">
            <a:spLocks noChangeArrowheads="1"/>
          </p:cNvSpPr>
          <p:nvPr/>
        </p:nvSpPr>
        <p:spPr>
          <a:xfrm>
            <a:off x="609600" y="980728"/>
            <a:ext cx="8077200" cy="53605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defRPr/>
            </a:pPr>
            <a:r>
              <a:rPr lang="el-GR" sz="2200" dirty="0" smtClean="0"/>
              <a:t>Ορισμός της νέας τάξης </a:t>
            </a:r>
            <a:r>
              <a:rPr lang="en-US" sz="2200" i="1" dirty="0" err="1" smtClean="0">
                <a:solidFill>
                  <a:schemeClr val="accent1"/>
                </a:solidFill>
              </a:rPr>
              <a:t>DerivedClass</a:t>
            </a:r>
            <a:r>
              <a:rPr lang="en-US" sz="2200" dirty="0" smtClean="0"/>
              <a:t> </a:t>
            </a:r>
            <a:r>
              <a:rPr lang="el-GR" sz="2200" dirty="0" smtClean="0"/>
              <a:t>πού κληρονομεί (επεκτείνει) την τάξη </a:t>
            </a:r>
            <a:r>
              <a:rPr lang="en-US" sz="2200" i="1" dirty="0" err="1" smtClean="0">
                <a:solidFill>
                  <a:schemeClr val="accent1"/>
                </a:solidFill>
              </a:rPr>
              <a:t>BaseClass</a:t>
            </a:r>
            <a:r>
              <a:rPr lang="en-US" sz="2200" dirty="0" smtClean="0">
                <a:solidFill>
                  <a:schemeClr val="accent1"/>
                </a:solidFill>
              </a:rPr>
              <a:t/>
            </a:r>
            <a:br>
              <a:rPr lang="en-US" sz="2200" dirty="0" smtClean="0">
                <a:solidFill>
                  <a:schemeClr val="accent1"/>
                </a:solidFill>
              </a:rPr>
            </a:br>
            <a:endParaRPr lang="en-US" sz="2200" dirty="0" smtClean="0">
              <a:solidFill>
                <a:schemeClr val="accent1"/>
              </a:solidFill>
            </a:endParaRPr>
          </a:p>
          <a:p>
            <a:pPr>
              <a:buFont typeface="ZapfDingbats" pitchFamily="82" charset="2"/>
              <a:buNone/>
              <a:defRPr/>
            </a:pPr>
            <a:r>
              <a:rPr lang="en-US" sz="2200" dirty="0" smtClean="0"/>
              <a:t>  </a:t>
            </a:r>
            <a:r>
              <a:rPr lang="en-US" sz="2200" dirty="0" smtClean="0">
                <a:solidFill>
                  <a:schemeClr val="accent4"/>
                </a:solidFill>
              </a:rPr>
              <a:t>class</a:t>
            </a:r>
            <a:r>
              <a:rPr lang="en-US" sz="2200" dirty="0" smtClean="0"/>
              <a:t> </a:t>
            </a:r>
            <a:r>
              <a:rPr lang="en-US" sz="2200" i="1" dirty="0" err="1" smtClean="0">
                <a:solidFill>
                  <a:schemeClr val="accent1"/>
                </a:solidFill>
              </a:rPr>
              <a:t>BaseClass</a:t>
            </a:r>
            <a:endParaRPr lang="en-US" sz="2200" i="1" dirty="0" smtClean="0">
              <a:solidFill>
                <a:schemeClr val="accent1"/>
              </a:solidFill>
            </a:endParaRPr>
          </a:p>
          <a:p>
            <a:pPr>
              <a:buFont typeface="ZapfDingbats" pitchFamily="82" charset="2"/>
              <a:buNone/>
              <a:defRPr/>
            </a:pPr>
            <a:r>
              <a:rPr lang="en-US" sz="2200" dirty="0" smtClean="0"/>
              <a:t>  {</a:t>
            </a:r>
          </a:p>
          <a:p>
            <a:pPr>
              <a:buFont typeface="ZapfDingbats" pitchFamily="82" charset="2"/>
              <a:buNone/>
              <a:defRPr/>
            </a:pPr>
            <a:r>
              <a:rPr lang="en-US" sz="2200" dirty="0" smtClean="0"/>
              <a:t>      </a:t>
            </a:r>
            <a:r>
              <a:rPr lang="en-US" sz="2200" dirty="0" smtClean="0">
                <a:solidFill>
                  <a:schemeClr val="accent1">
                    <a:lumMod val="50000"/>
                  </a:schemeClr>
                </a:solidFill>
              </a:rPr>
              <a:t>// </a:t>
            </a:r>
            <a:r>
              <a:rPr lang="el-GR" sz="2200" dirty="0" smtClean="0">
                <a:solidFill>
                  <a:schemeClr val="accent1">
                    <a:lumMod val="50000"/>
                  </a:schemeClr>
                </a:solidFill>
              </a:rPr>
              <a:t>περιεχόμενα της τάξης</a:t>
            </a:r>
            <a:endParaRPr lang="en-US" sz="2200" dirty="0" smtClean="0">
              <a:solidFill>
                <a:schemeClr val="accent1">
                  <a:lumMod val="50000"/>
                </a:schemeClr>
              </a:solidFill>
            </a:endParaRPr>
          </a:p>
          <a:p>
            <a:pPr>
              <a:buFont typeface="ZapfDingbats" pitchFamily="82" charset="2"/>
              <a:buNone/>
              <a:defRPr/>
            </a:pPr>
            <a:r>
              <a:rPr lang="en-US" sz="2200" dirty="0" smtClean="0"/>
              <a:t>	}</a:t>
            </a:r>
          </a:p>
          <a:p>
            <a:pPr>
              <a:buFont typeface="ZapfDingbats" pitchFamily="82" charset="2"/>
              <a:buNone/>
              <a:defRPr/>
            </a:pPr>
            <a:r>
              <a:rPr lang="en-US" sz="2200" dirty="0" smtClean="0"/>
              <a:t>  </a:t>
            </a:r>
            <a:r>
              <a:rPr lang="en-US" sz="2200" dirty="0" smtClean="0">
                <a:solidFill>
                  <a:schemeClr val="accent4"/>
                </a:solidFill>
              </a:rPr>
              <a:t>class</a:t>
            </a:r>
            <a:r>
              <a:rPr lang="en-US" sz="2200" dirty="0" smtClean="0"/>
              <a:t> </a:t>
            </a:r>
            <a:r>
              <a:rPr lang="en-US" sz="2200" i="1" dirty="0" err="1" smtClean="0">
                <a:solidFill>
                  <a:schemeClr val="accent1"/>
                </a:solidFill>
              </a:rPr>
              <a:t>DerivedClass</a:t>
            </a:r>
            <a:r>
              <a:rPr lang="en-US" sz="2200" dirty="0" smtClean="0">
                <a:solidFill>
                  <a:schemeClr val="accent1"/>
                </a:solidFill>
              </a:rPr>
              <a:t> </a:t>
            </a:r>
            <a:r>
              <a:rPr lang="en-US" sz="2200" dirty="0" smtClean="0"/>
              <a:t>: </a:t>
            </a:r>
            <a:r>
              <a:rPr lang="en-US" sz="2200" i="1" dirty="0" err="1" smtClean="0">
                <a:solidFill>
                  <a:schemeClr val="accent1"/>
                </a:solidFill>
              </a:rPr>
              <a:t>BaseClass</a:t>
            </a:r>
            <a:endParaRPr lang="en-US" sz="2200" i="1" dirty="0" smtClean="0">
              <a:solidFill>
                <a:schemeClr val="accent1"/>
              </a:solidFill>
            </a:endParaRPr>
          </a:p>
          <a:p>
            <a:pPr>
              <a:buFont typeface="ZapfDingbats" pitchFamily="82" charset="2"/>
              <a:buNone/>
              <a:defRPr/>
            </a:pPr>
            <a:r>
              <a:rPr lang="en-US" sz="2200" dirty="0" smtClean="0"/>
              <a:t>  {</a:t>
            </a:r>
          </a:p>
          <a:p>
            <a:pPr>
              <a:buFont typeface="ZapfDingbats" pitchFamily="82" charset="2"/>
              <a:buNone/>
              <a:defRPr/>
            </a:pPr>
            <a:r>
              <a:rPr lang="en-US" sz="2200" dirty="0" smtClean="0"/>
              <a:t> </a:t>
            </a:r>
            <a:r>
              <a:rPr lang="el-GR" sz="2200" dirty="0" smtClean="0"/>
              <a:t>		</a:t>
            </a:r>
            <a:r>
              <a:rPr lang="en-US" sz="2200" dirty="0" smtClean="0">
                <a:solidFill>
                  <a:schemeClr val="accent1">
                    <a:lumMod val="50000"/>
                  </a:schemeClr>
                </a:solidFill>
              </a:rPr>
              <a:t>// </a:t>
            </a:r>
            <a:r>
              <a:rPr lang="el-GR" sz="2200" dirty="0" smtClean="0">
                <a:solidFill>
                  <a:schemeClr val="accent1">
                    <a:lumMod val="50000"/>
                  </a:schemeClr>
                </a:solidFill>
              </a:rPr>
              <a:t>περιεχόμενα της τάξης</a:t>
            </a:r>
            <a:endParaRPr lang="en-US" sz="2200" dirty="0" smtClean="0"/>
          </a:p>
          <a:p>
            <a:pPr>
              <a:buFont typeface="ZapfDingbats" pitchFamily="82" charset="2"/>
              <a:buNone/>
              <a:defRPr/>
            </a:pPr>
            <a:r>
              <a:rPr lang="en-US" sz="2200" dirty="0" smtClean="0"/>
              <a:t>	}</a:t>
            </a:r>
            <a:br>
              <a:rPr lang="en-US" sz="2200" dirty="0" smtClean="0"/>
            </a:br>
            <a:endParaRPr lang="en-US" sz="2200" b="1" dirty="0" smtClean="0">
              <a:solidFill>
                <a:schemeClr val="bg2"/>
              </a:solidFill>
            </a:endParaRPr>
          </a:p>
          <a:p>
            <a:pPr>
              <a:buFont typeface="Wingdings" panose="05000000000000000000" pitchFamily="2" charset="2"/>
              <a:buChar char="q"/>
              <a:defRPr/>
            </a:pPr>
            <a:r>
              <a:rPr lang="en-US" sz="2200" dirty="0" err="1" smtClean="0"/>
              <a:t>BaseClass</a:t>
            </a:r>
            <a:r>
              <a:rPr lang="en-US" sz="2200" dirty="0" smtClean="0"/>
              <a:t>: </a:t>
            </a:r>
            <a:r>
              <a:rPr lang="el-GR" sz="2200" dirty="0" smtClean="0"/>
              <a:t>είναι η μητρική τάξη</a:t>
            </a:r>
            <a:r>
              <a:rPr lang="en-US" sz="2200" dirty="0" smtClean="0"/>
              <a:t>;  </a:t>
            </a:r>
            <a:r>
              <a:rPr lang="el-GR" sz="2200" dirty="0" smtClean="0"/>
              <a:t>αν παραλειφθεί το όνομα της μητρικής, τότε εννοείται ότι κληρονομούμε την τάξη</a:t>
            </a:r>
            <a:r>
              <a:rPr lang="en-US" sz="2200" dirty="0" smtClean="0"/>
              <a:t>  </a:t>
            </a:r>
            <a:r>
              <a:rPr lang="en-US" sz="2200" b="1" dirty="0" smtClean="0">
                <a:solidFill>
                  <a:schemeClr val="accent1"/>
                </a:solidFill>
              </a:rPr>
              <a:t>Object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143000"/>
          </a:xfrm>
        </p:spPr>
        <p:txBody>
          <a:bodyPr/>
          <a:lstStyle/>
          <a:p>
            <a:r>
              <a:rPr lang="el-GR" altLang="el-GR" u="sng" dirty="0">
                <a:solidFill>
                  <a:schemeClr val="tx2"/>
                </a:solidFill>
              </a:rPr>
              <a:t>Έλεγχος Κληρονομικότητας</a:t>
            </a:r>
            <a:endParaRPr lang="el-GR" u="sng" dirty="0">
              <a:solidFill>
                <a:schemeClr val="tx2"/>
              </a:solidFill>
            </a:endParaRPr>
          </a:p>
        </p:txBody>
      </p:sp>
      <p:sp>
        <p:nvSpPr>
          <p:cNvPr id="18" name="Rectangle 3"/>
          <p:cNvSpPr txBox="1">
            <a:spLocks noChangeArrowheads="1"/>
          </p:cNvSpPr>
          <p:nvPr/>
        </p:nvSpPr>
        <p:spPr>
          <a:xfrm>
            <a:off x="760040" y="1340768"/>
            <a:ext cx="7772400" cy="46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defRPr/>
            </a:pPr>
            <a:r>
              <a:rPr lang="el-GR" sz="2400" dirty="0" smtClean="0"/>
              <a:t>Οι προσδιοριστές προσπέλασης ορίζουν ποιά μέλη της μητρικής κληρονομούνται και ποιά όχι,</a:t>
            </a:r>
          </a:p>
          <a:p>
            <a:pPr>
              <a:buFont typeface="Wingdings" panose="05000000000000000000" pitchFamily="2" charset="2"/>
              <a:buChar char="q"/>
              <a:defRPr/>
            </a:pPr>
            <a:r>
              <a:rPr lang="el-GR" sz="2400" dirty="0" smtClean="0"/>
              <a:t>Μεταβλητές και μέθοδοι που δηλώθηκαν με προσβασιμότητα τύπου </a:t>
            </a:r>
            <a:r>
              <a:rPr lang="en-US" sz="2400" b="1" dirty="0" smtClean="0">
                <a:solidFill>
                  <a:schemeClr val="accent4">
                    <a:lumMod val="75000"/>
                  </a:schemeClr>
                </a:solidFill>
              </a:rPr>
              <a:t>public</a:t>
            </a:r>
            <a:r>
              <a:rPr lang="el-GR" sz="2400" dirty="0" smtClean="0">
                <a:solidFill>
                  <a:schemeClr val="accent4">
                    <a:lumMod val="75000"/>
                  </a:schemeClr>
                </a:solidFill>
              </a:rPr>
              <a:t> </a:t>
            </a:r>
            <a:r>
              <a:rPr lang="el-GR" sz="2400" dirty="0" smtClean="0"/>
              <a:t>κληρονομούνται, ενώ όσες δηλώθηκαν ως </a:t>
            </a:r>
            <a:r>
              <a:rPr lang="en-US" sz="2400" b="1" dirty="0" smtClean="0">
                <a:solidFill>
                  <a:schemeClr val="accent4">
                    <a:lumMod val="75000"/>
                  </a:schemeClr>
                </a:solidFill>
              </a:rPr>
              <a:t>private</a:t>
            </a:r>
            <a:r>
              <a:rPr lang="en-US" sz="2400" dirty="0" smtClean="0"/>
              <a:t> </a:t>
            </a:r>
            <a:r>
              <a:rPr lang="el-GR" sz="2400" dirty="0" smtClean="0"/>
              <a:t>δεν κληρονομούνται,</a:t>
            </a:r>
          </a:p>
          <a:p>
            <a:pPr>
              <a:buFont typeface="Wingdings" panose="05000000000000000000" pitchFamily="2" charset="2"/>
              <a:buChar char="q"/>
              <a:defRPr/>
            </a:pPr>
            <a:r>
              <a:rPr lang="el-GR" sz="2400" dirty="0" smtClean="0"/>
              <a:t>Μεταβλητές και μέθοδοι που δηλώθηκαν με προσβασιμότητα τύπου </a:t>
            </a:r>
            <a:r>
              <a:rPr lang="en-US" sz="2400" b="1" dirty="0" smtClean="0">
                <a:solidFill>
                  <a:schemeClr val="accent4">
                    <a:lumMod val="75000"/>
                  </a:schemeClr>
                </a:solidFill>
              </a:rPr>
              <a:t>protected </a:t>
            </a:r>
            <a:r>
              <a:rPr lang="el-GR" sz="2400" dirty="0" smtClean="0"/>
              <a:t>κληρονομούνται αλλά είναι </a:t>
            </a:r>
            <a:r>
              <a:rPr lang="el-GR" sz="2400" dirty="0" err="1" smtClean="0"/>
              <a:t>προσβάσιμες</a:t>
            </a:r>
            <a:r>
              <a:rPr lang="el-GR" sz="2400" dirty="0" smtClean="0"/>
              <a:t> μόνο μέσα στον κώδικα της μητρικής και της θυγατρικής τάξης.,</a:t>
            </a:r>
          </a:p>
          <a:p>
            <a:pPr lvl="1">
              <a:buFont typeface="Wingdings" panose="05000000000000000000" pitchFamily="2" charset="2"/>
              <a:buChar char="§"/>
              <a:defRPr/>
            </a:pPr>
            <a:r>
              <a:rPr lang="el-GR" dirty="0" smtClean="0"/>
              <a:t>Αυτό σημαίνει ότι: Δεν είναι </a:t>
            </a:r>
            <a:r>
              <a:rPr lang="el-GR" dirty="0" err="1" smtClean="0"/>
              <a:t>προσβάσιμα</a:t>
            </a:r>
            <a:r>
              <a:rPr lang="el-GR" dirty="0" smtClean="0"/>
              <a:t> από αντικείμενα που δημιουργούνται από τη μητρική ή τη θυγατρική τάξη.</a:t>
            </a:r>
            <a:endParaRPr lang="el-GR"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27383"/>
            <a:ext cx="8496944" cy="1296144"/>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u="sng" dirty="0" smtClean="0">
                <a:solidFill>
                  <a:schemeClr val="tx2"/>
                </a:solidFill>
                <a:latin typeface="+mn-lt"/>
              </a:rPr>
              <a:t>Ο προσδιοριστής </a:t>
            </a:r>
            <a:r>
              <a:rPr lang="en-US" altLang="el-GR" u="sng" dirty="0" smtClean="0">
                <a:solidFill>
                  <a:schemeClr val="tx2"/>
                </a:solidFill>
                <a:latin typeface="+mn-lt"/>
              </a:rPr>
              <a:t>protected</a:t>
            </a:r>
            <a:r>
              <a:rPr lang="el-GR" altLang="el-GR" u="sng" dirty="0" smtClean="0">
                <a:solidFill>
                  <a:schemeClr val="tx2"/>
                </a:solidFill>
                <a:latin typeface="+mn-lt"/>
              </a:rPr>
              <a:t> </a:t>
            </a:r>
            <a:endParaRPr lang="el-GR" altLang="el-GR" u="sng" dirty="0">
              <a:solidFill>
                <a:schemeClr val="tx2"/>
              </a:solidFill>
              <a:latin typeface="+mn-lt"/>
            </a:endParaRPr>
          </a:p>
        </p:txBody>
      </p:sp>
      <p:sp>
        <p:nvSpPr>
          <p:cNvPr id="24" name="Rectangle 3"/>
          <p:cNvSpPr>
            <a:spLocks noChangeArrowheads="1"/>
          </p:cNvSpPr>
          <p:nvPr/>
        </p:nvSpPr>
        <p:spPr bwMode="auto">
          <a:xfrm>
            <a:off x="533400" y="1600200"/>
            <a:ext cx="7772400" cy="1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buClr>
                <a:schemeClr val="tx1"/>
              </a:buClr>
              <a:buFont typeface="Wingdings" pitchFamily="2" charset="2"/>
              <a:buChar char="q"/>
              <a:defRPr/>
            </a:pPr>
            <a:r>
              <a:rPr lang="el-GR" sz="2400" dirty="0" smtClean="0">
                <a:solidFill>
                  <a:srgbClr val="000000"/>
                </a:solidFill>
              </a:rPr>
              <a:t>Μεταβλητές και μέθοδοι που προσδιορίζονται ως </a:t>
            </a:r>
            <a:r>
              <a:rPr lang="en-US" sz="2400" dirty="0" smtClean="0">
                <a:solidFill>
                  <a:srgbClr val="000000"/>
                </a:solidFill>
              </a:rPr>
              <a:t>protected</a:t>
            </a:r>
            <a:r>
              <a:rPr lang="el-GR" sz="2400" dirty="0" smtClean="0">
                <a:solidFill>
                  <a:srgbClr val="000000"/>
                </a:solidFill>
              </a:rPr>
              <a:t> στη μητρική κλάση είναι ορατές μόνο από της θυγατρικές της. </a:t>
            </a:r>
          </a:p>
          <a:p>
            <a:pPr marL="342900" indent="-342900" algn="l">
              <a:buClr>
                <a:schemeClr val="tx1"/>
              </a:buClr>
              <a:buFont typeface="Wingdings" pitchFamily="2" charset="2"/>
              <a:buChar char="q"/>
              <a:defRPr/>
            </a:pPr>
            <a:endParaRPr lang="el-GR" sz="2400" dirty="0" smtClean="0">
              <a:solidFill>
                <a:srgbClr val="000000"/>
              </a:solidFill>
            </a:endParaRPr>
          </a:p>
          <a:p>
            <a:pPr algn="l" eaLnBrk="1" hangingPunct="1">
              <a:lnSpc>
                <a:spcPct val="80000"/>
              </a:lnSpc>
              <a:spcBef>
                <a:spcPct val="20000"/>
              </a:spcBef>
              <a:buClr>
                <a:schemeClr val="tx1"/>
              </a:buClr>
              <a:buSzPct val="85000"/>
              <a:defRPr/>
            </a:pPr>
            <a:endParaRPr lang="el-GR" sz="2400" dirty="0">
              <a:solidFill>
                <a:srgbClr val="000000"/>
              </a:solidFill>
            </a:endParaRPr>
          </a:p>
        </p:txBody>
      </p:sp>
      <p:sp>
        <p:nvSpPr>
          <p:cNvPr id="39" name="Text Box 15" descr="σύν public,&#10; μείον private,&#10;# protected .&#10;"/>
          <p:cNvSpPr txBox="1">
            <a:spLocks noChangeArrowheads="1"/>
          </p:cNvSpPr>
          <p:nvPr>
            <p:custDataLst>
              <p:tags r:id="rId3"/>
            </p:custDataLst>
          </p:nvPr>
        </p:nvSpPr>
        <p:spPr bwMode="auto">
          <a:xfrm>
            <a:off x="1272251" y="3834186"/>
            <a:ext cx="17007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l-GR" sz="2400" dirty="0">
                <a:solidFill>
                  <a:srgbClr val="000000"/>
                </a:solidFill>
                <a:latin typeface="+mn-lt"/>
              </a:rPr>
              <a:t>+ public</a:t>
            </a:r>
          </a:p>
          <a:p>
            <a:pPr algn="l">
              <a:buFontTx/>
              <a:buChar char="-"/>
            </a:pPr>
            <a:r>
              <a:rPr lang="en-US" altLang="el-GR" sz="2400" dirty="0">
                <a:solidFill>
                  <a:srgbClr val="000000"/>
                </a:solidFill>
                <a:latin typeface="+mn-lt"/>
              </a:rPr>
              <a:t> private</a:t>
            </a:r>
          </a:p>
          <a:p>
            <a:pPr algn="l"/>
            <a:r>
              <a:rPr lang="en-US" altLang="el-GR" sz="2400" dirty="0">
                <a:solidFill>
                  <a:srgbClr val="000000"/>
                </a:solidFill>
                <a:latin typeface="+mn-lt"/>
              </a:rPr>
              <a:t># protected </a:t>
            </a:r>
          </a:p>
        </p:txBody>
      </p:sp>
      <p:grpSp>
        <p:nvGrpSpPr>
          <p:cNvPr id="25" name="Group 4" descr="[DECORATIVE]"/>
          <p:cNvGrpSpPr>
            <a:grpSpLocks/>
          </p:cNvGrpSpPr>
          <p:nvPr/>
        </p:nvGrpSpPr>
        <p:grpSpPr bwMode="auto">
          <a:xfrm>
            <a:off x="4139952" y="3140968"/>
            <a:ext cx="3352800" cy="2514600"/>
            <a:chOff x="3312" y="2640"/>
            <a:chExt cx="2112" cy="1584"/>
          </a:xfrm>
        </p:grpSpPr>
        <p:grpSp>
          <p:nvGrpSpPr>
            <p:cNvPr id="29" name="Group 5"/>
            <p:cNvGrpSpPr>
              <a:grpSpLocks/>
            </p:cNvGrpSpPr>
            <p:nvPr/>
          </p:nvGrpSpPr>
          <p:grpSpPr bwMode="auto">
            <a:xfrm>
              <a:off x="3312" y="2640"/>
              <a:ext cx="2112" cy="576"/>
              <a:chOff x="3312" y="2640"/>
              <a:chExt cx="1920" cy="576"/>
            </a:xfrm>
          </p:grpSpPr>
          <p:sp>
            <p:nvSpPr>
              <p:cNvPr id="36" name="Rectangle 6" descr="[DECORATIVE]"/>
              <p:cNvSpPr>
                <a:spLocks noChangeArrowheads="1"/>
              </p:cNvSpPr>
              <p:nvPr>
                <p:custDataLst>
                  <p:tags r:id="rId7"/>
                </p:custDataLst>
              </p:nvPr>
            </p:nvSpPr>
            <p:spPr bwMode="auto">
              <a:xfrm>
                <a:off x="3312" y="2640"/>
                <a:ext cx="1920" cy="14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altLang="el-GR" b="1" dirty="0">
                    <a:solidFill>
                      <a:srgbClr val="000000"/>
                    </a:solidFill>
                  </a:rPr>
                  <a:t>Book</a:t>
                </a:r>
              </a:p>
            </p:txBody>
          </p:sp>
          <p:sp>
            <p:nvSpPr>
              <p:cNvPr id="37" name="Rectangle 7" descr="[DECORATIVE]"/>
              <p:cNvSpPr>
                <a:spLocks noChangeArrowheads="1"/>
              </p:cNvSpPr>
              <p:nvPr>
                <p:custDataLst>
                  <p:tags r:id="rId8"/>
                </p:custDataLst>
              </p:nvPr>
            </p:nvSpPr>
            <p:spPr bwMode="auto">
              <a:xfrm>
                <a:off x="3312" y="2788"/>
                <a:ext cx="1920" cy="14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l-GR" b="1" dirty="0">
                    <a:solidFill>
                      <a:srgbClr val="CC0000"/>
                    </a:solidFill>
                  </a:rPr>
                  <a:t>#</a:t>
                </a:r>
                <a:r>
                  <a:rPr lang="en-US" altLang="el-GR" dirty="0">
                    <a:solidFill>
                      <a:srgbClr val="000000"/>
                    </a:solidFill>
                  </a:rPr>
                  <a:t> pages : </a:t>
                </a:r>
                <a:r>
                  <a:rPr lang="en-US" altLang="el-GR" dirty="0" err="1">
                    <a:solidFill>
                      <a:srgbClr val="000000"/>
                    </a:solidFill>
                  </a:rPr>
                  <a:t>int</a:t>
                </a:r>
                <a:endParaRPr lang="en-US" altLang="el-GR" dirty="0">
                  <a:solidFill>
                    <a:srgbClr val="000000"/>
                  </a:solidFill>
                </a:endParaRPr>
              </a:p>
            </p:txBody>
          </p:sp>
          <p:sp>
            <p:nvSpPr>
              <p:cNvPr id="38" name="Rectangle 8" descr="[DECORATIVE]"/>
              <p:cNvSpPr>
                <a:spLocks noChangeArrowheads="1"/>
              </p:cNvSpPr>
              <p:nvPr>
                <p:custDataLst>
                  <p:tags r:id="rId9"/>
                </p:custDataLst>
              </p:nvPr>
            </p:nvSpPr>
            <p:spPr bwMode="auto">
              <a:xfrm>
                <a:off x="3312" y="2936"/>
                <a:ext cx="1920" cy="28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l-GR" dirty="0">
                    <a:solidFill>
                      <a:srgbClr val="000000"/>
                    </a:solidFill>
                  </a:rPr>
                  <a:t>+ </a:t>
                </a:r>
                <a:r>
                  <a:rPr lang="en-US" altLang="el-GR" dirty="0" err="1">
                    <a:solidFill>
                      <a:srgbClr val="000000"/>
                    </a:solidFill>
                  </a:rPr>
                  <a:t>GetNumberOfPages</a:t>
                </a:r>
                <a:r>
                  <a:rPr lang="en-US" altLang="el-GR" dirty="0">
                    <a:solidFill>
                      <a:srgbClr val="000000"/>
                    </a:solidFill>
                  </a:rPr>
                  <a:t>() : void</a:t>
                </a:r>
              </a:p>
            </p:txBody>
          </p:sp>
        </p:grpSp>
        <p:grpSp>
          <p:nvGrpSpPr>
            <p:cNvPr id="30" name="Group 9"/>
            <p:cNvGrpSpPr>
              <a:grpSpLocks/>
            </p:cNvGrpSpPr>
            <p:nvPr/>
          </p:nvGrpSpPr>
          <p:grpSpPr bwMode="auto">
            <a:xfrm>
              <a:off x="3312" y="3504"/>
              <a:ext cx="2112" cy="720"/>
              <a:chOff x="1344" y="1248"/>
              <a:chExt cx="2688" cy="1632"/>
            </a:xfrm>
          </p:grpSpPr>
          <p:sp>
            <p:nvSpPr>
              <p:cNvPr id="33" name="Rectangle 10" descr="[DECORATIVE]"/>
              <p:cNvSpPr>
                <a:spLocks noChangeArrowheads="1"/>
              </p:cNvSpPr>
              <p:nvPr>
                <p:custDataLst>
                  <p:tags r:id="rId4"/>
                </p:custDataLst>
              </p:nvPr>
            </p:nvSpPr>
            <p:spPr bwMode="auto">
              <a:xfrm>
                <a:off x="1344" y="1248"/>
                <a:ext cx="2688" cy="336"/>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altLang="el-GR" b="1" dirty="0">
                    <a:solidFill>
                      <a:srgbClr val="000000"/>
                    </a:solidFill>
                  </a:rPr>
                  <a:t>Dictionary</a:t>
                </a:r>
              </a:p>
            </p:txBody>
          </p:sp>
          <p:sp>
            <p:nvSpPr>
              <p:cNvPr id="34" name="Rectangle 11" descr="[DECORATIVE]"/>
              <p:cNvSpPr>
                <a:spLocks noChangeArrowheads="1"/>
              </p:cNvSpPr>
              <p:nvPr>
                <p:custDataLst>
                  <p:tags r:id="rId5"/>
                </p:custDataLst>
              </p:nvPr>
            </p:nvSpPr>
            <p:spPr bwMode="auto">
              <a:xfrm>
                <a:off x="1344" y="1584"/>
                <a:ext cx="2688" cy="336"/>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l-GR" dirty="0">
                    <a:solidFill>
                      <a:srgbClr val="000000"/>
                    </a:solidFill>
                  </a:rPr>
                  <a:t>- definitions : </a:t>
                </a:r>
                <a:r>
                  <a:rPr lang="en-US" altLang="el-GR" dirty="0" err="1">
                    <a:solidFill>
                      <a:srgbClr val="000000"/>
                    </a:solidFill>
                  </a:rPr>
                  <a:t>int</a:t>
                </a:r>
                <a:endParaRPr lang="en-US" altLang="el-GR" dirty="0">
                  <a:solidFill>
                    <a:srgbClr val="000000"/>
                  </a:solidFill>
                </a:endParaRPr>
              </a:p>
            </p:txBody>
          </p:sp>
          <p:sp>
            <p:nvSpPr>
              <p:cNvPr id="35" name="Rectangle 12" descr="[DECORATIVE]"/>
              <p:cNvSpPr>
                <a:spLocks noChangeArrowheads="1"/>
              </p:cNvSpPr>
              <p:nvPr>
                <p:custDataLst>
                  <p:tags r:id="rId6"/>
                </p:custDataLst>
              </p:nvPr>
            </p:nvSpPr>
            <p:spPr bwMode="auto">
              <a:xfrm>
                <a:off x="1344" y="1920"/>
                <a:ext cx="2688" cy="96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l-GR" dirty="0">
                    <a:solidFill>
                      <a:srgbClr val="000000"/>
                    </a:solidFill>
                  </a:rPr>
                  <a:t>+ </a:t>
                </a:r>
                <a:r>
                  <a:rPr lang="en-US" altLang="el-GR" dirty="0" err="1">
                    <a:solidFill>
                      <a:srgbClr val="000000"/>
                    </a:solidFill>
                  </a:rPr>
                  <a:t>PrintDefinitionMessage</a:t>
                </a:r>
                <a:r>
                  <a:rPr lang="en-US" altLang="el-GR" dirty="0">
                    <a:solidFill>
                      <a:srgbClr val="000000"/>
                    </a:solidFill>
                  </a:rPr>
                  <a:t>() : void</a:t>
                </a:r>
              </a:p>
            </p:txBody>
          </p:sp>
        </p:grpSp>
        <p:sp>
          <p:nvSpPr>
            <p:cNvPr id="31" name="Line 13" descr="[DECORATIVE]"/>
            <p:cNvSpPr>
              <a:spLocks noChangeShapeType="1"/>
            </p:cNvSpPr>
            <p:nvPr/>
          </p:nvSpPr>
          <p:spPr bwMode="auto">
            <a:xfrm flipV="1">
              <a:off x="4272" y="3216"/>
              <a:ext cx="0"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2" name="AutoShape 14" descr="[DECORATIVE]"/>
            <p:cNvSpPr>
              <a:spLocks noChangeArrowheads="1"/>
            </p:cNvSpPr>
            <p:nvPr/>
          </p:nvSpPr>
          <p:spPr bwMode="auto">
            <a:xfrm>
              <a:off x="4176" y="3216"/>
              <a:ext cx="192" cy="144"/>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endParaRPr lang="el-GR" altLang="el-GR">
                <a:solidFill>
                  <a:srgbClr val="000000"/>
                </a:solidFill>
              </a:endParaRPr>
            </a:p>
          </p:txBody>
        </p:sp>
      </p:gr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smtClean="0">
                <a:solidFill>
                  <a:schemeClr val="tx2"/>
                </a:solidFill>
                <a:latin typeface="+mn-lt"/>
              </a:rPr>
              <a:t>Κλήση κατασκευαστών μητρικής από θυγατρικές: η αναφορά </a:t>
            </a:r>
            <a:r>
              <a:rPr lang="en-US" altLang="el-GR" sz="4000" u="sng" dirty="0" smtClean="0">
                <a:solidFill>
                  <a:schemeClr val="tx2"/>
                </a:solidFill>
                <a:latin typeface="+mn-lt"/>
              </a:rPr>
              <a:t>base</a:t>
            </a:r>
            <a:endParaRPr lang="en-US" sz="4000" u="sng" dirty="0">
              <a:solidFill>
                <a:schemeClr val="tx2"/>
              </a:solidFill>
              <a:latin typeface="+mn-lt"/>
            </a:endParaRPr>
          </a:p>
        </p:txBody>
      </p:sp>
      <p:sp>
        <p:nvSpPr>
          <p:cNvPr id="129" name="Rectangle 3" descr="Οι κατασκευαστές δεν κληρονομούνται, παρότι δηλώνονται ως public.&#10;Η θυγατρική μπορεί να καλεί πρώτα έναν κατασκευαστή της βασικής και μετά εκτελείται ο κώδικας του δικού της κατασκευαστή.&#10;Αν η θυγατρική δεν έχει κατασκευαστή καλείται ο προεπιλεγμένος της βασικής,&#10;Με τη χρήση του base καλούμε οποιονδήποτε κατασκευαστή της βασική επιθυμούμε.&#10;Παραδείγματος χάρην,&#10;public Derived Class άνω κάτω τελεία Base Class,&#10;άγκιστρο,&#10;    public Derived Class,(…) άνω κάτω τελεία base(…),&#10;    άγκιστρο, //  …&#10;    άγκιστρο,&#10;άγκιστρο.&#10;"/>
          <p:cNvSpPr txBox="1">
            <a:spLocks noChangeArrowheads="1"/>
          </p:cNvSpPr>
          <p:nvPr/>
        </p:nvSpPr>
        <p:spPr>
          <a:xfrm>
            <a:off x="533400" y="1266800"/>
            <a:ext cx="8077200" cy="3962400"/>
          </a:xfrm>
          <a:prstGeom prst="rect">
            <a:avLst/>
          </a:prstGeom>
        </p:spPr>
        <p:txBody>
          <a:bodyPr vert="horz" lIns="92075" tIns="46038" rIns="92075" bIns="46038"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q"/>
              <a:defRPr/>
            </a:pPr>
            <a:r>
              <a:rPr lang="el-GR" sz="2400" dirty="0" smtClean="0"/>
              <a:t>Οι κατασκευαστές δεν κληρονομούνται</a:t>
            </a:r>
            <a:r>
              <a:rPr lang="en-US" sz="2400" dirty="0" smtClean="0"/>
              <a:t>, </a:t>
            </a:r>
            <a:r>
              <a:rPr lang="el-GR" sz="2400" dirty="0" smtClean="0"/>
              <a:t>παρότι δηλώνονται ως </a:t>
            </a:r>
            <a:r>
              <a:rPr lang="en-US" sz="2400" dirty="0" smtClean="0"/>
              <a:t>public</a:t>
            </a:r>
            <a:r>
              <a:rPr lang="el-GR" sz="2400" dirty="0"/>
              <a:t>.</a:t>
            </a:r>
            <a:endParaRPr lang="en-US" sz="2400" dirty="0" smtClean="0"/>
          </a:p>
          <a:p>
            <a:pPr>
              <a:lnSpc>
                <a:spcPct val="80000"/>
              </a:lnSpc>
              <a:buFont typeface="Wingdings" panose="05000000000000000000" pitchFamily="2" charset="2"/>
              <a:buChar char="q"/>
              <a:defRPr/>
            </a:pPr>
            <a:r>
              <a:rPr lang="el-GR" sz="2400" dirty="0" smtClean="0"/>
              <a:t>Η θυγατρική μπορεί να καλεί πρώτα έναν κατασκευαστή της βασικής και μετά εκτελείται ο κώδικας του δικού της κατασκευαστή.</a:t>
            </a:r>
            <a:endParaRPr lang="en-US" sz="2400" dirty="0" smtClean="0"/>
          </a:p>
          <a:p>
            <a:pPr lvl="1">
              <a:lnSpc>
                <a:spcPct val="80000"/>
              </a:lnSpc>
              <a:buFont typeface="Wingdings" panose="05000000000000000000" pitchFamily="2" charset="2"/>
              <a:buChar char="§"/>
              <a:defRPr/>
            </a:pPr>
            <a:r>
              <a:rPr lang="el-GR" sz="2400" dirty="0" smtClean="0"/>
              <a:t>Αν η θυγατρική δεν έχει κατασκευαστή καλείται ο προεπιλεγμένος της </a:t>
            </a:r>
            <a:r>
              <a:rPr lang="el-GR" sz="2400" dirty="0" smtClean="0"/>
              <a:t>βασικής,</a:t>
            </a:r>
            <a:endParaRPr lang="en-US" sz="2400" dirty="0" smtClean="0"/>
          </a:p>
          <a:p>
            <a:pPr lvl="1">
              <a:lnSpc>
                <a:spcPct val="80000"/>
              </a:lnSpc>
              <a:buFont typeface="Wingdings" panose="05000000000000000000" pitchFamily="2" charset="2"/>
              <a:buChar char="§"/>
              <a:defRPr/>
            </a:pPr>
            <a:r>
              <a:rPr lang="el-GR" sz="2400" dirty="0" smtClean="0"/>
              <a:t>Με τη χρήση του </a:t>
            </a:r>
            <a:r>
              <a:rPr lang="en-US" sz="2400" dirty="0" smtClean="0"/>
              <a:t>base </a:t>
            </a:r>
            <a:r>
              <a:rPr lang="el-GR" sz="2400" dirty="0" smtClean="0"/>
              <a:t>καλούμε οποιονδήποτε κατασκευαστή της βασική επιθυμούμε.</a:t>
            </a:r>
            <a:endParaRPr lang="en-US" sz="2400" dirty="0" smtClean="0"/>
          </a:p>
          <a:p>
            <a:pPr>
              <a:lnSpc>
                <a:spcPct val="80000"/>
              </a:lnSpc>
              <a:buFont typeface="Wingdings" panose="05000000000000000000" pitchFamily="2" charset="2"/>
              <a:buChar char="q"/>
              <a:defRPr/>
            </a:pPr>
            <a:r>
              <a:rPr lang="el-GR" sz="2400" dirty="0" smtClean="0"/>
              <a:t>Π.Χ.</a:t>
            </a:r>
            <a:r>
              <a:rPr lang="en-US" sz="2400" dirty="0" smtClean="0"/>
              <a:t/>
            </a:r>
            <a:br>
              <a:rPr lang="en-US" sz="2400" dirty="0" smtClean="0"/>
            </a:br>
            <a:r>
              <a:rPr lang="en-US" sz="2400" b="1" dirty="0" smtClean="0">
                <a:solidFill>
                  <a:schemeClr val="accent4">
                    <a:lumMod val="75000"/>
                  </a:schemeClr>
                </a:solidFill>
              </a:rPr>
              <a:t>public</a:t>
            </a:r>
            <a:r>
              <a:rPr lang="en-US" sz="2400" b="1" dirty="0" smtClean="0"/>
              <a:t> </a:t>
            </a:r>
            <a:r>
              <a:rPr lang="en-US" sz="2400" b="1" dirty="0" err="1" smtClean="0">
                <a:solidFill>
                  <a:schemeClr val="accent5">
                    <a:lumMod val="75000"/>
                  </a:schemeClr>
                </a:solidFill>
              </a:rPr>
              <a:t>DerivedClass</a:t>
            </a:r>
            <a:r>
              <a:rPr lang="en-US" sz="2400" b="1" dirty="0" smtClean="0"/>
              <a:t> : </a:t>
            </a:r>
            <a:r>
              <a:rPr lang="en-US" sz="2400" b="1" dirty="0" err="1" smtClean="0">
                <a:solidFill>
                  <a:schemeClr val="accent5">
                    <a:lumMod val="75000"/>
                  </a:schemeClr>
                </a:solidFill>
              </a:rPr>
              <a:t>BaseClass</a:t>
            </a:r>
            <a:r>
              <a:rPr lang="en-US" sz="2400" b="1" dirty="0" smtClean="0"/>
              <a:t/>
            </a:r>
            <a:br>
              <a:rPr lang="en-US" sz="2400" b="1" dirty="0" smtClean="0"/>
            </a:br>
            <a:r>
              <a:rPr lang="en-US" sz="2400" b="1" dirty="0" smtClean="0"/>
              <a:t>{</a:t>
            </a:r>
            <a:br>
              <a:rPr lang="en-US" sz="2400" b="1" dirty="0" smtClean="0"/>
            </a:br>
            <a:r>
              <a:rPr lang="en-US" sz="2400" b="1" dirty="0" smtClean="0"/>
              <a:t>    </a:t>
            </a:r>
            <a:r>
              <a:rPr lang="en-US" sz="2400" b="1" dirty="0" smtClean="0">
                <a:solidFill>
                  <a:schemeClr val="accent4">
                    <a:lumMod val="75000"/>
                  </a:schemeClr>
                </a:solidFill>
              </a:rPr>
              <a:t>public</a:t>
            </a:r>
            <a:r>
              <a:rPr lang="en-US" sz="2400" b="1" dirty="0" smtClean="0"/>
              <a:t> </a:t>
            </a:r>
            <a:r>
              <a:rPr lang="en-US" sz="2400" b="1" dirty="0" err="1" smtClean="0">
                <a:solidFill>
                  <a:schemeClr val="accent5">
                    <a:lumMod val="75000"/>
                  </a:schemeClr>
                </a:solidFill>
              </a:rPr>
              <a:t>DerivedClass</a:t>
            </a:r>
            <a:r>
              <a:rPr lang="en-US" sz="2400" b="1" dirty="0" smtClean="0"/>
              <a:t>(…) : </a:t>
            </a:r>
            <a:r>
              <a:rPr lang="en-US" sz="2400" b="1" dirty="0" smtClean="0">
                <a:solidFill>
                  <a:schemeClr val="accent4">
                    <a:lumMod val="75000"/>
                  </a:schemeClr>
                </a:solidFill>
              </a:rPr>
              <a:t>base</a:t>
            </a:r>
            <a:r>
              <a:rPr lang="en-US" sz="2400" b="1" dirty="0" smtClean="0"/>
              <a:t>(…)</a:t>
            </a:r>
            <a:br>
              <a:rPr lang="en-US" sz="2400" b="1" dirty="0" smtClean="0"/>
            </a:br>
            <a:r>
              <a:rPr lang="en-US" sz="2400" b="1" dirty="0" smtClean="0"/>
              <a:t>    { //  …</a:t>
            </a:r>
            <a:br>
              <a:rPr lang="en-US" sz="2400" b="1" dirty="0" smtClean="0"/>
            </a:br>
            <a:r>
              <a:rPr lang="en-US" sz="2400" b="1" dirty="0" smtClean="0"/>
              <a:t>    }</a:t>
            </a:r>
            <a:br>
              <a:rPr lang="en-US" sz="2400" b="1" dirty="0" smtClean="0"/>
            </a:br>
            <a:r>
              <a:rPr lang="en-US" sz="2400" b="1" dirty="0" smtClean="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1656184"/>
          </a:xfrm>
        </p:spPr>
        <p:txBody>
          <a:bodyPr>
            <a:noAutofit/>
          </a:bodyPr>
          <a:lstStyle/>
          <a:p>
            <a:pPr marL="342900" indent="-342900">
              <a:spcBef>
                <a:spcPct val="20000"/>
              </a:spcBef>
              <a:defRPr/>
            </a:pPr>
            <a:r>
              <a:rPr lang="el-GR" altLang="el-GR" sz="4000" u="sng" dirty="0">
                <a:solidFill>
                  <a:schemeClr val="tx2"/>
                </a:solidFill>
              </a:rPr>
              <a:t>Ορισμός μεθόδων στις θυγατρικές που υπάρχουν στη βασική (επικάλυψη)</a:t>
            </a:r>
            <a:endParaRPr lang="el-GR" sz="4000" u="sng" dirty="0">
              <a:solidFill>
                <a:schemeClr val="tx2"/>
              </a:solidFill>
              <a:latin typeface="+mn-lt"/>
            </a:endParaRPr>
          </a:p>
        </p:txBody>
      </p:sp>
      <p:sp>
        <p:nvSpPr>
          <p:cNvPr id="85" name="Rectangle 3"/>
          <p:cNvSpPr txBox="1">
            <a:spLocks noChangeArrowheads="1"/>
          </p:cNvSpPr>
          <p:nvPr/>
        </p:nvSpPr>
        <p:spPr>
          <a:xfrm>
            <a:off x="533400" y="2104256"/>
            <a:ext cx="8001000" cy="38450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Μια θυγατρική μπορεί να επαναπροσδιορίσει - επικαλύψει </a:t>
            </a:r>
            <a:r>
              <a:rPr lang="el-GR" altLang="el-GR" sz="2400" dirty="0" smtClean="0">
                <a:solidFill>
                  <a:schemeClr val="accent4"/>
                </a:solidFill>
              </a:rPr>
              <a:t>(</a:t>
            </a:r>
            <a:r>
              <a:rPr lang="en-US" altLang="el-GR" sz="2400" i="1" dirty="0" smtClean="0">
                <a:solidFill>
                  <a:schemeClr val="accent4"/>
                </a:solidFill>
              </a:rPr>
              <a:t>override</a:t>
            </a:r>
            <a:r>
              <a:rPr lang="el-GR" altLang="el-GR" sz="2400" i="1" dirty="0" smtClean="0">
                <a:solidFill>
                  <a:schemeClr val="accent4"/>
                </a:solidFill>
              </a:rPr>
              <a:t>)</a:t>
            </a:r>
            <a:r>
              <a:rPr lang="el-GR" altLang="el-GR" sz="2400" dirty="0" smtClean="0">
                <a:solidFill>
                  <a:schemeClr val="accent4"/>
                </a:solidFill>
              </a:rPr>
              <a:t> </a:t>
            </a:r>
            <a:r>
              <a:rPr lang="el-GR" altLang="el-GR" sz="2400" dirty="0" smtClean="0"/>
              <a:t>μια μέθοδο που κληρονόμησε και να ορίσει δική της με το ίδιο όνομα,</a:t>
            </a:r>
          </a:p>
          <a:p>
            <a:pPr>
              <a:buFont typeface="Wingdings" panose="05000000000000000000" pitchFamily="2" charset="2"/>
              <a:buChar char="q"/>
            </a:pPr>
            <a:r>
              <a:rPr lang="el-GR" altLang="el-GR" sz="2400" dirty="0" smtClean="0"/>
              <a:t>Η νέα μέθοδος θα πρέπει να έχει το ίδιο όνομα, τον ίδιο τύπο και αριθμό ορισμάτων, καθώς και ίδιο τύπο επιστρεφόμενης τιμής. Μπορεί όμως να έχει τον δικό της κώδικα,</a:t>
            </a:r>
          </a:p>
          <a:p>
            <a:pPr>
              <a:buFont typeface="Wingdings" panose="05000000000000000000" pitchFamily="2" charset="2"/>
              <a:buChar char="q"/>
            </a:pPr>
            <a:r>
              <a:rPr lang="el-GR" altLang="el-GR" sz="2400" dirty="0" smtClean="0"/>
              <a:t>Ποια μέθοδος καλείται εξαρτάται από τον τύπο του αντικειμένου.</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smtClean="0">
                <a:solidFill>
                  <a:schemeClr val="tx2"/>
                </a:solidFill>
              </a:rPr>
              <a:t>Επικάλυψη μεθόδων: Σύνταξη</a:t>
            </a:r>
            <a:endParaRPr lang="el-GR" u="sng" dirty="0">
              <a:solidFill>
                <a:schemeClr val="tx2"/>
              </a:solidFill>
              <a:latin typeface="+mn-lt"/>
            </a:endParaRPr>
          </a:p>
        </p:txBody>
      </p:sp>
      <p:sp>
        <p:nvSpPr>
          <p:cNvPr id="11" name="Rectangle 3"/>
          <p:cNvSpPr txBox="1">
            <a:spLocks noChangeArrowheads="1"/>
          </p:cNvSpPr>
          <p:nvPr/>
        </p:nvSpPr>
        <p:spPr>
          <a:xfrm>
            <a:off x="533400" y="1672208"/>
            <a:ext cx="7772400" cy="33409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Η λέξη κλειδί </a:t>
            </a:r>
            <a:r>
              <a:rPr lang="en-US" altLang="el-GR" sz="2800" b="1" dirty="0" smtClean="0">
                <a:solidFill>
                  <a:schemeClr val="accent4">
                    <a:lumMod val="75000"/>
                  </a:schemeClr>
                </a:solidFill>
              </a:rPr>
              <a:t>override</a:t>
            </a:r>
            <a:r>
              <a:rPr lang="el-GR" altLang="el-GR" sz="2800" dirty="0" smtClean="0"/>
              <a:t> χρειάζεται αν μία μέθοδος της θυγατρική επαναπροσδιορίζει μία μέθοδο της βασικής,</a:t>
            </a:r>
          </a:p>
          <a:p>
            <a:pPr>
              <a:buFont typeface="Wingdings" panose="05000000000000000000" pitchFamily="2" charset="2"/>
              <a:buChar char="q"/>
            </a:pPr>
            <a:r>
              <a:rPr lang="el-GR" altLang="el-GR" sz="2800" dirty="0" smtClean="0"/>
              <a:t>Αν θέλουμε μία μέθοδος της βασικής να επαναπροσδιορίζεται οπωσδήποτε από κάθε θυγατρική τότε η μέθοδος αυτή δηλώνεται ως </a:t>
            </a:r>
            <a:r>
              <a:rPr lang="en-US" altLang="el-GR" sz="2800" b="1" dirty="0" smtClean="0">
                <a:solidFill>
                  <a:schemeClr val="accent4">
                    <a:lumMod val="75000"/>
                  </a:schemeClr>
                </a:solidFill>
              </a:rPr>
              <a:t>virtual</a:t>
            </a:r>
            <a:r>
              <a:rPr lang="el-GR" altLang="el-GR" sz="2800" b="1" dirty="0" smtClean="0">
                <a:solidFill>
                  <a:schemeClr val="accent4">
                    <a:lumMod val="75000"/>
                  </a:schemeClr>
                </a:solidFill>
              </a:rPr>
              <a:t>.</a:t>
            </a:r>
            <a:endParaRPr lang="el-GR" altLang="el-GR" sz="2800" b="1" dirty="0" smtClean="0">
              <a:solidFill>
                <a:schemeClr val="accent4">
                  <a:lumMod val="75000"/>
                </a:schemeClr>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n-US" altLang="el-GR" u="sng" dirty="0" smtClean="0">
                <a:solidFill>
                  <a:schemeClr val="tx2"/>
                </a:solidFill>
              </a:rPr>
              <a:t>Overloading vs. Overriding</a:t>
            </a:r>
            <a:endParaRPr lang="en-US" u="sng" dirty="0">
              <a:solidFill>
                <a:schemeClr val="tx2"/>
              </a:solidFill>
              <a:latin typeface="+mn-lt"/>
            </a:endParaRPr>
          </a:p>
        </p:txBody>
      </p:sp>
      <p:sp>
        <p:nvSpPr>
          <p:cNvPr id="18" name="Rectangle 3"/>
          <p:cNvSpPr txBox="1">
            <a:spLocks noChangeArrowheads="1"/>
          </p:cNvSpPr>
          <p:nvPr>
            <p:custDataLst>
              <p:tags r:id="rId3"/>
            </p:custDataLst>
          </p:nvPr>
        </p:nvSpPr>
        <p:spPr>
          <a:xfrm>
            <a:off x="533400" y="1484784"/>
            <a:ext cx="3810000" cy="4648200"/>
          </a:xfrm>
          <a:prstGeom prst="rect">
            <a:avLst/>
          </a:prstGeom>
          <a:noFill/>
          <a:ln>
            <a:solidFill>
              <a:schemeClr val="tx1"/>
            </a:solidFill>
            <a:miter lim="800000"/>
            <a:headEnd/>
            <a:tailEnd/>
          </a:ln>
        </p:spPr>
        <p:txBody>
          <a:bodyPr vert="horz" lIns="92075" tIns="46038" rIns="92075" bIns="46038"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chemeClr val="tx1"/>
              </a:buClr>
              <a:buFont typeface="Wingdings" panose="05000000000000000000" pitchFamily="2" charset="2"/>
              <a:buChar char="q"/>
            </a:pPr>
            <a:r>
              <a:rPr lang="en-US" altLang="el-GR" sz="2400" dirty="0" smtClean="0">
                <a:solidFill>
                  <a:schemeClr val="accent4"/>
                </a:solidFill>
              </a:rPr>
              <a:t>Overloading</a:t>
            </a:r>
            <a:r>
              <a:rPr lang="en-US" altLang="el-GR" sz="2400" dirty="0" smtClean="0"/>
              <a:t> deals with multiple methods in the same class with the same name but different </a:t>
            </a:r>
            <a:r>
              <a:rPr lang="en-US" altLang="el-GR" sz="2400" dirty="0" smtClean="0"/>
              <a:t>signatures</a:t>
            </a:r>
            <a:r>
              <a:rPr lang="el-GR" altLang="el-GR" sz="2400" dirty="0" smtClean="0"/>
              <a:t>,</a:t>
            </a:r>
            <a:endParaRPr lang="en-US" altLang="el-GR" sz="2400" dirty="0" smtClean="0"/>
          </a:p>
          <a:p>
            <a:pPr>
              <a:lnSpc>
                <a:spcPct val="90000"/>
              </a:lnSpc>
              <a:buClr>
                <a:schemeClr val="tx1"/>
              </a:buClr>
              <a:buFont typeface="Wingdings" panose="05000000000000000000" pitchFamily="2" charset="2"/>
              <a:buChar char="q"/>
            </a:pPr>
            <a:endParaRPr lang="en-US" altLang="el-GR" sz="2400" dirty="0" smtClean="0"/>
          </a:p>
          <a:p>
            <a:pPr>
              <a:lnSpc>
                <a:spcPct val="90000"/>
              </a:lnSpc>
              <a:buClr>
                <a:schemeClr val="tx1"/>
              </a:buClr>
              <a:buFont typeface="Wingdings" panose="05000000000000000000" pitchFamily="2" charset="2"/>
              <a:buChar char="q"/>
            </a:pPr>
            <a:r>
              <a:rPr lang="en-US" altLang="el-GR" sz="2400" dirty="0" smtClean="0">
                <a:solidFill>
                  <a:schemeClr val="accent4"/>
                </a:solidFill>
              </a:rPr>
              <a:t>Overloading </a:t>
            </a:r>
            <a:r>
              <a:rPr lang="en-US" altLang="el-GR" sz="2400" dirty="0" smtClean="0"/>
              <a:t>lets you define a similar operation in different ways for different </a:t>
            </a:r>
            <a:r>
              <a:rPr lang="en-US" altLang="el-GR" sz="2400" dirty="0" smtClean="0"/>
              <a:t>data</a:t>
            </a:r>
            <a:r>
              <a:rPr lang="el-GR" altLang="el-GR" sz="2400" dirty="0" smtClean="0"/>
              <a:t>.</a:t>
            </a:r>
            <a:endParaRPr lang="en-US" altLang="el-GR" sz="2400" dirty="0" smtClean="0"/>
          </a:p>
        </p:txBody>
      </p:sp>
      <p:sp>
        <p:nvSpPr>
          <p:cNvPr id="19" name="Rectangle 4"/>
          <p:cNvSpPr txBox="1">
            <a:spLocks noChangeArrowheads="1"/>
          </p:cNvSpPr>
          <p:nvPr>
            <p:custDataLst>
              <p:tags r:id="rId4"/>
            </p:custDataLst>
          </p:nvPr>
        </p:nvSpPr>
        <p:spPr>
          <a:xfrm>
            <a:off x="4495800" y="1484784"/>
            <a:ext cx="3810000" cy="4648200"/>
          </a:xfrm>
          <a:prstGeom prst="rect">
            <a:avLst/>
          </a:prstGeom>
          <a:noFill/>
          <a:ln>
            <a:solidFill>
              <a:schemeClr val="tx1"/>
            </a:solidFill>
            <a:miter lim="800000"/>
            <a:headEnd/>
            <a:tailEnd/>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chemeClr val="tx1"/>
              </a:buClr>
              <a:buFont typeface="Wingdings" panose="05000000000000000000" pitchFamily="2" charset="2"/>
              <a:buChar char="q"/>
            </a:pPr>
            <a:r>
              <a:rPr lang="en-US" altLang="el-GR" sz="2400" dirty="0" smtClean="0">
                <a:solidFill>
                  <a:schemeClr val="hlink"/>
                </a:solidFill>
              </a:rPr>
              <a:t>Overriding</a:t>
            </a:r>
            <a:r>
              <a:rPr lang="en-US" altLang="el-GR" sz="2400" dirty="0" smtClean="0"/>
              <a:t> deals with two methods, one in a parent class and one in a child class, that have the same signature,</a:t>
            </a:r>
          </a:p>
          <a:p>
            <a:pPr marL="0" indent="0">
              <a:lnSpc>
                <a:spcPct val="90000"/>
              </a:lnSpc>
              <a:buClr>
                <a:schemeClr val="tx1"/>
              </a:buClr>
              <a:buNone/>
            </a:pPr>
            <a:endParaRPr lang="en-US" altLang="el-GR" sz="2400" dirty="0" smtClean="0"/>
          </a:p>
          <a:p>
            <a:pPr>
              <a:lnSpc>
                <a:spcPct val="90000"/>
              </a:lnSpc>
              <a:buClr>
                <a:schemeClr val="tx1"/>
              </a:buClr>
              <a:buFont typeface="Wingdings" panose="05000000000000000000" pitchFamily="2" charset="2"/>
              <a:buChar char="q"/>
            </a:pPr>
            <a:r>
              <a:rPr lang="en-US" altLang="el-GR" sz="2400" dirty="0" smtClean="0">
                <a:solidFill>
                  <a:schemeClr val="hlink"/>
                </a:solidFill>
              </a:rPr>
              <a:t>Overriding</a:t>
            </a:r>
            <a:r>
              <a:rPr lang="en-US" altLang="el-GR" sz="2400" dirty="0" smtClean="0"/>
              <a:t> lets you define a similar operation in different ways for different object types.</a:t>
            </a:r>
            <a:endParaRPr lang="en-US"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a:solidFill>
                  <a:schemeClr val="tx2"/>
                </a:solidFill>
              </a:rPr>
              <a:t>Μονή ή Πολλαπλή Κληρονομικότητα;</a:t>
            </a:r>
            <a:endParaRPr lang="el-GR" altLang="el-GR" sz="4000" u="sng" dirty="0">
              <a:solidFill>
                <a:schemeClr val="tx2"/>
              </a:solidFill>
              <a:latin typeface="+mn-lt"/>
            </a:endParaRPr>
          </a:p>
        </p:txBody>
      </p:sp>
      <p:sp>
        <p:nvSpPr>
          <p:cNvPr id="33" name="Rectangle 3"/>
          <p:cNvSpPr txBox="1">
            <a:spLocks noChangeArrowheads="1"/>
          </p:cNvSpPr>
          <p:nvPr/>
        </p:nvSpPr>
        <p:spPr>
          <a:xfrm>
            <a:off x="533400" y="1340768"/>
            <a:ext cx="7772400" cy="464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Μερικές γλώσσες όπως για παράδειγμα η </a:t>
            </a:r>
            <a:r>
              <a:rPr lang="en-US" altLang="el-GR" sz="2400" dirty="0" smtClean="0"/>
              <a:t>C++, </a:t>
            </a:r>
            <a:r>
              <a:rPr lang="el-GR" altLang="el-GR" sz="2400" dirty="0" smtClean="0"/>
              <a:t>επιτρέπουν </a:t>
            </a:r>
            <a:r>
              <a:rPr lang="el-GR" altLang="el-GR" sz="2400" dirty="0" smtClean="0">
                <a:solidFill>
                  <a:schemeClr val="accent4">
                    <a:lumMod val="75000"/>
                  </a:schemeClr>
                </a:solidFill>
              </a:rPr>
              <a:t>πολλαπλή κληρονομικότητα</a:t>
            </a:r>
            <a:r>
              <a:rPr lang="el-GR" altLang="el-GR" sz="2400" dirty="0" smtClean="0">
                <a:solidFill>
                  <a:schemeClr val="accent2"/>
                </a:solidFill>
              </a:rPr>
              <a:t> </a:t>
            </a:r>
            <a:r>
              <a:rPr lang="el-GR" altLang="el-GR" sz="2400" dirty="0" smtClean="0"/>
              <a:t>(</a:t>
            </a:r>
            <a:r>
              <a:rPr lang="en-US" altLang="el-GR" sz="2400" i="1" dirty="0" smtClean="0">
                <a:solidFill>
                  <a:schemeClr val="hlink"/>
                </a:solidFill>
              </a:rPr>
              <a:t>Multiple inheritance</a:t>
            </a:r>
            <a:r>
              <a:rPr lang="el-GR" altLang="el-GR" sz="2400" i="1" dirty="0" smtClean="0"/>
              <a:t>)</a:t>
            </a:r>
            <a:r>
              <a:rPr lang="el-GR" altLang="el-GR" sz="2400" dirty="0" smtClean="0"/>
              <a:t>, επιτρέπουν δηλ. μία θυγατρική να κληρονομήσει δύο ή και περισσότερες βασικές, κληρονομώντας έτσι όλες τις μεταβλητές μέλη, τις ιδιότητες και τις μεθόδους.</a:t>
            </a:r>
          </a:p>
          <a:p>
            <a:pPr lvl="1">
              <a:buFont typeface="Wingdings" panose="05000000000000000000" pitchFamily="2" charset="2"/>
              <a:buChar char="§"/>
            </a:pPr>
            <a:r>
              <a:rPr lang="el-GR" altLang="el-GR" sz="2400" dirty="0" smtClean="0"/>
              <a:t>Το κυριότερο πρόβλημα είναι η ύπαρξη μεταβλητών η μεθόδων με ίδιο όνομα σε περισσότερες από μίας από τις βασικές, κάτι που είναι δύσκολο να επιλυθεί</a:t>
            </a:r>
          </a:p>
          <a:p>
            <a:pPr>
              <a:buFont typeface="Wingdings" panose="05000000000000000000" pitchFamily="2" charset="2"/>
              <a:buChar char="q"/>
            </a:pPr>
            <a:r>
              <a:rPr lang="el-GR" altLang="el-GR" sz="2400" dirty="0" smtClean="0"/>
              <a:t>Έτσι, η </a:t>
            </a:r>
            <a:r>
              <a:rPr lang="en-US" altLang="el-GR" sz="2400" dirty="0" smtClean="0"/>
              <a:t>C#</a:t>
            </a:r>
            <a:r>
              <a:rPr lang="el-GR" altLang="el-GR" sz="2400" dirty="0" smtClean="0"/>
              <a:t> και η </a:t>
            </a:r>
            <a:r>
              <a:rPr lang="en-US" altLang="el-GR" sz="2400" dirty="0" smtClean="0"/>
              <a:t>Java</a:t>
            </a:r>
            <a:r>
              <a:rPr lang="el-GR" altLang="el-GR" sz="2400" dirty="0" smtClean="0"/>
              <a:t> υποστηρίζουν μονή κληρονομικότητα (</a:t>
            </a:r>
            <a:r>
              <a:rPr lang="en-US" altLang="el-GR" sz="2400" i="1" dirty="0" smtClean="0">
                <a:solidFill>
                  <a:schemeClr val="hlink"/>
                </a:solidFill>
              </a:rPr>
              <a:t>single inheritance</a:t>
            </a:r>
            <a:r>
              <a:rPr lang="el-GR" altLang="el-GR" sz="2400" i="1" dirty="0" smtClean="0"/>
              <a:t>)</a:t>
            </a:r>
            <a:r>
              <a:rPr lang="el-GR" altLang="el-GR" sz="2400" dirty="0" smtClean="0"/>
              <a:t>, που σημαίνει ότι μία θυγατρική μπορεί να έχει μόνο μία βασική.</a:t>
            </a:r>
          </a:p>
          <a:p>
            <a:endParaRPr lang="el-GR"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sz="4000" u="sng" dirty="0">
                <a:solidFill>
                  <a:schemeClr val="tx2"/>
                </a:solidFill>
              </a:rPr>
              <a:t>Διάγραμμα Ιεραρχίας Κλάσεων</a:t>
            </a:r>
            <a:endParaRPr lang="el-GR" sz="4000" u="sng" dirty="0">
              <a:solidFill>
                <a:schemeClr val="tx2"/>
              </a:solidFill>
              <a:latin typeface="+mn-lt"/>
            </a:endParaRPr>
          </a:p>
        </p:txBody>
      </p:sp>
      <p:sp>
        <p:nvSpPr>
          <p:cNvPr id="36" name="Rectangle 3"/>
          <p:cNvSpPr txBox="1">
            <a:spLocks noChangeArrowheads="1"/>
          </p:cNvSpPr>
          <p:nvPr/>
        </p:nvSpPr>
        <p:spPr>
          <a:xfrm>
            <a:off x="533400" y="1412776"/>
            <a:ext cx="7772400" cy="1524000"/>
          </a:xfrm>
          <a:prstGeom prst="rect">
            <a:avLst/>
          </a:prstGeom>
          <a:noFill/>
        </p:spPr>
        <p:txBody>
          <a:bodyPr vert="horz" lIns="92075" tIns="46038" rIns="92075" bIns="46038"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Μία θυγατρική κάποιας βασικής κλάσης μπορεί με τη σειρά της να είναι η βασική για κάποια άλλη θυγατρική , έτσι μπορεί να δημιουργηθεί μία ιεραρχία κλάσεων (</a:t>
            </a:r>
            <a:r>
              <a:rPr lang="en-US" altLang="el-GR" sz="2400" i="1" dirty="0" smtClean="0"/>
              <a:t>class hierarchy</a:t>
            </a:r>
            <a:r>
              <a:rPr lang="el-GR" altLang="el-GR" sz="2400" i="1" dirty="0" smtClean="0"/>
              <a:t>)</a:t>
            </a:r>
            <a:endParaRPr lang="el-GR" altLang="el-GR" sz="2400" dirty="0" smtClean="0"/>
          </a:p>
        </p:txBody>
      </p:sp>
      <p:grpSp>
        <p:nvGrpSpPr>
          <p:cNvPr id="2" name="Ομάδα 1" descr="Παράδειγμα σχεδιαγράμματος Ιεραρχίας κλάσεων."/>
          <p:cNvGrpSpPr/>
          <p:nvPr/>
        </p:nvGrpSpPr>
        <p:grpSpPr>
          <a:xfrm>
            <a:off x="381000" y="3262313"/>
            <a:ext cx="8382000" cy="2971800"/>
            <a:chOff x="381000" y="3262313"/>
            <a:chExt cx="8382000" cy="2971800"/>
          </a:xfrm>
        </p:grpSpPr>
        <p:sp>
          <p:nvSpPr>
            <p:cNvPr id="37" name="Rectangle 4" descr="."/>
            <p:cNvSpPr>
              <a:spLocks noChangeArrowheads="1"/>
            </p:cNvSpPr>
            <p:nvPr/>
          </p:nvSpPr>
          <p:spPr bwMode="auto">
            <a:xfrm>
              <a:off x="3962400" y="3262313"/>
              <a:ext cx="1143000" cy="4572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l-GR" altLang="el-GR" sz="2000" dirty="0">
                  <a:solidFill>
                    <a:srgbClr val="000000"/>
                  </a:solidFill>
                </a:rPr>
                <a:t>Όχημα</a:t>
              </a:r>
              <a:endParaRPr lang="en-US" altLang="el-GR" sz="2000" dirty="0">
                <a:solidFill>
                  <a:srgbClr val="000000"/>
                </a:solidFill>
              </a:endParaRPr>
            </a:p>
          </p:txBody>
        </p:sp>
        <p:sp>
          <p:nvSpPr>
            <p:cNvPr id="38" name="Rectangle 5" descr="."/>
            <p:cNvSpPr>
              <a:spLocks noChangeArrowheads="1"/>
            </p:cNvSpPr>
            <p:nvPr/>
          </p:nvSpPr>
          <p:spPr bwMode="auto">
            <a:xfrm>
              <a:off x="1371600" y="4557713"/>
              <a:ext cx="1371600" cy="4572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l-GR" altLang="el-GR" sz="2000">
                  <a:solidFill>
                    <a:srgbClr val="000000"/>
                  </a:solidFill>
                </a:rPr>
                <a:t>Δίκυκλο</a:t>
              </a:r>
              <a:endParaRPr lang="en-US" altLang="el-GR" sz="2000">
                <a:solidFill>
                  <a:srgbClr val="000000"/>
                </a:solidFill>
              </a:endParaRPr>
            </a:p>
          </p:txBody>
        </p:sp>
        <p:sp>
          <p:nvSpPr>
            <p:cNvPr id="39" name="Rectangle 6" descr="."/>
            <p:cNvSpPr>
              <a:spLocks noChangeArrowheads="1"/>
            </p:cNvSpPr>
            <p:nvPr/>
          </p:nvSpPr>
          <p:spPr bwMode="auto">
            <a:xfrm>
              <a:off x="3886200" y="4557713"/>
              <a:ext cx="1295400" cy="4572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l-GR" altLang="el-GR" sz="2000" dirty="0">
                  <a:solidFill>
                    <a:srgbClr val="000000"/>
                  </a:solidFill>
                </a:rPr>
                <a:t>Τρίκυκλο</a:t>
              </a:r>
              <a:endParaRPr lang="en-US" altLang="el-GR" sz="2000" dirty="0">
                <a:solidFill>
                  <a:srgbClr val="000000"/>
                </a:solidFill>
              </a:endParaRPr>
            </a:p>
          </p:txBody>
        </p:sp>
        <p:sp>
          <p:nvSpPr>
            <p:cNvPr id="40" name="Rectangle 7" descr="."/>
            <p:cNvSpPr>
              <a:spLocks noChangeArrowheads="1"/>
            </p:cNvSpPr>
            <p:nvPr/>
          </p:nvSpPr>
          <p:spPr bwMode="auto">
            <a:xfrm>
              <a:off x="6705600" y="4557713"/>
              <a:ext cx="1219200" cy="4572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l-GR" altLang="el-GR" sz="2000" dirty="0">
                  <a:solidFill>
                    <a:srgbClr val="000000"/>
                  </a:solidFill>
                </a:rPr>
                <a:t>Τετράτροχο</a:t>
              </a:r>
              <a:endParaRPr lang="en-US" altLang="el-GR" sz="2000" dirty="0">
                <a:solidFill>
                  <a:srgbClr val="000000"/>
                </a:solidFill>
              </a:endParaRPr>
            </a:p>
          </p:txBody>
        </p:sp>
        <p:sp>
          <p:nvSpPr>
            <p:cNvPr id="41" name="Rectangle 8" descr="."/>
            <p:cNvSpPr>
              <a:spLocks noChangeArrowheads="1"/>
            </p:cNvSpPr>
            <p:nvPr/>
          </p:nvSpPr>
          <p:spPr bwMode="auto">
            <a:xfrm>
              <a:off x="381000" y="5776913"/>
              <a:ext cx="1219200" cy="4572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l-GR" altLang="el-GR" sz="2000" dirty="0">
                  <a:solidFill>
                    <a:srgbClr val="000000"/>
                  </a:solidFill>
                </a:rPr>
                <a:t>Ποδήλατο</a:t>
              </a:r>
              <a:endParaRPr lang="en-US" altLang="el-GR" sz="2000" dirty="0">
                <a:solidFill>
                  <a:srgbClr val="000000"/>
                </a:solidFill>
              </a:endParaRPr>
            </a:p>
          </p:txBody>
        </p:sp>
        <p:sp>
          <p:nvSpPr>
            <p:cNvPr id="42" name="Rectangle 9" descr="."/>
            <p:cNvSpPr>
              <a:spLocks noChangeArrowheads="1"/>
            </p:cNvSpPr>
            <p:nvPr/>
          </p:nvSpPr>
          <p:spPr bwMode="auto">
            <a:xfrm>
              <a:off x="1905000" y="5776913"/>
              <a:ext cx="1524000" cy="4572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l-GR" altLang="el-GR" sz="2000" dirty="0">
                  <a:solidFill>
                    <a:srgbClr val="000000"/>
                  </a:solidFill>
                </a:rPr>
                <a:t>Μοτοσυκλέτα</a:t>
              </a:r>
              <a:endParaRPr lang="en-US" altLang="el-GR" sz="2000" dirty="0">
                <a:solidFill>
                  <a:srgbClr val="000000"/>
                </a:solidFill>
              </a:endParaRPr>
            </a:p>
          </p:txBody>
        </p:sp>
        <p:sp>
          <p:nvSpPr>
            <p:cNvPr id="43" name="Rectangle 10" descr="."/>
            <p:cNvSpPr>
              <a:spLocks noChangeArrowheads="1"/>
            </p:cNvSpPr>
            <p:nvPr>
              <p:custDataLst>
                <p:tags r:id="rId3"/>
              </p:custDataLst>
            </p:nvPr>
          </p:nvSpPr>
          <p:spPr bwMode="auto">
            <a:xfrm>
              <a:off x="7543800" y="5776913"/>
              <a:ext cx="1219200" cy="4572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altLang="el-GR" sz="2000" dirty="0">
                  <a:solidFill>
                    <a:srgbClr val="000000"/>
                  </a:solidFill>
                </a:rPr>
                <a:t>Fiat</a:t>
              </a:r>
            </a:p>
          </p:txBody>
        </p:sp>
        <p:sp>
          <p:nvSpPr>
            <p:cNvPr id="44" name="Rectangle 11" descr="."/>
            <p:cNvSpPr>
              <a:spLocks noChangeArrowheads="1"/>
            </p:cNvSpPr>
            <p:nvPr>
              <p:custDataLst>
                <p:tags r:id="rId4"/>
              </p:custDataLst>
            </p:nvPr>
          </p:nvSpPr>
          <p:spPr bwMode="auto">
            <a:xfrm>
              <a:off x="5791200" y="5776913"/>
              <a:ext cx="1219200" cy="4572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altLang="el-GR" sz="2000" dirty="0">
                  <a:solidFill>
                    <a:srgbClr val="000000"/>
                  </a:solidFill>
                </a:rPr>
                <a:t>Citroen</a:t>
              </a:r>
            </a:p>
          </p:txBody>
        </p:sp>
        <p:sp>
          <p:nvSpPr>
            <p:cNvPr id="45" name="Rectangle 12" descr="."/>
            <p:cNvSpPr>
              <a:spLocks noChangeArrowheads="1"/>
            </p:cNvSpPr>
            <p:nvPr>
              <p:custDataLst>
                <p:tags r:id="rId5"/>
              </p:custDataLst>
            </p:nvPr>
          </p:nvSpPr>
          <p:spPr bwMode="auto">
            <a:xfrm>
              <a:off x="3886200" y="5776913"/>
              <a:ext cx="1219200" cy="4572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altLang="el-GR" sz="2000" dirty="0">
                  <a:solidFill>
                    <a:srgbClr val="000000"/>
                  </a:solidFill>
                </a:rPr>
                <a:t>Honda</a:t>
              </a:r>
            </a:p>
          </p:txBody>
        </p:sp>
        <p:sp>
          <p:nvSpPr>
            <p:cNvPr id="46" name="Line 13" descr="."/>
            <p:cNvSpPr>
              <a:spLocks noChangeShapeType="1"/>
            </p:cNvSpPr>
            <p:nvPr/>
          </p:nvSpPr>
          <p:spPr bwMode="auto">
            <a:xfrm>
              <a:off x="1905000" y="4252913"/>
              <a:ext cx="5562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 name="Line 14" descr="."/>
            <p:cNvSpPr>
              <a:spLocks noChangeShapeType="1"/>
            </p:cNvSpPr>
            <p:nvPr/>
          </p:nvSpPr>
          <p:spPr bwMode="auto">
            <a:xfrm>
              <a:off x="1905000" y="4252913"/>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8" name="Line 15"/>
            <p:cNvSpPr>
              <a:spLocks noChangeShapeType="1"/>
            </p:cNvSpPr>
            <p:nvPr/>
          </p:nvSpPr>
          <p:spPr bwMode="auto">
            <a:xfrm>
              <a:off x="4572000" y="4252913"/>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 name="Line 16" descr="."/>
            <p:cNvSpPr>
              <a:spLocks noChangeShapeType="1"/>
            </p:cNvSpPr>
            <p:nvPr/>
          </p:nvSpPr>
          <p:spPr bwMode="auto">
            <a:xfrm>
              <a:off x="7467600" y="4252913"/>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50" name="Group 17"/>
            <p:cNvGrpSpPr>
              <a:grpSpLocks/>
            </p:cNvGrpSpPr>
            <p:nvPr/>
          </p:nvGrpSpPr>
          <p:grpSpPr bwMode="auto">
            <a:xfrm>
              <a:off x="4419600" y="3719513"/>
              <a:ext cx="304800" cy="762000"/>
              <a:chOff x="1296" y="2640"/>
              <a:chExt cx="192" cy="480"/>
            </a:xfrm>
          </p:grpSpPr>
          <p:sp>
            <p:nvSpPr>
              <p:cNvPr id="51" name="Line 18" descr="."/>
              <p:cNvSpPr>
                <a:spLocks noChangeShapeType="1"/>
              </p:cNvSpPr>
              <p:nvPr/>
            </p:nvSpPr>
            <p:spPr bwMode="auto">
              <a:xfrm flipV="1">
                <a:off x="1392" y="2640"/>
                <a:ext cx="0"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 name="AutoShape 19" descr="."/>
              <p:cNvSpPr>
                <a:spLocks noChangeArrowheads="1"/>
              </p:cNvSpPr>
              <p:nvPr/>
            </p:nvSpPr>
            <p:spPr bwMode="auto">
              <a:xfrm>
                <a:off x="1296" y="2640"/>
                <a:ext cx="192" cy="144"/>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endParaRPr lang="el-GR" altLang="el-GR">
                  <a:solidFill>
                    <a:srgbClr val="000000"/>
                  </a:solidFill>
                </a:endParaRPr>
              </a:p>
            </p:txBody>
          </p:sp>
        </p:grpSp>
        <p:sp>
          <p:nvSpPr>
            <p:cNvPr id="53" name="Line 20" descr="."/>
            <p:cNvSpPr>
              <a:spLocks noChangeShapeType="1"/>
            </p:cNvSpPr>
            <p:nvPr/>
          </p:nvSpPr>
          <p:spPr bwMode="auto">
            <a:xfrm>
              <a:off x="1066800" y="5548313"/>
              <a:ext cx="1600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 name="Line 21" descr="."/>
            <p:cNvSpPr>
              <a:spLocks noChangeShapeType="1"/>
            </p:cNvSpPr>
            <p:nvPr/>
          </p:nvSpPr>
          <p:spPr bwMode="auto">
            <a:xfrm>
              <a:off x="1066800" y="5548313"/>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5" name="Line 22" descr="."/>
            <p:cNvSpPr>
              <a:spLocks noChangeShapeType="1"/>
            </p:cNvSpPr>
            <p:nvPr/>
          </p:nvSpPr>
          <p:spPr bwMode="auto">
            <a:xfrm>
              <a:off x="2667000" y="5548313"/>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6" name="Line 23" descr="."/>
            <p:cNvSpPr>
              <a:spLocks noChangeShapeType="1"/>
            </p:cNvSpPr>
            <p:nvPr/>
          </p:nvSpPr>
          <p:spPr bwMode="auto">
            <a:xfrm>
              <a:off x="6553200" y="5548313"/>
              <a:ext cx="1600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7" name="Line 24" descr="."/>
            <p:cNvSpPr>
              <a:spLocks noChangeShapeType="1"/>
            </p:cNvSpPr>
            <p:nvPr/>
          </p:nvSpPr>
          <p:spPr bwMode="auto">
            <a:xfrm>
              <a:off x="6553200" y="5548313"/>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8" name="Line 25" descr="."/>
            <p:cNvSpPr>
              <a:spLocks noChangeShapeType="1"/>
            </p:cNvSpPr>
            <p:nvPr/>
          </p:nvSpPr>
          <p:spPr bwMode="auto">
            <a:xfrm>
              <a:off x="8153400" y="5548313"/>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59" name="Group 26"/>
            <p:cNvGrpSpPr>
              <a:grpSpLocks/>
            </p:cNvGrpSpPr>
            <p:nvPr/>
          </p:nvGrpSpPr>
          <p:grpSpPr bwMode="auto">
            <a:xfrm>
              <a:off x="4419600" y="5014913"/>
              <a:ext cx="304800" cy="762000"/>
              <a:chOff x="1296" y="2640"/>
              <a:chExt cx="192" cy="480"/>
            </a:xfrm>
          </p:grpSpPr>
          <p:sp>
            <p:nvSpPr>
              <p:cNvPr id="60" name="Line 27" descr="."/>
              <p:cNvSpPr>
                <a:spLocks noChangeShapeType="1"/>
              </p:cNvSpPr>
              <p:nvPr/>
            </p:nvSpPr>
            <p:spPr bwMode="auto">
              <a:xfrm flipV="1">
                <a:off x="1392" y="2640"/>
                <a:ext cx="0"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1" name="AutoShape 28" descr="."/>
              <p:cNvSpPr>
                <a:spLocks noChangeArrowheads="1"/>
              </p:cNvSpPr>
              <p:nvPr/>
            </p:nvSpPr>
            <p:spPr bwMode="auto">
              <a:xfrm>
                <a:off x="1296" y="2640"/>
                <a:ext cx="192" cy="144"/>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endParaRPr lang="el-GR" altLang="el-GR">
                  <a:solidFill>
                    <a:srgbClr val="000000"/>
                  </a:solidFill>
                </a:endParaRPr>
              </a:p>
            </p:txBody>
          </p:sp>
        </p:grpSp>
        <p:grpSp>
          <p:nvGrpSpPr>
            <p:cNvPr id="62" name="Group 29"/>
            <p:cNvGrpSpPr>
              <a:grpSpLocks/>
            </p:cNvGrpSpPr>
            <p:nvPr/>
          </p:nvGrpSpPr>
          <p:grpSpPr bwMode="auto">
            <a:xfrm>
              <a:off x="7239000" y="5014913"/>
              <a:ext cx="304800" cy="533400"/>
              <a:chOff x="4560" y="2784"/>
              <a:chExt cx="192" cy="336"/>
            </a:xfrm>
          </p:grpSpPr>
          <p:sp>
            <p:nvSpPr>
              <p:cNvPr id="63" name="Line 30" descr="."/>
              <p:cNvSpPr>
                <a:spLocks noChangeShapeType="1"/>
              </p:cNvSpPr>
              <p:nvPr/>
            </p:nvSpPr>
            <p:spPr bwMode="auto">
              <a:xfrm flipV="1">
                <a:off x="4656" y="2784"/>
                <a:ext cx="0"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4" name="AutoShape 31" descr="."/>
              <p:cNvSpPr>
                <a:spLocks noChangeArrowheads="1"/>
              </p:cNvSpPr>
              <p:nvPr/>
            </p:nvSpPr>
            <p:spPr bwMode="auto">
              <a:xfrm>
                <a:off x="4560" y="2784"/>
                <a:ext cx="192" cy="144"/>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endParaRPr lang="el-GR" altLang="el-GR">
                  <a:solidFill>
                    <a:srgbClr val="000000"/>
                  </a:solidFill>
                </a:endParaRPr>
              </a:p>
            </p:txBody>
          </p:sp>
        </p:grpSp>
        <p:grpSp>
          <p:nvGrpSpPr>
            <p:cNvPr id="65" name="Group 32"/>
            <p:cNvGrpSpPr>
              <a:grpSpLocks/>
            </p:cNvGrpSpPr>
            <p:nvPr/>
          </p:nvGrpSpPr>
          <p:grpSpPr bwMode="auto">
            <a:xfrm>
              <a:off x="1752600" y="5014913"/>
              <a:ext cx="304800" cy="533400"/>
              <a:chOff x="4560" y="2784"/>
              <a:chExt cx="192" cy="336"/>
            </a:xfrm>
          </p:grpSpPr>
          <p:sp>
            <p:nvSpPr>
              <p:cNvPr id="66" name="Line 33" descr="."/>
              <p:cNvSpPr>
                <a:spLocks noChangeShapeType="1"/>
              </p:cNvSpPr>
              <p:nvPr/>
            </p:nvSpPr>
            <p:spPr bwMode="auto">
              <a:xfrm flipV="1">
                <a:off x="4656" y="2784"/>
                <a:ext cx="0"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7" name="AutoShape 34" descr="."/>
              <p:cNvSpPr>
                <a:spLocks noChangeArrowheads="1"/>
              </p:cNvSpPr>
              <p:nvPr/>
            </p:nvSpPr>
            <p:spPr bwMode="auto">
              <a:xfrm>
                <a:off x="4560" y="2784"/>
                <a:ext cx="192" cy="144"/>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endParaRPr lang="el-GR" altLang="el-GR">
                  <a:solidFill>
                    <a:srgbClr val="000000"/>
                  </a:solidFill>
                </a:endParaRPr>
              </a:p>
            </p:txBody>
          </p:sp>
        </p:gr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n-US" altLang="el-GR" sz="4000" u="sng" dirty="0">
                <a:solidFill>
                  <a:schemeClr val="tx2"/>
                </a:solidFill>
              </a:rPr>
              <a:t>Another Example: </a:t>
            </a:r>
            <a:br>
              <a:rPr lang="en-US" altLang="el-GR" sz="4000" u="sng" dirty="0">
                <a:solidFill>
                  <a:schemeClr val="tx2"/>
                </a:solidFill>
              </a:rPr>
            </a:br>
            <a:r>
              <a:rPr lang="en-US" altLang="el-GR" sz="4000" u="sng" dirty="0">
                <a:solidFill>
                  <a:schemeClr val="tx2"/>
                </a:solidFill>
              </a:rPr>
              <a:t>Base Classes and Derived Classes</a:t>
            </a:r>
            <a:endParaRPr lang="en-US" altLang="el-GR" sz="4000" u="sng" dirty="0">
              <a:solidFill>
                <a:schemeClr val="tx2"/>
              </a:solidFill>
              <a:latin typeface="+mn-lt"/>
            </a:endParaRPr>
          </a:p>
        </p:txBody>
      </p:sp>
      <p:grpSp>
        <p:nvGrpSpPr>
          <p:cNvPr id="2" name="Ομάδα 1" descr="Σχεδιάγραμμα των Base and Derived Classes."/>
          <p:cNvGrpSpPr/>
          <p:nvPr/>
        </p:nvGrpSpPr>
        <p:grpSpPr>
          <a:xfrm>
            <a:off x="1117426" y="1848519"/>
            <a:ext cx="6838950" cy="3668713"/>
            <a:chOff x="781050" y="1556792"/>
            <a:chExt cx="6838950" cy="3668713"/>
          </a:xfrm>
        </p:grpSpPr>
        <p:sp>
          <p:nvSpPr>
            <p:cNvPr id="10" name="Text Box 4" descr="."/>
            <p:cNvSpPr txBox="1">
              <a:spLocks noChangeArrowheads="1"/>
            </p:cNvSpPr>
            <p:nvPr>
              <p:custDataLst>
                <p:tags r:id="rId3"/>
              </p:custDataLst>
            </p:nvPr>
          </p:nvSpPr>
          <p:spPr bwMode="auto">
            <a:xfrm>
              <a:off x="4057650" y="1556792"/>
              <a:ext cx="21780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err="1">
                  <a:solidFill>
                    <a:srgbClr val="000000"/>
                  </a:solidFill>
                  <a:cs typeface="Times New Roman" pitchFamily="18" charset="0"/>
                </a:rPr>
                <a:t>CommunityMemeber</a:t>
              </a:r>
              <a:endParaRPr lang="en-US" altLang="el-GR" dirty="0">
                <a:solidFill>
                  <a:srgbClr val="000000"/>
                </a:solidFill>
                <a:cs typeface="Times New Roman" pitchFamily="18" charset="0"/>
              </a:endParaRPr>
            </a:p>
          </p:txBody>
        </p:sp>
        <p:sp>
          <p:nvSpPr>
            <p:cNvPr id="11" name="Text Box 5" descr="."/>
            <p:cNvSpPr txBox="1">
              <a:spLocks noChangeArrowheads="1"/>
            </p:cNvSpPr>
            <p:nvPr>
              <p:custDataLst>
                <p:tags r:id="rId4"/>
              </p:custDataLst>
            </p:nvPr>
          </p:nvSpPr>
          <p:spPr bwMode="auto">
            <a:xfrm>
              <a:off x="2381250" y="2699792"/>
              <a:ext cx="11366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Employee</a:t>
              </a:r>
            </a:p>
          </p:txBody>
        </p:sp>
        <p:sp>
          <p:nvSpPr>
            <p:cNvPr id="12" name="Text Box 6" descr="."/>
            <p:cNvSpPr txBox="1">
              <a:spLocks noChangeArrowheads="1"/>
            </p:cNvSpPr>
            <p:nvPr>
              <p:custDataLst>
                <p:tags r:id="rId5"/>
              </p:custDataLst>
            </p:nvPr>
          </p:nvSpPr>
          <p:spPr bwMode="auto">
            <a:xfrm>
              <a:off x="4667250" y="2699792"/>
              <a:ext cx="9080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Student</a:t>
              </a:r>
            </a:p>
          </p:txBody>
        </p:sp>
        <p:sp>
          <p:nvSpPr>
            <p:cNvPr id="13" name="Text Box 7" descr="."/>
            <p:cNvSpPr txBox="1">
              <a:spLocks noChangeArrowheads="1"/>
            </p:cNvSpPr>
            <p:nvPr>
              <p:custDataLst>
                <p:tags r:id="rId6"/>
              </p:custDataLst>
            </p:nvPr>
          </p:nvSpPr>
          <p:spPr bwMode="auto">
            <a:xfrm>
              <a:off x="6572250" y="2699792"/>
              <a:ext cx="10477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Alumnus</a:t>
              </a:r>
            </a:p>
          </p:txBody>
        </p:sp>
        <p:sp>
          <p:nvSpPr>
            <p:cNvPr id="14" name="Text Box 8" descr="."/>
            <p:cNvSpPr txBox="1">
              <a:spLocks noChangeArrowheads="1"/>
            </p:cNvSpPr>
            <p:nvPr>
              <p:custDataLst>
                <p:tags r:id="rId7"/>
              </p:custDataLst>
            </p:nvPr>
          </p:nvSpPr>
          <p:spPr bwMode="auto">
            <a:xfrm>
              <a:off x="1847850" y="3690392"/>
              <a:ext cx="8953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Faculty</a:t>
              </a:r>
            </a:p>
          </p:txBody>
        </p:sp>
        <p:sp>
          <p:nvSpPr>
            <p:cNvPr id="15" name="Text Box 9" descr="."/>
            <p:cNvSpPr txBox="1">
              <a:spLocks noChangeArrowheads="1"/>
            </p:cNvSpPr>
            <p:nvPr>
              <p:custDataLst>
                <p:tags r:id="rId8"/>
              </p:custDataLst>
            </p:nvPr>
          </p:nvSpPr>
          <p:spPr bwMode="auto">
            <a:xfrm>
              <a:off x="3600450" y="3690392"/>
              <a:ext cx="6540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Staff</a:t>
              </a:r>
            </a:p>
          </p:txBody>
        </p:sp>
        <p:sp>
          <p:nvSpPr>
            <p:cNvPr id="16" name="Text Box 10" descr="."/>
            <p:cNvSpPr txBox="1">
              <a:spLocks noChangeArrowheads="1"/>
            </p:cNvSpPr>
            <p:nvPr>
              <p:custDataLst>
                <p:tags r:id="rId9"/>
              </p:custDataLst>
            </p:nvPr>
          </p:nvSpPr>
          <p:spPr bwMode="auto">
            <a:xfrm>
              <a:off x="781050" y="4833392"/>
              <a:ext cx="10731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Professor</a:t>
              </a:r>
            </a:p>
          </p:txBody>
        </p:sp>
        <p:sp>
          <p:nvSpPr>
            <p:cNvPr id="17" name="Text Box 11" descr="."/>
            <p:cNvSpPr txBox="1">
              <a:spLocks noChangeArrowheads="1"/>
            </p:cNvSpPr>
            <p:nvPr>
              <p:custDataLst>
                <p:tags r:id="rId10"/>
              </p:custDataLst>
            </p:nvPr>
          </p:nvSpPr>
          <p:spPr bwMode="auto">
            <a:xfrm>
              <a:off x="2533650" y="4833392"/>
              <a:ext cx="10985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Instructor</a:t>
              </a:r>
            </a:p>
          </p:txBody>
        </p:sp>
        <p:cxnSp>
          <p:nvCxnSpPr>
            <p:cNvPr id="18" name="AutoShape 12" descr="."/>
            <p:cNvCxnSpPr>
              <a:cxnSpLocks noChangeShapeType="1"/>
              <a:stCxn id="11" idx="0"/>
              <a:endCxn id="10" idx="2"/>
            </p:cNvCxnSpPr>
            <p:nvPr/>
          </p:nvCxnSpPr>
          <p:spPr bwMode="auto">
            <a:xfrm flipV="1">
              <a:off x="2949575" y="1961605"/>
              <a:ext cx="2197100" cy="7254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3" descr="."/>
            <p:cNvCxnSpPr>
              <a:cxnSpLocks noChangeShapeType="1"/>
              <a:stCxn id="12" idx="0"/>
              <a:endCxn id="10" idx="2"/>
            </p:cNvCxnSpPr>
            <p:nvPr/>
          </p:nvCxnSpPr>
          <p:spPr bwMode="auto">
            <a:xfrm flipV="1">
              <a:off x="5121275" y="1961605"/>
              <a:ext cx="25400" cy="7254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4" descr="."/>
            <p:cNvCxnSpPr>
              <a:cxnSpLocks noChangeShapeType="1"/>
              <a:stCxn id="13" idx="0"/>
              <a:endCxn id="10" idx="2"/>
            </p:cNvCxnSpPr>
            <p:nvPr/>
          </p:nvCxnSpPr>
          <p:spPr bwMode="auto">
            <a:xfrm flipH="1" flipV="1">
              <a:off x="5146675" y="1961605"/>
              <a:ext cx="1949450" cy="725487"/>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5" descr="."/>
            <p:cNvCxnSpPr>
              <a:cxnSpLocks noChangeShapeType="1"/>
              <a:stCxn id="14" idx="0"/>
              <a:endCxn id="11" idx="2"/>
            </p:cNvCxnSpPr>
            <p:nvPr/>
          </p:nvCxnSpPr>
          <p:spPr bwMode="auto">
            <a:xfrm flipV="1">
              <a:off x="2295525" y="3104605"/>
              <a:ext cx="654050" cy="5730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6" descr="."/>
            <p:cNvCxnSpPr>
              <a:cxnSpLocks noChangeShapeType="1"/>
              <a:stCxn id="15" idx="0"/>
              <a:endCxn id="11" idx="2"/>
            </p:cNvCxnSpPr>
            <p:nvPr/>
          </p:nvCxnSpPr>
          <p:spPr bwMode="auto">
            <a:xfrm flipH="1" flipV="1">
              <a:off x="2949575" y="3104605"/>
              <a:ext cx="977900" cy="5730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17" descr="."/>
            <p:cNvCxnSpPr>
              <a:cxnSpLocks noChangeShapeType="1"/>
              <a:stCxn id="16" idx="0"/>
              <a:endCxn id="14" idx="2"/>
            </p:cNvCxnSpPr>
            <p:nvPr/>
          </p:nvCxnSpPr>
          <p:spPr bwMode="auto">
            <a:xfrm flipV="1">
              <a:off x="1317625" y="4095205"/>
              <a:ext cx="977900" cy="7254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18" descr="."/>
            <p:cNvCxnSpPr>
              <a:cxnSpLocks noChangeShapeType="1"/>
              <a:stCxn id="17" idx="0"/>
              <a:endCxn id="14" idx="2"/>
            </p:cNvCxnSpPr>
            <p:nvPr/>
          </p:nvCxnSpPr>
          <p:spPr bwMode="auto">
            <a:xfrm flipH="1" flipV="1">
              <a:off x="2295525" y="4095205"/>
              <a:ext cx="787400" cy="7254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 Box 19" descr="."/>
            <p:cNvSpPr txBox="1">
              <a:spLocks noChangeArrowheads="1"/>
            </p:cNvSpPr>
            <p:nvPr>
              <p:custDataLst>
                <p:tags r:id="rId11"/>
              </p:custDataLst>
            </p:nvPr>
          </p:nvSpPr>
          <p:spPr bwMode="auto">
            <a:xfrm>
              <a:off x="5486400" y="3690392"/>
              <a:ext cx="10477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Graduate</a:t>
              </a:r>
            </a:p>
          </p:txBody>
        </p:sp>
        <p:sp>
          <p:nvSpPr>
            <p:cNvPr id="28" name="Text Box 20" descr="."/>
            <p:cNvSpPr txBox="1">
              <a:spLocks noChangeArrowheads="1"/>
            </p:cNvSpPr>
            <p:nvPr>
              <p:custDataLst>
                <p:tags r:id="rId12"/>
              </p:custDataLst>
            </p:nvPr>
          </p:nvSpPr>
          <p:spPr bwMode="auto">
            <a:xfrm>
              <a:off x="4419600" y="3690392"/>
              <a:ext cx="7810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Under</a:t>
              </a:r>
            </a:p>
          </p:txBody>
        </p:sp>
        <p:cxnSp>
          <p:nvCxnSpPr>
            <p:cNvPr id="29" name="AutoShape 21" descr="."/>
            <p:cNvCxnSpPr>
              <a:cxnSpLocks noChangeShapeType="1"/>
              <a:endCxn id="12" idx="2"/>
            </p:cNvCxnSpPr>
            <p:nvPr/>
          </p:nvCxnSpPr>
          <p:spPr bwMode="auto">
            <a:xfrm flipV="1">
              <a:off x="4679950" y="3104605"/>
              <a:ext cx="441325" cy="549275"/>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2" descr="."/>
            <p:cNvCxnSpPr>
              <a:cxnSpLocks noChangeShapeType="1"/>
            </p:cNvCxnSpPr>
            <p:nvPr/>
          </p:nvCxnSpPr>
          <p:spPr bwMode="auto">
            <a:xfrm flipH="1" flipV="1">
              <a:off x="5105400" y="3080792"/>
              <a:ext cx="977900" cy="573088"/>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noChangeArrowheads="1"/>
          </p:cNvSpPr>
          <p:nvPr>
            <p:ph type="title"/>
            <p:custDataLst>
              <p:tags r:id="rId2"/>
            </p:custDataLst>
          </p:nvPr>
        </p:nvSpPr>
        <p:spPr>
          <a:xfrm>
            <a:off x="457200" y="-99392"/>
            <a:ext cx="8229600" cy="1296144"/>
          </a:xfrm>
        </p:spPr>
        <p:txBody>
          <a:bodyPr>
            <a:noAutofit/>
          </a:bodyPr>
          <a:lstStyle/>
          <a:p>
            <a:r>
              <a:rPr lang="en-US" altLang="el-GR" sz="4000" u="sng" dirty="0">
                <a:solidFill>
                  <a:schemeClr val="tx2"/>
                </a:solidFill>
              </a:rPr>
              <a:t>Yet Another Example</a:t>
            </a:r>
            <a:endParaRPr lang="en-US" altLang="el-GR" sz="4000" u="sng" dirty="0">
              <a:solidFill>
                <a:schemeClr val="tx2"/>
              </a:solidFill>
              <a:latin typeface="+mn-lt"/>
            </a:endParaRPr>
          </a:p>
        </p:txBody>
      </p:sp>
      <p:grpSp>
        <p:nvGrpSpPr>
          <p:cNvPr id="2" name="Ομάδα 1" descr="Σχεδιάγραμμα των Base and Derived Classes."/>
          <p:cNvGrpSpPr/>
          <p:nvPr/>
        </p:nvGrpSpPr>
        <p:grpSpPr>
          <a:xfrm>
            <a:off x="819150" y="1733847"/>
            <a:ext cx="7410450" cy="3135313"/>
            <a:chOff x="819150" y="1484784"/>
            <a:chExt cx="7410450" cy="3135313"/>
          </a:xfrm>
        </p:grpSpPr>
        <p:sp>
          <p:nvSpPr>
            <p:cNvPr id="10" name="Text Box 4" descr="."/>
            <p:cNvSpPr txBox="1">
              <a:spLocks noChangeArrowheads="1"/>
            </p:cNvSpPr>
            <p:nvPr>
              <p:custDataLst>
                <p:tags r:id="rId3"/>
              </p:custDataLst>
            </p:nvPr>
          </p:nvSpPr>
          <p:spPr bwMode="auto">
            <a:xfrm>
              <a:off x="4324350" y="1484784"/>
              <a:ext cx="7683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Shape</a:t>
              </a:r>
            </a:p>
          </p:txBody>
        </p:sp>
        <p:sp>
          <p:nvSpPr>
            <p:cNvPr id="11" name="Text Box 5" descr="."/>
            <p:cNvSpPr txBox="1">
              <a:spLocks noChangeArrowheads="1"/>
            </p:cNvSpPr>
            <p:nvPr>
              <p:custDataLst>
                <p:tags r:id="rId4"/>
              </p:custDataLst>
            </p:nvPr>
          </p:nvSpPr>
          <p:spPr bwMode="auto">
            <a:xfrm>
              <a:off x="1352550" y="2703984"/>
              <a:ext cx="23558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err="1">
                  <a:solidFill>
                    <a:srgbClr val="000000"/>
                  </a:solidFill>
                  <a:cs typeface="Times New Roman" pitchFamily="18" charset="0"/>
                </a:rPr>
                <a:t>TwoDimensionalShape</a:t>
              </a:r>
              <a:endParaRPr lang="en-US" altLang="el-GR" dirty="0">
                <a:solidFill>
                  <a:srgbClr val="000000"/>
                </a:solidFill>
                <a:cs typeface="Times New Roman" pitchFamily="18" charset="0"/>
              </a:endParaRPr>
            </a:p>
          </p:txBody>
        </p:sp>
        <p:sp>
          <p:nvSpPr>
            <p:cNvPr id="13" name="Text Box 6" descr="."/>
            <p:cNvSpPr txBox="1">
              <a:spLocks noChangeArrowheads="1"/>
            </p:cNvSpPr>
            <p:nvPr>
              <p:custDataLst>
                <p:tags r:id="rId5"/>
              </p:custDataLst>
            </p:nvPr>
          </p:nvSpPr>
          <p:spPr bwMode="auto">
            <a:xfrm>
              <a:off x="5314950" y="2703984"/>
              <a:ext cx="24701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err="1">
                  <a:solidFill>
                    <a:srgbClr val="000000"/>
                  </a:solidFill>
                  <a:cs typeface="Times New Roman" pitchFamily="18" charset="0"/>
                </a:rPr>
                <a:t>ThreeDimensionalShape</a:t>
              </a:r>
              <a:endParaRPr lang="en-US" altLang="el-GR" dirty="0">
                <a:solidFill>
                  <a:srgbClr val="000000"/>
                </a:solidFill>
                <a:cs typeface="Times New Roman" pitchFamily="18" charset="0"/>
              </a:endParaRPr>
            </a:p>
          </p:txBody>
        </p:sp>
        <p:sp>
          <p:nvSpPr>
            <p:cNvPr id="14" name="Text Box 7" descr="."/>
            <p:cNvSpPr txBox="1">
              <a:spLocks noChangeArrowheads="1"/>
            </p:cNvSpPr>
            <p:nvPr>
              <p:custDataLst>
                <p:tags r:id="rId6"/>
              </p:custDataLst>
            </p:nvPr>
          </p:nvSpPr>
          <p:spPr bwMode="auto">
            <a:xfrm>
              <a:off x="4933950" y="4227984"/>
              <a:ext cx="8445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Sphere</a:t>
              </a:r>
            </a:p>
          </p:txBody>
        </p:sp>
        <p:sp>
          <p:nvSpPr>
            <p:cNvPr id="15" name="Text Box 8" descr="."/>
            <p:cNvSpPr txBox="1">
              <a:spLocks noChangeArrowheads="1"/>
            </p:cNvSpPr>
            <p:nvPr>
              <p:custDataLst>
                <p:tags r:id="rId7"/>
              </p:custDataLst>
            </p:nvPr>
          </p:nvSpPr>
          <p:spPr bwMode="auto">
            <a:xfrm>
              <a:off x="6153150" y="4227984"/>
              <a:ext cx="6921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Cube</a:t>
              </a:r>
            </a:p>
          </p:txBody>
        </p:sp>
        <p:sp>
          <p:nvSpPr>
            <p:cNvPr id="16" name="Text Box 9" descr="."/>
            <p:cNvSpPr txBox="1">
              <a:spLocks noChangeArrowheads="1"/>
            </p:cNvSpPr>
            <p:nvPr>
              <p:custDataLst>
                <p:tags r:id="rId8"/>
              </p:custDataLst>
            </p:nvPr>
          </p:nvSpPr>
          <p:spPr bwMode="auto">
            <a:xfrm>
              <a:off x="7219950" y="4227984"/>
              <a:ext cx="10096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Cylinder</a:t>
              </a:r>
            </a:p>
          </p:txBody>
        </p:sp>
        <p:sp>
          <p:nvSpPr>
            <p:cNvPr id="17" name="Text Box 10" descr="."/>
            <p:cNvSpPr txBox="1">
              <a:spLocks noChangeArrowheads="1"/>
            </p:cNvSpPr>
            <p:nvPr>
              <p:custDataLst>
                <p:tags r:id="rId9"/>
              </p:custDataLst>
            </p:nvPr>
          </p:nvSpPr>
          <p:spPr bwMode="auto">
            <a:xfrm>
              <a:off x="3257550" y="4227984"/>
              <a:ext cx="9842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Triangle</a:t>
              </a:r>
            </a:p>
          </p:txBody>
        </p:sp>
        <p:sp>
          <p:nvSpPr>
            <p:cNvPr id="19" name="Text Box 11" descr="."/>
            <p:cNvSpPr txBox="1">
              <a:spLocks noChangeArrowheads="1"/>
            </p:cNvSpPr>
            <p:nvPr>
              <p:custDataLst>
                <p:tags r:id="rId10"/>
              </p:custDataLst>
            </p:nvPr>
          </p:nvSpPr>
          <p:spPr bwMode="auto">
            <a:xfrm>
              <a:off x="2038350" y="4227984"/>
              <a:ext cx="84455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Square</a:t>
              </a:r>
            </a:p>
          </p:txBody>
        </p:sp>
        <p:sp>
          <p:nvSpPr>
            <p:cNvPr id="20" name="Text Box 12" descr="."/>
            <p:cNvSpPr txBox="1">
              <a:spLocks noChangeArrowheads="1"/>
            </p:cNvSpPr>
            <p:nvPr>
              <p:custDataLst>
                <p:tags r:id="rId11"/>
              </p:custDataLst>
            </p:nvPr>
          </p:nvSpPr>
          <p:spPr bwMode="auto">
            <a:xfrm>
              <a:off x="819150" y="4227984"/>
              <a:ext cx="825500" cy="392113"/>
            </a:xfrm>
            <a:prstGeom prst="rect">
              <a:avLst/>
            </a:prstGeom>
            <a:solidFill>
              <a:srgbClr val="CCE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spcBef>
                  <a:spcPct val="50000"/>
                </a:spcBef>
              </a:pPr>
              <a:r>
                <a:rPr lang="en-US" altLang="el-GR" dirty="0">
                  <a:solidFill>
                    <a:srgbClr val="000000"/>
                  </a:solidFill>
                  <a:cs typeface="Times New Roman" pitchFamily="18" charset="0"/>
                </a:rPr>
                <a:t>Circle </a:t>
              </a:r>
            </a:p>
          </p:txBody>
        </p:sp>
        <p:cxnSp>
          <p:nvCxnSpPr>
            <p:cNvPr id="21" name="AutoShape 13" descr="."/>
            <p:cNvCxnSpPr>
              <a:cxnSpLocks noChangeShapeType="1"/>
              <a:stCxn id="20" idx="0"/>
              <a:endCxn id="11" idx="2"/>
            </p:cNvCxnSpPr>
            <p:nvPr/>
          </p:nvCxnSpPr>
          <p:spPr bwMode="auto">
            <a:xfrm flipV="1">
              <a:off x="1231900" y="3108797"/>
              <a:ext cx="1298575" cy="11064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4" descr="."/>
            <p:cNvCxnSpPr>
              <a:cxnSpLocks noChangeShapeType="1"/>
              <a:stCxn id="19" idx="0"/>
              <a:endCxn id="11" idx="2"/>
            </p:cNvCxnSpPr>
            <p:nvPr/>
          </p:nvCxnSpPr>
          <p:spPr bwMode="auto">
            <a:xfrm flipV="1">
              <a:off x="2460625" y="3108797"/>
              <a:ext cx="69850" cy="11064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5" descr="."/>
            <p:cNvCxnSpPr>
              <a:cxnSpLocks noChangeShapeType="1"/>
              <a:stCxn id="17" idx="0"/>
              <a:endCxn id="11" idx="2"/>
            </p:cNvCxnSpPr>
            <p:nvPr/>
          </p:nvCxnSpPr>
          <p:spPr bwMode="auto">
            <a:xfrm flipH="1" flipV="1">
              <a:off x="2530475" y="3108797"/>
              <a:ext cx="1219200" cy="11064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16" descr="."/>
            <p:cNvCxnSpPr>
              <a:cxnSpLocks noChangeShapeType="1"/>
              <a:stCxn id="14" idx="0"/>
              <a:endCxn id="13" idx="2"/>
            </p:cNvCxnSpPr>
            <p:nvPr/>
          </p:nvCxnSpPr>
          <p:spPr bwMode="auto">
            <a:xfrm flipV="1">
              <a:off x="5356225" y="3108797"/>
              <a:ext cx="1193800" cy="11064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17" descr="."/>
            <p:cNvCxnSpPr>
              <a:cxnSpLocks noChangeShapeType="1"/>
              <a:stCxn id="15" idx="0"/>
              <a:endCxn id="13" idx="2"/>
            </p:cNvCxnSpPr>
            <p:nvPr/>
          </p:nvCxnSpPr>
          <p:spPr bwMode="auto">
            <a:xfrm flipV="1">
              <a:off x="6499225" y="3108797"/>
              <a:ext cx="50800" cy="11064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18" descr="."/>
            <p:cNvCxnSpPr>
              <a:cxnSpLocks noChangeShapeType="1"/>
              <a:stCxn id="16" idx="0"/>
              <a:endCxn id="13" idx="2"/>
            </p:cNvCxnSpPr>
            <p:nvPr/>
          </p:nvCxnSpPr>
          <p:spPr bwMode="auto">
            <a:xfrm flipH="1" flipV="1">
              <a:off x="6550025" y="3108797"/>
              <a:ext cx="1174750" cy="11064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19" descr="."/>
            <p:cNvCxnSpPr>
              <a:cxnSpLocks noChangeShapeType="1"/>
              <a:stCxn id="11" idx="0"/>
              <a:endCxn id="10" idx="2"/>
            </p:cNvCxnSpPr>
            <p:nvPr/>
          </p:nvCxnSpPr>
          <p:spPr bwMode="auto">
            <a:xfrm flipV="1">
              <a:off x="2530475" y="1889597"/>
              <a:ext cx="2178050" cy="8016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20" descr="."/>
            <p:cNvCxnSpPr>
              <a:cxnSpLocks noChangeShapeType="1"/>
              <a:stCxn id="13" idx="0"/>
              <a:endCxn id="10" idx="2"/>
            </p:cNvCxnSpPr>
            <p:nvPr/>
          </p:nvCxnSpPr>
          <p:spPr bwMode="auto">
            <a:xfrm flipH="1" flipV="1">
              <a:off x="4708525" y="1889597"/>
              <a:ext cx="1841500" cy="801687"/>
            </a:xfrm>
            <a:prstGeom prst="straightConnector1">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Ιεραρχία Κλάσεων</a:t>
            </a:r>
            <a:endParaRPr lang="el-GR" altLang="el-GR" sz="4000" u="sng" dirty="0">
              <a:solidFill>
                <a:schemeClr val="tx2"/>
              </a:solidFill>
              <a:latin typeface="+mn-lt"/>
            </a:endParaRPr>
          </a:p>
        </p:txBody>
      </p:sp>
      <p:sp>
        <p:nvSpPr>
          <p:cNvPr id="40" name="Rectangle 3"/>
          <p:cNvSpPr txBox="1">
            <a:spLocks noChangeArrowheads="1"/>
          </p:cNvSpPr>
          <p:nvPr/>
        </p:nvSpPr>
        <p:spPr>
          <a:xfrm>
            <a:off x="611560" y="1340768"/>
            <a:ext cx="7772400" cy="4648200"/>
          </a:xfrm>
          <a:prstGeom prst="rect">
            <a:avLst/>
          </a:prstGeom>
          <a:noFill/>
        </p:spPr>
        <p:txBody>
          <a:bodyPr vert="horz" lIns="92075" tIns="46038" rIns="92075" bIns="46038"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Ένα μέλος που κληρονομείται στην αρχή συνεχίζει να κληρονομείται μέχρι το τέλος. Η κληρονομικότητα είναι </a:t>
            </a:r>
            <a:r>
              <a:rPr lang="el-GR" altLang="el-GR" sz="2800" i="1" dirty="0" smtClean="0">
                <a:solidFill>
                  <a:schemeClr val="accent4">
                    <a:lumMod val="75000"/>
                  </a:schemeClr>
                </a:solidFill>
              </a:rPr>
              <a:t>μεταβατική</a:t>
            </a:r>
            <a:r>
              <a:rPr lang="el-GR" altLang="el-GR" sz="2800" dirty="0" smtClean="0"/>
              <a:t> (</a:t>
            </a:r>
            <a:r>
              <a:rPr lang="en-US" altLang="el-GR" sz="2800" i="1" dirty="0" smtClean="0"/>
              <a:t>transitive</a:t>
            </a:r>
            <a:r>
              <a:rPr lang="el-GR" altLang="el-GR" sz="2800" dirty="0" smtClean="0"/>
              <a:t>),</a:t>
            </a:r>
          </a:p>
          <a:p>
            <a:pPr>
              <a:buFont typeface="Wingdings" panose="05000000000000000000" pitchFamily="2" charset="2"/>
              <a:buChar char="q"/>
            </a:pPr>
            <a:endParaRPr lang="el-GR" altLang="el-GR" sz="2800" dirty="0" smtClean="0"/>
          </a:p>
          <a:p>
            <a:pPr>
              <a:buFont typeface="Wingdings" panose="05000000000000000000" pitchFamily="2" charset="2"/>
              <a:buChar char="q"/>
            </a:pPr>
            <a:r>
              <a:rPr lang="el-GR" altLang="el-GR" sz="2800" dirty="0" smtClean="0"/>
              <a:t>Ο καλός σχεδιασμός κλάσεων επιβάλει τον ορισμό όλων των κοινών χαρακτηριστικών όσο πιο ψηλά είναι εφικτό στην ιεραρχία των κλάσεων.</a:t>
            </a:r>
            <a:endParaRPr lang="el-GR" altLang="el-GR" sz="28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smtClean="0">
                <a:solidFill>
                  <a:schemeClr val="tx2"/>
                </a:solidFill>
                <a:latin typeface="+mn-lt"/>
              </a:rPr>
              <a:t>Η κλάση </a:t>
            </a:r>
            <a:r>
              <a:rPr lang="en-US" altLang="el-GR" sz="4000" u="sng" dirty="0" smtClean="0">
                <a:solidFill>
                  <a:schemeClr val="tx2"/>
                </a:solidFill>
                <a:latin typeface="+mn-lt"/>
              </a:rPr>
              <a:t>Object</a:t>
            </a:r>
            <a:r>
              <a:rPr lang="el-GR" altLang="el-GR" sz="4000" u="sng" dirty="0" smtClean="0">
                <a:solidFill>
                  <a:schemeClr val="tx2"/>
                </a:solidFill>
                <a:latin typeface="+mn-lt"/>
              </a:rPr>
              <a:t> (1 από 2)</a:t>
            </a:r>
            <a:endParaRPr lang="el-GR" sz="4000" u="sng" dirty="0">
              <a:solidFill>
                <a:schemeClr val="tx2"/>
              </a:solidFill>
              <a:latin typeface="+mn-lt"/>
            </a:endParaRPr>
          </a:p>
        </p:txBody>
      </p:sp>
      <p:sp>
        <p:nvSpPr>
          <p:cNvPr id="6" name="Rectangle 3" descr="Όλες οι κλάσεις στη C# κληρονομούν οπωσδήποτε την κλαση Object class,&#10;Εάν μία κλάση δεν έχει οριστεί σαν θυγατρική τότε είναι θυγατρική της Object.&#10;Η κλάση Object είναι επομένως η κορυφή (ρίζα) όλων ιεραρχιών των κλάσεων.&#10;Η κλάση Object ορίζει μεθόδους που είναι κοινές για όλα τα αντικείμενα της C#, παραδείγματος χάρην,&#10;To String, μετατρέπει ένα αντικείμενο σε κείμενο.&#10;Equals, ελέγχει αν δύο αντικείμενα είναι ίδια (αναφορά).&#10;Get Type, επιστρέφει τον τύπο του αντικειμένου.&#10;"/>
          <p:cNvSpPr txBox="1">
            <a:spLocks noChangeArrowheads="1"/>
          </p:cNvSpPr>
          <p:nvPr/>
        </p:nvSpPr>
        <p:spPr>
          <a:xfrm>
            <a:off x="533400" y="1013048"/>
            <a:ext cx="7772400" cy="53682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a:t>Όλες οι κλάσεις στη</a:t>
            </a:r>
            <a:r>
              <a:rPr lang="en-US" altLang="el-GR" sz="2400" dirty="0"/>
              <a:t> C# </a:t>
            </a:r>
            <a:r>
              <a:rPr lang="el-GR" altLang="el-GR" sz="2400" dirty="0"/>
              <a:t>κληρονομούν οπωσδήποτε την </a:t>
            </a:r>
            <a:r>
              <a:rPr lang="el-GR" altLang="el-GR" sz="2400" dirty="0" err="1"/>
              <a:t>κλαση</a:t>
            </a:r>
            <a:r>
              <a:rPr lang="el-GR" altLang="el-GR" sz="2400" dirty="0"/>
              <a:t> </a:t>
            </a:r>
            <a:r>
              <a:rPr lang="en-US" altLang="el-GR" sz="2400" dirty="0"/>
              <a:t>Object </a:t>
            </a:r>
            <a:r>
              <a:rPr lang="en-US" altLang="el-GR" sz="2400" dirty="0" smtClean="0"/>
              <a:t>class</a:t>
            </a:r>
            <a:r>
              <a:rPr lang="el-GR" altLang="el-GR" sz="2400" dirty="0" smtClean="0"/>
              <a:t>,</a:t>
            </a:r>
            <a:endParaRPr lang="en-US" altLang="el-GR" sz="2400" dirty="0"/>
          </a:p>
          <a:p>
            <a:pPr lvl="1">
              <a:buFont typeface="Wingdings" panose="05000000000000000000" pitchFamily="2" charset="2"/>
              <a:buChar char="§"/>
            </a:pPr>
            <a:r>
              <a:rPr lang="el-GR" altLang="el-GR" sz="2400" dirty="0"/>
              <a:t>Εάν μία κλάση δεν έχει οριστεί σαν θυγατρική τότε είναι θυγατρική της </a:t>
            </a:r>
            <a:r>
              <a:rPr lang="en-US" altLang="el-GR" sz="2400" dirty="0" smtClean="0"/>
              <a:t>Object</a:t>
            </a:r>
            <a:r>
              <a:rPr lang="el-GR" altLang="el-GR" sz="2400" dirty="0" smtClean="0"/>
              <a:t>.</a:t>
            </a:r>
            <a:endParaRPr lang="en-US" altLang="el-GR" sz="2400" dirty="0"/>
          </a:p>
          <a:p>
            <a:pPr>
              <a:buFont typeface="Wingdings" panose="05000000000000000000" pitchFamily="2" charset="2"/>
              <a:buChar char="q"/>
            </a:pPr>
            <a:r>
              <a:rPr lang="el-GR" altLang="el-GR" sz="2400" dirty="0"/>
              <a:t>Η κλάση </a:t>
            </a:r>
            <a:r>
              <a:rPr lang="en-US" altLang="el-GR" sz="2400" dirty="0"/>
              <a:t>Object </a:t>
            </a:r>
            <a:r>
              <a:rPr lang="el-GR" altLang="el-GR" sz="2400" dirty="0"/>
              <a:t>είναι επομένως η κορυφή (ρίζα) όλων ιεραρχιών των </a:t>
            </a:r>
            <a:r>
              <a:rPr lang="el-GR" altLang="el-GR" sz="2400" dirty="0" smtClean="0"/>
              <a:t>κλάσεων.</a:t>
            </a:r>
            <a:endParaRPr lang="en-US" altLang="el-GR" sz="2400" dirty="0"/>
          </a:p>
          <a:p>
            <a:pPr>
              <a:buFont typeface="Wingdings" panose="05000000000000000000" pitchFamily="2" charset="2"/>
              <a:buChar char="q"/>
            </a:pPr>
            <a:r>
              <a:rPr lang="el-GR" altLang="el-GR" sz="2400" dirty="0"/>
              <a:t>Η κλάση </a:t>
            </a:r>
            <a:r>
              <a:rPr lang="en-US" altLang="el-GR" sz="2400" dirty="0"/>
              <a:t>Object </a:t>
            </a:r>
            <a:r>
              <a:rPr lang="el-GR" altLang="el-GR" sz="2400" dirty="0"/>
              <a:t>ορίζει μεθόδους που είναι κοινές για όλα τα αντικείμενα της </a:t>
            </a:r>
            <a:r>
              <a:rPr lang="en-US" altLang="el-GR" sz="2400" dirty="0"/>
              <a:t>C#, </a:t>
            </a:r>
            <a:r>
              <a:rPr lang="el-GR" altLang="el-GR" sz="2400" dirty="0" err="1"/>
              <a:t>π.χ</a:t>
            </a:r>
            <a:r>
              <a:rPr lang="en-US" altLang="el-GR" sz="2400" dirty="0"/>
              <a:t>.,</a:t>
            </a:r>
          </a:p>
          <a:p>
            <a:pPr lvl="1">
              <a:buFont typeface="Wingdings" panose="05000000000000000000" pitchFamily="2" charset="2"/>
              <a:buChar char="§"/>
            </a:pPr>
            <a:r>
              <a:rPr lang="en-US" altLang="el-GR" sz="2400" dirty="0" err="1"/>
              <a:t>ToString</a:t>
            </a:r>
            <a:r>
              <a:rPr lang="en-US" altLang="el-GR" sz="2400" dirty="0"/>
              <a:t>: </a:t>
            </a:r>
            <a:r>
              <a:rPr lang="el-GR" altLang="el-GR" sz="2400" dirty="0"/>
              <a:t>μετατρέπει ένα αντικείμενο σε </a:t>
            </a:r>
            <a:r>
              <a:rPr lang="el-GR" altLang="el-GR" sz="2400" dirty="0" smtClean="0"/>
              <a:t>κείμενο,</a:t>
            </a:r>
            <a:endParaRPr lang="en-US" altLang="el-GR" sz="2400" dirty="0"/>
          </a:p>
          <a:p>
            <a:pPr lvl="1">
              <a:buFont typeface="Wingdings" panose="05000000000000000000" pitchFamily="2" charset="2"/>
              <a:buChar char="§"/>
            </a:pPr>
            <a:r>
              <a:rPr lang="en-US" altLang="el-GR" sz="2400" dirty="0"/>
              <a:t>Equals: </a:t>
            </a:r>
            <a:r>
              <a:rPr lang="el-GR" altLang="el-GR" sz="2400" dirty="0"/>
              <a:t>ελέγχει αν δύο αντικείμενα είναι ίδια (αναφορά</a:t>
            </a:r>
            <a:r>
              <a:rPr lang="el-GR" altLang="el-GR" sz="2400" dirty="0" smtClean="0"/>
              <a:t>),</a:t>
            </a:r>
            <a:endParaRPr lang="en-US" altLang="el-GR" sz="2400" dirty="0"/>
          </a:p>
          <a:p>
            <a:pPr lvl="1">
              <a:buFont typeface="Wingdings" panose="05000000000000000000" pitchFamily="2" charset="2"/>
              <a:buChar char="§"/>
            </a:pPr>
            <a:r>
              <a:rPr lang="en-US" altLang="el-GR" sz="2400" dirty="0" err="1"/>
              <a:t>GetType</a:t>
            </a:r>
            <a:r>
              <a:rPr lang="en-US" altLang="el-GR" sz="2400" dirty="0"/>
              <a:t>: </a:t>
            </a:r>
            <a:r>
              <a:rPr lang="el-GR" altLang="el-GR" sz="2400" dirty="0"/>
              <a:t>επιστρέφει τον τύπο του </a:t>
            </a:r>
            <a:r>
              <a:rPr lang="el-GR" altLang="el-GR" sz="2400" dirty="0" smtClean="0"/>
              <a:t>αντικειμένου.</a:t>
            </a: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3752"/>
            <a:ext cx="8229600" cy="1143000"/>
          </a:xfrm>
        </p:spPr>
        <p:txBody>
          <a:bodyPr>
            <a:normAutofit/>
          </a:bodyPr>
          <a:lstStyle/>
          <a:p>
            <a:r>
              <a:rPr lang="el-GR" altLang="el-GR" u="sng" dirty="0" smtClean="0">
                <a:solidFill>
                  <a:schemeClr val="tx2"/>
                </a:solidFill>
              </a:rPr>
              <a:t>Η κλάση </a:t>
            </a:r>
            <a:r>
              <a:rPr lang="en-US" altLang="el-GR" u="sng" dirty="0" smtClean="0">
                <a:solidFill>
                  <a:schemeClr val="tx2"/>
                </a:solidFill>
              </a:rPr>
              <a:t>Object</a:t>
            </a:r>
            <a:r>
              <a:rPr lang="el-GR" altLang="el-GR" u="sng" dirty="0" smtClean="0">
                <a:solidFill>
                  <a:schemeClr val="tx2"/>
                </a:solidFill>
              </a:rPr>
              <a:t> (2 από 2)</a:t>
            </a:r>
            <a:endParaRPr lang="el-GR" u="sng" dirty="0">
              <a:solidFill>
                <a:schemeClr val="tx2"/>
              </a:solidFill>
            </a:endParaRPr>
          </a:p>
        </p:txBody>
      </p:sp>
      <p:sp>
        <p:nvSpPr>
          <p:cNvPr id="10" name="Rectangle 3"/>
          <p:cNvSpPr txBox="1">
            <a:spLocks noChangeArrowheads="1"/>
          </p:cNvSpPr>
          <p:nvPr/>
        </p:nvSpPr>
        <p:spPr>
          <a:xfrm>
            <a:off x="611832" y="1772816"/>
            <a:ext cx="7848600" cy="29523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Μία κλάση μπορεί να επαναπροσδιορίσει (</a:t>
            </a:r>
            <a:r>
              <a:rPr lang="en-US" altLang="el-GR" sz="2400" dirty="0" smtClean="0"/>
              <a:t>override</a:t>
            </a:r>
            <a:r>
              <a:rPr lang="el-GR" altLang="el-GR" sz="2400" dirty="0" smtClean="0"/>
              <a:t>) μία μέθοδο που ορίζεται στην </a:t>
            </a:r>
            <a:r>
              <a:rPr lang="en-US" altLang="el-GR" sz="2400" dirty="0" smtClean="0"/>
              <a:t>Object</a:t>
            </a:r>
            <a:r>
              <a:rPr lang="el-GR" altLang="el-GR" sz="2400" dirty="0" smtClean="0"/>
              <a:t> ώστε αυτή να κάνει κάτι άλλο, π.χ.,</a:t>
            </a:r>
          </a:p>
          <a:p>
            <a:pPr lvl="1">
              <a:buFont typeface="Wingdings" panose="05000000000000000000" pitchFamily="2" charset="2"/>
              <a:buChar char="§"/>
            </a:pPr>
            <a:r>
              <a:rPr lang="el-GR" altLang="el-GR" sz="2400" dirty="0" smtClean="0"/>
              <a:t>Ορίζει την μέθοδο </a:t>
            </a:r>
            <a:r>
              <a:rPr lang="en-US" altLang="el-GR" sz="2400" dirty="0" smtClean="0"/>
              <a:t>Equals</a:t>
            </a:r>
            <a:r>
              <a:rPr lang="el-GR" altLang="el-GR" sz="2400" dirty="0" smtClean="0"/>
              <a:t> έτσι ώστε να συγκρίνει το περιεχόμενο και όχι αν αναφέρεται στο ίδιο αντικείμενο στη μνήμη.</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125760"/>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467544" y="1988841"/>
            <a:ext cx="8208912" cy="2088231"/>
          </a:xfrm>
        </p:spPr>
        <p:txBody>
          <a:bodyPr>
            <a:noAutofit/>
          </a:bodyPr>
          <a:lstStyle/>
          <a:p>
            <a:pPr>
              <a:buClr>
                <a:schemeClr val="tx1"/>
              </a:buClr>
              <a:buFont typeface="Wingdings" panose="05000000000000000000" pitchFamily="2" charset="2"/>
              <a:buChar char="q"/>
            </a:pPr>
            <a:r>
              <a:rPr lang="el-GR" altLang="el-GR" dirty="0" smtClean="0"/>
              <a:t>Εισαγωγή στη κληρονομικότητα</a:t>
            </a:r>
            <a:r>
              <a:rPr lang="en-US" altLang="el-GR" dirty="0" smtClean="0"/>
              <a:t>,</a:t>
            </a:r>
            <a:endParaRPr lang="el-GR" altLang="el-GR" dirty="0" smtClean="0"/>
          </a:p>
          <a:p>
            <a:pPr lvl="1">
              <a:buClr>
                <a:schemeClr val="tx1"/>
              </a:buClr>
              <a:buFont typeface="Wingdings" panose="05000000000000000000" pitchFamily="2" charset="2"/>
              <a:buChar char="§"/>
            </a:pPr>
            <a:r>
              <a:rPr lang="el-GR" altLang="el-GR" dirty="0" smtClean="0"/>
              <a:t>Γιατί κληρονομικότητα;</a:t>
            </a:r>
          </a:p>
          <a:p>
            <a:pPr lvl="1">
              <a:buClr>
                <a:schemeClr val="tx1"/>
              </a:buClr>
              <a:buFont typeface="Wingdings" panose="05000000000000000000" pitchFamily="2" charset="2"/>
              <a:buChar char="§"/>
            </a:pPr>
            <a:r>
              <a:rPr lang="el-GR" altLang="el-GR" dirty="0" smtClean="0"/>
              <a:t>Πώς υλοποιείται η κληρονομικότητα;</a:t>
            </a:r>
          </a:p>
          <a:p>
            <a:pPr lvl="1">
              <a:buClr>
                <a:schemeClr val="tx1"/>
              </a:buClr>
              <a:buFont typeface="Wingdings" panose="05000000000000000000" pitchFamily="2" charset="2"/>
              <a:buChar char="§"/>
            </a:pPr>
            <a:endParaRPr lang="el-GR" alt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sz="4000" u="sng" dirty="0" smtClean="0">
                <a:solidFill>
                  <a:schemeClr val="tx2"/>
                </a:solidFill>
              </a:rPr>
              <a:t>Οι τάξεις της </a:t>
            </a:r>
            <a:r>
              <a:rPr lang="en-US" altLang="el-GR" sz="4000" u="sng" dirty="0" smtClean="0">
                <a:solidFill>
                  <a:schemeClr val="tx2"/>
                </a:solidFill>
              </a:rPr>
              <a:t>C#</a:t>
            </a:r>
            <a:endParaRPr lang="en-US" sz="4000" u="sng" dirty="0">
              <a:solidFill>
                <a:schemeClr val="tx2"/>
              </a:solidFill>
              <a:latin typeface="+mn-lt"/>
            </a:endParaRPr>
          </a:p>
        </p:txBody>
      </p:sp>
      <p:sp>
        <p:nvSpPr>
          <p:cNvPr id="19" name="Rectangle 3" descr="//  Addition τελεία cs,&#10;// An addition program.&#10;    &#10;using System,&#10;    &#10;class Addition,&#10;άγκιστρο,&#10; static void Main, string[] args,&#10;άγκιστρο,&#10;string first Number,   // first string entered by user,&#10;secondNumber,  // second string entered by user,&#10;   &#10;&#10;"/>
          <p:cNvSpPr txBox="1">
            <a:spLocks noChangeArrowheads="1"/>
          </p:cNvSpPr>
          <p:nvPr>
            <p:custDataLst>
              <p:tags r:id="rId3"/>
            </p:custDataLst>
          </p:nvPr>
        </p:nvSpPr>
        <p:spPr>
          <a:xfrm>
            <a:off x="609600" y="1268760"/>
            <a:ext cx="7772400" cy="47895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000" dirty="0" smtClean="0"/>
              <a:t>Οι τάξεις της </a:t>
            </a:r>
            <a:r>
              <a:rPr lang="en-US" altLang="el-GR" sz="2000" dirty="0" smtClean="0"/>
              <a:t>C#</a:t>
            </a:r>
            <a:r>
              <a:rPr lang="el-GR" altLang="el-GR" sz="2000" dirty="0" smtClean="0"/>
              <a:t> έχουν διπλό ρόλο:</a:t>
            </a:r>
          </a:p>
          <a:p>
            <a:pPr lvl="1">
              <a:buFont typeface="Wingdings" panose="05000000000000000000" pitchFamily="2" charset="2"/>
              <a:buChar char="§"/>
            </a:pPr>
            <a:r>
              <a:rPr lang="el-GR" altLang="el-GR" sz="2000" dirty="0" smtClean="0"/>
              <a:t>Περιέχουν στατικές μεθόδους και στατικά δεδομένα (ιδιότητες),</a:t>
            </a:r>
          </a:p>
          <a:p>
            <a:pPr lvl="1">
              <a:buFont typeface="Wingdings" panose="05000000000000000000" pitchFamily="2" charset="2"/>
              <a:buChar char="§"/>
            </a:pPr>
            <a:r>
              <a:rPr lang="el-GR" altLang="el-GR" sz="2000" dirty="0" smtClean="0"/>
              <a:t>Χρησιμεύουν σαν πρότυπα (</a:t>
            </a:r>
            <a:r>
              <a:rPr lang="en-US" altLang="el-GR" sz="2000" dirty="0" smtClean="0"/>
              <a:t>templates</a:t>
            </a:r>
            <a:r>
              <a:rPr lang="el-GR" altLang="el-GR" sz="2000" dirty="0" smtClean="0"/>
              <a:t>) για τη δημιουργία αντικειμένων:</a:t>
            </a:r>
          </a:p>
          <a:p>
            <a:pPr lvl="2"/>
            <a:r>
              <a:rPr lang="el-GR" altLang="el-GR" sz="2000" dirty="0" smtClean="0"/>
              <a:t>Τα αντικείμενα έχουν πρόσβαση σε όλα τα δεδομένα και τις μεθόδους της τάξης που έχουν προσβασιμότητα τύπου </a:t>
            </a:r>
            <a:r>
              <a:rPr lang="en-US" altLang="el-GR" sz="2000" dirty="0" smtClean="0">
                <a:solidFill>
                  <a:schemeClr val="accent4"/>
                </a:solidFill>
              </a:rPr>
              <a:t>public.</a:t>
            </a:r>
            <a:endParaRPr lang="en-US" altLang="el-GR" sz="2000" dirty="0" smtClean="0"/>
          </a:p>
          <a:p>
            <a:pPr>
              <a:buFont typeface="Wingdings" panose="05000000000000000000" pitchFamily="2" charset="2"/>
              <a:buChar char="q"/>
            </a:pPr>
            <a:r>
              <a:rPr lang="el-GR" altLang="el-GR" sz="2000" dirty="0" smtClean="0"/>
              <a:t>Οι τάξεις υποστηρίζουν: </a:t>
            </a:r>
          </a:p>
          <a:p>
            <a:pPr lvl="1">
              <a:buFont typeface="Wingdings" panose="05000000000000000000" pitchFamily="2" charset="2"/>
              <a:buChar char="§"/>
            </a:pPr>
            <a:r>
              <a:rPr lang="el-GR" altLang="el-GR" sz="2000" dirty="0" smtClean="0"/>
              <a:t>“ενθυλάκωση δεδομένων” π.χ., ιδιωτικά δεδομένα (</a:t>
            </a:r>
            <a:r>
              <a:rPr lang="en-US" altLang="el-GR" sz="2000" dirty="0" smtClean="0"/>
              <a:t>private</a:t>
            </a:r>
            <a:r>
              <a:rPr lang="el-GR" altLang="el-GR" sz="2000" dirty="0" smtClean="0"/>
              <a:t>) , που προσθέτουν </a:t>
            </a:r>
            <a:r>
              <a:rPr lang="el-GR" altLang="el-GR" sz="2000" dirty="0" err="1" smtClean="0"/>
              <a:t>αφαιρετικότητα</a:t>
            </a:r>
            <a:r>
              <a:rPr lang="el-GR" altLang="el-GR" sz="2000" dirty="0" smtClean="0"/>
              <a:t> (</a:t>
            </a:r>
            <a:r>
              <a:rPr lang="en-US" altLang="el-GR" sz="2000" dirty="0" smtClean="0"/>
              <a:t>abstraction</a:t>
            </a:r>
            <a:r>
              <a:rPr lang="el-GR" altLang="el-GR" sz="2000" dirty="0" smtClean="0"/>
              <a:t>),</a:t>
            </a:r>
          </a:p>
          <a:p>
            <a:pPr lvl="1">
              <a:buFont typeface="Wingdings" panose="05000000000000000000" pitchFamily="2" charset="2"/>
              <a:buChar char="§"/>
            </a:pPr>
            <a:r>
              <a:rPr lang="el-GR" altLang="el-GR" sz="2000" dirty="0" smtClean="0"/>
              <a:t>“</a:t>
            </a:r>
            <a:r>
              <a:rPr lang="el-GR" altLang="el-GR" sz="2000" dirty="0" smtClean="0">
                <a:solidFill>
                  <a:schemeClr val="accent4"/>
                </a:solidFill>
              </a:rPr>
              <a:t>Κληρονομικότητα (</a:t>
            </a:r>
            <a:r>
              <a:rPr lang="en-US" altLang="el-GR" sz="2000" dirty="0" smtClean="0">
                <a:solidFill>
                  <a:schemeClr val="accent4"/>
                </a:solidFill>
              </a:rPr>
              <a:t>inheritance</a:t>
            </a:r>
            <a:r>
              <a:rPr lang="el-GR" altLang="el-GR" sz="2000" dirty="0" smtClean="0">
                <a:solidFill>
                  <a:schemeClr val="accent4"/>
                </a:solidFill>
              </a:rPr>
              <a:t>)</a:t>
            </a:r>
            <a:r>
              <a:rPr lang="el-GR" altLang="el-GR" sz="2000" dirty="0" smtClean="0"/>
              <a:t>” για επαναχρησιμοποίηση κώδικα (</a:t>
            </a:r>
            <a:r>
              <a:rPr lang="en-US" altLang="el-GR" sz="2000" dirty="0" smtClean="0"/>
              <a:t>code reuse</a:t>
            </a:r>
            <a:r>
              <a:rPr lang="el-GR" altLang="el-GR" sz="2000" dirty="0" smtClean="0"/>
              <a:t>).</a:t>
            </a:r>
            <a:endParaRPr lang="el-GR" altLang="el-GR" sz="20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685800" y="44624"/>
            <a:ext cx="7772400" cy="1470025"/>
          </a:xfrm>
        </p:spPr>
        <p:txBody>
          <a:bodyPr>
            <a:normAutofit/>
          </a:bodyPr>
          <a:lstStyle/>
          <a:p>
            <a:r>
              <a:rPr lang="el-GR" altLang="el-GR" u="sng" dirty="0" smtClean="0">
                <a:solidFill>
                  <a:schemeClr val="tx2"/>
                </a:solidFill>
              </a:rPr>
              <a:t>Κληρονομικότητα (1 </a:t>
            </a:r>
            <a:r>
              <a:rPr lang="el-GR" altLang="el-GR" u="sng" dirty="0">
                <a:solidFill>
                  <a:schemeClr val="tx2"/>
                </a:solidFill>
              </a:rPr>
              <a:t>από 2)</a:t>
            </a:r>
            <a:r>
              <a:rPr lang="el-GR" altLang="el-GR" u="sng" dirty="0" smtClean="0">
                <a:solidFill>
                  <a:schemeClr val="tx2"/>
                </a:solidFill>
              </a:rPr>
              <a:t> </a:t>
            </a:r>
            <a:endParaRPr lang="el-GR" u="sng" dirty="0">
              <a:solidFill>
                <a:schemeClr val="tx2"/>
              </a:solidFill>
            </a:endParaRPr>
          </a:p>
        </p:txBody>
      </p:sp>
      <p:sp>
        <p:nvSpPr>
          <p:cNvPr id="2" name="Ορθογώνιο 1" descr="int number 1,          // first number to add,&#10;number 2,          // second number to add,&#10; sum,              // sum of number 1 and number 2,&#10;   &#10;// prompt for and read first number from user as string,&#10;Console τελεία Write, Please enter the first integer άνω κάτω τελεία,&#10;first Number ίσο με Console τελεία Read Line(),&#10;         &#10;// read second number from user as string,&#10;Console τελεία Write, \ n Please enter the second integer άνω κάτω τελεία,&#10;second Number ίσο με Console τελεία Read Line(),&#10;   &#10;// convert numbers from type string to type int,&#10;number 1 ίσο με  Int 32 τελεία Parse,  first Number,&#10;number 2 ίσο με  Int32 τελεία Parse,  second Number, &#10;        &#10;// add numbers,&#10;sum ίσο με number 1 σύν number 2,&#10;"/>
          <p:cNvSpPr/>
          <p:nvPr>
            <p:custDataLst>
              <p:tags r:id="rId2"/>
            </p:custDataLst>
          </p:nvPr>
        </p:nvSpPr>
        <p:spPr>
          <a:xfrm>
            <a:off x="467544" y="1484784"/>
            <a:ext cx="8219256" cy="4081117"/>
          </a:xfrm>
          <a:prstGeom prst="rect">
            <a:avLst/>
          </a:prstGeom>
        </p:spPr>
        <p:txBody>
          <a:bodyPr wrap="square">
            <a:spAutoFit/>
          </a:bodyPr>
          <a:lstStyle/>
          <a:p>
            <a:pPr marL="342900" indent="-342900">
              <a:lnSpc>
                <a:spcPct val="90000"/>
              </a:lnSpc>
              <a:buFont typeface="Wingdings" panose="05000000000000000000" pitchFamily="2" charset="2"/>
              <a:buChar char="q"/>
            </a:pPr>
            <a:r>
              <a:rPr lang="el-GR" altLang="el-GR" sz="2400" dirty="0" smtClean="0"/>
              <a:t>Η </a:t>
            </a:r>
            <a:r>
              <a:rPr lang="el-GR" altLang="el-GR" sz="2400" b="1" i="1" dirty="0" smtClean="0"/>
              <a:t>κληρονομικότητα </a:t>
            </a:r>
            <a:r>
              <a:rPr lang="el-GR" altLang="el-GR" sz="2400" i="1" dirty="0" smtClean="0"/>
              <a:t> </a:t>
            </a:r>
            <a:r>
              <a:rPr lang="el-GR" altLang="el-GR" sz="2400" dirty="0" smtClean="0"/>
              <a:t>δίνει τη δυνατότητα  στον προγραμματιστή  να δημιουργήσει  μία νέα τάξη επεκτείνοντας (κληρονομώντας) μία προϋπάρχουσα,</a:t>
            </a:r>
          </a:p>
          <a:p>
            <a:pPr marL="342900" indent="-342900">
              <a:lnSpc>
                <a:spcPct val="90000"/>
              </a:lnSpc>
              <a:buFont typeface="Wingdings" panose="05000000000000000000" pitchFamily="2" charset="2"/>
              <a:buChar char="q"/>
            </a:pPr>
            <a:r>
              <a:rPr lang="el-GR" altLang="el-GR" sz="2400" dirty="0" smtClean="0"/>
              <a:t>Η προϋπάρχουσα τάξη λέγεται </a:t>
            </a:r>
            <a:r>
              <a:rPr lang="el-GR" altLang="el-GR" sz="2400" i="1" dirty="0" smtClean="0">
                <a:solidFill>
                  <a:schemeClr val="accent4"/>
                </a:solidFill>
              </a:rPr>
              <a:t>μητρική τάξη </a:t>
            </a:r>
            <a:r>
              <a:rPr lang="el-GR" altLang="el-GR" sz="2400" dirty="0" smtClean="0"/>
              <a:t>(</a:t>
            </a:r>
            <a:r>
              <a:rPr lang="en-US" altLang="el-GR" sz="2400" i="1" dirty="0" smtClean="0">
                <a:solidFill>
                  <a:schemeClr val="hlink"/>
                </a:solidFill>
              </a:rPr>
              <a:t>parent class</a:t>
            </a:r>
            <a:r>
              <a:rPr lang="el-GR" altLang="el-GR" sz="2400" i="1" dirty="0" smtClean="0">
                <a:solidFill>
                  <a:schemeClr val="hlink"/>
                </a:solidFill>
              </a:rPr>
              <a:t>),</a:t>
            </a:r>
            <a:r>
              <a:rPr lang="el-GR" altLang="el-GR" sz="2400" dirty="0" smtClean="0">
                <a:solidFill>
                  <a:schemeClr val="tx2"/>
                </a:solidFill>
              </a:rPr>
              <a:t> ή </a:t>
            </a:r>
            <a:r>
              <a:rPr lang="el-GR" altLang="el-GR" sz="2400" dirty="0" err="1" smtClean="0">
                <a:solidFill>
                  <a:schemeClr val="accent4"/>
                </a:solidFill>
              </a:rPr>
              <a:t>υπερτάξη</a:t>
            </a:r>
            <a:r>
              <a:rPr lang="el-GR" altLang="el-GR" sz="2400" dirty="0" smtClean="0">
                <a:solidFill>
                  <a:schemeClr val="hlink"/>
                </a:solidFill>
              </a:rPr>
              <a:t> (</a:t>
            </a:r>
            <a:r>
              <a:rPr lang="en-US" altLang="el-GR" sz="2400" i="1" dirty="0" smtClean="0">
                <a:solidFill>
                  <a:schemeClr val="hlink"/>
                </a:solidFill>
              </a:rPr>
              <a:t>superclass</a:t>
            </a:r>
            <a:r>
              <a:rPr lang="el-GR" altLang="el-GR" sz="2400" i="1" dirty="0" smtClean="0">
                <a:solidFill>
                  <a:schemeClr val="hlink"/>
                </a:solidFill>
              </a:rPr>
              <a:t>)</a:t>
            </a:r>
            <a:r>
              <a:rPr lang="el-GR" altLang="el-GR" sz="2400" dirty="0" smtClean="0">
                <a:solidFill>
                  <a:schemeClr val="hlink"/>
                </a:solidFill>
              </a:rPr>
              <a:t>, ή </a:t>
            </a:r>
            <a:r>
              <a:rPr lang="el-GR" altLang="el-GR" sz="2400" i="1" dirty="0" smtClean="0">
                <a:solidFill>
                  <a:schemeClr val="hlink"/>
                </a:solidFill>
              </a:rPr>
              <a:t>βασική τάξη </a:t>
            </a:r>
            <a:r>
              <a:rPr lang="el-GR" altLang="el-GR" sz="2400" dirty="0" smtClean="0">
                <a:solidFill>
                  <a:schemeClr val="hlink"/>
                </a:solidFill>
              </a:rPr>
              <a:t>(</a:t>
            </a:r>
            <a:r>
              <a:rPr lang="en-US" altLang="el-GR" sz="2400" i="1" dirty="0" smtClean="0">
                <a:solidFill>
                  <a:schemeClr val="hlink"/>
                </a:solidFill>
              </a:rPr>
              <a:t>base class</a:t>
            </a:r>
            <a:r>
              <a:rPr lang="el-GR" altLang="el-GR" sz="2400" i="1" dirty="0" smtClean="0">
                <a:solidFill>
                  <a:schemeClr val="hlink"/>
                </a:solidFill>
              </a:rPr>
              <a:t>),</a:t>
            </a:r>
            <a:endParaRPr lang="el-GR" altLang="el-GR" sz="2400" dirty="0" smtClean="0">
              <a:solidFill>
                <a:schemeClr val="hlink"/>
              </a:solidFill>
            </a:endParaRPr>
          </a:p>
          <a:p>
            <a:pPr marL="342900" indent="-342900">
              <a:lnSpc>
                <a:spcPct val="90000"/>
              </a:lnSpc>
              <a:buFont typeface="Wingdings" panose="05000000000000000000" pitchFamily="2" charset="2"/>
              <a:buChar char="q"/>
            </a:pPr>
            <a:r>
              <a:rPr lang="el-GR" altLang="el-GR" sz="2400" dirty="0" smtClean="0"/>
              <a:t>Η νέα τάξη που δημιουργείται κληρονομώντας κάποια άλλη λέγεται </a:t>
            </a:r>
            <a:r>
              <a:rPr lang="el-GR" altLang="el-GR" sz="2400" i="1" dirty="0" smtClean="0">
                <a:solidFill>
                  <a:schemeClr val="accent4"/>
                </a:solidFill>
              </a:rPr>
              <a:t>θυγατρική</a:t>
            </a:r>
            <a:r>
              <a:rPr lang="el-GR" altLang="el-GR" sz="2400" dirty="0" smtClean="0">
                <a:solidFill>
                  <a:schemeClr val="accent2"/>
                </a:solidFill>
              </a:rPr>
              <a:t> </a:t>
            </a:r>
            <a:r>
              <a:rPr lang="el-GR" altLang="el-GR" sz="2400" dirty="0" smtClean="0">
                <a:solidFill>
                  <a:srgbClr val="0070C0"/>
                </a:solidFill>
              </a:rPr>
              <a:t>(</a:t>
            </a:r>
            <a:r>
              <a:rPr lang="en-US" altLang="el-GR" sz="2400" i="1" dirty="0" smtClean="0">
                <a:solidFill>
                  <a:schemeClr val="hlink"/>
                </a:solidFill>
              </a:rPr>
              <a:t>child class</a:t>
            </a:r>
            <a:r>
              <a:rPr lang="el-GR" altLang="el-GR" sz="2400" i="1" dirty="0" smtClean="0">
                <a:solidFill>
                  <a:schemeClr val="hlink"/>
                </a:solidFill>
              </a:rPr>
              <a:t>),</a:t>
            </a:r>
            <a:r>
              <a:rPr lang="el-GR" altLang="el-GR" sz="2400" dirty="0" smtClean="0">
                <a:solidFill>
                  <a:schemeClr val="hlink"/>
                </a:solidFill>
              </a:rPr>
              <a:t> </a:t>
            </a:r>
            <a:r>
              <a:rPr lang="el-GR" altLang="el-GR" sz="2400" dirty="0" smtClean="0"/>
              <a:t>ή</a:t>
            </a:r>
            <a:r>
              <a:rPr lang="el-GR" altLang="el-GR" sz="2400" dirty="0" smtClean="0">
                <a:solidFill>
                  <a:schemeClr val="hlink"/>
                </a:solidFill>
              </a:rPr>
              <a:t> </a:t>
            </a:r>
            <a:r>
              <a:rPr lang="el-GR" altLang="el-GR" sz="2400" dirty="0" err="1" smtClean="0">
                <a:solidFill>
                  <a:schemeClr val="hlink"/>
                </a:solidFill>
              </a:rPr>
              <a:t>υποτάξη</a:t>
            </a:r>
            <a:r>
              <a:rPr lang="el-GR" altLang="el-GR" sz="2400" dirty="0" smtClean="0">
                <a:solidFill>
                  <a:schemeClr val="hlink"/>
                </a:solidFill>
              </a:rPr>
              <a:t> (</a:t>
            </a:r>
            <a:r>
              <a:rPr lang="en-US" altLang="el-GR" sz="2400" i="1" dirty="0" smtClean="0">
                <a:solidFill>
                  <a:schemeClr val="hlink"/>
                </a:solidFill>
              </a:rPr>
              <a:t>subclass</a:t>
            </a:r>
            <a:r>
              <a:rPr lang="el-GR" altLang="el-GR" sz="2400" i="1" dirty="0" smtClean="0">
                <a:solidFill>
                  <a:schemeClr val="hlink"/>
                </a:solidFill>
              </a:rPr>
              <a:t>),</a:t>
            </a:r>
            <a:r>
              <a:rPr lang="el-GR" altLang="el-GR" sz="2400" dirty="0" smtClean="0">
                <a:solidFill>
                  <a:schemeClr val="hlink"/>
                </a:solidFill>
              </a:rPr>
              <a:t> </a:t>
            </a:r>
            <a:r>
              <a:rPr lang="el-GR" altLang="el-GR" sz="2400" dirty="0" smtClean="0"/>
              <a:t>ή</a:t>
            </a:r>
            <a:r>
              <a:rPr lang="el-GR" altLang="el-GR" sz="2400" dirty="0" smtClean="0">
                <a:solidFill>
                  <a:schemeClr val="hlink"/>
                </a:solidFill>
              </a:rPr>
              <a:t> </a:t>
            </a:r>
            <a:r>
              <a:rPr lang="el-GR" altLang="el-GR" sz="2400" i="1" dirty="0" smtClean="0">
                <a:solidFill>
                  <a:schemeClr val="hlink"/>
                </a:solidFill>
              </a:rPr>
              <a:t>προερχόμενη</a:t>
            </a:r>
            <a:r>
              <a:rPr lang="el-GR" altLang="el-GR" sz="2400" dirty="0" smtClean="0">
                <a:solidFill>
                  <a:schemeClr val="hlink"/>
                </a:solidFill>
              </a:rPr>
              <a:t> (</a:t>
            </a:r>
            <a:r>
              <a:rPr lang="en-US" altLang="el-GR" sz="2400" i="1" dirty="0" smtClean="0">
                <a:solidFill>
                  <a:schemeClr val="hlink"/>
                </a:solidFill>
              </a:rPr>
              <a:t>derived class</a:t>
            </a:r>
            <a:r>
              <a:rPr lang="el-GR" altLang="el-GR" sz="2400" i="1" dirty="0" smtClean="0">
                <a:solidFill>
                  <a:schemeClr val="hlink"/>
                </a:solidFill>
              </a:rPr>
              <a:t>)</a:t>
            </a:r>
            <a:r>
              <a:rPr lang="el-GR" altLang="el-GR" sz="2400" dirty="0" smtClean="0">
                <a:solidFill>
                  <a:schemeClr val="hlink"/>
                </a:solidFill>
              </a:rPr>
              <a:t>,</a:t>
            </a:r>
          </a:p>
          <a:p>
            <a:pPr marL="342900" indent="-342900">
              <a:lnSpc>
                <a:spcPct val="90000"/>
              </a:lnSpc>
              <a:buFont typeface="Wingdings" panose="05000000000000000000" pitchFamily="2" charset="2"/>
              <a:buChar char="q"/>
            </a:pPr>
            <a:r>
              <a:rPr lang="el-GR" altLang="el-GR" sz="2400" dirty="0" smtClean="0"/>
              <a:t>Όπως δηλώνει και ό όρος (κληρονομώ), η θυγατρική τάξη κληρονομεί τα χαρακτηριστικά της μητρικής,</a:t>
            </a:r>
          </a:p>
          <a:p>
            <a:pPr marL="342900" indent="-342900">
              <a:lnSpc>
                <a:spcPct val="90000"/>
              </a:lnSpc>
              <a:buFont typeface="Wingdings" panose="05000000000000000000" pitchFamily="2" charset="2"/>
              <a:buChar char="q"/>
            </a:pPr>
            <a:r>
              <a:rPr lang="el-GR" altLang="el-GR" sz="2400" dirty="0" smtClean="0"/>
              <a:t>Αυτό σημαίνει ότι, </a:t>
            </a:r>
            <a:r>
              <a:rPr lang="el-GR" altLang="el-GR" sz="2400" dirty="0" smtClean="0">
                <a:solidFill>
                  <a:schemeClr val="accent4"/>
                </a:solidFill>
              </a:rPr>
              <a:t>η θυγατρική τάξη κληρονομεί τις μεθόδους και τα δεδομένα της μητρικής.</a:t>
            </a:r>
            <a:endParaRPr lang="el-GR" altLang="el-GR" sz="2400" dirty="0">
              <a:solidFill>
                <a:schemeClr val="accent4"/>
              </a:solidFill>
            </a:endParaRP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256"/>
            <a:ext cx="8229600" cy="1143000"/>
          </a:xfrm>
        </p:spPr>
        <p:txBody>
          <a:bodyPr>
            <a:normAutofit/>
          </a:bodyPr>
          <a:lstStyle/>
          <a:p>
            <a:r>
              <a:rPr lang="el-GR" altLang="el-GR" u="sng" dirty="0" smtClean="0">
                <a:solidFill>
                  <a:schemeClr val="tx2"/>
                </a:solidFill>
              </a:rPr>
              <a:t>Κληρονομικότητα (2 από 2)</a:t>
            </a:r>
            <a:endParaRPr lang="el-GR" u="sng" dirty="0">
              <a:solidFill>
                <a:schemeClr val="tx2"/>
              </a:solidFill>
            </a:endParaRPr>
          </a:p>
        </p:txBody>
      </p:sp>
      <p:sp>
        <p:nvSpPr>
          <p:cNvPr id="7" name="Rectangle 3"/>
          <p:cNvSpPr txBox="1">
            <a:spLocks noChangeArrowheads="1"/>
          </p:cNvSpPr>
          <p:nvPr/>
        </p:nvSpPr>
        <p:spPr>
          <a:xfrm>
            <a:off x="533400" y="1196752"/>
            <a:ext cx="7772400" cy="1447800"/>
          </a:xfrm>
          <a:prstGeom prst="rect">
            <a:avLst/>
          </a:prstGeom>
          <a:noFill/>
        </p:spPr>
        <p:txBody>
          <a:bodyPr vert="horz" lIns="92075" tIns="46038" rIns="92075" bIns="46038"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Σχέσεις κληρονομικότητας συχνά απεικονίζονται γραφικά σε ένα </a:t>
            </a:r>
            <a:r>
              <a:rPr lang="el-GR" altLang="el-GR" sz="2400" dirty="0" smtClean="0">
                <a:solidFill>
                  <a:schemeClr val="accent4"/>
                </a:solidFill>
              </a:rPr>
              <a:t>διάγραμμα τάξεων (</a:t>
            </a:r>
            <a:r>
              <a:rPr lang="en-US" altLang="el-GR" sz="2400" i="1" dirty="0" smtClean="0">
                <a:solidFill>
                  <a:schemeClr val="accent4"/>
                </a:solidFill>
              </a:rPr>
              <a:t>class diagram</a:t>
            </a:r>
            <a:r>
              <a:rPr lang="el-GR" altLang="el-GR" sz="2400" i="1" dirty="0" smtClean="0">
                <a:solidFill>
                  <a:schemeClr val="accent4"/>
                </a:solidFill>
              </a:rPr>
              <a:t>)</a:t>
            </a:r>
            <a:r>
              <a:rPr lang="el-GR" altLang="el-GR" sz="2400" dirty="0" smtClean="0"/>
              <a:t>, με το βέλος να δείχνει την μητρική τάξη</a:t>
            </a:r>
          </a:p>
          <a:p>
            <a:pPr>
              <a:buFont typeface="ZapfDingbats" pitchFamily="82" charset="2"/>
              <a:buNone/>
            </a:pPr>
            <a:endParaRPr lang="el-GR" altLang="el-GR" dirty="0" smtClean="0"/>
          </a:p>
        </p:txBody>
      </p:sp>
      <p:sp>
        <p:nvSpPr>
          <p:cNvPr id="8" name="Text Box 4"/>
          <p:cNvSpPr txBox="1">
            <a:spLocks noChangeArrowheads="1"/>
          </p:cNvSpPr>
          <p:nvPr/>
        </p:nvSpPr>
        <p:spPr bwMode="auto">
          <a:xfrm>
            <a:off x="5943600" y="3025552"/>
            <a:ext cx="2743200" cy="2308324"/>
          </a:xfrm>
          <a:prstGeom prst="rect">
            <a:avLst/>
          </a:prstGeom>
          <a:noFill/>
          <a:ln w="12700">
            <a:noFill/>
            <a:miter lim="800000"/>
            <a:headEnd type="none" w="sm" len="sm"/>
            <a:tailEnd type="none" w="sm" len="sm"/>
          </a:ln>
          <a:effectLst/>
        </p:spPr>
        <p:txBody>
          <a:bodyPr>
            <a:spAutoFit/>
          </a:bodyPr>
          <a:lstStyle/>
          <a:p>
            <a:pPr>
              <a:defRPr/>
            </a:pPr>
            <a:r>
              <a:rPr kumimoji="1" lang="el-GR" sz="2400" b="1" dirty="0" smtClean="0">
                <a:solidFill>
                  <a:schemeClr val="accent4"/>
                </a:solidFill>
                <a:effectLst>
                  <a:outerShdw blurRad="38100" dist="38100" dir="2700000" algn="tl">
                    <a:srgbClr val="C0C0C0"/>
                  </a:outerShdw>
                </a:effectLst>
              </a:rPr>
              <a:t>Κληρονομικότητα σημαίνει ότι η θυγατρική είναι μία πιο συγκεκριμένη έκδοση της μητρικής</a:t>
            </a:r>
            <a:endParaRPr kumimoji="1" lang="el-GR" sz="2400" b="1" dirty="0">
              <a:solidFill>
                <a:schemeClr val="accent4"/>
              </a:solidFill>
              <a:effectLst>
                <a:outerShdw blurRad="38100" dist="38100" dir="2700000" algn="tl">
                  <a:srgbClr val="C0C0C0"/>
                </a:outerShdw>
              </a:effectLst>
            </a:endParaRPr>
          </a:p>
        </p:txBody>
      </p:sp>
      <p:grpSp>
        <p:nvGrpSpPr>
          <p:cNvPr id="9" name="Group 21" descr="[DECORATIVE]"/>
          <p:cNvGrpSpPr>
            <a:grpSpLocks/>
          </p:cNvGrpSpPr>
          <p:nvPr/>
        </p:nvGrpSpPr>
        <p:grpSpPr bwMode="auto">
          <a:xfrm>
            <a:off x="2895600" y="2720752"/>
            <a:ext cx="2895600" cy="3581400"/>
            <a:chOff x="1728" y="1872"/>
            <a:chExt cx="1824" cy="2256"/>
          </a:xfrm>
        </p:grpSpPr>
        <p:grpSp>
          <p:nvGrpSpPr>
            <p:cNvPr id="10" name="Group 5"/>
            <p:cNvGrpSpPr>
              <a:grpSpLocks/>
            </p:cNvGrpSpPr>
            <p:nvPr/>
          </p:nvGrpSpPr>
          <p:grpSpPr bwMode="auto">
            <a:xfrm>
              <a:off x="1728" y="1872"/>
              <a:ext cx="1824" cy="864"/>
              <a:chOff x="1344" y="1248"/>
              <a:chExt cx="2688" cy="1632"/>
            </a:xfrm>
          </p:grpSpPr>
          <p:sp>
            <p:nvSpPr>
              <p:cNvPr id="20" name="Rectangle 6" descr="[DECORATIVE]"/>
              <p:cNvSpPr>
                <a:spLocks noChangeArrowheads="1"/>
              </p:cNvSpPr>
              <p:nvPr>
                <p:custDataLst>
                  <p:tags r:id="rId6"/>
                </p:custDataLst>
              </p:nvPr>
            </p:nvSpPr>
            <p:spPr bwMode="auto">
              <a:xfrm>
                <a:off x="1344" y="1248"/>
                <a:ext cx="2688" cy="336"/>
              </a:xfrm>
              <a:prstGeom prst="rect">
                <a:avLst/>
              </a:prstGeom>
              <a:solidFill>
                <a:srgbClr val="FFFF99"/>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altLang="el-GR" b="1" dirty="0"/>
                  <a:t>Animal</a:t>
                </a:r>
              </a:p>
            </p:txBody>
          </p:sp>
          <p:sp>
            <p:nvSpPr>
              <p:cNvPr id="21" name="Rectangle 7" descr="[DECORATIVE]"/>
              <p:cNvSpPr>
                <a:spLocks noChangeArrowheads="1"/>
              </p:cNvSpPr>
              <p:nvPr>
                <p:custDataLst>
                  <p:tags r:id="rId7"/>
                </p:custDataLst>
              </p:nvPr>
            </p:nvSpPr>
            <p:spPr bwMode="auto">
              <a:xfrm>
                <a:off x="1344" y="1584"/>
                <a:ext cx="2688" cy="336"/>
              </a:xfrm>
              <a:prstGeom prst="rect">
                <a:avLst/>
              </a:prstGeom>
              <a:solidFill>
                <a:srgbClr val="FFFF99"/>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l-GR" dirty="0"/>
                  <a:t># weight : </a:t>
                </a:r>
                <a:r>
                  <a:rPr lang="en-US" altLang="el-GR" dirty="0" err="1"/>
                  <a:t>int</a:t>
                </a:r>
                <a:endParaRPr lang="en-US" altLang="el-GR" dirty="0"/>
              </a:p>
            </p:txBody>
          </p:sp>
          <p:sp>
            <p:nvSpPr>
              <p:cNvPr id="22" name="Rectangle 8" descr="[DECORATIVE]"/>
              <p:cNvSpPr>
                <a:spLocks noChangeArrowheads="1"/>
              </p:cNvSpPr>
              <p:nvPr>
                <p:custDataLst>
                  <p:tags r:id="rId8"/>
                </p:custDataLst>
              </p:nvPr>
            </p:nvSpPr>
            <p:spPr bwMode="auto">
              <a:xfrm>
                <a:off x="1344" y="1920"/>
                <a:ext cx="2688" cy="960"/>
              </a:xfrm>
              <a:prstGeom prst="rect">
                <a:avLst/>
              </a:prstGeom>
              <a:solidFill>
                <a:srgbClr val="FFFF99"/>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altLang="el-GR" dirty="0"/>
                  <a:t>+ </a:t>
                </a:r>
                <a:r>
                  <a:rPr lang="en-US" altLang="el-GR" dirty="0" err="1"/>
                  <a:t>GetWeight</a:t>
                </a:r>
                <a:r>
                  <a:rPr lang="en-US" altLang="el-GR" dirty="0"/>
                  <a:t>() : </a:t>
                </a:r>
                <a:r>
                  <a:rPr lang="en-US" altLang="el-GR" dirty="0" err="1"/>
                  <a:t>int</a:t>
                </a:r>
                <a:endParaRPr lang="en-US" altLang="el-GR" dirty="0"/>
              </a:p>
            </p:txBody>
          </p:sp>
        </p:grpSp>
        <p:grpSp>
          <p:nvGrpSpPr>
            <p:cNvPr id="11" name="Group 9"/>
            <p:cNvGrpSpPr>
              <a:grpSpLocks/>
            </p:cNvGrpSpPr>
            <p:nvPr/>
          </p:nvGrpSpPr>
          <p:grpSpPr bwMode="auto">
            <a:xfrm>
              <a:off x="1728" y="3216"/>
              <a:ext cx="1824" cy="912"/>
              <a:chOff x="1344" y="1248"/>
              <a:chExt cx="2688" cy="1632"/>
            </a:xfrm>
          </p:grpSpPr>
          <p:sp>
            <p:nvSpPr>
              <p:cNvPr id="17" name="Rectangle 10" descr="[DECORATIVE]"/>
              <p:cNvSpPr>
                <a:spLocks noChangeArrowheads="1"/>
              </p:cNvSpPr>
              <p:nvPr>
                <p:custDataLst>
                  <p:tags r:id="rId5"/>
                </p:custDataLst>
              </p:nvPr>
            </p:nvSpPr>
            <p:spPr bwMode="auto">
              <a:xfrm>
                <a:off x="1344" y="1248"/>
                <a:ext cx="2688" cy="336"/>
              </a:xfrm>
              <a:prstGeom prst="rect">
                <a:avLst/>
              </a:prstGeom>
              <a:solidFill>
                <a:srgbClr val="FFFF99"/>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altLang="el-GR" b="1" dirty="0"/>
                  <a:t>Bird</a:t>
                </a:r>
              </a:p>
            </p:txBody>
          </p:sp>
          <p:sp>
            <p:nvSpPr>
              <p:cNvPr id="18" name="Rectangle 11" descr="[DECORATIVE]"/>
              <p:cNvSpPr>
                <a:spLocks noChangeArrowheads="1"/>
              </p:cNvSpPr>
              <p:nvPr/>
            </p:nvSpPr>
            <p:spPr bwMode="auto">
              <a:xfrm>
                <a:off x="1344" y="1584"/>
                <a:ext cx="2688" cy="336"/>
              </a:xfrm>
              <a:prstGeom prst="rect">
                <a:avLst/>
              </a:prstGeom>
              <a:solidFill>
                <a:srgbClr val="FFFF99"/>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endParaRPr lang="el-GR" altLang="el-GR"/>
              </a:p>
            </p:txBody>
          </p:sp>
          <p:sp>
            <p:nvSpPr>
              <p:cNvPr id="19" name="Rectangle 12" descr="[DECORATIVE]"/>
              <p:cNvSpPr>
                <a:spLocks noChangeArrowheads="1"/>
              </p:cNvSpPr>
              <p:nvPr/>
            </p:nvSpPr>
            <p:spPr bwMode="auto">
              <a:xfrm>
                <a:off x="1344" y="1920"/>
                <a:ext cx="2688" cy="960"/>
              </a:xfrm>
              <a:prstGeom prst="rect">
                <a:avLst/>
              </a:prstGeom>
              <a:solidFill>
                <a:srgbClr val="FFFF99"/>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endParaRPr lang="el-GR" altLang="el-GR"/>
              </a:p>
            </p:txBody>
          </p:sp>
        </p:grpSp>
        <p:grpSp>
          <p:nvGrpSpPr>
            <p:cNvPr id="13" name="Group 13"/>
            <p:cNvGrpSpPr>
              <a:grpSpLocks/>
            </p:cNvGrpSpPr>
            <p:nvPr/>
          </p:nvGrpSpPr>
          <p:grpSpPr bwMode="auto">
            <a:xfrm>
              <a:off x="2544" y="2736"/>
              <a:ext cx="192" cy="480"/>
              <a:chOff x="1296" y="2640"/>
              <a:chExt cx="192" cy="480"/>
            </a:xfrm>
          </p:grpSpPr>
          <p:sp>
            <p:nvSpPr>
              <p:cNvPr id="15" name="Line 14" descr="[DECORATIVE]"/>
              <p:cNvSpPr>
                <a:spLocks noChangeShapeType="1"/>
              </p:cNvSpPr>
              <p:nvPr/>
            </p:nvSpPr>
            <p:spPr bwMode="auto">
              <a:xfrm flipV="1">
                <a:off x="1392" y="2640"/>
                <a:ext cx="0"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 name="AutoShape 15" descr="[DECORATIVE]"/>
              <p:cNvSpPr>
                <a:spLocks noChangeArrowheads="1"/>
              </p:cNvSpPr>
              <p:nvPr/>
            </p:nvSpPr>
            <p:spPr bwMode="auto">
              <a:xfrm>
                <a:off x="1296" y="2640"/>
                <a:ext cx="192" cy="144"/>
              </a:xfrm>
              <a:prstGeom prst="triangle">
                <a:avLst>
                  <a:gd name="adj" fmla="val 50000"/>
                </a:avLst>
              </a:prstGeom>
              <a:solidFill>
                <a:schemeClr val="bg1"/>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endParaRPr lang="el-GR" altLang="el-GR"/>
              </a:p>
            </p:txBody>
          </p:sp>
        </p:grpSp>
        <p:sp>
          <p:nvSpPr>
            <p:cNvPr id="14" name="Rectangle 16" descr="[DECORATIVE]"/>
            <p:cNvSpPr>
              <a:spLocks noChangeArrowheads="1"/>
            </p:cNvSpPr>
            <p:nvPr>
              <p:custDataLst>
                <p:tags r:id="rId4"/>
              </p:custDataLst>
            </p:nvPr>
          </p:nvSpPr>
          <p:spPr bwMode="auto">
            <a:xfrm>
              <a:off x="1763" y="3782"/>
              <a:ext cx="9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altLang="el-GR" sz="2000" dirty="0"/>
                <a:t>+ Fly() : void</a:t>
              </a:r>
            </a:p>
          </p:txBody>
        </p:sp>
      </p:grpSp>
      <p:grpSp>
        <p:nvGrpSpPr>
          <p:cNvPr id="23" name="Group 17" descr="[DECORATIVE]"/>
          <p:cNvGrpSpPr>
            <a:grpSpLocks/>
          </p:cNvGrpSpPr>
          <p:nvPr/>
        </p:nvGrpSpPr>
        <p:grpSpPr bwMode="auto">
          <a:xfrm>
            <a:off x="762000" y="3482752"/>
            <a:ext cx="1752600" cy="1828800"/>
            <a:chOff x="2184" y="1584"/>
            <a:chExt cx="1104" cy="1152"/>
          </a:xfrm>
        </p:grpSpPr>
        <p:sp>
          <p:nvSpPr>
            <p:cNvPr id="24" name="AutoShape 18" descr="[DECORATIVE]"/>
            <p:cNvSpPr>
              <a:spLocks noChangeArrowheads="1"/>
            </p:cNvSpPr>
            <p:nvPr>
              <p:custDataLst>
                <p:tags r:id="rId2"/>
              </p:custDataLst>
            </p:nvPr>
          </p:nvSpPr>
          <p:spPr bwMode="auto">
            <a:xfrm>
              <a:off x="2184" y="1584"/>
              <a:ext cx="1104" cy="384"/>
            </a:xfrm>
            <a:prstGeom prst="flowChartAlternateProcess">
              <a:avLst/>
            </a:prstGeom>
            <a:solidFill>
              <a:schemeClr val="accent1"/>
            </a:solidFill>
            <a:ln w="12700">
              <a:solidFill>
                <a:schemeClr val="bg2"/>
              </a:solidFill>
              <a:miter lim="800000"/>
              <a:headEnd type="none" w="sm" len="sm"/>
              <a:tailEnd type="none" w="sm" len="sm"/>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altLang="el-GR" sz="2000" b="1" dirty="0">
                  <a:latin typeface="Courier New" pitchFamily="49" charset="0"/>
                </a:rPr>
                <a:t>Animal</a:t>
              </a:r>
            </a:p>
          </p:txBody>
        </p:sp>
        <p:sp>
          <p:nvSpPr>
            <p:cNvPr id="25" name="AutoShape 19" descr="[DECORATIVE]"/>
            <p:cNvSpPr>
              <a:spLocks noChangeArrowheads="1"/>
            </p:cNvSpPr>
            <p:nvPr>
              <p:custDataLst>
                <p:tags r:id="rId3"/>
              </p:custDataLst>
            </p:nvPr>
          </p:nvSpPr>
          <p:spPr bwMode="auto">
            <a:xfrm>
              <a:off x="2184" y="2352"/>
              <a:ext cx="1104" cy="384"/>
            </a:xfrm>
            <a:prstGeom prst="flowChartAlternateProcess">
              <a:avLst/>
            </a:prstGeom>
            <a:solidFill>
              <a:schemeClr val="accent1"/>
            </a:solidFill>
            <a:ln w="12700">
              <a:solidFill>
                <a:schemeClr val="bg2"/>
              </a:solidFill>
              <a:miter lim="800000"/>
              <a:headEnd type="none" w="sm" len="sm"/>
              <a:tailEnd type="none" w="sm" len="sm"/>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altLang="el-GR" sz="2000" b="1" dirty="0">
                  <a:latin typeface="Courier New" pitchFamily="49" charset="0"/>
                </a:rPr>
                <a:t>Bird</a:t>
              </a:r>
            </a:p>
          </p:txBody>
        </p:sp>
        <p:cxnSp>
          <p:nvCxnSpPr>
            <p:cNvPr id="26" name="AutoShape 20" descr="[DECORATIVE]"/>
            <p:cNvCxnSpPr>
              <a:cxnSpLocks noChangeShapeType="1"/>
              <a:stCxn id="25" idx="0"/>
              <a:endCxn id="24" idx="2"/>
            </p:cNvCxnSpPr>
            <p:nvPr/>
          </p:nvCxnSpPr>
          <p:spPr bwMode="auto">
            <a:xfrm flipV="1">
              <a:off x="2736" y="1968"/>
              <a:ext cx="0" cy="384"/>
            </a:xfrm>
            <a:prstGeom prst="straightConnector1">
              <a:avLst/>
            </a:prstGeom>
            <a:noFill/>
            <a:ln w="38100">
              <a:solidFill>
                <a:schemeClr val="accent4"/>
              </a:solidFill>
              <a:round/>
              <a:headEnd type="none" w="sm" len="sm"/>
              <a:tailEnd type="triangle" w="sm" len="sm"/>
            </a:ln>
            <a:extLst>
              <a:ext uri="{909E8E84-426E-40DD-AFC4-6F175D3DCCD1}">
                <a14:hiddenFill xmlns:a14="http://schemas.microsoft.com/office/drawing/2010/main">
                  <a:noFill/>
                </a14:hiddenFill>
              </a:ext>
            </a:extLst>
          </p:spPr>
        </p:cxnSp>
      </p:gr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3"/>
            </p:custDataLst>
          </p:nvPr>
        </p:nvSpPr>
        <p:spPr>
          <a:xfrm>
            <a:off x="533400" y="125760"/>
            <a:ext cx="7772400" cy="1143000"/>
          </a:xfrm>
        </p:spPr>
        <p:txBody>
          <a:bodyPr>
            <a:noAutofit/>
          </a:bodyPr>
          <a:lstStyle/>
          <a:p>
            <a:r>
              <a:rPr lang="el-GR" altLang="el-GR" u="sng" dirty="0" smtClean="0">
                <a:solidFill>
                  <a:schemeClr val="tx2"/>
                </a:solidFill>
              </a:rPr>
              <a:t>Παραδείγματα: Βασικές και Θυγατρικές Τάξεις</a:t>
            </a:r>
            <a:endParaRPr lang="el-GR" altLang="el-GR" u="sng" dirty="0" smtClean="0">
              <a:solidFill>
                <a:schemeClr val="tx2"/>
              </a:solidFill>
            </a:endParaRPr>
          </a:p>
        </p:txBody>
      </p:sp>
      <p:graphicFrame>
        <p:nvGraphicFramePr>
          <p:cNvPr id="2" name="Αντικείμενο 1" descr="Πίνακας βασικών και θυγατρικών τάξεων."/>
          <p:cNvGraphicFramePr>
            <a:graphicFrameLocks/>
          </p:cNvGraphicFramePr>
          <p:nvPr>
            <p:extLst>
              <p:ext uri="{D42A27DB-BD31-4B8C-83A1-F6EECF244321}">
                <p14:modId xmlns:p14="http://schemas.microsoft.com/office/powerpoint/2010/main" val="1589314365"/>
              </p:ext>
            </p:extLst>
          </p:nvPr>
        </p:nvGraphicFramePr>
        <p:xfrm>
          <a:off x="755576" y="1795239"/>
          <a:ext cx="7654925" cy="4010025"/>
        </p:xfrm>
        <a:graphic>
          <a:graphicData uri="http://schemas.openxmlformats.org/presentationml/2006/ole">
            <mc:AlternateContent xmlns:mc="http://schemas.openxmlformats.org/markup-compatibility/2006">
              <mc:Choice xmlns:v="urn:schemas-microsoft-com:vml" Requires="v">
                <p:oleObj spid="_x0000_s1038" name="Document" r:id="rId6" imgW="4829473" imgH="2528378" progId="Word.Document.8">
                  <p:embed/>
                </p:oleObj>
              </mc:Choice>
              <mc:Fallback>
                <p:oleObj name="Document" r:id="rId6" imgW="4829473" imgH="2528378" progId="Word.Documen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1795239"/>
                        <a:ext cx="7654925" cy="401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Κληρονομικότητα</a:t>
            </a:r>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2"/>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5/2013 12:29:34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5,2,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7,8,9,23,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4,2,5,9,"/>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6,55,5,1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18,9,13,"/>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13,24,39,25,5,1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129,5,2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2,85,5,2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11,5,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2,18,19,5,2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2,33,5,2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22,36,2,5,2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18,2,5,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19,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40,5,2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10,5,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0ABD1B7-B0B8-4E27-A69F-19C8EFFB63D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5205</TotalTime>
  <Words>1268</Words>
  <Application>Microsoft Office PowerPoint</Application>
  <PresentationFormat>Προβολή στην οθόνη (4:3)</PresentationFormat>
  <Paragraphs>222</Paragraphs>
  <Slides>24</Slides>
  <Notes>23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26" baseType="lpstr">
      <vt:lpstr>Θέμα του Office</vt:lpstr>
      <vt:lpstr>Document</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Οι τάξεις της C#</vt:lpstr>
      <vt:lpstr>Κληρονομικότητα (1 από 2) </vt:lpstr>
      <vt:lpstr>Κληρονομικότητα (2 από 2)</vt:lpstr>
      <vt:lpstr>Παραδείγματα: Βασικές και Θυγατρικές Τάξεις</vt:lpstr>
      <vt:lpstr>Declaring a Derived Class</vt:lpstr>
      <vt:lpstr>Έλεγχος Κληρονομικότητας</vt:lpstr>
      <vt:lpstr>Ο προσδιοριστής protected </vt:lpstr>
      <vt:lpstr>Κλήση κατασκευαστών μητρικής από θυγατρικές: η αναφορά base</vt:lpstr>
      <vt:lpstr>Ορισμός μεθόδων στις θυγατρικές που υπάρχουν στη βασική (επικάλυψη)</vt:lpstr>
      <vt:lpstr>Επικάλυψη μεθόδων: Σύνταξη</vt:lpstr>
      <vt:lpstr>Overloading vs. Overriding</vt:lpstr>
      <vt:lpstr>Μονή ή Πολλαπλή Κληρονομικότητα;</vt:lpstr>
      <vt:lpstr>Διάγραμμα Ιεραρχίας Κλάσεων</vt:lpstr>
      <vt:lpstr>Another Example:  Base Classes and Derived Classes</vt:lpstr>
      <vt:lpstr>Yet Another Example</vt:lpstr>
      <vt:lpstr>Ιεραρχία Κλάσεων</vt:lpstr>
      <vt:lpstr>Η κλάση Object (1 από 2)</vt:lpstr>
      <vt:lpstr>Η κλάση Object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Κληρονομικότητα</dc:title>
  <dc:creator>Νικόλαος Θ. Λιόλιος</dc:creator>
  <cp:keywords>Αντικειμενοστραφής Προγραμματισμός ΙΙ, Κληρονομικότητα, Εισαγωγή στη κληρονομικότητα, Γιατί κληρονομικότητα; Πώς υλοποιείται η κληρονομικότητα.</cp:keywords>
  <cp:lastModifiedBy>Windows User</cp:lastModifiedBy>
  <cp:revision>481</cp:revision>
  <dcterms:created xsi:type="dcterms:W3CDTF">2012-09-06T09:03:05Z</dcterms:created>
  <dcterms:modified xsi:type="dcterms:W3CDTF">2013-10-15T09:29:54Z</dcterms:modified>
</cp:coreProperties>
</file>