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6.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0.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1.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6.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7.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8.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9.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30.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31.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2.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33.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34.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35.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36.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7.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8.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39.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40.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41.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42.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43.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7"/>
  </p:notesMasterIdLst>
  <p:sldIdLst>
    <p:sldId id="256" r:id="rId3"/>
    <p:sldId id="257" r:id="rId4"/>
    <p:sldId id="259" r:id="rId5"/>
    <p:sldId id="261" r:id="rId6"/>
    <p:sldId id="262" r:id="rId7"/>
    <p:sldId id="264" r:id="rId8"/>
    <p:sldId id="404" r:id="rId9"/>
    <p:sldId id="310" r:id="rId10"/>
    <p:sldId id="373" r:id="rId11"/>
    <p:sldId id="311" r:id="rId12"/>
    <p:sldId id="312" r:id="rId13"/>
    <p:sldId id="313" r:id="rId14"/>
    <p:sldId id="405" r:id="rId15"/>
    <p:sldId id="314" r:id="rId16"/>
    <p:sldId id="315" r:id="rId17"/>
    <p:sldId id="374" r:id="rId18"/>
    <p:sldId id="375" r:id="rId19"/>
    <p:sldId id="316" r:id="rId20"/>
    <p:sldId id="317" r:id="rId21"/>
    <p:sldId id="376" r:id="rId22"/>
    <p:sldId id="377" r:id="rId23"/>
    <p:sldId id="378" r:id="rId24"/>
    <p:sldId id="379" r:id="rId25"/>
    <p:sldId id="380" r:id="rId26"/>
    <p:sldId id="381" r:id="rId27"/>
    <p:sldId id="382" r:id="rId28"/>
    <p:sldId id="383" r:id="rId29"/>
    <p:sldId id="384" r:id="rId30"/>
    <p:sldId id="385" r:id="rId31"/>
    <p:sldId id="386" r:id="rId32"/>
    <p:sldId id="408" r:id="rId33"/>
    <p:sldId id="409" r:id="rId34"/>
    <p:sldId id="410" r:id="rId35"/>
    <p:sldId id="411" r:id="rId36"/>
    <p:sldId id="412" r:id="rId37"/>
    <p:sldId id="413" r:id="rId38"/>
    <p:sldId id="414" r:id="rId39"/>
    <p:sldId id="415" r:id="rId40"/>
    <p:sldId id="407" r:id="rId41"/>
    <p:sldId id="416" r:id="rId42"/>
    <p:sldId id="417" r:id="rId43"/>
    <p:sldId id="418" r:id="rId44"/>
    <p:sldId id="420" r:id="rId45"/>
    <p:sldId id="280" r:id="rId46"/>
  </p:sldIdLst>
  <p:sldSz cx="9144000" cy="6858000" type="screen4x3"/>
  <p:notesSz cx="6858000" cy="9144000"/>
  <p:custDataLst>
    <p:tags r:id="rId4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101" d="100"/>
          <a:sy n="101" d="100"/>
        </p:scale>
        <p:origin x="132" y="27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828217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62858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293192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8812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7653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758850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968661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23041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17713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67651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154241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848070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38415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474021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357165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207156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055585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777433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06699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762183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205061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742219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456157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903343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053833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804466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368404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147163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7738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897377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687580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90265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942730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65013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01050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63586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46.xml"/><Relationship Id="rId7" Type="http://schemas.openxmlformats.org/officeDocument/2006/relationships/image" Target="../media/image4.emf"/><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10.xml"/><Relationship Id="rId5" Type="http://schemas.openxmlformats.org/officeDocument/2006/relationships/slideLayout" Target="../slideLayouts/slideLayout2.xml"/><Relationship Id="rId10" Type="http://schemas.microsoft.com/office/2007/relationships/hdphoto" Target="../media/hdphoto1.wdp"/><Relationship Id="rId4" Type="http://schemas.openxmlformats.org/officeDocument/2006/relationships/tags" Target="../tags/tag47.xml"/><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74.xml"/><Relationship Id="rId7" Type="http://schemas.openxmlformats.org/officeDocument/2006/relationships/image" Target="../media/image6.emf"/><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16.xml"/><Relationship Id="rId5" Type="http://schemas.openxmlformats.org/officeDocument/2006/relationships/slideLayout" Target="../slideLayouts/slideLayout2.xml"/><Relationship Id="rId10" Type="http://schemas.microsoft.com/office/2007/relationships/hdphoto" Target="../media/hdphoto1.wdp"/><Relationship Id="rId4" Type="http://schemas.openxmlformats.org/officeDocument/2006/relationships/tags" Target="../tags/tag75.xml"/><Relationship Id="rId9"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notesSlide" Target="../notesSlides/notesSlide17.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tags" Target="../tags/tag79.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83.xml"/><Relationship Id="rId7"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microsoft.com/office/2007/relationships/hdphoto" Target="../media/hdphoto1.wdp"/><Relationship Id="rId5" Type="http://schemas.openxmlformats.org/officeDocument/2006/relationships/tags" Target="../tags/tag85.xml"/><Relationship Id="rId10" Type="http://schemas.openxmlformats.org/officeDocument/2006/relationships/image" Target="../media/image5.jpeg"/><Relationship Id="rId4" Type="http://schemas.openxmlformats.org/officeDocument/2006/relationships/tags" Target="../tags/tag84.xml"/><Relationship Id="rId9" Type="http://schemas.openxmlformats.org/officeDocument/2006/relationships/slide" Target="slide6.xml"/></Relationships>
</file>

<file path=ppt/slides/_rels/slide19.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notesSlide" Target="../notesSlides/notesSlide1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2.xml"/><Relationship Id="rId5" Type="http://schemas.openxmlformats.org/officeDocument/2006/relationships/tags" Target="../tags/tag91.xml"/><Relationship Id="rId4" Type="http://schemas.openxmlformats.org/officeDocument/2006/relationships/tags" Target="../tags/tag90.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95.xml"/></Relationships>
</file>

<file path=ppt/slides/_rels/slide2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98.xml"/><Relationship Id="rId7" Type="http://schemas.openxmlformats.org/officeDocument/2006/relationships/notesSlide" Target="../notesSlides/notesSlide21.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2.xml"/><Relationship Id="rId5" Type="http://schemas.openxmlformats.org/officeDocument/2006/relationships/tags" Target="../tags/tag100.xml"/><Relationship Id="rId10" Type="http://schemas.microsoft.com/office/2007/relationships/hdphoto" Target="../media/hdphoto1.wdp"/><Relationship Id="rId4" Type="http://schemas.openxmlformats.org/officeDocument/2006/relationships/tags" Target="../tags/tag99.xml"/><Relationship Id="rId9" Type="http://schemas.openxmlformats.org/officeDocument/2006/relationships/image" Target="../media/image5.jpe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03.xml"/><Relationship Id="rId7"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s/_rels/slide2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09.xml"/><Relationship Id="rId7" Type="http://schemas.openxmlformats.org/officeDocument/2006/relationships/slide" Target="slide6.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10.xml"/><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notesSlide" Target="../notesSlides/notesSlide24.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2.xml"/><Relationship Id="rId5" Type="http://schemas.openxmlformats.org/officeDocument/2006/relationships/tags" Target="../tags/tag115.xml"/><Relationship Id="rId4" Type="http://schemas.openxmlformats.org/officeDocument/2006/relationships/tags" Target="../tags/tag114.xml"/></Relationships>
</file>

<file path=ppt/slides/_rels/slide2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18.xml"/><Relationship Id="rId7" Type="http://schemas.openxmlformats.org/officeDocument/2006/relationships/slide" Target="slide6.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19.xml"/><Relationship Id="rId9"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notesSlide" Target="../notesSlides/notesSlide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Layout" Target="../slideLayouts/slideLayout2.xml"/><Relationship Id="rId5" Type="http://schemas.openxmlformats.org/officeDocument/2006/relationships/tags" Target="../tags/tag124.xml"/><Relationship Id="rId4" Type="http://schemas.openxmlformats.org/officeDocument/2006/relationships/tags" Target="../tags/tag123.xml"/></Relationships>
</file>

<file path=ppt/slides/_rels/slide27.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28.xml"/></Relationships>
</file>

<file path=ppt/slides/_rels/slide28.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notesSlide" Target="../notesSlides/notesSlide28.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tags" Target="../tags/tag132.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136.xml"/><Relationship Id="rId7"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microsoft.com/office/2007/relationships/hdphoto" Target="../media/hdphoto1.wdp"/><Relationship Id="rId5" Type="http://schemas.openxmlformats.org/officeDocument/2006/relationships/tags" Target="../tags/tag138.xml"/><Relationship Id="rId10" Type="http://schemas.openxmlformats.org/officeDocument/2006/relationships/image" Target="../media/image5.jpeg"/><Relationship Id="rId4" Type="http://schemas.openxmlformats.org/officeDocument/2006/relationships/tags" Target="../tags/tag137.xml"/><Relationship Id="rId9"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notesSlide" Target="../notesSlides/notesSlide30.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Layout" Target="../slideLayouts/slideLayout2.xml"/><Relationship Id="rId5" Type="http://schemas.openxmlformats.org/officeDocument/2006/relationships/tags" Target="../tags/tag144.xml"/><Relationship Id="rId4" Type="http://schemas.openxmlformats.org/officeDocument/2006/relationships/tags" Target="../tags/tag143.xml"/></Relationships>
</file>

<file path=ppt/slides/_rels/slide3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47.xml"/><Relationship Id="rId7" Type="http://schemas.openxmlformats.org/officeDocument/2006/relationships/notesSlide" Target="../notesSlides/notesSlide3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2.xml"/><Relationship Id="rId5" Type="http://schemas.openxmlformats.org/officeDocument/2006/relationships/tags" Target="../tags/tag149.xml"/><Relationship Id="rId10" Type="http://schemas.microsoft.com/office/2007/relationships/hdphoto" Target="../media/hdphoto1.wdp"/><Relationship Id="rId4" Type="http://schemas.openxmlformats.org/officeDocument/2006/relationships/tags" Target="../tags/tag148.xml"/><Relationship Id="rId9" Type="http://schemas.openxmlformats.org/officeDocument/2006/relationships/image" Target="../media/image5.jpe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3" Type="http://schemas.openxmlformats.org/officeDocument/2006/relationships/tags" Target="../tags/tag152.xml"/><Relationship Id="rId7"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microsoft.com/office/2007/relationships/hdphoto" Target="../media/hdphoto1.wdp"/><Relationship Id="rId5" Type="http://schemas.openxmlformats.org/officeDocument/2006/relationships/tags" Target="../tags/tag154.xml"/><Relationship Id="rId10" Type="http://schemas.openxmlformats.org/officeDocument/2006/relationships/image" Target="../media/image5.jpeg"/><Relationship Id="rId4" Type="http://schemas.openxmlformats.org/officeDocument/2006/relationships/tags" Target="../tags/tag153.xml"/><Relationship Id="rId9" Type="http://schemas.openxmlformats.org/officeDocument/2006/relationships/slide" Target="slide6.xml"/></Relationships>
</file>

<file path=ppt/slides/_rels/slide33.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notesSlide" Target="../notesSlides/notesSlide33.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2.xml"/><Relationship Id="rId5" Type="http://schemas.openxmlformats.org/officeDocument/2006/relationships/tags" Target="../tags/tag160.xml"/><Relationship Id="rId4" Type="http://schemas.openxmlformats.org/officeDocument/2006/relationships/tags" Target="../tags/tag159.xml"/></Relationships>
</file>

<file path=ppt/slides/_rels/slide3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63.xml"/><Relationship Id="rId7" Type="http://schemas.openxmlformats.org/officeDocument/2006/relationships/slide" Target="slide6.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64.xml"/><Relationship Id="rId9"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notesSlide" Target="../notesSlides/notesSlide35.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Layout" Target="../slideLayouts/slideLayout2.xml"/><Relationship Id="rId5" Type="http://schemas.openxmlformats.org/officeDocument/2006/relationships/tags" Target="../tags/tag169.xml"/><Relationship Id="rId4" Type="http://schemas.openxmlformats.org/officeDocument/2006/relationships/tags" Target="../tags/tag168.xml"/></Relationships>
</file>

<file path=ppt/slides/_rels/slide36.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173.xml"/></Relationships>
</file>

<file path=ppt/slides/_rels/slide3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76.xml"/><Relationship Id="rId7" Type="http://schemas.openxmlformats.org/officeDocument/2006/relationships/slide" Target="slide6.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77.xml"/><Relationship Id="rId9"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notesSlide" Target="../notesSlides/notesSlide38.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2.xml"/><Relationship Id="rId5" Type="http://schemas.openxmlformats.org/officeDocument/2006/relationships/tags" Target="../tags/tag182.xml"/><Relationship Id="rId4" Type="http://schemas.openxmlformats.org/officeDocument/2006/relationships/tags" Target="../tags/tag181.xml"/></Relationships>
</file>

<file path=ppt/slides/_rels/slide3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85.xml"/><Relationship Id="rId7" Type="http://schemas.openxmlformats.org/officeDocument/2006/relationships/notesSlide" Target="../notesSlides/notesSlide3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2.xml"/><Relationship Id="rId5" Type="http://schemas.openxmlformats.org/officeDocument/2006/relationships/tags" Target="../tags/tag187.xml"/><Relationship Id="rId10" Type="http://schemas.microsoft.com/office/2007/relationships/hdphoto" Target="../media/hdphoto1.wdp"/><Relationship Id="rId4" Type="http://schemas.openxmlformats.org/officeDocument/2006/relationships/tags" Target="../tags/tag186.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91.xml"/></Relationships>
</file>

<file path=ppt/slides/_rels/slide41.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image" Target="../media/image7.emf"/><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95.xml"/></Relationships>
</file>

<file path=ppt/slides/_rels/slide4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98.xml"/><Relationship Id="rId7" Type="http://schemas.openxmlformats.org/officeDocument/2006/relationships/notesSlide" Target="../notesSlides/notesSlide42.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slideLayout" Target="../slideLayouts/slideLayout2.xml"/><Relationship Id="rId5" Type="http://schemas.openxmlformats.org/officeDocument/2006/relationships/tags" Target="../tags/tag200.xml"/><Relationship Id="rId4" Type="http://schemas.openxmlformats.org/officeDocument/2006/relationships/tags" Target="../tags/tag199.xml"/></Relationships>
</file>

<file path=ppt/slides/_rels/slide4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203.xml"/><Relationship Id="rId7" Type="http://schemas.openxmlformats.org/officeDocument/2006/relationships/image" Target="../media/image9.emf"/><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204.xml"/><Relationship Id="rId9" Type="http://schemas.openxmlformats.org/officeDocument/2006/relationships/image" Target="../media/image11.emf"/></Relationships>
</file>

<file path=ppt/slides/_rels/slide4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slide" Target="slide13.xml"/><Relationship Id="rId18" Type="http://schemas.openxmlformats.org/officeDocument/2006/relationships/slide" Target="slide33.xml"/><Relationship Id="rId3" Type="http://schemas.openxmlformats.org/officeDocument/2006/relationships/tags" Target="../tags/tag20.xml"/><Relationship Id="rId21" Type="http://schemas.openxmlformats.org/officeDocument/2006/relationships/slide" Target="slide40.xml"/><Relationship Id="rId7" Type="http://schemas.openxmlformats.org/officeDocument/2006/relationships/slideLayout" Target="../slideLayouts/slideLayout2.xml"/><Relationship Id="rId12" Type="http://schemas.openxmlformats.org/officeDocument/2006/relationships/slide" Target="slide19.xml"/><Relationship Id="rId17" Type="http://schemas.openxmlformats.org/officeDocument/2006/relationships/slide" Target="slide32.xml"/><Relationship Id="rId2" Type="http://schemas.openxmlformats.org/officeDocument/2006/relationships/tags" Target="../tags/tag19.xml"/><Relationship Id="rId16" Type="http://schemas.openxmlformats.org/officeDocument/2006/relationships/slide" Target="slide30.xml"/><Relationship Id="rId20" Type="http://schemas.openxmlformats.org/officeDocument/2006/relationships/slide" Target="slide38.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 Target="slide17.xml"/><Relationship Id="rId5" Type="http://schemas.openxmlformats.org/officeDocument/2006/relationships/tags" Target="../tags/tag22.xml"/><Relationship Id="rId15" Type="http://schemas.openxmlformats.org/officeDocument/2006/relationships/slide" Target="slide26.xml"/><Relationship Id="rId10" Type="http://schemas.openxmlformats.org/officeDocument/2006/relationships/slide" Target="slide11.xml"/><Relationship Id="rId19" Type="http://schemas.openxmlformats.org/officeDocument/2006/relationships/slide" Target="slide35.xml"/><Relationship Id="rId4" Type="http://schemas.openxmlformats.org/officeDocument/2006/relationships/tags" Target="../tags/tag21.xml"/><Relationship Id="rId9" Type="http://schemas.openxmlformats.org/officeDocument/2006/relationships/slide" Target="slide6.xml"/><Relationship Id="rId14" Type="http://schemas.openxmlformats.org/officeDocument/2006/relationships/slide" Target="slide24.xml"/></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notesSlide" Target="../notesSlides/notesSlide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5" Type="http://schemas.openxmlformats.org/officeDocument/2006/relationships/tags" Target="../tags/tag28.xml"/><Relationship Id="rId4" Type="http://schemas.openxmlformats.org/officeDocument/2006/relationships/tags" Target="../tags/tag27.xml"/></Relationships>
</file>

<file path=ppt/slides/_rels/slide7.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notesSlide" Target="../notesSlides/notesSlide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s>
</file>

<file path=ppt/slides/_rels/slide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notesSlide" Target="../notesSlides/notesSlide8.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tags" Target="../tags/tag37.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9.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2.xml"/><Relationship Id="rId5" Type="http://schemas.openxmlformats.org/officeDocument/2006/relationships/tags" Target="../tags/tag43.xml"/><Relationship Id="rId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Προγραμματισμός </a:t>
            </a:r>
            <a:br>
              <a:rPr lang="el-GR" dirty="0" smtClean="0"/>
            </a:br>
            <a:r>
              <a:rPr lang="el-GR" dirty="0" smtClean="0"/>
              <a:t>Εφαρμογών Διαδικτύου</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8</a:t>
            </a:r>
            <a:r>
              <a:rPr lang="el-GR" sz="2800" b="1" dirty="0" smtClean="0"/>
              <a:t>:</a:t>
            </a:r>
            <a:r>
              <a:rPr lang="en-US" sz="2800" dirty="0" smtClean="0"/>
              <a:t> </a:t>
            </a:r>
            <a:r>
              <a:rPr lang="el-GR" sz="2800" dirty="0" smtClean="0"/>
              <a:t>Εισαγωγή στην </a:t>
            </a:r>
            <a:r>
              <a:rPr lang="en-US" sz="2800" dirty="0" smtClean="0"/>
              <a:t>XML</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Φώτης </a:t>
            </a:r>
            <a:r>
              <a:rPr lang="el-GR" sz="2800" dirty="0" err="1" smtClean="0"/>
              <a:t>Κόκκορας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3600" dirty="0"/>
              <a:t>Ιστορικό εξέλιξης</a:t>
            </a:r>
          </a:p>
        </p:txBody>
      </p:sp>
      <p:sp>
        <p:nvSpPr>
          <p:cNvPr id="3" name="Ορθογώνιο 2"/>
          <p:cNvSpPr/>
          <p:nvPr/>
        </p:nvSpPr>
        <p:spPr>
          <a:xfrm>
            <a:off x="431032" y="1772816"/>
            <a:ext cx="8712968" cy="3970318"/>
          </a:xfrm>
          <a:prstGeom prst="rect">
            <a:avLst/>
          </a:prstGeom>
        </p:spPr>
        <p:txBody>
          <a:bodyPr wrap="square">
            <a:spAutoFit/>
          </a:bodyPr>
          <a:lstStyle/>
          <a:p>
            <a:pPr marL="457200" indent="-457200">
              <a:buFont typeface="Wingdings" panose="05000000000000000000" pitchFamily="2" charset="2"/>
              <a:buChar char="v"/>
            </a:pPr>
            <a:r>
              <a:rPr lang="en-US" sz="2800" dirty="0">
                <a:solidFill>
                  <a:srgbClr val="000000"/>
                </a:solidFill>
              </a:rPr>
              <a:t>SGML</a:t>
            </a:r>
          </a:p>
          <a:p>
            <a:pPr marL="914400" lvl="1" indent="-457200">
              <a:buFont typeface="Wingdings" panose="05000000000000000000" pitchFamily="2" charset="2"/>
              <a:buChar char="q"/>
            </a:pPr>
            <a:r>
              <a:rPr lang="en-US" sz="2800" dirty="0" smtClean="0">
                <a:solidFill>
                  <a:srgbClr val="000000"/>
                </a:solidFill>
              </a:rPr>
              <a:t>Η </a:t>
            </a:r>
            <a:r>
              <a:rPr lang="en-US" sz="2800" dirty="0" err="1">
                <a:solidFill>
                  <a:srgbClr val="000000"/>
                </a:solidFill>
              </a:rPr>
              <a:t>γλώσσ</a:t>
            </a:r>
            <a:r>
              <a:rPr lang="en-US" sz="2800" dirty="0">
                <a:solidFill>
                  <a:srgbClr val="000000"/>
                </a:solidFill>
              </a:rPr>
              <a:t>α SGML (Standard Generalized </a:t>
            </a:r>
            <a:r>
              <a:rPr lang="en-US" sz="2800" dirty="0" smtClean="0">
                <a:solidFill>
                  <a:srgbClr val="000000"/>
                </a:solidFill>
              </a:rPr>
              <a:t>Markup</a:t>
            </a:r>
            <a:r>
              <a:rPr lang="el-GR" sz="2800" dirty="0" smtClean="0">
                <a:solidFill>
                  <a:srgbClr val="000000"/>
                </a:solidFill>
              </a:rPr>
              <a:t> </a:t>
            </a:r>
            <a:r>
              <a:rPr lang="el-GR" sz="2800" dirty="0" err="1" smtClean="0">
                <a:solidFill>
                  <a:srgbClr val="000000"/>
                </a:solidFill>
              </a:rPr>
              <a:t>Language</a:t>
            </a:r>
            <a:r>
              <a:rPr lang="el-GR" sz="2800" dirty="0">
                <a:solidFill>
                  <a:srgbClr val="000000"/>
                </a:solidFill>
              </a:rPr>
              <a:t>) αποτέλεσε τον πρόγονο της XML</a:t>
            </a:r>
          </a:p>
          <a:p>
            <a:pPr marL="914400" lvl="1" indent="-457200">
              <a:buFont typeface="Wingdings" panose="05000000000000000000" pitchFamily="2" charset="2"/>
              <a:buChar char="q"/>
            </a:pPr>
            <a:r>
              <a:rPr lang="el-GR" sz="2800" dirty="0" smtClean="0">
                <a:solidFill>
                  <a:srgbClr val="000000"/>
                </a:solidFill>
              </a:rPr>
              <a:t>Αναπτύχθηκε </a:t>
            </a:r>
            <a:r>
              <a:rPr lang="el-GR" sz="2800" dirty="0">
                <a:solidFill>
                  <a:srgbClr val="000000"/>
                </a:solidFill>
              </a:rPr>
              <a:t>από το 1970 ως το 1986</a:t>
            </a:r>
          </a:p>
          <a:p>
            <a:pPr marL="914400" lvl="1" indent="-457200">
              <a:buFont typeface="Wingdings" panose="05000000000000000000" pitchFamily="2" charset="2"/>
              <a:buChar char="q"/>
            </a:pPr>
            <a:r>
              <a:rPr lang="el-GR" sz="2800" dirty="0" smtClean="0">
                <a:solidFill>
                  <a:srgbClr val="000000"/>
                </a:solidFill>
              </a:rPr>
              <a:t>Η </a:t>
            </a:r>
            <a:r>
              <a:rPr lang="el-GR" sz="2800" dirty="0">
                <a:solidFill>
                  <a:srgbClr val="000000"/>
                </a:solidFill>
              </a:rPr>
              <a:t>μεγαλύτερη επιτυχία της ήταν η γλώσσα HTML</a:t>
            </a:r>
          </a:p>
          <a:p>
            <a:pPr marL="914400" lvl="1" indent="-457200">
              <a:buFont typeface="Wingdings" panose="05000000000000000000" pitchFamily="2" charset="2"/>
              <a:buChar char="q"/>
            </a:pPr>
            <a:r>
              <a:rPr lang="el-GR" sz="2800" dirty="0" smtClean="0">
                <a:solidFill>
                  <a:srgbClr val="000000"/>
                </a:solidFill>
              </a:rPr>
              <a:t>Μειονέκτημα </a:t>
            </a:r>
            <a:r>
              <a:rPr lang="el-GR" sz="2800" dirty="0">
                <a:solidFill>
                  <a:srgbClr val="000000"/>
                </a:solidFill>
              </a:rPr>
              <a:t>της η μεγάλη πολυπλοκότητα</a:t>
            </a:r>
          </a:p>
          <a:p>
            <a:pPr marL="457200" indent="-457200">
              <a:buFont typeface="Wingdings" panose="05000000000000000000" pitchFamily="2" charset="2"/>
              <a:buChar char="v"/>
            </a:pPr>
            <a:r>
              <a:rPr lang="en-US" sz="2800" dirty="0" smtClean="0">
                <a:solidFill>
                  <a:srgbClr val="000000"/>
                </a:solidFill>
              </a:rPr>
              <a:t>XML</a:t>
            </a:r>
            <a:endParaRPr lang="en-US" sz="2800" dirty="0">
              <a:solidFill>
                <a:srgbClr val="000000"/>
              </a:solidFill>
            </a:endParaRPr>
          </a:p>
          <a:p>
            <a:pPr marL="914400" lvl="1" indent="-457200">
              <a:buFont typeface="Wingdings" panose="05000000000000000000" pitchFamily="2" charset="2"/>
              <a:buChar char="q"/>
            </a:pPr>
            <a:r>
              <a:rPr lang="el-GR" sz="2800" dirty="0" smtClean="0">
                <a:solidFill>
                  <a:srgbClr val="000000"/>
                </a:solidFill>
              </a:rPr>
              <a:t>Η </a:t>
            </a:r>
            <a:r>
              <a:rPr lang="el-GR" sz="2800" dirty="0">
                <a:solidFill>
                  <a:srgbClr val="000000"/>
                </a:solidFill>
              </a:rPr>
              <a:t>έκδοση 1.0 αναπτύχθηκε από το 1996 ως το </a:t>
            </a:r>
            <a:r>
              <a:rPr lang="el-GR" sz="2800" dirty="0" smtClean="0">
                <a:solidFill>
                  <a:srgbClr val="000000"/>
                </a:solidFill>
              </a:rPr>
              <a:t>1998, ενώ </a:t>
            </a:r>
            <a:r>
              <a:rPr lang="el-GR" sz="2800" dirty="0">
                <a:solidFill>
                  <a:srgbClr val="000000"/>
                </a:solidFill>
              </a:rPr>
              <a:t>το 2004 βγήκε η έκδοση 1.1</a:t>
            </a:r>
            <a:endParaRPr lang="el-GR" sz="2800" dirty="0"/>
          </a:p>
        </p:txBody>
      </p:sp>
      <p:pic>
        <p:nvPicPr>
          <p:cNvPr id="36" name="Εικόνα 35" descr="εικονίδιο sgml xml."/>
          <p:cNvPicPr>
            <a:picLocks noChangeAspect="1"/>
          </p:cNvPicPr>
          <p:nvPr/>
        </p:nvPicPr>
        <p:blipFill>
          <a:blip r:embed="rId7"/>
          <a:stretch>
            <a:fillRect/>
          </a:stretch>
        </p:blipFill>
        <p:spPr>
          <a:xfrm>
            <a:off x="6804248" y="385857"/>
            <a:ext cx="2179688" cy="1893182"/>
          </a:xfrm>
          <a:prstGeom prst="rect">
            <a:avLst/>
          </a:prstGeom>
        </p:spPr>
      </p:pic>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431337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3200" dirty="0" smtClean="0"/>
              <a:t>Δομή </a:t>
            </a:r>
            <a:r>
              <a:rPr lang="el-GR" sz="3200" dirty="0"/>
              <a:t>εγγράφου </a:t>
            </a:r>
            <a:r>
              <a:rPr lang="en-US" sz="3200" dirty="0"/>
              <a:t>XML</a:t>
            </a:r>
            <a:endParaRPr lang="el-GR" sz="3200" dirty="0"/>
          </a:p>
        </p:txBody>
      </p:sp>
      <p:sp>
        <p:nvSpPr>
          <p:cNvPr id="5" name="Ορθογώνιο 4"/>
          <p:cNvSpPr/>
          <p:nvPr>
            <p:custDataLst>
              <p:tags r:id="rId3"/>
            </p:custDataLst>
          </p:nvPr>
        </p:nvSpPr>
        <p:spPr>
          <a:xfrm>
            <a:off x="490592" y="993531"/>
            <a:ext cx="8113856" cy="4832092"/>
          </a:xfrm>
          <a:prstGeom prst="rect">
            <a:avLst/>
          </a:prstGeom>
        </p:spPr>
        <p:txBody>
          <a:bodyPr wrap="square">
            <a:spAutoFit/>
          </a:bodyPr>
          <a:lstStyle/>
          <a:p>
            <a:pPr marL="457200" indent="-457200">
              <a:buFont typeface="Wingdings" panose="05000000000000000000" pitchFamily="2" charset="2"/>
              <a:buChar char="v"/>
            </a:pPr>
            <a:r>
              <a:rPr lang="el-GR" sz="2800" dirty="0">
                <a:solidFill>
                  <a:srgbClr val="000000"/>
                </a:solidFill>
              </a:rPr>
              <a:t>Στοιχεία (</a:t>
            </a:r>
            <a:r>
              <a:rPr lang="en-US" sz="2800" dirty="0">
                <a:solidFill>
                  <a:srgbClr val="000000"/>
                </a:solidFill>
              </a:rPr>
              <a:t>elements)</a:t>
            </a:r>
          </a:p>
          <a:p>
            <a:pPr marL="914400" lvl="1" indent="-457200">
              <a:buFont typeface="Wingdings" panose="05000000000000000000" pitchFamily="2" charset="2"/>
              <a:buChar char="q"/>
            </a:pPr>
            <a:r>
              <a:rPr lang="el-GR" sz="2800" dirty="0" smtClean="0">
                <a:solidFill>
                  <a:srgbClr val="000000"/>
                </a:solidFill>
              </a:rPr>
              <a:t>Βασικά </a:t>
            </a:r>
            <a:r>
              <a:rPr lang="el-GR" sz="2800" dirty="0">
                <a:solidFill>
                  <a:srgbClr val="000000"/>
                </a:solidFill>
              </a:rPr>
              <a:t>δομικά συστατικά εγγράφων XML</a:t>
            </a:r>
          </a:p>
          <a:p>
            <a:pPr marL="914400" lvl="1" indent="-457200">
              <a:buFont typeface="Wingdings" panose="05000000000000000000" pitchFamily="2" charset="2"/>
              <a:buChar char="q"/>
            </a:pPr>
            <a:r>
              <a:rPr lang="el-GR" sz="2800" dirty="0" smtClean="0">
                <a:solidFill>
                  <a:srgbClr val="000000"/>
                </a:solidFill>
              </a:rPr>
              <a:t>Μπορεί </a:t>
            </a:r>
            <a:r>
              <a:rPr lang="el-GR" sz="2800" dirty="0">
                <a:solidFill>
                  <a:srgbClr val="000000"/>
                </a:solidFill>
              </a:rPr>
              <a:t>να είναι είτε κενά, είτε να περιλαμβάνουν </a:t>
            </a:r>
            <a:r>
              <a:rPr lang="el-GR" sz="2800" dirty="0" smtClean="0">
                <a:solidFill>
                  <a:srgbClr val="000000"/>
                </a:solidFill>
              </a:rPr>
              <a:t>άλλα στοιχεία</a:t>
            </a:r>
            <a:r>
              <a:rPr lang="el-GR" sz="2800" dirty="0">
                <a:solidFill>
                  <a:srgbClr val="000000"/>
                </a:solidFill>
              </a:rPr>
              <a:t>, κείμενο ή και τα δύο ανάμικτα</a:t>
            </a:r>
          </a:p>
          <a:p>
            <a:pPr marL="457200" indent="-457200">
              <a:buFont typeface="Wingdings" panose="05000000000000000000" pitchFamily="2" charset="2"/>
              <a:buChar char="v"/>
            </a:pPr>
            <a:r>
              <a:rPr lang="el-GR" sz="2800" dirty="0" smtClean="0">
                <a:solidFill>
                  <a:srgbClr val="000000"/>
                </a:solidFill>
              </a:rPr>
              <a:t>Συντάσσονται </a:t>
            </a:r>
            <a:r>
              <a:rPr lang="el-GR" sz="2800" dirty="0">
                <a:solidFill>
                  <a:srgbClr val="000000"/>
                </a:solidFill>
              </a:rPr>
              <a:t>ως εξής</a:t>
            </a:r>
          </a:p>
          <a:p>
            <a:pPr marL="914400" lvl="1" indent="-457200">
              <a:buFont typeface="Wingdings" panose="05000000000000000000" pitchFamily="2" charset="2"/>
              <a:buChar char="q"/>
            </a:pPr>
            <a:r>
              <a:rPr lang="el-GR" sz="2800" b="1" dirty="0" smtClean="0">
                <a:solidFill>
                  <a:srgbClr val="3333CD"/>
                </a:solidFill>
              </a:rPr>
              <a:t>&lt;</a:t>
            </a:r>
            <a:r>
              <a:rPr lang="el-GR" sz="2800" dirty="0">
                <a:solidFill>
                  <a:srgbClr val="3333CD"/>
                </a:solidFill>
              </a:rPr>
              <a:t>ετικέτα</a:t>
            </a:r>
            <a:r>
              <a:rPr lang="el-GR" sz="2800" b="1" dirty="0">
                <a:solidFill>
                  <a:srgbClr val="3333CD"/>
                </a:solidFill>
              </a:rPr>
              <a:t>&gt;</a:t>
            </a:r>
            <a:r>
              <a:rPr lang="el-GR" sz="2800" dirty="0">
                <a:solidFill>
                  <a:srgbClr val="000000"/>
                </a:solidFill>
              </a:rPr>
              <a:t>περιεχόμενο</a:t>
            </a:r>
            <a:r>
              <a:rPr lang="el-GR" sz="2800" b="1" dirty="0">
                <a:solidFill>
                  <a:srgbClr val="3333CD"/>
                </a:solidFill>
              </a:rPr>
              <a:t>&lt;/</a:t>
            </a:r>
            <a:r>
              <a:rPr lang="el-GR" sz="2800" dirty="0">
                <a:solidFill>
                  <a:srgbClr val="3333CD"/>
                </a:solidFill>
              </a:rPr>
              <a:t>ετικέτα</a:t>
            </a:r>
            <a:r>
              <a:rPr lang="el-GR" sz="2800" b="1" dirty="0">
                <a:solidFill>
                  <a:srgbClr val="3333CD"/>
                </a:solidFill>
              </a:rPr>
              <a:t>&gt;</a:t>
            </a:r>
          </a:p>
          <a:p>
            <a:pPr marL="914400" lvl="1" indent="-457200">
              <a:buFont typeface="Wingdings" panose="05000000000000000000" pitchFamily="2" charset="2"/>
              <a:buChar char="q"/>
            </a:pPr>
            <a:r>
              <a:rPr lang="el-GR" sz="2800" b="1" dirty="0" smtClean="0">
                <a:solidFill>
                  <a:srgbClr val="3333CD"/>
                </a:solidFill>
              </a:rPr>
              <a:t>&lt;</a:t>
            </a:r>
            <a:r>
              <a:rPr lang="el-GR" sz="2800" dirty="0">
                <a:solidFill>
                  <a:srgbClr val="3333CD"/>
                </a:solidFill>
              </a:rPr>
              <a:t>ετικέτα</a:t>
            </a:r>
            <a:r>
              <a:rPr lang="el-GR" sz="2800" b="1" dirty="0">
                <a:solidFill>
                  <a:srgbClr val="3333CD"/>
                </a:solidFill>
              </a:rPr>
              <a:t>&gt;&lt;/</a:t>
            </a:r>
            <a:r>
              <a:rPr lang="el-GR" sz="2800" dirty="0">
                <a:solidFill>
                  <a:srgbClr val="3333CD"/>
                </a:solidFill>
              </a:rPr>
              <a:t>ετικέτα</a:t>
            </a:r>
            <a:r>
              <a:rPr lang="el-GR" sz="2800" b="1" dirty="0">
                <a:solidFill>
                  <a:srgbClr val="3333CD"/>
                </a:solidFill>
              </a:rPr>
              <a:t>&gt; </a:t>
            </a:r>
            <a:r>
              <a:rPr lang="el-GR" sz="2800" dirty="0">
                <a:solidFill>
                  <a:srgbClr val="000000"/>
                </a:solidFill>
              </a:rPr>
              <a:t>ή αλλιώς </a:t>
            </a:r>
            <a:r>
              <a:rPr lang="el-GR" sz="2800" b="1" dirty="0">
                <a:solidFill>
                  <a:srgbClr val="3333CD"/>
                </a:solidFill>
              </a:rPr>
              <a:t>&lt;</a:t>
            </a:r>
            <a:r>
              <a:rPr lang="el-GR" sz="2800" dirty="0">
                <a:solidFill>
                  <a:srgbClr val="3333CD"/>
                </a:solidFill>
              </a:rPr>
              <a:t>ετικέτα</a:t>
            </a:r>
            <a:r>
              <a:rPr lang="el-GR" sz="2800" b="1" dirty="0">
                <a:solidFill>
                  <a:srgbClr val="3333CD"/>
                </a:solidFill>
              </a:rPr>
              <a:t>/&gt;</a:t>
            </a:r>
          </a:p>
          <a:p>
            <a:pPr marL="457200" indent="-457200">
              <a:buFont typeface="Wingdings" panose="05000000000000000000" pitchFamily="2" charset="2"/>
              <a:buChar char="v"/>
            </a:pPr>
            <a:r>
              <a:rPr lang="el-GR" sz="2800" dirty="0" smtClean="0">
                <a:solidFill>
                  <a:srgbClr val="000000"/>
                </a:solidFill>
              </a:rPr>
              <a:t>Παραδείγματα</a:t>
            </a:r>
            <a:endParaRPr lang="el-GR" sz="2800" dirty="0">
              <a:solidFill>
                <a:srgbClr val="000000"/>
              </a:solidFill>
            </a:endParaRPr>
          </a:p>
          <a:p>
            <a:pPr marL="914400" lvl="1" indent="-457200">
              <a:buFont typeface="Wingdings" panose="05000000000000000000" pitchFamily="2" charset="2"/>
              <a:buChar char="q"/>
            </a:pPr>
            <a:r>
              <a:rPr lang="en-US" sz="2800" b="1" dirty="0" smtClean="0">
                <a:solidFill>
                  <a:srgbClr val="3333CD"/>
                </a:solidFill>
              </a:rPr>
              <a:t>&lt;</a:t>
            </a:r>
            <a:r>
              <a:rPr lang="en-US" sz="2800" b="1" dirty="0">
                <a:solidFill>
                  <a:srgbClr val="3333CD"/>
                </a:solidFill>
              </a:rPr>
              <a:t>lecturer&gt;</a:t>
            </a:r>
            <a:r>
              <a:rPr lang="en-US" sz="2800" b="1" dirty="0" err="1">
                <a:solidFill>
                  <a:srgbClr val="000000"/>
                </a:solidFill>
              </a:rPr>
              <a:t>grigoris</a:t>
            </a:r>
            <a:r>
              <a:rPr lang="en-US" sz="2800" b="1" dirty="0">
                <a:solidFill>
                  <a:srgbClr val="000000"/>
                </a:solidFill>
              </a:rPr>
              <a:t> </a:t>
            </a:r>
            <a:r>
              <a:rPr lang="en-US" sz="2800" b="1" dirty="0" err="1">
                <a:solidFill>
                  <a:srgbClr val="000000"/>
                </a:solidFill>
              </a:rPr>
              <a:t>tsoumakas</a:t>
            </a:r>
            <a:r>
              <a:rPr lang="en-US" sz="2800" b="1" dirty="0">
                <a:solidFill>
                  <a:srgbClr val="3333CD"/>
                </a:solidFill>
              </a:rPr>
              <a:t>&lt;/lecturer&gt;</a:t>
            </a:r>
          </a:p>
          <a:p>
            <a:pPr marL="914400" lvl="1" indent="-457200">
              <a:buFont typeface="Wingdings" panose="05000000000000000000" pitchFamily="2" charset="2"/>
              <a:buChar char="q"/>
            </a:pPr>
            <a:r>
              <a:rPr lang="el-GR" sz="2800" b="1" dirty="0" smtClean="0">
                <a:solidFill>
                  <a:srgbClr val="3333CD"/>
                </a:solidFill>
              </a:rPr>
              <a:t>&lt;</a:t>
            </a:r>
            <a:r>
              <a:rPr lang="el-GR" sz="2800" b="1" dirty="0" err="1">
                <a:solidFill>
                  <a:srgbClr val="3333CD"/>
                </a:solidFill>
              </a:rPr>
              <a:t>br</a:t>
            </a:r>
            <a:r>
              <a:rPr lang="el-GR" sz="2800" b="1" dirty="0">
                <a:solidFill>
                  <a:srgbClr val="3333CD"/>
                </a:solidFill>
              </a:rPr>
              <a:t>&gt;&lt;/</a:t>
            </a:r>
            <a:r>
              <a:rPr lang="el-GR" sz="2800" b="1" dirty="0" err="1">
                <a:solidFill>
                  <a:srgbClr val="3333CD"/>
                </a:solidFill>
              </a:rPr>
              <a:t>br</a:t>
            </a:r>
            <a:r>
              <a:rPr lang="el-GR" sz="2800" b="1" dirty="0">
                <a:solidFill>
                  <a:srgbClr val="3333CD"/>
                </a:solidFill>
              </a:rPr>
              <a:t>&gt; </a:t>
            </a:r>
            <a:r>
              <a:rPr lang="el-GR" sz="2800" dirty="0">
                <a:solidFill>
                  <a:srgbClr val="000000"/>
                </a:solidFill>
              </a:rPr>
              <a:t>ή αλλιώς </a:t>
            </a:r>
            <a:r>
              <a:rPr lang="el-GR" sz="2800" b="1" dirty="0">
                <a:solidFill>
                  <a:srgbClr val="3333CD"/>
                </a:solidFill>
              </a:rPr>
              <a:t>&lt;</a:t>
            </a:r>
            <a:r>
              <a:rPr lang="el-GR" sz="2800" b="1" dirty="0" err="1">
                <a:solidFill>
                  <a:srgbClr val="3333CD"/>
                </a:solidFill>
              </a:rPr>
              <a:t>br</a:t>
            </a:r>
            <a:r>
              <a:rPr lang="el-GR" sz="2800" b="1" dirty="0">
                <a:solidFill>
                  <a:srgbClr val="3333CD"/>
                </a:solidFill>
              </a:rPr>
              <a:t>/&gt;</a:t>
            </a:r>
            <a:endParaRPr lang="el-GR" sz="28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795949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4000" dirty="0"/>
              <a:t>Παράδειγμα εγγράφου </a:t>
            </a:r>
            <a:r>
              <a:rPr lang="en-US" sz="4000" dirty="0"/>
              <a:t>XML</a:t>
            </a:r>
            <a:endParaRPr lang="el-GR" sz="4000" dirty="0"/>
          </a:p>
        </p:txBody>
      </p:sp>
      <p:sp>
        <p:nvSpPr>
          <p:cNvPr id="3" name="Ορθογώνιο 2"/>
          <p:cNvSpPr/>
          <p:nvPr/>
        </p:nvSpPr>
        <p:spPr>
          <a:xfrm>
            <a:off x="395536" y="2420888"/>
            <a:ext cx="8856984" cy="3539430"/>
          </a:xfrm>
          <a:prstGeom prst="rect">
            <a:avLst/>
          </a:prstGeom>
        </p:spPr>
        <p:txBody>
          <a:bodyPr wrap="square">
            <a:spAutoFit/>
          </a:bodyPr>
          <a:lstStyle/>
          <a:p>
            <a:r>
              <a:rPr lang="en-US" sz="2800" b="1" dirty="0">
                <a:solidFill>
                  <a:srgbClr val="3333CD"/>
                </a:solidFill>
              </a:rPr>
              <a:t>&lt;product&gt;</a:t>
            </a:r>
          </a:p>
          <a:p>
            <a:r>
              <a:rPr lang="el-GR" sz="2800" b="1" dirty="0" smtClean="0">
                <a:solidFill>
                  <a:srgbClr val="3333CD"/>
                </a:solidFill>
              </a:rPr>
              <a:t>	</a:t>
            </a:r>
            <a:r>
              <a:rPr lang="en-US" sz="2800" b="1" dirty="0" smtClean="0">
                <a:solidFill>
                  <a:srgbClr val="3333CD"/>
                </a:solidFill>
              </a:rPr>
              <a:t>&lt;</a:t>
            </a:r>
            <a:r>
              <a:rPr lang="en-US" sz="2800" b="1" dirty="0">
                <a:solidFill>
                  <a:srgbClr val="3333CD"/>
                </a:solidFill>
              </a:rPr>
              <a:t>manufacturer&gt;</a:t>
            </a:r>
            <a:r>
              <a:rPr lang="en-US" sz="2800" b="1" dirty="0">
                <a:solidFill>
                  <a:srgbClr val="000000"/>
                </a:solidFill>
              </a:rPr>
              <a:t>Verbatim</a:t>
            </a:r>
            <a:r>
              <a:rPr lang="en-US" sz="2800" b="1" dirty="0">
                <a:solidFill>
                  <a:srgbClr val="3333CD"/>
                </a:solidFill>
              </a:rPr>
              <a:t>&lt;/manufacturer&gt;</a:t>
            </a:r>
          </a:p>
          <a:p>
            <a:r>
              <a:rPr lang="el-GR" sz="2800" b="1" dirty="0" smtClean="0">
                <a:solidFill>
                  <a:srgbClr val="3333CD"/>
                </a:solidFill>
              </a:rPr>
              <a:t>	</a:t>
            </a:r>
            <a:r>
              <a:rPr lang="en-US" sz="2800" b="1" dirty="0" smtClean="0">
                <a:solidFill>
                  <a:srgbClr val="3333CD"/>
                </a:solidFill>
              </a:rPr>
              <a:t>&lt;</a:t>
            </a:r>
            <a:r>
              <a:rPr lang="en-US" sz="2800" b="1" dirty="0">
                <a:solidFill>
                  <a:srgbClr val="3333CD"/>
                </a:solidFill>
              </a:rPr>
              <a:t>name&gt;</a:t>
            </a:r>
            <a:r>
              <a:rPr lang="en-US" sz="2800" b="1" dirty="0" err="1">
                <a:solidFill>
                  <a:srgbClr val="000000"/>
                </a:solidFill>
              </a:rPr>
              <a:t>DataLife</a:t>
            </a:r>
            <a:r>
              <a:rPr lang="en-US" sz="2800" b="1" dirty="0">
                <a:solidFill>
                  <a:srgbClr val="000000"/>
                </a:solidFill>
              </a:rPr>
              <a:t> MF 2HD</a:t>
            </a:r>
            <a:r>
              <a:rPr lang="en-US" sz="2800" b="1" dirty="0">
                <a:solidFill>
                  <a:srgbClr val="3333CD"/>
                </a:solidFill>
              </a:rPr>
              <a:t>&lt;/name&gt;</a:t>
            </a:r>
          </a:p>
          <a:p>
            <a:r>
              <a:rPr lang="el-GR" sz="2800" b="1" dirty="0" smtClean="0">
                <a:solidFill>
                  <a:srgbClr val="3333CD"/>
                </a:solidFill>
              </a:rPr>
              <a:t>	</a:t>
            </a:r>
            <a:r>
              <a:rPr lang="en-US" sz="2800" b="1" dirty="0" smtClean="0">
                <a:solidFill>
                  <a:srgbClr val="3333CD"/>
                </a:solidFill>
              </a:rPr>
              <a:t>&lt;</a:t>
            </a:r>
            <a:r>
              <a:rPr lang="en-US" sz="2800" b="1" dirty="0">
                <a:solidFill>
                  <a:srgbClr val="3333CD"/>
                </a:solidFill>
              </a:rPr>
              <a:t>quantity&gt;</a:t>
            </a:r>
            <a:r>
              <a:rPr lang="en-US" sz="2800" b="1" dirty="0">
                <a:solidFill>
                  <a:srgbClr val="000000"/>
                </a:solidFill>
              </a:rPr>
              <a:t>10</a:t>
            </a:r>
            <a:r>
              <a:rPr lang="en-US" sz="2800" b="1" dirty="0">
                <a:solidFill>
                  <a:srgbClr val="3333CD"/>
                </a:solidFill>
              </a:rPr>
              <a:t>&lt;/quantity&gt;</a:t>
            </a:r>
          </a:p>
          <a:p>
            <a:r>
              <a:rPr lang="el-GR" sz="2800" b="1" dirty="0" smtClean="0">
                <a:solidFill>
                  <a:srgbClr val="3333CD"/>
                </a:solidFill>
              </a:rPr>
              <a:t>	</a:t>
            </a:r>
            <a:r>
              <a:rPr lang="en-US" sz="2800" b="1" dirty="0" smtClean="0">
                <a:solidFill>
                  <a:srgbClr val="3333CD"/>
                </a:solidFill>
              </a:rPr>
              <a:t>&lt;</a:t>
            </a:r>
            <a:r>
              <a:rPr lang="en-US" sz="2800" b="1" dirty="0">
                <a:solidFill>
                  <a:srgbClr val="3333CD"/>
                </a:solidFill>
              </a:rPr>
              <a:t>size&gt;</a:t>
            </a:r>
            <a:r>
              <a:rPr lang="en-US" sz="2800" b="1" dirty="0">
                <a:solidFill>
                  <a:srgbClr val="000000"/>
                </a:solidFill>
              </a:rPr>
              <a:t>3.5"</a:t>
            </a:r>
            <a:r>
              <a:rPr lang="en-US" sz="2800" b="1" dirty="0">
                <a:solidFill>
                  <a:srgbClr val="3333CD"/>
                </a:solidFill>
              </a:rPr>
              <a:t>&lt;/size&gt;</a:t>
            </a:r>
          </a:p>
          <a:p>
            <a:r>
              <a:rPr lang="el-GR" sz="2800" b="1" dirty="0" smtClean="0">
                <a:solidFill>
                  <a:srgbClr val="3333CD"/>
                </a:solidFill>
              </a:rPr>
              <a:t>	</a:t>
            </a:r>
            <a:r>
              <a:rPr lang="en-US" sz="2800" b="1" dirty="0" smtClean="0">
                <a:solidFill>
                  <a:srgbClr val="3333CD"/>
                </a:solidFill>
              </a:rPr>
              <a:t>&lt;</a:t>
            </a:r>
            <a:r>
              <a:rPr lang="en-US" sz="2800" b="1" dirty="0">
                <a:solidFill>
                  <a:srgbClr val="3333CD"/>
                </a:solidFill>
              </a:rPr>
              <a:t>color&gt;</a:t>
            </a:r>
            <a:r>
              <a:rPr lang="en-US" sz="2800" b="1" dirty="0">
                <a:solidFill>
                  <a:srgbClr val="000000"/>
                </a:solidFill>
              </a:rPr>
              <a:t>black</a:t>
            </a:r>
            <a:r>
              <a:rPr lang="en-US" sz="2800" b="1" dirty="0">
                <a:solidFill>
                  <a:srgbClr val="3333CD"/>
                </a:solidFill>
              </a:rPr>
              <a:t>&lt;/color&gt;</a:t>
            </a:r>
          </a:p>
          <a:p>
            <a:r>
              <a:rPr lang="el-GR" sz="2800" b="1" dirty="0" smtClean="0">
                <a:solidFill>
                  <a:srgbClr val="3333CD"/>
                </a:solidFill>
              </a:rPr>
              <a:t>	</a:t>
            </a:r>
            <a:r>
              <a:rPr lang="en-US" sz="2800" b="1" dirty="0" smtClean="0">
                <a:solidFill>
                  <a:srgbClr val="3333CD"/>
                </a:solidFill>
              </a:rPr>
              <a:t>&lt;</a:t>
            </a:r>
            <a:r>
              <a:rPr lang="en-US" sz="2800" b="1" dirty="0">
                <a:solidFill>
                  <a:srgbClr val="3333CD"/>
                </a:solidFill>
              </a:rPr>
              <a:t>description&gt;</a:t>
            </a:r>
            <a:r>
              <a:rPr lang="en-US" sz="2800" b="1" dirty="0">
                <a:solidFill>
                  <a:srgbClr val="000000"/>
                </a:solidFill>
              </a:rPr>
              <a:t>floppy disk</a:t>
            </a:r>
            <a:r>
              <a:rPr lang="en-US" sz="2800" b="1" dirty="0">
                <a:solidFill>
                  <a:srgbClr val="3333CD"/>
                </a:solidFill>
              </a:rPr>
              <a:t>&lt;/description&gt;</a:t>
            </a:r>
          </a:p>
          <a:p>
            <a:r>
              <a:rPr lang="en-US" sz="2800" b="1" dirty="0">
                <a:solidFill>
                  <a:srgbClr val="3333CD"/>
                </a:solidFill>
              </a:rPr>
              <a:t>&lt;/product&gt;</a:t>
            </a:r>
            <a:endParaRPr lang="el-GR" sz="2800" dirty="0"/>
          </a:p>
        </p:txBody>
      </p:sp>
      <p:sp>
        <p:nvSpPr>
          <p:cNvPr id="38" name="Ορθογώνιο 37"/>
          <p:cNvSpPr/>
          <p:nvPr>
            <p:custDataLst>
              <p:tags r:id="rId3"/>
            </p:custDataLst>
          </p:nvPr>
        </p:nvSpPr>
        <p:spPr>
          <a:xfrm>
            <a:off x="1619672" y="1461916"/>
            <a:ext cx="1368152" cy="646331"/>
          </a:xfrm>
          <a:prstGeom prst="rect">
            <a:avLst/>
          </a:prstGeom>
        </p:spPr>
        <p:txBody>
          <a:bodyPr wrap="square">
            <a:spAutoFit/>
          </a:bodyPr>
          <a:lstStyle/>
          <a:p>
            <a:r>
              <a:rPr lang="el-GR" dirty="0"/>
              <a:t>Στοιχείο</a:t>
            </a:r>
          </a:p>
          <a:p>
            <a:r>
              <a:rPr lang="el-GR" dirty="0"/>
              <a:t>ρίζα (</a:t>
            </a:r>
            <a:r>
              <a:rPr lang="en-US" dirty="0"/>
              <a:t>root)</a:t>
            </a:r>
            <a:endParaRPr lang="el-GR" dirty="0"/>
          </a:p>
        </p:txBody>
      </p:sp>
      <p:sp>
        <p:nvSpPr>
          <p:cNvPr id="39" name="Επεξήγηση με στρογγυλεμένο παραλληλόγραμμο 38" descr="[DECORATIVE]"/>
          <p:cNvSpPr/>
          <p:nvPr/>
        </p:nvSpPr>
        <p:spPr>
          <a:xfrm>
            <a:off x="1619672" y="1366146"/>
            <a:ext cx="1080120" cy="1008112"/>
          </a:xfrm>
          <a:prstGeom prst="wedgeRoundRectCallout">
            <a:avLst>
              <a:gd name="adj1" fmla="val -98435"/>
              <a:gd name="adj2" fmla="val 6911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33036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dirty="0"/>
              <a:t>Κανόνες σύνταξης στοιχείων</a:t>
            </a:r>
          </a:p>
        </p:txBody>
      </p:sp>
      <p:sp>
        <p:nvSpPr>
          <p:cNvPr id="4" name="Ορθογώνιο 3"/>
          <p:cNvSpPr/>
          <p:nvPr>
            <p:custDataLst>
              <p:tags r:id="rId3"/>
            </p:custDataLst>
          </p:nvPr>
        </p:nvSpPr>
        <p:spPr>
          <a:xfrm>
            <a:off x="179512" y="1340768"/>
            <a:ext cx="8856984" cy="3416320"/>
          </a:xfrm>
          <a:prstGeom prst="rect">
            <a:avLst/>
          </a:prstGeom>
        </p:spPr>
        <p:txBody>
          <a:bodyPr wrap="square">
            <a:spAutoFit/>
          </a:bodyPr>
          <a:lstStyle/>
          <a:p>
            <a:pPr marL="342900" indent="-342900">
              <a:buFont typeface="Wingdings" panose="05000000000000000000" pitchFamily="2" charset="2"/>
              <a:buChar char="v"/>
            </a:pPr>
            <a:r>
              <a:rPr lang="el-GR" sz="2400" dirty="0">
                <a:solidFill>
                  <a:srgbClr val="000000"/>
                </a:solidFill>
              </a:rPr>
              <a:t>Αλληλοεπικάλυψη</a:t>
            </a:r>
          </a:p>
          <a:p>
            <a:pPr marL="800100" lvl="1" indent="-342900">
              <a:buFont typeface="Wingdings" panose="05000000000000000000" pitchFamily="2" charset="2"/>
              <a:buChar char="q"/>
            </a:pPr>
            <a:r>
              <a:rPr lang="el-GR" sz="2400" dirty="0" smtClean="0">
                <a:solidFill>
                  <a:srgbClr val="000000"/>
                </a:solidFill>
              </a:rPr>
              <a:t>Η </a:t>
            </a:r>
            <a:r>
              <a:rPr lang="el-GR" sz="2400" dirty="0">
                <a:solidFill>
                  <a:srgbClr val="000000"/>
                </a:solidFill>
              </a:rPr>
              <a:t>αλληλοεπικάλυψη στοιχείων απαγορεύεται</a:t>
            </a:r>
          </a:p>
          <a:p>
            <a:pPr marL="800100" lvl="1" indent="-342900">
              <a:buFont typeface="Wingdings" panose="05000000000000000000" pitchFamily="2" charset="2"/>
              <a:buChar char="q"/>
            </a:pPr>
            <a:r>
              <a:rPr lang="el-GR" sz="2400" dirty="0" smtClean="0">
                <a:solidFill>
                  <a:srgbClr val="000000"/>
                </a:solidFill>
              </a:rPr>
              <a:t>Παράδειγμα </a:t>
            </a:r>
            <a:r>
              <a:rPr lang="el-GR" sz="2400" dirty="0">
                <a:solidFill>
                  <a:srgbClr val="000000"/>
                </a:solidFill>
              </a:rPr>
              <a:t>άκυρου εγγράφου </a:t>
            </a:r>
            <a:r>
              <a:rPr lang="en-US" sz="2400" dirty="0">
                <a:solidFill>
                  <a:srgbClr val="000000"/>
                </a:solidFill>
              </a:rPr>
              <a:t>XML</a:t>
            </a:r>
          </a:p>
          <a:p>
            <a:pPr marL="1257300" lvl="2" indent="-342900">
              <a:buFont typeface="Wingdings" panose="05000000000000000000" pitchFamily="2" charset="2"/>
              <a:buChar char="ü"/>
            </a:pPr>
            <a:r>
              <a:rPr lang="en-US" sz="2400" b="1" dirty="0" smtClean="0">
                <a:solidFill>
                  <a:srgbClr val="3333CD"/>
                </a:solidFill>
              </a:rPr>
              <a:t>&lt;</a:t>
            </a:r>
            <a:r>
              <a:rPr lang="en-US" sz="2400" b="1" dirty="0">
                <a:solidFill>
                  <a:srgbClr val="3333CD"/>
                </a:solidFill>
              </a:rPr>
              <a:t>person&gt;&lt;name&gt;</a:t>
            </a:r>
            <a:r>
              <a:rPr lang="en-US" sz="2400" b="1" dirty="0" err="1">
                <a:solidFill>
                  <a:srgbClr val="000000"/>
                </a:solidFill>
              </a:rPr>
              <a:t>turing</a:t>
            </a:r>
            <a:r>
              <a:rPr lang="en-US" sz="2400" b="1" dirty="0">
                <a:solidFill>
                  <a:srgbClr val="3333CD"/>
                </a:solidFill>
              </a:rPr>
              <a:t>&lt;/person&gt;&lt;/name&gt;</a:t>
            </a:r>
          </a:p>
          <a:p>
            <a:pPr marL="342900" indent="-342900">
              <a:buFont typeface="Wingdings" panose="05000000000000000000" pitchFamily="2" charset="2"/>
              <a:buChar char="v"/>
            </a:pPr>
            <a:r>
              <a:rPr lang="el-GR" sz="2400" dirty="0" smtClean="0">
                <a:solidFill>
                  <a:srgbClr val="000000"/>
                </a:solidFill>
              </a:rPr>
              <a:t>Διάκριση </a:t>
            </a:r>
            <a:r>
              <a:rPr lang="el-GR" sz="2400" dirty="0">
                <a:solidFill>
                  <a:srgbClr val="000000"/>
                </a:solidFill>
              </a:rPr>
              <a:t>μικρών - κεφαλαίων</a:t>
            </a:r>
          </a:p>
          <a:p>
            <a:pPr marL="800100" lvl="1" indent="-342900">
              <a:buFont typeface="Wingdings" panose="05000000000000000000" pitchFamily="2" charset="2"/>
              <a:buChar char="q"/>
            </a:pPr>
            <a:r>
              <a:rPr lang="el-GR" sz="2400" dirty="0" smtClean="0">
                <a:solidFill>
                  <a:srgbClr val="000000"/>
                </a:solidFill>
              </a:rPr>
              <a:t>Η </a:t>
            </a:r>
            <a:r>
              <a:rPr lang="el-GR" sz="2400" dirty="0">
                <a:solidFill>
                  <a:srgbClr val="000000"/>
                </a:solidFill>
              </a:rPr>
              <a:t>ετικέτα </a:t>
            </a:r>
            <a:r>
              <a:rPr lang="el-GR" sz="2400" b="1" dirty="0">
                <a:solidFill>
                  <a:srgbClr val="3333CD"/>
                </a:solidFill>
              </a:rPr>
              <a:t>&lt;</a:t>
            </a:r>
            <a:r>
              <a:rPr lang="el-GR" sz="2400" b="1" dirty="0" err="1">
                <a:solidFill>
                  <a:srgbClr val="3333CD"/>
                </a:solidFill>
              </a:rPr>
              <a:t>Person</a:t>
            </a:r>
            <a:r>
              <a:rPr lang="el-GR" sz="2400" b="1" dirty="0">
                <a:solidFill>
                  <a:srgbClr val="3333CD"/>
                </a:solidFill>
              </a:rPr>
              <a:t>&gt; </a:t>
            </a:r>
            <a:r>
              <a:rPr lang="el-GR" sz="2400" dirty="0">
                <a:solidFill>
                  <a:srgbClr val="000000"/>
                </a:solidFill>
              </a:rPr>
              <a:t>είναι διαφορετική από </a:t>
            </a:r>
            <a:r>
              <a:rPr lang="el-GR" sz="2400" dirty="0" smtClean="0">
                <a:solidFill>
                  <a:srgbClr val="000000"/>
                </a:solidFill>
              </a:rPr>
              <a:t>την </a:t>
            </a:r>
            <a:r>
              <a:rPr lang="en-US" sz="2400" b="1" dirty="0" smtClean="0">
                <a:solidFill>
                  <a:srgbClr val="3333CD"/>
                </a:solidFill>
              </a:rPr>
              <a:t>&lt;PERSON</a:t>
            </a:r>
            <a:r>
              <a:rPr lang="en-US" sz="2400" b="1" dirty="0">
                <a:solidFill>
                  <a:srgbClr val="3333CD"/>
                </a:solidFill>
              </a:rPr>
              <a:t>&gt; </a:t>
            </a:r>
            <a:r>
              <a:rPr lang="el-GR" sz="2400" dirty="0">
                <a:solidFill>
                  <a:srgbClr val="000000"/>
                </a:solidFill>
              </a:rPr>
              <a:t>και την </a:t>
            </a:r>
            <a:r>
              <a:rPr lang="el-GR" sz="2400" b="1" dirty="0">
                <a:solidFill>
                  <a:srgbClr val="3333CD"/>
                </a:solidFill>
              </a:rPr>
              <a:t>&lt;</a:t>
            </a:r>
            <a:r>
              <a:rPr lang="en-US" sz="2400" b="1" dirty="0">
                <a:solidFill>
                  <a:srgbClr val="3333CD"/>
                </a:solidFill>
              </a:rPr>
              <a:t>person&gt;</a:t>
            </a:r>
          </a:p>
          <a:p>
            <a:pPr marL="800100" lvl="1" indent="-342900">
              <a:buFont typeface="Wingdings" panose="05000000000000000000" pitchFamily="2" charset="2"/>
              <a:buChar char="q"/>
            </a:pPr>
            <a:r>
              <a:rPr lang="el-GR" sz="2400" dirty="0" smtClean="0">
                <a:solidFill>
                  <a:srgbClr val="000000"/>
                </a:solidFill>
              </a:rPr>
              <a:t>Αν </a:t>
            </a:r>
            <a:r>
              <a:rPr lang="el-GR" sz="2400" dirty="0">
                <a:solidFill>
                  <a:srgbClr val="000000"/>
                </a:solidFill>
              </a:rPr>
              <a:t>ανοίξετε ένα στοιχείο με την ετικέτα </a:t>
            </a:r>
            <a:r>
              <a:rPr lang="el-GR" sz="2400" b="1" dirty="0">
                <a:solidFill>
                  <a:srgbClr val="3333CD"/>
                </a:solidFill>
              </a:rPr>
              <a:t>&lt;</a:t>
            </a:r>
            <a:r>
              <a:rPr lang="el-GR" sz="2400" b="1" dirty="0" err="1">
                <a:solidFill>
                  <a:srgbClr val="3333CD"/>
                </a:solidFill>
              </a:rPr>
              <a:t>person</a:t>
            </a:r>
            <a:r>
              <a:rPr lang="el-GR" sz="2400" b="1" dirty="0">
                <a:solidFill>
                  <a:srgbClr val="3333CD"/>
                </a:solidFill>
              </a:rPr>
              <a:t>&gt; </a:t>
            </a:r>
            <a:r>
              <a:rPr lang="el-GR" sz="2400" dirty="0" smtClean="0">
                <a:solidFill>
                  <a:srgbClr val="000000"/>
                </a:solidFill>
              </a:rPr>
              <a:t>δεν μπορείτε </a:t>
            </a:r>
            <a:r>
              <a:rPr lang="el-GR" sz="2400" dirty="0">
                <a:solidFill>
                  <a:srgbClr val="000000"/>
                </a:solidFill>
              </a:rPr>
              <a:t>να το κλείσετε με την </a:t>
            </a:r>
            <a:r>
              <a:rPr lang="el-GR" sz="2400" b="1" dirty="0">
                <a:solidFill>
                  <a:srgbClr val="3333CD"/>
                </a:solidFill>
              </a:rPr>
              <a:t>&lt;/PERSON&gt;</a:t>
            </a:r>
            <a:endParaRPr lang="el-GR" sz="2400" dirty="0"/>
          </a:p>
        </p:txBody>
      </p:sp>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207206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2"/>
            </p:custDataLst>
          </p:nvPr>
        </p:nvSpPr>
        <p:spPr>
          <a:xfrm>
            <a:off x="264540" y="260648"/>
            <a:ext cx="8507413" cy="787400"/>
          </a:xfrm>
        </p:spPr>
        <p:txBody>
          <a:bodyPr/>
          <a:lstStyle/>
          <a:p>
            <a:r>
              <a:rPr lang="el-GR" dirty="0"/>
              <a:t>Η </a:t>
            </a:r>
            <a:r>
              <a:rPr lang="el-GR" dirty="0" err="1"/>
              <a:t>δενδρική</a:t>
            </a:r>
            <a:r>
              <a:rPr lang="el-GR" dirty="0"/>
              <a:t> δομή της XML</a:t>
            </a:r>
          </a:p>
        </p:txBody>
      </p:sp>
      <p:sp>
        <p:nvSpPr>
          <p:cNvPr id="2" name="Ορθογώνιο 1"/>
          <p:cNvSpPr/>
          <p:nvPr>
            <p:custDataLst>
              <p:tags r:id="rId3"/>
            </p:custDataLst>
          </p:nvPr>
        </p:nvSpPr>
        <p:spPr>
          <a:xfrm>
            <a:off x="264540" y="1340768"/>
            <a:ext cx="8771956" cy="4524315"/>
          </a:xfrm>
          <a:prstGeom prst="rect">
            <a:avLst/>
          </a:prstGeom>
        </p:spPr>
        <p:txBody>
          <a:bodyPr wrap="square">
            <a:spAutoFit/>
          </a:bodyPr>
          <a:lstStyle/>
          <a:p>
            <a:pPr marL="457200" indent="-457200">
              <a:buFont typeface="Wingdings" panose="05000000000000000000" pitchFamily="2" charset="2"/>
              <a:buChar char="v"/>
            </a:pPr>
            <a:r>
              <a:rPr lang="el-GR" sz="3200" dirty="0" smtClean="0">
                <a:solidFill>
                  <a:srgbClr val="000000"/>
                </a:solidFill>
              </a:rPr>
              <a:t>Ένα </a:t>
            </a:r>
            <a:r>
              <a:rPr lang="el-GR" sz="3200" dirty="0">
                <a:solidFill>
                  <a:srgbClr val="000000"/>
                </a:solidFill>
              </a:rPr>
              <a:t>έγγραφο XML αντιστοιχεί σε ένα δέντρο</a:t>
            </a:r>
          </a:p>
          <a:p>
            <a:pPr marL="914400" lvl="1" indent="-457200">
              <a:buFont typeface="Wingdings" panose="05000000000000000000" pitchFamily="2" charset="2"/>
              <a:buChar char="q"/>
            </a:pPr>
            <a:r>
              <a:rPr lang="el-GR" sz="2800" dirty="0" smtClean="0">
                <a:solidFill>
                  <a:srgbClr val="000000"/>
                </a:solidFill>
              </a:rPr>
              <a:t>Κάθε </a:t>
            </a:r>
            <a:r>
              <a:rPr lang="el-GR" sz="2800" dirty="0">
                <a:solidFill>
                  <a:srgbClr val="000000"/>
                </a:solidFill>
              </a:rPr>
              <a:t>στοιχείο αντιστοιχεί σε έναν κόμβο</a:t>
            </a:r>
          </a:p>
          <a:p>
            <a:pPr marL="914400" lvl="1" indent="-457200">
              <a:buFont typeface="Wingdings" panose="05000000000000000000" pitchFamily="2" charset="2"/>
              <a:buChar char="q"/>
            </a:pPr>
            <a:r>
              <a:rPr lang="el-GR" sz="2800" dirty="0" smtClean="0">
                <a:solidFill>
                  <a:srgbClr val="000000"/>
                </a:solidFill>
              </a:rPr>
              <a:t>Η </a:t>
            </a:r>
            <a:r>
              <a:rPr lang="el-GR" sz="2800" dirty="0">
                <a:solidFill>
                  <a:srgbClr val="000000"/>
                </a:solidFill>
              </a:rPr>
              <a:t>ρίζα του εγγράφου είναι και ρίζα του δέντρου</a:t>
            </a:r>
          </a:p>
          <a:p>
            <a:pPr marL="457200" indent="-457200">
              <a:buFont typeface="Wingdings" panose="05000000000000000000" pitchFamily="2" charset="2"/>
              <a:buChar char="v"/>
            </a:pPr>
            <a:r>
              <a:rPr lang="el-GR" sz="3200" dirty="0" smtClean="0">
                <a:solidFill>
                  <a:srgbClr val="000000"/>
                </a:solidFill>
              </a:rPr>
              <a:t>Σχέσεις </a:t>
            </a:r>
            <a:r>
              <a:rPr lang="el-GR" sz="3200" dirty="0">
                <a:solidFill>
                  <a:srgbClr val="000000"/>
                </a:solidFill>
              </a:rPr>
              <a:t>στοιχείων</a:t>
            </a:r>
          </a:p>
          <a:p>
            <a:pPr marL="914400" lvl="1" indent="-457200">
              <a:buFont typeface="Wingdings" panose="05000000000000000000" pitchFamily="2" charset="2"/>
              <a:buChar char="q"/>
            </a:pPr>
            <a:r>
              <a:rPr lang="el-GR" sz="2800" dirty="0" smtClean="0">
                <a:solidFill>
                  <a:srgbClr val="000000"/>
                </a:solidFill>
              </a:rPr>
              <a:t>Ένα </a:t>
            </a:r>
            <a:r>
              <a:rPr lang="el-GR" sz="2800" dirty="0">
                <a:solidFill>
                  <a:srgbClr val="000000"/>
                </a:solidFill>
              </a:rPr>
              <a:t>στοιχείο XML μπορεί ως περιεχόμενο </a:t>
            </a:r>
            <a:r>
              <a:rPr lang="el-GR" sz="2800" dirty="0" smtClean="0">
                <a:solidFill>
                  <a:srgbClr val="000000"/>
                </a:solidFill>
              </a:rPr>
              <a:t>να περιλαμβάνει </a:t>
            </a:r>
            <a:r>
              <a:rPr lang="el-GR" sz="2800" dirty="0">
                <a:solidFill>
                  <a:srgbClr val="000000"/>
                </a:solidFill>
              </a:rPr>
              <a:t>ένα ή περισσότερα στοιχεία </a:t>
            </a:r>
            <a:r>
              <a:rPr lang="el-GR" sz="2800" dirty="0">
                <a:solidFill>
                  <a:srgbClr val="FF0000"/>
                </a:solidFill>
              </a:rPr>
              <a:t>παιδιά</a:t>
            </a:r>
          </a:p>
          <a:p>
            <a:pPr marL="914400" lvl="1" indent="-457200">
              <a:buFont typeface="Wingdings" panose="05000000000000000000" pitchFamily="2" charset="2"/>
              <a:buChar char="q"/>
            </a:pPr>
            <a:r>
              <a:rPr lang="el-GR" sz="2800" dirty="0" smtClean="0">
                <a:solidFill>
                  <a:srgbClr val="000000"/>
                </a:solidFill>
              </a:rPr>
              <a:t>Κάθε </a:t>
            </a:r>
            <a:r>
              <a:rPr lang="el-GR" sz="2800" dirty="0">
                <a:solidFill>
                  <a:srgbClr val="000000"/>
                </a:solidFill>
              </a:rPr>
              <a:t>στοιχείο σε ένα XML έγγραφο, με εξαίρεση </a:t>
            </a:r>
            <a:r>
              <a:rPr lang="el-GR" sz="2800" dirty="0" smtClean="0">
                <a:solidFill>
                  <a:srgbClr val="000000"/>
                </a:solidFill>
              </a:rPr>
              <a:t>τη ρίζα</a:t>
            </a:r>
            <a:r>
              <a:rPr lang="el-GR" sz="2800" dirty="0">
                <a:solidFill>
                  <a:srgbClr val="000000"/>
                </a:solidFill>
              </a:rPr>
              <a:t>, έχει ένα και μόνο στοιχείο </a:t>
            </a:r>
            <a:r>
              <a:rPr lang="el-GR" sz="2800" dirty="0">
                <a:solidFill>
                  <a:srgbClr val="FF0000"/>
                </a:solidFill>
              </a:rPr>
              <a:t>γονέα</a:t>
            </a:r>
          </a:p>
          <a:p>
            <a:pPr marL="914400" lvl="1" indent="-457200">
              <a:buFont typeface="Wingdings" panose="05000000000000000000" pitchFamily="2" charset="2"/>
              <a:buChar char="q"/>
            </a:pPr>
            <a:r>
              <a:rPr lang="el-GR" sz="2800" dirty="0" smtClean="0">
                <a:solidFill>
                  <a:srgbClr val="000000"/>
                </a:solidFill>
              </a:rPr>
              <a:t>Τα </a:t>
            </a:r>
            <a:r>
              <a:rPr lang="el-GR" sz="2800" dirty="0">
                <a:solidFill>
                  <a:srgbClr val="000000"/>
                </a:solidFill>
              </a:rPr>
              <a:t>στοιχεία που έχουν κοινό στοιχείο γονέα, </a:t>
            </a:r>
            <a:r>
              <a:rPr lang="el-GR" sz="2800" dirty="0" smtClean="0">
                <a:solidFill>
                  <a:srgbClr val="000000"/>
                </a:solidFill>
              </a:rPr>
              <a:t>συχνά ονομάζονται </a:t>
            </a:r>
            <a:r>
              <a:rPr lang="el-GR" sz="2800" dirty="0">
                <a:solidFill>
                  <a:srgbClr val="FF0000"/>
                </a:solidFill>
              </a:rPr>
              <a:t>αδέρφια</a:t>
            </a:r>
            <a:endParaRPr lang="el-GR" sz="28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350643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21320"/>
            <a:ext cx="8507413" cy="787400"/>
          </a:xfrm>
        </p:spPr>
        <p:txBody>
          <a:bodyPr>
            <a:noAutofit/>
          </a:bodyPr>
          <a:lstStyle/>
          <a:p>
            <a:r>
              <a:rPr lang="el-GR" dirty="0"/>
              <a:t>Παράδειγμα εγγράφου </a:t>
            </a:r>
            <a:r>
              <a:rPr lang="en-US" dirty="0"/>
              <a:t>XML</a:t>
            </a:r>
            <a:endParaRPr lang="el-GR" dirty="0"/>
          </a:p>
        </p:txBody>
      </p:sp>
      <p:sp>
        <p:nvSpPr>
          <p:cNvPr id="7" name="Ορθογώνιο 6"/>
          <p:cNvSpPr/>
          <p:nvPr/>
        </p:nvSpPr>
        <p:spPr>
          <a:xfrm>
            <a:off x="203200" y="1772816"/>
            <a:ext cx="8737599" cy="3785652"/>
          </a:xfrm>
          <a:prstGeom prst="rect">
            <a:avLst/>
          </a:prstGeom>
        </p:spPr>
        <p:txBody>
          <a:bodyPr wrap="square">
            <a:spAutoFit/>
          </a:bodyPr>
          <a:lstStyle/>
          <a:p>
            <a:r>
              <a:rPr lang="en-US" sz="2400" b="1" dirty="0">
                <a:solidFill>
                  <a:srgbClr val="3333CD"/>
                </a:solidFill>
                <a:latin typeface="Courier"/>
              </a:rPr>
              <a:t>&lt;person&gt;</a:t>
            </a:r>
          </a:p>
          <a:p>
            <a:r>
              <a:rPr lang="el-GR" sz="2400" b="1" dirty="0" smtClean="0">
                <a:solidFill>
                  <a:srgbClr val="3333CD"/>
                </a:solidFill>
                <a:latin typeface="Courier"/>
              </a:rPr>
              <a:t>	</a:t>
            </a:r>
            <a:r>
              <a:rPr lang="en-US" sz="2400" b="1" dirty="0" smtClean="0">
                <a:solidFill>
                  <a:srgbClr val="3333CD"/>
                </a:solidFill>
                <a:latin typeface="Courier"/>
              </a:rPr>
              <a:t>&lt;</a:t>
            </a:r>
            <a:r>
              <a:rPr lang="en-US" sz="2400" b="1" dirty="0">
                <a:solidFill>
                  <a:srgbClr val="3333CD"/>
                </a:solidFill>
                <a:latin typeface="Courier"/>
              </a:rPr>
              <a:t>name&gt;</a:t>
            </a:r>
          </a:p>
          <a:p>
            <a:r>
              <a:rPr lang="el-GR" sz="2400" b="1" dirty="0" smtClean="0">
                <a:solidFill>
                  <a:srgbClr val="3333CD"/>
                </a:solidFill>
                <a:latin typeface="Courier"/>
              </a:rPr>
              <a:t>		</a:t>
            </a:r>
            <a:r>
              <a:rPr lang="en-US" sz="2400" b="1" dirty="0" smtClean="0">
                <a:solidFill>
                  <a:srgbClr val="3333CD"/>
                </a:solidFill>
                <a:latin typeface="Courier"/>
              </a:rPr>
              <a:t>&lt;</a:t>
            </a:r>
            <a:r>
              <a:rPr lang="en-US" sz="2400" b="1" dirty="0" err="1">
                <a:solidFill>
                  <a:srgbClr val="3333CD"/>
                </a:solidFill>
                <a:latin typeface="Courier"/>
              </a:rPr>
              <a:t>first_name</a:t>
            </a:r>
            <a:r>
              <a:rPr lang="en-US" sz="2400" b="1" dirty="0">
                <a:solidFill>
                  <a:srgbClr val="3333CD"/>
                </a:solidFill>
                <a:latin typeface="Courier"/>
              </a:rPr>
              <a:t>&gt;</a:t>
            </a:r>
            <a:r>
              <a:rPr lang="en-US" sz="2400" b="1" dirty="0">
                <a:solidFill>
                  <a:srgbClr val="000000"/>
                </a:solidFill>
                <a:latin typeface="Courier"/>
              </a:rPr>
              <a:t>Alan</a:t>
            </a:r>
            <a:r>
              <a:rPr lang="en-US" sz="2400" b="1" dirty="0">
                <a:solidFill>
                  <a:srgbClr val="3333CD"/>
                </a:solidFill>
                <a:latin typeface="Courier"/>
              </a:rPr>
              <a:t>&lt;/</a:t>
            </a:r>
            <a:r>
              <a:rPr lang="en-US" sz="2400" b="1" dirty="0" err="1">
                <a:solidFill>
                  <a:srgbClr val="3333CD"/>
                </a:solidFill>
                <a:latin typeface="Courier"/>
              </a:rPr>
              <a:t>first_name</a:t>
            </a:r>
            <a:r>
              <a:rPr lang="en-US" sz="2400" b="1" dirty="0">
                <a:solidFill>
                  <a:srgbClr val="3333CD"/>
                </a:solidFill>
                <a:latin typeface="Courier"/>
              </a:rPr>
              <a:t>&gt;</a:t>
            </a:r>
          </a:p>
          <a:p>
            <a:r>
              <a:rPr lang="el-GR" sz="2400" b="1" dirty="0" smtClean="0">
                <a:solidFill>
                  <a:srgbClr val="3333CD"/>
                </a:solidFill>
                <a:latin typeface="Courier"/>
              </a:rPr>
              <a:t>		</a:t>
            </a:r>
            <a:r>
              <a:rPr lang="en-US" sz="2400" b="1" dirty="0" smtClean="0">
                <a:solidFill>
                  <a:srgbClr val="3333CD"/>
                </a:solidFill>
                <a:latin typeface="Courier"/>
              </a:rPr>
              <a:t>&lt;</a:t>
            </a:r>
            <a:r>
              <a:rPr lang="en-US" sz="2400" b="1" dirty="0" err="1">
                <a:solidFill>
                  <a:srgbClr val="3333CD"/>
                </a:solidFill>
                <a:latin typeface="Courier"/>
              </a:rPr>
              <a:t>last_name</a:t>
            </a:r>
            <a:r>
              <a:rPr lang="en-US" sz="2400" b="1" dirty="0">
                <a:solidFill>
                  <a:srgbClr val="3333CD"/>
                </a:solidFill>
                <a:latin typeface="Courier"/>
              </a:rPr>
              <a:t>&gt;</a:t>
            </a:r>
            <a:r>
              <a:rPr lang="en-US" sz="2400" b="1" dirty="0">
                <a:solidFill>
                  <a:srgbClr val="000000"/>
                </a:solidFill>
                <a:latin typeface="Courier"/>
              </a:rPr>
              <a:t>Turing</a:t>
            </a:r>
            <a:r>
              <a:rPr lang="en-US" sz="2400" b="1" dirty="0">
                <a:solidFill>
                  <a:srgbClr val="3333CD"/>
                </a:solidFill>
                <a:latin typeface="Courier"/>
              </a:rPr>
              <a:t>&lt;/</a:t>
            </a:r>
            <a:r>
              <a:rPr lang="en-US" sz="2400" b="1" dirty="0" err="1">
                <a:solidFill>
                  <a:srgbClr val="3333CD"/>
                </a:solidFill>
                <a:latin typeface="Courier"/>
              </a:rPr>
              <a:t>last_name</a:t>
            </a:r>
            <a:r>
              <a:rPr lang="en-US" sz="2400" b="1" dirty="0">
                <a:solidFill>
                  <a:srgbClr val="3333CD"/>
                </a:solidFill>
                <a:latin typeface="Courier"/>
              </a:rPr>
              <a:t>&gt;</a:t>
            </a:r>
          </a:p>
          <a:p>
            <a:r>
              <a:rPr lang="el-GR" sz="2400" b="1" dirty="0" smtClean="0">
                <a:solidFill>
                  <a:srgbClr val="3333CD"/>
                </a:solidFill>
                <a:latin typeface="Courier"/>
              </a:rPr>
              <a:t>	</a:t>
            </a:r>
            <a:r>
              <a:rPr lang="en-US" sz="2400" b="1" dirty="0" smtClean="0">
                <a:solidFill>
                  <a:srgbClr val="3333CD"/>
                </a:solidFill>
                <a:latin typeface="Courier"/>
              </a:rPr>
              <a:t>&lt;/</a:t>
            </a:r>
            <a:r>
              <a:rPr lang="en-US" sz="2400" b="1" dirty="0">
                <a:solidFill>
                  <a:srgbClr val="3333CD"/>
                </a:solidFill>
                <a:latin typeface="Courier"/>
              </a:rPr>
              <a:t>name&gt;</a:t>
            </a:r>
          </a:p>
          <a:p>
            <a:r>
              <a:rPr lang="el-GR" sz="2400" b="1" dirty="0" smtClean="0">
                <a:solidFill>
                  <a:srgbClr val="3333CD"/>
                </a:solidFill>
                <a:latin typeface="Courier"/>
              </a:rPr>
              <a:t>	</a:t>
            </a:r>
            <a:r>
              <a:rPr lang="en-US" sz="2400" b="1" dirty="0" smtClean="0">
                <a:solidFill>
                  <a:srgbClr val="3333CD"/>
                </a:solidFill>
                <a:latin typeface="Courier"/>
              </a:rPr>
              <a:t>&lt;profession&gt;</a:t>
            </a:r>
            <a:r>
              <a:rPr lang="en-US" sz="2400" b="1" dirty="0" smtClean="0">
                <a:solidFill>
                  <a:srgbClr val="000000"/>
                </a:solidFill>
                <a:latin typeface="Courier"/>
              </a:rPr>
              <a:t>computer</a:t>
            </a:r>
            <a:r>
              <a:rPr lang="el-GR" sz="2400" b="1" dirty="0" smtClean="0">
                <a:solidFill>
                  <a:srgbClr val="000000"/>
                </a:solidFill>
                <a:latin typeface="Courier"/>
              </a:rPr>
              <a:t> </a:t>
            </a:r>
            <a:r>
              <a:rPr lang="en-US" sz="2400" b="1" dirty="0" smtClean="0">
                <a:solidFill>
                  <a:srgbClr val="000000"/>
                </a:solidFill>
                <a:latin typeface="Courier"/>
              </a:rPr>
              <a:t>scientist</a:t>
            </a:r>
            <a:r>
              <a:rPr lang="el-GR" sz="2400" b="1" dirty="0" smtClean="0">
                <a:solidFill>
                  <a:srgbClr val="000000"/>
                </a:solidFill>
                <a:latin typeface="Courier"/>
              </a:rPr>
              <a:t> 			</a:t>
            </a:r>
            <a:r>
              <a:rPr lang="en-US" sz="2400" b="1" dirty="0" smtClean="0">
                <a:solidFill>
                  <a:srgbClr val="3333CD"/>
                </a:solidFill>
                <a:latin typeface="Courier"/>
              </a:rPr>
              <a:t>&lt;/</a:t>
            </a:r>
            <a:r>
              <a:rPr lang="en-US" sz="2400" b="1" dirty="0">
                <a:solidFill>
                  <a:srgbClr val="3333CD"/>
                </a:solidFill>
                <a:latin typeface="Courier"/>
              </a:rPr>
              <a:t>profession&gt;</a:t>
            </a:r>
          </a:p>
          <a:p>
            <a:r>
              <a:rPr lang="el-GR" sz="2400" b="1" dirty="0" smtClean="0">
                <a:solidFill>
                  <a:srgbClr val="3333CD"/>
                </a:solidFill>
                <a:latin typeface="Courier"/>
              </a:rPr>
              <a:t>	</a:t>
            </a:r>
            <a:r>
              <a:rPr lang="en-US" sz="2400" b="1" dirty="0" smtClean="0">
                <a:solidFill>
                  <a:srgbClr val="3333CD"/>
                </a:solidFill>
                <a:latin typeface="Courier"/>
              </a:rPr>
              <a:t>&lt;</a:t>
            </a:r>
            <a:r>
              <a:rPr lang="en-US" sz="2400" b="1" dirty="0">
                <a:solidFill>
                  <a:srgbClr val="3333CD"/>
                </a:solidFill>
                <a:latin typeface="Courier"/>
              </a:rPr>
              <a:t>profession&gt;</a:t>
            </a:r>
            <a:r>
              <a:rPr lang="en-US" sz="2400" b="1" dirty="0">
                <a:solidFill>
                  <a:srgbClr val="000000"/>
                </a:solidFill>
                <a:latin typeface="Courier"/>
              </a:rPr>
              <a:t>mathematician</a:t>
            </a:r>
            <a:r>
              <a:rPr lang="en-US" sz="2400" b="1" dirty="0">
                <a:solidFill>
                  <a:srgbClr val="3333CD"/>
                </a:solidFill>
                <a:latin typeface="Courier"/>
              </a:rPr>
              <a:t>&lt;/profession&gt;</a:t>
            </a:r>
          </a:p>
          <a:p>
            <a:r>
              <a:rPr lang="el-GR" sz="2400" b="1" dirty="0" smtClean="0">
                <a:solidFill>
                  <a:srgbClr val="3333CD"/>
                </a:solidFill>
                <a:latin typeface="Courier"/>
              </a:rPr>
              <a:t>	</a:t>
            </a:r>
            <a:r>
              <a:rPr lang="en-US" sz="2400" b="1" dirty="0" smtClean="0">
                <a:solidFill>
                  <a:srgbClr val="3333CD"/>
                </a:solidFill>
                <a:latin typeface="Courier"/>
              </a:rPr>
              <a:t>&lt;</a:t>
            </a:r>
            <a:r>
              <a:rPr lang="en-US" sz="2400" b="1" dirty="0">
                <a:solidFill>
                  <a:srgbClr val="3333CD"/>
                </a:solidFill>
                <a:latin typeface="Courier"/>
              </a:rPr>
              <a:t>profession&gt;</a:t>
            </a:r>
            <a:r>
              <a:rPr lang="en-US" sz="2400" b="1" dirty="0">
                <a:solidFill>
                  <a:srgbClr val="000000"/>
                </a:solidFill>
                <a:latin typeface="Courier"/>
              </a:rPr>
              <a:t>cryptographer</a:t>
            </a:r>
            <a:r>
              <a:rPr lang="en-US" sz="2400" b="1" dirty="0">
                <a:solidFill>
                  <a:srgbClr val="3333CD"/>
                </a:solidFill>
                <a:latin typeface="Courier"/>
              </a:rPr>
              <a:t>&lt;/profession&gt;</a:t>
            </a:r>
          </a:p>
          <a:p>
            <a:r>
              <a:rPr lang="en-US" sz="2400" b="1" dirty="0">
                <a:solidFill>
                  <a:srgbClr val="3333CD"/>
                </a:solidFill>
                <a:latin typeface="Courier"/>
              </a:rPr>
              <a:t>&lt;/person&gt;</a:t>
            </a:r>
            <a:endParaRPr lang="el-GR"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393586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21320"/>
            <a:ext cx="8507413" cy="787400"/>
          </a:xfrm>
        </p:spPr>
        <p:txBody>
          <a:bodyPr>
            <a:normAutofit/>
          </a:bodyPr>
          <a:lstStyle/>
          <a:p>
            <a:r>
              <a:rPr lang="el-GR" dirty="0"/>
              <a:t>Αντίστοιχη </a:t>
            </a:r>
            <a:r>
              <a:rPr lang="el-GR" dirty="0" err="1"/>
              <a:t>δενδρική</a:t>
            </a:r>
            <a:r>
              <a:rPr lang="el-GR" dirty="0"/>
              <a:t> δομή</a:t>
            </a:r>
          </a:p>
        </p:txBody>
      </p:sp>
      <p:pic>
        <p:nvPicPr>
          <p:cNvPr id="4" name="Εικόνα 3" descr="Εικόνα δενδρικής εγράφου xml με ρίζα  το person.  "/>
          <p:cNvPicPr>
            <a:picLocks noChangeAspect="1"/>
          </p:cNvPicPr>
          <p:nvPr/>
        </p:nvPicPr>
        <p:blipFill>
          <a:blip r:embed="rId7"/>
          <a:stretch>
            <a:fillRect/>
          </a:stretch>
        </p:blipFill>
        <p:spPr>
          <a:xfrm>
            <a:off x="436116" y="1196752"/>
            <a:ext cx="8264754" cy="4688092"/>
          </a:xfrm>
          <a:prstGeom prst="rect">
            <a:avLst/>
          </a:prstGeom>
        </p:spPr>
      </p:pic>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1403208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0" y="63452"/>
            <a:ext cx="9252394" cy="787400"/>
          </a:xfrm>
        </p:spPr>
        <p:txBody>
          <a:bodyPr>
            <a:noAutofit/>
          </a:bodyPr>
          <a:lstStyle/>
          <a:p>
            <a:r>
              <a:rPr lang="el-GR" sz="3600" dirty="0"/>
              <a:t>Μικτό περιεχόμενο</a:t>
            </a:r>
          </a:p>
        </p:txBody>
      </p:sp>
      <p:sp>
        <p:nvSpPr>
          <p:cNvPr id="2" name="Ορθογώνιο 1"/>
          <p:cNvSpPr/>
          <p:nvPr>
            <p:custDataLst>
              <p:tags r:id="rId3"/>
            </p:custDataLst>
          </p:nvPr>
        </p:nvSpPr>
        <p:spPr>
          <a:xfrm>
            <a:off x="188392" y="1196752"/>
            <a:ext cx="8964488" cy="4832092"/>
          </a:xfrm>
          <a:prstGeom prst="rect">
            <a:avLst/>
          </a:prstGeom>
        </p:spPr>
        <p:txBody>
          <a:bodyPr wrap="square">
            <a:spAutoFit/>
          </a:bodyPr>
          <a:lstStyle/>
          <a:p>
            <a:pPr marL="457200" indent="-457200">
              <a:buFont typeface="Wingdings" panose="05000000000000000000" pitchFamily="2" charset="2"/>
              <a:buChar char="q"/>
            </a:pPr>
            <a:r>
              <a:rPr lang="el-GR" sz="2800" dirty="0">
                <a:solidFill>
                  <a:srgbClr val="000000"/>
                </a:solidFill>
              </a:rPr>
              <a:t>Ένα στοιχείο μπορεί να περιέχει ταυτόχρονα </a:t>
            </a:r>
            <a:r>
              <a:rPr lang="el-GR" sz="2800" dirty="0" smtClean="0">
                <a:solidFill>
                  <a:srgbClr val="000000"/>
                </a:solidFill>
              </a:rPr>
              <a:t>και κείμενο </a:t>
            </a:r>
            <a:r>
              <a:rPr lang="el-GR" sz="2800" dirty="0">
                <a:solidFill>
                  <a:srgbClr val="000000"/>
                </a:solidFill>
              </a:rPr>
              <a:t>και άλλα στοιχεία</a:t>
            </a:r>
          </a:p>
          <a:p>
            <a:pPr marL="457200" indent="-457200">
              <a:buFont typeface="Wingdings" panose="05000000000000000000" pitchFamily="2" charset="2"/>
              <a:buChar char="q"/>
            </a:pPr>
            <a:r>
              <a:rPr lang="el-GR" sz="2800" dirty="0" smtClean="0">
                <a:solidFill>
                  <a:srgbClr val="000000"/>
                </a:solidFill>
              </a:rPr>
              <a:t>Αυτό </a:t>
            </a:r>
            <a:r>
              <a:rPr lang="el-GR" sz="2800" dirty="0">
                <a:solidFill>
                  <a:srgbClr val="000000"/>
                </a:solidFill>
              </a:rPr>
              <a:t>συμβαίνει όταν</a:t>
            </a:r>
          </a:p>
          <a:p>
            <a:pPr marL="914400" lvl="1" indent="-457200">
              <a:buFont typeface="Wingdings" panose="05000000000000000000" pitchFamily="2" charset="2"/>
              <a:buChar char="ü"/>
            </a:pPr>
            <a:r>
              <a:rPr lang="el-GR" sz="2800" dirty="0" smtClean="0">
                <a:solidFill>
                  <a:srgbClr val="000000"/>
                </a:solidFill>
              </a:rPr>
              <a:t>Το </a:t>
            </a:r>
            <a:r>
              <a:rPr lang="el-GR" sz="2800" dirty="0">
                <a:solidFill>
                  <a:srgbClr val="000000"/>
                </a:solidFill>
              </a:rPr>
              <a:t>έγγραφο αφορά μη δομημένη πληροφορία </a:t>
            </a:r>
            <a:r>
              <a:rPr lang="el-GR" sz="2800" dirty="0" smtClean="0">
                <a:solidFill>
                  <a:srgbClr val="000000"/>
                </a:solidFill>
              </a:rPr>
              <a:t>όπως τεκμηρίωση</a:t>
            </a:r>
            <a:r>
              <a:rPr lang="el-GR" sz="2800" dirty="0">
                <a:solidFill>
                  <a:srgbClr val="000000"/>
                </a:solidFill>
              </a:rPr>
              <a:t>, εργασία, ιστοσελίδα κ.α.</a:t>
            </a:r>
          </a:p>
          <a:p>
            <a:pPr marL="914400" lvl="1" indent="-457200">
              <a:buFont typeface="Wingdings" panose="05000000000000000000" pitchFamily="2" charset="2"/>
              <a:buChar char="ü"/>
            </a:pPr>
            <a:r>
              <a:rPr lang="el-GR" sz="2800" dirty="0" smtClean="0">
                <a:solidFill>
                  <a:srgbClr val="000000"/>
                </a:solidFill>
              </a:rPr>
              <a:t>Συνήθως </a:t>
            </a:r>
            <a:r>
              <a:rPr lang="el-GR" sz="2800" dirty="0">
                <a:solidFill>
                  <a:srgbClr val="000000"/>
                </a:solidFill>
              </a:rPr>
              <a:t>παράγονται από τον άνθρωπο</a:t>
            </a:r>
          </a:p>
          <a:p>
            <a:pPr marL="457200" indent="-457200">
              <a:buFont typeface="Wingdings" panose="05000000000000000000" pitchFamily="2" charset="2"/>
              <a:buChar char="q"/>
            </a:pPr>
            <a:r>
              <a:rPr lang="el-GR" sz="2800" dirty="0" smtClean="0">
                <a:solidFill>
                  <a:srgbClr val="000000"/>
                </a:solidFill>
              </a:rPr>
              <a:t>Αυτό </a:t>
            </a:r>
            <a:r>
              <a:rPr lang="el-GR" sz="2800" dirty="0">
                <a:solidFill>
                  <a:srgbClr val="000000"/>
                </a:solidFill>
              </a:rPr>
              <a:t>δεν συμβαίνει όταν</a:t>
            </a:r>
          </a:p>
          <a:p>
            <a:pPr marL="914400" lvl="1" indent="-457200">
              <a:buFont typeface="Wingdings" panose="05000000000000000000" pitchFamily="2" charset="2"/>
              <a:buChar char="ü"/>
            </a:pPr>
            <a:r>
              <a:rPr lang="el-GR" sz="2800" dirty="0" smtClean="0">
                <a:solidFill>
                  <a:srgbClr val="000000"/>
                </a:solidFill>
              </a:rPr>
              <a:t>Το </a:t>
            </a:r>
            <a:r>
              <a:rPr lang="el-GR" sz="2800" dirty="0">
                <a:solidFill>
                  <a:srgbClr val="000000"/>
                </a:solidFill>
              </a:rPr>
              <a:t>έγγραφο αφορά δομημένη πληροφορία όπως </a:t>
            </a:r>
            <a:r>
              <a:rPr lang="el-GR" sz="2800" dirty="0" smtClean="0">
                <a:solidFill>
                  <a:srgbClr val="000000"/>
                </a:solidFill>
              </a:rPr>
              <a:t>αυτή που </a:t>
            </a:r>
            <a:r>
              <a:rPr lang="el-GR" sz="2800" dirty="0">
                <a:solidFill>
                  <a:srgbClr val="000000"/>
                </a:solidFill>
              </a:rPr>
              <a:t>περιέχεται στις εγγραφές μιας </a:t>
            </a:r>
            <a:r>
              <a:rPr lang="el-GR" sz="2800" dirty="0" smtClean="0">
                <a:solidFill>
                  <a:srgbClr val="000000"/>
                </a:solidFill>
              </a:rPr>
              <a:t>ΒΔ </a:t>
            </a:r>
            <a:r>
              <a:rPr lang="el-GR" sz="2800" dirty="0">
                <a:solidFill>
                  <a:srgbClr val="000000"/>
                </a:solidFill>
              </a:rPr>
              <a:t>ή </a:t>
            </a:r>
            <a:r>
              <a:rPr lang="el-GR" sz="2800" dirty="0" smtClean="0">
                <a:solidFill>
                  <a:srgbClr val="000000"/>
                </a:solidFill>
              </a:rPr>
              <a:t>στο αντικείμενο </a:t>
            </a:r>
            <a:r>
              <a:rPr lang="el-GR" sz="2800" dirty="0">
                <a:solidFill>
                  <a:srgbClr val="000000"/>
                </a:solidFill>
              </a:rPr>
              <a:t>μιας τάξης (υπολογιστής)</a:t>
            </a:r>
          </a:p>
          <a:p>
            <a:pPr marL="914400" lvl="1" indent="-457200">
              <a:buFont typeface="Wingdings" panose="05000000000000000000" pitchFamily="2" charset="2"/>
              <a:buChar char="ü"/>
            </a:pPr>
            <a:r>
              <a:rPr lang="el-GR" sz="2800" dirty="0" smtClean="0">
                <a:solidFill>
                  <a:srgbClr val="000000"/>
                </a:solidFill>
              </a:rPr>
              <a:t>Συνήθως </a:t>
            </a:r>
            <a:r>
              <a:rPr lang="el-GR" sz="2800" dirty="0">
                <a:solidFill>
                  <a:srgbClr val="000000"/>
                </a:solidFill>
              </a:rPr>
              <a:t>παράγονται από τον υπολογιστή</a:t>
            </a:r>
            <a:endParaRPr lang="el-GR" sz="28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4143664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324544" y="249292"/>
            <a:ext cx="9937104" cy="787400"/>
          </a:xfrm>
        </p:spPr>
        <p:txBody>
          <a:bodyPr>
            <a:noAutofit/>
          </a:bodyPr>
          <a:lstStyle/>
          <a:p>
            <a:r>
              <a:rPr lang="el-GR" sz="3600" dirty="0"/>
              <a:t>Παράδειγμα μικτού περιεχομένου</a:t>
            </a:r>
          </a:p>
        </p:txBody>
      </p:sp>
      <p:sp>
        <p:nvSpPr>
          <p:cNvPr id="3" name="Ορθογώνιο 2"/>
          <p:cNvSpPr/>
          <p:nvPr/>
        </p:nvSpPr>
        <p:spPr>
          <a:xfrm>
            <a:off x="215516" y="1427442"/>
            <a:ext cx="8856984" cy="4524315"/>
          </a:xfrm>
          <a:prstGeom prst="rect">
            <a:avLst/>
          </a:prstGeom>
        </p:spPr>
        <p:txBody>
          <a:bodyPr wrap="square">
            <a:spAutoFit/>
          </a:bodyPr>
          <a:lstStyle/>
          <a:p>
            <a:r>
              <a:rPr lang="en-US" sz="2400" b="1" dirty="0">
                <a:solidFill>
                  <a:srgbClr val="3333CC"/>
                </a:solidFill>
                <a:latin typeface=""/>
              </a:rPr>
              <a:t>&lt;paragraph&gt;</a:t>
            </a:r>
          </a:p>
          <a:p>
            <a:r>
              <a:rPr lang="en-US" sz="2400" b="1" dirty="0">
                <a:solidFill>
                  <a:srgbClr val="3333CC"/>
                </a:solidFill>
                <a:latin typeface=""/>
              </a:rPr>
              <a:t>  &lt;</a:t>
            </a:r>
            <a:r>
              <a:rPr lang="en-US" sz="2400" b="1" dirty="0" smtClean="0">
                <a:solidFill>
                  <a:srgbClr val="3333CC"/>
                </a:solidFill>
                <a:latin typeface=""/>
              </a:rPr>
              <a:t>name&gt;</a:t>
            </a:r>
            <a:endParaRPr lang="en-US" sz="2400" b="1" dirty="0">
              <a:solidFill>
                <a:srgbClr val="3333CC"/>
              </a:solidFill>
              <a:latin typeface=""/>
            </a:endParaRPr>
          </a:p>
          <a:p>
            <a:r>
              <a:rPr lang="en-US" sz="2400" b="1" dirty="0">
                <a:solidFill>
                  <a:srgbClr val="3333CC"/>
                </a:solidFill>
                <a:latin typeface=""/>
              </a:rPr>
              <a:t>    &lt;</a:t>
            </a:r>
            <a:r>
              <a:rPr lang="en-US" sz="2400" b="1" dirty="0" err="1">
                <a:solidFill>
                  <a:srgbClr val="3333CC"/>
                </a:solidFill>
                <a:latin typeface=""/>
              </a:rPr>
              <a:t>first_name</a:t>
            </a:r>
            <a:r>
              <a:rPr lang="en-US" sz="2400" b="1" dirty="0">
                <a:solidFill>
                  <a:srgbClr val="3333CC"/>
                </a:solidFill>
                <a:latin typeface=""/>
              </a:rPr>
              <a:t>&gt;</a:t>
            </a:r>
            <a:r>
              <a:rPr lang="en-US" sz="2400" b="1" dirty="0">
                <a:solidFill>
                  <a:srgbClr val="000000"/>
                </a:solidFill>
                <a:latin typeface=""/>
              </a:rPr>
              <a:t>Alan</a:t>
            </a:r>
            <a:r>
              <a:rPr lang="en-US" sz="2400" b="1" dirty="0">
                <a:solidFill>
                  <a:srgbClr val="3333CC"/>
                </a:solidFill>
                <a:latin typeface=""/>
              </a:rPr>
              <a:t>&lt;/</a:t>
            </a:r>
            <a:r>
              <a:rPr lang="en-US" sz="2400" b="1" dirty="0" err="1" smtClean="0">
                <a:solidFill>
                  <a:srgbClr val="3333CC"/>
                </a:solidFill>
                <a:latin typeface=""/>
              </a:rPr>
              <a:t>first_name</a:t>
            </a:r>
            <a:r>
              <a:rPr lang="en-US" sz="2400" b="1" dirty="0" smtClean="0">
                <a:solidFill>
                  <a:srgbClr val="3333CC"/>
                </a:solidFill>
                <a:latin typeface=""/>
              </a:rPr>
              <a:t>&gt;</a:t>
            </a:r>
            <a:endParaRPr lang="en-US" sz="2400" b="1" dirty="0">
              <a:solidFill>
                <a:srgbClr val="3333CC"/>
              </a:solidFill>
              <a:latin typeface=""/>
            </a:endParaRPr>
          </a:p>
          <a:p>
            <a:r>
              <a:rPr lang="en-US" sz="2400" b="1" dirty="0">
                <a:solidFill>
                  <a:srgbClr val="3333CC"/>
                </a:solidFill>
                <a:latin typeface=""/>
              </a:rPr>
              <a:t>    &lt;</a:t>
            </a:r>
            <a:r>
              <a:rPr lang="en-US" sz="2400" b="1" dirty="0" err="1">
                <a:solidFill>
                  <a:srgbClr val="3333CC"/>
                </a:solidFill>
                <a:latin typeface=""/>
              </a:rPr>
              <a:t>last_name</a:t>
            </a:r>
            <a:r>
              <a:rPr lang="en-US" sz="2400" b="1" dirty="0">
                <a:solidFill>
                  <a:srgbClr val="3333CC"/>
                </a:solidFill>
                <a:latin typeface=""/>
              </a:rPr>
              <a:t>&gt;</a:t>
            </a:r>
            <a:r>
              <a:rPr lang="en-US" sz="2400" b="1" dirty="0">
                <a:solidFill>
                  <a:srgbClr val="000000"/>
                </a:solidFill>
                <a:latin typeface=""/>
              </a:rPr>
              <a:t>Turing</a:t>
            </a:r>
            <a:r>
              <a:rPr lang="en-US" sz="2400" b="1" dirty="0">
                <a:solidFill>
                  <a:srgbClr val="3333CC"/>
                </a:solidFill>
                <a:latin typeface=""/>
              </a:rPr>
              <a:t>&lt;/</a:t>
            </a:r>
            <a:r>
              <a:rPr lang="en-US" sz="2400" b="1" dirty="0" err="1">
                <a:solidFill>
                  <a:srgbClr val="3333CC"/>
                </a:solidFill>
                <a:latin typeface=""/>
              </a:rPr>
              <a:t>last_name</a:t>
            </a:r>
            <a:r>
              <a:rPr lang="en-US" sz="2400" b="1" dirty="0">
                <a:solidFill>
                  <a:srgbClr val="3333CC"/>
                </a:solidFill>
                <a:latin typeface=""/>
              </a:rPr>
              <a:t>&gt;</a:t>
            </a:r>
          </a:p>
          <a:p>
            <a:r>
              <a:rPr lang="en-US" sz="2400" b="1" dirty="0">
                <a:solidFill>
                  <a:srgbClr val="3333CC"/>
                </a:solidFill>
                <a:latin typeface=""/>
              </a:rPr>
              <a:t>  &lt;/name&gt;</a:t>
            </a:r>
          </a:p>
          <a:p>
            <a:r>
              <a:rPr lang="en-US" sz="2400" b="1" dirty="0">
                <a:solidFill>
                  <a:srgbClr val="000000"/>
                </a:solidFill>
                <a:latin typeface=""/>
              </a:rPr>
              <a:t>  was one of the first people to truly deserve the</a:t>
            </a:r>
          </a:p>
          <a:p>
            <a:r>
              <a:rPr lang="en-US" sz="2400" b="1" dirty="0">
                <a:solidFill>
                  <a:srgbClr val="000000"/>
                </a:solidFill>
                <a:latin typeface=""/>
              </a:rPr>
              <a:t>  name </a:t>
            </a:r>
            <a:r>
              <a:rPr lang="en-US" sz="2400" b="1" dirty="0">
                <a:solidFill>
                  <a:srgbClr val="3333CC"/>
                </a:solidFill>
                <a:latin typeface=""/>
              </a:rPr>
              <a:t>&lt;emphasize&gt;</a:t>
            </a:r>
            <a:r>
              <a:rPr lang="en-US" sz="2400" b="1" dirty="0">
                <a:solidFill>
                  <a:srgbClr val="000000"/>
                </a:solidFill>
                <a:latin typeface=""/>
              </a:rPr>
              <a:t>computer scientist</a:t>
            </a:r>
            <a:r>
              <a:rPr lang="en-US" sz="2400" b="1" dirty="0">
                <a:solidFill>
                  <a:srgbClr val="3333CC"/>
                </a:solidFill>
                <a:latin typeface=""/>
              </a:rPr>
              <a:t>&lt;/emphasize</a:t>
            </a:r>
            <a:r>
              <a:rPr lang="en-US" sz="2400" b="1" dirty="0">
                <a:solidFill>
                  <a:srgbClr val="000000"/>
                </a:solidFill>
                <a:latin typeface=""/>
              </a:rPr>
              <a:t>&gt;.</a:t>
            </a:r>
          </a:p>
          <a:p>
            <a:r>
              <a:rPr lang="en-US" sz="2400" b="1" dirty="0">
                <a:solidFill>
                  <a:srgbClr val="000000"/>
                </a:solidFill>
                <a:latin typeface=""/>
              </a:rPr>
              <a:t>  Although his contributions to the field are too</a:t>
            </a:r>
          </a:p>
          <a:p>
            <a:r>
              <a:rPr lang="en-US" sz="2400" b="1" dirty="0">
                <a:solidFill>
                  <a:srgbClr val="000000"/>
                </a:solidFill>
                <a:latin typeface=""/>
              </a:rPr>
              <a:t>  numerous to </a:t>
            </a:r>
            <a:r>
              <a:rPr lang="en-US" sz="2400" b="1" dirty="0" err="1">
                <a:solidFill>
                  <a:srgbClr val="000000"/>
                </a:solidFill>
                <a:latin typeface=""/>
              </a:rPr>
              <a:t>list,his</a:t>
            </a:r>
            <a:r>
              <a:rPr lang="en-US" sz="2400" b="1" dirty="0">
                <a:solidFill>
                  <a:srgbClr val="000000"/>
                </a:solidFill>
                <a:latin typeface=""/>
              </a:rPr>
              <a:t> best-known are the </a:t>
            </a:r>
          </a:p>
          <a:p>
            <a:r>
              <a:rPr lang="en-US" sz="2400" b="1" dirty="0">
                <a:solidFill>
                  <a:srgbClr val="000000"/>
                </a:solidFill>
                <a:latin typeface=""/>
              </a:rPr>
              <a:t>  eponymous </a:t>
            </a:r>
            <a:r>
              <a:rPr lang="en-US" sz="2400" b="1" dirty="0">
                <a:solidFill>
                  <a:srgbClr val="3333CC"/>
                </a:solidFill>
                <a:latin typeface=""/>
              </a:rPr>
              <a:t>&lt;emphasize&gt;</a:t>
            </a:r>
            <a:r>
              <a:rPr lang="en-US" sz="2400" b="1" dirty="0">
                <a:solidFill>
                  <a:srgbClr val="000000"/>
                </a:solidFill>
                <a:latin typeface=""/>
              </a:rPr>
              <a:t>Turing Test</a:t>
            </a:r>
            <a:r>
              <a:rPr lang="en-US" sz="2400" b="1" dirty="0">
                <a:solidFill>
                  <a:srgbClr val="3333CC"/>
                </a:solidFill>
                <a:latin typeface=""/>
              </a:rPr>
              <a:t>&lt;/emphasize&gt; </a:t>
            </a:r>
          </a:p>
          <a:p>
            <a:r>
              <a:rPr lang="en-US" sz="2400" b="1" dirty="0">
                <a:solidFill>
                  <a:srgbClr val="000000"/>
                </a:solidFill>
                <a:latin typeface=""/>
              </a:rPr>
              <a:t>  and </a:t>
            </a:r>
            <a:r>
              <a:rPr lang="en-US" sz="2400" b="1" dirty="0">
                <a:solidFill>
                  <a:srgbClr val="3333CC"/>
                </a:solidFill>
                <a:latin typeface=""/>
              </a:rPr>
              <a:t>&lt;emphasize&gt;</a:t>
            </a:r>
            <a:r>
              <a:rPr lang="en-US" sz="2400" b="1" dirty="0">
                <a:solidFill>
                  <a:srgbClr val="000000"/>
                </a:solidFill>
                <a:latin typeface=""/>
              </a:rPr>
              <a:t>Turing Machine</a:t>
            </a:r>
            <a:r>
              <a:rPr lang="en-US" sz="2400" b="1" dirty="0">
                <a:solidFill>
                  <a:srgbClr val="3333CC"/>
                </a:solidFill>
                <a:latin typeface=""/>
              </a:rPr>
              <a:t>&lt;/emphasize&gt;.</a:t>
            </a:r>
          </a:p>
          <a:p>
            <a:r>
              <a:rPr lang="en-US" sz="2400" b="1" dirty="0">
                <a:solidFill>
                  <a:srgbClr val="3333CC"/>
                </a:solidFill>
                <a:latin typeface=""/>
              </a:rPr>
              <a:t>&lt;/paragraph&gt;</a:t>
            </a:r>
            <a:endParaRPr lang="el-GR" dirty="0"/>
          </a:p>
        </p:txBody>
      </p:sp>
      <p:sp>
        <p:nvSpPr>
          <p:cNvPr id="5" name="Ορθογώνιο 4"/>
          <p:cNvSpPr/>
          <p:nvPr>
            <p:custDataLst>
              <p:tags r:id="rId3"/>
            </p:custDataLst>
          </p:nvPr>
        </p:nvSpPr>
        <p:spPr>
          <a:xfrm>
            <a:off x="4932040" y="1401918"/>
            <a:ext cx="1509003" cy="369332"/>
          </a:xfrm>
          <a:prstGeom prst="rect">
            <a:avLst/>
          </a:prstGeom>
        </p:spPr>
        <p:txBody>
          <a:bodyPr wrap="none">
            <a:spAutoFit/>
          </a:bodyPr>
          <a:lstStyle/>
          <a:p>
            <a:r>
              <a:rPr lang="el-GR" dirty="0"/>
              <a:t>άλλα στοιχεία</a:t>
            </a:r>
          </a:p>
        </p:txBody>
      </p:sp>
      <p:sp>
        <p:nvSpPr>
          <p:cNvPr id="8" name="Ορθογώνιο 7"/>
          <p:cNvSpPr/>
          <p:nvPr>
            <p:custDataLst>
              <p:tags r:id="rId4"/>
            </p:custDataLst>
          </p:nvPr>
        </p:nvSpPr>
        <p:spPr>
          <a:xfrm>
            <a:off x="6876256" y="2420888"/>
            <a:ext cx="913968" cy="369332"/>
          </a:xfrm>
          <a:prstGeom prst="rect">
            <a:avLst/>
          </a:prstGeom>
        </p:spPr>
        <p:txBody>
          <a:bodyPr wrap="none">
            <a:spAutoFit/>
          </a:bodyPr>
          <a:lstStyle/>
          <a:p>
            <a:r>
              <a:rPr lang="el-GR" dirty="0"/>
              <a:t>κείμενο</a:t>
            </a:r>
          </a:p>
        </p:txBody>
      </p:sp>
      <p:sp>
        <p:nvSpPr>
          <p:cNvPr id="9" name="Επεξήγηση με στρογγυλεμένο παραλληλόγραμμο 8" descr="[DECORATIVE]"/>
          <p:cNvSpPr/>
          <p:nvPr/>
        </p:nvSpPr>
        <p:spPr>
          <a:xfrm>
            <a:off x="6645528" y="2311128"/>
            <a:ext cx="1382856" cy="613816"/>
          </a:xfrm>
          <a:prstGeom prst="wedgeRoundRectCallout">
            <a:avLst>
              <a:gd name="adj1" fmla="val -231144"/>
              <a:gd name="adj2" fmla="val 11629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Επεξήγηση με στρογγυλεμένο παραλληλόγραμμο 10" descr="[DECORATIVE]"/>
          <p:cNvSpPr/>
          <p:nvPr/>
        </p:nvSpPr>
        <p:spPr>
          <a:xfrm>
            <a:off x="4934023" y="1279676"/>
            <a:ext cx="1507019" cy="613816"/>
          </a:xfrm>
          <a:prstGeom prst="wedgeRoundRectCallout">
            <a:avLst>
              <a:gd name="adj1" fmla="val -275227"/>
              <a:gd name="adj2" fmla="val 10388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Εικόνα 9"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30385" y="12096"/>
            <a:ext cx="9227368" cy="729593"/>
          </a:xfrm>
        </p:spPr>
        <p:txBody>
          <a:bodyPr>
            <a:noAutofit/>
          </a:bodyPr>
          <a:lstStyle/>
          <a:p>
            <a:r>
              <a:rPr lang="el-GR" sz="3600" dirty="0" smtClean="0"/>
              <a:t>Ιδιότητες (</a:t>
            </a:r>
            <a:r>
              <a:rPr lang="en-US" sz="3600" dirty="0" smtClean="0"/>
              <a:t>Properties</a:t>
            </a:r>
            <a:r>
              <a:rPr lang="el-GR" sz="3600" dirty="0" smtClean="0"/>
              <a:t>)</a:t>
            </a:r>
            <a:endParaRPr lang="el-GR" sz="2400" dirty="0"/>
          </a:p>
        </p:txBody>
      </p:sp>
      <p:sp>
        <p:nvSpPr>
          <p:cNvPr id="2" name="Ορθογώνιο 1"/>
          <p:cNvSpPr/>
          <p:nvPr>
            <p:custDataLst>
              <p:tags r:id="rId3"/>
            </p:custDataLst>
          </p:nvPr>
        </p:nvSpPr>
        <p:spPr>
          <a:xfrm>
            <a:off x="30385" y="1340768"/>
            <a:ext cx="8934164" cy="4093428"/>
          </a:xfrm>
          <a:prstGeom prst="rect">
            <a:avLst/>
          </a:prstGeom>
        </p:spPr>
        <p:txBody>
          <a:bodyPr wrap="square">
            <a:spAutoFit/>
          </a:bodyPr>
          <a:lstStyle/>
          <a:p>
            <a:pPr marL="457200" indent="-457200">
              <a:buFont typeface="Arial" panose="020B0604020202020204" pitchFamily="34" charset="0"/>
              <a:buChar char="•"/>
            </a:pPr>
            <a:r>
              <a:rPr lang="el-GR" sz="3200" b="1" dirty="0">
                <a:solidFill>
                  <a:srgbClr val="000000"/>
                </a:solidFill>
              </a:rPr>
              <a:t>Ένα στοιχείο XML μπορεί να έχει ιδιότητες</a:t>
            </a:r>
          </a:p>
          <a:p>
            <a:pPr marL="914400" lvl="1" indent="-457200">
              <a:buFont typeface="Wingdings" panose="05000000000000000000" pitchFamily="2" charset="2"/>
              <a:buChar char="q"/>
            </a:pPr>
            <a:r>
              <a:rPr lang="el-GR" sz="2800" dirty="0" smtClean="0">
                <a:solidFill>
                  <a:srgbClr val="000000"/>
                </a:solidFill>
              </a:rPr>
              <a:t>Ζεύγος </a:t>
            </a:r>
            <a:r>
              <a:rPr lang="el-GR" sz="2800" dirty="0">
                <a:solidFill>
                  <a:srgbClr val="000000"/>
                </a:solidFill>
              </a:rPr>
              <a:t>ονόματος-τιμής στην ετικέτα αρχής</a:t>
            </a:r>
          </a:p>
          <a:p>
            <a:pPr marL="914400" lvl="1" indent="-457200">
              <a:buFont typeface="Wingdings" panose="05000000000000000000" pitchFamily="2" charset="2"/>
              <a:buChar char="q"/>
            </a:pPr>
            <a:r>
              <a:rPr lang="el-GR" sz="2800" dirty="0" smtClean="0">
                <a:solidFill>
                  <a:srgbClr val="000000"/>
                </a:solidFill>
              </a:rPr>
              <a:t>Ανάμεσα </a:t>
            </a:r>
            <a:r>
              <a:rPr lang="el-GR" sz="2800" dirty="0">
                <a:solidFill>
                  <a:srgbClr val="000000"/>
                </a:solidFill>
              </a:rPr>
              <a:t>στο όνομα και την τιμή μπαίνει ένα </a:t>
            </a:r>
            <a:r>
              <a:rPr lang="el-GR" sz="2800" dirty="0" err="1">
                <a:solidFill>
                  <a:srgbClr val="000000"/>
                </a:solidFill>
              </a:rPr>
              <a:t>ίσον</a:t>
            </a:r>
            <a:r>
              <a:rPr lang="el-GR" sz="2800" dirty="0">
                <a:solidFill>
                  <a:srgbClr val="000000"/>
                </a:solidFill>
              </a:rPr>
              <a:t> </a:t>
            </a:r>
            <a:r>
              <a:rPr lang="el-GR" sz="2800" dirty="0" smtClean="0">
                <a:solidFill>
                  <a:srgbClr val="000000"/>
                </a:solidFill>
              </a:rPr>
              <a:t>(=)</a:t>
            </a:r>
            <a:r>
              <a:rPr lang="en-US" sz="2800" dirty="0" smtClean="0">
                <a:solidFill>
                  <a:srgbClr val="000000"/>
                </a:solidFill>
              </a:rPr>
              <a:t> </a:t>
            </a:r>
            <a:r>
              <a:rPr lang="el-GR" sz="2800" dirty="0" smtClean="0">
                <a:solidFill>
                  <a:srgbClr val="000000"/>
                </a:solidFill>
              </a:rPr>
              <a:t>και </a:t>
            </a:r>
            <a:r>
              <a:rPr lang="el-GR" sz="2800" dirty="0">
                <a:solidFill>
                  <a:srgbClr val="000000"/>
                </a:solidFill>
              </a:rPr>
              <a:t>προαιρετικά ένα ή παραπάνω κενά</a:t>
            </a:r>
          </a:p>
          <a:p>
            <a:pPr marL="914400" lvl="1" indent="-457200">
              <a:buFont typeface="Wingdings" panose="05000000000000000000" pitchFamily="2" charset="2"/>
              <a:buChar char="q"/>
            </a:pPr>
            <a:r>
              <a:rPr lang="el-GR" sz="2800" dirty="0" smtClean="0">
                <a:solidFill>
                  <a:srgbClr val="000000"/>
                </a:solidFill>
              </a:rPr>
              <a:t>Οι </a:t>
            </a:r>
            <a:r>
              <a:rPr lang="el-GR" sz="2800" dirty="0">
                <a:solidFill>
                  <a:srgbClr val="000000"/>
                </a:solidFill>
              </a:rPr>
              <a:t>τιμές περικλείονται μέσα σε μονά ή </a:t>
            </a:r>
            <a:r>
              <a:rPr lang="el-GR" sz="2800" dirty="0" smtClean="0">
                <a:solidFill>
                  <a:srgbClr val="000000"/>
                </a:solidFill>
              </a:rPr>
              <a:t>διπλά</a:t>
            </a:r>
            <a:r>
              <a:rPr lang="en-US" sz="2800" dirty="0" smtClean="0">
                <a:solidFill>
                  <a:srgbClr val="000000"/>
                </a:solidFill>
              </a:rPr>
              <a:t> </a:t>
            </a:r>
            <a:r>
              <a:rPr lang="el-GR" sz="2800" dirty="0" smtClean="0">
                <a:solidFill>
                  <a:srgbClr val="000000"/>
                </a:solidFill>
              </a:rPr>
              <a:t>εισαγωγικά</a:t>
            </a:r>
            <a:endParaRPr lang="el-GR" sz="2800" dirty="0">
              <a:solidFill>
                <a:srgbClr val="000000"/>
              </a:solidFill>
            </a:endParaRPr>
          </a:p>
          <a:p>
            <a:pPr marL="457200" indent="-457200">
              <a:buFont typeface="Arial" panose="020B0604020202020204" pitchFamily="34" charset="0"/>
              <a:buChar char="•"/>
            </a:pPr>
            <a:r>
              <a:rPr lang="el-GR" sz="3200" b="1" dirty="0" smtClean="0">
                <a:solidFill>
                  <a:srgbClr val="000000"/>
                </a:solidFill>
              </a:rPr>
              <a:t>Παράδειγμα</a:t>
            </a:r>
            <a:endParaRPr lang="el-GR" sz="2800" b="1" dirty="0">
              <a:solidFill>
                <a:srgbClr val="000000"/>
              </a:solidFill>
            </a:endParaRPr>
          </a:p>
          <a:p>
            <a:pPr marL="914400" lvl="1" indent="-457200">
              <a:buFont typeface="Wingdings" panose="05000000000000000000" pitchFamily="2" charset="2"/>
              <a:buChar char="q"/>
            </a:pPr>
            <a:r>
              <a:rPr lang="en-US" sz="2800" b="1" dirty="0" smtClean="0">
                <a:solidFill>
                  <a:srgbClr val="3333CD"/>
                </a:solidFill>
              </a:rPr>
              <a:t>&lt;</a:t>
            </a:r>
            <a:r>
              <a:rPr lang="en-US" sz="2800" b="1" dirty="0">
                <a:solidFill>
                  <a:srgbClr val="3333CD"/>
                </a:solidFill>
              </a:rPr>
              <a:t>person born="1912-06-23" died="</a:t>
            </a:r>
            <a:r>
              <a:rPr lang="en-US" sz="2800" b="1" dirty="0" smtClean="0">
                <a:solidFill>
                  <a:srgbClr val="3333CD"/>
                </a:solidFill>
              </a:rPr>
              <a:t>1954-06-07"&gt; </a:t>
            </a:r>
            <a:r>
              <a:rPr lang="en-US" sz="2800" b="1" dirty="0" smtClean="0">
                <a:solidFill>
                  <a:srgbClr val="000000"/>
                </a:solidFill>
              </a:rPr>
              <a:t>Alan </a:t>
            </a:r>
            <a:r>
              <a:rPr lang="en-US" sz="2800" b="1" dirty="0">
                <a:solidFill>
                  <a:srgbClr val="000000"/>
                </a:solidFill>
              </a:rPr>
              <a:t>Turing</a:t>
            </a:r>
            <a:r>
              <a:rPr lang="en-US" sz="2800" b="1" dirty="0">
                <a:solidFill>
                  <a:srgbClr val="3333CD"/>
                </a:solidFill>
              </a:rPr>
              <a:t>&lt;/person&gt;</a:t>
            </a:r>
            <a:endParaRPr lang="el-GR" sz="28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55211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170384" y="176542"/>
            <a:ext cx="8704347" cy="729593"/>
          </a:xfrm>
        </p:spPr>
        <p:txBody>
          <a:bodyPr>
            <a:noAutofit/>
          </a:bodyPr>
          <a:lstStyle/>
          <a:p>
            <a:r>
              <a:rPr lang="el-GR" sz="3200" dirty="0"/>
              <a:t>Ιδιότητες ή στοιχεία παιδιά; (Ι)</a:t>
            </a:r>
            <a:endParaRPr lang="el-GR" sz="3200" dirty="0" smtClean="0"/>
          </a:p>
        </p:txBody>
      </p:sp>
      <p:sp>
        <p:nvSpPr>
          <p:cNvPr id="2" name="Ορθογώνιο 1"/>
          <p:cNvSpPr/>
          <p:nvPr/>
        </p:nvSpPr>
        <p:spPr>
          <a:xfrm>
            <a:off x="297994" y="1031940"/>
            <a:ext cx="8874730" cy="5262979"/>
          </a:xfrm>
          <a:prstGeom prst="rect">
            <a:avLst/>
          </a:prstGeom>
        </p:spPr>
        <p:txBody>
          <a:bodyPr wrap="square">
            <a:spAutoFit/>
          </a:bodyPr>
          <a:lstStyle/>
          <a:p>
            <a:r>
              <a:rPr lang="en-US" sz="2400" b="1" dirty="0">
                <a:solidFill>
                  <a:srgbClr val="3333CD"/>
                </a:solidFill>
              </a:rPr>
              <a:t>&lt;person&gt;</a:t>
            </a:r>
          </a:p>
          <a:p>
            <a:r>
              <a:rPr lang="en-US" sz="2400" b="1" dirty="0" smtClean="0">
                <a:solidFill>
                  <a:srgbClr val="3333CD"/>
                </a:solidFill>
              </a:rPr>
              <a:t>	&lt;</a:t>
            </a:r>
            <a:r>
              <a:rPr lang="en-US" sz="2400" b="1" dirty="0">
                <a:solidFill>
                  <a:srgbClr val="3333CD"/>
                </a:solidFill>
              </a:rPr>
              <a:t>name first="</a:t>
            </a:r>
            <a:r>
              <a:rPr lang="en-US" sz="2400" b="1" dirty="0">
                <a:solidFill>
                  <a:srgbClr val="000000"/>
                </a:solidFill>
              </a:rPr>
              <a:t>Alan</a:t>
            </a:r>
            <a:r>
              <a:rPr lang="en-US" sz="2400" b="1" dirty="0">
                <a:solidFill>
                  <a:srgbClr val="3333CD"/>
                </a:solidFill>
              </a:rPr>
              <a:t>" last="</a:t>
            </a:r>
            <a:r>
              <a:rPr lang="en-US" sz="2400" b="1" dirty="0">
                <a:solidFill>
                  <a:srgbClr val="000000"/>
                </a:solidFill>
              </a:rPr>
              <a:t>Turing</a:t>
            </a:r>
            <a:r>
              <a:rPr lang="en-US" sz="2400" b="1" dirty="0">
                <a:solidFill>
                  <a:srgbClr val="3333CD"/>
                </a:solidFill>
              </a:rPr>
              <a:t>"/&gt;</a:t>
            </a:r>
          </a:p>
          <a:p>
            <a:r>
              <a:rPr lang="en-US" sz="2400" b="1" dirty="0" smtClean="0">
                <a:solidFill>
                  <a:srgbClr val="3333CD"/>
                </a:solidFill>
              </a:rPr>
              <a:t>	&lt;</a:t>
            </a:r>
            <a:r>
              <a:rPr lang="en-US" sz="2400" b="1" dirty="0">
                <a:solidFill>
                  <a:srgbClr val="3333CD"/>
                </a:solidFill>
              </a:rPr>
              <a:t>profession value="</a:t>
            </a:r>
            <a:r>
              <a:rPr lang="en-US" sz="2400" b="1" dirty="0">
                <a:solidFill>
                  <a:srgbClr val="000000"/>
                </a:solidFill>
              </a:rPr>
              <a:t>computer scientist</a:t>
            </a:r>
            <a:r>
              <a:rPr lang="en-US" sz="2400" b="1" dirty="0">
                <a:solidFill>
                  <a:srgbClr val="3333CD"/>
                </a:solidFill>
              </a:rPr>
              <a:t>"/&gt;</a:t>
            </a:r>
          </a:p>
          <a:p>
            <a:r>
              <a:rPr lang="en-US" sz="2400" b="1" dirty="0" smtClean="0">
                <a:solidFill>
                  <a:srgbClr val="3333CD"/>
                </a:solidFill>
              </a:rPr>
              <a:t>	&lt;</a:t>
            </a:r>
            <a:r>
              <a:rPr lang="en-US" sz="2400" b="1" dirty="0">
                <a:solidFill>
                  <a:srgbClr val="3333CD"/>
                </a:solidFill>
              </a:rPr>
              <a:t>profession value="</a:t>
            </a:r>
            <a:r>
              <a:rPr lang="en-US" sz="2400" b="1" dirty="0">
                <a:solidFill>
                  <a:srgbClr val="000000"/>
                </a:solidFill>
              </a:rPr>
              <a:t>mathematician</a:t>
            </a:r>
            <a:r>
              <a:rPr lang="en-US" sz="2400" b="1" dirty="0">
                <a:solidFill>
                  <a:srgbClr val="3333CD"/>
                </a:solidFill>
              </a:rPr>
              <a:t>"/&gt;</a:t>
            </a:r>
          </a:p>
          <a:p>
            <a:r>
              <a:rPr lang="en-US" sz="2400" b="1" dirty="0">
                <a:solidFill>
                  <a:srgbClr val="3333CD"/>
                </a:solidFill>
              </a:rPr>
              <a:t>&lt;/person&gt;</a:t>
            </a:r>
          </a:p>
          <a:p>
            <a:r>
              <a:rPr lang="el-GR" sz="2400" b="1" dirty="0">
                <a:solidFill>
                  <a:srgbClr val="000000"/>
                </a:solidFill>
              </a:rPr>
              <a:t>---------------------------------------------</a:t>
            </a:r>
          </a:p>
          <a:p>
            <a:r>
              <a:rPr lang="en-US" sz="2400" b="1" dirty="0">
                <a:solidFill>
                  <a:srgbClr val="3333CD"/>
                </a:solidFill>
              </a:rPr>
              <a:t>&lt;person&gt;</a:t>
            </a:r>
          </a:p>
          <a:p>
            <a:r>
              <a:rPr lang="en-US" sz="2400" b="1" dirty="0" smtClean="0">
                <a:solidFill>
                  <a:srgbClr val="3333CD"/>
                </a:solidFill>
              </a:rPr>
              <a:t>	&lt;</a:t>
            </a:r>
            <a:r>
              <a:rPr lang="en-US" sz="2400" b="1" dirty="0">
                <a:solidFill>
                  <a:srgbClr val="3333CD"/>
                </a:solidFill>
              </a:rPr>
              <a:t>name&gt;</a:t>
            </a:r>
          </a:p>
          <a:p>
            <a:r>
              <a:rPr lang="en-US" sz="2400" b="1" dirty="0" smtClean="0">
                <a:solidFill>
                  <a:srgbClr val="3333CD"/>
                </a:solidFill>
              </a:rPr>
              <a:t>		&lt;</a:t>
            </a:r>
            <a:r>
              <a:rPr lang="en-US" sz="2400" b="1" dirty="0" err="1">
                <a:solidFill>
                  <a:srgbClr val="3333CD"/>
                </a:solidFill>
              </a:rPr>
              <a:t>first_name</a:t>
            </a:r>
            <a:r>
              <a:rPr lang="en-US" sz="2400" b="1" dirty="0">
                <a:solidFill>
                  <a:srgbClr val="3333CD"/>
                </a:solidFill>
              </a:rPr>
              <a:t>&gt;</a:t>
            </a:r>
            <a:r>
              <a:rPr lang="en-US" sz="2400" b="1" dirty="0">
                <a:solidFill>
                  <a:srgbClr val="000000"/>
                </a:solidFill>
              </a:rPr>
              <a:t>Alan</a:t>
            </a:r>
            <a:r>
              <a:rPr lang="en-US" sz="2400" b="1" dirty="0">
                <a:solidFill>
                  <a:srgbClr val="3333CD"/>
                </a:solidFill>
              </a:rPr>
              <a:t>&lt;/</a:t>
            </a:r>
            <a:r>
              <a:rPr lang="en-US" sz="2400" b="1" dirty="0" err="1">
                <a:solidFill>
                  <a:srgbClr val="3333CD"/>
                </a:solidFill>
              </a:rPr>
              <a:t>first_name</a:t>
            </a:r>
            <a:r>
              <a:rPr lang="en-US" sz="2400" b="1" dirty="0">
                <a:solidFill>
                  <a:srgbClr val="3333CD"/>
                </a:solidFill>
              </a:rPr>
              <a:t>&gt;</a:t>
            </a:r>
          </a:p>
          <a:p>
            <a:r>
              <a:rPr lang="en-US" sz="2400" b="1" dirty="0" smtClean="0">
                <a:solidFill>
                  <a:srgbClr val="3333CD"/>
                </a:solidFill>
              </a:rPr>
              <a:t>		&lt;</a:t>
            </a:r>
            <a:r>
              <a:rPr lang="en-US" sz="2400" b="1" dirty="0" err="1">
                <a:solidFill>
                  <a:srgbClr val="3333CD"/>
                </a:solidFill>
              </a:rPr>
              <a:t>last_name</a:t>
            </a:r>
            <a:r>
              <a:rPr lang="en-US" sz="2400" b="1" dirty="0">
                <a:solidFill>
                  <a:srgbClr val="3333CD"/>
                </a:solidFill>
              </a:rPr>
              <a:t>&gt;</a:t>
            </a:r>
            <a:r>
              <a:rPr lang="en-US" sz="2400" b="1" dirty="0">
                <a:solidFill>
                  <a:srgbClr val="000000"/>
                </a:solidFill>
              </a:rPr>
              <a:t>Turing</a:t>
            </a:r>
            <a:r>
              <a:rPr lang="en-US" sz="2400" b="1" dirty="0">
                <a:solidFill>
                  <a:srgbClr val="3333CD"/>
                </a:solidFill>
              </a:rPr>
              <a:t>&lt;/</a:t>
            </a:r>
            <a:r>
              <a:rPr lang="en-US" sz="2400" b="1" dirty="0" err="1">
                <a:solidFill>
                  <a:srgbClr val="3333CD"/>
                </a:solidFill>
              </a:rPr>
              <a:t>last_name</a:t>
            </a:r>
            <a:r>
              <a:rPr lang="en-US" sz="2400" b="1" dirty="0">
                <a:solidFill>
                  <a:srgbClr val="3333CD"/>
                </a:solidFill>
              </a:rPr>
              <a:t>&gt;</a:t>
            </a:r>
          </a:p>
          <a:p>
            <a:r>
              <a:rPr lang="en-US" sz="2400" b="1" dirty="0" smtClean="0">
                <a:solidFill>
                  <a:srgbClr val="3333CD"/>
                </a:solidFill>
              </a:rPr>
              <a:t>	&lt;/</a:t>
            </a:r>
            <a:r>
              <a:rPr lang="en-US" sz="2400" b="1" dirty="0">
                <a:solidFill>
                  <a:srgbClr val="3333CD"/>
                </a:solidFill>
              </a:rPr>
              <a:t>name&gt;</a:t>
            </a:r>
          </a:p>
          <a:p>
            <a:r>
              <a:rPr lang="en-US" sz="2400" b="1" dirty="0" smtClean="0">
                <a:solidFill>
                  <a:srgbClr val="3333CD"/>
                </a:solidFill>
              </a:rPr>
              <a:t>	&lt;</a:t>
            </a:r>
            <a:r>
              <a:rPr lang="en-US" sz="2400" b="1" dirty="0">
                <a:solidFill>
                  <a:srgbClr val="3333CD"/>
                </a:solidFill>
              </a:rPr>
              <a:t>profession&gt;</a:t>
            </a:r>
            <a:r>
              <a:rPr lang="en-US" sz="2400" b="1" dirty="0">
                <a:solidFill>
                  <a:srgbClr val="000000"/>
                </a:solidFill>
              </a:rPr>
              <a:t>computer scientist</a:t>
            </a:r>
            <a:r>
              <a:rPr lang="en-US" sz="2400" b="1" dirty="0">
                <a:solidFill>
                  <a:srgbClr val="3333CD"/>
                </a:solidFill>
              </a:rPr>
              <a:t>&lt;/profession&gt;</a:t>
            </a:r>
          </a:p>
          <a:p>
            <a:r>
              <a:rPr lang="en-US" sz="2400" b="1" dirty="0" smtClean="0">
                <a:solidFill>
                  <a:srgbClr val="3333CD"/>
                </a:solidFill>
              </a:rPr>
              <a:t>	&lt;</a:t>
            </a:r>
            <a:r>
              <a:rPr lang="en-US" sz="2400" b="1" dirty="0">
                <a:solidFill>
                  <a:srgbClr val="3333CD"/>
                </a:solidFill>
              </a:rPr>
              <a:t>profession&gt;</a:t>
            </a:r>
            <a:r>
              <a:rPr lang="en-US" sz="2400" b="1" dirty="0">
                <a:solidFill>
                  <a:srgbClr val="000000"/>
                </a:solidFill>
              </a:rPr>
              <a:t>mathematician</a:t>
            </a:r>
            <a:r>
              <a:rPr lang="en-US" sz="2400" b="1" dirty="0">
                <a:solidFill>
                  <a:srgbClr val="3333CD"/>
                </a:solidFill>
              </a:rPr>
              <a:t>&lt;/profession&gt;</a:t>
            </a:r>
          </a:p>
          <a:p>
            <a:r>
              <a:rPr lang="en-US" sz="2400" b="1" dirty="0">
                <a:solidFill>
                  <a:srgbClr val="3333CD"/>
                </a:solidFill>
              </a:rPr>
              <a:t>&lt;/person&gt;</a:t>
            </a:r>
            <a:endParaRPr lang="el-GR" dirty="0"/>
          </a:p>
        </p:txBody>
      </p:sp>
      <p:cxnSp>
        <p:nvCxnSpPr>
          <p:cNvPr id="4" name="Ευθύγραμμο βέλος σύνδεσης 3" descr="[DECORATIVE]"/>
          <p:cNvCxnSpPr/>
          <p:nvPr/>
        </p:nvCxnSpPr>
        <p:spPr>
          <a:xfrm flipH="1">
            <a:off x="6084168" y="1988840"/>
            <a:ext cx="1728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descr="[DECORATIVE]"/>
          <p:cNvCxnSpPr/>
          <p:nvPr/>
        </p:nvCxnSpPr>
        <p:spPr>
          <a:xfrm flipH="1">
            <a:off x="4825008" y="1988840"/>
            <a:ext cx="2987352" cy="2160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Επεξήγηση με στρογγυλεμένο παραλληλόγραμμο 7" descr="εικονίδιο ερωτηματικού"/>
          <p:cNvSpPr/>
          <p:nvPr/>
        </p:nvSpPr>
        <p:spPr>
          <a:xfrm>
            <a:off x="7884368" y="1268760"/>
            <a:ext cx="990363" cy="720080"/>
          </a:xfrm>
          <a:prstGeom prst="wedgeRoundRectCallout">
            <a:avLst>
              <a:gd name="adj1" fmla="val -60586"/>
              <a:gd name="adj2" fmla="val 6602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smtClean="0"/>
              <a:t>?</a:t>
            </a:r>
            <a:endParaRPr lang="el-GR" sz="6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1869517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336673" y="94837"/>
            <a:ext cx="8507413" cy="729593"/>
          </a:xfrm>
        </p:spPr>
        <p:txBody>
          <a:bodyPr>
            <a:noAutofit/>
          </a:bodyPr>
          <a:lstStyle/>
          <a:p>
            <a:r>
              <a:rPr lang="el-GR" sz="3600" dirty="0"/>
              <a:t>Ιδιότητες ή στοιχεία παιδιά; (ΙΙ)</a:t>
            </a:r>
          </a:p>
        </p:txBody>
      </p:sp>
      <p:sp>
        <p:nvSpPr>
          <p:cNvPr id="2" name="Ορθογώνιο 1"/>
          <p:cNvSpPr/>
          <p:nvPr>
            <p:custDataLst>
              <p:tags r:id="rId3"/>
            </p:custDataLst>
          </p:nvPr>
        </p:nvSpPr>
        <p:spPr>
          <a:xfrm>
            <a:off x="251520" y="1268760"/>
            <a:ext cx="8712968" cy="4955203"/>
          </a:xfrm>
          <a:prstGeom prst="rect">
            <a:avLst/>
          </a:prstGeom>
        </p:spPr>
        <p:txBody>
          <a:bodyPr wrap="square">
            <a:spAutoFit/>
          </a:bodyPr>
          <a:lstStyle/>
          <a:p>
            <a:pPr marL="457200" indent="-457200">
              <a:buFont typeface="Arial" panose="020B0604020202020204" pitchFamily="34" charset="0"/>
              <a:buChar char="•"/>
            </a:pPr>
            <a:r>
              <a:rPr lang="el-GR" sz="3200" dirty="0">
                <a:solidFill>
                  <a:srgbClr val="000000"/>
                </a:solidFill>
              </a:rPr>
              <a:t>Απόψεις</a:t>
            </a:r>
          </a:p>
          <a:p>
            <a:pPr marL="914400" lvl="1" indent="-457200">
              <a:buFont typeface="Wingdings" panose="05000000000000000000" pitchFamily="2" charset="2"/>
              <a:buChar char="ü"/>
            </a:pPr>
            <a:r>
              <a:rPr lang="el-GR" sz="2800" dirty="0" smtClean="0">
                <a:solidFill>
                  <a:srgbClr val="000000"/>
                </a:solidFill>
              </a:rPr>
              <a:t>Στις </a:t>
            </a:r>
            <a:r>
              <a:rPr lang="el-GR" sz="2800" dirty="0">
                <a:solidFill>
                  <a:srgbClr val="000000"/>
                </a:solidFill>
              </a:rPr>
              <a:t>ιδιότητες βάζουμε </a:t>
            </a:r>
            <a:r>
              <a:rPr lang="el-GR" sz="2800" dirty="0" err="1">
                <a:solidFill>
                  <a:srgbClr val="000000"/>
                </a:solidFill>
              </a:rPr>
              <a:t>μεταδεδομένα</a:t>
            </a:r>
            <a:r>
              <a:rPr lang="el-GR" sz="2800" dirty="0">
                <a:solidFill>
                  <a:srgbClr val="000000"/>
                </a:solidFill>
              </a:rPr>
              <a:t> σχετικά με </a:t>
            </a:r>
            <a:r>
              <a:rPr lang="el-GR" sz="2800" dirty="0" smtClean="0">
                <a:solidFill>
                  <a:srgbClr val="000000"/>
                </a:solidFill>
              </a:rPr>
              <a:t>τα στοιχεία</a:t>
            </a:r>
            <a:r>
              <a:rPr lang="el-GR" sz="2800" dirty="0">
                <a:solidFill>
                  <a:srgbClr val="000000"/>
                </a:solidFill>
              </a:rPr>
              <a:t>, ενώ στα παιδιά βάζουμε δεδομένα</a:t>
            </a:r>
          </a:p>
          <a:p>
            <a:pPr marL="914400" lvl="1" indent="-457200">
              <a:buFont typeface="Wingdings" panose="05000000000000000000" pitchFamily="2" charset="2"/>
              <a:buChar char="ü"/>
            </a:pPr>
            <a:r>
              <a:rPr lang="el-GR" sz="2800" dirty="0" smtClean="0">
                <a:solidFill>
                  <a:srgbClr val="000000"/>
                </a:solidFill>
              </a:rPr>
              <a:t>Δεν </a:t>
            </a:r>
            <a:r>
              <a:rPr lang="el-GR" sz="2800" dirty="0">
                <a:solidFill>
                  <a:srgbClr val="000000"/>
                </a:solidFill>
              </a:rPr>
              <a:t>είναι πάντα σίγουρο τι είναι </a:t>
            </a:r>
            <a:r>
              <a:rPr lang="el-GR" sz="2800" dirty="0" err="1">
                <a:solidFill>
                  <a:srgbClr val="000000"/>
                </a:solidFill>
              </a:rPr>
              <a:t>μεταδεδομένο</a:t>
            </a:r>
            <a:r>
              <a:rPr lang="el-GR" sz="2800" dirty="0">
                <a:solidFill>
                  <a:srgbClr val="000000"/>
                </a:solidFill>
              </a:rPr>
              <a:t>…</a:t>
            </a:r>
          </a:p>
          <a:p>
            <a:pPr marL="457200" indent="-457200">
              <a:buFont typeface="Arial" panose="020B0604020202020204" pitchFamily="34" charset="0"/>
              <a:buChar char="•"/>
            </a:pPr>
            <a:r>
              <a:rPr lang="el-GR" sz="3200" dirty="0" smtClean="0">
                <a:solidFill>
                  <a:srgbClr val="000000"/>
                </a:solidFill>
              </a:rPr>
              <a:t>Διαφορές</a:t>
            </a:r>
            <a:endParaRPr lang="el-GR" sz="3200" dirty="0">
              <a:solidFill>
                <a:srgbClr val="000000"/>
              </a:solidFill>
            </a:endParaRPr>
          </a:p>
          <a:p>
            <a:pPr marL="800100" lvl="1" indent="-342900">
              <a:buFont typeface="Wingdings" panose="05000000000000000000" pitchFamily="2" charset="2"/>
              <a:buChar char="ü"/>
            </a:pPr>
            <a:r>
              <a:rPr lang="el-GR" sz="2800" dirty="0" smtClean="0">
                <a:solidFill>
                  <a:srgbClr val="000000"/>
                </a:solidFill>
              </a:rPr>
              <a:t>Κάθε </a:t>
            </a:r>
            <a:r>
              <a:rPr lang="el-GR" sz="2800" dirty="0">
                <a:solidFill>
                  <a:srgbClr val="000000"/>
                </a:solidFill>
              </a:rPr>
              <a:t>στοιχείο δεν μπορεί να έχει πάνω από </a:t>
            </a:r>
            <a:r>
              <a:rPr lang="el-GR" sz="2800" dirty="0" smtClean="0">
                <a:solidFill>
                  <a:srgbClr val="000000"/>
                </a:solidFill>
              </a:rPr>
              <a:t>μια ιδιότητα </a:t>
            </a:r>
            <a:r>
              <a:rPr lang="el-GR" sz="2800" dirty="0">
                <a:solidFill>
                  <a:srgbClr val="000000"/>
                </a:solidFill>
              </a:rPr>
              <a:t>με το ίδιο όνομα σε αντίθεση με </a:t>
            </a:r>
            <a:r>
              <a:rPr lang="el-GR" sz="2800" dirty="0" smtClean="0">
                <a:solidFill>
                  <a:srgbClr val="000000"/>
                </a:solidFill>
              </a:rPr>
              <a:t>πολλά στοιχεία </a:t>
            </a:r>
            <a:r>
              <a:rPr lang="el-GR" sz="2800" dirty="0">
                <a:solidFill>
                  <a:srgbClr val="000000"/>
                </a:solidFill>
              </a:rPr>
              <a:t>παιδιά</a:t>
            </a:r>
          </a:p>
          <a:p>
            <a:pPr marL="914400" lvl="1" indent="-457200">
              <a:buFont typeface="Wingdings" panose="05000000000000000000" pitchFamily="2" charset="2"/>
              <a:buChar char="ü"/>
            </a:pPr>
            <a:r>
              <a:rPr lang="el-GR" sz="2800" dirty="0" smtClean="0">
                <a:solidFill>
                  <a:srgbClr val="000000"/>
                </a:solidFill>
              </a:rPr>
              <a:t>Οι </a:t>
            </a:r>
            <a:r>
              <a:rPr lang="el-GR" sz="2800" dirty="0">
                <a:solidFill>
                  <a:srgbClr val="000000"/>
                </a:solidFill>
              </a:rPr>
              <a:t>τιμές των ιδιοτήτων μπορεί να είναι μόνο </a:t>
            </a:r>
            <a:r>
              <a:rPr lang="el-GR" sz="2800" dirty="0" smtClean="0">
                <a:solidFill>
                  <a:srgbClr val="000000"/>
                </a:solidFill>
              </a:rPr>
              <a:t>κείμενο, ενώ </a:t>
            </a:r>
            <a:r>
              <a:rPr lang="el-GR" sz="2800" dirty="0">
                <a:solidFill>
                  <a:srgbClr val="000000"/>
                </a:solidFill>
              </a:rPr>
              <a:t>τα στοιχεία παιδιά μπορούν να </a:t>
            </a:r>
            <a:r>
              <a:rPr lang="el-GR" sz="2800" dirty="0" smtClean="0">
                <a:solidFill>
                  <a:srgbClr val="000000"/>
                </a:solidFill>
              </a:rPr>
              <a:t>δομηθούν περαιτέρω </a:t>
            </a:r>
            <a:r>
              <a:rPr lang="el-GR" sz="2800" dirty="0">
                <a:solidFill>
                  <a:srgbClr val="000000"/>
                </a:solidFill>
              </a:rPr>
              <a:t>με νέα στοιχεία παιδιά</a:t>
            </a:r>
            <a:endParaRPr lang="el-GR" sz="2000" dirty="0"/>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137967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600" dirty="0"/>
              <a:t>Κανόνες ονοματολογίας (</a:t>
            </a:r>
            <a:r>
              <a:rPr lang="en-US" sz="3600" dirty="0"/>
              <a:t>XML names)</a:t>
            </a:r>
            <a:endParaRPr lang="el-GR" sz="2400" dirty="0"/>
          </a:p>
        </p:txBody>
      </p:sp>
      <p:sp>
        <p:nvSpPr>
          <p:cNvPr id="2" name="Ορθογώνιο 1"/>
          <p:cNvSpPr/>
          <p:nvPr>
            <p:custDataLst>
              <p:tags r:id="rId3"/>
            </p:custDataLst>
          </p:nvPr>
        </p:nvSpPr>
        <p:spPr>
          <a:xfrm>
            <a:off x="282922" y="1043732"/>
            <a:ext cx="4427984" cy="3908762"/>
          </a:xfrm>
          <a:prstGeom prst="rect">
            <a:avLst/>
          </a:prstGeom>
        </p:spPr>
        <p:txBody>
          <a:bodyPr wrap="square">
            <a:spAutoFit/>
          </a:bodyPr>
          <a:lstStyle/>
          <a:p>
            <a:pPr marL="457200" indent="-457200">
              <a:buFont typeface="Wingdings" panose="05000000000000000000" pitchFamily="2" charset="2"/>
              <a:buChar char="v"/>
            </a:pPr>
            <a:r>
              <a:rPr lang="el-GR" sz="2800" dirty="0">
                <a:solidFill>
                  <a:srgbClr val="000000"/>
                </a:solidFill>
              </a:rPr>
              <a:t>Αφορούν</a:t>
            </a:r>
          </a:p>
          <a:p>
            <a:pPr marL="800100" lvl="1" indent="-342900">
              <a:buFont typeface="Wingdings" panose="05000000000000000000" pitchFamily="2" charset="2"/>
              <a:buChar char="q"/>
            </a:pPr>
            <a:r>
              <a:rPr lang="el-GR" sz="2400" dirty="0" smtClean="0">
                <a:solidFill>
                  <a:srgbClr val="000000"/>
                </a:solidFill>
              </a:rPr>
              <a:t>Στοιχεία </a:t>
            </a:r>
            <a:r>
              <a:rPr lang="el-GR" sz="2400" dirty="0">
                <a:solidFill>
                  <a:srgbClr val="000000"/>
                </a:solidFill>
              </a:rPr>
              <a:t>και ιδιότητες</a:t>
            </a:r>
          </a:p>
          <a:p>
            <a:pPr marL="457200" indent="-457200">
              <a:buFont typeface="Wingdings" panose="05000000000000000000" pitchFamily="2" charset="2"/>
              <a:buChar char="v"/>
            </a:pPr>
            <a:r>
              <a:rPr lang="el-GR" sz="2800" dirty="0" smtClean="0">
                <a:solidFill>
                  <a:srgbClr val="000000"/>
                </a:solidFill>
              </a:rPr>
              <a:t>Επιτρέπονται</a:t>
            </a:r>
            <a:endParaRPr lang="el-GR" sz="2800" dirty="0">
              <a:solidFill>
                <a:srgbClr val="000000"/>
              </a:solidFill>
            </a:endParaRPr>
          </a:p>
          <a:p>
            <a:pPr marL="800100" lvl="1" indent="-342900">
              <a:buFont typeface="Wingdings" panose="05000000000000000000" pitchFamily="2" charset="2"/>
              <a:buChar char="q"/>
            </a:pPr>
            <a:r>
              <a:rPr lang="el-GR" sz="2400" dirty="0" smtClean="0">
                <a:solidFill>
                  <a:srgbClr val="000000"/>
                </a:solidFill>
              </a:rPr>
              <a:t>Αγγλικά </a:t>
            </a:r>
            <a:r>
              <a:rPr lang="el-GR" sz="2400" dirty="0">
                <a:solidFill>
                  <a:srgbClr val="000000"/>
                </a:solidFill>
              </a:rPr>
              <a:t>γράμματα Α..</a:t>
            </a:r>
            <a:r>
              <a:rPr lang="el-GR" sz="2400" dirty="0" smtClean="0">
                <a:solidFill>
                  <a:srgbClr val="000000"/>
                </a:solidFill>
              </a:rPr>
              <a:t>Ζ και </a:t>
            </a:r>
            <a:r>
              <a:rPr lang="el-GR" sz="2400" dirty="0" err="1">
                <a:solidFill>
                  <a:srgbClr val="000000"/>
                </a:solidFill>
              </a:rPr>
              <a:t>a..z</a:t>
            </a:r>
            <a:r>
              <a:rPr lang="el-GR" sz="2400" dirty="0">
                <a:solidFill>
                  <a:srgbClr val="000000"/>
                </a:solidFill>
              </a:rPr>
              <a:t>, ψηφία 0..9</a:t>
            </a:r>
          </a:p>
          <a:p>
            <a:pPr marL="800100" lvl="1" indent="-342900">
              <a:buFont typeface="Wingdings" panose="05000000000000000000" pitchFamily="2" charset="2"/>
              <a:buChar char="q"/>
            </a:pPr>
            <a:r>
              <a:rPr lang="el-GR" sz="2400" dirty="0" smtClean="0">
                <a:solidFill>
                  <a:srgbClr val="000000"/>
                </a:solidFill>
              </a:rPr>
              <a:t>Γράμματα</a:t>
            </a:r>
            <a:r>
              <a:rPr lang="el-GR" sz="2400" dirty="0">
                <a:solidFill>
                  <a:srgbClr val="000000"/>
                </a:solidFill>
              </a:rPr>
              <a:t>, αριθμοί </a:t>
            </a:r>
            <a:r>
              <a:rPr lang="el-GR" sz="2400" dirty="0" smtClean="0">
                <a:solidFill>
                  <a:srgbClr val="000000"/>
                </a:solidFill>
              </a:rPr>
              <a:t>και ιδεογράμματα από άλλες </a:t>
            </a:r>
            <a:r>
              <a:rPr lang="el-GR" sz="2400" dirty="0">
                <a:solidFill>
                  <a:srgbClr val="000000"/>
                </a:solidFill>
              </a:rPr>
              <a:t>χώρες (</a:t>
            </a:r>
            <a:r>
              <a:rPr lang="en-US" sz="2400" dirty="0" err="1">
                <a:solidFill>
                  <a:srgbClr val="000000"/>
                </a:solidFill>
              </a:rPr>
              <a:t>unicode</a:t>
            </a:r>
            <a:r>
              <a:rPr lang="en-US" sz="2400" dirty="0">
                <a:solidFill>
                  <a:srgbClr val="000000"/>
                </a:solidFill>
              </a:rPr>
              <a:t>)</a:t>
            </a:r>
          </a:p>
          <a:p>
            <a:pPr marL="800100" lvl="1" indent="-342900">
              <a:buFont typeface="Wingdings" panose="05000000000000000000" pitchFamily="2" charset="2"/>
              <a:buChar char="q"/>
            </a:pPr>
            <a:r>
              <a:rPr lang="el-GR" sz="2400" dirty="0" smtClean="0">
                <a:solidFill>
                  <a:srgbClr val="000000"/>
                </a:solidFill>
              </a:rPr>
              <a:t>Τα </a:t>
            </a:r>
            <a:r>
              <a:rPr lang="el-GR" sz="2400" dirty="0">
                <a:solidFill>
                  <a:srgbClr val="000000"/>
                </a:solidFill>
              </a:rPr>
              <a:t>σημεία στίξης </a:t>
            </a:r>
            <a:r>
              <a:rPr lang="el-GR" sz="2400" dirty="0" smtClean="0">
                <a:solidFill>
                  <a:srgbClr val="000000"/>
                </a:solidFill>
              </a:rPr>
              <a:t>κάτω παύλα</a:t>
            </a:r>
            <a:r>
              <a:rPr lang="el-GR" sz="2400" dirty="0">
                <a:solidFill>
                  <a:srgbClr val="000000"/>
                </a:solidFill>
              </a:rPr>
              <a:t>, παύλα </a:t>
            </a:r>
            <a:r>
              <a:rPr lang="el-GR" sz="2400" dirty="0" smtClean="0">
                <a:solidFill>
                  <a:srgbClr val="000000"/>
                </a:solidFill>
              </a:rPr>
              <a:t>και τελεία</a:t>
            </a:r>
            <a:endParaRPr lang="el-GR" sz="2400" dirty="0">
              <a:solidFill>
                <a:srgbClr val="000000"/>
              </a:solidFill>
            </a:endParaRPr>
          </a:p>
        </p:txBody>
      </p:sp>
      <p:sp>
        <p:nvSpPr>
          <p:cNvPr id="4" name="Ορθογώνιο 3"/>
          <p:cNvSpPr/>
          <p:nvPr>
            <p:custDataLst>
              <p:tags r:id="rId4"/>
            </p:custDataLst>
          </p:nvPr>
        </p:nvSpPr>
        <p:spPr>
          <a:xfrm>
            <a:off x="5022181" y="1074923"/>
            <a:ext cx="3960440" cy="3046988"/>
          </a:xfrm>
          <a:prstGeom prst="rect">
            <a:avLst/>
          </a:prstGeom>
        </p:spPr>
        <p:txBody>
          <a:bodyPr wrap="square">
            <a:spAutoFit/>
          </a:bodyPr>
          <a:lstStyle/>
          <a:p>
            <a:pPr marL="457200" lvl="0" indent="-457200">
              <a:buFont typeface="Wingdings" panose="05000000000000000000" pitchFamily="2" charset="2"/>
              <a:buChar char="v"/>
            </a:pPr>
            <a:r>
              <a:rPr lang="el-GR" sz="2800" dirty="0">
                <a:solidFill>
                  <a:srgbClr val="000000"/>
                </a:solidFill>
              </a:rPr>
              <a:t>Απαγορεύονται</a:t>
            </a:r>
          </a:p>
          <a:p>
            <a:pPr marL="742950" lvl="1" indent="-285750">
              <a:buFont typeface="Wingdings" panose="05000000000000000000" pitchFamily="2" charset="2"/>
              <a:buChar char="q"/>
            </a:pPr>
            <a:r>
              <a:rPr lang="el-GR" sz="2400" dirty="0" smtClean="0">
                <a:solidFill>
                  <a:srgbClr val="000000"/>
                </a:solidFill>
              </a:rPr>
              <a:t>Άλλα </a:t>
            </a:r>
            <a:r>
              <a:rPr lang="el-GR" sz="2400" dirty="0">
                <a:solidFill>
                  <a:srgbClr val="000000"/>
                </a:solidFill>
              </a:rPr>
              <a:t>σημεία </a:t>
            </a:r>
            <a:r>
              <a:rPr lang="el-GR" sz="2400" dirty="0" smtClean="0">
                <a:solidFill>
                  <a:srgbClr val="000000"/>
                </a:solidFill>
              </a:rPr>
              <a:t>στίξης (π.χ</a:t>
            </a:r>
            <a:r>
              <a:rPr lang="el-GR" sz="2400" dirty="0">
                <a:solidFill>
                  <a:srgbClr val="000000"/>
                </a:solidFill>
              </a:rPr>
              <a:t>. ", ', /, $, ^, κ.α</a:t>
            </a:r>
            <a:r>
              <a:rPr lang="el-GR" sz="2400" dirty="0" smtClean="0">
                <a:solidFill>
                  <a:srgbClr val="000000"/>
                </a:solidFill>
              </a:rPr>
              <a:t>.)</a:t>
            </a:r>
          </a:p>
          <a:p>
            <a:pPr marL="742950" lvl="1" indent="-285750">
              <a:buFont typeface="Wingdings" panose="05000000000000000000" pitchFamily="2" charset="2"/>
              <a:buChar char="q"/>
            </a:pPr>
            <a:r>
              <a:rPr lang="el-GR" sz="2400" dirty="0" smtClean="0">
                <a:solidFill>
                  <a:srgbClr val="000000"/>
                </a:solidFill>
              </a:rPr>
              <a:t>Τα </a:t>
            </a:r>
            <a:r>
              <a:rPr lang="el-GR" sz="2400" dirty="0">
                <a:solidFill>
                  <a:srgbClr val="000000"/>
                </a:solidFill>
              </a:rPr>
              <a:t>λευκά κενά (</a:t>
            </a:r>
            <a:r>
              <a:rPr lang="en-US" sz="2400" dirty="0" smtClean="0">
                <a:solidFill>
                  <a:srgbClr val="000000"/>
                </a:solidFill>
              </a:rPr>
              <a:t>space,</a:t>
            </a:r>
            <a:r>
              <a:rPr lang="el-GR" sz="2400" dirty="0" smtClean="0">
                <a:solidFill>
                  <a:srgbClr val="000000"/>
                </a:solidFill>
              </a:rPr>
              <a:t> </a:t>
            </a:r>
            <a:r>
              <a:rPr lang="en-US" sz="2400" dirty="0" smtClean="0">
                <a:solidFill>
                  <a:srgbClr val="000000"/>
                </a:solidFill>
              </a:rPr>
              <a:t>return</a:t>
            </a:r>
            <a:r>
              <a:rPr lang="en-US" sz="2400" dirty="0">
                <a:solidFill>
                  <a:srgbClr val="000000"/>
                </a:solidFill>
              </a:rPr>
              <a:t>, tab, </a:t>
            </a:r>
            <a:r>
              <a:rPr lang="el-GR" sz="2400" dirty="0">
                <a:solidFill>
                  <a:srgbClr val="000000"/>
                </a:solidFill>
              </a:rPr>
              <a:t>κ.α.)</a:t>
            </a:r>
          </a:p>
          <a:p>
            <a:pPr marL="800100" lvl="1" indent="-342900">
              <a:buFont typeface="Wingdings" panose="05000000000000000000" pitchFamily="2" charset="2"/>
              <a:buChar char="q"/>
            </a:pPr>
            <a:r>
              <a:rPr lang="el-GR" sz="2400" dirty="0" smtClean="0">
                <a:solidFill>
                  <a:srgbClr val="000000"/>
                </a:solidFill>
              </a:rPr>
              <a:t>Ονόματα </a:t>
            </a:r>
            <a:r>
              <a:rPr lang="el-GR" sz="2400" dirty="0">
                <a:solidFill>
                  <a:srgbClr val="000000"/>
                </a:solidFill>
              </a:rPr>
              <a:t>που </a:t>
            </a:r>
            <a:r>
              <a:rPr lang="el-GR" sz="2400" dirty="0" smtClean="0">
                <a:solidFill>
                  <a:srgbClr val="000000"/>
                </a:solidFill>
              </a:rPr>
              <a:t>ξεκινάνε από</a:t>
            </a:r>
          </a:p>
          <a:p>
            <a:pPr marL="1257300" lvl="2" indent="-342900">
              <a:buFont typeface="Wingdings" panose="05000000000000000000" pitchFamily="2" charset="2"/>
              <a:buChar char="ü"/>
            </a:pPr>
            <a:r>
              <a:rPr lang="el-GR" sz="2000" dirty="0" smtClean="0">
                <a:solidFill>
                  <a:srgbClr val="000000"/>
                </a:solidFill>
              </a:rPr>
              <a:t>Αριθμό</a:t>
            </a:r>
            <a:r>
              <a:rPr lang="el-GR" sz="2000" dirty="0">
                <a:solidFill>
                  <a:srgbClr val="000000"/>
                </a:solidFill>
              </a:rPr>
              <a:t>, παύλα ή τελεία</a:t>
            </a:r>
            <a:endParaRPr lang="el-GR" dirty="0">
              <a:solidFill>
                <a:prstClr val="black"/>
              </a:solidFill>
            </a:endParaRPr>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3729963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2514" y="225718"/>
            <a:ext cx="8951466" cy="729593"/>
          </a:xfrm>
        </p:spPr>
        <p:txBody>
          <a:bodyPr>
            <a:noAutofit/>
          </a:bodyPr>
          <a:lstStyle/>
          <a:p>
            <a:r>
              <a:rPr lang="el-GR" sz="3600" dirty="0"/>
              <a:t>Παραδείγματα</a:t>
            </a:r>
            <a:endParaRPr lang="el-GR" sz="3600" dirty="0" smtClean="0"/>
          </a:p>
        </p:txBody>
      </p:sp>
      <p:sp>
        <p:nvSpPr>
          <p:cNvPr id="2" name="Ορθογώνιο 1"/>
          <p:cNvSpPr/>
          <p:nvPr/>
        </p:nvSpPr>
        <p:spPr>
          <a:xfrm>
            <a:off x="144015" y="1124744"/>
            <a:ext cx="8748464" cy="4524315"/>
          </a:xfrm>
          <a:prstGeom prst="rect">
            <a:avLst/>
          </a:prstGeom>
        </p:spPr>
        <p:txBody>
          <a:bodyPr wrap="square">
            <a:spAutoFit/>
          </a:bodyPr>
          <a:lstStyle/>
          <a:p>
            <a:r>
              <a:rPr lang="en-US" sz="2400" b="1" dirty="0">
                <a:solidFill>
                  <a:srgbClr val="3333CD"/>
                </a:solidFill>
                <a:latin typeface="Courier"/>
              </a:rPr>
              <a:t>&lt;</a:t>
            </a:r>
            <a:r>
              <a:rPr lang="en-US" sz="2400" b="1" dirty="0" err="1">
                <a:solidFill>
                  <a:srgbClr val="3333CD"/>
                </a:solidFill>
                <a:latin typeface="Courier"/>
              </a:rPr>
              <a:t>Drivers_License</a:t>
            </a:r>
            <a:r>
              <a:rPr lang="en-US" sz="2400" b="1" dirty="0">
                <a:solidFill>
                  <a:srgbClr val="3333CD"/>
                </a:solidFill>
                <a:latin typeface="Courier"/>
              </a:rPr>
              <a:t>&gt;</a:t>
            </a:r>
            <a:r>
              <a:rPr lang="en-US" sz="2400" b="1" dirty="0">
                <a:solidFill>
                  <a:srgbClr val="000000"/>
                </a:solidFill>
                <a:latin typeface="Courier"/>
              </a:rPr>
              <a:t>98 NY 32</a:t>
            </a:r>
            <a:r>
              <a:rPr lang="en-US" sz="2400" b="1" dirty="0">
                <a:solidFill>
                  <a:srgbClr val="3333CD"/>
                </a:solidFill>
                <a:latin typeface="Courier"/>
              </a:rPr>
              <a:t>&lt;/</a:t>
            </a:r>
            <a:r>
              <a:rPr lang="en-US" sz="2400" b="1" dirty="0" err="1">
                <a:solidFill>
                  <a:srgbClr val="3333CD"/>
                </a:solidFill>
                <a:latin typeface="Courier"/>
              </a:rPr>
              <a:t>Drivers_License</a:t>
            </a:r>
            <a:r>
              <a:rPr lang="en-US" sz="2400" b="1" dirty="0">
                <a:solidFill>
                  <a:srgbClr val="3333CD"/>
                </a:solidFill>
                <a:latin typeface="Courier"/>
              </a:rPr>
              <a:t>&gt;</a:t>
            </a:r>
          </a:p>
          <a:p>
            <a:r>
              <a:rPr lang="en-US" sz="2400" b="1" dirty="0">
                <a:solidFill>
                  <a:srgbClr val="3333CD"/>
                </a:solidFill>
                <a:latin typeface="Courier"/>
              </a:rPr>
              <a:t>&lt;month-day-year&gt;</a:t>
            </a:r>
            <a:r>
              <a:rPr lang="en-US" sz="2400" b="1" dirty="0">
                <a:solidFill>
                  <a:srgbClr val="000000"/>
                </a:solidFill>
                <a:latin typeface="Courier"/>
              </a:rPr>
              <a:t>7/23/2001</a:t>
            </a:r>
            <a:r>
              <a:rPr lang="en-US" sz="2400" b="1" dirty="0">
                <a:solidFill>
                  <a:srgbClr val="3333CD"/>
                </a:solidFill>
                <a:latin typeface="Courier"/>
              </a:rPr>
              <a:t>&lt;/month-day-year&gt;</a:t>
            </a:r>
          </a:p>
          <a:p>
            <a:r>
              <a:rPr lang="en-US" sz="2400" b="1" dirty="0">
                <a:solidFill>
                  <a:srgbClr val="3333CD"/>
                </a:solidFill>
                <a:latin typeface="Courier"/>
              </a:rPr>
              <a:t>&lt;</a:t>
            </a:r>
            <a:r>
              <a:rPr lang="en-US" sz="2400" b="1" dirty="0" err="1">
                <a:solidFill>
                  <a:srgbClr val="3333CD"/>
                </a:solidFill>
                <a:latin typeface="Courier"/>
              </a:rPr>
              <a:t>first_name</a:t>
            </a:r>
            <a:r>
              <a:rPr lang="en-US" sz="2400" b="1" dirty="0">
                <a:solidFill>
                  <a:srgbClr val="3333CD"/>
                </a:solidFill>
                <a:latin typeface="Courier"/>
              </a:rPr>
              <a:t>&gt;</a:t>
            </a:r>
            <a:r>
              <a:rPr lang="en-US" sz="2400" b="1" dirty="0">
                <a:solidFill>
                  <a:srgbClr val="000000"/>
                </a:solidFill>
                <a:latin typeface="Courier"/>
              </a:rPr>
              <a:t>Alan</a:t>
            </a:r>
            <a:r>
              <a:rPr lang="en-US" sz="2400" b="1" dirty="0">
                <a:solidFill>
                  <a:srgbClr val="3333CD"/>
                </a:solidFill>
                <a:latin typeface="Courier"/>
              </a:rPr>
              <a:t>&lt;/</a:t>
            </a:r>
            <a:r>
              <a:rPr lang="en-US" sz="2400" b="1" dirty="0" err="1">
                <a:solidFill>
                  <a:srgbClr val="3333CD"/>
                </a:solidFill>
                <a:latin typeface="Courier"/>
              </a:rPr>
              <a:t>first_name</a:t>
            </a:r>
            <a:r>
              <a:rPr lang="en-US" sz="2400" b="1" dirty="0">
                <a:solidFill>
                  <a:srgbClr val="3333CD"/>
                </a:solidFill>
                <a:latin typeface="Courier"/>
              </a:rPr>
              <a:t>&gt;</a:t>
            </a:r>
          </a:p>
          <a:p>
            <a:r>
              <a:rPr lang="en-US" sz="2400" b="1" dirty="0">
                <a:solidFill>
                  <a:srgbClr val="3333CD"/>
                </a:solidFill>
                <a:latin typeface="Courier"/>
              </a:rPr>
              <a:t>&lt;_4-lane&gt;</a:t>
            </a:r>
            <a:r>
              <a:rPr lang="en-US" sz="2400" b="1" dirty="0">
                <a:solidFill>
                  <a:srgbClr val="000000"/>
                </a:solidFill>
                <a:latin typeface="Courier"/>
              </a:rPr>
              <a:t>I-610</a:t>
            </a:r>
            <a:r>
              <a:rPr lang="en-US" sz="2400" b="1" dirty="0">
                <a:solidFill>
                  <a:srgbClr val="3333CD"/>
                </a:solidFill>
                <a:latin typeface="Courier"/>
              </a:rPr>
              <a:t>&lt;/_4-lane&gt;</a:t>
            </a:r>
          </a:p>
          <a:p>
            <a:r>
              <a:rPr lang="fr-FR" sz="2400" b="1" dirty="0">
                <a:solidFill>
                  <a:srgbClr val="3333CD"/>
                </a:solidFill>
                <a:latin typeface="Courier"/>
              </a:rPr>
              <a:t>&lt;téléphone&gt;</a:t>
            </a:r>
            <a:r>
              <a:rPr lang="fr-FR" sz="2400" b="1" dirty="0">
                <a:solidFill>
                  <a:srgbClr val="000000"/>
                </a:solidFill>
                <a:latin typeface="Courier"/>
              </a:rPr>
              <a:t>011 33 91 55 27 55 27</a:t>
            </a:r>
            <a:r>
              <a:rPr lang="fr-FR" sz="2400" b="1" dirty="0">
                <a:solidFill>
                  <a:srgbClr val="3333CD"/>
                </a:solidFill>
                <a:latin typeface="Courier"/>
              </a:rPr>
              <a:t>&lt;/téléphone</a:t>
            </a:r>
            <a:r>
              <a:rPr lang="fr-FR" sz="2400" b="1" dirty="0" smtClean="0">
                <a:solidFill>
                  <a:srgbClr val="3333CD"/>
                </a:solidFill>
                <a:latin typeface="Courier"/>
              </a:rPr>
              <a:t>&gt;</a:t>
            </a:r>
            <a:endParaRPr lang="el-GR" sz="2400" b="1" dirty="0" smtClean="0">
              <a:solidFill>
                <a:srgbClr val="3333CD"/>
              </a:solidFill>
              <a:latin typeface="Courier"/>
            </a:endParaRPr>
          </a:p>
          <a:p>
            <a:endParaRPr lang="el-GR" sz="2400" b="1" dirty="0">
              <a:solidFill>
                <a:srgbClr val="3333CD"/>
              </a:solidFill>
              <a:latin typeface="Courier"/>
            </a:endParaRPr>
          </a:p>
          <a:p>
            <a:endParaRPr lang="el-GR" sz="2400" b="1" dirty="0" smtClean="0">
              <a:solidFill>
                <a:srgbClr val="3333CD"/>
              </a:solidFill>
              <a:latin typeface="Courier"/>
            </a:endParaRPr>
          </a:p>
          <a:p>
            <a:endParaRPr lang="fr-FR" sz="2400" b="1" dirty="0">
              <a:solidFill>
                <a:srgbClr val="3333CD"/>
              </a:solidFill>
              <a:latin typeface="Courier"/>
            </a:endParaRPr>
          </a:p>
          <a:p>
            <a:r>
              <a:rPr lang="en-US" sz="2400" b="1" dirty="0">
                <a:solidFill>
                  <a:srgbClr val="3333CD"/>
                </a:solidFill>
                <a:latin typeface="Courier"/>
              </a:rPr>
              <a:t>&lt;</a:t>
            </a:r>
            <a:r>
              <a:rPr lang="en-US" sz="2400" b="1" dirty="0" err="1">
                <a:solidFill>
                  <a:srgbClr val="3333CD"/>
                </a:solidFill>
                <a:latin typeface="Courier"/>
              </a:rPr>
              <a:t>Driver's_License</a:t>
            </a:r>
            <a:r>
              <a:rPr lang="en-US" sz="2400" b="1" dirty="0">
                <a:solidFill>
                  <a:srgbClr val="3333CD"/>
                </a:solidFill>
                <a:latin typeface="Courier"/>
              </a:rPr>
              <a:t>&gt;</a:t>
            </a:r>
            <a:r>
              <a:rPr lang="en-US" sz="2400" b="1" dirty="0">
                <a:solidFill>
                  <a:srgbClr val="000000"/>
                </a:solidFill>
                <a:latin typeface="Courier"/>
              </a:rPr>
              <a:t>98 NY 32</a:t>
            </a:r>
            <a:r>
              <a:rPr lang="en-US" sz="2400" b="1" dirty="0">
                <a:solidFill>
                  <a:srgbClr val="3333CD"/>
                </a:solidFill>
                <a:latin typeface="Courier"/>
              </a:rPr>
              <a:t>&lt;/</a:t>
            </a:r>
            <a:r>
              <a:rPr lang="en-US" sz="2400" b="1" dirty="0" err="1">
                <a:solidFill>
                  <a:srgbClr val="3333CD"/>
                </a:solidFill>
                <a:latin typeface="Courier"/>
              </a:rPr>
              <a:t>Driver's_License</a:t>
            </a:r>
            <a:r>
              <a:rPr lang="en-US" sz="2400" b="1" dirty="0">
                <a:solidFill>
                  <a:srgbClr val="3333CD"/>
                </a:solidFill>
                <a:latin typeface="Courier"/>
              </a:rPr>
              <a:t>&gt;</a:t>
            </a:r>
          </a:p>
          <a:p>
            <a:r>
              <a:rPr lang="en-US" sz="2400" b="1" dirty="0">
                <a:solidFill>
                  <a:srgbClr val="3333CD"/>
                </a:solidFill>
                <a:latin typeface="Courier"/>
              </a:rPr>
              <a:t>&lt;month/day/year&gt;</a:t>
            </a:r>
            <a:r>
              <a:rPr lang="en-US" sz="2400" b="1" dirty="0">
                <a:solidFill>
                  <a:srgbClr val="000000"/>
                </a:solidFill>
                <a:latin typeface="Courier"/>
              </a:rPr>
              <a:t>7/23/2001</a:t>
            </a:r>
            <a:r>
              <a:rPr lang="en-US" sz="2400" b="1" dirty="0">
                <a:solidFill>
                  <a:srgbClr val="3333CD"/>
                </a:solidFill>
                <a:latin typeface="Courier"/>
              </a:rPr>
              <a:t>&lt;/month/day/year&gt;</a:t>
            </a:r>
          </a:p>
          <a:p>
            <a:r>
              <a:rPr lang="en-US" sz="2400" b="1" dirty="0">
                <a:solidFill>
                  <a:srgbClr val="3333CD"/>
                </a:solidFill>
                <a:latin typeface="Courier"/>
              </a:rPr>
              <a:t>&lt;first name&gt;</a:t>
            </a:r>
            <a:r>
              <a:rPr lang="en-US" sz="2400" b="1" dirty="0">
                <a:solidFill>
                  <a:srgbClr val="000000"/>
                </a:solidFill>
                <a:latin typeface="Courier"/>
              </a:rPr>
              <a:t>Alan</a:t>
            </a:r>
            <a:r>
              <a:rPr lang="en-US" sz="2400" b="1" dirty="0">
                <a:solidFill>
                  <a:srgbClr val="3333CD"/>
                </a:solidFill>
                <a:latin typeface="Courier"/>
              </a:rPr>
              <a:t>&lt;/first name&gt;</a:t>
            </a:r>
          </a:p>
          <a:p>
            <a:r>
              <a:rPr lang="en-US" sz="2400" b="1" dirty="0">
                <a:solidFill>
                  <a:srgbClr val="3333CD"/>
                </a:solidFill>
                <a:latin typeface="Courier"/>
              </a:rPr>
              <a:t>&lt;4-lane&gt;</a:t>
            </a:r>
            <a:r>
              <a:rPr lang="en-US" sz="2400" b="1" dirty="0">
                <a:solidFill>
                  <a:srgbClr val="000000"/>
                </a:solidFill>
                <a:latin typeface="Courier"/>
              </a:rPr>
              <a:t>I-610</a:t>
            </a:r>
            <a:r>
              <a:rPr lang="en-US" sz="2400" b="1" dirty="0">
                <a:solidFill>
                  <a:srgbClr val="3333CD"/>
                </a:solidFill>
                <a:latin typeface="Courier"/>
              </a:rPr>
              <a:t>&lt;/4-lane&gt;</a:t>
            </a:r>
            <a:endParaRPr lang="el-GR" dirty="0"/>
          </a:p>
        </p:txBody>
      </p:sp>
      <p:grpSp>
        <p:nvGrpSpPr>
          <p:cNvPr id="22" name="Ομάδα 21" descr="εικόνα λανθασμένου παραδείγματος"/>
          <p:cNvGrpSpPr/>
          <p:nvPr/>
        </p:nvGrpSpPr>
        <p:grpSpPr>
          <a:xfrm>
            <a:off x="144015" y="3386901"/>
            <a:ext cx="8532441" cy="2453718"/>
            <a:chOff x="144015" y="3386901"/>
            <a:chExt cx="8532441" cy="2453718"/>
          </a:xfrm>
        </p:grpSpPr>
        <p:cxnSp>
          <p:nvCxnSpPr>
            <p:cNvPr id="5" name="Ευθεία γραμμή σύνδεσης 4"/>
            <p:cNvCxnSpPr>
              <a:stCxn id="2" idx="1"/>
            </p:cNvCxnSpPr>
            <p:nvPr/>
          </p:nvCxnSpPr>
          <p:spPr>
            <a:xfrm>
              <a:off x="144015" y="3386902"/>
              <a:ext cx="8532441" cy="24127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V="1">
              <a:off x="323528" y="3386901"/>
              <a:ext cx="8280920" cy="24537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H="1">
              <a:off x="1691680" y="3717032"/>
              <a:ext cx="504056" cy="432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H="1">
              <a:off x="1499693" y="3861048"/>
              <a:ext cx="984075" cy="6181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H="1">
              <a:off x="2228404" y="3861048"/>
              <a:ext cx="984075" cy="6181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flipH="1" flipV="1">
              <a:off x="1499693" y="5085184"/>
              <a:ext cx="936053" cy="6808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H="1" flipV="1">
              <a:off x="429521" y="5478083"/>
              <a:ext cx="1262159" cy="3625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6" name="Εικόνα 15" descr="Εικονίδιο μετάβασης στα Περιεχόμενα.">
            <a:hlinkClick r:id="rId7" action="ppaction://hlinksldjump" tooltip="Επιστροφή στα Περιεχόμενα"/>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1734786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0" y="115887"/>
            <a:ext cx="9144000" cy="936849"/>
          </a:xfrm>
        </p:spPr>
        <p:txBody>
          <a:bodyPr>
            <a:noAutofit/>
          </a:bodyPr>
          <a:lstStyle/>
          <a:p>
            <a:r>
              <a:rPr lang="el-GR" sz="3200" dirty="0"/>
              <a:t>Αναφορά οντότητας (</a:t>
            </a:r>
            <a:r>
              <a:rPr lang="en-US" sz="3200" dirty="0"/>
              <a:t>entity reference)</a:t>
            </a:r>
            <a:endParaRPr lang="el-GR" sz="3200" dirty="0"/>
          </a:p>
        </p:txBody>
      </p:sp>
      <p:sp>
        <p:nvSpPr>
          <p:cNvPr id="2" name="Ορθογώνιο 1"/>
          <p:cNvSpPr/>
          <p:nvPr>
            <p:custDataLst>
              <p:tags r:id="rId3"/>
            </p:custDataLst>
          </p:nvPr>
        </p:nvSpPr>
        <p:spPr>
          <a:xfrm>
            <a:off x="108011" y="1412776"/>
            <a:ext cx="8820472" cy="4585871"/>
          </a:xfrm>
          <a:prstGeom prst="rect">
            <a:avLst/>
          </a:prstGeom>
        </p:spPr>
        <p:txBody>
          <a:bodyPr wrap="square">
            <a:spAutoFit/>
          </a:bodyPr>
          <a:lstStyle/>
          <a:p>
            <a:pPr marL="457200" indent="-457200">
              <a:buFont typeface="Wingdings" panose="05000000000000000000" pitchFamily="2" charset="2"/>
              <a:buChar char="v"/>
            </a:pPr>
            <a:r>
              <a:rPr lang="el-GR" sz="3200" dirty="0">
                <a:solidFill>
                  <a:srgbClr val="000000"/>
                </a:solidFill>
              </a:rPr>
              <a:t>Απαγορεύεται ο χαρακτήρας </a:t>
            </a:r>
            <a:r>
              <a:rPr lang="el-GR" sz="3200" b="1" dirty="0">
                <a:solidFill>
                  <a:srgbClr val="3333CD"/>
                </a:solidFill>
              </a:rPr>
              <a:t>&lt; </a:t>
            </a:r>
            <a:r>
              <a:rPr lang="el-GR" sz="3200" dirty="0">
                <a:solidFill>
                  <a:srgbClr val="000000"/>
                </a:solidFill>
              </a:rPr>
              <a:t>στο περιεχόμενο</a:t>
            </a:r>
          </a:p>
          <a:p>
            <a:pPr marL="800100" lvl="1" indent="-342900">
              <a:buFont typeface="Wingdings" panose="05000000000000000000" pitchFamily="2" charset="2"/>
              <a:buChar char="v"/>
            </a:pPr>
            <a:r>
              <a:rPr lang="el-GR" sz="2000" dirty="0">
                <a:solidFill>
                  <a:srgbClr val="9A9A00"/>
                </a:solidFill>
              </a:rPr>
              <a:t> </a:t>
            </a:r>
            <a:r>
              <a:rPr lang="el-GR" sz="2800" dirty="0">
                <a:solidFill>
                  <a:srgbClr val="000000"/>
                </a:solidFill>
              </a:rPr>
              <a:t>Σημαίνει έναρξη στοιχείου παιδιού</a:t>
            </a:r>
          </a:p>
          <a:p>
            <a:pPr marL="800100" lvl="1" indent="-342900">
              <a:buFont typeface="Wingdings" panose="05000000000000000000" pitchFamily="2" charset="2"/>
              <a:buChar char="v"/>
            </a:pPr>
            <a:r>
              <a:rPr lang="el-GR" sz="2000" dirty="0">
                <a:solidFill>
                  <a:srgbClr val="9A9A00"/>
                </a:solidFill>
              </a:rPr>
              <a:t> </a:t>
            </a:r>
            <a:r>
              <a:rPr lang="el-GR" sz="2800" dirty="0">
                <a:solidFill>
                  <a:srgbClr val="000000"/>
                </a:solidFill>
              </a:rPr>
              <a:t>Χρήση αναφοράς οντότητας </a:t>
            </a:r>
            <a:r>
              <a:rPr lang="el-GR" sz="2800" b="1" dirty="0">
                <a:solidFill>
                  <a:srgbClr val="3333CD"/>
                </a:solidFill>
              </a:rPr>
              <a:t>&amp;</a:t>
            </a:r>
            <a:r>
              <a:rPr lang="en-US" sz="2800" b="1" dirty="0" err="1">
                <a:solidFill>
                  <a:srgbClr val="3333CD"/>
                </a:solidFill>
              </a:rPr>
              <a:t>lt</a:t>
            </a:r>
            <a:r>
              <a:rPr lang="en-US" sz="2800" b="1" dirty="0">
                <a:solidFill>
                  <a:srgbClr val="3333CD"/>
                </a:solidFill>
              </a:rPr>
              <a:t>;</a:t>
            </a:r>
          </a:p>
          <a:p>
            <a:pPr marL="342900" indent="-342900">
              <a:buFont typeface="Wingdings" panose="05000000000000000000" pitchFamily="2" charset="2"/>
              <a:buChar char="v"/>
            </a:pPr>
            <a:r>
              <a:rPr lang="el-GR" sz="3200" dirty="0" smtClean="0">
                <a:solidFill>
                  <a:srgbClr val="000000"/>
                </a:solidFill>
              </a:rPr>
              <a:t>Απαγορεύεται </a:t>
            </a:r>
            <a:r>
              <a:rPr lang="el-GR" sz="3200" dirty="0">
                <a:solidFill>
                  <a:srgbClr val="000000"/>
                </a:solidFill>
              </a:rPr>
              <a:t>ο χαρακτήρας </a:t>
            </a:r>
            <a:r>
              <a:rPr lang="el-GR" sz="3200" b="1" dirty="0">
                <a:solidFill>
                  <a:srgbClr val="3333CD"/>
                </a:solidFill>
              </a:rPr>
              <a:t>&amp;</a:t>
            </a:r>
          </a:p>
          <a:p>
            <a:pPr marL="800100" lvl="1" indent="-342900">
              <a:buFont typeface="Wingdings" panose="05000000000000000000" pitchFamily="2" charset="2"/>
              <a:buChar char="v"/>
            </a:pPr>
            <a:r>
              <a:rPr lang="el-GR" sz="2000" dirty="0">
                <a:solidFill>
                  <a:srgbClr val="9A9A00"/>
                </a:solidFill>
              </a:rPr>
              <a:t> </a:t>
            </a:r>
            <a:r>
              <a:rPr lang="el-GR" sz="2800" dirty="0">
                <a:solidFill>
                  <a:srgbClr val="000000"/>
                </a:solidFill>
              </a:rPr>
              <a:t>Σημαίνει έναρξη αναφοράς οντότητας</a:t>
            </a:r>
          </a:p>
          <a:p>
            <a:pPr marL="800100" lvl="1" indent="-342900">
              <a:buFont typeface="Wingdings" panose="05000000000000000000" pitchFamily="2" charset="2"/>
              <a:buChar char="v"/>
            </a:pPr>
            <a:r>
              <a:rPr lang="el-GR" sz="2000" dirty="0">
                <a:solidFill>
                  <a:srgbClr val="9A9A00"/>
                </a:solidFill>
              </a:rPr>
              <a:t> </a:t>
            </a:r>
            <a:r>
              <a:rPr lang="el-GR" sz="2800" dirty="0">
                <a:solidFill>
                  <a:srgbClr val="000000"/>
                </a:solidFill>
              </a:rPr>
              <a:t>Χρήση αναφοράς οντότητας </a:t>
            </a:r>
            <a:r>
              <a:rPr lang="el-GR" sz="2800" b="1" dirty="0">
                <a:solidFill>
                  <a:srgbClr val="3333CD"/>
                </a:solidFill>
              </a:rPr>
              <a:t>&amp;</a:t>
            </a:r>
            <a:r>
              <a:rPr lang="en-US" sz="2800" b="1" dirty="0">
                <a:solidFill>
                  <a:srgbClr val="3333CD"/>
                </a:solidFill>
              </a:rPr>
              <a:t>amp;</a:t>
            </a:r>
          </a:p>
          <a:p>
            <a:pPr marL="342900" indent="-342900">
              <a:buFont typeface="Wingdings" panose="05000000000000000000" pitchFamily="2" charset="2"/>
              <a:buChar char="v"/>
            </a:pPr>
            <a:r>
              <a:rPr lang="el-GR" sz="3200" dirty="0" smtClean="0">
                <a:solidFill>
                  <a:srgbClr val="000000"/>
                </a:solidFill>
              </a:rPr>
              <a:t>Άλλες </a:t>
            </a:r>
            <a:r>
              <a:rPr lang="el-GR" sz="3200" dirty="0">
                <a:solidFill>
                  <a:srgbClr val="000000"/>
                </a:solidFill>
              </a:rPr>
              <a:t>αναφορές οντότητας</a:t>
            </a:r>
          </a:p>
          <a:p>
            <a:pPr marL="800100" lvl="1" indent="-342900">
              <a:buFont typeface="Wingdings" panose="05000000000000000000" pitchFamily="2" charset="2"/>
              <a:buChar char="v"/>
            </a:pPr>
            <a:r>
              <a:rPr lang="en-US" sz="2000" dirty="0">
                <a:solidFill>
                  <a:srgbClr val="9A9A00"/>
                </a:solidFill>
              </a:rPr>
              <a:t> </a:t>
            </a:r>
            <a:r>
              <a:rPr lang="en-US" sz="2800" b="1" dirty="0">
                <a:solidFill>
                  <a:srgbClr val="3333CD"/>
                </a:solidFill>
              </a:rPr>
              <a:t>&amp;</a:t>
            </a:r>
            <a:r>
              <a:rPr lang="en-US" sz="2800" b="1" dirty="0" err="1">
                <a:solidFill>
                  <a:srgbClr val="3333CD"/>
                </a:solidFill>
              </a:rPr>
              <a:t>gt</a:t>
            </a:r>
            <a:r>
              <a:rPr lang="en-US" sz="2800" b="1" dirty="0">
                <a:solidFill>
                  <a:srgbClr val="3333CD"/>
                </a:solidFill>
              </a:rPr>
              <a:t>; </a:t>
            </a:r>
            <a:r>
              <a:rPr lang="el-GR" sz="2800" dirty="0">
                <a:solidFill>
                  <a:srgbClr val="000000"/>
                </a:solidFill>
              </a:rPr>
              <a:t>αντί του </a:t>
            </a:r>
            <a:r>
              <a:rPr lang="el-GR" sz="2800" b="1" dirty="0">
                <a:solidFill>
                  <a:srgbClr val="3333CD"/>
                </a:solidFill>
              </a:rPr>
              <a:t>&gt;</a:t>
            </a:r>
          </a:p>
          <a:p>
            <a:pPr marL="800100" lvl="1" indent="-342900">
              <a:buFont typeface="Wingdings" panose="05000000000000000000" pitchFamily="2" charset="2"/>
              <a:buChar char="v"/>
            </a:pPr>
            <a:r>
              <a:rPr lang="el-GR" sz="2000" dirty="0">
                <a:solidFill>
                  <a:srgbClr val="9A9A00"/>
                </a:solidFill>
              </a:rPr>
              <a:t> </a:t>
            </a:r>
            <a:r>
              <a:rPr lang="el-GR" sz="2800" b="1" dirty="0">
                <a:solidFill>
                  <a:srgbClr val="3333CD"/>
                </a:solidFill>
              </a:rPr>
              <a:t>&amp;</a:t>
            </a:r>
            <a:r>
              <a:rPr lang="el-GR" sz="2800" b="1" dirty="0" err="1">
                <a:solidFill>
                  <a:srgbClr val="3333CD"/>
                </a:solidFill>
              </a:rPr>
              <a:t>quot</a:t>
            </a:r>
            <a:r>
              <a:rPr lang="el-GR" sz="2800" b="1" dirty="0">
                <a:solidFill>
                  <a:srgbClr val="3333CD"/>
                </a:solidFill>
              </a:rPr>
              <a:t>; </a:t>
            </a:r>
            <a:r>
              <a:rPr lang="el-GR" sz="2800" dirty="0">
                <a:solidFill>
                  <a:srgbClr val="000000"/>
                </a:solidFill>
              </a:rPr>
              <a:t>αντί του </a:t>
            </a:r>
            <a:r>
              <a:rPr lang="el-GR" sz="2800" b="1" dirty="0">
                <a:solidFill>
                  <a:srgbClr val="3333CD"/>
                </a:solidFill>
              </a:rPr>
              <a:t>" </a:t>
            </a:r>
            <a:r>
              <a:rPr lang="el-GR" sz="2800" dirty="0">
                <a:solidFill>
                  <a:srgbClr val="000000"/>
                </a:solidFill>
              </a:rPr>
              <a:t>μέσα στην τιμή ιδιότητας</a:t>
            </a:r>
          </a:p>
          <a:p>
            <a:pPr marL="800100" lvl="1" indent="-342900">
              <a:buFont typeface="Wingdings" panose="05000000000000000000" pitchFamily="2" charset="2"/>
              <a:buChar char="v"/>
            </a:pPr>
            <a:r>
              <a:rPr lang="el-GR" sz="2000" dirty="0">
                <a:solidFill>
                  <a:srgbClr val="9A9A00"/>
                </a:solidFill>
              </a:rPr>
              <a:t> </a:t>
            </a:r>
            <a:r>
              <a:rPr lang="el-GR" sz="2800" b="1" dirty="0">
                <a:solidFill>
                  <a:srgbClr val="3333CD"/>
                </a:solidFill>
              </a:rPr>
              <a:t>&amp;</a:t>
            </a:r>
            <a:r>
              <a:rPr lang="el-GR" sz="2800" b="1" dirty="0" err="1">
                <a:solidFill>
                  <a:srgbClr val="3333CD"/>
                </a:solidFill>
              </a:rPr>
              <a:t>apos</a:t>
            </a:r>
            <a:r>
              <a:rPr lang="el-GR" sz="2800" b="1" dirty="0">
                <a:solidFill>
                  <a:srgbClr val="3333CD"/>
                </a:solidFill>
              </a:rPr>
              <a:t>; </a:t>
            </a:r>
            <a:r>
              <a:rPr lang="el-GR" sz="2800" dirty="0">
                <a:solidFill>
                  <a:srgbClr val="000000"/>
                </a:solidFill>
              </a:rPr>
              <a:t>αντί του </a:t>
            </a:r>
            <a:r>
              <a:rPr lang="el-GR" sz="2800" b="1" dirty="0">
                <a:solidFill>
                  <a:srgbClr val="3333CD"/>
                </a:solidFill>
              </a:rPr>
              <a:t>' </a:t>
            </a:r>
            <a:r>
              <a:rPr lang="el-GR" sz="2800" dirty="0">
                <a:solidFill>
                  <a:srgbClr val="000000"/>
                </a:solidFill>
              </a:rPr>
              <a:t>μέσα στην τιμή ιδιότητας</a:t>
            </a:r>
            <a:endParaRPr lang="el-GR" sz="20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3848768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600" dirty="0"/>
              <a:t>Παραδείγματα</a:t>
            </a:r>
          </a:p>
        </p:txBody>
      </p:sp>
      <p:sp>
        <p:nvSpPr>
          <p:cNvPr id="4" name="Ορθογώνιο 3"/>
          <p:cNvSpPr/>
          <p:nvPr/>
        </p:nvSpPr>
        <p:spPr>
          <a:xfrm>
            <a:off x="138460" y="1412776"/>
            <a:ext cx="8857109" cy="3785652"/>
          </a:xfrm>
          <a:prstGeom prst="rect">
            <a:avLst/>
          </a:prstGeom>
        </p:spPr>
        <p:txBody>
          <a:bodyPr wrap="square">
            <a:spAutoFit/>
          </a:bodyPr>
          <a:lstStyle/>
          <a:p>
            <a:r>
              <a:rPr lang="en-US" sz="2400" b="1" dirty="0">
                <a:solidFill>
                  <a:srgbClr val="3333CD"/>
                </a:solidFill>
                <a:latin typeface="Courier"/>
              </a:rPr>
              <a:t>&lt;paragraph&gt;</a:t>
            </a:r>
          </a:p>
          <a:p>
            <a:r>
              <a:rPr lang="el-GR" sz="2400" dirty="0" smtClean="0">
                <a:solidFill>
                  <a:srgbClr val="000000"/>
                </a:solidFill>
                <a:latin typeface="CourierNew"/>
              </a:rPr>
              <a:t>	Η </a:t>
            </a:r>
            <a:r>
              <a:rPr lang="el-GR" sz="2400" dirty="0">
                <a:solidFill>
                  <a:srgbClr val="000000"/>
                </a:solidFill>
                <a:latin typeface="CourierNew"/>
              </a:rPr>
              <a:t>μεγαλύτερη εταιρία τηλεπικοινωνιών στην</a:t>
            </a:r>
          </a:p>
          <a:p>
            <a:r>
              <a:rPr lang="el-GR" sz="2400" dirty="0" smtClean="0">
                <a:solidFill>
                  <a:srgbClr val="000000"/>
                </a:solidFill>
                <a:latin typeface="CourierNew"/>
              </a:rPr>
              <a:t>	Αμερική </a:t>
            </a:r>
            <a:r>
              <a:rPr lang="el-GR" sz="2400" dirty="0">
                <a:solidFill>
                  <a:srgbClr val="000000"/>
                </a:solidFill>
                <a:latin typeface="CourierNew"/>
              </a:rPr>
              <a:t>είναι η </a:t>
            </a:r>
            <a:r>
              <a:rPr lang="en-US" sz="2400" b="1" dirty="0" smtClean="0">
                <a:solidFill>
                  <a:srgbClr val="000000"/>
                </a:solidFill>
                <a:latin typeface="Courier"/>
              </a:rPr>
              <a:t>AT</a:t>
            </a:r>
            <a:r>
              <a:rPr lang="el-GR" sz="2400" b="1" dirty="0" smtClean="0">
                <a:solidFill>
                  <a:srgbClr val="000000"/>
                </a:solidFill>
                <a:latin typeface="Courier"/>
              </a:rPr>
              <a:t> </a:t>
            </a:r>
            <a:r>
              <a:rPr lang="en-US" sz="2400" b="1" dirty="0" smtClean="0">
                <a:solidFill>
                  <a:srgbClr val="3333CD"/>
                </a:solidFill>
                <a:latin typeface="Courier"/>
              </a:rPr>
              <a:t>&amp;</a:t>
            </a:r>
            <a:r>
              <a:rPr lang="en-US" sz="2400" b="1" dirty="0">
                <a:solidFill>
                  <a:srgbClr val="3333CD"/>
                </a:solidFill>
                <a:latin typeface="Courier"/>
              </a:rPr>
              <a:t>amp</a:t>
            </a:r>
            <a:r>
              <a:rPr lang="en-US" sz="2400" b="1" dirty="0" smtClean="0">
                <a:solidFill>
                  <a:srgbClr val="3333CD"/>
                </a:solidFill>
                <a:latin typeface="Courier"/>
              </a:rPr>
              <a:t>;</a:t>
            </a:r>
            <a:r>
              <a:rPr lang="el-GR" sz="2400" b="1" dirty="0" smtClean="0">
                <a:solidFill>
                  <a:srgbClr val="3333CD"/>
                </a:solidFill>
                <a:latin typeface="Courier"/>
              </a:rPr>
              <a:t> </a:t>
            </a:r>
            <a:r>
              <a:rPr lang="el-GR" sz="2400" dirty="0" smtClean="0">
                <a:solidFill>
                  <a:srgbClr val="000000"/>
                </a:solidFill>
                <a:latin typeface="CourierNew"/>
              </a:rPr>
              <a:t>Τ</a:t>
            </a:r>
            <a:endParaRPr lang="el-GR" sz="2400" dirty="0">
              <a:solidFill>
                <a:srgbClr val="000000"/>
              </a:solidFill>
              <a:latin typeface="CourierNew"/>
            </a:endParaRPr>
          </a:p>
          <a:p>
            <a:r>
              <a:rPr lang="en-US" sz="2400" b="1" dirty="0">
                <a:solidFill>
                  <a:srgbClr val="3333CD"/>
                </a:solidFill>
                <a:latin typeface="Courier"/>
              </a:rPr>
              <a:t>&lt;/paragraph&gt;</a:t>
            </a:r>
          </a:p>
          <a:p>
            <a:r>
              <a:rPr lang="en-US" sz="2400" b="1" dirty="0">
                <a:solidFill>
                  <a:srgbClr val="3333CD"/>
                </a:solidFill>
                <a:latin typeface="Courier"/>
              </a:rPr>
              <a:t>&lt;paragraph&gt;</a:t>
            </a:r>
          </a:p>
          <a:p>
            <a:r>
              <a:rPr lang="el-GR" sz="2400" dirty="0" smtClean="0">
                <a:solidFill>
                  <a:srgbClr val="000000"/>
                </a:solidFill>
                <a:latin typeface="CourierNew"/>
              </a:rPr>
              <a:t>	Η </a:t>
            </a:r>
            <a:r>
              <a:rPr lang="el-GR" sz="2400" dirty="0">
                <a:solidFill>
                  <a:srgbClr val="000000"/>
                </a:solidFill>
                <a:latin typeface="CourierNew"/>
              </a:rPr>
              <a:t>ετικέτα </a:t>
            </a:r>
            <a:r>
              <a:rPr lang="el-GR" sz="2400" b="1" dirty="0">
                <a:solidFill>
                  <a:srgbClr val="3333CD"/>
                </a:solidFill>
                <a:latin typeface="Courier"/>
              </a:rPr>
              <a:t>&amp;</a:t>
            </a:r>
            <a:r>
              <a:rPr lang="el-GR" sz="2400" b="1" dirty="0" err="1">
                <a:solidFill>
                  <a:srgbClr val="3333CD"/>
                </a:solidFill>
                <a:latin typeface="Courier"/>
              </a:rPr>
              <a:t>lt;</a:t>
            </a:r>
            <a:r>
              <a:rPr lang="el-GR" sz="2400" b="1" dirty="0" err="1">
                <a:solidFill>
                  <a:srgbClr val="000000"/>
                </a:solidFill>
                <a:latin typeface="Courier"/>
              </a:rPr>
              <a:t>paragraph</a:t>
            </a:r>
            <a:r>
              <a:rPr lang="el-GR" sz="2400" b="1" dirty="0" err="1">
                <a:solidFill>
                  <a:srgbClr val="3333CD"/>
                </a:solidFill>
                <a:latin typeface="Courier"/>
              </a:rPr>
              <a:t>&amp;gt</a:t>
            </a:r>
            <a:r>
              <a:rPr lang="el-GR" sz="2400" b="1" dirty="0">
                <a:solidFill>
                  <a:srgbClr val="3333CD"/>
                </a:solidFill>
                <a:latin typeface="Courier"/>
              </a:rPr>
              <a:t>; </a:t>
            </a:r>
            <a:r>
              <a:rPr lang="el-GR" sz="2400" dirty="0">
                <a:solidFill>
                  <a:srgbClr val="000000"/>
                </a:solidFill>
                <a:latin typeface="CourierNew"/>
              </a:rPr>
              <a:t>ανοίγει μια </a:t>
            </a:r>
            <a:r>
              <a:rPr lang="el-GR" sz="2400" dirty="0" smtClean="0">
                <a:solidFill>
                  <a:srgbClr val="000000"/>
                </a:solidFill>
                <a:latin typeface="CourierNew"/>
              </a:rPr>
              <a:t>νέα 	παράγραφο</a:t>
            </a:r>
            <a:endParaRPr lang="el-GR" sz="2400" dirty="0">
              <a:solidFill>
                <a:srgbClr val="000000"/>
              </a:solidFill>
              <a:latin typeface="CourierNew"/>
            </a:endParaRPr>
          </a:p>
          <a:p>
            <a:r>
              <a:rPr lang="en-US" sz="2400" b="1" dirty="0">
                <a:solidFill>
                  <a:srgbClr val="3333CD"/>
                </a:solidFill>
                <a:latin typeface="Courier"/>
              </a:rPr>
              <a:t>&lt;/paragraph&gt;</a:t>
            </a:r>
          </a:p>
          <a:p>
            <a:r>
              <a:rPr lang="en-US" sz="2400" b="1" dirty="0">
                <a:solidFill>
                  <a:srgbClr val="3333CD"/>
                </a:solidFill>
                <a:latin typeface="Courier"/>
              </a:rPr>
              <a:t>&lt;movie title='</a:t>
            </a:r>
            <a:r>
              <a:rPr lang="en-US" sz="2400" b="1" dirty="0" err="1">
                <a:solidFill>
                  <a:srgbClr val="000000"/>
                </a:solidFill>
                <a:latin typeface="Courier"/>
              </a:rPr>
              <a:t>devil</a:t>
            </a:r>
            <a:r>
              <a:rPr lang="en-US" sz="2400" b="1" dirty="0" err="1">
                <a:solidFill>
                  <a:srgbClr val="3333CD"/>
                </a:solidFill>
                <a:latin typeface="Courier"/>
              </a:rPr>
              <a:t>&amp;apos;</a:t>
            </a:r>
            <a:r>
              <a:rPr lang="en-US" sz="2400" b="1" dirty="0" err="1">
                <a:solidFill>
                  <a:srgbClr val="000000"/>
                </a:solidFill>
                <a:latin typeface="Courier"/>
              </a:rPr>
              <a:t>s</a:t>
            </a:r>
            <a:r>
              <a:rPr lang="en-US" sz="2400" b="1" dirty="0">
                <a:solidFill>
                  <a:srgbClr val="000000"/>
                </a:solidFill>
                <a:latin typeface="Courier"/>
              </a:rPr>
              <a:t> advocate</a:t>
            </a:r>
            <a:r>
              <a:rPr lang="en-US" sz="2400" b="1" dirty="0">
                <a:solidFill>
                  <a:srgbClr val="3333CD"/>
                </a:solidFill>
                <a:latin typeface="Courier"/>
              </a:rPr>
              <a:t>'/&gt;</a:t>
            </a:r>
          </a:p>
          <a:p>
            <a:r>
              <a:rPr lang="en-US" sz="2400" b="1" dirty="0">
                <a:solidFill>
                  <a:srgbClr val="3333CD"/>
                </a:solidFill>
                <a:latin typeface="Courier"/>
              </a:rPr>
              <a:t>&lt;movie title="</a:t>
            </a:r>
            <a:r>
              <a:rPr lang="en-US" sz="2400" b="1" dirty="0">
                <a:solidFill>
                  <a:srgbClr val="000000"/>
                </a:solidFill>
                <a:latin typeface="Courier"/>
              </a:rPr>
              <a:t>devil's advocate</a:t>
            </a:r>
            <a:r>
              <a:rPr lang="en-US" sz="2400" b="1" dirty="0">
                <a:solidFill>
                  <a:srgbClr val="3333CD"/>
                </a:solidFill>
                <a:latin typeface="Courier"/>
              </a:rPr>
              <a:t>"/&gt;</a:t>
            </a:r>
            <a:endParaRPr lang="el-GR" dirty="0"/>
          </a:p>
        </p:txBody>
      </p:sp>
      <p:pic>
        <p:nvPicPr>
          <p:cNvPr id="7" name="Εικόνα 6" descr="Εικονίδιο μετάβασης στα Περιεχόμενα.">
            <a:hlinkClick r:id="rId7" action="ppaction://hlinksldjump" tooltip="Επιστροφή στα Περιεχόμενα"/>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3565243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31846" y="116632"/>
            <a:ext cx="9252520" cy="729593"/>
          </a:xfrm>
        </p:spPr>
        <p:txBody>
          <a:bodyPr>
            <a:noAutofit/>
          </a:bodyPr>
          <a:lstStyle/>
          <a:p>
            <a:pPr lvl="2" algn="ctr" rtl="0">
              <a:spcBef>
                <a:spcPct val="0"/>
              </a:spcBef>
            </a:pPr>
            <a:r>
              <a:rPr lang="el-GR" altLang="el-GR" sz="3600" b="1" dirty="0" smtClean="0">
                <a:latin typeface="+mn-lt"/>
                <a:ea typeface="Times New Roman" panose="02020603050405020304" pitchFamily="18" charset="0"/>
              </a:rPr>
              <a:t>Τμήματα </a:t>
            </a:r>
            <a:r>
              <a:rPr lang="en-US" altLang="el-GR" sz="3600" b="1" dirty="0" smtClean="0">
                <a:latin typeface="+mn-lt"/>
                <a:ea typeface="Times New Roman" panose="02020603050405020304" pitchFamily="18" charset="0"/>
              </a:rPr>
              <a:t>CDATA</a:t>
            </a:r>
            <a:endParaRPr lang="el-GR" sz="3600" dirty="0">
              <a:latin typeface="+mn-lt"/>
            </a:endParaRPr>
          </a:p>
        </p:txBody>
      </p:sp>
      <p:sp>
        <p:nvSpPr>
          <p:cNvPr id="3" name="Ορθογώνιο 2"/>
          <p:cNvSpPr/>
          <p:nvPr>
            <p:custDataLst>
              <p:tags r:id="rId3"/>
            </p:custDataLst>
          </p:nvPr>
        </p:nvSpPr>
        <p:spPr>
          <a:xfrm>
            <a:off x="125759" y="887179"/>
            <a:ext cx="8784976" cy="5293757"/>
          </a:xfrm>
          <a:prstGeom prst="rect">
            <a:avLst/>
          </a:prstGeom>
        </p:spPr>
        <p:txBody>
          <a:bodyPr wrap="square">
            <a:spAutoFit/>
          </a:bodyPr>
          <a:lstStyle/>
          <a:p>
            <a:pPr marL="342900" indent="-342900">
              <a:buFont typeface="Wingdings" panose="05000000000000000000" pitchFamily="2" charset="2"/>
              <a:buChar char="v"/>
            </a:pPr>
            <a:r>
              <a:rPr lang="el-GR" sz="2100" dirty="0">
                <a:solidFill>
                  <a:srgbClr val="666600"/>
                </a:solidFill>
              </a:rPr>
              <a:t> </a:t>
            </a:r>
            <a:r>
              <a:rPr lang="el-GR" sz="2800" dirty="0">
                <a:solidFill>
                  <a:srgbClr val="000000"/>
                </a:solidFill>
              </a:rPr>
              <a:t>Το πρόβλημα</a:t>
            </a:r>
          </a:p>
          <a:p>
            <a:pPr marL="800100" lvl="1" indent="-342900">
              <a:buFont typeface="Wingdings" panose="05000000000000000000" pitchFamily="2" charset="2"/>
              <a:buChar char="q"/>
            </a:pPr>
            <a:r>
              <a:rPr lang="el-GR" sz="2400" dirty="0" smtClean="0">
                <a:solidFill>
                  <a:srgbClr val="000000"/>
                </a:solidFill>
              </a:rPr>
              <a:t>Σε </a:t>
            </a:r>
            <a:r>
              <a:rPr lang="el-GR" sz="2400" dirty="0">
                <a:solidFill>
                  <a:srgbClr val="000000"/>
                </a:solidFill>
              </a:rPr>
              <a:t>μεγάλα τμήματα περιεχομένου (π.χ. κώδικας XML </a:t>
            </a:r>
            <a:r>
              <a:rPr lang="el-GR" sz="2400" dirty="0" smtClean="0">
                <a:solidFill>
                  <a:srgbClr val="000000"/>
                </a:solidFill>
              </a:rPr>
              <a:t>ή κάποιας </a:t>
            </a:r>
            <a:r>
              <a:rPr lang="el-GR" sz="2400" dirty="0">
                <a:solidFill>
                  <a:srgbClr val="000000"/>
                </a:solidFill>
              </a:rPr>
              <a:t>εφαρμογής) που περιέχουν μη </a:t>
            </a:r>
            <a:r>
              <a:rPr lang="el-GR" sz="2400" dirty="0" smtClean="0">
                <a:solidFill>
                  <a:srgbClr val="000000"/>
                </a:solidFill>
              </a:rPr>
              <a:t>επιτρεπτούς χαρακτήρες</a:t>
            </a:r>
            <a:r>
              <a:rPr lang="el-GR" sz="2400" dirty="0">
                <a:solidFill>
                  <a:srgbClr val="000000"/>
                </a:solidFill>
              </a:rPr>
              <a:t>, η συνεχής χρήση αναφορών </a:t>
            </a:r>
            <a:r>
              <a:rPr lang="el-GR" sz="2400" dirty="0" smtClean="0">
                <a:solidFill>
                  <a:srgbClr val="000000"/>
                </a:solidFill>
              </a:rPr>
              <a:t>οντοτήτων είναι </a:t>
            </a:r>
            <a:r>
              <a:rPr lang="el-GR" sz="2400" dirty="0">
                <a:solidFill>
                  <a:srgbClr val="000000"/>
                </a:solidFill>
              </a:rPr>
              <a:t>κουραστική</a:t>
            </a:r>
          </a:p>
          <a:p>
            <a:pPr marL="342900" indent="-342900">
              <a:buFont typeface="Wingdings" panose="05000000000000000000" pitchFamily="2" charset="2"/>
              <a:buChar char="v"/>
            </a:pPr>
            <a:r>
              <a:rPr lang="el-GR" sz="2100" dirty="0">
                <a:solidFill>
                  <a:srgbClr val="666600"/>
                </a:solidFill>
              </a:rPr>
              <a:t> </a:t>
            </a:r>
            <a:r>
              <a:rPr lang="el-GR" sz="2800" dirty="0">
                <a:solidFill>
                  <a:srgbClr val="000000"/>
                </a:solidFill>
              </a:rPr>
              <a:t>Η λύση</a:t>
            </a:r>
          </a:p>
          <a:p>
            <a:pPr marL="742950" lvl="1" indent="-285750">
              <a:buFont typeface="Wingdings" panose="05000000000000000000" pitchFamily="2" charset="2"/>
              <a:buChar char="q"/>
            </a:pPr>
            <a:r>
              <a:rPr lang="el-GR" dirty="0">
                <a:solidFill>
                  <a:srgbClr val="9A9A00"/>
                </a:solidFill>
              </a:rPr>
              <a:t> </a:t>
            </a:r>
            <a:r>
              <a:rPr lang="el-GR" sz="2400" dirty="0">
                <a:solidFill>
                  <a:srgbClr val="000000"/>
                </a:solidFill>
              </a:rPr>
              <a:t>Χρήση τμήματος </a:t>
            </a:r>
            <a:r>
              <a:rPr lang="en-US" sz="2400" dirty="0">
                <a:solidFill>
                  <a:srgbClr val="000000"/>
                </a:solidFill>
              </a:rPr>
              <a:t>CDATA</a:t>
            </a:r>
          </a:p>
          <a:p>
            <a:pPr marL="742950" lvl="1" indent="-285750">
              <a:buFont typeface="Wingdings" panose="05000000000000000000" pitchFamily="2" charset="2"/>
              <a:buChar char="q"/>
            </a:pPr>
            <a:r>
              <a:rPr lang="en-US" dirty="0">
                <a:solidFill>
                  <a:srgbClr val="9A9A00"/>
                </a:solidFill>
              </a:rPr>
              <a:t> </a:t>
            </a:r>
            <a:r>
              <a:rPr lang="en-US" sz="2400" b="1" dirty="0">
                <a:solidFill>
                  <a:srgbClr val="3333CD"/>
                </a:solidFill>
              </a:rPr>
              <a:t>&lt;![CDATA[ </a:t>
            </a:r>
            <a:r>
              <a:rPr lang="en-US" sz="2400" b="1" dirty="0">
                <a:solidFill>
                  <a:srgbClr val="000000"/>
                </a:solidFill>
              </a:rPr>
              <a:t>… </a:t>
            </a:r>
            <a:r>
              <a:rPr lang="en-US" sz="2400" b="1" dirty="0" smtClean="0">
                <a:solidFill>
                  <a:srgbClr val="3333CD"/>
                </a:solidFill>
              </a:rPr>
              <a:t>]]&gt;</a:t>
            </a:r>
            <a:endParaRPr lang="el-GR" sz="2400" b="1" dirty="0" smtClean="0">
              <a:solidFill>
                <a:srgbClr val="3333CD"/>
              </a:solidFill>
            </a:endParaRPr>
          </a:p>
          <a:p>
            <a:pPr marL="342900" indent="-342900">
              <a:buFont typeface="Wingdings" panose="05000000000000000000" pitchFamily="2" charset="2"/>
              <a:buChar char="v"/>
            </a:pPr>
            <a:endParaRPr lang="el-GR" sz="2400" b="1" dirty="0">
              <a:solidFill>
                <a:srgbClr val="3333CD"/>
              </a:solidFill>
            </a:endParaRPr>
          </a:p>
          <a:p>
            <a:pPr marL="342900" indent="-342900">
              <a:buFont typeface="Wingdings" panose="05000000000000000000" pitchFamily="2" charset="2"/>
              <a:buChar char="v"/>
            </a:pPr>
            <a:endParaRPr lang="el-GR" sz="2400" b="1" dirty="0" smtClean="0">
              <a:solidFill>
                <a:srgbClr val="3333CD"/>
              </a:solidFill>
            </a:endParaRPr>
          </a:p>
          <a:p>
            <a:r>
              <a:rPr lang="el-GR" sz="2400" dirty="0" smtClean="0"/>
              <a:t> 	Ότι </a:t>
            </a:r>
            <a:r>
              <a:rPr lang="el-GR" sz="2400" dirty="0"/>
              <a:t>βρίσκεται εντός CDATA ΔΕΝ περνάει από τον </a:t>
            </a:r>
            <a:r>
              <a:rPr lang="el-GR" sz="2400" dirty="0" err="1"/>
              <a:t>parser</a:t>
            </a:r>
            <a:r>
              <a:rPr lang="el-GR" sz="2400" dirty="0"/>
              <a:t> </a:t>
            </a:r>
            <a:r>
              <a:rPr lang="el-GR" sz="2400" dirty="0" smtClean="0"/>
              <a:t>	της </a:t>
            </a:r>
            <a:r>
              <a:rPr lang="el-GR" sz="2400" dirty="0"/>
              <a:t>XML. Γίνεται αποδεκτό όπως είναι!</a:t>
            </a:r>
            <a:endParaRPr lang="el-GR" sz="2400" b="1" dirty="0" smtClean="0">
              <a:solidFill>
                <a:srgbClr val="3333CD"/>
              </a:solidFill>
            </a:endParaRPr>
          </a:p>
          <a:p>
            <a:pPr marL="342900" indent="-342900">
              <a:buFont typeface="Wingdings" panose="05000000000000000000" pitchFamily="2" charset="2"/>
              <a:buChar char="v"/>
            </a:pPr>
            <a:endParaRPr lang="el-GR" sz="2400" b="1" dirty="0">
              <a:solidFill>
                <a:srgbClr val="3333CD"/>
              </a:solidFill>
            </a:endParaRPr>
          </a:p>
          <a:p>
            <a:pPr marL="285750" indent="-285750">
              <a:buFont typeface="Wingdings" panose="05000000000000000000" pitchFamily="2" charset="2"/>
              <a:buChar char="v"/>
            </a:pPr>
            <a:endParaRPr lang="el-GR"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3204916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600" dirty="0"/>
              <a:t>Παράδειγμα</a:t>
            </a:r>
          </a:p>
        </p:txBody>
      </p:sp>
      <p:sp>
        <p:nvSpPr>
          <p:cNvPr id="2" name="Ορθογώνιο 1"/>
          <p:cNvSpPr/>
          <p:nvPr/>
        </p:nvSpPr>
        <p:spPr>
          <a:xfrm>
            <a:off x="251520" y="1351508"/>
            <a:ext cx="8784976" cy="3785652"/>
          </a:xfrm>
          <a:prstGeom prst="rect">
            <a:avLst/>
          </a:prstGeom>
        </p:spPr>
        <p:txBody>
          <a:bodyPr wrap="square">
            <a:spAutoFit/>
          </a:bodyPr>
          <a:lstStyle/>
          <a:p>
            <a:r>
              <a:rPr lang="en-US" sz="2400" b="1" dirty="0">
                <a:solidFill>
                  <a:srgbClr val="3333CD"/>
                </a:solidFill>
                <a:latin typeface="Courier"/>
              </a:rPr>
              <a:t>&lt;paragraph&gt;</a:t>
            </a:r>
          </a:p>
          <a:p>
            <a:r>
              <a:rPr lang="el-GR" sz="2400" b="1" dirty="0" smtClean="0">
                <a:solidFill>
                  <a:srgbClr val="000000"/>
                </a:solidFill>
                <a:latin typeface="Courier"/>
              </a:rPr>
              <a:t>	</a:t>
            </a:r>
            <a:r>
              <a:rPr lang="en-US" sz="2400" b="1" dirty="0" smtClean="0">
                <a:solidFill>
                  <a:srgbClr val="000000"/>
                </a:solidFill>
                <a:latin typeface="Courier"/>
              </a:rPr>
              <a:t>Here </a:t>
            </a:r>
            <a:r>
              <a:rPr lang="en-US" sz="2400" b="1" dirty="0">
                <a:solidFill>
                  <a:srgbClr val="000000"/>
                </a:solidFill>
                <a:latin typeface="Courier"/>
              </a:rPr>
              <a:t>is an example of XML code</a:t>
            </a:r>
          </a:p>
          <a:p>
            <a:r>
              <a:rPr lang="en-US" sz="2400" b="1" dirty="0">
                <a:solidFill>
                  <a:srgbClr val="3333CD"/>
                </a:solidFill>
                <a:latin typeface="Courier"/>
              </a:rPr>
              <a:t>&lt;/paragraph&gt;</a:t>
            </a:r>
          </a:p>
          <a:p>
            <a:r>
              <a:rPr lang="en-US" sz="2400" b="1" dirty="0">
                <a:solidFill>
                  <a:srgbClr val="3333CD"/>
                </a:solidFill>
                <a:latin typeface="Courier"/>
              </a:rPr>
              <a:t>&lt;code&gt;</a:t>
            </a:r>
          </a:p>
          <a:p>
            <a:r>
              <a:rPr lang="el-GR" sz="2400" b="1" dirty="0" smtClean="0">
                <a:solidFill>
                  <a:srgbClr val="3333CD"/>
                </a:solidFill>
                <a:latin typeface="Courier"/>
              </a:rPr>
              <a:t>	</a:t>
            </a:r>
            <a:r>
              <a:rPr lang="en-US" sz="2400" b="1" dirty="0" smtClean="0">
                <a:solidFill>
                  <a:srgbClr val="3333CD"/>
                </a:solidFill>
                <a:latin typeface="Courier"/>
              </a:rPr>
              <a:t>&lt;![</a:t>
            </a:r>
            <a:r>
              <a:rPr lang="en-US" sz="2400" b="1" dirty="0">
                <a:solidFill>
                  <a:srgbClr val="3333CD"/>
                </a:solidFill>
                <a:latin typeface="Courier"/>
              </a:rPr>
              <a:t>CDATA[</a:t>
            </a:r>
          </a:p>
          <a:p>
            <a:r>
              <a:rPr lang="el-GR" sz="2400" b="1" dirty="0" smtClean="0">
                <a:solidFill>
                  <a:srgbClr val="000000"/>
                </a:solidFill>
                <a:latin typeface="Courier"/>
              </a:rPr>
              <a:t>		</a:t>
            </a:r>
            <a:r>
              <a:rPr lang="en-US" sz="2400" b="1" dirty="0" smtClean="0">
                <a:solidFill>
                  <a:srgbClr val="000000"/>
                </a:solidFill>
                <a:latin typeface="Courier"/>
              </a:rPr>
              <a:t>&lt;</a:t>
            </a:r>
            <a:r>
              <a:rPr lang="en-US" sz="2400" b="1" dirty="0">
                <a:solidFill>
                  <a:srgbClr val="000000"/>
                </a:solidFill>
                <a:latin typeface="Courier"/>
              </a:rPr>
              <a:t>person&gt;</a:t>
            </a:r>
          </a:p>
          <a:p>
            <a:r>
              <a:rPr lang="el-GR" sz="2400" b="1" dirty="0" smtClean="0">
                <a:solidFill>
                  <a:srgbClr val="000000"/>
                </a:solidFill>
                <a:latin typeface="Courier"/>
              </a:rPr>
              <a:t>			</a:t>
            </a:r>
            <a:r>
              <a:rPr lang="en-US" sz="2400" b="1" dirty="0" smtClean="0">
                <a:solidFill>
                  <a:srgbClr val="000000"/>
                </a:solidFill>
                <a:latin typeface="Courier"/>
              </a:rPr>
              <a:t>&lt;</a:t>
            </a:r>
            <a:r>
              <a:rPr lang="en-US" sz="2400" b="1" dirty="0">
                <a:solidFill>
                  <a:srgbClr val="000000"/>
                </a:solidFill>
                <a:latin typeface="Courier"/>
              </a:rPr>
              <a:t>name&gt;Alan Turing&lt;/name&gt;</a:t>
            </a:r>
          </a:p>
          <a:p>
            <a:r>
              <a:rPr lang="el-GR" sz="2400" b="1" dirty="0" smtClean="0">
                <a:solidFill>
                  <a:srgbClr val="000000"/>
                </a:solidFill>
                <a:latin typeface="Courier"/>
              </a:rPr>
              <a:t>		</a:t>
            </a:r>
            <a:r>
              <a:rPr lang="en-US" sz="2400" b="1" dirty="0" smtClean="0">
                <a:solidFill>
                  <a:srgbClr val="000000"/>
                </a:solidFill>
                <a:latin typeface="Courier"/>
              </a:rPr>
              <a:t>&lt;/</a:t>
            </a:r>
            <a:r>
              <a:rPr lang="en-US" sz="2400" b="1" dirty="0">
                <a:solidFill>
                  <a:srgbClr val="000000"/>
                </a:solidFill>
                <a:latin typeface="Courier"/>
              </a:rPr>
              <a:t>person&gt;</a:t>
            </a:r>
          </a:p>
          <a:p>
            <a:r>
              <a:rPr lang="el-GR" sz="2400" b="1" dirty="0" smtClean="0">
                <a:solidFill>
                  <a:srgbClr val="3333CD"/>
                </a:solidFill>
                <a:latin typeface="Courier"/>
              </a:rPr>
              <a:t>	]]&gt;</a:t>
            </a:r>
            <a:endParaRPr lang="el-GR" sz="2400" b="1" dirty="0">
              <a:solidFill>
                <a:srgbClr val="3333CD"/>
              </a:solidFill>
              <a:latin typeface="Courier"/>
            </a:endParaRPr>
          </a:p>
          <a:p>
            <a:r>
              <a:rPr lang="en-US" sz="2400" b="1" dirty="0">
                <a:solidFill>
                  <a:srgbClr val="3333CD"/>
                </a:solidFill>
                <a:latin typeface="Courier"/>
              </a:rPr>
              <a:t>&lt;/code&gt;</a:t>
            </a:r>
            <a:endParaRPr lang="el-GR"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2317310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191962" y="233894"/>
            <a:ext cx="8507413" cy="729593"/>
          </a:xfrm>
        </p:spPr>
        <p:txBody>
          <a:bodyPr>
            <a:noAutofit/>
          </a:bodyPr>
          <a:lstStyle/>
          <a:p>
            <a:r>
              <a:rPr lang="el-GR" sz="4000" dirty="0"/>
              <a:t>Σχόλια και εντολές επεξεργασίας</a:t>
            </a:r>
            <a:endParaRPr lang="el-GR" sz="3200" dirty="0"/>
          </a:p>
        </p:txBody>
      </p:sp>
      <p:sp>
        <p:nvSpPr>
          <p:cNvPr id="2" name="Ορθογώνιο 1"/>
          <p:cNvSpPr/>
          <p:nvPr>
            <p:custDataLst>
              <p:tags r:id="rId3"/>
            </p:custDataLst>
          </p:nvPr>
        </p:nvSpPr>
        <p:spPr>
          <a:xfrm>
            <a:off x="191962" y="1340768"/>
            <a:ext cx="8844534" cy="4832092"/>
          </a:xfrm>
          <a:prstGeom prst="rect">
            <a:avLst/>
          </a:prstGeom>
        </p:spPr>
        <p:txBody>
          <a:bodyPr wrap="square">
            <a:spAutoFit/>
          </a:bodyPr>
          <a:lstStyle/>
          <a:p>
            <a:pPr marL="457200" indent="-457200">
              <a:buFont typeface="Wingdings" panose="05000000000000000000" pitchFamily="2" charset="2"/>
              <a:buChar char="q"/>
            </a:pPr>
            <a:r>
              <a:rPr lang="el-GR" sz="2800" dirty="0">
                <a:solidFill>
                  <a:srgbClr val="000000"/>
                </a:solidFill>
              </a:rPr>
              <a:t>Σχόλια</a:t>
            </a:r>
          </a:p>
          <a:p>
            <a:pPr marL="914400" lvl="1" indent="-457200">
              <a:buFont typeface="Wingdings" panose="05000000000000000000" pitchFamily="2" charset="2"/>
              <a:buChar char="q"/>
            </a:pPr>
            <a:r>
              <a:rPr lang="el-GR" sz="2800" dirty="0" smtClean="0">
                <a:solidFill>
                  <a:srgbClr val="000000"/>
                </a:solidFill>
              </a:rPr>
              <a:t>Σημειώσεις </a:t>
            </a:r>
            <a:r>
              <a:rPr lang="el-GR" sz="2800" dirty="0">
                <a:solidFill>
                  <a:srgbClr val="000000"/>
                </a:solidFill>
              </a:rPr>
              <a:t>που απευθύνονται σε ανθρώπους</a:t>
            </a:r>
          </a:p>
          <a:p>
            <a:pPr marL="914400" lvl="1" indent="-457200">
              <a:buFont typeface="Wingdings" panose="05000000000000000000" pitchFamily="2" charset="2"/>
              <a:buChar char="q"/>
            </a:pPr>
            <a:r>
              <a:rPr lang="el-GR" sz="2800" dirty="0" smtClean="0">
                <a:solidFill>
                  <a:srgbClr val="000000"/>
                </a:solidFill>
              </a:rPr>
              <a:t>Σύνταξη</a:t>
            </a:r>
            <a:endParaRPr lang="el-GR" sz="2800" dirty="0">
              <a:solidFill>
                <a:srgbClr val="000000"/>
              </a:solidFill>
            </a:endParaRPr>
          </a:p>
          <a:p>
            <a:r>
              <a:rPr lang="el-GR" sz="2800" b="1" dirty="0" smtClean="0">
                <a:solidFill>
                  <a:srgbClr val="3333CD"/>
                </a:solidFill>
              </a:rPr>
              <a:t>		&lt;!-- </a:t>
            </a:r>
            <a:r>
              <a:rPr lang="el-GR" sz="2800" dirty="0">
                <a:solidFill>
                  <a:srgbClr val="000000"/>
                </a:solidFill>
              </a:rPr>
              <a:t>σχόλιο</a:t>
            </a:r>
            <a:r>
              <a:rPr lang="el-GR" sz="2800" b="1" dirty="0">
                <a:solidFill>
                  <a:srgbClr val="000000"/>
                </a:solidFill>
              </a:rPr>
              <a:t>, </a:t>
            </a:r>
            <a:r>
              <a:rPr lang="el-GR" sz="2800" dirty="0">
                <a:solidFill>
                  <a:srgbClr val="000000"/>
                </a:solidFill>
              </a:rPr>
              <a:t>σχόλιο</a:t>
            </a:r>
            <a:r>
              <a:rPr lang="el-GR" sz="2800" b="1" dirty="0">
                <a:solidFill>
                  <a:srgbClr val="000000"/>
                </a:solidFill>
              </a:rPr>
              <a:t>, </a:t>
            </a:r>
            <a:r>
              <a:rPr lang="el-GR" sz="2800" dirty="0">
                <a:solidFill>
                  <a:srgbClr val="000000"/>
                </a:solidFill>
              </a:rPr>
              <a:t>σχόλιο </a:t>
            </a:r>
            <a:r>
              <a:rPr lang="el-GR" sz="2800" b="1" dirty="0">
                <a:solidFill>
                  <a:srgbClr val="3333CD"/>
                </a:solidFill>
              </a:rPr>
              <a:t>--&gt;</a:t>
            </a:r>
          </a:p>
          <a:p>
            <a:pPr marL="457200" indent="-457200">
              <a:buFont typeface="Wingdings" panose="05000000000000000000" pitchFamily="2" charset="2"/>
              <a:buChar char="q"/>
            </a:pPr>
            <a:r>
              <a:rPr lang="el-GR" sz="2800" dirty="0" smtClean="0">
                <a:solidFill>
                  <a:srgbClr val="000000"/>
                </a:solidFill>
              </a:rPr>
              <a:t>Εντολές</a:t>
            </a:r>
            <a:endParaRPr lang="el-GR" sz="2800" dirty="0">
              <a:solidFill>
                <a:srgbClr val="000000"/>
              </a:solidFill>
            </a:endParaRPr>
          </a:p>
          <a:p>
            <a:pPr marL="914400" lvl="1" indent="-457200">
              <a:buFont typeface="Wingdings" panose="05000000000000000000" pitchFamily="2" charset="2"/>
              <a:buChar char="q"/>
            </a:pPr>
            <a:r>
              <a:rPr lang="el-GR" sz="2800" dirty="0" smtClean="0">
                <a:solidFill>
                  <a:srgbClr val="000000"/>
                </a:solidFill>
              </a:rPr>
              <a:t>Απευθύνονται </a:t>
            </a:r>
            <a:r>
              <a:rPr lang="el-GR" sz="2800" dirty="0">
                <a:solidFill>
                  <a:srgbClr val="000000"/>
                </a:solidFill>
              </a:rPr>
              <a:t>σε προγράμματα που διαβάζουν </a:t>
            </a:r>
            <a:r>
              <a:rPr lang="el-GR" sz="2800" dirty="0" smtClean="0">
                <a:solidFill>
                  <a:srgbClr val="000000"/>
                </a:solidFill>
              </a:rPr>
              <a:t>και επεξεργάζονται </a:t>
            </a:r>
            <a:r>
              <a:rPr lang="el-GR" sz="2800" dirty="0">
                <a:solidFill>
                  <a:srgbClr val="000000"/>
                </a:solidFill>
              </a:rPr>
              <a:t>το έγγραφο</a:t>
            </a:r>
          </a:p>
          <a:p>
            <a:pPr marL="914400" lvl="1" indent="-457200">
              <a:buFont typeface="Wingdings" panose="05000000000000000000" pitchFamily="2" charset="2"/>
              <a:buChar char="q"/>
            </a:pPr>
            <a:r>
              <a:rPr lang="el-GR" sz="2800" dirty="0" smtClean="0">
                <a:solidFill>
                  <a:srgbClr val="000000"/>
                </a:solidFill>
              </a:rPr>
              <a:t>Σύνταξη</a:t>
            </a:r>
            <a:endParaRPr lang="el-GR" sz="2800" dirty="0">
              <a:solidFill>
                <a:srgbClr val="000000"/>
              </a:solidFill>
            </a:endParaRPr>
          </a:p>
          <a:p>
            <a:r>
              <a:rPr lang="el-GR" sz="2800" b="1" dirty="0" smtClean="0">
                <a:solidFill>
                  <a:srgbClr val="3333CD"/>
                </a:solidFill>
              </a:rPr>
              <a:t>	&lt;? </a:t>
            </a:r>
            <a:r>
              <a:rPr lang="el-GR" sz="2800" dirty="0">
                <a:solidFill>
                  <a:srgbClr val="000000"/>
                </a:solidFill>
              </a:rPr>
              <a:t>εντολή επεξεργασίας </a:t>
            </a:r>
            <a:r>
              <a:rPr lang="el-GR" sz="2800" b="1" dirty="0">
                <a:solidFill>
                  <a:srgbClr val="3333CD"/>
                </a:solidFill>
              </a:rPr>
              <a:t>?&gt;</a:t>
            </a:r>
          </a:p>
          <a:p>
            <a:pPr marL="914400" lvl="1" indent="-457200">
              <a:buFont typeface="Wingdings" panose="05000000000000000000" pitchFamily="2" charset="2"/>
              <a:buChar char="q"/>
            </a:pPr>
            <a:r>
              <a:rPr lang="el-GR" sz="2800" dirty="0" smtClean="0">
                <a:solidFill>
                  <a:srgbClr val="000000"/>
                </a:solidFill>
              </a:rPr>
              <a:t>Παράδειγμα</a:t>
            </a:r>
            <a:endParaRPr lang="el-GR" sz="2800" dirty="0">
              <a:solidFill>
                <a:srgbClr val="000000"/>
              </a:solidFill>
            </a:endParaRPr>
          </a:p>
          <a:p>
            <a:pPr lvl="1"/>
            <a:r>
              <a:rPr lang="el-GR" sz="2800" b="1" dirty="0" smtClean="0">
                <a:solidFill>
                  <a:srgbClr val="3333CD"/>
                </a:solidFill>
              </a:rPr>
              <a:t>	</a:t>
            </a:r>
            <a:r>
              <a:rPr lang="en-US" sz="2800" b="1" dirty="0" smtClean="0">
                <a:solidFill>
                  <a:srgbClr val="3333CD"/>
                </a:solidFill>
              </a:rPr>
              <a:t>&lt;?</a:t>
            </a:r>
            <a:r>
              <a:rPr lang="en-US" sz="2800" b="1" dirty="0" err="1">
                <a:solidFill>
                  <a:srgbClr val="000000"/>
                </a:solidFill>
              </a:rPr>
              <a:t>php</a:t>
            </a:r>
            <a:r>
              <a:rPr lang="en-US" sz="2800" b="1" dirty="0">
                <a:solidFill>
                  <a:srgbClr val="000000"/>
                </a:solidFill>
              </a:rPr>
              <a:t> print date('</a:t>
            </a:r>
            <a:r>
              <a:rPr lang="en-US" sz="2800" b="1" dirty="0" err="1">
                <a:solidFill>
                  <a:srgbClr val="000000"/>
                </a:solidFill>
              </a:rPr>
              <a:t>Fj</a:t>
            </a:r>
            <a:r>
              <a:rPr lang="en-US" sz="2800" b="1" dirty="0">
                <a:solidFill>
                  <a:srgbClr val="000000"/>
                </a:solidFill>
              </a:rPr>
              <a:t>, Y'); </a:t>
            </a:r>
            <a:r>
              <a:rPr lang="en-US" sz="2800" b="1" dirty="0">
                <a:solidFill>
                  <a:srgbClr val="3333CD"/>
                </a:solidFill>
              </a:rPr>
              <a:t>?&gt;</a:t>
            </a:r>
            <a:endParaRPr lang="el-GR" sz="28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126335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364414" y="520578"/>
            <a:ext cx="8507413" cy="729593"/>
          </a:xfrm>
        </p:spPr>
        <p:txBody>
          <a:bodyPr>
            <a:noAutofit/>
          </a:bodyPr>
          <a:lstStyle/>
          <a:p>
            <a:r>
              <a:rPr lang="en-US" dirty="0"/>
              <a:t>H </a:t>
            </a:r>
            <a:r>
              <a:rPr lang="el-GR" dirty="0"/>
              <a:t>δήλωση </a:t>
            </a:r>
            <a:r>
              <a:rPr lang="en-US" dirty="0"/>
              <a:t>XML</a:t>
            </a:r>
            <a:endParaRPr lang="el-GR" dirty="0"/>
          </a:p>
        </p:txBody>
      </p:sp>
      <p:sp>
        <p:nvSpPr>
          <p:cNvPr id="2" name="Ορθογώνιο 1"/>
          <p:cNvSpPr/>
          <p:nvPr>
            <p:custDataLst>
              <p:tags r:id="rId3"/>
            </p:custDataLst>
          </p:nvPr>
        </p:nvSpPr>
        <p:spPr>
          <a:xfrm>
            <a:off x="190283" y="1412776"/>
            <a:ext cx="8824180" cy="4031873"/>
          </a:xfrm>
          <a:prstGeom prst="rect">
            <a:avLst/>
          </a:prstGeom>
        </p:spPr>
        <p:txBody>
          <a:bodyPr wrap="square">
            <a:spAutoFit/>
          </a:bodyPr>
          <a:lstStyle/>
          <a:p>
            <a:pPr marL="457200" indent="-457200">
              <a:buFont typeface="Wingdings" panose="05000000000000000000" pitchFamily="2" charset="2"/>
              <a:buChar char="q"/>
            </a:pPr>
            <a:r>
              <a:rPr lang="el-GR" sz="2800" dirty="0">
                <a:solidFill>
                  <a:srgbClr val="000000"/>
                </a:solidFill>
              </a:rPr>
              <a:t>Προαιρετικά στην αρχή ενός εγγράφου XML</a:t>
            </a:r>
          </a:p>
          <a:p>
            <a:pPr marL="800100" lvl="1" indent="-342900">
              <a:buFont typeface="Wingdings" panose="05000000000000000000" pitchFamily="2" charset="2"/>
              <a:buChar char="ü"/>
            </a:pPr>
            <a:r>
              <a:rPr lang="en-US" sz="2400" b="1" dirty="0" smtClean="0">
                <a:solidFill>
                  <a:srgbClr val="3333CD"/>
                </a:solidFill>
              </a:rPr>
              <a:t>&lt;?</a:t>
            </a:r>
            <a:r>
              <a:rPr lang="en-US" sz="2400" b="1" dirty="0">
                <a:solidFill>
                  <a:srgbClr val="3333CD"/>
                </a:solidFill>
              </a:rPr>
              <a:t>xml version="1.0</a:t>
            </a:r>
            <a:r>
              <a:rPr lang="en-US" sz="2400" b="1" dirty="0" smtClean="0">
                <a:solidFill>
                  <a:srgbClr val="3333CD"/>
                </a:solidFill>
              </a:rPr>
              <a:t>"</a:t>
            </a:r>
            <a:r>
              <a:rPr lang="el-GR" sz="2400" b="1" dirty="0" smtClean="0">
                <a:solidFill>
                  <a:srgbClr val="0000FF"/>
                </a:solidFill>
              </a:rPr>
              <a:t> </a:t>
            </a:r>
            <a:r>
              <a:rPr lang="en-US" sz="2400" b="1" dirty="0" smtClean="0">
                <a:solidFill>
                  <a:srgbClr val="0000FF"/>
                </a:solidFill>
              </a:rPr>
              <a:t>encoding</a:t>
            </a:r>
            <a:r>
              <a:rPr lang="en-US" sz="2400" b="1" dirty="0">
                <a:solidFill>
                  <a:srgbClr val="0000FF"/>
                </a:solidFill>
              </a:rPr>
              <a:t>="UTF-8"?&gt;</a:t>
            </a:r>
          </a:p>
          <a:p>
            <a:pPr marL="342900" indent="-342900">
              <a:buFont typeface="Wingdings" panose="05000000000000000000" pitchFamily="2" charset="2"/>
              <a:buChar char="q"/>
            </a:pPr>
            <a:r>
              <a:rPr lang="el-GR" sz="2800" dirty="0" smtClean="0">
                <a:solidFill>
                  <a:srgbClr val="000000"/>
                </a:solidFill>
              </a:rPr>
              <a:t>Την </a:t>
            </a:r>
            <a:r>
              <a:rPr lang="el-GR" sz="2800" dirty="0">
                <a:solidFill>
                  <a:srgbClr val="000000"/>
                </a:solidFill>
              </a:rPr>
              <a:t>ιδιότητα </a:t>
            </a:r>
            <a:r>
              <a:rPr lang="el-GR" sz="2800" dirty="0" err="1">
                <a:solidFill>
                  <a:srgbClr val="000000"/>
                </a:solidFill>
              </a:rPr>
              <a:t>version</a:t>
            </a:r>
            <a:r>
              <a:rPr lang="el-GR" sz="2800" dirty="0">
                <a:solidFill>
                  <a:srgbClr val="000000"/>
                </a:solidFill>
              </a:rPr>
              <a:t> θέτουμε πάντα στην τιμή 1.0</a:t>
            </a:r>
          </a:p>
          <a:p>
            <a:pPr marL="800100" lvl="1" indent="-342900">
              <a:buFont typeface="Wingdings" panose="05000000000000000000" pitchFamily="2" charset="2"/>
              <a:buChar char="ü"/>
            </a:pPr>
            <a:r>
              <a:rPr lang="el-GR" sz="2400" dirty="0" smtClean="0">
                <a:solidFill>
                  <a:srgbClr val="000000"/>
                </a:solidFill>
              </a:rPr>
              <a:t>Ελάχιστα </a:t>
            </a:r>
            <a:r>
              <a:rPr lang="el-GR" sz="2400" dirty="0">
                <a:solidFill>
                  <a:srgbClr val="000000"/>
                </a:solidFill>
              </a:rPr>
              <a:t>σημαντικές οι προσθήκες στην έκδοση 1.1</a:t>
            </a:r>
          </a:p>
          <a:p>
            <a:pPr marL="800100" lvl="1" indent="-342900">
              <a:buFont typeface="Wingdings" panose="05000000000000000000" pitchFamily="2" charset="2"/>
              <a:buChar char="ü"/>
            </a:pPr>
            <a:r>
              <a:rPr lang="el-GR" sz="2400" dirty="0" smtClean="0">
                <a:solidFill>
                  <a:srgbClr val="000000"/>
                </a:solidFill>
              </a:rPr>
              <a:t>Λίγοι </a:t>
            </a:r>
            <a:r>
              <a:rPr lang="el-GR" sz="2400" dirty="0">
                <a:solidFill>
                  <a:srgbClr val="000000"/>
                </a:solidFill>
              </a:rPr>
              <a:t>XML </a:t>
            </a:r>
            <a:r>
              <a:rPr lang="el-GR" sz="2400" dirty="0" err="1">
                <a:solidFill>
                  <a:srgbClr val="000000"/>
                </a:solidFill>
              </a:rPr>
              <a:t>parsers</a:t>
            </a:r>
            <a:r>
              <a:rPr lang="el-GR" sz="2400" dirty="0">
                <a:solidFill>
                  <a:srgbClr val="000000"/>
                </a:solidFill>
              </a:rPr>
              <a:t> υποστηρίζουν την 1.1</a:t>
            </a:r>
          </a:p>
          <a:p>
            <a:pPr marL="342900" indent="-342900">
              <a:buFont typeface="Wingdings" panose="05000000000000000000" pitchFamily="2" charset="2"/>
              <a:buChar char="q"/>
            </a:pPr>
            <a:r>
              <a:rPr lang="el-GR" sz="2800" dirty="0" smtClean="0">
                <a:solidFill>
                  <a:srgbClr val="000000"/>
                </a:solidFill>
              </a:rPr>
              <a:t>Η </a:t>
            </a:r>
            <a:r>
              <a:rPr lang="el-GR" sz="2800" dirty="0">
                <a:solidFill>
                  <a:srgbClr val="000000"/>
                </a:solidFill>
              </a:rPr>
              <a:t>ιδιότητα </a:t>
            </a:r>
            <a:r>
              <a:rPr lang="en-US" sz="2800" dirty="0">
                <a:solidFill>
                  <a:srgbClr val="000000"/>
                </a:solidFill>
              </a:rPr>
              <a:t>encoding (</a:t>
            </a:r>
            <a:r>
              <a:rPr lang="el-GR" sz="2800" dirty="0">
                <a:solidFill>
                  <a:srgbClr val="000000"/>
                </a:solidFill>
              </a:rPr>
              <a:t>προαιρετική)</a:t>
            </a:r>
          </a:p>
          <a:p>
            <a:pPr marL="800100" lvl="1" indent="-342900">
              <a:buFont typeface="Wingdings" panose="05000000000000000000" pitchFamily="2" charset="2"/>
              <a:buChar char="ü"/>
            </a:pPr>
            <a:r>
              <a:rPr lang="el-GR" sz="2400" dirty="0" smtClean="0">
                <a:solidFill>
                  <a:srgbClr val="000000"/>
                </a:solidFill>
              </a:rPr>
              <a:t>Εξ</a:t>
            </a:r>
            <a:r>
              <a:rPr lang="el-GR" sz="2400" dirty="0">
                <a:solidFill>
                  <a:srgbClr val="000000"/>
                </a:solidFill>
              </a:rPr>
              <a:t>' ορισμού </a:t>
            </a:r>
            <a:r>
              <a:rPr lang="en-US" sz="2400" dirty="0">
                <a:solidFill>
                  <a:srgbClr val="000000"/>
                </a:solidFill>
              </a:rPr>
              <a:t>UTF-8 </a:t>
            </a:r>
            <a:r>
              <a:rPr lang="el-GR" sz="2400" dirty="0">
                <a:solidFill>
                  <a:srgbClr val="000000"/>
                </a:solidFill>
              </a:rPr>
              <a:t>του </a:t>
            </a:r>
            <a:r>
              <a:rPr lang="en-US" sz="2400" dirty="0">
                <a:solidFill>
                  <a:srgbClr val="000000"/>
                </a:solidFill>
              </a:rPr>
              <a:t>Unicode character set</a:t>
            </a:r>
          </a:p>
          <a:p>
            <a:pPr marL="342900" indent="-342900">
              <a:buFont typeface="Wingdings" panose="05000000000000000000" pitchFamily="2" charset="2"/>
              <a:buChar char="q"/>
            </a:pPr>
            <a:r>
              <a:rPr lang="el-GR" sz="2800" dirty="0" smtClean="0">
                <a:solidFill>
                  <a:srgbClr val="000000"/>
                </a:solidFill>
              </a:rPr>
              <a:t>Η </a:t>
            </a:r>
            <a:r>
              <a:rPr lang="el-GR" sz="2800" dirty="0">
                <a:solidFill>
                  <a:srgbClr val="000000"/>
                </a:solidFill>
              </a:rPr>
              <a:t>ιδιότητα </a:t>
            </a:r>
            <a:r>
              <a:rPr lang="en-US" sz="2800" dirty="0">
                <a:solidFill>
                  <a:srgbClr val="000000"/>
                </a:solidFill>
              </a:rPr>
              <a:t>standalone (</a:t>
            </a:r>
            <a:r>
              <a:rPr lang="el-GR" sz="2800" dirty="0">
                <a:solidFill>
                  <a:srgbClr val="000000"/>
                </a:solidFill>
              </a:rPr>
              <a:t>προαιρετική)</a:t>
            </a:r>
          </a:p>
          <a:p>
            <a:pPr marL="800100" lvl="1" indent="-342900">
              <a:buFont typeface="Wingdings" panose="05000000000000000000" pitchFamily="2" charset="2"/>
              <a:buChar char="ü"/>
            </a:pPr>
            <a:r>
              <a:rPr lang="el-GR" sz="2400" dirty="0" smtClean="0">
                <a:solidFill>
                  <a:srgbClr val="000000"/>
                </a:solidFill>
              </a:rPr>
              <a:t>Εξ</a:t>
            </a:r>
            <a:r>
              <a:rPr lang="el-GR" sz="2400" dirty="0">
                <a:solidFill>
                  <a:srgbClr val="000000"/>
                </a:solidFill>
              </a:rPr>
              <a:t>' ορισμού είναι </a:t>
            </a:r>
            <a:r>
              <a:rPr lang="el-GR" sz="2400" dirty="0" err="1">
                <a:solidFill>
                  <a:srgbClr val="000000"/>
                </a:solidFill>
              </a:rPr>
              <a:t>no</a:t>
            </a:r>
            <a:r>
              <a:rPr lang="el-GR" sz="2400" dirty="0">
                <a:solidFill>
                  <a:srgbClr val="000000"/>
                </a:solidFill>
              </a:rPr>
              <a:t>, αφορά τα DTD (</a:t>
            </a:r>
            <a:r>
              <a:rPr lang="el-GR" sz="2400" dirty="0" err="1">
                <a:solidFill>
                  <a:srgbClr val="000000"/>
                </a:solidFill>
              </a:rPr>
              <a:t>Document</a:t>
            </a:r>
            <a:r>
              <a:rPr lang="el-GR" sz="2400" dirty="0">
                <a:solidFill>
                  <a:srgbClr val="000000"/>
                </a:solidFill>
              </a:rPr>
              <a:t> </a:t>
            </a:r>
            <a:r>
              <a:rPr lang="el-GR" sz="2400" dirty="0" err="1" smtClean="0">
                <a:solidFill>
                  <a:srgbClr val="000000"/>
                </a:solidFill>
              </a:rPr>
              <a:t>Type</a:t>
            </a:r>
            <a:r>
              <a:rPr lang="el-GR" sz="2400" dirty="0" smtClean="0">
                <a:solidFill>
                  <a:srgbClr val="000000"/>
                </a:solidFill>
              </a:rPr>
              <a:t> </a:t>
            </a:r>
            <a:r>
              <a:rPr lang="el-GR" sz="2400" dirty="0" err="1" smtClean="0">
                <a:solidFill>
                  <a:srgbClr val="000000"/>
                </a:solidFill>
              </a:rPr>
              <a:t>Definition</a:t>
            </a:r>
            <a:r>
              <a:rPr lang="el-GR" sz="2400" dirty="0">
                <a:solidFill>
                  <a:srgbClr val="000000"/>
                </a:solidFill>
              </a:rPr>
              <a:t>), δηλαδή το επιτρεπτό λεξιλόγιο</a:t>
            </a:r>
            <a:endParaRPr lang="el-GR" dirty="0"/>
          </a:p>
        </p:txBody>
      </p:sp>
      <p:sp>
        <p:nvSpPr>
          <p:cNvPr id="3" name="Ορθογώνιο 2"/>
          <p:cNvSpPr/>
          <p:nvPr>
            <p:custDataLst>
              <p:tags r:id="rId4"/>
            </p:custDataLst>
          </p:nvPr>
        </p:nvSpPr>
        <p:spPr>
          <a:xfrm>
            <a:off x="27585" y="5588061"/>
            <a:ext cx="9084088" cy="646331"/>
          </a:xfrm>
          <a:prstGeom prst="rect">
            <a:avLst/>
          </a:prstGeom>
          <a:solidFill>
            <a:srgbClr val="FFFF00"/>
          </a:solidFill>
        </p:spPr>
        <p:txBody>
          <a:bodyPr wrap="square">
            <a:spAutoFit/>
          </a:bodyPr>
          <a:lstStyle/>
          <a:p>
            <a:r>
              <a:rPr lang="el-GR" dirty="0" err="1">
                <a:solidFill>
                  <a:srgbClr val="0000FF"/>
                </a:solidFill>
                <a:latin typeface=""/>
              </a:rPr>
              <a:t>standalone</a:t>
            </a:r>
            <a:r>
              <a:rPr lang="el-GR" dirty="0">
                <a:solidFill>
                  <a:srgbClr val="0000FF"/>
                </a:solidFill>
                <a:latin typeface=""/>
              </a:rPr>
              <a:t>="</a:t>
            </a:r>
            <a:r>
              <a:rPr lang="el-GR" dirty="0" err="1">
                <a:solidFill>
                  <a:srgbClr val="0000FF"/>
                </a:solidFill>
                <a:latin typeface=""/>
              </a:rPr>
              <a:t>no</a:t>
            </a:r>
            <a:r>
              <a:rPr lang="el-GR" dirty="0">
                <a:solidFill>
                  <a:srgbClr val="0000FF"/>
                </a:solidFill>
                <a:latin typeface=""/>
              </a:rPr>
              <a:t>": Ο XML </a:t>
            </a:r>
            <a:r>
              <a:rPr lang="el-GR" dirty="0" err="1">
                <a:solidFill>
                  <a:srgbClr val="0000FF"/>
                </a:solidFill>
                <a:latin typeface=""/>
              </a:rPr>
              <a:t>parser</a:t>
            </a:r>
            <a:r>
              <a:rPr lang="el-GR" dirty="0">
                <a:solidFill>
                  <a:srgbClr val="0000FF"/>
                </a:solidFill>
                <a:latin typeface=""/>
              </a:rPr>
              <a:t> θα δεχθεί εξωτερική δήλωση DTD, αν υπάρχει</a:t>
            </a:r>
          </a:p>
          <a:p>
            <a:r>
              <a:rPr lang="el-GR" dirty="0" err="1">
                <a:solidFill>
                  <a:srgbClr val="0000FF"/>
                </a:solidFill>
                <a:latin typeface=""/>
              </a:rPr>
              <a:t>standalone</a:t>
            </a:r>
            <a:r>
              <a:rPr lang="el-GR" dirty="0">
                <a:solidFill>
                  <a:srgbClr val="0000FF"/>
                </a:solidFill>
                <a:latin typeface=""/>
              </a:rPr>
              <a:t>="</a:t>
            </a:r>
            <a:r>
              <a:rPr lang="el-GR" dirty="0" err="1">
                <a:solidFill>
                  <a:srgbClr val="0000FF"/>
                </a:solidFill>
                <a:latin typeface=""/>
              </a:rPr>
              <a:t>yes</a:t>
            </a:r>
            <a:r>
              <a:rPr lang="el-GR" dirty="0">
                <a:solidFill>
                  <a:srgbClr val="0000FF"/>
                </a:solidFill>
                <a:latin typeface=""/>
              </a:rPr>
              <a:t>": Ο XML </a:t>
            </a:r>
            <a:r>
              <a:rPr lang="el-GR" dirty="0" err="1">
                <a:solidFill>
                  <a:srgbClr val="0000FF"/>
                </a:solidFill>
                <a:latin typeface=""/>
              </a:rPr>
              <a:t>parser</a:t>
            </a:r>
            <a:r>
              <a:rPr lang="el-GR" dirty="0">
                <a:solidFill>
                  <a:srgbClr val="0000FF"/>
                </a:solidFill>
                <a:latin typeface=""/>
              </a:rPr>
              <a:t> θα βγάλει </a:t>
            </a:r>
            <a:r>
              <a:rPr lang="el-GR" dirty="0" err="1">
                <a:solidFill>
                  <a:srgbClr val="0000FF"/>
                </a:solidFill>
                <a:latin typeface=""/>
              </a:rPr>
              <a:t>error</a:t>
            </a:r>
            <a:r>
              <a:rPr lang="el-GR" dirty="0">
                <a:solidFill>
                  <a:srgbClr val="0000FF"/>
                </a:solidFill>
                <a:latin typeface=""/>
              </a:rPr>
              <a:t> αν γίνεται αναφορά σε εξωτερικό DTD</a:t>
            </a:r>
            <a:endParaRPr lang="el-GR" dirty="0"/>
          </a:p>
        </p:txBody>
      </p:sp>
      <p:cxnSp>
        <p:nvCxnSpPr>
          <p:cNvPr id="8" name="Ευθύγραμμο βέλος σύνδεσης 7" descr="[DECORATIVE]"/>
          <p:cNvCxnSpPr/>
          <p:nvPr/>
        </p:nvCxnSpPr>
        <p:spPr>
          <a:xfrm flipV="1">
            <a:off x="3419872" y="2225287"/>
            <a:ext cx="864096" cy="13263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descr="[DECORATIVE]"/>
          <p:cNvCxnSpPr/>
          <p:nvPr/>
        </p:nvCxnSpPr>
        <p:spPr>
          <a:xfrm flipH="1" flipV="1">
            <a:off x="2627784" y="2225287"/>
            <a:ext cx="288032" cy="1956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Εικόνα 8"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220818" y="6206883"/>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3914684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264540" y="153894"/>
            <a:ext cx="8507413" cy="729593"/>
          </a:xfrm>
        </p:spPr>
        <p:txBody>
          <a:bodyPr>
            <a:noAutofit/>
          </a:bodyPr>
          <a:lstStyle/>
          <a:p>
            <a:r>
              <a:rPr lang="el-GR" sz="3200" dirty="0"/>
              <a:t>Ορθότητα</a:t>
            </a:r>
            <a:endParaRPr lang="el-GR" sz="3200" dirty="0" smtClean="0"/>
          </a:p>
        </p:txBody>
      </p:sp>
      <p:sp>
        <p:nvSpPr>
          <p:cNvPr id="4" name="Ορθογώνιο 3"/>
          <p:cNvSpPr/>
          <p:nvPr>
            <p:custDataLst>
              <p:tags r:id="rId3"/>
            </p:custDataLst>
          </p:nvPr>
        </p:nvSpPr>
        <p:spPr>
          <a:xfrm>
            <a:off x="38471" y="1268760"/>
            <a:ext cx="8959552" cy="3170099"/>
          </a:xfrm>
          <a:prstGeom prst="rect">
            <a:avLst/>
          </a:prstGeom>
        </p:spPr>
        <p:txBody>
          <a:bodyPr wrap="square">
            <a:spAutoFit/>
          </a:bodyPr>
          <a:lstStyle/>
          <a:p>
            <a:pPr marL="457200" indent="-457200">
              <a:buFont typeface="Wingdings" panose="05000000000000000000" pitchFamily="2" charset="2"/>
              <a:buChar char="q"/>
            </a:pPr>
            <a:r>
              <a:rPr lang="el-GR" sz="2800" dirty="0">
                <a:solidFill>
                  <a:srgbClr val="000000"/>
                </a:solidFill>
              </a:rPr>
              <a:t>Ένα έγγραφο είναι </a:t>
            </a:r>
            <a:r>
              <a:rPr lang="el-GR" sz="2800" dirty="0">
                <a:solidFill>
                  <a:srgbClr val="FF0000"/>
                </a:solidFill>
              </a:rPr>
              <a:t>ορθό </a:t>
            </a:r>
            <a:r>
              <a:rPr lang="el-GR" sz="2800" dirty="0">
                <a:solidFill>
                  <a:srgbClr val="000000"/>
                </a:solidFill>
              </a:rPr>
              <a:t>(</a:t>
            </a:r>
            <a:r>
              <a:rPr lang="el-GR" sz="2800" dirty="0" err="1">
                <a:solidFill>
                  <a:srgbClr val="FF0000"/>
                </a:solidFill>
              </a:rPr>
              <a:t>well-formed</a:t>
            </a:r>
            <a:r>
              <a:rPr lang="el-GR" sz="2800" dirty="0">
                <a:solidFill>
                  <a:srgbClr val="000000"/>
                </a:solidFill>
              </a:rPr>
              <a:t>) </a:t>
            </a:r>
            <a:r>
              <a:rPr lang="el-GR" sz="2800" dirty="0" smtClean="0">
                <a:solidFill>
                  <a:srgbClr val="000000"/>
                </a:solidFill>
              </a:rPr>
              <a:t>όταν ακολουθούνται </a:t>
            </a:r>
            <a:r>
              <a:rPr lang="el-GR" sz="2800" dirty="0">
                <a:solidFill>
                  <a:srgbClr val="000000"/>
                </a:solidFill>
              </a:rPr>
              <a:t>οι κανόνες σύνταξης της XML</a:t>
            </a:r>
          </a:p>
          <a:p>
            <a:pPr marL="742950" lvl="1" indent="-285750">
              <a:buFont typeface="Wingdings" panose="05000000000000000000" pitchFamily="2" charset="2"/>
              <a:buChar char="q"/>
            </a:pPr>
            <a:r>
              <a:rPr lang="el-GR" dirty="0">
                <a:solidFill>
                  <a:srgbClr val="9A9A00"/>
                </a:solidFill>
              </a:rPr>
              <a:t> </a:t>
            </a:r>
            <a:r>
              <a:rPr lang="el-GR" sz="2400" dirty="0">
                <a:solidFill>
                  <a:srgbClr val="000000"/>
                </a:solidFill>
              </a:rPr>
              <a:t>Κάθε ετικέτα αρχής πρέπει να έχει μια ετικέτα τέλους</a:t>
            </a:r>
          </a:p>
          <a:p>
            <a:pPr marL="742950" lvl="1" indent="-285750">
              <a:buFont typeface="Wingdings" panose="05000000000000000000" pitchFamily="2" charset="2"/>
              <a:buChar char="q"/>
            </a:pPr>
            <a:r>
              <a:rPr lang="el-GR" dirty="0">
                <a:solidFill>
                  <a:srgbClr val="9A9A00"/>
                </a:solidFill>
              </a:rPr>
              <a:t> </a:t>
            </a:r>
            <a:r>
              <a:rPr lang="el-GR" sz="2400" dirty="0">
                <a:solidFill>
                  <a:srgbClr val="000000"/>
                </a:solidFill>
              </a:rPr>
              <a:t>Τα στοιχεία δεν πρέπει να αλληλεπικαλύπτονται</a:t>
            </a:r>
          </a:p>
          <a:p>
            <a:pPr marL="742950" lvl="1" indent="-285750">
              <a:buFont typeface="Wingdings" panose="05000000000000000000" pitchFamily="2" charset="2"/>
              <a:buChar char="q"/>
            </a:pPr>
            <a:r>
              <a:rPr lang="el-GR" dirty="0">
                <a:solidFill>
                  <a:srgbClr val="9A9A00"/>
                </a:solidFill>
              </a:rPr>
              <a:t> </a:t>
            </a:r>
            <a:r>
              <a:rPr lang="el-GR" sz="2400" dirty="0">
                <a:solidFill>
                  <a:srgbClr val="000000"/>
                </a:solidFill>
              </a:rPr>
              <a:t>Πρέπει να υπάρχει μόνο ένα στοιχείο ρίζα</a:t>
            </a:r>
          </a:p>
          <a:p>
            <a:pPr marL="742950" lvl="1" indent="-285750">
              <a:buFont typeface="Wingdings" panose="05000000000000000000" pitchFamily="2" charset="2"/>
              <a:buChar char="q"/>
            </a:pPr>
            <a:r>
              <a:rPr lang="el-GR" dirty="0">
                <a:solidFill>
                  <a:srgbClr val="9A9A00"/>
                </a:solidFill>
              </a:rPr>
              <a:t> </a:t>
            </a:r>
            <a:r>
              <a:rPr lang="el-GR" sz="2400" dirty="0">
                <a:solidFill>
                  <a:srgbClr val="000000"/>
                </a:solidFill>
              </a:rPr>
              <a:t>Οι τιμές των ιδιοτήτων πρέπει να είναι σε εισαγωγικά</a:t>
            </a:r>
          </a:p>
          <a:p>
            <a:pPr marL="742950" lvl="1" indent="-285750">
              <a:buFont typeface="Wingdings" panose="05000000000000000000" pitchFamily="2" charset="2"/>
              <a:buChar char="q"/>
            </a:pPr>
            <a:r>
              <a:rPr lang="el-GR" dirty="0">
                <a:solidFill>
                  <a:srgbClr val="9A9A00"/>
                </a:solidFill>
              </a:rPr>
              <a:t> </a:t>
            </a:r>
            <a:r>
              <a:rPr lang="el-GR" sz="2400" dirty="0">
                <a:solidFill>
                  <a:srgbClr val="000000"/>
                </a:solidFill>
              </a:rPr>
              <a:t>Ένα στοιχείο δεν μπορεί να έχει δύο ιδιότητες με το </a:t>
            </a:r>
            <a:r>
              <a:rPr lang="el-GR" sz="2400" dirty="0" smtClean="0">
                <a:solidFill>
                  <a:srgbClr val="000000"/>
                </a:solidFill>
              </a:rPr>
              <a:t>ίδιο όνομα</a:t>
            </a:r>
            <a:endParaRPr lang="el-GR" sz="2400" dirty="0">
              <a:solidFill>
                <a:srgbClr val="000000"/>
              </a:solidFill>
            </a:endParaRPr>
          </a:p>
          <a:p>
            <a:pPr marL="742950" lvl="1" indent="-285750">
              <a:buFont typeface="Wingdings" panose="05000000000000000000" pitchFamily="2" charset="2"/>
              <a:buChar char="q"/>
            </a:pPr>
            <a:r>
              <a:rPr lang="el-GR" dirty="0">
                <a:solidFill>
                  <a:srgbClr val="9A9A00"/>
                </a:solidFill>
              </a:rPr>
              <a:t> </a:t>
            </a:r>
            <a:r>
              <a:rPr lang="el-GR" sz="2400" dirty="0">
                <a:solidFill>
                  <a:srgbClr val="000000"/>
                </a:solidFill>
              </a:rPr>
              <a:t>…</a:t>
            </a:r>
            <a:endParaRPr lang="el-GR"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674065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264540" y="153894"/>
            <a:ext cx="8507413" cy="729593"/>
          </a:xfrm>
        </p:spPr>
        <p:txBody>
          <a:bodyPr>
            <a:noAutofit/>
          </a:bodyPr>
          <a:lstStyle/>
          <a:p>
            <a:r>
              <a:rPr lang="el-GR" sz="3200" dirty="0"/>
              <a:t>Καθορισμός λεξιλογίου και δομής</a:t>
            </a:r>
            <a:endParaRPr lang="el-GR" sz="3200" dirty="0" smtClean="0"/>
          </a:p>
        </p:txBody>
      </p:sp>
      <p:sp>
        <p:nvSpPr>
          <p:cNvPr id="3" name="Ορθογώνιο 2"/>
          <p:cNvSpPr/>
          <p:nvPr>
            <p:custDataLst>
              <p:tags r:id="rId3"/>
            </p:custDataLst>
          </p:nvPr>
        </p:nvSpPr>
        <p:spPr>
          <a:xfrm>
            <a:off x="89754" y="1058288"/>
            <a:ext cx="8856984" cy="3785652"/>
          </a:xfrm>
          <a:prstGeom prst="rect">
            <a:avLst/>
          </a:prstGeom>
        </p:spPr>
        <p:txBody>
          <a:bodyPr wrap="square">
            <a:spAutoFit/>
          </a:bodyPr>
          <a:lstStyle/>
          <a:p>
            <a:pPr marL="457200" indent="-457200">
              <a:buFont typeface="Wingdings" panose="05000000000000000000" pitchFamily="2" charset="2"/>
              <a:buChar char="q"/>
            </a:pPr>
            <a:r>
              <a:rPr lang="el-GR" sz="2800" dirty="0">
                <a:solidFill>
                  <a:srgbClr val="000000"/>
                </a:solidFill>
              </a:rPr>
              <a:t>Λεξιλόγιο και δομή</a:t>
            </a:r>
          </a:p>
          <a:p>
            <a:pPr marL="742950" lvl="1" indent="-285750">
              <a:buFont typeface="Wingdings" panose="05000000000000000000" pitchFamily="2" charset="2"/>
              <a:buChar char="q"/>
            </a:pPr>
            <a:r>
              <a:rPr lang="el-GR" dirty="0">
                <a:solidFill>
                  <a:srgbClr val="9A9A00"/>
                </a:solidFill>
              </a:rPr>
              <a:t> </a:t>
            </a:r>
            <a:r>
              <a:rPr lang="el-GR" sz="2400" dirty="0">
                <a:solidFill>
                  <a:srgbClr val="000000"/>
                </a:solidFill>
              </a:rPr>
              <a:t>Ονόματα στοιχείων, επιτρεπτών ιδιοτήτων </a:t>
            </a:r>
            <a:r>
              <a:rPr lang="el-GR" sz="2400" dirty="0" smtClean="0">
                <a:solidFill>
                  <a:srgbClr val="000000"/>
                </a:solidFill>
              </a:rPr>
              <a:t>και επιτρεπτών </a:t>
            </a:r>
            <a:r>
              <a:rPr lang="el-GR" sz="2400" dirty="0">
                <a:solidFill>
                  <a:srgbClr val="000000"/>
                </a:solidFill>
              </a:rPr>
              <a:t>τιμών αυτών των ιδιοτήτων</a:t>
            </a:r>
          </a:p>
          <a:p>
            <a:pPr marL="742950" lvl="1" indent="-285750">
              <a:buFont typeface="Wingdings" panose="05000000000000000000" pitchFamily="2" charset="2"/>
              <a:buChar char="q"/>
            </a:pPr>
            <a:r>
              <a:rPr lang="el-GR" dirty="0">
                <a:solidFill>
                  <a:srgbClr val="9A9A00"/>
                </a:solidFill>
              </a:rPr>
              <a:t> </a:t>
            </a:r>
            <a:r>
              <a:rPr lang="el-GR" sz="2400" dirty="0">
                <a:solidFill>
                  <a:srgbClr val="000000"/>
                </a:solidFill>
              </a:rPr>
              <a:t>Ποια στοιχεία μπορούν ή πρέπει να περιέχονται </a:t>
            </a:r>
            <a:r>
              <a:rPr lang="el-GR" sz="2400" dirty="0" smtClean="0">
                <a:solidFill>
                  <a:srgbClr val="000000"/>
                </a:solidFill>
              </a:rPr>
              <a:t>σε άλλα </a:t>
            </a:r>
            <a:r>
              <a:rPr lang="en-US" sz="2400" dirty="0">
                <a:solidFill>
                  <a:srgbClr val="000000"/>
                </a:solidFill>
              </a:rPr>
              <a:t>elements, </a:t>
            </a:r>
            <a:r>
              <a:rPr lang="el-GR" sz="2400" dirty="0">
                <a:solidFill>
                  <a:srgbClr val="000000"/>
                </a:solidFill>
              </a:rPr>
              <a:t>κτλ.</a:t>
            </a:r>
          </a:p>
          <a:p>
            <a:pPr marL="342900" indent="-342900">
              <a:buFont typeface="Wingdings" panose="05000000000000000000" pitchFamily="2" charset="2"/>
              <a:buChar char="q"/>
            </a:pPr>
            <a:r>
              <a:rPr lang="el-GR" sz="2800" dirty="0" smtClean="0">
                <a:solidFill>
                  <a:srgbClr val="000000"/>
                </a:solidFill>
              </a:rPr>
              <a:t>Δύο </a:t>
            </a:r>
            <a:r>
              <a:rPr lang="el-GR" sz="2800" dirty="0">
                <a:solidFill>
                  <a:srgbClr val="000000"/>
                </a:solidFill>
              </a:rPr>
              <a:t>τρόποι</a:t>
            </a:r>
          </a:p>
          <a:p>
            <a:pPr marL="742950" lvl="1" indent="-285750">
              <a:buFont typeface="Wingdings" panose="05000000000000000000" pitchFamily="2" charset="2"/>
              <a:buChar char="q"/>
            </a:pPr>
            <a:r>
              <a:rPr lang="en-US" dirty="0">
                <a:solidFill>
                  <a:srgbClr val="9A9A00"/>
                </a:solidFill>
              </a:rPr>
              <a:t> </a:t>
            </a:r>
            <a:r>
              <a:rPr lang="en-US" sz="2400" dirty="0">
                <a:solidFill>
                  <a:srgbClr val="000000"/>
                </a:solidFill>
              </a:rPr>
              <a:t>DTD (Document Type </a:t>
            </a:r>
            <a:r>
              <a:rPr lang="en-US" sz="2400" dirty="0" smtClean="0">
                <a:solidFill>
                  <a:srgbClr val="000000"/>
                </a:solidFill>
              </a:rPr>
              <a:t>Definition)</a:t>
            </a:r>
            <a:endParaRPr lang="el-GR" sz="2400" dirty="0" smtClean="0">
              <a:solidFill>
                <a:srgbClr val="000000"/>
              </a:solidFill>
            </a:endParaRPr>
          </a:p>
          <a:p>
            <a:pPr marL="1257300" lvl="2" indent="-342900">
              <a:buFont typeface="Wingdings" panose="05000000000000000000" pitchFamily="2" charset="2"/>
              <a:buChar char="ü"/>
            </a:pPr>
            <a:r>
              <a:rPr lang="el-GR" sz="2000" dirty="0" smtClean="0">
                <a:solidFill>
                  <a:srgbClr val="000000"/>
                </a:solidFill>
              </a:rPr>
              <a:t> Αρχικός</a:t>
            </a:r>
            <a:r>
              <a:rPr lang="el-GR" sz="2000" dirty="0">
                <a:solidFill>
                  <a:srgbClr val="000000"/>
                </a:solidFill>
              </a:rPr>
              <a:t>, πιο καθιερωμένος, αλλά και πιο περιοριστικός</a:t>
            </a:r>
          </a:p>
          <a:p>
            <a:pPr marL="742950" lvl="1" indent="-285750">
              <a:buFont typeface="Wingdings" panose="05000000000000000000" pitchFamily="2" charset="2"/>
              <a:buChar char="q"/>
            </a:pPr>
            <a:r>
              <a:rPr lang="en-US" dirty="0">
                <a:solidFill>
                  <a:srgbClr val="9A9A00"/>
                </a:solidFill>
              </a:rPr>
              <a:t> </a:t>
            </a:r>
            <a:r>
              <a:rPr lang="en-US" sz="2400" dirty="0">
                <a:solidFill>
                  <a:srgbClr val="000000"/>
                </a:solidFill>
              </a:rPr>
              <a:t>XSD (XML Schema Definition</a:t>
            </a:r>
            <a:r>
              <a:rPr lang="en-US" sz="2400" dirty="0" smtClean="0">
                <a:solidFill>
                  <a:srgbClr val="000000"/>
                </a:solidFill>
              </a:rPr>
              <a:t>)</a:t>
            </a:r>
            <a:endParaRPr lang="el-GR" sz="2400" dirty="0">
              <a:solidFill>
                <a:srgbClr val="000000"/>
              </a:solidFill>
            </a:endParaRPr>
          </a:p>
          <a:p>
            <a:pPr marL="1257300" lvl="2" indent="-342900">
              <a:buFont typeface="Wingdings" panose="05000000000000000000" pitchFamily="2" charset="2"/>
              <a:buChar char="ü"/>
            </a:pPr>
            <a:r>
              <a:rPr lang="el-GR" sz="2000" dirty="0" smtClean="0">
                <a:solidFill>
                  <a:srgbClr val="000000"/>
                </a:solidFill>
              </a:rPr>
              <a:t>Προσφέρει </a:t>
            </a:r>
            <a:r>
              <a:rPr lang="el-GR" sz="2000" dirty="0">
                <a:solidFill>
                  <a:srgbClr val="000000"/>
                </a:solidFill>
              </a:rPr>
              <a:t>εκτεταμένες δυνατότητες</a:t>
            </a:r>
            <a:endParaRPr lang="el-GR" dirty="0"/>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3005012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264540" y="153894"/>
            <a:ext cx="8507413" cy="729593"/>
          </a:xfrm>
        </p:spPr>
        <p:txBody>
          <a:bodyPr>
            <a:noAutofit/>
          </a:bodyPr>
          <a:lstStyle/>
          <a:p>
            <a:r>
              <a:rPr lang="el-GR" sz="3200" dirty="0"/>
              <a:t>Εγκυρότητα</a:t>
            </a:r>
            <a:endParaRPr lang="el-GR" sz="3200" dirty="0" smtClean="0"/>
          </a:p>
        </p:txBody>
      </p:sp>
      <p:sp>
        <p:nvSpPr>
          <p:cNvPr id="2" name="Ορθογώνιο 1"/>
          <p:cNvSpPr/>
          <p:nvPr>
            <p:custDataLst>
              <p:tags r:id="rId3"/>
            </p:custDataLst>
          </p:nvPr>
        </p:nvSpPr>
        <p:spPr>
          <a:xfrm>
            <a:off x="179512" y="1074510"/>
            <a:ext cx="8784976" cy="2800767"/>
          </a:xfrm>
          <a:prstGeom prst="rect">
            <a:avLst/>
          </a:prstGeom>
        </p:spPr>
        <p:txBody>
          <a:bodyPr wrap="square">
            <a:spAutoFit/>
          </a:bodyPr>
          <a:lstStyle/>
          <a:p>
            <a:pPr marL="457200" indent="-457200">
              <a:buFont typeface="Wingdings" panose="05000000000000000000" pitchFamily="2" charset="2"/>
              <a:buChar char="q"/>
            </a:pPr>
            <a:r>
              <a:rPr lang="el-GR" sz="2800" dirty="0">
                <a:solidFill>
                  <a:srgbClr val="000000"/>
                </a:solidFill>
              </a:rPr>
              <a:t>Ένα </a:t>
            </a:r>
            <a:r>
              <a:rPr lang="en-US" sz="2800" dirty="0">
                <a:solidFill>
                  <a:srgbClr val="000000"/>
                </a:solidFill>
              </a:rPr>
              <a:t>XML document </a:t>
            </a:r>
            <a:r>
              <a:rPr lang="el-GR" sz="2800" dirty="0">
                <a:solidFill>
                  <a:srgbClr val="000000"/>
                </a:solidFill>
              </a:rPr>
              <a:t>είναι έγκυρο (</a:t>
            </a:r>
            <a:r>
              <a:rPr lang="en-US" sz="2800" dirty="0">
                <a:solidFill>
                  <a:srgbClr val="000000"/>
                </a:solidFill>
              </a:rPr>
              <a:t>valid)</a:t>
            </a:r>
          </a:p>
          <a:p>
            <a:pPr marL="800100" lvl="1" indent="-342900">
              <a:buFont typeface="Wingdings" panose="05000000000000000000" pitchFamily="2" charset="2"/>
              <a:buChar char="ü"/>
            </a:pPr>
            <a:r>
              <a:rPr lang="el-GR" sz="2400" dirty="0" smtClean="0">
                <a:solidFill>
                  <a:srgbClr val="000000"/>
                </a:solidFill>
              </a:rPr>
              <a:t>Αν </a:t>
            </a:r>
            <a:r>
              <a:rPr lang="el-GR" sz="2400" dirty="0">
                <a:solidFill>
                  <a:srgbClr val="000000"/>
                </a:solidFill>
              </a:rPr>
              <a:t>είναι ορθό (</a:t>
            </a:r>
            <a:r>
              <a:rPr lang="en-US" sz="2400" dirty="0">
                <a:solidFill>
                  <a:srgbClr val="000000"/>
                </a:solidFill>
              </a:rPr>
              <a:t>well-formed)</a:t>
            </a:r>
          </a:p>
          <a:p>
            <a:pPr marL="800100" lvl="1" indent="-342900">
              <a:buFont typeface="Wingdings" panose="05000000000000000000" pitchFamily="2" charset="2"/>
              <a:buChar char="ü"/>
            </a:pPr>
            <a:r>
              <a:rPr lang="el-GR" sz="2400" dirty="0" smtClean="0">
                <a:solidFill>
                  <a:srgbClr val="000000"/>
                </a:solidFill>
              </a:rPr>
              <a:t>Αν </a:t>
            </a:r>
            <a:r>
              <a:rPr lang="el-GR" sz="2400" dirty="0">
                <a:solidFill>
                  <a:srgbClr val="000000"/>
                </a:solidFill>
              </a:rPr>
              <a:t>ακολουθεί τους κανόνες δομής που </a:t>
            </a:r>
            <a:r>
              <a:rPr lang="el-GR" sz="2400" dirty="0" smtClean="0">
                <a:solidFill>
                  <a:srgbClr val="000000"/>
                </a:solidFill>
              </a:rPr>
              <a:t>έχουν καθοριστεί </a:t>
            </a:r>
            <a:r>
              <a:rPr lang="el-GR" sz="2400" dirty="0">
                <a:solidFill>
                  <a:srgbClr val="000000"/>
                </a:solidFill>
              </a:rPr>
              <a:t>στο αντίστοιχο DTD ή XSD</a:t>
            </a:r>
          </a:p>
          <a:p>
            <a:pPr marL="342900" indent="-342900">
              <a:buFont typeface="Wingdings" panose="05000000000000000000" pitchFamily="2" charset="2"/>
              <a:buChar char="q"/>
            </a:pPr>
            <a:r>
              <a:rPr lang="el-GR" sz="2800" dirty="0" smtClean="0">
                <a:solidFill>
                  <a:srgbClr val="000000"/>
                </a:solidFill>
              </a:rPr>
              <a:t>Εργαλεία</a:t>
            </a:r>
            <a:endParaRPr lang="el-GR" sz="2800" dirty="0">
              <a:solidFill>
                <a:srgbClr val="000000"/>
              </a:solidFill>
            </a:endParaRPr>
          </a:p>
          <a:p>
            <a:pPr marL="800100" lvl="1" indent="-342900">
              <a:buFont typeface="Wingdings" panose="05000000000000000000" pitchFamily="2" charset="2"/>
              <a:buChar char="ü"/>
            </a:pPr>
            <a:r>
              <a:rPr lang="el-GR" sz="2400" dirty="0" smtClean="0">
                <a:solidFill>
                  <a:srgbClr val="000000"/>
                </a:solidFill>
              </a:rPr>
              <a:t>Δωρεάν </a:t>
            </a:r>
            <a:r>
              <a:rPr lang="el-GR" sz="2400" dirty="0">
                <a:solidFill>
                  <a:srgbClr val="000000"/>
                </a:solidFill>
              </a:rPr>
              <a:t>φόρμες στο </a:t>
            </a:r>
            <a:r>
              <a:rPr lang="el-GR" sz="2400" dirty="0" smtClean="0">
                <a:solidFill>
                  <a:srgbClr val="000000"/>
                </a:solidFill>
              </a:rPr>
              <a:t>διαδίκτυο </a:t>
            </a:r>
            <a:r>
              <a:rPr lang="el-GR" sz="2400" dirty="0">
                <a:solidFill>
                  <a:srgbClr val="000000"/>
                </a:solidFill>
              </a:rPr>
              <a:t>για </a:t>
            </a:r>
            <a:r>
              <a:rPr lang="el-GR" sz="2400" dirty="0" err="1">
                <a:solidFill>
                  <a:srgbClr val="000000"/>
                </a:solidFill>
              </a:rPr>
              <a:t>online</a:t>
            </a:r>
            <a:r>
              <a:rPr lang="el-GR" sz="2400" dirty="0">
                <a:solidFill>
                  <a:srgbClr val="000000"/>
                </a:solidFill>
              </a:rPr>
              <a:t> έλεγχο</a:t>
            </a:r>
          </a:p>
          <a:p>
            <a:pPr marL="742950" lvl="1" indent="-285750">
              <a:buFont typeface="Wingdings" panose="05000000000000000000" pitchFamily="2" charset="2"/>
              <a:buChar char="ü"/>
            </a:pPr>
            <a:r>
              <a:rPr lang="el-GR" sz="2400" dirty="0" smtClean="0">
                <a:solidFill>
                  <a:srgbClr val="000000"/>
                </a:solidFill>
              </a:rPr>
              <a:t> Πολλά </a:t>
            </a:r>
            <a:r>
              <a:rPr lang="el-GR" sz="2400" dirty="0">
                <a:solidFill>
                  <a:srgbClr val="000000"/>
                </a:solidFill>
              </a:rPr>
              <a:t>προγράμματα (συνήθως εμπορικά)</a:t>
            </a:r>
            <a:endParaRPr lang="el-GR" dirty="0"/>
          </a:p>
        </p:txBody>
      </p:sp>
      <p:sp>
        <p:nvSpPr>
          <p:cNvPr id="3" name="Ορθογώνιο 2"/>
          <p:cNvSpPr/>
          <p:nvPr>
            <p:custDataLst>
              <p:tags r:id="rId4"/>
            </p:custDataLst>
          </p:nvPr>
        </p:nvSpPr>
        <p:spPr>
          <a:xfrm>
            <a:off x="539552" y="4066300"/>
            <a:ext cx="8147248" cy="1938992"/>
          </a:xfrm>
          <a:prstGeom prst="rect">
            <a:avLst/>
          </a:prstGeom>
          <a:solidFill>
            <a:schemeClr val="accent3">
              <a:lumMod val="40000"/>
              <a:lumOff val="60000"/>
            </a:schemeClr>
          </a:solidFill>
        </p:spPr>
        <p:txBody>
          <a:bodyPr wrap="square">
            <a:spAutoFit/>
          </a:bodyPr>
          <a:lstStyle/>
          <a:p>
            <a:r>
              <a:rPr lang="el-GR" sz="2000" dirty="0" smtClean="0">
                <a:latin typeface=""/>
              </a:rPr>
              <a:t>- Το </a:t>
            </a:r>
            <a:r>
              <a:rPr lang="el-GR" sz="2000" dirty="0">
                <a:latin typeface=""/>
              </a:rPr>
              <a:t>κορυφαίο εμπορικό πρόγραμμα:</a:t>
            </a:r>
          </a:p>
          <a:p>
            <a:r>
              <a:rPr lang="it-IT" sz="2000" dirty="0">
                <a:latin typeface=""/>
              </a:rPr>
              <a:t>  </a:t>
            </a:r>
            <a:r>
              <a:rPr lang="el-GR" sz="2000" dirty="0" smtClean="0">
                <a:latin typeface=""/>
              </a:rPr>
              <a:t>	</a:t>
            </a:r>
            <a:r>
              <a:rPr lang="it-IT" sz="2000" dirty="0" smtClean="0">
                <a:latin typeface=""/>
              </a:rPr>
              <a:t>  </a:t>
            </a:r>
            <a:r>
              <a:rPr lang="it-IT" sz="2000" b="1" dirty="0">
                <a:latin typeface=""/>
              </a:rPr>
              <a:t>XML-Spy</a:t>
            </a:r>
            <a:r>
              <a:rPr lang="it-IT" sz="2000" dirty="0">
                <a:latin typeface=""/>
              </a:rPr>
              <a:t> της</a:t>
            </a:r>
            <a:r>
              <a:rPr lang="it-IT" sz="2000" b="1" dirty="0">
                <a:latin typeface=""/>
              </a:rPr>
              <a:t> Altova</a:t>
            </a:r>
            <a:r>
              <a:rPr lang="it-IT" sz="2000" dirty="0">
                <a:latin typeface=""/>
              </a:rPr>
              <a:t> (http://www.altova.com)</a:t>
            </a:r>
          </a:p>
          <a:p>
            <a:r>
              <a:rPr lang="el-GR" sz="2000" dirty="0" smtClean="0">
                <a:latin typeface=""/>
              </a:rPr>
              <a:t>- Απλός</a:t>
            </a:r>
            <a:r>
              <a:rPr lang="el-GR" sz="2000" dirty="0">
                <a:latin typeface=""/>
              </a:rPr>
              <a:t>, δωρεάν </a:t>
            </a:r>
            <a:r>
              <a:rPr lang="en-US" sz="2000" dirty="0">
                <a:latin typeface=""/>
              </a:rPr>
              <a:t>XML editor </a:t>
            </a:r>
            <a:r>
              <a:rPr lang="el-GR" sz="2000" dirty="0">
                <a:latin typeface=""/>
              </a:rPr>
              <a:t>της </a:t>
            </a:r>
            <a:r>
              <a:rPr lang="en-US" sz="2000" b="1" dirty="0">
                <a:latin typeface=""/>
              </a:rPr>
              <a:t>Microsoft</a:t>
            </a:r>
            <a:r>
              <a:rPr lang="en-US" sz="2000" dirty="0">
                <a:latin typeface=""/>
              </a:rPr>
              <a:t>:</a:t>
            </a:r>
          </a:p>
          <a:p>
            <a:r>
              <a:rPr lang="el-GR" sz="2000" dirty="0" smtClean="0">
                <a:latin typeface=""/>
              </a:rPr>
              <a:t>	</a:t>
            </a:r>
            <a:r>
              <a:rPr lang="en-US" sz="2000" dirty="0" smtClean="0">
                <a:latin typeface=""/>
              </a:rPr>
              <a:t>  </a:t>
            </a:r>
            <a:r>
              <a:rPr lang="en-US" sz="2000" b="1" dirty="0">
                <a:latin typeface=""/>
              </a:rPr>
              <a:t>XML Notepad 2007</a:t>
            </a:r>
          </a:p>
          <a:p>
            <a:r>
              <a:rPr lang="el-GR" sz="2000" b="1" dirty="0">
                <a:solidFill>
                  <a:srgbClr val="FFFFFF"/>
                </a:solidFill>
                <a:latin typeface=""/>
              </a:rPr>
              <a:t>.</a:t>
            </a:r>
          </a:p>
          <a:p>
            <a:r>
              <a:rPr lang="el-GR" sz="2000" b="1" dirty="0">
                <a:solidFill>
                  <a:srgbClr val="FF0000"/>
                </a:solidFill>
                <a:latin typeface=""/>
              </a:rPr>
              <a:t>Λίστα: </a:t>
            </a:r>
            <a:r>
              <a:rPr lang="en-US" sz="2000" b="1" dirty="0">
                <a:solidFill>
                  <a:srgbClr val="0000FF"/>
                </a:solidFill>
                <a:latin typeface=""/>
              </a:rPr>
              <a:t>http://en.wikipedia.org/wiki/List_of_XML_editors</a:t>
            </a:r>
            <a:endParaRPr lang="el-GR" dirty="0"/>
          </a:p>
        </p:txBody>
      </p:sp>
      <p:sp>
        <p:nvSpPr>
          <p:cNvPr id="5" name="Ορθογώνιο 4" descr="[DECORATIVE]"/>
          <p:cNvSpPr/>
          <p:nvPr/>
        </p:nvSpPr>
        <p:spPr>
          <a:xfrm>
            <a:off x="4406756" y="1074510"/>
            <a:ext cx="2146444" cy="4822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1024304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264540" y="153894"/>
            <a:ext cx="8507413" cy="729593"/>
          </a:xfrm>
        </p:spPr>
        <p:txBody>
          <a:bodyPr>
            <a:noAutofit/>
          </a:bodyPr>
          <a:lstStyle/>
          <a:p>
            <a:r>
              <a:rPr lang="en-US" sz="3600" dirty="0"/>
              <a:t>Namespaces</a:t>
            </a:r>
            <a:endParaRPr lang="el-GR" sz="3600" dirty="0" smtClean="0"/>
          </a:p>
        </p:txBody>
      </p:sp>
      <p:sp>
        <p:nvSpPr>
          <p:cNvPr id="2" name="Ορθογώνιο 1"/>
          <p:cNvSpPr/>
          <p:nvPr>
            <p:custDataLst>
              <p:tags r:id="rId3"/>
            </p:custDataLst>
          </p:nvPr>
        </p:nvSpPr>
        <p:spPr>
          <a:xfrm>
            <a:off x="132268" y="1412776"/>
            <a:ext cx="8904228" cy="3354765"/>
          </a:xfrm>
          <a:prstGeom prst="rect">
            <a:avLst/>
          </a:prstGeom>
        </p:spPr>
        <p:txBody>
          <a:bodyPr wrap="square">
            <a:spAutoFit/>
          </a:bodyPr>
          <a:lstStyle/>
          <a:p>
            <a:pPr marL="457200" indent="-457200">
              <a:buFont typeface="Wingdings" panose="05000000000000000000" pitchFamily="2" charset="2"/>
              <a:buChar char="v"/>
            </a:pPr>
            <a:r>
              <a:rPr lang="el-GR" sz="2800" dirty="0">
                <a:solidFill>
                  <a:srgbClr val="000000"/>
                </a:solidFill>
              </a:rPr>
              <a:t>Αν συνενώσουμε δύο έγγραφα XML </a:t>
            </a:r>
            <a:r>
              <a:rPr lang="el-GR" sz="2800" dirty="0" smtClean="0">
                <a:solidFill>
                  <a:srgbClr val="000000"/>
                </a:solidFill>
              </a:rPr>
              <a:t>με διαφορετικά </a:t>
            </a:r>
            <a:r>
              <a:rPr lang="el-GR" sz="2800" dirty="0">
                <a:solidFill>
                  <a:srgbClr val="000000"/>
                </a:solidFill>
              </a:rPr>
              <a:t>λεξιλόγια τότε μπορεί να προκύψει </a:t>
            </a:r>
            <a:r>
              <a:rPr lang="el-GR" sz="2800" dirty="0" smtClean="0">
                <a:solidFill>
                  <a:srgbClr val="000000"/>
                </a:solidFill>
              </a:rPr>
              <a:t>το εξής πρόβλημα.</a:t>
            </a:r>
            <a:endParaRPr lang="el-GR" sz="2800" dirty="0">
              <a:solidFill>
                <a:srgbClr val="000000"/>
              </a:solidFill>
            </a:endParaRPr>
          </a:p>
          <a:p>
            <a:pPr marL="800100" lvl="1" indent="-342900">
              <a:buFont typeface="Wingdings" panose="05000000000000000000" pitchFamily="2" charset="2"/>
              <a:buChar char="q"/>
            </a:pPr>
            <a:r>
              <a:rPr lang="el-GR" sz="2400" dirty="0" smtClean="0">
                <a:solidFill>
                  <a:srgbClr val="000000"/>
                </a:solidFill>
              </a:rPr>
              <a:t>Εφόσον </a:t>
            </a:r>
            <a:r>
              <a:rPr lang="el-GR" sz="2400" dirty="0">
                <a:solidFill>
                  <a:srgbClr val="000000"/>
                </a:solidFill>
              </a:rPr>
              <a:t>δεν υπάρχει καθορισμένο λεξιλόγιο </a:t>
            </a:r>
            <a:r>
              <a:rPr lang="el-GR" sz="2400" dirty="0" smtClean="0">
                <a:solidFill>
                  <a:srgbClr val="000000"/>
                </a:solidFill>
              </a:rPr>
              <a:t>ενδέχεται δύο </a:t>
            </a:r>
            <a:r>
              <a:rPr lang="el-GR" sz="2400" dirty="0">
                <a:solidFill>
                  <a:srgbClr val="000000"/>
                </a:solidFill>
              </a:rPr>
              <a:t>στοιχεία από τα διαφορετικά έγγραφα να έχουν </a:t>
            </a:r>
            <a:r>
              <a:rPr lang="el-GR" sz="2400" dirty="0" smtClean="0">
                <a:solidFill>
                  <a:srgbClr val="000000"/>
                </a:solidFill>
              </a:rPr>
              <a:t>το ίδιο όνομα.</a:t>
            </a:r>
          </a:p>
          <a:p>
            <a:pPr lvl="1"/>
            <a:endParaRPr lang="el-GR" sz="2400" dirty="0">
              <a:solidFill>
                <a:srgbClr val="000000"/>
              </a:solidFill>
            </a:endParaRPr>
          </a:p>
          <a:p>
            <a:pPr marL="457200" indent="-457200">
              <a:buFont typeface="Wingdings" panose="05000000000000000000" pitchFamily="2" charset="2"/>
              <a:buChar char="v"/>
            </a:pPr>
            <a:r>
              <a:rPr lang="el-GR" sz="2800" dirty="0" smtClean="0">
                <a:solidFill>
                  <a:srgbClr val="000000"/>
                </a:solidFill>
              </a:rPr>
              <a:t>Τα </a:t>
            </a:r>
            <a:r>
              <a:rPr lang="el-GR" sz="2800" dirty="0" err="1">
                <a:solidFill>
                  <a:srgbClr val="000000"/>
                </a:solidFill>
              </a:rPr>
              <a:t>namespaces</a:t>
            </a:r>
            <a:r>
              <a:rPr lang="el-GR" sz="2800" dirty="0">
                <a:solidFill>
                  <a:srgbClr val="000000"/>
                </a:solidFill>
              </a:rPr>
              <a:t> έρχονται να </a:t>
            </a:r>
            <a:r>
              <a:rPr lang="el-GR" sz="2800" dirty="0" smtClean="0">
                <a:solidFill>
                  <a:srgbClr val="000000"/>
                </a:solidFill>
              </a:rPr>
              <a:t>αντιμετωπίσουν αυτό </a:t>
            </a:r>
            <a:r>
              <a:rPr lang="el-GR" sz="2800" dirty="0">
                <a:solidFill>
                  <a:srgbClr val="000000"/>
                </a:solidFill>
              </a:rPr>
              <a:t>το πρόβλημα ορίζοντας ένα </a:t>
            </a:r>
            <a:r>
              <a:rPr lang="el-GR" sz="2800" dirty="0" smtClean="0">
                <a:solidFill>
                  <a:srgbClr val="000000"/>
                </a:solidFill>
              </a:rPr>
              <a:t>πρόθεμα μπροστά </a:t>
            </a:r>
            <a:r>
              <a:rPr lang="el-GR" sz="2800" dirty="0">
                <a:solidFill>
                  <a:srgbClr val="000000"/>
                </a:solidFill>
              </a:rPr>
              <a:t>από κάθε στοιχείο, το οποίο </a:t>
            </a:r>
            <a:r>
              <a:rPr lang="el-GR" sz="2800" dirty="0" smtClean="0">
                <a:solidFill>
                  <a:srgbClr val="000000"/>
                </a:solidFill>
              </a:rPr>
              <a:t>αντιστοιχεί σε </a:t>
            </a:r>
            <a:r>
              <a:rPr lang="el-GR" sz="2800" dirty="0">
                <a:solidFill>
                  <a:srgbClr val="000000"/>
                </a:solidFill>
              </a:rPr>
              <a:t>κάποιο μοναδικό </a:t>
            </a:r>
            <a:r>
              <a:rPr lang="en-US" sz="2800" dirty="0" smtClean="0">
                <a:solidFill>
                  <a:srgbClr val="000000"/>
                </a:solidFill>
              </a:rPr>
              <a:t>URI</a:t>
            </a:r>
            <a:r>
              <a:rPr lang="el-GR" sz="2800" dirty="0" smtClean="0">
                <a:solidFill>
                  <a:srgbClr val="000000"/>
                </a:solidFill>
              </a:rPr>
              <a:t>.</a:t>
            </a:r>
            <a:endParaRPr lang="el-GR"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205553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264540" y="153894"/>
            <a:ext cx="8507413" cy="729593"/>
          </a:xfrm>
        </p:spPr>
        <p:txBody>
          <a:bodyPr>
            <a:noAutofit/>
          </a:bodyPr>
          <a:lstStyle/>
          <a:p>
            <a:r>
              <a:rPr lang="el-GR" sz="3600" dirty="0"/>
              <a:t>Παράδειγμα</a:t>
            </a:r>
            <a:endParaRPr lang="el-GR" sz="3600" dirty="0" smtClean="0"/>
          </a:p>
        </p:txBody>
      </p:sp>
      <p:sp>
        <p:nvSpPr>
          <p:cNvPr id="2" name="Ορθογώνιο 1"/>
          <p:cNvSpPr/>
          <p:nvPr/>
        </p:nvSpPr>
        <p:spPr>
          <a:xfrm>
            <a:off x="264540" y="797511"/>
            <a:ext cx="8771956" cy="5293757"/>
          </a:xfrm>
          <a:prstGeom prst="rect">
            <a:avLst/>
          </a:prstGeom>
        </p:spPr>
        <p:txBody>
          <a:bodyPr wrap="square">
            <a:spAutoFit/>
          </a:bodyPr>
          <a:lstStyle/>
          <a:p>
            <a:r>
              <a:rPr lang="en-US" sz="2600" b="1" dirty="0">
                <a:solidFill>
                  <a:srgbClr val="3333CD"/>
                </a:solidFill>
              </a:rPr>
              <a:t>&lt;document&gt;</a:t>
            </a:r>
          </a:p>
          <a:p>
            <a:r>
              <a:rPr lang="en-US" sz="2600" b="1" dirty="0">
                <a:solidFill>
                  <a:srgbClr val="3333CD"/>
                </a:solidFill>
              </a:rPr>
              <a:t>&lt;table&gt;</a:t>
            </a:r>
          </a:p>
          <a:p>
            <a:r>
              <a:rPr lang="el-GR" sz="2600" b="1" dirty="0" smtClean="0">
                <a:solidFill>
                  <a:srgbClr val="3333CD"/>
                </a:solidFill>
              </a:rPr>
              <a:t>	</a:t>
            </a:r>
            <a:r>
              <a:rPr lang="en-US" sz="2600" b="1" dirty="0" smtClean="0">
                <a:solidFill>
                  <a:srgbClr val="3333CD"/>
                </a:solidFill>
              </a:rPr>
              <a:t>&lt;</a:t>
            </a:r>
            <a:r>
              <a:rPr lang="en-US" sz="2600" b="1" dirty="0" err="1">
                <a:solidFill>
                  <a:srgbClr val="3333CD"/>
                </a:solidFill>
              </a:rPr>
              <a:t>tr</a:t>
            </a:r>
            <a:r>
              <a:rPr lang="en-US" sz="2600" b="1" dirty="0">
                <a:solidFill>
                  <a:srgbClr val="3333CD"/>
                </a:solidFill>
              </a:rPr>
              <a:t>&gt;</a:t>
            </a:r>
          </a:p>
          <a:p>
            <a:r>
              <a:rPr lang="el-GR" sz="2600" b="1" dirty="0" smtClean="0">
                <a:solidFill>
                  <a:srgbClr val="3333CD"/>
                </a:solidFill>
              </a:rPr>
              <a:t>		</a:t>
            </a:r>
            <a:r>
              <a:rPr lang="en-US" sz="2600" b="1" dirty="0" smtClean="0">
                <a:solidFill>
                  <a:srgbClr val="3333CD"/>
                </a:solidFill>
              </a:rPr>
              <a:t>&lt;</a:t>
            </a:r>
            <a:r>
              <a:rPr lang="en-US" sz="2600" b="1" dirty="0">
                <a:solidFill>
                  <a:srgbClr val="3333CD"/>
                </a:solidFill>
              </a:rPr>
              <a:t>td&gt;</a:t>
            </a:r>
            <a:r>
              <a:rPr lang="el-GR" sz="2600" dirty="0">
                <a:solidFill>
                  <a:srgbClr val="000000"/>
                </a:solidFill>
              </a:rPr>
              <a:t>Μήλα</a:t>
            </a:r>
            <a:r>
              <a:rPr lang="el-GR" sz="2600" b="1" dirty="0">
                <a:solidFill>
                  <a:srgbClr val="3333CD"/>
                </a:solidFill>
              </a:rPr>
              <a:t>&lt;/</a:t>
            </a:r>
            <a:r>
              <a:rPr lang="en-US" sz="2600" b="1" dirty="0">
                <a:solidFill>
                  <a:srgbClr val="3333CD"/>
                </a:solidFill>
              </a:rPr>
              <a:t>td&gt;</a:t>
            </a:r>
          </a:p>
          <a:p>
            <a:r>
              <a:rPr lang="el-GR" sz="2600" b="1" dirty="0" smtClean="0">
                <a:solidFill>
                  <a:srgbClr val="3333CD"/>
                </a:solidFill>
              </a:rPr>
              <a:t>		</a:t>
            </a:r>
            <a:r>
              <a:rPr lang="en-US" sz="2600" b="1" dirty="0" smtClean="0">
                <a:solidFill>
                  <a:srgbClr val="3333CD"/>
                </a:solidFill>
              </a:rPr>
              <a:t>&lt;</a:t>
            </a:r>
            <a:r>
              <a:rPr lang="en-US" sz="2600" b="1" dirty="0">
                <a:solidFill>
                  <a:srgbClr val="3333CD"/>
                </a:solidFill>
              </a:rPr>
              <a:t>td&gt;</a:t>
            </a:r>
            <a:r>
              <a:rPr lang="el-GR" sz="2600" dirty="0">
                <a:solidFill>
                  <a:srgbClr val="000000"/>
                </a:solidFill>
              </a:rPr>
              <a:t>Αχλάδια</a:t>
            </a:r>
            <a:r>
              <a:rPr lang="el-GR" sz="2600" b="1" dirty="0">
                <a:solidFill>
                  <a:srgbClr val="3333CD"/>
                </a:solidFill>
              </a:rPr>
              <a:t>&lt;/</a:t>
            </a:r>
            <a:r>
              <a:rPr lang="en-US" sz="2600" b="1" dirty="0">
                <a:solidFill>
                  <a:srgbClr val="3333CD"/>
                </a:solidFill>
              </a:rPr>
              <a:t>td&gt;</a:t>
            </a:r>
          </a:p>
          <a:p>
            <a:r>
              <a:rPr lang="el-GR" sz="2600" b="1" dirty="0" smtClean="0">
                <a:solidFill>
                  <a:srgbClr val="3333CD"/>
                </a:solidFill>
              </a:rPr>
              <a:t>	</a:t>
            </a:r>
            <a:r>
              <a:rPr lang="en-US" sz="2600" b="1" dirty="0" smtClean="0">
                <a:solidFill>
                  <a:srgbClr val="3333CD"/>
                </a:solidFill>
              </a:rPr>
              <a:t>&lt;/</a:t>
            </a:r>
            <a:r>
              <a:rPr lang="en-US" sz="2600" b="1" dirty="0" err="1">
                <a:solidFill>
                  <a:srgbClr val="3333CD"/>
                </a:solidFill>
              </a:rPr>
              <a:t>tr</a:t>
            </a:r>
            <a:r>
              <a:rPr lang="en-US" sz="2600" b="1" dirty="0">
                <a:solidFill>
                  <a:srgbClr val="3333CD"/>
                </a:solidFill>
              </a:rPr>
              <a:t>&gt;</a:t>
            </a:r>
          </a:p>
          <a:p>
            <a:r>
              <a:rPr lang="en-US" sz="2600" b="1" dirty="0">
                <a:solidFill>
                  <a:srgbClr val="3333CD"/>
                </a:solidFill>
              </a:rPr>
              <a:t>&lt;/table&gt;</a:t>
            </a:r>
          </a:p>
          <a:p>
            <a:r>
              <a:rPr lang="en-US" sz="2600" b="1" dirty="0">
                <a:solidFill>
                  <a:srgbClr val="3333CD"/>
                </a:solidFill>
              </a:rPr>
              <a:t>&lt;table&gt;</a:t>
            </a:r>
          </a:p>
          <a:p>
            <a:r>
              <a:rPr lang="el-GR" sz="2600" b="1" dirty="0" smtClean="0">
                <a:solidFill>
                  <a:srgbClr val="3333CD"/>
                </a:solidFill>
              </a:rPr>
              <a:t>	&lt;</a:t>
            </a:r>
            <a:r>
              <a:rPr lang="el-GR" sz="2600" b="1" dirty="0" err="1">
                <a:solidFill>
                  <a:srgbClr val="3333CD"/>
                </a:solidFill>
              </a:rPr>
              <a:t>name</a:t>
            </a:r>
            <a:r>
              <a:rPr lang="el-GR" sz="2600" b="1" dirty="0">
                <a:solidFill>
                  <a:srgbClr val="3333CD"/>
                </a:solidFill>
              </a:rPr>
              <a:t>&gt;</a:t>
            </a:r>
            <a:r>
              <a:rPr lang="el-GR" sz="2600" dirty="0">
                <a:solidFill>
                  <a:srgbClr val="000000"/>
                </a:solidFill>
              </a:rPr>
              <a:t> Δ</a:t>
            </a:r>
            <a:r>
              <a:rPr lang="el-GR" sz="2600" dirty="0" smtClean="0">
                <a:solidFill>
                  <a:srgbClr val="000000"/>
                </a:solidFill>
              </a:rPr>
              <a:t>ερμάτινο </a:t>
            </a:r>
            <a:r>
              <a:rPr lang="el-GR" sz="2600" dirty="0">
                <a:solidFill>
                  <a:srgbClr val="000000"/>
                </a:solidFill>
              </a:rPr>
              <a:t>τραπέζι σαλονιού</a:t>
            </a:r>
            <a:r>
              <a:rPr lang="el-GR" sz="2600" b="1" dirty="0">
                <a:solidFill>
                  <a:srgbClr val="3333CD"/>
                </a:solidFill>
              </a:rPr>
              <a:t>&lt;/</a:t>
            </a:r>
            <a:r>
              <a:rPr lang="el-GR" sz="2600" b="1" dirty="0" err="1">
                <a:solidFill>
                  <a:srgbClr val="3333CD"/>
                </a:solidFill>
              </a:rPr>
              <a:t>name</a:t>
            </a:r>
            <a:r>
              <a:rPr lang="el-GR" sz="2600" b="1" dirty="0">
                <a:solidFill>
                  <a:srgbClr val="3333CD"/>
                </a:solidFill>
              </a:rPr>
              <a:t>&gt;</a:t>
            </a:r>
          </a:p>
          <a:p>
            <a:r>
              <a:rPr lang="el-GR" sz="2600" b="1" dirty="0" smtClean="0">
                <a:solidFill>
                  <a:srgbClr val="3333CD"/>
                </a:solidFill>
              </a:rPr>
              <a:t>	</a:t>
            </a:r>
            <a:r>
              <a:rPr lang="en-US" sz="2600" b="1" dirty="0" smtClean="0">
                <a:solidFill>
                  <a:srgbClr val="3333CD"/>
                </a:solidFill>
              </a:rPr>
              <a:t>&lt;</a:t>
            </a:r>
            <a:r>
              <a:rPr lang="en-US" sz="2600" b="1" dirty="0">
                <a:solidFill>
                  <a:srgbClr val="3333CD"/>
                </a:solidFill>
              </a:rPr>
              <a:t>width&gt;</a:t>
            </a:r>
            <a:r>
              <a:rPr lang="en-US" sz="2600" b="1" dirty="0">
                <a:solidFill>
                  <a:srgbClr val="000000"/>
                </a:solidFill>
              </a:rPr>
              <a:t>80</a:t>
            </a:r>
            <a:r>
              <a:rPr lang="en-US" sz="2600" b="1" dirty="0">
                <a:solidFill>
                  <a:srgbClr val="3333CD"/>
                </a:solidFill>
              </a:rPr>
              <a:t>&lt;/width&gt;</a:t>
            </a:r>
          </a:p>
          <a:p>
            <a:r>
              <a:rPr lang="el-GR" sz="2600" b="1" dirty="0" smtClean="0">
                <a:solidFill>
                  <a:srgbClr val="3333CD"/>
                </a:solidFill>
              </a:rPr>
              <a:t>	</a:t>
            </a:r>
            <a:r>
              <a:rPr lang="en-US" sz="2600" b="1" dirty="0" smtClean="0">
                <a:solidFill>
                  <a:srgbClr val="3333CD"/>
                </a:solidFill>
              </a:rPr>
              <a:t>&lt;</a:t>
            </a:r>
            <a:r>
              <a:rPr lang="en-US" sz="2600" b="1" dirty="0">
                <a:solidFill>
                  <a:srgbClr val="3333CD"/>
                </a:solidFill>
              </a:rPr>
              <a:t>length&gt;</a:t>
            </a:r>
            <a:r>
              <a:rPr lang="en-US" sz="2600" b="1" dirty="0">
                <a:solidFill>
                  <a:srgbClr val="000000"/>
                </a:solidFill>
              </a:rPr>
              <a:t>120</a:t>
            </a:r>
            <a:r>
              <a:rPr lang="en-US" sz="2600" b="1" dirty="0">
                <a:solidFill>
                  <a:srgbClr val="3333CD"/>
                </a:solidFill>
              </a:rPr>
              <a:t>&lt;/length&gt;</a:t>
            </a:r>
          </a:p>
          <a:p>
            <a:r>
              <a:rPr lang="en-US" sz="2600" b="1" dirty="0">
                <a:solidFill>
                  <a:srgbClr val="3333CD"/>
                </a:solidFill>
              </a:rPr>
              <a:t>&lt;/table&gt;</a:t>
            </a:r>
          </a:p>
          <a:p>
            <a:r>
              <a:rPr lang="en-US" sz="2600" b="1" dirty="0">
                <a:solidFill>
                  <a:srgbClr val="3333CD"/>
                </a:solidFill>
              </a:rPr>
              <a:t>&lt;/document&gt;</a:t>
            </a:r>
            <a:endParaRPr lang="el-GR" sz="2600" dirty="0"/>
          </a:p>
        </p:txBody>
      </p:sp>
      <p:pic>
        <p:nvPicPr>
          <p:cNvPr id="7" name="Εικόνα 6" descr="Εικονίδιο μετάβασης στα Περιεχόμενα.">
            <a:hlinkClick r:id="rId7" action="ppaction://hlinksldjump" tooltip="Επιστροφή στα Περιεχόμενα"/>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2739462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264540" y="153894"/>
            <a:ext cx="8507413" cy="729593"/>
          </a:xfrm>
        </p:spPr>
        <p:txBody>
          <a:bodyPr>
            <a:noAutofit/>
          </a:bodyPr>
          <a:lstStyle/>
          <a:p>
            <a:r>
              <a:rPr lang="el-GR" sz="3600" dirty="0"/>
              <a:t>Η ιδιότητα </a:t>
            </a:r>
            <a:r>
              <a:rPr lang="en-US" sz="3600" dirty="0" err="1"/>
              <a:t>xmlns</a:t>
            </a:r>
            <a:endParaRPr lang="el-GR" sz="3600" dirty="0" smtClean="0"/>
          </a:p>
        </p:txBody>
      </p:sp>
      <p:sp>
        <p:nvSpPr>
          <p:cNvPr id="2" name="Ορθογώνιο 1"/>
          <p:cNvSpPr/>
          <p:nvPr>
            <p:custDataLst>
              <p:tags r:id="rId3"/>
            </p:custDataLst>
          </p:nvPr>
        </p:nvSpPr>
        <p:spPr>
          <a:xfrm>
            <a:off x="242568" y="1268760"/>
            <a:ext cx="8771956" cy="3847207"/>
          </a:xfrm>
          <a:prstGeom prst="rect">
            <a:avLst/>
          </a:prstGeom>
        </p:spPr>
        <p:txBody>
          <a:bodyPr wrap="square">
            <a:spAutoFit/>
          </a:bodyPr>
          <a:lstStyle/>
          <a:p>
            <a:pPr marL="457200" indent="-457200">
              <a:buFont typeface="Wingdings" panose="05000000000000000000" pitchFamily="2" charset="2"/>
              <a:buChar char="q"/>
            </a:pPr>
            <a:r>
              <a:rPr lang="el-GR" sz="2800" dirty="0">
                <a:solidFill>
                  <a:srgbClr val="000000"/>
                </a:solidFill>
              </a:rPr>
              <a:t>Η ιδιότητα </a:t>
            </a:r>
            <a:r>
              <a:rPr lang="el-GR" sz="2800" dirty="0" err="1">
                <a:solidFill>
                  <a:srgbClr val="000000"/>
                </a:solidFill>
              </a:rPr>
              <a:t>xmlns</a:t>
            </a:r>
            <a:r>
              <a:rPr lang="el-GR" sz="2800" dirty="0">
                <a:solidFill>
                  <a:srgbClr val="000000"/>
                </a:solidFill>
              </a:rPr>
              <a:t> ορίζει ένα μοναδικό URI </a:t>
            </a:r>
            <a:r>
              <a:rPr lang="el-GR" sz="2800" dirty="0" smtClean="0">
                <a:solidFill>
                  <a:srgbClr val="000000"/>
                </a:solidFill>
              </a:rPr>
              <a:t>για κάποιο πρόθεμα.</a:t>
            </a:r>
            <a:endParaRPr lang="el-GR" sz="2800" dirty="0">
              <a:solidFill>
                <a:srgbClr val="000000"/>
              </a:solidFill>
            </a:endParaRPr>
          </a:p>
          <a:p>
            <a:r>
              <a:rPr lang="el-GR" sz="2400" b="1" dirty="0" smtClean="0">
                <a:solidFill>
                  <a:srgbClr val="3333CD"/>
                </a:solidFill>
              </a:rPr>
              <a:t>	</a:t>
            </a:r>
            <a:r>
              <a:rPr lang="el-GR" sz="2400" b="1" dirty="0" err="1" smtClean="0">
                <a:solidFill>
                  <a:srgbClr val="3333CD"/>
                </a:solidFill>
              </a:rPr>
              <a:t>xmlns:</a:t>
            </a:r>
            <a:r>
              <a:rPr lang="el-GR" sz="2400" dirty="0" err="1" smtClean="0">
                <a:solidFill>
                  <a:srgbClr val="3333CD"/>
                </a:solidFill>
              </a:rPr>
              <a:t>πρόθεμα</a:t>
            </a:r>
            <a:r>
              <a:rPr lang="el-GR" sz="2400" b="1" dirty="0">
                <a:solidFill>
                  <a:srgbClr val="3333CD"/>
                </a:solidFill>
              </a:rPr>
              <a:t>="URI </a:t>
            </a:r>
            <a:r>
              <a:rPr lang="el-GR" sz="2400" dirty="0">
                <a:solidFill>
                  <a:srgbClr val="3333CD"/>
                </a:solidFill>
              </a:rPr>
              <a:t>για το πρόθεμα</a:t>
            </a:r>
            <a:r>
              <a:rPr lang="el-GR" sz="2400" b="1" dirty="0">
                <a:solidFill>
                  <a:srgbClr val="3333CD"/>
                </a:solidFill>
              </a:rPr>
              <a:t>"</a:t>
            </a:r>
          </a:p>
          <a:p>
            <a:pPr marL="457200" indent="-457200">
              <a:buFont typeface="Wingdings" panose="05000000000000000000" pitchFamily="2" charset="2"/>
              <a:buChar char="q"/>
            </a:pPr>
            <a:r>
              <a:rPr lang="el-GR" sz="2800" dirty="0" smtClean="0">
                <a:solidFill>
                  <a:srgbClr val="000000"/>
                </a:solidFill>
              </a:rPr>
              <a:t>Η </a:t>
            </a:r>
            <a:r>
              <a:rPr lang="el-GR" sz="2800" dirty="0">
                <a:solidFill>
                  <a:srgbClr val="000000"/>
                </a:solidFill>
              </a:rPr>
              <a:t>χρήση της ιδιότητας </a:t>
            </a:r>
            <a:r>
              <a:rPr lang="el-GR" sz="2800" dirty="0" err="1">
                <a:solidFill>
                  <a:srgbClr val="000000"/>
                </a:solidFill>
              </a:rPr>
              <a:t>xmlns</a:t>
            </a:r>
            <a:r>
              <a:rPr lang="el-GR" sz="2800" dirty="0">
                <a:solidFill>
                  <a:srgbClr val="000000"/>
                </a:solidFill>
              </a:rPr>
              <a:t> χωρίς </a:t>
            </a:r>
            <a:r>
              <a:rPr lang="el-GR" sz="2800" dirty="0" smtClean="0">
                <a:solidFill>
                  <a:srgbClr val="000000"/>
                </a:solidFill>
              </a:rPr>
              <a:t>πρόθεμα ορίζει </a:t>
            </a:r>
            <a:r>
              <a:rPr lang="el-GR" sz="2800" dirty="0">
                <a:solidFill>
                  <a:srgbClr val="000000"/>
                </a:solidFill>
              </a:rPr>
              <a:t>ένα προκαθορισμένο (</a:t>
            </a:r>
            <a:r>
              <a:rPr lang="el-GR" sz="2800" dirty="0" err="1">
                <a:solidFill>
                  <a:srgbClr val="000000"/>
                </a:solidFill>
              </a:rPr>
              <a:t>default</a:t>
            </a:r>
            <a:r>
              <a:rPr lang="el-GR" sz="2800" dirty="0">
                <a:solidFill>
                  <a:srgbClr val="000000"/>
                </a:solidFill>
              </a:rPr>
              <a:t>) </a:t>
            </a:r>
            <a:r>
              <a:rPr lang="el-GR" sz="2800" dirty="0" err="1" smtClean="0">
                <a:solidFill>
                  <a:srgbClr val="000000"/>
                </a:solidFill>
              </a:rPr>
              <a:t>namespace</a:t>
            </a:r>
            <a:r>
              <a:rPr lang="el-GR" sz="2800" dirty="0" smtClean="0">
                <a:solidFill>
                  <a:srgbClr val="000000"/>
                </a:solidFill>
              </a:rPr>
              <a:t> για </a:t>
            </a:r>
            <a:r>
              <a:rPr lang="el-GR" sz="2800" dirty="0">
                <a:solidFill>
                  <a:srgbClr val="000000"/>
                </a:solidFill>
              </a:rPr>
              <a:t>στοιχεία χωρίς </a:t>
            </a:r>
            <a:r>
              <a:rPr lang="el-GR" sz="2800" dirty="0" smtClean="0">
                <a:solidFill>
                  <a:srgbClr val="000000"/>
                </a:solidFill>
              </a:rPr>
              <a:t>πρόθεμα.</a:t>
            </a:r>
            <a:endParaRPr lang="el-GR" sz="2800" dirty="0">
              <a:solidFill>
                <a:srgbClr val="000000"/>
              </a:solidFill>
            </a:endParaRPr>
          </a:p>
          <a:p>
            <a:r>
              <a:rPr lang="el-GR" sz="2400" b="1" dirty="0" smtClean="0">
                <a:solidFill>
                  <a:srgbClr val="3333CD"/>
                </a:solidFill>
              </a:rPr>
              <a:t>	</a:t>
            </a:r>
            <a:r>
              <a:rPr lang="el-GR" sz="2400" b="1" dirty="0" err="1" smtClean="0">
                <a:solidFill>
                  <a:srgbClr val="3333CD"/>
                </a:solidFill>
              </a:rPr>
              <a:t>xmlns</a:t>
            </a:r>
            <a:r>
              <a:rPr lang="el-GR" sz="2400" b="1" dirty="0">
                <a:solidFill>
                  <a:srgbClr val="3333CD"/>
                </a:solidFill>
              </a:rPr>
              <a:t>="URI </a:t>
            </a:r>
            <a:r>
              <a:rPr lang="el-GR" sz="2400" dirty="0">
                <a:solidFill>
                  <a:srgbClr val="3333CD"/>
                </a:solidFill>
              </a:rPr>
              <a:t>για στοιχεία χωρίς πρόθεμα</a:t>
            </a:r>
            <a:r>
              <a:rPr lang="el-GR" sz="2400" b="1" dirty="0">
                <a:solidFill>
                  <a:srgbClr val="3333CD"/>
                </a:solidFill>
              </a:rPr>
              <a:t>"</a:t>
            </a:r>
          </a:p>
          <a:p>
            <a:pPr marL="457200" indent="-457200">
              <a:buFont typeface="Wingdings" panose="05000000000000000000" pitchFamily="2" charset="2"/>
              <a:buChar char="q"/>
            </a:pPr>
            <a:r>
              <a:rPr lang="el-GR" sz="2800" dirty="0" smtClean="0">
                <a:solidFill>
                  <a:srgbClr val="000000"/>
                </a:solidFill>
              </a:rPr>
              <a:t>Η </a:t>
            </a:r>
            <a:r>
              <a:rPr lang="el-GR" sz="2800" dirty="0">
                <a:solidFill>
                  <a:srgbClr val="000000"/>
                </a:solidFill>
              </a:rPr>
              <a:t>ιδιότητα </a:t>
            </a:r>
            <a:r>
              <a:rPr lang="el-GR" sz="2800" dirty="0" err="1">
                <a:solidFill>
                  <a:srgbClr val="000000"/>
                </a:solidFill>
              </a:rPr>
              <a:t>xmlns</a:t>
            </a:r>
            <a:r>
              <a:rPr lang="el-GR" sz="2800" dirty="0">
                <a:solidFill>
                  <a:srgbClr val="000000"/>
                </a:solidFill>
              </a:rPr>
              <a:t> κληρονομείται στα </a:t>
            </a:r>
            <a:r>
              <a:rPr lang="el-GR" sz="2800" dirty="0" smtClean="0">
                <a:solidFill>
                  <a:srgbClr val="000000"/>
                </a:solidFill>
              </a:rPr>
              <a:t>στοιχεία παιδιά </a:t>
            </a:r>
            <a:r>
              <a:rPr lang="el-GR" sz="2800" dirty="0">
                <a:solidFill>
                  <a:srgbClr val="000000"/>
                </a:solidFill>
              </a:rPr>
              <a:t>του στοιχείου, στο οποίο </a:t>
            </a:r>
            <a:r>
              <a:rPr lang="el-GR" sz="2800" dirty="0" smtClean="0">
                <a:solidFill>
                  <a:srgbClr val="000000"/>
                </a:solidFill>
              </a:rPr>
              <a:t>εμφανίζεται.</a:t>
            </a:r>
            <a:endParaRPr lang="el-GR"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30115696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264540" y="153894"/>
            <a:ext cx="8507413" cy="729593"/>
          </a:xfrm>
        </p:spPr>
        <p:txBody>
          <a:bodyPr>
            <a:noAutofit/>
          </a:bodyPr>
          <a:lstStyle/>
          <a:p>
            <a:r>
              <a:rPr lang="el-GR" sz="3600" dirty="0"/>
              <a:t>Παράδειγμα (Ι)</a:t>
            </a:r>
            <a:endParaRPr lang="el-GR" sz="3600" dirty="0" smtClean="0"/>
          </a:p>
        </p:txBody>
      </p:sp>
      <p:sp>
        <p:nvSpPr>
          <p:cNvPr id="2" name="Ορθογώνιο 1"/>
          <p:cNvSpPr/>
          <p:nvPr/>
        </p:nvSpPr>
        <p:spPr>
          <a:xfrm>
            <a:off x="264541" y="1196752"/>
            <a:ext cx="8507412" cy="4401205"/>
          </a:xfrm>
          <a:prstGeom prst="rect">
            <a:avLst/>
          </a:prstGeom>
        </p:spPr>
        <p:txBody>
          <a:bodyPr wrap="square">
            <a:spAutoFit/>
          </a:bodyPr>
          <a:lstStyle/>
          <a:p>
            <a:r>
              <a:rPr lang="en-US" sz="2000" b="1" dirty="0">
                <a:solidFill>
                  <a:srgbClr val="3333CD"/>
                </a:solidFill>
                <a:latin typeface="Courier"/>
              </a:rPr>
              <a:t>&lt;document </a:t>
            </a:r>
            <a:r>
              <a:rPr lang="en-US" sz="2000" b="1" dirty="0" err="1">
                <a:solidFill>
                  <a:srgbClr val="FF0000"/>
                </a:solidFill>
                <a:latin typeface="Courier"/>
              </a:rPr>
              <a:t>xmlns:h</a:t>
            </a:r>
            <a:r>
              <a:rPr lang="en-US" sz="2000" b="1" dirty="0">
                <a:solidFill>
                  <a:srgbClr val="FF0000"/>
                </a:solidFill>
                <a:latin typeface="Courier"/>
              </a:rPr>
              <a:t>="http://www.w3.org/TR/html4/"</a:t>
            </a:r>
          </a:p>
          <a:p>
            <a:r>
              <a:rPr lang="el-GR" sz="2000" b="1" dirty="0" smtClean="0">
                <a:solidFill>
                  <a:srgbClr val="FF0000"/>
                </a:solidFill>
                <a:latin typeface="Courier"/>
              </a:rPr>
              <a:t>	</a:t>
            </a:r>
            <a:r>
              <a:rPr lang="en-US" sz="2000" b="1" dirty="0" err="1" smtClean="0">
                <a:solidFill>
                  <a:srgbClr val="FF0000"/>
                </a:solidFill>
                <a:latin typeface="Courier"/>
              </a:rPr>
              <a:t>xmlns:f</a:t>
            </a:r>
            <a:r>
              <a:rPr lang="en-US" sz="2000" b="1" dirty="0">
                <a:solidFill>
                  <a:srgbClr val="FF0000"/>
                </a:solidFill>
                <a:latin typeface="Courier"/>
              </a:rPr>
              <a:t>="http://www.auth.gr/furniture"</a:t>
            </a:r>
            <a:r>
              <a:rPr lang="en-US" sz="2000" b="1" dirty="0">
                <a:solidFill>
                  <a:srgbClr val="3333CD"/>
                </a:solidFill>
                <a:latin typeface="Courier"/>
              </a:rPr>
              <a:t>&gt;</a:t>
            </a:r>
          </a:p>
          <a:p>
            <a:r>
              <a:rPr lang="en-US" sz="2000" b="1" dirty="0">
                <a:solidFill>
                  <a:srgbClr val="3333CD"/>
                </a:solidFill>
                <a:latin typeface="Courier"/>
              </a:rPr>
              <a:t>&lt;</a:t>
            </a:r>
            <a:r>
              <a:rPr lang="en-US" sz="2000" b="1" dirty="0" err="1">
                <a:solidFill>
                  <a:srgbClr val="3333CD"/>
                </a:solidFill>
                <a:latin typeface="Courier"/>
              </a:rPr>
              <a:t>h:table</a:t>
            </a:r>
            <a:r>
              <a:rPr lang="en-US" sz="2000" b="1" dirty="0">
                <a:solidFill>
                  <a:srgbClr val="3333CD"/>
                </a:solidFill>
                <a:latin typeface="Courier"/>
              </a:rPr>
              <a:t> &gt;</a:t>
            </a:r>
          </a:p>
          <a:p>
            <a:r>
              <a:rPr lang="el-GR" sz="2000" b="1" dirty="0" smtClean="0">
                <a:solidFill>
                  <a:srgbClr val="3333CD"/>
                </a:solidFill>
                <a:latin typeface="Courier"/>
              </a:rPr>
              <a:t>	</a:t>
            </a:r>
            <a:r>
              <a:rPr lang="en-US" sz="2000" b="1" dirty="0" smtClean="0">
                <a:solidFill>
                  <a:srgbClr val="3333CD"/>
                </a:solidFill>
                <a:latin typeface="Courier"/>
              </a:rPr>
              <a:t>&lt;</a:t>
            </a:r>
            <a:r>
              <a:rPr lang="en-US" sz="2000" b="1" dirty="0" err="1">
                <a:solidFill>
                  <a:srgbClr val="3333CD"/>
                </a:solidFill>
                <a:latin typeface="Courier"/>
              </a:rPr>
              <a:t>h:tr</a:t>
            </a:r>
            <a:r>
              <a:rPr lang="en-US" sz="2000" b="1" dirty="0">
                <a:solidFill>
                  <a:srgbClr val="3333CD"/>
                </a:solidFill>
                <a:latin typeface="Courier"/>
              </a:rPr>
              <a:t>&gt;</a:t>
            </a:r>
          </a:p>
          <a:p>
            <a:r>
              <a:rPr lang="el-GR" sz="2000" b="1" dirty="0" smtClean="0">
                <a:solidFill>
                  <a:srgbClr val="3333CD"/>
                </a:solidFill>
                <a:latin typeface="Courier"/>
              </a:rPr>
              <a:t>		</a:t>
            </a:r>
            <a:r>
              <a:rPr lang="en-US" sz="2000" b="1" dirty="0" smtClean="0">
                <a:solidFill>
                  <a:srgbClr val="3333CD"/>
                </a:solidFill>
                <a:latin typeface="Courier"/>
              </a:rPr>
              <a:t>&lt;</a:t>
            </a:r>
            <a:r>
              <a:rPr lang="en-US" sz="2000" b="1" dirty="0" err="1">
                <a:solidFill>
                  <a:srgbClr val="3333CD"/>
                </a:solidFill>
                <a:latin typeface="Courier"/>
              </a:rPr>
              <a:t>h:td</a:t>
            </a:r>
            <a:r>
              <a:rPr lang="en-US" sz="2000" b="1" dirty="0">
                <a:solidFill>
                  <a:srgbClr val="3333CD"/>
                </a:solidFill>
                <a:latin typeface="Courier"/>
              </a:rPr>
              <a:t>&gt;</a:t>
            </a:r>
            <a:r>
              <a:rPr lang="el-GR" sz="2000" dirty="0">
                <a:solidFill>
                  <a:srgbClr val="000000"/>
                </a:solidFill>
                <a:latin typeface="CourierNew"/>
              </a:rPr>
              <a:t>Μήλα</a:t>
            </a:r>
            <a:r>
              <a:rPr lang="el-GR" sz="2000" b="1" dirty="0">
                <a:solidFill>
                  <a:srgbClr val="3333CD"/>
                </a:solidFill>
                <a:latin typeface="Courier"/>
              </a:rPr>
              <a:t>&lt;/</a:t>
            </a:r>
            <a:r>
              <a:rPr lang="en-US" sz="2000" b="1" dirty="0">
                <a:solidFill>
                  <a:srgbClr val="3333CD"/>
                </a:solidFill>
                <a:latin typeface="Courier"/>
              </a:rPr>
              <a:t>h:td&gt;</a:t>
            </a:r>
          </a:p>
          <a:p>
            <a:r>
              <a:rPr lang="el-GR" sz="2000" b="1" dirty="0" smtClean="0">
                <a:solidFill>
                  <a:srgbClr val="3333CD"/>
                </a:solidFill>
                <a:latin typeface="Courier"/>
              </a:rPr>
              <a:t>		</a:t>
            </a:r>
            <a:r>
              <a:rPr lang="en-US" sz="2000" b="1" dirty="0" smtClean="0">
                <a:solidFill>
                  <a:srgbClr val="3333CD"/>
                </a:solidFill>
                <a:latin typeface="Courier"/>
              </a:rPr>
              <a:t>&lt;</a:t>
            </a:r>
            <a:r>
              <a:rPr lang="en-US" sz="2000" b="1" dirty="0" err="1">
                <a:solidFill>
                  <a:srgbClr val="3333CD"/>
                </a:solidFill>
                <a:latin typeface="Courier"/>
              </a:rPr>
              <a:t>h:td</a:t>
            </a:r>
            <a:r>
              <a:rPr lang="en-US" sz="2000" b="1" dirty="0">
                <a:solidFill>
                  <a:srgbClr val="3333CD"/>
                </a:solidFill>
                <a:latin typeface="Courier"/>
              </a:rPr>
              <a:t>&gt;</a:t>
            </a:r>
            <a:r>
              <a:rPr lang="el-GR" sz="2000" dirty="0">
                <a:solidFill>
                  <a:srgbClr val="000000"/>
                </a:solidFill>
                <a:latin typeface="CourierNew"/>
              </a:rPr>
              <a:t>Αχλάδια</a:t>
            </a:r>
            <a:r>
              <a:rPr lang="el-GR" sz="2000" b="1" dirty="0">
                <a:solidFill>
                  <a:srgbClr val="3333CD"/>
                </a:solidFill>
                <a:latin typeface="Courier"/>
              </a:rPr>
              <a:t>&lt;/</a:t>
            </a:r>
            <a:r>
              <a:rPr lang="en-US" sz="2000" b="1" dirty="0">
                <a:solidFill>
                  <a:srgbClr val="3333CD"/>
                </a:solidFill>
                <a:latin typeface="Courier"/>
              </a:rPr>
              <a:t>h:td&gt;</a:t>
            </a:r>
          </a:p>
          <a:p>
            <a:r>
              <a:rPr lang="el-GR" sz="2000" b="1" dirty="0" smtClean="0">
                <a:solidFill>
                  <a:srgbClr val="3333CD"/>
                </a:solidFill>
                <a:latin typeface="Courier"/>
              </a:rPr>
              <a:t>	</a:t>
            </a:r>
            <a:r>
              <a:rPr lang="en-US" sz="2000" b="1" dirty="0" smtClean="0">
                <a:solidFill>
                  <a:srgbClr val="3333CD"/>
                </a:solidFill>
                <a:latin typeface="Courier"/>
              </a:rPr>
              <a:t>&lt;/</a:t>
            </a:r>
            <a:r>
              <a:rPr lang="en-US" sz="2000" b="1" dirty="0" err="1">
                <a:solidFill>
                  <a:srgbClr val="3333CD"/>
                </a:solidFill>
                <a:latin typeface="Courier"/>
              </a:rPr>
              <a:t>h:tr</a:t>
            </a:r>
            <a:r>
              <a:rPr lang="en-US" sz="2000" b="1" dirty="0">
                <a:solidFill>
                  <a:srgbClr val="3333CD"/>
                </a:solidFill>
                <a:latin typeface="Courier"/>
              </a:rPr>
              <a:t>&gt;</a:t>
            </a:r>
          </a:p>
          <a:p>
            <a:r>
              <a:rPr lang="en-US" sz="2000" b="1" dirty="0">
                <a:solidFill>
                  <a:srgbClr val="3333CD"/>
                </a:solidFill>
                <a:latin typeface="Courier"/>
              </a:rPr>
              <a:t>&lt;/</a:t>
            </a:r>
            <a:r>
              <a:rPr lang="en-US" sz="2000" b="1" dirty="0" err="1">
                <a:solidFill>
                  <a:srgbClr val="3333CD"/>
                </a:solidFill>
                <a:latin typeface="Courier"/>
              </a:rPr>
              <a:t>h:table</a:t>
            </a:r>
            <a:r>
              <a:rPr lang="en-US" sz="2000" b="1" dirty="0">
                <a:solidFill>
                  <a:srgbClr val="3333CD"/>
                </a:solidFill>
                <a:latin typeface="Courier"/>
              </a:rPr>
              <a:t>&gt;</a:t>
            </a:r>
          </a:p>
          <a:p>
            <a:r>
              <a:rPr lang="en-US" sz="2000" b="1" dirty="0">
                <a:solidFill>
                  <a:srgbClr val="3333CD"/>
                </a:solidFill>
                <a:latin typeface="Courier"/>
              </a:rPr>
              <a:t>&lt;</a:t>
            </a:r>
            <a:r>
              <a:rPr lang="en-US" sz="2000" b="1" dirty="0" err="1">
                <a:solidFill>
                  <a:srgbClr val="3333CD"/>
                </a:solidFill>
                <a:latin typeface="Courier"/>
              </a:rPr>
              <a:t>f:table</a:t>
            </a:r>
            <a:r>
              <a:rPr lang="en-US" sz="2000" b="1" dirty="0">
                <a:solidFill>
                  <a:srgbClr val="3333CD"/>
                </a:solidFill>
                <a:latin typeface="Courier"/>
              </a:rPr>
              <a:t> &gt;</a:t>
            </a:r>
          </a:p>
          <a:p>
            <a:r>
              <a:rPr lang="el-GR" sz="2000" b="1" dirty="0" smtClean="0">
                <a:solidFill>
                  <a:srgbClr val="3333CD"/>
                </a:solidFill>
                <a:latin typeface="Courier"/>
              </a:rPr>
              <a:t>	&lt;</a:t>
            </a:r>
            <a:r>
              <a:rPr lang="el-GR" sz="2000" b="1" dirty="0" err="1">
                <a:solidFill>
                  <a:srgbClr val="3333CD"/>
                </a:solidFill>
                <a:latin typeface="Courier"/>
              </a:rPr>
              <a:t>f:</a:t>
            </a:r>
            <a:r>
              <a:rPr lang="el-GR" sz="2000" b="1" dirty="0" err="1">
                <a:solidFill>
                  <a:srgbClr val="000000"/>
                </a:solidFill>
                <a:latin typeface="Courier"/>
              </a:rPr>
              <a:t>name</a:t>
            </a:r>
            <a:r>
              <a:rPr lang="el-GR" sz="2000" b="1" dirty="0">
                <a:solidFill>
                  <a:srgbClr val="000000"/>
                </a:solidFill>
                <a:latin typeface="Courier"/>
              </a:rPr>
              <a:t>&gt;</a:t>
            </a:r>
            <a:r>
              <a:rPr lang="el-GR" sz="2000" dirty="0">
                <a:solidFill>
                  <a:srgbClr val="000000"/>
                </a:solidFill>
                <a:latin typeface="CourierNew"/>
              </a:rPr>
              <a:t> Δ</a:t>
            </a:r>
            <a:r>
              <a:rPr lang="el-GR" sz="2000" dirty="0" smtClean="0">
                <a:solidFill>
                  <a:srgbClr val="000000"/>
                </a:solidFill>
                <a:latin typeface="CourierNew"/>
              </a:rPr>
              <a:t>ερμάτινο </a:t>
            </a:r>
            <a:r>
              <a:rPr lang="el-GR" sz="2000" dirty="0">
                <a:solidFill>
                  <a:srgbClr val="000000"/>
                </a:solidFill>
                <a:latin typeface="CourierNew"/>
              </a:rPr>
              <a:t>τραπέζι σαλονιού</a:t>
            </a:r>
            <a:r>
              <a:rPr lang="el-GR" sz="2000" b="1" dirty="0">
                <a:solidFill>
                  <a:srgbClr val="3333CD"/>
                </a:solidFill>
                <a:latin typeface="Courier"/>
              </a:rPr>
              <a:t>&lt;/</a:t>
            </a:r>
            <a:r>
              <a:rPr lang="el-GR" sz="2000" b="1" dirty="0" err="1">
                <a:solidFill>
                  <a:srgbClr val="3333CD"/>
                </a:solidFill>
                <a:latin typeface="Courier"/>
              </a:rPr>
              <a:t>f:name</a:t>
            </a:r>
            <a:r>
              <a:rPr lang="el-GR" sz="2000" b="1" dirty="0">
                <a:solidFill>
                  <a:srgbClr val="3333CD"/>
                </a:solidFill>
                <a:latin typeface="Courier"/>
              </a:rPr>
              <a:t>&gt;</a:t>
            </a:r>
          </a:p>
          <a:p>
            <a:r>
              <a:rPr lang="el-GR" sz="2000" b="1" dirty="0" smtClean="0">
                <a:solidFill>
                  <a:srgbClr val="3333CD"/>
                </a:solidFill>
                <a:latin typeface="Courier"/>
              </a:rPr>
              <a:t>	</a:t>
            </a:r>
            <a:r>
              <a:rPr lang="en-US" sz="2000" b="1" dirty="0" smtClean="0">
                <a:solidFill>
                  <a:srgbClr val="3333CD"/>
                </a:solidFill>
                <a:latin typeface="Courier"/>
              </a:rPr>
              <a:t>&lt;</a:t>
            </a:r>
            <a:r>
              <a:rPr lang="en-US" sz="2000" b="1" dirty="0" err="1">
                <a:solidFill>
                  <a:srgbClr val="3333CD"/>
                </a:solidFill>
                <a:latin typeface="Courier"/>
              </a:rPr>
              <a:t>f:width</a:t>
            </a:r>
            <a:r>
              <a:rPr lang="en-US" sz="2000" b="1" dirty="0">
                <a:solidFill>
                  <a:srgbClr val="3333CD"/>
                </a:solidFill>
                <a:latin typeface="Courier"/>
              </a:rPr>
              <a:t>&gt;</a:t>
            </a:r>
            <a:r>
              <a:rPr lang="en-US" sz="2000" b="1" dirty="0">
                <a:solidFill>
                  <a:srgbClr val="000000"/>
                </a:solidFill>
                <a:latin typeface="Courier"/>
              </a:rPr>
              <a:t>80</a:t>
            </a:r>
            <a:r>
              <a:rPr lang="en-US" sz="2000" b="1" dirty="0">
                <a:solidFill>
                  <a:srgbClr val="3333CD"/>
                </a:solidFill>
                <a:latin typeface="Courier"/>
              </a:rPr>
              <a:t>&lt;/</a:t>
            </a:r>
            <a:r>
              <a:rPr lang="en-US" sz="2000" b="1" dirty="0" err="1">
                <a:solidFill>
                  <a:srgbClr val="3333CD"/>
                </a:solidFill>
                <a:latin typeface="Courier"/>
              </a:rPr>
              <a:t>f:width</a:t>
            </a:r>
            <a:r>
              <a:rPr lang="en-US" sz="2000" b="1" dirty="0">
                <a:solidFill>
                  <a:srgbClr val="3333CD"/>
                </a:solidFill>
                <a:latin typeface="Courier"/>
              </a:rPr>
              <a:t>&gt;</a:t>
            </a:r>
          </a:p>
          <a:p>
            <a:r>
              <a:rPr lang="el-GR" sz="2000" b="1" dirty="0" smtClean="0">
                <a:solidFill>
                  <a:srgbClr val="3333CD"/>
                </a:solidFill>
                <a:latin typeface="Courier"/>
              </a:rPr>
              <a:t>	</a:t>
            </a:r>
            <a:r>
              <a:rPr lang="en-US" sz="2000" b="1" dirty="0" smtClean="0">
                <a:solidFill>
                  <a:srgbClr val="3333CD"/>
                </a:solidFill>
                <a:latin typeface="Courier"/>
              </a:rPr>
              <a:t>&lt;</a:t>
            </a:r>
            <a:r>
              <a:rPr lang="en-US" sz="2000" b="1" dirty="0" err="1">
                <a:solidFill>
                  <a:srgbClr val="3333CD"/>
                </a:solidFill>
                <a:latin typeface="Courier"/>
              </a:rPr>
              <a:t>f:length</a:t>
            </a:r>
            <a:r>
              <a:rPr lang="en-US" sz="2000" b="1" dirty="0">
                <a:solidFill>
                  <a:srgbClr val="3333CD"/>
                </a:solidFill>
                <a:latin typeface="Courier"/>
              </a:rPr>
              <a:t>&gt;</a:t>
            </a:r>
            <a:r>
              <a:rPr lang="en-US" sz="2000" b="1" dirty="0">
                <a:solidFill>
                  <a:srgbClr val="000000"/>
                </a:solidFill>
                <a:latin typeface="Courier"/>
              </a:rPr>
              <a:t>120</a:t>
            </a:r>
            <a:r>
              <a:rPr lang="en-US" sz="2000" b="1" dirty="0">
                <a:solidFill>
                  <a:srgbClr val="3333CD"/>
                </a:solidFill>
                <a:latin typeface="Courier"/>
              </a:rPr>
              <a:t>&lt;/</a:t>
            </a:r>
            <a:r>
              <a:rPr lang="en-US" sz="2000" b="1" dirty="0" err="1">
                <a:solidFill>
                  <a:srgbClr val="3333CD"/>
                </a:solidFill>
                <a:latin typeface="Courier"/>
              </a:rPr>
              <a:t>f:length</a:t>
            </a:r>
            <a:r>
              <a:rPr lang="en-US" sz="2000" b="1" dirty="0">
                <a:solidFill>
                  <a:srgbClr val="3333CD"/>
                </a:solidFill>
                <a:latin typeface="Courier"/>
              </a:rPr>
              <a:t>&gt;</a:t>
            </a:r>
          </a:p>
          <a:p>
            <a:r>
              <a:rPr lang="en-US" sz="2000" b="1" dirty="0">
                <a:solidFill>
                  <a:srgbClr val="3333CD"/>
                </a:solidFill>
                <a:latin typeface="Courier"/>
              </a:rPr>
              <a:t>&lt;/</a:t>
            </a:r>
            <a:r>
              <a:rPr lang="en-US" sz="2000" b="1" dirty="0" err="1">
                <a:solidFill>
                  <a:srgbClr val="3333CD"/>
                </a:solidFill>
                <a:latin typeface="Courier"/>
              </a:rPr>
              <a:t>f:table</a:t>
            </a:r>
            <a:r>
              <a:rPr lang="en-US" sz="2000" b="1" dirty="0">
                <a:solidFill>
                  <a:srgbClr val="3333CD"/>
                </a:solidFill>
                <a:latin typeface="Courier"/>
              </a:rPr>
              <a:t>&gt;</a:t>
            </a:r>
          </a:p>
          <a:p>
            <a:r>
              <a:rPr lang="en-US" sz="2000" b="1" dirty="0">
                <a:solidFill>
                  <a:srgbClr val="3333CD"/>
                </a:solidFill>
                <a:latin typeface="Courier"/>
              </a:rPr>
              <a:t>&lt;/document&gt;</a:t>
            </a:r>
            <a:endParaRPr lang="el-GR"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547238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264540" y="153894"/>
            <a:ext cx="8507413" cy="729593"/>
          </a:xfrm>
        </p:spPr>
        <p:txBody>
          <a:bodyPr>
            <a:noAutofit/>
          </a:bodyPr>
          <a:lstStyle/>
          <a:p>
            <a:r>
              <a:rPr lang="el-GR" sz="3600" dirty="0"/>
              <a:t>Παράδειγμα (ΙΙ)</a:t>
            </a:r>
            <a:endParaRPr lang="el-GR" sz="3600" dirty="0" smtClean="0"/>
          </a:p>
        </p:txBody>
      </p:sp>
      <p:sp>
        <p:nvSpPr>
          <p:cNvPr id="2" name="Ορθογώνιο 1"/>
          <p:cNvSpPr/>
          <p:nvPr/>
        </p:nvSpPr>
        <p:spPr>
          <a:xfrm>
            <a:off x="107504" y="924441"/>
            <a:ext cx="9247699" cy="4893647"/>
          </a:xfrm>
          <a:prstGeom prst="rect">
            <a:avLst/>
          </a:prstGeom>
        </p:spPr>
        <p:txBody>
          <a:bodyPr wrap="square">
            <a:spAutoFit/>
          </a:bodyPr>
          <a:lstStyle/>
          <a:p>
            <a:r>
              <a:rPr lang="en-US" sz="2400" b="1" dirty="0">
                <a:solidFill>
                  <a:srgbClr val="3333CD"/>
                </a:solidFill>
                <a:latin typeface="Courier"/>
              </a:rPr>
              <a:t>&lt;document&gt;</a:t>
            </a:r>
          </a:p>
          <a:p>
            <a:r>
              <a:rPr lang="en-US" sz="2400" b="1" dirty="0">
                <a:solidFill>
                  <a:srgbClr val="3333CD"/>
                </a:solidFill>
                <a:latin typeface="Courier"/>
              </a:rPr>
              <a:t>&lt;table </a:t>
            </a:r>
            <a:r>
              <a:rPr lang="en-US" sz="2400" b="1" dirty="0" err="1">
                <a:solidFill>
                  <a:srgbClr val="FF0000"/>
                </a:solidFill>
                <a:latin typeface="Courier"/>
              </a:rPr>
              <a:t>xmlns</a:t>
            </a:r>
            <a:r>
              <a:rPr lang="en-US" sz="2400" b="1" dirty="0">
                <a:solidFill>
                  <a:srgbClr val="FF0000"/>
                </a:solidFill>
                <a:latin typeface="Courier"/>
              </a:rPr>
              <a:t>="http://www.w3.org/TR/html4/"</a:t>
            </a:r>
            <a:r>
              <a:rPr lang="en-US" sz="2400" b="1" dirty="0">
                <a:solidFill>
                  <a:srgbClr val="3333CD"/>
                </a:solidFill>
                <a:latin typeface="Courier"/>
              </a:rPr>
              <a:t>&gt;</a:t>
            </a:r>
          </a:p>
          <a:p>
            <a:r>
              <a:rPr lang="el-GR" sz="2400" b="1" dirty="0" smtClean="0">
                <a:solidFill>
                  <a:srgbClr val="3333CD"/>
                </a:solidFill>
                <a:latin typeface="Courier"/>
              </a:rPr>
              <a:t>	</a:t>
            </a:r>
            <a:r>
              <a:rPr lang="en-US" sz="2400" b="1" dirty="0" smtClean="0">
                <a:solidFill>
                  <a:srgbClr val="3333CD"/>
                </a:solidFill>
                <a:latin typeface="Courier"/>
              </a:rPr>
              <a:t>&lt;</a:t>
            </a:r>
            <a:r>
              <a:rPr lang="en-US" sz="2400" b="1" dirty="0" err="1">
                <a:solidFill>
                  <a:srgbClr val="3333CD"/>
                </a:solidFill>
                <a:latin typeface="Courier"/>
              </a:rPr>
              <a:t>tr</a:t>
            </a:r>
            <a:r>
              <a:rPr lang="en-US" sz="2400" b="1" dirty="0">
                <a:solidFill>
                  <a:srgbClr val="3333CD"/>
                </a:solidFill>
                <a:latin typeface="Courier"/>
              </a:rPr>
              <a:t>&gt;</a:t>
            </a:r>
          </a:p>
          <a:p>
            <a:r>
              <a:rPr lang="el-GR" sz="2400" b="1" dirty="0" smtClean="0">
                <a:solidFill>
                  <a:srgbClr val="3333CD"/>
                </a:solidFill>
                <a:latin typeface="Courier"/>
              </a:rPr>
              <a:t>		</a:t>
            </a:r>
            <a:r>
              <a:rPr lang="en-US" sz="2400" b="1" dirty="0" smtClean="0">
                <a:solidFill>
                  <a:srgbClr val="3333CD"/>
                </a:solidFill>
                <a:latin typeface="Courier"/>
              </a:rPr>
              <a:t>&lt;</a:t>
            </a:r>
            <a:r>
              <a:rPr lang="en-US" sz="2400" b="1" dirty="0">
                <a:solidFill>
                  <a:srgbClr val="3333CD"/>
                </a:solidFill>
                <a:latin typeface="Courier"/>
              </a:rPr>
              <a:t>td&gt;</a:t>
            </a:r>
            <a:r>
              <a:rPr lang="el-GR" sz="2400" dirty="0">
                <a:solidFill>
                  <a:srgbClr val="000000"/>
                </a:solidFill>
                <a:latin typeface="CourierNew"/>
              </a:rPr>
              <a:t>Μήλα</a:t>
            </a:r>
            <a:r>
              <a:rPr lang="el-GR" sz="2400" b="1" dirty="0">
                <a:solidFill>
                  <a:srgbClr val="3333CD"/>
                </a:solidFill>
                <a:latin typeface="Courier"/>
              </a:rPr>
              <a:t>&lt;/</a:t>
            </a:r>
            <a:r>
              <a:rPr lang="en-US" sz="2400" b="1" dirty="0">
                <a:solidFill>
                  <a:srgbClr val="3333CD"/>
                </a:solidFill>
                <a:latin typeface="Courier"/>
              </a:rPr>
              <a:t>td&gt;</a:t>
            </a:r>
          </a:p>
          <a:p>
            <a:r>
              <a:rPr lang="el-GR" sz="2400" b="1" dirty="0" smtClean="0">
                <a:solidFill>
                  <a:srgbClr val="3333CD"/>
                </a:solidFill>
                <a:latin typeface="Courier"/>
              </a:rPr>
              <a:t>		</a:t>
            </a:r>
            <a:r>
              <a:rPr lang="en-US" sz="2400" b="1" dirty="0" smtClean="0">
                <a:solidFill>
                  <a:srgbClr val="3333CD"/>
                </a:solidFill>
                <a:latin typeface="Courier"/>
              </a:rPr>
              <a:t>&lt;</a:t>
            </a:r>
            <a:r>
              <a:rPr lang="en-US" sz="2400" b="1" dirty="0">
                <a:solidFill>
                  <a:srgbClr val="3333CD"/>
                </a:solidFill>
                <a:latin typeface="Courier"/>
              </a:rPr>
              <a:t>td&gt;</a:t>
            </a:r>
            <a:r>
              <a:rPr lang="el-GR" sz="2400" dirty="0">
                <a:solidFill>
                  <a:srgbClr val="000000"/>
                </a:solidFill>
                <a:latin typeface="CourierNew"/>
              </a:rPr>
              <a:t>Αχλάδια</a:t>
            </a:r>
            <a:r>
              <a:rPr lang="el-GR" sz="2400" b="1" dirty="0">
                <a:solidFill>
                  <a:srgbClr val="3333CD"/>
                </a:solidFill>
                <a:latin typeface="Courier"/>
              </a:rPr>
              <a:t>&lt;/</a:t>
            </a:r>
            <a:r>
              <a:rPr lang="en-US" sz="2400" b="1" dirty="0">
                <a:solidFill>
                  <a:srgbClr val="3333CD"/>
                </a:solidFill>
                <a:latin typeface="Courier"/>
              </a:rPr>
              <a:t>td&gt;</a:t>
            </a:r>
          </a:p>
          <a:p>
            <a:r>
              <a:rPr lang="el-GR" sz="2400" b="1" dirty="0" smtClean="0">
                <a:solidFill>
                  <a:srgbClr val="3333CD"/>
                </a:solidFill>
                <a:latin typeface="Courier"/>
              </a:rPr>
              <a:t>	</a:t>
            </a:r>
            <a:r>
              <a:rPr lang="en-US" sz="2400" b="1" dirty="0" smtClean="0">
                <a:solidFill>
                  <a:srgbClr val="3333CD"/>
                </a:solidFill>
                <a:latin typeface="Courier"/>
              </a:rPr>
              <a:t>&lt;/</a:t>
            </a:r>
            <a:r>
              <a:rPr lang="en-US" sz="2400" b="1" dirty="0" err="1">
                <a:solidFill>
                  <a:srgbClr val="3333CD"/>
                </a:solidFill>
                <a:latin typeface="Courier"/>
              </a:rPr>
              <a:t>tr</a:t>
            </a:r>
            <a:r>
              <a:rPr lang="en-US" sz="2400" b="1" dirty="0">
                <a:solidFill>
                  <a:srgbClr val="3333CD"/>
                </a:solidFill>
                <a:latin typeface="Courier"/>
              </a:rPr>
              <a:t>&gt;</a:t>
            </a:r>
          </a:p>
          <a:p>
            <a:r>
              <a:rPr lang="en-US" sz="2400" b="1" dirty="0">
                <a:solidFill>
                  <a:srgbClr val="3333CD"/>
                </a:solidFill>
                <a:latin typeface="Courier"/>
              </a:rPr>
              <a:t>&lt;/table&gt;</a:t>
            </a:r>
          </a:p>
          <a:p>
            <a:r>
              <a:rPr lang="en-US" sz="2400" b="1" dirty="0" smtClean="0">
                <a:solidFill>
                  <a:srgbClr val="3333CD"/>
                </a:solidFill>
                <a:latin typeface="Courier"/>
              </a:rPr>
              <a:t>&lt;</a:t>
            </a:r>
            <a:r>
              <a:rPr lang="en-US" sz="2400" b="1" dirty="0">
                <a:solidFill>
                  <a:srgbClr val="3333CD"/>
                </a:solidFill>
                <a:latin typeface="Courier"/>
              </a:rPr>
              <a:t>table </a:t>
            </a:r>
            <a:r>
              <a:rPr lang="en-US" sz="2400" b="1" dirty="0" err="1" smtClean="0">
                <a:solidFill>
                  <a:srgbClr val="FF0000"/>
                </a:solidFill>
                <a:latin typeface="Courier"/>
              </a:rPr>
              <a:t>xmlns</a:t>
            </a:r>
            <a:r>
              <a:rPr lang="en-US" sz="2400" b="1" dirty="0" smtClean="0">
                <a:solidFill>
                  <a:srgbClr val="FF0000"/>
                </a:solidFill>
                <a:latin typeface="Courier"/>
              </a:rPr>
              <a:t>="http</a:t>
            </a:r>
            <a:r>
              <a:rPr lang="en-US" sz="2400" b="1" dirty="0">
                <a:solidFill>
                  <a:srgbClr val="FF0000"/>
                </a:solidFill>
                <a:latin typeface="Courier"/>
              </a:rPr>
              <a:t>://</a:t>
            </a:r>
            <a:r>
              <a:rPr lang="en-US" sz="2400" b="1" dirty="0" smtClean="0">
                <a:solidFill>
                  <a:srgbClr val="FF0000"/>
                </a:solidFill>
                <a:latin typeface="Courier"/>
              </a:rPr>
              <a:t>www.auth.gr/furniture"</a:t>
            </a:r>
            <a:r>
              <a:rPr lang="en-US" sz="2400" b="1" dirty="0" smtClean="0">
                <a:solidFill>
                  <a:srgbClr val="3333CD"/>
                </a:solidFill>
                <a:latin typeface="Courier"/>
              </a:rPr>
              <a:t>&gt;</a:t>
            </a:r>
            <a:endParaRPr lang="en-US" sz="2400" b="1" dirty="0">
              <a:solidFill>
                <a:srgbClr val="3333CD"/>
              </a:solidFill>
              <a:latin typeface="Courier"/>
            </a:endParaRPr>
          </a:p>
          <a:p>
            <a:r>
              <a:rPr lang="el-GR" sz="2400" b="1" dirty="0" smtClean="0">
                <a:solidFill>
                  <a:srgbClr val="3333CD"/>
                </a:solidFill>
                <a:latin typeface="Courier"/>
              </a:rPr>
              <a:t>	&lt;</a:t>
            </a:r>
            <a:r>
              <a:rPr lang="el-GR" sz="2400" b="1" dirty="0" err="1">
                <a:solidFill>
                  <a:srgbClr val="3333CD"/>
                </a:solidFill>
                <a:latin typeface="Courier"/>
              </a:rPr>
              <a:t>name</a:t>
            </a:r>
            <a:r>
              <a:rPr lang="el-GR" sz="2400" b="1" dirty="0">
                <a:solidFill>
                  <a:srgbClr val="3333CD"/>
                </a:solidFill>
                <a:latin typeface="Courier"/>
              </a:rPr>
              <a:t>&gt;</a:t>
            </a:r>
            <a:r>
              <a:rPr lang="el-GR" sz="2400" dirty="0">
                <a:solidFill>
                  <a:srgbClr val="000000"/>
                </a:solidFill>
                <a:latin typeface="CourierNew"/>
              </a:rPr>
              <a:t> </a:t>
            </a:r>
            <a:r>
              <a:rPr lang="el-GR" sz="2400" dirty="0" smtClean="0">
                <a:solidFill>
                  <a:srgbClr val="000000"/>
                </a:solidFill>
                <a:latin typeface="CourierNew"/>
              </a:rPr>
              <a:t>Δερμάτινο </a:t>
            </a:r>
            <a:r>
              <a:rPr lang="el-GR" sz="2400" dirty="0">
                <a:solidFill>
                  <a:srgbClr val="000000"/>
                </a:solidFill>
                <a:latin typeface="CourierNew"/>
              </a:rPr>
              <a:t>τραπέζι σαλονιού</a:t>
            </a:r>
            <a:r>
              <a:rPr lang="el-GR" sz="2400" b="1" dirty="0">
                <a:solidFill>
                  <a:srgbClr val="3333CD"/>
                </a:solidFill>
                <a:latin typeface="Courier"/>
              </a:rPr>
              <a:t>&lt;/</a:t>
            </a:r>
            <a:r>
              <a:rPr lang="el-GR" sz="2400" b="1" dirty="0" err="1">
                <a:solidFill>
                  <a:srgbClr val="3333CD"/>
                </a:solidFill>
                <a:latin typeface="Courier"/>
              </a:rPr>
              <a:t>name</a:t>
            </a:r>
            <a:r>
              <a:rPr lang="el-GR" sz="2400" b="1" dirty="0">
                <a:solidFill>
                  <a:srgbClr val="3333CD"/>
                </a:solidFill>
                <a:latin typeface="Courier"/>
              </a:rPr>
              <a:t>&gt;</a:t>
            </a:r>
          </a:p>
          <a:p>
            <a:r>
              <a:rPr lang="el-GR" sz="2400" b="1" dirty="0" smtClean="0">
                <a:solidFill>
                  <a:srgbClr val="3333CD"/>
                </a:solidFill>
                <a:latin typeface="Courier"/>
              </a:rPr>
              <a:t>	</a:t>
            </a:r>
            <a:r>
              <a:rPr lang="en-US" sz="2400" b="1" dirty="0" smtClean="0">
                <a:solidFill>
                  <a:srgbClr val="3333CD"/>
                </a:solidFill>
                <a:latin typeface="Courier"/>
              </a:rPr>
              <a:t>&lt;</a:t>
            </a:r>
            <a:r>
              <a:rPr lang="en-US" sz="2400" b="1" dirty="0">
                <a:solidFill>
                  <a:srgbClr val="3333CD"/>
                </a:solidFill>
                <a:latin typeface="Courier"/>
              </a:rPr>
              <a:t>width&gt;</a:t>
            </a:r>
            <a:r>
              <a:rPr lang="en-US" sz="2400" b="1" dirty="0">
                <a:solidFill>
                  <a:srgbClr val="000000"/>
                </a:solidFill>
                <a:latin typeface="Courier"/>
              </a:rPr>
              <a:t>80</a:t>
            </a:r>
            <a:r>
              <a:rPr lang="en-US" sz="2400" b="1" dirty="0">
                <a:solidFill>
                  <a:srgbClr val="3333CD"/>
                </a:solidFill>
                <a:latin typeface="Courier"/>
              </a:rPr>
              <a:t>&lt;/width&gt;</a:t>
            </a:r>
          </a:p>
          <a:p>
            <a:r>
              <a:rPr lang="el-GR" sz="2400" b="1" dirty="0" smtClean="0">
                <a:solidFill>
                  <a:srgbClr val="3333CD"/>
                </a:solidFill>
                <a:latin typeface="Courier"/>
              </a:rPr>
              <a:t>	</a:t>
            </a:r>
            <a:r>
              <a:rPr lang="en-US" sz="2400" b="1" dirty="0" smtClean="0">
                <a:solidFill>
                  <a:srgbClr val="3333CD"/>
                </a:solidFill>
                <a:latin typeface="Courier"/>
              </a:rPr>
              <a:t>&lt;</a:t>
            </a:r>
            <a:r>
              <a:rPr lang="en-US" sz="2400" b="1" dirty="0">
                <a:solidFill>
                  <a:srgbClr val="3333CD"/>
                </a:solidFill>
                <a:latin typeface="Courier"/>
              </a:rPr>
              <a:t>length&gt;</a:t>
            </a:r>
            <a:r>
              <a:rPr lang="en-US" sz="2400" b="1" dirty="0">
                <a:solidFill>
                  <a:srgbClr val="000000"/>
                </a:solidFill>
                <a:latin typeface="Courier"/>
              </a:rPr>
              <a:t>120</a:t>
            </a:r>
            <a:r>
              <a:rPr lang="en-US" sz="2400" b="1" dirty="0">
                <a:solidFill>
                  <a:srgbClr val="3333CD"/>
                </a:solidFill>
                <a:latin typeface="Courier"/>
              </a:rPr>
              <a:t>&lt;/length&gt;</a:t>
            </a:r>
          </a:p>
          <a:p>
            <a:r>
              <a:rPr lang="en-US" sz="2400" b="1" dirty="0">
                <a:solidFill>
                  <a:srgbClr val="3333CD"/>
                </a:solidFill>
                <a:latin typeface="Courier"/>
              </a:rPr>
              <a:t>&lt;/table&gt;</a:t>
            </a:r>
          </a:p>
          <a:p>
            <a:r>
              <a:rPr lang="en-US" sz="2400" b="1" dirty="0">
                <a:solidFill>
                  <a:srgbClr val="3333CD"/>
                </a:solidFill>
                <a:latin typeface="Courier"/>
              </a:rPr>
              <a:t>&lt;/document&gt;</a:t>
            </a:r>
            <a:endParaRPr lang="el-GR" dirty="0"/>
          </a:p>
        </p:txBody>
      </p:sp>
      <p:pic>
        <p:nvPicPr>
          <p:cNvPr id="7" name="Εικόνα 6" descr="Εικονίδιο μετάβασης στα Περιεχόμενα.">
            <a:hlinkClick r:id="rId7" action="ppaction://hlinksldjump" tooltip="Επιστροφή στα Περιεχόμενα"/>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1584053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264540" y="153894"/>
            <a:ext cx="8507413" cy="729593"/>
          </a:xfrm>
        </p:spPr>
        <p:txBody>
          <a:bodyPr>
            <a:noAutofit/>
          </a:bodyPr>
          <a:lstStyle/>
          <a:p>
            <a:r>
              <a:rPr lang="el-GR" sz="3600" dirty="0"/>
              <a:t>Εργασίες με έγγραφα XML (I)</a:t>
            </a:r>
            <a:endParaRPr lang="el-GR" sz="3600" dirty="0" smtClean="0"/>
          </a:p>
        </p:txBody>
      </p:sp>
      <p:sp>
        <p:nvSpPr>
          <p:cNvPr id="2" name="Ορθογώνιο 1"/>
          <p:cNvSpPr/>
          <p:nvPr>
            <p:custDataLst>
              <p:tags r:id="rId3"/>
            </p:custDataLst>
          </p:nvPr>
        </p:nvSpPr>
        <p:spPr>
          <a:xfrm>
            <a:off x="107504" y="1124744"/>
            <a:ext cx="9036496" cy="5016758"/>
          </a:xfrm>
          <a:prstGeom prst="rect">
            <a:avLst/>
          </a:prstGeom>
        </p:spPr>
        <p:txBody>
          <a:bodyPr wrap="square">
            <a:spAutoFit/>
          </a:bodyPr>
          <a:lstStyle/>
          <a:p>
            <a:pPr marL="457200" indent="-457200">
              <a:buFont typeface="Wingdings" panose="05000000000000000000" pitchFamily="2" charset="2"/>
              <a:buChar char="q"/>
            </a:pPr>
            <a:r>
              <a:rPr lang="el-GR" sz="3200" dirty="0">
                <a:solidFill>
                  <a:srgbClr val="000000"/>
                </a:solidFill>
              </a:rPr>
              <a:t>Απλή ανάγνωση του </a:t>
            </a:r>
            <a:r>
              <a:rPr lang="el-GR" sz="3200" dirty="0" smtClean="0">
                <a:solidFill>
                  <a:srgbClr val="000000"/>
                </a:solidFill>
              </a:rPr>
              <a:t>αρχείου</a:t>
            </a:r>
            <a:r>
              <a:rPr lang="en-US" sz="3200" dirty="0" smtClean="0">
                <a:solidFill>
                  <a:srgbClr val="000000"/>
                </a:solidFill>
              </a:rPr>
              <a:t>.</a:t>
            </a:r>
            <a:endParaRPr lang="el-GR" sz="3200" dirty="0">
              <a:solidFill>
                <a:srgbClr val="000000"/>
              </a:solidFill>
            </a:endParaRPr>
          </a:p>
          <a:p>
            <a:pPr marL="800100" lvl="1" indent="-342900">
              <a:buFont typeface="Wingdings" panose="05000000000000000000" pitchFamily="2" charset="2"/>
              <a:buChar char="q"/>
            </a:pPr>
            <a:r>
              <a:rPr lang="el-GR" sz="2000" dirty="0">
                <a:solidFill>
                  <a:srgbClr val="9A9A00"/>
                </a:solidFill>
              </a:rPr>
              <a:t> </a:t>
            </a:r>
            <a:r>
              <a:rPr lang="el-GR" sz="2800" dirty="0">
                <a:solidFill>
                  <a:srgbClr val="000000"/>
                </a:solidFill>
              </a:rPr>
              <a:t>Με οποιονδήποτε επεξεργαστή κειμένου (</a:t>
            </a:r>
            <a:r>
              <a:rPr lang="el-GR" sz="2800" dirty="0" err="1">
                <a:solidFill>
                  <a:srgbClr val="000000"/>
                </a:solidFill>
              </a:rPr>
              <a:t>editor</a:t>
            </a:r>
            <a:r>
              <a:rPr lang="el-GR" sz="2800" dirty="0" smtClean="0">
                <a:solidFill>
                  <a:srgbClr val="000000"/>
                </a:solidFill>
              </a:rPr>
              <a:t>)</a:t>
            </a:r>
            <a:r>
              <a:rPr lang="en-US" sz="2800" dirty="0" smtClean="0">
                <a:solidFill>
                  <a:srgbClr val="000000"/>
                </a:solidFill>
              </a:rPr>
              <a:t>.</a:t>
            </a:r>
            <a:endParaRPr lang="el-GR" sz="2800" dirty="0">
              <a:solidFill>
                <a:srgbClr val="000000"/>
              </a:solidFill>
            </a:endParaRPr>
          </a:p>
          <a:p>
            <a:pPr marL="800100" lvl="1" indent="-342900">
              <a:buFont typeface="Wingdings" panose="05000000000000000000" pitchFamily="2" charset="2"/>
              <a:buChar char="q"/>
            </a:pPr>
            <a:r>
              <a:rPr lang="el-GR" sz="2000" dirty="0">
                <a:solidFill>
                  <a:srgbClr val="9A9A00"/>
                </a:solidFill>
              </a:rPr>
              <a:t> </a:t>
            </a:r>
            <a:r>
              <a:rPr lang="el-GR" sz="2800" dirty="0">
                <a:solidFill>
                  <a:srgbClr val="000000"/>
                </a:solidFill>
              </a:rPr>
              <a:t>Με εξειδικευμένο πρόγραμμα (XML </a:t>
            </a:r>
            <a:r>
              <a:rPr lang="el-GR" sz="2800" dirty="0" err="1">
                <a:solidFill>
                  <a:srgbClr val="000000"/>
                </a:solidFill>
              </a:rPr>
              <a:t>editor</a:t>
            </a:r>
            <a:r>
              <a:rPr lang="el-GR" sz="2800" dirty="0" smtClean="0">
                <a:solidFill>
                  <a:srgbClr val="000000"/>
                </a:solidFill>
              </a:rPr>
              <a:t>)</a:t>
            </a:r>
            <a:r>
              <a:rPr lang="en-US" sz="2800" dirty="0" smtClean="0">
                <a:solidFill>
                  <a:srgbClr val="000000"/>
                </a:solidFill>
              </a:rPr>
              <a:t>.</a:t>
            </a:r>
            <a:endParaRPr lang="el-GR" sz="2800" dirty="0">
              <a:solidFill>
                <a:srgbClr val="000000"/>
              </a:solidFill>
            </a:endParaRPr>
          </a:p>
          <a:p>
            <a:pPr marL="342900" indent="-342900">
              <a:buFont typeface="Wingdings" panose="05000000000000000000" pitchFamily="2" charset="2"/>
              <a:buChar char="q"/>
            </a:pPr>
            <a:r>
              <a:rPr lang="el-GR" sz="3200" dirty="0" smtClean="0">
                <a:solidFill>
                  <a:srgbClr val="000000"/>
                </a:solidFill>
              </a:rPr>
              <a:t>Επεξεργασία </a:t>
            </a:r>
            <a:r>
              <a:rPr lang="el-GR" sz="3200" dirty="0">
                <a:solidFill>
                  <a:srgbClr val="000000"/>
                </a:solidFill>
              </a:rPr>
              <a:t>του αρχείου (κατανόηση του</a:t>
            </a:r>
            <a:r>
              <a:rPr lang="el-GR" sz="3200" dirty="0" smtClean="0">
                <a:solidFill>
                  <a:srgbClr val="000000"/>
                </a:solidFill>
              </a:rPr>
              <a:t>)</a:t>
            </a:r>
            <a:r>
              <a:rPr lang="en-US" sz="3200" dirty="0" smtClean="0">
                <a:solidFill>
                  <a:srgbClr val="000000"/>
                </a:solidFill>
              </a:rPr>
              <a:t>.</a:t>
            </a:r>
            <a:endParaRPr lang="el-GR" sz="3200" dirty="0">
              <a:solidFill>
                <a:srgbClr val="000000"/>
              </a:solidFill>
            </a:endParaRPr>
          </a:p>
          <a:p>
            <a:pPr marL="800100" lvl="1" indent="-342900">
              <a:buFont typeface="Wingdings" panose="05000000000000000000" pitchFamily="2" charset="2"/>
              <a:buChar char="q"/>
            </a:pPr>
            <a:r>
              <a:rPr lang="el-GR" sz="2000" dirty="0">
                <a:solidFill>
                  <a:srgbClr val="9A9A00"/>
                </a:solidFill>
              </a:rPr>
              <a:t> </a:t>
            </a:r>
            <a:r>
              <a:rPr lang="el-GR" sz="2800" dirty="0">
                <a:solidFill>
                  <a:srgbClr val="000000"/>
                </a:solidFill>
              </a:rPr>
              <a:t>Με κάποιον XML </a:t>
            </a:r>
            <a:r>
              <a:rPr lang="el-GR" sz="2800" dirty="0" err="1">
                <a:solidFill>
                  <a:srgbClr val="000000"/>
                </a:solidFill>
              </a:rPr>
              <a:t>parser</a:t>
            </a:r>
            <a:r>
              <a:rPr lang="el-GR" sz="2800" dirty="0">
                <a:solidFill>
                  <a:srgbClr val="000000"/>
                </a:solidFill>
              </a:rPr>
              <a:t>, ο </a:t>
            </a:r>
            <a:r>
              <a:rPr lang="el-GR" sz="2800" dirty="0" smtClean="0">
                <a:solidFill>
                  <a:srgbClr val="000000"/>
                </a:solidFill>
              </a:rPr>
              <a:t>οποίος</a:t>
            </a:r>
            <a:r>
              <a:rPr lang="en-US" sz="2800" dirty="0" smtClean="0">
                <a:solidFill>
                  <a:srgbClr val="000000"/>
                </a:solidFill>
              </a:rPr>
              <a:t>.</a:t>
            </a:r>
            <a:endParaRPr lang="el-GR" sz="2800" dirty="0">
              <a:solidFill>
                <a:srgbClr val="000000"/>
              </a:solidFill>
            </a:endParaRPr>
          </a:p>
          <a:p>
            <a:pPr marL="1200150" lvl="2" indent="-285750">
              <a:buFont typeface="Wingdings" panose="05000000000000000000" pitchFamily="2" charset="2"/>
              <a:buChar char="ü"/>
            </a:pPr>
            <a:r>
              <a:rPr lang="el-GR" sz="1400" dirty="0">
                <a:solidFill>
                  <a:srgbClr val="9ACD00"/>
                </a:solidFill>
              </a:rPr>
              <a:t> </a:t>
            </a:r>
            <a:r>
              <a:rPr lang="el-GR" sz="2400" dirty="0">
                <a:solidFill>
                  <a:srgbClr val="000000"/>
                </a:solidFill>
              </a:rPr>
              <a:t>Απομονώνει τα επί μέρους τμήματα ενός XML </a:t>
            </a:r>
            <a:r>
              <a:rPr lang="el-GR" sz="2400" dirty="0" smtClean="0">
                <a:solidFill>
                  <a:srgbClr val="000000"/>
                </a:solidFill>
              </a:rPr>
              <a:t>εγγράφου (στοιχεία</a:t>
            </a:r>
            <a:r>
              <a:rPr lang="el-GR" sz="2400" dirty="0">
                <a:solidFill>
                  <a:srgbClr val="000000"/>
                </a:solidFill>
              </a:rPr>
              <a:t>, ιδιότητες, δεδομένα, </a:t>
            </a:r>
            <a:r>
              <a:rPr lang="el-GR" sz="2400" dirty="0" err="1">
                <a:solidFill>
                  <a:srgbClr val="000000"/>
                </a:solidFill>
              </a:rPr>
              <a:t>κτλ</a:t>
            </a:r>
            <a:r>
              <a:rPr lang="el-GR" sz="2400" dirty="0" smtClean="0">
                <a:solidFill>
                  <a:srgbClr val="000000"/>
                </a:solidFill>
              </a:rPr>
              <a:t>)</a:t>
            </a:r>
            <a:r>
              <a:rPr lang="en-US" sz="2400" dirty="0" smtClean="0">
                <a:solidFill>
                  <a:srgbClr val="000000"/>
                </a:solidFill>
              </a:rPr>
              <a:t>.</a:t>
            </a:r>
            <a:endParaRPr lang="el-GR" sz="2400" dirty="0">
              <a:solidFill>
                <a:srgbClr val="000000"/>
              </a:solidFill>
            </a:endParaRPr>
          </a:p>
          <a:p>
            <a:pPr marL="1200150" lvl="2" indent="-285750">
              <a:buFont typeface="Wingdings" panose="05000000000000000000" pitchFamily="2" charset="2"/>
              <a:buChar char="ü"/>
            </a:pPr>
            <a:r>
              <a:rPr lang="el-GR" sz="1400" dirty="0">
                <a:solidFill>
                  <a:srgbClr val="9ACD00"/>
                </a:solidFill>
              </a:rPr>
              <a:t> </a:t>
            </a:r>
            <a:r>
              <a:rPr lang="el-GR" sz="2400" dirty="0">
                <a:solidFill>
                  <a:srgbClr val="000000"/>
                </a:solidFill>
              </a:rPr>
              <a:t>Ελέγχει αν το έγγραφο είναι </a:t>
            </a:r>
            <a:r>
              <a:rPr lang="el-GR" sz="2400" dirty="0" smtClean="0">
                <a:solidFill>
                  <a:srgbClr val="000000"/>
                </a:solidFill>
              </a:rPr>
              <a:t>ορθό</a:t>
            </a:r>
            <a:r>
              <a:rPr lang="en-US" sz="2400" dirty="0" smtClean="0">
                <a:solidFill>
                  <a:srgbClr val="000000"/>
                </a:solidFill>
              </a:rPr>
              <a:t>.</a:t>
            </a:r>
            <a:endParaRPr lang="el-GR" sz="2400" dirty="0">
              <a:solidFill>
                <a:srgbClr val="000000"/>
              </a:solidFill>
            </a:endParaRPr>
          </a:p>
          <a:p>
            <a:pPr marL="1200150" lvl="2" indent="-285750">
              <a:buFont typeface="Wingdings" panose="05000000000000000000" pitchFamily="2" charset="2"/>
              <a:buChar char="ü"/>
            </a:pPr>
            <a:r>
              <a:rPr lang="el-GR" sz="1400" dirty="0">
                <a:solidFill>
                  <a:srgbClr val="9ACD00"/>
                </a:solidFill>
              </a:rPr>
              <a:t> </a:t>
            </a:r>
            <a:r>
              <a:rPr lang="el-GR" sz="2400" dirty="0">
                <a:solidFill>
                  <a:srgbClr val="000000"/>
                </a:solidFill>
              </a:rPr>
              <a:t>Πολλές δωρεάν βιβλιοθήκες για XML </a:t>
            </a:r>
            <a:r>
              <a:rPr lang="el-GR" sz="2400" dirty="0" err="1">
                <a:solidFill>
                  <a:srgbClr val="000000"/>
                </a:solidFill>
              </a:rPr>
              <a:t>parsing</a:t>
            </a:r>
            <a:r>
              <a:rPr lang="el-GR" sz="2400" dirty="0">
                <a:solidFill>
                  <a:srgbClr val="000000"/>
                </a:solidFill>
              </a:rPr>
              <a:t> σε PHP, JAVA, ...</a:t>
            </a:r>
          </a:p>
          <a:p>
            <a:pPr marL="800100" lvl="1" indent="-342900">
              <a:buFont typeface="Wingdings" panose="05000000000000000000" pitchFamily="2" charset="2"/>
              <a:buChar char="q"/>
            </a:pPr>
            <a:r>
              <a:rPr lang="en-US" sz="2000" dirty="0">
                <a:solidFill>
                  <a:srgbClr val="9A9A00"/>
                </a:solidFill>
              </a:rPr>
              <a:t> </a:t>
            </a:r>
            <a:r>
              <a:rPr lang="en-US" sz="2800" dirty="0">
                <a:solidFill>
                  <a:srgbClr val="000000"/>
                </a:solidFill>
              </a:rPr>
              <a:t>XML </a:t>
            </a:r>
            <a:r>
              <a:rPr lang="en-US" sz="2800" dirty="0" err="1">
                <a:solidFill>
                  <a:srgbClr val="000000"/>
                </a:solidFill>
              </a:rPr>
              <a:t>validat</a:t>
            </a:r>
            <a:r>
              <a:rPr lang="el-GR" sz="2800" dirty="0">
                <a:solidFill>
                  <a:srgbClr val="000000"/>
                </a:solidFill>
              </a:rPr>
              <a:t>ι</a:t>
            </a:r>
            <a:r>
              <a:rPr lang="en-US" sz="2800" dirty="0">
                <a:solidFill>
                  <a:srgbClr val="000000"/>
                </a:solidFill>
              </a:rPr>
              <a:t>on </a:t>
            </a:r>
            <a:r>
              <a:rPr lang="en-US" sz="2800" dirty="0" smtClean="0">
                <a:solidFill>
                  <a:srgbClr val="000000"/>
                </a:solidFill>
              </a:rPr>
              <a:t>parser.</a:t>
            </a:r>
            <a:endParaRPr lang="el-GR" sz="2800" dirty="0">
              <a:solidFill>
                <a:srgbClr val="000000"/>
              </a:solidFill>
            </a:endParaRPr>
          </a:p>
          <a:p>
            <a:pPr marL="1257300" lvl="2" indent="-342900">
              <a:buFont typeface="Wingdings" panose="05000000000000000000" pitchFamily="2" charset="2"/>
              <a:buChar char="ü"/>
            </a:pPr>
            <a:r>
              <a:rPr lang="el-GR" sz="2400" dirty="0" smtClean="0">
                <a:solidFill>
                  <a:srgbClr val="000000"/>
                </a:solidFill>
              </a:rPr>
              <a:t>Ελέγχει </a:t>
            </a:r>
            <a:r>
              <a:rPr lang="el-GR" sz="2400" dirty="0">
                <a:solidFill>
                  <a:srgbClr val="000000"/>
                </a:solidFill>
              </a:rPr>
              <a:t>επιπλέον αν το έγγραφο συμφωνεί με τους </a:t>
            </a:r>
            <a:r>
              <a:rPr lang="el-GR" sz="2400" dirty="0" smtClean="0">
                <a:solidFill>
                  <a:srgbClr val="000000"/>
                </a:solidFill>
              </a:rPr>
              <a:t>κανόνες που </a:t>
            </a:r>
            <a:r>
              <a:rPr lang="el-GR" sz="2400" dirty="0">
                <a:solidFill>
                  <a:srgbClr val="000000"/>
                </a:solidFill>
              </a:rPr>
              <a:t>έχουν καθοριστεί σε κάποιο DTD ή </a:t>
            </a:r>
            <a:r>
              <a:rPr lang="el-GR" sz="2400" dirty="0" smtClean="0">
                <a:solidFill>
                  <a:srgbClr val="000000"/>
                </a:solidFill>
              </a:rPr>
              <a:t>XSD</a:t>
            </a:r>
            <a:r>
              <a:rPr lang="en-US" sz="2400" dirty="0" smtClean="0">
                <a:solidFill>
                  <a:srgbClr val="000000"/>
                </a:solidFill>
              </a:rPr>
              <a:t>.</a:t>
            </a:r>
            <a:endParaRPr lang="el-GR" sz="20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2295737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264540" y="153894"/>
            <a:ext cx="8507413" cy="729593"/>
          </a:xfrm>
        </p:spPr>
        <p:txBody>
          <a:bodyPr>
            <a:noAutofit/>
          </a:bodyPr>
          <a:lstStyle/>
          <a:p>
            <a:r>
              <a:rPr lang="el-GR" sz="3600" dirty="0"/>
              <a:t>Εργασίες με έγγραφα XML (II)</a:t>
            </a:r>
            <a:endParaRPr lang="el-GR" sz="3600" dirty="0" smtClean="0"/>
          </a:p>
        </p:txBody>
      </p:sp>
      <p:sp>
        <p:nvSpPr>
          <p:cNvPr id="2" name="Ορθογώνιο 1"/>
          <p:cNvSpPr/>
          <p:nvPr>
            <p:custDataLst>
              <p:tags r:id="rId3"/>
            </p:custDataLst>
          </p:nvPr>
        </p:nvSpPr>
        <p:spPr>
          <a:xfrm>
            <a:off x="107504" y="1124744"/>
            <a:ext cx="9036496" cy="5201424"/>
          </a:xfrm>
          <a:prstGeom prst="rect">
            <a:avLst/>
          </a:prstGeom>
        </p:spPr>
        <p:txBody>
          <a:bodyPr wrap="square">
            <a:spAutoFit/>
          </a:bodyPr>
          <a:lstStyle/>
          <a:p>
            <a:pPr marL="457200" indent="-457200">
              <a:buFont typeface="Wingdings" panose="05000000000000000000" pitchFamily="2" charset="2"/>
              <a:buChar char="v"/>
            </a:pPr>
            <a:r>
              <a:rPr lang="el-GR" sz="3200" dirty="0">
                <a:solidFill>
                  <a:srgbClr val="000000"/>
                </a:solidFill>
              </a:rPr>
              <a:t>Λογισμικά που χρησιμοποιούν κάποιον </a:t>
            </a:r>
            <a:r>
              <a:rPr lang="el-GR" sz="3200" dirty="0" smtClean="0">
                <a:solidFill>
                  <a:srgbClr val="000000"/>
                </a:solidFill>
              </a:rPr>
              <a:t>XML </a:t>
            </a:r>
            <a:r>
              <a:rPr lang="el-GR" sz="3200" dirty="0" err="1" smtClean="0">
                <a:solidFill>
                  <a:srgbClr val="000000"/>
                </a:solidFill>
              </a:rPr>
              <a:t>parser</a:t>
            </a:r>
            <a:r>
              <a:rPr lang="el-GR" sz="3200" dirty="0" smtClean="0">
                <a:solidFill>
                  <a:srgbClr val="000000"/>
                </a:solidFill>
              </a:rPr>
              <a:t> </a:t>
            </a:r>
            <a:r>
              <a:rPr lang="el-GR" sz="3200" dirty="0">
                <a:solidFill>
                  <a:srgbClr val="000000"/>
                </a:solidFill>
              </a:rPr>
              <a:t>για την επεξεργασία XML αρχείων:</a:t>
            </a:r>
          </a:p>
          <a:p>
            <a:pPr marL="914400" lvl="1" indent="-457200">
              <a:buFont typeface="Wingdings" panose="05000000000000000000" pitchFamily="2" charset="2"/>
              <a:buChar char="q"/>
            </a:pPr>
            <a:r>
              <a:rPr lang="en-US" sz="2800" dirty="0" smtClean="0">
                <a:solidFill>
                  <a:srgbClr val="000000"/>
                </a:solidFill>
              </a:rPr>
              <a:t>Web </a:t>
            </a:r>
            <a:r>
              <a:rPr lang="en-US" sz="2800" dirty="0">
                <a:solidFill>
                  <a:srgbClr val="000000"/>
                </a:solidFill>
              </a:rPr>
              <a:t>browsers (IE, Firefox</a:t>
            </a:r>
            <a:r>
              <a:rPr lang="en-US" sz="2800" dirty="0" smtClean="0">
                <a:solidFill>
                  <a:srgbClr val="000000"/>
                </a:solidFill>
              </a:rPr>
              <a:t>).</a:t>
            </a:r>
            <a:endParaRPr lang="en-US" sz="2800" dirty="0">
              <a:solidFill>
                <a:srgbClr val="000000"/>
              </a:solidFill>
            </a:endParaRPr>
          </a:p>
          <a:p>
            <a:pPr marL="1257300" lvl="2" indent="-342900">
              <a:buFont typeface="Wingdings" panose="05000000000000000000" pitchFamily="2" charset="2"/>
              <a:buChar char="ü"/>
            </a:pPr>
            <a:r>
              <a:rPr lang="el-GR" sz="2400" dirty="0" smtClean="0">
                <a:solidFill>
                  <a:srgbClr val="000000"/>
                </a:solidFill>
              </a:rPr>
              <a:t>Εμφάνιση </a:t>
            </a:r>
            <a:r>
              <a:rPr lang="en-US" sz="2400" dirty="0">
                <a:solidFill>
                  <a:srgbClr val="000000"/>
                </a:solidFill>
              </a:rPr>
              <a:t>XML </a:t>
            </a:r>
            <a:r>
              <a:rPr lang="el-GR" sz="2400" dirty="0" smtClean="0">
                <a:solidFill>
                  <a:srgbClr val="000000"/>
                </a:solidFill>
              </a:rPr>
              <a:t>εγγράφου</a:t>
            </a:r>
            <a:r>
              <a:rPr lang="en-US" sz="2400" dirty="0" smtClean="0">
                <a:solidFill>
                  <a:srgbClr val="000000"/>
                </a:solidFill>
              </a:rPr>
              <a:t>.</a:t>
            </a:r>
            <a:endParaRPr lang="el-GR" sz="2400" dirty="0" smtClean="0">
              <a:solidFill>
                <a:srgbClr val="000000"/>
              </a:solidFill>
            </a:endParaRPr>
          </a:p>
          <a:p>
            <a:pPr marL="914400" lvl="1" indent="-457200">
              <a:buFont typeface="Wingdings" panose="05000000000000000000" pitchFamily="2" charset="2"/>
              <a:buChar char="q"/>
            </a:pPr>
            <a:r>
              <a:rPr lang="el-GR" sz="2800" dirty="0" smtClean="0">
                <a:solidFill>
                  <a:srgbClr val="000000"/>
                </a:solidFill>
              </a:rPr>
              <a:t>Επεξεργαστής </a:t>
            </a:r>
            <a:r>
              <a:rPr lang="el-GR" sz="2800" dirty="0">
                <a:solidFill>
                  <a:srgbClr val="000000"/>
                </a:solidFill>
              </a:rPr>
              <a:t>κειμένου (</a:t>
            </a:r>
            <a:r>
              <a:rPr lang="en-US" sz="2800" dirty="0" err="1">
                <a:solidFill>
                  <a:srgbClr val="000000"/>
                </a:solidFill>
              </a:rPr>
              <a:t>OpenOffice</a:t>
            </a:r>
            <a:r>
              <a:rPr lang="en-US" sz="2800" dirty="0">
                <a:solidFill>
                  <a:srgbClr val="000000"/>
                </a:solidFill>
              </a:rPr>
              <a:t>, </a:t>
            </a:r>
            <a:r>
              <a:rPr lang="en-US" sz="2800" dirty="0" err="1">
                <a:solidFill>
                  <a:srgbClr val="000000"/>
                </a:solidFill>
              </a:rPr>
              <a:t>StarOffice</a:t>
            </a:r>
            <a:r>
              <a:rPr lang="en-US" sz="2800" dirty="0">
                <a:solidFill>
                  <a:srgbClr val="000000"/>
                </a:solidFill>
              </a:rPr>
              <a:t> </a:t>
            </a:r>
            <a:r>
              <a:rPr lang="en-US" sz="2800" dirty="0" smtClean="0">
                <a:solidFill>
                  <a:srgbClr val="000000"/>
                </a:solidFill>
              </a:rPr>
              <a:t>Writer</a:t>
            </a:r>
            <a:endParaRPr lang="el-GR" sz="1400" dirty="0">
              <a:solidFill>
                <a:srgbClr val="9ACD00"/>
              </a:solidFill>
            </a:endParaRPr>
          </a:p>
          <a:p>
            <a:pPr marL="1371600" lvl="2" indent="-457200">
              <a:buFont typeface="Wingdings" panose="05000000000000000000" pitchFamily="2" charset="2"/>
              <a:buChar char="ü"/>
            </a:pPr>
            <a:r>
              <a:rPr lang="el-GR" sz="2400" dirty="0" smtClean="0">
                <a:solidFill>
                  <a:srgbClr val="000000"/>
                </a:solidFill>
              </a:rPr>
              <a:t>Εισαγωγή/Εξαγωγή </a:t>
            </a:r>
            <a:r>
              <a:rPr lang="el-GR" sz="2400" dirty="0">
                <a:solidFill>
                  <a:srgbClr val="000000"/>
                </a:solidFill>
              </a:rPr>
              <a:t>εγγράφου από/σε </a:t>
            </a:r>
            <a:r>
              <a:rPr lang="en-US" sz="2400" dirty="0" smtClean="0">
                <a:solidFill>
                  <a:srgbClr val="000000"/>
                </a:solidFill>
              </a:rPr>
              <a:t>XML.</a:t>
            </a:r>
            <a:endParaRPr lang="el-GR" sz="2400" dirty="0" smtClean="0">
              <a:solidFill>
                <a:srgbClr val="000000"/>
              </a:solidFill>
            </a:endParaRPr>
          </a:p>
          <a:p>
            <a:pPr marL="914400" lvl="1" indent="-457200">
              <a:buFont typeface="Wingdings" panose="05000000000000000000" pitchFamily="2" charset="2"/>
              <a:buChar char="q"/>
            </a:pPr>
            <a:r>
              <a:rPr lang="el-GR" sz="2800" dirty="0" smtClean="0">
                <a:solidFill>
                  <a:srgbClr val="000000"/>
                </a:solidFill>
              </a:rPr>
              <a:t>Βάση </a:t>
            </a:r>
            <a:r>
              <a:rPr lang="el-GR" sz="2800" dirty="0">
                <a:solidFill>
                  <a:srgbClr val="000000"/>
                </a:solidFill>
              </a:rPr>
              <a:t>δεδομένων (</a:t>
            </a:r>
            <a:r>
              <a:rPr lang="en-US" sz="2800" dirty="0">
                <a:solidFill>
                  <a:srgbClr val="000000"/>
                </a:solidFill>
              </a:rPr>
              <a:t>SQL </a:t>
            </a:r>
            <a:r>
              <a:rPr lang="en-US" sz="2800" dirty="0" smtClean="0">
                <a:solidFill>
                  <a:srgbClr val="000000"/>
                </a:solidFill>
              </a:rPr>
              <a:t>server).</a:t>
            </a:r>
            <a:endParaRPr lang="el-GR" sz="2800" dirty="0" smtClean="0">
              <a:solidFill>
                <a:srgbClr val="000000"/>
              </a:solidFill>
            </a:endParaRPr>
          </a:p>
          <a:p>
            <a:pPr marL="1257300" lvl="2" indent="-342900">
              <a:buFont typeface="Wingdings" panose="05000000000000000000" pitchFamily="2" charset="2"/>
              <a:buChar char="ü"/>
            </a:pPr>
            <a:r>
              <a:rPr lang="el-GR" sz="2400" dirty="0" smtClean="0">
                <a:solidFill>
                  <a:srgbClr val="000000"/>
                </a:solidFill>
              </a:rPr>
              <a:t>Εισαγωγή/εξαγωγή </a:t>
            </a:r>
            <a:r>
              <a:rPr lang="el-GR" sz="2400" dirty="0">
                <a:solidFill>
                  <a:srgbClr val="000000"/>
                </a:solidFill>
              </a:rPr>
              <a:t>δεδομένων από/σε </a:t>
            </a:r>
            <a:r>
              <a:rPr lang="en-US" sz="2400" dirty="0" smtClean="0">
                <a:solidFill>
                  <a:srgbClr val="000000"/>
                </a:solidFill>
              </a:rPr>
              <a:t>XML.</a:t>
            </a:r>
            <a:endParaRPr lang="en-US" sz="2400" dirty="0">
              <a:solidFill>
                <a:srgbClr val="000000"/>
              </a:solidFill>
            </a:endParaRPr>
          </a:p>
          <a:p>
            <a:pPr marL="914400" lvl="1" indent="-457200">
              <a:buFont typeface="Wingdings" panose="05000000000000000000" pitchFamily="2" charset="2"/>
              <a:buChar char="q"/>
            </a:pPr>
            <a:r>
              <a:rPr lang="el-GR" sz="2800" dirty="0" smtClean="0">
                <a:solidFill>
                  <a:srgbClr val="000000"/>
                </a:solidFill>
              </a:rPr>
              <a:t>Διαχειριστής </a:t>
            </a:r>
            <a:r>
              <a:rPr lang="el-GR" sz="2800" dirty="0">
                <a:solidFill>
                  <a:srgbClr val="000000"/>
                </a:solidFill>
              </a:rPr>
              <a:t>προσωπικών οικονομικών (</a:t>
            </a:r>
            <a:r>
              <a:rPr lang="en-US" sz="2800" dirty="0" smtClean="0">
                <a:solidFill>
                  <a:srgbClr val="000000"/>
                </a:solidFill>
              </a:rPr>
              <a:t>Microsoft</a:t>
            </a:r>
            <a:r>
              <a:rPr lang="el-GR" sz="2800" dirty="0" smtClean="0">
                <a:solidFill>
                  <a:srgbClr val="000000"/>
                </a:solidFill>
              </a:rPr>
              <a:t> </a:t>
            </a:r>
            <a:r>
              <a:rPr lang="en-US" sz="2800" dirty="0" smtClean="0">
                <a:solidFill>
                  <a:srgbClr val="000000"/>
                </a:solidFill>
              </a:rPr>
              <a:t>Money)</a:t>
            </a:r>
            <a:r>
              <a:rPr lang="el-GR" sz="2800" dirty="0" smtClean="0">
                <a:solidFill>
                  <a:srgbClr val="000000"/>
                </a:solidFill>
              </a:rPr>
              <a:t> </a:t>
            </a:r>
            <a:r>
              <a:rPr lang="en-US" sz="2800" dirty="0" smtClean="0">
                <a:solidFill>
                  <a:srgbClr val="000000"/>
                </a:solidFill>
              </a:rPr>
              <a:t>.</a:t>
            </a:r>
            <a:endParaRPr lang="el-GR" sz="2800" dirty="0" smtClean="0">
              <a:solidFill>
                <a:srgbClr val="000000"/>
              </a:solidFill>
            </a:endParaRPr>
          </a:p>
          <a:p>
            <a:pPr marL="1257300" lvl="2" indent="-342900">
              <a:buFont typeface="Wingdings" panose="05000000000000000000" pitchFamily="2" charset="2"/>
              <a:buChar char="ü"/>
            </a:pPr>
            <a:r>
              <a:rPr lang="el-GR" sz="2400" dirty="0" smtClean="0">
                <a:solidFill>
                  <a:srgbClr val="000000"/>
                </a:solidFill>
              </a:rPr>
              <a:t>Εισαγωγή </a:t>
            </a:r>
            <a:r>
              <a:rPr lang="el-GR" sz="2400" dirty="0">
                <a:solidFill>
                  <a:srgbClr val="000000"/>
                </a:solidFill>
              </a:rPr>
              <a:t>μιας τραπεζικής </a:t>
            </a:r>
            <a:r>
              <a:rPr lang="el-GR" sz="2400" dirty="0" smtClean="0">
                <a:solidFill>
                  <a:srgbClr val="000000"/>
                </a:solidFill>
              </a:rPr>
              <a:t>συναλλαγής</a:t>
            </a:r>
            <a:r>
              <a:rPr lang="en-US" sz="2400" dirty="0" smtClean="0">
                <a:solidFill>
                  <a:srgbClr val="000000"/>
                </a:solidFill>
              </a:rPr>
              <a:t>.</a:t>
            </a:r>
            <a:endParaRPr lang="el-GR" sz="2400" dirty="0" smtClean="0">
              <a:solidFill>
                <a:srgbClr val="000000"/>
              </a:solidFill>
            </a:endParaRPr>
          </a:p>
          <a:p>
            <a:pPr marL="914400" lvl="1" indent="-457200">
              <a:buFont typeface="Wingdings" panose="05000000000000000000" pitchFamily="2" charset="2"/>
              <a:buChar char="q"/>
            </a:pPr>
            <a:r>
              <a:rPr lang="el-GR" sz="2800" dirty="0" smtClean="0">
                <a:solidFill>
                  <a:srgbClr val="000000"/>
                </a:solidFill>
              </a:rPr>
              <a:t>Ένα </a:t>
            </a:r>
            <a:r>
              <a:rPr lang="el-GR" sz="2800" dirty="0">
                <a:solidFill>
                  <a:srgbClr val="000000"/>
                </a:solidFill>
              </a:rPr>
              <a:t>δικό σας πρόγραμμα σε οποιαδήποτε </a:t>
            </a:r>
            <a:r>
              <a:rPr lang="el-GR" sz="2800" dirty="0" smtClean="0">
                <a:solidFill>
                  <a:srgbClr val="000000"/>
                </a:solidFill>
              </a:rPr>
              <a:t>γλώσσα</a:t>
            </a:r>
            <a:r>
              <a:rPr lang="en-US" sz="2800" dirty="0" smtClean="0">
                <a:solidFill>
                  <a:srgbClr val="000000"/>
                </a:solidFill>
              </a:rPr>
              <a:t>.</a:t>
            </a:r>
            <a:endParaRPr lang="el-GR" sz="2000" dirty="0"/>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60098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323528" y="1833611"/>
            <a:ext cx="8712968" cy="4525963"/>
          </a:xfrm>
        </p:spPr>
        <p:txBody>
          <a:bodyPr>
            <a:normAutofit fontScale="85000" lnSpcReduction="10000"/>
          </a:bodyPr>
          <a:lstStyle/>
          <a:p>
            <a:pPr marL="0"/>
            <a:r>
              <a:rPr lang="el-GR" sz="2800" dirty="0" smtClean="0"/>
              <a:t>Να περιγράφει τα βασικά στοιχεία της γλώσσας </a:t>
            </a:r>
            <a:r>
              <a:rPr lang="en-US" sz="2800" dirty="0" smtClean="0"/>
              <a:t>XML</a:t>
            </a:r>
            <a:r>
              <a:rPr lang="el-GR" sz="2800" dirty="0" smtClean="0"/>
              <a:t>.</a:t>
            </a:r>
            <a:endParaRPr lang="en-US" sz="2800" dirty="0" smtClean="0"/>
          </a:p>
          <a:p>
            <a:pPr marL="0"/>
            <a:r>
              <a:rPr lang="el-GR" sz="2800" dirty="0" smtClean="0"/>
              <a:t>Να δίδει τη δομή ενός εγγράφου </a:t>
            </a:r>
            <a:r>
              <a:rPr lang="en-US" sz="2800" dirty="0" smtClean="0"/>
              <a:t>XML.</a:t>
            </a:r>
          </a:p>
          <a:p>
            <a:pPr marL="0"/>
            <a:r>
              <a:rPr lang="el-GR" sz="2800" dirty="0" smtClean="0"/>
              <a:t>Να ορίζει τις ιδιότητες ενός στοιχείου </a:t>
            </a:r>
            <a:r>
              <a:rPr lang="en-US" sz="2800" dirty="0" smtClean="0"/>
              <a:t>XML.</a:t>
            </a:r>
          </a:p>
          <a:p>
            <a:pPr marL="0"/>
            <a:r>
              <a:rPr lang="el-GR" sz="2800" dirty="0" smtClean="0"/>
              <a:t>Να αναφέρει τους κανόνες ονοματολογίας ενός στοιχείου </a:t>
            </a:r>
            <a:r>
              <a:rPr lang="en-US" sz="2800" dirty="0" smtClean="0"/>
              <a:t>XML. </a:t>
            </a:r>
          </a:p>
          <a:p>
            <a:pPr marL="0"/>
            <a:r>
              <a:rPr lang="el-GR" sz="2800" dirty="0" smtClean="0"/>
              <a:t>Να ορίζει τμήματα </a:t>
            </a:r>
            <a:r>
              <a:rPr lang="en-US" sz="2800" dirty="0" smtClean="0"/>
              <a:t>CDATA</a:t>
            </a:r>
            <a:r>
              <a:rPr lang="el-GR" sz="2800" dirty="0" smtClean="0"/>
              <a:t> σε στοιχεία </a:t>
            </a:r>
            <a:r>
              <a:rPr lang="en-US" sz="2800" dirty="0" smtClean="0"/>
              <a:t>XML.</a:t>
            </a:r>
          </a:p>
          <a:p>
            <a:pPr marL="0"/>
            <a:r>
              <a:rPr lang="el-GR" sz="2800" dirty="0" smtClean="0"/>
              <a:t>Να</a:t>
            </a:r>
            <a:r>
              <a:rPr lang="en-US" sz="2800" dirty="0" smtClean="0"/>
              <a:t> </a:t>
            </a:r>
            <a:r>
              <a:rPr lang="el-GR" sz="2800" dirty="0" smtClean="0"/>
              <a:t>ορίζει τους κανόνες ορθότητας και εγκυρότητας σύνταξης ενός στοιχείου </a:t>
            </a:r>
            <a:r>
              <a:rPr lang="en-US" sz="2800" dirty="0" smtClean="0"/>
              <a:t>XML.</a:t>
            </a:r>
          </a:p>
          <a:p>
            <a:pPr marL="0" indent="0">
              <a:buNone/>
            </a:pPr>
            <a:r>
              <a:rPr lang="el-GR" sz="2800" dirty="0" smtClean="0"/>
              <a:t> </a:t>
            </a:r>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custDataLst>
              <p:tags r:id="rId4"/>
            </p:custDataLst>
          </p:nvPr>
        </p:nvSpPr>
        <p:spPr>
          <a:xfrm>
            <a:off x="2843809" y="6381328"/>
            <a:ext cx="35283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Εφαρμογών Διαδικτύου</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264540" y="153894"/>
            <a:ext cx="8507413" cy="729593"/>
          </a:xfrm>
        </p:spPr>
        <p:txBody>
          <a:bodyPr>
            <a:noAutofit/>
          </a:bodyPr>
          <a:lstStyle/>
          <a:p>
            <a:r>
              <a:rPr lang="el-GR" sz="4000" dirty="0"/>
              <a:t>Εφαρμογές </a:t>
            </a:r>
            <a:r>
              <a:rPr lang="en-US" sz="4000" dirty="0"/>
              <a:t>XML </a:t>
            </a:r>
            <a:r>
              <a:rPr lang="el-GR" sz="4000" dirty="0"/>
              <a:t>στο </a:t>
            </a:r>
            <a:r>
              <a:rPr lang="en-US" sz="4000" dirty="0"/>
              <a:t>web</a:t>
            </a:r>
            <a:endParaRPr lang="el-GR" sz="4000" dirty="0" smtClean="0"/>
          </a:p>
        </p:txBody>
      </p:sp>
      <p:sp>
        <p:nvSpPr>
          <p:cNvPr id="2" name="Ορθογώνιο 1"/>
          <p:cNvSpPr/>
          <p:nvPr/>
        </p:nvSpPr>
        <p:spPr>
          <a:xfrm>
            <a:off x="135360" y="1628800"/>
            <a:ext cx="9036496" cy="3046988"/>
          </a:xfrm>
          <a:prstGeom prst="rect">
            <a:avLst/>
          </a:prstGeom>
        </p:spPr>
        <p:txBody>
          <a:bodyPr wrap="square">
            <a:spAutoFit/>
          </a:bodyPr>
          <a:lstStyle/>
          <a:p>
            <a:pPr marL="914400" lvl="1" indent="-457200">
              <a:buFont typeface="Wingdings" panose="05000000000000000000" pitchFamily="2" charset="2"/>
              <a:buChar char="q"/>
            </a:pPr>
            <a:r>
              <a:rPr lang="en-US" sz="3200" dirty="0"/>
              <a:t> XHTML</a:t>
            </a:r>
          </a:p>
          <a:p>
            <a:pPr marL="914400" lvl="1" indent="-457200">
              <a:buFont typeface="Wingdings" panose="05000000000000000000" pitchFamily="2" charset="2"/>
              <a:buChar char="q"/>
            </a:pPr>
            <a:r>
              <a:rPr lang="en-US" sz="3200" dirty="0"/>
              <a:t> RSS</a:t>
            </a:r>
          </a:p>
          <a:p>
            <a:pPr marL="914400" lvl="1" indent="-457200">
              <a:buFont typeface="Wingdings" panose="05000000000000000000" pitchFamily="2" charset="2"/>
              <a:buChar char="q"/>
            </a:pPr>
            <a:r>
              <a:rPr lang="en-US" sz="3200" dirty="0"/>
              <a:t> RDF</a:t>
            </a:r>
          </a:p>
          <a:p>
            <a:pPr marL="914400" lvl="1" indent="-457200">
              <a:buFont typeface="Wingdings" panose="05000000000000000000" pitchFamily="2" charset="2"/>
              <a:buChar char="q"/>
            </a:pPr>
            <a:r>
              <a:rPr lang="en-US" sz="3200" dirty="0"/>
              <a:t> </a:t>
            </a:r>
            <a:r>
              <a:rPr lang="en-US" sz="3200" dirty="0" err="1"/>
              <a:t>MathML</a:t>
            </a:r>
            <a:endParaRPr lang="en-US" sz="3200" dirty="0"/>
          </a:p>
          <a:p>
            <a:pPr marL="914400" lvl="1" indent="-457200">
              <a:buFont typeface="Wingdings" panose="05000000000000000000" pitchFamily="2" charset="2"/>
              <a:buChar char="q"/>
            </a:pPr>
            <a:r>
              <a:rPr lang="en-US" sz="3200" dirty="0"/>
              <a:t> SVG</a:t>
            </a:r>
          </a:p>
          <a:p>
            <a:pPr marL="914400" lvl="1" indent="-457200">
              <a:buFont typeface="Wingdings" panose="05000000000000000000" pitchFamily="2" charset="2"/>
              <a:buChar char="q"/>
            </a:pPr>
            <a:r>
              <a:rPr lang="en-US" sz="3200" dirty="0"/>
              <a:t> SMIL</a:t>
            </a:r>
            <a:endParaRPr lang="el-GR" sz="2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988620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264540" y="153894"/>
            <a:ext cx="8507413" cy="729593"/>
          </a:xfrm>
        </p:spPr>
        <p:txBody>
          <a:bodyPr>
            <a:noAutofit/>
          </a:bodyPr>
          <a:lstStyle/>
          <a:p>
            <a:r>
              <a:rPr lang="en-US" sz="3600" dirty="0" err="1" smtClean="0"/>
              <a:t>Altova</a:t>
            </a:r>
            <a:r>
              <a:rPr lang="en-US" sz="3600" dirty="0" smtClean="0"/>
              <a:t> XML Spy</a:t>
            </a:r>
            <a:endParaRPr lang="el-GR" sz="3600" dirty="0" smtClean="0"/>
          </a:p>
        </p:txBody>
      </p:sp>
      <p:pic>
        <p:nvPicPr>
          <p:cNvPr id="3" name="Εικόνα 2" descr="εικόνα xml spy."/>
          <p:cNvPicPr>
            <a:picLocks noChangeAspect="1"/>
          </p:cNvPicPr>
          <p:nvPr/>
        </p:nvPicPr>
        <p:blipFill>
          <a:blip r:embed="rId7"/>
          <a:stretch>
            <a:fillRect/>
          </a:stretch>
        </p:blipFill>
        <p:spPr>
          <a:xfrm>
            <a:off x="945582" y="888795"/>
            <a:ext cx="7145328" cy="5470602"/>
          </a:xfrm>
          <a:prstGeom prst="rect">
            <a:avLst/>
          </a:prstGeom>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3944492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264540" y="153894"/>
            <a:ext cx="8507413" cy="729593"/>
          </a:xfrm>
        </p:spPr>
        <p:txBody>
          <a:bodyPr>
            <a:noAutofit/>
          </a:bodyPr>
          <a:lstStyle/>
          <a:p>
            <a:r>
              <a:rPr lang="en-US" sz="3600" dirty="0"/>
              <a:t>Microsoft XML Notepad </a:t>
            </a:r>
            <a:r>
              <a:rPr lang="en-US" sz="3600" dirty="0" smtClean="0"/>
              <a:t>2007 (1/2)</a:t>
            </a:r>
            <a:endParaRPr lang="el-GR" sz="3600" dirty="0" smtClean="0"/>
          </a:p>
        </p:txBody>
      </p:sp>
      <p:pic>
        <p:nvPicPr>
          <p:cNvPr id="4" name="Εικόνα 3" descr="εικόνα xml notepad."/>
          <p:cNvPicPr>
            <a:picLocks noChangeAspect="1"/>
          </p:cNvPicPr>
          <p:nvPr/>
        </p:nvPicPr>
        <p:blipFill>
          <a:blip r:embed="rId8"/>
          <a:stretch>
            <a:fillRect/>
          </a:stretch>
        </p:blipFill>
        <p:spPr>
          <a:xfrm>
            <a:off x="1611914" y="737866"/>
            <a:ext cx="5812664" cy="4475210"/>
          </a:xfrm>
          <a:prstGeom prst="rect">
            <a:avLst/>
          </a:prstGeom>
        </p:spPr>
      </p:pic>
      <p:sp>
        <p:nvSpPr>
          <p:cNvPr id="3" name="Ορθογώνιο 2"/>
          <p:cNvSpPr/>
          <p:nvPr>
            <p:custDataLst>
              <p:tags r:id="rId3"/>
            </p:custDataLst>
          </p:nvPr>
        </p:nvSpPr>
        <p:spPr>
          <a:xfrm>
            <a:off x="78516" y="5176263"/>
            <a:ext cx="8879460" cy="1200329"/>
          </a:xfrm>
          <a:prstGeom prst="rect">
            <a:avLst/>
          </a:prstGeom>
        </p:spPr>
        <p:txBody>
          <a:bodyPr wrap="square">
            <a:spAutoFit/>
          </a:bodyPr>
          <a:lstStyle/>
          <a:p>
            <a:pPr marL="342900" indent="-342900">
              <a:buFont typeface="Wingdings" panose="05000000000000000000" pitchFamily="2" charset="2"/>
              <a:buChar char="v"/>
            </a:pPr>
            <a:r>
              <a:rPr lang="el-GR" sz="2400" b="1" dirty="0"/>
              <a:t>Εφαρμογή</a:t>
            </a:r>
            <a:r>
              <a:rPr lang="el-GR" sz="2400" dirty="0"/>
              <a:t>: Παραγωγή HTML από XML δεδομένα, μέσω XSL μετασχηματισμού.</a:t>
            </a:r>
          </a:p>
          <a:p>
            <a:pPr marL="800100" lvl="1" indent="-342900">
              <a:buFont typeface="Wingdings" panose="05000000000000000000" pitchFamily="2" charset="2"/>
              <a:buChar char="q"/>
            </a:pPr>
            <a:r>
              <a:rPr lang="el-GR" sz="2400" dirty="0" smtClean="0"/>
              <a:t>...</a:t>
            </a:r>
            <a:r>
              <a:rPr lang="el-GR" sz="2400" dirty="0"/>
              <a:t>με χρήση κατάλληλου XSL αρχείου (επόμενο </a:t>
            </a:r>
            <a:r>
              <a:rPr lang="el-GR" sz="2400" dirty="0" err="1"/>
              <a:t>slide</a:t>
            </a:r>
            <a:r>
              <a:rPr lang="el-GR" sz="2400" dirty="0"/>
              <a:t>)</a:t>
            </a:r>
            <a:endParaRPr lang="el-GR" sz="20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28305194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264540" y="153894"/>
            <a:ext cx="8507413" cy="729593"/>
          </a:xfrm>
        </p:spPr>
        <p:txBody>
          <a:bodyPr>
            <a:noAutofit/>
          </a:bodyPr>
          <a:lstStyle/>
          <a:p>
            <a:r>
              <a:rPr lang="en-US" sz="3600" dirty="0"/>
              <a:t>Microsoft XML Notepad </a:t>
            </a:r>
            <a:r>
              <a:rPr lang="en-US" sz="3600" dirty="0" smtClean="0"/>
              <a:t>2007 (2/2)</a:t>
            </a:r>
            <a:endParaRPr lang="el-GR" sz="3600" dirty="0" smtClean="0"/>
          </a:p>
        </p:txBody>
      </p:sp>
      <p:pic>
        <p:nvPicPr>
          <p:cNvPr id="2" name="Εικόνα 1" descr="[DECORATIVE]"/>
          <p:cNvPicPr>
            <a:picLocks noChangeAspect="1"/>
          </p:cNvPicPr>
          <p:nvPr/>
        </p:nvPicPr>
        <p:blipFill>
          <a:blip r:embed="rId7"/>
          <a:stretch>
            <a:fillRect/>
          </a:stretch>
        </p:blipFill>
        <p:spPr>
          <a:xfrm>
            <a:off x="179512" y="791284"/>
            <a:ext cx="3815100" cy="5589370"/>
          </a:xfrm>
          <a:prstGeom prst="rect">
            <a:avLst/>
          </a:prstGeom>
        </p:spPr>
      </p:pic>
      <p:pic>
        <p:nvPicPr>
          <p:cNvPr id="5" name="Εικόνα 4" descr="[DECORATIVE]"/>
          <p:cNvPicPr>
            <a:picLocks noChangeAspect="1"/>
          </p:cNvPicPr>
          <p:nvPr/>
        </p:nvPicPr>
        <p:blipFill>
          <a:blip r:embed="rId8"/>
          <a:stretch>
            <a:fillRect/>
          </a:stretch>
        </p:blipFill>
        <p:spPr>
          <a:xfrm>
            <a:off x="4817509" y="904356"/>
            <a:ext cx="3855931" cy="2466108"/>
          </a:xfrm>
          <a:prstGeom prst="rect">
            <a:avLst/>
          </a:prstGeom>
        </p:spPr>
      </p:pic>
      <p:pic>
        <p:nvPicPr>
          <p:cNvPr id="7" name="Εικόνα 6" descr="εικόνα xml notepad 2007"/>
          <p:cNvPicPr>
            <a:picLocks noChangeAspect="1"/>
          </p:cNvPicPr>
          <p:nvPr/>
        </p:nvPicPr>
        <p:blipFill>
          <a:blip r:embed="rId9"/>
          <a:stretch>
            <a:fillRect/>
          </a:stretch>
        </p:blipFill>
        <p:spPr>
          <a:xfrm>
            <a:off x="4960016" y="3397226"/>
            <a:ext cx="3500416" cy="2938648"/>
          </a:xfrm>
          <a:prstGeom prst="rect">
            <a:avLst/>
          </a:prstGeom>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33356210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3076" y="1314910"/>
            <a:ext cx="4932040" cy="4525963"/>
          </a:xfrm>
        </p:spPr>
        <p:txBody>
          <a:bodyPr>
            <a:noAutofit/>
          </a:bodyPr>
          <a:lstStyle/>
          <a:p>
            <a:pPr lvl="1">
              <a:buFont typeface="Wingdings" pitchFamily="2" charset="2"/>
              <a:buChar char="§"/>
            </a:pPr>
            <a:r>
              <a:rPr lang="el-GR" dirty="0" smtClean="0">
                <a:hlinkClick r:id="rId9" action="ppaction://hlinksldjump"/>
              </a:rPr>
              <a:t>Εισαγωγή στην </a:t>
            </a:r>
            <a:r>
              <a:rPr lang="en-US" dirty="0" smtClean="0">
                <a:hlinkClick r:id="rId9" action="ppaction://hlinksldjump"/>
              </a:rPr>
              <a:t>XML.</a:t>
            </a:r>
            <a:endParaRPr lang="en-US" dirty="0" smtClean="0"/>
          </a:p>
          <a:p>
            <a:pPr lvl="1">
              <a:buFont typeface="Wingdings" pitchFamily="2" charset="2"/>
              <a:buChar char="§"/>
            </a:pPr>
            <a:r>
              <a:rPr lang="el-GR" dirty="0" smtClean="0">
                <a:hlinkClick r:id="rId10" action="ppaction://hlinksldjump"/>
              </a:rPr>
              <a:t>Δομή εγγράφου </a:t>
            </a:r>
            <a:r>
              <a:rPr lang="en-US" dirty="0" smtClean="0">
                <a:hlinkClick r:id="rId10" action="ppaction://hlinksldjump"/>
              </a:rPr>
              <a:t>XML.</a:t>
            </a:r>
            <a:endParaRPr lang="fi-FI" dirty="0"/>
          </a:p>
          <a:p>
            <a:pPr lvl="1">
              <a:buFont typeface="Wingdings" pitchFamily="2" charset="2"/>
              <a:buChar char="§"/>
            </a:pPr>
            <a:r>
              <a:rPr lang="el-GR" dirty="0" smtClean="0">
                <a:hlinkClick r:id="rId11" action="ppaction://hlinksldjump"/>
              </a:rPr>
              <a:t>Μικτό περιεχόμενο. </a:t>
            </a:r>
            <a:endParaRPr lang="fi-FI" dirty="0"/>
          </a:p>
          <a:p>
            <a:pPr lvl="1">
              <a:buFont typeface="Wingdings" pitchFamily="2" charset="2"/>
              <a:buChar char="§"/>
            </a:pPr>
            <a:r>
              <a:rPr lang="el-GR" dirty="0" smtClean="0">
                <a:hlinkClick r:id="rId12" action="ppaction://hlinksldjump"/>
              </a:rPr>
              <a:t>Ιδιότητες.</a:t>
            </a:r>
            <a:endParaRPr lang="el-GR" dirty="0" smtClean="0"/>
          </a:p>
          <a:p>
            <a:pPr lvl="1">
              <a:buFont typeface="Wingdings" pitchFamily="2" charset="2"/>
              <a:buChar char="§"/>
            </a:pPr>
            <a:r>
              <a:rPr lang="el-GR" dirty="0" smtClean="0">
                <a:hlinkClick r:id="rId13" action="ppaction://hlinksldjump"/>
              </a:rPr>
              <a:t>Κανόνες ονοματολογίας.</a:t>
            </a:r>
            <a:endParaRPr lang="el-GR" dirty="0" smtClean="0"/>
          </a:p>
          <a:p>
            <a:pPr lvl="1">
              <a:buFont typeface="Wingdings" pitchFamily="2" charset="2"/>
              <a:buChar char="§"/>
            </a:pPr>
            <a:r>
              <a:rPr lang="el-GR" dirty="0" smtClean="0">
                <a:hlinkClick r:id="rId14" action="ppaction://hlinksldjump"/>
              </a:rPr>
              <a:t>Αναφορά οντότητας.</a:t>
            </a:r>
            <a:endParaRPr lang="el-GR" dirty="0" smtClean="0"/>
          </a:p>
          <a:p>
            <a:pPr lvl="1">
              <a:buFont typeface="Wingdings" pitchFamily="2" charset="2"/>
              <a:buChar char="§"/>
            </a:pPr>
            <a:r>
              <a:rPr lang="el-GR" dirty="0" smtClean="0">
                <a:hlinkClick r:id="rId15" action="ppaction://hlinksldjump"/>
              </a:rPr>
              <a:t>Τμήματα </a:t>
            </a:r>
            <a:r>
              <a:rPr lang="en-US" dirty="0" smtClean="0">
                <a:hlinkClick r:id="rId15" action="ppaction://hlinksldjump"/>
              </a:rPr>
              <a:t>CDATA.</a:t>
            </a:r>
            <a:endParaRPr lang="en-US" dirty="0" smtClean="0"/>
          </a:p>
          <a:p>
            <a:pPr lvl="1">
              <a:buFont typeface="Wingdings" pitchFamily="2" charset="2"/>
              <a:buChar char="§"/>
            </a:pPr>
            <a:r>
              <a:rPr lang="el-GR" dirty="0" smtClean="0">
                <a:hlinkClick r:id="rId16" action="ppaction://hlinksldjump"/>
              </a:rPr>
              <a:t>Ορθότητα.</a:t>
            </a:r>
            <a:endParaRPr lang="el-GR" dirty="0" smtClean="0"/>
          </a:p>
          <a:p>
            <a:pPr lvl="1">
              <a:buFont typeface="Wingdings" pitchFamily="2" charset="2"/>
              <a:buChar char="§"/>
            </a:pPr>
            <a:endParaRPr lang="el-GR" dirty="0" smtClean="0"/>
          </a:p>
          <a:p>
            <a:pPr lvl="1">
              <a:buFont typeface="Wingdings" pitchFamily="2" charset="2"/>
              <a:buChar char="§"/>
            </a:pPr>
            <a:endParaRPr lang="el-GR" dirty="0" smtClean="0"/>
          </a:p>
          <a:p>
            <a:pPr lvl="1">
              <a:buFont typeface="Wingdings" pitchFamily="2" charset="2"/>
              <a:buChar char="§"/>
            </a:pPr>
            <a:endParaRPr lang="el-GR" dirty="0" smtClean="0"/>
          </a:p>
          <a:p>
            <a:pPr lvl="1">
              <a:buFont typeface="Wingdings" pitchFamily="2" charset="2"/>
              <a:buChar char="§"/>
            </a:pPr>
            <a:r>
              <a:rPr lang="en-US" dirty="0" smtClean="0">
                <a:hlinkClick r:id="rId12" action="ppaction://hlinksldjump"/>
              </a:rPr>
              <a:t>……</a:t>
            </a:r>
            <a:r>
              <a:rPr lang="el-GR" dirty="0" smtClean="0">
                <a:hlinkClick r:id="rId12" action="ppaction://hlinksldjump"/>
              </a:rPr>
              <a:t>Απαραίτητο Λογισμικό.  </a:t>
            </a:r>
            <a:endParaRPr lang="fi-FI" dirty="0"/>
          </a:p>
          <a:p>
            <a:pPr lvl="1">
              <a:buSzPct val="45000"/>
              <a:buFont typeface="Wingdings" pitchFamily="2" charset="2"/>
              <a:buChar char="§"/>
            </a:pPr>
            <a:endParaRPr lang="en-US" dirty="0"/>
          </a:p>
          <a:p>
            <a:pPr>
              <a:buFont typeface="Wingdings" pitchFamily="2" charset="2"/>
              <a:buChar char="§"/>
            </a:pPr>
            <a:endParaRPr lang="el-GR" dirty="0"/>
          </a:p>
        </p:txBody>
      </p:sp>
      <p:sp>
        <p:nvSpPr>
          <p:cNvPr id="6" name="Content Placeholder 2"/>
          <p:cNvSpPr txBox="1">
            <a:spLocks/>
          </p:cNvSpPr>
          <p:nvPr>
            <p:custDataLst>
              <p:tags r:id="rId4"/>
            </p:custDataLst>
          </p:nvPr>
        </p:nvSpPr>
        <p:spPr>
          <a:xfrm>
            <a:off x="4140932" y="1314910"/>
            <a:ext cx="4866320" cy="452596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itchFamily="2" charset="2"/>
              <a:buChar char="§"/>
            </a:pPr>
            <a:r>
              <a:rPr lang="el-GR" dirty="0">
                <a:hlinkClick r:id="rId17" action="ppaction://hlinksldjump"/>
              </a:rPr>
              <a:t>Εγκυρότητα.</a:t>
            </a:r>
            <a:endParaRPr lang="en-US" dirty="0"/>
          </a:p>
          <a:p>
            <a:pPr lvl="1">
              <a:buFont typeface="Wingdings" pitchFamily="2" charset="2"/>
              <a:buChar char="§"/>
            </a:pPr>
            <a:r>
              <a:rPr lang="en-US" dirty="0" smtClean="0">
                <a:hlinkClick r:id="rId18" action="ppaction://hlinksldjump"/>
              </a:rPr>
              <a:t>Namespaces.</a:t>
            </a:r>
            <a:endParaRPr lang="en-US" dirty="0" smtClean="0"/>
          </a:p>
          <a:p>
            <a:pPr lvl="1">
              <a:buFont typeface="Wingdings" pitchFamily="2" charset="2"/>
              <a:buChar char="§"/>
            </a:pPr>
            <a:r>
              <a:rPr lang="el-GR" dirty="0" smtClean="0">
                <a:hlinkClick r:id="rId19" action="ppaction://hlinksldjump"/>
              </a:rPr>
              <a:t>Ιδιότητα </a:t>
            </a:r>
            <a:r>
              <a:rPr lang="en-US" dirty="0" err="1" smtClean="0">
                <a:hlinkClick r:id="rId19" action="ppaction://hlinksldjump"/>
              </a:rPr>
              <a:t>xmlns</a:t>
            </a:r>
            <a:r>
              <a:rPr lang="en-US" dirty="0" smtClean="0">
                <a:hlinkClick r:id="rId19" action="ppaction://hlinksldjump"/>
              </a:rPr>
              <a:t>.</a:t>
            </a:r>
            <a:endParaRPr lang="en-US" dirty="0" smtClean="0"/>
          </a:p>
          <a:p>
            <a:pPr lvl="1">
              <a:buFont typeface="Wingdings" pitchFamily="2" charset="2"/>
              <a:buChar char="§"/>
            </a:pPr>
            <a:r>
              <a:rPr lang="el-GR" dirty="0" smtClean="0">
                <a:hlinkClick r:id="rId20" action="ppaction://hlinksldjump"/>
              </a:rPr>
              <a:t>Εργασίες με έγγραφα </a:t>
            </a:r>
            <a:r>
              <a:rPr lang="en-US" dirty="0" smtClean="0">
                <a:hlinkClick r:id="rId20" action="ppaction://hlinksldjump"/>
              </a:rPr>
              <a:t>XML.</a:t>
            </a:r>
            <a:endParaRPr lang="fi-FI" dirty="0" smtClean="0"/>
          </a:p>
          <a:p>
            <a:pPr lvl="1">
              <a:buFont typeface="Wingdings" pitchFamily="2" charset="2"/>
              <a:buChar char="§"/>
            </a:pPr>
            <a:r>
              <a:rPr lang="el-GR" dirty="0" smtClean="0">
                <a:hlinkClick r:id="rId21" action="ppaction://hlinksldjump"/>
              </a:rPr>
              <a:t>Εφαρμογές </a:t>
            </a:r>
            <a:r>
              <a:rPr lang="en-US" dirty="0" smtClean="0">
                <a:hlinkClick r:id="rId21" action="ppaction://hlinksldjump"/>
              </a:rPr>
              <a:t>XML</a:t>
            </a:r>
            <a:r>
              <a:rPr lang="el-GR" dirty="0" smtClean="0">
                <a:hlinkClick r:id="rId21" action="ppaction://hlinksldjump"/>
              </a:rPr>
              <a:t> στο </a:t>
            </a:r>
            <a:r>
              <a:rPr lang="en-US" dirty="0" smtClean="0">
                <a:hlinkClick r:id="rId21" action="ppaction://hlinksldjump"/>
              </a:rPr>
              <a:t>WEB.</a:t>
            </a:r>
            <a:r>
              <a:rPr lang="el-GR" dirty="0" smtClean="0">
                <a:hlinkClick r:id="rId21" action="ppaction://hlinksldjump"/>
              </a:rPr>
              <a:t>  </a:t>
            </a:r>
            <a:endParaRPr lang="fi-FI" dirty="0" smtClean="0"/>
          </a:p>
          <a:p>
            <a:pPr lvl="1">
              <a:buSzPct val="45000"/>
              <a:buFont typeface="Wingdings" pitchFamily="2" charset="2"/>
              <a:buChar char="§"/>
            </a:pPr>
            <a:endParaRPr lang="en-US" dirty="0" smtClean="0"/>
          </a:p>
          <a:p>
            <a:pPr>
              <a:buFont typeface="Wingdings" pitchFamily="2" charset="2"/>
              <a:buChar char="§"/>
            </a:pPr>
            <a:endParaRPr lang="el-GR" dirty="0"/>
          </a:p>
        </p:txBody>
      </p:sp>
      <p:sp>
        <p:nvSpPr>
          <p:cNvPr id="5"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4" name="Slide Number Placeholder 3" descr="."/>
          <p:cNvSpPr>
            <a:spLocks noGrp="1"/>
          </p:cNvSpPr>
          <p:nvPr>
            <p:ph type="sldNum" sz="quarter" idx="12"/>
            <p:custDataLst>
              <p:tags r:id="rId6"/>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0"/>
            <a:ext cx="8229600" cy="940966"/>
          </a:xfrm>
        </p:spPr>
        <p:txBody>
          <a:bodyPr>
            <a:noAutofit/>
          </a:bodyPr>
          <a:lstStyle/>
          <a:p>
            <a:r>
              <a:rPr lang="en-US" sz="4000" dirty="0"/>
              <a:t>XML (</a:t>
            </a:r>
            <a:r>
              <a:rPr lang="en-US" sz="4000" dirty="0" err="1"/>
              <a:t>eXtensible</a:t>
            </a:r>
            <a:r>
              <a:rPr lang="en-US" sz="4000" dirty="0"/>
              <a:t> Markup Language)</a:t>
            </a:r>
            <a:endParaRPr lang="el-GR" sz="4000" dirty="0"/>
          </a:p>
        </p:txBody>
      </p:sp>
      <p:sp>
        <p:nvSpPr>
          <p:cNvPr id="3" name="Ορθογώνιο 2"/>
          <p:cNvSpPr/>
          <p:nvPr>
            <p:custDataLst>
              <p:tags r:id="rId3"/>
            </p:custDataLst>
          </p:nvPr>
        </p:nvSpPr>
        <p:spPr>
          <a:xfrm>
            <a:off x="477888" y="1484784"/>
            <a:ext cx="8208912" cy="4893647"/>
          </a:xfrm>
          <a:prstGeom prst="rect">
            <a:avLst/>
          </a:prstGeom>
        </p:spPr>
        <p:txBody>
          <a:bodyPr wrap="square">
            <a:spAutoFit/>
          </a:bodyPr>
          <a:lstStyle/>
          <a:p>
            <a:pPr marL="342900" indent="-342900">
              <a:buFont typeface="Wingdings" panose="05000000000000000000" pitchFamily="2" charset="2"/>
              <a:buChar char="v"/>
            </a:pPr>
            <a:r>
              <a:rPr lang="el-GR" sz="2400" dirty="0">
                <a:solidFill>
                  <a:srgbClr val="000000"/>
                </a:solidFill>
              </a:rPr>
              <a:t>Γλώσσα σήμανσης (</a:t>
            </a:r>
            <a:r>
              <a:rPr lang="en-US" sz="2400" dirty="0">
                <a:solidFill>
                  <a:srgbClr val="000000"/>
                </a:solidFill>
              </a:rPr>
              <a:t>markup language)</a:t>
            </a:r>
          </a:p>
          <a:p>
            <a:pPr marL="800100" lvl="1" indent="-342900">
              <a:buFont typeface="Wingdings" panose="05000000000000000000" pitchFamily="2" charset="2"/>
              <a:buChar char="q"/>
            </a:pPr>
            <a:r>
              <a:rPr lang="el-GR" sz="2400" dirty="0" smtClean="0">
                <a:solidFill>
                  <a:srgbClr val="000000"/>
                </a:solidFill>
              </a:rPr>
              <a:t>Γλώσσα </a:t>
            </a:r>
            <a:r>
              <a:rPr lang="el-GR" sz="2400" dirty="0">
                <a:solidFill>
                  <a:srgbClr val="000000"/>
                </a:solidFill>
              </a:rPr>
              <a:t>σχολιασμού κειμένου με πρόσθετη</a:t>
            </a:r>
          </a:p>
          <a:p>
            <a:r>
              <a:rPr lang="en-US" sz="2400" dirty="0" smtClean="0">
                <a:solidFill>
                  <a:srgbClr val="000000"/>
                </a:solidFill>
              </a:rPr>
              <a:t>	</a:t>
            </a:r>
            <a:r>
              <a:rPr lang="el-GR" sz="2400" dirty="0" smtClean="0">
                <a:solidFill>
                  <a:srgbClr val="000000"/>
                </a:solidFill>
              </a:rPr>
              <a:t>πληροφορία </a:t>
            </a:r>
            <a:r>
              <a:rPr lang="el-GR" sz="2400" dirty="0">
                <a:solidFill>
                  <a:srgbClr val="000000"/>
                </a:solidFill>
              </a:rPr>
              <a:t>(σήμανση) σχετικά με τη δομή,</a:t>
            </a:r>
          </a:p>
          <a:p>
            <a:r>
              <a:rPr lang="en-US" sz="2400" dirty="0" smtClean="0">
                <a:solidFill>
                  <a:srgbClr val="000000"/>
                </a:solidFill>
              </a:rPr>
              <a:t>	</a:t>
            </a:r>
            <a:r>
              <a:rPr lang="el-GR" sz="2400" dirty="0" smtClean="0">
                <a:solidFill>
                  <a:srgbClr val="000000"/>
                </a:solidFill>
              </a:rPr>
              <a:t>σημασιολογία </a:t>
            </a:r>
            <a:r>
              <a:rPr lang="el-GR" sz="2400" dirty="0">
                <a:solidFill>
                  <a:srgbClr val="000000"/>
                </a:solidFill>
              </a:rPr>
              <a:t>ή παρουσίαση του κειμένου</a:t>
            </a:r>
          </a:p>
          <a:p>
            <a:pPr marL="1371600" lvl="2" indent="-457200">
              <a:buFont typeface="Wingdings" panose="05000000000000000000" pitchFamily="2" charset="2"/>
              <a:buChar char="q"/>
            </a:pPr>
            <a:r>
              <a:rPr lang="el-GR" sz="2400" dirty="0">
                <a:solidFill>
                  <a:srgbClr val="9ACD00"/>
                </a:solidFill>
              </a:rPr>
              <a:t> </a:t>
            </a:r>
            <a:r>
              <a:rPr lang="el-GR" sz="2400" dirty="0">
                <a:solidFill>
                  <a:srgbClr val="000000"/>
                </a:solidFill>
              </a:rPr>
              <a:t>Π.χ. κείμενο "Θεσσαλονίκη", σήμανση "πόλη"</a:t>
            </a:r>
          </a:p>
          <a:p>
            <a:pPr marL="342900" indent="-342900">
              <a:buFont typeface="Wingdings" panose="05000000000000000000" pitchFamily="2" charset="2"/>
              <a:buChar char="v"/>
            </a:pPr>
            <a:r>
              <a:rPr lang="el-GR" sz="2400" dirty="0">
                <a:solidFill>
                  <a:srgbClr val="666600"/>
                </a:solidFill>
              </a:rPr>
              <a:t> </a:t>
            </a:r>
            <a:r>
              <a:rPr lang="el-GR" sz="2400" dirty="0">
                <a:solidFill>
                  <a:srgbClr val="000000"/>
                </a:solidFill>
              </a:rPr>
              <a:t>Ένας ορισμός της </a:t>
            </a:r>
            <a:r>
              <a:rPr lang="en-US" sz="2400" dirty="0">
                <a:solidFill>
                  <a:srgbClr val="000000"/>
                </a:solidFill>
              </a:rPr>
              <a:t>XML</a:t>
            </a:r>
          </a:p>
          <a:p>
            <a:pPr marL="1257300" lvl="2" indent="-342900">
              <a:buFont typeface="Wingdings" panose="05000000000000000000" pitchFamily="2" charset="2"/>
              <a:buChar char="q"/>
            </a:pPr>
            <a:r>
              <a:rPr lang="el-GR" sz="2400" dirty="0" smtClean="0">
                <a:solidFill>
                  <a:srgbClr val="000000"/>
                </a:solidFill>
              </a:rPr>
              <a:t>Μια </a:t>
            </a:r>
            <a:r>
              <a:rPr lang="el-GR" sz="2400" dirty="0">
                <a:solidFill>
                  <a:srgbClr val="000000"/>
                </a:solidFill>
              </a:rPr>
              <a:t>γενικού σκοπού γλώσσα σήμανσης δομημένων</a:t>
            </a:r>
          </a:p>
          <a:p>
            <a:r>
              <a:rPr lang="en-US" sz="2400" dirty="0" smtClean="0">
                <a:solidFill>
                  <a:srgbClr val="000000"/>
                </a:solidFill>
              </a:rPr>
              <a:t>	</a:t>
            </a:r>
            <a:r>
              <a:rPr lang="el-GR" sz="2400" dirty="0" smtClean="0">
                <a:solidFill>
                  <a:srgbClr val="000000"/>
                </a:solidFill>
              </a:rPr>
              <a:t>(</a:t>
            </a:r>
            <a:r>
              <a:rPr lang="el-GR" sz="2400" dirty="0">
                <a:solidFill>
                  <a:srgbClr val="000000"/>
                </a:solidFill>
              </a:rPr>
              <a:t>π.χ. εγγραφές Β%) ή αδόμητων (π.χ. νομικό έγγραφο)</a:t>
            </a:r>
          </a:p>
          <a:p>
            <a:r>
              <a:rPr lang="en-US" sz="2400" dirty="0" smtClean="0">
                <a:solidFill>
                  <a:srgbClr val="000000"/>
                </a:solidFill>
              </a:rPr>
              <a:t>	</a:t>
            </a:r>
            <a:r>
              <a:rPr lang="el-GR" sz="2400" dirty="0" smtClean="0">
                <a:solidFill>
                  <a:srgbClr val="000000"/>
                </a:solidFill>
              </a:rPr>
              <a:t>δεδομένων</a:t>
            </a:r>
            <a:endParaRPr lang="el-GR" sz="2400" dirty="0">
              <a:solidFill>
                <a:srgbClr val="000000"/>
              </a:solidFill>
            </a:endParaRPr>
          </a:p>
          <a:p>
            <a:pPr marL="1257300" lvl="2" indent="-342900">
              <a:buFont typeface="Wingdings" panose="05000000000000000000" pitchFamily="2" charset="2"/>
              <a:buChar char="q"/>
            </a:pPr>
            <a:r>
              <a:rPr lang="el-GR" sz="2400" dirty="0" smtClean="0">
                <a:solidFill>
                  <a:srgbClr val="000000"/>
                </a:solidFill>
              </a:rPr>
              <a:t>Επιτρέπει </a:t>
            </a:r>
            <a:r>
              <a:rPr lang="el-GR" sz="2400" dirty="0">
                <a:solidFill>
                  <a:srgbClr val="000000"/>
                </a:solidFill>
              </a:rPr>
              <a:t>τον καθορισμό γλωσσών σήμανσης ειδικού</a:t>
            </a:r>
          </a:p>
          <a:p>
            <a:r>
              <a:rPr lang="en-US" sz="2400" dirty="0" smtClean="0">
                <a:solidFill>
                  <a:srgbClr val="000000"/>
                </a:solidFill>
              </a:rPr>
              <a:t>	</a:t>
            </a:r>
            <a:r>
              <a:rPr lang="el-GR" sz="2400" dirty="0" smtClean="0">
                <a:solidFill>
                  <a:srgbClr val="000000"/>
                </a:solidFill>
              </a:rPr>
              <a:t>σκοπού</a:t>
            </a:r>
            <a:r>
              <a:rPr lang="el-GR" sz="2400" dirty="0">
                <a:solidFill>
                  <a:srgbClr val="000000"/>
                </a:solidFill>
              </a:rPr>
              <a:t>, </a:t>
            </a:r>
            <a:r>
              <a:rPr lang="el-GR" sz="2400" dirty="0" err="1">
                <a:solidFill>
                  <a:srgbClr val="000000"/>
                </a:solidFill>
              </a:rPr>
              <a:t>ονόματι</a:t>
            </a:r>
            <a:r>
              <a:rPr lang="el-GR" sz="2400" dirty="0">
                <a:solidFill>
                  <a:srgbClr val="000000"/>
                </a:solidFill>
              </a:rPr>
              <a:t> </a:t>
            </a:r>
            <a:r>
              <a:rPr lang="el-GR" sz="2400" dirty="0">
                <a:solidFill>
                  <a:srgbClr val="CD9A00"/>
                </a:solidFill>
              </a:rPr>
              <a:t>εφαρμογές </a:t>
            </a:r>
            <a:r>
              <a:rPr lang="en-US" sz="2400" dirty="0">
                <a:solidFill>
                  <a:srgbClr val="CD9A00"/>
                </a:solidFill>
              </a:rPr>
              <a:t>XML</a:t>
            </a:r>
          </a:p>
          <a:p>
            <a:pPr marL="1714500" lvl="3" indent="-342900">
              <a:buFont typeface="Wingdings" panose="05000000000000000000" pitchFamily="2" charset="2"/>
              <a:buChar char="q"/>
            </a:pPr>
            <a:r>
              <a:rPr lang="el-GR" sz="2400" dirty="0" smtClean="0">
                <a:solidFill>
                  <a:srgbClr val="000000"/>
                </a:solidFill>
              </a:rPr>
              <a:t>Ιστοσελίδες </a:t>
            </a:r>
            <a:r>
              <a:rPr lang="el-GR" sz="2400" dirty="0">
                <a:solidFill>
                  <a:srgbClr val="000000"/>
                </a:solidFill>
              </a:rPr>
              <a:t>(XHTML), μαθηματικά (</a:t>
            </a:r>
            <a:r>
              <a:rPr lang="el-GR" sz="2400" dirty="0" err="1">
                <a:solidFill>
                  <a:srgbClr val="000000"/>
                </a:solidFill>
              </a:rPr>
              <a:t>MathML</a:t>
            </a:r>
            <a:r>
              <a:rPr lang="el-GR" sz="2400" dirty="0">
                <a:solidFill>
                  <a:srgbClr val="000000"/>
                </a:solidFill>
              </a:rPr>
              <a:t>), μαγειρική, κ.α.</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0"/>
            <a:ext cx="8229600" cy="940966"/>
          </a:xfrm>
        </p:spPr>
        <p:txBody>
          <a:bodyPr>
            <a:noAutofit/>
          </a:bodyPr>
          <a:lstStyle/>
          <a:p>
            <a:r>
              <a:rPr lang="el-GR" sz="4000" dirty="0"/>
              <a:t>Τι δεν είναι </a:t>
            </a:r>
            <a:r>
              <a:rPr lang="en-US" sz="4000" dirty="0"/>
              <a:t>XML</a:t>
            </a:r>
            <a:endParaRPr lang="el-GR" sz="4000" dirty="0"/>
          </a:p>
        </p:txBody>
      </p:sp>
      <p:sp>
        <p:nvSpPr>
          <p:cNvPr id="3" name="Ορθογώνιο 2"/>
          <p:cNvSpPr/>
          <p:nvPr>
            <p:custDataLst>
              <p:tags r:id="rId3"/>
            </p:custDataLst>
          </p:nvPr>
        </p:nvSpPr>
        <p:spPr>
          <a:xfrm>
            <a:off x="457200" y="1259175"/>
            <a:ext cx="6400800" cy="4401205"/>
          </a:xfrm>
          <a:prstGeom prst="rect">
            <a:avLst/>
          </a:prstGeom>
        </p:spPr>
        <p:txBody>
          <a:bodyPr wrap="square">
            <a:spAutoFit/>
          </a:bodyPr>
          <a:lstStyle/>
          <a:p>
            <a:pPr marL="457200" indent="-457200">
              <a:buFont typeface="Wingdings" panose="05000000000000000000" pitchFamily="2" charset="2"/>
              <a:buChar char="v"/>
            </a:pPr>
            <a:r>
              <a:rPr lang="el-GR" sz="2800" dirty="0">
                <a:solidFill>
                  <a:srgbClr val="000000"/>
                </a:solidFill>
              </a:rPr>
              <a:t>Γλώσσα προγραμματισμού</a:t>
            </a:r>
          </a:p>
          <a:p>
            <a:pPr marL="914400" lvl="1" indent="-457200">
              <a:buFont typeface="Wingdings" panose="05000000000000000000" pitchFamily="2" charset="2"/>
              <a:buChar char="q"/>
            </a:pPr>
            <a:r>
              <a:rPr lang="el-GR" sz="2800" dirty="0" smtClean="0">
                <a:solidFill>
                  <a:srgbClr val="000000"/>
                </a:solidFill>
              </a:rPr>
              <a:t>Δεν </a:t>
            </a:r>
            <a:r>
              <a:rPr lang="el-GR" sz="2800" dirty="0">
                <a:solidFill>
                  <a:srgbClr val="000000"/>
                </a:solidFill>
              </a:rPr>
              <a:t>εκτελεί υπολογισμούς</a:t>
            </a:r>
          </a:p>
          <a:p>
            <a:pPr marL="457200" indent="-457200">
              <a:buFont typeface="Wingdings" panose="05000000000000000000" pitchFamily="2" charset="2"/>
              <a:buChar char="v"/>
            </a:pPr>
            <a:r>
              <a:rPr lang="el-GR" sz="2800" dirty="0" smtClean="0">
                <a:solidFill>
                  <a:srgbClr val="000000"/>
                </a:solidFill>
              </a:rPr>
              <a:t>Βάση </a:t>
            </a:r>
            <a:r>
              <a:rPr lang="el-GR" sz="2800" dirty="0">
                <a:solidFill>
                  <a:srgbClr val="000000"/>
                </a:solidFill>
              </a:rPr>
              <a:t>δεδομένων</a:t>
            </a:r>
          </a:p>
          <a:p>
            <a:pPr marL="914400" lvl="1" indent="-457200">
              <a:buFont typeface="Wingdings" panose="05000000000000000000" pitchFamily="2" charset="2"/>
              <a:buChar char="q"/>
            </a:pPr>
            <a:r>
              <a:rPr lang="el-GR" sz="2800" dirty="0" smtClean="0">
                <a:solidFill>
                  <a:srgbClr val="000000"/>
                </a:solidFill>
              </a:rPr>
              <a:t>Δεν </a:t>
            </a:r>
            <a:r>
              <a:rPr lang="el-GR" sz="2800" dirty="0">
                <a:solidFill>
                  <a:srgbClr val="000000"/>
                </a:solidFill>
              </a:rPr>
              <a:t>έχει στόχο τη μόνιμη αποδοτική αποθήκευση </a:t>
            </a:r>
            <a:r>
              <a:rPr lang="el-GR" sz="2800" dirty="0" smtClean="0">
                <a:solidFill>
                  <a:srgbClr val="000000"/>
                </a:solidFill>
              </a:rPr>
              <a:t>και ανάκτηση </a:t>
            </a:r>
            <a:r>
              <a:rPr lang="el-GR" sz="2800" dirty="0">
                <a:solidFill>
                  <a:srgbClr val="000000"/>
                </a:solidFill>
              </a:rPr>
              <a:t>δεδομένων, αλλά την ανταλλαγή τους </a:t>
            </a:r>
            <a:r>
              <a:rPr lang="el-GR" sz="2800" dirty="0" smtClean="0">
                <a:solidFill>
                  <a:srgbClr val="000000"/>
                </a:solidFill>
              </a:rPr>
              <a:t>μεταξύ ετερογενών </a:t>
            </a:r>
            <a:r>
              <a:rPr lang="el-GR" sz="2800" dirty="0">
                <a:solidFill>
                  <a:srgbClr val="000000"/>
                </a:solidFill>
              </a:rPr>
              <a:t>συστημάτων</a:t>
            </a:r>
          </a:p>
          <a:p>
            <a:pPr marL="457200" indent="-457200">
              <a:buFont typeface="Wingdings" panose="05000000000000000000" pitchFamily="2" charset="2"/>
              <a:buChar char="v"/>
            </a:pPr>
            <a:r>
              <a:rPr lang="el-GR" sz="2800" dirty="0" smtClean="0">
                <a:solidFill>
                  <a:srgbClr val="000000"/>
                </a:solidFill>
              </a:rPr>
              <a:t>Πρωτόκολλο </a:t>
            </a:r>
            <a:r>
              <a:rPr lang="el-GR" sz="2800" dirty="0">
                <a:solidFill>
                  <a:srgbClr val="000000"/>
                </a:solidFill>
              </a:rPr>
              <a:t>δικτύου</a:t>
            </a:r>
          </a:p>
          <a:p>
            <a:pPr marL="914400" lvl="1" indent="-457200">
              <a:buFont typeface="Wingdings" panose="05000000000000000000" pitchFamily="2" charset="2"/>
              <a:buChar char="q"/>
            </a:pPr>
            <a:r>
              <a:rPr lang="el-GR" sz="2800" dirty="0" smtClean="0">
                <a:solidFill>
                  <a:srgbClr val="000000"/>
                </a:solidFill>
              </a:rPr>
              <a:t>Δεν </a:t>
            </a:r>
            <a:r>
              <a:rPr lang="el-GR" sz="2800" dirty="0">
                <a:solidFill>
                  <a:srgbClr val="000000"/>
                </a:solidFill>
              </a:rPr>
              <a:t>καθορίζει τον τρόπο μεταφοράς</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507028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0910"/>
            <a:ext cx="8229600" cy="940966"/>
          </a:xfrm>
        </p:spPr>
        <p:txBody>
          <a:bodyPr>
            <a:noAutofit/>
          </a:bodyPr>
          <a:lstStyle/>
          <a:p>
            <a:r>
              <a:rPr lang="el-GR" sz="3600" dirty="0"/>
              <a:t>Κίνητρα ανάπτυξης</a:t>
            </a:r>
          </a:p>
        </p:txBody>
      </p:sp>
      <p:sp>
        <p:nvSpPr>
          <p:cNvPr id="2" name="Ορθογώνιο 1"/>
          <p:cNvSpPr/>
          <p:nvPr>
            <p:custDataLst>
              <p:tags r:id="rId3"/>
            </p:custDataLst>
          </p:nvPr>
        </p:nvSpPr>
        <p:spPr>
          <a:xfrm>
            <a:off x="457200" y="1052736"/>
            <a:ext cx="8291264" cy="4154984"/>
          </a:xfrm>
          <a:prstGeom prst="rect">
            <a:avLst/>
          </a:prstGeom>
        </p:spPr>
        <p:txBody>
          <a:bodyPr wrap="square">
            <a:spAutoFit/>
          </a:bodyPr>
          <a:lstStyle/>
          <a:p>
            <a:pPr marL="342900" indent="-342900">
              <a:buFont typeface="Wingdings" panose="05000000000000000000" pitchFamily="2" charset="2"/>
              <a:buChar char="v"/>
            </a:pPr>
            <a:r>
              <a:rPr lang="el-GR" sz="2400" b="1" dirty="0" err="1" smtClean="0">
                <a:solidFill>
                  <a:srgbClr val="000000"/>
                </a:solidFill>
              </a:rPr>
              <a:t>Διαλειτουργικότητα</a:t>
            </a:r>
            <a:r>
              <a:rPr lang="el-GR" sz="2400" b="1" dirty="0" smtClean="0">
                <a:solidFill>
                  <a:srgbClr val="000000"/>
                </a:solidFill>
              </a:rPr>
              <a:t> </a:t>
            </a:r>
            <a:r>
              <a:rPr lang="el-GR" sz="2400" b="1" dirty="0">
                <a:solidFill>
                  <a:srgbClr val="000000"/>
                </a:solidFill>
              </a:rPr>
              <a:t>(</a:t>
            </a:r>
            <a:r>
              <a:rPr lang="en-US" sz="2400" b="1" dirty="0">
                <a:solidFill>
                  <a:srgbClr val="000000"/>
                </a:solidFill>
              </a:rPr>
              <a:t>interoperability)</a:t>
            </a:r>
          </a:p>
          <a:p>
            <a:pPr marL="800100" lvl="1" indent="-342900">
              <a:buFont typeface="Wingdings" panose="05000000000000000000" pitchFamily="2" charset="2"/>
              <a:buChar char="q"/>
            </a:pPr>
            <a:r>
              <a:rPr lang="el-GR" sz="2400" dirty="0" smtClean="0">
                <a:solidFill>
                  <a:srgbClr val="000000"/>
                </a:solidFill>
              </a:rPr>
              <a:t>Η </a:t>
            </a:r>
            <a:r>
              <a:rPr lang="el-GR" sz="2400" dirty="0">
                <a:solidFill>
                  <a:srgbClr val="000000"/>
                </a:solidFill>
              </a:rPr>
              <a:t>ικανότητα δύο η παραπάνω συστημάτων να</a:t>
            </a:r>
          </a:p>
          <a:p>
            <a:r>
              <a:rPr lang="el-GR" sz="2400" dirty="0" smtClean="0">
                <a:solidFill>
                  <a:srgbClr val="000000"/>
                </a:solidFill>
              </a:rPr>
              <a:t>	ανταλλάσσουν </a:t>
            </a:r>
            <a:r>
              <a:rPr lang="el-GR" sz="2400" dirty="0">
                <a:solidFill>
                  <a:srgbClr val="000000"/>
                </a:solidFill>
              </a:rPr>
              <a:t>πληροφορίες, τις οποίες στη συνέχεια</a:t>
            </a:r>
          </a:p>
          <a:p>
            <a:r>
              <a:rPr lang="el-GR" sz="2400" dirty="0" smtClean="0">
                <a:solidFill>
                  <a:srgbClr val="000000"/>
                </a:solidFill>
              </a:rPr>
              <a:t>	να </a:t>
            </a:r>
            <a:r>
              <a:rPr lang="el-GR" sz="2400" dirty="0">
                <a:solidFill>
                  <a:srgbClr val="000000"/>
                </a:solidFill>
              </a:rPr>
              <a:t>μπορούν να χρησιμοποιήσουν</a:t>
            </a:r>
          </a:p>
          <a:p>
            <a:pPr marL="1257300" lvl="2" indent="-342900">
              <a:buFont typeface="Wingdings" panose="05000000000000000000" pitchFamily="2" charset="2"/>
              <a:buChar char="ü"/>
            </a:pPr>
            <a:r>
              <a:rPr lang="el-GR" sz="2400" dirty="0" smtClean="0">
                <a:solidFill>
                  <a:srgbClr val="000000"/>
                </a:solidFill>
              </a:rPr>
              <a:t>Διαφορετικές </a:t>
            </a:r>
            <a:r>
              <a:rPr lang="el-GR" sz="2400" dirty="0">
                <a:solidFill>
                  <a:srgbClr val="000000"/>
                </a:solidFill>
              </a:rPr>
              <a:t>εκδόσεις του ίδιου λογισμικού</a:t>
            </a:r>
          </a:p>
          <a:p>
            <a:pPr marL="1257300" lvl="2" indent="-342900">
              <a:buFont typeface="Wingdings" panose="05000000000000000000" pitchFamily="2" charset="2"/>
              <a:buChar char="ü"/>
            </a:pPr>
            <a:r>
              <a:rPr lang="el-GR" sz="2400" dirty="0" smtClean="0">
                <a:solidFill>
                  <a:srgbClr val="000000"/>
                </a:solidFill>
              </a:rPr>
              <a:t>Διαφορετικά </a:t>
            </a:r>
            <a:r>
              <a:rPr lang="el-GR" sz="2400" dirty="0">
                <a:solidFill>
                  <a:srgbClr val="000000"/>
                </a:solidFill>
              </a:rPr>
              <a:t>λογισμικά στην ίδια πλατφόρμα</a:t>
            </a:r>
          </a:p>
          <a:p>
            <a:pPr marL="342900" indent="-342900">
              <a:buFont typeface="Wingdings" panose="05000000000000000000" pitchFamily="2" charset="2"/>
              <a:buChar char="v"/>
            </a:pPr>
            <a:r>
              <a:rPr lang="el-GR" sz="2400" b="1" dirty="0" smtClean="0">
                <a:solidFill>
                  <a:srgbClr val="000000"/>
                </a:solidFill>
              </a:rPr>
              <a:t>Παγκόσμιος </a:t>
            </a:r>
            <a:r>
              <a:rPr lang="el-GR" sz="2400" b="1" dirty="0">
                <a:solidFill>
                  <a:srgbClr val="000000"/>
                </a:solidFill>
              </a:rPr>
              <a:t>ιστός και </a:t>
            </a:r>
            <a:r>
              <a:rPr lang="el-GR" sz="2400" b="1" dirty="0" err="1">
                <a:solidFill>
                  <a:srgbClr val="000000"/>
                </a:solidFill>
              </a:rPr>
              <a:t>διαλειτουργικότητα</a:t>
            </a:r>
            <a:endParaRPr lang="el-GR" sz="2400" b="1" dirty="0">
              <a:solidFill>
                <a:srgbClr val="000000"/>
              </a:solidFill>
            </a:endParaRPr>
          </a:p>
          <a:p>
            <a:pPr marL="800100" lvl="1" indent="-342900">
              <a:buFont typeface="Wingdings" panose="05000000000000000000" pitchFamily="2" charset="2"/>
              <a:buChar char="q"/>
            </a:pPr>
            <a:r>
              <a:rPr lang="el-GR" sz="2400" dirty="0" smtClean="0">
                <a:solidFill>
                  <a:srgbClr val="000000"/>
                </a:solidFill>
              </a:rPr>
              <a:t>Ο </a:t>
            </a:r>
            <a:r>
              <a:rPr lang="el-GR" sz="2400" dirty="0">
                <a:solidFill>
                  <a:srgbClr val="000000"/>
                </a:solidFill>
              </a:rPr>
              <a:t>παγκόσμιος ιστός, αυξάνει την ανάγκη για</a:t>
            </a:r>
          </a:p>
          <a:p>
            <a:r>
              <a:rPr lang="el-GR" sz="2400" dirty="0" smtClean="0">
                <a:solidFill>
                  <a:srgbClr val="000000"/>
                </a:solidFill>
              </a:rPr>
              <a:t>	</a:t>
            </a:r>
            <a:r>
              <a:rPr lang="el-GR" sz="2400" dirty="0" err="1" smtClean="0">
                <a:solidFill>
                  <a:srgbClr val="000000"/>
                </a:solidFill>
              </a:rPr>
              <a:t>διαλειτουργικότητα</a:t>
            </a:r>
            <a:r>
              <a:rPr lang="el-GR" sz="2400" dirty="0">
                <a:solidFill>
                  <a:srgbClr val="000000"/>
                </a:solidFill>
              </a:rPr>
              <a:t>, επειδή αφορά στην αλληλεπίδραση</a:t>
            </a:r>
          </a:p>
          <a:p>
            <a:r>
              <a:rPr lang="el-GR" sz="2400" dirty="0" smtClean="0">
                <a:solidFill>
                  <a:srgbClr val="000000"/>
                </a:solidFill>
              </a:rPr>
              <a:t>	πολλών </a:t>
            </a:r>
            <a:r>
              <a:rPr lang="el-GR" sz="2400" dirty="0">
                <a:solidFill>
                  <a:srgbClr val="000000"/>
                </a:solidFill>
              </a:rPr>
              <a:t>ετερογενών συστημάτων</a:t>
            </a:r>
          </a:p>
          <a:p>
            <a:pPr marL="1257300" lvl="2" indent="-342900">
              <a:buFont typeface="Wingdings" panose="05000000000000000000" pitchFamily="2" charset="2"/>
              <a:buChar char="ü"/>
            </a:pPr>
            <a:r>
              <a:rPr lang="el-GR" sz="2400" dirty="0" smtClean="0">
                <a:solidFill>
                  <a:srgbClr val="000000"/>
                </a:solidFill>
              </a:rPr>
              <a:t>Λογισμικά </a:t>
            </a:r>
            <a:r>
              <a:rPr lang="el-GR" sz="2400" dirty="0">
                <a:solidFill>
                  <a:srgbClr val="000000"/>
                </a:solidFill>
              </a:rPr>
              <a:t>που τρέχουν σε διαφορετικές πλατφόρμες</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864950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0910"/>
            <a:ext cx="8229600" cy="940966"/>
          </a:xfrm>
        </p:spPr>
        <p:txBody>
          <a:bodyPr>
            <a:noAutofit/>
          </a:bodyPr>
          <a:lstStyle/>
          <a:p>
            <a:r>
              <a:rPr lang="el-GR" sz="4000" dirty="0"/>
              <a:t>Λόγοι εδραίωσης</a:t>
            </a:r>
          </a:p>
        </p:txBody>
      </p:sp>
      <p:sp>
        <p:nvSpPr>
          <p:cNvPr id="2" name="Ορθογώνιο 1"/>
          <p:cNvSpPr/>
          <p:nvPr>
            <p:custDataLst>
              <p:tags r:id="rId3"/>
            </p:custDataLst>
          </p:nvPr>
        </p:nvSpPr>
        <p:spPr>
          <a:xfrm>
            <a:off x="459110" y="961010"/>
            <a:ext cx="8577386" cy="4401205"/>
          </a:xfrm>
          <a:prstGeom prst="rect">
            <a:avLst/>
          </a:prstGeom>
        </p:spPr>
        <p:txBody>
          <a:bodyPr wrap="square">
            <a:spAutoFit/>
          </a:bodyPr>
          <a:lstStyle/>
          <a:p>
            <a:pPr marL="457200" indent="-457200">
              <a:buFont typeface="Wingdings" panose="05000000000000000000" pitchFamily="2" charset="2"/>
              <a:buChar char="v"/>
            </a:pPr>
            <a:r>
              <a:rPr lang="el-GR" sz="2800" dirty="0">
                <a:solidFill>
                  <a:srgbClr val="000000"/>
                </a:solidFill>
              </a:rPr>
              <a:t>Βασίζεται σε κείμενο</a:t>
            </a:r>
          </a:p>
          <a:p>
            <a:pPr marL="914400" lvl="1" indent="-457200">
              <a:buFont typeface="Wingdings" panose="05000000000000000000" pitchFamily="2" charset="2"/>
              <a:buChar char="q"/>
            </a:pPr>
            <a:r>
              <a:rPr lang="el-GR" sz="2800" dirty="0" smtClean="0">
                <a:solidFill>
                  <a:srgbClr val="000000"/>
                </a:solidFill>
              </a:rPr>
              <a:t>Προσφιλής </a:t>
            </a:r>
            <a:r>
              <a:rPr lang="el-GR" sz="2800" dirty="0">
                <a:solidFill>
                  <a:srgbClr val="000000"/>
                </a:solidFill>
              </a:rPr>
              <a:t>μορφή σε κάθε είδους λογισμικό</a:t>
            </a:r>
          </a:p>
          <a:p>
            <a:pPr marL="914400" lvl="1" indent="-457200">
              <a:buFont typeface="Wingdings" panose="05000000000000000000" pitchFamily="2" charset="2"/>
              <a:buChar char="q"/>
            </a:pPr>
            <a:r>
              <a:rPr lang="el-GR" sz="2800" dirty="0" smtClean="0">
                <a:solidFill>
                  <a:srgbClr val="000000"/>
                </a:solidFill>
              </a:rPr>
              <a:t>Ανεξάρτητη </a:t>
            </a:r>
            <a:r>
              <a:rPr lang="el-GR" sz="2800" dirty="0">
                <a:solidFill>
                  <a:srgbClr val="000000"/>
                </a:solidFill>
              </a:rPr>
              <a:t>πλατφόρμας</a:t>
            </a:r>
          </a:p>
          <a:p>
            <a:pPr marL="1371600" lvl="2" indent="-457200">
              <a:buFont typeface="Wingdings" panose="05000000000000000000" pitchFamily="2" charset="2"/>
              <a:buChar char="ü"/>
            </a:pPr>
            <a:r>
              <a:rPr lang="el-GR" sz="2800" dirty="0" smtClean="0">
                <a:solidFill>
                  <a:srgbClr val="000000"/>
                </a:solidFill>
              </a:rPr>
              <a:t>Αποθήκευση </a:t>
            </a:r>
            <a:r>
              <a:rPr lang="el-GR" sz="2800" dirty="0">
                <a:solidFill>
                  <a:srgbClr val="000000"/>
                </a:solidFill>
              </a:rPr>
              <a:t>αριθμών, χαρακτήρες αλλαγής γραμμής</a:t>
            </a:r>
          </a:p>
          <a:p>
            <a:pPr marL="457200" indent="-457200">
              <a:buFont typeface="Wingdings" panose="05000000000000000000" pitchFamily="2" charset="2"/>
              <a:buChar char="v"/>
            </a:pPr>
            <a:r>
              <a:rPr lang="el-GR" sz="2800" dirty="0" smtClean="0">
                <a:solidFill>
                  <a:srgbClr val="000000"/>
                </a:solidFill>
              </a:rPr>
              <a:t>Έχει </a:t>
            </a:r>
            <a:r>
              <a:rPr lang="el-GR" sz="2800" dirty="0">
                <a:solidFill>
                  <a:srgbClr val="000000"/>
                </a:solidFill>
              </a:rPr>
              <a:t>αυστηρούς κανόνες σύνταξης</a:t>
            </a:r>
          </a:p>
          <a:p>
            <a:pPr marL="914400" lvl="1" indent="-457200">
              <a:buFont typeface="Wingdings" panose="05000000000000000000" pitchFamily="2" charset="2"/>
              <a:buChar char="q"/>
            </a:pPr>
            <a:r>
              <a:rPr lang="el-GR" sz="2800" dirty="0" smtClean="0">
                <a:solidFill>
                  <a:srgbClr val="000000"/>
                </a:solidFill>
              </a:rPr>
              <a:t>Επιτρέπει </a:t>
            </a:r>
            <a:r>
              <a:rPr lang="el-GR" sz="2800" dirty="0">
                <a:solidFill>
                  <a:srgbClr val="000000"/>
                </a:solidFill>
              </a:rPr>
              <a:t>σε ένα πρόγραμμα να ελέγξει αν το </a:t>
            </a:r>
            <a:r>
              <a:rPr lang="el-GR" sz="2800" dirty="0" smtClean="0">
                <a:solidFill>
                  <a:srgbClr val="000000"/>
                </a:solidFill>
              </a:rPr>
              <a:t>κείμενο ακολουθεί </a:t>
            </a:r>
            <a:r>
              <a:rPr lang="el-GR" sz="2800" dirty="0">
                <a:solidFill>
                  <a:srgbClr val="000000"/>
                </a:solidFill>
              </a:rPr>
              <a:t>τους κανόνες</a:t>
            </a:r>
          </a:p>
          <a:p>
            <a:pPr marL="457200" indent="-457200">
              <a:buFont typeface="Wingdings" panose="05000000000000000000" pitchFamily="2" charset="2"/>
              <a:buChar char="v"/>
            </a:pPr>
            <a:r>
              <a:rPr lang="el-GR" sz="2800" dirty="0" smtClean="0">
                <a:solidFill>
                  <a:srgbClr val="000000"/>
                </a:solidFill>
              </a:rPr>
              <a:t>Απλό </a:t>
            </a:r>
            <a:r>
              <a:rPr lang="el-GR" sz="2800" dirty="0">
                <a:solidFill>
                  <a:srgbClr val="000000"/>
                </a:solidFill>
              </a:rPr>
              <a:t>και καλά τεκμηριωμένο πρότυπο</a:t>
            </a:r>
          </a:p>
          <a:p>
            <a:pPr marL="914400" lvl="1" indent="-457200">
              <a:buFont typeface="Wingdings" panose="05000000000000000000" pitchFamily="2" charset="2"/>
              <a:buChar char="q"/>
            </a:pPr>
            <a:r>
              <a:rPr lang="el-GR" sz="2800" dirty="0" smtClean="0">
                <a:solidFill>
                  <a:srgbClr val="000000"/>
                </a:solidFill>
              </a:rPr>
              <a:t>Αναπτύχθηκε </a:t>
            </a:r>
            <a:r>
              <a:rPr lang="el-GR" sz="2800" dirty="0">
                <a:solidFill>
                  <a:srgbClr val="000000"/>
                </a:solidFill>
              </a:rPr>
              <a:t>και υποστηρίζεται από το W3C</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1248088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23/7/2014 11:15:40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READINGORDER" val="10,2,4,6,14,"/>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READINGORDER" val="10,2,22,16,6,14,"/>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READINGORDER" val="10,4,7,6,14,"/>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READINGORDER" val="10,3,6,14,"/>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READINGORDER" val="10,2,3,8,11,9,6,14,"/>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READINGORDER" val="10,4,6,14,"/>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READINGORDER" val="10,3,7,6,14,"/>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READINGORDER" val="10,2,3,5,8,6,14,"/>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6,5,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READINGORDER" val="10,3,6,14,"/>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READINGORDER" val="10,4,3,6,14,"/>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READINGORDER" val="10,2,5,7,6,14,"/>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2,3,8,2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2,3,8,24,"/>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3,36,7,6,1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5,6,1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3,38,39,6,1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4,6,1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9,2,6,1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10,7,6,1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10,4,7,6,1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READINGORDER" val="7,3,5,8,9,11,10,6,14,"/>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10,2,4,9,8,6,14,"/>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F1A89AB-7FD5-436E-B287-8C84011CC16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4</Template>
  <TotalTime>5384</TotalTime>
  <Words>2036</Words>
  <Application>Microsoft Office PowerPoint</Application>
  <PresentationFormat>Προβολή στην οθόνη (4:3)</PresentationFormat>
  <Paragraphs>561</Paragraphs>
  <Slides>44</Slides>
  <Notes>44</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44</vt:i4>
      </vt:variant>
    </vt:vector>
  </HeadingPairs>
  <TitlesOfParts>
    <vt:vector size="51" baseType="lpstr">
      <vt:lpstr>Arial</vt:lpstr>
      <vt:lpstr>Calibri</vt:lpstr>
      <vt:lpstr>Courier</vt:lpstr>
      <vt:lpstr>CourierNew</vt:lpstr>
      <vt:lpstr>Times New Roman</vt:lpstr>
      <vt:lpstr>Wingdings</vt:lpstr>
      <vt:lpstr>Θέμα του Office</vt:lpstr>
      <vt:lpstr>Προγραμματισμός  Εφαρμογών Διαδικτύου</vt:lpstr>
      <vt:lpstr>Άδειες Χρήσης</vt:lpstr>
      <vt:lpstr>Χρηματοδότηση</vt:lpstr>
      <vt:lpstr>Σκοποί  ενότητας</vt:lpstr>
      <vt:lpstr>Περιεχόμενα ενότητας</vt:lpstr>
      <vt:lpstr>XML (eXtensible Markup Language)</vt:lpstr>
      <vt:lpstr>Τι δεν είναι XML</vt:lpstr>
      <vt:lpstr>Κίνητρα ανάπτυξης</vt:lpstr>
      <vt:lpstr>Λόγοι εδραίωσης</vt:lpstr>
      <vt:lpstr>Ιστορικό εξέλιξης</vt:lpstr>
      <vt:lpstr>Δομή εγγράφου XML</vt:lpstr>
      <vt:lpstr>Παράδειγμα εγγράφου XML</vt:lpstr>
      <vt:lpstr>Κανόνες σύνταξης στοιχείων</vt:lpstr>
      <vt:lpstr>Η δενδρική δομή της XML</vt:lpstr>
      <vt:lpstr>Παράδειγμα εγγράφου XML</vt:lpstr>
      <vt:lpstr>Αντίστοιχη δενδρική δομή</vt:lpstr>
      <vt:lpstr>Μικτό περιεχόμενο</vt:lpstr>
      <vt:lpstr>Παράδειγμα μικτού περιεχομένου</vt:lpstr>
      <vt:lpstr>Ιδιότητες (Properties)</vt:lpstr>
      <vt:lpstr>Ιδιότητες ή στοιχεία παιδιά; (Ι)</vt:lpstr>
      <vt:lpstr>Ιδιότητες ή στοιχεία παιδιά; (ΙΙ)</vt:lpstr>
      <vt:lpstr>Κανόνες ονοματολογίας (XML names)</vt:lpstr>
      <vt:lpstr>Παραδείγματα</vt:lpstr>
      <vt:lpstr>Αναφορά οντότητας (entity reference)</vt:lpstr>
      <vt:lpstr>Παραδείγματα</vt:lpstr>
      <vt:lpstr>Τμήματα CDATA</vt:lpstr>
      <vt:lpstr>Παράδειγμα</vt:lpstr>
      <vt:lpstr>Σχόλια και εντολές επεξεργασίας</vt:lpstr>
      <vt:lpstr>H δήλωση XML</vt:lpstr>
      <vt:lpstr>Ορθότητα</vt:lpstr>
      <vt:lpstr>Καθορισμός λεξιλογίου και δομής</vt:lpstr>
      <vt:lpstr>Εγκυρότητα</vt:lpstr>
      <vt:lpstr>Namespaces</vt:lpstr>
      <vt:lpstr>Παράδειγμα</vt:lpstr>
      <vt:lpstr>Η ιδιότητα xmlns</vt:lpstr>
      <vt:lpstr>Παράδειγμα (Ι)</vt:lpstr>
      <vt:lpstr>Παράδειγμα (ΙΙ)</vt:lpstr>
      <vt:lpstr>Εργασίες με έγγραφα XML (I)</vt:lpstr>
      <vt:lpstr>Εργασίες με έγγραφα XML (II)</vt:lpstr>
      <vt:lpstr>Εφαρμογές XML στο web</vt:lpstr>
      <vt:lpstr>Altova XML Spy</vt:lpstr>
      <vt:lpstr>Microsoft XML Notepad 2007 (1/2)</vt:lpstr>
      <vt:lpstr>Microsoft XML Notepad 2007 (2/2)</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maxos</cp:lastModifiedBy>
  <cp:revision>209</cp:revision>
  <dcterms:created xsi:type="dcterms:W3CDTF">2014-05-12T06:36:11Z</dcterms:created>
  <dcterms:modified xsi:type="dcterms:W3CDTF">2015-03-09T07:30:48Z</dcterms:modified>
</cp:coreProperties>
</file>