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sldIdLst>
    <p:sldId id="337"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80" r:id="rId19"/>
  </p:sldIdLst>
  <p:sldSz cx="9144000" cy="6858000" type="screen4x3"/>
  <p:notesSz cx="6858000" cy="9144000"/>
  <p:custDataLst>
    <p:tags r:id="rId2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3540" y="-186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30/11/2015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xmlns=""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notesSlide" Target="../notesSlides/notesSlide5.xml"/><Relationship Id="rId7" Type="http://schemas.openxmlformats.org/officeDocument/2006/relationships/slide" Target="slide1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6.xml"/><Relationship Id="rId9"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altLang="el-GR" sz="4000" dirty="0" smtClean="0"/>
              <a:t>Τεχνολογία και ποιοτικός έλεγχος Σιτηρών &amp; Αρτοσκευασμάτων</a:t>
            </a:r>
            <a:endParaRPr lang="el-GR" sz="40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96952"/>
            <a:ext cx="7776864" cy="3669432"/>
          </a:xfrm>
        </p:spPr>
        <p:txBody>
          <a:bodyPr>
            <a:noAutofit/>
          </a:bodyPr>
          <a:lstStyle/>
          <a:p>
            <a:r>
              <a:rPr lang="el-GR" sz="2800" b="1" dirty="0" smtClean="0"/>
              <a:t>Ενότητα 3:</a:t>
            </a:r>
            <a:r>
              <a:rPr lang="en-US" sz="2800" dirty="0" smtClean="0"/>
              <a:t> </a:t>
            </a:r>
            <a:r>
              <a:rPr lang="el-GR" altLang="el-GR" sz="2800" dirty="0" smtClean="0"/>
              <a:t>Τεχνολογία Ζυμαρικών</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Θεοφάνης </a:t>
            </a:r>
            <a:r>
              <a:rPr lang="el-GR" altLang="el-GR" sz="2800" dirty="0" smtClean="0"/>
              <a:t>Γεωργόπουλος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altLang="el-GR" sz="2800" dirty="0"/>
              <a:t>K</a:t>
            </a:r>
            <a:r>
              <a:rPr lang="el-GR" altLang="el-GR" sz="2800" dirty="0" err="1"/>
              <a:t>αθηγητής</a:t>
            </a:r>
            <a:r>
              <a:rPr lang="el-GR" altLang="el-GR" sz="2800" dirty="0"/>
              <a:t> </a:t>
            </a:r>
            <a:r>
              <a:rPr lang="el-GR" altLang="el-GR" sz="2800" dirty="0" smtClean="0"/>
              <a:t>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xmlns="" val="2883187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Προδιαγραφές </a:t>
            </a:r>
            <a:r>
              <a:rPr lang="el-GR" altLang="el-GR" sz="4000" dirty="0" smtClean="0"/>
              <a:t>ζυμαρικών (1 από 3)</a:t>
            </a:r>
            <a:endParaRPr lang="el-GR" sz="4000" dirty="0"/>
          </a:p>
        </p:txBody>
      </p:sp>
      <p:sp>
        <p:nvSpPr>
          <p:cNvPr id="2" name="Ορθογώνιο 1" descr="Τα ζυμαρικά που βράζονται με νερό πρέπει:&#10;Να διογκώνονται στο διπλάσιο,&#10;&#10;Να μην διασπώνται σε ποσοστό μεγαλύτερο του πέντε τοις εκατό,&#10;&#10;Νη μην παρουσιάζουν πολτώδη μορφή,&#10;&#10;Το υγρό βρασμού να είναι διαυγές χωρίς δυσάρεστη οσμή και γεύση.&#10;"/>
          <p:cNvSpPr/>
          <p:nvPr/>
        </p:nvSpPr>
        <p:spPr>
          <a:xfrm>
            <a:off x="467544" y="1196752"/>
            <a:ext cx="8219256" cy="5078313"/>
          </a:xfrm>
          <a:prstGeom prst="rect">
            <a:avLst/>
          </a:prstGeom>
        </p:spPr>
        <p:txBody>
          <a:bodyPr wrap="square">
            <a:spAutoFit/>
          </a:bodyPr>
          <a:lstStyle/>
          <a:p>
            <a:pPr>
              <a:lnSpc>
                <a:spcPct val="150000"/>
              </a:lnSpc>
            </a:pPr>
            <a:r>
              <a:rPr lang="el-GR" altLang="el-GR" sz="2400" dirty="0"/>
              <a:t>Τα ζυμαρικά που βράζονται με νερό </a:t>
            </a:r>
            <a:r>
              <a:rPr lang="el-GR" altLang="el-GR" sz="2400" dirty="0" smtClean="0"/>
              <a:t>πρέπει:</a:t>
            </a:r>
            <a:endParaRPr lang="el-GR" altLang="el-GR" sz="2400" dirty="0"/>
          </a:p>
          <a:p>
            <a:pPr marL="800100" lvl="1" indent="-342900">
              <a:lnSpc>
                <a:spcPct val="150000"/>
              </a:lnSpc>
              <a:buFont typeface="Arial" panose="020B0604020202020204" pitchFamily="34" charset="0"/>
              <a:buChar char="•"/>
            </a:pPr>
            <a:r>
              <a:rPr lang="el-GR" altLang="el-GR" sz="2400" dirty="0"/>
              <a:t>Να διογκώνονται στο </a:t>
            </a:r>
            <a:r>
              <a:rPr lang="el-GR" altLang="el-GR" sz="2400" dirty="0" smtClean="0"/>
              <a:t>διπλάσιο,</a:t>
            </a:r>
          </a:p>
          <a:p>
            <a:pPr marL="800100" lvl="1" indent="-342900">
              <a:lnSpc>
                <a:spcPct val="150000"/>
              </a:lnSpc>
              <a:buFont typeface="Arial" panose="020B0604020202020204" pitchFamily="34" charset="0"/>
              <a:buChar char="•"/>
            </a:pPr>
            <a:endParaRPr lang="el-GR" altLang="el-GR" sz="2400" dirty="0"/>
          </a:p>
          <a:p>
            <a:pPr marL="800100" lvl="1" indent="-342900">
              <a:lnSpc>
                <a:spcPct val="150000"/>
              </a:lnSpc>
              <a:buFont typeface="Arial" panose="020B0604020202020204" pitchFamily="34" charset="0"/>
              <a:buChar char="•"/>
            </a:pPr>
            <a:r>
              <a:rPr lang="el-GR" altLang="el-GR" sz="2400" dirty="0"/>
              <a:t>Να μην διασπώνται σε ποσοστό μεγαλύτερο του 5</a:t>
            </a:r>
            <a:r>
              <a:rPr lang="el-GR" altLang="el-GR" sz="2400" dirty="0" smtClean="0"/>
              <a:t>%,</a:t>
            </a:r>
          </a:p>
          <a:p>
            <a:pPr marL="800100" lvl="1" indent="-342900">
              <a:lnSpc>
                <a:spcPct val="150000"/>
              </a:lnSpc>
              <a:buFont typeface="Arial" panose="020B0604020202020204" pitchFamily="34" charset="0"/>
              <a:buChar char="•"/>
            </a:pPr>
            <a:endParaRPr lang="el-GR" altLang="el-GR" sz="2400" dirty="0"/>
          </a:p>
          <a:p>
            <a:pPr marL="800100" lvl="1" indent="-342900">
              <a:lnSpc>
                <a:spcPct val="150000"/>
              </a:lnSpc>
              <a:buFont typeface="Arial" panose="020B0604020202020204" pitchFamily="34" charset="0"/>
              <a:buChar char="•"/>
            </a:pPr>
            <a:r>
              <a:rPr lang="el-GR" altLang="el-GR" sz="2400" dirty="0"/>
              <a:t>Νη μην παρουσιάζουν πολτώδη </a:t>
            </a:r>
            <a:r>
              <a:rPr lang="el-GR" altLang="el-GR" sz="2400" dirty="0" smtClean="0"/>
              <a:t>μορφή,</a:t>
            </a:r>
          </a:p>
          <a:p>
            <a:pPr marL="800100" lvl="1" indent="-342900">
              <a:lnSpc>
                <a:spcPct val="150000"/>
              </a:lnSpc>
              <a:buFont typeface="Arial" panose="020B0604020202020204" pitchFamily="34" charset="0"/>
              <a:buChar char="•"/>
            </a:pPr>
            <a:endParaRPr lang="el-GR" altLang="el-GR" sz="2400" dirty="0"/>
          </a:p>
          <a:p>
            <a:pPr marL="800100" lvl="1" indent="-342900">
              <a:lnSpc>
                <a:spcPct val="150000"/>
              </a:lnSpc>
              <a:buFont typeface="Arial" panose="020B0604020202020204" pitchFamily="34" charset="0"/>
              <a:buChar char="•"/>
            </a:pPr>
            <a:r>
              <a:rPr lang="el-GR" altLang="el-GR" sz="2400" dirty="0"/>
              <a:t>Το υγρό βρασμού να είναι διαυγές χωρίς δυσάρεστη οσμή και </a:t>
            </a:r>
            <a:r>
              <a:rPr lang="el-GR" altLang="el-GR" sz="2400" dirty="0" smtClean="0"/>
              <a:t>γεύση.</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Ζυμαρικών</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80000"/>
              </a:lnSpc>
            </a:pPr>
            <a:r>
              <a:rPr lang="el-GR" altLang="el-GR" sz="4000" dirty="0"/>
              <a:t>Προδιαγραφές ζυμαρικών </a:t>
            </a:r>
            <a:r>
              <a:rPr lang="el-GR" altLang="el-GR" sz="4000" dirty="0" smtClean="0"/>
              <a:t>(2 </a:t>
            </a:r>
            <a:r>
              <a:rPr lang="el-GR" altLang="el-GR" sz="4000" dirty="0"/>
              <a:t>από 3)</a:t>
            </a:r>
            <a:endParaRPr lang="el-GR" sz="4000" dirty="0"/>
          </a:p>
        </p:txBody>
      </p:sp>
      <p:sp>
        <p:nvSpPr>
          <p:cNvPr id="3" name="Ορθογώνιο 2" descr="Διάθεση ζυμαρικών χωρίς σκουλήκια, ακάρεα, έντομα,&#10;&#10;Υγρασία μέχρι δωδεκά μισι τοις εκατό την περίοδο από δεκαέξι έκτου μέχρι δεκαπέντε εννάτου και δεκατρία μισό τοις εκατό από δεκαέξι εννάτου ως δεκαπέντε έκτου,&#10;&#10;Οξύτητα μέγιστη μηδέν κόμμα εννιά τοις εκατό σε γαλακτικό οξύ,&#10;&#10;Τέφρα όση είναι η αντίστοιχη καθοριζόμενη του σιμιγδαλιού από το οποίο παρασκευάσθηκε αυξημένη κατά μηδέν κόμμα ένα μονάδος.&#10;"/>
          <p:cNvSpPr/>
          <p:nvPr/>
        </p:nvSpPr>
        <p:spPr>
          <a:xfrm>
            <a:off x="467544" y="1340768"/>
            <a:ext cx="8219256" cy="4524315"/>
          </a:xfrm>
          <a:prstGeom prst="rect">
            <a:avLst/>
          </a:prstGeom>
        </p:spPr>
        <p:txBody>
          <a:bodyPr wrap="square">
            <a:spAutoFit/>
          </a:bodyPr>
          <a:lstStyle/>
          <a:p>
            <a:pPr marL="285750" indent="-285750">
              <a:lnSpc>
                <a:spcPct val="150000"/>
              </a:lnSpc>
              <a:buFont typeface="Arial" panose="020B0604020202020204" pitchFamily="34" charset="0"/>
              <a:buChar char="•"/>
            </a:pPr>
            <a:r>
              <a:rPr lang="el-GR" altLang="el-GR" sz="2400" dirty="0"/>
              <a:t>Διάθεση ζυμαρικών χωρίς σκουλήκια, </a:t>
            </a:r>
            <a:r>
              <a:rPr lang="el-GR" altLang="el-GR" sz="2400" dirty="0" err="1"/>
              <a:t>ακάρεα</a:t>
            </a:r>
            <a:r>
              <a:rPr lang="el-GR" altLang="el-GR" sz="2400" dirty="0"/>
              <a:t>, </a:t>
            </a:r>
            <a:r>
              <a:rPr lang="el-GR" altLang="el-GR" sz="2400" dirty="0" smtClean="0"/>
              <a:t>έντομα,</a:t>
            </a:r>
          </a:p>
          <a:p>
            <a:pPr marL="285750" indent="-285750">
              <a:lnSpc>
                <a:spcPct val="150000"/>
              </a:lnSpc>
              <a:buFont typeface="Arial" panose="020B0604020202020204" pitchFamily="34" charset="0"/>
              <a:buChar char="•"/>
            </a:pPr>
            <a:endParaRPr lang="el-GR" altLang="el-GR" sz="2400" dirty="0"/>
          </a:p>
          <a:p>
            <a:pPr marL="285750" indent="-285750">
              <a:lnSpc>
                <a:spcPct val="150000"/>
              </a:lnSpc>
              <a:buFont typeface="Arial" panose="020B0604020202020204" pitchFamily="34" charset="0"/>
              <a:buChar char="•"/>
            </a:pPr>
            <a:r>
              <a:rPr lang="el-GR" altLang="el-GR" sz="2400" dirty="0"/>
              <a:t>Υγρασία μέχρι 12,5% (16/6-15/9), 13,5% (16/9-15/6</a:t>
            </a:r>
            <a:r>
              <a:rPr lang="el-GR" altLang="el-GR" sz="2400" dirty="0" smtClean="0"/>
              <a:t>),</a:t>
            </a:r>
          </a:p>
          <a:p>
            <a:pPr marL="285750" indent="-285750">
              <a:lnSpc>
                <a:spcPct val="150000"/>
              </a:lnSpc>
              <a:buFont typeface="Arial" panose="020B0604020202020204" pitchFamily="34" charset="0"/>
              <a:buChar char="•"/>
            </a:pPr>
            <a:endParaRPr lang="el-GR" altLang="el-GR" sz="2400" dirty="0"/>
          </a:p>
          <a:p>
            <a:pPr marL="285750" indent="-285750">
              <a:lnSpc>
                <a:spcPct val="150000"/>
              </a:lnSpc>
              <a:buFont typeface="Arial" panose="020B0604020202020204" pitchFamily="34" charset="0"/>
              <a:buChar char="•"/>
            </a:pPr>
            <a:r>
              <a:rPr lang="el-GR" altLang="el-GR" sz="2400" dirty="0"/>
              <a:t>Οξύτητα μέγιστη 0,9% σε γαλακτικό </a:t>
            </a:r>
            <a:r>
              <a:rPr lang="el-GR" altLang="el-GR" sz="2400" dirty="0" smtClean="0"/>
              <a:t>οξύ,</a:t>
            </a:r>
          </a:p>
          <a:p>
            <a:pPr marL="285750" indent="-285750">
              <a:lnSpc>
                <a:spcPct val="150000"/>
              </a:lnSpc>
              <a:buFont typeface="Arial" panose="020B0604020202020204" pitchFamily="34" charset="0"/>
              <a:buChar char="•"/>
            </a:pPr>
            <a:endParaRPr lang="el-GR" altLang="el-GR" sz="2400" dirty="0"/>
          </a:p>
          <a:p>
            <a:pPr marL="285750" indent="-285750">
              <a:lnSpc>
                <a:spcPct val="150000"/>
              </a:lnSpc>
              <a:buFont typeface="Arial" panose="020B0604020202020204" pitchFamily="34" charset="0"/>
              <a:buChar char="•"/>
            </a:pPr>
            <a:r>
              <a:rPr lang="el-GR" altLang="el-GR" sz="2400" dirty="0"/>
              <a:t>Τέφρα όση είναι η αντίστοιχη καθοριζόμενη του σιμιγδαλιού από το οποίο παρασκευάσθηκε αυξημένη κατά 0,1 μονάδος</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Ζυμαρικών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xmlns=""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xmlns=""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Προδιαγραφές ζυμαρικών </a:t>
            </a:r>
            <a:r>
              <a:rPr lang="el-GR" altLang="el-GR" sz="4000" dirty="0" smtClean="0"/>
              <a:t>(3 </a:t>
            </a:r>
            <a:r>
              <a:rPr lang="el-GR" altLang="el-GR" sz="4000" dirty="0"/>
              <a:t>από 3)</a:t>
            </a:r>
            <a:endParaRPr lang="el-GR" sz="4000" dirty="0"/>
          </a:p>
        </p:txBody>
      </p:sp>
      <p:sp>
        <p:nvSpPr>
          <p:cNvPr id="2" name="Ορθογώνιο 1" descr="Επιτρέπεται η διάθεση νωπών ζυμαρικών από σιμιγδάλι ή σιμιγδάλι και αλεύρι με μέγιστο ποσοστό υγρασίας πενήντα τοις εκατό. &#10;&#10;Επιτρέπεται η χρήση ασκορβικού οξέος,κιτρικού,λεκιθίνης και γλυκεριδίων λιπαρών οξέων.&#10;"/>
          <p:cNvSpPr/>
          <p:nvPr/>
        </p:nvSpPr>
        <p:spPr>
          <a:xfrm>
            <a:off x="467544" y="2060848"/>
            <a:ext cx="8219256" cy="2862322"/>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a:t>Επιτρέπεται η διάθεση νωπών ζυμαρικών από σιμιγδάλι ή σιμιγδάλι και αλεύρι με μέγιστο ποσοστό υγρασίας 50%. </a:t>
            </a:r>
            <a:endParaRPr lang="el-GR" altLang="el-GR" sz="2400" dirty="0" smtClean="0"/>
          </a:p>
          <a:p>
            <a:pPr marL="342900" indent="-342900">
              <a:lnSpc>
                <a:spcPct val="150000"/>
              </a:lnSpc>
              <a:buFont typeface="Arial" panose="020B0604020202020204" pitchFamily="34" charset="0"/>
              <a:buChar char="•"/>
            </a:pPr>
            <a:endParaRPr lang="el-GR" altLang="el-GR" sz="2400" dirty="0"/>
          </a:p>
          <a:p>
            <a:pPr marL="342900" indent="-342900">
              <a:lnSpc>
                <a:spcPct val="150000"/>
              </a:lnSpc>
              <a:buFont typeface="Arial" panose="020B0604020202020204" pitchFamily="34" charset="0"/>
              <a:buChar char="•"/>
            </a:pPr>
            <a:r>
              <a:rPr lang="el-GR" altLang="el-GR" sz="2400" dirty="0"/>
              <a:t>Επιτρέπεται η χρήση </a:t>
            </a:r>
            <a:r>
              <a:rPr lang="el-GR" altLang="el-GR" sz="2400" dirty="0" err="1"/>
              <a:t>ασκορβικού</a:t>
            </a:r>
            <a:r>
              <a:rPr lang="el-GR" altLang="el-GR" sz="2400" dirty="0"/>
              <a:t> </a:t>
            </a:r>
            <a:r>
              <a:rPr lang="el-GR" altLang="el-GR" sz="2400" dirty="0" err="1"/>
              <a:t>οξέος,κιτρικού,λεκιθίνης</a:t>
            </a:r>
            <a:r>
              <a:rPr lang="el-GR" altLang="el-GR" sz="2400" dirty="0"/>
              <a:t> και γλυκεριδίων λιπαρών οξέων.</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Ζυμαρικών</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xmlns=""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Νοθείες </a:t>
            </a:r>
            <a:r>
              <a:rPr lang="el-GR" altLang="el-GR" sz="4000" dirty="0" smtClean="0"/>
              <a:t>αλεύρων</a:t>
            </a:r>
            <a:endParaRPr lang="el-GR" sz="4000" dirty="0"/>
          </a:p>
        </p:txBody>
      </p:sp>
      <p:sp>
        <p:nvSpPr>
          <p:cNvPr id="4" name="Ορθογώνιο 3"/>
          <p:cNvSpPr/>
          <p:nvPr/>
        </p:nvSpPr>
        <p:spPr>
          <a:xfrm>
            <a:off x="467544" y="1541720"/>
            <a:ext cx="8219256" cy="3903504"/>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800" dirty="0"/>
              <a:t>Προσθήκη στο άλευρο σίτου, αλεύρων άλλων σιτηρών κατώτερης αξίας όπως και η προσθήκη δεύτερων αλεύρων (</a:t>
            </a:r>
            <a:r>
              <a:rPr lang="el-GR" altLang="el-GR" sz="2800" dirty="0" err="1"/>
              <a:t>βήττες</a:t>
            </a:r>
            <a:r>
              <a:rPr lang="el-GR" altLang="el-GR" sz="2800" dirty="0"/>
              <a:t>-</a:t>
            </a:r>
            <a:r>
              <a:rPr lang="el-GR" altLang="el-GR" sz="2800" dirty="0" err="1"/>
              <a:t>κτηνάλευρα</a:t>
            </a:r>
            <a:r>
              <a:rPr lang="el-GR" altLang="el-GR" sz="2800" dirty="0" smtClean="0"/>
              <a:t>),</a:t>
            </a:r>
          </a:p>
          <a:p>
            <a:pPr marL="342900" indent="-342900">
              <a:lnSpc>
                <a:spcPct val="150000"/>
              </a:lnSpc>
              <a:buFont typeface="Arial" panose="020B0604020202020204" pitchFamily="34" charset="0"/>
              <a:buChar char="•"/>
            </a:pPr>
            <a:endParaRPr lang="el-GR" altLang="el-GR" sz="2800" dirty="0"/>
          </a:p>
          <a:p>
            <a:pPr marL="342900" indent="-342900">
              <a:lnSpc>
                <a:spcPct val="150000"/>
              </a:lnSpc>
              <a:buFont typeface="Arial" panose="020B0604020202020204" pitchFamily="34" charset="0"/>
              <a:buChar char="•"/>
            </a:pPr>
            <a:r>
              <a:rPr lang="el-GR" altLang="el-GR" sz="2800" dirty="0"/>
              <a:t>Προσθήκη λευκαντικών ουσιών, ασβεστίου, </a:t>
            </a:r>
            <a:r>
              <a:rPr lang="el-GR" altLang="el-GR" sz="2800" dirty="0" smtClean="0"/>
              <a:t>κιμωλίας.</a:t>
            </a:r>
            <a:endParaRPr lang="el-GR" altLang="el-GR" sz="28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Ζυμαρικών</a:t>
            </a:r>
            <a:endParaRPr lang="en-US" sz="1400" dirty="0"/>
          </a:p>
        </p:txBody>
      </p:sp>
    </p:spTree>
    <p:custDataLst>
      <p:tags r:id="rId1"/>
    </p:custDataLst>
    <p:extLst>
      <p:ext uri="{BB962C8B-B14F-4D97-AF65-F5344CB8AC3E}">
        <p14:creationId xmlns:p14="http://schemas.microsoft.com/office/powerpoint/2010/main" xmlns=""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Αλλοιώσεις </a:t>
            </a:r>
            <a:r>
              <a:rPr lang="el-GR" altLang="el-GR" sz="4000" dirty="0" smtClean="0"/>
              <a:t>αλεύρων</a:t>
            </a:r>
            <a:endParaRPr lang="el-GR" sz="4000" dirty="0"/>
          </a:p>
        </p:txBody>
      </p:sp>
      <p:sp>
        <p:nvSpPr>
          <p:cNvPr id="13" name="Rectangle 3"/>
          <p:cNvSpPr>
            <a:spLocks noGrp="1" noChangeArrowheads="1"/>
          </p:cNvSpPr>
          <p:nvPr>
            <p:ph type="body" idx="1"/>
          </p:nvPr>
        </p:nvSpPr>
        <p:spPr>
          <a:xfrm>
            <a:off x="611560" y="1844824"/>
            <a:ext cx="7560840" cy="3384376"/>
          </a:xfrm>
        </p:spPr>
        <p:txBody>
          <a:bodyPr>
            <a:noAutofit/>
          </a:bodyPr>
          <a:lstStyle/>
          <a:p>
            <a:pPr marL="457200" indent="-457200">
              <a:lnSpc>
                <a:spcPct val="150000"/>
              </a:lnSpc>
              <a:buFont typeface="Arial" panose="020B0604020202020204" pitchFamily="34" charset="0"/>
              <a:buChar char="•"/>
            </a:pPr>
            <a:r>
              <a:rPr lang="el-GR" altLang="el-GR" sz="2800" b="0" dirty="0"/>
              <a:t>Οσμή </a:t>
            </a:r>
            <a:r>
              <a:rPr lang="el-GR" altLang="el-GR" sz="2800" b="0" dirty="0" smtClean="0"/>
              <a:t>μούχλας,</a:t>
            </a:r>
            <a:endParaRPr lang="el-GR" altLang="el-GR" sz="2800" b="0" dirty="0"/>
          </a:p>
          <a:p>
            <a:pPr marL="457200" indent="-457200">
              <a:lnSpc>
                <a:spcPct val="150000"/>
              </a:lnSpc>
              <a:buFont typeface="Arial" panose="020B0604020202020204" pitchFamily="34" charset="0"/>
              <a:buChar char="•"/>
            </a:pPr>
            <a:r>
              <a:rPr lang="el-GR" altLang="el-GR" sz="2800" b="0" dirty="0" err="1"/>
              <a:t>Τάγγιση</a:t>
            </a:r>
            <a:r>
              <a:rPr lang="el-GR" altLang="el-GR" sz="2800" b="0" dirty="0"/>
              <a:t> (δράση </a:t>
            </a:r>
            <a:r>
              <a:rPr lang="el-GR" altLang="el-GR" sz="2800" b="0" dirty="0" err="1"/>
              <a:t>λιποξυγενάσης</a:t>
            </a:r>
            <a:r>
              <a:rPr lang="el-GR" altLang="el-GR" sz="2800" b="0" dirty="0" smtClean="0"/>
              <a:t>),</a:t>
            </a:r>
            <a:endParaRPr lang="el-GR" altLang="el-GR" sz="2800" b="0" dirty="0"/>
          </a:p>
          <a:p>
            <a:pPr marL="457200" indent="-457200">
              <a:lnSpc>
                <a:spcPct val="150000"/>
              </a:lnSpc>
              <a:buFont typeface="Arial" panose="020B0604020202020204" pitchFamily="34" charset="0"/>
              <a:buChar char="•"/>
            </a:pPr>
            <a:r>
              <a:rPr lang="el-GR" altLang="el-GR" sz="2800" b="0" dirty="0"/>
              <a:t>Άναμμα  του </a:t>
            </a:r>
            <a:r>
              <a:rPr lang="el-GR" altLang="el-GR" sz="2800" b="0" dirty="0" smtClean="0"/>
              <a:t>αλεύρου,</a:t>
            </a:r>
            <a:endParaRPr lang="el-GR" altLang="el-GR" sz="2800" b="0" dirty="0"/>
          </a:p>
          <a:p>
            <a:pPr marL="457200" indent="-457200">
              <a:lnSpc>
                <a:spcPct val="150000"/>
              </a:lnSpc>
              <a:buFont typeface="Arial" panose="020B0604020202020204" pitchFamily="34" charset="0"/>
              <a:buChar char="•"/>
            </a:pPr>
            <a:r>
              <a:rPr lang="el-GR" altLang="el-GR" sz="2800" b="0" dirty="0"/>
              <a:t>Έντομα, </a:t>
            </a:r>
          </a:p>
          <a:p>
            <a:pPr marL="457200" indent="-457200">
              <a:lnSpc>
                <a:spcPct val="150000"/>
              </a:lnSpc>
              <a:buFont typeface="Arial" panose="020B0604020202020204" pitchFamily="34" charset="0"/>
              <a:buChar char="•"/>
            </a:pPr>
            <a:r>
              <a:rPr lang="el-GR" altLang="el-GR" sz="2800" b="0" dirty="0" err="1" smtClean="0"/>
              <a:t>Ακάρεα</a:t>
            </a:r>
            <a:r>
              <a:rPr lang="el-GR" altLang="el-GR" sz="2800" b="0" dirty="0" smtClean="0"/>
              <a:t>.</a:t>
            </a:r>
            <a:endParaRPr lang="el-GR" altLang="el-GR" sz="2800"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Ζυμαρικών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xmlns=""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Μικροβιακές </a:t>
            </a:r>
            <a:r>
              <a:rPr lang="el-GR" altLang="el-GR" sz="4000" dirty="0" smtClean="0"/>
              <a:t>αλλοιώσεις (1 από 2)</a:t>
            </a:r>
            <a:endParaRPr lang="el-GR" sz="4000" dirty="0"/>
          </a:p>
        </p:txBody>
      </p:sp>
      <p:sp>
        <p:nvSpPr>
          <p:cNvPr id="3" name="Ορθογώνιο 2"/>
          <p:cNvSpPr/>
          <p:nvPr/>
        </p:nvSpPr>
        <p:spPr>
          <a:xfrm>
            <a:off x="467544" y="1280949"/>
            <a:ext cx="8219256" cy="4524315"/>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a:t>Τα δημητριακά και αλεσμένα προϊόντα τους, είναι μη επεξεργασμένα γεωργικά προϊόντα οπότε περιέχουν μικροβιακό φορτίο (βακτήρια, ζύμες, μύκητες)</a:t>
            </a:r>
          </a:p>
          <a:p>
            <a:pPr marL="342900" indent="-342900">
              <a:lnSpc>
                <a:spcPct val="150000"/>
              </a:lnSpc>
              <a:buFont typeface="Arial" panose="020B0604020202020204" pitchFamily="34" charset="0"/>
              <a:buChar char="•"/>
            </a:pPr>
            <a:r>
              <a:rPr lang="el-GR" altLang="el-GR" sz="2400" dirty="0"/>
              <a:t>Η μικροβιακή χλωρίδα προέρχεται από το έδαφος, χώρο αποθήκευσης και την επεξεργασία τους</a:t>
            </a:r>
            <a:r>
              <a:rPr lang="el-GR" altLang="el-GR" sz="2400" dirty="0" smtClean="0"/>
              <a:t>.</a:t>
            </a:r>
          </a:p>
          <a:p>
            <a:pPr marL="342900" indent="-342900">
              <a:lnSpc>
                <a:spcPct val="150000"/>
              </a:lnSpc>
              <a:buFont typeface="Arial" panose="020B0604020202020204" pitchFamily="34" charset="0"/>
              <a:buChar char="•"/>
            </a:pPr>
            <a:r>
              <a:rPr lang="el-GR" altLang="el-GR" sz="2400" dirty="0"/>
              <a:t>Παρά την υψηλή τους περιεκτικότητα σε υδατάνθρακες και πρωτεΐνες, η  χαμηλή </a:t>
            </a:r>
            <a:r>
              <a:rPr lang="el-GR" altLang="el-GR" sz="2400" dirty="0" err="1"/>
              <a:t>ενεργότητα</a:t>
            </a:r>
            <a:r>
              <a:rPr lang="el-GR" altLang="el-GR" sz="2400" dirty="0"/>
              <a:t> νερού περιορίζει την ανάπτυξη </a:t>
            </a:r>
            <a:r>
              <a:rPr lang="el-GR" altLang="el-GR" sz="2400" dirty="0" smtClean="0"/>
              <a:t>μικροοργανισμών.</a:t>
            </a:r>
            <a:endParaRPr lang="el-GR" altLang="el-GR" sz="2400"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Ζυμαρικών</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xmlns=""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Μικροβιακές αλλοιώσεις </a:t>
            </a:r>
            <a:r>
              <a:rPr lang="el-GR" altLang="el-GR" sz="4000" dirty="0" smtClean="0"/>
              <a:t>(2 </a:t>
            </a:r>
            <a:r>
              <a:rPr lang="el-GR" altLang="el-GR" sz="4000" dirty="0"/>
              <a:t>από 2)</a:t>
            </a:r>
            <a:endParaRPr lang="el-GR" sz="4000" dirty="0"/>
          </a:p>
        </p:txBody>
      </p:sp>
      <p:sp>
        <p:nvSpPr>
          <p:cNvPr id="2" name="Ορθογώνιο 1" descr="Σε υψηλά επίπεδα ενεργότητας νερού, κυριαρχούν :&#10;Αερόβια σπορογόνα βακτήρια (Bacillus), μύκητες (Rhizopus), Staphylococous στα ζυμαρικά.&#10;«σχοινώδες ψωμί, ιξώδες ψωμί» από Bacillus subtilis (mesentericus) του αλεύρου : στο εσωτερικό της ζύμης παρουσιάζει ινώδη μορφή (μοιάζει με σχοινί), ανάπτυξη του σε θερμοκρασίες σαράντα ως πενήντα βαθμούς κελσίου. &#10;Τα σπόρια του δεν καταστρέφονται κατά το ψήσιμο. &#10;Αντέχουν σε θερμοκρασίες κάτω από εκατό βαθμούς κελσίου.&#10;Πλύσιμο με ξύδι του εξοπλισμού.&#10;"/>
          <p:cNvSpPr/>
          <p:nvPr/>
        </p:nvSpPr>
        <p:spPr>
          <a:xfrm>
            <a:off x="467544" y="836712"/>
            <a:ext cx="8219256" cy="5632311"/>
          </a:xfrm>
          <a:prstGeom prst="rect">
            <a:avLst/>
          </a:prstGeom>
        </p:spPr>
        <p:txBody>
          <a:bodyPr wrap="square">
            <a:spAutoFit/>
          </a:bodyPr>
          <a:lstStyle/>
          <a:p>
            <a:pPr>
              <a:lnSpc>
                <a:spcPct val="150000"/>
              </a:lnSpc>
            </a:pPr>
            <a:r>
              <a:rPr lang="el-GR" altLang="el-GR" sz="2400" dirty="0"/>
              <a:t>Σε υψηλά επίπεδα </a:t>
            </a:r>
            <a:r>
              <a:rPr lang="el-GR" altLang="el-GR" sz="2400" dirty="0" err="1"/>
              <a:t>ενεργότητας</a:t>
            </a:r>
            <a:r>
              <a:rPr lang="el-GR" altLang="el-GR" sz="2400" dirty="0"/>
              <a:t> νερού, κυριαρχούν </a:t>
            </a:r>
            <a:r>
              <a:rPr lang="en-US" altLang="el-GR" sz="2400" dirty="0"/>
              <a:t>:</a:t>
            </a:r>
          </a:p>
          <a:p>
            <a:pPr marL="342900" indent="-342900">
              <a:lnSpc>
                <a:spcPct val="150000"/>
              </a:lnSpc>
              <a:buFont typeface="Arial" panose="020B0604020202020204" pitchFamily="34" charset="0"/>
              <a:buChar char="•"/>
            </a:pPr>
            <a:r>
              <a:rPr lang="el-GR" altLang="el-GR" sz="2400" dirty="0"/>
              <a:t>Αερόβια σπορογόνα βακτήρια (</a:t>
            </a:r>
            <a:r>
              <a:rPr lang="en-US" altLang="el-GR" sz="2400" dirty="0"/>
              <a:t>Bacillus), </a:t>
            </a:r>
            <a:r>
              <a:rPr lang="el-GR" altLang="el-GR" sz="2400" dirty="0"/>
              <a:t>μύκητες (</a:t>
            </a:r>
            <a:r>
              <a:rPr lang="en-US" altLang="el-GR" sz="2400" dirty="0" err="1"/>
              <a:t>Rhizopus</a:t>
            </a:r>
            <a:r>
              <a:rPr lang="el-GR" altLang="el-GR" sz="2400" dirty="0"/>
              <a:t>), </a:t>
            </a:r>
            <a:r>
              <a:rPr lang="en-US" altLang="el-GR" sz="2400" dirty="0" err="1"/>
              <a:t>Staphylococous</a:t>
            </a:r>
            <a:r>
              <a:rPr lang="en-US" altLang="el-GR" sz="2400" dirty="0"/>
              <a:t> </a:t>
            </a:r>
            <a:r>
              <a:rPr lang="el-GR" altLang="el-GR" sz="2400" dirty="0"/>
              <a:t>στα </a:t>
            </a:r>
            <a:r>
              <a:rPr lang="el-GR" altLang="el-GR" sz="2400" dirty="0" smtClean="0"/>
              <a:t>ζυμαρικά.</a:t>
            </a:r>
          </a:p>
          <a:p>
            <a:pPr marL="342900" indent="-342900">
              <a:lnSpc>
                <a:spcPct val="150000"/>
              </a:lnSpc>
              <a:buFont typeface="Arial" panose="020B0604020202020204" pitchFamily="34" charset="0"/>
              <a:buChar char="•"/>
            </a:pPr>
            <a:r>
              <a:rPr lang="el-GR" altLang="el-GR" sz="2400" dirty="0"/>
              <a:t>«</a:t>
            </a:r>
            <a:r>
              <a:rPr lang="el-GR" altLang="el-GR" sz="2400" dirty="0" err="1"/>
              <a:t>σχοινώδες</a:t>
            </a:r>
            <a:r>
              <a:rPr lang="el-GR" altLang="el-GR" sz="2400" dirty="0"/>
              <a:t> ψωμί, ιξώδες ψωμί» από </a:t>
            </a:r>
            <a:r>
              <a:rPr lang="en-US" altLang="el-GR" sz="2400" dirty="0"/>
              <a:t>Bacillus </a:t>
            </a:r>
            <a:r>
              <a:rPr lang="en-US" altLang="el-GR" sz="2400" dirty="0" err="1"/>
              <a:t>subtilis</a:t>
            </a:r>
            <a:r>
              <a:rPr lang="el-GR" altLang="el-GR" sz="2400" dirty="0"/>
              <a:t> (</a:t>
            </a:r>
            <a:r>
              <a:rPr lang="en-US" altLang="el-GR" sz="2400" dirty="0" err="1"/>
              <a:t>mesentericus</a:t>
            </a:r>
            <a:r>
              <a:rPr lang="en-US" altLang="el-GR" sz="2400" dirty="0"/>
              <a:t>)</a:t>
            </a:r>
            <a:r>
              <a:rPr lang="el-GR" altLang="el-GR" sz="2400" dirty="0"/>
              <a:t> του αλεύρου </a:t>
            </a:r>
            <a:r>
              <a:rPr lang="en-US" altLang="el-GR" sz="2400" dirty="0"/>
              <a:t>: </a:t>
            </a:r>
            <a:r>
              <a:rPr lang="el-GR" altLang="el-GR" sz="2400" dirty="0"/>
              <a:t>στο εσωτερικό της ζύμης παρουσιάζει ινώδη μορφή (μοιάζει με σχοινί), ανάπτυξη του σε θερμοκρασίες 40-50ο </a:t>
            </a:r>
            <a:r>
              <a:rPr lang="en-US" altLang="el-GR" sz="2400" dirty="0"/>
              <a:t>C. </a:t>
            </a:r>
            <a:endParaRPr lang="el-GR" altLang="el-GR" sz="2400" dirty="0"/>
          </a:p>
          <a:p>
            <a:pPr marL="342900" indent="-342900">
              <a:lnSpc>
                <a:spcPct val="150000"/>
              </a:lnSpc>
              <a:buFont typeface="Arial" panose="020B0604020202020204" pitchFamily="34" charset="0"/>
              <a:buChar char="•"/>
            </a:pPr>
            <a:r>
              <a:rPr lang="el-GR" altLang="el-GR" sz="2400" dirty="0"/>
              <a:t>Τα σπόρια του δεν καταστρέφονται κατά το ψήσιμο. </a:t>
            </a:r>
          </a:p>
          <a:p>
            <a:pPr marL="342900" indent="-342900">
              <a:lnSpc>
                <a:spcPct val="150000"/>
              </a:lnSpc>
              <a:buFont typeface="Arial" panose="020B0604020202020204" pitchFamily="34" charset="0"/>
              <a:buChar char="•"/>
            </a:pPr>
            <a:r>
              <a:rPr lang="el-GR" altLang="el-GR" sz="2400" dirty="0"/>
              <a:t>Αντέχουν σε θερμοκρασίες κάτω από 100ο </a:t>
            </a:r>
            <a:r>
              <a:rPr lang="en-US" altLang="el-GR" sz="2400" dirty="0"/>
              <a:t>C</a:t>
            </a:r>
            <a:r>
              <a:rPr lang="el-GR" altLang="el-GR" sz="2400" dirty="0"/>
              <a:t>.</a:t>
            </a:r>
          </a:p>
          <a:p>
            <a:pPr marL="342900" indent="-342900">
              <a:lnSpc>
                <a:spcPct val="150000"/>
              </a:lnSpc>
              <a:buFont typeface="Arial" panose="020B0604020202020204" pitchFamily="34" charset="0"/>
              <a:buChar char="•"/>
            </a:pPr>
            <a:r>
              <a:rPr lang="el-GR" altLang="el-GR" sz="2400" dirty="0"/>
              <a:t>Πλύσιμο με ξύδι του εξοπλισμού</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Ζυμαρικών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xmlns=""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243461"/>
          </a:xfrm>
        </p:spPr>
        <p:txBody>
          <a:bodyPr>
            <a:normAutofit/>
          </a:bodyPr>
          <a:lstStyle/>
          <a:p>
            <a:pPr marL="0"/>
            <a:r>
              <a:rPr lang="el-GR" sz="2800" dirty="0" smtClean="0"/>
              <a:t>Εξοικείωση με τις πρώτες </a:t>
            </a:r>
            <a:r>
              <a:rPr lang="el-GR" sz="2800" dirty="0" smtClean="0"/>
              <a:t>ύλες ζυμαρικών, σιμιγδάλι, ξήρανση, ζυμαρικών </a:t>
            </a:r>
            <a:r>
              <a:rPr lang="el-GR" sz="2800" dirty="0" smtClean="0"/>
              <a:t>ποιοτικά </a:t>
            </a:r>
            <a:r>
              <a:rPr lang="el-GR" sz="2800" dirty="0" smtClean="0"/>
              <a:t>χαρακτηριστικά </a:t>
            </a:r>
            <a:r>
              <a:rPr lang="el-GR" sz="2800" dirty="0" smtClean="0"/>
              <a:t>ζυμαρικών.</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Ζυμαρικών</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3816424"/>
          </a:xfrm>
        </p:spPr>
        <p:txBody>
          <a:bodyPr>
            <a:noAutofit/>
          </a:bodyPr>
          <a:lstStyle/>
          <a:p>
            <a:pPr fontAlgn="auto">
              <a:spcAft>
                <a:spcPts val="0"/>
              </a:spcAft>
              <a:defRPr/>
            </a:pPr>
            <a:r>
              <a:rPr lang="el-GR" altLang="el-GR" dirty="0" smtClean="0">
                <a:hlinkClick r:id="rId4" action="ppaction://hlinksldjump"/>
              </a:rPr>
              <a:t>Ζυμαρικά,</a:t>
            </a:r>
            <a:endParaRPr lang="el-GR" altLang="el-GR" dirty="0" smtClean="0"/>
          </a:p>
          <a:p>
            <a:pPr fontAlgn="auto">
              <a:spcAft>
                <a:spcPts val="0"/>
              </a:spcAft>
              <a:defRPr/>
            </a:pPr>
            <a:r>
              <a:rPr lang="el-GR" altLang="el-GR" dirty="0">
                <a:hlinkClick r:id="rId5" action="ppaction://hlinksldjump"/>
              </a:rPr>
              <a:t>Παραγωγική </a:t>
            </a:r>
            <a:r>
              <a:rPr lang="el-GR" altLang="el-GR" dirty="0" smtClean="0">
                <a:hlinkClick r:id="rId5" action="ppaction://hlinksldjump"/>
              </a:rPr>
              <a:t>διαδικασία,</a:t>
            </a:r>
            <a:endParaRPr lang="el-GR" altLang="el-GR" dirty="0" smtClean="0"/>
          </a:p>
          <a:p>
            <a:pPr fontAlgn="auto">
              <a:spcAft>
                <a:spcPts val="0"/>
              </a:spcAft>
              <a:defRPr/>
            </a:pPr>
            <a:r>
              <a:rPr lang="el-GR" altLang="el-GR" dirty="0">
                <a:hlinkClick r:id="rId6" action="ppaction://hlinksldjump"/>
              </a:rPr>
              <a:t>Προδιαγραφές </a:t>
            </a:r>
            <a:r>
              <a:rPr lang="el-GR" altLang="el-GR" dirty="0" smtClean="0">
                <a:hlinkClick r:id="rId6" action="ppaction://hlinksldjump"/>
              </a:rPr>
              <a:t>ζυμαρικών,</a:t>
            </a:r>
            <a:endParaRPr lang="el-GR" altLang="el-GR" dirty="0" smtClean="0"/>
          </a:p>
          <a:p>
            <a:pPr fontAlgn="auto">
              <a:spcAft>
                <a:spcPts val="0"/>
              </a:spcAft>
              <a:defRPr/>
            </a:pPr>
            <a:r>
              <a:rPr lang="el-GR" altLang="el-GR" dirty="0">
                <a:hlinkClick r:id="rId7" action="ppaction://hlinksldjump"/>
              </a:rPr>
              <a:t>Νοθείες </a:t>
            </a:r>
            <a:r>
              <a:rPr lang="el-GR" altLang="el-GR" dirty="0" smtClean="0">
                <a:hlinkClick r:id="rId7" action="ppaction://hlinksldjump"/>
              </a:rPr>
              <a:t>αλεύρων,</a:t>
            </a:r>
            <a:endParaRPr lang="el-GR" altLang="el-GR" dirty="0" smtClean="0"/>
          </a:p>
          <a:p>
            <a:pPr fontAlgn="auto">
              <a:spcAft>
                <a:spcPts val="0"/>
              </a:spcAft>
              <a:defRPr/>
            </a:pPr>
            <a:r>
              <a:rPr lang="el-GR" altLang="el-GR" dirty="0">
                <a:hlinkClick r:id="rId8" action="ppaction://hlinksldjump"/>
              </a:rPr>
              <a:t>Αλλοιώσεις </a:t>
            </a:r>
            <a:r>
              <a:rPr lang="el-GR" altLang="el-GR" dirty="0" smtClean="0">
                <a:hlinkClick r:id="rId8" action="ppaction://hlinksldjump"/>
              </a:rPr>
              <a:t>αλεύρων,</a:t>
            </a:r>
            <a:endParaRPr lang="el-GR" altLang="el-GR" dirty="0" smtClean="0"/>
          </a:p>
          <a:p>
            <a:pPr fontAlgn="auto">
              <a:spcAft>
                <a:spcPts val="0"/>
              </a:spcAft>
              <a:defRPr/>
            </a:pPr>
            <a:r>
              <a:rPr lang="el-GR" altLang="el-GR" dirty="0">
                <a:hlinkClick r:id="rId9" action="ppaction://hlinksldjump"/>
              </a:rPr>
              <a:t>Μικροβιακές </a:t>
            </a:r>
            <a:r>
              <a:rPr lang="el-GR" altLang="el-GR" dirty="0" smtClean="0">
                <a:hlinkClick r:id="rId9" action="ppaction://hlinksldjump"/>
              </a:rPr>
              <a:t>αλλοιώσεις.</a:t>
            </a:r>
            <a:endParaRPr lang="el-GR" altLang="el-GR" dirty="0" smtClean="0"/>
          </a:p>
          <a:p>
            <a:pPr fontAlgn="auto">
              <a:spcAft>
                <a:spcPts val="0"/>
              </a:spcAft>
              <a:defRPr/>
            </a:pPr>
            <a:endParaRPr lang="el-GR" altLang="el-GR" dirty="0" smtClean="0"/>
          </a:p>
          <a:p>
            <a:pPr fontAlgn="auto">
              <a:spcAft>
                <a:spcPts val="0"/>
              </a:spcAft>
              <a:defRPr/>
            </a:pPr>
            <a:endParaRPr lang="el-GR" altLang="el-GR" dirty="0" smtClean="0"/>
          </a:p>
          <a:p>
            <a:pPr fontAlgn="auto">
              <a:spcAft>
                <a:spcPts val="0"/>
              </a:spcAft>
              <a:defRPr/>
            </a:pP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Ζυμαρικών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xmlns=""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altLang="el-GR" sz="4000" dirty="0" smtClean="0"/>
              <a:t>Ζυμαρικά (1 από 2)</a:t>
            </a:r>
            <a:endParaRPr lang="el-GR" sz="4000" dirty="0"/>
          </a:p>
        </p:txBody>
      </p:sp>
      <p:sp>
        <p:nvSpPr>
          <p:cNvPr id="23" name="Rectangle 3"/>
          <p:cNvSpPr>
            <a:spLocks noGrp="1" noChangeArrowheads="1"/>
          </p:cNvSpPr>
          <p:nvPr>
            <p:ph idx="1"/>
            <p:custDataLst>
              <p:tags r:id="rId3"/>
            </p:custDataLst>
          </p:nvPr>
        </p:nvSpPr>
        <p:spPr>
          <a:xfrm>
            <a:off x="457200" y="1412776"/>
            <a:ext cx="8229600" cy="4176464"/>
          </a:xfrm>
        </p:spPr>
        <p:txBody>
          <a:bodyPr>
            <a:noAutofit/>
          </a:bodyPr>
          <a:lstStyle/>
          <a:p>
            <a:pPr algn="just"/>
            <a:r>
              <a:rPr lang="el-GR" altLang="el-GR" sz="2400" dirty="0"/>
              <a:t>Ως ζυμαρικά νοούνται τα προϊόντα από σιμιγδάλι σκληρού σιταριού ή αλεύρι ολικής άλεσης </a:t>
            </a:r>
            <a:r>
              <a:rPr lang="el-GR" altLang="el-GR" sz="2400" dirty="0" err="1"/>
              <a:t>μακαρανοποιιας</a:t>
            </a:r>
            <a:r>
              <a:rPr lang="el-GR" altLang="el-GR" sz="2400" dirty="0"/>
              <a:t> από σκληρό σιτάρι και νερό χωρία μαγιά, και ξηραίνονται σε ειδικούς θαλάμους με ελαφρά θέρμανση ή στον αέρα, χωρίς </a:t>
            </a:r>
            <a:r>
              <a:rPr lang="el-GR" altLang="el-GR" sz="2400" dirty="0" smtClean="0"/>
              <a:t>ψήσιμο,</a:t>
            </a:r>
            <a:endParaRPr lang="el-GR" altLang="el-GR" sz="2400" dirty="0"/>
          </a:p>
          <a:p>
            <a:r>
              <a:rPr lang="el-GR" altLang="el-GR" sz="2400" dirty="0"/>
              <a:t>Το νερό πρέπει να είναι </a:t>
            </a:r>
            <a:r>
              <a:rPr lang="el-GR" altLang="el-GR" sz="2400" dirty="0" smtClean="0"/>
              <a:t>πόσιμο,</a:t>
            </a:r>
            <a:endParaRPr lang="el-GR" altLang="el-GR" sz="2400" dirty="0"/>
          </a:p>
          <a:p>
            <a:r>
              <a:rPr lang="el-GR" altLang="el-GR" sz="2400" dirty="0"/>
              <a:t>Χρήση αβγών, γάλακτος, λαχανικών ενός είδους ή περισσοτέρων σε </a:t>
            </a:r>
            <a:r>
              <a:rPr lang="el-GR" altLang="el-GR" sz="2400" dirty="0" smtClean="0"/>
              <a:t>ανάμιξη, </a:t>
            </a:r>
            <a:endParaRPr lang="el-GR" altLang="el-GR" sz="2400" dirty="0"/>
          </a:p>
          <a:p>
            <a:r>
              <a:rPr lang="el-GR" altLang="el-GR" sz="2400" dirty="0"/>
              <a:t>Δεν επιτρέπεται η χρήση τεχνητών χρωστικών και </a:t>
            </a:r>
            <a:r>
              <a:rPr lang="el-GR" altLang="el-GR" sz="2400" dirty="0" smtClean="0"/>
              <a:t>συντηρητικών.</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Ζυμαρικών</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xmlns=""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altLang="el-GR" sz="4000" dirty="0"/>
              <a:t>Ζυμαρικά </a:t>
            </a:r>
            <a:r>
              <a:rPr lang="el-GR" altLang="el-GR" sz="4000" dirty="0" smtClean="0"/>
              <a:t>(2 </a:t>
            </a:r>
            <a:r>
              <a:rPr lang="el-GR" altLang="el-GR" sz="4000" dirty="0"/>
              <a:t>από 2)</a:t>
            </a:r>
            <a:endParaRPr lang="el-GR" sz="4000" dirty="0"/>
          </a:p>
        </p:txBody>
      </p:sp>
      <p:pic>
        <p:nvPicPr>
          <p:cNvPr id="7" name="Picture 5" descr="Εικόνα, τα διάφορα είδη ζυμαρικών. (σπαγγέτι, πέννες, κοχύλια και λοιπά)."/>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882" y="1052091"/>
            <a:ext cx="7488237" cy="532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Ζυμαρικών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xmlns=""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Παραγωγική </a:t>
            </a:r>
            <a:r>
              <a:rPr lang="el-GR" altLang="el-GR" sz="4000" dirty="0" smtClean="0"/>
              <a:t>διαδικασία (1 από 2)</a:t>
            </a:r>
            <a:endParaRPr lang="el-GR" sz="4000" dirty="0"/>
          </a:p>
        </p:txBody>
      </p:sp>
      <p:sp>
        <p:nvSpPr>
          <p:cNvPr id="7" name="2 - Θέση περιεχομένου" descr="Ανάμιξη του σιμιγδαλιού με νερό (εικοσι πέντε ως τριάντα τοις εκατό) για είκοσι λεπτά με θερμοκρασία τριαντα πέντε βαθμούς κελσίου.&#10;Η μάλαξη γίνεται σε ζυμωτήρια με διέλευση από πιεστήρια συνεχούς λειτουργίας.&#10;Ακολουθεί η ξήρανση σε ξηραντικούς θαλάμους μέχρι η περιεκτικότητα των ζυμαρικών σε νερό να φθάσει τα έντεκα με δεκαπέντε τοις εκατό.&#10;"/>
          <p:cNvSpPr>
            <a:spLocks noGrp="1"/>
          </p:cNvSpPr>
          <p:nvPr>
            <p:ph idx="1"/>
          </p:nvPr>
        </p:nvSpPr>
        <p:spPr>
          <a:xfrm>
            <a:off x="467544" y="1556792"/>
            <a:ext cx="8219256" cy="3744417"/>
          </a:xfrm>
        </p:spPr>
        <p:txBody>
          <a:bodyPr>
            <a:noAutofit/>
          </a:bodyPr>
          <a:lstStyle/>
          <a:p>
            <a:pPr>
              <a:lnSpc>
                <a:spcPct val="150000"/>
              </a:lnSpc>
            </a:pPr>
            <a:r>
              <a:rPr lang="el-GR" altLang="el-GR" sz="2400" dirty="0"/>
              <a:t>Ανάμιξη του σιμιγδαλιού με νερό (25-30%) για 20 λεπτά με θερμοκρασία 35ο </a:t>
            </a:r>
            <a:r>
              <a:rPr lang="en-US" altLang="el-GR" sz="2400" dirty="0"/>
              <a:t>C.</a:t>
            </a:r>
            <a:endParaRPr lang="el-GR" altLang="el-GR" sz="2400" dirty="0"/>
          </a:p>
          <a:p>
            <a:pPr>
              <a:lnSpc>
                <a:spcPct val="150000"/>
              </a:lnSpc>
            </a:pPr>
            <a:r>
              <a:rPr lang="el-GR" altLang="el-GR" sz="2400" dirty="0"/>
              <a:t>Η μάλαξη γίνεται σε ζυμωτήρια με διέλευση από πιεστήρια συνεχούς </a:t>
            </a:r>
            <a:r>
              <a:rPr lang="el-GR" altLang="el-GR" sz="2400" dirty="0" smtClean="0"/>
              <a:t>λειτουργίας.</a:t>
            </a:r>
            <a:endParaRPr lang="el-GR" altLang="el-GR" sz="2400" dirty="0"/>
          </a:p>
          <a:p>
            <a:pPr>
              <a:lnSpc>
                <a:spcPct val="150000"/>
              </a:lnSpc>
            </a:pPr>
            <a:r>
              <a:rPr lang="el-GR" altLang="el-GR" sz="2400" dirty="0"/>
              <a:t>Ακολουθεί η ξήρανση σε ξηραντικούς θαλάμους μέχρι η περιεκτικότητα των ζυμαρικών σε </a:t>
            </a:r>
            <a:r>
              <a:rPr lang="el-GR" altLang="el-GR" sz="2400" dirty="0" smtClean="0"/>
              <a:t>νερό να </a:t>
            </a:r>
            <a:r>
              <a:rPr lang="el-GR" altLang="el-GR" sz="2400" dirty="0"/>
              <a:t>φθάσει τα </a:t>
            </a:r>
            <a:r>
              <a:rPr lang="en-US" altLang="el-GR" sz="2400" dirty="0"/>
              <a:t>11-15%.</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Ζυμαρικών</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xmlns=""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Παραγωγική διαδικασία </a:t>
            </a:r>
            <a:r>
              <a:rPr lang="el-GR" altLang="el-GR" sz="4000" dirty="0" smtClean="0"/>
              <a:t>(2 </a:t>
            </a:r>
            <a:r>
              <a:rPr lang="el-GR" altLang="el-GR" sz="4000" dirty="0"/>
              <a:t>από 2)</a:t>
            </a:r>
            <a:endParaRPr lang="el-GR" sz="4000" dirty="0"/>
          </a:p>
        </p:txBody>
      </p:sp>
      <p:sp>
        <p:nvSpPr>
          <p:cNvPr id="2" name="Ορθογώνιο 1" descr="Διάρκεια ξήρανσης εξαρτάται από το μέγεθος των ζυμαρικών. παραδείγματος χάριν δεκαπέντε ώρες για το σπαγγέτι και τέσσερις ώρες για το κριθαράκι.&#10;Χρειάζεται σχετικά βραδύς ρυθμός ξήρανσης για ομοιογενή και χωρίς ρωγμές προϊόντα,&#10;Τα τελικά προϊόντα ονομάζονται ανάλογα με το σχήμα παραδείγματος χάριν μακαρονάκι, κριθαράκι. &#10;Η ξήρανση αναστέλλει κάθε ενζυματική δραστηριότητα.&#10;"/>
          <p:cNvSpPr/>
          <p:nvPr/>
        </p:nvSpPr>
        <p:spPr>
          <a:xfrm>
            <a:off x="467544" y="1402898"/>
            <a:ext cx="8219256" cy="397031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altLang="el-GR" sz="2400" dirty="0"/>
              <a:t>Διάρκεια ξήρανσης εξαρτάται από το μέγεθος των ζυμαρικών. Π.χ. 15 ώρες για το σπαγγέτι </a:t>
            </a:r>
            <a:r>
              <a:rPr lang="el-GR" altLang="el-GR" sz="2400" dirty="0" smtClean="0"/>
              <a:t>και </a:t>
            </a:r>
            <a:r>
              <a:rPr lang="el-GR" altLang="el-GR" sz="2400" dirty="0"/>
              <a:t>4 ώρες για το κριθαράκι.</a:t>
            </a:r>
          </a:p>
          <a:p>
            <a:pPr marL="342900" indent="-342900" algn="just">
              <a:lnSpc>
                <a:spcPct val="150000"/>
              </a:lnSpc>
              <a:buFont typeface="Arial" panose="020B0604020202020204" pitchFamily="34" charset="0"/>
              <a:buChar char="•"/>
            </a:pPr>
            <a:r>
              <a:rPr lang="el-GR" altLang="el-GR" sz="2400" dirty="0"/>
              <a:t>Χρειάζεται σχετικά βραδύς ρυθμός ξήρανσης για ομοιογενή και χωρίς ρωγμές </a:t>
            </a:r>
            <a:r>
              <a:rPr lang="el-GR" altLang="el-GR" sz="2400" dirty="0" smtClean="0"/>
              <a:t>προϊόντα,</a:t>
            </a:r>
            <a:endParaRPr lang="el-GR" altLang="el-GR" sz="2400" dirty="0"/>
          </a:p>
          <a:p>
            <a:pPr marL="342900" indent="-342900" algn="just">
              <a:lnSpc>
                <a:spcPct val="150000"/>
              </a:lnSpc>
              <a:buFont typeface="Arial" panose="020B0604020202020204" pitchFamily="34" charset="0"/>
              <a:buChar char="•"/>
            </a:pPr>
            <a:r>
              <a:rPr lang="el-GR" altLang="el-GR" sz="2400" dirty="0"/>
              <a:t>Τα τελικά προϊόντα ονομάζονται ανάλογα με το σχήμα π.χ. μακαρονάκι, κριθαράκι. </a:t>
            </a:r>
          </a:p>
          <a:p>
            <a:pPr marL="342900" indent="-342900" algn="just">
              <a:lnSpc>
                <a:spcPct val="150000"/>
              </a:lnSpc>
              <a:buFont typeface="Arial" panose="020B0604020202020204" pitchFamily="34" charset="0"/>
              <a:buChar char="•"/>
            </a:pPr>
            <a:r>
              <a:rPr lang="el-GR" altLang="el-GR" sz="2400" dirty="0"/>
              <a:t>Η ξήρανση αναστέλλει κάθε </a:t>
            </a:r>
            <a:r>
              <a:rPr lang="el-GR" altLang="el-GR" sz="2400" dirty="0" err="1"/>
              <a:t>ενζυματική</a:t>
            </a:r>
            <a:r>
              <a:rPr lang="el-GR" altLang="el-GR" sz="2400" dirty="0"/>
              <a:t> </a:t>
            </a:r>
            <a:r>
              <a:rPr lang="el-GR" altLang="el-GR" sz="2400" dirty="0" smtClean="0"/>
              <a:t>δραστηριότητα.</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Ζυμαρικών</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1/2005 4:43:07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7,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3,5,1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73000D7-863F-4480-B32F-75EE63FAFF6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4677</TotalTime>
  <Words>737</Words>
  <Application>Microsoft Office PowerPoint</Application>
  <PresentationFormat>On-screen Show (4:3)</PresentationFormat>
  <Paragraphs>132</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Θέμα του Office</vt:lpstr>
      <vt:lpstr>Τεχνολογία και ποιοτικός έλεγχος Σιτηρών &amp; Αρτοσκευασμάτων</vt:lpstr>
      <vt:lpstr>Άδειες Χρήσης</vt:lpstr>
      <vt:lpstr>Χρηματοδότηση</vt:lpstr>
      <vt:lpstr>Σκοποί  ενότητας</vt:lpstr>
      <vt:lpstr>Περιεχόμενα ενότητας</vt:lpstr>
      <vt:lpstr>Ζυμαρικά (1 από 2)</vt:lpstr>
      <vt:lpstr>Ζυμαρικά (2 από 2)</vt:lpstr>
      <vt:lpstr>Παραγωγική διαδικασία (1 από 2)</vt:lpstr>
      <vt:lpstr>Παραγωγική διαδικασία (2 από 2)</vt:lpstr>
      <vt:lpstr>Προδιαγραφές ζυμαρικών (1 από 3)</vt:lpstr>
      <vt:lpstr>Προδιαγραφές ζυμαρικών (2 από 3)</vt:lpstr>
      <vt:lpstr>Προδιαγραφές ζυμαρικών (3 από 3)</vt:lpstr>
      <vt:lpstr>Νοθείες αλεύρων</vt:lpstr>
      <vt:lpstr>Αλλοιώσεις αλεύρων</vt:lpstr>
      <vt:lpstr>Μικροβιακές αλλοιώσεις (1 από 2)</vt:lpstr>
      <vt:lpstr>Μικροβιακές αλλοιώσεις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και ποιοτικός έλεγχος Σιτηρών &amp; Αρτοσκευασμάτων</dc:title>
  <dc:subject>Τεχνολογία Ζυμαρικών.</dc:subject>
  <dc:creator>Θεοφάνης Γεωργόπουλος</dc:creator>
  <cp:keywords>Τεχνολογία Ζυμαρικών</cp:keywords>
  <cp:lastModifiedBy>Alex</cp:lastModifiedBy>
  <cp:revision>422</cp:revision>
  <dcterms:created xsi:type="dcterms:W3CDTF">2012-09-06T09:03:05Z</dcterms:created>
  <dcterms:modified xsi:type="dcterms:W3CDTF">2015-11-30T11:03:25Z</dcterms:modified>
</cp:coreProperties>
</file>