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61" r:id="rId5"/>
    <p:sldId id="288" r:id="rId6"/>
    <p:sldId id="293" r:id="rId7"/>
    <p:sldId id="294"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292" r:id="rId25"/>
    <p:sldId id="280" r:id="rId26"/>
  </p:sldIdLst>
  <p:sldSz cx="9144000" cy="6858000" type="screen4x3"/>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0" d="100"/>
          <a:sy n="100" d="100"/>
        </p:scale>
        <p:origin x="-72" y="1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4/2/2015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7412" name="Θέση αριθμού διαφάνειας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7DB7B7-6811-444E-A2B8-87FB92F62592}" type="slidenum">
              <a:rPr lang="el-GR" altLang="el-GR" smtClean="0"/>
              <a:pPr fontAlgn="base">
                <a:spcBef>
                  <a:spcPct val="0"/>
                </a:spcBef>
                <a:spcAft>
                  <a:spcPct val="0"/>
                </a:spcAft>
                <a:defRPr/>
              </a:pPr>
              <a:t>5</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Η Διδασκαλία της </a:t>
            </a:r>
            <a:r>
              <a:rPr lang="el-GR" dirty="0" err="1" smtClean="0"/>
              <a:t>Πετοσφαίρισης</a:t>
            </a: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a:t>Ενότητα 6</a:t>
            </a:r>
            <a:r>
              <a:rPr lang="el-GR" sz="2800" b="1" dirty="0" smtClean="0"/>
              <a:t>η:</a:t>
            </a:r>
            <a:r>
              <a:rPr lang="en-US" sz="2800" dirty="0" smtClean="0"/>
              <a:t> </a:t>
            </a:r>
            <a:r>
              <a:rPr lang="el-GR" sz="2800" dirty="0"/>
              <a:t>Π</a:t>
            </a:r>
            <a:r>
              <a:rPr lang="el-GR" sz="2800" dirty="0" smtClean="0"/>
              <a:t>αιχνίδι εκτός συστήματος – Η μετάβαση στο Βόλεϊ</a:t>
            </a:r>
          </a:p>
          <a:p>
            <a:r>
              <a:rPr lang="el-GR" sz="2800" dirty="0" err="1" smtClean="0"/>
              <a:t>Πατσιαούρας</a:t>
            </a:r>
            <a:r>
              <a:rPr lang="el-GR" sz="2800" dirty="0" smtClean="0"/>
              <a:t> Αστέριος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προπόνηση της μετάβασης</a:t>
            </a:r>
            <a:endParaRPr lang="el-GR" dirty="0"/>
          </a:p>
        </p:txBody>
      </p:sp>
      <p:sp>
        <p:nvSpPr>
          <p:cNvPr id="3" name="Content Placeholder 2"/>
          <p:cNvSpPr>
            <a:spLocks noGrp="1"/>
          </p:cNvSpPr>
          <p:nvPr>
            <p:ph idx="1"/>
          </p:nvPr>
        </p:nvSpPr>
        <p:spPr/>
        <p:txBody>
          <a:bodyPr>
            <a:normAutofit fontScale="85000" lnSpcReduction="10000"/>
          </a:bodyPr>
          <a:lstStyle/>
          <a:p>
            <a:r>
              <a:rPr lang="el-GR" dirty="0" smtClean="0"/>
              <a:t>Η αλλαγή από άμυνα σε επίθεση είναι ένα μέρος της μετάβασης. Οι παίκτες πρέπει να μπορούν να παίζουν τη μπάλα αρκετά ψηλά και κοντά στον φιλέ ώστε ο συμπαίκτης τους που θα επιτεθεί να έχει το χρόνο να φύγει μακριά από τον φιλέ (μετάβαση), να κάνει τα βήματα του καρφιού και να καρφώσει τη μπάλα.</a:t>
            </a:r>
          </a:p>
          <a:p>
            <a:r>
              <a:rPr lang="el-GR" dirty="0" smtClean="0"/>
              <a:t>Ο επιθετικός σε αυτήν την περίπτωση κάνει μετάβαση από την αρχική του αποστολή που ήταν να κάνει μπλοκ (1</a:t>
            </a:r>
            <a:r>
              <a:rPr lang="el-GR" baseline="30000" dirty="0" smtClean="0"/>
              <a:t>η</a:t>
            </a:r>
            <a:r>
              <a:rPr lang="el-GR" dirty="0" smtClean="0"/>
              <a:t> ζώνη άμυνας) ή άμυνα εδάφους στη μικρή διαγώνιο (2</a:t>
            </a:r>
            <a:r>
              <a:rPr lang="el-GR" baseline="30000" dirty="0" smtClean="0"/>
              <a:t>η</a:t>
            </a:r>
            <a:r>
              <a:rPr lang="el-GR" dirty="0" smtClean="0"/>
              <a:t> ζώνη άμυνας), στο ρόλο του επιθετικού που θα </a:t>
            </a:r>
            <a:r>
              <a:rPr lang="el-GR" dirty="0" smtClean="0"/>
              <a:t>καρφώσει </a:t>
            </a:r>
            <a:r>
              <a:rPr lang="el-GR" dirty="0" smtClean="0"/>
              <a:t>τη μπάλα στο αντίπαλο γήπεδο.</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val="288516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Μετάβαση απ</a:t>
            </a:r>
            <a:r>
              <a:rPr lang="el-GR" dirty="0"/>
              <a:t>ό</a:t>
            </a:r>
            <a:r>
              <a:rPr lang="el-GR" dirty="0" smtClean="0"/>
              <a:t> άμυνα</a:t>
            </a:r>
            <a:endParaRPr lang="el-GR" dirty="0"/>
          </a:p>
        </p:txBody>
      </p:sp>
      <p:sp>
        <p:nvSpPr>
          <p:cNvPr id="3" name="Content Placeholder 2"/>
          <p:cNvSpPr>
            <a:spLocks noGrp="1"/>
          </p:cNvSpPr>
          <p:nvPr>
            <p:ph idx="1"/>
          </p:nvPr>
        </p:nvSpPr>
        <p:spPr/>
        <p:txBody>
          <a:bodyPr>
            <a:normAutofit lnSpcReduction="10000"/>
          </a:bodyPr>
          <a:lstStyle/>
          <a:p>
            <a:r>
              <a:rPr lang="el-GR" dirty="0"/>
              <a:t>Ό</a:t>
            </a:r>
            <a:r>
              <a:rPr lang="el-GR" dirty="0" smtClean="0"/>
              <a:t>λες οι ενέργειες που προαναφέρθηκαν πρέπει να συμβούν καθώς ένας αμυντικός συμπαίκτης αποκρούει την μπάλα, έτσι ώστε ο επιθετικός να είναι σε θέση να κάνει την επόμενη κίνηση προς την μπάλα. </a:t>
            </a:r>
          </a:p>
          <a:p>
            <a:r>
              <a:rPr lang="el-GR" dirty="0"/>
              <a:t>Ό</a:t>
            </a:r>
            <a:r>
              <a:rPr lang="el-GR" dirty="0" smtClean="0"/>
              <a:t>σο πιο γρήγορα έχει την ικανότητα μια ομάδα να κάνει την μετάβαση τόσο πιο γρήγορα θα μπορεί να ετοιμαστεί για μια</a:t>
            </a:r>
            <a:r>
              <a:rPr lang="el-GR" dirty="0"/>
              <a:t> </a:t>
            </a:r>
            <a:r>
              <a:rPr lang="el-GR" dirty="0" smtClean="0"/>
              <a:t>δυνατή και επιτυχημένη επίθεση</a:t>
            </a:r>
            <a:r>
              <a:rPr lang="el-GR" dirty="0"/>
              <a:t>.</a:t>
            </a:r>
          </a:p>
        </p:txBody>
      </p:sp>
      <p:sp>
        <p:nvSpPr>
          <p:cNvPr id="4" name="Slide Number Placeholder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val="3019517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Μετάβαση από επίθεση</a:t>
            </a:r>
            <a:endParaRPr lang="el-GR" dirty="0"/>
          </a:p>
        </p:txBody>
      </p:sp>
      <p:sp>
        <p:nvSpPr>
          <p:cNvPr id="3" name="Content Placeholder 2"/>
          <p:cNvSpPr>
            <a:spLocks noGrp="1"/>
          </p:cNvSpPr>
          <p:nvPr>
            <p:ph idx="1"/>
          </p:nvPr>
        </p:nvSpPr>
        <p:spPr/>
        <p:txBody>
          <a:bodyPr>
            <a:normAutofit/>
          </a:bodyPr>
          <a:lstStyle/>
          <a:p>
            <a:r>
              <a:rPr lang="el-GR" dirty="0" smtClean="0"/>
              <a:t>Η εναλλαγή από επίθεση σε άμυνα είναι ένα ακόμη μέρος της μετάβασης.</a:t>
            </a:r>
          </a:p>
          <a:p>
            <a:r>
              <a:rPr lang="el-GR" dirty="0" smtClean="0"/>
              <a:t>Μόλις μια ομάδα ολοκληρώσει την επίθεση και η μπάλα πάει στο αντίπαλο γήπεδο οι παίκτες πρέπει να πάρουν τις βασικές αμυντικές τους θέσεις στον φιλέ είτε ως μπλοκέρ (1</a:t>
            </a:r>
            <a:r>
              <a:rPr lang="el-GR" baseline="30000" dirty="0" smtClean="0"/>
              <a:t>η</a:t>
            </a:r>
            <a:r>
              <a:rPr lang="el-GR" dirty="0" smtClean="0"/>
              <a:t> ζώνη άμυνας), είτε ως αμυντικοί της άμυνας εδάφ</a:t>
            </a:r>
            <a:r>
              <a:rPr lang="el-GR" dirty="0"/>
              <a:t>ο</a:t>
            </a:r>
            <a:r>
              <a:rPr lang="el-GR" dirty="0" smtClean="0"/>
              <a:t>υς (2</a:t>
            </a:r>
            <a:r>
              <a:rPr lang="el-GR" baseline="30000" dirty="0" smtClean="0"/>
              <a:t>η</a:t>
            </a:r>
            <a:r>
              <a:rPr lang="el-GR" dirty="0" smtClean="0"/>
              <a:t> ζώνη άμυνας).</a:t>
            </a:r>
          </a:p>
        </p:txBody>
      </p:sp>
      <p:sp>
        <p:nvSpPr>
          <p:cNvPr id="4" name="Slide Number Placeholder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val="785485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Μετάβαση και συστήματα παιχνιδιού</a:t>
            </a:r>
            <a:endParaRPr lang="el-GR" dirty="0"/>
          </a:p>
        </p:txBody>
      </p:sp>
      <p:sp>
        <p:nvSpPr>
          <p:cNvPr id="3" name="Content Placeholder 2"/>
          <p:cNvSpPr>
            <a:spLocks noGrp="1"/>
          </p:cNvSpPr>
          <p:nvPr>
            <p:ph idx="1"/>
          </p:nvPr>
        </p:nvSpPr>
        <p:spPr>
          <a:xfrm>
            <a:off x="457200" y="1600200"/>
            <a:ext cx="8229600" cy="4709120"/>
          </a:xfrm>
        </p:spPr>
        <p:txBody>
          <a:bodyPr>
            <a:normAutofit fontScale="77500" lnSpcReduction="20000"/>
          </a:bodyPr>
          <a:lstStyle/>
          <a:p>
            <a:r>
              <a:rPr lang="el-GR" dirty="0" smtClean="0"/>
              <a:t>Ο τύπος του συστήματος παιχνιδιού υπαγορεύει πολλές φορές και το ρυθμό ή τον τρόπο που κάνουν την μετάβαση οι παίκτες.</a:t>
            </a:r>
          </a:p>
          <a:p>
            <a:r>
              <a:rPr lang="el-GR" dirty="0" smtClean="0"/>
              <a:t>Εάν ο </a:t>
            </a:r>
            <a:r>
              <a:rPr lang="el-GR" dirty="0" err="1" smtClean="0"/>
              <a:t>πασαδόρος</a:t>
            </a:r>
            <a:r>
              <a:rPr lang="el-GR" dirty="0" smtClean="0"/>
              <a:t> στο σύστημα σύνθεσης και παιχνιδιού 5:1 βρίσκεται στην μπροστινή ζώνη τότε η ομάδα μπορεί να υποδεχθεί ή να αποκρούσει τη μπάλα στέλνοντας την με χαμηλή τροχιά προς τον φιλέ επειδή ο πασαδόρος της ομάδας δεν χρειάζεται να κάνει διείσδυση και να χάσει χρόνο αφού βρίσκεται ήδη πάνω στον φιλέ.</a:t>
            </a:r>
          </a:p>
          <a:p>
            <a:r>
              <a:rPr lang="el-GR" dirty="0" smtClean="0"/>
              <a:t>Αντίθετα αν ο πασαδόρος βρίσκεται πίσω τότε οι παίκτες πρέπει να υποδεχθούν ή να αποκρούσουν τη μπάλα στέλνοντας της προς τον φιλέ με ψηλή τροχιά διότι </a:t>
            </a:r>
            <a:r>
              <a:rPr lang="el-GR" dirty="0" smtClean="0"/>
              <a:t>ο </a:t>
            </a:r>
            <a:r>
              <a:rPr lang="el-GR" dirty="0" smtClean="0"/>
              <a:t>πασαδόρος χρειάζεται χρόνο να κάνει διείσδυση από την πίσω ζώνη προς τον φιλ</a:t>
            </a:r>
            <a:r>
              <a:rPr lang="el-GR" dirty="0"/>
              <a:t>έ</a:t>
            </a:r>
            <a:r>
              <a:rPr lang="el-GR" dirty="0" smtClean="0"/>
              <a:t> για να κάνει πάσα.</a:t>
            </a:r>
          </a:p>
          <a:p>
            <a:endParaRPr lang="el-GR" dirty="0" smtClean="0"/>
          </a:p>
        </p:txBody>
      </p:sp>
      <p:sp>
        <p:nvSpPr>
          <p:cNvPr id="4" name="Slide Number Placeholder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val="751152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Μετάβαση και συστήματα παιχνιδιού</a:t>
            </a:r>
          </a:p>
        </p:txBody>
      </p:sp>
      <p:sp>
        <p:nvSpPr>
          <p:cNvPr id="3" name="Content Placeholder 2"/>
          <p:cNvSpPr>
            <a:spLocks noGrp="1"/>
          </p:cNvSpPr>
          <p:nvPr>
            <p:ph idx="1"/>
          </p:nvPr>
        </p:nvSpPr>
        <p:spPr/>
        <p:txBody>
          <a:bodyPr>
            <a:normAutofit fontScale="85000" lnSpcReduction="20000"/>
          </a:bodyPr>
          <a:lstStyle/>
          <a:p>
            <a:r>
              <a:rPr lang="el-GR" dirty="0" smtClean="0"/>
              <a:t>Ο πασαδόρος κάνει επίσης άμυνα, είτε βρίσκεται στην μπροστινή, είτε στην πίσω ζώνη του γηπέδου.</a:t>
            </a:r>
          </a:p>
          <a:p>
            <a:r>
              <a:rPr lang="el-GR" dirty="0" smtClean="0"/>
              <a:t>Η ομάδα πρέπει να προετοιμασθεί κατάλληλα να παίξει την μπάλα όταν κάνει ο πασαδόρος άμυνα και κάποιος άλλος πρέπει να κάνει πάσα.</a:t>
            </a:r>
          </a:p>
          <a:p>
            <a:r>
              <a:rPr lang="el-GR" dirty="0" smtClean="0"/>
              <a:t>Μερικές ομάδες καθορίζουν τους κεντρικούς μπλοκέρ να κάνουν πάσα όταν κάνει άμυνα ο πασαδόρος, ενώ άλλες ομάδες καθορίζουν το λίμπερο να κάνει πάσα.</a:t>
            </a:r>
          </a:p>
          <a:p>
            <a:r>
              <a:rPr lang="el-GR" dirty="0" smtClean="0"/>
              <a:t>Και στις δυο περιπτώσεις η ομάδα πρέπει να προπονηθεί κατάλληλα ώστε να κάνει σωστά τη μετάβαση και να μην χάσει το ρυθμό της.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14</a:t>
            </a:fld>
            <a:endParaRPr lang="el-GR" dirty="0"/>
          </a:p>
        </p:txBody>
      </p:sp>
    </p:spTree>
    <p:extLst>
      <p:ext uri="{BB962C8B-B14F-4D97-AF65-F5344CB8AC3E}">
        <p14:creationId xmlns:p14="http://schemas.microsoft.com/office/powerpoint/2010/main" val="2293756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Μετάβαση και επικοινωνία</a:t>
            </a:r>
            <a:endParaRPr lang="el-GR" dirty="0"/>
          </a:p>
        </p:txBody>
      </p:sp>
      <p:sp>
        <p:nvSpPr>
          <p:cNvPr id="3" name="Content Placeholder 2"/>
          <p:cNvSpPr>
            <a:spLocks noGrp="1"/>
          </p:cNvSpPr>
          <p:nvPr>
            <p:ph idx="1"/>
          </p:nvPr>
        </p:nvSpPr>
        <p:spPr/>
        <p:txBody>
          <a:bodyPr>
            <a:normAutofit fontScale="77500" lnSpcReduction="20000"/>
          </a:bodyPr>
          <a:lstStyle/>
          <a:p>
            <a:r>
              <a:rPr lang="el-GR" dirty="0" smtClean="0"/>
              <a:t>Για την επιτυχή εκτέλεση της μετάβασης οι παίκτες της ομάδας πρέπει να επικοινωνούν μεταξύ τους και να αλληλοβοηθιούνται προφορικά.</a:t>
            </a:r>
          </a:p>
          <a:p>
            <a:r>
              <a:rPr lang="el-GR" dirty="0" smtClean="0"/>
              <a:t>Οι παίκτες της ομάδας πρέπει να συγχρονίζουν τις κινήσεις τους μεταξύ τους φωνάζοντας για τις εύκολες μπαλιές ή για αυτές που πρέπει να παιχτούν.</a:t>
            </a:r>
          </a:p>
          <a:p>
            <a:r>
              <a:rPr lang="el-GR" dirty="0" smtClean="0"/>
              <a:t>Αυτή η επικοινωνία βοηθάει επίσης τον πασαδόρο να ξέρει το βαθμό ετοιμότητας του κάθε παίκτη στην ομάδα.</a:t>
            </a:r>
          </a:p>
          <a:p>
            <a:r>
              <a:rPr lang="el-GR" dirty="0" smtClean="0"/>
              <a:t>Η ομάδα που επικοινωνεί συνεχώς στη διάρκεια του αγώνα είναι καλύτερη στη μετάβαση και μπορεί να παίξει καλύτερα στις δύσκολες μπαλιές, είτε στην άμυνα, είτε στην επίθεση.</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15</a:t>
            </a:fld>
            <a:endParaRPr lang="el-GR" dirty="0"/>
          </a:p>
        </p:txBody>
      </p:sp>
    </p:spTree>
    <p:extLst>
      <p:ext uri="{BB962C8B-B14F-4D97-AF65-F5344CB8AC3E}">
        <p14:creationId xmlns:p14="http://schemas.microsoft.com/office/powerpoint/2010/main" val="1346324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Παιχνίδι εκτός συστήματος</a:t>
            </a:r>
            <a:endParaRPr lang="el-GR" dirty="0"/>
          </a:p>
        </p:txBody>
      </p:sp>
      <p:sp>
        <p:nvSpPr>
          <p:cNvPr id="3" name="Content Placeholder 2"/>
          <p:cNvSpPr>
            <a:spLocks noGrp="1"/>
          </p:cNvSpPr>
          <p:nvPr>
            <p:ph idx="1"/>
          </p:nvPr>
        </p:nvSpPr>
        <p:spPr/>
        <p:txBody>
          <a:bodyPr>
            <a:normAutofit lnSpcReduction="10000"/>
          </a:bodyPr>
          <a:lstStyle/>
          <a:p>
            <a:r>
              <a:rPr lang="el-GR" dirty="0" smtClean="0"/>
              <a:t>Το παιχνίδι εκτός συστήματος εμφανίζεται όταν κατά την εξέλιξη μιας φάσης η ομάδα δεν μπορεί να ακολουθήσει την προτιμώμενη αλληλουχία άμυνα, πάσα από τον πασαδόρο και επίθεση.</a:t>
            </a:r>
          </a:p>
          <a:p>
            <a:r>
              <a:rPr lang="el-GR" dirty="0" smtClean="0"/>
              <a:t>Ακόμη και αν η αλληλουχία ακολουθηθεί μπορεί οι συνθήκες να είναι τόσο δύσκολες ώστε ο πασαδόρος να κάνει μια ψηλή μπάλα προς έναν παίκτη μόνο στην άκρη του φιλέ.</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16</a:t>
            </a:fld>
            <a:endParaRPr lang="el-GR" dirty="0"/>
          </a:p>
        </p:txBody>
      </p:sp>
    </p:spTree>
    <p:extLst>
      <p:ext uri="{BB962C8B-B14F-4D97-AF65-F5344CB8AC3E}">
        <p14:creationId xmlns:p14="http://schemas.microsoft.com/office/powerpoint/2010/main" val="290692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Παιχνίδι εκτός συστήματος</a:t>
            </a:r>
          </a:p>
        </p:txBody>
      </p:sp>
      <p:sp>
        <p:nvSpPr>
          <p:cNvPr id="3" name="Content Placeholder 2"/>
          <p:cNvSpPr>
            <a:spLocks noGrp="1"/>
          </p:cNvSpPr>
          <p:nvPr>
            <p:ph idx="1"/>
          </p:nvPr>
        </p:nvSpPr>
        <p:spPr/>
        <p:txBody>
          <a:bodyPr>
            <a:normAutofit fontScale="85000" lnSpcReduction="20000"/>
          </a:bodyPr>
          <a:lstStyle/>
          <a:p>
            <a:r>
              <a:rPr lang="el-GR" dirty="0" smtClean="0"/>
              <a:t>Για να μπορέσει μια ομάδα να λειτουργήσει σωστά σε </a:t>
            </a:r>
            <a:r>
              <a:rPr lang="el-GR" dirty="0" smtClean="0"/>
              <a:t>δύσκολες </a:t>
            </a:r>
            <a:r>
              <a:rPr lang="el-GR" dirty="0" smtClean="0"/>
              <a:t>καταστάσεις πρέπει να έχει εξασκήσει στην προπόνηση τις απαραίτητες δεξιότητες.</a:t>
            </a:r>
          </a:p>
          <a:p>
            <a:r>
              <a:rPr lang="el-GR" dirty="0" smtClean="0"/>
              <a:t>Για να συμβεί αυτό μια ομάδα χρειάζεται παίκτες που μπορούν να κάνουν περισσότερα από αυτά που απαιτεί η εξειδίκευση τους σε μια συγκεκριμένη θέση.</a:t>
            </a:r>
          </a:p>
          <a:p>
            <a:r>
              <a:rPr lang="el-GR" dirty="0" smtClean="0"/>
              <a:t>Αυτό σημαίνει ότι όλοι οι παίκτες πρέπει να κατέχουν τις βασικές δεξιότητες ελέγχου της μπάλας, να υποδέχονται και να μεταβιβάζουν την μπάλα ώστε όταν εμφανίζονται οι καταστάσεις αποδιοργανωμένου παιχνιδιού η ομάδα να είναι προετοιμασμένη να χειριστεί κατάλληλα αυτήν την κατάσταση.</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17</a:t>
            </a:fld>
            <a:endParaRPr lang="el-GR" dirty="0"/>
          </a:p>
        </p:txBody>
      </p:sp>
    </p:spTree>
    <p:extLst>
      <p:ext uri="{BB962C8B-B14F-4D97-AF65-F5344CB8AC3E}">
        <p14:creationId xmlns:p14="http://schemas.microsoft.com/office/powerpoint/2010/main" val="1634326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Καταστάσεις αποδιοργανωμένου παιχνιδιού</a:t>
            </a:r>
            <a:endParaRPr lang="el-GR" dirty="0"/>
          </a:p>
        </p:txBody>
      </p:sp>
      <p:sp>
        <p:nvSpPr>
          <p:cNvPr id="3" name="Content Placeholder 2"/>
          <p:cNvSpPr>
            <a:spLocks noGrp="1"/>
          </p:cNvSpPr>
          <p:nvPr>
            <p:ph idx="1"/>
          </p:nvPr>
        </p:nvSpPr>
        <p:spPr/>
        <p:txBody>
          <a:bodyPr>
            <a:normAutofit fontScale="85000" lnSpcReduction="10000"/>
          </a:bodyPr>
          <a:lstStyle/>
          <a:p>
            <a:r>
              <a:rPr lang="el-GR" dirty="0" smtClean="0"/>
              <a:t>Σε καταστάσεις αποδιοργανωμένου παιχνιδιού οι παίκτες βγαίνουν εκτός των χώρων που έχουν ειδικευτεί.</a:t>
            </a:r>
          </a:p>
          <a:p>
            <a:r>
              <a:rPr lang="el-GR" dirty="0" smtClean="0"/>
              <a:t>Μια ομάδα μπορεί </a:t>
            </a:r>
            <a:r>
              <a:rPr lang="el-GR" dirty="0" smtClean="0"/>
              <a:t>σε τέτοιες </a:t>
            </a:r>
            <a:r>
              <a:rPr lang="el-GR" dirty="0" smtClean="0"/>
              <a:t>καταστάσεις να αποκτήσει πλεονέκτημα όταν έχει προπονηθεί κατάλληλα και να σκοράρει σε δύσκολες στιγμές του παιχνιδιού επειδή οι παίκτες είναι σε θέση να διαχειριστούν κατάλληλα τις διαφορετικές συνθήκες.</a:t>
            </a:r>
          </a:p>
          <a:p>
            <a:r>
              <a:rPr lang="el-GR" dirty="0" smtClean="0"/>
              <a:t>Η προπόνηση εκτός συστήματος επιτρέπει σε μια ομάδα να κερδίσει πόντους ή να πάρει το πλεονέκτημα σε κρίσιμα σημεία του παιχνιδιού.</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18</a:t>
            </a:fld>
            <a:endParaRPr lang="el-GR" dirty="0"/>
          </a:p>
        </p:txBody>
      </p:sp>
    </p:spTree>
    <p:extLst>
      <p:ext uri="{BB962C8B-B14F-4D97-AF65-F5344CB8AC3E}">
        <p14:creationId xmlns:p14="http://schemas.microsoft.com/office/powerpoint/2010/main" val="3332342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Καταστάσεις αποδιοργανωμένου παιχνιδιού</a:t>
            </a:r>
          </a:p>
        </p:txBody>
      </p:sp>
      <p:sp>
        <p:nvSpPr>
          <p:cNvPr id="3" name="Content Placeholder 2"/>
          <p:cNvSpPr>
            <a:spLocks noGrp="1"/>
          </p:cNvSpPr>
          <p:nvPr>
            <p:ph idx="1"/>
          </p:nvPr>
        </p:nvSpPr>
        <p:spPr/>
        <p:txBody>
          <a:bodyPr>
            <a:normAutofit fontScale="85000" lnSpcReduction="20000"/>
          </a:bodyPr>
          <a:lstStyle/>
          <a:p>
            <a:r>
              <a:rPr lang="el-GR" dirty="0" smtClean="0"/>
              <a:t>Πολύ σπάνια στη διάρκεια ενός αγώνα μια φάση εξελίσσεται όπως έχει προγραμματιστεί στην προπόνηση, δηλαδή μια τέλεια υποδοχή που ακολουθείται από μια τέλεια πάσα και καταλήγει σε μια επίθεση και πόντο για την ομάδα.</a:t>
            </a:r>
          </a:p>
          <a:p>
            <a:r>
              <a:rPr lang="el-GR" dirty="0" smtClean="0"/>
              <a:t>Μερικές φορές η υποδοχή ή η άμυνα δεν καταλήγει καθόλου στον πασαδόρο όπως πρέπει και κάποιος άλλος πρέπει να κάνει πάσα ή ο πασαδόρος πρέπει να κάνει μια ψηλή μπαλιά. Ο επιθετικός πρέπει να έχει την ικανότητα ακόμη και σε τέτοιες συνθήκες να καρφώσει σωστά και να επιτύχει έναν πόντο για την ομάδα του.</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19</a:t>
            </a:fld>
            <a:endParaRPr lang="el-GR" dirty="0"/>
          </a:p>
        </p:txBody>
      </p:sp>
    </p:spTree>
    <p:extLst>
      <p:ext uri="{BB962C8B-B14F-4D97-AF65-F5344CB8AC3E}">
        <p14:creationId xmlns:p14="http://schemas.microsoft.com/office/powerpoint/2010/main" val="277369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7" name="Picture 12" descr="D:\Τεφαα Open e-Class\ΘΕΟΔΩΡΑΚΗΣ ΜΑΘΗΜΑ\BYN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Καταστάσεις αποδιοργανωμένου παιχνιδιού</a:t>
            </a:r>
          </a:p>
        </p:txBody>
      </p:sp>
      <p:sp>
        <p:nvSpPr>
          <p:cNvPr id="3" name="Content Placeholder 2"/>
          <p:cNvSpPr>
            <a:spLocks noGrp="1"/>
          </p:cNvSpPr>
          <p:nvPr>
            <p:ph idx="1"/>
          </p:nvPr>
        </p:nvSpPr>
        <p:spPr/>
        <p:txBody>
          <a:bodyPr>
            <a:normAutofit lnSpcReduction="10000"/>
          </a:bodyPr>
          <a:lstStyle/>
          <a:p>
            <a:r>
              <a:rPr lang="el-GR" dirty="0" smtClean="0"/>
              <a:t>Ομάδες που δεν προπονούνται σε συνθήκες εκτός συστήματος παιχνιδιού στέλνουν απλά εύκολα την μπάλα στο αντίπαλο γήπεδο.</a:t>
            </a:r>
          </a:p>
          <a:p>
            <a:r>
              <a:rPr lang="el-GR" dirty="0" smtClean="0"/>
              <a:t>Για να αποφευχθεί αυτή η κατάσταση οι παίκτες χρειάζεται να προπονηθούν ώστε να χειριστούν κατάλληλα τη δεύτερη μπάλα σε καταστάσεις όπου δεν μπορεί να ακολουθηθεί σωστά </a:t>
            </a:r>
            <a:r>
              <a:rPr lang="el-GR" smtClean="0"/>
              <a:t>ο προγραμματισμός  </a:t>
            </a:r>
            <a:r>
              <a:rPr lang="el-GR" dirty="0" smtClean="0"/>
              <a:t>του συστήματος παιχνιδιού της ομάδας.</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20</a:t>
            </a:fld>
            <a:endParaRPr lang="el-GR" dirty="0"/>
          </a:p>
        </p:txBody>
      </p:sp>
    </p:spTree>
    <p:extLst>
      <p:ext uri="{BB962C8B-B14F-4D97-AF65-F5344CB8AC3E}">
        <p14:creationId xmlns:p14="http://schemas.microsoft.com/office/powerpoint/2010/main" val="1253257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Προπόνηση αποδιοργανωμένου </a:t>
            </a:r>
            <a:r>
              <a:rPr lang="el-GR" dirty="0"/>
              <a:t>παιχνιδιού</a:t>
            </a:r>
          </a:p>
        </p:txBody>
      </p:sp>
      <p:sp>
        <p:nvSpPr>
          <p:cNvPr id="3" name="Content Placeholder 2"/>
          <p:cNvSpPr>
            <a:spLocks noGrp="1"/>
          </p:cNvSpPr>
          <p:nvPr>
            <p:ph idx="1"/>
          </p:nvPr>
        </p:nvSpPr>
        <p:spPr/>
        <p:txBody>
          <a:bodyPr>
            <a:normAutofit fontScale="85000" lnSpcReduction="10000"/>
          </a:bodyPr>
          <a:lstStyle/>
          <a:p>
            <a:r>
              <a:rPr lang="el-GR" dirty="0" smtClean="0"/>
              <a:t>Στην προπόνηση οι παίκτες μερικές φορές πρέπει να προπονούνται στην επίθεση με δυο επαφές αντί για τρεις έτσι ώστε να αντιδρούν ανάλογα αν χρειαστεί στη διάρκεια του παιχνιδιού.</a:t>
            </a:r>
          </a:p>
          <a:p>
            <a:r>
              <a:rPr lang="el-GR" dirty="0" smtClean="0"/>
              <a:t>Είναι κρίσιμο η προπόνηση να περιλαμβάνει κι ασκήσεις προσομοίωσης καταστάσεων του αγώνα.</a:t>
            </a:r>
          </a:p>
          <a:p>
            <a:r>
              <a:rPr lang="el-GR" dirty="0" smtClean="0"/>
              <a:t>Οι παίκτες πρέπει να εξοικειωθούν και με τις θέσεις που δεν παίζουν ή με τις δεξιότητες που συνήθως δεν απαιτούνται από την θέση στην οποία έχουν εξειδικευθεί.</a:t>
            </a:r>
          </a:p>
        </p:txBody>
      </p:sp>
      <p:sp>
        <p:nvSpPr>
          <p:cNvPr id="4" name="Slide Number Placeholder 3"/>
          <p:cNvSpPr>
            <a:spLocks noGrp="1"/>
          </p:cNvSpPr>
          <p:nvPr>
            <p:ph type="sldNum" sz="quarter" idx="12"/>
          </p:nvPr>
        </p:nvSpPr>
        <p:spPr/>
        <p:txBody>
          <a:bodyPr/>
          <a:lstStyle/>
          <a:p>
            <a:fld id="{53C4726A-630D-4CB4-B088-BAB00F4188E9}" type="slidenum">
              <a:rPr lang="el-GR" smtClean="0"/>
              <a:pPr/>
              <a:t>21</a:t>
            </a:fld>
            <a:endParaRPr lang="el-GR" dirty="0"/>
          </a:p>
        </p:txBody>
      </p:sp>
    </p:spTree>
    <p:extLst>
      <p:ext uri="{BB962C8B-B14F-4D97-AF65-F5344CB8AC3E}">
        <p14:creationId xmlns:p14="http://schemas.microsoft.com/office/powerpoint/2010/main" val="2561906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Προπόνηση αποδιοργανωμένου παιχνιδιού</a:t>
            </a:r>
          </a:p>
        </p:txBody>
      </p:sp>
      <p:sp>
        <p:nvSpPr>
          <p:cNvPr id="3" name="Content Placeholder 2"/>
          <p:cNvSpPr>
            <a:spLocks noGrp="1"/>
          </p:cNvSpPr>
          <p:nvPr>
            <p:ph idx="1"/>
          </p:nvPr>
        </p:nvSpPr>
        <p:spPr/>
        <p:txBody>
          <a:bodyPr>
            <a:normAutofit/>
          </a:bodyPr>
          <a:lstStyle/>
          <a:p>
            <a:r>
              <a:rPr lang="el-GR" dirty="0"/>
              <a:t>Ά</a:t>
            </a:r>
            <a:r>
              <a:rPr lang="el-GR" dirty="0" smtClean="0"/>
              <a:t>λλοι τρόποι προπόνησης σε καταστάσεις εκτός συστήματος είναι να παίζει μια ομάδα χωρίς πασαδόρο, ή ο πασαδόρος να μπλοκάρει στο κέντρο του φιλέ.</a:t>
            </a:r>
          </a:p>
          <a:p>
            <a:r>
              <a:rPr lang="el-GR" dirty="0" smtClean="0"/>
              <a:t>Επίσης κάποιος μπορεί να βάλει την ομάδα να κάνει άμυνα χωρίς να υπάρχει μπλοκ ή υποχρεωτικά οι κεντρικοί μπλοκέρ να κάνουν την πάσα προς τους ακραίους επιθετικούς.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22</a:t>
            </a:fld>
            <a:endParaRPr lang="el-GR" dirty="0"/>
          </a:p>
        </p:txBody>
      </p:sp>
    </p:spTree>
    <p:extLst>
      <p:ext uri="{BB962C8B-B14F-4D97-AF65-F5344CB8AC3E}">
        <p14:creationId xmlns:p14="http://schemas.microsoft.com/office/powerpoint/2010/main" val="1653286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Προπόνηση αποδιοργανωμένου παιχνιδιού</a:t>
            </a:r>
          </a:p>
        </p:txBody>
      </p:sp>
      <p:sp>
        <p:nvSpPr>
          <p:cNvPr id="3" name="Content Placeholder 2"/>
          <p:cNvSpPr>
            <a:spLocks noGrp="1"/>
          </p:cNvSpPr>
          <p:nvPr>
            <p:ph idx="1"/>
          </p:nvPr>
        </p:nvSpPr>
        <p:spPr/>
        <p:txBody>
          <a:bodyPr>
            <a:normAutofit fontScale="77500" lnSpcReduction="20000"/>
          </a:bodyPr>
          <a:lstStyle/>
          <a:p>
            <a:r>
              <a:rPr lang="el-GR" dirty="0" smtClean="0"/>
              <a:t>Οι προπονητές συχνά κάνουν το λάθος να σχεδιάζουν τις προπονήσεις και να κάνουν ασκήσεις σαν να βρίσκεται η ομάδα τους σε τέλειες συνθήκες. Αυτό είναι καλό όταν η ομάδα παίζει πάντα εντός συστήματος και όλα πάνε στον αγώνα σύμφωνα με τον σχεδιασμό.</a:t>
            </a:r>
            <a:endParaRPr lang="en-US" dirty="0" smtClean="0"/>
          </a:p>
          <a:p>
            <a:r>
              <a:rPr lang="el-GR" dirty="0" smtClean="0"/>
              <a:t>Μερικά από τα συνηθέστερα λάθη όμως εμφανίζονται όταν ο αγώνας δεν πάει σύμφωνα με τον σχεδιασμό και οι παίκτες πανικοβάλλονται διότι δεν ξέρουν τι να κάνουν σε καταστάσεις εκτός συστήματος.</a:t>
            </a:r>
          </a:p>
          <a:p>
            <a:r>
              <a:rPr lang="el-GR" dirty="0" smtClean="0"/>
              <a:t>Η προπόνηση εκτός συστήματος</a:t>
            </a:r>
            <a:r>
              <a:rPr lang="en-US" dirty="0" smtClean="0"/>
              <a:t> </a:t>
            </a:r>
            <a:r>
              <a:rPr lang="el-GR" dirty="0" smtClean="0"/>
              <a:t>παιχνιδιού προετοιμάζει την ομάδα για καταστάσεις που συμβαίνουν στη διάρκεια του παιχνιδιού ώστε η ομάδα να σκοράρει περισσότερους πόντους σε σχέση με την αντίπαλη ομάδα.</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23</a:t>
            </a:fld>
            <a:endParaRPr lang="el-GR" dirty="0"/>
          </a:p>
        </p:txBody>
      </p:sp>
    </p:spTree>
    <p:extLst>
      <p:ext uri="{BB962C8B-B14F-4D97-AF65-F5344CB8AC3E}">
        <p14:creationId xmlns:p14="http://schemas.microsoft.com/office/powerpoint/2010/main" val="28244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err="1"/>
              <a:t>Ζέτου</a:t>
            </a:r>
            <a:r>
              <a:rPr lang="el-GR" dirty="0"/>
              <a:t>, Ε., Χαριτωνίδης, Κ. (2001</a:t>
            </a:r>
            <a:r>
              <a:rPr lang="el-GR" dirty="0" smtClean="0"/>
              <a:t>). Η </a:t>
            </a:r>
            <a:r>
              <a:rPr lang="el-GR" dirty="0"/>
              <a:t>διδασκαλία </a:t>
            </a:r>
            <a:r>
              <a:rPr lang="el-GR" dirty="0" smtClean="0"/>
              <a:t>της </a:t>
            </a:r>
            <a:r>
              <a:rPr lang="el-GR" dirty="0" err="1" smtClean="0"/>
              <a:t>Πετοσφαίρισης</a:t>
            </a:r>
            <a:r>
              <a:rPr lang="el-GR" dirty="0"/>
              <a:t>. Τόμος Ι </a:t>
            </a:r>
            <a:r>
              <a:rPr lang="en-US" dirty="0"/>
              <a:t>University Studio press.</a:t>
            </a:r>
          </a:p>
          <a:p>
            <a:r>
              <a:rPr lang="el-GR" dirty="0" err="1" smtClean="0"/>
              <a:t>Ζέτου</a:t>
            </a:r>
            <a:r>
              <a:rPr lang="el-GR" dirty="0"/>
              <a:t>, Ε., Χαριτωνίδης, Κ. (2002).Η διδασκαλία </a:t>
            </a:r>
            <a:r>
              <a:rPr lang="el-GR" dirty="0" smtClean="0"/>
              <a:t>της </a:t>
            </a:r>
            <a:r>
              <a:rPr lang="en-US" dirty="0" err="1" smtClean="0"/>
              <a:t>Πετοσφ</a:t>
            </a:r>
            <a:r>
              <a:rPr lang="en-US" dirty="0" smtClean="0"/>
              <a:t>αίρισης</a:t>
            </a:r>
            <a:r>
              <a:rPr lang="en-US" dirty="0"/>
              <a:t>. </a:t>
            </a:r>
            <a:r>
              <a:rPr lang="en-US" dirty="0" err="1"/>
              <a:t>Τόμος</a:t>
            </a:r>
            <a:r>
              <a:rPr lang="en-US" dirty="0"/>
              <a:t> IΙ University Studio press.</a:t>
            </a:r>
          </a:p>
          <a:p>
            <a:r>
              <a:rPr lang="en-US" dirty="0" err="1" smtClean="0"/>
              <a:t>Papageorgiou</a:t>
            </a:r>
            <a:r>
              <a:rPr lang="en-US" dirty="0" smtClean="0"/>
              <a:t> </a:t>
            </a:r>
            <a:r>
              <a:rPr lang="en-US" dirty="0"/>
              <a:t>, A., </a:t>
            </a:r>
            <a:r>
              <a:rPr lang="en-US" dirty="0" err="1"/>
              <a:t>Spitzley</a:t>
            </a:r>
            <a:r>
              <a:rPr lang="en-US" dirty="0"/>
              <a:t>, W. (1994). </a:t>
            </a:r>
            <a:r>
              <a:rPr lang="en-US" dirty="0" err="1"/>
              <a:t>Handbuch</a:t>
            </a:r>
            <a:r>
              <a:rPr lang="en-US" dirty="0"/>
              <a:t> </a:t>
            </a:r>
            <a:r>
              <a:rPr lang="en-US" dirty="0" err="1" smtClean="0"/>
              <a:t>fuer</a:t>
            </a:r>
            <a:r>
              <a:rPr lang="el-GR" dirty="0" smtClean="0"/>
              <a:t> </a:t>
            </a:r>
            <a:r>
              <a:rPr lang="en-US" dirty="0" smtClean="0"/>
              <a:t>Volleyball</a:t>
            </a:r>
            <a:r>
              <a:rPr lang="en-US" dirty="0"/>
              <a:t>.</a:t>
            </a:r>
          </a:p>
          <a:p>
            <a:r>
              <a:rPr lang="el-GR" dirty="0" err="1" smtClean="0"/>
              <a:t>Πατσιαούρας</a:t>
            </a:r>
            <a:r>
              <a:rPr lang="el-GR" dirty="0" smtClean="0"/>
              <a:t> </a:t>
            </a:r>
            <a:r>
              <a:rPr lang="el-GR" dirty="0"/>
              <a:t>Α. (2006). </a:t>
            </a:r>
            <a:r>
              <a:rPr lang="el-GR" dirty="0" err="1"/>
              <a:t>Πετοσφαίριση</a:t>
            </a:r>
            <a:r>
              <a:rPr lang="el-GR" dirty="0"/>
              <a:t>. Θεωρία</a:t>
            </a:r>
            <a:r>
              <a:rPr lang="el-GR" dirty="0" smtClean="0"/>
              <a:t>, τεχνική</a:t>
            </a:r>
            <a:r>
              <a:rPr lang="el-GR" dirty="0"/>
              <a:t>, μεθοδολογία, ειδική διδακτική &amp; κανονισμοί</a:t>
            </a:r>
            <a:r>
              <a:rPr lang="el-GR" dirty="0" smtClean="0"/>
              <a:t>. ΑΣΕΠ</a:t>
            </a:r>
            <a:r>
              <a:rPr lang="el-GR" dirty="0"/>
              <a:t>, κλάδος Φυσικής Αγωγής. Εκδόσεις ΣΑΛΤΟ</a:t>
            </a:r>
            <a:r>
              <a:rPr lang="el-GR" dirty="0" smtClean="0"/>
              <a:t>, Θεσσαλονίκη.</a:t>
            </a:r>
            <a:endParaRPr lang="en-US" dirty="0" smtClean="0"/>
          </a:p>
          <a:p>
            <a:r>
              <a:rPr lang="el-GR" dirty="0" err="1"/>
              <a:t>Πατσιαούρας</a:t>
            </a:r>
            <a:r>
              <a:rPr lang="el-GR" dirty="0"/>
              <a:t> Α., &amp; </a:t>
            </a:r>
            <a:r>
              <a:rPr lang="el-GR" dirty="0" err="1"/>
              <a:t>Νάτσης</a:t>
            </a:r>
            <a:r>
              <a:rPr lang="el-GR" dirty="0"/>
              <a:t>, Π. (2008). </a:t>
            </a:r>
            <a:r>
              <a:rPr lang="el-GR" dirty="0" err="1"/>
              <a:t>Πετοσφαίριση</a:t>
            </a:r>
            <a:r>
              <a:rPr lang="el-GR" dirty="0"/>
              <a:t>. Βήματα για την Επιτυχία. Μετάφραση &amp; επιμέλεια του βιβλίου των </a:t>
            </a:r>
            <a:r>
              <a:rPr lang="el-GR" dirty="0" err="1"/>
              <a:t>Bonnie</a:t>
            </a:r>
            <a:r>
              <a:rPr lang="el-GR" dirty="0"/>
              <a:t> </a:t>
            </a:r>
            <a:r>
              <a:rPr lang="el-GR" dirty="0" err="1"/>
              <a:t>Kenny</a:t>
            </a:r>
            <a:r>
              <a:rPr lang="el-GR" dirty="0"/>
              <a:t>, </a:t>
            </a:r>
            <a:r>
              <a:rPr lang="el-GR" dirty="0" err="1"/>
              <a:t>Bonnie</a:t>
            </a:r>
            <a:r>
              <a:rPr lang="el-GR" dirty="0"/>
              <a:t> </a:t>
            </a:r>
            <a:r>
              <a:rPr lang="el-GR" dirty="0" err="1"/>
              <a:t>Jill</a:t>
            </a:r>
            <a:r>
              <a:rPr lang="el-GR" dirty="0"/>
              <a:t> </a:t>
            </a:r>
            <a:r>
              <a:rPr lang="el-GR" dirty="0" err="1"/>
              <a:t>Ferguson</a:t>
            </a:r>
            <a:r>
              <a:rPr lang="el-GR" dirty="0"/>
              <a:t>, </a:t>
            </a:r>
            <a:r>
              <a:rPr lang="el-GR" dirty="0" err="1"/>
              <a:t>Cindy</a:t>
            </a:r>
            <a:r>
              <a:rPr lang="el-GR" dirty="0"/>
              <a:t> </a:t>
            </a:r>
            <a:r>
              <a:rPr lang="el-GR" dirty="0" err="1"/>
              <a:t>Gregory</a:t>
            </a:r>
            <a:r>
              <a:rPr lang="el-GR" dirty="0"/>
              <a:t>: </a:t>
            </a:r>
            <a:r>
              <a:rPr lang="el-GR" dirty="0" err="1"/>
              <a:t>Volleyball</a:t>
            </a:r>
            <a:r>
              <a:rPr lang="el-GR" dirty="0"/>
              <a:t> </a:t>
            </a:r>
            <a:r>
              <a:rPr lang="el-GR" dirty="0" err="1"/>
              <a:t>Steps</a:t>
            </a:r>
            <a:r>
              <a:rPr lang="el-GR" dirty="0"/>
              <a:t> </a:t>
            </a:r>
            <a:r>
              <a:rPr lang="el-GR" dirty="0" err="1"/>
              <a:t>to</a:t>
            </a:r>
            <a:r>
              <a:rPr lang="el-GR" dirty="0"/>
              <a:t> </a:t>
            </a:r>
            <a:r>
              <a:rPr lang="el-GR" dirty="0" err="1"/>
              <a:t>Success</a:t>
            </a:r>
            <a:r>
              <a:rPr lang="el-GR" dirty="0"/>
              <a:t>:</a:t>
            </a:r>
            <a:r>
              <a:rPr lang="el-GR" b="1" dirty="0"/>
              <a:t> </a:t>
            </a:r>
            <a:r>
              <a:rPr lang="el-GR" dirty="0" err="1"/>
              <a:t>Human</a:t>
            </a:r>
            <a:r>
              <a:rPr lang="el-GR" dirty="0"/>
              <a:t> </a:t>
            </a:r>
            <a:r>
              <a:rPr lang="el-GR" dirty="0" err="1"/>
              <a:t>Kinetics</a:t>
            </a:r>
            <a:r>
              <a:rPr lang="el-GR" dirty="0"/>
              <a:t> </a:t>
            </a:r>
            <a:r>
              <a:rPr lang="el-GR" dirty="0" err="1"/>
              <a:t>Publishers</a:t>
            </a:r>
            <a:r>
              <a:rPr lang="el-GR" dirty="0"/>
              <a:t> για τις εκδόσεις Χριστοδουλίδη, </a:t>
            </a:r>
            <a:r>
              <a:rPr lang="el-GR" dirty="0" err="1"/>
              <a:t>Θεσ</a:t>
            </a:r>
            <a:r>
              <a:rPr lang="el-GR" dirty="0"/>
              <a:t>/</a:t>
            </a:r>
            <a:r>
              <a:rPr lang="el-GR" dirty="0" err="1"/>
              <a:t>νικη</a:t>
            </a:r>
            <a:r>
              <a:rPr lang="el-GR" dirty="0"/>
              <a:t>, </a:t>
            </a:r>
            <a:r>
              <a:rPr lang="en-US" dirty="0"/>
              <a:t>ISBN</a:t>
            </a:r>
            <a:r>
              <a:rPr lang="el-GR" dirty="0"/>
              <a:t>: 978-960-8183-66-7.</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24</a:t>
            </a:fld>
            <a:endParaRPr lang="el-GR" dirty="0"/>
          </a:p>
        </p:txBody>
      </p:sp>
    </p:spTree>
    <p:extLst>
      <p:ext uri="{BB962C8B-B14F-4D97-AF65-F5344CB8AC3E}">
        <p14:creationId xmlns:p14="http://schemas.microsoft.com/office/powerpoint/2010/main" val="3709001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cstate="print"/>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r>
              <a:rPr lang="el-GR" dirty="0" smtClean="0"/>
              <a:t>Να αναλυθούν οι τρόποι παιχνιδιού εκτός συστήματος που χρησιμοποιούνται  σε έναν αγώνα βόλεϊ από τους παίκτες μιας ομάδας όταν η στρατηγική της ομάδας δεν μπορεί να εφαρμοσθεί. Η μετάβαση μεταξύ της άμυνας-υποδοχής της μπάλας και της επίθεσης.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altLang="el-GR" smtClean="0"/>
              <a:t>Περιεχόμενα ενότητας</a:t>
            </a:r>
          </a:p>
        </p:txBody>
      </p:sp>
      <p:sp>
        <p:nvSpPr>
          <p:cNvPr id="8195" name="Content Placeholder 2"/>
          <p:cNvSpPr>
            <a:spLocks noGrp="1"/>
          </p:cNvSpPr>
          <p:nvPr>
            <p:ph idx="1"/>
          </p:nvPr>
        </p:nvSpPr>
        <p:spPr/>
        <p:txBody>
          <a:bodyPr/>
          <a:lstStyle/>
          <a:p>
            <a:pPr eaLnBrk="1" hangingPunct="1"/>
            <a:r>
              <a:rPr lang="el-GR" altLang="el-GR" dirty="0" smtClean="0"/>
              <a:t>Η μετάβασης μεταξύ άμυνας και επίθεσης. </a:t>
            </a:r>
            <a:r>
              <a:rPr lang="el-GR" altLang="el-GR" dirty="0"/>
              <a:t>Π</a:t>
            </a:r>
            <a:r>
              <a:rPr lang="el-GR" altLang="el-GR" dirty="0" smtClean="0"/>
              <a:t>αιχνίδι εκτός συστήματος στον αγώνα βόλεϊ.</a:t>
            </a:r>
          </a:p>
        </p:txBody>
      </p:sp>
      <p:sp>
        <p:nvSpPr>
          <p:cNvPr id="8196" name="Slide Number Placeholder 3"/>
          <p:cNvSpPr>
            <a:spLocks noGrp="1"/>
          </p:cNvSpPr>
          <p:nvPr>
            <p:ph type="sldNum" sz="quarter" idx="4294967295"/>
          </p:nvPr>
        </p:nvSpPr>
        <p:spPr bwMode="auto">
          <a:xfrm>
            <a:off x="65532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D2AD3B-C63A-4EA4-9327-8FE3D1D418D1}" type="slidenum">
              <a:rPr lang="el-GR" altLang="el-GR" smtClean="0"/>
              <a:pPr fontAlgn="base">
                <a:spcBef>
                  <a:spcPct val="0"/>
                </a:spcBef>
                <a:spcAft>
                  <a:spcPct val="0"/>
                </a:spcAft>
                <a:defRPr/>
              </a:pPr>
              <a:t>5</a:t>
            </a:fld>
            <a:endParaRPr lang="el-GR" altLang="el-GR" smtClean="0"/>
          </a:p>
        </p:txBody>
      </p:sp>
    </p:spTree>
    <p:extLst>
      <p:ext uri="{BB962C8B-B14F-4D97-AF65-F5344CB8AC3E}">
        <p14:creationId xmlns:p14="http://schemas.microsoft.com/office/powerpoint/2010/main" val="594959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Τι είναι η μετάβαση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Η μετάβαση είναι ένα σημαντικό στοιχείο στο βόλεϊ. Η </a:t>
            </a:r>
            <a:r>
              <a:rPr lang="el-GR" dirty="0" smtClean="0"/>
              <a:t>μετάβαση </a:t>
            </a:r>
            <a:r>
              <a:rPr lang="el-GR" dirty="0" smtClean="0"/>
              <a:t>εμφανίζεται συνεχώς </a:t>
            </a:r>
            <a:r>
              <a:rPr lang="el-GR" dirty="0"/>
              <a:t>κ</a:t>
            </a:r>
            <a:r>
              <a:rPr lang="el-GR" dirty="0" smtClean="0"/>
              <a:t>ατά τη διάρκεια της ανταλλαγής μπαλιών στο αγωνιστικό επεισόδιο μεταξύ των παικτών και των ομάδων και συμβαίνει εκατοντάδες φορές σε ένα παιχνίδι βόλεϊ.</a:t>
            </a:r>
          </a:p>
          <a:p>
            <a:r>
              <a:rPr lang="el-GR" dirty="0" smtClean="0"/>
              <a:t>Η μετάβαση γίνεται όταν η ομάδα πηγαίνει από την επίθεση στην άμυνα και αν χρειαστεί πάλι στη διάρκεια ενός αγωνιστικού επεισοδίου πάλι από την άμυνα στην επίθεση.</a:t>
            </a:r>
          </a:p>
          <a:p>
            <a:endParaRPr lang="el-GR"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val="19787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Μετάβαση</a:t>
            </a:r>
            <a:endParaRPr lang="el-GR" dirty="0"/>
          </a:p>
        </p:txBody>
      </p:sp>
      <p:sp>
        <p:nvSpPr>
          <p:cNvPr id="3" name="Content Placeholder 2"/>
          <p:cNvSpPr>
            <a:spLocks noGrp="1"/>
          </p:cNvSpPr>
          <p:nvPr>
            <p:ph idx="1"/>
          </p:nvPr>
        </p:nvSpPr>
        <p:spPr/>
        <p:txBody>
          <a:bodyPr/>
          <a:lstStyle/>
          <a:p>
            <a:r>
              <a:rPr lang="el-GR" dirty="0"/>
              <a:t>Ό</a:t>
            </a:r>
            <a:r>
              <a:rPr lang="el-GR" dirty="0" smtClean="0"/>
              <a:t>ταν μια ομάδα είναι στην επίθεση τότε η άλλη ομάδα είναι στην άμυνα.</a:t>
            </a:r>
          </a:p>
          <a:p>
            <a:r>
              <a:rPr lang="el-GR" dirty="0" smtClean="0"/>
              <a:t>Οι παίκτες δηλαδή μιας ομάδας πηγαίνουν μπρος (επίθεση) ή πίσω (άμυνα) ανάλογα με την πλευρά του φιλέ που βρίσκεται η μπάλα.</a:t>
            </a:r>
          </a:p>
          <a:p>
            <a:r>
              <a:rPr lang="el-GR" dirty="0" smtClean="0"/>
              <a:t>Συστατικό στοιχείο της μετάβασης και της επιτυχούς εφαρμογής της είναι η εξειδίκευση των παικτών.</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val="369592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Εξειδίκευση παικτών και μετάβαση</a:t>
            </a:r>
            <a:endParaRPr lang="el-GR" dirty="0"/>
          </a:p>
        </p:txBody>
      </p:sp>
      <p:sp>
        <p:nvSpPr>
          <p:cNvPr id="3" name="Content Placeholder 2"/>
          <p:cNvSpPr>
            <a:spLocks noGrp="1"/>
          </p:cNvSpPr>
          <p:nvPr>
            <p:ph idx="1"/>
          </p:nvPr>
        </p:nvSpPr>
        <p:spPr/>
        <p:txBody>
          <a:bodyPr>
            <a:normAutofit fontScale="92500" lnSpcReduction="20000"/>
          </a:bodyPr>
          <a:lstStyle/>
          <a:p>
            <a:r>
              <a:rPr lang="el-GR" dirty="0" smtClean="0"/>
              <a:t>Στα συστήματα των προχωρημένων σε υψηλό </a:t>
            </a:r>
            <a:r>
              <a:rPr lang="el-GR" dirty="0"/>
              <a:t>ε</a:t>
            </a:r>
            <a:r>
              <a:rPr lang="el-GR" dirty="0" smtClean="0"/>
              <a:t>πίπεδο οι παίκτες εξειδικεύονται ανάλογα με την θέση που παίζουν. Αυτό σημαίνει ότι οι παίκτες γίνονται πολύ καλοί στις δεξιότητες που αφορούν μια συγκεκριμένη θέση π.χ. ο πασαδόρος κάνει καλές πάσες και παραμένει μέτριος σε άλλες δεξιότητες </a:t>
            </a:r>
            <a:r>
              <a:rPr lang="el-GR" dirty="0" smtClean="0"/>
              <a:t>δηλαδή ο </a:t>
            </a:r>
            <a:r>
              <a:rPr lang="el-GR" dirty="0" err="1" smtClean="0"/>
              <a:t>πασαδόρος</a:t>
            </a:r>
            <a:r>
              <a:rPr lang="el-GR" dirty="0" smtClean="0"/>
              <a:t> </a:t>
            </a:r>
            <a:r>
              <a:rPr lang="el-GR" dirty="0" smtClean="0"/>
              <a:t>μπορεί να </a:t>
            </a:r>
            <a:r>
              <a:rPr lang="el-GR" dirty="0" smtClean="0"/>
              <a:t>καρφώσει </a:t>
            </a:r>
            <a:r>
              <a:rPr lang="el-GR" dirty="0" smtClean="0"/>
              <a:t>την μπάλα </a:t>
            </a:r>
            <a:r>
              <a:rPr lang="el-GR" dirty="0" smtClean="0"/>
              <a:t>με απλό τρόπο αν χρειαστεί στη  διάρκεια του παιχνιδιού έτσι </a:t>
            </a:r>
            <a:r>
              <a:rPr lang="el-GR" dirty="0" smtClean="0"/>
              <a:t>ώστε να περάσει </a:t>
            </a:r>
            <a:r>
              <a:rPr lang="el-GR" dirty="0" smtClean="0"/>
              <a:t>αυτήν στο </a:t>
            </a:r>
            <a:r>
              <a:rPr lang="el-GR" dirty="0" smtClean="0"/>
              <a:t>αντίπαλο γήπεδο.</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val="3656273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προπόνηση μετάβασης</a:t>
            </a:r>
            <a:endParaRPr lang="el-GR" dirty="0"/>
          </a:p>
        </p:txBody>
      </p:sp>
      <p:sp>
        <p:nvSpPr>
          <p:cNvPr id="3" name="Content Placeholder 2"/>
          <p:cNvSpPr>
            <a:spLocks noGrp="1"/>
          </p:cNvSpPr>
          <p:nvPr>
            <p:ph idx="1"/>
          </p:nvPr>
        </p:nvSpPr>
        <p:spPr/>
        <p:txBody>
          <a:bodyPr>
            <a:normAutofit fontScale="92500" lnSpcReduction="10000"/>
          </a:bodyPr>
          <a:lstStyle/>
          <a:p>
            <a:r>
              <a:rPr lang="el-GR" dirty="0" smtClean="0"/>
              <a:t>Η προπόνηση μετάβασης πρέπει να αποτελεί μέρος της προπόνησης μιας ομάδας.</a:t>
            </a:r>
          </a:p>
          <a:p>
            <a:r>
              <a:rPr lang="el-GR" dirty="0" smtClean="0"/>
              <a:t>Η χρήση του κατάλληλου βηματισμού για απομάκρυνση από τον φιλέ, η ετοιμότητα για άμυνα, η ετοιμότητα για επίθεση, η μετακίνηση μέσα στο γήπεδο για σωστή τοποθέτηση του σώματος σε σχέση με τη μπάλα σε όλη τη διάρκεια του παιχνιδιού είναι βασικά στοιχεία ώστε μια ομάδα να γίνει καλή στη μετάβαση και να μπορεί να σκοράρει. </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val="4255742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1550</TotalTime>
  <Words>1791</Words>
  <Application>Microsoft Office PowerPoint</Application>
  <PresentationFormat>Προβολή στην οθόνη (4:3)</PresentationFormat>
  <Paragraphs>119</Paragraphs>
  <Slides>25</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Θέμα του Office</vt:lpstr>
      <vt:lpstr>Η Διδασκαλία της Πετοσφαίρισης</vt:lpstr>
      <vt:lpstr>Άδειες Χρήσης</vt:lpstr>
      <vt:lpstr>Χρηματοδότηση</vt:lpstr>
      <vt:lpstr>Σκοποί  ενότητας</vt:lpstr>
      <vt:lpstr>Περιεχόμενα ενότητας</vt:lpstr>
      <vt:lpstr>Τι είναι η μετάβαση </vt:lpstr>
      <vt:lpstr>Μετάβαση</vt:lpstr>
      <vt:lpstr>Εξειδίκευση παικτών και μετάβαση</vt:lpstr>
      <vt:lpstr>Η προπόνηση μετάβασης</vt:lpstr>
      <vt:lpstr>Η προπόνηση της μετάβασης</vt:lpstr>
      <vt:lpstr>Μετάβαση από άμυνα</vt:lpstr>
      <vt:lpstr>Μετάβαση από επίθεση</vt:lpstr>
      <vt:lpstr>Μετάβαση και συστήματα παιχνιδιού</vt:lpstr>
      <vt:lpstr>Μετάβαση και συστήματα παιχνιδιού</vt:lpstr>
      <vt:lpstr>Μετάβαση και επικοινωνία</vt:lpstr>
      <vt:lpstr>Παιχνίδι εκτός συστήματος</vt:lpstr>
      <vt:lpstr>Παιχνίδι εκτός συστήματος</vt:lpstr>
      <vt:lpstr>Καταστάσεις αποδιοργανωμένου παιχνιδιού</vt:lpstr>
      <vt:lpstr>Καταστάσεις αποδιοργανωμένου παιχνιδιού</vt:lpstr>
      <vt:lpstr>Καταστάσεις αποδιοργανωμένου παιχνιδιού</vt:lpstr>
      <vt:lpstr>Προπόνηση αποδιοργανωμένου παιχνιδιού</vt:lpstr>
      <vt:lpstr>Προπόνηση αποδιοργανωμένου παιχνιδιού</vt:lpstr>
      <vt:lpstr>Προπόνηση αποδιοργανωμένου παιχνιδιού</vt:lpstr>
      <vt:lpstr>Βιβλιογραφία</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pats</cp:lastModifiedBy>
  <cp:revision>279</cp:revision>
  <dcterms:created xsi:type="dcterms:W3CDTF">2012-09-06T09:03:05Z</dcterms:created>
  <dcterms:modified xsi:type="dcterms:W3CDTF">2015-02-04T11:24:08Z</dcterms:modified>
</cp:coreProperties>
</file>