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4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4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4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5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5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5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59.xml" ContentType="application/vnd.openxmlformats-officedocument.presentationml.notesSlide+xml"/>
  <Override PartName="/ppt/tags/tag124.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6"/>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86" r:id="rId84"/>
    <p:sldId id="280" r:id="rId85"/>
  </p:sldIdLst>
  <p:sldSz cx="9144000" cy="6858000" type="screen4x3"/>
  <p:notesSz cx="6858000" cy="9144000"/>
  <p:custDataLst>
    <p:tags r:id="rId8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B2D9D-B25A-40D0-9C78-1BE2C27A21A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FC965B47-85BA-4EB4-A09F-24CD2B5DA7C0}">
      <dgm:prSet phldrT="[Text]"/>
      <dgm:spPr>
        <a:solidFill>
          <a:schemeClr val="accent1">
            <a:lumMod val="60000"/>
            <a:lumOff val="40000"/>
          </a:schemeClr>
        </a:solidFill>
      </dgm:spPr>
      <dgm:t>
        <a:bodyPr/>
        <a:lstStyle/>
        <a:p>
          <a:r>
            <a:rPr lang="el-GR" dirty="0" smtClean="0"/>
            <a:t>1ογενης τομέας</a:t>
          </a:r>
          <a:endParaRPr lang="en-US" dirty="0"/>
        </a:p>
      </dgm:t>
      <dgm:extLst>
        <a:ext uri="{E40237B7-FDA0-4F09-8148-C483321AD2D9}">
          <dgm14:cNvPr xmlns:dgm14="http://schemas.microsoft.com/office/drawing/2010/diagram" id="0" name="" descr="."/>
        </a:ext>
      </dgm:extLst>
    </dgm:pt>
    <dgm:pt modelId="{50ECECF3-7E85-4604-83E7-74CE922CE99B}" type="parTrans" cxnId="{9B97DDD6-2A08-46DE-BF29-F4A5D133A8CE}">
      <dgm:prSet/>
      <dgm:spPr/>
      <dgm:t>
        <a:bodyPr/>
        <a:lstStyle/>
        <a:p>
          <a:endParaRPr lang="en-US"/>
        </a:p>
      </dgm:t>
    </dgm:pt>
    <dgm:pt modelId="{E7342229-B986-44E8-90A6-2FF66F18994A}" type="sibTrans" cxnId="{9B97DDD6-2A08-46DE-BF29-F4A5D133A8CE}">
      <dgm:prSet/>
      <dgm:spPr/>
      <dgm:t>
        <a:bodyPr/>
        <a:lstStyle/>
        <a:p>
          <a:endParaRPr lang="en-US"/>
        </a:p>
      </dgm:t>
    </dgm:pt>
    <dgm:pt modelId="{3F7C323C-8BCD-4966-BEE8-ACB0D546FFA2}">
      <dgm:prSet phldrT="[Text]"/>
      <dgm:spPr/>
      <dgm:t>
        <a:bodyPr/>
        <a:lstStyle/>
        <a:p>
          <a:r>
            <a:rPr lang="el-GR" dirty="0" smtClean="0"/>
            <a:t>Υγεία</a:t>
          </a:r>
          <a:endParaRPr lang="en-US" dirty="0"/>
        </a:p>
      </dgm:t>
      <dgm:extLst>
        <a:ext uri="{E40237B7-FDA0-4F09-8148-C483321AD2D9}">
          <dgm14:cNvPr xmlns:dgm14="http://schemas.microsoft.com/office/drawing/2010/diagram" id="0" name="" descr="."/>
        </a:ext>
      </dgm:extLst>
    </dgm:pt>
    <dgm:pt modelId="{B1D95DD1-5054-48A4-9438-C26AC06B2800}" type="parTrans" cxnId="{10B60E39-BD81-41A6-B2BC-03FC15D6A5AD}">
      <dgm:prSet/>
      <dgm:spPr/>
      <dgm:t>
        <a:bodyPr/>
        <a:lstStyle/>
        <a:p>
          <a:endParaRPr lang="en-US"/>
        </a:p>
      </dgm:t>
    </dgm:pt>
    <dgm:pt modelId="{A48A02F0-AFED-4625-ABC1-822FABF9B271}" type="sibTrans" cxnId="{10B60E39-BD81-41A6-B2BC-03FC15D6A5AD}">
      <dgm:prSet/>
      <dgm:spPr/>
      <dgm:t>
        <a:bodyPr/>
        <a:lstStyle/>
        <a:p>
          <a:endParaRPr lang="en-US"/>
        </a:p>
      </dgm:t>
    </dgm:pt>
    <dgm:pt modelId="{78974427-F397-43DC-A300-DB9EE189C6E8}">
      <dgm:prSet phldrT="[Text]"/>
      <dgm:spPr/>
      <dgm:t>
        <a:bodyPr/>
        <a:lstStyle/>
        <a:p>
          <a:r>
            <a:rPr lang="el-GR" dirty="0" smtClean="0"/>
            <a:t>Ζωοτεχνία</a:t>
          </a:r>
          <a:endParaRPr lang="en-US" dirty="0"/>
        </a:p>
      </dgm:t>
    </dgm:pt>
    <dgm:pt modelId="{D085B056-3C78-410B-9B8C-CCB3C8933818}" type="parTrans" cxnId="{F89BCDE9-B72C-43CD-9E0E-8E6D7352AB72}">
      <dgm:prSet/>
      <dgm:spPr/>
      <dgm:t>
        <a:bodyPr/>
        <a:lstStyle/>
        <a:p>
          <a:endParaRPr lang="en-US"/>
        </a:p>
      </dgm:t>
    </dgm:pt>
    <dgm:pt modelId="{AF689721-8059-4977-B966-2F0B80D25DE7}" type="sibTrans" cxnId="{F89BCDE9-B72C-43CD-9E0E-8E6D7352AB72}">
      <dgm:prSet/>
      <dgm:spPr/>
      <dgm:t>
        <a:bodyPr/>
        <a:lstStyle/>
        <a:p>
          <a:endParaRPr lang="en-US"/>
        </a:p>
      </dgm:t>
    </dgm:pt>
    <dgm:pt modelId="{6C95CD96-9397-4041-AF4A-1CC016A73FC0}">
      <dgm:prSet phldrT="[Text]"/>
      <dgm:spPr>
        <a:solidFill>
          <a:schemeClr val="accent1">
            <a:lumMod val="60000"/>
            <a:lumOff val="40000"/>
          </a:schemeClr>
        </a:solidFill>
        <a:ln>
          <a:solidFill>
            <a:schemeClr val="tx1"/>
          </a:solidFill>
        </a:ln>
      </dgm:spPr>
      <dgm:t>
        <a:bodyPr/>
        <a:lstStyle/>
        <a:p>
          <a:r>
            <a:rPr lang="el-GR" dirty="0" smtClean="0"/>
            <a:t>Μεταποίηση</a:t>
          </a:r>
          <a:endParaRPr lang="en-US" dirty="0"/>
        </a:p>
      </dgm:t>
      <dgm:extLst>
        <a:ext uri="{E40237B7-FDA0-4F09-8148-C483321AD2D9}">
          <dgm14:cNvPr xmlns:dgm14="http://schemas.microsoft.com/office/drawing/2010/diagram" id="0" name="" descr="."/>
        </a:ext>
      </dgm:extLst>
    </dgm:pt>
    <dgm:pt modelId="{9DBDA9F3-D9AC-44EB-A7B8-E7143208DB59}" type="parTrans" cxnId="{46B0A783-1011-43E1-8588-0225B69F4174}">
      <dgm:prSet/>
      <dgm:spPr/>
      <dgm:t>
        <a:bodyPr/>
        <a:lstStyle/>
        <a:p>
          <a:endParaRPr lang="en-US"/>
        </a:p>
      </dgm:t>
    </dgm:pt>
    <dgm:pt modelId="{18049757-78A0-4BC3-8FA0-6B0AABEF0113}" type="sibTrans" cxnId="{46B0A783-1011-43E1-8588-0225B69F4174}">
      <dgm:prSet/>
      <dgm:spPr/>
      <dgm:t>
        <a:bodyPr/>
        <a:lstStyle/>
        <a:p>
          <a:endParaRPr lang="en-US"/>
        </a:p>
      </dgm:t>
    </dgm:pt>
    <dgm:pt modelId="{EAAF7776-06C6-437C-AF00-8404D872F1CF}">
      <dgm:prSet phldrT="[Text]"/>
      <dgm:spPr/>
      <dgm:t>
        <a:bodyPr/>
        <a:lstStyle/>
        <a:p>
          <a:r>
            <a:rPr lang="el-GR" dirty="0" smtClean="0"/>
            <a:t>Υγιεινή </a:t>
          </a:r>
          <a:endParaRPr lang="en-US" dirty="0"/>
        </a:p>
      </dgm:t>
    </dgm:pt>
    <dgm:pt modelId="{8AC9CC1F-D170-46ED-8680-578A8120ED10}" type="parTrans" cxnId="{EB117DCC-CBF9-43AB-BCEC-11EA667F4D2D}">
      <dgm:prSet/>
      <dgm:spPr/>
      <dgm:t>
        <a:bodyPr/>
        <a:lstStyle/>
        <a:p>
          <a:endParaRPr lang="en-US"/>
        </a:p>
      </dgm:t>
    </dgm:pt>
    <dgm:pt modelId="{AD0257B3-476B-4CFB-9ABA-CB199F8A8B3C}" type="sibTrans" cxnId="{EB117DCC-CBF9-43AB-BCEC-11EA667F4D2D}">
      <dgm:prSet/>
      <dgm:spPr/>
      <dgm:t>
        <a:bodyPr/>
        <a:lstStyle/>
        <a:p>
          <a:endParaRPr lang="en-US"/>
        </a:p>
      </dgm:t>
    </dgm:pt>
    <dgm:pt modelId="{B806D7EC-2762-4BFF-88F3-D97743A2B89C}">
      <dgm:prSet phldrT="[Text]"/>
      <dgm:spPr>
        <a:solidFill>
          <a:schemeClr val="accent1">
            <a:lumMod val="60000"/>
            <a:lumOff val="40000"/>
          </a:schemeClr>
        </a:solidFill>
      </dgm:spPr>
      <dgm:t>
        <a:bodyPr/>
        <a:lstStyle/>
        <a:p>
          <a:r>
            <a:rPr lang="el-GR" dirty="0" smtClean="0"/>
            <a:t>Εμπόριο</a:t>
          </a:r>
          <a:endParaRPr lang="en-US" dirty="0"/>
        </a:p>
      </dgm:t>
      <dgm:extLst>
        <a:ext uri="{E40237B7-FDA0-4F09-8148-C483321AD2D9}">
          <dgm14:cNvPr xmlns:dgm14="http://schemas.microsoft.com/office/drawing/2010/diagram" id="0" name="" descr="."/>
        </a:ext>
      </dgm:extLst>
    </dgm:pt>
    <dgm:pt modelId="{347B997F-E22F-426D-BB44-84B9D1E96283}" type="parTrans" cxnId="{AD3313E9-3A20-4AF2-BF38-2530C9B54457}">
      <dgm:prSet/>
      <dgm:spPr/>
      <dgm:t>
        <a:bodyPr/>
        <a:lstStyle/>
        <a:p>
          <a:endParaRPr lang="en-US"/>
        </a:p>
      </dgm:t>
    </dgm:pt>
    <dgm:pt modelId="{97315706-BEA1-49BC-821C-95C641E27A8E}" type="sibTrans" cxnId="{AD3313E9-3A20-4AF2-BF38-2530C9B54457}">
      <dgm:prSet/>
      <dgm:spPr/>
      <dgm:t>
        <a:bodyPr/>
        <a:lstStyle/>
        <a:p>
          <a:endParaRPr lang="en-US"/>
        </a:p>
      </dgm:t>
    </dgm:pt>
    <dgm:pt modelId="{FE2AA0B1-695F-4155-BAB2-D6B6088698EA}">
      <dgm:prSet phldrT="[Text]"/>
      <dgm:spPr/>
      <dgm:t>
        <a:bodyPr/>
        <a:lstStyle/>
        <a:p>
          <a:r>
            <a:rPr lang="el-GR" dirty="0" smtClean="0"/>
            <a:t>Ενδοκοινοτικό εμπόριο</a:t>
          </a:r>
          <a:endParaRPr lang="en-US" dirty="0"/>
        </a:p>
      </dgm:t>
      <dgm:extLst>
        <a:ext uri="{E40237B7-FDA0-4F09-8148-C483321AD2D9}">
          <dgm14:cNvPr xmlns:dgm14="http://schemas.microsoft.com/office/drawing/2010/diagram" id="0" name="" descr="."/>
        </a:ext>
      </dgm:extLst>
    </dgm:pt>
    <dgm:pt modelId="{0B6B03D7-D1AF-4556-ACDB-43D772096F1D}" type="parTrans" cxnId="{66FB2B15-E08C-45FA-AAA8-9C8A724274B5}">
      <dgm:prSet/>
      <dgm:spPr/>
      <dgm:t>
        <a:bodyPr/>
        <a:lstStyle/>
        <a:p>
          <a:endParaRPr lang="en-US"/>
        </a:p>
      </dgm:t>
    </dgm:pt>
    <dgm:pt modelId="{F023B548-A8BD-458F-801A-4FEA059FEA0C}" type="sibTrans" cxnId="{66FB2B15-E08C-45FA-AAA8-9C8A724274B5}">
      <dgm:prSet/>
      <dgm:spPr/>
      <dgm:t>
        <a:bodyPr/>
        <a:lstStyle/>
        <a:p>
          <a:endParaRPr lang="en-US"/>
        </a:p>
      </dgm:t>
    </dgm:pt>
    <dgm:pt modelId="{3CF66403-1E75-4FB7-B6A0-5ED2B2778B67}">
      <dgm:prSet phldrT="[Text]"/>
      <dgm:spPr/>
      <dgm:t>
        <a:bodyPr/>
        <a:lstStyle/>
        <a:p>
          <a:r>
            <a:rPr lang="el-GR" dirty="0" smtClean="0"/>
            <a:t>Εισαγωγές </a:t>
          </a:r>
          <a:endParaRPr lang="en-US" dirty="0"/>
        </a:p>
      </dgm:t>
    </dgm:pt>
    <dgm:pt modelId="{0074CD05-EBB6-4226-AC2C-4C77783756D4}" type="parTrans" cxnId="{02293890-432F-4041-AE9C-896762F6023A}">
      <dgm:prSet/>
      <dgm:spPr/>
      <dgm:t>
        <a:bodyPr/>
        <a:lstStyle/>
        <a:p>
          <a:endParaRPr lang="en-US"/>
        </a:p>
      </dgm:t>
    </dgm:pt>
    <dgm:pt modelId="{FCA2932B-F945-4F02-A352-C2C9D0808469}" type="sibTrans" cxnId="{02293890-432F-4041-AE9C-896762F6023A}">
      <dgm:prSet/>
      <dgm:spPr/>
      <dgm:t>
        <a:bodyPr/>
        <a:lstStyle/>
        <a:p>
          <a:endParaRPr lang="en-US"/>
        </a:p>
      </dgm:t>
    </dgm:pt>
    <dgm:pt modelId="{47B25312-A487-4691-ACD1-8BE9534A22FA}">
      <dgm:prSet phldrT="[Text]"/>
      <dgm:spPr/>
      <dgm:t>
        <a:bodyPr/>
        <a:lstStyle/>
        <a:p>
          <a:r>
            <a:rPr lang="el-GR" dirty="0" smtClean="0"/>
            <a:t>Ευζωία </a:t>
          </a:r>
          <a:endParaRPr lang="en-US" dirty="0"/>
        </a:p>
      </dgm:t>
    </dgm:pt>
    <dgm:pt modelId="{CF024FD3-80FB-4F9C-A899-63931C497CE3}" type="parTrans" cxnId="{43906D52-73BB-4673-9011-C04C202107FB}">
      <dgm:prSet/>
      <dgm:spPr/>
      <dgm:t>
        <a:bodyPr/>
        <a:lstStyle/>
        <a:p>
          <a:endParaRPr lang="en-US"/>
        </a:p>
      </dgm:t>
    </dgm:pt>
    <dgm:pt modelId="{14375A92-A25B-44F8-A93F-F4EEBE6D1077}" type="sibTrans" cxnId="{43906D52-73BB-4673-9011-C04C202107FB}">
      <dgm:prSet/>
      <dgm:spPr/>
      <dgm:t>
        <a:bodyPr/>
        <a:lstStyle/>
        <a:p>
          <a:endParaRPr lang="en-US"/>
        </a:p>
      </dgm:t>
    </dgm:pt>
    <dgm:pt modelId="{48B667FD-4B65-4B30-909D-E0F9A72C1781}">
      <dgm:prSet phldrT="[Text]"/>
      <dgm:spPr/>
      <dgm:t>
        <a:bodyPr/>
        <a:lstStyle/>
        <a:p>
          <a:r>
            <a:rPr lang="el-GR" dirty="0" smtClean="0"/>
            <a:t>Ασφάλεια</a:t>
          </a:r>
          <a:endParaRPr lang="en-US" dirty="0"/>
        </a:p>
      </dgm:t>
    </dgm:pt>
    <dgm:pt modelId="{8AED78EB-957F-4193-A44F-AF55D35EED58}" type="sibTrans" cxnId="{0D738CE6-6B2A-4E78-A814-9CA7E0893DEB}">
      <dgm:prSet/>
      <dgm:spPr/>
      <dgm:t>
        <a:bodyPr/>
        <a:lstStyle/>
        <a:p>
          <a:endParaRPr lang="en-US"/>
        </a:p>
      </dgm:t>
    </dgm:pt>
    <dgm:pt modelId="{BB0205C1-AC6F-4AAC-A4A7-2C5B914B0BF3}" type="parTrans" cxnId="{0D738CE6-6B2A-4E78-A814-9CA7E0893DEB}">
      <dgm:prSet/>
      <dgm:spPr/>
      <dgm:t>
        <a:bodyPr/>
        <a:lstStyle/>
        <a:p>
          <a:endParaRPr lang="en-US"/>
        </a:p>
      </dgm:t>
    </dgm:pt>
    <dgm:pt modelId="{A6298E30-327E-451D-9306-2E333F04CE1A}">
      <dgm:prSet phldrT="[Text]"/>
      <dgm:spPr/>
      <dgm:t>
        <a:bodyPr/>
        <a:lstStyle/>
        <a:p>
          <a:r>
            <a:rPr lang="el-GR" dirty="0" smtClean="0"/>
            <a:t>Ποιότητα</a:t>
          </a:r>
          <a:endParaRPr lang="en-US" dirty="0"/>
        </a:p>
      </dgm:t>
    </dgm:pt>
    <dgm:pt modelId="{6C15F8A4-8B15-49FA-A269-B300C306C8AF}" type="parTrans" cxnId="{19AA545E-6813-48D5-976C-29EE69D32CDE}">
      <dgm:prSet/>
      <dgm:spPr/>
      <dgm:t>
        <a:bodyPr/>
        <a:lstStyle/>
        <a:p>
          <a:endParaRPr lang="en-US"/>
        </a:p>
      </dgm:t>
    </dgm:pt>
    <dgm:pt modelId="{9F92BD6C-8EA9-458C-AD26-CB3EB8892DF5}" type="sibTrans" cxnId="{19AA545E-6813-48D5-976C-29EE69D32CDE}">
      <dgm:prSet/>
      <dgm:spPr/>
      <dgm:t>
        <a:bodyPr/>
        <a:lstStyle/>
        <a:p>
          <a:endParaRPr lang="en-US"/>
        </a:p>
      </dgm:t>
    </dgm:pt>
    <dgm:pt modelId="{A4C3E588-B206-45B9-B5C2-5D95D263EFE8}">
      <dgm:prSet phldrT="[Text]"/>
      <dgm:spPr/>
      <dgm:t>
        <a:bodyPr/>
        <a:lstStyle/>
        <a:p>
          <a:r>
            <a:rPr lang="el-GR" dirty="0" smtClean="0"/>
            <a:t>Εξαγωγές</a:t>
          </a:r>
          <a:endParaRPr lang="en-US" dirty="0"/>
        </a:p>
      </dgm:t>
    </dgm:pt>
    <dgm:pt modelId="{9B9F5E55-E55E-4CD8-BFA4-2AC3CCB6991C}" type="parTrans" cxnId="{25593372-BC64-4F79-8C06-9D84489471B2}">
      <dgm:prSet/>
      <dgm:spPr/>
      <dgm:t>
        <a:bodyPr/>
        <a:lstStyle/>
        <a:p>
          <a:endParaRPr lang="en-US"/>
        </a:p>
      </dgm:t>
    </dgm:pt>
    <dgm:pt modelId="{FD75C4B7-AC37-4CAA-A9BB-FEE8BB4434EE}" type="sibTrans" cxnId="{25593372-BC64-4F79-8C06-9D84489471B2}">
      <dgm:prSet/>
      <dgm:spPr/>
      <dgm:t>
        <a:bodyPr/>
        <a:lstStyle/>
        <a:p>
          <a:endParaRPr lang="en-US"/>
        </a:p>
      </dgm:t>
    </dgm:pt>
    <dgm:pt modelId="{23740160-A79A-4A7C-8541-2E7DE0EDCBA3}" type="pres">
      <dgm:prSet presAssocID="{7A9B2D9D-B25A-40D0-9C78-1BE2C27A21A0}" presName="linearFlow" presStyleCnt="0">
        <dgm:presLayoutVars>
          <dgm:dir/>
          <dgm:animLvl val="lvl"/>
          <dgm:resizeHandles val="exact"/>
        </dgm:presLayoutVars>
      </dgm:prSet>
      <dgm:spPr/>
      <dgm:t>
        <a:bodyPr/>
        <a:lstStyle/>
        <a:p>
          <a:endParaRPr lang="en-US"/>
        </a:p>
      </dgm:t>
    </dgm:pt>
    <dgm:pt modelId="{ECC0882C-31BC-4B96-89DC-8055199416A9}" type="pres">
      <dgm:prSet presAssocID="{FC965B47-85BA-4EB4-A09F-24CD2B5DA7C0}" presName="composite" presStyleCnt="0"/>
      <dgm:spPr/>
    </dgm:pt>
    <dgm:pt modelId="{D69754CE-B70B-4F28-B6F8-663A80B6125F}" type="pres">
      <dgm:prSet presAssocID="{FC965B47-85BA-4EB4-A09F-24CD2B5DA7C0}" presName="parentText" presStyleLbl="alignNode1" presStyleIdx="0" presStyleCnt="3">
        <dgm:presLayoutVars>
          <dgm:chMax val="1"/>
          <dgm:bulletEnabled val="1"/>
        </dgm:presLayoutVars>
      </dgm:prSet>
      <dgm:spPr/>
      <dgm:t>
        <a:bodyPr/>
        <a:lstStyle/>
        <a:p>
          <a:endParaRPr lang="en-US"/>
        </a:p>
      </dgm:t>
    </dgm:pt>
    <dgm:pt modelId="{018E2F24-EE3C-4FBD-9EEA-59071B68E2B2}" type="pres">
      <dgm:prSet presAssocID="{FC965B47-85BA-4EB4-A09F-24CD2B5DA7C0}" presName="descendantText" presStyleLbl="alignAcc1" presStyleIdx="0" presStyleCnt="3">
        <dgm:presLayoutVars>
          <dgm:bulletEnabled val="1"/>
        </dgm:presLayoutVars>
      </dgm:prSet>
      <dgm:spPr/>
      <dgm:t>
        <a:bodyPr/>
        <a:lstStyle/>
        <a:p>
          <a:endParaRPr lang="en-US"/>
        </a:p>
      </dgm:t>
    </dgm:pt>
    <dgm:pt modelId="{1398F8CE-C801-4F25-BE99-DCFAC724A978}" type="pres">
      <dgm:prSet presAssocID="{E7342229-B986-44E8-90A6-2FF66F18994A}" presName="sp" presStyleCnt="0"/>
      <dgm:spPr/>
    </dgm:pt>
    <dgm:pt modelId="{06C80C43-8C29-4CE9-BDB7-B351F0154B75}" type="pres">
      <dgm:prSet presAssocID="{6C95CD96-9397-4041-AF4A-1CC016A73FC0}" presName="composite" presStyleCnt="0"/>
      <dgm:spPr/>
    </dgm:pt>
    <dgm:pt modelId="{669498DA-6766-4A1F-9430-DD393CFEE78C}" type="pres">
      <dgm:prSet presAssocID="{6C95CD96-9397-4041-AF4A-1CC016A73FC0}" presName="parentText" presStyleLbl="alignNode1" presStyleIdx="1" presStyleCnt="3">
        <dgm:presLayoutVars>
          <dgm:chMax val="1"/>
          <dgm:bulletEnabled val="1"/>
        </dgm:presLayoutVars>
      </dgm:prSet>
      <dgm:spPr/>
      <dgm:t>
        <a:bodyPr/>
        <a:lstStyle/>
        <a:p>
          <a:endParaRPr lang="en-US"/>
        </a:p>
      </dgm:t>
    </dgm:pt>
    <dgm:pt modelId="{F1CBCCCD-017F-41E7-9489-CB245719DB72}" type="pres">
      <dgm:prSet presAssocID="{6C95CD96-9397-4041-AF4A-1CC016A73FC0}" presName="descendantText" presStyleLbl="alignAcc1" presStyleIdx="1" presStyleCnt="3">
        <dgm:presLayoutVars>
          <dgm:bulletEnabled val="1"/>
        </dgm:presLayoutVars>
      </dgm:prSet>
      <dgm:spPr/>
      <dgm:t>
        <a:bodyPr/>
        <a:lstStyle/>
        <a:p>
          <a:endParaRPr lang="en-US"/>
        </a:p>
      </dgm:t>
    </dgm:pt>
    <dgm:pt modelId="{85B03CDA-8F49-4F16-A22C-D323D7A0FDED}" type="pres">
      <dgm:prSet presAssocID="{18049757-78A0-4BC3-8FA0-6B0AABEF0113}" presName="sp" presStyleCnt="0"/>
      <dgm:spPr/>
    </dgm:pt>
    <dgm:pt modelId="{0540A1D1-0282-40CE-ACA2-E57CA6E68065}" type="pres">
      <dgm:prSet presAssocID="{B806D7EC-2762-4BFF-88F3-D97743A2B89C}" presName="composite" presStyleCnt="0"/>
      <dgm:spPr/>
    </dgm:pt>
    <dgm:pt modelId="{3FCEA308-7C29-413A-972A-549D563AA8B5}" type="pres">
      <dgm:prSet presAssocID="{B806D7EC-2762-4BFF-88F3-D97743A2B89C}" presName="parentText" presStyleLbl="alignNode1" presStyleIdx="2" presStyleCnt="3">
        <dgm:presLayoutVars>
          <dgm:chMax val="1"/>
          <dgm:bulletEnabled val="1"/>
        </dgm:presLayoutVars>
      </dgm:prSet>
      <dgm:spPr/>
      <dgm:t>
        <a:bodyPr/>
        <a:lstStyle/>
        <a:p>
          <a:endParaRPr lang="en-US"/>
        </a:p>
      </dgm:t>
    </dgm:pt>
    <dgm:pt modelId="{634ED117-D409-4438-8F45-4852DC07407A}" type="pres">
      <dgm:prSet presAssocID="{B806D7EC-2762-4BFF-88F3-D97743A2B89C}" presName="descendantText" presStyleLbl="alignAcc1" presStyleIdx="2" presStyleCnt="3">
        <dgm:presLayoutVars>
          <dgm:bulletEnabled val="1"/>
        </dgm:presLayoutVars>
      </dgm:prSet>
      <dgm:spPr/>
      <dgm:t>
        <a:bodyPr/>
        <a:lstStyle/>
        <a:p>
          <a:endParaRPr lang="en-US"/>
        </a:p>
      </dgm:t>
    </dgm:pt>
  </dgm:ptLst>
  <dgm:cxnLst>
    <dgm:cxn modelId="{82EDF0FB-CDDF-484F-BDAE-557200A65E22}" type="presOf" srcId="{A4C3E588-B206-45B9-B5C2-5D95D263EFE8}" destId="{634ED117-D409-4438-8F45-4852DC07407A}" srcOrd="0" destOrd="2" presId="urn:microsoft.com/office/officeart/2005/8/layout/chevron2"/>
    <dgm:cxn modelId="{74F00D07-3A5F-4F12-AFDB-14DA853FEE32}" type="presOf" srcId="{48B667FD-4B65-4B30-909D-E0F9A72C1781}" destId="{F1CBCCCD-017F-41E7-9489-CB245719DB72}" srcOrd="0" destOrd="1" presId="urn:microsoft.com/office/officeart/2005/8/layout/chevron2"/>
    <dgm:cxn modelId="{EB117DCC-CBF9-43AB-BCEC-11EA667F4D2D}" srcId="{6C95CD96-9397-4041-AF4A-1CC016A73FC0}" destId="{EAAF7776-06C6-437C-AF00-8404D872F1CF}" srcOrd="0" destOrd="0" parTransId="{8AC9CC1F-D170-46ED-8680-578A8120ED10}" sibTransId="{AD0257B3-476B-4CFB-9ABA-CB199F8A8B3C}"/>
    <dgm:cxn modelId="{46B0A783-1011-43E1-8588-0225B69F4174}" srcId="{7A9B2D9D-B25A-40D0-9C78-1BE2C27A21A0}" destId="{6C95CD96-9397-4041-AF4A-1CC016A73FC0}" srcOrd="1" destOrd="0" parTransId="{9DBDA9F3-D9AC-44EB-A7B8-E7143208DB59}" sibTransId="{18049757-78A0-4BC3-8FA0-6B0AABEF0113}"/>
    <dgm:cxn modelId="{F89BCDE9-B72C-43CD-9E0E-8E6D7352AB72}" srcId="{FC965B47-85BA-4EB4-A09F-24CD2B5DA7C0}" destId="{78974427-F397-43DC-A300-DB9EE189C6E8}" srcOrd="2" destOrd="0" parTransId="{D085B056-3C78-410B-9B8C-CCB3C8933818}" sibTransId="{AF689721-8059-4977-B966-2F0B80D25DE7}"/>
    <dgm:cxn modelId="{9B97DDD6-2A08-46DE-BF29-F4A5D133A8CE}" srcId="{7A9B2D9D-B25A-40D0-9C78-1BE2C27A21A0}" destId="{FC965B47-85BA-4EB4-A09F-24CD2B5DA7C0}" srcOrd="0" destOrd="0" parTransId="{50ECECF3-7E85-4604-83E7-74CE922CE99B}" sibTransId="{E7342229-B986-44E8-90A6-2FF66F18994A}"/>
    <dgm:cxn modelId="{02293890-432F-4041-AE9C-896762F6023A}" srcId="{B806D7EC-2762-4BFF-88F3-D97743A2B89C}" destId="{3CF66403-1E75-4FB7-B6A0-5ED2B2778B67}" srcOrd="1" destOrd="0" parTransId="{0074CD05-EBB6-4226-AC2C-4C77783756D4}" sibTransId="{FCA2932B-F945-4F02-A352-C2C9D0808469}"/>
    <dgm:cxn modelId="{1D123B5F-1511-48DB-9D96-CD065C435B87}" type="presOf" srcId="{A6298E30-327E-451D-9306-2E333F04CE1A}" destId="{F1CBCCCD-017F-41E7-9489-CB245719DB72}" srcOrd="0" destOrd="2" presId="urn:microsoft.com/office/officeart/2005/8/layout/chevron2"/>
    <dgm:cxn modelId="{19AA545E-6813-48D5-976C-29EE69D32CDE}" srcId="{6C95CD96-9397-4041-AF4A-1CC016A73FC0}" destId="{A6298E30-327E-451D-9306-2E333F04CE1A}" srcOrd="2" destOrd="0" parTransId="{6C15F8A4-8B15-49FA-A269-B300C306C8AF}" sibTransId="{9F92BD6C-8EA9-458C-AD26-CB3EB8892DF5}"/>
    <dgm:cxn modelId="{7710B8A5-8B13-452C-BD99-8BF1F9AF9907}" type="presOf" srcId="{7A9B2D9D-B25A-40D0-9C78-1BE2C27A21A0}" destId="{23740160-A79A-4A7C-8541-2E7DE0EDCBA3}" srcOrd="0" destOrd="0" presId="urn:microsoft.com/office/officeart/2005/8/layout/chevron2"/>
    <dgm:cxn modelId="{1DC7DF07-C3E4-4D3A-B6B9-713428D3F40F}" type="presOf" srcId="{78974427-F397-43DC-A300-DB9EE189C6E8}" destId="{018E2F24-EE3C-4FBD-9EEA-59071B68E2B2}" srcOrd="0" destOrd="2" presId="urn:microsoft.com/office/officeart/2005/8/layout/chevron2"/>
    <dgm:cxn modelId="{0D738CE6-6B2A-4E78-A814-9CA7E0893DEB}" srcId="{6C95CD96-9397-4041-AF4A-1CC016A73FC0}" destId="{48B667FD-4B65-4B30-909D-E0F9A72C1781}" srcOrd="1" destOrd="0" parTransId="{BB0205C1-AC6F-4AAC-A4A7-2C5B914B0BF3}" sibTransId="{8AED78EB-957F-4193-A44F-AF55D35EED58}"/>
    <dgm:cxn modelId="{8992DDB0-E970-4D8C-AD5F-807430C9D77E}" type="presOf" srcId="{47B25312-A487-4691-ACD1-8BE9534A22FA}" destId="{018E2F24-EE3C-4FBD-9EEA-59071B68E2B2}" srcOrd="0" destOrd="1" presId="urn:microsoft.com/office/officeart/2005/8/layout/chevron2"/>
    <dgm:cxn modelId="{AD3313E9-3A20-4AF2-BF38-2530C9B54457}" srcId="{7A9B2D9D-B25A-40D0-9C78-1BE2C27A21A0}" destId="{B806D7EC-2762-4BFF-88F3-D97743A2B89C}" srcOrd="2" destOrd="0" parTransId="{347B997F-E22F-426D-BB44-84B9D1E96283}" sibTransId="{97315706-BEA1-49BC-821C-95C641E27A8E}"/>
    <dgm:cxn modelId="{43906D52-73BB-4673-9011-C04C202107FB}" srcId="{FC965B47-85BA-4EB4-A09F-24CD2B5DA7C0}" destId="{47B25312-A487-4691-ACD1-8BE9534A22FA}" srcOrd="1" destOrd="0" parTransId="{CF024FD3-80FB-4F9C-A899-63931C497CE3}" sibTransId="{14375A92-A25B-44F8-A93F-F4EEBE6D1077}"/>
    <dgm:cxn modelId="{25593372-BC64-4F79-8C06-9D84489471B2}" srcId="{B806D7EC-2762-4BFF-88F3-D97743A2B89C}" destId="{A4C3E588-B206-45B9-B5C2-5D95D263EFE8}" srcOrd="2" destOrd="0" parTransId="{9B9F5E55-E55E-4CD8-BFA4-2AC3CCB6991C}" sibTransId="{FD75C4B7-AC37-4CAA-A9BB-FEE8BB4434EE}"/>
    <dgm:cxn modelId="{96B3C7A2-D2F6-491C-BACE-E760C4DB3D8E}" type="presOf" srcId="{3CF66403-1E75-4FB7-B6A0-5ED2B2778B67}" destId="{634ED117-D409-4438-8F45-4852DC07407A}" srcOrd="0" destOrd="1" presId="urn:microsoft.com/office/officeart/2005/8/layout/chevron2"/>
    <dgm:cxn modelId="{66FB2B15-E08C-45FA-AAA8-9C8A724274B5}" srcId="{B806D7EC-2762-4BFF-88F3-D97743A2B89C}" destId="{FE2AA0B1-695F-4155-BAB2-D6B6088698EA}" srcOrd="0" destOrd="0" parTransId="{0B6B03D7-D1AF-4556-ACDB-43D772096F1D}" sibTransId="{F023B548-A8BD-458F-801A-4FEA059FEA0C}"/>
    <dgm:cxn modelId="{F34CC9D9-DB7F-4E71-9A65-D3A776F9D510}" type="presOf" srcId="{EAAF7776-06C6-437C-AF00-8404D872F1CF}" destId="{F1CBCCCD-017F-41E7-9489-CB245719DB72}" srcOrd="0" destOrd="0" presId="urn:microsoft.com/office/officeart/2005/8/layout/chevron2"/>
    <dgm:cxn modelId="{FE2CDADE-18A7-4B08-B92E-61ED1DFB9A70}" type="presOf" srcId="{FE2AA0B1-695F-4155-BAB2-D6B6088698EA}" destId="{634ED117-D409-4438-8F45-4852DC07407A}" srcOrd="0" destOrd="0" presId="urn:microsoft.com/office/officeart/2005/8/layout/chevron2"/>
    <dgm:cxn modelId="{68C365B3-4AA7-452F-9CBB-89036FC27E49}" type="presOf" srcId="{6C95CD96-9397-4041-AF4A-1CC016A73FC0}" destId="{669498DA-6766-4A1F-9430-DD393CFEE78C}" srcOrd="0" destOrd="0" presId="urn:microsoft.com/office/officeart/2005/8/layout/chevron2"/>
    <dgm:cxn modelId="{10B60E39-BD81-41A6-B2BC-03FC15D6A5AD}" srcId="{FC965B47-85BA-4EB4-A09F-24CD2B5DA7C0}" destId="{3F7C323C-8BCD-4966-BEE8-ACB0D546FFA2}" srcOrd="0" destOrd="0" parTransId="{B1D95DD1-5054-48A4-9438-C26AC06B2800}" sibTransId="{A48A02F0-AFED-4625-ABC1-822FABF9B271}"/>
    <dgm:cxn modelId="{78940B6C-C62C-42CF-9304-FA43D5AB84D8}" type="presOf" srcId="{FC965B47-85BA-4EB4-A09F-24CD2B5DA7C0}" destId="{D69754CE-B70B-4F28-B6F8-663A80B6125F}" srcOrd="0" destOrd="0" presId="urn:microsoft.com/office/officeart/2005/8/layout/chevron2"/>
    <dgm:cxn modelId="{0850FE5D-9DCF-49B8-9359-CD2C11DD3637}" type="presOf" srcId="{B806D7EC-2762-4BFF-88F3-D97743A2B89C}" destId="{3FCEA308-7C29-413A-972A-549D563AA8B5}" srcOrd="0" destOrd="0" presId="urn:microsoft.com/office/officeart/2005/8/layout/chevron2"/>
    <dgm:cxn modelId="{ECE663E5-582B-4F06-B8CD-2FC32A5D0D62}" type="presOf" srcId="{3F7C323C-8BCD-4966-BEE8-ACB0D546FFA2}" destId="{018E2F24-EE3C-4FBD-9EEA-59071B68E2B2}" srcOrd="0" destOrd="0" presId="urn:microsoft.com/office/officeart/2005/8/layout/chevron2"/>
    <dgm:cxn modelId="{387C663B-0A03-4D08-A337-C680FBE2A22E}" type="presParOf" srcId="{23740160-A79A-4A7C-8541-2E7DE0EDCBA3}" destId="{ECC0882C-31BC-4B96-89DC-8055199416A9}" srcOrd="0" destOrd="0" presId="urn:microsoft.com/office/officeart/2005/8/layout/chevron2"/>
    <dgm:cxn modelId="{9A2CF559-8A2F-4731-A46A-B5FCE051E283}" type="presParOf" srcId="{ECC0882C-31BC-4B96-89DC-8055199416A9}" destId="{D69754CE-B70B-4F28-B6F8-663A80B6125F}" srcOrd="0" destOrd="0" presId="urn:microsoft.com/office/officeart/2005/8/layout/chevron2"/>
    <dgm:cxn modelId="{AB965502-8529-4368-A707-4F288F9FB24A}" type="presParOf" srcId="{ECC0882C-31BC-4B96-89DC-8055199416A9}" destId="{018E2F24-EE3C-4FBD-9EEA-59071B68E2B2}" srcOrd="1" destOrd="0" presId="urn:microsoft.com/office/officeart/2005/8/layout/chevron2"/>
    <dgm:cxn modelId="{216203E0-1EF4-4057-8087-2A7BAC260539}" type="presParOf" srcId="{23740160-A79A-4A7C-8541-2E7DE0EDCBA3}" destId="{1398F8CE-C801-4F25-BE99-DCFAC724A978}" srcOrd="1" destOrd="0" presId="urn:microsoft.com/office/officeart/2005/8/layout/chevron2"/>
    <dgm:cxn modelId="{1F404157-608C-4500-BB63-D192BC0E6718}" type="presParOf" srcId="{23740160-A79A-4A7C-8541-2E7DE0EDCBA3}" destId="{06C80C43-8C29-4CE9-BDB7-B351F0154B75}" srcOrd="2" destOrd="0" presId="urn:microsoft.com/office/officeart/2005/8/layout/chevron2"/>
    <dgm:cxn modelId="{40703A28-380A-43AF-9B73-02824E8FC819}" type="presParOf" srcId="{06C80C43-8C29-4CE9-BDB7-B351F0154B75}" destId="{669498DA-6766-4A1F-9430-DD393CFEE78C}" srcOrd="0" destOrd="0" presId="urn:microsoft.com/office/officeart/2005/8/layout/chevron2"/>
    <dgm:cxn modelId="{4027D91C-66CA-438F-A567-EB8324F75EAA}" type="presParOf" srcId="{06C80C43-8C29-4CE9-BDB7-B351F0154B75}" destId="{F1CBCCCD-017F-41E7-9489-CB245719DB72}" srcOrd="1" destOrd="0" presId="urn:microsoft.com/office/officeart/2005/8/layout/chevron2"/>
    <dgm:cxn modelId="{9199D11C-697A-4924-B8B5-395E5CC77AE1}" type="presParOf" srcId="{23740160-A79A-4A7C-8541-2E7DE0EDCBA3}" destId="{85B03CDA-8F49-4F16-A22C-D323D7A0FDED}" srcOrd="3" destOrd="0" presId="urn:microsoft.com/office/officeart/2005/8/layout/chevron2"/>
    <dgm:cxn modelId="{0B524504-D3D7-4768-88D8-1D1EEE213802}" type="presParOf" srcId="{23740160-A79A-4A7C-8541-2E7DE0EDCBA3}" destId="{0540A1D1-0282-40CE-ACA2-E57CA6E68065}" srcOrd="4" destOrd="0" presId="urn:microsoft.com/office/officeart/2005/8/layout/chevron2"/>
    <dgm:cxn modelId="{B6E2BD8D-EB5E-451B-9569-CBD3CBFCF8D8}" type="presParOf" srcId="{0540A1D1-0282-40CE-ACA2-E57CA6E68065}" destId="{3FCEA308-7C29-413A-972A-549D563AA8B5}" srcOrd="0" destOrd="0" presId="urn:microsoft.com/office/officeart/2005/8/layout/chevron2"/>
    <dgm:cxn modelId="{1AF020E8-A7B7-4CBC-BF52-8EBBFC128BEC}" type="presParOf" srcId="{0540A1D1-0282-40CE-ACA2-E57CA6E68065}" destId="{634ED117-D409-4438-8F45-4852DC07407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754CE-B70B-4F28-B6F8-663A80B6125F}">
      <dsp:nvSpPr>
        <dsp:cNvPr id="0" name=""/>
        <dsp:cNvSpPr/>
      </dsp:nvSpPr>
      <dsp:spPr>
        <a:xfrm rot="5400000">
          <a:off x="-260591" y="261249"/>
          <a:ext cx="1737276" cy="1216093"/>
        </a:xfrm>
        <a:prstGeom prst="chevron">
          <a:avLst/>
        </a:prstGeom>
        <a:solidFill>
          <a:schemeClr val="accent1">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smtClean="0"/>
            <a:t>1ογενης τομέας</a:t>
          </a:r>
          <a:endParaRPr lang="en-US" sz="1700" kern="1200" dirty="0"/>
        </a:p>
      </dsp:txBody>
      <dsp:txXfrm rot="-5400000">
        <a:off x="1" y="608705"/>
        <a:ext cx="1216093" cy="521183"/>
      </dsp:txXfrm>
    </dsp:sp>
    <dsp:sp modelId="{018E2F24-EE3C-4FBD-9EEA-59071B68E2B2}">
      <dsp:nvSpPr>
        <dsp:cNvPr id="0" name=""/>
        <dsp:cNvSpPr/>
      </dsp:nvSpPr>
      <dsp:spPr>
        <a:xfrm rot="5400000">
          <a:off x="2256407" y="-1039656"/>
          <a:ext cx="1129229" cy="320985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smtClean="0"/>
            <a:t>Υγεία</a:t>
          </a:r>
          <a:endParaRPr lang="en-US" sz="2100" kern="1200" dirty="0"/>
        </a:p>
        <a:p>
          <a:pPr marL="228600" lvl="1" indent="-228600" algn="l" defTabSz="933450">
            <a:lnSpc>
              <a:spcPct val="90000"/>
            </a:lnSpc>
            <a:spcBef>
              <a:spcPct val="0"/>
            </a:spcBef>
            <a:spcAft>
              <a:spcPct val="15000"/>
            </a:spcAft>
            <a:buChar char="••"/>
          </a:pPr>
          <a:r>
            <a:rPr lang="el-GR" sz="2100" kern="1200" dirty="0" smtClean="0"/>
            <a:t>Ευζωία </a:t>
          </a:r>
          <a:endParaRPr lang="en-US" sz="2100" kern="1200" dirty="0"/>
        </a:p>
        <a:p>
          <a:pPr marL="228600" lvl="1" indent="-228600" algn="l" defTabSz="933450">
            <a:lnSpc>
              <a:spcPct val="90000"/>
            </a:lnSpc>
            <a:spcBef>
              <a:spcPct val="0"/>
            </a:spcBef>
            <a:spcAft>
              <a:spcPct val="15000"/>
            </a:spcAft>
            <a:buChar char="••"/>
          </a:pPr>
          <a:r>
            <a:rPr lang="el-GR" sz="2100" kern="1200" dirty="0" smtClean="0"/>
            <a:t>Ζωοτεχνία</a:t>
          </a:r>
          <a:endParaRPr lang="en-US" sz="2100" kern="1200" dirty="0"/>
        </a:p>
      </dsp:txBody>
      <dsp:txXfrm rot="-5400000">
        <a:off x="1216093" y="55782"/>
        <a:ext cx="3154734" cy="1018981"/>
      </dsp:txXfrm>
    </dsp:sp>
    <dsp:sp modelId="{669498DA-6766-4A1F-9430-DD393CFEE78C}">
      <dsp:nvSpPr>
        <dsp:cNvPr id="0" name=""/>
        <dsp:cNvSpPr/>
      </dsp:nvSpPr>
      <dsp:spPr>
        <a:xfrm rot="5400000">
          <a:off x="-260591" y="1805753"/>
          <a:ext cx="1737276" cy="1216093"/>
        </a:xfrm>
        <a:prstGeom prst="chevron">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smtClean="0"/>
            <a:t>Μεταποίηση</a:t>
          </a:r>
          <a:endParaRPr lang="en-US" sz="1700" kern="1200" dirty="0"/>
        </a:p>
      </dsp:txBody>
      <dsp:txXfrm rot="-5400000">
        <a:off x="1" y="2153209"/>
        <a:ext cx="1216093" cy="521183"/>
      </dsp:txXfrm>
    </dsp:sp>
    <dsp:sp modelId="{F1CBCCCD-017F-41E7-9489-CB245719DB72}">
      <dsp:nvSpPr>
        <dsp:cNvPr id="0" name=""/>
        <dsp:cNvSpPr/>
      </dsp:nvSpPr>
      <dsp:spPr>
        <a:xfrm rot="5400000">
          <a:off x="2256407" y="504847"/>
          <a:ext cx="1129229" cy="320985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smtClean="0"/>
            <a:t>Υγιεινή </a:t>
          </a:r>
          <a:endParaRPr lang="en-US" sz="2100" kern="1200" dirty="0"/>
        </a:p>
        <a:p>
          <a:pPr marL="228600" lvl="1" indent="-228600" algn="l" defTabSz="933450">
            <a:lnSpc>
              <a:spcPct val="90000"/>
            </a:lnSpc>
            <a:spcBef>
              <a:spcPct val="0"/>
            </a:spcBef>
            <a:spcAft>
              <a:spcPct val="15000"/>
            </a:spcAft>
            <a:buChar char="••"/>
          </a:pPr>
          <a:r>
            <a:rPr lang="el-GR" sz="2100" kern="1200" dirty="0" smtClean="0"/>
            <a:t>Ασφάλεια</a:t>
          </a:r>
          <a:endParaRPr lang="en-US" sz="2100" kern="1200" dirty="0"/>
        </a:p>
        <a:p>
          <a:pPr marL="228600" lvl="1" indent="-228600" algn="l" defTabSz="933450">
            <a:lnSpc>
              <a:spcPct val="90000"/>
            </a:lnSpc>
            <a:spcBef>
              <a:spcPct val="0"/>
            </a:spcBef>
            <a:spcAft>
              <a:spcPct val="15000"/>
            </a:spcAft>
            <a:buChar char="••"/>
          </a:pPr>
          <a:r>
            <a:rPr lang="el-GR" sz="2100" kern="1200" dirty="0" smtClean="0"/>
            <a:t>Ποιότητα</a:t>
          </a:r>
          <a:endParaRPr lang="en-US" sz="2100" kern="1200" dirty="0"/>
        </a:p>
      </dsp:txBody>
      <dsp:txXfrm rot="-5400000">
        <a:off x="1216093" y="1600285"/>
        <a:ext cx="3154734" cy="1018981"/>
      </dsp:txXfrm>
    </dsp:sp>
    <dsp:sp modelId="{3FCEA308-7C29-413A-972A-549D563AA8B5}">
      <dsp:nvSpPr>
        <dsp:cNvPr id="0" name=""/>
        <dsp:cNvSpPr/>
      </dsp:nvSpPr>
      <dsp:spPr>
        <a:xfrm rot="5400000">
          <a:off x="-260591" y="3350258"/>
          <a:ext cx="1737276" cy="1216093"/>
        </a:xfrm>
        <a:prstGeom prst="chevron">
          <a:avLst/>
        </a:prstGeom>
        <a:solidFill>
          <a:schemeClr val="accent1">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smtClean="0"/>
            <a:t>Εμπόριο</a:t>
          </a:r>
          <a:endParaRPr lang="en-US" sz="1700" kern="1200" dirty="0"/>
        </a:p>
      </dsp:txBody>
      <dsp:txXfrm rot="-5400000">
        <a:off x="1" y="3697714"/>
        <a:ext cx="1216093" cy="521183"/>
      </dsp:txXfrm>
    </dsp:sp>
    <dsp:sp modelId="{634ED117-D409-4438-8F45-4852DC07407A}">
      <dsp:nvSpPr>
        <dsp:cNvPr id="0" name=""/>
        <dsp:cNvSpPr/>
      </dsp:nvSpPr>
      <dsp:spPr>
        <a:xfrm rot="5400000">
          <a:off x="2256407" y="2049352"/>
          <a:ext cx="1129229" cy="320985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smtClean="0"/>
            <a:t>Ενδοκοινοτικό εμπόριο</a:t>
          </a:r>
          <a:endParaRPr lang="en-US" sz="2100" kern="1200" dirty="0"/>
        </a:p>
        <a:p>
          <a:pPr marL="228600" lvl="1" indent="-228600" algn="l" defTabSz="933450">
            <a:lnSpc>
              <a:spcPct val="90000"/>
            </a:lnSpc>
            <a:spcBef>
              <a:spcPct val="0"/>
            </a:spcBef>
            <a:spcAft>
              <a:spcPct val="15000"/>
            </a:spcAft>
            <a:buChar char="••"/>
          </a:pPr>
          <a:r>
            <a:rPr lang="el-GR" sz="2100" kern="1200" dirty="0" smtClean="0"/>
            <a:t>Εισαγωγές </a:t>
          </a:r>
          <a:endParaRPr lang="en-US" sz="2100" kern="1200" dirty="0"/>
        </a:p>
        <a:p>
          <a:pPr marL="228600" lvl="1" indent="-228600" algn="l" defTabSz="933450">
            <a:lnSpc>
              <a:spcPct val="90000"/>
            </a:lnSpc>
            <a:spcBef>
              <a:spcPct val="0"/>
            </a:spcBef>
            <a:spcAft>
              <a:spcPct val="15000"/>
            </a:spcAft>
            <a:buChar char="••"/>
          </a:pPr>
          <a:r>
            <a:rPr lang="el-GR" sz="2100" kern="1200" dirty="0" smtClean="0"/>
            <a:t>Εξαγωγές</a:t>
          </a:r>
          <a:endParaRPr lang="en-US" sz="2100" kern="1200" dirty="0"/>
        </a:p>
      </dsp:txBody>
      <dsp:txXfrm rot="-5400000">
        <a:off x="1216093" y="3144790"/>
        <a:ext cx="3154734" cy="10189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9.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3.png"/><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5.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6.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7.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8.jpe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9.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0.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2.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3.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61.xml"/><Relationship Id="rId7" Type="http://schemas.openxmlformats.org/officeDocument/2006/relationships/image" Target="../media/image2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4.png"/><Relationship Id="rId5" Type="http://schemas.openxmlformats.org/officeDocument/2006/relationships/notesSlide" Target="../notesSlides/notesSlide28.xml"/><Relationship Id="rId10" Type="http://schemas.openxmlformats.org/officeDocument/2006/relationships/image" Target="../media/image28.jpeg"/><Relationship Id="rId4" Type="http://schemas.openxmlformats.org/officeDocument/2006/relationships/slideLayout" Target="../slideLayouts/slideLayout2.xml"/><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9.jpe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0.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31.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37.pn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wmf"/><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9.wmf"/><Relationship Id="rId5" Type="http://schemas.openxmlformats.org/officeDocument/2006/relationships/image" Target="../media/image38.jpe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hyperlink" Target="http://www.minagric.gr/images/stories/docs/agrotis/Biologika/kan355_2014_tropop123408.pdf" TargetMode="External"/><Relationship Id="rId5" Type="http://schemas.openxmlformats.org/officeDocument/2006/relationships/hyperlink" Target="http://www.minagric.gr/images/stories/docs/agrotis/Biologika/kAN_1235_2008_EISAGWGES.pdf" TargetMode="Externa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hyperlink" Target="http://www.minagric.gr/images/stories/docs/agrotis/Biologika/kan125_2013trop1235.pdf" TargetMode="External"/><Relationship Id="rId5" Type="http://schemas.openxmlformats.org/officeDocument/2006/relationships/hyperlink" Target="http://www.minagric.gr/images/stories/docs/agrotis/Biologika/kan519_889_2013.pdf" TargetMode="Externa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hyperlink" Target="http://www.minagric.gr/images/stories/docs/agrotis/Biologika/kan508_2012.pdf" TargetMode="External"/><Relationship Id="rId5" Type="http://schemas.openxmlformats.org/officeDocument/2006/relationships/hyperlink" Target="http://www.minagric.gr/images/stories/docs/agrotis/Biologika/kan751_2012.pdf" TargetMode="Externa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hyperlink" Target="http://www.minagric.gr/images/stories/docs/agrotis/Biologika/Kan1084_2011_tropop.040712.pdf" TargetMode="External"/><Relationship Id="rId5" Type="http://schemas.openxmlformats.org/officeDocument/2006/relationships/hyperlink" Target="http://www.minagric.gr/images/stories/docs/agrotis/Biologika/Kan126_2012tropop_040712.pdf" TargetMode="Externa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hyperlink" Target="http://www.minagric.gr/images/stories/docs/agrotis/Biologika/Kan_590_2011.pdf" TargetMode="External"/><Relationship Id="rId5" Type="http://schemas.openxmlformats.org/officeDocument/2006/relationships/hyperlink" Target="http://www.minagric.gr/images/stories/docs/agrotis/Biologika/dimosieysi1267_2011.pdf" TargetMode="Externa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hyperlink" Target="http://www.minagric.gr/images/stories/docs/agrotis/Biologika/Tropopoiitiki537_2009_1235_10.pdf" TargetMode="External"/><Relationship Id="rId5" Type="http://schemas.openxmlformats.org/officeDocument/2006/relationships/hyperlink" Target="http://www.minagric.gr/images/stories/docs/agrotis/Biologika/471_10_300811.pdf" TargetMode="Externa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hyperlink" Target="http://www.minagric.gr/images/stories/docs/agrotis/Biologika/kan519_889_2013.pdf" TargetMode="External"/><Relationship Id="rId5" Type="http://schemas.openxmlformats.org/officeDocument/2006/relationships/hyperlink" Target="http://www.minagric.gr/images/stories/docs/agrotis/Biologika/kan889_2008.pdf" TargetMode="Externa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minagric.gr/images/stories/docs/agrotis/Biologika/kan203_2012.pdf"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hyperlink" Target="http://www.minagric.gr/images/stories/docs/agrotis/Biologika/Kan505_2012_tropop040712.pdf" TargetMode="External"/><Relationship Id="rId5" Type="http://schemas.openxmlformats.org/officeDocument/2006/relationships/hyperlink" Target="http://www.minagric.gr/images/stories/docs/agrotis/Biologika/kan392_2013.pdf" TargetMode="Externa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www.minagric.gr/images/stories/docs/agrotis/Biologika/dimosieusi20344_2011_el040511.pdf" TargetMode="External"/><Relationship Id="rId5" Type="http://schemas.openxmlformats.org/officeDocument/2006/relationships/hyperlink" Target="http://www.minagric.gr/images/stories/docs/agrotis/Biologika/Kan126_2012tropop_040712.pdf" TargetMode="Externa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hyperlink" Target="http://www.minagric.gr/images/stories/docs/agrotis/Biologika/Kan271_2010.pdf" TargetMode="External"/><Relationship Id="rId5" Type="http://schemas.openxmlformats.org/officeDocument/2006/relationships/hyperlink" Target="http://www.minagric.gr/images/stories/docs/agrotis/Biologika/kAN_426.pdf" TargetMode="Externa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minagric.gr/images/stories/docs/agrotis/Biologika/Kan834_2007.pdf"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hyperlink" Target="http://www.minagric.gr/images/stories/docs/agrotis/Biologika/Kan1254_2008.pdf" TargetMode="External"/><Relationship Id="rId5" Type="http://schemas.openxmlformats.org/officeDocument/2006/relationships/hyperlink" Target="http://www.minagric.gr/images/stories/docs/agrotis/Biologika/Kan710_2009.pdf" TargetMode="Externa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hyperlink" Target="http://www.minagric.gr/images/stories/docs/agrotis/Biologika/Kan967_2008tropo.pdf" TargetMode="Externa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41.png"/><Relationship Id="rId2" Type="http://schemas.openxmlformats.org/officeDocument/2006/relationships/tags" Target="../tags/tag100.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45.png"/><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48.png"/><Relationship Id="rId4"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49.png"/><Relationship Id="rId2" Type="http://schemas.openxmlformats.org/officeDocument/2006/relationships/tags" Target="../tags/tag118.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diagramQuickStyle" Target="../diagrams/quickStyle1.xml"/><Relationship Id="rId11" Type="http://schemas.openxmlformats.org/officeDocument/2006/relationships/image" Target="../media/image7.jpe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8.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tags" Target="../tags/tag14.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efet.gr/portal/page/portal/efetnew/library/practice_guides?par=GUIDES" TargetMode="Externa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2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6 (Μέρος Β):</a:t>
            </a:r>
            <a:r>
              <a:rPr lang="en-US" sz="2800" dirty="0" smtClean="0"/>
              <a:t> </a:t>
            </a:r>
            <a:r>
              <a:rPr lang="el-GR" sz="2800" dirty="0" smtClean="0"/>
              <a:t>Νομοθεσία &amp; Ασφάλεια 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Διάρθρωση Νομοθεσία γάλακτος  </a:t>
            </a:r>
            <a:br>
              <a:rPr lang="el-GR" altLang="el-GR" sz="4000" dirty="0"/>
            </a:br>
            <a:r>
              <a:rPr lang="el-GR" altLang="el-GR" sz="4000" dirty="0" smtClean="0"/>
              <a:t>(4 </a:t>
            </a:r>
            <a:r>
              <a:rPr lang="el-GR" altLang="el-GR" sz="4000" dirty="0"/>
              <a:t>από </a:t>
            </a:r>
            <a:r>
              <a:rPr lang="el-GR" altLang="el-GR" sz="4000" dirty="0" smtClean="0"/>
              <a:t>4)</a:t>
            </a:r>
            <a:endParaRPr lang="el-GR" sz="4000" dirty="0"/>
          </a:p>
        </p:txBody>
      </p:sp>
      <p:sp>
        <p:nvSpPr>
          <p:cNvPr id="2" name="Ορθογώνιο 1" descr="Γενετικά Τροποποιημένοι Οργανισμοί, &#10;Ειδικά Προϊόντα (Commodities) Ζωικής Προέλευσης, &#10;Νερό,&#10;Τρόφιμα ειδικής διατροφής,  &#10;ΠΟΠ – ΠΓΕ,&#10;Μέθοδοι Παραγωγής &amp; Επεξεργασίας Τροφίμων,&#10;Έλεγχος εισαγωγών – εξαγωγών.&#10;"/>
          <p:cNvSpPr/>
          <p:nvPr/>
        </p:nvSpPr>
        <p:spPr>
          <a:xfrm>
            <a:off x="467544" y="1628800"/>
            <a:ext cx="8219256" cy="3970318"/>
          </a:xfrm>
          <a:prstGeom prst="rect">
            <a:avLst/>
          </a:prstGeom>
        </p:spPr>
        <p:txBody>
          <a:bodyPr wrap="square">
            <a:spAutoFit/>
          </a:bodyPr>
          <a:lstStyle/>
          <a:p>
            <a:pPr marL="342900" indent="-342900">
              <a:lnSpc>
                <a:spcPct val="150000"/>
              </a:lnSpc>
              <a:buFont typeface="Wingdings" panose="05000000000000000000" pitchFamily="2" charset="2"/>
              <a:buChar char="§"/>
            </a:pPr>
            <a:r>
              <a:rPr lang="el-GR" altLang="el-GR" sz="2400" dirty="0"/>
              <a:t>Γενετικά Τροποποιημένοι </a:t>
            </a:r>
            <a:r>
              <a:rPr lang="el-GR" altLang="el-GR" sz="2400" dirty="0" smtClean="0"/>
              <a:t>Οργανισμοί, </a:t>
            </a:r>
            <a:endParaRPr lang="el-GR" altLang="el-GR" sz="2400" dirty="0"/>
          </a:p>
          <a:p>
            <a:pPr marL="342900" indent="-342900">
              <a:lnSpc>
                <a:spcPct val="150000"/>
              </a:lnSpc>
              <a:buFont typeface="Wingdings" panose="05000000000000000000" pitchFamily="2" charset="2"/>
              <a:buChar char="§"/>
            </a:pPr>
            <a:r>
              <a:rPr lang="el-GR" altLang="el-GR" sz="2400" dirty="0"/>
              <a:t>Ειδικά Προϊόντα (</a:t>
            </a:r>
            <a:r>
              <a:rPr lang="el-GR" altLang="el-GR" sz="2400" dirty="0" err="1"/>
              <a:t>Commodities</a:t>
            </a:r>
            <a:r>
              <a:rPr lang="el-GR" altLang="el-GR" sz="2400" dirty="0"/>
              <a:t>) Ζωικής </a:t>
            </a:r>
            <a:r>
              <a:rPr lang="el-GR" altLang="el-GR" sz="2400" dirty="0" smtClean="0"/>
              <a:t>Προέλευσης, </a:t>
            </a:r>
            <a:endParaRPr lang="el-GR" altLang="el-GR" sz="2400" dirty="0"/>
          </a:p>
          <a:p>
            <a:pPr marL="342900" indent="-342900">
              <a:lnSpc>
                <a:spcPct val="150000"/>
              </a:lnSpc>
              <a:buFont typeface="Wingdings" panose="05000000000000000000" pitchFamily="2" charset="2"/>
              <a:buChar char="§"/>
            </a:pPr>
            <a:r>
              <a:rPr lang="el-GR" altLang="el-GR" sz="2400" dirty="0" smtClean="0"/>
              <a:t>Νερό,</a:t>
            </a:r>
            <a:endParaRPr lang="el-GR" altLang="el-GR" sz="2400" dirty="0"/>
          </a:p>
          <a:p>
            <a:pPr marL="342900" indent="-342900">
              <a:lnSpc>
                <a:spcPct val="150000"/>
              </a:lnSpc>
              <a:buFont typeface="Wingdings" panose="05000000000000000000" pitchFamily="2" charset="2"/>
              <a:buChar char="§"/>
            </a:pPr>
            <a:r>
              <a:rPr lang="el-GR" altLang="el-GR" sz="2400" dirty="0"/>
              <a:t>Τρόφιμα ειδικής </a:t>
            </a:r>
            <a:r>
              <a:rPr lang="el-GR" altLang="el-GR" sz="2400" dirty="0" smtClean="0"/>
              <a:t>διατροφής,  </a:t>
            </a:r>
            <a:endParaRPr lang="el-GR" altLang="el-GR" sz="2400" dirty="0"/>
          </a:p>
          <a:p>
            <a:pPr marL="342900" indent="-342900">
              <a:lnSpc>
                <a:spcPct val="150000"/>
              </a:lnSpc>
              <a:buFont typeface="Wingdings" panose="05000000000000000000" pitchFamily="2" charset="2"/>
              <a:buChar char="§"/>
            </a:pPr>
            <a:r>
              <a:rPr lang="el-GR" altLang="el-GR" sz="2400" dirty="0"/>
              <a:t>ΠΟΠ – </a:t>
            </a:r>
            <a:r>
              <a:rPr lang="el-GR" altLang="el-GR" sz="2400" dirty="0" smtClean="0"/>
              <a:t>ΠΓΕ,</a:t>
            </a:r>
            <a:endParaRPr lang="el-GR" altLang="el-GR" sz="2400" dirty="0"/>
          </a:p>
          <a:p>
            <a:pPr marL="342900" indent="-342900">
              <a:lnSpc>
                <a:spcPct val="150000"/>
              </a:lnSpc>
              <a:buFont typeface="Wingdings" panose="05000000000000000000" pitchFamily="2" charset="2"/>
              <a:buChar char="§"/>
            </a:pPr>
            <a:r>
              <a:rPr lang="el-GR" altLang="el-GR" sz="2400" dirty="0"/>
              <a:t>Μέθοδοι Παραγωγής &amp; Επεξεργασίας </a:t>
            </a:r>
            <a:r>
              <a:rPr lang="el-GR" altLang="el-GR" sz="2400" dirty="0" smtClean="0"/>
              <a:t>Τροφίμων,</a:t>
            </a:r>
            <a:endParaRPr lang="el-GR" altLang="el-GR" sz="2400" dirty="0"/>
          </a:p>
          <a:p>
            <a:pPr marL="342900" indent="-342900">
              <a:lnSpc>
                <a:spcPct val="150000"/>
              </a:lnSpc>
              <a:buFont typeface="Wingdings" panose="05000000000000000000" pitchFamily="2" charset="2"/>
              <a:buChar char="§"/>
            </a:pPr>
            <a:r>
              <a:rPr lang="el-GR" altLang="el-GR" sz="2400" dirty="0"/>
              <a:t>Έλεγχος εισαγωγών – </a:t>
            </a:r>
            <a:r>
              <a:rPr lang="el-GR" altLang="el-GR" sz="2400" dirty="0" smtClean="0"/>
              <a:t>εξαγωγών.</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smtClean="0"/>
              <a:t>Πρωτογενής τομέας (1 από 6) </a:t>
            </a:r>
            <a:endParaRPr lang="el-GR" sz="4000" dirty="0"/>
          </a:p>
        </p:txBody>
      </p:sp>
      <p:pic>
        <p:nvPicPr>
          <p:cNvPr id="7" name="Picture 4" descr="Εικόνα, ο κύκλος του γάλακτος. Από την παραγωγή στον πρωτογενή τομέα μέχρι το εμπόριο και την κατανάλωση."/>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106095"/>
            <a:ext cx="5064224" cy="527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008112"/>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Πρωτογενής τομέας </a:t>
            </a:r>
            <a:r>
              <a:rPr lang="el-GR" altLang="el-GR" sz="4000" dirty="0" smtClean="0"/>
              <a:t>(2 </a:t>
            </a:r>
            <a:r>
              <a:rPr lang="el-GR" altLang="el-GR" sz="4000" dirty="0"/>
              <a:t>από 6) </a:t>
            </a:r>
            <a:endParaRPr lang="el-GR" sz="4000" dirty="0"/>
          </a:p>
        </p:txBody>
      </p:sp>
      <p:sp>
        <p:nvSpPr>
          <p:cNvPr id="2" name="Ορθογώνιο 1"/>
          <p:cNvSpPr/>
          <p:nvPr/>
        </p:nvSpPr>
        <p:spPr>
          <a:xfrm>
            <a:off x="944812" y="1196752"/>
            <a:ext cx="5397247" cy="461665"/>
          </a:xfrm>
          <a:prstGeom prst="rect">
            <a:avLst/>
          </a:prstGeom>
        </p:spPr>
        <p:txBody>
          <a:bodyPr wrap="none">
            <a:spAutoFit/>
          </a:bodyPr>
          <a:lstStyle/>
          <a:p>
            <a:r>
              <a:rPr lang="el-GR" sz="2400" dirty="0" err="1"/>
              <a:t>Βρουκέλλωση</a:t>
            </a:r>
            <a:r>
              <a:rPr lang="el-GR" sz="2400" dirty="0"/>
              <a:t> – Χρήση Νωπού </a:t>
            </a:r>
            <a:r>
              <a:rPr lang="el-GR" sz="2400" dirty="0" smtClean="0"/>
              <a:t>Γάλακτος. </a:t>
            </a:r>
            <a:endParaRPr lang="el-GR" sz="2400" dirty="0"/>
          </a:p>
        </p:txBody>
      </p:sp>
      <p:pic>
        <p:nvPicPr>
          <p:cNvPr id="7" name="Picture 2" descr="Εικόνα, διαχωρισμός της Ελλάδας σε δύο ζώνες, ανάλογα με το πρόγραμμα που εφαρμόζεται.&#10;Πρώτη ζώνη: εμβολιασμού,&#10;δεύτερη ζώνη, εκρίζωσ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12" y="1658417"/>
            <a:ext cx="7371604" cy="463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Πρωτογενής τομέας </a:t>
            </a:r>
            <a:r>
              <a:rPr lang="el-GR" altLang="el-GR" sz="4000" dirty="0" smtClean="0"/>
              <a:t>(3 </a:t>
            </a:r>
            <a:r>
              <a:rPr lang="el-GR" altLang="el-GR" sz="4000" dirty="0"/>
              <a:t>από 6) </a:t>
            </a:r>
            <a:endParaRPr lang="el-GR" sz="4000" dirty="0"/>
          </a:p>
        </p:txBody>
      </p:sp>
      <p:sp>
        <p:nvSpPr>
          <p:cNvPr id="4" name="Ορθογώνιο 3"/>
          <p:cNvSpPr/>
          <p:nvPr/>
        </p:nvSpPr>
        <p:spPr>
          <a:xfrm>
            <a:off x="467544" y="1340768"/>
            <a:ext cx="8219256" cy="4893647"/>
          </a:xfrm>
          <a:prstGeom prst="rect">
            <a:avLst/>
          </a:prstGeom>
        </p:spPr>
        <p:txBody>
          <a:bodyPr wrap="square">
            <a:spAutoFit/>
          </a:bodyPr>
          <a:lstStyle/>
          <a:p>
            <a:pPr marL="371475" indent="-371475"/>
            <a:r>
              <a:rPr lang="el-GR" altLang="el-GR" sz="2400" dirty="0" smtClean="0"/>
              <a:t>Το </a:t>
            </a:r>
            <a:r>
              <a:rPr lang="el-GR" altLang="el-GR" sz="2400" dirty="0"/>
              <a:t>νωπό γάλα πρέπει να προέρχεται από:</a:t>
            </a:r>
          </a:p>
          <a:p>
            <a:pPr marL="371475" indent="-371475"/>
            <a:endParaRPr lang="el-GR" altLang="el-GR" sz="2400" dirty="0"/>
          </a:p>
          <a:p>
            <a:pPr marL="371475" indent="-371475">
              <a:buFontTx/>
              <a:buChar char="•"/>
            </a:pPr>
            <a:r>
              <a:rPr lang="el-GR" altLang="el-GR" sz="2400" dirty="0"/>
              <a:t> αγελάδες ή </a:t>
            </a:r>
            <a:r>
              <a:rPr lang="el-GR" altLang="el-GR" sz="2400" dirty="0" err="1"/>
              <a:t>βουβαλοειδή</a:t>
            </a:r>
            <a:r>
              <a:rPr lang="el-GR" altLang="el-GR" sz="2400" dirty="0"/>
              <a:t> που ανήκουν σε αγέλη απαλλαγμένη από </a:t>
            </a:r>
            <a:r>
              <a:rPr lang="el-GR" altLang="el-GR" sz="2400" dirty="0" err="1"/>
              <a:t>βρουκέλλωση</a:t>
            </a:r>
            <a:r>
              <a:rPr lang="el-GR" altLang="el-GR" sz="2400" dirty="0"/>
              <a:t> και </a:t>
            </a:r>
            <a:r>
              <a:rPr lang="el-GR" altLang="el-GR" sz="2400" dirty="0" smtClean="0"/>
              <a:t>φυματίωση, </a:t>
            </a:r>
            <a:endParaRPr lang="el-GR" altLang="el-GR" sz="2400" dirty="0"/>
          </a:p>
          <a:p>
            <a:pPr marL="371475" indent="-371475"/>
            <a:endParaRPr lang="el-GR" altLang="el-GR" sz="2400" dirty="0"/>
          </a:p>
          <a:p>
            <a:pPr marL="371475" indent="-371475">
              <a:buFontTx/>
              <a:buChar char="•"/>
            </a:pPr>
            <a:r>
              <a:rPr lang="el-GR" altLang="el-GR" sz="2400" dirty="0"/>
              <a:t> θηλυκά ζώα άλλων ειδών ευπαθή στη </a:t>
            </a:r>
            <a:r>
              <a:rPr lang="el-GR" altLang="el-GR" sz="2400" dirty="0" err="1"/>
              <a:t>βρουκέλλωση</a:t>
            </a:r>
            <a:r>
              <a:rPr lang="el-GR" altLang="el-GR" sz="2400" dirty="0"/>
              <a:t> και τη φυματίωση, που ανήκουν σε αγέλες που ελέγχονται τακτικά για τη νόσο αυτή βάσει σχεδίου ελέγχου που έχει εγκριθεί από την αρμόδια </a:t>
            </a:r>
            <a:r>
              <a:rPr lang="el-GR" altLang="el-GR" sz="2400" dirty="0" smtClean="0"/>
              <a:t>αρχή.</a:t>
            </a:r>
            <a:endParaRPr lang="el-GR" altLang="el-GR" sz="2400" dirty="0"/>
          </a:p>
          <a:p>
            <a:pPr marL="371475" indent="-371475"/>
            <a:endParaRPr lang="el-GR" altLang="el-GR" sz="2400" dirty="0"/>
          </a:p>
          <a:p>
            <a:pPr marL="371475" indent="-371475"/>
            <a:r>
              <a:rPr lang="el-GR" altLang="el-GR" sz="2400" dirty="0"/>
              <a:t> Ωστόσο, το νωπό γάλα από ζώα που δεν πληρούν </a:t>
            </a:r>
            <a:r>
              <a:rPr lang="el-GR" altLang="el-GR" sz="2400" dirty="0" smtClean="0"/>
              <a:t>τις παραπάνω </a:t>
            </a:r>
            <a:r>
              <a:rPr lang="el-GR" altLang="el-GR" sz="2400" dirty="0"/>
              <a:t>απαιτήσεις μπορεί </a:t>
            </a:r>
            <a:r>
              <a:rPr lang="el-GR" altLang="el-GR" sz="2400" dirty="0" smtClean="0"/>
              <a:t>να χρησιμοποιείται </a:t>
            </a:r>
            <a:r>
              <a:rPr lang="el-GR" altLang="el-GR" sz="2400" dirty="0"/>
              <a:t>με την άδεια της αρμόδιας αρχής</a:t>
            </a:r>
            <a:r>
              <a:rPr lang="el-GR" altLang="el-GR" sz="2400" dirty="0" smtClean="0"/>
              <a:t>:</a:t>
            </a: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Πρωτογενής τομέας </a:t>
            </a:r>
            <a:r>
              <a:rPr lang="el-GR" altLang="el-GR" sz="4000" dirty="0" smtClean="0"/>
              <a:t>(4 </a:t>
            </a:r>
            <a:r>
              <a:rPr lang="el-GR" altLang="el-GR" sz="4000" dirty="0"/>
              <a:t>από 6) </a:t>
            </a:r>
            <a:endParaRPr lang="el-GR" sz="4000" dirty="0"/>
          </a:p>
        </p:txBody>
      </p:sp>
      <p:sp>
        <p:nvSpPr>
          <p:cNvPr id="13" name="Rectangle 3"/>
          <p:cNvSpPr>
            <a:spLocks noGrp="1" noChangeArrowheads="1"/>
          </p:cNvSpPr>
          <p:nvPr>
            <p:ph type="body" idx="1"/>
          </p:nvPr>
        </p:nvSpPr>
        <p:spPr>
          <a:xfrm>
            <a:off x="467544" y="1268760"/>
            <a:ext cx="8219256" cy="5112568"/>
          </a:xfrm>
        </p:spPr>
        <p:txBody>
          <a:bodyPr>
            <a:noAutofit/>
          </a:bodyPr>
          <a:lstStyle/>
          <a:p>
            <a:pPr marL="371475" indent="-371475">
              <a:buFont typeface="Arial" panose="020B0604020202020204" pitchFamily="34" charset="0"/>
              <a:buChar char="•"/>
            </a:pPr>
            <a:r>
              <a:rPr lang="el-GR" altLang="el-GR" b="0" dirty="0"/>
              <a:t>όταν δεν παρουσιάζουν θετική αντίδραση στις δοκιμασίες για την ανίχνευση φυματίωσης ή </a:t>
            </a:r>
            <a:r>
              <a:rPr lang="el-GR" altLang="el-GR" b="0" dirty="0" err="1"/>
              <a:t>βρουκέλλωσης</a:t>
            </a:r>
            <a:r>
              <a:rPr lang="el-GR" altLang="el-GR" b="0" dirty="0"/>
              <a:t>, ούτε οποιοδήποτε σύμπτωμα των νόσων </a:t>
            </a:r>
            <a:r>
              <a:rPr lang="el-GR" altLang="el-GR" b="0" dirty="0" smtClean="0"/>
              <a:t>αυτών.</a:t>
            </a:r>
            <a:endParaRPr lang="el-GR" altLang="el-GR" b="0" dirty="0"/>
          </a:p>
          <a:p>
            <a:pPr marL="371475" indent="-371475">
              <a:buFont typeface="Arial" panose="020B0604020202020204" pitchFamily="34" charset="0"/>
              <a:buChar char="•"/>
            </a:pPr>
            <a:r>
              <a:rPr lang="el-GR" altLang="el-GR" b="0" dirty="0" smtClean="0"/>
              <a:t>Και </a:t>
            </a:r>
            <a:r>
              <a:rPr lang="el-GR" altLang="el-GR" b="0" dirty="0"/>
              <a:t>με σκοπό:</a:t>
            </a:r>
          </a:p>
          <a:p>
            <a:pPr marL="371475" indent="-371475"/>
            <a:r>
              <a:rPr lang="el-GR" altLang="el-GR" b="0" dirty="0"/>
              <a:t>(ι) την παρασκευή τυριού με περίοδο ωρίμανσης τουλάχιστον δύο </a:t>
            </a:r>
            <a:r>
              <a:rPr lang="el-GR" altLang="el-GR" b="0" dirty="0" smtClean="0"/>
              <a:t>μηνών,</a:t>
            </a:r>
            <a:endParaRPr lang="el-GR" altLang="el-GR" b="0" dirty="0"/>
          </a:p>
          <a:p>
            <a:pPr marL="371475" indent="-371475"/>
            <a:r>
              <a:rPr lang="el-GR" altLang="el-GR" b="0" dirty="0" smtClean="0"/>
              <a:t>(</a:t>
            </a:r>
            <a:r>
              <a:rPr lang="el-GR" altLang="el-GR" b="0" dirty="0"/>
              <a:t>ii) να υποστεί θερμική επεξεργασία, κατά τρόπο ώστε να παρουσιάζει </a:t>
            </a:r>
            <a:r>
              <a:rPr lang="el-GR" altLang="el-GR" b="0" dirty="0" smtClean="0"/>
              <a:t>αρνητική αντίδραση </a:t>
            </a:r>
            <a:r>
              <a:rPr lang="el-GR" altLang="el-GR" b="0" dirty="0"/>
              <a:t>στη δοκιμασία </a:t>
            </a:r>
            <a:r>
              <a:rPr lang="el-GR" altLang="el-GR" b="0" dirty="0" err="1" smtClean="0"/>
              <a:t>φωσφατάσης</a:t>
            </a:r>
            <a:r>
              <a:rPr lang="el-GR" altLang="el-GR" b="0" dirty="0" smtClean="0"/>
              <a:t>.</a:t>
            </a:r>
          </a:p>
          <a:p>
            <a:pPr marL="371475" indent="-371475"/>
            <a:endParaRPr lang="el-GR" altLang="el-GR" b="0" dirty="0"/>
          </a:p>
          <a:p>
            <a:pPr marL="371475" indent="-371475"/>
            <a:r>
              <a:rPr lang="el-GR" altLang="el-GR" b="0" dirty="0" smtClean="0"/>
              <a:t> </a:t>
            </a:r>
            <a:r>
              <a:rPr lang="el-GR" altLang="el-GR" b="0" dirty="0"/>
              <a:t>	Το νωπό γάλα που προέρχεται από οποιοδήποτε ζώο το οποίο δεν πληροί τις παραπάνω απαιτήσεις, δεν πρέπει να χρησιμοποιείται για ανθρώπινη κατανάλωση.</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Πρωτογενής τομέας </a:t>
            </a:r>
            <a:r>
              <a:rPr lang="el-GR" altLang="el-GR" sz="4000" dirty="0" smtClean="0"/>
              <a:t>(5 </a:t>
            </a:r>
            <a:r>
              <a:rPr lang="el-GR" altLang="el-GR" sz="4000" dirty="0"/>
              <a:t>από 6) </a:t>
            </a:r>
            <a:endParaRPr lang="el-GR" sz="4000" dirty="0"/>
          </a:p>
        </p:txBody>
      </p:sp>
      <p:sp>
        <p:nvSpPr>
          <p:cNvPr id="3" name="Ορθογώνιο 2"/>
          <p:cNvSpPr/>
          <p:nvPr/>
        </p:nvSpPr>
        <p:spPr>
          <a:xfrm>
            <a:off x="467544" y="1124744"/>
            <a:ext cx="8219256" cy="424732"/>
          </a:xfrm>
          <a:prstGeom prst="rect">
            <a:avLst/>
          </a:prstGeom>
        </p:spPr>
        <p:txBody>
          <a:bodyPr wrap="square">
            <a:spAutoFit/>
          </a:bodyPr>
          <a:lstStyle/>
          <a:p>
            <a:pPr>
              <a:lnSpc>
                <a:spcPct val="90000"/>
              </a:lnSpc>
              <a:spcBef>
                <a:spcPct val="20000"/>
              </a:spcBef>
            </a:pPr>
            <a:r>
              <a:rPr lang="el-GR" altLang="el-GR" sz="2400" dirty="0"/>
              <a:t>Καθαριότητα </a:t>
            </a:r>
            <a:r>
              <a:rPr lang="el-GR" altLang="el-GR" sz="2400" dirty="0" smtClean="0"/>
              <a:t>Ζώων. </a:t>
            </a:r>
            <a:endParaRPr lang="el-GR" altLang="el-GR" sz="2400" dirty="0"/>
          </a:p>
        </p:txBody>
      </p:sp>
      <p:pic>
        <p:nvPicPr>
          <p:cNvPr id="8" name="Picture 2" descr="Εικόνα, σύγκριση καθαρής και μή καθαρής μονάδας παραγωγής γάλακ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844824"/>
            <a:ext cx="8096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Πρωτογενής τομέας </a:t>
            </a:r>
            <a:r>
              <a:rPr lang="el-GR" altLang="el-GR" dirty="0" smtClean="0"/>
              <a:t>(6 </a:t>
            </a:r>
            <a:r>
              <a:rPr lang="el-GR" altLang="el-GR" dirty="0"/>
              <a:t>από 6) </a:t>
            </a:r>
            <a:endParaRPr lang="el-GR" dirty="0"/>
          </a:p>
        </p:txBody>
      </p:sp>
      <p:sp>
        <p:nvSpPr>
          <p:cNvPr id="2" name="Ορθογώνιο 1"/>
          <p:cNvSpPr/>
          <p:nvPr/>
        </p:nvSpPr>
        <p:spPr>
          <a:xfrm>
            <a:off x="467544" y="937165"/>
            <a:ext cx="8219256" cy="461665"/>
          </a:xfrm>
          <a:prstGeom prst="rect">
            <a:avLst/>
          </a:prstGeom>
        </p:spPr>
        <p:txBody>
          <a:bodyPr wrap="square">
            <a:spAutoFit/>
          </a:bodyPr>
          <a:lstStyle/>
          <a:p>
            <a:r>
              <a:rPr lang="el-GR" altLang="el-GR" sz="2400" dirty="0"/>
              <a:t>Πρακτικές συλλογής </a:t>
            </a:r>
            <a:r>
              <a:rPr lang="el-GR" altLang="el-GR" sz="2400" dirty="0" smtClean="0"/>
              <a:t>γάλακτος. </a:t>
            </a:r>
            <a:endParaRPr lang="el-GR" sz="2400" dirty="0"/>
          </a:p>
        </p:txBody>
      </p:sp>
      <p:pic>
        <p:nvPicPr>
          <p:cNvPr id="8" name="Picture 2"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23008"/>
            <a:ext cx="404812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Εικόνα, μηχανήματα για την συλλογή γάλακτο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1523008"/>
            <a:ext cx="367665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pPr lvl="0"/>
            <a:r>
              <a:rPr lang="el-GR" dirty="0" smtClean="0"/>
              <a:t>Μεταποίηση (1 από 5)</a:t>
            </a:r>
            <a:endParaRPr lang="en-US" dirty="0"/>
          </a:p>
        </p:txBody>
      </p:sp>
      <p:sp>
        <p:nvSpPr>
          <p:cNvPr id="6" name="Ορθογώνιο 5" descr="."/>
          <p:cNvSpPr/>
          <p:nvPr/>
        </p:nvSpPr>
        <p:spPr>
          <a:xfrm>
            <a:off x="467544" y="807095"/>
            <a:ext cx="8208912" cy="461665"/>
          </a:xfrm>
          <a:prstGeom prst="rect">
            <a:avLst/>
          </a:prstGeom>
        </p:spPr>
        <p:txBody>
          <a:bodyPr wrap="square">
            <a:spAutoFit/>
          </a:bodyPr>
          <a:lstStyle/>
          <a:p>
            <a:r>
              <a:rPr lang="el-GR" altLang="el-GR" sz="2400" dirty="0"/>
              <a:t>Εγκεκριμένα κέντρα συλλογής </a:t>
            </a:r>
            <a:r>
              <a:rPr lang="el-GR" altLang="el-GR" sz="2400" dirty="0" smtClean="0"/>
              <a:t>γάλακτος. </a:t>
            </a:r>
            <a:endParaRPr lang="el-GR" sz="2400" dirty="0"/>
          </a:p>
        </p:txBody>
      </p:sp>
      <p:graphicFrame>
        <p:nvGraphicFramePr>
          <p:cNvPr id="8" name="Table 3" descr="Πίνακας, Εγκεκριμένα κέντρα συλλογής γάλακτος. &#10;"/>
          <p:cNvGraphicFramePr>
            <a:graphicFrameLocks noGrp="1"/>
          </p:cNvGraphicFramePr>
          <p:nvPr>
            <p:custDataLst>
              <p:tags r:id="rId3"/>
            </p:custDataLst>
            <p:extLst>
              <p:ext uri="{D42A27DB-BD31-4B8C-83A1-F6EECF244321}">
                <p14:modId xmlns:p14="http://schemas.microsoft.com/office/powerpoint/2010/main" val="1206340050"/>
              </p:ext>
            </p:extLst>
          </p:nvPr>
        </p:nvGraphicFramePr>
        <p:xfrm>
          <a:off x="678656" y="1340768"/>
          <a:ext cx="7786688" cy="4954672"/>
        </p:xfrm>
        <a:graphic>
          <a:graphicData uri="http://schemas.openxmlformats.org/drawingml/2006/table">
            <a:tbl>
              <a:tblPr firstRow="1"/>
              <a:tblGrid>
                <a:gridCol w="1251669"/>
                <a:gridCol w="1791859"/>
                <a:gridCol w="1581054"/>
                <a:gridCol w="1721591"/>
                <a:gridCol w="1440515"/>
              </a:tblGrid>
              <a:tr h="143648">
                <a:tc gridSpan="4">
                  <a:txBody>
                    <a:bodyPr/>
                    <a:lstStyle/>
                    <a:p>
                      <a:pPr algn="l" fontAlgn="b"/>
                      <a:r>
                        <a:rPr lang="el-GR" sz="900" b="1" i="0" u="none" strike="noStrike" dirty="0">
                          <a:latin typeface="Arial"/>
                        </a:rPr>
                        <a:t>ΚΑΤΑΛΟΓΟΣ ΕΓΚΕΚΡΙΜΕΝΩΝ ΚΕΝΤΡΩΝ ΣΥΛΛΟΓΗΣ ΓΑΛΑΚΤΟΣ </a:t>
                      </a:r>
                    </a:p>
                  </a:txBody>
                  <a:tcPr marL="6492" marR="6492" marT="6492" marB="0" anchor="b">
                    <a:lnL>
                      <a:noFill/>
                    </a:lnL>
                    <a:lnR>
                      <a:noFill/>
                    </a:lnR>
                    <a:lnT>
                      <a:noFill/>
                    </a:lnT>
                    <a:lnB>
                      <a:noFill/>
                    </a:lnB>
                    <a:solidFill>
                      <a:schemeClr val="accent4">
                        <a:lumMod val="75000"/>
                        <a:alpha val="3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dirty="0">
                        <a:latin typeface="Arial"/>
                      </a:endParaRPr>
                    </a:p>
                  </a:txBody>
                  <a:tcPr marL="6492" marR="6492" marT="6492" marB="0" anchor="b">
                    <a:lnL>
                      <a:noFill/>
                    </a:lnL>
                    <a:lnR>
                      <a:noFill/>
                    </a:lnR>
                    <a:lnT>
                      <a:noFill/>
                    </a:lnT>
                    <a:lnB>
                      <a:noFill/>
                    </a:lnB>
                    <a:solidFill>
                      <a:schemeClr val="accent4">
                        <a:lumMod val="75000"/>
                        <a:alpha val="35000"/>
                      </a:schemeClr>
                    </a:solidFill>
                  </a:tcPr>
                </a:tc>
              </a:tr>
              <a:tr h="143648">
                <a:tc gridSpan="3">
                  <a:txBody>
                    <a:bodyPr/>
                    <a:lstStyle/>
                    <a:p>
                      <a:pPr algn="l" fontAlgn="b"/>
                      <a:r>
                        <a:rPr lang="el-GR" sz="900" b="1" i="0" u="none" strike="noStrike">
                          <a:latin typeface="Arial"/>
                        </a:rPr>
                        <a:t>ΣΥΜΦΩΝΑ ΜΕ ΤΟΝ ΚΑΝ 853/04 (ΕΚ),ΤΜΗΜΑ IX</a:t>
                      </a:r>
                    </a:p>
                  </a:txBody>
                  <a:tcPr marL="6492" marR="6492" marT="6492" marB="0" anchor="b">
                    <a:lnL>
                      <a:noFill/>
                    </a:lnL>
                    <a:lnR>
                      <a:noFill/>
                    </a:lnR>
                    <a:lnT>
                      <a:noFill/>
                    </a:lnT>
                    <a:lnB>
                      <a:noFill/>
                    </a:lnB>
                    <a:solidFill>
                      <a:schemeClr val="accent4">
                        <a:lumMod val="75000"/>
                        <a:alpha val="35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r>
              <a:tr h="143648">
                <a:tc gridSpan="3">
                  <a:txBody>
                    <a:bodyPr/>
                    <a:lstStyle/>
                    <a:p>
                      <a:pPr algn="l" fontAlgn="b"/>
                      <a:r>
                        <a:rPr lang="en-US" sz="900" b="1" i="0" u="none" strike="noStrike" dirty="0">
                          <a:latin typeface="Arial"/>
                        </a:rPr>
                        <a:t>LIST OF APPROVED MILK COLLECTION CENTRES</a:t>
                      </a:r>
                    </a:p>
                  </a:txBody>
                  <a:tcPr marL="6492" marR="6492" marT="6492" marB="0" anchor="b">
                    <a:lnL>
                      <a:noFill/>
                    </a:lnL>
                    <a:lnR>
                      <a:noFill/>
                    </a:lnR>
                    <a:lnT>
                      <a:noFill/>
                    </a:lnT>
                    <a:lnB>
                      <a:noFill/>
                    </a:lnB>
                    <a:solidFill>
                      <a:schemeClr val="accent4">
                        <a:lumMod val="75000"/>
                        <a:alpha val="35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r>
              <a:tr h="143648">
                <a:tc gridSpan="5">
                  <a:txBody>
                    <a:bodyPr/>
                    <a:lstStyle/>
                    <a:p>
                      <a:pPr algn="l" fontAlgn="b"/>
                      <a:r>
                        <a:rPr lang="en-US" sz="900" b="1" i="0" u="none" strike="noStrike">
                          <a:latin typeface="Arial"/>
                        </a:rPr>
                        <a:t>ACCORDING TO COMMISSION REGULATION (EC) No 853/2004 (SECTION IX)   </a:t>
                      </a:r>
                    </a:p>
                  </a:txBody>
                  <a:tcPr marL="6492" marR="6492" marT="6492" marB="0" anchor="b">
                    <a:lnL>
                      <a:noFill/>
                    </a:lnL>
                    <a:lnR>
                      <a:noFill/>
                    </a:lnR>
                    <a:lnT>
                      <a:noFill/>
                    </a:lnT>
                    <a:lnB>
                      <a:noFill/>
                    </a:lnB>
                    <a:solidFill>
                      <a:schemeClr val="accent4">
                        <a:lumMod val="75000"/>
                        <a:alpha val="3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3648">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r>
              <a:tr h="143648">
                <a:tc gridSpan="2">
                  <a:txBody>
                    <a:bodyPr/>
                    <a:lstStyle/>
                    <a:p>
                      <a:pPr algn="l" fontAlgn="b"/>
                      <a:r>
                        <a:rPr lang="en-US" sz="900" b="1" i="0" u="none" strike="noStrike">
                          <a:latin typeface="Arial"/>
                        </a:rPr>
                        <a:t>MCC=MILK COLLECTION CENTRES</a:t>
                      </a:r>
                    </a:p>
                  </a:txBody>
                  <a:tcPr marL="6492" marR="6492" marT="6492" marB="0" anchor="b">
                    <a:lnL>
                      <a:noFill/>
                    </a:lnL>
                    <a:lnR>
                      <a:noFill/>
                    </a:lnR>
                    <a:lnT>
                      <a:noFill/>
                    </a:lnT>
                    <a:lnB>
                      <a:noFill/>
                    </a:lnB>
                    <a:solidFill>
                      <a:schemeClr val="accent4">
                        <a:lumMod val="75000"/>
                        <a:alpha val="35000"/>
                      </a:schemeClr>
                    </a:solidFill>
                  </a:tcPr>
                </a:tc>
                <a:tc hMerge="1">
                  <a:txBody>
                    <a:bodyPr/>
                    <a:lstStyle/>
                    <a:p>
                      <a:endParaRPr lang="en-US"/>
                    </a:p>
                  </a:txBody>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r>
              <a:tr h="143648">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r>
              <a:tr h="143648">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c>
                  <a:txBody>
                    <a:bodyPr/>
                    <a:lstStyle/>
                    <a:p>
                      <a:pPr algn="l" fontAlgn="b"/>
                      <a:endParaRPr lang="en-US" sz="900" b="1" i="0" u="none" strike="noStrike">
                        <a:latin typeface="Arial"/>
                      </a:endParaRPr>
                    </a:p>
                  </a:txBody>
                  <a:tcPr marL="6492" marR="6492" marT="6492" marB="0" anchor="b">
                    <a:lnL>
                      <a:noFill/>
                    </a:lnL>
                    <a:lnR>
                      <a:noFill/>
                    </a:lnR>
                    <a:lnT>
                      <a:noFill/>
                    </a:lnT>
                    <a:lnB>
                      <a:noFill/>
                    </a:lnB>
                    <a:solidFill>
                      <a:schemeClr val="accent4">
                        <a:lumMod val="75000"/>
                        <a:alpha val="35000"/>
                      </a:schemeClr>
                    </a:solidFill>
                  </a:tcPr>
                </a:tc>
              </a:tr>
              <a:tr h="143648">
                <a:tc>
                  <a:txBody>
                    <a:bodyPr/>
                    <a:lstStyle/>
                    <a:p>
                      <a:pPr algn="ctr" fontAlgn="b"/>
                      <a:r>
                        <a:rPr lang="el-GR" sz="900" b="1" i="0" u="none" strike="noStrike">
                          <a:latin typeface="Arial"/>
                        </a:rPr>
                        <a:t>Αρ. Έγκρισης</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b"/>
                      <a:r>
                        <a:rPr lang="el-GR" sz="900" b="1" i="0" u="none" strike="noStrike">
                          <a:latin typeface="Arial"/>
                        </a:rPr>
                        <a:t>Επωνυμία</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b"/>
                      <a:r>
                        <a:rPr lang="el-GR" sz="900" b="1" i="0" u="none" strike="noStrike">
                          <a:latin typeface="Arial"/>
                        </a:rPr>
                        <a:t>Περιοχή</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b"/>
                      <a:r>
                        <a:rPr lang="el-GR" sz="900" b="1" i="0" u="none" strike="noStrike">
                          <a:latin typeface="Arial"/>
                        </a:rPr>
                        <a:t>Νομός</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b"/>
                      <a:r>
                        <a:rPr lang="el-GR" sz="900" b="1" i="0" u="none" strike="noStrike">
                          <a:latin typeface="Arial"/>
                        </a:rPr>
                        <a:t>Δραστηριότητες</a:t>
                      </a:r>
                    </a:p>
                  </a:txBody>
                  <a:tcPr marL="6492" marR="6492" marT="6492" marB="0" anchor="b">
                    <a:lnL>
                      <a:noFill/>
                    </a:lnL>
                    <a:lnR>
                      <a:noFill/>
                    </a:lnR>
                    <a:lnT>
                      <a:noFill/>
                    </a:lnT>
                    <a:lnB>
                      <a:noFill/>
                    </a:lnB>
                    <a:solidFill>
                      <a:schemeClr val="accent4">
                        <a:lumMod val="75000"/>
                        <a:alpha val="35000"/>
                      </a:schemeClr>
                    </a:solidFill>
                  </a:tcPr>
                </a:tc>
              </a:tr>
              <a:tr h="143648">
                <a:tc>
                  <a:txBody>
                    <a:bodyPr/>
                    <a:lstStyle/>
                    <a:p>
                      <a:pPr algn="ctr" fontAlgn="b"/>
                      <a:r>
                        <a:rPr lang="en-US" sz="900" b="1" i="0" u="none" strike="noStrike">
                          <a:latin typeface="Arial"/>
                        </a:rPr>
                        <a:t> Approval No.</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b"/>
                      <a:r>
                        <a:rPr lang="en-US" sz="900" b="1" i="0" u="none" strike="noStrike">
                          <a:latin typeface="Arial"/>
                        </a:rPr>
                        <a:t> Name</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b"/>
                      <a:r>
                        <a:rPr lang="en-US" sz="900" b="1" i="0" u="none" strike="noStrike">
                          <a:latin typeface="Arial"/>
                        </a:rPr>
                        <a:t> Region</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b"/>
                      <a:r>
                        <a:rPr lang="en-US" sz="900" b="1" i="0" u="none" strike="noStrike">
                          <a:latin typeface="Arial"/>
                        </a:rPr>
                        <a:t> Prefecture</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b"/>
                      <a:r>
                        <a:rPr lang="en-US" sz="900" b="1" i="0" u="none" strike="noStrike">
                          <a:latin typeface="Arial"/>
                        </a:rPr>
                        <a:t> Activities</a:t>
                      </a:r>
                    </a:p>
                  </a:txBody>
                  <a:tcPr marL="6492" marR="6492" marT="6492" marB="0" anchor="b">
                    <a:lnL>
                      <a:noFill/>
                    </a:lnL>
                    <a:lnR>
                      <a:noFill/>
                    </a:lnR>
                    <a:lnT>
                      <a:noFill/>
                    </a:lnT>
                    <a:lnB>
                      <a:noFill/>
                    </a:lnB>
                    <a:solidFill>
                      <a:schemeClr val="accent4">
                        <a:lumMod val="75000"/>
                        <a:alpha val="35000"/>
                      </a:schemeClr>
                    </a:solidFill>
                  </a:tcPr>
                </a:tc>
              </a:tr>
              <a:tr h="143648">
                <a:tc>
                  <a:txBody>
                    <a:bodyPr/>
                    <a:lstStyle/>
                    <a:p>
                      <a:pPr algn="r" fontAlgn="ctr"/>
                      <a:r>
                        <a:rPr lang="en-US" sz="900" b="1" i="0" u="none" strike="noStrike">
                          <a:solidFill>
                            <a:srgbClr val="000000"/>
                          </a:solidFill>
                          <a:latin typeface="Arial"/>
                        </a:rPr>
                        <a:t>46.1.2</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solidFill>
                            <a:srgbClr val="000000"/>
                          </a:solidFill>
                          <a:latin typeface="Arial"/>
                        </a:rPr>
                        <a:t>VIVARTIA  </a:t>
                      </a:r>
                      <a:r>
                        <a:rPr lang="el-GR" sz="900" b="1" i="0" u="none" strike="noStrike">
                          <a:solidFill>
                            <a:srgbClr val="000000"/>
                          </a:solidFill>
                          <a:latin typeface="Arial"/>
                        </a:rPr>
                        <a:t>ΑΒΕΕ</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ΖΑΡΚΟ</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ΤΡΙΚΑΛΑ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143648">
                <a:tc>
                  <a:txBody>
                    <a:bodyPr/>
                    <a:lstStyle/>
                    <a:p>
                      <a:pPr algn="r" fontAlgn="ctr"/>
                      <a:r>
                        <a:rPr lang="en-US" sz="900" b="1" i="0" u="none" strike="noStrike">
                          <a:solidFill>
                            <a:srgbClr val="000000"/>
                          </a:solidFill>
                          <a:latin typeface="Arial"/>
                        </a:rPr>
                        <a:t>06.1.59</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ΑΥΓΗ ΑΕ ΔΩΔΩΝΗ</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ΦΙΛΟΘΕΗ</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solidFill>
                            <a:srgbClr val="000000"/>
                          </a:solidFill>
                          <a:latin typeface="Arial"/>
                        </a:rPr>
                        <a:t>A</a:t>
                      </a:r>
                      <a:r>
                        <a:rPr lang="el-GR" sz="900" b="1" i="0" u="none" strike="noStrike">
                          <a:solidFill>
                            <a:srgbClr val="000000"/>
                          </a:solidFill>
                          <a:latin typeface="Arial"/>
                        </a:rPr>
                        <a:t>ΡΤΑ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143648">
                <a:tc>
                  <a:txBody>
                    <a:bodyPr/>
                    <a:lstStyle/>
                    <a:p>
                      <a:pPr algn="r" fontAlgn="ctr"/>
                      <a:r>
                        <a:rPr lang="en-US" sz="900" b="1" i="0" u="none" strike="noStrike">
                          <a:solidFill>
                            <a:srgbClr val="000000"/>
                          </a:solidFill>
                          <a:latin typeface="Arial"/>
                        </a:rPr>
                        <a:t>20.1.99</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ΔΩΔΩΝΗ ΑΕ</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ΠΑΡΑΚΑΛΑΜΟΣ </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ΙΩΑΝΝΙΝΑ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241687">
                <a:tc>
                  <a:txBody>
                    <a:bodyPr/>
                    <a:lstStyle/>
                    <a:p>
                      <a:pPr algn="r" fontAlgn="ctr"/>
                      <a:r>
                        <a:rPr lang="en-US" sz="900" b="1" i="0" u="none" strike="noStrike">
                          <a:solidFill>
                            <a:srgbClr val="000000"/>
                          </a:solidFill>
                          <a:latin typeface="Arial"/>
                        </a:rPr>
                        <a:t>37.1.258</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solidFill>
                            <a:srgbClr val="000000"/>
                          </a:solidFill>
                          <a:latin typeface="Arial"/>
                        </a:rPr>
                        <a:t>DELTA TROFIMA A.E. </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ΣΥΔΙΝΗ</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ΞΑΝΘΗ</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249010">
                <a:tc>
                  <a:txBody>
                    <a:bodyPr/>
                    <a:lstStyle/>
                    <a:p>
                      <a:pPr algn="r" fontAlgn="ctr"/>
                      <a:r>
                        <a:rPr lang="en-US" sz="900" b="1" i="0" u="none" strike="noStrike" dirty="0">
                          <a:solidFill>
                            <a:srgbClr val="000000"/>
                          </a:solidFill>
                          <a:latin typeface="Arial"/>
                        </a:rPr>
                        <a:t>03.1.305</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ΗΠΕΙΡΟΣ  Α.Ε.</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ΣΤΑΘΑ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ΑΙΤΩΛΟΑΚΑΡΝΑΝΙΑ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249010">
                <a:tc>
                  <a:txBody>
                    <a:bodyPr/>
                    <a:lstStyle/>
                    <a:p>
                      <a:pPr algn="r" fontAlgn="ctr"/>
                      <a:r>
                        <a:rPr lang="en-US" sz="900" b="1" i="0" u="none" strike="noStrike">
                          <a:solidFill>
                            <a:srgbClr val="000000"/>
                          </a:solidFill>
                          <a:latin typeface="Arial"/>
                        </a:rPr>
                        <a:t>15.1.602.</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solidFill>
                            <a:srgbClr val="000000"/>
                          </a:solidFill>
                          <a:latin typeface="Arial"/>
                        </a:rPr>
                        <a:t>VIVARTIA  </a:t>
                      </a:r>
                      <a:r>
                        <a:rPr lang="el-GR" sz="900" b="1" i="0" u="none" strike="noStrike">
                          <a:solidFill>
                            <a:srgbClr val="000000"/>
                          </a:solidFill>
                          <a:latin typeface="Arial"/>
                        </a:rPr>
                        <a:t>ΑΒΕΕ</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ΜΟΣΧΟΝΕΡΙ ΛΕΧΑΙΝΩΝ</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ΗΛΕΙΑ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417959">
                <a:tc>
                  <a:txBody>
                    <a:bodyPr/>
                    <a:lstStyle/>
                    <a:p>
                      <a:pPr algn="r" fontAlgn="ctr"/>
                      <a:r>
                        <a:rPr lang="en-US" sz="900" b="1" i="0" u="none" strike="noStrike">
                          <a:solidFill>
                            <a:srgbClr val="000000"/>
                          </a:solidFill>
                          <a:latin typeface="Arial"/>
                        </a:rPr>
                        <a:t>49.1.813</a:t>
                      </a:r>
                    </a:p>
                  </a:txBody>
                  <a:tcPr marL="6492" marR="6492" marT="6492" marB="0" anchor="ctr">
                    <a:lnL>
                      <a:noFill/>
                    </a:lnL>
                    <a:lnR>
                      <a:noFill/>
                    </a:lnR>
                    <a:lnT>
                      <a:noFill/>
                    </a:lnT>
                    <a:lnB>
                      <a:noFill/>
                    </a:lnB>
                    <a:solidFill>
                      <a:schemeClr val="accent4">
                        <a:lumMod val="75000"/>
                        <a:alpha val="35000"/>
                      </a:schemeClr>
                    </a:solidFill>
                  </a:tcPr>
                </a:tc>
                <a:tc>
                  <a:txBody>
                    <a:bodyPr/>
                    <a:lstStyle/>
                    <a:p>
                      <a:pPr algn="l" fontAlgn="b"/>
                      <a:r>
                        <a:rPr lang="el-GR" sz="900" b="1" i="0" u="none" strike="noStrike">
                          <a:latin typeface="Arial"/>
                        </a:rPr>
                        <a:t>ΑΓΕΛΑΔΟΤΡΟΦΙΚΟΣ ΣΥΝΕΤΑΙΡΙΣΜΟΣ ΠΕΔΙΑΔΑΣ ΜΟΡΝΟΥ</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ΔΗΜΟΣ ΕΥΠΑΛΙΟΥ</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ΦΩΚΙΔΑ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249010">
                <a:tc>
                  <a:txBody>
                    <a:bodyPr/>
                    <a:lstStyle/>
                    <a:p>
                      <a:pPr algn="r" fontAlgn="ctr"/>
                      <a:r>
                        <a:rPr lang="en-US" sz="900" b="1" i="0" u="none" strike="noStrike">
                          <a:solidFill>
                            <a:srgbClr val="000000"/>
                          </a:solidFill>
                          <a:latin typeface="Arial"/>
                        </a:rPr>
                        <a:t>45.1.885</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solidFill>
                            <a:srgbClr val="000000"/>
                          </a:solidFill>
                          <a:latin typeface="Arial"/>
                        </a:rPr>
                        <a:t>VIVARTIA ABEE</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ΒΑΛΤΕΡΟ ΣΕΡΡΩΝ</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ΣΕΡΡΕΣ</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143648">
                <a:tc>
                  <a:txBody>
                    <a:bodyPr/>
                    <a:lstStyle/>
                    <a:p>
                      <a:pPr algn="r" fontAlgn="ctr"/>
                      <a:r>
                        <a:rPr lang="en-US" sz="900" b="1" i="0" u="none" strike="noStrike">
                          <a:solidFill>
                            <a:srgbClr val="000000"/>
                          </a:solidFill>
                          <a:latin typeface="Arial"/>
                        </a:rPr>
                        <a:t>45.1.1900</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ΜΕΒΓΑΛ Α.Ε.</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ΣΕΡΡΕΣ</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ΣΕΡΡΕΣ</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143648">
                <a:tc>
                  <a:txBody>
                    <a:bodyPr/>
                    <a:lstStyle/>
                    <a:p>
                      <a:pPr algn="r" fontAlgn="ctr"/>
                      <a:r>
                        <a:rPr lang="en-US" sz="900" b="1" i="0" u="none" strike="noStrike">
                          <a:solidFill>
                            <a:srgbClr val="000000"/>
                          </a:solidFill>
                          <a:latin typeface="Arial"/>
                        </a:rPr>
                        <a:t>41.1.1901</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ΔΩΔΩΝΗ ΑΕ</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Ν. ΣΑΜΨΟΥΝΤΑ </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ΠΡΕΒΕΖΑ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143648">
                <a:tc>
                  <a:txBody>
                    <a:bodyPr/>
                    <a:lstStyle/>
                    <a:p>
                      <a:pPr algn="r" fontAlgn="ctr"/>
                      <a:r>
                        <a:rPr lang="en-US" sz="900" b="1" i="0" u="none" strike="noStrike">
                          <a:solidFill>
                            <a:srgbClr val="000000"/>
                          </a:solidFill>
                          <a:latin typeface="Arial"/>
                        </a:rPr>
                        <a:t>41.1.1902</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ΔΩΔΩΝΗ ΑΕ</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ΚΕΡΑΣΩΝΑ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ΠΡΕΒΕΖΑ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143648">
                <a:tc>
                  <a:txBody>
                    <a:bodyPr/>
                    <a:lstStyle/>
                    <a:p>
                      <a:pPr algn="r" fontAlgn="ctr"/>
                      <a:r>
                        <a:rPr lang="en-US" sz="900" b="1" i="0" u="none" strike="noStrike">
                          <a:solidFill>
                            <a:srgbClr val="000000"/>
                          </a:solidFill>
                          <a:latin typeface="Arial"/>
                        </a:rPr>
                        <a:t>20.1.1903</a:t>
                      </a:r>
                    </a:p>
                  </a:txBody>
                  <a:tcPr marL="6492" marR="6492" marT="6492" marB="0" anchor="ctr">
                    <a:lnL>
                      <a:noFill/>
                    </a:lnL>
                    <a:lnR>
                      <a:noFill/>
                    </a:lnR>
                    <a:lnT>
                      <a:noFill/>
                    </a:lnT>
                    <a:lnB>
                      <a:noFill/>
                    </a:lnB>
                    <a:solidFill>
                      <a:schemeClr val="accent4">
                        <a:lumMod val="75000"/>
                        <a:alpha val="35000"/>
                      </a:schemeClr>
                    </a:solidFill>
                  </a:tcPr>
                </a:tc>
                <a:tc>
                  <a:txBody>
                    <a:bodyPr/>
                    <a:lstStyle/>
                    <a:p>
                      <a:pPr algn="l" fontAlgn="b"/>
                      <a:r>
                        <a:rPr lang="el-GR" sz="900" b="1" i="0" u="none" strike="noStrike">
                          <a:latin typeface="Arial"/>
                        </a:rPr>
                        <a:t>    ΔΩΔΩΝΗ ΑΕ</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ΚΑΤΣΙΚΑΣ</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ΙΩΑΝΝΙΝΑ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n-US" sz="900" b="1" i="0" u="none" strike="noStrike">
                          <a:latin typeface="Arial"/>
                        </a:rPr>
                        <a:t>MCC</a:t>
                      </a:r>
                    </a:p>
                  </a:txBody>
                  <a:tcPr marL="6492" marR="6492" marT="6492" marB="0" anchor="ctr">
                    <a:lnL>
                      <a:noFill/>
                    </a:lnL>
                    <a:lnR>
                      <a:noFill/>
                    </a:lnR>
                    <a:lnT>
                      <a:noFill/>
                    </a:lnT>
                    <a:lnB>
                      <a:noFill/>
                    </a:lnB>
                    <a:solidFill>
                      <a:schemeClr val="accent4">
                        <a:lumMod val="75000"/>
                        <a:alpha val="35000"/>
                      </a:schemeClr>
                    </a:solidFill>
                  </a:tcPr>
                </a:tc>
              </a:tr>
              <a:tr h="249010">
                <a:tc>
                  <a:txBody>
                    <a:bodyPr/>
                    <a:lstStyle/>
                    <a:p>
                      <a:pPr algn="r" fontAlgn="ctr"/>
                      <a:r>
                        <a:rPr lang="en-US" sz="900" b="1" i="0" u="none" strike="noStrike">
                          <a:solidFill>
                            <a:srgbClr val="000000"/>
                          </a:solidFill>
                          <a:latin typeface="Arial"/>
                        </a:rPr>
                        <a:t>19.1.1904</a:t>
                      </a:r>
                    </a:p>
                  </a:txBody>
                  <a:tcPr marL="6492" marR="6492" marT="6492" marB="0" anchor="ctr">
                    <a:lnL>
                      <a:noFill/>
                    </a:lnL>
                    <a:lnR>
                      <a:noFill/>
                    </a:lnR>
                    <a:lnT>
                      <a:noFill/>
                    </a:lnT>
                    <a:lnB>
                      <a:noFill/>
                    </a:lnB>
                    <a:solidFill>
                      <a:schemeClr val="accent4">
                        <a:lumMod val="75000"/>
                        <a:alpha val="35000"/>
                      </a:schemeClr>
                    </a:solidFill>
                  </a:tcPr>
                </a:tc>
                <a:tc>
                  <a:txBody>
                    <a:bodyPr/>
                    <a:lstStyle/>
                    <a:p>
                      <a:pPr algn="l" fontAlgn="b"/>
                      <a:r>
                        <a:rPr lang="el-GR" sz="900" b="1" i="0" u="none" strike="noStrike">
                          <a:latin typeface="Arial"/>
                        </a:rPr>
                        <a:t>ΔΩΔΩΝΗ ΑΕ</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ΒΙΟ.ΠΑ ΘΕΣΠΡΩΤΙΑΣ</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ΘΕΣΠΡΩΤΙΑ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latin typeface="Arial"/>
                        </a:rPr>
                        <a:t>Μ</a:t>
                      </a:r>
                      <a:r>
                        <a:rPr lang="en-US" sz="900" b="1" i="0" u="none" strike="noStrike">
                          <a:latin typeface="Arial"/>
                        </a:rPr>
                        <a:t>CC</a:t>
                      </a:r>
                    </a:p>
                  </a:txBody>
                  <a:tcPr marL="6492" marR="6492" marT="6492" marB="0" anchor="ctr">
                    <a:lnL>
                      <a:noFill/>
                    </a:lnL>
                    <a:lnR>
                      <a:noFill/>
                    </a:lnR>
                    <a:lnT>
                      <a:noFill/>
                    </a:lnT>
                    <a:lnB>
                      <a:noFill/>
                    </a:lnB>
                    <a:solidFill>
                      <a:schemeClr val="accent4">
                        <a:lumMod val="75000"/>
                        <a:alpha val="35000"/>
                      </a:schemeClr>
                    </a:solidFill>
                  </a:tcPr>
                </a:tc>
              </a:tr>
              <a:tr h="358869">
                <a:tc>
                  <a:txBody>
                    <a:bodyPr/>
                    <a:lstStyle/>
                    <a:p>
                      <a:pPr algn="r" fontAlgn="ctr"/>
                      <a:r>
                        <a:rPr lang="en-US" sz="900" b="1" i="0" u="none" strike="noStrike">
                          <a:solidFill>
                            <a:srgbClr val="000000"/>
                          </a:solidFill>
                          <a:latin typeface="Arial"/>
                        </a:rPr>
                        <a:t>30.1.1905</a:t>
                      </a:r>
                    </a:p>
                  </a:txBody>
                  <a:tcPr marL="6492" marR="6492" marT="6492" marB="0" anchor="ctr">
                    <a:lnL>
                      <a:noFill/>
                    </a:lnL>
                    <a:lnR>
                      <a:noFill/>
                    </a:lnR>
                    <a:lnT>
                      <a:noFill/>
                    </a:lnT>
                    <a:lnB>
                      <a:noFill/>
                    </a:lnB>
                    <a:solidFill>
                      <a:schemeClr val="accent4">
                        <a:lumMod val="75000"/>
                        <a:alpha val="35000"/>
                      </a:schemeClr>
                    </a:solidFill>
                  </a:tcPr>
                </a:tc>
                <a:tc>
                  <a:txBody>
                    <a:bodyPr/>
                    <a:lstStyle/>
                    <a:p>
                      <a:pPr algn="l" fontAlgn="b"/>
                      <a:r>
                        <a:rPr lang="el-GR" sz="900" b="1" i="0" u="none" strike="noStrike">
                          <a:latin typeface="Arial"/>
                        </a:rPr>
                        <a:t>ΛΑΜΠΡΟΣ ΔΗΜΗΤΡΙΟΣ ΚΑΙ ΣΙΑ ΟΕ</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Δ.Δ. ΝΙΑΤΩΝ</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dirty="0">
                          <a:solidFill>
                            <a:srgbClr val="000000"/>
                          </a:solidFill>
                          <a:latin typeface="Arial"/>
                        </a:rPr>
                        <a:t>ΛΑΚΩΝΙΑΣ</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latin typeface="Arial"/>
                        </a:rPr>
                        <a:t>Μ</a:t>
                      </a:r>
                      <a:r>
                        <a:rPr lang="en-US" sz="900" b="1" i="0" u="none" strike="noStrike">
                          <a:latin typeface="Arial"/>
                        </a:rPr>
                        <a:t>CC</a:t>
                      </a:r>
                    </a:p>
                  </a:txBody>
                  <a:tcPr marL="6492" marR="6492" marT="6492" marB="0" anchor="ctr">
                    <a:lnL>
                      <a:noFill/>
                    </a:lnL>
                    <a:lnR>
                      <a:noFill/>
                    </a:lnR>
                    <a:lnT>
                      <a:noFill/>
                    </a:lnT>
                    <a:lnB>
                      <a:noFill/>
                    </a:lnB>
                    <a:solidFill>
                      <a:schemeClr val="accent4">
                        <a:lumMod val="75000"/>
                        <a:alpha val="35000"/>
                      </a:schemeClr>
                    </a:solidFill>
                  </a:tcPr>
                </a:tc>
              </a:tr>
              <a:tr h="249010">
                <a:tc>
                  <a:txBody>
                    <a:bodyPr/>
                    <a:lstStyle/>
                    <a:p>
                      <a:pPr algn="r" fontAlgn="ctr"/>
                      <a:r>
                        <a:rPr lang="en-US" sz="900" b="1" i="0" u="none" strike="noStrike">
                          <a:solidFill>
                            <a:srgbClr val="000000"/>
                          </a:solidFill>
                          <a:latin typeface="Arial"/>
                        </a:rPr>
                        <a:t>15.1.1906</a:t>
                      </a:r>
                    </a:p>
                  </a:txBody>
                  <a:tcPr marL="6492" marR="6492" marT="6492" marB="0" anchor="ctr">
                    <a:lnL>
                      <a:noFill/>
                    </a:lnL>
                    <a:lnR>
                      <a:noFill/>
                    </a:lnR>
                    <a:lnT>
                      <a:noFill/>
                    </a:lnT>
                    <a:lnB>
                      <a:noFill/>
                    </a:lnB>
                    <a:solidFill>
                      <a:schemeClr val="accent4">
                        <a:lumMod val="75000"/>
                        <a:alpha val="35000"/>
                      </a:schemeClr>
                    </a:solidFill>
                  </a:tcPr>
                </a:tc>
                <a:tc>
                  <a:txBody>
                    <a:bodyPr/>
                    <a:lstStyle/>
                    <a:p>
                      <a:pPr algn="l" fontAlgn="b"/>
                      <a:r>
                        <a:rPr lang="el-GR" sz="900" b="1" i="0" u="none" strike="noStrike">
                          <a:latin typeface="Arial"/>
                        </a:rPr>
                        <a:t>ΜΙΝΕΡΒΑ ΑΕ</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ΔΗΜΟΣ ΑΝΔΡΑΒΙΔΑΣ</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ΗΛΕΙΑ</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latin typeface="Arial"/>
                        </a:rPr>
                        <a:t>Μ</a:t>
                      </a:r>
                      <a:r>
                        <a:rPr lang="en-US" sz="900" b="1" i="0" u="none" strike="noStrike">
                          <a:latin typeface="Arial"/>
                        </a:rPr>
                        <a:t>CC</a:t>
                      </a:r>
                    </a:p>
                  </a:txBody>
                  <a:tcPr marL="6492" marR="6492" marT="6492" marB="0" anchor="ctr">
                    <a:lnL>
                      <a:noFill/>
                    </a:lnL>
                    <a:lnR>
                      <a:noFill/>
                    </a:lnR>
                    <a:lnT>
                      <a:noFill/>
                    </a:lnT>
                    <a:lnB>
                      <a:noFill/>
                    </a:lnB>
                    <a:solidFill>
                      <a:schemeClr val="accent4">
                        <a:lumMod val="75000"/>
                        <a:alpha val="35000"/>
                      </a:schemeClr>
                    </a:solidFill>
                  </a:tcPr>
                </a:tc>
              </a:tr>
              <a:tr h="249010">
                <a:tc>
                  <a:txBody>
                    <a:bodyPr/>
                    <a:lstStyle/>
                    <a:p>
                      <a:pPr algn="r" fontAlgn="ctr"/>
                      <a:r>
                        <a:rPr lang="en-US" sz="900" b="1" i="0" u="none" strike="noStrike" dirty="0">
                          <a:solidFill>
                            <a:srgbClr val="000000"/>
                          </a:solidFill>
                          <a:latin typeface="Arial"/>
                        </a:rPr>
                        <a:t>02.1.1907</a:t>
                      </a:r>
                    </a:p>
                  </a:txBody>
                  <a:tcPr marL="6492" marR="6492" marT="6492" marB="0" anchor="ctr">
                    <a:lnL>
                      <a:noFill/>
                    </a:lnL>
                    <a:lnR>
                      <a:noFill/>
                    </a:lnR>
                    <a:lnT>
                      <a:noFill/>
                    </a:lnT>
                    <a:lnB>
                      <a:noFill/>
                    </a:lnB>
                    <a:solidFill>
                      <a:schemeClr val="accent4">
                        <a:lumMod val="75000"/>
                        <a:alpha val="35000"/>
                      </a:schemeClr>
                    </a:solidFill>
                  </a:tcPr>
                </a:tc>
                <a:tc>
                  <a:txBody>
                    <a:bodyPr/>
                    <a:lstStyle/>
                    <a:p>
                      <a:pPr algn="l" fontAlgn="b"/>
                      <a:r>
                        <a:rPr lang="el-GR" sz="900" b="1" i="0" u="none" strike="noStrike" dirty="0">
                          <a:latin typeface="Arial"/>
                        </a:rPr>
                        <a:t>ΚΟΡΔΑΛΗΣ ΒΑΣΙΛΕΙΟΣ</a:t>
                      </a:r>
                    </a:p>
                  </a:txBody>
                  <a:tcPr marL="6492" marR="6492" marT="6492" marB="0" anchor="b">
                    <a:lnL>
                      <a:noFill/>
                    </a:lnL>
                    <a:lnR>
                      <a:noFill/>
                    </a:lnR>
                    <a:lnT>
                      <a:noFill/>
                    </a:lnT>
                    <a:lnB>
                      <a:noFill/>
                    </a:lnB>
                    <a:solidFill>
                      <a:schemeClr val="accent4">
                        <a:lumMod val="75000"/>
                        <a:alpha val="35000"/>
                      </a:schemeClr>
                    </a:solidFill>
                  </a:tcPr>
                </a:tc>
                <a:tc>
                  <a:txBody>
                    <a:bodyPr/>
                    <a:lstStyle/>
                    <a:p>
                      <a:pPr algn="ctr" fontAlgn="ctr"/>
                      <a:r>
                        <a:rPr lang="el-GR" sz="900" b="1" i="0" u="none" strike="noStrike" dirty="0">
                          <a:solidFill>
                            <a:srgbClr val="000000"/>
                          </a:solidFill>
                          <a:latin typeface="Arial"/>
                        </a:rPr>
                        <a:t>ΔΗΜΟΣ ΜΕΓΑΡΕΩΝ</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a:solidFill>
                            <a:srgbClr val="000000"/>
                          </a:solidFill>
                          <a:latin typeface="Arial"/>
                        </a:rPr>
                        <a:t>ΔΥΤΙΚΗ ΑΤΤΙΚΗ</a:t>
                      </a:r>
                    </a:p>
                  </a:txBody>
                  <a:tcPr marL="6492" marR="6492" marT="6492" marB="0" anchor="ctr">
                    <a:lnL>
                      <a:noFill/>
                    </a:lnL>
                    <a:lnR>
                      <a:noFill/>
                    </a:lnR>
                    <a:lnT>
                      <a:noFill/>
                    </a:lnT>
                    <a:lnB>
                      <a:noFill/>
                    </a:lnB>
                    <a:solidFill>
                      <a:schemeClr val="accent4">
                        <a:lumMod val="75000"/>
                        <a:alpha val="35000"/>
                      </a:schemeClr>
                    </a:solidFill>
                  </a:tcPr>
                </a:tc>
                <a:tc>
                  <a:txBody>
                    <a:bodyPr/>
                    <a:lstStyle/>
                    <a:p>
                      <a:pPr algn="ctr" fontAlgn="ctr"/>
                      <a:r>
                        <a:rPr lang="el-GR" sz="900" b="1" i="0" u="none" strike="noStrike" dirty="0">
                          <a:latin typeface="Arial"/>
                        </a:rPr>
                        <a:t>Μ</a:t>
                      </a:r>
                      <a:r>
                        <a:rPr lang="en-US" sz="900" b="1" i="0" u="none" strike="noStrike" dirty="0">
                          <a:latin typeface="Arial"/>
                        </a:rPr>
                        <a:t>CC</a:t>
                      </a:r>
                    </a:p>
                  </a:txBody>
                  <a:tcPr marL="6492" marR="6492" marT="6492" marB="0" anchor="ctr">
                    <a:lnL>
                      <a:noFill/>
                    </a:lnL>
                    <a:lnR>
                      <a:noFill/>
                    </a:lnR>
                    <a:lnT>
                      <a:noFill/>
                    </a:lnT>
                    <a:lnB>
                      <a:noFill/>
                    </a:lnB>
                    <a:solidFill>
                      <a:schemeClr val="accent4">
                        <a:lumMod val="75000"/>
                        <a:alpha val="35000"/>
                      </a:schemeClr>
                    </a:solid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sz="4000" dirty="0"/>
              <a:t>Μεταποίηση </a:t>
            </a:r>
            <a:r>
              <a:rPr lang="el-GR" sz="4000" dirty="0" smtClean="0"/>
              <a:t>(2 </a:t>
            </a:r>
            <a:r>
              <a:rPr lang="el-GR" sz="4000" dirty="0"/>
              <a:t>από </a:t>
            </a:r>
            <a:r>
              <a:rPr lang="el-GR" sz="4000" dirty="0" smtClean="0"/>
              <a:t>5)</a:t>
            </a:r>
            <a:endParaRPr lang="el-GR" sz="4000" dirty="0"/>
          </a:p>
        </p:txBody>
      </p:sp>
      <p:sp>
        <p:nvSpPr>
          <p:cNvPr id="10" name="TextBox 4"/>
          <p:cNvSpPr txBox="1">
            <a:spLocks noChangeArrowheads="1"/>
          </p:cNvSpPr>
          <p:nvPr>
            <p:custDataLst>
              <p:tags r:id="rId3"/>
            </p:custDataLst>
          </p:nvPr>
        </p:nvSpPr>
        <p:spPr bwMode="auto">
          <a:xfrm>
            <a:off x="395536" y="908720"/>
            <a:ext cx="8318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2400" dirty="0"/>
              <a:t>Κριτήρια Ασφάλειας &amp; </a:t>
            </a:r>
            <a:r>
              <a:rPr lang="el-GR" altLang="el-GR" sz="2400" dirty="0" smtClean="0"/>
              <a:t>Ποιότητας. </a:t>
            </a:r>
            <a:endParaRPr lang="el-GR" altLang="el-GR" sz="2400" dirty="0"/>
          </a:p>
        </p:txBody>
      </p:sp>
      <p:pic>
        <p:nvPicPr>
          <p:cNvPr id="8" name="Picture 2" descr="Πίνακας 1, Βασικές υγιεινές γάλακτος που απαιτούνται στην ευρωπαική ένωση και την Αμερική."/>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60872" y="1412776"/>
            <a:ext cx="7629947" cy="1656184"/>
          </a:xfrm>
          <a:prstGeom prst="rect">
            <a:avLst/>
          </a:prstGeom>
          <a:noFill/>
        </p:spPr>
      </p:pic>
      <p:pic>
        <p:nvPicPr>
          <p:cNvPr id="9" name="Picture 3" descr="Πίνακας 2, Περιγραφή των βακτηριακών επιπέδων στο γάλ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140968"/>
            <a:ext cx="7456774" cy="321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dirty="0"/>
              <a:t>Μεταποίηση </a:t>
            </a:r>
            <a:r>
              <a:rPr lang="el-GR" dirty="0" smtClean="0"/>
              <a:t>(3 </a:t>
            </a:r>
            <a:r>
              <a:rPr lang="el-GR" dirty="0"/>
              <a:t>από </a:t>
            </a:r>
            <a:r>
              <a:rPr lang="el-GR" dirty="0" smtClean="0"/>
              <a:t>5)</a:t>
            </a:r>
            <a:endParaRPr lang="el-GR" dirty="0"/>
          </a:p>
        </p:txBody>
      </p:sp>
      <p:sp>
        <p:nvSpPr>
          <p:cNvPr id="2" name="Ορθογώνιο 1"/>
          <p:cNvSpPr/>
          <p:nvPr/>
        </p:nvSpPr>
        <p:spPr>
          <a:xfrm>
            <a:off x="663071" y="980728"/>
            <a:ext cx="5637121" cy="461665"/>
          </a:xfrm>
          <a:prstGeom prst="rect">
            <a:avLst/>
          </a:prstGeom>
        </p:spPr>
        <p:txBody>
          <a:bodyPr wrap="none">
            <a:spAutoFit/>
          </a:bodyPr>
          <a:lstStyle/>
          <a:p>
            <a:r>
              <a:rPr lang="el-GR" altLang="el-GR" sz="2400" dirty="0"/>
              <a:t>Έλληνας Κτηνοτρόφος – Επίσημος </a:t>
            </a:r>
            <a:r>
              <a:rPr lang="el-GR" altLang="el-GR" sz="2400" dirty="0" smtClean="0"/>
              <a:t>Έλεγχος. </a:t>
            </a:r>
            <a:endParaRPr lang="el-GR" sz="2400" dirty="0"/>
          </a:p>
        </p:txBody>
      </p:sp>
      <p:pic>
        <p:nvPicPr>
          <p:cNvPr id="7" name="Picture 3" descr="Εικόνα, επιφάνεια αργασίας από την ιστοσελίδα του υπουργείου αγροτικής ανάπτυξης και τροφίμων σχετικά με την νομοθεσία και τους κανονισμούς όσο αφορά το γάλα και τα γαλακτοκομικά προιόντα."/>
          <p:cNvPicPr>
            <a:picLocks noChangeAspect="1" noChangeArrowheads="1"/>
          </p:cNvPicPr>
          <p:nvPr/>
        </p:nvPicPr>
        <p:blipFill>
          <a:blip r:embed="rId5">
            <a:extLst>
              <a:ext uri="{28A0092B-C50C-407E-A947-70E740481C1C}">
                <a14:useLocalDpi xmlns:a14="http://schemas.microsoft.com/office/drawing/2010/main" val="0"/>
              </a:ext>
            </a:extLst>
          </a:blip>
          <a:srcRect l="12199" t="2405" r="12520" b="27856"/>
          <a:stretch>
            <a:fillRect/>
          </a:stretch>
        </p:blipFill>
        <p:spPr bwMode="auto">
          <a:xfrm>
            <a:off x="785813" y="1556792"/>
            <a:ext cx="74295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Μεταποίηση </a:t>
            </a:r>
            <a:r>
              <a:rPr lang="el-GR" sz="4000" dirty="0" smtClean="0"/>
              <a:t>(4 </a:t>
            </a:r>
            <a:r>
              <a:rPr lang="el-GR" sz="4000" dirty="0"/>
              <a:t>από </a:t>
            </a:r>
            <a:r>
              <a:rPr lang="el-GR" sz="4000" dirty="0" smtClean="0"/>
              <a:t>5)</a:t>
            </a:r>
            <a:endParaRPr lang="el-GR" sz="4000" dirty="0"/>
          </a:p>
        </p:txBody>
      </p:sp>
      <p:sp>
        <p:nvSpPr>
          <p:cNvPr id="2" name="Ορθογώνιο 1" descr="."/>
          <p:cNvSpPr/>
          <p:nvPr/>
        </p:nvSpPr>
        <p:spPr>
          <a:xfrm>
            <a:off x="808945" y="1052736"/>
            <a:ext cx="4744760" cy="461665"/>
          </a:xfrm>
          <a:prstGeom prst="rect">
            <a:avLst/>
          </a:prstGeom>
        </p:spPr>
        <p:txBody>
          <a:bodyPr wrap="none">
            <a:spAutoFit/>
          </a:bodyPr>
          <a:lstStyle/>
          <a:p>
            <a:r>
              <a:rPr lang="el-GR" altLang="el-GR" sz="2400" dirty="0"/>
              <a:t>Ισχυρισμοί Υγείας ή/και </a:t>
            </a:r>
            <a:r>
              <a:rPr lang="el-GR" altLang="el-GR" sz="2400" dirty="0" smtClean="0"/>
              <a:t>Διατροφής. </a:t>
            </a:r>
            <a:endParaRPr lang="el-GR" sz="2400" dirty="0"/>
          </a:p>
        </p:txBody>
      </p:sp>
      <p:pic>
        <p:nvPicPr>
          <p:cNvPr id="7" name="Picture 4" descr="Εικόνα, Ισχυρισμοί Υγείας ή/και Διατροφής με βάση τους κανονισμούς της Ευρωπαικής ένωσης. &#10;"/>
          <p:cNvPicPr>
            <a:picLocks noChangeAspect="1" noChangeArrowheads="1"/>
          </p:cNvPicPr>
          <p:nvPr/>
        </p:nvPicPr>
        <p:blipFill>
          <a:blip r:embed="rId5">
            <a:extLst>
              <a:ext uri="{28A0092B-C50C-407E-A947-70E740481C1C}">
                <a14:useLocalDpi xmlns:a14="http://schemas.microsoft.com/office/drawing/2010/main" val="0"/>
              </a:ext>
            </a:extLst>
          </a:blip>
          <a:srcRect l="7773" t="14438" r="9178" b="7755"/>
          <a:stretch>
            <a:fillRect/>
          </a:stretch>
        </p:blipFill>
        <p:spPr bwMode="auto">
          <a:xfrm>
            <a:off x="603296" y="1628800"/>
            <a:ext cx="785713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Μεταποίηση </a:t>
            </a:r>
            <a:r>
              <a:rPr lang="el-GR" dirty="0" smtClean="0"/>
              <a:t>(5 </a:t>
            </a:r>
            <a:r>
              <a:rPr lang="el-GR" dirty="0"/>
              <a:t>από </a:t>
            </a:r>
            <a:r>
              <a:rPr lang="el-GR" dirty="0" smtClean="0"/>
              <a:t>5)</a:t>
            </a:r>
            <a:endParaRPr lang="el-GR" dirty="0"/>
          </a:p>
        </p:txBody>
      </p:sp>
      <p:sp>
        <p:nvSpPr>
          <p:cNvPr id="3" name="Ορθογώνιο 2"/>
          <p:cNvSpPr/>
          <p:nvPr/>
        </p:nvSpPr>
        <p:spPr>
          <a:xfrm>
            <a:off x="539552" y="1052736"/>
            <a:ext cx="8136904" cy="5262979"/>
          </a:xfrm>
          <a:prstGeom prst="rect">
            <a:avLst/>
          </a:prstGeom>
        </p:spPr>
        <p:txBody>
          <a:bodyPr wrap="square">
            <a:spAutoFit/>
          </a:bodyPr>
          <a:lstStyle/>
          <a:p>
            <a:r>
              <a:rPr lang="el-GR" altLang="el-GR" sz="2400" dirty="0" smtClean="0"/>
              <a:t>Ε.Ο.Φ. (Εθνικός Οργανισμός Φαρμάκων).</a:t>
            </a:r>
          </a:p>
          <a:p>
            <a:r>
              <a:rPr lang="el-GR" altLang="el-GR" sz="2400" dirty="0" smtClean="0"/>
              <a:t>1. Τρόφιμα </a:t>
            </a:r>
            <a:r>
              <a:rPr lang="el-GR" altLang="el-GR" sz="2400" dirty="0"/>
              <a:t>ειδικής </a:t>
            </a:r>
            <a:r>
              <a:rPr lang="el-GR" altLang="el-GR" sz="2400" dirty="0" smtClean="0"/>
              <a:t>διατροφής,</a:t>
            </a:r>
            <a:r>
              <a:rPr lang="el-GR" altLang="el-GR" sz="2400" dirty="0"/>
              <a:t/>
            </a:r>
            <a:br>
              <a:rPr lang="el-GR" altLang="el-GR" sz="2400" dirty="0"/>
            </a:br>
            <a:endParaRPr lang="el-GR" altLang="el-GR" sz="2400" dirty="0"/>
          </a:p>
          <a:p>
            <a:r>
              <a:rPr lang="el-GR" altLang="el-GR" sz="2400" dirty="0" smtClean="0"/>
              <a:t>2. Τρόφιμα </a:t>
            </a:r>
            <a:r>
              <a:rPr lang="el-GR" altLang="el-GR" sz="2400" dirty="0"/>
              <a:t>ειδικής διατροφής για </a:t>
            </a:r>
            <a:r>
              <a:rPr lang="el-GR" altLang="el-GR" sz="2400" dirty="0" smtClean="0"/>
              <a:t>αθλητές,</a:t>
            </a:r>
            <a:r>
              <a:rPr lang="el-GR" altLang="el-GR" sz="2400" dirty="0"/>
              <a:t/>
            </a:r>
            <a:br>
              <a:rPr lang="el-GR" altLang="el-GR" sz="2400" dirty="0"/>
            </a:br>
            <a:r>
              <a:rPr lang="el-GR" altLang="el-GR" sz="2400" dirty="0"/>
              <a:t/>
            </a:r>
            <a:br>
              <a:rPr lang="el-GR" altLang="el-GR" sz="2400" dirty="0"/>
            </a:br>
            <a:r>
              <a:rPr lang="el-GR" altLang="el-GR" sz="2400" dirty="0" smtClean="0"/>
              <a:t>3. Τρόφιμα </a:t>
            </a:r>
            <a:r>
              <a:rPr lang="el-GR" altLang="el-GR" sz="2400" dirty="0"/>
              <a:t>για δίαιτες μειωμένων θερμίδων για απώλεια </a:t>
            </a:r>
            <a:r>
              <a:rPr lang="el-GR" altLang="el-GR" sz="2400" dirty="0" smtClean="0"/>
              <a:t>βάρους,</a:t>
            </a:r>
            <a:r>
              <a:rPr lang="el-GR" altLang="el-GR" sz="2400" dirty="0"/>
              <a:t> </a:t>
            </a:r>
            <a:br>
              <a:rPr lang="el-GR" altLang="el-GR" sz="2400" dirty="0"/>
            </a:br>
            <a:r>
              <a:rPr lang="el-GR" altLang="el-GR" sz="2400" dirty="0"/>
              <a:t/>
            </a:r>
            <a:br>
              <a:rPr lang="el-GR" altLang="el-GR" sz="2400" dirty="0"/>
            </a:br>
            <a:r>
              <a:rPr lang="el-GR" altLang="el-GR" sz="2400" dirty="0" smtClean="0"/>
              <a:t>4. Διαιτητικά </a:t>
            </a:r>
            <a:r>
              <a:rPr lang="el-GR" altLang="el-GR" sz="2400" dirty="0"/>
              <a:t>τρόφιμα για ειδικούς ιατρικούς </a:t>
            </a:r>
            <a:r>
              <a:rPr lang="el-GR" altLang="el-GR" sz="2400" dirty="0" smtClean="0"/>
              <a:t>σκοπούς,</a:t>
            </a:r>
            <a:r>
              <a:rPr lang="el-GR" altLang="el-GR" sz="2400" dirty="0"/>
              <a:t/>
            </a:r>
            <a:br>
              <a:rPr lang="el-GR" altLang="el-GR" sz="2400" dirty="0"/>
            </a:br>
            <a:r>
              <a:rPr lang="el-GR" altLang="el-GR" sz="2400" dirty="0"/>
              <a:t/>
            </a:r>
            <a:br>
              <a:rPr lang="el-GR" altLang="el-GR" sz="2400" dirty="0"/>
            </a:br>
            <a:r>
              <a:rPr lang="el-GR" altLang="el-GR" sz="2400" dirty="0" smtClean="0"/>
              <a:t>5. Παρασκευάσματα </a:t>
            </a:r>
            <a:r>
              <a:rPr lang="el-GR" altLang="el-GR" sz="2400" dirty="0"/>
              <a:t>για βρέφη και για τη 2η βρεφική </a:t>
            </a:r>
            <a:r>
              <a:rPr lang="el-GR" altLang="el-GR" sz="2400" dirty="0" smtClean="0"/>
              <a:t>ηλικία,</a:t>
            </a:r>
            <a:r>
              <a:rPr lang="el-GR" altLang="el-GR" sz="2400" dirty="0"/>
              <a:t/>
            </a:r>
            <a:br>
              <a:rPr lang="el-GR" altLang="el-GR" sz="2400" dirty="0"/>
            </a:br>
            <a:r>
              <a:rPr lang="el-GR" altLang="el-GR" sz="2400" dirty="0"/>
              <a:t/>
            </a:r>
            <a:br>
              <a:rPr lang="el-GR" altLang="el-GR" sz="2400" dirty="0"/>
            </a:br>
            <a:r>
              <a:rPr lang="el-GR" altLang="el-GR" sz="2400" dirty="0" smtClean="0"/>
              <a:t>6. Μεταποιημένες </a:t>
            </a:r>
            <a:r>
              <a:rPr lang="el-GR" altLang="el-GR" sz="2400" dirty="0"/>
              <a:t>τροφές με βάση τα δημητριακά και παιδικές τροφές για βρέφη και μικρά </a:t>
            </a:r>
            <a:r>
              <a:rPr lang="el-GR" altLang="el-GR" sz="2400" dirty="0" smtClean="0"/>
              <a:t>παιδιά.</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Εμπόριο (1 από 3)</a:t>
            </a:r>
            <a:endParaRPr lang="el-GR" dirty="0"/>
          </a:p>
        </p:txBody>
      </p:sp>
      <p:pic>
        <p:nvPicPr>
          <p:cNvPr id="6" name="Picture 2" descr="Εικόνα, συγκριτικό σχεδιάγραμμα του εμπορίου γάλακτος στην ευρώπη και στον υπόλοπο κόσμ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68" y="1362993"/>
            <a:ext cx="78486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Εμπόριο </a:t>
            </a:r>
            <a:r>
              <a:rPr lang="el-GR" dirty="0" smtClean="0"/>
              <a:t>(2 </a:t>
            </a:r>
            <a:r>
              <a:rPr lang="el-GR" dirty="0"/>
              <a:t>από 3)</a:t>
            </a:r>
          </a:p>
        </p:txBody>
      </p:sp>
      <p:pic>
        <p:nvPicPr>
          <p:cNvPr id="10" name="Picture 2" descr="Εικόνα, EU 27 milk production shares by member st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07" y="1052736"/>
            <a:ext cx="785812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Εμπόριο </a:t>
            </a:r>
            <a:r>
              <a:rPr lang="el-GR" dirty="0" smtClean="0"/>
              <a:t>(3 </a:t>
            </a:r>
            <a:r>
              <a:rPr lang="el-GR" dirty="0"/>
              <a:t>από 3)</a:t>
            </a:r>
          </a:p>
        </p:txBody>
      </p:sp>
      <p:pic>
        <p:nvPicPr>
          <p:cNvPr id="6" name="Picture 2" descr="Εικόνα, Οι ποσοστώσεις στην ευρώπη και το τέλος τους μέχρι το 2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988665"/>
            <a:ext cx="8208912" cy="517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a:t>
            </a:r>
            <a:r>
              <a:rPr lang="el-GR" dirty="0" smtClean="0"/>
              <a:t>Γάλακτος</a:t>
            </a:r>
            <a:r>
              <a:rPr lang="en-US" dirty="0" smtClean="0"/>
              <a:t> (</a:t>
            </a:r>
            <a:r>
              <a:rPr lang="el-GR" dirty="0" smtClean="0"/>
              <a:t>1 από 5)</a:t>
            </a:r>
            <a:endParaRPr lang="el-GR" dirty="0"/>
          </a:p>
        </p:txBody>
      </p:sp>
      <p:sp>
        <p:nvSpPr>
          <p:cNvPr id="2" name="Ορθογώνιο 1"/>
          <p:cNvSpPr/>
          <p:nvPr/>
        </p:nvSpPr>
        <p:spPr>
          <a:xfrm>
            <a:off x="539552" y="1052736"/>
            <a:ext cx="8208912" cy="830997"/>
          </a:xfrm>
          <a:prstGeom prst="rect">
            <a:avLst/>
          </a:prstGeom>
        </p:spPr>
        <p:txBody>
          <a:bodyPr wrap="square">
            <a:spAutoFit/>
          </a:bodyPr>
          <a:lstStyle/>
          <a:p>
            <a:r>
              <a:rPr lang="el-GR" altLang="el-GR" sz="2400" dirty="0"/>
              <a:t>Ασφάλεια &amp; </a:t>
            </a:r>
            <a:r>
              <a:rPr lang="el-GR" altLang="el-GR" sz="2400" dirty="0" smtClean="0"/>
              <a:t>Ποιότητα.</a:t>
            </a:r>
          </a:p>
          <a:p>
            <a:r>
              <a:rPr lang="el-GR" sz="2400" dirty="0"/>
              <a:t>Ασφάλεια Γάλακτος στην </a:t>
            </a:r>
            <a:r>
              <a:rPr lang="el-GR" sz="2400" dirty="0" smtClean="0"/>
              <a:t>ΕΕ.</a:t>
            </a:r>
            <a:endParaRPr lang="el-GR" altLang="el-GR" sz="2400" dirty="0" smtClean="0"/>
          </a:p>
        </p:txBody>
      </p:sp>
      <p:sp>
        <p:nvSpPr>
          <p:cNvPr id="10" name="Rectangle 4" descr="Πίνακας,  RASFF Portal.&#10;&#10; Notifications list : 491 results&#10;  Notified from  01/10/2004  Notified till  01/10/2014 &#10;  Product category  milk and milk products. &#10;&#10;"/>
          <p:cNvSpPr>
            <a:spLocks noChangeArrowheads="1"/>
          </p:cNvSpPr>
          <p:nvPr/>
        </p:nvSpPr>
        <p:spPr bwMode="auto">
          <a:xfrm>
            <a:off x="571500" y="1928813"/>
            <a:ext cx="7858125" cy="182086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6654"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l-GR" altLang="el-GR" sz="2800" b="1" dirty="0">
                <a:latin typeface="inherit"/>
              </a:rPr>
              <a:t>  </a:t>
            </a:r>
            <a:r>
              <a:rPr lang="en-US" altLang="el-GR" sz="2800" b="1" dirty="0">
                <a:latin typeface="inherit"/>
              </a:rPr>
              <a:t>Notifications list : 491 results</a:t>
            </a:r>
          </a:p>
          <a:p>
            <a:pPr fontAlgn="ctr"/>
            <a:endParaRPr lang="el-GR" altLang="el-GR" sz="1400" b="1" dirty="0">
              <a:solidFill>
                <a:srgbClr val="333333"/>
              </a:solidFill>
            </a:endParaRPr>
          </a:p>
          <a:p>
            <a:pPr fontAlgn="ctr"/>
            <a:r>
              <a:rPr lang="el-GR" altLang="el-GR" b="1" dirty="0">
                <a:solidFill>
                  <a:srgbClr val="333333"/>
                </a:solidFill>
              </a:rPr>
              <a:t>  </a:t>
            </a:r>
            <a:r>
              <a:rPr lang="en-US" altLang="el-GR" b="1" dirty="0">
                <a:solidFill>
                  <a:srgbClr val="333333"/>
                </a:solidFill>
              </a:rPr>
              <a:t>Notified from</a:t>
            </a:r>
            <a:r>
              <a:rPr lang="en-US" altLang="el-GR" dirty="0">
                <a:solidFill>
                  <a:srgbClr val="333333"/>
                </a:solidFill>
              </a:rPr>
              <a:t>  01/10/2004 </a:t>
            </a:r>
            <a:r>
              <a:rPr lang="en-US" altLang="el-GR" dirty="0"/>
              <a:t> </a:t>
            </a:r>
            <a:r>
              <a:rPr lang="en-US" altLang="el-GR" b="1" dirty="0">
                <a:solidFill>
                  <a:srgbClr val="333333"/>
                </a:solidFill>
              </a:rPr>
              <a:t>Notified till</a:t>
            </a:r>
            <a:r>
              <a:rPr lang="en-US" altLang="el-GR" dirty="0">
                <a:solidFill>
                  <a:srgbClr val="333333"/>
                </a:solidFill>
              </a:rPr>
              <a:t>  01/10/2014 </a:t>
            </a:r>
            <a:endParaRPr lang="el-GR" altLang="el-GR" dirty="0">
              <a:solidFill>
                <a:srgbClr val="333333"/>
              </a:solidFill>
            </a:endParaRPr>
          </a:p>
          <a:p>
            <a:pPr fontAlgn="ctr"/>
            <a:r>
              <a:rPr lang="en-US" altLang="el-GR" dirty="0"/>
              <a:t> </a:t>
            </a:r>
            <a:endParaRPr lang="el-GR" altLang="el-GR" dirty="0"/>
          </a:p>
          <a:p>
            <a:pPr fontAlgn="ctr"/>
            <a:r>
              <a:rPr lang="el-GR" altLang="el-GR" dirty="0"/>
              <a:t>  </a:t>
            </a:r>
            <a:r>
              <a:rPr lang="en-US" altLang="el-GR" b="1" dirty="0">
                <a:solidFill>
                  <a:srgbClr val="333333"/>
                </a:solidFill>
              </a:rPr>
              <a:t>Product category</a:t>
            </a:r>
            <a:r>
              <a:rPr lang="en-US" altLang="el-GR" dirty="0">
                <a:solidFill>
                  <a:srgbClr val="333333"/>
                </a:solidFill>
              </a:rPr>
              <a:t>  milk and milk products</a:t>
            </a:r>
            <a:r>
              <a:rPr lang="en-US" altLang="el-GR" sz="1400" dirty="0">
                <a:solidFill>
                  <a:srgbClr val="333333"/>
                </a:solidFill>
              </a:rPr>
              <a:t> </a:t>
            </a:r>
            <a:endParaRPr lang="el-GR" altLang="el-GR" sz="1400" dirty="0">
              <a:solidFill>
                <a:srgbClr val="333333"/>
              </a:solidFill>
            </a:endParaRPr>
          </a:p>
          <a:p>
            <a:pPr fontAlgn="ctr"/>
            <a:endParaRPr lang="en-US" altLang="el-GR" dirty="0"/>
          </a:p>
        </p:txBody>
      </p:sp>
      <p:pic>
        <p:nvPicPr>
          <p:cNvPr id="11" name="Picture 3" descr="Εικόνα 1, European Commiss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369" y="4119563"/>
            <a:ext cx="2490762" cy="17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Εικόνα 2, RASFF(rapid alert system for Food and Feed) Portal logo.&#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4271198"/>
            <a:ext cx="31972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descr="."/>
          <p:cNvSpPr>
            <a:spLocks noChangeArrowheads="1"/>
          </p:cNvSpPr>
          <p:nvPr>
            <p:custDataLst>
              <p:tags r:id="rId3"/>
            </p:custDataLst>
          </p:nvPr>
        </p:nvSpPr>
        <p:spPr bwMode="auto">
          <a:xfrm>
            <a:off x="571922" y="37496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l-GR" dirty="0">
                <a:solidFill>
                  <a:srgbClr val="0065A2"/>
                </a:solidFill>
                <a:latin typeface="inherit"/>
              </a:rPr>
              <a:t>RASFF Portal</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Γάλακτος</a:t>
            </a:r>
            <a:r>
              <a:rPr lang="en-US" dirty="0"/>
              <a:t> </a:t>
            </a:r>
            <a:r>
              <a:rPr lang="en-US" dirty="0" smtClean="0"/>
              <a:t>(</a:t>
            </a:r>
            <a:r>
              <a:rPr lang="el-GR" dirty="0" smtClean="0"/>
              <a:t>2 </a:t>
            </a:r>
            <a:r>
              <a:rPr lang="el-GR" dirty="0"/>
              <a:t>από </a:t>
            </a:r>
            <a:r>
              <a:rPr lang="el-GR" dirty="0" smtClean="0"/>
              <a:t>5)</a:t>
            </a:r>
            <a:endParaRPr lang="el-GR" dirty="0"/>
          </a:p>
        </p:txBody>
      </p:sp>
      <p:graphicFrame>
        <p:nvGraphicFramePr>
          <p:cNvPr id="6" name="Table 4" descr="Πίνακας, παράδειγμα αποτελεσμάτων για την ασφάλεια γάλακτος."/>
          <p:cNvGraphicFramePr>
            <a:graphicFrameLocks noGrp="1"/>
          </p:cNvGraphicFramePr>
          <p:nvPr>
            <p:custDataLst>
              <p:tags r:id="rId3"/>
            </p:custDataLst>
            <p:extLst>
              <p:ext uri="{D42A27DB-BD31-4B8C-83A1-F6EECF244321}">
                <p14:modId xmlns:p14="http://schemas.microsoft.com/office/powerpoint/2010/main" val="1186121683"/>
              </p:ext>
            </p:extLst>
          </p:nvPr>
        </p:nvGraphicFramePr>
        <p:xfrm>
          <a:off x="642938" y="955696"/>
          <a:ext cx="7643812" cy="5281616"/>
        </p:xfrm>
        <a:graphic>
          <a:graphicData uri="http://schemas.openxmlformats.org/drawingml/2006/table">
            <a:tbl>
              <a:tblPr firstRow="1"/>
              <a:tblGrid>
                <a:gridCol w="592581"/>
                <a:gridCol w="693294"/>
                <a:gridCol w="765215"/>
                <a:gridCol w="3035612"/>
                <a:gridCol w="2557110"/>
              </a:tblGrid>
              <a:tr h="355315">
                <a:tc>
                  <a:txBody>
                    <a:bodyPr/>
                    <a:lstStyle/>
                    <a:p>
                      <a:pPr algn="l" fontAlgn="b"/>
                      <a:r>
                        <a:rPr lang="en-US" sz="1000" b="0" i="0" u="none" strike="noStrike" dirty="0">
                          <a:solidFill>
                            <a:srgbClr val="000000"/>
                          </a:solidFill>
                          <a:latin typeface="Calibri"/>
                        </a:rPr>
                        <a:t> </a:t>
                      </a:r>
                    </a:p>
                  </a:txBody>
                  <a:tcPr marL="7682" marR="7682" marT="7682" marB="0" anchor="b">
                    <a:lnL>
                      <a:noFill/>
                    </a:lnL>
                    <a:lnR>
                      <a:noFill/>
                    </a:lnR>
                    <a:lnT>
                      <a:noFill/>
                    </a:lnT>
                    <a:lnB>
                      <a:noFill/>
                    </a:lnB>
                    <a:solidFill>
                      <a:srgbClr val="FFFFFF"/>
                    </a:solidFill>
                  </a:tcPr>
                </a:tc>
                <a:tc gridSpan="4">
                  <a:txBody>
                    <a:bodyPr/>
                    <a:lstStyle/>
                    <a:p>
                      <a:pPr algn="l" fontAlgn="b"/>
                      <a:r>
                        <a:rPr lang="en-US" sz="1000" b="1" i="1" u="none" strike="noStrike">
                          <a:solidFill>
                            <a:srgbClr val="0080C0"/>
                          </a:solidFill>
                          <a:latin typeface="Calibri"/>
                        </a:rPr>
                        <a:t>RASFF portal</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gridSpan="5">
                  <a:txBody>
                    <a:bodyPr/>
                    <a:lstStyle/>
                    <a:p>
                      <a:pPr algn="l" fontAlgn="b"/>
                      <a:r>
                        <a:rPr lang="en-US" sz="1000" b="0" i="0" u="none" strike="noStrike">
                          <a:solidFill>
                            <a:srgbClr val="000000"/>
                          </a:solidFill>
                          <a:latin typeface="Calibri"/>
                        </a:rPr>
                        <a:t> </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rowSpan="18">
                  <a:txBody>
                    <a:bodyPr/>
                    <a:lstStyle/>
                    <a:p>
                      <a:pPr algn="l" fontAlgn="b"/>
                      <a:r>
                        <a:rPr lang="en-US" sz="1000" b="0" i="0" u="none" strike="noStrike">
                          <a:solidFill>
                            <a:srgbClr val="000000"/>
                          </a:solidFill>
                          <a:latin typeface="Calibri"/>
                        </a:rPr>
                        <a:t> </a:t>
                      </a:r>
                    </a:p>
                  </a:txBody>
                  <a:tcPr marL="7682" marR="7682" marT="7682" marB="0" anchor="b">
                    <a:lnL>
                      <a:noFill/>
                    </a:lnL>
                    <a:lnR>
                      <a:noFill/>
                    </a:lnR>
                    <a:lnT>
                      <a:noFill/>
                    </a:lnT>
                    <a:lnB>
                      <a:noFill/>
                    </a:lnB>
                    <a:solidFill>
                      <a:srgbClr val="FFFFFF"/>
                    </a:solidFill>
                  </a:tcPr>
                </a:tc>
                <a:tc gridSpan="4">
                  <a:txBody>
                    <a:bodyPr/>
                    <a:lstStyle/>
                    <a:p>
                      <a:pPr algn="ctr" fontAlgn="b"/>
                      <a:r>
                        <a:rPr lang="en-US" sz="1000" b="1" i="0" u="none" strike="noStrike" dirty="0">
                          <a:solidFill>
                            <a:srgbClr val="000000"/>
                          </a:solidFill>
                          <a:latin typeface="Calibri"/>
                        </a:rPr>
                        <a:t>Notifications list : 10 results</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gridSpan="4">
                  <a:txBody>
                    <a:bodyPr/>
                    <a:lstStyle/>
                    <a:p>
                      <a:pPr algn="l" fontAlgn="b"/>
                      <a:r>
                        <a:rPr lang="en-US" sz="1000" b="0" i="0" u="none" strike="noStrike">
                          <a:solidFill>
                            <a:srgbClr val="000000"/>
                          </a:solidFill>
                          <a:latin typeface="Calibri"/>
                        </a:rPr>
                        <a:t> </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gridSpan="4">
                  <a:txBody>
                    <a:bodyPr/>
                    <a:lstStyle/>
                    <a:p>
                      <a:pPr algn="ctr" fontAlgn="b"/>
                      <a:r>
                        <a:rPr lang="en-US" sz="1000" b="0" i="0" u="none" strike="noStrike">
                          <a:solidFill>
                            <a:srgbClr val="000000"/>
                          </a:solidFill>
                          <a:latin typeface="Calibri"/>
                        </a:rPr>
                        <a:t>Created on 09.10.2014</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gridSpan="4">
                  <a:txBody>
                    <a:bodyPr/>
                    <a:lstStyle/>
                    <a:p>
                      <a:pPr algn="l" fontAlgn="b"/>
                      <a:r>
                        <a:rPr lang="en-US" sz="1000" b="0" i="0" u="none" strike="noStrike" dirty="0">
                          <a:solidFill>
                            <a:srgbClr val="000000"/>
                          </a:solidFill>
                          <a:latin typeface="Calibri"/>
                        </a:rPr>
                        <a:t> </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702">
                <a:tc vMerge="1">
                  <a:txBody>
                    <a:bodyPr/>
                    <a:lstStyle/>
                    <a:p>
                      <a:endParaRPr lang="en-US"/>
                    </a:p>
                  </a:txBody>
                  <a:tcPr/>
                </a:tc>
                <a:tc gridSpan="4">
                  <a:txBody>
                    <a:bodyPr/>
                    <a:lstStyle/>
                    <a:p>
                      <a:pPr algn="l" fontAlgn="b"/>
                      <a:r>
                        <a:rPr lang="en-US" sz="1000" b="1" i="0" u="none" strike="noStrike">
                          <a:solidFill>
                            <a:srgbClr val="FF3F00"/>
                          </a:solidFill>
                          <a:latin typeface="Calibri"/>
                        </a:rPr>
                        <a:t>Search criteria</a:t>
                      </a:r>
                      <a:r>
                        <a:rPr lang="en-US" sz="1000" b="0" i="0" u="none" strike="noStrike">
                          <a:solidFill>
                            <a:srgbClr val="000000"/>
                          </a:solidFill>
                          <a:latin typeface="Calibri"/>
                        </a:rPr>
                        <a:t>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Notified from</a:t>
                      </a:r>
                      <a:r>
                        <a:rPr lang="en-US" sz="1000" b="0" i="0" u="none" strike="noStrike">
                          <a:solidFill>
                            <a:srgbClr val="000000"/>
                          </a:solidFill>
                          <a:latin typeface="Calibri"/>
                        </a:rPr>
                        <a:t> 01/10/2004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Notified till</a:t>
                      </a:r>
                      <a:r>
                        <a:rPr lang="en-US" sz="1000" b="0" i="0" u="none" strike="noStrike">
                          <a:solidFill>
                            <a:srgbClr val="000000"/>
                          </a:solidFill>
                          <a:latin typeface="Calibri"/>
                        </a:rPr>
                        <a:t> 01/10/2014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Product type</a:t>
                      </a:r>
                      <a:r>
                        <a:rPr lang="en-US" sz="1000" b="0" i="0" u="none" strike="noStrike">
                          <a:solidFill>
                            <a:srgbClr val="000000"/>
                          </a:solidFill>
                          <a:latin typeface="Calibri"/>
                        </a:rPr>
                        <a:t> food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Product category</a:t>
                      </a:r>
                      <a:r>
                        <a:rPr lang="en-US" sz="1000" b="0" i="0" u="none" strike="noStrike">
                          <a:solidFill>
                            <a:srgbClr val="000000"/>
                          </a:solidFill>
                          <a:latin typeface="Calibri"/>
                        </a:rPr>
                        <a:t> milk and milk products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Origin country</a:t>
                      </a:r>
                      <a:r>
                        <a:rPr lang="en-US" sz="1000" b="0" i="0" u="none" strike="noStrike">
                          <a:solidFill>
                            <a:srgbClr val="000000"/>
                          </a:solidFill>
                          <a:latin typeface="Calibri"/>
                        </a:rPr>
                        <a:t> Greece (GR) </a:t>
                      </a:r>
                      <a:endParaRPr lang="en-US" sz="1000" b="1" i="0" u="none" strike="noStrike">
                        <a:solidFill>
                          <a:srgbClr val="FF3F00"/>
                        </a:solidFill>
                        <a:latin typeface="Calibri"/>
                      </a:endParaRP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gridSpan="4">
                  <a:txBody>
                    <a:bodyPr/>
                    <a:lstStyle/>
                    <a:p>
                      <a:pPr algn="l" fontAlgn="b"/>
                      <a:r>
                        <a:rPr lang="en-US" sz="1000" b="0" i="0" u="none" strike="noStrike">
                          <a:solidFill>
                            <a:srgbClr val="000000"/>
                          </a:solidFill>
                          <a:latin typeface="Calibri"/>
                        </a:rPr>
                        <a:t> </a:t>
                      </a:r>
                    </a:p>
                  </a:txBody>
                  <a:tcPr marL="7682" marR="7682" marT="7682" marB="0" anchor="b">
                    <a:lnL>
                      <a:noFill/>
                    </a:lnL>
                    <a:lnR>
                      <a:noFill/>
                    </a:lnR>
                    <a:lnT>
                      <a:noFill/>
                    </a:lnT>
                    <a:lnB w="12700" cap="flat" cmpd="sng" algn="ctr">
                      <a:solidFill>
                        <a:srgbClr val="0080C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a:txBody>
                    <a:bodyPr/>
                    <a:lstStyle/>
                    <a:p>
                      <a:pPr algn="ctr" fontAlgn="ctr"/>
                      <a:r>
                        <a:rPr lang="en-US" sz="1000" b="1" i="0" u="none" strike="noStrike">
                          <a:solidFill>
                            <a:srgbClr val="000000"/>
                          </a:solidFill>
                          <a:latin typeface="Calibri"/>
                        </a:rPr>
                        <a:t>date</a:t>
                      </a:r>
                    </a:p>
                  </a:txBody>
                  <a:tcPr marL="7682" marR="7682" marT="7682" marB="0" anchor="ctr">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rgbClr val="0080C0"/>
                      </a:solidFill>
                      <a:prstDash val="solid"/>
                      <a:round/>
                      <a:headEnd type="none" w="med" len="med"/>
                      <a:tailEnd type="none" w="med" len="med"/>
                    </a:lnT>
                    <a:lnB w="6350" cap="flat" cmpd="sng" algn="ctr">
                      <a:solidFill>
                        <a:srgbClr val="0080C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latin typeface="Calibri"/>
                        </a:rPr>
                        <a:t>notified by</a:t>
                      </a:r>
                    </a:p>
                  </a:txBody>
                  <a:tcPr marL="7682" marR="7682" marT="7682"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rgbClr val="0080C0"/>
                      </a:solidFill>
                      <a:prstDash val="solid"/>
                      <a:round/>
                      <a:headEnd type="none" w="med" len="med"/>
                      <a:tailEnd type="none" w="med" len="med"/>
                    </a:lnT>
                    <a:lnB w="6350" cap="flat" cmpd="sng" algn="ctr">
                      <a:solidFill>
                        <a:srgbClr val="0080C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latin typeface="Calibri"/>
                        </a:rPr>
                        <a:t>subject</a:t>
                      </a:r>
                    </a:p>
                  </a:txBody>
                  <a:tcPr marL="7682" marR="7682" marT="7682"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rgbClr val="0080C0"/>
                      </a:solidFill>
                      <a:prstDash val="solid"/>
                      <a:round/>
                      <a:headEnd type="none" w="med" len="med"/>
                      <a:tailEnd type="none" w="med" len="med"/>
                    </a:lnT>
                    <a:lnB w="6350" cap="flat" cmpd="sng" algn="ctr">
                      <a:solidFill>
                        <a:srgbClr val="0080C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latin typeface="Calibri"/>
                        </a:rPr>
                        <a:t>distribution</a:t>
                      </a:r>
                    </a:p>
                  </a:txBody>
                  <a:tcPr marL="7682" marR="7682" marT="7682"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rgbClr val="0080C0"/>
                      </a:solidFill>
                      <a:prstDash val="solid"/>
                      <a:round/>
                      <a:headEnd type="none" w="med" len="med"/>
                      <a:tailEnd type="none" w="med" len="med"/>
                    </a:lnT>
                    <a:lnB w="6350" cap="flat" cmpd="sng" algn="ctr">
                      <a:solidFill>
                        <a:srgbClr val="0080C0"/>
                      </a:solidFill>
                      <a:prstDash val="solid"/>
                      <a:round/>
                      <a:headEnd type="none" w="med" len="med"/>
                      <a:tailEnd type="none" w="med" len="med"/>
                    </a:lnB>
                    <a:solidFill>
                      <a:srgbClr val="FFFFFF"/>
                    </a:solidFill>
                  </a:tcPr>
                </a:tc>
              </a:tr>
              <a:tr h="167692">
                <a:tc vMerge="1">
                  <a:txBody>
                    <a:bodyPr/>
                    <a:lstStyle/>
                    <a:p>
                      <a:endParaRPr lang="en-US"/>
                    </a:p>
                  </a:txBody>
                  <a:tcPr/>
                </a:tc>
                <a:tc gridSpan="4">
                  <a:txBody>
                    <a:bodyPr/>
                    <a:lstStyle/>
                    <a:p>
                      <a:pPr algn="l" fontAlgn="t"/>
                      <a:r>
                        <a:rPr lang="en-US" sz="1000" b="1" i="0" u="none" strike="noStrike">
                          <a:solidFill>
                            <a:srgbClr val="0080C0"/>
                          </a:solidFill>
                          <a:latin typeface="Calibri"/>
                        </a:rPr>
                        <a:t>milk and milk products</a:t>
                      </a:r>
                    </a:p>
                  </a:txBody>
                  <a:tcPr marL="7682" marR="7682" marT="7682" marB="0">
                    <a:lnL w="12700" cap="flat" cmpd="sng" algn="ctr">
                      <a:solidFill>
                        <a:srgbClr val="0080C0"/>
                      </a:solidFill>
                      <a:prstDash val="solid"/>
                      <a:round/>
                      <a:headEnd type="none" w="med" len="med"/>
                      <a:tailEnd type="none" w="med" len="med"/>
                    </a:lnL>
                    <a:lnR>
                      <a:noFill/>
                    </a:lnR>
                    <a:lnT w="6350" cap="flat" cmpd="sng" algn="ctr">
                      <a:solidFill>
                        <a:srgbClr val="0080C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31/08/2005</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Denmark</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fraud - expiry dates changed of and incorrect labelling on sheep's cheese from Greece and from Bulgaria</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Denmark, Germany</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30/12/2005</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Listeria monocytogenes (presence /25g) in cheese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Germany,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1/4/2005</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yoghurt in cups from Greece infested with moulds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United Kingdom, Greece, Italy, France, Sweden, Finland, Denmark, Germany, Austria</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10/3/2006</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ground cheese from Greece infested with moulds (5,500.000 /g)</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07745">
                <a:tc vMerge="1">
                  <a:txBody>
                    <a:bodyPr/>
                    <a:lstStyle/>
                    <a:p>
                      <a:endParaRPr lang="en-US"/>
                    </a:p>
                  </a:txBody>
                  <a:tcPr/>
                </a:tc>
                <a:tc>
                  <a:txBody>
                    <a:bodyPr/>
                    <a:lstStyle/>
                    <a:p>
                      <a:pPr algn="ctr" fontAlgn="t"/>
                      <a:r>
                        <a:rPr lang="en-US" sz="1000" b="0" i="0" u="none" strike="noStrike">
                          <a:solidFill>
                            <a:srgbClr val="000000"/>
                          </a:solidFill>
                          <a:latin typeface="Calibri"/>
                        </a:rPr>
                        <a:t>14/11/2006</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glass fragments in dairy dessert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 Ethiopia, 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30/04/2007</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Germany</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Listeria </a:t>
                      </a:r>
                      <a:r>
                        <a:rPr lang="en-US" sz="1000" b="0" i="0" u="none" strike="noStrike" dirty="0" err="1">
                          <a:solidFill>
                            <a:srgbClr val="000000"/>
                          </a:solidFill>
                          <a:latin typeface="Calibri"/>
                        </a:rPr>
                        <a:t>monocytogenes</a:t>
                      </a:r>
                      <a:r>
                        <a:rPr lang="en-US" sz="1000" b="0" i="0" u="none" strike="noStrike" dirty="0">
                          <a:solidFill>
                            <a:srgbClr val="000000"/>
                          </a:solidFill>
                          <a:latin typeface="Calibri"/>
                        </a:rPr>
                        <a:t> (&gt;200 CFU/g) in </a:t>
                      </a:r>
                      <a:r>
                        <a:rPr lang="en-US" sz="1000" b="0" i="0" u="none" strike="noStrike" dirty="0" err="1">
                          <a:solidFill>
                            <a:srgbClr val="000000"/>
                          </a:solidFill>
                          <a:latin typeface="Calibri"/>
                        </a:rPr>
                        <a:t>manouri</a:t>
                      </a:r>
                      <a:r>
                        <a:rPr lang="en-US" sz="1000" b="0" i="0" u="none" strike="noStrike" dirty="0">
                          <a:solidFill>
                            <a:srgbClr val="000000"/>
                          </a:solidFill>
                          <a:latin typeface="Calibri"/>
                        </a:rPr>
                        <a:t> cheese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 Germany</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15/07/2008</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unauthorised establishment for milk products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18/11/2010</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Belgium</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err="1">
                          <a:solidFill>
                            <a:srgbClr val="000000"/>
                          </a:solidFill>
                          <a:latin typeface="Calibri"/>
                        </a:rPr>
                        <a:t>Listeria</a:t>
                      </a:r>
                      <a:r>
                        <a:rPr lang="en-US" sz="1000" b="0" i="0" u="none" strike="noStrike" dirty="0">
                          <a:solidFill>
                            <a:srgbClr val="000000"/>
                          </a:solidFill>
                          <a:latin typeface="Calibri"/>
                        </a:rPr>
                        <a:t> </a:t>
                      </a:r>
                      <a:r>
                        <a:rPr lang="en-US" sz="1000" b="0" i="0" u="none" strike="noStrike" dirty="0" err="1">
                          <a:solidFill>
                            <a:srgbClr val="000000"/>
                          </a:solidFill>
                          <a:latin typeface="Calibri"/>
                        </a:rPr>
                        <a:t>monocytogenes</a:t>
                      </a:r>
                      <a:r>
                        <a:rPr lang="en-US" sz="1000" b="0" i="0" u="none" strike="noStrike" dirty="0">
                          <a:solidFill>
                            <a:srgbClr val="000000"/>
                          </a:solidFill>
                          <a:latin typeface="Calibri"/>
                        </a:rPr>
                        <a:t> (&gt;1500; &gt;1500; &gt;1500; &gt;1500 </a:t>
                      </a:r>
                      <a:r>
                        <a:rPr lang="en-US" sz="1000" b="0" i="0" u="none" strike="noStrike" dirty="0" err="1">
                          <a:solidFill>
                            <a:srgbClr val="000000"/>
                          </a:solidFill>
                          <a:latin typeface="Calibri"/>
                        </a:rPr>
                        <a:t>CFU</a:t>
                      </a:r>
                      <a:r>
                        <a:rPr lang="en-US" sz="1000" b="0" i="0" u="none" strike="noStrike" dirty="0">
                          <a:solidFill>
                            <a:srgbClr val="000000"/>
                          </a:solidFill>
                          <a:latin typeface="Calibri"/>
                        </a:rPr>
                        <a:t>/g) in sheep's milk cheese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Belgium, Luxembourg</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7/5/2012</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chilled yoghurt dessert from Greece infested with moulds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16/05/2012</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rgbClr val="0080C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Germany</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rgbClr val="0080C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Listeria monocytogenes (1900 CFU/g) in Manouri sheep's cheese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rgbClr val="0080C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Austria, Switzerland, Czech Republic, Germany, Hungary, Poland, Slovakia</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rgbClr val="0080C0"/>
                      </a:solidFill>
                      <a:prstDash val="solid"/>
                      <a:round/>
                      <a:headEnd type="none" w="med" len="med"/>
                      <a:tailEnd type="none" w="med" len="med"/>
                    </a:lnB>
                    <a:solidFill>
                      <a:srgbClr val="FFFFFF"/>
                    </a:solid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
        <p:nvSpPr>
          <p:cNvPr id="10" name="Oval 5" descr="[DECORATIVE]"/>
          <p:cNvSpPr/>
          <p:nvPr/>
        </p:nvSpPr>
        <p:spPr>
          <a:xfrm>
            <a:off x="2357438" y="3234655"/>
            <a:ext cx="1785937"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6" descr="[DECORATIVE]"/>
          <p:cNvSpPr/>
          <p:nvPr/>
        </p:nvSpPr>
        <p:spPr>
          <a:xfrm>
            <a:off x="2428875" y="5734967"/>
            <a:ext cx="1785938"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7" descr="[DECORATIVE]"/>
          <p:cNvSpPr/>
          <p:nvPr/>
        </p:nvSpPr>
        <p:spPr>
          <a:xfrm>
            <a:off x="2428875" y="4234780"/>
            <a:ext cx="1785938"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Γάλακτος</a:t>
            </a:r>
            <a:r>
              <a:rPr lang="en-US" dirty="0"/>
              <a:t> </a:t>
            </a:r>
            <a:r>
              <a:rPr lang="en-US" dirty="0" smtClean="0"/>
              <a:t>(</a:t>
            </a:r>
            <a:r>
              <a:rPr lang="el-GR" dirty="0" smtClean="0"/>
              <a:t>3 </a:t>
            </a:r>
            <a:r>
              <a:rPr lang="el-GR" dirty="0"/>
              <a:t>από </a:t>
            </a:r>
            <a:r>
              <a:rPr lang="el-GR" dirty="0" smtClean="0"/>
              <a:t>5)</a:t>
            </a:r>
            <a:endParaRPr lang="el-GR" dirty="0"/>
          </a:p>
        </p:txBody>
      </p:sp>
      <p:pic>
        <p:nvPicPr>
          <p:cNvPr id="8" name="Picture 3" descr="Εικόνα, FVO – Επίσημοι Έλεγχοι.&#10;"/>
          <p:cNvPicPr>
            <a:picLocks noChangeAspect="1" noChangeArrowheads="1"/>
          </p:cNvPicPr>
          <p:nvPr/>
        </p:nvPicPr>
        <p:blipFill>
          <a:blip r:embed="rId6">
            <a:extLst>
              <a:ext uri="{28A0092B-C50C-407E-A947-70E740481C1C}">
                <a14:useLocalDpi xmlns:a14="http://schemas.microsoft.com/office/drawing/2010/main" val="0"/>
              </a:ext>
            </a:extLst>
          </a:blip>
          <a:srcRect t="9503" r="14857" b="15767"/>
          <a:stretch>
            <a:fillRect/>
          </a:stretch>
        </p:blipFill>
        <p:spPr bwMode="auto">
          <a:xfrm>
            <a:off x="642938" y="1556792"/>
            <a:ext cx="78581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 Θέση περιεχομένου" descr="."/>
          <p:cNvSpPr>
            <a:spLocks noGrp="1"/>
          </p:cNvSpPr>
          <p:nvPr>
            <p:ph sz="quarter" idx="1"/>
            <p:custDataLst>
              <p:tags r:id="rId3"/>
            </p:custDataLst>
          </p:nvPr>
        </p:nvSpPr>
        <p:spPr>
          <a:xfrm>
            <a:off x="612648" y="980728"/>
            <a:ext cx="8153400" cy="432048"/>
          </a:xfrm>
        </p:spPr>
        <p:txBody>
          <a:bodyPr>
            <a:noAutofit/>
          </a:bodyPr>
          <a:lstStyle/>
          <a:p>
            <a:pPr>
              <a:buFontTx/>
              <a:buNone/>
            </a:pPr>
            <a:r>
              <a:rPr lang="en-US" sz="2400" dirty="0"/>
              <a:t>FVO – </a:t>
            </a:r>
            <a:r>
              <a:rPr lang="el-GR" sz="2400" dirty="0"/>
              <a:t>Επίσημοι </a:t>
            </a:r>
            <a:r>
              <a:rPr lang="el-GR" sz="2400" dirty="0" smtClean="0"/>
              <a:t>Έλεγχοι.</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Γάλακτος</a:t>
            </a:r>
            <a:r>
              <a:rPr lang="en-US" dirty="0"/>
              <a:t> </a:t>
            </a:r>
            <a:r>
              <a:rPr lang="en-US" dirty="0" smtClean="0"/>
              <a:t>(</a:t>
            </a:r>
            <a:r>
              <a:rPr lang="el-GR" dirty="0" smtClean="0"/>
              <a:t>4 </a:t>
            </a:r>
            <a:r>
              <a:rPr lang="el-GR" dirty="0"/>
              <a:t>από </a:t>
            </a:r>
            <a:r>
              <a:rPr lang="el-GR" dirty="0" smtClean="0"/>
              <a:t>5)</a:t>
            </a:r>
            <a:endParaRPr lang="el-GR" dirty="0"/>
          </a:p>
        </p:txBody>
      </p:sp>
      <p:sp>
        <p:nvSpPr>
          <p:cNvPr id="2" name="Ορθογώνιο 1" descr="."/>
          <p:cNvSpPr/>
          <p:nvPr/>
        </p:nvSpPr>
        <p:spPr>
          <a:xfrm>
            <a:off x="467544" y="980728"/>
            <a:ext cx="8208911" cy="2574231"/>
          </a:xfrm>
          <a:prstGeom prst="rect">
            <a:avLst/>
          </a:prstGeom>
        </p:spPr>
        <p:txBody>
          <a:bodyPr wrap="square">
            <a:spAutoFit/>
          </a:bodyPr>
          <a:lstStyle/>
          <a:p>
            <a:r>
              <a:rPr lang="el-GR" sz="2400" dirty="0"/>
              <a:t>Ευρήματα </a:t>
            </a:r>
            <a:r>
              <a:rPr lang="en-US" sz="2400" dirty="0"/>
              <a:t>FVO </a:t>
            </a:r>
            <a:r>
              <a:rPr lang="en-US" sz="2400" dirty="0" smtClean="0"/>
              <a:t>– 2013</a:t>
            </a:r>
            <a:r>
              <a:rPr lang="el-GR" sz="2400" dirty="0" smtClean="0"/>
              <a:t>.</a:t>
            </a:r>
          </a:p>
          <a:p>
            <a:pPr>
              <a:lnSpc>
                <a:spcPct val="200000"/>
              </a:lnSpc>
              <a:buFont typeface="Wingdings" pitchFamily="2" charset="2"/>
              <a:buChar char="ü"/>
            </a:pPr>
            <a:r>
              <a:rPr lang="el-GR" altLang="el-GR" sz="2400" dirty="0"/>
              <a:t>Μη εγκεκριμένα κέντρα συλλογής </a:t>
            </a:r>
            <a:r>
              <a:rPr lang="el-GR" altLang="el-GR" sz="2400" dirty="0" smtClean="0"/>
              <a:t>γάλακτος,</a:t>
            </a:r>
            <a:endParaRPr lang="el-GR" altLang="el-GR" sz="2400" dirty="0"/>
          </a:p>
          <a:p>
            <a:pPr>
              <a:lnSpc>
                <a:spcPct val="200000"/>
              </a:lnSpc>
              <a:buFont typeface="Wingdings" pitchFamily="2" charset="2"/>
              <a:buChar char="ü"/>
            </a:pPr>
            <a:r>
              <a:rPr lang="el-GR" altLang="el-GR" sz="2400" dirty="0"/>
              <a:t>Ανεπαρκή χαρακτηριστικά νωπού </a:t>
            </a:r>
            <a:r>
              <a:rPr lang="el-GR" altLang="el-GR" sz="2400" dirty="0" smtClean="0"/>
              <a:t>γάλακτος, </a:t>
            </a:r>
            <a:endParaRPr lang="el-GR" altLang="el-GR" sz="2400" dirty="0"/>
          </a:p>
          <a:p>
            <a:pPr>
              <a:lnSpc>
                <a:spcPct val="200000"/>
              </a:lnSpc>
              <a:buFont typeface="Wingdings" pitchFamily="2" charset="2"/>
              <a:buChar char="ü"/>
            </a:pPr>
            <a:r>
              <a:rPr lang="el-GR" altLang="el-GR" sz="2400" dirty="0"/>
              <a:t>Ελλείψεις στην εφαρμογή του </a:t>
            </a:r>
            <a:r>
              <a:rPr lang="en-US" altLang="el-GR" sz="2400" dirty="0" smtClean="0"/>
              <a:t>HACCP</a:t>
            </a:r>
            <a:r>
              <a:rPr lang="el-GR" altLang="el-GR" sz="2400" dirty="0" smtClean="0"/>
              <a:t>.</a:t>
            </a:r>
            <a:endParaRPr lang="en-US" altLang="el-GR" sz="2400" dirty="0"/>
          </a:p>
        </p:txBody>
      </p:sp>
      <p:pic>
        <p:nvPicPr>
          <p:cNvPr id="10" name="Picture 2" descr="Πίνακας, Ευρήματα FVO – 2013.&#10;Μη εγκεκριμένα κέντρα συλλογής γάλακτος,&#10;Ανεπαρκή χαρακτηριστικά νωπού γάλακτος, &#10;Ελλείψεις στην εφαρμογή του HACCP.&#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806" y="3735858"/>
            <a:ext cx="678656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Γάλακτος</a:t>
            </a:r>
            <a:r>
              <a:rPr lang="en-US" dirty="0"/>
              <a:t> </a:t>
            </a:r>
            <a:r>
              <a:rPr lang="en-US" dirty="0" smtClean="0"/>
              <a:t>(</a:t>
            </a:r>
            <a:r>
              <a:rPr lang="el-GR" dirty="0" smtClean="0"/>
              <a:t>5 </a:t>
            </a:r>
            <a:r>
              <a:rPr lang="el-GR" dirty="0"/>
              <a:t>από </a:t>
            </a:r>
            <a:r>
              <a:rPr lang="el-GR" dirty="0" smtClean="0"/>
              <a:t>5)</a:t>
            </a:r>
            <a:endParaRPr lang="el-GR" dirty="0"/>
          </a:p>
        </p:txBody>
      </p:sp>
      <p:sp>
        <p:nvSpPr>
          <p:cNvPr id="6" name="2 - Θέση περιεχομένου" descr="HACCP στο τυροκομείο.&#10;"/>
          <p:cNvSpPr>
            <a:spLocks noGrp="1"/>
          </p:cNvSpPr>
          <p:nvPr>
            <p:ph sz="quarter" idx="1"/>
            <p:custDataLst>
              <p:tags r:id="rId3"/>
            </p:custDataLst>
          </p:nvPr>
        </p:nvSpPr>
        <p:spPr>
          <a:xfrm>
            <a:off x="612648" y="1124744"/>
            <a:ext cx="8153400" cy="576064"/>
          </a:xfrm>
        </p:spPr>
        <p:txBody>
          <a:bodyPr>
            <a:noAutofit/>
          </a:bodyPr>
          <a:lstStyle/>
          <a:p>
            <a:pPr marL="0" indent="0">
              <a:buNone/>
            </a:pPr>
            <a:r>
              <a:rPr lang="en-US" altLang="el-GR" sz="2400" dirty="0"/>
              <a:t>HACCP </a:t>
            </a:r>
            <a:r>
              <a:rPr lang="el-GR" altLang="el-GR" sz="2400" dirty="0"/>
              <a:t>στο τυροκομείο</a:t>
            </a:r>
            <a:r>
              <a:rPr lang="el-GR" altLang="el-GR" sz="2400" dirty="0" smtClean="0"/>
              <a:t>.</a:t>
            </a:r>
            <a:endParaRPr lang="el-GR" sz="2400" dirty="0"/>
          </a:p>
        </p:txBody>
      </p:sp>
      <p:pic>
        <p:nvPicPr>
          <p:cNvPr id="11" name="Picture 15" descr="Εικόνα, logo HACCP and ISO certif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1844824"/>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pic>
        <p:nvPicPr>
          <p:cNvPr id="10" name="Picture 13"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7700" y="1827510"/>
            <a:ext cx="22272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2214562"/>
            <a:ext cx="164306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969" y="3914776"/>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descr="."/>
          <p:cNvSpPr txBox="1"/>
          <p:nvPr/>
        </p:nvSpPr>
        <p:spPr>
          <a:xfrm>
            <a:off x="3155950" y="4243388"/>
            <a:ext cx="5143500" cy="40005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el-GR" sz="2000" b="1" i="1" dirty="0">
                <a:solidFill>
                  <a:srgbClr val="FF0000"/>
                </a:solidFill>
              </a:rPr>
              <a:t>Ποιος π</a:t>
            </a:r>
            <a:r>
              <a:rPr lang="el-GR" sz="2000" i="1" dirty="0">
                <a:solidFill>
                  <a:srgbClr val="FF0000"/>
                </a:solidFill>
              </a:rPr>
              <a:t>ισ</a:t>
            </a:r>
            <a:r>
              <a:rPr lang="el-GR" sz="2000" b="1" i="1" dirty="0">
                <a:solidFill>
                  <a:srgbClr val="FF0000"/>
                </a:solidFill>
              </a:rPr>
              <a:t>τοποιείται και γιατί ?????</a:t>
            </a:r>
            <a:endParaRPr lang="en-US" sz="2000" b="1" i="1" dirty="0">
              <a:solidFill>
                <a:srgbClr val="FF0000"/>
              </a:solidFill>
            </a:endParaRPr>
          </a:p>
        </p:txBody>
      </p:sp>
      <p:pic>
        <p:nvPicPr>
          <p:cNvPr id="15" name="Picture 21" desc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67202" y="4643438"/>
            <a:ext cx="21717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Ποιότητα γάλακτος (1 από 6)</a:t>
            </a:r>
            <a:endParaRPr lang="el-GR" dirty="0"/>
          </a:p>
        </p:txBody>
      </p:sp>
      <p:sp>
        <p:nvSpPr>
          <p:cNvPr id="6" name="2 - Θέση περιεχομένου" descr="Πιστοποίηση ποιοτικών χαρακτηριστικών.&#10;AGRO, &#10;Βιολογικά,&#10;EUROPΕGAP,&#10;GLOBALGAP, &#10;ISO 9001,&#10;ISO 14000,&#10;ΕΜΑS,&#10;ΠΟΠ-ΠΓΕ,&#10;Και πολλοί άλλοι τρόποι βελτίωσης της ποιότητας μη πιστοποιήσιμοι ακόμα.&#10;&#10;"/>
          <p:cNvSpPr>
            <a:spLocks noGrp="1"/>
          </p:cNvSpPr>
          <p:nvPr>
            <p:ph sz="quarter" idx="1"/>
          </p:nvPr>
        </p:nvSpPr>
        <p:spPr>
          <a:xfrm>
            <a:off x="612648" y="980728"/>
            <a:ext cx="8153400" cy="5364186"/>
          </a:xfrm>
        </p:spPr>
        <p:txBody>
          <a:bodyPr>
            <a:noAutofit/>
          </a:bodyPr>
          <a:lstStyle/>
          <a:p>
            <a:pPr marL="0" indent="0">
              <a:buNone/>
            </a:pPr>
            <a:r>
              <a:rPr lang="el-GR" sz="2400" dirty="0"/>
              <a:t>Πιστοποίηση ποιοτικών </a:t>
            </a:r>
            <a:r>
              <a:rPr lang="el-GR" sz="2400" dirty="0" smtClean="0"/>
              <a:t>χαρακτηριστικών.</a:t>
            </a:r>
          </a:p>
          <a:p>
            <a:pPr>
              <a:defRPr/>
            </a:pPr>
            <a:r>
              <a:rPr lang="en-GB" sz="2400" dirty="0" smtClean="0"/>
              <a:t>AGRO</a:t>
            </a:r>
            <a:r>
              <a:rPr lang="el-GR" sz="2400" dirty="0" smtClean="0"/>
              <a:t>,</a:t>
            </a:r>
            <a:r>
              <a:rPr lang="en-GB" sz="2400" dirty="0" smtClean="0"/>
              <a:t> </a:t>
            </a:r>
            <a:endParaRPr lang="en-GB" sz="2400" dirty="0"/>
          </a:p>
          <a:p>
            <a:pPr>
              <a:defRPr/>
            </a:pPr>
            <a:r>
              <a:rPr lang="el-GR" sz="2400" dirty="0" smtClean="0"/>
              <a:t>Βιολογικά,</a:t>
            </a:r>
            <a:endParaRPr lang="en-GB" sz="2400" dirty="0"/>
          </a:p>
          <a:p>
            <a:pPr>
              <a:defRPr/>
            </a:pPr>
            <a:r>
              <a:rPr lang="en-GB" sz="2400" dirty="0"/>
              <a:t>EUROP</a:t>
            </a:r>
            <a:r>
              <a:rPr lang="el-GR" sz="2400" dirty="0"/>
              <a:t>Ε</a:t>
            </a:r>
            <a:r>
              <a:rPr lang="en-GB" sz="2400" dirty="0" smtClean="0"/>
              <a:t>GAP</a:t>
            </a:r>
            <a:r>
              <a:rPr lang="el-GR" sz="2400" dirty="0" smtClean="0"/>
              <a:t>,</a:t>
            </a:r>
            <a:endParaRPr lang="en-GB" sz="2400" dirty="0"/>
          </a:p>
          <a:p>
            <a:pPr>
              <a:defRPr/>
            </a:pPr>
            <a:r>
              <a:rPr lang="en-GB" sz="2400" dirty="0" smtClean="0"/>
              <a:t>GLOBALGAP</a:t>
            </a:r>
            <a:r>
              <a:rPr lang="el-GR" sz="2400" dirty="0" smtClean="0"/>
              <a:t>,</a:t>
            </a:r>
            <a:r>
              <a:rPr lang="en-GB" sz="2400" dirty="0" smtClean="0"/>
              <a:t> </a:t>
            </a:r>
            <a:endParaRPr lang="en-GB" sz="2400" dirty="0"/>
          </a:p>
          <a:p>
            <a:pPr>
              <a:defRPr/>
            </a:pPr>
            <a:r>
              <a:rPr lang="en-GB" sz="2400" dirty="0"/>
              <a:t>ISO </a:t>
            </a:r>
            <a:r>
              <a:rPr lang="en-GB" sz="2400" dirty="0" smtClean="0"/>
              <a:t>9001</a:t>
            </a:r>
            <a:r>
              <a:rPr lang="el-GR" sz="2400" dirty="0" smtClean="0"/>
              <a:t>,</a:t>
            </a:r>
            <a:endParaRPr lang="en-GB" sz="2400" dirty="0"/>
          </a:p>
          <a:p>
            <a:pPr>
              <a:defRPr/>
            </a:pPr>
            <a:r>
              <a:rPr lang="en-GB" sz="2400" dirty="0"/>
              <a:t>ISO </a:t>
            </a:r>
            <a:r>
              <a:rPr lang="en-GB" sz="2400" dirty="0" smtClean="0"/>
              <a:t>14000</a:t>
            </a:r>
            <a:r>
              <a:rPr lang="el-GR" sz="2400" dirty="0" smtClean="0"/>
              <a:t>,</a:t>
            </a:r>
            <a:endParaRPr lang="el-GR" sz="2400" dirty="0"/>
          </a:p>
          <a:p>
            <a:pPr>
              <a:defRPr/>
            </a:pPr>
            <a:r>
              <a:rPr lang="el-GR" sz="2400" dirty="0"/>
              <a:t>ΕΜΑ</a:t>
            </a:r>
            <a:r>
              <a:rPr lang="en-GB" sz="2400" dirty="0" smtClean="0"/>
              <a:t>S</a:t>
            </a:r>
            <a:r>
              <a:rPr lang="el-GR" sz="2400" dirty="0"/>
              <a:t>,</a:t>
            </a:r>
          </a:p>
          <a:p>
            <a:pPr>
              <a:defRPr/>
            </a:pPr>
            <a:r>
              <a:rPr lang="el-GR" sz="2400" dirty="0" smtClean="0"/>
              <a:t>ΠΟΠ-ΠΓΕ,</a:t>
            </a:r>
          </a:p>
          <a:p>
            <a:pPr>
              <a:defRPr/>
            </a:pPr>
            <a:r>
              <a:rPr lang="el-GR" sz="2400" dirty="0"/>
              <a:t>Και πολλοί άλλοι τρόποι βελτίωσης της ποιότητας μη πιστοποιήσιμοι </a:t>
            </a:r>
            <a:r>
              <a:rPr lang="el-GR" sz="2400" dirty="0" smtClean="0"/>
              <a:t>ακόμα</a:t>
            </a:r>
            <a:r>
              <a:rPr lang="el-GR" sz="2400" dirty="0"/>
              <a:t>.</a:t>
            </a:r>
          </a:p>
        </p:txBody>
      </p:sp>
      <p:pic>
        <p:nvPicPr>
          <p:cNvPr id="8" name="Picture 2" descr="Εικόνα, λογότυπο πιστοποίησης ελέγχου ποιότητας."/>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535920" y="2564904"/>
            <a:ext cx="2592820" cy="17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Ποιότητα γάλακτος </a:t>
            </a:r>
            <a:r>
              <a:rPr lang="el-GR" dirty="0" smtClean="0"/>
              <a:t>(2 </a:t>
            </a:r>
            <a:r>
              <a:rPr lang="el-GR" dirty="0"/>
              <a:t>από </a:t>
            </a:r>
            <a:r>
              <a:rPr lang="el-GR" dirty="0" smtClean="0"/>
              <a:t>6)</a:t>
            </a:r>
            <a:endParaRPr lang="el-GR" dirty="0"/>
          </a:p>
        </p:txBody>
      </p:sp>
      <p:sp>
        <p:nvSpPr>
          <p:cNvPr id="6" name="2 - Θέση περιεχομένου" descr="Περισσότεροι από τετρακόσιους διαφορετικούς τρόπους πιστοποίησης χαρακτηριστικών ποιότητας. &#10;"/>
          <p:cNvSpPr>
            <a:spLocks noGrp="1"/>
          </p:cNvSpPr>
          <p:nvPr>
            <p:ph sz="quarter" idx="1"/>
          </p:nvPr>
        </p:nvSpPr>
        <p:spPr>
          <a:xfrm>
            <a:off x="612648" y="980728"/>
            <a:ext cx="8153400" cy="864096"/>
          </a:xfrm>
        </p:spPr>
        <p:txBody>
          <a:bodyPr>
            <a:noAutofit/>
          </a:bodyPr>
          <a:lstStyle/>
          <a:p>
            <a:pPr marL="0" indent="0">
              <a:buNone/>
            </a:pPr>
            <a:r>
              <a:rPr lang="el-GR" sz="2400" dirty="0" smtClean="0"/>
              <a:t>Περισσότεροι από 400 </a:t>
            </a:r>
            <a:r>
              <a:rPr lang="el-GR" sz="2400" dirty="0"/>
              <a:t>διαφορετικοί τρόποι πιστοποίησης χαρακτηριστικών </a:t>
            </a:r>
            <a:r>
              <a:rPr lang="el-GR" sz="2400" dirty="0" smtClean="0"/>
              <a:t>ποιότητας. </a:t>
            </a:r>
            <a:endParaRPr lang="el-GR" altLang="el-GR" sz="2400" dirty="0"/>
          </a:p>
        </p:txBody>
      </p:sp>
      <p:pic>
        <p:nvPicPr>
          <p:cNvPr id="11" name="Picture 2" descr="Σχεδιάγραμμα, number of schemes by country of origin.&#10;total umber of schemes four hundred and fourty one.&#10;European union scheme four hundred and twenty fo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5" y="1844824"/>
            <a:ext cx="820891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Ποιότητα γάλακτος </a:t>
            </a:r>
            <a:r>
              <a:rPr lang="el-GR" dirty="0" smtClean="0"/>
              <a:t>(</a:t>
            </a:r>
            <a:r>
              <a:rPr lang="en-GB" dirty="0" smtClean="0"/>
              <a:t>3</a:t>
            </a:r>
            <a:r>
              <a:rPr lang="el-GR" dirty="0" smtClean="0"/>
              <a:t> </a:t>
            </a:r>
            <a:r>
              <a:rPr lang="el-GR" dirty="0"/>
              <a:t>από </a:t>
            </a:r>
            <a:r>
              <a:rPr lang="el-GR" dirty="0" smtClean="0"/>
              <a:t>6)</a:t>
            </a:r>
            <a:endParaRPr lang="el-GR" dirty="0"/>
          </a:p>
        </p:txBody>
      </p:sp>
      <p:sp>
        <p:nvSpPr>
          <p:cNvPr id="8" name="2 - Θέση περιεχομένου" descr="."/>
          <p:cNvSpPr txBox="1">
            <a:spLocks/>
          </p:cNvSpPr>
          <p:nvPr/>
        </p:nvSpPr>
        <p:spPr>
          <a:xfrm>
            <a:off x="612648" y="908720"/>
            <a:ext cx="8153400" cy="5040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l-GR" altLang="el-GR" sz="2400" dirty="0" smtClean="0"/>
              <a:t>Π</a:t>
            </a:r>
            <a:r>
              <a:rPr lang="en-GB" altLang="el-GR" sz="2400" dirty="0" smtClean="0"/>
              <a:t>.</a:t>
            </a:r>
            <a:r>
              <a:rPr lang="el-GR" altLang="el-GR" sz="2400" dirty="0" smtClean="0"/>
              <a:t>Ο</a:t>
            </a:r>
            <a:r>
              <a:rPr lang="en-GB" altLang="el-GR" sz="2400" dirty="0" smtClean="0"/>
              <a:t>.</a:t>
            </a:r>
            <a:r>
              <a:rPr lang="el-GR" altLang="el-GR" sz="2400" dirty="0" smtClean="0"/>
              <a:t>Π</a:t>
            </a:r>
            <a:r>
              <a:rPr lang="en-GB" altLang="el-GR" sz="2400" dirty="0" smtClean="0"/>
              <a:t>. (</a:t>
            </a:r>
            <a:r>
              <a:rPr lang="el-GR" altLang="el-GR" sz="2400" dirty="0" smtClean="0"/>
              <a:t>προϊόντα ονομασίας προέλευσης).</a:t>
            </a:r>
            <a:endParaRPr lang="el-GR" sz="2400" dirty="0"/>
          </a:p>
        </p:txBody>
      </p:sp>
      <p:pic>
        <p:nvPicPr>
          <p:cNvPr id="30" name="Picture 4" descr="Πίνακας, Π.Ο.Π. (προϊόντα ονομασίας προέλευσης).&#10;"/>
          <p:cNvPicPr>
            <a:picLocks noChangeAspect="1" noChangeArrowheads="1"/>
          </p:cNvPicPr>
          <p:nvPr/>
        </p:nvPicPr>
        <p:blipFill>
          <a:blip r:embed="rId5">
            <a:extLst>
              <a:ext uri="{28A0092B-C50C-407E-A947-70E740481C1C}">
                <a14:useLocalDpi xmlns:a14="http://schemas.microsoft.com/office/drawing/2010/main" val="0"/>
              </a:ext>
            </a:extLst>
          </a:blip>
          <a:srcRect b="10811"/>
          <a:stretch>
            <a:fillRect/>
          </a:stretch>
        </p:blipFill>
        <p:spPr bwMode="auto">
          <a:xfrm>
            <a:off x="612648" y="1381273"/>
            <a:ext cx="7775776"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Ποιότητα γάλακτος </a:t>
            </a:r>
            <a:r>
              <a:rPr lang="el-GR" dirty="0" smtClean="0"/>
              <a:t>(4 </a:t>
            </a:r>
            <a:r>
              <a:rPr lang="el-GR" dirty="0"/>
              <a:t>από </a:t>
            </a:r>
            <a:r>
              <a:rPr lang="el-GR" dirty="0" smtClean="0"/>
              <a:t>6)</a:t>
            </a:r>
            <a:endParaRPr lang="el-GR" dirty="0"/>
          </a:p>
        </p:txBody>
      </p:sp>
      <p:sp>
        <p:nvSpPr>
          <p:cNvPr id="2" name="Ορθογώνιο 1"/>
          <p:cNvSpPr/>
          <p:nvPr/>
        </p:nvSpPr>
        <p:spPr>
          <a:xfrm>
            <a:off x="467544" y="1052736"/>
            <a:ext cx="8280920" cy="4154984"/>
          </a:xfrm>
          <a:prstGeom prst="rect">
            <a:avLst/>
          </a:prstGeom>
        </p:spPr>
        <p:txBody>
          <a:bodyPr wrap="square">
            <a:spAutoFit/>
          </a:bodyPr>
          <a:lstStyle/>
          <a:p>
            <a:r>
              <a:rPr lang="el-GR" altLang="el-GR" sz="2400" dirty="0" smtClean="0"/>
              <a:t>Η άλλη προσέγγιση στη ποιότητα.</a:t>
            </a:r>
          </a:p>
          <a:p>
            <a:endParaRPr lang="el-GR" altLang="el-GR" sz="2400" dirty="0" smtClean="0"/>
          </a:p>
          <a:p>
            <a:r>
              <a:rPr lang="el-GR" altLang="el-GR" sz="2400" dirty="0" smtClean="0"/>
              <a:t>Καθετοποίηση παραγωγής. </a:t>
            </a:r>
          </a:p>
          <a:p>
            <a:pPr>
              <a:buFont typeface="Wingdings" pitchFamily="2" charset="2"/>
              <a:buChar char="Ø"/>
            </a:pPr>
            <a:r>
              <a:rPr lang="el-GR" altLang="el-GR" sz="2400" dirty="0" smtClean="0"/>
              <a:t>Λιβάδι Ελασσόνας: Κτηνοτρόφοι αιγών και προβάτων. </a:t>
            </a:r>
          </a:p>
          <a:p>
            <a:endParaRPr lang="el-GR" altLang="el-GR" sz="2400" dirty="0" smtClean="0"/>
          </a:p>
          <a:p>
            <a:endParaRPr lang="el-GR" altLang="el-GR" sz="2400" dirty="0" smtClean="0"/>
          </a:p>
          <a:p>
            <a:endParaRPr lang="el-GR" altLang="el-GR" sz="2400" dirty="0" smtClean="0"/>
          </a:p>
          <a:p>
            <a:r>
              <a:rPr lang="el-GR" altLang="el-GR" sz="2400" dirty="0" smtClean="0"/>
              <a:t>Βραχείες εφοδιαστικές αλυσίδες.</a:t>
            </a:r>
          </a:p>
          <a:p>
            <a:pPr>
              <a:buFont typeface="Wingdings" pitchFamily="2" charset="2"/>
              <a:buChar char="Ø"/>
            </a:pPr>
            <a:r>
              <a:rPr lang="el-GR" altLang="el-GR" sz="2400" dirty="0" err="1" smtClean="0"/>
              <a:t>ΘΕΣΓάλα</a:t>
            </a:r>
            <a:r>
              <a:rPr lang="el-GR" altLang="el-GR" sz="2400" dirty="0" smtClean="0"/>
              <a:t>.</a:t>
            </a:r>
          </a:p>
          <a:p>
            <a:endParaRPr lang="el-GR" altLang="el-GR" sz="2400" dirty="0" smtClean="0"/>
          </a:p>
          <a:p>
            <a:r>
              <a:rPr lang="el-GR" altLang="el-GR" sz="2400" dirty="0" smtClean="0"/>
              <a:t> </a:t>
            </a:r>
            <a:endParaRPr lang="el-GR" sz="2400" dirty="0"/>
          </a:p>
        </p:txBody>
      </p:sp>
      <p:pic>
        <p:nvPicPr>
          <p:cNvPr id="11" name="Picture 4" descr="Εικόνα 1, λογότυπο Βοσκός, συνεταιρισμός βοσκών Λιβαδίου Ολύμπο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200" y="2558728"/>
            <a:ext cx="381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Εικόνα 2, λογότυπο συνεταιρισμού ΘΕΣΓάλ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187" y="4455245"/>
            <a:ext cx="47720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Ποιότητα γάλακτος </a:t>
            </a:r>
            <a:r>
              <a:rPr lang="el-GR" dirty="0" smtClean="0"/>
              <a:t>(5 </a:t>
            </a:r>
            <a:r>
              <a:rPr lang="el-GR" dirty="0"/>
              <a:t>από </a:t>
            </a:r>
            <a:r>
              <a:rPr lang="el-GR" dirty="0" smtClean="0"/>
              <a:t>6)</a:t>
            </a:r>
            <a:endParaRPr lang="el-GR" dirty="0"/>
          </a:p>
        </p:txBody>
      </p:sp>
      <p:sp>
        <p:nvSpPr>
          <p:cNvPr id="6" name="2 - Θέση περιεχομένου"/>
          <p:cNvSpPr>
            <a:spLocks noGrp="1"/>
          </p:cNvSpPr>
          <p:nvPr>
            <p:ph sz="quarter" idx="1"/>
          </p:nvPr>
        </p:nvSpPr>
        <p:spPr>
          <a:xfrm>
            <a:off x="612648" y="1268760"/>
            <a:ext cx="8153400" cy="432048"/>
          </a:xfrm>
        </p:spPr>
        <p:txBody>
          <a:bodyPr>
            <a:noAutofit/>
          </a:bodyPr>
          <a:lstStyle/>
          <a:p>
            <a:pPr marL="0" indent="0" fontAlgn="auto">
              <a:spcBef>
                <a:spcPts val="0"/>
              </a:spcBef>
              <a:spcAft>
                <a:spcPts val="0"/>
              </a:spcAft>
              <a:buNone/>
              <a:defRPr/>
            </a:pPr>
            <a:r>
              <a:rPr lang="el-GR" altLang="el-GR" sz="2400" dirty="0"/>
              <a:t>«Πράσινο» </a:t>
            </a:r>
            <a:r>
              <a:rPr lang="el-GR" altLang="el-GR" sz="2400" dirty="0" smtClean="0"/>
              <a:t>Γάλα.</a:t>
            </a:r>
            <a:endParaRPr lang="el-GR" sz="2400" dirty="0"/>
          </a:p>
        </p:txBody>
      </p:sp>
      <p:pic>
        <p:nvPicPr>
          <p:cNvPr id="8" name="Picture 13" descr="Εικόνα 1, λογότυπα πράσινων (φυλικά προσκείμενων προς το περιβάλλον) οργανισμώ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38" y="1784152"/>
            <a:ext cx="38576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Εικόνα 2, συσκευασία πράσινου γάλατο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3" y="4221088"/>
            <a:ext cx="26225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276" y="1340768"/>
            <a:ext cx="27320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Ποιότητα γάλακτος </a:t>
            </a:r>
            <a:r>
              <a:rPr lang="el-GR" dirty="0" smtClean="0"/>
              <a:t>(6 </a:t>
            </a:r>
            <a:r>
              <a:rPr lang="el-GR" dirty="0"/>
              <a:t>από </a:t>
            </a:r>
            <a:r>
              <a:rPr lang="el-GR" dirty="0" smtClean="0"/>
              <a:t>6)</a:t>
            </a:r>
            <a:endParaRPr lang="el-GR" dirty="0"/>
          </a:p>
        </p:txBody>
      </p:sp>
      <p:sp>
        <p:nvSpPr>
          <p:cNvPr id="6" name="2 - Θέση περιεχομένου" descr="Εθελοντική Πιστοποίηση.&#10; Ανακοίνωση της Επιτροπής — Κατευθυντήριες γραμμές βέλτιστης πρακτικής της ΕΕ για τα συστήματα εθελοντικής πιστοποίησης γεωργικών προϊόντων και τροφίμων  (2010/C 341/04).&#10;"/>
          <p:cNvSpPr>
            <a:spLocks noGrp="1"/>
          </p:cNvSpPr>
          <p:nvPr>
            <p:ph sz="quarter" idx="1"/>
          </p:nvPr>
        </p:nvSpPr>
        <p:spPr>
          <a:xfrm>
            <a:off x="612648" y="1340768"/>
            <a:ext cx="8153400" cy="2088232"/>
          </a:xfrm>
        </p:spPr>
        <p:txBody>
          <a:bodyPr>
            <a:noAutofit/>
          </a:bodyPr>
          <a:lstStyle/>
          <a:p>
            <a:pPr marL="0" indent="0">
              <a:buNone/>
            </a:pPr>
            <a:r>
              <a:rPr lang="el-GR" altLang="el-GR" sz="2400" dirty="0"/>
              <a:t>Εθελοντική </a:t>
            </a:r>
            <a:r>
              <a:rPr lang="el-GR" altLang="el-GR" sz="2400" dirty="0" smtClean="0"/>
              <a:t>Πιστοποίηση.</a:t>
            </a:r>
          </a:p>
          <a:p>
            <a:pPr marL="0" indent="0">
              <a:buNone/>
            </a:pPr>
            <a:r>
              <a:rPr lang="el-GR" sz="2400" dirty="0"/>
              <a:t> Ανακοίνωση της Επιτροπής — Κατευθυντήριες γραμμές βέλτιστης πρακτικής της ΕΕ για τα συστήματα εθελοντικής πιστοποίησης γεωργικών προϊόντων και τροφίμων  </a:t>
            </a:r>
            <a:r>
              <a:rPr lang="en-US" sz="2400" dirty="0"/>
              <a:t>(2010/C 341/04</a:t>
            </a:r>
            <a:r>
              <a:rPr lang="en-US" sz="2400" dirty="0" smtClean="0"/>
              <a:t>)</a:t>
            </a:r>
            <a:r>
              <a:rPr lang="el-GR" sz="2400" dirty="0" smtClean="0"/>
              <a:t>.</a:t>
            </a:r>
            <a:endParaRPr lang="en-US" sz="2400" dirty="0"/>
          </a:p>
        </p:txBody>
      </p:sp>
      <p:pic>
        <p:nvPicPr>
          <p:cNvPr id="8" name="Picture 2" descr="Πίνακας, ταξινόμηση συστημάτων πιστοποίησ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557588"/>
            <a:ext cx="74009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spcBef>
                <a:spcPct val="50000"/>
              </a:spcBef>
              <a:defRPr/>
            </a:pPr>
            <a:r>
              <a:rPr lang="el-GR" dirty="0"/>
              <a:t>Βιολογικό </a:t>
            </a:r>
            <a:r>
              <a:rPr lang="el-GR" dirty="0" smtClean="0"/>
              <a:t>Γάλα (1 από </a:t>
            </a:r>
            <a:r>
              <a:rPr lang="el-GR" dirty="0"/>
              <a:t>25</a:t>
            </a:r>
            <a:r>
              <a:rPr lang="el-GR" dirty="0" smtClean="0"/>
              <a:t>)</a:t>
            </a:r>
            <a:endParaRPr lang="el-GR" dirty="0"/>
          </a:p>
        </p:txBody>
      </p:sp>
      <p:sp>
        <p:nvSpPr>
          <p:cNvPr id="6" name="2 - Θέση περιεχομένου" descr="Ένα γάλα για να καλείται βιολογικό πρέπει να πληροί συγκεκριμένες προϋποθέσεις τόσο στο στάδιο της παραγωγής όσο και στο στάδιο της μεταποίησης και τυποποίησης του, όπως ορίζουν οι Κανονισμοί 834/2007 και 889/2008.&#10;"/>
          <p:cNvSpPr>
            <a:spLocks noGrp="1"/>
          </p:cNvSpPr>
          <p:nvPr>
            <p:ph sz="quarter" idx="1"/>
          </p:nvPr>
        </p:nvSpPr>
        <p:spPr>
          <a:xfrm>
            <a:off x="539552" y="1700808"/>
            <a:ext cx="8153400" cy="1656184"/>
          </a:xfrm>
        </p:spPr>
        <p:txBody>
          <a:bodyPr>
            <a:noAutofit/>
          </a:bodyPr>
          <a:lstStyle/>
          <a:p>
            <a:pPr marL="0" indent="0">
              <a:buNone/>
              <a:defRPr/>
            </a:pPr>
            <a:r>
              <a:rPr lang="el-GR" sz="2400" dirty="0" smtClean="0"/>
              <a:t>Ένα </a:t>
            </a:r>
            <a:r>
              <a:rPr lang="el-GR" sz="2400" dirty="0"/>
              <a:t>γάλα για να καλείται βιολογικό πρέπει να πληροί συγκεκριμένες προϋποθέσεις τόσο στο στάδιο της παραγωγής όσο και στο στάδιο της μεταποίησης και τυποποίησης του</a:t>
            </a:r>
            <a:r>
              <a:rPr lang="en-US" sz="2400" dirty="0"/>
              <a:t>, </a:t>
            </a:r>
            <a:r>
              <a:rPr lang="el-GR" sz="2400" dirty="0"/>
              <a:t>όπως ορίζουν οι </a:t>
            </a:r>
            <a:r>
              <a:rPr lang="el-GR" sz="2400" b="1" dirty="0"/>
              <a:t>Κανονισμοί 834/2007 </a:t>
            </a:r>
            <a:r>
              <a:rPr lang="el-GR" sz="2400" b="1" dirty="0" smtClean="0"/>
              <a:t>και </a:t>
            </a:r>
            <a:r>
              <a:rPr lang="el-GR" sz="2400" b="1" dirty="0"/>
              <a:t>889/2008</a:t>
            </a:r>
            <a:r>
              <a:rPr lang="el-GR" sz="2400" dirty="0"/>
              <a:t>.</a:t>
            </a:r>
          </a:p>
        </p:txBody>
      </p:sp>
      <p:grpSp>
        <p:nvGrpSpPr>
          <p:cNvPr id="8" name="Group 12" descr="Εικόνα, λογότυπο βιολογικού γάλατος."/>
          <p:cNvGrpSpPr>
            <a:grpSpLocks/>
          </p:cNvGrpSpPr>
          <p:nvPr/>
        </p:nvGrpSpPr>
        <p:grpSpPr bwMode="auto">
          <a:xfrm>
            <a:off x="1071563" y="3905949"/>
            <a:ext cx="6929437" cy="1057275"/>
            <a:chOff x="0" y="3339"/>
            <a:chExt cx="5760" cy="981"/>
          </a:xfrm>
        </p:grpSpPr>
        <p:sp>
          <p:nvSpPr>
            <p:cNvPr id="10" name="Rectangle 8" descr="."/>
            <p:cNvSpPr>
              <a:spLocks noChangeArrowheads="1"/>
            </p:cNvSpPr>
            <p:nvPr/>
          </p:nvSpPr>
          <p:spPr bwMode="auto">
            <a:xfrm>
              <a:off x="0" y="3339"/>
              <a:ext cx="5760" cy="98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l-GR" altLang="el-GR"/>
            </a:p>
          </p:txBody>
        </p:sp>
        <p:pic>
          <p:nvPicPr>
            <p:cNvPr id="11" name="Picture 5"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8" y="3457"/>
              <a:ext cx="1292"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7" descr="."/>
            <p:cNvSpPr>
              <a:spLocks noChangeArrowheads="1"/>
            </p:cNvSpPr>
            <p:nvPr/>
          </p:nvSpPr>
          <p:spPr bwMode="auto">
            <a:xfrm>
              <a:off x="2200" y="3702"/>
              <a:ext cx="2041" cy="306"/>
            </a:xfrm>
            <a:prstGeom prst="notchedRightArrow">
              <a:avLst>
                <a:gd name="adj1" fmla="val 50000"/>
                <a:gd name="adj2" fmla="val 166748"/>
              </a:avLst>
            </a:prstGeom>
            <a:solidFill>
              <a:srgbClr val="99CC00"/>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l-GR" altLang="el-GR"/>
            </a:p>
          </p:txBody>
        </p:sp>
        <p:pic>
          <p:nvPicPr>
            <p:cNvPr id="13" name="Picture 9"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76"/>
              <a:ext cx="1045"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 y="3385"/>
              <a:ext cx="952"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(2 </a:t>
            </a:r>
            <a:r>
              <a:rPr lang="el-GR" dirty="0"/>
              <a:t>από 25</a:t>
            </a:r>
            <a:r>
              <a:rPr lang="el-GR" dirty="0" smtClean="0"/>
              <a:t>)</a:t>
            </a:r>
            <a:endParaRPr lang="el-GR" dirty="0"/>
          </a:p>
        </p:txBody>
      </p:sp>
      <p:sp>
        <p:nvSpPr>
          <p:cNvPr id="2" name="Ορθογώνιο 1" descr="Νομικό πλαίσιο παραγωγής βιολογικού γάλακτος.&#10;&#10;Καν. (ΕΚ) 1235/2008  &quot;για τον καθορισμό των λεπτομεριών κανόνων εφαρμογής του Καν.834/2007 του Συμβουλίου όσον αφορά τους όρους εισαγωγής βιολογικών προϊόντων προς τρίτες χώρες.&#10;Εκτελεστικός Κανονισμός (ΕΕ) αριθμ. 355/2014 της Επιτροπής της 8ης Απριλίου 2014σχετικά με την τροποποίηση του κανονισμού (ΕΚ) αριθμ. 1235/2008 της Επιτροπής για τον καθορισμό των λεπτομερών κανόνων εφαρμογής του κανονισμού (ΕΚ) αριθμ. 834/2007 του Συμβουλίου όσον αφορά τους όρους εισαγωγής βιολογικών προϊόντων από τρίτες χώρες.&#10;"/>
          <p:cNvSpPr/>
          <p:nvPr/>
        </p:nvSpPr>
        <p:spPr>
          <a:xfrm>
            <a:off x="467544" y="908720"/>
            <a:ext cx="8208912" cy="4893647"/>
          </a:xfrm>
          <a:prstGeom prst="rect">
            <a:avLst/>
          </a:prstGeom>
        </p:spPr>
        <p:txBody>
          <a:bodyPr wrap="square">
            <a:spAutoFit/>
          </a:bodyPr>
          <a:lstStyle/>
          <a:p>
            <a:r>
              <a:rPr lang="el-GR" altLang="el-GR" sz="2400" dirty="0"/>
              <a:t>Νομικό πλαίσιο παραγωγής βιολογικού </a:t>
            </a:r>
            <a:r>
              <a:rPr lang="el-GR" altLang="el-GR" sz="2400" dirty="0" smtClean="0"/>
              <a:t>γάλακτος.</a:t>
            </a:r>
          </a:p>
          <a:p>
            <a:endParaRPr lang="el-GR" altLang="el-GR" sz="2400" dirty="0" smtClean="0"/>
          </a:p>
          <a:p>
            <a:pPr marL="265176" indent="-265176">
              <a:defRPr/>
            </a:pPr>
            <a:r>
              <a:rPr lang="el-GR" sz="2400" b="1" u="sng" dirty="0">
                <a:hlinkClick r:id="rId5" tooltip="Κανονισμός (ΕΚ) αριθμ.1235/2008 της Επιτροπής της 8ης Δεκεμβρίου 2008 &quot;για τον καθορισμό των λεπτομεριών κανόνων εφαρμογής του Καν.834/2007 του Συμβουλίου όσον αφορά τους όρους εισαγωγής βιολογικών προϊόντων προς τρίτες χώρες."/>
              </a:rPr>
              <a:t>Καν. (ΕΚ) 1235/2008  "για τον καθορισμό των </a:t>
            </a:r>
            <a:r>
              <a:rPr lang="el-GR" sz="2400" b="1" u="sng" dirty="0" err="1">
                <a:hlinkClick r:id="rId5" tooltip="Κανονισμός (ΕΚ) αριθμ.1235/2008 της Επιτροπής της 8ης Δεκεμβρίου 2008 &quot;για τον καθορισμό των λεπτομεριών κανόνων εφαρμογής του Καν.834/2007 του Συμβουλίου όσον αφορά τους όρους εισαγωγής βιολογικών προϊόντων προς τρίτες χώρες."/>
              </a:rPr>
              <a:t>λεπτομεριών</a:t>
            </a:r>
            <a:r>
              <a:rPr lang="el-GR" sz="2400" b="1" u="sng" dirty="0">
                <a:hlinkClick r:id="rId5" tooltip="Κανονισμός (ΕΚ) αριθμ.1235/2008 της Επιτροπής της 8ης Δεκεμβρίου 2008 &quot;για τον καθορισμό των λεπτομεριών κανόνων εφαρμογής του Καν.834/2007 του Συμβουλίου όσον αφορά τους όρους εισαγωγής βιολογικών προϊόντων προς τρίτες χώρες."/>
              </a:rPr>
              <a:t> κανόνων εφαρμογής του Καν.834/2007</a:t>
            </a:r>
            <a:r>
              <a:rPr lang="el-GR" sz="2400" u="sng" dirty="0"/>
              <a:t> </a:t>
            </a:r>
            <a:r>
              <a:rPr lang="el-GR" sz="2400" dirty="0"/>
              <a:t>του Συμβουλίου όσον αφορά τους όρους εισαγωγής βιολογικών προϊόντων προς τρίτες χώρες.</a:t>
            </a:r>
          </a:p>
          <a:p>
            <a:pPr marL="265176" indent="-265176">
              <a:defRPr/>
            </a:pPr>
            <a:r>
              <a:rPr lang="el-GR" sz="2400" b="1" u="sng" dirty="0">
                <a:hlinkClick r:id="rId6"/>
              </a:rPr>
              <a:t>Εκτελεστικός Κανονισμός (ΕΕ) </a:t>
            </a:r>
            <a:r>
              <a:rPr lang="el-GR" sz="2400" b="1" u="sng" dirty="0" err="1">
                <a:hlinkClick r:id="rId6"/>
              </a:rPr>
              <a:t>αριθμ</a:t>
            </a:r>
            <a:r>
              <a:rPr lang="el-GR" sz="2400" b="1" u="sng" dirty="0">
                <a:hlinkClick r:id="rId6"/>
              </a:rPr>
              <a:t>. 355/2014 της Επιτροπής της 8ης Απριλίου 2014</a:t>
            </a:r>
            <a:r>
              <a:rPr lang="el-GR" sz="2400" dirty="0"/>
              <a:t>σχετικά με την τροποποίηση του κανονισμού (ΕΚ) </a:t>
            </a:r>
            <a:r>
              <a:rPr lang="el-GR" sz="2400" dirty="0" err="1"/>
              <a:t>αριθμ</a:t>
            </a:r>
            <a:r>
              <a:rPr lang="el-GR" sz="2400" dirty="0"/>
              <a:t>. 1235/2008 της Επιτροπής για τον καθορισμό των λεπτομερών κανόνων εφαρμογής του κανονισμού (ΕΚ) </a:t>
            </a:r>
            <a:r>
              <a:rPr lang="el-GR" sz="2400" dirty="0" err="1"/>
              <a:t>αριθμ</a:t>
            </a:r>
            <a:r>
              <a:rPr lang="el-GR" sz="2400" dirty="0"/>
              <a:t>. 834/2007 του Συμβουλίου όσον αφορά τους όρους εισαγωγής βιολογικών προϊόντων από τρίτες χώρες</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(3 </a:t>
            </a:r>
            <a:r>
              <a:rPr lang="el-GR" dirty="0"/>
              <a:t>από 25</a:t>
            </a:r>
            <a:r>
              <a:rPr lang="el-GR" dirty="0" smtClean="0"/>
              <a:t>)</a:t>
            </a:r>
            <a:endParaRPr lang="el-GR" dirty="0"/>
          </a:p>
        </p:txBody>
      </p:sp>
      <p:sp>
        <p:nvSpPr>
          <p:cNvPr id="3" name="Ορθογώνιο 2" descr="Καν. (ΕΕ) 519/2013/21-02-13 για την τροποποίηση του κανονισμού (ΕΚ) αριθμ. 889/2008 σχετικά με τη θέσπιση λεπτομερών κανόνων εφαρμογής του κανονισμού (ΕΚ) αριθμ.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10;&#10;Εκτελεστικός Κανονισμός (EE) αριθ. 125/2013 της Επιτροπής της 13ης Φεβρουαρίου 2013  σχετικά με την τροποποίηση του κανονισμού (ΕΚ) αριθ. 1235/2008 για τον καθορισμό των λεπτομερών κανόνων εφαρμογής του κανονισμού (ΕΚ) αριθ. 834/2007 του Συμβουλίου όσον αφορά τους όρους εισαγωγής βιολογικών προϊόντων από τρίτες χώρες&#10;"/>
          <p:cNvSpPr/>
          <p:nvPr/>
        </p:nvSpPr>
        <p:spPr>
          <a:xfrm>
            <a:off x="672306" y="908720"/>
            <a:ext cx="8208912" cy="5262979"/>
          </a:xfrm>
          <a:prstGeom prst="rect">
            <a:avLst/>
          </a:prstGeom>
        </p:spPr>
        <p:txBody>
          <a:bodyPr wrap="square">
            <a:spAutoFit/>
          </a:bodyPr>
          <a:lstStyle/>
          <a:p>
            <a:pPr marL="265176" indent="-265176">
              <a:defRPr/>
            </a:pPr>
            <a:r>
              <a:rPr lang="el-GR" sz="2400" b="1" u="sng" dirty="0">
                <a:hlinkClick r:id="rId5"/>
              </a:rPr>
              <a:t>Καν. (ΕΕ) 519/2013/21-02-13 για την τροποποίηση του κανονισμού (ΕΚ) </a:t>
            </a:r>
            <a:r>
              <a:rPr lang="el-GR" sz="2400" b="1" u="sng" dirty="0" err="1">
                <a:hlinkClick r:id="rId5"/>
              </a:rPr>
              <a:t>αριθμ</a:t>
            </a:r>
            <a:r>
              <a:rPr lang="el-GR" sz="2400" b="1" u="sng" dirty="0">
                <a:hlinkClick r:id="rId5"/>
              </a:rPr>
              <a:t>. 889/2008</a:t>
            </a:r>
            <a:r>
              <a:rPr lang="el-GR" sz="2400" dirty="0"/>
              <a:t> σχετικά με τη θέσπιση λεπτομερών κανόνων εφαρμογής του κανονισμού (ΕΚ) </a:t>
            </a:r>
            <a:r>
              <a:rPr lang="el-GR" sz="2400" dirty="0" err="1"/>
              <a:t>αριθμ</a:t>
            </a:r>
            <a:r>
              <a:rPr lang="el-GR" sz="2400" dirty="0"/>
              <a:t>.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a:t>
            </a:r>
            <a:r>
              <a:rPr lang="el-GR" sz="2400" dirty="0" smtClean="0"/>
              <a:t>.</a:t>
            </a:r>
          </a:p>
          <a:p>
            <a:pPr marL="265176" indent="-265176">
              <a:defRPr/>
            </a:pPr>
            <a:endParaRPr lang="el-GR" sz="2400" dirty="0"/>
          </a:p>
          <a:p>
            <a:pPr marL="265176" indent="-265176">
              <a:defRPr/>
            </a:pPr>
            <a:r>
              <a:rPr lang="el-GR" sz="2400" b="1" u="sng" dirty="0">
                <a:hlinkClick r:id="rId6"/>
              </a:rPr>
              <a:t>Εκτελεστικός Κανονισμός (EE) αριθ. 125/2013 της Επιτροπής της 13ης Φεβρουαρίου 2013 </a:t>
            </a:r>
            <a:r>
              <a:rPr lang="el-GR" sz="2400" dirty="0"/>
              <a:t> σχετικά με την τροποποίηση του κανονισμού (ΕΚ) αριθ. 1235/2008 για τον καθορισμό των λεπτομερών κανόνων εφαρμογής του κανονισμού (ΕΚ) αριθ. 834/2007 του Συμβουλίου όσον αφορά τους όρους εισαγωγής βιολογικών προϊόντων από τρίτες </a:t>
            </a:r>
            <a:r>
              <a:rPr lang="el-GR" sz="2400" dirty="0" smtClean="0"/>
              <a:t>χώρες.</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(4 </a:t>
            </a:r>
            <a:r>
              <a:rPr lang="el-GR" dirty="0"/>
              <a:t>από 25</a:t>
            </a:r>
            <a:r>
              <a:rPr lang="el-GR" dirty="0" smtClean="0"/>
              <a:t>)</a:t>
            </a:r>
            <a:endParaRPr lang="el-GR" dirty="0"/>
          </a:p>
        </p:txBody>
      </p:sp>
      <p:sp>
        <p:nvSpPr>
          <p:cNvPr id="3" name="Θέση περιεχομένου 2" descr="Εκτελεστικός Κανονισμός (ΕΕ) αριθμ. 751/2012 της Επιτροπής της 16ης  Αυγούστου 2012  για την διόρθωση του κανονισμού (ΕΚ) αριθμ. 1235/2008 για τον καθορισμό των λεπτομερών κανόνων εφαρμογής του κανονισμού (ΕΚ) αριθμ. 834/2007 του Συμβουλίου όσον αφορά τους όρους εισαγωγής βιολογικών προϊόντων από τρίτες χώρες.&#10;&#10;Εκτελεστικός Κανονισμός  (ΕΕ) αριθμ. 508/2012 της Επιτροπής της 20ης Ιουνίου 2012  για την τροποποίηση του κανονισμού (ΕΚ) αριθμ. 1235/2008 για τον κανονισμό των λεπτομερών κανόνων εφαρμογής του κανονισμού (ΕΚ) αριθμ. 834/2007 του Συμβουλίου όσον αφορά τους όρους εισαγωγής βιολογικών προϊόντων από τρίτες χώρες&#10;"/>
          <p:cNvSpPr>
            <a:spLocks noGrp="1"/>
          </p:cNvSpPr>
          <p:nvPr>
            <p:ph idx="1"/>
          </p:nvPr>
        </p:nvSpPr>
        <p:spPr>
          <a:xfrm>
            <a:off x="457200" y="1124744"/>
            <a:ext cx="8229600" cy="5256584"/>
          </a:xfrm>
        </p:spPr>
        <p:txBody>
          <a:bodyPr>
            <a:noAutofit/>
          </a:bodyPr>
          <a:lstStyle/>
          <a:p>
            <a:pPr marL="0" indent="0">
              <a:buNone/>
              <a:defRPr/>
            </a:pPr>
            <a:r>
              <a:rPr lang="el-GR" sz="2400" b="1" u="sng" dirty="0">
                <a:hlinkClick r:id="rId5"/>
              </a:rPr>
              <a:t>Εκτελεστικός Κανονισμός (ΕΕ) </a:t>
            </a:r>
            <a:r>
              <a:rPr lang="el-GR" sz="2400" b="1" u="sng" dirty="0" err="1">
                <a:hlinkClick r:id="rId5"/>
              </a:rPr>
              <a:t>αριθμ</a:t>
            </a:r>
            <a:r>
              <a:rPr lang="el-GR" sz="2400" b="1" u="sng" dirty="0">
                <a:hlinkClick r:id="rId5"/>
              </a:rPr>
              <a:t>. 751/2012 της Επιτροπής της 16ης  Αυγούστου 2012 </a:t>
            </a:r>
            <a:r>
              <a:rPr lang="el-GR" sz="2400" dirty="0"/>
              <a:t> για την διόρθωση του κανονισμού (ΕΚ) </a:t>
            </a:r>
            <a:r>
              <a:rPr lang="el-GR" sz="2400" dirty="0" err="1"/>
              <a:t>αριθμ</a:t>
            </a:r>
            <a:r>
              <a:rPr lang="el-GR" sz="2400" dirty="0"/>
              <a:t>. 1235/2008 για τον καθορισμό των λεπτομερών κανόνων εφαρμογής του κανονισμού (ΕΚ) </a:t>
            </a:r>
            <a:r>
              <a:rPr lang="el-GR" sz="2400" dirty="0" err="1"/>
              <a:t>αριθμ</a:t>
            </a:r>
            <a:r>
              <a:rPr lang="el-GR" sz="2400" dirty="0"/>
              <a:t>. 834/2007 του Συμβουλίου όσον αφορά τους όρους εισαγωγής βιολογικών προϊόντων από τρίτες </a:t>
            </a:r>
            <a:r>
              <a:rPr lang="el-GR" sz="2400" dirty="0" smtClean="0"/>
              <a:t>χώρες.</a:t>
            </a:r>
          </a:p>
          <a:p>
            <a:pPr marL="0" indent="0">
              <a:buNone/>
              <a:defRPr/>
            </a:pPr>
            <a:endParaRPr lang="el-GR" sz="2400" dirty="0"/>
          </a:p>
          <a:p>
            <a:pPr marL="0" indent="0">
              <a:buNone/>
              <a:defRPr/>
            </a:pPr>
            <a:r>
              <a:rPr lang="el-GR" sz="2400" b="1" u="sng" dirty="0">
                <a:hlinkClick r:id="rId6"/>
              </a:rPr>
              <a:t>Εκτελεστικός Κανονισμός  (ΕΕ) </a:t>
            </a:r>
            <a:r>
              <a:rPr lang="el-GR" sz="2400" b="1" u="sng" dirty="0" err="1">
                <a:hlinkClick r:id="rId6"/>
              </a:rPr>
              <a:t>αριθμ</a:t>
            </a:r>
            <a:r>
              <a:rPr lang="el-GR" sz="2400" b="1" u="sng" dirty="0">
                <a:hlinkClick r:id="rId6"/>
              </a:rPr>
              <a:t>. 508/2012 της Επιτροπής της 20ης Ιουνίου 2012</a:t>
            </a:r>
            <a:r>
              <a:rPr lang="el-GR" sz="2400" dirty="0"/>
              <a:t>  για την τροποποίηση του κανονισμού (ΕΚ) </a:t>
            </a:r>
            <a:r>
              <a:rPr lang="el-GR" sz="2400" dirty="0" err="1"/>
              <a:t>αριθμ</a:t>
            </a:r>
            <a:r>
              <a:rPr lang="el-GR" sz="2400" dirty="0"/>
              <a:t>. 1235/2008 για τον κανονισμό των λεπτομερών κανόνων εφαρμογής του κανονισμού (ΕΚ) </a:t>
            </a:r>
            <a:r>
              <a:rPr lang="el-GR" sz="2400" dirty="0" err="1"/>
              <a:t>αριθμ</a:t>
            </a:r>
            <a:r>
              <a:rPr lang="el-GR" sz="2400" dirty="0"/>
              <a:t>. 834/2007 του Συμβουλίου όσον αφορά τους όρους εισαγωγής βιολογικών προϊόντων από τρίτες </a:t>
            </a:r>
            <a:r>
              <a:rPr lang="el-GR" sz="2400" dirty="0" smtClean="0"/>
              <a:t>χώρες</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lvl="0"/>
            <a:r>
              <a:rPr lang="el-GR" sz="2800" dirty="0" smtClean="0"/>
              <a:t>Παρουσίαση νομοθετικών απαιτήσεων γάλακτος και προϊόντων.</a:t>
            </a:r>
          </a:p>
          <a:p>
            <a:pPr lvl="0"/>
            <a:r>
              <a:rPr lang="el-GR" sz="2800" dirty="0" smtClean="0"/>
              <a:t>Εξοικείωση σπουδαστών με τη διαχείριση της ασφάλειας γάλακτος και προϊόντων.</a:t>
            </a:r>
          </a:p>
          <a:p>
            <a:pPr marL="0"/>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(5 </a:t>
            </a:r>
            <a:r>
              <a:rPr lang="el-GR" dirty="0"/>
              <a:t>από 25</a:t>
            </a:r>
            <a:r>
              <a:rPr lang="el-GR" dirty="0" smtClean="0"/>
              <a:t>)</a:t>
            </a:r>
            <a:endParaRPr lang="el-GR" dirty="0"/>
          </a:p>
        </p:txBody>
      </p:sp>
      <p:sp>
        <p:nvSpPr>
          <p:cNvPr id="2" name="Ορθογώνιο 1" descr="Εκτελεστικός Κανονισμός (ΕΕ) αριθμ. 126/2012 της Επιτροπής της 14ης Φεβρουαρίου 2012 για την τροποποίηση του κανονισμού (ΕΚ) αριθμ. 889/2008 όσον αφορά τα αποδεικτικά έγγραφα και την τροποποίηση του κανονισμού (ΕΚ) αριθμ. 1235/2008 όσον αφορά τους όρους εισαγωγής βιολογικών προϊόντων από τις Ηνωμένες Πολιτείες της Αμερικής.&#10;&#10;Εκτελεστικός Καν (ΕΕ) 1084/2011 σχετικά με την τροποποίηση και τη διόρθωση του Καν (ΕΚ) αριθ.1235/2008 για τον καθορισμό των λεπτομερών κανόνων εφαρμογής του καν.(ΕΚ) αριθ.834/2007 του Συμβουλίου όσον αφορά τους όρους εισαγωγής βιολογικών προϊόντων από τρίτες χώρες. (04.07.12).&#10;"/>
          <p:cNvSpPr/>
          <p:nvPr/>
        </p:nvSpPr>
        <p:spPr>
          <a:xfrm>
            <a:off x="496938" y="1196752"/>
            <a:ext cx="8208912" cy="4893647"/>
          </a:xfrm>
          <a:prstGeom prst="rect">
            <a:avLst/>
          </a:prstGeom>
        </p:spPr>
        <p:txBody>
          <a:bodyPr wrap="square">
            <a:spAutoFit/>
          </a:bodyPr>
          <a:lstStyle/>
          <a:p>
            <a:pPr marL="265176" indent="-265176">
              <a:defRPr/>
            </a:pPr>
            <a:r>
              <a:rPr lang="el-GR" sz="2400" b="1" u="sng" dirty="0">
                <a:hlinkClick r:id="rId5"/>
              </a:rPr>
              <a:t>Εκτελεστικός Κανονισμός (ΕΕ) </a:t>
            </a:r>
            <a:r>
              <a:rPr lang="el-GR" sz="2400" b="1" u="sng" dirty="0" err="1">
                <a:hlinkClick r:id="rId5"/>
              </a:rPr>
              <a:t>αριθμ</a:t>
            </a:r>
            <a:r>
              <a:rPr lang="el-GR" sz="2400" b="1" u="sng" dirty="0">
                <a:hlinkClick r:id="rId5"/>
              </a:rPr>
              <a:t>. 126/2012 της Επιτροπής της 14ης Φεβρουαρίου 2012</a:t>
            </a:r>
            <a:r>
              <a:rPr lang="el-GR" sz="2400" dirty="0"/>
              <a:t> για την τροποποίηση του κανονισμού (ΕΚ) </a:t>
            </a:r>
            <a:r>
              <a:rPr lang="el-GR" sz="2400" dirty="0" err="1"/>
              <a:t>αριθμ</a:t>
            </a:r>
            <a:r>
              <a:rPr lang="el-GR" sz="2400" dirty="0"/>
              <a:t>. 889/2008 όσον αφορά τα αποδεικτικά έγγραφα και την τροποποίηση του κανονισμού (ΕΚ) </a:t>
            </a:r>
            <a:r>
              <a:rPr lang="el-GR" sz="2400" dirty="0" err="1"/>
              <a:t>αριθμ</a:t>
            </a:r>
            <a:r>
              <a:rPr lang="el-GR" sz="2400" dirty="0"/>
              <a:t>. 1235/2008 όσον αφορά τους όρους εισαγωγής βιολογικών προϊόντων από τις Ηνωμένες Πολιτείες της </a:t>
            </a:r>
            <a:r>
              <a:rPr lang="el-GR" sz="2400" dirty="0" smtClean="0"/>
              <a:t>Αμερικής.</a:t>
            </a:r>
          </a:p>
          <a:p>
            <a:pPr marL="265176" indent="-265176">
              <a:defRPr/>
            </a:pPr>
            <a:endParaRPr lang="el-GR" sz="2400" dirty="0"/>
          </a:p>
          <a:p>
            <a:pPr marL="265176" indent="-265176">
              <a:defRPr/>
            </a:pPr>
            <a:r>
              <a:rPr lang="el-GR" sz="2400" b="1" u="sng" dirty="0">
                <a:hlinkClick r:id="rId6" tooltip="Εκτελεστικός Καν (ΕΕ) αριθ.1084/2011 σχετικά με την τροποποίηση και τη διόρθωση του Καν (ΕΚ) αριθ.1235/2008"/>
              </a:rPr>
              <a:t>Εκτελεστικός Καν (ΕΕ) 1084/2011 σχετικά με την τροποποίηση και τη διόρθωση του Καν (ΕΚ) αριθ.1235/2008</a:t>
            </a:r>
            <a:r>
              <a:rPr lang="el-GR" sz="2400" dirty="0"/>
              <a:t> για τον καθορισμό των λεπτομερών κανόνων εφαρμογής του </a:t>
            </a:r>
            <a:r>
              <a:rPr lang="el-GR" sz="2400" dirty="0" err="1"/>
              <a:t>καν.(ΕΚ</a:t>
            </a:r>
            <a:r>
              <a:rPr lang="el-GR" sz="2400" dirty="0"/>
              <a:t>) αριθ.834/2007 του Συμβουλίου όσον αφορά τους όρους εισαγωγής βιολογικών προϊόντων από τρίτες χώρες. (04.07.12</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(6 </a:t>
            </a:r>
            <a:r>
              <a:rPr lang="el-GR" dirty="0"/>
              <a:t>από 25</a:t>
            </a:r>
            <a:r>
              <a:rPr lang="el-GR" dirty="0" smtClean="0"/>
              <a:t>)</a:t>
            </a:r>
            <a:endParaRPr lang="el-GR" dirty="0"/>
          </a:p>
        </p:txBody>
      </p:sp>
      <p:sp>
        <p:nvSpPr>
          <p:cNvPr id="2" name="Ορθογώνιο 1" descr="Εκτελεστικός Καν. (ΕΕ) 1267/2011 σχετικά με την τροποποίηση του κανονισμού (ΕΚ) αριθ. 1235/2008 για τον καθορισμό των λεπτομερών κανόνων εφαρμογής του κανονισμού (ΕΚ) αριθ. 834/2007 του Συμβουλίου όσον αφορά τους όρους εισαγωγής βιολογικών προϊόντων από τρίτες χώρες .  &#10;&#10;Εκτελεστικός Καν. (ΕΕ) 590/2011 &quot;σχετικά με την τροποποίηση του κανονισμού (ΕΚ) αριθ. 1235/2008 για τον καθορισμό των λεπτομερών κανόνων εφαρμογής του κανονισμού (ΕΚ) αριθ. 834/2007 του Συμβουλίου όσον αφορά τους όρους εισαγωγής βιολογικών προϊόντων από τρίτες χώρες.&#10;&#10;"/>
          <p:cNvSpPr/>
          <p:nvPr/>
        </p:nvSpPr>
        <p:spPr>
          <a:xfrm>
            <a:off x="467544" y="1352957"/>
            <a:ext cx="8280920" cy="4524315"/>
          </a:xfrm>
          <a:prstGeom prst="rect">
            <a:avLst/>
          </a:prstGeom>
        </p:spPr>
        <p:txBody>
          <a:bodyPr wrap="square">
            <a:spAutoFit/>
          </a:bodyPr>
          <a:lstStyle/>
          <a:p>
            <a:pPr marL="265176" indent="-265176">
              <a:defRPr/>
            </a:pPr>
            <a:r>
              <a:rPr lang="el-GR" sz="2400" b="1" u="sng" dirty="0">
                <a:hlinkClick r:id="rId5" tooltip="Εκτελεστικος Καν(ΕΕ) αριθ.1267/2011της Επιτροπήςτης 6ης Δεκεμβρίου 2011 σχετικά με την τροποποίηση του κανονισμού (ΕΚ) αριθ. 1235/2008 για τον καθορισμό των λεπτομερών κανόνων εφαρμογής του κανονισμού (ΕΚ) αριθ. 834/2007 του Συμβουλίου όσον αφορά τους όρους εισαγωγής βιολογικών προϊόντων από τρίτες χώρες"/>
              </a:rPr>
              <a:t>Εκτελεστικός Καν. (ΕΕ) 1267/2011 σχετικά με την τροποποίηση του κανονισμού (ΕΚ) αριθ. 1235/2008 </a:t>
            </a:r>
            <a:r>
              <a:rPr lang="el-GR" sz="2400" dirty="0"/>
              <a:t>για τον καθορισμό των λεπτομερών κανόνων εφαρμογής του κανονισμού (ΕΚ) αριθ. 834/2007 του Συμβουλίου όσον αφορά τους όρους εισαγωγής βιολογικών προϊόντων από τρίτες χώρες .  </a:t>
            </a:r>
            <a:endParaRPr lang="el-GR" sz="2400" dirty="0" smtClean="0"/>
          </a:p>
          <a:p>
            <a:pPr marL="265176" indent="-265176">
              <a:defRPr/>
            </a:pPr>
            <a:endParaRPr lang="el-GR" sz="2400" dirty="0"/>
          </a:p>
          <a:p>
            <a:pPr marL="265176" indent="-265176">
              <a:defRPr/>
            </a:pPr>
            <a:r>
              <a:rPr lang="el-GR" sz="2400" b="1" u="sng" dirty="0">
                <a:hlinkClick r:id="rId6" tooltip="ΕΚΤΕΛΕΣΤΙΚΟΣ ΚΑΝΟΝΙΣΜΟΣ (ΕΕ) αριθ. 590/2011 της  Επιτροπής &quot;σχετικά με την τροποποίηση του κανονισμού (ΕΚ) αριθ. 1235/2008 για  τον καθορισμό των λεπτομερών κανόνων εφαρμογής του κανονισμού (ΕΚ) αριθ.  834/2007 του Συμβουλίου όσον αφορά τους όρους εισαγωγής βιολογικών προϊόντων από  τρίτες χώρες&quot;."/>
              </a:rPr>
              <a:t>Εκτελεστικός Καν. (ΕΕ) 590/2011 "σχετικά με την τροποποίηση του κανονισμού (ΕΚ) αριθ. 1235/2008 για τον καθορισμό των λεπτομερών κανόνων εφαρμογής του κανονισμού (ΕΚ) αριθ. 834/2007 του Συμβουλίου </a:t>
            </a:r>
            <a:r>
              <a:rPr lang="el-GR" sz="2400" dirty="0"/>
              <a:t>όσον αφορά τους όρους εισαγωγής βιολογικών προϊόντων από τρίτες </a:t>
            </a:r>
            <a:r>
              <a:rPr lang="el-GR" sz="2400" dirty="0" smtClean="0"/>
              <a:t>χώρες.</a:t>
            </a:r>
            <a:endParaRPr lang="en-US" sz="2400" dirty="0"/>
          </a:p>
          <a:p>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(7 </a:t>
            </a:r>
            <a:r>
              <a:rPr lang="el-GR" dirty="0"/>
              <a:t>από 25</a:t>
            </a:r>
            <a:r>
              <a:rPr lang="el-GR" dirty="0" smtClean="0"/>
              <a:t>)</a:t>
            </a:r>
            <a:endParaRPr lang="el-GR" dirty="0"/>
          </a:p>
        </p:txBody>
      </p:sp>
      <p:sp>
        <p:nvSpPr>
          <p:cNvPr id="3" name="Ορθογώνιο 2" descr="Καν. (ΕΕ)  471/2010 της Επιτροπής &quot;για την τροποποίηση του κανονισμού (ΕΚ) αριθ. 1235/2008, όσο αφορά τον κατάλογο των τρίτων χωρών από τις οποίες πρέπει να προέρχονται ορισμένα γεωργικά προϊόντα βιολογικής παραγωγής προκειμένου να διατεθούν στο εμπόριο στην Κοινότητα&quot; » (31.08.2011).&#10;&#10;Καν. (ΕK)  537/2009  &quot;για την τροποποίηση του κανονισμού (ΕΚ) αριθ. 1235/2008, όσο αφορά τον κατάλογο των τρίτων χωρών από τις οποίες πρέπει να κατάγονται ορισμένα βιολογικά παραγόμενα γεωργικά προιόντα προκειμένου να κυκλοφορούν στο εμπόριο εντός της Κοινότητας&quot; » . &#10;"/>
          <p:cNvSpPr/>
          <p:nvPr/>
        </p:nvSpPr>
        <p:spPr>
          <a:xfrm>
            <a:off x="467544" y="1268760"/>
            <a:ext cx="8208912" cy="4524315"/>
          </a:xfrm>
          <a:prstGeom prst="rect">
            <a:avLst/>
          </a:prstGeom>
        </p:spPr>
        <p:txBody>
          <a:bodyPr wrap="square">
            <a:spAutoFit/>
          </a:bodyPr>
          <a:lstStyle/>
          <a:p>
            <a:pPr marL="265176" indent="-265176">
              <a:defRPr/>
            </a:pPr>
            <a:r>
              <a:rPr lang="el-GR" sz="2400" b="1" u="sng" dirty="0">
                <a:hlinkClick r:id="rId5" tooltip="«Κανονισμός (ΕΕ) αριθ. 471/2010 της  Επιτροπής &quot;για την τροποποίηση του κανονισμού (ΕΚ) αριθ. 1235/2008, όσο αφορά  τον κατάλογο των τρίτων χωρών από τις οποίες πρέπει να προέρχονται ορισμένα  γεωργικά προϊόντα βιολογικής παραγωγής προκειμένου να διατεθούν στο εμπόριο στην  Κοινότητα&quot;&amp;nbsp;»"/>
              </a:rPr>
              <a:t>Καν. (ΕΕ)  471/2010 της Επιτροπής "για την τροποποίηση του κανονισμού (ΕΚ) αριθ. 1235/2008, </a:t>
            </a:r>
            <a:r>
              <a:rPr lang="el-GR" sz="2400" dirty="0"/>
              <a:t>όσο αφορά τον κατάλογο των τρίτων χωρών από τις οποίες πρέπει να προέρχονται ορισμένα γεωργικά προϊόντα βιολογικής παραγωγής προκειμένου να διατεθούν στο εμπόριο στην Κοινότητα" » (31.08.2011</a:t>
            </a:r>
            <a:r>
              <a:rPr lang="el-GR" sz="2400" dirty="0" smtClean="0"/>
              <a:t>).</a:t>
            </a:r>
          </a:p>
          <a:p>
            <a:pPr marL="265176" indent="-265176">
              <a:defRPr/>
            </a:pPr>
            <a:endParaRPr lang="el-GR" sz="2400" dirty="0"/>
          </a:p>
          <a:p>
            <a:pPr marL="265176" indent="-265176">
              <a:defRPr/>
            </a:pPr>
            <a:r>
              <a:rPr lang="el-GR" sz="2400" b="1" u="sng" dirty="0">
                <a:hlinkClick r:id="rId6" tooltip="«Κανονισμός  (ΕK) αριθ. 537/2009 της Επιτροπής &quot;για την τροποποίηση του κανονισμού (ΕΚ) αριθ.  1235/2008, όσο αφορά τον κατάλογο των τρίτων χωρών από τις οποίες πρέπει να  κατάγονται ορισμένα βιολογικά παραγόμενα γεωργικά προιόντα προκειμένου να  κυκλοφορούν στο εμπόριο εντός της Κοινότητας&quot;&amp;nbsp;»"/>
              </a:rPr>
              <a:t>Καν. (ΕK)  537/2009  "για την τροποποίηση του κανονισμού (ΕΚ) αριθ. 1235/2008, </a:t>
            </a:r>
            <a:r>
              <a:rPr lang="el-GR" sz="2400" dirty="0"/>
              <a:t>όσο αφορά τον κατάλογο των τρίτων χωρών από τις οποίες πρέπει να κατάγονται ορισμένα βιολογικά παραγόμενα γεωργικά </a:t>
            </a:r>
            <a:r>
              <a:rPr lang="el-GR" sz="2400" dirty="0" err="1"/>
              <a:t>προιόντα</a:t>
            </a:r>
            <a:r>
              <a:rPr lang="el-GR" sz="2400" dirty="0"/>
              <a:t> προκειμένου να κυκλοφορούν στο εμπόριο εντός της Κοινότητας" »</a:t>
            </a:r>
            <a:r>
              <a:rPr lang="el-GR" sz="2400" b="1" dirty="0"/>
              <a:t> </a:t>
            </a:r>
            <a:r>
              <a:rPr lang="el-GR" sz="2400" b="1" dirty="0" smtClean="0"/>
              <a:t>.</a:t>
            </a:r>
            <a:r>
              <a:rPr 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(8 </a:t>
            </a:r>
            <a:r>
              <a:rPr lang="el-GR" dirty="0"/>
              <a:t>από 25</a:t>
            </a:r>
            <a:r>
              <a:rPr lang="el-GR" dirty="0" smtClean="0"/>
              <a:t>)</a:t>
            </a:r>
            <a:endParaRPr lang="el-GR" dirty="0"/>
          </a:p>
        </p:txBody>
      </p:sp>
      <p:sp>
        <p:nvSpPr>
          <p:cNvPr id="6" name="2 - Θέση περιεχομένου" descr="Καν. (ΕΚ) 889/2008  για τον καθορισμό των λεπτομερών κανόνων εφαρμογής του Καν.834/2007του Συμβουλίου για την βιολογική παραγωγή και την επισήμανση των βιολογικών προϊόντων  όσον αφορά το βιολογικό τρόπο παραγωγής,την επισήμανση και τον έλγχο των προϊόντων.&#10;Καν. (ΕΕ) 519/2013/21-02-13 για την τροποποίηση του κανονισμού (ΕΚ) αριθμ. 889/2008 σχετικά με τη θέσπιση λεπτομερών κανόνων εφαρμογής του κανονισμού (ΕΚ) αριθμ.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10;"/>
          <p:cNvSpPr>
            <a:spLocks noGrp="1"/>
          </p:cNvSpPr>
          <p:nvPr>
            <p:ph sz="quarter" idx="1"/>
          </p:nvPr>
        </p:nvSpPr>
        <p:spPr>
          <a:xfrm>
            <a:off x="612648" y="1268760"/>
            <a:ext cx="8153400" cy="4752528"/>
          </a:xfrm>
        </p:spPr>
        <p:txBody>
          <a:bodyPr>
            <a:noAutofit/>
          </a:bodyPr>
          <a:lstStyle/>
          <a:p>
            <a:pPr marL="265176" indent="-265176">
              <a:buNone/>
              <a:defRPr/>
            </a:pPr>
            <a:r>
              <a:rPr lang="el-GR" sz="2400" b="1" u="sng" dirty="0">
                <a:hlinkClick r:id="rId5" tooltip="Κανονισμός  (ΕΚ) αριθμ.889/2008 της Επιτροπής της 5ης Σεπτεμβρίου 2008 &quot;για τον  καθορισμό των λεπτομερών κανόνων εφαρμογής του Καν.834/2007 του  Συμβουλίου για την βιολογική παραγωγή και την επισήμανση των βιολογικών προϊόντων&amp;nbsp; όσον αφορά το βιολογικό τρόπο παραγωγής,την επισήμανση και τον έλγχο των προϊόντων"/>
              </a:rPr>
              <a:t>Καν. (ΕΚ) 889/2008  για τον καθορισμό των λεπτομερών κανόνων εφαρμογής του Καν.834/2007</a:t>
            </a:r>
            <a:r>
              <a:rPr lang="el-GR" sz="2400" dirty="0"/>
              <a:t>του Συμβουλίου για την βιολογική παραγωγή και την επισήμανση των βιολογικών προϊόντων  όσον αφορά το βιολογικό τρόπο </a:t>
            </a:r>
            <a:r>
              <a:rPr lang="el-GR" sz="2400" dirty="0" err="1"/>
              <a:t>παραγωγής,την</a:t>
            </a:r>
            <a:r>
              <a:rPr lang="el-GR" sz="2400" dirty="0"/>
              <a:t> επισήμανση και τον </a:t>
            </a:r>
            <a:r>
              <a:rPr lang="el-GR" sz="2400" dirty="0" err="1"/>
              <a:t>έλγχο</a:t>
            </a:r>
            <a:r>
              <a:rPr lang="el-GR" sz="2400" dirty="0"/>
              <a:t> των </a:t>
            </a:r>
            <a:r>
              <a:rPr lang="el-GR" sz="2400" dirty="0" smtClean="0"/>
              <a:t>προϊόντων.</a:t>
            </a:r>
            <a:endParaRPr lang="el-GR" sz="2400" dirty="0"/>
          </a:p>
          <a:p>
            <a:pPr marL="265176" indent="-265176">
              <a:buNone/>
              <a:defRPr/>
            </a:pPr>
            <a:r>
              <a:rPr lang="el-GR" sz="2400" b="1" u="sng" dirty="0">
                <a:hlinkClick r:id="rId6"/>
              </a:rPr>
              <a:t>Καν. (ΕΕ) 519/2013/21-02-13 για την τροποποίηση του κανονισμού (ΕΚ) </a:t>
            </a:r>
            <a:r>
              <a:rPr lang="el-GR" sz="2400" b="1" u="sng" dirty="0" err="1">
                <a:hlinkClick r:id="rId6"/>
              </a:rPr>
              <a:t>αριθμ</a:t>
            </a:r>
            <a:r>
              <a:rPr lang="el-GR" sz="2400" b="1" u="sng" dirty="0">
                <a:hlinkClick r:id="rId6"/>
              </a:rPr>
              <a:t>. 889/2008 </a:t>
            </a:r>
            <a:r>
              <a:rPr lang="el-GR" sz="2400" dirty="0"/>
              <a:t>σχετικά με τη θέσπιση λεπτομερών κανόνων εφαρμογής του κανονισμού (ΕΚ) </a:t>
            </a:r>
            <a:r>
              <a:rPr lang="el-GR" sz="2400" dirty="0" err="1"/>
              <a:t>αριθμ</a:t>
            </a:r>
            <a:r>
              <a:rPr lang="el-GR" sz="2400" dirty="0"/>
              <a:t>.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(9 </a:t>
            </a:r>
            <a:r>
              <a:rPr lang="el-GR" dirty="0"/>
              <a:t>από 25</a:t>
            </a:r>
            <a:r>
              <a:rPr lang="el-GR" dirty="0" smtClean="0"/>
              <a:t>)</a:t>
            </a:r>
            <a:endParaRPr lang="el-GR" dirty="0"/>
          </a:p>
        </p:txBody>
      </p:sp>
      <p:sp>
        <p:nvSpPr>
          <p:cNvPr id="2" name="Ορθογώνιο 1" descr="Εκτελεστικός Καν. (ΕΕ) 392/2013/29-04-13 σχετικά με την τροποποίηση του καν.(ΕΚ) αριθ.889/2008 όσον αφορά το σύστημα ελέγχου της βιολογικής παραγωγής (29.05.13).&#10;Εκτελεστικός Καν. (ΕΕ) 505/2012 σχετικά με την τροποποίηση και τη διόρθωση του καν. (ΕΚ) αριθ.889/2008 σχετικά με τη θέσπιση των λεπτομερών κανόνων εφαρμογής του καν.(ΕΚ) αριθ.834/2007 του Συμβουλίου για τη  βιολογική παραγωγή προϊόντων όσον αφορά τον βιολογικό τρόπο παραγωγής, την επισήμανση και τον έλεγχο των προϊόντων. (14.06.12).&#10;Εκτελεστικός Καν (ΕΕ) 203/2012 της επιτροπής της 8ης Μαρτίου 2012 για την τροποποίηση του καν. (ΕΚ) αριθ 889/2008 σχετικά με την θέσπιση λεπτομερών κανόνων εφαρμογής του κανονισμού  (ΕΚ) αριθ.834/2007 του Συμβουλίου όσον αφορά λεπτομερείς κανόνες για τους βιολογικούς οίνους. (09.07.13).&#10;"/>
          <p:cNvSpPr/>
          <p:nvPr/>
        </p:nvSpPr>
        <p:spPr>
          <a:xfrm>
            <a:off x="446584" y="821025"/>
            <a:ext cx="8208912" cy="5632311"/>
          </a:xfrm>
          <a:prstGeom prst="rect">
            <a:avLst/>
          </a:prstGeom>
        </p:spPr>
        <p:txBody>
          <a:bodyPr wrap="square">
            <a:spAutoFit/>
          </a:bodyPr>
          <a:lstStyle/>
          <a:p>
            <a:pPr marL="265176" indent="-265176">
              <a:buNone/>
              <a:defRPr/>
            </a:pPr>
            <a:r>
              <a:rPr lang="el-GR" sz="2400" b="1" u="sng" dirty="0">
                <a:hlinkClick r:id="rId5"/>
              </a:rPr>
              <a:t>Εκτελεστικός Καν. (ΕΕ) 392/2013/29-04-13 σχετικά με την τροποποίηση του </a:t>
            </a:r>
            <a:r>
              <a:rPr lang="el-GR" sz="2400" b="1" u="sng" dirty="0" err="1">
                <a:hlinkClick r:id="rId5"/>
              </a:rPr>
              <a:t>καν.(ΕΚ</a:t>
            </a:r>
            <a:r>
              <a:rPr lang="el-GR" sz="2400" b="1" u="sng" dirty="0">
                <a:hlinkClick r:id="rId5"/>
              </a:rPr>
              <a:t>) αριθ.889/2008 </a:t>
            </a:r>
            <a:r>
              <a:rPr lang="el-GR" sz="2400" dirty="0"/>
              <a:t>όσον αφορά το σύστημα ελέγχου της βιολογικής παραγωγής (29.05.13</a:t>
            </a:r>
            <a:r>
              <a:rPr lang="el-GR" sz="2400" dirty="0" smtClean="0"/>
              <a:t>).</a:t>
            </a:r>
            <a:endParaRPr lang="el-GR" sz="2400" dirty="0"/>
          </a:p>
          <a:p>
            <a:pPr marL="265176" indent="-265176">
              <a:buNone/>
              <a:defRPr/>
            </a:pPr>
            <a:r>
              <a:rPr lang="el-GR" sz="2400" b="1" u="sng" dirty="0">
                <a:hlinkClick r:id="rId6" tooltip="Εκτελεστικός Καν (ΕΕ) αριθ.505/2012 σχετικά με την τροποποίηση και τη  διόρθωση του καν. (ΕΚ) αριθ.889/2008 "/>
              </a:rPr>
              <a:t>Εκτελεστικός Καν. (ΕΕ) 505/2012 σχετικά με την τροποποίηση και τη διόρθωση του καν. (ΕΚ) αριθ.889/2008</a:t>
            </a:r>
            <a:r>
              <a:rPr lang="el-GR" sz="2400" dirty="0"/>
              <a:t> σχετικά με τη θέσπιση των λεπτομερών κανόνων εφαρμογής του </a:t>
            </a:r>
            <a:r>
              <a:rPr lang="el-GR" sz="2400" dirty="0" err="1"/>
              <a:t>καν.(ΕΚ</a:t>
            </a:r>
            <a:r>
              <a:rPr lang="el-GR" sz="2400" dirty="0"/>
              <a:t>) αριθ.834/2007 του Συμβουλίου για τη  βιολογική παραγωγή προϊόντων όσον αφορά τον βιολογικό τρόπο παραγωγής, την επισήμανση και τον έλεγχο των προϊόντων. (14.06.12</a:t>
            </a:r>
            <a:r>
              <a:rPr lang="el-GR" sz="2400" dirty="0" smtClean="0"/>
              <a:t>).</a:t>
            </a:r>
            <a:endParaRPr lang="el-GR" sz="2400" dirty="0"/>
          </a:p>
          <a:p>
            <a:pPr marL="265176" indent="-265176">
              <a:buNone/>
              <a:defRPr/>
            </a:pPr>
            <a:r>
              <a:rPr lang="el-GR" sz="2400" b="1" u="sng" dirty="0">
                <a:hlinkClick r:id="rId7"/>
              </a:rPr>
              <a:t>Εκτελεστικός Καν (ΕΕ) 203/2012 της επιτροπής της 8ης Μαρτίου 2012 για την τροποποίηση του καν. (ΕΚ) </a:t>
            </a:r>
            <a:r>
              <a:rPr lang="el-GR" sz="2400" b="1" u="sng" dirty="0" err="1">
                <a:hlinkClick r:id="rId7"/>
              </a:rPr>
              <a:t>αριθ</a:t>
            </a:r>
            <a:r>
              <a:rPr lang="el-GR" sz="2400" b="1" u="sng" dirty="0">
                <a:hlinkClick r:id="rId7"/>
              </a:rPr>
              <a:t> 889/2008</a:t>
            </a:r>
            <a:r>
              <a:rPr lang="el-GR" sz="2400" dirty="0"/>
              <a:t> σχετικά με την θέσπιση λεπτομερών κανόνων εφαρμογής του κανονισμού  (ΕΚ) αριθ.834/2007 του Συμβουλίου όσον αφορά λεπτομερείς κανόνες για τους βιολογικούς οίνους. (09.07.13</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(10 </a:t>
            </a:r>
            <a:r>
              <a:rPr lang="el-GR" dirty="0"/>
              <a:t>από 25</a:t>
            </a:r>
            <a:r>
              <a:rPr lang="el-GR" dirty="0" smtClean="0"/>
              <a:t>)</a:t>
            </a:r>
            <a:endParaRPr lang="el-GR" dirty="0"/>
          </a:p>
        </p:txBody>
      </p:sp>
      <p:sp>
        <p:nvSpPr>
          <p:cNvPr id="6" name="2 - Θέση περιεχομένου" descr="Εκτελεστικός Καν (ΕΕ) 126/2012 σχετικά με την τροποποίηση του καν.(ΕΚ) αριθ. 889/2008 όσον αφορά τα αποδεικτικά έγγραφα και την τροποποίηση του καν.(ΕΚ) αριθ.1235/2008  όσον αφορά τους όρους εισαγωγής βιολογικών προϊόντων από τις Ηνωμένες Πολιτείες της Αμερικής. (14.02.12).&#10;Εκτελεστικός Καν. (ΕΕ) 344/2011 για την τροποποίηση του κανονισμού (ΕΚ) αριθ. 889/2008 σχετικά με τη θέσπιση λεπτομερών κανόνων εφαρμογής του κανονισμού (ΕΚ) αριθ.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   (04.05.2011).&#10;"/>
          <p:cNvSpPr>
            <a:spLocks noGrp="1"/>
          </p:cNvSpPr>
          <p:nvPr>
            <p:ph sz="quarter" idx="1"/>
          </p:nvPr>
        </p:nvSpPr>
        <p:spPr>
          <a:xfrm>
            <a:off x="612648" y="1196752"/>
            <a:ext cx="8153400" cy="4752528"/>
          </a:xfrm>
        </p:spPr>
        <p:txBody>
          <a:bodyPr>
            <a:noAutofit/>
          </a:bodyPr>
          <a:lstStyle/>
          <a:p>
            <a:pPr marL="265176" indent="-265176">
              <a:buNone/>
              <a:defRPr/>
            </a:pPr>
            <a:r>
              <a:rPr lang="el-GR" sz="2400" b="1" u="sng" dirty="0">
                <a:hlinkClick r:id="rId5" tooltip="Εκτελεστικός Καν (ΕΕ) αριθ.126/2012 σχετικά με την τροποποίηση του καν.(ΕΚ) αριθ. 889/2008 "/>
              </a:rPr>
              <a:t>Εκτελεστικός Καν (ΕΕ) 126/2012 σχετικά με την τροποποίηση του </a:t>
            </a:r>
            <a:r>
              <a:rPr lang="el-GR" sz="2400" b="1" u="sng" dirty="0" err="1">
                <a:hlinkClick r:id="rId5" tooltip="Εκτελεστικός Καν (ΕΕ) αριθ.126/2012 σχετικά με την τροποποίηση του καν.(ΕΚ) αριθ. 889/2008 "/>
              </a:rPr>
              <a:t>καν.(ΕΚ</a:t>
            </a:r>
            <a:r>
              <a:rPr lang="el-GR" sz="2400" b="1" u="sng" dirty="0">
                <a:hlinkClick r:id="rId5" tooltip="Εκτελεστικός Καν (ΕΕ) αριθ.126/2012 σχετικά με την τροποποίηση του καν.(ΕΚ) αριθ. 889/2008 "/>
              </a:rPr>
              <a:t>) αριθ. 889/2008</a:t>
            </a:r>
            <a:r>
              <a:rPr lang="el-GR" sz="2400" dirty="0"/>
              <a:t> όσον αφορά τα αποδεικτικά έγγραφα και την τροποποίηση του </a:t>
            </a:r>
            <a:r>
              <a:rPr lang="el-GR" sz="2400" dirty="0" err="1"/>
              <a:t>καν.(ΕΚ</a:t>
            </a:r>
            <a:r>
              <a:rPr lang="el-GR" sz="2400" dirty="0"/>
              <a:t>) αριθ.1235/2008  όσον αφορά τους όρους εισαγωγής βιολογικών προϊόντων από τις Ηνωμένες Πολιτείες της Αμερικής. (14.02.12</a:t>
            </a:r>
            <a:r>
              <a:rPr lang="el-GR" sz="2400" dirty="0" smtClean="0"/>
              <a:t>).</a:t>
            </a:r>
            <a:endParaRPr lang="el-GR" sz="2400" dirty="0"/>
          </a:p>
          <a:p>
            <a:pPr marL="265176" indent="-265176">
              <a:buNone/>
              <a:defRPr/>
            </a:pPr>
            <a:r>
              <a:rPr lang="el-GR" sz="2400" b="1" u="sng" dirty="0">
                <a:hlinkClick r:id="rId5" tooltip="Εκτελεστικός Καν (ΕΕ) αριθ.126/2012 σχετικά με την τροποποίηση του καν.(ΕΚ) αριθ. 889/2008 "/>
              </a:rPr>
              <a:t>Εκτελεστικός Καν. </a:t>
            </a:r>
            <a:r>
              <a:rPr lang="el-GR" sz="2400" b="1" u="sng" dirty="0">
                <a:hlinkClick r:id="rId6" tooltip="ΕΚΤΕΛΕΣΤΙΚΟΣ ΚΑΝΟΝΙΣΜΟΣ (ΕΕ) αριθ.  344/2011 ΤΗΣ ΕΠΙΤΡΟΠΗΣ της 8ης Απριλίου 2011 για την τροποποίηση του κανονισμού  (ΕΚ) αριθ. 889/2008 σχετικά με τη θέσπιση λεπτομερών κανόνων εφαρμογής του  κανονισμού (ΕΚ) αριθ.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
              </a:rPr>
              <a:t>(ΕΕ) 344/2011 για την τροποποίηση του κανονισμού (ΕΚ) αριθ. 889/2008 σχετικά με τη θέσπιση λεπτομερών κανόνων εφαρμογής του κανονισμού (ΕΚ) αριθ. 834/2007 </a:t>
            </a:r>
            <a:r>
              <a:rPr lang="el-GR" sz="2400" dirty="0"/>
              <a:t>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  </a:t>
            </a:r>
            <a:r>
              <a:rPr lang="el-GR" sz="2400" b="1" dirty="0"/>
              <a:t> </a:t>
            </a:r>
            <a:r>
              <a:rPr lang="el-GR" sz="2400" dirty="0"/>
              <a:t>(04.05.2011</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11 </a:t>
            </a:r>
            <a:r>
              <a:rPr lang="el-GR" dirty="0"/>
              <a:t>από 25</a:t>
            </a:r>
            <a:r>
              <a:rPr lang="el-GR" dirty="0" smtClean="0"/>
              <a:t>)</a:t>
            </a:r>
            <a:endParaRPr lang="el-GR" dirty="0"/>
          </a:p>
        </p:txBody>
      </p:sp>
      <p:sp>
        <p:nvSpPr>
          <p:cNvPr id="6" name="2 - Θέση περιεχομένου" descr="ΕΚΤΕΛΕΣΤΙΚΟΣ ΚΑΝΟΝΙΣΜΟΣ (ΕΕ) αριθ. 426/2011 για την τροποποίηση του κανονισμού (ΕΚ) 889/2008 σχετικά με τη θέσπιση λεπτομερών κανόνων εφαρμογής του κανονισμού (ΕΚ) αριθ.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 (02.12.2011).&#10;Καν. (ΕΕ)  271/2010 σχετικά με την τροποποίηση του Κανονισμού (ΕΚ) αριθ. 889/2008για τον καθορισμό λεπτομερών κανόνων εφαρμογής του κανονισμού (ΕΚ) αριθ. 834/2007 του Συμβουλίου όσον αφορά τον λογότυπο βιολογικής παραγωγής της Ευρωπαϊκής Ένωσης.&#10;"/>
          <p:cNvSpPr>
            <a:spLocks noGrp="1"/>
          </p:cNvSpPr>
          <p:nvPr>
            <p:ph sz="quarter" idx="1"/>
          </p:nvPr>
        </p:nvSpPr>
        <p:spPr>
          <a:xfrm>
            <a:off x="612648" y="1196752"/>
            <a:ext cx="8153400" cy="5040560"/>
          </a:xfrm>
        </p:spPr>
        <p:txBody>
          <a:bodyPr>
            <a:noAutofit/>
          </a:bodyPr>
          <a:lstStyle/>
          <a:p>
            <a:pPr marL="265176" indent="-265176">
              <a:buNone/>
              <a:defRPr/>
            </a:pPr>
            <a:r>
              <a:rPr lang="el-GR" sz="2400" b="1" u="sng" dirty="0">
                <a:hlinkClick r:id="rId5" tooltip="ΕΚΤΕΛΕΣΤΙΚΟΣ ΚΑΝΟΝΙΣΜΟΣ (ΕΕ) αριθ. 426/2011 ΤΗΣ ΕΠΙΤΡΟΠΗΣ της 2ας  Μαϊου 2011 για την τροποποίηση του κανονισμού (ΕΚ) 889/2008 σχετικά με τη  θέσπιση λεπτομερών κανόνων εφαρμογής του κανονισμού (ΕΚ) αριθ.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
              </a:rPr>
              <a:t>ΕΚΤΕΛΕΣΤΙΚΟΣ ΚΑΝΟΝΙΣΜΟΣ (ΕΕ) αριθ. 426/2011 για την τροποποίηση του κανονισμού (ΕΚ) 889/2008 σχετικά με τη θέσπιση λεπτομερών κανόνων εφαρμογής του κανονισμού (ΕΚ) αριθ. 834/2007</a:t>
            </a:r>
            <a:r>
              <a:rPr lang="el-GR" sz="2400" dirty="0"/>
              <a:t>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a:t>
            </a:r>
            <a:r>
              <a:rPr lang="el-GR" sz="2400" b="1" u="sng" dirty="0">
                <a:hlinkClick r:id="rId5" tooltip="ΕΚΤΕΛΕΣΤΙΚΟΣ ΚΑΝΟΝΙΣΜΟΣ (ΕΕ) αριθ. 426/2011 ΤΗΣ ΕΠΙΤΡΟΠΗΣ της 2ας  Μαϊου 2011 για την τροποποίηση του κανονισμού (ΕΚ) 889/2008 σχετικά με τη  θέσπιση λεπτομερών κανόνων εφαρμογής του κανονισμού (ΕΚ) αριθ.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
              </a:rPr>
              <a:t>.</a:t>
            </a:r>
            <a:r>
              <a:rPr lang="el-GR" sz="2400" dirty="0"/>
              <a:t> (02.12.2011</a:t>
            </a:r>
            <a:r>
              <a:rPr lang="el-GR" sz="2400" dirty="0" smtClean="0"/>
              <a:t>).</a:t>
            </a:r>
            <a:endParaRPr lang="el-GR" sz="2400" dirty="0"/>
          </a:p>
          <a:p>
            <a:pPr marL="265176" indent="-265176">
              <a:buNone/>
              <a:defRPr/>
            </a:pPr>
            <a:r>
              <a:rPr lang="el-GR" sz="2400" b="1" u="sng" dirty="0">
                <a:hlinkClick r:id="rId6" tooltip="Κανονισμός (ΕΕ) αριθ. 271/2010 σχετικά με την τροποποίηση του Κανονισμού (ΕΚ) αριθ. 889/2008"/>
              </a:rPr>
              <a:t>Καν. (ΕΕ)  271/2010 σχετικά με την τροποποίηση του Κανονισμού (ΕΚ) αριθ. 889/2008</a:t>
            </a:r>
            <a:r>
              <a:rPr lang="el-GR" sz="2400" dirty="0"/>
              <a:t>για τον καθορισμό λεπτομερών κανόνων εφαρμογής του κανονισμού (ΕΚ) αριθ. 834/2007 του Συμβουλίου όσον αφορά τον λογότυπο βιολογικής παραγωγής της Ευρωπαϊκής Ένωσης</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12 από</a:t>
            </a:r>
            <a:r>
              <a:rPr lang="el-GR" dirty="0"/>
              <a:t> </a:t>
            </a:r>
            <a:r>
              <a:rPr lang="el-GR" dirty="0" smtClean="0"/>
              <a:t>25)</a:t>
            </a:r>
            <a:endParaRPr lang="el-GR" dirty="0"/>
          </a:p>
        </p:txBody>
      </p:sp>
      <p:sp>
        <p:nvSpPr>
          <p:cNvPr id="6" name="2 - Θέση περιεχομένου" descr="Καν. (ΕΚ)  710/2009 για την τροποποίηση του Κανονισμού (ΕΚ) αριθμ. 889/2008 σχετικά με τη θέσπιση λεπτομερών κανόνων για τη βιολογική παραγωγή ζώων υδατοκαλλιέργειας και φυκιών.&#10;Καν. (ΕΚ)  1254/2008 για την τροποποίηση του κανονισμού (ΕΚ) αριθ. 889/2008 σχετικά με τη θέσπιση λεπτομερών κανόνων εφαρμογής του κανονισμού (ΕΚ) αριθ.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προϊόντων.&#10;Καν. (ΕΚ)  834/2007 για τη βιολογική παραγωγή και την επισήμανση των βιολογικών προϊόντων και την κατάργηση του Κανονισμού (ΕΟΚ) αριθ. 2092/91&quot; .&#10;"/>
          <p:cNvSpPr>
            <a:spLocks noGrp="1"/>
          </p:cNvSpPr>
          <p:nvPr>
            <p:ph sz="quarter" idx="1"/>
          </p:nvPr>
        </p:nvSpPr>
        <p:spPr>
          <a:xfrm>
            <a:off x="612648" y="1196752"/>
            <a:ext cx="8153400" cy="5040560"/>
          </a:xfrm>
        </p:spPr>
        <p:txBody>
          <a:bodyPr>
            <a:noAutofit/>
          </a:bodyPr>
          <a:lstStyle/>
          <a:p>
            <a:pPr marL="265176" indent="-265176">
              <a:buNone/>
              <a:defRPr/>
            </a:pPr>
            <a:r>
              <a:rPr lang="el-GR" sz="2400" b="1" u="sng" dirty="0">
                <a:hlinkClick r:id="rId5" tooltip="Κανονισμός (ΕΚ) αριθμ. 710/2009 για την τροποποίηση του Κανονισμού (ΕΚ) αριθμ. 889/2008 "/>
              </a:rPr>
              <a:t>Καν. (ΕΚ)  710/2009 για την τροποποίηση του Κανονισμού (ΕΚ) </a:t>
            </a:r>
            <a:r>
              <a:rPr lang="el-GR" sz="2400" b="1" u="sng" dirty="0" err="1">
                <a:hlinkClick r:id="rId5" tooltip="Κανονισμός (ΕΚ) αριθμ. 710/2009 για την τροποποίηση του Κανονισμού (ΕΚ) αριθμ. 889/2008 "/>
              </a:rPr>
              <a:t>αριθμ</a:t>
            </a:r>
            <a:r>
              <a:rPr lang="el-GR" sz="2400" b="1" u="sng" dirty="0">
                <a:hlinkClick r:id="rId5" tooltip="Κανονισμός (ΕΚ) αριθμ. 710/2009 για την τροποποίηση του Κανονισμού (ΕΚ) αριθμ. 889/2008 "/>
              </a:rPr>
              <a:t>. 889/2008</a:t>
            </a:r>
            <a:r>
              <a:rPr lang="el-GR" sz="2400" dirty="0"/>
              <a:t> σχετικά με τη θέσπιση λεπτομερών κανόνων για τη βιολογική παραγωγή ζώων υδατοκαλλιέργειας και </a:t>
            </a:r>
            <a:r>
              <a:rPr lang="el-GR" sz="2400" dirty="0" smtClean="0"/>
              <a:t>φυκιών.</a:t>
            </a:r>
            <a:endParaRPr lang="el-GR" sz="2400" dirty="0"/>
          </a:p>
          <a:p>
            <a:pPr marL="265176" indent="-265176">
              <a:buNone/>
              <a:defRPr/>
            </a:pPr>
            <a:r>
              <a:rPr lang="el-GR" sz="2400" b="1" u="sng" dirty="0">
                <a:hlinkClick r:id="rId6" tooltip="Κανονισμός (ΕΚ) αριθ. 1254/2008 για την τροποποίηση του κανονισμού (ΕΚ) αριθ. 889/2008 "/>
              </a:rPr>
              <a:t>Καν. (ΕΚ)  1254/2008 για την τροποποίηση του κανονισμού (ΕΚ) αριθ. 889/2008</a:t>
            </a:r>
            <a:r>
              <a:rPr lang="el-GR" sz="2400" dirty="0"/>
              <a:t> σχετικά με τη θέσπιση λεπτομερών κανόνων εφαρμογής του κανονισμού (ΕΚ) αριθ. 834/2007 του Συμβουλίου για τη βιολογική παραγωγή και την επισήμανση των βιολογικών προϊόντων όσον αφορά τον βιολογικό τρόπο παραγωγής, την επισήμανση και τον έλεγχο των </a:t>
            </a:r>
            <a:r>
              <a:rPr lang="el-GR" sz="2400" dirty="0" smtClean="0"/>
              <a:t>προϊόντων.</a:t>
            </a:r>
            <a:endParaRPr lang="el-GR" sz="2400" dirty="0"/>
          </a:p>
          <a:p>
            <a:pPr marL="265176" indent="-265176">
              <a:buNone/>
              <a:defRPr/>
            </a:pPr>
            <a:r>
              <a:rPr lang="el-GR" sz="2400" b="1" u="sng" dirty="0">
                <a:hlinkClick r:id="rId7" tooltip="Κανονισμός (ΕΚ) αριθμ. 834/2007"/>
              </a:rPr>
              <a:t>Καν. (ΕΚ)  834/2007</a:t>
            </a:r>
            <a:r>
              <a:rPr lang="el-GR" sz="2400" dirty="0"/>
              <a:t> για τη βιολογική παραγωγή και την επισήμανση των βιολογικών προϊόντων και την κατάργηση του Κανονισμού (ΕΟΚ) αριθ. 2092/91" </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47</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13 </a:t>
            </a:r>
            <a:r>
              <a:rPr lang="el-GR" dirty="0"/>
              <a:t>από 25</a:t>
            </a:r>
            <a:r>
              <a:rPr lang="el-GR" dirty="0" smtClean="0"/>
              <a:t>)</a:t>
            </a:r>
            <a:endParaRPr lang="el-GR" dirty="0"/>
          </a:p>
        </p:txBody>
      </p:sp>
      <p:sp>
        <p:nvSpPr>
          <p:cNvPr id="6" name="2 - Θέση περιεχομένου" descr="Καν. (ΕΚ)  967/2008 για τροποποίηση του κανονισμού (ΕΚ) αριθ. 834/2007 για τη βιολογική παραγωγή και την επισήμανση των βιολογικών προϊόντων&quot;.&#10;"/>
          <p:cNvSpPr>
            <a:spLocks noGrp="1"/>
          </p:cNvSpPr>
          <p:nvPr>
            <p:ph sz="quarter" idx="1"/>
          </p:nvPr>
        </p:nvSpPr>
        <p:spPr>
          <a:xfrm>
            <a:off x="612648" y="1484784"/>
            <a:ext cx="8153400" cy="1296144"/>
          </a:xfrm>
        </p:spPr>
        <p:txBody>
          <a:bodyPr>
            <a:noAutofit/>
          </a:bodyPr>
          <a:lstStyle/>
          <a:p>
            <a:pPr marL="265176" indent="-265176">
              <a:buNone/>
              <a:defRPr/>
            </a:pPr>
            <a:r>
              <a:rPr lang="el-GR" sz="2400" b="1" u="sng" dirty="0">
                <a:hlinkClick r:id="rId5" tooltip="Κανονισμός (ΕΚ) αριθ. 967/2008 για τροποποίηση του κανονισμού (ΕΚ) αριθ. 834/2007"/>
              </a:rPr>
              <a:t>Καν. (ΕΚ)  967/2008 για τροποποίηση του κανονισμού (ΕΚ) αριθ. 834/2007</a:t>
            </a:r>
            <a:r>
              <a:rPr lang="el-GR" sz="2400" dirty="0"/>
              <a:t> για τη βιολογική παραγωγή και την επισήμανση των βιολογικών </a:t>
            </a:r>
            <a:r>
              <a:rPr lang="el-GR" sz="2400" dirty="0" smtClean="0"/>
              <a:t>προϊόντων".</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48</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3"/>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14 </a:t>
            </a:r>
            <a:r>
              <a:rPr lang="el-GR" dirty="0"/>
              <a:t>από 25</a:t>
            </a:r>
            <a:r>
              <a:rPr lang="el-GR" dirty="0" smtClean="0"/>
              <a:t>)</a:t>
            </a:r>
            <a:endParaRPr lang="el-GR" dirty="0"/>
          </a:p>
        </p:txBody>
      </p:sp>
      <p:sp>
        <p:nvSpPr>
          <p:cNvPr id="6" name="2 - Θέση περιεχομένου"/>
          <p:cNvSpPr>
            <a:spLocks noGrp="1"/>
          </p:cNvSpPr>
          <p:nvPr>
            <p:ph sz="quarter" idx="1"/>
          </p:nvPr>
        </p:nvSpPr>
        <p:spPr>
          <a:xfrm>
            <a:off x="612648" y="908720"/>
            <a:ext cx="8153400" cy="1008112"/>
          </a:xfrm>
        </p:spPr>
        <p:txBody>
          <a:bodyPr>
            <a:noAutofit/>
          </a:bodyPr>
          <a:lstStyle/>
          <a:p>
            <a:pPr marL="0" indent="0">
              <a:buNone/>
            </a:pPr>
            <a:r>
              <a:rPr lang="el-GR" sz="2400" dirty="0" smtClean="0"/>
              <a:t>Τ</a:t>
            </a:r>
            <a:r>
              <a:rPr lang="en-GB" sz="2400" dirty="0"/>
              <a:t>o</a:t>
            </a:r>
            <a:r>
              <a:rPr lang="el-GR" sz="2400" dirty="0"/>
              <a:t> βιολογικό γάλα είναι πιο ασφαλές από τα </a:t>
            </a:r>
            <a:r>
              <a:rPr lang="el-GR" sz="2400" dirty="0" smtClean="0"/>
              <a:t>συμβατικό;;</a:t>
            </a:r>
          </a:p>
          <a:p>
            <a:pPr marL="0" indent="0">
              <a:buNone/>
            </a:pPr>
            <a:r>
              <a:rPr lang="el-GR" altLang="el-GR" sz="2400" dirty="0"/>
              <a:t>Άποψη καταναλωτών στην </a:t>
            </a:r>
            <a:r>
              <a:rPr lang="el-GR" altLang="el-GR" sz="2400" dirty="0" smtClean="0"/>
              <a:t>Ελλάδα.</a:t>
            </a:r>
            <a:endParaRPr lang="el-GR" altLang="el-GR" sz="2400" dirty="0"/>
          </a:p>
        </p:txBody>
      </p:sp>
      <p:graphicFrame>
        <p:nvGraphicFramePr>
          <p:cNvPr id="2" name="Αντικείμενο 1" descr="Πίνακας. Άποψη καταναλωτών στην Ελλάδα για την ασφάλεια του βιολογικού γάλακτος σε σχέση με το συμβατικό γάλα..&#10;"/>
          <p:cNvGraphicFramePr>
            <a:graphicFrameLocks/>
          </p:cNvGraphicFramePr>
          <p:nvPr>
            <p:extLst>
              <p:ext uri="{D42A27DB-BD31-4B8C-83A1-F6EECF244321}">
                <p14:modId xmlns:p14="http://schemas.microsoft.com/office/powerpoint/2010/main" val="619220318"/>
              </p:ext>
            </p:extLst>
          </p:nvPr>
        </p:nvGraphicFramePr>
        <p:xfrm>
          <a:off x="689992" y="1885528"/>
          <a:ext cx="7914456" cy="4495800"/>
        </p:xfrm>
        <a:graphic>
          <a:graphicData uri="http://schemas.openxmlformats.org/presentationml/2006/ole">
            <mc:AlternateContent xmlns:mc="http://schemas.openxmlformats.org/markup-compatibility/2006">
              <mc:Choice xmlns:v="urn:schemas-microsoft-com:vml" Requires="v">
                <p:oleObj spid="_x0000_s2061" r:id="rId6" imgW="7468247" imgH="4493141" progId="Excel.Chart.8">
                  <p:embed/>
                </p:oleObj>
              </mc:Choice>
              <mc:Fallback>
                <p:oleObj r:id="rId6" imgW="7468247" imgH="4493141" progId="Excel.Chart.8">
                  <p:embed/>
                  <p:pic>
                    <p:nvPicPr>
                      <p:cNvPr id="0" name="Γράφημα 7123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992" y="1885528"/>
                        <a:ext cx="7914456" cy="4495800"/>
                      </a:xfrm>
                      <a:prstGeom prst="rect">
                        <a:avLst/>
                      </a:prstGeom>
                      <a:noFill/>
                      <a:ln>
                        <a:noFill/>
                      </a:ln>
                    </p:spPr>
                  </p:pic>
                </p:oleObj>
              </mc:Fallback>
            </mc:AlternateContent>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49</a:t>
            </a:fld>
            <a:endParaRPr lang="el-GR" dirty="0"/>
          </a:p>
        </p:txBody>
      </p:sp>
    </p:spTree>
    <p:custDataLst>
      <p:tags r:id="rId2"/>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00808"/>
            <a:ext cx="8208912" cy="3672408"/>
          </a:xfrm>
        </p:spPr>
        <p:txBody>
          <a:bodyPr>
            <a:noAutofit/>
          </a:bodyPr>
          <a:lstStyle/>
          <a:p>
            <a:pPr fontAlgn="auto">
              <a:spcAft>
                <a:spcPts val="0"/>
              </a:spcAft>
              <a:defRPr/>
            </a:pPr>
            <a:r>
              <a:rPr lang="el-GR" altLang="el-GR" sz="2400" dirty="0"/>
              <a:t>Διάρθρωση Νομοθεσία </a:t>
            </a:r>
            <a:r>
              <a:rPr lang="el-GR" altLang="el-GR" sz="2400" dirty="0" smtClean="0"/>
              <a:t>γάλακτος,</a:t>
            </a:r>
          </a:p>
          <a:p>
            <a:pPr fontAlgn="auto">
              <a:spcAft>
                <a:spcPts val="0"/>
              </a:spcAft>
              <a:defRPr/>
            </a:pPr>
            <a:r>
              <a:rPr lang="el-GR" altLang="el-GR" sz="2400" dirty="0"/>
              <a:t>Πρωτογενής τομέας</a:t>
            </a:r>
            <a:r>
              <a:rPr lang="el-GR" sz="2400" dirty="0" smtClean="0"/>
              <a:t>,</a:t>
            </a:r>
          </a:p>
          <a:p>
            <a:pPr fontAlgn="auto">
              <a:spcAft>
                <a:spcPts val="0"/>
              </a:spcAft>
              <a:defRPr/>
            </a:pPr>
            <a:r>
              <a:rPr lang="el-GR" sz="2400" dirty="0" smtClean="0"/>
              <a:t>Μεταποίηση,</a:t>
            </a:r>
          </a:p>
          <a:p>
            <a:pPr fontAlgn="auto">
              <a:spcAft>
                <a:spcPts val="0"/>
              </a:spcAft>
              <a:defRPr/>
            </a:pPr>
            <a:r>
              <a:rPr lang="el-GR" sz="2400" dirty="0" smtClean="0"/>
              <a:t>Εμπόριο,</a:t>
            </a:r>
          </a:p>
          <a:p>
            <a:pPr fontAlgn="auto">
              <a:spcAft>
                <a:spcPts val="0"/>
              </a:spcAft>
              <a:defRPr/>
            </a:pPr>
            <a:r>
              <a:rPr lang="el-GR" sz="2400" dirty="0"/>
              <a:t>Στόχος Νομοθεσίας </a:t>
            </a:r>
            <a:r>
              <a:rPr lang="el-GR" sz="2400" dirty="0" smtClean="0"/>
              <a:t>Γάλακτος,</a:t>
            </a:r>
          </a:p>
          <a:p>
            <a:pPr fontAlgn="auto">
              <a:spcAft>
                <a:spcPts val="0"/>
              </a:spcAft>
              <a:defRPr/>
            </a:pPr>
            <a:r>
              <a:rPr lang="el-GR" sz="2400" dirty="0"/>
              <a:t>Ποιότητα </a:t>
            </a:r>
            <a:r>
              <a:rPr lang="el-GR" sz="2400" dirty="0" smtClean="0"/>
              <a:t>γάλακτος,</a:t>
            </a:r>
          </a:p>
          <a:p>
            <a:pPr fontAlgn="auto">
              <a:spcAft>
                <a:spcPts val="0"/>
              </a:spcAft>
              <a:defRPr/>
            </a:pPr>
            <a:r>
              <a:rPr lang="el-GR" sz="2400" dirty="0"/>
              <a:t>Βιολογικό </a:t>
            </a:r>
            <a:r>
              <a:rPr lang="el-GR" sz="2400" dirty="0" smtClean="0"/>
              <a:t>Γάλα.</a:t>
            </a:r>
            <a:endParaRPr lang="el-GR" sz="24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15 </a:t>
            </a:r>
            <a:r>
              <a:rPr lang="el-GR" dirty="0"/>
              <a:t>από 25</a:t>
            </a:r>
            <a:r>
              <a:rPr lang="el-GR" dirty="0" smtClean="0"/>
              <a:t>)</a:t>
            </a:r>
            <a:endParaRPr lang="el-GR" dirty="0"/>
          </a:p>
        </p:txBody>
      </p:sp>
      <p:grpSp>
        <p:nvGrpSpPr>
          <p:cNvPr id="3" name="Ομάδα 2" descr="Εικόνα, άρθρα σε παγκόσμιες εφημερίδες που στηρίζουν οτι το βιολογικό γάλα είναι καλύτερο."/>
          <p:cNvGrpSpPr/>
          <p:nvPr/>
        </p:nvGrpSpPr>
        <p:grpSpPr>
          <a:xfrm>
            <a:off x="696913" y="1484784"/>
            <a:ext cx="7705725" cy="4720803"/>
            <a:chOff x="696913" y="1660525"/>
            <a:chExt cx="7705725" cy="4106863"/>
          </a:xfrm>
        </p:grpSpPr>
        <p:pic>
          <p:nvPicPr>
            <p:cNvPr id="8" name="3 - Εικόνα" descr="."/>
            <p:cNvPicPr>
              <a:picLocks noChangeAspect="1" noChangeArrowheads="1"/>
            </p:cNvPicPr>
            <p:nvPr/>
          </p:nvPicPr>
          <p:blipFill>
            <a:blip r:embed="rId5" cstate="print">
              <a:extLst>
                <a:ext uri="{28A0092B-C50C-407E-A947-70E740481C1C}">
                  <a14:useLocalDpi xmlns:a14="http://schemas.microsoft.com/office/drawing/2010/main" val="0"/>
                </a:ext>
              </a:extLst>
            </a:blip>
            <a:srcRect l="4153" t="5788" r="9523" b="7716"/>
            <a:stretch>
              <a:fillRect/>
            </a:stretch>
          </p:blipFill>
          <p:spPr bwMode="auto">
            <a:xfrm rot="20015584">
              <a:off x="696913" y="1660525"/>
              <a:ext cx="360362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4 - Εικόνα" descr="."/>
            <p:cNvPicPr>
              <a:picLocks noChangeAspect="1" noChangeArrowheads="1"/>
            </p:cNvPicPr>
            <p:nvPr/>
          </p:nvPicPr>
          <p:blipFill>
            <a:blip r:embed="rId6" cstate="print">
              <a:extLst>
                <a:ext uri="{28A0092B-C50C-407E-A947-70E740481C1C}">
                  <a14:useLocalDpi xmlns:a14="http://schemas.microsoft.com/office/drawing/2010/main" val="0"/>
                </a:ext>
              </a:extLst>
            </a:blip>
            <a:srcRect l="12280" t="9969" r="13135" b="4823"/>
            <a:stretch>
              <a:fillRect/>
            </a:stretch>
          </p:blipFill>
          <p:spPr bwMode="auto">
            <a:xfrm rot="1293616">
              <a:off x="4468813" y="1706563"/>
              <a:ext cx="39338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5 - Εικόνα" descr="."/>
            <p:cNvPicPr>
              <a:picLocks noChangeAspect="1" noChangeArrowheads="1"/>
            </p:cNvPicPr>
            <p:nvPr/>
          </p:nvPicPr>
          <p:blipFill>
            <a:blip r:embed="rId7" cstate="print">
              <a:extLst>
                <a:ext uri="{28A0092B-C50C-407E-A947-70E740481C1C}">
                  <a14:useLocalDpi xmlns:a14="http://schemas.microsoft.com/office/drawing/2010/main" val="0"/>
                </a:ext>
              </a:extLst>
            </a:blip>
            <a:srcRect l="9570" t="6752" r="37183" b="7074"/>
            <a:stretch>
              <a:fillRect/>
            </a:stretch>
          </p:blipFill>
          <p:spPr bwMode="auto">
            <a:xfrm>
              <a:off x="3071813" y="3214688"/>
              <a:ext cx="28098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50</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16 </a:t>
            </a:r>
            <a:r>
              <a:rPr lang="el-GR" dirty="0"/>
              <a:t>από 25</a:t>
            </a:r>
            <a:r>
              <a:rPr lang="el-GR" dirty="0" smtClean="0"/>
              <a:t>)</a:t>
            </a:r>
            <a:endParaRPr lang="el-GR" dirty="0"/>
          </a:p>
        </p:txBody>
      </p:sp>
      <p:sp>
        <p:nvSpPr>
          <p:cNvPr id="6" name="2 - Θέση περιεχομένου" descr="Ισχυρισμοί Διατροφής.&#10;Δεν υπάρχει ουσιαστική διαφορά στα ποιοτικά χαρακτηριστικά και τα θρεπτικά συστατικά μεταξύ βιολογικού και συμβατικού γάλακτος (Yiridoe et al.; 2005; Dangour et al., 2009; Rosen, 2010; Forman and Silverstein, 2012),&#10;Πιο πλούσιο σε συζευγμένο λινολεϊκό οξύ (conjugated linoleic acid-CLA), συστατικό  που θεωρείται και χαρακτηριστικό της αυθεντικότητας του (Nudda et al., 2007; Williams, 2002; Bergamo et al., 2003; Butler et al., 2008 ; Chin et al., 1992; Jahreis et al., 1997; Prandini et al., 2009b),&#10;Πιο πλούσιο σε πολυακόρεστα λιπαρά οξέα (Ellis et al.,. 2006; Butler et al., 2009; Collomb et al., 2008; Popovic-Vranjes et al., 2011; Tsiplakou et al., 2010; Butler et al., 2011).&#10;"/>
          <p:cNvSpPr>
            <a:spLocks noGrp="1"/>
          </p:cNvSpPr>
          <p:nvPr>
            <p:ph sz="quarter" idx="1"/>
          </p:nvPr>
        </p:nvSpPr>
        <p:spPr>
          <a:xfrm>
            <a:off x="612648" y="1052736"/>
            <a:ext cx="8153400" cy="5184576"/>
          </a:xfrm>
        </p:spPr>
        <p:txBody>
          <a:bodyPr>
            <a:noAutofit/>
          </a:bodyPr>
          <a:lstStyle/>
          <a:p>
            <a:pPr marL="0" indent="0">
              <a:buNone/>
            </a:pPr>
            <a:r>
              <a:rPr lang="el-GR" altLang="el-GR" sz="2400" dirty="0"/>
              <a:t>Ισχυρισμοί </a:t>
            </a:r>
            <a:r>
              <a:rPr lang="el-GR" altLang="el-GR" sz="2400" dirty="0" smtClean="0"/>
              <a:t>Διατροφής.</a:t>
            </a:r>
          </a:p>
          <a:p>
            <a:r>
              <a:rPr lang="el-GR" altLang="el-GR" sz="2400" dirty="0" smtClean="0">
                <a:sym typeface="Wingdings" pitchFamily="2" charset="2"/>
              </a:rPr>
              <a:t>Δεν </a:t>
            </a:r>
            <a:r>
              <a:rPr lang="el-GR" altLang="el-GR" sz="2400" dirty="0">
                <a:sym typeface="Wingdings" pitchFamily="2" charset="2"/>
              </a:rPr>
              <a:t>υπάρχει ουσιαστική διαφορά στα ποιοτικά χαρακτηριστικά και τα θρεπτικά συστατικά μεταξύ βιολογικού και συμβατικού γάλακτος </a:t>
            </a:r>
            <a:r>
              <a:rPr lang="el-GR" altLang="el-GR" sz="2400" dirty="0"/>
              <a:t>(</a:t>
            </a:r>
            <a:r>
              <a:rPr lang="en-GB" altLang="el-GR" sz="2400" dirty="0" err="1"/>
              <a:t>Yiridoe</a:t>
            </a:r>
            <a:r>
              <a:rPr lang="en-GB" altLang="el-GR" sz="2400" dirty="0"/>
              <a:t> et al</a:t>
            </a:r>
            <a:r>
              <a:rPr lang="el-GR" altLang="el-GR" sz="2400" dirty="0"/>
              <a:t>.; 2005; </a:t>
            </a:r>
            <a:r>
              <a:rPr lang="en-GB" altLang="el-GR" sz="2400" dirty="0" err="1"/>
              <a:t>Dangour</a:t>
            </a:r>
            <a:r>
              <a:rPr lang="en-GB" altLang="el-GR" sz="2400" dirty="0"/>
              <a:t> et al</a:t>
            </a:r>
            <a:r>
              <a:rPr lang="el-GR" altLang="el-GR" sz="2400" dirty="0"/>
              <a:t>., 2009; </a:t>
            </a:r>
            <a:r>
              <a:rPr lang="en-GB" altLang="el-GR" sz="2400" dirty="0"/>
              <a:t>Rosen</a:t>
            </a:r>
            <a:r>
              <a:rPr lang="el-GR" altLang="el-GR" sz="2400" dirty="0"/>
              <a:t>, 2010; </a:t>
            </a:r>
            <a:r>
              <a:rPr lang="en-GB" altLang="el-GR" sz="2400" dirty="0"/>
              <a:t>Forman and Silverstein</a:t>
            </a:r>
            <a:r>
              <a:rPr lang="el-GR" altLang="el-GR" sz="2400" dirty="0"/>
              <a:t>, 2012</a:t>
            </a:r>
            <a:r>
              <a:rPr lang="el-GR" altLang="el-GR" sz="2400" dirty="0" smtClean="0"/>
              <a:t>),</a:t>
            </a:r>
            <a:endParaRPr lang="el-GR" sz="2400" dirty="0">
              <a:solidFill>
                <a:srgbClr val="CC0000"/>
              </a:solidFill>
              <a:ea typeface="Arial Unicode MS" pitchFamily="34" charset="-128"/>
              <a:cs typeface="Arial Unicode MS" pitchFamily="34" charset="-128"/>
              <a:sym typeface="Wingdings" pitchFamily="2" charset="2"/>
            </a:endParaRPr>
          </a:p>
          <a:p>
            <a:pPr>
              <a:lnSpc>
                <a:spcPct val="90000"/>
              </a:lnSpc>
              <a:spcBef>
                <a:spcPct val="20000"/>
              </a:spcBef>
              <a:defRPr/>
            </a:pPr>
            <a:r>
              <a:rPr lang="el-GR" sz="2400" dirty="0" smtClean="0">
                <a:cs typeface="Arial" charset="0"/>
                <a:sym typeface="Wingdings" pitchFamily="2" charset="2"/>
              </a:rPr>
              <a:t>Πιο </a:t>
            </a:r>
            <a:r>
              <a:rPr lang="el-GR" sz="2400" dirty="0">
                <a:cs typeface="Arial" charset="0"/>
                <a:sym typeface="Wingdings" pitchFamily="2" charset="2"/>
              </a:rPr>
              <a:t>πλούσιο σε συζευγμένο </a:t>
            </a:r>
            <a:r>
              <a:rPr lang="el-GR" sz="2400" dirty="0" err="1">
                <a:cs typeface="Arial" charset="0"/>
                <a:sym typeface="Wingdings" pitchFamily="2" charset="2"/>
              </a:rPr>
              <a:t>λινολεϊκό</a:t>
            </a:r>
            <a:r>
              <a:rPr lang="el-GR" sz="2400" dirty="0">
                <a:cs typeface="Arial" charset="0"/>
                <a:sym typeface="Wingdings" pitchFamily="2" charset="2"/>
              </a:rPr>
              <a:t> οξύ (</a:t>
            </a:r>
            <a:r>
              <a:rPr lang="en-GB" sz="2400" dirty="0">
                <a:cs typeface="Arial" charset="0"/>
                <a:sym typeface="Wingdings" pitchFamily="2" charset="2"/>
              </a:rPr>
              <a:t>conjugated linoleic acid</a:t>
            </a:r>
            <a:r>
              <a:rPr lang="el-GR" sz="2400" dirty="0">
                <a:cs typeface="Arial" charset="0"/>
                <a:sym typeface="Wingdings" pitchFamily="2" charset="2"/>
              </a:rPr>
              <a:t>-</a:t>
            </a:r>
            <a:r>
              <a:rPr lang="en-GB" sz="2400" dirty="0">
                <a:cs typeface="Arial" charset="0"/>
                <a:sym typeface="Wingdings" pitchFamily="2" charset="2"/>
              </a:rPr>
              <a:t>CLA</a:t>
            </a:r>
            <a:r>
              <a:rPr lang="el-GR" sz="2400" dirty="0">
                <a:cs typeface="Arial" charset="0"/>
                <a:sym typeface="Wingdings" pitchFamily="2" charset="2"/>
              </a:rPr>
              <a:t>), συστατικό  που θεωρείται και</a:t>
            </a:r>
            <a:r>
              <a:rPr lang="en-US" sz="2400" dirty="0">
                <a:cs typeface="Arial" charset="0"/>
                <a:sym typeface="Wingdings" pitchFamily="2" charset="2"/>
              </a:rPr>
              <a:t> </a:t>
            </a:r>
            <a:r>
              <a:rPr lang="el-GR" sz="2400" dirty="0">
                <a:cs typeface="Arial" charset="0"/>
                <a:sym typeface="Wingdings" pitchFamily="2" charset="2"/>
              </a:rPr>
              <a:t>χαρακτηριστικό της αυθεντικότητας του </a:t>
            </a:r>
            <a:r>
              <a:rPr lang="el-GR" sz="2400" dirty="0">
                <a:sym typeface="Wingdings" pitchFamily="2" charset="2"/>
              </a:rPr>
              <a:t>(</a:t>
            </a:r>
            <a:r>
              <a:rPr lang="el-GR" sz="2400" dirty="0" err="1"/>
              <a:t>Nudda</a:t>
            </a:r>
            <a:r>
              <a:rPr lang="el-GR" sz="2400" dirty="0"/>
              <a:t> </a:t>
            </a:r>
            <a:r>
              <a:rPr lang="en-GB" sz="2400" dirty="0"/>
              <a:t>et al</a:t>
            </a:r>
            <a:r>
              <a:rPr lang="el-GR" sz="2400" dirty="0"/>
              <a:t>., 2007; </a:t>
            </a:r>
            <a:r>
              <a:rPr lang="el-GR" sz="2400" dirty="0" err="1"/>
              <a:t>Williams</a:t>
            </a:r>
            <a:r>
              <a:rPr lang="el-GR" sz="2400" dirty="0"/>
              <a:t>, 2002; </a:t>
            </a:r>
            <a:r>
              <a:rPr lang="el-GR" sz="2400" dirty="0" err="1"/>
              <a:t>Bergamo</a:t>
            </a:r>
            <a:r>
              <a:rPr lang="el-GR" sz="2400" dirty="0"/>
              <a:t> </a:t>
            </a:r>
            <a:r>
              <a:rPr lang="el-GR" sz="2400" dirty="0" err="1"/>
              <a:t>et</a:t>
            </a:r>
            <a:r>
              <a:rPr lang="el-GR" sz="2400" dirty="0"/>
              <a:t> </a:t>
            </a:r>
            <a:r>
              <a:rPr lang="el-GR" sz="2400" dirty="0" err="1"/>
              <a:t>al</a:t>
            </a:r>
            <a:r>
              <a:rPr lang="el-GR" sz="2400" dirty="0"/>
              <a:t>., 2003; </a:t>
            </a:r>
            <a:r>
              <a:rPr lang="el-GR" sz="2400" dirty="0" err="1"/>
              <a:t>Butler</a:t>
            </a:r>
            <a:r>
              <a:rPr lang="el-GR" sz="2400" dirty="0"/>
              <a:t> </a:t>
            </a:r>
            <a:r>
              <a:rPr lang="el-GR" sz="2400" dirty="0" err="1"/>
              <a:t>et</a:t>
            </a:r>
            <a:r>
              <a:rPr lang="el-GR" sz="2400" dirty="0"/>
              <a:t> </a:t>
            </a:r>
            <a:r>
              <a:rPr lang="el-GR" sz="2400" dirty="0" err="1"/>
              <a:t>al</a:t>
            </a:r>
            <a:r>
              <a:rPr lang="el-GR" sz="2400" dirty="0"/>
              <a:t>., 2008 ; </a:t>
            </a:r>
            <a:r>
              <a:rPr lang="el-GR" sz="2400" dirty="0" err="1"/>
              <a:t>Chin</a:t>
            </a:r>
            <a:r>
              <a:rPr lang="el-GR" sz="2400" dirty="0"/>
              <a:t> </a:t>
            </a:r>
            <a:r>
              <a:rPr lang="el-GR" sz="2400" dirty="0" err="1"/>
              <a:t>et</a:t>
            </a:r>
            <a:r>
              <a:rPr lang="el-GR" sz="2400" dirty="0"/>
              <a:t> </a:t>
            </a:r>
            <a:r>
              <a:rPr lang="el-GR" sz="2400" dirty="0" err="1"/>
              <a:t>al</a:t>
            </a:r>
            <a:r>
              <a:rPr lang="el-GR" sz="2400" dirty="0"/>
              <a:t>., 1992; </a:t>
            </a:r>
            <a:r>
              <a:rPr lang="el-GR" sz="2400" dirty="0" err="1"/>
              <a:t>Jahreis</a:t>
            </a:r>
            <a:r>
              <a:rPr lang="el-GR" sz="2400" dirty="0"/>
              <a:t> </a:t>
            </a:r>
            <a:r>
              <a:rPr lang="el-GR" sz="2400" dirty="0" err="1"/>
              <a:t>et</a:t>
            </a:r>
            <a:r>
              <a:rPr lang="el-GR" sz="2400" dirty="0"/>
              <a:t> </a:t>
            </a:r>
            <a:r>
              <a:rPr lang="el-GR" sz="2400" dirty="0" err="1"/>
              <a:t>al</a:t>
            </a:r>
            <a:r>
              <a:rPr lang="el-GR" sz="2400" dirty="0"/>
              <a:t>., 1997; </a:t>
            </a:r>
            <a:r>
              <a:rPr lang="el-GR" sz="2400" dirty="0" err="1"/>
              <a:t>Prandini</a:t>
            </a:r>
            <a:r>
              <a:rPr lang="el-GR" sz="2400" dirty="0"/>
              <a:t> </a:t>
            </a:r>
            <a:r>
              <a:rPr lang="el-GR" sz="2400" dirty="0" err="1"/>
              <a:t>et</a:t>
            </a:r>
            <a:r>
              <a:rPr lang="el-GR" sz="2400" dirty="0"/>
              <a:t> </a:t>
            </a:r>
            <a:r>
              <a:rPr lang="el-GR" sz="2400" dirty="0" err="1"/>
              <a:t>al</a:t>
            </a:r>
            <a:r>
              <a:rPr lang="el-GR" sz="2400" dirty="0"/>
              <a:t>., 2009</a:t>
            </a:r>
            <a:r>
              <a:rPr lang="en-GB" sz="2400" dirty="0"/>
              <a:t>b</a:t>
            </a:r>
            <a:r>
              <a:rPr lang="el-GR" sz="2400" dirty="0" smtClean="0"/>
              <a:t>),</a:t>
            </a:r>
            <a:endParaRPr lang="el-GR" sz="2400" dirty="0">
              <a:cs typeface="Arial" charset="0"/>
              <a:sym typeface="Wingdings" pitchFamily="2" charset="2"/>
            </a:endParaRPr>
          </a:p>
          <a:p>
            <a:pPr>
              <a:lnSpc>
                <a:spcPct val="90000"/>
              </a:lnSpc>
              <a:spcBef>
                <a:spcPct val="20000"/>
              </a:spcBef>
              <a:defRPr/>
            </a:pPr>
            <a:r>
              <a:rPr lang="el-GR" sz="2400" dirty="0" smtClean="0">
                <a:cs typeface="Arial" charset="0"/>
                <a:sym typeface="Wingdings" pitchFamily="2" charset="2"/>
              </a:rPr>
              <a:t>Πιο </a:t>
            </a:r>
            <a:r>
              <a:rPr lang="el-GR" sz="2400" dirty="0">
                <a:cs typeface="Arial" charset="0"/>
                <a:sym typeface="Wingdings" pitchFamily="2" charset="2"/>
              </a:rPr>
              <a:t>πλούσιο σε </a:t>
            </a:r>
            <a:r>
              <a:rPr lang="el-GR" sz="2400" dirty="0" err="1">
                <a:cs typeface="Arial" charset="0"/>
                <a:sym typeface="Wingdings" pitchFamily="2" charset="2"/>
              </a:rPr>
              <a:t>πολυακόρεστα</a:t>
            </a:r>
            <a:r>
              <a:rPr lang="el-GR" sz="2400" dirty="0">
                <a:cs typeface="Arial" charset="0"/>
                <a:sym typeface="Wingdings" pitchFamily="2" charset="2"/>
              </a:rPr>
              <a:t> λιπαρά οξέα </a:t>
            </a:r>
            <a:r>
              <a:rPr lang="el-GR" sz="2400" dirty="0"/>
              <a:t>(</a:t>
            </a:r>
            <a:r>
              <a:rPr lang="el-GR" sz="2400" dirty="0" err="1"/>
              <a:t>Ellis</a:t>
            </a:r>
            <a:r>
              <a:rPr lang="el-GR" sz="2400" dirty="0"/>
              <a:t> </a:t>
            </a:r>
            <a:r>
              <a:rPr lang="en-GB" sz="2400" dirty="0"/>
              <a:t>et al</a:t>
            </a:r>
            <a:r>
              <a:rPr lang="el-GR" sz="2400" dirty="0"/>
              <a:t>.,. 2006; </a:t>
            </a:r>
            <a:r>
              <a:rPr lang="en-GB" sz="2400" dirty="0"/>
              <a:t>Butler et al</a:t>
            </a:r>
            <a:r>
              <a:rPr lang="el-GR" sz="2400" dirty="0"/>
              <a:t>., 2009; </a:t>
            </a:r>
            <a:r>
              <a:rPr lang="el-GR" sz="2400" dirty="0" err="1"/>
              <a:t>Collomb</a:t>
            </a:r>
            <a:r>
              <a:rPr lang="el-GR" sz="2400" dirty="0"/>
              <a:t> </a:t>
            </a:r>
            <a:r>
              <a:rPr lang="el-GR" sz="2400" dirty="0" err="1"/>
              <a:t>et</a:t>
            </a:r>
            <a:r>
              <a:rPr lang="el-GR" sz="2400" dirty="0"/>
              <a:t> </a:t>
            </a:r>
            <a:r>
              <a:rPr lang="el-GR" sz="2400" dirty="0" err="1"/>
              <a:t>al</a:t>
            </a:r>
            <a:r>
              <a:rPr lang="el-GR" sz="2400" dirty="0"/>
              <a:t>., 2008; </a:t>
            </a:r>
            <a:r>
              <a:rPr lang="en-GB" sz="2400" dirty="0" err="1"/>
              <a:t>Popovic</a:t>
            </a:r>
            <a:r>
              <a:rPr lang="el-GR" sz="2400" dirty="0"/>
              <a:t>-</a:t>
            </a:r>
            <a:r>
              <a:rPr lang="en-GB" sz="2400" dirty="0" err="1"/>
              <a:t>Vranjes</a:t>
            </a:r>
            <a:r>
              <a:rPr lang="en-GB" sz="2400" dirty="0"/>
              <a:t> et al</a:t>
            </a:r>
            <a:r>
              <a:rPr lang="el-GR" sz="2400" dirty="0"/>
              <a:t>., 2011; </a:t>
            </a:r>
            <a:r>
              <a:rPr lang="en-GB" sz="2400" dirty="0" err="1"/>
              <a:t>Tsiplakou</a:t>
            </a:r>
            <a:r>
              <a:rPr lang="en-GB" sz="2400" dirty="0"/>
              <a:t> et al</a:t>
            </a:r>
            <a:r>
              <a:rPr lang="el-GR" sz="2400" dirty="0"/>
              <a:t>., 2010; </a:t>
            </a:r>
            <a:r>
              <a:rPr lang="en-GB" sz="2400" dirty="0"/>
              <a:t>Butler et al</a:t>
            </a:r>
            <a:r>
              <a:rPr lang="el-GR" sz="2400" dirty="0"/>
              <a:t>., 2011</a:t>
            </a:r>
            <a:r>
              <a:rPr lang="el-GR" sz="2400" dirty="0" smtClean="0"/>
              <a:t>).</a:t>
            </a:r>
            <a:endParaRPr lang="el-GR" sz="2400" dirty="0">
              <a:sym typeface="Wingdings" pitchFamily="2" charset="2"/>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51</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17 </a:t>
            </a:r>
            <a:r>
              <a:rPr lang="el-GR" dirty="0"/>
              <a:t>από 25</a:t>
            </a:r>
            <a:r>
              <a:rPr lang="el-GR" dirty="0" smtClean="0"/>
              <a:t>)</a:t>
            </a:r>
            <a:endParaRPr lang="el-GR" dirty="0"/>
          </a:p>
        </p:txBody>
      </p:sp>
      <p:sp>
        <p:nvSpPr>
          <p:cNvPr id="6" name="2 - Θέση περιεχομένου" descr="Ισχυρισμοί Υγείας.&#10;Παρασιτοκτόνα:&#10; δεν διαπιστώθηκαν διαφορές (Tasiopoulou et al., 2007),&#10;Χαμηλότερα στα βιολογικά (Benbrook, 2005),&#10;Αφλατοξίνες:&#10;Ghidini et al. (2005), διαπίστωσαν υψηλότερα ποσοστά AFM1 σε βιολογικό γάλα,&#10;Vallone et al. (2006), χαμηλότερα ποσοστά AFM1 σε βιολογικό γάλα,&#10;Malissiova et al., 2013, δεν διαπιστώθηκαν στατιστικά σημαντικές δισφορές, &#10;"/>
          <p:cNvSpPr>
            <a:spLocks noGrp="1"/>
          </p:cNvSpPr>
          <p:nvPr>
            <p:ph sz="quarter" idx="1"/>
          </p:nvPr>
        </p:nvSpPr>
        <p:spPr>
          <a:xfrm>
            <a:off x="612648" y="1124744"/>
            <a:ext cx="8153400" cy="5040560"/>
          </a:xfrm>
        </p:spPr>
        <p:txBody>
          <a:bodyPr>
            <a:noAutofit/>
          </a:bodyPr>
          <a:lstStyle/>
          <a:p>
            <a:pPr marL="0" indent="0">
              <a:buNone/>
            </a:pPr>
            <a:r>
              <a:rPr lang="el-GR" altLang="el-GR" sz="2400" dirty="0"/>
              <a:t>Ισχυρισμοί </a:t>
            </a:r>
            <a:r>
              <a:rPr lang="el-GR" altLang="el-GR" sz="2400" dirty="0" smtClean="0"/>
              <a:t>Υγείας.</a:t>
            </a:r>
          </a:p>
          <a:p>
            <a:pPr marL="265176" indent="-265176">
              <a:buFont typeface="Wingdings 2"/>
              <a:buChar char=""/>
              <a:defRPr/>
            </a:pPr>
            <a:r>
              <a:rPr lang="el-GR" sz="2400" dirty="0" smtClean="0"/>
              <a:t>Παρασιτοκτόνα:</a:t>
            </a:r>
            <a:endParaRPr lang="el-GR" sz="2400" dirty="0"/>
          </a:p>
          <a:p>
            <a:pPr marL="265176" indent="-265176">
              <a:buFont typeface="Wingdings" pitchFamily="2" charset="2"/>
              <a:buChar char="ü"/>
              <a:defRPr/>
            </a:pPr>
            <a:r>
              <a:rPr lang="el-GR" sz="2400" dirty="0"/>
              <a:t> δεν διαπιστώθηκαν διαφορές (</a:t>
            </a:r>
            <a:r>
              <a:rPr lang="el-GR" sz="2400" dirty="0" err="1"/>
              <a:t>Tasiopoulou</a:t>
            </a:r>
            <a:r>
              <a:rPr lang="el-GR" sz="2400" dirty="0"/>
              <a:t> </a:t>
            </a:r>
            <a:r>
              <a:rPr lang="el-GR" sz="2400" dirty="0" err="1"/>
              <a:t>et</a:t>
            </a:r>
            <a:r>
              <a:rPr lang="el-GR" sz="2400" dirty="0"/>
              <a:t> </a:t>
            </a:r>
            <a:r>
              <a:rPr lang="el-GR" sz="2400" dirty="0" err="1"/>
              <a:t>al</a:t>
            </a:r>
            <a:r>
              <a:rPr lang="el-GR" sz="2400" dirty="0"/>
              <a:t>., 2007</a:t>
            </a:r>
            <a:r>
              <a:rPr lang="el-GR" sz="2400" dirty="0" smtClean="0"/>
              <a:t>),</a:t>
            </a:r>
            <a:endParaRPr lang="en-US" sz="2400" dirty="0"/>
          </a:p>
          <a:p>
            <a:pPr marL="265176" indent="-265176">
              <a:buFont typeface="Wingdings" pitchFamily="2" charset="2"/>
              <a:buChar char="ü"/>
              <a:defRPr/>
            </a:pPr>
            <a:r>
              <a:rPr lang="el-GR" sz="2400" dirty="0"/>
              <a:t>Χαμηλότερα στα βιολογικά (</a:t>
            </a:r>
            <a:r>
              <a:rPr lang="en-GB" sz="2400" dirty="0"/>
              <a:t>Benbrook</a:t>
            </a:r>
            <a:r>
              <a:rPr lang="el-GR" sz="2400" dirty="0"/>
              <a:t>, 2005</a:t>
            </a:r>
            <a:r>
              <a:rPr lang="el-GR" sz="2400" dirty="0" smtClean="0"/>
              <a:t>),</a:t>
            </a:r>
            <a:endParaRPr lang="el-GR" sz="2400" dirty="0"/>
          </a:p>
          <a:p>
            <a:pPr marL="265176" indent="-265176">
              <a:buFont typeface="Wingdings 2"/>
              <a:buChar char=""/>
              <a:defRPr/>
            </a:pPr>
            <a:r>
              <a:rPr lang="el-GR" sz="2400" dirty="0" err="1" smtClean="0"/>
              <a:t>Αφλατοξίνες</a:t>
            </a:r>
            <a:r>
              <a:rPr lang="el-GR" sz="2400" dirty="0" smtClean="0"/>
              <a:t>:</a:t>
            </a:r>
            <a:endParaRPr lang="el-GR" sz="2400" dirty="0"/>
          </a:p>
          <a:p>
            <a:pPr marL="265176" indent="-265176">
              <a:buFont typeface="Wingdings" pitchFamily="2" charset="2"/>
              <a:buChar char="ü"/>
              <a:defRPr/>
            </a:pPr>
            <a:r>
              <a:rPr lang="en-GB" sz="2400" dirty="0" err="1"/>
              <a:t>Ghidini</a:t>
            </a:r>
            <a:r>
              <a:rPr lang="en-GB" sz="2400" dirty="0"/>
              <a:t> et al</a:t>
            </a:r>
            <a:r>
              <a:rPr lang="el-GR" sz="2400" dirty="0"/>
              <a:t>. (2005)</a:t>
            </a:r>
            <a:r>
              <a:rPr lang="en-US" sz="2400" dirty="0"/>
              <a:t>,</a:t>
            </a:r>
            <a:r>
              <a:rPr lang="el-GR" sz="2400" dirty="0"/>
              <a:t> διαπίστωσαν υψηλότερα ποσοστά AFM1 σε βιολογικό </a:t>
            </a:r>
            <a:r>
              <a:rPr lang="el-GR" sz="2400" dirty="0" smtClean="0"/>
              <a:t>γάλα,</a:t>
            </a:r>
            <a:endParaRPr lang="en-US" sz="2400" dirty="0"/>
          </a:p>
          <a:p>
            <a:pPr marL="265176" indent="-265176">
              <a:buFont typeface="Wingdings" pitchFamily="2" charset="2"/>
              <a:buChar char="ü"/>
              <a:defRPr/>
            </a:pPr>
            <a:r>
              <a:rPr lang="en-GB" sz="2400" dirty="0" err="1"/>
              <a:t>Vallone</a:t>
            </a:r>
            <a:r>
              <a:rPr lang="en-GB" sz="2400" dirty="0"/>
              <a:t> et al</a:t>
            </a:r>
            <a:r>
              <a:rPr lang="el-GR" sz="2400" dirty="0"/>
              <a:t>. (2006), χαμηλότερα</a:t>
            </a:r>
            <a:r>
              <a:rPr lang="en-US" sz="2400" dirty="0"/>
              <a:t> </a:t>
            </a:r>
            <a:r>
              <a:rPr lang="el-GR" sz="2400" dirty="0"/>
              <a:t>ποσοστά AFM1 σε βιολογικό </a:t>
            </a:r>
            <a:r>
              <a:rPr lang="el-GR" sz="2400" dirty="0" smtClean="0"/>
              <a:t>γάλα,</a:t>
            </a:r>
            <a:endParaRPr lang="el-GR" sz="2400" dirty="0"/>
          </a:p>
          <a:p>
            <a:pPr marL="265176" indent="-265176">
              <a:buFont typeface="Wingdings" pitchFamily="2" charset="2"/>
              <a:buChar char="ü"/>
              <a:defRPr/>
            </a:pPr>
            <a:r>
              <a:rPr lang="en-US" sz="2400" dirty="0" err="1"/>
              <a:t>Malissiova</a:t>
            </a:r>
            <a:r>
              <a:rPr lang="en-US" sz="2400" dirty="0"/>
              <a:t> et al., 2013</a:t>
            </a:r>
            <a:r>
              <a:rPr lang="el-GR" sz="2400" dirty="0"/>
              <a:t>,</a:t>
            </a:r>
            <a:r>
              <a:rPr lang="en-US" sz="2400" dirty="0"/>
              <a:t> </a:t>
            </a:r>
            <a:r>
              <a:rPr lang="el-GR" sz="2400" dirty="0"/>
              <a:t>δεν διαπιστώθηκαν στατιστικά σημαντικές </a:t>
            </a:r>
            <a:r>
              <a:rPr lang="el-GR" sz="2400" dirty="0" err="1" smtClean="0"/>
              <a:t>δισφορές</a:t>
            </a:r>
            <a:r>
              <a:rPr lang="el-GR" sz="2400" dirty="0" smtClean="0"/>
              <a:t>, </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52</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18 </a:t>
            </a:r>
            <a:r>
              <a:rPr lang="el-GR" dirty="0"/>
              <a:t>από 25</a:t>
            </a:r>
            <a:r>
              <a:rPr lang="el-GR" dirty="0" smtClean="0"/>
              <a:t>)</a:t>
            </a:r>
            <a:endParaRPr lang="el-GR" dirty="0"/>
          </a:p>
        </p:txBody>
      </p:sp>
      <p:sp>
        <p:nvSpPr>
          <p:cNvPr id="6" name="2 - Θέση περιεχομένου" descr="Αντιβιοτικά: &#10;Μαλισσιόβα και συν., 2014 , δεν διαπιστώθηκαν διαφορές,&#10;συχνότερα στα συμβατικά γάλατα από ότι στα βιολογικά (Matt et al., 2011).&#10;&#10;Λιπαρά οξέα  &#10;Αυξημένο CLA (Nudda et al., 2007; Williams, 2002; Bergamo et al., 2003; Butler et al., 2008 ; Chin et al., 1992; Jahreis et al., 1997; Prandini et al., 2009b).&#10;"/>
          <p:cNvSpPr>
            <a:spLocks noGrp="1"/>
          </p:cNvSpPr>
          <p:nvPr>
            <p:ph sz="quarter" idx="1"/>
          </p:nvPr>
        </p:nvSpPr>
        <p:spPr>
          <a:xfrm>
            <a:off x="612648" y="1556792"/>
            <a:ext cx="8153400" cy="3960440"/>
          </a:xfrm>
        </p:spPr>
        <p:txBody>
          <a:bodyPr>
            <a:noAutofit/>
          </a:bodyPr>
          <a:lstStyle/>
          <a:p>
            <a:pPr marL="265176" indent="-265176">
              <a:buFont typeface="Wingdings 2"/>
              <a:buChar char=""/>
              <a:defRPr/>
            </a:pPr>
            <a:r>
              <a:rPr lang="el-GR" sz="2400" dirty="0" smtClean="0"/>
              <a:t>Αντιβιοτικά</a:t>
            </a:r>
            <a:r>
              <a:rPr lang="el-GR" sz="2400" dirty="0"/>
              <a:t>:</a:t>
            </a:r>
            <a:r>
              <a:rPr lang="el-GR" sz="2400" dirty="0" smtClean="0"/>
              <a:t> </a:t>
            </a:r>
            <a:endParaRPr lang="el-GR" sz="2400" dirty="0"/>
          </a:p>
          <a:p>
            <a:pPr marL="265176" indent="-265176">
              <a:buFont typeface="Wingdings" pitchFamily="2" charset="2"/>
              <a:buChar char="ü"/>
              <a:defRPr/>
            </a:pPr>
            <a:r>
              <a:rPr lang="el-GR" sz="2400" dirty="0" err="1"/>
              <a:t>Μαλισσιόβα</a:t>
            </a:r>
            <a:r>
              <a:rPr lang="el-GR" sz="2400" dirty="0"/>
              <a:t> και συν., 2014 , δεν διαπιστώθηκαν </a:t>
            </a:r>
            <a:r>
              <a:rPr lang="el-GR" sz="2400" dirty="0" smtClean="0"/>
              <a:t>διαφορές,</a:t>
            </a:r>
            <a:endParaRPr lang="en-US" sz="2400" dirty="0"/>
          </a:p>
          <a:p>
            <a:pPr marL="265176" indent="-265176">
              <a:buFont typeface="Wingdings" pitchFamily="2" charset="2"/>
              <a:buChar char="ü"/>
              <a:defRPr/>
            </a:pPr>
            <a:r>
              <a:rPr lang="el-GR" sz="2400" dirty="0"/>
              <a:t>συχνότερα στα συμβατικά γάλατα από ότι στα βιολογικά (</a:t>
            </a:r>
            <a:r>
              <a:rPr lang="en-GB" sz="2400" dirty="0"/>
              <a:t>Matt et al</a:t>
            </a:r>
            <a:r>
              <a:rPr lang="el-GR" sz="2400" dirty="0"/>
              <a:t>., 2011</a:t>
            </a:r>
            <a:r>
              <a:rPr lang="el-GR" sz="2400" dirty="0" smtClean="0"/>
              <a:t>).</a:t>
            </a:r>
          </a:p>
          <a:p>
            <a:pPr marL="265176" indent="-265176">
              <a:buFont typeface="Wingdings" pitchFamily="2" charset="2"/>
              <a:buChar char="ü"/>
              <a:defRPr/>
            </a:pPr>
            <a:endParaRPr lang="el-GR" sz="2400" dirty="0" smtClean="0"/>
          </a:p>
          <a:p>
            <a:pPr>
              <a:lnSpc>
                <a:spcPct val="90000"/>
              </a:lnSpc>
              <a:spcBef>
                <a:spcPct val="20000"/>
              </a:spcBef>
              <a:buFontTx/>
              <a:buChar char="•"/>
              <a:defRPr/>
            </a:pPr>
            <a:r>
              <a:rPr lang="el-GR" sz="2400" dirty="0">
                <a:cs typeface="Arial" charset="0"/>
              </a:rPr>
              <a:t>Λιπαρά οξέα  </a:t>
            </a:r>
          </a:p>
          <a:p>
            <a:pPr>
              <a:lnSpc>
                <a:spcPct val="90000"/>
              </a:lnSpc>
              <a:spcBef>
                <a:spcPct val="20000"/>
              </a:spcBef>
              <a:buFont typeface="Wingdings" pitchFamily="2" charset="2"/>
              <a:buChar char="ü"/>
              <a:defRPr/>
            </a:pPr>
            <a:r>
              <a:rPr lang="el-GR" sz="2400" dirty="0"/>
              <a:t>Αυξημένο </a:t>
            </a:r>
            <a:r>
              <a:rPr lang="en-US" sz="2400" dirty="0"/>
              <a:t>CLA </a:t>
            </a:r>
            <a:r>
              <a:rPr lang="el-GR" sz="2400" dirty="0">
                <a:sym typeface="Wingdings" pitchFamily="2" charset="2"/>
              </a:rPr>
              <a:t>(</a:t>
            </a:r>
            <a:r>
              <a:rPr lang="el-GR" sz="2400" dirty="0" err="1"/>
              <a:t>Nudda</a:t>
            </a:r>
            <a:r>
              <a:rPr lang="el-GR" sz="2400" dirty="0"/>
              <a:t> </a:t>
            </a:r>
            <a:r>
              <a:rPr lang="en-GB" sz="2400" dirty="0"/>
              <a:t>et al</a:t>
            </a:r>
            <a:r>
              <a:rPr lang="el-GR" sz="2400" dirty="0"/>
              <a:t>., 2007; </a:t>
            </a:r>
            <a:r>
              <a:rPr lang="el-GR" sz="2400" dirty="0" err="1"/>
              <a:t>Williams</a:t>
            </a:r>
            <a:r>
              <a:rPr lang="el-GR" sz="2400" dirty="0"/>
              <a:t>, 2002; </a:t>
            </a:r>
            <a:r>
              <a:rPr lang="el-GR" sz="2400" dirty="0" err="1"/>
              <a:t>Bergamo</a:t>
            </a:r>
            <a:r>
              <a:rPr lang="el-GR" sz="2400" dirty="0"/>
              <a:t> </a:t>
            </a:r>
            <a:r>
              <a:rPr lang="el-GR" sz="2400" dirty="0" err="1"/>
              <a:t>et</a:t>
            </a:r>
            <a:r>
              <a:rPr lang="el-GR" sz="2400" dirty="0"/>
              <a:t> </a:t>
            </a:r>
            <a:r>
              <a:rPr lang="el-GR" sz="2400" dirty="0" err="1"/>
              <a:t>al</a:t>
            </a:r>
            <a:r>
              <a:rPr lang="el-GR" sz="2400" dirty="0"/>
              <a:t>., 2003; </a:t>
            </a:r>
            <a:r>
              <a:rPr lang="el-GR" sz="2400" dirty="0" err="1"/>
              <a:t>Butler</a:t>
            </a:r>
            <a:r>
              <a:rPr lang="el-GR" sz="2400" dirty="0"/>
              <a:t> </a:t>
            </a:r>
            <a:r>
              <a:rPr lang="el-GR" sz="2400" dirty="0" err="1"/>
              <a:t>et</a:t>
            </a:r>
            <a:r>
              <a:rPr lang="el-GR" sz="2400" dirty="0"/>
              <a:t> </a:t>
            </a:r>
            <a:r>
              <a:rPr lang="el-GR" sz="2400" dirty="0" err="1"/>
              <a:t>al</a:t>
            </a:r>
            <a:r>
              <a:rPr lang="el-GR" sz="2400" dirty="0"/>
              <a:t>., 2008 ; </a:t>
            </a:r>
            <a:r>
              <a:rPr lang="el-GR" sz="2400" dirty="0" err="1"/>
              <a:t>Chin</a:t>
            </a:r>
            <a:r>
              <a:rPr lang="el-GR" sz="2400" dirty="0"/>
              <a:t> </a:t>
            </a:r>
            <a:r>
              <a:rPr lang="el-GR" sz="2400" dirty="0" err="1"/>
              <a:t>et</a:t>
            </a:r>
            <a:r>
              <a:rPr lang="el-GR" sz="2400" dirty="0"/>
              <a:t> </a:t>
            </a:r>
            <a:r>
              <a:rPr lang="el-GR" sz="2400" dirty="0" err="1"/>
              <a:t>al</a:t>
            </a:r>
            <a:r>
              <a:rPr lang="el-GR" sz="2400" dirty="0"/>
              <a:t>., 1992; </a:t>
            </a:r>
            <a:r>
              <a:rPr lang="el-GR" sz="2400" dirty="0" err="1"/>
              <a:t>Jahreis</a:t>
            </a:r>
            <a:r>
              <a:rPr lang="el-GR" sz="2400" dirty="0"/>
              <a:t> </a:t>
            </a:r>
            <a:r>
              <a:rPr lang="el-GR" sz="2400" dirty="0" err="1"/>
              <a:t>et</a:t>
            </a:r>
            <a:r>
              <a:rPr lang="el-GR" sz="2400" dirty="0"/>
              <a:t> </a:t>
            </a:r>
            <a:r>
              <a:rPr lang="el-GR" sz="2400" dirty="0" err="1"/>
              <a:t>al</a:t>
            </a:r>
            <a:r>
              <a:rPr lang="el-GR" sz="2400" dirty="0"/>
              <a:t>., 1997; </a:t>
            </a:r>
            <a:r>
              <a:rPr lang="el-GR" sz="2400" dirty="0" err="1"/>
              <a:t>Prandini</a:t>
            </a:r>
            <a:r>
              <a:rPr lang="el-GR" sz="2400" dirty="0"/>
              <a:t> </a:t>
            </a:r>
            <a:r>
              <a:rPr lang="el-GR" sz="2400" dirty="0" err="1"/>
              <a:t>et</a:t>
            </a:r>
            <a:r>
              <a:rPr lang="el-GR" sz="2400" dirty="0"/>
              <a:t> </a:t>
            </a:r>
            <a:r>
              <a:rPr lang="el-GR" sz="2400" dirty="0" err="1"/>
              <a:t>al</a:t>
            </a:r>
            <a:r>
              <a:rPr lang="el-GR" sz="2400" dirty="0"/>
              <a:t>., 2009</a:t>
            </a:r>
            <a:r>
              <a:rPr lang="en-GB" sz="2400" dirty="0"/>
              <a:t>b</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53</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19 </a:t>
            </a:r>
            <a:r>
              <a:rPr lang="el-GR" dirty="0"/>
              <a:t>από 25</a:t>
            </a:r>
            <a:r>
              <a:rPr lang="el-GR" dirty="0" smtClean="0"/>
              <a:t>)</a:t>
            </a:r>
            <a:endParaRPr lang="el-GR" dirty="0"/>
          </a:p>
        </p:txBody>
      </p:sp>
      <p:sp>
        <p:nvSpPr>
          <p:cNvPr id="6" name="2 - Θέση περιεχομένου" descr="Αντιοξειδωτικά&#10;οι Bergamo et al. (2003) διαπίστωσαν υψηλότερα ποσοστά α-τοκοφερόλης και β-καροτενίου σε βιολογικό γάλα και τυρί.&#10;&#10;&#10; Βιταμίνες&#10;Η βιταμίνη Ε και τα καροτενοειδή βρέθηκαν να υπερτερούν στο βιολογικό γάλα (Nielsen et al., 2004; Butler et al., 2009). Ο Lund (1991) διαπίστωσε ότι το βιολογικό γάλα περιείχε περισσότερη βιταμίνη C σε σύγκριση με το συμβατικό.&#10;"/>
          <p:cNvSpPr>
            <a:spLocks noGrp="1"/>
          </p:cNvSpPr>
          <p:nvPr>
            <p:ph sz="quarter" idx="1"/>
          </p:nvPr>
        </p:nvSpPr>
        <p:spPr>
          <a:xfrm>
            <a:off x="612648" y="1484784"/>
            <a:ext cx="8153400" cy="3816424"/>
          </a:xfrm>
        </p:spPr>
        <p:txBody>
          <a:bodyPr>
            <a:noAutofit/>
          </a:bodyPr>
          <a:lstStyle/>
          <a:p>
            <a:pPr>
              <a:lnSpc>
                <a:spcPct val="90000"/>
              </a:lnSpc>
              <a:spcBef>
                <a:spcPct val="20000"/>
              </a:spcBef>
              <a:buFontTx/>
              <a:buChar char="•"/>
              <a:defRPr/>
            </a:pPr>
            <a:r>
              <a:rPr lang="el-GR" sz="2400" dirty="0">
                <a:cs typeface="Arial" charset="0"/>
              </a:rPr>
              <a:t>Αντιοξειδωτικά</a:t>
            </a:r>
          </a:p>
          <a:p>
            <a:pPr>
              <a:lnSpc>
                <a:spcPct val="90000"/>
              </a:lnSpc>
              <a:spcBef>
                <a:spcPct val="20000"/>
              </a:spcBef>
              <a:buFont typeface="Wingdings" pitchFamily="2" charset="2"/>
              <a:buChar char="ü"/>
              <a:defRPr/>
            </a:pPr>
            <a:r>
              <a:rPr lang="el-GR" sz="2400" dirty="0"/>
              <a:t>οι </a:t>
            </a:r>
            <a:r>
              <a:rPr lang="en-GB" sz="2400" dirty="0"/>
              <a:t>Bergamo et al</a:t>
            </a:r>
            <a:r>
              <a:rPr lang="el-GR" sz="2400" dirty="0"/>
              <a:t>. (2003) διαπίστωσαν υψηλότερα ποσοστά α-τοκοφερόλης και β-</a:t>
            </a:r>
            <a:r>
              <a:rPr lang="el-GR" sz="2400" dirty="0" err="1"/>
              <a:t>καροτενίου</a:t>
            </a:r>
            <a:r>
              <a:rPr lang="el-GR" sz="2400" dirty="0"/>
              <a:t> σε βιολογικό γάλα και τυρί.</a:t>
            </a:r>
          </a:p>
          <a:p>
            <a:pPr>
              <a:lnSpc>
                <a:spcPct val="90000"/>
              </a:lnSpc>
              <a:spcBef>
                <a:spcPct val="20000"/>
              </a:spcBef>
              <a:defRPr/>
            </a:pPr>
            <a:endParaRPr lang="el-GR" sz="2400" dirty="0"/>
          </a:p>
          <a:p>
            <a:pPr>
              <a:lnSpc>
                <a:spcPct val="90000"/>
              </a:lnSpc>
              <a:spcBef>
                <a:spcPct val="20000"/>
              </a:spcBef>
              <a:defRPr/>
            </a:pPr>
            <a:endParaRPr lang="el-GR" sz="2400" dirty="0">
              <a:cs typeface="Arial" charset="0"/>
            </a:endParaRPr>
          </a:p>
          <a:p>
            <a:pPr>
              <a:lnSpc>
                <a:spcPct val="90000"/>
              </a:lnSpc>
              <a:spcBef>
                <a:spcPct val="20000"/>
              </a:spcBef>
              <a:buFontTx/>
              <a:buChar char="•"/>
              <a:defRPr/>
            </a:pPr>
            <a:r>
              <a:rPr lang="el-GR" sz="2400" dirty="0">
                <a:cs typeface="Arial" charset="0"/>
              </a:rPr>
              <a:t> Βιταμίνες</a:t>
            </a:r>
          </a:p>
          <a:p>
            <a:pPr>
              <a:lnSpc>
                <a:spcPct val="90000"/>
              </a:lnSpc>
              <a:spcBef>
                <a:spcPct val="20000"/>
              </a:spcBef>
              <a:buFont typeface="Wingdings" pitchFamily="2" charset="2"/>
              <a:buChar char="ü"/>
              <a:defRPr/>
            </a:pPr>
            <a:r>
              <a:rPr lang="el-GR" sz="2400" dirty="0"/>
              <a:t>Η βιταμίνη Ε και τα </a:t>
            </a:r>
            <a:r>
              <a:rPr lang="el-GR" sz="2400" dirty="0" err="1"/>
              <a:t>καροτενοειδή</a:t>
            </a:r>
            <a:r>
              <a:rPr lang="el-GR" sz="2400" dirty="0"/>
              <a:t> βρέθηκαν να υπερτερούν στο βιολογικό γάλα (</a:t>
            </a:r>
            <a:r>
              <a:rPr lang="en-GB" sz="2400" dirty="0"/>
              <a:t>Nielsen et al</a:t>
            </a:r>
            <a:r>
              <a:rPr lang="el-GR" sz="2400" dirty="0"/>
              <a:t>., 2004; </a:t>
            </a:r>
            <a:r>
              <a:rPr lang="en-GB" sz="2400" dirty="0"/>
              <a:t>Butler et al</a:t>
            </a:r>
            <a:r>
              <a:rPr lang="el-GR" sz="2400" dirty="0"/>
              <a:t>., 2009). Ο </a:t>
            </a:r>
            <a:r>
              <a:rPr lang="en-GB" sz="2400" dirty="0"/>
              <a:t>Lund</a:t>
            </a:r>
            <a:r>
              <a:rPr lang="el-GR" sz="2400" dirty="0"/>
              <a:t> (1991) διαπίστωσε ότι το βιολογικό γάλα περιείχε περισσότερη βιταμίνη </a:t>
            </a:r>
            <a:r>
              <a:rPr lang="en-GB" sz="2400" dirty="0"/>
              <a:t>C</a:t>
            </a:r>
            <a:r>
              <a:rPr lang="el-GR" sz="2400" dirty="0"/>
              <a:t> σε σύγκριση με το συμβατικό</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54</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(20 </a:t>
            </a:r>
            <a:r>
              <a:rPr lang="el-GR" dirty="0"/>
              <a:t>από 25</a:t>
            </a:r>
            <a:r>
              <a:rPr lang="el-GR" dirty="0" smtClean="0"/>
              <a:t>)</a:t>
            </a:r>
            <a:endParaRPr lang="el-GR" dirty="0"/>
          </a:p>
        </p:txBody>
      </p:sp>
      <p:sp>
        <p:nvSpPr>
          <p:cNvPr id="6" name="2 - Θέση περιεχομένου"/>
          <p:cNvSpPr>
            <a:spLocks noGrp="1"/>
          </p:cNvSpPr>
          <p:nvPr>
            <p:ph sz="quarter" idx="1"/>
          </p:nvPr>
        </p:nvSpPr>
        <p:spPr>
          <a:xfrm>
            <a:off x="612648" y="980728"/>
            <a:ext cx="8153400" cy="648072"/>
          </a:xfrm>
        </p:spPr>
        <p:txBody>
          <a:bodyPr>
            <a:noAutofit/>
          </a:bodyPr>
          <a:lstStyle/>
          <a:p>
            <a:pPr marL="0" indent="0">
              <a:lnSpc>
                <a:spcPct val="150000"/>
              </a:lnSpc>
              <a:buNone/>
            </a:pPr>
            <a:r>
              <a:rPr lang="el-GR" altLang="el-GR" sz="2400" dirty="0"/>
              <a:t>Βιολογική Παραγωγή στην </a:t>
            </a:r>
            <a:r>
              <a:rPr lang="el-GR" altLang="el-GR" sz="2400" dirty="0" smtClean="0"/>
              <a:t>Ελλάδα.</a:t>
            </a:r>
            <a:endParaRPr lang="el-GR" altLang="el-GR" sz="2400" dirty="0"/>
          </a:p>
        </p:txBody>
      </p:sp>
      <p:pic>
        <p:nvPicPr>
          <p:cNvPr id="8" name="Picture 2" descr="Πίνακας, βιολογικής παραγωγής στην Ευρώπη και στην Ελλάδ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678" y="1628800"/>
            <a:ext cx="6600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5" descr="[DECORATIVE]"/>
          <p:cNvCxnSpPr/>
          <p:nvPr/>
        </p:nvCxnSpPr>
        <p:spPr>
          <a:xfrm rot="16200000" flipH="1">
            <a:off x="4129062" y="2105050"/>
            <a:ext cx="1295400" cy="3048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55</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a:t>
            </a:r>
            <a:r>
              <a:rPr lang="el-GR" dirty="0"/>
              <a:t>2</a:t>
            </a:r>
            <a:r>
              <a:rPr lang="el-GR" dirty="0" smtClean="0"/>
              <a:t>1 </a:t>
            </a:r>
            <a:r>
              <a:rPr lang="el-GR" dirty="0"/>
              <a:t>από 25</a:t>
            </a:r>
            <a:r>
              <a:rPr lang="el-GR" dirty="0" smtClean="0"/>
              <a:t>)</a:t>
            </a:r>
            <a:endParaRPr lang="el-GR" dirty="0"/>
          </a:p>
        </p:txBody>
      </p:sp>
      <p:sp>
        <p:nvSpPr>
          <p:cNvPr id="6" name="2 - Θέση περιεχομένου"/>
          <p:cNvSpPr>
            <a:spLocks noGrp="1"/>
          </p:cNvSpPr>
          <p:nvPr>
            <p:ph sz="quarter" idx="1"/>
          </p:nvPr>
        </p:nvSpPr>
        <p:spPr>
          <a:xfrm>
            <a:off x="612648" y="1196752"/>
            <a:ext cx="8153400" cy="648072"/>
          </a:xfrm>
        </p:spPr>
        <p:txBody>
          <a:bodyPr>
            <a:noAutofit/>
          </a:bodyPr>
          <a:lstStyle/>
          <a:p>
            <a:pPr marL="0" indent="0">
              <a:lnSpc>
                <a:spcPct val="150000"/>
              </a:lnSpc>
              <a:buNone/>
            </a:pPr>
            <a:r>
              <a:rPr lang="el-GR" altLang="el-GR" sz="2400" dirty="0"/>
              <a:t>Βιολογικό Ζωικό </a:t>
            </a:r>
            <a:r>
              <a:rPr lang="el-GR" altLang="el-GR" sz="2400" dirty="0" smtClean="0"/>
              <a:t>Κεφάλαιο. </a:t>
            </a:r>
            <a:endParaRPr lang="el-GR" altLang="el-GR" sz="2400" dirty="0"/>
          </a:p>
        </p:txBody>
      </p:sp>
      <p:grpSp>
        <p:nvGrpSpPr>
          <p:cNvPr id="15" name="Ομάδα 14" descr="Πίνακας του βιολογικού ζωικού κεφαλαίου σε πρόβατα και αίγες.&#10;Η ελλάδα έχει την πρώτη θέση στην βιολογική παραγωγή από αίγες."/>
          <p:cNvGrpSpPr/>
          <p:nvPr/>
        </p:nvGrpSpPr>
        <p:grpSpPr>
          <a:xfrm>
            <a:off x="390383" y="1772816"/>
            <a:ext cx="7569095" cy="4414961"/>
            <a:chOff x="390383" y="1772816"/>
            <a:chExt cx="7569095" cy="4414961"/>
          </a:xfrm>
        </p:grpSpPr>
        <p:pic>
          <p:nvPicPr>
            <p:cNvPr id="8" name="Picture 2" descr="."/>
            <p:cNvPicPr>
              <a:picLocks noChangeAspect="1" noChangeArrowheads="1"/>
            </p:cNvPicPr>
            <p:nvPr/>
          </p:nvPicPr>
          <p:blipFill>
            <a:blip r:embed="rId5">
              <a:extLst>
                <a:ext uri="{28A0092B-C50C-407E-A947-70E740481C1C}">
                  <a14:useLocalDpi xmlns:a14="http://schemas.microsoft.com/office/drawing/2010/main" val="0"/>
                </a:ext>
              </a:extLst>
            </a:blip>
            <a:srcRect t="7333" b="15868"/>
            <a:stretch>
              <a:fillRect/>
            </a:stretch>
          </p:blipFill>
          <p:spPr bwMode="auto">
            <a:xfrm>
              <a:off x="971600" y="1772816"/>
              <a:ext cx="6987878" cy="217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
            <p:cNvPicPr>
              <a:picLocks noChangeAspect="1" noChangeArrowheads="1"/>
            </p:cNvPicPr>
            <p:nvPr/>
          </p:nvPicPr>
          <p:blipFill>
            <a:blip r:embed="rId6">
              <a:extLst>
                <a:ext uri="{28A0092B-C50C-407E-A947-70E740481C1C}">
                  <a14:useLocalDpi xmlns:a14="http://schemas.microsoft.com/office/drawing/2010/main" val="0"/>
                </a:ext>
              </a:extLst>
            </a:blip>
            <a:srcRect t="8807" b="13144"/>
            <a:stretch>
              <a:fillRect/>
            </a:stretch>
          </p:blipFill>
          <p:spPr bwMode="auto">
            <a:xfrm>
              <a:off x="827584" y="4149080"/>
              <a:ext cx="7131894" cy="203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8" descr="."/>
            <p:cNvCxnSpPr/>
            <p:nvPr/>
          </p:nvCxnSpPr>
          <p:spPr>
            <a:xfrm rot="5400000">
              <a:off x="3229372" y="3387452"/>
              <a:ext cx="1600200" cy="12192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6" descr="."/>
            <p:cNvCxnSpPr/>
            <p:nvPr/>
          </p:nvCxnSpPr>
          <p:spPr>
            <a:xfrm flipV="1">
              <a:off x="3181325" y="3444601"/>
              <a:ext cx="352847" cy="704479"/>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descr="."/>
            <p:cNvSpPr/>
            <p:nvPr/>
          </p:nvSpPr>
          <p:spPr>
            <a:xfrm>
              <a:off x="390383" y="3075269"/>
              <a:ext cx="1162434" cy="369332"/>
            </a:xfrm>
            <a:prstGeom prst="rect">
              <a:avLst/>
            </a:prstGeom>
          </p:spPr>
          <p:txBody>
            <a:bodyPr wrap="none">
              <a:spAutoFit/>
            </a:bodyPr>
            <a:lstStyle/>
            <a:p>
              <a:pPr>
                <a:defRPr/>
              </a:pPr>
              <a:r>
                <a:rPr lang="el-GR" dirty="0">
                  <a:latin typeface="Arial" charset="0"/>
                  <a:cs typeface="Arial" charset="0"/>
                </a:rPr>
                <a:t>Πρόβατα </a:t>
              </a:r>
              <a:endParaRPr lang="en-US" dirty="0">
                <a:latin typeface="Arial" charset="0"/>
                <a:cs typeface="Arial" charset="0"/>
              </a:endParaRPr>
            </a:p>
          </p:txBody>
        </p:sp>
        <p:sp>
          <p:nvSpPr>
            <p:cNvPr id="14" name="TextBox 13" descr="."/>
            <p:cNvSpPr txBox="1"/>
            <p:nvPr/>
          </p:nvSpPr>
          <p:spPr>
            <a:xfrm>
              <a:off x="857250" y="5818445"/>
              <a:ext cx="712246" cy="369332"/>
            </a:xfrm>
            <a:prstGeom prst="rect">
              <a:avLst/>
            </a:prstGeom>
            <a:noFill/>
          </p:spPr>
          <p:txBody>
            <a:bodyPr wrap="none">
              <a:spAutoFit/>
            </a:bodyPr>
            <a:lstStyle/>
            <a:p>
              <a:pPr>
                <a:defRPr/>
              </a:pPr>
              <a:r>
                <a:rPr lang="el-GR" dirty="0">
                  <a:latin typeface="Arial" charset="0"/>
                  <a:cs typeface="Arial" charset="0"/>
                </a:rPr>
                <a:t>Αίγες</a:t>
              </a:r>
              <a:endParaRPr lang="en-US" dirty="0">
                <a:latin typeface="Arial" charset="0"/>
                <a:cs typeface="Arial" charset="0"/>
              </a:endParaRP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56</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(22 </a:t>
            </a:r>
            <a:r>
              <a:rPr lang="el-GR" dirty="0"/>
              <a:t>από 25</a:t>
            </a:r>
            <a:r>
              <a:rPr lang="el-GR" dirty="0" smtClean="0"/>
              <a:t>)</a:t>
            </a:r>
            <a:endParaRPr lang="el-GR" dirty="0"/>
          </a:p>
        </p:txBody>
      </p:sp>
      <p:sp>
        <p:nvSpPr>
          <p:cNvPr id="6" name="2 - Θέση περιεχομένου" descr="."/>
          <p:cNvSpPr>
            <a:spLocks noGrp="1"/>
          </p:cNvSpPr>
          <p:nvPr>
            <p:ph sz="quarter" idx="1"/>
          </p:nvPr>
        </p:nvSpPr>
        <p:spPr>
          <a:xfrm>
            <a:off x="612648" y="1196752"/>
            <a:ext cx="8153400" cy="864096"/>
          </a:xfrm>
        </p:spPr>
        <p:txBody>
          <a:bodyPr>
            <a:noAutofit/>
          </a:bodyPr>
          <a:lstStyle/>
          <a:p>
            <a:pPr marL="0" indent="0">
              <a:buNone/>
            </a:pPr>
            <a:r>
              <a:rPr lang="el-GR" altLang="el-GR" sz="2400" dirty="0"/>
              <a:t>Η βιολογική γεωργία- κτηνοτροφία στην Ελλάδα στη διάρκεια του </a:t>
            </a:r>
            <a:r>
              <a:rPr lang="el-GR" altLang="el-GR" sz="2400" dirty="0" smtClean="0"/>
              <a:t>χρόνου.</a:t>
            </a:r>
            <a:endParaRPr lang="el-GR" altLang="el-GR" sz="2400" dirty="0"/>
          </a:p>
        </p:txBody>
      </p:sp>
      <p:pic>
        <p:nvPicPr>
          <p:cNvPr id="8" name="Picture 2" descr="Πίνακας, Η βιολογική γεωργία- κτηνοτροφία στην Ελλάδα στη διάρκεια του χρόνου.&#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85813" y="2357438"/>
            <a:ext cx="7643812" cy="3000375"/>
          </a:xfrm>
          <a:prstGeom prst="rect">
            <a:avLst/>
          </a:prstGeom>
          <a:noFill/>
        </p:spPr>
      </p:pic>
      <p:sp>
        <p:nvSpPr>
          <p:cNvPr id="10" name="Oval 3" descr="."/>
          <p:cNvSpPr/>
          <p:nvPr/>
        </p:nvSpPr>
        <p:spPr>
          <a:xfrm>
            <a:off x="3429000" y="2214563"/>
            <a:ext cx="285750" cy="24384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57</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3"/>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(23 </a:t>
            </a:r>
            <a:r>
              <a:rPr lang="el-GR" dirty="0"/>
              <a:t>από 25</a:t>
            </a:r>
            <a:r>
              <a:rPr lang="el-GR" dirty="0" smtClean="0"/>
              <a:t>)</a:t>
            </a:r>
            <a:endParaRPr lang="el-GR" dirty="0"/>
          </a:p>
        </p:txBody>
      </p:sp>
      <p:sp>
        <p:nvSpPr>
          <p:cNvPr id="6" name="2 - Θέση περιεχομένου" descr="."/>
          <p:cNvSpPr>
            <a:spLocks noGrp="1"/>
          </p:cNvSpPr>
          <p:nvPr>
            <p:ph sz="quarter" idx="1"/>
          </p:nvPr>
        </p:nvSpPr>
        <p:spPr>
          <a:xfrm>
            <a:off x="612648" y="1196752"/>
            <a:ext cx="8153400" cy="504056"/>
          </a:xfrm>
        </p:spPr>
        <p:txBody>
          <a:bodyPr>
            <a:noAutofit/>
          </a:bodyPr>
          <a:lstStyle/>
          <a:p>
            <a:pPr marL="0" indent="0">
              <a:buNone/>
            </a:pPr>
            <a:r>
              <a:rPr lang="el-GR" altLang="el-GR" sz="2400" dirty="0"/>
              <a:t>Προτιμήσεις καταναλωτών βιολογικών τροφίμων στην </a:t>
            </a:r>
            <a:r>
              <a:rPr lang="el-GR" altLang="el-GR" sz="2400" dirty="0" smtClean="0"/>
              <a:t>Ελλάδα.</a:t>
            </a:r>
            <a:endParaRPr lang="el-GR" altLang="el-GR" sz="2400" dirty="0"/>
          </a:p>
        </p:txBody>
      </p:sp>
      <p:graphicFrame>
        <p:nvGraphicFramePr>
          <p:cNvPr id="2" name="Αντικείμενο 1" descr="Πίνακας, Προτιμήσεις καταναλωτών βιολογικών τροφίμων στην Ελλάδα.&#10;Τα βιολογικά τρόφιμα του πινακα χωρίζονται σε:&#10;Άλλο, γαλακτοκομικά, γάλα, πουλερικά, θαλασσινά, φρούτα, λαχανικά, αλλαντικά, κρέατα."/>
          <p:cNvGraphicFramePr>
            <a:graphicFrameLocks/>
          </p:cNvGraphicFramePr>
          <p:nvPr>
            <p:extLst>
              <p:ext uri="{D42A27DB-BD31-4B8C-83A1-F6EECF244321}">
                <p14:modId xmlns:p14="http://schemas.microsoft.com/office/powerpoint/2010/main" val="1530030919"/>
              </p:ext>
            </p:extLst>
          </p:nvPr>
        </p:nvGraphicFramePr>
        <p:xfrm>
          <a:off x="683568" y="1772816"/>
          <a:ext cx="7696200" cy="4419600"/>
        </p:xfrm>
        <a:graphic>
          <a:graphicData uri="http://schemas.openxmlformats.org/presentationml/2006/ole">
            <mc:AlternateContent xmlns:mc="http://schemas.openxmlformats.org/markup-compatibility/2006">
              <mc:Choice xmlns:v="urn:schemas-microsoft-com:vml" Requires="v">
                <p:oleObj spid="_x0000_s3083" r:id="rId6" imgW="7693819" imgH="4419983" progId="Excel.Chart.8">
                  <p:embed/>
                </p:oleObj>
              </mc:Choice>
              <mc:Fallback>
                <p:oleObj r:id="rId6" imgW="7693819" imgH="4419983" progId="Excel.Chart.8">
                  <p:embed/>
                  <p:pic>
                    <p:nvPicPr>
                      <p:cNvPr id="0" name="Γράφημα 7123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772816"/>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58</a:t>
            </a:fld>
            <a:endParaRPr lang="el-GR" dirty="0"/>
          </a:p>
        </p:txBody>
      </p:sp>
    </p:spTree>
    <p:custDataLst>
      <p:tags r:id="rId2"/>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(24 </a:t>
            </a:r>
            <a:r>
              <a:rPr lang="el-GR" dirty="0"/>
              <a:t>από 25</a:t>
            </a:r>
            <a:r>
              <a:rPr lang="el-GR" dirty="0" smtClean="0"/>
              <a:t>)</a:t>
            </a:r>
            <a:endParaRPr lang="el-GR" dirty="0"/>
          </a:p>
        </p:txBody>
      </p:sp>
      <p:sp>
        <p:nvSpPr>
          <p:cNvPr id="6" name="2 - Θέση περιεχομένου" descr="Καταναλωτής και βιολογικά.&#10;Η βιολογική ή συμβατική προέλευση του τροφίμου δεν πρέπει να αποτελεί αποκλειστικό κριτήριο για την ασφάλεια του (Lairon, 2010; Magkos et al., 2003; Justin and Jyoti 2012),&#10;Ασφάλεια τροφίμου αφορά  πολλές παραμέτρους,&#10;Απόκλιση έστω και σε μια παράμετροàμη ασφαλές τρόφιμο,&#10;Η δημιουργία της βιολογικής γεωργίας και κτηνοτροφίας&#10;       αποσκοπούσε στη διασφάλιση της ανθρώπινης υγείας:&#10;προστασία περιβάλλοντος,&#10;περιορισμός επαγγελματικής έκθεσης σε χημικές ουσίες&#10;      (Trewavas, 2001; FAO, 2001).&#10;&#10;&#10;"/>
          <p:cNvSpPr>
            <a:spLocks noGrp="1"/>
          </p:cNvSpPr>
          <p:nvPr>
            <p:ph sz="quarter" idx="1"/>
          </p:nvPr>
        </p:nvSpPr>
        <p:spPr>
          <a:xfrm>
            <a:off x="612648" y="836712"/>
            <a:ext cx="8153400" cy="5661248"/>
          </a:xfrm>
        </p:spPr>
        <p:txBody>
          <a:bodyPr>
            <a:noAutofit/>
          </a:bodyPr>
          <a:lstStyle/>
          <a:p>
            <a:pPr marL="0" indent="0">
              <a:buNone/>
            </a:pPr>
            <a:r>
              <a:rPr lang="el-GR" sz="2400" dirty="0" smtClean="0"/>
              <a:t>Καταναλωτής και βιολογικά.</a:t>
            </a:r>
          </a:p>
          <a:p>
            <a:pPr algn="just">
              <a:buFont typeface="Arial" charset="0"/>
              <a:buChar char="•"/>
              <a:defRPr/>
            </a:pPr>
            <a:r>
              <a:rPr lang="el-GR" sz="2400" dirty="0"/>
              <a:t>Η βιολογική ή συμβατική προέλευση του τροφίμου δεν πρέπει να αποτελεί αποκλειστικό κριτήριο για την ασφάλεια του (</a:t>
            </a:r>
            <a:r>
              <a:rPr lang="en-GB" sz="2400" dirty="0" err="1"/>
              <a:t>Lairon</a:t>
            </a:r>
            <a:r>
              <a:rPr lang="el-GR" sz="2400" dirty="0"/>
              <a:t>, 2010; </a:t>
            </a:r>
            <a:r>
              <a:rPr lang="en-GB" sz="2400" dirty="0" err="1"/>
              <a:t>Magkos</a:t>
            </a:r>
            <a:r>
              <a:rPr lang="en-GB" sz="2400" dirty="0"/>
              <a:t> et al</a:t>
            </a:r>
            <a:r>
              <a:rPr lang="el-GR" sz="2400" dirty="0"/>
              <a:t>., 2003; </a:t>
            </a:r>
            <a:r>
              <a:rPr lang="en-GB" sz="2400" dirty="0"/>
              <a:t>Justin and </a:t>
            </a:r>
            <a:r>
              <a:rPr lang="en-GB" sz="2400" dirty="0" err="1"/>
              <a:t>Jyoti</a:t>
            </a:r>
            <a:r>
              <a:rPr lang="el-GR" sz="2400" dirty="0"/>
              <a:t> 2012</a:t>
            </a:r>
            <a:r>
              <a:rPr lang="el-GR" sz="2400" dirty="0" smtClean="0"/>
              <a:t>),</a:t>
            </a:r>
            <a:endParaRPr lang="el-GR" sz="2400" dirty="0"/>
          </a:p>
          <a:p>
            <a:pPr algn="just">
              <a:buFont typeface="Arial" charset="0"/>
              <a:buChar char="•"/>
              <a:defRPr/>
            </a:pPr>
            <a:r>
              <a:rPr lang="el-GR" sz="2400" dirty="0" smtClean="0"/>
              <a:t>Ασφάλεια </a:t>
            </a:r>
            <a:r>
              <a:rPr lang="el-GR" sz="2400" dirty="0"/>
              <a:t>τροφίμου αφορά  πολλές </a:t>
            </a:r>
            <a:r>
              <a:rPr lang="el-GR" sz="2400" dirty="0" smtClean="0"/>
              <a:t>παραμέτρους,</a:t>
            </a:r>
            <a:endParaRPr lang="el-GR" sz="2400" dirty="0"/>
          </a:p>
          <a:p>
            <a:pPr algn="just">
              <a:buFont typeface="Arial" charset="0"/>
              <a:buChar char="•"/>
              <a:defRPr/>
            </a:pPr>
            <a:r>
              <a:rPr lang="el-GR" sz="2400" dirty="0" smtClean="0"/>
              <a:t>Απόκλιση </a:t>
            </a:r>
            <a:r>
              <a:rPr lang="el-GR" sz="2400" dirty="0"/>
              <a:t>έστω και σε μια </a:t>
            </a:r>
            <a:r>
              <a:rPr lang="el-GR" sz="2400" dirty="0" smtClean="0"/>
              <a:t>παράμετρο</a:t>
            </a:r>
            <a:r>
              <a:rPr lang="en-GB" sz="2400" dirty="0" smtClean="0">
                <a:sym typeface="Wingdings" pitchFamily="2" charset="2"/>
              </a:rPr>
              <a:t></a:t>
            </a:r>
            <a:r>
              <a:rPr lang="el-GR" sz="2400" dirty="0"/>
              <a:t>μη ασφαλές</a:t>
            </a:r>
            <a:r>
              <a:rPr lang="en-GB" sz="2400" dirty="0"/>
              <a:t> </a:t>
            </a:r>
            <a:r>
              <a:rPr lang="el-GR" sz="2400" dirty="0" smtClean="0"/>
              <a:t>τρόφιμο,</a:t>
            </a:r>
            <a:endParaRPr lang="en-GB" sz="2400" dirty="0"/>
          </a:p>
          <a:p>
            <a:pPr algn="just">
              <a:buFont typeface="Arial" charset="0"/>
              <a:buChar char="•"/>
              <a:defRPr/>
            </a:pPr>
            <a:r>
              <a:rPr lang="el-GR" sz="2400" dirty="0"/>
              <a:t>Η δημιουργία της βιολογικής γεωργίας και κτηνοτροφίας</a:t>
            </a:r>
          </a:p>
          <a:p>
            <a:pPr algn="just">
              <a:buNone/>
              <a:defRPr/>
            </a:pPr>
            <a:r>
              <a:rPr lang="el-GR" sz="2400" dirty="0"/>
              <a:t>       αποσκοπούσε στη διασφάλιση της ανθρώπινης υγείας:</a:t>
            </a:r>
          </a:p>
          <a:p>
            <a:pPr algn="just">
              <a:buFont typeface="Wingdings" pitchFamily="2" charset="2"/>
              <a:buChar char="ü"/>
              <a:defRPr/>
            </a:pPr>
            <a:r>
              <a:rPr lang="el-GR" sz="2400" dirty="0"/>
              <a:t>προστασία </a:t>
            </a:r>
            <a:r>
              <a:rPr lang="el-GR" sz="2400" dirty="0" smtClean="0"/>
              <a:t>περιβάλλοντος,</a:t>
            </a:r>
            <a:endParaRPr lang="el-GR" sz="2400" dirty="0"/>
          </a:p>
          <a:p>
            <a:pPr algn="just">
              <a:buFont typeface="Wingdings" pitchFamily="2" charset="2"/>
              <a:buChar char="ü"/>
              <a:defRPr/>
            </a:pPr>
            <a:r>
              <a:rPr lang="el-GR" sz="2400" dirty="0"/>
              <a:t>περιορισμός επαγγελματικής έκθεσης σε χημικές ουσίες</a:t>
            </a:r>
          </a:p>
          <a:p>
            <a:pPr algn="just">
              <a:buNone/>
              <a:defRPr/>
            </a:pPr>
            <a:r>
              <a:rPr lang="el-GR" sz="2400" dirty="0"/>
              <a:t>      (</a:t>
            </a:r>
            <a:r>
              <a:rPr lang="el-GR" sz="2400" dirty="0" err="1"/>
              <a:t>Trewavas</a:t>
            </a:r>
            <a:r>
              <a:rPr lang="el-GR" sz="2400" dirty="0"/>
              <a:t>, 2001; </a:t>
            </a:r>
            <a:r>
              <a:rPr lang="en-GB" sz="2400" dirty="0"/>
              <a:t>FAO</a:t>
            </a:r>
            <a:r>
              <a:rPr lang="el-GR" sz="2400" dirty="0"/>
              <a:t>, 2001</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59</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a:t>Νομοθεσία &amp; Ασφάλεια Γάλακτος</a:t>
            </a:r>
          </a:p>
        </p:txBody>
      </p:sp>
      <p:pic>
        <p:nvPicPr>
          <p:cNvPr id="6" name="Picture 2" descr="Εικόνα, Νομοθεσία – Ασφάλεια – Ποιότητα από το λιβάδι στο ποτήρι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81" y="980728"/>
            <a:ext cx="6700787" cy="431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descr="."/>
          <p:cNvSpPr>
            <a:spLocks noGrp="1" noChangeArrowheads="1"/>
          </p:cNvSpPr>
          <p:nvPr>
            <p:ph idx="1"/>
            <p:custDataLst>
              <p:tags r:id="rId3"/>
            </p:custDataLst>
          </p:nvPr>
        </p:nvSpPr>
        <p:spPr>
          <a:xfrm>
            <a:off x="435868" y="5517232"/>
            <a:ext cx="8229600" cy="479078"/>
          </a:xfrm>
        </p:spPr>
        <p:txBody>
          <a:bodyPr>
            <a:noAutofit/>
          </a:bodyPr>
          <a:lstStyle/>
          <a:p>
            <a:pPr marL="0" indent="0">
              <a:buNone/>
            </a:pPr>
            <a:r>
              <a:rPr lang="el-GR" sz="2400" dirty="0"/>
              <a:t>Νομοθεσία – Ασφάλεια – </a:t>
            </a:r>
            <a:r>
              <a:rPr lang="el-GR" sz="2400" dirty="0" smtClean="0"/>
              <a:t>Ποιότητα από </a:t>
            </a:r>
            <a:r>
              <a:rPr lang="el-GR" sz="2400" dirty="0"/>
              <a:t>το λιβάδι στο </a:t>
            </a:r>
            <a:r>
              <a:rPr lang="el-GR" sz="2400" dirty="0" smtClean="0"/>
              <a:t>ποτήρι.</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Βιολογικό Γάλα </a:t>
            </a:r>
            <a:r>
              <a:rPr lang="el-GR" dirty="0" smtClean="0"/>
              <a:t>(25 </a:t>
            </a:r>
            <a:r>
              <a:rPr lang="el-GR" dirty="0"/>
              <a:t>από </a:t>
            </a:r>
            <a:r>
              <a:rPr lang="el-GR" dirty="0" smtClean="0"/>
              <a:t>25)</a:t>
            </a:r>
            <a:endParaRPr lang="el-GR" dirty="0"/>
          </a:p>
        </p:txBody>
      </p:sp>
      <p:sp>
        <p:nvSpPr>
          <p:cNvPr id="6" name="2 - Θέση περιεχομένου"/>
          <p:cNvSpPr>
            <a:spLocks noGrp="1"/>
          </p:cNvSpPr>
          <p:nvPr>
            <p:ph sz="quarter" idx="1"/>
          </p:nvPr>
        </p:nvSpPr>
        <p:spPr>
          <a:xfrm>
            <a:off x="612648" y="1628800"/>
            <a:ext cx="8153400" cy="3384376"/>
          </a:xfrm>
        </p:spPr>
        <p:txBody>
          <a:bodyPr>
            <a:noAutofit/>
          </a:bodyPr>
          <a:lstStyle/>
          <a:p>
            <a:pPr marL="0" indent="0">
              <a:lnSpc>
                <a:spcPct val="150000"/>
              </a:lnSpc>
              <a:buNone/>
            </a:pPr>
            <a:r>
              <a:rPr lang="el-GR" altLang="el-GR" sz="2400" dirty="0"/>
              <a:t>Νομοθετικές Τάσεις στην παραγωγή </a:t>
            </a:r>
            <a:r>
              <a:rPr lang="el-GR" altLang="el-GR" sz="2400" dirty="0" smtClean="0"/>
              <a:t>Βιολογικών.</a:t>
            </a:r>
          </a:p>
          <a:p>
            <a:pPr>
              <a:lnSpc>
                <a:spcPct val="150000"/>
              </a:lnSpc>
            </a:pPr>
            <a:r>
              <a:rPr lang="el-GR" altLang="el-GR" sz="2400" dirty="0"/>
              <a:t>Πιο αυστηρές </a:t>
            </a:r>
            <a:r>
              <a:rPr lang="el-GR" altLang="el-GR" sz="2400" dirty="0" smtClean="0"/>
              <a:t>προδιαγραφές,</a:t>
            </a:r>
            <a:endParaRPr lang="el-GR" altLang="el-GR" sz="2400" dirty="0"/>
          </a:p>
          <a:p>
            <a:pPr>
              <a:lnSpc>
                <a:spcPct val="150000"/>
              </a:lnSpc>
            </a:pPr>
            <a:r>
              <a:rPr lang="el-GR" altLang="el-GR" sz="2400" dirty="0"/>
              <a:t>Εντατικοποίηση των ελέγχων – </a:t>
            </a:r>
            <a:r>
              <a:rPr lang="en-US" altLang="el-GR" sz="2400" dirty="0"/>
              <a:t>Risk </a:t>
            </a:r>
            <a:r>
              <a:rPr lang="en-US" altLang="el-GR" sz="2400" dirty="0" smtClean="0"/>
              <a:t>Assessment</a:t>
            </a:r>
            <a:r>
              <a:rPr lang="el-GR" altLang="el-GR" sz="2400" dirty="0" smtClean="0"/>
              <a:t>,</a:t>
            </a:r>
            <a:endParaRPr lang="el-GR" altLang="el-GR" sz="2400" dirty="0"/>
          </a:p>
          <a:p>
            <a:pPr>
              <a:lnSpc>
                <a:spcPct val="150000"/>
              </a:lnSpc>
            </a:pPr>
            <a:r>
              <a:rPr lang="el-GR" altLang="el-GR" sz="2400" dirty="0"/>
              <a:t> Μέτρα για τη διασφάλιση της φήμης των </a:t>
            </a:r>
            <a:r>
              <a:rPr lang="el-GR" altLang="el-GR" sz="2400" dirty="0" smtClean="0"/>
              <a:t>βιολογικών,</a:t>
            </a:r>
            <a:endParaRPr lang="el-GR" altLang="el-GR" sz="2400" dirty="0"/>
          </a:p>
          <a:p>
            <a:pPr>
              <a:lnSpc>
                <a:spcPct val="150000"/>
              </a:lnSpc>
            </a:pPr>
            <a:r>
              <a:rPr lang="el-GR" altLang="el-GR" sz="2400" dirty="0"/>
              <a:t>Έμφαση στο </a:t>
            </a:r>
            <a:r>
              <a:rPr lang="el-GR" altLang="el-GR" sz="2400" dirty="0" smtClean="0"/>
              <a:t>περιβάλλον.</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60</a:t>
            </a:fld>
            <a:endParaRPr lang="el-GR" dirty="0"/>
          </a:p>
        </p:txBody>
      </p:sp>
    </p:spTree>
    <p:custDataLst>
      <p:tags r:id="rId1"/>
    </p:custDataLst>
    <p:extLst>
      <p:ext uri="{BB962C8B-B14F-4D97-AF65-F5344CB8AC3E}">
        <p14:creationId xmlns:p14="http://schemas.microsoft.com/office/powerpoint/2010/main" val="3121977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213" y="533400"/>
            <a:ext cx="9094787" cy="5486400"/>
          </a:xfrm>
          <a:noFill/>
        </p:spPr>
      </p:pic>
    </p:spTree>
    <p:extLst>
      <p:ext uri="{BB962C8B-B14F-4D97-AF65-F5344CB8AC3E}">
        <p14:creationId xmlns:p14="http://schemas.microsoft.com/office/powerpoint/2010/main" val="3095784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endParaRPr lang="el-GR" altLang="el-GR" smtClean="0"/>
          </a:p>
        </p:txBody>
      </p:sp>
      <p:pic>
        <p:nvPicPr>
          <p:cNvPr id="1105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81000"/>
            <a:ext cx="9144000" cy="6477000"/>
          </a:xfrm>
          <a:noFill/>
        </p:spPr>
      </p:pic>
    </p:spTree>
    <p:extLst>
      <p:ext uri="{BB962C8B-B14F-4D97-AF65-F5344CB8AC3E}">
        <p14:creationId xmlns:p14="http://schemas.microsoft.com/office/powerpoint/2010/main" val="2763737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Τίτλος"/>
          <p:cNvSpPr>
            <a:spLocks noGrp="1"/>
          </p:cNvSpPr>
          <p:nvPr>
            <p:ph type="title"/>
          </p:nvPr>
        </p:nvSpPr>
        <p:spPr/>
        <p:txBody>
          <a:bodyPr/>
          <a:lstStyle/>
          <a:p>
            <a:pPr eaLnBrk="1" hangingPunct="1"/>
            <a:endParaRPr lang="el-GR" altLang="el-GR" smtClean="0"/>
          </a:p>
        </p:txBody>
      </p:sp>
      <p:pic>
        <p:nvPicPr>
          <p:cNvPr id="1116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04800"/>
            <a:ext cx="8763000" cy="6172200"/>
          </a:xfrm>
          <a:noFill/>
        </p:spPr>
      </p:pic>
    </p:spTree>
    <p:extLst>
      <p:ext uri="{BB962C8B-B14F-4D97-AF65-F5344CB8AC3E}">
        <p14:creationId xmlns:p14="http://schemas.microsoft.com/office/powerpoint/2010/main" val="38478229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Τίτλος"/>
          <p:cNvSpPr>
            <a:spLocks noGrp="1"/>
          </p:cNvSpPr>
          <p:nvPr>
            <p:ph type="title"/>
          </p:nvPr>
        </p:nvSpPr>
        <p:spPr/>
        <p:txBody>
          <a:bodyPr/>
          <a:lstStyle/>
          <a:p>
            <a:pPr eaLnBrk="1" hangingPunct="1"/>
            <a:endParaRPr lang="el-GR" altLang="el-GR" smtClean="0"/>
          </a:p>
        </p:txBody>
      </p:sp>
      <p:pic>
        <p:nvPicPr>
          <p:cNvPr id="1126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8600"/>
            <a:ext cx="9144000" cy="6324600"/>
          </a:xfrm>
          <a:noFill/>
        </p:spPr>
      </p:pic>
    </p:spTree>
    <p:extLst>
      <p:ext uri="{BB962C8B-B14F-4D97-AF65-F5344CB8AC3E}">
        <p14:creationId xmlns:p14="http://schemas.microsoft.com/office/powerpoint/2010/main" val="1798177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endParaRPr lang="el-GR" altLang="el-GR" smtClean="0"/>
          </a:p>
        </p:txBody>
      </p:sp>
      <p:pic>
        <p:nvPicPr>
          <p:cNvPr id="1136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1953597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endParaRPr lang="el-GR" altLang="el-GR" smtClean="0"/>
          </a:p>
        </p:txBody>
      </p:sp>
      <p:pic>
        <p:nvPicPr>
          <p:cNvPr id="1146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988" y="0"/>
            <a:ext cx="9117012" cy="6858000"/>
          </a:xfrm>
          <a:noFill/>
        </p:spPr>
      </p:pic>
    </p:spTree>
    <p:extLst>
      <p:ext uri="{BB962C8B-B14F-4D97-AF65-F5344CB8AC3E}">
        <p14:creationId xmlns:p14="http://schemas.microsoft.com/office/powerpoint/2010/main" val="1691741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endParaRPr lang="el-GR" altLang="el-GR" smtClean="0"/>
          </a:p>
        </p:txBody>
      </p:sp>
      <p:pic>
        <p:nvPicPr>
          <p:cNvPr id="1157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8" y="0"/>
            <a:ext cx="9145588" cy="6858000"/>
          </a:xfrm>
          <a:noFill/>
        </p:spPr>
      </p:pic>
    </p:spTree>
    <p:extLst>
      <p:ext uri="{BB962C8B-B14F-4D97-AF65-F5344CB8AC3E}">
        <p14:creationId xmlns:p14="http://schemas.microsoft.com/office/powerpoint/2010/main" val="38871614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endParaRPr lang="el-GR" altLang="el-GR" smtClean="0"/>
          </a:p>
        </p:txBody>
      </p:sp>
      <p:pic>
        <p:nvPicPr>
          <p:cNvPr id="1167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42543584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 Τίτλος"/>
          <p:cNvSpPr>
            <a:spLocks noGrp="1"/>
          </p:cNvSpPr>
          <p:nvPr>
            <p:ph type="title"/>
          </p:nvPr>
        </p:nvSpPr>
        <p:spPr/>
        <p:txBody>
          <a:bodyPr/>
          <a:lstStyle/>
          <a:p>
            <a:pPr eaLnBrk="1" hangingPunct="1"/>
            <a:endParaRPr lang="el-GR" altLang="el-GR" smtClean="0"/>
          </a:p>
        </p:txBody>
      </p:sp>
      <p:pic>
        <p:nvPicPr>
          <p:cNvPr id="1177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28600"/>
            <a:ext cx="8610600" cy="6324600"/>
          </a:xfrm>
          <a:noFill/>
        </p:spPr>
      </p:pic>
    </p:spTree>
    <p:extLst>
      <p:ext uri="{BB962C8B-B14F-4D97-AF65-F5344CB8AC3E}">
        <p14:creationId xmlns:p14="http://schemas.microsoft.com/office/powerpoint/2010/main" val="1554075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Διάρθρωση Νομοθεσία γάλακτος </a:t>
            </a:r>
            <a:r>
              <a:rPr lang="el-GR" altLang="el-GR" sz="4000" dirty="0" smtClean="0"/>
              <a:t> </a:t>
            </a:r>
            <a:br>
              <a:rPr lang="el-GR" altLang="el-GR" sz="4000" dirty="0" smtClean="0"/>
            </a:br>
            <a:r>
              <a:rPr lang="el-GR" altLang="el-GR" sz="4000" dirty="0" smtClean="0"/>
              <a:t>(1 από 4)</a:t>
            </a:r>
            <a:endParaRPr lang="el-GR" sz="4000" dirty="0"/>
          </a:p>
        </p:txBody>
      </p:sp>
      <p:graphicFrame>
        <p:nvGraphicFramePr>
          <p:cNvPr id="7" name="Content Placeholder 3" descr="Σχήμα, &#10;Πρωτογενής τομέας: Υγεία, Ευζωία, Ζωοτεχνία, Animal Health and welfare.&#10;&#10;Μεταποίηση: Υγιεινή, Ασφάλεια, Ποιότητα, Food and feed safety.&#10;&#10;Εμπόριο: Ενδοκοινοτικό εμπόριο, Εισαγωγές, Εξαγωγές.&#10;&#10;&#10;&#10;"/>
          <p:cNvGraphicFramePr>
            <a:graphicFrameLocks/>
          </p:cNvGraphicFramePr>
          <p:nvPr>
            <p:extLst>
              <p:ext uri="{D42A27DB-BD31-4B8C-83A1-F6EECF244321}">
                <p14:modId xmlns:p14="http://schemas.microsoft.com/office/powerpoint/2010/main" val="4103565744"/>
              </p:ext>
            </p:extLst>
          </p:nvPr>
        </p:nvGraphicFramePr>
        <p:xfrm>
          <a:off x="503238" y="1409711"/>
          <a:ext cx="4425952" cy="4827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
          <p:cNvPicPr>
            <a:picLocks noChangeAspect="1" noChangeArrowheads="1"/>
          </p:cNvPicPr>
          <p:nvPr/>
        </p:nvPicPr>
        <p:blipFill>
          <a:blip r:embed="rId9">
            <a:grayscl/>
          </a:blip>
          <a:srcRect/>
          <a:stretch>
            <a:fillRect/>
          </a:stretch>
        </p:blipFill>
        <p:spPr bwMode="auto">
          <a:xfrm>
            <a:off x="5286375" y="1518443"/>
            <a:ext cx="2714625" cy="857250"/>
          </a:xfrm>
          <a:prstGeom prst="rect">
            <a:avLst/>
          </a:prstGeom>
          <a:noFill/>
          <a:ln>
            <a:solidFill>
              <a:schemeClr val="accent1">
                <a:lumMod val="60000"/>
                <a:lumOff val="40000"/>
              </a:schemeClr>
            </a:solidFill>
          </a:ln>
        </p:spPr>
      </p:pic>
      <p:pic>
        <p:nvPicPr>
          <p:cNvPr id="10" name="Picture 4" descr="."/>
          <p:cNvPicPr>
            <a:picLocks noChangeAspect="1" noChangeArrowheads="1"/>
          </p:cNvPicPr>
          <p:nvPr/>
        </p:nvPicPr>
        <p:blipFill>
          <a:blip r:embed="rId10">
            <a:grayscl/>
          </a:blip>
          <a:srcRect/>
          <a:stretch>
            <a:fillRect/>
          </a:stretch>
        </p:blipFill>
        <p:spPr bwMode="auto">
          <a:xfrm>
            <a:off x="5357813" y="3090068"/>
            <a:ext cx="2643187" cy="1000125"/>
          </a:xfrm>
          <a:prstGeom prst="rect">
            <a:avLst/>
          </a:prstGeom>
          <a:noFill/>
          <a:ln>
            <a:solidFill>
              <a:schemeClr val="accent1">
                <a:lumMod val="60000"/>
                <a:lumOff val="40000"/>
              </a:schemeClr>
            </a:solidFill>
          </a:ln>
        </p:spPr>
      </p:pic>
      <p:pic>
        <p:nvPicPr>
          <p:cNvPr id="11" name="Picture 6" descr="."/>
          <p:cNvPicPr>
            <a:picLocks noChangeAspect="1" noChangeArrowheads="1"/>
          </p:cNvPicPr>
          <p:nvPr/>
        </p:nvPicPr>
        <p:blipFill>
          <a:blip r:embed="rId11">
            <a:grayscl/>
          </a:blip>
          <a:srcRect/>
          <a:stretch>
            <a:fillRect/>
          </a:stretch>
        </p:blipFill>
        <p:spPr bwMode="auto">
          <a:xfrm>
            <a:off x="5357813" y="4661123"/>
            <a:ext cx="2571750" cy="1000125"/>
          </a:xfrm>
          <a:prstGeom prst="rect">
            <a:avLst/>
          </a:prstGeom>
          <a:noFill/>
          <a:ln>
            <a:solidFill>
              <a:schemeClr val="accent1">
                <a:lumMod val="60000"/>
                <a:lumOff val="40000"/>
              </a:schemeClr>
            </a:solidFill>
          </a:ln>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 Τίτλος"/>
          <p:cNvSpPr>
            <a:spLocks noGrp="1"/>
          </p:cNvSpPr>
          <p:nvPr>
            <p:ph type="title"/>
          </p:nvPr>
        </p:nvSpPr>
        <p:spPr/>
        <p:txBody>
          <a:bodyPr/>
          <a:lstStyle/>
          <a:p>
            <a:pPr eaLnBrk="1" hangingPunct="1"/>
            <a:endParaRPr lang="el-GR" altLang="el-GR" smtClean="0"/>
          </a:p>
        </p:txBody>
      </p:sp>
      <p:pic>
        <p:nvPicPr>
          <p:cNvPr id="1187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8600"/>
            <a:ext cx="8229600" cy="6248400"/>
          </a:xfrm>
          <a:noFill/>
        </p:spPr>
      </p:pic>
    </p:spTree>
    <p:extLst>
      <p:ext uri="{BB962C8B-B14F-4D97-AF65-F5344CB8AC3E}">
        <p14:creationId xmlns:p14="http://schemas.microsoft.com/office/powerpoint/2010/main" val="27484801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 Τίτλος"/>
          <p:cNvSpPr>
            <a:spLocks noGrp="1"/>
          </p:cNvSpPr>
          <p:nvPr>
            <p:ph type="title"/>
          </p:nvPr>
        </p:nvSpPr>
        <p:spPr/>
        <p:txBody>
          <a:bodyPr/>
          <a:lstStyle/>
          <a:p>
            <a:pPr eaLnBrk="1" hangingPunct="1"/>
            <a:endParaRPr lang="el-GR" altLang="el-GR" smtClean="0"/>
          </a:p>
        </p:txBody>
      </p:sp>
      <p:pic>
        <p:nvPicPr>
          <p:cNvPr id="1198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04800"/>
            <a:ext cx="8229600" cy="6019800"/>
          </a:xfrm>
          <a:noFill/>
        </p:spPr>
      </p:pic>
    </p:spTree>
    <p:extLst>
      <p:ext uri="{BB962C8B-B14F-4D97-AF65-F5344CB8AC3E}">
        <p14:creationId xmlns:p14="http://schemas.microsoft.com/office/powerpoint/2010/main" val="23489964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 Τίτλος"/>
          <p:cNvSpPr>
            <a:spLocks noGrp="1"/>
          </p:cNvSpPr>
          <p:nvPr>
            <p:ph type="title"/>
          </p:nvPr>
        </p:nvSpPr>
        <p:spPr/>
        <p:txBody>
          <a:bodyPr/>
          <a:lstStyle/>
          <a:p>
            <a:pPr eaLnBrk="1" hangingPunct="1"/>
            <a:endParaRPr lang="el-GR" altLang="el-GR" smtClean="0"/>
          </a:p>
        </p:txBody>
      </p:sp>
      <p:pic>
        <p:nvPicPr>
          <p:cNvPr id="1208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8600"/>
            <a:ext cx="8382000" cy="6324600"/>
          </a:xfrm>
          <a:noFill/>
        </p:spPr>
      </p:pic>
    </p:spTree>
    <p:extLst>
      <p:ext uri="{BB962C8B-B14F-4D97-AF65-F5344CB8AC3E}">
        <p14:creationId xmlns:p14="http://schemas.microsoft.com/office/powerpoint/2010/main" val="14819070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endParaRPr lang="el-GR" altLang="el-GR" smtClean="0"/>
          </a:p>
        </p:txBody>
      </p:sp>
      <p:pic>
        <p:nvPicPr>
          <p:cNvPr id="1218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705600"/>
          </a:xfrm>
          <a:noFill/>
        </p:spPr>
      </p:pic>
    </p:spTree>
    <p:extLst>
      <p:ext uri="{BB962C8B-B14F-4D97-AF65-F5344CB8AC3E}">
        <p14:creationId xmlns:p14="http://schemas.microsoft.com/office/powerpoint/2010/main" val="2130849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dirty="0" smtClean="0"/>
              <a:t>Διαχείριση της ασφάλειας γάλακτος και προϊόντων του</a:t>
            </a:r>
            <a:endParaRPr lang="en-US" dirty="0" smtClean="0"/>
          </a:p>
        </p:txBody>
      </p:sp>
      <p:sp>
        <p:nvSpPr>
          <p:cNvPr id="122883" name="Content Placeholder 2"/>
          <p:cNvSpPr>
            <a:spLocks noGrp="1"/>
          </p:cNvSpPr>
          <p:nvPr>
            <p:ph idx="1"/>
          </p:nvPr>
        </p:nvSpPr>
        <p:spPr>
          <a:xfrm>
            <a:off x="457200" y="1905000"/>
            <a:ext cx="8229600" cy="4221163"/>
          </a:xfrm>
        </p:spPr>
        <p:txBody>
          <a:bodyPr/>
          <a:lstStyle/>
          <a:p>
            <a:pPr eaLnBrk="1" hangingPunct="1"/>
            <a:r>
              <a:rPr lang="el-GR" altLang="el-GR" dirty="0" smtClean="0"/>
              <a:t>ΟΡΘΗ ΥΓΙΕΙΝΗ ΠΡΑΚΤΙΚΗ </a:t>
            </a:r>
          </a:p>
          <a:p>
            <a:pPr eaLnBrk="1" hangingPunct="1">
              <a:buFont typeface="Arial" pitchFamily="34" charset="0"/>
              <a:buNone/>
            </a:pPr>
            <a:endParaRPr lang="el-GR" altLang="el-GR" dirty="0" smtClean="0"/>
          </a:p>
          <a:p>
            <a:pPr eaLnBrk="1" hangingPunct="1"/>
            <a:r>
              <a:rPr lang="en-US" altLang="el-GR" dirty="0" smtClean="0"/>
              <a:t>HACCP- HAZARD ANALYSIS CRITICAL CONTROL POINTS (</a:t>
            </a:r>
            <a:r>
              <a:rPr lang="el-GR" altLang="el-GR" dirty="0" smtClean="0"/>
              <a:t>ΑΝΑΛΥΣΗ ΚΙΝΔΥΝΩΝ ΚΡΙΣΙΜΑ ΣΗΜΕΙΑ ΕΛΕΓΧΟΥ</a:t>
            </a:r>
            <a:endParaRPr lang="en-US" altLang="el-GR" dirty="0" smtClean="0"/>
          </a:p>
        </p:txBody>
      </p:sp>
    </p:spTree>
    <p:extLst>
      <p:ext uri="{BB962C8B-B14F-4D97-AF65-F5344CB8AC3E}">
        <p14:creationId xmlns:p14="http://schemas.microsoft.com/office/powerpoint/2010/main" val="27047345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endParaRPr lang="el-GR" altLang="el-GR" smtClean="0"/>
          </a:p>
        </p:txBody>
      </p:sp>
      <p:pic>
        <p:nvPicPr>
          <p:cNvPr id="1239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15665513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endParaRPr lang="el-GR" altLang="el-GR" smtClean="0"/>
          </a:p>
        </p:txBody>
      </p:sp>
      <p:pic>
        <p:nvPicPr>
          <p:cNvPr id="1249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14712585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endParaRPr lang="el-GR" altLang="el-GR" smtClean="0"/>
          </a:p>
        </p:txBody>
      </p:sp>
      <p:pic>
        <p:nvPicPr>
          <p:cNvPr id="1259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14219167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endParaRPr lang="el-GR" altLang="el-GR" smtClean="0"/>
          </a:p>
        </p:txBody>
      </p:sp>
      <p:pic>
        <p:nvPicPr>
          <p:cNvPr id="1269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126163"/>
          </a:xfrm>
          <a:noFill/>
        </p:spPr>
      </p:pic>
    </p:spTree>
    <p:extLst>
      <p:ext uri="{BB962C8B-B14F-4D97-AF65-F5344CB8AC3E}">
        <p14:creationId xmlns:p14="http://schemas.microsoft.com/office/powerpoint/2010/main" val="29939481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endParaRPr lang="el-GR" altLang="el-GR" smtClean="0"/>
          </a:p>
        </p:txBody>
      </p:sp>
      <p:pic>
        <p:nvPicPr>
          <p:cNvPr id="1280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0"/>
            <a:ext cx="6705600" cy="6858000"/>
          </a:xfrm>
          <a:noFill/>
        </p:spPr>
      </p:pic>
    </p:spTree>
    <p:extLst>
      <p:ext uri="{BB962C8B-B14F-4D97-AF65-F5344CB8AC3E}">
        <p14:creationId xmlns:p14="http://schemas.microsoft.com/office/powerpoint/2010/main" val="60169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Διάρθρωση Νομοθεσία γάλακτος  </a:t>
            </a:r>
            <a:br>
              <a:rPr lang="el-GR" altLang="el-GR" sz="4000" dirty="0"/>
            </a:br>
            <a:r>
              <a:rPr lang="el-GR" altLang="el-GR" sz="4000" dirty="0" smtClean="0"/>
              <a:t>(2 </a:t>
            </a:r>
            <a:r>
              <a:rPr lang="el-GR" altLang="el-GR" sz="4000" dirty="0"/>
              <a:t>από </a:t>
            </a:r>
            <a:r>
              <a:rPr lang="el-GR" altLang="el-GR" sz="4000" dirty="0" smtClean="0"/>
              <a:t>4)</a:t>
            </a:r>
            <a:endParaRPr lang="el-GR" sz="4000" dirty="0"/>
          </a:p>
        </p:txBody>
      </p:sp>
      <p:sp>
        <p:nvSpPr>
          <p:cNvPr id="7" name="2 - Θέση περιεχομένου"/>
          <p:cNvSpPr>
            <a:spLocks noGrp="1"/>
          </p:cNvSpPr>
          <p:nvPr>
            <p:ph idx="1"/>
          </p:nvPr>
        </p:nvSpPr>
        <p:spPr>
          <a:xfrm>
            <a:off x="467544" y="1268759"/>
            <a:ext cx="8219256" cy="576065"/>
          </a:xfrm>
        </p:spPr>
        <p:txBody>
          <a:bodyPr>
            <a:noAutofit/>
          </a:bodyPr>
          <a:lstStyle/>
          <a:p>
            <a:r>
              <a:rPr lang="el-GR" sz="2400" dirty="0"/>
              <a:t>Σημερινή Ευρωπαϊκή Νομοθεσία </a:t>
            </a:r>
            <a:r>
              <a:rPr lang="el-GR" sz="2400" dirty="0" smtClean="0"/>
              <a:t>Τροφίμων. </a:t>
            </a:r>
            <a:endParaRPr lang="el-GR" altLang="el-GR" sz="2400" dirty="0"/>
          </a:p>
        </p:txBody>
      </p:sp>
      <p:grpSp>
        <p:nvGrpSpPr>
          <p:cNvPr id="3" name="Organization Chart 2" descr="."/>
          <p:cNvGrpSpPr>
            <a:grpSpLocks/>
          </p:cNvGrpSpPr>
          <p:nvPr/>
        </p:nvGrpSpPr>
        <p:grpSpPr bwMode="auto">
          <a:xfrm>
            <a:off x="785813" y="1844824"/>
            <a:ext cx="7704137" cy="4321175"/>
            <a:chOff x="1134" y="1272"/>
            <a:chExt cx="2880" cy="720"/>
          </a:xfrm>
        </p:grpSpPr>
        <p:cxnSp>
          <p:nvCxnSpPr>
            <p:cNvPr id="1028" name="_s1028" descr="."/>
            <p:cNvCxnSpPr>
              <a:cxnSpLocks noChangeShapeType="1"/>
              <a:stCxn id="14" idx="0"/>
              <a:endCxn id="4" idx="2"/>
            </p:cNvCxnSpPr>
            <p:nvPr/>
          </p:nvCxnSpPr>
          <p:spPr bwMode="auto">
            <a:xfrm rot="5400000" flipH="1">
              <a:off x="3006" y="1128"/>
              <a:ext cx="144" cy="1008"/>
            </a:xfrm>
            <a:prstGeom prst="bentConnector3">
              <a:avLst>
                <a:gd name="adj1" fmla="val 209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13" idx="0"/>
              <a:endCxn id="4" idx="2"/>
            </p:cNvCxnSpPr>
            <p:nvPr/>
          </p:nvCxnSpPr>
          <p:spPr bwMode="auto">
            <a:xfrm rot="16200000">
              <a:off x="2503" y="1631"/>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0" name="_s1030" descr="."/>
            <p:cNvCxnSpPr>
              <a:cxnSpLocks noChangeShapeType="1"/>
              <a:stCxn id="5" idx="0"/>
              <a:endCxn id="4" idx="2"/>
            </p:cNvCxnSpPr>
            <p:nvPr/>
          </p:nvCxnSpPr>
          <p:spPr bwMode="auto">
            <a:xfrm rot="16200000">
              <a:off x="1998" y="1128"/>
              <a:ext cx="144" cy="1008"/>
            </a:xfrm>
            <a:prstGeom prst="bentConnector3">
              <a:avLst>
                <a:gd name="adj1" fmla="val 209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1031" descr="."/>
            <p:cNvSpPr>
              <a:spLocks noChangeArrowheads="1"/>
            </p:cNvSpPr>
            <p:nvPr>
              <p:custDataLst>
                <p:tags r:id="rId2"/>
              </p:custDataLst>
            </p:nvPr>
          </p:nvSpPr>
          <p:spPr bwMode="auto">
            <a:xfrm>
              <a:off x="2142" y="1272"/>
              <a:ext cx="864" cy="288"/>
            </a:xfrm>
            <a:prstGeom prst="roundRect">
              <a:avLst>
                <a:gd name="adj" fmla="val 16667"/>
              </a:avLst>
            </a:prstGeom>
            <a:solidFill>
              <a:srgbClr val="CCFF99"/>
            </a:solidFill>
            <a:ln w="9525">
              <a:solidFill>
                <a:srgbClr val="333333"/>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FOOD SAFETY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FROM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THE STABLE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TO THE TABLE </a:t>
              </a:r>
              <a:endParaRPr kumimoji="0" lang="el-GR" altLang="el-GR" sz="2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5" name="_s1032" descr="."/>
            <p:cNvSpPr>
              <a:spLocks noChangeArrowheads="1"/>
            </p:cNvSpPr>
            <p:nvPr>
              <p:custDataLst>
                <p:tags r:id="rId3"/>
              </p:custDataLst>
            </p:nvPr>
          </p:nvSpPr>
          <p:spPr bwMode="auto">
            <a:xfrm>
              <a:off x="1134" y="1704"/>
              <a:ext cx="864" cy="288"/>
            </a:xfrm>
            <a:prstGeom prst="roundRect">
              <a:avLst>
                <a:gd name="adj" fmla="val 16667"/>
              </a:avLst>
            </a:prstGeom>
            <a:solidFill>
              <a:srgbClr val="CCFF99"/>
            </a:solidFill>
            <a:ln w="9525">
              <a:solidFill>
                <a:srgbClr val="333333"/>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REG. 178/2002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BASIC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PRINCIPLES</a:t>
              </a:r>
              <a:r>
                <a:rPr kumimoji="0" lang="en-US" altLang="el-GR" sz="2000" b="0" i="0" u="none" strike="noStrike" cap="none" normalizeH="0" baseline="0" dirty="0" smtClean="0">
                  <a:ln>
                    <a:noFill/>
                  </a:ln>
                  <a:solidFill>
                    <a:schemeClr val="tx1"/>
                  </a:solidFill>
                  <a:effectLst/>
                  <a:latin typeface="Arial" pitchFamily="34" charset="0"/>
                  <a:cs typeface="Arial" pitchFamily="34" charset="0"/>
                </a:rPr>
                <a:t> </a:t>
              </a:r>
              <a:endParaRPr kumimoji="0" lang="el-GR" alt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_s1033" descr="."/>
            <p:cNvSpPr>
              <a:spLocks noChangeArrowheads="1"/>
            </p:cNvSpPr>
            <p:nvPr>
              <p:custDataLst>
                <p:tags r:id="rId4"/>
              </p:custDataLst>
            </p:nvPr>
          </p:nvSpPr>
          <p:spPr bwMode="auto">
            <a:xfrm>
              <a:off x="2142" y="1704"/>
              <a:ext cx="864" cy="288"/>
            </a:xfrm>
            <a:prstGeom prst="roundRect">
              <a:avLst>
                <a:gd name="adj" fmla="val 16667"/>
              </a:avLst>
            </a:prstGeom>
            <a:solidFill>
              <a:srgbClr val="CCFF99"/>
            </a:solidFill>
            <a:ln w="9525">
              <a:solidFill>
                <a:srgbClr val="333333"/>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NEW HYGIENE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PACKAGE</a:t>
              </a:r>
              <a:r>
                <a:rPr kumimoji="0" lang="en-US" altLang="el-GR" sz="2000" b="0" i="0" u="none" strike="noStrike" cap="none" normalizeH="0" baseline="0" dirty="0" smtClean="0">
                  <a:ln>
                    <a:noFill/>
                  </a:ln>
                  <a:solidFill>
                    <a:schemeClr val="tx1"/>
                  </a:solidFill>
                  <a:effectLst/>
                  <a:latin typeface="Arial" pitchFamily="34" charset="0"/>
                  <a:cs typeface="Arial" pitchFamily="34" charset="0"/>
                </a:rPr>
                <a:t> </a:t>
              </a:r>
              <a:endParaRPr kumimoji="0" lang="el-GR" alt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_s1034" descr="."/>
            <p:cNvSpPr>
              <a:spLocks noChangeArrowheads="1"/>
            </p:cNvSpPr>
            <p:nvPr>
              <p:custDataLst>
                <p:tags r:id="rId5"/>
              </p:custDataLst>
            </p:nvPr>
          </p:nvSpPr>
          <p:spPr bwMode="auto">
            <a:xfrm>
              <a:off x="3150" y="1704"/>
              <a:ext cx="864" cy="288"/>
            </a:xfrm>
            <a:prstGeom prst="roundRect">
              <a:avLst>
                <a:gd name="adj" fmla="val 16667"/>
              </a:avLst>
            </a:prstGeom>
            <a:solidFill>
              <a:srgbClr val="CCFF99"/>
            </a:solidFill>
            <a:ln w="9525">
              <a:solidFill>
                <a:srgbClr val="333333"/>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REG. 882/2004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FEED AND FOOD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Comic Sans MS" pitchFamily="66" charset="0"/>
                  <a:cs typeface="Arial" pitchFamily="34" charset="0"/>
                </a:rPr>
                <a:t>CONTROLS</a:t>
              </a:r>
              <a:r>
                <a:rPr kumimoji="0" lang="en-US" altLang="el-GR" sz="2000" b="0" i="0" u="none" strike="noStrike" cap="none" normalizeH="0" baseline="0" dirty="0" smtClean="0">
                  <a:ln>
                    <a:noFill/>
                  </a:ln>
                  <a:solidFill>
                    <a:schemeClr val="tx1"/>
                  </a:solidFill>
                  <a:effectLst/>
                  <a:latin typeface="Arial" pitchFamily="34" charset="0"/>
                  <a:cs typeface="Arial" pitchFamily="34" charset="0"/>
                </a:rPr>
                <a:t> </a:t>
              </a:r>
              <a:endParaRPr kumimoji="0" lang="el-GR" altLang="el-GR"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endParaRPr lang="el-GR" altLang="el-GR" smtClean="0"/>
          </a:p>
        </p:txBody>
      </p:sp>
      <p:pic>
        <p:nvPicPr>
          <p:cNvPr id="129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924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381000"/>
            <a:ext cx="8534400" cy="6477000"/>
          </a:xfrm>
          <a:noFill/>
        </p:spPr>
      </p:pic>
    </p:spTree>
    <p:extLst>
      <p:ext uri="{BB962C8B-B14F-4D97-AF65-F5344CB8AC3E}">
        <p14:creationId xmlns:p14="http://schemas.microsoft.com/office/powerpoint/2010/main" val="40325746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endParaRPr lang="el-GR" altLang="el-GR" smtClean="0"/>
          </a:p>
        </p:txBody>
      </p:sp>
      <p:pic>
        <p:nvPicPr>
          <p:cNvPr id="130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
            <a:ext cx="46577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457200"/>
            <a:ext cx="8686800" cy="6172200"/>
          </a:xfrm>
          <a:noFill/>
        </p:spPr>
      </p:pic>
    </p:spTree>
    <p:extLst>
      <p:ext uri="{BB962C8B-B14F-4D97-AF65-F5344CB8AC3E}">
        <p14:creationId xmlns:p14="http://schemas.microsoft.com/office/powerpoint/2010/main" val="16474603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2700" dirty="0" smtClean="0">
                <a:hlinkClick r:id="rId2"/>
              </a:rPr>
              <a:t>http://www.efet.gr/portal/page/portal/efetnew/library/practice_guides?par=GUIDES</a:t>
            </a:r>
            <a:r>
              <a:rPr lang="el-GR" dirty="0" smtClean="0"/>
              <a:t/>
            </a:r>
            <a:br>
              <a:rPr lang="el-GR" dirty="0" smtClean="0"/>
            </a:br>
            <a:endParaRPr lang="en-US" dirty="0" smtClean="0"/>
          </a:p>
        </p:txBody>
      </p:sp>
      <p:pic>
        <p:nvPicPr>
          <p:cNvPr id="13107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752600"/>
            <a:ext cx="4876800" cy="2200275"/>
          </a:xfrm>
          <a:noFill/>
        </p:spPr>
      </p:pic>
      <p:pic>
        <p:nvPicPr>
          <p:cNvPr id="131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958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7354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Διάρθρωση Νομοθεσία γάλακτος  </a:t>
            </a:r>
            <a:br>
              <a:rPr lang="el-GR" altLang="el-GR" sz="4000" dirty="0"/>
            </a:br>
            <a:r>
              <a:rPr lang="el-GR" altLang="el-GR" sz="4000" dirty="0" smtClean="0"/>
              <a:t>(3 </a:t>
            </a:r>
            <a:r>
              <a:rPr lang="el-GR" altLang="el-GR" sz="4000" dirty="0"/>
              <a:t>από </a:t>
            </a:r>
            <a:r>
              <a:rPr lang="el-GR" altLang="el-GR" sz="4000" dirty="0" smtClean="0"/>
              <a:t>4)</a:t>
            </a:r>
            <a:endParaRPr lang="el-GR" sz="4000" dirty="0"/>
          </a:p>
        </p:txBody>
      </p:sp>
      <p:sp>
        <p:nvSpPr>
          <p:cNvPr id="2" name="Ορθογώνιο 1"/>
          <p:cNvSpPr/>
          <p:nvPr/>
        </p:nvSpPr>
        <p:spPr>
          <a:xfrm>
            <a:off x="503362" y="1022300"/>
            <a:ext cx="8219256" cy="5575052"/>
          </a:xfrm>
          <a:prstGeom prst="rect">
            <a:avLst/>
          </a:prstGeom>
        </p:spPr>
        <p:txBody>
          <a:bodyPr wrap="square">
            <a:spAutoFit/>
          </a:bodyPr>
          <a:lstStyle/>
          <a:p>
            <a:pPr marL="342900" indent="-342900">
              <a:lnSpc>
                <a:spcPct val="150000"/>
              </a:lnSpc>
              <a:buFont typeface="Wingdings" pitchFamily="2" charset="2"/>
              <a:buChar char="§"/>
            </a:pPr>
            <a:r>
              <a:rPr lang="el-GR" altLang="el-GR" sz="2400" dirty="0" smtClean="0"/>
              <a:t>Υγιεινή </a:t>
            </a:r>
            <a:r>
              <a:rPr lang="el-GR" altLang="el-GR" sz="2400" dirty="0"/>
              <a:t>&amp; Επίσημος Έλεγχος </a:t>
            </a:r>
            <a:r>
              <a:rPr lang="el-GR" altLang="el-GR" sz="2400" dirty="0" smtClean="0"/>
              <a:t>Τροφίμων,  </a:t>
            </a:r>
            <a:endParaRPr lang="el-GR" altLang="el-GR" sz="2400" dirty="0"/>
          </a:p>
          <a:p>
            <a:pPr marL="342900" indent="-342900">
              <a:lnSpc>
                <a:spcPct val="150000"/>
              </a:lnSpc>
              <a:buFont typeface="Wingdings" pitchFamily="2" charset="2"/>
              <a:buChar char="§"/>
            </a:pPr>
            <a:r>
              <a:rPr lang="el-GR" altLang="el-GR" sz="2400" dirty="0"/>
              <a:t>Επισήμανση και συσκευασία </a:t>
            </a:r>
            <a:r>
              <a:rPr lang="el-GR" altLang="el-GR" sz="2400" dirty="0" smtClean="0"/>
              <a:t>τροφίμων,   </a:t>
            </a:r>
            <a:endParaRPr lang="el-GR" altLang="el-GR" sz="2400" dirty="0"/>
          </a:p>
          <a:p>
            <a:pPr marL="342900" indent="-342900">
              <a:lnSpc>
                <a:spcPct val="150000"/>
              </a:lnSpc>
              <a:buFont typeface="Wingdings" pitchFamily="2" charset="2"/>
              <a:buChar char="§"/>
            </a:pPr>
            <a:r>
              <a:rPr lang="el-GR" altLang="el-GR" sz="2400" dirty="0"/>
              <a:t>Ισχυρισμοί Διατροφής &amp; </a:t>
            </a:r>
            <a:r>
              <a:rPr lang="el-GR" altLang="el-GR" sz="2400" dirty="0" smtClean="0"/>
              <a:t>Υγείας,</a:t>
            </a:r>
            <a:endParaRPr lang="el-GR" altLang="el-GR" sz="2400" dirty="0"/>
          </a:p>
          <a:p>
            <a:pPr marL="342900" indent="-342900">
              <a:lnSpc>
                <a:spcPct val="150000"/>
              </a:lnSpc>
              <a:buFont typeface="Wingdings" pitchFamily="2" charset="2"/>
              <a:buChar char="§"/>
            </a:pPr>
            <a:r>
              <a:rPr lang="el-GR" altLang="el-GR" sz="2400" dirty="0"/>
              <a:t>Αρωματικές </a:t>
            </a:r>
            <a:r>
              <a:rPr lang="el-GR" altLang="el-GR" sz="2400" dirty="0" smtClean="0"/>
              <a:t>Ύλες,   </a:t>
            </a:r>
            <a:endParaRPr lang="el-GR" altLang="el-GR" sz="2400" dirty="0"/>
          </a:p>
          <a:p>
            <a:pPr marL="342900" indent="-342900">
              <a:lnSpc>
                <a:spcPct val="150000"/>
              </a:lnSpc>
              <a:buFont typeface="Wingdings" pitchFamily="2" charset="2"/>
              <a:buChar char="§"/>
            </a:pPr>
            <a:r>
              <a:rPr lang="el-GR" altLang="el-GR" sz="2400" dirty="0" smtClean="0"/>
              <a:t>Πρόσθετα,</a:t>
            </a:r>
            <a:endParaRPr lang="el-GR" altLang="el-GR" sz="2400" dirty="0"/>
          </a:p>
          <a:p>
            <a:pPr marL="342900" indent="-342900">
              <a:lnSpc>
                <a:spcPct val="150000"/>
              </a:lnSpc>
              <a:buFont typeface="Wingdings" pitchFamily="2" charset="2"/>
              <a:buChar char="§"/>
            </a:pPr>
            <a:r>
              <a:rPr lang="el-GR" altLang="el-GR" sz="2400" dirty="0" smtClean="0"/>
              <a:t>Ρυπαντές,</a:t>
            </a:r>
            <a:endParaRPr lang="el-GR" altLang="el-GR" sz="2400" dirty="0"/>
          </a:p>
          <a:p>
            <a:pPr marL="342900" indent="-342900">
              <a:lnSpc>
                <a:spcPct val="150000"/>
              </a:lnSpc>
              <a:buFont typeface="Wingdings" pitchFamily="2" charset="2"/>
              <a:buChar char="§"/>
            </a:pPr>
            <a:r>
              <a:rPr lang="el-GR" altLang="el-GR" sz="2400" dirty="0"/>
              <a:t>Υπολείμματα </a:t>
            </a:r>
            <a:r>
              <a:rPr lang="el-GR" altLang="el-GR" sz="2400" dirty="0" smtClean="0"/>
              <a:t>φυτοφαρμάκων,</a:t>
            </a:r>
            <a:endParaRPr lang="el-GR" altLang="el-GR" sz="2400" dirty="0"/>
          </a:p>
          <a:p>
            <a:pPr marL="342900" indent="-342900">
              <a:lnSpc>
                <a:spcPct val="150000"/>
              </a:lnSpc>
              <a:buFont typeface="Wingdings" pitchFamily="2" charset="2"/>
              <a:buChar char="§"/>
            </a:pPr>
            <a:r>
              <a:rPr lang="el-GR" altLang="el-GR" sz="2400" dirty="0"/>
              <a:t>Υπολείμματα κτηνιατρικών </a:t>
            </a:r>
            <a:r>
              <a:rPr lang="el-GR" altLang="el-GR" sz="2400" dirty="0" smtClean="0"/>
              <a:t>φαρμάκων,</a:t>
            </a:r>
            <a:endParaRPr lang="el-GR" altLang="el-GR" sz="2400" dirty="0"/>
          </a:p>
          <a:p>
            <a:pPr marL="342900" indent="-342900">
              <a:lnSpc>
                <a:spcPct val="150000"/>
              </a:lnSpc>
              <a:buFont typeface="Wingdings" pitchFamily="2" charset="2"/>
              <a:buChar char="§"/>
            </a:pPr>
            <a:r>
              <a:rPr lang="el-GR" altLang="el-GR" sz="2400" dirty="0"/>
              <a:t>Υλικά </a:t>
            </a:r>
            <a:r>
              <a:rPr lang="el-GR" altLang="el-GR" sz="2400" dirty="0" smtClean="0"/>
              <a:t>Συσκευασίας,</a:t>
            </a:r>
            <a:endParaRPr lang="el-GR" altLang="el-GR" sz="2400" dirty="0"/>
          </a:p>
          <a:p>
            <a:pPr marL="342900" indent="-342900">
              <a:lnSpc>
                <a:spcPct val="150000"/>
              </a:lnSpc>
              <a:buFont typeface="Wingdings" pitchFamily="2" charset="2"/>
              <a:buChar char="§"/>
            </a:pPr>
            <a:r>
              <a:rPr lang="el-GR" altLang="el-GR" sz="2400" dirty="0"/>
              <a:t>Νέα </a:t>
            </a:r>
            <a:r>
              <a:rPr lang="el-GR" altLang="el-GR" sz="2400" dirty="0" smtClean="0"/>
              <a:t>Τρόφιμα,</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Νομοθεσία &amp; Ασφάλεια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46:1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7,8,10,11,4,14,"/>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7,6,2,9,4,"/>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3,6,12,"/>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7,6,8,10,9,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7,6,15,9,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7,6,8,10,9,4,"/>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7,6,2,9,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1,2,7,9,13,"/>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6,3,8,17,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2,8,10,5,11,"/>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9,6,8,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12,10,8,9,15,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3,2,7,10,9,"/>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9,2,7,11,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10,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2,10,11,13,12,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6,9,4,10,11,12,"/>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8,6,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6,11,9,4,10,12,13,14,1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6,8,9,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6,11,9,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8,30,9,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2,11,10,9,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6,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6,8,11,10,9,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7,6,8,9,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6,8,9,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678A4FF-3B84-4270-8036-2A7BB06CB6A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4933</TotalTime>
  <Words>2484</Words>
  <Application>Microsoft Office PowerPoint</Application>
  <PresentationFormat>Προβολή στην οθόνη (4:3)</PresentationFormat>
  <Paragraphs>604</Paragraphs>
  <Slides>83</Slides>
  <Notes>60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83</vt:i4>
      </vt:variant>
    </vt:vector>
  </HeadingPairs>
  <TitlesOfParts>
    <vt:vector size="85" baseType="lpstr">
      <vt:lpstr>Θέμα του Office</vt:lpstr>
      <vt:lpstr>Γράφημα του Microsoft Excel</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Νομοθεσία &amp; Ασφάλεια Γάλακτος</vt:lpstr>
      <vt:lpstr>Διάρθρωση Νομοθεσία γάλακτος   (1 από 4)</vt:lpstr>
      <vt:lpstr>Διάρθρωση Νομοθεσία γάλακτος   (2 από 4)</vt:lpstr>
      <vt:lpstr>Διάρθρωση Νομοθεσία γάλακτος   (3 από 4)</vt:lpstr>
      <vt:lpstr>Διάρθρωση Νομοθεσία γάλακτος   (4 από 4)</vt:lpstr>
      <vt:lpstr>Πρωτογενής τομέας (1 από 6) </vt:lpstr>
      <vt:lpstr>Πρωτογενής τομέας (2 από 6) </vt:lpstr>
      <vt:lpstr>Πρωτογενής τομέας (3 από 6) </vt:lpstr>
      <vt:lpstr>Πρωτογενής τομέας (4 από 6) </vt:lpstr>
      <vt:lpstr>Πρωτογενής τομέας (5 από 6) </vt:lpstr>
      <vt:lpstr>Πρωτογενής τομέας (6 από 6) </vt:lpstr>
      <vt:lpstr>Μεταποίηση (1 από 5)</vt:lpstr>
      <vt:lpstr>Μεταποίηση (2 από 5)</vt:lpstr>
      <vt:lpstr>Μεταποίηση (3 από 5)</vt:lpstr>
      <vt:lpstr>Μεταποίηση (4 από 5)</vt:lpstr>
      <vt:lpstr>Μεταποίηση (5 από 5)</vt:lpstr>
      <vt:lpstr>Εμπόριο (1 από 3)</vt:lpstr>
      <vt:lpstr>Εμπόριο (2 από 3)</vt:lpstr>
      <vt:lpstr>Εμπόριο (3 από 3)</vt:lpstr>
      <vt:lpstr>Στόχος Νομοθεσίας Γάλακτος (1 από 5)</vt:lpstr>
      <vt:lpstr>Στόχος Νομοθεσίας Γάλακτος (2 από 5)</vt:lpstr>
      <vt:lpstr>Στόχος Νομοθεσίας Γάλακτος (3 από 5)</vt:lpstr>
      <vt:lpstr>Στόχος Νομοθεσίας Γάλακτος (4 από 5)</vt:lpstr>
      <vt:lpstr>Στόχος Νομοθεσίας Γάλακτος (5 από 5)</vt:lpstr>
      <vt:lpstr>Ποιότητα γάλακτος (1 από 6)</vt:lpstr>
      <vt:lpstr>Ποιότητα γάλακτος (2 από 6)</vt:lpstr>
      <vt:lpstr>Ποιότητα γάλακτος (3 από 6)</vt:lpstr>
      <vt:lpstr>Ποιότητα γάλακτος (4 από 6)</vt:lpstr>
      <vt:lpstr>Ποιότητα γάλακτος (5 από 6)</vt:lpstr>
      <vt:lpstr>Ποιότητα γάλακτος (6 από 6)</vt:lpstr>
      <vt:lpstr>Βιολογικό Γάλα (1 από 25)</vt:lpstr>
      <vt:lpstr>Βιολογικό Γάλα (2 από 25)</vt:lpstr>
      <vt:lpstr>Βιολογικό Γάλα (3 από 25)</vt:lpstr>
      <vt:lpstr>Βιολογικό Γάλα (4 από 25)</vt:lpstr>
      <vt:lpstr>Βιολογικό Γάλα (5 από 25)</vt:lpstr>
      <vt:lpstr>Βιολογικό Γάλα (6 από 25)</vt:lpstr>
      <vt:lpstr>Βιολογικό Γάλα (7 από 25)</vt:lpstr>
      <vt:lpstr>Βιολογικό Γάλα (8 από 25)</vt:lpstr>
      <vt:lpstr>Βιολογικό Γάλα (9 από 25)</vt:lpstr>
      <vt:lpstr>Βιολογικό Γάλα (10 από 25)</vt:lpstr>
      <vt:lpstr>Βιολογικό Γάλα (11 από 25)</vt:lpstr>
      <vt:lpstr>Βιολογικό Γάλα (12 από 25)</vt:lpstr>
      <vt:lpstr>Βιολογικό Γάλα (13 από 25)</vt:lpstr>
      <vt:lpstr>Βιολογικό Γάλα (14 από 25)</vt:lpstr>
      <vt:lpstr>Βιολογικό Γάλα (15 από 25)</vt:lpstr>
      <vt:lpstr>Βιολογικό Γάλα (16 από 25)</vt:lpstr>
      <vt:lpstr>Βιολογικό Γάλα (17 από 25)</vt:lpstr>
      <vt:lpstr>Βιολογικό Γάλα (18 από 25)</vt:lpstr>
      <vt:lpstr>Βιολογικό Γάλα (19 από 25)</vt:lpstr>
      <vt:lpstr>Βιολογικό Γάλα (20 από 25)</vt:lpstr>
      <vt:lpstr>Βιολογικό Γάλα (21 από 25)</vt:lpstr>
      <vt:lpstr>Βιολογικό Γάλα (22 από 25)</vt:lpstr>
      <vt:lpstr>Βιολογικό Γάλα (23 από 25)</vt:lpstr>
      <vt:lpstr>Βιολογικό Γάλα (24 από 25)</vt:lpstr>
      <vt:lpstr>Βιολογικό Γάλα (25 από 25)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Διαχείριση της ασφάλειας γάλακτος και προϊόντων του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http://www.efet.gr/portal/page/portal/efetnew/library/practice_guides?par=GUIDES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Νομοθεσία &amp; Ασφάλεια Γάλακτος.</dc:subject>
  <dc:creator>Ελένη Μαλισσιόβα</dc:creator>
  <cp:keywords>Νομοθεσία &amp; Ασφάλεια Γάλακτος</cp:keywords>
  <cp:lastModifiedBy>Windows User</cp:lastModifiedBy>
  <cp:revision>434</cp:revision>
  <dcterms:created xsi:type="dcterms:W3CDTF">2012-09-06T09:03:05Z</dcterms:created>
  <dcterms:modified xsi:type="dcterms:W3CDTF">2015-11-29T07:46:56Z</dcterms:modified>
</cp:coreProperties>
</file>