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1"/>
  </p:notesMasterIdLst>
  <p:sldIdLst>
    <p:sldId id="257" r:id="rId3"/>
    <p:sldId id="264" r:id="rId4"/>
    <p:sldId id="268" r:id="rId5"/>
    <p:sldId id="269" r:id="rId6"/>
    <p:sldId id="270" r:id="rId7"/>
    <p:sldId id="296" r:id="rId8"/>
    <p:sldId id="297" r:id="rId9"/>
    <p:sldId id="298"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266" r:id="rId63"/>
    <p:sldId id="271" r:id="rId64"/>
    <p:sldId id="258" r:id="rId65"/>
    <p:sldId id="259" r:id="rId66"/>
    <p:sldId id="260" r:id="rId67"/>
    <p:sldId id="272" r:id="rId68"/>
    <p:sldId id="273" r:id="rId69"/>
    <p:sldId id="261" r:id="rId70"/>
  </p:sldIdLst>
  <p:sldSz cx="9144000" cy="6858000" type="screen4x3"/>
  <p:notesSz cx="6858000" cy="9144000"/>
  <p:custDataLst>
    <p:tags r:id="rId7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94660"/>
  </p:normalViewPr>
  <p:slideViewPr>
    <p:cSldViewPr>
      <p:cViewPr varScale="1">
        <p:scale>
          <a:sx n="102" d="100"/>
          <a:sy n="102" d="100"/>
        </p:scale>
        <p:origin x="19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4/11/2015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4/11/2015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4/11/2015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4/11/2015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4/11/2015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7.xml"/><Relationship Id="rId3" Type="http://schemas.openxmlformats.org/officeDocument/2006/relationships/slideLayout" Target="../slideLayouts/slideLayout6.xml"/><Relationship Id="rId7" Type="http://schemas.openxmlformats.org/officeDocument/2006/relationships/slide" Target="slide14.xml"/><Relationship Id="rId12" Type="http://schemas.openxmlformats.org/officeDocument/2006/relationships/slide" Target="slide3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 Target="slide7.xml"/><Relationship Id="rId11"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52.xml"/><Relationship Id="rId10" Type="http://schemas.openxmlformats.org/officeDocument/2006/relationships/slide" Target="slide27.xml"/><Relationship Id="rId4" Type="http://schemas.openxmlformats.org/officeDocument/2006/relationships/slide" Target="slide61.xml"/><Relationship Id="rId9" Type="http://schemas.openxmlformats.org/officeDocument/2006/relationships/slide" Target="slide21.xml"/><Relationship Id="rId14" Type="http://schemas.openxmlformats.org/officeDocument/2006/relationships/slide" Target="slide40.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cdev.teilar.gr/courses/.../index.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29.png"/><Relationship Id="rId4" Type="http://schemas.openxmlformats.org/officeDocument/2006/relationships/hyperlink" Target="http://creativecommons.org/licenses/by-nc-sa/4.0/deed.el"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Τεχνολογικό Εκπαιδευτικό </a:t>
              </a:r>
            </a:p>
            <a:p>
              <a:pPr eaLnBrk="1" hangingPunct="1"/>
              <a:r>
                <a:rPr lang="el-GR" sz="2000" dirty="0"/>
                <a:t>Ίδρυμα Θεσσαλίας</a:t>
              </a:r>
            </a:p>
          </p:txBody>
        </p:sp>
      </p:grpSp>
      <p:sp>
        <p:nvSpPr>
          <p:cNvPr id="2" name="Τίτλος 1"/>
          <p:cNvSpPr>
            <a:spLocks noGrp="1"/>
          </p:cNvSpPr>
          <p:nvPr>
            <p:ph type="ctrTitle"/>
          </p:nvPr>
        </p:nvSpPr>
        <p:spPr>
          <a:xfrm>
            <a:off x="76200" y="1676400"/>
            <a:ext cx="8839200" cy="1470025"/>
          </a:xfrm>
        </p:spPr>
        <p:txBody>
          <a:bodyPr>
            <a:normAutofit fontScale="90000"/>
          </a:bodyPr>
          <a:lstStyle/>
          <a:p>
            <a:r>
              <a:rPr lang="el-GR" b="1" dirty="0" smtClean="0">
                <a:solidFill>
                  <a:prstClr val="black"/>
                </a:solidFill>
              </a:rPr>
              <a:t>Προγραμματισμός</a:t>
            </a:r>
            <a:r>
              <a:rPr lang="en-US" b="1" dirty="0" smtClean="0">
                <a:solidFill>
                  <a:prstClr val="black"/>
                </a:solidFill>
              </a:rPr>
              <a:t> </a:t>
            </a:r>
            <a:r>
              <a:rPr lang="el-GR" b="1" dirty="0" smtClean="0">
                <a:solidFill>
                  <a:prstClr val="black"/>
                </a:solidFill>
              </a:rPr>
              <a:t>                   Επιχειρησιακών Πόρων -                                                      </a:t>
            </a:r>
            <a:r>
              <a:rPr lang="en-US" b="1" dirty="0" smtClean="0">
                <a:solidFill>
                  <a:prstClr val="black"/>
                </a:solidFill>
              </a:rPr>
              <a:t>Enterprise </a:t>
            </a:r>
            <a:r>
              <a:rPr lang="en-US" b="1" dirty="0">
                <a:solidFill>
                  <a:prstClr val="black"/>
                </a:solidFill>
              </a:rPr>
              <a:t>Resource </a:t>
            </a:r>
            <a:r>
              <a:rPr lang="en-US" b="1" dirty="0" smtClean="0">
                <a:solidFill>
                  <a:prstClr val="black"/>
                </a:solidFill>
              </a:rPr>
              <a:t>Planning</a:t>
            </a:r>
            <a:endParaRPr lang="el-GR" dirty="0"/>
          </a:p>
        </p:txBody>
      </p:sp>
      <p:sp>
        <p:nvSpPr>
          <p:cNvPr id="6" name="Θέση περιεχομένου 2"/>
          <p:cNvSpPr txBox="1">
            <a:spLocks/>
          </p:cNvSpPr>
          <p:nvPr/>
        </p:nvSpPr>
        <p:spPr>
          <a:xfrm>
            <a:off x="1295400" y="3323930"/>
            <a:ext cx="6588967"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1800"/>
              </a:spcAft>
              <a:buFont typeface="Arial" pitchFamily="34" charset="0"/>
              <a:buNone/>
              <a:defRPr/>
            </a:pPr>
            <a:r>
              <a:rPr lang="el-GR" sz="2800" b="1" dirty="0" smtClean="0">
                <a:solidFill>
                  <a:prstClr val="black"/>
                </a:solidFill>
                <a:ea typeface="+mj-ea"/>
                <a:cs typeface="+mj-cs"/>
              </a:rPr>
              <a:t>Ενότητα </a:t>
            </a:r>
            <a:r>
              <a:rPr lang="en-US" sz="2800" b="1" dirty="0" smtClean="0">
                <a:solidFill>
                  <a:prstClr val="black"/>
                </a:solidFill>
                <a:ea typeface="+mj-ea"/>
                <a:cs typeface="+mj-cs"/>
              </a:rPr>
              <a:t>2:</a:t>
            </a:r>
            <a:r>
              <a:rPr lang="el-GR" sz="2800" b="1" dirty="0" smtClean="0">
                <a:solidFill>
                  <a:prstClr val="black"/>
                </a:solidFill>
                <a:ea typeface="+mj-ea"/>
                <a:cs typeface="+mj-cs"/>
              </a:rPr>
              <a:t>  </a:t>
            </a:r>
            <a:r>
              <a:rPr lang="el-GR" sz="2800" dirty="0" smtClean="0">
                <a:solidFill>
                  <a:prstClr val="black"/>
                </a:solidFill>
                <a:ea typeface="+mj-ea"/>
                <a:cs typeface="+mj-cs"/>
              </a:rPr>
              <a:t>Διοίκηση Παραγωγής </a:t>
            </a:r>
          </a:p>
          <a:p>
            <a:pPr marL="0" indent="0" algn="ctr" fontAlgn="auto">
              <a:spcBef>
                <a:spcPts val="0"/>
              </a:spcBef>
              <a:spcAft>
                <a:spcPts val="1000"/>
              </a:spcAft>
              <a:buFont typeface="Arial" pitchFamily="34" charset="0"/>
              <a:buNone/>
              <a:defRPr/>
            </a:pPr>
            <a:r>
              <a:rPr lang="el-GR" sz="2800" dirty="0" smtClean="0">
                <a:solidFill>
                  <a:prstClr val="black"/>
                </a:solidFill>
                <a:ea typeface="+mj-ea"/>
                <a:cs typeface="+mj-cs"/>
              </a:rPr>
              <a:t> </a:t>
            </a:r>
            <a:r>
              <a:rPr lang="el-GR" sz="2800" dirty="0" smtClean="0"/>
              <a:t>   Καθηγητής Δρ.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Φιτσιλής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Διοίκησης &amp; Οικονομίας</a:t>
            </a:r>
          </a:p>
          <a:p>
            <a:pPr marL="0" indent="0" algn="ctr">
              <a:spcBef>
                <a:spcPts val="0"/>
              </a:spcBef>
              <a:buNone/>
              <a:defRPr/>
            </a:pPr>
            <a:r>
              <a:rPr lang="el-GR" sz="2800" dirty="0">
                <a:solidFill>
                  <a:prstClr val="black"/>
                </a:solidFill>
              </a:rPr>
              <a:t>Τμήμα </a:t>
            </a:r>
            <a:r>
              <a:rPr lang="el-GR" sz="2800" dirty="0" smtClean="0">
                <a:solidFill>
                  <a:prstClr val="black"/>
                </a:solidFill>
              </a:rPr>
              <a:t>Διοίκησης Επιχειρήσεων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Δέκα Βασικές Λειτουργίες της Διοίκησης </a:t>
            </a:r>
            <a:r>
              <a:rPr lang="el-GR" b="1" dirty="0" smtClean="0"/>
              <a:t>Λειτουργίας                   (αγγλικοί όροι)</a:t>
            </a:r>
            <a:endParaRPr lang="el-GR" b="1" dirty="0"/>
          </a:p>
        </p:txBody>
      </p:sp>
      <p:sp>
        <p:nvSpPr>
          <p:cNvPr id="7" name="Rectangle 3"/>
          <p:cNvSpPr txBox="1">
            <a:spLocks noChangeArrowheads="1"/>
          </p:cNvSpPr>
          <p:nvPr>
            <p:custDataLst>
              <p:tags r:id="rId2"/>
            </p:custDataLst>
          </p:nvPr>
        </p:nvSpPr>
        <p:spPr>
          <a:xfrm>
            <a:off x="838200" y="1825625"/>
            <a:ext cx="64770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12738" indent="-312738" defTabSz="836613"/>
            <a:r>
              <a:rPr lang="en-US" altLang="el-GR" sz="2300" dirty="0" smtClean="0">
                <a:solidFill>
                  <a:schemeClr val="accent3">
                    <a:lumMod val="50000"/>
                  </a:schemeClr>
                </a:solidFill>
              </a:rPr>
              <a:t>Service, product design</a:t>
            </a:r>
          </a:p>
          <a:p>
            <a:pPr marL="312738" indent="-312738" defTabSz="836613"/>
            <a:r>
              <a:rPr lang="en-US" altLang="el-GR" sz="2300" dirty="0" smtClean="0">
                <a:solidFill>
                  <a:srgbClr val="0070C0"/>
                </a:solidFill>
              </a:rPr>
              <a:t>Quality management</a:t>
            </a:r>
          </a:p>
          <a:p>
            <a:pPr marL="312738" indent="-312738" defTabSz="836613"/>
            <a:r>
              <a:rPr lang="en-US" altLang="el-GR" sz="2300" dirty="0" smtClean="0">
                <a:solidFill>
                  <a:schemeClr val="accent3">
                    <a:lumMod val="50000"/>
                  </a:schemeClr>
                </a:solidFill>
              </a:rPr>
              <a:t>Process, capacity design</a:t>
            </a:r>
          </a:p>
          <a:p>
            <a:pPr marL="312738" indent="-312738" defTabSz="836613"/>
            <a:r>
              <a:rPr lang="en-US" altLang="el-GR" sz="2300" dirty="0" smtClean="0">
                <a:solidFill>
                  <a:srgbClr val="C00000"/>
                </a:solidFill>
              </a:rPr>
              <a:t>Location</a:t>
            </a:r>
          </a:p>
          <a:p>
            <a:pPr marL="312738" indent="-312738" defTabSz="836613"/>
            <a:r>
              <a:rPr lang="en-US" altLang="el-GR" sz="2300" dirty="0" smtClean="0">
                <a:solidFill>
                  <a:srgbClr val="C00000"/>
                </a:solidFill>
              </a:rPr>
              <a:t>Layout design</a:t>
            </a:r>
          </a:p>
          <a:p>
            <a:pPr marL="312738" indent="-312738" defTabSz="836613"/>
            <a:r>
              <a:rPr lang="en-US" altLang="el-GR" sz="2300" dirty="0" smtClean="0">
                <a:solidFill>
                  <a:srgbClr val="0070C0"/>
                </a:solidFill>
              </a:rPr>
              <a:t>Human resources, job design</a:t>
            </a:r>
          </a:p>
          <a:p>
            <a:pPr marL="312738" indent="-312738" defTabSz="836613"/>
            <a:r>
              <a:rPr lang="en-US" altLang="el-GR" sz="2300" dirty="0" smtClean="0">
                <a:solidFill>
                  <a:srgbClr val="0070C0"/>
                </a:solidFill>
              </a:rPr>
              <a:t>Supply-chain management</a:t>
            </a:r>
          </a:p>
          <a:p>
            <a:pPr marL="312738" indent="-312738" defTabSz="836613"/>
            <a:r>
              <a:rPr lang="en-US" altLang="el-GR" sz="2300" dirty="0" smtClean="0">
                <a:solidFill>
                  <a:srgbClr val="0070C0"/>
                </a:solidFill>
              </a:rPr>
              <a:t>Inventory management</a:t>
            </a:r>
          </a:p>
          <a:p>
            <a:pPr marL="312738" indent="-312738" defTabSz="836613"/>
            <a:r>
              <a:rPr lang="en-US" altLang="el-GR" sz="2300" dirty="0" smtClean="0">
                <a:solidFill>
                  <a:srgbClr val="0070C0"/>
                </a:solidFill>
              </a:rPr>
              <a:t>Scheduling</a:t>
            </a:r>
          </a:p>
          <a:p>
            <a:pPr marL="312738" indent="-312738" defTabSz="836613"/>
            <a:r>
              <a:rPr lang="en-US" altLang="el-GR" sz="2300" dirty="0" smtClean="0">
                <a:solidFill>
                  <a:srgbClr val="0070C0"/>
                </a:solidFill>
              </a:rPr>
              <a:t>Maintenance</a:t>
            </a:r>
            <a:endParaRPr lang="en-US" altLang="el-GR" sz="2300" dirty="0">
              <a:solidFill>
                <a:srgbClr val="0070C0"/>
              </a:solidFill>
            </a:endParaRPr>
          </a:p>
        </p:txBody>
      </p:sp>
      <p:sp>
        <p:nvSpPr>
          <p:cNvPr id="9"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74392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Διοίκηση Λειτουργίας - </a:t>
            </a:r>
            <a:r>
              <a:rPr lang="en-US" b="1" dirty="0"/>
              <a:t>SAP R/3</a:t>
            </a:r>
            <a:endParaRPr lang="el-GR" b="1" dirty="0"/>
          </a:p>
        </p:txBody>
      </p:sp>
      <p:sp>
        <p:nvSpPr>
          <p:cNvPr id="3" name="Ορθογώνιο 2"/>
          <p:cNvSpPr/>
          <p:nvPr>
            <p:custDataLst>
              <p:tags r:id="rId2"/>
            </p:custDataLst>
          </p:nvPr>
        </p:nvSpPr>
        <p:spPr>
          <a:xfrm>
            <a:off x="250371" y="1599681"/>
            <a:ext cx="4572000" cy="4454040"/>
          </a:xfrm>
          <a:prstGeom prst="rect">
            <a:avLst/>
          </a:prstGeom>
        </p:spPr>
        <p:txBody>
          <a:bodyPr>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l-GR" sz="2400" b="0" i="0" u="none" strike="noStrike" kern="0" cap="none" spc="0" normalizeH="0" baseline="0" noProof="0" dirty="0" smtClean="0">
                <a:ln>
                  <a:noFill/>
                </a:ln>
                <a:solidFill>
                  <a:prstClr val="black"/>
                </a:solidFill>
                <a:effectLst/>
                <a:uLnTx/>
                <a:uFillTx/>
              </a:rPr>
              <a:t>SAP R3 - Logistics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Logistics General (LO)</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Sales and Distribution (SD)</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Material Management (MM)</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Production Planning and Control (PP)</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Logistics Execution (LE)</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Quality Management</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Plant Maintenance (PM)</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Customer Service (CS)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Project System (PS)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Environment Management (EHS)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l-GR" sz="2000" b="0" i="0" u="none" strike="noStrike" kern="0" cap="none" spc="0" normalizeH="0" baseline="0" noProof="0" dirty="0" smtClean="0">
                <a:ln>
                  <a:noFill/>
                </a:ln>
                <a:solidFill>
                  <a:prstClr val="black"/>
                </a:solidFill>
                <a:effectLst/>
                <a:uLnTx/>
                <a:uFillTx/>
              </a:rPr>
              <a:t>Product Life Cycle (PLC)</a:t>
            </a:r>
            <a:endParaRPr kumimoji="0" lang="el-GR" altLang="el-GR" sz="2000" b="0" i="0" u="none" strike="noStrike" kern="0" cap="none" spc="0" normalizeH="0" baseline="0" noProof="0" dirty="0">
              <a:ln>
                <a:noFill/>
              </a:ln>
              <a:solidFill>
                <a:prstClr val="black"/>
              </a:solidFill>
              <a:effectLst/>
              <a:uLnTx/>
              <a:uFillTx/>
            </a:endParaRPr>
          </a:p>
        </p:txBody>
      </p:sp>
      <p:sp>
        <p:nvSpPr>
          <p:cNvPr id="7" name="Rectangle 3"/>
          <p:cNvSpPr txBox="1">
            <a:spLocks noChangeArrowheads="1"/>
          </p:cNvSpPr>
          <p:nvPr>
            <p:custDataLst>
              <p:tags r:id="rId3"/>
            </p:custDataLst>
          </p:nvPr>
        </p:nvSpPr>
        <p:spPr>
          <a:xfrm>
            <a:off x="4800600" y="1711325"/>
            <a:ext cx="64770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12738" indent="-312738" defTabSz="836613"/>
            <a:r>
              <a:rPr lang="en-US" altLang="el-GR" sz="2300" dirty="0" smtClean="0">
                <a:solidFill>
                  <a:schemeClr val="accent3">
                    <a:lumMod val="50000"/>
                  </a:schemeClr>
                </a:solidFill>
              </a:rPr>
              <a:t>Service, product design</a:t>
            </a:r>
          </a:p>
          <a:p>
            <a:pPr marL="312738" indent="-312738" defTabSz="836613"/>
            <a:r>
              <a:rPr lang="en-US" altLang="el-GR" sz="2300" dirty="0" smtClean="0">
                <a:solidFill>
                  <a:srgbClr val="0070C0"/>
                </a:solidFill>
              </a:rPr>
              <a:t>Quality management</a:t>
            </a:r>
          </a:p>
          <a:p>
            <a:pPr marL="312738" indent="-312738" defTabSz="836613"/>
            <a:r>
              <a:rPr lang="en-US" altLang="el-GR" sz="2300" dirty="0" smtClean="0">
                <a:solidFill>
                  <a:schemeClr val="accent3">
                    <a:lumMod val="50000"/>
                  </a:schemeClr>
                </a:solidFill>
              </a:rPr>
              <a:t>Process, capacity design</a:t>
            </a:r>
          </a:p>
          <a:p>
            <a:pPr marL="312738" indent="-312738" defTabSz="836613"/>
            <a:r>
              <a:rPr lang="en-US" altLang="el-GR" sz="2300" dirty="0" smtClean="0">
                <a:solidFill>
                  <a:srgbClr val="C00000"/>
                </a:solidFill>
              </a:rPr>
              <a:t>Location</a:t>
            </a:r>
          </a:p>
          <a:p>
            <a:pPr marL="312738" indent="-312738" defTabSz="836613"/>
            <a:r>
              <a:rPr lang="en-US" altLang="el-GR" sz="2300" dirty="0" smtClean="0">
                <a:solidFill>
                  <a:srgbClr val="C00000"/>
                </a:solidFill>
              </a:rPr>
              <a:t>Layout design</a:t>
            </a:r>
          </a:p>
          <a:p>
            <a:pPr marL="312738" indent="-312738" defTabSz="836613"/>
            <a:r>
              <a:rPr lang="en-US" altLang="el-GR" sz="2300" dirty="0" smtClean="0">
                <a:solidFill>
                  <a:srgbClr val="0070C0"/>
                </a:solidFill>
              </a:rPr>
              <a:t>Human resources, job design</a:t>
            </a:r>
          </a:p>
          <a:p>
            <a:pPr marL="312738" indent="-312738" defTabSz="836613"/>
            <a:r>
              <a:rPr lang="en-US" altLang="el-GR" sz="2300" dirty="0" smtClean="0">
                <a:solidFill>
                  <a:srgbClr val="0070C0"/>
                </a:solidFill>
              </a:rPr>
              <a:t>Supply-chain management</a:t>
            </a:r>
          </a:p>
          <a:p>
            <a:pPr marL="312738" indent="-312738" defTabSz="836613"/>
            <a:r>
              <a:rPr lang="en-US" altLang="el-GR" sz="2300" dirty="0" smtClean="0">
                <a:solidFill>
                  <a:srgbClr val="0070C0"/>
                </a:solidFill>
              </a:rPr>
              <a:t>Inventory management</a:t>
            </a:r>
          </a:p>
          <a:p>
            <a:pPr marL="312738" indent="-312738" defTabSz="836613"/>
            <a:r>
              <a:rPr lang="en-US" altLang="el-GR" sz="2300" dirty="0" smtClean="0">
                <a:solidFill>
                  <a:srgbClr val="0070C0"/>
                </a:solidFill>
              </a:rPr>
              <a:t>Scheduling</a:t>
            </a:r>
          </a:p>
          <a:p>
            <a:pPr marL="312738" indent="-312738" defTabSz="836613"/>
            <a:r>
              <a:rPr lang="en-US" altLang="el-GR" sz="2300" dirty="0" smtClean="0">
                <a:solidFill>
                  <a:srgbClr val="0070C0"/>
                </a:solidFill>
              </a:rPr>
              <a:t>Maintenance</a:t>
            </a:r>
            <a:endParaRPr lang="en-US" altLang="el-GR" sz="2300" dirty="0">
              <a:solidFill>
                <a:srgbClr val="0070C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90349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Βασικά δεδομένα για υλικά </a:t>
            </a:r>
            <a:r>
              <a:rPr lang="el-GR" b="1" dirty="0" smtClean="0"/>
              <a:t>            (</a:t>
            </a:r>
            <a:r>
              <a:rPr lang="el-GR" b="1" dirty="0" err="1"/>
              <a:t>material</a:t>
            </a:r>
            <a:r>
              <a:rPr lang="el-GR" b="1" dirty="0"/>
              <a:t> </a:t>
            </a:r>
            <a:r>
              <a:rPr lang="el-GR" b="1" dirty="0" err="1"/>
              <a:t>master</a:t>
            </a:r>
            <a:r>
              <a:rPr lang="el-GR" b="1" dirty="0"/>
              <a:t>)</a:t>
            </a:r>
          </a:p>
        </p:txBody>
      </p:sp>
      <p:sp>
        <p:nvSpPr>
          <p:cNvPr id="8" name="Rectangle 3"/>
          <p:cNvSpPr txBox="1">
            <a:spLocks noChangeArrowheads="1"/>
          </p:cNvSpPr>
          <p:nvPr/>
        </p:nvSpPr>
        <p:spPr>
          <a:xfrm>
            <a:off x="709083" y="2241550"/>
            <a:ext cx="5005917"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Για κάθε υλικό</a:t>
            </a: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Μοναδικός κωδικός.</a:t>
            </a:r>
            <a:endPar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Τύπος, κατηγοριοποίηση.</a:t>
            </a:r>
            <a:endPar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Περιγραφή.</a:t>
            </a:r>
            <a:endPar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Μονάδα μέτρησης. </a:t>
            </a:r>
            <a:endPar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Άλλες πληροφορίες.</a:t>
            </a:r>
            <a:endParaRPr kumimoji="0" lang="el-GR" altLang="el-G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9" name="Picture 4" descr="[DECO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92375"/>
            <a:ext cx="26289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91280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Υλικά στο ΕΓΛΣ</a:t>
            </a:r>
          </a:p>
        </p:txBody>
      </p:sp>
      <p:graphicFrame>
        <p:nvGraphicFramePr>
          <p:cNvPr id="7" name="Table 6"/>
          <p:cNvGraphicFramePr>
            <a:graphicFrameLocks noGrp="1"/>
          </p:cNvGraphicFramePr>
          <p:nvPr>
            <p:extLst>
              <p:ext uri="{D42A27DB-BD31-4B8C-83A1-F6EECF244321}">
                <p14:modId xmlns:p14="http://schemas.microsoft.com/office/powerpoint/2010/main" val="216050209"/>
              </p:ext>
            </p:extLst>
          </p:nvPr>
        </p:nvGraphicFramePr>
        <p:xfrm>
          <a:off x="228598" y="1092478"/>
          <a:ext cx="8458202" cy="4860587"/>
        </p:xfrm>
        <a:graphic>
          <a:graphicData uri="http://schemas.openxmlformats.org/drawingml/2006/table">
            <a:tbl>
              <a:tblPr firstRow="1" firstCol="1" bandRow="1">
                <a:tableStyleId>{5C22544A-7EE6-4342-B048-85BDC9FD1C3A}</a:tableStyleId>
              </a:tblPr>
              <a:tblGrid>
                <a:gridCol w="990602"/>
                <a:gridCol w="1422373"/>
                <a:gridCol w="6045227"/>
              </a:tblGrid>
              <a:tr h="643548">
                <a:tc>
                  <a:txBody>
                    <a:bodyPr/>
                    <a:lstStyle/>
                    <a:p>
                      <a:pPr marL="0" marR="0" indent="0" algn="just">
                        <a:spcBef>
                          <a:spcPts val="0"/>
                        </a:spcBef>
                        <a:spcAft>
                          <a:spcPts val="0"/>
                        </a:spcAft>
                      </a:pPr>
                      <a:r>
                        <a:rPr lang="el-GR" sz="1100" dirty="0">
                          <a:effectLst/>
                        </a:rPr>
                        <a:t>Πρωτοβάθμιος Λογαριασμός</a:t>
                      </a:r>
                      <a:endParaRPr lang="el-GR" sz="1100" dirty="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Τίτλος</a:t>
                      </a:r>
                      <a:endParaRPr lang="el-GR" sz="1100" dirty="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Περιγραφή</a:t>
                      </a:r>
                      <a:endParaRPr lang="el-GR" sz="1100" dirty="0">
                        <a:effectLst/>
                        <a:latin typeface="Times New Roman" panose="02020603050405020304" pitchFamily="18" charset="0"/>
                        <a:ea typeface="MS Mincho" panose="02020609040205080304" pitchFamily="49" charset="-128"/>
                      </a:endParaRPr>
                    </a:p>
                  </a:txBody>
                  <a:tcPr marL="35602" marR="35602" marT="0" marB="0"/>
                </a:tc>
              </a:tr>
              <a:tr h="321774">
                <a:tc>
                  <a:txBody>
                    <a:bodyPr/>
                    <a:lstStyle/>
                    <a:p>
                      <a:pPr marL="0" marR="0" indent="0" algn="just">
                        <a:spcBef>
                          <a:spcPts val="0"/>
                        </a:spcBef>
                        <a:spcAft>
                          <a:spcPts val="0"/>
                        </a:spcAft>
                      </a:pPr>
                      <a:r>
                        <a:rPr lang="el-GR" sz="1100">
                          <a:effectLst/>
                        </a:rPr>
                        <a:t>20</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Εμπορεύματα</a:t>
                      </a:r>
                      <a:endParaRPr lang="el-GR" sz="1100" dirty="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Είναι τα υλικά αγαθά (αντικείμενα, ύλες, υλικά) που αποκτούνται από την επιχείρηση με σκοπό να μεταπωλούνται στην κατάσταση που αγοράζονται.</a:t>
                      </a:r>
                      <a:endParaRPr lang="el-GR" sz="1100" dirty="0">
                        <a:effectLst/>
                        <a:latin typeface="Times New Roman" panose="02020603050405020304" pitchFamily="18" charset="0"/>
                        <a:ea typeface="MS Mincho" panose="02020609040205080304" pitchFamily="49" charset="-128"/>
                      </a:endParaRPr>
                    </a:p>
                  </a:txBody>
                  <a:tcPr marL="35602" marR="35602" marT="0" marB="0"/>
                </a:tc>
              </a:tr>
              <a:tr h="804436">
                <a:tc>
                  <a:txBody>
                    <a:bodyPr/>
                    <a:lstStyle/>
                    <a:p>
                      <a:pPr marL="0" marR="0" indent="0" algn="just">
                        <a:spcBef>
                          <a:spcPts val="0"/>
                        </a:spcBef>
                        <a:spcAft>
                          <a:spcPts val="0"/>
                        </a:spcAft>
                      </a:pPr>
                      <a:r>
                        <a:rPr lang="el-GR" sz="1100">
                          <a:effectLst/>
                        </a:rPr>
                        <a:t>21</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Προϊόντα έτοιμα και ημιτελή</a:t>
                      </a:r>
                      <a:endParaRPr lang="el-GR" sz="1100" dirty="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Έτοιμα προϊόντα είναι τα υλικά αγαθά που παράγονται, κατασκευάζονται ή </a:t>
                      </a:r>
                      <a:r>
                        <a:rPr lang="el-GR" sz="1100" dirty="0" err="1">
                          <a:effectLst/>
                        </a:rPr>
                        <a:t>συναρμολογούνται</a:t>
                      </a:r>
                      <a:r>
                        <a:rPr lang="el-GR" sz="1100" dirty="0">
                          <a:effectLst/>
                        </a:rPr>
                        <a:t> από την οικονομική μονάδα με σκοπό την πώλησή τους. </a:t>
                      </a:r>
                      <a:endParaRPr lang="el-GR" sz="1100" dirty="0" smtClean="0">
                        <a:effectLst/>
                      </a:endParaRPr>
                    </a:p>
                    <a:p>
                      <a:pPr marL="0" marR="0" indent="0" algn="just">
                        <a:spcBef>
                          <a:spcPts val="0"/>
                        </a:spcBef>
                        <a:spcAft>
                          <a:spcPts val="0"/>
                        </a:spcAft>
                      </a:pPr>
                      <a:r>
                        <a:rPr lang="el-GR" sz="1100" dirty="0" smtClean="0">
                          <a:effectLst/>
                        </a:rPr>
                        <a:t>Ημιτελή </a:t>
                      </a:r>
                      <a:r>
                        <a:rPr lang="el-GR" sz="1100" dirty="0">
                          <a:effectLst/>
                        </a:rPr>
                        <a:t>είναι τα υλικά αγαθά που, μετά από κατεργασία σε ορισμένο στάδιο (ή στάδια), είναι έτοιμα για παραπέρα </a:t>
                      </a:r>
                      <a:r>
                        <a:rPr lang="el-GR" sz="1100" dirty="0" smtClean="0">
                          <a:effectLst/>
                        </a:rPr>
                        <a:t>βιομηχανοποίηση </a:t>
                      </a:r>
                      <a:r>
                        <a:rPr lang="el-GR" sz="1100" dirty="0">
                          <a:effectLst/>
                        </a:rPr>
                        <a:t>(ή κατεργασία) ή για πώληση στην ημιτελή τους κατάσταση.</a:t>
                      </a:r>
                      <a:endParaRPr lang="el-GR" sz="1100" dirty="0">
                        <a:effectLst/>
                        <a:latin typeface="Times New Roman" panose="02020603050405020304" pitchFamily="18" charset="0"/>
                        <a:ea typeface="MS Mincho" panose="02020609040205080304" pitchFamily="49" charset="-128"/>
                      </a:endParaRPr>
                    </a:p>
                  </a:txBody>
                  <a:tcPr marL="35602" marR="35602" marT="0" marB="0"/>
                </a:tc>
              </a:tr>
              <a:tr h="804436">
                <a:tc>
                  <a:txBody>
                    <a:bodyPr/>
                    <a:lstStyle/>
                    <a:p>
                      <a:pPr marL="0" marR="0" indent="0" algn="just">
                        <a:spcBef>
                          <a:spcPts val="0"/>
                        </a:spcBef>
                        <a:spcAft>
                          <a:spcPts val="0"/>
                        </a:spcAft>
                      </a:pPr>
                      <a:r>
                        <a:rPr lang="el-GR" sz="1100">
                          <a:effectLst/>
                        </a:rPr>
                        <a:t>22</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a:effectLst/>
                        </a:rPr>
                        <a:t>Υποπροϊόντα και υπολείμματα</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Υποπροϊόντα είναι τα υλικά αγαθά (προϊόντα) που παράγονται μαζί με τα κύρια προϊόντα, σε διάφορα στάδια της παραγωγικής διαδικασίας, από τις ίδιες πρώτες και βοηθητικές ύλες. </a:t>
                      </a:r>
                      <a:endParaRPr lang="el-GR" sz="1100" dirty="0" smtClean="0">
                        <a:effectLst/>
                      </a:endParaRPr>
                    </a:p>
                    <a:p>
                      <a:pPr marL="0" marR="0" indent="0" algn="just">
                        <a:spcBef>
                          <a:spcPts val="0"/>
                        </a:spcBef>
                        <a:spcAft>
                          <a:spcPts val="0"/>
                        </a:spcAft>
                      </a:pPr>
                      <a:r>
                        <a:rPr lang="el-GR" sz="1100" dirty="0" smtClean="0">
                          <a:effectLst/>
                        </a:rPr>
                        <a:t>Υπολείμματα </a:t>
                      </a:r>
                      <a:r>
                        <a:rPr lang="el-GR" sz="1100" dirty="0">
                          <a:effectLst/>
                        </a:rPr>
                        <a:t>είναι υλικά κατάλοιπα της παραγωγικής διαδικασίας, κατά κανόνα άχρηστα. Τα υπολείμματα, όταν, σαν άχρηστα, απορρίπτονται, αντιπροσωπεύουν μέρος της βιομηχανικής απώλειας (π.χ. φύρας).</a:t>
                      </a:r>
                      <a:endParaRPr lang="el-GR" sz="1100" dirty="0">
                        <a:effectLst/>
                        <a:latin typeface="Times New Roman" panose="02020603050405020304" pitchFamily="18" charset="0"/>
                        <a:ea typeface="MS Mincho" panose="02020609040205080304" pitchFamily="49" charset="-128"/>
                      </a:endParaRPr>
                    </a:p>
                  </a:txBody>
                  <a:tcPr marL="35602" marR="35602" marT="0" marB="0"/>
                </a:tc>
              </a:tr>
              <a:tr h="562723">
                <a:tc>
                  <a:txBody>
                    <a:bodyPr/>
                    <a:lstStyle/>
                    <a:p>
                      <a:pPr marL="0" marR="0" indent="0" algn="just">
                        <a:spcBef>
                          <a:spcPts val="0"/>
                        </a:spcBef>
                        <a:spcAft>
                          <a:spcPts val="0"/>
                        </a:spcAft>
                      </a:pPr>
                      <a:r>
                        <a:rPr lang="el-GR" sz="1100">
                          <a:effectLst/>
                        </a:rPr>
                        <a:t>23</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Παραγωγή σε </a:t>
                      </a:r>
                      <a:r>
                        <a:rPr lang="el-GR" sz="1100" dirty="0" smtClean="0">
                          <a:effectLst/>
                        </a:rPr>
                        <a:t>εξέλιξη</a:t>
                      </a:r>
                      <a:endParaRPr lang="el-GR" sz="1100" dirty="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a:effectLst/>
                        </a:rPr>
                        <a:t>Είναι πρώτες ύλες, βοηθητικά υλικά, ημιτελή προϊόντα και άλλα στοιχεία (π.χ. εργασία, γενικά βιομηχανικά έξοδα), τα οποία κατά τη διάρκεια της χρήσεως ή στο τέλος αυτής, κατά την απογραφή, βρίσκονται στο κύκλωμα της παραγωγικής διαδικασίας για κατεργασία.</a:t>
                      </a:r>
                      <a:endParaRPr lang="el-GR" sz="1100">
                        <a:effectLst/>
                        <a:latin typeface="Times New Roman" panose="02020603050405020304" pitchFamily="18" charset="0"/>
                        <a:ea typeface="MS Mincho" panose="02020609040205080304" pitchFamily="49" charset="-128"/>
                      </a:endParaRPr>
                    </a:p>
                  </a:txBody>
                  <a:tcPr marL="35602" marR="35602" marT="0" marB="0"/>
                </a:tc>
              </a:tr>
              <a:tr h="804436">
                <a:tc>
                  <a:txBody>
                    <a:bodyPr/>
                    <a:lstStyle/>
                    <a:p>
                      <a:pPr marL="0" marR="0" indent="0" algn="just">
                        <a:spcBef>
                          <a:spcPts val="0"/>
                        </a:spcBef>
                        <a:spcAft>
                          <a:spcPts val="0"/>
                        </a:spcAft>
                      </a:pPr>
                      <a:r>
                        <a:rPr lang="el-GR" sz="1100">
                          <a:effectLst/>
                        </a:rPr>
                        <a:t>24</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Πρώτες και βοηθητικές ύλες - Υλικά συσκευασίας</a:t>
                      </a:r>
                      <a:endParaRPr lang="el-GR" sz="1100" dirty="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Πρώτες και βοηθητικές ύλες είναι τα υλικά αγαθά που η οικονομική μονάδα αποκτάει με σκοπό τη βιομηχανική επεξεργασία ή συναρμολόγησή τους για την παραγωγή ή κατασκευή προϊόντων. Υλικά συσκευασίας είναι τα υλικά αγαθά που η οικονομική μονάδα αποκτάει με σκοπό τη χρησιμοποίησή τους για τη συσκευασία των προϊόντων της, ώστε τα τελευταία να φτάνουν στην κατάσταση εκείνη στην οποία είναι δυνατό ή σκόπιμο να προσφέρονται στην πελατεία.</a:t>
                      </a:r>
                      <a:endParaRPr lang="el-GR" sz="1100" dirty="0">
                        <a:effectLst/>
                        <a:latin typeface="Times New Roman" panose="02020603050405020304" pitchFamily="18" charset="0"/>
                        <a:ea typeface="MS Mincho" panose="02020609040205080304" pitchFamily="49" charset="-128"/>
                      </a:endParaRPr>
                    </a:p>
                  </a:txBody>
                  <a:tcPr marL="35602" marR="35602" marT="0" marB="0"/>
                </a:tc>
              </a:tr>
              <a:tr h="482661">
                <a:tc>
                  <a:txBody>
                    <a:bodyPr/>
                    <a:lstStyle/>
                    <a:p>
                      <a:pPr marL="0" marR="0" indent="0" algn="just">
                        <a:spcBef>
                          <a:spcPts val="0"/>
                        </a:spcBef>
                        <a:spcAft>
                          <a:spcPts val="0"/>
                        </a:spcAft>
                      </a:pPr>
                      <a:r>
                        <a:rPr lang="el-GR" sz="1100">
                          <a:effectLst/>
                        </a:rPr>
                        <a:t>25</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a:effectLst/>
                        </a:rPr>
                        <a:t>Αναλώσιμα υλικά</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Είναι τα υλικά αγαθά που η οικονομική μονάδα αποκτάει με προορισμό την ανάλωσή τους για συντήρηση του πάγιου εξοπλισμού της και γενικά για την εξασφάλιση των αναγκαίων συνθηκών λειτουργίας των κύριων και βοηθητικών υπηρεσιών της.</a:t>
                      </a:r>
                      <a:endParaRPr lang="el-GR" sz="1100" dirty="0">
                        <a:effectLst/>
                        <a:latin typeface="Times New Roman" panose="02020603050405020304" pitchFamily="18" charset="0"/>
                        <a:ea typeface="MS Mincho" panose="02020609040205080304" pitchFamily="49" charset="-128"/>
                      </a:endParaRPr>
                    </a:p>
                  </a:txBody>
                  <a:tcPr marL="35602" marR="35602" marT="0" marB="0"/>
                </a:tc>
              </a:tr>
              <a:tr h="321774">
                <a:tc>
                  <a:txBody>
                    <a:bodyPr/>
                    <a:lstStyle/>
                    <a:p>
                      <a:pPr marL="0" marR="0" indent="0" algn="just">
                        <a:spcBef>
                          <a:spcPts val="0"/>
                        </a:spcBef>
                        <a:spcAft>
                          <a:spcPts val="0"/>
                        </a:spcAft>
                      </a:pPr>
                      <a:r>
                        <a:rPr lang="el-GR" sz="1100">
                          <a:effectLst/>
                        </a:rPr>
                        <a:t>26</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a:effectLst/>
                        </a:rPr>
                        <a:t>Ανταλλακτικά πάγιων στοιχείων</a:t>
                      </a:r>
                      <a:endParaRPr lang="el-GR" sz="1100">
                        <a:effectLst/>
                        <a:latin typeface="Times New Roman" panose="02020603050405020304" pitchFamily="18" charset="0"/>
                        <a:ea typeface="MS Mincho" panose="02020609040205080304" pitchFamily="49" charset="-128"/>
                      </a:endParaRPr>
                    </a:p>
                  </a:txBody>
                  <a:tcPr marL="35602" marR="35602" marT="0" marB="0"/>
                </a:tc>
                <a:tc>
                  <a:txBody>
                    <a:bodyPr/>
                    <a:lstStyle/>
                    <a:p>
                      <a:pPr marL="0" marR="0" indent="0" algn="just">
                        <a:spcBef>
                          <a:spcPts val="0"/>
                        </a:spcBef>
                        <a:spcAft>
                          <a:spcPts val="0"/>
                        </a:spcAft>
                      </a:pPr>
                      <a:r>
                        <a:rPr lang="el-GR" sz="1100" dirty="0">
                          <a:effectLst/>
                        </a:rPr>
                        <a:t>Είναι τα υλικά αγαθά που η οικονομική μονάδα αποκτάει με σκοπό την ανάλωσή τους για συντήρηση και επισκευή του πάγιου εξοπλισμού της.</a:t>
                      </a:r>
                      <a:endParaRPr lang="el-GR" sz="1100" dirty="0">
                        <a:effectLst/>
                        <a:latin typeface="Times New Roman" panose="02020603050405020304" pitchFamily="18" charset="0"/>
                        <a:ea typeface="MS Mincho" panose="02020609040205080304" pitchFamily="49" charset="-128"/>
                      </a:endParaRPr>
                    </a:p>
                  </a:txBody>
                  <a:tcPr marL="35602" marR="35602" marT="0" marB="0"/>
                </a:tc>
              </a:tr>
            </a:tbl>
          </a:graphicData>
        </a:graphic>
      </p:graphicFrame>
      <p:sp>
        <p:nvSpPr>
          <p:cNvPr id="10"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555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Διαχείριση </a:t>
            </a:r>
            <a:r>
              <a:rPr lang="el-GR" b="1" dirty="0" smtClean="0"/>
              <a:t>παρτίδων                         </a:t>
            </a:r>
            <a:r>
              <a:rPr lang="el-GR" b="1" dirty="0"/>
              <a:t>(</a:t>
            </a:r>
            <a:r>
              <a:rPr lang="en-US" b="1" dirty="0"/>
              <a:t>batch management)</a:t>
            </a:r>
            <a:endParaRPr lang="el-GR" b="1" dirty="0"/>
          </a:p>
        </p:txBody>
      </p:sp>
      <p:sp>
        <p:nvSpPr>
          <p:cNvPr id="3" name="Ορθογώνιο 2"/>
          <p:cNvSpPr/>
          <p:nvPr/>
        </p:nvSpPr>
        <p:spPr>
          <a:xfrm>
            <a:off x="609600" y="1981200"/>
            <a:ext cx="8305800" cy="2609432"/>
          </a:xfrm>
          <a:prstGeom prst="rect">
            <a:avLst/>
          </a:prstGeom>
        </p:spPr>
        <p:txBody>
          <a:bodyPr wrap="square">
            <a:spAutoFit/>
          </a:bodyPr>
          <a:lstStyle/>
          <a:p>
            <a:pPr marL="228600" marR="0" lvl="0" indent="-228600" defTabSz="91440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l-GR" altLang="el-GR" sz="2400" b="0" i="0" u="none" strike="noStrike" kern="0" cap="none" spc="0" normalizeH="0" baseline="0" noProof="0" dirty="0" smtClean="0">
                <a:ln>
                  <a:noFill/>
                </a:ln>
                <a:solidFill>
                  <a:prstClr val="black"/>
                </a:solidFill>
                <a:effectLst/>
                <a:uLnTx/>
                <a:uFillTx/>
              </a:rPr>
              <a:t>Είναι μια ομογενή ποσότητα πρώτων υλών ή προϊόντων </a:t>
            </a:r>
          </a:p>
          <a:p>
            <a:pPr marL="228600" marR="0" lvl="0" indent="-228600" defTabSz="91440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l-GR" altLang="el-GR" sz="2400" b="0" i="0" u="none" strike="noStrike" kern="0" cap="none" spc="0" normalizeH="0" baseline="0" noProof="0" dirty="0" smtClean="0">
                <a:ln>
                  <a:noFill/>
                </a:ln>
                <a:solidFill>
                  <a:prstClr val="black"/>
                </a:solidFill>
                <a:effectLst/>
                <a:uLnTx/>
                <a:uFillTx/>
              </a:rPr>
              <a:t>Είναι απαραίτητη γιατί</a:t>
            </a:r>
            <a:r>
              <a:rPr kumimoji="0" lang="en-US" altLang="el-GR" sz="2400" b="0" i="0" u="none" strike="noStrike" kern="0" cap="none" spc="0" normalizeH="0" baseline="0" noProof="0" dirty="0" smtClean="0">
                <a:ln>
                  <a:noFill/>
                </a:ln>
                <a:solidFill>
                  <a:prstClr val="black"/>
                </a:solidFill>
                <a:effectLst/>
                <a:uLnTx/>
                <a:uFillTx/>
              </a:rPr>
              <a:t>:</a:t>
            </a: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Αποτελεί νομική απαίτηση, ειδικά για τα επικίνδυνα υλικά.</a:t>
            </a: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Επιτρέπει την αποτελεσματική </a:t>
            </a:r>
            <a:r>
              <a:rPr kumimoji="0" lang="el-GR" altLang="el-GR" sz="2000" b="0" i="0" u="none" strike="noStrike" kern="0" cap="none" spc="0" normalizeH="0" baseline="0" noProof="0" dirty="0" err="1" smtClean="0">
                <a:ln>
                  <a:noFill/>
                </a:ln>
                <a:solidFill>
                  <a:prstClr val="black"/>
                </a:solidFill>
                <a:effectLst/>
                <a:uLnTx/>
                <a:uFillTx/>
              </a:rPr>
              <a:t>ιχνηλάτηση</a:t>
            </a:r>
            <a:r>
              <a:rPr kumimoji="0" lang="el-GR" altLang="el-GR" sz="2000" b="0" i="0" u="none" strike="noStrike" kern="0" cap="none" spc="0" normalizeH="0" baseline="0" noProof="0" dirty="0" smtClean="0">
                <a:ln>
                  <a:noFill/>
                </a:ln>
                <a:solidFill>
                  <a:prstClr val="black"/>
                </a:solidFill>
                <a:effectLst/>
                <a:uLnTx/>
                <a:uFillTx/>
              </a:rPr>
              <a:t> ελαττωματικών προϊόντων. </a:t>
            </a: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Επιτρέπει την αποτελεσματική διαχείριση της ημερομηνίας λήξης όταν αυτή υπάρχει. </a:t>
            </a: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Ικανοποιεί τις απαιτήσεις παραγωγής.</a:t>
            </a: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Μειώνει το κόστος διαχείρισης και μεταφοράς προϊόντων.</a:t>
            </a:r>
            <a:endParaRPr kumimoji="0" lang="el-GR" altLang="el-GR" sz="2000" b="0" i="0" u="none" strike="noStrike" kern="0" cap="none" spc="0" normalizeH="0" baseline="0" noProof="0" dirty="0">
              <a:ln>
                <a:noFill/>
              </a:ln>
              <a:solidFill>
                <a:prstClr val="black"/>
              </a:solidFill>
              <a:effectLst/>
              <a:uLnTx/>
              <a:uFillTx/>
            </a:endParaRPr>
          </a:p>
        </p:txBody>
      </p:sp>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545577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διαχείριση παρτίδων</a:t>
            </a:r>
          </a:p>
        </p:txBody>
      </p:sp>
      <p:pic>
        <p:nvPicPr>
          <p:cNvPr id="4" name="Εικόνα 3" descr="[DECORATIVE]"/>
          <p:cNvPicPr>
            <a:picLocks noChangeAspect="1"/>
          </p:cNvPicPr>
          <p:nvPr/>
        </p:nvPicPr>
        <p:blipFill>
          <a:blip r:embed="rId3"/>
          <a:stretch>
            <a:fillRect/>
          </a:stretch>
        </p:blipFill>
        <p:spPr>
          <a:xfrm>
            <a:off x="1096979" y="1600200"/>
            <a:ext cx="6950042" cy="4261473"/>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12973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Μονάδα Χειρισμού (</a:t>
            </a:r>
            <a:r>
              <a:rPr lang="en-US" b="1" dirty="0"/>
              <a:t>handling unit)</a:t>
            </a:r>
            <a:endParaRPr lang="el-GR" b="1" dirty="0"/>
          </a:p>
        </p:txBody>
      </p:sp>
      <p:sp>
        <p:nvSpPr>
          <p:cNvPr id="3" name="Ορθογώνιο 2"/>
          <p:cNvSpPr/>
          <p:nvPr>
            <p:custDataLst>
              <p:tags r:id="rId2"/>
            </p:custDataLst>
          </p:nvPr>
        </p:nvSpPr>
        <p:spPr>
          <a:xfrm>
            <a:off x="685800" y="1803940"/>
            <a:ext cx="7772400" cy="3890296"/>
          </a:xfrm>
          <a:prstGeom prst="rect">
            <a:avLst/>
          </a:prstGeom>
        </p:spPr>
        <p:txBody>
          <a:bodyPr wrap="square">
            <a:spAutoFit/>
          </a:bodyPr>
          <a:lstStyle/>
          <a:p>
            <a:pPr marL="228600" marR="0" lvl="0" indent="-228600" defTabSz="91440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GB" altLang="el-GR" sz="2400" b="0" i="0" u="none" strike="noStrike" kern="0" cap="none" spc="0" normalizeH="0" baseline="0" noProof="0" dirty="0" smtClean="0">
                <a:ln>
                  <a:noFill/>
                </a:ln>
                <a:solidFill>
                  <a:prstClr val="black"/>
                </a:solidFill>
                <a:effectLst/>
                <a:uLnTx/>
                <a:uFillTx/>
              </a:rPr>
              <a:t>H </a:t>
            </a:r>
            <a:r>
              <a:rPr kumimoji="0" lang="el-GR" altLang="el-GR" sz="2400" b="0" i="0" u="none" strike="noStrike" kern="0" cap="none" spc="0" normalizeH="0" baseline="0" noProof="0" dirty="0" smtClean="0">
                <a:ln>
                  <a:noFill/>
                </a:ln>
                <a:solidFill>
                  <a:prstClr val="black"/>
                </a:solidFill>
                <a:effectLst/>
                <a:uLnTx/>
                <a:uFillTx/>
              </a:rPr>
              <a:t>μονάδα χειρισμού αποτελείται από </a:t>
            </a:r>
            <a:endParaRPr kumimoji="0" lang="en-US" altLang="el-GR" sz="24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Υλικά συσκευασίας. </a:t>
            </a:r>
            <a:endParaRPr kumimoji="0" lang="en-US" altLang="el-GR" sz="20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Τα αγαθά που περιέχουν. </a:t>
            </a:r>
            <a:endParaRPr kumimoji="0" lang="en-US" altLang="el-GR" sz="2000"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l-GR" altLang="el-GR" sz="2400" b="0" i="0" u="none" strike="noStrike" kern="0" cap="none" spc="0" normalizeH="0" baseline="0" noProof="0" dirty="0" smtClean="0">
                <a:ln>
                  <a:noFill/>
                </a:ln>
                <a:solidFill>
                  <a:prstClr val="black"/>
                </a:solidFill>
                <a:effectLst/>
                <a:uLnTx/>
                <a:uFillTx/>
              </a:rPr>
              <a:t>Μπορεί μια μονάδα να περιέχει μια άλλη</a:t>
            </a: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b="0" i="0" u="none" strike="noStrike" kern="0" cap="none" spc="0" normalizeH="0" baseline="0" noProof="0" dirty="0" err="1" smtClean="0">
                <a:ln>
                  <a:noFill/>
                </a:ln>
                <a:solidFill>
                  <a:prstClr val="black"/>
                </a:solidFill>
                <a:effectLst/>
                <a:uLnTx/>
                <a:uFillTx/>
              </a:rPr>
              <a:t>Π.χ</a:t>
            </a:r>
            <a:r>
              <a:rPr kumimoji="0" lang="el-GR" altLang="el-GR" b="0" i="0" u="none" strike="noStrike" kern="0" cap="none" spc="0" normalizeH="0" baseline="0" noProof="0" dirty="0" smtClean="0">
                <a:ln>
                  <a:noFill/>
                </a:ln>
                <a:solidFill>
                  <a:prstClr val="black"/>
                </a:solidFill>
                <a:effectLst/>
                <a:uLnTx/>
                <a:uFillTx/>
              </a:rPr>
              <a:t> Κιβώτιο </a:t>
            </a:r>
            <a:r>
              <a:rPr kumimoji="0" lang="el-GR" altLang="el-GR" b="0" i="0" u="none" strike="noStrike" kern="0" cap="none" spc="0" normalizeH="0" baseline="0" noProof="0" dirty="0" smtClean="0">
                <a:ln>
                  <a:noFill/>
                </a:ln>
                <a:solidFill>
                  <a:prstClr val="black"/>
                </a:solidFill>
                <a:effectLst/>
                <a:uLnTx/>
                <a:uFillTx/>
                <a:sym typeface="Wingdings" panose="05000000000000000000" pitchFamily="2" charset="2"/>
              </a:rPr>
              <a:t> 10 κούτες  10 πακέτα ανά κούτα  20 τσιγάρα ανά πακέτο</a:t>
            </a:r>
            <a:endParaRPr kumimoji="0" lang="en-US" altLang="el-GR"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l-GR" altLang="el-GR" sz="2400" b="0" i="0" u="none" strike="noStrike" kern="0" cap="none" spc="0" normalizeH="0" baseline="0" noProof="0" dirty="0" smtClean="0">
                <a:ln>
                  <a:noFill/>
                </a:ln>
                <a:solidFill>
                  <a:prstClr val="black"/>
                </a:solidFill>
                <a:effectLst/>
                <a:uLnTx/>
                <a:uFillTx/>
              </a:rPr>
              <a:t>Οι μονάδες χειρισμού έχουν </a:t>
            </a:r>
            <a:r>
              <a:rPr kumimoji="0" lang="en-GB" altLang="el-GR" sz="2400" b="0" i="0" u="none" strike="noStrike" kern="0" cap="none" spc="0" normalizeH="0" baseline="0" noProof="0" dirty="0" smtClean="0">
                <a:ln>
                  <a:noFill/>
                </a:ln>
                <a:solidFill>
                  <a:prstClr val="black"/>
                </a:solidFill>
                <a:effectLst/>
                <a:uLnTx/>
                <a:uFillTx/>
              </a:rPr>
              <a:t>Bar code</a:t>
            </a:r>
            <a:endParaRPr kumimoji="0" lang="el-GR" altLang="el-GR" sz="24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κιβώτια,</a:t>
            </a:r>
            <a:endParaRPr kumimoji="0" lang="en-GB" altLang="el-GR" sz="20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κουτιά,</a:t>
            </a:r>
            <a:endParaRPr kumimoji="0" lang="en-GB" altLang="el-GR" sz="20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εμπορευματοκιβώτια,</a:t>
            </a:r>
            <a:endParaRPr kumimoji="0" lang="en-GB" altLang="el-GR" sz="20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συρμάτινα καλάθια, και</a:t>
            </a:r>
            <a:endParaRPr kumimoji="0" lang="en-GB" altLang="el-GR" sz="20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παλέτες.</a:t>
            </a:r>
            <a:endParaRPr kumimoji="0" lang="el-GR" altLang="el-GR" sz="20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22851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Παράδειγμα</a:t>
            </a:r>
          </a:p>
        </p:txBody>
      </p:sp>
      <p:pic>
        <p:nvPicPr>
          <p:cNvPr id="4" name="Εικόνα 3" descr="Μονάδα χειρισμού. Μονάδα Συσκευασίας."/>
          <p:cNvPicPr>
            <a:picLocks noChangeAspect="1"/>
          </p:cNvPicPr>
          <p:nvPr/>
        </p:nvPicPr>
        <p:blipFill>
          <a:blip r:embed="rId3"/>
          <a:stretch>
            <a:fillRect/>
          </a:stretch>
        </p:blipFill>
        <p:spPr>
          <a:xfrm>
            <a:off x="838200" y="1219200"/>
            <a:ext cx="7395089" cy="5023539"/>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6181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Διοίκηση παραγωγής</a:t>
            </a:r>
          </a:p>
        </p:txBody>
      </p:sp>
      <p:sp>
        <p:nvSpPr>
          <p:cNvPr id="3" name="Ορθογώνιο 2"/>
          <p:cNvSpPr/>
          <p:nvPr/>
        </p:nvSpPr>
        <p:spPr>
          <a:xfrm>
            <a:off x="508000" y="1417638"/>
            <a:ext cx="8153400" cy="4599721"/>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Η διοίκηση παραγωγής σε ένα σύστημα </a:t>
            </a:r>
            <a:r>
              <a:rPr kumimoji="0" lang="en-US" sz="1600" b="0" i="0" u="none" strike="noStrike" kern="0" cap="none" spc="0" normalizeH="0" baseline="0" noProof="0" dirty="0" smtClean="0">
                <a:ln>
                  <a:noFill/>
                </a:ln>
                <a:solidFill>
                  <a:prstClr val="black"/>
                </a:solidFill>
                <a:effectLst/>
                <a:uLnTx/>
                <a:uFillTx/>
              </a:rPr>
              <a:t>ERP </a:t>
            </a:r>
            <a:r>
              <a:rPr kumimoji="0" lang="el-GR" sz="1600" b="0" i="0" u="none" strike="noStrike" kern="0" cap="none" spc="0" normalizeH="0" baseline="0" noProof="0" dirty="0" smtClean="0">
                <a:ln>
                  <a:noFill/>
                </a:ln>
                <a:solidFill>
                  <a:prstClr val="black"/>
                </a:solidFill>
                <a:effectLst/>
                <a:uLnTx/>
                <a:uFillTx/>
              </a:rPr>
              <a:t>γίνεται σε δύο φάσεις: </a:t>
            </a:r>
          </a:p>
          <a:p>
            <a:pPr marL="0" marR="0" lvl="0" indent="0" defTabSz="914400" eaLnBrk="1" fontAlgn="auto" latinLnBrk="0" hangingPunct="1">
              <a:lnSpc>
                <a:spcPct val="90000"/>
              </a:lnSpc>
              <a:spcBef>
                <a:spcPts val="1000"/>
              </a:spcBef>
              <a:spcAft>
                <a:spcPts val="0"/>
              </a:spcAft>
              <a:buClrTx/>
              <a:buSzTx/>
              <a:buFontTx/>
              <a:buNone/>
              <a:tabLst/>
              <a:defRPr/>
            </a:pPr>
            <a:endParaRPr kumimoji="0" lang="el-GR" sz="16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Προγραμματισμό παραγωγής (</a:t>
            </a:r>
            <a:r>
              <a:rPr kumimoji="0" lang="el-GR" sz="1600" b="0" i="0" u="none" strike="noStrike" kern="0" cap="none" spc="0" normalizeH="0" baseline="0" noProof="0" dirty="0" err="1" smtClean="0">
                <a:ln>
                  <a:noFill/>
                </a:ln>
                <a:solidFill>
                  <a:prstClr val="black"/>
                </a:solidFill>
                <a:effectLst/>
                <a:uLnTx/>
                <a:uFillTx/>
              </a:rPr>
              <a:t>production</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planning</a:t>
            </a:r>
            <a:r>
              <a:rPr kumimoji="0" lang="el-GR" sz="1600" b="0" i="0" u="none" strike="noStrike" kern="0" cap="none" spc="0" normalizeH="0" baseline="0" noProof="0" dirty="0" smtClean="0">
                <a:ln>
                  <a:noFill/>
                </a:ln>
                <a:solidFill>
                  <a:prstClr val="black"/>
                </a:solidFill>
                <a:effectLst/>
                <a:uLnTx/>
                <a:uFillTx/>
              </a:rPr>
              <a:t>)</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των προδιαγραφών παραγωγής προϊόντων </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της διαθεσιμότητας των κέντρων επεξεργασίας (</a:t>
            </a:r>
            <a:r>
              <a:rPr kumimoji="0" lang="el-GR" sz="1600" b="0" i="0" u="none" strike="noStrike" kern="0" cap="none" spc="0" normalizeH="0" baseline="0" noProof="0" dirty="0" err="1" smtClean="0">
                <a:ln>
                  <a:noFill/>
                </a:ln>
                <a:solidFill>
                  <a:prstClr val="black"/>
                </a:solidFill>
                <a:effectLst/>
                <a:uLnTx/>
                <a:uFillTx/>
              </a:rPr>
              <a:t>work</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centers</a:t>
            </a:r>
            <a:r>
              <a:rPr kumimoji="0" lang="el-GR" sz="1600" b="0" i="0" u="none" strike="noStrike" kern="0" cap="none" spc="0" normalizeH="0" baseline="0" noProof="0" dirty="0" smtClean="0">
                <a:ln>
                  <a:noFill/>
                </a:ln>
                <a:solidFill>
                  <a:prstClr val="black"/>
                </a:solidFill>
                <a:effectLst/>
                <a:uLnTx/>
                <a:uFillTx/>
              </a:rPr>
              <a:t>)</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τον προγραμματισμό της παραγωγικής δυναμικότητας (</a:t>
            </a:r>
            <a:r>
              <a:rPr kumimoji="0" lang="el-GR" sz="1600" b="0" i="0" u="none" strike="noStrike" kern="0" cap="none" spc="0" normalizeH="0" baseline="0" noProof="0" dirty="0" err="1" smtClean="0">
                <a:ln>
                  <a:noFill/>
                </a:ln>
                <a:solidFill>
                  <a:prstClr val="black"/>
                </a:solidFill>
                <a:effectLst/>
                <a:uLnTx/>
                <a:uFillTx/>
              </a:rPr>
              <a:t>capacity</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planning</a:t>
            </a:r>
            <a:r>
              <a:rPr kumimoji="0" lang="el-GR" sz="1600" b="0" i="0" u="none" strike="noStrike" kern="0" cap="none" spc="0" normalizeH="0" baseline="0" noProof="0" dirty="0" smtClean="0">
                <a:ln>
                  <a:noFill/>
                </a:ln>
                <a:solidFill>
                  <a:prstClr val="black"/>
                </a:solidFill>
                <a:effectLst/>
                <a:uLnTx/>
                <a:uFillTx/>
              </a:rPr>
              <a:t>)</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τον προγραμματισμό απαιτήσεων σε υλικά (</a:t>
            </a:r>
            <a:r>
              <a:rPr kumimoji="0" lang="el-GR" sz="1600" b="0" i="0" u="none" strike="noStrike" kern="0" cap="none" spc="0" normalizeH="0" baseline="0" noProof="0" dirty="0" err="1" smtClean="0">
                <a:ln>
                  <a:noFill/>
                </a:ln>
                <a:solidFill>
                  <a:prstClr val="black"/>
                </a:solidFill>
                <a:effectLst/>
                <a:uLnTx/>
                <a:uFillTx/>
              </a:rPr>
              <a:t>Material</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Requirements</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Planning</a:t>
            </a:r>
            <a:r>
              <a:rPr kumimoji="0" lang="el-GR" sz="1600" b="0" i="0" u="none" strike="noStrike" kern="0" cap="none" spc="0" normalizeH="0" baseline="0" noProof="0" dirty="0" smtClean="0">
                <a:ln>
                  <a:noFill/>
                </a:ln>
                <a:solidFill>
                  <a:prstClr val="black"/>
                </a:solidFill>
                <a:effectLst/>
                <a:uLnTx/>
                <a:uFillTx/>
              </a:rPr>
              <a:t> – MRP) </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τον προγραμματισμό του συνολικού προγράμματος παραγωγής (</a:t>
            </a:r>
            <a:r>
              <a:rPr kumimoji="0" lang="el-GR" sz="1600" b="0" i="0" u="none" strike="noStrike" kern="0" cap="none" spc="0" normalizeH="0" baseline="0" noProof="0" dirty="0" err="1" smtClean="0">
                <a:ln>
                  <a:noFill/>
                </a:ln>
                <a:solidFill>
                  <a:prstClr val="black"/>
                </a:solidFill>
                <a:effectLst/>
                <a:uLnTx/>
                <a:uFillTx/>
              </a:rPr>
              <a:t>aggregate</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planning</a:t>
            </a:r>
            <a:r>
              <a:rPr kumimoji="0" lang="el-GR" sz="1600" b="0" i="0" u="none" strike="noStrike" kern="0" cap="none" spc="0" normalizeH="0" baseline="0" noProof="0" dirty="0" smtClean="0">
                <a:ln>
                  <a:noFill/>
                </a:ln>
                <a:solidFill>
                  <a:prstClr val="black"/>
                </a:solidFill>
                <a:effectLst/>
                <a:uLnTx/>
                <a:uFillTx/>
              </a:rPr>
              <a:t>) κ.λπ.</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l-GR" sz="16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Εκτέλεση παραγωγής (</a:t>
            </a:r>
            <a:r>
              <a:rPr kumimoji="0" lang="el-GR" sz="1600" b="0" i="0" u="none" strike="noStrike" kern="0" cap="none" spc="0" normalizeH="0" baseline="0" noProof="0" dirty="0" err="1" smtClean="0">
                <a:ln>
                  <a:noFill/>
                </a:ln>
                <a:solidFill>
                  <a:prstClr val="black"/>
                </a:solidFill>
                <a:effectLst/>
                <a:uLnTx/>
                <a:uFillTx/>
              </a:rPr>
              <a:t>production</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execution</a:t>
            </a:r>
            <a:r>
              <a:rPr kumimoji="0" lang="el-GR" sz="1600" b="0" i="0" u="none" strike="noStrike" kern="0" cap="none" spc="0" normalizeH="0" baseline="0" noProof="0" dirty="0" smtClean="0">
                <a:ln>
                  <a:noFill/>
                </a:ln>
                <a:solidFill>
                  <a:prstClr val="black"/>
                </a:solidFill>
                <a:effectLst/>
                <a:uLnTx/>
                <a:uFillTx/>
              </a:rPr>
              <a:t>)</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διαχείριση εντολών παραγωγής (</a:t>
            </a:r>
            <a:r>
              <a:rPr kumimoji="0" lang="el-GR" sz="1600" b="0" i="0" u="none" strike="noStrike" kern="0" cap="none" spc="0" normalizeH="0" baseline="0" noProof="0" dirty="0" err="1" smtClean="0">
                <a:ln>
                  <a:noFill/>
                </a:ln>
                <a:solidFill>
                  <a:prstClr val="black"/>
                </a:solidFill>
                <a:effectLst/>
                <a:uLnTx/>
                <a:uFillTx/>
              </a:rPr>
              <a:t>production</a:t>
            </a:r>
            <a:r>
              <a:rPr kumimoji="0" lang="el-GR"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err="1" smtClean="0">
                <a:ln>
                  <a:noFill/>
                </a:ln>
                <a:solidFill>
                  <a:prstClr val="black"/>
                </a:solidFill>
                <a:effectLst/>
                <a:uLnTx/>
                <a:uFillTx/>
              </a:rPr>
              <a:t>orders</a:t>
            </a:r>
            <a:r>
              <a:rPr kumimoji="0" lang="el-GR" sz="1600" b="0" i="0" u="none" strike="noStrike" kern="0" cap="none" spc="0" normalizeH="0" baseline="0" noProof="0" dirty="0" smtClean="0">
                <a:ln>
                  <a:noFill/>
                </a:ln>
                <a:solidFill>
                  <a:prstClr val="black"/>
                </a:solidFill>
                <a:effectLst/>
                <a:uLnTx/>
                <a:uFillTx/>
              </a:rPr>
              <a:t>)</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διαχείριση παραγωγικών πόρων </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err="1" smtClean="0">
                <a:ln>
                  <a:noFill/>
                </a:ln>
                <a:solidFill>
                  <a:prstClr val="black"/>
                </a:solidFill>
                <a:effectLst/>
                <a:uLnTx/>
                <a:uFillTx/>
              </a:rPr>
              <a:t>δι</a:t>
            </a:r>
            <a:r>
              <a:rPr kumimoji="0" lang="en-US" sz="1600" b="0" i="0" u="none" strike="noStrike" kern="0" cap="none" spc="0" normalizeH="0" baseline="0" noProof="0" dirty="0" smtClean="0">
                <a:ln>
                  <a:noFill/>
                </a:ln>
                <a:solidFill>
                  <a:prstClr val="black"/>
                </a:solidFill>
                <a:effectLst/>
                <a:uLnTx/>
                <a:uFillTx/>
              </a:rPr>
              <a:t>αχείριση κέντρων επεξεργασίας κ.λπ.</a:t>
            </a:r>
            <a:endParaRPr kumimoji="0" lang="el-GR" sz="1600"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16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57536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Προγραμματισμός </a:t>
            </a:r>
            <a:r>
              <a:rPr lang="el-GR" b="1" dirty="0" smtClean="0"/>
              <a:t>                              και </a:t>
            </a:r>
            <a:r>
              <a:rPr lang="el-GR" b="1" dirty="0"/>
              <a:t>έλεγχος παραγωγής</a:t>
            </a:r>
          </a:p>
        </p:txBody>
      </p:sp>
      <p:sp>
        <p:nvSpPr>
          <p:cNvPr id="4" name="Ορθογώνιο 3"/>
          <p:cNvSpPr/>
          <p:nvPr/>
        </p:nvSpPr>
        <p:spPr>
          <a:xfrm>
            <a:off x="482600" y="2057400"/>
            <a:ext cx="8356600" cy="2564805"/>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0" cap="none" spc="0" normalizeH="0" baseline="0" noProof="0" dirty="0" smtClean="0">
                <a:ln>
                  <a:noFill/>
                </a:ln>
                <a:solidFill>
                  <a:prstClr val="black"/>
                </a:solidFill>
                <a:effectLst/>
                <a:uLnTx/>
                <a:uFillTx/>
              </a:rPr>
              <a:t>Οι διαδικασίες διακριτής παραγωγής (</a:t>
            </a:r>
            <a:r>
              <a:rPr kumimoji="0" lang="en-US" sz="3200" b="0" i="0" u="none" strike="noStrike" kern="0" cap="none" spc="0" normalizeH="0" baseline="0" noProof="0" dirty="0" smtClean="0">
                <a:ln>
                  <a:noFill/>
                </a:ln>
                <a:solidFill>
                  <a:prstClr val="black"/>
                </a:solidFill>
                <a:effectLst/>
                <a:uLnTx/>
                <a:uFillTx/>
              </a:rPr>
              <a:t>discrete manufacturing</a:t>
            </a:r>
            <a:r>
              <a:rPr kumimoji="0" lang="el-GR" sz="3200"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0" cap="none" spc="0" normalizeH="0" baseline="0" noProof="0" dirty="0" smtClean="0">
                <a:ln>
                  <a:noFill/>
                </a:ln>
                <a:solidFill>
                  <a:prstClr val="black"/>
                </a:solidFill>
                <a:effectLst/>
                <a:uLnTx/>
                <a:uFillTx/>
              </a:rPr>
              <a:t>Οι διαδικασίες επαναληπτικής παραγωγής (</a:t>
            </a:r>
            <a:r>
              <a:rPr kumimoji="0" lang="en-US" sz="3200" b="0" i="0" u="none" strike="noStrike" kern="0" cap="none" spc="0" normalizeH="0" baseline="0" noProof="0" dirty="0" smtClean="0">
                <a:ln>
                  <a:noFill/>
                </a:ln>
                <a:solidFill>
                  <a:prstClr val="black"/>
                </a:solidFill>
                <a:effectLst/>
                <a:uLnTx/>
                <a:uFillTx/>
              </a:rPr>
              <a:t>repetitive manufacturing</a:t>
            </a:r>
            <a:r>
              <a:rPr kumimoji="0" lang="el-GR" sz="3200" b="0" i="0" u="none" strike="noStrike" kern="0" cap="none" spc="0" normalizeH="0" baseline="0" noProof="0" dirty="0" smtClean="0">
                <a:ln>
                  <a:noFill/>
                </a:ln>
                <a:solidFill>
                  <a:prstClr val="black"/>
                </a:solidFill>
                <a:effectLst/>
                <a:uLnTx/>
                <a:uFillTx/>
              </a:rPr>
              <a:t>).</a:t>
            </a:r>
          </a:p>
          <a:p>
            <a:pPr marL="0" marR="0" lvl="0" indent="0" defTabSz="914400" eaLnBrk="1" fontAlgn="auto" latinLnBrk="0" hangingPunct="1">
              <a:lnSpc>
                <a:spcPct val="90000"/>
              </a:lnSpc>
              <a:spcBef>
                <a:spcPts val="1000"/>
              </a:spcBef>
              <a:spcAft>
                <a:spcPts val="0"/>
              </a:spcAft>
              <a:buClrTx/>
              <a:buSzTx/>
              <a:buFontTx/>
              <a:buNone/>
              <a:tabLst/>
              <a:defRPr/>
            </a:pPr>
            <a:endParaRPr kumimoji="0" lang="el-GR" sz="32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96093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στο πλαίσιο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Διακριτή και επαναληπτική παραγωγή</a:t>
            </a:r>
          </a:p>
        </p:txBody>
      </p:sp>
      <p:pic>
        <p:nvPicPr>
          <p:cNvPr id="3" name="Εικόνα 2" descr="Παραγωγή με βάση εντολές παραγωγής.&#10;Προγραμματισμός παραγωγής με βάση το χρονοπρόγραμμα."/>
          <p:cNvPicPr>
            <a:picLocks noChangeAspect="1"/>
          </p:cNvPicPr>
          <p:nvPr/>
        </p:nvPicPr>
        <p:blipFill>
          <a:blip r:embed="rId3"/>
          <a:stretch>
            <a:fillRect/>
          </a:stretch>
        </p:blipFill>
        <p:spPr>
          <a:xfrm>
            <a:off x="941517" y="1417638"/>
            <a:ext cx="7260965" cy="4615072"/>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8638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Στρατηγικές παραγωγής </a:t>
            </a:r>
          </a:p>
        </p:txBody>
      </p:sp>
      <p:sp>
        <p:nvSpPr>
          <p:cNvPr id="4" name="Ορθογώνιο 3"/>
          <p:cNvSpPr/>
          <p:nvPr/>
        </p:nvSpPr>
        <p:spPr>
          <a:xfrm>
            <a:off x="0" y="1575554"/>
            <a:ext cx="8686800" cy="4780796"/>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Η στρατηγική </a:t>
            </a:r>
            <a:r>
              <a:rPr kumimoji="0" lang="el-GR" sz="1600" b="1" i="0" u="none" strike="noStrike" kern="0" cap="none" spc="0" normalizeH="0" baseline="0" noProof="0" dirty="0" err="1" smtClean="0">
                <a:ln>
                  <a:noFill/>
                </a:ln>
                <a:solidFill>
                  <a:prstClr val="black"/>
                </a:solidFill>
                <a:effectLst/>
                <a:uLnTx/>
                <a:uFillTx/>
              </a:rPr>
              <a:t>make-to-stock</a:t>
            </a:r>
            <a:r>
              <a:rPr kumimoji="0" lang="el-GR" sz="1600" b="0" i="0" u="none" strike="noStrike" kern="0" cap="none" spc="0" normalizeH="0" baseline="0" noProof="0" dirty="0" smtClean="0">
                <a:ln>
                  <a:noFill/>
                </a:ln>
                <a:solidFill>
                  <a:prstClr val="black"/>
                </a:solidFill>
                <a:effectLst/>
                <a:uLnTx/>
                <a:uFillTx/>
              </a:rPr>
              <a:t> (παραγωγή και αποθεματοποίηση) χρησιμοποιείται από επιχειρήσεις που επιλέγουν να διατηρούν υψηλό απόθεμα προϊόντων με σκοπό την άμεση ικανοποίηση της ζήτησης. Με τον τρόπο αυτό ελαχιστοποιούν το χρόνο αναμονής των πελατών. Βέβαια αυτή η στρατηγική είναι κατάλληλη όταν τα προϊόντα είναι α) τυποποιημένα β) υπάρχει μαζική παραγωγή και γ) η πρόβλεψη για τη ζήτηση είναι ακριβής. Παραδείγματα επιχειρήσεων που χρησιμοποιούν αυτή την στρατηγική για την παραγωγή των προϊόντων τους είναι τρόφιμα ευρείας χρήσης (π.χ. μακαρόνια, ζάχαρη), αναψυκτικά, φάρμακα ευρείας κυκλοφορίας (π.χ. παυσίπονα), κ.α.</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smtClean="0">
                <a:ln>
                  <a:noFill/>
                </a:ln>
                <a:solidFill>
                  <a:prstClr val="black"/>
                </a:solidFill>
                <a:effectLst/>
                <a:uLnTx/>
                <a:uFillTx/>
              </a:rPr>
              <a:t>Η στρατηγική </a:t>
            </a:r>
            <a:r>
              <a:rPr kumimoji="0" lang="el-GR" sz="1600" b="1" i="0" u="none" strike="noStrike" kern="0" cap="none" spc="0" normalizeH="0" baseline="0" noProof="0" dirty="0" err="1" smtClean="0">
                <a:ln>
                  <a:noFill/>
                </a:ln>
                <a:solidFill>
                  <a:prstClr val="black"/>
                </a:solidFill>
                <a:effectLst/>
                <a:uLnTx/>
                <a:uFillTx/>
              </a:rPr>
              <a:t>make-to-order</a:t>
            </a:r>
            <a:r>
              <a:rPr kumimoji="0" lang="el-GR" sz="1600" b="1"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παραγωγή με βάση την παραγγελία) είναι κατάλληλη για επιχειρήσεις που παράγουν προϊόντα με βάση τις προδιαγραφές του πελάτη σε μικρές ποσότητες. Η στρατηγική αυτή απαιτεί μικρές γραμμές παραγωγής, δημιουργεί μικρά αποθέματα και δεν χρειάζεται να είναι γνωστή η ζήτηση.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rPr>
              <a:t>Η </a:t>
            </a:r>
            <a:r>
              <a:rPr kumimoji="0" lang="en-US" sz="1600" b="0" i="0" u="none" strike="noStrike" kern="0" cap="none" spc="0" normalizeH="0" baseline="0" noProof="0" dirty="0" err="1" smtClean="0">
                <a:ln>
                  <a:noFill/>
                </a:ln>
                <a:solidFill>
                  <a:prstClr val="black"/>
                </a:solidFill>
                <a:effectLst/>
                <a:uLnTx/>
                <a:uFillTx/>
              </a:rPr>
              <a:t>στρ</a:t>
            </a:r>
            <a:r>
              <a:rPr kumimoji="0" lang="en-US" sz="1600" b="0" i="0" u="none" strike="noStrike" kern="0" cap="none" spc="0" normalizeH="0" baseline="0" noProof="0" dirty="0" smtClean="0">
                <a:ln>
                  <a:noFill/>
                </a:ln>
                <a:solidFill>
                  <a:prstClr val="black"/>
                </a:solidFill>
                <a:effectLst/>
                <a:uLnTx/>
                <a:uFillTx/>
              </a:rPr>
              <a:t>ατηγική </a:t>
            </a:r>
            <a:r>
              <a:rPr kumimoji="0" lang="en-US" sz="1600" b="1" i="0" u="none" strike="noStrike" kern="0" cap="none" spc="0" normalizeH="0" baseline="0" noProof="0" dirty="0" smtClean="0">
                <a:ln>
                  <a:noFill/>
                </a:ln>
                <a:solidFill>
                  <a:prstClr val="black"/>
                </a:solidFill>
                <a:effectLst/>
                <a:uLnTx/>
                <a:uFillTx/>
              </a:rPr>
              <a:t>assemble-to-order </a:t>
            </a:r>
            <a:r>
              <a:rPr kumimoji="0" lang="en-US" sz="1600" b="0" i="0" u="none" strike="noStrike" kern="0" cap="none" spc="0" normalizeH="0" baseline="0" noProof="0" dirty="0" smtClean="0">
                <a:ln>
                  <a:noFill/>
                </a:ln>
                <a:solidFill>
                  <a:prstClr val="black"/>
                </a:solidFill>
                <a:effectLst/>
                <a:uLnTx/>
                <a:uFillTx/>
              </a:rPr>
              <a:t>(συναρμολόγηση με βάση την παραγγελία) είναι παρόμοια της στρατηγικής make-to-order με τη διαφορά ότι η επιχείρηση προχωρά στην παραγωγή μέρους του προϊόντος, δημιουργώντας ημι-έτοιμα (semi-finished) προϊόντα, αφήνοντας την ολοκλήρωση του προϊόντος να γίνει με βάση την παραγγελία του πελάτη. </a:t>
            </a:r>
            <a:r>
              <a:rPr kumimoji="0" lang="en-US" sz="1600" b="0" i="0" u="none" strike="noStrike" kern="0" cap="none" spc="0" normalizeH="0" baseline="0" noProof="0" dirty="0" err="1" smtClean="0">
                <a:ln>
                  <a:noFill/>
                </a:ln>
                <a:solidFill>
                  <a:prstClr val="black"/>
                </a:solidFill>
                <a:effectLst/>
                <a:uLnTx/>
                <a:uFillTx/>
              </a:rPr>
              <a:t>Έτσι</a:t>
            </a:r>
            <a:r>
              <a:rPr kumimoji="0" lang="en-US" sz="1600" b="0" i="0" u="none" strike="noStrike" kern="0" cap="none" spc="0" normalizeH="0" baseline="0" noProof="0" dirty="0" smtClean="0">
                <a:ln>
                  <a:noFill/>
                </a:ln>
                <a:solidFill>
                  <a:prstClr val="black"/>
                </a:solidFill>
                <a:effectLst/>
                <a:uLnTx/>
                <a:uFillTx/>
              </a:rPr>
              <a:t> </a:t>
            </a:r>
            <a:r>
              <a:rPr kumimoji="0" lang="en-US" sz="1600" b="0" i="0" u="none" strike="noStrike" kern="0" cap="none" spc="0" normalizeH="0" baseline="0" noProof="0" dirty="0" err="1" smtClean="0">
                <a:ln>
                  <a:noFill/>
                </a:ln>
                <a:solidFill>
                  <a:prstClr val="black"/>
                </a:solidFill>
                <a:effectLst/>
                <a:uLnTx/>
                <a:uFillTx/>
              </a:rPr>
              <a:t>μόλις</a:t>
            </a:r>
            <a:r>
              <a:rPr kumimoji="0" lang="en-US" sz="1600" b="0" i="0" u="none" strike="noStrike" kern="0" cap="none" spc="0" normalizeH="0" baseline="0" noProof="0" dirty="0" smtClean="0">
                <a:ln>
                  <a:noFill/>
                </a:ln>
                <a:solidFill>
                  <a:prstClr val="black"/>
                </a:solidFill>
                <a:effectLst/>
                <a:uLnTx/>
                <a:uFillTx/>
              </a:rPr>
              <a:t> ο π</a:t>
            </a:r>
            <a:r>
              <a:rPr kumimoji="0" lang="en-US" sz="1600" b="0" i="0" u="none" strike="noStrike" kern="0" cap="none" spc="0" normalizeH="0" baseline="0" noProof="0" dirty="0" err="1" smtClean="0">
                <a:ln>
                  <a:noFill/>
                </a:ln>
                <a:solidFill>
                  <a:prstClr val="black"/>
                </a:solidFill>
                <a:effectLst/>
                <a:uLnTx/>
                <a:uFillTx/>
              </a:rPr>
              <a:t>ελάτης</a:t>
            </a:r>
            <a:r>
              <a:rPr kumimoji="0" lang="en-US" sz="1600" b="0" i="0" u="none" strike="noStrike" kern="0" cap="none" spc="0" normalizeH="0" baseline="0" noProof="0" dirty="0" smtClean="0">
                <a:ln>
                  <a:noFill/>
                </a:ln>
                <a:solidFill>
                  <a:prstClr val="black"/>
                </a:solidFill>
                <a:effectLst/>
                <a:uLnTx/>
                <a:uFillTx/>
              </a:rPr>
              <a:t> </a:t>
            </a:r>
            <a:r>
              <a:rPr kumimoji="0" lang="en-US" sz="1600" b="0" i="0" u="none" strike="noStrike" kern="0" cap="none" spc="0" normalizeH="0" baseline="0" noProof="0" dirty="0" err="1" smtClean="0">
                <a:ln>
                  <a:noFill/>
                </a:ln>
                <a:solidFill>
                  <a:prstClr val="black"/>
                </a:solidFill>
                <a:effectLst/>
                <a:uLnTx/>
                <a:uFillTx/>
              </a:rPr>
              <a:t>θέσει</a:t>
            </a:r>
            <a:r>
              <a:rPr kumimoji="0" lang="en-US" sz="1600" b="0" i="0" u="none" strike="noStrike" kern="0" cap="none" spc="0" normalizeH="0" baseline="0" noProof="0" dirty="0" smtClean="0">
                <a:ln>
                  <a:noFill/>
                </a:ln>
                <a:solidFill>
                  <a:prstClr val="black"/>
                </a:solidFill>
                <a:effectLst/>
                <a:uLnTx/>
                <a:uFillTx/>
              </a:rPr>
              <a:t> </a:t>
            </a:r>
            <a:r>
              <a:rPr kumimoji="0" lang="en-US" sz="1600" b="0" i="0" u="none" strike="noStrike" kern="0" cap="none" spc="0" normalizeH="0" baseline="0" noProof="0" dirty="0" err="1" smtClean="0">
                <a:ln>
                  <a:noFill/>
                </a:ln>
                <a:solidFill>
                  <a:prstClr val="black"/>
                </a:solidFill>
                <a:effectLst/>
                <a:uLnTx/>
                <a:uFillTx/>
              </a:rPr>
              <a:t>την</a:t>
            </a:r>
            <a:r>
              <a:rPr kumimoji="0" lang="en-US" sz="1600" b="0" i="0" u="none" strike="noStrike" kern="0" cap="none" spc="0" normalizeH="0" baseline="0" noProof="0" dirty="0" smtClean="0">
                <a:ln>
                  <a:noFill/>
                </a:ln>
                <a:solidFill>
                  <a:prstClr val="black"/>
                </a:solidFill>
                <a:effectLst/>
                <a:uLnTx/>
                <a:uFillTx/>
              </a:rPr>
              <a:t> παρα</a:t>
            </a:r>
            <a:r>
              <a:rPr kumimoji="0" lang="en-US" sz="1600" b="0" i="0" u="none" strike="noStrike" kern="0" cap="none" spc="0" normalizeH="0" baseline="0" noProof="0" dirty="0" err="1" smtClean="0">
                <a:ln>
                  <a:noFill/>
                </a:ln>
                <a:solidFill>
                  <a:prstClr val="black"/>
                </a:solidFill>
                <a:effectLst/>
                <a:uLnTx/>
                <a:uFillTx/>
              </a:rPr>
              <a:t>γγελί</a:t>
            </a:r>
            <a:r>
              <a:rPr kumimoji="0" lang="en-US" sz="1600" b="0" i="0" u="none" strike="noStrike" kern="0" cap="none" spc="0" normalizeH="0" baseline="0" noProof="0" dirty="0" smtClean="0">
                <a:ln>
                  <a:noFill/>
                </a:ln>
                <a:solidFill>
                  <a:prstClr val="black"/>
                </a:solidFill>
                <a:effectLst/>
                <a:uLnTx/>
                <a:uFillTx/>
              </a:rPr>
              <a:t>α του, η διαδικασία συναρμολόγησης δημιουργεί το τελικό προϊόν με βάση τα ημι-έτοιμα προϊόντα που υπάρχουν. </a:t>
            </a:r>
            <a:r>
              <a:rPr kumimoji="0" lang="en-US" sz="1600" b="0" i="0" u="none" strike="noStrike" kern="0" cap="none" spc="0" normalizeH="0" baseline="0" noProof="0" dirty="0" err="1" smtClean="0">
                <a:ln>
                  <a:noFill/>
                </a:ln>
                <a:solidFill>
                  <a:prstClr val="black"/>
                </a:solidFill>
                <a:effectLst/>
                <a:uLnTx/>
                <a:uFillTx/>
              </a:rPr>
              <a:t>Προϋ</a:t>
            </a:r>
            <a:r>
              <a:rPr kumimoji="0" lang="en-US" sz="1600" b="0" i="0" u="none" strike="noStrike" kern="0" cap="none" spc="0" normalizeH="0" baseline="0" noProof="0" dirty="0" smtClean="0">
                <a:ln>
                  <a:noFill/>
                </a:ln>
                <a:solidFill>
                  <a:prstClr val="black"/>
                </a:solidFill>
                <a:effectLst/>
                <a:uLnTx/>
                <a:uFillTx/>
              </a:rPr>
              <a:t>πόθεση είναι η διαδικασία συναρμολόγησης να είναι ευέλικτη ώστε να είναι ικανή να παράγει πολλά διαφορετικά προϊόντα. Η </a:t>
            </a:r>
            <a:r>
              <a:rPr kumimoji="0" lang="en-US" sz="1600" b="0" i="0" u="none" strike="noStrike" kern="0" cap="none" spc="0" normalizeH="0" baseline="0" noProof="0" dirty="0" err="1" smtClean="0">
                <a:ln>
                  <a:noFill/>
                </a:ln>
                <a:solidFill>
                  <a:prstClr val="black"/>
                </a:solidFill>
                <a:effectLst/>
                <a:uLnTx/>
                <a:uFillTx/>
              </a:rPr>
              <a:t>στρ</a:t>
            </a:r>
            <a:r>
              <a:rPr kumimoji="0" lang="en-US" sz="1600" b="0" i="0" u="none" strike="noStrike" kern="0" cap="none" spc="0" normalizeH="0" baseline="0" noProof="0" dirty="0" smtClean="0">
                <a:ln>
                  <a:noFill/>
                </a:ln>
                <a:solidFill>
                  <a:prstClr val="black"/>
                </a:solidFill>
                <a:effectLst/>
                <a:uLnTx/>
                <a:uFillTx/>
              </a:rPr>
              <a:t>ατηγική αυτή είναι κατάλληλη όταν υπάρχει μεγάλη διαφοροποίηση των προϊόντων, κάνοντας την πρόβλεψη της ζήτησης αδύνατη</a:t>
            </a:r>
            <a:endParaRPr kumimoji="0" lang="el-GR" sz="16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27973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Τα βήματα από την εντολή παραγγελίας ως την παράδοσή της</a:t>
            </a:r>
          </a:p>
        </p:txBody>
      </p:sp>
      <p:pic>
        <p:nvPicPr>
          <p:cNvPr id="3" name="Εικόνα 2" descr="εντολή παραγγελίας, προμήθεια, κατασκευή, συναρμολόγηση, παράδοση."/>
          <p:cNvPicPr>
            <a:picLocks noChangeAspect="1"/>
          </p:cNvPicPr>
          <p:nvPr/>
        </p:nvPicPr>
        <p:blipFill>
          <a:blip r:embed="rId3"/>
          <a:stretch>
            <a:fillRect/>
          </a:stretch>
        </p:blipFill>
        <p:spPr>
          <a:xfrm>
            <a:off x="560484" y="2286000"/>
            <a:ext cx="8023031" cy="2359356"/>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412682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Πίνακες υλικών παραγωγής</a:t>
            </a:r>
          </a:p>
        </p:txBody>
      </p:sp>
      <p:pic>
        <p:nvPicPr>
          <p:cNvPr id="4" name="Εικόνα 3" descr="Καρέκλα, ένα τεμάχιο σκελετός, 4 τεμάχια πόδια, 1 τεμάχιο έδρα, 1 τεμάχιο πλάτη. Η έδρα αποτελείται απο  1 τεμάχιο ξύλινη έδρα, 4 τεμάχια βίδες, 4 τεμάχια καλύπτρες βιδών, η πλάτη αποτελείται από 1 τεμάχιο ξύλινη πλάτη, 2 τεμάχια βίδες, 2 τεμάχια καλύπτρες βιδών."/>
          <p:cNvPicPr>
            <a:picLocks noChangeAspect="1"/>
          </p:cNvPicPr>
          <p:nvPr/>
        </p:nvPicPr>
        <p:blipFill>
          <a:blip r:embed="rId3"/>
          <a:stretch>
            <a:fillRect/>
          </a:stretch>
        </p:blipFill>
        <p:spPr>
          <a:xfrm>
            <a:off x="685800" y="1430338"/>
            <a:ext cx="7239000" cy="4586811"/>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06782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Παράδειγμα </a:t>
            </a:r>
            <a:r>
              <a:rPr lang="en-US" b="1" dirty="0"/>
              <a:t>BOM</a:t>
            </a:r>
            <a:endParaRPr lang="el-GR" b="1" dirty="0"/>
          </a:p>
        </p:txBody>
      </p:sp>
      <p:pic>
        <p:nvPicPr>
          <p:cNvPr id="6" name="Picture 2" descr="[DECORATIVE]"/>
          <p:cNvPicPr/>
          <p:nvPr/>
        </p:nvPicPr>
        <p:blipFill rotWithShape="1">
          <a:blip r:embed="rId3" cstate="print">
            <a:extLst>
              <a:ext uri="{28A0092B-C50C-407E-A947-70E740481C1C}">
                <a14:useLocalDpi xmlns:a14="http://schemas.microsoft.com/office/drawing/2010/main" val="0"/>
              </a:ext>
            </a:extLst>
          </a:blip>
          <a:srcRect b="4520"/>
          <a:stretch/>
        </p:blipFill>
        <p:spPr bwMode="auto">
          <a:xfrm>
            <a:off x="457200" y="1219200"/>
            <a:ext cx="8077200" cy="5029200"/>
          </a:xfrm>
          <a:prstGeom prst="rect">
            <a:avLst/>
          </a:prstGeom>
          <a:noFill/>
          <a:ln>
            <a:noFill/>
          </a:ln>
          <a:extLst>
            <a:ext uri="{53640926-AAD7-44D8-BBD7-CCE9431645EC}">
              <a14:shadowObscured xmlns:a14="http://schemas.microsoft.com/office/drawing/2010/main"/>
            </a:ext>
          </a:extLst>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087012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Κατηγορίες υλικών ΒΟΜ</a:t>
            </a:r>
          </a:p>
        </p:txBody>
      </p:sp>
      <p:sp>
        <p:nvSpPr>
          <p:cNvPr id="3" name="Ορθογώνιο 2"/>
          <p:cNvSpPr/>
          <p:nvPr/>
        </p:nvSpPr>
        <p:spPr>
          <a:xfrm>
            <a:off x="152400" y="1219200"/>
            <a:ext cx="8686800" cy="4586897"/>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Για κάθε συστατικό του </a:t>
            </a:r>
            <a:r>
              <a:rPr kumimoji="0" lang="en-US" b="0" i="0" u="none" strike="noStrike" kern="0" cap="none" spc="0" normalizeH="0" baseline="0" noProof="0" dirty="0" smtClean="0">
                <a:ln>
                  <a:noFill/>
                </a:ln>
                <a:solidFill>
                  <a:prstClr val="black"/>
                </a:solidFill>
                <a:effectLst/>
                <a:uLnTx/>
                <a:uFillTx/>
              </a:rPr>
              <a:t>BOM </a:t>
            </a:r>
            <a:r>
              <a:rPr kumimoji="0" lang="el-GR" b="0" i="0" u="none" strike="noStrike" kern="0" cap="none" spc="0" normalizeH="0" baseline="0" noProof="0" dirty="0" smtClean="0">
                <a:ln>
                  <a:noFill/>
                </a:ln>
                <a:solidFill>
                  <a:prstClr val="black"/>
                </a:solidFill>
                <a:effectLst/>
                <a:uLnTx/>
                <a:uFillTx/>
              </a:rPr>
              <a:t>ορίζεται η κατηγορία του. Συνηθισμένες κατηγορίες είναι: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Συστατικό τύπου απόθεμα είναι ένα υλικό για το οποίο η επιχείρηση διατηρηθεί απόθεμα (στην προηγούμενη εικόνα ο τύπος συστατικού εμφανίζεται με τον κωδικό </a:t>
            </a:r>
            <a:r>
              <a:rPr kumimoji="0" lang="en-US" b="0" i="0" u="none" strike="noStrike" kern="0" cap="none" spc="0" normalizeH="0" baseline="0" noProof="0" dirty="0" smtClean="0">
                <a:ln>
                  <a:noFill/>
                </a:ln>
                <a:solidFill>
                  <a:prstClr val="black"/>
                </a:solidFill>
                <a:effectLst/>
                <a:uLnTx/>
                <a:uFillTx/>
              </a:rPr>
              <a:t>L</a:t>
            </a:r>
            <a:r>
              <a:rPr kumimoji="0" lang="el-GR" b="0" i="0" u="none" strike="noStrike" kern="0" cap="none" spc="0" normalizeH="0" baseline="0" noProof="0" dirty="0" smtClean="0">
                <a:ln>
                  <a:noFill/>
                </a:ln>
                <a:solidFill>
                  <a:prstClr val="black"/>
                </a:solidFill>
                <a:effectLst/>
                <a:uLnTx/>
                <a:uFillTx/>
              </a:rPr>
              <a:t>, που αντιστοιχεί σε συστατικά για τα οποία η επιχείρηση διατηρεί απόθεμα).</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Εάν ένα υλικό είναι διαθέσιμο σε διαφορετικά μεγέθη (</a:t>
            </a:r>
            <a:r>
              <a:rPr kumimoji="0" lang="el-GR" b="0" i="0" u="none" strike="noStrike" kern="0" cap="none" spc="0" normalizeH="0" baseline="0" noProof="0" dirty="0" err="1" smtClean="0">
                <a:ln>
                  <a:noFill/>
                </a:ln>
                <a:solidFill>
                  <a:prstClr val="black"/>
                </a:solidFill>
                <a:effectLst/>
                <a:uLnTx/>
                <a:uFillTx/>
              </a:rPr>
              <a:t>variable</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size</a:t>
            </a:r>
            <a:r>
              <a:rPr kumimoji="0" lang="el-GR" b="0" i="0" u="none" strike="noStrike" kern="0" cap="none" spc="0" normalizeH="0" baseline="0" noProof="0" dirty="0" smtClean="0">
                <a:ln>
                  <a:noFill/>
                </a:ln>
                <a:solidFill>
                  <a:prstClr val="black"/>
                </a:solidFill>
                <a:effectLst/>
                <a:uLnTx/>
                <a:uFillTx/>
              </a:rPr>
              <a:t>). Στην περίπτωση αυτή το μέγεθος πρέπει να προσδιοριστεί στον πίνακα υλικών.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Ένα υλικό παραλλαγής (</a:t>
            </a:r>
            <a:r>
              <a:rPr kumimoji="0" lang="el-GR" b="0" i="0" u="none" strike="noStrike" kern="0" cap="none" spc="0" normalizeH="0" baseline="0" noProof="0" dirty="0" err="1" smtClean="0">
                <a:ln>
                  <a:noFill/>
                </a:ln>
                <a:solidFill>
                  <a:prstClr val="black"/>
                </a:solidFill>
                <a:effectLst/>
                <a:uLnTx/>
                <a:uFillTx/>
              </a:rPr>
              <a:t>variant</a:t>
            </a:r>
            <a:r>
              <a:rPr kumimoji="0" lang="el-GR" b="0" i="0" u="none" strike="noStrike" kern="0" cap="none" spc="0" normalizeH="0" baseline="0" noProof="0" dirty="0" smtClean="0">
                <a:ln>
                  <a:noFill/>
                </a:ln>
                <a:solidFill>
                  <a:prstClr val="black"/>
                </a:solidFill>
                <a:effectLst/>
                <a:uLnTx/>
                <a:uFillTx/>
              </a:rPr>
              <a:t>) είναι ένα υλικό που μπορεί να αντικαταστήσει ένα αρχικό υλικό. Είναι πολύ συνηθισμένο μια επιχείρηση να χρησιμοποιεί συστατικά από διαφορετικούς προμηθευτές στην ίδια θέση η να υπάρχουν πολλαπλές εκδοχές ή παραλλαγές του ίδιου υλικού (π.χ. διαφορετικό χρώμα προϊόντος). Έτσι αποφεύγουν να δημιουργούν </a:t>
            </a:r>
            <a:r>
              <a:rPr kumimoji="0" lang="el-GR" b="0" i="0" u="none" strike="noStrike" kern="0" cap="none" spc="0" normalizeH="0" baseline="0" noProof="0" dirty="0" err="1" smtClean="0">
                <a:ln>
                  <a:noFill/>
                </a:ln>
                <a:solidFill>
                  <a:prstClr val="black"/>
                </a:solidFill>
                <a:effectLst/>
                <a:uLnTx/>
                <a:uFillTx/>
              </a:rPr>
              <a:t>εχωριστό</a:t>
            </a:r>
            <a:r>
              <a:rPr kumimoji="0" lang="el-GR" b="0" i="0" u="none" strike="noStrike" kern="0" cap="none" spc="0" normalizeH="0" baseline="0" noProof="0" dirty="0" smtClean="0">
                <a:ln>
                  <a:noFill/>
                </a:ln>
                <a:solidFill>
                  <a:prstClr val="black"/>
                </a:solidFill>
                <a:effectLst/>
                <a:uLnTx/>
                <a:uFillTx/>
              </a:rPr>
              <a:t> ΒΟΜ για κάθε εκδοχή.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Ένα υλικό θεωρείτε </a:t>
            </a:r>
            <a:r>
              <a:rPr kumimoji="0" lang="el-GR" b="0" i="0" u="none" strike="noStrike" kern="0" cap="none" spc="0" normalizeH="0" baseline="0" noProof="0" dirty="0" err="1" smtClean="0">
                <a:ln>
                  <a:noFill/>
                </a:ln>
                <a:solidFill>
                  <a:prstClr val="black"/>
                </a:solidFill>
                <a:effectLst/>
                <a:uLnTx/>
                <a:uFillTx/>
              </a:rPr>
              <a:t>ψευδο</a:t>
            </a:r>
            <a:r>
              <a:rPr kumimoji="0" lang="el-GR" b="0" i="0" u="none" strike="noStrike" kern="0" cap="none" spc="0" normalizeH="0" baseline="0" noProof="0" dirty="0" smtClean="0">
                <a:ln>
                  <a:noFill/>
                </a:ln>
                <a:solidFill>
                  <a:prstClr val="black"/>
                </a:solidFill>
                <a:effectLst/>
                <a:uLnTx/>
                <a:uFillTx/>
              </a:rPr>
              <a:t>-υλικό (</a:t>
            </a:r>
            <a:r>
              <a:rPr kumimoji="0" lang="el-GR" b="0" i="0" u="none" strike="noStrike" kern="0" cap="none" spc="0" normalizeH="0" baseline="0" noProof="0" dirty="0" err="1" smtClean="0">
                <a:ln>
                  <a:noFill/>
                </a:ln>
                <a:solidFill>
                  <a:prstClr val="black"/>
                </a:solidFill>
                <a:effectLst/>
                <a:uLnTx/>
                <a:uFillTx/>
              </a:rPr>
              <a:t>phantom</a:t>
            </a:r>
            <a:r>
              <a:rPr kumimoji="0" lang="el-GR" b="0" i="0" u="none" strike="noStrike" kern="0" cap="none" spc="0" normalizeH="0" baseline="0" noProof="0" dirty="0" smtClean="0">
                <a:ln>
                  <a:noFill/>
                </a:ln>
                <a:solidFill>
                  <a:prstClr val="black"/>
                </a:solidFill>
                <a:effectLst/>
                <a:uLnTx/>
                <a:uFillTx/>
              </a:rPr>
              <a:t> </a:t>
            </a:r>
            <a:r>
              <a:rPr kumimoji="0" lang="el-GR" b="0" i="0" u="none" strike="noStrike" kern="0" cap="none" spc="0" normalizeH="0" baseline="0" noProof="0" dirty="0" err="1" smtClean="0">
                <a:ln>
                  <a:noFill/>
                </a:ln>
                <a:solidFill>
                  <a:prstClr val="black"/>
                </a:solidFill>
                <a:effectLst/>
                <a:uLnTx/>
                <a:uFillTx/>
              </a:rPr>
              <a:t>item</a:t>
            </a:r>
            <a:r>
              <a:rPr kumimoji="0" lang="el-GR" b="0" i="0" u="none" strike="noStrike" kern="0" cap="none" spc="0" normalizeH="0" baseline="0" noProof="0" dirty="0" smtClean="0">
                <a:ln>
                  <a:noFill/>
                </a:ln>
                <a:solidFill>
                  <a:prstClr val="black"/>
                </a:solidFill>
                <a:effectLst/>
                <a:uLnTx/>
                <a:uFillTx/>
              </a:rPr>
              <a:t>) όταν αναφερόμαστε σε μια λογική ομαδοποίηση υλικών ή συστατικών. Ένα </a:t>
            </a:r>
            <a:r>
              <a:rPr kumimoji="0" lang="el-GR" b="0" i="0" u="none" strike="noStrike" kern="0" cap="none" spc="0" normalizeH="0" baseline="0" noProof="0" dirty="0" err="1" smtClean="0">
                <a:ln>
                  <a:noFill/>
                </a:ln>
                <a:solidFill>
                  <a:prstClr val="black"/>
                </a:solidFill>
                <a:effectLst/>
                <a:uLnTx/>
                <a:uFillTx/>
              </a:rPr>
              <a:t>ψευδο</a:t>
            </a:r>
            <a:r>
              <a:rPr kumimoji="0" lang="el-GR" b="0" i="0" u="none" strike="noStrike" kern="0" cap="none" spc="0" normalizeH="0" baseline="0" noProof="0" dirty="0" smtClean="0">
                <a:ln>
                  <a:noFill/>
                </a:ln>
                <a:solidFill>
                  <a:prstClr val="black"/>
                </a:solidFill>
                <a:effectLst/>
                <a:uLnTx/>
                <a:uFillTx/>
              </a:rPr>
              <a:t>-υλικό δημιουργείται προσωρινά κατά τη διάρκεια της παραγωγής , ανάμεσα σε δυο </a:t>
            </a:r>
            <a:r>
              <a:rPr kumimoji="0" lang="el-GR" b="0" i="0" u="none" strike="noStrike" kern="0" cap="none" spc="0" normalizeH="0" baseline="0" noProof="0" dirty="0" err="1" smtClean="0">
                <a:ln>
                  <a:noFill/>
                </a:ln>
                <a:solidFill>
                  <a:prstClr val="black"/>
                </a:solidFill>
                <a:effectLst/>
                <a:uLnTx/>
                <a:uFillTx/>
              </a:rPr>
              <a:t>υποδιεργασίες</a:t>
            </a:r>
            <a:r>
              <a:rPr kumimoji="0" lang="el-GR" b="0" i="0" u="none" strike="noStrike" kern="0" cap="none" spc="0" normalizeH="0" baseline="0" noProof="0" dirty="0" smtClean="0">
                <a:ln>
                  <a:noFill/>
                </a:ln>
                <a:solidFill>
                  <a:prstClr val="black"/>
                </a:solidFill>
                <a:effectLst/>
                <a:uLnTx/>
                <a:uFillTx/>
              </a:rPr>
              <a:t> και καταναλώνεται αμέσως καθώς η παραγωγή συνεχίζει (π.χ. ένα σετ τροχών για ένα ποδήλατο μπορεί να θεωρηθεί ως </a:t>
            </a:r>
            <a:r>
              <a:rPr kumimoji="0" lang="el-GR" b="0" i="0" u="none" strike="noStrike" kern="0" cap="none" spc="0" normalizeH="0" baseline="0" noProof="0" dirty="0" err="1" smtClean="0">
                <a:ln>
                  <a:noFill/>
                </a:ln>
                <a:solidFill>
                  <a:prstClr val="black"/>
                </a:solidFill>
                <a:effectLst/>
                <a:uLnTx/>
                <a:uFillTx/>
              </a:rPr>
              <a:t>ψευδο</a:t>
            </a:r>
            <a:r>
              <a:rPr kumimoji="0" lang="el-GR" b="0" i="0" u="none" strike="noStrike" kern="0" cap="none" spc="0" normalizeH="0" baseline="0" noProof="0" dirty="0" smtClean="0">
                <a:ln>
                  <a:noFill/>
                </a:ln>
                <a:solidFill>
                  <a:prstClr val="black"/>
                </a:solidFill>
                <a:effectLst/>
                <a:uLnTx/>
                <a:uFillTx/>
              </a:rPr>
              <a:t>-υλικό).</a:t>
            </a:r>
            <a:endParaRPr kumimoji="0" lang="el-GR"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191983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a:bodyPr>
          <a:lstStyle/>
          <a:p>
            <a:r>
              <a:rPr lang="en-US" b="1" dirty="0"/>
              <a:t>BOM explosion </a:t>
            </a:r>
            <a:endParaRPr lang="el-GR" b="1" dirty="0"/>
          </a:p>
        </p:txBody>
      </p:sp>
      <p:pic>
        <p:nvPicPr>
          <p:cNvPr id="4" name="Εικόνα 3" descr="[DECORATIVE]"/>
          <p:cNvPicPr>
            <a:picLocks noChangeAspect="1"/>
          </p:cNvPicPr>
          <p:nvPr/>
        </p:nvPicPr>
        <p:blipFill>
          <a:blip r:embed="rId4"/>
          <a:stretch>
            <a:fillRect/>
          </a:stretch>
        </p:blipFill>
        <p:spPr>
          <a:xfrm>
            <a:off x="685800" y="1144997"/>
            <a:ext cx="7772400" cy="5211353"/>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840123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Κέντρο εργασίας</a:t>
            </a:r>
          </a:p>
        </p:txBody>
      </p:sp>
      <p:sp>
        <p:nvSpPr>
          <p:cNvPr id="3" name="Ορθογώνιο 2"/>
          <p:cNvSpPr/>
          <p:nvPr/>
        </p:nvSpPr>
        <p:spPr>
          <a:xfrm>
            <a:off x="609600" y="1828800"/>
            <a:ext cx="8153400" cy="4005199"/>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smtClean="0">
                <a:ln>
                  <a:noFill/>
                </a:ln>
                <a:solidFill>
                  <a:prstClr val="black"/>
                </a:solidFill>
                <a:effectLst/>
                <a:uLnTx/>
                <a:uFillTx/>
              </a:rPr>
              <a:t>Ένα κέντρο εργασίας (</a:t>
            </a:r>
            <a:r>
              <a:rPr kumimoji="0" lang="el-GR" sz="2400" b="0" i="0" u="none" strike="noStrike" kern="0" cap="none" spc="0" normalizeH="0" baseline="0" noProof="0" dirty="0" err="1" smtClean="0">
                <a:ln>
                  <a:noFill/>
                </a:ln>
                <a:solidFill>
                  <a:prstClr val="black"/>
                </a:solidFill>
                <a:effectLst/>
                <a:uLnTx/>
                <a:uFillTx/>
              </a:rPr>
              <a:t>work</a:t>
            </a:r>
            <a:r>
              <a:rPr kumimoji="0" lang="el-GR" sz="2400" b="0" i="0" u="none" strike="noStrike" kern="0" cap="none" spc="0" normalizeH="0" baseline="0" noProof="0" dirty="0" smtClean="0">
                <a:ln>
                  <a:noFill/>
                </a:ln>
                <a:solidFill>
                  <a:prstClr val="black"/>
                </a:solidFill>
                <a:effectLst/>
                <a:uLnTx/>
                <a:uFillTx/>
              </a:rPr>
              <a:t> </a:t>
            </a:r>
            <a:r>
              <a:rPr kumimoji="0" lang="el-GR" sz="2400" b="0" i="0" u="none" strike="noStrike" kern="0" cap="none" spc="0" normalizeH="0" baseline="0" noProof="0" dirty="0" err="1" smtClean="0">
                <a:ln>
                  <a:noFill/>
                </a:ln>
                <a:solidFill>
                  <a:prstClr val="black"/>
                </a:solidFill>
                <a:effectLst/>
                <a:uLnTx/>
                <a:uFillTx/>
              </a:rPr>
              <a:t>center</a:t>
            </a:r>
            <a:r>
              <a:rPr kumimoji="0" lang="el-GR" sz="2400" b="0" i="0" u="none" strike="noStrike" kern="0" cap="none" spc="0" normalizeH="0" baseline="0" noProof="0" dirty="0" smtClean="0">
                <a:ln>
                  <a:noFill/>
                </a:ln>
                <a:solidFill>
                  <a:prstClr val="black"/>
                </a:solidFill>
                <a:effectLst/>
                <a:uLnTx/>
                <a:uFillTx/>
              </a:rPr>
              <a:t>) είναι η θέση/τμήμα μέσα στην επιχείρηση όπου παράγεται ένα τμήμα ή ολόκληρο το προϊόν. Είναι εκεί όπου προστίθεται αξία στις πρώτες ύλες και τα συστατικά που χρησιμοποιεί η επιχείρηση μέσω παραγωγικών διεργασιών. Ένα κέντρο εργασίας μπορεί να είναι: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smtClean="0">
                <a:ln>
                  <a:noFill/>
                </a:ln>
                <a:solidFill>
                  <a:prstClr val="black"/>
                </a:solidFill>
                <a:effectLst/>
                <a:uLnTx/>
                <a:uFillTx/>
              </a:rPr>
              <a:t>ένα μηχάνημα,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smtClean="0">
                <a:ln>
                  <a:noFill/>
                </a:ln>
                <a:solidFill>
                  <a:prstClr val="black"/>
                </a:solidFill>
                <a:effectLst/>
                <a:uLnTx/>
                <a:uFillTx/>
              </a:rPr>
              <a:t>ένα σύνολο μηχανημάτων,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smtClean="0">
                <a:ln>
                  <a:noFill/>
                </a:ln>
                <a:solidFill>
                  <a:prstClr val="black"/>
                </a:solidFill>
                <a:effectLst/>
                <a:uLnTx/>
                <a:uFillTx/>
              </a:rPr>
              <a:t>μια γραμμή παραγωγής, ή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err="1" smtClean="0">
                <a:ln>
                  <a:noFill/>
                </a:ln>
                <a:solidFill>
                  <a:prstClr val="black"/>
                </a:solidFill>
                <a:effectLst/>
                <a:uLnTx/>
                <a:uFillTx/>
              </a:rPr>
              <a:t>μι</a:t>
            </a:r>
            <a:r>
              <a:rPr kumimoji="0" lang="en-US" sz="2400" b="0" i="0" u="none" strike="noStrike" kern="0" cap="none" spc="0" normalizeH="0" baseline="0" noProof="0" dirty="0" smtClean="0">
                <a:ln>
                  <a:noFill/>
                </a:ln>
                <a:solidFill>
                  <a:prstClr val="black"/>
                </a:solidFill>
                <a:effectLst/>
                <a:uLnTx/>
                <a:uFillTx/>
              </a:rPr>
              <a:t>α ομάδα ατόμων που είναι υπεύθυνη για την εκτέλεση δραστηριοτήτων</a:t>
            </a:r>
            <a:endParaRPr kumimoji="0" lang="el-GR" sz="24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151319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Τα δεδομένα του κέντρου εργασίας χρησιμοποιούνται:</a:t>
            </a:r>
          </a:p>
        </p:txBody>
      </p:sp>
      <p:sp>
        <p:nvSpPr>
          <p:cNvPr id="4" name="Ορθογώνιο 3"/>
          <p:cNvSpPr/>
          <p:nvPr/>
        </p:nvSpPr>
        <p:spPr>
          <a:xfrm>
            <a:off x="393700" y="1752600"/>
            <a:ext cx="8305800" cy="3652282"/>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Για </a:t>
            </a:r>
            <a:r>
              <a:rPr kumimoji="0" lang="el-GR" sz="2000" b="0" i="0" u="none" strike="noStrike" kern="0" cap="none" spc="0" normalizeH="0" baseline="0" noProof="0" dirty="0" err="1" smtClean="0">
                <a:ln>
                  <a:noFill/>
                </a:ln>
                <a:solidFill>
                  <a:prstClr val="black"/>
                </a:solidFill>
                <a:effectLst/>
                <a:uLnTx/>
                <a:uFillTx/>
              </a:rPr>
              <a:t>χρονοδρομολόγηση</a:t>
            </a:r>
            <a:r>
              <a:rPr kumimoji="0" lang="el-GR" sz="2000" b="0" i="0" u="none" strike="noStrike" kern="0" cap="none" spc="0" normalizeH="0" baseline="0" noProof="0" dirty="0" smtClean="0">
                <a:ln>
                  <a:noFill/>
                </a:ln>
                <a:solidFill>
                  <a:prstClr val="black"/>
                </a:solidFill>
                <a:effectLst/>
                <a:uLnTx/>
                <a:uFillTx/>
              </a:rPr>
              <a:t> εργασιών, αφού για κάθε μηχανή αλλά και κάθε εργασία είναι γνωστός ο απαιτούμενος χρόνος.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Για κοστολόγηση των εργασιών, αφού κάθε βήμα απαιτεί πόρους οι οποίοι έχουν κόστους. Είναι συνηθισμένη.</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Για τον υπολογισμό της απαιτούμενης δυναμικότητας (</a:t>
            </a:r>
            <a:r>
              <a:rPr kumimoji="0" lang="en-US" sz="2000" b="0" i="0" u="none" strike="noStrike" kern="0" cap="none" spc="0" normalizeH="0" baseline="0" noProof="0" dirty="0" smtClean="0">
                <a:ln>
                  <a:noFill/>
                </a:ln>
                <a:solidFill>
                  <a:prstClr val="black"/>
                </a:solidFill>
                <a:effectLst/>
                <a:uLnTx/>
                <a:uFillTx/>
              </a:rPr>
              <a:t>capacity planning</a:t>
            </a:r>
            <a:r>
              <a:rPr kumimoji="0" lang="el-GR" sz="2000" b="0" i="0" u="none" strike="noStrike" kern="0" cap="none" spc="0" normalizeH="0" baseline="0" noProof="0" dirty="0" smtClean="0">
                <a:ln>
                  <a:noFill/>
                </a:ln>
                <a:solidFill>
                  <a:prstClr val="black"/>
                </a:solidFill>
                <a:effectLst/>
                <a:uLnTx/>
                <a:uFillTx/>
              </a:rPr>
              <a:t>), εφόσον είναι γνωστή η δυναμικότητα παραγωγής τόσο των μηχανών όσο και των εργαζομένων για κάθε κέντρο εργασίας.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Για την συντήρηση του εξοπλισμού, με δεδομένο ότι οι εργασίες συντήρησης αρκετές φορές διακόπτουν την ομαλή λειτουργία του κέντρου εργασίας.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0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93910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Φασεολόγιο Προϊόντων</a:t>
            </a:r>
          </a:p>
        </p:txBody>
      </p:sp>
      <p:sp>
        <p:nvSpPr>
          <p:cNvPr id="4" name="Ορθογώνιο 3"/>
          <p:cNvSpPr/>
          <p:nvPr/>
        </p:nvSpPr>
        <p:spPr>
          <a:xfrm>
            <a:off x="228600" y="1922353"/>
            <a:ext cx="8610600" cy="293208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l-GR" sz="2400" kern="0" dirty="0">
                <a:solidFill>
                  <a:prstClr val="black"/>
                </a:solidFill>
              </a:rPr>
              <a:t>Το φασεολόγιο ενός προϊόντος (</a:t>
            </a:r>
            <a:r>
              <a:rPr lang="el-GR" sz="2400" kern="0" dirty="0" err="1">
                <a:solidFill>
                  <a:prstClr val="black"/>
                </a:solidFill>
              </a:rPr>
              <a:t>routing</a:t>
            </a:r>
            <a:r>
              <a:rPr lang="el-GR" sz="2400" kern="0" dirty="0">
                <a:solidFill>
                  <a:prstClr val="black"/>
                </a:solidFill>
              </a:rPr>
              <a:t>) είναι η λίστα των ενεργειών που απαιτούνται για την κατασκευή του προϊόντος. Ένα φασεολόγιο προσδιορίζει:</a:t>
            </a:r>
          </a:p>
          <a:p>
            <a:pPr marL="685800" lvl="1" indent="-228600">
              <a:lnSpc>
                <a:spcPct val="90000"/>
              </a:lnSpc>
              <a:spcBef>
                <a:spcPts val="1000"/>
              </a:spcBef>
              <a:buFont typeface="Arial" panose="020B0604020202020204" pitchFamily="34" charset="0"/>
              <a:buChar char="•"/>
            </a:pPr>
            <a:r>
              <a:rPr lang="el-GR" sz="2400" kern="0" dirty="0">
                <a:solidFill>
                  <a:prstClr val="black"/>
                </a:solidFill>
              </a:rPr>
              <a:t>Το κέντρο εργασίας στο οποίο πραγματοποιείται η </a:t>
            </a:r>
            <a:r>
              <a:rPr lang="el-GR" sz="2400" kern="0" dirty="0" smtClean="0">
                <a:solidFill>
                  <a:prstClr val="black"/>
                </a:solidFill>
              </a:rPr>
              <a:t>εργασία.</a:t>
            </a:r>
            <a:endParaRPr lang="el-GR" sz="2400" kern="0" dirty="0">
              <a:solidFill>
                <a:prstClr val="black"/>
              </a:solidFill>
            </a:endParaRPr>
          </a:p>
          <a:p>
            <a:pPr marL="685800" lvl="1" indent="-228600">
              <a:lnSpc>
                <a:spcPct val="90000"/>
              </a:lnSpc>
              <a:spcBef>
                <a:spcPts val="1000"/>
              </a:spcBef>
              <a:buFont typeface="Arial" panose="020B0604020202020204" pitchFamily="34" charset="0"/>
              <a:buChar char="•"/>
            </a:pPr>
            <a:r>
              <a:rPr lang="el-GR" sz="2400" kern="0" dirty="0">
                <a:solidFill>
                  <a:prstClr val="black"/>
                </a:solidFill>
              </a:rPr>
              <a:t>Τα υλικά που απαιτούνται για την κατασκευή του </a:t>
            </a:r>
            <a:r>
              <a:rPr lang="el-GR" sz="2400" kern="0" dirty="0" smtClean="0">
                <a:solidFill>
                  <a:prstClr val="black"/>
                </a:solidFill>
              </a:rPr>
              <a:t>προϊόντος.</a:t>
            </a:r>
            <a:endParaRPr lang="el-GR" sz="2400" kern="0" dirty="0">
              <a:solidFill>
                <a:prstClr val="black"/>
              </a:solidFill>
            </a:endParaRPr>
          </a:p>
          <a:p>
            <a:pPr marL="685800" lvl="1" indent="-228600">
              <a:lnSpc>
                <a:spcPct val="90000"/>
              </a:lnSpc>
              <a:spcBef>
                <a:spcPts val="1000"/>
              </a:spcBef>
              <a:buFont typeface="Arial" panose="020B0604020202020204" pitchFamily="34" charset="0"/>
              <a:buChar char="•"/>
            </a:pPr>
            <a:r>
              <a:rPr lang="el-GR" sz="2400" kern="0" dirty="0">
                <a:solidFill>
                  <a:prstClr val="black"/>
                </a:solidFill>
              </a:rPr>
              <a:t>Τις προκαθορισμένες τιμές για τον υπολογισμό των </a:t>
            </a:r>
            <a:r>
              <a:rPr lang="el-GR" sz="2400" kern="0" dirty="0" smtClean="0">
                <a:solidFill>
                  <a:prstClr val="black"/>
                </a:solidFill>
              </a:rPr>
              <a:t>χρόνων.</a:t>
            </a:r>
            <a:endParaRPr lang="el-GR" sz="2400" kern="0" dirty="0">
              <a:solidFill>
                <a:prstClr val="black"/>
              </a:solidFill>
            </a:endParaRPr>
          </a:p>
          <a:p>
            <a:pPr marL="228600" lvl="0" indent="-228600">
              <a:lnSpc>
                <a:spcPct val="90000"/>
              </a:lnSpc>
              <a:spcBef>
                <a:spcPts val="1000"/>
              </a:spcBef>
              <a:buFont typeface="Arial" panose="020B0604020202020204" pitchFamily="34" charset="0"/>
              <a:buChar char="•"/>
            </a:pPr>
            <a:endParaRPr lang="el-GR" sz="2400" kern="0" dirty="0">
              <a:solidFill>
                <a:prstClr val="black"/>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89641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dirty="0" smtClean="0"/>
              <a:t>Σκοποί ενότητας </a:t>
            </a:r>
          </a:p>
        </p:txBody>
      </p:sp>
      <p:sp>
        <p:nvSpPr>
          <p:cNvPr id="5122" name="Θέση περιεχομένου 1"/>
          <p:cNvSpPr>
            <a:spLocks noGrp="1"/>
          </p:cNvSpPr>
          <p:nvPr>
            <p:ph idx="1"/>
          </p:nvPr>
        </p:nvSpPr>
        <p:spPr/>
        <p:txBody>
          <a:bodyPr>
            <a:normAutofit fontScale="92500" lnSpcReduction="20000"/>
          </a:bodyPr>
          <a:lstStyle/>
          <a:p>
            <a:pPr marL="0" indent="0" eaLnBrk="1" hangingPunct="1">
              <a:spcBef>
                <a:spcPts val="0"/>
              </a:spcBef>
              <a:spcAft>
                <a:spcPts val="1800"/>
              </a:spcAft>
              <a:buNone/>
            </a:pPr>
            <a:r>
              <a:rPr lang="el-GR" sz="2400" dirty="0" smtClean="0"/>
              <a:t>Ο αναγνώστης να μπορεί να:</a:t>
            </a:r>
          </a:p>
          <a:p>
            <a:pPr marL="1314450" lvl="2" indent="-514350" eaLnBrk="1" hangingPunct="1">
              <a:spcBef>
                <a:spcPts val="0"/>
              </a:spcBef>
              <a:buFont typeface="+mj-lt"/>
              <a:buAutoNum type="arabicParenR"/>
            </a:pPr>
            <a:r>
              <a:rPr lang="el-GR" dirty="0" smtClean="0"/>
              <a:t>Ορίζει τις έννοιες της παραγωγής και της διοίκησης λειτουργίας.</a:t>
            </a:r>
          </a:p>
          <a:p>
            <a:pPr marL="1314450" lvl="2" indent="-514350" eaLnBrk="1" hangingPunct="1">
              <a:spcBef>
                <a:spcPts val="0"/>
              </a:spcBef>
              <a:buFont typeface="+mj-lt"/>
              <a:buAutoNum type="arabicParenR"/>
            </a:pPr>
            <a:r>
              <a:rPr lang="el-GR" dirty="0" smtClean="0"/>
              <a:t>Αναφέρει τις προτεραιότητες των επιχειρήσεων.</a:t>
            </a:r>
          </a:p>
          <a:p>
            <a:pPr marL="1314450" lvl="2" indent="-514350">
              <a:spcBef>
                <a:spcPts val="0"/>
              </a:spcBef>
              <a:buFont typeface="+mj-lt"/>
              <a:buAutoNum type="arabicParenR"/>
            </a:pPr>
            <a:r>
              <a:rPr lang="el-GR" dirty="0" smtClean="0"/>
              <a:t>Αναφέρει </a:t>
            </a:r>
            <a:r>
              <a:rPr lang="el-GR" dirty="0"/>
              <a:t>τις </a:t>
            </a:r>
            <a:r>
              <a:rPr lang="el-GR" dirty="0" smtClean="0"/>
              <a:t>δέκα βασικές λειτουργίες </a:t>
            </a:r>
            <a:r>
              <a:rPr lang="el-GR" dirty="0"/>
              <a:t>της </a:t>
            </a:r>
            <a:r>
              <a:rPr lang="el-GR" dirty="0" smtClean="0"/>
              <a:t>διοίκησης </a:t>
            </a:r>
            <a:r>
              <a:rPr lang="el-GR" dirty="0"/>
              <a:t>λ</a:t>
            </a:r>
            <a:r>
              <a:rPr lang="el-GR" dirty="0" smtClean="0"/>
              <a:t>ειτουργίας.</a:t>
            </a:r>
          </a:p>
          <a:p>
            <a:pPr marL="1314450" lvl="2" indent="-514350">
              <a:spcBef>
                <a:spcPts val="0"/>
              </a:spcBef>
              <a:buFont typeface="+mj-lt"/>
              <a:buAutoNum type="arabicParenR"/>
            </a:pPr>
            <a:r>
              <a:rPr lang="el-GR" dirty="0" smtClean="0"/>
              <a:t>Αναλύει τη διαδικασία διαχείρισης παρτίδων.</a:t>
            </a:r>
          </a:p>
          <a:p>
            <a:pPr marL="1314450" lvl="2" indent="-514350">
              <a:spcBef>
                <a:spcPts val="0"/>
              </a:spcBef>
              <a:buFont typeface="+mj-lt"/>
              <a:buAutoNum type="arabicParenR"/>
            </a:pPr>
            <a:r>
              <a:rPr lang="el-GR" dirty="0" smtClean="0"/>
              <a:t>Περιγράφει τη διαδικασία διοίκησης παραγωγής.</a:t>
            </a:r>
          </a:p>
          <a:p>
            <a:pPr marL="1314450" lvl="2" indent="-514350">
              <a:spcBef>
                <a:spcPts val="0"/>
              </a:spcBef>
              <a:buFont typeface="+mj-lt"/>
              <a:buAutoNum type="arabicParenR"/>
            </a:pPr>
            <a:r>
              <a:rPr lang="el-GR" dirty="0" smtClean="0"/>
              <a:t>Αναφέρει τις στρατηγικές παραγωγής.</a:t>
            </a:r>
          </a:p>
          <a:p>
            <a:pPr marL="1314450" lvl="2" indent="-514350">
              <a:spcBef>
                <a:spcPts val="0"/>
              </a:spcBef>
              <a:buFont typeface="+mj-lt"/>
              <a:buAutoNum type="arabicParenR"/>
            </a:pPr>
            <a:r>
              <a:rPr lang="el-GR" dirty="0" smtClean="0"/>
              <a:t>Ορίζει τι φασεολόγιο των προϊόντων.</a:t>
            </a:r>
          </a:p>
          <a:p>
            <a:pPr marL="1314450" lvl="2" indent="-514350">
              <a:spcBef>
                <a:spcPts val="0"/>
              </a:spcBef>
              <a:buFont typeface="+mj-lt"/>
              <a:buAutoNum type="arabicParenR"/>
            </a:pPr>
            <a:r>
              <a:rPr lang="el-GR" dirty="0" smtClean="0"/>
              <a:t>Προσδιορίζει το στόχο του συγκεντρωτικού προγραμματισμού παραγωγής.</a:t>
            </a:r>
          </a:p>
          <a:p>
            <a:pPr marL="1314450" lvl="2" indent="-514350">
              <a:spcBef>
                <a:spcPts val="0"/>
              </a:spcBef>
              <a:buFont typeface="+mj-lt"/>
              <a:buAutoNum type="arabicParenR"/>
            </a:pPr>
            <a:r>
              <a:rPr lang="el-GR" dirty="0" smtClean="0"/>
              <a:t>Περιγράφει τη διαδικασία πρόβλεψης πωλήσεων και παραγωγής. </a:t>
            </a:r>
          </a:p>
          <a:p>
            <a:pPr marL="1314450" lvl="2" indent="-514350">
              <a:spcBef>
                <a:spcPts val="0"/>
              </a:spcBef>
              <a:buFont typeface="+mj-lt"/>
              <a:buAutoNum type="arabicParenR"/>
            </a:pPr>
            <a:r>
              <a:rPr lang="el-GR" dirty="0" smtClean="0"/>
              <a:t>Αναλύει τον προγραμματισμό απαιτήσεων σε υλικά.</a:t>
            </a:r>
          </a:p>
          <a:p>
            <a:pPr marL="1314450" lvl="2" indent="-514350">
              <a:spcBef>
                <a:spcPts val="0"/>
              </a:spcBef>
              <a:buFont typeface="+mj-lt"/>
              <a:buAutoNum type="arabicParenR"/>
            </a:pPr>
            <a:endParaRPr lang="el-GR" dirty="0" smtClean="0"/>
          </a:p>
          <a:p>
            <a:pPr marL="1314450" lvl="2" indent="-514350">
              <a:spcBef>
                <a:spcPts val="0"/>
              </a:spcBef>
              <a:buFont typeface="+mj-lt"/>
              <a:buAutoNum type="arabicParenR"/>
            </a:pPr>
            <a:endParaRPr lang="el-GR" dirty="0" smtClean="0"/>
          </a:p>
        </p:txBody>
      </p:sp>
      <p:sp>
        <p:nvSpPr>
          <p:cNvPr id="2" name="Θέση υποσέλιδου 1" descr="."/>
          <p:cNvSpPr>
            <a:spLocks noGrp="1"/>
          </p:cNvSpPr>
          <p:nvPr>
            <p:ph type="ftr" sz="quarter" idx="11"/>
          </p:nvPr>
        </p:nvSpPr>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schemeClr val="tx1"/>
                </a:solidFill>
              </a:rPr>
              <a:pPr>
                <a:defRPr/>
              </a:pPr>
              <a:t>3</a:t>
            </a:fld>
            <a:endParaRPr lang="el-GR" sz="1400" dirty="0">
              <a:solidFill>
                <a:schemeClr val="tx1"/>
              </a:solidFill>
            </a:endParaRPr>
          </a:p>
        </p:txBody>
      </p:sp>
    </p:spTree>
    <p:extLst>
      <p:ext uri="{BB962C8B-B14F-4D97-AF65-F5344CB8AC3E}">
        <p14:creationId xmlns:p14="http://schemas.microsoft.com/office/powerpoint/2010/main" val="423836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Το φασεολόγιο για την κατασκευή μιας καρέκλας</a:t>
            </a:r>
          </a:p>
        </p:txBody>
      </p:sp>
      <p:pic>
        <p:nvPicPr>
          <p:cNvPr id="3" name="Εικόνα 2" descr="φασεολόγιο καρέκλας, κύρια δρομολόγηση, Αλφα. Τοποθέτηση ποδιών στο σκελετό. Βήτα. Βίδωμα έδρας. Γάμα. Βίδωμα πλάτης. Εναλλακτική Δρομολόγηση. άλφα.  Τοποθέτηση ποδιών στο σκελετό. Γάμα. Βίδωμα πλάτης. Βήτα. Βίδωμα έδρας."/>
          <p:cNvPicPr>
            <a:picLocks noChangeAspect="1"/>
          </p:cNvPicPr>
          <p:nvPr/>
        </p:nvPicPr>
        <p:blipFill>
          <a:blip r:embed="rId3"/>
          <a:stretch>
            <a:fillRect/>
          </a:stretch>
        </p:blipFill>
        <p:spPr>
          <a:xfrm>
            <a:off x="609600" y="1828800"/>
            <a:ext cx="7553599" cy="3596952"/>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91163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Παραγωγικοί χρόνοι</a:t>
            </a:r>
          </a:p>
        </p:txBody>
      </p:sp>
      <p:sp>
        <p:nvSpPr>
          <p:cNvPr id="4" name="Ορθογώνιο 3"/>
          <p:cNvSpPr/>
          <p:nvPr/>
        </p:nvSpPr>
        <p:spPr>
          <a:xfrm>
            <a:off x="419100" y="1417638"/>
            <a:ext cx="8267700" cy="4209357"/>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smtClean="0">
                <a:ln>
                  <a:noFill/>
                </a:ln>
                <a:solidFill>
                  <a:prstClr val="black"/>
                </a:solidFill>
                <a:effectLst/>
                <a:uLnTx/>
                <a:uFillTx/>
              </a:rPr>
              <a:t>Χρόνος προετοιμασίας (</a:t>
            </a:r>
            <a:r>
              <a:rPr kumimoji="0" lang="el-GR" sz="2400" b="0" i="0" u="none" strike="noStrike" kern="0" cap="none" spc="0" normalizeH="0" baseline="0" noProof="0" dirty="0" err="1" smtClean="0">
                <a:ln>
                  <a:noFill/>
                </a:ln>
                <a:solidFill>
                  <a:prstClr val="black"/>
                </a:solidFill>
                <a:effectLst/>
                <a:uLnTx/>
                <a:uFillTx/>
              </a:rPr>
              <a:t>Setup</a:t>
            </a:r>
            <a:r>
              <a:rPr kumimoji="0" lang="el-GR" sz="2400" b="0" i="0" u="none" strike="noStrike" kern="0" cap="none" spc="0" normalizeH="0" baseline="0" noProof="0" dirty="0" smtClean="0">
                <a:ln>
                  <a:noFill/>
                </a:ln>
                <a:solidFill>
                  <a:prstClr val="black"/>
                </a:solidFill>
                <a:effectLst/>
                <a:uLnTx/>
                <a:uFillTx/>
              </a:rPr>
              <a:t> </a:t>
            </a:r>
            <a:r>
              <a:rPr kumimoji="0" lang="el-GR" sz="2400" b="0" i="0" u="none" strike="noStrike" kern="0" cap="none" spc="0" normalizeH="0" baseline="0" noProof="0" dirty="0" err="1" smtClean="0">
                <a:ln>
                  <a:noFill/>
                </a:ln>
                <a:solidFill>
                  <a:prstClr val="black"/>
                </a:solidFill>
                <a:effectLst/>
                <a:uLnTx/>
                <a:uFillTx/>
              </a:rPr>
              <a:t>time</a:t>
            </a:r>
            <a:r>
              <a:rPr kumimoji="0" lang="el-GR" sz="2400" b="0" i="0" u="none" strike="noStrike" kern="0" cap="none" spc="0" normalizeH="0" baseline="0" noProof="0" dirty="0" smtClean="0">
                <a:ln>
                  <a:noFill/>
                </a:ln>
                <a:solidFill>
                  <a:prstClr val="black"/>
                </a:solidFill>
                <a:effectLst/>
                <a:uLnTx/>
                <a:uFillTx/>
              </a:rPr>
              <a:t>): Ο χρόνος προετοιμασίας είναι ο χρόνος που απαιτείται για έναν πόρο παραγωγής ή ένα κέντρο εργασίας ώστε να αλλάξει από την παραγωγή του τελευταίου αποδεκτού τεμαχίου του είδους A, στο πρώτο αποδεκτό τεμάχιο του είδους B.</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smtClean="0">
                <a:ln>
                  <a:noFill/>
                </a:ln>
                <a:solidFill>
                  <a:prstClr val="black"/>
                </a:solidFill>
                <a:effectLst/>
                <a:uLnTx/>
                <a:uFillTx/>
              </a:rPr>
              <a:t>Χρόνος επεξεργασίας (</a:t>
            </a:r>
            <a:r>
              <a:rPr kumimoji="0" lang="el-GR" sz="2400" b="0" i="0" u="none" strike="noStrike" kern="0" cap="none" spc="0" normalizeH="0" baseline="0" noProof="0" dirty="0" err="1" smtClean="0">
                <a:ln>
                  <a:noFill/>
                </a:ln>
                <a:solidFill>
                  <a:prstClr val="black"/>
                </a:solidFill>
                <a:effectLst/>
                <a:uLnTx/>
                <a:uFillTx/>
              </a:rPr>
              <a:t>Run</a:t>
            </a:r>
            <a:r>
              <a:rPr kumimoji="0" lang="el-GR" sz="2400" b="0" i="0" u="none" strike="noStrike" kern="0" cap="none" spc="0" normalizeH="0" baseline="0" noProof="0" dirty="0" smtClean="0">
                <a:ln>
                  <a:noFill/>
                </a:ln>
                <a:solidFill>
                  <a:prstClr val="black"/>
                </a:solidFill>
                <a:effectLst/>
                <a:uLnTx/>
                <a:uFillTx/>
              </a:rPr>
              <a:t> </a:t>
            </a:r>
            <a:r>
              <a:rPr kumimoji="0" lang="el-GR" sz="2400" b="0" i="0" u="none" strike="noStrike" kern="0" cap="none" spc="0" normalizeH="0" baseline="0" noProof="0" dirty="0" err="1" smtClean="0">
                <a:ln>
                  <a:noFill/>
                </a:ln>
                <a:solidFill>
                  <a:prstClr val="black"/>
                </a:solidFill>
                <a:effectLst/>
                <a:uLnTx/>
                <a:uFillTx/>
              </a:rPr>
              <a:t>time</a:t>
            </a:r>
            <a:r>
              <a:rPr kumimoji="0" lang="el-GR" sz="2400" b="0" i="0" u="none" strike="noStrike" kern="0" cap="none" spc="0" normalizeH="0" baseline="0" noProof="0" dirty="0" smtClean="0">
                <a:ln>
                  <a:noFill/>
                </a:ln>
                <a:solidFill>
                  <a:prstClr val="black"/>
                </a:solidFill>
                <a:effectLst/>
                <a:uLnTx/>
                <a:uFillTx/>
              </a:rPr>
              <a:t>): Ο χρόνος επεξεργασίας είναι ο χρόνος που απαιτείται για την επεξεργασία ή την παραγωγή ενός τεμαχίου, ή μιας ολόκληρης παρτίδας σε μια συγκεκριμένη εργασία. Ο χειρισμός του χρόνου επεξεργασίας γίνεται ανά μέγεθος παρτίδας του παραγόμενου είδους. Ο χρόνος επεξεργασίας δε συμπεριλαμβάνει το χρόνο προετοιμασίας.</a:t>
            </a:r>
            <a:endParaRPr kumimoji="0" lang="el-GR" sz="24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1098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Μη παραγωγικοί χρόνοι</a:t>
            </a:r>
          </a:p>
        </p:txBody>
      </p:sp>
      <p:sp>
        <p:nvSpPr>
          <p:cNvPr id="4" name="Ορθογώνιο 3"/>
          <p:cNvSpPr/>
          <p:nvPr/>
        </p:nvSpPr>
        <p:spPr>
          <a:xfrm>
            <a:off x="419100" y="1417638"/>
            <a:ext cx="8267700" cy="4734116"/>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l-GR" sz="2400" dirty="0">
                <a:solidFill>
                  <a:prstClr val="black"/>
                </a:solidFill>
              </a:rPr>
              <a:t>Οι μη-παραγωγικοί χρόνοι (Non-</a:t>
            </a:r>
            <a:r>
              <a:rPr lang="el-GR" sz="2400" dirty="0" err="1">
                <a:solidFill>
                  <a:prstClr val="black"/>
                </a:solidFill>
              </a:rPr>
              <a:t>productive</a:t>
            </a:r>
            <a:r>
              <a:rPr lang="el-GR" sz="2400" dirty="0">
                <a:solidFill>
                  <a:prstClr val="black"/>
                </a:solidFill>
              </a:rPr>
              <a:t> </a:t>
            </a:r>
            <a:r>
              <a:rPr lang="el-GR" sz="2400" dirty="0" err="1">
                <a:solidFill>
                  <a:prstClr val="black"/>
                </a:solidFill>
              </a:rPr>
              <a:t>time</a:t>
            </a:r>
            <a:r>
              <a:rPr lang="el-GR" sz="2400" dirty="0">
                <a:solidFill>
                  <a:prstClr val="black"/>
                </a:solidFill>
              </a:rPr>
              <a:t>) είναι:</a:t>
            </a:r>
          </a:p>
          <a:p>
            <a:pPr marL="685800" lvl="1" indent="-228600">
              <a:lnSpc>
                <a:spcPct val="90000"/>
              </a:lnSpc>
              <a:spcBef>
                <a:spcPts val="500"/>
              </a:spcBef>
              <a:buFont typeface="Arial" panose="020B0604020202020204" pitchFamily="34" charset="0"/>
              <a:buChar char="•"/>
            </a:pPr>
            <a:r>
              <a:rPr lang="el-GR" sz="2000" dirty="0">
                <a:solidFill>
                  <a:prstClr val="black"/>
                </a:solidFill>
              </a:rPr>
              <a:t>Χρόνος αναμονής (</a:t>
            </a:r>
            <a:r>
              <a:rPr lang="el-GR" sz="2000" dirty="0" err="1">
                <a:solidFill>
                  <a:prstClr val="black"/>
                </a:solidFill>
              </a:rPr>
              <a:t>Wait</a:t>
            </a:r>
            <a:r>
              <a:rPr lang="el-GR" sz="2000" dirty="0">
                <a:solidFill>
                  <a:prstClr val="black"/>
                </a:solidFill>
              </a:rPr>
              <a:t> </a:t>
            </a:r>
            <a:r>
              <a:rPr lang="el-GR" sz="2000" dirty="0" err="1">
                <a:solidFill>
                  <a:prstClr val="black"/>
                </a:solidFill>
              </a:rPr>
              <a:t>time</a:t>
            </a:r>
            <a:r>
              <a:rPr lang="el-GR" sz="2000" dirty="0">
                <a:solidFill>
                  <a:prstClr val="black"/>
                </a:solidFill>
              </a:rPr>
              <a:t>): Μετά την ολοκλήρωση μιας εργασίας, ο χρόνος αναμονής είναι ο χρόνος παραμονής ενός είδους σε ένα κέντρο εργασίας ή έναν πόρο παραγωγής μέχρι να μπορούμε να το μετακινήσουμε στην επόμενη εργασία. Η αναμονή αυτή μπορεί να οφείλεται σε διαδικασίες όπως ξήρανση ή ψύξη.</a:t>
            </a:r>
          </a:p>
          <a:p>
            <a:pPr marL="685800" lvl="1" indent="-228600">
              <a:lnSpc>
                <a:spcPct val="90000"/>
              </a:lnSpc>
              <a:spcBef>
                <a:spcPts val="500"/>
              </a:spcBef>
              <a:buFont typeface="Arial" panose="020B0604020202020204" pitchFamily="34" charset="0"/>
              <a:buChar char="•"/>
            </a:pPr>
            <a:r>
              <a:rPr lang="el-GR" sz="2000" dirty="0">
                <a:solidFill>
                  <a:prstClr val="black"/>
                </a:solidFill>
              </a:rPr>
              <a:t>Χρόνος μεταφοράς (</a:t>
            </a:r>
            <a:r>
              <a:rPr lang="el-GR" sz="2000" dirty="0" err="1">
                <a:solidFill>
                  <a:prstClr val="black"/>
                </a:solidFill>
              </a:rPr>
              <a:t>Move</a:t>
            </a:r>
            <a:r>
              <a:rPr lang="el-GR" sz="2000" dirty="0">
                <a:solidFill>
                  <a:prstClr val="black"/>
                </a:solidFill>
              </a:rPr>
              <a:t> </a:t>
            </a:r>
            <a:r>
              <a:rPr lang="el-GR" sz="2000" dirty="0" err="1">
                <a:solidFill>
                  <a:prstClr val="black"/>
                </a:solidFill>
              </a:rPr>
              <a:t>time</a:t>
            </a:r>
            <a:r>
              <a:rPr lang="el-GR" sz="2000" dirty="0">
                <a:solidFill>
                  <a:prstClr val="black"/>
                </a:solidFill>
              </a:rPr>
              <a:t>): Ο χρόνος μεταφοράς ενός ημιτελούς προϊόντος από μία εργασία σε άλλη.</a:t>
            </a:r>
          </a:p>
          <a:p>
            <a:pPr marL="685800" lvl="1" indent="-228600">
              <a:lnSpc>
                <a:spcPct val="90000"/>
              </a:lnSpc>
              <a:spcBef>
                <a:spcPts val="500"/>
              </a:spcBef>
              <a:buFont typeface="Arial" panose="020B0604020202020204" pitchFamily="34" charset="0"/>
              <a:buChar char="•"/>
            </a:pPr>
            <a:r>
              <a:rPr lang="el-GR" sz="2000" dirty="0">
                <a:solidFill>
                  <a:prstClr val="black"/>
                </a:solidFill>
              </a:rPr>
              <a:t>Χρόνος στην ουρά (</a:t>
            </a:r>
            <a:r>
              <a:rPr lang="el-GR" sz="2000" dirty="0" err="1">
                <a:solidFill>
                  <a:prstClr val="black"/>
                </a:solidFill>
              </a:rPr>
              <a:t>Queue</a:t>
            </a:r>
            <a:r>
              <a:rPr lang="el-GR" sz="2000" dirty="0">
                <a:solidFill>
                  <a:prstClr val="black"/>
                </a:solidFill>
              </a:rPr>
              <a:t> </a:t>
            </a:r>
            <a:r>
              <a:rPr lang="el-GR" sz="2000" dirty="0" err="1">
                <a:solidFill>
                  <a:prstClr val="black"/>
                </a:solidFill>
              </a:rPr>
              <a:t>time</a:t>
            </a:r>
            <a:r>
              <a:rPr lang="el-GR" sz="2000" dirty="0">
                <a:solidFill>
                  <a:prstClr val="black"/>
                </a:solidFill>
              </a:rPr>
              <a:t>): Ο χρόνος αναμονής δηλώνει το χρονικό διάστημα κατά το οποίο υπολογίζεται ότι πρέπει να παραμείνει ένα τεμάχιο σε έναν πόρο παραγωγής μέχρι να ξεκινήσει η πραγματική του επεξεργασία. Γενικά αύξηση του χρόνου αναμονής συνεπάγεται αύξηση του χρόνου παραγωγής και του αποθέματος που είναι σε αναμονή. </a:t>
            </a:r>
          </a:p>
          <a:p>
            <a:pPr lvl="0">
              <a:lnSpc>
                <a:spcPct val="90000"/>
              </a:lnSpc>
              <a:spcBef>
                <a:spcPts val="1000"/>
              </a:spcBef>
            </a:pPr>
            <a:endParaRPr lang="el-GR" sz="2400" dirty="0">
              <a:solidFill>
                <a:prstClr val="black"/>
              </a:solidFill>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60479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Παραγωγικοί και μη παραγωγικοί χρόνοι </a:t>
            </a:r>
          </a:p>
        </p:txBody>
      </p:sp>
      <p:pic>
        <p:nvPicPr>
          <p:cNvPr id="3" name="Εικόνα 2" descr="[DECORATIVE]"/>
          <p:cNvPicPr>
            <a:picLocks noChangeAspect="1"/>
          </p:cNvPicPr>
          <p:nvPr/>
        </p:nvPicPr>
        <p:blipFill>
          <a:blip r:embed="rId3"/>
          <a:stretch>
            <a:fillRect/>
          </a:stretch>
        </p:blipFill>
        <p:spPr>
          <a:xfrm>
            <a:off x="457200" y="2057400"/>
            <a:ext cx="8059357" cy="2819400"/>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6844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Φασεολόγιο κατασκευής ποδηλάτου στο σύστημα SAP</a:t>
            </a:r>
          </a:p>
        </p:txBody>
      </p:sp>
      <p:pic>
        <p:nvPicPr>
          <p:cNvPr id="4" name="Εικόνα 3" descr="[DECORATIVE]"/>
          <p:cNvPicPr>
            <a:picLocks noChangeAspect="1"/>
          </p:cNvPicPr>
          <p:nvPr/>
        </p:nvPicPr>
        <p:blipFill>
          <a:blip r:embed="rId3"/>
          <a:stretch>
            <a:fillRect/>
          </a:stretch>
        </p:blipFill>
        <p:spPr>
          <a:xfrm>
            <a:off x="457199" y="1600200"/>
            <a:ext cx="8257063" cy="4267200"/>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798682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a:t>Xρονοπρόγραμμα</a:t>
            </a:r>
            <a:r>
              <a:rPr lang="el-GR" b="1" dirty="0"/>
              <a:t> κατασκευής μιας παρτίδας δέκα ποδηλάτων </a:t>
            </a:r>
          </a:p>
        </p:txBody>
      </p:sp>
      <p:pic>
        <p:nvPicPr>
          <p:cNvPr id="3" name="Εικόνα 2" descr="[DECORATIVE]"/>
          <p:cNvPicPr>
            <a:picLocks noChangeAspect="1"/>
          </p:cNvPicPr>
          <p:nvPr/>
        </p:nvPicPr>
        <p:blipFill>
          <a:blip r:embed="rId3"/>
          <a:stretch>
            <a:fillRect/>
          </a:stretch>
        </p:blipFill>
        <p:spPr>
          <a:xfrm>
            <a:off x="203078" y="1828800"/>
            <a:ext cx="8483722" cy="4191000"/>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955175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γενική διαδικασία  του προγραμματισμού παραγωγής.</a:t>
            </a:r>
          </a:p>
        </p:txBody>
      </p:sp>
      <p:pic>
        <p:nvPicPr>
          <p:cNvPr id="4" name="Εικόνα 3" descr="Μακροχρόνια. Μεσοπρόθεσμα και Βραχυπρόθεσμα. Διάγραμμα. Ξεκινάμε μακροχρόνια με τον προγραμματισμό των διααδικασιών. Συνεχίζουμε στην επόμενη φάση που είναι ο στρατηγικός προγραμματισμός δυναμικότητας, Συνεχίζουμε με τον συγκεντρωτικό προγραμματισμό όπου διαχωρίζουμε τα προϊόντα από τις υπηρεσίες. Βρισκόμαστε ήδη στο μεσοπρόθεσμη φάση.Τα προϊόντα περιλαμβάνουν τις φάσεις του Κύριου προγραμματισμού παραγωγής, του προγραμματισμού απαιτήσεων υλικών και του προγραμματισμού των παρραγγελιών. Ο προγραμματισμός των παραγγελιών για τα προϊοντα και ο προγραμματισμός του προσωπικού και των πελατών για τις υπηρεσίες αναφέρεται στον βραχυπρόθεσμο προγραμματισμό παραγωγής."/>
          <p:cNvPicPr>
            <a:picLocks noChangeAspect="1"/>
          </p:cNvPicPr>
          <p:nvPr/>
        </p:nvPicPr>
        <p:blipFill>
          <a:blip r:embed="rId3"/>
          <a:stretch>
            <a:fillRect/>
          </a:stretch>
        </p:blipFill>
        <p:spPr>
          <a:xfrm>
            <a:off x="719744" y="1596024"/>
            <a:ext cx="7357456" cy="4760326"/>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40092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Ο Συγκεντρωτικός Προγραμματισμός Παραγωγής </a:t>
            </a:r>
          </a:p>
        </p:txBody>
      </p:sp>
      <p:sp>
        <p:nvSpPr>
          <p:cNvPr id="3" name="Ορθογώνιο 2"/>
          <p:cNvSpPr/>
          <p:nvPr/>
        </p:nvSpPr>
        <p:spPr>
          <a:xfrm>
            <a:off x="457200" y="1676400"/>
            <a:ext cx="8229600" cy="4188839"/>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3200" b="0" i="0" u="none" strike="noStrike" kern="0" cap="none" spc="0" normalizeH="0" baseline="0" noProof="0" dirty="0" smtClean="0">
                <a:ln>
                  <a:noFill/>
                </a:ln>
                <a:solidFill>
                  <a:prstClr val="black"/>
                </a:solidFill>
                <a:effectLst/>
                <a:uLnTx/>
                <a:uFillTx/>
              </a:rPr>
              <a:t>Ο Συγκεντρωτικός Προγραμματισμός Παραγωγής (</a:t>
            </a:r>
            <a:r>
              <a:rPr kumimoji="0" lang="el-GR" sz="3200" b="0" i="0" u="none" strike="noStrike" kern="0" cap="none" spc="0" normalizeH="0" baseline="0" noProof="0" dirty="0" err="1" smtClean="0">
                <a:ln>
                  <a:noFill/>
                </a:ln>
                <a:solidFill>
                  <a:prstClr val="black"/>
                </a:solidFill>
                <a:effectLst/>
                <a:uLnTx/>
                <a:uFillTx/>
              </a:rPr>
              <a:t>Aggregate</a:t>
            </a:r>
            <a:r>
              <a:rPr kumimoji="0" lang="el-GR" sz="3200" b="0" i="0" u="none" strike="noStrike" kern="0" cap="none" spc="0" normalizeH="0" baseline="0" noProof="0" dirty="0" smtClean="0">
                <a:ln>
                  <a:noFill/>
                </a:ln>
                <a:solidFill>
                  <a:prstClr val="black"/>
                </a:solidFill>
                <a:effectLst/>
                <a:uLnTx/>
                <a:uFillTx/>
              </a:rPr>
              <a:t> </a:t>
            </a:r>
            <a:r>
              <a:rPr kumimoji="0" lang="el-GR" sz="3200" b="0" i="0" u="none" strike="noStrike" kern="0" cap="none" spc="0" normalizeH="0" baseline="0" noProof="0" dirty="0" err="1" smtClean="0">
                <a:ln>
                  <a:noFill/>
                </a:ln>
                <a:solidFill>
                  <a:prstClr val="black"/>
                </a:solidFill>
                <a:effectLst/>
                <a:uLnTx/>
                <a:uFillTx/>
              </a:rPr>
              <a:t>Production</a:t>
            </a:r>
            <a:r>
              <a:rPr kumimoji="0" lang="el-GR" sz="3200" b="0" i="0" u="none" strike="noStrike" kern="0" cap="none" spc="0" normalizeH="0" baseline="0" noProof="0" dirty="0" smtClean="0">
                <a:ln>
                  <a:noFill/>
                </a:ln>
                <a:solidFill>
                  <a:prstClr val="black"/>
                </a:solidFill>
                <a:effectLst/>
                <a:uLnTx/>
                <a:uFillTx/>
              </a:rPr>
              <a:t> </a:t>
            </a:r>
            <a:r>
              <a:rPr kumimoji="0" lang="el-GR" sz="3200" b="0" i="0" u="none" strike="noStrike" kern="0" cap="none" spc="0" normalizeH="0" baseline="0" noProof="0" dirty="0" err="1" smtClean="0">
                <a:ln>
                  <a:noFill/>
                </a:ln>
                <a:solidFill>
                  <a:prstClr val="black"/>
                </a:solidFill>
                <a:effectLst/>
                <a:uLnTx/>
                <a:uFillTx/>
              </a:rPr>
              <a:t>Planning</a:t>
            </a:r>
            <a:r>
              <a:rPr kumimoji="0" lang="el-GR" sz="3200" b="0" i="0" u="none" strike="noStrike" kern="0" cap="none" spc="0" normalizeH="0" baseline="0" noProof="0" dirty="0" smtClean="0">
                <a:ln>
                  <a:noFill/>
                </a:ln>
                <a:solidFill>
                  <a:prstClr val="black"/>
                </a:solidFill>
                <a:effectLst/>
                <a:uLnTx/>
                <a:uFillTx/>
              </a:rPr>
              <a:t>) έχει ως στόχο να προσδιορίσει:</a:t>
            </a:r>
          </a:p>
          <a:p>
            <a:pPr marR="0" lvl="0" defTabSz="914400" eaLnBrk="1" fontAlgn="auto" latinLnBrk="0" hangingPunct="1">
              <a:lnSpc>
                <a:spcPct val="90000"/>
              </a:lnSpc>
              <a:spcBef>
                <a:spcPts val="1000"/>
              </a:spcBef>
              <a:spcAft>
                <a:spcPts val="0"/>
              </a:spcAft>
              <a:buClrTx/>
              <a:buSzTx/>
              <a:tabLst/>
              <a:defRPr/>
            </a:pPr>
            <a:endParaRPr kumimoji="0" lang="el-GR" sz="3200" b="0" i="0" u="none" strike="noStrike" kern="0" cap="none" spc="0" normalizeH="0" baseline="0" noProof="0" dirty="0" smtClean="0">
              <a:ln>
                <a:noFill/>
              </a:ln>
              <a:solidFill>
                <a:prstClr val="black"/>
              </a:solidFill>
              <a:effectLst/>
              <a:uLnTx/>
              <a:uFillTx/>
            </a:endParaRP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800" b="0" i="0" u="none" strike="noStrike" kern="0" cap="none" spc="0" normalizeH="0" baseline="0" noProof="0" dirty="0" smtClean="0">
                <a:ln>
                  <a:noFill/>
                </a:ln>
                <a:solidFill>
                  <a:prstClr val="black"/>
                </a:solidFill>
                <a:effectLst/>
                <a:uLnTx/>
                <a:uFillTx/>
              </a:rPr>
              <a:t>Το επίπεδο της παραγωγής.</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800" b="0" i="0" u="none" strike="noStrike" kern="0" cap="none" spc="0" normalizeH="0" baseline="0" noProof="0" dirty="0" smtClean="0">
                <a:ln>
                  <a:noFill/>
                </a:ln>
                <a:solidFill>
                  <a:prstClr val="black"/>
                </a:solidFill>
                <a:effectLst/>
                <a:uLnTx/>
                <a:uFillTx/>
              </a:rPr>
              <a:t>Το βέλτιστο μίγμα προϊόντων προς παραγωγή με σκοπό την καλύτερη ικανοποίηση της ζήτησης.</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800" b="0" i="0" u="none" strike="noStrike" kern="0" cap="none" spc="0" normalizeH="0" baseline="0" noProof="0" dirty="0" smtClean="0">
                <a:ln>
                  <a:noFill/>
                </a:ln>
                <a:solidFill>
                  <a:prstClr val="black"/>
                </a:solidFill>
                <a:effectLst/>
                <a:uLnTx/>
                <a:uFillTx/>
              </a:rPr>
              <a:t>Τις απαιτήσεις σε προσωπικό.</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err="1" smtClean="0">
                <a:ln>
                  <a:noFill/>
                </a:ln>
                <a:solidFill>
                  <a:prstClr val="black"/>
                </a:solidFill>
                <a:effectLst/>
                <a:uLnTx/>
                <a:uFillTx/>
              </a:rPr>
              <a:t>Τις</a:t>
            </a:r>
            <a:r>
              <a:rPr kumimoji="0" lang="en-US" sz="2800" b="0" i="0" u="none" strike="noStrike" kern="0" cap="none" spc="0" normalizeH="0" baseline="0" noProof="0" dirty="0" smtClean="0">
                <a:ln>
                  <a:noFill/>
                </a:ln>
                <a:solidFill>
                  <a:prstClr val="black"/>
                </a:solidFill>
                <a:effectLst/>
                <a:uLnTx/>
                <a:uFillTx/>
              </a:rPr>
              <a:t> απα</a:t>
            </a:r>
            <a:r>
              <a:rPr kumimoji="0" lang="en-US" sz="2800" b="0" i="0" u="none" strike="noStrike" kern="0" cap="none" spc="0" normalizeH="0" baseline="0" noProof="0" dirty="0" err="1" smtClean="0">
                <a:ln>
                  <a:noFill/>
                </a:ln>
                <a:solidFill>
                  <a:prstClr val="black"/>
                </a:solidFill>
                <a:effectLst/>
                <a:uLnTx/>
                <a:uFillTx/>
              </a:rPr>
              <a:t>ιτήσεις</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σε</a:t>
            </a:r>
            <a:r>
              <a:rPr kumimoji="0" lang="en-US" sz="2800" b="0" i="0" u="none" strike="noStrike" kern="0" cap="none" spc="0" normalizeH="0" baseline="0" noProof="0" dirty="0" smtClean="0">
                <a:ln>
                  <a:noFill/>
                </a:ln>
                <a:solidFill>
                  <a:prstClr val="black"/>
                </a:solidFill>
                <a:effectLst/>
                <a:uLnTx/>
                <a:uFillTx/>
              </a:rPr>
              <a:t> π</a:t>
            </a:r>
            <a:r>
              <a:rPr kumimoji="0" lang="en-US" sz="2800" b="0" i="0" u="none" strike="noStrike" kern="0" cap="none" spc="0" normalizeH="0" baseline="0" noProof="0" dirty="0" err="1" smtClean="0">
                <a:ln>
                  <a:noFill/>
                </a:ln>
                <a:solidFill>
                  <a:prstClr val="black"/>
                </a:solidFill>
                <a:effectLst/>
                <a:uLnTx/>
                <a:uFillTx/>
              </a:rPr>
              <a:t>ρώτες</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ύλες</a:t>
            </a:r>
            <a:r>
              <a:rPr kumimoji="0" lang="el-GR" sz="2800" b="0" i="0" u="none" strike="noStrike" kern="0" cap="none" spc="0" normalizeH="0" baseline="0" noProof="0" dirty="0" smtClean="0">
                <a:ln>
                  <a:noFill/>
                </a:ln>
                <a:solidFill>
                  <a:prstClr val="black"/>
                </a:solidFill>
                <a:effectLst/>
                <a:uLnTx/>
                <a:uFillTx/>
              </a:rPr>
              <a:t>.</a:t>
            </a:r>
            <a:endParaRPr kumimoji="0" lang="el-GR" sz="28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321600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Τα δεδομένα εισόδου στο Κύριο Πρόγραμμα Παραγωγής</a:t>
            </a:r>
          </a:p>
        </p:txBody>
      </p:sp>
      <p:pic>
        <p:nvPicPr>
          <p:cNvPr id="4" name="Εικόνα 3" descr="είναι η πρόβλεψη ζήτησης, η διαθεσιμότητα των προιόντων, οι περιορισμοί στη δυναμικότητα των ανρθωπίνων πορων, τα επιπεδα αποθεμάτων, οι περιορισμοί στη δυναμικότητα του εξοπλισμού, οι ανταγωνιστες, η διαθεσιμότητα υπεργολάβων.οι γνωστές παραγγελίες προιόντων."/>
          <p:cNvPicPr>
            <a:picLocks noChangeAspect="1"/>
          </p:cNvPicPr>
          <p:nvPr/>
        </p:nvPicPr>
        <p:blipFill>
          <a:blip r:embed="rId3"/>
          <a:stretch>
            <a:fillRect/>
          </a:stretch>
        </p:blipFill>
        <p:spPr>
          <a:xfrm>
            <a:off x="1139654" y="1774547"/>
            <a:ext cx="6864691" cy="4224894"/>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768350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Παράδειγμα </a:t>
            </a:r>
            <a:r>
              <a:rPr lang="en-US" b="1" dirty="0"/>
              <a:t>MPS</a:t>
            </a:r>
            <a:endParaRPr lang="el-GR" b="1" dirty="0"/>
          </a:p>
        </p:txBody>
      </p:sp>
      <p:graphicFrame>
        <p:nvGraphicFramePr>
          <p:cNvPr id="3" name="Πίνακας 2"/>
          <p:cNvGraphicFramePr>
            <a:graphicFrameLocks noGrp="1"/>
          </p:cNvGraphicFramePr>
          <p:nvPr>
            <p:extLst>
              <p:ext uri="{D42A27DB-BD31-4B8C-83A1-F6EECF244321}">
                <p14:modId xmlns:p14="http://schemas.microsoft.com/office/powerpoint/2010/main" val="561851173"/>
              </p:ext>
            </p:extLst>
          </p:nvPr>
        </p:nvGraphicFramePr>
        <p:xfrm>
          <a:off x="120314" y="1981200"/>
          <a:ext cx="8903372" cy="2695070"/>
        </p:xfrm>
        <a:graphic>
          <a:graphicData uri="http://schemas.openxmlformats.org/drawingml/2006/table">
            <a:tbl>
              <a:tblPr firstRow="1" firstCol="1" bandRow="1">
                <a:tableStyleId>{5C22544A-7EE6-4342-B048-85BDC9FD1C3A}</a:tableStyleId>
              </a:tblPr>
              <a:tblGrid>
                <a:gridCol w="3144424"/>
                <a:gridCol w="1439737"/>
                <a:gridCol w="1439737"/>
                <a:gridCol w="1439737"/>
                <a:gridCol w="1439737"/>
              </a:tblGrid>
              <a:tr h="539014">
                <a:tc>
                  <a:txBody>
                    <a:bodyPr/>
                    <a:lstStyle/>
                    <a:p>
                      <a:pPr marL="0" marR="0" indent="0" algn="just">
                        <a:spcBef>
                          <a:spcPts val="0"/>
                        </a:spcBef>
                        <a:spcAft>
                          <a:spcPts val="0"/>
                        </a:spcAft>
                      </a:pPr>
                      <a:r>
                        <a:rPr lang="el-GR" sz="2000" dirty="0">
                          <a:effectLst/>
                        </a:rPr>
                        <a:t> </a:t>
                      </a:r>
                      <a:endParaRPr lang="el-GR" sz="2000" dirty="0">
                        <a:effectLst/>
                        <a:latin typeface="Times New Roman" panose="02020603050405020304" pitchFamily="18" charset="0"/>
                        <a:ea typeface="MS Mincho" panose="02020609040205080304" pitchFamily="49" charset="-128"/>
                      </a:endParaRPr>
                    </a:p>
                  </a:txBody>
                  <a:tcPr marL="68580" marR="68580" marT="0" marB="0"/>
                </a:tc>
                <a:tc gridSpan="4">
                  <a:txBody>
                    <a:bodyPr/>
                    <a:lstStyle/>
                    <a:p>
                      <a:pPr marL="0" marR="0" indent="0" algn="just">
                        <a:spcBef>
                          <a:spcPts val="0"/>
                        </a:spcBef>
                        <a:spcAft>
                          <a:spcPts val="0"/>
                        </a:spcAft>
                      </a:pPr>
                      <a:r>
                        <a:rPr lang="el-GR" sz="2000">
                          <a:effectLst/>
                        </a:rPr>
                        <a:t>Εβδομάδα</a:t>
                      </a:r>
                      <a:endParaRPr lang="el-GR" sz="200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r>
              <a:tr h="539014">
                <a:tc>
                  <a:txBody>
                    <a:bodyPr/>
                    <a:lstStyle/>
                    <a:p>
                      <a:pPr marL="0" marR="0" indent="0" algn="just">
                        <a:spcBef>
                          <a:spcPts val="0"/>
                        </a:spcBef>
                        <a:spcAft>
                          <a:spcPts val="0"/>
                        </a:spcAft>
                      </a:pPr>
                      <a:r>
                        <a:rPr lang="el-GR" sz="2000">
                          <a:effectLst/>
                        </a:rPr>
                        <a:t>Είδος</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b="1" dirty="0">
                          <a:effectLst/>
                        </a:rPr>
                        <a:t>30</a:t>
                      </a:r>
                      <a:endParaRPr lang="el-GR" sz="20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b="1">
                          <a:effectLst/>
                        </a:rPr>
                        <a:t>31</a:t>
                      </a:r>
                      <a:endParaRPr lang="el-GR" sz="2000" b="1">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b="1">
                          <a:effectLst/>
                        </a:rPr>
                        <a:t>32</a:t>
                      </a:r>
                      <a:endParaRPr lang="el-GR" sz="2000" b="1">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b="1" dirty="0">
                          <a:effectLst/>
                        </a:rPr>
                        <a:t>33</a:t>
                      </a:r>
                      <a:endParaRPr lang="el-GR" sz="2000" b="1" dirty="0">
                        <a:effectLst/>
                        <a:latin typeface="Times New Roman" panose="02020603050405020304" pitchFamily="18" charset="0"/>
                        <a:ea typeface="MS Mincho" panose="02020609040205080304" pitchFamily="49" charset="-128"/>
                      </a:endParaRPr>
                    </a:p>
                  </a:txBody>
                  <a:tcPr marL="68580" marR="68580" marT="0" marB="0"/>
                </a:tc>
              </a:tr>
              <a:tr h="539014">
                <a:tc>
                  <a:txBody>
                    <a:bodyPr/>
                    <a:lstStyle/>
                    <a:p>
                      <a:pPr marL="0" marR="0" indent="0" algn="just">
                        <a:spcBef>
                          <a:spcPts val="0"/>
                        </a:spcBef>
                        <a:spcAft>
                          <a:spcPts val="0"/>
                        </a:spcAft>
                      </a:pPr>
                      <a:r>
                        <a:rPr lang="el-GR" sz="2000" dirty="0">
                          <a:effectLst/>
                        </a:rPr>
                        <a:t>Ανδρικό ποδήλατο πόλης</a:t>
                      </a:r>
                      <a:endParaRPr lang="el-GR" sz="2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100</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120</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100</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120</a:t>
                      </a:r>
                      <a:endParaRPr lang="el-GR" sz="2000">
                        <a:effectLst/>
                        <a:latin typeface="Times New Roman" panose="02020603050405020304" pitchFamily="18" charset="0"/>
                        <a:ea typeface="MS Mincho" panose="02020609040205080304" pitchFamily="49" charset="-128"/>
                      </a:endParaRPr>
                    </a:p>
                  </a:txBody>
                  <a:tcPr marL="68580" marR="68580" marT="0" marB="0"/>
                </a:tc>
              </a:tr>
              <a:tr h="539014">
                <a:tc>
                  <a:txBody>
                    <a:bodyPr/>
                    <a:lstStyle/>
                    <a:p>
                      <a:pPr marL="0" marR="0" indent="0" algn="just">
                        <a:spcBef>
                          <a:spcPts val="0"/>
                        </a:spcBef>
                        <a:spcAft>
                          <a:spcPts val="0"/>
                        </a:spcAft>
                      </a:pPr>
                      <a:r>
                        <a:rPr lang="el-GR" sz="2000">
                          <a:effectLst/>
                        </a:rPr>
                        <a:t>Γυναικείο ποδήλατο πόλης</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dirty="0">
                          <a:effectLst/>
                        </a:rPr>
                        <a:t>60</a:t>
                      </a:r>
                      <a:endParaRPr lang="el-GR" sz="2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40</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50</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30</a:t>
                      </a:r>
                      <a:endParaRPr lang="el-GR" sz="2000">
                        <a:effectLst/>
                        <a:latin typeface="Times New Roman" panose="02020603050405020304" pitchFamily="18" charset="0"/>
                        <a:ea typeface="MS Mincho" panose="02020609040205080304" pitchFamily="49" charset="-128"/>
                      </a:endParaRPr>
                    </a:p>
                  </a:txBody>
                  <a:tcPr marL="68580" marR="68580" marT="0" marB="0"/>
                </a:tc>
              </a:tr>
              <a:tr h="539014">
                <a:tc>
                  <a:txBody>
                    <a:bodyPr/>
                    <a:lstStyle/>
                    <a:p>
                      <a:pPr marL="0" marR="0" indent="0" algn="just">
                        <a:spcBef>
                          <a:spcPts val="0"/>
                        </a:spcBef>
                        <a:spcAft>
                          <a:spcPts val="0"/>
                        </a:spcAft>
                      </a:pPr>
                      <a:r>
                        <a:rPr lang="el-GR" sz="2000">
                          <a:effectLst/>
                        </a:rPr>
                        <a:t>Παιδικό ποδήλατο πόλης</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120</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120</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a:effectLst/>
                        </a:rPr>
                        <a:t>130</a:t>
                      </a:r>
                      <a:endParaRPr lang="el-GR" sz="20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l-GR" sz="2000" dirty="0">
                          <a:effectLst/>
                        </a:rPr>
                        <a:t>130</a:t>
                      </a:r>
                      <a:endParaRPr lang="el-GR" sz="2000" dirty="0">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18270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14" name="Θέση περιεχομένου 1">
            <a:hlinkClick r:id="rId4" action="ppaction://hlinksldjump" tooltip="Μετάβαση στη Διαφάνεια 6"/>
          </p:cNvPr>
          <p:cNvSpPr txBox="1"/>
          <p:nvPr/>
        </p:nvSpPr>
        <p:spPr>
          <a:xfrm>
            <a:off x="609600" y="1219200"/>
            <a:ext cx="7435151" cy="400110"/>
          </a:xfrm>
          <a:prstGeom prst="rect">
            <a:avLst/>
          </a:prstGeom>
          <a:noFill/>
        </p:spPr>
        <p:txBody>
          <a:bodyPr wrap="square" rtlCol="0">
            <a:spAutoFit/>
          </a:bodyPr>
          <a:lstStyle/>
          <a:p>
            <a:r>
              <a:rPr lang="el-GR" sz="2000" i="1" dirty="0">
                <a:solidFill>
                  <a:srgbClr val="0070C0"/>
                </a:solidFill>
                <a:hlinkClick r:id="rId5" action="ppaction://hlinksldjump"/>
              </a:rPr>
              <a:t>1</a:t>
            </a:r>
            <a:r>
              <a:rPr lang="el-GR" sz="2000" i="1" dirty="0" smtClean="0">
                <a:solidFill>
                  <a:srgbClr val="0070C0"/>
                </a:solidFill>
                <a:hlinkClick r:id="rId5" action="ppaction://hlinksldjump"/>
              </a:rPr>
              <a:t>) </a:t>
            </a:r>
            <a:r>
              <a:rPr lang="el-GR" sz="2000" i="1" dirty="0">
                <a:solidFill>
                  <a:srgbClr val="0070C0"/>
                </a:solidFill>
                <a:hlinkClick r:id="rId5" action="ppaction://hlinksldjump"/>
              </a:rPr>
              <a:t>Διοίκηση </a:t>
            </a:r>
            <a:r>
              <a:rPr lang="el-GR" sz="2000" i="1" dirty="0" smtClean="0">
                <a:solidFill>
                  <a:srgbClr val="0070C0"/>
                </a:solidFill>
                <a:hlinkClick r:id="rId5" action="ppaction://hlinksldjump"/>
              </a:rPr>
              <a:t>Λειτουργίας</a:t>
            </a:r>
            <a:r>
              <a:rPr lang="en-US" sz="2000" i="1" dirty="0" smtClean="0">
                <a:solidFill>
                  <a:srgbClr val="0070C0"/>
                </a:solidFill>
                <a:hlinkClick r:id="rId5" action="ppaction://hlinksldjump"/>
              </a:rPr>
              <a:t>.</a:t>
            </a:r>
            <a:endParaRPr lang="el-GR" sz="2000" i="1" dirty="0">
              <a:solidFill>
                <a:srgbClr val="0070C0"/>
              </a:solidFill>
            </a:endParaRPr>
          </a:p>
        </p:txBody>
      </p:sp>
      <p:sp>
        <p:nvSpPr>
          <p:cNvPr id="9" name="Θέση περιεχομένου 2">
            <a:hlinkClick r:id="rId5" action="ppaction://hlinksldjump" tooltip="Μετάβαση στη Διαφάνεια 13"/>
          </p:cNvPr>
          <p:cNvSpPr txBox="1"/>
          <p:nvPr/>
        </p:nvSpPr>
        <p:spPr>
          <a:xfrm>
            <a:off x="609599" y="1612486"/>
            <a:ext cx="8334738" cy="400110"/>
          </a:xfrm>
          <a:prstGeom prst="rect">
            <a:avLst/>
          </a:prstGeom>
          <a:noFill/>
        </p:spPr>
        <p:txBody>
          <a:bodyPr wrap="square" rtlCol="0">
            <a:spAutoFit/>
          </a:bodyPr>
          <a:lstStyle/>
          <a:p>
            <a:r>
              <a:rPr lang="el-GR" sz="2000" i="1" dirty="0" smtClean="0">
                <a:solidFill>
                  <a:srgbClr val="0070C0"/>
                </a:solidFill>
                <a:hlinkClick r:id="rId6" action="ppaction://hlinksldjump"/>
              </a:rPr>
              <a:t>2) </a:t>
            </a:r>
            <a:r>
              <a:rPr lang="el-GR" sz="2000" i="1" dirty="0">
                <a:solidFill>
                  <a:srgbClr val="0070C0"/>
                </a:solidFill>
                <a:hlinkClick r:id="rId6" action="ppaction://hlinksldjump"/>
              </a:rPr>
              <a:t>Δέκα Βασικές Λειτουργίες της Διοίκησης </a:t>
            </a:r>
            <a:r>
              <a:rPr lang="el-GR" sz="2000" i="1" dirty="0" smtClean="0">
                <a:solidFill>
                  <a:srgbClr val="0070C0"/>
                </a:solidFill>
                <a:hlinkClick r:id="rId6" action="ppaction://hlinksldjump"/>
              </a:rPr>
              <a:t>Λειτουργίας</a:t>
            </a:r>
            <a:r>
              <a:rPr lang="en-US" sz="2000" i="1" dirty="0" smtClean="0">
                <a:solidFill>
                  <a:srgbClr val="0070C0"/>
                </a:solidFill>
                <a:hlinkClick r:id="rId6" action="ppaction://hlinksldjump"/>
              </a:rPr>
              <a:t>.</a:t>
            </a:r>
            <a:endParaRPr lang="en-US" sz="2000" i="1" dirty="0">
              <a:solidFill>
                <a:srgbClr val="0070C0"/>
              </a:solidFill>
            </a:endParaRPr>
          </a:p>
        </p:txBody>
      </p:sp>
      <p:sp>
        <p:nvSpPr>
          <p:cNvPr id="10" name="Θέση περιεχομένου 3">
            <a:hlinkClick r:id="" action="ppaction://noaction"/>
          </p:cNvPr>
          <p:cNvSpPr txBox="1"/>
          <p:nvPr/>
        </p:nvSpPr>
        <p:spPr>
          <a:xfrm>
            <a:off x="609599" y="2021320"/>
            <a:ext cx="7435157" cy="400110"/>
          </a:xfrm>
          <a:prstGeom prst="rect">
            <a:avLst/>
          </a:prstGeom>
          <a:noFill/>
        </p:spPr>
        <p:txBody>
          <a:bodyPr wrap="square" rtlCol="0">
            <a:spAutoFit/>
          </a:bodyPr>
          <a:lstStyle/>
          <a:p>
            <a:r>
              <a:rPr lang="el-GR" sz="2000" i="1" dirty="0" smtClean="0">
                <a:solidFill>
                  <a:srgbClr val="0070C0"/>
                </a:solidFill>
                <a:hlinkClick r:id="rId7" action="ppaction://hlinksldjump"/>
              </a:rPr>
              <a:t>3) </a:t>
            </a:r>
            <a:r>
              <a:rPr lang="el-GR" sz="2000" i="1" dirty="0">
                <a:solidFill>
                  <a:srgbClr val="0070C0"/>
                </a:solidFill>
                <a:hlinkClick r:id="rId7" action="ppaction://hlinksldjump"/>
              </a:rPr>
              <a:t>Διαχείριση </a:t>
            </a:r>
            <a:r>
              <a:rPr lang="el-GR" sz="2000" i="1" dirty="0" smtClean="0">
                <a:solidFill>
                  <a:srgbClr val="0070C0"/>
                </a:solidFill>
                <a:hlinkClick r:id="rId7" action="ppaction://hlinksldjump"/>
              </a:rPr>
              <a:t>παρτίδων</a:t>
            </a:r>
            <a:r>
              <a:rPr lang="en-US" sz="2000" i="1" dirty="0" smtClean="0">
                <a:solidFill>
                  <a:srgbClr val="0070C0"/>
                </a:solidFill>
                <a:hlinkClick r:id="rId7" action="ppaction://hlinksldjump"/>
              </a:rPr>
              <a:t>.</a:t>
            </a:r>
            <a:endParaRPr lang="en-US" sz="2000" i="1" dirty="0">
              <a:solidFill>
                <a:srgbClr val="0070C0"/>
              </a:solidFill>
            </a:endParaRPr>
          </a:p>
        </p:txBody>
      </p:sp>
      <p:sp>
        <p:nvSpPr>
          <p:cNvPr id="11" name="Θέση περιεχομένου 4">
            <a:hlinkClick r:id="" action="ppaction://noaction"/>
          </p:cNvPr>
          <p:cNvSpPr txBox="1"/>
          <p:nvPr/>
        </p:nvSpPr>
        <p:spPr>
          <a:xfrm>
            <a:off x="611956" y="2345589"/>
            <a:ext cx="7435152" cy="400110"/>
          </a:xfrm>
          <a:prstGeom prst="rect">
            <a:avLst/>
          </a:prstGeom>
          <a:noFill/>
        </p:spPr>
        <p:txBody>
          <a:bodyPr wrap="square" rtlCol="0">
            <a:spAutoFit/>
          </a:bodyPr>
          <a:lstStyle/>
          <a:p>
            <a:r>
              <a:rPr lang="el-GR" sz="2000" i="1" dirty="0">
                <a:solidFill>
                  <a:srgbClr val="0070C0"/>
                </a:solidFill>
                <a:hlinkClick r:id="rId8" action="ppaction://hlinksldjump"/>
              </a:rPr>
              <a:t>4</a:t>
            </a:r>
            <a:r>
              <a:rPr lang="el-GR" sz="2000" i="1" dirty="0" smtClean="0">
                <a:solidFill>
                  <a:srgbClr val="0070C0"/>
                </a:solidFill>
                <a:hlinkClick r:id="rId8" action="ppaction://hlinksldjump"/>
              </a:rPr>
              <a:t>) </a:t>
            </a:r>
            <a:r>
              <a:rPr lang="el-GR" sz="2000" i="1" dirty="0">
                <a:solidFill>
                  <a:srgbClr val="0070C0"/>
                </a:solidFill>
                <a:hlinkClick r:id="rId8" action="ppaction://hlinksldjump"/>
              </a:rPr>
              <a:t>Διοίκηση </a:t>
            </a:r>
            <a:r>
              <a:rPr lang="el-GR" sz="2000" i="1" dirty="0" smtClean="0">
                <a:solidFill>
                  <a:srgbClr val="0070C0"/>
                </a:solidFill>
                <a:hlinkClick r:id="rId8" action="ppaction://hlinksldjump"/>
              </a:rPr>
              <a:t>παραγωγής</a:t>
            </a:r>
            <a:r>
              <a:rPr lang="en-US" sz="2000" i="1" dirty="0" smtClean="0">
                <a:solidFill>
                  <a:srgbClr val="0070C0"/>
                </a:solidFill>
                <a:hlinkClick r:id="rId8" action="ppaction://hlinksldjump"/>
              </a:rPr>
              <a:t>.</a:t>
            </a:r>
            <a:endParaRPr lang="el-GR" sz="2000" i="1" dirty="0">
              <a:solidFill>
                <a:srgbClr val="0070C0"/>
              </a:solidFill>
            </a:endParaRPr>
          </a:p>
        </p:txBody>
      </p:sp>
      <p:sp>
        <p:nvSpPr>
          <p:cNvPr id="12" name="Θέση περιεχομένου 5">
            <a:hlinkClick r:id="" action="ppaction://noaction"/>
          </p:cNvPr>
          <p:cNvSpPr txBox="1"/>
          <p:nvPr/>
        </p:nvSpPr>
        <p:spPr>
          <a:xfrm>
            <a:off x="609599" y="2627903"/>
            <a:ext cx="7435155" cy="400110"/>
          </a:xfrm>
          <a:prstGeom prst="rect">
            <a:avLst/>
          </a:prstGeom>
          <a:noFill/>
        </p:spPr>
        <p:txBody>
          <a:bodyPr wrap="square" rtlCol="0">
            <a:spAutoFit/>
          </a:bodyPr>
          <a:lstStyle/>
          <a:p>
            <a:r>
              <a:rPr lang="el-GR" sz="2000" i="1" dirty="0">
                <a:solidFill>
                  <a:srgbClr val="0070C0"/>
                </a:solidFill>
                <a:hlinkClick r:id="rId9" action="ppaction://hlinksldjump"/>
              </a:rPr>
              <a:t>5</a:t>
            </a:r>
            <a:r>
              <a:rPr lang="el-GR" sz="2000" i="1" dirty="0" smtClean="0">
                <a:solidFill>
                  <a:srgbClr val="0070C0"/>
                </a:solidFill>
                <a:hlinkClick r:id="rId9" action="ppaction://hlinksldjump"/>
              </a:rPr>
              <a:t>) </a:t>
            </a:r>
            <a:r>
              <a:rPr lang="el-GR" sz="2000" i="1" dirty="0">
                <a:solidFill>
                  <a:srgbClr val="0070C0"/>
                </a:solidFill>
                <a:hlinkClick r:id="rId9" action="ppaction://hlinksldjump"/>
              </a:rPr>
              <a:t>Στρατηγικές </a:t>
            </a:r>
            <a:r>
              <a:rPr lang="el-GR" sz="2000" i="1" dirty="0" smtClean="0">
                <a:solidFill>
                  <a:srgbClr val="0070C0"/>
                </a:solidFill>
                <a:hlinkClick r:id="rId9" action="ppaction://hlinksldjump"/>
              </a:rPr>
              <a:t>παραγωγής</a:t>
            </a:r>
            <a:r>
              <a:rPr lang="en-US" sz="2000" i="1" dirty="0" smtClean="0">
                <a:solidFill>
                  <a:srgbClr val="0070C0"/>
                </a:solidFill>
                <a:hlinkClick r:id="rId9" action="ppaction://hlinksldjump"/>
              </a:rPr>
              <a:t>.</a:t>
            </a:r>
            <a:endParaRPr lang="el-GR" sz="2000" i="1" dirty="0">
              <a:solidFill>
                <a:srgbClr val="0070C0"/>
              </a:solidFill>
            </a:endParaRPr>
          </a:p>
        </p:txBody>
      </p:sp>
      <p:sp>
        <p:nvSpPr>
          <p:cNvPr id="15" name="Θέση περιεχομένου 6">
            <a:hlinkClick r:id="" action="ppaction://noaction"/>
          </p:cNvPr>
          <p:cNvSpPr txBox="1"/>
          <p:nvPr/>
        </p:nvSpPr>
        <p:spPr>
          <a:xfrm>
            <a:off x="571894" y="2967358"/>
            <a:ext cx="7435151" cy="400110"/>
          </a:xfrm>
          <a:prstGeom prst="rect">
            <a:avLst/>
          </a:prstGeom>
          <a:noFill/>
        </p:spPr>
        <p:txBody>
          <a:bodyPr wrap="square" rtlCol="0">
            <a:spAutoFit/>
          </a:bodyPr>
          <a:lstStyle/>
          <a:p>
            <a:r>
              <a:rPr lang="el-GR" sz="2000" i="1" dirty="0" smtClean="0">
                <a:solidFill>
                  <a:srgbClr val="0070C0"/>
                </a:solidFill>
                <a:hlinkClick r:id="rId10" action="ppaction://hlinksldjump"/>
              </a:rPr>
              <a:t>6) </a:t>
            </a:r>
            <a:r>
              <a:rPr lang="el-GR" sz="2000" i="1" dirty="0">
                <a:solidFill>
                  <a:srgbClr val="0070C0"/>
                </a:solidFill>
                <a:hlinkClick r:id="rId10" action="ppaction://hlinksldjump"/>
              </a:rPr>
              <a:t>Κέντρο </a:t>
            </a:r>
            <a:r>
              <a:rPr lang="el-GR" sz="2000" i="1" dirty="0" smtClean="0">
                <a:solidFill>
                  <a:srgbClr val="0070C0"/>
                </a:solidFill>
                <a:hlinkClick r:id="rId10" action="ppaction://hlinksldjump"/>
              </a:rPr>
              <a:t>εργασίας</a:t>
            </a:r>
            <a:r>
              <a:rPr lang="en-US" sz="2000" i="1" dirty="0" smtClean="0">
                <a:solidFill>
                  <a:srgbClr val="0070C0"/>
                </a:solidFill>
                <a:hlinkClick r:id="rId10" action="ppaction://hlinksldjump"/>
              </a:rPr>
              <a:t>.</a:t>
            </a:r>
            <a:endParaRPr lang="el-GR" sz="2000" i="1" dirty="0">
              <a:solidFill>
                <a:srgbClr val="0070C0"/>
              </a:solidFill>
            </a:endParaRPr>
          </a:p>
        </p:txBody>
      </p:sp>
      <p:sp>
        <p:nvSpPr>
          <p:cNvPr id="13" name="Θέση περιεχομένου 6">
            <a:hlinkClick r:id="" action="ppaction://noaction"/>
          </p:cNvPr>
          <p:cNvSpPr txBox="1"/>
          <p:nvPr>
            <p:custDataLst>
              <p:tags r:id="rId2"/>
            </p:custDataLst>
          </p:nvPr>
        </p:nvSpPr>
        <p:spPr>
          <a:xfrm>
            <a:off x="571893" y="3325269"/>
            <a:ext cx="7435151" cy="400110"/>
          </a:xfrm>
          <a:prstGeom prst="rect">
            <a:avLst/>
          </a:prstGeom>
          <a:noFill/>
        </p:spPr>
        <p:txBody>
          <a:bodyPr wrap="square" rtlCol="0">
            <a:spAutoFit/>
          </a:bodyPr>
          <a:lstStyle/>
          <a:p>
            <a:r>
              <a:rPr lang="en-US" sz="2000" i="1" dirty="0" smtClean="0">
                <a:solidFill>
                  <a:srgbClr val="0070C0"/>
                </a:solidFill>
                <a:hlinkClick r:id="rId11" action="ppaction://hlinksldjump"/>
              </a:rPr>
              <a:t>7)</a:t>
            </a:r>
            <a:r>
              <a:rPr lang="el-GR" sz="2000" i="1" dirty="0" smtClean="0">
                <a:solidFill>
                  <a:srgbClr val="0070C0"/>
                </a:solidFill>
                <a:hlinkClick r:id="rId11" action="ppaction://hlinksldjump"/>
              </a:rPr>
              <a:t> Φασεολόγιο προϊόντων</a:t>
            </a:r>
            <a:r>
              <a:rPr lang="en-US" sz="2000" i="1" dirty="0" smtClean="0">
                <a:solidFill>
                  <a:srgbClr val="0070C0"/>
                </a:solidFill>
                <a:hlinkClick r:id="rId11" action="ppaction://hlinksldjump"/>
              </a:rPr>
              <a:t>.</a:t>
            </a:r>
            <a:endParaRPr lang="el-GR" sz="2000" i="1" dirty="0">
              <a:solidFill>
                <a:srgbClr val="0070C0"/>
              </a:solidFill>
            </a:endParaRPr>
          </a:p>
        </p:txBody>
      </p:sp>
      <p:sp>
        <p:nvSpPr>
          <p:cNvPr id="16" name="Θέση περιεχομένου 6">
            <a:hlinkClick r:id="" action="ppaction://noaction"/>
          </p:cNvPr>
          <p:cNvSpPr txBox="1"/>
          <p:nvPr/>
        </p:nvSpPr>
        <p:spPr>
          <a:xfrm>
            <a:off x="571892" y="3648499"/>
            <a:ext cx="7435151" cy="400110"/>
          </a:xfrm>
          <a:prstGeom prst="rect">
            <a:avLst/>
          </a:prstGeom>
          <a:noFill/>
        </p:spPr>
        <p:txBody>
          <a:bodyPr wrap="square" rtlCol="0">
            <a:spAutoFit/>
          </a:bodyPr>
          <a:lstStyle/>
          <a:p>
            <a:r>
              <a:rPr lang="el-GR" sz="2000" i="1" dirty="0">
                <a:solidFill>
                  <a:srgbClr val="0070C0"/>
                </a:solidFill>
                <a:hlinkClick r:id="rId12" action="ppaction://hlinksldjump"/>
              </a:rPr>
              <a:t>8</a:t>
            </a:r>
            <a:r>
              <a:rPr lang="en-US" sz="2000" i="1" dirty="0" smtClean="0">
                <a:solidFill>
                  <a:srgbClr val="0070C0"/>
                </a:solidFill>
                <a:hlinkClick r:id="rId12" action="ppaction://hlinksldjump"/>
              </a:rPr>
              <a:t>)</a:t>
            </a:r>
            <a:r>
              <a:rPr lang="el-GR" sz="2000" i="1" dirty="0">
                <a:solidFill>
                  <a:srgbClr val="0070C0"/>
                </a:solidFill>
                <a:hlinkClick r:id="rId12" action="ppaction://hlinksldjump"/>
              </a:rPr>
              <a:t> Η γενική διαδικασία  του προγραμματισμού </a:t>
            </a:r>
            <a:r>
              <a:rPr lang="el-GR" sz="2000" i="1" dirty="0" smtClean="0">
                <a:solidFill>
                  <a:srgbClr val="0070C0"/>
                </a:solidFill>
                <a:hlinkClick r:id="rId12" action="ppaction://hlinksldjump"/>
              </a:rPr>
              <a:t>παραγωγής</a:t>
            </a:r>
            <a:r>
              <a:rPr lang="en-US" sz="2000" i="1" dirty="0" smtClean="0">
                <a:solidFill>
                  <a:srgbClr val="0070C0"/>
                </a:solidFill>
                <a:hlinkClick r:id="rId12" action="ppaction://hlinksldjump"/>
              </a:rPr>
              <a:t>.</a:t>
            </a:r>
            <a:endParaRPr lang="el-GR" sz="2000" i="1" dirty="0">
              <a:solidFill>
                <a:srgbClr val="0070C0"/>
              </a:solidFill>
            </a:endParaRPr>
          </a:p>
        </p:txBody>
      </p:sp>
      <p:sp>
        <p:nvSpPr>
          <p:cNvPr id="18" name="Θέση περιεχομένου 6">
            <a:hlinkClick r:id="" action="ppaction://noaction"/>
          </p:cNvPr>
          <p:cNvSpPr txBox="1"/>
          <p:nvPr/>
        </p:nvSpPr>
        <p:spPr>
          <a:xfrm>
            <a:off x="571891" y="4002622"/>
            <a:ext cx="7435151" cy="400110"/>
          </a:xfrm>
          <a:prstGeom prst="rect">
            <a:avLst/>
          </a:prstGeom>
          <a:noFill/>
        </p:spPr>
        <p:txBody>
          <a:bodyPr wrap="square" rtlCol="0">
            <a:spAutoFit/>
          </a:bodyPr>
          <a:lstStyle/>
          <a:p>
            <a:r>
              <a:rPr lang="el-GR" sz="2000" i="1" dirty="0">
                <a:solidFill>
                  <a:srgbClr val="0070C0"/>
                </a:solidFill>
                <a:hlinkClick r:id="rId13" action="ppaction://hlinksldjump"/>
              </a:rPr>
              <a:t>9</a:t>
            </a:r>
            <a:r>
              <a:rPr lang="en-US" sz="2000" i="1" dirty="0" smtClean="0">
                <a:solidFill>
                  <a:srgbClr val="0070C0"/>
                </a:solidFill>
                <a:hlinkClick r:id="rId13" action="ppaction://hlinksldjump"/>
              </a:rPr>
              <a:t>)</a:t>
            </a:r>
            <a:r>
              <a:rPr lang="el-GR" sz="2000" i="1" dirty="0" smtClean="0">
                <a:solidFill>
                  <a:srgbClr val="0070C0"/>
                </a:solidFill>
                <a:hlinkClick r:id="rId13" action="ppaction://hlinksldjump"/>
              </a:rPr>
              <a:t> </a:t>
            </a:r>
            <a:r>
              <a:rPr lang="el-GR" sz="2000" i="1" dirty="0">
                <a:solidFill>
                  <a:srgbClr val="0070C0"/>
                </a:solidFill>
                <a:hlinkClick r:id="rId13" action="ppaction://hlinksldjump"/>
              </a:rPr>
              <a:t>Ο </a:t>
            </a:r>
            <a:r>
              <a:rPr lang="el-GR" sz="2000" i="1" dirty="0" smtClean="0">
                <a:solidFill>
                  <a:srgbClr val="0070C0"/>
                </a:solidFill>
                <a:hlinkClick r:id="rId13" action="ppaction://hlinksldjump"/>
              </a:rPr>
              <a:t>συγκεντρωτικός προγραμματισμός παραγωγής</a:t>
            </a:r>
            <a:r>
              <a:rPr lang="en-US" sz="2000" i="1" dirty="0" smtClean="0">
                <a:solidFill>
                  <a:srgbClr val="0070C0"/>
                </a:solidFill>
                <a:hlinkClick r:id="rId13" action="ppaction://hlinksldjump"/>
              </a:rPr>
              <a:t>.</a:t>
            </a:r>
            <a:endParaRPr lang="el-GR" sz="2000" i="1" dirty="0">
              <a:solidFill>
                <a:srgbClr val="0070C0"/>
              </a:solidFill>
            </a:endParaRPr>
          </a:p>
        </p:txBody>
      </p:sp>
      <p:sp>
        <p:nvSpPr>
          <p:cNvPr id="19" name="Θέση περιεχομένου 6">
            <a:hlinkClick r:id="" action="ppaction://noaction"/>
          </p:cNvPr>
          <p:cNvSpPr txBox="1"/>
          <p:nvPr/>
        </p:nvSpPr>
        <p:spPr>
          <a:xfrm>
            <a:off x="574248" y="4359839"/>
            <a:ext cx="7435151" cy="400110"/>
          </a:xfrm>
          <a:prstGeom prst="rect">
            <a:avLst/>
          </a:prstGeom>
          <a:noFill/>
        </p:spPr>
        <p:txBody>
          <a:bodyPr wrap="square" rtlCol="0">
            <a:spAutoFit/>
          </a:bodyPr>
          <a:lstStyle/>
          <a:p>
            <a:r>
              <a:rPr lang="el-GR" sz="2000" i="1" dirty="0" smtClean="0">
                <a:solidFill>
                  <a:srgbClr val="0070C0"/>
                </a:solidFill>
                <a:hlinkClick r:id="rId14" action="ppaction://hlinksldjump"/>
              </a:rPr>
              <a:t>10</a:t>
            </a:r>
            <a:r>
              <a:rPr lang="en-US" sz="2000" i="1" dirty="0" smtClean="0">
                <a:solidFill>
                  <a:srgbClr val="0070C0"/>
                </a:solidFill>
                <a:hlinkClick r:id="rId14" action="ppaction://hlinksldjump"/>
              </a:rPr>
              <a:t>)</a:t>
            </a:r>
            <a:r>
              <a:rPr lang="el-GR" sz="2000" i="1" dirty="0" smtClean="0">
                <a:solidFill>
                  <a:srgbClr val="0070C0"/>
                </a:solidFill>
                <a:hlinkClick r:id="rId14" action="ppaction://hlinksldjump"/>
              </a:rPr>
              <a:t> </a:t>
            </a:r>
            <a:r>
              <a:rPr lang="el-GR" sz="2000" i="1" dirty="0">
                <a:solidFill>
                  <a:srgbClr val="0070C0"/>
                </a:solidFill>
                <a:hlinkClick r:id="rId14" action="ppaction://hlinksldjump"/>
              </a:rPr>
              <a:t>Πρόβλεψη πωλήσεων και </a:t>
            </a:r>
            <a:r>
              <a:rPr lang="el-GR" sz="2000" i="1" dirty="0" smtClean="0">
                <a:solidFill>
                  <a:srgbClr val="0070C0"/>
                </a:solidFill>
                <a:hlinkClick r:id="rId14" action="ppaction://hlinksldjump"/>
              </a:rPr>
              <a:t>παραγωγής</a:t>
            </a:r>
            <a:r>
              <a:rPr lang="en-US" sz="2000" i="1" dirty="0" smtClean="0">
                <a:solidFill>
                  <a:srgbClr val="0070C0"/>
                </a:solidFill>
                <a:hlinkClick r:id="rId14" action="ppaction://hlinksldjump"/>
              </a:rPr>
              <a:t>.</a:t>
            </a:r>
            <a:endParaRPr lang="el-GR" sz="2000" i="1" dirty="0">
              <a:solidFill>
                <a:srgbClr val="0070C0"/>
              </a:solidFill>
            </a:endParaRPr>
          </a:p>
        </p:txBody>
      </p:sp>
      <p:sp>
        <p:nvSpPr>
          <p:cNvPr id="20" name="Θέση περιεχομένου 6">
            <a:hlinkClick r:id="" action="ppaction://noaction"/>
          </p:cNvPr>
          <p:cNvSpPr txBox="1"/>
          <p:nvPr/>
        </p:nvSpPr>
        <p:spPr>
          <a:xfrm>
            <a:off x="571890" y="4736987"/>
            <a:ext cx="7435151" cy="400110"/>
          </a:xfrm>
          <a:prstGeom prst="rect">
            <a:avLst/>
          </a:prstGeom>
          <a:noFill/>
        </p:spPr>
        <p:txBody>
          <a:bodyPr wrap="square" rtlCol="0">
            <a:spAutoFit/>
          </a:bodyPr>
          <a:lstStyle/>
          <a:p>
            <a:r>
              <a:rPr lang="el-GR" sz="2000" i="1" dirty="0" smtClean="0">
                <a:solidFill>
                  <a:srgbClr val="0070C0"/>
                </a:solidFill>
                <a:hlinkClick r:id="rId15" action="ppaction://hlinksldjump"/>
              </a:rPr>
              <a:t>11</a:t>
            </a:r>
            <a:r>
              <a:rPr lang="en-US" sz="2000" i="1" dirty="0" smtClean="0">
                <a:solidFill>
                  <a:srgbClr val="0070C0"/>
                </a:solidFill>
                <a:hlinkClick r:id="rId15" action="ppaction://hlinksldjump"/>
              </a:rPr>
              <a:t>)</a:t>
            </a:r>
            <a:r>
              <a:rPr lang="el-GR" sz="2000" i="1" dirty="0">
                <a:solidFill>
                  <a:srgbClr val="0070C0"/>
                </a:solidFill>
                <a:hlinkClick r:id="rId15" action="ppaction://hlinksldjump"/>
              </a:rPr>
              <a:t> Προγραμματισμός Απαιτήσεων σε </a:t>
            </a:r>
            <a:r>
              <a:rPr lang="el-GR" sz="2000" i="1" dirty="0" smtClean="0">
                <a:solidFill>
                  <a:srgbClr val="0070C0"/>
                </a:solidFill>
                <a:hlinkClick r:id="rId15" action="ppaction://hlinksldjump"/>
              </a:rPr>
              <a:t>Υλικά</a:t>
            </a:r>
            <a:r>
              <a:rPr lang="en-US" sz="2000" i="1" dirty="0" smtClean="0">
                <a:solidFill>
                  <a:srgbClr val="0070C0"/>
                </a:solidFill>
                <a:hlinkClick r:id="rId15" action="ppaction://hlinksldjump"/>
              </a:rPr>
              <a:t>.</a:t>
            </a:r>
            <a:endParaRPr lang="el-GR" sz="2000" i="1" dirty="0">
              <a:solidFill>
                <a:srgbClr val="0070C0"/>
              </a:solidFill>
            </a:endParaRPr>
          </a:p>
        </p:txBody>
      </p:sp>
      <p:sp>
        <p:nvSpPr>
          <p:cNvPr id="1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339178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Πρόβλεψη πωλήσεων και παραγωγής</a:t>
            </a:r>
          </a:p>
        </p:txBody>
      </p:sp>
      <p:sp>
        <p:nvSpPr>
          <p:cNvPr id="4" name="Ορθογώνιο 3"/>
          <p:cNvSpPr/>
          <p:nvPr/>
        </p:nvSpPr>
        <p:spPr>
          <a:xfrm>
            <a:off x="95250" y="1417638"/>
            <a:ext cx="8953500" cy="4098558"/>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Τα αιτιώδη μοντέλα (</a:t>
            </a:r>
            <a:r>
              <a:rPr kumimoji="0" lang="el-GR" sz="2000" b="0" i="0" u="none" strike="noStrike" kern="0" cap="none" spc="0" normalizeH="0" baseline="0" noProof="0" dirty="0" err="1" smtClean="0">
                <a:ln>
                  <a:noFill/>
                </a:ln>
                <a:solidFill>
                  <a:prstClr val="black"/>
                </a:solidFill>
                <a:effectLst/>
                <a:uLnTx/>
                <a:uFillTx/>
              </a:rPr>
              <a:t>causal</a:t>
            </a:r>
            <a:r>
              <a:rPr kumimoji="0" lang="el-GR" sz="2000" b="0" i="0" u="none" strike="noStrike" kern="0" cap="none" spc="0" normalizeH="0" baseline="0" noProof="0" dirty="0" smtClean="0">
                <a:ln>
                  <a:noFill/>
                </a:ln>
                <a:solidFill>
                  <a:prstClr val="black"/>
                </a:solidFill>
                <a:effectLst/>
                <a:uLnTx/>
                <a:uFillTx/>
              </a:rPr>
              <a:t> </a:t>
            </a:r>
            <a:r>
              <a:rPr kumimoji="0" lang="el-GR" sz="2000" b="0" i="0" u="none" strike="noStrike" kern="0" cap="none" spc="0" normalizeH="0" baseline="0" noProof="0" dirty="0" err="1" smtClean="0">
                <a:ln>
                  <a:noFill/>
                </a:ln>
                <a:solidFill>
                  <a:prstClr val="black"/>
                </a:solidFill>
                <a:effectLst/>
                <a:uLnTx/>
                <a:uFillTx/>
              </a:rPr>
              <a:t>models</a:t>
            </a:r>
            <a:r>
              <a:rPr kumimoji="0" lang="el-GR" sz="2000" b="0" i="0" u="none" strike="noStrike" kern="0" cap="none" spc="0" normalizeH="0" baseline="0" noProof="0" dirty="0" smtClean="0">
                <a:ln>
                  <a:noFill/>
                </a:ln>
                <a:solidFill>
                  <a:prstClr val="black"/>
                </a:solidFill>
                <a:effectLst/>
                <a:uLnTx/>
                <a:uFillTx/>
              </a:rPr>
              <a:t>) που βασίζονται σε μια ποσοτική σχέση μεταξύ παρατηρήσεων (π.χ. διαφημιστικές δαπάνες) που αποτελούν τη γνωστή μεταβλητή, με τη ζήτηση κάποιου προϊόντος.  Η κατηγορία αυτή των μοντέλων περιλαμβάνει τα μοντέλα ανάλυσης πολλαπλής παλινδρόμησης (</a:t>
            </a:r>
            <a:r>
              <a:rPr kumimoji="0" lang="en-US" sz="2000" b="0" i="0" u="none" strike="noStrike" kern="0" cap="none" spc="0" normalizeH="0" baseline="0" noProof="0" dirty="0" smtClean="0">
                <a:ln>
                  <a:noFill/>
                </a:ln>
                <a:solidFill>
                  <a:prstClr val="black"/>
                </a:solidFill>
                <a:effectLst/>
                <a:uLnTx/>
                <a:uFillTx/>
              </a:rPr>
              <a:t>multiple regression analysis</a:t>
            </a:r>
            <a:r>
              <a:rPr kumimoji="0" lang="el-GR" sz="2000" b="0" i="0" u="none" strike="noStrike" kern="0" cap="none" spc="0" normalizeH="0" baseline="0" noProof="0" dirty="0" smtClean="0">
                <a:ln>
                  <a:noFill/>
                </a:ln>
                <a:solidFill>
                  <a:prstClr val="black"/>
                </a:solidFill>
                <a:effectLst/>
                <a:uLnTx/>
                <a:uFillTx/>
              </a:rPr>
              <a:t>) με μεταβλητές υστέρησης (</a:t>
            </a:r>
            <a:r>
              <a:rPr kumimoji="0" lang="en-US" sz="2000" b="0" i="0" u="none" strike="noStrike" kern="0" cap="none" spc="0" normalizeH="0" baseline="0" noProof="0" dirty="0" smtClean="0">
                <a:ln>
                  <a:noFill/>
                </a:ln>
                <a:solidFill>
                  <a:prstClr val="black"/>
                </a:solidFill>
                <a:effectLst/>
                <a:uLnTx/>
                <a:uFillTx/>
              </a:rPr>
              <a:t>lagged variables</a:t>
            </a:r>
            <a:r>
              <a:rPr kumimoji="0" lang="el-GR" sz="2000" b="0" i="0" u="none" strike="noStrike" kern="0" cap="none" spc="0" normalizeH="0" baseline="0" noProof="0" dirty="0" smtClean="0">
                <a:ln>
                  <a:noFill/>
                </a:ln>
                <a:solidFill>
                  <a:prstClr val="black"/>
                </a:solidFill>
                <a:effectLst/>
                <a:uLnTx/>
                <a:uFillTx/>
              </a:rPr>
              <a:t>), οικονομετρικά μοντέλα (</a:t>
            </a:r>
            <a:r>
              <a:rPr kumimoji="0" lang="en-US" sz="2000" b="0" i="0" u="none" strike="noStrike" kern="0" cap="none" spc="0" normalizeH="0" baseline="0" noProof="0" dirty="0" smtClean="0">
                <a:ln>
                  <a:noFill/>
                </a:ln>
                <a:solidFill>
                  <a:prstClr val="black"/>
                </a:solidFill>
                <a:effectLst/>
                <a:uLnTx/>
                <a:uFillTx/>
              </a:rPr>
              <a:t>econometrics models</a:t>
            </a:r>
            <a:r>
              <a:rPr kumimoji="0" lang="el-GR" sz="2000" b="0" i="0" u="none" strike="noStrike" kern="0" cap="none" spc="0" normalizeH="0" baseline="0" noProof="0" dirty="0" smtClean="0">
                <a:ln>
                  <a:noFill/>
                </a:ln>
                <a:solidFill>
                  <a:prstClr val="black"/>
                </a:solidFill>
                <a:effectLst/>
                <a:uLnTx/>
                <a:uFillTx/>
              </a:rPr>
              <a:t>), μοντέλα ανάλυσης πρόδρομων δεικτών (</a:t>
            </a:r>
            <a:r>
              <a:rPr kumimoji="0" lang="en-US" sz="2000" b="0" i="0" u="none" strike="noStrike" kern="0" cap="none" spc="0" normalizeH="0" baseline="0" noProof="0" dirty="0" smtClean="0">
                <a:ln>
                  <a:noFill/>
                </a:ln>
                <a:solidFill>
                  <a:prstClr val="black"/>
                </a:solidFill>
                <a:effectLst/>
                <a:uLnTx/>
                <a:uFillTx/>
              </a:rPr>
              <a:t>leading indicators analysis</a:t>
            </a:r>
            <a:r>
              <a:rPr kumimoji="0" lang="el-GR" sz="2000" b="0" i="0" u="none" strike="noStrike" kern="0" cap="none" spc="0" normalizeH="0" baseline="0" noProof="0" dirty="0" smtClean="0">
                <a:ln>
                  <a:noFill/>
                </a:ln>
                <a:solidFill>
                  <a:prstClr val="black"/>
                </a:solidFill>
                <a:effectLst/>
                <a:uLnTx/>
                <a:uFillTx/>
              </a:rPr>
              <a:t>), κ.λπ.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Τα μοντέλα </a:t>
            </a:r>
            <a:r>
              <a:rPr kumimoji="0" lang="el-GR" sz="2000" b="0" i="0" u="none" strike="noStrike" kern="0" cap="none" spc="0" normalizeH="0" baseline="0" noProof="0" dirty="0" err="1" smtClean="0">
                <a:ln>
                  <a:noFill/>
                </a:ln>
                <a:solidFill>
                  <a:prstClr val="black"/>
                </a:solidFill>
                <a:effectLst/>
                <a:uLnTx/>
                <a:uFillTx/>
              </a:rPr>
              <a:t>χρονοσειρών</a:t>
            </a:r>
            <a:r>
              <a:rPr kumimoji="0" lang="el-GR" sz="2000" b="0" i="0" u="none" strike="noStrike" kern="0" cap="none" spc="0" normalizeH="0" baseline="0" noProof="0" dirty="0" smtClean="0">
                <a:ln>
                  <a:noFill/>
                </a:ln>
                <a:solidFill>
                  <a:prstClr val="black"/>
                </a:solidFill>
                <a:effectLst/>
                <a:uLnTx/>
                <a:uFillTx/>
              </a:rPr>
              <a:t> (</a:t>
            </a:r>
            <a:r>
              <a:rPr kumimoji="0" lang="en-US" sz="2000" b="0" i="0" u="none" strike="noStrike" kern="0" cap="none" spc="0" normalizeH="0" baseline="0" noProof="0" dirty="0" smtClean="0">
                <a:ln>
                  <a:noFill/>
                </a:ln>
                <a:solidFill>
                  <a:prstClr val="black"/>
                </a:solidFill>
                <a:effectLst/>
                <a:uLnTx/>
                <a:uFillTx/>
              </a:rPr>
              <a:t>time series models</a:t>
            </a:r>
            <a:r>
              <a:rPr kumimoji="0" lang="el-GR" sz="2000" b="0" i="0" u="none" strike="noStrike" kern="0" cap="none" spc="0" normalizeH="0" baseline="0" noProof="0" dirty="0" smtClean="0">
                <a:ln>
                  <a:noFill/>
                </a:ln>
                <a:solidFill>
                  <a:prstClr val="black"/>
                </a:solidFill>
                <a:effectLst/>
                <a:uLnTx/>
                <a:uFillTx/>
              </a:rPr>
              <a:t>) που εξετάζουν τα ιστορικά στοιχεία της ζήτησης ενός προϊόντος ώστε να προβλέψουμε τη μελλοντική ζήτηση. Στα μοντέλα </a:t>
            </a:r>
            <a:r>
              <a:rPr kumimoji="0" lang="el-GR" sz="2000" b="0" i="0" u="none" strike="noStrike" kern="0" cap="none" spc="0" normalizeH="0" baseline="0" noProof="0" dirty="0" err="1" smtClean="0">
                <a:ln>
                  <a:noFill/>
                </a:ln>
                <a:solidFill>
                  <a:prstClr val="black"/>
                </a:solidFill>
                <a:effectLst/>
                <a:uLnTx/>
                <a:uFillTx/>
              </a:rPr>
              <a:t>χρονοσειρών</a:t>
            </a:r>
            <a:r>
              <a:rPr kumimoji="0" lang="el-GR" sz="2000" b="0" i="0" u="none" strike="noStrike" kern="0" cap="none" spc="0" normalizeH="0" baseline="0" noProof="0" dirty="0" smtClean="0">
                <a:ln>
                  <a:noFill/>
                </a:ln>
                <a:solidFill>
                  <a:prstClr val="black"/>
                </a:solidFill>
                <a:effectLst/>
                <a:uLnTx/>
                <a:uFillTx/>
              </a:rPr>
              <a:t> αναλύουμε ακολουθίες δεδομένων που αποτελούν παρατηρήσεις μιας τυχαίας μεταβλητής που έχουν ληφθεί σε διαδοχικές, </a:t>
            </a:r>
            <a:r>
              <a:rPr kumimoji="0" lang="el-GR" sz="2000" b="0" i="0" u="none" strike="noStrike" kern="0" cap="none" spc="0" normalizeH="0" baseline="0" noProof="0" dirty="0" err="1" smtClean="0">
                <a:ln>
                  <a:noFill/>
                </a:ln>
                <a:solidFill>
                  <a:prstClr val="black"/>
                </a:solidFill>
                <a:effectLst/>
                <a:uLnTx/>
                <a:uFillTx/>
              </a:rPr>
              <a:t>ισαπέχουσες</a:t>
            </a:r>
            <a:r>
              <a:rPr kumimoji="0" lang="el-GR" sz="2000" b="0" i="0" u="none" strike="noStrike" kern="0" cap="none" spc="0" normalizeH="0" baseline="0" noProof="0" dirty="0" smtClean="0">
                <a:ln>
                  <a:noFill/>
                </a:ln>
                <a:solidFill>
                  <a:prstClr val="black"/>
                </a:solidFill>
                <a:effectLst/>
                <a:uLnTx/>
                <a:uFillTx/>
              </a:rPr>
              <a:t> χρονικές στιγμές. Η βασική υπόθεση είναι ότι τα πρότυπα, η μορφή, της ζήτησης που εμφανίστηκε στο παρελθόν, θα εμφανιστεί ξανά στο μέλλον (υπόθεση της συνέπειας). </a:t>
            </a:r>
            <a:endParaRPr kumimoji="0" lang="el-GR" sz="20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715699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Τα χαρακτηριστικά της ζήτησης</a:t>
            </a:r>
          </a:p>
        </p:txBody>
      </p:sp>
      <p:pic>
        <p:nvPicPr>
          <p:cNvPr id="3" name="Εικόνα 2" descr="[DECORATIVE]"/>
          <p:cNvPicPr>
            <a:picLocks noChangeAspect="1"/>
          </p:cNvPicPr>
          <p:nvPr/>
        </p:nvPicPr>
        <p:blipFill>
          <a:blip r:embed="rId3"/>
          <a:stretch>
            <a:fillRect/>
          </a:stretch>
        </p:blipFill>
        <p:spPr>
          <a:xfrm>
            <a:off x="1112220" y="1676400"/>
            <a:ext cx="6919560" cy="3993226"/>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49213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Πρόβλεψη πωλήσεων στο σύστημα SAP</a:t>
            </a:r>
          </a:p>
        </p:txBody>
      </p:sp>
      <p:pic>
        <p:nvPicPr>
          <p:cNvPr id="4" name="Εικόνα 3" descr="[DECORATIVE]"/>
          <p:cNvPicPr>
            <a:picLocks noChangeAspect="1"/>
          </p:cNvPicPr>
          <p:nvPr/>
        </p:nvPicPr>
        <p:blipFill>
          <a:blip r:embed="rId3"/>
          <a:stretch>
            <a:fillRect/>
          </a:stretch>
        </p:blipFill>
        <p:spPr>
          <a:xfrm>
            <a:off x="457200" y="1794871"/>
            <a:ext cx="7937680" cy="4133446"/>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2122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γραφική απεικόνιση των προβλέψεων</a:t>
            </a:r>
          </a:p>
        </p:txBody>
      </p:sp>
      <p:pic>
        <p:nvPicPr>
          <p:cNvPr id="3" name="Εικόνα 2" descr="[DECORATIVE]"/>
          <p:cNvPicPr>
            <a:picLocks noChangeAspect="1"/>
          </p:cNvPicPr>
          <p:nvPr/>
        </p:nvPicPr>
        <p:blipFill>
          <a:blip r:embed="rId3"/>
          <a:stretch>
            <a:fillRect/>
          </a:stretch>
        </p:blipFill>
        <p:spPr>
          <a:xfrm>
            <a:off x="350154" y="1612234"/>
            <a:ext cx="8443692" cy="3633531"/>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929236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Μοντέλα πρόβλεψης</a:t>
            </a:r>
          </a:p>
        </p:txBody>
      </p:sp>
      <p:sp>
        <p:nvSpPr>
          <p:cNvPr id="4" name="Ορθογώνιο 3"/>
          <p:cNvSpPr/>
          <p:nvPr/>
        </p:nvSpPr>
        <p:spPr>
          <a:xfrm>
            <a:off x="609600" y="1488351"/>
            <a:ext cx="8382000" cy="4867999"/>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0" cap="none" spc="0" normalizeH="0" baseline="0" noProof="0" dirty="0" smtClean="0">
                <a:ln>
                  <a:noFill/>
                </a:ln>
                <a:solidFill>
                  <a:prstClr val="black"/>
                </a:solidFill>
                <a:effectLst/>
                <a:uLnTx/>
                <a:uFillTx/>
              </a:rPr>
              <a:t>Το σταθερό μοντέλο (</a:t>
            </a:r>
            <a:r>
              <a:rPr kumimoji="0" lang="en-US" sz="2800" b="0" i="0" u="none" strike="noStrike" kern="0" cap="none" spc="0" normalizeH="0" baseline="0" noProof="0" dirty="0" smtClean="0">
                <a:ln>
                  <a:noFill/>
                </a:ln>
                <a:solidFill>
                  <a:prstClr val="black"/>
                </a:solidFill>
                <a:effectLst/>
                <a:uLnTx/>
                <a:uFillTx/>
              </a:rPr>
              <a:t>constant model</a:t>
            </a:r>
            <a:r>
              <a:rPr kumimoji="0" lang="el-GR" sz="2800"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To </a:t>
            </a:r>
            <a:r>
              <a:rPr kumimoji="0" lang="el-GR" sz="2800" b="0" i="0" u="none" strike="noStrike" kern="0" cap="none" spc="0" normalizeH="0" baseline="0" noProof="0" dirty="0" smtClean="0">
                <a:ln>
                  <a:noFill/>
                </a:ln>
                <a:solidFill>
                  <a:prstClr val="black"/>
                </a:solidFill>
                <a:effectLst/>
                <a:uLnTx/>
                <a:uFillTx/>
              </a:rPr>
              <a:t>μοντέλο των κινούμενων μέσων όρων (</a:t>
            </a:r>
            <a:r>
              <a:rPr kumimoji="0" lang="en-US" sz="2800" b="0" i="0" u="none" strike="noStrike" kern="0" cap="none" spc="0" normalizeH="0" baseline="0" noProof="0" dirty="0" smtClean="0">
                <a:ln>
                  <a:noFill/>
                </a:ln>
                <a:solidFill>
                  <a:prstClr val="black"/>
                </a:solidFill>
                <a:effectLst/>
                <a:uLnTx/>
                <a:uFillTx/>
              </a:rPr>
              <a:t>Moving average model</a:t>
            </a:r>
            <a:r>
              <a:rPr kumimoji="0" lang="el-GR" sz="2800"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To </a:t>
            </a:r>
            <a:r>
              <a:rPr kumimoji="0" lang="el-GR" sz="2800" b="0" i="0" u="none" strike="noStrike" kern="0" cap="none" spc="0" normalizeH="0" baseline="0" noProof="0" dirty="0" smtClean="0">
                <a:ln>
                  <a:noFill/>
                </a:ln>
                <a:solidFill>
                  <a:prstClr val="black"/>
                </a:solidFill>
                <a:effectLst/>
                <a:uLnTx/>
                <a:uFillTx/>
              </a:rPr>
              <a:t>μοντέλο των σταθμισμένων κινούμενων μέσων όρων (</a:t>
            </a:r>
            <a:r>
              <a:rPr kumimoji="0" lang="en-US" sz="2800" b="0" i="0" u="none" strike="noStrike" kern="0" cap="none" spc="0" normalizeH="0" baseline="0" noProof="0" dirty="0" smtClean="0">
                <a:ln>
                  <a:noFill/>
                </a:ln>
                <a:solidFill>
                  <a:prstClr val="black"/>
                </a:solidFill>
                <a:effectLst/>
                <a:uLnTx/>
                <a:uFillTx/>
              </a:rPr>
              <a:t>Weighted moving average model</a:t>
            </a:r>
            <a:r>
              <a:rPr kumimoji="0" lang="el-GR" sz="2800"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To </a:t>
            </a:r>
            <a:r>
              <a:rPr kumimoji="0" lang="el-GR" sz="2800" b="0" i="0" u="none" strike="noStrike" kern="0" cap="none" spc="0" normalizeH="0" baseline="0" noProof="0" dirty="0" smtClean="0">
                <a:ln>
                  <a:noFill/>
                </a:ln>
                <a:solidFill>
                  <a:prstClr val="black"/>
                </a:solidFill>
                <a:effectLst/>
                <a:uLnTx/>
                <a:uFillTx/>
              </a:rPr>
              <a:t>μοντέλο της τάσης (</a:t>
            </a:r>
            <a:r>
              <a:rPr kumimoji="0" lang="en-US" sz="2800" b="0" i="0" u="none" strike="noStrike" kern="0" cap="none" spc="0" normalizeH="0" baseline="0" noProof="0" dirty="0" smtClean="0">
                <a:ln>
                  <a:noFill/>
                </a:ln>
                <a:solidFill>
                  <a:prstClr val="black"/>
                </a:solidFill>
                <a:effectLst/>
                <a:uLnTx/>
                <a:uFillTx/>
              </a:rPr>
              <a:t>trend model</a:t>
            </a:r>
            <a:r>
              <a:rPr kumimoji="0" lang="el-GR" sz="2800"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To </a:t>
            </a:r>
            <a:r>
              <a:rPr kumimoji="0" lang="el-GR" sz="2800" b="0" i="0" u="none" strike="noStrike" kern="0" cap="none" spc="0" normalizeH="0" baseline="0" noProof="0" dirty="0" smtClean="0">
                <a:ln>
                  <a:noFill/>
                </a:ln>
                <a:solidFill>
                  <a:prstClr val="black"/>
                </a:solidFill>
                <a:effectLst/>
                <a:uLnTx/>
                <a:uFillTx/>
              </a:rPr>
              <a:t>εποχικό μοντέλο</a:t>
            </a:r>
            <a:r>
              <a:rPr kumimoji="0" lang="en-US" sz="2800" b="0" i="0" u="none" strike="noStrike" kern="0" cap="none" spc="0" normalizeH="0" baseline="0" noProof="0" dirty="0" smtClean="0">
                <a:ln>
                  <a:noFill/>
                </a:ln>
                <a:solidFill>
                  <a:prstClr val="black"/>
                </a:solidFill>
                <a:effectLst/>
                <a:uLnTx/>
                <a:uFillTx/>
              </a:rPr>
              <a:t> (seasonal model)</a:t>
            </a:r>
            <a:r>
              <a:rPr kumimoji="0" lang="el-GR" sz="2800"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To </a:t>
            </a:r>
            <a:r>
              <a:rPr kumimoji="0" lang="el-GR" sz="2800" b="0" i="0" u="none" strike="noStrike" kern="0" cap="none" spc="0" normalizeH="0" baseline="0" noProof="0" dirty="0" smtClean="0">
                <a:ln>
                  <a:noFill/>
                </a:ln>
                <a:solidFill>
                  <a:prstClr val="black"/>
                </a:solidFill>
                <a:effectLst/>
                <a:uLnTx/>
                <a:uFillTx/>
              </a:rPr>
              <a:t>εποχικό μοντέλο με τάση (</a:t>
            </a:r>
            <a:r>
              <a:rPr kumimoji="0" lang="en-US" sz="2800" b="0" i="0" u="none" strike="noStrike" kern="0" cap="none" spc="0" normalizeH="0" baseline="0" noProof="0" dirty="0" smtClean="0">
                <a:ln>
                  <a:noFill/>
                </a:ln>
                <a:solidFill>
                  <a:prstClr val="black"/>
                </a:solidFill>
                <a:effectLst/>
                <a:uLnTx/>
                <a:uFillTx/>
              </a:rPr>
              <a:t>seasonal with trend</a:t>
            </a:r>
            <a:r>
              <a:rPr kumimoji="0" lang="el-GR" sz="2800"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0" cap="none" spc="0" normalizeH="0" baseline="0" noProof="0" dirty="0" smtClean="0">
                <a:ln>
                  <a:noFill/>
                </a:ln>
                <a:solidFill>
                  <a:prstClr val="black"/>
                </a:solidFill>
                <a:effectLst/>
                <a:uLnTx/>
                <a:uFillTx/>
              </a:rPr>
              <a:t>Το ιστορικό μοντέλο (</a:t>
            </a:r>
            <a:r>
              <a:rPr kumimoji="0" lang="en-US" sz="2800" b="0" i="0" u="none" strike="noStrike" kern="0" cap="none" spc="0" normalizeH="0" baseline="0" noProof="0" dirty="0" smtClean="0">
                <a:ln>
                  <a:noFill/>
                </a:ln>
                <a:solidFill>
                  <a:prstClr val="black"/>
                </a:solidFill>
                <a:effectLst/>
                <a:uLnTx/>
                <a:uFillTx/>
              </a:rPr>
              <a:t>historical)</a:t>
            </a:r>
            <a:r>
              <a:rPr kumimoji="0" lang="el-GR" sz="2800" b="0" i="0" u="none" strike="noStrike" kern="0" cap="none" spc="0" normalizeH="0" baseline="0" noProof="0" dirty="0" smtClean="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124741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Μοντέλο με Κινητούς Μέσους Όρους</a:t>
            </a:r>
          </a:p>
        </p:txBody>
      </p:sp>
      <p:graphicFrame>
        <p:nvGraphicFramePr>
          <p:cNvPr id="8" name="Object 4"/>
          <p:cNvGraphicFramePr>
            <a:graphicFrameLocks noChangeAspect="1"/>
          </p:cNvGraphicFramePr>
          <p:nvPr>
            <p:extLst>
              <p:ext uri="{D42A27DB-BD31-4B8C-83A1-F6EECF244321}">
                <p14:modId xmlns:p14="http://schemas.microsoft.com/office/powerpoint/2010/main" val="2889701723"/>
              </p:ext>
            </p:extLst>
          </p:nvPr>
        </p:nvGraphicFramePr>
        <p:xfrm>
          <a:off x="482600" y="2661175"/>
          <a:ext cx="3523470" cy="844025"/>
        </p:xfrm>
        <a:graphic>
          <a:graphicData uri="http://schemas.openxmlformats.org/presentationml/2006/ole">
            <mc:AlternateContent xmlns:mc="http://schemas.openxmlformats.org/markup-compatibility/2006">
              <mc:Choice xmlns:v="urn:schemas-microsoft-com:vml" Requires="v">
                <p:oleObj spid="_x0000_s1064" name="Equation" r:id="rId5" imgW="1675673" imgH="393529" progId="Equation.3">
                  <p:embed/>
                </p:oleObj>
              </mc:Choice>
              <mc:Fallback>
                <p:oleObj name="Equation" r:id="rId5" imgW="1675673"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2661175"/>
                        <a:ext cx="3523470" cy="844025"/>
                      </a:xfrm>
                      <a:prstGeom prst="rect">
                        <a:avLst/>
                      </a:prstGeom>
                      <a:noFill/>
                    </p:spPr>
                  </p:pic>
                </p:oleObj>
              </mc:Fallback>
            </mc:AlternateContent>
          </a:graphicData>
        </a:graphic>
      </p:graphicFrame>
      <p:graphicFrame>
        <p:nvGraphicFramePr>
          <p:cNvPr id="6" name="Content Placeholder 5"/>
          <p:cNvGraphicFramePr>
            <a:graphicFrameLocks/>
          </p:cNvGraphicFramePr>
          <p:nvPr>
            <p:custDataLst>
              <p:tags r:id="rId3"/>
            </p:custDataLst>
            <p:extLst>
              <p:ext uri="{D42A27DB-BD31-4B8C-83A1-F6EECF244321}">
                <p14:modId xmlns:p14="http://schemas.microsoft.com/office/powerpoint/2010/main" val="656121756"/>
              </p:ext>
            </p:extLst>
          </p:nvPr>
        </p:nvGraphicFramePr>
        <p:xfrm>
          <a:off x="4953000" y="1752600"/>
          <a:ext cx="3588860" cy="3751592"/>
        </p:xfrm>
        <a:graphic>
          <a:graphicData uri="http://schemas.openxmlformats.org/drawingml/2006/table">
            <a:tbl>
              <a:tblPr firstRow="1" firstCol="1" bandRow="1"/>
              <a:tblGrid>
                <a:gridCol w="1444479"/>
                <a:gridCol w="1233019"/>
                <a:gridCol w="911362"/>
              </a:tblGrid>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dirty="0" err="1">
                          <a:effectLst/>
                        </a:rPr>
                        <a:t>Περίοδος</a:t>
                      </a:r>
                      <a:endParaRPr lang="el-GR" sz="12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Ζήτηση</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Πρόβλεψη</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Ιανουάριος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100</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 </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Φεβρουάριος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110</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 </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Μάρτιος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90</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 </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Απρίλιος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85</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a:effectLst/>
                        </a:rPr>
                        <a:t>96,25</a:t>
                      </a:r>
                      <a:endParaRPr lang="el-GR" sz="12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Μάιος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105</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a:effectLst/>
                        </a:rPr>
                        <a:t>97,50</a:t>
                      </a:r>
                      <a:endParaRPr lang="el-GR" sz="12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Ιούνιος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120</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a:effectLst/>
                        </a:rPr>
                        <a:t>100,00</a:t>
                      </a:r>
                      <a:endParaRPr lang="el-GR" sz="12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dirty="0" err="1">
                          <a:effectLst/>
                        </a:rPr>
                        <a:t>Ιούλιος</a:t>
                      </a:r>
                      <a:endParaRPr lang="el-GR" sz="12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90</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a:effectLst/>
                        </a:rPr>
                        <a:t>100,00</a:t>
                      </a:r>
                      <a:endParaRPr lang="el-GR" sz="12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Αύγουστος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95</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a:effectLst/>
                        </a:rPr>
                        <a:t>102,50</a:t>
                      </a:r>
                      <a:endParaRPr lang="el-GR" sz="12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Σεπτέμβριος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130</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a:effectLst/>
                        </a:rPr>
                        <a:t>108,75</a:t>
                      </a:r>
                      <a:endParaRPr lang="el-GR" sz="12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Οκτώβριος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115</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a:effectLst/>
                        </a:rPr>
                        <a:t>107,50</a:t>
                      </a:r>
                      <a:endParaRPr lang="el-GR" sz="12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a:effectLst/>
                        </a:rPr>
                        <a:t>Νοέμβριος</a:t>
                      </a:r>
                      <a:endParaRPr lang="el-GR" sz="12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95</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a:effectLst/>
                        </a:rPr>
                        <a:t>108,75</a:t>
                      </a:r>
                      <a:endParaRPr lang="el-GR" sz="12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88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200" dirty="0" err="1">
                          <a:effectLst/>
                        </a:rPr>
                        <a:t>Δεκέμ</a:t>
                      </a:r>
                      <a:r>
                        <a:rPr lang="en-US" sz="1200" dirty="0">
                          <a:effectLst/>
                        </a:rPr>
                        <a:t>βριος</a:t>
                      </a:r>
                      <a:endParaRPr lang="el-GR" sz="12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200">
                          <a:effectLst/>
                        </a:rPr>
                        <a:t>105</a:t>
                      </a:r>
                      <a:endParaRPr lang="el-GR" sz="120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r">
                        <a:spcBef>
                          <a:spcPts val="0"/>
                        </a:spcBef>
                        <a:spcAft>
                          <a:spcPts val="0"/>
                        </a:spcAft>
                      </a:pPr>
                      <a:r>
                        <a:rPr lang="en-US" sz="1200" dirty="0">
                          <a:effectLst/>
                        </a:rPr>
                        <a:t>96,25</a:t>
                      </a:r>
                      <a:endParaRPr lang="el-GR" sz="1200" dirty="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bl>
          </a:graphicData>
        </a:graphic>
      </p:graphicFrame>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45</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1667364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a:t>To</a:t>
            </a:r>
            <a:r>
              <a:rPr lang="el-GR" b="1" dirty="0"/>
              <a:t> σταθερό μοντέλο πρόβλεψης με εκθετική λείανση</a:t>
            </a:r>
          </a:p>
        </p:txBody>
      </p:sp>
      <mc:AlternateContent xmlns:mc="http://schemas.openxmlformats.org/markup-compatibility/2006" xmlns:a14="http://schemas.microsoft.com/office/drawing/2010/main">
        <mc:Choice Requires="a14">
          <p:sp>
            <p:nvSpPr>
              <p:cNvPr id="3" name="Ορθογώνιο 2"/>
              <p:cNvSpPr/>
              <p:nvPr/>
            </p:nvSpPr>
            <p:spPr>
              <a:xfrm>
                <a:off x="228600" y="1676400"/>
                <a:ext cx="8686800" cy="3728970"/>
              </a:xfrm>
              <a:prstGeom prst="rect">
                <a:avLst/>
              </a:prstGeom>
            </p:spPr>
            <p:txBody>
              <a:bodyPr wrap="square">
                <a:spAutoFit/>
              </a:bodyPr>
              <a:lstStyle/>
              <a:p>
                <a:pPr lvl="0" indent="457200" algn="just"/>
                <a:r>
                  <a:rPr lang="el-GR" dirty="0" smtClean="0">
                    <a:solidFill>
                      <a:prstClr val="black"/>
                    </a:solidFill>
                    <a:ea typeface="MS Mincho" panose="02020609040205080304" pitchFamily="49" charset="-128"/>
                  </a:rPr>
                  <a:t>Για παράδειγμα η πρόβλεψη στο σταθερό μοντέλο δίνεται από τον τύπο</a:t>
                </a:r>
              </a:p>
              <a:p>
                <a:pPr lvl="0" indent="457200" algn="just"/>
                <a:r>
                  <a:rPr lang="el-GR" dirty="0">
                    <a:solidFill>
                      <a:prstClr val="black"/>
                    </a:solidFill>
                    <a:ea typeface="MS Mincho" panose="02020609040205080304" pitchFamily="49" charset="-128"/>
                  </a:rPr>
                  <a:t> </a:t>
                </a:r>
              </a:p>
              <a:p>
                <a:pPr lvl="0" indent="457200" algn="just"/>
                <a14:m>
                  <m:oMathPara xmlns:m="http://schemas.openxmlformats.org/officeDocument/2006/math">
                    <m:oMathParaPr>
                      <m:jc m:val="centerGroup"/>
                    </m:oMathParaPr>
                    <m:oMath xmlns:m="http://schemas.openxmlformats.org/officeDocument/2006/math">
                      <m:r>
                        <m:rPr>
                          <m:nor/>
                        </m:rPr>
                        <a:rPr lang="el-GR" i="0" smtClean="0">
                          <a:solidFill>
                            <a:prstClr val="black"/>
                          </a:solidFill>
                          <a:ea typeface="MS Mincho" panose="02020609040205080304" pitchFamily="49" charset="-128"/>
                        </a:rPr>
                        <m:t>G</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l-GR" i="0">
                              <a:solidFill>
                                <a:prstClr val="black"/>
                              </a:solidFill>
                              <a:ea typeface="MS Mincho" panose="02020609040205080304" pitchFamily="49" charset="-128"/>
                            </a:rPr>
                            <m:t>t</m:t>
                          </m:r>
                        </m:e>
                      </m:d>
                      <m:r>
                        <m:rPr>
                          <m:nor/>
                        </m:rPr>
                        <a:rPr lang="el-GR" i="0">
                          <a:solidFill>
                            <a:prstClr val="black"/>
                          </a:solidFill>
                          <a:ea typeface="MS Mincho" panose="02020609040205080304" pitchFamily="49" charset="-128"/>
                        </a:rPr>
                        <m:t>=</m:t>
                      </m:r>
                      <m:r>
                        <m:rPr>
                          <m:nor/>
                        </m:rPr>
                        <a:rPr lang="el-GR" i="0">
                          <a:solidFill>
                            <a:prstClr val="black"/>
                          </a:solidFill>
                          <a:ea typeface="MS Mincho" panose="02020609040205080304" pitchFamily="49" charset="-128"/>
                        </a:rPr>
                        <m:t>G</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l-GR" i="0">
                              <a:solidFill>
                                <a:prstClr val="black"/>
                              </a:solidFill>
                              <a:ea typeface="MS Mincho" panose="02020609040205080304" pitchFamily="49" charset="-128"/>
                            </a:rPr>
                            <m:t>t</m:t>
                          </m:r>
                          <m:r>
                            <m:rPr>
                              <m:nor/>
                            </m:rPr>
                            <a:rPr lang="el-GR" i="0">
                              <a:solidFill>
                                <a:prstClr val="black"/>
                              </a:solidFill>
                              <a:ea typeface="MS Mincho" panose="02020609040205080304" pitchFamily="49" charset="-128"/>
                            </a:rPr>
                            <m:t>−1</m:t>
                          </m:r>
                        </m:e>
                      </m:d>
                      <m:r>
                        <m:rPr>
                          <m:nor/>
                        </m:rPr>
                        <a:rPr lang="el-GR" i="0">
                          <a:solidFill>
                            <a:prstClr val="black"/>
                          </a:solidFill>
                          <a:ea typeface="MS Mincho" panose="02020609040205080304" pitchFamily="49" charset="-128"/>
                        </a:rPr>
                        <m:t>+</m:t>
                      </m:r>
                      <m:r>
                        <m:rPr>
                          <m:nor/>
                        </m:rPr>
                        <a:rPr lang="el-GR" i="0">
                          <a:solidFill>
                            <a:prstClr val="black"/>
                          </a:solidFill>
                          <a:ea typeface="MS Mincho" panose="02020609040205080304" pitchFamily="49" charset="-128"/>
                        </a:rPr>
                        <m:t>a</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l-GR" i="0">
                              <a:solidFill>
                                <a:prstClr val="black"/>
                              </a:solidFill>
                              <a:ea typeface="MS Mincho" panose="02020609040205080304" pitchFamily="49" charset="-128"/>
                            </a:rPr>
                            <m:t>V</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l-GR" i="0">
                                  <a:solidFill>
                                    <a:prstClr val="black"/>
                                  </a:solidFill>
                                  <a:ea typeface="MS Mincho" panose="02020609040205080304" pitchFamily="49" charset="-128"/>
                                </a:rPr>
                                <m:t>t</m:t>
                              </m:r>
                            </m:e>
                          </m:d>
                          <m:r>
                            <m:rPr>
                              <m:nor/>
                            </m:rPr>
                            <a:rPr lang="el-GR" i="0">
                              <a:solidFill>
                                <a:prstClr val="black"/>
                              </a:solidFill>
                              <a:ea typeface="MS Mincho" panose="02020609040205080304" pitchFamily="49" charset="-128"/>
                            </a:rPr>
                            <m:t>−</m:t>
                          </m:r>
                          <m:r>
                            <m:rPr>
                              <m:nor/>
                            </m:rPr>
                            <a:rPr lang="el-GR" i="0">
                              <a:solidFill>
                                <a:prstClr val="black"/>
                              </a:solidFill>
                              <a:ea typeface="MS Mincho" panose="02020609040205080304" pitchFamily="49" charset="-128"/>
                            </a:rPr>
                            <m:t>G</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l-GR" i="0">
                                  <a:solidFill>
                                    <a:prstClr val="black"/>
                                  </a:solidFill>
                                  <a:ea typeface="MS Mincho" panose="02020609040205080304" pitchFamily="49" charset="-128"/>
                                </a:rPr>
                                <m:t>t</m:t>
                              </m:r>
                              <m:r>
                                <m:rPr>
                                  <m:nor/>
                                </m:rPr>
                                <a:rPr lang="el-GR" i="0">
                                  <a:solidFill>
                                    <a:prstClr val="black"/>
                                  </a:solidFill>
                                  <a:ea typeface="MS Mincho" panose="02020609040205080304" pitchFamily="49" charset="-128"/>
                                </a:rPr>
                                <m:t>−1</m:t>
                              </m:r>
                            </m:e>
                          </m:d>
                        </m:e>
                      </m:d>
                    </m:oMath>
                  </m:oMathPara>
                </a14:m>
                <a:endParaRPr lang="el-GR" dirty="0">
                  <a:solidFill>
                    <a:prstClr val="black"/>
                  </a:solidFill>
                  <a:ea typeface="MS Mincho" panose="02020609040205080304" pitchFamily="49" charset="-128"/>
                </a:endParaRPr>
              </a:p>
              <a:p>
                <a:pPr lvl="0" indent="457200" algn="just"/>
                <a:r>
                  <a:rPr lang="el-GR" dirty="0">
                    <a:solidFill>
                      <a:prstClr val="black"/>
                    </a:solidFill>
                    <a:ea typeface="MS Mincho" panose="02020609040205080304" pitchFamily="49" charset="-128"/>
                  </a:rPr>
                  <a:t> </a:t>
                </a:r>
              </a:p>
              <a:p>
                <a:pPr lvl="0" indent="457200" algn="just"/>
                <a:r>
                  <a:rPr lang="el-GR" dirty="0">
                    <a:solidFill>
                      <a:prstClr val="black"/>
                    </a:solidFill>
                    <a:ea typeface="MS Mincho" panose="02020609040205080304" pitchFamily="49" charset="-128"/>
                  </a:rPr>
                  <a:t>ή αντίστοιχα με εκθετική λείανση</a:t>
                </a:r>
              </a:p>
              <a:p>
                <a:pPr lvl="0" indent="457200" algn="just"/>
                <a:r>
                  <a:rPr lang="el-GR" dirty="0">
                    <a:solidFill>
                      <a:prstClr val="black"/>
                    </a:solidFill>
                    <a:ea typeface="MS Mincho" panose="02020609040205080304" pitchFamily="49" charset="-128"/>
                  </a:rPr>
                  <a:t> </a:t>
                </a:r>
              </a:p>
              <a:p>
                <a:pPr lvl="0" indent="457200" algn="just"/>
                <a14:m>
                  <m:oMathPara xmlns:m="http://schemas.openxmlformats.org/officeDocument/2006/math">
                    <m:oMathParaPr>
                      <m:jc m:val="centerGroup"/>
                    </m:oMathParaPr>
                    <m:oMath xmlns:m="http://schemas.openxmlformats.org/officeDocument/2006/math">
                      <m:r>
                        <m:rPr>
                          <m:nor/>
                        </m:rPr>
                        <a:rPr lang="el-GR" i="0">
                          <a:solidFill>
                            <a:prstClr val="black"/>
                          </a:solidFill>
                          <a:ea typeface="MS Mincho" panose="02020609040205080304" pitchFamily="49" charset="-128"/>
                        </a:rPr>
                        <m:t>G</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l-GR" i="0">
                              <a:solidFill>
                                <a:prstClr val="black"/>
                              </a:solidFill>
                              <a:ea typeface="MS Mincho" panose="02020609040205080304" pitchFamily="49" charset="-128"/>
                            </a:rPr>
                            <m:t>t</m:t>
                          </m:r>
                        </m:e>
                      </m:d>
                      <m:r>
                        <m:rPr>
                          <m:nor/>
                        </m:rPr>
                        <a:rPr lang="el-GR" i="0">
                          <a:solidFill>
                            <a:prstClr val="black"/>
                          </a:solidFill>
                          <a:ea typeface="MS Mincho" panose="02020609040205080304" pitchFamily="49" charset="-128"/>
                        </a:rPr>
                        <m:t>=</m:t>
                      </m:r>
                      <m:r>
                        <m:rPr>
                          <m:nor/>
                        </m:rPr>
                        <a:rPr lang="el-GR" i="0">
                          <a:solidFill>
                            <a:prstClr val="black"/>
                          </a:solidFill>
                          <a:ea typeface="MS Mincho" panose="02020609040205080304" pitchFamily="49" charset="-128"/>
                        </a:rPr>
                        <m:t>a</m:t>
                      </m:r>
                      <m:r>
                        <m:rPr>
                          <m:nor/>
                        </m:rPr>
                        <a:rPr lang="el-GR" i="0">
                          <a:solidFill>
                            <a:prstClr val="black"/>
                          </a:solidFill>
                          <a:ea typeface="MS Mincho" panose="02020609040205080304" pitchFamily="49" charset="-128"/>
                        </a:rPr>
                        <m:t> </m:t>
                      </m:r>
                      <m:r>
                        <m:rPr>
                          <m:nor/>
                        </m:rPr>
                        <a:rPr lang="en-US" i="0">
                          <a:solidFill>
                            <a:prstClr val="black"/>
                          </a:solidFill>
                          <a:ea typeface="MS Mincho" panose="02020609040205080304" pitchFamily="49" charset="-128"/>
                        </a:rPr>
                        <m:t>V</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l-GR" i="0">
                              <a:solidFill>
                                <a:prstClr val="black"/>
                              </a:solidFill>
                              <a:ea typeface="MS Mincho" panose="02020609040205080304" pitchFamily="49" charset="-128"/>
                            </a:rPr>
                            <m:t>t</m:t>
                          </m:r>
                        </m:e>
                      </m:d>
                      <m:r>
                        <m:rPr>
                          <m:nor/>
                        </m:rPr>
                        <a:rPr lang="el-GR" i="0">
                          <a:solidFill>
                            <a:prstClr val="black"/>
                          </a:solidFill>
                          <a:ea typeface="MS Mincho" panose="02020609040205080304" pitchFamily="49" charset="-128"/>
                        </a:rPr>
                        <m:t>+</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l-GR" i="0">
                              <a:solidFill>
                                <a:prstClr val="black"/>
                              </a:solidFill>
                              <a:ea typeface="MS Mincho" panose="02020609040205080304" pitchFamily="49" charset="-128"/>
                            </a:rPr>
                            <m:t>1−</m:t>
                          </m:r>
                          <m:r>
                            <m:rPr>
                              <m:nor/>
                            </m:rPr>
                            <a:rPr lang="el-GR" i="0">
                              <a:solidFill>
                                <a:prstClr val="black"/>
                              </a:solidFill>
                              <a:ea typeface="MS Mincho" panose="02020609040205080304" pitchFamily="49" charset="-128"/>
                            </a:rPr>
                            <m:t>a</m:t>
                          </m:r>
                        </m:e>
                      </m:d>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G</m:t>
                      </m:r>
                      <m:r>
                        <m:rPr>
                          <m:nor/>
                        </m:rPr>
                        <a:rPr lang="el-GR" i="0">
                          <a:solidFill>
                            <a:prstClr val="black"/>
                          </a:solidFill>
                          <a:ea typeface="MS Mincho" panose="02020609040205080304" pitchFamily="49" charset="-128"/>
                        </a:rPr>
                        <m:t>(</m:t>
                      </m:r>
                      <m:r>
                        <m:rPr>
                          <m:nor/>
                        </m:rPr>
                        <a:rPr lang="el-GR" i="0">
                          <a:solidFill>
                            <a:prstClr val="black"/>
                          </a:solidFill>
                          <a:ea typeface="MS Mincho" panose="02020609040205080304" pitchFamily="49" charset="-128"/>
                        </a:rPr>
                        <m:t>t</m:t>
                      </m:r>
                      <m:r>
                        <m:rPr>
                          <m:nor/>
                        </m:rPr>
                        <a:rPr lang="el-GR" i="0">
                          <a:solidFill>
                            <a:prstClr val="black"/>
                          </a:solidFill>
                          <a:ea typeface="MS Mincho" panose="02020609040205080304" pitchFamily="49" charset="-128"/>
                        </a:rPr>
                        <m:t>−1)</m:t>
                      </m:r>
                    </m:oMath>
                  </m:oMathPara>
                </a14:m>
                <a:endParaRPr lang="el-GR" dirty="0">
                  <a:solidFill>
                    <a:prstClr val="black"/>
                  </a:solidFill>
                  <a:ea typeface="MS Mincho" panose="02020609040205080304" pitchFamily="49" charset="-128"/>
                </a:endParaRPr>
              </a:p>
              <a:p>
                <a:pPr lvl="0" indent="457200" algn="just"/>
                <a:r>
                  <a:rPr lang="el-GR" dirty="0">
                    <a:solidFill>
                      <a:prstClr val="black"/>
                    </a:solidFill>
                    <a:ea typeface="MS Mincho" panose="02020609040205080304" pitchFamily="49" charset="-128"/>
                  </a:rPr>
                  <a:t>όπου</a:t>
                </a:r>
              </a:p>
              <a:p>
                <a:pPr lvl="0" indent="457200" algn="just"/>
                <a:r>
                  <a:rPr lang="el-GR" dirty="0">
                    <a:solidFill>
                      <a:prstClr val="black"/>
                    </a:solidFill>
                    <a:ea typeface="MS Mincho" panose="02020609040205080304" pitchFamily="49" charset="-128"/>
                  </a:rPr>
                  <a:t> </a:t>
                </a:r>
              </a:p>
              <a:p>
                <a:pPr lvl="0" indent="457200" algn="just">
                  <a:tabLst>
                    <a:tab pos="1143000" algn="l"/>
                  </a:tabLst>
                </a:pPr>
                <a:r>
                  <a:rPr lang="en-US" dirty="0">
                    <a:solidFill>
                      <a:prstClr val="black"/>
                    </a:solidFill>
                    <a:ea typeface="MS Mincho" panose="02020609040205080304" pitchFamily="49" charset="-128"/>
                  </a:rPr>
                  <a:t>		</a:t>
                </a:r>
                <a14:m>
                  <m:oMath xmlns:m="http://schemas.openxmlformats.org/officeDocument/2006/math">
                    <m:r>
                      <m:rPr>
                        <m:nor/>
                      </m:rPr>
                      <a:rPr lang="en-US" i="0">
                        <a:solidFill>
                          <a:prstClr val="black"/>
                        </a:solidFill>
                        <a:ea typeface="MS Mincho" panose="02020609040205080304" pitchFamily="49" charset="-128"/>
                      </a:rPr>
                      <m:t>G</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n-US" i="0">
                            <a:solidFill>
                              <a:prstClr val="black"/>
                            </a:solidFill>
                            <a:ea typeface="MS Mincho" panose="02020609040205080304" pitchFamily="49" charset="-128"/>
                          </a:rPr>
                          <m:t>t</m:t>
                        </m:r>
                      </m:e>
                    </m:d>
                    <m:r>
                      <m:rPr>
                        <m:nor/>
                      </m:rPr>
                      <a:rPr lang="en-US" i="0">
                        <a:solidFill>
                          <a:prstClr val="black"/>
                        </a:solidFill>
                        <a:ea typeface="MS Mincho" panose="02020609040205080304" pitchFamily="49" charset="-128"/>
                      </a:rPr>
                      <m:t>=</m:t>
                    </m:r>
                    <m:r>
                      <m:rPr>
                        <m:nor/>
                      </m:rPr>
                      <a:rPr lang="el-GR" i="0">
                        <a:solidFill>
                          <a:prstClr val="black"/>
                        </a:solidFill>
                        <a:ea typeface="MS Mincho" panose="02020609040205080304" pitchFamily="49" charset="-128"/>
                      </a:rPr>
                      <m:t>η</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τιμή</m:t>
                    </m:r>
                    <m:r>
                      <m:rPr>
                        <m:nor/>
                      </m:rPr>
                      <a:rPr lang="el-GR" b="0" i="0" smtClean="0">
                        <a:solidFill>
                          <a:prstClr val="black"/>
                        </a:solidFill>
                        <a:latin typeface="Cambria Math" panose="02040503050406030204" pitchFamily="18" charset="0"/>
                        <a:ea typeface="MS Mincho" panose="02020609040205080304" pitchFamily="49" charset="-128"/>
                      </a:rPr>
                      <m:t> </m:t>
                    </m:r>
                    <m:r>
                      <m:rPr>
                        <m:nor/>
                      </m:rPr>
                      <a:rPr lang="el-GR" i="0">
                        <a:solidFill>
                          <a:prstClr val="black"/>
                        </a:solidFill>
                        <a:ea typeface="MS Mincho" panose="02020609040205080304" pitchFamily="49" charset="-128"/>
                      </a:rPr>
                      <m:t>της</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πρόβλεψης</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για</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την</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τρ</m:t>
                    </m:r>
                    <m:r>
                      <m:rPr>
                        <m:nor/>
                      </m:rPr>
                      <a:rPr lang="el-GR" b="0" i="0" smtClean="0">
                        <a:solidFill>
                          <a:prstClr val="black"/>
                        </a:solidFill>
                        <a:latin typeface="Cambria Math" panose="02040503050406030204" pitchFamily="18" charset="0"/>
                        <a:ea typeface="MS Mincho" panose="02020609040205080304" pitchFamily="49" charset="-128"/>
                      </a:rPr>
                      <m:t>ε</m:t>
                    </m:r>
                    <m:r>
                      <m:rPr>
                        <m:nor/>
                      </m:rPr>
                      <a:rPr lang="el-GR" i="0">
                        <a:solidFill>
                          <a:prstClr val="black"/>
                        </a:solidFill>
                        <a:ea typeface="MS Mincho" panose="02020609040205080304" pitchFamily="49" charset="-128"/>
                      </a:rPr>
                      <m:t>χουσα</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χρονικ</m:t>
                    </m:r>
                    <m:r>
                      <m:rPr>
                        <m:nor/>
                      </m:rPr>
                      <a:rPr lang="el-GR" b="0" i="0" smtClean="0">
                        <a:solidFill>
                          <a:prstClr val="black"/>
                        </a:solidFill>
                        <a:latin typeface="Cambria Math" panose="02040503050406030204" pitchFamily="18" charset="0"/>
                        <a:ea typeface="MS Mincho" panose="02020609040205080304" pitchFamily="49" charset="-128"/>
                      </a:rPr>
                      <m:t>η</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περ</m:t>
                    </m:r>
                    <m:r>
                      <m:rPr>
                        <m:nor/>
                      </m:rPr>
                      <a:rPr lang="el-GR" b="0" i="0" smtClean="0">
                        <a:solidFill>
                          <a:prstClr val="black"/>
                        </a:solidFill>
                        <a:latin typeface="Cambria Math" panose="02040503050406030204" pitchFamily="18" charset="0"/>
                        <a:ea typeface="MS Mincho" panose="02020609040205080304" pitchFamily="49" charset="-128"/>
                      </a:rPr>
                      <m:t>ι</m:t>
                    </m:r>
                    <m:r>
                      <m:rPr>
                        <m:nor/>
                      </m:rPr>
                      <a:rPr lang="el-GR" i="0">
                        <a:solidFill>
                          <a:prstClr val="black"/>
                        </a:solidFill>
                        <a:ea typeface="MS Mincho" panose="02020609040205080304" pitchFamily="49" charset="-128"/>
                      </a:rPr>
                      <m:t>οδο</m:t>
                    </m:r>
                  </m:oMath>
                </a14:m>
                <a:endParaRPr lang="el-GR" dirty="0">
                  <a:solidFill>
                    <a:prstClr val="black"/>
                  </a:solidFill>
                  <a:ea typeface="MS Mincho" panose="02020609040205080304" pitchFamily="49" charset="-128"/>
                </a:endParaRPr>
              </a:p>
              <a:p>
                <a:pPr lvl="0" indent="457200" algn="just">
                  <a:tabLst>
                    <a:tab pos="1143000" algn="l"/>
                  </a:tabLst>
                </a:pPr>
                <a:r>
                  <a:rPr lang="el-GR" dirty="0">
                    <a:solidFill>
                      <a:prstClr val="black"/>
                    </a:solidFill>
                    <a:ea typeface="MS Mincho" panose="02020609040205080304" pitchFamily="49" charset="-128"/>
                  </a:rPr>
                  <a:t>		</a:t>
                </a:r>
                <a14:m>
                  <m:oMath xmlns:m="http://schemas.openxmlformats.org/officeDocument/2006/math">
                    <m:r>
                      <m:rPr>
                        <m:nor/>
                      </m:rPr>
                      <a:rPr lang="en-US" i="0">
                        <a:solidFill>
                          <a:prstClr val="black"/>
                        </a:solidFill>
                        <a:ea typeface="MS Mincho" panose="02020609040205080304" pitchFamily="49" charset="-128"/>
                      </a:rPr>
                      <m:t>G</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n-US" i="0">
                            <a:solidFill>
                              <a:prstClr val="black"/>
                            </a:solidFill>
                            <a:ea typeface="MS Mincho" panose="02020609040205080304" pitchFamily="49" charset="-128"/>
                          </a:rPr>
                          <m:t>t</m:t>
                        </m:r>
                        <m:r>
                          <m:rPr>
                            <m:nor/>
                          </m:rPr>
                          <a:rPr lang="en-US" i="0">
                            <a:solidFill>
                              <a:prstClr val="black"/>
                            </a:solidFill>
                            <a:ea typeface="MS Mincho" panose="02020609040205080304" pitchFamily="49" charset="-128"/>
                          </a:rPr>
                          <m:t>−1</m:t>
                        </m:r>
                      </m:e>
                    </m:d>
                    <m:r>
                      <m:rPr>
                        <m:nor/>
                      </m:rPr>
                      <a:rPr lang="en-US" i="0">
                        <a:solidFill>
                          <a:prstClr val="black"/>
                        </a:solidFill>
                        <a:ea typeface="MS Mincho" panose="02020609040205080304" pitchFamily="49" charset="-128"/>
                      </a:rPr>
                      <m:t>=</m:t>
                    </m:r>
                    <m:r>
                      <m:rPr>
                        <m:nor/>
                      </m:rPr>
                      <a:rPr lang="el-GR" b="0" i="0" smtClean="0">
                        <a:solidFill>
                          <a:prstClr val="black"/>
                        </a:solidFill>
                        <a:ea typeface="MS Mincho" panose="02020609040205080304" pitchFamily="49" charset="-128"/>
                      </a:rPr>
                      <m:t> </m:t>
                    </m:r>
                    <m:r>
                      <m:rPr>
                        <m:nor/>
                      </m:rPr>
                      <a:rPr lang="el-GR" b="0" i="0" smtClean="0">
                        <a:solidFill>
                          <a:prstClr val="black"/>
                        </a:solidFill>
                        <a:ea typeface="MS Mincho" panose="02020609040205080304" pitchFamily="49" charset="-128"/>
                      </a:rPr>
                      <m:t>η</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τιμη</m:t>
                    </m:r>
                    <m:r>
                      <m:rPr>
                        <m:nor/>
                      </m:rPr>
                      <a:rPr lang="el-GR" b="0" i="0" smtClean="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της</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πρόβλεψης</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για</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την</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προηγούμενη</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χρονική</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περίοδο</m:t>
                    </m:r>
                  </m:oMath>
                </a14:m>
                <a:endParaRPr lang="el-GR" dirty="0">
                  <a:solidFill>
                    <a:prstClr val="black"/>
                  </a:solidFill>
                  <a:ea typeface="MS Mincho" panose="02020609040205080304" pitchFamily="49" charset="-128"/>
                </a:endParaRPr>
              </a:p>
              <a:p>
                <a:pPr lvl="0" indent="457200" algn="just">
                  <a:tabLst>
                    <a:tab pos="1143000" algn="l"/>
                  </a:tabLst>
                </a:pPr>
                <a:r>
                  <a:rPr lang="el-GR" dirty="0">
                    <a:solidFill>
                      <a:prstClr val="black"/>
                    </a:solidFill>
                    <a:ea typeface="MS Mincho" panose="02020609040205080304" pitchFamily="49" charset="-128"/>
                  </a:rPr>
                  <a:t>		</a:t>
                </a:r>
                <a14:m>
                  <m:oMath xmlns:m="http://schemas.openxmlformats.org/officeDocument/2006/math">
                    <m:r>
                      <m:rPr>
                        <m:nor/>
                      </m:rPr>
                      <a:rPr lang="en-US" i="0">
                        <a:solidFill>
                          <a:prstClr val="black"/>
                        </a:solidFill>
                        <a:ea typeface="MS Mincho" panose="02020609040205080304" pitchFamily="49" charset="-128"/>
                      </a:rPr>
                      <m:t>V</m:t>
                    </m:r>
                    <m:d>
                      <m:dPr>
                        <m:ctrlPr>
                          <a:rPr lang="el-GR" i="1">
                            <a:solidFill>
                              <a:prstClr val="black"/>
                            </a:solidFill>
                            <a:latin typeface="Cambria Math" panose="02040503050406030204" pitchFamily="18" charset="0"/>
                            <a:ea typeface="MS Mincho" panose="02020609040205080304" pitchFamily="49" charset="-128"/>
                          </a:rPr>
                        </m:ctrlPr>
                      </m:dPr>
                      <m:e>
                        <m:r>
                          <m:rPr>
                            <m:nor/>
                          </m:rPr>
                          <a:rPr lang="en-US" i="0">
                            <a:solidFill>
                              <a:prstClr val="black"/>
                            </a:solidFill>
                            <a:ea typeface="MS Mincho" panose="02020609040205080304" pitchFamily="49" charset="-128"/>
                          </a:rPr>
                          <m:t>t</m:t>
                        </m:r>
                      </m:e>
                    </m:d>
                    <m:r>
                      <m:rPr>
                        <m:nor/>
                      </m:rPr>
                      <a:rPr lang="en-US" i="0">
                        <a:solidFill>
                          <a:prstClr val="black"/>
                        </a:solidFill>
                        <a:ea typeface="MS Mincho" panose="02020609040205080304" pitchFamily="49" charset="-128"/>
                      </a:rPr>
                      <m:t>=</m:t>
                    </m:r>
                    <m:r>
                      <m:rPr>
                        <m:nor/>
                      </m:rPr>
                      <a:rPr lang="el-GR" i="0">
                        <a:solidFill>
                          <a:prstClr val="black"/>
                        </a:solidFill>
                        <a:ea typeface="MS Mincho" panose="02020609040205080304" pitchFamily="49" charset="-128"/>
                      </a:rPr>
                      <m:t>η</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τιμ</m:t>
                    </m:r>
                    <m:r>
                      <m:rPr>
                        <m:nor/>
                      </m:rPr>
                      <a:rPr lang="el-GR" b="0" i="0" smtClean="0">
                        <a:solidFill>
                          <a:prstClr val="black"/>
                        </a:solidFill>
                        <a:latin typeface="Cambria Math" panose="02040503050406030204" pitchFamily="18" charset="0"/>
                        <a:ea typeface="MS Mincho" panose="02020609040205080304" pitchFamily="49" charset="-128"/>
                      </a:rPr>
                      <m:t>η</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της</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ζ</m:t>
                    </m:r>
                    <m:r>
                      <m:rPr>
                        <m:nor/>
                      </m:rPr>
                      <a:rPr lang="el-GR" b="0" i="0" smtClean="0">
                        <a:solidFill>
                          <a:prstClr val="black"/>
                        </a:solidFill>
                        <a:latin typeface="Cambria Math" panose="02040503050406030204" pitchFamily="18" charset="0"/>
                        <a:ea typeface="MS Mincho" panose="02020609040205080304" pitchFamily="49" charset="-128"/>
                      </a:rPr>
                      <m:t>η</m:t>
                    </m:r>
                    <m:r>
                      <m:rPr>
                        <m:nor/>
                      </m:rPr>
                      <a:rPr lang="el-GR" i="0">
                        <a:solidFill>
                          <a:prstClr val="black"/>
                        </a:solidFill>
                        <a:ea typeface="MS Mincho" panose="02020609040205080304" pitchFamily="49" charset="-128"/>
                      </a:rPr>
                      <m:t>τησης</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για</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την</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χρονική</m:t>
                    </m:r>
                    <m:r>
                      <m:rPr>
                        <m:nor/>
                      </m:rPr>
                      <a:rPr lang="el-GR" i="0">
                        <a:solidFill>
                          <a:prstClr val="black"/>
                        </a:solidFill>
                        <a:ea typeface="MS Mincho" panose="02020609040205080304" pitchFamily="49" charset="-128"/>
                      </a:rPr>
                      <m:t> </m:t>
                    </m:r>
                    <m:r>
                      <m:rPr>
                        <m:nor/>
                      </m:rPr>
                      <a:rPr lang="el-GR" i="0">
                        <a:solidFill>
                          <a:prstClr val="black"/>
                        </a:solidFill>
                        <a:ea typeface="MS Mincho" panose="02020609040205080304" pitchFamily="49" charset="-128"/>
                      </a:rPr>
                      <m:t>περίοδο</m:t>
                    </m:r>
                    <m:r>
                      <m:rPr>
                        <m:nor/>
                      </m:rPr>
                      <a:rPr lang="el-GR" i="0">
                        <a:solidFill>
                          <a:prstClr val="black"/>
                        </a:solidFill>
                        <a:ea typeface="MS Mincho" panose="02020609040205080304" pitchFamily="49" charset="-128"/>
                      </a:rPr>
                      <m:t> </m:t>
                    </m:r>
                    <m:r>
                      <m:rPr>
                        <m:nor/>
                      </m:rPr>
                      <a:rPr lang="en-US" i="0">
                        <a:solidFill>
                          <a:prstClr val="black"/>
                        </a:solidFill>
                        <a:ea typeface="MS Mincho" panose="02020609040205080304" pitchFamily="49" charset="-128"/>
                      </a:rPr>
                      <m:t>t</m:t>
                    </m:r>
                  </m:oMath>
                </a14:m>
                <a:endParaRPr lang="el-GR" dirty="0">
                  <a:solidFill>
                    <a:prstClr val="black"/>
                  </a:solidFill>
                  <a:ea typeface="MS Mincho" panose="02020609040205080304" pitchFamily="49" charset="-128"/>
                </a:endParaRPr>
              </a:p>
              <a:p>
                <a:pPr lvl="0" indent="457200" algn="just">
                  <a:tabLst>
                    <a:tab pos="1143000" algn="l"/>
                  </a:tabLst>
                </a:pPr>
                <a:r>
                  <a:rPr lang="en-US" dirty="0">
                    <a:solidFill>
                      <a:prstClr val="black"/>
                    </a:solidFill>
                    <a:ea typeface="MS Mincho" panose="02020609040205080304" pitchFamily="49" charset="-128"/>
                  </a:rPr>
                  <a:t>		</a:t>
                </a:r>
                <a14:m>
                  <m:oMath xmlns:m="http://schemas.openxmlformats.org/officeDocument/2006/math">
                    <m:r>
                      <m:rPr>
                        <m:nor/>
                      </m:rPr>
                      <a:rPr lang="en-US" i="0">
                        <a:solidFill>
                          <a:prstClr val="black"/>
                        </a:solidFill>
                        <a:ea typeface="MS Mincho" panose="02020609040205080304" pitchFamily="49" charset="-128"/>
                      </a:rPr>
                      <m:t>α</m:t>
                    </m:r>
                    <m:r>
                      <m:rPr>
                        <m:nor/>
                      </m:rPr>
                      <a:rPr lang="en-US" i="0">
                        <a:solidFill>
                          <a:prstClr val="black"/>
                        </a:solidFill>
                        <a:ea typeface="MS Mincho" panose="02020609040205080304" pitchFamily="49" charset="-128"/>
                      </a:rPr>
                      <m:t>=</m:t>
                    </m:r>
                    <m:r>
                      <m:rPr>
                        <m:nor/>
                      </m:rPr>
                      <a:rPr lang="en-US" i="0">
                        <a:solidFill>
                          <a:prstClr val="black"/>
                        </a:solidFill>
                        <a:ea typeface="MS Mincho" panose="02020609040205080304" pitchFamily="49" charset="-128"/>
                      </a:rPr>
                      <m:t>ο</m:t>
                    </m:r>
                    <m:r>
                      <m:rPr>
                        <m:nor/>
                      </m:rPr>
                      <a:rPr lang="en-US" i="0">
                        <a:solidFill>
                          <a:prstClr val="black"/>
                        </a:solidFill>
                        <a:ea typeface="MS Mincho" panose="02020609040205080304" pitchFamily="49" charset="-128"/>
                      </a:rPr>
                      <m:t> </m:t>
                    </m:r>
                    <m:r>
                      <m:rPr>
                        <m:nor/>
                      </m:rPr>
                      <a:rPr lang="en-US" i="0">
                        <a:solidFill>
                          <a:prstClr val="black"/>
                        </a:solidFill>
                        <a:ea typeface="MS Mincho" panose="02020609040205080304" pitchFamily="49" charset="-128"/>
                      </a:rPr>
                      <m:t>παρ</m:t>
                    </m:r>
                    <m:r>
                      <m:rPr>
                        <m:nor/>
                      </m:rPr>
                      <a:rPr lang="el-GR" b="0" i="0" smtClean="0">
                        <a:solidFill>
                          <a:prstClr val="black"/>
                        </a:solidFill>
                        <a:ea typeface="MS Mincho" panose="02020609040205080304" pitchFamily="49" charset="-128"/>
                      </a:rPr>
                      <m:t>ά</m:t>
                    </m:r>
                    <m:r>
                      <m:rPr>
                        <m:nor/>
                      </m:rPr>
                      <a:rPr lang="en-US" i="0">
                        <a:solidFill>
                          <a:prstClr val="black"/>
                        </a:solidFill>
                        <a:ea typeface="MS Mincho" panose="02020609040205080304" pitchFamily="49" charset="-128"/>
                      </a:rPr>
                      <m:t>γοντας</m:t>
                    </m:r>
                    <m:r>
                      <m:rPr>
                        <m:nor/>
                      </m:rPr>
                      <a:rPr lang="en-US" i="0">
                        <a:solidFill>
                          <a:prstClr val="black"/>
                        </a:solidFill>
                        <a:ea typeface="MS Mincho" panose="02020609040205080304" pitchFamily="49" charset="-128"/>
                      </a:rPr>
                      <m:t> </m:t>
                    </m:r>
                    <m:r>
                      <m:rPr>
                        <m:nor/>
                      </m:rPr>
                      <a:rPr lang="en-US" i="0">
                        <a:solidFill>
                          <a:prstClr val="black"/>
                        </a:solidFill>
                        <a:ea typeface="MS Mincho" panose="02020609040205080304" pitchFamily="49" charset="-128"/>
                      </a:rPr>
                      <m:t>εξομ</m:t>
                    </m:r>
                    <m:r>
                      <m:rPr>
                        <m:nor/>
                      </m:rPr>
                      <a:rPr lang="el-GR" b="0" i="0" smtClean="0">
                        <a:solidFill>
                          <a:prstClr val="black"/>
                        </a:solidFill>
                        <a:ea typeface="MS Mincho" panose="02020609040205080304" pitchFamily="49" charset="-128"/>
                      </a:rPr>
                      <m:t>ά</m:t>
                    </m:r>
                    <m:r>
                      <m:rPr>
                        <m:nor/>
                      </m:rPr>
                      <a:rPr lang="en-US" i="0">
                        <a:solidFill>
                          <a:prstClr val="black"/>
                        </a:solidFill>
                        <a:ea typeface="MS Mincho" panose="02020609040205080304" pitchFamily="49" charset="-128"/>
                      </a:rPr>
                      <m:t>λυνσης</m:t>
                    </m:r>
                  </m:oMath>
                </a14:m>
                <a:endParaRPr lang="el-GR" dirty="0">
                  <a:solidFill>
                    <a:prstClr val="black"/>
                  </a:solidFill>
                  <a:ea typeface="MS Mincho" panose="02020609040205080304" pitchFamily="49" charset="-128"/>
                </a:endParaRPr>
              </a:p>
            </p:txBody>
          </p:sp>
        </mc:Choice>
        <mc:Fallback xmlns="">
          <p:sp>
            <p:nvSpPr>
              <p:cNvPr id="3" name="Ορθογώνιο 2"/>
              <p:cNvSpPr>
                <a:spLocks noRot="1" noChangeAspect="1" noMove="1" noResize="1" noEditPoints="1" noAdjustHandles="1" noChangeArrowheads="1" noChangeShapeType="1" noTextEdit="1"/>
              </p:cNvSpPr>
              <p:nvPr/>
            </p:nvSpPr>
            <p:spPr>
              <a:xfrm>
                <a:off x="228600" y="1676400"/>
                <a:ext cx="8686800" cy="3728970"/>
              </a:xfrm>
              <a:prstGeom prst="rect">
                <a:avLst/>
              </a:prstGeom>
              <a:blipFill rotWithShape="0">
                <a:blip r:embed="rId3"/>
                <a:stretch>
                  <a:fillRect t="-817"/>
                </a:stretch>
              </a:blipFill>
            </p:spPr>
            <p:txBody>
              <a:bodyPr/>
              <a:lstStyle/>
              <a:p>
                <a:r>
                  <a:rPr lang="el-GR">
                    <a:noFill/>
                  </a:rPr>
                  <a:t> </a:t>
                </a:r>
              </a:p>
            </p:txBody>
          </p:sp>
        </mc:Fallback>
      </mc:AlternateContent>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6442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Εποχικό μοντέλο -</a:t>
            </a:r>
            <a:r>
              <a:rPr lang="el-GR" b="1" dirty="0" smtClean="0"/>
              <a:t>1</a:t>
            </a:r>
            <a:br>
              <a:rPr lang="el-GR" b="1" dirty="0" smtClean="0"/>
            </a:br>
            <a:r>
              <a:rPr lang="el-GR" altLang="el-GR" sz="2700" i="1" dirty="0">
                <a:solidFill>
                  <a:prstClr val="black"/>
                </a:solidFill>
                <a:latin typeface="Arial" panose="020B0604020202020204" pitchFamily="34" charset="0"/>
                <a:ea typeface="Times New Roman" panose="02020603050405020304" pitchFamily="18" charset="0"/>
              </a:rPr>
              <a:t>Ζήτηση ανά τρίμηνο εποχικού προϊόντος</a:t>
            </a:r>
            <a:r>
              <a:rPr lang="el-GR" altLang="el-GR" sz="2700" i="1" dirty="0" smtClean="0">
                <a:solidFill>
                  <a:prstClr val="black"/>
                </a:solidFill>
                <a:latin typeface="Arial" panose="020B0604020202020204" pitchFamily="34" charset="0"/>
                <a:ea typeface="Times New Roman" panose="02020603050405020304" pitchFamily="18" charset="0"/>
              </a:rPr>
              <a:t>.</a:t>
            </a:r>
            <a:endParaRPr lang="el-GR" b="1" dirty="0"/>
          </a:p>
        </p:txBody>
      </p:sp>
      <p:graphicFrame>
        <p:nvGraphicFramePr>
          <p:cNvPr id="6" name="Table 5"/>
          <p:cNvGraphicFramePr>
            <a:graphicFrameLocks noGrp="1"/>
          </p:cNvGraphicFramePr>
          <p:nvPr>
            <p:extLst>
              <p:ext uri="{D42A27DB-BD31-4B8C-83A1-F6EECF244321}">
                <p14:modId xmlns:p14="http://schemas.microsoft.com/office/powerpoint/2010/main" val="2016852171"/>
              </p:ext>
            </p:extLst>
          </p:nvPr>
        </p:nvGraphicFramePr>
        <p:xfrm>
          <a:off x="171452" y="1533526"/>
          <a:ext cx="8678985" cy="2722140"/>
        </p:xfrm>
        <a:graphic>
          <a:graphicData uri="http://schemas.openxmlformats.org/drawingml/2006/table">
            <a:tbl>
              <a:tblPr firstRow="1" firstCol="1" bandRow="1"/>
              <a:tblGrid>
                <a:gridCol w="1333373"/>
                <a:gridCol w="1333373"/>
                <a:gridCol w="1332276"/>
                <a:gridCol w="1332276"/>
                <a:gridCol w="1332276"/>
                <a:gridCol w="2015411"/>
              </a:tblGrid>
              <a:tr h="5444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375"/>
                        </a:spcBef>
                        <a:spcAft>
                          <a:spcPts val="375"/>
                        </a:spcAft>
                      </a:pPr>
                      <a:r>
                        <a:rPr lang="el-GR" sz="2000" dirty="0">
                          <a:effectLst/>
                        </a:rPr>
                        <a:t>Έτος</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5">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375"/>
                        </a:spcBef>
                        <a:spcAft>
                          <a:spcPts val="375"/>
                        </a:spcAft>
                      </a:pPr>
                      <a:r>
                        <a:rPr lang="el-GR" sz="2000" dirty="0">
                          <a:effectLst/>
                        </a:rPr>
                        <a:t>Τρίμηνο</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444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47625" marR="47625" algn="l">
                        <a:lnSpc>
                          <a:spcPct val="115000"/>
                        </a:lnSpc>
                        <a:spcBef>
                          <a:spcPts val="450"/>
                        </a:spcBef>
                        <a:spcAft>
                          <a:spcPts val="0"/>
                        </a:spcAft>
                      </a:pPr>
                      <a:r>
                        <a:rPr lang="el-GR" sz="2000" dirty="0">
                          <a:effectLst/>
                        </a:rPr>
                        <a:t> </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dirty="0">
                          <a:effectLst/>
                        </a:rPr>
                        <a:t>1</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dirty="0">
                          <a:effectLst/>
                        </a:rPr>
                        <a:t>2</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3</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4</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Μέσος Όρος</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5444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47625" marR="47625" algn="ctr">
                        <a:lnSpc>
                          <a:spcPct val="115000"/>
                        </a:lnSpc>
                        <a:spcBef>
                          <a:spcPts val="450"/>
                        </a:spcBef>
                        <a:spcAft>
                          <a:spcPts val="0"/>
                        </a:spcAft>
                      </a:pPr>
                      <a:r>
                        <a:rPr lang="el-GR" sz="2000">
                          <a:effectLst/>
                        </a:rPr>
                        <a:t>1</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122</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dirty="0">
                          <a:effectLst/>
                        </a:rPr>
                        <a:t>108</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81</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90</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100,25</a:t>
                      </a:r>
                      <a:endParaRPr lang="el-GR" sz="20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5444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47625" marR="47625" algn="ctr">
                        <a:lnSpc>
                          <a:spcPct val="115000"/>
                        </a:lnSpc>
                        <a:spcBef>
                          <a:spcPts val="450"/>
                        </a:spcBef>
                        <a:spcAft>
                          <a:spcPts val="0"/>
                        </a:spcAft>
                      </a:pPr>
                      <a:r>
                        <a:rPr lang="el-GR" sz="2000">
                          <a:effectLst/>
                        </a:rPr>
                        <a:t>2</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130</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dirty="0">
                          <a:effectLst/>
                        </a:rPr>
                        <a:t>100</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dirty="0">
                          <a:effectLst/>
                        </a:rPr>
                        <a:t>73</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dirty="0">
                          <a:effectLst/>
                        </a:rPr>
                        <a:t>96</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99,75</a:t>
                      </a:r>
                      <a:endParaRPr lang="el-GR" sz="200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5444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47625" marR="47625" algn="ctr">
                        <a:lnSpc>
                          <a:spcPct val="115000"/>
                        </a:lnSpc>
                        <a:spcBef>
                          <a:spcPts val="450"/>
                        </a:spcBef>
                        <a:spcAft>
                          <a:spcPts val="0"/>
                        </a:spcAft>
                      </a:pPr>
                      <a:r>
                        <a:rPr lang="el-GR" sz="2000">
                          <a:effectLst/>
                        </a:rPr>
                        <a:t>3</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132</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a:effectLst/>
                        </a:rPr>
                        <a:t>98</a:t>
                      </a:r>
                      <a:endParaRPr lang="el-GR" sz="200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dirty="0">
                          <a:effectLst/>
                        </a:rPr>
                        <a:t>71</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dirty="0">
                          <a:effectLst/>
                        </a:rPr>
                        <a:t>99</a:t>
                      </a:r>
                      <a:endParaRPr lang="el-GR" sz="20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7625" marR="47625" algn="ctr">
                        <a:lnSpc>
                          <a:spcPct val="115000"/>
                        </a:lnSpc>
                        <a:spcBef>
                          <a:spcPts val="450"/>
                        </a:spcBef>
                        <a:spcAft>
                          <a:spcPts val="0"/>
                        </a:spcAft>
                      </a:pPr>
                      <a:r>
                        <a:rPr lang="el-GR" sz="2000" dirty="0">
                          <a:effectLst/>
                        </a:rPr>
                        <a:t>100,00</a:t>
                      </a:r>
                      <a:endParaRPr lang="el-GR" sz="2000" dirty="0">
                        <a:effectLst/>
                        <a:latin typeface="Times New Roman" panose="02020603050405020304" pitchFamily="18" charset="0"/>
                        <a:ea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bl>
          </a:graphicData>
        </a:graphic>
      </p:graphicFrame>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44612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Εποχικό μοντέλο -2</a:t>
            </a:r>
          </a:p>
        </p:txBody>
      </p:sp>
      <mc:AlternateContent xmlns:mc="http://schemas.openxmlformats.org/markup-compatibility/2006" xmlns:a14="http://schemas.microsoft.com/office/drawing/2010/main">
        <mc:Choice Requires="a14">
          <p:sp>
            <p:nvSpPr>
              <p:cNvPr id="3" name="Ορθογώνιο 2"/>
              <p:cNvSpPr/>
              <p:nvPr/>
            </p:nvSpPr>
            <p:spPr>
              <a:xfrm>
                <a:off x="304800" y="1676400"/>
                <a:ext cx="8610600" cy="3110788"/>
              </a:xfrm>
              <a:prstGeom prst="rect">
                <a:avLst/>
              </a:prstGeom>
            </p:spPr>
            <p:txBody>
              <a:bodyPr wrap="square">
                <a:spAutoFit/>
              </a:bodyPr>
              <a:lstStyle/>
              <a:p>
                <a:pPr marL="342900" marR="0" lvl="0" indent="-342900" algn="just">
                  <a:spcBef>
                    <a:spcPts val="0"/>
                  </a:spcBef>
                  <a:spcAft>
                    <a:spcPts val="0"/>
                  </a:spcAft>
                  <a:buFont typeface="+mj-lt"/>
                  <a:buAutoNum type="arabicPeriod"/>
                </a:pPr>
                <a:r>
                  <a:rPr lang="el-GR" dirty="0">
                    <a:latin typeface="Times New Roman" panose="02020603050405020304" pitchFamily="18" charset="0"/>
                    <a:ea typeface="MS Mincho" panose="02020609040205080304" pitchFamily="49" charset="-128"/>
                  </a:rPr>
                  <a:t>Υπολογίζουμε τον Δείκτη Εποχικότητας. Ο Δείκτης Εποχικότητας </a:t>
                </a:r>
                <a:r>
                  <a:rPr lang="el-GR" dirty="0" err="1">
                    <a:latin typeface="Times New Roman" panose="02020603050405020304" pitchFamily="18" charset="0"/>
                    <a:ea typeface="MS Mincho" panose="02020609040205080304" pitchFamily="49" charset="-128"/>
                  </a:rPr>
                  <a:t>SI</a:t>
                </a:r>
                <a:r>
                  <a:rPr lang="el-GR" baseline="-25000" dirty="0" err="1">
                    <a:latin typeface="Times New Roman" panose="02020603050405020304" pitchFamily="18" charset="0"/>
                    <a:ea typeface="MS Mincho" panose="02020609040205080304" pitchFamily="49" charset="-128"/>
                  </a:rPr>
                  <a:t>k</a:t>
                </a:r>
                <a:r>
                  <a:rPr lang="el-GR" dirty="0">
                    <a:latin typeface="Times New Roman" panose="02020603050405020304" pitchFamily="18" charset="0"/>
                    <a:ea typeface="MS Mincho" panose="02020609040205080304" pitchFamily="49" charset="-128"/>
                  </a:rPr>
                  <a:t> (</a:t>
                </a:r>
                <a:r>
                  <a:rPr lang="el-GR" dirty="0" err="1">
                    <a:latin typeface="Times New Roman" panose="02020603050405020304" pitchFamily="18" charset="0"/>
                    <a:ea typeface="MS Mincho" panose="02020609040205080304" pitchFamily="49" charset="-128"/>
                  </a:rPr>
                  <a:t>seasonal</a:t>
                </a:r>
                <a:r>
                  <a:rPr lang="el-GR" dirty="0">
                    <a:latin typeface="Times New Roman" panose="02020603050405020304" pitchFamily="18" charset="0"/>
                    <a:ea typeface="MS Mincho" panose="02020609040205080304" pitchFamily="49" charset="-128"/>
                  </a:rPr>
                  <a:t> </a:t>
                </a:r>
                <a:r>
                  <a:rPr lang="el-GR" dirty="0" err="1">
                    <a:latin typeface="Times New Roman" panose="02020603050405020304" pitchFamily="18" charset="0"/>
                    <a:ea typeface="MS Mincho" panose="02020609040205080304" pitchFamily="49" charset="-128"/>
                  </a:rPr>
                  <a:t>index</a:t>
                </a:r>
                <a:r>
                  <a:rPr lang="el-GR" dirty="0">
                    <a:latin typeface="Times New Roman" panose="02020603050405020304" pitchFamily="18" charset="0"/>
                    <a:ea typeface="MS Mincho" panose="02020609040205080304" pitchFamily="49" charset="-128"/>
                  </a:rPr>
                  <a:t>) για κάθε εποχή k είναι </a:t>
                </a:r>
                <a:r>
                  <a:rPr lang="el-GR" dirty="0" smtClean="0">
                    <a:latin typeface="Times New Roman" panose="02020603050405020304" pitchFamily="18" charset="0"/>
                    <a:ea typeface="MS Mincho" panose="02020609040205080304" pitchFamily="49" charset="-128"/>
                  </a:rPr>
                  <a:t>:</a:t>
                </a:r>
                <a:endParaRPr lang="el-GR" dirty="0">
                  <a:latin typeface="Times New Roman" panose="02020603050405020304" pitchFamily="18" charset="0"/>
                  <a:ea typeface="MS Mincho" panose="02020609040205080304" pitchFamily="49" charset="-128"/>
                </a:endParaRPr>
              </a:p>
              <a:p>
                <a:pPr marL="1143000" marR="0" indent="-228600" algn="just">
                  <a:spcBef>
                    <a:spcPts val="0"/>
                  </a:spcBef>
                  <a:spcAft>
                    <a:spcPts val="0"/>
                  </a:spcAft>
                </a:pPr>
                <a:r>
                  <a:rPr lang="el-GR" dirty="0">
                    <a:latin typeface="Times New Roman" panose="02020603050405020304" pitchFamily="18" charset="0"/>
                    <a:ea typeface="MS Mincho" panose="02020609040205080304" pitchFamily="49" charset="-128"/>
                  </a:rPr>
                  <a:t> </a:t>
                </a:r>
              </a:p>
              <a:p>
                <a:pPr indent="457200" algn="just"/>
                <a:r>
                  <a:rPr lang="el-GR" sz="1400" dirty="0">
                    <a:latin typeface="Times New Roman" panose="02020603050405020304" pitchFamily="18" charset="0"/>
                    <a:ea typeface="Times New Roman" panose="02020603050405020304" pitchFamily="18" charset="0"/>
                  </a:rPr>
                  <a:t>				</a:t>
                </a:r>
                <a:r>
                  <a:rPr lang="el-GR"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l-GR" i="1">
                            <a:latin typeface="Cambria Math" panose="02040503050406030204" pitchFamily="18" charset="0"/>
                            <a:ea typeface="Times New Roman" panose="02020603050405020304" pitchFamily="18" charset="0"/>
                          </a:rPr>
                        </m:ctrlPr>
                      </m:sSubPr>
                      <m:e>
                        <m:r>
                          <a:rPr lang="el-GR" i="1">
                            <a:latin typeface="Cambria Math" panose="02040503050406030204" pitchFamily="18" charset="0"/>
                            <a:ea typeface="Times New Roman" panose="02020603050405020304" pitchFamily="18" charset="0"/>
                          </a:rPr>
                          <m:t>𝑆𝐼</m:t>
                        </m:r>
                      </m:e>
                      <m:sub>
                        <m:r>
                          <a:rPr lang="el-GR" i="1">
                            <a:latin typeface="Cambria Math" panose="02040503050406030204" pitchFamily="18" charset="0"/>
                            <a:ea typeface="Times New Roman" panose="02020603050405020304" pitchFamily="18" charset="0"/>
                          </a:rPr>
                          <m:t>𝑘</m:t>
                        </m:r>
                      </m:sub>
                    </m:sSub>
                    <m:r>
                      <a:rPr lang="el-GR" i="1">
                        <a:latin typeface="Cambria Math" panose="02040503050406030204" pitchFamily="18" charset="0"/>
                        <a:ea typeface="Times New Roman" panose="02020603050405020304" pitchFamily="18" charset="0"/>
                      </a:rPr>
                      <m:t>=</m:t>
                    </m:r>
                    <m:f>
                      <m:fPr>
                        <m:ctrlPr>
                          <a:rPr lang="el-GR" i="1">
                            <a:latin typeface="Cambria Math" panose="02040503050406030204" pitchFamily="18" charset="0"/>
                            <a:ea typeface="Times New Roman" panose="02020603050405020304" pitchFamily="18" charset="0"/>
                          </a:rPr>
                        </m:ctrlPr>
                      </m:fPr>
                      <m:num>
                        <m:r>
                          <m:rPr>
                            <m:nor/>
                          </m:rPr>
                          <a:rPr lang="el-GR" i="0">
                            <a:latin typeface="Cambria Math" panose="02040503050406030204" pitchFamily="18" charset="0"/>
                            <a:ea typeface="Times New Roman" panose="02020603050405020304" pitchFamily="18" charset="0"/>
                          </a:rPr>
                          <m:t>Πραγματικ</m:t>
                        </m:r>
                        <m:r>
                          <m:rPr>
                            <m:nor/>
                          </m:rPr>
                          <a:rPr lang="el-GR" b="0" i="0" smtClean="0">
                            <a:latin typeface="Cambria Math" panose="02040503050406030204" pitchFamily="18" charset="0"/>
                            <a:ea typeface="Times New Roman" panose="02020603050405020304" pitchFamily="18" charset="0"/>
                          </a:rPr>
                          <m:t>ή</m:t>
                        </m:r>
                        <m:r>
                          <m:rPr>
                            <m:nor/>
                          </m:rPr>
                          <a:rPr lang="el-GR" b="0" i="0" smtClean="0">
                            <a:latin typeface="Cambria Math" panose="02040503050406030204" pitchFamily="18" charset="0"/>
                            <a:ea typeface="Times New Roman" panose="02020603050405020304" pitchFamily="18" charset="0"/>
                          </a:rPr>
                          <m:t> </m:t>
                        </m:r>
                        <m:r>
                          <m:rPr>
                            <m:nor/>
                          </m:rPr>
                          <a:rPr lang="el-GR" i="0">
                            <a:latin typeface="Cambria Math" panose="02040503050406030204" pitchFamily="18" charset="0"/>
                            <a:ea typeface="Times New Roman" panose="02020603050405020304" pitchFamily="18" charset="0"/>
                          </a:rPr>
                          <m:t>ζ</m:t>
                        </m:r>
                        <m:r>
                          <m:rPr>
                            <m:nor/>
                          </m:rPr>
                          <a:rPr lang="el-GR" b="0" i="0" smtClean="0">
                            <a:latin typeface="Cambria Math" panose="02040503050406030204" pitchFamily="18" charset="0"/>
                            <a:ea typeface="Times New Roman" panose="02020603050405020304" pitchFamily="18" charset="0"/>
                          </a:rPr>
                          <m:t>ή</m:t>
                        </m:r>
                        <m:r>
                          <m:rPr>
                            <m:nor/>
                          </m:rPr>
                          <a:rPr lang="el-GR" i="0">
                            <a:latin typeface="Cambria Math" panose="02040503050406030204" pitchFamily="18" charset="0"/>
                            <a:ea typeface="Times New Roman" panose="02020603050405020304" pitchFamily="18" charset="0"/>
                          </a:rPr>
                          <m:t>τηση</m:t>
                        </m:r>
                      </m:num>
                      <m:den>
                        <m:r>
                          <m:rPr>
                            <m:nor/>
                          </m:rPr>
                          <a:rPr lang="el-GR" i="0">
                            <a:latin typeface="Cambria Math" panose="02040503050406030204" pitchFamily="18" charset="0"/>
                            <a:ea typeface="Times New Roman" panose="02020603050405020304" pitchFamily="18" charset="0"/>
                          </a:rPr>
                          <m:t>Μ</m:t>
                        </m:r>
                        <m:r>
                          <m:rPr>
                            <m:nor/>
                          </m:rPr>
                          <a:rPr lang="el-GR" b="0" i="0" smtClean="0">
                            <a:latin typeface="Cambria Math" panose="02040503050406030204" pitchFamily="18" charset="0"/>
                            <a:ea typeface="Times New Roman" panose="02020603050405020304" pitchFamily="18" charset="0"/>
                          </a:rPr>
                          <m:t>έ</m:t>
                        </m:r>
                        <m:r>
                          <m:rPr>
                            <m:nor/>
                          </m:rPr>
                          <a:rPr lang="el-GR" i="0">
                            <a:latin typeface="Cambria Math" panose="02040503050406030204" pitchFamily="18" charset="0"/>
                            <a:ea typeface="Times New Roman" panose="02020603050405020304" pitchFamily="18" charset="0"/>
                          </a:rPr>
                          <m:t>ση</m:t>
                        </m:r>
                        <m:r>
                          <m:rPr>
                            <m:nor/>
                          </m:rPr>
                          <a:rPr lang="el-GR" i="0">
                            <a:latin typeface="Cambria Math" panose="02040503050406030204" pitchFamily="18" charset="0"/>
                            <a:ea typeface="Times New Roman" panose="02020603050405020304" pitchFamily="18" charset="0"/>
                          </a:rPr>
                          <m:t> </m:t>
                        </m:r>
                        <m:r>
                          <m:rPr>
                            <m:nor/>
                          </m:rPr>
                          <a:rPr lang="el-GR" i="0">
                            <a:latin typeface="Cambria Math" panose="02040503050406030204" pitchFamily="18" charset="0"/>
                            <a:ea typeface="Times New Roman" panose="02020603050405020304" pitchFamily="18" charset="0"/>
                          </a:rPr>
                          <m:t>ζήτηση</m:t>
                        </m:r>
                      </m:den>
                    </m:f>
                  </m:oMath>
                </a14:m>
                <a:r>
                  <a:rPr lang="el-GR" dirty="0">
                    <a:latin typeface="Times New Roman" panose="02020603050405020304" pitchFamily="18" charset="0"/>
                    <a:ea typeface="Times New Roman" panose="02020603050405020304" pitchFamily="18" charset="0"/>
                  </a:rPr>
                  <a:t>         </a:t>
                </a:r>
                <a:endParaRPr lang="el-GR" sz="1400" dirty="0">
                  <a:latin typeface="Times New Roman" panose="02020603050405020304" pitchFamily="18" charset="0"/>
                  <a:ea typeface="Times New Roman" panose="02020603050405020304" pitchFamily="18" charset="0"/>
                </a:endParaRPr>
              </a:p>
              <a:p>
                <a:pPr indent="457200" algn="just"/>
                <a:r>
                  <a:rPr lang="el-GR" dirty="0">
                    <a:latin typeface="Times New Roman" panose="02020603050405020304" pitchFamily="18" charset="0"/>
                    <a:ea typeface="MS Mincho" panose="02020609040205080304" pitchFamily="49" charset="-128"/>
                  </a:rPr>
                  <a:t>	</a:t>
                </a:r>
              </a:p>
              <a:p>
                <a:pPr indent="457200" algn="just"/>
                <a:r>
                  <a:rPr lang="el-GR" dirty="0">
                    <a:latin typeface="Times New Roman" panose="02020603050405020304" pitchFamily="18" charset="0"/>
                    <a:ea typeface="MS Mincho" panose="02020609040205080304" pitchFamily="49" charset="-128"/>
                  </a:rPr>
                  <a:t>	Για παράδειγμα ο Δείκτης Εποχικότητας για το 1</a:t>
                </a:r>
                <a:r>
                  <a:rPr lang="el-GR" baseline="30000" dirty="0">
                    <a:latin typeface="Times New Roman" panose="02020603050405020304" pitchFamily="18" charset="0"/>
                    <a:ea typeface="MS Mincho" panose="02020609040205080304" pitchFamily="49" charset="-128"/>
                  </a:rPr>
                  <a:t>ο</a:t>
                </a:r>
                <a:r>
                  <a:rPr lang="el-GR" dirty="0">
                    <a:latin typeface="Times New Roman" panose="02020603050405020304" pitchFamily="18" charset="0"/>
                    <a:ea typeface="MS Mincho" panose="02020609040205080304" pitchFamily="49" charset="-128"/>
                  </a:rPr>
                  <a:t> τρίμηνο του 1</a:t>
                </a:r>
                <a:r>
                  <a:rPr lang="el-GR" baseline="30000" dirty="0">
                    <a:latin typeface="Times New Roman" panose="02020603050405020304" pitchFamily="18" charset="0"/>
                    <a:ea typeface="MS Mincho" panose="02020609040205080304" pitchFamily="49" charset="-128"/>
                  </a:rPr>
                  <a:t>ου</a:t>
                </a:r>
                <a:r>
                  <a:rPr lang="el-GR" dirty="0">
                    <a:latin typeface="Times New Roman" panose="02020603050405020304" pitchFamily="18" charset="0"/>
                    <a:ea typeface="MS Mincho" panose="02020609040205080304" pitchFamily="49" charset="-128"/>
                  </a:rPr>
                  <a:t> έτους </a:t>
                </a:r>
                <a:r>
                  <a:rPr lang="el-GR" dirty="0" smtClean="0">
                    <a:latin typeface="Times New Roman" panose="02020603050405020304" pitchFamily="18" charset="0"/>
                    <a:ea typeface="MS Mincho" panose="02020609040205080304" pitchFamily="49" charset="-128"/>
                  </a:rPr>
                  <a:t>είναι :</a:t>
                </a:r>
                <a:endParaRPr lang="el-GR" dirty="0">
                  <a:latin typeface="Times New Roman" panose="02020603050405020304" pitchFamily="18" charset="0"/>
                  <a:ea typeface="MS Mincho" panose="02020609040205080304" pitchFamily="49" charset="-128"/>
                </a:endParaRPr>
              </a:p>
              <a:p>
                <a:pPr indent="457200" algn="just"/>
                <a:r>
                  <a:rPr lang="el-GR" sz="1400" dirty="0">
                    <a:latin typeface="Times New Roman" panose="02020603050405020304" pitchFamily="18" charset="0"/>
                    <a:ea typeface="Times New Roman" panose="02020603050405020304" pitchFamily="18" charset="0"/>
                  </a:rPr>
                  <a:t> </a:t>
                </a:r>
              </a:p>
              <a:p>
                <a:pPr indent="457200" algn="just"/>
                <a:r>
                  <a:rPr lang="el-GR" sz="14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l-GR" i="1">
                            <a:latin typeface="Cambria Math" panose="02040503050406030204" pitchFamily="18" charset="0"/>
                            <a:ea typeface="Times New Roman" panose="02020603050405020304" pitchFamily="18" charset="0"/>
                          </a:rPr>
                        </m:ctrlPr>
                      </m:sSubPr>
                      <m:e>
                        <m:r>
                          <a:rPr lang="el-GR" i="1">
                            <a:latin typeface="Cambria Math" panose="02040503050406030204" pitchFamily="18" charset="0"/>
                            <a:ea typeface="Times New Roman" panose="02020603050405020304" pitchFamily="18" charset="0"/>
                          </a:rPr>
                          <m:t>𝑆𝐼</m:t>
                        </m:r>
                      </m:e>
                      <m:sub>
                        <m:r>
                          <a:rPr lang="el-GR" i="1">
                            <a:latin typeface="Cambria Math" panose="02040503050406030204" pitchFamily="18" charset="0"/>
                            <a:ea typeface="Times New Roman" panose="02020603050405020304" pitchFamily="18" charset="0"/>
                          </a:rPr>
                          <m:t>𝛦</m:t>
                        </m:r>
                        <m:r>
                          <a:rPr lang="el-GR" i="1">
                            <a:latin typeface="Cambria Math" panose="02040503050406030204" pitchFamily="18" charset="0"/>
                            <a:ea typeface="Times New Roman" panose="02020603050405020304" pitchFamily="18" charset="0"/>
                          </a:rPr>
                          <m:t>1</m:t>
                        </m:r>
                        <m:r>
                          <a:rPr lang="el-GR" i="1">
                            <a:latin typeface="Cambria Math" panose="02040503050406030204" pitchFamily="18" charset="0"/>
                            <a:ea typeface="Times New Roman" panose="02020603050405020304" pitchFamily="18" charset="0"/>
                          </a:rPr>
                          <m:t>𝛵</m:t>
                        </m:r>
                        <m:r>
                          <a:rPr lang="el-GR" i="1">
                            <a:latin typeface="Cambria Math" panose="02040503050406030204" pitchFamily="18" charset="0"/>
                            <a:ea typeface="Times New Roman" panose="02020603050405020304" pitchFamily="18" charset="0"/>
                          </a:rPr>
                          <m:t>1</m:t>
                        </m:r>
                      </m:sub>
                    </m:sSub>
                    <m:r>
                      <a:rPr lang="el-GR" i="1">
                        <a:latin typeface="Cambria Math" panose="02040503050406030204" pitchFamily="18" charset="0"/>
                        <a:ea typeface="Times New Roman" panose="02020603050405020304" pitchFamily="18" charset="0"/>
                      </a:rPr>
                      <m:t>=</m:t>
                    </m:r>
                    <m:f>
                      <m:fPr>
                        <m:ctrlPr>
                          <a:rPr lang="el-GR" i="1">
                            <a:latin typeface="Cambria Math" panose="02040503050406030204" pitchFamily="18" charset="0"/>
                            <a:ea typeface="Times New Roman" panose="02020603050405020304" pitchFamily="18" charset="0"/>
                          </a:rPr>
                        </m:ctrlPr>
                      </m:fPr>
                      <m:num>
                        <m:r>
                          <a:rPr lang="el-GR" i="1">
                            <a:latin typeface="Cambria Math" panose="02040503050406030204" pitchFamily="18" charset="0"/>
                            <a:ea typeface="Times New Roman" panose="02020603050405020304" pitchFamily="18" charset="0"/>
                          </a:rPr>
                          <m:t>122</m:t>
                        </m:r>
                      </m:num>
                      <m:den>
                        <m:r>
                          <a:rPr lang="el-GR" i="1">
                            <a:latin typeface="Cambria Math" panose="02040503050406030204" pitchFamily="18" charset="0"/>
                            <a:ea typeface="Times New Roman" panose="02020603050405020304" pitchFamily="18" charset="0"/>
                          </a:rPr>
                          <m:t>100,25</m:t>
                        </m:r>
                      </m:den>
                    </m:f>
                    <m:r>
                      <a:rPr lang="el-GR" i="1">
                        <a:latin typeface="Cambria Math" panose="02040503050406030204" pitchFamily="18" charset="0"/>
                        <a:ea typeface="Times New Roman" panose="02020603050405020304" pitchFamily="18" charset="0"/>
                      </a:rPr>
                      <m:t>=1,21</m:t>
                    </m:r>
                  </m:oMath>
                </a14:m>
                <a:r>
                  <a:rPr lang="el-GR" dirty="0">
                    <a:latin typeface="Times New Roman" panose="02020603050405020304" pitchFamily="18" charset="0"/>
                    <a:ea typeface="Times New Roman" panose="02020603050405020304" pitchFamily="18" charset="0"/>
                  </a:rPr>
                  <a:t>         </a:t>
                </a:r>
                <a:endParaRPr lang="el-GR" sz="1400" dirty="0">
                  <a:latin typeface="Times New Roman" panose="02020603050405020304" pitchFamily="18" charset="0"/>
                  <a:ea typeface="Times New Roman" panose="02020603050405020304" pitchFamily="18" charset="0"/>
                </a:endParaRPr>
              </a:p>
              <a:p>
                <a:pPr algn="just"/>
                <a:r>
                  <a:rPr lang="el-GR" sz="1400" dirty="0">
                    <a:latin typeface="Times New Roman" panose="02020603050405020304" pitchFamily="18" charset="0"/>
                    <a:ea typeface="Times New Roman" panose="02020603050405020304" pitchFamily="18" charset="0"/>
                  </a:rPr>
                  <a:t> </a:t>
                </a:r>
              </a:p>
              <a:p>
                <a:pPr marR="0" lvl="0" algn="just">
                  <a:spcBef>
                    <a:spcPts val="0"/>
                  </a:spcBef>
                  <a:spcAft>
                    <a:spcPts val="0"/>
                  </a:spcAft>
                </a:pPr>
                <a:endParaRPr lang="el-GR" dirty="0">
                  <a:latin typeface="Times New Roman" panose="02020603050405020304" pitchFamily="18" charset="0"/>
                  <a:ea typeface="MS Mincho" panose="02020609040205080304" pitchFamily="49" charset="-128"/>
                </a:endParaRPr>
              </a:p>
            </p:txBody>
          </p:sp>
        </mc:Choice>
        <mc:Fallback xmlns="">
          <p:sp>
            <p:nvSpPr>
              <p:cNvPr id="3" name="Ορθογώνιο 2"/>
              <p:cNvSpPr>
                <a:spLocks noRot="1" noChangeAspect="1" noMove="1" noResize="1" noEditPoints="1" noAdjustHandles="1" noChangeArrowheads="1" noChangeShapeType="1" noTextEdit="1"/>
              </p:cNvSpPr>
              <p:nvPr/>
            </p:nvSpPr>
            <p:spPr>
              <a:xfrm>
                <a:off x="304800" y="1676400"/>
                <a:ext cx="8610600" cy="3110788"/>
              </a:xfrm>
              <a:prstGeom prst="rect">
                <a:avLst/>
              </a:prstGeom>
              <a:blipFill rotWithShape="0">
                <a:blip r:embed="rId3"/>
                <a:stretch>
                  <a:fillRect l="-425" t="-980" r="-495"/>
                </a:stretch>
              </a:blipFill>
            </p:spPr>
            <p:txBody>
              <a:bodyPr/>
              <a:lstStyle/>
              <a:p>
                <a:r>
                  <a:rPr lang="el-GR">
                    <a:noFill/>
                  </a:rPr>
                  <a:t> </a:t>
                </a:r>
              </a:p>
            </p:txBody>
          </p:sp>
        </mc:Fallback>
      </mc:AlternateContent>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943484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Εποχικό μοντέλο -3</a:t>
            </a:r>
          </a:p>
        </p:txBody>
      </p:sp>
      <mc:AlternateContent xmlns:mc="http://schemas.openxmlformats.org/markup-compatibility/2006" xmlns:a14="http://schemas.microsoft.com/office/drawing/2010/main">
        <mc:Choice Requires="a14">
          <p:sp>
            <p:nvSpPr>
              <p:cNvPr id="4" name="Ορθογώνιο 3"/>
              <p:cNvSpPr/>
              <p:nvPr/>
            </p:nvSpPr>
            <p:spPr>
              <a:xfrm>
                <a:off x="0" y="1143000"/>
                <a:ext cx="9067800" cy="4961871"/>
              </a:xfrm>
              <a:prstGeom prst="rect">
                <a:avLst/>
              </a:prstGeom>
            </p:spPr>
            <p:txBody>
              <a:bodyPr wrap="square">
                <a:spAutoFit/>
              </a:bodyPr>
              <a:lstStyle/>
              <a:p>
                <a:pPr marL="285750" marR="0" lvl="0" indent="-285750" algn="just">
                  <a:spcBef>
                    <a:spcPts val="0"/>
                  </a:spcBef>
                  <a:spcAft>
                    <a:spcPts val="0"/>
                  </a:spcAft>
                  <a:buFont typeface="Arial" panose="020B0604020202020204" pitchFamily="34" charset="0"/>
                  <a:buChar char="•"/>
                </a:pPr>
                <a:r>
                  <a:rPr lang="el-GR" sz="1600" dirty="0">
                    <a:ea typeface="MS Mincho" panose="02020609040205080304" pitchFamily="49" charset="-128"/>
                  </a:rPr>
                  <a:t>Υπολογίζουμε το Μέσο Δείκτη Εποχικότητας παίρνοντας το μέσο όρο των Δεικτών Εποχικότητας για όλα τα έτη. Έτσι,  </a:t>
                </a:r>
              </a:p>
              <a:p>
                <a:pPr marL="685800" indent="0" algn="just">
                  <a:spcBef>
                    <a:spcPts val="0"/>
                  </a:spcBef>
                  <a:buNone/>
                </a:pPr>
                <a:r>
                  <a:rPr lang="el-GR" sz="1600" dirty="0">
                    <a:ea typeface="MS Mincho" panose="02020609040205080304" pitchFamily="49" charset="-128"/>
                  </a:rPr>
                  <a:t> </a:t>
                </a:r>
              </a:p>
              <a:p>
                <a:pPr marL="685800" indent="0" algn="just">
                  <a:spcBef>
                    <a:spcPts val="0"/>
                  </a:spcBef>
                  <a:buNone/>
                </a:pPr>
                <a:r>
                  <a:rPr lang="el-GR" sz="1600" dirty="0">
                    <a:ea typeface="MS Mincho" panose="02020609040205080304" pitchFamily="49" charset="-128"/>
                  </a:rPr>
                  <a:t>	</a:t>
                </a:r>
                <a14:m>
                  <m:oMath xmlns:m="http://schemas.openxmlformats.org/officeDocument/2006/math">
                    <m:sSub>
                      <m:sSubPr>
                        <m:ctrlPr>
                          <a:rPr lang="el-GR" sz="1600" i="1">
                            <a:latin typeface="Cambria Math" panose="02040503050406030204" pitchFamily="18" charset="0"/>
                            <a:ea typeface="Times New Roman" panose="02020603050405020304" pitchFamily="18" charset="0"/>
                          </a:rPr>
                        </m:ctrlPr>
                      </m:sSubPr>
                      <m:e>
                        <m:r>
                          <a:rPr lang="el-GR" sz="1600" i="1">
                            <a:latin typeface="Cambria Math" panose="02040503050406030204" pitchFamily="18" charset="0"/>
                            <a:ea typeface="MS Mincho" panose="02020609040205080304" pitchFamily="49" charset="-128"/>
                          </a:rPr>
                          <m:t>𝑆𝐼</m:t>
                        </m:r>
                      </m:e>
                      <m:sub>
                        <m:r>
                          <a:rPr lang="el-GR" sz="1600" i="1">
                            <a:latin typeface="Cambria Math" panose="02040503050406030204" pitchFamily="18" charset="0"/>
                            <a:ea typeface="MS Mincho" panose="02020609040205080304" pitchFamily="49" charset="-128"/>
                          </a:rPr>
                          <m:t>𝛵</m:t>
                        </m:r>
                        <m:r>
                          <a:rPr lang="el-GR" sz="1600" i="1">
                            <a:latin typeface="Cambria Math" panose="02040503050406030204" pitchFamily="18" charset="0"/>
                            <a:ea typeface="MS Mincho" panose="02020609040205080304" pitchFamily="49" charset="-128"/>
                          </a:rPr>
                          <m:t>1</m:t>
                        </m:r>
                      </m:sub>
                    </m:sSub>
                    <m:r>
                      <a:rPr lang="el-GR" sz="1600" i="1">
                        <a:latin typeface="Cambria Math" panose="02040503050406030204" pitchFamily="18" charset="0"/>
                        <a:ea typeface="MS Mincho" panose="02020609040205080304" pitchFamily="49" charset="-128"/>
                      </a:rPr>
                      <m:t>=</m:t>
                    </m:r>
                    <m:f>
                      <m:fPr>
                        <m:ctrlPr>
                          <a:rPr lang="el-GR" sz="1600" i="1">
                            <a:latin typeface="Cambria Math" panose="02040503050406030204" pitchFamily="18" charset="0"/>
                            <a:ea typeface="Times New Roman" panose="02020603050405020304" pitchFamily="18" charset="0"/>
                          </a:rPr>
                        </m:ctrlPr>
                      </m:fPr>
                      <m:num>
                        <m:r>
                          <a:rPr lang="el-GR" sz="1600" i="1">
                            <a:latin typeface="Cambria Math" panose="02040503050406030204" pitchFamily="18" charset="0"/>
                            <a:ea typeface="MS Mincho" panose="02020609040205080304" pitchFamily="49" charset="-128"/>
                          </a:rPr>
                          <m:t>1,21+1,30+1,32</m:t>
                        </m:r>
                      </m:num>
                      <m:den>
                        <m:r>
                          <a:rPr lang="el-GR" sz="1600" i="1">
                            <a:latin typeface="Cambria Math" panose="02040503050406030204" pitchFamily="18" charset="0"/>
                            <a:ea typeface="MS Mincho" panose="02020609040205080304" pitchFamily="49" charset="-128"/>
                          </a:rPr>
                          <m:t>3</m:t>
                        </m:r>
                      </m:den>
                    </m:f>
                    <m:r>
                      <a:rPr lang="el-GR" sz="1600" i="1">
                        <a:latin typeface="Cambria Math" panose="02040503050406030204" pitchFamily="18" charset="0"/>
                        <a:ea typeface="MS Mincho" panose="02020609040205080304" pitchFamily="49" charset="-128"/>
                      </a:rPr>
                      <m:t>=1,28</m:t>
                    </m:r>
                  </m:oMath>
                </a14:m>
                <a:r>
                  <a:rPr lang="el-GR" sz="1600" dirty="0">
                    <a:ea typeface="MS Mincho" panose="02020609040205080304" pitchFamily="49" charset="-128"/>
                  </a:rPr>
                  <a:t>   </a:t>
                </a:r>
              </a:p>
              <a:p>
                <a:pPr marL="914400" marR="0" indent="0" algn="just">
                  <a:spcBef>
                    <a:spcPts val="0"/>
                  </a:spcBef>
                  <a:spcAft>
                    <a:spcPts val="0"/>
                  </a:spcAft>
                  <a:buNone/>
                </a:pPr>
                <a14:m>
                  <m:oMath xmlns:m="http://schemas.openxmlformats.org/officeDocument/2006/math">
                    <m:sSub>
                      <m:sSubPr>
                        <m:ctrlPr>
                          <a:rPr lang="el-GR" sz="1600" i="1">
                            <a:latin typeface="Cambria Math" panose="02040503050406030204" pitchFamily="18" charset="0"/>
                            <a:ea typeface="Times New Roman" panose="02020603050405020304" pitchFamily="18" charset="0"/>
                          </a:rPr>
                        </m:ctrlPr>
                      </m:sSubPr>
                      <m:e>
                        <m:r>
                          <a:rPr lang="el-GR" sz="1600" i="1">
                            <a:latin typeface="Cambria Math" panose="02040503050406030204" pitchFamily="18" charset="0"/>
                            <a:ea typeface="MS Mincho" panose="02020609040205080304" pitchFamily="49" charset="-128"/>
                          </a:rPr>
                          <m:t>𝑆𝐼</m:t>
                        </m:r>
                      </m:e>
                      <m:sub>
                        <m:r>
                          <a:rPr lang="el-GR" sz="1600" i="1">
                            <a:latin typeface="Cambria Math" panose="02040503050406030204" pitchFamily="18" charset="0"/>
                            <a:ea typeface="MS Mincho" panose="02020609040205080304" pitchFamily="49" charset="-128"/>
                          </a:rPr>
                          <m:t>𝛵</m:t>
                        </m:r>
                        <m:r>
                          <a:rPr lang="el-GR" sz="1600" i="1">
                            <a:latin typeface="Cambria Math" panose="02040503050406030204" pitchFamily="18" charset="0"/>
                            <a:ea typeface="MS Mincho" panose="02020609040205080304" pitchFamily="49" charset="-128"/>
                          </a:rPr>
                          <m:t>2</m:t>
                        </m:r>
                      </m:sub>
                    </m:sSub>
                    <m:r>
                      <a:rPr lang="el-GR" sz="1600" i="1">
                        <a:latin typeface="Cambria Math" panose="02040503050406030204" pitchFamily="18" charset="0"/>
                        <a:ea typeface="MS Mincho" panose="02020609040205080304" pitchFamily="49" charset="-128"/>
                      </a:rPr>
                      <m:t>=</m:t>
                    </m:r>
                    <m:f>
                      <m:fPr>
                        <m:ctrlPr>
                          <a:rPr lang="el-GR" sz="1600" i="1">
                            <a:latin typeface="Cambria Math" panose="02040503050406030204" pitchFamily="18" charset="0"/>
                            <a:ea typeface="Times New Roman" panose="02020603050405020304" pitchFamily="18" charset="0"/>
                          </a:rPr>
                        </m:ctrlPr>
                      </m:fPr>
                      <m:num>
                        <m:r>
                          <a:rPr lang="el-GR" sz="1600" i="1">
                            <a:latin typeface="Cambria Math" panose="02040503050406030204" pitchFamily="18" charset="0"/>
                            <a:ea typeface="MS Mincho" panose="02020609040205080304" pitchFamily="49" charset="-128"/>
                          </a:rPr>
                          <m:t>1,08+1,00+0,98</m:t>
                        </m:r>
                      </m:num>
                      <m:den>
                        <m:r>
                          <a:rPr lang="el-GR" sz="1600" i="1">
                            <a:latin typeface="Cambria Math" panose="02040503050406030204" pitchFamily="18" charset="0"/>
                            <a:ea typeface="MS Mincho" panose="02020609040205080304" pitchFamily="49" charset="-128"/>
                          </a:rPr>
                          <m:t>3</m:t>
                        </m:r>
                      </m:den>
                    </m:f>
                    <m:r>
                      <a:rPr lang="el-GR" sz="1600" i="1">
                        <a:latin typeface="Cambria Math" panose="02040503050406030204" pitchFamily="18" charset="0"/>
                        <a:ea typeface="MS Mincho" panose="02020609040205080304" pitchFamily="49" charset="-128"/>
                      </a:rPr>
                      <m:t>=1,02</m:t>
                    </m:r>
                  </m:oMath>
                </a14:m>
                <a:r>
                  <a:rPr lang="el-GR" sz="1600" dirty="0">
                    <a:ea typeface="MS Mincho" panose="02020609040205080304" pitchFamily="49" charset="-128"/>
                  </a:rPr>
                  <a:t>   </a:t>
                </a:r>
              </a:p>
              <a:p>
                <a:pPr marL="914400" marR="0" indent="0" algn="just">
                  <a:spcBef>
                    <a:spcPts val="0"/>
                  </a:spcBef>
                  <a:spcAft>
                    <a:spcPts val="0"/>
                  </a:spcAft>
                  <a:buNone/>
                </a:pPr>
                <a14:m>
                  <m:oMath xmlns:m="http://schemas.openxmlformats.org/officeDocument/2006/math">
                    <m:sSub>
                      <m:sSubPr>
                        <m:ctrlPr>
                          <a:rPr lang="el-GR" sz="1600" i="1">
                            <a:latin typeface="Cambria Math" panose="02040503050406030204" pitchFamily="18" charset="0"/>
                            <a:ea typeface="Times New Roman" panose="02020603050405020304" pitchFamily="18" charset="0"/>
                          </a:rPr>
                        </m:ctrlPr>
                      </m:sSubPr>
                      <m:e>
                        <m:r>
                          <a:rPr lang="el-GR" sz="1600" i="1">
                            <a:latin typeface="Cambria Math" panose="02040503050406030204" pitchFamily="18" charset="0"/>
                            <a:ea typeface="MS Mincho" panose="02020609040205080304" pitchFamily="49" charset="-128"/>
                          </a:rPr>
                          <m:t>𝑆𝐼</m:t>
                        </m:r>
                      </m:e>
                      <m:sub>
                        <m:r>
                          <a:rPr lang="el-GR" sz="1600" i="1">
                            <a:latin typeface="Cambria Math" panose="02040503050406030204" pitchFamily="18" charset="0"/>
                            <a:ea typeface="MS Mincho" panose="02020609040205080304" pitchFamily="49" charset="-128"/>
                          </a:rPr>
                          <m:t>𝛵</m:t>
                        </m:r>
                        <m:r>
                          <a:rPr lang="el-GR" sz="1600" i="1">
                            <a:latin typeface="Cambria Math" panose="02040503050406030204" pitchFamily="18" charset="0"/>
                            <a:ea typeface="MS Mincho" panose="02020609040205080304" pitchFamily="49" charset="-128"/>
                          </a:rPr>
                          <m:t>3</m:t>
                        </m:r>
                      </m:sub>
                    </m:sSub>
                    <m:r>
                      <a:rPr lang="el-GR" sz="1600" i="1">
                        <a:latin typeface="Cambria Math" panose="02040503050406030204" pitchFamily="18" charset="0"/>
                        <a:ea typeface="MS Mincho" panose="02020609040205080304" pitchFamily="49" charset="-128"/>
                      </a:rPr>
                      <m:t>=</m:t>
                    </m:r>
                    <m:f>
                      <m:fPr>
                        <m:ctrlPr>
                          <a:rPr lang="el-GR" sz="1600" i="1">
                            <a:latin typeface="Cambria Math" panose="02040503050406030204" pitchFamily="18" charset="0"/>
                            <a:ea typeface="Times New Roman" panose="02020603050405020304" pitchFamily="18" charset="0"/>
                          </a:rPr>
                        </m:ctrlPr>
                      </m:fPr>
                      <m:num>
                        <m:r>
                          <a:rPr lang="el-GR" sz="1600" i="1">
                            <a:latin typeface="Cambria Math" panose="02040503050406030204" pitchFamily="18" charset="0"/>
                            <a:ea typeface="MS Mincho" panose="02020609040205080304" pitchFamily="49" charset="-128"/>
                          </a:rPr>
                          <m:t>0,80+0,73+0,71</m:t>
                        </m:r>
                      </m:num>
                      <m:den>
                        <m:r>
                          <a:rPr lang="el-GR" sz="1600" i="1">
                            <a:latin typeface="Cambria Math" panose="02040503050406030204" pitchFamily="18" charset="0"/>
                            <a:ea typeface="MS Mincho" panose="02020609040205080304" pitchFamily="49" charset="-128"/>
                          </a:rPr>
                          <m:t>3</m:t>
                        </m:r>
                      </m:den>
                    </m:f>
                    <m:r>
                      <a:rPr lang="el-GR" sz="1600" i="1">
                        <a:latin typeface="Cambria Math" panose="02040503050406030204" pitchFamily="18" charset="0"/>
                        <a:ea typeface="MS Mincho" panose="02020609040205080304" pitchFamily="49" charset="-128"/>
                      </a:rPr>
                      <m:t>=0,75</m:t>
                    </m:r>
                  </m:oMath>
                </a14:m>
                <a:r>
                  <a:rPr lang="el-GR" sz="1600" dirty="0">
                    <a:ea typeface="MS Mincho" panose="02020609040205080304" pitchFamily="49" charset="-128"/>
                  </a:rPr>
                  <a:t>   </a:t>
                </a:r>
              </a:p>
              <a:p>
                <a:pPr marL="914400" marR="0" indent="0" algn="just">
                  <a:spcBef>
                    <a:spcPts val="0"/>
                  </a:spcBef>
                  <a:spcAft>
                    <a:spcPts val="0"/>
                  </a:spcAft>
                  <a:buNone/>
                </a:pPr>
                <a14:m>
                  <m:oMath xmlns:m="http://schemas.openxmlformats.org/officeDocument/2006/math">
                    <m:sSub>
                      <m:sSubPr>
                        <m:ctrlPr>
                          <a:rPr lang="el-GR" sz="1600" i="1">
                            <a:latin typeface="Cambria Math" panose="02040503050406030204" pitchFamily="18" charset="0"/>
                            <a:ea typeface="Times New Roman" panose="02020603050405020304" pitchFamily="18" charset="0"/>
                          </a:rPr>
                        </m:ctrlPr>
                      </m:sSubPr>
                      <m:e>
                        <m:r>
                          <a:rPr lang="el-GR" sz="1600" i="1">
                            <a:latin typeface="Cambria Math" panose="02040503050406030204" pitchFamily="18" charset="0"/>
                            <a:ea typeface="MS Mincho" panose="02020609040205080304" pitchFamily="49" charset="-128"/>
                          </a:rPr>
                          <m:t>𝑆𝐼</m:t>
                        </m:r>
                      </m:e>
                      <m:sub>
                        <m:r>
                          <a:rPr lang="el-GR" sz="1600" i="1">
                            <a:latin typeface="Cambria Math" panose="02040503050406030204" pitchFamily="18" charset="0"/>
                            <a:ea typeface="MS Mincho" panose="02020609040205080304" pitchFamily="49" charset="-128"/>
                          </a:rPr>
                          <m:t>𝛵</m:t>
                        </m:r>
                        <m:r>
                          <a:rPr lang="el-GR" sz="1600" i="1">
                            <a:latin typeface="Cambria Math" panose="02040503050406030204" pitchFamily="18" charset="0"/>
                            <a:ea typeface="MS Mincho" panose="02020609040205080304" pitchFamily="49" charset="-128"/>
                          </a:rPr>
                          <m:t>4</m:t>
                        </m:r>
                      </m:sub>
                    </m:sSub>
                    <m:r>
                      <a:rPr lang="el-GR" sz="1600" i="1">
                        <a:latin typeface="Cambria Math" panose="02040503050406030204" pitchFamily="18" charset="0"/>
                        <a:ea typeface="MS Mincho" panose="02020609040205080304" pitchFamily="49" charset="-128"/>
                      </a:rPr>
                      <m:t>=</m:t>
                    </m:r>
                    <m:f>
                      <m:fPr>
                        <m:ctrlPr>
                          <a:rPr lang="el-GR" sz="1600" i="1">
                            <a:latin typeface="Cambria Math" panose="02040503050406030204" pitchFamily="18" charset="0"/>
                            <a:ea typeface="Times New Roman" panose="02020603050405020304" pitchFamily="18" charset="0"/>
                          </a:rPr>
                        </m:ctrlPr>
                      </m:fPr>
                      <m:num>
                        <m:r>
                          <a:rPr lang="el-GR" sz="1600" i="1">
                            <a:latin typeface="Cambria Math" panose="02040503050406030204" pitchFamily="18" charset="0"/>
                            <a:ea typeface="MS Mincho" panose="02020609040205080304" pitchFamily="49" charset="-128"/>
                          </a:rPr>
                          <m:t>0,90+0,96+0,99</m:t>
                        </m:r>
                      </m:num>
                      <m:den>
                        <m:r>
                          <a:rPr lang="el-GR" sz="1600" i="1">
                            <a:latin typeface="Cambria Math" panose="02040503050406030204" pitchFamily="18" charset="0"/>
                            <a:ea typeface="MS Mincho" panose="02020609040205080304" pitchFamily="49" charset="-128"/>
                          </a:rPr>
                          <m:t>3</m:t>
                        </m:r>
                      </m:den>
                    </m:f>
                    <m:r>
                      <a:rPr lang="el-GR" sz="1600" i="1">
                        <a:latin typeface="Cambria Math" panose="02040503050406030204" pitchFamily="18" charset="0"/>
                        <a:ea typeface="MS Mincho" panose="02020609040205080304" pitchFamily="49" charset="-128"/>
                      </a:rPr>
                      <m:t>=0,95</m:t>
                    </m:r>
                  </m:oMath>
                </a14:m>
                <a:r>
                  <a:rPr lang="el-GR" sz="1600" dirty="0">
                    <a:ea typeface="MS Mincho" panose="02020609040205080304" pitchFamily="49" charset="-128"/>
                  </a:rPr>
                  <a:t>   </a:t>
                </a:r>
              </a:p>
              <a:p>
                <a:pPr marL="914400" marR="0" indent="0" algn="just">
                  <a:spcBef>
                    <a:spcPts val="0"/>
                  </a:spcBef>
                  <a:spcAft>
                    <a:spcPts val="0"/>
                  </a:spcAft>
                  <a:buNone/>
                </a:pPr>
                <a:endParaRPr lang="el-GR" sz="1600" dirty="0">
                  <a:ea typeface="MS Mincho" panose="02020609040205080304" pitchFamily="49" charset="-128"/>
                </a:endParaRPr>
              </a:p>
              <a:p>
                <a:pPr marL="1200150" marR="0" indent="-285750" algn="just">
                  <a:spcBef>
                    <a:spcPts val="0"/>
                  </a:spcBef>
                  <a:spcAft>
                    <a:spcPts val="0"/>
                  </a:spcAft>
                  <a:buFont typeface="Arial" panose="020B0604020202020204" pitchFamily="34" charset="0"/>
                  <a:buChar char="•"/>
                </a:pPr>
                <a:r>
                  <a:rPr lang="el-GR" sz="1600" dirty="0">
                    <a:ea typeface="MS Mincho" panose="02020609040205080304" pitchFamily="49" charset="-128"/>
                  </a:rPr>
                  <a:t>Υπολογίζουμε τη ζήτηση με βάση τη μέση ζήτηση ανά τρίμηνο και με βάση το Μέσο Δείκτη Εποχικότητας που υπολογίζαμε στο βήμα 2. Στον παραπάνω πίνακα ο μέσος όρος της ζήτησης ανά έτος είναι 400 τεμάχια. Συνεπώς ο μέσος όρος της ζήτησης ανά τρίμηνο είναι 100 τεμάχια. Συνεπώς λαμβάνοντας υπόψη τους δείκτες εποχικότητα η ζήτηση ανά τρίμηνο θα είναι. </a:t>
                </a:r>
              </a:p>
              <a:p>
                <a:pPr marL="685800" indent="0" algn="just">
                  <a:spcBef>
                    <a:spcPts val="0"/>
                  </a:spcBef>
                  <a:buNone/>
                </a:pPr>
                <a:r>
                  <a:rPr lang="el-GR" sz="1600" dirty="0">
                    <a:ea typeface="MS Mincho" panose="02020609040205080304" pitchFamily="49" charset="-128"/>
                  </a:rPr>
                  <a:t> </a:t>
                </a:r>
              </a:p>
              <a:p>
                <a:pPr marL="685800" indent="0" algn="just">
                  <a:spcBef>
                    <a:spcPts val="0"/>
                  </a:spcBef>
                  <a:buNone/>
                </a:pPr>
                <a:r>
                  <a:rPr lang="el-GR" sz="1600" dirty="0">
                    <a:ea typeface="MS Mincho" panose="02020609040205080304" pitchFamily="49" charset="-128"/>
                  </a:rPr>
                  <a:t>	</a:t>
                </a:r>
                <a14:m>
                  <m:oMath xmlns:m="http://schemas.openxmlformats.org/officeDocument/2006/math">
                    <m:sSub>
                      <m:sSubPr>
                        <m:ctrlPr>
                          <a:rPr lang="el-GR" sz="1600" i="1">
                            <a:latin typeface="Cambria Math" panose="02040503050406030204" pitchFamily="18" charset="0"/>
                            <a:ea typeface="Times New Roman" panose="02020603050405020304" pitchFamily="18" charset="0"/>
                          </a:rPr>
                        </m:ctrlPr>
                      </m:sSubPr>
                      <m:e>
                        <m:r>
                          <a:rPr lang="el-GR" sz="1600" i="1">
                            <a:latin typeface="Cambria Math" panose="02040503050406030204" pitchFamily="18" charset="0"/>
                            <a:ea typeface="MS Mincho" panose="02020609040205080304" pitchFamily="49" charset="-128"/>
                          </a:rPr>
                          <m:t>𝛧</m:t>
                        </m:r>
                      </m:e>
                      <m:sub>
                        <m:r>
                          <a:rPr lang="el-GR" sz="1600" i="1">
                            <a:latin typeface="Cambria Math" panose="02040503050406030204" pitchFamily="18" charset="0"/>
                            <a:ea typeface="MS Mincho" panose="02020609040205080304" pitchFamily="49" charset="-128"/>
                          </a:rPr>
                          <m:t>𝛵</m:t>
                        </m:r>
                        <m:r>
                          <a:rPr lang="el-GR" sz="1600" i="1">
                            <a:latin typeface="Cambria Math" panose="02040503050406030204" pitchFamily="18" charset="0"/>
                            <a:ea typeface="MS Mincho" panose="02020609040205080304" pitchFamily="49" charset="-128"/>
                          </a:rPr>
                          <m:t>1</m:t>
                        </m:r>
                      </m:sub>
                    </m:sSub>
                    <m:r>
                      <a:rPr lang="el-GR" sz="1600" i="1">
                        <a:latin typeface="Cambria Math" panose="02040503050406030204" pitchFamily="18" charset="0"/>
                        <a:ea typeface="MS Mincho" panose="02020609040205080304" pitchFamily="49" charset="-128"/>
                      </a:rPr>
                      <m:t>=1,28</m:t>
                    </m:r>
                  </m:oMath>
                </a14:m>
                <a:r>
                  <a:rPr lang="el-GR" sz="1600" dirty="0">
                    <a:ea typeface="MS Mincho" panose="02020609040205080304" pitchFamily="49" charset="-128"/>
                  </a:rPr>
                  <a:t> * 100 = 128  </a:t>
                </a:r>
              </a:p>
              <a:p>
                <a:pPr marL="914400" marR="0" indent="0" algn="just">
                  <a:spcBef>
                    <a:spcPts val="0"/>
                  </a:spcBef>
                  <a:spcAft>
                    <a:spcPts val="0"/>
                  </a:spcAft>
                  <a:buNone/>
                </a:pPr>
                <a14:m>
                  <m:oMath xmlns:m="http://schemas.openxmlformats.org/officeDocument/2006/math">
                    <m:sSub>
                      <m:sSubPr>
                        <m:ctrlPr>
                          <a:rPr lang="el-GR" sz="1600" i="1">
                            <a:latin typeface="Cambria Math" panose="02040503050406030204" pitchFamily="18" charset="0"/>
                            <a:ea typeface="Times New Roman" panose="02020603050405020304" pitchFamily="18" charset="0"/>
                          </a:rPr>
                        </m:ctrlPr>
                      </m:sSubPr>
                      <m:e>
                        <m:r>
                          <a:rPr lang="el-GR" sz="1600" i="1">
                            <a:latin typeface="Cambria Math" panose="02040503050406030204" pitchFamily="18" charset="0"/>
                            <a:ea typeface="MS Mincho" panose="02020609040205080304" pitchFamily="49" charset="-128"/>
                          </a:rPr>
                          <m:t>𝛧</m:t>
                        </m:r>
                      </m:e>
                      <m:sub>
                        <m:r>
                          <a:rPr lang="el-GR" sz="1600" i="1">
                            <a:latin typeface="Cambria Math" panose="02040503050406030204" pitchFamily="18" charset="0"/>
                            <a:ea typeface="MS Mincho" panose="02020609040205080304" pitchFamily="49" charset="-128"/>
                          </a:rPr>
                          <m:t>𝛵</m:t>
                        </m:r>
                        <m:r>
                          <a:rPr lang="el-GR" sz="1600" i="1">
                            <a:latin typeface="Cambria Math" panose="02040503050406030204" pitchFamily="18" charset="0"/>
                            <a:ea typeface="MS Mincho" panose="02020609040205080304" pitchFamily="49" charset="-128"/>
                          </a:rPr>
                          <m:t>2</m:t>
                        </m:r>
                      </m:sub>
                    </m:sSub>
                    <m:r>
                      <a:rPr lang="el-GR" sz="1600" i="1">
                        <a:latin typeface="Cambria Math" panose="02040503050406030204" pitchFamily="18" charset="0"/>
                        <a:ea typeface="MS Mincho" panose="02020609040205080304" pitchFamily="49" charset="-128"/>
                      </a:rPr>
                      <m:t>=1,02</m:t>
                    </m:r>
                  </m:oMath>
                </a14:m>
                <a:r>
                  <a:rPr lang="el-GR" sz="1600" dirty="0">
                    <a:ea typeface="MS Mincho" panose="02020609040205080304" pitchFamily="49" charset="-128"/>
                  </a:rPr>
                  <a:t> * 100 =  102   </a:t>
                </a:r>
              </a:p>
              <a:p>
                <a:pPr marL="914400" marR="0" indent="0" algn="just">
                  <a:spcBef>
                    <a:spcPts val="0"/>
                  </a:spcBef>
                  <a:spcAft>
                    <a:spcPts val="0"/>
                  </a:spcAft>
                  <a:buNone/>
                </a:pPr>
                <a14:m>
                  <m:oMath xmlns:m="http://schemas.openxmlformats.org/officeDocument/2006/math">
                    <m:sSub>
                      <m:sSubPr>
                        <m:ctrlPr>
                          <a:rPr lang="el-GR" sz="1600" i="1">
                            <a:latin typeface="Cambria Math" panose="02040503050406030204" pitchFamily="18" charset="0"/>
                            <a:ea typeface="MS Mincho" panose="02020609040205080304" pitchFamily="49" charset="-128"/>
                          </a:rPr>
                        </m:ctrlPr>
                      </m:sSubPr>
                      <m:e>
                        <m:r>
                          <a:rPr lang="el-GR" sz="1600" i="1">
                            <a:latin typeface="Cambria Math" panose="02040503050406030204" pitchFamily="18" charset="0"/>
                            <a:ea typeface="MS Mincho" panose="02020609040205080304" pitchFamily="49" charset="-128"/>
                          </a:rPr>
                          <m:t>𝛧</m:t>
                        </m:r>
                      </m:e>
                      <m:sub>
                        <m:r>
                          <a:rPr lang="el-GR" sz="1600" i="1">
                            <a:latin typeface="Cambria Math" panose="02040503050406030204" pitchFamily="18" charset="0"/>
                            <a:ea typeface="MS Mincho" panose="02020609040205080304" pitchFamily="49" charset="-128"/>
                          </a:rPr>
                          <m:t>𝛵</m:t>
                        </m:r>
                        <m:r>
                          <a:rPr lang="el-GR" sz="1600" i="1">
                            <a:latin typeface="Cambria Math" panose="02040503050406030204" pitchFamily="18" charset="0"/>
                            <a:ea typeface="MS Mincho" panose="02020609040205080304" pitchFamily="49" charset="-128"/>
                          </a:rPr>
                          <m:t>3</m:t>
                        </m:r>
                      </m:sub>
                    </m:sSub>
                    <m:r>
                      <a:rPr lang="el-GR" sz="1600" i="1">
                        <a:latin typeface="Cambria Math" panose="02040503050406030204" pitchFamily="18" charset="0"/>
                        <a:ea typeface="MS Mincho" panose="02020609040205080304" pitchFamily="49" charset="-128"/>
                      </a:rPr>
                      <m:t>= 0,75</m:t>
                    </m:r>
                  </m:oMath>
                </a14:m>
                <a:r>
                  <a:rPr lang="el-GR" sz="1600" dirty="0">
                    <a:ea typeface="MS Mincho" panose="02020609040205080304" pitchFamily="49" charset="-128"/>
                  </a:rPr>
                  <a:t> * 100 = 75   </a:t>
                </a:r>
              </a:p>
              <a:p>
                <a:pPr marL="914400" marR="0" indent="0" algn="just">
                  <a:spcBef>
                    <a:spcPts val="0"/>
                  </a:spcBef>
                  <a:spcAft>
                    <a:spcPts val="0"/>
                  </a:spcAft>
                  <a:buNone/>
                </a:pPr>
                <a14:m>
                  <m:oMath xmlns:m="http://schemas.openxmlformats.org/officeDocument/2006/math">
                    <m:sSub>
                      <m:sSubPr>
                        <m:ctrlPr>
                          <a:rPr lang="el-GR" sz="1600" i="1">
                            <a:latin typeface="Cambria Math" panose="02040503050406030204" pitchFamily="18" charset="0"/>
                            <a:ea typeface="Times New Roman" panose="02020603050405020304" pitchFamily="18" charset="0"/>
                          </a:rPr>
                        </m:ctrlPr>
                      </m:sSubPr>
                      <m:e>
                        <m:r>
                          <a:rPr lang="el-GR" sz="1600" i="1">
                            <a:latin typeface="Cambria Math" panose="02040503050406030204" pitchFamily="18" charset="0"/>
                            <a:ea typeface="MS Mincho" panose="02020609040205080304" pitchFamily="49" charset="-128"/>
                          </a:rPr>
                          <m:t>𝛧</m:t>
                        </m:r>
                      </m:e>
                      <m:sub>
                        <m:r>
                          <a:rPr lang="el-GR" sz="1600" i="1">
                            <a:latin typeface="Cambria Math" panose="02040503050406030204" pitchFamily="18" charset="0"/>
                            <a:ea typeface="MS Mincho" panose="02020609040205080304" pitchFamily="49" charset="-128"/>
                          </a:rPr>
                          <m:t>𝛵</m:t>
                        </m:r>
                        <m:r>
                          <a:rPr lang="el-GR" sz="1600" i="1">
                            <a:latin typeface="Cambria Math" panose="02040503050406030204" pitchFamily="18" charset="0"/>
                            <a:ea typeface="MS Mincho" panose="02020609040205080304" pitchFamily="49" charset="-128"/>
                          </a:rPr>
                          <m:t>4</m:t>
                        </m:r>
                      </m:sub>
                    </m:sSub>
                    <m:r>
                      <a:rPr lang="el-GR" sz="1600" i="1">
                        <a:latin typeface="Cambria Math" panose="02040503050406030204" pitchFamily="18" charset="0"/>
                        <a:ea typeface="MS Mincho" panose="02020609040205080304" pitchFamily="49" charset="-128"/>
                      </a:rPr>
                      <m:t>=0,95</m:t>
                    </m:r>
                  </m:oMath>
                </a14:m>
                <a:r>
                  <a:rPr lang="el-GR" sz="1600" dirty="0">
                    <a:ea typeface="MS Mincho" panose="02020609040205080304" pitchFamily="49" charset="-128"/>
                  </a:rPr>
                  <a:t> * 100 = 95    </a:t>
                </a:r>
              </a:p>
            </p:txBody>
          </p:sp>
        </mc:Choice>
        <mc:Fallback xmlns="">
          <p:sp>
            <p:nvSpPr>
              <p:cNvPr id="4" name="Ορθογώνιο 3"/>
              <p:cNvSpPr>
                <a:spLocks noRot="1" noChangeAspect="1" noMove="1" noResize="1" noEditPoints="1" noAdjustHandles="1" noChangeArrowheads="1" noChangeShapeType="1" noTextEdit="1"/>
              </p:cNvSpPr>
              <p:nvPr/>
            </p:nvSpPr>
            <p:spPr>
              <a:xfrm>
                <a:off x="0" y="1143000"/>
                <a:ext cx="9067800" cy="4961871"/>
              </a:xfrm>
              <a:prstGeom prst="rect">
                <a:avLst/>
              </a:prstGeom>
              <a:blipFill rotWithShape="0">
                <a:blip r:embed="rId3"/>
                <a:stretch>
                  <a:fillRect l="-269" t="-369" r="-269" b="-615"/>
                </a:stretch>
              </a:blipFill>
            </p:spPr>
            <p:txBody>
              <a:bodyPr/>
              <a:lstStyle/>
              <a:p>
                <a:r>
                  <a:rPr lang="el-GR">
                    <a:noFill/>
                  </a:rPr>
                  <a:t> </a:t>
                </a:r>
              </a:p>
            </p:txBody>
          </p:sp>
        </mc:Fallback>
      </mc:AlternateContent>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49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1542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Διοίκηση Λειτουργίας </a:t>
            </a:r>
            <a:r>
              <a:rPr lang="el-GR" b="1" dirty="0" smtClean="0"/>
              <a:t>                 (</a:t>
            </a:r>
            <a:r>
              <a:rPr lang="en-US" b="1" dirty="0"/>
              <a:t>Operation Management)</a:t>
            </a:r>
            <a:endParaRPr lang="el-GR" b="1" dirty="0"/>
          </a:p>
        </p:txBody>
      </p:sp>
      <p:sp>
        <p:nvSpPr>
          <p:cNvPr id="3" name="Θέση περιεχομένου 1"/>
          <p:cNvSpPr>
            <a:spLocks noGrp="1"/>
          </p:cNvSpPr>
          <p:nvPr>
            <p:ph idx="1"/>
          </p:nvPr>
        </p:nvSpPr>
        <p:spPr>
          <a:xfrm>
            <a:off x="446202" y="2057400"/>
            <a:ext cx="8229600" cy="2590800"/>
          </a:xfrm>
        </p:spPr>
        <p:txBody>
          <a:bodyPr>
            <a:noAutofit/>
          </a:bodyPr>
          <a:lstStyle/>
          <a:p>
            <a:pPr>
              <a:lnSpc>
                <a:spcPct val="90000"/>
              </a:lnSpc>
            </a:pPr>
            <a:r>
              <a:rPr lang="el-GR" altLang="el-GR" sz="2800" b="1" dirty="0"/>
              <a:t>Παραγωγή (</a:t>
            </a:r>
            <a:r>
              <a:rPr lang="el-GR" altLang="el-GR" sz="2800" b="1" dirty="0" err="1"/>
              <a:t>Production</a:t>
            </a:r>
            <a:r>
              <a:rPr lang="el-GR" altLang="el-GR" sz="2800" b="1" dirty="0"/>
              <a:t>)</a:t>
            </a:r>
            <a:r>
              <a:rPr lang="el-GR" altLang="el-GR" sz="2800" dirty="0"/>
              <a:t> είναι η δημιουργία προϊόντων ή παροχή υπηρεσιών. </a:t>
            </a:r>
            <a:endParaRPr lang="el-GR" altLang="el-GR" sz="2800" dirty="0" smtClean="0"/>
          </a:p>
          <a:p>
            <a:pPr marL="0" indent="0">
              <a:lnSpc>
                <a:spcPct val="90000"/>
              </a:lnSpc>
              <a:buNone/>
            </a:pPr>
            <a:endParaRPr lang="el-GR" altLang="el-GR" sz="2800" dirty="0"/>
          </a:p>
          <a:p>
            <a:pPr>
              <a:lnSpc>
                <a:spcPct val="90000"/>
              </a:lnSpc>
            </a:pPr>
            <a:r>
              <a:rPr lang="el-GR" altLang="el-GR" sz="2800" b="1" dirty="0"/>
              <a:t>Διοίκηση λειτουργίας (Operations </a:t>
            </a:r>
            <a:r>
              <a:rPr lang="el-GR" altLang="el-GR" sz="2800" b="1" dirty="0" err="1"/>
              <a:t>management</a:t>
            </a:r>
            <a:r>
              <a:rPr lang="el-GR" altLang="el-GR" sz="2800" b="1" dirty="0"/>
              <a:t>) </a:t>
            </a:r>
            <a:r>
              <a:rPr lang="el-GR" altLang="el-GR" sz="2800" dirty="0"/>
              <a:t>είναι γενικότερη έννοια. Είναι οι δραστηριότητες που μετατρέπουν </a:t>
            </a:r>
            <a:r>
              <a:rPr lang="el-GR" altLang="el-GR" sz="2800" dirty="0" err="1"/>
              <a:t>inputs</a:t>
            </a:r>
            <a:r>
              <a:rPr lang="el-GR" altLang="el-GR" sz="2800" dirty="0"/>
              <a:t> σε </a:t>
            </a:r>
            <a:r>
              <a:rPr lang="el-GR" altLang="el-GR" sz="2800" dirty="0" err="1"/>
              <a:t>outputs</a:t>
            </a:r>
            <a:r>
              <a:rPr lang="el-GR" altLang="el-GR" sz="2800" dirty="0"/>
              <a:t> δημιουργώντας αξία για την επιχείρηση. </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Δημιουργία εντολών παραγωγής</a:t>
            </a:r>
          </a:p>
        </p:txBody>
      </p:sp>
      <p:sp>
        <p:nvSpPr>
          <p:cNvPr id="3" name="Ορθογώνιο 2"/>
          <p:cNvSpPr/>
          <p:nvPr/>
        </p:nvSpPr>
        <p:spPr>
          <a:xfrm>
            <a:off x="314325" y="1600200"/>
            <a:ext cx="8372475" cy="4102662"/>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Επιλέγουμε το σχετικό φασεολόγιο και συσχετίζουμε το φασεολόγιο με την εντολή παραγωγής (πως θα φτιαχτεί το προϊόν;)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Αναπτύσσουμε τον πίνακα υλικών (</a:t>
            </a:r>
            <a:r>
              <a:rPr kumimoji="0" lang="en-US" b="0" i="0" u="none" strike="noStrike" kern="0" cap="none" spc="0" normalizeH="0" baseline="0" noProof="0" dirty="0" smtClean="0">
                <a:ln>
                  <a:noFill/>
                </a:ln>
                <a:solidFill>
                  <a:prstClr val="black"/>
                </a:solidFill>
                <a:effectLst/>
                <a:uLnTx/>
                <a:uFillTx/>
              </a:rPr>
              <a:t>BOM explosion</a:t>
            </a:r>
            <a:r>
              <a:rPr kumimoji="0" lang="el-GR" b="0" i="0" u="none" strike="noStrike" kern="0" cap="none" spc="0" normalizeH="0" baseline="0" noProof="0" dirty="0" smtClean="0">
                <a:ln>
                  <a:noFill/>
                </a:ln>
                <a:solidFill>
                  <a:prstClr val="black"/>
                </a:solidFill>
                <a:effectLst/>
                <a:uLnTx/>
                <a:uFillTx/>
              </a:rPr>
              <a:t>) και υπολογίζουμε τα αναγκαία υλικά συσχετίζονται με την παραγγελία (τι υλικά χρειαζόμαστε για να φτιαχτεί το προϊόν;)</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Γίνονται οι κρατήσεις των αναγκαίων υλικών στο διαθέσιμο απόθεμα.</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Υπολογίζουμε το κόστος της παραγγελία με βάση το προϋπολογισθέν κόστος της εργασίας αλλά και των υλικών (πιο είναι το κόστος του προϊόντος;)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Οι απαιτήσεις δυναμικότητας που προκύπτουν μεταφέρονται στα κέντρα εργασίας (μπορούμε να φέρουμε εις πέρας την παραγγελία έγκαιρα;)</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0" cap="none" spc="0" normalizeH="0" baseline="0" noProof="0" dirty="0" smtClean="0">
                <a:ln>
                  <a:noFill/>
                </a:ln>
                <a:solidFill>
                  <a:prstClr val="black"/>
                </a:solidFill>
                <a:effectLst/>
                <a:uLnTx/>
                <a:uFillTx/>
              </a:rPr>
              <a:t>Παράγονται εντολές προμήθειας για τα υλικά που δεν είναι σε απόθεμα (πια υλικά χρειάζεται να προμηθευτούμε;)</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8286767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Εντολή παραγωγής στο σύστημα SAP</a:t>
            </a:r>
          </a:p>
        </p:txBody>
      </p:sp>
      <p:pic>
        <p:nvPicPr>
          <p:cNvPr id="4" name="Εικόνα 3" descr="[DECORATIVE]"/>
          <p:cNvPicPr>
            <a:picLocks noChangeAspect="1"/>
          </p:cNvPicPr>
          <p:nvPr/>
        </p:nvPicPr>
        <p:blipFill>
          <a:blip r:embed="rId3"/>
          <a:stretch>
            <a:fillRect/>
          </a:stretch>
        </p:blipFill>
        <p:spPr>
          <a:xfrm>
            <a:off x="838200" y="1417638"/>
            <a:ext cx="7224386" cy="4816257"/>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5130463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3200"/>
            <a:ext cx="8229600" cy="1143000"/>
          </a:xfrm>
        </p:spPr>
        <p:txBody>
          <a:bodyPr>
            <a:normAutofit fontScale="90000"/>
          </a:bodyPr>
          <a:lstStyle/>
          <a:p>
            <a:r>
              <a:rPr lang="el-GR" b="1" dirty="0"/>
              <a:t>Προγραμματισμός Απαιτήσεων σε Υλικά – </a:t>
            </a:r>
            <a:r>
              <a:rPr lang="el-GR" b="1" dirty="0" err="1"/>
              <a:t>Material</a:t>
            </a:r>
            <a:r>
              <a:rPr lang="el-GR" b="1" dirty="0"/>
              <a:t> </a:t>
            </a:r>
            <a:r>
              <a:rPr lang="el-GR" b="1" dirty="0" err="1"/>
              <a:t>Requirements</a:t>
            </a:r>
            <a:r>
              <a:rPr lang="el-GR" b="1" dirty="0"/>
              <a:t> </a:t>
            </a:r>
            <a:r>
              <a:rPr lang="el-GR" b="1" dirty="0" err="1"/>
              <a:t>Planning</a:t>
            </a:r>
            <a:endParaRPr lang="el-GR" b="1"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52</a:t>
            </a:fld>
            <a:endParaRPr lang="el-GR" sz="1400" dirty="0">
              <a:solidFill>
                <a:schemeClr val="tx1"/>
              </a:solidFill>
            </a:endParaRPr>
          </a:p>
        </p:txBody>
      </p:sp>
    </p:spTree>
    <p:extLst>
      <p:ext uri="{BB962C8B-B14F-4D97-AF65-F5344CB8AC3E}">
        <p14:creationId xmlns:p14="http://schemas.microsoft.com/office/powerpoint/2010/main" val="750227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Βασικά ερωτήματα</a:t>
            </a:r>
          </a:p>
        </p:txBody>
      </p:sp>
      <p:sp>
        <p:nvSpPr>
          <p:cNvPr id="3" name="Ορθογώνιο 2"/>
          <p:cNvSpPr/>
          <p:nvPr/>
        </p:nvSpPr>
        <p:spPr>
          <a:xfrm>
            <a:off x="381000" y="1752600"/>
            <a:ext cx="8305800" cy="2850524"/>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0" cap="none" spc="0" normalizeH="0" baseline="0" noProof="0" dirty="0" smtClean="0">
                <a:ln>
                  <a:noFill/>
                </a:ln>
                <a:solidFill>
                  <a:prstClr val="black"/>
                </a:solidFill>
                <a:effectLst/>
                <a:uLnTx/>
                <a:uFillTx/>
              </a:rPr>
              <a:t>Το </a:t>
            </a:r>
            <a:r>
              <a:rPr kumimoji="0" lang="en-US" sz="2800" b="0" i="0" u="none" strike="noStrike" kern="0" cap="none" spc="0" normalizeH="0" baseline="0" noProof="0" dirty="0" smtClean="0">
                <a:ln>
                  <a:noFill/>
                </a:ln>
                <a:solidFill>
                  <a:prstClr val="black"/>
                </a:solidFill>
                <a:effectLst/>
                <a:uLnTx/>
                <a:uFillTx/>
              </a:rPr>
              <a:t>MRP </a:t>
            </a:r>
            <a:r>
              <a:rPr kumimoji="0" lang="el-GR" sz="2800" b="0" i="0" u="none" strike="noStrike" kern="0" cap="none" spc="0" normalizeH="0" baseline="0" noProof="0" dirty="0" smtClean="0">
                <a:ln>
                  <a:noFill/>
                </a:ln>
                <a:solidFill>
                  <a:prstClr val="black"/>
                </a:solidFill>
                <a:effectLst/>
                <a:uLnTx/>
                <a:uFillTx/>
              </a:rPr>
              <a:t>λοιπόν απαντά σε τρία βασικά ερωτήματα:</a:t>
            </a:r>
          </a:p>
          <a:p>
            <a:pPr marL="0" marR="0" lvl="0" indent="0" defTabSz="914400" eaLnBrk="1" fontAlgn="auto" latinLnBrk="0" hangingPunct="1">
              <a:lnSpc>
                <a:spcPct val="90000"/>
              </a:lnSpc>
              <a:spcBef>
                <a:spcPts val="1000"/>
              </a:spcBef>
              <a:spcAft>
                <a:spcPts val="0"/>
              </a:spcAft>
              <a:buClrTx/>
              <a:buSzTx/>
              <a:buFontTx/>
              <a:buNone/>
              <a:tabLst/>
              <a:defRPr/>
            </a:pPr>
            <a:r>
              <a:rPr kumimoji="0" lang="el-GR" sz="2800" b="0" i="0" u="none" strike="noStrike" kern="0" cap="none" spc="0" normalizeH="0" baseline="0" noProof="0" dirty="0" smtClean="0">
                <a:ln>
                  <a:noFill/>
                </a:ln>
                <a:solidFill>
                  <a:prstClr val="black"/>
                </a:solidFill>
                <a:effectLst/>
                <a:uLnTx/>
                <a:uFillTx/>
              </a:rPr>
              <a:t>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smtClean="0">
                <a:ln>
                  <a:noFill/>
                </a:ln>
                <a:solidFill>
                  <a:prstClr val="black"/>
                </a:solidFill>
                <a:effectLst/>
                <a:uLnTx/>
                <a:uFillTx/>
              </a:rPr>
              <a:t>Τι υλικά απαιτούνται για την παραγωγή των προϊόντων;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smtClean="0">
                <a:ln>
                  <a:noFill/>
                </a:ln>
                <a:solidFill>
                  <a:prstClr val="black"/>
                </a:solidFill>
                <a:effectLst/>
                <a:uLnTx/>
                <a:uFillTx/>
              </a:rPr>
              <a:t>Ποια είναι η ποσότητα των υλικών που απαιτούνται για την παραγωγή των προϊόντων;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0" cap="none" spc="0" normalizeH="0" baseline="0" noProof="0" dirty="0" smtClean="0">
                <a:ln>
                  <a:noFill/>
                </a:ln>
                <a:solidFill>
                  <a:prstClr val="black"/>
                </a:solidFill>
                <a:effectLst/>
                <a:uLnTx/>
                <a:uFillTx/>
              </a:rPr>
              <a:t>Πότε πρέπει να είναι διαθέσιμα τα υλικά για την έγκαιρη παραγωγή των προϊόντων;</a:t>
            </a:r>
            <a:endParaRPr kumimoji="0" lang="el-GR" sz="24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743309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Δεδομένα εισόδου και εξόδου ενός συστήματος </a:t>
            </a:r>
            <a:r>
              <a:rPr lang="el-GR" b="1" dirty="0" smtClean="0"/>
              <a:t>ΜRP</a:t>
            </a:r>
            <a:endParaRPr lang="el-GR" b="1" dirty="0"/>
          </a:p>
        </p:txBody>
      </p:sp>
      <p:pic>
        <p:nvPicPr>
          <p:cNvPr id="4" name="Εικόνα 3" descr="[DECORATIVE]"/>
          <p:cNvPicPr>
            <a:picLocks noChangeAspect="1"/>
          </p:cNvPicPr>
          <p:nvPr/>
        </p:nvPicPr>
        <p:blipFill>
          <a:blip r:embed="rId3"/>
          <a:stretch>
            <a:fillRect/>
          </a:stretch>
        </p:blipFill>
        <p:spPr>
          <a:xfrm>
            <a:off x="609600" y="1701388"/>
            <a:ext cx="7663336" cy="4371211"/>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22501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Πίνακας υπολογισμού απαιτήσεων υλικών.</a:t>
            </a:r>
          </a:p>
        </p:txBody>
      </p:sp>
      <p:graphicFrame>
        <p:nvGraphicFramePr>
          <p:cNvPr id="3" name="Πίνακας 2"/>
          <p:cNvGraphicFramePr>
            <a:graphicFrameLocks noGrp="1"/>
          </p:cNvGraphicFramePr>
          <p:nvPr>
            <p:extLst>
              <p:ext uri="{D42A27DB-BD31-4B8C-83A1-F6EECF244321}">
                <p14:modId xmlns:p14="http://schemas.microsoft.com/office/powerpoint/2010/main" val="2888359881"/>
              </p:ext>
            </p:extLst>
          </p:nvPr>
        </p:nvGraphicFramePr>
        <p:xfrm>
          <a:off x="381000" y="1981200"/>
          <a:ext cx="8305801" cy="3124199"/>
        </p:xfrm>
        <a:graphic>
          <a:graphicData uri="http://schemas.openxmlformats.org/drawingml/2006/table">
            <a:tbl>
              <a:tblPr firstRow="1" firstCol="1" bandRow="1"/>
              <a:tblGrid>
                <a:gridCol w="3966847"/>
                <a:gridCol w="543200"/>
                <a:gridCol w="543200"/>
                <a:gridCol w="543200"/>
                <a:gridCol w="543200"/>
                <a:gridCol w="543200"/>
                <a:gridCol w="543200"/>
                <a:gridCol w="543200"/>
                <a:gridCol w="536554"/>
              </a:tblGrid>
              <a:tr h="4463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dirty="0">
                          <a:effectLst/>
                        </a:rPr>
                        <a:t>Εβδομάδα</a:t>
                      </a:r>
                      <a:endParaRPr lang="el-GR" sz="18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1</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2</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3</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4</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5</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6</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7</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8</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4463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Μικτές απαιτήσεις (παραγγελίες)</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4463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dirty="0">
                          <a:effectLst/>
                        </a:rPr>
                        <a:t>Προγραμματισμένες παραλαβές</a:t>
                      </a:r>
                      <a:endParaRPr lang="el-GR" sz="18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463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dirty="0">
                          <a:effectLst/>
                        </a:rPr>
                        <a:t>Διαθέσιμο απόθεμα</a:t>
                      </a:r>
                      <a:endParaRPr lang="el-GR" sz="18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4463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1800">
                          <a:effectLst/>
                        </a:rPr>
                        <a:t>Προγραμματισμένες παραλαβές</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89262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l">
                        <a:spcBef>
                          <a:spcPts val="0"/>
                        </a:spcBef>
                        <a:spcAft>
                          <a:spcPts val="0"/>
                        </a:spcAft>
                      </a:pPr>
                      <a:r>
                        <a:rPr lang="el-GR" sz="1800">
                          <a:effectLst/>
                        </a:rPr>
                        <a:t>Προγραμματισμός παραγγελιών/εντολών παραγωγής</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rPr>
                        <a:t> </a:t>
                      </a:r>
                      <a:endParaRPr lang="el-GR" sz="18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dirty="0">
                          <a:effectLst/>
                        </a:rPr>
                        <a:t> </a:t>
                      </a:r>
                      <a:endParaRPr lang="el-GR" sz="18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5445517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Παράδειγμα</a:t>
            </a:r>
          </a:p>
        </p:txBody>
      </p:sp>
      <p:sp>
        <p:nvSpPr>
          <p:cNvPr id="4" name="Ορθογώνιο 3"/>
          <p:cNvSpPr/>
          <p:nvPr/>
        </p:nvSpPr>
        <p:spPr>
          <a:xfrm>
            <a:off x="304800" y="2209800"/>
            <a:ext cx="8458200" cy="2031325"/>
          </a:xfrm>
          <a:prstGeom prst="rect">
            <a:avLst/>
          </a:prstGeom>
        </p:spPr>
        <p:txBody>
          <a:bodyPr wrap="square">
            <a:spAutoFit/>
          </a:bodyPr>
          <a:lstStyle/>
          <a:p>
            <a:pPr marL="228600" lvl="0" algn="just">
              <a:lnSpc>
                <a:spcPct val="90000"/>
              </a:lnSpc>
              <a:spcBef>
                <a:spcPts val="1000"/>
              </a:spcBef>
            </a:pPr>
            <a:r>
              <a:rPr lang="el-GR" sz="2800" dirty="0">
                <a:solidFill>
                  <a:prstClr val="black"/>
                </a:solidFill>
                <a:ea typeface="MS Mincho" panose="02020609040205080304" pitchFamily="49" charset="-128"/>
              </a:rPr>
              <a:t>Έστω το υλικό </a:t>
            </a:r>
            <a:r>
              <a:rPr lang="en-US" sz="2800" dirty="0">
                <a:solidFill>
                  <a:prstClr val="black"/>
                </a:solidFill>
                <a:ea typeface="MS Mincho" panose="02020609040205080304" pitchFamily="49" charset="-128"/>
              </a:rPr>
              <a:t>C</a:t>
            </a:r>
            <a:r>
              <a:rPr lang="el-GR" sz="2800" dirty="0">
                <a:solidFill>
                  <a:prstClr val="black"/>
                </a:solidFill>
                <a:ea typeface="MS Mincho" panose="02020609040205080304" pitchFamily="49" charset="-128"/>
              </a:rPr>
              <a:t>,  το οποίο έχει χρόνο παραγγελίας 2 εβδομάδων, μέγεθος παρτίδας 200 τεμαχίων, με μια προγραμματισμένη παραλαβή 200 τεμαχίων την 2</a:t>
            </a:r>
            <a:r>
              <a:rPr lang="el-GR" sz="2800" baseline="30000" dirty="0">
                <a:solidFill>
                  <a:prstClr val="black"/>
                </a:solidFill>
                <a:ea typeface="MS Mincho" panose="02020609040205080304" pitchFamily="49" charset="-128"/>
              </a:rPr>
              <a:t>η</a:t>
            </a:r>
            <a:r>
              <a:rPr lang="el-GR" sz="2800" dirty="0">
                <a:solidFill>
                  <a:prstClr val="black"/>
                </a:solidFill>
                <a:ea typeface="MS Mincho" panose="02020609040205080304" pitchFamily="49" charset="-128"/>
              </a:rPr>
              <a:t> εβδομάδα, ενώ το διαθέσιμο απόθεμα πριν την έναρξη της περιόδου είναι 100 τεμάχια.</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293066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Παράδειγμα – Αρχική κατάσταση</a:t>
            </a:r>
          </a:p>
        </p:txBody>
      </p:sp>
      <p:graphicFrame>
        <p:nvGraphicFramePr>
          <p:cNvPr id="6" name="Content Placeholder 3"/>
          <p:cNvGraphicFramePr>
            <a:graphicFrameLocks/>
          </p:cNvGraphicFramePr>
          <p:nvPr>
            <p:extLst>
              <p:ext uri="{D42A27DB-BD31-4B8C-83A1-F6EECF244321}">
                <p14:modId xmlns:p14="http://schemas.microsoft.com/office/powerpoint/2010/main" val="2577325382"/>
              </p:ext>
            </p:extLst>
          </p:nvPr>
        </p:nvGraphicFramePr>
        <p:xfrm>
          <a:off x="381000" y="1828800"/>
          <a:ext cx="7771600" cy="3352800"/>
        </p:xfrm>
        <a:graphic>
          <a:graphicData uri="http://schemas.openxmlformats.org/drawingml/2006/table">
            <a:tbl>
              <a:tblPr firstRow="1" firstCol="1" bandRow="1"/>
              <a:tblGrid>
                <a:gridCol w="3711714"/>
                <a:gridCol w="508263"/>
                <a:gridCol w="508263"/>
                <a:gridCol w="508263"/>
                <a:gridCol w="508263"/>
                <a:gridCol w="508263"/>
                <a:gridCol w="508263"/>
                <a:gridCol w="508263"/>
                <a:gridCol w="502045"/>
              </a:tblGrid>
              <a:tr h="2434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Εβδομάδα</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1</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2</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3</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4</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5</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6</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7</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8</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2434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Μικτές απαιτήσεις (παραγγελίες)</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100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80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100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90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434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Προγραμματισμένες παραλαβές</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200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434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Διαθέσιμο απόθεμα (100)</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200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200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120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120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20</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b="1" dirty="0">
                          <a:solidFill>
                            <a:srgbClr val="FF0000"/>
                          </a:solidFill>
                          <a:effectLst/>
                        </a:rPr>
                        <a:t>-70</a:t>
                      </a:r>
                      <a:endParaRPr lang="el-GR" sz="2000" b="1" dirty="0">
                        <a:solidFill>
                          <a:srgbClr val="FF0000"/>
                        </a:solidFill>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 </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434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Νέες παραλαβές υλικών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 </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 </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 </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 </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 </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 </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 </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a:effectLst/>
                        </a:rPr>
                        <a:t> </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35861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l">
                        <a:spcBef>
                          <a:spcPts val="0"/>
                        </a:spcBef>
                        <a:spcAft>
                          <a:spcPts val="0"/>
                        </a:spcAft>
                      </a:pPr>
                      <a:r>
                        <a:rPr lang="el-GR" sz="2000" dirty="0">
                          <a:effectLst/>
                        </a:rPr>
                        <a:t>Προγραμματισμός παραγγελιών/εντολών παραγωγής</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dirty="0">
                          <a:effectLst/>
                        </a:rPr>
                        <a:t>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dirty="0">
                          <a:effectLst/>
                        </a:rPr>
                        <a:t>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dirty="0">
                          <a:effectLst/>
                        </a:rPr>
                        <a:t>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dirty="0">
                          <a:effectLst/>
                        </a:rPr>
                        <a:t>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dirty="0">
                          <a:effectLst/>
                        </a:rPr>
                        <a:t>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dirty="0">
                          <a:effectLst/>
                        </a:rPr>
                        <a:t>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dirty="0">
                          <a:effectLst/>
                        </a:rPr>
                        <a:t>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2000" dirty="0">
                          <a:effectLst/>
                        </a:rPr>
                        <a:t>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3782920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Παράδειγμα – Μετά από παραγγελία μιας παρτίδας την 5η εβδομάδα</a:t>
            </a:r>
          </a:p>
        </p:txBody>
      </p:sp>
      <p:graphicFrame>
        <p:nvGraphicFramePr>
          <p:cNvPr id="8" name="Content Placeholder 3"/>
          <p:cNvGraphicFramePr>
            <a:graphicFrameLocks/>
          </p:cNvGraphicFramePr>
          <p:nvPr>
            <p:extLst>
              <p:ext uri="{D42A27DB-BD31-4B8C-83A1-F6EECF244321}">
                <p14:modId xmlns:p14="http://schemas.microsoft.com/office/powerpoint/2010/main" val="2849948838"/>
              </p:ext>
            </p:extLst>
          </p:nvPr>
        </p:nvGraphicFramePr>
        <p:xfrm>
          <a:off x="381000" y="2057400"/>
          <a:ext cx="8305801" cy="3048000"/>
        </p:xfrm>
        <a:graphic>
          <a:graphicData uri="http://schemas.openxmlformats.org/drawingml/2006/table">
            <a:tbl>
              <a:tblPr firstRow="1" firstCol="1" bandRow="1"/>
              <a:tblGrid>
                <a:gridCol w="3966847"/>
                <a:gridCol w="543200"/>
                <a:gridCol w="543200"/>
                <a:gridCol w="543200"/>
                <a:gridCol w="543200"/>
                <a:gridCol w="543200"/>
                <a:gridCol w="543200"/>
                <a:gridCol w="543200"/>
                <a:gridCol w="536554"/>
              </a:tblGrid>
              <a:tr h="381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Εβδομάδα</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1</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2</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3</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4</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5</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6</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7</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a:effectLst/>
                        </a:rPr>
                        <a:t>8</a:t>
                      </a:r>
                      <a:endParaRPr lang="el-GR" sz="200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381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Μικτές απαιτήσεις (παραγγελίες)</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100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80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100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90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381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Προγραμματισμένες παραλαβές</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200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381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Διαθέσιμο απόθεμα (100)</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200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200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120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120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20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130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381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just">
                        <a:spcBef>
                          <a:spcPts val="0"/>
                        </a:spcBef>
                        <a:spcAft>
                          <a:spcPts val="0"/>
                        </a:spcAft>
                      </a:pPr>
                      <a:r>
                        <a:rPr lang="el-GR" sz="2000" dirty="0">
                          <a:effectLst/>
                        </a:rPr>
                        <a:t>Νέες παραλαβές υλικών </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200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1143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l">
                        <a:spcBef>
                          <a:spcPts val="0"/>
                        </a:spcBef>
                        <a:spcAft>
                          <a:spcPts val="0"/>
                        </a:spcAft>
                      </a:pPr>
                      <a:r>
                        <a:rPr lang="el-GR" sz="2000" dirty="0">
                          <a:effectLst/>
                        </a:rPr>
                        <a:t>Προγραμματισμός παραγγελιών/εντολών παραγωγής</a:t>
                      </a:r>
                      <a:endParaRPr lang="el-GR" sz="2000" dirty="0">
                        <a:effectLst/>
                        <a:latin typeface="Times New Roman" panose="02020603050405020304" pitchFamily="18" charset="0"/>
                        <a:ea typeface="MS Mincho" panose="02020609040205080304" pitchFamily="49" charset="-128"/>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200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just">
                        <a:spcBef>
                          <a:spcPts val="0"/>
                        </a:spcBef>
                        <a:spcAft>
                          <a:spcPts val="0"/>
                        </a:spcAft>
                      </a:pPr>
                      <a:r>
                        <a:rPr lang="el-GR" sz="1800" dirty="0">
                          <a:effectLst/>
                          <a:latin typeface="Times New Roman" panose="02020603050405020304" pitchFamily="18" charset="0"/>
                          <a:ea typeface="MS Mincho" panose="02020609040205080304" pitchFamily="49" charset="-128"/>
                        </a:rPr>
                        <a: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975411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Καθορισμός μεγέθους παρτίδας</a:t>
            </a:r>
          </a:p>
        </p:txBody>
      </p:sp>
      <p:sp>
        <p:nvSpPr>
          <p:cNvPr id="3" name="Ορθογώνιο 2"/>
          <p:cNvSpPr/>
          <p:nvPr/>
        </p:nvSpPr>
        <p:spPr>
          <a:xfrm>
            <a:off x="190500" y="1524000"/>
            <a:ext cx="8763000" cy="4483279"/>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Σταθερή ποσότητα παραγγελίας (</a:t>
            </a:r>
            <a:r>
              <a:rPr kumimoji="0" lang="en-US" sz="2000" b="0" i="0" u="none" strike="noStrike" kern="0" cap="none" spc="0" normalizeH="0" baseline="0" noProof="0" dirty="0" smtClean="0">
                <a:ln>
                  <a:noFill/>
                </a:ln>
                <a:solidFill>
                  <a:prstClr val="black"/>
                </a:solidFill>
                <a:effectLst/>
                <a:uLnTx/>
                <a:uFillTx/>
              </a:rPr>
              <a:t>Fixed Order Quantity</a:t>
            </a:r>
            <a:r>
              <a:rPr kumimoji="0" lang="el-GR" sz="2000" b="0" i="0" u="none" strike="noStrike" kern="0" cap="none" spc="0" normalizeH="0" baseline="0" noProof="0" dirty="0" smtClean="0">
                <a:ln>
                  <a:noFill/>
                </a:ln>
                <a:solidFill>
                  <a:prstClr val="black"/>
                </a:solidFill>
                <a:effectLst/>
                <a:uLnTx/>
                <a:uFillTx/>
              </a:rPr>
              <a:t> - </a:t>
            </a:r>
            <a:r>
              <a:rPr kumimoji="0" lang="en-US" sz="2000" b="0" i="0" u="none" strike="noStrike" kern="0" cap="none" spc="0" normalizeH="0" baseline="0" noProof="0" dirty="0" smtClean="0">
                <a:ln>
                  <a:noFill/>
                </a:ln>
                <a:solidFill>
                  <a:prstClr val="black"/>
                </a:solidFill>
                <a:effectLst/>
                <a:uLnTx/>
                <a:uFillTx/>
              </a:rPr>
              <a:t>FOQ</a:t>
            </a:r>
            <a:r>
              <a:rPr kumimoji="0" lang="el-GR" sz="2000" b="0" i="0" u="none" strike="noStrike" kern="0" cap="none" spc="0" normalizeH="0" baseline="0" noProof="0" dirty="0" smtClean="0">
                <a:ln>
                  <a:noFill/>
                </a:ln>
                <a:solidFill>
                  <a:prstClr val="black"/>
                </a:solidFill>
                <a:effectLst/>
                <a:uLnTx/>
                <a:uFillTx/>
              </a:rPr>
              <a:t>). </a:t>
            </a:r>
            <a:r>
              <a:rPr kumimoji="0" lang="en-US" sz="2000" b="0" i="0" u="none" strike="noStrike" kern="0" cap="none" spc="0" normalizeH="0" baseline="0" noProof="0" dirty="0" smtClean="0">
                <a:ln>
                  <a:noFill/>
                </a:ln>
                <a:solidFill>
                  <a:prstClr val="black"/>
                </a:solidFill>
                <a:effectLst/>
                <a:uLnTx/>
                <a:uFillTx/>
              </a:rPr>
              <a:t>To </a:t>
            </a:r>
            <a:r>
              <a:rPr kumimoji="0" lang="el-GR" sz="2000" b="0" i="0" u="none" strike="noStrike" kern="0" cap="none" spc="0" normalizeH="0" baseline="0" noProof="0" dirty="0" smtClean="0">
                <a:ln>
                  <a:noFill/>
                </a:ln>
                <a:solidFill>
                  <a:prstClr val="black"/>
                </a:solidFill>
                <a:effectLst/>
                <a:uLnTx/>
                <a:uFillTx/>
              </a:rPr>
              <a:t>μέγεθος της παραγγελίας, άρα και της παρτίδας είναι σταθερό.</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Ποσότητα παραγγελίας παρτίδα προς παρτίδα (</a:t>
            </a:r>
            <a:r>
              <a:rPr kumimoji="0" lang="en-US" sz="2000" b="0" i="0" u="none" strike="noStrike" kern="0" cap="none" spc="0" normalizeH="0" baseline="0" noProof="0" dirty="0" smtClean="0">
                <a:ln>
                  <a:noFill/>
                </a:ln>
                <a:solidFill>
                  <a:prstClr val="black"/>
                </a:solidFill>
                <a:effectLst/>
                <a:uLnTx/>
                <a:uFillTx/>
              </a:rPr>
              <a:t>Lot</a:t>
            </a:r>
            <a:r>
              <a:rPr kumimoji="0" lang="el-GR" sz="2000" b="0" i="0" u="none" strike="noStrike" kern="0" cap="none" spc="0" normalizeH="0" baseline="0" noProof="0" dirty="0" smtClean="0">
                <a:ln>
                  <a:noFill/>
                </a:ln>
                <a:solidFill>
                  <a:prstClr val="black"/>
                </a:solidFill>
                <a:effectLst/>
                <a:uLnTx/>
                <a:uFillTx/>
              </a:rPr>
              <a:t>-</a:t>
            </a:r>
            <a:r>
              <a:rPr kumimoji="0" lang="en-US" sz="2000" b="0" i="0" u="none" strike="noStrike" kern="0" cap="none" spc="0" normalizeH="0" baseline="0" noProof="0" dirty="0" smtClean="0">
                <a:ln>
                  <a:noFill/>
                </a:ln>
                <a:solidFill>
                  <a:prstClr val="black"/>
                </a:solidFill>
                <a:effectLst/>
                <a:uLnTx/>
                <a:uFillTx/>
              </a:rPr>
              <a:t>for</a:t>
            </a:r>
            <a:r>
              <a:rPr kumimoji="0" lang="el-GR" sz="2000" b="0" i="0" u="none" strike="noStrike" kern="0" cap="none" spc="0" normalizeH="0" baseline="0" noProof="0" dirty="0" smtClean="0">
                <a:ln>
                  <a:noFill/>
                </a:ln>
                <a:solidFill>
                  <a:prstClr val="black"/>
                </a:solidFill>
                <a:effectLst/>
                <a:uLnTx/>
                <a:uFillTx/>
              </a:rPr>
              <a:t>-</a:t>
            </a:r>
            <a:r>
              <a:rPr kumimoji="0" lang="en-US" sz="2000" b="0" i="0" u="none" strike="noStrike" kern="0" cap="none" spc="0" normalizeH="0" baseline="0" noProof="0" dirty="0" smtClean="0">
                <a:ln>
                  <a:noFill/>
                </a:ln>
                <a:solidFill>
                  <a:prstClr val="black"/>
                </a:solidFill>
                <a:effectLst/>
                <a:uLnTx/>
                <a:uFillTx/>
              </a:rPr>
              <a:t>lot order quantity</a:t>
            </a:r>
            <a:r>
              <a:rPr kumimoji="0" lang="el-GR" sz="2000" b="0" i="0" u="none" strike="noStrike" kern="0" cap="none" spc="0" normalizeH="0" baseline="0" noProof="0" dirty="0" smtClean="0">
                <a:ln>
                  <a:noFill/>
                </a:ln>
                <a:solidFill>
                  <a:prstClr val="black"/>
                </a:solidFill>
                <a:effectLst/>
                <a:uLnTx/>
                <a:uFillTx/>
              </a:rPr>
              <a:t>), όπου το μέγεθος της παρτίδας καθορίζεται από την έλλειψη του υλικού την επόμενη χρονική περίοδο.</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Περιοδική διαδικασία υπολογισμού παρτίδας (</a:t>
            </a:r>
            <a:r>
              <a:rPr kumimoji="0" lang="en-US" sz="2000" b="0" i="0" u="none" strike="noStrike" kern="0" cap="none" spc="0" normalizeH="0" baseline="0" noProof="0" dirty="0" smtClean="0">
                <a:ln>
                  <a:noFill/>
                </a:ln>
                <a:solidFill>
                  <a:prstClr val="black"/>
                </a:solidFill>
                <a:effectLst/>
                <a:uLnTx/>
                <a:uFillTx/>
              </a:rPr>
              <a:t>Period lot</a:t>
            </a:r>
            <a:r>
              <a:rPr kumimoji="0" lang="el-GR" sz="2000" b="0" i="0" u="none" strike="noStrike" kern="0" cap="none" spc="0" normalizeH="0" baseline="0" noProof="0" dirty="0" smtClean="0">
                <a:ln>
                  <a:noFill/>
                </a:ln>
                <a:solidFill>
                  <a:prstClr val="black"/>
                </a:solidFill>
                <a:effectLst/>
                <a:uLnTx/>
                <a:uFillTx/>
              </a:rPr>
              <a:t>-</a:t>
            </a:r>
            <a:r>
              <a:rPr kumimoji="0" lang="en-US" sz="2000" b="0" i="0" u="none" strike="noStrike" kern="0" cap="none" spc="0" normalizeH="0" baseline="0" noProof="0" dirty="0" smtClean="0">
                <a:ln>
                  <a:noFill/>
                </a:ln>
                <a:solidFill>
                  <a:prstClr val="black"/>
                </a:solidFill>
                <a:effectLst/>
                <a:uLnTx/>
                <a:uFillTx/>
              </a:rPr>
              <a:t>sizing procedure </a:t>
            </a:r>
            <a:r>
              <a:rPr kumimoji="0" lang="el-GR" sz="2000" b="0" i="0" u="none" strike="noStrike" kern="0" cap="none" spc="0" normalizeH="0" baseline="0" noProof="0" dirty="0" smtClean="0">
                <a:ln>
                  <a:noFill/>
                </a:ln>
                <a:solidFill>
                  <a:prstClr val="black"/>
                </a:solidFill>
                <a:effectLst/>
                <a:uLnTx/>
                <a:uFillTx/>
              </a:rPr>
              <a:t>ή </a:t>
            </a:r>
            <a:r>
              <a:rPr kumimoji="0" lang="en-US" sz="2000" b="0" i="0" u="none" strike="noStrike" kern="0" cap="none" spc="0" normalizeH="0" baseline="0" noProof="0" dirty="0" smtClean="0">
                <a:ln>
                  <a:noFill/>
                </a:ln>
                <a:solidFill>
                  <a:prstClr val="black"/>
                </a:solidFill>
                <a:effectLst/>
                <a:uLnTx/>
                <a:uFillTx/>
              </a:rPr>
              <a:t>Period Order Quantity</a:t>
            </a:r>
            <a:r>
              <a:rPr kumimoji="0" lang="el-GR" sz="2000" b="0" i="0" u="none" strike="noStrike" kern="0" cap="none" spc="0" normalizeH="0" baseline="0" noProof="0" dirty="0" smtClean="0">
                <a:ln>
                  <a:noFill/>
                </a:ln>
                <a:solidFill>
                  <a:prstClr val="black"/>
                </a:solidFill>
                <a:effectLst/>
                <a:uLnTx/>
                <a:uFillTx/>
              </a:rPr>
              <a:t> - </a:t>
            </a:r>
            <a:r>
              <a:rPr kumimoji="0" lang="en-US" sz="2000" b="0" i="0" u="none" strike="noStrike" kern="0" cap="none" spc="0" normalizeH="0" baseline="0" noProof="0" dirty="0" smtClean="0">
                <a:ln>
                  <a:noFill/>
                </a:ln>
                <a:solidFill>
                  <a:prstClr val="black"/>
                </a:solidFill>
                <a:effectLst/>
                <a:uLnTx/>
                <a:uFillTx/>
              </a:rPr>
              <a:t>POQ</a:t>
            </a:r>
            <a:r>
              <a:rPr kumimoji="0" lang="el-GR" sz="2000" b="0" i="0" u="none" strike="noStrike" kern="0" cap="none" spc="0" normalizeH="0" baseline="0" noProof="0" dirty="0" smtClean="0">
                <a:ln>
                  <a:noFill/>
                </a:ln>
                <a:solidFill>
                  <a:prstClr val="black"/>
                </a:solidFill>
                <a:effectLst/>
                <a:uLnTx/>
                <a:uFillTx/>
              </a:rPr>
              <a:t>), όπου το σύστημα </a:t>
            </a:r>
            <a:r>
              <a:rPr kumimoji="0" lang="en-US" sz="2000" b="0" i="0" u="none" strike="noStrike" kern="0" cap="none" spc="0" normalizeH="0" baseline="0" noProof="0" dirty="0" smtClean="0">
                <a:ln>
                  <a:noFill/>
                </a:ln>
                <a:solidFill>
                  <a:prstClr val="black"/>
                </a:solidFill>
                <a:effectLst/>
                <a:uLnTx/>
                <a:uFillTx/>
              </a:rPr>
              <a:t>ERP </a:t>
            </a:r>
            <a:r>
              <a:rPr kumimoji="0" lang="el-GR" sz="2000" b="0" i="0" u="none" strike="noStrike" kern="0" cap="none" spc="0" normalizeH="0" baseline="0" noProof="0" dirty="0" smtClean="0">
                <a:ln>
                  <a:noFill/>
                </a:ln>
                <a:solidFill>
                  <a:prstClr val="black"/>
                </a:solidFill>
                <a:effectLst/>
                <a:uLnTx/>
                <a:uFillTx/>
              </a:rPr>
              <a:t>ομαδοποιεί τις ανάγκες σε υλικά για μια χρονική περίοδο (π.χ. μήνας) και αυτό αποτελεί το μέγεθος της παρτίδας.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0" cap="none" spc="0" normalizeH="0" baseline="0" noProof="0" dirty="0" smtClean="0">
                <a:ln>
                  <a:noFill/>
                </a:ln>
                <a:solidFill>
                  <a:prstClr val="black"/>
                </a:solidFill>
                <a:effectLst/>
                <a:uLnTx/>
                <a:uFillTx/>
              </a:rPr>
              <a:t>Διαδικασία παραγγελίας με βάση το σημείο </a:t>
            </a:r>
            <a:r>
              <a:rPr kumimoji="0" lang="el-GR" sz="2000" b="0" i="0" u="none" strike="noStrike" kern="0" cap="none" spc="0" normalizeH="0" baseline="0" noProof="0" dirty="0" err="1" smtClean="0">
                <a:ln>
                  <a:noFill/>
                </a:ln>
                <a:solidFill>
                  <a:prstClr val="black"/>
                </a:solidFill>
                <a:effectLst/>
                <a:uLnTx/>
                <a:uFillTx/>
              </a:rPr>
              <a:t>επαναπαραγγελίας</a:t>
            </a:r>
            <a:r>
              <a:rPr kumimoji="0" lang="el-GR" sz="2000" b="0" i="0" u="none" strike="noStrike" kern="0" cap="none" spc="0" normalizeH="0" baseline="0" noProof="0" dirty="0" smtClean="0">
                <a:ln>
                  <a:noFill/>
                </a:ln>
                <a:solidFill>
                  <a:prstClr val="black"/>
                </a:solidFill>
                <a:effectLst/>
                <a:uLnTx/>
                <a:uFillTx/>
              </a:rPr>
              <a:t> (</a:t>
            </a:r>
            <a:r>
              <a:rPr kumimoji="0" lang="el-GR" sz="2000" b="0" i="0" u="none" strike="noStrike" kern="0" cap="none" spc="0" normalizeH="0" baseline="0" noProof="0" dirty="0" err="1" smtClean="0">
                <a:ln>
                  <a:noFill/>
                </a:ln>
                <a:solidFill>
                  <a:prstClr val="black"/>
                </a:solidFill>
                <a:effectLst/>
                <a:uLnTx/>
                <a:uFillTx/>
              </a:rPr>
              <a:t>Reorder</a:t>
            </a:r>
            <a:r>
              <a:rPr kumimoji="0" lang="el-GR" sz="2000" b="0" i="0" u="none" strike="noStrike" kern="0" cap="none" spc="0" normalizeH="0" baseline="0" noProof="0" dirty="0" smtClean="0">
                <a:ln>
                  <a:noFill/>
                </a:ln>
                <a:solidFill>
                  <a:prstClr val="black"/>
                </a:solidFill>
                <a:effectLst/>
                <a:uLnTx/>
                <a:uFillTx/>
              </a:rPr>
              <a:t> </a:t>
            </a:r>
            <a:r>
              <a:rPr kumimoji="0" lang="el-GR" sz="2000" b="0" i="0" u="none" strike="noStrike" kern="0" cap="none" spc="0" normalizeH="0" baseline="0" noProof="0" dirty="0" err="1" smtClean="0">
                <a:ln>
                  <a:noFill/>
                </a:ln>
                <a:solidFill>
                  <a:prstClr val="black"/>
                </a:solidFill>
                <a:effectLst/>
                <a:uLnTx/>
                <a:uFillTx/>
              </a:rPr>
              <a:t>point</a:t>
            </a:r>
            <a:r>
              <a:rPr kumimoji="0" lang="el-GR" sz="2000" b="0" i="0" u="none" strike="noStrike" kern="0" cap="none" spc="0" normalizeH="0" baseline="0" noProof="0" dirty="0" smtClean="0">
                <a:ln>
                  <a:noFill/>
                </a:ln>
                <a:solidFill>
                  <a:prstClr val="black"/>
                </a:solidFill>
                <a:effectLst/>
                <a:uLnTx/>
                <a:uFillTx/>
              </a:rPr>
              <a:t> </a:t>
            </a:r>
            <a:r>
              <a:rPr kumimoji="0" lang="el-GR" sz="2000" b="0" i="0" u="none" strike="noStrike" kern="0" cap="none" spc="0" normalizeH="0" baseline="0" noProof="0" dirty="0" err="1" smtClean="0">
                <a:ln>
                  <a:noFill/>
                </a:ln>
                <a:solidFill>
                  <a:prstClr val="black"/>
                </a:solidFill>
                <a:effectLst/>
                <a:uLnTx/>
                <a:uFillTx/>
              </a:rPr>
              <a:t>procedure</a:t>
            </a:r>
            <a:r>
              <a:rPr kumimoji="0" lang="el-GR" sz="2000" b="0" i="0" u="none" strike="noStrike" kern="0" cap="none" spc="0" normalizeH="0" baseline="0" noProof="0" dirty="0" smtClean="0">
                <a:ln>
                  <a:noFill/>
                </a:ln>
                <a:solidFill>
                  <a:prstClr val="black"/>
                </a:solidFill>
                <a:effectLst/>
                <a:uLnTx/>
                <a:uFillTx/>
              </a:rPr>
              <a:t>). Γίνεται νέα παραγγελία όταν η ποσότητα του διαθέσιμου υλικού μειωθεί κάτω από ένα συγκεκριμένο σημείο. Συνήθως το σημείο αυτό αποτελεί το λεγόμενο απόθεμα ασφαλείας.</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000" b="0" i="0" u="none" strike="noStrike" kern="0" cap="none" spc="0" normalizeH="0" baseline="0" noProof="0" dirty="0">
              <a:ln>
                <a:noFill/>
              </a:ln>
              <a:solidFill>
                <a:prstClr val="black"/>
              </a:solidFill>
              <a:effectLst/>
              <a:uLnTx/>
              <a:uFillTx/>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298085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Προτεραιότητες επιχειρήσεων</a:t>
            </a:r>
          </a:p>
        </p:txBody>
      </p:sp>
      <p:sp>
        <p:nvSpPr>
          <p:cNvPr id="7" name="Text Box 7"/>
          <p:cNvSpPr txBox="1">
            <a:spLocks noChangeArrowheads="1"/>
          </p:cNvSpPr>
          <p:nvPr/>
        </p:nvSpPr>
        <p:spPr bwMode="auto">
          <a:xfrm>
            <a:off x="457200" y="2286000"/>
            <a:ext cx="7772399" cy="2585323"/>
          </a:xfrm>
          <a:prstGeom prst="rect">
            <a:avLst/>
          </a:prstGeom>
          <a:gradFill rotWithShape="0">
            <a:gsLst>
              <a:gs pos="0">
                <a:srgbClr val="C7D4A6"/>
              </a:gs>
              <a:gs pos="50000">
                <a:srgbClr val="E8EED9"/>
              </a:gs>
              <a:gs pos="100000">
                <a:srgbClr val="C7D4A6"/>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77825" defTabSz="762000" eaLnBrk="0" hangingPunct="0">
              <a:spcBef>
                <a:spcPct val="20000"/>
              </a:spcBef>
              <a:buClr>
                <a:schemeClr val="accent1"/>
              </a:buClr>
              <a:buSzPct val="70000"/>
              <a:buFont typeface="Wingdings" panose="05000000000000000000" pitchFamily="2" charset="2"/>
              <a:buChar char="n"/>
              <a:tabLst>
                <a:tab pos="1708150" algn="r"/>
                <a:tab pos="2381250" algn="dec"/>
                <a:tab pos="2660650" algn="l"/>
              </a:tabLst>
              <a:defRPr sz="3200">
                <a:solidFill>
                  <a:schemeClr val="tx1"/>
                </a:solidFill>
                <a:latin typeface="Arial" panose="020B0604020202020204" pitchFamily="34" charset="0"/>
                <a:cs typeface="Arial" panose="020B0604020202020204" pitchFamily="34" charset="0"/>
              </a:defRPr>
            </a:lvl1pPr>
            <a:lvl2pPr marL="742950" indent="-285750" defTabSz="762000" eaLnBrk="0" hangingPunct="0">
              <a:spcBef>
                <a:spcPct val="20000"/>
              </a:spcBef>
              <a:buClr>
                <a:schemeClr val="hlink"/>
              </a:buClr>
              <a:buSzPct val="65000"/>
              <a:buFont typeface="Wingdings" panose="05000000000000000000" pitchFamily="2" charset="2"/>
              <a:buChar char="¡"/>
              <a:tabLst>
                <a:tab pos="1708150" algn="r"/>
                <a:tab pos="2381250" algn="dec"/>
                <a:tab pos="2660650" algn="l"/>
              </a:tabLst>
              <a:defRPr sz="2800">
                <a:solidFill>
                  <a:schemeClr val="tx1"/>
                </a:solidFill>
                <a:latin typeface="Arial" panose="020B0604020202020204" pitchFamily="34" charset="0"/>
                <a:cs typeface="Arial" panose="020B0604020202020204" pitchFamily="34" charset="0"/>
              </a:defRPr>
            </a:lvl2pPr>
            <a:lvl3pPr marL="1143000" indent="-228600" defTabSz="762000" eaLnBrk="0" hangingPunct="0">
              <a:spcBef>
                <a:spcPct val="20000"/>
              </a:spcBef>
              <a:buClr>
                <a:schemeClr val="accent1"/>
              </a:buClr>
              <a:buSzPct val="70000"/>
              <a:buFont typeface="Wingdings" panose="05000000000000000000" pitchFamily="2" charset="2"/>
              <a:buChar char="n"/>
              <a:tabLst>
                <a:tab pos="1708150" algn="r"/>
                <a:tab pos="2381250" algn="dec"/>
                <a:tab pos="2660650" algn="l"/>
              </a:tabLst>
              <a:defRPr sz="2400">
                <a:solidFill>
                  <a:schemeClr val="tx1"/>
                </a:solidFill>
                <a:latin typeface="Arial" panose="020B0604020202020204" pitchFamily="34" charset="0"/>
                <a:cs typeface="Arial" panose="020B0604020202020204" pitchFamily="34" charset="0"/>
              </a:defRPr>
            </a:lvl3pPr>
            <a:lvl4pPr marL="1600200" indent="-228600" defTabSz="762000" eaLnBrk="0" hangingPunct="0">
              <a:spcBef>
                <a:spcPct val="20000"/>
              </a:spcBef>
              <a:buClr>
                <a:schemeClr val="hlink"/>
              </a:buClr>
              <a:buSzPct val="75000"/>
              <a:buFont typeface="Wingdings" panose="05000000000000000000" pitchFamily="2" charset="2"/>
              <a:buChar char="¡"/>
              <a:tabLst>
                <a:tab pos="1708150" algn="r"/>
                <a:tab pos="2381250" algn="dec"/>
                <a:tab pos="2660650" algn="l"/>
              </a:tabLst>
              <a:defRPr sz="2000">
                <a:solidFill>
                  <a:schemeClr val="tx1"/>
                </a:solidFill>
                <a:latin typeface="Arial" panose="020B0604020202020204" pitchFamily="34" charset="0"/>
                <a:cs typeface="Arial" panose="020B0604020202020204" pitchFamily="34" charset="0"/>
              </a:defRPr>
            </a:lvl4pPr>
            <a:lvl5pPr marL="2057400" indent="-228600" defTabSz="762000" eaLnBrk="0" hangingPunct="0">
              <a:spcBef>
                <a:spcPct val="20000"/>
              </a:spcBef>
              <a:buClr>
                <a:schemeClr val="accent1"/>
              </a:buClr>
              <a:buSzPct val="70000"/>
              <a:buFont typeface="Wingdings" panose="05000000000000000000" pitchFamily="2" charset="2"/>
              <a:buChar char="n"/>
              <a:tabLst>
                <a:tab pos="1708150" algn="r"/>
                <a:tab pos="2381250" algn="dec"/>
                <a:tab pos="2660650" algn="l"/>
              </a:tabLst>
              <a:defRPr sz="20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accent1"/>
              </a:buClr>
              <a:buSzPct val="70000"/>
              <a:buFont typeface="Wingdings" panose="05000000000000000000" pitchFamily="2" charset="2"/>
              <a:buChar char="n"/>
              <a:tabLst>
                <a:tab pos="1708150" algn="r"/>
                <a:tab pos="2381250" algn="dec"/>
                <a:tab pos="2660650" algn="l"/>
              </a:tabLst>
              <a:defRPr sz="20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accent1"/>
              </a:buClr>
              <a:buSzPct val="70000"/>
              <a:buFont typeface="Wingdings" panose="05000000000000000000" pitchFamily="2" charset="2"/>
              <a:buChar char="n"/>
              <a:tabLst>
                <a:tab pos="1708150" algn="r"/>
                <a:tab pos="2381250" algn="dec"/>
                <a:tab pos="2660650" algn="l"/>
              </a:tabLst>
              <a:defRPr sz="20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accent1"/>
              </a:buClr>
              <a:buSzPct val="70000"/>
              <a:buFont typeface="Wingdings" panose="05000000000000000000" pitchFamily="2" charset="2"/>
              <a:buChar char="n"/>
              <a:tabLst>
                <a:tab pos="1708150" algn="r"/>
                <a:tab pos="2381250" algn="dec"/>
                <a:tab pos="2660650" algn="l"/>
              </a:tabLst>
              <a:defRPr sz="20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accent1"/>
              </a:buClr>
              <a:buSzPct val="70000"/>
              <a:buFont typeface="Wingdings" panose="05000000000000000000" pitchFamily="2" charset="2"/>
              <a:buChar char="n"/>
              <a:tabLst>
                <a:tab pos="1708150" algn="r"/>
                <a:tab pos="2381250" algn="dec"/>
                <a:tab pos="2660650" algn="l"/>
              </a:tabLst>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l-GR" altLang="el-GR" sz="1800" b="1" i="1" dirty="0">
                <a:solidFill>
                  <a:srgbClr val="000000"/>
                </a:solidFill>
              </a:rPr>
              <a:t>Κόστος</a:t>
            </a:r>
            <a:r>
              <a:rPr lang="en-AU" altLang="el-GR" sz="1800" b="1" dirty="0">
                <a:solidFill>
                  <a:srgbClr val="000000"/>
                </a:solidFill>
              </a:rPr>
              <a:t>	</a:t>
            </a:r>
            <a:r>
              <a:rPr lang="el-GR" altLang="el-GR" sz="1800" b="1" dirty="0">
                <a:solidFill>
                  <a:srgbClr val="000000"/>
                </a:solidFill>
              </a:rPr>
              <a:t>			</a:t>
            </a:r>
            <a:r>
              <a:rPr lang="en-AU" altLang="el-GR" sz="1800" b="1" dirty="0">
                <a:solidFill>
                  <a:srgbClr val="000000"/>
                </a:solidFill>
              </a:rPr>
              <a:t>1.	</a:t>
            </a:r>
            <a:r>
              <a:rPr lang="el-GR" altLang="el-GR" sz="1800" b="1" dirty="0">
                <a:solidFill>
                  <a:srgbClr val="000000"/>
                </a:solidFill>
              </a:rPr>
              <a:t>Λειτουργίες χαμηλού κόστους</a:t>
            </a:r>
            <a:endParaRPr lang="en-AU" altLang="el-GR" sz="1800" b="1" dirty="0">
              <a:solidFill>
                <a:srgbClr val="000000"/>
              </a:solidFill>
            </a:endParaRPr>
          </a:p>
          <a:p>
            <a:pPr>
              <a:spcBef>
                <a:spcPct val="0"/>
              </a:spcBef>
              <a:buClrTx/>
              <a:buSzTx/>
              <a:buFontTx/>
              <a:buNone/>
            </a:pPr>
            <a:r>
              <a:rPr lang="el-GR" altLang="el-GR" sz="1800" b="1" i="1" dirty="0">
                <a:solidFill>
                  <a:srgbClr val="000000"/>
                </a:solidFill>
              </a:rPr>
              <a:t>Ποιότητα</a:t>
            </a:r>
            <a:r>
              <a:rPr lang="en-AU" altLang="el-GR" sz="1800" b="1" dirty="0">
                <a:solidFill>
                  <a:srgbClr val="000000"/>
                </a:solidFill>
              </a:rPr>
              <a:t>	</a:t>
            </a:r>
            <a:r>
              <a:rPr lang="el-GR" altLang="el-GR" sz="1800" b="1" dirty="0">
                <a:solidFill>
                  <a:srgbClr val="000000"/>
                </a:solidFill>
              </a:rPr>
              <a:t>			</a:t>
            </a:r>
            <a:r>
              <a:rPr lang="en-AU" altLang="el-GR" sz="1800" b="1" dirty="0">
                <a:solidFill>
                  <a:srgbClr val="000000"/>
                </a:solidFill>
              </a:rPr>
              <a:t>2.	</a:t>
            </a:r>
            <a:r>
              <a:rPr lang="el-GR" altLang="el-GR" sz="1800" b="1" dirty="0">
                <a:solidFill>
                  <a:srgbClr val="000000"/>
                </a:solidFill>
              </a:rPr>
              <a:t>Σχεδιασμός υψηλής απόδοσης</a:t>
            </a:r>
            <a:endParaRPr lang="en-AU" altLang="el-GR" sz="1800" b="1" dirty="0">
              <a:solidFill>
                <a:srgbClr val="000000"/>
              </a:solidFill>
            </a:endParaRPr>
          </a:p>
          <a:p>
            <a:pPr>
              <a:spcBef>
                <a:spcPct val="0"/>
              </a:spcBef>
              <a:buClrTx/>
              <a:buSzTx/>
              <a:buFontTx/>
              <a:buNone/>
            </a:pPr>
            <a:r>
              <a:rPr lang="en-AU" altLang="el-GR" sz="1800" b="1" dirty="0">
                <a:solidFill>
                  <a:srgbClr val="000000"/>
                </a:solidFill>
              </a:rPr>
              <a:t>	</a:t>
            </a:r>
            <a:r>
              <a:rPr lang="el-GR" altLang="el-GR" sz="1800" b="1" dirty="0">
                <a:solidFill>
                  <a:srgbClr val="000000"/>
                </a:solidFill>
              </a:rPr>
              <a:t>			</a:t>
            </a:r>
            <a:r>
              <a:rPr lang="en-AU" altLang="el-GR" sz="1800" b="1" dirty="0">
                <a:solidFill>
                  <a:srgbClr val="000000"/>
                </a:solidFill>
              </a:rPr>
              <a:t>3.	</a:t>
            </a:r>
            <a:r>
              <a:rPr lang="el-GR" altLang="el-GR" sz="1800" b="1" dirty="0">
                <a:solidFill>
                  <a:srgbClr val="000000"/>
                </a:solidFill>
              </a:rPr>
              <a:t>Συνεπής ποιότητα</a:t>
            </a:r>
            <a:endParaRPr lang="en-AU" altLang="el-GR" sz="1800" b="1" dirty="0">
              <a:solidFill>
                <a:srgbClr val="000000"/>
              </a:solidFill>
            </a:endParaRPr>
          </a:p>
          <a:p>
            <a:pPr>
              <a:spcBef>
                <a:spcPct val="0"/>
              </a:spcBef>
              <a:buClrTx/>
              <a:buSzTx/>
              <a:buFontTx/>
              <a:buNone/>
            </a:pPr>
            <a:r>
              <a:rPr lang="el-GR" altLang="el-GR" sz="1800" b="1" i="1" dirty="0">
                <a:solidFill>
                  <a:srgbClr val="000000"/>
                </a:solidFill>
              </a:rPr>
              <a:t>Χρόνος</a:t>
            </a:r>
            <a:r>
              <a:rPr lang="en-AU" altLang="el-GR" sz="1800" b="1" dirty="0">
                <a:solidFill>
                  <a:srgbClr val="000000"/>
                </a:solidFill>
              </a:rPr>
              <a:t>	</a:t>
            </a:r>
            <a:r>
              <a:rPr lang="el-GR" altLang="el-GR" sz="1800" b="1" dirty="0">
                <a:solidFill>
                  <a:srgbClr val="000000"/>
                </a:solidFill>
              </a:rPr>
              <a:t>			</a:t>
            </a:r>
            <a:r>
              <a:rPr lang="en-AU" altLang="el-GR" sz="1800" b="1" dirty="0">
                <a:solidFill>
                  <a:srgbClr val="000000"/>
                </a:solidFill>
              </a:rPr>
              <a:t>4.	</a:t>
            </a:r>
            <a:r>
              <a:rPr lang="el-GR" altLang="el-GR" sz="1800" b="1" dirty="0">
                <a:solidFill>
                  <a:srgbClr val="000000"/>
                </a:solidFill>
              </a:rPr>
              <a:t>Γρήγορη παράδοση</a:t>
            </a:r>
            <a:endParaRPr lang="en-AU" altLang="el-GR" sz="1800" b="1" dirty="0">
              <a:solidFill>
                <a:srgbClr val="000000"/>
              </a:solidFill>
            </a:endParaRPr>
          </a:p>
          <a:p>
            <a:pPr>
              <a:spcBef>
                <a:spcPct val="0"/>
              </a:spcBef>
              <a:buClrTx/>
              <a:buSzTx/>
              <a:buFontTx/>
              <a:buNone/>
            </a:pPr>
            <a:r>
              <a:rPr lang="en-AU" altLang="el-GR" sz="1800" b="1" dirty="0">
                <a:solidFill>
                  <a:srgbClr val="000000"/>
                </a:solidFill>
              </a:rPr>
              <a:t>	</a:t>
            </a:r>
            <a:r>
              <a:rPr lang="el-GR" altLang="el-GR" sz="1800" b="1" dirty="0">
                <a:solidFill>
                  <a:srgbClr val="000000"/>
                </a:solidFill>
              </a:rPr>
              <a:t>			</a:t>
            </a:r>
            <a:r>
              <a:rPr lang="en-AU" altLang="el-GR" sz="1800" b="1" dirty="0">
                <a:solidFill>
                  <a:srgbClr val="000000"/>
                </a:solidFill>
              </a:rPr>
              <a:t>5.	</a:t>
            </a:r>
            <a:r>
              <a:rPr lang="el-GR" altLang="el-GR" sz="1800" b="1" dirty="0">
                <a:solidFill>
                  <a:srgbClr val="000000"/>
                </a:solidFill>
              </a:rPr>
              <a:t>Παράδοση στην ώρα</a:t>
            </a:r>
            <a:endParaRPr lang="en-AU" altLang="el-GR" sz="1800" b="1" dirty="0">
              <a:solidFill>
                <a:srgbClr val="000000"/>
              </a:solidFill>
            </a:endParaRPr>
          </a:p>
          <a:p>
            <a:pPr>
              <a:spcBef>
                <a:spcPct val="0"/>
              </a:spcBef>
              <a:buClrTx/>
              <a:buSzTx/>
              <a:buFontTx/>
              <a:buNone/>
            </a:pPr>
            <a:r>
              <a:rPr lang="en-AU" altLang="el-GR" sz="1800" b="1" dirty="0">
                <a:solidFill>
                  <a:srgbClr val="000000"/>
                </a:solidFill>
              </a:rPr>
              <a:t>	</a:t>
            </a:r>
            <a:r>
              <a:rPr lang="el-GR" altLang="el-GR" sz="1800" b="1" dirty="0">
                <a:solidFill>
                  <a:srgbClr val="000000"/>
                </a:solidFill>
              </a:rPr>
              <a:t>			</a:t>
            </a:r>
            <a:r>
              <a:rPr lang="en-AU" altLang="el-GR" sz="1800" b="1" dirty="0">
                <a:solidFill>
                  <a:srgbClr val="000000"/>
                </a:solidFill>
              </a:rPr>
              <a:t>6.	</a:t>
            </a:r>
            <a:r>
              <a:rPr lang="el-GR" altLang="el-GR" sz="1800" b="1" dirty="0">
                <a:solidFill>
                  <a:srgbClr val="000000"/>
                </a:solidFill>
              </a:rPr>
              <a:t>Ταχύτητα ανάπτυξης</a:t>
            </a:r>
            <a:endParaRPr lang="en-AU" altLang="el-GR" sz="1800" b="1" dirty="0">
              <a:solidFill>
                <a:srgbClr val="000000"/>
              </a:solidFill>
            </a:endParaRPr>
          </a:p>
          <a:p>
            <a:pPr>
              <a:spcBef>
                <a:spcPct val="0"/>
              </a:spcBef>
              <a:buClrTx/>
              <a:buSzTx/>
              <a:buFontTx/>
              <a:buNone/>
            </a:pPr>
            <a:r>
              <a:rPr lang="en-AU" altLang="el-GR" sz="1800" b="1" dirty="0">
                <a:solidFill>
                  <a:srgbClr val="000000"/>
                </a:solidFill>
              </a:rPr>
              <a:t>	</a:t>
            </a:r>
            <a:r>
              <a:rPr lang="el-GR" altLang="el-GR" sz="1800" b="1" i="1" dirty="0">
                <a:solidFill>
                  <a:srgbClr val="000000"/>
                </a:solidFill>
              </a:rPr>
              <a:t>Προσαρμοστικότητα</a:t>
            </a:r>
            <a:r>
              <a:rPr lang="en-AU" altLang="el-GR" sz="1800" b="1" dirty="0">
                <a:solidFill>
                  <a:srgbClr val="000000"/>
                </a:solidFill>
              </a:rPr>
              <a:t>	</a:t>
            </a:r>
            <a:r>
              <a:rPr lang="el-GR" altLang="el-GR" sz="1800" b="1" dirty="0">
                <a:solidFill>
                  <a:srgbClr val="000000"/>
                </a:solidFill>
              </a:rPr>
              <a:t>	</a:t>
            </a:r>
            <a:r>
              <a:rPr lang="en-AU" altLang="el-GR" sz="1800" b="1" dirty="0" smtClean="0">
                <a:solidFill>
                  <a:srgbClr val="000000"/>
                </a:solidFill>
              </a:rPr>
              <a:t>7</a:t>
            </a:r>
            <a:r>
              <a:rPr lang="en-AU" altLang="el-GR" sz="1800" b="1" dirty="0">
                <a:solidFill>
                  <a:srgbClr val="000000"/>
                </a:solidFill>
              </a:rPr>
              <a:t>.	</a:t>
            </a:r>
            <a:r>
              <a:rPr lang="el-GR" altLang="el-GR" sz="1800" b="1" dirty="0">
                <a:solidFill>
                  <a:srgbClr val="000000"/>
                </a:solidFill>
              </a:rPr>
              <a:t>Προσαρμογή</a:t>
            </a:r>
            <a:endParaRPr lang="en-AU" altLang="el-GR" sz="1800" b="1" dirty="0">
              <a:solidFill>
                <a:srgbClr val="000000"/>
              </a:solidFill>
            </a:endParaRPr>
          </a:p>
          <a:p>
            <a:pPr>
              <a:spcBef>
                <a:spcPct val="0"/>
              </a:spcBef>
              <a:buClrTx/>
              <a:buSzTx/>
              <a:buFontTx/>
              <a:buNone/>
            </a:pPr>
            <a:r>
              <a:rPr lang="en-AU" altLang="el-GR" sz="1800" b="1" dirty="0">
                <a:solidFill>
                  <a:srgbClr val="000000"/>
                </a:solidFill>
              </a:rPr>
              <a:t>	</a:t>
            </a:r>
            <a:r>
              <a:rPr lang="el-GR" altLang="el-GR" sz="1800" b="1" dirty="0">
                <a:solidFill>
                  <a:srgbClr val="000000"/>
                </a:solidFill>
              </a:rPr>
              <a:t>			</a:t>
            </a:r>
            <a:r>
              <a:rPr lang="en-AU" altLang="el-GR" sz="1800" b="1" dirty="0">
                <a:solidFill>
                  <a:srgbClr val="000000"/>
                </a:solidFill>
              </a:rPr>
              <a:t>8.	</a:t>
            </a:r>
            <a:r>
              <a:rPr lang="el-GR" altLang="el-GR" sz="1800" b="1" dirty="0">
                <a:solidFill>
                  <a:srgbClr val="000000"/>
                </a:solidFill>
              </a:rPr>
              <a:t>Προσαρμογή δυναμικότητας</a:t>
            </a:r>
            <a:endParaRPr lang="en-AU" altLang="el-GR" sz="1800" b="1" dirty="0">
              <a:solidFill>
                <a:srgbClr val="000000"/>
              </a:solidFill>
            </a:endParaRPr>
          </a:p>
          <a:p>
            <a:pPr>
              <a:spcBef>
                <a:spcPct val="0"/>
              </a:spcBef>
              <a:buClrTx/>
              <a:buSzTx/>
              <a:buFontTx/>
              <a:buNone/>
            </a:pPr>
            <a:endParaRPr lang="en-AU" altLang="el-GR" sz="1800" b="1" dirty="0">
              <a:solidFill>
                <a:srgbClr val="00000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242862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Βήματα προγραμματισμού παραγωγής </a:t>
            </a:r>
          </a:p>
        </p:txBody>
      </p:sp>
      <p:pic>
        <p:nvPicPr>
          <p:cNvPr id="4" name="Εικόνα 3" descr="[DECORATIVE]"/>
          <p:cNvPicPr>
            <a:picLocks noChangeAspect="1"/>
          </p:cNvPicPr>
          <p:nvPr/>
        </p:nvPicPr>
        <p:blipFill>
          <a:blip r:embed="rId3"/>
          <a:stretch>
            <a:fillRect/>
          </a:stretch>
        </p:blipFill>
        <p:spPr>
          <a:xfrm>
            <a:off x="1524000" y="1551038"/>
            <a:ext cx="5639236" cy="4805312"/>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5465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56408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l-GR" sz="2800" dirty="0">
                <a:solidFill>
                  <a:srgbClr val="FF0000"/>
                </a:solidFill>
              </a:rPr>
              <a:t>Χ</a:t>
            </a:r>
            <a:r>
              <a:rPr lang="el-GR" sz="2800" dirty="0"/>
              <a:t>.</a:t>
            </a:r>
            <a:r>
              <a:rPr lang="el-GR" sz="2800" dirty="0">
                <a:solidFill>
                  <a:srgbClr val="FF0000"/>
                </a:solidFill>
              </a:rPr>
              <a:t>ΥΖ</a:t>
            </a:r>
            <a:r>
              <a:rPr lang="el-GR" sz="2800" dirty="0" smtClean="0"/>
              <a:t>.</a:t>
            </a:r>
            <a:endParaRPr lang="el-GR" sz="2800" dirty="0"/>
          </a:p>
          <a:p>
            <a:pPr marL="0" indent="0">
              <a:spcBef>
                <a:spcPts val="0"/>
              </a:spcBef>
              <a:spcAft>
                <a:spcPts val="1800"/>
              </a:spcAft>
              <a:buNone/>
            </a:pPr>
            <a:r>
              <a:rPr lang="el-GR" sz="2400" dirty="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Χ1</a:t>
            </a:r>
            <a:r>
              <a:rPr lang="el-GR" sz="2000" dirty="0"/>
              <a:t>.</a:t>
            </a:r>
            <a:r>
              <a:rPr lang="el-GR" sz="2000" dirty="0">
                <a:solidFill>
                  <a:srgbClr val="FF0000"/>
                </a:solidFill>
              </a:rPr>
              <a:t>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Χ2</a:t>
            </a:r>
            <a:r>
              <a:rPr lang="el-GR" sz="2000" dirty="0"/>
              <a:t>.</a:t>
            </a:r>
            <a:r>
              <a:rPr lang="el-GR" sz="2000" dirty="0">
                <a:solidFill>
                  <a:srgbClr val="FF0000"/>
                </a:solidFill>
              </a:rPr>
              <a:t>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a:solidFill>
                  <a:srgbClr val="FF0000"/>
                </a:solidFill>
              </a:rPr>
              <a:t>Χ3</a:t>
            </a:r>
            <a:r>
              <a:rPr lang="el-GR" sz="2000" dirty="0"/>
              <a:t>.</a:t>
            </a:r>
            <a:r>
              <a:rPr lang="el-GR" sz="2000" dirty="0">
                <a:solidFill>
                  <a:srgbClr val="FF0000"/>
                </a:solidFill>
              </a:rPr>
              <a:t>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Φιτσιλής</a:t>
            </a:r>
            <a:r>
              <a:rPr lang="el-GR" sz="2400" dirty="0" smtClean="0"/>
              <a:t> 2015. Παναγιώτης </a:t>
            </a:r>
            <a:r>
              <a:rPr lang="el-GR" sz="2400" dirty="0" err="1" smtClean="0"/>
              <a:t>Φιτσιλής</a:t>
            </a:r>
            <a:r>
              <a:rPr lang="el-GR" sz="2400" dirty="0" smtClean="0"/>
              <a:t> «Προγραμματισμός Επιχειρησιακών Πόρων»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a:t>
            </a:r>
            <a:r>
              <a:rPr lang="en-US" sz="2400" smtClean="0">
                <a:solidFill>
                  <a:srgbClr val="FF0000"/>
                </a:solidFill>
                <a:hlinkClick r:id="rId3" tooltip="Μετάβαση στην ιστοσελίδα του μαθήματος"/>
              </a:rPr>
              <a:t>://</a:t>
            </a:r>
            <a:r>
              <a:rPr lang="en-US" sz="2400" smtClean="0">
                <a:solidFill>
                  <a:srgbClr val="FF0000"/>
                </a:solidFill>
                <a:hlinkClick r:id="rId3" tooltip="Μετάβαση στην ιστοσελίδα του μαθήματος"/>
              </a:rPr>
              <a:t>cdev.teilar.gr/courses/DDE105</a:t>
            </a:r>
            <a:r>
              <a:rPr lang="en-US" sz="2400" smtClean="0">
                <a:solidFill>
                  <a:srgbClr val="FF0000"/>
                </a:solidFill>
                <a:hlinkClick r:id="rId3" tooltip="Μετάβαση στην ιστοσελίδα του μαθήματος"/>
              </a:rPr>
              <a:t>/index.php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Δέκα Βασικές Λειτουργίες της Διοίκησης Λειτουργίας</a:t>
            </a:r>
          </a:p>
        </p:txBody>
      </p:sp>
      <p:sp>
        <p:nvSpPr>
          <p:cNvPr id="3" name="Ορθογώνιο 2"/>
          <p:cNvSpPr/>
          <p:nvPr/>
        </p:nvSpPr>
        <p:spPr>
          <a:xfrm>
            <a:off x="304800" y="1713543"/>
            <a:ext cx="8686800" cy="4293483"/>
          </a:xfrm>
          <a:prstGeom prst="rect">
            <a:avLst/>
          </a:prstGeom>
        </p:spPr>
        <p:txBody>
          <a:bodyPr wrap="square">
            <a:spAutoFit/>
          </a:bodyPr>
          <a:lstStyle/>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Σχεδιασμός προϊόντων και υπηρεσιών (</a:t>
            </a:r>
            <a:r>
              <a:rPr kumimoji="0" lang="en-US" altLang="el-GR" sz="2000" b="0" i="0" u="none" strike="noStrike" kern="0" cap="none" spc="0" normalizeH="0" baseline="0" noProof="0" dirty="0" smtClean="0">
                <a:ln>
                  <a:noFill/>
                </a:ln>
                <a:solidFill>
                  <a:prstClr val="black"/>
                </a:solidFill>
                <a:effectLst/>
                <a:uLnTx/>
                <a:uFillTx/>
              </a:rPr>
              <a:t>Service, product design</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smtClean="0">
              <a:ln>
                <a:noFill/>
              </a:ln>
              <a:solidFill>
                <a:prstClr val="black"/>
              </a:solidFill>
              <a:effectLst/>
              <a:uLnTx/>
              <a:uFillTx/>
            </a:endParaRPr>
          </a:p>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Διαχείριση Ποιότητας (</a:t>
            </a:r>
            <a:r>
              <a:rPr kumimoji="0" lang="en-US" altLang="el-GR" sz="2000" b="0" i="0" u="none" strike="noStrike" kern="0" cap="none" spc="0" normalizeH="0" baseline="0" noProof="0" dirty="0" smtClean="0">
                <a:ln>
                  <a:noFill/>
                </a:ln>
                <a:solidFill>
                  <a:prstClr val="black"/>
                </a:solidFill>
                <a:effectLst/>
                <a:uLnTx/>
                <a:uFillTx/>
              </a:rPr>
              <a:t>Quality management</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smtClean="0">
              <a:ln>
                <a:noFill/>
              </a:ln>
              <a:solidFill>
                <a:prstClr val="black"/>
              </a:solidFill>
              <a:effectLst/>
              <a:uLnTx/>
              <a:uFillTx/>
            </a:endParaRPr>
          </a:p>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Σχεδιασμός δυναμικότητας και διεργασιών (</a:t>
            </a:r>
            <a:r>
              <a:rPr kumimoji="0" lang="en-US" altLang="el-GR" sz="2000" b="0" i="0" u="none" strike="noStrike" kern="0" cap="none" spc="0" normalizeH="0" baseline="0" noProof="0" dirty="0" smtClean="0">
                <a:ln>
                  <a:noFill/>
                </a:ln>
                <a:solidFill>
                  <a:prstClr val="black"/>
                </a:solidFill>
                <a:effectLst/>
                <a:uLnTx/>
                <a:uFillTx/>
              </a:rPr>
              <a:t>Process, capacity design</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smtClean="0">
              <a:ln>
                <a:noFill/>
              </a:ln>
              <a:solidFill>
                <a:prstClr val="black"/>
              </a:solidFill>
              <a:effectLst/>
              <a:uLnTx/>
              <a:uFillTx/>
            </a:endParaRPr>
          </a:p>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Θέση της επιχείρησης (</a:t>
            </a:r>
            <a:r>
              <a:rPr kumimoji="0" lang="en-US" altLang="el-GR" sz="2000" b="0" i="0" u="none" strike="noStrike" kern="0" cap="none" spc="0" normalizeH="0" baseline="0" noProof="0" dirty="0" smtClean="0">
                <a:ln>
                  <a:noFill/>
                </a:ln>
                <a:solidFill>
                  <a:prstClr val="black"/>
                </a:solidFill>
                <a:effectLst/>
                <a:uLnTx/>
                <a:uFillTx/>
              </a:rPr>
              <a:t>Location</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smtClean="0">
              <a:ln>
                <a:noFill/>
              </a:ln>
              <a:solidFill>
                <a:prstClr val="black"/>
              </a:solidFill>
              <a:effectLst/>
              <a:uLnTx/>
              <a:uFillTx/>
            </a:endParaRPr>
          </a:p>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Σχεδιασμός διάταξης (</a:t>
            </a:r>
            <a:r>
              <a:rPr kumimoji="0" lang="en-US" altLang="el-GR" sz="2000" b="0" i="0" u="none" strike="noStrike" kern="0" cap="none" spc="0" normalizeH="0" baseline="0" noProof="0" dirty="0" smtClean="0">
                <a:ln>
                  <a:noFill/>
                </a:ln>
                <a:solidFill>
                  <a:prstClr val="black"/>
                </a:solidFill>
                <a:effectLst/>
                <a:uLnTx/>
                <a:uFillTx/>
              </a:rPr>
              <a:t>Layout design</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smtClean="0">
              <a:ln>
                <a:noFill/>
              </a:ln>
              <a:solidFill>
                <a:prstClr val="black"/>
              </a:solidFill>
              <a:effectLst/>
              <a:uLnTx/>
              <a:uFillTx/>
            </a:endParaRPr>
          </a:p>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Σχεδιασμός εργασίας, Διαχείριση ανθρώπινων πόρων (</a:t>
            </a:r>
            <a:r>
              <a:rPr kumimoji="0" lang="en-US" altLang="el-GR" sz="2000" b="0" i="0" u="none" strike="noStrike" kern="0" cap="none" spc="0" normalizeH="0" baseline="0" noProof="0" dirty="0" smtClean="0">
                <a:ln>
                  <a:noFill/>
                </a:ln>
                <a:solidFill>
                  <a:prstClr val="black"/>
                </a:solidFill>
                <a:effectLst/>
                <a:uLnTx/>
                <a:uFillTx/>
              </a:rPr>
              <a:t>Human resources, job design</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smtClean="0">
              <a:ln>
                <a:noFill/>
              </a:ln>
              <a:solidFill>
                <a:prstClr val="black"/>
              </a:solidFill>
              <a:effectLst/>
              <a:uLnTx/>
              <a:uFillTx/>
            </a:endParaRPr>
          </a:p>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Διαχείριση εφοδιαστικής αλυσίδας (</a:t>
            </a:r>
            <a:r>
              <a:rPr kumimoji="0" lang="en-US" altLang="el-GR" sz="2000" b="0" i="0" u="none" strike="noStrike" kern="0" cap="none" spc="0" normalizeH="0" baseline="0" noProof="0" dirty="0" smtClean="0">
                <a:ln>
                  <a:noFill/>
                </a:ln>
                <a:solidFill>
                  <a:prstClr val="black"/>
                </a:solidFill>
                <a:effectLst/>
                <a:uLnTx/>
                <a:uFillTx/>
              </a:rPr>
              <a:t>Supply-chain management</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smtClean="0">
              <a:ln>
                <a:noFill/>
              </a:ln>
              <a:solidFill>
                <a:prstClr val="black"/>
              </a:solidFill>
              <a:effectLst/>
              <a:uLnTx/>
              <a:uFillTx/>
            </a:endParaRPr>
          </a:p>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Διαχείριση αποθεμάτων (</a:t>
            </a:r>
            <a:r>
              <a:rPr kumimoji="0" lang="en-US" altLang="el-GR" sz="2000" b="0" i="0" u="none" strike="noStrike" kern="0" cap="none" spc="0" normalizeH="0" baseline="0" noProof="0" dirty="0" smtClean="0">
                <a:ln>
                  <a:noFill/>
                </a:ln>
                <a:solidFill>
                  <a:prstClr val="black"/>
                </a:solidFill>
                <a:effectLst/>
                <a:uLnTx/>
                <a:uFillTx/>
              </a:rPr>
              <a:t>Inventory management</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smtClean="0">
              <a:ln>
                <a:noFill/>
              </a:ln>
              <a:solidFill>
                <a:prstClr val="black"/>
              </a:solidFill>
              <a:effectLst/>
              <a:uLnTx/>
              <a:uFillTx/>
            </a:endParaRPr>
          </a:p>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Χρονοπρογραμματισμός (</a:t>
            </a:r>
            <a:r>
              <a:rPr kumimoji="0" lang="en-US" altLang="el-GR" sz="2000" b="0" i="0" u="none" strike="noStrike" kern="0" cap="none" spc="0" normalizeH="0" baseline="0" noProof="0" dirty="0" smtClean="0">
                <a:ln>
                  <a:noFill/>
                </a:ln>
                <a:solidFill>
                  <a:prstClr val="black"/>
                </a:solidFill>
                <a:effectLst/>
                <a:uLnTx/>
                <a:uFillTx/>
              </a:rPr>
              <a:t>Scheduling</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smtClean="0">
              <a:ln>
                <a:noFill/>
              </a:ln>
              <a:solidFill>
                <a:prstClr val="black"/>
              </a:solidFill>
              <a:effectLst/>
              <a:uLnTx/>
              <a:uFillTx/>
            </a:endParaRPr>
          </a:p>
          <a:p>
            <a:pPr marL="312738" marR="0" lvl="0" indent="-312738" defTabSz="836613"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prstClr val="black"/>
                </a:solidFill>
                <a:effectLst/>
                <a:uLnTx/>
                <a:uFillTx/>
              </a:rPr>
              <a:t>Συντήρηση (</a:t>
            </a:r>
            <a:r>
              <a:rPr kumimoji="0" lang="en-US" altLang="el-GR" sz="2000" b="0" i="0" u="none" strike="noStrike" kern="0" cap="none" spc="0" normalizeH="0" baseline="0" noProof="0" dirty="0" smtClean="0">
                <a:ln>
                  <a:noFill/>
                </a:ln>
                <a:solidFill>
                  <a:prstClr val="black"/>
                </a:solidFill>
                <a:effectLst/>
                <a:uLnTx/>
                <a:uFillTx/>
              </a:rPr>
              <a:t>Maintenance</a:t>
            </a:r>
            <a:r>
              <a:rPr kumimoji="0" lang="el-GR" altLang="el-GR" sz="2000" b="0" i="0" u="none" strike="noStrike" kern="0" cap="none" spc="0" normalizeH="0" baseline="0" noProof="0" dirty="0" smtClean="0">
                <a:ln>
                  <a:noFill/>
                </a:ln>
                <a:solidFill>
                  <a:prstClr val="black"/>
                </a:solidFill>
                <a:effectLst/>
                <a:uLnTx/>
                <a:uFillTx/>
              </a:rPr>
              <a:t>).</a:t>
            </a:r>
            <a:endParaRPr kumimoji="0" lang="en-US" altLang="el-GR" sz="2000" b="0" i="0" u="none" strike="noStrike" kern="0" cap="none" spc="0" normalizeH="0" baseline="0" noProof="0" dirty="0">
              <a:ln>
                <a:noFill/>
              </a:ln>
              <a:solidFill>
                <a:prstClr val="black"/>
              </a:solidFill>
              <a:effectLst/>
              <a:uLnTx/>
              <a:uFillTx/>
            </a:endParaRPr>
          </a:p>
        </p:txBody>
      </p:sp>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008554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Δέκα Βασικές Λειτουργίες της Διοίκησης </a:t>
            </a:r>
            <a:r>
              <a:rPr lang="el-GR" b="1" dirty="0" smtClean="0"/>
              <a:t>Λειτουργίας (αναλυτικά 1)</a:t>
            </a:r>
            <a:endParaRPr lang="el-GR" b="1" dirty="0"/>
          </a:p>
        </p:txBody>
      </p:sp>
      <p:sp>
        <p:nvSpPr>
          <p:cNvPr id="7" name="Rectangle 3"/>
          <p:cNvSpPr txBox="1">
            <a:spLocks noChangeArrowheads="1"/>
          </p:cNvSpPr>
          <p:nvPr/>
        </p:nvSpPr>
        <p:spPr>
          <a:xfrm>
            <a:off x="457200" y="1825625"/>
            <a:ext cx="84582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Διαχείριση Ποιότητας (</a:t>
            </a:r>
            <a:r>
              <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Quality management</a:t>
            </a: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Ποιος είναι υπεύθυνος</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Πως ορίζουμε τα ποιοτικά στάνταρτ </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Σχεδιασμός προϊόντων και υπηρεσιών (</a:t>
            </a:r>
            <a:r>
              <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Service and product design</a:t>
            </a: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Ποια προϊόντα να προσφέρουμε</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Πώς να τα σχεδιάσουμε</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Σχεδιασμός δυναμικότητας και διεργασιών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Process and capacity design</a:t>
            </a:r>
            <a:r>
              <a:rPr kumimoji="0" 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Ποιες είναι οι απαιτούμενες διεργασίες?</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Με ποια σειρά?</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Τι εξοπλισμός απαιτείται?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Θέση της επιχείρησης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Location)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Που να εγκαταστήσουμε την επιχείρηση?</a:t>
            </a: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Με ποια κριτήρια θα πάρουμε την απόφαση?</a:t>
            </a: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801850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Δέκα Βασικές Λειτουργίες της Διοίκησης </a:t>
            </a:r>
            <a:r>
              <a:rPr lang="el-GR" b="1" dirty="0" smtClean="0"/>
              <a:t>Λειτουργίας (αναλυτικά 2)</a:t>
            </a:r>
            <a:endParaRPr lang="el-GR" b="1" dirty="0"/>
          </a:p>
        </p:txBody>
      </p:sp>
      <p:sp>
        <p:nvSpPr>
          <p:cNvPr id="8" name="Rectangle 3"/>
          <p:cNvSpPr txBox="1">
            <a:spLocks noChangeArrowheads="1"/>
          </p:cNvSpPr>
          <p:nvPr/>
        </p:nvSpPr>
        <p:spPr>
          <a:xfrm>
            <a:off x="685800" y="1752600"/>
            <a:ext cx="7848600" cy="411797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Σχεδιασμός διάταξης (</a:t>
            </a:r>
            <a:r>
              <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Layout design</a:t>
            </a: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Πως θα σχεδιάσουμε τις εγκαταστάσεις </a:t>
            </a:r>
            <a:r>
              <a:rPr kumimoji="0" lang="el-GR" altLang="el-GR" sz="2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τηε</a:t>
            </a: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επιχείρησης</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Ποιο είναι το απαιτούμενο μέγεθος</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Σχεδιασμός εργασίας, Διαχείριση ανθρώπινων πόρων (</a:t>
            </a:r>
            <a:r>
              <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Human resources and job design</a:t>
            </a: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Πώς να σχεδιάσουμε ένα αποδοτικό περιβάλλον εργασίας?</a:t>
            </a:r>
            <a:endPar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Ποια θα είναι η απόδοση των εργαζομένων?</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Διαχείριση εφοδιαστικής αλυσίδας (</a:t>
            </a:r>
            <a:r>
              <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Supply Chain Management</a:t>
            </a: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Θα πρέπει να κατασκευάσουμε το προϊόν ή να το προμηθευτούμε </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Ποιοι είναι οι κατάλληλοι προμηθευτές</a:t>
            </a:r>
            <a:endPar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Διαχείριση υλικών και αποθεμάτων (</a:t>
            </a:r>
            <a:r>
              <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Inventory, material requirements planning,</a:t>
            </a: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Ποια είναι η βέλτιστη ποσότητα υλικών που πρέπει να έχουμε στην αποθήκη?</a:t>
            </a:r>
            <a:endPar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Πότε πρέπει να παραγγέλνουμε</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Χρονοπρογραμματισμός (</a:t>
            </a:r>
            <a:r>
              <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Scheduling)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Συντήρηση (</a:t>
            </a:r>
            <a:r>
              <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Maintenance</a:t>
            </a:r>
            <a:r>
              <a:rPr kumimoji="0" lang="el-GR"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Ποιος είναι υπεύθυνος</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Πότε πρέπει να γίνει συντήρηση</a:t>
            </a:r>
            <a:r>
              <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Τι εργασίες πρέπει να γίνουν?</a:t>
            </a:r>
            <a:endParaRPr kumimoji="0" lang="en-US" altLang="el-G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l-G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l-G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Διοίκηση Παραγωγής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551516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7/10/2015 9:28:17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7,9,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7,8,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8,9,10,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7,10,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6,7,5,"/>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14,9,10,11,12,15,13,16,18,19,20,17,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8,6,7,5,"/>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6,7,5,"/>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7,8,5,"/>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6,7,5,"/>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8,7,5,"/>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7,8,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8,7,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528D420-FC90-45EB-99A0-05EC0629BB0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5914</TotalTime>
  <Words>3743</Words>
  <Application>Microsoft Office PowerPoint</Application>
  <PresentationFormat>Προβολή στην οθόνη (4:3)</PresentationFormat>
  <Paragraphs>750</Paragraphs>
  <Slides>68</Slides>
  <Notes>7</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68</vt:i4>
      </vt:variant>
    </vt:vector>
  </HeadingPairs>
  <TitlesOfParts>
    <vt:vector size="76" baseType="lpstr">
      <vt:lpstr>MS Mincho</vt:lpstr>
      <vt:lpstr>Arial</vt:lpstr>
      <vt:lpstr>Calibri</vt:lpstr>
      <vt:lpstr>Cambria Math</vt:lpstr>
      <vt:lpstr>Times New Roman</vt:lpstr>
      <vt:lpstr>Wingdings</vt:lpstr>
      <vt:lpstr>Θέμα του Office</vt:lpstr>
      <vt:lpstr>Equation</vt:lpstr>
      <vt:lpstr>Προγραμματισμός                    Επιχειρησιακών Πόρων -                                                      Enterprise Resource Planning</vt:lpstr>
      <vt:lpstr>Χρηματοδότηση </vt:lpstr>
      <vt:lpstr>Σκοποί ενότητας </vt:lpstr>
      <vt:lpstr>Περιεχόμενα ενότητας</vt:lpstr>
      <vt:lpstr>Διοίκηση Λειτουργίας                  (Operation Management)</vt:lpstr>
      <vt:lpstr>Προτεραιότητες επιχειρήσεων</vt:lpstr>
      <vt:lpstr>Δέκα Βασικές Λειτουργίες της Διοίκησης Λειτουργίας</vt:lpstr>
      <vt:lpstr>Δέκα Βασικές Λειτουργίες της Διοίκησης Λειτουργίας (αναλυτικά 1)</vt:lpstr>
      <vt:lpstr>Δέκα Βασικές Λειτουργίες της Διοίκησης Λειτουργίας (αναλυτικά 2)</vt:lpstr>
      <vt:lpstr>Δέκα Βασικές Λειτουργίες της Διοίκησης Λειτουργίας                   (αγγλικοί όροι)</vt:lpstr>
      <vt:lpstr>Διοίκηση Λειτουργίας - SAP R/3</vt:lpstr>
      <vt:lpstr>Βασικά δεδομένα για υλικά             (material master)</vt:lpstr>
      <vt:lpstr>Υλικά στο ΕΓΛΣ</vt:lpstr>
      <vt:lpstr>Διαχείριση παρτίδων                         (batch management)</vt:lpstr>
      <vt:lpstr>Η διαχείριση παρτίδων</vt:lpstr>
      <vt:lpstr>Μονάδα Χειρισμού (handling unit)</vt:lpstr>
      <vt:lpstr>Παράδειγμα</vt:lpstr>
      <vt:lpstr>Διοίκηση παραγωγής</vt:lpstr>
      <vt:lpstr>Προγραμματισμός                               και έλεγχος παραγωγής</vt:lpstr>
      <vt:lpstr>Διακριτή και επαναληπτική παραγωγή</vt:lpstr>
      <vt:lpstr>Στρατηγικές παραγωγής </vt:lpstr>
      <vt:lpstr>Τα βήματα από την εντολή παραγγελίας ως την παράδοσή της</vt:lpstr>
      <vt:lpstr>Πίνακες υλικών παραγωγής</vt:lpstr>
      <vt:lpstr>Παράδειγμα BOM</vt:lpstr>
      <vt:lpstr>Κατηγορίες υλικών ΒΟΜ</vt:lpstr>
      <vt:lpstr>BOM explosion </vt:lpstr>
      <vt:lpstr>Κέντρο εργασίας</vt:lpstr>
      <vt:lpstr>Τα δεδομένα του κέντρου εργασίας χρησιμοποιούνται:</vt:lpstr>
      <vt:lpstr>Φασεολόγιο Προϊόντων</vt:lpstr>
      <vt:lpstr>Το φασεολόγιο για την κατασκευή μιας καρέκλας</vt:lpstr>
      <vt:lpstr>Παραγωγικοί χρόνοι</vt:lpstr>
      <vt:lpstr>Μη παραγωγικοί χρόνοι</vt:lpstr>
      <vt:lpstr>Παραγωγικοί και μη παραγωγικοί χρόνοι </vt:lpstr>
      <vt:lpstr>Φασεολόγιο κατασκευής ποδηλάτου στο σύστημα SAP</vt:lpstr>
      <vt:lpstr>Xρονοπρόγραμμα κατασκευής μιας παρτίδας δέκα ποδηλάτων </vt:lpstr>
      <vt:lpstr>Η γενική διαδικασία  του προγραμματισμού παραγωγής.</vt:lpstr>
      <vt:lpstr>Ο Συγκεντρωτικός Προγραμματισμός Παραγωγής </vt:lpstr>
      <vt:lpstr>Τα δεδομένα εισόδου στο Κύριο Πρόγραμμα Παραγωγής</vt:lpstr>
      <vt:lpstr>Παράδειγμα MPS</vt:lpstr>
      <vt:lpstr>Πρόβλεψη πωλήσεων και παραγωγής</vt:lpstr>
      <vt:lpstr>Τα χαρακτηριστικά της ζήτησης</vt:lpstr>
      <vt:lpstr>Πρόβλεψη πωλήσεων στο σύστημα SAP</vt:lpstr>
      <vt:lpstr>Η γραφική απεικόνιση των προβλέψεων</vt:lpstr>
      <vt:lpstr>Μοντέλα πρόβλεψης</vt:lpstr>
      <vt:lpstr>Μοντέλο με Κινητούς Μέσους Όρους</vt:lpstr>
      <vt:lpstr>To σταθερό μοντέλο πρόβλεψης με εκθετική λείανση</vt:lpstr>
      <vt:lpstr>Εποχικό μοντέλο -1 Ζήτηση ανά τρίμηνο εποχικού προϊόντος.</vt:lpstr>
      <vt:lpstr>Εποχικό μοντέλο -2</vt:lpstr>
      <vt:lpstr>Εποχικό μοντέλο -3</vt:lpstr>
      <vt:lpstr>Δημιουργία εντολών παραγωγής</vt:lpstr>
      <vt:lpstr>Εντολή παραγωγής στο σύστημα SAP</vt:lpstr>
      <vt:lpstr>Προγραμματισμός Απαιτήσεων σε Υλικά – Material Requirements Planning</vt:lpstr>
      <vt:lpstr>Βασικά ερωτήματα</vt:lpstr>
      <vt:lpstr>Δεδομένα εισόδου και εξόδου ενός συστήματος ΜRP</vt:lpstr>
      <vt:lpstr>Πίνακας υπολογισμού απαιτήσεων υλικών.</vt:lpstr>
      <vt:lpstr>Παράδειγμα</vt:lpstr>
      <vt:lpstr>Παράδειγμα – Αρχική κατάσταση</vt:lpstr>
      <vt:lpstr>Παράδειγμα – Μετά από παραγγελία μιας παρτίδας την 5η εβδομάδα</vt:lpstr>
      <vt:lpstr>Καθορισμός μεγέθους παρτίδας</vt:lpstr>
      <vt:lpstr>Βήματα προγραμματισμού παραγωγής </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cp:lastModifiedBy>Tilemahos Stilianos</cp:lastModifiedBy>
  <cp:revision>109</cp:revision>
  <dcterms:created xsi:type="dcterms:W3CDTF">2014-09-20T14:32:06Z</dcterms:created>
  <dcterms:modified xsi:type="dcterms:W3CDTF">2015-11-04T06:58:15Z</dcterms:modified>
</cp:coreProperties>
</file>