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3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45"/>
  </p:notesMasterIdLst>
  <p:sldIdLst>
    <p:sldId id="256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3" r:id="rId23"/>
    <p:sldId id="450" r:id="rId24"/>
    <p:sldId id="451" r:id="rId25"/>
    <p:sldId id="452" r:id="rId26"/>
    <p:sldId id="454" r:id="rId27"/>
    <p:sldId id="455" r:id="rId28"/>
    <p:sldId id="456" r:id="rId29"/>
    <p:sldId id="457" r:id="rId30"/>
    <p:sldId id="458" r:id="rId31"/>
    <p:sldId id="459" r:id="rId32"/>
    <p:sldId id="460" r:id="rId33"/>
    <p:sldId id="461" r:id="rId34"/>
    <p:sldId id="462" r:id="rId35"/>
    <p:sldId id="463" r:id="rId36"/>
    <p:sldId id="464" r:id="rId37"/>
    <p:sldId id="465" r:id="rId38"/>
    <p:sldId id="466" r:id="rId39"/>
    <p:sldId id="467" r:id="rId40"/>
    <p:sldId id="468" r:id="rId41"/>
    <p:sldId id="469" r:id="rId42"/>
    <p:sldId id="470" r:id="rId43"/>
    <p:sldId id="328" r:id="rId44"/>
  </p:sldIdLst>
  <p:sldSz cx="9144000" cy="6858000" type="screen4x3"/>
  <p:notesSz cx="6858000" cy="9144000"/>
  <p:custDataLst>
    <p:tags r:id="rId4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5196" autoAdjust="0"/>
  </p:normalViewPr>
  <p:slideViewPr>
    <p:cSldViewPr>
      <p:cViewPr>
        <p:scale>
          <a:sx n="80" d="100"/>
          <a:sy n="80" d="100"/>
        </p:scale>
        <p:origin x="-2670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8/12/2014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7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png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2.pn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8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7.png"/><Relationship Id="rId9" Type="http://schemas.openxmlformats.org/officeDocument/2006/relationships/image" Target="../media/image1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10" Type="http://schemas.openxmlformats.org/officeDocument/2006/relationships/image" Target="../media/image175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0" Type="http://schemas.openxmlformats.org/officeDocument/2006/relationships/image" Target="../media/image187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20.png"/><Relationship Id="rId9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1" name="Group 10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032" name="Picture 8" descr="Λογότυπο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7" descr="Λογότυποι του πρόγρα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6024" y="1916832"/>
            <a:ext cx="7772400" cy="1470025"/>
          </a:xfrm>
        </p:spPr>
        <p:txBody>
          <a:bodyPr/>
          <a:lstStyle/>
          <a:p>
            <a:r>
              <a:rPr lang="el-GR" dirty="0" smtClean="0"/>
              <a:t>Δυναμική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201622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3:</a:t>
            </a:r>
            <a:r>
              <a:rPr lang="en-US" sz="2800" dirty="0" smtClean="0"/>
              <a:t> </a:t>
            </a:r>
            <a:r>
              <a:rPr lang="el-GR" sz="2800" dirty="0" smtClean="0"/>
              <a:t>Κινηματική Στερεού Σώματος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400" dirty="0" smtClean="0"/>
              <a:t>Κώστας Παπαδημητρίου</a:t>
            </a:r>
          </a:p>
          <a:p>
            <a:r>
              <a:rPr lang="el-GR" sz="2400" dirty="0" smtClean="0"/>
              <a:t>Τμήμα Μηχανολόγων Μηχανικών</a:t>
            </a:r>
          </a:p>
        </p:txBody>
      </p:sp>
      <p:pic>
        <p:nvPicPr>
          <p:cNvPr id="1026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22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</a:t>
            </a:r>
            <a:r>
              <a:rPr lang="en-US" dirty="0" smtClean="0"/>
              <a:t>2: M</a:t>
            </a:r>
            <a:r>
              <a:rPr lang="el-GR" dirty="0" smtClean="0"/>
              <a:t>ηχανισμός Στροφάλου – Διωστήρα-Εμβόλου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91680" y="1415048"/>
                <a:ext cx="6840760" cy="122186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l-GR" sz="2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l-GR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l-GR" sz="2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rad>
                      </m:den>
                    </m:f>
                  </m:oMath>
                </a14:m>
                <a:r>
                  <a:rPr lang="el-GR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el-GR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l-GR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𝑠𝑖𝑛</m:t>
                        </m:r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𝜃</m:t>
                        </m:r>
                        <m:sSup>
                          <m:sSupPr>
                            <m:ctrlPr>
                              <a:rPr lang="el-GR" sz="2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sSup>
                          <m:sSupPr>
                            <m:ctrlPr>
                              <a:rPr lang="el-GR" sz="2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l-GR" sz="2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2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l-GR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28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3/2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415048"/>
                <a:ext cx="6840760" cy="12218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15616" y="1556792"/>
                <a:ext cx="720080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6)</m:t>
                          </m:r>
                        </m:e>
                      </m:groupCh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556792"/>
                <a:ext cx="720080" cy="7200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39552" y="1743199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(5)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02072" y="1759143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072" y="1759143"/>
                <a:ext cx="648072" cy="5336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520" y="2852936"/>
                <a:ext cx="8726616" cy="122186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l-GR" sz="2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l-GR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̇"/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l-GR" sz="2800" i="1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l-GR" sz="28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l-GR" sz="2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l-GR" sz="2800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l-G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l-GR" sz="28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𝑠𝑖𝑛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52936"/>
                <a:ext cx="8726616" cy="12218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15616" y="4616925"/>
                <a:ext cx="6048672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ba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OA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  <a:ea typeface="Cambria Math"/>
                            </a:rPr>
                            <m:t>OA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616925"/>
                <a:ext cx="6048672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496" y="5190717"/>
                <a:ext cx="9937104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l-GR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l-GR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ba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ba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ba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l-GR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ba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ba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190717"/>
                <a:ext cx="9937104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496" y="5913069"/>
                <a:ext cx="9036496" cy="78981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800" b="0" i="0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̇"/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l-GR" sz="28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𝑅𝑐𝑜𝑠</m:t>
                          </m:r>
                          <m:r>
                            <a:rPr lang="el-GR" sz="28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̇"/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𝑅𝑐𝑜𝑠</m:t>
                          </m:r>
                          <m:r>
                            <a:rPr lang="el-GR" sz="28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l-GR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𝑅𝑠𝑖𝑛</m:t>
                          </m:r>
                          <m:r>
                            <a:rPr lang="el-GR" sz="28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913069"/>
                <a:ext cx="9036496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Θέση κειμένου 1"/>
          <p:cNvSpPr>
            <a:spLocks noGrp="1"/>
          </p:cNvSpPr>
          <p:nvPr>
            <p:ph type="body" idx="1"/>
          </p:nvPr>
        </p:nvSpPr>
        <p:spPr>
          <a:xfrm>
            <a:off x="488367" y="4293096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Ράβδος ΟΑ</a:t>
            </a:r>
            <a:r>
              <a:rPr lang="en-US" u="sng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84168" y="4744996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744996"/>
                <a:ext cx="648072" cy="53367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4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22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</a:t>
            </a:r>
            <a:r>
              <a:rPr lang="en-US" dirty="0" smtClean="0"/>
              <a:t>2: M</a:t>
            </a:r>
            <a:r>
              <a:rPr lang="el-GR" dirty="0" smtClean="0"/>
              <a:t>ηχανισμός Στροφάλου – Διωστήρα-Εμβόλου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15616" y="2063120"/>
                <a:ext cx="6048672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bar>
                        <m:bar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l-GR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l-GR" sz="2600" i="1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063120"/>
                <a:ext cx="6048672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252536" y="2999224"/>
                <a:ext cx="9937104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40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l-GR" sz="24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n-US" sz="240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sz="24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                                 </m:t>
                      </m:r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n-US" sz="240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536" y="2999224"/>
                <a:ext cx="9937104" cy="789816"/>
              </a:xfrm>
              <a:prstGeom prst="rect">
                <a:avLst/>
              </a:prstGeom>
              <a:blipFill rotWithShape="1">
                <a:blip r:embed="rId4"/>
                <a:stretch>
                  <a:fillRect b="-307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Θέση κειμένου 1"/>
          <p:cNvSpPr>
            <a:spLocks noGrp="1"/>
          </p:cNvSpPr>
          <p:nvPr>
            <p:ph type="body" idx="1"/>
          </p:nvPr>
        </p:nvSpPr>
        <p:spPr>
          <a:xfrm>
            <a:off x="488367" y="1412776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Ράβδος ΑΒ</a:t>
            </a:r>
            <a:r>
              <a:rPr lang="en-US" u="sng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16216" y="2204864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204864"/>
                <a:ext cx="648072" cy="5336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28384" y="312729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3127295"/>
                <a:ext cx="648072" cy="5336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144016" y="4005064"/>
                <a:ext cx="9468544" cy="78981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40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𝐿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l-GR" sz="2400" i="1">
                          <a:latin typeface="Cambria Math"/>
                          <a:ea typeface="Cambria Math"/>
                        </a:rPr>
                        <m:t>𝜑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l-GR" sz="2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𝐿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l-GR" sz="2400" i="1">
                          <a:latin typeface="Cambria Math"/>
                          <a:ea typeface="Cambria Math"/>
                        </a:rPr>
                        <m:t>𝜑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240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l-GR" sz="2400" i="1">
                          <a:latin typeface="Cambria Math"/>
                          <a:ea typeface="Cambria Math"/>
                        </a:rPr>
                        <m:t>𝜑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l-GR" sz="2400" i="1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l-GR" sz="2400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l-GR" sz="2400" i="1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4016" y="4005064"/>
                <a:ext cx="9468544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992" y="5157192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2" y="5157192"/>
                <a:ext cx="648072" cy="5336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>
          <a:xfrm>
            <a:off x="467544" y="4941168"/>
            <a:ext cx="207528" cy="100811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4096" y="4725144"/>
                <a:ext cx="6804248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 b="0" i="0" smtClean="0">
                            <a:latin typeface="Cambria Math"/>
                            <a:ea typeface="Cambria Math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  <a:ea typeface="Cambria Math"/>
                          </a:rPr>
                          <m:t>B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600" b="0" i="1" smtClean="0">
                        <a:latin typeface="Cambria Math"/>
                        <a:ea typeface="Cambria Math"/>
                      </a:rPr>
                      <m:t>−</m:t>
                    </m:r>
                    <m:acc>
                      <m:accPr>
                        <m:chr m:val="̇"/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l-GR" sz="26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acc>
                    <m:r>
                      <a:rPr lang="en-US" sz="2600" i="1">
                        <a:latin typeface="Cambria Math"/>
                        <a:ea typeface="Cambria Math"/>
                      </a:rPr>
                      <m:t>𝑅𝑠𝑖𝑛</m:t>
                    </m:r>
                    <m:r>
                      <a:rPr lang="el-GR" sz="26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l-G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p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/>
                      </a:rPr>
                      <m:t>𝑅𝑐𝑜𝑠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l-G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𝐿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l-GR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l-GR" sz="2400" i="1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sz="2400" i="1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l-GR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l-GR" sz="24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sz="240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96" y="4725144"/>
                <a:ext cx="6804248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4096" y="5231472"/>
                <a:ext cx="6804248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l-GR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𝑅𝑐𝑜𝑠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l-GR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𝑅𝑠𝑖𝑛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l-GR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l-GR" sz="2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l-G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l-GR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sz="2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l-G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96" y="5231472"/>
                <a:ext cx="6804248" cy="7898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7668344" y="4941168"/>
            <a:ext cx="216024" cy="100811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Θέση κειμένου 1"/>
          <p:cNvSpPr>
            <a:spLocks noGrp="1"/>
          </p:cNvSpPr>
          <p:nvPr>
            <p:ph type="body" idx="1"/>
          </p:nvPr>
        </p:nvSpPr>
        <p:spPr>
          <a:xfrm>
            <a:off x="640767" y="6029598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Σύστημα 2 εξισώσεων με 2 αγνώστους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1561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Στιγμιαίος Πόλος Περιστροφής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65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470848" y="630932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7" name="Θέση κειμένου 2"/>
          <p:cNvSpPr txBox="1">
            <a:spLocks/>
          </p:cNvSpPr>
          <p:nvPr/>
        </p:nvSpPr>
        <p:spPr>
          <a:xfrm>
            <a:off x="5868144" y="1340768"/>
            <a:ext cx="3008274" cy="19442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dirty="0" smtClean="0"/>
              <a:t>Υπάρχουν σημεία του στερεού με μηδενική ταχύτητα ως προς το χρησιμοποιούμενο σύστημα αναφοράς</a:t>
            </a:r>
            <a:r>
              <a:rPr lang="en-US" dirty="0"/>
              <a:t>;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43808" y="5276621"/>
                <a:ext cx="3312368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l-GR" sz="2600" b="0" i="0" smtClean="0">
                            <a:latin typeface="Cambria Math"/>
                            <a:ea typeface="Cambria Math"/>
                          </a:rPr>
                          <m:t>Π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l-GR" sz="2600">
                            <a:latin typeface="Cambria Math"/>
                            <a:ea typeface="Cambria Math"/>
                          </a:rPr>
                          <m:t>Α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+</m:t>
                    </m:r>
                    <m:bar>
                      <m:barPr>
                        <m:ctrlPr>
                          <a:rPr lang="el-GR" sz="2600" i="1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l-GR" sz="26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bar>
                    <m:r>
                      <a:rPr lang="en-US" sz="2600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l-GR" sz="2600">
                            <a:latin typeface="Cambria Math"/>
                            <a:ea typeface="Cambria Math"/>
                          </a:rPr>
                          <m:t>Α</m:t>
                        </m:r>
                        <m:r>
                          <m:rPr>
                            <m:sty m:val="p"/>
                          </m:rPr>
                          <a:rPr lang="el-GR" sz="2600" b="0" i="0" smtClean="0">
                            <a:latin typeface="Cambria Math"/>
                            <a:ea typeface="Cambria Math"/>
                          </a:rPr>
                          <m:t>Π</m:t>
                        </m:r>
                      </m:sub>
                    </m:sSub>
                  </m:oMath>
                </a14:m>
                <a:r>
                  <a:rPr lang="el-GR" sz="2600" dirty="0" smtClean="0"/>
                  <a:t>=0</a:t>
                </a:r>
                <a:endParaRPr lang="en-US" sz="26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276621"/>
                <a:ext cx="3312368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405938" y="5440697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1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Στιγμιαίος Πόλος Περιστροφής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96752"/>
            <a:ext cx="5436603" cy="3814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Θέση κειμένου 2"/>
          <p:cNvSpPr txBox="1">
            <a:spLocks/>
          </p:cNvSpPr>
          <p:nvPr/>
        </p:nvSpPr>
        <p:spPr>
          <a:xfrm>
            <a:off x="5868144" y="3212976"/>
            <a:ext cx="3008274" cy="19442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H </a:t>
            </a:r>
            <a:r>
              <a:rPr lang="el-GR" dirty="0" smtClean="0"/>
              <a:t>συνθήκη για να έχει κάποιο σημείο Π του στερεού μηδενική ταχύτητα είναι</a:t>
            </a:r>
            <a:r>
              <a:rPr lang="en-US" dirty="0" smtClean="0"/>
              <a:t>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6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470848" y="630932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7" name="Θέση κειμένου 2"/>
          <p:cNvSpPr txBox="1">
            <a:spLocks/>
          </p:cNvSpPr>
          <p:nvPr/>
        </p:nvSpPr>
        <p:spPr>
          <a:xfrm>
            <a:off x="740327" y="1268760"/>
            <a:ext cx="1008112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dirty="0" smtClean="0"/>
              <a:t>Όμως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3923928" y="2706648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(3)</a:t>
            </a:r>
            <a:endParaRPr lang="en-US" sz="2400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Στιγμιαίος Πόλος Περιστροφής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560" y="1916832"/>
                <a:ext cx="331236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A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916832"/>
                <a:ext cx="3312368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5576" y="2492896"/>
                <a:ext cx="331236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Π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Π</m:t>
                          </m:r>
                        </m:sub>
                      </m:sSub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Π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92896"/>
                <a:ext cx="3312368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635896" y="2080907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(2)</a:t>
            </a:r>
            <a:endParaRPr lang="en-US" sz="2400" dirty="0"/>
          </a:p>
        </p:txBody>
      </p:sp>
      <p:sp>
        <p:nvSpPr>
          <p:cNvPr id="13" name="Θέση κειμένου 2"/>
          <p:cNvSpPr txBox="1">
            <a:spLocks/>
          </p:cNvSpPr>
          <p:nvPr/>
        </p:nvSpPr>
        <p:spPr>
          <a:xfrm>
            <a:off x="755576" y="29969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dirty="0" smtClean="0"/>
              <a:t>Με αντικατάσταση των (2) και (3) στην (1) έχω</a:t>
            </a:r>
            <a:r>
              <a:rPr lang="en-US" dirty="0" smtClean="0"/>
              <a:t>: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3648" y="3717032"/>
                <a:ext cx="590465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6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600" i="1">
                            <a:latin typeface="Cambria Math"/>
                            <a:ea typeface="Cambria Math"/>
                          </a:rPr>
                          <m:t>𝜔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</m:bar>
                          </m:e>
                          <m:sub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sz="26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600"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</m:bar>
                          </m:e>
                          <m:sub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600"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</m:bar>
                          </m:e>
                          <m:sub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sz="2600" dirty="0" smtClean="0"/>
                  <a:t>=0</a:t>
                </a:r>
                <a:endParaRPr lang="en-US" sz="26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717032"/>
                <a:ext cx="5904656" cy="789816"/>
              </a:xfrm>
              <a:prstGeom prst="rect">
                <a:avLst/>
              </a:prstGeom>
              <a:blipFill rotWithShape="1">
                <a:blip r:embed="rId5"/>
                <a:stretch>
                  <a:fillRect r="-1651" b="-155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24328" y="3845103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845103"/>
                <a:ext cx="648072" cy="5336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03648" y="4439384"/>
                <a:ext cx="590465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6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600" i="1">
                            <a:latin typeface="Cambria Math"/>
                            <a:ea typeface="Cambria Math"/>
                          </a:rPr>
                          <m:t>𝜔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600"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</m:ba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ctrlPr>
                          <a:rPr lang="en-US" sz="26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sz="2600" i="1">
                            <a:latin typeface="Cambria Math"/>
                            <a:ea typeface="Cambria Math"/>
                          </a:rPr>
                          <m:t>𝜔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600"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</m:ba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sz="2600" dirty="0" smtClean="0"/>
                  <a:t>=0</a:t>
                </a:r>
                <a:endParaRPr lang="en-US" sz="26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439384"/>
                <a:ext cx="5904656" cy="789816"/>
              </a:xfrm>
              <a:prstGeom prst="rect">
                <a:avLst/>
              </a:prstGeom>
              <a:blipFill rotWithShape="1">
                <a:blip r:embed="rId7"/>
                <a:stretch>
                  <a:fillRect b="-76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20272" y="456745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567455"/>
                <a:ext cx="648072" cy="5336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35696" y="5447496"/>
                <a:ext cx="1944216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Π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447496"/>
                <a:ext cx="1944216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64088" y="5447496"/>
                <a:ext cx="1944216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Π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447496"/>
                <a:ext cx="1944216" cy="7898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Θέση κειμένου 2"/>
          <p:cNvSpPr txBox="1">
            <a:spLocks/>
          </p:cNvSpPr>
          <p:nvPr/>
        </p:nvSpPr>
        <p:spPr>
          <a:xfrm>
            <a:off x="4289254" y="5518368"/>
            <a:ext cx="642786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dirty="0" smtClean="0"/>
              <a:t>και</a:t>
            </a:r>
            <a:endParaRPr lang="el-GR" dirty="0"/>
          </a:p>
        </p:txBody>
      </p:sp>
      <p:sp>
        <p:nvSpPr>
          <p:cNvPr id="24" name="Rectangle 23"/>
          <p:cNvSpPr/>
          <p:nvPr/>
        </p:nvSpPr>
        <p:spPr>
          <a:xfrm>
            <a:off x="3842709" y="5370463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4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7308304" y="5415607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5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51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470848" y="630932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κειμένου 2"/>
              <p:cNvSpPr txBox="1">
                <a:spLocks/>
              </p:cNvSpPr>
              <p:nvPr/>
            </p:nvSpPr>
            <p:spPr>
              <a:xfrm>
                <a:off x="740326" y="1196752"/>
                <a:ext cx="7792113" cy="129614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l-GR" b="0" dirty="0" smtClean="0"/>
                  <a:t>Όπως είναι φανερό αν η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/>
                            <a:ea typeface="Cambria Math"/>
                          </a:rPr>
                          <m:t>A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l-GR" b="0" dirty="0" smtClean="0"/>
                  <a:t>ή η τιμή της γωνιακής ταχύτητας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b="0" dirty="0" smtClean="0"/>
                  <a:t>μεταβάλλονται με το χρόνο, τότε και η θέση του σημείου Π αλλάζει .</a:t>
                </a:r>
                <a:endParaRPr lang="el-GR" b="0" dirty="0"/>
              </a:p>
            </p:txBody>
          </p:sp>
        </mc:Choice>
        <mc:Fallback xmlns="">
          <p:sp>
            <p:nvSpPr>
              <p:cNvPr id="7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26" y="1196752"/>
                <a:ext cx="7792113" cy="1296144"/>
              </a:xfrm>
              <a:prstGeom prst="rect">
                <a:avLst/>
              </a:prstGeom>
              <a:blipFill rotWithShape="1">
                <a:blip r:embed="rId3"/>
                <a:stretch>
                  <a:fillRect l="-1173" r="-1173" b="-103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Στιγμιαίος Πόλος Περιστροφής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5672138" y="3665083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6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24" name="Θέση κειμένου 2"/>
          <p:cNvSpPr txBox="1">
            <a:spLocks/>
          </p:cNvSpPr>
          <p:nvPr/>
        </p:nvSpPr>
        <p:spPr>
          <a:xfrm>
            <a:off x="755576" y="2492896"/>
            <a:ext cx="7792113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0" dirty="0" smtClean="0"/>
              <a:t>Θεωρούμε λοιπόν τυχαίο σημείο Β του στερεού</a:t>
            </a:r>
            <a:r>
              <a:rPr lang="en-US" b="0" dirty="0" smtClean="0"/>
              <a:t>.T</a:t>
            </a:r>
            <a:r>
              <a:rPr lang="el-GR" b="0" dirty="0" smtClean="0"/>
              <a:t>ότε</a:t>
            </a:r>
            <a:r>
              <a:rPr lang="en-US" b="0" dirty="0" smtClean="0"/>
              <a:t>:</a:t>
            </a:r>
            <a:endParaRPr lang="el-GR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35834" y="2927216"/>
                <a:ext cx="331236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Π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bar>
                        <m:bar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ΠΒ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34" y="2927216"/>
                <a:ext cx="3312368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60232" y="3055287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055287"/>
                <a:ext cx="648072" cy="5336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15816" y="3501008"/>
                <a:ext cx="331236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ΠΒ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501008"/>
                <a:ext cx="3312368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Θέση κειμένου 2"/>
          <p:cNvSpPr txBox="1">
            <a:spLocks/>
          </p:cNvSpPr>
          <p:nvPr/>
        </p:nvSpPr>
        <p:spPr>
          <a:xfrm>
            <a:off x="755576" y="4437112"/>
            <a:ext cx="7792113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0" dirty="0" smtClean="0"/>
              <a:t>Η σχέση (6) δείχνει ότι το στερεό σώμα μπορεί να θεωρηθεί ότι περιστρέφεται (στιγμιαία) γύρω από άξονα που περνάει από το σημείο Π και είναι παράλληλο στον άξονα Ο</a:t>
            </a:r>
            <a:r>
              <a:rPr lang="en-US" b="0" dirty="0" smtClean="0"/>
              <a:t>z</a:t>
            </a:r>
            <a:r>
              <a:rPr lang="el-GR" b="0" dirty="0" smtClean="0"/>
              <a:t>. Για το λόγο αυτό το Π λέγεται </a:t>
            </a:r>
            <a:r>
              <a:rPr lang="el-GR" dirty="0" smtClean="0"/>
              <a:t>στιγμιαίος πόλος περιστροφής</a:t>
            </a:r>
            <a:r>
              <a:rPr lang="el-GR" b="0" dirty="0" smtClean="0"/>
              <a:t>.</a:t>
            </a:r>
            <a:endParaRPr lang="el-GR" b="0" dirty="0"/>
          </a:p>
        </p:txBody>
      </p:sp>
    </p:spTree>
    <p:extLst>
      <p:ext uri="{BB962C8B-B14F-4D97-AF65-F5344CB8AC3E}">
        <p14:creationId xmlns:p14="http://schemas.microsoft.com/office/powerpoint/2010/main" val="243608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470848" y="630932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Στιγμιαίος Πόλος Περιστροφής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5672138" y="1576851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6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15816" y="1412776"/>
                <a:ext cx="331236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ΠΒ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412776"/>
                <a:ext cx="3312368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Θέση κειμένου 2"/>
              <p:cNvSpPr txBox="1">
                <a:spLocks/>
              </p:cNvSpPr>
              <p:nvPr/>
            </p:nvSpPr>
            <p:spPr>
              <a:xfrm>
                <a:off x="755576" y="2038516"/>
                <a:ext cx="7792113" cy="369474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l-GR" b="0" dirty="0" smtClean="0"/>
                  <a:t>Επίσης από την σχέση (6) φαίνεται η ταχύτητα κάθε σημείου του στερεού δίσκου αναφοράς είναι κάθετη στην ευθεία που ενώνει το σημείο με το στιγμιαίο πόλο περιστροφής Π.</a:t>
                </a:r>
              </a:p>
              <a:p>
                <a:pPr algn="just"/>
                <a:r>
                  <a:rPr lang="el-GR" b="0" dirty="0" smtClean="0"/>
                  <a:t>Αν είναι λοιπόν γνωστή η ταχύτητα τυχαίου σημείου Α και η γωνιακή ταχύτητα του δίσκου, τότε η θέση του Πόλου Π προσδιορίζεται από τις σχέσεις (4) και (5).</a:t>
                </a:r>
              </a:p>
              <a:p>
                <a:pPr algn="just"/>
                <a:r>
                  <a:rPr lang="el-GR" dirty="0" smtClean="0"/>
                  <a:t>Η θέση αυτή βρίσκεται πάνω σε ευθεία που είναι κάθετη στη διεύθυνση της ταχύτητας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𝐯</m:t>
                            </m:r>
                          </m:e>
                        </m:ba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𝐀</m:t>
                        </m:r>
                      </m:sub>
                    </m:sSub>
                  </m:oMath>
                </a14:m>
                <a:r>
                  <a:rPr lang="el-GR" dirty="0" smtClean="0"/>
                  <a:t> στο σημείο Α </a:t>
                </a:r>
                <a:r>
                  <a:rPr lang="en-US" dirty="0" smtClean="0"/>
                  <a:t>.</a:t>
                </a:r>
                <a:endParaRPr lang="el-GR" dirty="0"/>
              </a:p>
            </p:txBody>
          </p:sp>
        </mc:Choice>
        <mc:Fallback xmlns="">
          <p:sp>
            <p:nvSpPr>
              <p:cNvPr id="28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38516"/>
                <a:ext cx="7792113" cy="3694740"/>
              </a:xfrm>
              <a:prstGeom prst="rect">
                <a:avLst/>
              </a:prstGeom>
              <a:blipFill rotWithShape="1">
                <a:blip r:embed="rId4"/>
                <a:stretch>
                  <a:fillRect l="-1252" r="-1174" b="-36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6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470848" y="630932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Στιγμιαίος Πόλος Περιστροφής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Θέση κειμένου 2"/>
              <p:cNvSpPr txBox="1">
                <a:spLocks/>
              </p:cNvSpPr>
              <p:nvPr/>
            </p:nvSpPr>
            <p:spPr>
              <a:xfrm>
                <a:off x="755576" y="4437112"/>
                <a:ext cx="7792113" cy="129614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l-GR" dirty="0" smtClean="0"/>
                  <a:t>Η θέση του στιγμιαίου πόλου περιστροφής βρίσκεται πάνω σε ευθεία που είναι κάθετη στη διεύθυνση της ταχύτητας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𝐯</m:t>
                            </m:r>
                          </m:e>
                        </m:ba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𝐀</m:t>
                        </m:r>
                      </m:sub>
                    </m:sSub>
                  </m:oMath>
                </a14:m>
                <a:r>
                  <a:rPr lang="el-GR" dirty="0" smtClean="0"/>
                  <a:t> στο σημείο Α </a:t>
                </a:r>
                <a:r>
                  <a:rPr lang="en-US" dirty="0" smtClean="0"/>
                  <a:t>.</a:t>
                </a:r>
                <a:endParaRPr lang="el-GR" dirty="0"/>
              </a:p>
            </p:txBody>
          </p:sp>
        </mc:Choice>
        <mc:Fallback xmlns="">
          <p:sp>
            <p:nvSpPr>
              <p:cNvPr id="28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437112"/>
                <a:ext cx="7792113" cy="1296144"/>
              </a:xfrm>
              <a:prstGeom prst="rect">
                <a:avLst/>
              </a:prstGeom>
              <a:blipFill rotWithShape="1">
                <a:blip r:embed="rId3"/>
                <a:stretch>
                  <a:fillRect l="-1252" r="-1174" b="-103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412776"/>
            <a:ext cx="6496050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5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470848" y="630932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1</a:t>
            </a:r>
            <a:r>
              <a:rPr lang="en-US" dirty="0" smtClean="0"/>
              <a:t>: </a:t>
            </a:r>
            <a:r>
              <a:rPr lang="el-GR" dirty="0" smtClean="0"/>
              <a:t>Εύρεση του στιγμιαίου</a:t>
            </a:r>
            <a:br>
              <a:rPr lang="el-GR" dirty="0" smtClean="0"/>
            </a:br>
            <a:r>
              <a:rPr lang="el-GR" dirty="0" smtClean="0"/>
              <a:t>                     πόλου περιστροφής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Θέση κειμένου 2"/>
              <p:cNvSpPr txBox="1">
                <a:spLocks/>
              </p:cNvSpPr>
              <p:nvPr/>
            </p:nvSpPr>
            <p:spPr>
              <a:xfrm>
                <a:off x="6084168" y="1628800"/>
                <a:ext cx="3008274" cy="263517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l-GR" b="0" dirty="0" smtClean="0"/>
                  <a:t>Αν γνωρίζω τις διευθύνσεις των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latin typeface="Cambria Math"/>
                            <a:ea typeface="Cambria Math"/>
                          </a:rPr>
                          <m:t>A</m:t>
                        </m:r>
                      </m:sub>
                    </m:sSub>
                  </m:oMath>
                </a14:m>
                <a:r>
                  <a:rPr lang="el-GR" b="0" dirty="0" smtClean="0"/>
                  <a:t> </a:t>
                </a:r>
                <a:r>
                  <a:rPr lang="el-GR" b="0" dirty="0"/>
                  <a:t> </a:t>
                </a:r>
                <a:r>
                  <a:rPr lang="el-GR" b="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ea typeface="Cambria Math"/>
                          </a:rPr>
                          <m:t>Β</m:t>
                        </m:r>
                      </m:sub>
                    </m:sSub>
                  </m:oMath>
                </a14:m>
                <a:r>
                  <a:rPr lang="el-GR" b="0" dirty="0" smtClean="0"/>
                  <a:t> και την γωνιακή ταχύτητα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bar>
                  </m:oMath>
                </a14:m>
                <a:r>
                  <a:rPr lang="el-GR" b="0" dirty="0" smtClean="0"/>
                  <a:t>, να βρείτε την θέση του στιγμιαίου πόλου περιστροφής Π</a:t>
                </a:r>
                <a:r>
                  <a:rPr lang="el-GR" b="0" dirty="0"/>
                  <a:t>.</a:t>
                </a:r>
              </a:p>
            </p:txBody>
          </p:sp>
        </mc:Choice>
        <mc:Fallback xmlns="">
          <p:sp>
            <p:nvSpPr>
              <p:cNvPr id="16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1628800"/>
                <a:ext cx="3008274" cy="2635175"/>
              </a:xfrm>
              <a:prstGeom prst="rect">
                <a:avLst/>
              </a:prstGeom>
              <a:blipFill rotWithShape="1">
                <a:blip r:embed="rId3"/>
                <a:stretch>
                  <a:fillRect l="-3036" t="-4398" r="-3036" b="-53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5913"/>
            <a:ext cx="5715000" cy="3686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35696" y="5519504"/>
                <a:ext cx="331236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519504"/>
                <a:ext cx="3312368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79912" y="5517232"/>
                <a:ext cx="331236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517232"/>
                <a:ext cx="3312368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470848" y="630932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1</a:t>
            </a:r>
            <a:r>
              <a:rPr lang="en-US" dirty="0" smtClean="0"/>
              <a:t>: </a:t>
            </a:r>
            <a:r>
              <a:rPr lang="el-GR" dirty="0" smtClean="0"/>
              <a:t>Εύρεση του στιγμιαίου</a:t>
            </a:r>
            <a:br>
              <a:rPr lang="el-GR" dirty="0" smtClean="0"/>
            </a:br>
            <a:r>
              <a:rPr lang="el-GR" dirty="0" smtClean="0"/>
              <a:t>                     πόλου περιστροφής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36" y="1585913"/>
            <a:ext cx="5715000" cy="3686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Θέση κειμένου 2"/>
          <p:cNvSpPr txBox="1">
            <a:spLocks/>
          </p:cNvSpPr>
          <p:nvPr/>
        </p:nvSpPr>
        <p:spPr>
          <a:xfrm>
            <a:off x="971600" y="5443487"/>
            <a:ext cx="7632848" cy="1297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O </a:t>
            </a:r>
            <a:r>
              <a:rPr lang="el-GR" dirty="0" smtClean="0"/>
              <a:t>ΣΠΠ βρίσκεται στην τομή των ευθειών που είναι κάθετες στις διευθύνσεις των ταχυτήτων στα σημεία Α και Β.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91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8352928" cy="927794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Εφαρμογή </a:t>
            </a:r>
            <a:r>
              <a:rPr lang="en-US" u="sng" dirty="0" smtClean="0"/>
              <a:t>: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Θέση κειμένου 2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932040" y="1196752"/>
                <a:ext cx="4211960" cy="4032448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el-GR" dirty="0" smtClean="0"/>
                  <a:t>Δεδομένα</a:t>
                </a:r>
                <a:r>
                  <a:rPr lang="en-US" dirty="0" smtClean="0"/>
                  <a:t>:</a:t>
                </a:r>
                <a:endParaRPr lang="el-GR" dirty="0" smtClean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l-GR" b="0" dirty="0" smtClean="0">
                    <a:ea typeface="Cambria Math"/>
                  </a:rPr>
                  <a:t>Η κίνηση του μηχανισμού στροφάλου-διωστήρα-εμβόλου, ο οποίος μετατρέπει την περιστροφική κίνηση του στροφάλου σε μεταφορική κίνηση του εμβόλου είναι επίπεδη.</a:t>
                </a:r>
                <a:endParaRPr lang="el-GR" b="0" dirty="0" smtClean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l-GR" b="0" dirty="0" smtClean="0"/>
                  <a:t>Ο στρόφαλος περιστρέφεται με σταθερή γωνιαή ταχύτητα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𝜔</m:t>
                    </m:r>
                    <m:r>
                      <a:rPr lang="el-GR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l-GR" b="0" dirty="0" smtClean="0"/>
              </a:p>
            </p:txBody>
          </p:sp>
        </mc:Choice>
        <mc:Fallback xmlns="">
          <p:sp>
            <p:nvSpPr>
              <p:cNvPr id="13" name="Θέση κει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932040" y="1196752"/>
                <a:ext cx="4211960" cy="4032448"/>
              </a:xfrm>
              <a:blipFill rotWithShape="1">
                <a:blip r:embed="rId3"/>
                <a:stretch>
                  <a:fillRect l="-1881" r="-2026" b="-18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</a:t>
            </a:r>
            <a:r>
              <a:rPr lang="en-US" dirty="0" smtClean="0"/>
              <a:t>2: M</a:t>
            </a:r>
            <a:r>
              <a:rPr lang="el-GR" dirty="0" smtClean="0"/>
              <a:t>ηχανισμός Στροφάλου – Διωστήρα-Εμβόλου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82453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0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470848" y="630932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2</a:t>
            </a:r>
            <a:r>
              <a:rPr lang="en-US" dirty="0" smtClean="0"/>
              <a:t>: </a:t>
            </a:r>
            <a:r>
              <a:rPr lang="el-GR" dirty="0" smtClean="0"/>
              <a:t>Κύλιση δίσκου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επίπεδο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Θέση κειμένου 2"/>
              <p:cNvSpPr txBox="1">
                <a:spLocks/>
              </p:cNvSpPr>
              <p:nvPr/>
            </p:nvSpPr>
            <p:spPr>
              <a:xfrm>
                <a:off x="5868144" y="1513905"/>
                <a:ext cx="3008274" cy="537147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l-GR" b="0" dirty="0" smtClean="0"/>
                  <a:t>Κυκλικός δίσκος ακτίνας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κυλάει χωρίς να ολισθαίνει πάνω σε ακίνητη ευθεία γραμμή.</a:t>
                </a:r>
              </a:p>
              <a:p>
                <a:pPr algn="just"/>
                <a:r>
                  <a:rPr lang="el-GR" b="0" dirty="0" smtClean="0"/>
                  <a:t>Αν το κέντρο του δίσκου έχει ταχύτητα </a:t>
                </a:r>
                <a:r>
                  <a:rPr lang="en-US" b="0" dirty="0" smtClean="0"/>
                  <a:t>v </a:t>
                </a:r>
                <a:r>
                  <a:rPr lang="el-GR" b="0" dirty="0" smtClean="0"/>
                  <a:t>και επιτάχυνση α</a:t>
                </a:r>
                <a:endParaRPr lang="en-US" b="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N</a:t>
                </a:r>
                <a:r>
                  <a:rPr lang="el-GR" b="0" dirty="0" smtClean="0"/>
                  <a:t>α υπολογισθεί η γωνιακή ταχύτητα ω και η γωνιακή επιτάχυνση του δίσκου </a:t>
                </a:r>
                <a:r>
                  <a:rPr lang="el-GR" b="0" i="1" dirty="0" smtClean="0"/>
                  <a:t>α</a:t>
                </a:r>
              </a:p>
              <a:p>
                <a:pPr algn="just"/>
                <a:endParaRPr lang="el-GR" b="0" dirty="0"/>
              </a:p>
            </p:txBody>
          </p:sp>
        </mc:Choice>
        <mc:Fallback xmlns="">
          <p:sp>
            <p:nvSpPr>
              <p:cNvPr id="16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513905"/>
                <a:ext cx="3008274" cy="5371479"/>
              </a:xfrm>
              <a:prstGeom prst="rect">
                <a:avLst/>
              </a:prstGeom>
              <a:blipFill rotWithShape="1">
                <a:blip r:embed="rId3"/>
                <a:stretch>
                  <a:fillRect l="-3245" t="-2043" r="-3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4957564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470848" y="630932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2</a:t>
            </a:r>
            <a:r>
              <a:rPr lang="en-US" dirty="0" smtClean="0"/>
              <a:t>: </a:t>
            </a:r>
            <a:r>
              <a:rPr lang="el-GR" dirty="0" smtClean="0"/>
              <a:t>Κύλιση δίσκου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επίπεδο</a:t>
            </a:r>
            <a:endParaRPr lang="el-GR" dirty="0"/>
          </a:p>
        </p:txBody>
      </p:sp>
      <p:sp>
        <p:nvSpPr>
          <p:cNvPr id="16" name="Θέση κειμένου 2"/>
          <p:cNvSpPr txBox="1">
            <a:spLocks/>
          </p:cNvSpPr>
          <p:nvPr/>
        </p:nvSpPr>
        <p:spPr>
          <a:xfrm>
            <a:off x="5868144" y="1696737"/>
            <a:ext cx="3008274" cy="2664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b="0" dirty="0" smtClean="0"/>
              <a:t>Ποιες είναι οι ταχύτητες των σημείων Α,Β και Γ</a:t>
            </a:r>
            <a:r>
              <a:rPr lang="en-US" b="0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b="0" dirty="0" smtClean="0"/>
              <a:t>Τι επιτάχυνση έχει το σημείο επαφής </a:t>
            </a:r>
            <a:r>
              <a:rPr lang="en-US" b="0" dirty="0" smtClean="0"/>
              <a:t>C </a:t>
            </a:r>
            <a:r>
              <a:rPr lang="el-GR" b="0" dirty="0" smtClean="0"/>
              <a:t>του δίσκου με την ευθεία γραμμή</a:t>
            </a:r>
            <a:r>
              <a:rPr lang="en-US" b="0" dirty="0" smtClean="0"/>
              <a:t>;</a:t>
            </a:r>
            <a:endParaRPr lang="el-GR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4536504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2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470848" y="630932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2</a:t>
            </a:r>
            <a:r>
              <a:rPr lang="en-US" dirty="0" smtClean="0"/>
              <a:t>: </a:t>
            </a:r>
            <a:r>
              <a:rPr lang="el-GR" dirty="0" smtClean="0"/>
              <a:t>Κύλιση δίσκου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επίπεδο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Θέση κειμένου 2"/>
              <p:cNvSpPr txBox="1">
                <a:spLocks/>
              </p:cNvSpPr>
              <p:nvPr/>
            </p:nvSpPr>
            <p:spPr>
              <a:xfrm>
                <a:off x="6084168" y="1657921"/>
                <a:ext cx="3008274" cy="321123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Το σημείο </a:t>
                </a:r>
                <a:r>
                  <a:rPr lang="en-US" b="0" dirty="0" smtClean="0"/>
                  <a:t>C </a:t>
                </a:r>
                <a:r>
                  <a:rPr lang="el-GR" b="0" dirty="0" smtClean="0"/>
                  <a:t>δεν ολισθαίνει ως προς το </a:t>
                </a:r>
                <a:r>
                  <a:rPr lang="en-US" b="0" dirty="0" smtClean="0"/>
                  <a:t>C’</a:t>
                </a:r>
                <a:r>
                  <a:rPr lang="el-GR" b="0" dirty="0" smtClean="0"/>
                  <a:t> 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Η σχετική ταχύτητα του </a:t>
                </a:r>
                <a:r>
                  <a:rPr lang="en-US" b="0" dirty="0" smtClean="0"/>
                  <a:t>C </a:t>
                </a:r>
                <a:r>
                  <a:rPr lang="el-GR" b="0" dirty="0" smtClean="0"/>
                  <a:t>ως προς το </a:t>
                </a:r>
                <a:r>
                  <a:rPr lang="en-US" b="0" dirty="0" smtClean="0"/>
                  <a:t>C’ </a:t>
                </a:r>
                <a:r>
                  <a:rPr lang="el-GR" b="0" dirty="0" smtClean="0"/>
                  <a:t>είναι</a:t>
                </a:r>
                <a:r>
                  <a:rPr lang="en-US" b="0" dirty="0" smtClean="0"/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l-GR" b="0" dirty="0" smtClean="0"/>
              </a:p>
              <a:p>
                <a:pPr algn="just"/>
                <a:endParaRPr lang="el-GR" b="0" dirty="0"/>
              </a:p>
            </p:txBody>
          </p:sp>
        </mc:Choice>
        <mc:Fallback xmlns="">
          <p:sp>
            <p:nvSpPr>
              <p:cNvPr id="16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1657921"/>
                <a:ext cx="3008274" cy="3211239"/>
              </a:xfrm>
              <a:prstGeom prst="rect">
                <a:avLst/>
              </a:prstGeom>
              <a:blipFill rotWithShape="1">
                <a:blip r:embed="rId3"/>
                <a:stretch>
                  <a:fillRect l="-2632" t="-1139" r="-30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4957564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04248" y="4005064"/>
            <a:ext cx="144016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79712" y="5747435"/>
                <a:ext cx="2521586" cy="56188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𝐶</m:t>
                          </m:r>
                          <m:r>
                            <a:rPr lang="en-US" sz="2800" i="1">
                              <a:latin typeface="Cambria Math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747435"/>
                <a:ext cx="2521586" cy="561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136766" y="5747434"/>
            <a:ext cx="2147202" cy="561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683568" y="5129950"/>
            <a:ext cx="8064896" cy="4014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dirty="0" smtClean="0"/>
              <a:t>Κινηματικός περιορισμός μη ολίσθησης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71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470848" y="630932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2</a:t>
            </a:r>
            <a:r>
              <a:rPr lang="en-US" dirty="0" smtClean="0"/>
              <a:t>: </a:t>
            </a:r>
            <a:r>
              <a:rPr lang="el-GR" dirty="0" smtClean="0"/>
              <a:t>Κύλιση δίσκου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επίπεδο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Θέση κειμένου 2"/>
              <p:cNvSpPr txBox="1">
                <a:spLocks/>
              </p:cNvSpPr>
              <p:nvPr/>
            </p:nvSpPr>
            <p:spPr>
              <a:xfrm>
                <a:off x="683568" y="1556792"/>
                <a:ext cx="8408874" cy="136815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Κύλιση χωρίς ολίσθηση 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Ο δίσκος εκτελεί επίπεδη κίνηση.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/>
                      </a:rPr>
                      <m:t>C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  <a:ea typeface="Cambria Math"/>
                      </a:rPr>
                      <m:t>Π</m:t>
                    </m:r>
                    <m:r>
                      <a:rPr lang="el-GR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  <a:ea typeface="Cambria Math"/>
                      </a:rPr>
                      <m:t>πόλος</m:t>
                    </m:r>
                    <m:r>
                      <a:rPr lang="el-GR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  <a:ea typeface="Cambria Math"/>
                      </a:rPr>
                      <m:t>περιστροφής</m:t>
                    </m:r>
                    <m:r>
                      <a:rPr lang="el-GR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  <a:ea typeface="Cambria Math"/>
                      </a:rPr>
                      <m:t>επειδή</m:t>
                    </m:r>
                    <m:r>
                      <a:rPr lang="el-GR" b="0" i="0" smtClean="0">
                        <a:latin typeface="Cambria Math"/>
                        <a:ea typeface="Cambria Math"/>
                      </a:rPr>
                      <m:t>   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l-GR" b="0" dirty="0"/>
              </a:p>
            </p:txBody>
          </p:sp>
        </mc:Choice>
        <mc:Fallback xmlns="">
          <p:sp>
            <p:nvSpPr>
              <p:cNvPr id="16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8408874" cy="1368153"/>
              </a:xfrm>
              <a:prstGeom prst="rect">
                <a:avLst/>
              </a:prstGeom>
              <a:blipFill rotWithShape="1">
                <a:blip r:embed="rId3"/>
                <a:stretch>
                  <a:fillRect l="-942" t="-2667" b="-7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91680" y="3358084"/>
                <a:ext cx="5616624" cy="543418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O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l-GR" sz="28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bar>
                      <m:r>
                        <a:rPr lang="en-US" sz="28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/>
                              <a:ea typeface="Cambria Math"/>
                            </a:rPr>
                            <m:t>ΠΟ</m:t>
                          </m:r>
                        </m:sub>
                      </m:sSub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358084"/>
                <a:ext cx="5616624" cy="5434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26391" y="5949280"/>
            <a:ext cx="2147202" cy="908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1019845" y="3027539"/>
            <a:ext cx="8064896" cy="4014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0" dirty="0" smtClean="0"/>
              <a:t>Άρα</a:t>
            </a:r>
            <a:r>
              <a:rPr lang="en-US" b="0" dirty="0" smtClean="0"/>
              <a:t>:</a:t>
            </a:r>
            <a:endParaRPr lang="el-GR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6136" y="3429000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429000"/>
                <a:ext cx="648072" cy="5336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91680" y="3933056"/>
                <a:ext cx="5616624" cy="62363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latin typeface="Cambria Math"/>
                          <a:ea typeface="Cambria Math"/>
                        </a:rPr>
                        <m:t>v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3200" i="1">
                          <a:latin typeface="Cambria Math"/>
                          <a:ea typeface="Cambria Math"/>
                        </a:rPr>
                        <m:t>𝜔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32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𝑅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933056"/>
                <a:ext cx="5616624" cy="6236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20172" y="3962673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72" y="3962673"/>
                <a:ext cx="648072" cy="5336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91680" y="4677576"/>
                <a:ext cx="5616624" cy="62363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latin typeface="Cambria Math"/>
                          <a:ea typeface="Cambria Math"/>
                        </a:rPr>
                        <m:t>v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l-GR" sz="3200" i="1">
                          <a:latin typeface="Cambria Math"/>
                          <a:ea typeface="Cambria Math"/>
                        </a:rPr>
                        <m:t>𝜔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677576"/>
                <a:ext cx="5616624" cy="6236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71075" y="472255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75" y="4722555"/>
                <a:ext cx="648072" cy="53367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691680" y="5397656"/>
                <a:ext cx="5616624" cy="607923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latin typeface="Cambria Math"/>
                          <a:ea typeface="Cambria Math"/>
                        </a:rPr>
                        <m:t>v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l-GR" sz="3200" i="1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397656"/>
                <a:ext cx="5616624" cy="60792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47039" y="5434780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039" y="5434780"/>
                <a:ext cx="648072" cy="53367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19672" y="5949280"/>
                <a:ext cx="5616624" cy="93333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949280"/>
                <a:ext cx="5616624" cy="933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5796136" y="6185113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1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90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470848" y="630932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2</a:t>
            </a:r>
            <a:r>
              <a:rPr lang="en-US" dirty="0" smtClean="0"/>
              <a:t>: </a:t>
            </a:r>
            <a:r>
              <a:rPr lang="el-GR" dirty="0" smtClean="0"/>
              <a:t>Κύλιση δίσκου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επίπεδο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3576926" y="3156526"/>
            <a:ext cx="2147202" cy="908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945787" y="1412776"/>
            <a:ext cx="8064896" cy="4014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0" dirty="0" smtClean="0"/>
              <a:t>Με παραγώγιση της (1) έχω</a:t>
            </a:r>
            <a:r>
              <a:rPr lang="en-US" b="0" dirty="0" smtClean="0"/>
              <a:t>:</a:t>
            </a:r>
            <a:endParaRPr lang="el-GR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72100" y="2158243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2158243"/>
                <a:ext cx="648072" cy="5336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19672" y="1916832"/>
                <a:ext cx="5616624" cy="1016497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l-GR" sz="32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32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acc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916832"/>
                <a:ext cx="5616624" cy="10164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763688" y="3144701"/>
                <a:ext cx="5616624" cy="93237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 b="0" i="0" smtClean="0">
                              <a:latin typeface="Cambria Math"/>
                              <a:ea typeface="Cambria Math"/>
                            </a:rPr>
                            <m:t>α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144701"/>
                <a:ext cx="5616624" cy="9323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5951467" y="3380053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57253"/>
            <a:ext cx="34099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1908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8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470848" y="630932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2</a:t>
            </a:r>
            <a:r>
              <a:rPr lang="en-US" dirty="0" smtClean="0"/>
              <a:t>: </a:t>
            </a:r>
            <a:r>
              <a:rPr lang="el-GR" dirty="0" smtClean="0"/>
              <a:t>Κύλιση δίσκου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επίπεδο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3096344" cy="2604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4161652"/>
                <a:ext cx="8496944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ΑΠ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𝜔</m:t>
                      </m:r>
                      <m:rad>
                        <m:radPr>
                          <m:degHide m:val="on"/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161652"/>
                <a:ext cx="8496944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4797152"/>
                <a:ext cx="8496944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Π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97152"/>
                <a:ext cx="8496944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2" y="5447496"/>
                <a:ext cx="8496944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ΓΠ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447496"/>
                <a:ext cx="8496944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3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470848" y="630932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2</a:t>
            </a:r>
            <a:r>
              <a:rPr lang="en-US" dirty="0" smtClean="0"/>
              <a:t>: </a:t>
            </a:r>
            <a:r>
              <a:rPr lang="el-GR" dirty="0" smtClean="0"/>
              <a:t>Κύλιση δίσκου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επίπεδο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3066351" y="4883988"/>
            <a:ext cx="2147202" cy="908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1019845" y="1556792"/>
            <a:ext cx="8064896" cy="4014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0" dirty="0" smtClean="0"/>
              <a:t>Επιτάχυνση του σημείου </a:t>
            </a:r>
            <a:r>
              <a:rPr lang="en-US" b="0" dirty="0" smtClean="0"/>
              <a:t>C:</a:t>
            </a:r>
            <a:endParaRPr lang="el-GR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96174" y="2191191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174" y="2191191"/>
                <a:ext cx="648072" cy="5336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09104" y="2842699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104" y="2842699"/>
                <a:ext cx="648072" cy="5336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36296" y="3615407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615407"/>
                <a:ext cx="648072" cy="5336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15616" y="2063120"/>
                <a:ext cx="6048672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bar>
                        <m:bar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𝑂𝐶</m:t>
                          </m:r>
                        </m:sub>
                      </m:sSub>
                      <m:r>
                        <a:rPr lang="el-GR" sz="2600" i="1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𝑂𝐶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063120"/>
                <a:ext cx="6048672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15616" y="2639184"/>
                <a:ext cx="6048672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600">
                          <a:latin typeface="Cambria Math"/>
                          <a:ea typeface="Cambria Math"/>
                        </a:rPr>
                        <m:t>α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l-GR" sz="2600" i="1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𝑂𝐶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639184"/>
                <a:ext cx="6048672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15616" y="3431272"/>
                <a:ext cx="6048672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600" b="0" i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𝑅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l-GR" sz="2600" i="1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𝑂𝐶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431272"/>
                <a:ext cx="6048672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15616" y="4151352"/>
                <a:ext cx="6048672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600" b="0" i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𝑅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𝑅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l-GR" sz="2600" i="1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151352"/>
                <a:ext cx="6048672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42537" y="4279423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537" y="4279423"/>
                <a:ext cx="648072" cy="53367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15616" y="4943440"/>
                <a:ext cx="6048672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/>
                          <a:ea typeface="Cambria Math"/>
                        </a:rPr>
                        <m:t>𝑅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43440"/>
                <a:ext cx="6048672" cy="7898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0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470848" y="630932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</a:t>
            </a:r>
            <a:r>
              <a:rPr lang="en-US" dirty="0" smtClean="0"/>
              <a:t>3: </a:t>
            </a:r>
            <a:r>
              <a:rPr lang="el-GR" dirty="0" smtClean="0"/>
              <a:t>Κύλιση δίσκου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    κεκλιμένο επίπεδο</a:t>
            </a:r>
            <a:endParaRPr lang="el-GR" dirty="0"/>
          </a:p>
        </p:txBody>
      </p:sp>
      <p:sp>
        <p:nvSpPr>
          <p:cNvPr id="16" name="Θέση κειμένου 2"/>
          <p:cNvSpPr txBox="1">
            <a:spLocks/>
          </p:cNvSpPr>
          <p:nvPr/>
        </p:nvSpPr>
        <p:spPr>
          <a:xfrm>
            <a:off x="5580112" y="2564904"/>
            <a:ext cx="3008274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0" dirty="0" smtClean="0"/>
              <a:t>Αν στρέψουμε το πρόβλημα η επίλυση είναι ίδια με πριν.</a:t>
            </a:r>
            <a:endParaRPr lang="en-US" b="0" dirty="0"/>
          </a:p>
          <a:p>
            <a:pPr algn="just"/>
            <a:endParaRPr lang="el-GR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4155661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470848" y="630932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4</a:t>
            </a:r>
            <a:r>
              <a:rPr lang="en-US" dirty="0" smtClean="0"/>
              <a:t>: </a:t>
            </a:r>
            <a:r>
              <a:rPr lang="el-GR" dirty="0" smtClean="0"/>
              <a:t>Κύλιση δίσκου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 κινούμενο όχημα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Θέση κειμένου 2"/>
              <p:cNvSpPr txBox="1">
                <a:spLocks/>
              </p:cNvSpPr>
              <p:nvPr/>
            </p:nvSpPr>
            <p:spPr>
              <a:xfrm>
                <a:off x="5580112" y="2132856"/>
                <a:ext cx="3008274" cy="158417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l-GR" b="0" dirty="0" smtClean="0"/>
                  <a:t>Αν είναι γνωστές οι ταχύτητες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/>
                      </a:rPr>
                      <m:t>(</m:t>
                    </m:r>
                    <m:r>
                      <a:rPr lang="en-US" b="0" i="1">
                        <a:latin typeface="Cambria Math"/>
                      </a:rPr>
                      <m:t>𝑡</m:t>
                    </m:r>
                    <m:r>
                      <a:rPr lang="en-US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/>
                  <a:t> </a:t>
                </a:r>
                <a:r>
                  <a:rPr lang="el-GR" b="0" dirty="0" smtClean="0"/>
                  <a:t>να βρεθεί η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l-G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l-GR" b="0" dirty="0"/>
              </a:p>
            </p:txBody>
          </p:sp>
        </mc:Choice>
        <mc:Fallback xmlns="">
          <p:sp>
            <p:nvSpPr>
              <p:cNvPr id="16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132856"/>
                <a:ext cx="3008274" cy="1584176"/>
              </a:xfrm>
              <a:prstGeom prst="rect">
                <a:avLst/>
              </a:prstGeom>
              <a:blipFill rotWithShape="1">
                <a:blip r:embed="rId3"/>
                <a:stretch>
                  <a:fillRect l="-3036" t="-1154" r="-30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4252"/>
            <a:ext cx="4856629" cy="2885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470848" y="630932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Θέση κειμένου 2"/>
              <p:cNvSpPr txBox="1">
                <a:spLocks/>
              </p:cNvSpPr>
              <p:nvPr/>
            </p:nvSpPr>
            <p:spPr>
              <a:xfrm>
                <a:off x="6084168" y="1657921"/>
                <a:ext cx="3008274" cy="321123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Το σημείο </a:t>
                </a:r>
                <a:r>
                  <a:rPr lang="en-US" b="0" dirty="0" smtClean="0"/>
                  <a:t>C </a:t>
                </a:r>
                <a:r>
                  <a:rPr lang="el-GR" b="0" dirty="0" smtClean="0"/>
                  <a:t>δεν ολισθαίνει ως προς το </a:t>
                </a:r>
                <a:r>
                  <a:rPr lang="en-US" b="0" dirty="0" smtClean="0"/>
                  <a:t>C’</a:t>
                </a:r>
                <a:r>
                  <a:rPr lang="el-GR" b="0" dirty="0" smtClean="0"/>
                  <a:t> 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Η σχετική ταχύτητα του </a:t>
                </a:r>
                <a:r>
                  <a:rPr lang="en-US" b="0" dirty="0" smtClean="0"/>
                  <a:t>C </a:t>
                </a:r>
                <a:r>
                  <a:rPr lang="el-GR" b="0" dirty="0" smtClean="0"/>
                  <a:t>ως προς το </a:t>
                </a:r>
                <a:r>
                  <a:rPr lang="en-US" b="0" dirty="0" smtClean="0"/>
                  <a:t>C’ </a:t>
                </a:r>
                <a:r>
                  <a:rPr lang="el-GR" b="0" dirty="0" smtClean="0"/>
                  <a:t>είναι</a:t>
                </a:r>
                <a:r>
                  <a:rPr lang="en-US" b="0" dirty="0" smtClean="0"/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l-GR" b="0" dirty="0" smtClean="0"/>
              </a:p>
              <a:p>
                <a:pPr algn="just"/>
                <a:endParaRPr lang="el-GR" b="0" dirty="0"/>
              </a:p>
            </p:txBody>
          </p:sp>
        </mc:Choice>
        <mc:Fallback xmlns="">
          <p:sp>
            <p:nvSpPr>
              <p:cNvPr id="16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1657921"/>
                <a:ext cx="3008274" cy="3211239"/>
              </a:xfrm>
              <a:prstGeom prst="rect">
                <a:avLst/>
              </a:prstGeom>
              <a:blipFill rotWithShape="1">
                <a:blip r:embed="rId3"/>
                <a:stretch>
                  <a:fillRect l="-2632" t="-1139" r="-30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804248" y="4005064"/>
            <a:ext cx="144016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79712" y="5747435"/>
                <a:ext cx="2521586" cy="56188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𝐶</m:t>
                          </m:r>
                          <m:r>
                            <a:rPr lang="en-US" sz="2800" i="1">
                              <a:latin typeface="Cambria Math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747435"/>
                <a:ext cx="2521586" cy="5618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136766" y="5747434"/>
            <a:ext cx="2147202" cy="561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683568" y="5129950"/>
            <a:ext cx="8064896" cy="4014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dirty="0" smtClean="0"/>
              <a:t>Κινηματικός περιορισμός μη ολίσθησης</a:t>
            </a:r>
            <a:endParaRPr lang="el-GR" dirty="0"/>
          </a:p>
        </p:txBody>
      </p:sp>
      <p:sp>
        <p:nvSpPr>
          <p:cNvPr id="11" name="Τίτλος 5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4</a:t>
            </a:r>
            <a:r>
              <a:rPr lang="en-US" dirty="0" smtClean="0"/>
              <a:t>: </a:t>
            </a:r>
            <a:r>
              <a:rPr lang="el-GR" dirty="0" smtClean="0"/>
              <a:t>Κύλιση δίσκου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 κινούμενο όχημα</a:t>
            </a:r>
            <a:endParaRPr lang="el-G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3" y="1772816"/>
            <a:ext cx="4856629" cy="2885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8352928" cy="927794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Εφαρμογή </a:t>
            </a:r>
            <a:r>
              <a:rPr lang="en-US" u="sng" dirty="0" smtClean="0"/>
              <a:t>: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Θέση κειμένου 2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328592" y="1628800"/>
                <a:ext cx="4211960" cy="2304256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dirty="0" smtClean="0"/>
                  <a:t>Z</a:t>
                </a:r>
                <a:r>
                  <a:rPr lang="el-GR" dirty="0" smtClean="0"/>
                  <a:t>ητούμενα</a:t>
                </a:r>
                <a:r>
                  <a:rPr lang="en-US" dirty="0" smtClean="0"/>
                  <a:t>:</a:t>
                </a:r>
                <a:endParaRPr lang="el-GR" dirty="0" smtClean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Β</m:t>
                        </m:r>
                      </m:sub>
                    </m:sSub>
                    <m:d>
                      <m:dPr>
                        <m:ctrlPr>
                          <a:rPr lang="el-GR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b="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>
                            <a:latin typeface="Cambria Math"/>
                          </a:rPr>
                          <m:t>Β</m:t>
                        </m:r>
                      </m:sub>
                    </m:sSub>
                    <m:d>
                      <m:dPr>
                        <m:ctrlPr>
                          <a:rPr lang="el-GR" b="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l-GR" b="0" dirty="0" smtClean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ΑΒ</m:t>
                        </m:r>
                      </m:sub>
                    </m:sSub>
                  </m:oMath>
                </a14:m>
                <a:endParaRPr lang="el-GR" b="0" dirty="0" smtClean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l-GR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ΑΒ</m:t>
                        </m:r>
                      </m:sub>
                    </m:sSub>
                  </m:oMath>
                </a14:m>
                <a:endParaRPr lang="el-GR" b="0" dirty="0" smtClean="0"/>
              </a:p>
            </p:txBody>
          </p:sp>
        </mc:Choice>
        <mc:Fallback xmlns="">
          <p:sp>
            <p:nvSpPr>
              <p:cNvPr id="13" name="Θέση κει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328592" y="1628800"/>
                <a:ext cx="4211960" cy="2304256"/>
              </a:xfrm>
              <a:blipFill rotWithShape="1">
                <a:blip r:embed="rId3"/>
                <a:stretch>
                  <a:fillRect l="-2171" b="-5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</a:t>
            </a:r>
            <a:r>
              <a:rPr lang="en-US" dirty="0" smtClean="0"/>
              <a:t>2: M</a:t>
            </a:r>
            <a:r>
              <a:rPr lang="el-GR" dirty="0" smtClean="0"/>
              <a:t>ηχανισμός Στροφάλου – Διωστήρα-Εμβόλου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82453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0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470848" y="630932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sp>
        <p:nvSpPr>
          <p:cNvPr id="16" name="Θέση κειμένου 2"/>
          <p:cNvSpPr txBox="1">
            <a:spLocks/>
          </p:cNvSpPr>
          <p:nvPr/>
        </p:nvSpPr>
        <p:spPr>
          <a:xfrm>
            <a:off x="683568" y="1700807"/>
            <a:ext cx="1224136" cy="504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0" dirty="0" smtClean="0"/>
              <a:t>Όμως</a:t>
            </a:r>
            <a:r>
              <a:rPr lang="en-US" b="0" dirty="0" smtClean="0"/>
              <a:t>:</a:t>
            </a:r>
            <a:r>
              <a:rPr lang="el-GR" b="0" dirty="0" smtClean="0"/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91680" y="3173615"/>
                <a:ext cx="5616624" cy="543418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O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bar>
                        <m:barPr>
                          <m:ctrlPr>
                            <a:rPr lang="el-GR" sz="28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bar>
                      <m:r>
                        <a:rPr lang="en-US" sz="28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/>
                              <a:ea typeface="Cambria Math"/>
                            </a:rPr>
                            <m:t>Ο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73615"/>
                <a:ext cx="5616624" cy="5434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843808" y="5733257"/>
            <a:ext cx="3456384" cy="1124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683568" y="2276872"/>
            <a:ext cx="8064896" cy="4014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0" dirty="0" smtClean="0"/>
              <a:t>Άρα</a:t>
            </a:r>
            <a:r>
              <a:rPr lang="en-US" b="0" dirty="0" smtClean="0"/>
              <a:t>:</a:t>
            </a:r>
            <a:endParaRPr lang="el-GR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84168" y="3212977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212977"/>
                <a:ext cx="648072" cy="5336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91680" y="3717033"/>
                <a:ext cx="5616624" cy="63216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l-GR" sz="3200" i="1">
                          <a:latin typeface="Cambria Math"/>
                          <a:ea typeface="Cambria Math"/>
                        </a:rPr>
                        <m:t>𝜔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32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𝑅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717033"/>
                <a:ext cx="5616624" cy="6321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80312" y="3831431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3831431"/>
                <a:ext cx="648072" cy="5336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91680" y="4461553"/>
                <a:ext cx="5616624" cy="62363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l-GR" sz="3200" i="1">
                          <a:latin typeface="Cambria Math"/>
                          <a:ea typeface="Cambria Math"/>
                        </a:rPr>
                        <m:t>𝜔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461553"/>
                <a:ext cx="5616624" cy="6236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20272" y="4581128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581128"/>
                <a:ext cx="648072" cy="5336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691680" y="5181633"/>
                <a:ext cx="5616624" cy="607923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l-GR" sz="3200" i="1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181633"/>
                <a:ext cx="5616624" cy="60792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44208" y="5218757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218757"/>
                <a:ext cx="648072" cy="53367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19672" y="5733257"/>
                <a:ext cx="5616624" cy="1044838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733257"/>
                <a:ext cx="5616624" cy="104483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935349" y="6024843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1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65598" y="1700807"/>
                <a:ext cx="4602646" cy="54367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latin typeface="Cambria Math"/>
                      </a:rPr>
                      <m:t>𝑡</m:t>
                    </m:r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598" y="1700807"/>
                <a:ext cx="4602646" cy="543675"/>
              </a:xfrm>
              <a:prstGeom prst="rect">
                <a:avLst/>
              </a:prstGeom>
              <a:blipFill rotWithShape="1">
                <a:blip r:embed="rId12"/>
                <a:stretch>
                  <a:fillRect t="-10112" b="-2809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195736" y="2381269"/>
                <a:ext cx="4602646" cy="54367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latin typeface="Cambria Math"/>
                      </a:rPr>
                      <m:t>𝑡</m:t>
                    </m:r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381269"/>
                <a:ext cx="4602646" cy="543675"/>
              </a:xfrm>
              <a:prstGeom prst="rect">
                <a:avLst/>
              </a:prstGeom>
              <a:blipFill rotWithShape="1">
                <a:blip r:embed="rId13"/>
                <a:stretch>
                  <a:fillRect t="-10112" b="-2809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Θέση κειμένου 2"/>
          <p:cNvSpPr txBox="1">
            <a:spLocks/>
          </p:cNvSpPr>
          <p:nvPr/>
        </p:nvSpPr>
        <p:spPr>
          <a:xfrm>
            <a:off x="683568" y="2780928"/>
            <a:ext cx="8280920" cy="504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0" dirty="0" smtClean="0"/>
              <a:t>O </a:t>
            </a:r>
            <a:r>
              <a:rPr lang="el-GR" b="0" dirty="0" smtClean="0"/>
              <a:t>δίσκος εκτελεί επίπεδη κίνηση οπότε</a:t>
            </a:r>
            <a:r>
              <a:rPr lang="en-US" b="0" dirty="0" smtClean="0"/>
              <a:t>:</a:t>
            </a:r>
            <a:r>
              <a:rPr lang="el-GR" b="0" dirty="0" smtClean="0"/>
              <a:t>   </a:t>
            </a:r>
          </a:p>
        </p:txBody>
      </p:sp>
      <p:sp>
        <p:nvSpPr>
          <p:cNvPr id="25" name="Τίτλος 5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4</a:t>
            </a:r>
            <a:r>
              <a:rPr lang="en-US" dirty="0" smtClean="0"/>
              <a:t>: </a:t>
            </a:r>
            <a:r>
              <a:rPr lang="el-GR" dirty="0" smtClean="0"/>
              <a:t>Κύλιση δίσκου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 κινούμενο όχημα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92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470848" y="630932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sp>
        <p:nvSpPr>
          <p:cNvPr id="16" name="Θέση κειμένου 2"/>
          <p:cNvSpPr txBox="1">
            <a:spLocks/>
          </p:cNvSpPr>
          <p:nvPr/>
        </p:nvSpPr>
        <p:spPr>
          <a:xfrm>
            <a:off x="683568" y="1700807"/>
            <a:ext cx="7920880" cy="504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0" dirty="0" smtClean="0"/>
              <a:t>Με παραγώγιση της (1) θα έχω</a:t>
            </a:r>
            <a:r>
              <a:rPr lang="en-US" b="0" dirty="0" smtClean="0"/>
              <a:t>:</a:t>
            </a:r>
            <a:r>
              <a:rPr lang="el-GR" b="0" dirty="0" smtClean="0"/>
              <a:t>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915816" y="3563874"/>
            <a:ext cx="3456384" cy="1124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16216" y="2748478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748478"/>
                <a:ext cx="648072" cy="5336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804248" y="3895412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25" name="Τίτλος 5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4</a:t>
            </a:r>
            <a:r>
              <a:rPr lang="en-US" dirty="0" smtClean="0"/>
              <a:t>: </a:t>
            </a:r>
            <a:r>
              <a:rPr lang="el-GR" dirty="0" smtClean="0"/>
              <a:t>Κύλιση δίσκου σε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                       κινούμενο όχημα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772072" y="2492896"/>
                <a:ext cx="5616624" cy="1044838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l-GR" sz="32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32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acc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3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3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072" y="2492896"/>
                <a:ext cx="5616624" cy="10448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763688" y="3573016"/>
                <a:ext cx="5616624" cy="1044838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3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3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573016"/>
                <a:ext cx="5616624" cy="10448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4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4. Περιστροφή γύρω από σταθερό σημείο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34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Θέση κειμένου 2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810063" y="2927216"/>
                <a:ext cx="3131840" cy="1800200"/>
              </a:xfrm>
            </p:spPr>
            <p:txBody>
              <a:bodyPr anchor="ctr">
                <a:norm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l-GR" b="1" i="1" smtClean="0">
                        <a:latin typeface="Cambria Math"/>
                      </a:rPr>
                      <m:t>𝜽</m:t>
                    </m:r>
                  </m:oMath>
                </a14:m>
                <a:r>
                  <a:rPr lang="el-GR" dirty="0" smtClean="0"/>
                  <a:t>: η γωνία του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/>
                            <a:ea typeface="Cambria Math" panose="02040503050406030204" pitchFamily="18" charset="0"/>
                          </a:rPr>
                          <m:t>𝚨𝚩</m:t>
                        </m:r>
                      </m:e>
                    </m:acc>
                  </m:oMath>
                </a14:m>
                <a:r>
                  <a:rPr lang="el-GR" dirty="0" smtClean="0"/>
                  <a:t>  με τον οριζόντιο άξονα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3" name="Θέση κει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810063" y="2927216"/>
                <a:ext cx="3131840" cy="1800200"/>
              </a:xfrm>
              <a:blipFill rotWithShape="1">
                <a:blip r:embed="rId3"/>
                <a:stretch>
                  <a:fillRect l="-2918" r="-31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κειμένου 2"/>
              <p:cNvSpPr txBox="1">
                <a:spLocks/>
              </p:cNvSpPr>
              <p:nvPr/>
            </p:nvSpPr>
            <p:spPr>
              <a:xfrm>
                <a:off x="5868144" y="2564904"/>
                <a:ext cx="3008274" cy="72008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l-GR" dirty="0" smtClean="0"/>
                  <a:t>ΑΒ πάνω στο σώμα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dirty="0" smtClean="0"/>
                  <a:t>  η απόσταση (ΑΒ) παραμένει                                 σταθερή</a:t>
                </a:r>
                <a:endParaRPr lang="el-GR" dirty="0"/>
              </a:p>
            </p:txBody>
          </p:sp>
        </mc:Choice>
        <mc:Fallback xmlns="">
          <p:sp>
            <p:nvSpPr>
              <p:cNvPr id="7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564904"/>
                <a:ext cx="3008274" cy="720080"/>
              </a:xfrm>
              <a:prstGeom prst="rect">
                <a:avLst/>
              </a:prstGeom>
              <a:blipFill rotWithShape="1">
                <a:blip r:embed="rId4"/>
                <a:stretch>
                  <a:fillRect l="-3245" t="-122881" r="-3043" b="-194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20072" y="4799424"/>
                <a:ext cx="338437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799424"/>
                <a:ext cx="3384376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300354" y="4981568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(1)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95936" y="5663520"/>
                <a:ext cx="338437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  <a:ea typeface="Cambria Math"/>
                                </a:rPr>
                                <m:t>θ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663520"/>
                <a:ext cx="3384376" cy="789816"/>
              </a:xfrm>
              <a:prstGeom prst="rect">
                <a:avLst/>
              </a:prstGeom>
              <a:blipFill rotWithShape="1">
                <a:blip r:embed="rId6"/>
                <a:stretch>
                  <a:fillRect r="-1369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316416" y="584765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(2)</a:t>
            </a:r>
            <a:endParaRPr lang="en-US" sz="2400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Περιστροφή γύρω από σταθερό σημείο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0" y="1556792"/>
            <a:ext cx="5008984" cy="34365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sp>
        <p:nvSpPr>
          <p:cNvPr id="7" name="Θέση κειμένου 2"/>
          <p:cNvSpPr txBox="1">
            <a:spLocks/>
          </p:cNvSpPr>
          <p:nvPr/>
        </p:nvSpPr>
        <p:spPr>
          <a:xfrm>
            <a:off x="5855956" y="1340768"/>
            <a:ext cx="3008274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200" dirty="0" smtClean="0"/>
              <a:t>Προσανατολισμός του </a:t>
            </a:r>
            <a:r>
              <a:rPr lang="en-US" sz="2200" dirty="0" smtClean="0"/>
              <a:t>f’ </a:t>
            </a:r>
            <a:r>
              <a:rPr lang="el-GR" sz="2200" dirty="0" smtClean="0"/>
              <a:t>ως προς </a:t>
            </a:r>
            <a:r>
              <a:rPr lang="en-US" sz="2200" dirty="0" smtClean="0"/>
              <a:t> f</a:t>
            </a:r>
            <a:endParaRPr lang="el-G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81662" y="1988840"/>
                <a:ext cx="262829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  <m:r>
                                <a:rPr lang="en-US" sz="2600" b="0" i="0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662" y="1988840"/>
                <a:ext cx="2628292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Περιστροφή γύρω από σταθερό σημείο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0" y="1556792"/>
            <a:ext cx="4648944" cy="3189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8144" y="2574816"/>
                <a:ext cx="262829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n-US" sz="2600" b="0" dirty="0" smtClean="0">
                    <a:ea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r>
                              <a:rPr lang="en-US" sz="2600" b="0" i="0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ba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574816"/>
                <a:ext cx="2628292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68144" y="3078872"/>
                <a:ext cx="262829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n-US" sz="2600" b="0" dirty="0" smtClean="0">
                    <a:ea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r>
                              <a:rPr lang="en-US" sz="2600" b="0" i="0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ba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078872"/>
                <a:ext cx="2628292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Θέση κειμένου 2"/>
          <p:cNvSpPr txBox="1">
            <a:spLocks/>
          </p:cNvSpPr>
          <p:nvPr/>
        </p:nvSpPr>
        <p:spPr>
          <a:xfrm>
            <a:off x="5724128" y="4077072"/>
            <a:ext cx="3008274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200" b="0" dirty="0" smtClean="0"/>
              <a:t>Αυτές οι 3 γωνίες ορίζουν πλήρως τον προσανατολισμό του </a:t>
            </a:r>
            <a:r>
              <a:rPr lang="en-US" sz="2200" b="0" dirty="0" smtClean="0"/>
              <a:t>x’</a:t>
            </a:r>
            <a:r>
              <a:rPr lang="en-US" sz="1400" b="0" dirty="0" smtClean="0"/>
              <a:t>1</a:t>
            </a:r>
            <a:endParaRPr lang="el-GR" sz="1400" b="0" dirty="0"/>
          </a:p>
        </p:txBody>
      </p:sp>
      <p:sp>
        <p:nvSpPr>
          <p:cNvPr id="19" name="Θέση κειμένου 2"/>
          <p:cNvSpPr txBox="1">
            <a:spLocks/>
          </p:cNvSpPr>
          <p:nvPr/>
        </p:nvSpPr>
        <p:spPr>
          <a:xfrm>
            <a:off x="267582" y="4890353"/>
            <a:ext cx="4880482" cy="4108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200" b="0" dirty="0" smtClean="0"/>
              <a:t>Όμοια για τον </a:t>
            </a:r>
            <a:r>
              <a:rPr lang="en-US" sz="2200" b="0" dirty="0" smtClean="0"/>
              <a:t>x’</a:t>
            </a:r>
            <a:r>
              <a:rPr lang="el-GR" sz="1400" b="0" dirty="0"/>
              <a:t>2</a:t>
            </a:r>
            <a:r>
              <a:rPr lang="el-GR" sz="1400" b="0" dirty="0" smtClean="0"/>
              <a:t> </a:t>
            </a:r>
            <a:r>
              <a:rPr lang="el-GR" sz="2200" b="0" dirty="0" smtClean="0"/>
              <a:t>και τον </a:t>
            </a:r>
            <a:r>
              <a:rPr lang="en-US" sz="2200" b="0" dirty="0" smtClean="0"/>
              <a:t>x’</a:t>
            </a:r>
            <a:r>
              <a:rPr lang="el-GR" sz="1400" b="0" dirty="0" smtClean="0"/>
              <a:t>3</a:t>
            </a:r>
            <a:endParaRPr lang="el-GR" sz="14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3030" y="5149552"/>
                <a:ext cx="262829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  <m:r>
                                <a:rPr lang="en-US" sz="2600" b="0" i="0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ba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30" y="5149552"/>
                <a:ext cx="2628292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9512" y="5735528"/>
                <a:ext cx="262829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n-US" sz="2600" b="0" dirty="0" smtClean="0">
                    <a:ea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r>
                              <a:rPr lang="en-US" sz="2600" b="0" i="0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bar>
                      </m:e>
                      <m:sub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735528"/>
                <a:ext cx="2628292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9512" y="6239584"/>
                <a:ext cx="262829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n-US" sz="2600" b="0" dirty="0" smtClean="0">
                    <a:ea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r>
                              <a:rPr lang="en-US" sz="2600" b="0" i="0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bar>
                      </m:e>
                      <m:sub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39584"/>
                <a:ext cx="2628292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43908" y="5157192"/>
                <a:ext cx="262829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  <m:r>
                                <a:rPr lang="en-US" sz="2600" b="0" i="0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ba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8" y="5157192"/>
                <a:ext cx="2628292" cy="7898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30390" y="5743168"/>
                <a:ext cx="262829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n-US" sz="2600" b="0" dirty="0" smtClean="0">
                    <a:ea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r>
                              <a:rPr lang="en-US" sz="2600" b="0" i="0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bar>
                      </m:e>
                      <m:sub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90" y="5743168"/>
                <a:ext cx="2628292" cy="7898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30390" y="6247224"/>
                <a:ext cx="262829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n-US" sz="2600" b="0" dirty="0" smtClean="0">
                    <a:ea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r>
                              <a:rPr lang="en-US" sz="2600" b="0" i="0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bar>
                      </m:e>
                      <m:sub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90" y="6247224"/>
                <a:ext cx="2628292" cy="7898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"/>
          <p:cNvSpPr/>
          <p:nvPr/>
        </p:nvSpPr>
        <p:spPr>
          <a:xfrm>
            <a:off x="6372200" y="5517232"/>
            <a:ext cx="288032" cy="1268916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Θέση κειμένου 2"/>
          <p:cNvSpPr txBox="1">
            <a:spLocks/>
          </p:cNvSpPr>
          <p:nvPr/>
        </p:nvSpPr>
        <p:spPr>
          <a:xfrm>
            <a:off x="6516216" y="5805264"/>
            <a:ext cx="197767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200" b="0" dirty="0" smtClean="0"/>
              <a:t>Συνημίτονα κατεύθυνσης</a:t>
            </a:r>
            <a:endParaRPr lang="el-GR" sz="1400" b="0" dirty="0"/>
          </a:p>
        </p:txBody>
      </p:sp>
    </p:spTree>
    <p:extLst>
      <p:ext uri="{BB962C8B-B14F-4D97-AF65-F5344CB8AC3E}">
        <p14:creationId xmlns:p14="http://schemas.microsoft.com/office/powerpoint/2010/main" val="39693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  <p:sp>
        <p:nvSpPr>
          <p:cNvPr id="7" name="Θέση κειμένου 2"/>
          <p:cNvSpPr txBox="1">
            <a:spLocks/>
          </p:cNvSpPr>
          <p:nvPr/>
        </p:nvSpPr>
        <p:spPr>
          <a:xfrm>
            <a:off x="539552" y="1340768"/>
            <a:ext cx="8064896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200" dirty="0" smtClean="0"/>
              <a:t>Συνημίτονα Κατεύθυνσης</a:t>
            </a:r>
            <a:endParaRPr lang="el-GR" sz="2200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Περιστροφή γύρω από σταθερό σημείο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7584" y="1991112"/>
                <a:ext cx="712879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  <m:r>
                                <a:rPr lang="en-US" sz="2600" b="0" i="0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  ,    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=1,2,3      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=1,2,3 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991112"/>
                <a:ext cx="7128792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11760" y="3861048"/>
                <a:ext cx="3888432" cy="1296144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b="0" i="0" smtClean="0">
                          <a:latin typeface="Cambria Math"/>
                          <a:ea typeface="Cambria Math"/>
                        </a:rPr>
                        <m:t>Α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6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l-GR" sz="2600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6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l-GR" sz="2600" i="1">
                                        <a:latin typeface="Cambria Math"/>
                                        <a:ea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6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l-GR" sz="2600" i="1">
                                        <a:latin typeface="Cambria Math"/>
                                        <a:ea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6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l-GR" sz="2600" i="1">
                                        <a:latin typeface="Cambria Math"/>
                                        <a:ea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6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l-GR" sz="2600" i="1">
                                        <a:latin typeface="Cambria Math"/>
                                        <a:ea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6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l-GR" sz="2600" i="1">
                                        <a:latin typeface="Cambria Math"/>
                                        <a:ea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6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l-GR" sz="2600" i="1">
                                        <a:latin typeface="Cambria Math"/>
                                        <a:ea typeface="Cambria Math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6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l-GR" sz="2600" i="1">
                                        <a:latin typeface="Cambria Math"/>
                                        <a:ea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6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l-GR" sz="2600" i="1">
                                        <a:latin typeface="Cambria Math"/>
                                        <a:ea typeface="Cambria Math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861048"/>
                <a:ext cx="3888432" cy="12961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Θέση κειμένου 2"/>
          <p:cNvSpPr txBox="1">
            <a:spLocks/>
          </p:cNvSpPr>
          <p:nvPr/>
        </p:nvSpPr>
        <p:spPr>
          <a:xfrm>
            <a:off x="539552" y="3212976"/>
            <a:ext cx="8064896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200" b="0" dirty="0" smtClean="0"/>
              <a:t>Ο πίνακας με τα στοιχεία αυτά ονομάζεται πίνακας </a:t>
            </a:r>
            <a:r>
              <a:rPr lang="el-GR" sz="2200" b="0" dirty="0" err="1" smtClean="0"/>
              <a:t>συνημιτόνων</a:t>
            </a:r>
            <a:r>
              <a:rPr lang="el-GR" sz="2200" b="0" dirty="0" smtClean="0"/>
              <a:t> κατεύθυνσης</a:t>
            </a:r>
            <a:endParaRPr lang="el-GR" sz="2200" b="0" dirty="0"/>
          </a:p>
        </p:txBody>
      </p:sp>
      <p:sp>
        <p:nvSpPr>
          <p:cNvPr id="29" name="Θέση κειμένου 2"/>
          <p:cNvSpPr txBox="1">
            <a:spLocks/>
          </p:cNvSpPr>
          <p:nvPr/>
        </p:nvSpPr>
        <p:spPr>
          <a:xfrm>
            <a:off x="539552" y="5157192"/>
            <a:ext cx="80648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200" b="0" dirty="0" smtClean="0"/>
              <a:t>όπου</a:t>
            </a:r>
            <a:endParaRPr lang="el-GR" sz="2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79712" y="5663520"/>
                <a:ext cx="230425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  <m:r>
                                <a:rPr lang="en-US" sz="2600" b="0" i="0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 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663520"/>
                <a:ext cx="2304256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3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Περιστροφή γύρω από σταθερό σημείο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1916832"/>
                <a:ext cx="712879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ba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916832"/>
                <a:ext cx="7128792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Θέση κειμένου 2"/>
          <p:cNvSpPr txBox="1">
            <a:spLocks/>
          </p:cNvSpPr>
          <p:nvPr/>
        </p:nvSpPr>
        <p:spPr>
          <a:xfrm>
            <a:off x="539552" y="3717032"/>
            <a:ext cx="80648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200" b="0" dirty="0" smtClean="0"/>
              <a:t>οπότε</a:t>
            </a:r>
            <a:endParaRPr lang="el-GR" sz="2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504" y="2783200"/>
                <a:ext cx="892899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5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bar>
                      <m:r>
                        <a:rPr lang="en-US" sz="250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en-US" sz="25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5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bar>
                        </m:e>
                        <m:sub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l-GR" sz="25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5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5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500" i="1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5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bar>
                      <m:r>
                        <a:rPr lang="en-US" sz="25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bar>
                        </m:e>
                        <m:sub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l-GR" sz="25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5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5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500" i="1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5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bar>
                      <m:r>
                        <a:rPr lang="en-US" sz="25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bar>
                        </m:e>
                        <m:sub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500" b="0" i="1" smtClean="0">
                          <a:latin typeface="Cambria Math"/>
                          <a:ea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500" i="1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5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bar>
                      <m:r>
                        <a:rPr lang="en-US" sz="25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bar>
                        </m:e>
                        <m:sub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5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83200"/>
                <a:ext cx="8928992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544" y="4221088"/>
                <a:ext cx="5871611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6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221088"/>
                <a:ext cx="5871611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2637" y="4943440"/>
                <a:ext cx="5871611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l-GR" sz="2600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sSup>
                              <m:sSupPr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ba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l-GR" sz="26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sSup>
                              <m:sSupPr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ba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6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sSup>
                              <m:sSupPr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ba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37" y="4943440"/>
                <a:ext cx="5871611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2557" y="5663520"/>
                <a:ext cx="5871611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57" y="5663520"/>
                <a:ext cx="5871611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08104" y="5877018"/>
                <a:ext cx="2199203" cy="504310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=1,2,3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877018"/>
                <a:ext cx="2199203" cy="5043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5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Περιστροφή γύρω από σταθερό σημείο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5536" y="1772816"/>
                <a:ext cx="424847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11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4248472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536" y="2351152"/>
                <a:ext cx="424847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21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22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51152"/>
                <a:ext cx="4248472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5536" y="2999224"/>
                <a:ext cx="424847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31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32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99224"/>
                <a:ext cx="4248472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2"/>
          <p:cNvSpPr/>
          <p:nvPr/>
        </p:nvSpPr>
        <p:spPr>
          <a:xfrm>
            <a:off x="4932040" y="2132856"/>
            <a:ext cx="288032" cy="1512168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80112" y="2494032"/>
                <a:ext cx="1647800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494032"/>
                <a:ext cx="1647800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7668344" y="2658107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n-US" sz="2400" b="1" dirty="0"/>
              <a:t>1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22" name="Θέση κειμένου 2"/>
          <p:cNvSpPr txBox="1">
            <a:spLocks/>
          </p:cNvSpPr>
          <p:nvPr/>
        </p:nvSpPr>
        <p:spPr>
          <a:xfrm>
            <a:off x="539552" y="4293096"/>
            <a:ext cx="80648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200" b="0" dirty="0" smtClean="0"/>
              <a:t>Παρομοίως</a:t>
            </a:r>
            <a:endParaRPr lang="el-GR" sz="2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91880" y="5157192"/>
                <a:ext cx="1647800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ba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157192"/>
                <a:ext cx="1647800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0"/>
          <p:cNvSpPr/>
          <p:nvPr/>
        </p:nvSpPr>
        <p:spPr>
          <a:xfrm>
            <a:off x="5580112" y="5321267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89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Περιστροφή γύρω από σταθερό σημείο</a:t>
            </a:r>
          </a:p>
        </p:txBody>
      </p:sp>
      <p:sp>
        <p:nvSpPr>
          <p:cNvPr id="22" name="Θέση κειμένου 2"/>
          <p:cNvSpPr txBox="1">
            <a:spLocks/>
          </p:cNvSpPr>
          <p:nvPr/>
        </p:nvSpPr>
        <p:spPr>
          <a:xfrm>
            <a:off x="539552" y="2708920"/>
            <a:ext cx="80648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200" u="sng" dirty="0" smtClean="0"/>
              <a:t>Απόδειξη</a:t>
            </a:r>
            <a:endParaRPr lang="el-GR" sz="2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48536" y="5703623"/>
                <a:ext cx="1647800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  <m:bar>
                        <m:bar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ba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536" y="5703623"/>
                <a:ext cx="1647800" cy="789816"/>
              </a:xfrm>
              <a:prstGeom prst="rect">
                <a:avLst/>
              </a:prstGeom>
              <a:blipFill rotWithShape="1">
                <a:blip r:embed="rId3"/>
                <a:stretch>
                  <a:fillRect r="-1777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Θέση κειμένου 2"/>
          <p:cNvSpPr txBox="1">
            <a:spLocks/>
          </p:cNvSpPr>
          <p:nvPr/>
        </p:nvSpPr>
        <p:spPr>
          <a:xfrm>
            <a:off x="539552" y="3759407"/>
            <a:ext cx="80648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200" b="0" dirty="0" smtClean="0"/>
              <a:t>οπότε</a:t>
            </a:r>
            <a:endParaRPr lang="el-GR" sz="2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43608" y="3185615"/>
                <a:ext cx="223224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500" i="1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5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bar>
                      <m:r>
                        <a:rPr lang="en-US" sz="25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  ,</m:t>
                      </m:r>
                    </m:oMath>
                  </m:oMathPara>
                </a14:m>
                <a:endParaRPr lang="en-US" sz="25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185615"/>
                <a:ext cx="2232248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7544" y="4263463"/>
                <a:ext cx="5871611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6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263463"/>
                <a:ext cx="5871611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5576" y="4985815"/>
                <a:ext cx="5871611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l-GR" sz="2600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ba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l-GR" sz="26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b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bar>
                      </m:e>
                      <m:sub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6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b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bar>
                      </m:e>
                      <m:sub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985815"/>
                <a:ext cx="5871611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9512" y="5705895"/>
                <a:ext cx="5871611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705895"/>
                <a:ext cx="5871611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35896" y="3327359"/>
                <a:ext cx="2199203" cy="504310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=1,2,3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327359"/>
                <a:ext cx="2199203" cy="5043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11597" y="1844824"/>
                <a:ext cx="1647800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ba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597" y="1844824"/>
                <a:ext cx="1647800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2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Περιστροφή γύρω από σταθερό σημείο</a:t>
            </a:r>
          </a:p>
        </p:txBody>
      </p:sp>
      <p:sp>
        <p:nvSpPr>
          <p:cNvPr id="22" name="Θέση κειμένου 2"/>
          <p:cNvSpPr txBox="1">
            <a:spLocks/>
          </p:cNvSpPr>
          <p:nvPr/>
        </p:nvSpPr>
        <p:spPr>
          <a:xfrm>
            <a:off x="539552" y="1556792"/>
            <a:ext cx="8064896" cy="7200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200" b="0" dirty="0" smtClean="0"/>
              <a:t>Οπότε οι συντεταγμένες συνδέονται μέσω του πίνακα </a:t>
            </a:r>
            <a:r>
              <a:rPr lang="el-GR" sz="2200" b="0" dirty="0" err="1" smtClean="0"/>
              <a:t>συνημιτόνων</a:t>
            </a:r>
            <a:r>
              <a:rPr lang="el-GR" sz="2200" b="0" dirty="0" smtClean="0"/>
              <a:t> κατεύθυνσης</a:t>
            </a:r>
            <a:endParaRPr lang="el-GR" sz="2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35832" y="2492896"/>
                <a:ext cx="2300064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  <m:bar>
                        <m:bar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ba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832" y="2492896"/>
                <a:ext cx="2300064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0"/>
          <p:cNvSpPr/>
          <p:nvPr/>
        </p:nvSpPr>
        <p:spPr>
          <a:xfrm>
            <a:off x="683568" y="2636912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(2)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68080" y="2420888"/>
                <a:ext cx="2300064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groupChr>
                      <m:r>
                        <a:rPr 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  <m:bar>
                        <m:bar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2600" b="0" i="0" smtClean="0">
                          <a:latin typeface="Cambria Math"/>
                          <a:ea typeface="Cambria Math"/>
                        </a:rPr>
                        <m:t>Α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080" y="2420888"/>
                <a:ext cx="2300064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44344" y="2492896"/>
                <a:ext cx="294813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Α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Ι</m:t>
                          </m:r>
                        </m:e>
                      </m:d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bar>
                        <m:bar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ba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44" y="2492896"/>
                <a:ext cx="2948136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75656" y="3431272"/>
                <a:ext cx="294813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2600">
                          <a:latin typeface="Cambria Math"/>
                          <a:ea typeface="Cambria Math"/>
                        </a:rPr>
                        <m:t>Α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600">
                          <a:latin typeface="Cambria Math"/>
                          <a:ea typeface="Cambria Math"/>
                        </a:rPr>
                        <m:t>Ι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ba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431272"/>
                <a:ext cx="2948136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88160" y="3429000"/>
                <a:ext cx="1762963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2600">
                          <a:latin typeface="Cambria Math"/>
                          <a:ea typeface="Cambria Math"/>
                        </a:rPr>
                        <m:t>Α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600">
                          <a:latin typeface="Cambria Math"/>
                          <a:ea typeface="Cambria Math"/>
                        </a:rPr>
                        <m:t>Ι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160" y="3429000"/>
                <a:ext cx="1762963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35832" y="4653136"/>
                <a:ext cx="2300064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  <m:bar>
                        <m:bar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600" b="0" i="0" smtClean="0">
                          <a:latin typeface="Cambria Math"/>
                          <a:ea typeface="Cambria Math"/>
                        </a:rPr>
                        <m:t>Α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832" y="4653136"/>
                <a:ext cx="2300064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0"/>
          <p:cNvSpPr/>
          <p:nvPr/>
        </p:nvSpPr>
        <p:spPr>
          <a:xfrm>
            <a:off x="683568" y="4797152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/>
              <a:t>1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68080" y="4581128"/>
                <a:ext cx="2300064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groupChr>
                      <m:r>
                        <a:rPr 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  <m:bar>
                        <m:bar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2600" b="0" i="0" smtClean="0">
                          <a:latin typeface="Cambria Math"/>
                          <a:ea typeface="Cambria Math"/>
                        </a:rPr>
                        <m:t>Α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080" y="4581128"/>
                <a:ext cx="2300064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977389" y="4655408"/>
                <a:ext cx="1762963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l-GR" sz="2600" b="0" i="0" smtClean="0">
                          <a:latin typeface="Cambria Math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600">
                          <a:latin typeface="Cambria Math"/>
                          <a:ea typeface="Cambria Math"/>
                        </a:rPr>
                        <m:t>Ι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389" y="4655408"/>
                <a:ext cx="1762963" cy="789816"/>
              </a:xfrm>
              <a:prstGeom prst="rect">
                <a:avLst/>
              </a:prstGeom>
              <a:blipFill rotWithShape="1">
                <a:blip r:embed="rId10"/>
                <a:stretch>
                  <a:fillRect r="-13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ight Brace 2"/>
          <p:cNvSpPr/>
          <p:nvPr/>
        </p:nvSpPr>
        <p:spPr>
          <a:xfrm>
            <a:off x="8100392" y="3645024"/>
            <a:ext cx="288032" cy="1512168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627784" y="5733256"/>
                <a:ext cx="4320480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600" b="0" i="1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l-GR" sz="2600" b="0" i="0" smtClean="0">
                        <a:latin typeface="Cambria Math"/>
                        <a:ea typeface="Cambria Math" panose="02040503050406030204" pitchFamily="18" charset="0"/>
                      </a:rPr>
                      <m:t>Α</m:t>
                    </m:r>
                    <m:r>
                      <a:rPr lang="el-GR" sz="2600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l-GR" sz="2200" dirty="0" smtClean="0"/>
                  <a:t>ορθογώνιος πίνακας</a:t>
                </a:r>
                <a:endParaRPr lang="en-US" sz="22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733256"/>
                <a:ext cx="4320480" cy="7898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5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8136904" cy="100811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Σώμα ΟΑ</a:t>
            </a:r>
            <a:r>
              <a:rPr lang="en-US" u="sng" dirty="0" smtClean="0"/>
              <a:t>:</a:t>
            </a:r>
            <a:r>
              <a:rPr lang="el-GR" u="sng" dirty="0" smtClean="0"/>
              <a:t> Περιστροφή γύρω από σταθερό άξονα</a:t>
            </a:r>
          </a:p>
          <a:p>
            <a:pPr algn="just"/>
            <a:r>
              <a:rPr lang="el-GR" u="sng" dirty="0"/>
              <a:t>Σώμα </a:t>
            </a:r>
            <a:r>
              <a:rPr lang="el-GR" u="sng" dirty="0" smtClean="0"/>
              <a:t>ΑΒ</a:t>
            </a:r>
            <a:r>
              <a:rPr lang="en-US" u="sng" dirty="0" smtClean="0"/>
              <a:t>:</a:t>
            </a:r>
            <a:r>
              <a:rPr lang="el-GR" u="sng" dirty="0" smtClean="0"/>
              <a:t> Γενική Επίπεδη κίνηση</a:t>
            </a:r>
            <a:endParaRPr lang="en-US" u="sng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15616" y="3503280"/>
                <a:ext cx="338437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ba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OA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503280"/>
                <a:ext cx="3384376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9592" y="4077072"/>
                <a:ext cx="734481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Α</m:t>
                          </m:r>
                        </m:sub>
                      </m:sSub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77072"/>
                <a:ext cx="7344816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3608" y="4799424"/>
                <a:ext cx="6264696" cy="78981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Α</m:t>
                          </m:r>
                        </m:sub>
                      </m:sSub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− 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799424"/>
                <a:ext cx="6264696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</a:t>
            </a:r>
            <a:r>
              <a:rPr lang="en-US" dirty="0" smtClean="0"/>
              <a:t>2: M</a:t>
            </a:r>
            <a:r>
              <a:rPr lang="el-GR" dirty="0" smtClean="0"/>
              <a:t>ηχανισμός Στροφάλου – Διωστήρα-Εμβόλου</a:t>
            </a:r>
            <a:endParaRPr lang="el-GR" dirty="0"/>
          </a:p>
        </p:txBody>
      </p:sp>
      <p:sp>
        <p:nvSpPr>
          <p:cNvPr id="29" name="Θέση κειμένου 1"/>
          <p:cNvSpPr>
            <a:spLocks noGrp="1"/>
          </p:cNvSpPr>
          <p:nvPr>
            <p:ph type="body" idx="1"/>
          </p:nvPr>
        </p:nvSpPr>
        <p:spPr>
          <a:xfrm>
            <a:off x="488367" y="3179451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Ράβδος ΟΑ</a:t>
            </a:r>
            <a:r>
              <a:rPr lang="en-US" u="sng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031940" y="3631351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3631351"/>
                <a:ext cx="648072" cy="5336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88324" y="4205143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324" y="4205143"/>
                <a:ext cx="648072" cy="5336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8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  <p:sp>
        <p:nvSpPr>
          <p:cNvPr id="7" name="Θέση κειμένου 2"/>
          <p:cNvSpPr txBox="1">
            <a:spLocks/>
          </p:cNvSpPr>
          <p:nvPr/>
        </p:nvSpPr>
        <p:spPr>
          <a:xfrm>
            <a:off x="5279618" y="1711540"/>
            <a:ext cx="3246784" cy="21495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0" dirty="0" smtClean="0"/>
              <a:t>Κανονικά οι άξονες δεν είναι στο επίπεδο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200" b="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0" dirty="0" smtClean="0"/>
              <a:t>Αν είμαστε στο επίπεδο βλ. διπλανό σχήμα</a:t>
            </a:r>
            <a:endParaRPr lang="el-GR" sz="2200" b="0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Περιστροφή γύρω από σταθερό σημείο</a:t>
            </a:r>
          </a:p>
        </p:txBody>
      </p:sp>
      <p:sp>
        <p:nvSpPr>
          <p:cNvPr id="19" name="Θέση κειμένου 2"/>
          <p:cNvSpPr txBox="1">
            <a:spLocks/>
          </p:cNvSpPr>
          <p:nvPr/>
        </p:nvSpPr>
        <p:spPr>
          <a:xfrm>
            <a:off x="267582" y="4890354"/>
            <a:ext cx="4880482" cy="3949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200" b="0" dirty="0" smtClean="0"/>
              <a:t>Τα τρίγωνα είναι ίσα  αφού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15616" y="5085184"/>
                <a:ext cx="262829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085184"/>
                <a:ext cx="2628292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6" y="1645280"/>
            <a:ext cx="4088394" cy="2867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Θέση κειμένου 2"/>
          <p:cNvSpPr txBox="1">
            <a:spLocks/>
          </p:cNvSpPr>
          <p:nvPr/>
        </p:nvSpPr>
        <p:spPr>
          <a:xfrm>
            <a:off x="339590" y="5733256"/>
            <a:ext cx="4880482" cy="3949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200" b="0" dirty="0" smtClean="0"/>
              <a:t>και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15616" y="6023560"/>
                <a:ext cx="262829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́"/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́"/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acc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́"/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acc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́"/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6023560"/>
                <a:ext cx="2628292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1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Περιστροφή γύρω από σταθερό σημείο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1520" y="1268760"/>
                <a:ext cx="511256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ba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5112568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8475" y="1991112"/>
                <a:ext cx="511256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ba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5" y="1991112"/>
                <a:ext cx="5112568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1520" y="3072047"/>
                <a:ext cx="424847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ba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72047"/>
                <a:ext cx="4248472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5536" y="3861863"/>
                <a:ext cx="1647800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861863"/>
                <a:ext cx="1647800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Brace 2"/>
          <p:cNvSpPr/>
          <p:nvPr/>
        </p:nvSpPr>
        <p:spPr>
          <a:xfrm>
            <a:off x="4283968" y="3284984"/>
            <a:ext cx="288032" cy="1944216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88024" y="3861048"/>
                <a:ext cx="1647800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ba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861048"/>
                <a:ext cx="1647800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164288" y="3861048"/>
                <a:ext cx="1647800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ba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861048"/>
                <a:ext cx="1647800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42230" y="3863320"/>
                <a:ext cx="450050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230" y="3863320"/>
                <a:ext cx="450050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5556" y="4439384"/>
                <a:ext cx="356439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ba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4439384"/>
                <a:ext cx="3564396" cy="7898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Θέση κειμένου 2"/>
          <p:cNvSpPr txBox="1">
            <a:spLocks/>
          </p:cNvSpPr>
          <p:nvPr/>
        </p:nvSpPr>
        <p:spPr>
          <a:xfrm>
            <a:off x="267582" y="6058428"/>
            <a:ext cx="8696906" cy="610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200" b="0" dirty="0" smtClean="0"/>
              <a:t>Το καινούριο διάνυσμα θα έχει ίδιο μήκος με το αρχικό και θα έχει αλλάξει ο προσανατολισμός του</a:t>
            </a:r>
          </a:p>
        </p:txBody>
      </p:sp>
      <p:sp>
        <p:nvSpPr>
          <p:cNvPr id="38" name="Θέση κειμένου 2"/>
          <p:cNvSpPr txBox="1">
            <a:spLocks/>
          </p:cNvSpPr>
          <p:nvPr/>
        </p:nvSpPr>
        <p:spPr>
          <a:xfrm>
            <a:off x="419982" y="5571806"/>
            <a:ext cx="8696906" cy="305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200" b="0" dirty="0" smtClean="0"/>
              <a:t>Όμως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27584" y="5231472"/>
                <a:ext cx="2628292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231472"/>
                <a:ext cx="2628292" cy="7898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3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5" name="Picture 8" descr="Λογότυπο του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 descr="Λογότυπο του προγρά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7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63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8136904" cy="100811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Σώμα ΟΑ</a:t>
            </a:r>
            <a:r>
              <a:rPr lang="en-US" u="sng" dirty="0" smtClean="0"/>
              <a:t>:</a:t>
            </a:r>
            <a:r>
              <a:rPr lang="el-GR" u="sng" dirty="0" smtClean="0"/>
              <a:t> Περιστροφή γύρω από σταθερό άξονα</a:t>
            </a:r>
          </a:p>
          <a:p>
            <a:pPr algn="just"/>
            <a:r>
              <a:rPr lang="el-GR" u="sng" dirty="0"/>
              <a:t>Σώμα </a:t>
            </a:r>
            <a:r>
              <a:rPr lang="el-GR" u="sng" dirty="0" smtClean="0"/>
              <a:t>ΑΒ</a:t>
            </a:r>
            <a:r>
              <a:rPr lang="en-US" u="sng" dirty="0" smtClean="0"/>
              <a:t>:</a:t>
            </a:r>
            <a:r>
              <a:rPr lang="el-GR" u="sng" dirty="0" smtClean="0"/>
              <a:t> Γενική Επίπεδη κίνηση</a:t>
            </a:r>
            <a:endParaRPr lang="en-US" u="sng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15616" y="3503280"/>
                <a:ext cx="338437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Α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𝐴𝐵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ΑΒ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503280"/>
                <a:ext cx="3384376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7584" y="4077072"/>
                <a:ext cx="734481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Α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77072"/>
                <a:ext cx="7344816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</a:t>
            </a:r>
            <a:r>
              <a:rPr lang="en-US" dirty="0" smtClean="0"/>
              <a:t>2: M</a:t>
            </a:r>
            <a:r>
              <a:rPr lang="el-GR" dirty="0" smtClean="0"/>
              <a:t>ηχανισμός Στροφάλου – Διωστήρα-Εμβόλου</a:t>
            </a:r>
            <a:endParaRPr lang="el-GR" dirty="0"/>
          </a:p>
        </p:txBody>
      </p:sp>
      <p:sp>
        <p:nvSpPr>
          <p:cNvPr id="29" name="Θέση κειμένου 1"/>
          <p:cNvSpPr>
            <a:spLocks noGrp="1"/>
          </p:cNvSpPr>
          <p:nvPr>
            <p:ph type="body" idx="1"/>
          </p:nvPr>
        </p:nvSpPr>
        <p:spPr>
          <a:xfrm>
            <a:off x="488367" y="2924944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Ράβδος Α</a:t>
            </a:r>
            <a:r>
              <a:rPr lang="en-US" u="sng" dirty="0" smtClean="0"/>
              <a:t>B: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27984" y="3631351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631351"/>
                <a:ext cx="648072" cy="5336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812360" y="4205143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205143"/>
                <a:ext cx="648072" cy="5336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2268760" y="4797152"/>
                <a:ext cx="1382553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− 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𝑅𝑠𝑖𝑛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𝑅𝑐𝑜𝑠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𝜑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𝜑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68760" y="4797152"/>
                <a:ext cx="13825536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552" y="5591512"/>
                <a:ext cx="8424936" cy="78981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− 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𝑅𝑠𝑖𝑛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𝑅𝑐𝑜𝑠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591512"/>
                <a:ext cx="8424936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1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sp>
        <p:nvSpPr>
          <p:cNvPr id="15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b="0" dirty="0" smtClean="0"/>
              <a:t>Άρα</a:t>
            </a:r>
            <a:r>
              <a:rPr lang="en-US" b="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5576" y="1556792"/>
                <a:ext cx="3888432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i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−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𝑅𝑠𝑖𝑛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3888432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860032" y="2556594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(2)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39552" y="404745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15616" y="5373216"/>
                <a:ext cx="720080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3)</m:t>
                          </m:r>
                        </m:e>
                      </m:groupCh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373216"/>
                <a:ext cx="720080" cy="7200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87624" y="404745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047455"/>
                <a:ext cx="648072" cy="5336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b="0" dirty="0" smtClean="0"/>
              <a:t>και</a:t>
            </a:r>
            <a:r>
              <a:rPr lang="en-US" b="0" dirty="0" smtClean="0"/>
              <a:t>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60032" y="1700808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(1)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07976" y="2414850"/>
                <a:ext cx="3664024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𝑅𝑐𝑜𝑠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76" y="2414850"/>
                <a:ext cx="3664024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35696" y="3863320"/>
                <a:ext cx="5184576" cy="93383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600" i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)</m:t>
                      </m:r>
                      <m:f>
                        <m:f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𝑅𝑐𝑜𝑠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m:rPr>
                              <m:nor/>
                            </m:rPr>
                            <a:rPr lang="en-US" sz="2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863320"/>
                <a:ext cx="5184576" cy="9338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39552" y="5559623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(1)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7308304" y="404745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(3)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35696" y="5085184"/>
                <a:ext cx="6912768" cy="100811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)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𝑅𝑐𝑜𝑠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m:rPr>
                              <m:nor/>
                            </m:rPr>
                            <a:rPr lang="en-US" sz="2600" dirty="0"/>
                            <m:t> </m:t>
                          </m:r>
                        </m:den>
                      </m:f>
                      <m:r>
                        <a:rPr lang="en-US" sz="26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−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𝑅𝑠𝑖𝑛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085184"/>
                <a:ext cx="6912768" cy="100811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Θέση κειμένου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72472" y="1628800"/>
                <a:ext cx="3520008" cy="495746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l-GR" sz="2200" b="0" dirty="0" smtClean="0"/>
                  <a:t>(Οι συντελεστές του</a:t>
                </a:r>
                <a:r>
                  <a:rPr lang="en-US" sz="2200" b="0" dirty="0" smtClean="0"/>
                  <a:t> </a:t>
                </a:r>
                <a:r>
                  <a:rPr lang="el-GR" sz="22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2200" b="0" dirty="0" smtClean="0"/>
                  <a:t>  </a:t>
                </a:r>
                <a:r>
                  <a:rPr lang="el-GR" sz="2200" b="0" dirty="0" smtClean="0"/>
                  <a:t>ίσοι)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33" name="Θέση κει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72472" y="1628800"/>
                <a:ext cx="3520008" cy="495746"/>
              </a:xfrm>
              <a:blipFill rotWithShape="1">
                <a:blip r:embed="rId9"/>
                <a:stretch>
                  <a:fillRect l="-2076" r="-1903" b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Θέση κειμένου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64088" y="2492896"/>
                <a:ext cx="3520008" cy="495746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l-GR" sz="2200" b="0" dirty="0" smtClean="0"/>
                  <a:t>(Οι συντελεστές του</a:t>
                </a:r>
                <a:r>
                  <a:rPr lang="en-US" sz="2200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200" b="0" dirty="0" smtClean="0"/>
                  <a:t> </a:t>
                </a:r>
                <a:r>
                  <a:rPr lang="el-GR" sz="2200" b="0" dirty="0" smtClean="0"/>
                  <a:t>ίσοι)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34" name="Θέση κει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64088" y="2492896"/>
                <a:ext cx="3520008" cy="495746"/>
              </a:xfrm>
              <a:blipFill rotWithShape="1">
                <a:blip r:embed="rId10"/>
                <a:stretch>
                  <a:fillRect l="-2253" r="-190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</a:t>
            </a:r>
            <a:r>
              <a:rPr lang="en-US" dirty="0" smtClean="0"/>
              <a:t>2: M</a:t>
            </a:r>
            <a:r>
              <a:rPr lang="el-GR" dirty="0" smtClean="0"/>
              <a:t>ηχανισμός Στροφάλου – Διωστήρα-Εμβόλου</a:t>
            </a:r>
            <a:endParaRPr lang="el-GR" dirty="0"/>
          </a:p>
        </p:txBody>
      </p:sp>
      <p:sp>
        <p:nvSpPr>
          <p:cNvPr id="23" name="Rectangle 22"/>
          <p:cNvSpPr/>
          <p:nvPr/>
        </p:nvSpPr>
        <p:spPr>
          <a:xfrm>
            <a:off x="8172400" y="5358407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4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72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sp>
        <p:nvSpPr>
          <p:cNvPr id="15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b="0" dirty="0" smtClean="0"/>
              <a:t>Από το τρίγωνο ΟΑΓ</a:t>
            </a:r>
            <a:r>
              <a:rPr lang="en-US" b="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5576" y="1556792"/>
                <a:ext cx="3888432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b="0" i="0" smtClean="0">
                          <a:latin typeface="Cambria Math"/>
                          <a:ea typeface="Cambria Math"/>
                        </a:rPr>
                        <m:t>ΑΓ</m:t>
                      </m:r>
                      <m:r>
                        <a:rPr lang="en-US" sz="2600" i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𝑅𝑠𝑖𝑛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3888432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b="0" dirty="0"/>
              <a:t>Από το τρίγωνο </a:t>
            </a:r>
            <a:r>
              <a:rPr lang="el-GR" b="0" dirty="0" smtClean="0"/>
              <a:t>ΑΓ</a:t>
            </a:r>
            <a:r>
              <a:rPr lang="en-US" b="0" dirty="0" smtClean="0"/>
              <a:t>B: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07976" y="2414850"/>
                <a:ext cx="3664024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smtClean="0">
                          <a:latin typeface="Cambria Math"/>
                          <a:ea typeface="Cambria Math"/>
                        </a:rPr>
                        <m:t>ΑΓ</m:t>
                      </m:r>
                      <m:r>
                        <a:rPr lang="en-US" sz="260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76" y="2414850"/>
                <a:ext cx="3664024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</a:t>
            </a:r>
            <a:r>
              <a:rPr lang="en-US" dirty="0" smtClean="0"/>
              <a:t>2: M</a:t>
            </a:r>
            <a:r>
              <a:rPr lang="el-GR" dirty="0" smtClean="0"/>
              <a:t>ηχανισμός Στροφάλου – Διωστήρα-Εμβόλου</a:t>
            </a:r>
            <a:endParaRPr lang="el-GR" dirty="0"/>
          </a:p>
        </p:txBody>
      </p:sp>
      <p:sp>
        <p:nvSpPr>
          <p:cNvPr id="4" name="Right Brace 3"/>
          <p:cNvSpPr/>
          <p:nvPr/>
        </p:nvSpPr>
        <p:spPr>
          <a:xfrm>
            <a:off x="3707904" y="1340768"/>
            <a:ext cx="576064" cy="165618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64496" y="1957738"/>
                <a:ext cx="2915816" cy="46315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  <a:ea typeface="Cambria Math"/>
                        </a:rPr>
                        <m:t>𝑅𝑠𝑖𝑛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260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496" y="1957738"/>
                <a:ext cx="2915816" cy="4631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7748736" y="1938027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5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35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3221286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b="0" dirty="0"/>
              <a:t>Από το τρίγωνο </a:t>
            </a:r>
            <a:r>
              <a:rPr lang="el-GR" b="0" dirty="0" smtClean="0"/>
              <a:t>ΑΓ</a:t>
            </a:r>
            <a:r>
              <a:rPr lang="en-US" b="0" dirty="0" smtClean="0"/>
              <a:t>B: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27584" y="3647296"/>
                <a:ext cx="3664024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m:rPr>
                          <m:sty m:val="p"/>
                        </m:rPr>
                        <a:rPr lang="el-GR" sz="2600" b="0" i="0" smtClean="0"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n-US" sz="260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</m:e>
                            <m:sup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  <a:ea typeface="Cambria Math"/>
                                </a:rPr>
                                <m:t>ΑΓ</m:t>
                              </m:r>
                            </m:e>
                            <m:sup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647296"/>
                <a:ext cx="3664024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27584" y="4367376"/>
                <a:ext cx="3664024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60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ra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367376"/>
                <a:ext cx="3664024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83968" y="3833703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833703"/>
                <a:ext cx="648072" cy="5336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84265" y="4495447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265" y="4495447"/>
                <a:ext cx="648072" cy="53367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37426" y="5117702"/>
                <a:ext cx="720080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groupCh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26" y="5117702"/>
                <a:ext cx="720080" cy="7200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55576" y="5231472"/>
                <a:ext cx="3664024" cy="78981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60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𝑅</m:t>
                      </m:r>
                      <m:rad>
                        <m:radPr>
                          <m:degHide m:val="on"/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l-GR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ra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231472"/>
                <a:ext cx="3664024" cy="7898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Θέση κειμένου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851648" y="5117702"/>
                <a:ext cx="4400872" cy="756551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l-GR" b="0" dirty="0" smtClean="0"/>
                  <a:t>όπου</a:t>
                </a:r>
                <a:r>
                  <a:rPr lang="en-US" b="0" dirty="0" smtClean="0"/>
                  <a:t>:</a:t>
                </a:r>
                <a:r>
                  <a:rPr lang="el-GR" b="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r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42" name="Θέση κει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51648" y="5117702"/>
                <a:ext cx="4400872" cy="756551"/>
              </a:xfrm>
              <a:blipFill rotWithShape="1">
                <a:blip r:embed="rId12"/>
                <a:stretch>
                  <a:fillRect l="-2216" b="-56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4355976" y="5415607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(6)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41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15616" y="1772816"/>
                <a:ext cx="720080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5)</m:t>
                          </m:r>
                        </m:e>
                      </m:groupCh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772816"/>
                <a:ext cx="720080" cy="7200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35696" y="1703080"/>
                <a:ext cx="5184576" cy="93383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600" i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)</m:t>
                      </m:r>
                      <m:f>
                        <m:f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l-GR" sz="2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l-GR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703080"/>
                <a:ext cx="5184576" cy="9338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39552" y="1959223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(3)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7307787" y="1902023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(3)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19672" y="3068960"/>
                <a:ext cx="6912768" cy="100811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)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l-GR" sz="2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l-GR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rad>
                        </m:den>
                      </m:f>
                      <m:r>
                        <a:rPr lang="en-US" sz="2600" b="0" i="1" dirty="0" smtClean="0">
                          <a:latin typeface="Cambria Math"/>
                        </a:rPr>
                        <m:t>𝐿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−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𝑅𝑠𝑖𝑛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068960"/>
                <a:ext cx="6912768" cy="10081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</a:t>
            </a:r>
            <a:r>
              <a:rPr lang="en-US" dirty="0" smtClean="0"/>
              <a:t>2: M</a:t>
            </a:r>
            <a:r>
              <a:rPr lang="el-GR" dirty="0" smtClean="0"/>
              <a:t>ηχανισμός Στροφάλου – Διωστήρα-Εμβόλου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15616" y="3140968"/>
                <a:ext cx="720080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3)</m:t>
                          </m:r>
                        </m:e>
                      </m:groupCh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140968"/>
                <a:ext cx="720080" cy="7200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539552" y="332737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(4)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15616" y="4581128"/>
                <a:ext cx="720080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5)</m:t>
                          </m:r>
                        </m:e>
                      </m:groupCh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581128"/>
                <a:ext cx="720080" cy="7200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39552" y="476753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(4)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619672" y="4365104"/>
                <a:ext cx="6912768" cy="100811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)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l-GR" sz="2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l-GR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rad>
                        </m:den>
                      </m:f>
                      <m:r>
                        <a:rPr lang="en-US" sz="2600" i="1">
                          <a:latin typeface="Cambria Math"/>
                          <a:ea typeface="Cambria Math"/>
                        </a:rPr>
                        <m:t>𝑅𝑠𝑖𝑛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−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𝑅𝑠𝑖𝑛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5104"/>
                <a:ext cx="6912768" cy="100811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31640" y="5805264"/>
                <a:ext cx="6912768" cy="100811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𝑅𝑠𝑖𝑛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l-GR" sz="26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l-GR" sz="26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l-GR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l-GR" sz="26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805264"/>
                <a:ext cx="6912768" cy="10081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91580" y="6042483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6042483"/>
                <a:ext cx="648072" cy="53367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8316416" y="584765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20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31640" y="1703080"/>
                <a:ext cx="6048672" cy="9338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600" i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l-GR" sz="26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l-GR" sz="26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l-GR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l-GR" sz="26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703080"/>
                <a:ext cx="6048672" cy="9338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</a:t>
            </a:r>
            <a:r>
              <a:rPr lang="en-US" dirty="0" smtClean="0"/>
              <a:t>2: M</a:t>
            </a:r>
            <a:r>
              <a:rPr lang="el-GR" dirty="0" smtClean="0"/>
              <a:t>ηχανισμός Στροφάλου – Διωστήρα-Εμβόλου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36296" y="1903159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1903159"/>
                <a:ext cx="648072" cy="5336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03648" y="2927216"/>
                <a:ext cx="6408712" cy="122186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−</m:t>
                    </m:r>
                    <m:acc>
                      <m:accPr>
                        <m:chr m:val="̇"/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l-GR" sz="32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acc>
                    <m:r>
                      <a:rPr lang="el-GR" sz="320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f>
                      <m:f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𝑐𝑜𝑠</m:t>
                        </m:r>
                        <m:r>
                          <a:rPr lang="el-GR" sz="3200" i="1"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l-GR" sz="32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32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l-GR" sz="32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32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rad>
                      </m:den>
                    </m:f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)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𝑠𝑖𝑛</m:t>
                        </m:r>
                        <m:r>
                          <a:rPr lang="el-GR" sz="28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acc>
                          <m:accPr>
                            <m:chr m:val="̇"/>
                            <m:ctrlPr>
                              <a:rPr lang="el-GR" sz="28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l-GR" sz="2800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l-GR" sz="2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2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l-GR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28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927216"/>
                <a:ext cx="6408712" cy="12218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31840" y="3791312"/>
                <a:ext cx="6408712" cy="122186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l-GR" sz="260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f>
                        <m:f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sSup>
                            <m:sSupPr>
                              <m:ctrlP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l-GR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l-GR" sz="2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l-GR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791312"/>
                <a:ext cx="6408712" cy="12218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Θέση κειμένου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43608" y="5115357"/>
                <a:ext cx="8352928" cy="495746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algn="just"/>
                <a:r>
                  <a:rPr lang="el-GR" b="0" dirty="0" smtClean="0"/>
                  <a:t>Όμως</a:t>
                </a:r>
                <a:r>
                  <a:rPr lang="en-US" b="0" dirty="0" smtClean="0"/>
                  <a:t>:   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/>
                          </a:rPr>
                          <m:t>𝜃</m:t>
                        </m:r>
                      </m:e>
                    </m:acc>
                    <m:r>
                      <a:rPr lang="el-GR" b="0" i="1" smtClean="0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𝜔</m:t>
                    </m:r>
                    <m:r>
                      <a:rPr lang="el-GR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Θέση κει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43608" y="5115357"/>
                <a:ext cx="8352928" cy="495746"/>
              </a:xfrm>
              <a:blipFill rotWithShape="1">
                <a:blip r:embed="rId7"/>
                <a:stretch>
                  <a:fillRect l="-1095" t="-1235" b="-296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8316416" y="4171411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(5)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635896" y="5157192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(6)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195736" y="5157192"/>
            <a:ext cx="14401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00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9/2014 8:35:30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2,3,1026,5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7,8,17,10,"/>
</p:tagLst>
</file>

<file path=ppt/theme/theme1.xml><?xml version="1.0" encoding="utf-8"?>
<a:theme xmlns:a="http://schemas.openxmlformats.org/drawingml/2006/main" name="UTH_Opencourse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 t r u e < / C h e c k T e x t S i z e >  
     < C h e c k S c r e e n T i p > f a l s e < / C h e c k S c r e e n T i p >  
     < S h o w S h a p e N a m e C o l u m n > f a l s e < / S h o w S h a p e N a m e C o l u m n >  
     < S h o w I s s u e D e s c r i p t i o n > f a l s e 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5E660CE9-CF9F-4905-8878-B8801F9EB79E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22058</TotalTime>
  <Words>4173</Words>
  <Application>Microsoft Office PowerPoint</Application>
  <PresentationFormat>On-screen Show (4:3)</PresentationFormat>
  <Paragraphs>411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UTH_Opencourses Powerpoint Template</vt:lpstr>
      <vt:lpstr>Δυναμική</vt:lpstr>
      <vt:lpstr>Εφαρμογή 2: Mηχανισμός Στροφάλου – Διωστήρα-Εμβόλου</vt:lpstr>
      <vt:lpstr>Εφαρμογή 2: Mηχανισμός Στροφάλου – Διωστήρα-Εμβόλου</vt:lpstr>
      <vt:lpstr>Εφαρμογή 2: Mηχανισμός Στροφάλου – Διωστήρα-Εμβόλου</vt:lpstr>
      <vt:lpstr>Εφαρμογή 2: Mηχανισμός Στροφάλου – Διωστήρα-Εμβόλου</vt:lpstr>
      <vt:lpstr>Εφαρμογή 2: Mηχανισμός Στροφάλου – Διωστήρα-Εμβόλου</vt:lpstr>
      <vt:lpstr>Εφαρμογή 2: Mηχανισμός Στροφάλου – Διωστήρα-Εμβόλου</vt:lpstr>
      <vt:lpstr>Εφαρμογή 2: Mηχανισμός Στροφάλου – Διωστήρα-Εμβόλου</vt:lpstr>
      <vt:lpstr>Εφαρμογή 2: Mηχανισμός Στροφάλου – Διωστήρα-Εμβόλου</vt:lpstr>
      <vt:lpstr>Εφαρμογή 2: Mηχανισμός Στροφάλου – Διωστήρα-Εμβόλου</vt:lpstr>
      <vt:lpstr>Εφαρμογή 2: Mηχανισμός Στροφάλου – Διωστήρα-Εμβόλου</vt:lpstr>
      <vt:lpstr>Στιγμιαίος Πόλος Περιστροφής</vt:lpstr>
      <vt:lpstr>Στιγμιαίος Πόλος Περιστροφής</vt:lpstr>
      <vt:lpstr>Στιγμιαίος Πόλος Περιστροφής</vt:lpstr>
      <vt:lpstr>Στιγμιαίος Πόλος Περιστροφής</vt:lpstr>
      <vt:lpstr>Στιγμιαίος Πόλος Περιστροφής</vt:lpstr>
      <vt:lpstr>Στιγμιαίος Πόλος Περιστροφής</vt:lpstr>
      <vt:lpstr>Εφαρμογή 1: Εύρεση του στιγμιαίου                      πόλου περιστροφής</vt:lpstr>
      <vt:lpstr>Εφαρμογή 1: Εύρεση του στιγμιαίου                      πόλου περιστροφής</vt:lpstr>
      <vt:lpstr>Εφαρμογή 2: Κύλιση δίσκου σε         επίπεδο</vt:lpstr>
      <vt:lpstr>Εφαρμογή 2: Κύλιση δίσκου σε         επίπεδο</vt:lpstr>
      <vt:lpstr>Εφαρμογή 2: Κύλιση δίσκου σε         επίπεδο</vt:lpstr>
      <vt:lpstr>Εφαρμογή 2: Κύλιση δίσκου σε         επίπεδο</vt:lpstr>
      <vt:lpstr>Εφαρμογή 2: Κύλιση δίσκου σε         επίπεδο</vt:lpstr>
      <vt:lpstr>Εφαρμογή 2: Κύλιση δίσκου σε         επίπεδο</vt:lpstr>
      <vt:lpstr>Εφαρμογή 2: Κύλιση δίσκου σε         επίπεδο</vt:lpstr>
      <vt:lpstr>Εφαρμογή 3: Κύλιση δίσκου σε                             κεκλιμένο επίπεδο</vt:lpstr>
      <vt:lpstr>Εφαρμογή 4: Κύλιση δίσκου σε                          κινούμενο όχημα</vt:lpstr>
      <vt:lpstr>Εφαρμογή 4: Κύλιση δίσκου σε                          κινούμενο όχημα</vt:lpstr>
      <vt:lpstr>Εφαρμογή 4: Κύλιση δίσκου σε                          κινούμενο όχημα</vt:lpstr>
      <vt:lpstr>Εφαρμογή 4: Κύλιση δίσκου σε                          κινούμενο όχημα</vt:lpstr>
      <vt:lpstr>4. Περιστροφή γύρω από σταθερό σημείο</vt:lpstr>
      <vt:lpstr>Περιστροφή γύρω από σταθερό σημείο</vt:lpstr>
      <vt:lpstr>Περιστροφή γύρω από σταθερό σημείο</vt:lpstr>
      <vt:lpstr>Περιστροφή γύρω από σταθερό σημείο</vt:lpstr>
      <vt:lpstr>Περιστροφή γύρω από σταθερό σημείο</vt:lpstr>
      <vt:lpstr>Περιστροφή γύρω από σταθερό σημείο</vt:lpstr>
      <vt:lpstr>Περιστροφή γύρω από σταθερό σημείο</vt:lpstr>
      <vt:lpstr>Περιστροφή γύρω από σταθερό σημείο</vt:lpstr>
      <vt:lpstr>Περιστροφή γύρω από σταθερό σημείο</vt:lpstr>
      <vt:lpstr>Περιστροφή γύρω από σταθερό σημείο</vt:lpstr>
      <vt:lpstr>Τέλος Ενότητας</vt:lpstr>
    </vt:vector>
  </TitlesOfParts>
  <Company>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 - Ενότητα</dc:title>
  <dc:creator>ΔΙδάσκων</dc:creator>
  <cp:lastModifiedBy>Christina</cp:lastModifiedBy>
  <cp:revision>312</cp:revision>
  <dcterms:created xsi:type="dcterms:W3CDTF">2014-09-17T16:29:18Z</dcterms:created>
  <dcterms:modified xsi:type="dcterms:W3CDTF">2014-12-08T09:12:26Z</dcterms:modified>
</cp:coreProperties>
</file>