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tags/tag3.xml" ContentType="application/vnd.openxmlformats-officedocument.presentationml.tags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2"/>
  </p:sldMasterIdLst>
  <p:notesMasterIdLst>
    <p:notesMasterId r:id="rId45"/>
  </p:notesMasterIdLst>
  <p:sldIdLst>
    <p:sldId id="256" r:id="rId3"/>
    <p:sldId id="430" r:id="rId4"/>
    <p:sldId id="431" r:id="rId5"/>
    <p:sldId id="432" r:id="rId6"/>
    <p:sldId id="433" r:id="rId7"/>
    <p:sldId id="434" r:id="rId8"/>
    <p:sldId id="435" r:id="rId9"/>
    <p:sldId id="436" r:id="rId10"/>
    <p:sldId id="438" r:id="rId11"/>
    <p:sldId id="439" r:id="rId12"/>
    <p:sldId id="440" r:id="rId13"/>
    <p:sldId id="441" r:id="rId14"/>
    <p:sldId id="442" r:id="rId15"/>
    <p:sldId id="443" r:id="rId16"/>
    <p:sldId id="444" r:id="rId17"/>
    <p:sldId id="445" r:id="rId18"/>
    <p:sldId id="446" r:id="rId19"/>
    <p:sldId id="447" r:id="rId20"/>
    <p:sldId id="448" r:id="rId21"/>
    <p:sldId id="449" r:id="rId22"/>
    <p:sldId id="453" r:id="rId23"/>
    <p:sldId id="450" r:id="rId24"/>
    <p:sldId id="451" r:id="rId25"/>
    <p:sldId id="452" r:id="rId26"/>
    <p:sldId id="454" r:id="rId27"/>
    <p:sldId id="455" r:id="rId28"/>
    <p:sldId id="456" r:id="rId29"/>
    <p:sldId id="457" r:id="rId30"/>
    <p:sldId id="458" r:id="rId31"/>
    <p:sldId id="459" r:id="rId32"/>
    <p:sldId id="460" r:id="rId33"/>
    <p:sldId id="461" r:id="rId34"/>
    <p:sldId id="462" r:id="rId35"/>
    <p:sldId id="463" r:id="rId36"/>
    <p:sldId id="464" r:id="rId37"/>
    <p:sldId id="465" r:id="rId38"/>
    <p:sldId id="466" r:id="rId39"/>
    <p:sldId id="467" r:id="rId40"/>
    <p:sldId id="468" r:id="rId41"/>
    <p:sldId id="469" r:id="rId42"/>
    <p:sldId id="470" r:id="rId43"/>
    <p:sldId id="328" r:id="rId44"/>
  </p:sldIdLst>
  <p:sldSz cx="9144000" cy="6858000" type="screen4x3"/>
  <p:notesSz cx="6858000" cy="9144000"/>
  <p:custDataLst>
    <p:tags r:id="rId4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5196" autoAdjust="0"/>
  </p:normalViewPr>
  <p:slideViewPr>
    <p:cSldViewPr>
      <p:cViewPr>
        <p:scale>
          <a:sx n="80" d="100"/>
          <a:sy n="80" d="100"/>
        </p:scale>
        <p:origin x="-2670" y="-7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gs" Target="tags/tag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8/12/2014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7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openxmlformats.org/officeDocument/2006/relationships/image" Target="../media/image57.png"/><Relationship Id="rId4" Type="http://schemas.openxmlformats.org/officeDocument/2006/relationships/image" Target="../media/image48.png"/><Relationship Id="rId9" Type="http://schemas.openxmlformats.org/officeDocument/2006/relationships/image" Target="../media/image5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10" Type="http://schemas.openxmlformats.org/officeDocument/2006/relationships/image" Target="../media/image75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2.png"/><Relationship Id="rId4" Type="http://schemas.openxmlformats.org/officeDocument/2006/relationships/image" Target="../media/image8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12" Type="http://schemas.openxmlformats.org/officeDocument/2006/relationships/image" Target="../media/image10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6.png"/><Relationship Id="rId11" Type="http://schemas.openxmlformats.org/officeDocument/2006/relationships/image" Target="../media/image101.png"/><Relationship Id="rId5" Type="http://schemas.openxmlformats.org/officeDocument/2006/relationships/image" Target="../media/image95.png"/><Relationship Id="rId10" Type="http://schemas.openxmlformats.org/officeDocument/2006/relationships/image" Target="../media/image100.png"/><Relationship Id="rId4" Type="http://schemas.openxmlformats.org/officeDocument/2006/relationships/image" Target="../media/image94.png"/><Relationship Id="rId9" Type="http://schemas.openxmlformats.org/officeDocument/2006/relationships/image" Target="../media/image9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4.png"/><Relationship Id="rId11" Type="http://schemas.openxmlformats.org/officeDocument/2006/relationships/image" Target="../media/image119.png"/><Relationship Id="rId5" Type="http://schemas.openxmlformats.org/officeDocument/2006/relationships/image" Target="../media/image113.png"/><Relationship Id="rId10" Type="http://schemas.openxmlformats.org/officeDocument/2006/relationships/image" Target="../media/image118.png"/><Relationship Id="rId4" Type="http://schemas.openxmlformats.org/officeDocument/2006/relationships/image" Target="../media/image112.png"/><Relationship Id="rId9" Type="http://schemas.openxmlformats.org/officeDocument/2006/relationships/image" Target="../media/image11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2.png"/><Relationship Id="rId4" Type="http://schemas.openxmlformats.org/officeDocument/2006/relationships/image" Target="../media/image9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13" Type="http://schemas.openxmlformats.org/officeDocument/2006/relationships/image" Target="../media/image133.png"/><Relationship Id="rId3" Type="http://schemas.openxmlformats.org/officeDocument/2006/relationships/image" Target="../media/image123.png"/><Relationship Id="rId7" Type="http://schemas.openxmlformats.org/officeDocument/2006/relationships/image" Target="../media/image127.png"/><Relationship Id="rId12" Type="http://schemas.openxmlformats.org/officeDocument/2006/relationships/image" Target="../media/image13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6.png"/><Relationship Id="rId11" Type="http://schemas.openxmlformats.org/officeDocument/2006/relationships/image" Target="../media/image131.png"/><Relationship Id="rId5" Type="http://schemas.openxmlformats.org/officeDocument/2006/relationships/image" Target="../media/image125.png"/><Relationship Id="rId10" Type="http://schemas.openxmlformats.org/officeDocument/2006/relationships/image" Target="../media/image130.png"/><Relationship Id="rId4" Type="http://schemas.openxmlformats.org/officeDocument/2006/relationships/image" Target="../media/image124.png"/><Relationship Id="rId9" Type="http://schemas.openxmlformats.org/officeDocument/2006/relationships/image" Target="../media/image12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6.png"/><Relationship Id="rId4" Type="http://schemas.openxmlformats.org/officeDocument/2006/relationships/image" Target="../media/image135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0.png"/><Relationship Id="rId7" Type="http://schemas.openxmlformats.org/officeDocument/2006/relationships/image" Target="../media/image13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10.png"/><Relationship Id="rId5" Type="http://schemas.openxmlformats.org/officeDocument/2006/relationships/image" Target="../media/image710.png"/><Relationship Id="rId4" Type="http://schemas.openxmlformats.org/officeDocument/2006/relationships/image" Target="../media/image61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3" Type="http://schemas.openxmlformats.org/officeDocument/2006/relationships/image" Target="../media/image138.png"/><Relationship Id="rId7" Type="http://schemas.openxmlformats.org/officeDocument/2006/relationships/image" Target="../media/image141.png"/><Relationship Id="rId12" Type="http://schemas.openxmlformats.org/officeDocument/2006/relationships/image" Target="../media/image14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0.png"/><Relationship Id="rId11" Type="http://schemas.openxmlformats.org/officeDocument/2006/relationships/image" Target="../media/image145.png"/><Relationship Id="rId5" Type="http://schemas.openxmlformats.org/officeDocument/2006/relationships/image" Target="../media/image139.png"/><Relationship Id="rId10" Type="http://schemas.openxmlformats.org/officeDocument/2006/relationships/image" Target="../media/image144.png"/><Relationship Id="rId4" Type="http://schemas.openxmlformats.org/officeDocument/2006/relationships/image" Target="../media/image137.png"/><Relationship Id="rId9" Type="http://schemas.openxmlformats.org/officeDocument/2006/relationships/image" Target="../media/image14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9.png"/><Relationship Id="rId4" Type="http://schemas.openxmlformats.org/officeDocument/2006/relationships/image" Target="../media/image14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3" Type="http://schemas.openxmlformats.org/officeDocument/2006/relationships/image" Target="../media/image150.png"/><Relationship Id="rId7" Type="http://schemas.openxmlformats.org/officeDocument/2006/relationships/image" Target="../media/image15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3.png"/><Relationship Id="rId5" Type="http://schemas.openxmlformats.org/officeDocument/2006/relationships/image" Target="../media/image152.png"/><Relationship Id="rId4" Type="http://schemas.openxmlformats.org/officeDocument/2006/relationships/image" Target="../media/image15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7" Type="http://schemas.openxmlformats.org/officeDocument/2006/relationships/image" Target="../media/image16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9.png"/><Relationship Id="rId5" Type="http://schemas.openxmlformats.org/officeDocument/2006/relationships/image" Target="../media/image158.png"/><Relationship Id="rId4" Type="http://schemas.openxmlformats.org/officeDocument/2006/relationships/image" Target="../media/image157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6.png"/><Relationship Id="rId3" Type="http://schemas.openxmlformats.org/officeDocument/2006/relationships/image" Target="../media/image161.png"/><Relationship Id="rId7" Type="http://schemas.openxmlformats.org/officeDocument/2006/relationships/image" Target="../media/image16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4.png"/><Relationship Id="rId5" Type="http://schemas.openxmlformats.org/officeDocument/2006/relationships/image" Target="../media/image163.png"/><Relationship Id="rId4" Type="http://schemas.openxmlformats.org/officeDocument/2006/relationships/image" Target="../media/image162.png"/><Relationship Id="rId9" Type="http://schemas.openxmlformats.org/officeDocument/2006/relationships/image" Target="../media/image167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3.png"/><Relationship Id="rId3" Type="http://schemas.openxmlformats.org/officeDocument/2006/relationships/image" Target="../media/image168.png"/><Relationship Id="rId7" Type="http://schemas.openxmlformats.org/officeDocument/2006/relationships/image" Target="../media/image17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1.png"/><Relationship Id="rId11" Type="http://schemas.openxmlformats.org/officeDocument/2006/relationships/image" Target="../media/image176.png"/><Relationship Id="rId5" Type="http://schemas.openxmlformats.org/officeDocument/2006/relationships/image" Target="../media/image170.png"/><Relationship Id="rId10" Type="http://schemas.openxmlformats.org/officeDocument/2006/relationships/image" Target="../media/image175.png"/><Relationship Id="rId4" Type="http://schemas.openxmlformats.org/officeDocument/2006/relationships/image" Target="../media/image169.png"/><Relationship Id="rId9" Type="http://schemas.openxmlformats.org/officeDocument/2006/relationships/image" Target="../media/image17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9.png"/><Relationship Id="rId4" Type="http://schemas.openxmlformats.org/officeDocument/2006/relationships/image" Target="../media/image178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5.png"/><Relationship Id="rId3" Type="http://schemas.openxmlformats.org/officeDocument/2006/relationships/image" Target="../media/image180.png"/><Relationship Id="rId7" Type="http://schemas.openxmlformats.org/officeDocument/2006/relationships/image" Target="../media/image18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3.png"/><Relationship Id="rId11" Type="http://schemas.openxmlformats.org/officeDocument/2006/relationships/image" Target="../media/image188.png"/><Relationship Id="rId5" Type="http://schemas.openxmlformats.org/officeDocument/2006/relationships/image" Target="../media/image182.png"/><Relationship Id="rId10" Type="http://schemas.openxmlformats.org/officeDocument/2006/relationships/image" Target="../media/image187.png"/><Relationship Id="rId4" Type="http://schemas.openxmlformats.org/officeDocument/2006/relationships/image" Target="../media/image181.png"/><Relationship Id="rId9" Type="http://schemas.openxmlformats.org/officeDocument/2006/relationships/image" Target="../media/image18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20.png"/><Relationship Id="rId9" Type="http://schemas.openxmlformats.org/officeDocument/2006/relationships/image" Target="../media/image5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 descr="Λογότυπο του Πανεπιστημίου Θεσσαλίας και του προγράμματος &quot;Ανοικτά Ακαδημαϊκά Μαθήματα&quot;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grpSp>
          <p:nvGrpSpPr>
            <p:cNvPr id="11" name="Group 10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  <p:pic>
            <p:nvPicPr>
              <p:cNvPr id="1032" name="Picture 8" descr="Λογότυπο Πανεπιστημίου Θεσσαλίας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8" name="Picture 7" descr="Λογότυποι του πρόγραμματος &quot;Ανοικτά Ακαδημαϊκά Μαθήματα&quot;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16024" y="1916832"/>
            <a:ext cx="7772400" cy="1470025"/>
          </a:xfrm>
        </p:spPr>
        <p:txBody>
          <a:bodyPr/>
          <a:lstStyle/>
          <a:p>
            <a:r>
              <a:rPr lang="el-GR" dirty="0" smtClean="0"/>
              <a:t>Δυναμική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12976"/>
            <a:ext cx="7776864" cy="2016224"/>
          </a:xfrm>
        </p:spPr>
        <p:txBody>
          <a:bodyPr>
            <a:noAutofit/>
          </a:bodyPr>
          <a:lstStyle/>
          <a:p>
            <a:r>
              <a:rPr lang="el-GR" sz="2800" b="1" dirty="0"/>
              <a:t>Ενότητα </a:t>
            </a:r>
            <a:r>
              <a:rPr lang="el-GR" sz="2800" b="1" dirty="0" smtClean="0"/>
              <a:t>3:</a:t>
            </a:r>
            <a:r>
              <a:rPr lang="en-US" sz="2800" dirty="0" smtClean="0"/>
              <a:t> </a:t>
            </a:r>
            <a:r>
              <a:rPr lang="el-GR" sz="2800" dirty="0" smtClean="0"/>
              <a:t>Κινηματική Στερεού Σώματος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l-GR" sz="2400" dirty="0" smtClean="0"/>
              <a:t>Κώστας Παπαδημητρίου</a:t>
            </a:r>
          </a:p>
          <a:p>
            <a:r>
              <a:rPr lang="el-GR" sz="2400" dirty="0" smtClean="0"/>
              <a:t>Τμήμα Μηχανολόγων Μηχανικών</a:t>
            </a:r>
          </a:p>
        </p:txBody>
      </p:sp>
      <p:pic>
        <p:nvPicPr>
          <p:cNvPr id="1026" name="Picture 2" descr="Λογότυπο Άδειας Χρήσης Creative Commons - Μη Εμπορική Χρήση - Παρόμοια Διανομή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758" y="5827611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91138" y="5591694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sp>
        <p:nvSpPr>
          <p:cNvPr id="22" name="Τίτλος 5"/>
          <p:cNvSpPr>
            <a:spLocks noGrp="1"/>
          </p:cNvSpPr>
          <p:nvPr>
            <p:ph type="title"/>
          </p:nvPr>
        </p:nvSpPr>
        <p:spPr>
          <a:xfrm>
            <a:off x="66288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Εφαρμογή </a:t>
            </a:r>
            <a:r>
              <a:rPr lang="en-US" dirty="0" smtClean="0"/>
              <a:t>2: M</a:t>
            </a:r>
            <a:r>
              <a:rPr lang="el-GR" dirty="0" smtClean="0"/>
              <a:t>ηχανισμός Στροφάλου – Διωστήρα-Εμβόλου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691680" y="1415048"/>
                <a:ext cx="6840760" cy="1221864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l-GR" sz="26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𝑎</m:t>
                        </m:r>
                      </m:e>
                      <m:sub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r>
                      <a:rPr lang="en-US" sz="2600" i="1"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en-US" sz="26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acc>
                          <m:accPr>
                            <m:chr m:val="̇"/>
                            <m:ctrlPr>
                              <a:rPr lang="en-US" sz="28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e>
                        </m:acc>
                        <m:r>
                          <a:rPr lang="el-G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sz="28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𝑐𝑜𝑠</m:t>
                        </m:r>
                        <m:r>
                          <a:rPr lang="el-G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2800" i="1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el-GR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l-GR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l-GR" sz="2800" i="1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𝑠𝑖𝑛</m:t>
                                </m:r>
                              </m:e>
                              <m:sup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l-GR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</m:rad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8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l-GR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e>
                          <m:sup>
                            <m:r>
                              <a:rPr lang="el-GR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l-GR" sz="2800" b="0" i="1" smtClean="0">
                            <a:latin typeface="Cambria Math"/>
                            <a:ea typeface="Cambria Math" panose="02040503050406030204" pitchFamily="18" charset="0"/>
                          </a:rPr>
                          <m:t>)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𝑠𝑖𝑛</m:t>
                        </m:r>
                        <m:r>
                          <a:rPr lang="el-G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2800" i="1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el-GR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l-GR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l-GR" sz="2800" i="1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𝑠𝑖𝑛</m:t>
                                </m:r>
                              </m:e>
                              <m:sup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l-GR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</m:rad>
                      </m:den>
                    </m:f>
                  </m:oMath>
                </a14:m>
                <a:r>
                  <a:rPr lang="el-GR" sz="28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ea typeface="Cambria Math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800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l-GR" sz="2800" i="1">
                                <a:latin typeface="Cambria Math"/>
                                <a:ea typeface="Cambria Math"/>
                              </a:rPr>
                              <m:t>𝜔</m:t>
                            </m:r>
                          </m:e>
                          <m:sup>
                            <m:r>
                              <a:rPr lang="el-GR" sz="28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l-GR" sz="2800" b="0" i="1" smtClean="0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)</m:t>
                        </m:r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𝑠𝑖𝑛</m:t>
                        </m:r>
                        <m:r>
                          <a:rPr lang="el-GR" sz="2800" i="1">
                            <a:latin typeface="Cambria Math"/>
                            <a:ea typeface="Cambria Math"/>
                          </a:rPr>
                          <m:t>𝜃</m:t>
                        </m:r>
                        <m:sSup>
                          <m:sSupPr>
                            <m:ctrlPr>
                              <a:rPr lang="el-GR" sz="2800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/>
                                <a:ea typeface="Cambria Math"/>
                              </a:rPr>
                              <m:t>𝑐𝑜𝑠</m:t>
                            </m:r>
                          </m:e>
                          <m:sup>
                            <m:r>
                              <a:rPr lang="en-US" sz="28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l-GR" sz="2800" i="1">
                            <a:latin typeface="Cambria Math"/>
                            <a:ea typeface="Cambria Math"/>
                          </a:rPr>
                          <m:t>𝜃</m:t>
                        </m:r>
                      </m:num>
                      <m:den>
                        <m:sSup>
                          <m:sSupPr>
                            <m:ctrlPr>
                              <a:rPr lang="el-GR" sz="2800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US" sz="2800" i="1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800" i="1">
                                    <a:latin typeface="Cambria Math"/>
                                    <a:ea typeface="Cambria Math"/>
                                  </a:rPr>
                                  <m:t>(</m:t>
                                </m:r>
                                <m:r>
                                  <a:rPr lang="en-US" sz="2800" i="1">
                                    <a:latin typeface="Cambria Math"/>
                                    <a:ea typeface="Cambria Math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el-GR" sz="2800" i="1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l-GR" sz="2800" i="1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l-GR" sz="2800" i="1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800" i="1">
                                    <a:latin typeface="Cambria Math"/>
                                    <a:ea typeface="Cambria Math"/>
                                  </a:rPr>
                                  <m:t>𝑠𝑖𝑛</m:t>
                                </m:r>
                              </m:e>
                              <m:sup>
                                <m:r>
                                  <a:rPr lang="en-US" sz="2800" i="1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l-GR" sz="2800" i="1">
                                <a:latin typeface="Cambria Math"/>
                                <a:ea typeface="Cambria Math"/>
                              </a:rPr>
                              <m:t>𝜃</m:t>
                            </m:r>
                            <m:r>
                              <a:rPr lang="en-US" sz="2800" i="1">
                                <a:latin typeface="Cambria Math"/>
                                <a:ea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en-US" sz="2800" i="1">
                                <a:latin typeface="Cambria Math"/>
                                <a:ea typeface="Cambria Math"/>
                              </a:rPr>
                              <m:t>3/2</m:t>
                            </m:r>
                          </m:sup>
                        </m:sSup>
                      </m:den>
                    </m:f>
                  </m:oMath>
                </a14:m>
                <a:endParaRPr lang="en-US" sz="2800" dirty="0" smtClean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1415048"/>
                <a:ext cx="6840760" cy="122186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115616" y="1556792"/>
                <a:ext cx="720080" cy="720080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vertJc m:val="bot"/>
                          <m:ctrlPr>
                            <a:rPr lang="en-US" sz="28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sz="28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6)</m:t>
                          </m:r>
                        </m:e>
                      </m:groupCh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1556792"/>
                <a:ext cx="720080" cy="72008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539552" y="1743199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(5)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402072" y="1759143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2072" y="1759143"/>
                <a:ext cx="648072" cy="53367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51520" y="2852936"/>
                <a:ext cx="8726616" cy="1221864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l-GR" sz="26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𝑎</m:t>
                        </m:r>
                      </m:e>
                      <m:sub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r>
                      <a:rPr lang="en-US" sz="2600" i="1"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en-US" sz="26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2800" i="1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el-GR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l-GR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l-GR" sz="2800" i="1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𝑠𝑖𝑛</m:t>
                                </m:r>
                              </m:e>
                              <m:sup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l-GR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</m:rad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l-GR" sz="28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/>
                            <a:ea typeface="Cambria Math" panose="02040503050406030204" pitchFamily="18" charset="0"/>
                          </a:rPr>
                          <m:t>−</m:t>
                        </m:r>
                        <m:acc>
                          <m:accPr>
                            <m:chr m:val="̇"/>
                            <m:ctrlPr>
                              <a:rPr lang="en-US" sz="28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e>
                        </m:acc>
                        <m:r>
                          <a:rPr lang="el-G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sz="28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𝑐𝑜𝑠</m:t>
                        </m:r>
                        <m:r>
                          <a:rPr lang="el-G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  <m:r>
                          <a:rPr lang="en-US" sz="2800" b="0" i="1" smtClean="0">
                            <a:latin typeface="Cambria Math"/>
                            <a:ea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8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l-GR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e>
                          <m:sup>
                            <m:r>
                              <a:rPr lang="el-GR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l-GR" sz="2800" i="1">
                            <a:latin typeface="Cambria Math"/>
                            <a:ea typeface="Cambria Math" panose="02040503050406030204" pitchFamily="18" charset="0"/>
                          </a:rPr>
                          <m:t>)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𝑠𝑖𝑛</m:t>
                        </m:r>
                        <m:r>
                          <a:rPr lang="el-G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  <m:d>
                          <m:dPr>
                            <m:ctrlPr>
                              <a:rPr lang="el-GR" sz="280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en-US" sz="2800" i="1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l-GR" sz="2800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i="1">
                                        <a:latin typeface="Cambria Math"/>
                                        <a:ea typeface="Cambria Math"/>
                                      </a:rPr>
                                      <m:t>𝑐𝑜𝑠</m:t>
                                    </m:r>
                                  </m:e>
                                  <m:sup>
                                    <m:r>
                                      <a:rPr lang="en-US" sz="2800" i="1"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l-GR" sz="2800" i="1">
                                    <a:latin typeface="Cambria Math"/>
                                    <a:ea typeface="Cambria Math"/>
                                  </a:rPr>
                                  <m:t>𝜃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en-US" sz="2800" i="1">
                                        <a:latin typeface="Cambria Math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p>
                                    <m:r>
                                      <a:rPr lang="el-GR" sz="2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l-GR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l-GR" sz="2800" i="1">
                                        <a:latin typeface="Cambria Math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𝑠𝑖𝑛</m:t>
                                    </m:r>
                                  </m:e>
                                  <m:sup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l-GR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𝜃</m:t>
                                </m:r>
                              </m:den>
                            </m:f>
                          </m:e>
                        </m:d>
                      </m:e>
                    </m:d>
                  </m:oMath>
                </a14:m>
                <a:endParaRPr lang="en-US" sz="2800" dirty="0" smtClean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852936"/>
                <a:ext cx="8726616" cy="122186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115616" y="4616925"/>
                <a:ext cx="6048672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l-GR" sz="2600" b="0" i="0" smtClean="0">
                                  <a:latin typeface="Cambria Math"/>
                                  <a:ea typeface="Cambria Math"/>
                                </a:rPr>
                                <m:t>α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Α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bar>
                        <m:barPr>
                          <m:ctrlPr>
                            <a:rPr lang="el-GR" sz="2600" b="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ba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OA</m:t>
                          </m:r>
                        </m:sub>
                      </m:sSub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l-GR" sz="26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p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n-US" sz="2600">
                              <a:latin typeface="Cambria Math"/>
                              <a:ea typeface="Cambria Math"/>
                            </a:rPr>
                            <m:t>OA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4616925"/>
                <a:ext cx="6048672" cy="7898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5496" y="5190717"/>
                <a:ext cx="9937104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4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m:rPr>
                                <m:sty m:val="p"/>
                              </m:rPr>
                              <a:rPr lang="el-GR" sz="24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α</m:t>
                            </m:r>
                          </m:e>
                        </m:bar>
                      </m:e>
                      <m:sub>
                        <m:r>
                          <m:rPr>
                            <m:sty m:val="p"/>
                          </m:rPr>
                          <a:rPr lang="el-GR" sz="24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Α</m:t>
                        </m:r>
                      </m:sub>
                    </m:sSub>
                    <m: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l-GR" sz="24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̇"/>
                            <m:ctrlPr>
                              <a:rPr lang="el-GR" sz="240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e>
                        </m:acc>
                        <m:sSub>
                          <m:sSubPr>
                            <m:ctrlPr>
                              <a:rPr lang="en-US" sz="24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bar>
                              <m:barPr>
                                <m:ctrlPr>
                                  <a:rPr lang="en-US" sz="2400" i="1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bar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</m:ba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𝑧</m:t>
                            </m:r>
                          </m:sub>
                        </m:sSub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d>
                      <m:dPr>
                        <m:ctrlPr>
                          <a:rPr lang="en-US" sz="24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𝑐𝑜𝑠</m:t>
                        </m:r>
                        <m:r>
                          <a:rPr lang="el-G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  <m:r>
                          <a:rPr lang="el-G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24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bar>
                              <m:barPr>
                                <m:ctrlPr>
                                  <a:rPr lang="en-US" sz="2400" i="1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bar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</m:ba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𝑠𝑖𝑛</m:t>
                        </m:r>
                        <m:r>
                          <a:rPr lang="el-G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  <m:r>
                          <a:rPr lang="el-G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24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bar>
                              <m:barPr>
                                <m:ctrlPr>
                                  <a:rPr lang="en-US" sz="2400" i="1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bar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</m:ba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</m:e>
                    </m:d>
                  </m:oMath>
                </a14:m>
                <a:r>
                  <a:rPr lang="el-GR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l-GR" sz="24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p>
                        <m:r>
                          <a:rPr lang="el-G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l-G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en-US" sz="24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  <m:r>
                          <a:rPr lang="en-US" sz="24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𝑐𝑜𝑠</m:t>
                        </m:r>
                        <m:r>
                          <a:rPr lang="el-G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  <m:r>
                          <a:rPr lang="el-G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24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bar>
                              <m:barPr>
                                <m:ctrlPr>
                                  <a:rPr lang="en-US" sz="2400" i="1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bar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</m:ba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𝑠𝑖𝑛</m:t>
                        </m:r>
                        <m:r>
                          <a:rPr lang="el-G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  <m:r>
                          <a:rPr lang="el-G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24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bar>
                              <m:barPr>
                                <m:ctrlPr>
                                  <a:rPr lang="en-US" sz="2400" i="1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bar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</m:ba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</m:e>
                    </m:d>
                  </m:oMath>
                </a14:m>
                <a:endParaRPr lang="en-US" sz="240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5190717"/>
                <a:ext cx="9937104" cy="78981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5496" y="5913069"/>
                <a:ext cx="9036496" cy="789816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l-GR" sz="24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α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4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Α</m:t>
                          </m:r>
                        </m:sub>
                      </m:sSub>
                      <m:r>
                        <a:rPr lang="en-US" sz="2800" b="0" i="0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sz="2800" b="0" i="0" smtClean="0">
                          <a:latin typeface="Cambria Math"/>
                          <a:ea typeface="Cambria Math"/>
                        </a:rPr>
                        <m:t>−</m:t>
                      </m:r>
                      <m:d>
                        <m:dPr>
                          <m:ctrlPr>
                            <a:rPr lang="en-US" sz="28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 </m:t>
                          </m:r>
                          <m:acc>
                            <m:accPr>
                              <m:chr m:val="̇"/>
                              <m:ctrlPr>
                                <a:rPr lang="en-US" sz="2800" i="1" smtClean="0"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l-GR" sz="2800" i="1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</m:acc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𝑅</m:t>
                          </m:r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l-GR" sz="2800" i="1">
                              <a:latin typeface="Cambria Math"/>
                              <a:ea typeface="Cambria Math"/>
                            </a:rPr>
                            <m:t>𝜃</m:t>
                          </m:r>
                          <m:r>
                            <a:rPr lang="el-GR" sz="2800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l-GR" sz="28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l-GR" sz="2800" i="1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l-GR" sz="28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𝑅𝑐𝑜𝑠</m:t>
                          </m:r>
                          <m:r>
                            <a:rPr lang="el-GR" sz="2800" i="1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</m:d>
                      <m:sSub>
                        <m:sSubPr>
                          <m:ctrlPr>
                            <a:rPr lang="en-US" sz="28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+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 </m:t>
                          </m:r>
                          <m:acc>
                            <m:accPr>
                              <m:chr m:val="̇"/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l-GR" sz="2800" i="1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</m:acc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𝑅𝑐𝑜𝑠</m:t>
                          </m:r>
                          <m:r>
                            <a:rPr lang="el-GR" sz="2800" i="1">
                              <a:latin typeface="Cambria Math"/>
                              <a:ea typeface="Cambria Math"/>
                            </a:rPr>
                            <m:t>𝜃</m:t>
                          </m:r>
                          <m:r>
                            <a:rPr lang="el-GR" sz="28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l-GR" sz="2800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l-GR" sz="2800" i="1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l-GR" sz="28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𝑅𝑠𝑖𝑛</m:t>
                          </m:r>
                          <m:r>
                            <a:rPr lang="el-GR" sz="2800" i="1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</m:d>
                      <m:sSub>
                        <m:sSubPr>
                          <m:ctrlPr>
                            <a:rPr lang="en-US" sz="28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5913069"/>
                <a:ext cx="9036496" cy="78981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Θέση κειμένου 1"/>
          <p:cNvSpPr>
            <a:spLocks noGrp="1"/>
          </p:cNvSpPr>
          <p:nvPr>
            <p:ph type="body" idx="1"/>
          </p:nvPr>
        </p:nvSpPr>
        <p:spPr>
          <a:xfrm>
            <a:off x="488367" y="4293096"/>
            <a:ext cx="8352928" cy="495746"/>
          </a:xfrm>
        </p:spPr>
        <p:txBody>
          <a:bodyPr>
            <a:noAutofit/>
          </a:bodyPr>
          <a:lstStyle/>
          <a:p>
            <a:pPr algn="just"/>
            <a:r>
              <a:rPr lang="el-GR" u="sng" dirty="0" smtClean="0"/>
              <a:t>Ράβδος ΟΑ</a:t>
            </a:r>
            <a:r>
              <a:rPr lang="en-US" u="sng" dirty="0" smtClean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084168" y="4744996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168" y="4744996"/>
                <a:ext cx="648072" cy="533673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346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p:sp>
        <p:nvSpPr>
          <p:cNvPr id="22" name="Τίτλος 5"/>
          <p:cNvSpPr>
            <a:spLocks noGrp="1"/>
          </p:cNvSpPr>
          <p:nvPr>
            <p:ph type="title"/>
          </p:nvPr>
        </p:nvSpPr>
        <p:spPr>
          <a:xfrm>
            <a:off x="66288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Εφαρμογή </a:t>
            </a:r>
            <a:r>
              <a:rPr lang="en-US" dirty="0" smtClean="0"/>
              <a:t>2: M</a:t>
            </a:r>
            <a:r>
              <a:rPr lang="el-GR" dirty="0" smtClean="0"/>
              <a:t>ηχανισμός Στροφάλου – Διωστήρα-Εμβόλου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115616" y="2063120"/>
                <a:ext cx="6048672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l-GR" sz="2600" b="0" i="0" smtClean="0">
                                  <a:latin typeface="Cambria Math"/>
                                  <a:ea typeface="Cambria Math"/>
                                </a:rPr>
                                <m:t>α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Β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l-GR" sz="2600">
                                  <a:latin typeface="Cambria Math"/>
                                  <a:ea typeface="Cambria Math"/>
                                </a:rPr>
                                <m:t>α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𝐴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+</m:t>
                      </m:r>
                      <m:bar>
                        <m:bar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sSub>
                            <m:sSubPr>
                              <m:ctrlPr>
                                <a:rPr lang="el-GR" sz="260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l-GR" sz="2600" i="1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bar>
                      <m:r>
                        <a:rPr lang="en-US" sz="2600" i="1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𝐴</m:t>
                          </m:r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Β</m:t>
                          </m:r>
                        </m:sub>
                      </m:sSub>
                      <m:r>
                        <a:rPr lang="el-GR" sz="2600" i="1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l-GR" sz="260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</m:e>
                        <m:sup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>
                              <a:latin typeface="Cambria Math"/>
                              <a:ea typeface="Cambria Math"/>
                            </a:rPr>
                            <m:t>A</m:t>
                          </m:r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Β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2063120"/>
                <a:ext cx="6048672" cy="7898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-252536" y="2999224"/>
                <a:ext cx="9937104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400" b="0" i="0" smtClean="0">
                              <a:latin typeface="Cambria Math"/>
                              <a:ea typeface="Cambria Math"/>
                            </a:rPr>
                            <m:t>α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400">
                              <a:latin typeface="Cambria Math"/>
                              <a:ea typeface="Cambria Math"/>
                            </a:rPr>
                            <m:t>B</m:t>
                          </m:r>
                        </m:sub>
                      </m:sSub>
                      <m:sSub>
                        <m:sSub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4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400" i="1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4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l-GR" sz="2400">
                                  <a:latin typeface="Cambria Math"/>
                                  <a:ea typeface="Cambria Math"/>
                                </a:rPr>
                                <m:t>α</m:t>
                              </m:r>
                            </m:e>
                          </m:bar>
                        </m:e>
                        <m:sub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𝐴</m:t>
                          </m:r>
                        </m:sub>
                      </m:sSub>
                      <m:r>
                        <a:rPr lang="el-GR" sz="2400" b="0" i="1" smtClean="0">
                          <a:latin typeface="Cambria Math"/>
                          <a:ea typeface="Cambria Math"/>
                        </a:rPr>
                        <m:t>+</m:t>
                      </m:r>
                      <m:d>
                        <m:dPr>
                          <m:ctrlPr>
                            <a:rPr lang="el-GR" sz="24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l-GR" sz="240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l-GR" sz="240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sz="2400" b="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sz="24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400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bar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el-GR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𝐿</m:t>
                          </m:r>
                          <m:r>
                            <a:rPr lang="en-US" sz="2400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l-GR" sz="2400" i="1">
                              <a:latin typeface="Cambria Math"/>
                              <a:ea typeface="Cambria Math"/>
                            </a:rPr>
                            <m:t>𝜑</m:t>
                          </m:r>
                          <m:r>
                            <a:rPr lang="el-GR" sz="2400" i="1">
                              <a:latin typeface="Cambria Math"/>
                              <a:ea typeface="Cambria Math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𝐿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l-GR" sz="2400" i="1">
                              <a:latin typeface="Cambria Math"/>
                              <a:ea typeface="Cambria Math"/>
                            </a:rPr>
                            <m:t>𝜑</m:t>
                          </m:r>
                          <m:r>
                            <a:rPr lang="el-GR" sz="2400" i="1">
                              <a:latin typeface="Cambria Math"/>
                              <a:ea typeface="Cambria Math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𝑦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l-GR" sz="2400" b="0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0" i="1" smtClean="0">
                          <a:latin typeface="Cambria Math"/>
                          <a:ea typeface="Cambria Math" panose="02040503050406030204" pitchFamily="18" charset="0"/>
                        </a:rPr>
                        <m:t>                                 </m:t>
                      </m:r>
                      <m:r>
                        <a:rPr lang="el-G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l-GR" sz="24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l-G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l-G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𝐿</m:t>
                          </m:r>
                          <m:r>
                            <a:rPr lang="en-US" sz="2400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l-GR" sz="2400" i="1">
                              <a:latin typeface="Cambria Math"/>
                              <a:ea typeface="Cambria Math"/>
                            </a:rPr>
                            <m:t>𝜑</m:t>
                          </m:r>
                          <m:r>
                            <a:rPr lang="el-GR" sz="2400" i="1">
                              <a:latin typeface="Cambria Math"/>
                              <a:ea typeface="Cambria Math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𝐿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l-GR" sz="2400" i="1">
                              <a:latin typeface="Cambria Math"/>
                              <a:ea typeface="Cambria Math"/>
                            </a:rPr>
                            <m:t>𝜑</m:t>
                          </m:r>
                          <m:r>
                            <a:rPr lang="el-GR" sz="2400" i="1">
                              <a:latin typeface="Cambria Math"/>
                              <a:ea typeface="Cambria Math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𝑦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40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52536" y="2999224"/>
                <a:ext cx="9937104" cy="789816"/>
              </a:xfrm>
              <a:prstGeom prst="rect">
                <a:avLst/>
              </a:prstGeom>
              <a:blipFill rotWithShape="1">
                <a:blip r:embed="rId4"/>
                <a:stretch>
                  <a:fillRect b="-3077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Θέση κειμένου 1"/>
          <p:cNvSpPr>
            <a:spLocks noGrp="1"/>
          </p:cNvSpPr>
          <p:nvPr>
            <p:ph type="body" idx="1"/>
          </p:nvPr>
        </p:nvSpPr>
        <p:spPr>
          <a:xfrm>
            <a:off x="488367" y="1412776"/>
            <a:ext cx="8352928" cy="495746"/>
          </a:xfrm>
        </p:spPr>
        <p:txBody>
          <a:bodyPr>
            <a:noAutofit/>
          </a:bodyPr>
          <a:lstStyle/>
          <a:p>
            <a:pPr algn="just"/>
            <a:r>
              <a:rPr lang="el-GR" u="sng" dirty="0" smtClean="0"/>
              <a:t>Ράβδος ΑΒ</a:t>
            </a:r>
            <a:r>
              <a:rPr lang="en-US" u="sng" dirty="0" smtClean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516216" y="2204864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16" y="2204864"/>
                <a:ext cx="648072" cy="53367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028384" y="3127295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8384" y="3127295"/>
                <a:ext cx="648072" cy="53367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-144016" y="4005064"/>
                <a:ext cx="9468544" cy="789816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400" b="0" i="0" smtClean="0">
                              <a:latin typeface="Cambria Math"/>
                              <a:ea typeface="Cambria Math"/>
                            </a:rPr>
                            <m:t>α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400">
                              <a:latin typeface="Cambria Math"/>
                              <a:ea typeface="Cambria Math"/>
                            </a:rPr>
                            <m:t>B</m:t>
                          </m:r>
                        </m:sub>
                      </m:sSub>
                      <m:sSub>
                        <m:sSub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4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400" i="1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4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l-GR" sz="2400">
                                  <a:latin typeface="Cambria Math"/>
                                  <a:ea typeface="Cambria Math"/>
                                </a:rPr>
                                <m:t>α</m:t>
                              </m:r>
                            </m:e>
                          </m:bar>
                        </m:e>
                        <m:sub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𝐴</m:t>
                          </m:r>
                        </m:sub>
                      </m:sSub>
                      <m:r>
                        <a:rPr lang="el-GR" sz="24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𝐿</m:t>
                      </m:r>
                      <m:sSub>
                        <m:sSubPr>
                          <m:ctrlPr>
                            <a:rPr lang="el-GR" sz="24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l-GR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</m:acc>
                        </m:e>
                        <m:sub>
                          <m:r>
                            <a:rPr lang="el-GR" sz="2400" i="1">
                              <a:latin typeface="Cambria Math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i="1"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l-GR" sz="2400" i="1">
                          <a:latin typeface="Cambria Math"/>
                          <a:ea typeface="Cambria Math"/>
                        </a:rPr>
                        <m:t>𝜑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l-GR" sz="2400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𝐿</m:t>
                      </m:r>
                      <m:sSub>
                        <m:sSubPr>
                          <m:ctrlPr>
                            <a:rPr lang="el-GR" sz="24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l-GR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</m:acc>
                        </m:e>
                        <m:sub>
                          <m:r>
                            <a:rPr lang="el-GR" sz="2400" i="1">
                              <a:latin typeface="Cambria Math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l-GR" sz="2400" i="1">
                          <a:latin typeface="Cambria Math"/>
                          <a:ea typeface="Cambria Math"/>
                        </a:rPr>
                        <m:t>𝜑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l-GR" sz="2400" b="0" i="1" smtClean="0">
                          <a:latin typeface="Cambria Math"/>
                          <a:ea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l-GR" sz="24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l-GR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l-GR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  <m:sup>
                          <m:r>
                            <a:rPr lang="el-GR" sz="2400" i="1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/>
                          <a:ea typeface="Cambria Math"/>
                        </a:rPr>
                        <m:t>𝐿</m:t>
                      </m:r>
                      <m:r>
                        <a:rPr lang="en-US" sz="240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l-GR" sz="2400" i="1">
                          <a:latin typeface="Cambria Math"/>
                          <a:ea typeface="Cambria Math"/>
                        </a:rPr>
                        <m:t>𝜑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4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l-GR" sz="2400" i="1">
                          <a:latin typeface="Cambria Math"/>
                          <a:ea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l-GR" sz="24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l-GR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l-GR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  <m:sup>
                          <m:r>
                            <a:rPr lang="el-GR" sz="2400" i="1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/>
                          <a:ea typeface="Cambria Math"/>
                        </a:rPr>
                        <m:t>𝐿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l-GR" sz="2400" i="1">
                          <a:latin typeface="Cambria Math"/>
                          <a:ea typeface="Cambria Math"/>
                        </a:rPr>
                        <m:t>𝜑</m:t>
                      </m:r>
                      <m:r>
                        <a:rPr lang="el-GR" sz="2400" i="1">
                          <a:latin typeface="Cambria Math"/>
                          <a:ea typeface="Cambria Math"/>
                        </a:rPr>
                        <m:t> 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4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en-US" sz="240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44016" y="4005064"/>
                <a:ext cx="9468544" cy="7898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3992" y="5157192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92" y="5157192"/>
                <a:ext cx="648072" cy="53367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Left Brace 1"/>
          <p:cNvSpPr/>
          <p:nvPr/>
        </p:nvSpPr>
        <p:spPr>
          <a:xfrm>
            <a:off x="467544" y="4941168"/>
            <a:ext cx="207528" cy="1008112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864096" y="4725144"/>
                <a:ext cx="6804248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2600" b="0" i="0" smtClean="0">
                            <a:latin typeface="Cambria Math"/>
                            <a:ea typeface="Cambria Math"/>
                          </a:rPr>
                          <m:t>α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600">
                            <a:latin typeface="Cambria Math"/>
                            <a:ea typeface="Cambria Math"/>
                          </a:rPr>
                          <m:t>B</m:t>
                        </m:r>
                      </m:sub>
                    </m:sSub>
                    <m:r>
                      <a:rPr lang="en-US" sz="2600" i="1">
                        <a:latin typeface="Cambria Math"/>
                        <a:ea typeface="Cambria Math"/>
                      </a:rPr>
                      <m:t>=</m:t>
                    </m:r>
                    <m:r>
                      <a:rPr lang="el-GR" sz="2600" b="0" i="1" smtClean="0">
                        <a:latin typeface="Cambria Math"/>
                        <a:ea typeface="Cambria Math"/>
                      </a:rPr>
                      <m:t>−</m:t>
                    </m:r>
                    <m:acc>
                      <m:accPr>
                        <m:chr m:val="̇"/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l-GR" sz="2600" i="1">
                            <a:latin typeface="Cambria Math"/>
                            <a:ea typeface="Cambria Math"/>
                          </a:rPr>
                          <m:t>𝜔</m:t>
                        </m:r>
                      </m:e>
                    </m:acc>
                    <m:r>
                      <a:rPr lang="en-US" sz="2600" i="1">
                        <a:latin typeface="Cambria Math"/>
                        <a:ea typeface="Cambria Math"/>
                      </a:rPr>
                      <m:t>𝑅𝑠𝑖𝑛</m:t>
                    </m:r>
                    <m:r>
                      <a:rPr lang="el-GR" sz="2600" i="1">
                        <a:latin typeface="Cambria Math"/>
                        <a:ea typeface="Cambria Math"/>
                      </a:rPr>
                      <m:t>𝜃</m:t>
                    </m:r>
                  </m:oMath>
                </a14:m>
                <a:r>
                  <a:rPr lang="el-GR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l-GR" sz="2400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l-GR" sz="2400" i="1">
                            <a:latin typeface="Cambria Math"/>
                            <a:ea typeface="Cambria Math"/>
                          </a:rPr>
                          <m:t>𝜔</m:t>
                        </m:r>
                      </m:e>
                      <m:sup>
                        <m:r>
                          <a:rPr lang="el-GR" sz="2400" i="1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  <a:ea typeface="Cambria Math"/>
                      </a:rPr>
                      <m:t>𝑅𝑐𝑜𝑠</m:t>
                    </m:r>
                    <m:r>
                      <a:rPr lang="el-GR" sz="2400" i="1">
                        <a:latin typeface="Cambria Math"/>
                        <a:ea typeface="Cambria Math"/>
                      </a:rPr>
                      <m:t>𝜃</m:t>
                    </m:r>
                  </m:oMath>
                </a14:m>
                <a:r>
                  <a:rPr lang="el-GR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</a:t>
                </a:r>
                <a:r>
                  <a:rPr lang="en-US" sz="24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Cambria Math"/>
                      </a:rPr>
                      <m:t>𝐿</m:t>
                    </m:r>
                    <m:sSub>
                      <m:sSubPr>
                        <m:ctrlPr>
                          <a:rPr lang="el-GR" sz="24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el-GR" sz="24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sz="2400" i="1">
                                <a:latin typeface="Cambria Math"/>
                                <a:ea typeface="Cambria Math" panose="02040503050406030204" pitchFamily="18" charset="0"/>
                              </a:rPr>
                              <m:t>𝜔</m:t>
                            </m:r>
                          </m:e>
                        </m:acc>
                      </m:e>
                      <m:sub>
                        <m:r>
                          <a:rPr lang="el-GR" sz="2400" i="1">
                            <a:latin typeface="Cambria Math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/>
                        <a:ea typeface="Cambria Math"/>
                      </a:rPr>
                      <m:t>𝑠𝑖𝑛</m:t>
                    </m:r>
                    <m:r>
                      <a:rPr lang="el-GR" sz="2400" i="1">
                        <a:latin typeface="Cambria Math"/>
                        <a:ea typeface="Cambria Math"/>
                      </a:rPr>
                      <m:t>𝜑</m:t>
                    </m:r>
                    <m:r>
                      <a:rPr lang="el-GR" sz="2400" i="1">
                        <a:latin typeface="Cambria Math"/>
                        <a:ea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l-GR" sz="24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l-GR" sz="24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400" i="1">
                                <a:latin typeface="Cambria Math"/>
                                <a:ea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l-GR" sz="2400" i="1">
                                <a:latin typeface="Cambria Math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  <m:sup>
                        <m:r>
                          <a:rPr lang="el-GR" sz="2400" i="1">
                            <a:latin typeface="Cambria Math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  <a:ea typeface="Cambria Math"/>
                      </a:rPr>
                      <m:t>𝐿</m:t>
                    </m:r>
                    <m:r>
                      <a:rPr lang="en-US" sz="240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𝑐𝑜𝑠</m:t>
                    </m:r>
                    <m:r>
                      <a:rPr lang="el-GR" sz="2400" i="1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endParaRPr lang="en-US" sz="240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096" y="4725144"/>
                <a:ext cx="6804248" cy="78981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864096" y="5231472"/>
                <a:ext cx="6804248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el-GR" sz="2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  <m:r>
                      <a:rPr lang="en-US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acc>
                      <m:accPr>
                        <m:chr m:val="̇"/>
                        <m:ctrlPr>
                          <a:rPr lang="en-US" sz="26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l-GR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</m:acc>
                    <m:r>
                      <a:rPr lang="en-US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𝑅𝑐𝑜𝑠</m:t>
                    </m:r>
                    <m:r>
                      <a:rPr lang="el-GR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l-GR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l-GR" sz="26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p>
                        <m:r>
                          <a:rPr lang="el-GR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𝑅𝑠𝑖𝑛</m:t>
                    </m:r>
                    <m:r>
                      <a:rPr lang="el-GR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l-GR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𝐿</m:t>
                    </m:r>
                    <m:sSub>
                      <m:sSubPr>
                        <m:ctrlPr>
                          <a:rPr lang="el-GR" sz="26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el-GR" sz="26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sz="2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e>
                        </m:acc>
                      </m:e>
                      <m:sub>
                        <m:r>
                          <a:rPr lang="el-GR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l-GR" sz="26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l-GR" sz="26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l-GR" sz="26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l-GR" sz="2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  <m:sup>
                        <m:r>
                          <a:rPr lang="el-GR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𝐿</m:t>
                    </m:r>
                    <m:r>
                      <a:rPr lang="en-US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𝑠𝑖𝑛</m:t>
                    </m:r>
                    <m:r>
                      <a:rPr lang="el-GR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el-GR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60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096" y="5231472"/>
                <a:ext cx="6804248" cy="78981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ight Brace 2"/>
          <p:cNvSpPr/>
          <p:nvPr/>
        </p:nvSpPr>
        <p:spPr>
          <a:xfrm>
            <a:off x="7668344" y="4941168"/>
            <a:ext cx="216024" cy="1008112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6" name="Θέση κειμένου 1"/>
          <p:cNvSpPr>
            <a:spLocks noGrp="1"/>
          </p:cNvSpPr>
          <p:nvPr>
            <p:ph type="body" idx="1"/>
          </p:nvPr>
        </p:nvSpPr>
        <p:spPr>
          <a:xfrm>
            <a:off x="640767" y="6029598"/>
            <a:ext cx="8352928" cy="495746"/>
          </a:xfrm>
        </p:spPr>
        <p:txBody>
          <a:bodyPr>
            <a:noAutofit/>
          </a:bodyPr>
          <a:lstStyle/>
          <a:p>
            <a:pPr algn="just"/>
            <a:r>
              <a:rPr lang="el-GR" u="sng" dirty="0" smtClean="0"/>
              <a:t>Σύστημα 2 εξισώσεων με 2 αγνώστους</a:t>
            </a:r>
            <a:endParaRPr lang="en-US" u="sng" dirty="0" smtClean="0"/>
          </a:p>
        </p:txBody>
      </p:sp>
    </p:spTree>
    <p:extLst>
      <p:ext uri="{BB962C8B-B14F-4D97-AF65-F5344CB8AC3E}">
        <p14:creationId xmlns:p14="http://schemas.microsoft.com/office/powerpoint/2010/main" val="315615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Στιγμιαίος Πόλος Περιστροφής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654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6470848" y="6309320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sp>
        <p:nvSpPr>
          <p:cNvPr id="7" name="Θέση κειμένου 2"/>
          <p:cNvSpPr txBox="1">
            <a:spLocks/>
          </p:cNvSpPr>
          <p:nvPr/>
        </p:nvSpPr>
        <p:spPr>
          <a:xfrm>
            <a:off x="5868144" y="1340768"/>
            <a:ext cx="3008274" cy="194421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dirty="0" smtClean="0"/>
              <a:t>Υπάρχουν σημεία του στερεού με μηδενική ταχύτητα ως προς το χρησιμοποιούμενο σύστημα αναφοράς</a:t>
            </a:r>
            <a:r>
              <a:rPr lang="en-US" dirty="0"/>
              <a:t>;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843808" y="5276621"/>
                <a:ext cx="3312368" cy="789816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600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m:rPr>
                                <m:sty m:val="p"/>
                              </m:rPr>
                              <a:rPr lang="en-US" sz="2600">
                                <a:latin typeface="Cambria Math"/>
                                <a:ea typeface="Cambria Math"/>
                              </a:rPr>
                              <m:t>v</m:t>
                            </m:r>
                          </m:e>
                        </m:bar>
                      </m:e>
                      <m:sub>
                        <m:r>
                          <m:rPr>
                            <m:sty m:val="p"/>
                          </m:rPr>
                          <a:rPr lang="el-GR" sz="2600" b="0" i="0" smtClean="0">
                            <a:latin typeface="Cambria Math"/>
                            <a:ea typeface="Cambria Math"/>
                          </a:rPr>
                          <m:t>Π</m:t>
                        </m:r>
                      </m:sub>
                    </m:sSub>
                    <m:r>
                      <a:rPr lang="en-US" sz="2600" i="1"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600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m:rPr>
                                <m:sty m:val="p"/>
                              </m:rPr>
                              <a:rPr lang="en-US" sz="2600">
                                <a:latin typeface="Cambria Math"/>
                                <a:ea typeface="Cambria Math"/>
                              </a:rPr>
                              <m:t>v</m:t>
                            </m:r>
                          </m:e>
                        </m:bar>
                      </m:e>
                      <m:sub>
                        <m:r>
                          <m:rPr>
                            <m:sty m:val="p"/>
                          </m:rPr>
                          <a:rPr lang="el-GR" sz="2600">
                            <a:latin typeface="Cambria Math"/>
                            <a:ea typeface="Cambria Math"/>
                          </a:rPr>
                          <m:t>Α</m:t>
                        </m:r>
                      </m:sub>
                    </m:sSub>
                    <m:r>
                      <a:rPr lang="en-US" sz="2600" i="1">
                        <a:latin typeface="Cambria Math"/>
                        <a:ea typeface="Cambria Math"/>
                      </a:rPr>
                      <m:t>+</m:t>
                    </m:r>
                    <m:bar>
                      <m:barPr>
                        <m:ctrlPr>
                          <a:rPr lang="el-GR" sz="2600" i="1">
                            <a:latin typeface="Cambria Math"/>
                            <a:ea typeface="Cambria Math"/>
                          </a:rPr>
                        </m:ctrlPr>
                      </m:barPr>
                      <m:e>
                        <m:r>
                          <a:rPr lang="el-GR" sz="2600" i="1">
                            <a:latin typeface="Cambria Math"/>
                            <a:ea typeface="Cambria Math"/>
                          </a:rPr>
                          <m:t>𝜔</m:t>
                        </m:r>
                      </m:e>
                    </m:bar>
                    <m:r>
                      <a:rPr lang="en-US" sz="2600" i="1">
                        <a:latin typeface="Cambria Math"/>
                        <a:ea typeface="Cambria Math"/>
                      </a:rPr>
                      <m:t>×</m:t>
                    </m:r>
                    <m:sSub>
                      <m:sSub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600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a:rPr lang="en-US" sz="2600" i="1">
                                <a:latin typeface="Cambria Math"/>
                                <a:ea typeface="Cambria Math"/>
                              </a:rPr>
                              <m:t>𝑟</m:t>
                            </m:r>
                          </m:e>
                        </m:bar>
                      </m:e>
                      <m:sub>
                        <m:r>
                          <m:rPr>
                            <m:sty m:val="p"/>
                          </m:rPr>
                          <a:rPr lang="el-GR" sz="2600">
                            <a:latin typeface="Cambria Math"/>
                            <a:ea typeface="Cambria Math"/>
                          </a:rPr>
                          <m:t>Α</m:t>
                        </m:r>
                        <m:r>
                          <m:rPr>
                            <m:sty m:val="p"/>
                          </m:rPr>
                          <a:rPr lang="el-GR" sz="2600" b="0" i="0" smtClean="0">
                            <a:latin typeface="Cambria Math"/>
                            <a:ea typeface="Cambria Math"/>
                          </a:rPr>
                          <m:t>Π</m:t>
                        </m:r>
                      </m:sub>
                    </m:sSub>
                  </m:oMath>
                </a14:m>
                <a:r>
                  <a:rPr lang="el-GR" sz="2600" dirty="0" smtClean="0"/>
                  <a:t>=0</a:t>
                </a:r>
                <a:endParaRPr lang="en-US" sz="2600" dirty="0" smtClean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8" y="5276621"/>
                <a:ext cx="3312368" cy="7898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7405938" y="5440697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1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p:sp>
        <p:nvSpPr>
          <p:cNvPr id="15" name="Τίτλος 5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Στιγμιαίος Πόλος Περιστροφής</a:t>
            </a:r>
            <a:endParaRPr lang="el-G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196752"/>
            <a:ext cx="5436603" cy="381443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6" name="Θέση κειμένου 2"/>
          <p:cNvSpPr txBox="1">
            <a:spLocks/>
          </p:cNvSpPr>
          <p:nvPr/>
        </p:nvSpPr>
        <p:spPr>
          <a:xfrm>
            <a:off x="5868144" y="3212976"/>
            <a:ext cx="3008274" cy="194421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 smtClean="0"/>
              <a:t>H </a:t>
            </a:r>
            <a:r>
              <a:rPr lang="el-GR" dirty="0" smtClean="0"/>
              <a:t>συνθήκη για να έχει κάποιο σημείο Π του στερεού μηδενική ταχύτητα είναι</a:t>
            </a:r>
            <a:r>
              <a:rPr lang="en-US" dirty="0" smtClean="0"/>
              <a:t>: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164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6470848" y="6309320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  <p:sp>
        <p:nvSpPr>
          <p:cNvPr id="7" name="Θέση κειμένου 2"/>
          <p:cNvSpPr txBox="1">
            <a:spLocks/>
          </p:cNvSpPr>
          <p:nvPr/>
        </p:nvSpPr>
        <p:spPr>
          <a:xfrm>
            <a:off x="740327" y="1268760"/>
            <a:ext cx="1008112" cy="64807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dirty="0" smtClean="0"/>
              <a:t>Όμως</a:t>
            </a:r>
            <a:r>
              <a:rPr lang="en-US" dirty="0" smtClean="0"/>
              <a:t>:</a:t>
            </a:r>
            <a:endParaRPr lang="el-GR" dirty="0"/>
          </a:p>
        </p:txBody>
      </p:sp>
      <p:sp>
        <p:nvSpPr>
          <p:cNvPr id="14" name="Rectangle 13"/>
          <p:cNvSpPr/>
          <p:nvPr/>
        </p:nvSpPr>
        <p:spPr>
          <a:xfrm>
            <a:off x="3923928" y="2706648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(3)</a:t>
            </a:r>
            <a:endParaRPr lang="en-US" sz="2400" dirty="0"/>
          </a:p>
        </p:txBody>
      </p:sp>
      <p:sp>
        <p:nvSpPr>
          <p:cNvPr id="15" name="Τίτλος 5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Στιγμιαίος Πόλος Περιστροφής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11560" y="1916832"/>
                <a:ext cx="3312368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  <a:ea typeface="Cambria Math"/>
                                </a:rPr>
                                <m:t>v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A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𝑣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𝑣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𝑦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1916832"/>
                <a:ext cx="3312368" cy="7898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55576" y="2492896"/>
                <a:ext cx="3312368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n-US" sz="2600" b="0" i="0" smtClean="0">
                                  <a:latin typeface="Cambria Math"/>
                                  <a:ea typeface="Cambria Math"/>
                                </a:rPr>
                                <m:t>r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A</m:t>
                          </m:r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Π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600" i="1" smtClean="0"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Π</m:t>
                          </m:r>
                        </m:sub>
                      </m:sSub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m:rPr>
                              <m:sty m:val="p"/>
                            </m:rPr>
                            <a:rPr lang="el-GR" sz="2600">
                              <a:latin typeface="Cambria Math"/>
                              <a:ea typeface="Cambria Math"/>
                            </a:rPr>
                            <m:t>Π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2492896"/>
                <a:ext cx="3312368" cy="7898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3635896" y="2080907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(2)</a:t>
            </a:r>
            <a:endParaRPr lang="en-US" sz="2400" dirty="0"/>
          </a:p>
        </p:txBody>
      </p:sp>
      <p:sp>
        <p:nvSpPr>
          <p:cNvPr id="13" name="Θέση κειμένου 2"/>
          <p:cNvSpPr txBox="1">
            <a:spLocks/>
          </p:cNvSpPr>
          <p:nvPr/>
        </p:nvSpPr>
        <p:spPr>
          <a:xfrm>
            <a:off x="755576" y="2996952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dirty="0" smtClean="0"/>
              <a:t>Με αντικατάσταση των (2) και (3) στην (1) έχω</a:t>
            </a:r>
            <a:r>
              <a:rPr lang="en-US" dirty="0" smtClean="0"/>
              <a:t>: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403648" y="3717032"/>
                <a:ext cx="5904656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𝑣</m:t>
                        </m:r>
                      </m:e>
                      <m:sub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𝑥</m:t>
                        </m:r>
                      </m:sub>
                    </m:sSub>
                    <m:sSub>
                      <m:sSub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600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a:rPr lang="en-US" sz="2600" i="1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</m:bar>
                      </m:e>
                      <m:sub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𝑥</m:t>
                        </m:r>
                      </m:sub>
                    </m:sSub>
                    <m:r>
                      <a:rPr lang="en-US" sz="2600" i="1">
                        <a:latin typeface="Cambria Math"/>
                        <a:ea typeface="Cambria Math"/>
                      </a:rPr>
                      <m:t>+</m:t>
                    </m:r>
                    <m:sSub>
                      <m:sSub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𝑣</m:t>
                        </m:r>
                      </m:e>
                      <m:sub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𝑦</m:t>
                        </m:r>
                      </m:sub>
                    </m:sSub>
                    <m:sSub>
                      <m:sSub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600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a:rPr lang="en-US" sz="2600" i="1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</m:bar>
                      </m:e>
                      <m:sub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𝑦</m:t>
                        </m:r>
                      </m:sub>
                    </m:sSub>
                    <m:r>
                      <a:rPr lang="en-US" sz="2600" i="1">
                        <a:latin typeface="Cambria Math"/>
                        <a:ea typeface="Cambria Math"/>
                      </a:rPr>
                      <m:t>+</m:t>
                    </m:r>
                    <m:d>
                      <m:dPr>
                        <m:ctrlPr>
                          <a:rPr lang="en-US" sz="260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600" i="1">
                            <a:latin typeface="Cambria Math"/>
                            <a:ea typeface="Cambria Math"/>
                          </a:rPr>
                          <m:t>𝜔</m:t>
                        </m:r>
                        <m:sSub>
                          <m:sSubPr>
                            <m:ctrlPr>
                              <a:rPr lang="en-US" sz="26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bar>
                              <m:barPr>
                                <m:ctrlPr>
                                  <a:rPr lang="en-US" sz="2600" i="1">
                                    <a:latin typeface="Cambria Math"/>
                                    <a:ea typeface="Cambria Math"/>
                                  </a:rPr>
                                </m:ctrlPr>
                              </m:barPr>
                              <m:e>
                                <m:r>
                                  <a:rPr lang="en-US" sz="2600" i="1">
                                    <a:latin typeface="Cambria Math"/>
                                    <a:ea typeface="Cambria Math"/>
                                  </a:rPr>
                                  <m:t>𝑒</m:t>
                                </m:r>
                              </m:e>
                            </m:bar>
                          </m:e>
                          <m:sub>
                            <m:r>
                              <a:rPr lang="en-US" sz="2600" i="1">
                                <a:latin typeface="Cambria Math"/>
                                <a:ea typeface="Cambria Math"/>
                              </a:rPr>
                              <m:t>𝑧</m:t>
                            </m:r>
                          </m:sub>
                        </m:sSub>
                      </m:e>
                    </m:d>
                    <m:r>
                      <a:rPr lang="en-US" sz="2600" i="1">
                        <a:latin typeface="Cambria Math"/>
                        <a:ea typeface="Cambria Math"/>
                      </a:rPr>
                      <m:t>×</m:t>
                    </m:r>
                    <m:d>
                      <m:dPr>
                        <m:ctrlPr>
                          <a:rPr lang="en-US" sz="260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6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sz="2600" i="1">
                                    <a:latin typeface="Cambria Math"/>
                                    <a:ea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600" i="1">
                                    <a:latin typeface="Cambria Math"/>
                                    <a:ea typeface="Cambria Math"/>
                                  </a:rPr>
                                  <m:t>𝑥</m:t>
                                </m:r>
                              </m:e>
                            </m:acc>
                          </m:e>
                          <m:sub>
                            <m:r>
                              <m:rPr>
                                <m:sty m:val="p"/>
                              </m:rPr>
                              <a:rPr lang="el-GR" sz="2600">
                                <a:latin typeface="Cambria Math"/>
                                <a:ea typeface="Cambria Math"/>
                              </a:rPr>
                              <m:t>Π</m:t>
                            </m:r>
                          </m:sub>
                        </m:sSub>
                        <m:sSub>
                          <m:sSubPr>
                            <m:ctrlPr>
                              <a:rPr lang="en-US" sz="26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bar>
                              <m:barPr>
                                <m:ctrlPr>
                                  <a:rPr lang="en-US" sz="2600" i="1">
                                    <a:latin typeface="Cambria Math"/>
                                    <a:ea typeface="Cambria Math"/>
                                  </a:rPr>
                                </m:ctrlPr>
                              </m:barPr>
                              <m:e>
                                <m:r>
                                  <a:rPr lang="en-US" sz="2600" i="1">
                                    <a:latin typeface="Cambria Math"/>
                                    <a:ea typeface="Cambria Math"/>
                                  </a:rPr>
                                  <m:t>𝑒</m:t>
                                </m:r>
                              </m:e>
                            </m:bar>
                          </m:e>
                          <m:sub>
                            <m:r>
                              <a:rPr lang="en-US" sz="2600" i="1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sub>
                        </m:sSub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sz="26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sz="2600" i="1">
                                    <a:latin typeface="Cambria Math"/>
                                    <a:ea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600" i="1">
                                    <a:latin typeface="Cambria Math"/>
                                    <a:ea typeface="Cambria Math"/>
                                  </a:rPr>
                                  <m:t>𝑦</m:t>
                                </m:r>
                              </m:e>
                            </m:acc>
                          </m:e>
                          <m:sub>
                            <m:r>
                              <m:rPr>
                                <m:sty m:val="p"/>
                              </m:rPr>
                              <a:rPr lang="el-GR" sz="2600">
                                <a:latin typeface="Cambria Math"/>
                                <a:ea typeface="Cambria Math"/>
                              </a:rPr>
                              <m:t>Π</m:t>
                            </m:r>
                          </m:sub>
                        </m:sSub>
                        <m:sSub>
                          <m:sSubPr>
                            <m:ctrlPr>
                              <a:rPr lang="en-US" sz="26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bar>
                              <m:barPr>
                                <m:ctrlPr>
                                  <a:rPr lang="en-US" sz="2600" i="1">
                                    <a:latin typeface="Cambria Math"/>
                                    <a:ea typeface="Cambria Math"/>
                                  </a:rPr>
                                </m:ctrlPr>
                              </m:barPr>
                              <m:e>
                                <m:r>
                                  <a:rPr lang="en-US" sz="2600" i="1">
                                    <a:latin typeface="Cambria Math"/>
                                    <a:ea typeface="Cambria Math"/>
                                  </a:rPr>
                                  <m:t>𝑒</m:t>
                                </m:r>
                              </m:e>
                            </m:bar>
                          </m:e>
                          <m:sub>
                            <m:r>
                              <a:rPr lang="en-US" sz="2600" i="1">
                                <a:latin typeface="Cambria Math"/>
                                <a:ea typeface="Cambria Math"/>
                              </a:rPr>
                              <m:t>𝑦</m:t>
                            </m:r>
                          </m:sub>
                        </m:sSub>
                      </m:e>
                    </m:d>
                  </m:oMath>
                </a14:m>
                <a:r>
                  <a:rPr lang="el-GR" sz="2600" dirty="0" smtClean="0"/>
                  <a:t>=0</a:t>
                </a:r>
                <a:endParaRPr lang="en-US" sz="2600" dirty="0" smtClean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3717032"/>
                <a:ext cx="5904656" cy="789816"/>
              </a:xfrm>
              <a:prstGeom prst="rect">
                <a:avLst/>
              </a:prstGeom>
              <a:blipFill rotWithShape="1">
                <a:blip r:embed="rId5"/>
                <a:stretch>
                  <a:fillRect r="-1651" b="-1550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524328" y="3845103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4328" y="3845103"/>
                <a:ext cx="648072" cy="53367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403648" y="4439384"/>
                <a:ext cx="5904656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𝑣</m:t>
                        </m:r>
                      </m:e>
                      <m:sub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𝑥</m:t>
                        </m:r>
                      </m:sub>
                    </m:sSub>
                    <m:sSub>
                      <m:sSub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600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a:rPr lang="en-US" sz="2600" i="1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</m:bar>
                      </m:e>
                      <m:sub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𝑥</m:t>
                        </m:r>
                      </m:sub>
                    </m:sSub>
                    <m:r>
                      <a:rPr lang="en-US" sz="2600" i="1">
                        <a:latin typeface="Cambria Math"/>
                        <a:ea typeface="Cambria Math"/>
                      </a:rPr>
                      <m:t>+</m:t>
                    </m:r>
                    <m:sSub>
                      <m:sSub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𝑣</m:t>
                        </m:r>
                      </m:e>
                      <m:sub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𝑦</m:t>
                        </m:r>
                      </m:sub>
                    </m:sSub>
                    <m:sSub>
                      <m:sSub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600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a:rPr lang="en-US" sz="2600" i="1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</m:bar>
                      </m:e>
                      <m:sub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𝑦</m:t>
                        </m:r>
                      </m:sub>
                    </m:sSub>
                    <m:r>
                      <a:rPr lang="en-US" sz="2600" i="1">
                        <a:latin typeface="Cambria Math"/>
                        <a:ea typeface="Cambria Math"/>
                      </a:rPr>
                      <m:t>+</m:t>
                    </m:r>
                    <m:d>
                      <m:dPr>
                        <m:ctrlPr>
                          <a:rPr lang="en-US" sz="260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600" i="1">
                            <a:latin typeface="Cambria Math"/>
                            <a:ea typeface="Cambria Math"/>
                          </a:rPr>
                          <m:t>𝜔</m:t>
                        </m:r>
                        <m:sSub>
                          <m:sSubPr>
                            <m:ctrlPr>
                              <a:rPr lang="en-US" sz="26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sz="2600" i="1">
                                    <a:latin typeface="Cambria Math"/>
                                    <a:ea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600" i="1">
                                    <a:latin typeface="Cambria Math"/>
                                    <a:ea typeface="Cambria Math"/>
                                  </a:rPr>
                                  <m:t>𝑥</m:t>
                                </m:r>
                              </m:e>
                            </m:acc>
                          </m:e>
                          <m:sub>
                            <m:r>
                              <m:rPr>
                                <m:sty m:val="p"/>
                              </m:rPr>
                              <a:rPr lang="el-GR" sz="2600">
                                <a:latin typeface="Cambria Math"/>
                                <a:ea typeface="Cambria Math"/>
                              </a:rPr>
                              <m:t>Π</m:t>
                            </m:r>
                          </m:sub>
                        </m:sSub>
                        <m:sSub>
                          <m:sSubPr>
                            <m:ctrlPr>
                              <a:rPr lang="en-US" sz="26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bar>
                              <m:barPr>
                                <m:ctrlPr>
                                  <a:rPr lang="en-US" sz="2600" i="1">
                                    <a:latin typeface="Cambria Math"/>
                                    <a:ea typeface="Cambria Math"/>
                                  </a:rPr>
                                </m:ctrlPr>
                              </m:barPr>
                              <m:e>
                                <m:r>
                                  <a:rPr lang="en-US" sz="2600" i="1">
                                    <a:latin typeface="Cambria Math"/>
                                    <a:ea typeface="Cambria Math"/>
                                  </a:rPr>
                                  <m:t>𝑒</m:t>
                                </m:r>
                              </m:e>
                            </m:bar>
                          </m:e>
                          <m:sub>
                            <m:r>
                              <a:rPr lang="en-US" sz="2600" b="0" i="1" smtClean="0">
                                <a:latin typeface="Cambria Math"/>
                                <a:ea typeface="Cambria Math"/>
                              </a:rPr>
                              <m:t>𝑦</m:t>
                            </m:r>
                          </m:sub>
                        </m:sSub>
                      </m:e>
                    </m:d>
                    <m:r>
                      <a:rPr lang="en-US" sz="2600" b="0" i="1" smtClean="0">
                        <a:latin typeface="Cambria Math"/>
                        <a:ea typeface="Cambria Math"/>
                      </a:rPr>
                      <m:t>−</m:t>
                    </m:r>
                    <m:d>
                      <m:dPr>
                        <m:ctrlPr>
                          <a:rPr lang="en-US" sz="260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600" i="1">
                            <a:latin typeface="Cambria Math"/>
                            <a:ea typeface="Cambria Math"/>
                          </a:rPr>
                          <m:t>𝜔</m:t>
                        </m:r>
                        <m:sSub>
                          <m:sSubPr>
                            <m:ctrlPr>
                              <a:rPr lang="en-US" sz="26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sz="2600" i="1">
                                    <a:latin typeface="Cambria Math"/>
                                    <a:ea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600" i="1">
                                    <a:latin typeface="Cambria Math"/>
                                    <a:ea typeface="Cambria Math"/>
                                  </a:rPr>
                                  <m:t>𝑦</m:t>
                                </m:r>
                              </m:e>
                            </m:acc>
                          </m:e>
                          <m:sub>
                            <m:r>
                              <m:rPr>
                                <m:sty m:val="p"/>
                              </m:rPr>
                              <a:rPr lang="el-GR" sz="2600">
                                <a:latin typeface="Cambria Math"/>
                                <a:ea typeface="Cambria Math"/>
                              </a:rPr>
                              <m:t>Π</m:t>
                            </m:r>
                          </m:sub>
                        </m:sSub>
                        <m:sSub>
                          <m:sSubPr>
                            <m:ctrlPr>
                              <a:rPr lang="en-US" sz="26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bar>
                              <m:barPr>
                                <m:ctrlPr>
                                  <a:rPr lang="en-US" sz="2600" i="1">
                                    <a:latin typeface="Cambria Math"/>
                                    <a:ea typeface="Cambria Math"/>
                                  </a:rPr>
                                </m:ctrlPr>
                              </m:barPr>
                              <m:e>
                                <m:r>
                                  <a:rPr lang="en-US" sz="2600" i="1">
                                    <a:latin typeface="Cambria Math"/>
                                    <a:ea typeface="Cambria Math"/>
                                  </a:rPr>
                                  <m:t>𝑒</m:t>
                                </m:r>
                              </m:e>
                            </m:bar>
                          </m:e>
                          <m:sub>
                            <m:r>
                              <a:rPr lang="en-US" sz="2600" b="0" i="1" smtClean="0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sub>
                        </m:sSub>
                      </m:e>
                    </m:d>
                  </m:oMath>
                </a14:m>
                <a:r>
                  <a:rPr lang="el-GR" sz="2600" dirty="0" smtClean="0"/>
                  <a:t>=0</a:t>
                </a:r>
                <a:endParaRPr lang="en-US" sz="2600" dirty="0" smtClean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4439384"/>
                <a:ext cx="5904656" cy="789816"/>
              </a:xfrm>
              <a:prstGeom prst="rect">
                <a:avLst/>
              </a:prstGeom>
              <a:blipFill rotWithShape="1">
                <a:blip r:embed="rId7"/>
                <a:stretch>
                  <a:fillRect b="-769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020272" y="4567455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0272" y="4567455"/>
                <a:ext cx="648072" cy="53367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835696" y="5447496"/>
                <a:ext cx="1944216" cy="789816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m:rPr>
                              <m:sty m:val="p"/>
                            </m:rPr>
                            <a:rPr lang="el-GR" sz="2600">
                              <a:latin typeface="Cambria Math"/>
                              <a:ea typeface="Cambria Math"/>
                            </a:rPr>
                            <m:t>Π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𝜔</m:t>
                          </m:r>
                        </m:den>
                      </m:f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5447496"/>
                <a:ext cx="1944216" cy="78981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364088" y="5447496"/>
                <a:ext cx="1944216" cy="789816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m:rPr>
                              <m:sty m:val="p"/>
                            </m:rPr>
                            <a:rPr lang="el-GR" sz="2600">
                              <a:latin typeface="Cambria Math"/>
                              <a:ea typeface="Cambria Math"/>
                            </a:rPr>
                            <m:t>Π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sub>
                          </m:sSub>
                        </m:num>
                        <m:den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𝜔</m:t>
                          </m:r>
                        </m:den>
                      </m:f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8" y="5447496"/>
                <a:ext cx="1944216" cy="78981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Θέση κειμένου 2"/>
          <p:cNvSpPr txBox="1">
            <a:spLocks/>
          </p:cNvSpPr>
          <p:nvPr/>
        </p:nvSpPr>
        <p:spPr>
          <a:xfrm>
            <a:off x="4289254" y="5518368"/>
            <a:ext cx="642786" cy="64807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dirty="0" smtClean="0"/>
              <a:t>και</a:t>
            </a:r>
            <a:endParaRPr lang="el-GR" dirty="0"/>
          </a:p>
        </p:txBody>
      </p:sp>
      <p:sp>
        <p:nvSpPr>
          <p:cNvPr id="24" name="Rectangle 23"/>
          <p:cNvSpPr/>
          <p:nvPr/>
        </p:nvSpPr>
        <p:spPr>
          <a:xfrm>
            <a:off x="3842709" y="5370463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4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p:sp>
        <p:nvSpPr>
          <p:cNvPr id="25" name="Rectangle 24"/>
          <p:cNvSpPr/>
          <p:nvPr/>
        </p:nvSpPr>
        <p:spPr>
          <a:xfrm>
            <a:off x="7308304" y="5415607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5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5513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6470848" y="6309320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Θέση κειμένου 2"/>
              <p:cNvSpPr txBox="1">
                <a:spLocks/>
              </p:cNvSpPr>
              <p:nvPr/>
            </p:nvSpPr>
            <p:spPr>
              <a:xfrm>
                <a:off x="740326" y="1196752"/>
                <a:ext cx="7792113" cy="1296144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Autofit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/>
                <a:r>
                  <a:rPr lang="el-GR" b="0" dirty="0" smtClean="0"/>
                  <a:t>Όπως είναι φανερό αν η ταχύτητα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  <a:ea typeface="Cambria Math"/>
                              </a:rPr>
                              <m:t>v</m:t>
                            </m:r>
                          </m:e>
                        </m:bar>
                      </m:e>
                      <m:sub>
                        <m:r>
                          <m:rPr>
                            <m:sty m:val="p"/>
                          </m:rPr>
                          <a:rPr lang="en-US" b="0">
                            <a:latin typeface="Cambria Math"/>
                            <a:ea typeface="Cambria Math"/>
                          </a:rPr>
                          <m:t>A</m:t>
                        </m:r>
                      </m:sub>
                    </m:sSub>
                  </m:oMath>
                </a14:m>
                <a:r>
                  <a:rPr lang="el-GR" dirty="0" smtClean="0"/>
                  <a:t> </a:t>
                </a:r>
                <a:r>
                  <a:rPr lang="el-GR" b="0" dirty="0" smtClean="0"/>
                  <a:t>ή η τιμή της γωνιακής ταχύτητας</a:t>
                </a:r>
                <a:r>
                  <a:rPr lang="el-GR" dirty="0" smtClean="0"/>
                  <a:t> </a:t>
                </a:r>
                <a14:m>
                  <m:oMath xmlns:m="http://schemas.openxmlformats.org/officeDocument/2006/math">
                    <m:r>
                      <a:rPr lang="el-GR" i="1">
                        <a:latin typeface="Cambria Math"/>
                        <a:ea typeface="Cambria Math"/>
                      </a:rPr>
                      <m:t>𝜔</m:t>
                    </m:r>
                  </m:oMath>
                </a14:m>
                <a:r>
                  <a:rPr lang="el-GR" dirty="0" smtClean="0"/>
                  <a:t> </a:t>
                </a:r>
                <a:r>
                  <a:rPr lang="el-GR" b="0" dirty="0" smtClean="0"/>
                  <a:t>μεταβάλλονται με το χρόνο, τότε και η θέση του σημείου Π αλλάζει .</a:t>
                </a:r>
                <a:endParaRPr lang="el-GR" b="0" dirty="0"/>
              </a:p>
            </p:txBody>
          </p:sp>
        </mc:Choice>
        <mc:Fallback xmlns="">
          <p:sp>
            <p:nvSpPr>
              <p:cNvPr id="7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326" y="1196752"/>
                <a:ext cx="7792113" cy="1296144"/>
              </a:xfrm>
              <a:prstGeom prst="rect">
                <a:avLst/>
              </a:prstGeom>
              <a:blipFill rotWithShape="1">
                <a:blip r:embed="rId3"/>
                <a:stretch>
                  <a:fillRect l="-1173" r="-1173" b="-1032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Τίτλος 5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Στιγμιαίος Πόλος Περιστροφής</a:t>
            </a:r>
            <a:endParaRPr lang="el-GR" dirty="0"/>
          </a:p>
        </p:txBody>
      </p:sp>
      <p:sp>
        <p:nvSpPr>
          <p:cNvPr id="11" name="Rectangle 10"/>
          <p:cNvSpPr/>
          <p:nvPr/>
        </p:nvSpPr>
        <p:spPr>
          <a:xfrm>
            <a:off x="5672138" y="3665083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6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p:sp>
        <p:nvSpPr>
          <p:cNvPr id="24" name="Θέση κειμένου 2"/>
          <p:cNvSpPr txBox="1">
            <a:spLocks/>
          </p:cNvSpPr>
          <p:nvPr/>
        </p:nvSpPr>
        <p:spPr>
          <a:xfrm>
            <a:off x="755576" y="2492896"/>
            <a:ext cx="7792113" cy="4320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b="0" dirty="0" smtClean="0"/>
              <a:t>Θεωρούμε λοιπόν τυχαίο σημείο Β του στερεού</a:t>
            </a:r>
            <a:r>
              <a:rPr lang="en-US" b="0" dirty="0" smtClean="0"/>
              <a:t>.T</a:t>
            </a:r>
            <a:r>
              <a:rPr lang="el-GR" b="0" dirty="0" smtClean="0"/>
              <a:t>ότε</a:t>
            </a:r>
            <a:r>
              <a:rPr lang="en-US" b="0" dirty="0" smtClean="0"/>
              <a:t>:</a:t>
            </a:r>
            <a:endParaRPr lang="el-GR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935834" y="2927216"/>
                <a:ext cx="3312368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  <a:ea typeface="Cambria Math"/>
                                </a:rPr>
                                <m:t>v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Β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  <a:ea typeface="Cambria Math"/>
                                </a:rPr>
                                <m:t>v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Π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+</m:t>
                      </m:r>
                      <m:bar>
                        <m:bar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</m:bar>
                      <m:r>
                        <a:rPr lang="en-US" sz="2600" i="1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ΠΒ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5834" y="2927216"/>
                <a:ext cx="3312368" cy="7898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660232" y="3055287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232" y="3055287"/>
                <a:ext cx="648072" cy="53367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915816" y="3501008"/>
                <a:ext cx="3312368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  <a:ea typeface="Cambria Math"/>
                                </a:rPr>
                                <m:t>v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Β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bar>
                        <m:bar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</m:bar>
                      <m:r>
                        <a:rPr lang="en-US" sz="2600" i="1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ΠΒ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3501008"/>
                <a:ext cx="3312368" cy="7898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Θέση κειμένου 2"/>
          <p:cNvSpPr txBox="1">
            <a:spLocks/>
          </p:cNvSpPr>
          <p:nvPr/>
        </p:nvSpPr>
        <p:spPr>
          <a:xfrm>
            <a:off x="755576" y="4437112"/>
            <a:ext cx="7792113" cy="151216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b="0" dirty="0" smtClean="0"/>
              <a:t>Η σχέση (6) δείχνει ότι το στερεό σώμα μπορεί να θεωρηθεί ότι περιστρέφεται (στιγμιαία) γύρω από άξονα που περνάει από το σημείο Π και είναι παράλληλο στον άξονα Ο</a:t>
            </a:r>
            <a:r>
              <a:rPr lang="en-US" b="0" dirty="0" smtClean="0"/>
              <a:t>z</a:t>
            </a:r>
            <a:r>
              <a:rPr lang="el-GR" b="0" dirty="0" smtClean="0"/>
              <a:t>. Για το λόγο αυτό το Π λέγεται </a:t>
            </a:r>
            <a:r>
              <a:rPr lang="el-GR" dirty="0" smtClean="0"/>
              <a:t>στιγμιαίος πόλος περιστροφής</a:t>
            </a:r>
            <a:r>
              <a:rPr lang="el-GR" b="0" dirty="0" smtClean="0"/>
              <a:t>.</a:t>
            </a:r>
            <a:endParaRPr lang="el-GR" b="0" dirty="0"/>
          </a:p>
        </p:txBody>
      </p:sp>
    </p:spTree>
    <p:extLst>
      <p:ext uri="{BB962C8B-B14F-4D97-AF65-F5344CB8AC3E}">
        <p14:creationId xmlns:p14="http://schemas.microsoft.com/office/powerpoint/2010/main" val="243608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6470848" y="6309320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  <p:sp>
        <p:nvSpPr>
          <p:cNvPr id="15" name="Τίτλος 5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Στιγμιαίος Πόλος Περιστροφής</a:t>
            </a:r>
            <a:endParaRPr lang="el-GR" dirty="0"/>
          </a:p>
        </p:txBody>
      </p:sp>
      <p:sp>
        <p:nvSpPr>
          <p:cNvPr id="11" name="Rectangle 10"/>
          <p:cNvSpPr/>
          <p:nvPr/>
        </p:nvSpPr>
        <p:spPr>
          <a:xfrm>
            <a:off x="5672138" y="1576851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6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915816" y="1412776"/>
                <a:ext cx="3312368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  <a:ea typeface="Cambria Math"/>
                                </a:rPr>
                                <m:t>v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Β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bar>
                        <m:bar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</m:bar>
                      <m:r>
                        <a:rPr lang="en-US" sz="2600" i="1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ΠΒ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1412776"/>
                <a:ext cx="3312368" cy="7898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Θέση κειμένου 2"/>
              <p:cNvSpPr txBox="1">
                <a:spLocks/>
              </p:cNvSpPr>
              <p:nvPr/>
            </p:nvSpPr>
            <p:spPr>
              <a:xfrm>
                <a:off x="755576" y="2038516"/>
                <a:ext cx="7792113" cy="3694740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Autofit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/>
                <a:r>
                  <a:rPr lang="el-GR" b="0" dirty="0" smtClean="0"/>
                  <a:t>Επίσης από την σχέση (6) φαίνεται η ταχύτητα κάθε σημείου του στερεού δίσκου αναφοράς είναι κάθετη στην ευθεία που ενώνει το σημείο με το στιγμιαίο πόλο περιστροφής Π.</a:t>
                </a:r>
              </a:p>
              <a:p>
                <a:pPr algn="just"/>
                <a:r>
                  <a:rPr lang="el-GR" b="0" dirty="0" smtClean="0"/>
                  <a:t>Αν είναι λοιπόν γνωστή η ταχύτητα τυχαίου σημείου Α και η γωνιακή ταχύτητα του δίσκου, τότε η θέση του Πόλου Π προσδιορίζεται από τις σχέσεις (4) και (5).</a:t>
                </a:r>
              </a:p>
              <a:p>
                <a:pPr algn="just"/>
                <a:r>
                  <a:rPr lang="el-GR" dirty="0" smtClean="0"/>
                  <a:t>Η θέση αυτή βρίσκεται πάνω σε ευθεία που είναι κάθετη στη διεύθυνση της ταχύτητας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a:rPr lang="en-US" b="1" i="1">
                                <a:latin typeface="Cambria Math"/>
                                <a:ea typeface="Cambria Math"/>
                              </a:rPr>
                              <m:t>𝐯</m:t>
                            </m:r>
                          </m:e>
                        </m:bar>
                      </m:e>
                      <m:sub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𝐀</m:t>
                        </m:r>
                      </m:sub>
                    </m:sSub>
                  </m:oMath>
                </a14:m>
                <a:r>
                  <a:rPr lang="el-GR" dirty="0" smtClean="0"/>
                  <a:t> στο σημείο Α </a:t>
                </a:r>
                <a:r>
                  <a:rPr lang="en-US" dirty="0" smtClean="0"/>
                  <a:t>.</a:t>
                </a:r>
                <a:endParaRPr lang="el-GR" dirty="0"/>
              </a:p>
            </p:txBody>
          </p:sp>
        </mc:Choice>
        <mc:Fallback xmlns="">
          <p:sp>
            <p:nvSpPr>
              <p:cNvPr id="28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2038516"/>
                <a:ext cx="7792113" cy="3694740"/>
              </a:xfrm>
              <a:prstGeom prst="rect">
                <a:avLst/>
              </a:prstGeom>
              <a:blipFill rotWithShape="1">
                <a:blip r:embed="rId4"/>
                <a:stretch>
                  <a:fillRect l="-1252" r="-1174" b="-363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866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6470848" y="6309320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  <p:sp>
        <p:nvSpPr>
          <p:cNvPr id="15" name="Τίτλος 5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Στιγμιαίος Πόλος Περιστροφής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Θέση κειμένου 2"/>
              <p:cNvSpPr txBox="1">
                <a:spLocks/>
              </p:cNvSpPr>
              <p:nvPr/>
            </p:nvSpPr>
            <p:spPr>
              <a:xfrm>
                <a:off x="755576" y="4437112"/>
                <a:ext cx="7792113" cy="1296144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Autofit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/>
                <a:r>
                  <a:rPr lang="el-GR" dirty="0" smtClean="0"/>
                  <a:t>Η θέση του στιγμιαίου πόλου περιστροφής βρίσκεται πάνω σε ευθεία που είναι κάθετη στη διεύθυνση της ταχύτητας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a:rPr lang="en-US" b="1" i="1">
                                <a:latin typeface="Cambria Math"/>
                                <a:ea typeface="Cambria Math"/>
                              </a:rPr>
                              <m:t>𝐯</m:t>
                            </m:r>
                          </m:e>
                        </m:bar>
                      </m:e>
                      <m:sub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𝐀</m:t>
                        </m:r>
                      </m:sub>
                    </m:sSub>
                  </m:oMath>
                </a14:m>
                <a:r>
                  <a:rPr lang="el-GR" dirty="0" smtClean="0"/>
                  <a:t> στο σημείο Α </a:t>
                </a:r>
                <a:r>
                  <a:rPr lang="en-US" dirty="0" smtClean="0"/>
                  <a:t>.</a:t>
                </a:r>
                <a:endParaRPr lang="el-GR" dirty="0"/>
              </a:p>
            </p:txBody>
          </p:sp>
        </mc:Choice>
        <mc:Fallback xmlns="">
          <p:sp>
            <p:nvSpPr>
              <p:cNvPr id="28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4437112"/>
                <a:ext cx="7792113" cy="1296144"/>
              </a:xfrm>
              <a:prstGeom prst="rect">
                <a:avLst/>
              </a:prstGeom>
              <a:blipFill rotWithShape="1">
                <a:blip r:embed="rId3"/>
                <a:stretch>
                  <a:fillRect l="-1252" r="-1174" b="-1037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975" y="1412776"/>
            <a:ext cx="6496050" cy="2924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151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6470848" y="6309320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  <p:sp>
        <p:nvSpPr>
          <p:cNvPr id="15" name="Τίτλος 5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Εφαρμογή 1</a:t>
            </a:r>
            <a:r>
              <a:rPr lang="en-US" dirty="0" smtClean="0"/>
              <a:t>: </a:t>
            </a:r>
            <a:r>
              <a:rPr lang="el-GR" dirty="0" smtClean="0"/>
              <a:t>Εύρεση του στιγμιαίου</a:t>
            </a:r>
            <a:br>
              <a:rPr lang="el-GR" dirty="0" smtClean="0"/>
            </a:br>
            <a:r>
              <a:rPr lang="el-GR" dirty="0" smtClean="0"/>
              <a:t>                     πόλου περιστροφής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Θέση κειμένου 2"/>
              <p:cNvSpPr txBox="1">
                <a:spLocks/>
              </p:cNvSpPr>
              <p:nvPr/>
            </p:nvSpPr>
            <p:spPr>
              <a:xfrm>
                <a:off x="6084168" y="1628800"/>
                <a:ext cx="3008274" cy="2635175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Autofit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/>
                <a:r>
                  <a:rPr lang="el-GR" b="0" dirty="0" smtClean="0"/>
                  <a:t>Αν γνωρίζω τις διευθύνσεις των</a:t>
                </a:r>
                <a:r>
                  <a:rPr lang="en-US" b="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  <a:ea typeface="Cambria Math"/>
                              </a:rPr>
                              <m:t>v</m:t>
                            </m:r>
                          </m:e>
                        </m:bar>
                      </m:e>
                      <m:sub>
                        <m:r>
                          <m:rPr>
                            <m:sty m:val="p"/>
                          </m:rPr>
                          <a:rPr lang="en-US" b="0">
                            <a:latin typeface="Cambria Math"/>
                            <a:ea typeface="Cambria Math"/>
                          </a:rPr>
                          <m:t>A</m:t>
                        </m:r>
                      </m:sub>
                    </m:sSub>
                  </m:oMath>
                </a14:m>
                <a:r>
                  <a:rPr lang="el-GR" b="0" dirty="0" smtClean="0"/>
                  <a:t> </a:t>
                </a:r>
                <a:r>
                  <a:rPr lang="el-GR" b="0" dirty="0"/>
                  <a:t> </a:t>
                </a:r>
                <a:r>
                  <a:rPr lang="el-GR" b="0" dirty="0" smtClean="0"/>
                  <a:t>και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  <a:ea typeface="Cambria Math"/>
                              </a:rPr>
                              <m:t>v</m:t>
                            </m:r>
                          </m:e>
                        </m:bar>
                      </m:e>
                      <m:sub>
                        <m:r>
                          <m:rPr>
                            <m:sty m:val="p"/>
                          </m:rPr>
                          <a:rPr lang="el-GR" b="0" i="0" smtClean="0">
                            <a:latin typeface="Cambria Math"/>
                            <a:ea typeface="Cambria Math"/>
                          </a:rPr>
                          <m:t>Β</m:t>
                        </m:r>
                      </m:sub>
                    </m:sSub>
                  </m:oMath>
                </a14:m>
                <a:r>
                  <a:rPr lang="el-GR" b="0" dirty="0" smtClean="0"/>
                  <a:t> και την γωνιακή ταχύτητα </a:t>
                </a:r>
                <a14:m>
                  <m:oMath xmlns:m="http://schemas.openxmlformats.org/officeDocument/2006/math">
                    <m:bar>
                      <m:barPr>
                        <m:ctrlPr>
                          <a:rPr lang="el-GR" i="1">
                            <a:latin typeface="Cambria Math"/>
                            <a:ea typeface="Cambria Math"/>
                          </a:rPr>
                        </m:ctrlPr>
                      </m:barPr>
                      <m:e>
                        <m:r>
                          <a:rPr lang="el-GR" i="1">
                            <a:latin typeface="Cambria Math"/>
                            <a:ea typeface="Cambria Math"/>
                          </a:rPr>
                          <m:t>𝜔</m:t>
                        </m:r>
                      </m:e>
                    </m:bar>
                  </m:oMath>
                </a14:m>
                <a:r>
                  <a:rPr lang="el-GR" b="0" dirty="0" smtClean="0"/>
                  <a:t>, να βρείτε την θέση του στιγμιαίου πόλου περιστροφής Π</a:t>
                </a:r>
                <a:r>
                  <a:rPr lang="el-GR" b="0" dirty="0"/>
                  <a:t>.</a:t>
                </a:r>
              </a:p>
            </p:txBody>
          </p:sp>
        </mc:Choice>
        <mc:Fallback xmlns="">
          <p:sp>
            <p:nvSpPr>
              <p:cNvPr id="16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168" y="1628800"/>
                <a:ext cx="3008274" cy="2635175"/>
              </a:xfrm>
              <a:prstGeom prst="rect">
                <a:avLst/>
              </a:prstGeom>
              <a:blipFill rotWithShape="1">
                <a:blip r:embed="rId3"/>
                <a:stretch>
                  <a:fillRect l="-3036" t="-4398" r="-3036" b="-532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85913"/>
            <a:ext cx="5715000" cy="3686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835696" y="5519504"/>
                <a:ext cx="3312368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𝑣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Α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𝑙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𝜔</m:t>
                      </m: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5519504"/>
                <a:ext cx="3312368" cy="7898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779912" y="5517232"/>
                <a:ext cx="3312368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𝑣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B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𝑙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𝜔</m:t>
                      </m: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5517232"/>
                <a:ext cx="3312368" cy="7898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62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6470848" y="6309320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  <p:sp>
        <p:nvSpPr>
          <p:cNvPr id="15" name="Τίτλος 5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Εφαρμογή 1</a:t>
            </a:r>
            <a:r>
              <a:rPr lang="en-US" dirty="0" smtClean="0"/>
              <a:t>: </a:t>
            </a:r>
            <a:r>
              <a:rPr lang="el-GR" dirty="0" smtClean="0"/>
              <a:t>Εύρεση του στιγμιαίου</a:t>
            </a:r>
            <a:br>
              <a:rPr lang="el-GR" dirty="0" smtClean="0"/>
            </a:br>
            <a:r>
              <a:rPr lang="el-GR" dirty="0" smtClean="0"/>
              <a:t>                     πόλου περιστροφής</a:t>
            </a:r>
            <a:endParaRPr lang="el-G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336" y="1585913"/>
            <a:ext cx="5715000" cy="3686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Θέση κειμένου 2"/>
          <p:cNvSpPr txBox="1">
            <a:spLocks/>
          </p:cNvSpPr>
          <p:nvPr/>
        </p:nvSpPr>
        <p:spPr>
          <a:xfrm>
            <a:off x="971600" y="5443487"/>
            <a:ext cx="7632848" cy="129788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 smtClean="0"/>
              <a:t>O </a:t>
            </a:r>
            <a:r>
              <a:rPr lang="el-GR" dirty="0" smtClean="0"/>
              <a:t>ΣΠΠ βρίσκεται στην τομή των ευθειών που είναι κάθετες στις διευθύνσεις των ταχυτήτων στα σημεία Α και Β.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3914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692696"/>
            <a:ext cx="8352928" cy="927794"/>
          </a:xfrm>
        </p:spPr>
        <p:txBody>
          <a:bodyPr>
            <a:noAutofit/>
          </a:bodyPr>
          <a:lstStyle/>
          <a:p>
            <a:pPr algn="just"/>
            <a:r>
              <a:rPr lang="el-GR" u="sng" dirty="0" smtClean="0"/>
              <a:t>Εφαρμογή </a:t>
            </a:r>
            <a:r>
              <a:rPr lang="en-US" u="sng" dirty="0" smtClean="0"/>
              <a:t>: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</a:t>
            </a:fld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Θέση κειμένου 2"/>
              <p:cNvSpPr>
                <a:spLocks noGrp="1"/>
              </p:cNvSpPr>
              <p:nvPr>
                <p:ph type="body" sz="quarter" idx="3"/>
              </p:nvPr>
            </p:nvSpPr>
            <p:spPr>
              <a:xfrm>
                <a:off x="4932040" y="1196752"/>
                <a:ext cx="4211960" cy="4032448"/>
              </a:xfrm>
            </p:spPr>
            <p:txBody>
              <a:bodyPr>
                <a:normAutofit fontScale="92500"/>
              </a:bodyPr>
              <a:lstStyle/>
              <a:p>
                <a:pPr algn="just"/>
                <a:r>
                  <a:rPr lang="el-GR" dirty="0" smtClean="0"/>
                  <a:t>Δεδομένα</a:t>
                </a:r>
                <a:r>
                  <a:rPr lang="en-US" dirty="0" smtClean="0"/>
                  <a:t>:</a:t>
                </a:r>
                <a:endParaRPr lang="el-GR" dirty="0" smtClean="0"/>
              </a:p>
              <a:p>
                <a:pPr marL="457200" indent="-457200" algn="just">
                  <a:buFont typeface="+mj-lt"/>
                  <a:buAutoNum type="arabicPeriod"/>
                </a:pPr>
                <a:r>
                  <a:rPr lang="el-GR" b="0" dirty="0" smtClean="0">
                    <a:ea typeface="Cambria Math"/>
                  </a:rPr>
                  <a:t>Η κίνηση του μηχανισμού στροφάλου-διωστήρα-εμβόλου, ο οποίος μετατρέπει την περιστροφική κίνηση του στροφάλου σε μεταφορική κίνηση του εμβόλου είναι επίπεδη.</a:t>
                </a:r>
                <a:endParaRPr lang="el-GR" b="0" dirty="0" smtClean="0"/>
              </a:p>
              <a:p>
                <a:pPr marL="457200" indent="-457200" algn="just">
                  <a:buFont typeface="+mj-lt"/>
                  <a:buAutoNum type="arabicPeriod"/>
                </a:pPr>
                <a:r>
                  <a:rPr lang="el-GR" b="0" dirty="0" smtClean="0"/>
                  <a:t>Ο στρόφαλος περιστρέφεται με σταθερή γωνιαή ταχύτητα </a:t>
                </a:r>
                <a14:m>
                  <m:oMath xmlns:m="http://schemas.openxmlformats.org/officeDocument/2006/math">
                    <m:r>
                      <a:rPr lang="el-GR" b="0" i="1" smtClean="0">
                        <a:latin typeface="Cambria Math"/>
                      </a:rPr>
                      <m:t>𝜔</m:t>
                    </m:r>
                    <m:r>
                      <a:rPr lang="el-GR" b="0" i="1" smtClean="0">
                        <a:latin typeface="Cambria Math"/>
                      </a:rPr>
                      <m:t>(</m:t>
                    </m:r>
                    <m:r>
                      <a:rPr lang="en-US" b="0" i="1" smtClean="0">
                        <a:latin typeface="Cambria Math"/>
                      </a:rPr>
                      <m:t>𝑡</m:t>
                    </m:r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endParaRPr lang="el-GR" b="0" dirty="0" smtClean="0"/>
              </a:p>
            </p:txBody>
          </p:sp>
        </mc:Choice>
        <mc:Fallback xmlns="">
          <p:sp>
            <p:nvSpPr>
              <p:cNvPr id="13" name="Θέση κει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3"/>
              </p:nvPr>
            </p:nvSpPr>
            <p:spPr>
              <a:xfrm>
                <a:off x="4932040" y="1196752"/>
                <a:ext cx="4211960" cy="4032448"/>
              </a:xfrm>
              <a:blipFill rotWithShape="1">
                <a:blip r:embed="rId3"/>
                <a:stretch>
                  <a:fillRect l="-1881" r="-2026" b="-181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Τίτλος 5"/>
          <p:cNvSpPr>
            <a:spLocks noGrp="1"/>
          </p:cNvSpPr>
          <p:nvPr>
            <p:ph type="title"/>
          </p:nvPr>
        </p:nvSpPr>
        <p:spPr>
          <a:xfrm>
            <a:off x="66288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Εφαρμογή </a:t>
            </a:r>
            <a:r>
              <a:rPr lang="en-US" dirty="0" smtClean="0"/>
              <a:t>2: M</a:t>
            </a:r>
            <a:r>
              <a:rPr lang="el-GR" dirty="0" smtClean="0"/>
              <a:t>ηχανισμός Στροφάλου – Διωστήρα-Εμβόλου</a:t>
            </a:r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00808"/>
            <a:ext cx="4824536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208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6470848" y="6309320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  <p:sp>
        <p:nvSpPr>
          <p:cNvPr id="15" name="Τίτλος 5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Εφαρμογή 2</a:t>
            </a:r>
            <a:r>
              <a:rPr lang="en-US" dirty="0" smtClean="0"/>
              <a:t>: </a:t>
            </a:r>
            <a:r>
              <a:rPr lang="el-GR" dirty="0" smtClean="0"/>
              <a:t>Κύλιση δίσκου σε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επίπεδο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Θέση κειμένου 2"/>
              <p:cNvSpPr txBox="1">
                <a:spLocks/>
              </p:cNvSpPr>
              <p:nvPr/>
            </p:nvSpPr>
            <p:spPr>
              <a:xfrm>
                <a:off x="5868144" y="1513905"/>
                <a:ext cx="3008274" cy="5371479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Autofit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/>
                <a:r>
                  <a:rPr lang="el-GR" b="0" dirty="0" smtClean="0"/>
                  <a:t>Κυκλικός δίσκος ακτίνας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𝑅</m:t>
                    </m:r>
                  </m:oMath>
                </a14:m>
                <a:r>
                  <a:rPr lang="en-US" b="0" dirty="0" smtClean="0"/>
                  <a:t> </a:t>
                </a:r>
                <a:r>
                  <a:rPr lang="el-GR" b="0" dirty="0" smtClean="0"/>
                  <a:t>κυλάει χωρίς να ολισθαίνει πάνω σε ακίνητη ευθεία γραμμή.</a:t>
                </a:r>
              </a:p>
              <a:p>
                <a:pPr algn="just"/>
                <a:r>
                  <a:rPr lang="el-GR" b="0" dirty="0" smtClean="0"/>
                  <a:t>Αν το κέντρο του δίσκου έχει ταχύτητα </a:t>
                </a:r>
                <a:r>
                  <a:rPr lang="en-US" b="0" dirty="0" smtClean="0"/>
                  <a:t>v </a:t>
                </a:r>
                <a:r>
                  <a:rPr lang="el-GR" b="0" dirty="0" smtClean="0"/>
                  <a:t>και επιτάχυνση α</a:t>
                </a:r>
                <a:endParaRPr lang="en-US" b="0" dirty="0"/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n-US" b="0" dirty="0" smtClean="0"/>
                  <a:t> N</a:t>
                </a:r>
                <a:r>
                  <a:rPr lang="el-GR" b="0" dirty="0" smtClean="0"/>
                  <a:t>α υπολογισθεί η γωνιακή ταχύτητα ω και η γωνιακή επιτάχυνση του δίσκου </a:t>
                </a:r>
                <a:r>
                  <a:rPr lang="el-GR" b="0" i="1" dirty="0" smtClean="0"/>
                  <a:t>α</a:t>
                </a:r>
              </a:p>
              <a:p>
                <a:pPr algn="just"/>
                <a:endParaRPr lang="el-GR" b="0" dirty="0"/>
              </a:p>
            </p:txBody>
          </p:sp>
        </mc:Choice>
        <mc:Fallback xmlns="">
          <p:sp>
            <p:nvSpPr>
              <p:cNvPr id="16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1513905"/>
                <a:ext cx="3008274" cy="5371479"/>
              </a:xfrm>
              <a:prstGeom prst="rect">
                <a:avLst/>
              </a:prstGeom>
              <a:blipFill rotWithShape="1">
                <a:blip r:embed="rId3"/>
                <a:stretch>
                  <a:fillRect l="-3245" t="-2043" r="-304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800"/>
            <a:ext cx="4957564" cy="331236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349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6470848" y="6309320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  <p:sp>
        <p:nvSpPr>
          <p:cNvPr id="15" name="Τίτλος 5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Εφαρμογή 2</a:t>
            </a:r>
            <a:r>
              <a:rPr lang="en-US" dirty="0" smtClean="0"/>
              <a:t>: </a:t>
            </a:r>
            <a:r>
              <a:rPr lang="el-GR" dirty="0" smtClean="0"/>
              <a:t>Κύλιση δίσκου σε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επίπεδο</a:t>
            </a:r>
            <a:endParaRPr lang="el-GR" dirty="0"/>
          </a:p>
        </p:txBody>
      </p:sp>
      <p:sp>
        <p:nvSpPr>
          <p:cNvPr id="16" name="Θέση κειμένου 2"/>
          <p:cNvSpPr txBox="1">
            <a:spLocks/>
          </p:cNvSpPr>
          <p:nvPr/>
        </p:nvSpPr>
        <p:spPr>
          <a:xfrm>
            <a:off x="5868144" y="1696737"/>
            <a:ext cx="3008274" cy="26642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b="0" dirty="0" smtClean="0"/>
              <a:t>Ποιες είναι οι ταχύτητες των σημείων Α,Β και Γ</a:t>
            </a:r>
            <a:r>
              <a:rPr lang="en-US" b="0" dirty="0" smtClean="0"/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b="0" dirty="0" smtClean="0"/>
              <a:t>Τι επιτάχυνση έχει το σημείο επαφής </a:t>
            </a:r>
            <a:r>
              <a:rPr lang="en-US" b="0" dirty="0" smtClean="0"/>
              <a:t>C </a:t>
            </a:r>
            <a:r>
              <a:rPr lang="el-GR" b="0" dirty="0" smtClean="0"/>
              <a:t>του δίσκου με την ευθεία γραμμή</a:t>
            </a:r>
            <a:r>
              <a:rPr lang="en-US" b="0" dirty="0" smtClean="0"/>
              <a:t>;</a:t>
            </a:r>
            <a:endParaRPr lang="el-GR" b="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00808"/>
            <a:ext cx="4536504" cy="38164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8212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6470848" y="6309320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  <p:sp>
        <p:nvSpPr>
          <p:cNvPr id="15" name="Τίτλος 5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Εφαρμογή 2</a:t>
            </a:r>
            <a:r>
              <a:rPr lang="en-US" dirty="0" smtClean="0"/>
              <a:t>: </a:t>
            </a:r>
            <a:r>
              <a:rPr lang="el-GR" dirty="0" smtClean="0"/>
              <a:t>Κύλιση δίσκου σε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επίπεδο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Θέση κειμένου 2"/>
              <p:cNvSpPr txBox="1">
                <a:spLocks/>
              </p:cNvSpPr>
              <p:nvPr/>
            </p:nvSpPr>
            <p:spPr>
              <a:xfrm>
                <a:off x="6084168" y="1657921"/>
                <a:ext cx="3008274" cy="3211239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Autofit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l-GR" b="0" dirty="0" smtClean="0"/>
                  <a:t>Το σημείο </a:t>
                </a:r>
                <a:r>
                  <a:rPr lang="en-US" b="0" dirty="0" smtClean="0"/>
                  <a:t>C </a:t>
                </a:r>
                <a:r>
                  <a:rPr lang="el-GR" b="0" dirty="0" smtClean="0"/>
                  <a:t>δεν ολισθαίνει ως προς το </a:t>
                </a:r>
                <a:r>
                  <a:rPr lang="en-US" b="0" dirty="0" smtClean="0"/>
                  <a:t>C’</a:t>
                </a:r>
                <a:r>
                  <a:rPr lang="el-GR" b="0" dirty="0" smtClean="0"/>
                  <a:t> .</a:t>
                </a:r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l-GR" b="0" dirty="0" smtClean="0"/>
                  <a:t>Η σχετική ταχύτητα του </a:t>
                </a:r>
                <a:r>
                  <a:rPr lang="en-US" b="0" dirty="0" smtClean="0"/>
                  <a:t>C </a:t>
                </a:r>
                <a:r>
                  <a:rPr lang="el-GR" b="0" dirty="0" smtClean="0"/>
                  <a:t>ως προς το </a:t>
                </a:r>
                <a:r>
                  <a:rPr lang="en-US" b="0" dirty="0" smtClean="0"/>
                  <a:t>C’ </a:t>
                </a:r>
                <a:r>
                  <a:rPr lang="el-GR" b="0" dirty="0" smtClean="0"/>
                  <a:t>είναι</a:t>
                </a:r>
                <a:r>
                  <a:rPr lang="en-US" b="0" dirty="0" smtClean="0"/>
                  <a:t>: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0" i="1" smtClean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l-GR" b="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</m:ba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𝐶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/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𝐶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′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l-GR" b="0" dirty="0" smtClean="0"/>
              </a:p>
              <a:p>
                <a:pPr algn="just"/>
                <a:endParaRPr lang="el-GR" b="0" dirty="0"/>
              </a:p>
            </p:txBody>
          </p:sp>
        </mc:Choice>
        <mc:Fallback xmlns="">
          <p:sp>
            <p:nvSpPr>
              <p:cNvPr id="16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168" y="1657921"/>
                <a:ext cx="3008274" cy="3211239"/>
              </a:xfrm>
              <a:prstGeom prst="rect">
                <a:avLst/>
              </a:prstGeom>
              <a:blipFill rotWithShape="1">
                <a:blip r:embed="rId3"/>
                <a:stretch>
                  <a:fillRect l="-2632" t="-1139" r="-303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800"/>
            <a:ext cx="4957564" cy="331236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804248" y="4005064"/>
            <a:ext cx="1440160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979712" y="5747435"/>
                <a:ext cx="2521586" cy="561885"/>
              </a:xfrm>
              <a:prstGeom prst="rect">
                <a:avLst/>
              </a:prstGeom>
              <a:ln w="19050">
                <a:noFill/>
              </a:ln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𝑣</m:t>
                              </m:r>
                            </m:e>
                          </m:ba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𝐶</m:t>
                          </m:r>
                        </m:sub>
                      </m:sSub>
                      <m:r>
                        <a:rPr lang="en-US" sz="28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800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𝑣</m:t>
                              </m:r>
                            </m:e>
                          </m:ba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𝐶</m:t>
                          </m:r>
                          <m:r>
                            <a:rPr lang="en-US" sz="2800" i="1">
                              <a:latin typeface="Cambria Math"/>
                            </a:rPr>
                            <m:t>′</m:t>
                          </m:r>
                        </m:sub>
                      </m:sSub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5747435"/>
                <a:ext cx="2521586" cy="56188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2136766" y="5747434"/>
            <a:ext cx="2147202" cy="5618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Θέση κειμένου 2"/>
          <p:cNvSpPr txBox="1">
            <a:spLocks/>
          </p:cNvSpPr>
          <p:nvPr/>
        </p:nvSpPr>
        <p:spPr>
          <a:xfrm>
            <a:off x="683568" y="5129950"/>
            <a:ext cx="8064896" cy="4014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dirty="0" smtClean="0"/>
              <a:t>Κινηματικός περιορισμός μη ολίσθησης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67165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6470848" y="6309320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  <p:sp>
        <p:nvSpPr>
          <p:cNvPr id="15" name="Τίτλος 5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Εφαρμογή 2</a:t>
            </a:r>
            <a:r>
              <a:rPr lang="en-US" dirty="0" smtClean="0"/>
              <a:t>: </a:t>
            </a:r>
            <a:r>
              <a:rPr lang="el-GR" dirty="0" smtClean="0"/>
              <a:t>Κύλιση δίσκου σε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επίπεδο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Θέση κειμένου 2"/>
              <p:cNvSpPr txBox="1">
                <a:spLocks/>
              </p:cNvSpPr>
              <p:nvPr/>
            </p:nvSpPr>
            <p:spPr>
              <a:xfrm>
                <a:off x="683568" y="1556792"/>
                <a:ext cx="8408874" cy="1368153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Autofit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l-GR" b="0" dirty="0" smtClean="0"/>
                  <a:t>Κύλιση χωρίς ολίσθηση .</a:t>
                </a:r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l-GR" b="0" dirty="0" smtClean="0"/>
                  <a:t>Ο δίσκος εκτελεί επίπεδη κίνηση.</a:t>
                </a:r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>
                        <a:latin typeface="Cambria Math"/>
                      </a:rPr>
                      <m:t>C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≡</m:t>
                    </m:r>
                    <m:r>
                      <m:rPr>
                        <m:sty m:val="p"/>
                      </m:rPr>
                      <a:rPr lang="el-GR" b="0" i="0" smtClean="0">
                        <a:latin typeface="Cambria Math"/>
                        <a:ea typeface="Cambria Math"/>
                      </a:rPr>
                      <m:t>Π</m:t>
                    </m:r>
                    <m:r>
                      <a:rPr lang="el-GR" b="0" i="0" smtClean="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l-GR" b="0" i="0" smtClean="0">
                        <a:latin typeface="Cambria Math"/>
                        <a:ea typeface="Cambria Math"/>
                      </a:rPr>
                      <m:t>πόλος</m:t>
                    </m:r>
                    <m:r>
                      <a:rPr lang="el-GR" b="0" i="0" smtClean="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l-GR" b="0" i="0" smtClean="0">
                        <a:latin typeface="Cambria Math"/>
                        <a:ea typeface="Cambria Math"/>
                      </a:rPr>
                      <m:t>περιστροφής</m:t>
                    </m:r>
                    <m:r>
                      <a:rPr lang="el-GR" b="0" i="0" smtClean="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l-GR" b="0" i="0" smtClean="0">
                        <a:latin typeface="Cambria Math"/>
                        <a:ea typeface="Cambria Math"/>
                      </a:rPr>
                      <m:t>επειδή</m:t>
                    </m:r>
                    <m:r>
                      <a:rPr lang="el-GR" b="0" i="0" smtClean="0">
                        <a:latin typeface="Cambria Math"/>
                        <a:ea typeface="Cambria Math"/>
                      </a:rPr>
                      <m:t>   </m:t>
                    </m:r>
                    <m:sSub>
                      <m:sSubPr>
                        <m:ctrlPr>
                          <a:rPr lang="el-GR" b="0" i="1" smtClean="0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l-GR" b="0" i="1" smtClean="0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𝑣</m:t>
                            </m:r>
                          </m:e>
                        </m:ba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𝐶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=0</m:t>
                    </m:r>
                  </m:oMath>
                </a14:m>
                <a:endParaRPr lang="el-GR" b="0" dirty="0"/>
              </a:p>
            </p:txBody>
          </p:sp>
        </mc:Choice>
        <mc:Fallback xmlns="">
          <p:sp>
            <p:nvSpPr>
              <p:cNvPr id="16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1556792"/>
                <a:ext cx="8408874" cy="1368153"/>
              </a:xfrm>
              <a:prstGeom prst="rect">
                <a:avLst/>
              </a:prstGeom>
              <a:blipFill rotWithShape="1">
                <a:blip r:embed="rId3"/>
                <a:stretch>
                  <a:fillRect l="-942" t="-2667" b="-711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691680" y="3358084"/>
                <a:ext cx="5616624" cy="543418"/>
              </a:xfrm>
              <a:prstGeom prst="rect">
                <a:avLst/>
              </a:prstGeom>
              <a:ln w="19050">
                <a:noFill/>
              </a:ln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n-US" sz="2800">
                                  <a:latin typeface="Cambria Math"/>
                                  <a:ea typeface="Cambria Math"/>
                                </a:rPr>
                                <m:t>v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  <a:ea typeface="Cambria Math"/>
                            </a:rPr>
                            <m:t>O</m:t>
                          </m:r>
                        </m:sub>
                      </m:sSub>
                      <m:r>
                        <a:rPr lang="en-US" sz="2800" i="1">
                          <a:latin typeface="Cambria Math"/>
                          <a:ea typeface="Cambria Math"/>
                        </a:rPr>
                        <m:t>=</m:t>
                      </m:r>
                      <m:bar>
                        <m:barPr>
                          <m:ctrlPr>
                            <a:rPr lang="el-GR" sz="2800" i="1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l-GR" sz="2800" i="1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</m:bar>
                      <m:r>
                        <a:rPr lang="en-US" sz="2800" i="1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800" b="0" i="0" smtClean="0">
                              <a:latin typeface="Cambria Math"/>
                              <a:ea typeface="Cambria Math"/>
                            </a:rPr>
                            <m:t>ΠΟ</m:t>
                          </m:r>
                        </m:sub>
                      </m:sSub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3358084"/>
                <a:ext cx="5616624" cy="54341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3426391" y="5949280"/>
            <a:ext cx="2147202" cy="9087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Θέση κειμένου 2"/>
          <p:cNvSpPr txBox="1">
            <a:spLocks/>
          </p:cNvSpPr>
          <p:nvPr/>
        </p:nvSpPr>
        <p:spPr>
          <a:xfrm>
            <a:off x="1019845" y="3027539"/>
            <a:ext cx="8064896" cy="4014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b="0" dirty="0" smtClean="0"/>
              <a:t>Άρα</a:t>
            </a:r>
            <a:r>
              <a:rPr lang="en-US" b="0" dirty="0" smtClean="0"/>
              <a:t>:</a:t>
            </a:r>
            <a:endParaRPr lang="el-GR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796136" y="3429000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3429000"/>
                <a:ext cx="648072" cy="53367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1691680" y="3933056"/>
                <a:ext cx="5616624" cy="623632"/>
              </a:xfrm>
              <a:prstGeom prst="rect">
                <a:avLst/>
              </a:prstGeom>
              <a:ln w="19050">
                <a:noFill/>
              </a:ln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200" smtClean="0">
                          <a:latin typeface="Cambria Math"/>
                          <a:ea typeface="Cambria Math"/>
                        </a:rPr>
                        <m:t>v</m:t>
                      </m:r>
                      <m:sSub>
                        <m:sSubPr>
                          <m:ctrlPr>
                            <a:rPr lang="en-US" sz="32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32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32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32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sz="3200" i="1">
                          <a:latin typeface="Cambria Math"/>
                          <a:ea typeface="Cambria Math"/>
                        </a:rPr>
                        <m:t>𝜔</m:t>
                      </m:r>
                      <m:sSub>
                        <m:sSubPr>
                          <m:ctrlPr>
                            <a:rPr lang="en-US" sz="32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32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32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𝑧</m:t>
                          </m:r>
                        </m:sub>
                      </m:sSub>
                      <m:r>
                        <a:rPr lang="en-US" sz="3200" i="1">
                          <a:latin typeface="Cambria Math"/>
                          <a:ea typeface="Cambria Math"/>
                        </a:rPr>
                        <m:t>×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𝑅</m:t>
                      </m:r>
                      <m:sSub>
                        <m:sSubPr>
                          <m:ctrlPr>
                            <a:rPr lang="en-US" sz="32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32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32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3933056"/>
                <a:ext cx="5616624" cy="6236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120172" y="3962673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0172" y="3962673"/>
                <a:ext cx="648072" cy="53367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1691680" y="4677576"/>
                <a:ext cx="5616624" cy="623632"/>
              </a:xfrm>
              <a:prstGeom prst="rect">
                <a:avLst/>
              </a:prstGeom>
              <a:ln w="19050">
                <a:noFill/>
              </a:ln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200" smtClean="0">
                          <a:latin typeface="Cambria Math"/>
                          <a:ea typeface="Cambria Math"/>
                        </a:rPr>
                        <m:t>v</m:t>
                      </m:r>
                      <m:sSub>
                        <m:sSubPr>
                          <m:ctrlPr>
                            <a:rPr lang="en-US" sz="32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32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32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32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𝑅</m:t>
                      </m:r>
                      <m:r>
                        <a:rPr lang="el-GR" sz="3200" i="1">
                          <a:latin typeface="Cambria Math"/>
                          <a:ea typeface="Cambria Math"/>
                        </a:rPr>
                        <m:t>𝜔</m:t>
                      </m:r>
                      <m:sSub>
                        <m:sSubPr>
                          <m:ctrlPr>
                            <a:rPr lang="en-US" sz="32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32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32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4677576"/>
                <a:ext cx="5616624" cy="6236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871075" y="4722555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1075" y="4722555"/>
                <a:ext cx="648072" cy="53367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1691680" y="5397656"/>
                <a:ext cx="5616624" cy="607923"/>
              </a:xfrm>
              <a:prstGeom prst="rect">
                <a:avLst/>
              </a:prstGeom>
              <a:ln w="19050">
                <a:noFill/>
              </a:ln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200" smtClean="0">
                          <a:latin typeface="Cambria Math"/>
                          <a:ea typeface="Cambria Math"/>
                        </a:rPr>
                        <m:t>v</m:t>
                      </m:r>
                      <m:r>
                        <a:rPr lang="en-US" sz="32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𝑅</m:t>
                      </m:r>
                      <m:r>
                        <a:rPr lang="el-GR" sz="3200" i="1">
                          <a:latin typeface="Cambria Math"/>
                          <a:ea typeface="Cambria Math"/>
                        </a:rPr>
                        <m:t>𝜔</m:t>
                      </m:r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5397656"/>
                <a:ext cx="5616624" cy="607923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547039" y="5434780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7039" y="5434780"/>
                <a:ext cx="648072" cy="533673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619672" y="5949280"/>
                <a:ext cx="5616624" cy="933332"/>
              </a:xfrm>
              <a:prstGeom prst="rect">
                <a:avLst/>
              </a:prstGeom>
              <a:ln w="19050">
                <a:noFill/>
              </a:ln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200" i="1" smtClean="0">
                          <a:latin typeface="Cambria Math"/>
                          <a:ea typeface="Cambria Math"/>
                        </a:rPr>
                        <m:t>𝜔</m:t>
                      </m:r>
                      <m:r>
                        <a:rPr lang="en-US" sz="32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32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𝑣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𝑅</m:t>
                          </m:r>
                        </m:den>
                      </m:f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5949280"/>
                <a:ext cx="5616624" cy="93333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/>
          <p:cNvSpPr/>
          <p:nvPr/>
        </p:nvSpPr>
        <p:spPr>
          <a:xfrm>
            <a:off x="5796136" y="6185113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1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1907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6470848" y="6309320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  <p:sp>
        <p:nvSpPr>
          <p:cNvPr id="15" name="Τίτλος 5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Εφαρμογή 2</a:t>
            </a:r>
            <a:r>
              <a:rPr lang="en-US" dirty="0" smtClean="0"/>
              <a:t>: </a:t>
            </a:r>
            <a:r>
              <a:rPr lang="el-GR" dirty="0" smtClean="0"/>
              <a:t>Κύλιση δίσκου σε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επίπεδο</a:t>
            </a:r>
            <a:endParaRPr lang="el-GR" dirty="0"/>
          </a:p>
        </p:txBody>
      </p:sp>
      <p:sp>
        <p:nvSpPr>
          <p:cNvPr id="9" name="Rectangle 8"/>
          <p:cNvSpPr/>
          <p:nvPr/>
        </p:nvSpPr>
        <p:spPr>
          <a:xfrm>
            <a:off x="3576926" y="3156526"/>
            <a:ext cx="2147202" cy="9087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Θέση κειμένου 2"/>
          <p:cNvSpPr txBox="1">
            <a:spLocks/>
          </p:cNvSpPr>
          <p:nvPr/>
        </p:nvSpPr>
        <p:spPr>
          <a:xfrm>
            <a:off x="945787" y="1412776"/>
            <a:ext cx="8064896" cy="4014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b="0" dirty="0" smtClean="0"/>
              <a:t>Με παραγώγιση της (1) έχω</a:t>
            </a:r>
            <a:r>
              <a:rPr lang="en-US" b="0" dirty="0" smtClean="0"/>
              <a:t>:</a:t>
            </a:r>
            <a:endParaRPr lang="el-GR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472100" y="2158243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2100" y="2158243"/>
                <a:ext cx="648072" cy="53367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619672" y="1916832"/>
                <a:ext cx="5616624" cy="1016497"/>
              </a:xfrm>
              <a:prstGeom prst="rect">
                <a:avLst/>
              </a:prstGeom>
              <a:ln w="19050">
                <a:noFill/>
              </a:ln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l-GR" sz="3200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l-GR" sz="3200" i="1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</m:acc>
                      <m:r>
                        <a:rPr lang="en-US" sz="32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32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en-US" sz="32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3200" i="1">
                                  <a:latin typeface="Cambria Math"/>
                                  <a:ea typeface="Cambria Math"/>
                                </a:rPr>
                                <m:t>𝑣</m:t>
                              </m:r>
                            </m:e>
                          </m:acc>
                        </m:num>
                        <m:den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𝑅</m:t>
                          </m:r>
                        </m:den>
                      </m:f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1916832"/>
                <a:ext cx="5616624" cy="101649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1763688" y="3144701"/>
                <a:ext cx="5616624" cy="932371"/>
              </a:xfrm>
              <a:prstGeom prst="rect">
                <a:avLst/>
              </a:prstGeom>
              <a:ln w="19050">
                <a:noFill/>
              </a:ln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200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32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32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sz="3200" b="0" i="0" smtClean="0">
                              <a:latin typeface="Cambria Math"/>
                              <a:ea typeface="Cambria Math"/>
                            </a:rPr>
                            <m:t>α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𝑅</m:t>
                          </m:r>
                        </m:den>
                      </m:f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3144701"/>
                <a:ext cx="5616624" cy="93237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 22"/>
          <p:cNvSpPr/>
          <p:nvPr/>
        </p:nvSpPr>
        <p:spPr>
          <a:xfrm>
            <a:off x="5951467" y="3380053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2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257253"/>
            <a:ext cx="340995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149080"/>
            <a:ext cx="3190875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186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6470848" y="6309320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  <p:sp>
        <p:nvSpPr>
          <p:cNvPr id="15" name="Τίτλος 5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Εφαρμογή 2</a:t>
            </a:r>
            <a:r>
              <a:rPr lang="en-US" dirty="0" smtClean="0"/>
              <a:t>: </a:t>
            </a:r>
            <a:r>
              <a:rPr lang="el-GR" dirty="0" smtClean="0"/>
              <a:t>Κύλιση δίσκου σε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επίπεδο</a:t>
            </a:r>
            <a:endParaRPr lang="el-G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556792"/>
            <a:ext cx="3096344" cy="26048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67544" y="4161652"/>
                <a:ext cx="8496944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𝑣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Α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𝑙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ΑΠ</m:t>
                          </m:r>
                        </m:sub>
                      </m:sSub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𝜔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𝜔</m:t>
                      </m:r>
                      <m:rad>
                        <m:radPr>
                          <m:degHide m:val="on"/>
                          <m:ctrlPr>
                            <a:rPr lang="el-GR" sz="2600" b="0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e>
                      </m:rad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𝜔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𝑅</m:t>
                      </m: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4161652"/>
                <a:ext cx="8496944" cy="7898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67544" y="4797152"/>
                <a:ext cx="8496944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𝑣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B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𝑙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B</m:t>
                          </m:r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Π</m:t>
                          </m:r>
                        </m:sub>
                      </m:sSub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𝜔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=2</m:t>
                      </m:r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𝜔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𝑅</m:t>
                      </m: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4797152"/>
                <a:ext cx="8496944" cy="7898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39552" y="5447496"/>
                <a:ext cx="8496944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𝑣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Γ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𝑙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ΓΠ</m:t>
                          </m:r>
                        </m:sub>
                      </m:sSub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𝜔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2</m:t>
                          </m:r>
                        </m:e>
                      </m:rad>
                      <m:r>
                        <a:rPr lang="el-GR" sz="2600" i="1">
                          <a:latin typeface="Cambria Math"/>
                          <a:ea typeface="Cambria Math"/>
                        </a:rPr>
                        <m:t>𝜔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𝑅</m:t>
                      </m:r>
                    </m:oMath>
                  </m:oMathPara>
                </a14:m>
                <a:endParaRPr lang="en-US" sz="26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5447496"/>
                <a:ext cx="8496944" cy="7898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235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6470848" y="6309320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  <p:sp>
        <p:nvSpPr>
          <p:cNvPr id="15" name="Τίτλος 5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Εφαρμογή 2</a:t>
            </a:r>
            <a:r>
              <a:rPr lang="en-US" dirty="0" smtClean="0"/>
              <a:t>: </a:t>
            </a:r>
            <a:r>
              <a:rPr lang="el-GR" dirty="0" smtClean="0"/>
              <a:t>Κύλιση δίσκου σε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επίπεδο</a:t>
            </a:r>
            <a:endParaRPr lang="el-GR" dirty="0"/>
          </a:p>
        </p:txBody>
      </p:sp>
      <p:sp>
        <p:nvSpPr>
          <p:cNvPr id="9" name="Rectangle 8"/>
          <p:cNvSpPr/>
          <p:nvPr/>
        </p:nvSpPr>
        <p:spPr>
          <a:xfrm>
            <a:off x="3066351" y="4883988"/>
            <a:ext cx="2147202" cy="9087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Θέση κειμένου 2"/>
          <p:cNvSpPr txBox="1">
            <a:spLocks/>
          </p:cNvSpPr>
          <p:nvPr/>
        </p:nvSpPr>
        <p:spPr>
          <a:xfrm>
            <a:off x="1019845" y="1556792"/>
            <a:ext cx="8064896" cy="4014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b="0" dirty="0" smtClean="0"/>
              <a:t>Επιτάχυνση του σημείου </a:t>
            </a:r>
            <a:r>
              <a:rPr lang="en-US" b="0" dirty="0" smtClean="0"/>
              <a:t>C:</a:t>
            </a:r>
            <a:endParaRPr lang="el-GR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396174" y="2191191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6174" y="2191191"/>
                <a:ext cx="648072" cy="53367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909104" y="2842699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9104" y="2842699"/>
                <a:ext cx="648072" cy="53367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236296" y="3615407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6296" y="3615407"/>
                <a:ext cx="648072" cy="53367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115616" y="2063120"/>
                <a:ext cx="6048672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l-GR" sz="2600" b="0" i="0" smtClean="0">
                                  <a:latin typeface="Cambria Math"/>
                                  <a:ea typeface="Cambria Math"/>
                                </a:rPr>
                                <m:t>α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C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l-GR" sz="2600">
                                  <a:latin typeface="Cambria Math"/>
                                  <a:ea typeface="Cambria Math"/>
                                </a:rPr>
                                <m:t>α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𝑂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+</m:t>
                      </m:r>
                      <m:bar>
                        <m:bar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bar>
                      <m:r>
                        <a:rPr lang="en-US" sz="2600" i="1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𝑂𝐶</m:t>
                          </m:r>
                        </m:sub>
                      </m:sSub>
                      <m:r>
                        <a:rPr lang="el-GR" sz="2600" i="1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l-GR" sz="260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</m:e>
                        <m:sup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𝑂𝐶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2063120"/>
                <a:ext cx="6048672" cy="7898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115616" y="2639184"/>
                <a:ext cx="6048672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l-GR" sz="2600" b="0" i="0" smtClean="0">
                                  <a:latin typeface="Cambria Math"/>
                                  <a:ea typeface="Cambria Math"/>
                                </a:rPr>
                                <m:t>α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C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2600">
                          <a:latin typeface="Cambria Math"/>
                          <a:ea typeface="Cambria Math"/>
                        </a:rPr>
                        <m:t>α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𝛼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𝑧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×</m:t>
                      </m:r>
                      <m:d>
                        <m:d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𝑅</m:t>
                          </m:r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𝑦</m:t>
                              </m:r>
                            </m:sub>
                          </m:sSub>
                        </m:e>
                      </m:d>
                      <m:r>
                        <a:rPr lang="el-GR" sz="2600" i="1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l-GR" sz="260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p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𝑂𝐶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2639184"/>
                <a:ext cx="6048672" cy="7898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115616" y="3431272"/>
                <a:ext cx="6048672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l-GR" sz="2600" b="0" i="0" smtClean="0">
                                  <a:latin typeface="Cambria Math"/>
                                  <a:ea typeface="Cambria Math"/>
                                </a:rPr>
                                <m:t>α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C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sz="2600" b="0" i="0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𝑅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𝛼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𝑧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×</m:t>
                      </m:r>
                      <m:d>
                        <m:d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𝑅</m:t>
                          </m:r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𝑦</m:t>
                              </m:r>
                            </m:sub>
                          </m:sSub>
                        </m:e>
                      </m:d>
                      <m:r>
                        <a:rPr lang="el-GR" sz="2600" i="1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l-GR" sz="260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p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𝑂𝐶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3431272"/>
                <a:ext cx="6048672" cy="78981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115616" y="4151352"/>
                <a:ext cx="6048672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l-GR" sz="2600" b="0" i="0" smtClean="0">
                                  <a:latin typeface="Cambria Math"/>
                                  <a:ea typeface="Cambria Math"/>
                                </a:rPr>
                                <m:t>α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C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sz="2600" b="0" i="0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𝑅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𝑅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l-GR" sz="2600" i="1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l-GR" sz="260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p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𝑅</m:t>
                          </m:r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𝑦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4151352"/>
                <a:ext cx="6048672" cy="78981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942537" y="4279423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2537" y="4279423"/>
                <a:ext cx="648072" cy="533673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115616" y="4943440"/>
                <a:ext cx="6048672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l-GR" sz="2600" b="0" i="0" smtClean="0">
                                  <a:latin typeface="Cambria Math"/>
                                  <a:ea typeface="Cambria Math"/>
                                </a:rPr>
                                <m:t>α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C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l-GR" sz="260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p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600" i="1">
                          <a:latin typeface="Cambria Math"/>
                          <a:ea typeface="Cambria Math"/>
                        </a:rPr>
                        <m:t>𝑅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4943440"/>
                <a:ext cx="6048672" cy="78981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202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6470848" y="6309320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  <p:sp>
        <p:nvSpPr>
          <p:cNvPr id="15" name="Τίτλος 5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Εφαρμογή </a:t>
            </a:r>
            <a:r>
              <a:rPr lang="en-US" dirty="0" smtClean="0"/>
              <a:t>3: </a:t>
            </a:r>
            <a:r>
              <a:rPr lang="el-GR" dirty="0" smtClean="0"/>
              <a:t>Κύλιση δίσκου σε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                    κεκλιμένο επίπεδο</a:t>
            </a:r>
            <a:endParaRPr lang="el-GR" dirty="0"/>
          </a:p>
        </p:txBody>
      </p:sp>
      <p:sp>
        <p:nvSpPr>
          <p:cNvPr id="16" name="Θέση κειμένου 2"/>
          <p:cNvSpPr txBox="1">
            <a:spLocks/>
          </p:cNvSpPr>
          <p:nvPr/>
        </p:nvSpPr>
        <p:spPr>
          <a:xfrm>
            <a:off x="5580112" y="2564904"/>
            <a:ext cx="3008274" cy="158417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b="0" dirty="0" smtClean="0"/>
              <a:t>Αν στρέψουμε το πρόβλημα η επίλυση είναι ίδια με πριν.</a:t>
            </a:r>
            <a:endParaRPr lang="en-US" b="0" dirty="0"/>
          </a:p>
          <a:p>
            <a:pPr algn="just"/>
            <a:endParaRPr lang="el-GR" b="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72816"/>
            <a:ext cx="4155661" cy="35283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342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6470848" y="6309320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  <p:sp>
        <p:nvSpPr>
          <p:cNvPr id="15" name="Τίτλος 5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Εφαρμογή 4</a:t>
            </a:r>
            <a:r>
              <a:rPr lang="en-US" dirty="0" smtClean="0"/>
              <a:t>: </a:t>
            </a:r>
            <a:r>
              <a:rPr lang="el-GR" dirty="0" smtClean="0"/>
              <a:t>Κύλιση δίσκου σε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                 κινούμενο όχημα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Θέση κειμένου 2"/>
              <p:cNvSpPr txBox="1">
                <a:spLocks/>
              </p:cNvSpPr>
              <p:nvPr/>
            </p:nvSpPr>
            <p:spPr>
              <a:xfrm>
                <a:off x="5580112" y="2132856"/>
                <a:ext cx="3008274" cy="1584176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Autofit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/>
                <a:r>
                  <a:rPr lang="el-GR" b="0" dirty="0" smtClean="0"/>
                  <a:t>Αν είναι γνωστές οι ταχύτητες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(</m:t>
                    </m:r>
                    <m:r>
                      <a:rPr lang="en-US" b="0" i="1" smtClean="0">
                        <a:latin typeface="Cambria Math"/>
                      </a:rPr>
                      <m:t>𝑡</m:t>
                    </m:r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b="0" dirty="0" smtClean="0"/>
                  <a:t> </a:t>
                </a:r>
                <a:r>
                  <a:rPr lang="el-GR" b="0" dirty="0" smtClean="0"/>
                  <a:t>και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b="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l-GR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b="0" i="1">
                        <a:latin typeface="Cambria Math"/>
                      </a:rPr>
                      <m:t>(</m:t>
                    </m:r>
                    <m:r>
                      <a:rPr lang="en-US" b="0" i="1">
                        <a:latin typeface="Cambria Math"/>
                      </a:rPr>
                      <m:t>𝑡</m:t>
                    </m:r>
                    <m:r>
                      <a:rPr lang="en-US" b="0" i="1">
                        <a:latin typeface="Cambria Math"/>
                      </a:rPr>
                      <m:t>)</m:t>
                    </m:r>
                  </m:oMath>
                </a14:m>
                <a:r>
                  <a:rPr lang="en-US" b="0" dirty="0"/>
                  <a:t> </a:t>
                </a:r>
                <a:r>
                  <a:rPr lang="el-GR" b="0" dirty="0" smtClean="0"/>
                  <a:t>να βρεθεί η </a:t>
                </a:r>
                <a14:m>
                  <m:oMath xmlns:m="http://schemas.openxmlformats.org/officeDocument/2006/math">
                    <m:r>
                      <a:rPr lang="el-GR" b="0" i="1" smtClean="0">
                        <a:latin typeface="Cambria Math"/>
                      </a:rPr>
                      <m:t>𝜔</m:t>
                    </m:r>
                    <m:d>
                      <m:dPr>
                        <m:ctrlPr>
                          <a:rPr lang="el-GR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.</m:t>
                    </m:r>
                  </m:oMath>
                </a14:m>
                <a:endParaRPr lang="el-GR" b="0" dirty="0"/>
              </a:p>
            </p:txBody>
          </p:sp>
        </mc:Choice>
        <mc:Fallback xmlns="">
          <p:sp>
            <p:nvSpPr>
              <p:cNvPr id="16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2132856"/>
                <a:ext cx="3008274" cy="1584176"/>
              </a:xfrm>
              <a:prstGeom prst="rect">
                <a:avLst/>
              </a:prstGeom>
              <a:blipFill rotWithShape="1">
                <a:blip r:embed="rId3"/>
                <a:stretch>
                  <a:fillRect l="-3036" t="-1154" r="-303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14252"/>
            <a:ext cx="4856629" cy="288547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1234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6470848" y="6309320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Θέση κειμένου 2"/>
              <p:cNvSpPr txBox="1">
                <a:spLocks/>
              </p:cNvSpPr>
              <p:nvPr/>
            </p:nvSpPr>
            <p:spPr>
              <a:xfrm>
                <a:off x="6084168" y="1657921"/>
                <a:ext cx="3008274" cy="3211239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Autofit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l-GR" b="0" dirty="0" smtClean="0"/>
                  <a:t>Το σημείο </a:t>
                </a:r>
                <a:r>
                  <a:rPr lang="en-US" b="0" dirty="0" smtClean="0"/>
                  <a:t>C </a:t>
                </a:r>
                <a:r>
                  <a:rPr lang="el-GR" b="0" dirty="0" smtClean="0"/>
                  <a:t>δεν ολισθαίνει ως προς το </a:t>
                </a:r>
                <a:r>
                  <a:rPr lang="en-US" b="0" dirty="0" smtClean="0"/>
                  <a:t>C’</a:t>
                </a:r>
                <a:r>
                  <a:rPr lang="el-GR" b="0" dirty="0" smtClean="0"/>
                  <a:t> .</a:t>
                </a:r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l-GR" b="0" dirty="0" smtClean="0"/>
                  <a:t>Η σχετική ταχύτητα του </a:t>
                </a:r>
                <a:r>
                  <a:rPr lang="en-US" b="0" dirty="0" smtClean="0"/>
                  <a:t>C </a:t>
                </a:r>
                <a:r>
                  <a:rPr lang="el-GR" b="0" dirty="0" smtClean="0"/>
                  <a:t>ως προς το </a:t>
                </a:r>
                <a:r>
                  <a:rPr lang="en-US" b="0" dirty="0" smtClean="0"/>
                  <a:t>C’ </a:t>
                </a:r>
                <a:r>
                  <a:rPr lang="el-GR" b="0" dirty="0" smtClean="0"/>
                  <a:t>είναι</a:t>
                </a:r>
                <a:r>
                  <a:rPr lang="en-US" b="0" dirty="0" smtClean="0"/>
                  <a:t>: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0" i="1" smtClean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l-GR" b="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</m:ba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𝐶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/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𝐶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′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l-GR" b="0" dirty="0" smtClean="0"/>
              </a:p>
              <a:p>
                <a:pPr algn="just"/>
                <a:endParaRPr lang="el-GR" b="0" dirty="0"/>
              </a:p>
            </p:txBody>
          </p:sp>
        </mc:Choice>
        <mc:Fallback xmlns="">
          <p:sp>
            <p:nvSpPr>
              <p:cNvPr id="16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168" y="1657921"/>
                <a:ext cx="3008274" cy="3211239"/>
              </a:xfrm>
              <a:prstGeom prst="rect">
                <a:avLst/>
              </a:prstGeom>
              <a:blipFill rotWithShape="1">
                <a:blip r:embed="rId3"/>
                <a:stretch>
                  <a:fillRect l="-2632" t="-1139" r="-303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6804248" y="4005064"/>
            <a:ext cx="1440160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979712" y="5747435"/>
                <a:ext cx="2521586" cy="561885"/>
              </a:xfrm>
              <a:prstGeom prst="rect">
                <a:avLst/>
              </a:prstGeom>
              <a:ln w="19050">
                <a:noFill/>
              </a:ln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𝑣</m:t>
                              </m:r>
                            </m:e>
                          </m:ba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𝐶</m:t>
                          </m:r>
                        </m:sub>
                      </m:sSub>
                      <m:r>
                        <a:rPr lang="en-US" sz="28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800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𝑣</m:t>
                              </m:r>
                            </m:e>
                          </m:ba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𝐶</m:t>
                          </m:r>
                          <m:r>
                            <a:rPr lang="en-US" sz="2800" i="1">
                              <a:latin typeface="Cambria Math"/>
                            </a:rPr>
                            <m:t>′</m:t>
                          </m:r>
                        </m:sub>
                      </m:sSub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5747435"/>
                <a:ext cx="2521586" cy="56188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2136766" y="5747434"/>
            <a:ext cx="2147202" cy="5618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Θέση κειμένου 2"/>
          <p:cNvSpPr txBox="1">
            <a:spLocks/>
          </p:cNvSpPr>
          <p:nvPr/>
        </p:nvSpPr>
        <p:spPr>
          <a:xfrm>
            <a:off x="683568" y="5129950"/>
            <a:ext cx="8064896" cy="4014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dirty="0" smtClean="0"/>
              <a:t>Κινηματικός περιορισμός μη ολίσθησης</a:t>
            </a:r>
            <a:endParaRPr lang="el-GR" dirty="0"/>
          </a:p>
        </p:txBody>
      </p:sp>
      <p:sp>
        <p:nvSpPr>
          <p:cNvPr id="11" name="Τίτλος 5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Εφαρμογή 4</a:t>
            </a:r>
            <a:r>
              <a:rPr lang="en-US" dirty="0" smtClean="0"/>
              <a:t>: </a:t>
            </a:r>
            <a:r>
              <a:rPr lang="el-GR" dirty="0" smtClean="0"/>
              <a:t>Κύλιση δίσκου σε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                 κινούμενο όχημα</a:t>
            </a:r>
            <a:endParaRPr lang="el-GR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483" y="1772816"/>
            <a:ext cx="4856629" cy="288547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3596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692696"/>
            <a:ext cx="8352928" cy="927794"/>
          </a:xfrm>
        </p:spPr>
        <p:txBody>
          <a:bodyPr>
            <a:noAutofit/>
          </a:bodyPr>
          <a:lstStyle/>
          <a:p>
            <a:pPr algn="just"/>
            <a:r>
              <a:rPr lang="el-GR" u="sng" dirty="0" smtClean="0"/>
              <a:t>Εφαρμογή </a:t>
            </a:r>
            <a:r>
              <a:rPr lang="en-US" u="sng" dirty="0" smtClean="0"/>
              <a:t>: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Θέση κειμένου 2"/>
              <p:cNvSpPr>
                <a:spLocks noGrp="1"/>
              </p:cNvSpPr>
              <p:nvPr>
                <p:ph type="body" sz="quarter" idx="3"/>
              </p:nvPr>
            </p:nvSpPr>
            <p:spPr>
              <a:xfrm>
                <a:off x="5328592" y="1628800"/>
                <a:ext cx="4211960" cy="2304256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en-US" dirty="0" smtClean="0"/>
                  <a:t>Z</a:t>
                </a:r>
                <a:r>
                  <a:rPr lang="el-GR" dirty="0" smtClean="0"/>
                  <a:t>ητούμενα</a:t>
                </a:r>
                <a:r>
                  <a:rPr lang="en-US" dirty="0" smtClean="0"/>
                  <a:t>:</a:t>
                </a:r>
                <a:endParaRPr lang="el-GR" dirty="0" smtClean="0"/>
              </a:p>
              <a:p>
                <a:pPr marL="457200" indent="-457200" algn="just">
                  <a:buFont typeface="+mj-lt"/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l-GR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l-GR" b="0" i="0" smtClean="0">
                            <a:latin typeface="Cambria Math"/>
                          </a:rPr>
                          <m:t>Β</m:t>
                        </m:r>
                      </m:sub>
                    </m:sSub>
                    <m:d>
                      <m:dPr>
                        <m:ctrlPr>
                          <a:rPr lang="el-GR" b="0" i="1" dirty="0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endParaRPr lang="en-US" b="0" dirty="0" smtClean="0"/>
              </a:p>
              <a:p>
                <a:pPr marL="457200" indent="-457200" algn="just">
                  <a:buFont typeface="+mj-lt"/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l-GR" b="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b="0" i="0" smtClean="0">
                            <a:latin typeface="Cambria Math"/>
                          </a:rPr>
                          <m:t>α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l-GR" b="0">
                            <a:latin typeface="Cambria Math"/>
                          </a:rPr>
                          <m:t>Β</m:t>
                        </m:r>
                      </m:sub>
                    </m:sSub>
                    <m:d>
                      <m:dPr>
                        <m:ctrlPr>
                          <a:rPr lang="el-GR" b="0" i="1" dirty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dirty="0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endParaRPr lang="el-GR" b="0" dirty="0" smtClean="0"/>
              </a:p>
              <a:p>
                <a:pPr marL="457200" indent="-457200" algn="just">
                  <a:buFont typeface="+mj-lt"/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l-GR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l-GR" b="0" i="1">
                            <a:latin typeface="Cambria Math"/>
                          </a:rPr>
                          <m:t>𝜔</m:t>
                        </m:r>
                      </m:e>
                      <m:sub>
                        <m:r>
                          <a:rPr lang="el-GR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l-GR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l-GR" b="0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b="0" i="1">
                            <a:latin typeface="Cambria Math"/>
                          </a:rPr>
                          <m:t>𝜔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l-GR" b="0" i="0" smtClean="0">
                            <a:latin typeface="Cambria Math"/>
                          </a:rPr>
                          <m:t>ΑΒ</m:t>
                        </m:r>
                      </m:sub>
                    </m:sSub>
                  </m:oMath>
                </a14:m>
                <a:endParaRPr lang="el-GR" b="0" dirty="0" smtClean="0"/>
              </a:p>
              <a:p>
                <a:pPr marL="457200" indent="-457200" algn="just">
                  <a:buFont typeface="+mj-lt"/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l-GR" b="0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b="0" i="1" smtClean="0">
                            <a:latin typeface="Cambria Math"/>
                          </a:rPr>
                          <m:t>𝛼</m:t>
                        </m:r>
                      </m:e>
                      <m:sub>
                        <m:r>
                          <a:rPr lang="el-GR" b="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l-GR" b="0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l-GR" b="0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b="0" i="1" smtClean="0">
                            <a:latin typeface="Cambria Math"/>
                          </a:rPr>
                          <m:t>𝛼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l-GR" b="0" i="0" smtClean="0">
                            <a:latin typeface="Cambria Math"/>
                          </a:rPr>
                          <m:t>ΑΒ</m:t>
                        </m:r>
                      </m:sub>
                    </m:sSub>
                  </m:oMath>
                </a14:m>
                <a:endParaRPr lang="el-GR" b="0" dirty="0" smtClean="0"/>
              </a:p>
            </p:txBody>
          </p:sp>
        </mc:Choice>
        <mc:Fallback xmlns="">
          <p:sp>
            <p:nvSpPr>
              <p:cNvPr id="13" name="Θέση κει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3"/>
              </p:nvPr>
            </p:nvSpPr>
            <p:spPr>
              <a:xfrm>
                <a:off x="5328592" y="1628800"/>
                <a:ext cx="4211960" cy="2304256"/>
              </a:xfrm>
              <a:blipFill rotWithShape="1">
                <a:blip r:embed="rId3"/>
                <a:stretch>
                  <a:fillRect l="-2171" b="-529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Τίτλος 5"/>
          <p:cNvSpPr>
            <a:spLocks noGrp="1"/>
          </p:cNvSpPr>
          <p:nvPr>
            <p:ph type="title"/>
          </p:nvPr>
        </p:nvSpPr>
        <p:spPr>
          <a:xfrm>
            <a:off x="66288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Εφαρμογή </a:t>
            </a:r>
            <a:r>
              <a:rPr lang="en-US" dirty="0" smtClean="0"/>
              <a:t>2: M</a:t>
            </a:r>
            <a:r>
              <a:rPr lang="el-GR" dirty="0" smtClean="0"/>
              <a:t>ηχανισμός Στροφάλου – Διωστήρα-Εμβόλου</a:t>
            </a:r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00808"/>
            <a:ext cx="4824536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8028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6470848" y="6309320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  <p:sp>
        <p:nvSpPr>
          <p:cNvPr id="16" name="Θέση κειμένου 2"/>
          <p:cNvSpPr txBox="1">
            <a:spLocks/>
          </p:cNvSpPr>
          <p:nvPr/>
        </p:nvSpPr>
        <p:spPr>
          <a:xfrm>
            <a:off x="683568" y="1700807"/>
            <a:ext cx="1224136" cy="5040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b="0" dirty="0" smtClean="0"/>
              <a:t>Όμως</a:t>
            </a:r>
            <a:r>
              <a:rPr lang="en-US" b="0" dirty="0" smtClean="0"/>
              <a:t>:</a:t>
            </a:r>
            <a:r>
              <a:rPr lang="el-GR" b="0" dirty="0" smtClean="0"/>
              <a:t>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691680" y="3173615"/>
                <a:ext cx="5616624" cy="543418"/>
              </a:xfrm>
              <a:prstGeom prst="rect">
                <a:avLst/>
              </a:prstGeom>
              <a:ln w="19050">
                <a:noFill/>
              </a:ln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n-US" sz="2800">
                                  <a:latin typeface="Cambria Math"/>
                                  <a:ea typeface="Cambria Math"/>
                                </a:rPr>
                                <m:t>v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  <a:ea typeface="Cambria Math"/>
                            </a:rPr>
                            <m:t>O</m:t>
                          </m:r>
                        </m:sub>
                      </m:sSub>
                      <m:r>
                        <a:rPr lang="en-US" sz="2800" i="1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n-US" sz="2800">
                                  <a:latin typeface="Cambria Math"/>
                                  <a:ea typeface="Cambria Math"/>
                                </a:rPr>
                                <m:t>v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  <a:ea typeface="Cambria Math"/>
                            </a:rPr>
                            <m:t>C</m:t>
                          </m:r>
                        </m:sub>
                      </m:sSub>
                      <m:r>
                        <a:rPr lang="el-GR" sz="2800" b="0" i="1" smtClean="0">
                          <a:latin typeface="Cambria Math"/>
                          <a:ea typeface="Cambria Math"/>
                        </a:rPr>
                        <m:t>+</m:t>
                      </m:r>
                      <m:bar>
                        <m:barPr>
                          <m:ctrlPr>
                            <a:rPr lang="el-GR" sz="2800" i="1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l-GR" sz="2800" i="1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</m:bar>
                      <m:r>
                        <a:rPr lang="en-US" sz="2800" i="1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800" b="0" i="0" smtClean="0">
                              <a:latin typeface="Cambria Math"/>
                              <a:ea typeface="Cambria Math"/>
                            </a:rPr>
                            <m:t>Ο</m:t>
                          </m:r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  <a:ea typeface="Cambria Math"/>
                            </a:rPr>
                            <m:t>C</m:t>
                          </m:r>
                        </m:sub>
                      </m:sSub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3173615"/>
                <a:ext cx="5616624" cy="54341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2843808" y="5733257"/>
            <a:ext cx="3456384" cy="112474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Θέση κειμένου 2"/>
          <p:cNvSpPr txBox="1">
            <a:spLocks/>
          </p:cNvSpPr>
          <p:nvPr/>
        </p:nvSpPr>
        <p:spPr>
          <a:xfrm>
            <a:off x="683568" y="2276872"/>
            <a:ext cx="8064896" cy="4014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b="0" dirty="0" smtClean="0"/>
              <a:t>Άρα</a:t>
            </a:r>
            <a:r>
              <a:rPr lang="en-US" b="0" dirty="0" smtClean="0"/>
              <a:t>:</a:t>
            </a:r>
            <a:endParaRPr lang="el-GR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084168" y="3212977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168" y="3212977"/>
                <a:ext cx="648072" cy="53367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1691680" y="3717033"/>
                <a:ext cx="5616624" cy="632161"/>
              </a:xfrm>
              <a:prstGeom prst="rect">
                <a:avLst/>
              </a:prstGeom>
              <a:ln w="19050">
                <a:noFill/>
              </a:ln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𝑣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sz="32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𝑡</m:t>
                          </m:r>
                        </m:e>
                      </m:d>
                      <m:sSub>
                        <m:sSubPr>
                          <m:ctrlPr>
                            <a:rPr lang="en-US" sz="32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32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32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3200" i="1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32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𝑣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sz="32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𝑡</m:t>
                          </m:r>
                        </m:e>
                      </m:d>
                      <m:sSub>
                        <m:sSubPr>
                          <m:ctrlPr>
                            <a:rPr lang="en-US" sz="32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32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32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l-GR" sz="3200" i="1">
                          <a:latin typeface="Cambria Math"/>
                          <a:ea typeface="Cambria Math"/>
                        </a:rPr>
                        <m:t>𝜔</m:t>
                      </m:r>
                      <m:sSub>
                        <m:sSubPr>
                          <m:ctrlPr>
                            <a:rPr lang="en-US" sz="32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32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32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𝑧</m:t>
                          </m:r>
                        </m:sub>
                      </m:sSub>
                      <m:r>
                        <a:rPr lang="en-US" sz="3200" i="1">
                          <a:latin typeface="Cambria Math"/>
                          <a:ea typeface="Cambria Math"/>
                        </a:rPr>
                        <m:t>×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𝑅</m:t>
                      </m:r>
                      <m:sSub>
                        <m:sSubPr>
                          <m:ctrlPr>
                            <a:rPr lang="en-US" sz="32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32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32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3717033"/>
                <a:ext cx="5616624" cy="63216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380312" y="3831431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0312" y="3831431"/>
                <a:ext cx="648072" cy="53367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1691680" y="4461553"/>
                <a:ext cx="5616624" cy="623632"/>
              </a:xfrm>
              <a:prstGeom prst="rect">
                <a:avLst/>
              </a:prstGeom>
              <a:ln w="19050">
                <a:noFill/>
              </a:ln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𝑣</m:t>
                          </m:r>
                        </m:e>
                        <m:sub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sz="32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𝑡</m:t>
                          </m:r>
                        </m:e>
                      </m:d>
                      <m:sSub>
                        <m:sSubPr>
                          <m:ctrlPr>
                            <a:rPr lang="en-US" sz="32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32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32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3200" i="1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32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𝑣</m:t>
                          </m:r>
                        </m:e>
                        <m:sub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sz="32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𝑡</m:t>
                          </m:r>
                        </m:e>
                      </m:d>
                      <m:sSub>
                        <m:sSubPr>
                          <m:ctrlPr>
                            <a:rPr lang="en-US" sz="32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32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32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𝑅</m:t>
                      </m:r>
                      <m:r>
                        <a:rPr lang="el-GR" sz="3200" i="1">
                          <a:latin typeface="Cambria Math"/>
                          <a:ea typeface="Cambria Math"/>
                        </a:rPr>
                        <m:t>𝜔</m:t>
                      </m:r>
                      <m:sSub>
                        <m:sSubPr>
                          <m:ctrlPr>
                            <a:rPr lang="en-US" sz="32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32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32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4461553"/>
                <a:ext cx="5616624" cy="6236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020272" y="4581128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0272" y="4581128"/>
                <a:ext cx="648072" cy="53367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1691680" y="5181633"/>
                <a:ext cx="5616624" cy="607923"/>
              </a:xfrm>
              <a:prstGeom prst="rect">
                <a:avLst/>
              </a:prstGeom>
              <a:ln w="19050">
                <a:noFill/>
              </a:ln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𝑣</m:t>
                          </m:r>
                        </m:e>
                        <m:sub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sz="32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𝑡</m:t>
                          </m:r>
                        </m:e>
                      </m:d>
                      <m:r>
                        <a:rPr lang="en-US" sz="3200" i="1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32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𝑣</m:t>
                          </m:r>
                        </m:e>
                        <m:sub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sz="32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𝑡</m:t>
                          </m:r>
                        </m:e>
                      </m:d>
                      <m:r>
                        <a:rPr lang="en-US" sz="3200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3200" i="1">
                          <a:latin typeface="Cambria Math"/>
                          <a:ea typeface="Cambria Math"/>
                        </a:rPr>
                        <m:t>𝑅</m:t>
                      </m:r>
                      <m:r>
                        <a:rPr lang="el-GR" sz="3200" i="1">
                          <a:latin typeface="Cambria Math"/>
                          <a:ea typeface="Cambria Math"/>
                        </a:rPr>
                        <m:t>𝜔</m:t>
                      </m:r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5181633"/>
                <a:ext cx="5616624" cy="60792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444208" y="5218757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208" y="5218757"/>
                <a:ext cx="648072" cy="533673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619672" y="5733257"/>
                <a:ext cx="5616624" cy="1044838"/>
              </a:xfrm>
              <a:prstGeom prst="rect">
                <a:avLst/>
              </a:prstGeom>
              <a:ln w="19050">
                <a:noFill/>
              </a:ln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200" i="1" smtClean="0">
                          <a:latin typeface="Cambria Math"/>
                          <a:ea typeface="Cambria Math"/>
                        </a:rPr>
                        <m:t>𝜔</m:t>
                      </m:r>
                      <m:r>
                        <a:rPr lang="en-US" sz="3200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2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/>
                                  <a:ea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32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</m:e>
                          </m:d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32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/>
                                  <a:ea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32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</m:e>
                          </m:d>
                        </m:num>
                        <m:den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𝑅</m:t>
                          </m:r>
                        </m:den>
                      </m:f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5733257"/>
                <a:ext cx="5616624" cy="1044838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/>
          <p:cNvSpPr/>
          <p:nvPr/>
        </p:nvSpPr>
        <p:spPr>
          <a:xfrm>
            <a:off x="6935349" y="6024843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1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2165598" y="1700807"/>
                <a:ext cx="4602646" cy="543675"/>
              </a:xfrm>
              <a:prstGeom prst="rect">
                <a:avLst/>
              </a:prstGeom>
              <a:ln w="19050">
                <a:noFill/>
              </a:ln>
            </p:spPr>
            <p:txBody>
              <a:bodyPr wrap="squar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l-GR" sz="2800" i="1" smtClean="0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l-GR" sz="2800" i="1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𝑣</m:t>
                            </m:r>
                          </m:e>
                        </m:ba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𝐶</m:t>
                        </m:r>
                        <m:r>
                          <a:rPr lang="en-US" sz="2800" i="1">
                            <a:latin typeface="Cambria Math"/>
                          </a:rPr>
                          <m:t>′</m:t>
                        </m:r>
                      </m:sub>
                    </m:sSub>
                  </m:oMath>
                </a14:m>
                <a:r>
                  <a:rPr lang="en-US" sz="2800" dirty="0" smtClean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sz="2400" b="0" i="1" dirty="0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400" b="0" i="1" dirty="0" smtClean="0">
                        <a:latin typeface="Cambria Math"/>
                      </a:rPr>
                      <m:t>(</m:t>
                    </m:r>
                    <m:r>
                      <a:rPr lang="en-US" sz="2400" b="0" i="1" dirty="0" smtClean="0">
                        <a:latin typeface="Cambria Math"/>
                      </a:rPr>
                      <m:t>𝑡</m:t>
                    </m:r>
                    <m:r>
                      <a:rPr lang="en-US" sz="2400" b="0" i="1" dirty="0" smtClean="0">
                        <a:latin typeface="Cambria Math"/>
                      </a:rPr>
                      <m:t>)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800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a:rPr lang="en-US" sz="2800" i="1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</m:bar>
                      </m:e>
                      <m:sub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𝑥</m:t>
                        </m:r>
                      </m:sub>
                    </m:sSub>
                  </m:oMath>
                </a14:m>
                <a:endParaRPr lang="el-GR" sz="280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5598" y="1700807"/>
                <a:ext cx="4602646" cy="543675"/>
              </a:xfrm>
              <a:prstGeom prst="rect">
                <a:avLst/>
              </a:prstGeom>
              <a:blipFill rotWithShape="1">
                <a:blip r:embed="rId12"/>
                <a:stretch>
                  <a:fillRect t="-10112" b="-28090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2195736" y="2381269"/>
                <a:ext cx="4602646" cy="543675"/>
              </a:xfrm>
              <a:prstGeom prst="rect">
                <a:avLst/>
              </a:prstGeom>
              <a:ln w="19050">
                <a:noFill/>
              </a:ln>
            </p:spPr>
            <p:txBody>
              <a:bodyPr wrap="squar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l-GR" sz="2800" i="1" smtClean="0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l-GR" sz="2800" i="1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𝑣</m:t>
                            </m:r>
                          </m:e>
                        </m:ba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𝐶</m:t>
                        </m:r>
                      </m:sub>
                    </m:sSub>
                  </m:oMath>
                </a14:m>
                <a:r>
                  <a:rPr lang="en-US" sz="2800" dirty="0" smtClean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sz="2400" b="0" i="1" dirty="0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400" b="0" i="1" dirty="0" smtClean="0">
                        <a:latin typeface="Cambria Math"/>
                      </a:rPr>
                      <m:t>(</m:t>
                    </m:r>
                    <m:r>
                      <a:rPr lang="en-US" sz="2400" b="0" i="1" dirty="0" smtClean="0">
                        <a:latin typeface="Cambria Math"/>
                      </a:rPr>
                      <m:t>𝑡</m:t>
                    </m:r>
                    <m:r>
                      <a:rPr lang="en-US" sz="2400" b="0" i="1" dirty="0" smtClean="0">
                        <a:latin typeface="Cambria Math"/>
                      </a:rPr>
                      <m:t>)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800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a:rPr lang="en-US" sz="2800" i="1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</m:bar>
                      </m:e>
                      <m:sub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𝑥</m:t>
                        </m:r>
                      </m:sub>
                    </m:sSub>
                  </m:oMath>
                </a14:m>
                <a:endParaRPr lang="el-GR" sz="2800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2381269"/>
                <a:ext cx="4602646" cy="543675"/>
              </a:xfrm>
              <a:prstGeom prst="rect">
                <a:avLst/>
              </a:prstGeom>
              <a:blipFill rotWithShape="1">
                <a:blip r:embed="rId13"/>
                <a:stretch>
                  <a:fillRect t="-10112" b="-28090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Θέση κειμένου 2"/>
          <p:cNvSpPr txBox="1">
            <a:spLocks/>
          </p:cNvSpPr>
          <p:nvPr/>
        </p:nvSpPr>
        <p:spPr>
          <a:xfrm>
            <a:off x="683568" y="2780928"/>
            <a:ext cx="8280920" cy="5040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b="0" dirty="0" smtClean="0"/>
              <a:t>O </a:t>
            </a:r>
            <a:r>
              <a:rPr lang="el-GR" b="0" dirty="0" smtClean="0"/>
              <a:t>δίσκος εκτελεί επίπεδη κίνηση οπότε</a:t>
            </a:r>
            <a:r>
              <a:rPr lang="en-US" b="0" dirty="0" smtClean="0"/>
              <a:t>:</a:t>
            </a:r>
            <a:r>
              <a:rPr lang="el-GR" b="0" dirty="0" smtClean="0"/>
              <a:t>   </a:t>
            </a:r>
          </a:p>
        </p:txBody>
      </p:sp>
      <p:sp>
        <p:nvSpPr>
          <p:cNvPr id="25" name="Τίτλος 5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Εφαρμογή 4</a:t>
            </a:r>
            <a:r>
              <a:rPr lang="en-US" dirty="0" smtClean="0"/>
              <a:t>: </a:t>
            </a:r>
            <a:r>
              <a:rPr lang="el-GR" dirty="0" smtClean="0"/>
              <a:t>Κύλιση δίσκου σε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                 κινούμενο όχημα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2920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6470848" y="6309320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  <p:sp>
        <p:nvSpPr>
          <p:cNvPr id="16" name="Θέση κειμένου 2"/>
          <p:cNvSpPr txBox="1">
            <a:spLocks/>
          </p:cNvSpPr>
          <p:nvPr/>
        </p:nvSpPr>
        <p:spPr>
          <a:xfrm>
            <a:off x="683568" y="1700807"/>
            <a:ext cx="7920880" cy="5040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b="0" dirty="0" smtClean="0"/>
              <a:t>Με παραγώγιση της (1) θα έχω</a:t>
            </a:r>
            <a:r>
              <a:rPr lang="en-US" b="0" dirty="0" smtClean="0"/>
              <a:t>:</a:t>
            </a:r>
            <a:r>
              <a:rPr lang="el-GR" b="0" dirty="0" smtClean="0"/>
              <a:t>   </a:t>
            </a:r>
          </a:p>
        </p:txBody>
      </p:sp>
      <p:sp>
        <p:nvSpPr>
          <p:cNvPr id="9" name="Rectangle 8"/>
          <p:cNvSpPr/>
          <p:nvPr/>
        </p:nvSpPr>
        <p:spPr>
          <a:xfrm>
            <a:off x="2915816" y="3563874"/>
            <a:ext cx="3456384" cy="112474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516216" y="2748478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16" y="2748478"/>
                <a:ext cx="648072" cy="53367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/>
          <p:cNvSpPr/>
          <p:nvPr/>
        </p:nvSpPr>
        <p:spPr>
          <a:xfrm>
            <a:off x="6804248" y="3895412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2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p:sp>
        <p:nvSpPr>
          <p:cNvPr id="25" name="Τίτλος 5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Εφαρμογή 4</a:t>
            </a:r>
            <a:r>
              <a:rPr lang="en-US" dirty="0" smtClean="0"/>
              <a:t>: </a:t>
            </a:r>
            <a:r>
              <a:rPr lang="el-GR" dirty="0" smtClean="0"/>
              <a:t>Κύλιση δίσκου σε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                 κινούμενο όχημα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1772072" y="2492896"/>
                <a:ext cx="5616624" cy="1044838"/>
              </a:xfrm>
              <a:prstGeom prst="rect">
                <a:avLst/>
              </a:prstGeom>
              <a:ln w="19050">
                <a:noFill/>
              </a:ln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l-GR" sz="3200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l-GR" sz="3200" i="1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</m:acc>
                      <m:r>
                        <a:rPr lang="en-US" sz="3200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2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320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3200" i="1">
                                      <a:latin typeface="Cambria Math"/>
                                      <a:ea typeface="Cambria Math"/>
                                    </a:rPr>
                                    <m:t>𝑣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3200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32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</m:e>
                          </m:d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32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320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3200" i="1">
                                      <a:latin typeface="Cambria Math"/>
                                      <a:ea typeface="Cambria Math"/>
                                    </a:rPr>
                                    <m:t>𝑣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32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32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</m:e>
                          </m:d>
                        </m:num>
                        <m:den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𝑅</m:t>
                          </m:r>
                        </m:den>
                      </m:f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2072" y="2492896"/>
                <a:ext cx="5616624" cy="104483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1763688" y="3573016"/>
                <a:ext cx="5616624" cy="1044838"/>
              </a:xfrm>
              <a:prstGeom prst="rect">
                <a:avLst/>
              </a:prstGeom>
              <a:ln w="19050">
                <a:noFill/>
              </a:ln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200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3200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2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320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3200" i="1">
                                      <a:latin typeface="Cambria Math"/>
                                      <a:ea typeface="Cambria Math"/>
                                    </a:rPr>
                                    <m:t>𝑣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3200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32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</m:e>
                          </m:d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32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320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3200" i="1">
                                      <a:latin typeface="Cambria Math"/>
                                      <a:ea typeface="Cambria Math"/>
                                    </a:rPr>
                                    <m:t>𝑣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32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32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</m:e>
                          </m:d>
                        </m:num>
                        <m:den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𝑅</m:t>
                          </m:r>
                        </m:den>
                      </m:f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3573016"/>
                <a:ext cx="5616624" cy="104483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243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4. Περιστροφή γύρω από σταθερό σημείο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4346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Θέση κειμένου 2"/>
              <p:cNvSpPr>
                <a:spLocks noGrp="1"/>
              </p:cNvSpPr>
              <p:nvPr>
                <p:ph type="body" sz="quarter" idx="3"/>
              </p:nvPr>
            </p:nvSpPr>
            <p:spPr>
              <a:xfrm>
                <a:off x="5810063" y="2927216"/>
                <a:ext cx="3131840" cy="1800200"/>
              </a:xfrm>
            </p:spPr>
            <p:txBody>
              <a:bodyPr anchor="ctr">
                <a:norm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l-GR" b="1" i="1" smtClean="0">
                        <a:latin typeface="Cambria Math"/>
                      </a:rPr>
                      <m:t>𝜽</m:t>
                    </m:r>
                  </m:oMath>
                </a14:m>
                <a:r>
                  <a:rPr lang="el-GR" dirty="0" smtClean="0"/>
                  <a:t>: η γωνία του </a:t>
                </a:r>
                <a14:m>
                  <m:oMath xmlns:m="http://schemas.openxmlformats.org/officeDocument/2006/math">
                    <m:acc>
                      <m:accPr>
                        <m:chr m:val="⃑"/>
                        <m:ctrlPr>
                          <a:rPr lang="en-US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l-GR" b="1" i="0" smtClean="0">
                            <a:latin typeface="Cambria Math"/>
                            <a:ea typeface="Cambria Math" panose="02040503050406030204" pitchFamily="18" charset="0"/>
                          </a:rPr>
                          <m:t>𝚨𝚩</m:t>
                        </m:r>
                      </m:e>
                    </m:acc>
                  </m:oMath>
                </a14:m>
                <a:r>
                  <a:rPr lang="el-GR" dirty="0" smtClean="0"/>
                  <a:t>  με τον οριζόντιο άξονα</a:t>
                </a:r>
                <a:endParaRPr lang="en-US" dirty="0" smtClean="0"/>
              </a:p>
            </p:txBody>
          </p:sp>
        </mc:Choice>
        <mc:Fallback xmlns="">
          <p:sp>
            <p:nvSpPr>
              <p:cNvPr id="13" name="Θέση κει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3"/>
              </p:nvPr>
            </p:nvSpPr>
            <p:spPr>
              <a:xfrm>
                <a:off x="5810063" y="2927216"/>
                <a:ext cx="3131840" cy="1800200"/>
              </a:xfrm>
              <a:blipFill rotWithShape="1">
                <a:blip r:embed="rId3"/>
                <a:stretch>
                  <a:fillRect l="-2918" r="-311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Θέση κειμένου 2"/>
              <p:cNvSpPr txBox="1">
                <a:spLocks/>
              </p:cNvSpPr>
              <p:nvPr/>
            </p:nvSpPr>
            <p:spPr>
              <a:xfrm>
                <a:off x="5868144" y="2564904"/>
                <a:ext cx="3008274" cy="720080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Autofit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/>
                <a:r>
                  <a:rPr lang="el-GR" dirty="0" smtClean="0"/>
                  <a:t>ΑΒ πάνω στο σώμα </a:t>
                </a:r>
                <a14:m>
                  <m:oMath xmlns:m="http://schemas.openxmlformats.org/officeDocument/2006/math">
                    <m:r>
                      <a:rPr lang="el-GR" b="1" i="0" smtClean="0">
                        <a:latin typeface="Cambria Math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l-GR" dirty="0" smtClean="0"/>
                  <a:t>  η απόσταση (ΑΒ) παραμένει                                 σταθερή</a:t>
                </a:r>
                <a:endParaRPr lang="el-GR" dirty="0"/>
              </a:p>
            </p:txBody>
          </p:sp>
        </mc:Choice>
        <mc:Fallback xmlns="">
          <p:sp>
            <p:nvSpPr>
              <p:cNvPr id="7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2564904"/>
                <a:ext cx="3008274" cy="720080"/>
              </a:xfrm>
              <a:prstGeom prst="rect">
                <a:avLst/>
              </a:prstGeom>
              <a:blipFill rotWithShape="1">
                <a:blip r:embed="rId4"/>
                <a:stretch>
                  <a:fillRect l="-3245" t="-122881" r="-3043" b="-1949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220072" y="4799424"/>
                <a:ext cx="3384376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Β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n-US" sz="2600" b="0" i="0" smtClean="0">
                                  <a:latin typeface="Cambria Math"/>
                                  <a:ea typeface="Cambria Math"/>
                                </a:rPr>
                                <m:t>r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Α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4799424"/>
                <a:ext cx="3384376" cy="7898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8300354" y="4981568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(1)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995936" y="5663520"/>
                <a:ext cx="3384376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A</m:t>
                          </m:r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Β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𝑙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</m:t>
                      </m:r>
                      <m:d>
                        <m:d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  <a:ea typeface="Cambria Math"/>
                                </a:rPr>
                                <m:t>cos</m:t>
                              </m:r>
                              <m:r>
                                <m:rPr>
                                  <m:sty m:val="p"/>
                                </m:rPr>
                                <a:rPr lang="el-GR" sz="2600" b="0" i="0" smtClean="0">
                                  <a:latin typeface="Cambria Math"/>
                                  <a:ea typeface="Cambria Math"/>
                                </a:rPr>
                                <m:t>θ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6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600" i="1">
                                          <a:latin typeface="Cambria Math"/>
                                          <a:ea typeface="Cambria Math"/>
                                        </a:rPr>
                                        <m:t>𝑒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func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  <a:ea typeface="Cambria Math"/>
                                </a:rPr>
                                <m:t>sin</m:t>
                              </m:r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6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600" i="1">
                                          <a:latin typeface="Cambria Math"/>
                                          <a:ea typeface="Cambria Math"/>
                                        </a:rPr>
                                        <m:t>𝑒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𝑦</m:t>
                                  </m:r>
                                </m:sub>
                              </m:sSub>
                            </m:e>
                          </m:func>
                        </m:e>
                      </m:d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5663520"/>
                <a:ext cx="3384376" cy="789816"/>
              </a:xfrm>
              <a:prstGeom prst="rect">
                <a:avLst/>
              </a:prstGeom>
              <a:blipFill rotWithShape="1">
                <a:blip r:embed="rId6"/>
                <a:stretch>
                  <a:fillRect r="-13694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8316416" y="5847655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(2)</a:t>
            </a:r>
            <a:endParaRPr lang="en-US" sz="2400" dirty="0"/>
          </a:p>
        </p:txBody>
      </p:sp>
      <p:sp>
        <p:nvSpPr>
          <p:cNvPr id="15" name="Τίτλος 5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Περιστροφή γύρω από σταθερό σημείο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20" y="1556792"/>
            <a:ext cx="5008984" cy="34365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729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34</a:t>
            </a:fld>
            <a:endParaRPr lang="el-GR" dirty="0"/>
          </a:p>
        </p:txBody>
      </p:sp>
      <p:sp>
        <p:nvSpPr>
          <p:cNvPr id="7" name="Θέση κειμένου 2"/>
          <p:cNvSpPr txBox="1">
            <a:spLocks/>
          </p:cNvSpPr>
          <p:nvPr/>
        </p:nvSpPr>
        <p:spPr>
          <a:xfrm>
            <a:off x="5855956" y="1340768"/>
            <a:ext cx="3008274" cy="7200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sz="2200" dirty="0" smtClean="0"/>
              <a:t>Προσανατολισμός του </a:t>
            </a:r>
            <a:r>
              <a:rPr lang="en-US" sz="2200" dirty="0" smtClean="0"/>
              <a:t>f’ </a:t>
            </a:r>
            <a:r>
              <a:rPr lang="el-GR" sz="2200" dirty="0" smtClean="0"/>
              <a:t>ως προς </a:t>
            </a:r>
            <a:r>
              <a:rPr lang="en-US" sz="2200" dirty="0" smtClean="0"/>
              <a:t> f</a:t>
            </a:r>
            <a:endParaRPr lang="el-GR" sz="2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881662" y="1988840"/>
                <a:ext cx="2628292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cos</m:t>
                          </m:r>
                        </m:fName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</m:func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n-US" sz="2600" b="0" i="0" smtClean="0">
                                  <a:latin typeface="Cambria Math"/>
                                  <a:ea typeface="Cambria Math"/>
                                </a:rPr>
                                <m:t>e</m:t>
                              </m:r>
                              <m:r>
                                <a:rPr lang="en-US" sz="2600" b="0" i="0" smtClean="0">
                                  <a:latin typeface="Cambria Math"/>
                                  <a:ea typeface="Cambria Math"/>
                                </a:rPr>
                                <m:t>′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1662" y="1988840"/>
                <a:ext cx="2628292" cy="7898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Τίτλος 5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Περιστροφή γύρω από σταθερό σημείο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20" y="1556792"/>
            <a:ext cx="4648944" cy="318954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868144" y="2574816"/>
                <a:ext cx="2628292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r>
                  <a:rPr lang="en-US" sz="2600" b="0" dirty="0" smtClean="0">
                    <a:ea typeface="Cambria Math"/>
                  </a:rPr>
                  <a:t>             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en-US" sz="26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600" b="0" i="1" smtClean="0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m:rPr>
                                <m:sty m:val="p"/>
                              </m:rPr>
                              <a:rPr lang="en-US" sz="2600" b="0" i="0" smtClean="0">
                                <a:latin typeface="Cambria Math"/>
                                <a:ea typeface="Cambria Math"/>
                              </a:rPr>
                              <m:t>e</m:t>
                            </m:r>
                            <m:r>
                              <a:rPr lang="en-US" sz="2600" b="0" i="0" smtClean="0">
                                <a:latin typeface="Cambria Math"/>
                                <a:ea typeface="Cambria Math"/>
                              </a:rPr>
                              <m:t>′</m:t>
                            </m:r>
                          </m:e>
                        </m:bar>
                      </m:e>
                      <m:sub>
                        <m:r>
                          <a:rPr lang="en-US" sz="2600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r>
                      <a:rPr lang="en-US" sz="2600" b="0" i="1" smtClean="0">
                        <a:latin typeface="Cambria Math"/>
                        <a:ea typeface="Cambria Math"/>
                      </a:rPr>
                      <m:t>∙</m:t>
                    </m:r>
                    <m:sSub>
                      <m:sSub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600" i="1" smtClean="0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a:rPr lang="en-US" sz="2600" b="0" i="1" smtClean="0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</m:bar>
                      </m:e>
                      <m:sub>
                        <m:r>
                          <a:rPr lang="en-US" sz="26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</m:oMath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2574816"/>
                <a:ext cx="2628292" cy="7898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868144" y="3078872"/>
                <a:ext cx="2628292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r>
                  <a:rPr lang="en-US" sz="2600" b="0" dirty="0" smtClean="0">
                    <a:ea typeface="Cambria Math"/>
                  </a:rPr>
                  <a:t>             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en-US" sz="26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600" b="0" i="1" smtClean="0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m:rPr>
                                <m:sty m:val="p"/>
                              </m:rPr>
                              <a:rPr lang="en-US" sz="2600" b="0" i="0" smtClean="0">
                                <a:latin typeface="Cambria Math"/>
                                <a:ea typeface="Cambria Math"/>
                              </a:rPr>
                              <m:t>e</m:t>
                            </m:r>
                            <m:r>
                              <a:rPr lang="en-US" sz="2600" b="0" i="0" smtClean="0">
                                <a:latin typeface="Cambria Math"/>
                                <a:ea typeface="Cambria Math"/>
                              </a:rPr>
                              <m:t>′</m:t>
                            </m:r>
                          </m:e>
                        </m:bar>
                      </m:e>
                      <m:sub>
                        <m:r>
                          <a:rPr lang="en-US" sz="2600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r>
                      <a:rPr lang="en-US" sz="2600" b="0" i="1" smtClean="0">
                        <a:latin typeface="Cambria Math"/>
                        <a:ea typeface="Cambria Math"/>
                      </a:rPr>
                      <m:t>∙</m:t>
                    </m:r>
                    <m:sSub>
                      <m:sSub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600" i="1" smtClean="0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a:rPr lang="en-US" sz="2600" b="0" i="1" smtClean="0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</m:bar>
                      </m:e>
                      <m:sub>
                        <m:r>
                          <a:rPr lang="en-US" sz="2600" b="0" i="1" smtClean="0">
                            <a:latin typeface="Cambria Math"/>
                            <a:ea typeface="Cambria Math"/>
                          </a:rPr>
                          <m:t>3</m:t>
                        </m:r>
                      </m:sub>
                    </m:sSub>
                  </m:oMath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3078872"/>
                <a:ext cx="2628292" cy="7898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Θέση κειμένου 2"/>
          <p:cNvSpPr txBox="1">
            <a:spLocks/>
          </p:cNvSpPr>
          <p:nvPr/>
        </p:nvSpPr>
        <p:spPr>
          <a:xfrm>
            <a:off x="5724128" y="4077072"/>
            <a:ext cx="3008274" cy="7200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sz="2200" b="0" dirty="0" smtClean="0"/>
              <a:t>Αυτές οι 3 γωνίες ορίζουν πλήρως τον προσανατολισμό του </a:t>
            </a:r>
            <a:r>
              <a:rPr lang="en-US" sz="2200" b="0" dirty="0" smtClean="0"/>
              <a:t>x’</a:t>
            </a:r>
            <a:r>
              <a:rPr lang="en-US" sz="1400" b="0" dirty="0" smtClean="0"/>
              <a:t>1</a:t>
            </a:r>
            <a:endParaRPr lang="el-GR" sz="1400" b="0" dirty="0"/>
          </a:p>
        </p:txBody>
      </p:sp>
      <p:sp>
        <p:nvSpPr>
          <p:cNvPr id="19" name="Θέση κειμένου 2"/>
          <p:cNvSpPr txBox="1">
            <a:spLocks/>
          </p:cNvSpPr>
          <p:nvPr/>
        </p:nvSpPr>
        <p:spPr>
          <a:xfrm>
            <a:off x="267582" y="4890353"/>
            <a:ext cx="4880482" cy="41085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sz="2200" b="0" dirty="0" smtClean="0"/>
              <a:t>Όμοια για τον </a:t>
            </a:r>
            <a:r>
              <a:rPr lang="en-US" sz="2200" b="0" dirty="0" smtClean="0"/>
              <a:t>x’</a:t>
            </a:r>
            <a:r>
              <a:rPr lang="el-GR" sz="1400" b="0" dirty="0"/>
              <a:t>2</a:t>
            </a:r>
            <a:r>
              <a:rPr lang="el-GR" sz="1400" b="0" dirty="0" smtClean="0"/>
              <a:t> </a:t>
            </a:r>
            <a:r>
              <a:rPr lang="el-GR" sz="2200" b="0" dirty="0" smtClean="0"/>
              <a:t>και τον </a:t>
            </a:r>
            <a:r>
              <a:rPr lang="en-US" sz="2200" b="0" dirty="0" smtClean="0"/>
              <a:t>x’</a:t>
            </a:r>
            <a:r>
              <a:rPr lang="el-GR" sz="1400" b="0" dirty="0" smtClean="0"/>
              <a:t>3</a:t>
            </a:r>
            <a:endParaRPr lang="el-GR" sz="14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93030" y="5149552"/>
                <a:ext cx="2628292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cos</m:t>
                          </m:r>
                        </m:fName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</m:func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n-US" sz="2600" b="0" i="0" smtClean="0">
                                  <a:latin typeface="Cambria Math"/>
                                  <a:ea typeface="Cambria Math"/>
                                </a:rPr>
                                <m:t>e</m:t>
                              </m:r>
                              <m:r>
                                <a:rPr lang="en-US" sz="2600" b="0" i="0" smtClean="0">
                                  <a:latin typeface="Cambria Math"/>
                                  <a:ea typeface="Cambria Math"/>
                                </a:rPr>
                                <m:t>′</m:t>
                              </m:r>
                            </m:e>
                          </m:bar>
                        </m:e>
                        <m:sub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030" y="5149552"/>
                <a:ext cx="2628292" cy="7898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79512" y="5735528"/>
                <a:ext cx="2628292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r>
                  <a:rPr lang="en-US" sz="2600" b="0" dirty="0" smtClean="0">
                    <a:ea typeface="Cambria Math"/>
                  </a:rPr>
                  <a:t>             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en-US" sz="26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600" b="0" i="1" smtClean="0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m:rPr>
                                <m:sty m:val="p"/>
                              </m:rPr>
                              <a:rPr lang="en-US" sz="2600" b="0" i="0" smtClean="0">
                                <a:latin typeface="Cambria Math"/>
                                <a:ea typeface="Cambria Math"/>
                              </a:rPr>
                              <m:t>e</m:t>
                            </m:r>
                            <m:r>
                              <a:rPr lang="en-US" sz="2600" b="0" i="0" smtClean="0">
                                <a:latin typeface="Cambria Math"/>
                                <a:ea typeface="Cambria Math"/>
                              </a:rPr>
                              <m:t>′</m:t>
                            </m:r>
                          </m:e>
                        </m:bar>
                      </m:e>
                      <m:sub>
                        <m:r>
                          <a:rPr lang="el-GR" sz="26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  <m:r>
                      <a:rPr lang="en-US" sz="2600" b="0" i="1" smtClean="0">
                        <a:latin typeface="Cambria Math"/>
                        <a:ea typeface="Cambria Math"/>
                      </a:rPr>
                      <m:t>∙</m:t>
                    </m:r>
                    <m:sSub>
                      <m:sSub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600" i="1" smtClean="0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a:rPr lang="en-US" sz="2600" b="0" i="1" smtClean="0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</m:bar>
                      </m:e>
                      <m:sub>
                        <m:r>
                          <a:rPr lang="en-US" sz="26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</m:oMath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5735528"/>
                <a:ext cx="2628292" cy="78981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79512" y="6239584"/>
                <a:ext cx="2628292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r>
                  <a:rPr lang="en-US" sz="2600" b="0" dirty="0" smtClean="0">
                    <a:ea typeface="Cambria Math"/>
                  </a:rPr>
                  <a:t>             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en-US" sz="26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600" b="0" i="1" smtClean="0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m:rPr>
                                <m:sty m:val="p"/>
                              </m:rPr>
                              <a:rPr lang="en-US" sz="2600" b="0" i="0" smtClean="0">
                                <a:latin typeface="Cambria Math"/>
                                <a:ea typeface="Cambria Math"/>
                              </a:rPr>
                              <m:t>e</m:t>
                            </m:r>
                            <m:r>
                              <a:rPr lang="en-US" sz="2600" b="0" i="0" smtClean="0">
                                <a:latin typeface="Cambria Math"/>
                                <a:ea typeface="Cambria Math"/>
                              </a:rPr>
                              <m:t>′</m:t>
                            </m:r>
                          </m:e>
                        </m:bar>
                      </m:e>
                      <m:sub>
                        <m:r>
                          <a:rPr lang="el-GR" sz="26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  <m:r>
                      <a:rPr lang="en-US" sz="2600" b="0" i="1" smtClean="0">
                        <a:latin typeface="Cambria Math"/>
                        <a:ea typeface="Cambria Math"/>
                      </a:rPr>
                      <m:t>∙</m:t>
                    </m:r>
                    <m:sSub>
                      <m:sSub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600" i="1" smtClean="0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a:rPr lang="en-US" sz="2600" b="0" i="1" smtClean="0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</m:bar>
                      </m:e>
                      <m:sub>
                        <m:r>
                          <a:rPr lang="en-US" sz="2600" b="0" i="1" smtClean="0">
                            <a:latin typeface="Cambria Math"/>
                            <a:ea typeface="Cambria Math"/>
                          </a:rPr>
                          <m:t>3</m:t>
                        </m:r>
                      </m:sub>
                    </m:sSub>
                  </m:oMath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6239584"/>
                <a:ext cx="2628292" cy="78981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743908" y="5157192"/>
                <a:ext cx="2628292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cos</m:t>
                          </m:r>
                        </m:fName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</m:func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n-US" sz="2600" b="0" i="0" smtClean="0">
                                  <a:latin typeface="Cambria Math"/>
                                  <a:ea typeface="Cambria Math"/>
                                </a:rPr>
                                <m:t>e</m:t>
                              </m:r>
                              <m:r>
                                <a:rPr lang="en-US" sz="2600" b="0" i="0" smtClean="0">
                                  <a:latin typeface="Cambria Math"/>
                                  <a:ea typeface="Cambria Math"/>
                                </a:rPr>
                                <m:t>′</m:t>
                              </m:r>
                            </m:e>
                          </m:bar>
                        </m:e>
                        <m:sub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3908" y="5157192"/>
                <a:ext cx="2628292" cy="78981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730390" y="5743168"/>
                <a:ext cx="2628292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r>
                  <a:rPr lang="en-US" sz="2600" b="0" dirty="0" smtClean="0">
                    <a:ea typeface="Cambria Math"/>
                  </a:rPr>
                  <a:t>             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en-US" sz="26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600" b="0" i="1" smtClean="0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m:rPr>
                                <m:sty m:val="p"/>
                              </m:rPr>
                              <a:rPr lang="en-US" sz="2600" b="0" i="0" smtClean="0">
                                <a:latin typeface="Cambria Math"/>
                                <a:ea typeface="Cambria Math"/>
                              </a:rPr>
                              <m:t>e</m:t>
                            </m:r>
                            <m:r>
                              <a:rPr lang="en-US" sz="2600" b="0" i="0" smtClean="0">
                                <a:latin typeface="Cambria Math"/>
                                <a:ea typeface="Cambria Math"/>
                              </a:rPr>
                              <m:t>′</m:t>
                            </m:r>
                          </m:e>
                        </m:bar>
                      </m:e>
                      <m:sub>
                        <m:r>
                          <a:rPr lang="el-GR" sz="2600" b="0" i="1" smtClean="0">
                            <a:latin typeface="Cambria Math"/>
                            <a:ea typeface="Cambria Math"/>
                          </a:rPr>
                          <m:t>3</m:t>
                        </m:r>
                      </m:sub>
                    </m:sSub>
                    <m:r>
                      <a:rPr lang="en-US" sz="2600" b="0" i="1" smtClean="0">
                        <a:latin typeface="Cambria Math"/>
                        <a:ea typeface="Cambria Math"/>
                      </a:rPr>
                      <m:t>∙</m:t>
                    </m:r>
                    <m:sSub>
                      <m:sSub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600" i="1" smtClean="0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a:rPr lang="en-US" sz="2600" b="0" i="1" smtClean="0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</m:bar>
                      </m:e>
                      <m:sub>
                        <m:r>
                          <a:rPr lang="en-US" sz="26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</m:oMath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0390" y="5743168"/>
                <a:ext cx="2628292" cy="78981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730390" y="6247224"/>
                <a:ext cx="2628292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r>
                  <a:rPr lang="en-US" sz="2600" b="0" dirty="0" smtClean="0">
                    <a:ea typeface="Cambria Math"/>
                  </a:rPr>
                  <a:t>             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en-US" sz="26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600" b="0" i="1" smtClean="0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m:rPr>
                                <m:sty m:val="p"/>
                              </m:rPr>
                              <a:rPr lang="en-US" sz="2600" b="0" i="0" smtClean="0">
                                <a:latin typeface="Cambria Math"/>
                                <a:ea typeface="Cambria Math"/>
                              </a:rPr>
                              <m:t>e</m:t>
                            </m:r>
                            <m:r>
                              <a:rPr lang="en-US" sz="2600" b="0" i="0" smtClean="0">
                                <a:latin typeface="Cambria Math"/>
                                <a:ea typeface="Cambria Math"/>
                              </a:rPr>
                              <m:t>′</m:t>
                            </m:r>
                          </m:e>
                        </m:bar>
                      </m:e>
                      <m:sub>
                        <m:r>
                          <a:rPr lang="el-GR" sz="2600" b="0" i="1" smtClean="0">
                            <a:latin typeface="Cambria Math"/>
                            <a:ea typeface="Cambria Math"/>
                          </a:rPr>
                          <m:t>3</m:t>
                        </m:r>
                      </m:sub>
                    </m:sSub>
                    <m:r>
                      <a:rPr lang="en-US" sz="2600" b="0" i="1" smtClean="0">
                        <a:latin typeface="Cambria Math"/>
                        <a:ea typeface="Cambria Math"/>
                      </a:rPr>
                      <m:t>∙</m:t>
                    </m:r>
                    <m:sSub>
                      <m:sSub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600" i="1" smtClean="0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a:rPr lang="en-US" sz="2600" b="0" i="1" smtClean="0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</m:bar>
                      </m:e>
                      <m:sub>
                        <m:r>
                          <a:rPr lang="en-US" sz="2600" b="0" i="1" smtClean="0">
                            <a:latin typeface="Cambria Math"/>
                            <a:ea typeface="Cambria Math"/>
                          </a:rPr>
                          <m:t>3</m:t>
                        </m:r>
                      </m:sub>
                    </m:sSub>
                  </m:oMath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0390" y="6247224"/>
                <a:ext cx="2628292" cy="789816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ight Brace 2"/>
          <p:cNvSpPr/>
          <p:nvPr/>
        </p:nvSpPr>
        <p:spPr>
          <a:xfrm>
            <a:off x="6372200" y="5517232"/>
            <a:ext cx="288032" cy="1268916"/>
          </a:xfrm>
          <a:prstGeom prst="rightBrac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7" name="Θέση κειμένου 2"/>
          <p:cNvSpPr txBox="1">
            <a:spLocks/>
          </p:cNvSpPr>
          <p:nvPr/>
        </p:nvSpPr>
        <p:spPr>
          <a:xfrm>
            <a:off x="6516216" y="5805264"/>
            <a:ext cx="1977676" cy="7200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l-GR" sz="2200" b="0" dirty="0" smtClean="0"/>
              <a:t>Συνημίτονα κατεύθυνσης</a:t>
            </a:r>
            <a:endParaRPr lang="el-GR" sz="1400" b="0" dirty="0"/>
          </a:p>
        </p:txBody>
      </p:sp>
    </p:spTree>
    <p:extLst>
      <p:ext uri="{BB962C8B-B14F-4D97-AF65-F5344CB8AC3E}">
        <p14:creationId xmlns:p14="http://schemas.microsoft.com/office/powerpoint/2010/main" val="396936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35</a:t>
            </a:fld>
            <a:endParaRPr lang="el-GR" dirty="0"/>
          </a:p>
        </p:txBody>
      </p:sp>
      <p:sp>
        <p:nvSpPr>
          <p:cNvPr id="7" name="Θέση κειμένου 2"/>
          <p:cNvSpPr txBox="1">
            <a:spLocks/>
          </p:cNvSpPr>
          <p:nvPr/>
        </p:nvSpPr>
        <p:spPr>
          <a:xfrm>
            <a:off x="539552" y="1340768"/>
            <a:ext cx="8064896" cy="5040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sz="2200" dirty="0" smtClean="0"/>
              <a:t>Συνημίτονα Κατεύθυνσης</a:t>
            </a:r>
            <a:endParaRPr lang="el-GR" sz="2200" dirty="0"/>
          </a:p>
        </p:txBody>
      </p:sp>
      <p:sp>
        <p:nvSpPr>
          <p:cNvPr id="15" name="Τίτλος 5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Περιστροφή γύρω από σταθερό σημείο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27584" y="1991112"/>
                <a:ext cx="7128792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n-US" sz="2600" b="0" i="0" smtClean="0">
                                  <a:latin typeface="Cambria Math"/>
                                  <a:ea typeface="Cambria Math"/>
                                </a:rPr>
                                <m:t>e</m:t>
                              </m:r>
                              <m:r>
                                <a:rPr lang="en-US" sz="2600" b="0" i="0" smtClean="0">
                                  <a:latin typeface="Cambria Math"/>
                                  <a:ea typeface="Cambria Math"/>
                                </a:rPr>
                                <m:t>′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𝑗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   ,    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𝑖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=1,2,3      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𝑗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=1,2,3 </m:t>
                      </m: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1991112"/>
                <a:ext cx="7128792" cy="7898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411760" y="3861048"/>
                <a:ext cx="3888432" cy="1296144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600" b="0" i="0" smtClean="0">
                          <a:latin typeface="Cambria Math"/>
                          <a:ea typeface="Cambria Math"/>
                        </a:rPr>
                        <m:t>Α</m:t>
                      </m:r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2600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2600" i="1">
                                        <a:latin typeface="Cambria Math"/>
                                        <a:ea typeface="Cambria Math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l-GR" sz="2600" i="1">
                                        <a:latin typeface="Cambria Math"/>
                                        <a:ea typeface="Cambria Math"/>
                                      </a:rPr>
                                      <m:t>11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sz="2600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2600" i="1">
                                        <a:latin typeface="Cambria Math"/>
                                        <a:ea typeface="Cambria Math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l-GR" sz="2600" i="1">
                                        <a:latin typeface="Cambria Math"/>
                                        <a:ea typeface="Cambria Math"/>
                                      </a:rPr>
                                      <m:t>12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sz="2600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2600" i="1">
                                        <a:latin typeface="Cambria Math"/>
                                        <a:ea typeface="Cambria Math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l-GR" sz="2600" i="1">
                                        <a:latin typeface="Cambria Math"/>
                                        <a:ea typeface="Cambria Math"/>
                                      </a:rPr>
                                      <m:t>13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600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2600" i="1">
                                        <a:latin typeface="Cambria Math"/>
                                        <a:ea typeface="Cambria Math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l-GR" sz="2600" i="1">
                                        <a:latin typeface="Cambria Math"/>
                                        <a:ea typeface="Cambria Math"/>
                                      </a:rPr>
                                      <m:t>21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sz="2600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2600" i="1">
                                        <a:latin typeface="Cambria Math"/>
                                        <a:ea typeface="Cambria Math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l-GR" sz="2600" i="1">
                                        <a:latin typeface="Cambria Math"/>
                                        <a:ea typeface="Cambria Math"/>
                                      </a:rPr>
                                      <m:t>22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sz="2600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2600" i="1">
                                        <a:latin typeface="Cambria Math"/>
                                        <a:ea typeface="Cambria Math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l-GR" sz="2600" i="1">
                                        <a:latin typeface="Cambria Math"/>
                                        <a:ea typeface="Cambria Math"/>
                                      </a:rPr>
                                      <m:t>23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600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2600" i="1">
                                        <a:latin typeface="Cambria Math"/>
                                        <a:ea typeface="Cambria Math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l-GR" sz="2600" i="1">
                                        <a:latin typeface="Cambria Math"/>
                                        <a:ea typeface="Cambria Math"/>
                                      </a:rPr>
                                      <m:t>31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sz="2600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2600" i="1">
                                        <a:latin typeface="Cambria Math"/>
                                        <a:ea typeface="Cambria Math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l-GR" sz="2600" i="1">
                                        <a:latin typeface="Cambria Math"/>
                                        <a:ea typeface="Cambria Math"/>
                                      </a:rPr>
                                      <m:t>32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sz="2600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2600" i="1">
                                        <a:latin typeface="Cambria Math"/>
                                        <a:ea typeface="Cambria Math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l-GR" sz="2600" i="1">
                                        <a:latin typeface="Cambria Math"/>
                                        <a:ea typeface="Cambria Math"/>
                                      </a:rPr>
                                      <m:t>33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3861048"/>
                <a:ext cx="3888432" cy="129614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Θέση κειμένου 2"/>
          <p:cNvSpPr txBox="1">
            <a:spLocks/>
          </p:cNvSpPr>
          <p:nvPr/>
        </p:nvSpPr>
        <p:spPr>
          <a:xfrm>
            <a:off x="539552" y="3212976"/>
            <a:ext cx="8064896" cy="5040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sz="2200" b="0" dirty="0" smtClean="0"/>
              <a:t>Ο πίνακας με τα στοιχεία αυτά ονομάζεται πίνακας </a:t>
            </a:r>
            <a:r>
              <a:rPr lang="el-GR" sz="2200" b="0" dirty="0" err="1" smtClean="0"/>
              <a:t>συνημιτόνων</a:t>
            </a:r>
            <a:r>
              <a:rPr lang="el-GR" sz="2200" b="0" dirty="0" smtClean="0"/>
              <a:t> κατεύθυνσης</a:t>
            </a:r>
            <a:endParaRPr lang="el-GR" sz="2200" b="0" dirty="0"/>
          </a:p>
        </p:txBody>
      </p:sp>
      <p:sp>
        <p:nvSpPr>
          <p:cNvPr id="29" name="Θέση κειμένου 2"/>
          <p:cNvSpPr txBox="1">
            <a:spLocks/>
          </p:cNvSpPr>
          <p:nvPr/>
        </p:nvSpPr>
        <p:spPr>
          <a:xfrm>
            <a:off x="539552" y="5157192"/>
            <a:ext cx="8064896" cy="4320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sz="2200" b="0" dirty="0" smtClean="0"/>
              <a:t>όπου</a:t>
            </a:r>
            <a:endParaRPr lang="el-GR" sz="22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979712" y="5663520"/>
                <a:ext cx="2304256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𝑖𝑗</m:t>
                          </m:r>
                        </m:sub>
                      </m:sSub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n-US" sz="2600" b="0" i="0" smtClean="0">
                                  <a:latin typeface="Cambria Math"/>
                                  <a:ea typeface="Cambria Math"/>
                                </a:rPr>
                                <m:t>e</m:t>
                              </m:r>
                              <m:r>
                                <a:rPr lang="en-US" sz="2600" b="0" i="0" smtClean="0">
                                  <a:latin typeface="Cambria Math"/>
                                  <a:ea typeface="Cambria Math"/>
                                </a:rPr>
                                <m:t>′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𝑗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  </m:t>
                      </m: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5663520"/>
                <a:ext cx="2304256" cy="7898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435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36</a:t>
            </a:fld>
            <a:endParaRPr lang="el-GR" dirty="0"/>
          </a:p>
        </p:txBody>
      </p:sp>
      <p:sp>
        <p:nvSpPr>
          <p:cNvPr id="15" name="Τίτλος 5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Περιστροφή γύρω από σταθερό σημείο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11560" y="1916832"/>
                <a:ext cx="7128792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𝑟</m:t>
                          </m:r>
                        </m:e>
                      </m:ba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1916832"/>
                <a:ext cx="7128792" cy="7898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Θέση κειμένου 2"/>
          <p:cNvSpPr txBox="1">
            <a:spLocks/>
          </p:cNvSpPr>
          <p:nvPr/>
        </p:nvSpPr>
        <p:spPr>
          <a:xfrm>
            <a:off x="539552" y="3717032"/>
            <a:ext cx="8064896" cy="4320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sz="2200" b="0" dirty="0" smtClean="0"/>
              <a:t>οπότε</a:t>
            </a:r>
            <a:endParaRPr lang="el-GR" sz="22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07504" y="2783200"/>
                <a:ext cx="8928992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5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500" i="1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25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e>
                        <m:sub>
                          <m:r>
                            <a:rPr lang="en-US" sz="2500" i="1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=</m:t>
                      </m:r>
                      <m:bar>
                        <m:barPr>
                          <m:ctrlPr>
                            <a:rPr lang="en-US" sz="2500" i="1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500" i="1">
                              <a:latin typeface="Cambria Math"/>
                              <a:ea typeface="Cambria Math"/>
                            </a:rPr>
                            <m:t>𝑟</m:t>
                          </m:r>
                        </m:e>
                      </m:bar>
                      <m:r>
                        <a:rPr lang="en-US" sz="2500" i="1" smtClean="0"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en-US" sz="25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5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sSup>
                                <m:sSupPr>
                                  <m:ctrlPr>
                                    <a:rPr lang="en-US" sz="25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500" i="1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2500" b="0" i="1" smtClean="0">
                                      <a:latin typeface="Cambria Math"/>
                                      <a:ea typeface="Cambria Math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bar>
                        </m:e>
                        <m:sub>
                          <m:r>
                            <a:rPr lang="en-US" sz="2500" i="1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el-GR" sz="2500" b="0" i="1" smtClean="0">
                          <a:latin typeface="Cambria Math"/>
                          <a:ea typeface="Cambria Math"/>
                        </a:rPr>
                        <m:t> </m:t>
                      </m:r>
                      <m:sSub>
                        <m:sSubPr>
                          <m:ctrlPr>
                            <a:rPr lang="en-US" sz="25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sz="2500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500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500" i="1">
                                  <a:latin typeface="Cambria Math"/>
                                  <a:ea typeface="Cambria Math"/>
                                </a:rPr>
                                <m:t>′</m:t>
                              </m:r>
                            </m:sup>
                          </m:sSup>
                        </m:e>
                        <m:sub>
                          <m:r>
                            <a:rPr lang="en-US" sz="25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500" i="1">
                          <a:latin typeface="Cambria Math"/>
                          <a:ea typeface="Cambria Math"/>
                        </a:rPr>
                        <m:t>=</m:t>
                      </m:r>
                      <m:bar>
                        <m:barPr>
                          <m:ctrlPr>
                            <a:rPr lang="en-US" sz="2500" i="1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500" i="1">
                              <a:latin typeface="Cambria Math"/>
                              <a:ea typeface="Cambria Math"/>
                            </a:rPr>
                            <m:t>𝑟</m:t>
                          </m:r>
                        </m:e>
                      </m:bar>
                      <m:r>
                        <a:rPr lang="en-US" sz="2500" i="1"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en-US" sz="25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5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sSup>
                                <m:sSupPr>
                                  <m:ctrlPr>
                                    <a:rPr lang="en-US" sz="25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500" i="1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2500" i="1">
                                      <a:latin typeface="Cambria Math"/>
                                      <a:ea typeface="Cambria Math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bar>
                        </m:e>
                        <m:sub>
                          <m:r>
                            <a:rPr lang="en-US" sz="25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el-GR" sz="2500" b="0" i="1" smtClean="0">
                          <a:latin typeface="Cambria Math"/>
                          <a:ea typeface="Cambria Math"/>
                        </a:rPr>
                        <m:t> </m:t>
                      </m:r>
                      <m:sSub>
                        <m:sSubPr>
                          <m:ctrlPr>
                            <a:rPr lang="en-US" sz="25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sz="2500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500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500" i="1">
                                  <a:latin typeface="Cambria Math"/>
                                  <a:ea typeface="Cambria Math"/>
                                </a:rPr>
                                <m:t>′</m:t>
                              </m:r>
                            </m:sup>
                          </m:sSup>
                        </m:e>
                        <m:sub>
                          <m:r>
                            <a:rPr lang="en-US" sz="25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sub>
                      </m:sSub>
                      <m:r>
                        <a:rPr lang="en-US" sz="2500" i="1">
                          <a:latin typeface="Cambria Math"/>
                          <a:ea typeface="Cambria Math"/>
                        </a:rPr>
                        <m:t>=</m:t>
                      </m:r>
                      <m:bar>
                        <m:barPr>
                          <m:ctrlPr>
                            <a:rPr lang="en-US" sz="2500" i="1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500" i="1">
                              <a:latin typeface="Cambria Math"/>
                              <a:ea typeface="Cambria Math"/>
                            </a:rPr>
                            <m:t>𝑟</m:t>
                          </m:r>
                        </m:e>
                      </m:bar>
                      <m:r>
                        <a:rPr lang="en-US" sz="2500" i="1"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en-US" sz="25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5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sSup>
                                <m:sSupPr>
                                  <m:ctrlPr>
                                    <a:rPr lang="en-US" sz="25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500" i="1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2500" i="1">
                                      <a:latin typeface="Cambria Math"/>
                                      <a:ea typeface="Cambria Math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bar>
                        </m:e>
                        <m:sub>
                          <m:r>
                            <a:rPr lang="en-US" sz="25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sub>
                      </m:sSub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500" b="0" i="1" smtClean="0">
                          <a:latin typeface="Cambria Math"/>
                          <a:ea typeface="Cambria Math" panose="02040503050406030204" pitchFamily="18" charset="0"/>
                        </a:rPr>
                        <m:t>    </m:t>
                      </m:r>
                      <m:sSub>
                        <m:sSubPr>
                          <m:ctrlPr>
                            <a:rPr lang="en-US" sz="25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500" i="1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2500" i="1">
                              <a:latin typeface="Cambria Math"/>
                              <a:ea typeface="Cambria Math"/>
                            </a:rPr>
                            <m:t>′</m:t>
                          </m:r>
                        </m:e>
                        <m:sub>
                          <m:r>
                            <a:rPr lang="en-US" sz="2500" b="0" i="1" smtClean="0">
                              <a:latin typeface="Cambria Math"/>
                              <a:ea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500" i="1">
                          <a:latin typeface="Cambria Math"/>
                          <a:ea typeface="Cambria Math"/>
                        </a:rPr>
                        <m:t>=</m:t>
                      </m:r>
                      <m:bar>
                        <m:barPr>
                          <m:ctrlPr>
                            <a:rPr lang="en-US" sz="2500" i="1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500" i="1">
                              <a:latin typeface="Cambria Math"/>
                              <a:ea typeface="Cambria Math"/>
                            </a:rPr>
                            <m:t>𝑟</m:t>
                          </m:r>
                        </m:e>
                      </m:bar>
                      <m:r>
                        <a:rPr lang="en-US" sz="2500" i="1"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en-US" sz="25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5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sSup>
                                <m:sSupPr>
                                  <m:ctrlPr>
                                    <a:rPr lang="en-US" sz="25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500" i="1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2500" i="1">
                                      <a:latin typeface="Cambria Math"/>
                                      <a:ea typeface="Cambria Math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bar>
                        </m:e>
                        <m:sub>
                          <m:r>
                            <a:rPr lang="en-US" sz="2500" b="0" i="1" smtClean="0">
                              <a:latin typeface="Cambria Math"/>
                              <a:ea typeface="Cambria Math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500" dirty="0" smtClean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783200"/>
                <a:ext cx="8928992" cy="7898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67544" y="4221088"/>
                <a:ext cx="5871611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l-GR" sz="2600" b="0" i="1" smtClean="0">
                          <a:latin typeface="Cambria Math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′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  <m:r>
                        <a:rPr lang="en-US" sz="2600" i="1"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sSup>
                                <m:sSup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4221088"/>
                <a:ext cx="5871611" cy="7898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32637" y="4943440"/>
                <a:ext cx="5871611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en-US" sz="2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el-GR" sz="2600" b="0" i="1" smtClean="0">
                        <a:latin typeface="Cambria Math"/>
                        <a:ea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′</m:t>
                        </m:r>
                      </m:e>
                      <m:sub>
                        <m:r>
                          <a:rPr lang="en-US" sz="2600" b="0" i="1" smtClean="0">
                            <a:latin typeface="Cambria Math"/>
                            <a:ea typeface="Cambria Math"/>
                          </a:rPr>
                          <m:t>𝑖</m:t>
                        </m:r>
                      </m:sub>
                    </m:sSub>
                    <m:r>
                      <a:rPr lang="en-US" sz="2600" i="1"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b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600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a:rPr lang="en-US" sz="2600" i="1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</m:bar>
                      </m:e>
                      <m:sub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r>
                      <a:rPr lang="en-US" sz="2600" i="1">
                        <a:latin typeface="Cambria Math"/>
                        <a:ea typeface="Cambria Math"/>
                      </a:rPr>
                      <m:t>∙</m:t>
                    </m:r>
                    <m:sSub>
                      <m:sSub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600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sSup>
                              <m:sSupPr>
                                <m:ctrlPr>
                                  <a:rPr lang="en-US" sz="2600" i="1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600" i="1">
                                    <a:latin typeface="Cambria Math"/>
                                    <a:ea typeface="Cambria Math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sz="2600" i="1">
                                    <a:latin typeface="Cambria Math"/>
                                    <a:ea typeface="Cambria Math"/>
                                  </a:rPr>
                                  <m:t>′</m:t>
                                </m:r>
                              </m:sup>
                            </m:sSup>
                          </m:e>
                        </m:bar>
                      </m:e>
                      <m:sub>
                        <m:r>
                          <a:rPr lang="en-US" sz="2600" b="0" i="1" smtClean="0">
                            <a:latin typeface="Cambria Math"/>
                            <a:ea typeface="Cambria Math"/>
                          </a:rPr>
                          <m:t>𝑖</m:t>
                        </m:r>
                      </m:sub>
                    </m:sSub>
                    <m:r>
                      <a:rPr lang="el-GR" sz="2600" b="0" i="1" smtClean="0">
                        <a:latin typeface="Cambria Math"/>
                        <a:ea typeface="Cambria Math"/>
                      </a:rPr>
                      <m:t>+</m:t>
                    </m:r>
                    <m:sSub>
                      <m:sSub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b>
                        <m:r>
                          <a:rPr lang="el-GR" sz="26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600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a:rPr lang="en-US" sz="2600" i="1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</m:bar>
                      </m:e>
                      <m:sub>
                        <m:r>
                          <a:rPr lang="el-GR" sz="26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  <m:r>
                      <a:rPr lang="en-US" sz="2600" i="1">
                        <a:latin typeface="Cambria Math"/>
                        <a:ea typeface="Cambria Math"/>
                      </a:rPr>
                      <m:t>∙</m:t>
                    </m:r>
                    <m:sSub>
                      <m:sSub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600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sSup>
                              <m:sSupPr>
                                <m:ctrlPr>
                                  <a:rPr lang="en-US" sz="2600" i="1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600" i="1">
                                    <a:latin typeface="Cambria Math"/>
                                    <a:ea typeface="Cambria Math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sz="2600" i="1">
                                    <a:latin typeface="Cambria Math"/>
                                    <a:ea typeface="Cambria Math"/>
                                  </a:rPr>
                                  <m:t>′</m:t>
                                </m:r>
                              </m:sup>
                            </m:sSup>
                          </m:e>
                        </m:bar>
                      </m:e>
                      <m:sub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l-GR" sz="2600" dirty="0" smtClean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b>
                        <m:r>
                          <a:rPr lang="el-GR" sz="2600" b="0" i="1" smtClean="0">
                            <a:latin typeface="Cambria Math"/>
                            <a:ea typeface="Cambria Math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600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a:rPr lang="en-US" sz="2600" i="1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</m:bar>
                      </m:e>
                      <m:sub>
                        <m:r>
                          <a:rPr lang="el-GR" sz="2600" b="0" i="1" smtClean="0">
                            <a:latin typeface="Cambria Math"/>
                            <a:ea typeface="Cambria Math"/>
                          </a:rPr>
                          <m:t>3</m:t>
                        </m:r>
                      </m:sub>
                    </m:sSub>
                    <m:r>
                      <a:rPr lang="en-US" sz="2600" i="1">
                        <a:latin typeface="Cambria Math"/>
                        <a:ea typeface="Cambria Math"/>
                      </a:rPr>
                      <m:t>∙</m:t>
                    </m:r>
                    <m:sSub>
                      <m:sSub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600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sSup>
                              <m:sSupPr>
                                <m:ctrlPr>
                                  <a:rPr lang="en-US" sz="2600" i="1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600" i="1">
                                    <a:latin typeface="Cambria Math"/>
                                    <a:ea typeface="Cambria Math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sz="2600" i="1">
                                    <a:latin typeface="Cambria Math"/>
                                    <a:ea typeface="Cambria Math"/>
                                  </a:rPr>
                                  <m:t>′</m:t>
                                </m:r>
                              </m:sup>
                            </m:sSup>
                          </m:e>
                        </m:bar>
                      </m:e>
                      <m:sub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𝑖</m:t>
                        </m:r>
                      </m:sub>
                    </m:sSub>
                  </m:oMath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37" y="4943440"/>
                <a:ext cx="5871611" cy="7898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12557" y="5663520"/>
                <a:ext cx="5871611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l-GR" sz="2600" b="0" i="1" smtClean="0">
                          <a:latin typeface="Cambria Math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′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𝑖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𝑖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𝑖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557" y="5663520"/>
                <a:ext cx="5871611" cy="7898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508104" y="5877018"/>
                <a:ext cx="2199203" cy="504310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𝑖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=1,2,3</m:t>
                      </m: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5877018"/>
                <a:ext cx="2199203" cy="5043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050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37</a:t>
            </a:fld>
            <a:endParaRPr lang="el-GR" dirty="0"/>
          </a:p>
        </p:txBody>
      </p:sp>
      <p:sp>
        <p:nvSpPr>
          <p:cNvPr id="15" name="Τίτλος 5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Περιστροφή γύρω από σταθερό σημείο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95536" y="1772816"/>
                <a:ext cx="4248472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600" b="0" i="1" smtClean="0">
                          <a:latin typeface="Cambria Math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′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11</m:t>
                          </m:r>
                        </m:sub>
                      </m:sSub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12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13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772816"/>
                <a:ext cx="4248472" cy="7898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95536" y="2351152"/>
                <a:ext cx="4248472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600" b="0" i="1" smtClean="0">
                          <a:latin typeface="Cambria Math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′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21</m:t>
                          </m:r>
                        </m:sub>
                      </m:sSub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22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23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351152"/>
                <a:ext cx="4248472" cy="7898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95536" y="2999224"/>
                <a:ext cx="4248472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600" b="0" i="1" smtClean="0">
                          <a:latin typeface="Cambria Math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′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31</m:t>
                          </m:r>
                        </m:sub>
                      </m:sSub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32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33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999224"/>
                <a:ext cx="4248472" cy="7898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ight Brace 2"/>
          <p:cNvSpPr/>
          <p:nvPr/>
        </p:nvSpPr>
        <p:spPr>
          <a:xfrm>
            <a:off x="4932040" y="2132856"/>
            <a:ext cx="288032" cy="1512168"/>
          </a:xfrm>
          <a:prstGeom prst="rightBrac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580112" y="2494032"/>
                <a:ext cx="1647800" cy="789816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e>
                      </m:bar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𝐴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</m:t>
                      </m:r>
                      <m:bar>
                        <m:bar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</m:ba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2494032"/>
                <a:ext cx="1647800" cy="7898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/>
          <p:cNvSpPr/>
          <p:nvPr/>
        </p:nvSpPr>
        <p:spPr>
          <a:xfrm>
            <a:off x="7668344" y="2658107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n-US" sz="2400" b="1" dirty="0"/>
              <a:t>1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p:sp>
        <p:nvSpPr>
          <p:cNvPr id="22" name="Θέση κειμένου 2"/>
          <p:cNvSpPr txBox="1">
            <a:spLocks/>
          </p:cNvSpPr>
          <p:nvPr/>
        </p:nvSpPr>
        <p:spPr>
          <a:xfrm>
            <a:off x="539552" y="4293096"/>
            <a:ext cx="8064896" cy="4320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sz="2200" b="0" dirty="0" smtClean="0"/>
              <a:t>Παρομοίως</a:t>
            </a:r>
            <a:endParaRPr lang="el-GR" sz="22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491880" y="5157192"/>
                <a:ext cx="1647800" cy="789816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</m:bar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e>
                        <m:sup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𝑇</m:t>
                          </m:r>
                        </m:sup>
                      </m:sSup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</m:t>
                      </m:r>
                      <m:bar>
                        <m:bar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e>
                      </m:ba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5157192"/>
                <a:ext cx="1647800" cy="7898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0"/>
          <p:cNvSpPr/>
          <p:nvPr/>
        </p:nvSpPr>
        <p:spPr>
          <a:xfrm>
            <a:off x="5580112" y="5321267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(2)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0891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38</a:t>
            </a:fld>
            <a:endParaRPr lang="el-GR" dirty="0"/>
          </a:p>
        </p:txBody>
      </p:sp>
      <p:sp>
        <p:nvSpPr>
          <p:cNvPr id="15" name="Τίτλος 5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Περιστροφή γύρω από σταθερό σημείο</a:t>
            </a:r>
          </a:p>
        </p:txBody>
      </p:sp>
      <p:sp>
        <p:nvSpPr>
          <p:cNvPr id="22" name="Θέση κειμένου 2"/>
          <p:cNvSpPr txBox="1">
            <a:spLocks/>
          </p:cNvSpPr>
          <p:nvPr/>
        </p:nvSpPr>
        <p:spPr>
          <a:xfrm>
            <a:off x="539552" y="2708920"/>
            <a:ext cx="8064896" cy="4320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sz="2200" u="sng" dirty="0" smtClean="0"/>
              <a:t>Απόδειξη</a:t>
            </a:r>
            <a:endParaRPr lang="el-GR" sz="2200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948536" y="5703623"/>
                <a:ext cx="1647800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6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  <m:bar>
                        <m:bar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</m:bar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e>
                        <m:sup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𝑇</m:t>
                          </m:r>
                        </m:sup>
                      </m:sSup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</m:t>
                      </m:r>
                      <m:bar>
                        <m:bar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e>
                      </m:ba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8536" y="5703623"/>
                <a:ext cx="1647800" cy="789816"/>
              </a:xfrm>
              <a:prstGeom prst="rect">
                <a:avLst/>
              </a:prstGeom>
              <a:blipFill rotWithShape="1">
                <a:blip r:embed="rId3"/>
                <a:stretch>
                  <a:fillRect r="-17778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Θέση κειμένου 2"/>
          <p:cNvSpPr txBox="1">
            <a:spLocks/>
          </p:cNvSpPr>
          <p:nvPr/>
        </p:nvSpPr>
        <p:spPr>
          <a:xfrm>
            <a:off x="539552" y="3759407"/>
            <a:ext cx="8064896" cy="4320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sz="2200" b="0" dirty="0" smtClean="0"/>
              <a:t>οπότε</a:t>
            </a:r>
            <a:endParaRPr lang="el-GR" sz="22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043608" y="3185615"/>
                <a:ext cx="2232248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5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5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500" b="0" i="1" smtClean="0">
                              <a:latin typeface="Cambria Math"/>
                              <a:ea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500" i="1">
                          <a:latin typeface="Cambria Math"/>
                          <a:ea typeface="Cambria Math"/>
                        </a:rPr>
                        <m:t>=</m:t>
                      </m:r>
                      <m:bar>
                        <m:barPr>
                          <m:ctrlPr>
                            <a:rPr lang="en-US" sz="2500" i="1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500" i="1">
                              <a:latin typeface="Cambria Math"/>
                              <a:ea typeface="Cambria Math"/>
                            </a:rPr>
                            <m:t>𝑟</m:t>
                          </m:r>
                        </m:e>
                      </m:bar>
                      <m:r>
                        <a:rPr lang="en-US" sz="2500" i="1"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en-US" sz="25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5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500" b="0" i="1" smtClean="0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500" b="0" i="1" smtClean="0">
                              <a:latin typeface="Cambria Math"/>
                              <a:ea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  ,</m:t>
                      </m:r>
                    </m:oMath>
                  </m:oMathPara>
                </a14:m>
                <a:endParaRPr lang="en-US" sz="2500" dirty="0" smtClean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3185615"/>
                <a:ext cx="2232248" cy="7898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67544" y="4263463"/>
                <a:ext cx="5871611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l-GR" sz="2600" b="0" i="1" smtClean="0">
                          <a:latin typeface="Cambria Math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′</m:t>
                              </m: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  <m:r>
                                    <a:rPr lang="en-US" sz="2600" b="0" i="1" smtClean="0">
                                      <a:latin typeface="Cambria Math"/>
                                      <a:ea typeface="Cambria Math"/>
                                    </a:rPr>
                                    <m:t>′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′</m:t>
                              </m: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</m:bar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′</m:t>
                              </m: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′</m:t>
                              </m: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  <m:r>
                                    <a:rPr lang="en-US" sz="2600" b="0" i="1" smtClean="0">
                                      <a:latin typeface="Cambria Math"/>
                                      <a:ea typeface="Cambria Math"/>
                                    </a:rPr>
                                    <m:t>′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  <m:r>
                        <a:rPr lang="en-US" sz="2600" i="1"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4263463"/>
                <a:ext cx="5871611" cy="7898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55576" y="4985815"/>
                <a:ext cx="5871611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en-US" sz="2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el-GR" sz="2600" b="0" i="1" smtClean="0">
                        <a:latin typeface="Cambria Math"/>
                        <a:ea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b>
                        <m:r>
                          <a:rPr lang="en-US" sz="2600" b="0" i="1" smtClean="0">
                            <a:latin typeface="Cambria Math"/>
                            <a:ea typeface="Cambria Math"/>
                          </a:rPr>
                          <m:t>𝑖</m:t>
                        </m:r>
                      </m:sub>
                    </m:sSub>
                    <m:r>
                      <a:rPr lang="en-US" sz="2600" i="1"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en-US" sz="2600" b="0" i="1" smtClean="0">
                            <a:latin typeface="Cambria Math"/>
                            <a:ea typeface="Cambria Math"/>
                          </a:rPr>
                          <m:t>′</m:t>
                        </m:r>
                      </m:e>
                      <m:sub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600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a:rPr lang="en-US" sz="2600" i="1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  <m:r>
                              <a:rPr lang="en-US" sz="2600" b="0" i="1" smtClean="0">
                                <a:latin typeface="Cambria Math"/>
                                <a:ea typeface="Cambria Math"/>
                              </a:rPr>
                              <m:t>′</m:t>
                            </m:r>
                          </m:e>
                        </m:bar>
                      </m:e>
                      <m:sub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r>
                      <a:rPr lang="en-US" sz="2600" i="1">
                        <a:latin typeface="Cambria Math"/>
                        <a:ea typeface="Cambria Math"/>
                      </a:rPr>
                      <m:t>∙</m:t>
                    </m:r>
                    <m:sSub>
                      <m:sSub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600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a:rPr lang="en-US" sz="2600" b="0" i="1" smtClean="0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</m:bar>
                      </m:e>
                      <m:sub>
                        <m:r>
                          <a:rPr lang="en-US" sz="2600" b="0" i="1" smtClean="0">
                            <a:latin typeface="Cambria Math"/>
                            <a:ea typeface="Cambria Math"/>
                          </a:rPr>
                          <m:t>𝑖</m:t>
                        </m:r>
                      </m:sub>
                    </m:sSub>
                    <m:r>
                      <a:rPr lang="el-GR" sz="2600" b="0" i="1" smtClean="0">
                        <a:latin typeface="Cambria Math"/>
                        <a:ea typeface="Cambria Math"/>
                      </a:rPr>
                      <m:t>+</m:t>
                    </m:r>
                    <m:sSub>
                      <m:sSub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en-US" sz="2600" b="0" i="1" smtClean="0">
                            <a:latin typeface="Cambria Math"/>
                            <a:ea typeface="Cambria Math"/>
                          </a:rPr>
                          <m:t>′</m:t>
                        </m:r>
                      </m:e>
                      <m:sub>
                        <m:r>
                          <a:rPr lang="el-GR" sz="26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600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a:rPr lang="en-US" sz="2600" i="1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  <m:r>
                              <a:rPr lang="en-US" sz="2600" b="0" i="1" smtClean="0">
                                <a:latin typeface="Cambria Math"/>
                                <a:ea typeface="Cambria Math"/>
                              </a:rPr>
                              <m:t>′</m:t>
                            </m:r>
                          </m:e>
                        </m:bar>
                      </m:e>
                      <m:sub>
                        <m:r>
                          <a:rPr lang="el-GR" sz="26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  <m:r>
                      <a:rPr lang="en-US" sz="2600" i="1">
                        <a:latin typeface="Cambria Math"/>
                        <a:ea typeface="Cambria Math"/>
                      </a:rPr>
                      <m:t>∙</m:t>
                    </m:r>
                    <m:sSub>
                      <m:sSub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600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a:rPr lang="en-US" sz="2600" b="0" i="1" smtClean="0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</m:bar>
                      </m:e>
                      <m:sub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l-GR" sz="2600" dirty="0" smtClean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en-US" sz="2600" b="0" i="1" smtClean="0">
                            <a:latin typeface="Cambria Math"/>
                            <a:ea typeface="Cambria Math"/>
                          </a:rPr>
                          <m:t>′</m:t>
                        </m:r>
                      </m:e>
                      <m:sub>
                        <m:r>
                          <a:rPr lang="el-GR" sz="2600" b="0" i="1" smtClean="0">
                            <a:latin typeface="Cambria Math"/>
                            <a:ea typeface="Cambria Math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600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a:rPr lang="en-US" sz="2600" i="1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  <m:r>
                              <a:rPr lang="en-US" sz="2600" b="0" i="1" smtClean="0">
                                <a:latin typeface="Cambria Math"/>
                                <a:ea typeface="Cambria Math"/>
                              </a:rPr>
                              <m:t>′</m:t>
                            </m:r>
                          </m:e>
                        </m:bar>
                      </m:e>
                      <m:sub>
                        <m:r>
                          <a:rPr lang="el-GR" sz="2600" b="0" i="1" smtClean="0">
                            <a:latin typeface="Cambria Math"/>
                            <a:ea typeface="Cambria Math"/>
                          </a:rPr>
                          <m:t>3</m:t>
                        </m:r>
                      </m:sub>
                    </m:sSub>
                    <m:r>
                      <a:rPr lang="en-US" sz="2600" i="1">
                        <a:latin typeface="Cambria Math"/>
                        <a:ea typeface="Cambria Math"/>
                      </a:rPr>
                      <m:t>∙</m:t>
                    </m:r>
                    <m:sSub>
                      <m:sSub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600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a:rPr lang="en-US" sz="2600" b="0" i="1" smtClean="0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</m:bar>
                      </m:e>
                      <m:sub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𝑖</m:t>
                        </m:r>
                      </m:sub>
                    </m:sSub>
                  </m:oMath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4985815"/>
                <a:ext cx="5871611" cy="7898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79512" y="5705895"/>
                <a:ext cx="5871611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l-GR" sz="2600" b="0" i="1" smtClean="0">
                          <a:latin typeface="Cambria Math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𝑖</m:t>
                          </m:r>
                        </m:sub>
                      </m:sSub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5705895"/>
                <a:ext cx="5871611" cy="7898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635896" y="3327359"/>
                <a:ext cx="2199203" cy="504310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𝑖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=1,2,3</m:t>
                      </m: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3327359"/>
                <a:ext cx="2199203" cy="5043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911597" y="1844824"/>
                <a:ext cx="1647800" cy="789816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</m:bar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e>
                        <m:sup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𝑇</m:t>
                          </m:r>
                        </m:sup>
                      </m:sSup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</m:t>
                      </m:r>
                      <m:bar>
                        <m:bar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e>
                      </m:ba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1597" y="1844824"/>
                <a:ext cx="1647800" cy="78981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927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39</a:t>
            </a:fld>
            <a:endParaRPr lang="el-GR" dirty="0"/>
          </a:p>
        </p:txBody>
      </p:sp>
      <p:sp>
        <p:nvSpPr>
          <p:cNvPr id="15" name="Τίτλος 5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Περιστροφή γύρω από σταθερό σημείο</a:t>
            </a:r>
          </a:p>
        </p:txBody>
      </p:sp>
      <p:sp>
        <p:nvSpPr>
          <p:cNvPr id="22" name="Θέση κειμένου 2"/>
          <p:cNvSpPr txBox="1">
            <a:spLocks/>
          </p:cNvSpPr>
          <p:nvPr/>
        </p:nvSpPr>
        <p:spPr>
          <a:xfrm>
            <a:off x="539552" y="1556792"/>
            <a:ext cx="8064896" cy="72008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sz="2200" b="0" dirty="0" smtClean="0"/>
              <a:t>Οπότε οι συντεταγμένες συνδέονται μέσω του πίνακα </a:t>
            </a:r>
            <a:r>
              <a:rPr lang="el-GR" sz="2200" b="0" dirty="0" err="1" smtClean="0"/>
              <a:t>συνημιτόνων</a:t>
            </a:r>
            <a:r>
              <a:rPr lang="el-GR" sz="2200" b="0" dirty="0" smtClean="0"/>
              <a:t> κατεύθυνσης</a:t>
            </a:r>
            <a:endParaRPr lang="el-GR" sz="22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335832" y="2492896"/>
                <a:ext cx="2300064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6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  <m:bar>
                        <m:bar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</m:bar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e>
                        <m:sup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𝑇</m:t>
                          </m:r>
                        </m:sup>
                      </m:sSup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</m:t>
                      </m:r>
                      <m:bar>
                        <m:bar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e>
                      </m:ba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5832" y="2492896"/>
                <a:ext cx="2300064" cy="7898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20"/>
          <p:cNvSpPr/>
          <p:nvPr/>
        </p:nvSpPr>
        <p:spPr>
          <a:xfrm>
            <a:off x="683568" y="2636912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(2)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568080" y="2420888"/>
                <a:ext cx="2300064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vertJc m:val="bot"/>
                          <m:ctrlPr>
                            <a:rPr lang="en-US" sz="2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groupChrPr>
                        <m:e>
                          <m:d>
                            <m:dPr>
                              <m:ctrlPr>
                                <a:rPr lang="en-US" sz="26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26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e>
                      </m:groupChr>
                      <m:r>
                        <a:rPr lang="en-US" sz="26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  <m:bar>
                        <m:bar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</m:bar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e>
                        <m:sup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𝑇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l-GR" sz="2600" b="0" i="0" smtClean="0">
                          <a:latin typeface="Cambria Math"/>
                          <a:ea typeface="Cambria Math"/>
                        </a:rPr>
                        <m:t>Α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</m:t>
                      </m:r>
                      <m:bar>
                        <m:bar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</m:ba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8080" y="2420888"/>
                <a:ext cx="2300064" cy="7898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944344" y="2492896"/>
                <a:ext cx="2948136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6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  <m:d>
                        <m:d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𝐴</m:t>
                              </m:r>
                            </m:e>
                            <m:sup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𝑇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l-GR" sz="2600">
                              <a:latin typeface="Cambria Math"/>
                              <a:ea typeface="Cambria Math"/>
                            </a:rPr>
                            <m:t>Α</m:t>
                          </m:r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Ι</m:t>
                          </m:r>
                        </m:e>
                      </m:d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 </m:t>
                      </m:r>
                      <m:bar>
                        <m:bar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</m:bar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</m:t>
                      </m:r>
                      <m:bar>
                        <m:bar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e>
                      </m:ba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4344" y="2492896"/>
                <a:ext cx="2948136" cy="7898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475656" y="3431272"/>
                <a:ext cx="2948136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6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  <m:sSup>
                        <m:sSup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𝐴</m:t>
                          </m:r>
                        </m:e>
                        <m:sup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𝑇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l-GR" sz="2600">
                          <a:latin typeface="Cambria Math"/>
                          <a:ea typeface="Cambria Math"/>
                        </a:rPr>
                        <m:t>Α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l-GR" sz="2600">
                          <a:latin typeface="Cambria Math"/>
                          <a:ea typeface="Cambria Math"/>
                        </a:rPr>
                        <m:t>Ι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</m:t>
                      </m:r>
                      <m:bar>
                        <m:bar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e>
                      </m:ba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3431272"/>
                <a:ext cx="2948136" cy="7898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288160" y="3429000"/>
                <a:ext cx="1762963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6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  <m:sSup>
                        <m:sSup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𝐴</m:t>
                          </m:r>
                        </m:e>
                        <m:sup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𝑇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l-GR" sz="2600">
                          <a:latin typeface="Cambria Math"/>
                          <a:ea typeface="Cambria Math"/>
                        </a:rPr>
                        <m:t>Α</m:t>
                      </m:r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2600">
                          <a:latin typeface="Cambria Math"/>
                          <a:ea typeface="Cambria Math"/>
                        </a:rPr>
                        <m:t>Ι</m:t>
                      </m: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8160" y="3429000"/>
                <a:ext cx="1762963" cy="7898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335832" y="4653136"/>
                <a:ext cx="2300064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6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  <m:bar>
                        <m:bar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e>
                      </m:bar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2600" b="0" i="0" smtClean="0">
                          <a:latin typeface="Cambria Math"/>
                          <a:ea typeface="Cambria Math"/>
                        </a:rPr>
                        <m:t>Α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</m:t>
                      </m:r>
                      <m:bar>
                        <m:bar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</m:ba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5832" y="4653136"/>
                <a:ext cx="2300064" cy="78981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0"/>
          <p:cNvSpPr/>
          <p:nvPr/>
        </p:nvSpPr>
        <p:spPr>
          <a:xfrm>
            <a:off x="683568" y="4797152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/>
              <a:t>1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568080" y="4581128"/>
                <a:ext cx="2300064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vertJc m:val="bot"/>
                          <m:ctrlPr>
                            <a:rPr lang="en-US" sz="2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groupChrPr>
                        <m:e>
                          <m:d>
                            <m:dPr>
                              <m:ctrlPr>
                                <a:rPr lang="en-US" sz="26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26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</m:e>
                      </m:groupChr>
                      <m:r>
                        <a:rPr lang="en-US" sz="26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  <m:bar>
                        <m:bar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</m:bar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e>
                        <m:sup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𝑇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l-GR" sz="2600" b="0" i="0" smtClean="0">
                          <a:latin typeface="Cambria Math"/>
                          <a:ea typeface="Cambria Math"/>
                        </a:rPr>
                        <m:t>Α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</m:t>
                      </m:r>
                      <m:bar>
                        <m:bar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</m:ba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8080" y="4581128"/>
                <a:ext cx="2300064" cy="78981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977389" y="4655408"/>
                <a:ext cx="1762963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6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l-GR" sz="2600" b="0" i="0" smtClean="0">
                          <a:latin typeface="Cambria Math"/>
                          <a:ea typeface="Cambria Math" panose="02040503050406030204" pitchFamily="18" charset="0"/>
                        </a:rPr>
                        <m:t>Α</m:t>
                      </m:r>
                      <m:r>
                        <a:rPr lang="el-GR" sz="2600" b="0" i="1" smtClean="0">
                          <a:latin typeface="Cambria Math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𝐴</m:t>
                          </m:r>
                        </m:e>
                        <m:sup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𝑇</m:t>
                          </m:r>
                        </m:sup>
                      </m:sSup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2600">
                          <a:latin typeface="Cambria Math"/>
                          <a:ea typeface="Cambria Math"/>
                        </a:rPr>
                        <m:t>Ι</m:t>
                      </m: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7389" y="4655408"/>
                <a:ext cx="1762963" cy="789816"/>
              </a:xfrm>
              <a:prstGeom prst="rect">
                <a:avLst/>
              </a:prstGeom>
              <a:blipFill rotWithShape="1">
                <a:blip r:embed="rId10"/>
                <a:stretch>
                  <a:fillRect r="-1384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Right Brace 2"/>
          <p:cNvSpPr/>
          <p:nvPr/>
        </p:nvSpPr>
        <p:spPr>
          <a:xfrm>
            <a:off x="8100392" y="3645024"/>
            <a:ext cx="288032" cy="1512168"/>
          </a:xfrm>
          <a:prstGeom prst="rightBrac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2627784" y="5733256"/>
                <a:ext cx="4320480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en-US" sz="2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en-US" sz="2600" b="0" i="1" smtClean="0">
                        <a:latin typeface="Cambria Math"/>
                        <a:ea typeface="Cambria Math" panose="02040503050406030204" pitchFamily="18" charset="0"/>
                      </a:rPr>
                      <m:t>  </m:t>
                    </m:r>
                    <m:r>
                      <m:rPr>
                        <m:sty m:val="p"/>
                      </m:rPr>
                      <a:rPr lang="el-GR" sz="2600" b="0" i="0" smtClean="0">
                        <a:latin typeface="Cambria Math"/>
                        <a:ea typeface="Cambria Math" panose="02040503050406030204" pitchFamily="18" charset="0"/>
                      </a:rPr>
                      <m:t>Α</m:t>
                    </m:r>
                    <m:r>
                      <a:rPr lang="el-GR" sz="2600" b="0" i="1" smtClean="0">
                        <a:latin typeface="Cambria Math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600" b="0" i="1" smtClean="0">
                        <a:latin typeface="Cambria Math"/>
                        <a:ea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l-GR" sz="2200" dirty="0" smtClean="0"/>
                  <a:t>ορθογώνιος πίνακας</a:t>
                </a:r>
                <a:endParaRPr lang="en-US" sz="2200" dirty="0" smtClean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5733256"/>
                <a:ext cx="4320480" cy="78981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755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1700808"/>
            <a:ext cx="8136904" cy="1008112"/>
          </a:xfrm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pPr algn="just"/>
            <a:r>
              <a:rPr lang="el-GR" u="sng" dirty="0" smtClean="0"/>
              <a:t>Σώμα ΟΑ</a:t>
            </a:r>
            <a:r>
              <a:rPr lang="en-US" u="sng" dirty="0" smtClean="0"/>
              <a:t>:</a:t>
            </a:r>
            <a:r>
              <a:rPr lang="el-GR" u="sng" dirty="0" smtClean="0"/>
              <a:t> Περιστροφή γύρω από σταθερό άξονα</a:t>
            </a:r>
          </a:p>
          <a:p>
            <a:pPr algn="just"/>
            <a:r>
              <a:rPr lang="el-GR" u="sng" dirty="0"/>
              <a:t>Σώμα </a:t>
            </a:r>
            <a:r>
              <a:rPr lang="el-GR" u="sng" dirty="0" smtClean="0"/>
              <a:t>ΑΒ</a:t>
            </a:r>
            <a:r>
              <a:rPr lang="en-US" u="sng" dirty="0" smtClean="0"/>
              <a:t>:</a:t>
            </a:r>
            <a:r>
              <a:rPr lang="el-GR" u="sng" dirty="0" smtClean="0"/>
              <a:t> Γενική Επίπεδη κίνηση</a:t>
            </a:r>
            <a:endParaRPr lang="en-US" u="sng" dirty="0" smtClean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</a:t>
            </a:fld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115616" y="3503280"/>
                <a:ext cx="3384376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  <a:ea typeface="Cambria Math"/>
                                </a:rPr>
                                <m:t>v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Α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bar>
                        <m:barPr>
                          <m:ctrlPr>
                            <a:rPr lang="el-GR" sz="2600" b="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</m:ba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OA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3503280"/>
                <a:ext cx="3384376" cy="7898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99592" y="4077072"/>
                <a:ext cx="7344816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  <a:ea typeface="Cambria Math"/>
                                </a:rPr>
                                <m:t>v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>
                              <a:latin typeface="Cambria Math"/>
                              <a:ea typeface="Cambria Math"/>
                            </a:rPr>
                            <m:t>Α</m:t>
                          </m:r>
                        </m:sub>
                      </m:sSub>
                      <m:r>
                        <a:rPr lang="en-US" sz="2600" b="0" i="0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l-GR" sz="260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𝜔</m:t>
                          </m:r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𝑧</m:t>
                              </m:r>
                            </m:sub>
                          </m:sSub>
                        </m:e>
                      </m:d>
                      <m:r>
                        <a:rPr lang="en-US" sz="2600" i="1">
                          <a:latin typeface="Cambria Math"/>
                          <a:ea typeface="Cambria Math"/>
                        </a:rPr>
                        <m:t>×</m:t>
                      </m:r>
                      <m:d>
                        <m:d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𝑅</m:t>
                          </m:r>
                          <m: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𝜃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𝑅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𝜃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𝑦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4077072"/>
                <a:ext cx="7344816" cy="7898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043608" y="4799424"/>
                <a:ext cx="6264696" cy="789816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  <a:ea typeface="Cambria Math"/>
                                </a:rPr>
                                <m:t>v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>
                              <a:latin typeface="Cambria Math"/>
                              <a:ea typeface="Cambria Math"/>
                            </a:rPr>
                            <m:t>Α</m:t>
                          </m:r>
                        </m:sub>
                      </m:sSub>
                      <m:r>
                        <a:rPr lang="en-US" sz="2600" b="0" i="0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− 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𝜔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𝑅</m:t>
                          </m:r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</m:d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𝜔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𝑅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𝜃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 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4799424"/>
                <a:ext cx="6264696" cy="7898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Τίτλος 5"/>
          <p:cNvSpPr>
            <a:spLocks noGrp="1"/>
          </p:cNvSpPr>
          <p:nvPr>
            <p:ph type="title"/>
          </p:nvPr>
        </p:nvSpPr>
        <p:spPr>
          <a:xfrm>
            <a:off x="66288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Εφαρμογή </a:t>
            </a:r>
            <a:r>
              <a:rPr lang="en-US" dirty="0" smtClean="0"/>
              <a:t>2: M</a:t>
            </a:r>
            <a:r>
              <a:rPr lang="el-GR" dirty="0" smtClean="0"/>
              <a:t>ηχανισμός Στροφάλου – Διωστήρα-Εμβόλου</a:t>
            </a:r>
            <a:endParaRPr lang="el-GR" dirty="0"/>
          </a:p>
        </p:txBody>
      </p:sp>
      <p:sp>
        <p:nvSpPr>
          <p:cNvPr id="29" name="Θέση κειμένου 1"/>
          <p:cNvSpPr>
            <a:spLocks noGrp="1"/>
          </p:cNvSpPr>
          <p:nvPr>
            <p:ph type="body" idx="1"/>
          </p:nvPr>
        </p:nvSpPr>
        <p:spPr>
          <a:xfrm>
            <a:off x="488367" y="3179451"/>
            <a:ext cx="8352928" cy="495746"/>
          </a:xfrm>
        </p:spPr>
        <p:txBody>
          <a:bodyPr>
            <a:noAutofit/>
          </a:bodyPr>
          <a:lstStyle/>
          <a:p>
            <a:pPr algn="just"/>
            <a:r>
              <a:rPr lang="el-GR" u="sng" dirty="0" smtClean="0"/>
              <a:t>Ράβδος ΟΑ</a:t>
            </a:r>
            <a:r>
              <a:rPr lang="en-US" u="sng" dirty="0" smtClean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031940" y="3631351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1940" y="3631351"/>
                <a:ext cx="648072" cy="53367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7488324" y="4205143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8324" y="4205143"/>
                <a:ext cx="648072" cy="53367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1824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40</a:t>
            </a:fld>
            <a:endParaRPr lang="el-GR" dirty="0"/>
          </a:p>
        </p:txBody>
      </p:sp>
      <p:sp>
        <p:nvSpPr>
          <p:cNvPr id="7" name="Θέση κειμένου 2"/>
          <p:cNvSpPr txBox="1">
            <a:spLocks/>
          </p:cNvSpPr>
          <p:nvPr/>
        </p:nvSpPr>
        <p:spPr>
          <a:xfrm>
            <a:off x="5279618" y="1711540"/>
            <a:ext cx="3246784" cy="21495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200" b="0" dirty="0" smtClean="0"/>
              <a:t>Κανονικά οι άξονες δεν είναι στο επίπεδο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l-GR" sz="2200" b="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200" b="0" dirty="0" smtClean="0"/>
              <a:t>Αν είμαστε στο επίπεδο βλ. διπλανό σχήμα</a:t>
            </a:r>
            <a:endParaRPr lang="el-GR" sz="2200" b="0" dirty="0"/>
          </a:p>
        </p:txBody>
      </p:sp>
      <p:sp>
        <p:nvSpPr>
          <p:cNvPr id="15" name="Τίτλος 5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Περιστροφή γύρω από σταθερό σημείο</a:t>
            </a:r>
          </a:p>
        </p:txBody>
      </p:sp>
      <p:sp>
        <p:nvSpPr>
          <p:cNvPr id="19" name="Θέση κειμένου 2"/>
          <p:cNvSpPr txBox="1">
            <a:spLocks/>
          </p:cNvSpPr>
          <p:nvPr/>
        </p:nvSpPr>
        <p:spPr>
          <a:xfrm>
            <a:off x="267582" y="4890354"/>
            <a:ext cx="4880482" cy="3949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sz="2200" b="0" dirty="0" smtClean="0"/>
              <a:t>Τα τρίγωνα είναι ίσα  αφού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115616" y="5085184"/>
                <a:ext cx="2628292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𝑟</m:t>
                          </m:r>
                        </m:e>
                      </m:d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𝑟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e>
                      </m:d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5085184"/>
                <a:ext cx="2628292" cy="7898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626" y="1645280"/>
            <a:ext cx="4088394" cy="28671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8" name="Θέση κειμένου 2"/>
          <p:cNvSpPr txBox="1">
            <a:spLocks/>
          </p:cNvSpPr>
          <p:nvPr/>
        </p:nvSpPr>
        <p:spPr>
          <a:xfrm>
            <a:off x="339590" y="5733256"/>
            <a:ext cx="4880482" cy="3949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sz="2200" b="0" dirty="0" smtClean="0"/>
              <a:t>και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115616" y="6023560"/>
                <a:ext cx="2628292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́"/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</m:acc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acc>
                        <m:accPr>
                          <m:chr m:val="́"/>
                          <m:ctrlPr>
                            <a:rPr lang="el-GR" sz="2600" b="0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acc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acc>
                        <m:accPr>
                          <m:chr m:val="́"/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acc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acc>
                        <m:accPr>
                          <m:chr m:val="́"/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</m:acc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6023560"/>
                <a:ext cx="2628292" cy="7898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613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41</a:t>
            </a:fld>
            <a:endParaRPr lang="el-GR" dirty="0"/>
          </a:p>
        </p:txBody>
      </p:sp>
      <p:sp>
        <p:nvSpPr>
          <p:cNvPr id="15" name="Τίτλος 5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Περιστροφή γύρω από σταθερό σημείο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51520" y="1268760"/>
                <a:ext cx="5112568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𝑟</m:t>
                          </m:r>
                        </m:e>
                      </m:ba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′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′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′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sub>
                      </m:sSub>
                      <m:r>
                        <a:rPr lang="en-US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𝑓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′</m:t>
                      </m: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268760"/>
                <a:ext cx="5112568" cy="7898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18475" y="1991112"/>
                <a:ext cx="5112568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𝑟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e>
                      </m:ba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   </m:t>
                      </m:r>
                      <m:r>
                        <a:rPr lang="en-US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𝑓</m:t>
                      </m: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475" y="1991112"/>
                <a:ext cx="5112568" cy="7898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51520" y="3072047"/>
                <a:ext cx="4248472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𝑟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e>
                      </m:ba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072047"/>
                <a:ext cx="4248472" cy="7898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95536" y="3861863"/>
                <a:ext cx="1647800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e>
                      </m:bar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𝐴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</m:t>
                      </m:r>
                      <m:bar>
                        <m:bar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</m:ba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3861863"/>
                <a:ext cx="1647800" cy="7898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ight Brace 2"/>
          <p:cNvSpPr/>
          <p:nvPr/>
        </p:nvSpPr>
        <p:spPr>
          <a:xfrm>
            <a:off x="4283968" y="3284984"/>
            <a:ext cx="288032" cy="1944216"/>
          </a:xfrm>
          <a:prstGeom prst="rightBrac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788024" y="3861048"/>
                <a:ext cx="1647800" cy="789816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𝑟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e>
                      </m:bar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𝐴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</m:t>
                      </m:r>
                      <m:bar>
                        <m:bar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𝑟</m:t>
                          </m:r>
                        </m:e>
                      </m:ba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3861048"/>
                <a:ext cx="1647800" cy="7898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7164288" y="3861048"/>
                <a:ext cx="1647800" cy="789816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𝑟</m:t>
                          </m:r>
                        </m:e>
                      </m:bar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e>
                        <m:sup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𝑇</m:t>
                          </m:r>
                        </m:sup>
                      </m:sSup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</m:t>
                      </m:r>
                      <m:bar>
                        <m:bar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𝑟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e>
                      </m:ba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4288" y="3861048"/>
                <a:ext cx="1647800" cy="78981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6642230" y="3863320"/>
                <a:ext cx="450050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2230" y="3863320"/>
                <a:ext cx="450050" cy="78981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575556" y="4439384"/>
                <a:ext cx="3564396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𝑟</m:t>
                          </m:r>
                        </m:e>
                      </m:ba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556" y="4439384"/>
                <a:ext cx="3564396" cy="78981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Θέση κειμένου 2"/>
          <p:cNvSpPr txBox="1">
            <a:spLocks/>
          </p:cNvSpPr>
          <p:nvPr/>
        </p:nvSpPr>
        <p:spPr>
          <a:xfrm>
            <a:off x="267582" y="6058428"/>
            <a:ext cx="8696906" cy="6109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sz="2200" b="0" dirty="0" smtClean="0"/>
              <a:t>Το καινούριο διάνυσμα θα έχει ίδιο μήκος με το αρχικό και θα έχει αλλάξει ο προσανατολισμός του</a:t>
            </a:r>
          </a:p>
        </p:txBody>
      </p:sp>
      <p:sp>
        <p:nvSpPr>
          <p:cNvPr id="38" name="Θέση κειμένου 2"/>
          <p:cNvSpPr txBox="1">
            <a:spLocks/>
          </p:cNvSpPr>
          <p:nvPr/>
        </p:nvSpPr>
        <p:spPr>
          <a:xfrm>
            <a:off x="419982" y="5571806"/>
            <a:ext cx="8696906" cy="3054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sz="2200" b="0" dirty="0" smtClean="0"/>
              <a:t>Όμως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827584" y="5231472"/>
                <a:ext cx="2628292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𝑟</m:t>
                          </m:r>
                        </m:e>
                      </m:d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𝑟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e>
                      </m:d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5231472"/>
                <a:ext cx="2628292" cy="78981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53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 descr="Λογότυπο του Πανεπιστημίου Θεσσαλίας και του προγράμματος &quot;Ανοικτά Ακαδημαϊκά Μαθήματα&quot;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grpSp>
          <p:nvGrpSpPr>
            <p:cNvPr id="14" name="Group 13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sp>
            <p:nvSpPr>
              <p:cNvPr id="16" name="TextBox 15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  <p:pic>
            <p:nvPicPr>
              <p:cNvPr id="15" name="Picture 8" descr="Λογότυπο του Πανεπιστημίου Θεσσαλίας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3" name="Picture 12" descr="Λογότυπο του προγράμματος &quot;Ανοικτά Ακαδημαϊκά Μαθήματα&quot;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</p:grpSp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pic>
        <p:nvPicPr>
          <p:cNvPr id="17" name="Picture 2" descr="Λογότυπο Άδειας Χρήσης Creative Commons - Μη Εμπορική Χρήση - Παρόμοια Διανομή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758" y="5827611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3634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1700808"/>
            <a:ext cx="8136904" cy="1008112"/>
          </a:xfrm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pPr algn="just"/>
            <a:r>
              <a:rPr lang="el-GR" u="sng" dirty="0" smtClean="0"/>
              <a:t>Σώμα ΟΑ</a:t>
            </a:r>
            <a:r>
              <a:rPr lang="en-US" u="sng" dirty="0" smtClean="0"/>
              <a:t>:</a:t>
            </a:r>
            <a:r>
              <a:rPr lang="el-GR" u="sng" dirty="0" smtClean="0"/>
              <a:t> Περιστροφή γύρω από σταθερό άξονα</a:t>
            </a:r>
          </a:p>
          <a:p>
            <a:pPr algn="just"/>
            <a:r>
              <a:rPr lang="el-GR" u="sng" dirty="0"/>
              <a:t>Σώμα </a:t>
            </a:r>
            <a:r>
              <a:rPr lang="el-GR" u="sng" dirty="0" smtClean="0"/>
              <a:t>ΑΒ</a:t>
            </a:r>
            <a:r>
              <a:rPr lang="en-US" u="sng" dirty="0" smtClean="0"/>
              <a:t>:</a:t>
            </a:r>
            <a:r>
              <a:rPr lang="el-GR" u="sng" dirty="0" smtClean="0"/>
              <a:t> Γενική Επίπεδη κίνηση</a:t>
            </a:r>
            <a:endParaRPr lang="en-US" u="sng" dirty="0" smtClean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115616" y="3503280"/>
                <a:ext cx="3384376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  <a:ea typeface="Cambria Math"/>
                                </a:rPr>
                                <m:t>v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B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  <a:ea typeface="Cambria Math"/>
                                </a:rPr>
                                <m:t>v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>
                              <a:latin typeface="Cambria Math"/>
                              <a:ea typeface="Cambria Math"/>
                            </a:rPr>
                            <m:t>Α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l-GR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l-GR" sz="2600" i="1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</m:ba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𝐴𝐵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  <a:ea typeface="Cambria Math"/>
                            </a:rPr>
                            <m:t>ΑΒ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3503280"/>
                <a:ext cx="3384376" cy="7898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27584" y="4077072"/>
                <a:ext cx="7344816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  <a:ea typeface="Cambria Math"/>
                                </a:rPr>
                                <m:t>v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n-US" sz="2600">
                              <a:latin typeface="Cambria Math"/>
                              <a:ea typeface="Cambria Math"/>
                            </a:rPr>
                            <m:t>B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  <a:ea typeface="Cambria Math"/>
                                </a:rPr>
                                <m:t>v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l-GR" sz="2600">
                              <a:latin typeface="Cambria Math"/>
                              <a:ea typeface="Cambria Math"/>
                            </a:rPr>
                            <m:t>Α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d>
                        <m:dPr>
                          <m:ctrlPr>
                            <a:rPr lang="el-GR" sz="260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l-GR" sz="260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l-GR" sz="2600" i="1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𝑧</m:t>
                              </m:r>
                            </m:sub>
                          </m:sSub>
                        </m:e>
                      </m:d>
                      <m:r>
                        <a:rPr lang="en-US" sz="2600" i="1">
                          <a:latin typeface="Cambria Math"/>
                          <a:ea typeface="Cambria Math"/>
                        </a:rPr>
                        <m:t>×</m:t>
                      </m:r>
                      <m:d>
                        <m:d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𝐿</m:t>
                          </m:r>
                          <m: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𝜑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𝐿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𝜑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𝑦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4077072"/>
                <a:ext cx="7344816" cy="7898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Τίτλος 5"/>
          <p:cNvSpPr>
            <a:spLocks noGrp="1"/>
          </p:cNvSpPr>
          <p:nvPr>
            <p:ph type="title"/>
          </p:nvPr>
        </p:nvSpPr>
        <p:spPr>
          <a:xfrm>
            <a:off x="66288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Εφαρμογή </a:t>
            </a:r>
            <a:r>
              <a:rPr lang="en-US" dirty="0" smtClean="0"/>
              <a:t>2: M</a:t>
            </a:r>
            <a:r>
              <a:rPr lang="el-GR" dirty="0" smtClean="0"/>
              <a:t>ηχανισμός Στροφάλου – Διωστήρα-Εμβόλου</a:t>
            </a:r>
            <a:endParaRPr lang="el-GR" dirty="0"/>
          </a:p>
        </p:txBody>
      </p:sp>
      <p:sp>
        <p:nvSpPr>
          <p:cNvPr id="29" name="Θέση κειμένου 1"/>
          <p:cNvSpPr>
            <a:spLocks noGrp="1"/>
          </p:cNvSpPr>
          <p:nvPr>
            <p:ph type="body" idx="1"/>
          </p:nvPr>
        </p:nvSpPr>
        <p:spPr>
          <a:xfrm>
            <a:off x="488367" y="2924944"/>
            <a:ext cx="8352928" cy="495746"/>
          </a:xfrm>
        </p:spPr>
        <p:txBody>
          <a:bodyPr>
            <a:noAutofit/>
          </a:bodyPr>
          <a:lstStyle/>
          <a:p>
            <a:pPr algn="just"/>
            <a:r>
              <a:rPr lang="el-GR" u="sng" dirty="0" smtClean="0"/>
              <a:t>Ράβδος Α</a:t>
            </a:r>
            <a:r>
              <a:rPr lang="en-US" u="sng" dirty="0" smtClean="0"/>
              <a:t>B: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427984" y="3631351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3631351"/>
                <a:ext cx="648072" cy="53367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7812360" y="4205143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2360" y="4205143"/>
                <a:ext cx="648072" cy="53367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-2268760" y="4797152"/>
                <a:ext cx="13825536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B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− 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𝜔</m:t>
                          </m:r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𝑅𝑠𝑖𝑛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</m:d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𝜔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𝑅𝑐𝑜𝑠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𝜃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 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𝑦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𝐿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𝜑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𝑦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𝐿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𝜑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268760" y="4797152"/>
                <a:ext cx="13825536" cy="7898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39552" y="5591512"/>
                <a:ext cx="8424936" cy="789816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B</m:t>
                          </m:r>
                        </m:sub>
                      </m:sSub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l-GR" sz="26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𝐿</m:t>
                              </m:r>
                              <m:r>
                                <a:rPr lang="el-GR" sz="2600" i="1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𝜑</m:t>
                          </m:r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− 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𝜔</m:t>
                          </m:r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𝑅𝑠𝑖𝑛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</m:d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𝜔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𝑅𝑐𝑜𝑠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𝜃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𝐿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𝜑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)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5591512"/>
                <a:ext cx="8424936" cy="78981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015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  <p:sp>
        <p:nvSpPr>
          <p:cNvPr id="15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1196752"/>
            <a:ext cx="8352928" cy="495746"/>
          </a:xfrm>
        </p:spPr>
        <p:txBody>
          <a:bodyPr>
            <a:noAutofit/>
          </a:bodyPr>
          <a:lstStyle/>
          <a:p>
            <a:pPr algn="just"/>
            <a:r>
              <a:rPr lang="el-GR" b="0" dirty="0" smtClean="0"/>
              <a:t>Άρα</a:t>
            </a:r>
            <a:r>
              <a:rPr lang="en-US" b="0" dirty="0" smtClean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55576" y="1556792"/>
                <a:ext cx="3888432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600">
                              <a:latin typeface="Cambria Math"/>
                              <a:ea typeface="Cambria Math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600">
                              <a:latin typeface="Cambria Math"/>
                              <a:ea typeface="Cambria Math"/>
                            </a:rPr>
                            <m:t>B</m:t>
                          </m:r>
                        </m:sub>
                      </m:sSub>
                      <m:r>
                        <a:rPr lang="en-US" sz="2600" i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𝐿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𝜑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− 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𝜔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𝑅𝑠𝑖𝑛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𝜃</m:t>
                      </m: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1556792"/>
                <a:ext cx="3888432" cy="7898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4860032" y="2556594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(2)</a:t>
            </a:r>
            <a:endParaRPr lang="en-US" sz="2400" dirty="0"/>
          </a:p>
        </p:txBody>
      </p:sp>
      <p:sp>
        <p:nvSpPr>
          <p:cNvPr id="18" name="Rectangle 17"/>
          <p:cNvSpPr/>
          <p:nvPr/>
        </p:nvSpPr>
        <p:spPr>
          <a:xfrm>
            <a:off x="539552" y="4047455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2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115616" y="5373216"/>
                <a:ext cx="720080" cy="720080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vertJc m:val="bot"/>
                          <m:ctrlPr>
                            <a:rPr lang="en-US" sz="28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sz="28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3)</m:t>
                          </m:r>
                        </m:e>
                      </m:groupCh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5373216"/>
                <a:ext cx="720080" cy="72008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187624" y="4047455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4047455"/>
                <a:ext cx="648072" cy="53367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2060848"/>
            <a:ext cx="8352928" cy="495746"/>
          </a:xfrm>
        </p:spPr>
        <p:txBody>
          <a:bodyPr>
            <a:noAutofit/>
          </a:bodyPr>
          <a:lstStyle/>
          <a:p>
            <a:pPr algn="just"/>
            <a:r>
              <a:rPr lang="el-GR" b="0" dirty="0" smtClean="0"/>
              <a:t>και</a:t>
            </a:r>
            <a:r>
              <a:rPr lang="en-US" b="0" dirty="0" smtClean="0"/>
              <a:t>: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860032" y="1700808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(1)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907976" y="2414850"/>
                <a:ext cx="3664024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i="1" smtClean="0">
                          <a:latin typeface="Cambria Math"/>
                          <a:ea typeface="Cambria Math"/>
                        </a:rPr>
                        <m:t>0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 </m:t>
                      </m:r>
                      <m:r>
                        <a:rPr lang="en-US" sz="2600" b="0" i="0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𝜔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𝑅𝑐𝑜𝑠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𝜃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𝐿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𝜑</m:t>
                      </m: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976" y="2414850"/>
                <a:ext cx="3664024" cy="7898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835696" y="3863320"/>
                <a:ext cx="5184576" cy="933832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𝑡</m:t>
                          </m:r>
                        </m:e>
                      </m:d>
                      <m:r>
                        <a:rPr lang="en-US" sz="2600" i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𝜔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𝑡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)</m:t>
                      </m:r>
                      <m:f>
                        <m:f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𝑅𝑐𝑜𝑠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𝜃</m:t>
                          </m:r>
                        </m:num>
                        <m:den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𝐿</m:t>
                          </m:r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𝜑</m:t>
                          </m:r>
                          <m:r>
                            <m:rPr>
                              <m:nor/>
                            </m:rPr>
                            <a:rPr lang="en-US" sz="2600" dirty="0"/>
                            <m:t> </m:t>
                          </m:r>
                        </m:den>
                      </m:f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3863320"/>
                <a:ext cx="5184576" cy="9338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/>
          <p:cNvSpPr/>
          <p:nvPr/>
        </p:nvSpPr>
        <p:spPr>
          <a:xfrm>
            <a:off x="539552" y="5559623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(1)</a:t>
            </a:r>
            <a:endParaRPr lang="en-US" sz="2400" dirty="0"/>
          </a:p>
        </p:txBody>
      </p:sp>
      <p:sp>
        <p:nvSpPr>
          <p:cNvPr id="30" name="Rectangle 29"/>
          <p:cNvSpPr/>
          <p:nvPr/>
        </p:nvSpPr>
        <p:spPr>
          <a:xfrm>
            <a:off x="7308304" y="4047455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(3)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835696" y="5085184"/>
                <a:ext cx="6912768" cy="1008112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B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 </m:t>
                      </m:r>
                      <m:r>
                        <a:rPr lang="en-US" sz="2600" b="0" i="0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𝐿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𝜔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𝑡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)</m:t>
                      </m:r>
                      <m:f>
                        <m:f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𝑅𝑐𝑜𝑠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𝜃</m:t>
                          </m:r>
                        </m:num>
                        <m:den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𝜑</m:t>
                          </m:r>
                          <m:r>
                            <m:rPr>
                              <m:nor/>
                            </m:rPr>
                            <a:rPr lang="en-US" sz="2600" dirty="0"/>
                            <m:t> </m:t>
                          </m:r>
                        </m:den>
                      </m:f>
                      <m:r>
                        <a:rPr lang="en-US" sz="2600" i="1"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𝜑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− 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𝜔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𝑅𝑠𝑖𝑛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𝜃</m:t>
                      </m: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5085184"/>
                <a:ext cx="6912768" cy="100811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Θέση κειμένου 1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5372472" y="1628800"/>
                <a:ext cx="3520008" cy="495746"/>
              </a:xfrm>
            </p:spPr>
            <p:txBody>
              <a:bodyPr>
                <a:noAutofit/>
              </a:bodyPr>
              <a:lstStyle/>
              <a:p>
                <a:pPr algn="just"/>
                <a:r>
                  <a:rPr lang="el-GR" sz="2200" b="0" dirty="0" smtClean="0"/>
                  <a:t>(Οι συντελεστές του</a:t>
                </a:r>
                <a:r>
                  <a:rPr lang="en-US" sz="2200" b="0" dirty="0" smtClean="0"/>
                  <a:t> </a:t>
                </a:r>
                <a:r>
                  <a:rPr lang="el-GR" sz="2200" b="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000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a:rPr lang="en-US" sz="2000" i="1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</m:bar>
                      </m:e>
                      <m:sub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𝒙</m:t>
                        </m:r>
                      </m:sub>
                    </m:sSub>
                  </m:oMath>
                </a14:m>
                <a:r>
                  <a:rPr lang="en-US" sz="2200" b="0" dirty="0" smtClean="0"/>
                  <a:t>  </a:t>
                </a:r>
                <a:r>
                  <a:rPr lang="el-GR" sz="2200" b="0" dirty="0" smtClean="0"/>
                  <a:t>ίσοι)</a:t>
                </a:r>
                <a:endParaRPr lang="en-US" sz="2200" b="0" dirty="0" smtClean="0"/>
              </a:p>
            </p:txBody>
          </p:sp>
        </mc:Choice>
        <mc:Fallback xmlns="">
          <p:sp>
            <p:nvSpPr>
              <p:cNvPr id="33" name="Θέση κει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5372472" y="1628800"/>
                <a:ext cx="3520008" cy="495746"/>
              </a:xfrm>
              <a:blipFill rotWithShape="1">
                <a:blip r:embed="rId9"/>
                <a:stretch>
                  <a:fillRect l="-2076" r="-1903" b="-231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Θέση κειμένου 1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5364088" y="2492896"/>
                <a:ext cx="3520008" cy="495746"/>
              </a:xfrm>
            </p:spPr>
            <p:txBody>
              <a:bodyPr>
                <a:noAutofit/>
              </a:bodyPr>
              <a:lstStyle/>
              <a:p>
                <a:pPr algn="just"/>
                <a:r>
                  <a:rPr lang="el-GR" sz="2200" b="0" dirty="0" smtClean="0"/>
                  <a:t>(Οι συντελεστές του</a:t>
                </a:r>
                <a:r>
                  <a:rPr lang="en-US" sz="2200" b="0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000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a:rPr lang="en-US" sz="2000" i="1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</m:bar>
                      </m:e>
                      <m:sub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𝑦</m:t>
                        </m:r>
                      </m:sub>
                    </m:sSub>
                    <m:r>
                      <a:rPr lang="en-US" sz="2000" i="1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200" b="0" dirty="0" smtClean="0"/>
                  <a:t> </a:t>
                </a:r>
                <a:r>
                  <a:rPr lang="el-GR" sz="2200" b="0" dirty="0" smtClean="0"/>
                  <a:t>ίσοι)</a:t>
                </a:r>
                <a:endParaRPr lang="en-US" sz="2200" b="0" dirty="0" smtClean="0"/>
              </a:p>
            </p:txBody>
          </p:sp>
        </mc:Choice>
        <mc:Fallback xmlns="">
          <p:sp>
            <p:nvSpPr>
              <p:cNvPr id="34" name="Θέση κει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5364088" y="2492896"/>
                <a:ext cx="3520008" cy="495746"/>
              </a:xfrm>
              <a:blipFill rotWithShape="1">
                <a:blip r:embed="rId10"/>
                <a:stretch>
                  <a:fillRect l="-2253" r="-1906"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Τίτλος 5"/>
          <p:cNvSpPr>
            <a:spLocks noGrp="1"/>
          </p:cNvSpPr>
          <p:nvPr>
            <p:ph type="title"/>
          </p:nvPr>
        </p:nvSpPr>
        <p:spPr>
          <a:xfrm>
            <a:off x="66288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Εφαρμογή </a:t>
            </a:r>
            <a:r>
              <a:rPr lang="en-US" dirty="0" smtClean="0"/>
              <a:t>2: M</a:t>
            </a:r>
            <a:r>
              <a:rPr lang="el-GR" dirty="0" smtClean="0"/>
              <a:t>ηχανισμός Στροφάλου – Διωστήρα-Εμβόλου</a:t>
            </a:r>
            <a:endParaRPr lang="el-GR" dirty="0"/>
          </a:p>
        </p:txBody>
      </p:sp>
      <p:sp>
        <p:nvSpPr>
          <p:cNvPr id="23" name="Rectangle 22"/>
          <p:cNvSpPr/>
          <p:nvPr/>
        </p:nvSpPr>
        <p:spPr>
          <a:xfrm>
            <a:off x="8172400" y="5358407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4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3727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  <p:sp>
        <p:nvSpPr>
          <p:cNvPr id="15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1196752"/>
            <a:ext cx="8352928" cy="495746"/>
          </a:xfrm>
        </p:spPr>
        <p:txBody>
          <a:bodyPr>
            <a:noAutofit/>
          </a:bodyPr>
          <a:lstStyle/>
          <a:p>
            <a:pPr algn="just"/>
            <a:r>
              <a:rPr lang="el-GR" b="0" dirty="0" smtClean="0"/>
              <a:t>Από το τρίγωνο ΟΑΓ</a:t>
            </a:r>
            <a:r>
              <a:rPr lang="en-US" b="0" dirty="0" smtClean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55576" y="1556792"/>
                <a:ext cx="3888432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600" b="0" i="0" smtClean="0">
                          <a:latin typeface="Cambria Math"/>
                          <a:ea typeface="Cambria Math"/>
                        </a:rPr>
                        <m:t>ΑΓ</m:t>
                      </m:r>
                      <m:r>
                        <a:rPr lang="en-US" sz="2600" i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𝑅𝑠𝑖𝑛</m:t>
                      </m:r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𝜃</m:t>
                      </m: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1556792"/>
                <a:ext cx="3888432" cy="7898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2060848"/>
            <a:ext cx="8352928" cy="495746"/>
          </a:xfrm>
        </p:spPr>
        <p:txBody>
          <a:bodyPr>
            <a:noAutofit/>
          </a:bodyPr>
          <a:lstStyle/>
          <a:p>
            <a:pPr algn="just"/>
            <a:r>
              <a:rPr lang="el-GR" b="0" dirty="0"/>
              <a:t>Από το τρίγωνο </a:t>
            </a:r>
            <a:r>
              <a:rPr lang="el-GR" b="0" dirty="0" smtClean="0"/>
              <a:t>ΑΓ</a:t>
            </a:r>
            <a:r>
              <a:rPr lang="en-US" b="0" dirty="0" smtClean="0"/>
              <a:t>B:</a:t>
            </a:r>
            <a:endParaRPr lang="en-US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907976" y="2414850"/>
                <a:ext cx="3664024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600" smtClean="0">
                          <a:latin typeface="Cambria Math"/>
                          <a:ea typeface="Cambria Math"/>
                        </a:rPr>
                        <m:t>ΑΓ</m:t>
                      </m:r>
                      <m:r>
                        <a:rPr lang="en-US" sz="260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𝐿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𝜑</m:t>
                      </m:r>
                    </m:oMath>
                  </m:oMathPara>
                </a14:m>
                <a:endParaRPr lang="en-US" sz="26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976" y="2414850"/>
                <a:ext cx="3664024" cy="7898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Τίτλος 5"/>
          <p:cNvSpPr>
            <a:spLocks noGrp="1"/>
          </p:cNvSpPr>
          <p:nvPr>
            <p:ph type="title"/>
          </p:nvPr>
        </p:nvSpPr>
        <p:spPr>
          <a:xfrm>
            <a:off x="66288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Εφαρμογή </a:t>
            </a:r>
            <a:r>
              <a:rPr lang="en-US" dirty="0" smtClean="0"/>
              <a:t>2: M</a:t>
            </a:r>
            <a:r>
              <a:rPr lang="el-GR" dirty="0" smtClean="0"/>
              <a:t>ηχανισμός Στροφάλου – Διωστήρα-Εμβόλου</a:t>
            </a:r>
            <a:endParaRPr lang="el-GR" dirty="0"/>
          </a:p>
        </p:txBody>
      </p:sp>
      <p:sp>
        <p:nvSpPr>
          <p:cNvPr id="4" name="Right Brace 3"/>
          <p:cNvSpPr/>
          <p:nvPr/>
        </p:nvSpPr>
        <p:spPr>
          <a:xfrm>
            <a:off x="3707904" y="1340768"/>
            <a:ext cx="576064" cy="1656184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464496" y="1957738"/>
                <a:ext cx="2915816" cy="463150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i="1">
                          <a:latin typeface="Cambria Math"/>
                          <a:ea typeface="Cambria Math"/>
                        </a:rPr>
                        <m:t>𝑅𝑠𝑖𝑛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𝜃</m:t>
                      </m:r>
                      <m:r>
                        <a:rPr lang="en-US" sz="260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𝐿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𝜑</m:t>
                      </m:r>
                    </m:oMath>
                  </m:oMathPara>
                </a14:m>
                <a:endParaRPr lang="en-US" sz="26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4496" y="1957738"/>
                <a:ext cx="2915816" cy="46315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Rectangle 31"/>
          <p:cNvSpPr/>
          <p:nvPr/>
        </p:nvSpPr>
        <p:spPr>
          <a:xfrm>
            <a:off x="7748736" y="1938027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5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p:sp>
        <p:nvSpPr>
          <p:cNvPr id="35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3221286"/>
            <a:ext cx="8352928" cy="495746"/>
          </a:xfrm>
        </p:spPr>
        <p:txBody>
          <a:bodyPr>
            <a:noAutofit/>
          </a:bodyPr>
          <a:lstStyle/>
          <a:p>
            <a:pPr algn="just"/>
            <a:r>
              <a:rPr lang="el-GR" b="0" dirty="0"/>
              <a:t>Από το τρίγωνο </a:t>
            </a:r>
            <a:r>
              <a:rPr lang="el-GR" b="0" dirty="0" smtClean="0"/>
              <a:t>ΑΓ</a:t>
            </a:r>
            <a:r>
              <a:rPr lang="en-US" b="0" dirty="0" smtClean="0"/>
              <a:t>B:</a:t>
            </a:r>
            <a:endParaRPr lang="en-US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827584" y="3647296"/>
                <a:ext cx="3664024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600" smtClean="0">
                          <a:latin typeface="Cambria Math"/>
                          <a:ea typeface="Cambria Math"/>
                        </a:rPr>
                        <m:t>Γ</m:t>
                      </m:r>
                      <m:r>
                        <m:rPr>
                          <m:sty m:val="p"/>
                        </m:rPr>
                        <a:rPr lang="el-GR" sz="2600" b="0" i="0" smtClean="0">
                          <a:latin typeface="Cambria Math"/>
                          <a:ea typeface="Cambria Math"/>
                        </a:rPr>
                        <m:t>Β</m:t>
                      </m:r>
                      <m:r>
                        <a:rPr lang="en-US" sz="260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60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2600" b="0" i="0" smtClean="0">
                                  <a:latin typeface="Cambria Math"/>
                                  <a:ea typeface="Cambria Math"/>
                                </a:rPr>
                                <m:t>A</m:t>
                              </m:r>
                              <m:r>
                                <m:rPr>
                                  <m:sty m:val="p"/>
                                </m:rPr>
                                <a:rPr lang="el-GR" sz="2600" b="0" i="0" smtClean="0">
                                  <a:latin typeface="Cambria Math"/>
                                  <a:ea typeface="Cambria Math"/>
                                </a:rPr>
                                <m:t>Β</m:t>
                              </m:r>
                            </m:e>
                            <m:sup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l-GR" sz="2600" b="0" i="0" smtClean="0">
                                  <a:latin typeface="Cambria Math"/>
                                  <a:ea typeface="Cambria Math"/>
                                </a:rPr>
                                <m:t>ΑΓ</m:t>
                              </m:r>
                            </m:e>
                            <m:sup>
                              <m:r>
                                <a:rPr lang="el-GR" sz="26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US" sz="26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3647296"/>
                <a:ext cx="3664024" cy="7898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827584" y="4367376"/>
                <a:ext cx="3664024" cy="78981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i="1" smtClean="0">
                          <a:latin typeface="Cambria Math"/>
                          <a:ea typeface="Cambria Math"/>
                        </a:rPr>
                        <m:t>𝐿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𝜑</m:t>
                      </m:r>
                      <m:r>
                        <a:rPr lang="en-US" sz="260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60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𝐿</m:t>
                              </m:r>
                            </m:e>
                            <m:sup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el-GR" sz="26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l-GR" sz="260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</m:rad>
                    </m:oMath>
                  </m:oMathPara>
                </a14:m>
                <a:endParaRPr lang="en-US" sz="26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4367376"/>
                <a:ext cx="3664024" cy="7898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4283968" y="3833703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3833703"/>
                <a:ext cx="648072" cy="53367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4684265" y="4495447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4265" y="4495447"/>
                <a:ext cx="648072" cy="53367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37426" y="5117702"/>
                <a:ext cx="720080" cy="720080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vertJc m:val="bot"/>
                          <m:ctrlPr>
                            <a:rPr lang="en-US" sz="28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sz="28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l-GR" sz="28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5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groupCh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426" y="5117702"/>
                <a:ext cx="720080" cy="72008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755576" y="5231472"/>
                <a:ext cx="3664024" cy="789816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i="1" smtClean="0">
                          <a:latin typeface="Cambria Math"/>
                          <a:ea typeface="Cambria Math"/>
                        </a:rPr>
                        <m:t>𝐿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𝜑</m:t>
                      </m:r>
                      <m:r>
                        <a:rPr lang="en-US" sz="260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𝑅</m:t>
                      </m:r>
                      <m:rad>
                        <m:radPr>
                          <m:degHide m:val="on"/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60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l-GR" sz="260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</m:rad>
                    </m:oMath>
                  </m:oMathPara>
                </a14:m>
                <a:endParaRPr lang="en-US" sz="2600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5231472"/>
                <a:ext cx="3664024" cy="78981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Θέση κειμένου 1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4851648" y="5117702"/>
                <a:ext cx="4400872" cy="756551"/>
              </a:xfrm>
            </p:spPr>
            <p:txBody>
              <a:bodyPr>
                <a:noAutofit/>
              </a:bodyPr>
              <a:lstStyle/>
              <a:p>
                <a:pPr algn="just"/>
                <a:r>
                  <a:rPr lang="el-GR" b="0" dirty="0" smtClean="0"/>
                  <a:t>όπου</a:t>
                </a:r>
                <a:r>
                  <a:rPr lang="en-US" b="0" dirty="0" smtClean="0"/>
                  <a:t>:</a:t>
                </a:r>
                <a:r>
                  <a:rPr lang="el-GR" b="0" dirty="0" smtClean="0"/>
                  <a:t>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/>
                      </a:rPr>
                      <m:t>r</m:t>
                    </m:r>
                    <m:r>
                      <a:rPr lang="en-US" sz="2800" b="0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sz="28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𝐿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</a:rPr>
                          <m:t>𝑅</m:t>
                        </m:r>
                      </m:den>
                    </m:f>
                  </m:oMath>
                </a14:m>
                <a:endParaRPr lang="en-US" sz="2800" b="0" dirty="0"/>
              </a:p>
            </p:txBody>
          </p:sp>
        </mc:Choice>
        <mc:Fallback xmlns="">
          <p:sp>
            <p:nvSpPr>
              <p:cNvPr id="42" name="Θέση κει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851648" y="5117702"/>
                <a:ext cx="4400872" cy="756551"/>
              </a:xfrm>
              <a:blipFill rotWithShape="1">
                <a:blip r:embed="rId12"/>
                <a:stretch>
                  <a:fillRect l="-2216" b="-564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Rectangle 42"/>
          <p:cNvSpPr/>
          <p:nvPr/>
        </p:nvSpPr>
        <p:spPr>
          <a:xfrm>
            <a:off x="4355976" y="5415607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(6)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5416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115616" y="1772816"/>
                <a:ext cx="720080" cy="720080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vertJc m:val="bot"/>
                          <m:ctrlPr>
                            <a:rPr lang="en-US" sz="28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sz="28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5)</m:t>
                          </m:r>
                        </m:e>
                      </m:groupCh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1772816"/>
                <a:ext cx="720080" cy="72008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835696" y="1703080"/>
                <a:ext cx="5184576" cy="933832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𝑡</m:t>
                          </m:r>
                        </m:e>
                      </m:d>
                      <m:r>
                        <a:rPr lang="en-US" sz="2600" i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𝜔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𝑡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)</m:t>
                      </m:r>
                      <m:f>
                        <m:f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𝜃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l-GR" sz="2600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l-GR" sz="2600" i="1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l-GR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𝑠𝑖𝑛</m:t>
                                  </m:r>
                                </m:e>
                                <m:sup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l-GR" sz="2600" i="1"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1703080"/>
                <a:ext cx="5184576" cy="9338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/>
          <p:cNvSpPr/>
          <p:nvPr/>
        </p:nvSpPr>
        <p:spPr>
          <a:xfrm>
            <a:off x="539552" y="1959223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(3)</a:t>
            </a:r>
            <a:endParaRPr lang="en-US" sz="2400" dirty="0"/>
          </a:p>
        </p:txBody>
      </p:sp>
      <p:sp>
        <p:nvSpPr>
          <p:cNvPr id="30" name="Rectangle 29"/>
          <p:cNvSpPr/>
          <p:nvPr/>
        </p:nvSpPr>
        <p:spPr>
          <a:xfrm>
            <a:off x="7307787" y="1902023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(3)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619672" y="3068960"/>
                <a:ext cx="6912768" cy="1008112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B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 </m:t>
                      </m:r>
                      <m:r>
                        <a:rPr lang="en-US" sz="2600" b="0" i="0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𝜔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𝑡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)</m:t>
                      </m:r>
                      <m:f>
                        <m:f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𝜃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l-GR" sz="2600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l-GR" sz="2600" i="1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l-GR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𝑠𝑖𝑛</m:t>
                                  </m:r>
                                </m:e>
                                <m:sup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l-GR" sz="2600" i="1"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e>
                          </m:rad>
                        </m:den>
                      </m:f>
                      <m:r>
                        <a:rPr lang="en-US" sz="2600" b="0" i="1" dirty="0" smtClean="0">
                          <a:latin typeface="Cambria Math"/>
                        </a:rPr>
                        <m:t>𝐿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𝜑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− 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𝜔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𝑡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)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𝑅𝑠𝑖𝑛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𝜃</m:t>
                      </m: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3068960"/>
                <a:ext cx="6912768" cy="100811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Τίτλος 5"/>
          <p:cNvSpPr>
            <a:spLocks noGrp="1"/>
          </p:cNvSpPr>
          <p:nvPr>
            <p:ph type="title"/>
          </p:nvPr>
        </p:nvSpPr>
        <p:spPr>
          <a:xfrm>
            <a:off x="66288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Εφαρμογή </a:t>
            </a:r>
            <a:r>
              <a:rPr lang="en-US" dirty="0" smtClean="0"/>
              <a:t>2: M</a:t>
            </a:r>
            <a:r>
              <a:rPr lang="el-GR" dirty="0" smtClean="0"/>
              <a:t>ηχανισμός Στροφάλου – Διωστήρα-Εμβόλου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115616" y="3140968"/>
                <a:ext cx="720080" cy="720080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vertJc m:val="bot"/>
                          <m:ctrlPr>
                            <a:rPr lang="en-US" sz="28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sz="28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3)</m:t>
                          </m:r>
                        </m:e>
                      </m:groupCh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3140968"/>
                <a:ext cx="720080" cy="72008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Rectangle 31"/>
          <p:cNvSpPr/>
          <p:nvPr/>
        </p:nvSpPr>
        <p:spPr>
          <a:xfrm>
            <a:off x="539552" y="3327375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(4)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115616" y="4581128"/>
                <a:ext cx="720080" cy="720080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vertJc m:val="bot"/>
                          <m:ctrlPr>
                            <a:rPr lang="en-US" sz="28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sz="28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5)</m:t>
                          </m:r>
                        </m:e>
                      </m:groupCh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4581128"/>
                <a:ext cx="720080" cy="72008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Rectangle 35"/>
          <p:cNvSpPr/>
          <p:nvPr/>
        </p:nvSpPr>
        <p:spPr>
          <a:xfrm>
            <a:off x="539552" y="4767535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(4)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619672" y="4365104"/>
                <a:ext cx="6912768" cy="1008112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B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 </m:t>
                      </m:r>
                      <m:r>
                        <a:rPr lang="en-US" sz="2600" b="0" i="0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𝜔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𝑡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)</m:t>
                      </m:r>
                      <m:f>
                        <m:f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𝜃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l-GR" sz="2600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l-GR" sz="2600" i="1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l-GR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𝑠𝑖𝑛</m:t>
                                  </m:r>
                                </m:e>
                                <m:sup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l-GR" sz="2600" i="1"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e>
                          </m:rad>
                        </m:den>
                      </m:f>
                      <m:r>
                        <a:rPr lang="en-US" sz="2600" i="1">
                          <a:latin typeface="Cambria Math"/>
                          <a:ea typeface="Cambria Math"/>
                        </a:rPr>
                        <m:t>𝑅𝑠𝑖𝑛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𝜃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− 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𝜔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𝑡</m:t>
                      </m:r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)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𝑅𝑠𝑖𝑛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𝜃</m:t>
                      </m: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4365104"/>
                <a:ext cx="6912768" cy="100811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331640" y="5805264"/>
                <a:ext cx="6912768" cy="1008112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  <a:ea typeface="Cambria Math"/>
                            </a:rPr>
                            <m:t>B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  </m:t>
                      </m:r>
                      <m:r>
                        <a:rPr lang="en-US" sz="2600" b="0" i="0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𝜔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𝑡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)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𝑅𝑠𝑖𝑛</m:t>
                      </m:r>
                      <m:r>
                        <a:rPr lang="el-GR" sz="2600" i="1">
                          <a:latin typeface="Cambria Math"/>
                          <a:ea typeface="Cambria Math"/>
                        </a:rPr>
                        <m:t>𝜃</m:t>
                      </m:r>
                      <m:d>
                        <m:dPr>
                          <m:begChr m:val="["/>
                          <m:endChr m:val="]"/>
                          <m:ctrlPr>
                            <a:rPr lang="el-GR" sz="260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1+</m:t>
                          </m:r>
                          <m:f>
                            <m:f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𝑐𝑜𝑠</m:t>
                              </m:r>
                              <m:r>
                                <a:rPr lang="el-GR" sz="2600" i="1"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US" sz="26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6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el-GR" sz="2600" i="1">
                                          <a:latin typeface="Cambria Math"/>
                                          <a:ea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l-GR" sz="2600" i="1"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l-GR" sz="26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600" i="1">
                                          <a:latin typeface="Cambria Math"/>
                                          <a:ea typeface="Cambria Math"/>
                                        </a:rPr>
                                        <m:t>𝑠𝑖𝑛</m:t>
                                      </m:r>
                                    </m:e>
                                    <m:sup>
                                      <m:r>
                                        <a:rPr lang="en-US" sz="2600" i="1">
                                          <a:latin typeface="Cambria Math"/>
                                          <a:ea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l-GR" sz="2600" i="1">
                                      <a:latin typeface="Cambria Math"/>
                                      <a:ea typeface="Cambria Math"/>
                                    </a:rPr>
                                    <m:t>𝜃</m:t>
                                  </m:r>
                                </m:e>
                              </m:rad>
                            </m:den>
                          </m:f>
                        </m:e>
                      </m:d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5805264"/>
                <a:ext cx="6912768" cy="100811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791580" y="6042483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580" y="6042483"/>
                <a:ext cx="648072" cy="533673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Rectangle 39"/>
          <p:cNvSpPr/>
          <p:nvPr/>
        </p:nvSpPr>
        <p:spPr>
          <a:xfrm>
            <a:off x="8316416" y="5847655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(4)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7209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331640" y="1703080"/>
                <a:ext cx="6048672" cy="933832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l-GR" sz="2600" i="1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</m:acc>
                        </m:e>
                        <m:sub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𝑡</m:t>
                          </m:r>
                        </m:e>
                      </m:d>
                      <m:r>
                        <a:rPr lang="en-US" sz="2600" i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𝑑</m:t>
                          </m:r>
                        </m:num>
                        <m:den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𝑑𝑡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𝜔</m:t>
                          </m:r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𝑡</m:t>
                          </m:r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)</m:t>
                          </m:r>
                          <m:f>
                            <m:f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𝑐𝑜𝑠</m:t>
                              </m:r>
                              <m:r>
                                <a:rPr lang="el-GR" sz="2600" i="1"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US" sz="26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6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el-GR" sz="2600" i="1">
                                          <a:latin typeface="Cambria Math"/>
                                          <a:ea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l-GR" sz="2600" i="1"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l-GR" sz="26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600" i="1">
                                          <a:latin typeface="Cambria Math"/>
                                          <a:ea typeface="Cambria Math"/>
                                        </a:rPr>
                                        <m:t>𝑠𝑖𝑛</m:t>
                                      </m:r>
                                    </m:e>
                                    <m:sup>
                                      <m:r>
                                        <a:rPr lang="en-US" sz="2600" i="1">
                                          <a:latin typeface="Cambria Math"/>
                                          <a:ea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l-GR" sz="2600" i="1">
                                      <a:latin typeface="Cambria Math"/>
                                      <a:ea typeface="Cambria Math"/>
                                    </a:rPr>
                                    <m:t>𝜃</m:t>
                                  </m:r>
                                </m:e>
                              </m:rad>
                            </m:den>
                          </m:f>
                        </m:e>
                      </m:d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1703080"/>
                <a:ext cx="6048672" cy="9338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Τίτλος 5"/>
          <p:cNvSpPr>
            <a:spLocks noGrp="1"/>
          </p:cNvSpPr>
          <p:nvPr>
            <p:ph type="title"/>
          </p:nvPr>
        </p:nvSpPr>
        <p:spPr>
          <a:xfrm>
            <a:off x="66288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Εφαρμογή </a:t>
            </a:r>
            <a:r>
              <a:rPr lang="en-US" dirty="0" smtClean="0"/>
              <a:t>2: M</a:t>
            </a:r>
            <a:r>
              <a:rPr lang="el-GR" dirty="0" smtClean="0"/>
              <a:t>ηχανισμός Στροφάλου – Διωστήρα-Εμβόλου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236296" y="1903159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6296" y="1903159"/>
                <a:ext cx="648072" cy="53367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403648" y="2927216"/>
                <a:ext cx="6408712" cy="1221864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l-GR" sz="26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𝑎</m:t>
                        </m:r>
                      </m:e>
                      <m:sub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r>
                      <a:rPr lang="en-US" sz="2600" i="1"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en-US" sz="26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  <a:ea typeface="Cambria Math"/>
                      </a:rPr>
                      <m:t>−</m:t>
                    </m:r>
                    <m:acc>
                      <m:accPr>
                        <m:chr m:val="̇"/>
                        <m:ctrlPr>
                          <a:rPr lang="en-US" sz="3200" i="1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l-GR" sz="3200" i="1">
                            <a:latin typeface="Cambria Math"/>
                            <a:ea typeface="Cambria Math"/>
                          </a:rPr>
                          <m:t>𝜔</m:t>
                        </m:r>
                      </m:e>
                    </m:acc>
                    <m:r>
                      <a:rPr lang="el-GR" sz="3200" i="1" smtClean="0">
                        <a:latin typeface="Cambria Math"/>
                        <a:ea typeface="Cambria Math"/>
                      </a:rPr>
                      <m:t> </m:t>
                    </m:r>
                    <m:d>
                      <m:dPr>
                        <m:ctrlPr>
                          <a:rPr lang="en-US" sz="32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/>
                            <a:ea typeface="Cambria Math"/>
                          </a:rPr>
                          <m:t>𝑡</m:t>
                        </m:r>
                      </m:e>
                    </m:d>
                    <m:f>
                      <m:fPr>
                        <m:ctrlPr>
                          <a:rPr lang="en-US" sz="32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/>
                            <a:ea typeface="Cambria Math"/>
                          </a:rPr>
                          <m:t>𝑐𝑜𝑠</m:t>
                        </m:r>
                        <m:r>
                          <a:rPr lang="el-GR" sz="3200" i="1">
                            <a:latin typeface="Cambria Math"/>
                            <a:ea typeface="Cambria Math"/>
                          </a:rPr>
                          <m:t>𝜃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3200" i="1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3200" i="1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3200" i="1">
                                    <a:latin typeface="Cambria Math"/>
                                    <a:ea typeface="Cambria Math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el-GR" sz="3200" i="1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l-GR" sz="3200" i="1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l-GR" sz="3200" i="1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3200" i="1">
                                    <a:latin typeface="Cambria Math"/>
                                    <a:ea typeface="Cambria Math"/>
                                  </a:rPr>
                                  <m:t>𝑠𝑖𝑛</m:t>
                                </m:r>
                              </m:e>
                              <m:sup>
                                <m:r>
                                  <a:rPr lang="en-US" sz="3200" i="1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l-GR" sz="3200" i="1">
                                <a:latin typeface="Cambria Math"/>
                                <a:ea typeface="Cambria Math"/>
                              </a:rPr>
                              <m:t>𝜃</m:t>
                            </m:r>
                          </m:e>
                        </m:rad>
                      </m:den>
                    </m:f>
                    <m:r>
                      <a:rPr lang="en-US" sz="3200" b="0" i="1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l-GR" sz="2800" i="1">
                        <a:latin typeface="Cambria Math"/>
                        <a:ea typeface="Cambria Math"/>
                      </a:rPr>
                      <m:t>𝜔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(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)</m:t>
                    </m:r>
                    <m:f>
                      <m:fPr>
                        <m:ctrlPr>
                          <a:rPr lang="en-US" sz="28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l-GR" sz="2800" b="0" i="1" smtClean="0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𝑠𝑖𝑛</m:t>
                        </m:r>
                        <m:r>
                          <a:rPr lang="el-GR" sz="2800" b="0" i="1" smtClean="0">
                            <a:latin typeface="Cambria Math"/>
                            <a:ea typeface="Cambria Math"/>
                          </a:rPr>
                          <m:t>𝜃</m:t>
                        </m:r>
                        <m:acc>
                          <m:accPr>
                            <m:chr m:val="̇"/>
                            <m:ctrlPr>
                              <a:rPr lang="el-GR" sz="2800" b="0" i="1" smtClean="0"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l-GR" sz="2800" b="0" i="1" smtClean="0">
                                <a:latin typeface="Cambria Math"/>
                                <a:ea typeface="Cambria Math"/>
                              </a:rPr>
                              <m:t>𝜃</m:t>
                            </m:r>
                          </m:e>
                        </m:acc>
                      </m:num>
                      <m:den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2800" i="1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800" i="1">
                                    <a:latin typeface="Cambria Math"/>
                                    <a:ea typeface="Cambria Math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el-GR" sz="2800" i="1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l-GR" sz="2800" i="1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l-GR" sz="2800" i="1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800" i="1">
                                    <a:latin typeface="Cambria Math"/>
                                    <a:ea typeface="Cambria Math"/>
                                  </a:rPr>
                                  <m:t>𝑠𝑖𝑛</m:t>
                                </m:r>
                              </m:e>
                              <m:sup>
                                <m:r>
                                  <a:rPr lang="en-US" sz="2800" i="1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l-GR" sz="2800" i="1">
                                <a:latin typeface="Cambria Math"/>
                                <a:ea typeface="Cambria Math"/>
                              </a:rPr>
                              <m:t>𝜃</m:t>
                            </m:r>
                          </m:e>
                        </m:rad>
                      </m:den>
                    </m:f>
                  </m:oMath>
                </a14:m>
                <a:endParaRPr lang="en-US" sz="2800" dirty="0" smtClean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2927216"/>
                <a:ext cx="6408712" cy="122186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131840" y="3791312"/>
                <a:ext cx="6408712" cy="1221864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l-GR" sz="2600" b="0" i="1" smtClean="0">
                          <a:latin typeface="Cambria Math"/>
                          <a:ea typeface="Cambria Math"/>
                        </a:rPr>
                        <m:t>𝜔</m:t>
                      </m:r>
                      <m:r>
                        <a:rPr lang="el-GR" sz="2600" i="1" smtClean="0">
                          <a:latin typeface="Cambria Math"/>
                          <a:ea typeface="Cambria Math"/>
                        </a:rPr>
                        <m:t> </m:t>
                      </m:r>
                      <m:d>
                        <m:d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𝑡</m:t>
                          </m:r>
                        </m:e>
                      </m:d>
                      <m:acc>
                        <m:accPr>
                          <m:chr m:val="̇"/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</m:acc>
                      <m:f>
                        <m:f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𝜃</m:t>
                          </m:r>
                          <m:sSup>
                            <m:sSupPr>
                              <m:ctrlP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𝜃</m:t>
                          </m:r>
                        </m:num>
                        <m:den>
                          <m:sSup>
                            <m:sSupPr>
                              <m:ctrlPr>
                                <a:rPr lang="el-GR" sz="260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sSup>
                                <m:sSupPr>
                                  <m:ctrlP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600" b="0" i="1" smtClean="0">
                                      <a:latin typeface="Cambria Math"/>
                                      <a:ea typeface="Cambria Math"/>
                                    </a:rPr>
                                    <m:t>(</m:t>
                                  </m:r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l-GR" sz="2600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l-GR" sz="2600" i="1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l-GR" sz="2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𝑠𝑖𝑛</m:t>
                                  </m:r>
                                </m:e>
                                <m:sup>
                                  <m:r>
                                    <a:rPr lang="en-US" sz="2600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l-GR" sz="2600" i="1"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3/2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3791312"/>
                <a:ext cx="6408712" cy="122186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Θέση κειμένου 1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043608" y="5115357"/>
                <a:ext cx="8352928" cy="495746"/>
              </a:xfrm>
              <a:ln>
                <a:noFill/>
              </a:ln>
            </p:spPr>
            <p:txBody>
              <a:bodyPr>
                <a:noAutofit/>
              </a:bodyPr>
              <a:lstStyle/>
              <a:p>
                <a:pPr algn="just"/>
                <a:r>
                  <a:rPr lang="el-GR" b="0" dirty="0" smtClean="0"/>
                  <a:t>Όμως</a:t>
                </a:r>
                <a:r>
                  <a:rPr lang="en-US" b="0" dirty="0" smtClean="0"/>
                  <a:t>:     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l-GR" b="0" i="1" smtClean="0">
                            <a:latin typeface="Cambria Math"/>
                          </a:rPr>
                          <m:t>𝜃</m:t>
                        </m:r>
                      </m:e>
                    </m:acc>
                    <m:r>
                      <a:rPr lang="el-GR" b="0" i="1" smtClean="0">
                        <a:latin typeface="Cambria Math"/>
                      </a:rPr>
                      <m:t>=</m:t>
                    </m:r>
                    <m:r>
                      <a:rPr lang="el-GR" b="0" i="1" smtClean="0">
                        <a:latin typeface="Cambria Math"/>
                      </a:rPr>
                      <m:t>𝜔</m:t>
                    </m:r>
                    <m:r>
                      <a:rPr lang="el-GR" b="0" i="1" smtClean="0">
                        <a:latin typeface="Cambria Math"/>
                      </a:rPr>
                      <m:t>(</m:t>
                    </m:r>
                    <m:r>
                      <a:rPr lang="en-US" b="0" i="1" smtClean="0">
                        <a:latin typeface="Cambria Math"/>
                      </a:rPr>
                      <m:t>𝑡</m:t>
                    </m:r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endParaRPr lang="en-US" b="0" dirty="0"/>
              </a:p>
            </p:txBody>
          </p:sp>
        </mc:Choice>
        <mc:Fallback xmlns="">
          <p:sp>
            <p:nvSpPr>
              <p:cNvPr id="21" name="Θέση κει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043608" y="5115357"/>
                <a:ext cx="8352928" cy="495746"/>
              </a:xfrm>
              <a:blipFill rotWithShape="1">
                <a:blip r:embed="rId7"/>
                <a:stretch>
                  <a:fillRect l="-1095" t="-1235" b="-2963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 22"/>
          <p:cNvSpPr/>
          <p:nvPr/>
        </p:nvSpPr>
        <p:spPr>
          <a:xfrm>
            <a:off x="8316416" y="4171411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(5)</a:t>
            </a:r>
            <a:endParaRPr lang="en-US" sz="2400" dirty="0"/>
          </a:p>
        </p:txBody>
      </p:sp>
      <p:sp>
        <p:nvSpPr>
          <p:cNvPr id="10" name="Rectangle 9"/>
          <p:cNvSpPr/>
          <p:nvPr/>
        </p:nvSpPr>
        <p:spPr>
          <a:xfrm>
            <a:off x="3635896" y="5157192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(6)</a:t>
            </a:r>
            <a:endParaRPr lang="en-US" sz="2400" dirty="0"/>
          </a:p>
        </p:txBody>
      </p:sp>
      <p:sp>
        <p:nvSpPr>
          <p:cNvPr id="2" name="Rectangle 1"/>
          <p:cNvSpPr/>
          <p:nvPr/>
        </p:nvSpPr>
        <p:spPr>
          <a:xfrm>
            <a:off x="2195736" y="5157192"/>
            <a:ext cx="1440160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0068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17/9/2014 8:35:30 μμ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2,2,3,1026,5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2,7,8,17,10,"/>
</p:tagLst>
</file>

<file path=ppt/theme/theme1.xml><?xml version="1.0" encoding="utf-8"?>
<a:theme xmlns:a="http://schemas.openxmlformats.org/drawingml/2006/main" name="UTH_Opencourse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 t r u e < / C h e c k T e x t S i z e >  
     < C h e c k S c r e e n T i p > f a l s e < / C h e c k S c r e e n T i p >  
     < S h o w S h a p e N a m e C o l u m n > f a l s e < / S h o w S h a p e N a m e C o l u m n >  
     < S h o w I s s u e D e s c r i p t i o n > f a l s e 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5E660CE9-CF9F-4905-8878-B8801F9EB79E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22058</TotalTime>
  <Words>4173</Words>
  <Application>Microsoft Office PowerPoint</Application>
  <PresentationFormat>On-screen Show (4:3)</PresentationFormat>
  <Paragraphs>411</Paragraphs>
  <Slides>42</Slides>
  <Notes>42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UTH_Opencourses Powerpoint Template</vt:lpstr>
      <vt:lpstr>Δυναμική</vt:lpstr>
      <vt:lpstr>Εφαρμογή 2: Mηχανισμός Στροφάλου – Διωστήρα-Εμβόλου</vt:lpstr>
      <vt:lpstr>Εφαρμογή 2: Mηχανισμός Στροφάλου – Διωστήρα-Εμβόλου</vt:lpstr>
      <vt:lpstr>Εφαρμογή 2: Mηχανισμός Στροφάλου – Διωστήρα-Εμβόλου</vt:lpstr>
      <vt:lpstr>Εφαρμογή 2: Mηχανισμός Στροφάλου – Διωστήρα-Εμβόλου</vt:lpstr>
      <vt:lpstr>Εφαρμογή 2: Mηχανισμός Στροφάλου – Διωστήρα-Εμβόλου</vt:lpstr>
      <vt:lpstr>Εφαρμογή 2: Mηχανισμός Στροφάλου – Διωστήρα-Εμβόλου</vt:lpstr>
      <vt:lpstr>Εφαρμογή 2: Mηχανισμός Στροφάλου – Διωστήρα-Εμβόλου</vt:lpstr>
      <vt:lpstr>Εφαρμογή 2: Mηχανισμός Στροφάλου – Διωστήρα-Εμβόλου</vt:lpstr>
      <vt:lpstr>Εφαρμογή 2: Mηχανισμός Στροφάλου – Διωστήρα-Εμβόλου</vt:lpstr>
      <vt:lpstr>Εφαρμογή 2: Mηχανισμός Στροφάλου – Διωστήρα-Εμβόλου</vt:lpstr>
      <vt:lpstr>Στιγμιαίος Πόλος Περιστροφής</vt:lpstr>
      <vt:lpstr>Στιγμιαίος Πόλος Περιστροφής</vt:lpstr>
      <vt:lpstr>Στιγμιαίος Πόλος Περιστροφής</vt:lpstr>
      <vt:lpstr>Στιγμιαίος Πόλος Περιστροφής</vt:lpstr>
      <vt:lpstr>Στιγμιαίος Πόλος Περιστροφής</vt:lpstr>
      <vt:lpstr>Στιγμιαίος Πόλος Περιστροφής</vt:lpstr>
      <vt:lpstr>Εφαρμογή 1: Εύρεση του στιγμιαίου                      πόλου περιστροφής</vt:lpstr>
      <vt:lpstr>Εφαρμογή 1: Εύρεση του στιγμιαίου                      πόλου περιστροφής</vt:lpstr>
      <vt:lpstr>Εφαρμογή 2: Κύλιση δίσκου σε         επίπεδο</vt:lpstr>
      <vt:lpstr>Εφαρμογή 2: Κύλιση δίσκου σε         επίπεδο</vt:lpstr>
      <vt:lpstr>Εφαρμογή 2: Κύλιση δίσκου σε         επίπεδο</vt:lpstr>
      <vt:lpstr>Εφαρμογή 2: Κύλιση δίσκου σε         επίπεδο</vt:lpstr>
      <vt:lpstr>Εφαρμογή 2: Κύλιση δίσκου σε         επίπεδο</vt:lpstr>
      <vt:lpstr>Εφαρμογή 2: Κύλιση δίσκου σε         επίπεδο</vt:lpstr>
      <vt:lpstr>Εφαρμογή 2: Κύλιση δίσκου σε         επίπεδο</vt:lpstr>
      <vt:lpstr>Εφαρμογή 3: Κύλιση δίσκου σε                             κεκλιμένο επίπεδο</vt:lpstr>
      <vt:lpstr>Εφαρμογή 4: Κύλιση δίσκου σε                          κινούμενο όχημα</vt:lpstr>
      <vt:lpstr>Εφαρμογή 4: Κύλιση δίσκου σε                          κινούμενο όχημα</vt:lpstr>
      <vt:lpstr>Εφαρμογή 4: Κύλιση δίσκου σε                          κινούμενο όχημα</vt:lpstr>
      <vt:lpstr>Εφαρμογή 4: Κύλιση δίσκου σε                          κινούμενο όχημα</vt:lpstr>
      <vt:lpstr>4. Περιστροφή γύρω από σταθερό σημείο</vt:lpstr>
      <vt:lpstr>Περιστροφή γύρω από σταθερό σημείο</vt:lpstr>
      <vt:lpstr>Περιστροφή γύρω από σταθερό σημείο</vt:lpstr>
      <vt:lpstr>Περιστροφή γύρω από σταθερό σημείο</vt:lpstr>
      <vt:lpstr>Περιστροφή γύρω από σταθερό σημείο</vt:lpstr>
      <vt:lpstr>Περιστροφή γύρω από σταθερό σημείο</vt:lpstr>
      <vt:lpstr>Περιστροφή γύρω από σταθερό σημείο</vt:lpstr>
      <vt:lpstr>Περιστροφή γύρω από σταθερό σημείο</vt:lpstr>
      <vt:lpstr>Περιστροφή γύρω από σταθερό σημείο</vt:lpstr>
      <vt:lpstr>Περιστροφή γύρω από σταθερό σημείο</vt:lpstr>
      <vt:lpstr>Τέλος Ενότητας</vt:lpstr>
    </vt:vector>
  </TitlesOfParts>
  <Company>UTH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Τίτλος Μαθήματος - Ενότητα</dc:title>
  <dc:creator>ΔΙδάσκων</dc:creator>
  <cp:lastModifiedBy>Christina</cp:lastModifiedBy>
  <cp:revision>312</cp:revision>
  <dcterms:created xsi:type="dcterms:W3CDTF">2014-09-17T16:29:18Z</dcterms:created>
  <dcterms:modified xsi:type="dcterms:W3CDTF">2014-12-08T09:12:26Z</dcterms:modified>
</cp:coreProperties>
</file>