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25"/>
  </p:notesMasterIdLst>
  <p:sldIdLst>
    <p:sldId id="257" r:id="rId3"/>
    <p:sldId id="258" r:id="rId4"/>
    <p:sldId id="324" r:id="rId5"/>
    <p:sldId id="326" r:id="rId6"/>
    <p:sldId id="327" r:id="rId7"/>
    <p:sldId id="328" r:id="rId8"/>
    <p:sldId id="329" r:id="rId9"/>
    <p:sldId id="330" r:id="rId10"/>
    <p:sldId id="331" r:id="rId11"/>
    <p:sldId id="332" r:id="rId12"/>
    <p:sldId id="333" r:id="rId13"/>
    <p:sldId id="334" r:id="rId14"/>
    <p:sldId id="335" r:id="rId15"/>
    <p:sldId id="336" r:id="rId16"/>
    <p:sldId id="337" r:id="rId17"/>
    <p:sldId id="338" r:id="rId18"/>
    <p:sldId id="339" r:id="rId19"/>
    <p:sldId id="340" r:id="rId20"/>
    <p:sldId id="341" r:id="rId21"/>
    <p:sldId id="342" r:id="rId22"/>
    <p:sldId id="343" r:id="rId23"/>
    <p:sldId id="325" r:id="rId24"/>
  </p:sldIdLst>
  <p:sldSz cx="9144000" cy="6858000" type="screen4x3"/>
  <p:notesSz cx="6858000" cy="9144000"/>
  <p:custDataLst>
    <p:tags r:id="rId26"/>
  </p:custData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Pet" initials="N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663300"/>
    <a:srgbClr val="6600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Φωτεινό στυλ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9" d="100"/>
          <a:sy n="89" d="100"/>
        </p:scale>
        <p:origin x="-147" y="-65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gs" Target="tags/tag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05C097-04B7-44E1-9968-25C5DB2563B3}" type="datetimeFigureOut">
              <a:rPr lang="el-GR" smtClean="0"/>
              <a:pPr/>
              <a:t>16/3/2016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0EBB63-910B-484B-BBB9-ECB9018BB68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166338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CCA508-3B63-4BA9-93AF-AA2EFF565143}" type="slidenum">
              <a:rPr lang="el-GR" smtClean="0"/>
              <a:pPr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3634208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23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685817" indent="-263776" defTabSz="914423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055103" indent="-211021" defTabSz="914423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477145" indent="-211021" defTabSz="914423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1899186" indent="-211021" defTabSz="914423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321227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743269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165310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587351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/>
            <a:fld id="{EE4BC19E-1B19-48B8-9C0B-5CA34EE6B01C}" type="slidenum">
              <a:rPr lang="en-GB" altLang="el-GR" smtClean="0">
                <a:latin typeface="Tahoma" pitchFamily="34" charset="0"/>
              </a:rPr>
              <a:pPr eaLnBrk="1" hangingPunct="1"/>
              <a:t>15</a:t>
            </a:fld>
            <a:endParaRPr lang="en-GB" altLang="el-GR" smtClean="0">
              <a:latin typeface="Tahoma" pitchFamily="34" charset="0"/>
            </a:endParaRPr>
          </a:p>
        </p:txBody>
      </p:sp>
      <p:sp>
        <p:nvSpPr>
          <p:cNvPr id="1146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146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altLang="el-GR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23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685817" indent="-263776" defTabSz="914423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055103" indent="-211021" defTabSz="914423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477145" indent="-211021" defTabSz="914423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1899186" indent="-211021" defTabSz="914423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321227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743269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165310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587351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/>
            <a:fld id="{FFA7D48A-F41D-415C-A30C-643E639B91F3}" type="slidenum">
              <a:rPr lang="en-GB" altLang="el-GR" smtClean="0">
                <a:latin typeface="Tahoma" pitchFamily="34" charset="0"/>
              </a:rPr>
              <a:pPr eaLnBrk="1" hangingPunct="1"/>
              <a:t>16</a:t>
            </a:fld>
            <a:endParaRPr lang="en-GB" altLang="el-GR" smtClean="0">
              <a:latin typeface="Tahoma" pitchFamily="34" charset="0"/>
            </a:endParaRPr>
          </a:p>
        </p:txBody>
      </p:sp>
      <p:sp>
        <p:nvSpPr>
          <p:cNvPr id="1157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157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altLang="el-GR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23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685817" indent="-263776" defTabSz="914423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055103" indent="-211021" defTabSz="914423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477145" indent="-211021" defTabSz="914423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1899186" indent="-211021" defTabSz="914423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321227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743269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165310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587351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/>
            <a:fld id="{4EC17B7B-7164-41A4-B956-4586D4CE3169}" type="slidenum">
              <a:rPr lang="en-GB" altLang="el-GR" smtClean="0">
                <a:latin typeface="Tahoma" pitchFamily="34" charset="0"/>
              </a:rPr>
              <a:pPr eaLnBrk="1" hangingPunct="1"/>
              <a:t>18</a:t>
            </a:fld>
            <a:endParaRPr lang="en-GB" altLang="el-GR" smtClean="0">
              <a:latin typeface="Tahoma" pitchFamily="34" charset="0"/>
            </a:endParaRPr>
          </a:p>
        </p:txBody>
      </p:sp>
      <p:sp>
        <p:nvSpPr>
          <p:cNvPr id="1167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167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494" y="4342939"/>
            <a:ext cx="5487013" cy="4114587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altLang="el-GR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23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685817" indent="-263776" defTabSz="914423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055103" indent="-211021" defTabSz="914423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477145" indent="-211021" defTabSz="914423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1899186" indent="-211021" defTabSz="914423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321227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743269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165310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587351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/>
            <a:fld id="{078BB285-8994-4BFF-9466-769025964E82}" type="slidenum">
              <a:rPr lang="en-GB" altLang="el-GR" smtClean="0">
                <a:latin typeface="Tahoma" pitchFamily="34" charset="0"/>
              </a:rPr>
              <a:pPr eaLnBrk="1" hangingPunct="1"/>
              <a:t>20</a:t>
            </a:fld>
            <a:endParaRPr lang="en-GB" altLang="el-GR" smtClean="0">
              <a:latin typeface="Tahoma" pitchFamily="34" charset="0"/>
            </a:endParaRPr>
          </a:p>
        </p:txBody>
      </p:sp>
      <p:sp>
        <p:nvSpPr>
          <p:cNvPr id="1177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177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altLang="el-GR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23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685817" indent="-263776" defTabSz="914423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055103" indent="-211021" defTabSz="914423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477145" indent="-211021" defTabSz="914423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1899186" indent="-211021" defTabSz="914423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321227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743269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165310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587351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/>
            <a:fld id="{5944E762-2BB9-469D-90DD-07C13EF56D72}" type="slidenum">
              <a:rPr lang="en-GB" altLang="el-GR" smtClean="0">
                <a:latin typeface="Tahoma" pitchFamily="34" charset="0"/>
              </a:rPr>
              <a:pPr eaLnBrk="1" hangingPunct="1"/>
              <a:t>21</a:t>
            </a:fld>
            <a:endParaRPr lang="en-GB" altLang="el-GR" smtClean="0">
              <a:latin typeface="Tahoma" pitchFamily="34" charset="0"/>
            </a:endParaRPr>
          </a:p>
        </p:txBody>
      </p:sp>
      <p:sp>
        <p:nvSpPr>
          <p:cNvPr id="1187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187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altLang="el-GR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23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685817" indent="-263776" defTabSz="914423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055103" indent="-211021" defTabSz="914423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477145" indent="-211021" defTabSz="914423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1899186" indent="-211021" defTabSz="914423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321227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743269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165310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587351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/>
            <a:fld id="{E0112FDB-6744-425C-B1F6-7B0603917B4B}" type="slidenum">
              <a:rPr lang="en-GB" altLang="el-GR" smtClean="0">
                <a:latin typeface="Tahoma" pitchFamily="34" charset="0"/>
              </a:rPr>
              <a:pPr eaLnBrk="1" hangingPunct="1"/>
              <a:t>4</a:t>
            </a:fld>
            <a:endParaRPr lang="en-GB" altLang="el-GR" smtClean="0">
              <a:latin typeface="Tahoma" pitchFamily="34" charset="0"/>
            </a:endParaRPr>
          </a:p>
        </p:txBody>
      </p:sp>
      <p:sp>
        <p:nvSpPr>
          <p:cNvPr id="1034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034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altLang="el-GR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23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685817" indent="-263776" defTabSz="914423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055103" indent="-211021" defTabSz="914423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477145" indent="-211021" defTabSz="914423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1899186" indent="-211021" defTabSz="914423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321227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743269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165310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587351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/>
            <a:fld id="{D925E1C1-5B96-4F9D-B3D7-44B83DD71BDD}" type="slidenum">
              <a:rPr lang="en-GB" altLang="el-GR" smtClean="0">
                <a:latin typeface="Tahoma" pitchFamily="34" charset="0"/>
              </a:rPr>
              <a:pPr eaLnBrk="1" hangingPunct="1"/>
              <a:t>8</a:t>
            </a:fld>
            <a:endParaRPr lang="en-GB" altLang="el-GR" smtClean="0">
              <a:latin typeface="Tahoma" pitchFamily="34" charset="0"/>
            </a:endParaRPr>
          </a:p>
        </p:txBody>
      </p:sp>
      <p:sp>
        <p:nvSpPr>
          <p:cNvPr id="1044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044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altLang="el-GR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23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685817" indent="-263776" defTabSz="914423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055103" indent="-211021" defTabSz="914423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477145" indent="-211021" defTabSz="914423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1899186" indent="-211021" defTabSz="914423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321227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743269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165310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587351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/>
            <a:fld id="{65A399F6-BD02-4988-9B02-BDC4CD831A1E}" type="slidenum">
              <a:rPr lang="en-GB" altLang="el-GR" smtClean="0">
                <a:latin typeface="Tahoma" pitchFamily="34" charset="0"/>
              </a:rPr>
              <a:pPr eaLnBrk="1" hangingPunct="1"/>
              <a:t>9</a:t>
            </a:fld>
            <a:endParaRPr lang="en-GB" altLang="el-GR" smtClean="0">
              <a:latin typeface="Tahoma" pitchFamily="34" charset="0"/>
            </a:endParaRPr>
          </a:p>
        </p:txBody>
      </p:sp>
      <p:sp>
        <p:nvSpPr>
          <p:cNvPr id="1054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054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altLang="el-GR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23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685817" indent="-263776" defTabSz="914423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055103" indent="-211021" defTabSz="914423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477145" indent="-211021" defTabSz="914423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1899186" indent="-211021" defTabSz="914423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321227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743269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165310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587351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/>
            <a:fld id="{84EF34DA-2AAD-4B01-B5C7-C4DF114D8818}" type="slidenum">
              <a:rPr lang="en-GB" altLang="el-GR" smtClean="0">
                <a:latin typeface="Tahoma" pitchFamily="34" charset="0"/>
              </a:rPr>
              <a:pPr eaLnBrk="1" hangingPunct="1"/>
              <a:t>10</a:t>
            </a:fld>
            <a:endParaRPr lang="en-GB" altLang="el-GR" smtClean="0">
              <a:latin typeface="Tahoma" pitchFamily="34" charset="0"/>
            </a:endParaRPr>
          </a:p>
        </p:txBody>
      </p:sp>
      <p:sp>
        <p:nvSpPr>
          <p:cNvPr id="1064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065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altLang="el-GR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23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685817" indent="-263776" defTabSz="914423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055103" indent="-211021" defTabSz="914423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477145" indent="-211021" defTabSz="914423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1899186" indent="-211021" defTabSz="914423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321227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743269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165310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587351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/>
            <a:fld id="{5327447B-AA2B-4621-AC74-692B890888FE}" type="slidenum">
              <a:rPr lang="en-GB" altLang="el-GR" smtClean="0">
                <a:latin typeface="Tahoma" pitchFamily="34" charset="0"/>
              </a:rPr>
              <a:pPr eaLnBrk="1" hangingPunct="1"/>
              <a:t>11</a:t>
            </a:fld>
            <a:endParaRPr lang="en-GB" altLang="el-GR" smtClean="0">
              <a:latin typeface="Tahoma" pitchFamily="34" charset="0"/>
            </a:endParaRPr>
          </a:p>
        </p:txBody>
      </p:sp>
      <p:sp>
        <p:nvSpPr>
          <p:cNvPr id="107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altLang="el-GR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23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685817" indent="-263776" defTabSz="914423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055103" indent="-211021" defTabSz="914423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477145" indent="-211021" defTabSz="914423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1899186" indent="-211021" defTabSz="914423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321227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743269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165310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587351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/>
            <a:fld id="{7C8254BF-ED7F-4E03-A5D3-2CBA0A7FD267}" type="slidenum">
              <a:rPr lang="en-GB" altLang="el-GR" smtClean="0">
                <a:latin typeface="Tahoma" pitchFamily="34" charset="0"/>
              </a:rPr>
              <a:pPr eaLnBrk="1" hangingPunct="1"/>
              <a:t>12</a:t>
            </a:fld>
            <a:endParaRPr lang="en-GB" altLang="el-GR" smtClean="0">
              <a:latin typeface="Tahoma" pitchFamily="34" charset="0"/>
            </a:endParaRPr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altLang="el-GR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23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685817" indent="-263776" defTabSz="914423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055103" indent="-211021" defTabSz="914423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477145" indent="-211021" defTabSz="914423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1899186" indent="-211021" defTabSz="914423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321227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743269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165310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587351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/>
            <a:fld id="{05541B14-3F2A-4CC7-89F4-B79734E10A10}" type="slidenum">
              <a:rPr lang="en-GB" altLang="el-GR" smtClean="0">
                <a:latin typeface="Tahoma" pitchFamily="34" charset="0"/>
              </a:rPr>
              <a:pPr eaLnBrk="1" hangingPunct="1"/>
              <a:t>13</a:t>
            </a:fld>
            <a:endParaRPr lang="en-GB" altLang="el-GR" smtClean="0">
              <a:latin typeface="Tahoma" pitchFamily="34" charset="0"/>
            </a:endParaRPr>
          </a:p>
        </p:txBody>
      </p:sp>
      <p:sp>
        <p:nvSpPr>
          <p:cNvPr id="1116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altLang="el-GR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4423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685817" indent="-263776" defTabSz="914423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055103" indent="-211021" defTabSz="914423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477145" indent="-211021" defTabSz="914423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1899186" indent="-211021" defTabSz="914423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321227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743269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165310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587351" indent="-211021" defTabSz="91442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/>
            <a:fld id="{C282B035-9A5F-41C9-BDE9-0EA207ED82DC}" type="slidenum">
              <a:rPr lang="en-GB" altLang="el-GR" smtClean="0">
                <a:latin typeface="Tahoma" pitchFamily="34" charset="0"/>
              </a:rPr>
              <a:pPr eaLnBrk="1" hangingPunct="1"/>
              <a:t>14</a:t>
            </a:fld>
            <a:endParaRPr lang="en-GB" altLang="el-GR" smtClean="0">
              <a:latin typeface="Tahoma" pitchFamily="34" charset="0"/>
            </a:endParaRPr>
          </a:p>
        </p:txBody>
      </p:sp>
      <p:sp>
        <p:nvSpPr>
          <p:cNvPr id="1136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1136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l-GR" altLang="el-G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27ACE-FA03-481B-A944-F1F9C7A6C06F}" type="datetime1">
              <a:rPr lang="el-GR" smtClean="0"/>
              <a:t>16/3/2016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24041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26B94-859F-45E2-B6D8-3F4AFDAAC21C}" type="datetime1">
              <a:rPr lang="el-GR" smtClean="0"/>
              <a:t>16/3/2016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55766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F0188-CD73-4327-92F5-0C2ACE29070A}" type="datetime1">
              <a:rPr lang="el-GR" smtClean="0"/>
              <a:t>16/3/2016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47411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CC11A5-92E4-41C3-A138-80175CE53EEE}" type="datetime1">
              <a:rPr lang="el-GR" smtClean="0"/>
              <a:t>16/3/2016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7403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F53F2-A09B-4F33-86D2-2171A68C2F17}" type="datetime1">
              <a:rPr lang="el-GR" smtClean="0"/>
              <a:t>16/3/2016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52651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C4CEF-F073-49D3-932D-0B9F3A7A3387}" type="datetime1">
              <a:rPr lang="el-GR" smtClean="0"/>
              <a:t>16/3/2016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36594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00F522-D308-4C46-9631-85DCDE932B3B}" type="datetime1">
              <a:rPr lang="el-GR" smtClean="0"/>
              <a:t>16/3/2016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74660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4D696-4110-4762-B606-4FBA003638FA}" type="datetime1">
              <a:rPr lang="el-GR" smtClean="0"/>
              <a:t>16/3/2016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78247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8A22E-252A-4435-8A91-0FD7DD753584}" type="datetime1">
              <a:rPr lang="el-GR" smtClean="0"/>
              <a:t>16/3/2016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67687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BB1BFB-F172-4C6C-AD0E-487A054C8E7F}" type="datetime1">
              <a:rPr lang="el-GR" smtClean="0"/>
              <a:t>16/3/2016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37089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1213E7-D3A6-48AC-AE05-509EA4E0676C}" type="datetime1">
              <a:rPr lang="el-GR" smtClean="0"/>
              <a:t>16/3/2016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95363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08960F-44CE-484C-879C-8FD0FE5CB10F}" type="datetime1">
              <a:rPr lang="el-GR" smtClean="0"/>
              <a:t>16/3/2016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16209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hyperlink" Target="http://www.teilar.gr/" TargetMode="External"/><Relationship Id="rId7" Type="http://schemas.openxmlformats.org/officeDocument/2006/relationships/hyperlink" Target="http://www.edulll.gr/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image" Target="../media/image2.png"/><Relationship Id="rId5" Type="http://schemas.openxmlformats.org/officeDocument/2006/relationships/hyperlink" Target="http://creativecommons.org/licenses/by-nc-nd/3.0/deed.el" TargetMode="External"/><Relationship Id="rId4" Type="http://schemas.openxmlformats.org/officeDocument/2006/relationships/image" Target="../media/image1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7.emf"/><Relationship Id="rId4" Type="http://schemas.openxmlformats.org/officeDocument/2006/relationships/oleObject" Target="../embeddings/oleObject1.bin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nd/3.0/deed.el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nd/3.0/deed.el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6" Type="http://schemas.openxmlformats.org/officeDocument/2006/relationships/image" Target="../media/image3.png"/><Relationship Id="rId5" Type="http://schemas.openxmlformats.org/officeDocument/2006/relationships/hyperlink" Target="http://www.edulll.gr/" TargetMode="Externa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5" Type="http://schemas.openxmlformats.org/officeDocument/2006/relationships/image" Target="../media/image4.png"/><Relationship Id="rId4" Type="http://schemas.openxmlformats.org/officeDocument/2006/relationships/hyperlink" Target="http://www.edulll.gr/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Εικόνα 1" descr="Λογότυπο Τεχνολογικό Εκπαιδευτικό Ίδρυμα Θεσσαλίας.">
            <a:hlinkClick r:id="rId3" tooltip="Μετάβαση στην Ιστοσελίδα του Ιδρύματος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88" y="449376"/>
            <a:ext cx="3456432" cy="1146048"/>
          </a:xfrm>
          <a:prstGeom prst="rect">
            <a:avLst/>
          </a:prstGeom>
        </p:spPr>
      </p:pic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755576" y="1628801"/>
            <a:ext cx="7628012" cy="936103"/>
          </a:xfrm>
        </p:spPr>
        <p:txBody>
          <a:bodyPr>
            <a:noAutofit/>
          </a:bodyPr>
          <a:lstStyle/>
          <a:p>
            <a:r>
              <a:rPr lang="el-GR" sz="4100" b="1" dirty="0" smtClean="0">
                <a:solidFill>
                  <a:prstClr val="black"/>
                </a:solidFill>
              </a:rPr>
              <a:t>Αρχές Διοίκησης και Διαχείρισης Έργων</a:t>
            </a:r>
            <a:endParaRPr lang="el-GR" sz="4100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type="subTitle" idx="1"/>
          </p:nvPr>
        </p:nvSpPr>
        <p:spPr>
          <a:xfrm>
            <a:off x="395536" y="2780928"/>
            <a:ext cx="8352928" cy="2876922"/>
          </a:xfrm>
        </p:spPr>
        <p:txBody>
          <a:bodyPr>
            <a:normAutofit/>
          </a:bodyPr>
          <a:lstStyle/>
          <a:p>
            <a:pPr lvl="0">
              <a:lnSpc>
                <a:spcPct val="110000"/>
              </a:lnSpc>
              <a:spcBef>
                <a:spcPts val="0"/>
              </a:spcBef>
              <a:defRPr/>
            </a:pPr>
            <a:r>
              <a:rPr lang="el-GR" sz="3000" b="1" dirty="0">
                <a:solidFill>
                  <a:prstClr val="black"/>
                </a:solidFill>
                <a:cs typeface="Arial" charset="0"/>
              </a:rPr>
              <a:t>Ενότητα </a:t>
            </a:r>
            <a:r>
              <a:rPr lang="el-GR" sz="3000" b="1" dirty="0" smtClean="0">
                <a:solidFill>
                  <a:prstClr val="black"/>
                </a:solidFill>
                <a:cs typeface="Arial" charset="0"/>
              </a:rPr>
              <a:t>11</a:t>
            </a:r>
            <a:r>
              <a:rPr lang="en-US" sz="3000" b="1" dirty="0" smtClean="0">
                <a:solidFill>
                  <a:prstClr val="black"/>
                </a:solidFill>
                <a:cs typeface="Arial" charset="0"/>
              </a:rPr>
              <a:t>:</a:t>
            </a:r>
            <a:r>
              <a:rPr lang="el-GR" sz="3000" b="1" dirty="0" smtClean="0">
                <a:solidFill>
                  <a:prstClr val="black"/>
                </a:solidFill>
                <a:cs typeface="Arial" charset="0"/>
              </a:rPr>
              <a:t>  </a:t>
            </a:r>
            <a:r>
              <a:rPr lang="el-GR" sz="3000" dirty="0" smtClean="0">
                <a:solidFill>
                  <a:prstClr val="black"/>
                </a:solidFill>
                <a:cs typeface="Arial" charset="0"/>
              </a:rPr>
              <a:t>Οικονομική Διαχείριση Έργων – Σύνταξη </a:t>
            </a:r>
            <a:r>
              <a:rPr lang="el-GR" sz="3000" dirty="0" err="1" smtClean="0">
                <a:solidFill>
                  <a:prstClr val="black"/>
                </a:solidFill>
                <a:cs typeface="Arial" charset="0"/>
              </a:rPr>
              <a:t>Προυπολογισμού</a:t>
            </a:r>
            <a:r>
              <a:rPr lang="en-US" sz="3000" dirty="0" smtClean="0">
                <a:solidFill>
                  <a:prstClr val="black"/>
                </a:solidFill>
                <a:cs typeface="Arial" charset="0"/>
              </a:rPr>
              <a:t>.</a:t>
            </a:r>
            <a:endParaRPr lang="el-GR" sz="3000" dirty="0" smtClean="0">
              <a:solidFill>
                <a:prstClr val="black"/>
              </a:solidFill>
              <a:cs typeface="Arial" charset="0"/>
            </a:endParaRPr>
          </a:p>
          <a:p>
            <a:pPr lvl="0">
              <a:lnSpc>
                <a:spcPct val="110000"/>
              </a:lnSpc>
              <a:spcBef>
                <a:spcPts val="0"/>
              </a:spcBef>
              <a:defRPr/>
            </a:pPr>
            <a:r>
              <a:rPr lang="el-GR" sz="3000" dirty="0" smtClean="0">
                <a:solidFill>
                  <a:prstClr val="black"/>
                </a:solidFill>
                <a:cs typeface="Arial" charset="0"/>
              </a:rPr>
              <a:t>Διδάσκων</a:t>
            </a:r>
            <a:r>
              <a:rPr lang="el-GR" sz="3000" dirty="0">
                <a:solidFill>
                  <a:prstClr val="black"/>
                </a:solidFill>
                <a:cs typeface="Arial" charset="0"/>
              </a:rPr>
              <a:t>: </a:t>
            </a:r>
            <a:r>
              <a:rPr lang="el-GR" sz="3000" dirty="0" err="1" smtClean="0">
                <a:solidFill>
                  <a:prstClr val="black"/>
                </a:solidFill>
                <a:cs typeface="Arial" charset="0"/>
              </a:rPr>
              <a:t>Φιτσιλής</a:t>
            </a:r>
            <a:r>
              <a:rPr lang="el-GR" sz="3000" dirty="0" smtClean="0">
                <a:solidFill>
                  <a:prstClr val="black"/>
                </a:solidFill>
                <a:cs typeface="Arial" charset="0"/>
              </a:rPr>
              <a:t> Παναγιώτης,</a:t>
            </a:r>
          </a:p>
          <a:p>
            <a:pPr lvl="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/>
            </a:pPr>
            <a:r>
              <a:rPr lang="el-GR" sz="3000" dirty="0" smtClean="0">
                <a:solidFill>
                  <a:prstClr val="black"/>
                </a:solidFill>
                <a:cs typeface="Arial" charset="0"/>
              </a:rPr>
              <a:t>Καθηγητής</a:t>
            </a:r>
            <a:r>
              <a:rPr lang="el-GR" sz="3000" dirty="0">
                <a:solidFill>
                  <a:prstClr val="black"/>
                </a:solidFill>
                <a:cs typeface="Arial" charset="0"/>
              </a:rPr>
              <a:t>.</a:t>
            </a:r>
          </a:p>
          <a:p>
            <a:pPr lvl="0">
              <a:lnSpc>
                <a:spcPct val="110000"/>
              </a:lnSpc>
              <a:spcBef>
                <a:spcPts val="0"/>
              </a:spcBef>
              <a:defRPr/>
            </a:pPr>
            <a:r>
              <a:rPr lang="el-GR" sz="3000" dirty="0">
                <a:solidFill>
                  <a:prstClr val="black"/>
                </a:solidFill>
                <a:cs typeface="Arial" charset="0"/>
              </a:rPr>
              <a:t>Τμήμα </a:t>
            </a:r>
            <a:r>
              <a:rPr lang="el-GR" sz="3000" dirty="0" smtClean="0">
                <a:solidFill>
                  <a:prstClr val="black"/>
                </a:solidFill>
                <a:cs typeface="Arial" charset="0"/>
              </a:rPr>
              <a:t>Διοίκησης Επιχειρήσεων</a:t>
            </a:r>
            <a:r>
              <a:rPr lang="el-GR" sz="2800" dirty="0" smtClean="0">
                <a:solidFill>
                  <a:prstClr val="black"/>
                </a:solidFill>
                <a:cs typeface="Arial" charset="0"/>
              </a:rPr>
              <a:t>. </a:t>
            </a:r>
            <a:endParaRPr lang="en-US" sz="2800" b="1" dirty="0">
              <a:solidFill>
                <a:prstClr val="black"/>
              </a:solidFill>
              <a:cs typeface="Arial" charset="0"/>
            </a:endParaRPr>
          </a:p>
          <a:p>
            <a:endParaRPr lang="el-GR" dirty="0"/>
          </a:p>
        </p:txBody>
      </p:sp>
      <p:pic>
        <p:nvPicPr>
          <p:cNvPr id="7" name="Εικόνα 2" descr="Λογότυπο για Άδειες χρήσης Creative Commons, B Y, NC, ND.">
            <a:hlinkClick r:id="rId5" tooltip="Μετάβαση στην Άδεια Χρήσης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908175" y="5949950"/>
            <a:ext cx="1584325" cy="554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Εικόνα 3" descr="Λογότυπο Επιχειρησιακού Προγράμματος Εκπαίδευση και Δια βίου Μάθηση του Υπουργείου Παιδείας, ΕΣΠΑ 2007 - 2013, με τη σημαία της Ευρωπαϊκής Ένωσης, το οποίο συγχρηματοδοτείται από την Ευρωπαϊκή Ένωση (Ευρωπαϊκό Κοινωνικό Ταμείο) και από εθνικούς πόρους. ">
            <a:hlinkClick r:id="rId7" tooltip="Μετάβαση σε www.edulll.gr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492500" y="5657850"/>
            <a:ext cx="4310063" cy="103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506603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Fig07-01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209800"/>
            <a:ext cx="3649663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579" name="Picture 3" descr="Fig07-02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2590800"/>
            <a:ext cx="4038600" cy="223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58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ΕΡΓΑ ΜΕ ΔΙΑΦΟΡΕΤΙΚΗ ΣΥΜΠΕΡΙΦΟΡΑ</a:t>
            </a:r>
            <a:endParaRPr lang="en-US" altLang="el-GR" smtClean="0"/>
          </a:p>
        </p:txBody>
      </p:sp>
      <p:sp>
        <p:nvSpPr>
          <p:cNvPr id="2" name="TextBox 1"/>
          <p:cNvSpPr txBox="1"/>
          <p:nvPr/>
        </p:nvSpPr>
        <p:spPr>
          <a:xfrm>
            <a:off x="2051720" y="5013176"/>
            <a:ext cx="29481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Έργο με αργή αρχή και αργό τέλος. Σημαίνει δεν απαιτεί πολλούς πόρους  σε αυτές τις φάσεις</a:t>
            </a:r>
            <a:endParaRPr lang="el-GR" dirty="0"/>
          </a:p>
        </p:txBody>
      </p:sp>
      <p:sp>
        <p:nvSpPr>
          <p:cNvPr id="6" name="TextBox 5"/>
          <p:cNvSpPr txBox="1"/>
          <p:nvPr/>
        </p:nvSpPr>
        <p:spPr>
          <a:xfrm>
            <a:off x="5364088" y="4565411"/>
            <a:ext cx="294813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Έργο με αργή αρχή και ένταση στο τέλος. Η περισσότεροι πόροι απαιτούντα στο τέλος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461730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42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Δυο προσεγγίσεις για την κατάρτιση του προϋπολογισμού</a:t>
            </a:r>
            <a:endParaRPr lang="en-US" dirty="0"/>
          </a:p>
        </p:txBody>
      </p:sp>
      <p:sp>
        <p:nvSpPr>
          <p:cNvPr id="25603" name="Rectangle 5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altLang="el-GR" smtClean="0"/>
              <a:t>Top-Down</a:t>
            </a:r>
            <a:r>
              <a:rPr lang="el-GR" altLang="el-GR" smtClean="0"/>
              <a:t> </a:t>
            </a:r>
            <a:r>
              <a:rPr lang="el-GR" altLang="el-GR" smtClean="0">
                <a:sym typeface="Wingdings" pitchFamily="2" charset="2"/>
              </a:rPr>
              <a:t> Αναλυτική προσέγγιση</a:t>
            </a:r>
            <a:endParaRPr lang="en-US" altLang="el-GR" smtClean="0"/>
          </a:p>
          <a:p>
            <a:endParaRPr lang="en-US" altLang="el-GR" smtClean="0"/>
          </a:p>
          <a:p>
            <a:r>
              <a:rPr lang="en-US" altLang="el-GR" smtClean="0">
                <a:sym typeface="Wingdings" pitchFamily="2" charset="2"/>
              </a:rPr>
              <a:t>Bottom UP </a:t>
            </a:r>
            <a:r>
              <a:rPr lang="el-GR" altLang="el-GR" smtClean="0">
                <a:sym typeface="Wingdings" pitchFamily="2" charset="2"/>
              </a:rPr>
              <a:t>Συνθετική προσέγγιση </a:t>
            </a:r>
            <a:endParaRPr lang="en-US" altLang="el-GR" smtClean="0"/>
          </a:p>
          <a:p>
            <a:endParaRPr lang="en-US" altLang="el-GR" smtClean="0"/>
          </a:p>
          <a:p>
            <a:r>
              <a:rPr lang="en-US" altLang="el-GR" smtClean="0"/>
              <a:t>Bottom-Up</a:t>
            </a:r>
            <a:r>
              <a:rPr lang="el-GR" altLang="el-GR" smtClean="0"/>
              <a:t> </a:t>
            </a:r>
            <a:r>
              <a:rPr lang="el-GR" altLang="el-GR" smtClean="0">
                <a:sym typeface="Wingdings" pitchFamily="2" charset="2"/>
              </a:rPr>
              <a:t> </a:t>
            </a:r>
            <a:r>
              <a:rPr lang="el-GR" altLang="el-GR" smtClean="0"/>
              <a:t>Ποια είναι τα πλεονεκτήματα και μειονεκτήματα?</a:t>
            </a:r>
            <a:endParaRPr lang="en-US" altLang="el-GR" smtClean="0"/>
          </a:p>
        </p:txBody>
      </p:sp>
    </p:spTree>
    <p:extLst>
      <p:ext uri="{BB962C8B-B14F-4D97-AF65-F5344CB8AC3E}">
        <p14:creationId xmlns:p14="http://schemas.microsoft.com/office/powerpoint/2010/main" val="10745227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smtClean="0"/>
              <a:t>Top-Down</a:t>
            </a:r>
            <a:r>
              <a:rPr lang="el-GR" altLang="el-GR" smtClean="0"/>
              <a:t> Προσέγγιση</a:t>
            </a:r>
            <a:endParaRPr lang="en-US" altLang="el-GR" smtClean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altLang="el-GR" dirty="0" smtClean="0"/>
              <a:t>Βασίζεται στην κρίση της διοίκησης και σε ιστορικά δεδομένα</a:t>
            </a:r>
            <a:endParaRPr lang="en-US" altLang="el-GR" dirty="0" smtClean="0"/>
          </a:p>
          <a:p>
            <a:r>
              <a:rPr lang="el-GR" altLang="el-GR" dirty="0" smtClean="0"/>
              <a:t>Τα ιστορικά δεδομένα βασίζονται σε παρόμοια </a:t>
            </a:r>
            <a:r>
              <a:rPr lang="en-US" altLang="el-GR" dirty="0" smtClean="0"/>
              <a:t>project.</a:t>
            </a:r>
          </a:p>
          <a:p>
            <a:r>
              <a:rPr lang="el-GR" altLang="el-GR" dirty="0" smtClean="0"/>
              <a:t>Χρησιμοποιείται η δομή </a:t>
            </a:r>
            <a:r>
              <a:rPr lang="en-US" altLang="el-GR" dirty="0" smtClean="0"/>
              <a:t>WBS </a:t>
            </a:r>
            <a:r>
              <a:rPr lang="el-GR" altLang="el-GR" dirty="0" smtClean="0"/>
              <a:t>για τον υπολογισμό του κόστους.</a:t>
            </a:r>
          </a:p>
          <a:p>
            <a:pPr>
              <a:lnSpc>
                <a:spcPct val="90000"/>
              </a:lnSpc>
            </a:pPr>
            <a:r>
              <a:rPr lang="el-GR" altLang="el-GR" dirty="0" smtClean="0"/>
              <a:t>Πλεονεκτήματα </a:t>
            </a:r>
            <a:endParaRPr lang="en-US" altLang="el-GR" dirty="0"/>
          </a:p>
          <a:p>
            <a:pPr lvl="1">
              <a:lnSpc>
                <a:spcPct val="90000"/>
              </a:lnSpc>
            </a:pPr>
            <a:r>
              <a:rPr lang="el-GR" altLang="el-GR" sz="2000" dirty="0"/>
              <a:t>Γρήγορη, </a:t>
            </a:r>
            <a:r>
              <a:rPr lang="el-GR" altLang="el-GR" sz="2000" dirty="0" smtClean="0"/>
              <a:t>απλή μέθοδος </a:t>
            </a:r>
            <a:endParaRPr lang="en-US" altLang="el-GR" sz="2000" dirty="0"/>
          </a:p>
          <a:p>
            <a:pPr lvl="1">
              <a:lnSpc>
                <a:spcPct val="90000"/>
              </a:lnSpc>
            </a:pPr>
            <a:r>
              <a:rPr lang="el-GR" altLang="el-GR" sz="2000" dirty="0"/>
              <a:t>Παρέχει ακρίβεια στο επίπεδο του έργου αν και μπορεί να υπάρχουν σφάλματα στα επιμέρους στοιχεία. </a:t>
            </a:r>
            <a:endParaRPr lang="en-US" altLang="el-GR" sz="2000" dirty="0"/>
          </a:p>
          <a:p>
            <a:pPr lvl="1">
              <a:lnSpc>
                <a:spcPct val="90000"/>
              </a:lnSpc>
            </a:pPr>
            <a:r>
              <a:rPr lang="el-GR" altLang="el-GR" sz="2000" dirty="0"/>
              <a:t>Δεν χρειάζεται να προσδιορίσουμε πολύ μικρές δραστηριότητες</a:t>
            </a:r>
            <a:endParaRPr lang="en-US" altLang="el-GR" sz="2000" dirty="0"/>
          </a:p>
          <a:p>
            <a:pPr>
              <a:lnSpc>
                <a:spcPct val="90000"/>
              </a:lnSpc>
            </a:pPr>
            <a:r>
              <a:rPr lang="el-GR" altLang="el-GR" dirty="0" smtClean="0"/>
              <a:t>Μειονεκτήματα </a:t>
            </a:r>
            <a:endParaRPr lang="en-US" altLang="el-GR" dirty="0"/>
          </a:p>
          <a:p>
            <a:pPr lvl="1">
              <a:lnSpc>
                <a:spcPct val="90000"/>
              </a:lnSpc>
            </a:pPr>
            <a:r>
              <a:rPr lang="el-GR" altLang="el-GR" sz="2000" dirty="0"/>
              <a:t>Δεν είναι αρεστή στους </a:t>
            </a:r>
            <a:r>
              <a:rPr lang="en-US" altLang="el-GR" sz="2000" dirty="0"/>
              <a:t>project managers</a:t>
            </a:r>
          </a:p>
          <a:p>
            <a:pPr lvl="1">
              <a:lnSpc>
                <a:spcPct val="90000"/>
              </a:lnSpc>
            </a:pPr>
            <a:r>
              <a:rPr lang="el-GR" altLang="el-GR" sz="2000" dirty="0"/>
              <a:t>Μπορεί να περιέχει μεροληπτικές εκτιμήσεις</a:t>
            </a:r>
            <a:endParaRPr lang="en-US" altLang="el-GR" sz="2000" dirty="0"/>
          </a:p>
          <a:p>
            <a:pPr lvl="1">
              <a:lnSpc>
                <a:spcPct val="90000"/>
              </a:lnSpc>
            </a:pPr>
            <a:r>
              <a:rPr lang="el-GR" altLang="el-GR" sz="2000" dirty="0"/>
              <a:t>Τα δεδομένα από παρόμοια έργα μπορεί να είναι παραπλανητικά</a:t>
            </a:r>
            <a:r>
              <a:rPr lang="el-GR" altLang="el-GR" dirty="0" smtClean="0"/>
              <a:t> </a:t>
            </a:r>
            <a:endParaRPr lang="en-US" altLang="el-GR" dirty="0" smtClean="0"/>
          </a:p>
        </p:txBody>
      </p:sp>
    </p:spTree>
    <p:extLst>
      <p:ext uri="{BB962C8B-B14F-4D97-AF65-F5344CB8AC3E}">
        <p14:creationId xmlns:p14="http://schemas.microsoft.com/office/powerpoint/2010/main" val="37804164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l-GR" smtClean="0"/>
              <a:t>Bottom-Up Budgeting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l-GR" altLang="el-GR" smtClean="0"/>
              <a:t>Ξεκινά από το χαμηλότερο επίπεδο της δομής </a:t>
            </a:r>
            <a:r>
              <a:rPr lang="en-US" altLang="el-GR" smtClean="0"/>
              <a:t>WBS, </a:t>
            </a:r>
            <a:r>
              <a:rPr lang="el-GR" altLang="el-GR" smtClean="0"/>
              <a:t>και από τα μέλη της ομάδας που θα εκτελέσουν τη δραστηριότητα</a:t>
            </a:r>
            <a:endParaRPr lang="en-US" altLang="el-GR" smtClean="0"/>
          </a:p>
          <a:p>
            <a:r>
              <a:rPr lang="el-GR" altLang="el-GR" smtClean="0"/>
              <a:t>Τα κόστη αθροίζονται στα υψηλότερα επίπεδα</a:t>
            </a:r>
            <a:endParaRPr lang="en-US" altLang="el-GR" smtClean="0"/>
          </a:p>
          <a:p>
            <a:r>
              <a:rPr lang="el-GR" altLang="el-GR" smtClean="0"/>
              <a:t>Ποσοστά κέρδους, περιθώρια ασφαλείας και ο</a:t>
            </a:r>
            <a:r>
              <a:rPr lang="en-US" altLang="el-GR" smtClean="0"/>
              <a:t>verheads </a:t>
            </a:r>
            <a:r>
              <a:rPr lang="el-GR" altLang="el-GR" smtClean="0"/>
              <a:t>αθροίζονται στο τέλος</a:t>
            </a:r>
          </a:p>
          <a:p>
            <a:r>
              <a:rPr lang="el-GR" altLang="el-GR" smtClean="0"/>
              <a:t>Πλεονεκτήματα </a:t>
            </a:r>
            <a:endParaRPr lang="en-US" altLang="el-GR" smtClean="0"/>
          </a:p>
          <a:p>
            <a:pPr lvl="1"/>
            <a:r>
              <a:rPr lang="el-GR" altLang="el-GR" smtClean="0"/>
              <a:t>Παρέχει μεγαλύτερη ακρίβεια μια και βασίζεται στις λεπτομέρειες.</a:t>
            </a:r>
          </a:p>
          <a:p>
            <a:pPr lvl="1"/>
            <a:r>
              <a:rPr lang="el-GR" altLang="el-GR" smtClean="0"/>
              <a:t>Συμμετέχει όλη η ομάδα έργου</a:t>
            </a:r>
          </a:p>
          <a:p>
            <a:pPr lvl="1"/>
            <a:r>
              <a:rPr lang="el-GR" altLang="el-GR" smtClean="0"/>
              <a:t>Επιτρέπει την εξομάλυνση των διαφορετικών απόψεων</a:t>
            </a:r>
            <a:endParaRPr lang="en-US" altLang="el-GR" smtClean="0"/>
          </a:p>
          <a:p>
            <a:r>
              <a:rPr lang="el-GR" altLang="el-GR" smtClean="0"/>
              <a:t>Μειονεκτήματα</a:t>
            </a:r>
            <a:endParaRPr lang="en-US" altLang="el-GR" smtClean="0"/>
          </a:p>
          <a:p>
            <a:pPr lvl="1"/>
            <a:r>
              <a:rPr lang="el-GR" altLang="el-GR" smtClean="0"/>
              <a:t>Η παράληψη μιας διαδικασίας μπορεί να προκαλέσει σημαντικό πρόβλημα</a:t>
            </a:r>
            <a:endParaRPr lang="en-US" altLang="el-GR" smtClean="0"/>
          </a:p>
          <a:p>
            <a:pPr lvl="1"/>
            <a:r>
              <a:rPr lang="el-GR" altLang="el-GR" smtClean="0"/>
              <a:t>Απαιτεί αρκετό χρόνο</a:t>
            </a:r>
            <a:endParaRPr lang="en-US" altLang="el-GR" smtClean="0"/>
          </a:p>
          <a:p>
            <a:pPr lvl="1"/>
            <a:r>
              <a:rPr lang="el-GR" altLang="el-GR" smtClean="0"/>
              <a:t>Προσθέτει περιθώρια ασφαλείας σε όλες τις δραστηριότητες</a:t>
            </a:r>
            <a:endParaRPr lang="en-US" altLang="el-GR" smtClean="0"/>
          </a:p>
          <a:p>
            <a:endParaRPr lang="en-US" altLang="el-GR" dirty="0" smtClean="0"/>
          </a:p>
        </p:txBody>
      </p:sp>
    </p:spTree>
    <p:extLst>
      <p:ext uri="{BB962C8B-B14F-4D97-AF65-F5344CB8AC3E}">
        <p14:creationId xmlns:p14="http://schemas.microsoft.com/office/powerpoint/2010/main" val="32637182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Η ψυχολογία του</a:t>
            </a:r>
            <a:endParaRPr lang="en-US" altLang="el-GR" smtClean="0"/>
          </a:p>
        </p:txBody>
      </p:sp>
      <p:sp>
        <p:nvSpPr>
          <p:cNvPr id="3174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altLang="el-GR" smtClean="0"/>
              <a:t>Υπάρχουν διαφορετικές προσεγγίσεις βασισμένες στο επίπεδο </a:t>
            </a:r>
            <a:endParaRPr lang="en-US" altLang="el-GR" smtClean="0"/>
          </a:p>
          <a:p>
            <a:pPr lvl="1"/>
            <a:r>
              <a:rPr lang="el-GR" altLang="el-GR" smtClean="0"/>
              <a:t>Οι έμπειροι εργαζόμενοι υποεκτιμούν.</a:t>
            </a:r>
          </a:p>
          <a:p>
            <a:pPr lvl="1"/>
            <a:r>
              <a:rPr lang="el-GR" altLang="el-GR" smtClean="0"/>
              <a:t>Οι νέοι υπερεκτιμούν</a:t>
            </a:r>
          </a:p>
          <a:p>
            <a:pPr lvl="1"/>
            <a:r>
              <a:rPr lang="el-GR" altLang="el-GR" smtClean="0"/>
              <a:t>Εργαζόμενοι σε χαμηλότερα επίπεδα προσθέτουν περιθώρια ασφαλείας</a:t>
            </a:r>
          </a:p>
          <a:p>
            <a:pPr lvl="1"/>
            <a:r>
              <a:rPr lang="el-GR" altLang="el-GR" smtClean="0"/>
              <a:t>Εργαζόμενοι σε υψηλότερα επίπεδα αφαιρούν περιθώρια ασφαλείας</a:t>
            </a:r>
          </a:p>
          <a:p>
            <a:r>
              <a:rPr lang="en-US" altLang="el-GR" smtClean="0"/>
              <a:t>Bottom Line:  </a:t>
            </a:r>
            <a:r>
              <a:rPr lang="el-GR" altLang="el-GR" smtClean="0"/>
              <a:t>Θα πρέπει να μάθουμε να παίζουμε το παιχνίδι.</a:t>
            </a:r>
            <a:endParaRPr lang="en-US" altLang="el-GR" smtClean="0"/>
          </a:p>
        </p:txBody>
      </p:sp>
    </p:spTree>
    <p:extLst>
      <p:ext uri="{BB962C8B-B14F-4D97-AF65-F5344CB8AC3E}">
        <p14:creationId xmlns:p14="http://schemas.microsoft.com/office/powerpoint/2010/main" val="15719038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3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Ποτέ δημιουργούμε τον προϋπολογισμό</a:t>
            </a:r>
            <a:endParaRPr lang="el-GR" dirty="0"/>
          </a:p>
        </p:txBody>
      </p:sp>
      <p:sp>
        <p:nvSpPr>
          <p:cNvPr id="32771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altLang="el-GR" dirty="0" smtClean="0"/>
              <a:t>Μελέτη σκοπιμότητας (πελάτης) –</a:t>
            </a:r>
          </a:p>
          <a:p>
            <a:pPr lvl="1"/>
            <a:r>
              <a:rPr lang="el-GR" altLang="el-GR" dirty="0" smtClean="0"/>
              <a:t>Όταν υπάρχει η αρχική  ιδέα</a:t>
            </a:r>
          </a:p>
          <a:p>
            <a:pPr lvl="1"/>
            <a:r>
              <a:rPr lang="el-GR" altLang="el-GR" dirty="0" smtClean="0"/>
              <a:t>Έχει μικρή ακρίβεια, είναι μια χοντρική εκτίμηση </a:t>
            </a:r>
          </a:p>
          <a:p>
            <a:r>
              <a:rPr lang="el-GR" altLang="el-GR" dirty="0" smtClean="0"/>
              <a:t>Προσφορά (εργολάβος)</a:t>
            </a:r>
          </a:p>
          <a:p>
            <a:pPr lvl="1"/>
            <a:r>
              <a:rPr lang="el-GR" altLang="el-GR" dirty="0"/>
              <a:t>Ό</a:t>
            </a:r>
            <a:r>
              <a:rPr lang="el-GR" altLang="el-GR" dirty="0" smtClean="0"/>
              <a:t>ταν κατατίθεται  η προσφορά του έργου, είναι δεσμευτική και έχει καλή ακρίβεια στις εκτιμήσεις </a:t>
            </a:r>
          </a:p>
          <a:p>
            <a:r>
              <a:rPr lang="el-GR" altLang="el-GR" dirty="0" smtClean="0"/>
              <a:t>Έναρξη έργου </a:t>
            </a:r>
          </a:p>
          <a:p>
            <a:pPr lvl="1"/>
            <a:r>
              <a:rPr lang="el-GR" altLang="el-GR" dirty="0" smtClean="0"/>
              <a:t>Αναλυτικός προϋπολογισμός εργασίας</a:t>
            </a:r>
          </a:p>
          <a:p>
            <a:pPr lvl="2"/>
            <a:r>
              <a:rPr lang="en-US" altLang="el-GR" dirty="0" smtClean="0"/>
              <a:t>Baseline</a:t>
            </a:r>
            <a:r>
              <a:rPr lang="el-GR" altLang="el-GR" dirty="0" smtClean="0"/>
              <a:t> – ο προϋπολογισμός αναφοράς. Με αυτόν συγκρίνουμε για να δούμε την πρόοδο του έργου</a:t>
            </a:r>
            <a:endParaRPr lang="en-US" altLang="el-GR" dirty="0" smtClean="0"/>
          </a:p>
          <a:p>
            <a:r>
              <a:rPr lang="el-GR" altLang="el-GR" dirty="0" smtClean="0"/>
              <a:t>Διάρκεια έργου</a:t>
            </a:r>
          </a:p>
          <a:p>
            <a:pPr lvl="1"/>
            <a:r>
              <a:rPr lang="el-GR" altLang="el-GR" dirty="0" smtClean="0"/>
              <a:t>Παρακολούθηση σε μηνιαία βάση</a:t>
            </a:r>
          </a:p>
          <a:p>
            <a:pPr lvl="1"/>
            <a:r>
              <a:rPr lang="el-GR" altLang="el-GR" dirty="0" smtClean="0"/>
              <a:t>Αναθεώρηση κάθε τρίμηνο και σε σημαντικά γεγονότα του έργου</a:t>
            </a:r>
          </a:p>
          <a:p>
            <a:pPr lvl="1"/>
            <a:r>
              <a:rPr lang="el-GR" altLang="el-GR" dirty="0" smtClean="0"/>
              <a:t>Γενική αναθεώρηση στο τέλος του έτους</a:t>
            </a:r>
          </a:p>
          <a:p>
            <a:pPr lvl="1"/>
            <a:endParaRPr lang="el-GR" altLang="el-GR" dirty="0" smtClean="0"/>
          </a:p>
        </p:txBody>
      </p:sp>
    </p:spTree>
    <p:extLst>
      <p:ext uri="{BB962C8B-B14F-4D97-AF65-F5344CB8AC3E}">
        <p14:creationId xmlns:p14="http://schemas.microsoft.com/office/powerpoint/2010/main" val="2981730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Τα συστατικά του κόστους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l-GR" altLang="el-GR" smtClean="0"/>
              <a:t>Ο χρόνος εργασίας</a:t>
            </a:r>
          </a:p>
          <a:p>
            <a:pPr lvl="1"/>
            <a:r>
              <a:rPr lang="el-GR" altLang="el-GR" smtClean="0"/>
              <a:t>Υπολογισμός κόστους εργασίας</a:t>
            </a:r>
          </a:p>
          <a:p>
            <a:r>
              <a:rPr lang="el-GR" altLang="el-GR" smtClean="0"/>
              <a:t>Τα υλικά</a:t>
            </a:r>
          </a:p>
          <a:p>
            <a:r>
              <a:rPr lang="el-GR" altLang="el-GR" smtClean="0"/>
              <a:t>Ο εξοπλισμός</a:t>
            </a:r>
          </a:p>
          <a:p>
            <a:pPr lvl="1"/>
            <a:r>
              <a:rPr lang="el-GR" altLang="el-GR" smtClean="0"/>
              <a:t>Κόστος απόκτησης, λειτουργίας και συντήρησης εξοπλισμού </a:t>
            </a:r>
          </a:p>
          <a:p>
            <a:r>
              <a:rPr lang="el-GR" altLang="el-GR" smtClean="0"/>
              <a:t>Οι υπηρεσίες</a:t>
            </a:r>
          </a:p>
          <a:p>
            <a:pPr lvl="1"/>
            <a:r>
              <a:rPr lang="el-GR" altLang="el-GR" smtClean="0"/>
              <a:t>Μπορούμε να το δούμε ως υποέργο όπου εμείς είμαστε οι πελάτες</a:t>
            </a:r>
          </a:p>
          <a:p>
            <a:pPr lvl="1"/>
            <a:r>
              <a:rPr lang="el-GR" altLang="el-GR" smtClean="0"/>
              <a:t>Θα πρέπει να αποφασίσουμε (</a:t>
            </a:r>
            <a:r>
              <a:rPr lang="en-US" altLang="el-GR" smtClean="0"/>
              <a:t>Build or Buy)</a:t>
            </a:r>
            <a:endParaRPr lang="el-GR" altLang="el-GR" smtClean="0"/>
          </a:p>
          <a:p>
            <a:r>
              <a:rPr lang="el-GR" altLang="el-GR" smtClean="0"/>
              <a:t>Τα ταξίδια</a:t>
            </a:r>
          </a:p>
          <a:p>
            <a:r>
              <a:rPr lang="el-GR" altLang="el-GR" smtClean="0"/>
              <a:t>Τα έξοδα διοίκησης</a:t>
            </a:r>
          </a:p>
          <a:p>
            <a:r>
              <a:rPr lang="el-GR" altLang="el-GR" smtClean="0"/>
              <a:t>Τα έξοδα πωλήσεων</a:t>
            </a:r>
          </a:p>
          <a:p>
            <a:r>
              <a:rPr lang="el-GR" altLang="el-GR" smtClean="0"/>
              <a:t>Τα γενικά έξοδα</a:t>
            </a:r>
          </a:p>
        </p:txBody>
      </p:sp>
    </p:spTree>
    <p:extLst>
      <p:ext uri="{BB962C8B-B14F-4D97-AF65-F5344CB8AC3E}">
        <p14:creationId xmlns:p14="http://schemas.microsoft.com/office/powerpoint/2010/main" val="35487849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Κόστος εργασίας</a:t>
            </a:r>
          </a:p>
        </p:txBody>
      </p:sp>
      <p:sp>
        <p:nvSpPr>
          <p:cNvPr id="35843" name="2 - Θέση περιεχομένου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altLang="el-GR" smtClean="0"/>
              <a:t>Υπολογίζεται με βάση το μέσω κόστος ανά ειδικότητα</a:t>
            </a:r>
          </a:p>
          <a:p>
            <a:pPr lvl="1"/>
            <a:r>
              <a:rPr lang="el-GR" altLang="el-GR" smtClean="0"/>
              <a:t>Ο υπολογισμός γίνεται σε ετήσια βάση</a:t>
            </a:r>
          </a:p>
          <a:p>
            <a:pPr lvl="2"/>
            <a:r>
              <a:rPr lang="el-GR" altLang="el-GR" smtClean="0"/>
              <a:t>Μισθολογικό κόστος</a:t>
            </a:r>
          </a:p>
          <a:p>
            <a:pPr lvl="2"/>
            <a:r>
              <a:rPr lang="el-GR" altLang="el-GR" smtClean="0"/>
              <a:t>Ασφαλιστικό κόστος</a:t>
            </a:r>
          </a:p>
          <a:p>
            <a:pPr lvl="2"/>
            <a:r>
              <a:rPr lang="el-GR" altLang="el-GR" smtClean="0"/>
              <a:t>Άλλα ωφελήματα</a:t>
            </a:r>
          </a:p>
          <a:p>
            <a:pPr lvl="1"/>
            <a:r>
              <a:rPr lang="el-GR" altLang="el-GR" smtClean="0"/>
              <a:t>Υπολογισμός κόστους ανά ώρα ή ημερήσιο κόστος</a:t>
            </a:r>
          </a:p>
          <a:p>
            <a:r>
              <a:rPr lang="el-GR" altLang="el-GR" smtClean="0"/>
              <a:t>Χρησιμοποιείται για τον υπολογισμό των υπερκεφαλικών εξόδων</a:t>
            </a:r>
          </a:p>
          <a:p>
            <a:pPr lvl="1"/>
            <a:r>
              <a:rPr lang="el-GR" altLang="el-GR" smtClean="0"/>
              <a:t>Σταθερά υπερκεφαλικά έξοδα ανά εργαζόμενο/έργο</a:t>
            </a:r>
          </a:p>
          <a:p>
            <a:pPr lvl="1"/>
            <a:r>
              <a:rPr lang="el-GR" altLang="el-GR" smtClean="0"/>
              <a:t>Μεταβλητά υπερκεφαλικά έξοδα ανά εργαζόμενο/έργο</a:t>
            </a:r>
          </a:p>
          <a:p>
            <a:pPr lvl="1"/>
            <a:endParaRPr lang="el-GR" altLang="el-GR" smtClean="0"/>
          </a:p>
          <a:p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val="4203959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1146175" y="868363"/>
          <a:ext cx="6851650" cy="5122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Visio" r:id="rId4" imgW="6851294" imgH="5123383" progId="Visio.Drawing.11">
                  <p:embed/>
                </p:oleObj>
              </mc:Choice>
              <mc:Fallback>
                <p:oleObj name="Visio" r:id="rId4" imgW="6851294" imgH="5123383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6175" y="868363"/>
                        <a:ext cx="6851650" cy="5122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8958211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Τα είδη του κόστους</a:t>
            </a:r>
            <a:endParaRPr lang="en-US" altLang="el-GR" smtClean="0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altLang="el-GR" smtClean="0"/>
              <a:t>Άμεσα κόστη (</a:t>
            </a:r>
            <a:r>
              <a:rPr lang="en-US" altLang="el-GR" smtClean="0"/>
              <a:t>Direct Costs</a:t>
            </a:r>
            <a:r>
              <a:rPr lang="el-GR" altLang="el-GR" smtClean="0"/>
              <a:t>)</a:t>
            </a:r>
            <a:endParaRPr lang="en-US" altLang="el-GR" smtClean="0"/>
          </a:p>
          <a:p>
            <a:pPr lvl="1"/>
            <a:r>
              <a:rPr lang="el-GR" altLang="el-GR" smtClean="0"/>
              <a:t>Σχετίζονται άμεσα με τις δραστηριότητες του έργου και τιμολογούνται </a:t>
            </a:r>
            <a:endParaRPr lang="en-US" altLang="el-GR" smtClean="0"/>
          </a:p>
          <a:p>
            <a:pPr lvl="2"/>
            <a:r>
              <a:rPr lang="en-US" altLang="el-GR" smtClean="0"/>
              <a:t>Labor, materials, equipment, and other</a:t>
            </a:r>
          </a:p>
          <a:p>
            <a:r>
              <a:rPr lang="el-GR" altLang="el-GR" smtClean="0"/>
              <a:t>Άμεσα Υπερκεφαλικά (</a:t>
            </a:r>
            <a:r>
              <a:rPr lang="en-US" altLang="el-GR" smtClean="0"/>
              <a:t>Direct (Project) Overhead Costs</a:t>
            </a:r>
            <a:r>
              <a:rPr lang="el-GR" altLang="el-GR" smtClean="0"/>
              <a:t>)</a:t>
            </a:r>
            <a:endParaRPr lang="en-US" altLang="el-GR" smtClean="0"/>
          </a:p>
          <a:p>
            <a:pPr lvl="1"/>
            <a:r>
              <a:rPr lang="el-GR" altLang="el-GR" smtClean="0"/>
              <a:t>Σχετίζονται άμεσα με τις δραστηριότητες του έργου</a:t>
            </a:r>
            <a:endParaRPr lang="en-US" altLang="el-GR" smtClean="0"/>
          </a:p>
          <a:p>
            <a:pPr lvl="2"/>
            <a:r>
              <a:rPr lang="en-US" altLang="el-GR" smtClean="0"/>
              <a:t>Salary, rents, supplies, specialized machinery</a:t>
            </a:r>
          </a:p>
          <a:p>
            <a:r>
              <a:rPr lang="el-GR" altLang="el-GR" smtClean="0"/>
              <a:t>Γενικά διαχειριστικά Κόστη (</a:t>
            </a:r>
            <a:r>
              <a:rPr lang="en-US" altLang="el-GR" smtClean="0"/>
              <a:t>General and Administrative Overhead Costs</a:t>
            </a:r>
            <a:r>
              <a:rPr lang="el-GR" altLang="el-GR" smtClean="0"/>
              <a:t> (</a:t>
            </a:r>
            <a:r>
              <a:rPr lang="en-US" altLang="el-GR" smtClean="0"/>
              <a:t>G&amp;A))</a:t>
            </a:r>
          </a:p>
          <a:p>
            <a:pPr lvl="1"/>
            <a:r>
              <a:rPr lang="el-GR" altLang="el-GR" smtClean="0"/>
              <a:t>Σχετίζονται με τον οργανισμό φορέα</a:t>
            </a:r>
            <a:endParaRPr lang="en-US" altLang="el-GR" smtClean="0"/>
          </a:p>
        </p:txBody>
      </p:sp>
    </p:spTree>
    <p:extLst>
      <p:ext uri="{BB962C8B-B14F-4D97-AF65-F5344CB8AC3E}">
        <p14:creationId xmlns:p14="http://schemas.microsoft.com/office/powerpoint/2010/main" val="1930390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b="1" dirty="0" smtClean="0"/>
              <a:t>Άδειες χρήσης </a:t>
            </a:r>
            <a:endParaRPr lang="el-GR" dirty="0" smtClean="0"/>
          </a:p>
        </p:txBody>
      </p:sp>
      <p:sp>
        <p:nvSpPr>
          <p:cNvPr id="3075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ts val="0"/>
              </a:spcBef>
              <a:spcAft>
                <a:spcPts val="1200"/>
              </a:spcAft>
            </a:pPr>
            <a:r>
              <a:rPr lang="el-GR" sz="2800" dirty="0" smtClean="0"/>
              <a:t>Το παρόν εκπαιδευτικό υλικό υπόκειται στην παρακάτω άδεια χρήσ</a:t>
            </a:r>
            <a:r>
              <a:rPr lang="el-GR" sz="2800" dirty="0"/>
              <a:t>η</a:t>
            </a:r>
            <a:r>
              <a:rPr lang="el-GR" sz="2800" dirty="0" smtClean="0"/>
              <a:t>ς </a:t>
            </a:r>
            <a:r>
              <a:rPr lang="en-US" sz="2800" dirty="0" smtClean="0"/>
              <a:t>Creative Commons</a:t>
            </a:r>
            <a:r>
              <a:rPr lang="el-GR" sz="2800" dirty="0" smtClean="0"/>
              <a:t> (</a:t>
            </a:r>
            <a:r>
              <a:rPr lang="en-US" sz="2800" dirty="0" smtClean="0"/>
              <a:t>C C)</a:t>
            </a:r>
            <a:r>
              <a:rPr lang="el-GR" sz="2800" dirty="0" smtClean="0"/>
              <a:t>: </a:t>
            </a:r>
            <a:r>
              <a:rPr lang="el-GR" sz="2400" b="1" dirty="0" smtClean="0"/>
              <a:t>Αναφορά δημιουργού</a:t>
            </a:r>
            <a:r>
              <a:rPr lang="en-US" sz="2400" b="1" dirty="0" smtClean="0"/>
              <a:t> (B</a:t>
            </a:r>
            <a:r>
              <a:rPr lang="el-GR" sz="2400" b="1" dirty="0" smtClean="0"/>
              <a:t> </a:t>
            </a:r>
            <a:r>
              <a:rPr lang="en-US" sz="2400" b="1" dirty="0" smtClean="0"/>
              <a:t>Y)</a:t>
            </a:r>
            <a:r>
              <a:rPr lang="en-US" sz="2400" dirty="0" smtClean="0"/>
              <a:t>,</a:t>
            </a:r>
            <a:r>
              <a:rPr lang="el-GR" sz="2400" dirty="0" smtClean="0"/>
              <a:t> </a:t>
            </a:r>
            <a:r>
              <a:rPr lang="el-GR" sz="2400" b="1" dirty="0" smtClean="0"/>
              <a:t>Μη εμπορική χρήση</a:t>
            </a:r>
            <a:r>
              <a:rPr lang="en-US" sz="2400" b="1" dirty="0" smtClean="0"/>
              <a:t> (N</a:t>
            </a:r>
            <a:r>
              <a:rPr lang="el-GR" sz="2400" b="1" dirty="0" smtClean="0"/>
              <a:t> </a:t>
            </a:r>
            <a:r>
              <a:rPr lang="en-US" sz="2400" b="1" dirty="0" smtClean="0"/>
              <a:t>C)</a:t>
            </a:r>
            <a:r>
              <a:rPr lang="en-US" sz="2400" dirty="0" smtClean="0"/>
              <a:t>,</a:t>
            </a:r>
            <a:r>
              <a:rPr lang="el-GR" sz="2400" dirty="0" smtClean="0"/>
              <a:t> </a:t>
            </a:r>
            <a:r>
              <a:rPr lang="el-GR" sz="2400" b="1" dirty="0" smtClean="0"/>
              <a:t>Μη τροποποίηση</a:t>
            </a:r>
            <a:r>
              <a:rPr lang="en-US" sz="2400" b="1" dirty="0" smtClean="0"/>
              <a:t> (N</a:t>
            </a:r>
            <a:r>
              <a:rPr lang="el-GR" sz="2400" b="1" dirty="0" smtClean="0"/>
              <a:t> </a:t>
            </a:r>
            <a:r>
              <a:rPr lang="en-US" sz="2400" b="1" dirty="0" smtClean="0"/>
              <a:t>D)</a:t>
            </a:r>
            <a:r>
              <a:rPr lang="el-GR" sz="2400" dirty="0"/>
              <a:t>,</a:t>
            </a:r>
            <a:r>
              <a:rPr lang="en-US" sz="2400" dirty="0" smtClean="0"/>
              <a:t> </a:t>
            </a:r>
            <a:r>
              <a:rPr lang="el-GR" sz="2400" b="1" dirty="0" smtClean="0"/>
              <a:t>3.0</a:t>
            </a:r>
            <a:r>
              <a:rPr lang="en-US" sz="2400" b="1" dirty="0" smtClean="0"/>
              <a:t>,</a:t>
            </a:r>
            <a:r>
              <a:rPr lang="el-GR" sz="2400" b="1" dirty="0" smtClean="0"/>
              <a:t> Μη εισαγόμενο</a:t>
            </a:r>
            <a:r>
              <a:rPr lang="en-US" sz="2400" b="1" dirty="0" smtClean="0"/>
              <a:t>.</a:t>
            </a:r>
            <a:r>
              <a:rPr lang="en-US" sz="2400" dirty="0" smtClean="0"/>
              <a:t> </a:t>
            </a:r>
            <a:endParaRPr lang="el-GR" sz="2400" dirty="0" smtClean="0"/>
          </a:p>
          <a:p>
            <a:pPr eaLnBrk="1" hangingPunct="1"/>
            <a:r>
              <a:rPr lang="el-GR" sz="2800" dirty="0" smtClean="0"/>
              <a:t>Για εκπαιδευτικό υλικό, όπως εικόνες, που υπόκειται σε άλλου τύπου άδειας χρήσης, η άδεια χρήσης αναφέρεται ρητώς. </a:t>
            </a:r>
          </a:p>
        </p:txBody>
      </p:sp>
      <p:pic>
        <p:nvPicPr>
          <p:cNvPr id="5" name="Εικόνα 1" descr="  Λογότυπο για Άδειες χρήσης Creative Commons, B Y, NC, ND. ">
            <a:hlinkClick r:id="rId3" tooltip="Μετάβαση στην Άδεια Χρήσης 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79838" y="5516563"/>
            <a:ext cx="1584325" cy="554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34B054-DA0D-4AD9-A3C5-59235BE4FE8B}" type="slidenum">
              <a:rPr lang="el-GR" sz="1400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el-GR" sz="14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4690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3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Θέματα που θα πρέπει να λάβουμε υπόψη</a:t>
            </a:r>
            <a:endParaRPr lang="en-US" dirty="0"/>
          </a:p>
        </p:txBody>
      </p:sp>
      <p:sp>
        <p:nvSpPr>
          <p:cNvPr id="3891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altLang="el-GR" smtClean="0"/>
              <a:t>Πληθωρισμός</a:t>
            </a:r>
            <a:endParaRPr lang="en-US" altLang="el-GR" smtClean="0"/>
          </a:p>
          <a:p>
            <a:pPr lvl="1"/>
            <a:r>
              <a:rPr lang="el-GR" altLang="el-GR" smtClean="0"/>
              <a:t>6% πληθωρισμός διπλασιάζει το κόστος σε 12 χρόνια</a:t>
            </a:r>
          </a:p>
          <a:p>
            <a:r>
              <a:rPr lang="el-GR" altLang="el-GR" smtClean="0"/>
              <a:t>Κόστος κεφαλαίου κίνησης</a:t>
            </a:r>
          </a:p>
          <a:p>
            <a:pPr lvl="1"/>
            <a:r>
              <a:rPr lang="el-GR" altLang="el-GR" smtClean="0"/>
              <a:t>Αν ο πελάτης σου καθυστερήσει την πληρωμή 1Μ για 6 μήνες πόσο θα σου κοστίσει?</a:t>
            </a:r>
          </a:p>
          <a:p>
            <a:r>
              <a:rPr lang="el-GR" altLang="el-GR" smtClean="0"/>
              <a:t>Εμπειρία προσωπικού και καμπύλη μάθησης </a:t>
            </a:r>
          </a:p>
        </p:txBody>
      </p:sp>
    </p:spTree>
    <p:extLst>
      <p:ext uri="{BB962C8B-B14F-4D97-AF65-F5344CB8AC3E}">
        <p14:creationId xmlns:p14="http://schemas.microsoft.com/office/powerpoint/2010/main" val="23186302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Καμπύλη Μάθησης</a:t>
            </a:r>
            <a:endParaRPr lang="en-US" altLang="el-GR" smtClean="0"/>
          </a:p>
        </p:txBody>
      </p:sp>
      <p:sp>
        <p:nvSpPr>
          <p:cNvPr id="39939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altLang="el-GR" smtClean="0"/>
              <a:t>Όταν η παραγωγή διπλασιάζεται, ο απαιτούμενος  χρόνος μειώνεται</a:t>
            </a:r>
            <a:endParaRPr lang="en-US" altLang="el-GR" smtClean="0"/>
          </a:p>
          <a:p>
            <a:r>
              <a:rPr lang="el-GR" altLang="el-GR" smtClean="0"/>
              <a:t>Η πρώτη φόρμα απαιτεί </a:t>
            </a:r>
            <a:r>
              <a:rPr lang="en-US" altLang="el-GR" smtClean="0"/>
              <a:t>1,000 </a:t>
            </a:r>
            <a:r>
              <a:rPr lang="el-GR" altLang="el-GR" smtClean="0"/>
              <a:t>ώρες εργασίας</a:t>
            </a:r>
            <a:r>
              <a:rPr lang="en-US" altLang="el-GR" smtClean="0"/>
              <a:t>, </a:t>
            </a:r>
            <a:r>
              <a:rPr lang="el-GR" altLang="el-GR" smtClean="0"/>
              <a:t>και ο ρυθμός μάθησης είναι </a:t>
            </a:r>
            <a:r>
              <a:rPr lang="en-US" altLang="el-GR" smtClean="0"/>
              <a:t>80%</a:t>
            </a:r>
          </a:p>
          <a:p>
            <a:endParaRPr lang="en-US" altLang="el-GR" smtClean="0"/>
          </a:p>
        </p:txBody>
      </p:sp>
      <p:graphicFrame>
        <p:nvGraphicFramePr>
          <p:cNvPr id="1309700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6435298"/>
              </p:ext>
            </p:extLst>
          </p:nvPr>
        </p:nvGraphicFramePr>
        <p:xfrm>
          <a:off x="971600" y="3645024"/>
          <a:ext cx="4214813" cy="1676400"/>
        </p:xfrm>
        <a:graphic>
          <a:graphicData uri="http://schemas.openxmlformats.org/drawingml/2006/table">
            <a:tbl>
              <a:tblPr/>
              <a:tblGrid>
                <a:gridCol w="1448842"/>
                <a:gridCol w="2765971"/>
              </a:tblGrid>
              <a:tr h="1809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Μονάδα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9" marR="9143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Απαιτούμενος χρόνος</a:t>
                      </a:r>
                      <a:endParaRPr kumimoji="0" lang="en-US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22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marL="91439" marR="9143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1000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marL="91439" marR="9143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800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22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marL="91439" marR="9143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640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206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</a:p>
                  </a:txBody>
                  <a:tcPr marL="91439" marR="9143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512</a:t>
                      </a:r>
                    </a:p>
                  </a:txBody>
                  <a:tcPr marL="91439" marR="9143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miter lim="800000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7" name="Picture 3" descr="Fig07-04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2823385"/>
            <a:ext cx="3178975" cy="39899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8281030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Τέλος </a:t>
            </a:r>
            <a:r>
              <a:rPr lang="el-GR" b="1" dirty="0" smtClean="0"/>
              <a:t>ενότητας</a:t>
            </a:r>
            <a:endParaRPr lang="el-GR" b="1" dirty="0"/>
          </a:p>
        </p:txBody>
      </p:sp>
      <p:sp>
        <p:nvSpPr>
          <p:cNvPr id="3" name="Υπότιτλος 1"/>
          <p:cNvSpPr>
            <a:spLocks noGrp="1"/>
          </p:cNvSpPr>
          <p:nvPr>
            <p:ph type="subTitle" idx="1"/>
          </p:nvPr>
        </p:nvSpPr>
        <p:spPr bwMode="gray"/>
        <p:txBody>
          <a:bodyPr>
            <a:normAutofit/>
          </a:bodyPr>
          <a:lstStyle/>
          <a:p>
            <a:pPr algn="r"/>
            <a:endParaRPr lang="el-GR" sz="20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r"/>
            <a:r>
              <a:rPr lang="el-GR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Επεξεργασία υλικού: </a:t>
            </a:r>
          </a:p>
          <a:p>
            <a:pPr algn="r"/>
            <a:r>
              <a:rPr lang="el-GR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Μέγας Χρήστος</a:t>
            </a:r>
            <a:endParaRPr lang="el-GR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6" name="Εικόνα 1" descr="Λογότυπο για Άδειες χρήσης Creative Commons B Y, NC, ND.">
            <a:hlinkClick r:id="rId3" tooltip="Μετάβαση στην Άδεια Χρήσης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08175" y="5949950"/>
            <a:ext cx="1584325" cy="554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Εικόνα 2" descr="Λογότυπο Επιχειρησιακού Προγράμματος Εκπαίδευση και Δια βίου Μάθηση. ">
            <a:hlinkClick r:id="rId5" tooltip="Μετάβαση στο www.edulll.gr/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492500" y="5638800"/>
            <a:ext cx="4310063" cy="103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671789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b="1" dirty="0" smtClean="0"/>
              <a:t>Χρηματοδότηση </a:t>
            </a:r>
          </a:p>
        </p:txBody>
      </p:sp>
      <p:sp>
        <p:nvSpPr>
          <p:cNvPr id="4099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spcBef>
                <a:spcPts val="0"/>
              </a:spcBef>
              <a:spcAft>
                <a:spcPts val="600"/>
              </a:spcAft>
            </a:pPr>
            <a:r>
              <a:rPr lang="el-GR" sz="2000" dirty="0" smtClean="0"/>
              <a:t>Το παρόν εκπαιδευτικό υλικό έχει αναπτυχθεί στα πλαίσια του εκπαιδευτικού έργου του διδάσκοντα</a:t>
            </a:r>
            <a:r>
              <a:rPr lang="en-US" sz="2000" dirty="0" smtClean="0"/>
              <a:t>.</a:t>
            </a:r>
            <a:r>
              <a:rPr lang="el-GR" sz="2000" dirty="0" smtClean="0"/>
              <a:t> </a:t>
            </a:r>
            <a:endParaRPr lang="en-US" sz="2000" dirty="0" smtClean="0"/>
          </a:p>
          <a:p>
            <a:pPr lvl="0">
              <a:spcBef>
                <a:spcPts val="0"/>
              </a:spcBef>
              <a:spcAft>
                <a:spcPts val="600"/>
              </a:spcAft>
            </a:pPr>
            <a:r>
              <a:rPr lang="el-GR" sz="2000" dirty="0">
                <a:solidFill>
                  <a:prstClr val="black"/>
                </a:solidFill>
              </a:rPr>
              <a:t>Το έργο «</a:t>
            </a:r>
            <a:r>
              <a:rPr lang="el-GR" sz="2000" b="1" dirty="0">
                <a:solidFill>
                  <a:prstClr val="black"/>
                </a:solidFill>
              </a:rPr>
              <a:t>Ανοικτά Ακαδημαϊκά Μαθήματα στο ΤΕΙ Θεσσαλίας</a:t>
            </a:r>
            <a:r>
              <a:rPr lang="el-GR" sz="2000" dirty="0">
                <a:solidFill>
                  <a:prstClr val="black"/>
                </a:solidFill>
              </a:rPr>
              <a:t>» έχει χρηματοδοτήσει μόνο τη αναδιαμόρφωση του εκπαιδευτικού υλικού</a:t>
            </a:r>
            <a:r>
              <a:rPr lang="el-GR" sz="2000" dirty="0" smtClean="0">
                <a:solidFill>
                  <a:prstClr val="black"/>
                </a:solidFill>
              </a:rPr>
              <a:t>.</a:t>
            </a:r>
            <a:endParaRPr lang="el-GR" sz="2000" dirty="0" smtClean="0"/>
          </a:p>
          <a:p>
            <a:pPr eaLnBrk="1" hangingPunct="1">
              <a:spcBef>
                <a:spcPts val="0"/>
              </a:spcBef>
            </a:pPr>
            <a:r>
              <a:rPr lang="el-GR" sz="2000" dirty="0" smtClean="0"/>
              <a:t>Το έργο υλοποιείται στο πλαίσιο του Επιχειρησιακού Προγράμματος  «Εκπαίδευση και Δια Βίου Μάθηση» και συγχρηματοδοτείται από την Ευρωπαϊκή Ένωση (Ευρωπαϊκό Κοινωνικό Ταμείο) και από εθνικούς πόρους</a:t>
            </a:r>
            <a:r>
              <a:rPr lang="en-US" sz="2000" dirty="0" smtClean="0"/>
              <a:t>. </a:t>
            </a:r>
            <a:endParaRPr lang="el-GR" sz="2000" dirty="0" smtClean="0"/>
          </a:p>
        </p:txBody>
      </p:sp>
      <p:pic>
        <p:nvPicPr>
          <p:cNvPr id="6" name="Εικόνα 1" descr=" Λογότυπο Επιχειρησιακού Προγράμματος Εκπαίδευση και Δια βίου Μάθηση.   ">
            <a:hlinkClick r:id="rId4" tooltip="Μετάβαση σε www.edulll.gr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4213" y="4221163"/>
            <a:ext cx="7848600" cy="2016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34B054-DA0D-4AD9-A3C5-59235BE4FE8B}" type="slidenum">
              <a:rPr lang="el-GR" sz="1400" smtClean="0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el-GR" sz="14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01819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513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620688"/>
            <a:ext cx="8229600" cy="9144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l-GR" sz="4000" dirty="0" smtClean="0"/>
              <a:t>Βασικές διεργασίες διαχείρισης κόστος έργων</a:t>
            </a:r>
            <a:br>
              <a:rPr lang="el-GR" sz="4000" dirty="0" smtClean="0"/>
            </a:br>
            <a:endParaRPr lang="el-GR" sz="4000" dirty="0"/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l-GR" dirty="0" smtClean="0"/>
              <a:t>Σύμφωνα με το </a:t>
            </a:r>
            <a:r>
              <a:rPr lang="en-GB" dirty="0" smtClean="0"/>
              <a:t>PMBOK </a:t>
            </a:r>
            <a:r>
              <a:rPr lang="el-GR" dirty="0" smtClean="0"/>
              <a:t>τρεις είναι οι βασικές διεργασίες διαχείρισης κόστους (</a:t>
            </a:r>
            <a:r>
              <a:rPr lang="en-GB" dirty="0" smtClean="0"/>
              <a:t>project cost management)</a:t>
            </a:r>
          </a:p>
          <a:p>
            <a:pPr lvl="1"/>
            <a:r>
              <a:rPr lang="el-GR" dirty="0" smtClean="0"/>
              <a:t>Εκτίμηση κόστους </a:t>
            </a:r>
            <a:r>
              <a:rPr lang="en-GB" dirty="0" smtClean="0"/>
              <a:t>(Estimate cost)</a:t>
            </a:r>
            <a:endParaRPr lang="el-GR" dirty="0" smtClean="0"/>
          </a:p>
          <a:p>
            <a:pPr lvl="2"/>
            <a:r>
              <a:rPr lang="el-GR" dirty="0" smtClean="0"/>
              <a:t>Παραγωγή εκτιμήσεων για τους απαιτούμενους πόρους για κάθε δραστηριότητα</a:t>
            </a:r>
          </a:p>
          <a:p>
            <a:pPr lvl="2"/>
            <a:r>
              <a:rPr lang="el-GR" dirty="0" smtClean="0"/>
              <a:t>Κοστολόγηση των πόρων </a:t>
            </a:r>
            <a:endParaRPr lang="en-GB" dirty="0" smtClean="0"/>
          </a:p>
          <a:p>
            <a:pPr lvl="1"/>
            <a:r>
              <a:rPr lang="el-GR" dirty="0" smtClean="0"/>
              <a:t>Ανάπτυξη προϋπολογισμού </a:t>
            </a:r>
            <a:r>
              <a:rPr lang="en-GB" dirty="0" smtClean="0"/>
              <a:t>(Determine budget)</a:t>
            </a:r>
            <a:endParaRPr lang="el-GR" dirty="0" smtClean="0"/>
          </a:p>
          <a:p>
            <a:pPr lvl="2"/>
            <a:r>
              <a:rPr lang="el-GR" dirty="0" smtClean="0"/>
              <a:t>Σύνταξη προϋπολογισμού</a:t>
            </a:r>
          </a:p>
          <a:p>
            <a:pPr lvl="2"/>
            <a:r>
              <a:rPr lang="el-GR" dirty="0" smtClean="0"/>
              <a:t>Καθορισμός ταμειακών ροών </a:t>
            </a:r>
            <a:endParaRPr lang="en-GB" dirty="0" smtClean="0"/>
          </a:p>
          <a:p>
            <a:pPr lvl="1"/>
            <a:r>
              <a:rPr lang="el-GR" dirty="0" smtClean="0"/>
              <a:t>Έλεγχος κόστους </a:t>
            </a:r>
            <a:r>
              <a:rPr lang="en-GB" dirty="0" smtClean="0"/>
              <a:t>(Cost control)</a:t>
            </a:r>
            <a:endParaRPr lang="el-GR" dirty="0" smtClean="0"/>
          </a:p>
          <a:p>
            <a:pPr lvl="2"/>
            <a:r>
              <a:rPr lang="el-GR" dirty="0" smtClean="0"/>
              <a:t>Παρακολούθηση έργου </a:t>
            </a:r>
          </a:p>
          <a:p>
            <a:pPr lvl="2"/>
            <a:r>
              <a:rPr lang="el-GR" dirty="0"/>
              <a:t>Π</a:t>
            </a:r>
            <a:r>
              <a:rPr lang="el-GR" dirty="0" smtClean="0"/>
              <a:t>αρακολούθηση αλλαγών</a:t>
            </a:r>
          </a:p>
          <a:p>
            <a:pPr lvl="2"/>
            <a:r>
              <a:rPr lang="el-GR" dirty="0" smtClean="0"/>
              <a:t>Παρακολούθηση αποκλίσεων </a:t>
            </a:r>
          </a:p>
          <a:p>
            <a:pPr lvl="2"/>
            <a:r>
              <a:rPr lang="el-GR" dirty="0" smtClean="0"/>
              <a:t>Διορθωτικές ενέργειες</a:t>
            </a:r>
            <a:endParaRPr lang="en-GB" dirty="0" smtClean="0"/>
          </a:p>
        </p:txBody>
      </p:sp>
    </p:spTree>
    <p:extLst>
      <p:ext uri="{BB962C8B-B14F-4D97-AF65-F5344CB8AC3E}">
        <p14:creationId xmlns:p14="http://schemas.microsoft.com/office/powerpoint/2010/main" val="21363747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Η σημασία της διαχείρισης του κόστους</a:t>
            </a:r>
            <a:endParaRPr lang="en-US" altLang="el-GR" smtClean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altLang="el-GR" smtClean="0"/>
              <a:t>Τα έργα πληροφορικής δεν είναι ιδιαίτερα επιτυχημένα στη διαχείριση κόστους.</a:t>
            </a:r>
            <a:endParaRPr lang="en-US" altLang="el-GR" smtClean="0"/>
          </a:p>
          <a:p>
            <a:r>
              <a:rPr lang="el-GR" altLang="el-GR" smtClean="0"/>
              <a:t>Η μελέτη </a:t>
            </a:r>
            <a:r>
              <a:rPr lang="en-US" altLang="el-GR" smtClean="0"/>
              <a:t>CHAOS </a:t>
            </a:r>
            <a:r>
              <a:rPr lang="el-GR" altLang="el-GR" smtClean="0"/>
              <a:t>έδειξε</a:t>
            </a:r>
            <a:r>
              <a:rPr lang="en-US" altLang="el-GR" smtClean="0"/>
              <a:t>:</a:t>
            </a:r>
          </a:p>
          <a:p>
            <a:pPr lvl="1"/>
            <a:r>
              <a:rPr lang="en-US" altLang="el-GR" smtClean="0"/>
              <a:t>180% </a:t>
            </a:r>
            <a:r>
              <a:rPr lang="el-GR" altLang="el-GR" smtClean="0"/>
              <a:t>υπέρβαση κόστους κατά μέσο όρο το </a:t>
            </a:r>
            <a:r>
              <a:rPr lang="en-US" altLang="el-GR" smtClean="0"/>
              <a:t>1994 </a:t>
            </a:r>
            <a:endParaRPr lang="el-GR" altLang="el-GR" smtClean="0"/>
          </a:p>
          <a:p>
            <a:pPr lvl="1"/>
            <a:r>
              <a:rPr lang="en-US" altLang="el-GR" smtClean="0"/>
              <a:t>43</a:t>
            </a:r>
            <a:r>
              <a:rPr lang="el-GR" altLang="el-GR" smtClean="0"/>
              <a:t>%</a:t>
            </a:r>
            <a:r>
              <a:rPr lang="en-US" altLang="el-GR" smtClean="0"/>
              <a:t> </a:t>
            </a:r>
            <a:r>
              <a:rPr lang="el-GR" altLang="el-GR" smtClean="0"/>
              <a:t>υπέρβαση κόστους κατά μέσο όρο το </a:t>
            </a:r>
            <a:r>
              <a:rPr lang="en-US" altLang="el-GR" smtClean="0"/>
              <a:t>2002; </a:t>
            </a:r>
            <a:endParaRPr lang="el-GR" altLang="el-GR" smtClean="0"/>
          </a:p>
          <a:p>
            <a:r>
              <a:rPr lang="el-GR" altLang="el-GR" smtClean="0"/>
              <a:t>Άλλες μελέτες έδειξαν σημαντική υπέρβαση κόστους (~</a:t>
            </a:r>
            <a:r>
              <a:rPr lang="en-US" altLang="el-GR" smtClean="0"/>
              <a:t>33</a:t>
            </a:r>
            <a:r>
              <a:rPr lang="el-GR" altLang="el-GR" smtClean="0"/>
              <a:t>%) κατά μέσο όρο</a:t>
            </a:r>
            <a:endParaRPr lang="en-US" altLang="el-GR" smtClean="0"/>
          </a:p>
        </p:txBody>
      </p:sp>
    </p:spTree>
    <p:extLst>
      <p:ext uri="{BB962C8B-B14F-4D97-AF65-F5344CB8AC3E}">
        <p14:creationId xmlns:p14="http://schemas.microsoft.com/office/powerpoint/2010/main" val="16899265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>
                <a:latin typeface="Arial" charset="0"/>
              </a:rPr>
              <a:t>Εκτίμηση κόστους (</a:t>
            </a:r>
            <a:r>
              <a:rPr lang="en-US" altLang="el-GR" smtClean="0">
                <a:latin typeface="Arial" charset="0"/>
              </a:rPr>
              <a:t>Cost Estimating</a:t>
            </a:r>
            <a:r>
              <a:rPr lang="el-GR" altLang="el-GR" smtClean="0">
                <a:latin typeface="Arial" charset="0"/>
              </a:rPr>
              <a:t>)</a:t>
            </a:r>
            <a:endParaRPr lang="en-US" altLang="el-GR" smtClean="0">
              <a:latin typeface="Arial" charset="0"/>
            </a:endParaRPr>
          </a:p>
        </p:txBody>
      </p:sp>
      <p:sp>
        <p:nvSpPr>
          <p:cNvPr id="18435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/>
            <a:fld id="{622EC5B7-E532-4968-BB1E-983CA97DFFEF}" type="slidenum">
              <a:rPr lang="en-US" altLang="el-GR" smtClean="0">
                <a:solidFill>
                  <a:schemeClr val="tx2"/>
                </a:solidFill>
              </a:rPr>
              <a:pPr eaLnBrk="1" hangingPunct="1"/>
              <a:t>6</a:t>
            </a:fld>
            <a:endParaRPr lang="en-US" altLang="el-GR" smtClean="0">
              <a:solidFill>
                <a:schemeClr val="tx2"/>
              </a:solidFill>
            </a:endParaRPr>
          </a:p>
        </p:txBody>
      </p:sp>
      <p:sp>
        <p:nvSpPr>
          <p:cNvPr id="3277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81000" y="1524000"/>
            <a:ext cx="8305800" cy="4572000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l-GR" dirty="0" smtClean="0">
                <a:latin typeface="Arial" charset="0"/>
              </a:rPr>
              <a:t>Πολύ σημαντική και δύσκολη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l-GR" dirty="0" smtClean="0">
                <a:latin typeface="Arial" charset="0"/>
              </a:rPr>
              <a:t>Καθορίζει την επιτυχία του έργου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l-GR" dirty="0" smtClean="0">
                <a:latin typeface="Arial" charset="0"/>
              </a:rPr>
              <a:t>Υπάρχει μεγάλος αριθμός μεθόδων που μπορούν να εφαρμοστούν</a:t>
            </a:r>
          </a:p>
          <a:p>
            <a:pPr marL="739458" lvl="1" indent="-465138" eaLnBrk="1" fontAlgn="auto" hangingPunct="1">
              <a:lnSpc>
                <a:spcPct val="9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el-GR" dirty="0" smtClean="0"/>
              <a:t>Εμπειροτεχνία (</a:t>
            </a:r>
            <a:r>
              <a:rPr lang="en-CA" dirty="0" smtClean="0"/>
              <a:t>Expert judgement</a:t>
            </a:r>
            <a:r>
              <a:rPr lang="el-GR" dirty="0" smtClean="0"/>
              <a:t>)</a:t>
            </a:r>
            <a:endParaRPr lang="en-CA" dirty="0" smtClean="0"/>
          </a:p>
          <a:p>
            <a:pPr marL="739458" lvl="1" indent="-465138" eaLnBrk="1" fontAlgn="auto" hangingPunct="1">
              <a:lnSpc>
                <a:spcPct val="9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el-GR" dirty="0" smtClean="0"/>
              <a:t>Κατά αναλογία (</a:t>
            </a:r>
            <a:r>
              <a:rPr lang="en-CA" dirty="0" smtClean="0"/>
              <a:t>Estimation by analogy</a:t>
            </a:r>
            <a:r>
              <a:rPr lang="el-GR" dirty="0" smtClean="0"/>
              <a:t>)</a:t>
            </a:r>
            <a:endParaRPr lang="en-CA" dirty="0" smtClean="0"/>
          </a:p>
          <a:p>
            <a:pPr marL="739458" lvl="1" indent="-465138" eaLnBrk="1" fontAlgn="auto" hangingPunct="1">
              <a:lnSpc>
                <a:spcPct val="9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el-GR" dirty="0" smtClean="0"/>
              <a:t>Με το νόμο του </a:t>
            </a:r>
            <a:r>
              <a:rPr lang="en-US" dirty="0" smtClean="0"/>
              <a:t>Parkinson (</a:t>
            </a:r>
            <a:r>
              <a:rPr lang="en-CA" dirty="0" smtClean="0"/>
              <a:t>Parkinson's Law)</a:t>
            </a:r>
          </a:p>
          <a:p>
            <a:pPr marL="739458" lvl="1" indent="-465138" eaLnBrk="1" fontAlgn="auto" hangingPunct="1">
              <a:lnSpc>
                <a:spcPct val="9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el-GR" dirty="0" smtClean="0"/>
              <a:t>Με σκοπό την κατοχύρωση του έργου (</a:t>
            </a:r>
            <a:r>
              <a:rPr lang="en-CA" dirty="0" smtClean="0"/>
              <a:t>Pricing to win</a:t>
            </a:r>
            <a:r>
              <a:rPr lang="el-GR" dirty="0" smtClean="0"/>
              <a:t>)</a:t>
            </a:r>
            <a:endParaRPr lang="en-CA" dirty="0" smtClean="0"/>
          </a:p>
          <a:p>
            <a:pPr marL="739458" lvl="1" indent="-465138" eaLnBrk="1" fontAlgn="auto" hangingPunct="1">
              <a:lnSpc>
                <a:spcPct val="9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el-GR" dirty="0" smtClean="0"/>
              <a:t>Εκτίμηση </a:t>
            </a:r>
            <a:r>
              <a:rPr lang="en-US" dirty="0" smtClean="0"/>
              <a:t>Top-down (</a:t>
            </a:r>
            <a:r>
              <a:rPr lang="en-CA" dirty="0" smtClean="0"/>
              <a:t>Top-down estimation)</a:t>
            </a:r>
          </a:p>
          <a:p>
            <a:pPr marL="739458" lvl="1" indent="-465138" eaLnBrk="1" fontAlgn="auto" hangingPunct="1">
              <a:lnSpc>
                <a:spcPct val="9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el-GR" dirty="0" smtClean="0"/>
              <a:t>Εκτίμηση </a:t>
            </a:r>
            <a:r>
              <a:rPr lang="en-US" dirty="0" smtClean="0"/>
              <a:t>Bottom-up (</a:t>
            </a:r>
            <a:r>
              <a:rPr lang="en-CA" dirty="0" smtClean="0"/>
              <a:t>Bottom-up estimation)</a:t>
            </a:r>
          </a:p>
          <a:p>
            <a:pPr marL="739458" lvl="1" indent="-465138" eaLnBrk="1" fontAlgn="auto" hangingPunct="1">
              <a:lnSpc>
                <a:spcPct val="9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el-GR" dirty="0" smtClean="0"/>
              <a:t>Εκτίμηση με τη χρήση μετρικής </a:t>
            </a:r>
            <a:r>
              <a:rPr lang="en-US" dirty="0" smtClean="0"/>
              <a:t>Function Point (</a:t>
            </a:r>
            <a:r>
              <a:rPr lang="en-CA" dirty="0" smtClean="0"/>
              <a:t>Function point estimation)</a:t>
            </a:r>
          </a:p>
          <a:p>
            <a:pPr marL="739458" lvl="1" indent="-465138" eaLnBrk="1" fontAlgn="auto" hangingPunct="1">
              <a:lnSpc>
                <a:spcPct val="90000"/>
              </a:lnSpc>
              <a:spcAft>
                <a:spcPts val="0"/>
              </a:spcAft>
              <a:buFont typeface="Wingdings 3"/>
              <a:buChar char=""/>
              <a:defRPr/>
            </a:pPr>
            <a:r>
              <a:rPr lang="el-GR" dirty="0" smtClean="0"/>
              <a:t>Εκτίμηση με τη χρήση αλγοριθμικών μοντέλων κόστους (</a:t>
            </a:r>
            <a:r>
              <a:rPr lang="en-CA" dirty="0" smtClean="0"/>
              <a:t>Algorithmic cost modelling</a:t>
            </a:r>
            <a:r>
              <a:rPr lang="el-GR" dirty="0" smtClean="0"/>
              <a:t>)</a:t>
            </a:r>
            <a:endParaRPr lang="el-GR" dirty="0" smtClean="0">
              <a:latin typeface="Arial" charset="0"/>
            </a:endParaRPr>
          </a:p>
          <a:p>
            <a:pPr marL="274320" indent="-274320" eaLnBrk="1" fontAlgn="auto" hangingPunct="1">
              <a:spcAft>
                <a:spcPts val="0"/>
              </a:spcAft>
              <a:buFont typeface="Wingdings 3"/>
              <a:buChar char=""/>
              <a:defRPr/>
            </a:pPr>
            <a:r>
              <a:rPr lang="el-GR" dirty="0" smtClean="0">
                <a:latin typeface="Arial" charset="0"/>
              </a:rPr>
              <a:t>Είναι σημαντικό ερευνητικό θέμα.</a:t>
            </a:r>
            <a:endParaRPr lang="en-US" dirty="0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55272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Προϋπολογισμός Κόστους (</a:t>
            </a:r>
            <a:r>
              <a:rPr lang="en-US" altLang="el-GR" smtClean="0"/>
              <a:t>Cost Budgeting</a:t>
            </a:r>
            <a:r>
              <a:rPr lang="el-GR" altLang="el-GR" smtClean="0"/>
              <a:t>)</a:t>
            </a:r>
            <a:endParaRPr lang="en-US" altLang="el-GR" smtClean="0"/>
          </a:p>
        </p:txBody>
      </p:sp>
      <p:sp>
        <p:nvSpPr>
          <p:cNvPr id="20483" name="Slide Number Placeholder 5"/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pitchFamily="66" charset="0"/>
                <a:cs typeface="Arial" charset="0"/>
              </a:defRPr>
            </a:lvl9pPr>
          </a:lstStyle>
          <a:p>
            <a:pPr eaLnBrk="1" hangingPunct="1"/>
            <a:fld id="{F571C5B8-A7F3-4F2C-93CF-68C9FD21B8D2}" type="slidenum">
              <a:rPr lang="en-US" altLang="el-GR" smtClean="0">
                <a:solidFill>
                  <a:schemeClr val="tx2"/>
                </a:solidFill>
              </a:rPr>
              <a:pPr eaLnBrk="1" hangingPunct="1"/>
              <a:t>7</a:t>
            </a:fld>
            <a:endParaRPr lang="en-US" altLang="el-GR" smtClean="0">
              <a:solidFill>
                <a:schemeClr val="tx2"/>
              </a:solidFill>
            </a:endParaRPr>
          </a:p>
        </p:txBody>
      </p:sp>
      <p:sp>
        <p:nvSpPr>
          <p:cNvPr id="20484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eaLnBrk="1" hangingPunct="1"/>
            <a:r>
              <a:rPr lang="el-GR" altLang="el-GR" smtClean="0"/>
              <a:t>Ανάθεση του κόστους του έργου σε δραστηριότητες του έργου κατά τη διάρκεια της εκτέλεσης του έργου</a:t>
            </a:r>
            <a:endParaRPr lang="en-US" altLang="el-GR" smtClean="0"/>
          </a:p>
          <a:p>
            <a:pPr eaLnBrk="1" hangingPunct="1"/>
            <a:r>
              <a:rPr lang="el-GR" altLang="el-GR" smtClean="0"/>
              <a:t>Το </a:t>
            </a:r>
            <a:r>
              <a:rPr lang="en-US" altLang="el-GR" smtClean="0"/>
              <a:t>WBS </a:t>
            </a:r>
            <a:r>
              <a:rPr lang="el-GR" altLang="el-GR" smtClean="0"/>
              <a:t>το βασικό </a:t>
            </a:r>
            <a:r>
              <a:rPr lang="en-US" altLang="el-GR" smtClean="0"/>
              <a:t>input </a:t>
            </a:r>
            <a:r>
              <a:rPr lang="el-GR" altLang="el-GR" smtClean="0"/>
              <a:t>για τη δημιουργία του προϋπολογισμού. </a:t>
            </a:r>
            <a:endParaRPr lang="en-US" altLang="el-GR" smtClean="0"/>
          </a:p>
          <a:p>
            <a:pPr eaLnBrk="1" hangingPunct="1"/>
            <a:r>
              <a:rPr lang="el-GR" altLang="el-GR" smtClean="0"/>
              <a:t>Είναι ιδιαίτερα σημαντικό να γνωρίζουμε τις οικονομικές δεσμεύσεις/απαιτήσεις όπως εξελίσσονται στο χρόνο (</a:t>
            </a:r>
            <a:r>
              <a:rPr lang="en-US" altLang="el-GR" smtClean="0"/>
              <a:t>cost baseline</a:t>
            </a:r>
            <a:r>
              <a:rPr lang="el-GR" altLang="el-GR" smtClean="0"/>
              <a:t>).</a:t>
            </a:r>
            <a:endParaRPr lang="en-US" altLang="el-GR" smtClean="0"/>
          </a:p>
          <a:p>
            <a:pPr lvl="1" eaLnBrk="1" hangingPunct="1"/>
            <a:r>
              <a:rPr lang="el-GR" altLang="el-GR" smtClean="0"/>
              <a:t>Ιδιαίτερα σημαντικό για την παρακολούθηση του έργου.</a:t>
            </a:r>
            <a:endParaRPr lang="en-US" altLang="el-GR" smtClean="0"/>
          </a:p>
        </p:txBody>
      </p:sp>
    </p:spTree>
    <p:extLst>
      <p:ext uri="{BB962C8B-B14F-4D97-AF65-F5344CB8AC3E}">
        <p14:creationId xmlns:p14="http://schemas.microsoft.com/office/powerpoint/2010/main" val="30607136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Για την ανάπτυξη του </a:t>
            </a:r>
            <a:r>
              <a:rPr lang="en-US" altLang="el-GR" smtClean="0"/>
              <a:t>budget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57200" y="1219200"/>
            <a:ext cx="8229600" cy="4937125"/>
          </a:xfrm>
        </p:spPr>
        <p:txBody>
          <a:bodyPr/>
          <a:lstStyle/>
          <a:p>
            <a:pPr eaLnBrk="1" hangingPunct="1"/>
            <a:r>
              <a:rPr lang="el-GR" altLang="el-GR" smtClean="0"/>
              <a:t>Χρειαζόμαστε</a:t>
            </a:r>
            <a:endParaRPr lang="en-US" altLang="el-GR" smtClean="0"/>
          </a:p>
          <a:p>
            <a:pPr lvl="1" eaLnBrk="1" hangingPunct="1"/>
            <a:r>
              <a:rPr lang="el-GR" altLang="el-GR" smtClean="0"/>
              <a:t>Πρόβλεψη για το τι θα χρειαστούμε ?</a:t>
            </a:r>
            <a:endParaRPr lang="en-US" altLang="el-GR" smtClean="0"/>
          </a:p>
          <a:p>
            <a:pPr lvl="1" eaLnBrk="1" hangingPunct="1"/>
            <a:r>
              <a:rPr lang="el-GR" altLang="el-GR" smtClean="0"/>
              <a:t>Η ποσότητα που θα χρειαστεί ?</a:t>
            </a:r>
            <a:endParaRPr lang="en-US" altLang="el-GR" smtClean="0"/>
          </a:p>
          <a:p>
            <a:pPr lvl="1" eaLnBrk="1" hangingPunct="1"/>
            <a:r>
              <a:rPr lang="el-GR" altLang="el-GR" smtClean="0"/>
              <a:t>Πότε θα χρειαστεί ?</a:t>
            </a:r>
            <a:endParaRPr lang="en-US" altLang="el-GR" smtClean="0"/>
          </a:p>
          <a:p>
            <a:pPr eaLnBrk="1" hangingPunct="1"/>
            <a:r>
              <a:rPr lang="el-GR" altLang="el-GR" smtClean="0"/>
              <a:t>Επομένως ο προϋπολογισμός αναπαριστά το πλάνο του έργου εκφρασμένο σε χρήμα</a:t>
            </a:r>
            <a:endParaRPr lang="en-US" altLang="el-GR" smtClean="0"/>
          </a:p>
          <a:p>
            <a:pPr lvl="1" eaLnBrk="1" hangingPunct="1"/>
            <a:endParaRPr lang="en-US" altLang="el-GR" smtClean="0"/>
          </a:p>
        </p:txBody>
      </p:sp>
    </p:spTree>
    <p:extLst>
      <p:ext uri="{BB962C8B-B14F-4D97-AF65-F5344CB8AC3E}">
        <p14:creationId xmlns:p14="http://schemas.microsoft.com/office/powerpoint/2010/main" val="18136153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3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Γιατί η κατάρτιση του προϋπολογισμού είναι δύσκολη? </a:t>
            </a:r>
            <a:endParaRPr lang="en-US" dirty="0"/>
          </a:p>
        </p:txBody>
      </p:sp>
      <p:sp>
        <p:nvSpPr>
          <p:cNvPr id="23555" name="Rectangle 3"/>
          <p:cNvSpPr>
            <a:spLocks noGrp="1" noChangeArrowheads="1"/>
          </p:cNvSpPr>
          <p:nvPr>
            <p:ph sz="quarter" idx="1"/>
          </p:nvPr>
        </p:nvSpPr>
        <p:spPr/>
        <p:txBody>
          <a:bodyPr/>
          <a:lstStyle/>
          <a:p>
            <a:r>
              <a:rPr lang="el-GR" altLang="el-GR" smtClean="0"/>
              <a:t>Τα έργα είναι μοναδικά και μη επαναλαμβανόμενα</a:t>
            </a:r>
            <a:endParaRPr lang="en-US" altLang="el-GR" smtClean="0"/>
          </a:p>
          <a:p>
            <a:r>
              <a:rPr lang="el-GR" altLang="el-GR" smtClean="0"/>
              <a:t>Συχνά δεν έχουμε ξανακάνει κάτι παρόμοιο</a:t>
            </a:r>
            <a:endParaRPr lang="en-US" altLang="el-GR" smtClean="0"/>
          </a:p>
          <a:p>
            <a:r>
              <a:rPr lang="el-GR" altLang="el-GR" smtClean="0"/>
              <a:t>Μπορούν να διαρκέσουν αρκετά χρόνια</a:t>
            </a:r>
          </a:p>
          <a:p>
            <a:pPr lvl="1"/>
            <a:r>
              <a:rPr lang="el-GR" altLang="el-GR" smtClean="0"/>
              <a:t>Αυξάνεται η αβεβαιότητα</a:t>
            </a:r>
            <a:endParaRPr lang="en-US" altLang="el-GR" smtClean="0"/>
          </a:p>
        </p:txBody>
      </p:sp>
    </p:spTree>
    <p:extLst>
      <p:ext uri="{BB962C8B-B14F-4D97-AF65-F5344CB8AC3E}">
        <p14:creationId xmlns:p14="http://schemas.microsoft.com/office/powerpoint/2010/main" val="37809025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HECKTIMEDATE" val="3/5/2014 12:50:11 μμ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9,2,3,7,8,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3074,3075,5,3,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4098,4099,6,3,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6,7,"/>
</p:tagLst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��< ? x m l   v e r s i o n = " 1 . 0 "   e n c o d i n g = " u t f - 1 6 " ? > < D o c u m e n t S e t t i n g s   x m l n s : x s d = " h t t p : / / w w w . w 3 . o r g / 2 0 0 1 / X M L S c h e m a "   x m l n s : x s i = " h t t p : / / w w w . w 3 . o r g / 2 0 0 1 / X M L S c h e m a - i n s t a n c e "   x m l n s = " h t t p : / / w w w . z h a w . c h / A c c e s s i b i l i t y A d d I n " >  
     < C h e c k R e a d i n g O r d e r > t r u e < / C h e c k R e a d i n g O r d e r >  
     < C h e c k T a b l e H e a d e r > t r u e < / C h e c k T a b l e H e a d e r >  
     < C h e c k S l i d e T i t l e > t r u e < / C h e c k S l i d e T i t l e >  
     < C h e c k L a n g u a g e S e t t i n g > t r u e < / C h e c k L a n g u a g e S e t t i n g >  
     < C h e c k A l t T e x t > t r u e < / C h e c k A l t T e x t >  
     < C h e c k T e x t S i z e > f a l s e < / C h e c k T e x t S i z e >  
     < C h e c k S c r e e n T i p > f a l s e < / C h e c k S c r e e n T i p >  
     < S h o w S h a p e N a m e C o l u m n > f a l s e < / S h o w S h a p e N a m e C o l u m n >  
     < S h o w I s s u e D e s c r i p t i o n > t r u e < / S h o w I s s u e D e s c r i p t i o n >  
 < / D o c u m e n t S e t t i n g s > 
</file>

<file path=customXml/itemProps1.xml><?xml version="1.0" encoding="utf-8"?>
<ds:datastoreItem xmlns:ds="http://schemas.openxmlformats.org/officeDocument/2006/customXml" ds:itemID="{BEC29F38-D59D-406A-887A-C688092AE0E6}">
  <ds:schemaRefs>
    <ds:schemaRef ds:uri="http://www.w3.org/2001/XMLSchema"/>
    <ds:schemaRef ds:uri="http://www.zhaw.ch/AccessibilityAddI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1190</TotalTime>
  <Words>1105</Words>
  <Application>Microsoft Office PowerPoint</Application>
  <PresentationFormat>On-screen Show (4:3)</PresentationFormat>
  <Paragraphs>186</Paragraphs>
  <Slides>22</Slides>
  <Notes>14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4" baseType="lpstr">
      <vt:lpstr>Θέμα του Office</vt:lpstr>
      <vt:lpstr>Visio</vt:lpstr>
      <vt:lpstr>Αρχές Διοίκησης και Διαχείρισης Έργων</vt:lpstr>
      <vt:lpstr>Άδειες χρήσης </vt:lpstr>
      <vt:lpstr>Χρηματοδότηση </vt:lpstr>
      <vt:lpstr>Βασικές διεργασίες διαχείρισης κόστος έργων </vt:lpstr>
      <vt:lpstr>Η σημασία της διαχείρισης του κόστους</vt:lpstr>
      <vt:lpstr>Εκτίμηση κόστους (Cost Estimating)</vt:lpstr>
      <vt:lpstr>Προϋπολογισμός Κόστους (Cost Budgeting)</vt:lpstr>
      <vt:lpstr>Για την ανάπτυξη του budget</vt:lpstr>
      <vt:lpstr>Γιατί η κατάρτιση του προϋπολογισμού είναι δύσκολη? </vt:lpstr>
      <vt:lpstr>ΕΡΓΑ ΜΕ ΔΙΑΦΟΡΕΤΙΚΗ ΣΥΜΠΕΡΙΦΟΡΑ</vt:lpstr>
      <vt:lpstr>Δυο προσεγγίσεις για την κατάρτιση του προϋπολογισμού</vt:lpstr>
      <vt:lpstr>Top-Down Προσέγγιση</vt:lpstr>
      <vt:lpstr>Bottom-Up Budgeting</vt:lpstr>
      <vt:lpstr>Η ψυχολογία του</vt:lpstr>
      <vt:lpstr>Ποτέ δημιουργούμε τον προϋπολογισμό</vt:lpstr>
      <vt:lpstr>Τα συστατικά του κόστους</vt:lpstr>
      <vt:lpstr>Κόστος εργασίας</vt:lpstr>
      <vt:lpstr>PowerPoint Presentation</vt:lpstr>
      <vt:lpstr>Τα είδη του κόστους</vt:lpstr>
      <vt:lpstr>Θέματα που θα πρέπει να λάβουμε υπόψη</vt:lpstr>
      <vt:lpstr>Καμπύλη Μάθησης</vt:lpstr>
      <vt:lpstr>Τέλος ενότητας</vt:lpstr>
    </vt:vector>
  </TitlesOfParts>
  <Company>Τ.Ε.Ι. Θεσσαλίας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Διοίκηση Ανθρώπινου Δυναμικού</dc:title>
  <dc:subject>Διοίκηση Ανθρώπινου Δυναμικού</dc:subject>
  <dc:creator>Ασπρίδης Γεώργιος</dc:creator>
  <cp:keywords>Διοίκηση Ανθρώπινου Δυναμικού</cp:keywords>
  <dc:description>Διοίκηση Ανθρώπινου Δυναμικού</dc:description>
  <cp:lastModifiedBy>chris</cp:lastModifiedBy>
  <cp:revision>271</cp:revision>
  <dcterms:created xsi:type="dcterms:W3CDTF">2013-10-22T19:39:27Z</dcterms:created>
  <dcterms:modified xsi:type="dcterms:W3CDTF">2016-03-16T09:48:40Z</dcterms:modified>
  <cp:category>ΑΝΟΙΧΤΑ ΑΚΑΔΗΜΑΙΚΑ ΜΑΘΗΜΑΤΑ</cp:category>
  <cp:contentStatus>Τελικό</cp:contentStatus>
</cp:coreProperties>
</file>