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5"/>
  </p:notesMasterIdLst>
  <p:sldIdLst>
    <p:sldId id="257" r:id="rId3"/>
    <p:sldId id="258" r:id="rId4"/>
    <p:sldId id="324" r:id="rId5"/>
    <p:sldId id="326" r:id="rId6"/>
    <p:sldId id="327" r:id="rId7"/>
    <p:sldId id="328" r:id="rId8"/>
    <p:sldId id="329" r:id="rId9"/>
    <p:sldId id="330" r:id="rId10"/>
    <p:sldId id="331" r:id="rId11"/>
    <p:sldId id="332" r:id="rId12"/>
    <p:sldId id="333" r:id="rId13"/>
    <p:sldId id="334" r:id="rId14"/>
    <p:sldId id="335" r:id="rId15"/>
    <p:sldId id="336" r:id="rId16"/>
    <p:sldId id="337" r:id="rId17"/>
    <p:sldId id="338" r:id="rId18"/>
    <p:sldId id="339" r:id="rId19"/>
    <p:sldId id="340" r:id="rId20"/>
    <p:sldId id="341" r:id="rId21"/>
    <p:sldId id="342" r:id="rId22"/>
    <p:sldId id="343" r:id="rId23"/>
    <p:sldId id="325" r:id="rId24"/>
  </p:sldIdLst>
  <p:sldSz cx="9144000" cy="6858000" type="screen4x3"/>
  <p:notesSz cx="6858000" cy="9144000"/>
  <p:custDataLst>
    <p:tags r:id="rId2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Pet" initials="N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3300"/>
    <a:srgbClr val="66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147" y="-6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C097-04B7-44E1-9968-25C5DB2563B3}" type="datetimeFigureOut">
              <a:rPr lang="el-GR" smtClean="0"/>
              <a:pPr/>
              <a:t>16/3/2016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BB63-910B-484B-BBB9-ECB9018BB68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63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/>
            <a:fld id="{EE4BC19E-1B19-48B8-9C0B-5CA34EE6B01C}" type="slidenum">
              <a:rPr lang="en-GB" altLang="el-GR" smtClean="0">
                <a:latin typeface="Tahoma" pitchFamily="34" charset="0"/>
              </a:rPr>
              <a:pPr eaLnBrk="1" hangingPunct="1"/>
              <a:t>15</a:t>
            </a:fld>
            <a:endParaRPr lang="en-GB" altLang="el-GR" smtClean="0">
              <a:latin typeface="Tahoma" pitchFamily="34" charset="0"/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/>
            <a:fld id="{FFA7D48A-F41D-415C-A30C-643E639B91F3}" type="slidenum">
              <a:rPr lang="en-GB" altLang="el-GR" smtClean="0">
                <a:latin typeface="Tahoma" pitchFamily="34" charset="0"/>
              </a:rPr>
              <a:pPr eaLnBrk="1" hangingPunct="1"/>
              <a:t>16</a:t>
            </a:fld>
            <a:endParaRPr lang="en-GB" altLang="el-GR" smtClean="0">
              <a:latin typeface="Tahoma" pitchFamily="34" charset="0"/>
            </a:endParaRPr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/>
            <a:fld id="{4EC17B7B-7164-41A4-B956-4586D4CE3169}" type="slidenum">
              <a:rPr lang="en-GB" altLang="el-GR" smtClean="0">
                <a:latin typeface="Tahoma" pitchFamily="34" charset="0"/>
              </a:rPr>
              <a:pPr eaLnBrk="1" hangingPunct="1"/>
              <a:t>18</a:t>
            </a:fld>
            <a:endParaRPr lang="en-GB" altLang="el-GR" smtClean="0">
              <a:latin typeface="Tahoma" pitchFamily="34" charset="0"/>
            </a:endParaRPr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4" y="4342939"/>
            <a:ext cx="5487013" cy="4114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/>
            <a:fld id="{078BB285-8994-4BFF-9466-769025964E82}" type="slidenum">
              <a:rPr lang="en-GB" altLang="el-GR" smtClean="0">
                <a:latin typeface="Tahoma" pitchFamily="34" charset="0"/>
              </a:rPr>
              <a:pPr eaLnBrk="1" hangingPunct="1"/>
              <a:t>20</a:t>
            </a:fld>
            <a:endParaRPr lang="en-GB" altLang="el-GR" smtClean="0">
              <a:latin typeface="Tahoma" pitchFamily="34" charset="0"/>
            </a:endParaRPr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/>
            <a:fld id="{5944E762-2BB9-469D-90DD-07C13EF56D72}" type="slidenum">
              <a:rPr lang="en-GB" altLang="el-GR" smtClean="0">
                <a:latin typeface="Tahoma" pitchFamily="34" charset="0"/>
              </a:rPr>
              <a:pPr eaLnBrk="1" hangingPunct="1"/>
              <a:t>21</a:t>
            </a:fld>
            <a:endParaRPr lang="en-GB" altLang="el-GR" smtClean="0">
              <a:latin typeface="Tahoma" pitchFamily="34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/>
            <a:fld id="{E0112FDB-6744-425C-B1F6-7B0603917B4B}" type="slidenum">
              <a:rPr lang="en-GB" altLang="el-GR" smtClean="0">
                <a:latin typeface="Tahoma" pitchFamily="34" charset="0"/>
              </a:rPr>
              <a:pPr eaLnBrk="1" hangingPunct="1"/>
              <a:t>4</a:t>
            </a:fld>
            <a:endParaRPr lang="en-GB" altLang="el-GR" smtClean="0">
              <a:latin typeface="Tahoma" pitchFamily="34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/>
            <a:fld id="{D925E1C1-5B96-4F9D-B3D7-44B83DD71BDD}" type="slidenum">
              <a:rPr lang="en-GB" altLang="el-GR" smtClean="0">
                <a:latin typeface="Tahoma" pitchFamily="34" charset="0"/>
              </a:rPr>
              <a:pPr eaLnBrk="1" hangingPunct="1"/>
              <a:t>8</a:t>
            </a:fld>
            <a:endParaRPr lang="en-GB" altLang="el-GR" smtClean="0">
              <a:latin typeface="Tahoma" pitchFamily="34" charset="0"/>
            </a:endParaRPr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/>
            <a:fld id="{65A399F6-BD02-4988-9B02-BDC4CD831A1E}" type="slidenum">
              <a:rPr lang="en-GB" altLang="el-GR" smtClean="0">
                <a:latin typeface="Tahoma" pitchFamily="34" charset="0"/>
              </a:rPr>
              <a:pPr eaLnBrk="1" hangingPunct="1"/>
              <a:t>9</a:t>
            </a:fld>
            <a:endParaRPr lang="en-GB" altLang="el-GR" smtClean="0">
              <a:latin typeface="Tahoma" pitchFamily="34" charset="0"/>
            </a:endParaRPr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/>
            <a:fld id="{84EF34DA-2AAD-4B01-B5C7-C4DF114D8818}" type="slidenum">
              <a:rPr lang="en-GB" altLang="el-GR" smtClean="0">
                <a:latin typeface="Tahoma" pitchFamily="34" charset="0"/>
              </a:rPr>
              <a:pPr eaLnBrk="1" hangingPunct="1"/>
              <a:t>10</a:t>
            </a:fld>
            <a:endParaRPr lang="en-GB" altLang="el-GR" smtClean="0">
              <a:latin typeface="Tahoma" pitchFamily="34" charset="0"/>
            </a:endParaRPr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/>
            <a:fld id="{5327447B-AA2B-4621-AC74-692B890888FE}" type="slidenum">
              <a:rPr lang="en-GB" altLang="el-GR" smtClean="0">
                <a:latin typeface="Tahoma" pitchFamily="34" charset="0"/>
              </a:rPr>
              <a:pPr eaLnBrk="1" hangingPunct="1"/>
              <a:t>11</a:t>
            </a:fld>
            <a:endParaRPr lang="en-GB" altLang="el-GR" smtClean="0">
              <a:latin typeface="Tahoma" pitchFamily="34" charset="0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/>
            <a:fld id="{7C8254BF-ED7F-4E03-A5D3-2CBA0A7FD267}" type="slidenum">
              <a:rPr lang="en-GB" altLang="el-GR" smtClean="0">
                <a:latin typeface="Tahoma" pitchFamily="34" charset="0"/>
              </a:rPr>
              <a:pPr eaLnBrk="1" hangingPunct="1"/>
              <a:t>12</a:t>
            </a:fld>
            <a:endParaRPr lang="en-GB" altLang="el-GR" smtClean="0">
              <a:latin typeface="Tahoma" pitchFamily="34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/>
            <a:fld id="{05541B14-3F2A-4CC7-89F4-B79734E10A10}" type="slidenum">
              <a:rPr lang="en-GB" altLang="el-GR" smtClean="0">
                <a:latin typeface="Tahoma" pitchFamily="34" charset="0"/>
              </a:rPr>
              <a:pPr eaLnBrk="1" hangingPunct="1"/>
              <a:t>13</a:t>
            </a:fld>
            <a:endParaRPr lang="en-GB" altLang="el-GR" smtClean="0">
              <a:latin typeface="Tahoma" pitchFamily="34" charset="0"/>
            </a:endParaRPr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/>
            <a:fld id="{C282B035-9A5F-41C9-BDE9-0EA207ED82DC}" type="slidenum">
              <a:rPr lang="en-GB" altLang="el-GR" smtClean="0">
                <a:latin typeface="Tahoma" pitchFamily="34" charset="0"/>
              </a:rPr>
              <a:pPr eaLnBrk="1" hangingPunct="1"/>
              <a:t>14</a:t>
            </a:fld>
            <a:endParaRPr lang="en-GB" altLang="el-GR" smtClean="0">
              <a:latin typeface="Tahoma" pitchFamily="34" charset="0"/>
            </a:endParaRPr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7ACE-FA03-481B-A944-F1F9C7A6C06F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04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26B94-859F-45E2-B6D8-3F4AFDAAC21C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76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F0188-CD73-4327-92F5-0C2ACE29070A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7411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C11A5-92E4-41C3-A138-80175CE53EEE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0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53F2-A09B-4F33-86D2-2171A68C2F17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65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C4CEF-F073-49D3-932D-0B9F3A7A3387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659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F522-D308-4C46-9631-85DCDE932B3B}" type="datetime1">
              <a:rPr lang="el-GR" smtClean="0"/>
              <a:t>16/3/2016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466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D696-4110-4762-B606-4FBA003638FA}" type="datetime1">
              <a:rPr lang="el-GR" smtClean="0"/>
              <a:t>16/3/2016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2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8A22E-252A-4435-8A91-0FD7DD753584}" type="datetime1">
              <a:rPr lang="el-GR" smtClean="0"/>
              <a:t>16/3/2016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68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1BFB-F172-4C6C-AD0E-487A054C8E7F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08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213E7-D3A6-48AC-AE05-509EA4E0676C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36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8960F-44CE-484C-879C-8FD0FE5CB10F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20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9376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936103"/>
          </a:xfrm>
        </p:spPr>
        <p:txBody>
          <a:bodyPr>
            <a:noAutofit/>
          </a:bodyPr>
          <a:lstStyle/>
          <a:p>
            <a:r>
              <a:rPr lang="el-GR" sz="4100" b="1" dirty="0" smtClean="0">
                <a:solidFill>
                  <a:prstClr val="black"/>
                </a:solidFill>
              </a:rPr>
              <a:t>Αρχές Διοίκησης και Διαχείρισης Έργων</a:t>
            </a:r>
            <a:endParaRPr lang="el-GR" sz="4100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395536" y="2780928"/>
            <a:ext cx="8352928" cy="2876922"/>
          </a:xfrm>
        </p:spPr>
        <p:txBody>
          <a:bodyPr>
            <a:normAutofit/>
          </a:bodyPr>
          <a:lstStyle/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11</a:t>
            </a:r>
            <a:r>
              <a:rPr lang="en-US" sz="30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Οικονομική Διαχείριση Έργων – Σύνταξη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Προυπολογισμού</a:t>
            </a:r>
            <a:r>
              <a:rPr lang="en-US" sz="30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3000" dirty="0" smtClean="0">
              <a:solidFill>
                <a:prstClr val="black"/>
              </a:solidFill>
              <a:cs typeface="Arial" charset="0"/>
            </a:endParaRP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Φιτσιλής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 Παναγιώτης,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Καθηγητής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>
                <a:solidFill>
                  <a:prstClr val="black"/>
                </a:solidFill>
                <a:cs typeface="Arial" charset="0"/>
              </a:rPr>
              <a:t>Τμήμα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Διοίκησης Επιχειρήσεων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60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ig07-0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09800"/>
            <a:ext cx="3649663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 descr="Fig07-0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590800"/>
            <a:ext cx="4038600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ΕΡΓΑ ΜΕ ΔΙΑΦΟΡΕΤΙΚΗ ΣΥΜΠΕΡΙΦΟΡΑ</a:t>
            </a:r>
            <a:endParaRPr lang="en-US" altLang="el-GR" smtClean="0"/>
          </a:p>
        </p:txBody>
      </p:sp>
      <p:sp>
        <p:nvSpPr>
          <p:cNvPr id="2" name="TextBox 1"/>
          <p:cNvSpPr txBox="1"/>
          <p:nvPr/>
        </p:nvSpPr>
        <p:spPr>
          <a:xfrm>
            <a:off x="2051720" y="5013176"/>
            <a:ext cx="29481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Έργο με αργή αρχή και αργό τέλος. Σημαίνει δεν απαιτεί πολλούς πόρους  σε αυτές τις φάσεις</a:t>
            </a:r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5364088" y="4565411"/>
            <a:ext cx="29481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Έργο με αργή αρχή και ένταση στο τέλος. Η περισσότεροι πόροι απαιτούντα στο τέλος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46173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42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Δυο προσεγγίσεις για την κατάρτιση του προϋπολογισμού</a:t>
            </a:r>
            <a:endParaRPr lang="en-US" dirty="0"/>
          </a:p>
        </p:txBody>
      </p:sp>
      <p:sp>
        <p:nvSpPr>
          <p:cNvPr id="25603" name="Rectangle 5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el-GR" smtClean="0"/>
              <a:t>Top-Down</a:t>
            </a:r>
            <a:r>
              <a:rPr lang="el-GR" altLang="el-GR" smtClean="0"/>
              <a:t> </a:t>
            </a:r>
            <a:r>
              <a:rPr lang="el-GR" altLang="el-GR" smtClean="0">
                <a:sym typeface="Wingdings" pitchFamily="2" charset="2"/>
              </a:rPr>
              <a:t> Αναλυτική προσέγγιση</a:t>
            </a:r>
            <a:endParaRPr lang="en-US" altLang="el-GR" smtClean="0"/>
          </a:p>
          <a:p>
            <a:endParaRPr lang="en-US" altLang="el-GR" smtClean="0"/>
          </a:p>
          <a:p>
            <a:r>
              <a:rPr lang="en-US" altLang="el-GR" smtClean="0">
                <a:sym typeface="Wingdings" pitchFamily="2" charset="2"/>
              </a:rPr>
              <a:t>Bottom UP </a:t>
            </a:r>
            <a:r>
              <a:rPr lang="el-GR" altLang="el-GR" smtClean="0">
                <a:sym typeface="Wingdings" pitchFamily="2" charset="2"/>
              </a:rPr>
              <a:t>Συνθετική προσέγγιση </a:t>
            </a:r>
            <a:endParaRPr lang="en-US" altLang="el-GR" smtClean="0"/>
          </a:p>
          <a:p>
            <a:endParaRPr lang="en-US" altLang="el-GR" smtClean="0"/>
          </a:p>
          <a:p>
            <a:r>
              <a:rPr lang="en-US" altLang="el-GR" smtClean="0"/>
              <a:t>Bottom-Up</a:t>
            </a:r>
            <a:r>
              <a:rPr lang="el-GR" altLang="el-GR" smtClean="0"/>
              <a:t> </a:t>
            </a:r>
            <a:r>
              <a:rPr lang="el-GR" altLang="el-GR" smtClean="0">
                <a:sym typeface="Wingdings" pitchFamily="2" charset="2"/>
              </a:rPr>
              <a:t> </a:t>
            </a:r>
            <a:r>
              <a:rPr lang="el-GR" altLang="el-GR" smtClean="0"/>
              <a:t>Ποια είναι τα πλεονεκτήματα και μειονεκτήματα?</a:t>
            </a:r>
            <a:endParaRPr lang="en-US" altLang="el-GR" smtClean="0"/>
          </a:p>
        </p:txBody>
      </p:sp>
    </p:spTree>
    <p:extLst>
      <p:ext uri="{BB962C8B-B14F-4D97-AF65-F5344CB8AC3E}">
        <p14:creationId xmlns:p14="http://schemas.microsoft.com/office/powerpoint/2010/main" val="1074522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smtClean="0"/>
              <a:t>Top-Down</a:t>
            </a:r>
            <a:r>
              <a:rPr lang="el-GR" altLang="el-GR" smtClean="0"/>
              <a:t> Προσέγγιση</a:t>
            </a:r>
            <a:endParaRPr lang="en-US" altLang="el-GR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altLang="el-GR" dirty="0" smtClean="0"/>
              <a:t>Βασίζεται στην κρίση της διοίκησης και σε ιστορικά δεδομένα</a:t>
            </a:r>
            <a:endParaRPr lang="en-US" altLang="el-GR" dirty="0" smtClean="0"/>
          </a:p>
          <a:p>
            <a:r>
              <a:rPr lang="el-GR" altLang="el-GR" dirty="0" smtClean="0"/>
              <a:t>Τα ιστορικά δεδομένα βασίζονται σε παρόμοια </a:t>
            </a:r>
            <a:r>
              <a:rPr lang="en-US" altLang="el-GR" dirty="0" smtClean="0"/>
              <a:t>project.</a:t>
            </a:r>
          </a:p>
          <a:p>
            <a:r>
              <a:rPr lang="el-GR" altLang="el-GR" dirty="0" smtClean="0"/>
              <a:t>Χρησιμοποιείται η δομή </a:t>
            </a:r>
            <a:r>
              <a:rPr lang="en-US" altLang="el-GR" dirty="0" smtClean="0"/>
              <a:t>WBS </a:t>
            </a:r>
            <a:r>
              <a:rPr lang="el-GR" altLang="el-GR" dirty="0" smtClean="0"/>
              <a:t>για τον υπολογισμό του κόστους.</a:t>
            </a:r>
          </a:p>
          <a:p>
            <a:pPr>
              <a:lnSpc>
                <a:spcPct val="90000"/>
              </a:lnSpc>
            </a:pPr>
            <a:r>
              <a:rPr lang="el-GR" altLang="el-GR" dirty="0" smtClean="0"/>
              <a:t>Πλεονεκτήματα </a:t>
            </a:r>
            <a:endParaRPr lang="en-US" altLang="el-GR" dirty="0"/>
          </a:p>
          <a:p>
            <a:pPr lvl="1">
              <a:lnSpc>
                <a:spcPct val="90000"/>
              </a:lnSpc>
            </a:pPr>
            <a:r>
              <a:rPr lang="el-GR" altLang="el-GR" sz="2000" dirty="0"/>
              <a:t>Γρήγορη, </a:t>
            </a:r>
            <a:r>
              <a:rPr lang="el-GR" altLang="el-GR" sz="2000" dirty="0" smtClean="0"/>
              <a:t>απλή μέθοδος </a:t>
            </a:r>
            <a:endParaRPr lang="en-US" altLang="el-GR" sz="2000" dirty="0"/>
          </a:p>
          <a:p>
            <a:pPr lvl="1">
              <a:lnSpc>
                <a:spcPct val="90000"/>
              </a:lnSpc>
            </a:pPr>
            <a:r>
              <a:rPr lang="el-GR" altLang="el-GR" sz="2000" dirty="0"/>
              <a:t>Παρέχει ακρίβεια στο επίπεδο του έργου αν και μπορεί να υπάρχουν σφάλματα στα επιμέρους στοιχεία. </a:t>
            </a:r>
            <a:endParaRPr lang="en-US" altLang="el-GR" sz="2000" dirty="0"/>
          </a:p>
          <a:p>
            <a:pPr lvl="1">
              <a:lnSpc>
                <a:spcPct val="90000"/>
              </a:lnSpc>
            </a:pPr>
            <a:r>
              <a:rPr lang="el-GR" altLang="el-GR" sz="2000" dirty="0"/>
              <a:t>Δεν χρειάζεται να προσδιορίσουμε πολύ μικρές δραστηριότητες</a:t>
            </a:r>
            <a:endParaRPr lang="en-US" altLang="el-GR" sz="2000" dirty="0"/>
          </a:p>
          <a:p>
            <a:pPr>
              <a:lnSpc>
                <a:spcPct val="90000"/>
              </a:lnSpc>
            </a:pPr>
            <a:r>
              <a:rPr lang="el-GR" altLang="el-GR" dirty="0" smtClean="0"/>
              <a:t>Μειονεκτήματα </a:t>
            </a:r>
            <a:endParaRPr lang="en-US" altLang="el-GR" dirty="0"/>
          </a:p>
          <a:p>
            <a:pPr lvl="1">
              <a:lnSpc>
                <a:spcPct val="90000"/>
              </a:lnSpc>
            </a:pPr>
            <a:r>
              <a:rPr lang="el-GR" altLang="el-GR" sz="2000" dirty="0"/>
              <a:t>Δεν είναι αρεστή στους </a:t>
            </a:r>
            <a:r>
              <a:rPr lang="en-US" altLang="el-GR" sz="2000" dirty="0"/>
              <a:t>project managers</a:t>
            </a:r>
          </a:p>
          <a:p>
            <a:pPr lvl="1">
              <a:lnSpc>
                <a:spcPct val="90000"/>
              </a:lnSpc>
            </a:pPr>
            <a:r>
              <a:rPr lang="el-GR" altLang="el-GR" sz="2000" dirty="0"/>
              <a:t>Μπορεί να περιέχει μεροληπτικές εκτιμήσεις</a:t>
            </a:r>
            <a:endParaRPr lang="en-US" altLang="el-GR" sz="2000" dirty="0"/>
          </a:p>
          <a:p>
            <a:pPr lvl="1">
              <a:lnSpc>
                <a:spcPct val="90000"/>
              </a:lnSpc>
            </a:pPr>
            <a:r>
              <a:rPr lang="el-GR" altLang="el-GR" sz="2000" dirty="0"/>
              <a:t>Τα δεδομένα από παρόμοια έργα μπορεί να είναι παραπλανητικά</a:t>
            </a:r>
            <a:r>
              <a:rPr lang="el-GR" altLang="el-GR" dirty="0" smtClean="0"/>
              <a:t> </a:t>
            </a:r>
            <a:endParaRPr lang="en-US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780416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smtClean="0"/>
              <a:t>Bottom-Up Budgeting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altLang="el-GR" smtClean="0"/>
              <a:t>Ξεκινά από το χαμηλότερο επίπεδο της δομής </a:t>
            </a:r>
            <a:r>
              <a:rPr lang="en-US" altLang="el-GR" smtClean="0"/>
              <a:t>WBS, </a:t>
            </a:r>
            <a:r>
              <a:rPr lang="el-GR" altLang="el-GR" smtClean="0"/>
              <a:t>και από τα μέλη της ομάδας που θα εκτελέσουν τη δραστηριότητα</a:t>
            </a:r>
            <a:endParaRPr lang="en-US" altLang="el-GR" smtClean="0"/>
          </a:p>
          <a:p>
            <a:r>
              <a:rPr lang="el-GR" altLang="el-GR" smtClean="0"/>
              <a:t>Τα κόστη αθροίζονται στα υψηλότερα επίπεδα</a:t>
            </a:r>
            <a:endParaRPr lang="en-US" altLang="el-GR" smtClean="0"/>
          </a:p>
          <a:p>
            <a:r>
              <a:rPr lang="el-GR" altLang="el-GR" smtClean="0"/>
              <a:t>Ποσοστά κέρδους, περιθώρια ασφαλείας και ο</a:t>
            </a:r>
            <a:r>
              <a:rPr lang="en-US" altLang="el-GR" smtClean="0"/>
              <a:t>verheads </a:t>
            </a:r>
            <a:r>
              <a:rPr lang="el-GR" altLang="el-GR" smtClean="0"/>
              <a:t>αθροίζονται στο τέλος</a:t>
            </a:r>
          </a:p>
          <a:p>
            <a:r>
              <a:rPr lang="el-GR" altLang="el-GR" smtClean="0"/>
              <a:t>Πλεονεκτήματα </a:t>
            </a:r>
            <a:endParaRPr lang="en-US" altLang="el-GR" smtClean="0"/>
          </a:p>
          <a:p>
            <a:pPr lvl="1"/>
            <a:r>
              <a:rPr lang="el-GR" altLang="el-GR" smtClean="0"/>
              <a:t>Παρέχει μεγαλύτερη ακρίβεια μια και βασίζεται στις λεπτομέρειες.</a:t>
            </a:r>
          </a:p>
          <a:p>
            <a:pPr lvl="1"/>
            <a:r>
              <a:rPr lang="el-GR" altLang="el-GR" smtClean="0"/>
              <a:t>Συμμετέχει όλη η ομάδα έργου</a:t>
            </a:r>
          </a:p>
          <a:p>
            <a:pPr lvl="1"/>
            <a:r>
              <a:rPr lang="el-GR" altLang="el-GR" smtClean="0"/>
              <a:t>Επιτρέπει την εξομάλυνση των διαφορετικών απόψεων</a:t>
            </a:r>
            <a:endParaRPr lang="en-US" altLang="el-GR" smtClean="0"/>
          </a:p>
          <a:p>
            <a:r>
              <a:rPr lang="el-GR" altLang="el-GR" smtClean="0"/>
              <a:t>Μειονεκτήματα</a:t>
            </a:r>
            <a:endParaRPr lang="en-US" altLang="el-GR" smtClean="0"/>
          </a:p>
          <a:p>
            <a:pPr lvl="1"/>
            <a:r>
              <a:rPr lang="el-GR" altLang="el-GR" smtClean="0"/>
              <a:t>Η παράληψη μιας διαδικασίας μπορεί να προκαλέσει σημαντικό πρόβλημα</a:t>
            </a:r>
            <a:endParaRPr lang="en-US" altLang="el-GR" smtClean="0"/>
          </a:p>
          <a:p>
            <a:pPr lvl="1"/>
            <a:r>
              <a:rPr lang="el-GR" altLang="el-GR" smtClean="0"/>
              <a:t>Απαιτεί αρκετό χρόνο</a:t>
            </a:r>
            <a:endParaRPr lang="en-US" altLang="el-GR" smtClean="0"/>
          </a:p>
          <a:p>
            <a:pPr lvl="1"/>
            <a:r>
              <a:rPr lang="el-GR" altLang="el-GR" smtClean="0"/>
              <a:t>Προσθέτει περιθώρια ασφαλείας σε όλες τις δραστηριότητες</a:t>
            </a:r>
            <a:endParaRPr lang="en-US" altLang="el-GR" smtClean="0"/>
          </a:p>
          <a:p>
            <a:endParaRPr lang="en-US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263718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Η ψυχολογία του</a:t>
            </a:r>
            <a:endParaRPr lang="en-US" altLang="el-GR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altLang="el-GR" smtClean="0"/>
              <a:t>Υπάρχουν διαφορετικές προσεγγίσεις βασισμένες στο επίπεδο </a:t>
            </a:r>
            <a:endParaRPr lang="en-US" altLang="el-GR" smtClean="0"/>
          </a:p>
          <a:p>
            <a:pPr lvl="1"/>
            <a:r>
              <a:rPr lang="el-GR" altLang="el-GR" smtClean="0"/>
              <a:t>Οι έμπειροι εργαζόμενοι υποεκτιμούν.</a:t>
            </a:r>
          </a:p>
          <a:p>
            <a:pPr lvl="1"/>
            <a:r>
              <a:rPr lang="el-GR" altLang="el-GR" smtClean="0"/>
              <a:t>Οι νέοι υπερεκτιμούν</a:t>
            </a:r>
          </a:p>
          <a:p>
            <a:pPr lvl="1"/>
            <a:r>
              <a:rPr lang="el-GR" altLang="el-GR" smtClean="0"/>
              <a:t>Εργαζόμενοι σε χαμηλότερα επίπεδα προσθέτουν περιθώρια ασφαλείας</a:t>
            </a:r>
          </a:p>
          <a:p>
            <a:pPr lvl="1"/>
            <a:r>
              <a:rPr lang="el-GR" altLang="el-GR" smtClean="0"/>
              <a:t>Εργαζόμενοι σε υψηλότερα επίπεδα αφαιρούν περιθώρια ασφαλείας</a:t>
            </a:r>
          </a:p>
          <a:p>
            <a:r>
              <a:rPr lang="en-US" altLang="el-GR" smtClean="0"/>
              <a:t>Bottom Line:  </a:t>
            </a:r>
            <a:r>
              <a:rPr lang="el-GR" altLang="el-GR" smtClean="0"/>
              <a:t>Θα πρέπει να μάθουμε να παίζουμε το παιχνίδι.</a:t>
            </a:r>
            <a:endParaRPr lang="en-US" altLang="el-GR" smtClean="0"/>
          </a:p>
        </p:txBody>
      </p:sp>
    </p:spTree>
    <p:extLst>
      <p:ext uri="{BB962C8B-B14F-4D97-AF65-F5344CB8AC3E}">
        <p14:creationId xmlns:p14="http://schemas.microsoft.com/office/powerpoint/2010/main" val="1571903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Ποτέ δημιουργούμε τον προϋπολογισμό</a:t>
            </a:r>
            <a:endParaRPr lang="el-GR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altLang="el-GR" dirty="0" smtClean="0"/>
              <a:t>Μελέτη σκοπιμότητας (πελάτης) –</a:t>
            </a:r>
          </a:p>
          <a:p>
            <a:pPr lvl="1"/>
            <a:r>
              <a:rPr lang="el-GR" altLang="el-GR" dirty="0" smtClean="0"/>
              <a:t>Όταν υπάρχει η αρχική  ιδέα</a:t>
            </a:r>
          </a:p>
          <a:p>
            <a:pPr lvl="1"/>
            <a:r>
              <a:rPr lang="el-GR" altLang="el-GR" dirty="0" smtClean="0"/>
              <a:t>Έχει μικρή ακρίβεια, είναι μια χοντρική εκτίμηση </a:t>
            </a:r>
          </a:p>
          <a:p>
            <a:r>
              <a:rPr lang="el-GR" altLang="el-GR" dirty="0" smtClean="0"/>
              <a:t>Προσφορά (εργολάβος)</a:t>
            </a:r>
          </a:p>
          <a:p>
            <a:pPr lvl="1"/>
            <a:r>
              <a:rPr lang="el-GR" altLang="el-GR" dirty="0"/>
              <a:t>Ό</a:t>
            </a:r>
            <a:r>
              <a:rPr lang="el-GR" altLang="el-GR" dirty="0" smtClean="0"/>
              <a:t>ταν κατατίθεται  η προσφορά του έργου, είναι δεσμευτική και έχει καλή ακρίβεια στις εκτιμήσεις </a:t>
            </a:r>
          </a:p>
          <a:p>
            <a:r>
              <a:rPr lang="el-GR" altLang="el-GR" dirty="0" smtClean="0"/>
              <a:t>Έναρξη έργου </a:t>
            </a:r>
          </a:p>
          <a:p>
            <a:pPr lvl="1"/>
            <a:r>
              <a:rPr lang="el-GR" altLang="el-GR" dirty="0" smtClean="0"/>
              <a:t>Αναλυτικός προϋπολογισμός εργασίας</a:t>
            </a:r>
          </a:p>
          <a:p>
            <a:pPr lvl="2"/>
            <a:r>
              <a:rPr lang="en-US" altLang="el-GR" dirty="0" smtClean="0"/>
              <a:t>Baseline</a:t>
            </a:r>
            <a:r>
              <a:rPr lang="el-GR" altLang="el-GR" dirty="0" smtClean="0"/>
              <a:t> – ο προϋπολογισμός αναφοράς. Με αυτόν συγκρίνουμε για να δούμε την πρόοδο του έργου</a:t>
            </a:r>
            <a:endParaRPr lang="en-US" altLang="el-GR" dirty="0" smtClean="0"/>
          </a:p>
          <a:p>
            <a:r>
              <a:rPr lang="el-GR" altLang="el-GR" dirty="0" smtClean="0"/>
              <a:t>Διάρκεια έργου</a:t>
            </a:r>
          </a:p>
          <a:p>
            <a:pPr lvl="1"/>
            <a:r>
              <a:rPr lang="el-GR" altLang="el-GR" dirty="0" smtClean="0"/>
              <a:t>Παρακολούθηση σε μηνιαία βάση</a:t>
            </a:r>
          </a:p>
          <a:p>
            <a:pPr lvl="1"/>
            <a:r>
              <a:rPr lang="el-GR" altLang="el-GR" dirty="0" smtClean="0"/>
              <a:t>Αναθεώρηση κάθε τρίμηνο και σε σημαντικά γεγονότα του έργου</a:t>
            </a:r>
          </a:p>
          <a:p>
            <a:pPr lvl="1"/>
            <a:r>
              <a:rPr lang="el-GR" altLang="el-GR" dirty="0" smtClean="0"/>
              <a:t>Γενική αναθεώρηση στο τέλος του έτους</a:t>
            </a:r>
          </a:p>
          <a:p>
            <a:pPr lvl="1"/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98173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Τα συστατικά του κόστους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altLang="el-GR" smtClean="0"/>
              <a:t>Ο χρόνος εργασίας</a:t>
            </a:r>
          </a:p>
          <a:p>
            <a:pPr lvl="1"/>
            <a:r>
              <a:rPr lang="el-GR" altLang="el-GR" smtClean="0"/>
              <a:t>Υπολογισμός κόστους εργασίας</a:t>
            </a:r>
          </a:p>
          <a:p>
            <a:r>
              <a:rPr lang="el-GR" altLang="el-GR" smtClean="0"/>
              <a:t>Τα υλικά</a:t>
            </a:r>
          </a:p>
          <a:p>
            <a:r>
              <a:rPr lang="el-GR" altLang="el-GR" smtClean="0"/>
              <a:t>Ο εξοπλισμός</a:t>
            </a:r>
          </a:p>
          <a:p>
            <a:pPr lvl="1"/>
            <a:r>
              <a:rPr lang="el-GR" altLang="el-GR" smtClean="0"/>
              <a:t>Κόστος απόκτησης, λειτουργίας και συντήρησης εξοπλισμού </a:t>
            </a:r>
          </a:p>
          <a:p>
            <a:r>
              <a:rPr lang="el-GR" altLang="el-GR" smtClean="0"/>
              <a:t>Οι υπηρεσίες</a:t>
            </a:r>
          </a:p>
          <a:p>
            <a:pPr lvl="1"/>
            <a:r>
              <a:rPr lang="el-GR" altLang="el-GR" smtClean="0"/>
              <a:t>Μπορούμε να το δούμε ως υποέργο όπου εμείς είμαστε οι πελάτες</a:t>
            </a:r>
          </a:p>
          <a:p>
            <a:pPr lvl="1"/>
            <a:r>
              <a:rPr lang="el-GR" altLang="el-GR" smtClean="0"/>
              <a:t>Θα πρέπει να αποφασίσουμε (</a:t>
            </a:r>
            <a:r>
              <a:rPr lang="en-US" altLang="el-GR" smtClean="0"/>
              <a:t>Build or Buy)</a:t>
            </a:r>
            <a:endParaRPr lang="el-GR" altLang="el-GR" smtClean="0"/>
          </a:p>
          <a:p>
            <a:r>
              <a:rPr lang="el-GR" altLang="el-GR" smtClean="0"/>
              <a:t>Τα ταξίδια</a:t>
            </a:r>
          </a:p>
          <a:p>
            <a:r>
              <a:rPr lang="el-GR" altLang="el-GR" smtClean="0"/>
              <a:t>Τα έξοδα διοίκησης</a:t>
            </a:r>
          </a:p>
          <a:p>
            <a:r>
              <a:rPr lang="el-GR" altLang="el-GR" smtClean="0"/>
              <a:t>Τα έξοδα πωλήσεων</a:t>
            </a:r>
          </a:p>
          <a:p>
            <a:r>
              <a:rPr lang="el-GR" altLang="el-GR" smtClean="0"/>
              <a:t>Τα γενικά έξοδα</a:t>
            </a:r>
          </a:p>
        </p:txBody>
      </p:sp>
    </p:spTree>
    <p:extLst>
      <p:ext uri="{BB962C8B-B14F-4D97-AF65-F5344CB8AC3E}">
        <p14:creationId xmlns:p14="http://schemas.microsoft.com/office/powerpoint/2010/main" val="3548784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Κόστος εργασίας</a:t>
            </a:r>
          </a:p>
        </p:txBody>
      </p:sp>
      <p:sp>
        <p:nvSpPr>
          <p:cNvPr id="3584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altLang="el-GR" smtClean="0"/>
              <a:t>Υπολογίζεται με βάση το μέσω κόστος ανά ειδικότητα</a:t>
            </a:r>
          </a:p>
          <a:p>
            <a:pPr lvl="1"/>
            <a:r>
              <a:rPr lang="el-GR" altLang="el-GR" smtClean="0"/>
              <a:t>Ο υπολογισμός γίνεται σε ετήσια βάση</a:t>
            </a:r>
          </a:p>
          <a:p>
            <a:pPr lvl="2"/>
            <a:r>
              <a:rPr lang="el-GR" altLang="el-GR" smtClean="0"/>
              <a:t>Μισθολογικό κόστος</a:t>
            </a:r>
          </a:p>
          <a:p>
            <a:pPr lvl="2"/>
            <a:r>
              <a:rPr lang="el-GR" altLang="el-GR" smtClean="0"/>
              <a:t>Ασφαλιστικό κόστος</a:t>
            </a:r>
          </a:p>
          <a:p>
            <a:pPr lvl="2"/>
            <a:r>
              <a:rPr lang="el-GR" altLang="el-GR" smtClean="0"/>
              <a:t>Άλλα ωφελήματα</a:t>
            </a:r>
          </a:p>
          <a:p>
            <a:pPr lvl="1"/>
            <a:r>
              <a:rPr lang="el-GR" altLang="el-GR" smtClean="0"/>
              <a:t>Υπολογισμός κόστους ανά ώρα ή ημερήσιο κόστος</a:t>
            </a:r>
          </a:p>
          <a:p>
            <a:r>
              <a:rPr lang="el-GR" altLang="el-GR" smtClean="0"/>
              <a:t>Χρησιμοποιείται για τον υπολογισμό των υπερκεφαλικών εξόδων</a:t>
            </a:r>
          </a:p>
          <a:p>
            <a:pPr lvl="1"/>
            <a:r>
              <a:rPr lang="el-GR" altLang="el-GR" smtClean="0"/>
              <a:t>Σταθερά υπερκεφαλικά έξοδα ανά εργαζόμενο/έργο</a:t>
            </a:r>
          </a:p>
          <a:p>
            <a:pPr lvl="1"/>
            <a:r>
              <a:rPr lang="el-GR" altLang="el-GR" smtClean="0"/>
              <a:t>Μεταβλητά υπερκεφαλικά έξοδα ανά εργαζόμενο/έργο</a:t>
            </a:r>
          </a:p>
          <a:p>
            <a:pPr lvl="1"/>
            <a:endParaRPr lang="el-GR" altLang="el-GR" smtClean="0"/>
          </a:p>
          <a:p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420395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146175" y="868363"/>
          <a:ext cx="6851650" cy="5122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Visio" r:id="rId4" imgW="6851294" imgH="5123383" progId="Visio.Drawing.11">
                  <p:embed/>
                </p:oleObj>
              </mc:Choice>
              <mc:Fallback>
                <p:oleObj name="Visio" r:id="rId4" imgW="6851294" imgH="5123383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6175" y="868363"/>
                        <a:ext cx="6851650" cy="5122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895821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Τα είδη του κόστους</a:t>
            </a:r>
            <a:endParaRPr lang="en-US" altLang="el-GR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 smtClean="0"/>
              <a:t>Άμεσα κόστη (</a:t>
            </a:r>
            <a:r>
              <a:rPr lang="en-US" altLang="el-GR" smtClean="0"/>
              <a:t>Direct Costs</a:t>
            </a:r>
            <a:r>
              <a:rPr lang="el-GR" altLang="el-GR" smtClean="0"/>
              <a:t>)</a:t>
            </a:r>
            <a:endParaRPr lang="en-US" altLang="el-GR" smtClean="0"/>
          </a:p>
          <a:p>
            <a:pPr lvl="1"/>
            <a:r>
              <a:rPr lang="el-GR" altLang="el-GR" smtClean="0"/>
              <a:t>Σχετίζονται άμεσα με τις δραστηριότητες του έργου και τιμολογούνται </a:t>
            </a:r>
            <a:endParaRPr lang="en-US" altLang="el-GR" smtClean="0"/>
          </a:p>
          <a:p>
            <a:pPr lvl="2"/>
            <a:r>
              <a:rPr lang="en-US" altLang="el-GR" smtClean="0"/>
              <a:t>Labor, materials, equipment, and other</a:t>
            </a:r>
          </a:p>
          <a:p>
            <a:r>
              <a:rPr lang="el-GR" altLang="el-GR" smtClean="0"/>
              <a:t>Άμεσα Υπερκεφαλικά (</a:t>
            </a:r>
            <a:r>
              <a:rPr lang="en-US" altLang="el-GR" smtClean="0"/>
              <a:t>Direct (Project) Overhead Costs</a:t>
            </a:r>
            <a:r>
              <a:rPr lang="el-GR" altLang="el-GR" smtClean="0"/>
              <a:t>)</a:t>
            </a:r>
            <a:endParaRPr lang="en-US" altLang="el-GR" smtClean="0"/>
          </a:p>
          <a:p>
            <a:pPr lvl="1"/>
            <a:r>
              <a:rPr lang="el-GR" altLang="el-GR" smtClean="0"/>
              <a:t>Σχετίζονται άμεσα με τις δραστηριότητες του έργου</a:t>
            </a:r>
            <a:endParaRPr lang="en-US" altLang="el-GR" smtClean="0"/>
          </a:p>
          <a:p>
            <a:pPr lvl="2"/>
            <a:r>
              <a:rPr lang="en-US" altLang="el-GR" smtClean="0"/>
              <a:t>Salary, rents, supplies, specialized machinery</a:t>
            </a:r>
          </a:p>
          <a:p>
            <a:r>
              <a:rPr lang="el-GR" altLang="el-GR" smtClean="0"/>
              <a:t>Γενικά διαχειριστικά Κόστη (</a:t>
            </a:r>
            <a:r>
              <a:rPr lang="en-US" altLang="el-GR" smtClean="0"/>
              <a:t>General and Administrative Overhead Costs</a:t>
            </a:r>
            <a:r>
              <a:rPr lang="el-GR" altLang="el-GR" smtClean="0"/>
              <a:t> (</a:t>
            </a:r>
            <a:r>
              <a:rPr lang="en-US" altLang="el-GR" smtClean="0"/>
              <a:t>G&amp;A))</a:t>
            </a:r>
          </a:p>
          <a:p>
            <a:pPr lvl="1"/>
            <a:r>
              <a:rPr lang="el-GR" altLang="el-GR" smtClean="0"/>
              <a:t>Σχετίζονται με τον οργανισμό φορέα</a:t>
            </a:r>
            <a:endParaRPr lang="en-US" altLang="el-GR" smtClean="0"/>
          </a:p>
        </p:txBody>
      </p:sp>
    </p:spTree>
    <p:extLst>
      <p:ext uri="{BB962C8B-B14F-4D97-AF65-F5344CB8AC3E}">
        <p14:creationId xmlns:p14="http://schemas.microsoft.com/office/powerpoint/2010/main" val="193039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6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Θέματα που θα πρέπει να λάβουμε υπόψη</a:t>
            </a:r>
            <a:endParaRPr lang="en-US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altLang="el-GR" smtClean="0"/>
              <a:t>Πληθωρισμός</a:t>
            </a:r>
            <a:endParaRPr lang="en-US" altLang="el-GR" smtClean="0"/>
          </a:p>
          <a:p>
            <a:pPr lvl="1"/>
            <a:r>
              <a:rPr lang="el-GR" altLang="el-GR" smtClean="0"/>
              <a:t>6% πληθωρισμός διπλασιάζει το κόστος σε 12 χρόνια</a:t>
            </a:r>
          </a:p>
          <a:p>
            <a:r>
              <a:rPr lang="el-GR" altLang="el-GR" smtClean="0"/>
              <a:t>Κόστος κεφαλαίου κίνησης</a:t>
            </a:r>
          </a:p>
          <a:p>
            <a:pPr lvl="1"/>
            <a:r>
              <a:rPr lang="el-GR" altLang="el-GR" smtClean="0"/>
              <a:t>Αν ο πελάτης σου καθυστερήσει την πληρωμή 1Μ για 6 μήνες πόσο θα σου κοστίσει?</a:t>
            </a:r>
          </a:p>
          <a:p>
            <a:r>
              <a:rPr lang="el-GR" altLang="el-GR" smtClean="0"/>
              <a:t>Εμπειρία προσωπικού και καμπύλη μάθησης </a:t>
            </a:r>
          </a:p>
        </p:txBody>
      </p:sp>
    </p:spTree>
    <p:extLst>
      <p:ext uri="{BB962C8B-B14F-4D97-AF65-F5344CB8AC3E}">
        <p14:creationId xmlns:p14="http://schemas.microsoft.com/office/powerpoint/2010/main" val="2318630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Καμπύλη Μάθησης</a:t>
            </a:r>
            <a:endParaRPr lang="en-US" altLang="el-GR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altLang="el-GR" smtClean="0"/>
              <a:t>Όταν η παραγωγή διπλασιάζεται, ο απαιτούμενος  χρόνος μειώνεται</a:t>
            </a:r>
            <a:endParaRPr lang="en-US" altLang="el-GR" smtClean="0"/>
          </a:p>
          <a:p>
            <a:r>
              <a:rPr lang="el-GR" altLang="el-GR" smtClean="0"/>
              <a:t>Η πρώτη φόρμα απαιτεί </a:t>
            </a:r>
            <a:r>
              <a:rPr lang="en-US" altLang="el-GR" smtClean="0"/>
              <a:t>1,000 </a:t>
            </a:r>
            <a:r>
              <a:rPr lang="el-GR" altLang="el-GR" smtClean="0"/>
              <a:t>ώρες εργασίας</a:t>
            </a:r>
            <a:r>
              <a:rPr lang="en-US" altLang="el-GR" smtClean="0"/>
              <a:t>, </a:t>
            </a:r>
            <a:r>
              <a:rPr lang="el-GR" altLang="el-GR" smtClean="0"/>
              <a:t>και ο ρυθμός μάθησης είναι </a:t>
            </a:r>
            <a:r>
              <a:rPr lang="en-US" altLang="el-GR" smtClean="0"/>
              <a:t>80%</a:t>
            </a:r>
          </a:p>
          <a:p>
            <a:endParaRPr lang="en-US" altLang="el-GR" smtClean="0"/>
          </a:p>
        </p:txBody>
      </p:sp>
      <p:graphicFrame>
        <p:nvGraphicFramePr>
          <p:cNvPr id="1309700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435298"/>
              </p:ext>
            </p:extLst>
          </p:nvPr>
        </p:nvGraphicFramePr>
        <p:xfrm>
          <a:off x="971600" y="3645024"/>
          <a:ext cx="4214813" cy="1676400"/>
        </p:xfrm>
        <a:graphic>
          <a:graphicData uri="http://schemas.openxmlformats.org/drawingml/2006/table">
            <a:tbl>
              <a:tblPr/>
              <a:tblGrid>
                <a:gridCol w="1448842"/>
                <a:gridCol w="2765971"/>
              </a:tblGrid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Μονάδα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Απαιτούμενος χρόνος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22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91439" marR="9143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1000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91439" marR="9143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800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91439" marR="9143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640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</a:p>
                  </a:txBody>
                  <a:tcPr marL="91439" marR="9143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512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" name="Picture 3" descr="Fig07-0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823385"/>
            <a:ext cx="3178975" cy="3989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2810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 υλικού: </a:t>
            </a: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Λογότυπο για Άδειες χρήσης Creative Commons B Y, NC, ND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178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18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1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620688"/>
            <a:ext cx="8229600" cy="9144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4000" dirty="0" smtClean="0"/>
              <a:t>Βασικές διεργασίες διαχείρισης κόστος έργων</a:t>
            </a:r>
            <a:br>
              <a:rPr lang="el-GR" sz="4000" dirty="0" smtClean="0"/>
            </a:br>
            <a:endParaRPr lang="el-GR" sz="4000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Σύμφωνα με το </a:t>
            </a:r>
            <a:r>
              <a:rPr lang="en-GB" dirty="0" smtClean="0"/>
              <a:t>PMBOK </a:t>
            </a:r>
            <a:r>
              <a:rPr lang="el-GR" dirty="0" smtClean="0"/>
              <a:t>τρεις είναι οι βασικές διεργασίες διαχείρισης κόστους (</a:t>
            </a:r>
            <a:r>
              <a:rPr lang="en-GB" dirty="0" smtClean="0"/>
              <a:t>project cost management)</a:t>
            </a:r>
          </a:p>
          <a:p>
            <a:pPr lvl="1"/>
            <a:r>
              <a:rPr lang="el-GR" dirty="0" smtClean="0"/>
              <a:t>Εκτίμηση κόστους </a:t>
            </a:r>
            <a:r>
              <a:rPr lang="en-GB" dirty="0" smtClean="0"/>
              <a:t>(Estimate cost)</a:t>
            </a:r>
            <a:endParaRPr lang="el-GR" dirty="0" smtClean="0"/>
          </a:p>
          <a:p>
            <a:pPr lvl="2"/>
            <a:r>
              <a:rPr lang="el-GR" dirty="0" smtClean="0"/>
              <a:t>Παραγωγή εκτιμήσεων για τους απαιτούμενους πόρους για κάθε δραστηριότητα</a:t>
            </a:r>
          </a:p>
          <a:p>
            <a:pPr lvl="2"/>
            <a:r>
              <a:rPr lang="el-GR" dirty="0" smtClean="0"/>
              <a:t>Κοστολόγηση των πόρων </a:t>
            </a:r>
            <a:endParaRPr lang="en-GB" dirty="0" smtClean="0"/>
          </a:p>
          <a:p>
            <a:pPr lvl="1"/>
            <a:r>
              <a:rPr lang="el-GR" dirty="0" smtClean="0"/>
              <a:t>Ανάπτυξη προϋπολογισμού </a:t>
            </a:r>
            <a:r>
              <a:rPr lang="en-GB" dirty="0" smtClean="0"/>
              <a:t>(Determine budget)</a:t>
            </a:r>
            <a:endParaRPr lang="el-GR" dirty="0" smtClean="0"/>
          </a:p>
          <a:p>
            <a:pPr lvl="2"/>
            <a:r>
              <a:rPr lang="el-GR" dirty="0" smtClean="0"/>
              <a:t>Σύνταξη προϋπολογισμού</a:t>
            </a:r>
          </a:p>
          <a:p>
            <a:pPr lvl="2"/>
            <a:r>
              <a:rPr lang="el-GR" dirty="0" smtClean="0"/>
              <a:t>Καθορισμός ταμειακών ροών </a:t>
            </a:r>
            <a:endParaRPr lang="en-GB" dirty="0" smtClean="0"/>
          </a:p>
          <a:p>
            <a:pPr lvl="1"/>
            <a:r>
              <a:rPr lang="el-GR" dirty="0" smtClean="0"/>
              <a:t>Έλεγχος κόστους </a:t>
            </a:r>
            <a:r>
              <a:rPr lang="en-GB" dirty="0" smtClean="0"/>
              <a:t>(Cost control)</a:t>
            </a:r>
            <a:endParaRPr lang="el-GR" dirty="0" smtClean="0"/>
          </a:p>
          <a:p>
            <a:pPr lvl="2"/>
            <a:r>
              <a:rPr lang="el-GR" dirty="0" smtClean="0"/>
              <a:t>Παρακολούθηση έργου </a:t>
            </a:r>
          </a:p>
          <a:p>
            <a:pPr lvl="2"/>
            <a:r>
              <a:rPr lang="el-GR" dirty="0"/>
              <a:t>Π</a:t>
            </a:r>
            <a:r>
              <a:rPr lang="el-GR" dirty="0" smtClean="0"/>
              <a:t>αρακολούθηση αλλαγών</a:t>
            </a:r>
          </a:p>
          <a:p>
            <a:pPr lvl="2"/>
            <a:r>
              <a:rPr lang="el-GR" dirty="0" smtClean="0"/>
              <a:t>Παρακολούθηση αποκλίσεων </a:t>
            </a:r>
          </a:p>
          <a:p>
            <a:pPr lvl="2"/>
            <a:r>
              <a:rPr lang="el-GR" dirty="0" smtClean="0"/>
              <a:t>Διορθωτικές ενέργειες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136374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Η σημασία της διαχείρισης του κόστους</a:t>
            </a:r>
            <a:endParaRPr lang="en-US" altLang="el-GR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altLang="el-GR" smtClean="0"/>
              <a:t>Τα έργα πληροφορικής δεν είναι ιδιαίτερα επιτυχημένα στη διαχείριση κόστους.</a:t>
            </a:r>
            <a:endParaRPr lang="en-US" altLang="el-GR" smtClean="0"/>
          </a:p>
          <a:p>
            <a:r>
              <a:rPr lang="el-GR" altLang="el-GR" smtClean="0"/>
              <a:t>Η μελέτη </a:t>
            </a:r>
            <a:r>
              <a:rPr lang="en-US" altLang="el-GR" smtClean="0"/>
              <a:t>CHAOS </a:t>
            </a:r>
            <a:r>
              <a:rPr lang="el-GR" altLang="el-GR" smtClean="0"/>
              <a:t>έδειξε</a:t>
            </a:r>
            <a:r>
              <a:rPr lang="en-US" altLang="el-GR" smtClean="0"/>
              <a:t>:</a:t>
            </a:r>
          </a:p>
          <a:p>
            <a:pPr lvl="1"/>
            <a:r>
              <a:rPr lang="en-US" altLang="el-GR" smtClean="0"/>
              <a:t>180% </a:t>
            </a:r>
            <a:r>
              <a:rPr lang="el-GR" altLang="el-GR" smtClean="0"/>
              <a:t>υπέρβαση κόστους κατά μέσο όρο το </a:t>
            </a:r>
            <a:r>
              <a:rPr lang="en-US" altLang="el-GR" smtClean="0"/>
              <a:t>1994 </a:t>
            </a:r>
            <a:endParaRPr lang="el-GR" altLang="el-GR" smtClean="0"/>
          </a:p>
          <a:p>
            <a:pPr lvl="1"/>
            <a:r>
              <a:rPr lang="en-US" altLang="el-GR" smtClean="0"/>
              <a:t>43</a:t>
            </a:r>
            <a:r>
              <a:rPr lang="el-GR" altLang="el-GR" smtClean="0"/>
              <a:t>%</a:t>
            </a:r>
            <a:r>
              <a:rPr lang="en-US" altLang="el-GR" smtClean="0"/>
              <a:t> </a:t>
            </a:r>
            <a:r>
              <a:rPr lang="el-GR" altLang="el-GR" smtClean="0"/>
              <a:t>υπέρβαση κόστους κατά μέσο όρο το </a:t>
            </a:r>
            <a:r>
              <a:rPr lang="en-US" altLang="el-GR" smtClean="0"/>
              <a:t>2002; </a:t>
            </a:r>
            <a:endParaRPr lang="el-GR" altLang="el-GR" smtClean="0"/>
          </a:p>
          <a:p>
            <a:r>
              <a:rPr lang="el-GR" altLang="el-GR" smtClean="0"/>
              <a:t>Άλλες μελέτες έδειξαν σημαντική υπέρβαση κόστους (~</a:t>
            </a:r>
            <a:r>
              <a:rPr lang="en-US" altLang="el-GR" smtClean="0"/>
              <a:t>33</a:t>
            </a:r>
            <a:r>
              <a:rPr lang="el-GR" altLang="el-GR" smtClean="0"/>
              <a:t>%) κατά μέσο όρο</a:t>
            </a:r>
            <a:endParaRPr lang="en-US" altLang="el-GR" smtClean="0"/>
          </a:p>
        </p:txBody>
      </p:sp>
    </p:spTree>
    <p:extLst>
      <p:ext uri="{BB962C8B-B14F-4D97-AF65-F5344CB8AC3E}">
        <p14:creationId xmlns:p14="http://schemas.microsoft.com/office/powerpoint/2010/main" val="1689926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>
                <a:latin typeface="Arial" charset="0"/>
              </a:rPr>
              <a:t>Εκτίμηση κόστους (</a:t>
            </a:r>
            <a:r>
              <a:rPr lang="en-US" altLang="el-GR" smtClean="0">
                <a:latin typeface="Arial" charset="0"/>
              </a:rPr>
              <a:t>Cost Estimating</a:t>
            </a:r>
            <a:r>
              <a:rPr lang="el-GR" altLang="el-GR" smtClean="0">
                <a:latin typeface="Arial" charset="0"/>
              </a:rPr>
              <a:t>)</a:t>
            </a:r>
            <a:endParaRPr lang="en-US" altLang="el-GR" smtClean="0">
              <a:latin typeface="Arial" charset="0"/>
            </a:endParaRPr>
          </a:p>
        </p:txBody>
      </p:sp>
      <p:sp>
        <p:nvSpPr>
          <p:cNvPr id="18435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/>
            <a:fld id="{622EC5B7-E532-4968-BB1E-983CA97DFFEF}" type="slidenum">
              <a:rPr lang="en-US" altLang="el-GR" smtClean="0">
                <a:solidFill>
                  <a:schemeClr val="tx2"/>
                </a:solidFill>
              </a:rPr>
              <a:pPr eaLnBrk="1" hangingPunct="1"/>
              <a:t>6</a:t>
            </a:fld>
            <a:endParaRPr lang="en-US" altLang="el-GR" smtClean="0">
              <a:solidFill>
                <a:schemeClr val="tx2"/>
              </a:solidFill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1000" y="1524000"/>
            <a:ext cx="8305800" cy="45720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l-GR" dirty="0" smtClean="0">
                <a:latin typeface="Arial" charset="0"/>
              </a:rPr>
              <a:t>Πολύ σημαντική και δύσκολη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l-GR" dirty="0" smtClean="0">
                <a:latin typeface="Arial" charset="0"/>
              </a:rPr>
              <a:t>Καθορίζει την επιτυχία του έργου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l-GR" dirty="0" smtClean="0">
                <a:latin typeface="Arial" charset="0"/>
              </a:rPr>
              <a:t>Υπάρχει μεγάλος αριθμός μεθόδων που μπορούν να εφαρμοστούν</a:t>
            </a:r>
          </a:p>
          <a:p>
            <a:pPr marL="739458" lvl="1" indent="-465138" eaLnBrk="1" fontAlgn="auto" hangingPunct="1">
              <a:lnSpc>
                <a:spcPct val="9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l-GR" dirty="0" smtClean="0"/>
              <a:t>Εμπειροτεχνία (</a:t>
            </a:r>
            <a:r>
              <a:rPr lang="en-CA" dirty="0" smtClean="0"/>
              <a:t>Expert judgement</a:t>
            </a:r>
            <a:r>
              <a:rPr lang="el-GR" dirty="0" smtClean="0"/>
              <a:t>)</a:t>
            </a:r>
            <a:endParaRPr lang="en-CA" dirty="0" smtClean="0"/>
          </a:p>
          <a:p>
            <a:pPr marL="739458" lvl="1" indent="-465138" eaLnBrk="1" fontAlgn="auto" hangingPunct="1">
              <a:lnSpc>
                <a:spcPct val="9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l-GR" dirty="0" smtClean="0"/>
              <a:t>Κατά αναλογία (</a:t>
            </a:r>
            <a:r>
              <a:rPr lang="en-CA" dirty="0" smtClean="0"/>
              <a:t>Estimation by analogy</a:t>
            </a:r>
            <a:r>
              <a:rPr lang="el-GR" dirty="0" smtClean="0"/>
              <a:t>)</a:t>
            </a:r>
            <a:endParaRPr lang="en-CA" dirty="0" smtClean="0"/>
          </a:p>
          <a:p>
            <a:pPr marL="739458" lvl="1" indent="-465138" eaLnBrk="1" fontAlgn="auto" hangingPunct="1">
              <a:lnSpc>
                <a:spcPct val="9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l-GR" dirty="0" smtClean="0"/>
              <a:t>Με το νόμο του </a:t>
            </a:r>
            <a:r>
              <a:rPr lang="en-US" dirty="0" smtClean="0"/>
              <a:t>Parkinson (</a:t>
            </a:r>
            <a:r>
              <a:rPr lang="en-CA" dirty="0" smtClean="0"/>
              <a:t>Parkinson's Law)</a:t>
            </a:r>
          </a:p>
          <a:p>
            <a:pPr marL="739458" lvl="1" indent="-465138" eaLnBrk="1" fontAlgn="auto" hangingPunct="1">
              <a:lnSpc>
                <a:spcPct val="9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l-GR" dirty="0" smtClean="0"/>
              <a:t>Με σκοπό την κατοχύρωση του έργου (</a:t>
            </a:r>
            <a:r>
              <a:rPr lang="en-CA" dirty="0" smtClean="0"/>
              <a:t>Pricing to win</a:t>
            </a:r>
            <a:r>
              <a:rPr lang="el-GR" dirty="0" smtClean="0"/>
              <a:t>)</a:t>
            </a:r>
            <a:endParaRPr lang="en-CA" dirty="0" smtClean="0"/>
          </a:p>
          <a:p>
            <a:pPr marL="739458" lvl="1" indent="-465138" eaLnBrk="1" fontAlgn="auto" hangingPunct="1">
              <a:lnSpc>
                <a:spcPct val="9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l-GR" dirty="0" smtClean="0"/>
              <a:t>Εκτίμηση </a:t>
            </a:r>
            <a:r>
              <a:rPr lang="en-US" dirty="0" smtClean="0"/>
              <a:t>Top-down (</a:t>
            </a:r>
            <a:r>
              <a:rPr lang="en-CA" dirty="0" smtClean="0"/>
              <a:t>Top-down estimation)</a:t>
            </a:r>
          </a:p>
          <a:p>
            <a:pPr marL="739458" lvl="1" indent="-465138" eaLnBrk="1" fontAlgn="auto" hangingPunct="1">
              <a:lnSpc>
                <a:spcPct val="9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l-GR" dirty="0" smtClean="0"/>
              <a:t>Εκτίμηση </a:t>
            </a:r>
            <a:r>
              <a:rPr lang="en-US" dirty="0" smtClean="0"/>
              <a:t>Bottom-up (</a:t>
            </a:r>
            <a:r>
              <a:rPr lang="en-CA" dirty="0" smtClean="0"/>
              <a:t>Bottom-up estimation)</a:t>
            </a:r>
          </a:p>
          <a:p>
            <a:pPr marL="739458" lvl="1" indent="-465138" eaLnBrk="1" fontAlgn="auto" hangingPunct="1">
              <a:lnSpc>
                <a:spcPct val="9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l-GR" dirty="0" smtClean="0"/>
              <a:t>Εκτίμηση με τη χρήση μετρικής </a:t>
            </a:r>
            <a:r>
              <a:rPr lang="en-US" dirty="0" smtClean="0"/>
              <a:t>Function Point (</a:t>
            </a:r>
            <a:r>
              <a:rPr lang="en-CA" dirty="0" smtClean="0"/>
              <a:t>Function point estimation)</a:t>
            </a:r>
          </a:p>
          <a:p>
            <a:pPr marL="739458" lvl="1" indent="-465138" eaLnBrk="1" fontAlgn="auto" hangingPunct="1">
              <a:lnSpc>
                <a:spcPct val="9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l-GR" dirty="0" smtClean="0"/>
              <a:t>Εκτίμηση με τη χρήση αλγοριθμικών μοντέλων κόστους (</a:t>
            </a:r>
            <a:r>
              <a:rPr lang="en-CA" dirty="0" smtClean="0"/>
              <a:t>Algorithmic cost modelling</a:t>
            </a:r>
            <a:r>
              <a:rPr lang="el-GR" dirty="0" smtClean="0"/>
              <a:t>)</a:t>
            </a:r>
            <a:endParaRPr lang="el-GR" dirty="0" smtClean="0">
              <a:latin typeface="Arial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l-GR" dirty="0" smtClean="0">
                <a:latin typeface="Arial" charset="0"/>
              </a:rPr>
              <a:t>Είναι σημαντικό ερευνητικό θέμα.</a:t>
            </a:r>
            <a:endParaRPr 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527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Προϋπολογισμός Κόστους (</a:t>
            </a:r>
            <a:r>
              <a:rPr lang="en-US" altLang="el-GR" smtClean="0"/>
              <a:t>Cost Budgeting</a:t>
            </a:r>
            <a:r>
              <a:rPr lang="el-GR" altLang="el-GR" smtClean="0"/>
              <a:t>)</a:t>
            </a:r>
            <a:endParaRPr lang="en-US" altLang="el-GR" smtClean="0"/>
          </a:p>
        </p:txBody>
      </p:sp>
      <p:sp>
        <p:nvSpPr>
          <p:cNvPr id="2048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/>
            <a:fld id="{F571C5B8-A7F3-4F2C-93CF-68C9FD21B8D2}" type="slidenum">
              <a:rPr lang="en-US" altLang="el-GR" smtClean="0">
                <a:solidFill>
                  <a:schemeClr val="tx2"/>
                </a:solidFill>
              </a:rPr>
              <a:pPr eaLnBrk="1" hangingPunct="1"/>
              <a:t>7</a:t>
            </a:fld>
            <a:endParaRPr lang="en-US" altLang="el-GR" smtClean="0">
              <a:solidFill>
                <a:schemeClr val="tx2"/>
              </a:solidFill>
            </a:endParaRPr>
          </a:p>
        </p:txBody>
      </p:sp>
      <p:sp>
        <p:nvSpPr>
          <p:cNvPr id="2048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r>
              <a:rPr lang="el-GR" altLang="el-GR" smtClean="0"/>
              <a:t>Ανάθεση του κόστους του έργου σε δραστηριότητες του έργου κατά τη διάρκεια της εκτέλεσης του έργου</a:t>
            </a:r>
            <a:endParaRPr lang="en-US" altLang="el-GR" smtClean="0"/>
          </a:p>
          <a:p>
            <a:pPr eaLnBrk="1" hangingPunct="1"/>
            <a:r>
              <a:rPr lang="el-GR" altLang="el-GR" smtClean="0"/>
              <a:t>Το </a:t>
            </a:r>
            <a:r>
              <a:rPr lang="en-US" altLang="el-GR" smtClean="0"/>
              <a:t>WBS </a:t>
            </a:r>
            <a:r>
              <a:rPr lang="el-GR" altLang="el-GR" smtClean="0"/>
              <a:t>το βασικό </a:t>
            </a:r>
            <a:r>
              <a:rPr lang="en-US" altLang="el-GR" smtClean="0"/>
              <a:t>input </a:t>
            </a:r>
            <a:r>
              <a:rPr lang="el-GR" altLang="el-GR" smtClean="0"/>
              <a:t>για τη δημιουργία του προϋπολογισμού. </a:t>
            </a:r>
            <a:endParaRPr lang="en-US" altLang="el-GR" smtClean="0"/>
          </a:p>
          <a:p>
            <a:pPr eaLnBrk="1" hangingPunct="1"/>
            <a:r>
              <a:rPr lang="el-GR" altLang="el-GR" smtClean="0"/>
              <a:t>Είναι ιδιαίτερα σημαντικό να γνωρίζουμε τις οικονομικές δεσμεύσεις/απαιτήσεις όπως εξελίσσονται στο χρόνο (</a:t>
            </a:r>
            <a:r>
              <a:rPr lang="en-US" altLang="el-GR" smtClean="0"/>
              <a:t>cost baseline</a:t>
            </a:r>
            <a:r>
              <a:rPr lang="el-GR" altLang="el-GR" smtClean="0"/>
              <a:t>).</a:t>
            </a:r>
            <a:endParaRPr lang="en-US" altLang="el-GR" smtClean="0"/>
          </a:p>
          <a:p>
            <a:pPr lvl="1" eaLnBrk="1" hangingPunct="1"/>
            <a:r>
              <a:rPr lang="el-GR" altLang="el-GR" smtClean="0"/>
              <a:t>Ιδιαίτερα σημαντικό για την παρακολούθηση του έργου.</a:t>
            </a:r>
            <a:endParaRPr lang="en-US" altLang="el-GR" smtClean="0"/>
          </a:p>
        </p:txBody>
      </p:sp>
    </p:spTree>
    <p:extLst>
      <p:ext uri="{BB962C8B-B14F-4D97-AF65-F5344CB8AC3E}">
        <p14:creationId xmlns:p14="http://schemas.microsoft.com/office/powerpoint/2010/main" val="3060713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Για την ανάπτυξη του </a:t>
            </a:r>
            <a:r>
              <a:rPr lang="en-US" altLang="el-GR" smtClean="0"/>
              <a:t>budget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r>
              <a:rPr lang="el-GR" altLang="el-GR" smtClean="0"/>
              <a:t>Χρειαζόμαστε</a:t>
            </a:r>
            <a:endParaRPr lang="en-US" altLang="el-GR" smtClean="0"/>
          </a:p>
          <a:p>
            <a:pPr lvl="1" eaLnBrk="1" hangingPunct="1"/>
            <a:r>
              <a:rPr lang="el-GR" altLang="el-GR" smtClean="0"/>
              <a:t>Πρόβλεψη για το τι θα χρειαστούμε ?</a:t>
            </a:r>
            <a:endParaRPr lang="en-US" altLang="el-GR" smtClean="0"/>
          </a:p>
          <a:p>
            <a:pPr lvl="1" eaLnBrk="1" hangingPunct="1"/>
            <a:r>
              <a:rPr lang="el-GR" altLang="el-GR" smtClean="0"/>
              <a:t>Η ποσότητα που θα χρειαστεί ?</a:t>
            </a:r>
            <a:endParaRPr lang="en-US" altLang="el-GR" smtClean="0"/>
          </a:p>
          <a:p>
            <a:pPr lvl="1" eaLnBrk="1" hangingPunct="1"/>
            <a:r>
              <a:rPr lang="el-GR" altLang="el-GR" smtClean="0"/>
              <a:t>Πότε θα χρειαστεί ?</a:t>
            </a:r>
            <a:endParaRPr lang="en-US" altLang="el-GR" smtClean="0"/>
          </a:p>
          <a:p>
            <a:pPr eaLnBrk="1" hangingPunct="1"/>
            <a:r>
              <a:rPr lang="el-GR" altLang="el-GR" smtClean="0"/>
              <a:t>Επομένως ο προϋπολογισμός αναπαριστά το πλάνο του έργου εκφρασμένο σε χρήμα</a:t>
            </a:r>
            <a:endParaRPr lang="en-US" altLang="el-GR" smtClean="0"/>
          </a:p>
          <a:p>
            <a:pPr lvl="1" eaLnBrk="1" hangingPunct="1"/>
            <a:endParaRPr lang="en-US" altLang="el-GR" smtClean="0"/>
          </a:p>
        </p:txBody>
      </p:sp>
    </p:spTree>
    <p:extLst>
      <p:ext uri="{BB962C8B-B14F-4D97-AF65-F5344CB8AC3E}">
        <p14:creationId xmlns:p14="http://schemas.microsoft.com/office/powerpoint/2010/main" val="1813615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Γιατί η κατάρτιση του προϋπολογισμού είναι δύσκολη? </a:t>
            </a:r>
            <a:endParaRPr lang="en-US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altLang="el-GR" smtClean="0"/>
              <a:t>Τα έργα είναι μοναδικά και μη επαναλαμβανόμενα</a:t>
            </a:r>
            <a:endParaRPr lang="en-US" altLang="el-GR" smtClean="0"/>
          </a:p>
          <a:p>
            <a:r>
              <a:rPr lang="el-GR" altLang="el-GR" smtClean="0"/>
              <a:t>Συχνά δεν έχουμε ξανακάνει κάτι παρόμοιο</a:t>
            </a:r>
            <a:endParaRPr lang="en-US" altLang="el-GR" smtClean="0"/>
          </a:p>
          <a:p>
            <a:r>
              <a:rPr lang="el-GR" altLang="el-GR" smtClean="0"/>
              <a:t>Μπορούν να διαρκέσουν αρκετά χρόνια</a:t>
            </a:r>
          </a:p>
          <a:p>
            <a:pPr lvl="1"/>
            <a:r>
              <a:rPr lang="el-GR" altLang="el-GR" smtClean="0"/>
              <a:t>Αυξάνεται η αβεβαιότητα</a:t>
            </a:r>
            <a:endParaRPr lang="en-US" altLang="el-GR" smtClean="0"/>
          </a:p>
        </p:txBody>
      </p:sp>
    </p:spTree>
    <p:extLst>
      <p:ext uri="{BB962C8B-B14F-4D97-AF65-F5344CB8AC3E}">
        <p14:creationId xmlns:p14="http://schemas.microsoft.com/office/powerpoint/2010/main" val="3780902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3/5/2014 12:50:11 μ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BEC29F38-D59D-406A-887A-C688092AE0E6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1190</TotalTime>
  <Words>1105</Words>
  <Application>Microsoft Office PowerPoint</Application>
  <PresentationFormat>On-screen Show (4:3)</PresentationFormat>
  <Paragraphs>186</Paragraphs>
  <Slides>22</Slides>
  <Notes>14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Θέμα του Office</vt:lpstr>
      <vt:lpstr>Visio</vt:lpstr>
      <vt:lpstr>Αρχές Διοίκησης και Διαχείρισης Έργων</vt:lpstr>
      <vt:lpstr>Άδειες χρήσης </vt:lpstr>
      <vt:lpstr>Χρηματοδότηση </vt:lpstr>
      <vt:lpstr>Βασικές διεργασίες διαχείρισης κόστος έργων </vt:lpstr>
      <vt:lpstr>Η σημασία της διαχείρισης του κόστους</vt:lpstr>
      <vt:lpstr>Εκτίμηση κόστους (Cost Estimating)</vt:lpstr>
      <vt:lpstr>Προϋπολογισμός Κόστους (Cost Budgeting)</vt:lpstr>
      <vt:lpstr>Για την ανάπτυξη του budget</vt:lpstr>
      <vt:lpstr>Γιατί η κατάρτιση του προϋπολογισμού είναι δύσκολη? </vt:lpstr>
      <vt:lpstr>ΕΡΓΑ ΜΕ ΔΙΑΦΟΡΕΤΙΚΗ ΣΥΜΠΕΡΙΦΟΡΑ</vt:lpstr>
      <vt:lpstr>Δυο προσεγγίσεις για την κατάρτιση του προϋπολογισμού</vt:lpstr>
      <vt:lpstr>Top-Down Προσέγγιση</vt:lpstr>
      <vt:lpstr>Bottom-Up Budgeting</vt:lpstr>
      <vt:lpstr>Η ψυχολογία του</vt:lpstr>
      <vt:lpstr>Ποτέ δημιουργούμε τον προϋπολογισμό</vt:lpstr>
      <vt:lpstr>Τα συστατικά του κόστους</vt:lpstr>
      <vt:lpstr>Κόστος εργασίας</vt:lpstr>
      <vt:lpstr>PowerPoint Presentation</vt:lpstr>
      <vt:lpstr>Τα είδη του κόστους</vt:lpstr>
      <vt:lpstr>Θέματα που θα πρέπει να λάβουμε υπόψη</vt:lpstr>
      <vt:lpstr>Καμπύλη Μάθησης</vt:lpstr>
      <vt:lpstr>Τέλος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Διοίκηση Ανθρώπινου Δυναμικού</dc:title>
  <dc:subject>Διοίκηση Ανθρώπινου Δυναμικού</dc:subject>
  <dc:creator>Ασπρίδης Γεώργιος</dc:creator>
  <cp:keywords>Διοίκηση Ανθρώπινου Δυναμικού</cp:keywords>
  <dc:description>Διοίκηση Ανθρώπινου Δυναμικού</dc:description>
  <cp:lastModifiedBy>chris</cp:lastModifiedBy>
  <cp:revision>271</cp:revision>
  <dcterms:created xsi:type="dcterms:W3CDTF">2013-10-22T19:39:27Z</dcterms:created>
  <dcterms:modified xsi:type="dcterms:W3CDTF">2016-03-16T09:48:40Z</dcterms:modified>
  <cp:category>ΑΝΟΙΧΤΑ ΑΚΑΔΗΜΑΙΚΑ ΜΑΘΗΜΑΤΑ</cp:category>
  <cp:contentStatus>Τελικό</cp:contentStatus>
</cp:coreProperties>
</file>