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4"/>
  </p:notesMasterIdLst>
  <p:sldIdLst>
    <p:sldId id="310" r:id="rId3"/>
    <p:sldId id="257" r:id="rId4"/>
    <p:sldId id="259" r:id="rId5"/>
    <p:sldId id="261" r:id="rId6"/>
    <p:sldId id="262" r:id="rId7"/>
    <p:sldId id="264" r:id="rId8"/>
    <p:sldId id="338" r:id="rId9"/>
    <p:sldId id="266" r:id="rId10"/>
    <p:sldId id="311" r:id="rId11"/>
    <p:sldId id="274" r:id="rId12"/>
    <p:sldId id="265" r:id="rId13"/>
    <p:sldId id="288" r:id="rId14"/>
    <p:sldId id="277" r:id="rId15"/>
    <p:sldId id="269" r:id="rId16"/>
    <p:sldId id="278" r:id="rId17"/>
    <p:sldId id="270" r:id="rId18"/>
    <p:sldId id="339" r:id="rId19"/>
    <p:sldId id="340" r:id="rId20"/>
    <p:sldId id="341" r:id="rId21"/>
    <p:sldId id="272" r:id="rId22"/>
    <p:sldId id="279" r:id="rId23"/>
    <p:sldId id="273" r:id="rId24"/>
    <p:sldId id="281" r:id="rId25"/>
    <p:sldId id="284" r:id="rId26"/>
    <p:sldId id="282" r:id="rId27"/>
    <p:sldId id="312" r:id="rId28"/>
    <p:sldId id="313" r:id="rId29"/>
    <p:sldId id="314" r:id="rId30"/>
    <p:sldId id="315" r:id="rId31"/>
    <p:sldId id="316" r:id="rId32"/>
    <p:sldId id="280" r:id="rId33"/>
  </p:sldIdLst>
  <p:sldSz cx="9144000" cy="6858000" type="screen4x3"/>
  <p:notesSz cx="6858000" cy="9144000"/>
  <p:custDataLst>
    <p:tags r:id="rId3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9.wmf"/><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0.wmf"/><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1.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20.xml"/><Relationship Id="rId4"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21.xml"/><Relationship Id="rId4"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12.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13.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57.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notesSlide" Target="../notesSlides/notesSlide5.xml"/><Relationship Id="rId7" Type="http://schemas.openxmlformats.org/officeDocument/2006/relationships/slide" Target="slide9.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slide" Target="slide23.xml"/><Relationship Id="rId4" Type="http://schemas.openxmlformats.org/officeDocument/2006/relationships/slide" Target="slide6.xml"/><Relationship Id="rId9" Type="http://schemas.openxmlformats.org/officeDocument/2006/relationships/slide" Target="slide21.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6.e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16560"/>
            <a:ext cx="7776864" cy="3669432"/>
          </a:xfrm>
        </p:spPr>
        <p:txBody>
          <a:bodyPr>
            <a:noAutofit/>
          </a:bodyPr>
          <a:lstStyle/>
          <a:p>
            <a:r>
              <a:rPr lang="el-GR" sz="2800" b="1" dirty="0" smtClean="0"/>
              <a:t>Ενότητα </a:t>
            </a:r>
            <a:r>
              <a:rPr lang="en-US" sz="2800" b="1" dirty="0"/>
              <a:t>4</a:t>
            </a:r>
            <a:r>
              <a:rPr lang="el-GR" sz="2800" b="1" dirty="0" smtClean="0"/>
              <a:t>:</a:t>
            </a:r>
            <a:r>
              <a:rPr lang="en-US" sz="2800" dirty="0" smtClean="0"/>
              <a:t> </a:t>
            </a:r>
            <a:r>
              <a:rPr lang="el-GR" sz="2800" dirty="0" smtClean="0"/>
              <a:t>Παστερίωση Γάλακτος, Εκτίμηση αποτελεσματικότητας</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Παστερίωση (1 από 3)</a:t>
            </a:r>
            <a:endParaRPr lang="el-GR" sz="4000" dirty="0"/>
          </a:p>
        </p:txBody>
      </p:sp>
      <p:sp>
        <p:nvSpPr>
          <p:cNvPr id="2" name="Ορθογώνιο 1"/>
          <p:cNvSpPr/>
          <p:nvPr/>
        </p:nvSpPr>
        <p:spPr>
          <a:xfrm>
            <a:off x="467544" y="1303249"/>
            <a:ext cx="8219256" cy="4524315"/>
          </a:xfrm>
          <a:prstGeom prst="rect">
            <a:avLst/>
          </a:prstGeom>
        </p:spPr>
        <p:txBody>
          <a:bodyPr wrap="square">
            <a:spAutoFit/>
          </a:bodyPr>
          <a:lstStyle/>
          <a:p>
            <a:pPr marL="342900" indent="-342900">
              <a:buFont typeface="Wingdings" panose="05000000000000000000" pitchFamily="2" charset="2"/>
              <a:buChar char="§"/>
            </a:pPr>
            <a:r>
              <a:rPr lang="el-GR" altLang="el-GR" sz="2400" dirty="0"/>
              <a:t>Η παστερίωση είναι μια θερμική επεξεργασία για κατάλληλο χρόνο, κατά την οποία θανατώνεται μέρος και όχι όλοι οι βλαστικοί μικροοργανισμοί του γάλακτος. </a:t>
            </a:r>
          </a:p>
          <a:p>
            <a:pPr marL="342900" indent="-342900">
              <a:buFont typeface="Wingdings" panose="05000000000000000000" pitchFamily="2" charset="2"/>
              <a:buChar char="§"/>
            </a:pPr>
            <a:r>
              <a:rPr lang="el-GR" altLang="el-GR" sz="2400" dirty="0"/>
              <a:t>Με την παστερίωση επιδιώκεται και πρέπει να επιτυγχάνεται:</a:t>
            </a:r>
          </a:p>
          <a:p>
            <a:pPr marL="800100" lvl="1" indent="-342900">
              <a:buFont typeface="Arial" panose="020B0604020202020204" pitchFamily="34" charset="0"/>
              <a:buChar char="•"/>
            </a:pPr>
            <a:r>
              <a:rPr lang="el-GR" altLang="el-GR" sz="2400" dirty="0"/>
              <a:t>Θανάτωση όλων των επικίνδυνων για των καταναλωτή </a:t>
            </a:r>
            <a:r>
              <a:rPr lang="el-GR" altLang="el-GR" sz="2400" dirty="0" smtClean="0"/>
              <a:t>μικροοργανισμών,</a:t>
            </a:r>
            <a:endParaRPr lang="el-GR" altLang="el-GR" sz="2400" dirty="0"/>
          </a:p>
          <a:p>
            <a:pPr marL="800100" lvl="1" indent="-342900">
              <a:buFont typeface="Arial" panose="020B0604020202020204" pitchFamily="34" charset="0"/>
              <a:buChar char="•"/>
            </a:pPr>
            <a:r>
              <a:rPr lang="el-GR" altLang="el-GR" sz="2400" dirty="0"/>
              <a:t>Μείωση της κοινής μικροβιακής </a:t>
            </a:r>
            <a:r>
              <a:rPr lang="el-GR" altLang="el-GR" sz="2400" dirty="0" smtClean="0"/>
              <a:t>χλωρίδας,</a:t>
            </a:r>
            <a:endParaRPr lang="el-GR" altLang="el-GR" sz="2400" dirty="0"/>
          </a:p>
          <a:p>
            <a:pPr marL="800100" lvl="1" indent="-342900">
              <a:buFont typeface="Arial" panose="020B0604020202020204" pitchFamily="34" charset="0"/>
              <a:buChar char="•"/>
            </a:pPr>
            <a:r>
              <a:rPr lang="el-GR" altLang="el-GR" sz="2400" dirty="0"/>
              <a:t>Ελαχιστοποίηση της επίπτωσης της θερμοκρασίας στα οργανοληπτικά χαρακτηριστικά του </a:t>
            </a:r>
            <a:r>
              <a:rPr lang="el-GR" altLang="el-GR" sz="2400" dirty="0" smtClean="0"/>
              <a:t>γάλακτος,</a:t>
            </a:r>
            <a:endParaRPr lang="el-GR" altLang="el-GR" sz="2400" dirty="0"/>
          </a:p>
          <a:p>
            <a:pPr marL="800100" lvl="1" indent="-342900">
              <a:buFont typeface="Arial" panose="020B0604020202020204" pitchFamily="34" charset="0"/>
              <a:buChar char="•"/>
            </a:pPr>
            <a:r>
              <a:rPr lang="el-GR" altLang="el-GR" sz="2400" dirty="0"/>
              <a:t>Ελαχιστοποίηση της βλαπτικής επίδρασης της θερμοκρασίας στα θρεπτικά συστατικά του </a:t>
            </a:r>
            <a:r>
              <a:rPr lang="el-GR" altLang="el-GR" sz="2400" dirty="0" smtClean="0"/>
              <a:t>γάλακτος, </a:t>
            </a:r>
            <a:endParaRPr lang="el-GR" altLang="el-GR" sz="2400" dirty="0"/>
          </a:p>
          <a:p>
            <a:pPr marL="800100" lvl="1" indent="-342900">
              <a:buFont typeface="Arial" panose="020B0604020202020204" pitchFamily="34" charset="0"/>
              <a:buChar char="•"/>
            </a:pPr>
            <a:r>
              <a:rPr lang="el-GR" altLang="el-GR" sz="2400" dirty="0"/>
              <a:t>Όσο το δυνατόν μικρότερες φυσικοχημικές </a:t>
            </a:r>
            <a:r>
              <a:rPr lang="el-GR" altLang="el-GR" sz="2400" dirty="0" smtClean="0"/>
              <a:t>μεταβολές. </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Παστερίωση </a:t>
            </a:r>
            <a:r>
              <a:rPr lang="el-GR" sz="4000" dirty="0" smtClean="0"/>
              <a:t>(2 </a:t>
            </a:r>
            <a:r>
              <a:rPr lang="el-GR" sz="4000" dirty="0"/>
              <a:t>από 3)</a:t>
            </a:r>
            <a:endParaRPr lang="el-GR" sz="4000" dirty="0"/>
          </a:p>
        </p:txBody>
      </p:sp>
      <p:sp>
        <p:nvSpPr>
          <p:cNvPr id="2" name="Ορθογώνιο 1" descr="Η παστερίωση επιτυγχάνεται με συνδυασμό κατάλληλης θερμοκρασίας για επαρκή χρόνο, λαμβάνοντας υπόψη τη θερμική αντίσταση του βλαστικού ή παθογόνου μικροοργανισμού του οποίου η καταστροφή επιδιώκεται καθώς και την ευαισθησία της ποιότητας του προϊόντος στη θερμότητα.&#10;Οι συνδυασμοί χρόνου και θερμοκρασίας που βρέθηκαν ικανοποιητικοί και συγχρόνως είχαν τις μικρότερες φυσικοχημικές και οργανοληπτικές μεταβολές στο γάλα και εφαρμόζονται διεθνώς είναι:&#10;Η βραδεία παστερίωση LTLT (Low Temperature Long Time): εξηντα τρείς βαθμούς κελσίου για τριάντα λεπτά.&#10;Η ταχεία παστερίωση HTST (High Temperature Short Time): εβδομηντα δύο βαθμούς κελσίου για δεκαπέντε δευτερόλεπτα.&#10;"/>
          <p:cNvSpPr/>
          <p:nvPr/>
        </p:nvSpPr>
        <p:spPr>
          <a:xfrm>
            <a:off x="467544" y="1148551"/>
            <a:ext cx="8219256" cy="5262979"/>
          </a:xfrm>
          <a:prstGeom prst="rect">
            <a:avLst/>
          </a:prstGeom>
        </p:spPr>
        <p:txBody>
          <a:bodyPr wrap="square">
            <a:spAutoFit/>
          </a:bodyPr>
          <a:lstStyle/>
          <a:p>
            <a:pPr marL="342900" indent="-342900">
              <a:buFont typeface="Arial" panose="020B0604020202020204" pitchFamily="34" charset="0"/>
              <a:buChar char="•"/>
            </a:pPr>
            <a:r>
              <a:rPr lang="el-GR" altLang="el-GR" sz="2400" dirty="0"/>
              <a:t>Η παστερίωση επιτυγχάνεται με συνδυασμό κατάλληλης θερμοκρασίας για επαρκή χρόνο, λαμβάνοντας υπόψη τη θερμική αντίσταση του βλαστικού ή παθογόνου μικροοργανισμού του οποίου η καταστροφή επιδιώκεται καθώς και την ευαισθησία της ποιότητας του προϊόντος στη θερμότητα.</a:t>
            </a:r>
          </a:p>
          <a:p>
            <a:pPr marL="342900" indent="-342900">
              <a:buFont typeface="Arial" panose="020B0604020202020204" pitchFamily="34" charset="0"/>
              <a:buChar char="•"/>
            </a:pPr>
            <a:r>
              <a:rPr lang="el-GR" altLang="el-GR" sz="2400" dirty="0"/>
              <a:t>Οι συνδυασμοί χρόνου και θερμοκρασίας που βρέθηκαν ικανοποιητικοί και συγχρόνως είχαν τις μικρότερες φυσικοχημικές και οργανοληπτικές μεταβολές στο γάλα και εφαρμόζονται διεθνώς είναι</a:t>
            </a:r>
            <a:r>
              <a:rPr lang="el-GR" altLang="el-GR" sz="2400" dirty="0" smtClean="0"/>
              <a:t>:</a:t>
            </a:r>
          </a:p>
          <a:p>
            <a:pPr marL="800100" lvl="1" indent="-342900">
              <a:buFont typeface="Wingdings" panose="05000000000000000000" pitchFamily="2" charset="2"/>
              <a:buChar char="v"/>
            </a:pPr>
            <a:r>
              <a:rPr lang="el-GR" altLang="el-GR" sz="2400" dirty="0"/>
              <a:t>Η βραδεία παστερίωση LTLT (</a:t>
            </a:r>
            <a:r>
              <a:rPr lang="el-GR" altLang="el-GR" sz="2400" dirty="0" err="1"/>
              <a:t>Low</a:t>
            </a:r>
            <a:r>
              <a:rPr lang="el-GR" altLang="el-GR" sz="2400" dirty="0"/>
              <a:t> </a:t>
            </a:r>
            <a:r>
              <a:rPr lang="el-GR" altLang="el-GR" sz="2400" dirty="0" err="1"/>
              <a:t>Temperature</a:t>
            </a:r>
            <a:r>
              <a:rPr lang="el-GR" altLang="el-GR" sz="2400" dirty="0"/>
              <a:t> </a:t>
            </a:r>
            <a:r>
              <a:rPr lang="el-GR" altLang="el-GR" sz="2400" dirty="0" err="1"/>
              <a:t>Long</a:t>
            </a:r>
            <a:r>
              <a:rPr lang="el-GR" altLang="el-GR" sz="2400" dirty="0"/>
              <a:t> </a:t>
            </a:r>
            <a:r>
              <a:rPr lang="el-GR" altLang="el-GR" sz="2400" dirty="0" err="1"/>
              <a:t>Time</a:t>
            </a:r>
            <a:r>
              <a:rPr lang="el-GR" altLang="el-GR" sz="2400" dirty="0"/>
              <a:t>)</a:t>
            </a:r>
            <a:r>
              <a:rPr lang="en-GB" altLang="el-GR" sz="2400" dirty="0"/>
              <a:t>: </a:t>
            </a:r>
            <a:r>
              <a:rPr lang="el-GR" altLang="el-GR" sz="2400" dirty="0" smtClean="0"/>
              <a:t>63°C/30min.</a:t>
            </a:r>
            <a:endParaRPr lang="el-GR" altLang="el-GR" sz="2400" dirty="0"/>
          </a:p>
          <a:p>
            <a:pPr marL="800100" lvl="1" indent="-342900">
              <a:buFont typeface="Wingdings" panose="05000000000000000000" pitchFamily="2" charset="2"/>
              <a:buChar char="v"/>
            </a:pPr>
            <a:r>
              <a:rPr lang="el-GR" altLang="el-GR" sz="2400" dirty="0"/>
              <a:t>Η ταχεία παστερίωση HTST (</a:t>
            </a:r>
            <a:r>
              <a:rPr lang="el-GR" altLang="el-GR" sz="2400" dirty="0" err="1"/>
              <a:t>High</a:t>
            </a:r>
            <a:r>
              <a:rPr lang="el-GR" altLang="el-GR" sz="2400" dirty="0"/>
              <a:t> </a:t>
            </a:r>
            <a:r>
              <a:rPr lang="el-GR" altLang="el-GR" sz="2400" dirty="0" err="1"/>
              <a:t>Temperature</a:t>
            </a:r>
            <a:r>
              <a:rPr lang="el-GR" altLang="el-GR" sz="2400" dirty="0"/>
              <a:t> </a:t>
            </a:r>
            <a:r>
              <a:rPr lang="el-GR" altLang="el-GR" sz="2400" dirty="0" err="1"/>
              <a:t>Short</a:t>
            </a:r>
            <a:r>
              <a:rPr lang="el-GR" altLang="el-GR" sz="2400" dirty="0"/>
              <a:t> </a:t>
            </a:r>
            <a:r>
              <a:rPr lang="el-GR" altLang="el-GR" sz="2400" dirty="0" err="1"/>
              <a:t>Time</a:t>
            </a:r>
            <a:r>
              <a:rPr lang="el-GR" altLang="el-GR" sz="2400" dirty="0"/>
              <a:t>)</a:t>
            </a:r>
            <a:r>
              <a:rPr lang="en-GB" altLang="el-GR" sz="2400" dirty="0"/>
              <a:t>: </a:t>
            </a:r>
            <a:r>
              <a:rPr lang="el-GR" altLang="el-GR" sz="2400" dirty="0" smtClean="0"/>
              <a:t>72°C/15sec.</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sz="4000" dirty="0"/>
              <a:t>Παστερίωση </a:t>
            </a:r>
            <a:r>
              <a:rPr lang="el-GR" sz="4000" dirty="0" smtClean="0"/>
              <a:t>(3 </a:t>
            </a:r>
            <a:r>
              <a:rPr lang="el-GR" sz="4000" dirty="0"/>
              <a:t>από 3)</a:t>
            </a:r>
            <a:endParaRPr lang="el-GR" sz="4000" dirty="0"/>
          </a:p>
        </p:txBody>
      </p:sp>
      <p:sp>
        <p:nvSpPr>
          <p:cNvPr id="3" name="Ορθογώνιο 2" descr="Οι καθιερωμένες θερμοκρασίες παστερίωσης προτείνονται ως ελάχιστες. Έτσι υπάρχει δυνατότητα αύξησης της όταν συντρέχουν λόγοι ασφάλειας όπως: &#10;Αυξημένη μικροβιακή χλωρίδα στο νωπό γάλα, &#10;Αύξηση χρόνου ζωής του παστεριωμένου γάλακτος,&#10;Διασφάλιση από τον κίνδυνο επιβίωσης ορισμένων παθογόνων μικροοργανισμών όπως Listeria monocytogenes όταν συντρέχουν λόγοι επιβίωσης κάτω από ορισμένες συνθήκες (παραδείγματος χάριν έξαρση κρουσμάτων σε μια περιοχή, υποψία μολυσμένων ζώων).&#10;"/>
          <p:cNvSpPr/>
          <p:nvPr/>
        </p:nvSpPr>
        <p:spPr>
          <a:xfrm>
            <a:off x="467544" y="1628800"/>
            <a:ext cx="8219256" cy="3785652"/>
          </a:xfrm>
          <a:prstGeom prst="rect">
            <a:avLst/>
          </a:prstGeom>
        </p:spPr>
        <p:txBody>
          <a:bodyPr wrap="square">
            <a:spAutoFit/>
          </a:bodyPr>
          <a:lstStyle/>
          <a:p>
            <a:r>
              <a:rPr lang="el-GR" altLang="el-GR" sz="2400" dirty="0"/>
              <a:t>Οι καθιερωμένες θερμοκρασίες παστερίωσης προτείνονται ως ελάχιστες. Έτσι υπάρχει δυνατότητα αύξησης της όταν συντρέχουν λόγοι ασφάλειας όπως: </a:t>
            </a:r>
          </a:p>
          <a:p>
            <a:pPr marL="342900" indent="-342900">
              <a:buFont typeface="Arial" panose="020B0604020202020204" pitchFamily="34" charset="0"/>
              <a:buChar char="•"/>
            </a:pPr>
            <a:r>
              <a:rPr lang="el-GR" altLang="el-GR" sz="2400" dirty="0"/>
              <a:t>Αυξημένη μικροβιακή χλωρίδα στο νωπό </a:t>
            </a:r>
            <a:r>
              <a:rPr lang="el-GR" altLang="el-GR" sz="2400" dirty="0" smtClean="0"/>
              <a:t>γάλα, </a:t>
            </a:r>
            <a:endParaRPr lang="el-GR" altLang="el-GR" sz="2400" dirty="0"/>
          </a:p>
          <a:p>
            <a:pPr marL="342900" indent="-342900">
              <a:buFont typeface="Arial" panose="020B0604020202020204" pitchFamily="34" charset="0"/>
              <a:buChar char="•"/>
            </a:pPr>
            <a:r>
              <a:rPr lang="el-GR" altLang="el-GR" sz="2400" dirty="0"/>
              <a:t>Αύξηση χρόνου ζωής του παστεριωμένου </a:t>
            </a:r>
            <a:r>
              <a:rPr lang="el-GR" altLang="el-GR" sz="2400" dirty="0" smtClean="0"/>
              <a:t>γάλακτος,</a:t>
            </a:r>
            <a:endParaRPr lang="el-GR" altLang="el-GR" sz="2400" dirty="0"/>
          </a:p>
          <a:p>
            <a:pPr marL="342900" indent="-342900">
              <a:buFont typeface="Arial" panose="020B0604020202020204" pitchFamily="34" charset="0"/>
              <a:buChar char="•"/>
            </a:pPr>
            <a:r>
              <a:rPr lang="el-GR" altLang="el-GR" sz="2400" dirty="0"/>
              <a:t>Διασφάλιση από τον κίνδυνο επιβίωσης ορισμένων παθογόνων μικροοργανισμών όπως </a:t>
            </a:r>
            <a:r>
              <a:rPr lang="en-US" altLang="el-GR" sz="2400" dirty="0"/>
              <a:t>Listeria </a:t>
            </a:r>
            <a:r>
              <a:rPr lang="en-US" altLang="el-GR" sz="2400" dirty="0" err="1"/>
              <a:t>monocytogenes</a:t>
            </a:r>
            <a:r>
              <a:rPr lang="en-US" altLang="el-GR" sz="2400" dirty="0"/>
              <a:t> </a:t>
            </a:r>
            <a:r>
              <a:rPr lang="el-GR" altLang="el-GR" sz="2400" dirty="0"/>
              <a:t>όταν συντρέχουν λόγοι επιβίωσης κάτω από ορισμένες συνθήκες (π.χ. έξαρση κρουσμάτων σε μια περιοχή, υποψία μολυσμένων ζώων</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Βραδεία </a:t>
            </a:r>
            <a:r>
              <a:rPr lang="el-GR" sz="4000" dirty="0"/>
              <a:t>παστερίωση (</a:t>
            </a:r>
            <a:r>
              <a:rPr lang="en-US" sz="4000" dirty="0"/>
              <a:t>LTLT</a:t>
            </a:r>
            <a:r>
              <a:rPr lang="el-GR" sz="4000" dirty="0"/>
              <a:t>)</a:t>
            </a:r>
            <a:endParaRPr lang="el-GR" sz="4000" dirty="0"/>
          </a:p>
        </p:txBody>
      </p:sp>
      <p:sp>
        <p:nvSpPr>
          <p:cNvPr id="2" name="Ορθογώνιο 1"/>
          <p:cNvSpPr/>
          <p:nvPr/>
        </p:nvSpPr>
        <p:spPr>
          <a:xfrm>
            <a:off x="467544" y="1124744"/>
            <a:ext cx="8219256" cy="1200329"/>
          </a:xfrm>
          <a:prstGeom prst="rect">
            <a:avLst/>
          </a:prstGeom>
        </p:spPr>
        <p:txBody>
          <a:bodyPr wrap="square">
            <a:spAutoFit/>
          </a:bodyPr>
          <a:lstStyle/>
          <a:p>
            <a:r>
              <a:rPr lang="el-GR" altLang="el-GR" sz="2400" dirty="0"/>
              <a:t>Η παστερίωση γίνεται μέσα σε δεξαμενές (λέβητες) με διπλά τοιχώματα, όπου κυκλοφορεί ζεστό νερό ή ατμός. Ιδανική για μικρής δυναμικότητας μονάδες. </a:t>
            </a:r>
          </a:p>
        </p:txBody>
      </p:sp>
      <p:pic>
        <p:nvPicPr>
          <p:cNvPr id="7" name="Picture 4" descr="Εικόνα, δεξαμενές (λέβητες) με διπλά τοιχώματα στις οποίες γίνεται η βραδεία παστερίωση  (anadrasi, 201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4544" y="2636912"/>
            <a:ext cx="4825256" cy="349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004043"/>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Ταχεία </a:t>
            </a:r>
            <a:r>
              <a:rPr lang="el-GR" altLang="el-GR" sz="4000" dirty="0"/>
              <a:t>παστερίωση (</a:t>
            </a:r>
            <a:r>
              <a:rPr lang="en-US" altLang="el-GR" sz="4000" dirty="0"/>
              <a:t>HTST</a:t>
            </a:r>
            <a:r>
              <a:rPr lang="el-GR" altLang="el-GR" sz="4000" dirty="0" smtClean="0"/>
              <a:t>) (1 από 6)</a:t>
            </a:r>
            <a:endParaRPr lang="el-GR" sz="4000" dirty="0"/>
          </a:p>
        </p:txBody>
      </p:sp>
      <p:sp>
        <p:nvSpPr>
          <p:cNvPr id="4" name="Ορθογώνιο 3" descr="Ο θερμικός θάνατος των μικροοργανισμών δεν είναι μόνο αποτέλεσμα του κατάλληλου συνδυασμού θερμοκρασίας ανα χρόνου αλλά και της πρόκλησης θερμικού σοκ. Κατά αυτή την παστερίωση εφαρμόζονται τα ακόλουθα στάδια: &#10;Απότομη αύξηση της θερμοκρασίας από τέσσερις βαθμούς κελσίου στους εβδομηντα δύο βαθμούς κελσίου μέσα σε λίγα δευτερόλεπτα,&#10;Παραμονή στους εβδομηντα δύο βαθμούς κελσίου για δεκαπέντε δευτερόλεπτα,&#10;Απότομη ψύξη στους εφτά βαθμούς κελσίου εντός λίγων δευτερολέπτων. &#10;"/>
          <p:cNvSpPr/>
          <p:nvPr/>
        </p:nvSpPr>
        <p:spPr>
          <a:xfrm>
            <a:off x="467544" y="1208941"/>
            <a:ext cx="8219256" cy="4524315"/>
          </a:xfrm>
          <a:prstGeom prst="rect">
            <a:avLst/>
          </a:prstGeom>
        </p:spPr>
        <p:txBody>
          <a:bodyPr wrap="square">
            <a:spAutoFit/>
          </a:bodyPr>
          <a:lstStyle/>
          <a:p>
            <a:pPr>
              <a:lnSpc>
                <a:spcPct val="150000"/>
              </a:lnSpc>
            </a:pPr>
            <a:r>
              <a:rPr lang="el-GR" altLang="el-GR" sz="2400" dirty="0"/>
              <a:t>Ο θερμικός θάνατος των μικροοργανισμών δεν είναι μόνο αποτέλεσμα του κατάλληλου συνδυασμού θερμοκρασίας /χρόνου αλλά και της πρόκλησης θερμικού σοκ. Κατά αυτή την παστερίωση εφαρμόζονται τα ακόλουθα στάδια: </a:t>
            </a:r>
          </a:p>
          <a:p>
            <a:pPr marL="342900" indent="-342900">
              <a:lnSpc>
                <a:spcPct val="150000"/>
              </a:lnSpc>
              <a:buFont typeface="Arial" panose="020B0604020202020204" pitchFamily="34" charset="0"/>
              <a:buChar char="•"/>
            </a:pPr>
            <a:r>
              <a:rPr lang="el-GR" altLang="el-GR" sz="2400" dirty="0"/>
              <a:t>Απότομη αύξηση της θερμοκρασίας από 4°</a:t>
            </a:r>
            <a:r>
              <a:rPr lang="en-US" altLang="el-GR" sz="2400" dirty="0"/>
              <a:t>C</a:t>
            </a:r>
            <a:r>
              <a:rPr lang="el-GR" altLang="el-GR" sz="2400" dirty="0"/>
              <a:t> στους 72°</a:t>
            </a:r>
            <a:r>
              <a:rPr lang="en-US" altLang="el-GR" sz="2400" dirty="0"/>
              <a:t>C</a:t>
            </a:r>
            <a:r>
              <a:rPr lang="el-GR" altLang="el-GR" sz="2400" dirty="0"/>
              <a:t> μέσα σε λίγα </a:t>
            </a:r>
            <a:r>
              <a:rPr lang="el-GR" altLang="el-GR" sz="2400" dirty="0" smtClean="0"/>
              <a:t>δευτερόλεπτα,</a:t>
            </a:r>
            <a:endParaRPr lang="el-GR" altLang="el-GR" sz="2400" dirty="0"/>
          </a:p>
          <a:p>
            <a:pPr marL="342900" indent="-342900">
              <a:lnSpc>
                <a:spcPct val="150000"/>
              </a:lnSpc>
              <a:buFont typeface="Arial" panose="020B0604020202020204" pitchFamily="34" charset="0"/>
              <a:buChar char="•"/>
            </a:pPr>
            <a:r>
              <a:rPr lang="el-GR" altLang="el-GR" sz="2400" dirty="0"/>
              <a:t>Παραμονή στους 72</a:t>
            </a:r>
            <a:r>
              <a:rPr lang="en-US" altLang="el-GR" sz="2400" dirty="0"/>
              <a:t>°C</a:t>
            </a:r>
            <a:r>
              <a:rPr lang="el-GR" altLang="el-GR" sz="2400" dirty="0"/>
              <a:t> για 15</a:t>
            </a:r>
            <a:r>
              <a:rPr lang="en-US" altLang="el-GR" sz="2400" dirty="0" smtClean="0"/>
              <a:t>sec</a:t>
            </a:r>
            <a:r>
              <a:rPr lang="el-GR" altLang="el-GR" sz="2400" dirty="0" smtClean="0"/>
              <a:t>,</a:t>
            </a:r>
            <a:endParaRPr lang="el-GR" altLang="el-GR" sz="2400" dirty="0"/>
          </a:p>
          <a:p>
            <a:pPr marL="342900" indent="-342900">
              <a:lnSpc>
                <a:spcPct val="150000"/>
              </a:lnSpc>
              <a:buFont typeface="Arial" panose="020B0604020202020204" pitchFamily="34" charset="0"/>
              <a:buChar char="•"/>
            </a:pPr>
            <a:r>
              <a:rPr lang="el-GR" altLang="el-GR" sz="2400" dirty="0"/>
              <a:t>Απότομη ψύξη στους 7°</a:t>
            </a:r>
            <a:r>
              <a:rPr lang="en-US" altLang="el-GR" sz="2400" dirty="0"/>
              <a:t>C</a:t>
            </a:r>
            <a:r>
              <a:rPr lang="el-GR" altLang="el-GR" sz="2400" dirty="0"/>
              <a:t> εντός λίγων </a:t>
            </a:r>
            <a:r>
              <a:rPr lang="el-GR" altLang="el-GR" sz="2400" dirty="0" smtClean="0"/>
              <a:t>δευτερολέπτων. </a:t>
            </a:r>
            <a:endParaRPr lang="el-GR" alt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Ταχεία παστερίωση (</a:t>
            </a:r>
            <a:r>
              <a:rPr lang="en-US" altLang="el-GR" sz="4000" dirty="0"/>
              <a:t>HTST</a:t>
            </a:r>
            <a:r>
              <a:rPr lang="el-GR" altLang="el-GR" sz="4000" dirty="0"/>
              <a:t>) </a:t>
            </a:r>
            <a:r>
              <a:rPr lang="el-GR" altLang="el-GR" sz="4000" dirty="0" smtClean="0"/>
              <a:t>(2 </a:t>
            </a:r>
            <a:r>
              <a:rPr lang="el-GR" altLang="el-GR" sz="4000" dirty="0"/>
              <a:t>από </a:t>
            </a:r>
            <a:r>
              <a:rPr lang="el-GR" altLang="el-GR" sz="4000" dirty="0" smtClean="0"/>
              <a:t>6)</a:t>
            </a:r>
            <a:endParaRPr lang="el-GR" sz="4000" dirty="0"/>
          </a:p>
        </p:txBody>
      </p:sp>
      <p:sp>
        <p:nvSpPr>
          <p:cNvPr id="13" name="Rectangle 3"/>
          <p:cNvSpPr>
            <a:spLocks noGrp="1" noChangeArrowheads="1"/>
          </p:cNvSpPr>
          <p:nvPr>
            <p:ph type="body" idx="1"/>
          </p:nvPr>
        </p:nvSpPr>
        <p:spPr>
          <a:xfrm>
            <a:off x="467544" y="1196752"/>
            <a:ext cx="8219256" cy="1872208"/>
          </a:xfrm>
        </p:spPr>
        <p:txBody>
          <a:bodyPr>
            <a:noAutofit/>
          </a:bodyPr>
          <a:lstStyle/>
          <a:p>
            <a:pPr marL="342900" indent="-342900">
              <a:buFont typeface="Arial" panose="020B0604020202020204" pitchFamily="34" charset="0"/>
              <a:buChar char="•"/>
            </a:pPr>
            <a:r>
              <a:rPr lang="el-GR" altLang="el-GR" b="0" dirty="0"/>
              <a:t>Οι παραπάνω μεταβολές της θερμοκρασίας επιτυγχάνονται με ειδικά συστήματα ανταλλαγής θερμότητας (</a:t>
            </a:r>
            <a:r>
              <a:rPr lang="el-GR" altLang="el-GR" b="0" dirty="0" err="1"/>
              <a:t>εναλλάκτες</a:t>
            </a:r>
            <a:r>
              <a:rPr lang="el-GR" altLang="el-GR" b="0" dirty="0"/>
              <a:t> θερμότητας). Συχνότερος τύπος </a:t>
            </a:r>
            <a:r>
              <a:rPr lang="el-GR" altLang="el-GR" b="0" dirty="0" err="1"/>
              <a:t>εναλλάκτη</a:t>
            </a:r>
            <a:r>
              <a:rPr lang="el-GR" altLang="el-GR" b="0" dirty="0"/>
              <a:t> που χρησιμοποιείται είναι ο πλακοειδής. Οι πλάκες συναρμολογούνται και σχηματίζουν θαλάμους. </a:t>
            </a:r>
          </a:p>
        </p:txBody>
      </p:sp>
      <p:pic>
        <p:nvPicPr>
          <p:cNvPr id="8" name="Picture 4" descr="Εικόνα, Πλακοειδής εναλλάκτης (Tetrapak, 1996).&#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980" y="3214092"/>
            <a:ext cx="3023220" cy="30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Ταχεία παστερίωση (</a:t>
            </a:r>
            <a:r>
              <a:rPr lang="en-US" altLang="el-GR" sz="4000" dirty="0"/>
              <a:t>HTST</a:t>
            </a:r>
            <a:r>
              <a:rPr lang="el-GR" altLang="el-GR" sz="4000" dirty="0"/>
              <a:t>) </a:t>
            </a:r>
            <a:r>
              <a:rPr lang="el-GR" altLang="el-GR" sz="4000" dirty="0" smtClean="0"/>
              <a:t>(3 </a:t>
            </a:r>
            <a:r>
              <a:rPr lang="el-GR" altLang="el-GR" sz="4000" dirty="0"/>
              <a:t>από </a:t>
            </a:r>
            <a:r>
              <a:rPr lang="el-GR" altLang="el-GR" sz="4000" dirty="0" smtClean="0"/>
              <a:t>6)</a:t>
            </a:r>
            <a:endParaRPr lang="el-GR" sz="4000" dirty="0"/>
          </a:p>
        </p:txBody>
      </p:sp>
      <p:sp>
        <p:nvSpPr>
          <p:cNvPr id="3" name="Ορθογώνιο 2"/>
          <p:cNvSpPr/>
          <p:nvPr/>
        </p:nvSpPr>
        <p:spPr>
          <a:xfrm>
            <a:off x="467544" y="1124744"/>
            <a:ext cx="8219256" cy="1200329"/>
          </a:xfrm>
          <a:prstGeom prst="rect">
            <a:avLst/>
          </a:prstGeom>
        </p:spPr>
        <p:txBody>
          <a:bodyPr wrap="square">
            <a:spAutoFit/>
          </a:bodyPr>
          <a:lstStyle/>
          <a:p>
            <a:pPr marL="342900" indent="-342900">
              <a:buFont typeface="Arial" panose="020B0604020202020204" pitchFamily="34" charset="0"/>
              <a:buChar char="•"/>
            </a:pPr>
            <a:r>
              <a:rPr lang="el-GR" altLang="el-GR" sz="2400" dirty="0"/>
              <a:t>Οι θάλαμοι δεν επικοινωνούν μεταξύ τους, ενώ στον ένα θάλαμο κυκλοφορεί το προς επεξεργασία γάλα και στον άλλον το θερμαντικό ή ψυκτικό μέσο. </a:t>
            </a:r>
          </a:p>
        </p:txBody>
      </p:sp>
      <p:pic>
        <p:nvPicPr>
          <p:cNvPr id="8" name="Picture 4" descr="Εικόνα, Αναπαράσταση της κυκλοφορίας του γάλακτος και του θερμαντικού ή ψυκτικού μέσου (Tetrapak, 1996).&#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8252" y="2632298"/>
            <a:ext cx="6317840" cy="302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Ταχεία παστερίωση (</a:t>
            </a:r>
            <a:r>
              <a:rPr lang="en-US" altLang="el-GR" dirty="0"/>
              <a:t>HTST</a:t>
            </a:r>
            <a:r>
              <a:rPr lang="el-GR" altLang="el-GR" dirty="0"/>
              <a:t>) </a:t>
            </a:r>
            <a:r>
              <a:rPr lang="el-GR" altLang="el-GR" dirty="0" smtClean="0"/>
              <a:t>(4 </a:t>
            </a:r>
            <a:r>
              <a:rPr lang="el-GR" altLang="el-GR" dirty="0"/>
              <a:t>από 6)</a:t>
            </a:r>
            <a:endParaRPr lang="el-GR" dirty="0"/>
          </a:p>
        </p:txBody>
      </p:sp>
      <p:pic>
        <p:nvPicPr>
          <p:cNvPr id="8" name="Picture 2" descr="Εικόνα, 1.Δοχείο σταθερής στάθμης,                                    &#10;2.Αντλία τροφοδοσίας,                                           &#10;3.Έλεγκτης ροής,                                                     &#10;4.Τμήμα προθέρμανσης (πενήντα ως πενηντα πέντε βαθμούς κελσίου), &#10;5.Φυγοκεντρικός διαχωριστήρας,                         &#10;6.Τμήμα θέρμανσης (εβδομηντα δύο βαθμούς κελσίου),&#10;7.Σωλήναςπαραμονής (εβδομηντα δύο βαθμούς κελσίου ανα δεκαπέντε δευτερόλεπτα),&#10;8. Αντλία μεταφοράς,&#10;9.Μονάδα παραγωγής ζεστού νερού,&#10;10,11. Τμήμα ψύξης,&#10;12.Βαλβίδα εκτροπής/αντίστροφης ροής,&#10;13.Πίνακας ελέγχου.&#1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899592" y="1844824"/>
            <a:ext cx="7416056" cy="3816424"/>
          </a:xfrm>
          <a:prstGeom prst="rect">
            <a:avLst/>
          </a:prstGeom>
          <a:noFill/>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17</a:t>
            </a:fld>
            <a:endParaRPr lang="el-GR" dirty="0"/>
          </a:p>
        </p:txBody>
      </p:sp>
    </p:spTree>
    <p:custDataLst>
      <p:tags r:id="rId1"/>
    </p:custDataLst>
    <p:extLst>
      <p:ext uri="{BB962C8B-B14F-4D97-AF65-F5344CB8AC3E}">
        <p14:creationId xmlns:p14="http://schemas.microsoft.com/office/powerpoint/2010/main" val="835322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Ταχεία παστερίωση (</a:t>
            </a:r>
            <a:r>
              <a:rPr lang="en-US" altLang="el-GR" dirty="0"/>
              <a:t>HTST</a:t>
            </a:r>
            <a:r>
              <a:rPr lang="el-GR" altLang="el-GR" dirty="0"/>
              <a:t>) </a:t>
            </a:r>
            <a:r>
              <a:rPr lang="el-GR" altLang="el-GR" dirty="0" smtClean="0"/>
              <a:t>(5 </a:t>
            </a:r>
            <a:r>
              <a:rPr lang="el-GR" altLang="el-GR" dirty="0"/>
              <a:t>από 6)</a:t>
            </a:r>
            <a:endParaRPr lang="el-GR" dirty="0"/>
          </a:p>
        </p:txBody>
      </p:sp>
      <p:sp>
        <p:nvSpPr>
          <p:cNvPr id="3" name="Ορθογώνιο 2" descr="1.Δοχείο σταθερής στάθμης,                                    &#10;2.Αντλία τροφοδοσίας,                                           &#10;3.Έλεγκτης ροής,                                                     &#10;4.Τμήμα προθέρμανσης (πενήντα ως πενηντα πέντε βαθμούς κελσίου), &#10;5.Φυγοκεντρικός διαχωριστήρας,                         &#10;6.Τμήμα θέρμανσης (εβδομηντα δύο βαθμούς κελσίου),&#10;7.Σωλήναςπαραμονής (εβδομηντα δύο βαθμούς κελσίου ανα δεκαπέντε δευτερόλεπτα),&#10;8. Αντλία μεταφοράς,&#10;9.Μονάδα παραγωγής ζεστού νερού,&#10;10,11. Τμήμα ψύξης,&#10;12.Βαλβίδα εκτροπής/αντίστροφης ροής,&#10;13.Πίνακας ελέγχου.&#10;"/>
          <p:cNvSpPr/>
          <p:nvPr/>
        </p:nvSpPr>
        <p:spPr>
          <a:xfrm>
            <a:off x="467544" y="1340768"/>
            <a:ext cx="8208912" cy="4524315"/>
          </a:xfrm>
          <a:prstGeom prst="rect">
            <a:avLst/>
          </a:prstGeom>
        </p:spPr>
        <p:txBody>
          <a:bodyPr wrap="square">
            <a:spAutoFit/>
          </a:bodyPr>
          <a:lstStyle/>
          <a:p>
            <a:r>
              <a:rPr lang="el-GR" altLang="el-GR" sz="2400" dirty="0"/>
              <a:t>1.Δοχείο σταθερής </a:t>
            </a:r>
            <a:r>
              <a:rPr lang="el-GR" altLang="el-GR" sz="2400" dirty="0" smtClean="0"/>
              <a:t>στάθμης,                                    </a:t>
            </a:r>
          </a:p>
          <a:p>
            <a:r>
              <a:rPr lang="el-GR" altLang="el-GR" sz="2400" dirty="0" smtClean="0"/>
              <a:t>2.Αντλία τροφοδοσίας,                                           </a:t>
            </a:r>
          </a:p>
          <a:p>
            <a:r>
              <a:rPr lang="el-GR" altLang="el-GR" sz="2400" dirty="0" smtClean="0"/>
              <a:t>3.Έλεγκτης ροής,                                                     </a:t>
            </a:r>
          </a:p>
          <a:p>
            <a:r>
              <a:rPr lang="el-GR" altLang="el-GR" sz="2400" dirty="0" smtClean="0"/>
              <a:t>4.Τμήμα </a:t>
            </a:r>
            <a:r>
              <a:rPr lang="el-GR" altLang="el-GR" sz="2400" dirty="0"/>
              <a:t>προθέρμανσης (50-55°</a:t>
            </a:r>
            <a:r>
              <a:rPr lang="en-US" altLang="el-GR" sz="2400" dirty="0"/>
              <a:t>C</a:t>
            </a:r>
            <a:r>
              <a:rPr lang="el-GR" altLang="el-GR" sz="2400" dirty="0" smtClean="0"/>
              <a:t>), </a:t>
            </a:r>
          </a:p>
          <a:p>
            <a:r>
              <a:rPr lang="el-GR" altLang="el-GR" sz="2400" dirty="0" smtClean="0"/>
              <a:t>5.Φυγοκεντρικός διαχωριστήρας,                         </a:t>
            </a:r>
          </a:p>
          <a:p>
            <a:r>
              <a:rPr lang="el-GR" altLang="el-GR" sz="2400" dirty="0" smtClean="0"/>
              <a:t>6.Τμήμα </a:t>
            </a:r>
            <a:r>
              <a:rPr lang="el-GR" altLang="el-GR" sz="2400" dirty="0"/>
              <a:t>θέρμανσης (72°</a:t>
            </a:r>
            <a:r>
              <a:rPr lang="en-US" altLang="el-GR" sz="2400" dirty="0"/>
              <a:t>C</a:t>
            </a:r>
            <a:r>
              <a:rPr lang="el-GR" altLang="el-GR" sz="2400" dirty="0" smtClean="0"/>
              <a:t>),</a:t>
            </a:r>
          </a:p>
          <a:p>
            <a:r>
              <a:rPr lang="el-GR" altLang="el-GR" sz="2400" dirty="0" smtClean="0"/>
              <a:t>7.Σωλήναςπαραμονής </a:t>
            </a:r>
            <a:r>
              <a:rPr lang="el-GR" altLang="el-GR" sz="2400" dirty="0"/>
              <a:t>(72°</a:t>
            </a:r>
            <a:r>
              <a:rPr lang="en-US" altLang="el-GR" sz="2400" dirty="0"/>
              <a:t>C</a:t>
            </a:r>
            <a:r>
              <a:rPr lang="el-GR" altLang="el-GR" sz="2400" dirty="0"/>
              <a:t>/15</a:t>
            </a:r>
            <a:r>
              <a:rPr lang="en-US" altLang="el-GR" sz="2400" dirty="0"/>
              <a:t>sec</a:t>
            </a:r>
            <a:r>
              <a:rPr lang="el-GR" altLang="el-GR" sz="2400" dirty="0" smtClean="0"/>
              <a:t>),</a:t>
            </a:r>
          </a:p>
          <a:p>
            <a:r>
              <a:rPr lang="el-GR" altLang="el-GR" sz="2400" dirty="0"/>
              <a:t>8. Αντλία </a:t>
            </a:r>
            <a:r>
              <a:rPr lang="el-GR" altLang="el-GR" sz="2400" dirty="0" smtClean="0"/>
              <a:t>μεταφοράς,</a:t>
            </a:r>
          </a:p>
          <a:p>
            <a:r>
              <a:rPr lang="el-GR" altLang="el-GR" sz="2400" dirty="0"/>
              <a:t>9.Μονάδα παραγωγής ζεστού </a:t>
            </a:r>
            <a:r>
              <a:rPr lang="el-GR" altLang="el-GR" sz="2400" dirty="0" smtClean="0"/>
              <a:t>νερού,</a:t>
            </a:r>
          </a:p>
          <a:p>
            <a:r>
              <a:rPr lang="el-GR" altLang="el-GR" sz="2400" dirty="0"/>
              <a:t>10,11. Τμήμα </a:t>
            </a:r>
            <a:r>
              <a:rPr lang="el-GR" altLang="el-GR" sz="2400" dirty="0" smtClean="0"/>
              <a:t>ψύξης,</a:t>
            </a:r>
            <a:endParaRPr lang="el-GR" altLang="el-GR" sz="2400" dirty="0"/>
          </a:p>
          <a:p>
            <a:r>
              <a:rPr lang="el-GR" altLang="el-GR" sz="2400" dirty="0"/>
              <a:t>12.Βαλβίδα εκτροπής/αντίστροφης </a:t>
            </a:r>
            <a:r>
              <a:rPr lang="el-GR" altLang="el-GR" sz="2400" dirty="0" smtClean="0"/>
              <a:t>ροής,</a:t>
            </a:r>
          </a:p>
          <a:p>
            <a:r>
              <a:rPr lang="el-GR" altLang="el-GR" sz="2400" dirty="0"/>
              <a:t>13.Πίνακας </a:t>
            </a:r>
            <a:r>
              <a:rPr lang="el-GR" altLang="el-GR" sz="2400" dirty="0" smtClean="0"/>
              <a:t>ελέγχου.</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18</a:t>
            </a:fld>
            <a:endParaRPr lang="el-GR" dirty="0"/>
          </a:p>
        </p:txBody>
      </p:sp>
    </p:spTree>
    <p:custDataLst>
      <p:tags r:id="rId1"/>
    </p:custDataLst>
    <p:extLst>
      <p:ext uri="{BB962C8B-B14F-4D97-AF65-F5344CB8AC3E}">
        <p14:creationId xmlns:p14="http://schemas.microsoft.com/office/powerpoint/2010/main" val="2922916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Ταχεία παστερίωση (</a:t>
            </a:r>
            <a:r>
              <a:rPr lang="en-US" altLang="el-GR" dirty="0"/>
              <a:t>HTST</a:t>
            </a:r>
            <a:r>
              <a:rPr lang="el-GR" altLang="el-GR" dirty="0"/>
              <a:t>) </a:t>
            </a:r>
            <a:r>
              <a:rPr lang="el-GR" altLang="el-GR" dirty="0" smtClean="0"/>
              <a:t>(6 </a:t>
            </a:r>
            <a:r>
              <a:rPr lang="el-GR" altLang="el-GR" dirty="0"/>
              <a:t>από 6)</a:t>
            </a:r>
            <a:endParaRPr lang="el-GR" dirty="0"/>
          </a:p>
        </p:txBody>
      </p:sp>
      <p:sp>
        <p:nvSpPr>
          <p:cNvPr id="6" name="2 - Θέση περιεχομένου"/>
          <p:cNvSpPr>
            <a:spLocks noGrp="1"/>
          </p:cNvSpPr>
          <p:nvPr>
            <p:ph sz="quarter" idx="1"/>
          </p:nvPr>
        </p:nvSpPr>
        <p:spPr>
          <a:xfrm>
            <a:off x="612648" y="1268760"/>
            <a:ext cx="8153400" cy="4752528"/>
          </a:xfrm>
        </p:spPr>
        <p:txBody>
          <a:bodyPr>
            <a:noAutofit/>
          </a:bodyPr>
          <a:lstStyle/>
          <a:p>
            <a:pPr marL="0" indent="0" fontAlgn="auto">
              <a:spcBef>
                <a:spcPts val="0"/>
              </a:spcBef>
              <a:spcAft>
                <a:spcPts val="0"/>
              </a:spcAft>
              <a:buNone/>
              <a:defRPr/>
            </a:pPr>
            <a:r>
              <a:rPr lang="el-GR" sz="2400" dirty="0" smtClean="0"/>
              <a:t>Ποιοτικά χαρακτηριστικά Γάλακτος:</a:t>
            </a:r>
            <a:endParaRPr lang="el-GR" sz="2400" dirty="0"/>
          </a:p>
          <a:p>
            <a:pPr>
              <a:buFontTx/>
              <a:buChar char="•"/>
            </a:pPr>
            <a:r>
              <a:rPr lang="el-GR" altLang="el-GR" sz="2400" dirty="0" err="1" smtClean="0"/>
              <a:t>Νωπότητα</a:t>
            </a:r>
            <a:r>
              <a:rPr lang="el-GR" altLang="el-GR" sz="2400" dirty="0" smtClean="0"/>
              <a:t>,</a:t>
            </a:r>
            <a:endParaRPr lang="el-GR" altLang="el-GR" sz="2400" dirty="0"/>
          </a:p>
          <a:p>
            <a:pPr>
              <a:buFontTx/>
              <a:buChar char="•"/>
            </a:pPr>
            <a:r>
              <a:rPr lang="el-GR" altLang="el-GR" sz="2400" dirty="0" smtClean="0"/>
              <a:t>Καθαρότητα,</a:t>
            </a:r>
            <a:endParaRPr lang="el-GR" altLang="el-GR" sz="2400" dirty="0"/>
          </a:p>
          <a:p>
            <a:pPr>
              <a:buFontTx/>
              <a:buChar char="•"/>
            </a:pPr>
            <a:r>
              <a:rPr lang="el-GR" altLang="el-GR" sz="2400" dirty="0"/>
              <a:t>Μικροβιολογική </a:t>
            </a:r>
            <a:r>
              <a:rPr lang="el-GR" altLang="el-GR" sz="2400" dirty="0" smtClean="0"/>
              <a:t>ποιότητα,</a:t>
            </a:r>
            <a:endParaRPr lang="el-GR" altLang="el-GR" sz="2400" dirty="0"/>
          </a:p>
          <a:p>
            <a:pPr>
              <a:buFontTx/>
              <a:buChar char="•"/>
            </a:pPr>
            <a:r>
              <a:rPr lang="el-GR" altLang="el-GR" sz="2400" dirty="0" err="1" smtClean="0"/>
              <a:t>Ζωανθρωπονόσοι</a:t>
            </a:r>
            <a:r>
              <a:rPr lang="el-GR" altLang="el-GR" sz="2400" dirty="0" smtClean="0"/>
              <a:t>,</a:t>
            </a:r>
            <a:endParaRPr lang="el-GR" altLang="el-GR" sz="2400" dirty="0"/>
          </a:p>
          <a:p>
            <a:pPr>
              <a:buFontTx/>
              <a:buChar char="•"/>
            </a:pPr>
            <a:r>
              <a:rPr lang="el-GR" altLang="el-GR" sz="2400" dirty="0"/>
              <a:t>Κατάλοιπα </a:t>
            </a:r>
            <a:r>
              <a:rPr lang="el-GR" altLang="el-GR" sz="2400" dirty="0" smtClean="0"/>
              <a:t>αντιβιοτικών, </a:t>
            </a:r>
            <a:endParaRPr lang="el-GR" altLang="el-GR" sz="2400" dirty="0"/>
          </a:p>
          <a:p>
            <a:pPr>
              <a:buFontTx/>
              <a:buChar char="•"/>
            </a:pPr>
            <a:r>
              <a:rPr lang="el-GR" altLang="el-GR" sz="2400" dirty="0"/>
              <a:t>Κατάλοιπα </a:t>
            </a:r>
            <a:r>
              <a:rPr lang="el-GR" altLang="el-GR" sz="2400" dirty="0" err="1" smtClean="0"/>
              <a:t>μυκοτοξινών</a:t>
            </a:r>
            <a:r>
              <a:rPr lang="el-GR" altLang="el-GR" sz="2400" dirty="0" smtClean="0"/>
              <a:t>,</a:t>
            </a:r>
            <a:endParaRPr lang="el-GR" altLang="el-GR" sz="2400" dirty="0"/>
          </a:p>
          <a:p>
            <a:pPr>
              <a:buFontTx/>
              <a:buChar char="•"/>
            </a:pPr>
            <a:r>
              <a:rPr lang="el-GR" altLang="el-GR" sz="2400" dirty="0" err="1"/>
              <a:t>Λιποπεριεκτικότητα</a:t>
            </a:r>
            <a:r>
              <a:rPr lang="el-GR" altLang="el-GR" sz="2400" dirty="0"/>
              <a:t>: αξία </a:t>
            </a:r>
            <a:r>
              <a:rPr lang="el-GR" altLang="el-GR" sz="2400" dirty="0" err="1"/>
              <a:t>βουτυροποίησης</a:t>
            </a:r>
            <a:r>
              <a:rPr lang="el-GR" altLang="el-GR" sz="2400" dirty="0"/>
              <a:t> </a:t>
            </a:r>
            <a:r>
              <a:rPr lang="el-GR" altLang="el-GR" sz="2400" dirty="0" smtClean="0"/>
              <a:t>,</a:t>
            </a:r>
            <a:endParaRPr lang="el-GR" altLang="el-GR" sz="2400" dirty="0"/>
          </a:p>
          <a:p>
            <a:pPr>
              <a:buFontTx/>
              <a:buChar char="•"/>
            </a:pPr>
            <a:r>
              <a:rPr lang="el-GR" altLang="el-GR" sz="2400" dirty="0"/>
              <a:t>ΣΥΑΛ: βιομηχανική </a:t>
            </a:r>
            <a:r>
              <a:rPr lang="el-GR" altLang="el-GR" sz="2400" dirty="0" smtClean="0"/>
              <a:t>αξία.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684953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Έλεγχος </a:t>
            </a:r>
            <a:r>
              <a:rPr lang="el-GR" altLang="el-GR" dirty="0" smtClean="0"/>
              <a:t>παστερίωσης</a:t>
            </a:r>
            <a:endParaRPr lang="el-GR" dirty="0"/>
          </a:p>
        </p:txBody>
      </p:sp>
      <p:sp>
        <p:nvSpPr>
          <p:cNvPr id="2" name="Ορθογώνιο 1"/>
          <p:cNvSpPr/>
          <p:nvPr/>
        </p:nvSpPr>
        <p:spPr>
          <a:xfrm>
            <a:off x="467544" y="1460157"/>
            <a:ext cx="8219256" cy="3913059"/>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Προκειμένου να διαπιστώσουμε εάν η παστερίωση ήταν επιτυχής εφαρμόζουμε διάφορες τεχνικές, όπως η δοκιμή της </a:t>
            </a:r>
            <a:r>
              <a:rPr lang="el-GR" altLang="el-GR" sz="2400" dirty="0" err="1"/>
              <a:t>φωσφατάσης</a:t>
            </a:r>
            <a:r>
              <a:rPr lang="el-GR" altLang="el-GR" sz="2400" dirty="0"/>
              <a:t>.</a:t>
            </a:r>
          </a:p>
          <a:p>
            <a:pPr marL="342900" indent="-342900">
              <a:lnSpc>
                <a:spcPct val="150000"/>
              </a:lnSpc>
              <a:buFont typeface="Arial" panose="020B0604020202020204" pitchFamily="34" charset="0"/>
              <a:buChar char="•"/>
            </a:pPr>
            <a:r>
              <a:rPr lang="el-GR" altLang="el-GR" sz="2400" dirty="0"/>
              <a:t> Η αλκαλική </a:t>
            </a:r>
            <a:r>
              <a:rPr lang="el-GR" altLang="el-GR" sz="2400" dirty="0" err="1"/>
              <a:t>φωσφατάση</a:t>
            </a:r>
            <a:r>
              <a:rPr lang="el-GR" altLang="el-GR" sz="2400" dirty="0"/>
              <a:t> είναι ένζυμο που φυσιολογικά υπάρχει στο νωπό γάλα και είναι σχετικά </a:t>
            </a:r>
            <a:r>
              <a:rPr lang="el-GR" altLang="el-GR" sz="2400" dirty="0" err="1"/>
              <a:t>θερμοανθεκτική</a:t>
            </a:r>
            <a:r>
              <a:rPr lang="el-GR" altLang="el-GR" sz="2400" dirty="0"/>
              <a:t>. Η </a:t>
            </a:r>
            <a:r>
              <a:rPr lang="el-GR" altLang="el-GR" sz="2400" dirty="0" err="1"/>
              <a:t>φωσφατάση</a:t>
            </a:r>
            <a:r>
              <a:rPr lang="el-GR" altLang="el-GR" sz="2400" dirty="0"/>
              <a:t> είναι περισσότερο </a:t>
            </a:r>
            <a:r>
              <a:rPr lang="el-GR" altLang="el-GR" sz="2400" dirty="0" err="1"/>
              <a:t>θερμοανθεκτική</a:t>
            </a:r>
            <a:r>
              <a:rPr lang="el-GR" altLang="el-GR" sz="2400" dirty="0"/>
              <a:t> από τα παθογόνα βακτήρια.</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1108903"/>
          </a:xfrm>
        </p:spPr>
        <p:txBody>
          <a:bodyPr>
            <a:normAutofit fontScale="90000"/>
          </a:bodyPr>
          <a:lstStyle/>
          <a:p>
            <a:r>
              <a:rPr lang="el-GR" dirty="0"/>
              <a:t>Ανενεργή </a:t>
            </a:r>
            <a:r>
              <a:rPr lang="el-GR" dirty="0" err="1" smtClean="0"/>
              <a:t>φωσφατάση</a:t>
            </a:r>
            <a:r>
              <a:rPr lang="el-GR" dirty="0" smtClean="0"/>
              <a:t>/Ανενεργή </a:t>
            </a:r>
            <a:r>
              <a:rPr lang="el-GR" dirty="0" err="1" smtClean="0"/>
              <a:t>υπεροξειδάση</a:t>
            </a:r>
            <a:r>
              <a:rPr lang="el-GR" dirty="0" smtClean="0"/>
              <a:t> (1 από 2) </a:t>
            </a:r>
            <a:endParaRPr lang="el-GR" dirty="0"/>
          </a:p>
        </p:txBody>
      </p:sp>
      <p:graphicFrame>
        <p:nvGraphicFramePr>
          <p:cNvPr id="8" name="Group 144" descr="Πίνακας, Ο χρόνος καταστροφή της φωσφατάσης και της υπεροξειδάσης σε σχέση με την θερμοκρασία."/>
          <p:cNvGraphicFramePr>
            <a:graphicFrameLocks noGrp="1"/>
          </p:cNvGraphicFramePr>
          <p:nvPr>
            <p:ph idx="1"/>
            <p:custDataLst>
              <p:tags r:id="rId3"/>
            </p:custDataLst>
            <p:extLst>
              <p:ext uri="{D42A27DB-BD31-4B8C-83A1-F6EECF244321}">
                <p14:modId xmlns:p14="http://schemas.microsoft.com/office/powerpoint/2010/main" val="1618975263"/>
              </p:ext>
            </p:extLst>
          </p:nvPr>
        </p:nvGraphicFramePr>
        <p:xfrm>
          <a:off x="467544" y="1700808"/>
          <a:ext cx="8174681" cy="4467239"/>
        </p:xfrm>
        <a:graphic>
          <a:graphicData uri="http://schemas.openxmlformats.org/drawingml/2006/table">
            <a:tbl>
              <a:tblPr firstRow="1"/>
              <a:tblGrid>
                <a:gridCol w="1682886"/>
                <a:gridCol w="2105154"/>
                <a:gridCol w="1823643"/>
                <a:gridCol w="2562998"/>
              </a:tblGrid>
              <a:tr h="1245079">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Θερμοκρασία </a:t>
                      </a:r>
                      <a:r>
                        <a:rPr kumimoji="0" lang="en-US" altLang="el-GR" sz="2000" b="1"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oC</a:t>
                      </a:r>
                      <a:endParaRPr kumimoji="0" lang="en-US" altLang="el-GR" sz="2000" b="1"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Χρόνος για καταστροφή </a:t>
                      </a:r>
                      <a:r>
                        <a:rPr kumimoji="0" lang="el-GR" altLang="el-GR" sz="2000" b="1"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φωσφατάσης</a:t>
                      </a:r>
                      <a:endParaRPr kumimoji="0" lang="el-GR" altLang="el-GR" sz="2000" b="1"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Θερμοκρασία </a:t>
                      </a:r>
                      <a:r>
                        <a:rPr kumimoji="0" lang="en-US" altLang="el-GR" sz="2000" b="1"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oC</a:t>
                      </a:r>
                      <a:endParaRPr kumimoji="0" lang="en-US" altLang="el-GR" sz="2000" b="1"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Χρόνος για καταστροφή  υπεροξειδάσης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583631">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70</a:t>
                      </a:r>
                      <a:endParaRPr kumimoji="0" lang="el-GR" alt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30 sec</a:t>
                      </a:r>
                      <a:endParaRPr kumimoji="0" lang="en-US" altLang="el-GR" sz="1800" b="1"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latin typeface="Arial" charset="0"/>
                          <a:cs typeface="Arial" charset="0"/>
                        </a:rPr>
                        <a:t>82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latin typeface="Arial" charset="0"/>
                          <a:cs typeface="Arial" charset="0"/>
                        </a:rPr>
                        <a:t>15</a:t>
                      </a:r>
                      <a:r>
                        <a:rPr kumimoji="0" lang="en-US" altLang="el-GR" sz="1800" b="1" i="0" u="none" strike="noStrike" cap="none" normalizeH="0" baseline="0" smtClean="0">
                          <a:ln>
                            <a:noFill/>
                          </a:ln>
                          <a:solidFill>
                            <a:schemeClr val="tx1"/>
                          </a:solidFill>
                          <a:effectLst/>
                          <a:latin typeface="Arial" charset="0"/>
                          <a:cs typeface="Arial" charset="0"/>
                        </a:rPr>
                        <a:t> sec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583631">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71</a:t>
                      </a:r>
                      <a:endParaRPr kumimoji="0" lang="el-GR" alt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21 sec</a:t>
                      </a:r>
                      <a:endParaRPr kumimoji="0" lang="en-US" alt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dirty="0" smtClean="0">
                          <a:ln>
                            <a:noFill/>
                          </a:ln>
                          <a:solidFill>
                            <a:schemeClr val="tx1"/>
                          </a:solidFill>
                          <a:effectLst/>
                          <a:latin typeface="Arial" charset="0"/>
                          <a:cs typeface="Times New Roman" pitchFamily="18" charset="0"/>
                        </a:rPr>
                        <a:t>85</a:t>
                      </a:r>
                      <a:endParaRPr kumimoji="0" lang="el-GR" altLang="el-GR" sz="1800" b="1"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smtClean="0">
                          <a:ln>
                            <a:noFill/>
                          </a:ln>
                          <a:solidFill>
                            <a:schemeClr val="tx1"/>
                          </a:solidFill>
                          <a:effectLst/>
                          <a:latin typeface="Arial" charset="0"/>
                          <a:cs typeface="Times New Roman" pitchFamily="18" charset="0"/>
                        </a:rPr>
                        <a:t>3sec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585139">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72</a:t>
                      </a:r>
                      <a:endParaRPr kumimoji="0" lang="el-GR" alt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14 sec</a:t>
                      </a:r>
                      <a:endParaRPr kumimoji="0" lang="en-US" alt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l-GR" altLang="el-GR" sz="1800" b="1"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1099398">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75</a:t>
                      </a:r>
                      <a:endParaRPr kumimoji="0" lang="el-GR" alt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342900" indent="-342900">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l-GR"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4 sec</a:t>
                      </a:r>
                      <a:endParaRPr kumimoji="0" lang="en-US" altLang="el-GR" sz="1800" b="1"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altLang="el-GR"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l-GR" altLang="el-GR" sz="1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21</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150714"/>
          </a:xfrm>
        </p:spPr>
        <p:txBody>
          <a:bodyPr>
            <a:noAutofit/>
          </a:bodyPr>
          <a:lstStyle/>
          <a:p>
            <a:r>
              <a:rPr lang="el-GR" sz="4000" dirty="0"/>
              <a:t>Ανενεργή </a:t>
            </a:r>
            <a:r>
              <a:rPr lang="el-GR" sz="4000" dirty="0" err="1"/>
              <a:t>φωσφατάση</a:t>
            </a:r>
            <a:r>
              <a:rPr lang="el-GR" sz="4000" dirty="0"/>
              <a:t>/Ανενεργή </a:t>
            </a:r>
            <a:r>
              <a:rPr lang="el-GR" sz="4000" dirty="0" err="1"/>
              <a:t>υπεροξειδάση</a:t>
            </a:r>
            <a:r>
              <a:rPr lang="el-GR" sz="4000" dirty="0"/>
              <a:t> </a:t>
            </a:r>
            <a:r>
              <a:rPr lang="el-GR" sz="4000" dirty="0" smtClean="0"/>
              <a:t>(2 </a:t>
            </a:r>
            <a:r>
              <a:rPr lang="el-GR" sz="4000" dirty="0"/>
              <a:t>από 2) </a:t>
            </a:r>
            <a:endParaRPr lang="el-GR" sz="4000" dirty="0"/>
          </a:p>
        </p:txBody>
      </p:sp>
      <p:sp>
        <p:nvSpPr>
          <p:cNvPr id="10" name="TextBox 4" descr=" Κατά συνέπεια η αδρανοποίηση της υποδηλώνει ότι επιτεύχθηκε η παστερίωση, άρα και η καταστροφή των παθογόνων.&#10; Η ύπαρξη δραστηριότητας της φωσφατάσης υποδηλώνει ατελή παστερίωση ή προσθήκη νωπού γάλακτος. &#10; Υπάρχουν μέθοδοι για τον ποσοτικό και τον ποιοτικό προσδιορισμό της φωσφατάσης. &#10;Σε κάθε περίπτωση η ανίχνευση της βασίζεται στην ικανότητας της σε κατάλληλη θερμοκρασία και pH, να ελευθερώνει φαινόλη αντιδρώντας με  φαινυλοφωσφορικό δινάτριο. Η παραγόμενη φαινόλη προσδιορίζεται χρωματομετρικά με τη βοήθεια αντιδραστηρίου της φαινόλης (χλωροϊμινοδιβρωμοκινόνη) που δίνει μπλε χρώμα. &#10;Σαν μέθοδο ρουτίνας στη βιομηχανία γάλακτος χρησιμοποιείται η μέθοδος «LACTOGNOST». &#10;"/>
          <p:cNvSpPr txBox="1">
            <a:spLocks noChangeArrowheads="1"/>
          </p:cNvSpPr>
          <p:nvPr>
            <p:custDataLst>
              <p:tags r:id="rId3"/>
            </p:custDataLst>
          </p:nvPr>
        </p:nvSpPr>
        <p:spPr bwMode="auto">
          <a:xfrm>
            <a:off x="395536" y="1231007"/>
            <a:ext cx="83185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90000"/>
              </a:lnSpc>
              <a:buFont typeface="Arial" panose="020B0604020202020204" pitchFamily="34" charset="0"/>
              <a:buChar char="•"/>
            </a:pPr>
            <a:r>
              <a:rPr lang="el-GR" altLang="el-GR" sz="2400" dirty="0"/>
              <a:t> Κατά συνέπεια η αδρανοποίηση της υποδηλώνει ότι επιτεύχθηκε η παστερίωση, άρα και η καταστροφή των παθογόνων.</a:t>
            </a:r>
          </a:p>
          <a:p>
            <a:pPr marL="342900" indent="-342900">
              <a:lnSpc>
                <a:spcPct val="90000"/>
              </a:lnSpc>
              <a:buFont typeface="Arial" panose="020B0604020202020204" pitchFamily="34" charset="0"/>
              <a:buChar char="•"/>
            </a:pPr>
            <a:r>
              <a:rPr lang="el-GR" altLang="el-GR" sz="2400" dirty="0"/>
              <a:t> Η ύπαρξη δραστηριότητας της </a:t>
            </a:r>
            <a:r>
              <a:rPr lang="el-GR" altLang="el-GR" sz="2400" dirty="0" err="1"/>
              <a:t>φωσφατάσης</a:t>
            </a:r>
            <a:r>
              <a:rPr lang="el-GR" altLang="el-GR" sz="2400" dirty="0"/>
              <a:t> υποδηλώνει ατελή παστερίωση ή προσθήκη νωπού γάλακτος. </a:t>
            </a:r>
          </a:p>
          <a:p>
            <a:pPr marL="342900" indent="-342900">
              <a:lnSpc>
                <a:spcPct val="90000"/>
              </a:lnSpc>
              <a:buFont typeface="Arial" panose="020B0604020202020204" pitchFamily="34" charset="0"/>
              <a:buChar char="•"/>
            </a:pPr>
            <a:r>
              <a:rPr lang="el-GR" altLang="el-GR" sz="2400" dirty="0"/>
              <a:t> Υπάρχουν μέθοδοι για τον ποσοτικό και τον ποιοτικό προσδιορισμό της </a:t>
            </a:r>
            <a:r>
              <a:rPr lang="el-GR" altLang="el-GR" sz="2400" dirty="0" err="1"/>
              <a:t>φωσφατάσης</a:t>
            </a:r>
            <a:r>
              <a:rPr lang="el-GR" altLang="el-GR" sz="2400" dirty="0"/>
              <a:t>. </a:t>
            </a:r>
          </a:p>
          <a:p>
            <a:pPr marL="342900" indent="-342900">
              <a:lnSpc>
                <a:spcPct val="90000"/>
              </a:lnSpc>
              <a:buFont typeface="Arial" panose="020B0604020202020204" pitchFamily="34" charset="0"/>
              <a:buChar char="•"/>
            </a:pPr>
            <a:r>
              <a:rPr lang="el-GR" altLang="el-GR" sz="2400" dirty="0"/>
              <a:t>Σε κάθε περίπτωση η ανίχνευση της βασίζεται στην ικανότητας της σε κατάλληλη θερμοκρασία και </a:t>
            </a:r>
            <a:r>
              <a:rPr lang="en-US" altLang="el-GR" sz="2400" dirty="0"/>
              <a:t>pH</a:t>
            </a:r>
            <a:r>
              <a:rPr lang="el-GR" altLang="el-GR" sz="2400" dirty="0"/>
              <a:t>, να ελευθερώνει φαινόλη αντιδρώντας με  </a:t>
            </a:r>
            <a:r>
              <a:rPr lang="el-GR" altLang="el-GR" sz="2400" dirty="0" err="1"/>
              <a:t>φαινυλοφωσφορικό</a:t>
            </a:r>
            <a:r>
              <a:rPr lang="el-GR" altLang="el-GR" sz="2400" dirty="0"/>
              <a:t> </a:t>
            </a:r>
            <a:r>
              <a:rPr lang="el-GR" altLang="el-GR" sz="2400" dirty="0" err="1"/>
              <a:t>δινάτριο</a:t>
            </a:r>
            <a:r>
              <a:rPr lang="el-GR" altLang="el-GR" sz="2400" dirty="0"/>
              <a:t>. Η παραγόμενη φαινόλη προσδιορίζεται </a:t>
            </a:r>
            <a:r>
              <a:rPr lang="el-GR" altLang="el-GR" sz="2400" dirty="0" err="1"/>
              <a:t>χρωματομετρικά</a:t>
            </a:r>
            <a:r>
              <a:rPr lang="el-GR" altLang="el-GR" sz="2400" dirty="0"/>
              <a:t> με τη βοήθεια αντιδραστηρίου της φαινόλης (</a:t>
            </a:r>
            <a:r>
              <a:rPr lang="el-GR" altLang="el-GR" sz="2400" dirty="0" err="1"/>
              <a:t>χλωροϊμινοδιβρωμοκινόνη</a:t>
            </a:r>
            <a:r>
              <a:rPr lang="el-GR" altLang="el-GR" sz="2400" dirty="0"/>
              <a:t>) που δίνει μπλε χρώμα. </a:t>
            </a:r>
          </a:p>
          <a:p>
            <a:pPr marL="342900" indent="-342900">
              <a:lnSpc>
                <a:spcPct val="90000"/>
              </a:lnSpc>
              <a:buFont typeface="Arial" panose="020B0604020202020204" pitchFamily="34" charset="0"/>
              <a:buChar char="•"/>
            </a:pPr>
            <a:r>
              <a:rPr lang="el-GR" altLang="el-GR" sz="2400" dirty="0"/>
              <a:t>Σαν μέθοδο ρουτίνας στη βιομηχανία γάλακτος χρησιμοποιείται η μέθοδος «</a:t>
            </a:r>
            <a:r>
              <a:rPr lang="en-US" altLang="el-GR" sz="2400" dirty="0"/>
              <a:t>LACTOGNOST</a:t>
            </a:r>
            <a:r>
              <a:rPr lang="el-GR" altLang="el-GR" sz="2400" dirty="0"/>
              <a:t>». </a:t>
            </a:r>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22</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786011"/>
          </a:xfrm>
        </p:spPr>
        <p:txBody>
          <a:bodyPr>
            <a:noAutofit/>
          </a:bodyPr>
          <a:lstStyle/>
          <a:p>
            <a:pPr algn="ctr"/>
            <a:r>
              <a:rPr lang="el-GR" dirty="0" smtClean="0"/>
              <a:t>Πειραματικό μέρος (1 από 8)</a:t>
            </a:r>
            <a:endParaRPr lang="el-GR" dirty="0"/>
          </a:p>
        </p:txBody>
      </p:sp>
      <p:sp>
        <p:nvSpPr>
          <p:cNvPr id="2" name="Ορθογώνιο 1" descr="Τυποποίηση: &#10;&#10;Διαθέτουμε γάλα Α λιποπεριεκτικότητας τρία κόμμα τέσσερα επί τοις εκατό και γάλα Β με λιποπεριεκτικότητα πέντε κόμμα ένα επί τοις εκατό. Θέλουμε να προετοιμάσουμε γάλα Γ με λιποπεριεκτικότητα τέσσερα τοις εκατό. &#10;&#10;Σε τι αναλογία θα πρέπει να αναμιχθούν τα Α και Β για να προετοιμάσουμε  το Γ; &#10;&#10;Εφαρμόζουμε το τετράγωνο του Pearson: &#10;"/>
          <p:cNvSpPr/>
          <p:nvPr/>
        </p:nvSpPr>
        <p:spPr>
          <a:xfrm>
            <a:off x="467544" y="1628800"/>
            <a:ext cx="8219256" cy="3785652"/>
          </a:xfrm>
          <a:prstGeom prst="rect">
            <a:avLst/>
          </a:prstGeom>
        </p:spPr>
        <p:txBody>
          <a:bodyPr wrap="square">
            <a:spAutoFit/>
          </a:bodyPr>
          <a:lstStyle/>
          <a:p>
            <a:pPr marL="342900" indent="-342900">
              <a:buFont typeface="Wingdings" panose="05000000000000000000" pitchFamily="2" charset="2"/>
              <a:buChar char="§"/>
            </a:pPr>
            <a:r>
              <a:rPr lang="el-GR" altLang="el-GR" sz="2400" dirty="0" smtClean="0"/>
              <a:t>Τυποποίηση: </a:t>
            </a:r>
          </a:p>
          <a:p>
            <a:endParaRPr lang="el-GR" altLang="el-GR" sz="2400" dirty="0"/>
          </a:p>
          <a:p>
            <a:pPr>
              <a:buFont typeface="Wingdings" pitchFamily="2" charset="2"/>
              <a:buChar char="Ø"/>
            </a:pPr>
            <a:r>
              <a:rPr lang="el-GR" altLang="el-GR" sz="2400" dirty="0"/>
              <a:t>Διαθέτουμε γάλα Α </a:t>
            </a:r>
            <a:r>
              <a:rPr lang="el-GR" altLang="el-GR" sz="2400" dirty="0" err="1"/>
              <a:t>λιποπεριεκτικότητας</a:t>
            </a:r>
            <a:r>
              <a:rPr lang="el-GR" altLang="el-GR" sz="2400" dirty="0"/>
              <a:t> 3.4% και γάλα Β με </a:t>
            </a:r>
            <a:r>
              <a:rPr lang="el-GR" altLang="el-GR" sz="2400" dirty="0" err="1"/>
              <a:t>λιποπεριεκτικότητα</a:t>
            </a:r>
            <a:r>
              <a:rPr lang="el-GR" altLang="el-GR" sz="2400" dirty="0"/>
              <a:t> 5.1 %. Θέλουμε να προετοιμάσουμε γάλα Γ με </a:t>
            </a:r>
            <a:r>
              <a:rPr lang="el-GR" altLang="el-GR" sz="2400" dirty="0" err="1"/>
              <a:t>λιποπεριεκτικότητα</a:t>
            </a:r>
            <a:r>
              <a:rPr lang="el-GR" altLang="el-GR" sz="2400" dirty="0"/>
              <a:t> 4%. </a:t>
            </a:r>
          </a:p>
          <a:p>
            <a:pPr>
              <a:buFont typeface="Wingdings" pitchFamily="2" charset="2"/>
              <a:buNone/>
            </a:pPr>
            <a:endParaRPr lang="el-GR" altLang="el-GR" sz="2400" dirty="0"/>
          </a:p>
          <a:p>
            <a:pPr marL="457200" indent="-457200">
              <a:buFont typeface="Wingdings" pitchFamily="2" charset="2"/>
              <a:buAutoNum type="arabicPeriod"/>
            </a:pPr>
            <a:r>
              <a:rPr lang="el-GR" altLang="el-GR" sz="2400" dirty="0" smtClean="0"/>
              <a:t>Σε </a:t>
            </a:r>
            <a:r>
              <a:rPr lang="el-GR" altLang="el-GR" sz="2400" dirty="0"/>
              <a:t>τι αναλογία θα πρέπει να αναμιχθούν τα Α και Β για να προετοιμάσουμε  το Γ; </a:t>
            </a:r>
            <a:endParaRPr lang="el-GR" altLang="el-GR" sz="2400" dirty="0" smtClean="0"/>
          </a:p>
          <a:p>
            <a:endParaRPr lang="el-GR" altLang="el-GR" sz="2400" dirty="0"/>
          </a:p>
          <a:p>
            <a:pPr>
              <a:buFont typeface="Wingdings" pitchFamily="2" charset="2"/>
              <a:buNone/>
            </a:pPr>
            <a:r>
              <a:rPr lang="el-GR" altLang="el-GR" sz="2400" dirty="0" smtClean="0"/>
              <a:t>Εφαρμόζουμε </a:t>
            </a:r>
            <a:r>
              <a:rPr lang="el-GR" altLang="el-GR" sz="2400" dirty="0"/>
              <a:t>το τετράγωνο του </a:t>
            </a:r>
            <a:r>
              <a:rPr lang="en-US" altLang="el-GR" sz="2400" dirty="0"/>
              <a:t>Pearson</a:t>
            </a:r>
            <a:r>
              <a:rPr lang="el-GR" altLang="el-GR" sz="2400" dirty="0"/>
              <a:t>: </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Πειραματικό μέρος </a:t>
            </a:r>
            <a:r>
              <a:rPr lang="el-GR" sz="4000" dirty="0" smtClean="0"/>
              <a:t>(2 </a:t>
            </a:r>
            <a:r>
              <a:rPr lang="el-GR" sz="4000" dirty="0"/>
              <a:t>από </a:t>
            </a:r>
            <a:r>
              <a:rPr lang="el-GR" sz="4000" dirty="0" smtClean="0"/>
              <a:t>8)</a:t>
            </a:r>
            <a:endParaRPr lang="el-GR" sz="4000" dirty="0"/>
          </a:p>
        </p:txBody>
      </p:sp>
      <p:grpSp>
        <p:nvGrpSpPr>
          <p:cNvPr id="7" name="Group 4" descr="Εικόνα, τετράγωνο του Πίρσον."/>
          <p:cNvGrpSpPr>
            <a:grpSpLocks noChangeAspect="1"/>
          </p:cNvGrpSpPr>
          <p:nvPr/>
        </p:nvGrpSpPr>
        <p:grpSpPr bwMode="auto">
          <a:xfrm>
            <a:off x="1580282" y="1124744"/>
            <a:ext cx="6088062" cy="2433638"/>
            <a:chOff x="1797" y="6944"/>
            <a:chExt cx="8228" cy="2584"/>
          </a:xfrm>
        </p:grpSpPr>
        <p:sp>
          <p:nvSpPr>
            <p:cNvPr id="8" name="AutoShape 5" descr="."/>
            <p:cNvSpPr>
              <a:spLocks noChangeAspect="1" noChangeArrowheads="1"/>
            </p:cNvSpPr>
            <p:nvPr/>
          </p:nvSpPr>
          <p:spPr bwMode="auto">
            <a:xfrm>
              <a:off x="1797" y="6944"/>
              <a:ext cx="8228" cy="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grpSp>
          <p:nvGrpSpPr>
            <p:cNvPr id="10" name="Group 6"/>
            <p:cNvGrpSpPr>
              <a:grpSpLocks/>
            </p:cNvGrpSpPr>
            <p:nvPr/>
          </p:nvGrpSpPr>
          <p:grpSpPr bwMode="auto">
            <a:xfrm>
              <a:off x="4789" y="7488"/>
              <a:ext cx="1870" cy="1511"/>
              <a:chOff x="4789" y="7488"/>
              <a:chExt cx="1870" cy="1511"/>
            </a:xfrm>
          </p:grpSpPr>
          <p:sp>
            <p:nvSpPr>
              <p:cNvPr id="17" name="Rectangle 7" descr="."/>
              <p:cNvSpPr>
                <a:spLocks noChangeArrowheads="1"/>
              </p:cNvSpPr>
              <p:nvPr/>
            </p:nvSpPr>
            <p:spPr bwMode="auto">
              <a:xfrm>
                <a:off x="4789" y="7488"/>
                <a:ext cx="1870" cy="1511"/>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
            <p:nvSpPr>
              <p:cNvPr id="18" name="Line 8" descr="."/>
              <p:cNvSpPr>
                <a:spLocks noChangeShapeType="1"/>
              </p:cNvSpPr>
              <p:nvPr/>
            </p:nvSpPr>
            <p:spPr bwMode="auto">
              <a:xfrm flipV="1">
                <a:off x="4789" y="7488"/>
                <a:ext cx="1870" cy="14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 name="Line 9" descr="."/>
              <p:cNvSpPr>
                <a:spLocks noChangeShapeType="1"/>
              </p:cNvSpPr>
              <p:nvPr/>
            </p:nvSpPr>
            <p:spPr bwMode="auto">
              <a:xfrm>
                <a:off x="4789" y="7488"/>
                <a:ext cx="1870" cy="14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2" name="Text Box 10" descr="."/>
            <p:cNvSpPr txBox="1">
              <a:spLocks noChangeArrowheads="1"/>
            </p:cNvSpPr>
            <p:nvPr/>
          </p:nvSpPr>
          <p:spPr bwMode="auto">
            <a:xfrm>
              <a:off x="3667" y="7352"/>
              <a:ext cx="1122" cy="5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1200">
                  <a:latin typeface="Times New Roman" pitchFamily="18" charset="0"/>
                </a:rPr>
                <a:t>   A: 3.4</a:t>
              </a:r>
              <a:endParaRPr lang="el-GR" altLang="el-GR"/>
            </a:p>
          </p:txBody>
        </p:sp>
        <p:sp>
          <p:nvSpPr>
            <p:cNvPr id="13" name="Text Box 11" descr="."/>
            <p:cNvSpPr txBox="1">
              <a:spLocks noChangeArrowheads="1"/>
            </p:cNvSpPr>
            <p:nvPr/>
          </p:nvSpPr>
          <p:spPr bwMode="auto">
            <a:xfrm>
              <a:off x="3854" y="8712"/>
              <a:ext cx="935" cy="5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1200">
                  <a:latin typeface="Times New Roman" pitchFamily="18" charset="0"/>
                </a:rPr>
                <a:t> B: 5.1</a:t>
              </a:r>
              <a:endParaRPr lang="el-GR" altLang="el-GR"/>
            </a:p>
          </p:txBody>
        </p:sp>
        <p:sp>
          <p:nvSpPr>
            <p:cNvPr id="14" name="Text Box 12" descr="."/>
            <p:cNvSpPr txBox="1">
              <a:spLocks noChangeArrowheads="1"/>
            </p:cNvSpPr>
            <p:nvPr/>
          </p:nvSpPr>
          <p:spPr bwMode="auto">
            <a:xfrm>
              <a:off x="5350" y="7896"/>
              <a:ext cx="935" cy="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1200">
                  <a:latin typeface="Times New Roman" pitchFamily="18" charset="0"/>
                </a:rPr>
                <a:t> Γ : 4</a:t>
              </a:r>
              <a:endParaRPr lang="el-GR" altLang="el-GR"/>
            </a:p>
          </p:txBody>
        </p:sp>
        <p:sp>
          <p:nvSpPr>
            <p:cNvPr id="15" name="Text Box 13" descr="."/>
            <p:cNvSpPr txBox="1">
              <a:spLocks noChangeArrowheads="1"/>
            </p:cNvSpPr>
            <p:nvPr/>
          </p:nvSpPr>
          <p:spPr bwMode="auto">
            <a:xfrm>
              <a:off x="6659" y="7216"/>
              <a:ext cx="1440" cy="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1200">
                  <a:solidFill>
                    <a:srgbClr val="FF0000"/>
                  </a:solidFill>
                  <a:latin typeface="Times New Roman" pitchFamily="18" charset="0"/>
                </a:rPr>
                <a:t>1.1</a:t>
              </a:r>
              <a:endParaRPr lang="el-GR" altLang="el-GR"/>
            </a:p>
          </p:txBody>
        </p:sp>
        <p:sp>
          <p:nvSpPr>
            <p:cNvPr id="16" name="Text Box 14" descr="."/>
            <p:cNvSpPr txBox="1">
              <a:spLocks noChangeArrowheads="1"/>
            </p:cNvSpPr>
            <p:nvPr/>
          </p:nvSpPr>
          <p:spPr bwMode="auto">
            <a:xfrm>
              <a:off x="6846" y="8848"/>
              <a:ext cx="1440" cy="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1200">
                  <a:solidFill>
                    <a:srgbClr val="FF0000"/>
                  </a:solidFill>
                  <a:latin typeface="Times New Roman" pitchFamily="18" charset="0"/>
                </a:rPr>
                <a:t>0.6</a:t>
              </a:r>
              <a:endParaRPr lang="el-GR" altLang="el-GR"/>
            </a:p>
          </p:txBody>
        </p:sp>
      </p:grpSp>
      <p:sp>
        <p:nvSpPr>
          <p:cNvPr id="20" name="Text Box 15" descr=" Χρησιμοποιώντας το τετράγωνο του Pearson βρήκαμε &#10;ότι πρέπει να αναμίξουμε ένα κόμμα ένα μέρη Α με  μηδέν κόμμα έξι μέρη Β. &#10;&#10;2. Σε τι αναλογία θα πρέπει να αναμιχθούν τα Α &#10;και Β για να προετοιμάσουμε  χίλια κιλά γάλα Γ;&#10;"/>
          <p:cNvSpPr txBox="1">
            <a:spLocks noChangeArrowheads="1"/>
          </p:cNvSpPr>
          <p:nvPr/>
        </p:nvSpPr>
        <p:spPr bwMode="auto">
          <a:xfrm>
            <a:off x="467545" y="3751514"/>
            <a:ext cx="82089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dirty="0"/>
              <a:t> Χρησιμοποιώντας το τετράγωνο του </a:t>
            </a:r>
            <a:r>
              <a:rPr lang="en-US" altLang="el-GR" sz="2400" dirty="0"/>
              <a:t>Pearson</a:t>
            </a:r>
            <a:r>
              <a:rPr lang="el-GR" altLang="el-GR" sz="2400" dirty="0"/>
              <a:t> βρήκαμε </a:t>
            </a:r>
          </a:p>
          <a:p>
            <a:r>
              <a:rPr lang="el-GR" altLang="el-GR" sz="2400" dirty="0"/>
              <a:t>ότι πρέπει να αναμίξουμε 1.1 μέρη Α με  0.6 μέρη Β. </a:t>
            </a:r>
            <a:endParaRPr lang="el-GR" altLang="el-GR" sz="2400" dirty="0" smtClean="0"/>
          </a:p>
          <a:p>
            <a:endParaRPr lang="el-GR" altLang="el-GR" sz="2400" dirty="0"/>
          </a:p>
          <a:p>
            <a:r>
              <a:rPr lang="el-GR" altLang="el-GR" sz="2400" dirty="0"/>
              <a:t>2. Σε τι αναλογία θα πρέπει να αναμιχθούν τα Α </a:t>
            </a:r>
          </a:p>
          <a:p>
            <a:r>
              <a:rPr lang="el-GR" altLang="el-GR" sz="2400" dirty="0"/>
              <a:t>και Β για να προετοιμάσουμε  1000</a:t>
            </a:r>
            <a:r>
              <a:rPr lang="en-US" altLang="el-GR" sz="2400" dirty="0"/>
              <a:t>kg </a:t>
            </a:r>
            <a:r>
              <a:rPr lang="el-GR" altLang="el-GR" sz="2400" dirty="0"/>
              <a:t>γάλα Γ</a:t>
            </a:r>
            <a:r>
              <a:rPr lang="el-GR" altLang="el-GR" sz="2400" dirty="0" smtClean="0"/>
              <a:t>;</a:t>
            </a:r>
            <a:endParaRPr lang="el-GR" alt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Πειραματικό μέρος </a:t>
            </a:r>
            <a:r>
              <a:rPr lang="el-GR" dirty="0" smtClean="0"/>
              <a:t>(3 </a:t>
            </a:r>
            <a:r>
              <a:rPr lang="el-GR" dirty="0"/>
              <a:t>από 8</a:t>
            </a:r>
            <a:r>
              <a:rPr lang="el-GR" dirty="0" smtClean="0"/>
              <a:t>)</a:t>
            </a:r>
            <a:endParaRPr lang="el-GR" dirty="0"/>
          </a:p>
        </p:txBody>
      </p:sp>
      <p:sp>
        <p:nvSpPr>
          <p:cNvPr id="2" name="Ορθογώνιο 1" descr="Με βάσει το τετράγωνο Pearson η αναλογία είναι ένα κόμμα ένα Α και μηδέν κόμμα έξι Β.    &#10;  &#10;Άρα:        ένα κόμμα ένα Α σύν μηδέν κόμμα έξι Βίσο με ένα κόμμα εφτά. &#10;&#10;ένα κόμμα ένα Α στα ένα κόμμα εφτά&#10;x;   στα χίλια&#10;                 x ίσο με ένα κόμμα ένα επί χίλια διά ένα κόμμα εφτά, άρα χ ίσο με εξακόσια σαράντα εφά κόμμα ένα κιλά από το Α&#10;&#10;μηδέν κόμμα έξι Β στα ένα κόμμα εφτά&#10;x;   στα χίλια&#10;                 x ίσο με μηδέν κόμμα έξι απί χίλια διά ένα κόμμα εφτά, άρα χ ίσο με τριακόσια πενήντα δύο κόμμα εννέα κιλά από το Β&#10;"/>
          <p:cNvSpPr/>
          <p:nvPr/>
        </p:nvSpPr>
        <p:spPr>
          <a:xfrm>
            <a:off x="539552" y="1499241"/>
            <a:ext cx="8208912" cy="4228850"/>
          </a:xfrm>
          <a:prstGeom prst="rect">
            <a:avLst/>
          </a:prstGeom>
        </p:spPr>
        <p:txBody>
          <a:bodyPr wrap="square">
            <a:spAutoFit/>
          </a:bodyPr>
          <a:lstStyle/>
          <a:p>
            <a:pPr>
              <a:lnSpc>
                <a:spcPct val="80000"/>
              </a:lnSpc>
              <a:buFont typeface="Wingdings" pitchFamily="2" charset="2"/>
              <a:buNone/>
            </a:pPr>
            <a:r>
              <a:rPr lang="el-GR" altLang="el-GR" sz="2800" dirty="0"/>
              <a:t>Με βάσει το τετράγωνο </a:t>
            </a:r>
            <a:r>
              <a:rPr lang="en-US" altLang="el-GR" sz="2800" dirty="0"/>
              <a:t>Pearson </a:t>
            </a:r>
            <a:r>
              <a:rPr lang="el-GR" altLang="el-GR" sz="2800" dirty="0"/>
              <a:t>η αναλογία είναι 1.1 Α και 0.6 </a:t>
            </a:r>
            <a:r>
              <a:rPr lang="el-GR" altLang="el-GR" sz="2800" dirty="0" smtClean="0"/>
              <a:t>Β.    </a:t>
            </a:r>
          </a:p>
          <a:p>
            <a:pPr>
              <a:lnSpc>
                <a:spcPct val="80000"/>
              </a:lnSpc>
              <a:buFont typeface="Wingdings" pitchFamily="2" charset="2"/>
              <a:buNone/>
            </a:pPr>
            <a:r>
              <a:rPr lang="el-GR" altLang="el-GR" sz="2800" dirty="0" smtClean="0"/>
              <a:t>  </a:t>
            </a:r>
            <a:endParaRPr lang="el-GR" altLang="el-GR" sz="2800" dirty="0"/>
          </a:p>
          <a:p>
            <a:pPr>
              <a:lnSpc>
                <a:spcPct val="80000"/>
              </a:lnSpc>
              <a:buFont typeface="Wingdings" pitchFamily="2" charset="2"/>
              <a:buNone/>
            </a:pPr>
            <a:r>
              <a:rPr lang="el-GR" altLang="el-GR" sz="2800" dirty="0"/>
              <a:t>Άρα:        1,1 Α+ 0.6 Β= 1.7 </a:t>
            </a:r>
          </a:p>
          <a:p>
            <a:pPr>
              <a:lnSpc>
                <a:spcPct val="80000"/>
              </a:lnSpc>
              <a:buFont typeface="Wingdings" pitchFamily="2" charset="2"/>
              <a:buNone/>
            </a:pPr>
            <a:endParaRPr lang="el-GR" altLang="el-GR" sz="2800" dirty="0"/>
          </a:p>
          <a:p>
            <a:pPr>
              <a:lnSpc>
                <a:spcPct val="80000"/>
              </a:lnSpc>
              <a:buFont typeface="Wingdings" pitchFamily="2" charset="2"/>
              <a:buNone/>
            </a:pPr>
            <a:r>
              <a:rPr lang="el-GR" altLang="el-GR" sz="2800" dirty="0"/>
              <a:t>1.1 Α στα 1.7</a:t>
            </a:r>
            <a:endParaRPr lang="en-US" altLang="el-GR" sz="2800" dirty="0"/>
          </a:p>
          <a:p>
            <a:pPr>
              <a:lnSpc>
                <a:spcPct val="80000"/>
              </a:lnSpc>
              <a:buFont typeface="Wingdings" pitchFamily="2" charset="2"/>
              <a:buNone/>
            </a:pPr>
            <a:r>
              <a:rPr lang="en-US" altLang="el-GR" sz="2800" dirty="0"/>
              <a:t>x</a:t>
            </a:r>
            <a:r>
              <a:rPr lang="el-GR" altLang="el-GR" sz="2800" dirty="0"/>
              <a:t>;   στα 1000</a:t>
            </a:r>
            <a:endParaRPr lang="en-US" altLang="el-GR" sz="2800" dirty="0"/>
          </a:p>
          <a:p>
            <a:pPr>
              <a:lnSpc>
                <a:spcPct val="80000"/>
              </a:lnSpc>
              <a:buFont typeface="Wingdings" pitchFamily="2" charset="2"/>
              <a:buNone/>
            </a:pPr>
            <a:r>
              <a:rPr lang="el-GR" altLang="el-GR" sz="2800" dirty="0"/>
              <a:t>               </a:t>
            </a:r>
            <a:r>
              <a:rPr lang="el-GR" altLang="el-GR" sz="2800" dirty="0" smtClean="0"/>
              <a:t>  </a:t>
            </a:r>
            <a:r>
              <a:rPr lang="en-US" altLang="el-GR" sz="2800" dirty="0"/>
              <a:t>x</a:t>
            </a:r>
            <a:r>
              <a:rPr lang="el-GR" altLang="el-GR" sz="2800" dirty="0"/>
              <a:t> = 1.1 1000/1.7 </a:t>
            </a:r>
            <a:r>
              <a:rPr lang="en-US" altLang="el-GR" sz="2800" dirty="0">
                <a:sym typeface="Wingdings" pitchFamily="2" charset="2"/>
              </a:rPr>
              <a:t></a:t>
            </a:r>
            <a:r>
              <a:rPr lang="en-US" altLang="el-GR" sz="2800" dirty="0"/>
              <a:t> x</a:t>
            </a:r>
            <a:r>
              <a:rPr lang="el-GR" altLang="el-GR" sz="2800" dirty="0"/>
              <a:t> = 647, 1 </a:t>
            </a:r>
            <a:r>
              <a:rPr lang="en-US" altLang="el-GR" sz="2800" dirty="0"/>
              <a:t>kg </a:t>
            </a:r>
            <a:r>
              <a:rPr lang="el-GR" altLang="el-GR" sz="2800" dirty="0" smtClean="0"/>
              <a:t>  από </a:t>
            </a:r>
            <a:r>
              <a:rPr lang="el-GR" altLang="el-GR" sz="2800" dirty="0"/>
              <a:t>το Α</a:t>
            </a:r>
          </a:p>
          <a:p>
            <a:pPr>
              <a:lnSpc>
                <a:spcPct val="80000"/>
              </a:lnSpc>
              <a:buFont typeface="Wingdings" pitchFamily="2" charset="2"/>
              <a:buNone/>
            </a:pPr>
            <a:endParaRPr lang="el-GR" altLang="el-GR" sz="2800" dirty="0"/>
          </a:p>
          <a:p>
            <a:pPr>
              <a:lnSpc>
                <a:spcPct val="80000"/>
              </a:lnSpc>
              <a:buFont typeface="Wingdings" pitchFamily="2" charset="2"/>
              <a:buNone/>
            </a:pPr>
            <a:r>
              <a:rPr lang="el-GR" altLang="el-GR" sz="2800" dirty="0"/>
              <a:t>0.6 Β στα 1.7</a:t>
            </a:r>
            <a:endParaRPr lang="en-US" altLang="el-GR" sz="2800" dirty="0"/>
          </a:p>
          <a:p>
            <a:pPr>
              <a:lnSpc>
                <a:spcPct val="80000"/>
              </a:lnSpc>
              <a:buFont typeface="Wingdings" pitchFamily="2" charset="2"/>
              <a:buNone/>
            </a:pPr>
            <a:r>
              <a:rPr lang="en-US" altLang="el-GR" sz="2800" dirty="0"/>
              <a:t>x</a:t>
            </a:r>
            <a:r>
              <a:rPr lang="el-GR" altLang="el-GR" sz="2800" dirty="0"/>
              <a:t>;   στα 1000</a:t>
            </a:r>
          </a:p>
          <a:p>
            <a:pPr>
              <a:lnSpc>
                <a:spcPct val="80000"/>
              </a:lnSpc>
              <a:buFont typeface="Wingdings" pitchFamily="2" charset="2"/>
              <a:buNone/>
            </a:pPr>
            <a:r>
              <a:rPr lang="el-GR" altLang="el-GR" sz="2800" dirty="0"/>
              <a:t>                </a:t>
            </a:r>
            <a:r>
              <a:rPr lang="el-GR" altLang="el-GR" sz="2800" dirty="0" smtClean="0"/>
              <a:t> </a:t>
            </a:r>
            <a:r>
              <a:rPr lang="en-US" altLang="el-GR" sz="2800" dirty="0"/>
              <a:t>x </a:t>
            </a:r>
            <a:r>
              <a:rPr lang="el-GR" altLang="el-GR" sz="2800" dirty="0"/>
              <a:t>= 0.6 1000/ 1.7 </a:t>
            </a:r>
            <a:r>
              <a:rPr lang="el-GR" altLang="el-GR" sz="2800" dirty="0">
                <a:sym typeface="Wingdings" pitchFamily="2" charset="2"/>
              </a:rPr>
              <a:t></a:t>
            </a:r>
            <a:r>
              <a:rPr lang="el-GR" altLang="el-GR" sz="2800" dirty="0"/>
              <a:t> </a:t>
            </a:r>
            <a:r>
              <a:rPr lang="en-US" altLang="el-GR" sz="2800" dirty="0"/>
              <a:t>x </a:t>
            </a:r>
            <a:r>
              <a:rPr lang="el-GR" altLang="el-GR" sz="2800" dirty="0"/>
              <a:t>= 352, 9 </a:t>
            </a:r>
            <a:r>
              <a:rPr lang="en-US" altLang="el-GR" sz="2800" dirty="0"/>
              <a:t>kg </a:t>
            </a:r>
            <a:r>
              <a:rPr lang="el-GR" altLang="el-GR" sz="2800" dirty="0"/>
              <a:t> </a:t>
            </a:r>
            <a:r>
              <a:rPr lang="el-GR" altLang="el-GR" sz="2800" dirty="0" smtClean="0"/>
              <a:t>από </a:t>
            </a:r>
            <a:r>
              <a:rPr lang="el-GR" altLang="el-GR" sz="2800" dirty="0"/>
              <a:t>το </a:t>
            </a:r>
            <a:r>
              <a:rPr lang="el-GR" altLang="el-GR" sz="2800" dirty="0" smtClean="0"/>
              <a:t>Β</a:t>
            </a:r>
            <a:endParaRPr lang="el-GR" alt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Πειραματικό μέρος </a:t>
            </a:r>
            <a:r>
              <a:rPr lang="el-GR" dirty="0" smtClean="0"/>
              <a:t>(4 </a:t>
            </a:r>
            <a:r>
              <a:rPr lang="el-GR" dirty="0"/>
              <a:t>από 8</a:t>
            </a:r>
            <a:r>
              <a:rPr lang="el-GR" dirty="0" smtClean="0"/>
              <a:t>)</a:t>
            </a:r>
            <a:endParaRPr lang="el-GR" dirty="0"/>
          </a:p>
        </p:txBody>
      </p:sp>
      <p:sp>
        <p:nvSpPr>
          <p:cNvPr id="2" name="Ορθογώνιο 1" descr="3. Σε περίπτωση που διαθέτουμε 270 kg γάλακτος Α  και απεριόριστη ποσότητα Β , με πόσα Kg B πρέπει να γίνει η ανάμιξη για να πάρω το Γ . Πόσα kg Γ θα προκύψουν;  &#10;&#10;Η ανάμιξη που πρέπει να κάνουμε,  σύμφωνα με το τετράγωνο του Pearson είναι 1.1 Α με  0.6 Β:&#10; Άρα  1.1 Α       με  0.6 Β&#10;        270 kg A  με      x ;             x = 0.6  270/ 1.1 à       x = 147.2 kg από το Β&#10;&#10;Α + Β = Γ à Γ = 270 + 147,2 à Γ = 417,2 kg &#10;"/>
          <p:cNvSpPr/>
          <p:nvPr/>
        </p:nvSpPr>
        <p:spPr>
          <a:xfrm>
            <a:off x="467544" y="980728"/>
            <a:ext cx="8208912" cy="5262979"/>
          </a:xfrm>
          <a:prstGeom prst="rect">
            <a:avLst/>
          </a:prstGeom>
        </p:spPr>
        <p:txBody>
          <a:bodyPr wrap="square">
            <a:spAutoFit/>
          </a:bodyPr>
          <a:lstStyle/>
          <a:p>
            <a:pPr>
              <a:buFont typeface="Wingdings" pitchFamily="2" charset="2"/>
              <a:buNone/>
            </a:pPr>
            <a:r>
              <a:rPr lang="el-GR" sz="2800" dirty="0"/>
              <a:t>3</a:t>
            </a:r>
            <a:r>
              <a:rPr lang="el-GR" sz="2800" dirty="0" smtClean="0"/>
              <a:t>. Σε </a:t>
            </a:r>
            <a:r>
              <a:rPr lang="el-GR" sz="2800" dirty="0"/>
              <a:t>περίπτωση που διαθέτουμε 270 </a:t>
            </a:r>
            <a:r>
              <a:rPr lang="en-US" sz="2800" dirty="0"/>
              <a:t>kg </a:t>
            </a:r>
            <a:r>
              <a:rPr lang="el-GR" sz="2800" dirty="0"/>
              <a:t>γάλακτος Α  και απεριόριστη ποσότητα Β , με πόσα </a:t>
            </a:r>
            <a:r>
              <a:rPr lang="en-US" sz="2800" dirty="0"/>
              <a:t>Kg B </a:t>
            </a:r>
            <a:r>
              <a:rPr lang="el-GR" sz="2800" dirty="0"/>
              <a:t>πρέπει να γίνει </a:t>
            </a:r>
            <a:r>
              <a:rPr lang="el-GR" sz="2800" dirty="0" smtClean="0"/>
              <a:t>η ανάμιξη </a:t>
            </a:r>
            <a:r>
              <a:rPr lang="el-GR" sz="2800" dirty="0"/>
              <a:t>για να πάρω το Γ . Πόσα </a:t>
            </a:r>
            <a:r>
              <a:rPr lang="en-US" sz="2800" dirty="0"/>
              <a:t>kg </a:t>
            </a:r>
            <a:r>
              <a:rPr lang="el-GR" sz="2800" dirty="0"/>
              <a:t>Γ θα προκύψουν; </a:t>
            </a:r>
            <a:r>
              <a:rPr lang="el-GR" altLang="el-GR" sz="2800" dirty="0" smtClean="0"/>
              <a:t> </a:t>
            </a:r>
          </a:p>
          <a:p>
            <a:pPr>
              <a:buFont typeface="Wingdings" pitchFamily="2" charset="2"/>
              <a:buNone/>
            </a:pPr>
            <a:endParaRPr lang="el-GR" altLang="el-GR" sz="2800" dirty="0"/>
          </a:p>
          <a:p>
            <a:pPr>
              <a:buFont typeface="Wingdings" pitchFamily="2" charset="2"/>
              <a:buNone/>
            </a:pPr>
            <a:r>
              <a:rPr lang="el-GR" altLang="el-GR" sz="2800" dirty="0" smtClean="0"/>
              <a:t>Η </a:t>
            </a:r>
            <a:r>
              <a:rPr lang="el-GR" altLang="el-GR" sz="2800" dirty="0"/>
              <a:t>ανάμιξη που πρέπει να κάνουμε,  σύμφωνα με το τετράγωνο του </a:t>
            </a:r>
            <a:r>
              <a:rPr lang="en-US" altLang="el-GR" sz="2800" dirty="0"/>
              <a:t>Pearson </a:t>
            </a:r>
            <a:r>
              <a:rPr lang="el-GR" altLang="el-GR" sz="2800" dirty="0"/>
              <a:t>είναι 1.1 Α με  0.6 Β:</a:t>
            </a:r>
          </a:p>
          <a:p>
            <a:pPr>
              <a:buFont typeface="Wingdings" pitchFamily="2" charset="2"/>
              <a:buNone/>
            </a:pPr>
            <a:r>
              <a:rPr lang="el-GR" altLang="el-GR" sz="2800" dirty="0"/>
              <a:t> Άρα  1.1 Α       με  0.6 Β</a:t>
            </a:r>
          </a:p>
          <a:p>
            <a:pPr>
              <a:buFont typeface="Wingdings" pitchFamily="2" charset="2"/>
              <a:buNone/>
            </a:pPr>
            <a:r>
              <a:rPr lang="el-GR" altLang="el-GR" sz="2800" dirty="0"/>
              <a:t>        270 </a:t>
            </a:r>
            <a:r>
              <a:rPr lang="en-US" altLang="el-GR" sz="2800" dirty="0"/>
              <a:t>kg A </a:t>
            </a:r>
            <a:r>
              <a:rPr lang="el-GR" altLang="el-GR" sz="2800" dirty="0"/>
              <a:t> με      </a:t>
            </a:r>
            <a:r>
              <a:rPr lang="en-US" altLang="el-GR" sz="2800" dirty="0"/>
              <a:t>x</a:t>
            </a:r>
            <a:r>
              <a:rPr lang="el-GR" altLang="el-GR" sz="2800" dirty="0"/>
              <a:t> ;             </a:t>
            </a:r>
            <a:r>
              <a:rPr lang="en-US" altLang="el-GR" sz="2800" dirty="0"/>
              <a:t>x </a:t>
            </a:r>
            <a:r>
              <a:rPr lang="el-GR" altLang="el-GR" sz="2800" dirty="0"/>
              <a:t>= 0.6  270/ 1.1 </a:t>
            </a:r>
            <a:r>
              <a:rPr lang="el-GR" altLang="el-GR" sz="2800" dirty="0">
                <a:sym typeface="Wingdings" pitchFamily="2" charset="2"/>
              </a:rPr>
              <a:t></a:t>
            </a:r>
            <a:r>
              <a:rPr lang="el-GR" altLang="el-GR" sz="2800" dirty="0"/>
              <a:t>  					</a:t>
            </a:r>
            <a:r>
              <a:rPr lang="en-US" altLang="el-GR" sz="2800" dirty="0"/>
              <a:t>x </a:t>
            </a:r>
            <a:r>
              <a:rPr lang="el-GR" altLang="el-GR" sz="2800" dirty="0"/>
              <a:t>= 147.2 </a:t>
            </a:r>
            <a:r>
              <a:rPr lang="en-US" altLang="el-GR" sz="2800" dirty="0"/>
              <a:t>kg </a:t>
            </a:r>
            <a:r>
              <a:rPr lang="el-GR" altLang="el-GR" sz="2800" dirty="0"/>
              <a:t>από το Β</a:t>
            </a:r>
          </a:p>
          <a:p>
            <a:pPr>
              <a:buFont typeface="Wingdings" pitchFamily="2" charset="2"/>
              <a:buNone/>
            </a:pPr>
            <a:endParaRPr lang="el-GR" altLang="el-GR" sz="2800" dirty="0"/>
          </a:p>
          <a:p>
            <a:pPr>
              <a:buFont typeface="Wingdings" pitchFamily="2" charset="2"/>
              <a:buNone/>
            </a:pPr>
            <a:r>
              <a:rPr lang="el-GR" altLang="el-GR" sz="2800" dirty="0"/>
              <a:t>Α + Β = Γ </a:t>
            </a:r>
            <a:r>
              <a:rPr lang="el-GR" altLang="el-GR" sz="2800" dirty="0">
                <a:sym typeface="Wingdings" pitchFamily="2" charset="2"/>
              </a:rPr>
              <a:t></a:t>
            </a:r>
            <a:r>
              <a:rPr lang="el-GR" altLang="el-GR" sz="2800" dirty="0"/>
              <a:t> Γ = 270 + 147,2 </a:t>
            </a:r>
            <a:r>
              <a:rPr lang="el-GR" altLang="el-GR" sz="2800" dirty="0">
                <a:sym typeface="Wingdings" pitchFamily="2" charset="2"/>
              </a:rPr>
              <a:t></a:t>
            </a:r>
            <a:r>
              <a:rPr lang="el-GR" altLang="el-GR" sz="2800" dirty="0"/>
              <a:t> Γ = 417,2 </a:t>
            </a:r>
            <a:r>
              <a:rPr lang="en-US" altLang="el-GR" sz="2800" dirty="0"/>
              <a:t>kg </a:t>
            </a:r>
            <a:endParaRPr 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Πειραματικό μέρος </a:t>
            </a:r>
            <a:r>
              <a:rPr lang="el-GR" dirty="0" smtClean="0"/>
              <a:t>(5 </a:t>
            </a:r>
            <a:r>
              <a:rPr lang="el-GR" dirty="0"/>
              <a:t>από </a:t>
            </a:r>
            <a:r>
              <a:rPr lang="el-GR" dirty="0" smtClean="0"/>
              <a:t>8)</a:t>
            </a:r>
            <a:endParaRPr lang="el-GR" dirty="0"/>
          </a:p>
        </p:txBody>
      </p:sp>
      <p:sp>
        <p:nvSpPr>
          <p:cNvPr id="6" name="2 - Θέση περιεχομένου" descr="Δοκιμή της φωσφατάσης.&#10;&#10;Υλικά :&#10;Lactognost I: αλκαλικό ρυθμιστικό διάλυμα για τη ρύθμιση του pH,&#10;Lactognost II: φαινυλοφωσφορικό δινάτριο,&#10;Lactognost ΙΙΙ: χλωροϊμινοδιβρωμοκινόνη,&#10;Απεσταγμένο νερό στους τριαντα εφτά βαθμούς κελσίου,&#10;Δοκιμαστικοί σωλήνες, &#10;Υδατόλουτρο στους τριαντα εφτά βαθμούς κελσίου.&#10;"/>
          <p:cNvSpPr>
            <a:spLocks noGrp="1"/>
          </p:cNvSpPr>
          <p:nvPr>
            <p:ph sz="quarter" idx="1"/>
          </p:nvPr>
        </p:nvSpPr>
        <p:spPr>
          <a:xfrm>
            <a:off x="612648" y="1124744"/>
            <a:ext cx="8153400" cy="4824536"/>
          </a:xfrm>
        </p:spPr>
        <p:txBody>
          <a:bodyPr>
            <a:noAutofit/>
          </a:bodyPr>
          <a:lstStyle/>
          <a:p>
            <a:pPr>
              <a:buFont typeface="Wingdings" panose="05000000000000000000" pitchFamily="2" charset="2"/>
              <a:buChar char="§"/>
            </a:pPr>
            <a:r>
              <a:rPr lang="el-GR" altLang="el-GR" sz="2400" dirty="0" smtClean="0"/>
              <a:t>Δοκιμή της </a:t>
            </a:r>
            <a:r>
              <a:rPr lang="el-GR" altLang="el-GR" sz="2400" dirty="0" err="1" smtClean="0"/>
              <a:t>φωσφατάσης</a:t>
            </a:r>
            <a:r>
              <a:rPr lang="el-GR" altLang="el-GR" sz="2400" dirty="0" smtClean="0"/>
              <a:t>.</a:t>
            </a:r>
          </a:p>
          <a:p>
            <a:pPr>
              <a:buFont typeface="Wingdings" panose="05000000000000000000" pitchFamily="2" charset="2"/>
              <a:buChar char="§"/>
            </a:pPr>
            <a:endParaRPr lang="el-GR" sz="2400" dirty="0"/>
          </a:p>
          <a:p>
            <a:pPr>
              <a:lnSpc>
                <a:spcPct val="90000"/>
              </a:lnSpc>
              <a:buFont typeface="Wingdings" pitchFamily="2" charset="2"/>
              <a:buNone/>
            </a:pPr>
            <a:r>
              <a:rPr lang="el-GR" altLang="el-GR" sz="2400" dirty="0"/>
              <a:t>Υλικά :</a:t>
            </a:r>
            <a:endParaRPr lang="en-US" altLang="el-GR" sz="2400" dirty="0"/>
          </a:p>
          <a:p>
            <a:pPr>
              <a:lnSpc>
                <a:spcPct val="90000"/>
              </a:lnSpc>
            </a:pPr>
            <a:r>
              <a:rPr lang="en-US" altLang="el-GR" sz="2400" dirty="0" err="1"/>
              <a:t>Lactognost</a:t>
            </a:r>
            <a:r>
              <a:rPr lang="en-US" altLang="el-GR" sz="2400" dirty="0"/>
              <a:t> I</a:t>
            </a:r>
            <a:r>
              <a:rPr lang="el-GR" altLang="el-GR" sz="2400" dirty="0"/>
              <a:t>: αλκαλικό ρυθμιστικό διάλυμα για τη ρύθμιση του </a:t>
            </a:r>
            <a:r>
              <a:rPr lang="en-US" altLang="el-GR" sz="2400" dirty="0" smtClean="0"/>
              <a:t>pH</a:t>
            </a:r>
            <a:r>
              <a:rPr lang="el-GR" altLang="el-GR" sz="2400" dirty="0" smtClean="0"/>
              <a:t>,</a:t>
            </a:r>
            <a:endParaRPr lang="en-US" altLang="el-GR" sz="2400" dirty="0"/>
          </a:p>
          <a:p>
            <a:pPr>
              <a:lnSpc>
                <a:spcPct val="90000"/>
              </a:lnSpc>
            </a:pPr>
            <a:r>
              <a:rPr lang="en-US" altLang="el-GR" sz="2400" dirty="0" err="1"/>
              <a:t>Lactognost</a:t>
            </a:r>
            <a:r>
              <a:rPr lang="en-US" altLang="el-GR" sz="2400" dirty="0"/>
              <a:t> II: </a:t>
            </a:r>
            <a:r>
              <a:rPr lang="el-GR" altLang="el-GR" sz="2400" dirty="0" err="1"/>
              <a:t>φαινυλοφωσφορικό</a:t>
            </a:r>
            <a:r>
              <a:rPr lang="el-GR" altLang="el-GR" sz="2400" dirty="0"/>
              <a:t> </a:t>
            </a:r>
            <a:r>
              <a:rPr lang="el-GR" altLang="el-GR" sz="2400" dirty="0" err="1" smtClean="0"/>
              <a:t>δινάτριο</a:t>
            </a:r>
            <a:r>
              <a:rPr lang="el-GR" altLang="el-GR" sz="2400" dirty="0" smtClean="0"/>
              <a:t>,</a:t>
            </a:r>
            <a:endParaRPr lang="en-US" altLang="el-GR" sz="2400" dirty="0"/>
          </a:p>
          <a:p>
            <a:pPr>
              <a:lnSpc>
                <a:spcPct val="90000"/>
              </a:lnSpc>
            </a:pPr>
            <a:r>
              <a:rPr lang="en-US" altLang="el-GR" sz="2400" dirty="0" err="1"/>
              <a:t>Lactognost</a:t>
            </a:r>
            <a:r>
              <a:rPr lang="en-US" altLang="el-GR" sz="2400" dirty="0"/>
              <a:t> </a:t>
            </a:r>
            <a:r>
              <a:rPr lang="el-GR" altLang="el-GR" sz="2400" dirty="0"/>
              <a:t>ΙΙΙ: </a:t>
            </a:r>
            <a:r>
              <a:rPr lang="el-GR" altLang="el-GR" sz="2400" dirty="0" err="1" smtClean="0"/>
              <a:t>χλωροϊμινοδιβρωμοκινόνη</a:t>
            </a:r>
            <a:r>
              <a:rPr lang="el-GR" altLang="el-GR" sz="2400" dirty="0" smtClean="0"/>
              <a:t>,</a:t>
            </a:r>
            <a:endParaRPr lang="el-GR" altLang="el-GR" sz="2400" dirty="0"/>
          </a:p>
          <a:p>
            <a:pPr>
              <a:lnSpc>
                <a:spcPct val="90000"/>
              </a:lnSpc>
            </a:pPr>
            <a:r>
              <a:rPr lang="el-GR" altLang="el-GR" sz="2400" dirty="0" err="1"/>
              <a:t>Απεσταγμένο</a:t>
            </a:r>
            <a:r>
              <a:rPr lang="el-GR" altLang="el-GR" sz="2400" dirty="0"/>
              <a:t> νερό στους 37</a:t>
            </a:r>
            <a:r>
              <a:rPr lang="en-US" altLang="el-GR" sz="2400" dirty="0" err="1" smtClean="0"/>
              <a:t>oC</a:t>
            </a:r>
            <a:r>
              <a:rPr lang="el-GR" altLang="el-GR" sz="2400" dirty="0" smtClean="0"/>
              <a:t>,</a:t>
            </a:r>
            <a:endParaRPr lang="el-GR" altLang="el-GR" sz="2400" dirty="0"/>
          </a:p>
          <a:p>
            <a:pPr>
              <a:lnSpc>
                <a:spcPct val="90000"/>
              </a:lnSpc>
            </a:pPr>
            <a:r>
              <a:rPr lang="el-GR" altLang="el-GR" sz="2400" dirty="0"/>
              <a:t>Δοκιμαστικοί </a:t>
            </a:r>
            <a:r>
              <a:rPr lang="el-GR" altLang="el-GR" sz="2400" dirty="0" smtClean="0"/>
              <a:t>σωλήνες, </a:t>
            </a:r>
            <a:endParaRPr lang="el-GR" altLang="el-GR" sz="2400" dirty="0"/>
          </a:p>
          <a:p>
            <a:pPr>
              <a:lnSpc>
                <a:spcPct val="90000"/>
              </a:lnSpc>
            </a:pPr>
            <a:r>
              <a:rPr lang="el-GR" altLang="el-GR" sz="2400" dirty="0" err="1"/>
              <a:t>Υδατόλουτρο</a:t>
            </a:r>
            <a:r>
              <a:rPr lang="el-GR" altLang="el-GR" sz="2400" dirty="0"/>
              <a:t> 37</a:t>
            </a:r>
            <a:r>
              <a:rPr lang="en-US" altLang="el-GR" sz="2400" dirty="0"/>
              <a:t> </a:t>
            </a:r>
            <a:r>
              <a:rPr lang="en-US" altLang="el-GR" sz="2400" dirty="0" err="1" smtClean="0"/>
              <a:t>oC</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smtClean="0"/>
              <a:t>Πειραματικό μέρος (6 από 8)</a:t>
            </a:r>
            <a:endParaRPr lang="el-GR" dirty="0"/>
          </a:p>
        </p:txBody>
      </p:sp>
      <p:sp>
        <p:nvSpPr>
          <p:cNvPr id="2" name="Ορθογώνιο 1" descr="Τεχνική :&#10;&#10;Μεταφέρουμε δέκα ml απεσταγμένου νερού σε δοκιμαστικό σωλήνα,&#10;Προσθέτουμε από μια ταμπλέτα Lactognost I και Lactognost II,&#10;Αναδεύουμε μέχρι να διαλυθούν,&#10;Προσθέτουμε ένα ml γάλα,&#10;Αναδεύουμε ελαφρά,&#10;Τοποθετούμε στο υδατόλουτρο για μία ώρα,&#10;Προσθέτουμε το Lactognost III με το ειδικό κουταλάκι,&#10;Αφήνουμε για δέκα λεπτά,&#10;Αναδεύουμε,&#10;"/>
          <p:cNvSpPr/>
          <p:nvPr/>
        </p:nvSpPr>
        <p:spPr>
          <a:xfrm>
            <a:off x="467544" y="1127641"/>
            <a:ext cx="8280920" cy="4893647"/>
          </a:xfrm>
          <a:prstGeom prst="rect">
            <a:avLst/>
          </a:prstGeom>
        </p:spPr>
        <p:txBody>
          <a:bodyPr wrap="square">
            <a:spAutoFit/>
          </a:bodyPr>
          <a:lstStyle/>
          <a:p>
            <a:r>
              <a:rPr lang="el-GR" altLang="el-GR" sz="2400" dirty="0"/>
              <a:t>Τεχνική :</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Μεταφέρουμε 10</a:t>
            </a:r>
            <a:r>
              <a:rPr lang="en-US" altLang="el-GR" sz="2400" dirty="0"/>
              <a:t>ml </a:t>
            </a:r>
            <a:r>
              <a:rPr lang="el-GR" altLang="el-GR" sz="2400" dirty="0" err="1"/>
              <a:t>απεσταγμένου</a:t>
            </a:r>
            <a:r>
              <a:rPr lang="el-GR" altLang="el-GR" sz="2400" dirty="0"/>
              <a:t> νερού σε δοκιμαστικό </a:t>
            </a:r>
            <a:r>
              <a:rPr lang="el-GR" altLang="el-GR" sz="2400" dirty="0" smtClean="0"/>
              <a:t>σωλήνα,</a:t>
            </a:r>
            <a:endParaRPr lang="el-GR" altLang="el-GR" sz="2400" dirty="0"/>
          </a:p>
          <a:p>
            <a:pPr marL="342900" indent="-342900">
              <a:buFont typeface="Arial" panose="020B0604020202020204" pitchFamily="34" charset="0"/>
              <a:buChar char="•"/>
            </a:pPr>
            <a:r>
              <a:rPr lang="el-GR" altLang="el-GR" sz="2400" dirty="0"/>
              <a:t>Προσθέτουμε από μια ταμπλέτα </a:t>
            </a:r>
            <a:r>
              <a:rPr lang="en-US" altLang="el-GR" sz="2400" dirty="0" err="1"/>
              <a:t>Lactognost</a:t>
            </a:r>
            <a:r>
              <a:rPr lang="en-US" altLang="el-GR" sz="2400" dirty="0"/>
              <a:t> I </a:t>
            </a:r>
            <a:r>
              <a:rPr lang="el-GR" altLang="el-GR" sz="2400" dirty="0"/>
              <a:t>και </a:t>
            </a:r>
            <a:r>
              <a:rPr lang="en-US" altLang="el-GR" sz="2400" dirty="0" err="1"/>
              <a:t>Lactognost</a:t>
            </a:r>
            <a:r>
              <a:rPr lang="en-US" altLang="el-GR" sz="2400" dirty="0"/>
              <a:t> </a:t>
            </a:r>
            <a:r>
              <a:rPr lang="en-US" altLang="el-GR" sz="2400" dirty="0" smtClean="0"/>
              <a:t>II</a:t>
            </a:r>
            <a:r>
              <a:rPr lang="el-GR" altLang="el-GR" sz="2400" dirty="0"/>
              <a:t>,</a:t>
            </a:r>
          </a:p>
          <a:p>
            <a:pPr marL="342900" indent="-342900">
              <a:buFont typeface="Arial" panose="020B0604020202020204" pitchFamily="34" charset="0"/>
              <a:buChar char="•"/>
            </a:pPr>
            <a:r>
              <a:rPr lang="el-GR" altLang="el-GR" sz="2400" dirty="0"/>
              <a:t>Αναδεύουμε μέχρι να </a:t>
            </a:r>
            <a:r>
              <a:rPr lang="el-GR" altLang="el-GR" sz="2400" dirty="0" smtClean="0"/>
              <a:t>διαλυθούν,</a:t>
            </a:r>
            <a:endParaRPr lang="el-GR" altLang="el-GR" sz="2400" dirty="0"/>
          </a:p>
          <a:p>
            <a:pPr marL="342900" indent="-342900">
              <a:buFont typeface="Arial" panose="020B0604020202020204" pitchFamily="34" charset="0"/>
              <a:buChar char="•"/>
            </a:pPr>
            <a:r>
              <a:rPr lang="el-GR" altLang="el-GR" sz="2400" dirty="0"/>
              <a:t>Προσθέτουμε 1 </a:t>
            </a:r>
            <a:r>
              <a:rPr lang="en-US" altLang="el-GR" sz="2400" dirty="0"/>
              <a:t>ml </a:t>
            </a:r>
            <a:r>
              <a:rPr lang="el-GR" altLang="el-GR" sz="2400" dirty="0" smtClean="0"/>
              <a:t>γάλα,</a:t>
            </a:r>
            <a:endParaRPr lang="el-GR" altLang="el-GR" sz="2400" dirty="0"/>
          </a:p>
          <a:p>
            <a:pPr marL="342900" indent="-342900">
              <a:buFont typeface="Arial" panose="020B0604020202020204" pitchFamily="34" charset="0"/>
              <a:buChar char="•"/>
            </a:pPr>
            <a:r>
              <a:rPr lang="el-GR" altLang="el-GR" sz="2400" dirty="0"/>
              <a:t>Αναδεύουμε </a:t>
            </a:r>
            <a:r>
              <a:rPr lang="el-GR" altLang="el-GR" sz="2400" dirty="0" smtClean="0"/>
              <a:t>ελαφρά,</a:t>
            </a:r>
            <a:endParaRPr lang="el-GR" altLang="el-GR" sz="2400" dirty="0"/>
          </a:p>
          <a:p>
            <a:pPr marL="342900" indent="-342900">
              <a:buFont typeface="Arial" panose="020B0604020202020204" pitchFamily="34" charset="0"/>
              <a:buChar char="•"/>
            </a:pPr>
            <a:r>
              <a:rPr lang="el-GR" altLang="el-GR" sz="2400" dirty="0"/>
              <a:t>Τοποθετούμε στο </a:t>
            </a:r>
            <a:r>
              <a:rPr lang="el-GR" altLang="el-GR" sz="2400" dirty="0" err="1"/>
              <a:t>υδατόλουτρο</a:t>
            </a:r>
            <a:r>
              <a:rPr lang="el-GR" altLang="el-GR" sz="2400" dirty="0"/>
              <a:t> για μία </a:t>
            </a:r>
            <a:r>
              <a:rPr lang="el-GR" altLang="el-GR" sz="2400" dirty="0" smtClean="0"/>
              <a:t>ώρα,</a:t>
            </a:r>
            <a:endParaRPr lang="el-GR" altLang="el-GR" sz="2400" dirty="0"/>
          </a:p>
          <a:p>
            <a:pPr marL="342900" indent="-342900">
              <a:buFont typeface="Arial" panose="020B0604020202020204" pitchFamily="34" charset="0"/>
              <a:buChar char="•"/>
            </a:pPr>
            <a:r>
              <a:rPr lang="el-GR" altLang="el-GR" sz="2400" dirty="0"/>
              <a:t>Προσθέτουμε το </a:t>
            </a:r>
            <a:r>
              <a:rPr lang="en-US" altLang="el-GR" sz="2400" dirty="0" err="1"/>
              <a:t>Lactognost</a:t>
            </a:r>
            <a:r>
              <a:rPr lang="en-US" altLang="el-GR" sz="2400" dirty="0"/>
              <a:t> III</a:t>
            </a:r>
            <a:r>
              <a:rPr lang="el-GR" altLang="el-GR" sz="2400" dirty="0"/>
              <a:t> με </a:t>
            </a:r>
            <a:r>
              <a:rPr lang="el-GR" altLang="el-GR" sz="2400" dirty="0" smtClean="0"/>
              <a:t>το ειδικό κουταλάκι,</a:t>
            </a:r>
            <a:endParaRPr lang="el-GR" altLang="el-GR" sz="2400" dirty="0"/>
          </a:p>
          <a:p>
            <a:pPr marL="342900" indent="-342900">
              <a:buFont typeface="Arial" panose="020B0604020202020204" pitchFamily="34" charset="0"/>
              <a:buChar char="•"/>
            </a:pPr>
            <a:r>
              <a:rPr lang="el-GR" altLang="el-GR" sz="2400" dirty="0"/>
              <a:t>Αφήνουμε για 10 </a:t>
            </a:r>
            <a:r>
              <a:rPr lang="el-GR" altLang="el-GR" sz="2400" dirty="0" smtClean="0"/>
              <a:t>λεπτά,</a:t>
            </a:r>
            <a:endParaRPr lang="el-GR" altLang="el-GR" sz="2400" dirty="0"/>
          </a:p>
          <a:p>
            <a:pPr marL="342900" indent="-342900">
              <a:buFont typeface="Arial" panose="020B0604020202020204" pitchFamily="34" charset="0"/>
              <a:buChar char="•"/>
            </a:pPr>
            <a:r>
              <a:rPr lang="el-GR" altLang="el-GR" sz="2400" dirty="0" smtClean="0"/>
              <a:t>Αναδεύουμε,</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Πειραματικό μέρος </a:t>
            </a:r>
            <a:r>
              <a:rPr lang="el-GR" dirty="0" smtClean="0"/>
              <a:t>(7 </a:t>
            </a:r>
            <a:r>
              <a:rPr lang="el-GR" dirty="0"/>
              <a:t>από </a:t>
            </a:r>
            <a:r>
              <a:rPr lang="el-GR" dirty="0" smtClean="0"/>
              <a:t>8)</a:t>
            </a:r>
            <a:endParaRPr lang="el-GR" dirty="0"/>
          </a:p>
        </p:txBody>
      </p:sp>
      <p:sp>
        <p:nvSpPr>
          <p:cNvPr id="2" name="Ορθογώνιο 1" descr="Αφήνουμε για 5 λεπτά.&#10;&#10;Ανάγνωση αποτελέσματος:&#10;Μπλε χρώμα  σημαίνει ενεργή φωσφατάση άρα απαστερίωτο γάλα,&#10;Καφέ óημαίνει ανενεργή φωσφατάση άρα παστεριωμένο γάλα,&#10;Πράσινο óημαίνει αμφίβολο αποτέλεσμα άρα γάλα με πλημμελή παστερίωση ή προσθήκη νωπού. Χρειάζεται  επανάληψη.&#10;"/>
          <p:cNvSpPr/>
          <p:nvPr/>
        </p:nvSpPr>
        <p:spPr>
          <a:xfrm>
            <a:off x="467544" y="1052736"/>
            <a:ext cx="8208912" cy="2677656"/>
          </a:xfrm>
          <a:prstGeom prst="rect">
            <a:avLst/>
          </a:prstGeom>
        </p:spPr>
        <p:txBody>
          <a:bodyPr wrap="square">
            <a:spAutoFit/>
          </a:bodyPr>
          <a:lstStyle/>
          <a:p>
            <a:pPr marL="342900" indent="-342900">
              <a:buFont typeface="Arial" panose="020B0604020202020204" pitchFamily="34" charset="0"/>
              <a:buChar char="•"/>
            </a:pPr>
            <a:r>
              <a:rPr lang="el-GR" altLang="el-GR" sz="2400" dirty="0"/>
              <a:t>Αφήνουμε για 5 </a:t>
            </a:r>
            <a:r>
              <a:rPr lang="el-GR" altLang="el-GR" sz="2400" dirty="0" smtClean="0"/>
              <a:t>λεπτά.</a:t>
            </a:r>
            <a:endParaRPr lang="el-GR" altLang="el-GR" sz="2400" dirty="0"/>
          </a:p>
          <a:p>
            <a:endParaRPr lang="el-GR" altLang="el-GR" sz="2400" dirty="0" smtClean="0"/>
          </a:p>
          <a:p>
            <a:r>
              <a:rPr lang="el-GR" altLang="el-GR" sz="2400" dirty="0" smtClean="0"/>
              <a:t>Ανάγνωση </a:t>
            </a:r>
            <a:r>
              <a:rPr lang="el-GR" altLang="el-GR" sz="2400" dirty="0"/>
              <a:t>αποτελέσματος:</a:t>
            </a:r>
          </a:p>
          <a:p>
            <a:pPr marL="342900" indent="-342900">
              <a:buFont typeface="Arial" panose="020B0604020202020204" pitchFamily="34" charset="0"/>
              <a:buChar char="•"/>
            </a:pPr>
            <a:r>
              <a:rPr lang="el-GR" altLang="el-GR" sz="2400" dirty="0"/>
              <a:t>Μπλε χρώμα  </a:t>
            </a:r>
            <a:r>
              <a:rPr lang="el-GR" altLang="el-GR" sz="2400" dirty="0">
                <a:sym typeface="Wingdings" pitchFamily="2" charset="2"/>
              </a:rPr>
              <a:t></a:t>
            </a:r>
            <a:r>
              <a:rPr lang="el-GR" altLang="el-GR" sz="2400" dirty="0"/>
              <a:t> ενεργή </a:t>
            </a:r>
            <a:r>
              <a:rPr lang="el-GR" altLang="el-GR" sz="2400" dirty="0" err="1"/>
              <a:t>φωσφατάση</a:t>
            </a:r>
            <a:r>
              <a:rPr lang="el-GR" altLang="el-GR" sz="2400" dirty="0"/>
              <a:t> </a:t>
            </a:r>
            <a:r>
              <a:rPr lang="el-GR" altLang="el-GR" sz="2400" dirty="0">
                <a:sym typeface="Wingdings" pitchFamily="2" charset="2"/>
              </a:rPr>
              <a:t></a:t>
            </a:r>
            <a:r>
              <a:rPr lang="el-GR" altLang="el-GR" sz="2400" dirty="0"/>
              <a:t> </a:t>
            </a:r>
            <a:r>
              <a:rPr lang="el-GR" altLang="el-GR" sz="2400" dirty="0" err="1"/>
              <a:t>απαστερίωτο</a:t>
            </a:r>
            <a:r>
              <a:rPr lang="el-GR" altLang="el-GR" sz="2400" dirty="0"/>
              <a:t> </a:t>
            </a:r>
            <a:r>
              <a:rPr lang="el-GR" altLang="el-GR" sz="2400" dirty="0" smtClean="0"/>
              <a:t>γάλα,</a:t>
            </a:r>
            <a:endParaRPr lang="el-GR" altLang="el-GR" sz="2400" dirty="0"/>
          </a:p>
          <a:p>
            <a:pPr marL="342900" indent="-342900">
              <a:buFont typeface="Arial" panose="020B0604020202020204" pitchFamily="34" charset="0"/>
              <a:buChar char="•"/>
            </a:pPr>
            <a:r>
              <a:rPr lang="el-GR" altLang="el-GR" sz="2400" dirty="0"/>
              <a:t>Καφέ </a:t>
            </a:r>
            <a:r>
              <a:rPr lang="el-GR" altLang="el-GR" sz="2400" dirty="0">
                <a:sym typeface="Wingdings" pitchFamily="2" charset="2"/>
              </a:rPr>
              <a:t></a:t>
            </a:r>
            <a:r>
              <a:rPr lang="el-GR" altLang="el-GR" sz="2400" dirty="0"/>
              <a:t> ανενεργή </a:t>
            </a:r>
            <a:r>
              <a:rPr lang="el-GR" altLang="el-GR" sz="2400" dirty="0" err="1"/>
              <a:t>φωσφατάση</a:t>
            </a:r>
            <a:r>
              <a:rPr lang="el-GR" altLang="el-GR" sz="2400" dirty="0"/>
              <a:t> </a:t>
            </a:r>
            <a:r>
              <a:rPr lang="el-GR" altLang="el-GR" sz="2400" dirty="0">
                <a:sym typeface="Wingdings" pitchFamily="2" charset="2"/>
              </a:rPr>
              <a:t></a:t>
            </a:r>
            <a:r>
              <a:rPr lang="el-GR" altLang="el-GR" sz="2400" dirty="0"/>
              <a:t> παστεριωμένο </a:t>
            </a:r>
            <a:r>
              <a:rPr lang="el-GR" altLang="el-GR" sz="2400" dirty="0" smtClean="0"/>
              <a:t>γάλα,</a:t>
            </a:r>
            <a:endParaRPr lang="el-GR" altLang="el-GR" sz="2400" dirty="0"/>
          </a:p>
          <a:p>
            <a:pPr marL="342900" indent="-342900">
              <a:buFont typeface="Arial" panose="020B0604020202020204" pitchFamily="34" charset="0"/>
              <a:buChar char="•"/>
            </a:pPr>
            <a:r>
              <a:rPr lang="el-GR" altLang="el-GR" sz="2400" dirty="0"/>
              <a:t>Πράσινο </a:t>
            </a:r>
            <a:r>
              <a:rPr lang="el-GR" altLang="el-GR" sz="2400" dirty="0">
                <a:sym typeface="Wingdings" pitchFamily="2" charset="2"/>
              </a:rPr>
              <a:t></a:t>
            </a:r>
            <a:r>
              <a:rPr lang="el-GR" altLang="el-GR" sz="2400" dirty="0"/>
              <a:t> αμφίβολο αποτέλεσμα </a:t>
            </a:r>
            <a:r>
              <a:rPr lang="el-GR" altLang="el-GR" sz="2400" dirty="0">
                <a:sym typeface="Wingdings" pitchFamily="2" charset="2"/>
              </a:rPr>
              <a:t></a:t>
            </a:r>
            <a:r>
              <a:rPr lang="el-GR" altLang="el-GR" sz="2400" dirty="0"/>
              <a:t> γάλα με πλημμελή παστερίωση ή προσθήκη νωπού </a:t>
            </a:r>
            <a:r>
              <a:rPr lang="el-GR" altLang="el-GR" sz="2400" dirty="0">
                <a:sym typeface="Wingdings" pitchFamily="2" charset="2"/>
              </a:rPr>
              <a:t></a:t>
            </a:r>
            <a:r>
              <a:rPr lang="el-GR" altLang="el-GR" sz="2400" dirty="0"/>
              <a:t>  </a:t>
            </a:r>
            <a:r>
              <a:rPr lang="el-GR" altLang="el-GR" sz="2400" dirty="0" smtClean="0"/>
              <a:t>επανάληψη.</a:t>
            </a:r>
            <a:endParaRPr lang="el-GR" altLang="el-GR" sz="2400" dirty="0"/>
          </a:p>
        </p:txBody>
      </p:sp>
      <p:pic>
        <p:nvPicPr>
          <p:cNvPr id="10" name="Picture 4" descr="Εικόνα, Lactognost I, Lactognost II και Lactognost II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25" y="3716486"/>
            <a:ext cx="29527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Πειραματικό μέρος </a:t>
            </a:r>
            <a:r>
              <a:rPr lang="el-GR" dirty="0" smtClean="0"/>
              <a:t>(8 </a:t>
            </a:r>
            <a:r>
              <a:rPr lang="el-GR" dirty="0"/>
              <a:t>από </a:t>
            </a:r>
            <a:r>
              <a:rPr lang="el-GR" dirty="0" smtClean="0"/>
              <a:t>8)</a:t>
            </a:r>
            <a:endParaRPr lang="el-GR" dirty="0"/>
          </a:p>
        </p:txBody>
      </p:sp>
      <p:sp>
        <p:nvSpPr>
          <p:cNvPr id="2" name="Ορθογώνιο 1" descr="Δοκιμή Υπεροξειδάσης.&#10;&#10;Υλικά:&#10;Χαρτάκια δοκιμής υπεροξειδάσης &#10;Τεχνική:&#10;Μεταφέρουμε μια σταγόνα γάλα στο χαρτάκι δοκιμής&#10;Αναμένουμε αλλαγή χρώματος (μπλε), εάν το δείγμα γάλακτος περιέχει το ένζυμο&#10;Οποιαδήποτε αλλαγή χρώματος μετά τα δύο λεπτά δεν αξιολογείται.&#10;"/>
          <p:cNvSpPr/>
          <p:nvPr/>
        </p:nvSpPr>
        <p:spPr>
          <a:xfrm>
            <a:off x="467543" y="908720"/>
            <a:ext cx="8208911" cy="3785652"/>
          </a:xfrm>
          <a:prstGeom prst="rect">
            <a:avLst/>
          </a:prstGeom>
        </p:spPr>
        <p:txBody>
          <a:bodyPr wrap="square">
            <a:spAutoFit/>
          </a:bodyPr>
          <a:lstStyle/>
          <a:p>
            <a:pPr marL="342900" indent="-342900">
              <a:buFont typeface="Wingdings" panose="05000000000000000000" pitchFamily="2" charset="2"/>
              <a:buChar char="§"/>
            </a:pPr>
            <a:r>
              <a:rPr lang="el-GR" altLang="el-GR" sz="2400" dirty="0" smtClean="0"/>
              <a:t>Δοκιμή </a:t>
            </a:r>
            <a:r>
              <a:rPr lang="el-GR" altLang="el-GR" sz="2400" dirty="0" err="1" smtClean="0"/>
              <a:t>Υπεροξειδάσης</a:t>
            </a:r>
            <a:r>
              <a:rPr lang="el-GR" altLang="el-GR" sz="2400" dirty="0" smtClean="0"/>
              <a:t>.</a:t>
            </a:r>
          </a:p>
          <a:p>
            <a:endParaRPr lang="el-GR" altLang="el-GR" sz="2400" dirty="0" smtClean="0"/>
          </a:p>
          <a:p>
            <a:pPr>
              <a:buFont typeface="Wingdings" pitchFamily="2" charset="2"/>
              <a:buNone/>
            </a:pPr>
            <a:r>
              <a:rPr lang="el-GR" altLang="el-GR" sz="2400" dirty="0"/>
              <a:t>Υλικά:</a:t>
            </a:r>
          </a:p>
          <a:p>
            <a:pPr marL="342900" indent="-342900">
              <a:buFont typeface="Arial" panose="020B0604020202020204" pitchFamily="34" charset="0"/>
              <a:buChar char="•"/>
            </a:pPr>
            <a:r>
              <a:rPr lang="el-GR" altLang="el-GR" sz="2400" dirty="0"/>
              <a:t>Χαρτάκια δοκιμής </a:t>
            </a:r>
            <a:r>
              <a:rPr lang="el-GR" altLang="el-GR" sz="2400" dirty="0" err="1"/>
              <a:t>υπεροξειδάσης</a:t>
            </a:r>
            <a:r>
              <a:rPr lang="el-GR" altLang="el-GR" sz="2400" dirty="0"/>
              <a:t> </a:t>
            </a:r>
          </a:p>
          <a:p>
            <a:pPr>
              <a:buFont typeface="Wingdings" pitchFamily="2" charset="2"/>
              <a:buNone/>
            </a:pPr>
            <a:r>
              <a:rPr lang="el-GR" altLang="el-GR" sz="2400" dirty="0"/>
              <a:t>Τεχνική:</a:t>
            </a:r>
          </a:p>
          <a:p>
            <a:pPr marL="342900" indent="-342900">
              <a:buFont typeface="Arial" panose="020B0604020202020204" pitchFamily="34" charset="0"/>
              <a:buChar char="•"/>
            </a:pPr>
            <a:r>
              <a:rPr lang="el-GR" altLang="el-GR" sz="2400" dirty="0"/>
              <a:t>Μεταφέρουμε μια σταγόνα γάλα στο χαρτάκι δοκιμής</a:t>
            </a:r>
          </a:p>
          <a:p>
            <a:pPr marL="342900" indent="-342900">
              <a:buFont typeface="Arial" panose="020B0604020202020204" pitchFamily="34" charset="0"/>
              <a:buChar char="•"/>
            </a:pPr>
            <a:r>
              <a:rPr lang="el-GR" altLang="el-GR" sz="2400" dirty="0"/>
              <a:t>Αναμένουμε αλλαγή χρώματος (μπλε), εάν το δείγμα γάλακτος περιέχει το ένζυμο</a:t>
            </a:r>
          </a:p>
          <a:p>
            <a:pPr marL="342900" indent="-342900">
              <a:buFont typeface="Arial" panose="020B0604020202020204" pitchFamily="34" charset="0"/>
              <a:buChar char="•"/>
            </a:pPr>
            <a:r>
              <a:rPr lang="el-GR" altLang="el-GR" sz="2400" dirty="0"/>
              <a:t>Οποιαδήποτε αλλαγή χρώματος </a:t>
            </a:r>
            <a:endParaRPr lang="el-GR" altLang="el-GR" sz="2400" dirty="0" smtClean="0"/>
          </a:p>
          <a:p>
            <a:r>
              <a:rPr lang="el-GR" altLang="el-GR" sz="2400" dirty="0" smtClean="0"/>
              <a:t>      μετά </a:t>
            </a:r>
            <a:r>
              <a:rPr lang="el-GR" altLang="el-GR" sz="2400" dirty="0"/>
              <a:t>τα 2 λεπτά δεν </a:t>
            </a:r>
            <a:r>
              <a:rPr lang="el-GR" altLang="el-GR" sz="2400" dirty="0" smtClean="0"/>
              <a:t>αξιολογείται.</a:t>
            </a:r>
            <a:endParaRPr lang="el-GR" altLang="el-GR" sz="2400" dirty="0"/>
          </a:p>
        </p:txBody>
      </p:sp>
      <p:pic>
        <p:nvPicPr>
          <p:cNvPr id="10" name="Picture 4" descr="Εικόνα, σέτ τεστ υπεροξειδάση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464371"/>
            <a:ext cx="2176636" cy="29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204864"/>
            <a:ext cx="8229600" cy="3035549"/>
          </a:xfrm>
        </p:spPr>
        <p:txBody>
          <a:bodyPr>
            <a:normAutofit/>
          </a:bodyPr>
          <a:lstStyle/>
          <a:p>
            <a:pPr>
              <a:lnSpc>
                <a:spcPct val="90000"/>
              </a:lnSpc>
            </a:pPr>
            <a:r>
              <a:rPr lang="el-GR" altLang="el-GR" sz="2800" dirty="0"/>
              <a:t>Η κατανόηση της τεχνολογίας παραγωγής παστεριωμένου γάλακτος με έμφαση στα στάδια της διήθησης, τυποποίησης, </a:t>
            </a:r>
            <a:r>
              <a:rPr lang="el-GR" altLang="el-GR" sz="2800" dirty="0" err="1"/>
              <a:t>ομογενοποίησης</a:t>
            </a:r>
            <a:r>
              <a:rPr lang="el-GR" altLang="el-GR" sz="2800" dirty="0"/>
              <a:t> και παστερίωσης. Επιπλέον, οι σπουδαστές θα εξοικειωθούν με μεθόδους που χρησιμοποιούνται για τον έλεγχο παραγωγής παστεριωμένου </a:t>
            </a:r>
            <a:r>
              <a:rPr lang="el-GR" altLang="el-GR" sz="2800" dirty="0" smtClean="0"/>
              <a:t>γάλακτος. </a:t>
            </a: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628800"/>
            <a:ext cx="8208912" cy="3960440"/>
          </a:xfrm>
        </p:spPr>
        <p:txBody>
          <a:bodyPr>
            <a:noAutofit/>
          </a:bodyPr>
          <a:lstStyle/>
          <a:p>
            <a:pPr fontAlgn="auto">
              <a:spcAft>
                <a:spcPts val="0"/>
              </a:spcAft>
              <a:defRPr/>
            </a:pPr>
            <a:r>
              <a:rPr lang="el-GR" sz="2800" dirty="0">
                <a:hlinkClick r:id="rId4" action="ppaction://hlinksldjump"/>
              </a:rPr>
              <a:t>Θεωρητικό </a:t>
            </a:r>
            <a:r>
              <a:rPr lang="el-GR" sz="2800" dirty="0" smtClean="0">
                <a:hlinkClick r:id="rId4" action="ppaction://hlinksldjump"/>
              </a:rPr>
              <a:t>μέρος,</a:t>
            </a:r>
            <a:endParaRPr lang="el-GR" sz="2800" dirty="0" smtClean="0"/>
          </a:p>
          <a:p>
            <a:pPr fontAlgn="auto">
              <a:spcAft>
                <a:spcPts val="0"/>
              </a:spcAft>
              <a:defRPr/>
            </a:pPr>
            <a:r>
              <a:rPr lang="el-GR" sz="2800" dirty="0" smtClean="0">
                <a:hlinkClick r:id="rId5" action="ppaction://hlinksldjump"/>
              </a:rPr>
              <a:t>Διήθηση,</a:t>
            </a:r>
            <a:endParaRPr lang="el-GR" sz="2800" dirty="0" smtClean="0"/>
          </a:p>
          <a:p>
            <a:pPr fontAlgn="auto">
              <a:spcAft>
                <a:spcPts val="0"/>
              </a:spcAft>
              <a:defRPr/>
            </a:pPr>
            <a:r>
              <a:rPr lang="el-GR" sz="2800" dirty="0" smtClean="0">
                <a:hlinkClick r:id="rId6" action="ppaction://hlinksldjump"/>
              </a:rPr>
              <a:t>Τυποποίηση,</a:t>
            </a:r>
            <a:endParaRPr lang="el-GR" sz="2800" dirty="0" smtClean="0"/>
          </a:p>
          <a:p>
            <a:pPr fontAlgn="auto">
              <a:spcAft>
                <a:spcPts val="0"/>
              </a:spcAft>
              <a:defRPr/>
            </a:pPr>
            <a:r>
              <a:rPr lang="el-GR" sz="2800" dirty="0" smtClean="0">
                <a:hlinkClick r:id="rId7" action="ppaction://hlinksldjump"/>
              </a:rPr>
              <a:t>Ομογενοποίηση,</a:t>
            </a:r>
            <a:endParaRPr lang="el-GR" sz="2800" dirty="0" smtClean="0"/>
          </a:p>
          <a:p>
            <a:pPr fontAlgn="auto">
              <a:spcAft>
                <a:spcPts val="0"/>
              </a:spcAft>
              <a:defRPr/>
            </a:pPr>
            <a:r>
              <a:rPr lang="el-GR" sz="2800" dirty="0" smtClean="0">
                <a:hlinkClick r:id="rId8" action="ppaction://hlinksldjump"/>
              </a:rPr>
              <a:t>Παστερίωση,</a:t>
            </a:r>
            <a:endParaRPr lang="el-GR" sz="2800" dirty="0" smtClean="0"/>
          </a:p>
          <a:p>
            <a:pPr fontAlgn="auto">
              <a:spcAft>
                <a:spcPts val="0"/>
              </a:spcAft>
              <a:defRPr/>
            </a:pPr>
            <a:r>
              <a:rPr lang="el-GR" sz="2800" dirty="0">
                <a:hlinkClick r:id="rId9" action="ppaction://hlinksldjump"/>
              </a:rPr>
              <a:t>Ανενεργή </a:t>
            </a:r>
            <a:r>
              <a:rPr lang="el-GR" sz="2800" dirty="0" err="1">
                <a:hlinkClick r:id="rId9" action="ppaction://hlinksldjump"/>
              </a:rPr>
              <a:t>φωσφατάση</a:t>
            </a:r>
            <a:r>
              <a:rPr lang="el-GR" sz="2800" dirty="0">
                <a:hlinkClick r:id="rId9" action="ppaction://hlinksldjump"/>
              </a:rPr>
              <a:t>/Ανενεργή </a:t>
            </a:r>
            <a:r>
              <a:rPr lang="el-GR" sz="2800" dirty="0" err="1" smtClean="0">
                <a:hlinkClick r:id="rId9" action="ppaction://hlinksldjump"/>
              </a:rPr>
              <a:t>υπεροξειδάση</a:t>
            </a:r>
            <a:r>
              <a:rPr lang="el-GR" sz="2800" dirty="0" smtClean="0">
                <a:hlinkClick r:id="rId9" action="ppaction://hlinksldjump"/>
              </a:rPr>
              <a:t>,</a:t>
            </a:r>
            <a:endParaRPr lang="el-GR" sz="2800" dirty="0" smtClean="0"/>
          </a:p>
          <a:p>
            <a:pPr fontAlgn="auto">
              <a:spcAft>
                <a:spcPts val="0"/>
              </a:spcAft>
              <a:defRPr/>
            </a:pPr>
            <a:r>
              <a:rPr lang="el-GR" sz="2800" dirty="0">
                <a:hlinkClick r:id="rId10" action="ppaction://hlinksldjump"/>
              </a:rPr>
              <a:t>Πειραματικό </a:t>
            </a:r>
            <a:r>
              <a:rPr lang="el-GR" sz="2800" dirty="0" smtClean="0">
                <a:hlinkClick r:id="rId10" action="ppaction://hlinksldjump"/>
              </a:rPr>
              <a:t>μέρος. </a:t>
            </a:r>
            <a:endParaRPr lang="el-GR" sz="2800" dirty="0" smtClean="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sz="4000" dirty="0" smtClean="0"/>
              <a:t>Θεωρητικό μέρος</a:t>
            </a:r>
            <a:endParaRPr lang="el-GR" sz="4000" dirty="0"/>
          </a:p>
        </p:txBody>
      </p:sp>
      <p:sp>
        <p:nvSpPr>
          <p:cNvPr id="23" name="Rectangle 3"/>
          <p:cNvSpPr>
            <a:spLocks noGrp="1" noChangeArrowheads="1"/>
          </p:cNvSpPr>
          <p:nvPr>
            <p:ph idx="1"/>
            <p:custDataLst>
              <p:tags r:id="rId3"/>
            </p:custDataLst>
          </p:nvPr>
        </p:nvSpPr>
        <p:spPr>
          <a:xfrm>
            <a:off x="457200" y="1052736"/>
            <a:ext cx="8229600" cy="864096"/>
          </a:xfrm>
        </p:spPr>
        <p:txBody>
          <a:bodyPr>
            <a:noAutofit/>
          </a:bodyPr>
          <a:lstStyle/>
          <a:p>
            <a:r>
              <a:rPr lang="el-GR" altLang="el-GR" sz="2400" dirty="0"/>
              <a:t>Τα κύρια στάδια παραγωγής παστεριωμένου γάλακτος παρουσιάζονται στο παρακάτω σχήμα: </a:t>
            </a:r>
          </a:p>
        </p:txBody>
      </p:sp>
      <p:pic>
        <p:nvPicPr>
          <p:cNvPr id="6" name="Picture 4" descr="Εικόνα, Κύρια στάδια παραγωγής αποστειρωμένου γάλακτος.&#10;1. ΠΑΣΤΕΡΙΩΣΗ , 2. ΦΥΓΟΚΕΝΤΡΙΚΗ ΔΙΗΘΗΣΗ , 3. ΤΥΠΟΠΟΙΗΣΗ, 4. ΟΜΟΓΕΝΟΠΟΙΗΣΗ.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844824"/>
            <a:ext cx="74898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descr="."/>
          <p:cNvSpPr/>
          <p:nvPr/>
        </p:nvSpPr>
        <p:spPr>
          <a:xfrm>
            <a:off x="462372" y="5564916"/>
            <a:ext cx="8219256" cy="830997"/>
          </a:xfrm>
          <a:prstGeom prst="rect">
            <a:avLst/>
          </a:prstGeom>
        </p:spPr>
        <p:txBody>
          <a:bodyPr wrap="square">
            <a:spAutoFit/>
          </a:bodyPr>
          <a:lstStyle/>
          <a:p>
            <a:r>
              <a:rPr lang="el-GR" altLang="el-GR" sz="2400" i="1" dirty="0"/>
              <a:t>(</a:t>
            </a:r>
            <a:r>
              <a:rPr lang="en-US" altLang="el-GR" sz="2400" i="1" dirty="0" err="1"/>
              <a:t>Tetrapak</a:t>
            </a:r>
            <a:r>
              <a:rPr lang="el-GR" altLang="el-GR" sz="2400" i="1" dirty="0"/>
              <a:t>, 1996)</a:t>
            </a:r>
            <a:r>
              <a:rPr lang="el-GR" altLang="el-GR" sz="2400" dirty="0"/>
              <a:t> 1. ΠΑΣΤΕΡΙΩΣΗ , 2. ΦΥΓΟΚΕΝΤΡΙΚΗ ΔΙΗΘΗΣΗ , 3. ΤΥΠΟΠΟΙΗΣΗ, 4. </a:t>
            </a:r>
            <a:r>
              <a:rPr lang="el-GR" altLang="el-GR" sz="2400" dirty="0" smtClean="0"/>
              <a:t>ΟΜΟΓΕΝΟΠΟΙΗΣΗ. </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marL="0" indent="0"/>
            <a:r>
              <a:rPr lang="el-GR" dirty="0" smtClean="0"/>
              <a:t>Διήθηση</a:t>
            </a:r>
            <a:endParaRPr lang="el-GR" dirty="0"/>
          </a:p>
        </p:txBody>
      </p:sp>
      <p:grpSp>
        <p:nvGrpSpPr>
          <p:cNvPr id="3" name="Ομάδα 2" descr="Εικόνα, Απεικόνιση της λειτουργίας της Διήθησς.&#10;"/>
          <p:cNvGrpSpPr/>
          <p:nvPr/>
        </p:nvGrpSpPr>
        <p:grpSpPr>
          <a:xfrm>
            <a:off x="1220406" y="1498538"/>
            <a:ext cx="6002371" cy="4882790"/>
            <a:chOff x="1220406" y="1498538"/>
            <a:chExt cx="6002371" cy="4882790"/>
          </a:xfrm>
        </p:grpSpPr>
        <p:pic>
          <p:nvPicPr>
            <p:cNvPr id="8" name="Picture 5"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7303" y="1498538"/>
              <a:ext cx="5005288" cy="444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descr="."/>
            <p:cNvSpPr txBox="1">
              <a:spLocks noChangeArrowheads="1"/>
            </p:cNvSpPr>
            <p:nvPr/>
          </p:nvSpPr>
          <p:spPr bwMode="auto">
            <a:xfrm>
              <a:off x="5688984" y="1700808"/>
              <a:ext cx="1129881" cy="369332"/>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dirty="0"/>
                <a:t>κρέμα</a:t>
              </a:r>
            </a:p>
          </p:txBody>
        </p:sp>
        <p:sp>
          <p:nvSpPr>
            <p:cNvPr id="11" name="Text Box 7" descr="."/>
            <p:cNvSpPr txBox="1">
              <a:spLocks noChangeArrowheads="1"/>
            </p:cNvSpPr>
            <p:nvPr/>
          </p:nvSpPr>
          <p:spPr bwMode="auto">
            <a:xfrm>
              <a:off x="3906839" y="5734997"/>
              <a:ext cx="1453722" cy="646331"/>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dirty="0"/>
                <a:t>Είσοδος γάλακτος</a:t>
              </a:r>
            </a:p>
          </p:txBody>
        </p:sp>
        <p:sp>
          <p:nvSpPr>
            <p:cNvPr id="12" name="Text Box 8" descr="."/>
            <p:cNvSpPr txBox="1">
              <a:spLocks noChangeArrowheads="1"/>
            </p:cNvSpPr>
            <p:nvPr/>
          </p:nvSpPr>
          <p:spPr bwMode="auto">
            <a:xfrm>
              <a:off x="1220406" y="3535164"/>
              <a:ext cx="1533793" cy="369332"/>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a:t>Ξένες ύλες</a:t>
              </a:r>
            </a:p>
          </p:txBody>
        </p:sp>
        <p:sp>
          <p:nvSpPr>
            <p:cNvPr id="13" name="Text Box 9" descr="."/>
            <p:cNvSpPr txBox="1">
              <a:spLocks noChangeArrowheads="1"/>
            </p:cNvSpPr>
            <p:nvPr/>
          </p:nvSpPr>
          <p:spPr bwMode="auto">
            <a:xfrm>
              <a:off x="5688984" y="2204864"/>
              <a:ext cx="1533793" cy="369332"/>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a:t>Αποβ.γάλα</a:t>
              </a:r>
            </a:p>
          </p:txBody>
        </p:sp>
      </p:gr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7</a:t>
            </a:fld>
            <a:endParaRPr lang="el-GR" dirty="0"/>
          </a:p>
        </p:txBody>
      </p:sp>
    </p:spTree>
    <p:custDataLst>
      <p:tags r:id="rId1"/>
    </p:custDataLst>
    <p:extLst>
      <p:ext uri="{BB962C8B-B14F-4D97-AF65-F5344CB8AC3E}">
        <p14:creationId xmlns:p14="http://schemas.microsoft.com/office/powerpoint/2010/main" val="3517994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936104"/>
          </a:xfrm>
        </p:spPr>
        <p:txBody>
          <a:bodyPr>
            <a:noAutofit/>
          </a:bodyPr>
          <a:lstStyle/>
          <a:p>
            <a:r>
              <a:rPr lang="el-GR" sz="4000" dirty="0" smtClean="0"/>
              <a:t>Τυποποίηση</a:t>
            </a:r>
            <a:endParaRPr lang="el-GR" sz="4000" dirty="0"/>
          </a:p>
        </p:txBody>
      </p:sp>
      <p:sp>
        <p:nvSpPr>
          <p:cNvPr id="9" name="Rectangle 3"/>
          <p:cNvSpPr txBox="1">
            <a:spLocks noChangeArrowheads="1"/>
          </p:cNvSpPr>
          <p:nvPr>
            <p:custDataLst>
              <p:tags r:id="rId2"/>
            </p:custDataLst>
          </p:nvPr>
        </p:nvSpPr>
        <p:spPr>
          <a:xfrm>
            <a:off x="323528" y="980728"/>
            <a:ext cx="8219256" cy="41764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pPr>
            <a:r>
              <a:rPr lang="el-GR" altLang="el-GR" sz="2400" dirty="0"/>
              <a:t>Επιδιώκεται η ρύθμιση της </a:t>
            </a:r>
            <a:r>
              <a:rPr lang="el-GR" altLang="el-GR" sz="2400" dirty="0" err="1"/>
              <a:t>λιποπεριεκτικότητας</a:t>
            </a:r>
            <a:r>
              <a:rPr lang="el-GR" altLang="el-GR" sz="2400" dirty="0"/>
              <a:t> του  γάλακτος. Γίνεται με ανάμιξη γάλακτος με άλλο γάλα ή γάλακτος με κρέμα.</a:t>
            </a:r>
          </a:p>
          <a:p>
            <a:pPr algn="l">
              <a:lnSpc>
                <a:spcPct val="90000"/>
              </a:lnSpc>
            </a:pPr>
            <a:r>
              <a:rPr lang="el-GR" altLang="el-GR" sz="2400" dirty="0" smtClean="0"/>
              <a:t>Για </a:t>
            </a:r>
            <a:r>
              <a:rPr lang="el-GR" altLang="el-GR" sz="2400" dirty="0"/>
              <a:t>να βρεθεί η αναλογία ανάμιξης χρησιμοποιείται το τετράγωνο του </a:t>
            </a:r>
            <a:r>
              <a:rPr lang="en-US" altLang="el-GR" sz="2400" dirty="0"/>
              <a:t>Pearson</a:t>
            </a:r>
            <a:r>
              <a:rPr lang="el-GR" altLang="el-GR" sz="2400" dirty="0"/>
              <a:t>. Στο κέντρο του τετραγώνου γράφουμε την επιθυμητή </a:t>
            </a:r>
            <a:r>
              <a:rPr lang="el-GR" altLang="el-GR" sz="2400" dirty="0" err="1"/>
              <a:t>λιποπεριεκτικότητα</a:t>
            </a:r>
            <a:r>
              <a:rPr lang="el-GR" altLang="el-GR" sz="2400" dirty="0"/>
              <a:t>. Οι </a:t>
            </a:r>
            <a:r>
              <a:rPr lang="el-GR" altLang="el-GR" sz="2400" dirty="0" err="1"/>
              <a:t>λιποπεριεκτικότητες</a:t>
            </a:r>
            <a:r>
              <a:rPr lang="el-GR" altLang="el-GR" sz="2400" dirty="0"/>
              <a:t> αυτών που  αναμιγνύουμε   γράφονται στις 2 αριστερές γωνίες. Η διαφορά των τιμών στις αριστερές  γωνίες από την τιμή στο κέντρο , μας δίνουν την αναλογία που θα χρησιμοποιήσουμε από τα προς ανάμιξη γάλατα (ή κρέμα) </a:t>
            </a:r>
            <a:endParaRPr lang="el-GR" altLang="el-GR" sz="2400" dirty="0" smtClean="0"/>
          </a:p>
          <a:p>
            <a:pPr algn="l">
              <a:lnSpc>
                <a:spcPct val="90000"/>
              </a:lnSpc>
            </a:pPr>
            <a:r>
              <a:rPr lang="el-GR" altLang="el-GR" sz="2400" dirty="0" smtClean="0"/>
              <a:t>για </a:t>
            </a:r>
            <a:r>
              <a:rPr lang="el-GR" altLang="el-GR" sz="2400" dirty="0"/>
              <a:t>να λάβουμε το τελικό προϊόν </a:t>
            </a:r>
            <a:endParaRPr lang="el-GR" altLang="el-GR" sz="2400" dirty="0" smtClean="0"/>
          </a:p>
          <a:p>
            <a:pPr algn="l">
              <a:lnSpc>
                <a:spcPct val="90000"/>
              </a:lnSpc>
            </a:pPr>
            <a:r>
              <a:rPr lang="el-GR" altLang="el-GR" sz="2400" dirty="0"/>
              <a:t>σ</a:t>
            </a:r>
            <a:r>
              <a:rPr lang="el-GR" altLang="el-GR" sz="2400" dirty="0" smtClean="0"/>
              <a:t>υγκεκριμένης </a:t>
            </a:r>
            <a:r>
              <a:rPr lang="el-GR" altLang="el-GR" sz="2400" dirty="0" err="1" smtClean="0"/>
              <a:t>λιποπεριεκτικότητας</a:t>
            </a:r>
            <a:r>
              <a:rPr lang="el-GR" altLang="el-GR" sz="2400" dirty="0" smtClean="0"/>
              <a:t>. </a:t>
            </a:r>
            <a:endParaRPr lang="el-GR" altLang="el-GR" sz="2400" dirty="0"/>
          </a:p>
        </p:txBody>
      </p:sp>
      <p:pic>
        <p:nvPicPr>
          <p:cNvPr id="7" name="Picture 4"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4066491"/>
            <a:ext cx="3659212" cy="21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Ομογενοποίηση</a:t>
            </a:r>
            <a:endParaRPr lang="el-GR" sz="4000" dirty="0"/>
          </a:p>
        </p:txBody>
      </p:sp>
      <p:sp>
        <p:nvSpPr>
          <p:cNvPr id="7" name="2 - Θέση περιεχομένου"/>
          <p:cNvSpPr>
            <a:spLocks noGrp="1"/>
          </p:cNvSpPr>
          <p:nvPr>
            <p:ph idx="1"/>
          </p:nvPr>
        </p:nvSpPr>
        <p:spPr>
          <a:xfrm>
            <a:off x="467544" y="1052735"/>
            <a:ext cx="8219256" cy="2448273"/>
          </a:xfrm>
        </p:spPr>
        <p:txBody>
          <a:bodyPr>
            <a:noAutofit/>
          </a:bodyPr>
          <a:lstStyle/>
          <a:p>
            <a:r>
              <a:rPr lang="el-GR" altLang="el-GR" sz="2400" dirty="0"/>
              <a:t>Η τάση του λίπους να ανέρχεται στην επιφάνεια και να σχηματίζει ένα στρώμα κρέμας αντιμετωπίζεται με την θραύση των </a:t>
            </a:r>
            <a:r>
              <a:rPr lang="el-GR" altLang="el-GR" sz="2400" dirty="0" err="1"/>
              <a:t>λιποσφαιρίων</a:t>
            </a:r>
            <a:r>
              <a:rPr lang="el-GR" altLang="el-GR" sz="2400" dirty="0"/>
              <a:t> σε μικρότερα με τη χρήση </a:t>
            </a:r>
            <a:r>
              <a:rPr lang="el-GR" altLang="el-GR" sz="2400" dirty="0" err="1"/>
              <a:t>ομογενοποιητή</a:t>
            </a:r>
            <a:r>
              <a:rPr lang="el-GR" altLang="el-GR" sz="2400" dirty="0"/>
              <a:t>. Κατά αυτόν τον τρόπο επιτυγχάνουμε ομοιόμορφη κατανομή του λίπους και μείωση της τάσης ανόδου του λίπους προς την επιφάνεια. </a:t>
            </a:r>
          </a:p>
        </p:txBody>
      </p:sp>
      <p:pic>
        <p:nvPicPr>
          <p:cNvPr id="13" name="Picture 4"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1244" y="3501008"/>
            <a:ext cx="4200996" cy="27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Παστερίωση Γάλακτος, Εκτίμηση αποτελεσματικότητας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3/2005 6:33:16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9,7,4,1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7,13,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1,2,7,9,13,"/>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5,13,8,4,1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6,3,8,17,5,"/>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9,8,5,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9,7,20,11,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7,2,10,9,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7,2,10,9,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6,2,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5696C2B-A697-4874-85B6-6564B6A20C2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4712</TotalTime>
  <Words>1774</Words>
  <Application>Microsoft Office PowerPoint</Application>
  <PresentationFormat>Προβολή στην οθόνη (4:3)</PresentationFormat>
  <Paragraphs>289</Paragraphs>
  <Slides>31</Slides>
  <Notes>30</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Θεωρητικό μέρος</vt:lpstr>
      <vt:lpstr>Διήθηση</vt:lpstr>
      <vt:lpstr>Τυποποίηση</vt:lpstr>
      <vt:lpstr>Ομογενοποίηση</vt:lpstr>
      <vt:lpstr>Παστερίωση (1 από 3)</vt:lpstr>
      <vt:lpstr>Παστερίωση (2 από 3)</vt:lpstr>
      <vt:lpstr>Παστερίωση (3 από 3)</vt:lpstr>
      <vt:lpstr>Βραδεία παστερίωση (LTLT)</vt:lpstr>
      <vt:lpstr>Ταχεία παστερίωση (HTST) (1 από 6)</vt:lpstr>
      <vt:lpstr>Ταχεία παστερίωση (HTST) (2 από 6)</vt:lpstr>
      <vt:lpstr>Ταχεία παστερίωση (HTST) (3 από 6)</vt:lpstr>
      <vt:lpstr>Ταχεία παστερίωση (HTST) (4 από 6)</vt:lpstr>
      <vt:lpstr>Ταχεία παστερίωση (HTST) (5 από 6)</vt:lpstr>
      <vt:lpstr>Ταχεία παστερίωση (HTST) (6 από 6)</vt:lpstr>
      <vt:lpstr>Έλεγχος παστερίωσης</vt:lpstr>
      <vt:lpstr>Ανενεργή φωσφατάση/Ανενεργή υπεροξειδάση (1 από 2) </vt:lpstr>
      <vt:lpstr>Ανενεργή φωσφατάση/Ανενεργή υπεροξειδάση (2 από 2) </vt:lpstr>
      <vt:lpstr>Πειραματικό μέρος (1 από 8)</vt:lpstr>
      <vt:lpstr>Πειραματικό μέρος (2 από 8)</vt:lpstr>
      <vt:lpstr>Πειραματικό μέρος (3 από 8)</vt:lpstr>
      <vt:lpstr>Πειραματικό μέρος (4 από 8)</vt:lpstr>
      <vt:lpstr>Πειραματικό μέρος (5 από 8)</vt:lpstr>
      <vt:lpstr>Πειραματικό μέρος (6 από 8)</vt:lpstr>
      <vt:lpstr>Πειραματικό μέρος (7 από 8)</vt:lpstr>
      <vt:lpstr>Πειραματικό μέρος (8 από 8)</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Παστερίωση Γάλακτος, Εκτίμηση αποτελεσματικότητας.</dc:subject>
  <dc:creator>Ελένη Μαλισσιόβα</dc:creator>
  <cp:keywords>Παστερίωση Γάλακτος, Εκτίμηση αποτελεσματικότητας</cp:keywords>
  <cp:lastModifiedBy>Windows User</cp:lastModifiedBy>
  <cp:revision>418</cp:revision>
  <dcterms:created xsi:type="dcterms:W3CDTF">2012-09-06T09:03:05Z</dcterms:created>
  <dcterms:modified xsi:type="dcterms:W3CDTF">2005-10-03T03:33:29Z</dcterms:modified>
</cp:coreProperties>
</file>