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7.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3.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5.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6.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27.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8.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9.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30.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31.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32.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33.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34.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35.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36.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37.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1"/>
  </p:notesMasterIdLst>
  <p:sldIdLst>
    <p:sldId id="256" r:id="rId3"/>
    <p:sldId id="257" r:id="rId4"/>
    <p:sldId id="259" r:id="rId5"/>
    <p:sldId id="261" r:id="rId6"/>
    <p:sldId id="262" r:id="rId7"/>
    <p:sldId id="264" r:id="rId8"/>
    <p:sldId id="372" r:id="rId9"/>
    <p:sldId id="373" r:id="rId10"/>
    <p:sldId id="374" r:id="rId11"/>
    <p:sldId id="371" r:id="rId12"/>
    <p:sldId id="345" r:id="rId13"/>
    <p:sldId id="346" r:id="rId14"/>
    <p:sldId id="347" r:id="rId15"/>
    <p:sldId id="348" r:id="rId16"/>
    <p:sldId id="349" r:id="rId17"/>
    <p:sldId id="350" r:id="rId18"/>
    <p:sldId id="364" r:id="rId19"/>
    <p:sldId id="352" r:id="rId20"/>
    <p:sldId id="353" r:id="rId21"/>
    <p:sldId id="354" r:id="rId22"/>
    <p:sldId id="366" r:id="rId23"/>
    <p:sldId id="355" r:id="rId24"/>
    <p:sldId id="356" r:id="rId25"/>
    <p:sldId id="357" r:id="rId26"/>
    <p:sldId id="358" r:id="rId27"/>
    <p:sldId id="359" r:id="rId28"/>
    <p:sldId id="362" r:id="rId29"/>
    <p:sldId id="363" r:id="rId30"/>
    <p:sldId id="365" r:id="rId31"/>
    <p:sldId id="367" r:id="rId32"/>
    <p:sldId id="368" r:id="rId33"/>
    <p:sldId id="369" r:id="rId34"/>
    <p:sldId id="370" r:id="rId35"/>
    <p:sldId id="375" r:id="rId36"/>
    <p:sldId id="376" r:id="rId37"/>
    <p:sldId id="377" r:id="rId38"/>
    <p:sldId id="344" r:id="rId39"/>
    <p:sldId id="280" r:id="rId40"/>
  </p:sldIdLst>
  <p:sldSz cx="9144000" cy="6858000" type="screen4x3"/>
  <p:notesSz cx="6858000" cy="9144000"/>
  <p:custDataLst>
    <p:tags r:id="rId4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Συντάκτης" initials="Σ"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6" autoAdjust="0"/>
    <p:restoredTop sz="99339" autoAdjust="0"/>
  </p:normalViewPr>
  <p:slideViewPr>
    <p:cSldViewPr>
      <p:cViewPr varScale="1">
        <p:scale>
          <a:sx n="74" d="100"/>
          <a:sy n="74" d="100"/>
        </p:scale>
        <p:origin x="510" y="6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24/9/2015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1917646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dirty="0"/>
          </a:p>
        </p:txBody>
      </p:sp>
    </p:spTree>
    <p:extLst>
      <p:ext uri="{BB962C8B-B14F-4D97-AF65-F5344CB8AC3E}">
        <p14:creationId xmlns:p14="http://schemas.microsoft.com/office/powerpoint/2010/main" val="3689373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517118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219564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103787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225296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099474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873515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682058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12327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435879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258568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676260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502110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765503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19550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733341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169032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680051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542833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137262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6831074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6302214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431455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22802469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27756985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812107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17565230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987185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012789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859046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notesSlide" Target="../notesSlides/notesSlide10.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s>
</file>

<file path=ppt/slides/_rels/slide11.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notesSlide" Target="../notesSlides/notesSlide1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12.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notesSlide" Target="../notesSlides/notesSlide1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s>
</file>

<file path=ppt/slides/_rels/slide13.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notesSlide" Target="../notesSlides/notesSlide13.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s>
</file>

<file path=ppt/slides/_rels/slide14.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notesSlide" Target="../notesSlides/notesSlide14.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s>
</file>

<file path=ppt/slides/_rels/slide15.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notesSlide" Target="../notesSlides/notesSlide15.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tags" Target="../tags/tag71.xml"/></Relationships>
</file>

<file path=ppt/slides/_rels/slide16.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notesSlide" Target="../notesSlides/notesSlide16.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s>
</file>

<file path=ppt/slides/_rels/slide17.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notesSlide" Target="../notesSlides/notesSlide17.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2.xml"/><Relationship Id="rId5" Type="http://schemas.openxmlformats.org/officeDocument/2006/relationships/tags" Target="../tags/tag82.xml"/><Relationship Id="rId4" Type="http://schemas.openxmlformats.org/officeDocument/2006/relationships/tags" Target="../tags/tag81.xml"/></Relationships>
</file>

<file path=ppt/slides/_rels/slide18.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notesSlide" Target="../notesSlides/notesSlide18.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2.xml"/><Relationship Id="rId5" Type="http://schemas.openxmlformats.org/officeDocument/2006/relationships/tags" Target="../tags/tag87.xml"/><Relationship Id="rId4" Type="http://schemas.openxmlformats.org/officeDocument/2006/relationships/tags" Target="../tags/tag86.xml"/></Relationships>
</file>

<file path=ppt/slides/_rels/slide19.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notesSlide" Target="../notesSlides/notesSlide19.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2.xml"/><Relationship Id="rId5" Type="http://schemas.openxmlformats.org/officeDocument/2006/relationships/tags" Target="../tags/tag92.xml"/><Relationship Id="rId4" Type="http://schemas.openxmlformats.org/officeDocument/2006/relationships/tags" Target="../tags/tag9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notesSlide" Target="../notesSlides/notesSlide20.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2.xml"/><Relationship Id="rId5" Type="http://schemas.openxmlformats.org/officeDocument/2006/relationships/tags" Target="../tags/tag97.xml"/><Relationship Id="rId4" Type="http://schemas.openxmlformats.org/officeDocument/2006/relationships/tags" Target="../tags/tag96.xml"/></Relationships>
</file>

<file path=ppt/slides/_rels/slide21.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notesSlide" Target="../notesSlides/notesSlide2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2.xml"/><Relationship Id="rId5" Type="http://schemas.openxmlformats.org/officeDocument/2006/relationships/tags" Target="../tags/tag102.xml"/><Relationship Id="rId4" Type="http://schemas.openxmlformats.org/officeDocument/2006/relationships/tags" Target="../tags/tag101.xml"/></Relationships>
</file>

<file path=ppt/slides/_rels/slide22.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notesSlide" Target="../notesSlides/notesSlide22.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2.xml"/><Relationship Id="rId5" Type="http://schemas.openxmlformats.org/officeDocument/2006/relationships/tags" Target="../tags/tag107.xml"/><Relationship Id="rId4" Type="http://schemas.openxmlformats.org/officeDocument/2006/relationships/tags" Target="../tags/tag106.xml"/></Relationships>
</file>

<file path=ppt/slides/_rels/slide23.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notesSlide" Target="../notesSlides/notesSlide23.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2.xml"/><Relationship Id="rId5" Type="http://schemas.openxmlformats.org/officeDocument/2006/relationships/tags" Target="../tags/tag112.xml"/><Relationship Id="rId4" Type="http://schemas.openxmlformats.org/officeDocument/2006/relationships/tags" Target="../tags/tag111.xml"/></Relationships>
</file>

<file path=ppt/slides/_rels/slide24.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notesSlide" Target="../notesSlides/notesSlide24.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2.xml"/><Relationship Id="rId5" Type="http://schemas.openxmlformats.org/officeDocument/2006/relationships/tags" Target="../tags/tag117.xml"/><Relationship Id="rId4" Type="http://schemas.openxmlformats.org/officeDocument/2006/relationships/tags" Target="../tags/tag116.xml"/></Relationships>
</file>

<file path=ppt/slides/_rels/slide25.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notesSlide" Target="../notesSlides/notesSlide25.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2.xml"/><Relationship Id="rId5" Type="http://schemas.openxmlformats.org/officeDocument/2006/relationships/tags" Target="../tags/tag122.xml"/><Relationship Id="rId4" Type="http://schemas.openxmlformats.org/officeDocument/2006/relationships/tags" Target="../tags/tag121.xml"/></Relationships>
</file>

<file path=ppt/slides/_rels/slide26.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notesSlide" Target="../notesSlides/notesSlide26.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2.xml"/><Relationship Id="rId5" Type="http://schemas.openxmlformats.org/officeDocument/2006/relationships/tags" Target="../tags/tag127.xml"/><Relationship Id="rId4" Type="http://schemas.openxmlformats.org/officeDocument/2006/relationships/tags" Target="../tags/tag126.xml"/></Relationships>
</file>

<file path=ppt/slides/_rels/slide27.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notesSlide" Target="../notesSlides/notesSlide27.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slideLayout" Target="../slideLayouts/slideLayout2.xml"/><Relationship Id="rId5" Type="http://schemas.openxmlformats.org/officeDocument/2006/relationships/tags" Target="../tags/tag132.xml"/><Relationship Id="rId4" Type="http://schemas.openxmlformats.org/officeDocument/2006/relationships/tags" Target="../tags/tag131.xml"/></Relationships>
</file>

<file path=ppt/slides/_rels/slide28.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notesSlide" Target="../notesSlides/notesSlide28.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Layout" Target="../slideLayouts/slideLayout2.xml"/><Relationship Id="rId5" Type="http://schemas.openxmlformats.org/officeDocument/2006/relationships/tags" Target="../tags/tag137.xml"/><Relationship Id="rId4" Type="http://schemas.openxmlformats.org/officeDocument/2006/relationships/tags" Target="../tags/tag136.xml"/></Relationships>
</file>

<file path=ppt/slides/_rels/slide29.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notesSlide" Target="../notesSlides/notesSlide29.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Layout" Target="../slideLayouts/slideLayout2.xml"/><Relationship Id="rId5" Type="http://schemas.openxmlformats.org/officeDocument/2006/relationships/tags" Target="../tags/tag142.xml"/><Relationship Id="rId4" Type="http://schemas.openxmlformats.org/officeDocument/2006/relationships/tags" Target="../tags/tag141.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tags" Target="../tags/tag145.xml"/><Relationship Id="rId7" Type="http://schemas.openxmlformats.org/officeDocument/2006/relationships/notesSlide" Target="../notesSlides/notesSlide30.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slideLayout" Target="../slideLayouts/slideLayout2.xml"/><Relationship Id="rId5" Type="http://schemas.openxmlformats.org/officeDocument/2006/relationships/tags" Target="../tags/tag147.xml"/><Relationship Id="rId4" Type="http://schemas.openxmlformats.org/officeDocument/2006/relationships/tags" Target="../tags/tag146.xml"/></Relationships>
</file>

<file path=ppt/slides/_rels/slide31.xml.rels><?xml version="1.0" encoding="UTF-8" standalone="yes"?>
<Relationships xmlns="http://schemas.openxmlformats.org/package/2006/relationships"><Relationship Id="rId3" Type="http://schemas.openxmlformats.org/officeDocument/2006/relationships/tags" Target="../tags/tag150.xml"/><Relationship Id="rId7" Type="http://schemas.openxmlformats.org/officeDocument/2006/relationships/notesSlide" Target="../notesSlides/notesSlide31.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slideLayout" Target="../slideLayouts/slideLayout2.xml"/><Relationship Id="rId5" Type="http://schemas.openxmlformats.org/officeDocument/2006/relationships/tags" Target="../tags/tag152.xml"/><Relationship Id="rId4" Type="http://schemas.openxmlformats.org/officeDocument/2006/relationships/tags" Target="../tags/tag151.xml"/></Relationships>
</file>

<file path=ppt/slides/_rels/slide32.xml.rels><?xml version="1.0" encoding="UTF-8" standalone="yes"?>
<Relationships xmlns="http://schemas.openxmlformats.org/package/2006/relationships"><Relationship Id="rId3" Type="http://schemas.openxmlformats.org/officeDocument/2006/relationships/tags" Target="../tags/tag155.xml"/><Relationship Id="rId7" Type="http://schemas.openxmlformats.org/officeDocument/2006/relationships/notesSlide" Target="../notesSlides/notesSlide32.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slideLayout" Target="../slideLayouts/slideLayout2.xml"/><Relationship Id="rId5" Type="http://schemas.openxmlformats.org/officeDocument/2006/relationships/tags" Target="../tags/tag157.xml"/><Relationship Id="rId4" Type="http://schemas.openxmlformats.org/officeDocument/2006/relationships/tags" Target="../tags/tag156.xml"/></Relationships>
</file>

<file path=ppt/slides/_rels/slide33.xml.rels><?xml version="1.0" encoding="UTF-8" standalone="yes"?>
<Relationships xmlns="http://schemas.openxmlformats.org/package/2006/relationships"><Relationship Id="rId3" Type="http://schemas.openxmlformats.org/officeDocument/2006/relationships/tags" Target="../tags/tag160.xml"/><Relationship Id="rId7" Type="http://schemas.openxmlformats.org/officeDocument/2006/relationships/notesSlide" Target="../notesSlides/notesSlide33.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slideLayout" Target="../slideLayouts/slideLayout2.xml"/><Relationship Id="rId5" Type="http://schemas.openxmlformats.org/officeDocument/2006/relationships/tags" Target="../tags/tag162.xml"/><Relationship Id="rId4" Type="http://schemas.openxmlformats.org/officeDocument/2006/relationships/tags" Target="../tags/tag161.xml"/></Relationships>
</file>

<file path=ppt/slides/_rels/slide34.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notesSlide" Target="../notesSlides/notesSlide34.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slideLayout" Target="../slideLayouts/slideLayout2.xml"/><Relationship Id="rId5" Type="http://schemas.openxmlformats.org/officeDocument/2006/relationships/tags" Target="../tags/tag167.xml"/><Relationship Id="rId4" Type="http://schemas.openxmlformats.org/officeDocument/2006/relationships/tags" Target="../tags/tag166.xml"/></Relationships>
</file>

<file path=ppt/slides/_rels/slide35.xml.rels><?xml version="1.0" encoding="UTF-8" standalone="yes"?>
<Relationships xmlns="http://schemas.openxmlformats.org/package/2006/relationships"><Relationship Id="rId3" Type="http://schemas.openxmlformats.org/officeDocument/2006/relationships/tags" Target="../tags/tag170.xml"/><Relationship Id="rId7" Type="http://schemas.openxmlformats.org/officeDocument/2006/relationships/notesSlide" Target="../notesSlides/notesSlide35.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slideLayout" Target="../slideLayouts/slideLayout2.xml"/><Relationship Id="rId5" Type="http://schemas.openxmlformats.org/officeDocument/2006/relationships/tags" Target="../tags/tag172.xml"/><Relationship Id="rId4" Type="http://schemas.openxmlformats.org/officeDocument/2006/relationships/tags" Target="../tags/tag171.xml"/></Relationships>
</file>

<file path=ppt/slides/_rels/slide36.xml.rels><?xml version="1.0" encoding="UTF-8" standalone="yes"?>
<Relationships xmlns="http://schemas.openxmlformats.org/package/2006/relationships"><Relationship Id="rId3" Type="http://schemas.openxmlformats.org/officeDocument/2006/relationships/tags" Target="../tags/tag175.xml"/><Relationship Id="rId7" Type="http://schemas.openxmlformats.org/officeDocument/2006/relationships/notesSlide" Target="../notesSlides/notesSlide36.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slideLayout" Target="../slideLayouts/slideLayout2.xml"/><Relationship Id="rId5" Type="http://schemas.openxmlformats.org/officeDocument/2006/relationships/tags" Target="../tags/tag177.xml"/><Relationship Id="rId4" Type="http://schemas.openxmlformats.org/officeDocument/2006/relationships/tags" Target="../tags/tag176.xml"/></Relationships>
</file>

<file path=ppt/slides/_rels/slide37.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notesSlide" Target="../notesSlides/notesSlide37.xml"/><Relationship Id="rId5" Type="http://schemas.openxmlformats.org/officeDocument/2006/relationships/slideLayout" Target="../slideLayouts/slideLayout2.xml"/><Relationship Id="rId4" Type="http://schemas.openxmlformats.org/officeDocument/2006/relationships/tags" Target="../tags/tag181.xml"/></Relationships>
</file>

<file path=ppt/slides/_rels/slide3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30.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26.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25.xml"/><Relationship Id="rId5" Type="http://schemas.openxmlformats.org/officeDocument/2006/relationships/tags" Target="../tags/tag22.xml"/><Relationship Id="rId10" Type="http://schemas.openxmlformats.org/officeDocument/2006/relationships/slide" Target="slide15.xml"/><Relationship Id="rId4" Type="http://schemas.openxmlformats.org/officeDocument/2006/relationships/tags" Target="../tags/tag21.xml"/><Relationship Id="rId9" Type="http://schemas.openxmlformats.org/officeDocument/2006/relationships/slide" Target="slide11.xml"/><Relationship Id="rId14" Type="http://schemas.openxmlformats.org/officeDocument/2006/relationships/slide" Target="slide34.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notesSlide" Target="../notesSlides/notesSlide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notesSlide" Target="../notesSlides/notesSlide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notesSlide" Target="../notesSlides/notesSlide8.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9.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notesSlide" Target="../notesSlides/notesSlide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Εισαγωγή στη                     Νοσηλευτική Επιστήμη</a:t>
            </a:r>
            <a:endParaRPr lang="el-GR" dirty="0"/>
          </a:p>
        </p:txBody>
      </p:sp>
      <p:sp>
        <p:nvSpPr>
          <p:cNvPr id="3" name="Υπότιτλος 2"/>
          <p:cNvSpPr>
            <a:spLocks noGrp="1"/>
          </p:cNvSpPr>
          <p:nvPr>
            <p:ph type="subTitle" idx="1"/>
            <p:custDataLst>
              <p:tags r:id="rId3"/>
            </p:custDataLst>
          </p:nvPr>
        </p:nvSpPr>
        <p:spPr>
          <a:xfrm>
            <a:off x="251520" y="2708920"/>
            <a:ext cx="8208912" cy="4056856"/>
          </a:xfrm>
        </p:spPr>
        <p:txBody>
          <a:bodyPr>
            <a:noAutofit/>
          </a:bodyPr>
          <a:lstStyle/>
          <a:p>
            <a:r>
              <a:rPr lang="el-GR" sz="2800" b="1" dirty="0"/>
              <a:t>Ενότητα </a:t>
            </a:r>
            <a:r>
              <a:rPr lang="el-GR" sz="2800" b="1" dirty="0" smtClean="0"/>
              <a:t>13:</a:t>
            </a:r>
            <a:r>
              <a:rPr lang="en-US" sz="2800" b="1" dirty="0" smtClean="0"/>
              <a:t> </a:t>
            </a:r>
            <a:r>
              <a:rPr lang="el-GR" sz="2800" b="1" dirty="0" smtClean="0"/>
              <a:t>Διαταραχές Προσωπικότητας (β)</a:t>
            </a:r>
            <a:r>
              <a:rPr lang="el-GR" dirty="0" smtClean="0"/>
              <a:t>.</a:t>
            </a:r>
            <a:endParaRPr lang="en-US" sz="16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Κοτρώτσιου</a:t>
            </a:r>
            <a:r>
              <a:rPr lang="el-GR" sz="2800" dirty="0" smtClean="0"/>
              <a:t> Ευαγγελία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Νοσηλευτικής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144000" cy="940966"/>
          </a:xfrm>
        </p:spPr>
        <p:txBody>
          <a:bodyPr>
            <a:noAutofit/>
          </a:bodyPr>
          <a:lstStyle/>
          <a:p>
            <a:r>
              <a:rPr lang="el-GR" altLang="el-GR" sz="4000" dirty="0" smtClean="0">
                <a:cs typeface="Times New Roman" panose="02020603050405020304" pitchFamily="18" charset="0"/>
              </a:rPr>
              <a:t>Συμπτώματα (2)</a:t>
            </a:r>
            <a:endParaRPr lang="en-US" sz="2400" b="0" dirty="0"/>
          </a:p>
        </p:txBody>
      </p:sp>
      <p:sp>
        <p:nvSpPr>
          <p:cNvPr id="9" name="Θέση περιεχομένου 8"/>
          <p:cNvSpPr>
            <a:spLocks noGrp="1"/>
          </p:cNvSpPr>
          <p:nvPr>
            <p:ph idx="1"/>
            <p:custDataLst>
              <p:tags r:id="rId3"/>
            </p:custDataLst>
          </p:nvPr>
        </p:nvSpPr>
        <p:spPr>
          <a:xfrm>
            <a:off x="323528" y="1556792"/>
            <a:ext cx="8496944" cy="2351139"/>
          </a:xfrm>
        </p:spPr>
        <p:txBody>
          <a:bodyPr>
            <a:noAutofit/>
          </a:bodyPr>
          <a:lstStyle/>
          <a:p>
            <a:pPr algn="just">
              <a:lnSpc>
                <a:spcPct val="90000"/>
              </a:lnSpc>
              <a:defRPr/>
            </a:pPr>
            <a:r>
              <a:rPr lang="el-GR" altLang="el-GR" sz="2800" dirty="0" smtClean="0">
                <a:solidFill>
                  <a:srgbClr val="000000"/>
                </a:solidFill>
                <a:cs typeface="Times New Roman" charset="0"/>
              </a:rPr>
              <a:t>Επιθετικότητα.</a:t>
            </a:r>
            <a:endParaRPr lang="el-GR" altLang="el-GR" sz="2800" dirty="0">
              <a:solidFill>
                <a:srgbClr val="000000"/>
              </a:solidFill>
              <a:cs typeface="Times New Roman" charset="0"/>
            </a:endParaRPr>
          </a:p>
          <a:p>
            <a:pPr algn="just">
              <a:lnSpc>
                <a:spcPct val="90000"/>
              </a:lnSpc>
              <a:defRPr/>
            </a:pPr>
            <a:r>
              <a:rPr lang="el-GR" altLang="el-GR" sz="2800" dirty="0" smtClean="0">
                <a:solidFill>
                  <a:srgbClr val="000000"/>
                </a:solidFill>
                <a:cs typeface="Times New Roman" charset="0"/>
              </a:rPr>
              <a:t>Έλλειψη </a:t>
            </a:r>
            <a:r>
              <a:rPr lang="el-GR" altLang="el-GR" sz="2800" dirty="0">
                <a:solidFill>
                  <a:srgbClr val="000000"/>
                </a:solidFill>
                <a:cs typeface="Times New Roman" charset="0"/>
              </a:rPr>
              <a:t>γνώσης του </a:t>
            </a:r>
            <a:r>
              <a:rPr lang="el-GR" altLang="el-GR" sz="2800" dirty="0" smtClean="0">
                <a:solidFill>
                  <a:srgbClr val="000000"/>
                </a:solidFill>
                <a:cs typeface="Times New Roman" charset="0"/>
              </a:rPr>
              <a:t>εαυτού.  </a:t>
            </a:r>
            <a:endParaRPr lang="el-GR" altLang="el-GR" sz="2800" dirty="0">
              <a:solidFill>
                <a:srgbClr val="000000"/>
              </a:solidFill>
              <a:cs typeface="Times New Roman" charset="0"/>
            </a:endParaRPr>
          </a:p>
          <a:p>
            <a:pPr algn="just">
              <a:lnSpc>
                <a:spcPct val="90000"/>
              </a:lnSpc>
              <a:defRPr/>
            </a:pPr>
            <a:r>
              <a:rPr lang="el-GR" altLang="el-GR" sz="2800" dirty="0" smtClean="0">
                <a:solidFill>
                  <a:srgbClr val="000000"/>
                </a:solidFill>
                <a:cs typeface="Times New Roman" charset="0"/>
              </a:rPr>
              <a:t>Ανάγκη </a:t>
            </a:r>
            <a:r>
              <a:rPr lang="el-GR" altLang="el-GR" sz="2800" dirty="0">
                <a:solidFill>
                  <a:srgbClr val="000000"/>
                </a:solidFill>
                <a:cs typeface="Times New Roman" charset="0"/>
              </a:rPr>
              <a:t>για έντονη </a:t>
            </a:r>
            <a:r>
              <a:rPr lang="el-GR" altLang="el-GR" sz="2800" dirty="0" smtClean="0">
                <a:solidFill>
                  <a:srgbClr val="000000"/>
                </a:solidFill>
                <a:cs typeface="Times New Roman" charset="0"/>
              </a:rPr>
              <a:t>συμπεριφορά.</a:t>
            </a:r>
            <a:endParaRPr lang="el-GR" altLang="el-GR" sz="2800" dirty="0">
              <a:solidFill>
                <a:srgbClr val="000000"/>
              </a:solidFill>
              <a:cs typeface="Times New Roman" charset="0"/>
            </a:endParaRPr>
          </a:p>
          <a:p>
            <a:pPr algn="just">
              <a:lnSpc>
                <a:spcPct val="90000"/>
              </a:lnSpc>
              <a:defRPr/>
            </a:pPr>
            <a:r>
              <a:rPr lang="el-GR" altLang="el-GR" sz="2800" dirty="0" smtClean="0">
                <a:solidFill>
                  <a:srgbClr val="000000"/>
                </a:solidFill>
                <a:cs typeface="Times New Roman" charset="0"/>
              </a:rPr>
              <a:t>Εκμετάλλευση </a:t>
            </a:r>
            <a:r>
              <a:rPr lang="el-GR" altLang="el-GR" sz="2800" dirty="0">
                <a:solidFill>
                  <a:srgbClr val="000000"/>
                </a:solidFill>
                <a:cs typeface="Times New Roman" charset="0"/>
              </a:rPr>
              <a:t>των </a:t>
            </a:r>
            <a:r>
              <a:rPr lang="el-GR" altLang="el-GR" sz="2800" dirty="0" smtClean="0">
                <a:solidFill>
                  <a:srgbClr val="000000"/>
                </a:solidFill>
                <a:cs typeface="Times New Roman" charset="0"/>
              </a:rPr>
              <a:t>σχέσεων.</a:t>
            </a:r>
            <a:endParaRPr lang="el-GR" altLang="el-GR" sz="2800" dirty="0">
              <a:solidFill>
                <a:srgbClr val="000000"/>
              </a:solidFill>
              <a:cs typeface="Times New Roman" charset="0"/>
            </a:endParaRPr>
          </a:p>
          <a:p>
            <a:pPr algn="just">
              <a:lnSpc>
                <a:spcPct val="90000"/>
              </a:lnSpc>
              <a:defRPr/>
            </a:pPr>
            <a:r>
              <a:rPr lang="el-GR" altLang="el-GR" sz="2800" dirty="0" smtClean="0">
                <a:solidFill>
                  <a:srgbClr val="000000"/>
                </a:solidFill>
                <a:cs typeface="Times New Roman" charset="0"/>
              </a:rPr>
              <a:t>Συνεχής ανευθυνότητα. </a:t>
            </a:r>
            <a:endParaRPr lang="el-GR" altLang="el-GR" sz="2800" dirty="0">
              <a:solidFill>
                <a:srgbClr val="000000"/>
              </a:solidFill>
              <a:cs typeface="Times New Roman"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(β).</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480227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sz="4000" dirty="0" smtClean="0">
                <a:cs typeface="Times New Roman" panose="02020603050405020304" pitchFamily="18" charset="0"/>
              </a:rPr>
              <a:t>Γενική Εμφάνιση και Συμπεριφορά</a:t>
            </a:r>
            <a:endParaRPr lang="en-US" sz="2400" b="0" dirty="0"/>
          </a:p>
        </p:txBody>
      </p:sp>
      <p:sp>
        <p:nvSpPr>
          <p:cNvPr id="9" name="Θέση περιεχομένου 8"/>
          <p:cNvSpPr>
            <a:spLocks noGrp="1"/>
          </p:cNvSpPr>
          <p:nvPr>
            <p:ph idx="1"/>
            <p:custDataLst>
              <p:tags r:id="rId3"/>
            </p:custDataLst>
          </p:nvPr>
        </p:nvSpPr>
        <p:spPr>
          <a:xfrm>
            <a:off x="241176" y="1844824"/>
            <a:ext cx="8363272" cy="2351139"/>
          </a:xfrm>
        </p:spPr>
        <p:txBody>
          <a:bodyPr>
            <a:noAutofit/>
          </a:bodyPr>
          <a:lstStyle/>
          <a:p>
            <a:pPr>
              <a:lnSpc>
                <a:spcPct val="90000"/>
              </a:lnSpc>
            </a:pPr>
            <a:r>
              <a:rPr lang="el-GR" altLang="el-GR" dirty="0">
                <a:solidFill>
                  <a:srgbClr val="000000"/>
                </a:solidFill>
                <a:cs typeface="Times New Roman" panose="02020603050405020304" pitchFamily="18" charset="0"/>
              </a:rPr>
              <a:t>Η εμφάνιση είναι συνηθισμένη. </a:t>
            </a:r>
          </a:p>
          <a:p>
            <a:pPr>
              <a:lnSpc>
                <a:spcPct val="90000"/>
              </a:lnSpc>
            </a:pPr>
            <a:r>
              <a:rPr lang="el-GR" altLang="el-GR" dirty="0">
                <a:solidFill>
                  <a:srgbClr val="000000"/>
                </a:solidFill>
                <a:cs typeface="Times New Roman" panose="02020603050405020304" pitchFamily="18" charset="0"/>
              </a:rPr>
              <a:t>Μπορεί οι ασθενείς να είναι και γοητευτικοί. </a:t>
            </a:r>
            <a:endParaRPr lang="el-GR" altLang="el-GR" dirty="0">
              <a:solidFill>
                <a:srgbClr val="000000"/>
              </a:solidFill>
              <a:cs typeface="Times New Roman" panose="02020603050405020304" pitchFamily="18" charset="0"/>
            </a:endParaRPr>
          </a:p>
        </p:txBody>
      </p:sp>
      <p:sp>
        <p:nvSpPr>
          <p:cNvPr id="6"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(β).</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4134201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sz="3600" dirty="0" smtClean="0">
                <a:cs typeface="Times New Roman" panose="02020603050405020304" pitchFamily="18" charset="0"/>
              </a:rPr>
              <a:t>Διάθεση και Συναίσθημα</a:t>
            </a:r>
            <a:endParaRPr lang="el-GR" altLang="el-GR" sz="3600" dirty="0"/>
          </a:p>
        </p:txBody>
      </p:sp>
      <p:sp>
        <p:nvSpPr>
          <p:cNvPr id="9" name="Θέση περιεχομένου 8"/>
          <p:cNvSpPr>
            <a:spLocks noGrp="1"/>
          </p:cNvSpPr>
          <p:nvPr>
            <p:ph idx="1"/>
            <p:custDataLst>
              <p:tags r:id="rId3"/>
            </p:custDataLst>
          </p:nvPr>
        </p:nvSpPr>
        <p:spPr>
          <a:xfrm>
            <a:off x="498376" y="1332319"/>
            <a:ext cx="8147248" cy="2351139"/>
          </a:xfrm>
        </p:spPr>
        <p:txBody>
          <a:bodyPr>
            <a:noAutofit/>
          </a:bodyPr>
          <a:lstStyle/>
          <a:p>
            <a:pPr algn="just"/>
            <a:r>
              <a:rPr lang="el-GR" altLang="el-GR" sz="2400" dirty="0">
                <a:cs typeface="Times New Roman" panose="02020603050405020304" pitchFamily="18" charset="0"/>
              </a:rPr>
              <a:t>Δείχνουν συχνά παραποιημένα συναισθήματα, επιλεγμένα για να ταιριάζουν με την κατάσταση ή να είναι προς όφελός τους. </a:t>
            </a:r>
          </a:p>
          <a:p>
            <a:pPr algn="just"/>
            <a:r>
              <a:rPr lang="el-GR" altLang="el-GR" sz="2400" dirty="0">
                <a:cs typeface="Times New Roman" panose="02020603050405020304" pitchFamily="18" charset="0"/>
              </a:rPr>
              <a:t>Για παράδειγμα κάποιος που υποχρεώνεται μα μπει σε θεραπεία αντί να φυλακιστεί, θα προσπαθήσει να κερδίσει τη συμπάθεια, λέγοντας μια ιστορία για μια άσχημη παιδική ηλικία, ενώ τα συναισθήματά του είναι </a:t>
            </a:r>
            <a:r>
              <a:rPr lang="el-GR" altLang="el-GR" sz="2400" dirty="0" smtClean="0">
                <a:cs typeface="Times New Roman" panose="02020603050405020304" pitchFamily="18" charset="0"/>
              </a:rPr>
              <a:t>ρηχά.</a:t>
            </a:r>
            <a:endParaRPr lang="el-GR" altLang="el-GR" sz="2400" dirty="0">
              <a:cs typeface="Times New Roman" panose="02020603050405020304" pitchFamily="18" charset="0"/>
            </a:endParaRPr>
          </a:p>
          <a:p>
            <a:pPr algn="just"/>
            <a:r>
              <a:rPr lang="el-GR" altLang="el-GR" sz="2400" dirty="0">
                <a:cs typeface="Times New Roman" panose="02020603050405020304" pitchFamily="18" charset="0"/>
              </a:rPr>
              <a:t>Δεν συμπάσχουν και αυτό τους κάνει να εκμεταλλεύονται τους άλλους χωρίς ενοχές.</a:t>
            </a:r>
          </a:p>
          <a:p>
            <a:pPr algn="just"/>
            <a:r>
              <a:rPr lang="el-GR" altLang="el-GR" sz="2400" dirty="0">
                <a:cs typeface="Times New Roman" panose="02020603050405020304" pitchFamily="18" charset="0"/>
              </a:rPr>
              <a:t>Συνήθως έχουν τύψεις μόνο αν τους πιάσουν να παρανομούν.</a:t>
            </a:r>
          </a:p>
          <a:p>
            <a:pPr algn="just"/>
            <a:endParaRPr lang="el-GR" altLang="el-GR" sz="2400" dirty="0">
              <a:cs typeface="Times New Roman" panose="02020603050405020304" pitchFamily="18" charset="0"/>
            </a:endParaRPr>
          </a:p>
        </p:txBody>
      </p:sp>
      <p:sp>
        <p:nvSpPr>
          <p:cNvPr id="6"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(β).</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07970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188640"/>
            <a:ext cx="9252520" cy="940966"/>
          </a:xfrm>
        </p:spPr>
        <p:txBody>
          <a:bodyPr>
            <a:noAutofit/>
          </a:bodyPr>
          <a:lstStyle/>
          <a:p>
            <a:r>
              <a:rPr lang="el-GR" altLang="el-GR" sz="4000" dirty="0" smtClean="0"/>
              <a:t>Διαδικασία και περιεχόμενο σκέψης</a:t>
            </a:r>
            <a:endParaRPr lang="el-GR" altLang="el-GR" sz="4000" dirty="0"/>
          </a:p>
        </p:txBody>
      </p:sp>
      <p:sp>
        <p:nvSpPr>
          <p:cNvPr id="9" name="Θέση περιεχομένου 8"/>
          <p:cNvSpPr>
            <a:spLocks noGrp="1"/>
          </p:cNvSpPr>
          <p:nvPr>
            <p:ph idx="1"/>
            <p:custDataLst>
              <p:tags r:id="rId3"/>
            </p:custDataLst>
          </p:nvPr>
        </p:nvSpPr>
        <p:spPr>
          <a:xfrm>
            <a:off x="323528" y="1556792"/>
            <a:ext cx="8502116" cy="2351139"/>
          </a:xfrm>
        </p:spPr>
        <p:txBody>
          <a:bodyPr>
            <a:noAutofit/>
          </a:bodyPr>
          <a:lstStyle/>
          <a:p>
            <a:pPr>
              <a:lnSpc>
                <a:spcPct val="90000"/>
              </a:lnSpc>
            </a:pPr>
            <a:r>
              <a:rPr lang="el-GR" altLang="el-GR" sz="2800" dirty="0">
                <a:solidFill>
                  <a:srgbClr val="000000"/>
                </a:solidFill>
                <a:cs typeface="Times New Roman" panose="02020603050405020304" pitchFamily="18" charset="0"/>
              </a:rPr>
              <a:t>Η άποψη τους για τον κόσμο είναι διαστρεβλωμένη και ρηχή. </a:t>
            </a:r>
          </a:p>
          <a:p>
            <a:pPr>
              <a:lnSpc>
                <a:spcPct val="90000"/>
              </a:lnSpc>
            </a:pPr>
            <a:r>
              <a:rPr lang="el-GR" altLang="el-GR" sz="2800" dirty="0">
                <a:solidFill>
                  <a:srgbClr val="000000"/>
                </a:solidFill>
                <a:cs typeface="Times New Roman" panose="02020603050405020304" pitchFamily="18" charset="0"/>
              </a:rPr>
              <a:t>Επειδή θέλουν το προσωπικό όφελος, πιστεύουν ότι όλοι κάνουν το ίδιο.</a:t>
            </a:r>
          </a:p>
          <a:p>
            <a:pPr>
              <a:lnSpc>
                <a:spcPct val="90000"/>
              </a:lnSpc>
            </a:pPr>
            <a:r>
              <a:rPr lang="el-GR" altLang="el-GR" sz="2800" dirty="0">
                <a:solidFill>
                  <a:srgbClr val="000000"/>
                </a:solidFill>
                <a:cs typeface="Times New Roman" panose="02020603050405020304" pitchFamily="18" charset="0"/>
              </a:rPr>
              <a:t>Θεωρούν τον κόσμο ως εχθρικό και έτσι εκλογικεύουν τη σκέψη τους. </a:t>
            </a:r>
          </a:p>
          <a:p>
            <a:pPr>
              <a:lnSpc>
                <a:spcPct val="90000"/>
              </a:lnSpc>
            </a:pPr>
            <a:endParaRPr lang="el-GR" altLang="el-GR" sz="2800" dirty="0">
              <a:solidFill>
                <a:srgbClr val="000000"/>
              </a:solidFill>
              <a:cs typeface="Times New Roman" panose="02020603050405020304" pitchFamily="18"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(β).</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207599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23528" y="417812"/>
            <a:ext cx="8712968" cy="940966"/>
          </a:xfrm>
        </p:spPr>
        <p:txBody>
          <a:bodyPr>
            <a:noAutofit/>
          </a:bodyPr>
          <a:lstStyle/>
          <a:p>
            <a:r>
              <a:rPr lang="el-GR" altLang="el-GR" sz="4000" dirty="0" smtClean="0"/>
              <a:t>Πνευματικό Επίπεδο, Κρίση</a:t>
            </a:r>
            <a:endParaRPr lang="en-US" sz="2400" b="0" dirty="0"/>
          </a:p>
        </p:txBody>
      </p:sp>
      <p:sp>
        <p:nvSpPr>
          <p:cNvPr id="9" name="Θέση περιεχομένου 8"/>
          <p:cNvSpPr>
            <a:spLocks noGrp="1"/>
          </p:cNvSpPr>
          <p:nvPr>
            <p:ph idx="1"/>
            <p:custDataLst>
              <p:tags r:id="rId3"/>
            </p:custDataLst>
          </p:nvPr>
        </p:nvSpPr>
        <p:spPr>
          <a:xfrm>
            <a:off x="457200" y="1315379"/>
            <a:ext cx="8147248" cy="2351139"/>
          </a:xfrm>
        </p:spPr>
        <p:txBody>
          <a:bodyPr>
            <a:noAutofit/>
          </a:bodyPr>
          <a:lstStyle/>
          <a:p>
            <a:pPr algn="just"/>
            <a:r>
              <a:rPr lang="el-GR" altLang="el-GR" sz="2800" dirty="0">
                <a:solidFill>
                  <a:srgbClr val="000000"/>
                </a:solidFill>
                <a:cs typeface="Times New Roman" panose="02020603050405020304" pitchFamily="18" charset="0"/>
              </a:rPr>
              <a:t>Πιστεύουν ότι φροντίζουν τον εαυτό τους γιατί κανένας άλλος δεν θα το έκανε.</a:t>
            </a:r>
          </a:p>
          <a:p>
            <a:pPr algn="just"/>
            <a:r>
              <a:rPr lang="el-GR" altLang="el-GR" sz="2800" dirty="0">
                <a:solidFill>
                  <a:srgbClr val="000000"/>
                </a:solidFill>
                <a:cs typeface="Times New Roman" panose="02020603050405020304" pitchFamily="18" charset="0"/>
              </a:rPr>
              <a:t>ΠΝΕΥΜΑΤΙΚΟ ΕΠΙΠΕΔΟ: Έχουν επίπεδο IQ μέσο ή πάνω από το μέσο.</a:t>
            </a:r>
          </a:p>
          <a:p>
            <a:pPr algn="just"/>
            <a:r>
              <a:rPr lang="el-GR" altLang="el-GR" sz="2800" dirty="0">
                <a:solidFill>
                  <a:srgbClr val="000000"/>
                </a:solidFill>
                <a:cs typeface="Times New Roman" panose="02020603050405020304" pitchFamily="18" charset="0"/>
              </a:rPr>
              <a:t>ΚΡΙΣΗ: Δεν έχουν σωστή κρίση για διάφορους λόγους.</a:t>
            </a:r>
          </a:p>
          <a:p>
            <a:pPr algn="just"/>
            <a:endParaRPr lang="el-GR" altLang="el-GR" sz="2800" dirty="0">
              <a:solidFill>
                <a:srgbClr val="000000"/>
              </a:solidFill>
              <a:cs typeface="Times New Roman" panose="02020603050405020304" pitchFamily="18"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(β).</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3649633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27179" y="260648"/>
            <a:ext cx="8229600" cy="940966"/>
          </a:xfrm>
        </p:spPr>
        <p:txBody>
          <a:bodyPr>
            <a:noAutofit/>
          </a:bodyPr>
          <a:lstStyle/>
          <a:p>
            <a:r>
              <a:rPr lang="el-GR" altLang="el-GR" sz="4000" dirty="0" smtClean="0"/>
              <a:t>Οριακές Διαταραχές Προσωπικότητας</a:t>
            </a:r>
            <a:endParaRPr lang="el-GR" altLang="el-GR" sz="4000" dirty="0"/>
          </a:p>
        </p:txBody>
      </p:sp>
      <p:sp>
        <p:nvSpPr>
          <p:cNvPr id="9" name="Θέση περιεχομένου 8"/>
          <p:cNvSpPr>
            <a:spLocks noGrp="1"/>
          </p:cNvSpPr>
          <p:nvPr>
            <p:ph idx="1"/>
            <p:custDataLst>
              <p:tags r:id="rId3"/>
            </p:custDataLst>
          </p:nvPr>
        </p:nvSpPr>
        <p:spPr>
          <a:xfrm>
            <a:off x="353751" y="1332319"/>
            <a:ext cx="8147248" cy="2351139"/>
          </a:xfrm>
        </p:spPr>
        <p:txBody>
          <a:bodyPr>
            <a:noAutofit/>
          </a:bodyPr>
          <a:lstStyle/>
          <a:p>
            <a:pPr algn="just">
              <a:lnSpc>
                <a:spcPct val="90000"/>
              </a:lnSpc>
            </a:pPr>
            <a:r>
              <a:rPr lang="el-GR" altLang="el-GR" sz="2400" dirty="0">
                <a:solidFill>
                  <a:srgbClr val="000000"/>
                </a:solidFill>
                <a:cs typeface="Times New Roman" panose="02020603050405020304" pitchFamily="18" charset="0"/>
              </a:rPr>
              <a:t>Τείνουν να λατρεύουν άλλους ανθρώπους μετά από μικρή γνωριμία και πέφτουν στα μάτια τους γρήγορα όταν δεν ανταποκρίνονται στις προσδοκίες τους.</a:t>
            </a:r>
          </a:p>
          <a:p>
            <a:pPr algn="just">
              <a:lnSpc>
                <a:spcPct val="90000"/>
              </a:lnSpc>
            </a:pPr>
            <a:r>
              <a:rPr lang="el-GR" altLang="el-GR" sz="2400" dirty="0">
                <a:solidFill>
                  <a:srgbClr val="000000"/>
                </a:solidFill>
                <a:cs typeface="Times New Roman" panose="02020603050405020304" pitchFamily="18" charset="0"/>
              </a:rPr>
              <a:t>Έχουν έντονους φόβους εγκατάλειψης.</a:t>
            </a:r>
          </a:p>
          <a:p>
            <a:pPr algn="just">
              <a:lnSpc>
                <a:spcPct val="90000"/>
              </a:lnSpc>
            </a:pPr>
            <a:r>
              <a:rPr lang="el-GR" altLang="el-GR" sz="2400" dirty="0">
                <a:solidFill>
                  <a:srgbClr val="000000"/>
                </a:solidFill>
                <a:cs typeface="Times New Roman" panose="02020603050405020304" pitchFamily="18" charset="0"/>
              </a:rPr>
              <a:t>Μπορεί να πληγώσουν τον εαυτό τους παρότι το γνωρίζουν. </a:t>
            </a:r>
          </a:p>
          <a:p>
            <a:pPr algn="just">
              <a:lnSpc>
                <a:spcPct val="90000"/>
              </a:lnSpc>
            </a:pPr>
            <a:r>
              <a:rPr lang="el-GR" altLang="el-GR" sz="2400" dirty="0">
                <a:solidFill>
                  <a:srgbClr val="000000"/>
                </a:solidFill>
                <a:cs typeface="Times New Roman" panose="02020603050405020304" pitchFamily="18" charset="0"/>
              </a:rPr>
              <a:t>Επίσης σε περιόδους έντονου άγχους αναπτύσσουν ψυχωτικά συμπτώματα όπως </a:t>
            </a:r>
            <a:r>
              <a:rPr lang="el-GR" altLang="el-GR" sz="2400" dirty="0" smtClean="0">
                <a:solidFill>
                  <a:srgbClr val="000000"/>
                </a:solidFill>
                <a:cs typeface="Times New Roman" panose="02020603050405020304" pitchFamily="18" charset="0"/>
              </a:rPr>
              <a:t>παραισθήσεις. </a:t>
            </a:r>
            <a:endParaRPr lang="el-GR" altLang="el-GR" sz="2400" dirty="0">
              <a:solidFill>
                <a:srgbClr val="000000"/>
              </a:solidFill>
              <a:cs typeface="Times New Roman" panose="02020603050405020304" pitchFamily="18" charset="0"/>
            </a:endParaRPr>
          </a:p>
          <a:p>
            <a:pPr algn="just">
              <a:lnSpc>
                <a:spcPct val="90000"/>
              </a:lnSpc>
            </a:pPr>
            <a:endParaRPr lang="el-GR" altLang="el-GR" sz="2400" dirty="0">
              <a:solidFill>
                <a:srgbClr val="000000"/>
              </a:solidFill>
              <a:cs typeface="Times New Roman" panose="02020603050405020304" pitchFamily="18"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(β).</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2727446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30119" y="88255"/>
            <a:ext cx="8375849" cy="940966"/>
          </a:xfrm>
        </p:spPr>
        <p:txBody>
          <a:bodyPr>
            <a:noAutofit/>
          </a:bodyPr>
          <a:lstStyle/>
          <a:p>
            <a:r>
              <a:rPr lang="el-GR" altLang="el-GR" sz="4000" dirty="0" smtClean="0">
                <a:solidFill>
                  <a:srgbClr val="000000"/>
                </a:solidFill>
                <a:cs typeface="Times New Roman" panose="02020603050405020304" pitchFamily="18" charset="0"/>
              </a:rPr>
              <a:t>Συναίσθημα</a:t>
            </a:r>
            <a:endParaRPr lang="en-US" sz="2400" b="0" dirty="0"/>
          </a:p>
        </p:txBody>
      </p:sp>
      <p:sp>
        <p:nvSpPr>
          <p:cNvPr id="9" name="Θέση περιεχομένου 8"/>
          <p:cNvSpPr>
            <a:spLocks noGrp="1"/>
          </p:cNvSpPr>
          <p:nvPr>
            <p:ph idx="1"/>
            <p:custDataLst>
              <p:tags r:id="rId3"/>
            </p:custDataLst>
          </p:nvPr>
        </p:nvSpPr>
        <p:spPr>
          <a:xfrm>
            <a:off x="525759" y="1484784"/>
            <a:ext cx="8147248" cy="2351139"/>
          </a:xfrm>
        </p:spPr>
        <p:txBody>
          <a:bodyPr>
            <a:noAutofit/>
          </a:bodyPr>
          <a:lstStyle/>
          <a:p>
            <a:pPr>
              <a:lnSpc>
                <a:spcPct val="90000"/>
              </a:lnSpc>
            </a:pPr>
            <a:r>
              <a:rPr lang="el-GR" altLang="el-GR" sz="2400" dirty="0">
                <a:solidFill>
                  <a:srgbClr val="000000"/>
                </a:solidFill>
                <a:cs typeface="Times New Roman" panose="02020603050405020304" pitchFamily="18" charset="0"/>
              </a:rPr>
              <a:t>Το κυρίαρχο συναίσθημα είναι η δυσφορία, μαζί με δυστυχία. Συνήθως μιλάνε για μοναξιά, απογοήτευση και αίσθηση κενού.</a:t>
            </a:r>
          </a:p>
          <a:p>
            <a:pPr>
              <a:lnSpc>
                <a:spcPct val="90000"/>
              </a:lnSpc>
            </a:pPr>
            <a:r>
              <a:rPr lang="el-GR" altLang="el-GR" sz="2400" dirty="0">
                <a:solidFill>
                  <a:srgbClr val="000000"/>
                </a:solidFill>
                <a:cs typeface="Times New Roman" panose="02020603050405020304" pitchFamily="18" charset="0"/>
              </a:rPr>
              <a:t>Σπάνια είναι ικανοποιημένοι. Μπορεί να θυμώσουν, να είναι σαρκαστικοί και εχθρικοί.</a:t>
            </a:r>
          </a:p>
          <a:p>
            <a:pPr>
              <a:lnSpc>
                <a:spcPct val="90000"/>
              </a:lnSpc>
            </a:pPr>
            <a:r>
              <a:rPr lang="el-GR" altLang="el-GR" sz="2400" dirty="0">
                <a:solidFill>
                  <a:srgbClr val="000000"/>
                </a:solidFill>
                <a:cs typeface="Times New Roman" panose="02020603050405020304" pitchFamily="18" charset="0"/>
              </a:rPr>
              <a:t>Έχουν έντονο συναίσθημα, αλλά σπάνια τα εκμεταλλεύονται δημιουργικά. Είναι υπερευαίσθητοι στα συναισθήματα των άλλων και μικρές αλλαγές μπορεί να προκαλέσουν κρίσεις. </a:t>
            </a:r>
          </a:p>
          <a:p>
            <a:pPr>
              <a:lnSpc>
                <a:spcPct val="90000"/>
              </a:lnSpc>
            </a:pPr>
            <a:r>
              <a:rPr lang="el-GR" altLang="el-GR" sz="2400" dirty="0">
                <a:solidFill>
                  <a:srgbClr val="000000"/>
                </a:solidFill>
                <a:cs typeface="Times New Roman" panose="02020603050405020304" pitchFamily="18" charset="0"/>
              </a:rPr>
              <a:t>Έτσι όταν ο θεραπευτής πρέπει να λείψει παθαίνουν κρίση</a:t>
            </a:r>
            <a:r>
              <a:rPr lang="el-GR" altLang="el-GR" sz="2400" dirty="0" smtClean="0">
                <a:solidFill>
                  <a:srgbClr val="000000"/>
                </a:solidFill>
                <a:cs typeface="Times New Roman" panose="02020603050405020304" pitchFamily="18" charset="0"/>
              </a:rPr>
              <a:t>.</a:t>
            </a:r>
            <a:endParaRPr lang="el-GR" altLang="el-GR" sz="2400" dirty="0">
              <a:solidFill>
                <a:srgbClr val="000000"/>
              </a:solidFill>
              <a:cs typeface="Times New Roman" panose="02020603050405020304" pitchFamily="18" charset="0"/>
            </a:endParaRPr>
          </a:p>
          <a:p>
            <a:pPr>
              <a:lnSpc>
                <a:spcPct val="90000"/>
              </a:lnSpc>
            </a:pP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(β).</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1746651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4157" y="311575"/>
            <a:ext cx="8229600" cy="940966"/>
          </a:xfrm>
        </p:spPr>
        <p:txBody>
          <a:bodyPr>
            <a:noAutofit/>
          </a:bodyPr>
          <a:lstStyle/>
          <a:p>
            <a:r>
              <a:rPr lang="el-GR" altLang="el-GR" sz="3600" dirty="0" smtClean="0">
                <a:solidFill>
                  <a:srgbClr val="000000"/>
                </a:solidFill>
                <a:cs typeface="Times New Roman" panose="02020603050405020304" pitchFamily="18" charset="0"/>
              </a:rPr>
              <a:t>Αντίληψη του Εγώ</a:t>
            </a:r>
            <a:endParaRPr lang="en-US" sz="2000" b="0" dirty="0"/>
          </a:p>
        </p:txBody>
      </p:sp>
      <p:sp>
        <p:nvSpPr>
          <p:cNvPr id="9" name="Θέση περιεχομένου 8"/>
          <p:cNvSpPr>
            <a:spLocks noGrp="1"/>
          </p:cNvSpPr>
          <p:nvPr>
            <p:ph idx="1"/>
            <p:custDataLst>
              <p:tags r:id="rId3"/>
            </p:custDataLst>
          </p:nvPr>
        </p:nvSpPr>
        <p:spPr>
          <a:xfrm>
            <a:off x="495333" y="1357783"/>
            <a:ext cx="8147248" cy="2351139"/>
          </a:xfrm>
        </p:spPr>
        <p:txBody>
          <a:bodyPr>
            <a:noAutofit/>
          </a:bodyPr>
          <a:lstStyle/>
          <a:p>
            <a:r>
              <a:rPr lang="el-GR" altLang="el-GR" sz="2400" dirty="0">
                <a:solidFill>
                  <a:srgbClr val="000000"/>
                </a:solidFill>
                <a:cs typeface="Times New Roman" panose="02020603050405020304" pitchFamily="18" charset="0"/>
              </a:rPr>
              <a:t>Ο τρόπος που βλέπουν τον εαυτό τους αλλάζει ξαφνικά και δραματικά. Μπορεί να είναι εξαρτώμενοι τη μια στιγμή και εχθρικοί και θυμωμένοι την άλλη. Είναι συχνές ξαφνικές αλλαγές στην άποψη ή τα σχέδια τους για την καριέρα τους, την σεξουαλική τους ταυτότητα, τις αξίες. Θεωρούν τους εαυτούς τους κακούς.</a:t>
            </a:r>
          </a:p>
          <a:p>
            <a:r>
              <a:rPr lang="el-GR" altLang="el-GR" sz="2400" dirty="0">
                <a:solidFill>
                  <a:srgbClr val="000000"/>
                </a:solidFill>
                <a:cs typeface="Times New Roman" panose="02020603050405020304" pitchFamily="18" charset="0"/>
              </a:rPr>
              <a:t>Συχνά κάνουν κακό στον εαυτό τους. Κόβονται χτυπιούνται ή καίγονται. </a:t>
            </a:r>
          </a:p>
          <a:p>
            <a:r>
              <a:rPr lang="el-GR" altLang="el-GR" sz="2400" dirty="0">
                <a:solidFill>
                  <a:srgbClr val="000000"/>
                </a:solidFill>
                <a:cs typeface="Times New Roman" panose="02020603050405020304" pitchFamily="18" charset="0"/>
              </a:rPr>
              <a:t>Όλα αυτά πρέπει να τα παίρνουμε σοβαρά γιατί τελικά μπορεί να καταλήξει σε αυτοκτονία ή σε κάποιο σοβαρό τραυματισμό κάποιου μέλους του σώματος</a:t>
            </a:r>
            <a:r>
              <a:rPr lang="el-GR" altLang="el-GR" sz="2400" dirty="0" smtClean="0">
                <a:solidFill>
                  <a:srgbClr val="000000"/>
                </a:solidFill>
                <a:cs typeface="Times New Roman" panose="02020603050405020304" pitchFamily="18" charset="0"/>
              </a:rPr>
              <a:t>.</a:t>
            </a:r>
            <a:endParaRPr lang="el-GR" altLang="el-GR" sz="2400" dirty="0">
              <a:solidFill>
                <a:srgbClr val="000000"/>
              </a:solidFill>
              <a:cs typeface="Times New Roman" panose="02020603050405020304" pitchFamily="18" charset="0"/>
            </a:endParaRPr>
          </a:p>
          <a:p>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(β).</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2526279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sz="3600" dirty="0" smtClean="0">
                <a:solidFill>
                  <a:srgbClr val="000000"/>
                </a:solidFill>
                <a:latin typeface="+mn-lt"/>
              </a:rPr>
              <a:t>Ρόλοι και Σχέσεις</a:t>
            </a:r>
            <a:endParaRPr lang="en-US" sz="2000" b="0" dirty="0">
              <a:latin typeface="+mn-lt"/>
            </a:endParaRPr>
          </a:p>
        </p:txBody>
      </p:sp>
      <p:sp>
        <p:nvSpPr>
          <p:cNvPr id="9" name="Θέση περιεχομένου 8"/>
          <p:cNvSpPr>
            <a:spLocks noGrp="1"/>
          </p:cNvSpPr>
          <p:nvPr>
            <p:ph idx="1"/>
            <p:custDataLst>
              <p:tags r:id="rId3"/>
            </p:custDataLst>
          </p:nvPr>
        </p:nvSpPr>
        <p:spPr>
          <a:xfrm>
            <a:off x="337544" y="1194797"/>
            <a:ext cx="8147248" cy="2351139"/>
          </a:xfrm>
        </p:spPr>
        <p:txBody>
          <a:bodyPr>
            <a:noAutofit/>
          </a:bodyPr>
          <a:lstStyle/>
          <a:p>
            <a:pPr>
              <a:lnSpc>
                <a:spcPct val="90000"/>
              </a:lnSpc>
            </a:pPr>
            <a:r>
              <a:rPr lang="el-GR" altLang="el-GR" sz="2400" dirty="0">
                <a:solidFill>
                  <a:srgbClr val="000000"/>
                </a:solidFill>
                <a:cs typeface="Times New Roman" panose="02020603050405020304" pitchFamily="18" charset="0"/>
              </a:rPr>
              <a:t>Μισούν να είναι μόνοι αλλά οι συμπεριφορές τους, τους απομονώνουν. Έχουν ασταθείς και έντονες σχέσεις. Έχουν φόβους εγκατάλειψης και δυσκολεύονται να πιστέψουν σε σχέσεις. </a:t>
            </a:r>
          </a:p>
          <a:p>
            <a:pPr>
              <a:lnSpc>
                <a:spcPct val="90000"/>
              </a:lnSpc>
            </a:pPr>
            <a:r>
              <a:rPr lang="el-GR" altLang="el-GR" sz="2400" dirty="0">
                <a:solidFill>
                  <a:srgbClr val="000000"/>
                </a:solidFill>
                <a:cs typeface="Times New Roman" panose="02020603050405020304" pitchFamily="18" charset="0"/>
              </a:rPr>
              <a:t>Κάνουν μέχρι απόπειρες αυτοκτονίας για να διατηρήσουν κάποια σχέση. Για παράδειγμα γνωρίζουν κάποιον για πρώτη φορά και το θεωρούν τον έρωτα της ζωής τους. Εάν απορριφθεί γίνεται εχθρικός. </a:t>
            </a:r>
          </a:p>
          <a:p>
            <a:pPr>
              <a:lnSpc>
                <a:spcPct val="90000"/>
              </a:lnSpc>
            </a:pPr>
            <a:r>
              <a:rPr lang="el-GR" altLang="el-GR" sz="2400" dirty="0">
                <a:solidFill>
                  <a:srgbClr val="000000"/>
                </a:solidFill>
                <a:cs typeface="Times New Roman" panose="02020603050405020304" pitchFamily="18" charset="0"/>
              </a:rPr>
              <a:t>Συχνά πληγώνουν τον εαυτό τους αλλά αρκετές φορές και άλλους. Συνήθως έχουν ιστορικό άσχημης απόδοσης στο σχολείο και την δουλειά. Δεν αυτοσυγκεντρώνονται και δεν έχουν αυτοπειθαρχία.</a:t>
            </a:r>
          </a:p>
          <a:p>
            <a:pPr>
              <a:lnSpc>
                <a:spcPct val="90000"/>
              </a:lnSpc>
            </a:pP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(β).</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9758737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79512" y="260648"/>
            <a:ext cx="8964488" cy="940966"/>
          </a:xfrm>
        </p:spPr>
        <p:txBody>
          <a:bodyPr>
            <a:noAutofit/>
          </a:bodyPr>
          <a:lstStyle/>
          <a:p>
            <a:r>
              <a:rPr lang="el-GR" altLang="el-GR" sz="4000" dirty="0" smtClean="0">
                <a:solidFill>
                  <a:srgbClr val="000000"/>
                </a:solidFill>
                <a:cs typeface="Times New Roman" panose="02020603050405020304" pitchFamily="18" charset="0"/>
              </a:rPr>
              <a:t>Ασφάλεια </a:t>
            </a:r>
            <a:r>
              <a:rPr lang="el-GR" altLang="el-GR" sz="4000" dirty="0">
                <a:solidFill>
                  <a:srgbClr val="000000"/>
                </a:solidFill>
                <a:cs typeface="Times New Roman" panose="02020603050405020304" pitchFamily="18" charset="0"/>
              </a:rPr>
              <a:t>του ασθενούς</a:t>
            </a:r>
            <a:endParaRPr lang="en-US" sz="2400" b="0" dirty="0"/>
          </a:p>
        </p:txBody>
      </p:sp>
      <p:sp>
        <p:nvSpPr>
          <p:cNvPr id="9" name="Θέση περιεχομένου 8"/>
          <p:cNvSpPr>
            <a:spLocks noGrp="1"/>
          </p:cNvSpPr>
          <p:nvPr>
            <p:ph idx="1"/>
            <p:custDataLst>
              <p:tags r:id="rId3"/>
            </p:custDataLst>
          </p:nvPr>
        </p:nvSpPr>
        <p:spPr>
          <a:xfrm>
            <a:off x="390364" y="1332319"/>
            <a:ext cx="8147248" cy="2351139"/>
          </a:xfrm>
        </p:spPr>
        <p:txBody>
          <a:bodyPr>
            <a:noAutofit/>
          </a:bodyPr>
          <a:lstStyle/>
          <a:p>
            <a:pPr algn="just">
              <a:lnSpc>
                <a:spcPct val="90000"/>
              </a:lnSpc>
            </a:pPr>
            <a:r>
              <a:rPr lang="el-GR" altLang="el-GR" sz="2400" dirty="0">
                <a:solidFill>
                  <a:srgbClr val="000000"/>
                </a:solidFill>
                <a:cs typeface="Times New Roman" panose="02020603050405020304" pitchFamily="18" charset="0"/>
              </a:rPr>
              <a:t>Πρωτεύοντα ρόλο παίζει η ασφάλεια του ασθενούς. Θα πρέπει να αποδεχτεί κάποιο σχέδιο και συμπεριφορά.</a:t>
            </a:r>
          </a:p>
          <a:p>
            <a:pPr algn="just">
              <a:lnSpc>
                <a:spcPct val="90000"/>
              </a:lnSpc>
            </a:pPr>
            <a:r>
              <a:rPr lang="el-GR" altLang="el-GR" sz="2400" dirty="0">
                <a:solidFill>
                  <a:srgbClr val="000000"/>
                </a:solidFill>
                <a:cs typeface="Times New Roman" panose="02020603050405020304" pitchFamily="18" charset="0"/>
              </a:rPr>
              <a:t> Συχνά για μήνες ή χρόνια θέλουν να αυτοκτονήσουν και συχνά οι απειλές γίνονται πράξεις. Μπορεί να κοπούν, να καούν, να χτυπηθούν προκαλώντας και μόνιμες βλάβες. Αυτά  μπορεί να γίνουν χωρίς προφανή λόγο. </a:t>
            </a:r>
          </a:p>
          <a:p>
            <a:pPr algn="just">
              <a:lnSpc>
                <a:spcPct val="90000"/>
              </a:lnSpc>
            </a:pPr>
            <a:r>
              <a:rPr lang="el-GR" altLang="el-GR" sz="2400" dirty="0">
                <a:solidFill>
                  <a:srgbClr val="000000"/>
                </a:solidFill>
                <a:cs typeface="Times New Roman" panose="02020603050405020304" pitchFamily="18" charset="0"/>
              </a:rPr>
              <a:t>Τον βοηθάμε με διάφορους τρόπους και δεν πρέπει να τον κρίνουμε όταν το συζητά μαζί μας</a:t>
            </a:r>
          </a:p>
          <a:p>
            <a:pPr algn="just">
              <a:lnSpc>
                <a:spcPct val="90000"/>
              </a:lnSpc>
            </a:pPr>
            <a:r>
              <a:rPr lang="el-GR" altLang="el-GR" sz="2400" dirty="0">
                <a:solidFill>
                  <a:srgbClr val="000000"/>
                </a:solidFill>
                <a:cs typeface="Times New Roman" panose="02020603050405020304" pitchFamily="18" charset="0"/>
              </a:rPr>
              <a:t>Θα πρέπει να τον ενθαρρύνουμε να συζητά για την κρίση , όταν είναι ήρεμος και σκέφτεται καθαρά.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(β).</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3883437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7504" y="260648"/>
            <a:ext cx="9036496" cy="940966"/>
          </a:xfrm>
        </p:spPr>
        <p:txBody>
          <a:bodyPr>
            <a:noAutofit/>
          </a:bodyPr>
          <a:lstStyle/>
          <a:p>
            <a:r>
              <a:rPr lang="el-GR" altLang="el-GR" dirty="0">
                <a:solidFill>
                  <a:srgbClr val="000000"/>
                </a:solidFill>
                <a:cs typeface="Times New Roman" panose="02020603050405020304" pitchFamily="18" charset="0"/>
              </a:rPr>
              <a:t>Νοσηλευτικές </a:t>
            </a:r>
            <a:r>
              <a:rPr lang="el-GR" altLang="el-GR" dirty="0" smtClean="0">
                <a:solidFill>
                  <a:srgbClr val="000000"/>
                </a:solidFill>
                <a:cs typeface="Times New Roman" panose="02020603050405020304" pitchFamily="18" charset="0"/>
              </a:rPr>
              <a:t>παρεμβάσεις</a:t>
            </a:r>
            <a:r>
              <a:rPr lang="el-GR" altLang="el-GR" dirty="0">
                <a:solidFill>
                  <a:srgbClr val="000000"/>
                </a:solidFill>
                <a:cs typeface="Times New Roman" panose="02020603050405020304" pitchFamily="18" charset="0"/>
              </a:rPr>
              <a:t/>
            </a:r>
            <a:br>
              <a:rPr lang="el-GR" altLang="el-GR" dirty="0">
                <a:solidFill>
                  <a:srgbClr val="000000"/>
                </a:solidFill>
                <a:cs typeface="Times New Roman" panose="02020603050405020304" pitchFamily="18" charset="0"/>
              </a:rPr>
            </a:br>
            <a:endParaRPr lang="en-US" sz="2800" b="0" dirty="0"/>
          </a:p>
        </p:txBody>
      </p:sp>
      <p:sp>
        <p:nvSpPr>
          <p:cNvPr id="9" name="Θέση περιεχομένου 8"/>
          <p:cNvSpPr>
            <a:spLocks noGrp="1"/>
          </p:cNvSpPr>
          <p:nvPr>
            <p:ph idx="1"/>
            <p:custDataLst>
              <p:tags r:id="rId3"/>
            </p:custDataLst>
          </p:nvPr>
        </p:nvSpPr>
        <p:spPr>
          <a:xfrm>
            <a:off x="457200" y="1427842"/>
            <a:ext cx="8147248" cy="2351139"/>
          </a:xfrm>
        </p:spPr>
        <p:txBody>
          <a:bodyPr>
            <a:noAutofit/>
          </a:bodyPr>
          <a:lstStyle/>
          <a:p>
            <a:r>
              <a:rPr lang="el-GR" altLang="el-GR" sz="2800" dirty="0">
                <a:solidFill>
                  <a:srgbClr val="000000"/>
                </a:solidFill>
                <a:cs typeface="Times New Roman" panose="02020603050405020304" pitchFamily="18" charset="0"/>
              </a:rPr>
              <a:t>Θα πρέπει ο νοσηλευτής να ερευνά την συμπεριφορά του. </a:t>
            </a:r>
          </a:p>
          <a:p>
            <a:r>
              <a:rPr lang="el-GR" altLang="el-GR" sz="2800" dirty="0">
                <a:solidFill>
                  <a:srgbClr val="000000"/>
                </a:solidFill>
                <a:cs typeface="Times New Roman" panose="02020603050405020304" pitchFamily="18" charset="0"/>
              </a:rPr>
              <a:t>Θα πρέπει να ερευνά τις καταστάσεις που του προκαλούν άγχος και τα συναισθήματα. </a:t>
            </a:r>
          </a:p>
          <a:p>
            <a:r>
              <a:rPr lang="el-GR" altLang="el-GR" sz="2800" dirty="0">
                <a:solidFill>
                  <a:srgbClr val="000000"/>
                </a:solidFill>
                <a:cs typeface="Times New Roman" panose="02020603050405020304" pitchFamily="18" charset="0"/>
              </a:rPr>
              <a:t>Αν πληγωθεί θα πρέπει ήρεμα να περιποιηθούμε την πληγή χωρίς να τον επικρίνουμε. </a:t>
            </a:r>
          </a:p>
          <a:p>
            <a:endParaRPr lang="el-GR" altLang="el-GR" sz="28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(β).</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2190791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7504" y="260648"/>
            <a:ext cx="9036496" cy="940966"/>
          </a:xfrm>
        </p:spPr>
        <p:txBody>
          <a:bodyPr>
            <a:noAutofit/>
          </a:bodyPr>
          <a:lstStyle/>
          <a:p>
            <a:r>
              <a:rPr lang="el-GR" altLang="el-GR" dirty="0" smtClean="0">
                <a:solidFill>
                  <a:srgbClr val="000000"/>
                </a:solidFill>
                <a:cs typeface="Times New Roman" panose="02020603050405020304" pitchFamily="18" charset="0"/>
              </a:rPr>
              <a:t>Όρια στι</a:t>
            </a:r>
            <a:r>
              <a:rPr lang="el-GR" altLang="el-GR" dirty="0" smtClean="0">
                <a:solidFill>
                  <a:srgbClr val="000000"/>
                </a:solidFill>
                <a:cs typeface="Times New Roman" panose="02020603050405020304" pitchFamily="18" charset="0"/>
              </a:rPr>
              <a:t>ς Σχέσεις</a:t>
            </a:r>
            <a:endParaRPr lang="en-US" sz="2800" b="0" dirty="0"/>
          </a:p>
        </p:txBody>
      </p:sp>
      <p:sp>
        <p:nvSpPr>
          <p:cNvPr id="9" name="Θέση περιεχομένου 8"/>
          <p:cNvSpPr>
            <a:spLocks noGrp="1"/>
          </p:cNvSpPr>
          <p:nvPr>
            <p:ph idx="1"/>
            <p:custDataLst>
              <p:tags r:id="rId3"/>
            </p:custDataLst>
          </p:nvPr>
        </p:nvSpPr>
        <p:spPr>
          <a:xfrm>
            <a:off x="457200" y="1427842"/>
            <a:ext cx="8147248" cy="2351139"/>
          </a:xfrm>
        </p:spPr>
        <p:txBody>
          <a:bodyPr>
            <a:noAutofit/>
          </a:bodyPr>
          <a:lstStyle/>
          <a:p>
            <a:r>
              <a:rPr lang="el-GR" altLang="el-GR" sz="2400" dirty="0">
                <a:solidFill>
                  <a:srgbClr val="000000"/>
                </a:solidFill>
                <a:cs typeface="Times New Roman" panose="02020603050405020304" pitchFamily="18" charset="0"/>
              </a:rPr>
              <a:t>Οι ασθενείς δυσκολεύονται να διατηρήσουν προσωπικές σχέσεις. </a:t>
            </a:r>
          </a:p>
          <a:p>
            <a:r>
              <a:rPr lang="el-GR" altLang="el-GR" sz="2400" dirty="0">
                <a:solidFill>
                  <a:srgbClr val="000000"/>
                </a:solidFill>
                <a:cs typeface="Times New Roman" panose="02020603050405020304" pitchFamily="18" charset="0"/>
              </a:rPr>
              <a:t>Τα όρια δεν είναι ξεκάθαρα. Συχνά αποξενώνονται  από τους άλλους και στις επαγγελματικές και στις προσωπικές σχέσεις.</a:t>
            </a:r>
          </a:p>
          <a:p>
            <a:r>
              <a:rPr lang="el-GR" altLang="el-GR" sz="2400" dirty="0">
                <a:solidFill>
                  <a:srgbClr val="000000"/>
                </a:solidFill>
                <a:cs typeface="Times New Roman" panose="02020603050405020304" pitchFamily="18" charset="0"/>
              </a:rPr>
              <a:t> Μπορεί να παρεξηγήσουν το ενδιαφέρον του νοσηλευτή, ως προσωπικό ενδιαφέρον.</a:t>
            </a:r>
          </a:p>
          <a:p>
            <a:r>
              <a:rPr lang="el-GR" altLang="el-GR" sz="2400" dirty="0">
                <a:solidFill>
                  <a:srgbClr val="000000"/>
                </a:solidFill>
                <a:cs typeface="Times New Roman" panose="02020603050405020304" pitchFamily="18" charset="0"/>
              </a:rPr>
              <a:t> Ο νοσηλευτής θα πρέπει να ξεκαθαρίσει τη σχέση και να βάλει όρια.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(β).</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37611667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476672"/>
            <a:ext cx="8229600" cy="940966"/>
          </a:xfrm>
        </p:spPr>
        <p:txBody>
          <a:bodyPr>
            <a:noAutofit/>
          </a:bodyPr>
          <a:lstStyle/>
          <a:p>
            <a:r>
              <a:rPr lang="el-GR" altLang="el-GR" dirty="0" smtClean="0"/>
              <a:t>Παράδειγμα</a:t>
            </a:r>
            <a:endParaRPr lang="el-GR" dirty="0"/>
          </a:p>
        </p:txBody>
      </p:sp>
      <p:sp>
        <p:nvSpPr>
          <p:cNvPr id="9" name="Θέση περιεχομένου 8"/>
          <p:cNvSpPr>
            <a:spLocks noGrp="1"/>
          </p:cNvSpPr>
          <p:nvPr>
            <p:ph idx="1"/>
            <p:custDataLst>
              <p:tags r:id="rId3"/>
            </p:custDataLst>
          </p:nvPr>
        </p:nvSpPr>
        <p:spPr>
          <a:xfrm>
            <a:off x="215516" y="1844824"/>
            <a:ext cx="8712968" cy="2351139"/>
          </a:xfrm>
        </p:spPr>
        <p:txBody>
          <a:bodyPr>
            <a:noAutofit/>
          </a:bodyPr>
          <a:lstStyle/>
          <a:p>
            <a:pPr>
              <a:lnSpc>
                <a:spcPct val="90000"/>
              </a:lnSpc>
            </a:pPr>
            <a:r>
              <a:rPr lang="el-GR" altLang="el-GR" sz="2800" dirty="0" smtClean="0">
                <a:solidFill>
                  <a:srgbClr val="000000"/>
                </a:solidFill>
                <a:cs typeface="Times New Roman" panose="02020603050405020304" pitchFamily="18" charset="0"/>
              </a:rPr>
              <a:t>ΑΣΘΕΝΗΣ</a:t>
            </a:r>
            <a:r>
              <a:rPr lang="el-GR" altLang="el-GR" sz="2800" dirty="0">
                <a:solidFill>
                  <a:srgbClr val="000000"/>
                </a:solidFill>
                <a:cs typeface="Times New Roman" panose="02020603050405020304" pitchFamily="18" charset="0"/>
              </a:rPr>
              <a:t>: «Είσαι η καλύτερη από την οικογένεια και τους γιατρούς. Εσύ με καταλαβαίνεις</a:t>
            </a:r>
            <a:r>
              <a:rPr lang="el-GR" altLang="el-GR" sz="2800" dirty="0" smtClean="0">
                <a:solidFill>
                  <a:srgbClr val="000000"/>
                </a:solidFill>
                <a:cs typeface="Times New Roman" panose="02020603050405020304" pitchFamily="18" charset="0"/>
              </a:rPr>
              <a:t>».</a:t>
            </a:r>
            <a:endParaRPr lang="el-GR" altLang="el-GR" sz="2800" dirty="0">
              <a:solidFill>
                <a:srgbClr val="000000"/>
              </a:solidFill>
              <a:cs typeface="Times New Roman" panose="02020603050405020304" pitchFamily="18" charset="0"/>
            </a:endParaRPr>
          </a:p>
          <a:p>
            <a:pPr>
              <a:lnSpc>
                <a:spcPct val="90000"/>
              </a:lnSpc>
            </a:pPr>
            <a:r>
              <a:rPr lang="el-GR" altLang="el-GR" sz="2800" dirty="0">
                <a:solidFill>
                  <a:srgbClr val="000000"/>
                </a:solidFill>
                <a:cs typeface="Times New Roman" panose="02020603050405020304" pitchFamily="18" charset="0"/>
              </a:rPr>
              <a:t>ΝΟΣΗΛΕΥΤΗΣ: «Θέλω, όπως και όλο το προσωπικό να σε βοηθήσουμε</a:t>
            </a:r>
            <a:r>
              <a:rPr lang="el-GR" altLang="el-GR" sz="2800" dirty="0" smtClean="0">
                <a:solidFill>
                  <a:srgbClr val="000000"/>
                </a:solidFill>
                <a:cs typeface="Times New Roman" panose="02020603050405020304" pitchFamily="18" charset="0"/>
              </a:rPr>
              <a:t>».</a:t>
            </a:r>
            <a:endParaRPr lang="el-GR" altLang="el-GR" sz="2800" dirty="0">
              <a:solidFill>
                <a:srgbClr val="000000"/>
              </a:solidFill>
              <a:cs typeface="Times New Roman" panose="02020603050405020304" pitchFamily="18" charset="0"/>
            </a:endParaRPr>
          </a:p>
          <a:p>
            <a:pPr marL="0" indent="0">
              <a:lnSpc>
                <a:spcPct val="90000"/>
              </a:lnSpc>
              <a:buNone/>
            </a:pPr>
            <a:r>
              <a:rPr lang="el-GR" altLang="el-GR" sz="2800" dirty="0">
                <a:solidFill>
                  <a:srgbClr val="000000"/>
                </a:solidFill>
                <a:cs typeface="Times New Roman" panose="02020603050405020304" pitchFamily="18" charset="0"/>
              </a:rPr>
              <a:t> </a:t>
            </a:r>
          </a:p>
          <a:p>
            <a:pPr>
              <a:lnSpc>
                <a:spcPct val="90000"/>
              </a:lnSpc>
            </a:pPr>
            <a:endParaRPr lang="el-GR" altLang="el-GR" sz="2800" dirty="0">
              <a:solidFill>
                <a:srgbClr val="000000"/>
              </a:solidFill>
              <a:cs typeface="Times New Roman" panose="02020603050405020304" pitchFamily="18"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(β).</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1911024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23528" y="620688"/>
            <a:ext cx="8640960" cy="940966"/>
          </a:xfrm>
        </p:spPr>
        <p:txBody>
          <a:bodyPr>
            <a:noAutofit/>
          </a:bodyPr>
          <a:lstStyle/>
          <a:p>
            <a:r>
              <a:rPr lang="el-GR" altLang="el-GR" sz="3600" dirty="0" smtClean="0">
                <a:solidFill>
                  <a:srgbClr val="000000"/>
                </a:solidFill>
                <a:latin typeface="+mn-lt"/>
              </a:rPr>
              <a:t>Βοήθεια για Έλεγχο Συναισθημάτων</a:t>
            </a:r>
            <a:endParaRPr lang="en-US" sz="2000" b="0" dirty="0">
              <a:latin typeface="+mn-lt"/>
            </a:endParaRPr>
          </a:p>
        </p:txBody>
      </p:sp>
      <p:sp>
        <p:nvSpPr>
          <p:cNvPr id="9" name="Θέση περιεχομένου 8"/>
          <p:cNvSpPr>
            <a:spLocks noGrp="1"/>
          </p:cNvSpPr>
          <p:nvPr>
            <p:ph idx="1"/>
            <p:custDataLst>
              <p:tags r:id="rId3"/>
            </p:custDataLst>
          </p:nvPr>
        </p:nvSpPr>
        <p:spPr>
          <a:xfrm>
            <a:off x="107504" y="1844824"/>
            <a:ext cx="8712968" cy="2351139"/>
          </a:xfrm>
        </p:spPr>
        <p:txBody>
          <a:bodyPr>
            <a:noAutofit/>
          </a:bodyPr>
          <a:lstStyle/>
          <a:p>
            <a:pPr>
              <a:lnSpc>
                <a:spcPct val="90000"/>
              </a:lnSpc>
            </a:pPr>
            <a:r>
              <a:rPr lang="el-GR" altLang="el-GR" sz="2400" dirty="0">
                <a:solidFill>
                  <a:srgbClr val="000000"/>
                </a:solidFill>
                <a:cs typeface="Times New Roman" panose="02020603050405020304" pitchFamily="18" charset="0"/>
              </a:rPr>
              <a:t>Συχνά αντιδρούν έντονα συναισθηματικά χωρίς να αναγνωρίζουν τα συναισθήματά τους.</a:t>
            </a:r>
          </a:p>
          <a:p>
            <a:pPr>
              <a:lnSpc>
                <a:spcPct val="90000"/>
              </a:lnSpc>
            </a:pPr>
            <a:r>
              <a:rPr lang="el-GR" altLang="el-GR" sz="2400" dirty="0">
                <a:solidFill>
                  <a:srgbClr val="000000"/>
                </a:solidFill>
                <a:cs typeface="Times New Roman" panose="02020603050405020304" pitchFamily="18" charset="0"/>
              </a:rPr>
              <a:t> Ο νοσηλευτής θα πρέπει να τους βοηθά να  αναγνωρίζει τα συναισθήματα χωρίς να πληγώνουν τον εαυτό τους ή να καταστρέφουν.</a:t>
            </a:r>
          </a:p>
          <a:p>
            <a:pPr>
              <a:lnSpc>
                <a:spcPct val="90000"/>
              </a:lnSpc>
            </a:pPr>
            <a:r>
              <a:rPr lang="el-GR" altLang="el-GR" sz="2400" dirty="0">
                <a:solidFill>
                  <a:srgbClr val="000000"/>
                </a:solidFill>
                <a:cs typeface="Times New Roman" panose="02020603050405020304" pitchFamily="18" charset="0"/>
              </a:rPr>
              <a:t> Όταν έχουν μια έντονη επιθυμία, τότε θα πρέπει να καταλάβουν ότι δεν είναι λογικό να ικανοποιηθεί αμέσως. </a:t>
            </a:r>
          </a:p>
          <a:p>
            <a:pPr>
              <a:lnSpc>
                <a:spcPct val="90000"/>
              </a:lnSpc>
            </a:pPr>
            <a:r>
              <a:rPr lang="el-GR" altLang="el-GR" sz="2400" dirty="0">
                <a:solidFill>
                  <a:srgbClr val="000000"/>
                </a:solidFill>
                <a:cs typeface="Times New Roman" panose="02020603050405020304" pitchFamily="18" charset="0"/>
              </a:rPr>
              <a:t>Θα πρέπει να μάθουν να μιλάνε, να ακούν μουσική και να ανέχονται την καθυστέρηση.</a:t>
            </a:r>
          </a:p>
          <a:p>
            <a:pPr>
              <a:lnSpc>
                <a:spcPct val="90000"/>
              </a:lnSpc>
            </a:pP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(β).</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1859276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39958" y="116632"/>
            <a:ext cx="8640960" cy="940966"/>
          </a:xfrm>
        </p:spPr>
        <p:txBody>
          <a:bodyPr>
            <a:noAutofit/>
          </a:bodyPr>
          <a:lstStyle/>
          <a:p>
            <a:r>
              <a:rPr lang="el-GR" sz="3600" dirty="0"/>
              <a:t> </a:t>
            </a:r>
            <a:r>
              <a:rPr lang="el-GR" sz="3600" dirty="0" smtClean="0"/>
              <a:t>Δομή των καθημερινών του Δραστηριοτήτων</a:t>
            </a:r>
            <a:endParaRPr lang="el-GR" sz="3600" dirty="0"/>
          </a:p>
        </p:txBody>
      </p:sp>
      <p:sp>
        <p:nvSpPr>
          <p:cNvPr id="9" name="Θέση περιεχομένου 8"/>
          <p:cNvSpPr>
            <a:spLocks noGrp="1"/>
          </p:cNvSpPr>
          <p:nvPr>
            <p:ph idx="1"/>
            <p:custDataLst>
              <p:tags r:id="rId3"/>
            </p:custDataLst>
          </p:nvPr>
        </p:nvSpPr>
        <p:spPr>
          <a:xfrm>
            <a:off x="328802" y="1355834"/>
            <a:ext cx="8309318" cy="2351139"/>
          </a:xfrm>
        </p:spPr>
        <p:txBody>
          <a:bodyPr>
            <a:noAutofit/>
          </a:bodyPr>
          <a:lstStyle/>
          <a:p>
            <a:pPr>
              <a:lnSpc>
                <a:spcPct val="90000"/>
              </a:lnSpc>
            </a:pPr>
            <a:r>
              <a:rPr lang="el-GR" altLang="el-GR" dirty="0">
                <a:solidFill>
                  <a:srgbClr val="000000"/>
                </a:solidFill>
                <a:cs typeface="Times New Roman" panose="02020603050405020304" pitchFamily="18" charset="0"/>
              </a:rPr>
              <a:t>Συνηθισμένο πρόβλημα είναι να αισθάνονται βαρεμάρα, φόβο, εγκατάλειψη.</a:t>
            </a:r>
          </a:p>
          <a:p>
            <a:pPr>
              <a:lnSpc>
                <a:spcPct val="90000"/>
              </a:lnSpc>
            </a:pPr>
            <a:r>
              <a:rPr lang="el-GR" altLang="el-GR" dirty="0">
                <a:solidFill>
                  <a:srgbClr val="000000"/>
                </a:solidFill>
                <a:cs typeface="Times New Roman" panose="02020603050405020304" pitchFamily="18" charset="0"/>
              </a:rPr>
              <a:t>Γίνονται δυστυχισμένοι και δεν ξέρουν τι να κάνουν. Θα πρέπει να οργανώνουμε δραστηριότητες. </a:t>
            </a:r>
          </a:p>
          <a:p>
            <a:pPr>
              <a:lnSpc>
                <a:spcPct val="90000"/>
              </a:lnSpc>
            </a:pPr>
            <a:r>
              <a:rPr lang="el-GR" altLang="el-GR" dirty="0">
                <a:solidFill>
                  <a:srgbClr val="000000"/>
                </a:solidFill>
                <a:cs typeface="Times New Roman" panose="02020603050405020304" pitchFamily="18" charset="0"/>
              </a:rPr>
              <a:t>Θα πρέπει ο ασθενής να οργανώσει ένα γραπτό πρόγραμμα, με ραντεβού, ψώνια, διάβασμα εφημερίδας ή βόλτα. </a:t>
            </a:r>
          </a:p>
          <a:p>
            <a:pPr>
              <a:lnSpc>
                <a:spcPct val="90000"/>
              </a:lnSpc>
            </a:pPr>
            <a:endParaRPr lang="el-GR" altLang="el-GR"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(β).</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3721364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23528" y="116632"/>
            <a:ext cx="8604956" cy="940966"/>
          </a:xfrm>
        </p:spPr>
        <p:txBody>
          <a:bodyPr>
            <a:noAutofit/>
          </a:bodyPr>
          <a:lstStyle/>
          <a:p>
            <a:r>
              <a:rPr lang="el-GR" altLang="el-GR" sz="3600" dirty="0" smtClean="0">
                <a:solidFill>
                  <a:srgbClr val="000000"/>
                </a:solidFill>
                <a:latin typeface="+mn-lt"/>
              </a:rPr>
              <a:t>Εκτίμηση</a:t>
            </a:r>
            <a:endParaRPr lang="en-US" sz="2000" b="0" dirty="0">
              <a:latin typeface="+mn-lt"/>
            </a:endParaRPr>
          </a:p>
        </p:txBody>
      </p:sp>
      <p:sp>
        <p:nvSpPr>
          <p:cNvPr id="9" name="Θέση περιεχομένου 8"/>
          <p:cNvSpPr>
            <a:spLocks noGrp="1"/>
          </p:cNvSpPr>
          <p:nvPr>
            <p:ph idx="1"/>
            <p:custDataLst>
              <p:tags r:id="rId3"/>
            </p:custDataLst>
          </p:nvPr>
        </p:nvSpPr>
        <p:spPr>
          <a:xfrm>
            <a:off x="215516" y="1484784"/>
            <a:ext cx="8712968" cy="2351139"/>
          </a:xfrm>
        </p:spPr>
        <p:txBody>
          <a:bodyPr>
            <a:noAutofit/>
          </a:bodyPr>
          <a:lstStyle/>
          <a:p>
            <a:pPr>
              <a:lnSpc>
                <a:spcPct val="90000"/>
              </a:lnSpc>
            </a:pPr>
            <a:r>
              <a:rPr lang="el-GR" altLang="el-GR" sz="2800" dirty="0">
                <a:cs typeface="Times New Roman" panose="02020603050405020304" pitchFamily="18" charset="0"/>
              </a:rPr>
              <a:t>Οι αλλαγές είναι μικρές και αργές. </a:t>
            </a:r>
          </a:p>
          <a:p>
            <a:pPr>
              <a:lnSpc>
                <a:spcPct val="90000"/>
              </a:lnSpc>
            </a:pPr>
            <a:r>
              <a:rPr lang="el-GR" altLang="el-GR" sz="2800" dirty="0">
                <a:cs typeface="Times New Roman" panose="02020603050405020304" pitchFamily="18" charset="0"/>
              </a:rPr>
              <a:t>Οι ασθενείς με έντονα συμπτώματα αρκεί να φτάσουν να μην πληγώνουν τον εαυτό τους.</a:t>
            </a:r>
          </a:p>
          <a:p>
            <a:pPr>
              <a:lnSpc>
                <a:spcPct val="90000"/>
              </a:lnSpc>
            </a:pPr>
            <a:r>
              <a:rPr lang="el-GR" altLang="el-GR" sz="2800" dirty="0">
                <a:cs typeface="Times New Roman" panose="02020603050405020304" pitchFamily="18" charset="0"/>
              </a:rPr>
              <a:t>Άλλοι μπορεί ακόμα και να κάνουν προσωπικές σχέσεις. </a:t>
            </a:r>
          </a:p>
          <a:p>
            <a:pPr>
              <a:lnSpc>
                <a:spcPct val="90000"/>
              </a:lnSpc>
            </a:pPr>
            <a:r>
              <a:rPr lang="el-GR" altLang="el-GR" sz="2800" dirty="0">
                <a:cs typeface="Times New Roman" panose="02020603050405020304" pitchFamily="18" charset="0"/>
              </a:rPr>
              <a:t>Γενικά η θεραπεία είναι αποτελεσματική όταν έχουν λιγότερες κρίσεις. </a:t>
            </a:r>
          </a:p>
          <a:p>
            <a:pPr>
              <a:lnSpc>
                <a:spcPct val="90000"/>
              </a:lnSpc>
            </a:pPr>
            <a:endParaRPr lang="el-GR" altLang="el-GR" sz="2800" dirty="0">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(β).</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3710534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337" y="260648"/>
            <a:ext cx="9154337" cy="881170"/>
          </a:xfrm>
        </p:spPr>
        <p:txBody>
          <a:bodyPr>
            <a:noAutofit/>
          </a:bodyPr>
          <a:lstStyle/>
          <a:p>
            <a:r>
              <a:rPr lang="el-GR" altLang="el-GR" sz="3600" dirty="0" smtClean="0"/>
              <a:t>Μελοδραματικές Διαταραχές   Προσωπικότητας</a:t>
            </a:r>
            <a:endParaRPr lang="en-US" sz="2000" b="0" dirty="0"/>
          </a:p>
        </p:txBody>
      </p:sp>
      <p:sp>
        <p:nvSpPr>
          <p:cNvPr id="9" name="Θέση περιεχομένου 8"/>
          <p:cNvSpPr>
            <a:spLocks noGrp="1"/>
          </p:cNvSpPr>
          <p:nvPr>
            <p:ph idx="1"/>
            <p:custDataLst>
              <p:tags r:id="rId3"/>
            </p:custDataLst>
          </p:nvPr>
        </p:nvSpPr>
        <p:spPr>
          <a:xfrm>
            <a:off x="323528" y="1344809"/>
            <a:ext cx="8337090" cy="2351139"/>
          </a:xfrm>
        </p:spPr>
        <p:txBody>
          <a:bodyPr>
            <a:noAutofit/>
          </a:bodyPr>
          <a:lstStyle/>
          <a:p>
            <a:pPr>
              <a:lnSpc>
                <a:spcPct val="90000"/>
              </a:lnSpc>
            </a:pPr>
            <a:r>
              <a:rPr lang="el-GR" altLang="el-GR" sz="2800" dirty="0">
                <a:solidFill>
                  <a:srgbClr val="000000"/>
                </a:solidFill>
                <a:cs typeface="Times New Roman" panose="02020603050405020304" pitchFamily="18" charset="0"/>
              </a:rPr>
              <a:t>Χαρακτηρίζονται από έντονο συναισθηματισμό και ανάγκη να τους προσέχουν. </a:t>
            </a:r>
          </a:p>
          <a:p>
            <a:pPr>
              <a:lnSpc>
                <a:spcPct val="90000"/>
              </a:lnSpc>
            </a:pPr>
            <a:r>
              <a:rPr lang="el-GR" altLang="el-GR" sz="2800" dirty="0">
                <a:solidFill>
                  <a:srgbClr val="000000"/>
                </a:solidFill>
                <a:cs typeface="Times New Roman" panose="02020603050405020304" pitchFamily="18" charset="0"/>
              </a:rPr>
              <a:t>Έχουνε την τάση να υπερβάλουν. </a:t>
            </a:r>
          </a:p>
          <a:p>
            <a:pPr>
              <a:lnSpc>
                <a:spcPct val="90000"/>
              </a:lnSpc>
            </a:pPr>
            <a:r>
              <a:rPr lang="el-GR" altLang="el-GR" sz="2800" dirty="0">
                <a:solidFill>
                  <a:srgbClr val="000000"/>
                </a:solidFill>
                <a:cs typeface="Times New Roman" panose="02020603050405020304" pitchFamily="18" charset="0"/>
              </a:rPr>
              <a:t>Ο λόγος τους είναι έντονος, θεατρικός.</a:t>
            </a:r>
          </a:p>
          <a:p>
            <a:pPr>
              <a:lnSpc>
                <a:spcPct val="90000"/>
              </a:lnSpc>
            </a:pPr>
            <a:r>
              <a:rPr lang="el-GR" altLang="el-GR" sz="2800" dirty="0">
                <a:solidFill>
                  <a:srgbClr val="000000"/>
                </a:solidFill>
                <a:cs typeface="Times New Roman" panose="02020603050405020304" pitchFamily="18" charset="0"/>
              </a:rPr>
              <a:t>Η εμφάνισή τους είναι κανονική, παρότι πολλές φορές υπερβάλλουν.</a:t>
            </a:r>
          </a:p>
          <a:p>
            <a:pPr>
              <a:lnSpc>
                <a:spcPct val="90000"/>
              </a:lnSpc>
            </a:pPr>
            <a:r>
              <a:rPr lang="el-GR" altLang="el-GR" sz="2800" dirty="0">
                <a:solidFill>
                  <a:srgbClr val="000000"/>
                </a:solidFill>
                <a:cs typeface="Times New Roman" panose="02020603050405020304" pitchFamily="18" charset="0"/>
              </a:rPr>
              <a:t>Θέλουν να εντυπωσιάσουν και ξοδεύουν πολλά χρήματα γι’ αυτό οι νοσηλευτές συχνά αισθάνονται γοητευμένοι.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(β).</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23192905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130844"/>
            <a:ext cx="9324528" cy="940966"/>
          </a:xfrm>
        </p:spPr>
        <p:txBody>
          <a:bodyPr>
            <a:noAutofit/>
          </a:bodyPr>
          <a:lstStyle/>
          <a:p>
            <a:r>
              <a:rPr lang="el-GR" altLang="el-GR" sz="3600" dirty="0" smtClean="0">
                <a:solidFill>
                  <a:srgbClr val="000000"/>
                </a:solidFill>
                <a:cs typeface="Times New Roman" panose="02020603050405020304" pitchFamily="18" charset="0"/>
              </a:rPr>
              <a:t>Συμπεριφορά, Διάθεση</a:t>
            </a:r>
            <a:endParaRPr lang="en-US" sz="2000" b="0" dirty="0"/>
          </a:p>
        </p:txBody>
      </p:sp>
      <p:sp>
        <p:nvSpPr>
          <p:cNvPr id="9" name="Θέση περιεχομένου 8"/>
          <p:cNvSpPr>
            <a:spLocks noGrp="1"/>
          </p:cNvSpPr>
          <p:nvPr>
            <p:ph idx="1"/>
            <p:custDataLst>
              <p:tags r:id="rId3"/>
            </p:custDataLst>
          </p:nvPr>
        </p:nvSpPr>
        <p:spPr>
          <a:xfrm>
            <a:off x="179512" y="1124744"/>
            <a:ext cx="8856984" cy="2880320"/>
          </a:xfrm>
        </p:spPr>
        <p:txBody>
          <a:bodyPr>
            <a:noAutofit/>
          </a:bodyPr>
          <a:lstStyle/>
          <a:p>
            <a:pPr>
              <a:lnSpc>
                <a:spcPct val="90000"/>
              </a:lnSpc>
            </a:pPr>
            <a:r>
              <a:rPr lang="el-GR" altLang="el-GR" sz="2400" dirty="0">
                <a:solidFill>
                  <a:srgbClr val="000000"/>
                </a:solidFill>
                <a:cs typeface="Times New Roman" panose="02020603050405020304" pitchFamily="18" charset="0"/>
              </a:rPr>
              <a:t>Ο ασθενής συχνά λέει «Είναι ο καλύτερος νοσηλευτής. Είναι φανταστικός. Άλλαξε τη ζωή μου» για να περιγράψει ένα νοσηλευτή που είδε μια ή δύο φορές.</a:t>
            </a:r>
          </a:p>
          <a:p>
            <a:pPr>
              <a:lnSpc>
                <a:spcPct val="90000"/>
              </a:lnSpc>
            </a:pPr>
            <a:r>
              <a:rPr lang="el-GR" altLang="el-GR" sz="2400" dirty="0">
                <a:solidFill>
                  <a:srgbClr val="000000"/>
                </a:solidFill>
                <a:cs typeface="Times New Roman" panose="02020603050405020304" pitchFamily="18" charset="0"/>
              </a:rPr>
              <a:t>Αλλάζουν γρήγορα διάθεση και μπορεί τη μια στιγμή να γελάνε και την άλλη να κλαίνε. Αφοσιώνονται στον εαυτό τους χωρίς να νοιάζονται για τους άλλους. </a:t>
            </a:r>
          </a:p>
          <a:p>
            <a:pPr>
              <a:lnSpc>
                <a:spcPct val="90000"/>
              </a:lnSpc>
            </a:pPr>
            <a:r>
              <a:rPr lang="el-GR" altLang="el-GR" sz="2400" dirty="0">
                <a:solidFill>
                  <a:srgbClr val="000000"/>
                </a:solidFill>
                <a:cs typeface="Times New Roman" panose="02020603050405020304" pitchFamily="18" charset="0"/>
              </a:rPr>
              <a:t>Συμφωνούν με τον κάθε ένα για να αποσπάσουν την προσοχή του. </a:t>
            </a:r>
          </a:p>
          <a:p>
            <a:pPr>
              <a:lnSpc>
                <a:spcPct val="90000"/>
              </a:lnSpc>
            </a:pPr>
            <a:r>
              <a:rPr lang="el-GR" altLang="el-GR" sz="2400" dirty="0">
                <a:solidFill>
                  <a:srgbClr val="000000"/>
                </a:solidFill>
                <a:cs typeface="Times New Roman" panose="02020603050405020304" pitchFamily="18" charset="0"/>
              </a:rPr>
              <a:t>Νιώθουν άσχημα όταν δεν βρίσκονται στο επίκεντρο της προσοχής. </a:t>
            </a:r>
          </a:p>
          <a:p>
            <a:pPr>
              <a:lnSpc>
                <a:spcPct val="90000"/>
              </a:lnSpc>
            </a:pPr>
            <a:r>
              <a:rPr lang="el-GR" altLang="el-GR" sz="2400" dirty="0">
                <a:solidFill>
                  <a:srgbClr val="000000"/>
                </a:solidFill>
                <a:cs typeface="Times New Roman" panose="02020603050405020304" pitchFamily="18" charset="0"/>
              </a:rPr>
              <a:t>Ντύνονται όμορφα και χρησιμοποιούν την φυσική τους εμφάνιση για να τραβήξουν την προσοχή. </a:t>
            </a:r>
          </a:p>
          <a:p>
            <a:pPr>
              <a:lnSpc>
                <a:spcPct val="90000"/>
              </a:lnSpc>
            </a:pPr>
            <a:r>
              <a:rPr lang="el-GR" altLang="el-GR" sz="2400" dirty="0">
                <a:solidFill>
                  <a:srgbClr val="000000"/>
                </a:solidFill>
                <a:cs typeface="Times New Roman" panose="02020603050405020304" pitchFamily="18" charset="0"/>
              </a:rPr>
              <a:t>Συχνά σκαρφίζονται ιστορίες ή κάνουν σκηνές. </a:t>
            </a:r>
          </a:p>
          <a:p>
            <a:pPr>
              <a:lnSpc>
                <a:spcPct val="90000"/>
              </a:lnSpc>
            </a:pPr>
            <a:endParaRPr lang="el-GR" altLang="el-GR" sz="2400" dirty="0">
              <a:solidFill>
                <a:srgbClr val="000000"/>
              </a:solidFill>
              <a:cs typeface="Times New Roman" panose="02020603050405020304" pitchFamily="18" charset="0"/>
            </a:endParaRPr>
          </a:p>
          <a:p>
            <a:pPr>
              <a:lnSpc>
                <a:spcPct val="90000"/>
              </a:lnSpc>
            </a:pP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(β).</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16999128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476672"/>
            <a:ext cx="9324528" cy="940966"/>
          </a:xfrm>
        </p:spPr>
        <p:txBody>
          <a:bodyPr>
            <a:noAutofit/>
          </a:bodyPr>
          <a:lstStyle/>
          <a:p>
            <a:r>
              <a:rPr lang="el-GR" altLang="el-GR" dirty="0" smtClean="0">
                <a:solidFill>
                  <a:srgbClr val="000000"/>
                </a:solidFill>
                <a:cs typeface="Times New Roman" charset="0"/>
              </a:rPr>
              <a:t>Συμπτώματα</a:t>
            </a:r>
            <a:endParaRPr lang="en-US" sz="2800" b="0" dirty="0"/>
          </a:p>
        </p:txBody>
      </p:sp>
      <p:sp>
        <p:nvSpPr>
          <p:cNvPr id="9" name="Θέση περιεχομένου 8"/>
          <p:cNvSpPr>
            <a:spLocks noGrp="1"/>
          </p:cNvSpPr>
          <p:nvPr>
            <p:ph idx="1"/>
            <p:custDataLst>
              <p:tags r:id="rId3"/>
            </p:custDataLst>
          </p:nvPr>
        </p:nvSpPr>
        <p:spPr>
          <a:xfrm>
            <a:off x="323528" y="1772816"/>
            <a:ext cx="8712968" cy="2351139"/>
          </a:xfrm>
        </p:spPr>
        <p:txBody>
          <a:bodyPr>
            <a:noAutofit/>
          </a:bodyPr>
          <a:lstStyle/>
          <a:p>
            <a:pPr>
              <a:lnSpc>
                <a:spcPct val="90000"/>
              </a:lnSpc>
            </a:pPr>
            <a:r>
              <a:rPr lang="el-GR" altLang="el-GR" sz="2800" dirty="0">
                <a:solidFill>
                  <a:srgbClr val="000000"/>
                </a:solidFill>
                <a:cs typeface="Times New Roman" panose="02020603050405020304" pitchFamily="18" charset="0"/>
              </a:rPr>
              <a:t>Συχνά λιποθυμούν, αρρωσταίνουν και βελτιώνονται όταν τους δείχνουν προσοχή. </a:t>
            </a:r>
          </a:p>
          <a:p>
            <a:pPr>
              <a:lnSpc>
                <a:spcPct val="90000"/>
              </a:lnSpc>
            </a:pPr>
            <a:r>
              <a:rPr lang="el-GR" altLang="el-GR" sz="2800" dirty="0">
                <a:solidFill>
                  <a:srgbClr val="000000"/>
                </a:solidFill>
                <a:cs typeface="Times New Roman" panose="02020603050405020304" pitchFamily="18" charset="0"/>
              </a:rPr>
              <a:t>Επίσης, οι συγγενείς ή φίλοι, αισθάνονται άσχημα από τη δημόσια συμπεριφορά τους, όπως όταν αγκαλιάζουν και φιλούν κάποιον μου μόλις γνώρισαν.</a:t>
            </a:r>
          </a:p>
          <a:p>
            <a:pPr>
              <a:lnSpc>
                <a:spcPct val="90000"/>
              </a:lnSpc>
            </a:pPr>
            <a:endParaRPr lang="el-GR" altLang="el-GR" sz="28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238131"/>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(β).</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1783385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72008" y="252587"/>
            <a:ext cx="9324528" cy="940966"/>
          </a:xfrm>
        </p:spPr>
        <p:txBody>
          <a:bodyPr>
            <a:noAutofit/>
          </a:bodyPr>
          <a:lstStyle/>
          <a:p>
            <a:r>
              <a:rPr lang="el-GR" altLang="el-GR" dirty="0" smtClean="0">
                <a:solidFill>
                  <a:srgbClr val="000000"/>
                </a:solidFill>
                <a:cs typeface="Times New Roman" charset="0"/>
              </a:rPr>
              <a:t>Νοσηλευτική Παρέμβαση</a:t>
            </a:r>
            <a:endParaRPr lang="en-US" b="0" dirty="0">
              <a:latin typeface="+mn-lt"/>
            </a:endParaRPr>
          </a:p>
        </p:txBody>
      </p:sp>
      <p:sp>
        <p:nvSpPr>
          <p:cNvPr id="9" name="Θέση περιεχομένου 8"/>
          <p:cNvSpPr>
            <a:spLocks noGrp="1"/>
          </p:cNvSpPr>
          <p:nvPr>
            <p:ph idx="1"/>
            <p:custDataLst>
              <p:tags r:id="rId3"/>
            </p:custDataLst>
          </p:nvPr>
        </p:nvSpPr>
        <p:spPr>
          <a:xfrm>
            <a:off x="251520" y="1423812"/>
            <a:ext cx="8712968" cy="2351139"/>
          </a:xfrm>
        </p:spPr>
        <p:txBody>
          <a:bodyPr>
            <a:noAutofit/>
          </a:bodyPr>
          <a:lstStyle/>
          <a:p>
            <a:pPr algn="just"/>
            <a:r>
              <a:rPr lang="el-GR" altLang="el-GR" sz="2000" dirty="0">
                <a:solidFill>
                  <a:srgbClr val="000000"/>
                </a:solidFill>
                <a:cs typeface="Times New Roman" panose="02020603050405020304" pitchFamily="18" charset="0"/>
              </a:rPr>
              <a:t>Θα πρέπει να τους προτείνουμε εναλλακτικές λύσεις, στις κοινωνικές τους σχέσεις, ακόμη και στον τρόπο που μιλάνε ή ντύνονται χωρίς να τους κριτικάρουμε. </a:t>
            </a:r>
          </a:p>
          <a:p>
            <a:pPr algn="just"/>
            <a:r>
              <a:rPr lang="el-GR" altLang="el-GR" sz="2000" dirty="0">
                <a:solidFill>
                  <a:srgbClr val="000000"/>
                </a:solidFill>
                <a:cs typeface="Times New Roman" panose="02020603050405020304" pitchFamily="18" charset="0"/>
              </a:rPr>
              <a:t>Για παράδειγμα ο νοσηλευτής μπορεί να </a:t>
            </a:r>
            <a:r>
              <a:rPr lang="el-GR" altLang="el-GR" sz="2000" dirty="0" smtClean="0">
                <a:solidFill>
                  <a:srgbClr val="000000"/>
                </a:solidFill>
                <a:cs typeface="Times New Roman" panose="02020603050405020304" pitchFamily="18" charset="0"/>
              </a:rPr>
              <a:t>πει.</a:t>
            </a:r>
            <a:endParaRPr lang="el-GR" altLang="el-GR" sz="2000" dirty="0">
              <a:solidFill>
                <a:srgbClr val="000000"/>
              </a:solidFill>
              <a:cs typeface="Times New Roman" panose="02020603050405020304" pitchFamily="18" charset="0"/>
            </a:endParaRPr>
          </a:p>
          <a:p>
            <a:pPr algn="just"/>
            <a:r>
              <a:rPr lang="el-GR" altLang="el-GR" sz="2000" dirty="0">
                <a:solidFill>
                  <a:srgbClr val="000000"/>
                </a:solidFill>
                <a:cs typeface="Times New Roman" panose="02020603050405020304" pitchFamily="18" charset="0"/>
              </a:rPr>
              <a:t>«Όταν αγκαλιάζεις και φιλάς ανθρώπους που τους βλέπεις πρώτη φορά, μπορεί να το θεωρήσουν σεξουαλική προσέγγιση. Θα ήταν καλύτερο να κάθεσαι 2 μέτρα μακριά και να κάνεις απλά μια χειραψία.» </a:t>
            </a:r>
            <a:endParaRPr lang="el-GR" altLang="el-GR" sz="2000" dirty="0" smtClean="0">
              <a:solidFill>
                <a:srgbClr val="000000"/>
              </a:solidFill>
              <a:cs typeface="Times New Roman" panose="02020603050405020304" pitchFamily="18" charset="0"/>
            </a:endParaRPr>
          </a:p>
          <a:p>
            <a:pPr algn="just"/>
            <a:r>
              <a:rPr lang="el-GR" altLang="el-GR" sz="2000" dirty="0" smtClean="0">
                <a:solidFill>
                  <a:srgbClr val="000000"/>
                </a:solidFill>
                <a:cs typeface="Times New Roman" panose="02020603050405020304" pitchFamily="18" charset="0"/>
              </a:rPr>
              <a:t>Ο </a:t>
            </a:r>
            <a:r>
              <a:rPr lang="el-GR" altLang="el-GR" sz="2000" dirty="0">
                <a:solidFill>
                  <a:srgbClr val="000000"/>
                </a:solidFill>
                <a:cs typeface="Times New Roman" panose="02020603050405020304" pitchFamily="18" charset="0"/>
              </a:rPr>
              <a:t>νοσηλευτής θα πρέπει να είναι σαφής στο να του περιγράψει κοινωνικές δραστηριότητες, </a:t>
            </a:r>
            <a:r>
              <a:rPr lang="el-GR" altLang="el-GR" sz="2000" dirty="0" err="1">
                <a:solidFill>
                  <a:srgbClr val="000000"/>
                </a:solidFill>
                <a:cs typeface="Times New Roman" panose="02020603050405020304" pitchFamily="18" charset="0"/>
              </a:rPr>
              <a:t>βλεματική</a:t>
            </a:r>
            <a:r>
              <a:rPr lang="el-GR" altLang="el-GR" sz="2000" dirty="0">
                <a:solidFill>
                  <a:srgbClr val="000000"/>
                </a:solidFill>
                <a:cs typeface="Times New Roman" panose="02020603050405020304" pitchFamily="18" charset="0"/>
              </a:rPr>
              <a:t> επαφή, σεβασμό του προσωπικού χώρου.</a:t>
            </a:r>
          </a:p>
          <a:p>
            <a:pPr algn="just"/>
            <a:r>
              <a:rPr lang="el-GR" altLang="el-GR" sz="2000" dirty="0">
                <a:solidFill>
                  <a:srgbClr val="000000"/>
                </a:solidFill>
                <a:cs typeface="Times New Roman" panose="02020603050405020304" pitchFamily="18" charset="0"/>
              </a:rPr>
              <a:t>Θα πρέπει πρώτα να δει τις προσωπικές τους δυνατότητες και να δείχνει ότι έχει εμπιστοσύνη στις ικανότητές τους. </a:t>
            </a:r>
          </a:p>
          <a:p>
            <a:pPr algn="just"/>
            <a:endParaRPr lang="el-GR" altLang="el-GR" sz="2000" dirty="0" smtClean="0">
              <a:solidFill>
                <a:srgbClr val="000000"/>
              </a:solidFill>
              <a:cs typeface="Times New Roman" panose="02020603050405020304" pitchFamily="18" charset="0"/>
            </a:endParaRPr>
          </a:p>
          <a:p>
            <a:pPr algn="just"/>
            <a:endParaRPr lang="el-GR" altLang="el-GR" sz="20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(β).</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950155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72008" y="252587"/>
            <a:ext cx="9324528" cy="940966"/>
          </a:xfrm>
        </p:spPr>
        <p:txBody>
          <a:bodyPr>
            <a:noAutofit/>
          </a:bodyPr>
          <a:lstStyle/>
          <a:p>
            <a:r>
              <a:rPr lang="el-GR" altLang="el-GR" dirty="0" smtClean="0">
                <a:solidFill>
                  <a:srgbClr val="000000"/>
                </a:solidFill>
                <a:cs typeface="Times New Roman" charset="0"/>
              </a:rPr>
              <a:t>Ναρκισσιστικές Διαταραχές         Κλινική Εικόνα</a:t>
            </a:r>
            <a:endParaRPr lang="en-US" b="0" dirty="0">
              <a:latin typeface="+mn-lt"/>
            </a:endParaRPr>
          </a:p>
        </p:txBody>
      </p:sp>
      <p:sp>
        <p:nvSpPr>
          <p:cNvPr id="9" name="Θέση περιεχομένου 8"/>
          <p:cNvSpPr>
            <a:spLocks noGrp="1"/>
          </p:cNvSpPr>
          <p:nvPr>
            <p:ph idx="1"/>
            <p:custDataLst>
              <p:tags r:id="rId3"/>
            </p:custDataLst>
          </p:nvPr>
        </p:nvSpPr>
        <p:spPr>
          <a:xfrm>
            <a:off x="251520" y="1423812"/>
            <a:ext cx="8712968" cy="2351139"/>
          </a:xfrm>
        </p:spPr>
        <p:txBody>
          <a:bodyPr>
            <a:noAutofit/>
          </a:bodyPr>
          <a:lstStyle/>
          <a:p>
            <a:pPr algn="just"/>
            <a:r>
              <a:rPr lang="el-GR" altLang="el-GR" sz="2800" dirty="0">
                <a:solidFill>
                  <a:srgbClr val="000000"/>
                </a:solidFill>
                <a:cs typeface="Times New Roman" panose="02020603050405020304" pitchFamily="18" charset="0"/>
              </a:rPr>
              <a:t>Χαρακτηρίζονται από έλλειψη </a:t>
            </a:r>
            <a:r>
              <a:rPr lang="el-GR" altLang="el-GR" sz="2800" dirty="0" err="1">
                <a:solidFill>
                  <a:srgbClr val="000000"/>
                </a:solidFill>
                <a:cs typeface="Times New Roman" panose="02020603050405020304" pitchFamily="18" charset="0"/>
              </a:rPr>
              <a:t>ενσυναίσθησης</a:t>
            </a:r>
            <a:r>
              <a:rPr lang="el-GR" altLang="el-GR" sz="2800" dirty="0">
                <a:solidFill>
                  <a:srgbClr val="000000"/>
                </a:solidFill>
                <a:cs typeface="Times New Roman" panose="02020603050405020304" pitchFamily="18" charset="0"/>
              </a:rPr>
              <a:t> και ανάγκη για θαυμασμό.</a:t>
            </a:r>
          </a:p>
          <a:p>
            <a:pPr algn="just"/>
            <a:r>
              <a:rPr lang="el-GR" altLang="el-GR" sz="2800" dirty="0">
                <a:solidFill>
                  <a:srgbClr val="000000"/>
                </a:solidFill>
                <a:cs typeface="Times New Roman" panose="02020603050405020304" pitchFamily="18" charset="0"/>
              </a:rPr>
              <a:t>Δεν αναγνωρίζουν τα συναισθήματα των άλλων.</a:t>
            </a:r>
          </a:p>
          <a:p>
            <a:pPr algn="just"/>
            <a:r>
              <a:rPr lang="el-GR" altLang="el-GR" sz="2800" dirty="0">
                <a:solidFill>
                  <a:srgbClr val="000000"/>
                </a:solidFill>
                <a:cs typeface="Times New Roman" panose="02020603050405020304" pitchFamily="18" charset="0"/>
              </a:rPr>
              <a:t> Ζηλεύουν τους άλλους και τις επιτυχίες τους επειδή πιστεύουν ότι θα έπρεπε να ήταν δικές τους. </a:t>
            </a:r>
          </a:p>
          <a:p>
            <a:pPr algn="just"/>
            <a:endParaRPr lang="el-GR" altLang="el-GR" sz="28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(β).</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28044528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72008" y="252587"/>
            <a:ext cx="9324528" cy="940966"/>
          </a:xfrm>
        </p:spPr>
        <p:txBody>
          <a:bodyPr>
            <a:noAutofit/>
          </a:bodyPr>
          <a:lstStyle/>
          <a:p>
            <a:r>
              <a:rPr lang="el-GR" altLang="el-GR" dirty="0" smtClean="0">
                <a:solidFill>
                  <a:srgbClr val="000000"/>
                </a:solidFill>
                <a:cs typeface="Times New Roman" charset="0"/>
              </a:rPr>
              <a:t>Κλινική Εικόνα (2)</a:t>
            </a:r>
            <a:endParaRPr lang="en-US" b="0" dirty="0">
              <a:latin typeface="+mn-lt"/>
            </a:endParaRPr>
          </a:p>
        </p:txBody>
      </p:sp>
      <p:sp>
        <p:nvSpPr>
          <p:cNvPr id="9" name="Θέση περιεχομένου 8"/>
          <p:cNvSpPr>
            <a:spLocks noGrp="1"/>
          </p:cNvSpPr>
          <p:nvPr>
            <p:ph idx="1"/>
            <p:custDataLst>
              <p:tags r:id="rId3"/>
            </p:custDataLst>
          </p:nvPr>
        </p:nvSpPr>
        <p:spPr>
          <a:xfrm>
            <a:off x="251520" y="1423812"/>
            <a:ext cx="8712968" cy="2351139"/>
          </a:xfrm>
        </p:spPr>
        <p:txBody>
          <a:bodyPr>
            <a:noAutofit/>
          </a:bodyPr>
          <a:lstStyle/>
          <a:p>
            <a:pPr algn="just"/>
            <a:r>
              <a:rPr lang="el-GR" altLang="el-GR" sz="2000" dirty="0">
                <a:solidFill>
                  <a:srgbClr val="000000"/>
                </a:solidFill>
                <a:cs typeface="Times New Roman" panose="02020603050405020304" pitchFamily="18" charset="0"/>
              </a:rPr>
              <a:t>Ασχολούνται με φαντασιώσεις τρομερής επιτυχίας, ομορφιάς και ιδανικού έρωτα. Έτσι ενδυναμώνεται η αίσθηση τις ανωτερότητάς τους. </a:t>
            </a:r>
          </a:p>
          <a:p>
            <a:pPr algn="just"/>
            <a:r>
              <a:rPr lang="el-GR" altLang="el-GR" sz="2000" dirty="0">
                <a:solidFill>
                  <a:srgbClr val="000000"/>
                </a:solidFill>
                <a:cs typeface="Times New Roman" panose="02020603050405020304" pitchFamily="18" charset="0"/>
              </a:rPr>
              <a:t>Συγκρίνουν τον εαυτό τους με διάσημους ανθρώπους, πιστεύουν ότι είναι ανώτεροι και δεν θεωρούν ότι η συμπεριφορά τους είναι προβληματική. </a:t>
            </a:r>
          </a:p>
          <a:p>
            <a:pPr algn="just"/>
            <a:r>
              <a:rPr lang="el-GR" altLang="el-GR" sz="2000" dirty="0">
                <a:solidFill>
                  <a:srgbClr val="000000"/>
                </a:solidFill>
                <a:cs typeface="Times New Roman" panose="02020603050405020304" pitchFamily="18" charset="0"/>
              </a:rPr>
              <a:t>Τα προβλήματά τους θεωρούν ότι οφείλονται στους άλλους.</a:t>
            </a:r>
          </a:p>
          <a:p>
            <a:pPr algn="just"/>
            <a:r>
              <a:rPr lang="el-GR" altLang="el-GR" sz="2000" dirty="0">
                <a:solidFill>
                  <a:srgbClr val="000000"/>
                </a:solidFill>
                <a:cs typeface="Times New Roman" panose="02020603050405020304" pitchFamily="18" charset="0"/>
              </a:rPr>
              <a:t>Είναι υπερευαίσθητοι στην κριτική των άλλων και χρειάζονται συνεχώς προσοχή και θαυμασμό.</a:t>
            </a:r>
          </a:p>
          <a:p>
            <a:pPr algn="just"/>
            <a:r>
              <a:rPr lang="el-GR" altLang="el-GR" sz="2000" dirty="0">
                <a:solidFill>
                  <a:srgbClr val="000000"/>
                </a:solidFill>
                <a:cs typeface="Times New Roman" panose="02020603050405020304" pitchFamily="18" charset="0"/>
              </a:rPr>
              <a:t> Πιστεύουν ότι είναι ιδιαίτεροι  άνθρωποι και αξίζουν την φίλια των άλλων και θυμώνουν όταν δεν την έχουν. </a:t>
            </a:r>
            <a:endParaRPr lang="el-GR" altLang="el-GR" sz="20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(β).</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40353067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72008" y="252587"/>
            <a:ext cx="9324528" cy="940966"/>
          </a:xfrm>
        </p:spPr>
        <p:txBody>
          <a:bodyPr>
            <a:noAutofit/>
          </a:bodyPr>
          <a:lstStyle/>
          <a:p>
            <a:r>
              <a:rPr lang="el-GR" altLang="el-GR" sz="3600" dirty="0" smtClean="0">
                <a:solidFill>
                  <a:srgbClr val="000000"/>
                </a:solidFill>
                <a:cs typeface="Times New Roman" charset="0"/>
              </a:rPr>
              <a:t>Κλινική Εικόνα (3)</a:t>
            </a:r>
            <a:endParaRPr lang="en-US" sz="3600" b="0" dirty="0">
              <a:latin typeface="+mn-lt"/>
            </a:endParaRPr>
          </a:p>
        </p:txBody>
      </p:sp>
      <p:sp>
        <p:nvSpPr>
          <p:cNvPr id="9" name="Θέση περιεχομένου 8"/>
          <p:cNvSpPr>
            <a:spLocks noGrp="1"/>
          </p:cNvSpPr>
          <p:nvPr>
            <p:ph idx="1"/>
            <p:custDataLst>
              <p:tags r:id="rId3"/>
            </p:custDataLst>
          </p:nvPr>
        </p:nvSpPr>
        <p:spPr>
          <a:xfrm>
            <a:off x="233772" y="1178745"/>
            <a:ext cx="8712968" cy="2351139"/>
          </a:xfrm>
        </p:spPr>
        <p:txBody>
          <a:bodyPr>
            <a:noAutofit/>
          </a:bodyPr>
          <a:lstStyle/>
          <a:p>
            <a:pPr algn="just"/>
            <a:r>
              <a:rPr lang="el-GR" altLang="el-GR" sz="2400" dirty="0">
                <a:solidFill>
                  <a:srgbClr val="000000"/>
                </a:solidFill>
                <a:cs typeface="Times New Roman" panose="02020603050405020304" pitchFamily="18" charset="0"/>
              </a:rPr>
              <a:t>Συζητάνε τα θέματά τους με λεπτομέρεια χωρίς να νοιάζονται για τους άλλους.</a:t>
            </a:r>
          </a:p>
          <a:p>
            <a:pPr algn="just"/>
            <a:r>
              <a:rPr lang="el-GR" altLang="el-GR" sz="2400" dirty="0">
                <a:solidFill>
                  <a:srgbClr val="000000"/>
                </a:solidFill>
                <a:cs typeface="Times New Roman" panose="02020603050405020304" pitchFamily="18" charset="0"/>
              </a:rPr>
              <a:t>Στην δουλειά πετυχαίνουν γιατί είναι φιλόδοξοι και έχουν εμπιστοσύνη στον εαυτό τους. </a:t>
            </a:r>
          </a:p>
          <a:p>
            <a:pPr algn="just"/>
            <a:r>
              <a:rPr lang="el-GR" altLang="el-GR" sz="2400" dirty="0">
                <a:solidFill>
                  <a:srgbClr val="000000"/>
                </a:solidFill>
                <a:cs typeface="Times New Roman" panose="02020603050405020304" pitchFamily="18" charset="0"/>
              </a:rPr>
              <a:t>Οι δυσκολίες ωστόσο είναι συχνές στη δουλειά και δύσκολα δέχονται κριτική.</a:t>
            </a:r>
          </a:p>
          <a:p>
            <a:pPr algn="just"/>
            <a:r>
              <a:rPr lang="el-GR" altLang="el-GR" sz="2400" dirty="0">
                <a:solidFill>
                  <a:srgbClr val="000000"/>
                </a:solidFill>
                <a:cs typeface="Times New Roman" panose="02020603050405020304" pitchFamily="18" charset="0"/>
              </a:rPr>
              <a:t>Πιστεύουν συχνά ότι δεν πληρώνονται όπως πρέπει ή ότι αξίζουν καλύτερα θέση. </a:t>
            </a:r>
          </a:p>
          <a:p>
            <a:pPr algn="just"/>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(β).</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10688749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72008" y="252587"/>
            <a:ext cx="9324528" cy="940966"/>
          </a:xfrm>
        </p:spPr>
        <p:txBody>
          <a:bodyPr>
            <a:noAutofit/>
          </a:bodyPr>
          <a:lstStyle/>
          <a:p>
            <a:r>
              <a:rPr lang="el-GR" altLang="el-GR" sz="3600" dirty="0" smtClean="0">
                <a:solidFill>
                  <a:srgbClr val="000000"/>
                </a:solidFill>
                <a:cs typeface="Times New Roman" charset="0"/>
              </a:rPr>
              <a:t>Νοσηλευτική Παρέμβαση</a:t>
            </a:r>
            <a:endParaRPr lang="en-US" sz="3600" b="0" dirty="0">
              <a:latin typeface="+mn-lt"/>
            </a:endParaRPr>
          </a:p>
        </p:txBody>
      </p:sp>
      <p:sp>
        <p:nvSpPr>
          <p:cNvPr id="9" name="Θέση περιεχομένου 8"/>
          <p:cNvSpPr>
            <a:spLocks noGrp="1"/>
          </p:cNvSpPr>
          <p:nvPr>
            <p:ph idx="1"/>
            <p:custDataLst>
              <p:tags r:id="rId3"/>
            </p:custDataLst>
          </p:nvPr>
        </p:nvSpPr>
        <p:spPr>
          <a:xfrm>
            <a:off x="251520" y="1423812"/>
            <a:ext cx="8712968" cy="2351139"/>
          </a:xfrm>
        </p:spPr>
        <p:txBody>
          <a:bodyPr>
            <a:noAutofit/>
          </a:bodyPr>
          <a:lstStyle/>
          <a:p>
            <a:pPr algn="just"/>
            <a:r>
              <a:rPr lang="el-GR" altLang="el-GR" sz="2800" dirty="0" smtClean="0">
                <a:solidFill>
                  <a:srgbClr val="000000"/>
                </a:solidFill>
                <a:cs typeface="Times New Roman" panose="02020603050405020304" pitchFamily="18" charset="0"/>
              </a:rPr>
              <a:t>Αποτελούν </a:t>
            </a:r>
            <a:r>
              <a:rPr lang="el-GR" altLang="el-GR" sz="2800" dirty="0">
                <a:solidFill>
                  <a:srgbClr val="000000"/>
                </a:solidFill>
                <a:cs typeface="Times New Roman" panose="02020603050405020304" pitchFamily="18" charset="0"/>
              </a:rPr>
              <a:t>τη μεγαλύτερη πρόκληση για το νοσηλευτή, που δεν θα πρέπει να θυμώνει και να απογοητεύεται.</a:t>
            </a:r>
          </a:p>
          <a:p>
            <a:pPr algn="just"/>
            <a:r>
              <a:rPr lang="el-GR" altLang="el-GR" sz="2800" dirty="0">
                <a:solidFill>
                  <a:srgbClr val="000000"/>
                </a:solidFill>
                <a:cs typeface="Times New Roman" panose="02020603050405020304" pitchFamily="18" charset="0"/>
              </a:rPr>
              <a:t>Οι ασθενείς μπορεί να είναι αγενείς και υπερόπτες. </a:t>
            </a:r>
          </a:p>
          <a:p>
            <a:pPr algn="just"/>
            <a:r>
              <a:rPr lang="el-GR" altLang="el-GR" sz="2800" dirty="0">
                <a:solidFill>
                  <a:srgbClr val="000000"/>
                </a:solidFill>
                <a:cs typeface="Times New Roman" panose="02020603050405020304" pitchFamily="18" charset="0"/>
              </a:rPr>
              <a:t>Ο νοσηλευτής θα πρέπει να βάζει φραγμούς στην αγένεια και την αγενή συμπεριφορά και να κάνει γνωστές τις απαιτήσεις του από τους ασθενείς. </a:t>
            </a:r>
          </a:p>
          <a:p>
            <a:pPr algn="just"/>
            <a:endParaRPr lang="el-GR" altLang="el-GR" sz="28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(β).</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31463507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72008" y="252587"/>
            <a:ext cx="9324528" cy="940966"/>
          </a:xfrm>
        </p:spPr>
        <p:txBody>
          <a:bodyPr>
            <a:noAutofit/>
          </a:bodyPr>
          <a:lstStyle/>
          <a:p>
            <a:r>
              <a:rPr lang="el-GR" sz="3600" dirty="0" smtClean="0">
                <a:solidFill>
                  <a:srgbClr val="000000"/>
                </a:solidFill>
                <a:cs typeface="Times New Roman" charset="0"/>
              </a:rPr>
              <a:t>Ομάδα </a:t>
            </a:r>
            <a:r>
              <a:rPr lang="en-US" sz="3600" dirty="0" smtClean="0">
                <a:solidFill>
                  <a:srgbClr val="000000"/>
                </a:solidFill>
                <a:cs typeface="Times New Roman" charset="0"/>
              </a:rPr>
              <a:t>C</a:t>
            </a:r>
            <a:br>
              <a:rPr lang="en-US" sz="3600" dirty="0" smtClean="0">
                <a:solidFill>
                  <a:srgbClr val="000000"/>
                </a:solidFill>
                <a:cs typeface="Times New Roman" charset="0"/>
              </a:rPr>
            </a:br>
            <a:r>
              <a:rPr lang="el-GR" sz="3600" dirty="0" smtClean="0">
                <a:solidFill>
                  <a:srgbClr val="000000"/>
                </a:solidFill>
                <a:cs typeface="Times New Roman" charset="0"/>
              </a:rPr>
              <a:t>Διαταραχές Αποφυγής Πραγματικότητας</a:t>
            </a:r>
            <a:endParaRPr lang="en-US" sz="3600" b="0" dirty="0">
              <a:latin typeface="+mn-lt"/>
            </a:endParaRPr>
          </a:p>
        </p:txBody>
      </p:sp>
      <p:sp>
        <p:nvSpPr>
          <p:cNvPr id="9" name="Θέση περιεχομένου 8"/>
          <p:cNvSpPr>
            <a:spLocks noGrp="1"/>
          </p:cNvSpPr>
          <p:nvPr>
            <p:ph idx="1"/>
            <p:custDataLst>
              <p:tags r:id="rId3"/>
            </p:custDataLst>
          </p:nvPr>
        </p:nvSpPr>
        <p:spPr>
          <a:xfrm>
            <a:off x="107504" y="1232766"/>
            <a:ext cx="8712968" cy="2351139"/>
          </a:xfrm>
        </p:spPr>
        <p:txBody>
          <a:bodyPr>
            <a:noAutofit/>
          </a:bodyPr>
          <a:lstStyle/>
          <a:p>
            <a:pPr algn="just"/>
            <a:r>
              <a:rPr lang="el-GR" altLang="el-GR" sz="2000" dirty="0">
                <a:solidFill>
                  <a:srgbClr val="000000"/>
                </a:solidFill>
                <a:cs typeface="Times New Roman" panose="02020603050405020304" pitchFamily="18" charset="0"/>
              </a:rPr>
              <a:t>Χαρακτηρίζονται από χαμηλή αυτοεκτίμηση, κοινωνικές δυσκολίες και υπερευαισθησία στην αρνητική κριτική. </a:t>
            </a:r>
          </a:p>
          <a:p>
            <a:pPr algn="just"/>
            <a:r>
              <a:rPr lang="el-GR" altLang="el-GR" sz="2000" dirty="0">
                <a:solidFill>
                  <a:srgbClr val="000000"/>
                </a:solidFill>
                <a:cs typeface="Times New Roman" panose="02020603050405020304" pitchFamily="18" charset="0"/>
              </a:rPr>
              <a:t>Ως παιδιά υπήρξαν επιφυλακτικοί. Αυτό συνεχίζεται, όσο μεγαλώνουν και συνεισφέρει στην χαμηλή αυτοεκτίμηση και την κοινωνική απομόνωση.</a:t>
            </a:r>
          </a:p>
          <a:p>
            <a:pPr algn="just"/>
            <a:r>
              <a:rPr lang="el-GR" altLang="el-GR" sz="2000" dirty="0">
                <a:solidFill>
                  <a:srgbClr val="000000"/>
                </a:solidFill>
                <a:cs typeface="Times New Roman" panose="02020603050405020304" pitchFamily="18" charset="0"/>
              </a:rPr>
              <a:t>Μπορεί να κουνιούνται συνεχώς στην καρέκλα τους, να μην κοιτάζουν τον άλλο στα μάτια. </a:t>
            </a:r>
          </a:p>
          <a:p>
            <a:pPr algn="just"/>
            <a:r>
              <a:rPr lang="el-GR" altLang="el-GR" sz="2000" dirty="0">
                <a:solidFill>
                  <a:srgbClr val="000000"/>
                </a:solidFill>
                <a:cs typeface="Times New Roman" panose="02020603050405020304" pitchFamily="18" charset="0"/>
              </a:rPr>
              <a:t>Φαίνονται λυπημένοι, είναι ντροπαλοί, φοβισμένοι, κοινωνικό αδέξιοι.</a:t>
            </a:r>
          </a:p>
          <a:p>
            <a:pPr algn="just"/>
            <a:r>
              <a:rPr lang="el-GR" altLang="el-GR" sz="2000" dirty="0">
                <a:solidFill>
                  <a:srgbClr val="000000"/>
                </a:solidFill>
                <a:cs typeface="Times New Roman" panose="02020603050405020304" pitchFamily="18" charset="0"/>
              </a:rPr>
              <a:t>Είναι υπερευαίσθητοι στην αρνητική εκτίμηση των άλλων και πιστεύουν ότι είναι κατώτεροι.</a:t>
            </a:r>
          </a:p>
          <a:p>
            <a:pPr algn="just"/>
            <a:r>
              <a:rPr lang="el-GR" altLang="el-GR" sz="2000" dirty="0">
                <a:solidFill>
                  <a:srgbClr val="000000"/>
                </a:solidFill>
                <a:cs typeface="Times New Roman" panose="02020603050405020304" pitchFamily="18" charset="0"/>
              </a:rPr>
              <a:t>Δεν κάνουν τίποτα ριψοκίνδυνο.</a:t>
            </a:r>
          </a:p>
          <a:p>
            <a:pPr algn="just"/>
            <a:r>
              <a:rPr lang="el-GR" altLang="el-GR" sz="2000" dirty="0">
                <a:solidFill>
                  <a:srgbClr val="000000"/>
                </a:solidFill>
                <a:cs typeface="Times New Roman" panose="02020603050405020304" pitchFamily="18" charset="0"/>
              </a:rPr>
              <a:t>Νιώθουν ότι θα γελοιοποιηθούν στους άλλους. </a:t>
            </a:r>
          </a:p>
          <a:p>
            <a:pPr algn="just"/>
            <a:endParaRPr lang="el-GR" altLang="el-GR" sz="2000" dirty="0">
              <a:solidFill>
                <a:srgbClr val="000000"/>
              </a:solidFill>
              <a:cs typeface="Times New Roman" panose="02020603050405020304" pitchFamily="18" charset="0"/>
            </a:endParaRPr>
          </a:p>
          <a:p>
            <a:pPr algn="just"/>
            <a:endParaRPr lang="el-GR" altLang="el-GR" sz="2000" dirty="0" smtClean="0">
              <a:solidFill>
                <a:srgbClr val="000000"/>
              </a:solidFill>
              <a:cs typeface="Times New Roman" panose="02020603050405020304" pitchFamily="18" charset="0"/>
            </a:endParaRPr>
          </a:p>
          <a:p>
            <a:pPr algn="just"/>
            <a:endParaRPr lang="el-GR" altLang="el-GR" sz="20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(β).</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18346105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72008" y="252587"/>
            <a:ext cx="9324528" cy="940966"/>
          </a:xfrm>
        </p:spPr>
        <p:txBody>
          <a:bodyPr>
            <a:noAutofit/>
          </a:bodyPr>
          <a:lstStyle/>
          <a:p>
            <a:r>
              <a:rPr lang="el-GR" sz="3600" dirty="0" smtClean="0">
                <a:solidFill>
                  <a:srgbClr val="000000"/>
                </a:solidFill>
                <a:cs typeface="Times New Roman" charset="0"/>
              </a:rPr>
              <a:t>Ομάδα </a:t>
            </a:r>
            <a:r>
              <a:rPr lang="en-US" sz="3600" dirty="0" smtClean="0">
                <a:solidFill>
                  <a:srgbClr val="000000"/>
                </a:solidFill>
                <a:cs typeface="Times New Roman" charset="0"/>
              </a:rPr>
              <a:t>C</a:t>
            </a:r>
            <a:br>
              <a:rPr lang="en-US" sz="3600" dirty="0" smtClean="0">
                <a:solidFill>
                  <a:srgbClr val="000000"/>
                </a:solidFill>
                <a:cs typeface="Times New Roman" charset="0"/>
              </a:rPr>
            </a:br>
            <a:r>
              <a:rPr lang="el-GR" sz="3600" dirty="0" smtClean="0">
                <a:solidFill>
                  <a:srgbClr val="000000"/>
                </a:solidFill>
                <a:cs typeface="Times New Roman" charset="0"/>
              </a:rPr>
              <a:t>Διαταραχές Αποφυγής Πραγματικότητας (2)</a:t>
            </a:r>
            <a:endParaRPr lang="en-US" sz="3600" b="0" dirty="0">
              <a:latin typeface="+mn-lt"/>
            </a:endParaRPr>
          </a:p>
        </p:txBody>
      </p:sp>
      <p:sp>
        <p:nvSpPr>
          <p:cNvPr id="9" name="Θέση περιεχομένου 8"/>
          <p:cNvSpPr>
            <a:spLocks noGrp="1"/>
          </p:cNvSpPr>
          <p:nvPr>
            <p:ph idx="1"/>
            <p:custDataLst>
              <p:tags r:id="rId3"/>
            </p:custDataLst>
          </p:nvPr>
        </p:nvSpPr>
        <p:spPr>
          <a:xfrm>
            <a:off x="107504" y="1772816"/>
            <a:ext cx="8712968" cy="2351139"/>
          </a:xfrm>
        </p:spPr>
        <p:txBody>
          <a:bodyPr>
            <a:noAutofit/>
          </a:bodyPr>
          <a:lstStyle/>
          <a:p>
            <a:pPr algn="just"/>
            <a:r>
              <a:rPr lang="el-GR" altLang="el-GR" sz="2400" dirty="0">
                <a:solidFill>
                  <a:srgbClr val="000000"/>
                </a:solidFill>
                <a:cs typeface="Times New Roman" panose="02020603050405020304" pitchFamily="18" charset="0"/>
              </a:rPr>
              <a:t>Συχνά θέλουν επιβεβαίωση της αποδοχής για να κάνουν σχέση.</a:t>
            </a:r>
          </a:p>
          <a:p>
            <a:pPr algn="just"/>
            <a:r>
              <a:rPr lang="el-GR" altLang="el-GR" sz="2400" dirty="0">
                <a:solidFill>
                  <a:srgbClr val="000000"/>
                </a:solidFill>
                <a:cs typeface="Times New Roman" panose="02020603050405020304" pitchFamily="18" charset="0"/>
              </a:rPr>
              <a:t>Είναι μερικώς επιτυχημένοι στη δουλεία τους γιατί ψάχνουν την επιβεβαίωση. </a:t>
            </a:r>
          </a:p>
          <a:p>
            <a:pPr algn="just"/>
            <a:r>
              <a:rPr lang="el-GR" altLang="el-GR" sz="2400" dirty="0">
                <a:solidFill>
                  <a:srgbClr val="000000"/>
                </a:solidFill>
                <a:cs typeface="Times New Roman" panose="02020603050405020304" pitchFamily="18" charset="0"/>
              </a:rPr>
              <a:t>Η ντροπαλότητα όμως, η αδεξιότητα ή ο φόβος αποτυχίας τους κάνει να αρνηθούν κάποια προαγωγή και να μείνουν στην ιδία θέση για χρόνια παρότι έχουν τα προσόντα.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(β).</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21636472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72008" y="252587"/>
            <a:ext cx="9324528" cy="940966"/>
          </a:xfrm>
        </p:spPr>
        <p:txBody>
          <a:bodyPr>
            <a:noAutofit/>
          </a:bodyPr>
          <a:lstStyle/>
          <a:p>
            <a:r>
              <a:rPr lang="el-GR" sz="3600" dirty="0" smtClean="0">
                <a:solidFill>
                  <a:srgbClr val="000000"/>
                </a:solidFill>
                <a:cs typeface="Times New Roman" charset="0"/>
              </a:rPr>
              <a:t>Νοσηλευτική Παρέμβαση</a:t>
            </a:r>
            <a:endParaRPr lang="en-US" sz="3600" b="0" dirty="0">
              <a:latin typeface="+mn-lt"/>
            </a:endParaRPr>
          </a:p>
        </p:txBody>
      </p:sp>
      <p:sp>
        <p:nvSpPr>
          <p:cNvPr id="9" name="Θέση περιεχομένου 8"/>
          <p:cNvSpPr>
            <a:spLocks noGrp="1"/>
          </p:cNvSpPr>
          <p:nvPr>
            <p:ph idx="1"/>
            <p:custDataLst>
              <p:tags r:id="rId3"/>
            </p:custDataLst>
          </p:nvPr>
        </p:nvSpPr>
        <p:spPr>
          <a:xfrm>
            <a:off x="107504" y="1772816"/>
            <a:ext cx="8712968" cy="2351139"/>
          </a:xfrm>
        </p:spPr>
        <p:txBody>
          <a:bodyPr>
            <a:noAutofit/>
          </a:bodyPr>
          <a:lstStyle/>
          <a:p>
            <a:pPr algn="just"/>
            <a:r>
              <a:rPr lang="el-GR" altLang="el-GR" sz="2400" dirty="0">
                <a:solidFill>
                  <a:srgbClr val="000000"/>
                </a:solidFill>
                <a:cs typeface="Times New Roman" panose="02020603050405020304" pitchFamily="18" charset="0"/>
              </a:rPr>
              <a:t>Χρειάζονται υποστήριξη και επιβεβαίωση από τον νοσηλευτή. Μπορεί να τους βοηθήσει να βρούνε θετικά στοιχεία στον εαυτό τους.</a:t>
            </a:r>
          </a:p>
          <a:p>
            <a:pPr algn="just"/>
            <a:r>
              <a:rPr lang="el-GR" altLang="el-GR" sz="2400" dirty="0">
                <a:solidFill>
                  <a:srgbClr val="000000"/>
                </a:solidFill>
                <a:cs typeface="Times New Roman" panose="02020603050405020304" pitchFamily="18" charset="0"/>
              </a:rPr>
              <a:t>Πρέπει να επιβεβαιώνονται και να σκέφτονται θετικά για εαυτό τους, ώστε να ανέβει η αυτοεκτίμηση και θα πρέπει να τους διδάξει κοινωνικές δεξιότητες και να τους βοηθήσει να τις ενεργοποιήσουν.</a:t>
            </a:r>
          </a:p>
          <a:p>
            <a:pPr algn="just"/>
            <a:r>
              <a:rPr lang="el-GR" altLang="el-GR" sz="2400" dirty="0">
                <a:solidFill>
                  <a:srgbClr val="000000"/>
                </a:solidFill>
                <a:cs typeface="Times New Roman" panose="02020603050405020304" pitchFamily="18" charset="0"/>
              </a:rPr>
              <a:t>Θα πρέπει να είναι προσεχτικός και υπομονετικός και να μην περιμένει γρήγορα ανάπτυξη των κοινωνικών δραστηριοτήτων.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(β).</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Tree>
    <p:custDataLst>
      <p:tags r:id="rId1"/>
    </p:custDataLst>
    <p:extLst>
      <p:ext uri="{BB962C8B-B14F-4D97-AF65-F5344CB8AC3E}">
        <p14:creationId xmlns:p14="http://schemas.microsoft.com/office/powerpoint/2010/main" val="10225444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6" name="Θέση υποσέλιδου 3" descr="."/>
          <p:cNvSpPr txBox="1">
            <a:spLocks/>
          </p:cNvSpPr>
          <p:nvPr>
            <p:custDataLst>
              <p:tags r:id="rId3"/>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(β).</a:t>
            </a:r>
            <a:endParaRPr lang="el-GR"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37</a:t>
            </a:fld>
            <a:endParaRPr lang="el-GR" sz="1400" dirty="0"/>
          </a:p>
        </p:txBody>
      </p:sp>
    </p:spTree>
    <p:custDataLst>
      <p:tags r:id="rId1"/>
    </p:custDataLst>
    <p:extLst>
      <p:ext uri="{BB962C8B-B14F-4D97-AF65-F5344CB8AC3E}">
        <p14:creationId xmlns:p14="http://schemas.microsoft.com/office/powerpoint/2010/main" val="26684558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90155" y="1423317"/>
            <a:ext cx="8229600" cy="4525963"/>
          </a:xfrm>
        </p:spPr>
        <p:txBody>
          <a:bodyPr>
            <a:normAutofit/>
          </a:bodyPr>
          <a:lstStyle/>
          <a:p>
            <a:pPr marL="0" lvl="0" indent="0">
              <a:buNone/>
            </a:pPr>
            <a:r>
              <a:rPr lang="el-GR" sz="2800" dirty="0" smtClean="0"/>
              <a:t>Να έχει τη δυνατότητα ο φοιτητής :</a:t>
            </a:r>
          </a:p>
          <a:p>
            <a:pPr lvl="0"/>
            <a:r>
              <a:rPr lang="en-US" sz="2800" dirty="0" smtClean="0"/>
              <a:t>.</a:t>
            </a:r>
            <a:r>
              <a:rPr lang="el-GR" sz="2800" dirty="0" smtClean="0"/>
              <a:t>.</a:t>
            </a:r>
          </a:p>
        </p:txBody>
      </p:sp>
      <p:sp>
        <p:nvSpPr>
          <p:cNvPr id="5"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(β).</a:t>
            </a:r>
            <a:endParaRPr lang="el-GR"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323528" y="1752018"/>
            <a:ext cx="8496944" cy="3981238"/>
          </a:xfrm>
        </p:spPr>
        <p:txBody>
          <a:bodyPr>
            <a:noAutofit/>
          </a:bodyPr>
          <a:lstStyle/>
          <a:p>
            <a:pPr lvl="1">
              <a:buFont typeface="Wingdings" pitchFamily="2" charset="2"/>
              <a:buChar char="§"/>
            </a:pPr>
            <a:r>
              <a:rPr lang="el-GR" altLang="el-GR" sz="2400" dirty="0" smtClean="0">
                <a:cs typeface="Times New Roman" panose="02020603050405020304" pitchFamily="18" charset="0"/>
                <a:hlinkClick r:id="rId8" action="ppaction://hlinksldjump"/>
              </a:rPr>
              <a:t>Ομάδα </a:t>
            </a:r>
            <a:r>
              <a:rPr lang="en-US" altLang="el-GR" sz="2400" dirty="0" smtClean="0">
                <a:cs typeface="Times New Roman" panose="02020603050405020304" pitchFamily="18" charset="0"/>
                <a:hlinkClick r:id="rId8" action="ppaction://hlinksldjump"/>
              </a:rPr>
              <a:t>B, </a:t>
            </a:r>
            <a:r>
              <a:rPr lang="el-GR" altLang="el-GR" sz="2400" dirty="0" smtClean="0">
                <a:cs typeface="Times New Roman" panose="02020603050405020304" pitchFamily="18" charset="0"/>
                <a:hlinkClick r:id="rId8" action="ppaction://hlinksldjump"/>
              </a:rPr>
              <a:t>Αντικοινωνικές Διαταραχές</a:t>
            </a:r>
            <a:r>
              <a:rPr lang="el-GR" sz="2400" dirty="0">
                <a:hlinkClick r:id="rId8" action="ppaction://hlinksldjump"/>
              </a:rPr>
              <a:t>. </a:t>
            </a:r>
            <a:endParaRPr lang="el-GR" sz="2400" dirty="0" smtClean="0">
              <a:hlinkClick r:id="rId8" action="ppaction://hlinksldjump"/>
            </a:endParaRPr>
          </a:p>
          <a:p>
            <a:pPr lvl="1">
              <a:buFont typeface="Wingdings" pitchFamily="2" charset="2"/>
              <a:buChar char="§"/>
            </a:pPr>
            <a:r>
              <a:rPr lang="el-GR" sz="2400" dirty="0" smtClean="0">
                <a:hlinkClick r:id="rId9" action="ppaction://hlinksldjump"/>
              </a:rPr>
              <a:t>Γενική </a:t>
            </a:r>
            <a:r>
              <a:rPr lang="el-GR" sz="2400" dirty="0">
                <a:hlinkClick r:id="rId9" action="ppaction://hlinksldjump"/>
              </a:rPr>
              <a:t>Εμφάνιση και </a:t>
            </a:r>
            <a:r>
              <a:rPr lang="el-GR" sz="2400" dirty="0" smtClean="0">
                <a:hlinkClick r:id="rId9" action="ppaction://hlinksldjump"/>
              </a:rPr>
              <a:t>Συμπεριφορά.</a:t>
            </a:r>
            <a:endParaRPr lang="el-GR" sz="2400" dirty="0" smtClean="0">
              <a:hlinkClick r:id="rId8" action="ppaction://hlinksldjump"/>
            </a:endParaRPr>
          </a:p>
          <a:p>
            <a:pPr lvl="1">
              <a:buFont typeface="Wingdings" pitchFamily="2" charset="2"/>
              <a:buChar char="§"/>
            </a:pPr>
            <a:r>
              <a:rPr lang="el-GR" sz="2400" dirty="0">
                <a:hlinkClick r:id="rId10" action="ppaction://hlinksldjump"/>
              </a:rPr>
              <a:t>Οριακές Διαταραχές Προσωπικότητας. </a:t>
            </a:r>
            <a:endParaRPr lang="el-GR" sz="2400" dirty="0" smtClean="0">
              <a:hlinkClick r:id="rId11" action="ppaction://hlinksldjump"/>
            </a:endParaRPr>
          </a:p>
          <a:p>
            <a:pPr lvl="1">
              <a:buFont typeface="Wingdings" pitchFamily="2" charset="2"/>
              <a:buChar char="§"/>
            </a:pPr>
            <a:r>
              <a:rPr lang="el-GR" sz="2400" dirty="0" smtClean="0">
                <a:hlinkClick r:id="rId12" action="ppaction://hlinksldjump"/>
              </a:rPr>
              <a:t>Μελοδραματικές </a:t>
            </a:r>
            <a:r>
              <a:rPr lang="el-GR" sz="2400" dirty="0">
                <a:hlinkClick r:id="rId12" action="ppaction://hlinksldjump"/>
              </a:rPr>
              <a:t>Διαταραχές </a:t>
            </a:r>
            <a:r>
              <a:rPr lang="el-GR" sz="2400" dirty="0" smtClean="0">
                <a:hlinkClick r:id="rId12" action="ppaction://hlinksldjump"/>
              </a:rPr>
              <a:t>Προσωπικότητας.</a:t>
            </a:r>
            <a:endParaRPr lang="el-GR" sz="2400" dirty="0" smtClean="0">
              <a:hlinkClick r:id="rId11" action="ppaction://hlinksldjump"/>
            </a:endParaRPr>
          </a:p>
          <a:p>
            <a:pPr lvl="1">
              <a:buFont typeface="Wingdings" pitchFamily="2" charset="2"/>
              <a:buChar char="§"/>
            </a:pPr>
            <a:r>
              <a:rPr lang="el-GR" sz="2400" dirty="0" smtClean="0">
                <a:hlinkClick r:id="rId13" action="ppaction://hlinksldjump"/>
              </a:rPr>
              <a:t>Ναρκισσιστικές Διαταραχές. </a:t>
            </a:r>
            <a:endParaRPr lang="el-GR" sz="2400" dirty="0">
              <a:hlinkClick r:id="rId11" action="ppaction://hlinksldjump"/>
            </a:endParaRPr>
          </a:p>
          <a:p>
            <a:pPr lvl="1">
              <a:buFont typeface="Wingdings" pitchFamily="2" charset="2"/>
              <a:buChar char="§"/>
            </a:pPr>
            <a:r>
              <a:rPr lang="el-GR" sz="2400" dirty="0" smtClean="0">
                <a:hlinkClick r:id="rId14" action="ppaction://hlinksldjump"/>
              </a:rPr>
              <a:t>Ομάδα C, Διαταραχές </a:t>
            </a:r>
            <a:r>
              <a:rPr lang="el-GR" sz="2400" dirty="0">
                <a:hlinkClick r:id="rId14" action="ppaction://hlinksldjump"/>
              </a:rPr>
              <a:t>Αποφυγής </a:t>
            </a:r>
            <a:r>
              <a:rPr lang="el-GR" sz="2400" dirty="0" smtClean="0">
                <a:hlinkClick r:id="rId14" action="ppaction://hlinksldjump"/>
              </a:rPr>
              <a:t>Πραγματικότητας</a:t>
            </a:r>
            <a:r>
              <a:rPr lang="el-GR" sz="2400" dirty="0" smtClean="0">
                <a:hlinkClick r:id="rId14" action="ppaction://hlinksldjump"/>
              </a:rPr>
              <a:t>.</a:t>
            </a:r>
            <a:endParaRPr lang="el-GR" sz="24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(β).</a:t>
            </a:r>
            <a:endParaRPr lang="el-GR"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7850" y="553876"/>
            <a:ext cx="9144000" cy="940966"/>
          </a:xfrm>
        </p:spPr>
        <p:txBody>
          <a:bodyPr>
            <a:noAutofit/>
          </a:bodyPr>
          <a:lstStyle/>
          <a:p>
            <a:r>
              <a:rPr lang="el-GR" sz="4000" dirty="0" smtClean="0">
                <a:cs typeface="Times New Roman" panose="02020603050405020304" pitchFamily="18" charset="0"/>
              </a:rPr>
              <a:t>Ομάδα Β’</a:t>
            </a:r>
            <a:br>
              <a:rPr lang="el-GR" sz="4000" dirty="0" smtClean="0">
                <a:cs typeface="Times New Roman" panose="02020603050405020304" pitchFamily="18" charset="0"/>
              </a:rPr>
            </a:br>
            <a:r>
              <a:rPr lang="el-GR" sz="4000" dirty="0" smtClean="0">
                <a:cs typeface="Times New Roman" panose="02020603050405020304" pitchFamily="18" charset="0"/>
              </a:rPr>
              <a:t>Αντικοινωνικές Διαταραχές</a:t>
            </a:r>
            <a:endParaRPr lang="en-US" sz="2400" b="0" dirty="0"/>
          </a:p>
        </p:txBody>
      </p:sp>
      <p:sp>
        <p:nvSpPr>
          <p:cNvPr id="9" name="Θέση περιεχομένου 8"/>
          <p:cNvSpPr>
            <a:spLocks noGrp="1"/>
          </p:cNvSpPr>
          <p:nvPr>
            <p:ph idx="1"/>
            <p:custDataLst>
              <p:tags r:id="rId3"/>
            </p:custDataLst>
          </p:nvPr>
        </p:nvSpPr>
        <p:spPr>
          <a:xfrm>
            <a:off x="305678" y="2060848"/>
            <a:ext cx="8496944" cy="2351139"/>
          </a:xfrm>
        </p:spPr>
        <p:txBody>
          <a:bodyPr>
            <a:noAutofit/>
          </a:bodyPr>
          <a:lstStyle/>
          <a:p>
            <a:pPr algn="just">
              <a:lnSpc>
                <a:spcPct val="90000"/>
              </a:lnSpc>
              <a:defRPr/>
            </a:pPr>
            <a:r>
              <a:rPr lang="el-GR" altLang="el-GR" sz="2800" dirty="0">
                <a:solidFill>
                  <a:srgbClr val="000000"/>
                </a:solidFill>
                <a:cs typeface="Times New Roman" charset="0"/>
              </a:rPr>
              <a:t>Χαρακτηρίζονται από γενική αδιαφορία και καταπάτηση των δικαιωμάτων των άλλων με κεντρικά χαρακτηριστικά, την εξαπάτηση και την εκμετάλλευση. </a:t>
            </a:r>
          </a:p>
          <a:p>
            <a:pPr algn="just">
              <a:lnSpc>
                <a:spcPct val="90000"/>
              </a:lnSpc>
              <a:defRPr/>
            </a:pPr>
            <a:r>
              <a:rPr lang="el-GR" altLang="el-GR" sz="2800" dirty="0">
                <a:solidFill>
                  <a:srgbClr val="000000"/>
                </a:solidFill>
                <a:cs typeface="Times New Roman" charset="0"/>
              </a:rPr>
              <a:t>Στις φυλακές το ποσοστό φτάνει στο 50%. </a:t>
            </a:r>
            <a:endParaRPr lang="el-GR" altLang="el-GR" sz="2800" dirty="0">
              <a:solidFill>
                <a:srgbClr val="000000"/>
              </a:solidFill>
              <a:cs typeface="Times New Roman"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(β).</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144000" cy="940966"/>
          </a:xfrm>
        </p:spPr>
        <p:txBody>
          <a:bodyPr>
            <a:noAutofit/>
          </a:bodyPr>
          <a:lstStyle/>
          <a:p>
            <a:r>
              <a:rPr lang="el-GR" altLang="el-GR" dirty="0" smtClean="0">
                <a:cs typeface="Times New Roman" panose="02020603050405020304" pitchFamily="18" charset="0"/>
              </a:rPr>
              <a:t>Νοσηλευτική Αντιμετώπισ</a:t>
            </a:r>
            <a:r>
              <a:rPr lang="el-GR" altLang="el-GR" dirty="0">
                <a:cs typeface="Times New Roman" panose="02020603050405020304" pitchFamily="18" charset="0"/>
              </a:rPr>
              <a:t>η</a:t>
            </a:r>
            <a:endParaRPr lang="en-US" sz="2800" b="0" dirty="0"/>
          </a:p>
        </p:txBody>
      </p:sp>
      <p:sp>
        <p:nvSpPr>
          <p:cNvPr id="9" name="Θέση περιεχομένου 8"/>
          <p:cNvSpPr>
            <a:spLocks noGrp="1"/>
          </p:cNvSpPr>
          <p:nvPr>
            <p:ph idx="1"/>
            <p:custDataLst>
              <p:tags r:id="rId3"/>
            </p:custDataLst>
          </p:nvPr>
        </p:nvSpPr>
        <p:spPr>
          <a:xfrm>
            <a:off x="323528" y="1502955"/>
            <a:ext cx="8496944" cy="2351139"/>
          </a:xfrm>
        </p:spPr>
        <p:txBody>
          <a:bodyPr>
            <a:noAutofit/>
          </a:bodyPr>
          <a:lstStyle/>
          <a:p>
            <a:pPr algn="just">
              <a:lnSpc>
                <a:spcPct val="90000"/>
              </a:lnSpc>
              <a:defRPr/>
            </a:pPr>
            <a:r>
              <a:rPr lang="el-GR" altLang="el-GR" sz="2800" dirty="0">
                <a:solidFill>
                  <a:srgbClr val="000000"/>
                </a:solidFill>
                <a:cs typeface="Times New Roman" charset="0"/>
              </a:rPr>
              <a:t>Οι ασθενείς είναι επιδέξιοι στο να εξαπατούν τους άλλους. </a:t>
            </a:r>
          </a:p>
          <a:p>
            <a:pPr algn="just">
              <a:lnSpc>
                <a:spcPct val="90000"/>
              </a:lnSpc>
              <a:defRPr/>
            </a:pPr>
            <a:r>
              <a:rPr lang="el-GR" altLang="el-GR" sz="2800" dirty="0">
                <a:solidFill>
                  <a:srgbClr val="000000"/>
                </a:solidFill>
                <a:cs typeface="Times New Roman" charset="0"/>
              </a:rPr>
              <a:t>Έτσι κατά τη διάρκεια της φροντίδας θα πρέπει να ελέγχουμε και να αξιολογούμε τις πληροφορίες από άλλες πηγές. </a:t>
            </a:r>
          </a:p>
          <a:p>
            <a:pPr algn="just">
              <a:lnSpc>
                <a:spcPct val="90000"/>
              </a:lnSpc>
              <a:defRPr/>
            </a:pPr>
            <a:endParaRPr lang="el-GR" altLang="el-GR" sz="2800" dirty="0">
              <a:solidFill>
                <a:srgbClr val="000000"/>
              </a:solidFill>
              <a:cs typeface="Times New Roman" charset="0"/>
            </a:endParaRPr>
          </a:p>
          <a:p>
            <a:pPr algn="just">
              <a:lnSpc>
                <a:spcPct val="90000"/>
              </a:lnSpc>
              <a:defRPr/>
            </a:pPr>
            <a:endParaRPr lang="el-GR" altLang="el-GR" sz="2800" dirty="0">
              <a:solidFill>
                <a:srgbClr val="000000"/>
              </a:solidFill>
              <a:cs typeface="Times New Roman"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(β).</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3436249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466466"/>
            <a:ext cx="9144000" cy="940966"/>
          </a:xfrm>
        </p:spPr>
        <p:txBody>
          <a:bodyPr>
            <a:noAutofit/>
          </a:bodyPr>
          <a:lstStyle/>
          <a:p>
            <a:r>
              <a:rPr lang="el-GR" altLang="el-GR" dirty="0" smtClean="0">
                <a:cs typeface="Times New Roman" panose="02020603050405020304" pitchFamily="18" charset="0"/>
              </a:rPr>
              <a:t>Ιστορικό</a:t>
            </a:r>
            <a:endParaRPr lang="en-US" sz="2800" b="0" dirty="0"/>
          </a:p>
        </p:txBody>
      </p:sp>
      <p:sp>
        <p:nvSpPr>
          <p:cNvPr id="9" name="Θέση περιεχομένου 8"/>
          <p:cNvSpPr>
            <a:spLocks noGrp="1"/>
          </p:cNvSpPr>
          <p:nvPr>
            <p:ph idx="1"/>
            <p:custDataLst>
              <p:tags r:id="rId3"/>
            </p:custDataLst>
          </p:nvPr>
        </p:nvSpPr>
        <p:spPr>
          <a:xfrm>
            <a:off x="323528" y="1502955"/>
            <a:ext cx="8496944" cy="2351139"/>
          </a:xfrm>
        </p:spPr>
        <p:txBody>
          <a:bodyPr>
            <a:noAutofit/>
          </a:bodyPr>
          <a:lstStyle/>
          <a:p>
            <a:pPr algn="just">
              <a:lnSpc>
                <a:spcPct val="90000"/>
              </a:lnSpc>
              <a:defRPr/>
            </a:pPr>
            <a:r>
              <a:rPr lang="el-GR" altLang="el-GR" sz="2800" dirty="0">
                <a:solidFill>
                  <a:srgbClr val="000000"/>
                </a:solidFill>
                <a:cs typeface="Times New Roman" charset="0"/>
              </a:rPr>
              <a:t>Το ξεκίνημα συμβαίνει στην παιδική ή εφηβική ηλικία παρότι δεν μπορεί να γίνει διάγνωση επίσημη πριν από τα 18. </a:t>
            </a:r>
          </a:p>
          <a:p>
            <a:pPr algn="just">
              <a:lnSpc>
                <a:spcPct val="90000"/>
              </a:lnSpc>
              <a:defRPr/>
            </a:pPr>
            <a:r>
              <a:rPr lang="el-GR" altLang="el-GR" sz="2800" dirty="0">
                <a:solidFill>
                  <a:srgbClr val="000000"/>
                </a:solidFill>
                <a:cs typeface="Times New Roman" charset="0"/>
              </a:rPr>
              <a:t>Υπάρχει ιστορικό υπνοβασίας ή σκληρής συμπεριφοράς. </a:t>
            </a:r>
          </a:p>
          <a:p>
            <a:pPr algn="just">
              <a:lnSpc>
                <a:spcPct val="90000"/>
              </a:lnSpc>
              <a:defRPr/>
            </a:pPr>
            <a:r>
              <a:rPr lang="el-GR" altLang="el-GR" sz="2800" dirty="0">
                <a:solidFill>
                  <a:srgbClr val="000000"/>
                </a:solidFill>
                <a:cs typeface="Times New Roman" charset="0"/>
              </a:rPr>
              <a:t>Έχουν εμπλακεί σε ψεύδη, βανδαλισμούς, σεξουαλικές παρενοχλήσεις και χρήση ουσιών. </a:t>
            </a:r>
          </a:p>
          <a:p>
            <a:pPr algn="just">
              <a:lnSpc>
                <a:spcPct val="90000"/>
              </a:lnSpc>
              <a:defRPr/>
            </a:pPr>
            <a:endParaRPr lang="el-GR" altLang="el-GR" sz="2800" dirty="0">
              <a:solidFill>
                <a:srgbClr val="000000"/>
              </a:solidFill>
              <a:cs typeface="Times New Roman" charset="0"/>
            </a:endParaRPr>
          </a:p>
          <a:p>
            <a:pPr algn="just">
              <a:lnSpc>
                <a:spcPct val="90000"/>
              </a:lnSpc>
              <a:defRPr/>
            </a:pPr>
            <a:endParaRPr lang="el-GR" altLang="el-GR" sz="2800" dirty="0">
              <a:solidFill>
                <a:srgbClr val="000000"/>
              </a:solidFill>
              <a:cs typeface="Times New Roman"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(β).</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3189218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466466"/>
            <a:ext cx="9144000" cy="940966"/>
          </a:xfrm>
        </p:spPr>
        <p:txBody>
          <a:bodyPr>
            <a:noAutofit/>
          </a:bodyPr>
          <a:lstStyle/>
          <a:p>
            <a:r>
              <a:rPr lang="el-GR" altLang="el-GR" dirty="0" smtClean="0">
                <a:cs typeface="Times New Roman" panose="02020603050405020304" pitchFamily="18" charset="0"/>
              </a:rPr>
              <a:t>Συμπτώματα (1)</a:t>
            </a:r>
            <a:endParaRPr lang="en-US" sz="2800" b="0" dirty="0"/>
          </a:p>
        </p:txBody>
      </p:sp>
      <p:sp>
        <p:nvSpPr>
          <p:cNvPr id="9" name="Θέση περιεχομένου 8"/>
          <p:cNvSpPr>
            <a:spLocks noGrp="1"/>
          </p:cNvSpPr>
          <p:nvPr>
            <p:ph idx="1"/>
            <p:custDataLst>
              <p:tags r:id="rId3"/>
            </p:custDataLst>
          </p:nvPr>
        </p:nvSpPr>
        <p:spPr>
          <a:xfrm>
            <a:off x="171803" y="1435228"/>
            <a:ext cx="8496944" cy="2351139"/>
          </a:xfrm>
        </p:spPr>
        <p:txBody>
          <a:bodyPr>
            <a:noAutofit/>
          </a:bodyPr>
          <a:lstStyle/>
          <a:p>
            <a:pPr algn="just">
              <a:lnSpc>
                <a:spcPct val="90000"/>
              </a:lnSpc>
              <a:defRPr/>
            </a:pPr>
            <a:r>
              <a:rPr lang="el-GR" altLang="el-GR" sz="2800" dirty="0" smtClean="0">
                <a:solidFill>
                  <a:srgbClr val="000000"/>
                </a:solidFill>
                <a:cs typeface="Times New Roman" charset="0"/>
              </a:rPr>
              <a:t>Παραβίαση </a:t>
            </a:r>
            <a:r>
              <a:rPr lang="el-GR" altLang="el-GR" sz="2800" dirty="0">
                <a:solidFill>
                  <a:srgbClr val="000000"/>
                </a:solidFill>
                <a:cs typeface="Times New Roman" charset="0"/>
              </a:rPr>
              <a:t>δικαιωμάτων </a:t>
            </a:r>
            <a:r>
              <a:rPr lang="el-GR" altLang="el-GR" sz="2800" dirty="0" smtClean="0">
                <a:solidFill>
                  <a:srgbClr val="000000"/>
                </a:solidFill>
                <a:cs typeface="Times New Roman" charset="0"/>
              </a:rPr>
              <a:t>άλλων.</a:t>
            </a:r>
            <a:endParaRPr lang="el-GR" altLang="el-GR" sz="2800" dirty="0">
              <a:solidFill>
                <a:srgbClr val="000000"/>
              </a:solidFill>
              <a:cs typeface="Times New Roman" charset="0"/>
            </a:endParaRPr>
          </a:p>
          <a:p>
            <a:pPr algn="just">
              <a:lnSpc>
                <a:spcPct val="90000"/>
              </a:lnSpc>
              <a:defRPr/>
            </a:pPr>
            <a:r>
              <a:rPr lang="el-GR" altLang="el-GR" sz="2800" dirty="0" smtClean="0">
                <a:solidFill>
                  <a:srgbClr val="000000"/>
                </a:solidFill>
                <a:cs typeface="Times New Roman" charset="0"/>
              </a:rPr>
              <a:t>Έλλειψη τύψεων.</a:t>
            </a:r>
            <a:endParaRPr lang="el-GR" altLang="el-GR" sz="2800" dirty="0">
              <a:solidFill>
                <a:srgbClr val="000000"/>
              </a:solidFill>
              <a:cs typeface="Times New Roman" charset="0"/>
            </a:endParaRPr>
          </a:p>
          <a:p>
            <a:pPr algn="just">
              <a:lnSpc>
                <a:spcPct val="90000"/>
              </a:lnSpc>
              <a:defRPr/>
            </a:pPr>
            <a:r>
              <a:rPr lang="el-GR" altLang="el-GR" sz="2800" dirty="0" smtClean="0">
                <a:solidFill>
                  <a:srgbClr val="000000"/>
                </a:solidFill>
                <a:cs typeface="Times New Roman" charset="0"/>
              </a:rPr>
              <a:t>Ρηχά συναισθήματα.</a:t>
            </a:r>
            <a:endParaRPr lang="el-GR" altLang="el-GR" sz="2800" dirty="0">
              <a:solidFill>
                <a:srgbClr val="000000"/>
              </a:solidFill>
              <a:cs typeface="Times New Roman" charset="0"/>
            </a:endParaRPr>
          </a:p>
          <a:p>
            <a:pPr algn="just">
              <a:lnSpc>
                <a:spcPct val="90000"/>
              </a:lnSpc>
              <a:defRPr/>
            </a:pPr>
            <a:r>
              <a:rPr lang="el-GR" altLang="el-GR" sz="2800" dirty="0" smtClean="0">
                <a:solidFill>
                  <a:srgbClr val="000000"/>
                </a:solidFill>
                <a:cs typeface="Times New Roman" charset="0"/>
              </a:rPr>
              <a:t>Ψέματα.</a:t>
            </a:r>
            <a:endParaRPr lang="el-GR" altLang="el-GR" sz="2800" dirty="0">
              <a:solidFill>
                <a:srgbClr val="000000"/>
              </a:solidFill>
              <a:cs typeface="Times New Roman" charset="0"/>
            </a:endParaRPr>
          </a:p>
          <a:p>
            <a:pPr algn="just">
              <a:lnSpc>
                <a:spcPct val="90000"/>
              </a:lnSpc>
              <a:defRPr/>
            </a:pPr>
            <a:r>
              <a:rPr lang="el-GR" altLang="el-GR" sz="2800" dirty="0" smtClean="0">
                <a:solidFill>
                  <a:srgbClr val="000000"/>
                </a:solidFill>
                <a:cs typeface="Times New Roman" charset="0"/>
              </a:rPr>
              <a:t>Εκλογίκευση </a:t>
            </a:r>
            <a:r>
              <a:rPr lang="el-GR" altLang="el-GR" sz="2800" dirty="0">
                <a:solidFill>
                  <a:srgbClr val="000000"/>
                </a:solidFill>
                <a:cs typeface="Times New Roman" charset="0"/>
              </a:rPr>
              <a:t>της </a:t>
            </a:r>
            <a:r>
              <a:rPr lang="el-GR" altLang="el-GR" sz="2800" dirty="0" smtClean="0">
                <a:solidFill>
                  <a:srgbClr val="000000"/>
                </a:solidFill>
                <a:cs typeface="Times New Roman" charset="0"/>
              </a:rPr>
              <a:t>συμπεριφοράς.</a:t>
            </a:r>
            <a:endParaRPr lang="el-GR" altLang="el-GR" sz="2800" dirty="0">
              <a:solidFill>
                <a:srgbClr val="000000"/>
              </a:solidFill>
              <a:cs typeface="Times New Roman" charset="0"/>
            </a:endParaRPr>
          </a:p>
          <a:p>
            <a:pPr algn="just">
              <a:lnSpc>
                <a:spcPct val="90000"/>
              </a:lnSpc>
              <a:defRPr/>
            </a:pPr>
            <a:r>
              <a:rPr lang="el-GR" altLang="el-GR" sz="2800" dirty="0" smtClean="0">
                <a:solidFill>
                  <a:srgbClr val="000000"/>
                </a:solidFill>
                <a:cs typeface="Times New Roman" charset="0"/>
              </a:rPr>
              <a:t>Φτωχή κρίση.</a:t>
            </a:r>
            <a:endParaRPr lang="el-GR" altLang="el-GR" sz="2800" dirty="0">
              <a:solidFill>
                <a:srgbClr val="000000"/>
              </a:solidFill>
              <a:cs typeface="Times New Roman" charset="0"/>
            </a:endParaRPr>
          </a:p>
          <a:p>
            <a:pPr algn="just">
              <a:lnSpc>
                <a:spcPct val="90000"/>
              </a:lnSpc>
              <a:defRPr/>
            </a:pPr>
            <a:endParaRPr lang="el-GR" altLang="el-GR" sz="2800" dirty="0">
              <a:solidFill>
                <a:srgbClr val="000000"/>
              </a:solidFill>
              <a:cs typeface="Times New Roman"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Διαταραχές Προσωπικότητας (β).</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1632846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25/9/2015 1:02:22 π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8.xml><?xml version="1.0" encoding="utf-8"?>
<p:tagLst xmlns:a="http://schemas.openxmlformats.org/drawingml/2006/main" xmlns:r="http://schemas.openxmlformats.org/officeDocument/2006/relationships" xmlns:p="http://schemas.openxmlformats.org/presentationml/2006/main">
  <p:tag name="ZHAW.ACCESSIBILITYADDIN.READINGORDER" val="2,6,14,"/>
</p:tagLst>
</file>

<file path=ppt/tags/tag1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7,4,"/>
</p:tagLst>
</file>

<file path=ppt/tags/tag1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2.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1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683269FE-DA5E-4414-BDEB-5FCB67A01668}">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0</TotalTime>
  <Words>2167</Words>
  <Application>Microsoft Office PowerPoint</Application>
  <PresentationFormat>Προβολή στην οθόνη (4:3)</PresentationFormat>
  <Paragraphs>283</Paragraphs>
  <Slides>38</Slides>
  <Notes>38</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38</vt:i4>
      </vt:variant>
    </vt:vector>
  </HeadingPairs>
  <TitlesOfParts>
    <vt:vector size="43" baseType="lpstr">
      <vt:lpstr>Arial</vt:lpstr>
      <vt:lpstr>Calibri</vt:lpstr>
      <vt:lpstr>Times New Roman</vt:lpstr>
      <vt:lpstr>Wingdings</vt:lpstr>
      <vt:lpstr>Θέμα του Office</vt:lpstr>
      <vt:lpstr>Εισαγωγή στη                     Νοσηλευτική Επιστήμη</vt:lpstr>
      <vt:lpstr>Άδειες Χρήσης</vt:lpstr>
      <vt:lpstr>Χρηματοδότηση</vt:lpstr>
      <vt:lpstr>Σκοποί  ενότητας</vt:lpstr>
      <vt:lpstr>Περιεχόμενα ενότητας</vt:lpstr>
      <vt:lpstr>Ομάδα Β’ Αντικοινωνικές Διαταραχές</vt:lpstr>
      <vt:lpstr>Νοσηλευτική Αντιμετώπιση</vt:lpstr>
      <vt:lpstr>Ιστορικό</vt:lpstr>
      <vt:lpstr>Συμπτώματα (1)</vt:lpstr>
      <vt:lpstr>Συμπτώματα (2)</vt:lpstr>
      <vt:lpstr>Γενική Εμφάνιση και Συμπεριφορά</vt:lpstr>
      <vt:lpstr>Διάθεση και Συναίσθημα</vt:lpstr>
      <vt:lpstr>Διαδικασία και περιεχόμενο σκέψης</vt:lpstr>
      <vt:lpstr>Πνευματικό Επίπεδο, Κρίση</vt:lpstr>
      <vt:lpstr>Οριακές Διαταραχές Προσωπικότητας</vt:lpstr>
      <vt:lpstr>Συναίσθημα</vt:lpstr>
      <vt:lpstr>Αντίληψη του Εγώ</vt:lpstr>
      <vt:lpstr>Ρόλοι και Σχέσεις</vt:lpstr>
      <vt:lpstr>Ασφάλεια του ασθενούς</vt:lpstr>
      <vt:lpstr>Νοσηλευτικές παρεμβάσεις </vt:lpstr>
      <vt:lpstr>Όρια στις Σχέσεις</vt:lpstr>
      <vt:lpstr>Παράδειγμα</vt:lpstr>
      <vt:lpstr>Βοήθεια για Έλεγχο Συναισθημάτων</vt:lpstr>
      <vt:lpstr> Δομή των καθημερινών του Δραστηριοτήτων</vt:lpstr>
      <vt:lpstr>Εκτίμηση</vt:lpstr>
      <vt:lpstr>Μελοδραματικές Διαταραχές   Προσωπικότητας</vt:lpstr>
      <vt:lpstr>Συμπεριφορά, Διάθεση</vt:lpstr>
      <vt:lpstr>Συμπτώματα</vt:lpstr>
      <vt:lpstr>Νοσηλευτική Παρέμβαση</vt:lpstr>
      <vt:lpstr>Ναρκισσιστικές Διαταραχές         Κλινική Εικόνα</vt:lpstr>
      <vt:lpstr>Κλινική Εικόνα (2)</vt:lpstr>
      <vt:lpstr>Κλινική Εικόνα (3)</vt:lpstr>
      <vt:lpstr>Νοσηλευτική Παρέμβαση</vt:lpstr>
      <vt:lpstr>Ομάδα C Διαταραχές Αποφυγής Πραγματικότητας</vt:lpstr>
      <vt:lpstr>Ομάδα C Διαταραχές Αποφυγής Πραγματικότητας (2)</vt:lpstr>
      <vt:lpstr>Νοσηλευτική Παρέμβαση</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2015-04-06T14:13:21Z</dcterms:created>
  <dcterms:modified xsi:type="dcterms:W3CDTF">2015-09-24T22:02:26Z</dcterms:modified>
</cp:coreProperties>
</file>