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256" r:id="rId3"/>
    <p:sldId id="257" r:id="rId4"/>
    <p:sldId id="259" r:id="rId5"/>
    <p:sldId id="261" r:id="rId6"/>
    <p:sldId id="262" r:id="rId7"/>
    <p:sldId id="264"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44" r:id="rId32"/>
    <p:sldId id="280"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38597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6383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78296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98011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847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0516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33363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31166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05947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39435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5602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47940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712303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73497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32651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294797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1591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59273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694991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82775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69000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53924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2215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10" Type="http://schemas.microsoft.com/office/2007/relationships/hdphoto" Target="../media/hdphoto1.wdp"/><Relationship Id="rId4" Type="http://schemas.openxmlformats.org/officeDocument/2006/relationships/tags" Target="../tags/tag56.xml"/><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10" Type="http://schemas.microsoft.com/office/2007/relationships/hdphoto" Target="../media/hdphoto1.wdp"/><Relationship Id="rId4" Type="http://schemas.openxmlformats.org/officeDocument/2006/relationships/tags" Target="../tags/tag86.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10" Type="http://schemas.microsoft.com/office/2007/relationships/hdphoto" Target="../media/hdphoto1.wdp"/><Relationship Id="rId4" Type="http://schemas.openxmlformats.org/officeDocument/2006/relationships/tags" Target="../tags/tag106.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3.xml"/><Relationship Id="rId5" Type="http://schemas.openxmlformats.org/officeDocument/2006/relationships/tags" Target="../tags/tag22.xml"/><Relationship Id="rId10" Type="http://schemas.openxmlformats.org/officeDocument/2006/relationships/slide" Target="slide19.xml"/><Relationship Id="rId4" Type="http://schemas.openxmlformats.org/officeDocument/2006/relationships/tags" Target="../tags/tag21.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7</a:t>
            </a:r>
            <a:r>
              <a:rPr lang="el-GR" sz="2800" b="1" dirty="0" smtClean="0"/>
              <a:t>:</a:t>
            </a:r>
            <a:r>
              <a:rPr lang="en-US" sz="2800" dirty="0" smtClean="0"/>
              <a:t> </a:t>
            </a:r>
            <a:r>
              <a:rPr lang="el-GR" dirty="0" smtClean="0"/>
              <a:t>Εφαρμογή της Νοσηλευτικής Φροντίδας – Αξιολόγηση των Αποτελεσμάτων.</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Κατά τον προγραμματισμό του χρόνου για την παροχή φροντίδας λαμβάνεται </a:t>
            </a:r>
            <a:r>
              <a:rPr lang="el-GR" altLang="el-GR" dirty="0" smtClean="0"/>
              <a:t>υπόψη (α):</a:t>
            </a:r>
            <a:endParaRPr lang="en-US" sz="2800" b="0" dirty="0"/>
          </a:p>
        </p:txBody>
      </p:sp>
      <p:sp>
        <p:nvSpPr>
          <p:cNvPr id="9" name="Θέση περιεχομένου 8"/>
          <p:cNvSpPr>
            <a:spLocks noGrp="1"/>
          </p:cNvSpPr>
          <p:nvPr>
            <p:ph idx="1"/>
            <p:custDataLst>
              <p:tags r:id="rId3"/>
            </p:custDataLst>
          </p:nvPr>
        </p:nvSpPr>
        <p:spPr>
          <a:xfrm>
            <a:off x="22430" y="2204864"/>
            <a:ext cx="8964488" cy="2351139"/>
          </a:xfrm>
        </p:spPr>
        <p:txBody>
          <a:bodyPr>
            <a:noAutofit/>
          </a:bodyPr>
          <a:lstStyle/>
          <a:p>
            <a:r>
              <a:rPr lang="el-GR" sz="3600" dirty="0"/>
              <a:t> Αν θα έρθουν </a:t>
            </a:r>
            <a:r>
              <a:rPr lang="el-GR" sz="3600" dirty="0" smtClean="0"/>
              <a:t>επισκέπτες.</a:t>
            </a:r>
            <a:endParaRPr lang="el-GR" sz="3600" dirty="0"/>
          </a:p>
          <a:p>
            <a:r>
              <a:rPr lang="el-GR" sz="3600" dirty="0"/>
              <a:t>Ο χρόνος για τον οποίο έχουν προγραμματισθεί οι διαγνωστικές </a:t>
            </a:r>
            <a:r>
              <a:rPr lang="el-GR" sz="3600" dirty="0" smtClean="0"/>
              <a:t>εξετάσεις.</a:t>
            </a:r>
            <a:endParaRPr lang="el-GR" sz="3600" dirty="0"/>
          </a:p>
          <a:p>
            <a:r>
              <a:rPr lang="el-GR" sz="3600" dirty="0"/>
              <a:t>Πότε θα γίνει η ιατρική </a:t>
            </a:r>
            <a:r>
              <a:rPr lang="el-GR" sz="3600" dirty="0" smtClean="0"/>
              <a:t>επίσκεψη.</a:t>
            </a:r>
            <a:endParaRPr lang="el-GR" sz="3600" dirty="0"/>
          </a:p>
          <a:p>
            <a:r>
              <a:rPr lang="el-GR" sz="3600" dirty="0"/>
              <a:t>Το πρόγραμμα χορήγησης της φαρμακευτικής </a:t>
            </a:r>
            <a:r>
              <a:rPr lang="el-GR" sz="3600" dirty="0" smtClean="0"/>
              <a:t>αγωγής.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14280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Κατά τον προγραμματισμό του χρόνου για την παροχή φροντίδας λαμβάνεται </a:t>
            </a:r>
            <a:r>
              <a:rPr lang="el-GR" altLang="el-GR" dirty="0" smtClean="0"/>
              <a:t>υπόψη (β):</a:t>
            </a:r>
            <a:endParaRPr lang="en-US" sz="2800" b="0" dirty="0"/>
          </a:p>
        </p:txBody>
      </p:sp>
      <p:sp>
        <p:nvSpPr>
          <p:cNvPr id="9" name="Θέση περιεχομένου 8"/>
          <p:cNvSpPr>
            <a:spLocks noGrp="1"/>
          </p:cNvSpPr>
          <p:nvPr>
            <p:ph idx="1"/>
            <p:custDataLst>
              <p:tags r:id="rId3"/>
            </p:custDataLst>
          </p:nvPr>
        </p:nvSpPr>
        <p:spPr>
          <a:xfrm>
            <a:off x="22430" y="2204864"/>
            <a:ext cx="8964488" cy="2351139"/>
          </a:xfrm>
        </p:spPr>
        <p:txBody>
          <a:bodyPr>
            <a:noAutofit/>
          </a:bodyPr>
          <a:lstStyle/>
          <a:p>
            <a:r>
              <a:rPr lang="el-GR" sz="3600" dirty="0"/>
              <a:t>Το πρόγραμμα εργασίας ενδέχεται να επανεξετασθεί μετά την αρχική εκτίμηση της </a:t>
            </a:r>
            <a:r>
              <a:rPr lang="el-GR" sz="3600" dirty="0" smtClean="0"/>
              <a:t>βάρδιας.</a:t>
            </a:r>
            <a:endParaRPr lang="el-GR" sz="3600" dirty="0"/>
          </a:p>
          <a:p>
            <a:pPr marL="0" indent="0">
              <a:buNone/>
            </a:pPr>
            <a:endParaRPr lang="el-GR" sz="3600" dirty="0"/>
          </a:p>
          <a:p>
            <a:r>
              <a:rPr lang="el-GR" sz="3600" dirty="0"/>
              <a:t>Οι προτεραιότητες στη φροντίδα μπορεί να διαφοροποιηθούν αν η κατάσταση του ασθενή χειροτερέψει.</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08337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Πριν από την εφαρμογή των παρεμβάσεων  πρέπει να προσδιορίζονται:</a:t>
            </a:r>
            <a:endParaRPr lang="en-US" sz="2800" b="0" dirty="0"/>
          </a:p>
        </p:txBody>
      </p:sp>
      <p:sp>
        <p:nvSpPr>
          <p:cNvPr id="9" name="Θέση περιεχομένου 8"/>
          <p:cNvSpPr>
            <a:spLocks noGrp="1"/>
          </p:cNvSpPr>
          <p:nvPr>
            <p:ph idx="1"/>
            <p:custDataLst>
              <p:tags r:id="rId3"/>
            </p:custDataLst>
          </p:nvPr>
        </p:nvSpPr>
        <p:spPr>
          <a:xfrm>
            <a:off x="1619672" y="2564904"/>
            <a:ext cx="6530770" cy="2351139"/>
          </a:xfrm>
        </p:spPr>
        <p:txBody>
          <a:bodyPr>
            <a:noAutofit/>
          </a:bodyPr>
          <a:lstStyle/>
          <a:p>
            <a:r>
              <a:rPr lang="el-GR" sz="3600" dirty="0" smtClean="0"/>
              <a:t>Η </a:t>
            </a:r>
            <a:r>
              <a:rPr lang="el-GR" sz="3600" dirty="0"/>
              <a:t>αιτία της </a:t>
            </a:r>
            <a:r>
              <a:rPr lang="el-GR" sz="3600" dirty="0" smtClean="0"/>
              <a:t>παρέμβασης</a:t>
            </a:r>
            <a:r>
              <a:rPr lang="en-US" sz="3600" dirty="0" smtClean="0"/>
              <a:t>.</a:t>
            </a:r>
            <a:endParaRPr lang="el-GR" sz="3600" dirty="0"/>
          </a:p>
          <a:p>
            <a:r>
              <a:rPr lang="el-GR" sz="3600" dirty="0"/>
              <a:t>Τα πρότυπα </a:t>
            </a:r>
            <a:r>
              <a:rPr lang="el-GR" sz="3600" dirty="0" smtClean="0"/>
              <a:t>φροντίδας</a:t>
            </a:r>
            <a:r>
              <a:rPr lang="en-US" sz="3600" dirty="0" smtClean="0"/>
              <a:t>.</a:t>
            </a:r>
            <a:endParaRPr lang="el-GR" sz="3600" dirty="0"/>
          </a:p>
          <a:p>
            <a:r>
              <a:rPr lang="el-GR" sz="3600" dirty="0"/>
              <a:t>Το αναμενόμενο </a:t>
            </a:r>
            <a:r>
              <a:rPr lang="el-GR" sz="3600" dirty="0" smtClean="0"/>
              <a:t>αποτέλεσμα</a:t>
            </a:r>
            <a:r>
              <a:rPr lang="en-US" sz="3600" dirty="0" smtClean="0"/>
              <a:t>.</a:t>
            </a:r>
            <a:endParaRPr lang="el-GR" sz="3600" dirty="0"/>
          </a:p>
          <a:p>
            <a:r>
              <a:rPr lang="el-GR" sz="3600" dirty="0"/>
              <a:t>Οι πιθανοί </a:t>
            </a:r>
            <a:r>
              <a:rPr lang="el-GR" sz="3600" dirty="0" smtClean="0"/>
              <a:t>κίνδυνοι</a:t>
            </a:r>
            <a:r>
              <a:rPr lang="en-US" sz="3600" dirty="0" smtClean="0"/>
              <a:t>.</a:t>
            </a:r>
            <a:endParaRPr lang="el-GR" sz="36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83568" y="537321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391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Η Νοσηλευτική Παρέμβαση μπορεί να είναι:</a:t>
            </a:r>
            <a:endParaRPr lang="en-US" sz="2800" b="0" dirty="0"/>
          </a:p>
        </p:txBody>
      </p:sp>
      <p:sp>
        <p:nvSpPr>
          <p:cNvPr id="9" name="Θέση περιεχομένου 8"/>
          <p:cNvSpPr>
            <a:spLocks noGrp="1"/>
          </p:cNvSpPr>
          <p:nvPr>
            <p:ph idx="1"/>
            <p:custDataLst>
              <p:tags r:id="rId3"/>
            </p:custDataLst>
          </p:nvPr>
        </p:nvSpPr>
        <p:spPr>
          <a:xfrm>
            <a:off x="1306615" y="1916832"/>
            <a:ext cx="6530770" cy="2351139"/>
          </a:xfrm>
        </p:spPr>
        <p:txBody>
          <a:bodyPr>
            <a:noAutofit/>
          </a:bodyPr>
          <a:lstStyle/>
          <a:p>
            <a:r>
              <a:rPr lang="el-GR" sz="2800" dirty="0"/>
              <a:t>Ανεξάρτητη Νοσηλευτική Πράξη ( δεν απαιτείται ιατρική οδηγία, αλλά κριτική σκέψη</a:t>
            </a:r>
            <a:r>
              <a:rPr lang="el-GR" sz="2800" dirty="0" smtClean="0"/>
              <a:t>)</a:t>
            </a:r>
            <a:r>
              <a:rPr lang="en-US" sz="2800" dirty="0" smtClean="0"/>
              <a:t>.</a:t>
            </a:r>
            <a:endParaRPr lang="el-GR" sz="2800" dirty="0"/>
          </a:p>
          <a:p>
            <a:r>
              <a:rPr lang="el-GR" sz="2800" dirty="0"/>
              <a:t>Εξαρτημένη Νοσηλευτική Πράξη  (απαιτείται ιατρική οδηγία</a:t>
            </a:r>
            <a:r>
              <a:rPr lang="el-GR" sz="2800" dirty="0" smtClean="0"/>
              <a:t>)</a:t>
            </a:r>
            <a:r>
              <a:rPr lang="en-US" sz="2800" dirty="0" smtClean="0"/>
              <a:t>.</a:t>
            </a:r>
            <a:endParaRPr lang="el-GR" sz="2800" dirty="0"/>
          </a:p>
          <a:p>
            <a:r>
              <a:rPr lang="el-GR" sz="2800" dirty="0" err="1"/>
              <a:t>Αλληλοεξαρτώμενη</a:t>
            </a:r>
            <a:r>
              <a:rPr lang="el-GR" sz="2800" dirty="0"/>
              <a:t> Πράξη (παρέχεται κατόπιν συνεργασίας με τα υπόλοιπα μέλη της θεραπευτικής ομάδας</a:t>
            </a:r>
            <a:r>
              <a:rPr lang="el-GR" sz="2800" dirty="0" smtClean="0"/>
              <a:t>)</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29715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Καθιερωμένα </a:t>
            </a:r>
            <a:r>
              <a:rPr lang="el-GR" altLang="el-GR" dirty="0">
                <a:solidFill>
                  <a:srgbClr val="0000FF"/>
                </a:solidFill>
              </a:rPr>
              <a:t>βήματα</a:t>
            </a:r>
            <a:r>
              <a:rPr lang="el-GR" altLang="el-GR" dirty="0"/>
              <a:t> για όλες τις Νοσηλευτικές Παρεμβάσεις </a:t>
            </a:r>
            <a:br>
              <a:rPr lang="el-GR" altLang="el-GR" dirty="0"/>
            </a:br>
            <a:r>
              <a:rPr lang="el-GR" altLang="el-GR" dirty="0"/>
              <a:t>Πριν από την Παρέμβαση: </a:t>
            </a:r>
            <a:endParaRPr lang="en-US" sz="2800" b="0" dirty="0"/>
          </a:p>
        </p:txBody>
      </p:sp>
      <p:sp>
        <p:nvSpPr>
          <p:cNvPr id="9" name="Θέση περιεχομένου 8"/>
          <p:cNvSpPr>
            <a:spLocks noGrp="1"/>
          </p:cNvSpPr>
          <p:nvPr>
            <p:ph idx="1"/>
            <p:custDataLst>
              <p:tags r:id="rId3"/>
            </p:custDataLst>
          </p:nvPr>
        </p:nvSpPr>
        <p:spPr>
          <a:xfrm>
            <a:off x="1259632" y="2348880"/>
            <a:ext cx="6530770" cy="3744416"/>
          </a:xfrm>
        </p:spPr>
        <p:txBody>
          <a:bodyPr>
            <a:noAutofit/>
          </a:bodyPr>
          <a:lstStyle/>
          <a:p>
            <a:r>
              <a:rPr lang="el-GR" sz="2400" dirty="0"/>
              <a:t> Ελέγξτε τη σειρά, συγκεντρώστε τα μηχανήματα και τις προμήθειες και καθαρίστε τα χέρια </a:t>
            </a:r>
            <a:r>
              <a:rPr lang="el-GR" sz="2400" dirty="0" smtClean="0"/>
              <a:t>σας</a:t>
            </a:r>
            <a:r>
              <a:rPr lang="en-US" sz="2400" dirty="0" smtClean="0"/>
              <a:t>.</a:t>
            </a:r>
            <a:endParaRPr lang="el-GR" sz="2400" dirty="0"/>
          </a:p>
          <a:p>
            <a:r>
              <a:rPr lang="el-GR" sz="2400" dirty="0"/>
              <a:t>Αναγνωρίστε και ετοιμάστε τον </a:t>
            </a:r>
            <a:r>
              <a:rPr lang="el-GR" sz="2400" dirty="0" smtClean="0"/>
              <a:t>ασθενή</a:t>
            </a:r>
            <a:r>
              <a:rPr lang="en-US" sz="2400" dirty="0" smtClean="0"/>
              <a:t>.</a:t>
            </a:r>
            <a:endParaRPr lang="el-GR" sz="2400" dirty="0"/>
          </a:p>
          <a:p>
            <a:r>
              <a:rPr lang="el-GR" sz="2400" dirty="0"/>
              <a:t>Προσφέρετε προστασία του ιδιωτικού χώρου και προβείτε σε προληπτικά μέτρα </a:t>
            </a:r>
            <a:r>
              <a:rPr lang="en-US" sz="2400" dirty="0" smtClean="0"/>
              <a:t>.</a:t>
            </a:r>
            <a:endParaRPr lang="el-GR" sz="2400" dirty="0"/>
          </a:p>
          <a:p>
            <a:r>
              <a:rPr lang="el-GR" sz="2400" dirty="0"/>
              <a:t>Τακτοποιήστε τα αναλώσιμα υλικά και τα </a:t>
            </a:r>
            <a:r>
              <a:rPr lang="el-GR" sz="2400" dirty="0" smtClean="0"/>
              <a:t>μηχανήματα</a:t>
            </a:r>
            <a:r>
              <a:rPr lang="en-US" sz="2400" dirty="0" smtClean="0"/>
              <a:t>.</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259836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Κατά τη διάρκεια της παρέμβασης</a:t>
            </a:r>
            <a:endParaRPr lang="en-US" sz="2800" b="0" dirty="0"/>
          </a:p>
        </p:txBody>
      </p:sp>
      <p:sp>
        <p:nvSpPr>
          <p:cNvPr id="9" name="Θέση περιεχομένου 8"/>
          <p:cNvSpPr>
            <a:spLocks noGrp="1"/>
          </p:cNvSpPr>
          <p:nvPr>
            <p:ph idx="1"/>
            <p:custDataLst>
              <p:tags r:id="rId3"/>
            </p:custDataLst>
          </p:nvPr>
        </p:nvSpPr>
        <p:spPr>
          <a:xfrm>
            <a:off x="1259632" y="2348880"/>
            <a:ext cx="6530770" cy="3744416"/>
          </a:xfrm>
        </p:spPr>
        <p:txBody>
          <a:bodyPr>
            <a:noAutofit/>
          </a:bodyPr>
          <a:lstStyle/>
          <a:p>
            <a:r>
              <a:rPr lang="el-GR" dirty="0"/>
              <a:t> Χρησιμοποιήστε καθορισμένα προληπτικά μέτρα και άσηπτες </a:t>
            </a:r>
            <a:r>
              <a:rPr lang="el-GR" dirty="0" smtClean="0"/>
              <a:t>τεχνικές</a:t>
            </a:r>
            <a:r>
              <a:rPr lang="en-US" dirty="0" smtClean="0"/>
              <a:t>.</a:t>
            </a:r>
            <a:endParaRPr lang="el-GR" dirty="0"/>
          </a:p>
          <a:p>
            <a:r>
              <a:rPr lang="el-GR" dirty="0"/>
              <a:t>Πραγματοποιήστε τη διαδικασία σύμφωνα με το </a:t>
            </a:r>
            <a:r>
              <a:rPr lang="el-GR" dirty="0" smtClean="0"/>
              <a:t>πρωτόκολλο</a:t>
            </a:r>
            <a:r>
              <a:rPr lang="en-US" dirty="0" smtClean="0"/>
              <a:t>.</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77649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altLang="el-GR" dirty="0"/>
              <a:t>Στο τέλος της παρέμβασης</a:t>
            </a:r>
            <a:endParaRPr lang="en-US" sz="2800" b="0" dirty="0"/>
          </a:p>
        </p:txBody>
      </p:sp>
      <p:sp>
        <p:nvSpPr>
          <p:cNvPr id="9" name="Θέση περιεχομένου 8"/>
          <p:cNvSpPr>
            <a:spLocks noGrp="1"/>
          </p:cNvSpPr>
          <p:nvPr>
            <p:ph idx="1"/>
            <p:custDataLst>
              <p:tags r:id="rId3"/>
            </p:custDataLst>
          </p:nvPr>
        </p:nvSpPr>
        <p:spPr>
          <a:xfrm>
            <a:off x="1306615" y="1769021"/>
            <a:ext cx="6530770" cy="3744416"/>
          </a:xfrm>
        </p:spPr>
        <p:txBody>
          <a:bodyPr>
            <a:noAutofit/>
          </a:bodyPr>
          <a:lstStyle/>
          <a:p>
            <a:r>
              <a:rPr lang="el-GR" sz="2400" dirty="0"/>
              <a:t> Αφαιρέστε τα γάντια και τους άλλους προστατευτικούς </a:t>
            </a:r>
            <a:r>
              <a:rPr lang="el-GR" sz="2400" dirty="0" smtClean="0"/>
              <a:t>μηχανισμούς</a:t>
            </a:r>
            <a:r>
              <a:rPr lang="en-US" sz="2400" dirty="0" smtClean="0"/>
              <a:t>.</a:t>
            </a:r>
            <a:endParaRPr lang="el-GR" sz="2400" dirty="0"/>
          </a:p>
          <a:p>
            <a:r>
              <a:rPr lang="el-GR" sz="2400" dirty="0"/>
              <a:t>Επαναφέρετε τη μονάδα στην αρχική της μορφή. Συγκεντρώστε τα μηχανήματα που έχουν χρησιμοποιηθεί και τοποθετείστε στον κάδο απορριμμάτων τα άχρηστα. Καθαρίστε  ή αποθηκεύστε τα αντικείμενα στους κατάλληλους </a:t>
            </a:r>
            <a:r>
              <a:rPr lang="el-GR" sz="2400" dirty="0" smtClean="0"/>
              <a:t>χώρους</a:t>
            </a:r>
            <a:r>
              <a:rPr lang="en-US" sz="2400" dirty="0" smtClean="0"/>
              <a:t>.</a:t>
            </a:r>
            <a:endParaRPr lang="el-GR" sz="2400" dirty="0"/>
          </a:p>
          <a:p>
            <a:r>
              <a:rPr lang="el-GR" sz="2400" dirty="0"/>
              <a:t>Καταγράψτε και καταχωρείστε τη </a:t>
            </a:r>
            <a:r>
              <a:rPr lang="el-GR" sz="2400" dirty="0" smtClean="0"/>
              <a:t>διαδικασία</a:t>
            </a:r>
            <a:r>
              <a:rPr lang="en-US" sz="2400" dirty="0" smtClean="0"/>
              <a:t>.</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489331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dirty="0" smtClean="0"/>
              <a:t>Αρμοδιότητες Νοσηλευτή</a:t>
            </a:r>
            <a:endParaRPr lang="en-US" sz="2800" b="0" dirty="0"/>
          </a:p>
        </p:txBody>
      </p:sp>
      <p:sp>
        <p:nvSpPr>
          <p:cNvPr id="9" name="Θέση περιεχομένου 8"/>
          <p:cNvSpPr>
            <a:spLocks noGrp="1"/>
          </p:cNvSpPr>
          <p:nvPr>
            <p:ph idx="1"/>
            <p:custDataLst>
              <p:tags r:id="rId3"/>
            </p:custDataLst>
          </p:nvPr>
        </p:nvSpPr>
        <p:spPr>
          <a:xfrm>
            <a:off x="1306615" y="1769021"/>
            <a:ext cx="6530770" cy="3744416"/>
          </a:xfrm>
        </p:spPr>
        <p:txBody>
          <a:bodyPr>
            <a:noAutofit/>
          </a:bodyPr>
          <a:lstStyle/>
          <a:p>
            <a:pPr marL="0" indent="0">
              <a:buNone/>
            </a:pPr>
            <a:r>
              <a:rPr lang="el-GR" sz="2000" b="1" dirty="0" smtClean="0">
                <a:solidFill>
                  <a:srgbClr val="0000FF"/>
                </a:solidFill>
              </a:rPr>
              <a:t>Ο </a:t>
            </a:r>
            <a:r>
              <a:rPr lang="el-GR" sz="2000" b="1" dirty="0">
                <a:solidFill>
                  <a:srgbClr val="0000FF"/>
                </a:solidFill>
              </a:rPr>
              <a:t>Υπεύθυνος</a:t>
            </a:r>
            <a:r>
              <a:rPr lang="el-GR" sz="2000" dirty="0"/>
              <a:t> για τον ασθενή </a:t>
            </a:r>
            <a:r>
              <a:rPr lang="el-GR" sz="2000" b="1" dirty="0">
                <a:solidFill>
                  <a:srgbClr val="0000FF"/>
                </a:solidFill>
              </a:rPr>
              <a:t>Νοσηλευτής</a:t>
            </a:r>
            <a:r>
              <a:rPr lang="el-GR" sz="2000" dirty="0"/>
              <a:t> είναι αρμόδιος  για την επανεξέταση της πορείας του ασθενή κατά τη διάρκεια της νοσηλείας, προκειμένου να διαπιστώσει αν:</a:t>
            </a:r>
          </a:p>
          <a:p>
            <a:pPr marL="457200" indent="-457200">
              <a:buFont typeface="+mj-lt"/>
              <a:buAutoNum type="arabicPeriod"/>
            </a:pPr>
            <a:r>
              <a:rPr lang="el-GR" sz="2000" dirty="0"/>
              <a:t>Οι νοσηλευτικές παρεμβάσεις </a:t>
            </a:r>
            <a:r>
              <a:rPr lang="el-GR" sz="2000" dirty="0" smtClean="0"/>
              <a:t>εφαρμόζονται.</a:t>
            </a:r>
            <a:endParaRPr lang="el-GR" sz="2000" dirty="0"/>
          </a:p>
          <a:p>
            <a:pPr marL="457200" indent="-457200">
              <a:buFont typeface="+mj-lt"/>
              <a:buAutoNum type="arabicPeriod"/>
            </a:pPr>
            <a:r>
              <a:rPr lang="el-GR" sz="2000" dirty="0"/>
              <a:t>Ο ασθενής θα επιτύχει ή όχι τα αναμενόμενα αποτελέσματα στον προβλεπόμενο </a:t>
            </a:r>
            <a:r>
              <a:rPr lang="el-GR" sz="2000" dirty="0" smtClean="0"/>
              <a:t>χρόνο.</a:t>
            </a:r>
          </a:p>
          <a:p>
            <a:pPr marL="457200" indent="-457200">
              <a:buFont typeface="+mj-lt"/>
              <a:buAutoNum type="arabicPeriod"/>
            </a:pPr>
            <a:endParaRPr lang="el-GR" sz="2000" dirty="0"/>
          </a:p>
          <a:p>
            <a:r>
              <a:rPr lang="el-GR" sz="2000" dirty="0"/>
              <a:t> Η εφαρμογή ενός προγράμματος φροντίδας απαιτεί </a:t>
            </a:r>
            <a:r>
              <a:rPr lang="el-GR" sz="2000" b="1" dirty="0">
                <a:solidFill>
                  <a:srgbClr val="0000FF"/>
                </a:solidFill>
              </a:rPr>
              <a:t>συνεργασία</a:t>
            </a:r>
            <a:r>
              <a:rPr lang="el-GR" sz="2000" dirty="0"/>
              <a:t> μεταξύ των μελών της θεραπευτικής ομάδας και των φορέων φροντίδας υγείας.</a:t>
            </a:r>
            <a:endParaRPr lang="en-US"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841752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Για το στάδιο της Εφαρμογής πρέπει:</a:t>
            </a:r>
            <a:endParaRPr lang="en-US" sz="2800" b="0" dirty="0"/>
          </a:p>
        </p:txBody>
      </p:sp>
      <p:sp>
        <p:nvSpPr>
          <p:cNvPr id="9" name="Θέση περιεχομένου 8"/>
          <p:cNvSpPr>
            <a:spLocks noGrp="1"/>
          </p:cNvSpPr>
          <p:nvPr>
            <p:ph idx="1"/>
            <p:custDataLst>
              <p:tags r:id="rId3"/>
            </p:custDataLst>
          </p:nvPr>
        </p:nvSpPr>
        <p:spPr>
          <a:xfrm>
            <a:off x="1306615" y="1769021"/>
            <a:ext cx="6530770" cy="3744416"/>
          </a:xfrm>
        </p:spPr>
        <p:txBody>
          <a:bodyPr>
            <a:noAutofit/>
          </a:bodyPr>
          <a:lstStyle/>
          <a:p>
            <a:r>
              <a:rPr lang="el-GR" sz="2800" dirty="0"/>
              <a:t> Να μελετάτε το εγχειρίδιο που αναφέρει τα βήματα της </a:t>
            </a:r>
            <a:r>
              <a:rPr lang="el-GR" sz="2800" dirty="0" smtClean="0"/>
              <a:t>παρέμβασης.</a:t>
            </a:r>
            <a:endParaRPr lang="el-GR" sz="2800" dirty="0"/>
          </a:p>
          <a:p>
            <a:r>
              <a:rPr lang="el-GR" sz="2800" dirty="0"/>
              <a:t>Να δράσετε σύμφωνα με το καθορισμένο πρότυπο </a:t>
            </a:r>
            <a:r>
              <a:rPr lang="el-GR" sz="2800" dirty="0" smtClean="0"/>
              <a:t>φροντίδας.</a:t>
            </a:r>
            <a:endParaRPr lang="el-GR" sz="2800" dirty="0"/>
          </a:p>
          <a:p>
            <a:r>
              <a:rPr lang="el-GR" sz="2800" dirty="0"/>
              <a:t>Να αξιοποιήσετε σωστά το χρόνο που σας διατίθεται κάνοντας συνδυασμούς </a:t>
            </a:r>
            <a:r>
              <a:rPr lang="el-GR" sz="2800" dirty="0" smtClean="0"/>
              <a:t>παρεμβάσεων.</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51343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3213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Παραδείγματα Συνδυασμών </a:t>
            </a:r>
            <a:r>
              <a:rPr lang="el-GR" dirty="0" smtClean="0"/>
              <a:t>Παρεμβάσεων (α)</a:t>
            </a:r>
            <a:endParaRPr lang="en-US" sz="2800" b="0" dirty="0"/>
          </a:p>
        </p:txBody>
      </p:sp>
      <p:sp>
        <p:nvSpPr>
          <p:cNvPr id="9" name="Θέση περιεχομένου 8"/>
          <p:cNvSpPr>
            <a:spLocks noGrp="1"/>
          </p:cNvSpPr>
          <p:nvPr>
            <p:ph idx="1"/>
            <p:custDataLst>
              <p:tags r:id="rId3"/>
            </p:custDataLst>
          </p:nvPr>
        </p:nvSpPr>
        <p:spPr>
          <a:xfrm>
            <a:off x="539552" y="1769021"/>
            <a:ext cx="7297833" cy="3744416"/>
          </a:xfrm>
        </p:spPr>
        <p:txBody>
          <a:bodyPr>
            <a:noAutofit/>
          </a:bodyPr>
          <a:lstStyle/>
          <a:p>
            <a:r>
              <a:rPr lang="el-GR" sz="2800" dirty="0"/>
              <a:t> λουτρό ασθενούς + ασκήσεις αρθρώσεων</a:t>
            </a:r>
          </a:p>
          <a:p>
            <a:pPr marL="0" indent="0">
              <a:buNone/>
            </a:pPr>
            <a:r>
              <a:rPr lang="el-GR" sz="2800" dirty="0" smtClean="0"/>
              <a:t>	    </a:t>
            </a:r>
            <a:r>
              <a:rPr lang="el-GR" sz="2800" dirty="0"/>
              <a:t>+  στρώσιμό κλίνης</a:t>
            </a:r>
          </a:p>
          <a:p>
            <a:r>
              <a:rPr lang="el-GR" sz="2800" dirty="0"/>
              <a:t> συλλογή νέων στοιχείων + έναρξη   εκπαίδευσης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670982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Παραδείγματα Συνδυασμών </a:t>
            </a:r>
            <a:r>
              <a:rPr lang="el-GR" dirty="0" smtClean="0"/>
              <a:t>Παρεμβάσεων (β)</a:t>
            </a:r>
            <a:endParaRPr lang="en-US" sz="2800" b="0" dirty="0"/>
          </a:p>
        </p:txBody>
      </p:sp>
      <p:sp>
        <p:nvSpPr>
          <p:cNvPr id="9" name="Θέση περιεχομένου 8"/>
          <p:cNvSpPr>
            <a:spLocks noGrp="1"/>
          </p:cNvSpPr>
          <p:nvPr>
            <p:ph idx="1"/>
            <p:custDataLst>
              <p:tags r:id="rId3"/>
            </p:custDataLst>
          </p:nvPr>
        </p:nvSpPr>
        <p:spPr>
          <a:xfrm>
            <a:off x="539552" y="1769021"/>
            <a:ext cx="7297833" cy="3744416"/>
          </a:xfrm>
        </p:spPr>
        <p:txBody>
          <a:bodyPr>
            <a:noAutofit/>
          </a:bodyPr>
          <a:lstStyle/>
          <a:p>
            <a:r>
              <a:rPr lang="el-GR" sz="2400" dirty="0"/>
              <a:t> Κάθε φορά που εφαρμόζεται μια παρέμβαση πρέπει να σημειώνεται στο πλάνο </a:t>
            </a:r>
            <a:r>
              <a:rPr lang="el-GR" sz="2400" dirty="0" smtClean="0"/>
              <a:t>φροντίδας.</a:t>
            </a:r>
            <a:endParaRPr lang="el-GR" sz="2400" dirty="0"/>
          </a:p>
          <a:p>
            <a:r>
              <a:rPr lang="el-GR" sz="2400" dirty="0"/>
              <a:t>Οι σημειώσεις αποδεικνύουν ότι το νοσηλευτικό πρόγραμμα έχει </a:t>
            </a:r>
            <a:r>
              <a:rPr lang="el-GR" sz="2400" dirty="0" smtClean="0"/>
              <a:t>εφαρμοσθεί.</a:t>
            </a:r>
            <a:endParaRPr lang="el-GR" sz="2400" dirty="0"/>
          </a:p>
          <a:p>
            <a:r>
              <a:rPr lang="el-GR" sz="2400" dirty="0"/>
              <a:t>Αν μια παρέμβαση δεν σημειωθεί στο διάγραμμα φροντίδας θεωρείται ότι δεν </a:t>
            </a:r>
            <a:r>
              <a:rPr lang="el-GR" sz="2400" dirty="0" smtClean="0"/>
              <a:t>πραγματοποιήθηκε.</a:t>
            </a:r>
            <a:endParaRPr lang="el-GR" sz="2400" dirty="0"/>
          </a:p>
          <a:p>
            <a:r>
              <a:rPr lang="el-GR" sz="2400" dirty="0"/>
              <a:t>Όσο νωρίτερα καταγράφεται η παρέμβαση από τη στιγμή που προσφέρθηκε, τόσο καλύτερα </a:t>
            </a:r>
            <a:r>
              <a:rPr lang="el-GR" sz="2400" dirty="0" smtClean="0"/>
              <a:t>είναι.</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383274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Παραδείγματα Συνδυασμών </a:t>
            </a:r>
            <a:r>
              <a:rPr lang="el-GR" dirty="0" smtClean="0"/>
              <a:t>Παρεμβάσεων (γ)</a:t>
            </a:r>
            <a:endParaRPr lang="en-US" sz="2800" b="0" dirty="0"/>
          </a:p>
        </p:txBody>
      </p:sp>
      <p:sp>
        <p:nvSpPr>
          <p:cNvPr id="9" name="Θέση περιεχομένου 8"/>
          <p:cNvSpPr>
            <a:spLocks noGrp="1"/>
          </p:cNvSpPr>
          <p:nvPr>
            <p:ph idx="1"/>
            <p:custDataLst>
              <p:tags r:id="rId3"/>
            </p:custDataLst>
          </p:nvPr>
        </p:nvSpPr>
        <p:spPr>
          <a:xfrm>
            <a:off x="851075" y="2363650"/>
            <a:ext cx="7297833" cy="1659979"/>
          </a:xfrm>
        </p:spPr>
        <p:txBody>
          <a:bodyPr>
            <a:noAutofit/>
          </a:bodyPr>
          <a:lstStyle/>
          <a:p>
            <a:r>
              <a:rPr lang="el-GR" sz="2400" dirty="0"/>
              <a:t> Πριν αρχίσει η εφαρμογή των παρεμβάσεων πρέπει να εξετάζεται το νοσηλευτικό πρόγραμμα ώστε να υπάρχει </a:t>
            </a:r>
            <a:r>
              <a:rPr lang="el-GR" sz="2400" b="1" dirty="0">
                <a:solidFill>
                  <a:srgbClr val="0000FF"/>
                </a:solidFill>
              </a:rPr>
              <a:t>σαφής εικόνα </a:t>
            </a:r>
            <a:r>
              <a:rPr lang="el-GR" sz="2400" dirty="0"/>
              <a:t>των τομέων που χρειάζονται έγγραφη </a:t>
            </a:r>
            <a:r>
              <a:rPr lang="el-GR" sz="2400" dirty="0" smtClean="0"/>
              <a:t>καταχώρηση. </a:t>
            </a:r>
          </a:p>
          <a:p>
            <a:r>
              <a:rPr lang="el-GR" sz="2400" dirty="0"/>
              <a:t> Πριν αρχίσει η εφαρμογή των παρεμβάσεων πρέπει να εξετάζεται το νοσηλευτικό πρόγραμμα ώστε να υπάρχει σαφής εικόνα των τομέων που χρειάζονται έγγραφη καταχώρηση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73508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Παραδείγματα Συνδυασμών </a:t>
            </a:r>
            <a:r>
              <a:rPr lang="el-GR" dirty="0" smtClean="0"/>
              <a:t>Παρεμβάσεων (γ)</a:t>
            </a:r>
            <a:endParaRPr lang="en-US" sz="2800" b="0" dirty="0"/>
          </a:p>
        </p:txBody>
      </p:sp>
      <p:sp>
        <p:nvSpPr>
          <p:cNvPr id="9" name="Θέση περιεχομένου 8"/>
          <p:cNvSpPr>
            <a:spLocks noGrp="1"/>
          </p:cNvSpPr>
          <p:nvPr>
            <p:ph idx="1"/>
            <p:custDataLst>
              <p:tags r:id="rId3"/>
            </p:custDataLst>
          </p:nvPr>
        </p:nvSpPr>
        <p:spPr>
          <a:xfrm>
            <a:off x="851075" y="2363650"/>
            <a:ext cx="7297833" cy="1659979"/>
          </a:xfrm>
        </p:spPr>
        <p:txBody>
          <a:bodyPr>
            <a:noAutofit/>
          </a:bodyPr>
          <a:lstStyle/>
          <a:p>
            <a:r>
              <a:rPr lang="el-GR" sz="2400" dirty="0"/>
              <a:t> Πριν αρχίσει η εφαρμογή των παρεμβάσεων πρέπει να εξετάζεται το νοσηλευτικό πρόγραμμα ώστε να υπάρχει </a:t>
            </a:r>
            <a:r>
              <a:rPr lang="el-GR" sz="2400" b="1" dirty="0">
                <a:solidFill>
                  <a:srgbClr val="0000FF"/>
                </a:solidFill>
              </a:rPr>
              <a:t>σαφής εικόνα </a:t>
            </a:r>
            <a:r>
              <a:rPr lang="el-GR" sz="2400" dirty="0"/>
              <a:t>των τομέων που χρειάζονται έγγραφη </a:t>
            </a:r>
            <a:r>
              <a:rPr lang="el-GR" sz="2400" dirty="0" smtClean="0"/>
              <a:t>καταχώρηση. </a:t>
            </a:r>
          </a:p>
          <a:p>
            <a:r>
              <a:rPr lang="el-GR" sz="2400" dirty="0"/>
              <a:t> Πριν αρχίσει η εφαρμογή των παρεμβάσεων πρέπει να εξετάζεται το νοσηλευτικό πρόγραμμα ώστε να υπάρχει σαφής εικόνα των τομέων που χρειάζονται έγγραφη καταχώρηση</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83568" y="5589240"/>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08418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Το πέμπτο και τελικό βήμα της</a:t>
            </a:r>
            <a:br>
              <a:rPr lang="el-GR" dirty="0"/>
            </a:br>
            <a:r>
              <a:rPr lang="el-GR" dirty="0"/>
              <a:t>Νοσηλευτικής Διεργασίας </a:t>
            </a:r>
            <a:r>
              <a:rPr lang="el-GR" dirty="0" smtClean="0"/>
              <a:t>είναι:</a:t>
            </a:r>
            <a:endParaRPr lang="el-GR" dirty="0"/>
          </a:p>
        </p:txBody>
      </p:sp>
      <p:sp>
        <p:nvSpPr>
          <p:cNvPr id="9" name="Θέση περιεχομένου 8"/>
          <p:cNvSpPr>
            <a:spLocks noGrp="1"/>
          </p:cNvSpPr>
          <p:nvPr>
            <p:ph idx="1"/>
            <p:custDataLst>
              <p:tags r:id="rId3"/>
            </p:custDataLst>
          </p:nvPr>
        </p:nvSpPr>
        <p:spPr>
          <a:xfrm>
            <a:off x="851075" y="2363650"/>
            <a:ext cx="7297833" cy="1659979"/>
          </a:xfrm>
        </p:spPr>
        <p:txBody>
          <a:bodyPr>
            <a:noAutofit/>
          </a:bodyPr>
          <a:lstStyle/>
          <a:p>
            <a:pPr marL="0" indent="0" algn="ctr">
              <a:buNone/>
            </a:pPr>
            <a:r>
              <a:rPr lang="el-GR" sz="5400" b="1" dirty="0">
                <a:solidFill>
                  <a:srgbClr val="0000FF"/>
                </a:solidFill>
              </a:rPr>
              <a:t>Η Αξιολόγηση </a:t>
            </a:r>
          </a:p>
          <a:p>
            <a:pPr marL="0" indent="0" algn="ctr">
              <a:buNone/>
            </a:pPr>
            <a:r>
              <a:rPr lang="el-GR" sz="5400" b="1" dirty="0">
                <a:solidFill>
                  <a:srgbClr val="0000FF"/>
                </a:solidFill>
              </a:rPr>
              <a:t>των </a:t>
            </a:r>
          </a:p>
          <a:p>
            <a:pPr marL="0" indent="0" algn="ctr">
              <a:buNone/>
            </a:pPr>
            <a:r>
              <a:rPr lang="el-GR" sz="5400" b="1" dirty="0">
                <a:solidFill>
                  <a:srgbClr val="0000FF"/>
                </a:solidFill>
              </a:rPr>
              <a:t>Αποτελεσμάτων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940540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smtClean="0"/>
              <a:t>Αξιολόγηση των Αποτελεσμάτων</a:t>
            </a:r>
            <a:endParaRPr lang="el-GR" dirty="0"/>
          </a:p>
        </p:txBody>
      </p:sp>
      <p:sp>
        <p:nvSpPr>
          <p:cNvPr id="9" name="Θέση περιεχομένου 8"/>
          <p:cNvSpPr>
            <a:spLocks noGrp="1"/>
          </p:cNvSpPr>
          <p:nvPr>
            <p:ph idx="1"/>
            <p:custDataLst>
              <p:tags r:id="rId3"/>
            </p:custDataLst>
          </p:nvPr>
        </p:nvSpPr>
        <p:spPr>
          <a:xfrm>
            <a:off x="869330" y="1813770"/>
            <a:ext cx="7297833" cy="1659979"/>
          </a:xfrm>
        </p:spPr>
        <p:txBody>
          <a:bodyPr>
            <a:noAutofit/>
          </a:bodyPr>
          <a:lstStyle/>
          <a:p>
            <a:pPr marL="0" indent="0" algn="ctr">
              <a:buNone/>
            </a:pPr>
            <a:r>
              <a:rPr lang="el-GR" sz="3600" dirty="0">
                <a:solidFill>
                  <a:srgbClr val="0000FF"/>
                </a:solidFill>
              </a:rPr>
              <a:t> Η αξιολόγηση δεν γίνεται για να κατηγορηθεί κάποιος για </a:t>
            </a:r>
            <a:r>
              <a:rPr lang="el-GR" sz="3600" dirty="0" smtClean="0">
                <a:solidFill>
                  <a:srgbClr val="0000FF"/>
                </a:solidFill>
              </a:rPr>
              <a:t>             αδιαφορία</a:t>
            </a:r>
            <a:r>
              <a:rPr lang="el-GR" sz="3600" dirty="0">
                <a:solidFill>
                  <a:srgbClr val="0000FF"/>
                </a:solidFill>
              </a:rPr>
              <a:t>, ανικανότητα ή αναποτελεσματικότητα, αλλά για </a:t>
            </a:r>
            <a:r>
              <a:rPr lang="el-GR" sz="3600" b="1" dirty="0">
                <a:solidFill>
                  <a:srgbClr val="C00000"/>
                </a:solidFill>
              </a:rPr>
              <a:t>βελτίωση</a:t>
            </a:r>
            <a:r>
              <a:rPr lang="el-GR" sz="3600" dirty="0">
                <a:solidFill>
                  <a:srgbClr val="0000FF"/>
                </a:solidFill>
              </a:rPr>
              <a:t> της παρεχόμενης νοσηλευτικής </a:t>
            </a:r>
            <a:r>
              <a:rPr lang="el-GR" sz="3600" dirty="0" smtClean="0">
                <a:solidFill>
                  <a:srgbClr val="0000FF"/>
                </a:solidFill>
              </a:rPr>
              <a:t>φροντίδας.</a:t>
            </a:r>
            <a:endParaRPr lang="el-GR" sz="36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42870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Στο στάδιο της τελικής αξιολόγησης ελέγχεται αν</a:t>
            </a:r>
          </a:p>
        </p:txBody>
      </p:sp>
      <p:sp>
        <p:nvSpPr>
          <p:cNvPr id="9" name="Θέση περιεχομένου 8"/>
          <p:cNvSpPr>
            <a:spLocks noGrp="1"/>
          </p:cNvSpPr>
          <p:nvPr>
            <p:ph idx="1"/>
            <p:custDataLst>
              <p:tags r:id="rId3"/>
            </p:custDataLst>
          </p:nvPr>
        </p:nvSpPr>
        <p:spPr>
          <a:xfrm>
            <a:off x="470668" y="1916832"/>
            <a:ext cx="8095158" cy="1659979"/>
          </a:xfrm>
        </p:spPr>
        <p:txBody>
          <a:bodyPr>
            <a:noAutofit/>
          </a:bodyPr>
          <a:lstStyle/>
          <a:p>
            <a:pPr marL="742950" indent="-742950">
              <a:buFont typeface="+mj-lt"/>
              <a:buAutoNum type="arabicPeriod"/>
            </a:pPr>
            <a:r>
              <a:rPr lang="el-GR" sz="2800" dirty="0"/>
              <a:t>Οι παρεμβάσεις βοήθησαν τον ασθενή να επιτύχει τα αναμενόμενα </a:t>
            </a:r>
            <a:r>
              <a:rPr lang="el-GR" sz="2800" dirty="0" smtClean="0"/>
              <a:t>αποτελέσματα.</a:t>
            </a:r>
            <a:endParaRPr lang="el-GR" sz="2800" dirty="0"/>
          </a:p>
          <a:p>
            <a:pPr marL="742950" indent="-742950">
              <a:buFont typeface="+mj-lt"/>
              <a:buAutoNum type="arabicPeriod"/>
            </a:pPr>
            <a:r>
              <a:rPr lang="el-GR" sz="2800" dirty="0"/>
              <a:t>Επιτεύχθηκαν τα αναμενόμενα </a:t>
            </a:r>
            <a:r>
              <a:rPr lang="el-GR" sz="2800" dirty="0" smtClean="0"/>
              <a:t>αποτελέσματα.</a:t>
            </a:r>
            <a:endParaRPr lang="el-GR" sz="2800" dirty="0"/>
          </a:p>
          <a:p>
            <a:pPr marL="742950" indent="-742950">
              <a:buFont typeface="+mj-lt"/>
              <a:buAutoNum type="arabicPeriod"/>
            </a:pPr>
            <a:r>
              <a:rPr lang="el-GR" sz="2800" dirty="0"/>
              <a:t>Ικανοποιήθηκαν οι </a:t>
            </a:r>
            <a:r>
              <a:rPr lang="el-GR" sz="2800" dirty="0" smtClean="0"/>
              <a:t>στόχοι.</a:t>
            </a:r>
            <a:endParaRPr lang="el-GR" sz="2800" dirty="0"/>
          </a:p>
          <a:p>
            <a:pPr marL="742950" indent="-742950">
              <a:buFont typeface="+mj-lt"/>
              <a:buAutoNum type="arabicPeriod"/>
            </a:pPr>
            <a:r>
              <a:rPr lang="el-GR" sz="2800" dirty="0"/>
              <a:t>Επιτεύχθηκε </a:t>
            </a:r>
            <a:r>
              <a:rPr lang="el-GR" sz="2800" dirty="0" smtClean="0"/>
              <a:t>πρόοδος.</a:t>
            </a:r>
            <a:endParaRPr lang="el-GR" sz="2800" dirty="0"/>
          </a:p>
          <a:p>
            <a:pPr marL="742950" indent="-742950">
              <a:buFont typeface="+mj-lt"/>
              <a:buAutoNum type="arabicPeriod"/>
            </a:pPr>
            <a:r>
              <a:rPr lang="el-GR" sz="2800" dirty="0"/>
              <a:t>Επιλύθηκε το </a:t>
            </a:r>
            <a:r>
              <a:rPr lang="el-GR" sz="2800" dirty="0" smtClean="0"/>
              <a:t>πρόβλημα.</a:t>
            </a:r>
            <a:endParaRPr lang="el-GR" sz="2800" dirty="0"/>
          </a:p>
          <a:p>
            <a:pPr marL="742950" indent="-742950">
              <a:buFont typeface="+mj-lt"/>
              <a:buAutoNum type="arabicPeriod"/>
            </a:pPr>
            <a:r>
              <a:rPr lang="el-GR" sz="2800" dirty="0"/>
              <a:t>Η παρεχόμενη φροντίδα ήταν </a:t>
            </a:r>
            <a:r>
              <a:rPr lang="el-GR" sz="2800" dirty="0" smtClean="0"/>
              <a:t>ποιοτική.</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77106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Στο στάδιο της τελικής αξιολόγησης ελέγχεται αν</a:t>
            </a:r>
          </a:p>
        </p:txBody>
      </p:sp>
      <p:sp>
        <p:nvSpPr>
          <p:cNvPr id="9" name="Θέση περιεχομένου 8"/>
          <p:cNvSpPr>
            <a:spLocks noGrp="1"/>
          </p:cNvSpPr>
          <p:nvPr>
            <p:ph idx="1"/>
            <p:custDataLst>
              <p:tags r:id="rId3"/>
            </p:custDataLst>
          </p:nvPr>
        </p:nvSpPr>
        <p:spPr>
          <a:xfrm>
            <a:off x="470668" y="1916832"/>
            <a:ext cx="8095158" cy="1659979"/>
          </a:xfrm>
        </p:spPr>
        <p:txBody>
          <a:bodyPr>
            <a:noAutofit/>
          </a:bodyPr>
          <a:lstStyle/>
          <a:p>
            <a:pPr marL="742950" indent="-742950">
              <a:buFont typeface="+mj-lt"/>
              <a:buAutoNum type="arabicPeriod"/>
            </a:pPr>
            <a:r>
              <a:rPr lang="el-GR" dirty="0"/>
              <a:t> Οι αναποτελεσματικές παρεμβάσεις </a:t>
            </a:r>
            <a:r>
              <a:rPr lang="el-GR" dirty="0" smtClean="0"/>
              <a:t>επανεξετάζονται.</a:t>
            </a:r>
            <a:endParaRPr lang="el-GR" dirty="0"/>
          </a:p>
          <a:p>
            <a:pPr marL="742950" indent="-742950">
              <a:buFont typeface="+mj-lt"/>
              <a:buAutoNum type="arabicPeriod"/>
            </a:pPr>
            <a:r>
              <a:rPr lang="el-GR" dirty="0"/>
              <a:t>Αν το πρόβλημα αντιμετωπισθεί σημειώνεται ως </a:t>
            </a:r>
            <a:r>
              <a:rPr lang="el-GR" b="1" dirty="0">
                <a:solidFill>
                  <a:srgbClr val="C00000"/>
                </a:solidFill>
              </a:rPr>
              <a:t>«επιλυμένο» </a:t>
            </a:r>
            <a:r>
              <a:rPr lang="el-GR" dirty="0"/>
              <a:t>στο πλάνο </a:t>
            </a:r>
            <a:r>
              <a:rPr lang="el-GR" dirty="0" smtClean="0"/>
              <a:t>φροντίδας.</a:t>
            </a:r>
            <a:endParaRPr lang="el-GR" dirty="0"/>
          </a:p>
          <a:p>
            <a:pPr marL="742950" indent="-742950">
              <a:buFont typeface="+mj-lt"/>
              <a:buAutoNum type="arabicPeriod"/>
            </a:pPr>
            <a:r>
              <a:rPr lang="el-GR" dirty="0"/>
              <a:t>Τα επιλυμένα προβλήματα θεωρούνται </a:t>
            </a:r>
            <a:r>
              <a:rPr lang="el-GR" dirty="0" smtClean="0"/>
              <a:t>ως          </a:t>
            </a:r>
            <a:r>
              <a:rPr lang="el-GR" b="1" dirty="0">
                <a:solidFill>
                  <a:srgbClr val="C00000"/>
                </a:solidFill>
              </a:rPr>
              <a:t>«μη </a:t>
            </a:r>
            <a:r>
              <a:rPr lang="el-GR" b="1" dirty="0" smtClean="0">
                <a:solidFill>
                  <a:srgbClr val="C00000"/>
                </a:solidFill>
              </a:rPr>
              <a:t>ενεργά».</a:t>
            </a:r>
            <a:endParaRPr lang="el-GR" b="1" dirty="0">
              <a:solidFill>
                <a:srgbClr val="C00000"/>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08030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smtClean="0"/>
              <a:t>Συνέχεια</a:t>
            </a:r>
            <a:endParaRPr lang="el-GR" dirty="0"/>
          </a:p>
        </p:txBody>
      </p:sp>
      <p:sp>
        <p:nvSpPr>
          <p:cNvPr id="9" name="Θέση περιεχομένου 8"/>
          <p:cNvSpPr>
            <a:spLocks noGrp="1"/>
          </p:cNvSpPr>
          <p:nvPr>
            <p:ph idx="1"/>
            <p:custDataLst>
              <p:tags r:id="rId3"/>
            </p:custDataLst>
          </p:nvPr>
        </p:nvSpPr>
        <p:spPr>
          <a:xfrm>
            <a:off x="470668" y="1412776"/>
            <a:ext cx="8095158" cy="1659979"/>
          </a:xfrm>
        </p:spPr>
        <p:txBody>
          <a:bodyPr>
            <a:noAutofit/>
          </a:bodyPr>
          <a:lstStyle/>
          <a:p>
            <a:pPr marL="742950" indent="-742950">
              <a:buFont typeface="+mj-lt"/>
              <a:buAutoNum type="arabicPeriod"/>
            </a:pPr>
            <a:r>
              <a:rPr lang="el-GR" sz="2400" dirty="0" smtClean="0"/>
              <a:t>Κάθε </a:t>
            </a:r>
            <a:r>
              <a:rPr lang="el-GR" sz="2400" dirty="0"/>
              <a:t>24 ώρες επανεξετάζεται το πλάνο </a:t>
            </a:r>
            <a:r>
              <a:rPr lang="el-GR" sz="2400" dirty="0" smtClean="0"/>
              <a:t>φροντίδας.</a:t>
            </a:r>
            <a:endParaRPr lang="el-GR" sz="2400" dirty="0"/>
          </a:p>
          <a:p>
            <a:pPr marL="742950" indent="-742950">
              <a:buFont typeface="+mj-lt"/>
              <a:buAutoNum type="arabicPeriod"/>
            </a:pPr>
            <a:r>
              <a:rPr lang="el-GR" sz="2400" dirty="0"/>
              <a:t>Προστίθενται τα νέα </a:t>
            </a:r>
            <a:r>
              <a:rPr lang="el-GR" sz="2400" dirty="0" smtClean="0"/>
              <a:t>προβλήματα.</a:t>
            </a:r>
            <a:endParaRPr lang="el-GR" sz="2400" dirty="0"/>
          </a:p>
          <a:p>
            <a:pPr marL="742950" indent="-742950">
              <a:buFont typeface="+mj-lt"/>
              <a:buAutoNum type="arabicPeriod"/>
            </a:pPr>
            <a:r>
              <a:rPr lang="el-GR" sz="2400" dirty="0"/>
              <a:t>Επανεξετάζονται οι </a:t>
            </a:r>
            <a:r>
              <a:rPr lang="el-GR" sz="2400" dirty="0" smtClean="0"/>
              <a:t>παρεμβάσεις.</a:t>
            </a:r>
            <a:endParaRPr lang="el-GR" sz="2400" dirty="0"/>
          </a:p>
          <a:p>
            <a:pPr marL="742950" indent="-742950">
              <a:buFont typeface="+mj-lt"/>
              <a:buAutoNum type="arabicPeriod"/>
            </a:pPr>
            <a:r>
              <a:rPr lang="el-GR" sz="2400" dirty="0"/>
              <a:t>Αξιολογούνται τα </a:t>
            </a:r>
            <a:r>
              <a:rPr lang="el-GR" sz="2400" dirty="0" smtClean="0"/>
              <a:t>αποτελέσματα.</a:t>
            </a:r>
          </a:p>
          <a:p>
            <a:pPr marL="742950" indent="-742950">
              <a:buFont typeface="+mj-lt"/>
              <a:buAutoNum type="arabicPeriod"/>
            </a:pPr>
            <a:r>
              <a:rPr lang="el-GR" sz="2400" dirty="0"/>
              <a:t> Υπάρχουν έτοιμα προγράμματα σε ηλεκτρονικούς υπολογιστές με σειρά παρεμβάσεων για κάθε πρόβλημα.</a:t>
            </a:r>
          </a:p>
          <a:p>
            <a:pPr marL="742950" indent="-742950">
              <a:buFont typeface="+mj-lt"/>
              <a:buAutoNum type="arabicPeriod"/>
            </a:pPr>
            <a:r>
              <a:rPr lang="el-GR" sz="2400" dirty="0"/>
              <a:t> </a:t>
            </a:r>
            <a:r>
              <a:rPr lang="el-GR" sz="2400" dirty="0" smtClean="0"/>
              <a:t>Ο </a:t>
            </a:r>
            <a:r>
              <a:rPr lang="el-GR" sz="2400" dirty="0"/>
              <a:t>νοσηλευτής κρίνει ποια παρέμβαση είναι η πιο κατάλληλη να εφαρμοσθεί στον συγκεκριμένο ασθενή, ώστε να επιτευχθούν τα αναμενόμενα αποτελέσματα</a:t>
            </a:r>
          </a:p>
          <a:p>
            <a:pPr marL="742950" indent="-742950">
              <a:buFont typeface="+mj-lt"/>
              <a:buAutoNum type="arabicPeriod"/>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704959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smtClean="0"/>
              <a:t>Αξιολόγηση Παρεμβάσεων</a:t>
            </a:r>
            <a:endParaRPr lang="el-GR" dirty="0"/>
          </a:p>
        </p:txBody>
      </p:sp>
      <p:sp>
        <p:nvSpPr>
          <p:cNvPr id="9" name="Θέση περιεχομένου 8"/>
          <p:cNvSpPr>
            <a:spLocks noGrp="1"/>
          </p:cNvSpPr>
          <p:nvPr>
            <p:ph idx="1"/>
            <p:custDataLst>
              <p:tags r:id="rId3"/>
            </p:custDataLst>
          </p:nvPr>
        </p:nvSpPr>
        <p:spPr>
          <a:xfrm>
            <a:off x="470668" y="1412776"/>
            <a:ext cx="8095158" cy="1659979"/>
          </a:xfrm>
        </p:spPr>
        <p:txBody>
          <a:bodyPr>
            <a:noAutofit/>
          </a:bodyPr>
          <a:lstStyle/>
          <a:p>
            <a:pPr marL="0" indent="0">
              <a:buNone/>
            </a:pPr>
            <a:r>
              <a:rPr lang="el-GR" sz="2400" dirty="0" smtClean="0"/>
              <a:t>Σημαντικό </a:t>
            </a:r>
            <a:r>
              <a:rPr lang="el-GR" sz="2400" dirty="0"/>
              <a:t>στοιχείο για την αξιολόγηση των παρεμβάσεων αποτελεί η ποιότητα της παρεχόμενης νοσηλευτικής φροντίδας: </a:t>
            </a:r>
          </a:p>
          <a:p>
            <a:pPr marL="742950" indent="-742950">
              <a:buFont typeface="+mj-lt"/>
              <a:buAutoNum type="arabicPeriod"/>
            </a:pPr>
            <a:r>
              <a:rPr lang="el-GR" sz="2400" dirty="0" smtClean="0"/>
              <a:t>Οι </a:t>
            </a:r>
            <a:r>
              <a:rPr lang="el-GR" sz="2400" dirty="0"/>
              <a:t>παρεμβάσεις εφαρμόσθηκαν ή όχι με σεβασμό στον ασθενή; </a:t>
            </a:r>
          </a:p>
          <a:p>
            <a:pPr marL="742950" indent="-742950">
              <a:buFont typeface="+mj-lt"/>
              <a:buAutoNum type="arabicPeriod"/>
            </a:pPr>
            <a:r>
              <a:rPr lang="el-GR" sz="2400" dirty="0" smtClean="0"/>
              <a:t>Έγιναν </a:t>
            </a:r>
            <a:r>
              <a:rPr lang="el-GR" sz="2400" dirty="0"/>
              <a:t>με τρόπο αποδεκτό από τον ασθενή;</a:t>
            </a:r>
          </a:p>
          <a:p>
            <a:pPr marL="742950" indent="-742950">
              <a:buFont typeface="+mj-lt"/>
              <a:buAutoNum type="arabicPeriod"/>
            </a:pPr>
            <a:r>
              <a:rPr lang="el-GR" sz="2400" dirty="0" smtClean="0"/>
              <a:t>Έγινε </a:t>
            </a:r>
            <a:r>
              <a:rPr lang="el-GR" sz="2400" dirty="0"/>
              <a:t>σωστή διαχείριση του χρόνου;</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72641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6512" y="260648"/>
            <a:ext cx="9073008" cy="1512168"/>
          </a:xfrm>
        </p:spPr>
        <p:txBody>
          <a:bodyPr>
            <a:noAutofit/>
          </a:bodyPr>
          <a:lstStyle/>
          <a:p>
            <a:r>
              <a:rPr lang="el-GR" dirty="0"/>
              <a:t>Για την αξιολόγηση της παρεχόμενης νοσηλευτικής φροντίδας:</a:t>
            </a:r>
          </a:p>
        </p:txBody>
      </p:sp>
      <p:sp>
        <p:nvSpPr>
          <p:cNvPr id="9" name="Θέση περιεχομένου 8"/>
          <p:cNvSpPr>
            <a:spLocks noGrp="1"/>
          </p:cNvSpPr>
          <p:nvPr>
            <p:ph idx="1"/>
            <p:custDataLst>
              <p:tags r:id="rId3"/>
            </p:custDataLst>
          </p:nvPr>
        </p:nvSpPr>
        <p:spPr>
          <a:xfrm>
            <a:off x="452413" y="2384126"/>
            <a:ext cx="8095158" cy="1659979"/>
          </a:xfrm>
        </p:spPr>
        <p:txBody>
          <a:bodyPr>
            <a:noAutofit/>
          </a:bodyPr>
          <a:lstStyle/>
          <a:p>
            <a:r>
              <a:rPr lang="el-GR" sz="2400" dirty="0"/>
              <a:t> Χρησιμοποιούνται διαρκή </a:t>
            </a:r>
            <a:r>
              <a:rPr lang="el-GR" sz="2400" b="1" dirty="0">
                <a:solidFill>
                  <a:srgbClr val="C00000"/>
                </a:solidFill>
              </a:rPr>
              <a:t>προγράμματα βελτίωσης της </a:t>
            </a:r>
            <a:r>
              <a:rPr lang="el-GR" sz="2400" b="1" dirty="0" smtClean="0">
                <a:solidFill>
                  <a:srgbClr val="C00000"/>
                </a:solidFill>
              </a:rPr>
              <a:t>ποιότητας.</a:t>
            </a:r>
            <a:endParaRPr lang="el-GR" sz="2400" b="1" dirty="0">
              <a:solidFill>
                <a:srgbClr val="C00000"/>
              </a:solidFill>
            </a:endParaRPr>
          </a:p>
          <a:p>
            <a:r>
              <a:rPr lang="el-GR" sz="2400" dirty="0"/>
              <a:t>Γίνεται </a:t>
            </a:r>
            <a:r>
              <a:rPr lang="el-GR" sz="2400" b="1" dirty="0">
                <a:solidFill>
                  <a:srgbClr val="C00000"/>
                </a:solidFill>
              </a:rPr>
              <a:t>νοσηλευτικός έλεγχος </a:t>
            </a:r>
            <a:r>
              <a:rPr lang="el-GR" sz="2400" dirty="0"/>
              <a:t>για να διαπιστωθεί αν οι νοσηλευτικές παρεμβάσεις ανταποκρίνονται σε συγκεκριμένα πρότυπα π.χ. οι ενδοφλέβιοι καθετήρες αλλάζουν κάθε 72 ώρες;</a:t>
            </a:r>
          </a:p>
          <a:p>
            <a:r>
              <a:rPr lang="el-GR" sz="2400" dirty="0"/>
              <a:t>Υπάρχουν κριτήρια που ονομάζονται </a:t>
            </a:r>
            <a:r>
              <a:rPr lang="el-GR" sz="2400" b="1" dirty="0">
                <a:solidFill>
                  <a:srgbClr val="C00000"/>
                </a:solidFill>
              </a:rPr>
              <a:t>Κανόνες Κλινικής Νοσηλευτικής Πράξης</a:t>
            </a:r>
            <a:r>
              <a:rPr lang="el-GR" sz="2400" dirty="0"/>
              <a:t> και έχουν αναπτυχθεί από τον </a:t>
            </a:r>
            <a:r>
              <a:rPr lang="el-GR" sz="2400" dirty="0" smtClean="0"/>
              <a:t>ΑΝΑ.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447789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Εφαρμογή της Νοσηλευτικής Φροντίδας .</a:t>
            </a:r>
            <a:endParaRPr lang="el-GR" sz="2400" dirty="0" smtClean="0">
              <a:hlinkClick r:id="rId8" action="ppaction://hlinksldjump"/>
            </a:endParaRPr>
          </a:p>
          <a:p>
            <a:pPr lvl="1">
              <a:buFont typeface="Wingdings" pitchFamily="2" charset="2"/>
              <a:buChar char="§"/>
            </a:pPr>
            <a:r>
              <a:rPr lang="el-GR" sz="2400" dirty="0">
                <a:hlinkClick r:id="rId9" action="ppaction://hlinksldjump"/>
              </a:rPr>
              <a:t>Νοσηλευτική Παρέμβαση .</a:t>
            </a:r>
            <a:endParaRPr lang="el-GR" sz="2400" dirty="0" smtClean="0">
              <a:hlinkClick r:id="rId8" action="ppaction://hlinksldjump"/>
            </a:endParaRPr>
          </a:p>
          <a:p>
            <a:pPr lvl="1">
              <a:buFont typeface="Wingdings" pitchFamily="2" charset="2"/>
              <a:buChar char="§"/>
            </a:pPr>
            <a:r>
              <a:rPr lang="el-GR" sz="2400" dirty="0">
                <a:hlinkClick r:id="rId10" action="ppaction://hlinksldjump"/>
              </a:rPr>
              <a:t>Παραδείγματα Συνδυασμών Παρεμβάσεων</a:t>
            </a:r>
            <a:r>
              <a:rPr lang="el-GR" sz="2400" dirty="0">
                <a:hlinkClick r:id="rId9" action="ppaction://hlinksldjump"/>
              </a:rPr>
              <a:t> </a:t>
            </a:r>
            <a:r>
              <a:rPr lang="el-GR" sz="2400" dirty="0" smtClean="0"/>
              <a:t>.</a:t>
            </a:r>
          </a:p>
          <a:p>
            <a:pPr lvl="1">
              <a:buFont typeface="Wingdings" pitchFamily="2" charset="2"/>
              <a:buChar char="§"/>
            </a:pPr>
            <a:r>
              <a:rPr lang="el-GR" sz="2400" dirty="0">
                <a:hlinkClick r:id="rId11" action="ppaction://hlinksldjump"/>
              </a:rPr>
              <a:t>Αξιολόγηση των Αποτελεσμάτων</a:t>
            </a:r>
            <a:r>
              <a:rPr lang="el-GR" sz="2400" dirty="0">
                <a:hlinkClick r:id="rId12" action="ppaction://hlinksldjump"/>
              </a:rPr>
              <a:t>.</a:t>
            </a: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Εφαρμογή της Νοσηλευτικής Φροντίδας (α)</a:t>
            </a:r>
            <a:endParaRPr lang="en-US" sz="2800" b="0" dirty="0"/>
          </a:p>
        </p:txBody>
      </p:sp>
      <p:sp>
        <p:nvSpPr>
          <p:cNvPr id="9" name="Θέση περιεχομένου 8"/>
          <p:cNvSpPr>
            <a:spLocks noGrp="1"/>
          </p:cNvSpPr>
          <p:nvPr>
            <p:ph idx="1"/>
            <p:custDataLst>
              <p:tags r:id="rId3"/>
            </p:custDataLst>
          </p:nvPr>
        </p:nvSpPr>
        <p:spPr>
          <a:xfrm>
            <a:off x="457200" y="1772816"/>
            <a:ext cx="7920880" cy="2351139"/>
          </a:xfrm>
        </p:spPr>
        <p:txBody>
          <a:bodyPr>
            <a:noAutofit/>
          </a:bodyPr>
          <a:lstStyle/>
          <a:p>
            <a:pPr marL="0" indent="0">
              <a:buNone/>
            </a:pPr>
            <a:r>
              <a:rPr lang="el-GR" sz="3600" dirty="0"/>
              <a:t> Η </a:t>
            </a:r>
            <a:r>
              <a:rPr lang="el-GR" sz="3600" b="1" dirty="0">
                <a:solidFill>
                  <a:srgbClr val="0000FF"/>
                </a:solidFill>
              </a:rPr>
              <a:t>Εφαρμογή</a:t>
            </a:r>
            <a:r>
              <a:rPr lang="el-GR" sz="3600" dirty="0"/>
              <a:t>  της Νοσηλευτικής Φροντίδας είναι το τέταρτο στάδιο της Νοσηλευτικής Διεργασίας μετά την :</a:t>
            </a:r>
          </a:p>
          <a:p>
            <a:pPr marL="0" indent="0">
              <a:buNone/>
            </a:pPr>
            <a:r>
              <a:rPr lang="el-GR" sz="3600" b="1" dirty="0"/>
              <a:t>Α. Εκτίμηση  των αναγκών   και προβλημάτων  του </a:t>
            </a:r>
            <a:r>
              <a:rPr lang="el-GR" sz="3600" b="1" dirty="0" smtClean="0"/>
              <a:t>Ασθενή.</a:t>
            </a:r>
            <a:endParaRPr lang="el-GR" sz="3600" b="1" dirty="0"/>
          </a:p>
          <a:p>
            <a:pPr marL="0" indent="0">
              <a:buNone/>
            </a:pPr>
            <a:r>
              <a:rPr lang="el-GR" sz="3600" b="1" dirty="0"/>
              <a:t>Β. Νοσηλευτική </a:t>
            </a:r>
            <a:r>
              <a:rPr lang="el-GR" sz="3600" b="1" dirty="0" smtClean="0"/>
              <a:t>Διάγνωση.</a:t>
            </a:r>
            <a:endParaRPr lang="el-GR" sz="3600" b="1" dirty="0"/>
          </a:p>
          <a:p>
            <a:pPr marL="0" indent="0">
              <a:buNone/>
            </a:pPr>
            <a:r>
              <a:rPr lang="el-GR" sz="3600" b="1" dirty="0"/>
              <a:t>Γ. </a:t>
            </a:r>
            <a:r>
              <a:rPr lang="el-GR" sz="3600" b="1" dirty="0" smtClean="0"/>
              <a:t>Προγραμματισμό.</a:t>
            </a:r>
            <a:endParaRPr lang="el-GR" sz="3600" b="1"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Εφαρμογή της Νοσηλευτικής Φροντίδας (β)</a:t>
            </a:r>
            <a:endParaRPr lang="en-US" sz="2800" b="0" dirty="0"/>
          </a:p>
        </p:txBody>
      </p:sp>
      <p:sp>
        <p:nvSpPr>
          <p:cNvPr id="9" name="Θέση περιεχομένου 8"/>
          <p:cNvSpPr>
            <a:spLocks noGrp="1"/>
          </p:cNvSpPr>
          <p:nvPr>
            <p:ph idx="1"/>
            <p:custDataLst>
              <p:tags r:id="rId3"/>
            </p:custDataLst>
          </p:nvPr>
        </p:nvSpPr>
        <p:spPr>
          <a:xfrm>
            <a:off x="0" y="1772816"/>
            <a:ext cx="8964488" cy="2351139"/>
          </a:xfrm>
        </p:spPr>
        <p:txBody>
          <a:bodyPr>
            <a:noAutofit/>
          </a:bodyPr>
          <a:lstStyle/>
          <a:p>
            <a:r>
              <a:rPr lang="el-GR" sz="3600" dirty="0"/>
              <a:t> Κατά τη φάση της </a:t>
            </a:r>
            <a:r>
              <a:rPr lang="el-GR" sz="3600" b="1" dirty="0">
                <a:solidFill>
                  <a:srgbClr val="0000FF"/>
                </a:solidFill>
              </a:rPr>
              <a:t>Εφαρμογής</a:t>
            </a:r>
            <a:r>
              <a:rPr lang="el-GR" sz="3600" dirty="0"/>
              <a:t> πραγματοποιούνται οι νοσηλευτικές παρεμβάσεις που περιέχονται στο πλάνο της νοσηλευτικής </a:t>
            </a:r>
            <a:r>
              <a:rPr lang="el-GR" sz="3600" dirty="0" smtClean="0"/>
              <a:t>φροντίδας.</a:t>
            </a:r>
          </a:p>
          <a:p>
            <a:endParaRPr lang="el-GR" sz="3600" dirty="0"/>
          </a:p>
          <a:p>
            <a:r>
              <a:rPr lang="el-GR" sz="3600" dirty="0"/>
              <a:t>   Για τη φάση της </a:t>
            </a:r>
            <a:r>
              <a:rPr lang="el-GR" sz="3600" b="1" dirty="0">
                <a:solidFill>
                  <a:srgbClr val="0000FF"/>
                </a:solidFill>
              </a:rPr>
              <a:t>Εφαρμογής</a:t>
            </a:r>
            <a:r>
              <a:rPr lang="el-GR" sz="3600" dirty="0"/>
              <a:t> απαιτείται καλή οργάνωση της </a:t>
            </a:r>
            <a:r>
              <a:rPr lang="el-GR" sz="3600" dirty="0" smtClean="0"/>
              <a:t>εργασίας.</a:t>
            </a:r>
            <a:endParaRPr lang="el-GR" sz="3600" b="1"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2609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οργάνωση των εργασιών μιας βάρδιας απαιτεί:</a:t>
            </a:r>
            <a:endParaRPr lang="en-US" sz="2800" b="0" dirty="0"/>
          </a:p>
        </p:txBody>
      </p:sp>
      <p:sp>
        <p:nvSpPr>
          <p:cNvPr id="9" name="Θέση περιεχομένου 8"/>
          <p:cNvSpPr>
            <a:spLocks noGrp="1"/>
          </p:cNvSpPr>
          <p:nvPr>
            <p:ph idx="1"/>
            <p:custDataLst>
              <p:tags r:id="rId3"/>
            </p:custDataLst>
          </p:nvPr>
        </p:nvSpPr>
        <p:spPr>
          <a:xfrm>
            <a:off x="0" y="1772816"/>
            <a:ext cx="8964488" cy="2351139"/>
          </a:xfrm>
        </p:spPr>
        <p:txBody>
          <a:bodyPr>
            <a:noAutofit/>
          </a:bodyPr>
          <a:lstStyle/>
          <a:p>
            <a:r>
              <a:rPr lang="el-GR" sz="3600" dirty="0"/>
              <a:t>Καθορισμό </a:t>
            </a:r>
            <a:r>
              <a:rPr lang="el-GR" sz="3600" dirty="0" smtClean="0"/>
              <a:t>προτεραιοτήτων.</a:t>
            </a:r>
            <a:endParaRPr lang="el-GR" sz="3600" dirty="0"/>
          </a:p>
          <a:p>
            <a:r>
              <a:rPr lang="el-GR" sz="3600" dirty="0"/>
              <a:t>Χρονική οριοθέτηση </a:t>
            </a:r>
            <a:r>
              <a:rPr lang="el-GR" sz="3600" dirty="0" smtClean="0"/>
              <a:t>.</a:t>
            </a:r>
            <a:endParaRPr lang="el-GR" sz="3600" dirty="0"/>
          </a:p>
          <a:p>
            <a:r>
              <a:rPr lang="el-GR" sz="3600" dirty="0"/>
              <a:t>Καταγραφή των σημαντικών </a:t>
            </a:r>
            <a:r>
              <a:rPr lang="el-GR" sz="3600" dirty="0" smtClean="0"/>
              <a:t>πληροφοριών.</a:t>
            </a:r>
            <a:endParaRPr lang="el-GR" sz="3600" dirty="0"/>
          </a:p>
          <a:p>
            <a:r>
              <a:rPr lang="el-GR" sz="3600" dirty="0"/>
              <a:t>Αναφορά των σημαντικών πληροφοριών </a:t>
            </a:r>
            <a:r>
              <a:rPr lang="el-GR" sz="3600" dirty="0" smtClean="0"/>
              <a:t>στην </a:t>
            </a:r>
            <a:r>
              <a:rPr lang="el-GR" sz="3600" dirty="0"/>
              <a:t>αλλαγή της </a:t>
            </a:r>
            <a:r>
              <a:rPr lang="el-GR" sz="3600" dirty="0" smtClean="0"/>
              <a:t>βάρδιας.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765232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αναφορά στην αλλαγή της βάρδιας παρέχει στοιχεία για:</a:t>
            </a:r>
            <a:endParaRPr lang="en-US" sz="2800" b="0" dirty="0"/>
          </a:p>
        </p:txBody>
      </p:sp>
      <p:sp>
        <p:nvSpPr>
          <p:cNvPr id="9" name="Θέση περιεχομένου 8"/>
          <p:cNvSpPr>
            <a:spLocks noGrp="1"/>
          </p:cNvSpPr>
          <p:nvPr>
            <p:ph idx="1"/>
            <p:custDataLst>
              <p:tags r:id="rId3"/>
            </p:custDataLst>
          </p:nvPr>
        </p:nvSpPr>
        <p:spPr>
          <a:xfrm>
            <a:off x="0" y="1772816"/>
            <a:ext cx="8964488" cy="2351139"/>
          </a:xfrm>
        </p:spPr>
        <p:txBody>
          <a:bodyPr>
            <a:noAutofit/>
          </a:bodyPr>
          <a:lstStyle/>
          <a:p>
            <a:r>
              <a:rPr lang="el-GR" sz="3600" dirty="0" smtClean="0"/>
              <a:t>Εργασίες </a:t>
            </a:r>
            <a:r>
              <a:rPr lang="el-GR" sz="3600" dirty="0"/>
              <a:t>υψηλής </a:t>
            </a:r>
            <a:r>
              <a:rPr lang="el-GR" sz="3600" dirty="0" smtClean="0"/>
              <a:t>προτεραιότητας.</a:t>
            </a:r>
            <a:endParaRPr lang="el-GR" sz="3600" dirty="0"/>
          </a:p>
          <a:p>
            <a:r>
              <a:rPr lang="el-GR" sz="3600" dirty="0"/>
              <a:t>Εργασίες που πρέπει να γίνουν σε συγκεκριμένα χρονικά όρια, όπως την ταχύτητα της ενδοφλέβιας ροής των υγρών, αναμενόμενο χρόνο αλλαγής των ορών, ακριβής χρόνος ενδομυϊκής χορήγησης φαρμάκου κλπ.</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045677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30:2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EE01F86-7BA5-4842-B59F-7709381745D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1884</TotalTime>
  <Words>1292</Words>
  <Application>Microsoft Office PowerPoint</Application>
  <PresentationFormat>Προβολή στην οθόνη (4:3)</PresentationFormat>
  <Paragraphs>221</Paragraphs>
  <Slides>31</Slides>
  <Notes>31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Εφαρμογή της Νοσηλευτικής Φροντίδας (α)</vt:lpstr>
      <vt:lpstr>Εφαρμογή της Νοσηλευτικής Φροντίδας (β)</vt:lpstr>
      <vt:lpstr>Η οργάνωση των εργασιών μιας βάρδιας απαιτεί:</vt:lpstr>
      <vt:lpstr>Η αναφορά στην αλλαγή της βάρδιας παρέχει στοιχεία για:</vt:lpstr>
      <vt:lpstr>Κατά τον προγραμματισμό του χρόνου για την παροχή φροντίδας λαμβάνεται υπόψη (α):</vt:lpstr>
      <vt:lpstr>Κατά τον προγραμματισμό του χρόνου για την παροχή φροντίδας λαμβάνεται υπόψη (β):</vt:lpstr>
      <vt:lpstr>Πριν από την εφαρμογή των παρεμβάσεων  πρέπει να προσδιορίζονται:</vt:lpstr>
      <vt:lpstr>Η Νοσηλευτική Παρέμβαση μπορεί να είναι:</vt:lpstr>
      <vt:lpstr>Καθιερωμένα βήματα για όλες τις Νοσηλευτικές Παρεμβάσεις  Πριν από την Παρέμβαση: </vt:lpstr>
      <vt:lpstr>Κατά τη διάρκεια της παρέμβασης</vt:lpstr>
      <vt:lpstr>Στο τέλος της παρέμβασης</vt:lpstr>
      <vt:lpstr>Αρμοδιότητες Νοσηλευτή</vt:lpstr>
      <vt:lpstr>Για το στάδιο της Εφαρμογής πρέπει:</vt:lpstr>
      <vt:lpstr>Παραδείγματα Συνδυασμών Παρεμβάσεων (α)</vt:lpstr>
      <vt:lpstr>Παραδείγματα Συνδυασμών Παρεμβάσεων (β)</vt:lpstr>
      <vt:lpstr>Παραδείγματα Συνδυασμών Παρεμβάσεων (γ)</vt:lpstr>
      <vt:lpstr>Παραδείγματα Συνδυασμών Παρεμβάσεων (γ)</vt:lpstr>
      <vt:lpstr>Το πέμπτο και τελικό βήμα της Νοσηλευτικής Διεργασίας είναι:</vt:lpstr>
      <vt:lpstr>Αξιολόγηση των Αποτελεσμάτων</vt:lpstr>
      <vt:lpstr>Στο στάδιο της τελικής αξιολόγησης ελέγχεται αν</vt:lpstr>
      <vt:lpstr>Στο στάδιο της τελικής αξιολόγησης ελέγχεται αν</vt:lpstr>
      <vt:lpstr>Συνέχεια</vt:lpstr>
      <vt:lpstr>Αξιολόγηση Παρεμβάσεων</vt:lpstr>
      <vt:lpstr>Για την αξιολόγηση της παρεχόμενης νοσηλευτικής φροντίδας: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1</cp:revision>
  <dcterms:created xsi:type="dcterms:W3CDTF">2014-04-07T11:24:35Z</dcterms:created>
  <dcterms:modified xsi:type="dcterms:W3CDTF">2015-04-22T14:30:22Z</dcterms:modified>
</cp:coreProperties>
</file>