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4.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5.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6.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7.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8.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29.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30.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31.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32.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33.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3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35.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36.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37.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38.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39.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40.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4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42.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43.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44.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45.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46.xml" ContentType="application/vnd.openxmlformats-officedocument.presentationml.notesSlide+xml"/>
  <Override PartName="/ppt/tags/tag93.xml" ContentType="application/vnd.openxmlformats-officedocument.presentationml.tags+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1"/>
  </p:notesMasterIdLst>
  <p:sldIdLst>
    <p:sldId id="310" r:id="rId3"/>
    <p:sldId id="257" r:id="rId4"/>
    <p:sldId id="259" r:id="rId5"/>
    <p:sldId id="261" r:id="rId6"/>
    <p:sldId id="262" r:id="rId7"/>
    <p:sldId id="337" r:id="rId8"/>
    <p:sldId id="338" r:id="rId9"/>
    <p:sldId id="339" r:id="rId10"/>
    <p:sldId id="264" r:id="rId11"/>
    <p:sldId id="266" r:id="rId12"/>
    <p:sldId id="311" r:id="rId13"/>
    <p:sldId id="274" r:id="rId14"/>
    <p:sldId id="265" r:id="rId15"/>
    <p:sldId id="288" r:id="rId16"/>
    <p:sldId id="277" r:id="rId17"/>
    <p:sldId id="269" r:id="rId18"/>
    <p:sldId id="278" r:id="rId19"/>
    <p:sldId id="270" r:id="rId20"/>
    <p:sldId id="272" r:id="rId21"/>
    <p:sldId id="279" r:id="rId22"/>
    <p:sldId id="273" r:id="rId23"/>
    <p:sldId id="281" r:id="rId24"/>
    <p:sldId id="284" r:id="rId25"/>
    <p:sldId id="282"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327" r:id="rId42"/>
    <p:sldId id="328" r:id="rId43"/>
    <p:sldId id="329" r:id="rId44"/>
    <p:sldId id="330" r:id="rId45"/>
    <p:sldId id="331" r:id="rId46"/>
    <p:sldId id="332" r:id="rId47"/>
    <p:sldId id="333" r:id="rId48"/>
    <p:sldId id="334" r:id="rId49"/>
    <p:sldId id="280" r:id="rId50"/>
  </p:sldIdLst>
  <p:sldSz cx="9144000" cy="6858000" type="screen4x3"/>
  <p:notesSz cx="6858000" cy="9144000"/>
  <p:custDataLst>
    <p:tags r:id="rId5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1406215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6.wmf"/><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4.xml"/><Relationship Id="rId1" Type="http://schemas.openxmlformats.org/officeDocument/2006/relationships/tags" Target="../tags/tag2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8.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9.pn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10.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20.xml"/><Relationship Id="rId4"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11.png"/><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14.png"/><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93.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37.xml"/><Relationship Id="rId5" Type="http://schemas.openxmlformats.org/officeDocument/2006/relationships/slide" Target="slide28.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5.wmf"/><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584176"/>
            <a:ext cx="7772400" cy="1470025"/>
          </a:xfrm>
        </p:spPr>
        <p:txBody>
          <a:bodyPr>
            <a:noAutofit/>
          </a:bodyPr>
          <a:lstStyle/>
          <a:p>
            <a:r>
              <a:rPr lang="el-GR" sz="3600" dirty="0" smtClean="0">
                <a:cs typeface="Arial" charset="0"/>
              </a:rPr>
              <a:t>Τεχνολογία &amp; Ποιοτικός Έλεγχος Γάλακτος και Γαλακτοκομικών Προϊόντων</a:t>
            </a:r>
            <a:endParaRPr lang="el-GR" sz="3600"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3143944"/>
            <a:ext cx="7776864" cy="3669432"/>
          </a:xfrm>
        </p:spPr>
        <p:txBody>
          <a:bodyPr>
            <a:noAutofit/>
          </a:bodyPr>
          <a:lstStyle/>
          <a:p>
            <a:r>
              <a:rPr lang="el-GR" sz="2800" b="1" dirty="0" smtClean="0"/>
              <a:t>Ενότητα </a:t>
            </a:r>
            <a:r>
              <a:rPr lang="en-US" sz="2800" b="1" dirty="0" smtClean="0"/>
              <a:t>2 (</a:t>
            </a:r>
            <a:r>
              <a:rPr lang="el-GR" sz="2800" b="1" dirty="0" smtClean="0"/>
              <a:t>Μέρος Β):</a:t>
            </a:r>
            <a:r>
              <a:rPr lang="en-US" sz="2800" dirty="0" smtClean="0"/>
              <a:t> </a:t>
            </a:r>
            <a:r>
              <a:rPr lang="el-GR" sz="2800" dirty="0"/>
              <a:t>Χημική σύσταση &amp; φυσικοχημικές ιδιότητες του </a:t>
            </a:r>
            <a:r>
              <a:rPr lang="el-GR" sz="2800" dirty="0" smtClean="0"/>
              <a:t>γάλακτος.</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λένη </a:t>
            </a:r>
            <a:r>
              <a:rPr lang="el-GR" sz="2800" dirty="0" err="1" smtClean="0">
                <a:cs typeface="Arial" charset="0"/>
              </a:rPr>
              <a:t>Μαλισσιόβα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cs typeface="Arial" charset="0"/>
              </a:rPr>
              <a:t>Καθηγήτρια Εφαρμογών</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715495"/>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152128"/>
          </a:xfrm>
        </p:spPr>
        <p:txBody>
          <a:bodyPr>
            <a:noAutofit/>
          </a:bodyPr>
          <a:lstStyle/>
          <a:p>
            <a:r>
              <a:rPr lang="el-GR" sz="4000" dirty="0"/>
              <a:t>Λίπος </a:t>
            </a:r>
            <a:r>
              <a:rPr lang="el-GR" sz="4000" dirty="0" smtClean="0"/>
              <a:t>(2 </a:t>
            </a:r>
            <a:r>
              <a:rPr lang="el-GR" sz="4000" dirty="0"/>
              <a:t>από </a:t>
            </a:r>
            <a:r>
              <a:rPr lang="el-GR" sz="4000" dirty="0" smtClean="0"/>
              <a:t>3)</a:t>
            </a:r>
            <a:endParaRPr lang="el-GR" sz="4000" dirty="0"/>
          </a:p>
        </p:txBody>
      </p:sp>
      <p:sp>
        <p:nvSpPr>
          <p:cNvPr id="9" name="Rectangle 3"/>
          <p:cNvSpPr txBox="1">
            <a:spLocks noChangeArrowheads="1"/>
          </p:cNvSpPr>
          <p:nvPr>
            <p:custDataLst>
              <p:tags r:id="rId2"/>
            </p:custDataLst>
          </p:nvPr>
        </p:nvSpPr>
        <p:spPr>
          <a:xfrm>
            <a:off x="467544" y="1052736"/>
            <a:ext cx="8219256" cy="20882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defRPr/>
            </a:pPr>
            <a:r>
              <a:rPr lang="el-GR" altLang="el-GR" sz="2400" dirty="0">
                <a:cs typeface="Arial" pitchFamily="34" charset="0"/>
              </a:rPr>
              <a:t>Τα </a:t>
            </a:r>
            <a:r>
              <a:rPr lang="el-GR" altLang="el-GR" sz="2400" dirty="0" err="1">
                <a:cs typeface="Arial" pitchFamily="34" charset="0"/>
              </a:rPr>
              <a:t>λιποσφαίρια</a:t>
            </a:r>
            <a:r>
              <a:rPr lang="el-GR" altLang="el-GR" sz="2400" dirty="0">
                <a:cs typeface="Arial" pitchFamily="34" charset="0"/>
              </a:rPr>
              <a:t> αποτελούνται </a:t>
            </a:r>
            <a:r>
              <a:rPr lang="el-GR" altLang="el-GR" sz="2400" dirty="0" smtClean="0">
                <a:cs typeface="Arial" pitchFamily="34" charset="0"/>
              </a:rPr>
              <a:t>σχεδόν </a:t>
            </a:r>
            <a:r>
              <a:rPr lang="el-GR" altLang="el-GR" sz="2400" dirty="0">
                <a:cs typeface="Arial" pitchFamily="34" charset="0"/>
              </a:rPr>
              <a:t>αποκλειστικά από </a:t>
            </a:r>
            <a:r>
              <a:rPr lang="el-GR" altLang="el-GR" sz="2400" dirty="0" err="1">
                <a:cs typeface="Arial" pitchFamily="34" charset="0"/>
              </a:rPr>
              <a:t>τριγλυκεριδία</a:t>
            </a:r>
            <a:r>
              <a:rPr lang="el-GR" altLang="el-GR" sz="2400" dirty="0">
                <a:cs typeface="Arial" pitchFamily="34" charset="0"/>
              </a:rPr>
              <a:t>. </a:t>
            </a:r>
          </a:p>
          <a:p>
            <a:pPr marL="342900" indent="-342900" algn="l">
              <a:buFont typeface="Arial" panose="020B0604020202020204" pitchFamily="34" charset="0"/>
              <a:buChar char="•"/>
              <a:defRPr/>
            </a:pPr>
            <a:endParaRPr lang="el-GR" altLang="el-GR" sz="2400" dirty="0">
              <a:cs typeface="Arial" pitchFamily="34" charset="0"/>
            </a:endParaRPr>
          </a:p>
          <a:p>
            <a:pPr marL="342900" indent="-342900" algn="l">
              <a:buFont typeface="Arial" panose="020B0604020202020204" pitchFamily="34" charset="0"/>
              <a:buChar char="•"/>
              <a:defRPr/>
            </a:pPr>
            <a:r>
              <a:rPr lang="el-GR" altLang="el-GR" sz="2400" dirty="0">
                <a:cs typeface="Arial" pitchFamily="34" charset="0"/>
              </a:rPr>
              <a:t>Τα </a:t>
            </a:r>
            <a:r>
              <a:rPr lang="el-GR" altLang="el-GR" sz="2400" dirty="0" err="1">
                <a:cs typeface="Arial" pitchFamily="34" charset="0"/>
              </a:rPr>
              <a:t>τριγλυκερίδια</a:t>
            </a:r>
            <a:r>
              <a:rPr lang="el-GR" altLang="el-GR" sz="2400" dirty="0">
                <a:cs typeface="Arial" pitchFamily="34" charset="0"/>
              </a:rPr>
              <a:t> είναι εστέρες της </a:t>
            </a:r>
            <a:r>
              <a:rPr lang="el-GR" altLang="el-GR" sz="2400" dirty="0" smtClean="0">
                <a:cs typeface="Arial" pitchFamily="34" charset="0"/>
              </a:rPr>
              <a:t>γλυκερίνης </a:t>
            </a:r>
            <a:r>
              <a:rPr lang="el-GR" altLang="el-GR" sz="2400" dirty="0">
                <a:cs typeface="Arial" pitchFamily="34" charset="0"/>
              </a:rPr>
              <a:t>με διάφορα λιπαρά οξέα.</a:t>
            </a:r>
          </a:p>
        </p:txBody>
      </p:sp>
      <p:pic>
        <p:nvPicPr>
          <p:cNvPr id="7" name="Picture 8" descr="Εικόνα, τριγλυκερίδια και λιπαρά οξέ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6914" y="3190775"/>
            <a:ext cx="4157663"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Λίπος </a:t>
            </a:r>
            <a:r>
              <a:rPr lang="el-GR" sz="4000" dirty="0" smtClean="0"/>
              <a:t>(3 </a:t>
            </a:r>
            <a:r>
              <a:rPr lang="el-GR" sz="4000" dirty="0"/>
              <a:t>από 3)</a:t>
            </a:r>
          </a:p>
        </p:txBody>
      </p:sp>
      <p:pic>
        <p:nvPicPr>
          <p:cNvPr id="13" name="Picture 6" descr="Εικόνα, Όταν το γάλα παραμείνει σε ηρεμία τα λιποσφαίρια λόγω χαμηλότερης πυκνότητας από την υδατική φάση συγκεντρώνονται στην επιφάνεια και σχηματίζουν την κρέμ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9774" y="908720"/>
            <a:ext cx="3292475"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 - Θέση περιεχομένου" descr="."/>
          <p:cNvSpPr>
            <a:spLocks noGrp="1"/>
          </p:cNvSpPr>
          <p:nvPr>
            <p:ph idx="1"/>
          </p:nvPr>
        </p:nvSpPr>
        <p:spPr>
          <a:xfrm>
            <a:off x="467544" y="1052735"/>
            <a:ext cx="5472608" cy="2016225"/>
          </a:xfrm>
        </p:spPr>
        <p:txBody>
          <a:bodyPr>
            <a:noAutofit/>
          </a:bodyPr>
          <a:lstStyle/>
          <a:p>
            <a:pPr marL="0" indent="0">
              <a:buNone/>
              <a:defRPr/>
            </a:pPr>
            <a:r>
              <a:rPr lang="el-GR" altLang="el-GR" sz="2400" dirty="0">
                <a:cs typeface="Arial" pitchFamily="34" charset="0"/>
              </a:rPr>
              <a:t>Όταν το γάλα παραμείνει σε </a:t>
            </a:r>
            <a:r>
              <a:rPr lang="el-GR" altLang="el-GR" sz="2400" dirty="0" smtClean="0">
                <a:cs typeface="Arial" pitchFamily="34" charset="0"/>
              </a:rPr>
              <a:t>ηρεμία τα </a:t>
            </a:r>
            <a:r>
              <a:rPr lang="el-GR" altLang="el-GR" sz="2400" dirty="0" err="1">
                <a:cs typeface="Arial" pitchFamily="34" charset="0"/>
              </a:rPr>
              <a:t>λιποσφαίρια</a:t>
            </a:r>
            <a:r>
              <a:rPr lang="el-GR" altLang="el-GR" sz="2400" dirty="0">
                <a:cs typeface="Arial" pitchFamily="34" charset="0"/>
              </a:rPr>
              <a:t> λόγω χαμηλότερης </a:t>
            </a:r>
            <a:r>
              <a:rPr lang="el-GR" altLang="el-GR" sz="2400" dirty="0" smtClean="0">
                <a:cs typeface="Arial" pitchFamily="34" charset="0"/>
              </a:rPr>
              <a:t>πυκνότητας </a:t>
            </a:r>
            <a:r>
              <a:rPr lang="el-GR" altLang="el-GR" sz="2400" dirty="0">
                <a:cs typeface="Arial" pitchFamily="34" charset="0"/>
              </a:rPr>
              <a:t>από την υδατική φάση </a:t>
            </a:r>
            <a:r>
              <a:rPr lang="el-GR" altLang="el-GR" sz="2400" dirty="0" smtClean="0">
                <a:cs typeface="Arial" pitchFamily="34" charset="0"/>
              </a:rPr>
              <a:t>συγκεντρώνονται </a:t>
            </a:r>
            <a:r>
              <a:rPr lang="el-GR" altLang="el-GR" sz="2400" dirty="0">
                <a:cs typeface="Arial" pitchFamily="34" charset="0"/>
              </a:rPr>
              <a:t>στην επιφάνεια και </a:t>
            </a:r>
            <a:r>
              <a:rPr lang="el-GR" altLang="el-GR" sz="2400" dirty="0" smtClean="0">
                <a:cs typeface="Arial" pitchFamily="34" charset="0"/>
              </a:rPr>
              <a:t>σχηματίζουν </a:t>
            </a:r>
            <a:r>
              <a:rPr lang="el-GR" altLang="el-GR" sz="2400" dirty="0">
                <a:cs typeface="Arial" pitchFamily="34" charset="0"/>
              </a:rPr>
              <a:t>την </a:t>
            </a:r>
            <a:r>
              <a:rPr lang="el-GR" altLang="el-GR" sz="2400" dirty="0" smtClean="0">
                <a:cs typeface="Arial" pitchFamily="34" charset="0"/>
              </a:rPr>
              <a:t>κρέμα.</a:t>
            </a:r>
            <a:endParaRPr lang="el-GR" altLang="el-GR" sz="2400" dirty="0">
              <a:cs typeface="Arial" pitchFamily="34" charset="0"/>
            </a:endParaRPr>
          </a:p>
          <a:p>
            <a:pPr marL="0" indent="0">
              <a:buNone/>
              <a:defRPr/>
            </a:pPr>
            <a:endParaRPr lang="el-GR" altLang="el-GR" sz="2400" dirty="0">
              <a:cs typeface="Arial" pitchFamily="34" charset="0"/>
            </a:endParaRPr>
          </a:p>
        </p:txBody>
      </p:sp>
      <p:sp>
        <p:nvSpPr>
          <p:cNvPr id="2" name="Ορθογώνιο 1"/>
          <p:cNvSpPr/>
          <p:nvPr/>
        </p:nvSpPr>
        <p:spPr>
          <a:xfrm>
            <a:off x="467544" y="3262332"/>
            <a:ext cx="8219256" cy="3046988"/>
          </a:xfrm>
          <a:prstGeom prst="rect">
            <a:avLst/>
          </a:prstGeom>
        </p:spPr>
        <p:txBody>
          <a:bodyPr wrap="square">
            <a:spAutoFit/>
          </a:bodyPr>
          <a:lstStyle/>
          <a:p>
            <a:pPr marL="342900" indent="-342900">
              <a:buFont typeface="Arial" panose="020B0604020202020204" pitchFamily="34" charset="0"/>
              <a:buChar char="•"/>
              <a:defRPr/>
            </a:pPr>
            <a:r>
              <a:rPr lang="el-GR" altLang="el-GR" sz="2400" dirty="0">
                <a:cs typeface="Arial" pitchFamily="34" charset="0"/>
              </a:rPr>
              <a:t>Με  την </a:t>
            </a:r>
            <a:r>
              <a:rPr lang="el-GR" altLang="el-GR" sz="2400" dirty="0" err="1">
                <a:cs typeface="Arial" pitchFamily="34" charset="0"/>
              </a:rPr>
              <a:t>ομογενοποίηση</a:t>
            </a:r>
            <a:r>
              <a:rPr lang="el-GR" altLang="el-GR" sz="2400" dirty="0">
                <a:cs typeface="Arial" pitchFamily="34" charset="0"/>
              </a:rPr>
              <a:t> γίνεται τεμαχισμός των </a:t>
            </a:r>
            <a:r>
              <a:rPr lang="el-GR" altLang="el-GR" sz="2400" dirty="0" err="1">
                <a:cs typeface="Arial" pitchFamily="34" charset="0"/>
              </a:rPr>
              <a:t>λιποσφαιρίων</a:t>
            </a:r>
            <a:r>
              <a:rPr lang="el-GR" altLang="el-GR" sz="2400" dirty="0">
                <a:cs typeface="Arial" pitchFamily="34" charset="0"/>
              </a:rPr>
              <a:t> </a:t>
            </a:r>
            <a:r>
              <a:rPr lang="el-GR" altLang="el-GR" sz="2400" dirty="0">
                <a:cs typeface="Arial" pitchFamily="34" charset="0"/>
                <a:sym typeface="Wingdings" pitchFamily="2" charset="2"/>
              </a:rPr>
              <a:t> </a:t>
            </a:r>
            <a:r>
              <a:rPr lang="el-GR" altLang="el-GR" sz="2400" dirty="0" smtClean="0">
                <a:cs typeface="Arial" pitchFamily="34" charset="0"/>
                <a:sym typeface="Wingdings" pitchFamily="2" charset="2"/>
              </a:rPr>
              <a:t>μειώνεται </a:t>
            </a:r>
            <a:r>
              <a:rPr lang="el-GR" altLang="el-GR" sz="2400" dirty="0">
                <a:cs typeface="Arial" pitchFamily="34" charset="0"/>
                <a:sym typeface="Wingdings" pitchFamily="2" charset="2"/>
              </a:rPr>
              <a:t>το μέγεθος και η τάση ανόδου στην επιφάνεια  </a:t>
            </a:r>
          </a:p>
          <a:p>
            <a:pPr marL="342900" indent="-342900">
              <a:buFont typeface="Arial" panose="020B0604020202020204" pitchFamily="34" charset="0"/>
              <a:buChar char="•"/>
              <a:defRPr/>
            </a:pPr>
            <a:r>
              <a:rPr lang="el-GR" altLang="el-GR" sz="2400" dirty="0">
                <a:cs typeface="Arial" pitchFamily="34" charset="0"/>
                <a:sym typeface="Wingdings" pitchFamily="2" charset="2"/>
              </a:rPr>
              <a:t>βελτιώνεται  η εμφάνιση του γάλακτος (ομοιόμορφη κατανομή </a:t>
            </a:r>
            <a:r>
              <a:rPr lang="el-GR" altLang="el-GR" sz="2400" dirty="0" err="1">
                <a:cs typeface="Arial" pitchFamily="34" charset="0"/>
                <a:sym typeface="Wingdings" pitchFamily="2" charset="2"/>
              </a:rPr>
              <a:t>λιποσφαιρίων</a:t>
            </a:r>
            <a:r>
              <a:rPr lang="el-GR" altLang="el-GR" sz="2400" dirty="0" smtClean="0">
                <a:cs typeface="Arial" pitchFamily="34" charset="0"/>
                <a:sym typeface="Wingdings" pitchFamily="2" charset="2"/>
              </a:rPr>
              <a:t>).</a:t>
            </a:r>
          </a:p>
          <a:p>
            <a:pPr marL="342900" indent="-342900">
              <a:buFont typeface="Arial" panose="020B0604020202020204" pitchFamily="34" charset="0"/>
              <a:buChar char="•"/>
              <a:defRPr/>
            </a:pPr>
            <a:r>
              <a:rPr lang="el-GR" altLang="el-GR" sz="2400" dirty="0">
                <a:cs typeface="Arial" pitchFamily="34" charset="0"/>
              </a:rPr>
              <a:t>Παρουσία οξυγόνου, φωτός, υψηλής θερμοκρασίας και </a:t>
            </a:r>
            <a:r>
              <a:rPr lang="el-GR" altLang="el-GR" sz="2400" dirty="0" smtClean="0">
                <a:cs typeface="Arial" pitchFamily="34" charset="0"/>
              </a:rPr>
              <a:t>μετάλλων </a:t>
            </a:r>
            <a:r>
              <a:rPr lang="el-GR" altLang="el-GR" sz="2400" dirty="0">
                <a:cs typeface="Arial" pitchFamily="34" charset="0"/>
              </a:rPr>
              <a:t>το λίπος </a:t>
            </a:r>
            <a:r>
              <a:rPr lang="el-GR" altLang="el-GR" sz="2400" dirty="0" smtClean="0">
                <a:cs typeface="Arial" pitchFamily="34" charset="0"/>
              </a:rPr>
              <a:t>μπορεί </a:t>
            </a:r>
            <a:r>
              <a:rPr lang="el-GR" altLang="el-GR" sz="2400" dirty="0">
                <a:cs typeface="Arial" pitchFamily="34" charset="0"/>
              </a:rPr>
              <a:t>να οξειδωθεί και να δώσει ανεπιθύμητη γεύση και οσμή (ΤΑΓΓΙΣΗ). </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04445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defRPr/>
            </a:pPr>
            <a:r>
              <a:rPr lang="el-GR" altLang="el-GR" sz="4000" dirty="0" smtClean="0">
                <a:latin typeface="+mn-lt"/>
                <a:cs typeface="Arial" pitchFamily="34" charset="0"/>
              </a:rPr>
              <a:t>Πρωτεΐνες γάλακτος (1 από 2)</a:t>
            </a:r>
            <a:endParaRPr lang="el-GR" altLang="el-GR" sz="4000" dirty="0">
              <a:latin typeface="+mn-lt"/>
              <a:cs typeface="Arial" pitchFamily="34" charset="0"/>
            </a:endParaRPr>
          </a:p>
        </p:txBody>
      </p:sp>
      <p:grpSp>
        <p:nvGrpSpPr>
          <p:cNvPr id="8" name="Ομάδα 7" descr="Σχεδιάγραμμα, δομή των πρωτεΐνών."/>
          <p:cNvGrpSpPr/>
          <p:nvPr/>
        </p:nvGrpSpPr>
        <p:grpSpPr>
          <a:xfrm>
            <a:off x="323528" y="1099376"/>
            <a:ext cx="8316466" cy="5137936"/>
            <a:chOff x="-155430" y="908050"/>
            <a:chExt cx="8975580" cy="5545138"/>
          </a:xfrm>
        </p:grpSpPr>
        <p:sp>
          <p:nvSpPr>
            <p:cNvPr id="10" name="Text Box 7" descr="."/>
            <p:cNvSpPr txBox="1">
              <a:spLocks noChangeArrowheads="1"/>
            </p:cNvSpPr>
            <p:nvPr/>
          </p:nvSpPr>
          <p:spPr bwMode="auto">
            <a:xfrm>
              <a:off x="3132138" y="1196975"/>
              <a:ext cx="1958975" cy="457200"/>
            </a:xfrm>
            <a:prstGeom prst="rect">
              <a:avLst/>
            </a:prstGeom>
            <a:solidFill>
              <a:schemeClr val="accent1"/>
            </a:solidFill>
            <a:ln w="57150" algn="ctr">
              <a:solidFill>
                <a:schemeClr val="accent2"/>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dirty="0"/>
                <a:t>Πρωτεΐνες:  </a:t>
              </a:r>
            </a:p>
          </p:txBody>
        </p:sp>
        <p:sp>
          <p:nvSpPr>
            <p:cNvPr id="11" name="Text Box 9" descr="."/>
            <p:cNvSpPr txBox="1">
              <a:spLocks noChangeArrowheads="1"/>
            </p:cNvSpPr>
            <p:nvPr/>
          </p:nvSpPr>
          <p:spPr bwMode="auto">
            <a:xfrm>
              <a:off x="250825" y="3141663"/>
              <a:ext cx="1943100" cy="701675"/>
            </a:xfrm>
            <a:prstGeom prst="rect">
              <a:avLst/>
            </a:prstGeom>
            <a:solidFill>
              <a:schemeClr val="accent1"/>
            </a:solidFill>
            <a:ln w="57150" algn="ctr">
              <a:solidFill>
                <a:srgbClr val="FF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b="1" dirty="0"/>
                <a:t>Πρωτεΐνες ορού 15-20%</a:t>
              </a:r>
            </a:p>
          </p:txBody>
        </p:sp>
        <p:sp>
          <p:nvSpPr>
            <p:cNvPr id="12" name="Text Box 10" descr="."/>
            <p:cNvSpPr txBox="1">
              <a:spLocks noChangeArrowheads="1"/>
            </p:cNvSpPr>
            <p:nvPr/>
          </p:nvSpPr>
          <p:spPr bwMode="auto">
            <a:xfrm>
              <a:off x="5076825" y="1989138"/>
              <a:ext cx="1368425" cy="701675"/>
            </a:xfrm>
            <a:prstGeom prst="rect">
              <a:avLst/>
            </a:prstGeom>
            <a:solidFill>
              <a:schemeClr val="accent1"/>
            </a:solidFill>
            <a:ln w="57150" algn="ctr">
              <a:solidFill>
                <a:srgbClr val="FF0000"/>
              </a:solidFill>
              <a:miter lim="800000"/>
              <a:headEnd/>
              <a:tailEnd/>
            </a:ln>
            <a:effectLst/>
            <a:extLst/>
          </p:spPr>
          <p:txBody>
            <a:bodyPr/>
            <a:lstStyle/>
            <a:p>
              <a:pPr algn="ctr">
                <a:defRPr/>
              </a:pPr>
              <a:r>
                <a:rPr lang="el-GR" altLang="el-GR" sz="2000" dirty="0" err="1">
                  <a:latin typeface="Arial" pitchFamily="34" charset="0"/>
                  <a:cs typeface="Arial" pitchFamily="34" charset="0"/>
                </a:rPr>
                <a:t>Καζεΐνες</a:t>
              </a:r>
              <a:endParaRPr lang="el-GR" altLang="el-GR" sz="2000" dirty="0">
                <a:latin typeface="Arial" pitchFamily="34" charset="0"/>
                <a:cs typeface="Arial" pitchFamily="34" charset="0"/>
              </a:endParaRPr>
            </a:p>
            <a:p>
              <a:pPr algn="ctr">
                <a:defRPr/>
              </a:pPr>
              <a:r>
                <a:rPr lang="el-GR" altLang="el-GR" sz="2000" dirty="0">
                  <a:latin typeface="Arial" pitchFamily="34" charset="0"/>
                  <a:cs typeface="Arial" pitchFamily="34" charset="0"/>
                </a:rPr>
                <a:t>75-80%  </a:t>
              </a:r>
            </a:p>
          </p:txBody>
        </p:sp>
        <p:sp>
          <p:nvSpPr>
            <p:cNvPr id="13" name="Text Box 11" descr="."/>
            <p:cNvSpPr txBox="1">
              <a:spLocks noChangeArrowheads="1"/>
            </p:cNvSpPr>
            <p:nvPr/>
          </p:nvSpPr>
          <p:spPr bwMode="auto">
            <a:xfrm>
              <a:off x="7235825" y="908050"/>
              <a:ext cx="1368425" cy="366713"/>
            </a:xfrm>
            <a:prstGeom prst="rect">
              <a:avLst/>
            </a:prstGeom>
            <a:solidFill>
              <a:schemeClr val="accent1"/>
            </a:solidFill>
            <a:ln w="57150" algn="ctr">
              <a:solidFill>
                <a:schemeClr val="accent2"/>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dirty="0"/>
                <a:t>3.4-5.5%</a:t>
              </a:r>
              <a:r>
                <a:rPr lang="en-US" altLang="el-GR" dirty="0"/>
                <a:t> </a:t>
              </a:r>
              <a:endParaRPr lang="el-GR" altLang="el-GR" dirty="0"/>
            </a:p>
          </p:txBody>
        </p:sp>
        <p:sp>
          <p:nvSpPr>
            <p:cNvPr id="14" name="Text Box 13" descr="."/>
            <p:cNvSpPr txBox="1">
              <a:spLocks noChangeArrowheads="1"/>
            </p:cNvSpPr>
            <p:nvPr/>
          </p:nvSpPr>
          <p:spPr bwMode="auto">
            <a:xfrm>
              <a:off x="2555875" y="4652963"/>
              <a:ext cx="1727200" cy="719137"/>
            </a:xfrm>
            <a:prstGeom prst="rect">
              <a:avLst/>
            </a:prstGeom>
            <a:solidFill>
              <a:schemeClr val="accent1"/>
            </a:solidFill>
            <a:ln w="57150" algn="ctr">
              <a:solidFill>
                <a:schemeClr val="accent2"/>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dirty="0" err="1"/>
                <a:t>οροαλβουμίνη</a:t>
              </a:r>
              <a:endParaRPr lang="el-GR" altLang="el-GR" dirty="0"/>
            </a:p>
          </p:txBody>
        </p:sp>
        <p:sp>
          <p:nvSpPr>
            <p:cNvPr id="15" name="Text Box 14" descr="."/>
            <p:cNvSpPr txBox="1">
              <a:spLocks noChangeArrowheads="1"/>
            </p:cNvSpPr>
            <p:nvPr/>
          </p:nvSpPr>
          <p:spPr bwMode="auto">
            <a:xfrm>
              <a:off x="6804025" y="4581525"/>
              <a:ext cx="2016125" cy="647700"/>
            </a:xfrm>
            <a:prstGeom prst="rect">
              <a:avLst/>
            </a:prstGeom>
            <a:solidFill>
              <a:schemeClr val="accent1"/>
            </a:solidFill>
            <a:ln w="57150" algn="ctr">
              <a:solidFill>
                <a:schemeClr val="accent2"/>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dirty="0"/>
                <a:t>α-</a:t>
              </a:r>
              <a:r>
                <a:rPr lang="el-GR" altLang="el-GR" dirty="0" err="1"/>
                <a:t>λακταλβουμίνη</a:t>
              </a:r>
              <a:endParaRPr lang="el-GR" altLang="el-GR" dirty="0"/>
            </a:p>
          </p:txBody>
        </p:sp>
        <p:sp>
          <p:nvSpPr>
            <p:cNvPr id="16" name="Text Box 15" descr="."/>
            <p:cNvSpPr txBox="1">
              <a:spLocks noChangeArrowheads="1"/>
            </p:cNvSpPr>
            <p:nvPr/>
          </p:nvSpPr>
          <p:spPr bwMode="auto">
            <a:xfrm>
              <a:off x="-155430" y="4581525"/>
              <a:ext cx="2423968" cy="576263"/>
            </a:xfrm>
            <a:prstGeom prst="rect">
              <a:avLst/>
            </a:prstGeom>
            <a:solidFill>
              <a:schemeClr val="accent1"/>
            </a:solidFill>
            <a:ln w="57150" algn="ctr">
              <a:solidFill>
                <a:schemeClr val="accent2"/>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dirty="0" smtClean="0"/>
                <a:t>β-</a:t>
              </a:r>
              <a:r>
                <a:rPr lang="el-GR" altLang="el-GR" dirty="0" err="1" smtClean="0"/>
                <a:t>λακτογλοβουλίνη</a:t>
              </a:r>
              <a:endParaRPr lang="el-GR" altLang="el-GR" dirty="0"/>
            </a:p>
          </p:txBody>
        </p:sp>
        <p:sp>
          <p:nvSpPr>
            <p:cNvPr id="17" name="Text Box 16" descr="."/>
            <p:cNvSpPr txBox="1">
              <a:spLocks noChangeArrowheads="1"/>
            </p:cNvSpPr>
            <p:nvPr/>
          </p:nvSpPr>
          <p:spPr bwMode="auto">
            <a:xfrm>
              <a:off x="4643438" y="4652963"/>
              <a:ext cx="1873250" cy="719137"/>
            </a:xfrm>
            <a:prstGeom prst="rect">
              <a:avLst/>
            </a:prstGeom>
            <a:solidFill>
              <a:schemeClr val="accent1"/>
            </a:solidFill>
            <a:ln w="57150" algn="ctr">
              <a:solidFill>
                <a:schemeClr val="accent2"/>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dirty="0" err="1"/>
                <a:t>ανοσοσφαιρίνες</a:t>
              </a:r>
              <a:r>
                <a:rPr lang="el-GR" altLang="el-GR" dirty="0"/>
                <a:t> </a:t>
              </a:r>
            </a:p>
          </p:txBody>
        </p:sp>
        <p:sp>
          <p:nvSpPr>
            <p:cNvPr id="18" name="Line 17" descr="."/>
            <p:cNvSpPr>
              <a:spLocks noChangeShapeType="1"/>
            </p:cNvSpPr>
            <p:nvPr/>
          </p:nvSpPr>
          <p:spPr bwMode="auto">
            <a:xfrm>
              <a:off x="4284663" y="1700213"/>
              <a:ext cx="719137" cy="504825"/>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r>
                <a:rPr lang="el-GR" dirty="0" smtClean="0"/>
                <a:t>.</a:t>
              </a:r>
              <a:endParaRPr lang="el-GR" dirty="0"/>
            </a:p>
          </p:txBody>
        </p:sp>
        <p:sp>
          <p:nvSpPr>
            <p:cNvPr id="19" name="Line 18" descr="."/>
            <p:cNvSpPr>
              <a:spLocks noChangeShapeType="1"/>
            </p:cNvSpPr>
            <p:nvPr/>
          </p:nvSpPr>
          <p:spPr bwMode="auto">
            <a:xfrm flipH="1">
              <a:off x="1331913" y="1628775"/>
              <a:ext cx="1944687" cy="1439863"/>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0" name="Line 19" descr="."/>
            <p:cNvSpPr>
              <a:spLocks noChangeShapeType="1"/>
            </p:cNvSpPr>
            <p:nvPr/>
          </p:nvSpPr>
          <p:spPr bwMode="auto">
            <a:xfrm>
              <a:off x="971550" y="3860800"/>
              <a:ext cx="0" cy="720725"/>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1" name="Line 20" descr="."/>
            <p:cNvSpPr>
              <a:spLocks noChangeShapeType="1"/>
            </p:cNvSpPr>
            <p:nvPr/>
          </p:nvSpPr>
          <p:spPr bwMode="auto">
            <a:xfrm>
              <a:off x="1763713" y="3860800"/>
              <a:ext cx="1223962" cy="720725"/>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2" name="Line 21" descr="."/>
            <p:cNvSpPr>
              <a:spLocks noChangeShapeType="1"/>
            </p:cNvSpPr>
            <p:nvPr/>
          </p:nvSpPr>
          <p:spPr bwMode="auto">
            <a:xfrm>
              <a:off x="2195513" y="3716338"/>
              <a:ext cx="2736850" cy="865187"/>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3" name="Line 22" descr="."/>
            <p:cNvSpPr>
              <a:spLocks noChangeShapeType="1"/>
            </p:cNvSpPr>
            <p:nvPr/>
          </p:nvSpPr>
          <p:spPr bwMode="auto">
            <a:xfrm>
              <a:off x="2195513" y="3429000"/>
              <a:ext cx="5040312" cy="1152525"/>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4" name="Text Box 23" descr="."/>
            <p:cNvSpPr txBox="1">
              <a:spLocks noChangeArrowheads="1"/>
            </p:cNvSpPr>
            <p:nvPr>
              <p:custDataLst>
                <p:tags r:id="rId2"/>
              </p:custDataLst>
            </p:nvPr>
          </p:nvSpPr>
          <p:spPr bwMode="auto">
            <a:xfrm>
              <a:off x="4140200" y="3284538"/>
              <a:ext cx="868363" cy="439737"/>
            </a:xfrm>
            <a:prstGeom prst="rect">
              <a:avLst/>
            </a:prstGeom>
            <a:solidFill>
              <a:schemeClr val="accent1"/>
            </a:solidFill>
            <a:ln w="57150" algn="ctr">
              <a:solidFill>
                <a:schemeClr val="accent2"/>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l-GR" sz="2000" b="1" dirty="0"/>
                <a:t>a </a:t>
              </a:r>
              <a:r>
                <a:rPr lang="en-US" altLang="el-GR" sz="1200" b="1" dirty="0"/>
                <a:t>s1</a:t>
              </a:r>
              <a:endParaRPr lang="el-GR" altLang="el-GR" sz="1200" b="1" dirty="0"/>
            </a:p>
          </p:txBody>
        </p:sp>
        <p:sp>
          <p:nvSpPr>
            <p:cNvPr id="25" name="Text Box 24" descr="."/>
            <p:cNvSpPr txBox="1">
              <a:spLocks noChangeArrowheads="1"/>
            </p:cNvSpPr>
            <p:nvPr>
              <p:custDataLst>
                <p:tags r:id="rId3"/>
              </p:custDataLst>
            </p:nvPr>
          </p:nvSpPr>
          <p:spPr bwMode="auto">
            <a:xfrm>
              <a:off x="5292725" y="3429000"/>
              <a:ext cx="936625" cy="431800"/>
            </a:xfrm>
            <a:prstGeom prst="rect">
              <a:avLst/>
            </a:prstGeom>
            <a:solidFill>
              <a:schemeClr val="accent1"/>
            </a:solidFill>
            <a:ln w="57150" algn="ctr">
              <a:solidFill>
                <a:schemeClr val="accent2"/>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l-GR" sz="2000" b="1" dirty="0"/>
                <a:t>a </a:t>
              </a:r>
              <a:r>
                <a:rPr lang="en-US" altLang="el-GR" sz="1200" b="1" dirty="0"/>
                <a:t>s2</a:t>
              </a:r>
              <a:endParaRPr lang="el-GR" altLang="el-GR" sz="1200" b="1" dirty="0"/>
            </a:p>
          </p:txBody>
        </p:sp>
        <p:sp>
          <p:nvSpPr>
            <p:cNvPr id="26" name="Text Box 25" descr="."/>
            <p:cNvSpPr txBox="1">
              <a:spLocks noChangeArrowheads="1"/>
            </p:cNvSpPr>
            <p:nvPr/>
          </p:nvSpPr>
          <p:spPr bwMode="auto">
            <a:xfrm>
              <a:off x="6588125" y="3500438"/>
              <a:ext cx="504825" cy="433387"/>
            </a:xfrm>
            <a:prstGeom prst="rect">
              <a:avLst/>
            </a:prstGeom>
            <a:solidFill>
              <a:schemeClr val="accent1"/>
            </a:solidFill>
            <a:ln w="57150" algn="ctr">
              <a:solidFill>
                <a:schemeClr val="accent2"/>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b="1" dirty="0"/>
                <a:t>β</a:t>
              </a:r>
            </a:p>
          </p:txBody>
        </p:sp>
        <p:sp>
          <p:nvSpPr>
            <p:cNvPr id="27" name="Text Box 26" descr="."/>
            <p:cNvSpPr txBox="1">
              <a:spLocks noChangeArrowheads="1"/>
            </p:cNvSpPr>
            <p:nvPr/>
          </p:nvSpPr>
          <p:spPr bwMode="auto">
            <a:xfrm>
              <a:off x="7575550" y="3089275"/>
              <a:ext cx="596900" cy="411163"/>
            </a:xfrm>
            <a:prstGeom prst="rect">
              <a:avLst/>
            </a:prstGeom>
            <a:solidFill>
              <a:schemeClr val="accent1"/>
            </a:solidFill>
            <a:ln w="57150" algn="ctr">
              <a:solidFill>
                <a:schemeClr val="accent2"/>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b="1" dirty="0"/>
                <a:t>κ</a:t>
              </a:r>
            </a:p>
          </p:txBody>
        </p:sp>
        <p:sp>
          <p:nvSpPr>
            <p:cNvPr id="28" name="Line 27" descr="."/>
            <p:cNvSpPr>
              <a:spLocks noChangeShapeType="1"/>
            </p:cNvSpPr>
            <p:nvPr/>
          </p:nvSpPr>
          <p:spPr bwMode="auto">
            <a:xfrm flipH="1">
              <a:off x="4716463" y="2708275"/>
              <a:ext cx="287337" cy="504825"/>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9" name="Line 28" descr="."/>
            <p:cNvSpPr>
              <a:spLocks noChangeShapeType="1"/>
            </p:cNvSpPr>
            <p:nvPr/>
          </p:nvSpPr>
          <p:spPr bwMode="auto">
            <a:xfrm>
              <a:off x="6516688" y="2565400"/>
              <a:ext cx="1079500" cy="503238"/>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0" name="Line 29" descr="."/>
            <p:cNvSpPr>
              <a:spLocks noChangeShapeType="1"/>
            </p:cNvSpPr>
            <p:nvPr/>
          </p:nvSpPr>
          <p:spPr bwMode="auto">
            <a:xfrm>
              <a:off x="5580063" y="2781300"/>
              <a:ext cx="0" cy="576263"/>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1" name="Line 30" descr="."/>
            <p:cNvSpPr>
              <a:spLocks noChangeShapeType="1"/>
            </p:cNvSpPr>
            <p:nvPr/>
          </p:nvSpPr>
          <p:spPr bwMode="auto">
            <a:xfrm>
              <a:off x="6156325" y="2708275"/>
              <a:ext cx="503238" cy="649288"/>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2" name="Line 31" descr="."/>
            <p:cNvSpPr>
              <a:spLocks noChangeShapeType="1"/>
            </p:cNvSpPr>
            <p:nvPr/>
          </p:nvSpPr>
          <p:spPr bwMode="auto">
            <a:xfrm>
              <a:off x="1619250" y="3933825"/>
              <a:ext cx="1512888" cy="2016125"/>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3" name="Text Box 32" descr="."/>
            <p:cNvSpPr txBox="1">
              <a:spLocks noChangeArrowheads="1"/>
            </p:cNvSpPr>
            <p:nvPr/>
          </p:nvSpPr>
          <p:spPr bwMode="auto">
            <a:xfrm>
              <a:off x="3276600" y="5734050"/>
              <a:ext cx="2590800" cy="719138"/>
            </a:xfrm>
            <a:prstGeom prst="rect">
              <a:avLst/>
            </a:prstGeom>
            <a:solidFill>
              <a:schemeClr val="accent1"/>
            </a:solidFill>
            <a:ln w="57150" algn="ctr">
              <a:solidFill>
                <a:schemeClr val="accent2"/>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dirty="0" err="1"/>
                <a:t>Πρωτεόζες</a:t>
              </a:r>
              <a:r>
                <a:rPr lang="el-GR" altLang="el-GR" dirty="0"/>
                <a:t>-πεπτόνες  </a:t>
              </a:r>
            </a:p>
          </p:txBody>
        </p:sp>
      </p:gr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cs typeface="Arial" pitchFamily="34" charset="0"/>
              </a:rPr>
              <a:t>Πρωτεΐνες γάλακτος </a:t>
            </a:r>
            <a:r>
              <a:rPr lang="el-GR" altLang="el-GR" sz="4000" dirty="0" smtClean="0">
                <a:cs typeface="Arial" pitchFamily="34" charset="0"/>
              </a:rPr>
              <a:t>(2 </a:t>
            </a:r>
            <a:r>
              <a:rPr lang="el-GR" altLang="el-GR" sz="4000" dirty="0">
                <a:cs typeface="Arial" pitchFamily="34" charset="0"/>
              </a:rPr>
              <a:t>από </a:t>
            </a:r>
            <a:r>
              <a:rPr lang="el-GR" altLang="el-GR" sz="4000" dirty="0" smtClean="0">
                <a:cs typeface="Arial" pitchFamily="34" charset="0"/>
              </a:rPr>
              <a:t>2)</a:t>
            </a:r>
            <a:endParaRPr lang="el-GR" sz="4000" dirty="0"/>
          </a:p>
        </p:txBody>
      </p:sp>
      <p:sp>
        <p:nvSpPr>
          <p:cNvPr id="2" name="Ορθογώνιο 1" descr="Καζεΐνες εβδομηντα πέντε με ογδόντα τοις εκατό.&#10;διαφέρουν στα αμινοξέα που περιλαμβάνουν και είναι πιο υδρόφοβες από τις πρωτεΐνες του ορού. &#10; κάθε μία έχει διαφορετική συμπεριφορά στις επεξεργασίες (κινητικότητα, pH, διαλυτότητα, φορτίο, αριθμό αα, αριθμό Ρ).&#10;Η ποσότητα τους διαφέρει ανάλογα με το είδος του γάλακτος.&#10;&#10;Αγελαδινό: δεκατρία τοις εκατό κ, τριαντα πέντε τοις εκατό β, τριαντα εφτά τοις εκατό αs.&#10;Πρόβειο: έντεκα τοις εκατό κ, τριαντα δύο τοις εκατό β, πενηντα ένα τοις εκατό αs.&#10;Γίδινο: είκοσι τοις εκατό κ, πενηντα πέντε τοις εκατό β, είκοσι τοις εκατό αs.  &#10;"/>
          <p:cNvSpPr/>
          <p:nvPr/>
        </p:nvSpPr>
        <p:spPr>
          <a:xfrm>
            <a:off x="467544" y="1280949"/>
            <a:ext cx="8219256" cy="4524315"/>
          </a:xfrm>
          <a:prstGeom prst="rect">
            <a:avLst/>
          </a:prstGeom>
        </p:spPr>
        <p:txBody>
          <a:bodyPr wrap="square">
            <a:spAutoFit/>
          </a:bodyPr>
          <a:lstStyle/>
          <a:p>
            <a:r>
              <a:rPr lang="el-GR" altLang="el-GR" sz="2400" dirty="0" err="1" smtClean="0"/>
              <a:t>Καζεΐνες</a:t>
            </a:r>
            <a:r>
              <a:rPr lang="el-GR" altLang="el-GR" sz="2400" dirty="0" smtClean="0"/>
              <a:t> 75-80%.</a:t>
            </a:r>
          </a:p>
          <a:p>
            <a:pPr marL="342900" indent="-342900">
              <a:buFont typeface="Arial" panose="020B0604020202020204" pitchFamily="34" charset="0"/>
              <a:buChar char="•"/>
              <a:defRPr/>
            </a:pPr>
            <a:r>
              <a:rPr lang="el-GR" altLang="el-GR" sz="2400" dirty="0">
                <a:cs typeface="Arial" pitchFamily="34" charset="0"/>
              </a:rPr>
              <a:t>διαφέρουν στα αμινοξέα που περιλαμβάνουν και είναι πιο υδρόφοβες από τις </a:t>
            </a:r>
            <a:r>
              <a:rPr lang="el-GR" altLang="el-GR" sz="2400" dirty="0" smtClean="0">
                <a:cs typeface="Arial" pitchFamily="34" charset="0"/>
              </a:rPr>
              <a:t>πρωτεΐνες </a:t>
            </a:r>
            <a:r>
              <a:rPr lang="el-GR" altLang="el-GR" sz="2400" dirty="0">
                <a:cs typeface="Arial" pitchFamily="34" charset="0"/>
              </a:rPr>
              <a:t>του ορού. </a:t>
            </a:r>
          </a:p>
          <a:p>
            <a:pPr marL="342900" indent="-342900">
              <a:buFont typeface="Arial" panose="020B0604020202020204" pitchFamily="34" charset="0"/>
              <a:buChar char="•"/>
              <a:defRPr/>
            </a:pPr>
            <a:r>
              <a:rPr lang="el-GR" altLang="el-GR" sz="2400" dirty="0" smtClean="0">
                <a:cs typeface="Arial" pitchFamily="34" charset="0"/>
              </a:rPr>
              <a:t> </a:t>
            </a:r>
            <a:r>
              <a:rPr lang="el-GR" altLang="el-GR" sz="2400" dirty="0">
                <a:cs typeface="Arial" pitchFamily="34" charset="0"/>
              </a:rPr>
              <a:t>κάθε μία έχει διαφορετική συμπεριφορά στις επεξεργασίες (κινητικότητα, </a:t>
            </a:r>
            <a:r>
              <a:rPr lang="en-US" altLang="el-GR" sz="2400" dirty="0">
                <a:cs typeface="Arial" pitchFamily="34" charset="0"/>
              </a:rPr>
              <a:t>pH, </a:t>
            </a:r>
            <a:r>
              <a:rPr lang="el-GR" altLang="el-GR" sz="2400" dirty="0" smtClean="0">
                <a:cs typeface="Arial" pitchFamily="34" charset="0"/>
              </a:rPr>
              <a:t>διαλυτότητα</a:t>
            </a:r>
            <a:r>
              <a:rPr lang="el-GR" altLang="el-GR" sz="2400" dirty="0">
                <a:cs typeface="Arial" pitchFamily="34" charset="0"/>
              </a:rPr>
              <a:t>, φορτίο, αριθμό αα, αριθμό Ρ</a:t>
            </a:r>
            <a:r>
              <a:rPr lang="el-GR" altLang="el-GR" sz="2400" dirty="0" smtClean="0">
                <a:cs typeface="Arial" pitchFamily="34" charset="0"/>
              </a:rPr>
              <a:t>).</a:t>
            </a:r>
            <a:endParaRPr lang="el-GR" altLang="el-GR" sz="2400" dirty="0">
              <a:cs typeface="Arial" pitchFamily="34" charset="0"/>
            </a:endParaRPr>
          </a:p>
          <a:p>
            <a:pPr marL="342900" indent="-342900">
              <a:buFont typeface="Arial" panose="020B0604020202020204" pitchFamily="34" charset="0"/>
              <a:buChar char="•"/>
              <a:defRPr/>
            </a:pPr>
            <a:r>
              <a:rPr lang="el-GR" altLang="el-GR" sz="2400" dirty="0">
                <a:cs typeface="Arial" pitchFamily="34" charset="0"/>
              </a:rPr>
              <a:t>Η ποσότητα τους διαφέρει ανάλογα με το είδος του </a:t>
            </a:r>
            <a:r>
              <a:rPr lang="el-GR" altLang="el-GR" sz="2400" dirty="0" smtClean="0">
                <a:cs typeface="Arial" pitchFamily="34" charset="0"/>
              </a:rPr>
              <a:t>γάλακτος.</a:t>
            </a:r>
          </a:p>
          <a:p>
            <a:pPr marL="342900" indent="-342900">
              <a:buFont typeface="Arial" panose="020B0604020202020204" pitchFamily="34" charset="0"/>
              <a:buChar char="•"/>
              <a:defRPr/>
            </a:pPr>
            <a:endParaRPr lang="el-GR" altLang="el-GR" sz="2400" dirty="0">
              <a:cs typeface="Arial" pitchFamily="34" charset="0"/>
            </a:endParaRPr>
          </a:p>
          <a:p>
            <a:pPr marL="342900" indent="-342900">
              <a:buFont typeface="Arial" panose="020B0604020202020204" pitchFamily="34" charset="0"/>
              <a:buChar char="•"/>
            </a:pPr>
            <a:r>
              <a:rPr lang="el-GR" altLang="el-GR" sz="2400" dirty="0"/>
              <a:t>Αγελαδινό: </a:t>
            </a:r>
            <a:r>
              <a:rPr lang="en-US" altLang="el-GR" sz="2400" dirty="0"/>
              <a:t>13%</a:t>
            </a:r>
            <a:r>
              <a:rPr lang="el-GR" altLang="el-GR" sz="2400" dirty="0"/>
              <a:t>κ</a:t>
            </a:r>
            <a:r>
              <a:rPr lang="en-US" altLang="el-GR" sz="2400" dirty="0"/>
              <a:t>, 35%</a:t>
            </a:r>
            <a:r>
              <a:rPr lang="el-GR" altLang="el-GR" sz="2400" dirty="0"/>
              <a:t> β</a:t>
            </a:r>
            <a:r>
              <a:rPr lang="en-US" altLang="el-GR" sz="2400" dirty="0"/>
              <a:t>, 37%</a:t>
            </a:r>
            <a:r>
              <a:rPr lang="el-GR" altLang="el-GR" sz="2400" dirty="0"/>
              <a:t>α</a:t>
            </a:r>
            <a:r>
              <a:rPr lang="en-US" altLang="el-GR" sz="2400" dirty="0" smtClean="0"/>
              <a:t>s</a:t>
            </a:r>
            <a:r>
              <a:rPr lang="el-GR" altLang="el-GR" sz="2400" dirty="0" smtClean="0"/>
              <a:t>.</a:t>
            </a:r>
            <a:endParaRPr lang="en-US" altLang="el-GR" sz="2400" dirty="0"/>
          </a:p>
          <a:p>
            <a:pPr marL="342900" indent="-342900">
              <a:buFont typeface="Arial" panose="020B0604020202020204" pitchFamily="34" charset="0"/>
              <a:buChar char="•"/>
            </a:pPr>
            <a:r>
              <a:rPr lang="el-GR" altLang="el-GR" sz="2400" dirty="0"/>
              <a:t>Πρόβειο: 11%κ, 32%β, 51% α</a:t>
            </a:r>
            <a:r>
              <a:rPr lang="en-US" altLang="el-GR" sz="1600" dirty="0" smtClean="0"/>
              <a:t>s</a:t>
            </a:r>
            <a:r>
              <a:rPr lang="el-GR" altLang="el-GR" sz="1600" dirty="0" smtClean="0"/>
              <a:t>.</a:t>
            </a:r>
            <a:endParaRPr lang="en-US" altLang="el-GR" sz="1600" dirty="0"/>
          </a:p>
          <a:p>
            <a:pPr marL="342900" indent="-342900">
              <a:buFont typeface="Arial" panose="020B0604020202020204" pitchFamily="34" charset="0"/>
              <a:buChar char="•"/>
            </a:pPr>
            <a:r>
              <a:rPr lang="el-GR" altLang="el-GR" sz="2400" dirty="0" err="1"/>
              <a:t>Γίδινο</a:t>
            </a:r>
            <a:r>
              <a:rPr lang="el-GR" altLang="el-GR" sz="2400" dirty="0"/>
              <a:t>: 20%κ, 55%β, 20%α</a:t>
            </a:r>
            <a:r>
              <a:rPr lang="en-US" altLang="el-GR" sz="2400" dirty="0" smtClean="0"/>
              <a:t>s</a:t>
            </a:r>
            <a:r>
              <a:rPr lang="el-GR" altLang="el-GR" sz="2400" dirty="0" smtClean="0"/>
              <a:t>.  </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defRPr/>
            </a:pPr>
            <a:r>
              <a:rPr lang="el-GR" altLang="el-GR" sz="4000" dirty="0" err="1"/>
              <a:t>Αλληλοσύνδεση</a:t>
            </a:r>
            <a:r>
              <a:rPr lang="el-GR" altLang="el-GR" sz="4000" dirty="0"/>
              <a:t> </a:t>
            </a:r>
            <a:r>
              <a:rPr lang="el-GR" altLang="el-GR" sz="4000" dirty="0" err="1" smtClean="0"/>
              <a:t>καζεΐνων</a:t>
            </a:r>
            <a:r>
              <a:rPr lang="el-GR" altLang="el-GR" sz="4000" dirty="0" smtClean="0"/>
              <a:t> (1 από 4)</a:t>
            </a:r>
            <a:endParaRPr lang="el-GR" altLang="el-GR" sz="4000" dirty="0"/>
          </a:p>
        </p:txBody>
      </p:sp>
      <p:sp>
        <p:nvSpPr>
          <p:cNvPr id="3" name="Ορθογώνιο 2" descr="Η σημαντικότερη διαφορά από τις πρωτεΐνες του ορού είναι ότι περιέχουν στο μόριο τους φώσφορο συνδεδεμένο με το αμινοξύ σεροτονίνη àΦΩΣΦΟΣΕΡΙΝΗ.&#10;Η περιεκτικότητα σε Ρ διαφέρει ανάλογα με τον τύπο της καζεΐνης. Η κ έχει την λιγότερη ή καθόλου!!!&#10;Οι κ καζεΐνες είναι οι μόνες που περιέχουν στο μόριο τους και υδατάνθρακες (γαλακτόζη, γαλακτοζαμίνη &amp; σιαλικό οξύ).&#10;Οι β και οι αs καζεΐνες καθιζάνουν παρουσία Ca, ενώ οι κ είναι διαλυτές.&#10;Οι κ είναι αυτές που σταθεροποιούν τις άλλες δύο καζεΐνες έναντι του Ca που υπάρχει στο γάλα. &#10;"/>
          <p:cNvSpPr/>
          <p:nvPr/>
        </p:nvSpPr>
        <p:spPr>
          <a:xfrm>
            <a:off x="467544" y="1506264"/>
            <a:ext cx="8219256" cy="4154984"/>
          </a:xfrm>
          <a:prstGeom prst="rect">
            <a:avLst/>
          </a:prstGeom>
        </p:spPr>
        <p:txBody>
          <a:bodyPr wrap="square">
            <a:spAutoFit/>
          </a:bodyPr>
          <a:lstStyle/>
          <a:p>
            <a:pPr marL="342900" indent="-342900">
              <a:buFont typeface="Arial" panose="020B0604020202020204" pitchFamily="34" charset="0"/>
              <a:buChar char="•"/>
              <a:defRPr/>
            </a:pPr>
            <a:r>
              <a:rPr lang="el-GR" altLang="el-GR" sz="2400" dirty="0">
                <a:cs typeface="Arial" pitchFamily="34" charset="0"/>
              </a:rPr>
              <a:t>Η σημαντικότερη διαφορά από τις πρωτεΐνες του ορού είναι </a:t>
            </a:r>
            <a:r>
              <a:rPr lang="el-GR" altLang="el-GR" sz="2400" u="sng" dirty="0">
                <a:cs typeface="Arial" pitchFamily="34" charset="0"/>
              </a:rPr>
              <a:t>ότι περιέχουν στο μόριο τους φώσφορο συνδεδεμένο με το </a:t>
            </a:r>
            <a:r>
              <a:rPr lang="el-GR" altLang="el-GR" sz="2400" u="sng" dirty="0" err="1">
                <a:cs typeface="Arial" pitchFamily="34" charset="0"/>
              </a:rPr>
              <a:t>αμινοξύ</a:t>
            </a:r>
            <a:r>
              <a:rPr lang="el-GR" altLang="el-GR" sz="2400" u="sng" dirty="0">
                <a:cs typeface="Arial" pitchFamily="34" charset="0"/>
              </a:rPr>
              <a:t> </a:t>
            </a:r>
            <a:r>
              <a:rPr lang="el-GR" altLang="el-GR" sz="2400" u="sng" dirty="0" err="1">
                <a:cs typeface="Arial" pitchFamily="34" charset="0"/>
              </a:rPr>
              <a:t>σεροτονίνη</a:t>
            </a:r>
            <a:r>
              <a:rPr lang="el-GR" altLang="el-GR" sz="2400" u="sng" dirty="0">
                <a:cs typeface="Arial" pitchFamily="34" charset="0"/>
              </a:rPr>
              <a:t> </a:t>
            </a:r>
            <a:r>
              <a:rPr lang="el-GR" altLang="el-GR" sz="2400" u="sng" dirty="0" err="1">
                <a:cs typeface="Arial" pitchFamily="34" charset="0"/>
                <a:sym typeface="Wingdings" pitchFamily="2" charset="2"/>
              </a:rPr>
              <a:t></a:t>
            </a:r>
            <a:r>
              <a:rPr lang="el-GR" altLang="el-GR" sz="2400" u="sng" dirty="0" err="1" smtClean="0">
                <a:cs typeface="Arial" pitchFamily="34" charset="0"/>
                <a:sym typeface="Wingdings" pitchFamily="2" charset="2"/>
              </a:rPr>
              <a:t>ΦΩΣΦΟΣΕΡΙΝΗ</a:t>
            </a:r>
            <a:r>
              <a:rPr lang="el-GR" altLang="el-GR" sz="2400" u="sng" dirty="0" smtClean="0">
                <a:cs typeface="Arial" pitchFamily="34" charset="0"/>
                <a:sym typeface="Wingdings" pitchFamily="2" charset="2"/>
              </a:rPr>
              <a:t>.</a:t>
            </a:r>
            <a:endParaRPr lang="el-GR" altLang="el-GR" sz="2400" u="sng" dirty="0">
              <a:cs typeface="Arial" pitchFamily="34" charset="0"/>
            </a:endParaRPr>
          </a:p>
          <a:p>
            <a:pPr marL="342900" indent="-342900">
              <a:buFont typeface="Arial" panose="020B0604020202020204" pitchFamily="34" charset="0"/>
              <a:buChar char="•"/>
              <a:defRPr/>
            </a:pPr>
            <a:r>
              <a:rPr lang="el-GR" altLang="el-GR" sz="2400" dirty="0">
                <a:cs typeface="Arial" pitchFamily="34" charset="0"/>
              </a:rPr>
              <a:t>Η περιεκτικότητα σε Ρ διαφέρει ανάλογα με τον τύπο της καζεΐνης. Η κ έχει την λιγότερη ή </a:t>
            </a:r>
            <a:r>
              <a:rPr lang="el-GR" altLang="el-GR" sz="2400" dirty="0" smtClean="0">
                <a:cs typeface="Arial" pitchFamily="34" charset="0"/>
              </a:rPr>
              <a:t>καθόλου!!!</a:t>
            </a:r>
            <a:endParaRPr lang="el-GR" altLang="el-GR" sz="2400" dirty="0">
              <a:cs typeface="Arial" pitchFamily="34" charset="0"/>
            </a:endParaRPr>
          </a:p>
          <a:p>
            <a:pPr marL="342900" indent="-342900">
              <a:buFont typeface="Arial" panose="020B0604020202020204" pitchFamily="34" charset="0"/>
              <a:buChar char="•"/>
              <a:defRPr/>
            </a:pPr>
            <a:r>
              <a:rPr lang="el-GR" altLang="el-GR" sz="2400" dirty="0">
                <a:cs typeface="Arial" pitchFamily="34" charset="0"/>
              </a:rPr>
              <a:t>Οι κ </a:t>
            </a:r>
            <a:r>
              <a:rPr lang="el-GR" altLang="el-GR" sz="2400" dirty="0" err="1">
                <a:cs typeface="Arial" pitchFamily="34" charset="0"/>
              </a:rPr>
              <a:t>καζεΐνες</a:t>
            </a:r>
            <a:r>
              <a:rPr lang="el-GR" altLang="el-GR" sz="2400" dirty="0">
                <a:cs typeface="Arial" pitchFamily="34" charset="0"/>
              </a:rPr>
              <a:t> είναι οι μόνες που περιέχουν στο μόριο τους και υδατάνθρακες (γαλακτόζη, </a:t>
            </a:r>
            <a:r>
              <a:rPr lang="el-GR" altLang="el-GR" sz="2400" dirty="0" err="1">
                <a:cs typeface="Arial" pitchFamily="34" charset="0"/>
              </a:rPr>
              <a:t>γαλακτοζαμίνη</a:t>
            </a:r>
            <a:r>
              <a:rPr lang="el-GR" altLang="el-GR" sz="2400" dirty="0">
                <a:cs typeface="Arial" pitchFamily="34" charset="0"/>
              </a:rPr>
              <a:t> &amp; σιαλικό οξύ</a:t>
            </a:r>
            <a:r>
              <a:rPr lang="el-GR" altLang="el-GR" sz="2400" dirty="0" smtClean="0">
                <a:cs typeface="Arial" pitchFamily="34" charset="0"/>
              </a:rPr>
              <a:t>).</a:t>
            </a:r>
            <a:endParaRPr lang="el-GR" altLang="el-GR" sz="2400" dirty="0">
              <a:cs typeface="Arial" pitchFamily="34" charset="0"/>
            </a:endParaRPr>
          </a:p>
          <a:p>
            <a:pPr marL="342900" indent="-342900">
              <a:buFont typeface="Arial" panose="020B0604020202020204" pitchFamily="34" charset="0"/>
              <a:buChar char="•"/>
              <a:defRPr/>
            </a:pPr>
            <a:r>
              <a:rPr lang="el-GR" altLang="el-GR" sz="2400" dirty="0" smtClean="0">
                <a:cs typeface="Arial" pitchFamily="34" charset="0"/>
              </a:rPr>
              <a:t>Οι </a:t>
            </a:r>
            <a:r>
              <a:rPr lang="el-GR" altLang="el-GR" sz="2400" dirty="0">
                <a:cs typeface="Arial" pitchFamily="34" charset="0"/>
              </a:rPr>
              <a:t>β και οι α</a:t>
            </a:r>
            <a:r>
              <a:rPr lang="en-US" altLang="el-GR" sz="2400" dirty="0">
                <a:cs typeface="Arial" pitchFamily="34" charset="0"/>
              </a:rPr>
              <a:t>s </a:t>
            </a:r>
            <a:r>
              <a:rPr lang="el-GR" altLang="el-GR" sz="2400" dirty="0" err="1">
                <a:cs typeface="Arial" pitchFamily="34" charset="0"/>
              </a:rPr>
              <a:t>καζεΐνες</a:t>
            </a:r>
            <a:r>
              <a:rPr lang="el-GR" altLang="el-GR" sz="2400" dirty="0">
                <a:cs typeface="Arial" pitchFamily="34" charset="0"/>
              </a:rPr>
              <a:t> καθιζάνουν παρουσία </a:t>
            </a:r>
            <a:r>
              <a:rPr lang="en-US" altLang="el-GR" sz="2400" dirty="0">
                <a:cs typeface="Arial" pitchFamily="34" charset="0"/>
              </a:rPr>
              <a:t>Ca, </a:t>
            </a:r>
            <a:r>
              <a:rPr lang="el-GR" altLang="el-GR" sz="2400" dirty="0">
                <a:cs typeface="Arial" pitchFamily="34" charset="0"/>
              </a:rPr>
              <a:t>ενώ οι κ είναι διαλυτές.</a:t>
            </a:r>
          </a:p>
          <a:p>
            <a:pPr marL="342900" indent="-342900">
              <a:buFont typeface="Arial" panose="020B0604020202020204" pitchFamily="34" charset="0"/>
              <a:buChar char="•"/>
              <a:defRPr/>
            </a:pPr>
            <a:r>
              <a:rPr lang="el-GR" altLang="el-GR" sz="2400" dirty="0">
                <a:cs typeface="Arial" pitchFamily="34" charset="0"/>
              </a:rPr>
              <a:t>Οι κ είναι αυτές που σταθεροποιούν τις άλλες δύο </a:t>
            </a:r>
            <a:r>
              <a:rPr lang="el-GR" altLang="el-GR" sz="2400" dirty="0" err="1">
                <a:cs typeface="Arial" pitchFamily="34" charset="0"/>
              </a:rPr>
              <a:t>καζεΐνες</a:t>
            </a:r>
            <a:r>
              <a:rPr lang="el-GR" altLang="el-GR" sz="2400" dirty="0">
                <a:cs typeface="Arial" pitchFamily="34" charset="0"/>
              </a:rPr>
              <a:t> έναντι του </a:t>
            </a:r>
            <a:r>
              <a:rPr lang="en-US" altLang="el-GR" sz="2400" dirty="0" smtClean="0">
                <a:cs typeface="Arial" pitchFamily="34" charset="0"/>
              </a:rPr>
              <a:t>Ca</a:t>
            </a:r>
            <a:r>
              <a:rPr lang="el-GR" altLang="el-GR" sz="2400" dirty="0" smtClean="0">
                <a:cs typeface="Arial" pitchFamily="34" charset="0"/>
              </a:rPr>
              <a:t> που </a:t>
            </a:r>
            <a:r>
              <a:rPr lang="el-GR" altLang="el-GR" sz="2400" dirty="0">
                <a:cs typeface="Arial" pitchFamily="34" charset="0"/>
              </a:rPr>
              <a:t>υπάρχει στο γάλα.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err="1"/>
              <a:t>Αλληλοσύνδεση</a:t>
            </a:r>
            <a:r>
              <a:rPr lang="el-GR" altLang="el-GR" sz="4000" dirty="0"/>
              <a:t> </a:t>
            </a:r>
            <a:r>
              <a:rPr lang="el-GR" altLang="el-GR" sz="4000" dirty="0" err="1"/>
              <a:t>καζεΐνων</a:t>
            </a:r>
            <a:r>
              <a:rPr lang="el-GR" altLang="el-GR" sz="4000" dirty="0"/>
              <a:t> </a:t>
            </a:r>
            <a:r>
              <a:rPr lang="el-GR" altLang="el-GR" sz="4000" dirty="0" smtClean="0"/>
              <a:t>(2 </a:t>
            </a:r>
            <a:r>
              <a:rPr lang="el-GR" altLang="el-GR" sz="4000" dirty="0"/>
              <a:t>από </a:t>
            </a:r>
            <a:r>
              <a:rPr lang="el-GR" altLang="el-GR" sz="4000" dirty="0" smtClean="0"/>
              <a:t>4)</a:t>
            </a:r>
            <a:endParaRPr lang="el-GR" sz="4000" dirty="0"/>
          </a:p>
        </p:txBody>
      </p:sp>
      <p:sp>
        <p:nvSpPr>
          <p:cNvPr id="2" name="Ορθογώνιο 1" descr="Είναι ιοντισμένα μόρια με υδρόφοβες και υδρόφιλες περιοχές που αλληλεπιδρούν και  εμφανίζονται ως σύμπλοκα μορίων τους à  ΜΙΚΥΛΛΙΑ καζεΐνης. &#10; Αποτελούνται από  ενενηντα τρία τοις εκατό καζεΐνες και ανόργανη ύλη (κυρίως P, Ca) ισχυρά συνδεδεμένα μεταξύ τους (δυνάμεις Van der Waals, ηλεκτροστατικές). Η βιολογική τους λειτουργία είναι να μεταφέρουν μεγάλες ποσότητες αδιάλυτου  Ca και P. &#10;Η κατασκευή τους είναι σπογγώδης à συγκρατούν νερό (τέσσερα γρ νερού/γρ καζεΐνης). Είναι ιδιαίτερα σταθερά μόρια. Δεν καταστρέφονται με διάφορες επεξεργασίες.&#10;"/>
          <p:cNvSpPr/>
          <p:nvPr/>
        </p:nvSpPr>
        <p:spPr>
          <a:xfrm>
            <a:off x="467544" y="1037049"/>
            <a:ext cx="8219256" cy="3785652"/>
          </a:xfrm>
          <a:prstGeom prst="rect">
            <a:avLst/>
          </a:prstGeom>
        </p:spPr>
        <p:txBody>
          <a:bodyPr wrap="square">
            <a:spAutoFit/>
          </a:bodyPr>
          <a:lstStyle/>
          <a:p>
            <a:pPr marL="342900" indent="-342900">
              <a:buFont typeface="Arial" panose="020B0604020202020204" pitchFamily="34" charset="0"/>
              <a:buChar char="•"/>
              <a:defRPr/>
            </a:pPr>
            <a:r>
              <a:rPr lang="el-GR" altLang="el-GR" sz="2400" dirty="0">
                <a:cs typeface="Arial" pitchFamily="34" charset="0"/>
              </a:rPr>
              <a:t>Είναι ιοντισμένα μόρια με υδρόφοβες και </a:t>
            </a:r>
            <a:r>
              <a:rPr lang="el-GR" altLang="el-GR" sz="2400" dirty="0" smtClean="0">
                <a:cs typeface="Arial" pitchFamily="34" charset="0"/>
              </a:rPr>
              <a:t>υδρόφιλες περιοχές </a:t>
            </a:r>
            <a:r>
              <a:rPr lang="el-GR" altLang="el-GR" sz="2400" dirty="0">
                <a:cs typeface="Arial" pitchFamily="34" charset="0"/>
              </a:rPr>
              <a:t>που </a:t>
            </a:r>
            <a:r>
              <a:rPr lang="el-GR" altLang="el-GR" sz="2400" dirty="0">
                <a:cs typeface="Arial" pitchFamily="34" charset="0"/>
                <a:sym typeface="Wingdings" pitchFamily="2" charset="2"/>
              </a:rPr>
              <a:t>αλληλεπιδρούν και </a:t>
            </a:r>
            <a:r>
              <a:rPr lang="el-GR" altLang="el-GR" sz="2400" dirty="0">
                <a:cs typeface="Arial" pitchFamily="34" charset="0"/>
              </a:rPr>
              <a:t> εμφανίζονται ως </a:t>
            </a:r>
            <a:r>
              <a:rPr lang="el-GR" altLang="el-GR" sz="2400" dirty="0" err="1" smtClean="0">
                <a:cs typeface="Arial" pitchFamily="34" charset="0"/>
              </a:rPr>
              <a:t>σύμπλοκα</a:t>
            </a:r>
            <a:r>
              <a:rPr lang="el-GR" altLang="el-GR" sz="2400" dirty="0" smtClean="0">
                <a:cs typeface="Arial" pitchFamily="34" charset="0"/>
              </a:rPr>
              <a:t> </a:t>
            </a:r>
            <a:r>
              <a:rPr lang="el-GR" altLang="el-GR" sz="2400" dirty="0">
                <a:cs typeface="Arial" pitchFamily="34" charset="0"/>
              </a:rPr>
              <a:t>μορίων τους </a:t>
            </a:r>
            <a:r>
              <a:rPr lang="el-GR" altLang="el-GR" sz="2400" dirty="0">
                <a:cs typeface="Arial" pitchFamily="34" charset="0"/>
                <a:sym typeface="Wingdings" pitchFamily="2" charset="2"/>
              </a:rPr>
              <a:t>  ΜΙΚΥΛΛΙΑ </a:t>
            </a:r>
            <a:r>
              <a:rPr lang="el-GR" altLang="el-GR" sz="2400" dirty="0" smtClean="0">
                <a:cs typeface="Arial" pitchFamily="34" charset="0"/>
                <a:sym typeface="Wingdings" pitchFamily="2" charset="2"/>
              </a:rPr>
              <a:t>καζεΐνης. </a:t>
            </a:r>
            <a:endParaRPr lang="el-GR" altLang="el-GR" sz="2400" dirty="0">
              <a:cs typeface="Arial" pitchFamily="34" charset="0"/>
              <a:sym typeface="Wingdings" pitchFamily="2" charset="2"/>
            </a:endParaRPr>
          </a:p>
          <a:p>
            <a:pPr marL="342900" indent="-342900">
              <a:buFont typeface="Arial" panose="020B0604020202020204" pitchFamily="34" charset="0"/>
              <a:buChar char="•"/>
              <a:defRPr/>
            </a:pPr>
            <a:r>
              <a:rPr lang="el-GR" altLang="el-GR" sz="2400" dirty="0">
                <a:cs typeface="Arial" pitchFamily="34" charset="0"/>
              </a:rPr>
              <a:t> </a:t>
            </a:r>
            <a:r>
              <a:rPr lang="el-GR" altLang="el-GR" sz="2400" dirty="0">
                <a:cs typeface="Arial" pitchFamily="34" charset="0"/>
                <a:sym typeface="Wingdings" pitchFamily="2" charset="2"/>
              </a:rPr>
              <a:t>Αποτελούνται από  93% </a:t>
            </a:r>
            <a:r>
              <a:rPr lang="el-GR" altLang="el-GR" sz="2400" dirty="0" err="1">
                <a:cs typeface="Arial" pitchFamily="34" charset="0"/>
                <a:sym typeface="Wingdings" pitchFamily="2" charset="2"/>
              </a:rPr>
              <a:t>καζεΐνες</a:t>
            </a:r>
            <a:r>
              <a:rPr lang="el-GR" altLang="el-GR" sz="2400" dirty="0">
                <a:cs typeface="Arial" pitchFamily="34" charset="0"/>
                <a:sym typeface="Wingdings" pitchFamily="2" charset="2"/>
              </a:rPr>
              <a:t> &amp; ανόργανη ύλη (κυρίως </a:t>
            </a:r>
            <a:r>
              <a:rPr lang="en-US" altLang="el-GR" sz="2400" dirty="0">
                <a:cs typeface="Arial" pitchFamily="34" charset="0"/>
                <a:sym typeface="Wingdings" pitchFamily="2" charset="2"/>
              </a:rPr>
              <a:t>P, Ca</a:t>
            </a:r>
            <a:r>
              <a:rPr lang="el-GR" altLang="el-GR" sz="2400" dirty="0">
                <a:cs typeface="Arial" pitchFamily="34" charset="0"/>
                <a:sym typeface="Wingdings" pitchFamily="2" charset="2"/>
              </a:rPr>
              <a:t>)</a:t>
            </a:r>
            <a:r>
              <a:rPr lang="en-US" altLang="el-GR" sz="2400" dirty="0">
                <a:cs typeface="Arial" pitchFamily="34" charset="0"/>
                <a:sym typeface="Wingdings" pitchFamily="2" charset="2"/>
              </a:rPr>
              <a:t> </a:t>
            </a:r>
            <a:r>
              <a:rPr lang="el-GR" altLang="el-GR" sz="2400" dirty="0" smtClean="0">
                <a:cs typeface="Arial" pitchFamily="34" charset="0"/>
                <a:sym typeface="Wingdings" pitchFamily="2" charset="2"/>
              </a:rPr>
              <a:t>ισχυρά συνδεδεμένα </a:t>
            </a:r>
            <a:r>
              <a:rPr lang="el-GR" altLang="el-GR" sz="2400" dirty="0">
                <a:cs typeface="Arial" pitchFamily="34" charset="0"/>
                <a:sym typeface="Wingdings" pitchFamily="2" charset="2"/>
              </a:rPr>
              <a:t>μεταξύ τους (δυνάμεις </a:t>
            </a:r>
            <a:r>
              <a:rPr lang="en-US" altLang="el-GR" sz="2400" dirty="0">
                <a:cs typeface="Arial" pitchFamily="34" charset="0"/>
                <a:sym typeface="Wingdings" pitchFamily="2" charset="2"/>
              </a:rPr>
              <a:t>Van der Waals, </a:t>
            </a:r>
            <a:r>
              <a:rPr lang="el-GR" altLang="el-GR" sz="2400" dirty="0">
                <a:cs typeface="Arial" pitchFamily="34" charset="0"/>
                <a:sym typeface="Wingdings" pitchFamily="2" charset="2"/>
              </a:rPr>
              <a:t>ηλεκτροστατικές). </a:t>
            </a:r>
            <a:r>
              <a:rPr lang="el-GR" altLang="el-GR" sz="2400" dirty="0">
                <a:cs typeface="Arial" pitchFamily="34" charset="0"/>
              </a:rPr>
              <a:t>Η βιολογική τους λειτουργία είναι να μεταφέρουν μεγάλες ποσότητες αδιάλυτου </a:t>
            </a:r>
            <a:r>
              <a:rPr lang="en-US" altLang="el-GR" sz="2400" dirty="0">
                <a:cs typeface="Arial" pitchFamily="34" charset="0"/>
              </a:rPr>
              <a:t> Ca</a:t>
            </a:r>
            <a:r>
              <a:rPr lang="el-GR" altLang="el-GR" sz="2400" dirty="0">
                <a:cs typeface="Arial" pitchFamily="34" charset="0"/>
              </a:rPr>
              <a:t> και </a:t>
            </a:r>
            <a:r>
              <a:rPr lang="en-US" altLang="el-GR" sz="2400" dirty="0">
                <a:cs typeface="Arial" pitchFamily="34" charset="0"/>
              </a:rPr>
              <a:t>P</a:t>
            </a:r>
            <a:r>
              <a:rPr lang="el-GR" altLang="el-GR" sz="2400" dirty="0">
                <a:cs typeface="Arial" pitchFamily="34" charset="0"/>
              </a:rPr>
              <a:t>. </a:t>
            </a:r>
            <a:endParaRPr lang="el-GR" altLang="el-GR" sz="2400" dirty="0" smtClean="0">
              <a:cs typeface="Arial" pitchFamily="34" charset="0"/>
            </a:endParaRPr>
          </a:p>
          <a:p>
            <a:pPr marL="342900" indent="-342900">
              <a:buFont typeface="Arial" panose="020B0604020202020204" pitchFamily="34" charset="0"/>
              <a:buChar char="•"/>
              <a:defRPr/>
            </a:pPr>
            <a:r>
              <a:rPr lang="el-GR" altLang="el-GR" sz="2400" dirty="0">
                <a:cs typeface="Arial" pitchFamily="34" charset="0"/>
                <a:sym typeface="Wingdings" pitchFamily="2" charset="2"/>
              </a:rPr>
              <a:t>Η κατασκευή τους είναι σπογγώδης </a:t>
            </a:r>
            <a:r>
              <a:rPr lang="el-GR" altLang="el-GR" sz="2400" dirty="0" smtClean="0">
                <a:cs typeface="Arial" pitchFamily="34" charset="0"/>
                <a:sym typeface="Wingdings" pitchFamily="2" charset="2"/>
              </a:rPr>
              <a:t> συγκρατούν </a:t>
            </a:r>
            <a:r>
              <a:rPr lang="el-GR" altLang="el-GR" sz="2400" dirty="0">
                <a:cs typeface="Arial" pitchFamily="34" charset="0"/>
                <a:sym typeface="Wingdings" pitchFamily="2" charset="2"/>
              </a:rPr>
              <a:t>νερό (4γρ νερού/</a:t>
            </a:r>
            <a:r>
              <a:rPr lang="el-GR" altLang="el-GR" sz="2400" dirty="0" err="1">
                <a:cs typeface="Arial" pitchFamily="34" charset="0"/>
                <a:sym typeface="Wingdings" pitchFamily="2" charset="2"/>
              </a:rPr>
              <a:t>γρ</a:t>
            </a:r>
            <a:r>
              <a:rPr lang="el-GR" altLang="el-GR" sz="2400" dirty="0">
                <a:cs typeface="Arial" pitchFamily="34" charset="0"/>
                <a:sym typeface="Wingdings" pitchFamily="2" charset="2"/>
              </a:rPr>
              <a:t> καζεΐνης</a:t>
            </a:r>
            <a:r>
              <a:rPr lang="el-GR" altLang="el-GR" sz="2400" dirty="0" smtClean="0">
                <a:cs typeface="Arial" pitchFamily="34" charset="0"/>
                <a:sym typeface="Wingdings" pitchFamily="2" charset="2"/>
              </a:rPr>
              <a:t>). Είναι </a:t>
            </a:r>
            <a:r>
              <a:rPr lang="el-GR" altLang="el-GR" sz="2400" dirty="0">
                <a:cs typeface="Arial" pitchFamily="34" charset="0"/>
                <a:sym typeface="Wingdings" pitchFamily="2" charset="2"/>
              </a:rPr>
              <a:t>ιδιαίτερα σταθερά </a:t>
            </a:r>
            <a:r>
              <a:rPr lang="el-GR" altLang="el-GR" sz="2400" dirty="0" smtClean="0">
                <a:cs typeface="Arial" pitchFamily="34" charset="0"/>
                <a:sym typeface="Wingdings" pitchFamily="2" charset="2"/>
              </a:rPr>
              <a:t>μόρια. Δεν καταστρέφονται </a:t>
            </a:r>
            <a:r>
              <a:rPr lang="el-GR" altLang="el-GR" sz="2400" dirty="0">
                <a:cs typeface="Arial" pitchFamily="34" charset="0"/>
                <a:sym typeface="Wingdings" pitchFamily="2" charset="2"/>
              </a:rPr>
              <a:t>με διάφορες </a:t>
            </a:r>
            <a:r>
              <a:rPr lang="el-GR" altLang="el-GR" sz="2400" dirty="0" smtClean="0">
                <a:cs typeface="Arial" pitchFamily="34" charset="0"/>
                <a:sym typeface="Wingdings" pitchFamily="2" charset="2"/>
              </a:rPr>
              <a:t>επεξεργασίες.</a:t>
            </a:r>
            <a:endParaRPr lang="el-GR" altLang="el-GR" sz="2400" dirty="0">
              <a:cs typeface="Arial" pitchFamily="34" charset="0"/>
              <a:sym typeface="Wingdings" pitchFamily="2" charset="2"/>
            </a:endParaRPr>
          </a:p>
        </p:txBody>
      </p:sp>
      <p:pic>
        <p:nvPicPr>
          <p:cNvPr id="7" name="Picture 9" descr="Εικόνα, σπογγώδης μορφή καζεΐνης."/>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4100" y="4441665"/>
            <a:ext cx="2771800" cy="194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err="1"/>
              <a:t>Αλληλοσύνδεση</a:t>
            </a:r>
            <a:r>
              <a:rPr lang="el-GR" altLang="el-GR" sz="4000" dirty="0"/>
              <a:t> </a:t>
            </a:r>
            <a:r>
              <a:rPr lang="el-GR" altLang="el-GR" sz="4000" dirty="0" err="1"/>
              <a:t>καζεΐνων</a:t>
            </a:r>
            <a:r>
              <a:rPr lang="el-GR" altLang="el-GR" sz="4000" dirty="0"/>
              <a:t> </a:t>
            </a:r>
            <a:r>
              <a:rPr lang="el-GR" altLang="el-GR" sz="4000" dirty="0" smtClean="0"/>
              <a:t>(3 </a:t>
            </a:r>
            <a:r>
              <a:rPr lang="el-GR" altLang="el-GR" sz="4000" dirty="0"/>
              <a:t>από </a:t>
            </a:r>
            <a:r>
              <a:rPr lang="el-GR" altLang="el-GR" sz="4000" dirty="0" smtClean="0"/>
              <a:t>4)</a:t>
            </a:r>
            <a:endParaRPr lang="el-GR" sz="4000" dirty="0"/>
          </a:p>
        </p:txBody>
      </p:sp>
      <p:sp>
        <p:nvSpPr>
          <p:cNvPr id="4" name="Ορθογώνιο 3" descr="Τα ΜΙΚΥΛΛΙΑ καζεΐνης αποτελούνται από ΥΠΟΜΙΚΥΛΛΙΑ (μικρά συσσωματώματα δέκα ως εκατό μορίων καζεΐνης)&#10;Η ανόργανη ύλη των μικυλλίων έχει σφαιρικό σχήμα και εντοπίζεται μεταξύ των υπομικυλλίων.&#10;Η φωσφοσερίνη των καζεΐνων είναι αυτή που συνδέεται με την ανόργανη υλη (Ca, P) και έτσι τα υπομικύλλια συνδέονται μεταξύ τους για να δημιουργήσουν το μικύλλιο καζεΐνης. Η ανάπτυξη του υπομικυλλίου σταματά όταν όλη η επιφάνεια αποτελείται από κ καζεΐνη (δεν διαθέτει φωσφοσερίνη).&#10;"/>
          <p:cNvSpPr/>
          <p:nvPr/>
        </p:nvSpPr>
        <p:spPr>
          <a:xfrm>
            <a:off x="467544" y="1048668"/>
            <a:ext cx="8219256" cy="5101076"/>
          </a:xfrm>
          <a:prstGeom prst="rect">
            <a:avLst/>
          </a:prstGeom>
        </p:spPr>
        <p:txBody>
          <a:bodyPr wrap="square">
            <a:spAutoFit/>
          </a:bodyPr>
          <a:lstStyle/>
          <a:p>
            <a:pPr marL="342900" indent="-342900">
              <a:lnSpc>
                <a:spcPct val="150000"/>
              </a:lnSpc>
              <a:buFont typeface="Arial" panose="020B0604020202020204" pitchFamily="34" charset="0"/>
              <a:buChar char="•"/>
              <a:defRPr/>
            </a:pPr>
            <a:r>
              <a:rPr lang="el-GR" altLang="el-GR" sz="2400" dirty="0">
                <a:cs typeface="Arial" pitchFamily="34" charset="0"/>
                <a:sym typeface="Wingdings" pitchFamily="2" charset="2"/>
              </a:rPr>
              <a:t>Τα ΜΙΚΥΛΛΙΑ καζεΐνης αποτελούνται από ΥΠΟΜΙΚΥΛΛΙΑ (μικρά συσσωματώματα 10-100 μορίων καζεΐνης</a:t>
            </a:r>
            <a:r>
              <a:rPr lang="el-GR" altLang="el-GR" sz="2400" dirty="0" smtClean="0">
                <a:cs typeface="Arial" pitchFamily="34" charset="0"/>
                <a:sym typeface="Wingdings" pitchFamily="2" charset="2"/>
              </a:rPr>
              <a:t>)</a:t>
            </a:r>
            <a:endParaRPr lang="el-GR" altLang="el-GR" sz="2400" dirty="0">
              <a:cs typeface="Arial" pitchFamily="34" charset="0"/>
              <a:sym typeface="Wingdings" pitchFamily="2" charset="2"/>
            </a:endParaRPr>
          </a:p>
          <a:p>
            <a:pPr marL="342900" indent="-342900">
              <a:lnSpc>
                <a:spcPct val="150000"/>
              </a:lnSpc>
              <a:buFont typeface="Arial" panose="020B0604020202020204" pitchFamily="34" charset="0"/>
              <a:buChar char="•"/>
              <a:defRPr/>
            </a:pPr>
            <a:r>
              <a:rPr lang="el-GR" altLang="el-GR" sz="2400" dirty="0">
                <a:cs typeface="Arial" pitchFamily="34" charset="0"/>
                <a:sym typeface="Wingdings" pitchFamily="2" charset="2"/>
              </a:rPr>
              <a:t>Η ανόργανη ύλη των </a:t>
            </a:r>
            <a:r>
              <a:rPr lang="el-GR" altLang="el-GR" sz="2400" dirty="0" err="1">
                <a:cs typeface="Arial" pitchFamily="34" charset="0"/>
                <a:sym typeface="Wingdings" pitchFamily="2" charset="2"/>
              </a:rPr>
              <a:t>μικυλλίων</a:t>
            </a:r>
            <a:r>
              <a:rPr lang="el-GR" altLang="el-GR" sz="2400" dirty="0">
                <a:cs typeface="Arial" pitchFamily="34" charset="0"/>
                <a:sym typeface="Wingdings" pitchFamily="2" charset="2"/>
              </a:rPr>
              <a:t> έχει σφαιρικό σχήμα και </a:t>
            </a:r>
            <a:r>
              <a:rPr lang="el-GR" altLang="el-GR" sz="2400" dirty="0" smtClean="0">
                <a:cs typeface="Arial" pitchFamily="34" charset="0"/>
                <a:sym typeface="Wingdings" pitchFamily="2" charset="2"/>
              </a:rPr>
              <a:t>εντοπίζεται μεταξύ </a:t>
            </a:r>
            <a:r>
              <a:rPr lang="el-GR" altLang="el-GR" sz="2400" dirty="0">
                <a:cs typeface="Arial" pitchFamily="34" charset="0"/>
                <a:sym typeface="Wingdings" pitchFamily="2" charset="2"/>
              </a:rPr>
              <a:t>των </a:t>
            </a:r>
            <a:r>
              <a:rPr lang="el-GR" altLang="el-GR" sz="2400" dirty="0" err="1">
                <a:cs typeface="Arial" pitchFamily="34" charset="0"/>
                <a:sym typeface="Wingdings" pitchFamily="2" charset="2"/>
              </a:rPr>
              <a:t>υπομικυλλίων</a:t>
            </a:r>
            <a:r>
              <a:rPr lang="el-GR" altLang="el-GR" sz="2400" dirty="0" smtClean="0">
                <a:cs typeface="Arial" pitchFamily="34" charset="0"/>
                <a:sym typeface="Wingdings" pitchFamily="2" charset="2"/>
              </a:rPr>
              <a:t>.</a:t>
            </a:r>
            <a:endParaRPr lang="el-GR" altLang="el-GR" sz="2400" dirty="0">
              <a:cs typeface="Arial" pitchFamily="34" charset="0"/>
              <a:sym typeface="Wingdings" pitchFamily="2" charset="2"/>
            </a:endParaRPr>
          </a:p>
          <a:p>
            <a:pPr marL="342900" indent="-342900">
              <a:lnSpc>
                <a:spcPct val="150000"/>
              </a:lnSpc>
              <a:buFont typeface="Arial" panose="020B0604020202020204" pitchFamily="34" charset="0"/>
              <a:buChar char="•"/>
              <a:defRPr/>
            </a:pPr>
            <a:r>
              <a:rPr lang="el-GR" altLang="el-GR" sz="2400" dirty="0">
                <a:cs typeface="Arial" pitchFamily="34" charset="0"/>
                <a:sym typeface="Wingdings" pitchFamily="2" charset="2"/>
              </a:rPr>
              <a:t>Η </a:t>
            </a:r>
            <a:r>
              <a:rPr lang="el-GR" altLang="el-GR" sz="2400" dirty="0" err="1">
                <a:cs typeface="Arial" pitchFamily="34" charset="0"/>
                <a:sym typeface="Wingdings" pitchFamily="2" charset="2"/>
              </a:rPr>
              <a:t>φωσφοσερίνη</a:t>
            </a:r>
            <a:r>
              <a:rPr lang="el-GR" altLang="el-GR" sz="2400" dirty="0">
                <a:cs typeface="Arial" pitchFamily="34" charset="0"/>
                <a:sym typeface="Wingdings" pitchFamily="2" charset="2"/>
              </a:rPr>
              <a:t> των </a:t>
            </a:r>
            <a:r>
              <a:rPr lang="el-GR" altLang="el-GR" sz="2400" dirty="0" err="1">
                <a:cs typeface="Arial" pitchFamily="34" charset="0"/>
                <a:sym typeface="Wingdings" pitchFamily="2" charset="2"/>
              </a:rPr>
              <a:t>καζεΐνων</a:t>
            </a:r>
            <a:r>
              <a:rPr lang="el-GR" altLang="el-GR" sz="2400" dirty="0">
                <a:cs typeface="Arial" pitchFamily="34" charset="0"/>
                <a:sym typeface="Wingdings" pitchFamily="2" charset="2"/>
              </a:rPr>
              <a:t> είναι αυτή που συνδέεται με την ανόργανη υλη </a:t>
            </a:r>
            <a:r>
              <a:rPr lang="el-GR" altLang="el-GR" sz="2400" dirty="0" smtClean="0">
                <a:cs typeface="Arial" pitchFamily="34" charset="0"/>
                <a:sym typeface="Wingdings" pitchFamily="2" charset="2"/>
              </a:rPr>
              <a:t>(</a:t>
            </a:r>
            <a:r>
              <a:rPr lang="en-US" altLang="el-GR" sz="2400" dirty="0">
                <a:cs typeface="Arial" pitchFamily="34" charset="0"/>
                <a:sym typeface="Wingdings" pitchFamily="2" charset="2"/>
              </a:rPr>
              <a:t>Ca, P) </a:t>
            </a:r>
            <a:r>
              <a:rPr lang="el-GR" altLang="el-GR" sz="2400" dirty="0">
                <a:cs typeface="Arial" pitchFamily="34" charset="0"/>
                <a:sym typeface="Wingdings" pitchFamily="2" charset="2"/>
              </a:rPr>
              <a:t>και έτσι τα </a:t>
            </a:r>
            <a:r>
              <a:rPr lang="el-GR" altLang="el-GR" sz="2400" dirty="0" err="1">
                <a:cs typeface="Arial" pitchFamily="34" charset="0"/>
                <a:sym typeface="Wingdings" pitchFamily="2" charset="2"/>
              </a:rPr>
              <a:t>υπομικύλλια</a:t>
            </a:r>
            <a:r>
              <a:rPr lang="el-GR" altLang="el-GR" sz="2400" dirty="0">
                <a:cs typeface="Arial" pitchFamily="34" charset="0"/>
                <a:sym typeface="Wingdings" pitchFamily="2" charset="2"/>
              </a:rPr>
              <a:t> συνδέονται μεταξύ τους για να </a:t>
            </a:r>
            <a:r>
              <a:rPr lang="el-GR" altLang="el-GR" sz="2400" dirty="0" smtClean="0">
                <a:cs typeface="Arial" pitchFamily="34" charset="0"/>
                <a:sym typeface="Wingdings" pitchFamily="2" charset="2"/>
              </a:rPr>
              <a:t>δημιουργήσουν το </a:t>
            </a:r>
            <a:r>
              <a:rPr lang="el-GR" altLang="el-GR" sz="2400" dirty="0" err="1">
                <a:cs typeface="Arial" pitchFamily="34" charset="0"/>
                <a:sym typeface="Wingdings" pitchFamily="2" charset="2"/>
              </a:rPr>
              <a:t>μικύλλιο</a:t>
            </a:r>
            <a:r>
              <a:rPr lang="el-GR" altLang="el-GR" sz="2400" dirty="0">
                <a:cs typeface="Arial" pitchFamily="34" charset="0"/>
                <a:sym typeface="Wingdings" pitchFamily="2" charset="2"/>
              </a:rPr>
              <a:t> καζεΐνης. Η ανάπτυξη του </a:t>
            </a:r>
            <a:r>
              <a:rPr lang="el-GR" altLang="el-GR" sz="2400" dirty="0" err="1">
                <a:cs typeface="Arial" pitchFamily="34" charset="0"/>
                <a:sym typeface="Wingdings" pitchFamily="2" charset="2"/>
              </a:rPr>
              <a:t>υπομικυλλίου</a:t>
            </a:r>
            <a:r>
              <a:rPr lang="el-GR" altLang="el-GR" sz="2400" dirty="0">
                <a:cs typeface="Arial" pitchFamily="34" charset="0"/>
                <a:sym typeface="Wingdings" pitchFamily="2" charset="2"/>
              </a:rPr>
              <a:t> σταματά όταν όλη η </a:t>
            </a:r>
            <a:r>
              <a:rPr lang="el-GR" altLang="el-GR" sz="2400" dirty="0" smtClean="0">
                <a:cs typeface="Arial" pitchFamily="34" charset="0"/>
                <a:sym typeface="Wingdings" pitchFamily="2" charset="2"/>
              </a:rPr>
              <a:t>επιφάνεια </a:t>
            </a:r>
            <a:r>
              <a:rPr lang="el-GR" altLang="el-GR" sz="2400" dirty="0">
                <a:cs typeface="Arial" pitchFamily="34" charset="0"/>
                <a:sym typeface="Wingdings" pitchFamily="2" charset="2"/>
              </a:rPr>
              <a:t>αποτελείται από κ καζεΐνη (δεν διαθέτει </a:t>
            </a:r>
            <a:r>
              <a:rPr lang="el-GR" altLang="el-GR" sz="2400" dirty="0" err="1">
                <a:cs typeface="Arial" pitchFamily="34" charset="0"/>
                <a:sym typeface="Wingdings" pitchFamily="2" charset="2"/>
              </a:rPr>
              <a:t>φωσφοσερίνη</a:t>
            </a:r>
            <a:r>
              <a:rPr lang="el-GR" altLang="el-GR" sz="2400" dirty="0" smtClean="0">
                <a:cs typeface="Arial" pitchFamily="34" charset="0"/>
                <a:sym typeface="Wingdings" pitchFamily="2" charset="2"/>
              </a:rPr>
              <a:t>)</a:t>
            </a:r>
            <a:r>
              <a:rPr lang="el-GR" altLang="el-GR" sz="2800" dirty="0" smtClean="0">
                <a:solidFill>
                  <a:schemeClr val="accent2"/>
                </a:solidFill>
                <a:latin typeface="Arial" pitchFamily="34" charset="0"/>
                <a:cs typeface="Arial" pitchFamily="34" charset="0"/>
                <a:sym typeface="Wingdings" pitchFamily="2" charset="2"/>
              </a:rPr>
              <a:t>.</a:t>
            </a:r>
            <a:endParaRPr lang="el-GR" altLang="el-GR" sz="2400" dirty="0">
              <a:cs typeface="Arial" pitchFamily="34" charset="0"/>
              <a:sym typeface="Wingdings" pitchFamily="2" charset="2"/>
            </a:endParaRP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err="1"/>
              <a:t>Αλληλοσύνδεση</a:t>
            </a:r>
            <a:r>
              <a:rPr lang="el-GR" altLang="el-GR" sz="4000" dirty="0"/>
              <a:t> </a:t>
            </a:r>
            <a:r>
              <a:rPr lang="el-GR" altLang="el-GR" sz="4000" dirty="0" err="1"/>
              <a:t>καζεΐνων</a:t>
            </a:r>
            <a:r>
              <a:rPr lang="el-GR" altLang="el-GR" sz="4000" dirty="0"/>
              <a:t> </a:t>
            </a:r>
            <a:r>
              <a:rPr lang="el-GR" altLang="el-GR" sz="4000" dirty="0" smtClean="0"/>
              <a:t>(4 </a:t>
            </a:r>
            <a:r>
              <a:rPr lang="el-GR" altLang="el-GR" sz="4000" dirty="0"/>
              <a:t>από </a:t>
            </a:r>
            <a:r>
              <a:rPr lang="el-GR" altLang="el-GR" sz="4000" dirty="0" smtClean="0"/>
              <a:t>4)</a:t>
            </a:r>
            <a:endParaRPr lang="el-GR" sz="4000" dirty="0"/>
          </a:p>
        </p:txBody>
      </p:sp>
      <p:pic>
        <p:nvPicPr>
          <p:cNvPr id="9" name="Picture 9" descr="Εικόνα, Καζεςινες και οι υποκυψέλες του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138" y="1143000"/>
            <a:ext cx="799306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defRPr/>
            </a:pPr>
            <a:r>
              <a:rPr lang="el-GR" altLang="el-GR" sz="4000" dirty="0" err="1"/>
              <a:t>Καζεΐνες</a:t>
            </a:r>
            <a:r>
              <a:rPr lang="el-GR" altLang="el-GR" sz="4000" dirty="0"/>
              <a:t> </a:t>
            </a:r>
          </a:p>
        </p:txBody>
      </p:sp>
      <p:sp>
        <p:nvSpPr>
          <p:cNvPr id="3" name="Ορθογώνιο 2"/>
          <p:cNvSpPr/>
          <p:nvPr/>
        </p:nvSpPr>
        <p:spPr>
          <a:xfrm>
            <a:off x="467544" y="1124744"/>
            <a:ext cx="8219256" cy="2308324"/>
          </a:xfrm>
          <a:prstGeom prst="rect">
            <a:avLst/>
          </a:prstGeom>
        </p:spPr>
        <p:txBody>
          <a:bodyPr wrap="square">
            <a:spAutoFit/>
          </a:bodyPr>
          <a:lstStyle/>
          <a:p>
            <a:pPr marL="342900" indent="-342900">
              <a:buFont typeface="Arial" panose="020B0604020202020204" pitchFamily="34" charset="0"/>
              <a:buChar char="•"/>
              <a:defRPr/>
            </a:pPr>
            <a:r>
              <a:rPr lang="el-GR" altLang="el-GR" sz="2400" dirty="0" smtClean="0">
                <a:cs typeface="Arial" pitchFamily="34" charset="0"/>
              </a:rPr>
              <a:t>Τα </a:t>
            </a:r>
            <a:r>
              <a:rPr lang="el-GR" altLang="el-GR" sz="2400" dirty="0" err="1">
                <a:cs typeface="Arial" pitchFamily="34" charset="0"/>
              </a:rPr>
              <a:t>μικύλλια</a:t>
            </a:r>
            <a:r>
              <a:rPr lang="el-GR" altLang="el-GR" sz="2400" dirty="0">
                <a:cs typeface="Arial" pitchFamily="34" charset="0"/>
              </a:rPr>
              <a:t> καζεΐνης είναι αρνητικά φορτισμένα και έτσι </a:t>
            </a:r>
            <a:r>
              <a:rPr lang="el-GR" altLang="el-GR" sz="2400" dirty="0" smtClean="0">
                <a:cs typeface="Arial" pitchFamily="34" charset="0"/>
              </a:rPr>
              <a:t>απωθούνται </a:t>
            </a:r>
            <a:r>
              <a:rPr lang="el-GR" altLang="el-GR" sz="2400" dirty="0">
                <a:cs typeface="Arial" pitchFamily="34" charset="0"/>
              </a:rPr>
              <a:t>και δεν συσσωματώνονται σε </a:t>
            </a:r>
            <a:r>
              <a:rPr lang="el-GR" altLang="el-GR" sz="2400" dirty="0" smtClean="0">
                <a:cs typeface="Arial" pitchFamily="34" charset="0"/>
              </a:rPr>
              <a:t>φυσιολογική κατάσταση.</a:t>
            </a:r>
            <a:endParaRPr lang="el-GR" altLang="el-GR" sz="2400" dirty="0">
              <a:cs typeface="Arial" pitchFamily="34" charset="0"/>
            </a:endParaRPr>
          </a:p>
          <a:p>
            <a:pPr marL="342900" indent="-342900">
              <a:buFont typeface="Arial" panose="020B0604020202020204" pitchFamily="34" charset="0"/>
              <a:buChar char="•"/>
              <a:defRPr/>
            </a:pPr>
            <a:endParaRPr lang="el-GR" altLang="el-GR" sz="2400" dirty="0">
              <a:cs typeface="Arial" pitchFamily="34" charset="0"/>
            </a:endParaRPr>
          </a:p>
          <a:p>
            <a:pPr marL="342900" indent="-342900">
              <a:buFont typeface="Arial" panose="020B0604020202020204" pitchFamily="34" charset="0"/>
              <a:buChar char="•"/>
              <a:defRPr/>
            </a:pPr>
            <a:r>
              <a:rPr lang="el-GR" altLang="el-GR" sz="2400" dirty="0">
                <a:cs typeface="Arial" pitchFamily="34" charset="0"/>
              </a:rPr>
              <a:t>Με την επίδραση ενζύμων συσσωματώνονται </a:t>
            </a:r>
            <a:r>
              <a:rPr lang="el-GR" altLang="el-GR" sz="2400" dirty="0" smtClean="0">
                <a:cs typeface="Arial" pitchFamily="34" charset="0"/>
                <a:sym typeface="Wingdings" pitchFamily="2" charset="2"/>
              </a:rPr>
              <a:t> </a:t>
            </a:r>
            <a:r>
              <a:rPr lang="el-GR" altLang="el-GR" sz="2400" dirty="0" smtClean="0">
                <a:cs typeface="Arial" pitchFamily="34" charset="0"/>
              </a:rPr>
              <a:t>πήξη  γάλακτος. </a:t>
            </a:r>
            <a:endParaRPr lang="el-GR" altLang="el-GR" sz="2400" dirty="0">
              <a:cs typeface="Arial" pitchFamily="34" charset="0"/>
            </a:endParaRPr>
          </a:p>
        </p:txBody>
      </p:sp>
      <p:pic>
        <p:nvPicPr>
          <p:cNvPr id="8" name="Picture 7" descr="Εικόνα, πήξη γάλακτο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922" y="3536974"/>
            <a:ext cx="476250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3"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l-GR" altLang="el-GR" dirty="0"/>
              <a:t>Πρωτεΐνες ορού 15-20%</a:t>
            </a:r>
          </a:p>
        </p:txBody>
      </p:sp>
      <p:sp>
        <p:nvSpPr>
          <p:cNvPr id="2" name="Ορθογώνιο 1"/>
          <p:cNvSpPr/>
          <p:nvPr/>
        </p:nvSpPr>
        <p:spPr>
          <a:xfrm>
            <a:off x="467544" y="1127641"/>
            <a:ext cx="8219256" cy="4893647"/>
          </a:xfrm>
          <a:prstGeom prst="rect">
            <a:avLst/>
          </a:prstGeom>
        </p:spPr>
        <p:txBody>
          <a:bodyPr wrap="square">
            <a:spAutoFit/>
          </a:bodyPr>
          <a:lstStyle/>
          <a:p>
            <a:pPr>
              <a:defRPr/>
            </a:pPr>
            <a:r>
              <a:rPr lang="el-GR" altLang="el-GR" sz="2400" dirty="0" smtClean="0">
                <a:cs typeface="Arial" pitchFamily="34" charset="0"/>
              </a:rPr>
              <a:t>Παραμένουν </a:t>
            </a:r>
            <a:r>
              <a:rPr lang="el-GR" altLang="el-GR" sz="2400" dirty="0">
                <a:cs typeface="Arial" pitchFamily="34" charset="0"/>
              </a:rPr>
              <a:t>στον ορό γάλακτος μετά την καθίζηση των </a:t>
            </a:r>
            <a:r>
              <a:rPr lang="el-GR" altLang="el-GR" sz="2400" dirty="0" err="1" smtClean="0">
                <a:cs typeface="Arial" pitchFamily="34" charset="0"/>
              </a:rPr>
              <a:t>καζεΐνων</a:t>
            </a:r>
            <a:r>
              <a:rPr lang="el-GR" altLang="el-GR" sz="2400" dirty="0" smtClean="0">
                <a:cs typeface="Arial" pitchFamily="34" charset="0"/>
              </a:rPr>
              <a:t>.</a:t>
            </a:r>
          </a:p>
          <a:p>
            <a:pPr>
              <a:defRPr/>
            </a:pPr>
            <a:endParaRPr lang="el-GR" altLang="el-GR" sz="2400" b="1" dirty="0">
              <a:cs typeface="Arial" pitchFamily="34" charset="0"/>
            </a:endParaRPr>
          </a:p>
          <a:p>
            <a:pPr marL="342900" indent="-342900">
              <a:buFont typeface="Wingdings" panose="05000000000000000000" pitchFamily="2" charset="2"/>
              <a:buChar char="§"/>
              <a:defRPr/>
            </a:pPr>
            <a:r>
              <a:rPr lang="el-GR" altLang="el-GR" sz="2400" dirty="0" smtClean="0">
                <a:cs typeface="Arial" pitchFamily="34" charset="0"/>
              </a:rPr>
              <a:t>Προέρχονται </a:t>
            </a:r>
            <a:r>
              <a:rPr lang="el-GR" altLang="el-GR" sz="2400" dirty="0">
                <a:cs typeface="Arial" pitchFamily="34" charset="0"/>
              </a:rPr>
              <a:t>από το </a:t>
            </a:r>
            <a:r>
              <a:rPr lang="el-GR" altLang="el-GR" sz="2400" dirty="0" smtClean="0">
                <a:cs typeface="Arial" pitchFamily="34" charset="0"/>
              </a:rPr>
              <a:t>αίμα:</a:t>
            </a:r>
            <a:endParaRPr lang="el-GR" altLang="el-GR" sz="2400" dirty="0">
              <a:cs typeface="Arial" pitchFamily="34" charset="0"/>
            </a:endParaRPr>
          </a:p>
          <a:p>
            <a:pPr marL="800100" lvl="1" indent="-342900">
              <a:buFont typeface="Arial" panose="020B0604020202020204" pitchFamily="34" charset="0"/>
              <a:buChar char="•"/>
              <a:defRPr/>
            </a:pPr>
            <a:r>
              <a:rPr lang="el-GR" altLang="el-GR" sz="2400" dirty="0" err="1" smtClean="0">
                <a:cs typeface="Arial" pitchFamily="34" charset="0"/>
              </a:rPr>
              <a:t>Οροαλβουμίνη</a:t>
            </a:r>
            <a:r>
              <a:rPr lang="el-GR" altLang="el-GR" sz="2400" dirty="0">
                <a:cs typeface="Arial" pitchFamily="34" charset="0"/>
              </a:rPr>
              <a:t>,</a:t>
            </a:r>
          </a:p>
          <a:p>
            <a:pPr marL="800100" lvl="1" indent="-342900">
              <a:buFont typeface="Arial" panose="020B0604020202020204" pitchFamily="34" charset="0"/>
              <a:buChar char="•"/>
              <a:defRPr/>
            </a:pPr>
            <a:r>
              <a:rPr lang="el-GR" altLang="el-GR" sz="2400" dirty="0" err="1" smtClean="0">
                <a:cs typeface="Arial" pitchFamily="34" charset="0"/>
              </a:rPr>
              <a:t>Ανοσοσφαιρίνες</a:t>
            </a:r>
            <a:r>
              <a:rPr lang="el-GR" altLang="el-GR" sz="2400" dirty="0" smtClean="0">
                <a:cs typeface="Arial" pitchFamily="34" charset="0"/>
              </a:rPr>
              <a:t>. </a:t>
            </a:r>
            <a:endParaRPr lang="el-GR" altLang="el-GR" sz="2400" dirty="0">
              <a:cs typeface="Arial" pitchFamily="34" charset="0"/>
            </a:endParaRPr>
          </a:p>
          <a:p>
            <a:pPr>
              <a:defRPr/>
            </a:pPr>
            <a:endParaRPr lang="el-GR" altLang="el-GR" sz="2400" b="1" dirty="0">
              <a:cs typeface="Arial" pitchFamily="34" charset="0"/>
            </a:endParaRPr>
          </a:p>
          <a:p>
            <a:pPr marL="342900" indent="-342900">
              <a:buFont typeface="Wingdings" panose="05000000000000000000" pitchFamily="2" charset="2"/>
              <a:buChar char="§"/>
              <a:defRPr/>
            </a:pPr>
            <a:r>
              <a:rPr lang="el-GR" altLang="el-GR" sz="2400" dirty="0" smtClean="0">
                <a:cs typeface="Arial" pitchFamily="34" charset="0"/>
              </a:rPr>
              <a:t>Δημιουργούνται </a:t>
            </a:r>
            <a:r>
              <a:rPr lang="el-GR" altLang="el-GR" sz="2400" dirty="0">
                <a:cs typeface="Arial" pitchFamily="34" charset="0"/>
              </a:rPr>
              <a:t>στο </a:t>
            </a:r>
            <a:r>
              <a:rPr lang="el-GR" altLang="el-GR" sz="2400" dirty="0" smtClean="0">
                <a:cs typeface="Arial" pitchFamily="34" charset="0"/>
              </a:rPr>
              <a:t>μαστό:</a:t>
            </a:r>
          </a:p>
          <a:p>
            <a:pPr marL="800100" lvl="1" indent="-342900">
              <a:buFont typeface="Arial" panose="020B0604020202020204" pitchFamily="34" charset="0"/>
              <a:buChar char="•"/>
              <a:defRPr/>
            </a:pPr>
            <a:r>
              <a:rPr lang="el-GR" altLang="el-GR" sz="2400" dirty="0" smtClean="0">
                <a:cs typeface="Arial" pitchFamily="34" charset="0"/>
              </a:rPr>
              <a:t>α-</a:t>
            </a:r>
            <a:r>
              <a:rPr lang="el-GR" altLang="el-GR" sz="2400" dirty="0" err="1" smtClean="0">
                <a:cs typeface="Arial" pitchFamily="34" charset="0"/>
              </a:rPr>
              <a:t>γαλακταλβουμίνη</a:t>
            </a:r>
            <a:r>
              <a:rPr lang="el-GR" altLang="el-GR" sz="2400" dirty="0" smtClean="0">
                <a:cs typeface="Arial" pitchFamily="34" charset="0"/>
              </a:rPr>
              <a:t>,</a:t>
            </a:r>
            <a:endParaRPr lang="el-GR" altLang="el-GR" sz="2400" dirty="0">
              <a:cs typeface="Arial" pitchFamily="34" charset="0"/>
            </a:endParaRPr>
          </a:p>
          <a:p>
            <a:pPr marL="800100" lvl="1" indent="-342900">
              <a:buFont typeface="Arial" panose="020B0604020202020204" pitchFamily="34" charset="0"/>
              <a:buChar char="•"/>
              <a:defRPr/>
            </a:pPr>
            <a:r>
              <a:rPr lang="el-GR" altLang="el-GR" sz="2400" dirty="0" smtClean="0">
                <a:cs typeface="Arial" pitchFamily="34" charset="0"/>
              </a:rPr>
              <a:t>β-</a:t>
            </a:r>
            <a:r>
              <a:rPr lang="el-GR" altLang="el-GR" sz="2400" dirty="0" err="1" smtClean="0">
                <a:cs typeface="Arial" pitchFamily="34" charset="0"/>
              </a:rPr>
              <a:t>γαλακτογλοβουλίνη</a:t>
            </a:r>
            <a:r>
              <a:rPr lang="el-GR" altLang="el-GR" sz="2400" dirty="0" smtClean="0">
                <a:cs typeface="Arial" pitchFamily="34" charset="0"/>
              </a:rPr>
              <a:t>.</a:t>
            </a:r>
            <a:endParaRPr lang="el-GR" altLang="el-GR" sz="2400" dirty="0">
              <a:cs typeface="Arial" pitchFamily="34" charset="0"/>
            </a:endParaRPr>
          </a:p>
          <a:p>
            <a:pPr>
              <a:defRPr/>
            </a:pPr>
            <a:endParaRPr lang="el-GR" altLang="el-GR" sz="2400" dirty="0">
              <a:cs typeface="Arial" pitchFamily="34" charset="0"/>
            </a:endParaRPr>
          </a:p>
          <a:p>
            <a:pPr marL="342900" indent="-342900">
              <a:buFont typeface="Wingdings" panose="05000000000000000000" pitchFamily="2" charset="2"/>
              <a:buChar char="§"/>
              <a:defRPr/>
            </a:pPr>
            <a:r>
              <a:rPr lang="el-GR" altLang="el-GR" sz="2400" dirty="0" smtClean="0">
                <a:cs typeface="Arial" pitchFamily="34" charset="0"/>
              </a:rPr>
              <a:t>Από </a:t>
            </a:r>
            <a:r>
              <a:rPr lang="el-GR" altLang="el-GR" sz="2400" dirty="0">
                <a:cs typeface="Arial" pitchFamily="34" charset="0"/>
              </a:rPr>
              <a:t>διάσπαση β </a:t>
            </a:r>
            <a:r>
              <a:rPr lang="el-GR" altLang="el-GR" sz="2400" dirty="0" smtClean="0">
                <a:cs typeface="Arial" pitchFamily="34" charset="0"/>
              </a:rPr>
              <a:t>καζεΐνης:</a:t>
            </a:r>
          </a:p>
          <a:p>
            <a:pPr marL="800100" lvl="1" indent="-342900">
              <a:buFont typeface="Arial" panose="020B0604020202020204" pitchFamily="34" charset="0"/>
              <a:buChar char="•"/>
              <a:defRPr/>
            </a:pPr>
            <a:r>
              <a:rPr lang="el-GR" altLang="el-GR" sz="2400" dirty="0" err="1" smtClean="0">
                <a:cs typeface="Arial" pitchFamily="34" charset="0"/>
              </a:rPr>
              <a:t>Πρωτεόζες</a:t>
            </a:r>
            <a:r>
              <a:rPr lang="el-GR" altLang="el-GR" sz="2400" dirty="0" smtClean="0">
                <a:cs typeface="Arial" pitchFamily="34" charset="0"/>
              </a:rPr>
              <a:t>-πεπτόνες.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6" y="80293"/>
            <a:ext cx="8496943" cy="900435"/>
          </a:xfrm>
        </p:spPr>
        <p:txBody>
          <a:bodyPr>
            <a:normAutofit/>
          </a:bodyPr>
          <a:lstStyle/>
          <a:p>
            <a:r>
              <a:rPr lang="el-GR" altLang="el-GR" dirty="0">
                <a:cs typeface="Arial" pitchFamily="34" charset="0"/>
              </a:rPr>
              <a:t>Υδατάνθρακες</a:t>
            </a:r>
            <a:endParaRPr lang="el-GR" dirty="0"/>
          </a:p>
        </p:txBody>
      </p:sp>
      <p:sp>
        <p:nvSpPr>
          <p:cNvPr id="6" name="Ορθογώνιο 5" descr="Λακτόζη :&#10;Κυμαίνεται από δύο κόμμα εφτά ως πέντε κόμμα δύο.&#10;Εμφανίζεται και στα προϊόντα του γάλακτος με τις ακόλουθες μορφές:  &#10; κρυσταλλική ένυδρη α-λακτόζη, &#10; κρυσταλλική άνυδρη β-λακτόζη (γλυκύτερη &amp; πιο διαλυτή),&#10; άμορφη μη κρυσταλλική λακτόζη (κονιοποιημένο γάλα).&#10; &#10; Άλλοι υδατάνθρακες : &#10;μονοσακχαρίτες (γλυκόζη, γαλακτόζη, φουκόζη, και άλλα),&#10; ολιγοσακχαρίτες,&#10;σάκχαρα δεσμευμένα με πρωτεΐνες (παραδείγματος χάριν καζεΐνες).&#10;"/>
          <p:cNvSpPr/>
          <p:nvPr/>
        </p:nvSpPr>
        <p:spPr>
          <a:xfrm>
            <a:off x="467544" y="1052736"/>
            <a:ext cx="8208912" cy="5262979"/>
          </a:xfrm>
          <a:prstGeom prst="rect">
            <a:avLst/>
          </a:prstGeom>
        </p:spPr>
        <p:txBody>
          <a:bodyPr wrap="square">
            <a:spAutoFit/>
          </a:bodyPr>
          <a:lstStyle/>
          <a:p>
            <a:pPr marL="342900" indent="-342900">
              <a:buFont typeface="Arial" panose="020B0604020202020204" pitchFamily="34" charset="0"/>
              <a:buChar char="•"/>
              <a:defRPr/>
            </a:pPr>
            <a:r>
              <a:rPr lang="el-GR" altLang="el-GR" sz="2400" dirty="0" smtClean="0">
                <a:cs typeface="Arial" pitchFamily="34" charset="0"/>
              </a:rPr>
              <a:t>Λακτόζη </a:t>
            </a:r>
            <a:r>
              <a:rPr lang="el-GR" altLang="el-GR" sz="2400" dirty="0">
                <a:cs typeface="Arial" pitchFamily="34" charset="0"/>
              </a:rPr>
              <a:t>:</a:t>
            </a:r>
          </a:p>
          <a:p>
            <a:pPr lvl="1">
              <a:buFont typeface="Wingdings" pitchFamily="2" charset="2"/>
              <a:buChar char="Ø"/>
              <a:defRPr/>
            </a:pPr>
            <a:r>
              <a:rPr lang="el-GR" altLang="el-GR" sz="2400" dirty="0">
                <a:cs typeface="Arial" pitchFamily="34" charset="0"/>
              </a:rPr>
              <a:t>Κυμαίνεται από 2.7 έως 5.2</a:t>
            </a:r>
            <a:r>
              <a:rPr lang="el-GR" altLang="el-GR" sz="2400" dirty="0" smtClean="0">
                <a:cs typeface="Arial" pitchFamily="34" charset="0"/>
              </a:rPr>
              <a:t>%.</a:t>
            </a:r>
            <a:endParaRPr lang="el-GR" altLang="el-GR" sz="2400" dirty="0">
              <a:cs typeface="Arial" pitchFamily="34" charset="0"/>
            </a:endParaRPr>
          </a:p>
          <a:p>
            <a:pPr lvl="1">
              <a:buFont typeface="Wingdings" pitchFamily="2" charset="2"/>
              <a:buChar char="Ø"/>
              <a:defRPr/>
            </a:pPr>
            <a:r>
              <a:rPr lang="el-GR" altLang="el-GR" sz="2400" dirty="0">
                <a:cs typeface="Arial" pitchFamily="34" charset="0"/>
              </a:rPr>
              <a:t>Εμφανίζεται και στα προϊόντα του γάλακτος με τις ακόλουθες μορφές:  </a:t>
            </a:r>
          </a:p>
          <a:p>
            <a:pPr lvl="2">
              <a:buFont typeface="Wingdings" pitchFamily="2" charset="2"/>
              <a:buChar char="ü"/>
              <a:defRPr/>
            </a:pPr>
            <a:r>
              <a:rPr lang="el-GR" altLang="el-GR" sz="2400" dirty="0" smtClean="0">
                <a:cs typeface="Arial" pitchFamily="34" charset="0"/>
              </a:rPr>
              <a:t> κρυσταλλική </a:t>
            </a:r>
            <a:r>
              <a:rPr lang="el-GR" altLang="el-GR" sz="2400" dirty="0">
                <a:cs typeface="Arial" pitchFamily="34" charset="0"/>
              </a:rPr>
              <a:t>ένυδρη </a:t>
            </a:r>
            <a:r>
              <a:rPr lang="el-GR" altLang="el-GR" sz="2400" dirty="0" smtClean="0">
                <a:cs typeface="Arial" pitchFamily="34" charset="0"/>
              </a:rPr>
              <a:t>α-λακτόζη, </a:t>
            </a:r>
            <a:endParaRPr lang="el-GR" altLang="el-GR" sz="2400" dirty="0">
              <a:cs typeface="Arial" pitchFamily="34" charset="0"/>
            </a:endParaRPr>
          </a:p>
          <a:p>
            <a:pPr lvl="2">
              <a:buFont typeface="Wingdings" pitchFamily="2" charset="2"/>
              <a:buChar char="ü"/>
              <a:defRPr/>
            </a:pPr>
            <a:r>
              <a:rPr lang="el-GR" altLang="el-GR" sz="2400" dirty="0">
                <a:cs typeface="Arial" pitchFamily="34" charset="0"/>
              </a:rPr>
              <a:t> κρυσταλλική άνυδρη β-λακτόζη (γλυκύτερη &amp; πιο διαλυτή</a:t>
            </a:r>
            <a:r>
              <a:rPr lang="el-GR" altLang="el-GR" sz="2400" dirty="0" smtClean="0">
                <a:cs typeface="Arial" pitchFamily="34" charset="0"/>
              </a:rPr>
              <a:t>),</a:t>
            </a:r>
            <a:endParaRPr lang="el-GR" altLang="el-GR" sz="2400" dirty="0">
              <a:cs typeface="Arial" pitchFamily="34" charset="0"/>
            </a:endParaRPr>
          </a:p>
          <a:p>
            <a:pPr lvl="2">
              <a:buFont typeface="Wingdings" pitchFamily="2" charset="2"/>
              <a:buChar char="ü"/>
              <a:defRPr/>
            </a:pPr>
            <a:r>
              <a:rPr lang="el-GR" altLang="el-GR" sz="2400" dirty="0">
                <a:cs typeface="Arial" pitchFamily="34" charset="0"/>
              </a:rPr>
              <a:t> άμορφη μη κρυσταλλική λακτόζη (κονιοποιημένο γάλα</a:t>
            </a:r>
            <a:r>
              <a:rPr lang="el-GR" altLang="el-GR" sz="2400" dirty="0" smtClean="0">
                <a:cs typeface="Arial" pitchFamily="34" charset="0"/>
              </a:rPr>
              <a:t>).</a:t>
            </a:r>
          </a:p>
          <a:p>
            <a:pPr lvl="2">
              <a:defRPr/>
            </a:pPr>
            <a:r>
              <a:rPr lang="el-GR" altLang="el-GR" sz="2400" dirty="0" smtClean="0">
                <a:cs typeface="Arial" pitchFamily="34" charset="0"/>
              </a:rPr>
              <a:t> </a:t>
            </a:r>
            <a:endParaRPr lang="el-GR" altLang="el-GR" sz="2400" dirty="0">
              <a:cs typeface="Arial" pitchFamily="34" charset="0"/>
            </a:endParaRPr>
          </a:p>
          <a:p>
            <a:pPr>
              <a:buFontTx/>
              <a:buChar char="•"/>
              <a:defRPr/>
            </a:pPr>
            <a:r>
              <a:rPr lang="el-GR" altLang="el-GR" sz="2400" dirty="0">
                <a:cs typeface="Arial" pitchFamily="34" charset="0"/>
              </a:rPr>
              <a:t> Άλλοι υδατάνθρακες : </a:t>
            </a:r>
          </a:p>
          <a:p>
            <a:pPr lvl="1">
              <a:buFont typeface="Wingdings" pitchFamily="2" charset="2"/>
              <a:buChar char="ü"/>
              <a:defRPr/>
            </a:pPr>
            <a:r>
              <a:rPr lang="el-GR" altLang="el-GR" sz="2400" dirty="0">
                <a:cs typeface="Arial" pitchFamily="34" charset="0"/>
              </a:rPr>
              <a:t>μονοσακχαρίτες (γλυκόζη, γαλακτόζη, </a:t>
            </a:r>
            <a:r>
              <a:rPr lang="el-GR" altLang="el-GR" sz="2400" dirty="0" err="1">
                <a:cs typeface="Arial" pitchFamily="34" charset="0"/>
              </a:rPr>
              <a:t>φουκόζη</a:t>
            </a:r>
            <a:r>
              <a:rPr lang="el-GR" altLang="el-GR" sz="2400" dirty="0">
                <a:cs typeface="Arial" pitchFamily="34" charset="0"/>
              </a:rPr>
              <a:t>, κ.α</a:t>
            </a:r>
            <a:r>
              <a:rPr lang="el-GR" altLang="el-GR" sz="2400" dirty="0" smtClean="0">
                <a:cs typeface="Arial" pitchFamily="34" charset="0"/>
              </a:rPr>
              <a:t>.),</a:t>
            </a:r>
            <a:endParaRPr lang="el-GR" altLang="el-GR" sz="2400" dirty="0">
              <a:cs typeface="Arial" pitchFamily="34" charset="0"/>
            </a:endParaRPr>
          </a:p>
          <a:p>
            <a:pPr lvl="1">
              <a:buFont typeface="Wingdings" pitchFamily="2" charset="2"/>
              <a:buChar char="ü"/>
              <a:defRPr/>
            </a:pPr>
            <a:r>
              <a:rPr lang="el-GR" altLang="el-GR" sz="2400" dirty="0">
                <a:cs typeface="Arial" pitchFamily="34" charset="0"/>
              </a:rPr>
              <a:t> </a:t>
            </a:r>
            <a:r>
              <a:rPr lang="el-GR" altLang="el-GR" sz="2400" dirty="0" err="1" smtClean="0">
                <a:cs typeface="Arial" pitchFamily="34" charset="0"/>
              </a:rPr>
              <a:t>ολιγοσακχαρίτες</a:t>
            </a:r>
            <a:r>
              <a:rPr lang="el-GR" altLang="el-GR" sz="2400" dirty="0" smtClean="0">
                <a:cs typeface="Arial" pitchFamily="34" charset="0"/>
              </a:rPr>
              <a:t>,</a:t>
            </a:r>
            <a:endParaRPr lang="el-GR" altLang="el-GR" sz="2400" dirty="0">
              <a:cs typeface="Arial" pitchFamily="34" charset="0"/>
            </a:endParaRPr>
          </a:p>
          <a:p>
            <a:pPr lvl="1">
              <a:buFont typeface="Wingdings" pitchFamily="2" charset="2"/>
              <a:buChar char="ü"/>
              <a:defRPr/>
            </a:pPr>
            <a:r>
              <a:rPr lang="el-GR" altLang="el-GR" sz="2400" dirty="0">
                <a:cs typeface="Arial" pitchFamily="34" charset="0"/>
              </a:rPr>
              <a:t>σάκχαρα δεσμευμένα με πρωτεΐνες (</a:t>
            </a:r>
            <a:r>
              <a:rPr lang="el-GR" altLang="el-GR" sz="2400" dirty="0" err="1">
                <a:cs typeface="Arial" pitchFamily="34" charset="0"/>
              </a:rPr>
              <a:t>π.χ.καζεΐνες</a:t>
            </a:r>
            <a:r>
              <a:rPr lang="el-GR" altLang="el-GR" sz="2400" dirty="0" smtClean="0">
                <a:cs typeface="Arial" pitchFamily="34" charset="0"/>
              </a:rPr>
              <a:t>).</a:t>
            </a:r>
            <a:endParaRPr lang="el-GR" altLang="el-GR" sz="2400" dirty="0">
              <a:cs typeface="Arial" pitchFamily="34" charset="0"/>
            </a:endParaRP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20</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95536" y="8285"/>
            <a:ext cx="8496944" cy="1044451"/>
          </a:xfrm>
        </p:spPr>
        <p:txBody>
          <a:bodyPr>
            <a:noAutofit/>
          </a:bodyPr>
          <a:lstStyle/>
          <a:p>
            <a:pPr>
              <a:defRPr/>
            </a:pPr>
            <a:r>
              <a:rPr lang="el-GR" altLang="el-GR" dirty="0" smtClean="0">
                <a:cs typeface="Arial" pitchFamily="34" charset="0"/>
              </a:rPr>
              <a:t>Λακτόζη</a:t>
            </a:r>
            <a:endParaRPr lang="el-GR" altLang="el-GR" dirty="0"/>
          </a:p>
        </p:txBody>
      </p:sp>
      <p:sp>
        <p:nvSpPr>
          <p:cNvPr id="10" name="TextBox 4"/>
          <p:cNvSpPr txBox="1">
            <a:spLocks noChangeArrowheads="1"/>
          </p:cNvSpPr>
          <p:nvPr>
            <p:custDataLst>
              <p:tags r:id="rId3"/>
            </p:custDataLst>
          </p:nvPr>
        </p:nvSpPr>
        <p:spPr bwMode="auto">
          <a:xfrm>
            <a:off x="395536" y="836712"/>
            <a:ext cx="83185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l-GR" altLang="el-GR" sz="2400" dirty="0">
                <a:cs typeface="Arial" pitchFamily="34" charset="0"/>
              </a:rPr>
              <a:t>Με υδρόλυση της λακτόζης και σχηματισμό των μονοσακχαριτών </a:t>
            </a:r>
            <a:r>
              <a:rPr lang="el-GR" altLang="el-GR" sz="2400" dirty="0" smtClean="0">
                <a:cs typeface="Arial" pitchFamily="34" charset="0"/>
              </a:rPr>
              <a:t>της </a:t>
            </a:r>
            <a:r>
              <a:rPr lang="el-GR" altLang="el-GR" sz="2400" dirty="0" smtClean="0">
                <a:cs typeface="Arial" pitchFamily="34" charset="0"/>
                <a:sym typeface="Wingdings" pitchFamily="2" charset="2"/>
              </a:rPr>
              <a:t> </a:t>
            </a:r>
            <a:r>
              <a:rPr lang="el-GR" altLang="el-GR" sz="2400" dirty="0">
                <a:cs typeface="Arial" pitchFamily="34" charset="0"/>
                <a:sym typeface="Wingdings" pitchFamily="2" charset="2"/>
              </a:rPr>
              <a:t>γλυκύτητα ανάλογη της </a:t>
            </a:r>
            <a:r>
              <a:rPr lang="el-GR" altLang="el-GR" sz="2400" dirty="0" smtClean="0">
                <a:cs typeface="Arial" pitchFamily="34" charset="0"/>
                <a:sym typeface="Wingdings" pitchFamily="2" charset="2"/>
              </a:rPr>
              <a:t>σακχαρόζης.</a:t>
            </a:r>
          </a:p>
          <a:p>
            <a:pPr marL="342900" indent="-342900">
              <a:defRPr/>
            </a:pPr>
            <a:r>
              <a:rPr lang="el-GR" altLang="el-GR" sz="2400" dirty="0" smtClean="0">
                <a:cs typeface="Arial" pitchFamily="34" charset="0"/>
              </a:rPr>
              <a:t>Παρασκευάζεται </a:t>
            </a:r>
            <a:r>
              <a:rPr lang="el-GR" altLang="el-GR" sz="2400" dirty="0">
                <a:cs typeface="Arial" pitchFamily="34" charset="0"/>
              </a:rPr>
              <a:t>από το τυρόγαλα</a:t>
            </a:r>
            <a:r>
              <a:rPr lang="el-GR" altLang="el-GR" sz="2400" dirty="0" smtClean="0">
                <a:cs typeface="Arial" pitchFamily="34" charset="0"/>
              </a:rPr>
              <a:t>:</a:t>
            </a:r>
            <a:endParaRPr lang="el-GR" altLang="el-GR" sz="2400" dirty="0">
              <a:cs typeface="Arial" pitchFamily="34" charset="0"/>
            </a:endParaRPr>
          </a:p>
          <a:p>
            <a:pPr marL="342900" indent="-342900">
              <a:buFontTx/>
              <a:buAutoNum type="arabicPeriod"/>
              <a:defRPr/>
            </a:pPr>
            <a:r>
              <a:rPr lang="el-GR" altLang="el-GR" sz="2400" dirty="0">
                <a:cs typeface="Arial" pitchFamily="34" charset="0"/>
              </a:rPr>
              <a:t>Απομάκρυνση </a:t>
            </a:r>
            <a:r>
              <a:rPr lang="el-GR" altLang="el-GR" sz="2400" dirty="0" smtClean="0">
                <a:cs typeface="Arial" pitchFamily="34" charset="0"/>
              </a:rPr>
              <a:t>πρωτεϊνών, </a:t>
            </a:r>
            <a:endParaRPr lang="el-GR" altLang="el-GR" sz="2400" dirty="0">
              <a:cs typeface="Arial" pitchFamily="34" charset="0"/>
            </a:endParaRPr>
          </a:p>
          <a:p>
            <a:pPr marL="342900" indent="-342900">
              <a:buFontTx/>
              <a:buAutoNum type="arabicPeriod"/>
              <a:defRPr/>
            </a:pPr>
            <a:r>
              <a:rPr lang="el-GR" altLang="el-GR" sz="2400" dirty="0">
                <a:cs typeface="Arial" pitchFamily="34" charset="0"/>
              </a:rPr>
              <a:t>Συμπύκνωση </a:t>
            </a:r>
            <a:r>
              <a:rPr lang="el-GR" altLang="el-GR" sz="2400" dirty="0" err="1" smtClean="0">
                <a:cs typeface="Arial" pitchFamily="34" charset="0"/>
              </a:rPr>
              <a:t>τυρογάλακτος</a:t>
            </a:r>
            <a:r>
              <a:rPr lang="el-GR" altLang="el-GR" sz="2400" dirty="0" smtClean="0">
                <a:cs typeface="Arial" pitchFamily="34" charset="0"/>
              </a:rPr>
              <a:t>, </a:t>
            </a:r>
            <a:endParaRPr lang="el-GR" altLang="el-GR" sz="2400" dirty="0">
              <a:cs typeface="Arial" pitchFamily="34" charset="0"/>
            </a:endParaRPr>
          </a:p>
          <a:p>
            <a:pPr marL="342900" indent="-342900">
              <a:buFontTx/>
              <a:buAutoNum type="arabicPeriod"/>
              <a:defRPr/>
            </a:pPr>
            <a:r>
              <a:rPr lang="el-GR" altLang="el-GR" sz="2400" dirty="0">
                <a:cs typeface="Arial" pitchFamily="34" charset="0"/>
              </a:rPr>
              <a:t>Πρόκληση </a:t>
            </a:r>
            <a:r>
              <a:rPr lang="el-GR" altLang="el-GR" sz="2400" dirty="0" smtClean="0">
                <a:cs typeface="Arial" pitchFamily="34" charset="0"/>
              </a:rPr>
              <a:t>κρυστάλλωσης,</a:t>
            </a:r>
            <a:endParaRPr lang="el-GR" altLang="el-GR" sz="2400" dirty="0">
              <a:cs typeface="Arial" pitchFamily="34" charset="0"/>
            </a:endParaRPr>
          </a:p>
          <a:p>
            <a:pPr marL="342900" indent="-342900">
              <a:buFontTx/>
              <a:buAutoNum type="arabicPeriod"/>
              <a:defRPr/>
            </a:pPr>
            <a:r>
              <a:rPr lang="el-GR" altLang="el-GR" sz="2400" dirty="0" err="1">
                <a:cs typeface="Arial" pitchFamily="34" charset="0"/>
              </a:rPr>
              <a:t>Φυγοκέντρηση</a:t>
            </a:r>
            <a:r>
              <a:rPr lang="el-GR" altLang="el-GR" sz="2400" dirty="0">
                <a:cs typeface="Arial" pitchFamily="34" charset="0"/>
              </a:rPr>
              <a:t> και ανάκτηση </a:t>
            </a:r>
            <a:r>
              <a:rPr lang="el-GR" altLang="el-GR" sz="2400" dirty="0" smtClean="0">
                <a:cs typeface="Arial" pitchFamily="34" charset="0"/>
              </a:rPr>
              <a:t>λακτόζης.</a:t>
            </a:r>
          </a:p>
          <a:p>
            <a:pPr marL="342900" indent="-342900">
              <a:buFontTx/>
              <a:buAutoNum type="arabicPeriod"/>
              <a:defRPr/>
            </a:pPr>
            <a:endParaRPr lang="el-GR" altLang="el-GR" sz="2400" dirty="0">
              <a:cs typeface="Arial" pitchFamily="34" charset="0"/>
            </a:endParaRPr>
          </a:p>
          <a:p>
            <a:pPr>
              <a:defRPr/>
            </a:pPr>
            <a:r>
              <a:rPr lang="el-GR" altLang="el-GR" sz="2400" dirty="0">
                <a:cs typeface="Arial" pitchFamily="34" charset="0"/>
              </a:rPr>
              <a:t>Τεχνολογική χρήση: </a:t>
            </a:r>
          </a:p>
          <a:p>
            <a:pPr marL="342900" indent="-342900">
              <a:buFont typeface="Arial" panose="020B0604020202020204" pitchFamily="34" charset="0"/>
              <a:buChar char="•"/>
              <a:defRPr/>
            </a:pPr>
            <a:r>
              <a:rPr lang="el-GR" altLang="el-GR" sz="2400" dirty="0">
                <a:cs typeface="Arial" pitchFamily="34" charset="0"/>
              </a:rPr>
              <a:t>Μεταφορέας χρωστικών ή αρωματικών </a:t>
            </a:r>
            <a:r>
              <a:rPr lang="el-GR" altLang="el-GR" sz="2400" dirty="0" smtClean="0">
                <a:cs typeface="Arial" pitchFamily="34" charset="0"/>
              </a:rPr>
              <a:t>ουσιών, </a:t>
            </a:r>
            <a:endParaRPr lang="el-GR" altLang="el-GR" sz="2400" dirty="0">
              <a:cs typeface="Arial" pitchFamily="34" charset="0"/>
            </a:endParaRPr>
          </a:p>
          <a:p>
            <a:pPr marL="342900" indent="-342900">
              <a:buFont typeface="Arial" panose="020B0604020202020204" pitchFamily="34" charset="0"/>
              <a:buChar char="•"/>
              <a:defRPr/>
            </a:pPr>
            <a:r>
              <a:rPr lang="el-GR" altLang="el-GR" sz="2400" dirty="0">
                <a:cs typeface="Arial" pitchFamily="34" charset="0"/>
              </a:rPr>
              <a:t>Στην αρτοποιία &amp; ζαχαροπλαστική: δεν ζυμώνεται από τις ζύμες &amp; βοηθά στο σχηματισμό του επιθυμητού καφέ </a:t>
            </a:r>
            <a:r>
              <a:rPr lang="el-GR" altLang="el-GR" sz="2400" dirty="0" smtClean="0">
                <a:cs typeface="Arial" pitchFamily="34" charset="0"/>
              </a:rPr>
              <a:t>χρώματος,</a:t>
            </a:r>
            <a:endParaRPr lang="el-GR" altLang="el-GR" sz="2400" dirty="0">
              <a:cs typeface="Arial" pitchFamily="34" charset="0"/>
            </a:endParaRPr>
          </a:p>
          <a:p>
            <a:pPr marL="342900" indent="-342900">
              <a:buFont typeface="Arial" panose="020B0604020202020204" pitchFamily="34" charset="0"/>
              <a:buChar char="•"/>
              <a:defRPr/>
            </a:pPr>
            <a:r>
              <a:rPr lang="el-GR" altLang="el-GR" sz="2400" dirty="0">
                <a:cs typeface="Arial" pitchFamily="34" charset="0"/>
              </a:rPr>
              <a:t> Βελτιώνει οργανοληπτικά </a:t>
            </a:r>
            <a:r>
              <a:rPr lang="el-GR" altLang="el-GR" sz="2400" dirty="0" err="1">
                <a:cs typeface="Arial" pitchFamily="34" charset="0"/>
              </a:rPr>
              <a:t>χαρ</a:t>
            </a:r>
            <a:r>
              <a:rPr lang="el-GR" altLang="el-GR" sz="2400" dirty="0">
                <a:cs typeface="Arial" pitchFamily="34" charset="0"/>
              </a:rPr>
              <a:t>/κα μπύρας αφού δεν ζυμώνεται από </a:t>
            </a:r>
            <a:r>
              <a:rPr lang="el-GR" altLang="el-GR" sz="2400" dirty="0" smtClean="0">
                <a:cs typeface="Arial" pitchFamily="34" charset="0"/>
              </a:rPr>
              <a:t>σακχαρομύκητες.</a:t>
            </a:r>
            <a:endParaRPr lang="el-GR" altLang="el-GR" sz="2400" dirty="0">
              <a:cs typeface="Arial" pitchFamily="34" charset="0"/>
            </a:endParaRPr>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21</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323528" y="122709"/>
            <a:ext cx="8568952" cy="786011"/>
          </a:xfrm>
        </p:spPr>
        <p:txBody>
          <a:bodyPr>
            <a:noAutofit/>
          </a:bodyPr>
          <a:lstStyle/>
          <a:p>
            <a:pPr algn="ctr"/>
            <a:r>
              <a:rPr lang="el-GR" altLang="el-GR" dirty="0">
                <a:cs typeface="Arial" pitchFamily="34" charset="0"/>
              </a:rPr>
              <a:t>Άλατα &amp; Ιχνοστοιχεία</a:t>
            </a:r>
            <a:endParaRPr lang="el-GR" dirty="0"/>
          </a:p>
        </p:txBody>
      </p:sp>
      <p:sp>
        <p:nvSpPr>
          <p:cNvPr id="2" name="Ορθογώνιο 1" descr="Άλατα:  &#10;το γάλα περιέχει μεταλλικά στοιχεία, σε ιοντική μορφή ή δεσμευμένα (Ca, Mg, Na, K, Cl, P, S, κιτρικό οξύ),&#10;Η σχέση λακτόζης και αλάτων παραμένει σταθερή (διατήρηση οσμωτικής πίεσης με αυτή του αίματος),&#10;Κ, Να, Cl ως ελεύθερα ιόντα,&#10;Ca , Μg, P περισσότερο ως δεσμευμένα (καζεΐνες, λιπίδια). &#10;&#10;Ιχνοστοιχεία: &#10;Η ποσότητα τους εξαρτάται από την διατροφή του ζώου,&#10;Συνδεδεμένα με πρωτεΐνες ή και στη μεμβράνη λιποσφαιρίων. &#10;"/>
          <p:cNvSpPr/>
          <p:nvPr/>
        </p:nvSpPr>
        <p:spPr>
          <a:xfrm>
            <a:off x="467544" y="1208941"/>
            <a:ext cx="8219256" cy="4524315"/>
          </a:xfrm>
          <a:prstGeom prst="rect">
            <a:avLst/>
          </a:prstGeom>
        </p:spPr>
        <p:txBody>
          <a:bodyPr wrap="square">
            <a:spAutoFit/>
          </a:bodyPr>
          <a:lstStyle/>
          <a:p>
            <a:pPr>
              <a:defRPr/>
            </a:pPr>
            <a:r>
              <a:rPr lang="el-GR" altLang="el-GR" sz="2400" dirty="0">
                <a:cs typeface="Arial" pitchFamily="34" charset="0"/>
              </a:rPr>
              <a:t>Άλατα:  </a:t>
            </a:r>
          </a:p>
          <a:p>
            <a:pPr marL="342900" indent="-342900">
              <a:buFont typeface="Arial" panose="020B0604020202020204" pitchFamily="34" charset="0"/>
              <a:buChar char="•"/>
              <a:defRPr/>
            </a:pPr>
            <a:r>
              <a:rPr lang="el-GR" altLang="el-GR" sz="2400" dirty="0">
                <a:cs typeface="Arial" pitchFamily="34" charset="0"/>
              </a:rPr>
              <a:t>το γάλα περιέχει μεταλλικά στοιχεία, σε ιοντική μορφή ή δεσμευμένα (</a:t>
            </a:r>
            <a:r>
              <a:rPr lang="en-US" altLang="el-GR" sz="2400" dirty="0">
                <a:cs typeface="Arial" pitchFamily="34" charset="0"/>
              </a:rPr>
              <a:t>Ca</a:t>
            </a:r>
            <a:r>
              <a:rPr lang="el-GR" altLang="el-GR" sz="2400" dirty="0">
                <a:cs typeface="Arial" pitchFamily="34" charset="0"/>
              </a:rPr>
              <a:t>, </a:t>
            </a:r>
            <a:r>
              <a:rPr lang="en-US" altLang="el-GR" sz="2400" dirty="0">
                <a:cs typeface="Arial" pitchFamily="34" charset="0"/>
              </a:rPr>
              <a:t>Mg</a:t>
            </a:r>
            <a:r>
              <a:rPr lang="el-GR" altLang="el-GR" sz="2400" dirty="0">
                <a:cs typeface="Arial" pitchFamily="34" charset="0"/>
              </a:rPr>
              <a:t>, </a:t>
            </a:r>
            <a:r>
              <a:rPr lang="en-US" altLang="el-GR" sz="2400" dirty="0">
                <a:cs typeface="Arial" pitchFamily="34" charset="0"/>
              </a:rPr>
              <a:t>Na</a:t>
            </a:r>
            <a:r>
              <a:rPr lang="el-GR" altLang="el-GR" sz="2400" dirty="0">
                <a:cs typeface="Arial" pitchFamily="34" charset="0"/>
              </a:rPr>
              <a:t>, </a:t>
            </a:r>
            <a:r>
              <a:rPr lang="en-US" altLang="el-GR" sz="2400" dirty="0">
                <a:cs typeface="Arial" pitchFamily="34" charset="0"/>
              </a:rPr>
              <a:t>K</a:t>
            </a:r>
            <a:r>
              <a:rPr lang="el-GR" altLang="el-GR" sz="2400" dirty="0">
                <a:cs typeface="Arial" pitchFamily="34" charset="0"/>
              </a:rPr>
              <a:t>, </a:t>
            </a:r>
            <a:r>
              <a:rPr lang="en-US" altLang="el-GR" sz="2400" dirty="0">
                <a:cs typeface="Arial" pitchFamily="34" charset="0"/>
              </a:rPr>
              <a:t>Cl</a:t>
            </a:r>
            <a:r>
              <a:rPr lang="el-GR" altLang="el-GR" sz="2400" dirty="0">
                <a:cs typeface="Arial" pitchFamily="34" charset="0"/>
              </a:rPr>
              <a:t>, </a:t>
            </a:r>
            <a:r>
              <a:rPr lang="en-US" altLang="el-GR" sz="2400" dirty="0">
                <a:cs typeface="Arial" pitchFamily="34" charset="0"/>
              </a:rPr>
              <a:t>P</a:t>
            </a:r>
            <a:r>
              <a:rPr lang="el-GR" altLang="el-GR" sz="2400" dirty="0">
                <a:cs typeface="Arial" pitchFamily="34" charset="0"/>
              </a:rPr>
              <a:t>, </a:t>
            </a:r>
            <a:r>
              <a:rPr lang="en-US" altLang="el-GR" sz="2400" dirty="0">
                <a:cs typeface="Arial" pitchFamily="34" charset="0"/>
              </a:rPr>
              <a:t>S</a:t>
            </a:r>
            <a:r>
              <a:rPr lang="el-GR" altLang="el-GR" sz="2400" dirty="0">
                <a:cs typeface="Arial" pitchFamily="34" charset="0"/>
              </a:rPr>
              <a:t>, κιτρικό οξύ</a:t>
            </a:r>
            <a:r>
              <a:rPr lang="el-GR" altLang="el-GR" sz="2400" dirty="0" smtClean="0">
                <a:cs typeface="Arial" pitchFamily="34" charset="0"/>
              </a:rPr>
              <a:t>),</a:t>
            </a:r>
            <a:endParaRPr lang="el-GR" altLang="el-GR" sz="2400" dirty="0">
              <a:cs typeface="Arial" pitchFamily="34" charset="0"/>
            </a:endParaRPr>
          </a:p>
          <a:p>
            <a:pPr marL="342900" indent="-342900">
              <a:buFont typeface="Arial" panose="020B0604020202020204" pitchFamily="34" charset="0"/>
              <a:buChar char="•"/>
              <a:defRPr/>
            </a:pPr>
            <a:r>
              <a:rPr lang="el-GR" altLang="el-GR" sz="2400" dirty="0">
                <a:cs typeface="Arial" pitchFamily="34" charset="0"/>
              </a:rPr>
              <a:t>Η σχέση λακτόζης και αλάτων παραμένει σταθερή (διατήρηση οσμωτικής πίεσης με αυτή του αίματος</a:t>
            </a:r>
            <a:r>
              <a:rPr lang="el-GR" altLang="el-GR" sz="2400" dirty="0" smtClean="0">
                <a:cs typeface="Arial" pitchFamily="34" charset="0"/>
              </a:rPr>
              <a:t>),</a:t>
            </a:r>
            <a:endParaRPr lang="el-GR" altLang="el-GR" sz="2400" dirty="0">
              <a:cs typeface="Arial" pitchFamily="34" charset="0"/>
            </a:endParaRPr>
          </a:p>
          <a:p>
            <a:pPr marL="342900" indent="-342900">
              <a:buFont typeface="Arial" panose="020B0604020202020204" pitchFamily="34" charset="0"/>
              <a:buChar char="•"/>
              <a:defRPr/>
            </a:pPr>
            <a:r>
              <a:rPr lang="el-GR" altLang="el-GR" sz="2400" dirty="0">
                <a:cs typeface="Arial" pitchFamily="34" charset="0"/>
              </a:rPr>
              <a:t>Κ, Να, </a:t>
            </a:r>
            <a:r>
              <a:rPr lang="en-US" altLang="el-GR" sz="2400" dirty="0">
                <a:cs typeface="Arial" pitchFamily="34" charset="0"/>
              </a:rPr>
              <a:t>Cl </a:t>
            </a:r>
            <a:r>
              <a:rPr lang="el-GR" altLang="el-GR" sz="2400" dirty="0">
                <a:cs typeface="Arial" pitchFamily="34" charset="0"/>
              </a:rPr>
              <a:t>ως ελεύθερα </a:t>
            </a:r>
            <a:r>
              <a:rPr lang="el-GR" altLang="el-GR" sz="2400" dirty="0" smtClean="0">
                <a:cs typeface="Arial" pitchFamily="34" charset="0"/>
              </a:rPr>
              <a:t>ιόντα,</a:t>
            </a:r>
            <a:endParaRPr lang="el-GR" altLang="el-GR" sz="2400" dirty="0">
              <a:cs typeface="Arial" pitchFamily="34" charset="0"/>
            </a:endParaRPr>
          </a:p>
          <a:p>
            <a:pPr marL="342900" indent="-342900">
              <a:buFont typeface="Arial" panose="020B0604020202020204" pitchFamily="34" charset="0"/>
              <a:buChar char="•"/>
              <a:defRPr/>
            </a:pPr>
            <a:r>
              <a:rPr lang="en-US" altLang="el-GR" sz="2400" dirty="0">
                <a:cs typeface="Arial" pitchFamily="34" charset="0"/>
              </a:rPr>
              <a:t>Ca , </a:t>
            </a:r>
            <a:r>
              <a:rPr lang="el-GR" altLang="el-GR" sz="2400" dirty="0">
                <a:cs typeface="Arial" pitchFamily="34" charset="0"/>
              </a:rPr>
              <a:t>Μ</a:t>
            </a:r>
            <a:r>
              <a:rPr lang="en-US" altLang="el-GR" sz="2400" dirty="0">
                <a:cs typeface="Arial" pitchFamily="34" charset="0"/>
              </a:rPr>
              <a:t>g</a:t>
            </a:r>
            <a:r>
              <a:rPr lang="el-GR" altLang="el-GR" sz="2400" dirty="0">
                <a:cs typeface="Arial" pitchFamily="34" charset="0"/>
              </a:rPr>
              <a:t>, </a:t>
            </a:r>
            <a:r>
              <a:rPr lang="en-US" altLang="el-GR" sz="2400" dirty="0">
                <a:cs typeface="Arial" pitchFamily="34" charset="0"/>
              </a:rPr>
              <a:t>P </a:t>
            </a:r>
            <a:r>
              <a:rPr lang="el-GR" altLang="el-GR" sz="2400" dirty="0">
                <a:cs typeface="Arial" pitchFamily="34" charset="0"/>
              </a:rPr>
              <a:t>περισσότερο ως δεσμευμένα</a:t>
            </a:r>
            <a:r>
              <a:rPr lang="en-US" altLang="el-GR" sz="2400" dirty="0">
                <a:cs typeface="Arial" pitchFamily="34" charset="0"/>
              </a:rPr>
              <a:t> (</a:t>
            </a:r>
            <a:r>
              <a:rPr lang="el-GR" altLang="el-GR" sz="2400" dirty="0" err="1">
                <a:cs typeface="Arial" pitchFamily="34" charset="0"/>
              </a:rPr>
              <a:t>καζεΐνες</a:t>
            </a:r>
            <a:r>
              <a:rPr lang="el-GR" altLang="el-GR" sz="2400" dirty="0">
                <a:cs typeface="Arial" pitchFamily="34" charset="0"/>
              </a:rPr>
              <a:t>, λιπίδια</a:t>
            </a:r>
            <a:r>
              <a:rPr lang="el-GR" altLang="el-GR" sz="2400" dirty="0" smtClean="0">
                <a:cs typeface="Arial" pitchFamily="34" charset="0"/>
              </a:rPr>
              <a:t>). </a:t>
            </a:r>
          </a:p>
          <a:p>
            <a:pPr>
              <a:buFontTx/>
              <a:buChar char="•"/>
              <a:defRPr/>
            </a:pPr>
            <a:endParaRPr lang="el-GR" altLang="el-GR" sz="2400" dirty="0">
              <a:cs typeface="Arial" pitchFamily="34" charset="0"/>
            </a:endParaRPr>
          </a:p>
          <a:p>
            <a:pPr>
              <a:defRPr/>
            </a:pPr>
            <a:r>
              <a:rPr lang="el-GR" altLang="el-GR" sz="2400" dirty="0">
                <a:cs typeface="Arial" pitchFamily="34" charset="0"/>
              </a:rPr>
              <a:t>Ιχνοστοιχεία: </a:t>
            </a:r>
          </a:p>
          <a:p>
            <a:pPr marL="342900" indent="-342900">
              <a:buFont typeface="Arial" panose="020B0604020202020204" pitchFamily="34" charset="0"/>
              <a:buChar char="•"/>
              <a:defRPr/>
            </a:pPr>
            <a:r>
              <a:rPr lang="el-GR" altLang="el-GR" sz="2400" dirty="0">
                <a:cs typeface="Arial" pitchFamily="34" charset="0"/>
              </a:rPr>
              <a:t>Η ποσότητα τους εξαρτάται από την διατροφή του </a:t>
            </a:r>
            <a:r>
              <a:rPr lang="el-GR" altLang="el-GR" sz="2400" dirty="0" smtClean="0">
                <a:cs typeface="Arial" pitchFamily="34" charset="0"/>
              </a:rPr>
              <a:t>ζώου,</a:t>
            </a:r>
            <a:endParaRPr lang="el-GR" altLang="el-GR" sz="2400" dirty="0">
              <a:cs typeface="Arial" pitchFamily="34" charset="0"/>
            </a:endParaRPr>
          </a:p>
          <a:p>
            <a:pPr marL="342900" indent="-342900">
              <a:buFont typeface="Arial" panose="020B0604020202020204" pitchFamily="34" charset="0"/>
              <a:buChar char="•"/>
              <a:defRPr/>
            </a:pPr>
            <a:r>
              <a:rPr lang="el-GR" altLang="el-GR" sz="2400" dirty="0">
                <a:cs typeface="Arial" pitchFamily="34" charset="0"/>
              </a:rPr>
              <a:t>Συνδεδεμένα με πρωτεΐνες ή και στη μεμβράνη </a:t>
            </a:r>
            <a:r>
              <a:rPr lang="el-GR" altLang="el-GR" sz="2400" dirty="0" err="1" smtClean="0">
                <a:cs typeface="Arial" pitchFamily="34" charset="0"/>
              </a:rPr>
              <a:t>λιποσφαιρίων</a:t>
            </a:r>
            <a:r>
              <a:rPr lang="el-GR" altLang="el-GR" sz="2400" dirty="0" smtClean="0">
                <a:cs typeface="Arial" pitchFamily="34" charset="0"/>
              </a:rPr>
              <a:t>. </a:t>
            </a:r>
            <a:endParaRPr lang="el-GR" altLang="el-GR" sz="2400" dirty="0">
              <a:cs typeface="Arial" pitchFamily="34" charset="0"/>
            </a:endParaRP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smtClean="0">
                <a:cs typeface="Arial" pitchFamily="34" charset="0"/>
              </a:rPr>
              <a:t>Βιταμίνες (1 από 2)</a:t>
            </a:r>
            <a:endParaRPr lang="el-GR" dirty="0"/>
          </a:p>
        </p:txBody>
      </p:sp>
      <p:sp>
        <p:nvSpPr>
          <p:cNvPr id="2" name="Ορθογώνιο 1" descr="Περιέχει σχεδόν όλες τις βιταμίνες (επαρκώς ή ίχνη),&#10;Λιποδιαλυτές: Α (ως εστέρας του παλμιτικού), D (μίγμα D2 από τις τροφές και D3 από ακτινοβόληση προ-D στο δέρμα του ζώου), E (α-τοκοφερόλη), K(ίχνη),&#10;Υδατοδιαλυτές: σύμπλεγμα Β ( ανεξάρτητα από τη διατροφή ζώου), &#10;Παράγοντες που κατατάσσονται στις βιταμίνες: &#10;Bifidus: στο γάλα της γυναίκας και σε ίχνη στο αγελαδινό. Απαραίτητος για την ανάπτυξη του Lactobacillus bifidus , βάκιλλος του εντέρου στη βρεφική και παιδική ηλικία,&#10;&#10;"/>
          <p:cNvSpPr/>
          <p:nvPr/>
        </p:nvSpPr>
        <p:spPr>
          <a:xfrm>
            <a:off x="467544" y="1052736"/>
            <a:ext cx="8136904" cy="5078313"/>
          </a:xfrm>
          <a:prstGeom prst="rect">
            <a:avLst/>
          </a:prstGeom>
        </p:spPr>
        <p:txBody>
          <a:bodyPr wrap="square">
            <a:spAutoFit/>
          </a:bodyPr>
          <a:lstStyle/>
          <a:p>
            <a:pPr marL="342900" indent="-342900">
              <a:spcBef>
                <a:spcPct val="50000"/>
              </a:spcBef>
              <a:buFont typeface="Arial" panose="020B0604020202020204" pitchFamily="34" charset="0"/>
              <a:buChar char="•"/>
              <a:defRPr/>
            </a:pPr>
            <a:r>
              <a:rPr lang="el-GR" altLang="el-GR" sz="2400" dirty="0">
                <a:cs typeface="Arial" pitchFamily="34" charset="0"/>
              </a:rPr>
              <a:t>Περιέχει σχεδόν όλες τις βιταμίνες (επαρκώς ή ίχνη</a:t>
            </a:r>
            <a:r>
              <a:rPr lang="el-GR" altLang="el-GR" sz="2400" dirty="0" smtClean="0">
                <a:cs typeface="Arial" pitchFamily="34" charset="0"/>
              </a:rPr>
              <a:t>),</a:t>
            </a:r>
            <a:endParaRPr lang="el-GR" altLang="el-GR" sz="2400" dirty="0">
              <a:cs typeface="Arial" pitchFamily="34" charset="0"/>
            </a:endParaRPr>
          </a:p>
          <a:p>
            <a:pPr marL="342900" indent="-342900">
              <a:spcBef>
                <a:spcPct val="50000"/>
              </a:spcBef>
              <a:buFont typeface="Arial" panose="020B0604020202020204" pitchFamily="34" charset="0"/>
              <a:buChar char="•"/>
              <a:defRPr/>
            </a:pPr>
            <a:r>
              <a:rPr lang="el-GR" altLang="el-GR" sz="2400" dirty="0">
                <a:cs typeface="Arial" pitchFamily="34" charset="0"/>
              </a:rPr>
              <a:t>Λιποδιαλυτές: Α (ως εστέρας του </a:t>
            </a:r>
            <a:r>
              <a:rPr lang="el-GR" altLang="el-GR" sz="2400" dirty="0" err="1">
                <a:cs typeface="Arial" pitchFamily="34" charset="0"/>
              </a:rPr>
              <a:t>παλμιτικού</a:t>
            </a:r>
            <a:r>
              <a:rPr lang="el-GR" altLang="el-GR" sz="2400" dirty="0">
                <a:cs typeface="Arial" pitchFamily="34" charset="0"/>
              </a:rPr>
              <a:t>), </a:t>
            </a:r>
            <a:r>
              <a:rPr lang="en-US" altLang="el-GR" sz="2400" dirty="0">
                <a:cs typeface="Arial" pitchFamily="34" charset="0"/>
              </a:rPr>
              <a:t>D</a:t>
            </a:r>
            <a:r>
              <a:rPr lang="el-GR" altLang="el-GR" sz="2400" dirty="0">
                <a:cs typeface="Arial" pitchFamily="34" charset="0"/>
              </a:rPr>
              <a:t> (μίγμα </a:t>
            </a:r>
            <a:r>
              <a:rPr lang="en-US" altLang="el-GR" sz="2400" dirty="0">
                <a:cs typeface="Arial" pitchFamily="34" charset="0"/>
              </a:rPr>
              <a:t>D2 </a:t>
            </a:r>
            <a:r>
              <a:rPr lang="el-GR" altLang="el-GR" sz="2400" dirty="0">
                <a:cs typeface="Arial" pitchFamily="34" charset="0"/>
              </a:rPr>
              <a:t>από τις τροφές και </a:t>
            </a:r>
            <a:r>
              <a:rPr lang="en-US" altLang="el-GR" sz="2400" dirty="0">
                <a:cs typeface="Arial" pitchFamily="34" charset="0"/>
              </a:rPr>
              <a:t>D3 </a:t>
            </a:r>
            <a:r>
              <a:rPr lang="el-GR" altLang="el-GR" sz="2400" dirty="0">
                <a:cs typeface="Arial" pitchFamily="34" charset="0"/>
              </a:rPr>
              <a:t>από ακτινοβόληση προ-</a:t>
            </a:r>
            <a:r>
              <a:rPr lang="en-US" altLang="el-GR" sz="2400" dirty="0">
                <a:cs typeface="Arial" pitchFamily="34" charset="0"/>
              </a:rPr>
              <a:t>D </a:t>
            </a:r>
            <a:r>
              <a:rPr lang="el-GR" altLang="el-GR" sz="2400" dirty="0">
                <a:cs typeface="Arial" pitchFamily="34" charset="0"/>
              </a:rPr>
              <a:t>στο δέρμα του ζώου), </a:t>
            </a:r>
            <a:r>
              <a:rPr lang="en-US" altLang="el-GR" sz="2400" dirty="0">
                <a:cs typeface="Arial" pitchFamily="34" charset="0"/>
              </a:rPr>
              <a:t>E</a:t>
            </a:r>
            <a:r>
              <a:rPr lang="el-GR" altLang="el-GR" sz="2400" dirty="0">
                <a:cs typeface="Arial" pitchFamily="34" charset="0"/>
              </a:rPr>
              <a:t> (α-</a:t>
            </a:r>
            <a:r>
              <a:rPr lang="el-GR" altLang="el-GR" sz="2400" dirty="0" err="1">
                <a:cs typeface="Arial" pitchFamily="34" charset="0"/>
              </a:rPr>
              <a:t>τοκοφερόλ</a:t>
            </a:r>
            <a:r>
              <a:rPr lang="el-GR" altLang="el-GR" sz="2400" dirty="0">
                <a:cs typeface="Arial" pitchFamily="34" charset="0"/>
              </a:rPr>
              <a:t>η), </a:t>
            </a:r>
            <a:r>
              <a:rPr lang="en-US" altLang="el-GR" sz="2400" dirty="0">
                <a:cs typeface="Arial" pitchFamily="34" charset="0"/>
              </a:rPr>
              <a:t>K</a:t>
            </a:r>
            <a:r>
              <a:rPr lang="el-GR" altLang="el-GR" sz="2400" dirty="0">
                <a:cs typeface="Arial" pitchFamily="34" charset="0"/>
              </a:rPr>
              <a:t>(ίχνη</a:t>
            </a:r>
            <a:r>
              <a:rPr lang="el-GR" altLang="el-GR" sz="2400" dirty="0" smtClean="0">
                <a:cs typeface="Arial" pitchFamily="34" charset="0"/>
              </a:rPr>
              <a:t>),</a:t>
            </a:r>
            <a:endParaRPr lang="en-US" altLang="el-GR" sz="2400" dirty="0">
              <a:cs typeface="Arial" pitchFamily="34" charset="0"/>
            </a:endParaRPr>
          </a:p>
          <a:p>
            <a:pPr marL="342900" indent="-342900">
              <a:spcBef>
                <a:spcPct val="50000"/>
              </a:spcBef>
              <a:buFont typeface="Arial" panose="020B0604020202020204" pitchFamily="34" charset="0"/>
              <a:buChar char="•"/>
              <a:defRPr/>
            </a:pPr>
            <a:r>
              <a:rPr lang="el-GR" altLang="el-GR" sz="2400" dirty="0" err="1">
                <a:cs typeface="Arial" pitchFamily="34" charset="0"/>
              </a:rPr>
              <a:t>Υδατοδιαλυτές</a:t>
            </a:r>
            <a:r>
              <a:rPr lang="el-GR" altLang="el-GR" sz="2400" dirty="0">
                <a:cs typeface="Arial" pitchFamily="34" charset="0"/>
              </a:rPr>
              <a:t>: σύμπλεγμα Β ( ανεξάρτητα από τη διατροφή ζώου</a:t>
            </a:r>
            <a:r>
              <a:rPr lang="el-GR" altLang="el-GR" sz="2400" dirty="0" smtClean="0">
                <a:cs typeface="Arial" pitchFamily="34" charset="0"/>
              </a:rPr>
              <a:t>), </a:t>
            </a:r>
            <a:endParaRPr lang="el-GR" altLang="el-GR" sz="2400" dirty="0">
              <a:cs typeface="Arial" pitchFamily="34" charset="0"/>
            </a:endParaRPr>
          </a:p>
          <a:p>
            <a:pPr marL="342900" indent="-342900">
              <a:spcBef>
                <a:spcPct val="50000"/>
              </a:spcBef>
              <a:buFont typeface="Arial" panose="020B0604020202020204" pitchFamily="34" charset="0"/>
              <a:buChar char="•"/>
              <a:defRPr/>
            </a:pPr>
            <a:r>
              <a:rPr lang="el-GR" altLang="el-GR" sz="2400" dirty="0">
                <a:cs typeface="Arial" pitchFamily="34" charset="0"/>
              </a:rPr>
              <a:t>Παράγοντες που κατατάσσονται στις βιταμίνες: </a:t>
            </a:r>
          </a:p>
          <a:p>
            <a:pPr lvl="1">
              <a:spcBef>
                <a:spcPct val="50000"/>
              </a:spcBef>
              <a:buFont typeface="Wingdings" pitchFamily="2" charset="2"/>
              <a:buChar char="ü"/>
              <a:defRPr/>
            </a:pPr>
            <a:r>
              <a:rPr lang="en-US" altLang="el-GR" sz="2400" dirty="0" err="1">
                <a:cs typeface="Arial" pitchFamily="34" charset="0"/>
              </a:rPr>
              <a:t>Bifidus</a:t>
            </a:r>
            <a:r>
              <a:rPr lang="el-GR" altLang="el-GR" sz="2400" dirty="0">
                <a:cs typeface="Arial" pitchFamily="34" charset="0"/>
              </a:rPr>
              <a:t>: στο γάλα της γυναίκας και σε ίχνη στο αγελαδινό. Απαραίτητος για την ανάπτυξη του </a:t>
            </a:r>
            <a:r>
              <a:rPr lang="en-US" altLang="el-GR" sz="2400" dirty="0">
                <a:cs typeface="Arial" pitchFamily="34" charset="0"/>
              </a:rPr>
              <a:t>Lactobacillus </a:t>
            </a:r>
            <a:r>
              <a:rPr lang="en-US" altLang="el-GR" sz="2400" dirty="0" err="1">
                <a:cs typeface="Arial" pitchFamily="34" charset="0"/>
              </a:rPr>
              <a:t>bifidus</a:t>
            </a:r>
            <a:r>
              <a:rPr lang="en-US" altLang="el-GR" sz="2400" dirty="0">
                <a:cs typeface="Arial" pitchFamily="34" charset="0"/>
              </a:rPr>
              <a:t> , </a:t>
            </a:r>
            <a:r>
              <a:rPr lang="el-GR" altLang="el-GR" sz="2400" dirty="0" err="1">
                <a:cs typeface="Arial" pitchFamily="34" charset="0"/>
              </a:rPr>
              <a:t>βάκιλλος</a:t>
            </a:r>
            <a:r>
              <a:rPr lang="el-GR" altLang="el-GR" sz="2400" dirty="0">
                <a:cs typeface="Arial" pitchFamily="34" charset="0"/>
              </a:rPr>
              <a:t> του εντέρου στη βρεφική και παιδική </a:t>
            </a:r>
            <a:r>
              <a:rPr lang="el-GR" altLang="el-GR" sz="2400" dirty="0" smtClean="0">
                <a:cs typeface="Arial" pitchFamily="34" charset="0"/>
              </a:rPr>
              <a:t>ηλικία,</a:t>
            </a:r>
            <a:endParaRPr lang="en-US" altLang="el-GR" sz="2400" dirty="0">
              <a:cs typeface="Arial" pitchFamily="34" charset="0"/>
            </a:endParaRPr>
          </a:p>
          <a:p>
            <a:pPr>
              <a:spcBef>
                <a:spcPct val="50000"/>
              </a:spcBef>
              <a:buFontTx/>
              <a:buChar char="•"/>
              <a:defRPr/>
            </a:pPr>
            <a:endParaRPr lang="el-GR" altLang="el-GR" sz="2400" dirty="0">
              <a:cs typeface="Arial" pitchFamily="34" charset="0"/>
            </a:endParaRPr>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cs typeface="Arial" pitchFamily="34" charset="0"/>
              </a:rPr>
              <a:t>Βιταμίνες </a:t>
            </a:r>
            <a:r>
              <a:rPr lang="el-GR" altLang="el-GR" dirty="0" smtClean="0">
                <a:cs typeface="Arial" pitchFamily="34" charset="0"/>
              </a:rPr>
              <a:t>(2 </a:t>
            </a:r>
            <a:r>
              <a:rPr lang="el-GR" altLang="el-GR" dirty="0">
                <a:cs typeface="Arial" pitchFamily="34" charset="0"/>
              </a:rPr>
              <a:t>από 2)</a:t>
            </a:r>
            <a:endParaRPr lang="el-GR" dirty="0"/>
          </a:p>
        </p:txBody>
      </p:sp>
      <p:sp>
        <p:nvSpPr>
          <p:cNvPr id="2" name="Ορθογώνιο 1" descr="Καρνιτίνη: συμβάλλει στο μεταβολισμό των λ.ο.,&#10;Χολίνη: απαραίτητη για την παραγωγή ακετυλοχολίνης και τον μεταβολισμό των λιπών, &#10;Λιποϊκό οξύ: αντιοξειδωτική δράση, &#10;Οροτικό οξύ: αναγεννητική  δράση στα κύτταρα.&#10;"/>
          <p:cNvSpPr/>
          <p:nvPr/>
        </p:nvSpPr>
        <p:spPr>
          <a:xfrm>
            <a:off x="467544" y="1584082"/>
            <a:ext cx="8208912" cy="2492990"/>
          </a:xfrm>
          <a:prstGeom prst="rect">
            <a:avLst/>
          </a:prstGeom>
        </p:spPr>
        <p:txBody>
          <a:bodyPr wrap="square">
            <a:spAutoFit/>
          </a:bodyPr>
          <a:lstStyle/>
          <a:p>
            <a:pPr lvl="1">
              <a:spcBef>
                <a:spcPct val="50000"/>
              </a:spcBef>
              <a:buFont typeface="Wingdings" pitchFamily="2" charset="2"/>
              <a:buChar char="ü"/>
              <a:defRPr/>
            </a:pPr>
            <a:r>
              <a:rPr lang="el-GR" altLang="el-GR" sz="2400" dirty="0" err="1">
                <a:cs typeface="Arial" pitchFamily="34" charset="0"/>
              </a:rPr>
              <a:t>Καρνιτίνη</a:t>
            </a:r>
            <a:r>
              <a:rPr lang="el-GR" altLang="el-GR" sz="2400" dirty="0">
                <a:cs typeface="Arial" pitchFamily="34" charset="0"/>
              </a:rPr>
              <a:t>: συμβάλλει στο μεταβολισμό των </a:t>
            </a:r>
            <a:r>
              <a:rPr lang="el-GR" altLang="el-GR" sz="2400" dirty="0" err="1" smtClean="0">
                <a:cs typeface="Arial" pitchFamily="34" charset="0"/>
              </a:rPr>
              <a:t>λ.ο</a:t>
            </a:r>
            <a:r>
              <a:rPr lang="el-GR" altLang="el-GR" sz="2400" dirty="0" smtClean="0">
                <a:cs typeface="Arial" pitchFamily="34" charset="0"/>
              </a:rPr>
              <a:t>.,</a:t>
            </a:r>
            <a:endParaRPr lang="el-GR" altLang="el-GR" sz="2400" dirty="0">
              <a:cs typeface="Arial" pitchFamily="34" charset="0"/>
            </a:endParaRPr>
          </a:p>
          <a:p>
            <a:pPr lvl="1">
              <a:spcBef>
                <a:spcPct val="50000"/>
              </a:spcBef>
              <a:buFont typeface="Wingdings" pitchFamily="2" charset="2"/>
              <a:buChar char="ü"/>
              <a:defRPr/>
            </a:pPr>
            <a:r>
              <a:rPr lang="el-GR" altLang="el-GR" sz="2400" dirty="0" err="1">
                <a:cs typeface="Arial" pitchFamily="34" charset="0"/>
              </a:rPr>
              <a:t>Χολίνη</a:t>
            </a:r>
            <a:r>
              <a:rPr lang="el-GR" altLang="el-GR" sz="2400" dirty="0">
                <a:cs typeface="Arial" pitchFamily="34" charset="0"/>
              </a:rPr>
              <a:t>: απαραίτητη για την παραγωγή </a:t>
            </a:r>
            <a:r>
              <a:rPr lang="el-GR" altLang="el-GR" sz="2400" dirty="0" err="1">
                <a:cs typeface="Arial" pitchFamily="34" charset="0"/>
              </a:rPr>
              <a:t>ακετυλοχολίνης</a:t>
            </a:r>
            <a:r>
              <a:rPr lang="el-GR" altLang="el-GR" sz="2400" dirty="0">
                <a:cs typeface="Arial" pitchFamily="34" charset="0"/>
              </a:rPr>
              <a:t> και τον μεταβολισμό των </a:t>
            </a:r>
            <a:r>
              <a:rPr lang="el-GR" altLang="el-GR" sz="2400" dirty="0" smtClean="0">
                <a:cs typeface="Arial" pitchFamily="34" charset="0"/>
              </a:rPr>
              <a:t>λιπών, </a:t>
            </a:r>
            <a:endParaRPr lang="el-GR" altLang="el-GR" sz="2400" dirty="0">
              <a:cs typeface="Arial" pitchFamily="34" charset="0"/>
            </a:endParaRPr>
          </a:p>
          <a:p>
            <a:pPr lvl="1">
              <a:spcBef>
                <a:spcPct val="50000"/>
              </a:spcBef>
              <a:buFont typeface="Wingdings" pitchFamily="2" charset="2"/>
              <a:buChar char="ü"/>
              <a:defRPr/>
            </a:pPr>
            <a:r>
              <a:rPr lang="el-GR" altLang="el-GR" sz="2400" dirty="0" err="1">
                <a:cs typeface="Arial" pitchFamily="34" charset="0"/>
              </a:rPr>
              <a:t>Λιποϊκό</a:t>
            </a:r>
            <a:r>
              <a:rPr lang="el-GR" altLang="el-GR" sz="2400" dirty="0">
                <a:cs typeface="Arial" pitchFamily="34" charset="0"/>
              </a:rPr>
              <a:t> οξύ: αντιοξειδωτική </a:t>
            </a:r>
            <a:r>
              <a:rPr lang="el-GR" altLang="el-GR" sz="2400" dirty="0" smtClean="0">
                <a:cs typeface="Arial" pitchFamily="34" charset="0"/>
              </a:rPr>
              <a:t>δράση, </a:t>
            </a:r>
            <a:endParaRPr lang="el-GR" altLang="el-GR" sz="2400" dirty="0">
              <a:cs typeface="Arial" pitchFamily="34" charset="0"/>
            </a:endParaRPr>
          </a:p>
          <a:p>
            <a:pPr lvl="1">
              <a:spcBef>
                <a:spcPct val="50000"/>
              </a:spcBef>
              <a:buFont typeface="Wingdings" pitchFamily="2" charset="2"/>
              <a:buChar char="ü"/>
              <a:defRPr/>
            </a:pPr>
            <a:r>
              <a:rPr lang="el-GR" altLang="el-GR" sz="2400" dirty="0" err="1">
                <a:cs typeface="Arial" pitchFamily="34" charset="0"/>
              </a:rPr>
              <a:t>Οροτικό</a:t>
            </a:r>
            <a:r>
              <a:rPr lang="el-GR" altLang="el-GR" sz="2400" dirty="0">
                <a:cs typeface="Arial" pitchFamily="34" charset="0"/>
              </a:rPr>
              <a:t> οξύ: αναγεννητική  δράση στα </a:t>
            </a:r>
            <a:r>
              <a:rPr lang="el-GR" altLang="el-GR" sz="2400" dirty="0" smtClean="0">
                <a:cs typeface="Arial" pitchFamily="34" charset="0"/>
              </a:rPr>
              <a:t>κύτταρα.</a:t>
            </a:r>
            <a:endParaRPr lang="el-GR" altLang="el-GR" sz="2400" dirty="0">
              <a:cs typeface="Arial" pitchFamily="34" charset="0"/>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24</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defRPr/>
            </a:pPr>
            <a:r>
              <a:rPr lang="el-GR" altLang="el-GR" dirty="0" smtClean="0">
                <a:cs typeface="Arial" pitchFamily="34" charset="0"/>
              </a:rPr>
              <a:t>Ένζυμα (1 από 2)</a:t>
            </a:r>
            <a:endParaRPr lang="el-GR" altLang="el-GR" dirty="0">
              <a:cs typeface="Arial" pitchFamily="34" charset="0"/>
            </a:endParaRPr>
          </a:p>
        </p:txBody>
      </p:sp>
      <p:sp>
        <p:nvSpPr>
          <p:cNvPr id="2" name="Ορθογώνιο 1" descr="Αλκαλική φωσφατάση: εντοπίζεται στα λιποσφαίρια. Θερμοευαίσθητη αλλά πιο ανθεκτική από τα παθογόνα βακτήρια. Αδρανοποίηση της υποδηλώνει καταστροφή των παθογόνων. Αποτελεί ασφαλή μέθοδο ελέγχου της παστερίωσης του γάλακτος. &#10; &#10;Λιπάσες: κατά ενενήντα τοις εκατό στα μικύλλια της καζεΐνης. Διασπούν τα τριγλυκερίδια και προσδίδουν οσμή και γεύση ταγγίσματος. Αδρανοποιούνται μερικώς με την παστερίωση και πλήρως με την αποστείρωση. Περιορίζονται σε θερμοκρασία μικρότερη των δέκα βαθμών κελσίου. Αυξημένη δραστηριότητα εμφανίζουν σε μαστίτιδες ενώ μειωμένη στο τέλος της γαλακτικής περιόδου. &#10;&#10;Καταλάση: αυξάνεται δέκα με δεκαπέντε φορές σε περίπτωση μαστίτιδας. &#10;"/>
          <p:cNvSpPr/>
          <p:nvPr/>
        </p:nvSpPr>
        <p:spPr>
          <a:xfrm>
            <a:off x="467544" y="908720"/>
            <a:ext cx="8280920" cy="5262979"/>
          </a:xfrm>
          <a:prstGeom prst="rect">
            <a:avLst/>
          </a:prstGeom>
        </p:spPr>
        <p:txBody>
          <a:bodyPr wrap="square">
            <a:spAutoFit/>
          </a:bodyPr>
          <a:lstStyle/>
          <a:p>
            <a:pPr marL="342900" indent="-342900">
              <a:buFont typeface="Wingdings" panose="05000000000000000000" pitchFamily="2" charset="2"/>
              <a:buChar char="§"/>
              <a:defRPr/>
            </a:pPr>
            <a:r>
              <a:rPr lang="el-GR" altLang="el-GR" sz="2400" dirty="0" smtClean="0">
                <a:cs typeface="Arial" pitchFamily="34" charset="0"/>
              </a:rPr>
              <a:t>Αλκαλική </a:t>
            </a:r>
            <a:r>
              <a:rPr lang="el-GR" altLang="el-GR" sz="2400" dirty="0" err="1">
                <a:cs typeface="Arial" pitchFamily="34" charset="0"/>
              </a:rPr>
              <a:t>φωσφατάση</a:t>
            </a:r>
            <a:r>
              <a:rPr lang="el-GR" altLang="el-GR" sz="2400" dirty="0">
                <a:cs typeface="Arial" pitchFamily="34" charset="0"/>
              </a:rPr>
              <a:t>: εντοπίζεται στα </a:t>
            </a:r>
            <a:r>
              <a:rPr lang="el-GR" altLang="el-GR" sz="2400" dirty="0" err="1">
                <a:cs typeface="Arial" pitchFamily="34" charset="0"/>
              </a:rPr>
              <a:t>λιποσφαίρια</a:t>
            </a:r>
            <a:r>
              <a:rPr lang="el-GR" altLang="el-GR" sz="2400" dirty="0">
                <a:cs typeface="Arial" pitchFamily="34" charset="0"/>
              </a:rPr>
              <a:t>. </a:t>
            </a:r>
            <a:r>
              <a:rPr lang="el-GR" altLang="el-GR" sz="2400" dirty="0" err="1">
                <a:cs typeface="Arial" pitchFamily="34" charset="0"/>
              </a:rPr>
              <a:t>Θερμοευαίσθητη</a:t>
            </a:r>
            <a:r>
              <a:rPr lang="el-GR" altLang="el-GR" sz="2400" dirty="0">
                <a:cs typeface="Arial" pitchFamily="34" charset="0"/>
              </a:rPr>
              <a:t> αλλά πιο </a:t>
            </a:r>
            <a:r>
              <a:rPr lang="el-GR" altLang="el-GR" sz="2400" dirty="0" smtClean="0">
                <a:cs typeface="Arial" pitchFamily="34" charset="0"/>
              </a:rPr>
              <a:t>ανθεκτική </a:t>
            </a:r>
            <a:r>
              <a:rPr lang="el-GR" altLang="el-GR" sz="2400" dirty="0">
                <a:cs typeface="Arial" pitchFamily="34" charset="0"/>
              </a:rPr>
              <a:t>από τα παθογόνα βακτήρια. Αδρανοποίηση της υποδηλώνει </a:t>
            </a:r>
            <a:r>
              <a:rPr lang="el-GR" altLang="el-GR" sz="2400" dirty="0" smtClean="0">
                <a:cs typeface="Arial" pitchFamily="34" charset="0"/>
              </a:rPr>
              <a:t>καταστροφή των </a:t>
            </a:r>
            <a:r>
              <a:rPr lang="el-GR" altLang="el-GR" sz="2400" dirty="0">
                <a:cs typeface="Arial" pitchFamily="34" charset="0"/>
              </a:rPr>
              <a:t>παθογόνων. Αποτελεί ασφαλή μέθοδο ελέγχου της παστερίωσης του γάλακτος. </a:t>
            </a:r>
          </a:p>
          <a:p>
            <a:pPr>
              <a:defRPr/>
            </a:pPr>
            <a:r>
              <a:rPr lang="el-GR" altLang="el-GR" sz="2400" dirty="0">
                <a:cs typeface="Arial" pitchFamily="34" charset="0"/>
              </a:rPr>
              <a:t> </a:t>
            </a:r>
          </a:p>
          <a:p>
            <a:pPr marL="342900" indent="-342900">
              <a:buFont typeface="Wingdings" panose="05000000000000000000" pitchFamily="2" charset="2"/>
              <a:buChar char="§"/>
              <a:defRPr/>
            </a:pPr>
            <a:r>
              <a:rPr lang="el-GR" altLang="el-GR" sz="2400" dirty="0" err="1">
                <a:cs typeface="Arial" pitchFamily="34" charset="0"/>
              </a:rPr>
              <a:t>Λιπάσες</a:t>
            </a:r>
            <a:r>
              <a:rPr lang="el-GR" altLang="el-GR" sz="2400" dirty="0">
                <a:cs typeface="Arial" pitchFamily="34" charset="0"/>
              </a:rPr>
              <a:t>: κατά 90% στα </a:t>
            </a:r>
            <a:r>
              <a:rPr lang="el-GR" altLang="el-GR" sz="2400" dirty="0" err="1">
                <a:cs typeface="Arial" pitchFamily="34" charset="0"/>
              </a:rPr>
              <a:t>μικύλλια</a:t>
            </a:r>
            <a:r>
              <a:rPr lang="el-GR" altLang="el-GR" sz="2400" dirty="0">
                <a:cs typeface="Arial" pitchFamily="34" charset="0"/>
              </a:rPr>
              <a:t> της καζεΐνης. Διασπούν τα </a:t>
            </a:r>
            <a:r>
              <a:rPr lang="el-GR" altLang="el-GR" sz="2400" dirty="0" err="1">
                <a:cs typeface="Arial" pitchFamily="34" charset="0"/>
              </a:rPr>
              <a:t>τριγλυκερίδια</a:t>
            </a:r>
            <a:r>
              <a:rPr lang="el-GR" altLang="el-GR" sz="2400" dirty="0">
                <a:cs typeface="Arial" pitchFamily="34" charset="0"/>
              </a:rPr>
              <a:t> και </a:t>
            </a:r>
            <a:r>
              <a:rPr lang="el-GR" altLang="el-GR" sz="2400" dirty="0" smtClean="0">
                <a:cs typeface="Arial" pitchFamily="34" charset="0"/>
              </a:rPr>
              <a:t>προσδίδουν </a:t>
            </a:r>
            <a:r>
              <a:rPr lang="el-GR" altLang="el-GR" sz="2400" dirty="0">
                <a:cs typeface="Arial" pitchFamily="34" charset="0"/>
              </a:rPr>
              <a:t>οσμή και γεύση </a:t>
            </a:r>
            <a:r>
              <a:rPr lang="el-GR" altLang="el-GR" sz="2400" dirty="0" err="1">
                <a:cs typeface="Arial" pitchFamily="34" charset="0"/>
              </a:rPr>
              <a:t>ταγγίσματος</a:t>
            </a:r>
            <a:r>
              <a:rPr lang="el-GR" altLang="el-GR" sz="2400" dirty="0">
                <a:cs typeface="Arial" pitchFamily="34" charset="0"/>
              </a:rPr>
              <a:t>. Αδρανοποιούνται μερικώς με την παστερίωση </a:t>
            </a:r>
            <a:r>
              <a:rPr lang="el-GR" altLang="el-GR" sz="2400" dirty="0" smtClean="0">
                <a:cs typeface="Arial" pitchFamily="34" charset="0"/>
              </a:rPr>
              <a:t>και </a:t>
            </a:r>
            <a:r>
              <a:rPr lang="el-GR" altLang="el-GR" sz="2400" dirty="0">
                <a:cs typeface="Arial" pitchFamily="34" charset="0"/>
              </a:rPr>
              <a:t>πλήρως με την αποστείρωση. Περιορίζονται σε θ &lt;10ο</a:t>
            </a:r>
            <a:r>
              <a:rPr lang="en-US" altLang="el-GR" sz="2400" dirty="0">
                <a:cs typeface="Arial" pitchFamily="34" charset="0"/>
              </a:rPr>
              <a:t>C. </a:t>
            </a:r>
            <a:r>
              <a:rPr lang="el-GR" altLang="el-GR" sz="2400" dirty="0">
                <a:cs typeface="Arial" pitchFamily="34" charset="0"/>
              </a:rPr>
              <a:t>Αυξημένη δραστηριότητα </a:t>
            </a:r>
            <a:r>
              <a:rPr lang="el-GR" altLang="el-GR" sz="2400" dirty="0" smtClean="0">
                <a:cs typeface="Arial" pitchFamily="34" charset="0"/>
              </a:rPr>
              <a:t>εμφανίζουν </a:t>
            </a:r>
            <a:r>
              <a:rPr lang="el-GR" altLang="el-GR" sz="2400" dirty="0">
                <a:cs typeface="Arial" pitchFamily="34" charset="0"/>
              </a:rPr>
              <a:t>σε μαστίτιδες ενώ μειωμένη στο τέλος της γαλακτικής περιόδου. </a:t>
            </a:r>
          </a:p>
          <a:p>
            <a:pPr marL="342900" indent="-342900">
              <a:buFont typeface="Wingdings" panose="05000000000000000000" pitchFamily="2" charset="2"/>
              <a:buChar char="§"/>
              <a:defRPr/>
            </a:pPr>
            <a:endParaRPr lang="el-GR" altLang="el-GR" sz="2400" dirty="0">
              <a:cs typeface="Arial" pitchFamily="34" charset="0"/>
            </a:endParaRPr>
          </a:p>
          <a:p>
            <a:pPr marL="342900" indent="-342900">
              <a:buFont typeface="Wingdings" panose="05000000000000000000" pitchFamily="2" charset="2"/>
              <a:buChar char="§"/>
              <a:defRPr/>
            </a:pPr>
            <a:r>
              <a:rPr lang="el-GR" altLang="el-GR" sz="2400" dirty="0" err="1">
                <a:cs typeface="Arial" pitchFamily="34" charset="0"/>
              </a:rPr>
              <a:t>Καταλάση</a:t>
            </a:r>
            <a:r>
              <a:rPr lang="el-GR" altLang="el-GR" sz="2400" dirty="0">
                <a:cs typeface="Arial" pitchFamily="34" charset="0"/>
              </a:rPr>
              <a:t>: αυξάνεται 10-15φορές σε περίπτωση </a:t>
            </a:r>
            <a:r>
              <a:rPr lang="el-GR" altLang="el-GR" sz="2400" dirty="0" smtClean="0">
                <a:cs typeface="Arial" pitchFamily="34" charset="0"/>
              </a:rPr>
              <a:t>μαστίτιδας.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25</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cs typeface="Arial" pitchFamily="34" charset="0"/>
              </a:rPr>
              <a:t>Ένζυμα </a:t>
            </a:r>
            <a:r>
              <a:rPr lang="el-GR" altLang="el-GR" dirty="0" smtClean="0">
                <a:cs typeface="Arial" pitchFamily="34" charset="0"/>
              </a:rPr>
              <a:t>(2 </a:t>
            </a:r>
            <a:r>
              <a:rPr lang="el-GR" altLang="el-GR" dirty="0">
                <a:cs typeface="Arial" pitchFamily="34" charset="0"/>
              </a:rPr>
              <a:t>από 2)</a:t>
            </a:r>
            <a:endParaRPr lang="el-GR" dirty="0"/>
          </a:p>
        </p:txBody>
      </p:sp>
      <p:sp>
        <p:nvSpPr>
          <p:cNvPr id="6" name="2 - Θέση περιεχομένου" descr="Ξανθίνη οξειδάση: δεν αδρανοποιείται σε θερμοκρασία παστερίωσης αλλά σε θερμοκρασία μεγαλύτερη των ογδόντα βαθμών κελσίου.Έλεγχος για το εάν το γάλα έχει υποστεί βρασμό.&#10;Πρωτεάσες: συντελούν στη διάσπαση των πρωτεϊνών κατά την συντήρηση παστεριωμένου γάλακτος ή γαλακτοκομικών προϊόντων.&#10;Υπεροξειδάση: ποσοτικά το πρώτο ένζυμο του γάλακτος . Κυρίως στο πρωτόγαλα. &#10;Αντιμικροβιακή δράση. Ανάλογη της διατροφής &amp; εποχής.&#10;Λυσοζύμη: σε μικρή αναλογία και διαφορετική δομή από δάκρυα, γάλα γυναίκας.&#10;"/>
          <p:cNvSpPr>
            <a:spLocks noGrp="1"/>
          </p:cNvSpPr>
          <p:nvPr>
            <p:ph sz="quarter" idx="1"/>
          </p:nvPr>
        </p:nvSpPr>
        <p:spPr>
          <a:xfrm>
            <a:off x="612648" y="1196752"/>
            <a:ext cx="8153400" cy="4824536"/>
          </a:xfrm>
        </p:spPr>
        <p:txBody>
          <a:bodyPr>
            <a:noAutofit/>
          </a:bodyPr>
          <a:lstStyle/>
          <a:p>
            <a:pPr>
              <a:buFont typeface="Wingdings" panose="05000000000000000000" pitchFamily="2" charset="2"/>
              <a:buChar char="§"/>
              <a:defRPr/>
            </a:pPr>
            <a:r>
              <a:rPr lang="el-GR" altLang="el-GR" sz="2400" dirty="0" err="1">
                <a:cs typeface="Arial" pitchFamily="34" charset="0"/>
              </a:rPr>
              <a:t>Ξανθίνη</a:t>
            </a:r>
            <a:r>
              <a:rPr lang="el-GR" altLang="el-GR" sz="2400" dirty="0">
                <a:cs typeface="Arial" pitchFamily="34" charset="0"/>
              </a:rPr>
              <a:t> </a:t>
            </a:r>
            <a:r>
              <a:rPr lang="el-GR" altLang="el-GR" sz="2400" dirty="0" err="1">
                <a:cs typeface="Arial" pitchFamily="34" charset="0"/>
              </a:rPr>
              <a:t>οξειδάση</a:t>
            </a:r>
            <a:r>
              <a:rPr lang="el-GR" altLang="el-GR" sz="2400" dirty="0">
                <a:cs typeface="Arial" pitchFamily="34" charset="0"/>
              </a:rPr>
              <a:t>: δεν αδρανοποιείται σε θ παστερίωσης αλλά σε θ&gt;80ο</a:t>
            </a:r>
            <a:r>
              <a:rPr lang="en-US" altLang="el-GR" sz="2400" dirty="0">
                <a:cs typeface="Arial" pitchFamily="34" charset="0"/>
              </a:rPr>
              <a:t>C</a:t>
            </a:r>
            <a:r>
              <a:rPr lang="el-GR" altLang="el-GR" sz="2400" dirty="0">
                <a:cs typeface="Arial" pitchFamily="34" charset="0"/>
              </a:rPr>
              <a:t>.Έλεγχος για το εάν το γάλα έχει υποστεί βρασμό</a:t>
            </a:r>
            <a:r>
              <a:rPr lang="el-GR" altLang="el-GR" sz="2400" dirty="0" smtClean="0">
                <a:cs typeface="Arial" pitchFamily="34" charset="0"/>
              </a:rPr>
              <a:t>.</a:t>
            </a:r>
            <a:endParaRPr lang="el-GR" altLang="el-GR" sz="2400" dirty="0">
              <a:cs typeface="Arial" pitchFamily="34" charset="0"/>
            </a:endParaRPr>
          </a:p>
          <a:p>
            <a:pPr>
              <a:buFont typeface="Wingdings" panose="05000000000000000000" pitchFamily="2" charset="2"/>
              <a:buChar char="§"/>
              <a:defRPr/>
            </a:pPr>
            <a:r>
              <a:rPr lang="el-GR" altLang="el-GR" sz="2400" dirty="0" err="1">
                <a:cs typeface="Arial" pitchFamily="34" charset="0"/>
              </a:rPr>
              <a:t>Πρωτεάσες</a:t>
            </a:r>
            <a:r>
              <a:rPr lang="el-GR" altLang="el-GR" sz="2400" dirty="0">
                <a:cs typeface="Arial" pitchFamily="34" charset="0"/>
              </a:rPr>
              <a:t>: συντελούν στη διάσπαση των πρωτεϊνών κατά την συντήρηση παστεριωμένου γάλακτος ή γαλακτοκομικών </a:t>
            </a:r>
            <a:r>
              <a:rPr lang="el-GR" altLang="el-GR" sz="2400" dirty="0" smtClean="0">
                <a:cs typeface="Arial" pitchFamily="34" charset="0"/>
              </a:rPr>
              <a:t>προϊόντων.</a:t>
            </a:r>
            <a:endParaRPr lang="el-GR" altLang="el-GR" sz="2400" dirty="0">
              <a:cs typeface="Arial" pitchFamily="34" charset="0"/>
            </a:endParaRPr>
          </a:p>
          <a:p>
            <a:pPr>
              <a:buFont typeface="Wingdings" panose="05000000000000000000" pitchFamily="2" charset="2"/>
              <a:buChar char="§"/>
              <a:defRPr/>
            </a:pPr>
            <a:r>
              <a:rPr lang="el-GR" altLang="el-GR" sz="2400" dirty="0" err="1">
                <a:cs typeface="Arial" pitchFamily="34" charset="0"/>
              </a:rPr>
              <a:t>Υπεροξειδάση</a:t>
            </a:r>
            <a:r>
              <a:rPr lang="el-GR" altLang="el-GR" sz="2400" dirty="0">
                <a:cs typeface="Arial" pitchFamily="34" charset="0"/>
              </a:rPr>
              <a:t>: ποσοτικά το 1</a:t>
            </a:r>
            <a:r>
              <a:rPr lang="el-GR" altLang="el-GR" sz="2400" baseline="30000" dirty="0">
                <a:cs typeface="Arial" pitchFamily="34" charset="0"/>
              </a:rPr>
              <a:t>ο</a:t>
            </a:r>
            <a:r>
              <a:rPr lang="el-GR" altLang="el-GR" sz="2400" dirty="0">
                <a:cs typeface="Arial" pitchFamily="34" charset="0"/>
              </a:rPr>
              <a:t> ένζυμο του γάλακτος . Κυρίως στο πρωτόγαλα. </a:t>
            </a:r>
          </a:p>
          <a:p>
            <a:pPr>
              <a:buFont typeface="Wingdings" panose="05000000000000000000" pitchFamily="2" charset="2"/>
              <a:buChar char="§"/>
              <a:defRPr/>
            </a:pPr>
            <a:r>
              <a:rPr lang="el-GR" altLang="el-GR" sz="2400" dirty="0" err="1">
                <a:cs typeface="Arial" pitchFamily="34" charset="0"/>
              </a:rPr>
              <a:t>Αντιμικροβιακή</a:t>
            </a:r>
            <a:r>
              <a:rPr lang="el-GR" altLang="el-GR" sz="2400" dirty="0">
                <a:cs typeface="Arial" pitchFamily="34" charset="0"/>
              </a:rPr>
              <a:t> δράση. Ανάλογη της διατροφής &amp; εποχής</a:t>
            </a:r>
            <a:r>
              <a:rPr lang="el-GR" altLang="el-GR" sz="2400" dirty="0" smtClean="0">
                <a:cs typeface="Arial" pitchFamily="34" charset="0"/>
              </a:rPr>
              <a:t>.</a:t>
            </a:r>
            <a:endParaRPr lang="el-GR" altLang="el-GR" sz="2400" dirty="0">
              <a:cs typeface="Arial" pitchFamily="34" charset="0"/>
            </a:endParaRPr>
          </a:p>
          <a:p>
            <a:pPr>
              <a:buFont typeface="Wingdings" panose="05000000000000000000" pitchFamily="2" charset="2"/>
              <a:buChar char="§"/>
              <a:defRPr/>
            </a:pPr>
            <a:r>
              <a:rPr lang="el-GR" altLang="el-GR" sz="2400" dirty="0" err="1">
                <a:cs typeface="Arial" pitchFamily="34" charset="0"/>
              </a:rPr>
              <a:t>Λυσοζύμη</a:t>
            </a:r>
            <a:r>
              <a:rPr lang="el-GR" altLang="el-GR" sz="2400" dirty="0">
                <a:cs typeface="Arial" pitchFamily="34" charset="0"/>
              </a:rPr>
              <a:t>: σε μικρή αναλογία και διαφορετική δομή από δάκρυα, γάλα γυναίκας.</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26</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cs typeface="Arial" pitchFamily="34" charset="0"/>
              </a:rPr>
              <a:t>Άλλα </a:t>
            </a:r>
            <a:r>
              <a:rPr lang="el-GR" altLang="el-GR" dirty="0" smtClean="0">
                <a:cs typeface="Arial" pitchFamily="34" charset="0"/>
              </a:rPr>
              <a:t>συστατικά</a:t>
            </a:r>
            <a:endParaRPr lang="el-GR" dirty="0"/>
          </a:p>
        </p:txBody>
      </p:sp>
      <p:sp>
        <p:nvSpPr>
          <p:cNvPr id="2" name="Ορθογώνιο 1" descr="Ορμόνες: φυσικές κυμαίνονται ανάλογα με το στάδιο της γαλακτοπαραγωγής,&#10;Αλδεϋδες, Κετόνες,&#10;Μη πρωτεϊνικής φύσης αζωτούχες ουσίες,&#10;Θειούχες ενώσεις: αντιμικροβιακή δράση γάλακτος,&#10;Χρωστικές: καροτίνια (υποκίτρινο χρώμα στο λίπος), ριβοφλαβίνη (πρασινοκυανή απόχρωση αποβουτυρωμένου γάλακτος),&#10;Αέρια: οξυγόνο, διοξείδιο του άνθρακα και άζωτο (συνολικά πέντε τοις εκατό),&#10;Κύτταρα: φυσιολογικά έως πεντακόσιες χιλιάδες λευκοκύτταρα και επιθηλιακά κύτταρα ανά ml. Αυξάνονται σε μαστίτιδα. Μέθοδος ταχείας εκτίμησης υγιεινής γάλακτος. &#10;"/>
          <p:cNvSpPr/>
          <p:nvPr/>
        </p:nvSpPr>
        <p:spPr>
          <a:xfrm>
            <a:off x="467544" y="1055633"/>
            <a:ext cx="8208912" cy="4893647"/>
          </a:xfrm>
          <a:prstGeom prst="rect">
            <a:avLst/>
          </a:prstGeom>
        </p:spPr>
        <p:txBody>
          <a:bodyPr wrap="square">
            <a:spAutoFit/>
          </a:bodyPr>
          <a:lstStyle/>
          <a:p>
            <a:pPr marL="342900" indent="-342900">
              <a:buFont typeface="Arial" panose="020B0604020202020204" pitchFamily="34" charset="0"/>
              <a:buChar char="•"/>
              <a:defRPr/>
            </a:pPr>
            <a:r>
              <a:rPr lang="el-GR" altLang="el-GR" sz="2400" dirty="0">
                <a:cs typeface="Arial" pitchFamily="34" charset="0"/>
              </a:rPr>
              <a:t>Ορμόνες: φυσικές κυμαίνονται ανάλογα με το στάδιο της </a:t>
            </a:r>
            <a:r>
              <a:rPr lang="el-GR" altLang="el-GR" sz="2400" dirty="0" smtClean="0">
                <a:cs typeface="Arial" pitchFamily="34" charset="0"/>
              </a:rPr>
              <a:t>γαλακτοπαραγωγής,</a:t>
            </a:r>
            <a:endParaRPr lang="el-GR" altLang="el-GR" sz="2400" dirty="0">
              <a:cs typeface="Arial" pitchFamily="34" charset="0"/>
            </a:endParaRPr>
          </a:p>
          <a:p>
            <a:pPr marL="342900" indent="-342900">
              <a:buFont typeface="Arial" panose="020B0604020202020204" pitchFamily="34" charset="0"/>
              <a:buChar char="•"/>
              <a:defRPr/>
            </a:pPr>
            <a:r>
              <a:rPr lang="el-GR" altLang="el-GR" sz="2400" dirty="0" err="1">
                <a:cs typeface="Arial" pitchFamily="34" charset="0"/>
              </a:rPr>
              <a:t>Αλδεϋδες</a:t>
            </a:r>
            <a:r>
              <a:rPr lang="el-GR" altLang="el-GR" sz="2400" dirty="0">
                <a:cs typeface="Arial" pitchFamily="34" charset="0"/>
              </a:rPr>
              <a:t>, </a:t>
            </a:r>
            <a:r>
              <a:rPr lang="el-GR" altLang="el-GR" sz="2400" dirty="0" smtClean="0">
                <a:cs typeface="Arial" pitchFamily="34" charset="0"/>
              </a:rPr>
              <a:t>Κετόνες,</a:t>
            </a:r>
            <a:endParaRPr lang="el-GR" altLang="el-GR" sz="2400" dirty="0">
              <a:cs typeface="Arial" pitchFamily="34" charset="0"/>
            </a:endParaRPr>
          </a:p>
          <a:p>
            <a:pPr marL="342900" indent="-342900">
              <a:buFont typeface="Arial" panose="020B0604020202020204" pitchFamily="34" charset="0"/>
              <a:buChar char="•"/>
              <a:defRPr/>
            </a:pPr>
            <a:r>
              <a:rPr lang="el-GR" altLang="el-GR" sz="2400" dirty="0">
                <a:cs typeface="Arial" pitchFamily="34" charset="0"/>
              </a:rPr>
              <a:t>Μη πρωτεϊνικής φύσης αζωτούχες </a:t>
            </a:r>
            <a:r>
              <a:rPr lang="el-GR" altLang="el-GR" sz="2400" dirty="0" smtClean="0">
                <a:cs typeface="Arial" pitchFamily="34" charset="0"/>
              </a:rPr>
              <a:t>ουσίες,</a:t>
            </a:r>
            <a:endParaRPr lang="el-GR" altLang="el-GR" sz="2400" dirty="0">
              <a:cs typeface="Arial" pitchFamily="34" charset="0"/>
            </a:endParaRPr>
          </a:p>
          <a:p>
            <a:pPr marL="342900" indent="-342900">
              <a:buFont typeface="Arial" panose="020B0604020202020204" pitchFamily="34" charset="0"/>
              <a:buChar char="•"/>
              <a:defRPr/>
            </a:pPr>
            <a:r>
              <a:rPr lang="el-GR" altLang="el-GR" sz="2400" dirty="0">
                <a:cs typeface="Arial" pitchFamily="34" charset="0"/>
              </a:rPr>
              <a:t>Θειούχες ενώσεις: </a:t>
            </a:r>
            <a:r>
              <a:rPr lang="el-GR" altLang="el-GR" sz="2400" dirty="0" err="1">
                <a:cs typeface="Arial" pitchFamily="34" charset="0"/>
              </a:rPr>
              <a:t>αντιμικροβιακή</a:t>
            </a:r>
            <a:r>
              <a:rPr lang="el-GR" altLang="el-GR" sz="2400" dirty="0">
                <a:cs typeface="Arial" pitchFamily="34" charset="0"/>
              </a:rPr>
              <a:t> δράση </a:t>
            </a:r>
            <a:r>
              <a:rPr lang="el-GR" altLang="el-GR" sz="2400" dirty="0" smtClean="0">
                <a:cs typeface="Arial" pitchFamily="34" charset="0"/>
              </a:rPr>
              <a:t>γάλακτος,</a:t>
            </a:r>
            <a:endParaRPr lang="el-GR" altLang="el-GR" sz="2400" dirty="0">
              <a:cs typeface="Arial" pitchFamily="34" charset="0"/>
            </a:endParaRPr>
          </a:p>
          <a:p>
            <a:pPr marL="342900" indent="-342900">
              <a:buFont typeface="Arial" panose="020B0604020202020204" pitchFamily="34" charset="0"/>
              <a:buChar char="•"/>
              <a:defRPr/>
            </a:pPr>
            <a:r>
              <a:rPr lang="el-GR" altLang="el-GR" sz="2400" dirty="0">
                <a:cs typeface="Arial" pitchFamily="34" charset="0"/>
              </a:rPr>
              <a:t>Χρωστικές: καροτίνια (υποκίτρινο χρώμα στο λίπος), </a:t>
            </a:r>
            <a:r>
              <a:rPr lang="el-GR" altLang="el-GR" sz="2400" dirty="0" err="1">
                <a:cs typeface="Arial" pitchFamily="34" charset="0"/>
              </a:rPr>
              <a:t>ριβοφλαβίνη</a:t>
            </a:r>
            <a:r>
              <a:rPr lang="el-GR" altLang="el-GR" sz="2400" dirty="0">
                <a:cs typeface="Arial" pitchFamily="34" charset="0"/>
              </a:rPr>
              <a:t> (</a:t>
            </a:r>
            <a:r>
              <a:rPr lang="el-GR" altLang="el-GR" sz="2400" dirty="0" err="1">
                <a:cs typeface="Arial" pitchFamily="34" charset="0"/>
              </a:rPr>
              <a:t>πρασινοκυανή</a:t>
            </a:r>
            <a:r>
              <a:rPr lang="el-GR" altLang="el-GR" sz="2400" dirty="0">
                <a:cs typeface="Arial" pitchFamily="34" charset="0"/>
              </a:rPr>
              <a:t> απόχρωση αποβουτυρωμένου γάλακτος</a:t>
            </a:r>
            <a:r>
              <a:rPr lang="el-GR" altLang="el-GR" sz="2400" dirty="0" smtClean="0">
                <a:cs typeface="Arial" pitchFamily="34" charset="0"/>
              </a:rPr>
              <a:t>),</a:t>
            </a:r>
            <a:endParaRPr lang="el-GR" altLang="el-GR" sz="2400" dirty="0">
              <a:cs typeface="Arial" pitchFamily="34" charset="0"/>
            </a:endParaRPr>
          </a:p>
          <a:p>
            <a:pPr marL="342900" indent="-342900">
              <a:buFont typeface="Arial" panose="020B0604020202020204" pitchFamily="34" charset="0"/>
              <a:buChar char="•"/>
              <a:defRPr/>
            </a:pPr>
            <a:r>
              <a:rPr lang="el-GR" altLang="el-GR" sz="2400" dirty="0">
                <a:cs typeface="Arial" pitchFamily="34" charset="0"/>
              </a:rPr>
              <a:t>Αέρια: οξυγόνο, διοξείδιο του άνθρακα και άζωτο (συνολικά 5</a:t>
            </a:r>
            <a:r>
              <a:rPr lang="el-GR" altLang="el-GR" sz="2400" dirty="0" smtClean="0">
                <a:cs typeface="Arial" pitchFamily="34" charset="0"/>
              </a:rPr>
              <a:t>%),</a:t>
            </a:r>
            <a:endParaRPr lang="el-GR" altLang="el-GR" sz="2400" dirty="0">
              <a:cs typeface="Arial" pitchFamily="34" charset="0"/>
            </a:endParaRPr>
          </a:p>
          <a:p>
            <a:pPr marL="342900" indent="-342900">
              <a:buFont typeface="Arial" panose="020B0604020202020204" pitchFamily="34" charset="0"/>
              <a:buChar char="•"/>
              <a:defRPr/>
            </a:pPr>
            <a:r>
              <a:rPr lang="el-GR" altLang="el-GR" sz="2400" dirty="0">
                <a:cs typeface="Arial" pitchFamily="34" charset="0"/>
              </a:rPr>
              <a:t>Κύτταρα: φυσιολογικά έως 500.000 λευκοκύτταρα και επιθηλιακά κύτταρα / </a:t>
            </a:r>
            <a:r>
              <a:rPr lang="en-US" altLang="el-GR" sz="2400" dirty="0">
                <a:cs typeface="Arial" pitchFamily="34" charset="0"/>
              </a:rPr>
              <a:t>ml.</a:t>
            </a:r>
            <a:r>
              <a:rPr lang="el-GR" altLang="el-GR" sz="2400" dirty="0">
                <a:cs typeface="Arial" pitchFamily="34" charset="0"/>
              </a:rPr>
              <a:t> Αυξάνονται σε μαστίτιδα. Μέθοδος ταχείας εκτίμησης υγιεινής γάλακτος.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27</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79208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smtClean="0"/>
              <a:t>Επιρροές Χημικής σύστασης</a:t>
            </a:r>
            <a:endParaRPr lang="el-GR" dirty="0"/>
          </a:p>
        </p:txBody>
      </p:sp>
      <p:sp>
        <p:nvSpPr>
          <p:cNvPr id="2" name="Ορθογώνιο 1"/>
          <p:cNvSpPr/>
          <p:nvPr/>
        </p:nvSpPr>
        <p:spPr>
          <a:xfrm>
            <a:off x="467544" y="677589"/>
            <a:ext cx="8208912" cy="5847755"/>
          </a:xfrm>
          <a:prstGeom prst="rect">
            <a:avLst/>
          </a:prstGeom>
        </p:spPr>
        <p:txBody>
          <a:bodyPr wrap="square">
            <a:spAutoFit/>
          </a:bodyPr>
          <a:lstStyle/>
          <a:p>
            <a:pPr>
              <a:defRPr/>
            </a:pPr>
            <a:r>
              <a:rPr lang="el-GR" altLang="el-GR" sz="2200" dirty="0">
                <a:cs typeface="Arial" pitchFamily="34" charset="0"/>
              </a:rPr>
              <a:t>Επηρεάζεται </a:t>
            </a:r>
            <a:r>
              <a:rPr lang="el-GR" altLang="el-GR" sz="2200" dirty="0" smtClean="0">
                <a:cs typeface="Arial" pitchFamily="34" charset="0"/>
              </a:rPr>
              <a:t>από:</a:t>
            </a:r>
            <a:endParaRPr lang="el-GR" altLang="el-GR" sz="2200" dirty="0">
              <a:cs typeface="Arial" pitchFamily="34" charset="0"/>
            </a:endParaRPr>
          </a:p>
          <a:p>
            <a:pPr marL="342900" indent="-342900">
              <a:buFont typeface="Arial" panose="020B0604020202020204" pitchFamily="34" charset="0"/>
              <a:buChar char="•"/>
              <a:defRPr/>
            </a:pPr>
            <a:r>
              <a:rPr lang="el-GR" altLang="el-GR" sz="2200" dirty="0" smtClean="0">
                <a:cs typeface="Arial" pitchFamily="34" charset="0"/>
              </a:rPr>
              <a:t>Είδος,</a:t>
            </a:r>
            <a:endParaRPr lang="el-GR" altLang="el-GR" sz="2200" dirty="0">
              <a:cs typeface="Arial" pitchFamily="34" charset="0"/>
            </a:endParaRPr>
          </a:p>
          <a:p>
            <a:pPr marL="342900" indent="-342900">
              <a:buFont typeface="Arial" panose="020B0604020202020204" pitchFamily="34" charset="0"/>
              <a:buChar char="•"/>
              <a:defRPr/>
            </a:pPr>
            <a:r>
              <a:rPr lang="el-GR" altLang="el-GR" sz="2200" dirty="0" smtClean="0">
                <a:cs typeface="Arial" pitchFamily="34" charset="0"/>
              </a:rPr>
              <a:t>Φυλή,</a:t>
            </a:r>
            <a:endParaRPr lang="el-GR" altLang="el-GR" sz="2200" dirty="0">
              <a:cs typeface="Arial" pitchFamily="34" charset="0"/>
            </a:endParaRPr>
          </a:p>
          <a:p>
            <a:pPr marL="342900" indent="-342900">
              <a:buFont typeface="Arial" panose="020B0604020202020204" pitchFamily="34" charset="0"/>
              <a:buChar char="•"/>
              <a:defRPr/>
            </a:pPr>
            <a:r>
              <a:rPr lang="el-GR" altLang="el-GR" sz="2200" dirty="0" smtClean="0">
                <a:cs typeface="Arial" pitchFamily="34" charset="0"/>
              </a:rPr>
              <a:t>Διατροφή, </a:t>
            </a:r>
            <a:endParaRPr lang="el-GR" altLang="el-GR" sz="2200" dirty="0">
              <a:cs typeface="Arial" pitchFamily="34" charset="0"/>
            </a:endParaRPr>
          </a:p>
          <a:p>
            <a:pPr marL="342900" indent="-342900">
              <a:buFont typeface="Arial" panose="020B0604020202020204" pitchFamily="34" charset="0"/>
              <a:buChar char="•"/>
              <a:defRPr/>
            </a:pPr>
            <a:r>
              <a:rPr lang="el-GR" altLang="el-GR" sz="2200" dirty="0">
                <a:cs typeface="Arial" pitchFamily="34" charset="0"/>
              </a:rPr>
              <a:t>Φάση </a:t>
            </a:r>
            <a:r>
              <a:rPr lang="el-GR" altLang="el-GR" sz="2200" dirty="0" smtClean="0">
                <a:cs typeface="Arial" pitchFamily="34" charset="0"/>
              </a:rPr>
              <a:t>γαλακτοπαραγωγής,</a:t>
            </a:r>
            <a:endParaRPr lang="en-US" altLang="el-GR" sz="2200" dirty="0">
              <a:cs typeface="Arial" pitchFamily="34" charset="0"/>
            </a:endParaRPr>
          </a:p>
          <a:p>
            <a:pPr marL="342900" indent="-342900">
              <a:buFont typeface="Arial" panose="020B0604020202020204" pitchFamily="34" charset="0"/>
              <a:buChar char="•"/>
              <a:defRPr/>
            </a:pPr>
            <a:r>
              <a:rPr lang="el-GR" altLang="el-GR" sz="2200" dirty="0">
                <a:cs typeface="Arial" pitchFamily="34" charset="0"/>
              </a:rPr>
              <a:t>Αριθμός αμέλξεων/24</a:t>
            </a:r>
            <a:r>
              <a:rPr lang="en-US" altLang="el-GR" sz="2200" dirty="0" smtClean="0">
                <a:cs typeface="Arial" pitchFamily="34" charset="0"/>
              </a:rPr>
              <a:t>h</a:t>
            </a:r>
            <a:r>
              <a:rPr lang="el-GR" altLang="el-GR" sz="2200" dirty="0" smtClean="0">
                <a:cs typeface="Arial" pitchFamily="34" charset="0"/>
              </a:rPr>
              <a:t>,</a:t>
            </a:r>
            <a:r>
              <a:rPr lang="en-US" altLang="el-GR" sz="2200" dirty="0" smtClean="0">
                <a:cs typeface="Arial" pitchFamily="34" charset="0"/>
              </a:rPr>
              <a:t> </a:t>
            </a:r>
            <a:endParaRPr lang="el-GR" altLang="el-GR" sz="2200" dirty="0">
              <a:cs typeface="Arial" pitchFamily="34" charset="0"/>
            </a:endParaRPr>
          </a:p>
          <a:p>
            <a:pPr marL="342900" indent="-342900">
              <a:buFont typeface="Arial" panose="020B0604020202020204" pitchFamily="34" charset="0"/>
              <a:buChar char="•"/>
              <a:defRPr/>
            </a:pPr>
            <a:r>
              <a:rPr lang="el-GR" altLang="el-GR" sz="2200" dirty="0">
                <a:cs typeface="Arial" pitchFamily="34" charset="0"/>
              </a:rPr>
              <a:t>Ώρα </a:t>
            </a:r>
            <a:r>
              <a:rPr lang="el-GR" altLang="el-GR" sz="2200" dirty="0" err="1" smtClean="0">
                <a:cs typeface="Arial" pitchFamily="34" charset="0"/>
              </a:rPr>
              <a:t>άμελξης</a:t>
            </a:r>
            <a:r>
              <a:rPr lang="el-GR" altLang="el-GR" sz="2200" dirty="0" smtClean="0">
                <a:cs typeface="Arial" pitchFamily="34" charset="0"/>
              </a:rPr>
              <a:t>,</a:t>
            </a:r>
            <a:endParaRPr lang="el-GR" altLang="el-GR" sz="2200" dirty="0">
              <a:cs typeface="Arial" pitchFamily="34" charset="0"/>
            </a:endParaRPr>
          </a:p>
          <a:p>
            <a:pPr marL="342900" indent="-342900">
              <a:buFont typeface="Arial" panose="020B0604020202020204" pitchFamily="34" charset="0"/>
              <a:buChar char="•"/>
              <a:defRPr/>
            </a:pPr>
            <a:r>
              <a:rPr lang="el-GR" altLang="el-GR" sz="2200" dirty="0">
                <a:cs typeface="Arial" pitchFamily="34" charset="0"/>
              </a:rPr>
              <a:t>Τρόπος </a:t>
            </a:r>
            <a:r>
              <a:rPr lang="el-GR" altLang="el-GR" sz="2200" dirty="0" err="1" smtClean="0">
                <a:cs typeface="Arial" pitchFamily="34" charset="0"/>
              </a:rPr>
              <a:t>άμελξης</a:t>
            </a:r>
            <a:r>
              <a:rPr lang="el-GR" altLang="el-GR" sz="2200" dirty="0" smtClean="0">
                <a:cs typeface="Arial" pitchFamily="34" charset="0"/>
              </a:rPr>
              <a:t>,</a:t>
            </a:r>
            <a:endParaRPr lang="el-GR" altLang="el-GR" sz="2200" dirty="0">
              <a:cs typeface="Arial" pitchFamily="34" charset="0"/>
            </a:endParaRPr>
          </a:p>
          <a:p>
            <a:pPr marL="342900" indent="-342900">
              <a:buFont typeface="Arial" panose="020B0604020202020204" pitchFamily="34" charset="0"/>
              <a:buChar char="•"/>
              <a:defRPr/>
            </a:pPr>
            <a:r>
              <a:rPr lang="el-GR" altLang="el-GR" sz="2200" dirty="0" smtClean="0">
                <a:cs typeface="Arial" pitchFamily="34" charset="0"/>
              </a:rPr>
              <a:t>Ηλικία,</a:t>
            </a:r>
            <a:endParaRPr lang="el-GR" altLang="el-GR" sz="2200" dirty="0">
              <a:cs typeface="Arial" pitchFamily="34" charset="0"/>
            </a:endParaRPr>
          </a:p>
          <a:p>
            <a:pPr marL="342900" indent="-342900">
              <a:buFont typeface="Arial" panose="020B0604020202020204" pitchFamily="34" charset="0"/>
              <a:buChar char="•"/>
              <a:defRPr/>
            </a:pPr>
            <a:r>
              <a:rPr lang="el-GR" altLang="el-GR" sz="2200" dirty="0">
                <a:cs typeface="Arial" pitchFamily="34" charset="0"/>
              </a:rPr>
              <a:t>Σωματική </a:t>
            </a:r>
            <a:r>
              <a:rPr lang="el-GR" altLang="el-GR" sz="2200" dirty="0" smtClean="0">
                <a:cs typeface="Arial" pitchFamily="34" charset="0"/>
              </a:rPr>
              <a:t>κατάσταση, </a:t>
            </a:r>
            <a:endParaRPr lang="el-GR" altLang="el-GR" sz="2200" dirty="0">
              <a:cs typeface="Arial" pitchFamily="34" charset="0"/>
            </a:endParaRPr>
          </a:p>
          <a:p>
            <a:pPr marL="342900" indent="-342900">
              <a:buFont typeface="Arial" panose="020B0604020202020204" pitchFamily="34" charset="0"/>
              <a:buChar char="•"/>
              <a:defRPr/>
            </a:pPr>
            <a:r>
              <a:rPr lang="el-GR" altLang="el-GR" sz="2200" dirty="0" smtClean="0">
                <a:cs typeface="Arial" pitchFamily="34" charset="0"/>
              </a:rPr>
              <a:t>Υγεία,</a:t>
            </a:r>
            <a:endParaRPr lang="el-GR" altLang="el-GR" sz="2200" dirty="0">
              <a:cs typeface="Arial" pitchFamily="34" charset="0"/>
            </a:endParaRPr>
          </a:p>
          <a:p>
            <a:pPr marL="342900" indent="-342900">
              <a:buFont typeface="Arial" panose="020B0604020202020204" pitchFamily="34" charset="0"/>
              <a:buChar char="•"/>
              <a:defRPr/>
            </a:pPr>
            <a:r>
              <a:rPr lang="el-GR" altLang="el-GR" sz="2200" dirty="0">
                <a:cs typeface="Arial" pitchFamily="34" charset="0"/>
              </a:rPr>
              <a:t>Η διάρκεια </a:t>
            </a:r>
            <a:r>
              <a:rPr lang="el-GR" altLang="el-GR" sz="2200" dirty="0" smtClean="0">
                <a:cs typeface="Arial" pitchFamily="34" charset="0"/>
              </a:rPr>
              <a:t>ξηράς περιόδου,</a:t>
            </a:r>
            <a:endParaRPr lang="el-GR" altLang="el-GR" sz="2200" dirty="0">
              <a:cs typeface="Arial" pitchFamily="34" charset="0"/>
            </a:endParaRPr>
          </a:p>
          <a:p>
            <a:pPr marL="342900" indent="-342900">
              <a:buFont typeface="Arial" panose="020B0604020202020204" pitchFamily="34" charset="0"/>
              <a:buChar char="•"/>
              <a:defRPr/>
            </a:pPr>
            <a:r>
              <a:rPr lang="el-GR" altLang="el-GR" sz="2200" dirty="0">
                <a:cs typeface="Arial" pitchFamily="34" charset="0"/>
              </a:rPr>
              <a:t>Η συχνότητα των </a:t>
            </a:r>
            <a:r>
              <a:rPr lang="el-GR" altLang="el-GR" sz="2200" dirty="0" smtClean="0">
                <a:cs typeface="Arial" pitchFamily="34" charset="0"/>
              </a:rPr>
              <a:t>τοκετών,</a:t>
            </a:r>
            <a:endParaRPr lang="el-GR" altLang="el-GR" sz="2200" dirty="0">
              <a:cs typeface="Arial" pitchFamily="34" charset="0"/>
            </a:endParaRPr>
          </a:p>
          <a:p>
            <a:pPr marL="342900" indent="-342900">
              <a:buFont typeface="Arial" panose="020B0604020202020204" pitchFamily="34" charset="0"/>
              <a:buChar char="•"/>
              <a:defRPr/>
            </a:pPr>
            <a:r>
              <a:rPr lang="el-GR" altLang="el-GR" sz="2200" dirty="0">
                <a:cs typeface="Arial" pitchFamily="34" charset="0"/>
              </a:rPr>
              <a:t>Η εμφάνιση του </a:t>
            </a:r>
            <a:r>
              <a:rPr lang="el-GR" altLang="el-GR" sz="2200" dirty="0" smtClean="0">
                <a:cs typeface="Arial" pitchFamily="34" charset="0"/>
              </a:rPr>
              <a:t>οίστρου, </a:t>
            </a:r>
            <a:endParaRPr lang="el-GR" altLang="el-GR" sz="2200" dirty="0">
              <a:cs typeface="Arial" pitchFamily="34" charset="0"/>
            </a:endParaRPr>
          </a:p>
          <a:p>
            <a:pPr marL="342900" indent="-342900">
              <a:buFont typeface="Arial" panose="020B0604020202020204" pitchFamily="34" charset="0"/>
              <a:buChar char="•"/>
              <a:defRPr/>
            </a:pPr>
            <a:r>
              <a:rPr lang="el-GR" altLang="el-GR" sz="2200" dirty="0">
                <a:cs typeface="Arial" pitchFamily="34" charset="0"/>
              </a:rPr>
              <a:t>Βαθμός </a:t>
            </a:r>
            <a:r>
              <a:rPr lang="el-GR" altLang="el-GR" sz="2200" dirty="0" smtClean="0">
                <a:cs typeface="Arial" pitchFamily="34" charset="0"/>
              </a:rPr>
              <a:t>πάχυνσης,</a:t>
            </a:r>
            <a:endParaRPr lang="el-GR" altLang="el-GR" sz="2200" dirty="0">
              <a:cs typeface="Arial" pitchFamily="34" charset="0"/>
            </a:endParaRPr>
          </a:p>
          <a:p>
            <a:pPr marL="342900" indent="-342900">
              <a:buFont typeface="Arial" panose="020B0604020202020204" pitchFamily="34" charset="0"/>
              <a:buChar char="•"/>
              <a:defRPr/>
            </a:pPr>
            <a:r>
              <a:rPr lang="el-GR" altLang="el-GR" sz="2200" dirty="0" smtClean="0">
                <a:cs typeface="Arial" pitchFamily="34" charset="0"/>
              </a:rPr>
              <a:t>Εποχή, </a:t>
            </a:r>
            <a:endParaRPr lang="el-GR" altLang="el-GR" sz="2200" dirty="0">
              <a:cs typeface="Arial" pitchFamily="34" charset="0"/>
            </a:endParaRPr>
          </a:p>
          <a:p>
            <a:pPr marL="342900" indent="-342900">
              <a:buFont typeface="Arial" panose="020B0604020202020204" pitchFamily="34" charset="0"/>
              <a:buChar char="•"/>
              <a:defRPr/>
            </a:pPr>
            <a:r>
              <a:rPr lang="el-GR" altLang="el-GR" sz="2200" dirty="0" smtClean="0">
                <a:cs typeface="Arial" pitchFamily="34" charset="0"/>
              </a:rPr>
              <a:t>Θερμοκρασία. </a:t>
            </a:r>
            <a:endParaRPr lang="el-GR" altLang="el-GR" sz="2200" dirty="0">
              <a:cs typeface="Arial" pitchFamily="34" charset="0"/>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28</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cs typeface="Arial" pitchFamily="34" charset="0"/>
              </a:rPr>
              <a:t>Δ</a:t>
            </a:r>
            <a:r>
              <a:rPr lang="el-GR" altLang="el-GR" dirty="0" smtClean="0">
                <a:cs typeface="Arial" pitchFamily="34" charset="0"/>
              </a:rPr>
              <a:t>ιαφορές </a:t>
            </a:r>
            <a:r>
              <a:rPr lang="el-GR" altLang="el-GR" dirty="0">
                <a:cs typeface="Arial" pitchFamily="34" charset="0"/>
              </a:rPr>
              <a:t>στα διάφορα είδη ζώων</a:t>
            </a:r>
            <a:endParaRPr lang="el-GR" dirty="0"/>
          </a:p>
        </p:txBody>
      </p:sp>
      <p:sp>
        <p:nvSpPr>
          <p:cNvPr id="2" name="Ορθογώνιο 1"/>
          <p:cNvSpPr/>
          <p:nvPr/>
        </p:nvSpPr>
        <p:spPr>
          <a:xfrm>
            <a:off x="467544" y="1028343"/>
            <a:ext cx="8280920" cy="5262979"/>
          </a:xfrm>
          <a:prstGeom prst="rect">
            <a:avLst/>
          </a:prstGeom>
        </p:spPr>
        <p:txBody>
          <a:bodyPr wrap="square">
            <a:spAutoFit/>
          </a:bodyPr>
          <a:lstStyle/>
          <a:p>
            <a:pPr>
              <a:defRPr/>
            </a:pPr>
            <a:r>
              <a:rPr lang="el-GR" altLang="el-GR" sz="2400" dirty="0">
                <a:cs typeface="Arial" pitchFamily="34" charset="0"/>
              </a:rPr>
              <a:t>Αξιοσημείωτες διαφορές στα διάφορα είδη ζώων:</a:t>
            </a:r>
          </a:p>
          <a:p>
            <a:pPr marL="342900" indent="-342900">
              <a:buFont typeface="Arial" panose="020B0604020202020204" pitchFamily="34" charset="0"/>
              <a:buChar char="•"/>
              <a:defRPr/>
            </a:pPr>
            <a:endParaRPr lang="el-GR" altLang="el-GR" sz="2400" dirty="0">
              <a:cs typeface="Arial" pitchFamily="34" charset="0"/>
            </a:endParaRPr>
          </a:p>
          <a:p>
            <a:pPr>
              <a:defRPr/>
            </a:pPr>
            <a:r>
              <a:rPr lang="el-GR" altLang="el-GR" sz="2400" dirty="0" smtClean="0">
                <a:cs typeface="Arial" pitchFamily="34" charset="0"/>
              </a:rPr>
              <a:t>Πρόβειο </a:t>
            </a:r>
            <a:r>
              <a:rPr lang="el-GR" altLang="el-GR" sz="2400" dirty="0">
                <a:cs typeface="Arial" pitchFamily="34" charset="0"/>
              </a:rPr>
              <a:t>γάλα: </a:t>
            </a:r>
          </a:p>
          <a:p>
            <a:pPr marL="342900" indent="-342900">
              <a:buFont typeface="Arial" panose="020B0604020202020204" pitchFamily="34" charset="0"/>
              <a:buChar char="•"/>
              <a:defRPr/>
            </a:pPr>
            <a:r>
              <a:rPr lang="el-GR" altLang="el-GR" sz="2400" dirty="0">
                <a:cs typeface="Arial" pitchFamily="34" charset="0"/>
              </a:rPr>
              <a:t>περισσότερα στερεά </a:t>
            </a:r>
            <a:r>
              <a:rPr lang="el-GR" altLang="el-GR" sz="2400" dirty="0" smtClean="0">
                <a:cs typeface="Arial" pitchFamily="34" charset="0"/>
              </a:rPr>
              <a:t>συστατικά,</a:t>
            </a:r>
            <a:endParaRPr lang="el-GR" altLang="el-GR" sz="2400" dirty="0">
              <a:cs typeface="Arial" pitchFamily="34" charset="0"/>
            </a:endParaRPr>
          </a:p>
          <a:p>
            <a:pPr marL="342900" indent="-342900">
              <a:buFont typeface="Arial" panose="020B0604020202020204" pitchFamily="34" charset="0"/>
              <a:buChar char="•"/>
              <a:defRPr/>
            </a:pPr>
            <a:r>
              <a:rPr lang="el-GR" altLang="el-GR" sz="2400" dirty="0" smtClean="0">
                <a:cs typeface="Arial" pitchFamily="34" charset="0"/>
              </a:rPr>
              <a:t>πλουσιότερο </a:t>
            </a:r>
            <a:r>
              <a:rPr lang="el-GR" altLang="el-GR" sz="2400" dirty="0">
                <a:cs typeface="Arial" pitchFamily="34" charset="0"/>
              </a:rPr>
              <a:t>σε λίπος και </a:t>
            </a:r>
            <a:r>
              <a:rPr lang="el-GR" altLang="el-GR" sz="2400" dirty="0" smtClean="0">
                <a:cs typeface="Arial" pitchFamily="34" charset="0"/>
              </a:rPr>
              <a:t>λευκώματα,</a:t>
            </a:r>
            <a:r>
              <a:rPr lang="el-GR" altLang="el-GR" sz="2400" dirty="0" smtClean="0">
                <a:cs typeface="Arial" pitchFamily="34" charset="0"/>
                <a:sym typeface="Wingdings" pitchFamily="2" charset="2"/>
              </a:rPr>
              <a:t> </a:t>
            </a:r>
            <a:endParaRPr lang="el-GR" altLang="el-GR" sz="2400" dirty="0">
              <a:cs typeface="Arial" pitchFamily="34" charset="0"/>
              <a:sym typeface="Wingdings" pitchFamily="2" charset="2"/>
            </a:endParaRPr>
          </a:p>
          <a:p>
            <a:pPr marL="342900" indent="-342900">
              <a:buFont typeface="Arial" panose="020B0604020202020204" pitchFamily="34" charset="0"/>
              <a:buChar char="•"/>
              <a:defRPr/>
            </a:pPr>
            <a:r>
              <a:rPr lang="el-GR" altLang="el-GR" sz="2400" dirty="0" smtClean="0">
                <a:cs typeface="Arial" pitchFamily="34" charset="0"/>
                <a:sym typeface="Wingdings" pitchFamily="2" charset="2"/>
              </a:rPr>
              <a:t>αποδίδει </a:t>
            </a:r>
            <a:r>
              <a:rPr lang="el-GR" altLang="el-GR" sz="2400" dirty="0">
                <a:cs typeface="Arial" pitchFamily="34" charset="0"/>
                <a:sym typeface="Wingdings" pitchFamily="2" charset="2"/>
              </a:rPr>
              <a:t>περισσότερο στην </a:t>
            </a:r>
            <a:r>
              <a:rPr lang="el-GR" altLang="el-GR" sz="2400" dirty="0" err="1" smtClean="0">
                <a:cs typeface="Arial" pitchFamily="34" charset="0"/>
                <a:sym typeface="Wingdings" pitchFamily="2" charset="2"/>
              </a:rPr>
              <a:t>τυροκόμηση</a:t>
            </a:r>
            <a:r>
              <a:rPr lang="el-GR" altLang="el-GR" sz="2400" dirty="0" smtClean="0">
                <a:cs typeface="Arial" pitchFamily="34" charset="0"/>
                <a:sym typeface="Wingdings" pitchFamily="2" charset="2"/>
              </a:rPr>
              <a:t>,</a:t>
            </a:r>
            <a:endParaRPr lang="el-GR" altLang="el-GR" sz="2400" dirty="0">
              <a:cs typeface="Arial" pitchFamily="34" charset="0"/>
              <a:sym typeface="Wingdings" pitchFamily="2" charset="2"/>
            </a:endParaRPr>
          </a:p>
          <a:p>
            <a:pPr marL="342900" indent="-342900">
              <a:buFont typeface="Arial" panose="020B0604020202020204" pitchFamily="34" charset="0"/>
              <a:buChar char="•"/>
              <a:defRPr/>
            </a:pPr>
            <a:r>
              <a:rPr lang="el-GR" altLang="el-GR" sz="2400" dirty="0" smtClean="0">
                <a:cs typeface="Arial" pitchFamily="34" charset="0"/>
                <a:sym typeface="Wingdings" pitchFamily="2" charset="2"/>
              </a:rPr>
              <a:t>παράγει </a:t>
            </a:r>
            <a:r>
              <a:rPr lang="el-GR" altLang="el-GR" sz="2400" dirty="0">
                <a:cs typeface="Arial" pitchFamily="34" charset="0"/>
                <a:sym typeface="Wingdings" pitchFamily="2" charset="2"/>
              </a:rPr>
              <a:t>γιαούρτη με μεγαλύτερο </a:t>
            </a:r>
            <a:r>
              <a:rPr lang="el-GR" altLang="el-GR" sz="2400" dirty="0" smtClean="0">
                <a:cs typeface="Arial" pitchFamily="34" charset="0"/>
                <a:sym typeface="Wingdings" pitchFamily="2" charset="2"/>
              </a:rPr>
              <a:t>ιξώδες.</a:t>
            </a:r>
            <a:endParaRPr lang="el-GR" altLang="el-GR" sz="2400" dirty="0">
              <a:cs typeface="Arial" pitchFamily="34" charset="0"/>
              <a:sym typeface="Wingdings" pitchFamily="2" charset="2"/>
            </a:endParaRPr>
          </a:p>
          <a:p>
            <a:pPr marL="342900" indent="-342900">
              <a:buFont typeface="Arial" panose="020B0604020202020204" pitchFamily="34" charset="0"/>
              <a:buChar char="•"/>
              <a:defRPr/>
            </a:pPr>
            <a:endParaRPr lang="el-GR" altLang="el-GR" sz="2400" dirty="0">
              <a:cs typeface="Arial" pitchFamily="34" charset="0"/>
              <a:sym typeface="Wingdings" pitchFamily="2" charset="2"/>
            </a:endParaRPr>
          </a:p>
          <a:p>
            <a:pPr>
              <a:defRPr/>
            </a:pPr>
            <a:r>
              <a:rPr lang="el-GR" altLang="el-GR" sz="2400" dirty="0" err="1">
                <a:cs typeface="Arial" pitchFamily="34" charset="0"/>
              </a:rPr>
              <a:t>Αίγειο</a:t>
            </a:r>
            <a:r>
              <a:rPr lang="el-GR" altLang="el-GR" sz="2400" dirty="0">
                <a:cs typeface="Arial" pitchFamily="34" charset="0"/>
              </a:rPr>
              <a:t> γάλα:</a:t>
            </a:r>
          </a:p>
          <a:p>
            <a:pPr marL="342900" indent="-342900">
              <a:buFont typeface="Arial" panose="020B0604020202020204" pitchFamily="34" charset="0"/>
              <a:buChar char="•"/>
              <a:defRPr/>
            </a:pPr>
            <a:r>
              <a:rPr lang="el-GR" altLang="el-GR" sz="2400" dirty="0">
                <a:cs typeface="Arial" pitchFamily="34" charset="0"/>
              </a:rPr>
              <a:t>Περισσότερα στερεά από το αγελαδινό, αλλά λιγότερα από </a:t>
            </a:r>
            <a:r>
              <a:rPr lang="el-GR" altLang="el-GR" sz="2400" dirty="0" smtClean="0">
                <a:cs typeface="Arial" pitchFamily="34" charset="0"/>
              </a:rPr>
              <a:t>πρόβειο,</a:t>
            </a:r>
            <a:endParaRPr lang="el-GR" altLang="el-GR" sz="2400" dirty="0">
              <a:cs typeface="Arial" pitchFamily="34" charset="0"/>
            </a:endParaRPr>
          </a:p>
          <a:p>
            <a:pPr marL="342900" indent="-342900">
              <a:buFont typeface="Arial" panose="020B0604020202020204" pitchFamily="34" charset="0"/>
              <a:buChar char="•"/>
              <a:defRPr/>
            </a:pPr>
            <a:r>
              <a:rPr lang="el-GR" altLang="el-GR" sz="2400" dirty="0" err="1">
                <a:cs typeface="Arial" pitchFamily="34" charset="0"/>
              </a:rPr>
              <a:t>Λευκωπό</a:t>
            </a:r>
            <a:r>
              <a:rPr lang="el-GR" altLang="el-GR" sz="2400" dirty="0">
                <a:cs typeface="Arial" pitchFamily="34" charset="0"/>
              </a:rPr>
              <a:t> </a:t>
            </a:r>
            <a:r>
              <a:rPr lang="el-GR" altLang="el-GR" sz="2400" dirty="0" smtClean="0">
                <a:cs typeface="Arial" pitchFamily="34" charset="0"/>
              </a:rPr>
              <a:t>λίπος, </a:t>
            </a:r>
            <a:endParaRPr lang="el-GR" altLang="el-GR" sz="2400" dirty="0">
              <a:cs typeface="Arial" pitchFamily="34" charset="0"/>
            </a:endParaRPr>
          </a:p>
          <a:p>
            <a:pPr marL="342900" indent="-342900">
              <a:buFont typeface="Arial" panose="020B0604020202020204" pitchFamily="34" charset="0"/>
              <a:buChar char="•"/>
              <a:defRPr/>
            </a:pPr>
            <a:r>
              <a:rPr lang="el-GR" altLang="el-GR" sz="2400" dirty="0">
                <a:cs typeface="Arial" pitchFamily="34" charset="0"/>
              </a:rPr>
              <a:t>Διαφορές στα λιπαρά οξέα συγκριτικά με </a:t>
            </a:r>
            <a:r>
              <a:rPr lang="el-GR" altLang="el-GR" sz="2400" dirty="0" smtClean="0">
                <a:cs typeface="Arial" pitchFamily="34" charset="0"/>
              </a:rPr>
              <a:t>πρόβειο,</a:t>
            </a:r>
            <a:endParaRPr lang="el-GR" altLang="el-GR" sz="2400" dirty="0">
              <a:cs typeface="Arial" pitchFamily="34" charset="0"/>
            </a:endParaRPr>
          </a:p>
          <a:p>
            <a:pPr marL="342900" indent="-342900">
              <a:buFont typeface="Arial" panose="020B0604020202020204" pitchFamily="34" charset="0"/>
              <a:buChar char="•"/>
              <a:defRPr/>
            </a:pPr>
            <a:r>
              <a:rPr lang="el-GR" altLang="el-GR" sz="2400" dirty="0">
                <a:cs typeface="Arial" pitchFamily="34" charset="0"/>
              </a:rPr>
              <a:t>Διαφορές στα αμινοξέα </a:t>
            </a:r>
            <a:r>
              <a:rPr lang="el-GR" altLang="el-GR" sz="2400" dirty="0" err="1">
                <a:cs typeface="Arial" pitchFamily="34" charset="0"/>
              </a:rPr>
              <a:t>καζεϊνών</a:t>
            </a:r>
            <a:r>
              <a:rPr lang="el-GR" altLang="el-GR" sz="2400" dirty="0">
                <a:cs typeface="Arial" pitchFamily="34" charset="0"/>
              </a:rPr>
              <a:t> συγκριτικά με </a:t>
            </a:r>
            <a:r>
              <a:rPr lang="el-GR" altLang="el-GR" sz="2400" dirty="0" smtClean="0">
                <a:cs typeface="Arial" pitchFamily="34" charset="0"/>
              </a:rPr>
              <a:t>αγελαδινό.</a:t>
            </a:r>
            <a:endParaRPr lang="el-GR" altLang="el-GR" sz="2400" dirty="0">
              <a:cs typeface="Arial" pitchFamily="34" charset="0"/>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29</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smtClean="0"/>
              <a:t>Φυλές</a:t>
            </a:r>
            <a:endParaRPr lang="el-GR" dirty="0"/>
          </a:p>
        </p:txBody>
      </p:sp>
      <p:graphicFrame>
        <p:nvGraphicFramePr>
          <p:cNvPr id="8" name="Group 192" descr="Πίνακας, φυλές ζώων."/>
          <p:cNvGraphicFramePr>
            <a:graphicFrameLocks/>
          </p:cNvGraphicFramePr>
          <p:nvPr>
            <p:custDataLst>
              <p:tags r:id="rId3"/>
            </p:custDataLst>
            <p:extLst>
              <p:ext uri="{D42A27DB-BD31-4B8C-83A1-F6EECF244321}">
                <p14:modId xmlns:p14="http://schemas.microsoft.com/office/powerpoint/2010/main" val="1325474402"/>
              </p:ext>
            </p:extLst>
          </p:nvPr>
        </p:nvGraphicFramePr>
        <p:xfrm>
          <a:off x="395535" y="1268760"/>
          <a:ext cx="8302376" cy="4857405"/>
        </p:xfrm>
        <a:graphic>
          <a:graphicData uri="http://schemas.openxmlformats.org/drawingml/2006/table">
            <a:tbl>
              <a:tblPr firstRow="1"/>
              <a:tblGrid>
                <a:gridCol w="2075594"/>
                <a:gridCol w="2075594"/>
                <a:gridCol w="2075594"/>
                <a:gridCol w="2075594"/>
              </a:tblGrid>
              <a:tr h="732493">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Times New Roman" pitchFamily="18" charset="0"/>
                          <a:cs typeface="Times New Roman" pitchFamily="18" charset="0"/>
                        </a:rPr>
                        <a:t>Φυλή </a:t>
                      </a:r>
                      <a:endParaRPr kumimoji="0" lang="el-GR" altLang="el-GR"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Times New Roman" pitchFamily="18" charset="0"/>
                          <a:cs typeface="Times New Roman" pitchFamily="18" charset="0"/>
                        </a:rPr>
                        <a:t>Λίπος </a:t>
                      </a:r>
                      <a:endParaRPr kumimoji="0" lang="el-GR" altLang="el-G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Times New Roman" pitchFamily="18" charset="0"/>
                          <a:cs typeface="Times New Roman" pitchFamily="18" charset="0"/>
                        </a:rPr>
                        <a:t>Πρωτεΐνη</a:t>
                      </a:r>
                      <a:endParaRPr kumimoji="0" lang="el-GR" altLang="el-G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Times New Roman" pitchFamily="18" charset="0"/>
                          <a:cs typeface="Times New Roman" pitchFamily="18" charset="0"/>
                        </a:rPr>
                        <a:t>Λακτόζη </a:t>
                      </a:r>
                      <a:endParaRPr kumimoji="0" lang="el-GR" altLang="el-G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5000"/>
                        <a:lumOff val="75000"/>
                      </a:schemeClr>
                    </a:solidFill>
                  </a:tcPr>
                </a:tc>
              </a:tr>
              <a:tr h="688610">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1" i="0" u="none" strike="noStrike" cap="none" normalizeH="0" baseline="0" dirty="0" smtClean="0">
                          <a:ln>
                            <a:noFill/>
                          </a:ln>
                          <a:solidFill>
                            <a:schemeClr val="tx1"/>
                          </a:solidFill>
                          <a:effectLst/>
                          <a:latin typeface="Times New Roman" pitchFamily="18" charset="0"/>
                          <a:cs typeface="Times New Roman" pitchFamily="18" charset="0"/>
                        </a:rPr>
                        <a:t>Holstein </a:t>
                      </a:r>
                      <a:endParaRPr kumimoji="0" lang="en-US" altLang="el-GR"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Times New Roman" pitchFamily="18" charset="0"/>
                          <a:cs typeface="Times New Roman" pitchFamily="18" charset="0"/>
                        </a:rPr>
                        <a:t>3.55</a:t>
                      </a:r>
                      <a:endParaRPr kumimoji="0" lang="en-US" altLang="el-G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Times New Roman" pitchFamily="18" charset="0"/>
                          <a:cs typeface="Times New Roman" pitchFamily="18" charset="0"/>
                        </a:rPr>
                        <a:t>3.42</a:t>
                      </a:r>
                      <a:endParaRPr kumimoji="0" lang="en-US" altLang="el-G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Times New Roman" pitchFamily="18" charset="0"/>
                          <a:cs typeface="Times New Roman" pitchFamily="18" charset="0"/>
                        </a:rPr>
                        <a:t>4.68</a:t>
                      </a:r>
                      <a:endParaRPr kumimoji="0" lang="en-US" altLang="el-G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5000"/>
                        <a:lumOff val="75000"/>
                      </a:schemeClr>
                    </a:solidFill>
                  </a:tcPr>
                </a:tc>
              </a:tr>
              <a:tr h="686923">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1" i="0" u="none" strike="noStrike" cap="none" normalizeH="0" baseline="0" smtClean="0">
                          <a:ln>
                            <a:noFill/>
                          </a:ln>
                          <a:solidFill>
                            <a:schemeClr val="tx1"/>
                          </a:solidFill>
                          <a:effectLst/>
                          <a:latin typeface="Times New Roman" pitchFamily="18" charset="0"/>
                          <a:cs typeface="Times New Roman" pitchFamily="18" charset="0"/>
                        </a:rPr>
                        <a:t>Jersey </a:t>
                      </a:r>
                      <a:endParaRPr kumimoji="0" lang="en-US" altLang="el-G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Times New Roman" pitchFamily="18" charset="0"/>
                          <a:cs typeface="Times New Roman" pitchFamily="18" charset="0"/>
                        </a:rPr>
                        <a:t>5.18</a:t>
                      </a:r>
                      <a:endParaRPr kumimoji="0" lang="en-US" altLang="el-G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Times New Roman" pitchFamily="18" charset="0"/>
                          <a:cs typeface="Times New Roman" pitchFamily="18" charset="0"/>
                        </a:rPr>
                        <a:t>3.86</a:t>
                      </a:r>
                      <a:endParaRPr kumimoji="0" lang="en-US" altLang="el-G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Times New Roman" pitchFamily="18" charset="0"/>
                          <a:cs typeface="Times New Roman" pitchFamily="18" charset="0"/>
                        </a:rPr>
                        <a:t>4.94</a:t>
                      </a:r>
                      <a:endParaRPr kumimoji="0" lang="en-US" altLang="el-G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5000"/>
                        <a:lumOff val="75000"/>
                      </a:schemeClr>
                    </a:solidFill>
                  </a:tcPr>
                </a:tc>
              </a:tr>
              <a:tr h="686923">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Times New Roman" pitchFamily="18" charset="0"/>
                          <a:cs typeface="Times New Roman" pitchFamily="18" charset="0"/>
                        </a:rPr>
                        <a:t>Χίου</a:t>
                      </a:r>
                      <a:endParaRPr kumimoji="0" lang="el-GR" altLang="el-G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Times New Roman" pitchFamily="18" charset="0"/>
                          <a:cs typeface="Times New Roman" pitchFamily="18" charset="0"/>
                        </a:rPr>
                        <a:t>7.85</a:t>
                      </a:r>
                      <a:endParaRPr kumimoji="0" lang="el-GR" altLang="el-G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Times New Roman" pitchFamily="18" charset="0"/>
                          <a:cs typeface="Times New Roman" pitchFamily="18" charset="0"/>
                        </a:rPr>
                        <a:t>5.47</a:t>
                      </a:r>
                      <a:endParaRPr kumimoji="0" lang="el-GR" altLang="el-G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Times New Roman" pitchFamily="18" charset="0"/>
                          <a:cs typeface="Times New Roman" pitchFamily="18" charset="0"/>
                        </a:rPr>
                        <a:t>4.79</a:t>
                      </a:r>
                      <a:endParaRPr kumimoji="0" lang="el-GR" altLang="el-GR"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5000"/>
                        <a:lumOff val="75000"/>
                      </a:schemeClr>
                    </a:solidFill>
                  </a:tcPr>
                </a:tc>
              </a:tr>
              <a:tr h="686923">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Times New Roman" pitchFamily="18" charset="0"/>
                          <a:cs typeface="Times New Roman" pitchFamily="18" charset="0"/>
                        </a:rPr>
                        <a:t>Βλάχικο</a:t>
                      </a:r>
                      <a:endParaRPr kumimoji="0" lang="el-GR" altLang="el-G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Times New Roman" pitchFamily="18" charset="0"/>
                          <a:cs typeface="Times New Roman" pitchFamily="18" charset="0"/>
                        </a:rPr>
                        <a:t>9.05</a:t>
                      </a:r>
                      <a:endParaRPr kumimoji="0" lang="el-GR" altLang="el-G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Times New Roman" pitchFamily="18" charset="0"/>
                          <a:cs typeface="Times New Roman" pitchFamily="18" charset="0"/>
                        </a:rPr>
                        <a:t>6.52</a:t>
                      </a:r>
                      <a:endParaRPr kumimoji="0" lang="el-GR" altLang="el-G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Times New Roman" pitchFamily="18" charset="0"/>
                          <a:cs typeface="Times New Roman" pitchFamily="18" charset="0"/>
                        </a:rPr>
                        <a:t>4.69</a:t>
                      </a:r>
                      <a:endParaRPr kumimoji="0" lang="el-GR" altLang="el-G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5000"/>
                        <a:lumOff val="75000"/>
                      </a:schemeClr>
                    </a:solidFill>
                  </a:tcPr>
                </a:tc>
              </a:tr>
              <a:tr h="688610">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1" i="0" u="none" strike="noStrike" cap="none" normalizeH="0" baseline="0" smtClean="0">
                          <a:ln>
                            <a:noFill/>
                          </a:ln>
                          <a:solidFill>
                            <a:schemeClr val="tx1"/>
                          </a:solidFill>
                          <a:effectLst/>
                          <a:latin typeface="Times New Roman" pitchFamily="18" charset="0"/>
                          <a:cs typeface="Times New Roman" pitchFamily="18" charset="0"/>
                        </a:rPr>
                        <a:t>Zaanen</a:t>
                      </a:r>
                      <a:endParaRPr kumimoji="0" lang="en-US" altLang="el-G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Times New Roman" pitchFamily="18" charset="0"/>
                          <a:cs typeface="Times New Roman" pitchFamily="18" charset="0"/>
                        </a:rPr>
                        <a:t>3.00</a:t>
                      </a:r>
                      <a:endParaRPr kumimoji="0" lang="en-US" altLang="el-G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Times New Roman" pitchFamily="18" charset="0"/>
                          <a:cs typeface="Times New Roman" pitchFamily="18" charset="0"/>
                        </a:rPr>
                        <a:t>3.14</a:t>
                      </a:r>
                      <a:endParaRPr kumimoji="0" lang="en-US" altLang="el-G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Times New Roman" pitchFamily="18" charset="0"/>
                          <a:cs typeface="Times New Roman" pitchFamily="18" charset="0"/>
                        </a:rPr>
                        <a:t>4.33</a:t>
                      </a:r>
                      <a:endParaRPr kumimoji="0" lang="en-US" altLang="el-G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5000"/>
                        <a:lumOff val="75000"/>
                      </a:schemeClr>
                    </a:solidFill>
                  </a:tcPr>
                </a:tc>
              </a:tr>
              <a:tr h="686923">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Times New Roman" pitchFamily="18" charset="0"/>
                          <a:cs typeface="Times New Roman" pitchFamily="18" charset="0"/>
                        </a:rPr>
                        <a:t>Ντόπια αίγα</a:t>
                      </a:r>
                      <a:endParaRPr kumimoji="0" lang="el-GR" altLang="el-G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Times New Roman" pitchFamily="18" charset="0"/>
                          <a:cs typeface="Times New Roman" pitchFamily="18" charset="0"/>
                        </a:rPr>
                        <a:t>5.63</a:t>
                      </a:r>
                      <a:endParaRPr kumimoji="0" lang="el-GR" altLang="el-G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Times New Roman" pitchFamily="18" charset="0"/>
                          <a:cs typeface="Times New Roman" pitchFamily="18" charset="0"/>
                        </a:rPr>
                        <a:t>3.77</a:t>
                      </a:r>
                      <a:endParaRPr kumimoji="0" lang="el-GR" altLang="el-G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Times New Roman" pitchFamily="18" charset="0"/>
                          <a:cs typeface="Times New Roman" pitchFamily="18" charset="0"/>
                        </a:rPr>
                        <a:t>4.76</a:t>
                      </a:r>
                      <a:endParaRPr kumimoji="0" lang="el-GR" altLang="el-GR"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5000"/>
                        <a:lumOff val="75000"/>
                      </a:schemeClr>
                    </a:solidFill>
                  </a:tcPr>
                </a:tc>
              </a:tr>
            </a:tbl>
          </a:graphicData>
        </a:graphic>
      </p:graphicFrame>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30</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smtClean="0"/>
              <a:t>Στάδιο γαλακτικής περιόδου</a:t>
            </a:r>
            <a:endParaRPr lang="el-GR" dirty="0"/>
          </a:p>
        </p:txBody>
      </p:sp>
      <p:sp>
        <p:nvSpPr>
          <p:cNvPr id="2" name="Ορθογώνιο 1"/>
          <p:cNvSpPr/>
          <p:nvPr/>
        </p:nvSpPr>
        <p:spPr>
          <a:xfrm>
            <a:off x="467544" y="1055633"/>
            <a:ext cx="8208912" cy="4893647"/>
          </a:xfrm>
          <a:prstGeom prst="rect">
            <a:avLst/>
          </a:prstGeom>
        </p:spPr>
        <p:txBody>
          <a:bodyPr wrap="square">
            <a:spAutoFit/>
          </a:bodyPr>
          <a:lstStyle/>
          <a:p>
            <a:pPr>
              <a:defRPr/>
            </a:pPr>
            <a:r>
              <a:rPr lang="el-GR" altLang="el-GR" sz="2400" dirty="0">
                <a:cs typeface="Arial" pitchFamily="34" charset="0"/>
              </a:rPr>
              <a:t>Από τον τοκετό μέχρι την διακοπή της </a:t>
            </a:r>
            <a:r>
              <a:rPr lang="el-GR" altLang="el-GR" sz="2400" dirty="0" smtClean="0">
                <a:cs typeface="Arial" pitchFamily="34" charset="0"/>
              </a:rPr>
              <a:t>γαλακτοπαραγωγής. </a:t>
            </a:r>
            <a:endParaRPr lang="el-GR" altLang="el-GR" sz="2400" dirty="0">
              <a:cs typeface="Arial" pitchFamily="34" charset="0"/>
            </a:endParaRPr>
          </a:p>
          <a:p>
            <a:pPr>
              <a:defRPr/>
            </a:pPr>
            <a:endParaRPr lang="el-GR" altLang="el-GR" sz="2400" dirty="0">
              <a:cs typeface="Arial" pitchFamily="34" charset="0"/>
            </a:endParaRPr>
          </a:p>
          <a:p>
            <a:pPr marL="342900" indent="-342900">
              <a:buFont typeface="Arial" panose="020B0604020202020204" pitchFamily="34" charset="0"/>
              <a:buChar char="•"/>
              <a:defRPr/>
            </a:pPr>
            <a:r>
              <a:rPr lang="el-GR" altLang="el-GR" sz="2400" dirty="0">
                <a:cs typeface="Arial" pitchFamily="34" charset="0"/>
              </a:rPr>
              <a:t>Για τις 6 πρώτες ημέρες παράγεται ΠΡΩΤΟΓΑΛΑ: υψηλή </a:t>
            </a:r>
            <a:r>
              <a:rPr lang="el-GR" altLang="el-GR" sz="2400" dirty="0" smtClean="0">
                <a:cs typeface="Arial" pitchFamily="34" charset="0"/>
              </a:rPr>
              <a:t>περιεκτικότητα σε </a:t>
            </a:r>
            <a:r>
              <a:rPr lang="el-GR" altLang="el-GR" sz="2400" dirty="0">
                <a:cs typeface="Arial" pitchFamily="34" charset="0"/>
              </a:rPr>
              <a:t>αντισώματα, πήζει με θέρμανση </a:t>
            </a:r>
            <a:r>
              <a:rPr lang="el-GR" altLang="el-GR" sz="2400" dirty="0">
                <a:cs typeface="Arial" pitchFamily="34" charset="0"/>
                <a:sym typeface="Wingdings" pitchFamily="2" charset="2"/>
              </a:rPr>
              <a:t> ακατάλληλο για </a:t>
            </a:r>
            <a:r>
              <a:rPr lang="el-GR" altLang="el-GR" sz="2400" dirty="0" smtClean="0">
                <a:cs typeface="Arial" pitchFamily="34" charset="0"/>
                <a:sym typeface="Wingdings" pitchFamily="2" charset="2"/>
              </a:rPr>
              <a:t>χρήση,</a:t>
            </a:r>
            <a:endParaRPr lang="el-GR" altLang="el-GR" sz="2400" dirty="0">
              <a:cs typeface="Arial" pitchFamily="34" charset="0"/>
              <a:sym typeface="Wingdings" pitchFamily="2" charset="2"/>
            </a:endParaRPr>
          </a:p>
          <a:p>
            <a:pPr>
              <a:defRPr/>
            </a:pPr>
            <a:endParaRPr lang="el-GR" altLang="el-GR" sz="2400" dirty="0">
              <a:cs typeface="Arial" pitchFamily="34" charset="0"/>
              <a:sym typeface="Wingdings" pitchFamily="2" charset="2"/>
            </a:endParaRPr>
          </a:p>
          <a:p>
            <a:pPr marL="342900" indent="-342900">
              <a:buFont typeface="Arial" panose="020B0604020202020204" pitchFamily="34" charset="0"/>
              <a:buChar char="•"/>
              <a:defRPr/>
            </a:pPr>
            <a:r>
              <a:rPr lang="el-GR" altLang="el-GR" sz="2400" dirty="0">
                <a:cs typeface="Arial" pitchFamily="34" charset="0"/>
                <a:sym typeface="Wingdings" pitchFamily="2" charset="2"/>
              </a:rPr>
              <a:t> Η περιεκτικότητα σε λίπος και πρωτεΐνη πέφτει τους 2 πρώτους μήνες </a:t>
            </a:r>
            <a:r>
              <a:rPr lang="el-GR" altLang="el-GR" sz="2400" dirty="0" smtClean="0">
                <a:cs typeface="Arial" pitchFamily="34" charset="0"/>
                <a:sym typeface="Wingdings" pitchFamily="2" charset="2"/>
              </a:rPr>
              <a:t>και </a:t>
            </a:r>
            <a:r>
              <a:rPr lang="el-GR" altLang="el-GR" sz="2400" dirty="0">
                <a:cs typeface="Arial" pitchFamily="34" charset="0"/>
                <a:sym typeface="Wingdings" pitchFamily="2" charset="2"/>
              </a:rPr>
              <a:t>σταδιακά </a:t>
            </a:r>
            <a:r>
              <a:rPr lang="el-GR" altLang="el-GR" sz="2400" dirty="0" smtClean="0">
                <a:cs typeface="Arial" pitchFamily="34" charset="0"/>
                <a:sym typeface="Wingdings" pitchFamily="2" charset="2"/>
              </a:rPr>
              <a:t>αυξάνεται,</a:t>
            </a:r>
            <a:endParaRPr lang="el-GR" altLang="el-GR" sz="2400" dirty="0">
              <a:cs typeface="Arial" pitchFamily="34" charset="0"/>
              <a:sym typeface="Wingdings" pitchFamily="2" charset="2"/>
            </a:endParaRPr>
          </a:p>
          <a:p>
            <a:pPr>
              <a:buFont typeface="Wingdings" pitchFamily="2" charset="2"/>
              <a:buNone/>
              <a:defRPr/>
            </a:pPr>
            <a:endParaRPr lang="el-GR" altLang="el-GR" sz="2400" dirty="0">
              <a:cs typeface="Arial" pitchFamily="34" charset="0"/>
              <a:sym typeface="Wingdings" pitchFamily="2" charset="2"/>
            </a:endParaRPr>
          </a:p>
          <a:p>
            <a:pPr marL="342900" indent="-342900">
              <a:buFont typeface="Arial" panose="020B0604020202020204" pitchFamily="34" charset="0"/>
              <a:buChar char="•"/>
              <a:defRPr/>
            </a:pPr>
            <a:r>
              <a:rPr lang="el-GR" altLang="el-GR" sz="2400" dirty="0">
                <a:cs typeface="Arial" pitchFamily="34" charset="0"/>
                <a:sym typeface="Wingdings" pitchFamily="2" charset="2"/>
              </a:rPr>
              <a:t>Η περιεκτικότητα σε λακτόζη είναι σχετικά </a:t>
            </a:r>
            <a:r>
              <a:rPr lang="el-GR" altLang="el-GR" sz="2400" dirty="0" smtClean="0">
                <a:cs typeface="Arial" pitchFamily="34" charset="0"/>
                <a:sym typeface="Wingdings" pitchFamily="2" charset="2"/>
              </a:rPr>
              <a:t>σταθερή, </a:t>
            </a:r>
            <a:endParaRPr lang="el-GR" altLang="el-GR" sz="2400" dirty="0">
              <a:cs typeface="Arial" pitchFamily="34" charset="0"/>
              <a:sym typeface="Wingdings" pitchFamily="2" charset="2"/>
            </a:endParaRPr>
          </a:p>
          <a:p>
            <a:pPr>
              <a:buFont typeface="Wingdings" pitchFamily="2" charset="2"/>
              <a:buNone/>
              <a:defRPr/>
            </a:pPr>
            <a:endParaRPr lang="el-GR" altLang="el-GR" sz="2400" dirty="0">
              <a:cs typeface="Arial" pitchFamily="34" charset="0"/>
              <a:sym typeface="Wingdings" pitchFamily="2" charset="2"/>
            </a:endParaRPr>
          </a:p>
          <a:p>
            <a:pPr marL="342900" indent="-342900">
              <a:buFont typeface="Arial" panose="020B0604020202020204" pitchFamily="34" charset="0"/>
              <a:buChar char="•"/>
              <a:defRPr/>
            </a:pPr>
            <a:r>
              <a:rPr lang="el-GR" altLang="el-GR" sz="2400" dirty="0">
                <a:cs typeface="Arial" pitchFamily="34" charset="0"/>
                <a:sym typeface="Wingdings" pitchFamily="2" charset="2"/>
              </a:rPr>
              <a:t>Η απόδοση σε γάλα είναι αυξημένη στους πρώτους μήνες και μειώνεται </a:t>
            </a:r>
            <a:r>
              <a:rPr lang="el-GR" altLang="el-GR" sz="2400" dirty="0" smtClean="0">
                <a:cs typeface="Arial" pitchFamily="34" charset="0"/>
                <a:sym typeface="Wingdings" pitchFamily="2" charset="2"/>
              </a:rPr>
              <a:t>σταδιακά. </a:t>
            </a:r>
            <a:endParaRPr lang="el-GR" altLang="el-GR" sz="2400" dirty="0">
              <a:cs typeface="Arial" pitchFamily="34" charset="0"/>
              <a:sym typeface="Wingdings" pitchFamily="2" charset="2"/>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31</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Εποχή έτους &amp; θερμοκρασία</a:t>
            </a:r>
            <a:endParaRPr lang="el-GR" dirty="0"/>
          </a:p>
        </p:txBody>
      </p:sp>
      <p:sp>
        <p:nvSpPr>
          <p:cNvPr id="6" name="2 - Θέση περιεχομένου"/>
          <p:cNvSpPr>
            <a:spLocks noGrp="1"/>
          </p:cNvSpPr>
          <p:nvPr>
            <p:ph sz="quarter" idx="1"/>
          </p:nvPr>
        </p:nvSpPr>
        <p:spPr>
          <a:xfrm>
            <a:off x="612648" y="980728"/>
            <a:ext cx="8153400" cy="3168352"/>
          </a:xfrm>
        </p:spPr>
        <p:txBody>
          <a:bodyPr>
            <a:noAutofit/>
          </a:bodyPr>
          <a:lstStyle/>
          <a:p>
            <a:pPr>
              <a:buFont typeface="Wingdings" pitchFamily="2" charset="2"/>
              <a:buChar char="§"/>
              <a:defRPr/>
            </a:pPr>
            <a:r>
              <a:rPr lang="el-GR" altLang="el-GR" sz="2400" dirty="0">
                <a:cs typeface="Arial" pitchFamily="34" charset="0"/>
              </a:rPr>
              <a:t>Πολύ υψηλές ή πολύ χαμηλές θερμοκρασίες μειώνουν την </a:t>
            </a:r>
            <a:r>
              <a:rPr lang="el-GR" altLang="el-GR" sz="2400" dirty="0" smtClean="0">
                <a:cs typeface="Arial" pitchFamily="34" charset="0"/>
              </a:rPr>
              <a:t>γαλακτοπαραγωγή.</a:t>
            </a:r>
            <a:endParaRPr lang="el-GR" altLang="el-GR" sz="2400" dirty="0">
              <a:cs typeface="Arial" pitchFamily="34" charset="0"/>
            </a:endParaRPr>
          </a:p>
          <a:p>
            <a:pPr>
              <a:buFont typeface="Wingdings" pitchFamily="2" charset="2"/>
              <a:buChar char="§"/>
              <a:defRPr/>
            </a:pPr>
            <a:r>
              <a:rPr lang="el-GR" altLang="el-GR" sz="2400" dirty="0">
                <a:cs typeface="Arial" pitchFamily="34" charset="0"/>
              </a:rPr>
              <a:t>Υψηλή περιεκτικότητα σε λίπος &amp; πρωτεΐνες : </a:t>
            </a:r>
            <a:r>
              <a:rPr lang="el-GR" altLang="el-GR" sz="2400" dirty="0" smtClean="0">
                <a:cs typeface="Arial" pitchFamily="34" charset="0"/>
              </a:rPr>
              <a:t>Νοέμβριος -Ιανουάριος.</a:t>
            </a:r>
            <a:endParaRPr lang="el-GR" altLang="el-GR" sz="2400" dirty="0">
              <a:cs typeface="Arial" pitchFamily="34" charset="0"/>
            </a:endParaRPr>
          </a:p>
          <a:p>
            <a:pPr>
              <a:buFont typeface="Wingdings" pitchFamily="2" charset="2"/>
              <a:buChar char="§"/>
              <a:defRPr/>
            </a:pPr>
            <a:r>
              <a:rPr lang="el-GR" altLang="el-GR" sz="2400" dirty="0">
                <a:cs typeface="Arial" pitchFamily="34" charset="0"/>
              </a:rPr>
              <a:t>Χαμηλή περιεκτικότητα σε λίπος &amp; πρωτεΐνες : </a:t>
            </a:r>
            <a:r>
              <a:rPr lang="el-GR" altLang="el-GR" sz="2400" dirty="0" smtClean="0">
                <a:cs typeface="Arial" pitchFamily="34" charset="0"/>
              </a:rPr>
              <a:t>Ιούνιος - Ιούλιος.</a:t>
            </a:r>
            <a:endParaRPr lang="el-GR" altLang="el-GR" sz="2400" dirty="0">
              <a:cs typeface="Arial" pitchFamily="34" charset="0"/>
            </a:endParaRPr>
          </a:p>
          <a:p>
            <a:pPr>
              <a:buFont typeface="Wingdings" pitchFamily="2" charset="2"/>
              <a:buChar char="§"/>
              <a:defRPr/>
            </a:pPr>
            <a:r>
              <a:rPr lang="el-GR" altLang="el-GR" sz="2400" dirty="0">
                <a:cs typeface="Arial" pitchFamily="34" charset="0"/>
              </a:rPr>
              <a:t>Λακτόζη σχετικά </a:t>
            </a:r>
            <a:r>
              <a:rPr lang="el-GR" altLang="el-GR" sz="2400" dirty="0" smtClean="0">
                <a:cs typeface="Arial" pitchFamily="34" charset="0"/>
              </a:rPr>
              <a:t>σταθερή. </a:t>
            </a:r>
            <a:endParaRPr lang="el-GR" altLang="el-GR" sz="2400" dirty="0">
              <a:cs typeface="Arial" pitchFamily="34" charset="0"/>
            </a:endParaRPr>
          </a:p>
        </p:txBody>
      </p:sp>
      <p:pic>
        <p:nvPicPr>
          <p:cNvPr id="10" name="Picture 9" descr="Εικόνα, πρόβατα σε χιονισμένο τοπίο."/>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284984"/>
            <a:ext cx="3962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32</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l-GR" altLang="el-GR" dirty="0"/>
              <a:t>Στάδιο και τρόπος </a:t>
            </a:r>
            <a:r>
              <a:rPr lang="el-GR" altLang="el-GR" dirty="0" err="1"/>
              <a:t>άμελξης</a:t>
            </a:r>
            <a:r>
              <a:rPr lang="el-GR" altLang="el-GR" dirty="0"/>
              <a:t> </a:t>
            </a:r>
          </a:p>
        </p:txBody>
      </p:sp>
      <p:sp>
        <p:nvSpPr>
          <p:cNvPr id="6" name="2 - Θέση περιεχομένου" descr="Το λίπος είναι το μόνο συστατικό που αυξάνεται κατά την διάρκεια της άμελξης.&#10;Εάν δεν αδειάσει ο μαστός κατά την άμελξη: μειώνεται η παραγόμενη ποσότητα αλλά και το λίπος.&#10;Τα υπόλοιπα συστατικά παραμένουν σταθερά.&#10;Εάν η άμελξη γίνεται σε τακτά χρονικά διαστήματα τότε η σύσταση είναι η ίδια.&#10;Εάν η άμελξη γίνεται σε άνισα διαστήματα (παραδείγματος χάριν χειμώνα: αργά το πρωί και νωρίς το απόγευμα à πρωί: μεγαλύτερη ποσότητα &amp; λιγότερο λίπος).&#10;"/>
          <p:cNvSpPr>
            <a:spLocks noGrp="1"/>
          </p:cNvSpPr>
          <p:nvPr>
            <p:ph sz="quarter" idx="1"/>
          </p:nvPr>
        </p:nvSpPr>
        <p:spPr>
          <a:xfrm>
            <a:off x="612648" y="1196752"/>
            <a:ext cx="8153400" cy="4536504"/>
          </a:xfrm>
        </p:spPr>
        <p:txBody>
          <a:bodyPr>
            <a:noAutofit/>
          </a:bodyPr>
          <a:lstStyle/>
          <a:p>
            <a:pPr>
              <a:buFont typeface="Wingdings" pitchFamily="2" charset="2"/>
              <a:buChar char="§"/>
              <a:defRPr/>
            </a:pPr>
            <a:r>
              <a:rPr lang="el-GR" altLang="el-GR" sz="2400" dirty="0">
                <a:cs typeface="Arial" pitchFamily="34" charset="0"/>
              </a:rPr>
              <a:t>Το λίπος είναι το μόνο συστατικό που αυξάνεται κατά την διάρκεια </a:t>
            </a:r>
            <a:r>
              <a:rPr lang="el-GR" altLang="el-GR" sz="2400" dirty="0" smtClean="0">
                <a:cs typeface="Arial" pitchFamily="34" charset="0"/>
              </a:rPr>
              <a:t>της </a:t>
            </a:r>
            <a:r>
              <a:rPr lang="el-GR" altLang="el-GR" sz="2400" dirty="0" err="1" smtClean="0">
                <a:cs typeface="Arial" pitchFamily="34" charset="0"/>
              </a:rPr>
              <a:t>άμελξης</a:t>
            </a:r>
            <a:r>
              <a:rPr lang="el-GR" altLang="el-GR" sz="2400" dirty="0" smtClean="0">
                <a:cs typeface="Arial" pitchFamily="34" charset="0"/>
              </a:rPr>
              <a:t>.</a:t>
            </a:r>
            <a:endParaRPr lang="el-GR" altLang="el-GR" sz="2400" dirty="0">
              <a:cs typeface="Arial" pitchFamily="34" charset="0"/>
            </a:endParaRPr>
          </a:p>
          <a:p>
            <a:pPr>
              <a:buFont typeface="Wingdings" pitchFamily="2" charset="2"/>
              <a:buChar char="§"/>
              <a:defRPr/>
            </a:pPr>
            <a:r>
              <a:rPr lang="el-GR" altLang="el-GR" sz="2400" dirty="0">
                <a:cs typeface="Arial" pitchFamily="34" charset="0"/>
              </a:rPr>
              <a:t>Εάν δεν αδειάσει ο μαστός κατά την </a:t>
            </a:r>
            <a:r>
              <a:rPr lang="el-GR" altLang="el-GR" sz="2400" dirty="0" err="1">
                <a:cs typeface="Arial" pitchFamily="34" charset="0"/>
              </a:rPr>
              <a:t>άμελξη</a:t>
            </a:r>
            <a:r>
              <a:rPr lang="el-GR" altLang="el-GR" sz="2400" dirty="0">
                <a:cs typeface="Arial" pitchFamily="34" charset="0"/>
              </a:rPr>
              <a:t>: μειώνεται η παραγόμενη </a:t>
            </a:r>
            <a:r>
              <a:rPr lang="el-GR" altLang="el-GR" sz="2400" dirty="0" smtClean="0">
                <a:cs typeface="Arial" pitchFamily="34" charset="0"/>
              </a:rPr>
              <a:t>ποσότητα </a:t>
            </a:r>
            <a:r>
              <a:rPr lang="el-GR" altLang="el-GR" sz="2400" dirty="0">
                <a:cs typeface="Arial" pitchFamily="34" charset="0"/>
              </a:rPr>
              <a:t>αλλά και το </a:t>
            </a:r>
            <a:r>
              <a:rPr lang="el-GR" altLang="el-GR" sz="2400" dirty="0" smtClean="0">
                <a:cs typeface="Arial" pitchFamily="34" charset="0"/>
              </a:rPr>
              <a:t>λίπος.</a:t>
            </a:r>
            <a:endParaRPr lang="el-GR" altLang="el-GR" sz="2400" dirty="0">
              <a:cs typeface="Arial" pitchFamily="34" charset="0"/>
            </a:endParaRPr>
          </a:p>
          <a:p>
            <a:pPr>
              <a:buFont typeface="Wingdings" pitchFamily="2" charset="2"/>
              <a:buChar char="§"/>
              <a:defRPr/>
            </a:pPr>
            <a:r>
              <a:rPr lang="el-GR" altLang="el-GR" sz="2400" dirty="0">
                <a:cs typeface="Arial" pitchFamily="34" charset="0"/>
              </a:rPr>
              <a:t>Τα υπόλοιπα συστατικά παραμένουν </a:t>
            </a:r>
            <a:r>
              <a:rPr lang="el-GR" altLang="el-GR" sz="2400" dirty="0" smtClean="0">
                <a:cs typeface="Arial" pitchFamily="34" charset="0"/>
              </a:rPr>
              <a:t>σταθερά.</a:t>
            </a:r>
            <a:endParaRPr lang="el-GR" altLang="el-GR" sz="2400" dirty="0">
              <a:cs typeface="Arial" pitchFamily="34" charset="0"/>
            </a:endParaRPr>
          </a:p>
          <a:p>
            <a:pPr>
              <a:buFont typeface="Wingdings" pitchFamily="2" charset="2"/>
              <a:buChar char="§"/>
              <a:defRPr/>
            </a:pPr>
            <a:r>
              <a:rPr lang="el-GR" altLang="el-GR" sz="2400" dirty="0">
                <a:cs typeface="Arial" pitchFamily="34" charset="0"/>
              </a:rPr>
              <a:t>Εάν η </a:t>
            </a:r>
            <a:r>
              <a:rPr lang="el-GR" altLang="el-GR" sz="2400" dirty="0" err="1">
                <a:cs typeface="Arial" pitchFamily="34" charset="0"/>
              </a:rPr>
              <a:t>άμελξη</a:t>
            </a:r>
            <a:r>
              <a:rPr lang="el-GR" altLang="el-GR" sz="2400" dirty="0">
                <a:cs typeface="Arial" pitchFamily="34" charset="0"/>
              </a:rPr>
              <a:t> γίνεται σε τακτά χρονικά διαστήματα τότε η σύσταση είναι η ίδια</a:t>
            </a:r>
            <a:r>
              <a:rPr lang="el-GR" altLang="el-GR" sz="2400" dirty="0" smtClean="0">
                <a:cs typeface="Arial" pitchFamily="34" charset="0"/>
              </a:rPr>
              <a:t>.</a:t>
            </a:r>
            <a:endParaRPr lang="el-GR" altLang="el-GR" sz="2400" dirty="0">
              <a:cs typeface="Arial" pitchFamily="34" charset="0"/>
            </a:endParaRPr>
          </a:p>
          <a:p>
            <a:pPr>
              <a:buFont typeface="Wingdings" pitchFamily="2" charset="2"/>
              <a:buChar char="§"/>
              <a:defRPr/>
            </a:pPr>
            <a:r>
              <a:rPr lang="el-GR" altLang="el-GR" sz="2400" dirty="0">
                <a:cs typeface="Arial" pitchFamily="34" charset="0"/>
              </a:rPr>
              <a:t>Εάν η </a:t>
            </a:r>
            <a:r>
              <a:rPr lang="el-GR" altLang="el-GR" sz="2400" dirty="0" err="1">
                <a:cs typeface="Arial" pitchFamily="34" charset="0"/>
              </a:rPr>
              <a:t>άμελξη</a:t>
            </a:r>
            <a:r>
              <a:rPr lang="el-GR" altLang="el-GR" sz="2400" dirty="0">
                <a:cs typeface="Arial" pitchFamily="34" charset="0"/>
              </a:rPr>
              <a:t> γίνεται σε άνισα διαστήματα </a:t>
            </a:r>
            <a:r>
              <a:rPr lang="el-GR" altLang="el-GR" sz="2400" dirty="0" smtClean="0">
                <a:cs typeface="Arial" pitchFamily="34" charset="0"/>
              </a:rPr>
              <a:t>(</a:t>
            </a:r>
            <a:r>
              <a:rPr lang="el-GR" altLang="el-GR" sz="2400" dirty="0">
                <a:cs typeface="Arial" pitchFamily="34" charset="0"/>
              </a:rPr>
              <a:t>π.χ. χειμώνα: αργά το πρωί </a:t>
            </a:r>
            <a:r>
              <a:rPr lang="el-GR" altLang="el-GR" sz="2400" dirty="0" smtClean="0">
                <a:cs typeface="Arial" pitchFamily="34" charset="0"/>
              </a:rPr>
              <a:t>και </a:t>
            </a:r>
            <a:r>
              <a:rPr lang="el-GR" altLang="el-GR" sz="2400" dirty="0">
                <a:cs typeface="Arial" pitchFamily="34" charset="0"/>
              </a:rPr>
              <a:t>νωρίς το απόγευμα </a:t>
            </a:r>
            <a:r>
              <a:rPr lang="el-GR" altLang="el-GR" sz="2400" dirty="0">
                <a:cs typeface="Arial" pitchFamily="34" charset="0"/>
                <a:sym typeface="Wingdings" pitchFamily="2" charset="2"/>
              </a:rPr>
              <a:t> </a:t>
            </a:r>
            <a:r>
              <a:rPr lang="el-GR" altLang="el-GR" sz="2400" dirty="0" smtClean="0">
                <a:cs typeface="Arial" pitchFamily="34" charset="0"/>
                <a:sym typeface="Wingdings" pitchFamily="2" charset="2"/>
              </a:rPr>
              <a:t>πρωί</a:t>
            </a:r>
            <a:r>
              <a:rPr lang="el-GR" altLang="el-GR" sz="2400" dirty="0">
                <a:cs typeface="Arial" pitchFamily="34" charset="0"/>
                <a:sym typeface="Wingdings" pitchFamily="2" charset="2"/>
              </a:rPr>
              <a:t>: μεγαλύτερη ποσότητα &amp; </a:t>
            </a:r>
            <a:r>
              <a:rPr lang="el-GR" altLang="el-GR" sz="2400" dirty="0" smtClean="0">
                <a:cs typeface="Arial" pitchFamily="34" charset="0"/>
                <a:sym typeface="Wingdings" pitchFamily="2" charset="2"/>
              </a:rPr>
              <a:t>λιγότερο λίπος).</a:t>
            </a:r>
            <a:endParaRPr lang="el-GR" altLang="el-GR" sz="2400" dirty="0">
              <a:cs typeface="Arial" pitchFamily="34" charset="0"/>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33</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l-GR" altLang="el-GR" dirty="0"/>
              <a:t>Ξηρά περίοδος και κυοφορία </a:t>
            </a:r>
          </a:p>
        </p:txBody>
      </p:sp>
      <p:sp>
        <p:nvSpPr>
          <p:cNvPr id="6" name="2 - Θέση περιεχομένου"/>
          <p:cNvSpPr>
            <a:spLocks noGrp="1"/>
          </p:cNvSpPr>
          <p:nvPr>
            <p:ph sz="quarter" idx="1"/>
          </p:nvPr>
        </p:nvSpPr>
        <p:spPr>
          <a:xfrm>
            <a:off x="612648" y="1196752"/>
            <a:ext cx="8153400" cy="1872208"/>
          </a:xfrm>
        </p:spPr>
        <p:txBody>
          <a:bodyPr>
            <a:noAutofit/>
          </a:bodyPr>
          <a:lstStyle/>
          <a:p>
            <a:pPr marL="0" indent="0">
              <a:buNone/>
              <a:defRPr/>
            </a:pPr>
            <a:r>
              <a:rPr lang="el-GR" altLang="el-GR" sz="2400" dirty="0">
                <a:cs typeface="Arial" pitchFamily="34" charset="0"/>
              </a:rPr>
              <a:t>Το διάστημα πριν το τοκετό , όπου δεν παράγεται </a:t>
            </a:r>
            <a:r>
              <a:rPr lang="el-GR" altLang="el-GR" sz="2400" dirty="0" smtClean="0">
                <a:cs typeface="Arial" pitchFamily="34" charset="0"/>
              </a:rPr>
              <a:t>γάλα. Κατά </a:t>
            </a:r>
            <a:r>
              <a:rPr lang="el-GR" altLang="el-GR" sz="2400" dirty="0">
                <a:cs typeface="Arial" pitchFamily="34" charset="0"/>
              </a:rPr>
              <a:t>το τέλος της γαλακτικής περιόδου, ο οργανισμός του </a:t>
            </a:r>
            <a:r>
              <a:rPr lang="el-GR" altLang="el-GR" sz="2400" dirty="0" smtClean="0">
                <a:cs typeface="Arial" pitchFamily="34" charset="0"/>
              </a:rPr>
              <a:t>γαλακτοφόρου ζώου </a:t>
            </a:r>
            <a:r>
              <a:rPr lang="el-GR" altLang="el-GR" sz="2400" dirty="0">
                <a:cs typeface="Arial" pitchFamily="34" charset="0"/>
              </a:rPr>
              <a:t>μειώνει τη γαλακτοπαραγωγή (ορμονικές μεταβολές) και λίγο πριν τον </a:t>
            </a:r>
            <a:r>
              <a:rPr lang="el-GR" altLang="el-GR" sz="2400" dirty="0" smtClean="0">
                <a:cs typeface="Arial" pitchFamily="34" charset="0"/>
              </a:rPr>
              <a:t>τοκετό </a:t>
            </a:r>
            <a:r>
              <a:rPr lang="el-GR" altLang="el-GR" sz="2400" dirty="0">
                <a:cs typeface="Arial" pitchFamily="34" charset="0"/>
              </a:rPr>
              <a:t>σταματά η </a:t>
            </a:r>
            <a:r>
              <a:rPr lang="el-GR" altLang="el-GR" sz="2400" dirty="0" smtClean="0">
                <a:cs typeface="Arial" pitchFamily="34" charset="0"/>
              </a:rPr>
              <a:t>γαλακτοπαραγωγή </a:t>
            </a:r>
            <a:r>
              <a:rPr lang="el-GR" altLang="el-GR" sz="2400" dirty="0">
                <a:cs typeface="Arial" pitchFamily="34" charset="0"/>
              </a:rPr>
              <a:t>για να αναπλαστεί ο </a:t>
            </a:r>
            <a:r>
              <a:rPr lang="el-GR" altLang="el-GR" sz="2400" dirty="0" smtClean="0">
                <a:cs typeface="Arial" pitchFamily="34" charset="0"/>
              </a:rPr>
              <a:t>μαστός.   </a:t>
            </a:r>
            <a:endParaRPr lang="el-GR" altLang="el-GR" sz="2400" dirty="0">
              <a:cs typeface="Arial" pitchFamily="34" charset="0"/>
            </a:endParaRPr>
          </a:p>
        </p:txBody>
      </p:sp>
      <p:pic>
        <p:nvPicPr>
          <p:cNvPr id="11" name="Picture 8" descr="Εικόνα 1, κυοφορούσα αγελάδ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3140968"/>
            <a:ext cx="24479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Εικόνα 2, Αγελάδα σε θηλασμό."/>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6624" y="3248124"/>
            <a:ext cx="2808288"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34</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l-GR" altLang="el-GR" dirty="0"/>
              <a:t>Υγεία ζώου - Μαστίτιδα</a:t>
            </a:r>
          </a:p>
        </p:txBody>
      </p:sp>
      <p:sp>
        <p:nvSpPr>
          <p:cNvPr id="8" name="2 - Θέση περιεχομένου" descr="Μειώνεται η γαλακτοπαραγωγή,&#10;Μειώνεται η λακτόζη κατά πέντε ως είκοσι τοις εκατό,&#10;Η καζεΐνη ελαττώνεται κατά έξι ως δεκαοκτώ τοις εκατό,&#10;Αύξηση σε χλωριούχα άλατα,&#10;pH μεγαλύτερο του εφτά.&#10;ΑΚΑΤΑΛΛΗΛΟ ΓΑΛΑ, &#10;"/>
          <p:cNvSpPr txBox="1">
            <a:spLocks/>
          </p:cNvSpPr>
          <p:nvPr/>
        </p:nvSpPr>
        <p:spPr>
          <a:xfrm>
            <a:off x="612648" y="1124744"/>
            <a:ext cx="8153400" cy="309634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Char char="•"/>
              <a:defRPr/>
            </a:pPr>
            <a:r>
              <a:rPr lang="el-GR" altLang="el-GR" sz="2400" dirty="0">
                <a:cs typeface="Arial" pitchFamily="34" charset="0"/>
              </a:rPr>
              <a:t>Μειώνεται η </a:t>
            </a:r>
            <a:r>
              <a:rPr lang="el-GR" altLang="el-GR" sz="2400" dirty="0" smtClean="0">
                <a:cs typeface="Arial" pitchFamily="34" charset="0"/>
              </a:rPr>
              <a:t>γαλακτοπαραγωγή,</a:t>
            </a:r>
            <a:endParaRPr lang="el-GR" altLang="el-GR" sz="2400" dirty="0">
              <a:cs typeface="Arial" pitchFamily="34" charset="0"/>
            </a:endParaRPr>
          </a:p>
          <a:p>
            <a:pPr>
              <a:buFontTx/>
              <a:buChar char="•"/>
              <a:defRPr/>
            </a:pPr>
            <a:r>
              <a:rPr lang="el-GR" altLang="el-GR" sz="2400" dirty="0">
                <a:cs typeface="Arial" pitchFamily="34" charset="0"/>
              </a:rPr>
              <a:t>Μειώνεται η λακτόζη κατά 5-20</a:t>
            </a:r>
            <a:r>
              <a:rPr lang="el-GR" altLang="el-GR" sz="2400" dirty="0" smtClean="0">
                <a:cs typeface="Arial" pitchFamily="34" charset="0"/>
              </a:rPr>
              <a:t>%,</a:t>
            </a:r>
            <a:endParaRPr lang="el-GR" altLang="el-GR" sz="2400" dirty="0">
              <a:cs typeface="Arial" pitchFamily="34" charset="0"/>
            </a:endParaRPr>
          </a:p>
          <a:p>
            <a:pPr>
              <a:buFontTx/>
              <a:buChar char="•"/>
              <a:defRPr/>
            </a:pPr>
            <a:r>
              <a:rPr lang="el-GR" altLang="el-GR" sz="2400" dirty="0">
                <a:cs typeface="Arial" pitchFamily="34" charset="0"/>
              </a:rPr>
              <a:t>Η καζεΐνη ελαττώνεται κατά 6-18</a:t>
            </a:r>
            <a:r>
              <a:rPr lang="el-GR" altLang="el-GR" sz="2400" dirty="0" smtClean="0">
                <a:cs typeface="Arial" pitchFamily="34" charset="0"/>
              </a:rPr>
              <a:t>%,</a:t>
            </a:r>
            <a:endParaRPr lang="el-GR" altLang="el-GR" sz="2400" dirty="0">
              <a:cs typeface="Arial" pitchFamily="34" charset="0"/>
            </a:endParaRPr>
          </a:p>
          <a:p>
            <a:pPr>
              <a:buFontTx/>
              <a:buChar char="•"/>
              <a:defRPr/>
            </a:pPr>
            <a:r>
              <a:rPr lang="el-GR" altLang="el-GR" sz="2400" dirty="0">
                <a:cs typeface="Arial" pitchFamily="34" charset="0"/>
              </a:rPr>
              <a:t>Αύξηση σε χλωριούχα </a:t>
            </a:r>
            <a:r>
              <a:rPr lang="el-GR" altLang="el-GR" sz="2400" dirty="0" smtClean="0">
                <a:cs typeface="Arial" pitchFamily="34" charset="0"/>
              </a:rPr>
              <a:t>άλατα,</a:t>
            </a:r>
            <a:endParaRPr lang="el-GR" altLang="el-GR" sz="2400" dirty="0">
              <a:cs typeface="Arial" pitchFamily="34" charset="0"/>
            </a:endParaRPr>
          </a:p>
          <a:p>
            <a:pPr>
              <a:buFontTx/>
              <a:buChar char="•"/>
              <a:defRPr/>
            </a:pPr>
            <a:r>
              <a:rPr lang="en-US" altLang="el-GR" sz="2400" dirty="0" smtClean="0">
                <a:cs typeface="Arial" pitchFamily="34" charset="0"/>
              </a:rPr>
              <a:t>pH</a:t>
            </a:r>
            <a:r>
              <a:rPr lang="el-GR" altLang="el-GR" sz="2400" dirty="0" smtClean="0">
                <a:cs typeface="Arial" pitchFamily="34" charset="0"/>
              </a:rPr>
              <a:t> </a:t>
            </a:r>
            <a:r>
              <a:rPr lang="en-US" altLang="el-GR" sz="2400" dirty="0" smtClean="0">
                <a:cs typeface="Arial" pitchFamily="34" charset="0"/>
              </a:rPr>
              <a:t>&gt; 7</a:t>
            </a:r>
            <a:r>
              <a:rPr lang="el-GR" altLang="el-GR" sz="2400" dirty="0" smtClean="0">
                <a:cs typeface="Arial" pitchFamily="34" charset="0"/>
              </a:rPr>
              <a:t>.</a:t>
            </a:r>
            <a:endParaRPr lang="en-US" altLang="el-GR" sz="2400" dirty="0">
              <a:cs typeface="Arial" pitchFamily="34" charset="0"/>
            </a:endParaRPr>
          </a:p>
          <a:p>
            <a:pPr marL="0" indent="0">
              <a:buNone/>
              <a:defRPr/>
            </a:pPr>
            <a:r>
              <a:rPr lang="el-GR" altLang="el-GR" sz="2400" dirty="0" smtClean="0">
                <a:cs typeface="Arial" pitchFamily="34" charset="0"/>
              </a:rPr>
              <a:t>ΑΚΑΤΑΛΛΗΛΟ ΓΑΛΑ, </a:t>
            </a:r>
            <a:endParaRPr lang="el-GR" altLang="el-GR" sz="2400" dirty="0">
              <a:cs typeface="Arial" pitchFamily="34" charset="0"/>
            </a:endParaRPr>
          </a:p>
        </p:txBody>
      </p:sp>
      <p:pic>
        <p:nvPicPr>
          <p:cNvPr id="30" name="Picture 8" descr="Εικόνα, μαστίτιδα σε αγελάδ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6762" y="2852936"/>
            <a:ext cx="3312741" cy="331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35</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l-GR" altLang="el-GR" dirty="0" smtClean="0"/>
              <a:t>Διατροφή</a:t>
            </a:r>
            <a:endParaRPr lang="el-GR" altLang="el-GR" dirty="0"/>
          </a:p>
        </p:txBody>
      </p:sp>
      <p:sp>
        <p:nvSpPr>
          <p:cNvPr id="2" name="Ορθογώνιο 1" descr="Ποσότητα του παραγόμενου γάλακτος.&#10;Θρεπτικά συστατικά :&#10;Λίπος : μειωμένο από σιτηρέσια φτωχά σε κυτταρίνες ή από απότομη αλλαγή, ενώ αυξάνεται με τροφές όπως βαμβακόπιτα, λινόπιτα και λοιπά.&#10;Πρωτεΐνες: μειωμένες όταν διατροφή με χαμηλές αζωτούχες (παραδείγματος χάριν δημητριακά),&#10;Βιταμίνες &amp; ιχνοστοιχεία : απαραίτητο το ισορροπημένο σιτηρέσιο.&#10;&#10;Οργανοληπτικά χαρακτηριστικά:&#10;Ανεπιθύμητη γεύση από αλλοιωμένες ζωοτροφές,&#10;Βελτίωση γεύσης με χορήγηση βρώμης,   &#10;Ανεπιθύμητη οσμή από ιχθυάλευρα, &#10;Χρώμα (καροτένια).&#10;"/>
          <p:cNvSpPr/>
          <p:nvPr/>
        </p:nvSpPr>
        <p:spPr>
          <a:xfrm>
            <a:off x="467544" y="893033"/>
            <a:ext cx="8208912" cy="5632311"/>
          </a:xfrm>
          <a:prstGeom prst="rect">
            <a:avLst/>
          </a:prstGeom>
        </p:spPr>
        <p:txBody>
          <a:bodyPr wrap="square">
            <a:spAutoFit/>
          </a:bodyPr>
          <a:lstStyle/>
          <a:p>
            <a:pPr>
              <a:defRPr/>
            </a:pPr>
            <a:r>
              <a:rPr lang="el-GR" altLang="el-GR" sz="2400" dirty="0" smtClean="0">
                <a:cs typeface="Arial" pitchFamily="34" charset="0"/>
              </a:rPr>
              <a:t>Ποσότητα </a:t>
            </a:r>
            <a:r>
              <a:rPr lang="el-GR" altLang="el-GR" sz="2400" dirty="0">
                <a:cs typeface="Arial" pitchFamily="34" charset="0"/>
              </a:rPr>
              <a:t>του παραγόμενου </a:t>
            </a:r>
            <a:r>
              <a:rPr lang="el-GR" altLang="el-GR" sz="2400" dirty="0" smtClean="0">
                <a:cs typeface="Arial" pitchFamily="34" charset="0"/>
              </a:rPr>
              <a:t>γάλακτος.</a:t>
            </a:r>
            <a:endParaRPr lang="el-GR" altLang="el-GR" sz="2400" dirty="0">
              <a:cs typeface="Arial" pitchFamily="34" charset="0"/>
            </a:endParaRPr>
          </a:p>
          <a:p>
            <a:pPr>
              <a:defRPr/>
            </a:pPr>
            <a:r>
              <a:rPr lang="el-GR" altLang="el-GR" sz="2400" dirty="0">
                <a:cs typeface="Arial" pitchFamily="34" charset="0"/>
              </a:rPr>
              <a:t>Θρεπτικά συστατικά </a:t>
            </a:r>
            <a:r>
              <a:rPr lang="el-GR" altLang="el-GR" sz="2400" dirty="0" smtClean="0">
                <a:cs typeface="Arial" pitchFamily="34" charset="0"/>
              </a:rPr>
              <a:t>:</a:t>
            </a:r>
            <a:endParaRPr lang="el-GR" altLang="el-GR" sz="2400" dirty="0">
              <a:cs typeface="Arial" pitchFamily="34" charset="0"/>
            </a:endParaRPr>
          </a:p>
          <a:p>
            <a:pPr marL="342900" indent="-342900">
              <a:buFont typeface="Wingdings" panose="05000000000000000000" pitchFamily="2" charset="2"/>
              <a:buChar char="§"/>
              <a:defRPr/>
            </a:pPr>
            <a:r>
              <a:rPr lang="el-GR" altLang="el-GR" sz="2400" dirty="0">
                <a:cs typeface="Arial" pitchFamily="34" charset="0"/>
              </a:rPr>
              <a:t>Λίπος : μειωμένο από σιτηρέσια φτωχά σε </a:t>
            </a:r>
            <a:r>
              <a:rPr lang="el-GR" altLang="el-GR" sz="2400" dirty="0" err="1">
                <a:cs typeface="Arial" pitchFamily="34" charset="0"/>
              </a:rPr>
              <a:t>κυτταρίνες</a:t>
            </a:r>
            <a:r>
              <a:rPr lang="el-GR" altLang="el-GR" sz="2400" dirty="0">
                <a:cs typeface="Arial" pitchFamily="34" charset="0"/>
              </a:rPr>
              <a:t> ή από απότομη αλλαγή, </a:t>
            </a:r>
            <a:r>
              <a:rPr lang="el-GR" altLang="el-GR" sz="2400" dirty="0" smtClean="0">
                <a:cs typeface="Arial" pitchFamily="34" charset="0"/>
              </a:rPr>
              <a:t>ενώ </a:t>
            </a:r>
            <a:r>
              <a:rPr lang="el-GR" altLang="el-GR" sz="2400" dirty="0">
                <a:cs typeface="Arial" pitchFamily="34" charset="0"/>
              </a:rPr>
              <a:t>αυξάνεται με τροφές όπως βαμβακόπιτα</a:t>
            </a:r>
            <a:r>
              <a:rPr lang="el-GR" altLang="el-GR" sz="2400" dirty="0" smtClean="0">
                <a:cs typeface="Arial" pitchFamily="34" charset="0"/>
              </a:rPr>
              <a:t>, </a:t>
            </a:r>
            <a:r>
              <a:rPr lang="el-GR" altLang="el-GR" sz="2400" dirty="0" err="1" smtClean="0">
                <a:cs typeface="Arial" pitchFamily="34" charset="0"/>
              </a:rPr>
              <a:t>λινόπιτα</a:t>
            </a:r>
            <a:r>
              <a:rPr lang="el-GR" altLang="el-GR" sz="2400" dirty="0" smtClean="0">
                <a:cs typeface="Arial" pitchFamily="34" charset="0"/>
              </a:rPr>
              <a:t> κλπ.</a:t>
            </a:r>
            <a:endParaRPr lang="el-GR" altLang="el-GR" sz="2400" dirty="0">
              <a:cs typeface="Arial" pitchFamily="34" charset="0"/>
            </a:endParaRPr>
          </a:p>
          <a:p>
            <a:pPr marL="342900" indent="-342900">
              <a:buFont typeface="Wingdings" panose="05000000000000000000" pitchFamily="2" charset="2"/>
              <a:buChar char="§"/>
              <a:defRPr/>
            </a:pPr>
            <a:r>
              <a:rPr lang="el-GR" altLang="el-GR" sz="2400" dirty="0">
                <a:cs typeface="Arial" pitchFamily="34" charset="0"/>
              </a:rPr>
              <a:t>Πρωτεΐνες: μειωμένες όταν διατροφή με χαμηλές αζωτούχες (π.χ. δημητριακά</a:t>
            </a:r>
            <a:r>
              <a:rPr lang="el-GR" altLang="el-GR" sz="2400" dirty="0" smtClean="0">
                <a:cs typeface="Arial" pitchFamily="34" charset="0"/>
              </a:rPr>
              <a:t>),</a:t>
            </a:r>
            <a:endParaRPr lang="el-GR" altLang="el-GR" sz="2400" dirty="0">
              <a:cs typeface="Arial" pitchFamily="34" charset="0"/>
            </a:endParaRPr>
          </a:p>
          <a:p>
            <a:pPr marL="342900" indent="-342900">
              <a:buFont typeface="Wingdings" panose="05000000000000000000" pitchFamily="2" charset="2"/>
              <a:buChar char="§"/>
              <a:defRPr/>
            </a:pPr>
            <a:r>
              <a:rPr lang="el-GR" altLang="el-GR" sz="2400" dirty="0">
                <a:cs typeface="Arial" pitchFamily="34" charset="0"/>
              </a:rPr>
              <a:t>Βιταμίνες &amp; ιχνοστοιχεία : απαραίτητο το ισορροπημένο </a:t>
            </a:r>
            <a:r>
              <a:rPr lang="el-GR" altLang="el-GR" sz="2400" dirty="0" smtClean="0">
                <a:cs typeface="Arial" pitchFamily="34" charset="0"/>
              </a:rPr>
              <a:t>σιτηρέσιο.</a:t>
            </a:r>
            <a:endParaRPr lang="el-GR" altLang="el-GR" sz="2400" dirty="0">
              <a:cs typeface="Arial" pitchFamily="34" charset="0"/>
            </a:endParaRPr>
          </a:p>
          <a:p>
            <a:pPr>
              <a:defRPr/>
            </a:pPr>
            <a:endParaRPr lang="el-GR" altLang="el-GR" sz="2400" dirty="0" smtClean="0">
              <a:cs typeface="Arial" pitchFamily="34" charset="0"/>
            </a:endParaRPr>
          </a:p>
          <a:p>
            <a:pPr>
              <a:defRPr/>
            </a:pPr>
            <a:r>
              <a:rPr lang="el-GR" altLang="el-GR" sz="2400" dirty="0" smtClean="0">
                <a:cs typeface="Arial" pitchFamily="34" charset="0"/>
              </a:rPr>
              <a:t>Οργανοληπτικά </a:t>
            </a:r>
            <a:r>
              <a:rPr lang="el-GR" altLang="el-GR" sz="2400" dirty="0">
                <a:cs typeface="Arial" pitchFamily="34" charset="0"/>
              </a:rPr>
              <a:t>χαρακτηριστικά:</a:t>
            </a:r>
          </a:p>
          <a:p>
            <a:pPr marL="342900" indent="-342900">
              <a:buFont typeface="Wingdings" panose="05000000000000000000" pitchFamily="2" charset="2"/>
              <a:buChar char="§"/>
              <a:defRPr/>
            </a:pPr>
            <a:r>
              <a:rPr lang="el-GR" altLang="el-GR" sz="2400" dirty="0" smtClean="0">
                <a:cs typeface="Arial" pitchFamily="34" charset="0"/>
              </a:rPr>
              <a:t>Ανεπιθύμητη </a:t>
            </a:r>
            <a:r>
              <a:rPr lang="el-GR" altLang="el-GR" sz="2400" dirty="0">
                <a:cs typeface="Arial" pitchFamily="34" charset="0"/>
              </a:rPr>
              <a:t>γεύση από αλλοιωμένες </a:t>
            </a:r>
            <a:r>
              <a:rPr lang="el-GR" altLang="el-GR" sz="2400" dirty="0" smtClean="0">
                <a:cs typeface="Arial" pitchFamily="34" charset="0"/>
              </a:rPr>
              <a:t>ζωοτροφές,</a:t>
            </a:r>
            <a:endParaRPr lang="el-GR" altLang="el-GR" sz="2400" dirty="0">
              <a:cs typeface="Arial" pitchFamily="34" charset="0"/>
            </a:endParaRPr>
          </a:p>
          <a:p>
            <a:pPr marL="342900" indent="-342900">
              <a:buFont typeface="Wingdings" panose="05000000000000000000" pitchFamily="2" charset="2"/>
              <a:buChar char="§"/>
              <a:defRPr/>
            </a:pPr>
            <a:r>
              <a:rPr lang="el-GR" altLang="el-GR" sz="2400" dirty="0">
                <a:cs typeface="Arial" pitchFamily="34" charset="0"/>
              </a:rPr>
              <a:t>Βελτίωση γεύσης με χορήγηση </a:t>
            </a:r>
            <a:r>
              <a:rPr lang="el-GR" altLang="el-GR" sz="2400" dirty="0" smtClean="0">
                <a:cs typeface="Arial" pitchFamily="34" charset="0"/>
              </a:rPr>
              <a:t>βρώμης,   </a:t>
            </a:r>
            <a:endParaRPr lang="el-GR" altLang="el-GR" sz="2400" dirty="0">
              <a:cs typeface="Arial" pitchFamily="34" charset="0"/>
            </a:endParaRPr>
          </a:p>
          <a:p>
            <a:pPr marL="342900" indent="-342900">
              <a:buFont typeface="Wingdings" panose="05000000000000000000" pitchFamily="2" charset="2"/>
              <a:buChar char="§"/>
              <a:defRPr/>
            </a:pPr>
            <a:r>
              <a:rPr lang="el-GR" altLang="el-GR" sz="2400" dirty="0" smtClean="0">
                <a:cs typeface="Arial" pitchFamily="34" charset="0"/>
              </a:rPr>
              <a:t>Ανεπιθύμητη </a:t>
            </a:r>
            <a:r>
              <a:rPr lang="el-GR" altLang="el-GR" sz="2400" dirty="0">
                <a:cs typeface="Arial" pitchFamily="34" charset="0"/>
              </a:rPr>
              <a:t>οσμή από </a:t>
            </a:r>
            <a:r>
              <a:rPr lang="el-GR" altLang="el-GR" sz="2400" dirty="0" smtClean="0">
                <a:cs typeface="Arial" pitchFamily="34" charset="0"/>
              </a:rPr>
              <a:t>ιχθυάλευρα, </a:t>
            </a:r>
            <a:endParaRPr lang="el-GR" altLang="el-GR" sz="2400" dirty="0">
              <a:cs typeface="Arial" pitchFamily="34" charset="0"/>
            </a:endParaRPr>
          </a:p>
          <a:p>
            <a:pPr marL="342900" indent="-342900">
              <a:buFont typeface="Wingdings" panose="05000000000000000000" pitchFamily="2" charset="2"/>
              <a:buChar char="§"/>
              <a:defRPr/>
            </a:pPr>
            <a:r>
              <a:rPr lang="el-GR" altLang="el-GR" sz="2400" dirty="0">
                <a:cs typeface="Arial" pitchFamily="34" charset="0"/>
              </a:rPr>
              <a:t>Χρώμα (καροτένια</a:t>
            </a:r>
            <a:r>
              <a:rPr lang="el-GR" altLang="el-GR" sz="2400" dirty="0" smtClean="0">
                <a:cs typeface="Arial" pitchFamily="34" charset="0"/>
              </a:rPr>
              <a:t>)</a:t>
            </a:r>
            <a:r>
              <a:rPr lang="el-GR" altLang="el-GR" sz="2400" dirty="0">
                <a:cs typeface="Arial" pitchFamily="34" charset="0"/>
              </a:rPr>
              <a:t>.</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36</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2413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smtClean="0"/>
              <a:t>Φυσικοχημικές </a:t>
            </a:r>
            <a:r>
              <a:rPr lang="el-GR" dirty="0"/>
              <a:t>ιδιότητες του </a:t>
            </a:r>
            <a:r>
              <a:rPr lang="el-GR" dirty="0" smtClean="0"/>
              <a:t>γάλακτος (1 από 11)</a:t>
            </a:r>
            <a:endParaRPr lang="el-GR" dirty="0"/>
          </a:p>
        </p:txBody>
      </p:sp>
      <p:sp>
        <p:nvSpPr>
          <p:cNvPr id="6" name="2 - Θέση περιεχομένου"/>
          <p:cNvSpPr>
            <a:spLocks noGrp="1"/>
          </p:cNvSpPr>
          <p:nvPr>
            <p:ph sz="quarter" idx="1"/>
          </p:nvPr>
        </p:nvSpPr>
        <p:spPr>
          <a:xfrm>
            <a:off x="612648" y="1700808"/>
            <a:ext cx="8153400" cy="3672408"/>
          </a:xfrm>
        </p:spPr>
        <p:txBody>
          <a:bodyPr>
            <a:noAutofit/>
          </a:bodyPr>
          <a:lstStyle/>
          <a:p>
            <a:pPr marL="0" indent="0">
              <a:buNone/>
              <a:defRPr/>
            </a:pPr>
            <a:r>
              <a:rPr lang="el-GR" altLang="el-GR" sz="2400" dirty="0">
                <a:cs typeface="Arial" pitchFamily="34" charset="0"/>
              </a:rPr>
              <a:t>Το γάλα παρουσιάζεται ως:</a:t>
            </a:r>
          </a:p>
          <a:p>
            <a:pPr>
              <a:defRPr/>
            </a:pPr>
            <a:endParaRPr lang="el-GR" altLang="el-GR" sz="2400" dirty="0">
              <a:cs typeface="Arial" pitchFamily="34" charset="0"/>
            </a:endParaRPr>
          </a:p>
          <a:p>
            <a:pPr>
              <a:buFont typeface="Wingdings" pitchFamily="2" charset="2"/>
              <a:buChar char="Ø"/>
              <a:defRPr/>
            </a:pPr>
            <a:r>
              <a:rPr lang="el-GR" altLang="el-GR" sz="2400" dirty="0">
                <a:cs typeface="Arial" pitchFamily="34" charset="0"/>
              </a:rPr>
              <a:t>Αραιό γαλάκτωμα λιπαρής </a:t>
            </a:r>
            <a:r>
              <a:rPr lang="el-GR" altLang="el-GR" sz="2400" dirty="0" smtClean="0">
                <a:cs typeface="Arial" pitchFamily="34" charset="0"/>
              </a:rPr>
              <a:t>φύσης,</a:t>
            </a:r>
            <a:endParaRPr lang="el-GR" altLang="el-GR" sz="2400" dirty="0">
              <a:cs typeface="Arial" pitchFamily="34" charset="0"/>
            </a:endParaRPr>
          </a:p>
          <a:p>
            <a:pPr>
              <a:buFont typeface="Wingdings" pitchFamily="2" charset="2"/>
              <a:buChar char="Ø"/>
              <a:defRPr/>
            </a:pPr>
            <a:endParaRPr lang="el-GR" altLang="el-GR" sz="2400" dirty="0">
              <a:cs typeface="Arial" pitchFamily="34" charset="0"/>
            </a:endParaRPr>
          </a:p>
          <a:p>
            <a:pPr>
              <a:buFont typeface="Wingdings" pitchFamily="2" charset="2"/>
              <a:buChar char="Ø"/>
              <a:defRPr/>
            </a:pPr>
            <a:r>
              <a:rPr lang="el-GR" altLang="el-GR" sz="2400" dirty="0">
                <a:cs typeface="Arial" pitchFamily="34" charset="0"/>
              </a:rPr>
              <a:t>Κολλοειδής διασπορά των μικκυλίων </a:t>
            </a:r>
            <a:r>
              <a:rPr lang="el-GR" altLang="el-GR" sz="2400" dirty="0" smtClean="0">
                <a:cs typeface="Arial" pitchFamily="34" charset="0"/>
              </a:rPr>
              <a:t>καζεΐνης, </a:t>
            </a:r>
            <a:endParaRPr lang="el-GR" altLang="el-GR" sz="2400" dirty="0">
              <a:cs typeface="Arial" pitchFamily="34" charset="0"/>
            </a:endParaRPr>
          </a:p>
          <a:p>
            <a:pPr>
              <a:buFont typeface="Wingdings" pitchFamily="2" charset="2"/>
              <a:buChar char="Ø"/>
              <a:defRPr/>
            </a:pPr>
            <a:endParaRPr lang="el-GR" altLang="el-GR" sz="2400" dirty="0">
              <a:cs typeface="Arial" pitchFamily="34" charset="0"/>
            </a:endParaRPr>
          </a:p>
          <a:p>
            <a:pPr>
              <a:buFont typeface="Wingdings" pitchFamily="2" charset="2"/>
              <a:buChar char="Ø"/>
              <a:defRPr/>
            </a:pPr>
            <a:r>
              <a:rPr lang="el-GR" altLang="el-GR" sz="2400" dirty="0">
                <a:cs typeface="Arial" pitchFamily="34" charset="0"/>
              </a:rPr>
              <a:t>Μοριακό διάλυμα </a:t>
            </a:r>
            <a:r>
              <a:rPr lang="el-GR" altLang="el-GR" sz="2400" dirty="0" err="1">
                <a:cs typeface="Arial" pitchFamily="34" charset="0"/>
              </a:rPr>
              <a:t>υδατοδιαλυτών</a:t>
            </a:r>
            <a:r>
              <a:rPr lang="el-GR" altLang="el-GR" sz="2400" dirty="0">
                <a:cs typeface="Arial" pitchFamily="34" charset="0"/>
              </a:rPr>
              <a:t> </a:t>
            </a:r>
            <a:r>
              <a:rPr lang="el-GR" altLang="el-GR" sz="2400" dirty="0" smtClean="0">
                <a:cs typeface="Arial" pitchFamily="34" charset="0"/>
              </a:rPr>
              <a:t>συστατικών. </a:t>
            </a:r>
            <a:endParaRPr lang="el-GR" altLang="el-GR" sz="2400" dirty="0">
              <a:cs typeface="Arial" pitchFamily="34" charset="0"/>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37</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Φυσικοχημικές ιδιότητες του γάλακτος </a:t>
            </a:r>
            <a:r>
              <a:rPr lang="el-GR" dirty="0" smtClean="0"/>
              <a:t>(2 </a:t>
            </a:r>
            <a:r>
              <a:rPr lang="el-GR" dirty="0"/>
              <a:t>από </a:t>
            </a:r>
            <a:r>
              <a:rPr lang="el-GR" dirty="0" smtClean="0"/>
              <a:t>11)</a:t>
            </a:r>
            <a:endParaRPr lang="el-GR" dirty="0"/>
          </a:p>
        </p:txBody>
      </p:sp>
      <p:sp>
        <p:nvSpPr>
          <p:cNvPr id="6" name="2 - Θέση περιεχομένου"/>
          <p:cNvSpPr>
            <a:spLocks noGrp="1"/>
          </p:cNvSpPr>
          <p:nvPr>
            <p:ph sz="quarter" idx="1"/>
          </p:nvPr>
        </p:nvSpPr>
        <p:spPr>
          <a:xfrm>
            <a:off x="612648" y="1412776"/>
            <a:ext cx="3887344" cy="4032448"/>
          </a:xfrm>
        </p:spPr>
        <p:txBody>
          <a:bodyPr>
            <a:noAutofit/>
          </a:bodyPr>
          <a:lstStyle/>
          <a:p>
            <a:pPr>
              <a:defRPr/>
            </a:pPr>
            <a:r>
              <a:rPr lang="el-GR" altLang="el-GR" sz="2400" dirty="0" smtClean="0">
                <a:cs typeface="Arial" pitchFamily="34" charset="0"/>
              </a:rPr>
              <a:t>Οσμή, </a:t>
            </a:r>
            <a:endParaRPr lang="el-GR" altLang="el-GR" sz="2400" dirty="0">
              <a:cs typeface="Arial" pitchFamily="34" charset="0"/>
            </a:endParaRPr>
          </a:p>
          <a:p>
            <a:pPr>
              <a:defRPr/>
            </a:pPr>
            <a:r>
              <a:rPr lang="el-GR" altLang="el-GR" sz="2400" dirty="0" smtClean="0">
                <a:cs typeface="Arial" pitchFamily="34" charset="0"/>
              </a:rPr>
              <a:t>Γεύση, </a:t>
            </a:r>
            <a:endParaRPr lang="el-GR" altLang="el-GR" sz="2400" dirty="0">
              <a:cs typeface="Arial" pitchFamily="34" charset="0"/>
            </a:endParaRPr>
          </a:p>
          <a:p>
            <a:pPr>
              <a:defRPr/>
            </a:pPr>
            <a:r>
              <a:rPr lang="el-GR" altLang="el-GR" sz="2400" dirty="0" smtClean="0">
                <a:cs typeface="Arial" pitchFamily="34" charset="0"/>
              </a:rPr>
              <a:t>Χρώμα,</a:t>
            </a:r>
            <a:endParaRPr lang="el-GR" altLang="el-GR" sz="2400" dirty="0">
              <a:cs typeface="Arial" pitchFamily="34" charset="0"/>
            </a:endParaRPr>
          </a:p>
          <a:p>
            <a:pPr>
              <a:defRPr/>
            </a:pPr>
            <a:r>
              <a:rPr lang="el-GR" altLang="el-GR" sz="2400" dirty="0" smtClean="0">
                <a:cs typeface="Arial" pitchFamily="34" charset="0"/>
              </a:rPr>
              <a:t>Οξύτητα,</a:t>
            </a:r>
            <a:endParaRPr lang="el-GR" altLang="el-GR" sz="2400" dirty="0">
              <a:cs typeface="Arial" pitchFamily="34" charset="0"/>
            </a:endParaRPr>
          </a:p>
          <a:p>
            <a:pPr>
              <a:defRPr/>
            </a:pPr>
            <a:r>
              <a:rPr lang="el-GR" altLang="el-GR" sz="2400" dirty="0">
                <a:cs typeface="Arial" pitchFamily="34" charset="0"/>
              </a:rPr>
              <a:t>Δυναμικό </a:t>
            </a:r>
            <a:r>
              <a:rPr lang="el-GR" altLang="el-GR" sz="2400" dirty="0" smtClean="0">
                <a:cs typeface="Arial" pitchFamily="34" charset="0"/>
              </a:rPr>
              <a:t>οξειδοαναγωγής, </a:t>
            </a:r>
            <a:endParaRPr lang="el-GR" altLang="el-GR" sz="2400" dirty="0">
              <a:cs typeface="Arial" pitchFamily="34" charset="0"/>
            </a:endParaRPr>
          </a:p>
          <a:p>
            <a:pPr>
              <a:defRPr/>
            </a:pPr>
            <a:r>
              <a:rPr lang="el-GR" altLang="el-GR" sz="2400" dirty="0">
                <a:cs typeface="Arial" pitchFamily="34" charset="0"/>
              </a:rPr>
              <a:t>Ειδικό </a:t>
            </a:r>
            <a:r>
              <a:rPr lang="el-GR" altLang="el-GR" sz="2400" dirty="0" smtClean="0">
                <a:cs typeface="Arial" pitchFamily="34" charset="0"/>
              </a:rPr>
              <a:t>βάρος,</a:t>
            </a:r>
            <a:endParaRPr lang="el-GR" altLang="el-GR" sz="2400" dirty="0">
              <a:cs typeface="Arial" pitchFamily="34" charset="0"/>
            </a:endParaRPr>
          </a:p>
          <a:p>
            <a:pPr>
              <a:defRPr/>
            </a:pPr>
            <a:r>
              <a:rPr lang="el-GR" altLang="el-GR" sz="2400" dirty="0" smtClean="0">
                <a:cs typeface="Arial" pitchFamily="34" charset="0"/>
              </a:rPr>
              <a:t>Ιξώδες,</a:t>
            </a:r>
            <a:endParaRPr lang="el-GR" altLang="el-GR" sz="2400" dirty="0">
              <a:cs typeface="Arial" pitchFamily="34" charset="0"/>
            </a:endParaRPr>
          </a:p>
        </p:txBody>
      </p:sp>
      <p:sp>
        <p:nvSpPr>
          <p:cNvPr id="2" name="Ορθογώνιο 1"/>
          <p:cNvSpPr/>
          <p:nvPr/>
        </p:nvSpPr>
        <p:spPr>
          <a:xfrm>
            <a:off x="3851920" y="1484784"/>
            <a:ext cx="4572000" cy="3416320"/>
          </a:xfrm>
          <a:prstGeom prst="rect">
            <a:avLst/>
          </a:prstGeom>
        </p:spPr>
        <p:txBody>
          <a:bodyPr>
            <a:spAutoFit/>
          </a:bodyPr>
          <a:lstStyle/>
          <a:p>
            <a:pPr marL="342900" indent="-342900">
              <a:lnSpc>
                <a:spcPct val="150000"/>
              </a:lnSpc>
              <a:buFont typeface="Arial" panose="020B0604020202020204" pitchFamily="34" charset="0"/>
              <a:buChar char="•"/>
              <a:defRPr/>
            </a:pPr>
            <a:r>
              <a:rPr lang="el-GR" altLang="el-GR" sz="2400" dirty="0">
                <a:cs typeface="Arial" pitchFamily="34" charset="0"/>
              </a:rPr>
              <a:t>Επιφανειακή Τάση,</a:t>
            </a:r>
          </a:p>
          <a:p>
            <a:pPr marL="342900" indent="-342900">
              <a:lnSpc>
                <a:spcPct val="150000"/>
              </a:lnSpc>
              <a:buFont typeface="Arial" panose="020B0604020202020204" pitchFamily="34" charset="0"/>
              <a:buChar char="•"/>
              <a:defRPr/>
            </a:pPr>
            <a:r>
              <a:rPr lang="el-GR" altLang="el-GR" sz="2400" dirty="0">
                <a:cs typeface="Arial" pitchFamily="34" charset="0"/>
              </a:rPr>
              <a:t>Σημείο πήξεως,</a:t>
            </a:r>
          </a:p>
          <a:p>
            <a:pPr marL="342900" indent="-342900">
              <a:lnSpc>
                <a:spcPct val="150000"/>
              </a:lnSpc>
              <a:buFont typeface="Arial" panose="020B0604020202020204" pitchFamily="34" charset="0"/>
              <a:buChar char="•"/>
              <a:defRPr/>
            </a:pPr>
            <a:r>
              <a:rPr lang="el-GR" altLang="el-GR" sz="2400" dirty="0">
                <a:cs typeface="Arial" pitchFamily="34" charset="0"/>
              </a:rPr>
              <a:t>Σημείο Ζέσεως,</a:t>
            </a:r>
          </a:p>
          <a:p>
            <a:pPr marL="342900" indent="-342900">
              <a:lnSpc>
                <a:spcPct val="150000"/>
              </a:lnSpc>
              <a:buFont typeface="Arial" panose="020B0604020202020204" pitchFamily="34" charset="0"/>
              <a:buChar char="•"/>
              <a:defRPr/>
            </a:pPr>
            <a:r>
              <a:rPr lang="el-GR" altLang="el-GR" sz="2400" dirty="0">
                <a:cs typeface="Arial" pitchFamily="34" charset="0"/>
              </a:rPr>
              <a:t>Δείκτης διάθλασης,</a:t>
            </a:r>
          </a:p>
          <a:p>
            <a:pPr marL="342900" indent="-342900">
              <a:lnSpc>
                <a:spcPct val="150000"/>
              </a:lnSpc>
              <a:buFont typeface="Arial" panose="020B0604020202020204" pitchFamily="34" charset="0"/>
              <a:buChar char="•"/>
              <a:defRPr/>
            </a:pPr>
            <a:r>
              <a:rPr lang="el-GR" altLang="el-GR" sz="2400" dirty="0">
                <a:cs typeface="Arial" pitchFamily="34" charset="0"/>
              </a:rPr>
              <a:t>Ηλεκτρική αγωγιμότητα,</a:t>
            </a:r>
          </a:p>
          <a:p>
            <a:pPr marL="342900" indent="-342900">
              <a:lnSpc>
                <a:spcPct val="150000"/>
              </a:lnSpc>
              <a:buFont typeface="Arial" panose="020B0604020202020204" pitchFamily="34" charset="0"/>
              <a:buChar char="•"/>
              <a:defRPr/>
            </a:pPr>
            <a:r>
              <a:rPr lang="el-GR" altLang="el-GR" sz="2400" dirty="0">
                <a:cs typeface="Arial" pitchFamily="34" charset="0"/>
              </a:rPr>
              <a:t>Ειδική θερμότητα.</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38</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Φυσικοχημικές ιδιότητες του γάλακτος </a:t>
            </a:r>
            <a:r>
              <a:rPr lang="el-GR" dirty="0" smtClean="0"/>
              <a:t>(3 </a:t>
            </a:r>
            <a:r>
              <a:rPr lang="el-GR" dirty="0"/>
              <a:t>από </a:t>
            </a:r>
            <a:r>
              <a:rPr lang="el-GR" dirty="0" smtClean="0"/>
              <a:t>11)</a:t>
            </a:r>
            <a:endParaRPr lang="el-GR" dirty="0"/>
          </a:p>
        </p:txBody>
      </p:sp>
      <p:sp>
        <p:nvSpPr>
          <p:cNvPr id="6" name="2 - Θέση περιεχομένου" descr="Οσμή &amp; Γεύση : χαρακτηριστική οσμή και ευχάριστη γεύση, ελαφρά υπόγλυκη λόγω της λακτόζης. &#10;Χρώμα: λευκωπό, λευκοκίτρινο ή κυανόλευκο ανάλογα με το είδος, τη διατροφή, τις χρωστικές.&#10;Οξύτητα: &#10;Ελαφρά όξινο αμέσως μετά την άμελξη,&#10;Ενεργός οξύτητα (pH) έξι κόμμα εφτά με έξι κόμμα έξι, ή &#10;Ολική οξύτητα σε βαθμούς Soxhlet (εφτά με οκτώ), &#10;Αυξάνεται με την πάροδο του χρόνου λόγω ζύμωσης της λακτόζης σε γαλακτικό οξύ,&#10;Αλκαλική αντίδραση υποδηλώνει μαστίτιδα.&#10;"/>
          <p:cNvSpPr>
            <a:spLocks noGrp="1"/>
          </p:cNvSpPr>
          <p:nvPr>
            <p:ph sz="quarter" idx="1"/>
          </p:nvPr>
        </p:nvSpPr>
        <p:spPr>
          <a:xfrm>
            <a:off x="612648" y="1196752"/>
            <a:ext cx="8153400" cy="5112568"/>
          </a:xfrm>
        </p:spPr>
        <p:txBody>
          <a:bodyPr>
            <a:noAutofit/>
          </a:bodyPr>
          <a:lstStyle/>
          <a:p>
            <a:pPr>
              <a:buFontTx/>
              <a:buChar char="•"/>
              <a:defRPr/>
            </a:pPr>
            <a:r>
              <a:rPr lang="el-GR" altLang="el-GR" sz="2400" dirty="0">
                <a:cs typeface="Arial" pitchFamily="34" charset="0"/>
              </a:rPr>
              <a:t>Οσμή &amp; Γεύση : χαρακτηριστική οσμή και ευχάριστη γεύση, ελαφρά υπόγλυκη λόγω της λακτόζης. </a:t>
            </a:r>
          </a:p>
          <a:p>
            <a:pPr>
              <a:buFontTx/>
              <a:buChar char="•"/>
              <a:defRPr/>
            </a:pPr>
            <a:r>
              <a:rPr lang="el-GR" altLang="el-GR" sz="2400" dirty="0">
                <a:cs typeface="Arial" pitchFamily="34" charset="0"/>
              </a:rPr>
              <a:t>Χρώμα: </a:t>
            </a:r>
            <a:r>
              <a:rPr lang="el-GR" altLang="el-GR" sz="2400" dirty="0" err="1">
                <a:cs typeface="Arial" pitchFamily="34" charset="0"/>
              </a:rPr>
              <a:t>λευκωπό</a:t>
            </a:r>
            <a:r>
              <a:rPr lang="el-GR" altLang="el-GR" sz="2400" dirty="0">
                <a:cs typeface="Arial" pitchFamily="34" charset="0"/>
              </a:rPr>
              <a:t>, </a:t>
            </a:r>
            <a:r>
              <a:rPr lang="el-GR" altLang="el-GR" sz="2400" dirty="0" err="1">
                <a:cs typeface="Arial" pitchFamily="34" charset="0"/>
              </a:rPr>
              <a:t>λευκοκίτρινο</a:t>
            </a:r>
            <a:r>
              <a:rPr lang="el-GR" altLang="el-GR" sz="2400" dirty="0">
                <a:cs typeface="Arial" pitchFamily="34" charset="0"/>
              </a:rPr>
              <a:t> ή κυανόλευκο ανάλογα με το είδος, τη διατροφή, τις </a:t>
            </a:r>
            <a:r>
              <a:rPr lang="el-GR" altLang="el-GR" sz="2400" dirty="0" smtClean="0">
                <a:cs typeface="Arial" pitchFamily="34" charset="0"/>
              </a:rPr>
              <a:t>χρωστικές.</a:t>
            </a:r>
          </a:p>
          <a:p>
            <a:pPr>
              <a:buFontTx/>
              <a:buChar char="•"/>
              <a:defRPr/>
            </a:pPr>
            <a:r>
              <a:rPr lang="el-GR" altLang="el-GR" sz="2400" dirty="0">
                <a:cs typeface="Arial" pitchFamily="34" charset="0"/>
              </a:rPr>
              <a:t>Οξύτητα: </a:t>
            </a:r>
          </a:p>
          <a:p>
            <a:pPr lvl="1">
              <a:buFont typeface="Wingdings" panose="05000000000000000000" pitchFamily="2" charset="2"/>
              <a:buChar char="§"/>
              <a:defRPr/>
            </a:pPr>
            <a:r>
              <a:rPr lang="el-GR" altLang="el-GR" sz="2400" dirty="0">
                <a:cs typeface="Arial" pitchFamily="34" charset="0"/>
              </a:rPr>
              <a:t>Ελαφρά όξινο αμέσως μετά την </a:t>
            </a:r>
            <a:r>
              <a:rPr lang="el-GR" altLang="el-GR" sz="2400" dirty="0" err="1" smtClean="0">
                <a:cs typeface="Arial" pitchFamily="34" charset="0"/>
              </a:rPr>
              <a:t>άμελξη</a:t>
            </a:r>
            <a:r>
              <a:rPr lang="el-GR" altLang="el-GR" sz="2400" dirty="0" smtClean="0">
                <a:cs typeface="Arial" pitchFamily="34" charset="0"/>
              </a:rPr>
              <a:t>,</a:t>
            </a:r>
            <a:endParaRPr lang="el-GR" altLang="el-GR" sz="2400" dirty="0">
              <a:cs typeface="Arial" pitchFamily="34" charset="0"/>
            </a:endParaRPr>
          </a:p>
          <a:p>
            <a:pPr lvl="1">
              <a:buFont typeface="Wingdings" panose="05000000000000000000" pitchFamily="2" charset="2"/>
              <a:buChar char="§"/>
              <a:defRPr/>
            </a:pPr>
            <a:r>
              <a:rPr lang="el-GR" altLang="el-GR" sz="2400" dirty="0">
                <a:cs typeface="Arial" pitchFamily="34" charset="0"/>
              </a:rPr>
              <a:t>Ενεργός οξύτητα (</a:t>
            </a:r>
            <a:r>
              <a:rPr lang="en-US" altLang="el-GR" sz="2400" dirty="0">
                <a:cs typeface="Arial" pitchFamily="34" charset="0"/>
              </a:rPr>
              <a:t>pH) </a:t>
            </a:r>
            <a:r>
              <a:rPr lang="en-US" altLang="el-GR" sz="2400" dirty="0" smtClean="0">
                <a:cs typeface="Arial" pitchFamily="34" charset="0"/>
              </a:rPr>
              <a:t>6.7-6.6</a:t>
            </a:r>
            <a:r>
              <a:rPr lang="el-GR" altLang="el-GR" sz="2400" dirty="0" smtClean="0">
                <a:cs typeface="Arial" pitchFamily="34" charset="0"/>
              </a:rPr>
              <a:t>, ή </a:t>
            </a:r>
            <a:endParaRPr lang="en-US" altLang="el-GR" sz="2400" dirty="0">
              <a:cs typeface="Arial" pitchFamily="34" charset="0"/>
            </a:endParaRPr>
          </a:p>
          <a:p>
            <a:pPr lvl="1">
              <a:buFont typeface="Wingdings" panose="05000000000000000000" pitchFamily="2" charset="2"/>
              <a:buChar char="§"/>
              <a:defRPr/>
            </a:pPr>
            <a:r>
              <a:rPr lang="el-GR" altLang="el-GR" sz="2400" dirty="0" smtClean="0">
                <a:cs typeface="Arial" pitchFamily="34" charset="0"/>
              </a:rPr>
              <a:t>Ολική </a:t>
            </a:r>
            <a:r>
              <a:rPr lang="el-GR" altLang="el-GR" sz="2400" dirty="0">
                <a:cs typeface="Arial" pitchFamily="34" charset="0"/>
              </a:rPr>
              <a:t>οξύτητα σε βαθμούς </a:t>
            </a:r>
            <a:r>
              <a:rPr lang="en-US" altLang="el-GR" sz="2400" dirty="0" err="1">
                <a:cs typeface="Arial" pitchFamily="34" charset="0"/>
              </a:rPr>
              <a:t>Soxhlet</a:t>
            </a:r>
            <a:r>
              <a:rPr lang="el-GR" altLang="el-GR" sz="2400" dirty="0">
                <a:cs typeface="Arial" pitchFamily="34" charset="0"/>
              </a:rPr>
              <a:t> (7-8</a:t>
            </a:r>
            <a:r>
              <a:rPr lang="el-GR" altLang="el-GR" sz="2400" dirty="0" smtClean="0">
                <a:cs typeface="Arial" pitchFamily="34" charset="0"/>
              </a:rPr>
              <a:t>), </a:t>
            </a:r>
            <a:endParaRPr lang="el-GR" altLang="el-GR" sz="2400" dirty="0">
              <a:cs typeface="Arial" pitchFamily="34" charset="0"/>
            </a:endParaRPr>
          </a:p>
          <a:p>
            <a:pPr lvl="1">
              <a:buFont typeface="Wingdings" panose="05000000000000000000" pitchFamily="2" charset="2"/>
              <a:buChar char="§"/>
              <a:defRPr/>
            </a:pPr>
            <a:r>
              <a:rPr lang="el-GR" altLang="el-GR" sz="2400" dirty="0">
                <a:cs typeface="Arial" pitchFamily="34" charset="0"/>
              </a:rPr>
              <a:t>Αυξάνεται με την πάροδο του χρόνου λόγω ζύμωσης της λακτόζης σε γαλακτικό </a:t>
            </a:r>
            <a:r>
              <a:rPr lang="el-GR" altLang="el-GR" sz="2400" dirty="0" smtClean="0">
                <a:cs typeface="Arial" pitchFamily="34" charset="0"/>
              </a:rPr>
              <a:t>οξύ,</a:t>
            </a:r>
            <a:endParaRPr lang="el-GR" altLang="el-GR" sz="2400" dirty="0">
              <a:cs typeface="Arial" pitchFamily="34" charset="0"/>
            </a:endParaRPr>
          </a:p>
          <a:p>
            <a:pPr lvl="1">
              <a:buFont typeface="Wingdings" panose="05000000000000000000" pitchFamily="2" charset="2"/>
              <a:buChar char="§"/>
              <a:defRPr/>
            </a:pPr>
            <a:r>
              <a:rPr lang="el-GR" altLang="el-GR" sz="2400" dirty="0">
                <a:cs typeface="Arial" pitchFamily="34" charset="0"/>
              </a:rPr>
              <a:t>Αλκαλική αντίδραση υποδηλώνει </a:t>
            </a:r>
            <a:r>
              <a:rPr lang="el-GR" altLang="el-GR" sz="2400" dirty="0" smtClean="0">
                <a:cs typeface="Arial" pitchFamily="34" charset="0"/>
              </a:rPr>
              <a:t>μαστίτιδα</a:t>
            </a:r>
            <a:r>
              <a:rPr lang="el-GR" altLang="el-GR" sz="2400" dirty="0">
                <a:cs typeface="Arial" pitchFamily="34" charset="0"/>
              </a:rPr>
              <a:t>.</a:t>
            </a:r>
            <a:endParaRPr lang="en-US" altLang="el-GR" sz="2400" dirty="0">
              <a:cs typeface="Arial" pitchFamily="34" charset="0"/>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39</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337667"/>
            <a:ext cx="8229600" cy="2243461"/>
          </a:xfrm>
        </p:spPr>
        <p:txBody>
          <a:bodyPr>
            <a:normAutofit/>
          </a:bodyPr>
          <a:lstStyle/>
          <a:p>
            <a:r>
              <a:rPr lang="el-GR" sz="2800" dirty="0" smtClean="0"/>
              <a:t>Εξοικείωση σπουδαστών με τα βασικά συστατικά του γάλακτος και τις ιδιότητες τους καθώς και με τους παράγοντες που τα επηρεάζουν.</a:t>
            </a:r>
          </a:p>
          <a:p>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Φυσικοχημικές ιδιότητες του γάλακτος </a:t>
            </a:r>
            <a:r>
              <a:rPr lang="el-GR" dirty="0" smtClean="0"/>
              <a:t>(4 </a:t>
            </a:r>
            <a:r>
              <a:rPr lang="el-GR" dirty="0"/>
              <a:t>από </a:t>
            </a:r>
            <a:r>
              <a:rPr lang="el-GR" dirty="0" smtClean="0"/>
              <a:t>11)</a:t>
            </a:r>
            <a:endParaRPr lang="el-GR" dirty="0"/>
          </a:p>
        </p:txBody>
      </p:sp>
      <p:sp>
        <p:nvSpPr>
          <p:cNvPr id="2" name="Ορθογώνιο 1" descr="Θέρμανση à άνοδος pH (απελευθέρωση CO2),&#10;Θέρμανση μεγαλύτερη των εκατό βαθμών κελσίουà μείωση του pH λόγω διάσπασης της    λακτόζης,&#10;Συμπύκνωση à μείωση pH,&#10;Βραδεία κατάψυξη ή συντήρηση à μείωση pH(άλατα σε αδιάλυτη μορφή).&#10;"/>
          <p:cNvSpPr/>
          <p:nvPr/>
        </p:nvSpPr>
        <p:spPr>
          <a:xfrm>
            <a:off x="467544" y="1271657"/>
            <a:ext cx="8208912" cy="4893647"/>
          </a:xfrm>
          <a:prstGeom prst="rect">
            <a:avLst/>
          </a:prstGeom>
        </p:spPr>
        <p:txBody>
          <a:bodyPr wrap="square">
            <a:spAutoFit/>
          </a:bodyPr>
          <a:lstStyle/>
          <a:p>
            <a:pPr marL="800100" lvl="1" indent="-342900">
              <a:buFont typeface="Wingdings" panose="05000000000000000000" pitchFamily="2" charset="2"/>
              <a:buChar char="§"/>
              <a:defRPr/>
            </a:pPr>
            <a:r>
              <a:rPr lang="el-GR" altLang="el-GR" sz="2400" dirty="0">
                <a:cs typeface="Arial" pitchFamily="34" charset="0"/>
              </a:rPr>
              <a:t>Θέρμανση </a:t>
            </a:r>
            <a:r>
              <a:rPr lang="el-GR" altLang="el-GR" sz="2400" dirty="0">
                <a:cs typeface="Arial" pitchFamily="34" charset="0"/>
                <a:sym typeface="Wingdings" pitchFamily="2" charset="2"/>
              </a:rPr>
              <a:t> άνοδος </a:t>
            </a:r>
            <a:r>
              <a:rPr lang="en-US" altLang="el-GR" sz="2400" dirty="0">
                <a:cs typeface="Arial" pitchFamily="34" charset="0"/>
                <a:sym typeface="Wingdings" pitchFamily="2" charset="2"/>
              </a:rPr>
              <a:t>pH (</a:t>
            </a:r>
            <a:r>
              <a:rPr lang="el-GR" altLang="el-GR" sz="2400" dirty="0">
                <a:cs typeface="Arial" pitchFamily="34" charset="0"/>
                <a:sym typeface="Wingdings" pitchFamily="2" charset="2"/>
              </a:rPr>
              <a:t>απελευθέρωση </a:t>
            </a:r>
            <a:r>
              <a:rPr lang="en-US" altLang="el-GR" sz="2400" dirty="0">
                <a:cs typeface="Arial" pitchFamily="34" charset="0"/>
                <a:sym typeface="Wingdings" pitchFamily="2" charset="2"/>
              </a:rPr>
              <a:t>CO2</a:t>
            </a:r>
            <a:r>
              <a:rPr lang="en-US" altLang="el-GR" sz="2400" dirty="0" smtClean="0">
                <a:cs typeface="Arial" pitchFamily="34" charset="0"/>
                <a:sym typeface="Wingdings" pitchFamily="2" charset="2"/>
              </a:rPr>
              <a:t>)</a:t>
            </a:r>
            <a:r>
              <a:rPr lang="el-GR" altLang="el-GR" sz="2400" dirty="0" smtClean="0">
                <a:cs typeface="Arial" pitchFamily="34" charset="0"/>
                <a:sym typeface="Wingdings" pitchFamily="2" charset="2"/>
              </a:rPr>
              <a:t>,</a:t>
            </a:r>
            <a:endParaRPr lang="en-US" altLang="el-GR" sz="2400" dirty="0">
              <a:cs typeface="Arial" pitchFamily="34" charset="0"/>
              <a:sym typeface="Wingdings" pitchFamily="2" charset="2"/>
            </a:endParaRPr>
          </a:p>
          <a:p>
            <a:pPr marL="800100" lvl="1" indent="-342900">
              <a:buFont typeface="Wingdings" panose="05000000000000000000" pitchFamily="2" charset="2"/>
              <a:buChar char="§"/>
              <a:defRPr/>
            </a:pPr>
            <a:r>
              <a:rPr lang="el-GR" altLang="el-GR" sz="2400" dirty="0">
                <a:cs typeface="Arial" pitchFamily="34" charset="0"/>
                <a:sym typeface="Wingdings" pitchFamily="2" charset="2"/>
              </a:rPr>
              <a:t>Θέρμανση &gt;100ο</a:t>
            </a:r>
            <a:r>
              <a:rPr lang="en-US" altLang="el-GR" sz="2400" dirty="0">
                <a:cs typeface="Arial" pitchFamily="34" charset="0"/>
                <a:sym typeface="Wingdings" pitchFamily="2" charset="2"/>
              </a:rPr>
              <a:t>C </a:t>
            </a:r>
            <a:r>
              <a:rPr lang="el-GR" altLang="el-GR" sz="2400" dirty="0">
                <a:cs typeface="Arial" pitchFamily="34" charset="0"/>
                <a:sym typeface="Wingdings" pitchFamily="2" charset="2"/>
              </a:rPr>
              <a:t>μείωση του </a:t>
            </a:r>
            <a:r>
              <a:rPr lang="en-US" altLang="el-GR" sz="2400" dirty="0">
                <a:cs typeface="Arial" pitchFamily="34" charset="0"/>
                <a:sym typeface="Wingdings" pitchFamily="2" charset="2"/>
              </a:rPr>
              <a:t>pH </a:t>
            </a:r>
            <a:r>
              <a:rPr lang="el-GR" altLang="el-GR" sz="2400" dirty="0">
                <a:cs typeface="Arial" pitchFamily="34" charset="0"/>
                <a:sym typeface="Wingdings" pitchFamily="2" charset="2"/>
              </a:rPr>
              <a:t>λόγω διάσπασης </a:t>
            </a:r>
            <a:r>
              <a:rPr lang="el-GR" altLang="el-GR" sz="2400" dirty="0" smtClean="0">
                <a:cs typeface="Arial" pitchFamily="34" charset="0"/>
                <a:sym typeface="Wingdings" pitchFamily="2" charset="2"/>
              </a:rPr>
              <a:t>της    λακτόζης,</a:t>
            </a:r>
            <a:endParaRPr lang="el-GR" altLang="el-GR" sz="2400" dirty="0">
              <a:cs typeface="Arial" pitchFamily="34" charset="0"/>
              <a:sym typeface="Wingdings" pitchFamily="2" charset="2"/>
            </a:endParaRPr>
          </a:p>
          <a:p>
            <a:pPr marL="800100" lvl="1" indent="-342900">
              <a:buFont typeface="Wingdings" panose="05000000000000000000" pitchFamily="2" charset="2"/>
              <a:buChar char="§"/>
              <a:defRPr/>
            </a:pPr>
            <a:r>
              <a:rPr lang="el-GR" altLang="el-GR" sz="2400" dirty="0">
                <a:cs typeface="Arial" pitchFamily="34" charset="0"/>
                <a:sym typeface="Wingdings" pitchFamily="2" charset="2"/>
              </a:rPr>
              <a:t>Συμπύκνωση  μείωση </a:t>
            </a:r>
            <a:r>
              <a:rPr lang="en-US" altLang="el-GR" sz="2400" dirty="0" smtClean="0">
                <a:cs typeface="Arial" pitchFamily="34" charset="0"/>
                <a:sym typeface="Wingdings" pitchFamily="2" charset="2"/>
              </a:rPr>
              <a:t>pH</a:t>
            </a:r>
            <a:r>
              <a:rPr lang="el-GR" altLang="el-GR" sz="2400" dirty="0" smtClean="0">
                <a:cs typeface="Arial" pitchFamily="34" charset="0"/>
                <a:sym typeface="Wingdings" pitchFamily="2" charset="2"/>
              </a:rPr>
              <a:t>,</a:t>
            </a:r>
            <a:endParaRPr lang="en-US" altLang="el-GR" sz="2400" dirty="0">
              <a:cs typeface="Arial" pitchFamily="34" charset="0"/>
              <a:sym typeface="Wingdings" pitchFamily="2" charset="2"/>
            </a:endParaRPr>
          </a:p>
          <a:p>
            <a:pPr marL="800100" lvl="1" indent="-342900">
              <a:buFont typeface="Wingdings" panose="05000000000000000000" pitchFamily="2" charset="2"/>
              <a:buChar char="§"/>
              <a:defRPr/>
            </a:pPr>
            <a:r>
              <a:rPr lang="el-GR" altLang="el-GR" sz="2400" dirty="0">
                <a:cs typeface="Arial" pitchFamily="34" charset="0"/>
                <a:sym typeface="Wingdings" pitchFamily="2" charset="2"/>
              </a:rPr>
              <a:t>Βραδεία κατάψυξη ή συντήρηση  μείωση </a:t>
            </a:r>
            <a:r>
              <a:rPr lang="en-US" altLang="el-GR" sz="2400" dirty="0">
                <a:cs typeface="Arial" pitchFamily="34" charset="0"/>
                <a:sym typeface="Wingdings" pitchFamily="2" charset="2"/>
              </a:rPr>
              <a:t>pH(</a:t>
            </a:r>
            <a:r>
              <a:rPr lang="el-GR" altLang="el-GR" sz="2400" dirty="0">
                <a:cs typeface="Arial" pitchFamily="34" charset="0"/>
                <a:sym typeface="Wingdings" pitchFamily="2" charset="2"/>
              </a:rPr>
              <a:t>άλατα σε αδιάλυτη μορφή</a:t>
            </a:r>
            <a:r>
              <a:rPr lang="el-GR" altLang="el-GR" sz="2400" dirty="0" smtClean="0">
                <a:cs typeface="Arial" pitchFamily="34" charset="0"/>
                <a:sym typeface="Wingdings" pitchFamily="2" charset="2"/>
              </a:rPr>
              <a:t>).</a:t>
            </a:r>
            <a:endParaRPr lang="el-GR" altLang="el-GR" sz="2400" dirty="0">
              <a:cs typeface="Arial" pitchFamily="34" charset="0"/>
              <a:sym typeface="Wingdings" pitchFamily="2" charset="2"/>
            </a:endParaRPr>
          </a:p>
          <a:p>
            <a:pPr lvl="1">
              <a:defRPr/>
            </a:pPr>
            <a:endParaRPr lang="el-GR" altLang="el-GR" sz="2400" dirty="0">
              <a:cs typeface="Arial" pitchFamily="34" charset="0"/>
              <a:sym typeface="Wingdings" pitchFamily="2" charset="2"/>
            </a:endParaRPr>
          </a:p>
          <a:p>
            <a:pPr marL="342900" indent="-342900">
              <a:buFont typeface="Arial" panose="020B0604020202020204" pitchFamily="34" charset="0"/>
              <a:buChar char="•"/>
              <a:defRPr/>
            </a:pPr>
            <a:r>
              <a:rPr lang="el-GR" altLang="el-GR" sz="2400" dirty="0">
                <a:cs typeface="Arial" pitchFamily="34" charset="0"/>
              </a:rPr>
              <a:t>Δυναμικό οξειδοαναγωγής: </a:t>
            </a:r>
          </a:p>
          <a:p>
            <a:pPr marL="800100" lvl="1" indent="-342900">
              <a:buFont typeface="Wingdings" panose="05000000000000000000" pitchFamily="2" charset="2"/>
              <a:buChar char="§"/>
              <a:defRPr/>
            </a:pPr>
            <a:r>
              <a:rPr lang="el-GR" altLang="el-GR" sz="2400" dirty="0">
                <a:cs typeface="Arial" pitchFamily="34" charset="0"/>
              </a:rPr>
              <a:t>διαθέτει αρκετά </a:t>
            </a:r>
            <a:r>
              <a:rPr lang="el-GR" altLang="el-GR" sz="2400" dirty="0" err="1">
                <a:cs typeface="Arial" pitchFamily="34" charset="0"/>
              </a:rPr>
              <a:t>οξειδοαναγωγικά</a:t>
            </a:r>
            <a:r>
              <a:rPr lang="el-GR" altLang="el-GR" sz="2400" dirty="0">
                <a:cs typeface="Arial" pitchFamily="34" charset="0"/>
              </a:rPr>
              <a:t> συστήματα (</a:t>
            </a:r>
            <a:r>
              <a:rPr lang="el-GR" altLang="el-GR" sz="2400" dirty="0" err="1">
                <a:cs typeface="Arial" pitchFamily="34" charset="0"/>
              </a:rPr>
              <a:t>ασκορβικό</a:t>
            </a:r>
            <a:r>
              <a:rPr lang="el-GR" altLang="el-GR" sz="2400" dirty="0">
                <a:cs typeface="Arial" pitchFamily="34" charset="0"/>
              </a:rPr>
              <a:t>, γαλακτικό, </a:t>
            </a:r>
            <a:r>
              <a:rPr lang="el-GR" altLang="el-GR" sz="2400" dirty="0" err="1">
                <a:cs typeface="Arial" pitchFamily="34" charset="0"/>
              </a:rPr>
              <a:t>πυροσταφυλικό</a:t>
            </a:r>
            <a:r>
              <a:rPr lang="el-GR" altLang="el-GR" sz="2400" dirty="0">
                <a:cs typeface="Arial" pitchFamily="34" charset="0"/>
              </a:rPr>
              <a:t>, </a:t>
            </a:r>
            <a:r>
              <a:rPr lang="el-GR" altLang="el-GR" sz="2400" dirty="0" err="1">
                <a:cs typeface="Arial" pitchFamily="34" charset="0"/>
              </a:rPr>
              <a:t>ριβοφλαβλινη</a:t>
            </a:r>
            <a:r>
              <a:rPr lang="el-GR" altLang="el-GR" sz="2400" dirty="0">
                <a:cs typeface="Arial" pitchFamily="34" charset="0"/>
              </a:rPr>
              <a:t>, οξυγόνο</a:t>
            </a:r>
            <a:r>
              <a:rPr lang="el-GR" altLang="el-GR" sz="2400" dirty="0" smtClean="0">
                <a:cs typeface="Arial" pitchFamily="34" charset="0"/>
              </a:rPr>
              <a:t>),</a:t>
            </a:r>
            <a:endParaRPr lang="el-GR" altLang="el-GR" sz="2400" dirty="0">
              <a:cs typeface="Arial" pitchFamily="34" charset="0"/>
            </a:endParaRPr>
          </a:p>
          <a:p>
            <a:pPr marL="800100" lvl="1" indent="-342900">
              <a:buFont typeface="Wingdings" panose="05000000000000000000" pitchFamily="2" charset="2"/>
              <a:buChar char="§"/>
              <a:defRPr/>
            </a:pPr>
            <a:r>
              <a:rPr lang="el-GR" altLang="el-GR" sz="2400" dirty="0">
                <a:cs typeface="Arial" pitchFamily="34" charset="0"/>
              </a:rPr>
              <a:t>Θετικό κατά την </a:t>
            </a:r>
            <a:r>
              <a:rPr lang="el-GR" altLang="el-GR" sz="2400" dirty="0" err="1">
                <a:cs typeface="Arial" pitchFamily="34" charset="0"/>
              </a:rPr>
              <a:t>άμελξη</a:t>
            </a:r>
            <a:r>
              <a:rPr lang="el-GR" altLang="el-GR" sz="2400" dirty="0">
                <a:cs typeface="Arial" pitchFamily="34" charset="0"/>
              </a:rPr>
              <a:t> (</a:t>
            </a:r>
            <a:r>
              <a:rPr lang="en-US" altLang="el-GR" sz="2400" dirty="0">
                <a:cs typeface="Arial" pitchFamily="34" charset="0"/>
              </a:rPr>
              <a:t>Eh +200 </a:t>
            </a:r>
            <a:r>
              <a:rPr lang="el-GR" altLang="el-GR" sz="2400" dirty="0">
                <a:cs typeface="Arial" pitchFamily="34" charset="0"/>
              </a:rPr>
              <a:t>έως +300</a:t>
            </a:r>
            <a:r>
              <a:rPr lang="en-US" altLang="el-GR" sz="2400" dirty="0">
                <a:cs typeface="Arial" pitchFamily="34" charset="0"/>
              </a:rPr>
              <a:t> Volts), </a:t>
            </a:r>
            <a:r>
              <a:rPr lang="el-GR" altLang="el-GR" sz="2400" dirty="0">
                <a:cs typeface="Arial" pitchFamily="34" charset="0"/>
              </a:rPr>
              <a:t>λόγω του διαλυμένου </a:t>
            </a:r>
            <a:r>
              <a:rPr lang="el-GR" altLang="el-GR" sz="2400" dirty="0" smtClean="0">
                <a:cs typeface="Arial" pitchFamily="34" charset="0"/>
              </a:rPr>
              <a:t>Ο2.</a:t>
            </a:r>
            <a:endParaRPr lang="en-US" altLang="el-GR" sz="2400" dirty="0">
              <a:cs typeface="Arial" pitchFamily="34" charset="0"/>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40</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Φυσικοχημικές ιδιότητες του γάλακτος </a:t>
            </a:r>
            <a:r>
              <a:rPr lang="el-GR" dirty="0" smtClean="0"/>
              <a:t>(5 </a:t>
            </a:r>
            <a:r>
              <a:rPr lang="el-GR" dirty="0"/>
              <a:t>από </a:t>
            </a:r>
            <a:r>
              <a:rPr lang="el-GR" dirty="0" smtClean="0"/>
              <a:t>11)</a:t>
            </a:r>
            <a:endParaRPr lang="el-GR" dirty="0"/>
          </a:p>
        </p:txBody>
      </p:sp>
      <p:sp>
        <p:nvSpPr>
          <p:cNvPr id="6" name="2 - Θέση περιεχομένου" descr="Εάν άμελξη υπό κενό: - Εh , αλλά μόλις έλθει σε επαφή με αέρα à+ Εh,&#10;Ανάπτυξη οξυγαλακτικών βακτηρίων à -Eh,&#10;Θέρμανση à απελευθέρωση –RSH από μετουσίωση πρωτεϊνών à -Εh.&#10;"/>
          <p:cNvSpPr>
            <a:spLocks noGrp="1"/>
          </p:cNvSpPr>
          <p:nvPr>
            <p:ph sz="quarter" idx="1"/>
          </p:nvPr>
        </p:nvSpPr>
        <p:spPr>
          <a:xfrm>
            <a:off x="612648" y="1124744"/>
            <a:ext cx="8153400" cy="2232248"/>
          </a:xfrm>
        </p:spPr>
        <p:txBody>
          <a:bodyPr>
            <a:noAutofit/>
          </a:bodyPr>
          <a:lstStyle/>
          <a:p>
            <a:pPr lvl="1">
              <a:buFont typeface="Wingdings" panose="05000000000000000000" pitchFamily="2" charset="2"/>
              <a:buChar char="§"/>
              <a:defRPr/>
            </a:pPr>
            <a:r>
              <a:rPr lang="el-GR" altLang="el-GR" sz="2400" dirty="0">
                <a:cs typeface="Arial" pitchFamily="34" charset="0"/>
              </a:rPr>
              <a:t>Εάν </a:t>
            </a:r>
            <a:r>
              <a:rPr lang="el-GR" altLang="el-GR" sz="2400" dirty="0" err="1">
                <a:cs typeface="Arial" pitchFamily="34" charset="0"/>
              </a:rPr>
              <a:t>άμελξη</a:t>
            </a:r>
            <a:r>
              <a:rPr lang="el-GR" altLang="el-GR" sz="2400" dirty="0">
                <a:cs typeface="Arial" pitchFamily="34" charset="0"/>
              </a:rPr>
              <a:t> υπό κενό: - Ε</a:t>
            </a:r>
            <a:r>
              <a:rPr lang="en-US" altLang="el-GR" sz="2400" dirty="0">
                <a:cs typeface="Arial" pitchFamily="34" charset="0"/>
              </a:rPr>
              <a:t>h , </a:t>
            </a:r>
            <a:r>
              <a:rPr lang="el-GR" altLang="el-GR" sz="2400" dirty="0">
                <a:cs typeface="Arial" pitchFamily="34" charset="0"/>
              </a:rPr>
              <a:t>αλλά μόλις έλθει σε επαφή με αέρα</a:t>
            </a:r>
            <a:r>
              <a:rPr lang="en-US" altLang="el-GR" sz="2400" dirty="0">
                <a:cs typeface="Arial" pitchFamily="34" charset="0"/>
              </a:rPr>
              <a:t> </a:t>
            </a:r>
            <a:r>
              <a:rPr lang="el-GR" altLang="el-GR" sz="2400" dirty="0">
                <a:cs typeface="Arial" pitchFamily="34" charset="0"/>
                <a:sym typeface="Wingdings" pitchFamily="2" charset="2"/>
              </a:rPr>
              <a:t>+ Ε</a:t>
            </a:r>
            <a:r>
              <a:rPr lang="en-US" altLang="el-GR" sz="2400" dirty="0" smtClean="0">
                <a:cs typeface="Arial" pitchFamily="34" charset="0"/>
                <a:sym typeface="Wingdings" pitchFamily="2" charset="2"/>
              </a:rPr>
              <a:t>h</a:t>
            </a:r>
            <a:r>
              <a:rPr lang="el-GR" altLang="el-GR" sz="2400" dirty="0" smtClean="0">
                <a:cs typeface="Arial" pitchFamily="34" charset="0"/>
                <a:sym typeface="Wingdings" pitchFamily="2" charset="2"/>
              </a:rPr>
              <a:t>,</a:t>
            </a:r>
            <a:endParaRPr lang="en-US" altLang="el-GR" sz="2400" dirty="0">
              <a:cs typeface="Arial" pitchFamily="34" charset="0"/>
              <a:sym typeface="Wingdings" pitchFamily="2" charset="2"/>
            </a:endParaRPr>
          </a:p>
          <a:p>
            <a:pPr lvl="1">
              <a:buFont typeface="Wingdings" panose="05000000000000000000" pitchFamily="2" charset="2"/>
              <a:buChar char="§"/>
              <a:defRPr/>
            </a:pPr>
            <a:r>
              <a:rPr lang="el-GR" altLang="el-GR" sz="2400" dirty="0">
                <a:cs typeface="Arial" pitchFamily="34" charset="0"/>
                <a:sym typeface="Wingdings" pitchFamily="2" charset="2"/>
              </a:rPr>
              <a:t>Ανάπτυξη </a:t>
            </a:r>
            <a:r>
              <a:rPr lang="el-GR" altLang="el-GR" sz="2400" dirty="0" err="1">
                <a:cs typeface="Arial" pitchFamily="34" charset="0"/>
                <a:sym typeface="Wingdings" pitchFamily="2" charset="2"/>
              </a:rPr>
              <a:t>οξυγαλακτικών</a:t>
            </a:r>
            <a:r>
              <a:rPr lang="el-GR" altLang="el-GR" sz="2400" dirty="0">
                <a:cs typeface="Arial" pitchFamily="34" charset="0"/>
                <a:sym typeface="Wingdings" pitchFamily="2" charset="2"/>
              </a:rPr>
              <a:t> βακτηρίων  -</a:t>
            </a:r>
            <a:r>
              <a:rPr lang="en-US" altLang="el-GR" sz="2400" dirty="0" smtClean="0">
                <a:cs typeface="Arial" pitchFamily="34" charset="0"/>
                <a:sym typeface="Wingdings" pitchFamily="2" charset="2"/>
              </a:rPr>
              <a:t>Eh</a:t>
            </a:r>
            <a:r>
              <a:rPr lang="el-GR" altLang="el-GR" sz="2400" dirty="0" smtClean="0">
                <a:cs typeface="Arial" pitchFamily="34" charset="0"/>
                <a:sym typeface="Wingdings" pitchFamily="2" charset="2"/>
              </a:rPr>
              <a:t>,</a:t>
            </a:r>
            <a:endParaRPr lang="en-US" altLang="el-GR" sz="2400" dirty="0">
              <a:cs typeface="Arial" pitchFamily="34" charset="0"/>
              <a:sym typeface="Wingdings" pitchFamily="2" charset="2"/>
            </a:endParaRPr>
          </a:p>
          <a:p>
            <a:pPr lvl="1">
              <a:buFont typeface="Wingdings" panose="05000000000000000000" pitchFamily="2" charset="2"/>
              <a:buChar char="§"/>
              <a:defRPr/>
            </a:pPr>
            <a:r>
              <a:rPr lang="el-GR" altLang="el-GR" sz="2400" dirty="0">
                <a:cs typeface="Arial" pitchFamily="34" charset="0"/>
                <a:sym typeface="Wingdings" pitchFamily="2" charset="2"/>
              </a:rPr>
              <a:t>Θέρμανση  απελευθέρωση </a:t>
            </a:r>
            <a:r>
              <a:rPr lang="en-US" altLang="el-GR" sz="2400" dirty="0">
                <a:cs typeface="Arial" pitchFamily="34" charset="0"/>
                <a:sym typeface="Wingdings" pitchFamily="2" charset="2"/>
              </a:rPr>
              <a:t>–RSH </a:t>
            </a:r>
            <a:r>
              <a:rPr lang="el-GR" altLang="el-GR" sz="2400" dirty="0">
                <a:cs typeface="Arial" pitchFamily="34" charset="0"/>
                <a:sym typeface="Wingdings" pitchFamily="2" charset="2"/>
              </a:rPr>
              <a:t>από μετουσίωση πρωτεϊνών</a:t>
            </a:r>
            <a:r>
              <a:rPr lang="en-US" altLang="el-GR" sz="2400" dirty="0">
                <a:cs typeface="Arial" pitchFamily="34" charset="0"/>
                <a:sym typeface="Wingdings" pitchFamily="2" charset="2"/>
              </a:rPr>
              <a:t>  </a:t>
            </a:r>
            <a:r>
              <a:rPr lang="el-GR" altLang="el-GR" sz="2400" dirty="0">
                <a:cs typeface="Arial" pitchFamily="34" charset="0"/>
                <a:sym typeface="Wingdings" pitchFamily="2" charset="2"/>
              </a:rPr>
              <a:t>-Ε</a:t>
            </a:r>
            <a:r>
              <a:rPr lang="en-US" altLang="el-GR" sz="2400" dirty="0" smtClean="0">
                <a:cs typeface="Arial" pitchFamily="34" charset="0"/>
                <a:sym typeface="Wingdings" pitchFamily="2" charset="2"/>
              </a:rPr>
              <a:t>h</a:t>
            </a:r>
            <a:r>
              <a:rPr lang="el-GR" altLang="el-GR" sz="2400" dirty="0" smtClean="0">
                <a:cs typeface="Arial" pitchFamily="34" charset="0"/>
                <a:sym typeface="Wingdings" pitchFamily="2" charset="2"/>
              </a:rPr>
              <a:t>.</a:t>
            </a:r>
            <a:endParaRPr lang="el-GR" altLang="el-GR" sz="2400" dirty="0">
              <a:cs typeface="Arial" pitchFamily="34" charset="0"/>
            </a:endParaRPr>
          </a:p>
        </p:txBody>
      </p:sp>
      <p:sp>
        <p:nvSpPr>
          <p:cNvPr id="2" name="Ορθογώνιο 1"/>
          <p:cNvSpPr/>
          <p:nvPr/>
        </p:nvSpPr>
        <p:spPr>
          <a:xfrm>
            <a:off x="467544" y="3784972"/>
            <a:ext cx="8280920" cy="2308324"/>
          </a:xfrm>
          <a:prstGeom prst="rect">
            <a:avLst/>
          </a:prstGeom>
        </p:spPr>
        <p:txBody>
          <a:bodyPr wrap="square">
            <a:spAutoFit/>
          </a:bodyPr>
          <a:lstStyle/>
          <a:p>
            <a:pPr marL="342900" indent="-342900">
              <a:buFont typeface="Arial" panose="020B0604020202020204" pitchFamily="34" charset="0"/>
              <a:buChar char="•"/>
              <a:defRPr/>
            </a:pPr>
            <a:r>
              <a:rPr lang="el-GR" altLang="el-GR" sz="2400" dirty="0">
                <a:cs typeface="Arial" pitchFamily="34" charset="0"/>
              </a:rPr>
              <a:t>Ειδικό βάρος:</a:t>
            </a:r>
          </a:p>
          <a:p>
            <a:pPr marL="800100" lvl="1" indent="-342900">
              <a:buFont typeface="Wingdings" panose="05000000000000000000" pitchFamily="2" charset="2"/>
              <a:buChar char="§"/>
              <a:defRPr/>
            </a:pPr>
            <a:r>
              <a:rPr lang="el-GR" altLang="el-GR" sz="2400" dirty="0">
                <a:cs typeface="Arial" pitchFamily="34" charset="0"/>
              </a:rPr>
              <a:t>Το βάρος ανά μονάδα όγκου και εξαρτάται από το ειδικό βάρος των συστατικών </a:t>
            </a:r>
            <a:r>
              <a:rPr lang="el-GR" altLang="el-GR" sz="2400" dirty="0" smtClean="0">
                <a:cs typeface="Arial" pitchFamily="34" charset="0"/>
              </a:rPr>
              <a:t>του, </a:t>
            </a:r>
            <a:endParaRPr lang="el-GR" altLang="el-GR" sz="2400" dirty="0">
              <a:cs typeface="Arial" pitchFamily="34" charset="0"/>
            </a:endParaRPr>
          </a:p>
          <a:p>
            <a:pPr marL="800100" lvl="1" indent="-342900">
              <a:buFont typeface="Wingdings" panose="05000000000000000000" pitchFamily="2" charset="2"/>
              <a:buChar char="§"/>
              <a:defRPr/>
            </a:pPr>
            <a:r>
              <a:rPr lang="el-GR" altLang="el-GR" sz="2400" dirty="0">
                <a:cs typeface="Arial" pitchFamily="34" charset="0"/>
              </a:rPr>
              <a:t>Εξαρτάται κυρίως από τη συγκέντρωση των συστατικών, το βαθμό ενυδάτωσης των πρωτεϊνών και τον ειδικό όγκο της λιπαρής </a:t>
            </a:r>
            <a:r>
              <a:rPr lang="el-GR" altLang="el-GR" sz="2400" dirty="0" smtClean="0">
                <a:cs typeface="Arial" pitchFamily="34" charset="0"/>
              </a:rPr>
              <a:t>φάσης,</a:t>
            </a:r>
            <a:endParaRPr lang="el-GR" altLang="el-GR" sz="2400" dirty="0">
              <a:cs typeface="Arial" pitchFamily="34" charset="0"/>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41</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Φυσικοχημικές ιδιότητες του γάλακτος </a:t>
            </a:r>
            <a:r>
              <a:rPr lang="el-GR" dirty="0" smtClean="0"/>
              <a:t>(6 </a:t>
            </a:r>
            <a:r>
              <a:rPr lang="el-GR" dirty="0"/>
              <a:t>από </a:t>
            </a:r>
            <a:r>
              <a:rPr lang="el-GR" dirty="0" smtClean="0"/>
              <a:t>11)</a:t>
            </a:r>
            <a:endParaRPr lang="el-GR" dirty="0"/>
          </a:p>
        </p:txBody>
      </p:sp>
      <p:sp>
        <p:nvSpPr>
          <p:cNvPr id="3" name="Θέση περιεχομένου 2" descr="Μεταβολές στη συγκέντρωση του λίπους ή του ΣΥΑΛ αλλάζουν το ειδικό βάρος (ε.β.)σύμφωνα με τη σχέση:&#10;ε.β.ίσο με ένα σύν σε παρένθεση μηδέν κόμμα μηδέν μηδέν τριανταπέντε επί επί τοις εκατό ΣΥΑΛ κλείνει η παρένθεση μείον σε παρένθεση μηδέν κόμμα μηδέν μηδέν ένα επί επί τοις εκατό του λίπους.&#10;&#10;ΣΥΑΛ: Στερεό υπόλειμμα άνευ λίπους.&#10;Αύξηση λίπους , θερμοκρασίας και προσθήκη νερού à μείωση ε.β.,&#10;Μείωση λίπους, θερμοκρασίας και αφαίρεση νερού à αύξηση του ε.β.&#10;"/>
          <p:cNvSpPr>
            <a:spLocks noGrp="1"/>
          </p:cNvSpPr>
          <p:nvPr>
            <p:ph idx="1"/>
          </p:nvPr>
        </p:nvSpPr>
        <p:spPr>
          <a:xfrm>
            <a:off x="457200" y="1412776"/>
            <a:ext cx="8229600" cy="4464496"/>
          </a:xfrm>
        </p:spPr>
        <p:txBody>
          <a:bodyPr>
            <a:noAutofit/>
          </a:bodyPr>
          <a:lstStyle/>
          <a:p>
            <a:pPr marL="800100" lvl="1" indent="-342900">
              <a:buFont typeface="Wingdings" panose="05000000000000000000" pitchFamily="2" charset="2"/>
              <a:buChar char="§"/>
              <a:defRPr/>
            </a:pPr>
            <a:r>
              <a:rPr lang="el-GR" altLang="el-GR" sz="2400" dirty="0">
                <a:cs typeface="Arial" pitchFamily="34" charset="0"/>
              </a:rPr>
              <a:t>Μεταβολές στη συγκέντρωση του λίπους ή του ΣΥΑΛ αλλάζουν το </a:t>
            </a:r>
            <a:r>
              <a:rPr lang="el-GR" altLang="el-GR" sz="2400" dirty="0" err="1">
                <a:cs typeface="Arial" pitchFamily="34" charset="0"/>
              </a:rPr>
              <a:t>ε.β</a:t>
            </a:r>
            <a:r>
              <a:rPr lang="el-GR" altLang="el-GR" sz="2400" dirty="0">
                <a:cs typeface="Arial" pitchFamily="34" charset="0"/>
              </a:rPr>
              <a:t>. σύμφωνα με τη σχέση</a:t>
            </a:r>
            <a:r>
              <a:rPr lang="el-GR" altLang="el-GR" sz="2400" dirty="0" smtClean="0">
                <a:cs typeface="Arial" pitchFamily="34" charset="0"/>
              </a:rPr>
              <a:t>:</a:t>
            </a:r>
            <a:endParaRPr lang="el-GR" altLang="el-GR" sz="2400" b="1" dirty="0">
              <a:solidFill>
                <a:schemeClr val="accent2"/>
              </a:solidFill>
              <a:cs typeface="Arial" pitchFamily="34" charset="0"/>
            </a:endParaRPr>
          </a:p>
          <a:p>
            <a:pPr algn="ctr">
              <a:defRPr/>
            </a:pPr>
            <a:r>
              <a:rPr lang="el-GR" altLang="el-GR" sz="2400" dirty="0">
                <a:cs typeface="Arial" pitchFamily="34" charset="0"/>
              </a:rPr>
              <a:t>ε.β.=1,0+ (0,0035</a:t>
            </a:r>
            <a:r>
              <a:rPr lang="en-US" altLang="el-GR" sz="2400" dirty="0">
                <a:cs typeface="Arial" pitchFamily="34" charset="0"/>
              </a:rPr>
              <a:t> x %</a:t>
            </a:r>
            <a:r>
              <a:rPr lang="el-GR" altLang="el-GR" sz="2400" dirty="0">
                <a:cs typeface="Arial" pitchFamily="34" charset="0"/>
              </a:rPr>
              <a:t>ΣΥΑΛ) – (0,001 </a:t>
            </a:r>
            <a:r>
              <a:rPr lang="en-US" altLang="el-GR" sz="2400" dirty="0">
                <a:cs typeface="Arial" pitchFamily="34" charset="0"/>
              </a:rPr>
              <a:t>x </a:t>
            </a:r>
            <a:r>
              <a:rPr lang="el-GR" altLang="el-GR" sz="2400" dirty="0">
                <a:cs typeface="Arial" pitchFamily="34" charset="0"/>
              </a:rPr>
              <a:t>% λίπος</a:t>
            </a:r>
            <a:r>
              <a:rPr lang="el-GR" altLang="el-GR" sz="2400" dirty="0" smtClean="0">
                <a:cs typeface="Arial" pitchFamily="34" charset="0"/>
              </a:rPr>
              <a:t>).</a:t>
            </a:r>
            <a:endParaRPr lang="el-GR" altLang="el-GR" sz="2400" dirty="0">
              <a:cs typeface="Arial" pitchFamily="34" charset="0"/>
            </a:endParaRPr>
          </a:p>
          <a:p>
            <a:pPr marL="457200" lvl="1" indent="0">
              <a:buNone/>
              <a:defRPr/>
            </a:pPr>
            <a:endParaRPr lang="el-GR" altLang="el-GR" sz="2400" dirty="0">
              <a:cs typeface="Arial" pitchFamily="34" charset="0"/>
            </a:endParaRPr>
          </a:p>
          <a:p>
            <a:pPr>
              <a:buNone/>
              <a:defRPr/>
            </a:pPr>
            <a:r>
              <a:rPr lang="el-GR" altLang="el-GR" sz="2400" dirty="0" smtClean="0">
                <a:cs typeface="Arial" pitchFamily="34" charset="0"/>
              </a:rPr>
              <a:t>ΣΥΑΛ</a:t>
            </a:r>
            <a:r>
              <a:rPr lang="el-GR" altLang="el-GR" sz="2400" dirty="0">
                <a:cs typeface="Arial" pitchFamily="34" charset="0"/>
              </a:rPr>
              <a:t>: Στερεό υπόλειμμα άνευ </a:t>
            </a:r>
            <a:r>
              <a:rPr lang="el-GR" altLang="el-GR" sz="2400" dirty="0" smtClean="0">
                <a:cs typeface="Arial" pitchFamily="34" charset="0"/>
              </a:rPr>
              <a:t>λίπους.</a:t>
            </a:r>
            <a:endParaRPr lang="el-GR" altLang="el-GR" sz="2400" dirty="0">
              <a:cs typeface="Arial" pitchFamily="34" charset="0"/>
            </a:endParaRPr>
          </a:p>
          <a:p>
            <a:r>
              <a:rPr lang="el-GR" altLang="el-GR" sz="2400" dirty="0"/>
              <a:t>Αύξηση </a:t>
            </a:r>
            <a:r>
              <a:rPr lang="el-GR" altLang="el-GR" sz="2400" dirty="0" smtClean="0"/>
              <a:t>λίπους </a:t>
            </a:r>
            <a:r>
              <a:rPr lang="el-GR" altLang="el-GR" sz="2400" dirty="0"/>
              <a:t>, θερμοκρασίας και προσθήκη νερού </a:t>
            </a:r>
            <a:r>
              <a:rPr lang="el-GR" altLang="el-GR" sz="2400" dirty="0">
                <a:sym typeface="Wingdings" pitchFamily="2" charset="2"/>
              </a:rPr>
              <a:t> μείωση </a:t>
            </a:r>
            <a:r>
              <a:rPr lang="el-GR" altLang="el-GR" sz="2400" dirty="0" err="1" smtClean="0">
                <a:sym typeface="Wingdings" pitchFamily="2" charset="2"/>
              </a:rPr>
              <a:t>ε.β</a:t>
            </a:r>
            <a:r>
              <a:rPr lang="el-GR" altLang="el-GR" sz="2400" dirty="0" smtClean="0">
                <a:sym typeface="Wingdings" pitchFamily="2" charset="2"/>
              </a:rPr>
              <a:t>.,</a:t>
            </a:r>
            <a:endParaRPr lang="el-GR" altLang="el-GR" sz="2400" dirty="0">
              <a:sym typeface="Wingdings" pitchFamily="2" charset="2"/>
            </a:endParaRPr>
          </a:p>
          <a:p>
            <a:r>
              <a:rPr lang="el-GR" altLang="el-GR" sz="2400" dirty="0">
                <a:sym typeface="Wingdings" pitchFamily="2" charset="2"/>
              </a:rPr>
              <a:t>Μείωση λίπους, θερμοκρασίας και αφαίρεση νερού  αύξηση του </a:t>
            </a:r>
            <a:r>
              <a:rPr lang="el-GR" altLang="el-GR" sz="2400" dirty="0" err="1">
                <a:sym typeface="Wingdings" pitchFamily="2" charset="2"/>
              </a:rPr>
              <a:t>ε.β</a:t>
            </a:r>
            <a:r>
              <a:rPr lang="el-GR" altLang="el-GR" sz="2400" dirty="0" smtClean="0">
                <a:sym typeface="Wingdings" pitchFamily="2" charset="2"/>
              </a:rPr>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42</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Φυσικοχημικές ιδιότητες του γάλακτος </a:t>
            </a:r>
            <a:r>
              <a:rPr lang="el-GR" dirty="0" smtClean="0"/>
              <a:t>(7 </a:t>
            </a:r>
            <a:r>
              <a:rPr lang="el-GR" dirty="0"/>
              <a:t>από </a:t>
            </a:r>
            <a:r>
              <a:rPr lang="el-GR" dirty="0" smtClean="0"/>
              <a:t>11)</a:t>
            </a:r>
            <a:endParaRPr lang="el-GR" dirty="0"/>
          </a:p>
        </p:txBody>
      </p:sp>
      <p:sp>
        <p:nvSpPr>
          <p:cNvPr id="2" name="Ορθογώνιο 1" descr=" Μέση τιμή ειδικού βάρους (ΚΤΠ):&#10;&#10;Αγελαδινό: ένα κόμμα μηδέν τριάντα,&#10;&#10;Γίδινο: ένα κόμμα μηδέν τριάντα δύο,&#10;&#10;Βουβαλίσιο: ένα κόμμα μηδέν τριάντα τρία,&#10;&#10;Πρόβειο: ένα κόμμα μηδέν τριάντα πέντε.&#10;&#10;Ιδιαίτερα σημαντικό για την αναγνώριση νοθείας στο γάλα.&#10;"/>
          <p:cNvSpPr/>
          <p:nvPr/>
        </p:nvSpPr>
        <p:spPr>
          <a:xfrm>
            <a:off x="467544" y="1578272"/>
            <a:ext cx="8280920" cy="4154984"/>
          </a:xfrm>
          <a:prstGeom prst="rect">
            <a:avLst/>
          </a:prstGeom>
        </p:spPr>
        <p:txBody>
          <a:bodyPr wrap="square">
            <a:spAutoFit/>
          </a:bodyPr>
          <a:lstStyle/>
          <a:p>
            <a:pPr>
              <a:defRPr/>
            </a:pPr>
            <a:r>
              <a:rPr lang="el-GR" altLang="el-GR" sz="2400" dirty="0">
                <a:cs typeface="Arial" pitchFamily="34" charset="0"/>
              </a:rPr>
              <a:t> Μέση τιμή ειδικού βάρους (ΚΤΠ):</a:t>
            </a:r>
          </a:p>
          <a:p>
            <a:pPr>
              <a:defRPr/>
            </a:pPr>
            <a:endParaRPr lang="el-GR" altLang="el-GR" sz="2400" dirty="0">
              <a:cs typeface="Arial" pitchFamily="34" charset="0"/>
            </a:endParaRPr>
          </a:p>
          <a:p>
            <a:pPr marL="342900" indent="-342900">
              <a:buFont typeface="Arial" panose="020B0604020202020204" pitchFamily="34" charset="0"/>
              <a:buChar char="•"/>
              <a:defRPr/>
            </a:pPr>
            <a:r>
              <a:rPr lang="el-GR" altLang="el-GR" sz="2400" dirty="0">
                <a:cs typeface="Arial" pitchFamily="34" charset="0"/>
              </a:rPr>
              <a:t>Αγελαδινό: </a:t>
            </a:r>
            <a:r>
              <a:rPr lang="el-GR" altLang="el-GR" sz="2400" dirty="0" smtClean="0">
                <a:cs typeface="Arial" pitchFamily="34" charset="0"/>
              </a:rPr>
              <a:t>1.030,</a:t>
            </a:r>
            <a:endParaRPr lang="el-GR" altLang="el-GR" sz="2400" dirty="0">
              <a:cs typeface="Arial" pitchFamily="34" charset="0"/>
            </a:endParaRPr>
          </a:p>
          <a:p>
            <a:pPr marL="342900" indent="-342900">
              <a:buFont typeface="Arial" panose="020B0604020202020204" pitchFamily="34" charset="0"/>
              <a:buChar char="•"/>
              <a:defRPr/>
            </a:pPr>
            <a:endParaRPr lang="el-GR" altLang="el-GR" sz="2400" dirty="0">
              <a:cs typeface="Arial" pitchFamily="34" charset="0"/>
            </a:endParaRPr>
          </a:p>
          <a:p>
            <a:pPr marL="342900" indent="-342900">
              <a:buFont typeface="Arial" panose="020B0604020202020204" pitchFamily="34" charset="0"/>
              <a:buChar char="•"/>
              <a:defRPr/>
            </a:pPr>
            <a:r>
              <a:rPr lang="el-GR" altLang="el-GR" sz="2400" dirty="0" err="1">
                <a:cs typeface="Arial" pitchFamily="34" charset="0"/>
              </a:rPr>
              <a:t>Γίδινο</a:t>
            </a:r>
            <a:r>
              <a:rPr lang="el-GR" altLang="el-GR" sz="2400" dirty="0">
                <a:cs typeface="Arial" pitchFamily="34" charset="0"/>
              </a:rPr>
              <a:t>: </a:t>
            </a:r>
            <a:r>
              <a:rPr lang="el-GR" altLang="el-GR" sz="2400" dirty="0" smtClean="0">
                <a:cs typeface="Arial" pitchFamily="34" charset="0"/>
              </a:rPr>
              <a:t>1.032,</a:t>
            </a:r>
            <a:endParaRPr lang="el-GR" altLang="el-GR" sz="2400" dirty="0">
              <a:cs typeface="Arial" pitchFamily="34" charset="0"/>
            </a:endParaRPr>
          </a:p>
          <a:p>
            <a:pPr marL="342900" indent="-342900">
              <a:buFont typeface="Arial" panose="020B0604020202020204" pitchFamily="34" charset="0"/>
              <a:buChar char="•"/>
              <a:defRPr/>
            </a:pPr>
            <a:endParaRPr lang="el-GR" altLang="el-GR" sz="2400" dirty="0">
              <a:cs typeface="Arial" pitchFamily="34" charset="0"/>
            </a:endParaRPr>
          </a:p>
          <a:p>
            <a:pPr marL="342900" indent="-342900">
              <a:buFont typeface="Arial" panose="020B0604020202020204" pitchFamily="34" charset="0"/>
              <a:buChar char="•"/>
              <a:defRPr/>
            </a:pPr>
            <a:r>
              <a:rPr lang="el-GR" altLang="el-GR" sz="2400" dirty="0">
                <a:cs typeface="Arial" pitchFamily="34" charset="0"/>
              </a:rPr>
              <a:t>Βουβαλίσιο: </a:t>
            </a:r>
            <a:r>
              <a:rPr lang="el-GR" altLang="el-GR" sz="2400" dirty="0" smtClean="0">
                <a:cs typeface="Arial" pitchFamily="34" charset="0"/>
              </a:rPr>
              <a:t>1.033,</a:t>
            </a:r>
            <a:endParaRPr lang="el-GR" altLang="el-GR" sz="2400" dirty="0">
              <a:cs typeface="Arial" pitchFamily="34" charset="0"/>
            </a:endParaRPr>
          </a:p>
          <a:p>
            <a:pPr marL="342900" indent="-342900">
              <a:buFont typeface="Arial" panose="020B0604020202020204" pitchFamily="34" charset="0"/>
              <a:buChar char="•"/>
              <a:defRPr/>
            </a:pPr>
            <a:endParaRPr lang="el-GR" altLang="el-GR" sz="2400" dirty="0">
              <a:cs typeface="Arial" pitchFamily="34" charset="0"/>
            </a:endParaRPr>
          </a:p>
          <a:p>
            <a:pPr marL="342900" indent="-342900">
              <a:buFont typeface="Arial" panose="020B0604020202020204" pitchFamily="34" charset="0"/>
              <a:buChar char="•"/>
              <a:defRPr/>
            </a:pPr>
            <a:r>
              <a:rPr lang="el-GR" altLang="el-GR" sz="2400" dirty="0">
                <a:cs typeface="Arial" pitchFamily="34" charset="0"/>
              </a:rPr>
              <a:t>Πρόβειο: </a:t>
            </a:r>
            <a:r>
              <a:rPr lang="el-GR" altLang="el-GR" sz="2400" dirty="0" smtClean="0">
                <a:cs typeface="Arial" pitchFamily="34" charset="0"/>
              </a:rPr>
              <a:t>1.035.</a:t>
            </a:r>
          </a:p>
          <a:p>
            <a:pPr marL="342900" indent="-342900">
              <a:buFont typeface="Arial" panose="020B0604020202020204" pitchFamily="34" charset="0"/>
              <a:buChar char="•"/>
              <a:defRPr/>
            </a:pPr>
            <a:endParaRPr lang="el-GR" sz="2400" dirty="0">
              <a:cs typeface="Arial" pitchFamily="34" charset="0"/>
            </a:endParaRPr>
          </a:p>
          <a:p>
            <a:pPr>
              <a:defRPr/>
            </a:pPr>
            <a:r>
              <a:rPr lang="el-GR" altLang="el-GR" sz="2400" dirty="0"/>
              <a:t>Ιδιαίτερα σημαντικό για την αναγνώριση νοθείας στο </a:t>
            </a:r>
            <a:r>
              <a:rPr lang="el-GR" altLang="el-GR" sz="2400" dirty="0" smtClean="0"/>
              <a:t>γάλα.</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43</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Φυσικοχημικές ιδιότητες του γάλακτος </a:t>
            </a:r>
            <a:r>
              <a:rPr lang="el-GR" dirty="0" smtClean="0"/>
              <a:t>(8 </a:t>
            </a:r>
            <a:r>
              <a:rPr lang="el-GR" dirty="0"/>
              <a:t>από </a:t>
            </a:r>
            <a:r>
              <a:rPr lang="el-GR" dirty="0" smtClean="0"/>
              <a:t>11)</a:t>
            </a:r>
            <a:endParaRPr lang="el-GR" dirty="0"/>
          </a:p>
        </p:txBody>
      </p:sp>
      <p:sp>
        <p:nvSpPr>
          <p:cNvPr id="2" name="Ορθογώνιο 1" descr="Ιξώδες : &#10;εκφράζει την αντίσταση στη ροή ή την παραμόρφωση  (0.9-2.1 centipoise),&#10;επηρεάζεται από την συγκέντρωση και διασπορά των μικκυλίων και τον αριθμό των λιποσφαιρίων,&#10;ομογενοποίηση à αύξηση λιποσφαιρίων à αύξηση ιξώδους,&#10;μείωση θερμοκρασίας à αύξηση ιξώδους, &#10;&#10;Επιφανειακή τάση:&#10;Ιδιότητα επιφανειών για διαχωρισμό 2 φάσεων (55-60dynes/cm στους 0οC),&#10;Επηρεάζεται από αριθμό, είδος και προσανατολισμό των μορίων, &#10;"/>
          <p:cNvSpPr/>
          <p:nvPr/>
        </p:nvSpPr>
        <p:spPr>
          <a:xfrm>
            <a:off x="467544" y="1124744"/>
            <a:ext cx="8208912" cy="5262979"/>
          </a:xfrm>
          <a:prstGeom prst="rect">
            <a:avLst/>
          </a:prstGeom>
        </p:spPr>
        <p:txBody>
          <a:bodyPr wrap="square">
            <a:spAutoFit/>
          </a:bodyPr>
          <a:lstStyle/>
          <a:p>
            <a:pPr marL="342900" indent="-342900">
              <a:buFont typeface="Arial" panose="020B0604020202020204" pitchFamily="34" charset="0"/>
              <a:buChar char="•"/>
              <a:defRPr/>
            </a:pPr>
            <a:r>
              <a:rPr lang="el-GR" altLang="el-GR" sz="2400" dirty="0">
                <a:cs typeface="Arial" pitchFamily="34" charset="0"/>
              </a:rPr>
              <a:t>Ιξώδες : </a:t>
            </a:r>
          </a:p>
          <a:p>
            <a:pPr marL="800100" lvl="1" indent="-342900">
              <a:buFont typeface="Wingdings" panose="05000000000000000000" pitchFamily="2" charset="2"/>
              <a:buChar char="§"/>
              <a:defRPr/>
            </a:pPr>
            <a:r>
              <a:rPr lang="el-GR" altLang="el-GR" sz="2400" dirty="0">
                <a:cs typeface="Arial" pitchFamily="34" charset="0"/>
              </a:rPr>
              <a:t>εκφράζει την αντίσταση στη ροή ή την παραμόρφωση  (0.9-2.1 </a:t>
            </a:r>
            <a:r>
              <a:rPr lang="en-US" altLang="el-GR" sz="2400" dirty="0">
                <a:cs typeface="Arial" pitchFamily="34" charset="0"/>
              </a:rPr>
              <a:t>centipoise</a:t>
            </a:r>
            <a:r>
              <a:rPr lang="en-US" altLang="el-GR" sz="2400" dirty="0" smtClean="0">
                <a:cs typeface="Arial" pitchFamily="34" charset="0"/>
              </a:rPr>
              <a:t>)</a:t>
            </a:r>
            <a:r>
              <a:rPr lang="el-GR" altLang="el-GR" sz="2400" dirty="0" smtClean="0">
                <a:cs typeface="Arial" pitchFamily="34" charset="0"/>
              </a:rPr>
              <a:t>,</a:t>
            </a:r>
            <a:endParaRPr lang="el-GR" altLang="el-GR" sz="2400" dirty="0">
              <a:cs typeface="Arial" pitchFamily="34" charset="0"/>
            </a:endParaRPr>
          </a:p>
          <a:p>
            <a:pPr marL="800100" lvl="1" indent="-342900">
              <a:buFont typeface="Wingdings" panose="05000000000000000000" pitchFamily="2" charset="2"/>
              <a:buChar char="§"/>
              <a:defRPr/>
            </a:pPr>
            <a:r>
              <a:rPr lang="el-GR" altLang="el-GR" sz="2400" dirty="0">
                <a:cs typeface="Arial" pitchFamily="34" charset="0"/>
              </a:rPr>
              <a:t>επηρεάζεται από την συγκέντρωση και διασπορά των μικκυλίων και τον αριθμό των </a:t>
            </a:r>
            <a:r>
              <a:rPr lang="el-GR" altLang="el-GR" sz="2400" dirty="0" err="1" smtClean="0">
                <a:cs typeface="Arial" pitchFamily="34" charset="0"/>
              </a:rPr>
              <a:t>λιποσφαιρίων</a:t>
            </a:r>
            <a:r>
              <a:rPr lang="el-GR" altLang="el-GR" sz="2400" dirty="0" smtClean="0">
                <a:cs typeface="Arial" pitchFamily="34" charset="0"/>
              </a:rPr>
              <a:t>,</a:t>
            </a:r>
            <a:endParaRPr lang="el-GR" altLang="el-GR" sz="2400" dirty="0">
              <a:cs typeface="Arial" pitchFamily="34" charset="0"/>
            </a:endParaRPr>
          </a:p>
          <a:p>
            <a:pPr marL="800100" lvl="1" indent="-342900">
              <a:buFont typeface="Wingdings" panose="05000000000000000000" pitchFamily="2" charset="2"/>
              <a:buChar char="§"/>
              <a:defRPr/>
            </a:pPr>
            <a:r>
              <a:rPr lang="el-GR" altLang="el-GR" sz="2400" dirty="0" err="1">
                <a:cs typeface="Arial" pitchFamily="34" charset="0"/>
              </a:rPr>
              <a:t>ομογενοποίηση</a:t>
            </a:r>
            <a:r>
              <a:rPr lang="el-GR" altLang="el-GR" sz="2400" dirty="0">
                <a:cs typeface="Arial" pitchFamily="34" charset="0"/>
              </a:rPr>
              <a:t> </a:t>
            </a:r>
            <a:r>
              <a:rPr lang="el-GR" altLang="el-GR" sz="2400" dirty="0">
                <a:cs typeface="Arial" pitchFamily="34" charset="0"/>
                <a:sym typeface="Wingdings" pitchFamily="2" charset="2"/>
              </a:rPr>
              <a:t> αύξηση </a:t>
            </a:r>
            <a:r>
              <a:rPr lang="el-GR" altLang="el-GR" sz="2400" dirty="0" err="1">
                <a:cs typeface="Arial" pitchFamily="34" charset="0"/>
                <a:sym typeface="Wingdings" pitchFamily="2" charset="2"/>
              </a:rPr>
              <a:t>λιποσφαιρίων</a:t>
            </a:r>
            <a:r>
              <a:rPr lang="el-GR" altLang="el-GR" sz="2400" dirty="0">
                <a:cs typeface="Arial" pitchFamily="34" charset="0"/>
                <a:sym typeface="Wingdings" pitchFamily="2" charset="2"/>
              </a:rPr>
              <a:t>  αύξηση </a:t>
            </a:r>
            <a:r>
              <a:rPr lang="el-GR" altLang="el-GR" sz="2400" dirty="0" smtClean="0">
                <a:cs typeface="Arial" pitchFamily="34" charset="0"/>
                <a:sym typeface="Wingdings" pitchFamily="2" charset="2"/>
              </a:rPr>
              <a:t>ιξώδους,</a:t>
            </a:r>
            <a:endParaRPr lang="el-GR" altLang="el-GR" sz="2400" dirty="0">
              <a:cs typeface="Arial" pitchFamily="34" charset="0"/>
              <a:sym typeface="Wingdings" pitchFamily="2" charset="2"/>
            </a:endParaRPr>
          </a:p>
          <a:p>
            <a:pPr marL="800100" lvl="1" indent="-342900">
              <a:buFont typeface="Wingdings" panose="05000000000000000000" pitchFamily="2" charset="2"/>
              <a:buChar char="§"/>
              <a:defRPr/>
            </a:pPr>
            <a:r>
              <a:rPr lang="el-GR" altLang="el-GR" sz="2400" dirty="0">
                <a:cs typeface="Arial" pitchFamily="34" charset="0"/>
                <a:sym typeface="Wingdings" pitchFamily="2" charset="2"/>
              </a:rPr>
              <a:t>μείωση θερμοκρασίας  αύξηση </a:t>
            </a:r>
            <a:r>
              <a:rPr lang="el-GR" altLang="el-GR" sz="2400" dirty="0" smtClean="0">
                <a:cs typeface="Arial" pitchFamily="34" charset="0"/>
                <a:sym typeface="Wingdings" pitchFamily="2" charset="2"/>
              </a:rPr>
              <a:t>ιξώδους, </a:t>
            </a:r>
            <a:endParaRPr lang="el-GR" altLang="el-GR" sz="2400" dirty="0">
              <a:cs typeface="Arial" pitchFamily="34" charset="0"/>
            </a:endParaRPr>
          </a:p>
          <a:p>
            <a:pPr>
              <a:buFont typeface="Wingdings" pitchFamily="2" charset="2"/>
              <a:buChar char="ü"/>
              <a:defRPr/>
            </a:pPr>
            <a:endParaRPr lang="el-GR" altLang="el-GR" sz="2400" dirty="0">
              <a:cs typeface="Arial" pitchFamily="34" charset="0"/>
            </a:endParaRPr>
          </a:p>
          <a:p>
            <a:pPr marL="342900" indent="-342900">
              <a:buFont typeface="Arial" panose="020B0604020202020204" pitchFamily="34" charset="0"/>
              <a:buChar char="•"/>
              <a:defRPr/>
            </a:pPr>
            <a:r>
              <a:rPr lang="el-GR" altLang="el-GR" sz="2400" dirty="0">
                <a:cs typeface="Arial" pitchFamily="34" charset="0"/>
              </a:rPr>
              <a:t>Επιφανειακή τάση:</a:t>
            </a:r>
          </a:p>
          <a:p>
            <a:pPr marL="800100" lvl="1" indent="-342900">
              <a:buFont typeface="Wingdings" panose="05000000000000000000" pitchFamily="2" charset="2"/>
              <a:buChar char="§"/>
              <a:defRPr/>
            </a:pPr>
            <a:r>
              <a:rPr lang="el-GR" altLang="el-GR" sz="2400" dirty="0">
                <a:cs typeface="Arial" pitchFamily="34" charset="0"/>
              </a:rPr>
              <a:t>Ιδιότητα επιφανειών για διαχωρισμό 2 φάσεων (55-60</a:t>
            </a:r>
            <a:r>
              <a:rPr lang="en-US" altLang="el-GR" sz="2400" dirty="0">
                <a:cs typeface="Arial" pitchFamily="34" charset="0"/>
              </a:rPr>
              <a:t>dynes/cm</a:t>
            </a:r>
            <a:r>
              <a:rPr lang="el-GR" altLang="el-GR" sz="2400" dirty="0">
                <a:cs typeface="Arial" pitchFamily="34" charset="0"/>
              </a:rPr>
              <a:t> στους 0ο</a:t>
            </a:r>
            <a:r>
              <a:rPr lang="en-US" altLang="el-GR" sz="2400" dirty="0">
                <a:cs typeface="Arial" pitchFamily="34" charset="0"/>
              </a:rPr>
              <a:t>C</a:t>
            </a:r>
            <a:r>
              <a:rPr lang="en-US" altLang="el-GR" sz="2400" dirty="0" smtClean="0">
                <a:cs typeface="Arial" pitchFamily="34" charset="0"/>
              </a:rPr>
              <a:t>)</a:t>
            </a:r>
            <a:r>
              <a:rPr lang="el-GR" altLang="el-GR" sz="2400" dirty="0" smtClean="0">
                <a:cs typeface="Arial" pitchFamily="34" charset="0"/>
              </a:rPr>
              <a:t>,</a:t>
            </a:r>
            <a:endParaRPr lang="en-US" altLang="el-GR" sz="2400" dirty="0">
              <a:cs typeface="Arial" pitchFamily="34" charset="0"/>
            </a:endParaRPr>
          </a:p>
          <a:p>
            <a:pPr marL="800100" lvl="1" indent="-342900">
              <a:buFont typeface="Wingdings" panose="05000000000000000000" pitchFamily="2" charset="2"/>
              <a:buChar char="§"/>
              <a:defRPr/>
            </a:pPr>
            <a:r>
              <a:rPr lang="el-GR" altLang="el-GR" sz="2400" dirty="0">
                <a:cs typeface="Arial" pitchFamily="34" charset="0"/>
              </a:rPr>
              <a:t>Επηρεάζεται από αριθμό, είδος και προσανατολισμό των </a:t>
            </a:r>
            <a:r>
              <a:rPr lang="el-GR" altLang="el-GR" sz="2400" dirty="0" smtClean="0">
                <a:cs typeface="Arial" pitchFamily="34" charset="0"/>
              </a:rPr>
              <a:t>μορίων, </a:t>
            </a:r>
            <a:endParaRPr lang="el-GR" altLang="el-GR" sz="2400" dirty="0">
              <a:cs typeface="Arial" pitchFamily="34" charset="0"/>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44</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Φυσικοχημικές ιδιότητες του γάλακτος </a:t>
            </a:r>
            <a:r>
              <a:rPr lang="el-GR" dirty="0" smtClean="0"/>
              <a:t>(9 </a:t>
            </a:r>
            <a:r>
              <a:rPr lang="el-GR" dirty="0"/>
              <a:t>από </a:t>
            </a:r>
            <a:r>
              <a:rPr lang="el-GR" dirty="0" smtClean="0"/>
              <a:t>11)</a:t>
            </a:r>
            <a:endParaRPr lang="el-GR" dirty="0"/>
          </a:p>
        </p:txBody>
      </p:sp>
      <p:sp>
        <p:nvSpPr>
          <p:cNvPr id="3" name="Ορθογώνιο 2" descr="Εύκολο άφρισμα γάλακτος, &#10;Σταθερότητα λιποσφαιρίων.&#10;&#10;Σημείο πήξεως: &#10;&#10;Εξαρτάται από συγκέντρωση υδατοδιαλυτών συστατικών (λακτόζη, πρωτεΐνες ορού και άλατα),&#10;Προσδιορίζεται με το κρυοσκόπιο:&#10; Αγελαδινό: -0.550,&#10; Αίγειο: -0.555,&#10; Πρόβειο: -0.565οC.&#10;Αύξηση σημείου πήξεως à προσθήκη νερού,&#10;Μείωση σημείου πήξεως à ζύμωση γάλακτος. &#10;Ιδιαίτερα σημαντικό για την αναγνώριση νοθείας στο γάλα.&#10;"/>
          <p:cNvSpPr/>
          <p:nvPr/>
        </p:nvSpPr>
        <p:spPr>
          <a:xfrm>
            <a:off x="467544" y="1196752"/>
            <a:ext cx="8208912" cy="5262979"/>
          </a:xfrm>
          <a:prstGeom prst="rect">
            <a:avLst/>
          </a:prstGeom>
        </p:spPr>
        <p:txBody>
          <a:bodyPr wrap="square">
            <a:spAutoFit/>
          </a:bodyPr>
          <a:lstStyle/>
          <a:p>
            <a:pPr marL="800100" lvl="1" indent="-342900">
              <a:buFont typeface="Wingdings" panose="05000000000000000000" pitchFamily="2" charset="2"/>
              <a:buChar char="§"/>
              <a:defRPr/>
            </a:pPr>
            <a:r>
              <a:rPr lang="el-GR" altLang="el-GR" sz="2400" dirty="0">
                <a:cs typeface="Arial" pitchFamily="34" charset="0"/>
              </a:rPr>
              <a:t>Εύκολο άφρισμα </a:t>
            </a:r>
            <a:r>
              <a:rPr lang="el-GR" altLang="el-GR" sz="2400" dirty="0" smtClean="0">
                <a:cs typeface="Arial" pitchFamily="34" charset="0"/>
              </a:rPr>
              <a:t>γάλακτος, </a:t>
            </a:r>
            <a:endParaRPr lang="el-GR" altLang="el-GR" sz="2400" dirty="0">
              <a:cs typeface="Arial" pitchFamily="34" charset="0"/>
            </a:endParaRPr>
          </a:p>
          <a:p>
            <a:pPr marL="800100" lvl="1" indent="-342900">
              <a:buFont typeface="Wingdings" panose="05000000000000000000" pitchFamily="2" charset="2"/>
              <a:buChar char="§"/>
              <a:defRPr/>
            </a:pPr>
            <a:r>
              <a:rPr lang="el-GR" altLang="el-GR" sz="2400" dirty="0">
                <a:cs typeface="Arial" pitchFamily="34" charset="0"/>
              </a:rPr>
              <a:t>Σταθερότητα </a:t>
            </a:r>
            <a:r>
              <a:rPr lang="el-GR" altLang="el-GR" sz="2400" dirty="0" err="1" smtClean="0">
                <a:cs typeface="Arial" pitchFamily="34" charset="0"/>
              </a:rPr>
              <a:t>λιποσφαιρίων</a:t>
            </a:r>
            <a:r>
              <a:rPr lang="el-GR" altLang="el-GR" sz="2400" dirty="0" smtClean="0">
                <a:cs typeface="Arial" pitchFamily="34" charset="0"/>
              </a:rPr>
              <a:t>.</a:t>
            </a:r>
          </a:p>
          <a:p>
            <a:pPr marL="800100" lvl="1" indent="-342900">
              <a:buFont typeface="Wingdings" panose="05000000000000000000" pitchFamily="2" charset="2"/>
              <a:buChar char="§"/>
              <a:defRPr/>
            </a:pPr>
            <a:endParaRPr lang="el-GR" altLang="el-GR" sz="2400" dirty="0">
              <a:cs typeface="Arial" pitchFamily="34" charset="0"/>
            </a:endParaRPr>
          </a:p>
          <a:p>
            <a:pPr marL="342900" indent="-342900">
              <a:buFont typeface="Arial" panose="020B0604020202020204" pitchFamily="34" charset="0"/>
              <a:buChar char="•"/>
              <a:defRPr/>
            </a:pPr>
            <a:r>
              <a:rPr lang="el-GR" altLang="el-GR" sz="2400" dirty="0">
                <a:cs typeface="Arial" pitchFamily="34" charset="0"/>
              </a:rPr>
              <a:t>Σημείο πήξεως: </a:t>
            </a:r>
          </a:p>
          <a:p>
            <a:pPr>
              <a:defRPr/>
            </a:pPr>
            <a:endParaRPr lang="el-GR" altLang="el-GR" sz="2400" dirty="0">
              <a:cs typeface="Arial" pitchFamily="34" charset="0"/>
            </a:endParaRPr>
          </a:p>
          <a:p>
            <a:pPr marL="800100" lvl="1" indent="-342900">
              <a:buFont typeface="Wingdings" panose="05000000000000000000" pitchFamily="2" charset="2"/>
              <a:buChar char="§"/>
              <a:defRPr/>
            </a:pPr>
            <a:r>
              <a:rPr lang="el-GR" altLang="el-GR" sz="2400" dirty="0">
                <a:cs typeface="Arial" pitchFamily="34" charset="0"/>
              </a:rPr>
              <a:t>Εξαρτάται από συγκέντρωση </a:t>
            </a:r>
            <a:r>
              <a:rPr lang="el-GR" altLang="el-GR" sz="2400" dirty="0" err="1">
                <a:cs typeface="Arial" pitchFamily="34" charset="0"/>
              </a:rPr>
              <a:t>υδατοδιαλυτών</a:t>
            </a:r>
            <a:r>
              <a:rPr lang="el-GR" altLang="el-GR" sz="2400" dirty="0">
                <a:cs typeface="Arial" pitchFamily="34" charset="0"/>
              </a:rPr>
              <a:t> συστατικών (λακτόζη, πρωτεΐνες ορού και άλατα</a:t>
            </a:r>
            <a:r>
              <a:rPr lang="el-GR" altLang="el-GR" sz="2400" dirty="0" smtClean="0">
                <a:cs typeface="Arial" pitchFamily="34" charset="0"/>
              </a:rPr>
              <a:t>),</a:t>
            </a:r>
            <a:endParaRPr lang="el-GR" altLang="el-GR" sz="2400" dirty="0">
              <a:cs typeface="Arial" pitchFamily="34" charset="0"/>
            </a:endParaRPr>
          </a:p>
          <a:p>
            <a:pPr marL="800100" lvl="1" indent="-342900">
              <a:buFont typeface="Wingdings" panose="05000000000000000000" pitchFamily="2" charset="2"/>
              <a:buChar char="§"/>
              <a:defRPr/>
            </a:pPr>
            <a:r>
              <a:rPr lang="el-GR" altLang="el-GR" sz="2400" dirty="0">
                <a:cs typeface="Arial" pitchFamily="34" charset="0"/>
              </a:rPr>
              <a:t>Προσδιορίζεται με το κρυοσκόπιο:</a:t>
            </a:r>
          </a:p>
          <a:p>
            <a:pPr>
              <a:defRPr/>
            </a:pPr>
            <a:r>
              <a:rPr lang="el-GR" altLang="el-GR" sz="2400" dirty="0" smtClean="0">
                <a:cs typeface="Arial" pitchFamily="34" charset="0"/>
              </a:rPr>
              <a:t>	Αγελαδινό</a:t>
            </a:r>
            <a:r>
              <a:rPr lang="el-GR" altLang="el-GR" sz="2400" dirty="0">
                <a:cs typeface="Arial" pitchFamily="34" charset="0"/>
              </a:rPr>
              <a:t>: -</a:t>
            </a:r>
            <a:r>
              <a:rPr lang="el-GR" altLang="el-GR" sz="2400" dirty="0" smtClean="0">
                <a:cs typeface="Arial" pitchFamily="34" charset="0"/>
              </a:rPr>
              <a:t>0.550,</a:t>
            </a:r>
            <a:endParaRPr lang="el-GR" altLang="el-GR" sz="2400" dirty="0">
              <a:cs typeface="Arial" pitchFamily="34" charset="0"/>
            </a:endParaRPr>
          </a:p>
          <a:p>
            <a:pPr>
              <a:defRPr/>
            </a:pPr>
            <a:r>
              <a:rPr lang="el-GR" altLang="el-GR" sz="2400" dirty="0" smtClean="0">
                <a:cs typeface="Arial" pitchFamily="34" charset="0"/>
              </a:rPr>
              <a:t>	</a:t>
            </a:r>
            <a:r>
              <a:rPr lang="el-GR" altLang="el-GR" sz="2400" dirty="0" err="1" smtClean="0">
                <a:cs typeface="Arial" pitchFamily="34" charset="0"/>
              </a:rPr>
              <a:t>Αίγειο</a:t>
            </a:r>
            <a:r>
              <a:rPr lang="el-GR" altLang="el-GR" sz="2400" dirty="0">
                <a:cs typeface="Arial" pitchFamily="34" charset="0"/>
              </a:rPr>
              <a:t>: -</a:t>
            </a:r>
            <a:r>
              <a:rPr lang="el-GR" altLang="el-GR" sz="2400" dirty="0" smtClean="0">
                <a:cs typeface="Arial" pitchFamily="34" charset="0"/>
              </a:rPr>
              <a:t>0.555,</a:t>
            </a:r>
            <a:endParaRPr lang="el-GR" altLang="el-GR" sz="2400" dirty="0">
              <a:cs typeface="Arial" pitchFamily="34" charset="0"/>
            </a:endParaRPr>
          </a:p>
          <a:p>
            <a:pPr>
              <a:defRPr/>
            </a:pPr>
            <a:r>
              <a:rPr lang="el-GR" altLang="el-GR" sz="2400" dirty="0" smtClean="0">
                <a:cs typeface="Arial" pitchFamily="34" charset="0"/>
              </a:rPr>
              <a:t>	Πρόβειο</a:t>
            </a:r>
            <a:r>
              <a:rPr lang="el-GR" altLang="el-GR" sz="2400" dirty="0">
                <a:cs typeface="Arial" pitchFamily="34" charset="0"/>
              </a:rPr>
              <a:t>: -0.565ο</a:t>
            </a:r>
            <a:r>
              <a:rPr lang="en-US" altLang="el-GR" sz="2400" dirty="0" smtClean="0">
                <a:cs typeface="Arial" pitchFamily="34" charset="0"/>
              </a:rPr>
              <a:t>C</a:t>
            </a:r>
            <a:r>
              <a:rPr lang="el-GR" altLang="el-GR" sz="2400" dirty="0" smtClean="0">
                <a:cs typeface="Arial" pitchFamily="34" charset="0"/>
              </a:rPr>
              <a:t>.</a:t>
            </a:r>
            <a:endParaRPr lang="en-US" altLang="el-GR" sz="2400" dirty="0">
              <a:cs typeface="Arial" pitchFamily="34" charset="0"/>
            </a:endParaRPr>
          </a:p>
          <a:p>
            <a:pPr marL="800100" lvl="1" indent="-342900">
              <a:buFont typeface="Wingdings" panose="05000000000000000000" pitchFamily="2" charset="2"/>
              <a:buChar char="§"/>
              <a:defRPr/>
            </a:pPr>
            <a:r>
              <a:rPr lang="el-GR" altLang="el-GR" sz="2400" dirty="0">
                <a:cs typeface="Arial" pitchFamily="34" charset="0"/>
              </a:rPr>
              <a:t>Αύξηση σημείου πήξεως </a:t>
            </a:r>
            <a:r>
              <a:rPr lang="el-GR" altLang="el-GR" sz="2400" dirty="0">
                <a:cs typeface="Arial" pitchFamily="34" charset="0"/>
                <a:sym typeface="Wingdings" pitchFamily="2" charset="2"/>
              </a:rPr>
              <a:t> προσθήκη </a:t>
            </a:r>
            <a:r>
              <a:rPr lang="el-GR" altLang="el-GR" sz="2400" dirty="0" smtClean="0">
                <a:cs typeface="Arial" pitchFamily="34" charset="0"/>
                <a:sym typeface="Wingdings" pitchFamily="2" charset="2"/>
              </a:rPr>
              <a:t>νερού,</a:t>
            </a:r>
            <a:endParaRPr lang="el-GR" altLang="el-GR" sz="2400" dirty="0">
              <a:cs typeface="Arial" pitchFamily="34" charset="0"/>
              <a:sym typeface="Wingdings" pitchFamily="2" charset="2"/>
            </a:endParaRPr>
          </a:p>
          <a:p>
            <a:pPr marL="800100" lvl="1" indent="-342900">
              <a:buFont typeface="Wingdings" panose="05000000000000000000" pitchFamily="2" charset="2"/>
              <a:buChar char="§"/>
              <a:defRPr/>
            </a:pPr>
            <a:r>
              <a:rPr lang="el-GR" altLang="el-GR" sz="2400" dirty="0">
                <a:cs typeface="Arial" pitchFamily="34" charset="0"/>
                <a:sym typeface="Wingdings" pitchFamily="2" charset="2"/>
              </a:rPr>
              <a:t>Μείωση σημείου πήξεως  ζύμωση </a:t>
            </a:r>
            <a:r>
              <a:rPr lang="el-GR" altLang="el-GR" sz="2400" dirty="0" smtClean="0">
                <a:cs typeface="Arial" pitchFamily="34" charset="0"/>
                <a:sym typeface="Wingdings" pitchFamily="2" charset="2"/>
              </a:rPr>
              <a:t>γάλακτος. </a:t>
            </a:r>
          </a:p>
          <a:p>
            <a:pPr lvl="1">
              <a:defRPr/>
            </a:pPr>
            <a:r>
              <a:rPr lang="el-GR" altLang="el-GR" sz="2400" dirty="0" smtClean="0"/>
              <a:t>Ιδιαίτερα </a:t>
            </a:r>
            <a:r>
              <a:rPr lang="el-GR" altLang="el-GR" sz="2400" dirty="0"/>
              <a:t>σημαντικό για την αναγνώριση νοθείας στο </a:t>
            </a:r>
            <a:r>
              <a:rPr lang="el-GR" altLang="el-GR" sz="2400" dirty="0" smtClean="0"/>
              <a:t>γάλα</a:t>
            </a:r>
            <a:r>
              <a:rPr lang="el-GR" altLang="el-GR" sz="2400" dirty="0" smtClean="0">
                <a:cs typeface="Arial" pitchFamily="34" charset="0"/>
                <a:sym typeface="Wingdings" pitchFamily="2" charset="2"/>
              </a:rPr>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45</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Φυσικοχημικές ιδιότητες του γάλακτος </a:t>
            </a:r>
            <a:r>
              <a:rPr lang="el-GR" dirty="0" smtClean="0"/>
              <a:t>(10 </a:t>
            </a:r>
            <a:r>
              <a:rPr lang="el-GR" dirty="0"/>
              <a:t>από </a:t>
            </a:r>
            <a:r>
              <a:rPr lang="el-GR" dirty="0" smtClean="0"/>
              <a:t>11)</a:t>
            </a:r>
            <a:endParaRPr lang="el-GR" dirty="0"/>
          </a:p>
        </p:txBody>
      </p:sp>
      <p:sp>
        <p:nvSpPr>
          <p:cNvPr id="6" name="2 - Θέση περιεχομένου" descr="Σημείο ζέσεως: 100.15 έως 100.17οC.&#10;Δείκτης διάθλασης:&#10;προσδιορίζει το στερεό υπόλειμμα,&#10;Διαθλασίμετρο,&#10;Έλεγχος νοθείας. &#10;Ηλεκτρική αγωγιμότητα:&#10;Εξαρτάται από τη συγκέντρωση ιόντων και αλάτων 0.0040- 0.0060/Ohm cm,&#10;Αύξηση à μαστίτιδα, ζυμωμένο γάλα, απορρυπαντικά/απολυμαντικά.&#10;&#10;&#10;&#10;"/>
          <p:cNvSpPr>
            <a:spLocks noGrp="1"/>
          </p:cNvSpPr>
          <p:nvPr>
            <p:ph sz="quarter" idx="1"/>
          </p:nvPr>
        </p:nvSpPr>
        <p:spPr>
          <a:xfrm>
            <a:off x="612648" y="1340768"/>
            <a:ext cx="8153400" cy="4752528"/>
          </a:xfrm>
        </p:spPr>
        <p:txBody>
          <a:bodyPr>
            <a:noAutofit/>
          </a:bodyPr>
          <a:lstStyle/>
          <a:p>
            <a:pPr>
              <a:buFontTx/>
              <a:buChar char="•"/>
              <a:defRPr/>
            </a:pPr>
            <a:r>
              <a:rPr lang="el-GR" altLang="el-GR" sz="2400" dirty="0">
                <a:cs typeface="Arial" pitchFamily="34" charset="0"/>
              </a:rPr>
              <a:t>Σημείο ζέσεως: 100.15 έως 100.17ο</a:t>
            </a:r>
            <a:r>
              <a:rPr lang="en-US" altLang="el-GR" sz="2400" dirty="0" smtClean="0">
                <a:cs typeface="Arial" pitchFamily="34" charset="0"/>
              </a:rPr>
              <a:t>C</a:t>
            </a:r>
            <a:r>
              <a:rPr lang="el-GR" altLang="el-GR" sz="2400" dirty="0" smtClean="0">
                <a:cs typeface="Arial" pitchFamily="34" charset="0"/>
              </a:rPr>
              <a:t>.</a:t>
            </a:r>
            <a:endParaRPr lang="el-GR" altLang="el-GR" sz="2400" dirty="0">
              <a:cs typeface="Arial" pitchFamily="34" charset="0"/>
            </a:endParaRPr>
          </a:p>
          <a:p>
            <a:pPr>
              <a:buFontTx/>
              <a:buChar char="•"/>
              <a:defRPr/>
            </a:pPr>
            <a:r>
              <a:rPr lang="el-GR" altLang="el-GR" sz="2400" dirty="0">
                <a:cs typeface="Arial" pitchFamily="34" charset="0"/>
              </a:rPr>
              <a:t>Δείκτης διάθλασης</a:t>
            </a:r>
            <a:r>
              <a:rPr lang="en-US" altLang="el-GR" sz="2400" dirty="0">
                <a:cs typeface="Arial" pitchFamily="34" charset="0"/>
              </a:rPr>
              <a:t>:</a:t>
            </a:r>
            <a:endParaRPr lang="el-GR" altLang="el-GR" sz="2400" dirty="0">
              <a:cs typeface="Arial" pitchFamily="34" charset="0"/>
            </a:endParaRPr>
          </a:p>
          <a:p>
            <a:pPr lvl="1">
              <a:buFont typeface="Wingdings" panose="05000000000000000000" pitchFamily="2" charset="2"/>
              <a:buChar char="§"/>
              <a:defRPr/>
            </a:pPr>
            <a:r>
              <a:rPr lang="el-GR" altLang="el-GR" sz="2400" dirty="0">
                <a:cs typeface="Arial" pitchFamily="34" charset="0"/>
              </a:rPr>
              <a:t>προσδιορίζει το στερεό </a:t>
            </a:r>
            <a:r>
              <a:rPr lang="el-GR" altLang="el-GR" sz="2400" dirty="0" smtClean="0">
                <a:cs typeface="Arial" pitchFamily="34" charset="0"/>
              </a:rPr>
              <a:t>υπόλειμμα,</a:t>
            </a:r>
            <a:endParaRPr lang="el-GR" altLang="el-GR" sz="2400" dirty="0">
              <a:cs typeface="Arial" pitchFamily="34" charset="0"/>
            </a:endParaRPr>
          </a:p>
          <a:p>
            <a:pPr lvl="1">
              <a:buFont typeface="Wingdings" panose="05000000000000000000" pitchFamily="2" charset="2"/>
              <a:buChar char="§"/>
              <a:defRPr/>
            </a:pPr>
            <a:r>
              <a:rPr lang="el-GR" altLang="el-GR" sz="2400" dirty="0" err="1" smtClean="0">
                <a:cs typeface="Arial" pitchFamily="34" charset="0"/>
              </a:rPr>
              <a:t>Διαθλασίμετρο</a:t>
            </a:r>
            <a:r>
              <a:rPr lang="el-GR" altLang="el-GR" sz="2400" dirty="0" smtClean="0">
                <a:cs typeface="Arial" pitchFamily="34" charset="0"/>
              </a:rPr>
              <a:t>,</a:t>
            </a:r>
            <a:endParaRPr lang="el-GR" altLang="el-GR" sz="2400" dirty="0">
              <a:cs typeface="Arial" pitchFamily="34" charset="0"/>
            </a:endParaRPr>
          </a:p>
          <a:p>
            <a:pPr lvl="1">
              <a:buFont typeface="Wingdings" panose="05000000000000000000" pitchFamily="2" charset="2"/>
              <a:buChar char="§"/>
              <a:defRPr/>
            </a:pPr>
            <a:r>
              <a:rPr lang="el-GR" altLang="el-GR" sz="2400" dirty="0">
                <a:cs typeface="Arial" pitchFamily="34" charset="0"/>
              </a:rPr>
              <a:t>Έλεγχος </a:t>
            </a:r>
            <a:r>
              <a:rPr lang="el-GR" altLang="el-GR" sz="2400" dirty="0" smtClean="0">
                <a:cs typeface="Arial" pitchFamily="34" charset="0"/>
              </a:rPr>
              <a:t>νοθείας. </a:t>
            </a:r>
            <a:endParaRPr lang="el-GR" altLang="el-GR" sz="2400" dirty="0">
              <a:cs typeface="Arial" pitchFamily="34" charset="0"/>
            </a:endParaRPr>
          </a:p>
          <a:p>
            <a:pPr>
              <a:buFontTx/>
              <a:buChar char="•"/>
              <a:defRPr/>
            </a:pPr>
            <a:r>
              <a:rPr lang="el-GR" altLang="el-GR" sz="2400" dirty="0">
                <a:cs typeface="Arial" pitchFamily="34" charset="0"/>
              </a:rPr>
              <a:t>Ηλεκτρική αγωγιμότητα:</a:t>
            </a:r>
          </a:p>
          <a:p>
            <a:pPr lvl="1">
              <a:buFont typeface="Wingdings" panose="05000000000000000000" pitchFamily="2" charset="2"/>
              <a:buChar char="§"/>
              <a:defRPr/>
            </a:pPr>
            <a:r>
              <a:rPr lang="el-GR" altLang="el-GR" sz="2400" dirty="0">
                <a:cs typeface="Arial" pitchFamily="34" charset="0"/>
              </a:rPr>
              <a:t>Εξαρτάται από τη συγκέντρωση ιόντων και αλάτων </a:t>
            </a:r>
            <a:r>
              <a:rPr lang="el-GR" altLang="el-GR" sz="2400" dirty="0" smtClean="0">
                <a:cs typeface="Arial" pitchFamily="34" charset="0"/>
              </a:rPr>
              <a:t>0.0040- </a:t>
            </a:r>
            <a:r>
              <a:rPr lang="el-GR" altLang="el-GR" sz="2400" dirty="0">
                <a:cs typeface="Arial" pitchFamily="34" charset="0"/>
              </a:rPr>
              <a:t>0.0060/</a:t>
            </a:r>
            <a:r>
              <a:rPr lang="en-US" altLang="el-GR" sz="2400" dirty="0">
                <a:cs typeface="Arial" pitchFamily="34" charset="0"/>
              </a:rPr>
              <a:t>Ohm </a:t>
            </a:r>
            <a:r>
              <a:rPr lang="en-US" altLang="el-GR" sz="2400" dirty="0" smtClean="0">
                <a:cs typeface="Arial" pitchFamily="34" charset="0"/>
              </a:rPr>
              <a:t>cm</a:t>
            </a:r>
            <a:r>
              <a:rPr lang="el-GR" altLang="el-GR" sz="2400" dirty="0" smtClean="0">
                <a:cs typeface="Arial" pitchFamily="34" charset="0"/>
              </a:rPr>
              <a:t>,</a:t>
            </a:r>
            <a:endParaRPr lang="en-US" altLang="el-GR" sz="2400" dirty="0">
              <a:cs typeface="Arial" pitchFamily="34" charset="0"/>
            </a:endParaRPr>
          </a:p>
          <a:p>
            <a:pPr lvl="1">
              <a:buFont typeface="Wingdings" panose="05000000000000000000" pitchFamily="2" charset="2"/>
              <a:buChar char="§"/>
              <a:defRPr/>
            </a:pPr>
            <a:r>
              <a:rPr lang="el-GR" altLang="el-GR" sz="2400" dirty="0">
                <a:cs typeface="Arial" pitchFamily="34" charset="0"/>
              </a:rPr>
              <a:t>Αύξηση </a:t>
            </a:r>
            <a:r>
              <a:rPr lang="el-GR" altLang="el-GR" sz="2400" dirty="0">
                <a:cs typeface="Arial" pitchFamily="34" charset="0"/>
                <a:sym typeface="Wingdings" pitchFamily="2" charset="2"/>
              </a:rPr>
              <a:t> μαστίτιδα, ζυμωμένο γάλα, </a:t>
            </a:r>
            <a:r>
              <a:rPr lang="el-GR" altLang="el-GR" sz="2400" dirty="0" smtClean="0">
                <a:cs typeface="Arial" pitchFamily="34" charset="0"/>
                <a:sym typeface="Wingdings" pitchFamily="2" charset="2"/>
              </a:rPr>
              <a:t>απορρυπαντικά/απολυμαντικά.</a:t>
            </a:r>
            <a:endParaRPr lang="el-GR" altLang="el-GR" sz="2400" dirty="0">
              <a:cs typeface="Arial" pitchFamily="34" charset="0"/>
              <a:sym typeface="Wingdings" pitchFamily="2" charset="2"/>
            </a:endParaRPr>
          </a:p>
          <a:p>
            <a:pPr>
              <a:defRPr/>
            </a:pPr>
            <a:endParaRPr lang="el-GR" altLang="el-GR" sz="2400" dirty="0">
              <a:cs typeface="Arial" pitchFamily="34" charset="0"/>
            </a:endParaRPr>
          </a:p>
          <a:p>
            <a:pPr>
              <a:defRPr/>
            </a:pPr>
            <a:endParaRPr lang="el-GR" altLang="el-GR" sz="2400" dirty="0">
              <a:cs typeface="Arial" pitchFamily="34" charset="0"/>
            </a:endParaRPr>
          </a:p>
          <a:p>
            <a:pPr>
              <a:spcBef>
                <a:spcPct val="50000"/>
              </a:spcBef>
              <a:buFontTx/>
              <a:buChar char="•"/>
              <a:defRPr/>
            </a:pPr>
            <a:endParaRPr lang="el-GR" altLang="el-GR" sz="2400" dirty="0">
              <a:cs typeface="Arial" pitchFamily="34" charset="0"/>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46</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Φυσικοχημικές ιδιότητες του γάλακτος (</a:t>
            </a:r>
            <a:r>
              <a:rPr lang="el-GR" dirty="0" smtClean="0"/>
              <a:t>11 </a:t>
            </a:r>
            <a:r>
              <a:rPr lang="el-GR" dirty="0"/>
              <a:t>από </a:t>
            </a:r>
            <a:r>
              <a:rPr lang="el-GR" dirty="0" smtClean="0"/>
              <a:t>11)</a:t>
            </a:r>
            <a:endParaRPr lang="el-GR" dirty="0"/>
          </a:p>
        </p:txBody>
      </p:sp>
      <p:sp>
        <p:nvSpPr>
          <p:cNvPr id="2" name="Ορθογώνιο 1" descr="Ειδική θερμότητα: &#10;η ποσότητα της θερμότητας που απαιτείται για ανυψωθεί η θερμοκρασία μιας μονάδας μάζας κατά 1 βαθμό C,&#10;Ιδιαίτερη σημασία για τη θερμική επεξεργασία &amp; ψύξη. &#10;"/>
          <p:cNvSpPr/>
          <p:nvPr/>
        </p:nvSpPr>
        <p:spPr>
          <a:xfrm>
            <a:off x="467544" y="2204864"/>
            <a:ext cx="8208912" cy="2308324"/>
          </a:xfrm>
          <a:prstGeom prst="rect">
            <a:avLst/>
          </a:prstGeom>
        </p:spPr>
        <p:txBody>
          <a:bodyPr wrap="square">
            <a:spAutoFit/>
          </a:bodyPr>
          <a:lstStyle/>
          <a:p>
            <a:pPr marL="342900" indent="-342900">
              <a:lnSpc>
                <a:spcPct val="150000"/>
              </a:lnSpc>
              <a:buFont typeface="Arial" panose="020B0604020202020204" pitchFamily="34" charset="0"/>
              <a:buChar char="•"/>
              <a:defRPr/>
            </a:pPr>
            <a:r>
              <a:rPr lang="el-GR" altLang="el-GR" sz="2400" dirty="0">
                <a:cs typeface="Arial" pitchFamily="34" charset="0"/>
              </a:rPr>
              <a:t>Ειδική θερμότητα: </a:t>
            </a:r>
          </a:p>
          <a:p>
            <a:pPr marL="800100" lvl="1" indent="-342900">
              <a:lnSpc>
                <a:spcPct val="150000"/>
              </a:lnSpc>
              <a:buFont typeface="Wingdings" panose="05000000000000000000" pitchFamily="2" charset="2"/>
              <a:buChar char="§"/>
              <a:defRPr/>
            </a:pPr>
            <a:r>
              <a:rPr lang="el-GR" altLang="el-GR" sz="2400" dirty="0">
                <a:cs typeface="Arial" pitchFamily="34" charset="0"/>
              </a:rPr>
              <a:t>η ποσότητα της θερμότητας που απαιτείται για ανυψωθεί η θερμοκρασία μιας μονάδας μάζας κατά 1 βαθμό </a:t>
            </a:r>
            <a:r>
              <a:rPr lang="en-US" altLang="el-GR" sz="2400" dirty="0" smtClean="0">
                <a:cs typeface="Arial" pitchFamily="34" charset="0"/>
              </a:rPr>
              <a:t>C</a:t>
            </a:r>
            <a:r>
              <a:rPr lang="el-GR" altLang="el-GR" sz="2400" dirty="0" smtClean="0">
                <a:cs typeface="Arial" pitchFamily="34" charset="0"/>
              </a:rPr>
              <a:t>,</a:t>
            </a:r>
            <a:endParaRPr lang="el-GR" altLang="el-GR" sz="2400" dirty="0">
              <a:cs typeface="Arial" pitchFamily="34" charset="0"/>
            </a:endParaRPr>
          </a:p>
          <a:p>
            <a:pPr marL="800100" lvl="1" indent="-342900">
              <a:lnSpc>
                <a:spcPct val="150000"/>
              </a:lnSpc>
              <a:buFont typeface="Wingdings" panose="05000000000000000000" pitchFamily="2" charset="2"/>
              <a:buChar char="§"/>
              <a:defRPr/>
            </a:pPr>
            <a:r>
              <a:rPr lang="el-GR" altLang="el-GR" sz="2400" dirty="0">
                <a:cs typeface="Arial" pitchFamily="34" charset="0"/>
              </a:rPr>
              <a:t>Ιδιαίτερη σημασία για τη θερμική επεξεργασία &amp; </a:t>
            </a:r>
            <a:r>
              <a:rPr lang="el-GR" altLang="el-GR" sz="2400" dirty="0" smtClean="0">
                <a:cs typeface="Arial" pitchFamily="34" charset="0"/>
              </a:rPr>
              <a:t>ψύξη. </a:t>
            </a:r>
            <a:endParaRPr lang="el-GR" altLang="el-GR" sz="2400" dirty="0">
              <a:cs typeface="Arial" pitchFamily="34" charset="0"/>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47</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2204864"/>
            <a:ext cx="8208912" cy="2016224"/>
          </a:xfrm>
        </p:spPr>
        <p:txBody>
          <a:bodyPr>
            <a:noAutofit/>
          </a:bodyPr>
          <a:lstStyle/>
          <a:p>
            <a:pPr fontAlgn="auto">
              <a:spcAft>
                <a:spcPts val="0"/>
              </a:spcAft>
              <a:defRPr/>
            </a:pPr>
            <a:r>
              <a:rPr lang="el-GR" dirty="0">
                <a:hlinkClick r:id="rId4" action="ppaction://hlinksldjump"/>
              </a:rPr>
              <a:t>Χημική σύσταση του </a:t>
            </a:r>
            <a:r>
              <a:rPr lang="el-GR" dirty="0" smtClean="0">
                <a:hlinkClick r:id="rId4" action="ppaction://hlinksldjump"/>
              </a:rPr>
              <a:t>γάλακτος,</a:t>
            </a:r>
            <a:endParaRPr lang="el-GR" dirty="0" smtClean="0"/>
          </a:p>
          <a:p>
            <a:pPr fontAlgn="auto">
              <a:spcAft>
                <a:spcPts val="0"/>
              </a:spcAft>
              <a:defRPr/>
            </a:pPr>
            <a:r>
              <a:rPr lang="el-GR" dirty="0" smtClean="0">
                <a:hlinkClick r:id="rId5" action="ppaction://hlinksldjump"/>
              </a:rPr>
              <a:t>Επιρροές </a:t>
            </a:r>
            <a:r>
              <a:rPr lang="el-GR" dirty="0">
                <a:hlinkClick r:id="rId5" action="ppaction://hlinksldjump"/>
              </a:rPr>
              <a:t>Χημικής </a:t>
            </a:r>
            <a:r>
              <a:rPr lang="el-GR" dirty="0" smtClean="0">
                <a:hlinkClick r:id="rId5" action="ppaction://hlinksldjump"/>
              </a:rPr>
              <a:t>σύστασης,</a:t>
            </a:r>
            <a:endParaRPr lang="el-GR" dirty="0" smtClean="0"/>
          </a:p>
          <a:p>
            <a:pPr fontAlgn="auto">
              <a:spcAft>
                <a:spcPts val="0"/>
              </a:spcAft>
              <a:defRPr/>
            </a:pPr>
            <a:r>
              <a:rPr lang="el-GR" dirty="0">
                <a:hlinkClick r:id="rId6" action="ppaction://hlinksldjump"/>
              </a:rPr>
              <a:t>Φυσικοχημικές ιδιότητες του </a:t>
            </a:r>
            <a:r>
              <a:rPr lang="el-GR" dirty="0" smtClean="0">
                <a:hlinkClick r:id="rId6" action="ppaction://hlinksldjump"/>
              </a:rPr>
              <a:t>γάλακτος.</a:t>
            </a:r>
            <a:endParaRPr lang="el-GR" dirty="0" smtClean="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marL="0" indent="0">
              <a:spcBef>
                <a:spcPts val="0"/>
              </a:spcBef>
              <a:defRPr/>
            </a:pPr>
            <a:r>
              <a:rPr lang="el-GR" dirty="0"/>
              <a:t>Χημική σύσταση του </a:t>
            </a:r>
            <a:r>
              <a:rPr lang="el-GR" dirty="0" smtClean="0"/>
              <a:t>γάλακτος</a:t>
            </a:r>
            <a:br>
              <a:rPr lang="el-GR" dirty="0" smtClean="0"/>
            </a:br>
            <a:r>
              <a:rPr lang="el-GR" dirty="0" smtClean="0"/>
              <a:t>(1 από 3)</a:t>
            </a:r>
            <a:endParaRPr lang="el-GR" dirty="0"/>
          </a:p>
        </p:txBody>
      </p:sp>
      <p:grpSp>
        <p:nvGrpSpPr>
          <p:cNvPr id="10" name="Ομάδα 9" descr="Χημική σύσταση του γάλακτος.&#10;Το γάλα αποτελείται από &#10;νερό, λίπος, πρωτείνες, υδατάνθρακες, άλατα, ένζυμα, ιχνοστοιχεία, βιταμίνες, άλλα συστατικά."/>
          <p:cNvGrpSpPr/>
          <p:nvPr/>
        </p:nvGrpSpPr>
        <p:grpSpPr>
          <a:xfrm>
            <a:off x="755576" y="1888005"/>
            <a:ext cx="7576404" cy="4205291"/>
            <a:chOff x="755576" y="1888005"/>
            <a:chExt cx="7576404" cy="4205291"/>
          </a:xfrm>
        </p:grpSpPr>
        <p:sp>
          <p:nvSpPr>
            <p:cNvPr id="11" name="Text Box 3" descr="."/>
            <p:cNvSpPr txBox="1">
              <a:spLocks noChangeArrowheads="1"/>
            </p:cNvSpPr>
            <p:nvPr/>
          </p:nvSpPr>
          <p:spPr bwMode="auto">
            <a:xfrm>
              <a:off x="3565965" y="1970893"/>
              <a:ext cx="936625" cy="461665"/>
            </a:xfrm>
            <a:prstGeom prst="rect">
              <a:avLst/>
            </a:prstGeom>
            <a:solidFill>
              <a:schemeClr val="accent1"/>
            </a:solidFill>
            <a:ln w="57150">
              <a:solidFill>
                <a:schemeClr val="accent2"/>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2400" b="1" dirty="0"/>
                <a:t>ΓΑΛΑ</a:t>
              </a:r>
            </a:p>
          </p:txBody>
        </p:sp>
        <p:sp>
          <p:nvSpPr>
            <p:cNvPr id="12" name="Text Box 4" descr="."/>
            <p:cNvSpPr txBox="1">
              <a:spLocks noChangeArrowheads="1"/>
            </p:cNvSpPr>
            <p:nvPr/>
          </p:nvSpPr>
          <p:spPr bwMode="auto">
            <a:xfrm>
              <a:off x="755576" y="2335928"/>
              <a:ext cx="936624" cy="461665"/>
            </a:xfrm>
            <a:prstGeom prst="rect">
              <a:avLst/>
            </a:prstGeom>
            <a:solidFill>
              <a:schemeClr val="accent1"/>
            </a:solidFill>
            <a:ln w="57150" algn="ctr">
              <a:solidFill>
                <a:schemeClr val="accent2"/>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2400" b="1" dirty="0"/>
                <a:t>ΝΕΡΟ</a:t>
              </a:r>
            </a:p>
          </p:txBody>
        </p:sp>
        <p:sp>
          <p:nvSpPr>
            <p:cNvPr id="13" name="Text Box 5" descr="."/>
            <p:cNvSpPr txBox="1">
              <a:spLocks noChangeArrowheads="1"/>
            </p:cNvSpPr>
            <p:nvPr/>
          </p:nvSpPr>
          <p:spPr bwMode="auto">
            <a:xfrm>
              <a:off x="1039101" y="3772286"/>
              <a:ext cx="1008061" cy="461665"/>
            </a:xfrm>
            <a:prstGeom prst="rect">
              <a:avLst/>
            </a:prstGeom>
            <a:solidFill>
              <a:schemeClr val="accent1"/>
            </a:solidFill>
            <a:ln w="57150" algn="ctr">
              <a:solidFill>
                <a:schemeClr val="accent2"/>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2400" b="1" dirty="0"/>
                <a:t>ΛΙΠΟΣ</a:t>
              </a:r>
            </a:p>
          </p:txBody>
        </p:sp>
        <p:sp>
          <p:nvSpPr>
            <p:cNvPr id="14" name="Text Box 6" descr="."/>
            <p:cNvSpPr txBox="1">
              <a:spLocks noChangeArrowheads="1"/>
            </p:cNvSpPr>
            <p:nvPr/>
          </p:nvSpPr>
          <p:spPr bwMode="auto">
            <a:xfrm>
              <a:off x="2209272" y="4518867"/>
              <a:ext cx="1173841" cy="830997"/>
            </a:xfrm>
            <a:prstGeom prst="rect">
              <a:avLst/>
            </a:prstGeom>
            <a:solidFill>
              <a:schemeClr val="accent1"/>
            </a:solidFill>
            <a:ln w="57150" algn="ctr">
              <a:solidFill>
                <a:schemeClr val="accent2"/>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2400" b="1" dirty="0"/>
                <a:t>ΠΡΩΤΕΙΝΕΣ</a:t>
              </a:r>
            </a:p>
          </p:txBody>
        </p:sp>
        <p:sp>
          <p:nvSpPr>
            <p:cNvPr id="15" name="Text Box 7" descr="."/>
            <p:cNvSpPr txBox="1">
              <a:spLocks noChangeArrowheads="1"/>
            </p:cNvSpPr>
            <p:nvPr/>
          </p:nvSpPr>
          <p:spPr bwMode="auto">
            <a:xfrm>
              <a:off x="3707387" y="5262299"/>
              <a:ext cx="1583616" cy="830997"/>
            </a:xfrm>
            <a:prstGeom prst="rect">
              <a:avLst/>
            </a:prstGeom>
            <a:solidFill>
              <a:schemeClr val="accent1"/>
            </a:solidFill>
            <a:ln w="57150" algn="ctr">
              <a:solidFill>
                <a:schemeClr val="accent2"/>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2400" b="1" dirty="0"/>
                <a:t>ΥΔΑΤΑΝΘΡΑΚΕΣ </a:t>
              </a:r>
            </a:p>
          </p:txBody>
        </p:sp>
        <p:sp>
          <p:nvSpPr>
            <p:cNvPr id="16" name="Text Box 8" descr="."/>
            <p:cNvSpPr txBox="1">
              <a:spLocks noChangeArrowheads="1"/>
            </p:cNvSpPr>
            <p:nvPr/>
          </p:nvSpPr>
          <p:spPr bwMode="auto">
            <a:xfrm>
              <a:off x="6707785" y="1888005"/>
              <a:ext cx="1248691" cy="461665"/>
            </a:xfrm>
            <a:prstGeom prst="rect">
              <a:avLst/>
            </a:prstGeom>
            <a:solidFill>
              <a:schemeClr val="accent1"/>
            </a:solidFill>
            <a:ln w="57150" algn="ctr">
              <a:solidFill>
                <a:schemeClr val="accent2"/>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2400" b="1" dirty="0"/>
                <a:t>ΑΛΑΤΑ</a:t>
              </a:r>
            </a:p>
          </p:txBody>
        </p:sp>
        <p:sp>
          <p:nvSpPr>
            <p:cNvPr id="17" name="Text Box 9" descr="."/>
            <p:cNvSpPr txBox="1">
              <a:spLocks noChangeArrowheads="1"/>
            </p:cNvSpPr>
            <p:nvPr/>
          </p:nvSpPr>
          <p:spPr bwMode="auto">
            <a:xfrm>
              <a:off x="6332280" y="3233928"/>
              <a:ext cx="1999700" cy="461665"/>
            </a:xfrm>
            <a:prstGeom prst="rect">
              <a:avLst/>
            </a:prstGeom>
            <a:solidFill>
              <a:schemeClr val="accent1"/>
            </a:solidFill>
            <a:ln w="57150" algn="ctr">
              <a:solidFill>
                <a:schemeClr val="accent2"/>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2400" b="1" dirty="0"/>
                <a:t>ΙΧΝΟΣΤΟΙΧΕΙΑ</a:t>
              </a:r>
            </a:p>
          </p:txBody>
        </p:sp>
        <p:sp>
          <p:nvSpPr>
            <p:cNvPr id="18" name="Text Box 10" descr="."/>
            <p:cNvSpPr txBox="1">
              <a:spLocks noChangeArrowheads="1"/>
            </p:cNvSpPr>
            <p:nvPr/>
          </p:nvSpPr>
          <p:spPr bwMode="auto">
            <a:xfrm>
              <a:off x="6231180" y="4044690"/>
              <a:ext cx="1617560" cy="461665"/>
            </a:xfrm>
            <a:prstGeom prst="rect">
              <a:avLst/>
            </a:prstGeom>
            <a:solidFill>
              <a:schemeClr val="accent1"/>
            </a:solidFill>
            <a:ln w="57150" algn="ctr">
              <a:solidFill>
                <a:schemeClr val="accent2"/>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2400" b="1" dirty="0"/>
                <a:t>ΒΙΤΑΜΙΝΕΣ</a:t>
              </a:r>
            </a:p>
          </p:txBody>
        </p:sp>
        <p:sp>
          <p:nvSpPr>
            <p:cNvPr id="19" name="Text Box 11" descr="."/>
            <p:cNvSpPr txBox="1">
              <a:spLocks noChangeArrowheads="1"/>
            </p:cNvSpPr>
            <p:nvPr/>
          </p:nvSpPr>
          <p:spPr bwMode="auto">
            <a:xfrm>
              <a:off x="6803118" y="2533326"/>
              <a:ext cx="1365395" cy="461665"/>
            </a:xfrm>
            <a:prstGeom prst="rect">
              <a:avLst/>
            </a:prstGeom>
            <a:solidFill>
              <a:schemeClr val="accent1"/>
            </a:solidFill>
            <a:ln w="57150" algn="ctr">
              <a:solidFill>
                <a:schemeClr val="accent2"/>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2400" b="1" dirty="0"/>
                <a:t>ΕΝΖΥΜΑ</a:t>
              </a:r>
            </a:p>
          </p:txBody>
        </p:sp>
        <p:sp>
          <p:nvSpPr>
            <p:cNvPr id="20" name="Text Box 12" descr="."/>
            <p:cNvSpPr txBox="1">
              <a:spLocks noChangeArrowheads="1"/>
            </p:cNvSpPr>
            <p:nvPr/>
          </p:nvSpPr>
          <p:spPr bwMode="auto">
            <a:xfrm>
              <a:off x="5921981" y="4834289"/>
              <a:ext cx="1544980" cy="830997"/>
            </a:xfrm>
            <a:prstGeom prst="rect">
              <a:avLst/>
            </a:prstGeom>
            <a:solidFill>
              <a:schemeClr val="accent1"/>
            </a:solidFill>
            <a:ln w="57150" algn="ctr">
              <a:solidFill>
                <a:schemeClr val="accent2"/>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2400" b="1" dirty="0"/>
                <a:t>ΑΛΛΑ ΣΥΣΤΑΤΙΚΑ</a:t>
              </a:r>
            </a:p>
          </p:txBody>
        </p:sp>
        <p:sp>
          <p:nvSpPr>
            <p:cNvPr id="21" name="Line 13" descr="."/>
            <p:cNvSpPr>
              <a:spLocks noChangeShapeType="1"/>
            </p:cNvSpPr>
            <p:nvPr/>
          </p:nvSpPr>
          <p:spPr bwMode="auto">
            <a:xfrm flipH="1">
              <a:off x="1692200" y="2224043"/>
              <a:ext cx="970936" cy="251255"/>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22" name="Line 14" descr="."/>
            <p:cNvSpPr>
              <a:spLocks noChangeShapeType="1"/>
            </p:cNvSpPr>
            <p:nvPr/>
          </p:nvSpPr>
          <p:spPr bwMode="auto">
            <a:xfrm flipH="1">
              <a:off x="1981125" y="3016938"/>
              <a:ext cx="1006603" cy="755348"/>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23" name="Line 15" descr="."/>
            <p:cNvSpPr>
              <a:spLocks noChangeShapeType="1"/>
            </p:cNvSpPr>
            <p:nvPr/>
          </p:nvSpPr>
          <p:spPr bwMode="auto">
            <a:xfrm flipH="1">
              <a:off x="3060625" y="3377821"/>
              <a:ext cx="646762" cy="1115189"/>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24" name="Line 16" descr="."/>
            <p:cNvSpPr>
              <a:spLocks noChangeShapeType="1"/>
            </p:cNvSpPr>
            <p:nvPr/>
          </p:nvSpPr>
          <p:spPr bwMode="auto">
            <a:xfrm flipH="1">
              <a:off x="4571925" y="3702131"/>
              <a:ext cx="36460" cy="143858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25" name="Line 17" descr="."/>
            <p:cNvSpPr>
              <a:spLocks noChangeShapeType="1"/>
            </p:cNvSpPr>
            <p:nvPr/>
          </p:nvSpPr>
          <p:spPr bwMode="auto">
            <a:xfrm>
              <a:off x="5292650" y="2007831"/>
              <a:ext cx="1258663" cy="35668"/>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26" name="Line 18" descr="."/>
            <p:cNvSpPr>
              <a:spLocks noChangeShapeType="1"/>
            </p:cNvSpPr>
            <p:nvPr/>
          </p:nvSpPr>
          <p:spPr bwMode="auto">
            <a:xfrm>
              <a:off x="5292651" y="2440738"/>
              <a:ext cx="1295109" cy="252047"/>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27" name="Line 19" descr="."/>
            <p:cNvSpPr>
              <a:spLocks noChangeShapeType="1"/>
            </p:cNvSpPr>
            <p:nvPr/>
          </p:nvSpPr>
          <p:spPr bwMode="auto">
            <a:xfrm>
              <a:off x="4789413" y="2764159"/>
              <a:ext cx="1473443" cy="503301"/>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28" name="Line 20" descr="."/>
            <p:cNvSpPr>
              <a:spLocks noChangeShapeType="1"/>
            </p:cNvSpPr>
            <p:nvPr/>
          </p:nvSpPr>
          <p:spPr bwMode="auto">
            <a:xfrm>
              <a:off x="4789414" y="3774371"/>
              <a:ext cx="1150064" cy="1437778"/>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29" name="Line 21" descr="."/>
            <p:cNvSpPr>
              <a:spLocks noChangeShapeType="1"/>
            </p:cNvSpPr>
            <p:nvPr/>
          </p:nvSpPr>
          <p:spPr bwMode="auto">
            <a:xfrm>
              <a:off x="4860850" y="3305380"/>
              <a:ext cx="1294317" cy="970143"/>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gr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6</a:t>
            </a:fld>
            <a:endParaRPr lang="el-GR" dirty="0"/>
          </a:p>
        </p:txBody>
      </p:sp>
    </p:spTree>
    <p:custDataLst>
      <p:tags r:id="rId1"/>
    </p:custDataLst>
    <p:extLst>
      <p:ext uri="{BB962C8B-B14F-4D97-AF65-F5344CB8AC3E}">
        <p14:creationId xmlns:p14="http://schemas.microsoft.com/office/powerpoint/2010/main" val="4242713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Χημική σύσταση του γάλακτος</a:t>
            </a:r>
            <a:br>
              <a:rPr lang="el-GR" dirty="0"/>
            </a:br>
            <a:r>
              <a:rPr lang="el-GR" dirty="0" smtClean="0"/>
              <a:t>(2 </a:t>
            </a:r>
            <a:r>
              <a:rPr lang="el-GR" dirty="0"/>
              <a:t>από </a:t>
            </a:r>
            <a:r>
              <a:rPr lang="el-GR" dirty="0" smtClean="0"/>
              <a:t>3)</a:t>
            </a:r>
            <a:endParaRPr lang="el-GR" dirty="0"/>
          </a:p>
        </p:txBody>
      </p:sp>
      <p:pic>
        <p:nvPicPr>
          <p:cNvPr id="8" name="Picture 5" descr="Σχεδιάγραμμα, τα ποσοστά των στοιχείων του γάλακτος.&#10;νερό ογδοντα έξι κόμμα έξι τοις εκατό, λίπος τέσσερα κόμμα τέσσερα τοις εκατό, πρωτείνες μηδέν κόμμα έξι τοις εκατό, υδατάνθρακες, άλατα μηδέν κόμμα δεκαεφτά τοις εκατό, ιχνοστοιχεία μηδέν κόμμα εφτά τοις εκατό, βιταμίνες και ένζυμα μηδέν κόμμα δεκατρία τοις εκατό, άλλα συστατικά."/>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8152" y="1268760"/>
            <a:ext cx="6588224" cy="494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7</a:t>
            </a:fld>
            <a:endParaRPr lang="el-GR" dirty="0"/>
          </a:p>
        </p:txBody>
      </p:sp>
    </p:spTree>
    <p:custDataLst>
      <p:tags r:id="rId1"/>
    </p:custDataLst>
    <p:extLst>
      <p:ext uri="{BB962C8B-B14F-4D97-AF65-F5344CB8AC3E}">
        <p14:creationId xmlns:p14="http://schemas.microsoft.com/office/powerpoint/2010/main" val="163605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Χημική σύσταση του γάλακτος</a:t>
            </a:r>
            <a:br>
              <a:rPr lang="el-GR" dirty="0"/>
            </a:br>
            <a:r>
              <a:rPr lang="el-GR" dirty="0" smtClean="0"/>
              <a:t>(3 </a:t>
            </a:r>
            <a:r>
              <a:rPr lang="el-GR" dirty="0"/>
              <a:t>από </a:t>
            </a:r>
            <a:r>
              <a:rPr lang="el-GR" dirty="0" smtClean="0"/>
              <a:t>3)</a:t>
            </a:r>
            <a:endParaRPr lang="el-GR" dirty="0"/>
          </a:p>
        </p:txBody>
      </p:sp>
      <p:pic>
        <p:nvPicPr>
          <p:cNvPr id="6" name="Picture 9" descr="Πίνακας, η επί τοις εκατό σύνθεση του γάλακτος σε κάποια είδη του πλανήτη."/>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1268760"/>
            <a:ext cx="6982853" cy="505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8</a:t>
            </a:fld>
            <a:endParaRPr lang="el-GR" dirty="0"/>
          </a:p>
        </p:txBody>
      </p:sp>
    </p:spTree>
    <p:custDataLst>
      <p:tags r:id="rId1"/>
    </p:custDataLst>
    <p:extLst>
      <p:ext uri="{BB962C8B-B14F-4D97-AF65-F5344CB8AC3E}">
        <p14:creationId xmlns:p14="http://schemas.microsoft.com/office/powerpoint/2010/main" val="2490456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24136"/>
          </a:xfrm>
        </p:spPr>
        <p:txBody>
          <a:bodyPr>
            <a:noAutofit/>
          </a:bodyPr>
          <a:lstStyle/>
          <a:p>
            <a:r>
              <a:rPr lang="el-GR" sz="4000" dirty="0" smtClean="0"/>
              <a:t>Λίπος (1 από 3)</a:t>
            </a:r>
            <a:endParaRPr lang="el-GR" sz="4000" dirty="0"/>
          </a:p>
        </p:txBody>
      </p:sp>
      <p:sp>
        <p:nvSpPr>
          <p:cNvPr id="23" name="Rectangle 3" descr="Λίπος τρία κόμμα οκτώ ως εφτά κόμμα τέσσερα.&#10;Κατά ενενηντα πέντε με ενενηντα έξι τοις εκατό αποτελείται από τριγλυκερίδια.&#10;Εκκρίνεται με τη μορφή σφαιριδίων (ΛΙΠΟΣΦΑΙΡΙΑ) που έχουν διάμετρυ μηδέν κόμμα δύο ως δεκαπέντε μm (ένα ως οκτώ μm).&#10;Τα λιποσφαίρια περιβάλλονται από μεμβράνη.&#10;Η μεμβράνη διασφαλίζει τη μορφή &amp; επιτρέπει τη  διασπορά του λίπους σε υδατικό περιβάλλον. &#10;Η μεμβράνη αποτελείται από πρωτεΐνες  και λιπίδια (πενηντα τρία ως εβδομηντα τέσσερα τοις εκατό τριγλυκερίδια &amp; είκοσι ως τριάντα τοις εκατό φωσφολιπίδια: η ύπαρξη τους στην μεμβράνη των λιποσφαιρίων τα καθιστά πολύτιμα: Εγκλωβίζουν το λίπος στο εσωτερικό και εξωτερικά διαβρέχονται από την υδατική φάση).&#10;"/>
          <p:cNvSpPr>
            <a:spLocks noGrp="1" noChangeArrowheads="1"/>
          </p:cNvSpPr>
          <p:nvPr>
            <p:ph idx="1"/>
            <p:custDataLst>
              <p:tags r:id="rId3"/>
            </p:custDataLst>
          </p:nvPr>
        </p:nvSpPr>
        <p:spPr>
          <a:xfrm>
            <a:off x="457200" y="1052736"/>
            <a:ext cx="8229600" cy="5256584"/>
          </a:xfrm>
        </p:spPr>
        <p:txBody>
          <a:bodyPr>
            <a:noAutofit/>
          </a:bodyPr>
          <a:lstStyle/>
          <a:p>
            <a:pPr marL="0" indent="0">
              <a:buNone/>
              <a:defRPr/>
            </a:pPr>
            <a:r>
              <a:rPr lang="el-GR" altLang="el-GR" sz="2400" dirty="0" smtClean="0">
                <a:cs typeface="Arial" pitchFamily="34" charset="0"/>
              </a:rPr>
              <a:t>Λίπος </a:t>
            </a:r>
            <a:r>
              <a:rPr lang="el-GR" altLang="el-GR" sz="2400" dirty="0">
                <a:cs typeface="Arial" pitchFamily="34" charset="0"/>
              </a:rPr>
              <a:t>3.8-7.4</a:t>
            </a:r>
            <a:r>
              <a:rPr lang="el-GR" altLang="el-GR" sz="2400" dirty="0" smtClean="0">
                <a:cs typeface="Arial" pitchFamily="34" charset="0"/>
              </a:rPr>
              <a:t>%.</a:t>
            </a:r>
          </a:p>
          <a:p>
            <a:pPr>
              <a:buFontTx/>
              <a:buChar char="•"/>
              <a:defRPr/>
            </a:pPr>
            <a:r>
              <a:rPr lang="el-GR" altLang="el-GR" sz="2400" dirty="0">
                <a:cs typeface="Arial" pitchFamily="34" charset="0"/>
              </a:rPr>
              <a:t>Κατά 95-96% αποτελείται από </a:t>
            </a:r>
            <a:r>
              <a:rPr lang="el-GR" altLang="el-GR" sz="2400" dirty="0" err="1" smtClean="0">
                <a:cs typeface="Arial" pitchFamily="34" charset="0"/>
              </a:rPr>
              <a:t>τριγλυκερίδια</a:t>
            </a:r>
            <a:r>
              <a:rPr lang="el-GR" altLang="el-GR" sz="2400" dirty="0" smtClean="0">
                <a:cs typeface="Arial" pitchFamily="34" charset="0"/>
              </a:rPr>
              <a:t>.</a:t>
            </a:r>
            <a:endParaRPr lang="el-GR" altLang="el-GR" sz="2400" dirty="0">
              <a:cs typeface="Arial" pitchFamily="34" charset="0"/>
            </a:endParaRPr>
          </a:p>
          <a:p>
            <a:pPr>
              <a:buFontTx/>
              <a:buChar char="•"/>
              <a:defRPr/>
            </a:pPr>
            <a:r>
              <a:rPr lang="el-GR" altLang="el-GR" sz="2400" dirty="0">
                <a:cs typeface="Arial" pitchFamily="34" charset="0"/>
              </a:rPr>
              <a:t>Εκκρίνεται με τη μορφή σφαιριδίων (ΛΙΠΟΣΦΑΙΡΙΑ)</a:t>
            </a:r>
            <a:r>
              <a:rPr lang="en-US" altLang="el-GR" sz="2400" dirty="0">
                <a:cs typeface="Arial" pitchFamily="34" charset="0"/>
              </a:rPr>
              <a:t> </a:t>
            </a:r>
            <a:r>
              <a:rPr lang="el-GR" altLang="el-GR" sz="2400" dirty="0">
                <a:cs typeface="Arial" pitchFamily="34" charset="0"/>
              </a:rPr>
              <a:t>που </a:t>
            </a:r>
            <a:r>
              <a:rPr lang="el-GR" altLang="el-GR" sz="2400" dirty="0" smtClean="0">
                <a:cs typeface="Arial" pitchFamily="34" charset="0"/>
              </a:rPr>
              <a:t>έχουν </a:t>
            </a:r>
            <a:r>
              <a:rPr lang="el-GR" altLang="el-GR" sz="2400" dirty="0" err="1" smtClean="0">
                <a:cs typeface="Arial" pitchFamily="34" charset="0"/>
              </a:rPr>
              <a:t>διάμετρυ</a:t>
            </a:r>
            <a:r>
              <a:rPr lang="el-GR" altLang="el-GR" sz="2400" dirty="0" smtClean="0">
                <a:cs typeface="Arial" pitchFamily="34" charset="0"/>
              </a:rPr>
              <a:t> </a:t>
            </a:r>
            <a:r>
              <a:rPr lang="el-GR" altLang="el-GR" sz="2400" dirty="0">
                <a:cs typeface="Arial" pitchFamily="34" charset="0"/>
              </a:rPr>
              <a:t>0.2-15μ</a:t>
            </a:r>
            <a:r>
              <a:rPr lang="en-US" altLang="el-GR" sz="2400" dirty="0">
                <a:cs typeface="Arial" pitchFamily="34" charset="0"/>
              </a:rPr>
              <a:t>m (1-8</a:t>
            </a:r>
            <a:r>
              <a:rPr lang="el-GR" altLang="el-GR" sz="2400" dirty="0">
                <a:cs typeface="Arial" pitchFamily="34" charset="0"/>
              </a:rPr>
              <a:t>μ</a:t>
            </a:r>
            <a:r>
              <a:rPr lang="en-US" altLang="el-GR" sz="2400" dirty="0">
                <a:cs typeface="Arial" pitchFamily="34" charset="0"/>
              </a:rPr>
              <a:t>m</a:t>
            </a:r>
            <a:r>
              <a:rPr lang="en-US" altLang="el-GR" sz="2400" dirty="0" smtClean="0">
                <a:cs typeface="Arial" pitchFamily="34" charset="0"/>
              </a:rPr>
              <a:t>)</a:t>
            </a:r>
            <a:r>
              <a:rPr lang="el-GR" altLang="el-GR" sz="2400" dirty="0" smtClean="0">
                <a:cs typeface="Arial" pitchFamily="34" charset="0"/>
              </a:rPr>
              <a:t>.</a:t>
            </a:r>
            <a:endParaRPr lang="el-GR" altLang="el-GR" sz="2400" dirty="0">
              <a:cs typeface="Arial" pitchFamily="34" charset="0"/>
            </a:endParaRPr>
          </a:p>
          <a:p>
            <a:pPr>
              <a:buFontTx/>
              <a:buChar char="•"/>
              <a:defRPr/>
            </a:pPr>
            <a:r>
              <a:rPr lang="el-GR" altLang="el-GR" sz="2400" dirty="0">
                <a:cs typeface="Arial" pitchFamily="34" charset="0"/>
              </a:rPr>
              <a:t>Τα </a:t>
            </a:r>
            <a:r>
              <a:rPr lang="el-GR" altLang="el-GR" sz="2400" dirty="0" err="1">
                <a:cs typeface="Arial" pitchFamily="34" charset="0"/>
              </a:rPr>
              <a:t>λιποσφαίρια</a:t>
            </a:r>
            <a:r>
              <a:rPr lang="el-GR" altLang="el-GR" sz="2400" dirty="0">
                <a:cs typeface="Arial" pitchFamily="34" charset="0"/>
              </a:rPr>
              <a:t> περιβάλλονται από </a:t>
            </a:r>
            <a:r>
              <a:rPr lang="el-GR" altLang="el-GR" sz="2400" dirty="0" smtClean="0">
                <a:cs typeface="Arial" pitchFamily="34" charset="0"/>
              </a:rPr>
              <a:t>μεμβράνη.</a:t>
            </a:r>
            <a:endParaRPr lang="el-GR" altLang="el-GR" sz="2400" dirty="0">
              <a:cs typeface="Arial" pitchFamily="34" charset="0"/>
            </a:endParaRPr>
          </a:p>
          <a:p>
            <a:pPr>
              <a:buFontTx/>
              <a:buChar char="•"/>
              <a:defRPr/>
            </a:pPr>
            <a:r>
              <a:rPr lang="el-GR" altLang="el-GR" sz="2400" dirty="0">
                <a:cs typeface="Arial" pitchFamily="34" charset="0"/>
                <a:sym typeface="Wingdings" pitchFamily="2" charset="2"/>
              </a:rPr>
              <a:t>Η μεμβράνη διασφαλίζει τη μορφή &amp; επιτρέπει τη  διασπορά του λίπους σε </a:t>
            </a:r>
            <a:r>
              <a:rPr lang="el-GR" altLang="el-GR" sz="2400" dirty="0" smtClean="0">
                <a:cs typeface="Arial" pitchFamily="34" charset="0"/>
                <a:sym typeface="Wingdings" pitchFamily="2" charset="2"/>
              </a:rPr>
              <a:t>υδατικό περιβάλλον. </a:t>
            </a:r>
            <a:endParaRPr lang="el-GR" altLang="el-GR" sz="2400" dirty="0">
              <a:cs typeface="Arial" pitchFamily="34" charset="0"/>
              <a:sym typeface="Wingdings" pitchFamily="2" charset="2"/>
            </a:endParaRPr>
          </a:p>
          <a:p>
            <a:pPr>
              <a:buFontTx/>
              <a:buChar char="•"/>
              <a:defRPr/>
            </a:pPr>
            <a:r>
              <a:rPr lang="el-GR" altLang="el-GR" sz="2400" dirty="0">
                <a:cs typeface="Arial" pitchFamily="34" charset="0"/>
                <a:sym typeface="Wingdings" pitchFamily="2" charset="2"/>
              </a:rPr>
              <a:t>Η μεμβράνη αποτελείται από πρωτεΐνες  και λιπίδια (53-74% </a:t>
            </a:r>
            <a:r>
              <a:rPr lang="el-GR" altLang="el-GR" sz="2400" dirty="0" err="1">
                <a:cs typeface="Arial" pitchFamily="34" charset="0"/>
                <a:sym typeface="Wingdings" pitchFamily="2" charset="2"/>
              </a:rPr>
              <a:t>τριγλυκερίδια</a:t>
            </a:r>
            <a:r>
              <a:rPr lang="el-GR" altLang="el-GR" sz="2400" dirty="0">
                <a:cs typeface="Arial" pitchFamily="34" charset="0"/>
                <a:sym typeface="Wingdings" pitchFamily="2" charset="2"/>
              </a:rPr>
              <a:t> </a:t>
            </a:r>
            <a:r>
              <a:rPr lang="el-GR" altLang="el-GR" sz="2400" dirty="0" smtClean="0">
                <a:cs typeface="Arial" pitchFamily="34" charset="0"/>
                <a:sym typeface="Wingdings" pitchFamily="2" charset="2"/>
              </a:rPr>
              <a:t>&amp; </a:t>
            </a:r>
            <a:r>
              <a:rPr lang="el-GR" altLang="el-GR" sz="2400" dirty="0">
                <a:cs typeface="Arial" pitchFamily="34" charset="0"/>
                <a:sym typeface="Wingdings" pitchFamily="2" charset="2"/>
              </a:rPr>
              <a:t>20-30% </a:t>
            </a:r>
            <a:r>
              <a:rPr lang="el-GR" altLang="el-GR" sz="2400" dirty="0" err="1">
                <a:cs typeface="Arial" pitchFamily="34" charset="0"/>
                <a:sym typeface="Wingdings" pitchFamily="2" charset="2"/>
              </a:rPr>
              <a:t>φωσφολιπίδια</a:t>
            </a:r>
            <a:r>
              <a:rPr lang="en-US" altLang="el-GR" sz="2400" dirty="0">
                <a:cs typeface="Arial" pitchFamily="34" charset="0"/>
                <a:sym typeface="Wingdings" pitchFamily="2" charset="2"/>
              </a:rPr>
              <a:t>: </a:t>
            </a:r>
            <a:r>
              <a:rPr lang="el-GR" altLang="el-GR" sz="2400" dirty="0">
                <a:cs typeface="Arial" pitchFamily="34" charset="0"/>
              </a:rPr>
              <a:t>η ύπαρξη τους στην μεμβράνη των </a:t>
            </a:r>
            <a:r>
              <a:rPr lang="el-GR" altLang="el-GR" sz="2400" dirty="0" err="1">
                <a:cs typeface="Arial" pitchFamily="34" charset="0"/>
              </a:rPr>
              <a:t>λιποσφαιρίων</a:t>
            </a:r>
            <a:r>
              <a:rPr lang="el-GR" altLang="el-GR" sz="2400" dirty="0">
                <a:cs typeface="Arial" pitchFamily="34" charset="0"/>
              </a:rPr>
              <a:t> τα </a:t>
            </a:r>
            <a:r>
              <a:rPr lang="el-GR" altLang="el-GR" sz="2400" dirty="0" smtClean="0">
                <a:cs typeface="Arial" pitchFamily="34" charset="0"/>
              </a:rPr>
              <a:t>καθιστά πολύτιμα</a:t>
            </a:r>
            <a:r>
              <a:rPr lang="el-GR" altLang="el-GR" sz="2400" dirty="0">
                <a:cs typeface="Arial" pitchFamily="34" charset="0"/>
              </a:rPr>
              <a:t>: Εγκλωβίζουν το λίπος στο εσωτερικό και εξωτερικά διαβρέχονται από </a:t>
            </a:r>
            <a:r>
              <a:rPr lang="el-GR" altLang="el-GR" sz="2400" dirty="0" smtClean="0">
                <a:cs typeface="Arial" pitchFamily="34" charset="0"/>
              </a:rPr>
              <a:t>την υδατική </a:t>
            </a:r>
            <a:r>
              <a:rPr lang="el-GR" altLang="el-GR" sz="2400" dirty="0">
                <a:cs typeface="Arial" pitchFamily="34" charset="0"/>
              </a:rPr>
              <a:t>φάση</a:t>
            </a:r>
            <a:r>
              <a:rPr lang="el-GR" altLang="el-GR" sz="2400" dirty="0" smtClean="0">
                <a:cs typeface="Arial" pitchFamily="34" charset="0"/>
              </a:rPr>
              <a:t>).</a:t>
            </a:r>
            <a:endParaRPr lang="el-GR" altLang="el-GR" sz="2400" dirty="0">
              <a:cs typeface="Arial" pitchFamily="34" charset="0"/>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Χημική σύσταση &amp; φυσικοχημικές ιδιότητες του γάλακτος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1/29/2015 9:25:26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9,7,4,14,"/>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9,13,7,2,6,12,"/>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7,8,5,9,"/>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9,3,5,11,"/>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11,2,7,9,13,"/>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13,4,15,5,"/>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5,9,4,1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6,3,8,17,5,"/>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9,6,5,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9,2,11,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7,6,10,9,4,"/>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5.xml><?xml version="1.0" encoding="utf-8"?>
<p:tagLst xmlns:a="http://schemas.openxmlformats.org/drawingml/2006/main" xmlns:r="http://schemas.openxmlformats.org/officeDocument/2006/relationships" xmlns:p="http://schemas.openxmlformats.org/presentationml/2006/main">
  <p:tag name="ZHAW.ACCESSIBILITYADDIN.READINGORDER" val="7,6,11,13,9,4,"/>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7,8,30,9,4,"/>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9.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7,10,9,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1.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7,6,2,9,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5.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7.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9.xml><?xml version="1.0" encoding="utf-8"?>
<p:tagLst xmlns:a="http://schemas.openxmlformats.org/drawingml/2006/main" xmlns:r="http://schemas.openxmlformats.org/officeDocument/2006/relationships" xmlns:p="http://schemas.openxmlformats.org/presentationml/2006/main">
  <p:tag name="ZHAW.ACCESSIBILITYADDIN.READINGORDER" val="7,6,2,9,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1.xml><?xml version="1.0" encoding="utf-8"?>
<p:tagLst xmlns:a="http://schemas.openxmlformats.org/drawingml/2006/main" xmlns:r="http://schemas.openxmlformats.org/officeDocument/2006/relationships" xmlns:p="http://schemas.openxmlformats.org/presentationml/2006/main">
  <p:tag name="ZHAW.ACCESSIBILITYADDIN.READINGORDER" val="7,3,9,4,"/>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5.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7.xml><?xml version="1.0" encoding="utf-8"?>
<p:tagLst xmlns:a="http://schemas.openxmlformats.org/drawingml/2006/main" xmlns:r="http://schemas.openxmlformats.org/officeDocument/2006/relationships" xmlns:p="http://schemas.openxmlformats.org/presentationml/2006/main">
  <p:tag name="ZHAW.ACCESSIBILITYADDIN.READINGORDER" val="7,3,9,4,"/>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9.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1.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B6002872-F9AF-4C82-A639-1FF4AEC263F5}">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4814</TotalTime>
  <Words>3060</Words>
  <Application>Microsoft Office PowerPoint</Application>
  <PresentationFormat>Προβολή στην οθόνη (4:3)</PresentationFormat>
  <Paragraphs>522</Paragraphs>
  <Slides>48</Slides>
  <Notes>47</Notes>
  <HiddenSlides>0</HiddenSlides>
  <MMClips>0</MMClips>
  <ScaleCrop>false</ScaleCrop>
  <HeadingPairs>
    <vt:vector size="4" baseType="variant">
      <vt:variant>
        <vt:lpstr>Θέμα</vt:lpstr>
      </vt:variant>
      <vt:variant>
        <vt:i4>1</vt:i4>
      </vt:variant>
      <vt:variant>
        <vt:lpstr>Τίτλοι διαφανειών</vt:lpstr>
      </vt:variant>
      <vt:variant>
        <vt:i4>48</vt:i4>
      </vt:variant>
    </vt:vector>
  </HeadingPairs>
  <TitlesOfParts>
    <vt:vector size="49" baseType="lpstr">
      <vt:lpstr>Θέμα του Office</vt:lpstr>
      <vt:lpstr>Τεχνολογία &amp; Ποιοτικός Έλεγχος Γάλακτος και Γαλακτοκομικών Προϊόντων</vt:lpstr>
      <vt:lpstr>Άδειες Χρήσης</vt:lpstr>
      <vt:lpstr>Χρηματοδότηση</vt:lpstr>
      <vt:lpstr>Σκοποί  ενότητας</vt:lpstr>
      <vt:lpstr>Περιεχόμενα ενότητας</vt:lpstr>
      <vt:lpstr>Χημική σύσταση του γάλακτος (1 από 3)</vt:lpstr>
      <vt:lpstr>Χημική σύσταση του γάλακτος (2 από 3)</vt:lpstr>
      <vt:lpstr>Χημική σύσταση του γάλακτος (3 από 3)</vt:lpstr>
      <vt:lpstr>Λίπος (1 από 3)</vt:lpstr>
      <vt:lpstr>Λίπος (2 από 3)</vt:lpstr>
      <vt:lpstr>Λίπος (3 από 3)</vt:lpstr>
      <vt:lpstr>Πρωτεΐνες γάλακτος (1 από 2)</vt:lpstr>
      <vt:lpstr>Πρωτεΐνες γάλακτος (2 από 2)</vt:lpstr>
      <vt:lpstr>Αλληλοσύνδεση καζεΐνων (1 από 4)</vt:lpstr>
      <vt:lpstr>Αλληλοσύνδεση καζεΐνων (2 από 4)</vt:lpstr>
      <vt:lpstr>Αλληλοσύνδεση καζεΐνων (3 από 4)</vt:lpstr>
      <vt:lpstr>Αλληλοσύνδεση καζεΐνων (4 από 4)</vt:lpstr>
      <vt:lpstr>Καζεΐνες </vt:lpstr>
      <vt:lpstr>Πρωτεΐνες ορού 15-20%</vt:lpstr>
      <vt:lpstr>Υδατάνθρακες</vt:lpstr>
      <vt:lpstr>Λακτόζη</vt:lpstr>
      <vt:lpstr>Άλατα &amp; Ιχνοστοιχεία</vt:lpstr>
      <vt:lpstr>Βιταμίνες (1 από 2)</vt:lpstr>
      <vt:lpstr>Βιταμίνες (2 από 2)</vt:lpstr>
      <vt:lpstr>Ένζυμα (1 από 2)</vt:lpstr>
      <vt:lpstr>Ένζυμα (2 από 2)</vt:lpstr>
      <vt:lpstr>Άλλα συστατικά</vt:lpstr>
      <vt:lpstr>Επιρροές Χημικής σύστασης</vt:lpstr>
      <vt:lpstr>Διαφορές στα διάφορα είδη ζώων</vt:lpstr>
      <vt:lpstr>Φυλές</vt:lpstr>
      <vt:lpstr>Στάδιο γαλακτικής περιόδου</vt:lpstr>
      <vt:lpstr>Εποχή έτους &amp; θερμοκρασία</vt:lpstr>
      <vt:lpstr>Στάδιο και τρόπος άμελξης </vt:lpstr>
      <vt:lpstr>Ξηρά περίοδος και κυοφορία </vt:lpstr>
      <vt:lpstr>Υγεία ζώου - Μαστίτιδα</vt:lpstr>
      <vt:lpstr>Διατροφή</vt:lpstr>
      <vt:lpstr>Φυσικοχημικές ιδιότητες του γάλακτος (1 από 11)</vt:lpstr>
      <vt:lpstr>Φυσικοχημικές ιδιότητες του γάλακτος (2 από 11)</vt:lpstr>
      <vt:lpstr>Φυσικοχημικές ιδιότητες του γάλακτος (3 από 11)</vt:lpstr>
      <vt:lpstr>Φυσικοχημικές ιδιότητες του γάλακτος (4 από 11)</vt:lpstr>
      <vt:lpstr>Φυσικοχημικές ιδιότητες του γάλακτος (5 από 11)</vt:lpstr>
      <vt:lpstr>Φυσικοχημικές ιδιότητες του γάλακτος (6 από 11)</vt:lpstr>
      <vt:lpstr>Φυσικοχημικές ιδιότητες του γάλακτος (7 από 11)</vt:lpstr>
      <vt:lpstr>Φυσικοχημικές ιδιότητες του γάλακτος (8 από 11)</vt:lpstr>
      <vt:lpstr>Φυσικοχημικές ιδιότητες του γάλακτος (9 από 11)</vt:lpstr>
      <vt:lpstr>Φυσικοχημικές ιδιότητες του γάλακτος (10 από 11)</vt:lpstr>
      <vt:lpstr>Φυσικοχημικές ιδιότητες του γάλακτος (11 από 11)</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&amp; Ποιοτικός Έλεγχος Γάλακτος και Γαλακτοκομικών Προϊόντων</dc:title>
  <dc:subject>Χημική σύσταση &amp; φυσικοχημικές ιδιότητες του γάλακτος.</dc:subject>
  <dc:creator>Ελένη Μαλισσιόβα</dc:creator>
  <cp:keywords>Χημική σύσταση &amp; φυσικοχημικές ιδιότητες του γάλακτος</cp:keywords>
  <cp:lastModifiedBy>Windows User</cp:lastModifiedBy>
  <cp:revision>427</cp:revision>
  <dcterms:created xsi:type="dcterms:W3CDTF">2012-09-06T09:03:05Z</dcterms:created>
  <dcterms:modified xsi:type="dcterms:W3CDTF">2015-11-29T07:25:32Z</dcterms:modified>
</cp:coreProperties>
</file>