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2"/>
  </p:notesMasterIdLst>
  <p:sldIdLst>
    <p:sldId id="257" r:id="rId3"/>
    <p:sldId id="258" r:id="rId4"/>
    <p:sldId id="324" r:id="rId5"/>
    <p:sldId id="261" r:id="rId6"/>
    <p:sldId id="326" r:id="rId7"/>
    <p:sldId id="327" r:id="rId8"/>
    <p:sldId id="328" r:id="rId9"/>
    <p:sldId id="329" r:id="rId10"/>
    <p:sldId id="325" r:id="rId11"/>
  </p:sldIdLst>
  <p:sldSz cx="9144000" cy="6858000" type="screen4x3"/>
  <p:notesSz cx="6858000" cy="9144000"/>
  <p:custDataLst>
    <p:tags r:id="rId13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Pet" initials="N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663300"/>
    <a:srgbClr val="6600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Φωτεινό στυλ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commentAuthors" Target="commentAuthor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8CAF7C-D392-4F5C-833D-148A6956BB03}" type="doc">
      <dgm:prSet loTypeId="urn:microsoft.com/office/officeart/2005/8/layout/hProcess9" loCatId="process" qsTypeId="urn:microsoft.com/office/officeart/2005/8/quickstyle/simple1" qsCatId="simple" csTypeId="urn:microsoft.com/office/officeart/2005/8/colors/accent3_2" csCatId="accent3" phldr="1"/>
      <dgm:spPr/>
    </dgm:pt>
    <dgm:pt modelId="{9FCEDA4A-4ADD-4549-979E-FAD4F5B98095}">
      <dgm:prSet phldrT="[Κείμενο]" custT="1"/>
      <dgm:spPr/>
      <dgm:t>
        <a:bodyPr/>
        <a:lstStyle/>
        <a:p>
          <a:r>
            <a:rPr lang="el-GR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Κυρίως θέμα</a:t>
          </a:r>
          <a:endParaRPr lang="el-GR" sz="16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49758AA-AA0A-441A-9F64-31BAD82956A5}" type="parTrans" cxnId="{5C6E33C3-12F1-4226-AB46-96310F6F61BF}">
      <dgm:prSet/>
      <dgm:spPr/>
      <dgm:t>
        <a:bodyPr/>
        <a:lstStyle/>
        <a:p>
          <a:endParaRPr lang="el-GR"/>
        </a:p>
      </dgm:t>
    </dgm:pt>
    <dgm:pt modelId="{D2EFC635-AF85-4AC1-A396-FC26ED00634C}" type="sibTrans" cxnId="{5C6E33C3-12F1-4226-AB46-96310F6F61BF}">
      <dgm:prSet/>
      <dgm:spPr/>
      <dgm:t>
        <a:bodyPr/>
        <a:lstStyle/>
        <a:p>
          <a:endParaRPr lang="el-GR"/>
        </a:p>
      </dgm:t>
    </dgm:pt>
    <dgm:pt modelId="{846A5353-5FD3-45FC-BE28-305768669B12}">
      <dgm:prSet phldrT="[Κείμενο]" custT="1"/>
      <dgm:spPr/>
      <dgm:t>
        <a:bodyPr/>
        <a:lstStyle/>
        <a:p>
          <a:r>
            <a:rPr lang="el-GR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Επιμέρους θέματα</a:t>
          </a:r>
          <a:endParaRPr lang="el-GR" sz="16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0011450-71C9-4EB9-BDD0-809AEF14661C}" type="parTrans" cxnId="{7FF71A66-504A-4FFC-94DB-EAB6C9B80708}">
      <dgm:prSet/>
      <dgm:spPr/>
      <dgm:t>
        <a:bodyPr/>
        <a:lstStyle/>
        <a:p>
          <a:endParaRPr lang="el-GR"/>
        </a:p>
      </dgm:t>
    </dgm:pt>
    <dgm:pt modelId="{7D1BE5CF-4B16-4E6A-97A4-801DEFCCFE5E}" type="sibTrans" cxnId="{7FF71A66-504A-4FFC-94DB-EAB6C9B80708}">
      <dgm:prSet/>
      <dgm:spPr/>
      <dgm:t>
        <a:bodyPr/>
        <a:lstStyle/>
        <a:p>
          <a:endParaRPr lang="el-GR"/>
        </a:p>
      </dgm:t>
    </dgm:pt>
    <dgm:pt modelId="{8DDC7AFA-7AD7-4C28-A59B-47CC3331DC4B}">
      <dgm:prSet phldrT="[Κείμενο]" custT="1"/>
      <dgm:spPr/>
      <dgm:t>
        <a:bodyPr/>
        <a:lstStyle/>
        <a:p>
          <a:r>
            <a:rPr lang="el-GR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Επιχειρήματα</a:t>
          </a:r>
          <a:endParaRPr lang="el-GR" sz="16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846F770-03B3-46BA-A1BA-B72755BF41F2}" type="parTrans" cxnId="{19B3A5A8-6C16-483B-831F-3E3114B7E4A2}">
      <dgm:prSet/>
      <dgm:spPr/>
      <dgm:t>
        <a:bodyPr/>
        <a:lstStyle/>
        <a:p>
          <a:endParaRPr lang="el-GR"/>
        </a:p>
      </dgm:t>
    </dgm:pt>
    <dgm:pt modelId="{D0665CFE-CA56-45A4-BF0D-247AA3D99224}" type="sibTrans" cxnId="{19B3A5A8-6C16-483B-831F-3E3114B7E4A2}">
      <dgm:prSet/>
      <dgm:spPr/>
      <dgm:t>
        <a:bodyPr/>
        <a:lstStyle/>
        <a:p>
          <a:endParaRPr lang="el-GR"/>
        </a:p>
      </dgm:t>
    </dgm:pt>
    <dgm:pt modelId="{93A970DA-1A9D-441F-B850-3F8B68FD064F}" type="pres">
      <dgm:prSet presAssocID="{C48CAF7C-D392-4F5C-833D-148A6956BB03}" presName="CompostProcess" presStyleCnt="0">
        <dgm:presLayoutVars>
          <dgm:dir/>
          <dgm:resizeHandles val="exact"/>
        </dgm:presLayoutVars>
      </dgm:prSet>
      <dgm:spPr/>
    </dgm:pt>
    <dgm:pt modelId="{90A8D4D4-0058-4E26-AA61-EEBDDACD58E2}" type="pres">
      <dgm:prSet presAssocID="{C48CAF7C-D392-4F5C-833D-148A6956BB03}" presName="arrow" presStyleLbl="bgShp" presStyleIdx="0" presStyleCnt="1" custScaleX="117647"/>
      <dgm:spPr/>
    </dgm:pt>
    <dgm:pt modelId="{E5EABD77-FFD8-490D-AAC0-88B7E700413A}" type="pres">
      <dgm:prSet presAssocID="{C48CAF7C-D392-4F5C-833D-148A6956BB03}" presName="linearProcess" presStyleCnt="0"/>
      <dgm:spPr/>
    </dgm:pt>
    <dgm:pt modelId="{C2783AD9-400B-4791-83DA-A136352A1A18}" type="pres">
      <dgm:prSet presAssocID="{9FCEDA4A-4ADD-4549-979E-FAD4F5B98095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DF06014-A9D1-4034-8A69-6D944E0CA095}" type="pres">
      <dgm:prSet presAssocID="{D2EFC635-AF85-4AC1-A396-FC26ED00634C}" presName="sibTrans" presStyleCnt="0"/>
      <dgm:spPr/>
    </dgm:pt>
    <dgm:pt modelId="{B7FFA6F0-D27B-4AB7-B1C3-30A5FD6F3933}" type="pres">
      <dgm:prSet presAssocID="{846A5353-5FD3-45FC-BE28-305768669B12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A5A8DC3-BCFE-4138-8AA0-4BDD05D2AAB4}" type="pres">
      <dgm:prSet presAssocID="{7D1BE5CF-4B16-4E6A-97A4-801DEFCCFE5E}" presName="sibTrans" presStyleCnt="0"/>
      <dgm:spPr/>
    </dgm:pt>
    <dgm:pt modelId="{38CD4C45-227D-48BA-B9A0-52DAAAB71610}" type="pres">
      <dgm:prSet presAssocID="{8DDC7AFA-7AD7-4C28-A59B-47CC3331DC4B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111A030E-3AB1-4FBD-8F3D-1B62BC234E95}" type="presOf" srcId="{9FCEDA4A-4ADD-4549-979E-FAD4F5B98095}" destId="{C2783AD9-400B-4791-83DA-A136352A1A18}" srcOrd="0" destOrd="0" presId="urn:microsoft.com/office/officeart/2005/8/layout/hProcess9"/>
    <dgm:cxn modelId="{5C6E33C3-12F1-4226-AB46-96310F6F61BF}" srcId="{C48CAF7C-D392-4F5C-833D-148A6956BB03}" destId="{9FCEDA4A-4ADD-4549-979E-FAD4F5B98095}" srcOrd="0" destOrd="0" parTransId="{D49758AA-AA0A-441A-9F64-31BAD82956A5}" sibTransId="{D2EFC635-AF85-4AC1-A396-FC26ED00634C}"/>
    <dgm:cxn modelId="{DCA80AF6-B2E7-401E-9926-BB32C09A249A}" type="presOf" srcId="{846A5353-5FD3-45FC-BE28-305768669B12}" destId="{B7FFA6F0-D27B-4AB7-B1C3-30A5FD6F3933}" srcOrd="0" destOrd="0" presId="urn:microsoft.com/office/officeart/2005/8/layout/hProcess9"/>
    <dgm:cxn modelId="{402B448D-9511-4974-B98F-EE430CF37E87}" type="presOf" srcId="{C48CAF7C-D392-4F5C-833D-148A6956BB03}" destId="{93A970DA-1A9D-441F-B850-3F8B68FD064F}" srcOrd="0" destOrd="0" presId="urn:microsoft.com/office/officeart/2005/8/layout/hProcess9"/>
    <dgm:cxn modelId="{7FF71A66-504A-4FFC-94DB-EAB6C9B80708}" srcId="{C48CAF7C-D392-4F5C-833D-148A6956BB03}" destId="{846A5353-5FD3-45FC-BE28-305768669B12}" srcOrd="1" destOrd="0" parTransId="{40011450-71C9-4EB9-BDD0-809AEF14661C}" sibTransId="{7D1BE5CF-4B16-4E6A-97A4-801DEFCCFE5E}"/>
    <dgm:cxn modelId="{37A2CAE9-D1CF-4FD3-85B9-1E43CB3B71E5}" type="presOf" srcId="{8DDC7AFA-7AD7-4C28-A59B-47CC3331DC4B}" destId="{38CD4C45-227D-48BA-B9A0-52DAAAB71610}" srcOrd="0" destOrd="0" presId="urn:microsoft.com/office/officeart/2005/8/layout/hProcess9"/>
    <dgm:cxn modelId="{19B3A5A8-6C16-483B-831F-3E3114B7E4A2}" srcId="{C48CAF7C-D392-4F5C-833D-148A6956BB03}" destId="{8DDC7AFA-7AD7-4C28-A59B-47CC3331DC4B}" srcOrd="2" destOrd="0" parTransId="{9846F770-03B3-46BA-A1BA-B72755BF41F2}" sibTransId="{D0665CFE-CA56-45A4-BF0D-247AA3D99224}"/>
    <dgm:cxn modelId="{3B78D8CB-AE5B-4061-A300-4D0A1D0B4B59}" type="presParOf" srcId="{93A970DA-1A9D-441F-B850-3F8B68FD064F}" destId="{90A8D4D4-0058-4E26-AA61-EEBDDACD58E2}" srcOrd="0" destOrd="0" presId="urn:microsoft.com/office/officeart/2005/8/layout/hProcess9"/>
    <dgm:cxn modelId="{6DC867AA-0371-4088-B5A5-272D304875E5}" type="presParOf" srcId="{93A970DA-1A9D-441F-B850-3F8B68FD064F}" destId="{E5EABD77-FFD8-490D-AAC0-88B7E700413A}" srcOrd="1" destOrd="0" presId="urn:microsoft.com/office/officeart/2005/8/layout/hProcess9"/>
    <dgm:cxn modelId="{51C6B4EB-CDA9-440E-9A5B-9CF70B6C091C}" type="presParOf" srcId="{E5EABD77-FFD8-490D-AAC0-88B7E700413A}" destId="{C2783AD9-400B-4791-83DA-A136352A1A18}" srcOrd="0" destOrd="0" presId="urn:microsoft.com/office/officeart/2005/8/layout/hProcess9"/>
    <dgm:cxn modelId="{165BD843-E937-4C36-A035-99BEA5C23179}" type="presParOf" srcId="{E5EABD77-FFD8-490D-AAC0-88B7E700413A}" destId="{2DF06014-A9D1-4034-8A69-6D944E0CA095}" srcOrd="1" destOrd="0" presId="urn:microsoft.com/office/officeart/2005/8/layout/hProcess9"/>
    <dgm:cxn modelId="{600680CF-B057-4E8E-B25A-D9262482ABCF}" type="presParOf" srcId="{E5EABD77-FFD8-490D-AAC0-88B7E700413A}" destId="{B7FFA6F0-D27B-4AB7-B1C3-30A5FD6F3933}" srcOrd="2" destOrd="0" presId="urn:microsoft.com/office/officeart/2005/8/layout/hProcess9"/>
    <dgm:cxn modelId="{6BDCB592-8B51-4A2F-998A-A6A2F6AC2DB6}" type="presParOf" srcId="{E5EABD77-FFD8-490D-AAC0-88B7E700413A}" destId="{CA5A8DC3-BCFE-4138-8AA0-4BDD05D2AAB4}" srcOrd="3" destOrd="0" presId="urn:microsoft.com/office/officeart/2005/8/layout/hProcess9"/>
    <dgm:cxn modelId="{35C09BB5-43FE-4BB2-83FA-F8C6775CD77A}" type="presParOf" srcId="{E5EABD77-FFD8-490D-AAC0-88B7E700413A}" destId="{38CD4C45-227D-48BA-B9A0-52DAAAB71610}" srcOrd="4" destOrd="0" presId="urn:microsoft.com/office/officeart/2005/8/layout/hProcess9"/>
  </dgm:cxnLst>
  <dgm:bg>
    <a:blipFill>
      <a:blip xmlns:r="http://schemas.openxmlformats.org/officeDocument/2006/relationships" r:embed="rId1"/>
      <a:tile tx="0" ty="0" sx="100000" sy="100000" flip="none" algn="tl"/>
    </a:blipFill>
  </dgm:bg>
  <dgm:whole>
    <a:ln w="19050" cmpd="sng">
      <a:solidFill>
        <a:schemeClr val="tx1"/>
      </a:soli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A8D4D4-0058-4E26-AA61-EEBDDACD58E2}">
      <dsp:nvSpPr>
        <dsp:cNvPr id="0" name=""/>
        <dsp:cNvSpPr/>
      </dsp:nvSpPr>
      <dsp:spPr>
        <a:xfrm>
          <a:off x="1" y="0"/>
          <a:ext cx="7632844" cy="2016224"/>
        </a:xfrm>
        <a:prstGeom prst="right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783AD9-400B-4791-83DA-A136352A1A18}">
      <dsp:nvSpPr>
        <dsp:cNvPr id="0" name=""/>
        <dsp:cNvSpPr/>
      </dsp:nvSpPr>
      <dsp:spPr>
        <a:xfrm>
          <a:off x="0" y="604867"/>
          <a:ext cx="2289854" cy="80648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Κυρίως θέμα</a:t>
          </a:r>
          <a:endParaRPr lang="el-GR" sz="16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9370" y="644237"/>
        <a:ext cx="2211114" cy="727749"/>
      </dsp:txXfrm>
    </dsp:sp>
    <dsp:sp modelId="{B7FFA6F0-D27B-4AB7-B1C3-30A5FD6F3933}">
      <dsp:nvSpPr>
        <dsp:cNvPr id="0" name=""/>
        <dsp:cNvSpPr/>
      </dsp:nvSpPr>
      <dsp:spPr>
        <a:xfrm>
          <a:off x="2671496" y="604867"/>
          <a:ext cx="2289854" cy="80648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Επιμέρους θέματα</a:t>
          </a:r>
          <a:endParaRPr lang="el-GR" sz="16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710866" y="644237"/>
        <a:ext cx="2211114" cy="727749"/>
      </dsp:txXfrm>
    </dsp:sp>
    <dsp:sp modelId="{38CD4C45-227D-48BA-B9A0-52DAAAB71610}">
      <dsp:nvSpPr>
        <dsp:cNvPr id="0" name=""/>
        <dsp:cNvSpPr/>
      </dsp:nvSpPr>
      <dsp:spPr>
        <a:xfrm>
          <a:off x="5342993" y="604867"/>
          <a:ext cx="2289854" cy="80648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Επιχειρήματα</a:t>
          </a:r>
          <a:endParaRPr lang="el-GR" sz="16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382363" y="644237"/>
        <a:ext cx="2211114" cy="7277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5C097-04B7-44E1-9968-25C5DB2563B3}" type="datetimeFigureOut">
              <a:rPr lang="el-GR" smtClean="0"/>
              <a:pPr/>
              <a:t>3/5/2014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0EBB63-910B-484B-BBB9-ECB9018BB68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16633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CA508-3B63-4BA9-93AF-AA2EFF565143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6342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27ACE-FA03-481B-A944-F1F9C7A6C06F}" type="datetime1">
              <a:rPr lang="el-GR" smtClean="0"/>
              <a:t>3/5/2014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24041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26B94-859F-45E2-B6D8-3F4AFDAAC21C}" type="datetime1">
              <a:rPr lang="el-GR" smtClean="0"/>
              <a:t>3/5/2014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5766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F0188-CD73-4327-92F5-0C2ACE29070A}" type="datetime1">
              <a:rPr lang="el-GR" smtClean="0"/>
              <a:t>3/5/2014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47411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11A5-92E4-41C3-A138-80175CE53EEE}" type="datetime1">
              <a:rPr lang="el-GR" smtClean="0"/>
              <a:t>3/5/2014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7403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F53F2-A09B-4F33-86D2-2171A68C2F17}" type="datetime1">
              <a:rPr lang="el-GR" smtClean="0"/>
              <a:t>3/5/2014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52651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C4CEF-F073-49D3-932D-0B9F3A7A3387}" type="datetime1">
              <a:rPr lang="el-GR" smtClean="0"/>
              <a:t>3/5/2014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36594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0F522-D308-4C46-9631-85DCDE932B3B}" type="datetime1">
              <a:rPr lang="el-GR" smtClean="0"/>
              <a:t>3/5/2014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74660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4D696-4110-4762-B606-4FBA003638FA}" type="datetime1">
              <a:rPr lang="el-GR" smtClean="0"/>
              <a:t>3/5/2014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78247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8A22E-252A-4435-8A91-0FD7DD753584}" type="datetime1">
              <a:rPr lang="el-GR" smtClean="0"/>
              <a:t>3/5/2014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67687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B1BFB-F172-4C6C-AD0E-487A054C8E7F}" type="datetime1">
              <a:rPr lang="el-GR" smtClean="0"/>
              <a:t>3/5/2014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37089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213E7-D3A6-48AC-AE05-509EA4E0676C}" type="datetime1">
              <a:rPr lang="el-GR" smtClean="0"/>
              <a:t>3/5/2014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95363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8960F-44CE-484C-879C-8FD0FE5CB10F}" type="datetime1">
              <a:rPr lang="el-GR" smtClean="0"/>
              <a:t>3/5/2014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16209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www.teilar.gr/" TargetMode="External"/><Relationship Id="rId7" Type="http://schemas.openxmlformats.org/officeDocument/2006/relationships/hyperlink" Target="http://www.edulll.gr/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hyperlink" Target="http://creativecommons.org/licenses/by-nc-nd/3.0/deed.el" TargetMode="Externa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nd/3.0/deed.el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4.png"/><Relationship Id="rId4" Type="http://schemas.openxmlformats.org/officeDocument/2006/relationships/hyperlink" Target="http://www.edulll.gr/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tags" Target="../tags/tag7.xml"/><Relationship Id="rId7" Type="http://schemas.openxmlformats.org/officeDocument/2006/relationships/slide" Target="slide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slide" Target="slide5.xml"/><Relationship Id="rId5" Type="http://schemas.openxmlformats.org/officeDocument/2006/relationships/slide" Target="slide6.xml"/><Relationship Id="rId4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Relationship Id="rId5" Type="http://schemas.microsoft.com/office/2007/relationships/hdphoto" Target="../media/hdphoto1.wdp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microsoft.com/office/2007/relationships/hdphoto" Target="../media/hdphoto1.wdp"/><Relationship Id="rId4" Type="http://schemas.openxmlformats.org/officeDocument/2006/relationships/diagramLayout" Target="../diagrams/layout1.xml"/><Relationship Id="rId9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5" Type="http://schemas.microsoft.com/office/2007/relationships/hdphoto" Target="../media/hdphoto1.wdp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5" Type="http://schemas.microsoft.com/office/2007/relationships/hdphoto" Target="../media/hdphoto1.wdp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nd/3.0/deed.el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2.xml"/><Relationship Id="rId6" Type="http://schemas.openxmlformats.org/officeDocument/2006/relationships/image" Target="../media/image3.png"/><Relationship Id="rId5" Type="http://schemas.openxmlformats.org/officeDocument/2006/relationships/hyperlink" Target="http://www.edulll.gr/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Εικόνα 1" descr="Λογότυπο Τεχνολογικό Εκπαιδευτικό Ίδρυμα Θεσσαλίας.">
            <a:hlinkClick r:id="rId3" tooltip="Μετάβαση στην Ιστοσελίδα του Ιδρύματος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449376"/>
            <a:ext cx="3456432" cy="114604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755576" y="1628801"/>
            <a:ext cx="7628012" cy="936103"/>
          </a:xfrm>
        </p:spPr>
        <p:txBody>
          <a:bodyPr>
            <a:noAutofit/>
          </a:bodyPr>
          <a:lstStyle/>
          <a:p>
            <a:r>
              <a:rPr lang="el-GR" sz="4100" b="1" dirty="0" smtClean="0">
                <a:solidFill>
                  <a:prstClr val="black"/>
                </a:solidFill>
              </a:rPr>
              <a:t>Επιχειρησιακές Επικοινωνίες</a:t>
            </a:r>
            <a:endParaRPr lang="el-GR" sz="4100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type="subTitle" idx="1"/>
          </p:nvPr>
        </p:nvSpPr>
        <p:spPr>
          <a:xfrm>
            <a:off x="395536" y="2564904"/>
            <a:ext cx="8352928" cy="3092946"/>
          </a:xfrm>
        </p:spPr>
        <p:txBody>
          <a:bodyPr>
            <a:normAutofit/>
          </a:bodyPr>
          <a:lstStyle/>
          <a:p>
            <a:pPr lvl="0">
              <a:lnSpc>
                <a:spcPct val="110000"/>
              </a:lnSpc>
              <a:spcBef>
                <a:spcPts val="0"/>
              </a:spcBef>
              <a:defRPr/>
            </a:pPr>
            <a:r>
              <a:rPr lang="el-GR" sz="3000" b="1" dirty="0">
                <a:solidFill>
                  <a:prstClr val="black"/>
                </a:solidFill>
                <a:cs typeface="Arial" charset="0"/>
              </a:rPr>
              <a:t>Ενότητα </a:t>
            </a:r>
            <a:r>
              <a:rPr lang="el-GR" sz="3000" b="1" dirty="0">
                <a:solidFill>
                  <a:prstClr val="black"/>
                </a:solidFill>
                <a:cs typeface="Arial" charset="0"/>
              </a:rPr>
              <a:t>6</a:t>
            </a:r>
            <a:r>
              <a:rPr lang="en-US" sz="3000" b="1" dirty="0" smtClean="0">
                <a:solidFill>
                  <a:prstClr val="black"/>
                </a:solidFill>
                <a:cs typeface="Arial" charset="0"/>
              </a:rPr>
              <a:t>:</a:t>
            </a:r>
            <a:r>
              <a:rPr lang="el-GR" sz="3000" b="1" dirty="0" smtClean="0">
                <a:solidFill>
                  <a:prstClr val="black"/>
                </a:solidFill>
                <a:cs typeface="Arial" charset="0"/>
              </a:rPr>
              <a:t>  </a:t>
            </a: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Επιχειρηματικές Παρουσιάσεις</a:t>
            </a:r>
            <a:r>
              <a:rPr lang="en-US" sz="3000" dirty="0" smtClean="0">
                <a:solidFill>
                  <a:prstClr val="black"/>
                </a:solidFill>
                <a:cs typeface="Arial" charset="0"/>
              </a:rPr>
              <a:t>.</a:t>
            </a:r>
            <a:endParaRPr lang="el-GR" sz="3000" dirty="0">
              <a:solidFill>
                <a:prstClr val="black"/>
              </a:solidFill>
              <a:cs typeface="Arial" charset="0"/>
            </a:endParaRPr>
          </a:p>
          <a:p>
            <a:pPr lvl="0">
              <a:lnSpc>
                <a:spcPct val="110000"/>
              </a:lnSpc>
              <a:spcBef>
                <a:spcPts val="0"/>
              </a:spcBef>
              <a:defRPr/>
            </a:pP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Διδάσκων</a:t>
            </a:r>
            <a:r>
              <a:rPr lang="el-GR" sz="3000" dirty="0">
                <a:solidFill>
                  <a:prstClr val="black"/>
                </a:solidFill>
                <a:cs typeface="Arial" charset="0"/>
              </a:rPr>
              <a:t>: </a:t>
            </a: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Γεώργιος </a:t>
            </a:r>
            <a:r>
              <a:rPr lang="el-GR" sz="3000" dirty="0" err="1" smtClean="0">
                <a:solidFill>
                  <a:prstClr val="black"/>
                </a:solidFill>
                <a:cs typeface="Arial" charset="0"/>
              </a:rPr>
              <a:t>Ασπρίδης</a:t>
            </a: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,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Επίκουρος Καθηγητής</a:t>
            </a:r>
            <a:r>
              <a:rPr lang="el-GR" sz="3000" dirty="0">
                <a:solidFill>
                  <a:prstClr val="black"/>
                </a:solidFill>
                <a:cs typeface="Arial" charset="0"/>
              </a:rPr>
              <a:t>.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defRPr/>
            </a:pPr>
            <a:r>
              <a:rPr lang="el-GR" sz="3000" dirty="0">
                <a:solidFill>
                  <a:prstClr val="black"/>
                </a:solidFill>
                <a:cs typeface="Arial" charset="0"/>
              </a:rPr>
              <a:t>Τμήμα </a:t>
            </a: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Διοίκησης Επιχειρήσεων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. </a:t>
            </a:r>
            <a:endParaRPr lang="en-US" sz="2800" b="1" dirty="0">
              <a:solidFill>
                <a:prstClr val="black"/>
              </a:solidFill>
              <a:cs typeface="Arial" charset="0"/>
            </a:endParaRPr>
          </a:p>
          <a:p>
            <a:endParaRPr lang="el-GR" dirty="0"/>
          </a:p>
        </p:txBody>
      </p:sp>
      <p:pic>
        <p:nvPicPr>
          <p:cNvPr id="7" name="Εικόνα 2" descr="Λογότυπο για Άδειες χρήσης Creative Commons, B Y, NC, ND.">
            <a:hlinkClick r:id="rId5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08175" y="5949950"/>
            <a:ext cx="1584325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Εικόνα 3" descr="Λογότυπο Επιχειρησιακού Προγράμματος Εκπαίδευση και Δια βίου Μάθηση του Υπουργείου Παιδείας, ΕΣΠΑ 2007 - 2013, με τη σημαία της Ευρωπαϊκής Ένωσης, το οποίο συγχρηματοδοτείται από την Ευρωπαϊκή Ένωση (Ευρωπαϊκό Κοινωνικό Ταμείο) και από εθνικούς πόρους. ">
            <a:hlinkClick r:id="rId7" tooltip="Μετάβαση σε www.edulll.gr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492500" y="565785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0660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Άδειες χρήσης </a:t>
            </a:r>
            <a:endParaRPr lang="el-GR" dirty="0" smtClean="0"/>
          </a:p>
        </p:txBody>
      </p:sp>
      <p:sp>
        <p:nvSpPr>
          <p:cNvPr id="3075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  <a:spcAft>
                <a:spcPts val="1200"/>
              </a:spcAft>
            </a:pPr>
            <a:r>
              <a:rPr lang="el-GR" sz="2800" dirty="0" smtClean="0"/>
              <a:t>Το παρόν εκπαιδευτικό υλικό υπόκειται στην παρακάτω άδεια χρήσ</a:t>
            </a:r>
            <a:r>
              <a:rPr lang="el-GR" sz="2800" dirty="0"/>
              <a:t>η</a:t>
            </a:r>
            <a:r>
              <a:rPr lang="el-GR" sz="2800" dirty="0" smtClean="0"/>
              <a:t>ς </a:t>
            </a:r>
            <a:r>
              <a:rPr lang="en-US" sz="2800" dirty="0" smtClean="0"/>
              <a:t>Creative Commons</a:t>
            </a:r>
            <a:r>
              <a:rPr lang="el-GR" sz="2800" dirty="0" smtClean="0"/>
              <a:t> (</a:t>
            </a:r>
            <a:r>
              <a:rPr lang="en-US" sz="2800" dirty="0" smtClean="0"/>
              <a:t>C C)</a:t>
            </a:r>
            <a:r>
              <a:rPr lang="el-GR" sz="2800" dirty="0" smtClean="0"/>
              <a:t>: </a:t>
            </a:r>
            <a:r>
              <a:rPr lang="el-GR" sz="2400" b="1" dirty="0" smtClean="0"/>
              <a:t>Αναφορά δημιουργού</a:t>
            </a:r>
            <a:r>
              <a:rPr lang="en-US" sz="2400" b="1" dirty="0" smtClean="0"/>
              <a:t> (B</a:t>
            </a:r>
            <a:r>
              <a:rPr lang="el-GR" sz="2400" b="1" dirty="0" smtClean="0"/>
              <a:t> </a:t>
            </a:r>
            <a:r>
              <a:rPr lang="en-US" sz="2400" b="1" dirty="0" smtClean="0"/>
              <a:t>Y)</a:t>
            </a:r>
            <a:r>
              <a:rPr lang="en-US" sz="2400" dirty="0" smtClean="0"/>
              <a:t>,</a:t>
            </a:r>
            <a:r>
              <a:rPr lang="el-GR" sz="2400" dirty="0" smtClean="0"/>
              <a:t> </a:t>
            </a:r>
            <a:r>
              <a:rPr lang="el-GR" sz="2400" b="1" dirty="0" smtClean="0"/>
              <a:t>Μη εμπορική χρήση</a:t>
            </a:r>
            <a:r>
              <a:rPr lang="en-US" sz="2400" b="1" dirty="0" smtClean="0"/>
              <a:t> (N</a:t>
            </a:r>
            <a:r>
              <a:rPr lang="el-GR" sz="2400" b="1" dirty="0" smtClean="0"/>
              <a:t> </a:t>
            </a:r>
            <a:r>
              <a:rPr lang="en-US" sz="2400" b="1" dirty="0" smtClean="0"/>
              <a:t>C)</a:t>
            </a:r>
            <a:r>
              <a:rPr lang="en-US" sz="2400" dirty="0" smtClean="0"/>
              <a:t>,</a:t>
            </a:r>
            <a:r>
              <a:rPr lang="el-GR" sz="2400" dirty="0" smtClean="0"/>
              <a:t> </a:t>
            </a:r>
            <a:r>
              <a:rPr lang="el-GR" sz="2400" b="1" dirty="0" smtClean="0"/>
              <a:t>Μη τροποποίηση</a:t>
            </a:r>
            <a:r>
              <a:rPr lang="en-US" sz="2400" b="1" dirty="0" smtClean="0"/>
              <a:t> (N</a:t>
            </a:r>
            <a:r>
              <a:rPr lang="el-GR" sz="2400" b="1" dirty="0" smtClean="0"/>
              <a:t> </a:t>
            </a:r>
            <a:r>
              <a:rPr lang="en-US" sz="2400" b="1" dirty="0" smtClean="0"/>
              <a:t>D)</a:t>
            </a:r>
            <a:r>
              <a:rPr lang="el-GR" sz="2400" dirty="0"/>
              <a:t>,</a:t>
            </a:r>
            <a:r>
              <a:rPr lang="en-US" sz="2400" dirty="0" smtClean="0"/>
              <a:t> </a:t>
            </a:r>
            <a:r>
              <a:rPr lang="el-GR" sz="2400" b="1" dirty="0" smtClean="0"/>
              <a:t>3.0</a:t>
            </a:r>
            <a:r>
              <a:rPr lang="en-US" sz="2400" b="1" dirty="0" smtClean="0"/>
              <a:t>,</a:t>
            </a:r>
            <a:r>
              <a:rPr lang="el-GR" sz="2400" b="1" dirty="0" smtClean="0"/>
              <a:t> Μη εισαγόμενο</a:t>
            </a:r>
            <a:r>
              <a:rPr lang="en-US" sz="2400" b="1" dirty="0" smtClean="0"/>
              <a:t>.</a:t>
            </a:r>
            <a:r>
              <a:rPr lang="en-US" sz="2400" dirty="0" smtClean="0"/>
              <a:t> </a:t>
            </a:r>
            <a:endParaRPr lang="el-GR" sz="2400" dirty="0" smtClean="0"/>
          </a:p>
          <a:p>
            <a:pPr eaLnBrk="1" hangingPunct="1"/>
            <a:r>
              <a:rPr lang="el-GR" sz="2800" dirty="0" smtClean="0"/>
              <a:t>Για εκπαιδευτικό υλικό, όπως εικόνες, που υπόκειται σε άλλου τύπου άδειας χρήσης, η άδεια χρήσης αναφέρεται ρητώς. </a:t>
            </a:r>
          </a:p>
        </p:txBody>
      </p:sp>
      <p:pic>
        <p:nvPicPr>
          <p:cNvPr id="5" name="Εικόνα 1" descr="  Λογότυπο για Άδειες χρήσης Creative Commons, B Y, NC, ND. ">
            <a:hlinkClick r:id="rId3" tooltip="Μετάβαση στην Άδεια Χρήσης 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79838" y="5516563"/>
            <a:ext cx="1584325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4690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Χρηματοδότηση </a:t>
            </a:r>
          </a:p>
        </p:txBody>
      </p:sp>
      <p:sp>
        <p:nvSpPr>
          <p:cNvPr id="4099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sz="2000" dirty="0" smtClean="0"/>
              <a:t>Το παρόν εκπαιδευτικό υλικό έχει αναπτυχθεί στα πλαίσια του εκπαιδευτικού έργου του διδάσκοντα</a:t>
            </a:r>
            <a:r>
              <a:rPr lang="en-US" sz="2000" dirty="0" smtClean="0"/>
              <a:t>.</a:t>
            </a:r>
            <a:r>
              <a:rPr lang="el-GR" sz="2000" dirty="0" smtClean="0"/>
              <a:t> </a:t>
            </a:r>
            <a:endParaRPr lang="en-US" sz="2000" dirty="0" smtClean="0"/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l-GR" sz="2000" dirty="0">
                <a:solidFill>
                  <a:prstClr val="black"/>
                </a:solidFill>
              </a:rPr>
              <a:t>Το έργο «</a:t>
            </a:r>
            <a:r>
              <a:rPr lang="el-GR" sz="2000" b="1" dirty="0">
                <a:solidFill>
                  <a:prstClr val="black"/>
                </a:solidFill>
              </a:rPr>
              <a:t>Ανοικτά Ακαδημαϊκά Μαθήματα στο ΤΕΙ Θεσσαλίας</a:t>
            </a:r>
            <a:r>
              <a:rPr lang="el-GR" sz="2000" dirty="0">
                <a:solidFill>
                  <a:prstClr val="black"/>
                </a:solidFill>
              </a:rPr>
              <a:t>» έχει χρηματοδοτήσει μόνο τη αναδιαμόρφωση του εκπαιδευτικού υλικού</a:t>
            </a:r>
            <a:r>
              <a:rPr lang="el-GR" sz="2000" dirty="0" smtClean="0">
                <a:solidFill>
                  <a:prstClr val="black"/>
                </a:solidFill>
              </a:rPr>
              <a:t>.</a:t>
            </a:r>
            <a:endParaRPr lang="el-GR" sz="2000" dirty="0" smtClean="0"/>
          </a:p>
          <a:p>
            <a:pPr eaLnBrk="1" hangingPunct="1">
              <a:spcBef>
                <a:spcPts val="0"/>
              </a:spcBef>
            </a:pPr>
            <a:r>
              <a:rPr lang="el-GR" sz="2000" dirty="0" smtClean="0"/>
              <a:t>Το έργο υλοποιείται στο πλαίσιο του Επιχειρησιακού Προγράμματος  «Εκπαίδευση και Δια Βίου Μάθηση» και συγχρηματοδοτείται από την Ευρωπαϊκή Ένωση (Ευρωπαϊκό Κοινωνικό Ταμείο) και από εθνικούς πόρους</a:t>
            </a:r>
            <a:r>
              <a:rPr lang="en-US" sz="2000" dirty="0" smtClean="0"/>
              <a:t>. </a:t>
            </a:r>
            <a:endParaRPr lang="el-GR" sz="2000" dirty="0" smtClean="0"/>
          </a:p>
        </p:txBody>
      </p:sp>
      <p:pic>
        <p:nvPicPr>
          <p:cNvPr id="6" name="Εικόνα 1" descr=" Λογότυπο Επιχειρησιακού Προγράμματος Εκπαίδευση και Δια βίου Μάθηση.   ">
            <a:hlinkClick r:id="rId4" tooltip="Μετάβαση σε www.edulll.gr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4213" y="4221163"/>
            <a:ext cx="7848600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0181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Περιεχόμενα ενότητας</a:t>
            </a:r>
          </a:p>
        </p:txBody>
      </p:sp>
      <p:sp>
        <p:nvSpPr>
          <p:cNvPr id="4" name="Θέση περιεχομένου 1">
            <a:hlinkClick r:id="rId5" action="ppaction://hlinksldjump" tooltip="Μετάβαση στη Διαφάνεια 6"/>
          </p:cNvPr>
          <p:cNvSpPr/>
          <p:nvPr/>
        </p:nvSpPr>
        <p:spPr>
          <a:xfrm>
            <a:off x="809255" y="1906645"/>
            <a:ext cx="7435151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i="1" dirty="0">
                <a:solidFill>
                  <a:srgbClr val="0070C0"/>
                </a:solidFill>
                <a:hlinkClick r:id="rId6" action="ppaction://hlinksldjump"/>
              </a:rPr>
              <a:t>1)  </a:t>
            </a:r>
            <a:r>
              <a:rPr lang="el-GR" sz="2800" i="1" dirty="0" smtClean="0">
                <a:solidFill>
                  <a:srgbClr val="0070C0"/>
                </a:solidFill>
                <a:hlinkClick r:id="rId6" action="ppaction://hlinksldjump"/>
              </a:rPr>
              <a:t>Επιχειρηματικές Παρουσιάσεις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14" name="Θέση περιεχομένου 2">
            <a:hlinkClick r:id="rId7" action="ppaction://hlinksldjump" tooltip="Μετάβαση στη Διαφάνεια 9"/>
          </p:cNvPr>
          <p:cNvSpPr/>
          <p:nvPr>
            <p:custDataLst>
              <p:tags r:id="rId2"/>
            </p:custDataLst>
          </p:nvPr>
        </p:nvSpPr>
        <p:spPr>
          <a:xfrm>
            <a:off x="809258" y="2685952"/>
            <a:ext cx="7435156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i="1" dirty="0">
                <a:solidFill>
                  <a:srgbClr val="0070C0"/>
                </a:solidFill>
                <a:hlinkClick r:id="rId5" action="ppaction://hlinksldjump"/>
              </a:rPr>
              <a:t>2</a:t>
            </a:r>
            <a:r>
              <a:rPr lang="el-GR" sz="2800" i="1" dirty="0" smtClean="0">
                <a:solidFill>
                  <a:srgbClr val="0070C0"/>
                </a:solidFill>
                <a:hlinkClick r:id="rId5" action="ppaction://hlinksldjump"/>
              </a:rPr>
              <a:t>)  Δομή Παρουσίασης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16" name="Θέση περιεχομένου 3">
            <a:hlinkClick r:id="" action="ppaction://noaction"/>
          </p:cNvPr>
          <p:cNvSpPr/>
          <p:nvPr>
            <p:custDataLst>
              <p:tags r:id="rId3"/>
            </p:custDataLst>
          </p:nvPr>
        </p:nvSpPr>
        <p:spPr>
          <a:xfrm>
            <a:off x="809254" y="3501008"/>
            <a:ext cx="7435151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i="1" dirty="0" smtClean="0">
                <a:solidFill>
                  <a:srgbClr val="0070C0"/>
                </a:solidFill>
                <a:hlinkClick r:id="rId7" action="ppaction://hlinksldjump"/>
              </a:rPr>
              <a:t>3) Τρόποι Οργάνωσης Παρουσίασης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5" name="Θέση περιεχομένου 4">
            <a:hlinkClick r:id="" action="ppaction://noaction"/>
          </p:cNvPr>
          <p:cNvSpPr/>
          <p:nvPr/>
        </p:nvSpPr>
        <p:spPr>
          <a:xfrm>
            <a:off x="809262" y="4293096"/>
            <a:ext cx="7435152" cy="4652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i="1" dirty="0" smtClean="0">
                <a:solidFill>
                  <a:srgbClr val="0070C0"/>
                </a:solidFill>
                <a:hlinkClick r:id="rId8" action="ppaction://hlinksldjump"/>
              </a:rPr>
              <a:t>4) Επιχειρήματα Παρουσίασης</a:t>
            </a:r>
            <a:endParaRPr lang="en-US" sz="2800" i="1" dirty="0">
              <a:solidFill>
                <a:srgbClr val="0070C0"/>
              </a:solidFill>
            </a:endParaRPr>
          </a:p>
        </p:txBody>
      </p:sp>
      <p:sp>
        <p:nvSpPr>
          <p:cNvPr id="9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3052192" y="6356350"/>
            <a:ext cx="3031976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Επιχειρηματικές Παρουσιάσεις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AE728C-E611-4819-AE43-A6ECB79E445A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75515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altLang="el-GR" b="1" dirty="0">
                <a:latin typeface="Times New Roman" pitchFamily="18" charset="0"/>
                <a:cs typeface="Times New Roman" pitchFamily="18" charset="0"/>
              </a:rPr>
              <a:t>Επιχειρηματικές παρουσιάσεις </a:t>
            </a:r>
          </a:p>
        </p:txBody>
      </p:sp>
      <p:pic>
        <p:nvPicPr>
          <p:cNvPr id="7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>
                <a:solidFill>
                  <a:prstClr val="black"/>
                </a:solidFill>
                <a:cs typeface="Arial" charset="0"/>
              </a:rPr>
              <a:t>Επιχειρηματικές Παρουσιάσεις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5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54337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3800" b="1" dirty="0">
                <a:latin typeface="Times New Roman" pitchFamily="18" charset="0"/>
                <a:cs typeface="Times New Roman" pitchFamily="18" charset="0"/>
              </a:rPr>
              <a:t>Δομή της </a:t>
            </a:r>
            <a:r>
              <a:rPr lang="el-GR" altLang="el-GR" sz="3800" b="1" dirty="0" smtClean="0">
                <a:latin typeface="Times New Roman" pitchFamily="18" charset="0"/>
                <a:cs typeface="Times New Roman" pitchFamily="18" charset="0"/>
              </a:rPr>
              <a:t>παρουσίασης</a:t>
            </a:r>
            <a:r>
              <a:rPr lang="el-GR" altLang="el-GR" sz="3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altLang="el-GR" sz="3800" b="1" dirty="0">
                <a:latin typeface="Times New Roman" pitchFamily="18" charset="0"/>
                <a:cs typeface="Times New Roman" pitchFamily="18" charset="0"/>
              </a:rPr>
            </a:br>
            <a:endParaRPr lang="el-GR" sz="3800" b="1" dirty="0"/>
          </a:p>
        </p:txBody>
      </p:sp>
      <p:graphicFrame>
        <p:nvGraphicFramePr>
          <p:cNvPr id="7" name="3 - Διάγραμμα" descr="Σχεδιάγραμμα δομής παρουσίασης με το κυρίως θέμα, τα επιμέρους θέματα και τα επιχειρήματα."/>
          <p:cNvGraphicFramePr/>
          <p:nvPr>
            <p:extLst>
              <p:ext uri="{D42A27DB-BD31-4B8C-83A1-F6EECF244321}">
                <p14:modId xmlns:p14="http://schemas.microsoft.com/office/powerpoint/2010/main" val="2282279989"/>
              </p:ext>
            </p:extLst>
          </p:nvPr>
        </p:nvGraphicFramePr>
        <p:xfrm>
          <a:off x="899592" y="1196752"/>
          <a:ext cx="7632848" cy="2016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Εικόνα 1" descr="Εικονίδιο μετάβασης στα Περιεχόμενα.">
            <a:hlinkClick r:id="rId8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3052192" y="6356350"/>
            <a:ext cx="3031976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Επιχειρηματικές Παρουσιάσεις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z="1400" smtClean="0">
                <a:solidFill>
                  <a:schemeClr val="tx1"/>
                </a:solidFill>
              </a:rPr>
              <a:pPr/>
              <a:t>6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64723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3800" b="1" dirty="0">
                <a:latin typeface="Times New Roman" pitchFamily="18" charset="0"/>
                <a:cs typeface="Times New Roman" pitchFamily="18" charset="0"/>
              </a:rPr>
              <a:t>Τρόποι </a:t>
            </a:r>
            <a:r>
              <a:rPr lang="el-GR" altLang="el-GR" sz="3800" b="1" dirty="0" smtClean="0">
                <a:latin typeface="Times New Roman" pitchFamily="18" charset="0"/>
                <a:cs typeface="Times New Roman" pitchFamily="18" charset="0"/>
              </a:rPr>
              <a:t>οργάνωσης</a:t>
            </a:r>
            <a:r>
              <a:rPr lang="en-US" altLang="el-GR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altLang="el-GR" sz="3800" b="1" dirty="0" smtClean="0">
                <a:latin typeface="Times New Roman" pitchFamily="18" charset="0"/>
                <a:cs typeface="Times New Roman" pitchFamily="18" charset="0"/>
              </a:rPr>
              <a:t>παρουσίασης</a:t>
            </a:r>
            <a:r>
              <a:rPr lang="el-GR" altLang="el-GR" sz="3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altLang="el-GR" sz="3800" b="1" dirty="0">
                <a:latin typeface="Times New Roman" pitchFamily="18" charset="0"/>
                <a:cs typeface="Times New Roman" pitchFamily="18" charset="0"/>
              </a:rPr>
            </a:br>
            <a:endParaRPr lang="el-GR" sz="38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l-GR" altLang="el-GR" sz="3600" b="1" dirty="0">
                <a:latin typeface="+mj-lt"/>
              </a:rPr>
              <a:t>Τρόποι </a:t>
            </a:r>
            <a:r>
              <a:rPr lang="el-GR" altLang="el-GR" sz="3600" b="1" dirty="0" smtClean="0">
                <a:latin typeface="+mj-lt"/>
              </a:rPr>
              <a:t>οργάνωσης:</a:t>
            </a:r>
            <a:endParaRPr lang="en-US" altLang="el-GR" sz="3600" b="1" dirty="0" smtClean="0">
              <a:latin typeface="+mj-lt"/>
            </a:endParaRPr>
          </a:p>
          <a:p>
            <a:pPr marL="0" indent="0">
              <a:lnSpc>
                <a:spcPct val="80000"/>
              </a:lnSpc>
              <a:buNone/>
            </a:pPr>
            <a:endParaRPr lang="el-GR" altLang="el-GR" sz="3600" b="1" dirty="0">
              <a:latin typeface="+mj-lt"/>
            </a:endParaRPr>
          </a:p>
          <a:p>
            <a:pPr lvl="1">
              <a:lnSpc>
                <a:spcPct val="80000"/>
              </a:lnSpc>
              <a:spcAft>
                <a:spcPts val="1800"/>
              </a:spcAft>
            </a:pPr>
            <a:r>
              <a:rPr lang="el-GR" altLang="el-GR" sz="3600" dirty="0">
                <a:latin typeface="+mj-lt"/>
              </a:rPr>
              <a:t>Θεματική</a:t>
            </a:r>
          </a:p>
          <a:p>
            <a:pPr lvl="1">
              <a:lnSpc>
                <a:spcPct val="80000"/>
              </a:lnSpc>
              <a:spcAft>
                <a:spcPts val="1800"/>
              </a:spcAft>
            </a:pPr>
            <a:r>
              <a:rPr lang="el-GR" altLang="el-GR" sz="3600" dirty="0">
                <a:latin typeface="+mj-lt"/>
              </a:rPr>
              <a:t>Χρονολογική</a:t>
            </a:r>
          </a:p>
          <a:p>
            <a:pPr lvl="1">
              <a:lnSpc>
                <a:spcPct val="80000"/>
              </a:lnSpc>
              <a:spcAft>
                <a:spcPts val="1800"/>
              </a:spcAft>
            </a:pPr>
            <a:r>
              <a:rPr lang="el-GR" altLang="el-GR" sz="3600" dirty="0">
                <a:latin typeface="+mj-lt"/>
              </a:rPr>
              <a:t>Αιτία / Αποτέλεσμα</a:t>
            </a:r>
          </a:p>
          <a:p>
            <a:pPr lvl="1">
              <a:lnSpc>
                <a:spcPct val="80000"/>
              </a:lnSpc>
              <a:spcAft>
                <a:spcPts val="1800"/>
              </a:spcAft>
            </a:pPr>
            <a:r>
              <a:rPr lang="el-GR" altLang="el-GR" sz="3600" dirty="0">
                <a:latin typeface="+mj-lt"/>
              </a:rPr>
              <a:t>Πρόβλημα / Λύση</a:t>
            </a:r>
          </a:p>
          <a:p>
            <a:endParaRPr lang="el-GR" sz="3600" dirty="0">
              <a:latin typeface="+mj-lt"/>
            </a:endParaRPr>
          </a:p>
        </p:txBody>
      </p:sp>
      <p:pic>
        <p:nvPicPr>
          <p:cNvPr id="6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Επιχειρηματικές Παρουσιάσεις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z="1400" smtClean="0">
                <a:solidFill>
                  <a:schemeClr val="tx1"/>
                </a:solidFill>
              </a:rPr>
              <a:pPr/>
              <a:t>7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9180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3800" b="1" dirty="0" smtClean="0">
                <a:latin typeface="Times New Roman" pitchFamily="18" charset="0"/>
                <a:cs typeface="Times New Roman" pitchFamily="18" charset="0"/>
              </a:rPr>
              <a:t>Επιχειρήματα παρουσίασης</a:t>
            </a:r>
            <a:r>
              <a:rPr lang="el-GR" altLang="el-GR" sz="3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altLang="el-GR" sz="3800" b="1" dirty="0">
                <a:latin typeface="Times New Roman" pitchFamily="18" charset="0"/>
                <a:cs typeface="Times New Roman" pitchFamily="18" charset="0"/>
              </a:rPr>
            </a:br>
            <a:endParaRPr lang="el-GR" sz="38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</a:pPr>
            <a:r>
              <a:rPr lang="el-GR" altLang="el-GR" sz="3600" b="1" dirty="0">
                <a:latin typeface="+mj-lt"/>
              </a:rPr>
              <a:t>Τα επιχειρήματα μπορεί να είναι : </a:t>
            </a:r>
          </a:p>
          <a:p>
            <a:pPr marL="0" indent="0">
              <a:lnSpc>
                <a:spcPct val="80000"/>
              </a:lnSpc>
              <a:buNone/>
            </a:pPr>
            <a:endParaRPr lang="el-GR" altLang="el-GR" sz="3600" b="1" dirty="0">
              <a:latin typeface="+mj-lt"/>
            </a:endParaRPr>
          </a:p>
          <a:p>
            <a:pPr lvl="1">
              <a:lnSpc>
                <a:spcPct val="80000"/>
              </a:lnSpc>
              <a:spcAft>
                <a:spcPts val="1800"/>
              </a:spcAft>
            </a:pPr>
            <a:r>
              <a:rPr lang="el-GR" altLang="el-GR" sz="3600" dirty="0">
                <a:latin typeface="+mj-lt"/>
              </a:rPr>
              <a:t>Παραδείγματα</a:t>
            </a:r>
          </a:p>
          <a:p>
            <a:pPr lvl="1">
              <a:lnSpc>
                <a:spcPct val="80000"/>
              </a:lnSpc>
              <a:spcAft>
                <a:spcPts val="1800"/>
              </a:spcAft>
            </a:pPr>
            <a:r>
              <a:rPr lang="el-GR" altLang="el-GR" sz="3600" dirty="0">
                <a:latin typeface="+mj-lt"/>
              </a:rPr>
              <a:t>Επεξηγήσεις</a:t>
            </a:r>
          </a:p>
          <a:p>
            <a:pPr lvl="1">
              <a:lnSpc>
                <a:spcPct val="80000"/>
              </a:lnSpc>
              <a:spcAft>
                <a:spcPts val="1800"/>
              </a:spcAft>
            </a:pPr>
            <a:r>
              <a:rPr lang="el-GR" altLang="el-GR" sz="3600" dirty="0">
                <a:latin typeface="+mj-lt"/>
              </a:rPr>
              <a:t>Στατιστικά στοιχεία</a:t>
            </a:r>
          </a:p>
          <a:p>
            <a:pPr lvl="1">
              <a:lnSpc>
                <a:spcPct val="80000"/>
              </a:lnSpc>
              <a:spcAft>
                <a:spcPts val="1800"/>
              </a:spcAft>
            </a:pPr>
            <a:r>
              <a:rPr lang="el-GR" altLang="el-GR" sz="3600" dirty="0">
                <a:latin typeface="+mj-lt"/>
              </a:rPr>
              <a:t>Γνωμικά - μαρτυρίες</a:t>
            </a:r>
          </a:p>
          <a:p>
            <a:pPr lvl="1">
              <a:lnSpc>
                <a:spcPct val="80000"/>
              </a:lnSpc>
              <a:spcAft>
                <a:spcPts val="1800"/>
              </a:spcAft>
            </a:pPr>
            <a:r>
              <a:rPr lang="el-GR" altLang="el-GR" sz="3600" dirty="0">
                <a:latin typeface="+mj-lt"/>
              </a:rPr>
              <a:t>Συγκρίσεις</a:t>
            </a:r>
          </a:p>
          <a:p>
            <a:pPr lvl="1">
              <a:lnSpc>
                <a:spcPct val="80000"/>
              </a:lnSpc>
              <a:spcAft>
                <a:spcPts val="1800"/>
              </a:spcAft>
            </a:pPr>
            <a:r>
              <a:rPr lang="el-GR" altLang="el-GR" sz="3600" dirty="0">
                <a:latin typeface="+mj-lt"/>
              </a:rPr>
              <a:t>Ορισμοί</a:t>
            </a:r>
          </a:p>
          <a:p>
            <a:pPr lvl="1">
              <a:lnSpc>
                <a:spcPct val="80000"/>
              </a:lnSpc>
              <a:spcAft>
                <a:spcPts val="1800"/>
              </a:spcAft>
            </a:pPr>
            <a:endParaRPr lang="el-GR" altLang="el-GR" sz="3600" dirty="0">
              <a:latin typeface="+mj-lt"/>
            </a:endParaRPr>
          </a:p>
          <a:p>
            <a:endParaRPr lang="el-GR" sz="3600" dirty="0">
              <a:latin typeface="+mj-lt"/>
            </a:endParaRPr>
          </a:p>
        </p:txBody>
      </p:sp>
      <p:pic>
        <p:nvPicPr>
          <p:cNvPr id="6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Επιχειρηματικές Παρουσιάσεις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z="1400" smtClean="0">
                <a:solidFill>
                  <a:schemeClr val="tx1"/>
                </a:solidFill>
              </a:rPr>
              <a:pPr/>
              <a:t>8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37535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Τέλος </a:t>
            </a:r>
            <a:r>
              <a:rPr lang="el-GR" b="1" dirty="0" smtClean="0"/>
              <a:t>ενότητας</a:t>
            </a:r>
            <a:endParaRPr lang="el-GR" b="1" dirty="0"/>
          </a:p>
        </p:txBody>
      </p:sp>
      <p:sp>
        <p:nvSpPr>
          <p:cNvPr id="3" name="Υπότιτλος 1"/>
          <p:cNvSpPr>
            <a:spLocks noGrp="1"/>
          </p:cNvSpPr>
          <p:nvPr>
            <p:ph type="subTitle" idx="1"/>
          </p:nvPr>
        </p:nvSpPr>
        <p:spPr bwMode="gray"/>
        <p:txBody>
          <a:bodyPr>
            <a:normAutofit/>
          </a:bodyPr>
          <a:lstStyle/>
          <a:p>
            <a:pPr algn="r"/>
            <a:endParaRPr lang="el-GR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r"/>
            <a:r>
              <a:rPr lang="el-G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Επεξεργασία υλικού: </a:t>
            </a:r>
          </a:p>
          <a:p>
            <a:pPr algn="r"/>
            <a:r>
              <a:rPr lang="el-G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Μέγας Χρήστος</a:t>
            </a:r>
            <a:endParaRPr lang="el-G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6" name="Εικόνα 1" descr="Λογότυπο για Άδειες χρήσης Creative Commons B Y, NC, ND.">
            <a:hlinkClick r:id="rId3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8175" y="5949950"/>
            <a:ext cx="1584325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Εικόνα 2" descr="Λογότυπο Επιχειρησιακού Προγράμματος Εκπαίδευση και Δια βίου Μάθηση. ">
            <a:hlinkClick r:id="rId5" tooltip="Μετάβαση στο www.edulll.gr/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92500" y="563880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7178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HECKTIMEDATE" val="3/5/2014 2:23:03 μμ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4,5,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4,5,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7,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2,3,7,8,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3074,3075,5,3,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098,4099,6,3,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6146,4,14,16,5,9,6,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6,7,4,5,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7,6,4,5,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d = " h t t p : / / w w w . w 3 . o r g / 2 0 0 1 / X M L S c h e m a "   x m l n s : x s i = " h t t p : / / w w w . w 3 . o r g / 2 0 0 1 / X M L S c h e m a - i n s t a n c e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 f a l s e < / C h e c k T e x t S i z e >  
     < C h e c k S c r e e n T i p > f a l s e < / C h e c k S c r e e n T i p >  
     < S h o w S h a p e N a m e C o l u m n > f a l s e < / S h o w S h a p e N a m e C o l u m n >  
     < S h o w I s s u e D e s c r i p t i o n > t r u e 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8B5A559A-CA3C-4263-8CE4-81E2B01A71AA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969</TotalTime>
  <Words>234</Words>
  <Application>Microsoft Office PowerPoint</Application>
  <PresentationFormat>Προβολή στην οθόνη (4:3)</PresentationFormat>
  <Paragraphs>55</Paragraphs>
  <Slides>9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0" baseType="lpstr">
      <vt:lpstr>Θέμα του Office</vt:lpstr>
      <vt:lpstr>Επιχειρησιακές Επικοινωνίες</vt:lpstr>
      <vt:lpstr>Άδειες χρήσης </vt:lpstr>
      <vt:lpstr>Χρηματοδότηση </vt:lpstr>
      <vt:lpstr>Περιεχόμενα ενότητας</vt:lpstr>
      <vt:lpstr>Επιχειρηματικές παρουσιάσεις </vt:lpstr>
      <vt:lpstr>Δομή της παρουσίασης </vt:lpstr>
      <vt:lpstr>Τρόποι οργάνωσης παρουσίασης </vt:lpstr>
      <vt:lpstr>Επιχειρήματα παρουσίασης </vt:lpstr>
      <vt:lpstr>Τέλος ενότητας</vt:lpstr>
    </vt:vector>
  </TitlesOfParts>
  <Company>Τ.Ε.Ι. Θεσσαλίας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Επιχειρησιακές Επικοινωνίες</dc:title>
  <dc:subject>Επιχειρησιακές Επικοινωνίες</dc:subject>
  <dc:creator>Ασπρίδης Γεώργιος</dc:creator>
  <cp:keywords>Επιχειρησιακές Επικοινωνίες</cp:keywords>
  <dc:description>Επιχειρησιακές Επικοινωνίες</dc:description>
  <cp:lastModifiedBy>chris</cp:lastModifiedBy>
  <cp:revision>250</cp:revision>
  <dcterms:created xsi:type="dcterms:W3CDTF">2013-10-22T19:39:27Z</dcterms:created>
  <dcterms:modified xsi:type="dcterms:W3CDTF">2014-05-03T12:11:23Z</dcterms:modified>
  <cp:category>ΑΝΟΙΧΤΑ ΑΚΑΔΗΜΑΙΚΑ ΜΑΘΗΜΑΤΑ</cp:category>
  <cp:contentStatus>Τελικό</cp:contentStatus>
</cp:coreProperties>
</file>