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1E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-48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335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785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506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581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797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746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956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2710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667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838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418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76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48893"/>
            <a:ext cx="9144000" cy="2026082"/>
          </a:xfrm>
        </p:spPr>
        <p:txBody>
          <a:bodyPr>
            <a:normAutofit/>
          </a:bodyPr>
          <a:lstStyle/>
          <a:p>
            <a:r>
              <a:rPr lang="el-GR" sz="4400" b="1" dirty="0" smtClean="0">
                <a:latin typeface="+mn-lt"/>
              </a:rPr>
              <a:t>ΑΚΕΡΑΙΟΣ ΠΡΟΓΡΑΜΜΑΤΙΣΜΟΣ </a:t>
            </a:r>
            <a:r>
              <a:rPr lang="en-US" sz="4400" b="1" dirty="0" smtClean="0">
                <a:latin typeface="+mn-lt"/>
              </a:rPr>
              <a:t/>
            </a:r>
            <a:br>
              <a:rPr lang="en-US" sz="4400" b="1" dirty="0" smtClean="0">
                <a:latin typeface="+mn-lt"/>
              </a:rPr>
            </a:br>
            <a:r>
              <a:rPr lang="el-GR" sz="4400" b="1" dirty="0" smtClean="0">
                <a:latin typeface="+mn-lt"/>
              </a:rPr>
              <a:t>&amp; </a:t>
            </a:r>
            <a:r>
              <a:rPr lang="en-US" sz="4400" b="1" dirty="0" smtClean="0">
                <a:latin typeface="+mn-lt"/>
              </a:rPr>
              <a:t/>
            </a:r>
            <a:br>
              <a:rPr lang="en-US" sz="4400" b="1" dirty="0" smtClean="0">
                <a:latin typeface="+mn-lt"/>
              </a:rPr>
            </a:br>
            <a:r>
              <a:rPr lang="el-GR" sz="4400" b="1" dirty="0" smtClean="0">
                <a:latin typeface="+mn-lt"/>
              </a:rPr>
              <a:t>ΣΥΝΔΥΑΣΤΙΚΗ ΒΕΛΤΙΣΤΟΠΟΙΗΣΗ</a:t>
            </a:r>
            <a:endParaRPr lang="en-US" sz="44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sz="2800" b="1" smtClean="0"/>
              <a:t>Ενότητα </a:t>
            </a:r>
            <a:r>
              <a:rPr lang="el-GR" sz="2800" b="1" smtClean="0"/>
              <a:t>6</a:t>
            </a:r>
            <a:endParaRPr lang="en-US" sz="2800" dirty="0" smtClean="0"/>
          </a:p>
          <a:p>
            <a:endParaRPr lang="en-US" sz="2000" dirty="0" smtClean="0"/>
          </a:p>
          <a:p>
            <a:r>
              <a:rPr lang="el-GR" sz="2600" dirty="0" smtClean="0"/>
              <a:t>Γεώργιος Κ.Δ. </a:t>
            </a:r>
            <a:r>
              <a:rPr lang="el-GR" sz="2600" dirty="0" err="1" smtClean="0"/>
              <a:t>Σαχαρίδης</a:t>
            </a:r>
            <a:endParaRPr lang="en-US" sz="2600" dirty="0" smtClean="0"/>
          </a:p>
          <a:p>
            <a:r>
              <a:rPr lang="el-GR" sz="2600" dirty="0" smtClean="0"/>
              <a:t>Λάμπρος </a:t>
            </a:r>
            <a:r>
              <a:rPr lang="el-GR" sz="2600" dirty="0" err="1" smtClean="0"/>
              <a:t>Μπίζας</a:t>
            </a:r>
            <a:endParaRPr lang="el-GR" sz="2600" dirty="0" smtClean="0"/>
          </a:p>
          <a:p>
            <a:r>
              <a:rPr lang="el-GR" sz="2600" dirty="0" smtClean="0"/>
              <a:t>Τμήμα Μηχανολόγων Μηχανικών</a:t>
            </a:r>
          </a:p>
          <a:p>
            <a:endParaRPr lang="en-US" dirty="0"/>
          </a:p>
        </p:txBody>
      </p:sp>
      <p:grpSp>
        <p:nvGrpSpPr>
          <p:cNvPr id="4" name="Group 3" descr="Λογότυπο του Πανεπιστημίου Θεσσαλίας και του προγράμματος &quot;Ανοικτά Ακαδημαϊκά Μαθήματα&quot;"/>
          <p:cNvGrpSpPr/>
          <p:nvPr/>
        </p:nvGrpSpPr>
        <p:grpSpPr>
          <a:xfrm>
            <a:off x="1524000" y="177333"/>
            <a:ext cx="7990656" cy="1303321"/>
            <a:chOff x="467544" y="468279"/>
            <a:chExt cx="7990656" cy="1303321"/>
          </a:xfrm>
        </p:grpSpPr>
        <p:grpSp>
          <p:nvGrpSpPr>
            <p:cNvPr id="5" name="Group 4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  <p:pic>
            <p:nvPicPr>
              <p:cNvPr id="8" name="Picture 8" descr="Λογότυπο Πανεπιστημίου Θεσσαλίας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5" descr="Λογότυποι του πρόγραμματος &quot;Ανοικτά Ακαδημαϊκά Μαθήματα&quot;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</p:grpSp>
      <p:pic>
        <p:nvPicPr>
          <p:cNvPr id="9" name="Picture 2" descr="Λογότυπο Άδειας Χρήσης Creative Commons - Μη Εμπορική Χρήση - Παρόμοια Διανομή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27609"/>
            <a:ext cx="15843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711" y="5591692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228696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+mn-lt"/>
              </a:rPr>
              <a:t>Μοντέλο 1</a:t>
            </a:r>
            <a:endParaRPr lang="el-GR" b="1" dirty="0">
              <a:latin typeface="+mn-lt"/>
            </a:endParaRPr>
          </a:p>
        </p:txBody>
      </p:sp>
      <p:graphicFrame>
        <p:nvGraphicFramePr>
          <p:cNvPr id="9" name="8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623392" y="1700808"/>
          <a:ext cx="10972800" cy="311921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84309"/>
                <a:gridCol w="6158475"/>
                <a:gridCol w="2030016"/>
              </a:tblGrid>
              <a:tr h="732149">
                <a:tc>
                  <a:txBody>
                    <a:bodyPr/>
                    <a:lstStyle/>
                    <a:p>
                      <a:pPr algn="ctr"/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Περιορισμοί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εξ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l-G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rgbClr val="E1E1E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>
                    <a:solidFill>
                      <a:srgbClr val="EFF3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Απαλοιφή </a:t>
                      </a:r>
                      <a:r>
                        <a:rPr lang="el-GR" dirty="0" err="1" smtClean="0"/>
                        <a:t>υποδιαδρομών</a:t>
                      </a:r>
                      <a:endParaRPr lang="el-GR" dirty="0" smtClean="0"/>
                    </a:p>
                  </a:txBody>
                  <a:tcPr marL="121920" marR="121920">
                    <a:solidFill>
                      <a:srgbClr val="EFF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565264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εξ</a:t>
                      </a:r>
                      <a:r>
                        <a:rPr lang="el-G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.9</a:t>
                      </a: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l-GR" dirty="0"/>
                    </a:p>
                  </a:txBody>
                  <a:tcPr marL="121920" marR="121920" anchor="ctr">
                    <a:solidFill>
                      <a:srgbClr val="E1E1E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>
                    <a:solidFill>
                      <a:srgbClr val="EFF3EA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l-GR" dirty="0" smtClean="0"/>
                        <a:t>Ικανοποίηση χρονικών</a:t>
                      </a:r>
                      <a:r>
                        <a:rPr lang="el-GR" baseline="0" dirty="0" smtClean="0"/>
                        <a:t> παραθύρων</a:t>
                      </a:r>
                      <a:endParaRPr lang="el-GR" dirty="0"/>
                    </a:p>
                  </a:txBody>
                  <a:tcPr marL="121920" marR="121920">
                    <a:solidFill>
                      <a:srgbClr val="EFF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70928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εξ</a:t>
                      </a: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.10)</a:t>
                      </a:r>
                      <a:endParaRPr lang="el-GR" dirty="0" smtClean="0"/>
                    </a:p>
                  </a:txBody>
                  <a:tcPr marL="121920" marR="121920" anchor="ctr">
                    <a:solidFill>
                      <a:srgbClr val="E1E1E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>
                    <a:solidFill>
                      <a:srgbClr val="EFF3EA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l-GR" dirty="0" smtClean="0"/>
                        <a:t>Ικανοποίηση χρονικής συνέχειας</a:t>
                      </a:r>
                      <a:endParaRPr lang="el-GR" dirty="0"/>
                    </a:p>
                  </a:txBody>
                  <a:tcPr marL="121920" marR="121920">
                    <a:solidFill>
                      <a:srgbClr val="EFF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3308-9AF6-4A7A-A891-19759DB42265}" type="slidenum">
              <a:rPr lang="el-GR" smtClean="0"/>
              <a:pPr/>
              <a:t>10</a:t>
            </a:fld>
            <a:endParaRPr lang="el-GR"/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3467100" y="1892300"/>
          <a:ext cx="6045200" cy="466725"/>
        </p:xfrm>
        <a:graphic>
          <a:graphicData uri="http://schemas.openxmlformats.org/presentationml/2006/ole">
            <p:oleObj spid="_x0000_s3074" name="Equation" r:id="rId3" imgW="3835080" imgH="330120" progId="Equation.3">
              <p:embed/>
            </p:oleObj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4708748" y="2996952"/>
          <a:ext cx="3292252" cy="415626"/>
        </p:xfrm>
        <a:graphic>
          <a:graphicData uri="http://schemas.openxmlformats.org/presentationml/2006/ole">
            <p:oleObj spid="_x0000_s3075" name="Equation" r:id="rId4" imgW="1803240" imgH="253800" progId="Equation.3">
              <p:embed/>
            </p:oleObj>
          </a:graphicData>
        </a:graphic>
      </p:graphicFrame>
      <p:graphicFrame>
        <p:nvGraphicFramePr>
          <p:cNvPr id="23561" name="Object 9"/>
          <p:cNvGraphicFramePr>
            <a:graphicFrameLocks noChangeAspect="1"/>
          </p:cNvGraphicFramePr>
          <p:nvPr/>
        </p:nvGraphicFramePr>
        <p:xfrm>
          <a:off x="3407701" y="3933056"/>
          <a:ext cx="6144683" cy="776116"/>
        </p:xfrm>
        <a:graphic>
          <a:graphicData uri="http://schemas.openxmlformats.org/presentationml/2006/ole">
            <p:oleObj spid="_x0000_s3076" name="Equation" r:id="rId5" imgW="3619440" imgH="60948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77684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+mn-lt"/>
              </a:rPr>
              <a:t>Μοντέλο 1</a:t>
            </a:r>
            <a:endParaRPr lang="el-GR" b="1" dirty="0">
              <a:latin typeface="+mn-lt"/>
            </a:endParaRPr>
          </a:p>
        </p:txBody>
      </p:sp>
      <p:graphicFrame>
        <p:nvGraphicFramePr>
          <p:cNvPr id="9" name="8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623392" y="1700808"/>
          <a:ext cx="10972800" cy="3520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84309"/>
                <a:gridCol w="6158475"/>
                <a:gridCol w="2030016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Περιορισμοί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εξ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l-G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rgbClr val="E1E1E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>
                    <a:solidFill>
                      <a:srgbClr val="EFF3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Ο</a:t>
                      </a:r>
                      <a:r>
                        <a:rPr lang="el-GR" baseline="0" dirty="0" smtClean="0"/>
                        <a:t> χρόνος που απομένει στο χρήστη όταν φτάσει στο τελευταίο σημείο ενδιαφέροντος επαρκεί ώστε να επιστρέψει στη συνέχεια στο σημείο που ξεκίνησε (ξενοδοχείο)</a:t>
                      </a:r>
                      <a:endParaRPr lang="el-GR" dirty="0" smtClean="0"/>
                    </a:p>
                  </a:txBody>
                  <a:tcPr marL="121920" marR="121920">
                    <a:solidFill>
                      <a:srgbClr val="EFF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1029816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εξ</a:t>
                      </a: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.12)</a:t>
                      </a:r>
                      <a:endParaRPr lang="el-GR" dirty="0"/>
                    </a:p>
                  </a:txBody>
                  <a:tcPr marL="121920" marR="121920" anchor="ctr">
                    <a:solidFill>
                      <a:srgbClr val="E1E1E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>
                    <a:solidFill>
                      <a:srgbClr val="EFF3EA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l-GR" dirty="0" smtClean="0"/>
                        <a:t>Ικανοποίηση μέγιστου ορίου</a:t>
                      </a:r>
                      <a:r>
                        <a:rPr lang="el-GR" baseline="0" dirty="0" smtClean="0"/>
                        <a:t> επισκέψεων για τα σημεία ενδιαφέροντος που ανήκουν στην ίδια κατηγορία</a:t>
                      </a:r>
                      <a:endParaRPr lang="el-GR" dirty="0"/>
                    </a:p>
                  </a:txBody>
                  <a:tcPr marL="121920" marR="121920">
                    <a:solidFill>
                      <a:srgbClr val="EFF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3308-9AF6-4A7A-A891-19759DB42265}" type="slidenum">
              <a:rPr lang="el-GR" smtClean="0"/>
              <a:pPr/>
              <a:t>11</a:t>
            </a:fld>
            <a:endParaRPr lang="el-GR"/>
          </a:p>
        </p:txBody>
      </p:sp>
      <p:graphicFrame>
        <p:nvGraphicFramePr>
          <p:cNvPr id="24581" name="3 - Θέση περιεχομένου"/>
          <p:cNvGraphicFramePr>
            <a:graphicFrameLocks noChangeAspect="1"/>
          </p:cNvGraphicFramePr>
          <p:nvPr/>
        </p:nvGraphicFramePr>
        <p:xfrm>
          <a:off x="3769179" y="1861684"/>
          <a:ext cx="5367338" cy="568325"/>
        </p:xfrm>
        <a:graphic>
          <a:graphicData uri="http://schemas.openxmlformats.org/presentationml/2006/ole">
            <p:oleObj spid="_x0000_s4098" name="Equation" r:id="rId3" imgW="2984400" imgH="342720" progId="Equation.3">
              <p:embed/>
            </p:oleObj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3878718" y="3787095"/>
          <a:ext cx="5248954" cy="587375"/>
        </p:xfrm>
        <a:graphic>
          <a:graphicData uri="http://schemas.openxmlformats.org/presentationml/2006/ole">
            <p:oleObj spid="_x0000_s4099" name="Equation" r:id="rId4" imgW="3695400" imgH="43164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77684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+mn-lt"/>
              </a:rPr>
              <a:t>Μοντέλο 2</a:t>
            </a:r>
            <a:endParaRPr lang="el-GR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200" dirty="0" smtClean="0"/>
              <a:t>Επιλογή του </a:t>
            </a:r>
            <a:r>
              <a:rPr lang="en-US" sz="3200" dirty="0" smtClean="0"/>
              <a:t>“</a:t>
            </a:r>
            <a:r>
              <a:rPr lang="el-GR" sz="3200" dirty="0" smtClean="0"/>
              <a:t>καλύτερου</a:t>
            </a:r>
            <a:r>
              <a:rPr lang="en-US" sz="3200" dirty="0" smtClean="0"/>
              <a:t>”</a:t>
            </a:r>
            <a:r>
              <a:rPr lang="el-GR" sz="3200" dirty="0" smtClean="0"/>
              <a:t> μέσου μετακίνησης μεταξύ δυο σημείων ενδιαφέροντος </a:t>
            </a:r>
            <a:r>
              <a:rPr lang="en-US" sz="3200" i="1" dirty="0" err="1" smtClean="0">
                <a:cs typeface="Times New Roman" pitchFamily="18" charset="0"/>
              </a:rPr>
              <a:t>i</a:t>
            </a:r>
            <a:r>
              <a:rPr lang="en-US" sz="3200" dirty="0" smtClean="0"/>
              <a:t> </a:t>
            </a:r>
            <a:r>
              <a:rPr lang="el-GR" sz="3200" dirty="0" smtClean="0"/>
              <a:t>και </a:t>
            </a:r>
            <a:r>
              <a:rPr lang="en-US" sz="3200" i="1" dirty="0" smtClean="0">
                <a:cs typeface="Times New Roman" pitchFamily="18" charset="0"/>
              </a:rPr>
              <a:t>j</a:t>
            </a:r>
          </a:p>
          <a:p>
            <a:r>
              <a:rPr lang="el-GR" sz="3200" dirty="0" smtClean="0">
                <a:cs typeface="Times New Roman" pitchFamily="18" charset="0"/>
              </a:rPr>
              <a:t>Εισαγωγή συντελεστή </a:t>
            </a:r>
            <a:endParaRPr lang="en-US" sz="3200" dirty="0" smtClean="0">
              <a:cs typeface="Times New Roman" pitchFamily="18" charset="0"/>
            </a:endParaRPr>
          </a:p>
          <a:p>
            <a:pPr>
              <a:buNone/>
            </a:pPr>
            <a:r>
              <a:rPr lang="el-GR" dirty="0" smtClean="0"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l-GR" dirty="0" smtClean="0">
              <a:cs typeface="Times New Roman" pitchFamily="18" charset="0"/>
            </a:endParaRPr>
          </a:p>
          <a:p>
            <a:r>
              <a:rPr lang="el-GR" dirty="0" smtClean="0">
                <a:cs typeface="Times New Roman" pitchFamily="18" charset="0"/>
              </a:rPr>
              <a:t>Επιλογή του μικρότερου συντελεστή για κάθε συνδυασμό </a:t>
            </a:r>
            <a:r>
              <a:rPr lang="en-US" i="1" dirty="0" err="1" smtClean="0">
                <a:cs typeface="Times New Roman" pitchFamily="18" charset="0"/>
              </a:rPr>
              <a:t>i</a:t>
            </a:r>
            <a:r>
              <a:rPr lang="en-US" i="1" dirty="0" smtClean="0">
                <a:cs typeface="Times New Roman" pitchFamily="18" charset="0"/>
              </a:rPr>
              <a:t> </a:t>
            </a:r>
            <a:r>
              <a:rPr lang="el-GR" dirty="0" smtClean="0">
                <a:cs typeface="Times New Roman" pitchFamily="18" charset="0"/>
              </a:rPr>
              <a:t>και</a:t>
            </a:r>
            <a:r>
              <a:rPr lang="el-GR" i="1" dirty="0" smtClean="0">
                <a:cs typeface="Times New Roman" pitchFamily="18" charset="0"/>
              </a:rPr>
              <a:t> </a:t>
            </a:r>
            <a:r>
              <a:rPr lang="en-US" i="1" dirty="0" smtClean="0">
                <a:cs typeface="Times New Roman" pitchFamily="18" charset="0"/>
              </a:rPr>
              <a:t>j</a:t>
            </a:r>
            <a:r>
              <a:rPr lang="el-GR" i="1" dirty="0" smtClean="0">
                <a:cs typeface="Times New Roman" pitchFamily="18" charset="0"/>
              </a:rPr>
              <a:t> </a:t>
            </a:r>
            <a:r>
              <a:rPr lang="el-GR" dirty="0" smtClean="0">
                <a:cs typeface="Times New Roman" pitchFamily="18" charset="0"/>
              </a:rPr>
              <a:t>από τα διαθέσιμα </a:t>
            </a:r>
            <a:r>
              <a:rPr lang="en-US" i="1" dirty="0" smtClean="0">
                <a:cs typeface="Times New Roman" pitchFamily="18" charset="0"/>
              </a:rPr>
              <a:t>k</a:t>
            </a:r>
            <a:endParaRPr lang="el-GR" dirty="0" smtClean="0">
              <a:cs typeface="Times New Roman" pitchFamily="18" charset="0"/>
            </a:endParaRPr>
          </a:p>
          <a:p>
            <a:pPr>
              <a:buNone/>
            </a:pPr>
            <a:endParaRPr lang="el-GR" dirty="0" smtClean="0">
              <a:cs typeface="Times New Roman" pitchFamily="18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3308-9AF6-4A7A-A891-19759DB42265}" type="slidenum">
              <a:rPr lang="el-GR" smtClean="0"/>
              <a:pPr/>
              <a:t>12</a:t>
            </a:fld>
            <a:endParaRPr lang="el-GR"/>
          </a:p>
        </p:txBody>
      </p:sp>
      <p:graphicFrame>
        <p:nvGraphicFramePr>
          <p:cNvPr id="6" name="5 - Αντικείμενο"/>
          <p:cNvGraphicFramePr>
            <a:graphicFrameLocks noChangeAspect="1"/>
          </p:cNvGraphicFramePr>
          <p:nvPr/>
        </p:nvGraphicFramePr>
        <p:xfrm>
          <a:off x="4886174" y="2862943"/>
          <a:ext cx="863600" cy="431800"/>
        </p:xfrm>
        <a:graphic>
          <a:graphicData uri="http://schemas.openxmlformats.org/presentationml/2006/ole">
            <p:oleObj spid="_x0000_s5122" name="Εξίσωση" r:id="rId3" imgW="380880" imgH="253800" progId="Equation.3">
              <p:embed/>
            </p:oleObj>
          </a:graphicData>
        </a:graphic>
      </p:graphicFrame>
      <p:graphicFrame>
        <p:nvGraphicFramePr>
          <p:cNvPr id="9" name="8 - Πίνακας"/>
          <p:cNvGraphicFramePr>
            <a:graphicFrameLocks noGrp="1"/>
          </p:cNvGraphicFramePr>
          <p:nvPr/>
        </p:nvGraphicFramePr>
        <p:xfrm>
          <a:off x="1150256" y="3462865"/>
          <a:ext cx="6997701" cy="733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1199"/>
                <a:gridCol w="2156502"/>
              </a:tblGrid>
              <a:tr h="733578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εξ</a:t>
                      </a:r>
                      <a:r>
                        <a:rPr lang="el-G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.13)</a:t>
                      </a:r>
                      <a:endParaRPr lang="el-GR" b="0" dirty="0" smtClean="0"/>
                    </a:p>
                  </a:txBody>
                  <a:tcPr anchor="ctr">
                    <a:solidFill>
                      <a:srgbClr val="E1E1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203779" y="3477759"/>
          <a:ext cx="4718050" cy="700087"/>
        </p:xfrm>
        <a:graphic>
          <a:graphicData uri="http://schemas.openxmlformats.org/presentationml/2006/ole">
            <p:oleObj spid="_x0000_s5124" name="Equation" r:id="rId4" imgW="2374560" imgH="4698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77684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+mn-lt"/>
              </a:rPr>
              <a:t>Μοντέλο 2</a:t>
            </a:r>
            <a:endParaRPr lang="el-GR" b="1" dirty="0"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Εξάλειψη διαφορετικών μέσων μεταφοράς για τη μετάβαση από το σημείο </a:t>
            </a:r>
            <a:r>
              <a:rPr lang="en-US" sz="3200" i="1" dirty="0" err="1" smtClean="0">
                <a:cs typeface="Times New Roman" pitchFamily="18" charset="0"/>
              </a:rPr>
              <a:t>i</a:t>
            </a:r>
            <a:r>
              <a:rPr lang="el-GR" sz="3200" dirty="0" smtClean="0"/>
              <a:t> στο σημείο </a:t>
            </a:r>
            <a:r>
              <a:rPr lang="en-US" sz="3200" i="1" dirty="0" smtClean="0">
                <a:cs typeface="Times New Roman" pitchFamily="18" charset="0"/>
              </a:rPr>
              <a:t>j</a:t>
            </a:r>
            <a:endParaRPr lang="el-GR" sz="3200" i="1" dirty="0" smtClean="0">
              <a:cs typeface="Times New Roman" pitchFamily="18" charset="0"/>
            </a:endParaRPr>
          </a:p>
          <a:p>
            <a:r>
              <a:rPr lang="el-GR" sz="3200" dirty="0" smtClean="0">
                <a:cs typeface="Times New Roman" pitchFamily="18" charset="0"/>
              </a:rPr>
              <a:t>Απαλοιφή από το </a:t>
            </a:r>
            <a:r>
              <a:rPr lang="en-US" sz="3200" dirty="0" smtClean="0">
                <a:cs typeface="Times New Roman" pitchFamily="18" charset="0"/>
              </a:rPr>
              <a:t>“</a:t>
            </a:r>
            <a:r>
              <a:rPr lang="el-GR" sz="3200" dirty="0" smtClean="0">
                <a:cs typeface="Times New Roman" pitchFamily="18" charset="0"/>
              </a:rPr>
              <a:t>Μοντέλο 1</a:t>
            </a:r>
            <a:r>
              <a:rPr lang="en-US" sz="3200" dirty="0" smtClean="0">
                <a:cs typeface="Times New Roman" pitchFamily="18" charset="0"/>
              </a:rPr>
              <a:t>” </a:t>
            </a:r>
            <a:r>
              <a:rPr lang="el-GR" sz="3200" dirty="0" smtClean="0">
                <a:cs typeface="Times New Roman" pitchFamily="18" charset="0"/>
              </a:rPr>
              <a:t>του δείκτη </a:t>
            </a:r>
            <a:r>
              <a:rPr lang="en-US" sz="3200" i="1" dirty="0" smtClean="0">
                <a:cs typeface="Times New Roman" pitchFamily="18" charset="0"/>
              </a:rPr>
              <a:t>k</a:t>
            </a:r>
            <a:endParaRPr lang="el-GR" sz="3200" dirty="0">
              <a:cs typeface="Times New Roman" pitchFamily="18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3308-9AF6-4A7A-A891-19759DB42265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idx="1"/>
          </p:nvPr>
        </p:nvSpPr>
        <p:spPr>
          <a:xfrm>
            <a:off x="609600" y="3933056"/>
            <a:ext cx="10972800" cy="216294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l-GR" dirty="0" smtClean="0"/>
              <a:t>Ερωτήσεις;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</p:spPr>
        <p:txBody>
          <a:bodyPr/>
          <a:lstStyle/>
          <a:p>
            <a:fld id="{8D17A383-90AC-429A-B66D-8E71B5D04C5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3392" y="1988840"/>
            <a:ext cx="10972800" cy="1219200"/>
          </a:xfrm>
        </p:spPr>
        <p:txBody>
          <a:bodyPr>
            <a:noAutofit/>
          </a:bodyPr>
          <a:lstStyle/>
          <a:p>
            <a:pPr algn="ctr"/>
            <a:r>
              <a:rPr lang="el-GR" sz="5400" dirty="0" smtClean="0">
                <a:latin typeface="+mn-lt"/>
              </a:rPr>
              <a:t>ΣΑΣ ΕΥΧΑΡΙΣΤΩ ΓΙΑ ΤΗΝ ΠΡΟΣΟΧΗ ΣΑΣ</a:t>
            </a:r>
            <a:endParaRPr lang="en-US" sz="5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820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latin typeface="+mn-lt"/>
              </a:rPr>
              <a:t>Περιγραφή προβλήματος</a:t>
            </a:r>
            <a:br>
              <a:rPr lang="el-GR" sz="4000" b="1" dirty="0" smtClean="0">
                <a:latin typeface="+mn-lt"/>
              </a:rPr>
            </a:br>
            <a:r>
              <a:rPr lang="el-GR" sz="4000" b="1" dirty="0" smtClean="0">
                <a:latin typeface="+mn-lt"/>
              </a:rPr>
              <a:t>Στατικά δεδομένα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200" dirty="0" smtClean="0"/>
              <a:t>Δίκτυο σημείων ενδιαφέροντος (αξιοθέατα, δραστηριότητες, εστιατόρια κλπ)</a:t>
            </a:r>
          </a:p>
          <a:p>
            <a:r>
              <a:rPr lang="el-GR" sz="3200" dirty="0" smtClean="0"/>
              <a:t>Χρονικά παράθυρα λειτουργίας κάθε σημείου ενδιαφέροντος</a:t>
            </a:r>
          </a:p>
          <a:p>
            <a:r>
              <a:rPr lang="el-GR" sz="3200" dirty="0" smtClean="0"/>
              <a:t>Κατηγορία κάθε σημείου ενδιαφέροντος</a:t>
            </a:r>
          </a:p>
          <a:p>
            <a:r>
              <a:rPr lang="el-GR" sz="3200" dirty="0" smtClean="0"/>
              <a:t>Κόστος και χρόνος επίσκεψης ενός σημείου ενδιαφέροντος</a:t>
            </a:r>
          </a:p>
          <a:p>
            <a:r>
              <a:rPr lang="el-GR" sz="3200" dirty="0" smtClean="0"/>
              <a:t>Κόστος και χρόνος για τη μετάβαση μεταξύ δύο σημείων ενδιαφέροντος</a:t>
            </a:r>
          </a:p>
        </p:txBody>
      </p:sp>
    </p:spTree>
    <p:extLst>
      <p:ext uri="{BB962C8B-B14F-4D97-AF65-F5344CB8AC3E}">
        <p14:creationId xmlns="" xmlns:p14="http://schemas.microsoft.com/office/powerpoint/2010/main" val="3023968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latin typeface="+mn-lt"/>
              </a:rPr>
              <a:t>Περιγραφή προβλήματος</a:t>
            </a:r>
            <a:br>
              <a:rPr lang="el-GR" sz="4000" b="1" dirty="0" smtClean="0">
                <a:latin typeface="+mn-lt"/>
              </a:rPr>
            </a:br>
            <a:r>
              <a:rPr lang="el-GR" sz="4000" b="1" dirty="0" smtClean="0">
                <a:latin typeface="+mn-lt"/>
              </a:rPr>
              <a:t>Δεδομένα χρήστη</a:t>
            </a:r>
            <a:endParaRPr lang="el-GR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Προφίλ χρήστη</a:t>
            </a:r>
          </a:p>
          <a:p>
            <a:r>
              <a:rPr lang="el-GR" sz="3200" dirty="0" smtClean="0"/>
              <a:t>Βαθμό προτίμησης κάθε σημείου ενδιαφέροντος</a:t>
            </a:r>
          </a:p>
          <a:p>
            <a:r>
              <a:rPr lang="el-GR" sz="3200" dirty="0" smtClean="0"/>
              <a:t>Συνολικά διαθέσιμα χρήματα</a:t>
            </a:r>
          </a:p>
          <a:p>
            <a:r>
              <a:rPr lang="el-GR" sz="3200" dirty="0" smtClean="0"/>
              <a:t>Συνολικός διαθέσιμος χρόνος</a:t>
            </a:r>
            <a:endParaRPr lang="en-US" sz="3200" dirty="0" smtClean="0"/>
          </a:p>
          <a:p>
            <a:r>
              <a:rPr lang="el-GR" sz="3200" dirty="0" smtClean="0"/>
              <a:t>Μέγιστος αριθμός σημείων επίσκεψης από κάθε κατηγορία</a:t>
            </a:r>
            <a:endParaRPr lang="el-GR" sz="3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3308-9AF6-4A7A-A891-19759DB42265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7684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latin typeface="+mn-lt"/>
              </a:rPr>
              <a:t>Περιγραφή προβλήματος</a:t>
            </a:r>
            <a:br>
              <a:rPr lang="el-GR" sz="4000" b="1" dirty="0" smtClean="0">
                <a:latin typeface="+mn-lt"/>
              </a:rPr>
            </a:br>
            <a:r>
              <a:rPr lang="el-GR" sz="4000" b="1" dirty="0" smtClean="0">
                <a:latin typeface="+mn-lt"/>
              </a:rPr>
              <a:t>Αποτελέσματα</a:t>
            </a:r>
            <a:endParaRPr lang="el-GR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200" dirty="0" smtClean="0"/>
              <a:t>Σημεία επίσκεψης από το χρήστη</a:t>
            </a:r>
          </a:p>
          <a:p>
            <a:r>
              <a:rPr lang="el-GR" sz="3200" dirty="0" smtClean="0"/>
              <a:t>Σειρά επίσκεψης</a:t>
            </a:r>
          </a:p>
          <a:p>
            <a:r>
              <a:rPr lang="el-GR" sz="3200" dirty="0" smtClean="0"/>
              <a:t>Μέσο μεταφοράς που χρησιμοποιείται σε κάθε μετάβαση</a:t>
            </a:r>
          </a:p>
          <a:p>
            <a:r>
              <a:rPr lang="el-GR" sz="3200" dirty="0" smtClean="0"/>
              <a:t>Στόχος</a:t>
            </a:r>
            <a:r>
              <a:rPr lang="en-US" sz="3200" dirty="0" smtClean="0"/>
              <a:t>:</a:t>
            </a:r>
            <a:r>
              <a:rPr lang="el-GR" sz="3200" dirty="0" smtClean="0"/>
              <a:t> μεγιστοποίηση της ικανοποίησης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3308-9AF6-4A7A-A891-19759DB42265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7684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+mn-lt"/>
              </a:rPr>
              <a:t>Μοντέλο 1</a:t>
            </a:r>
            <a:endParaRPr lang="el-GR" b="1" dirty="0">
              <a:latin typeface="+mn-lt"/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623392" y="1556792"/>
          <a:ext cx="10972800" cy="2016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90123"/>
                <a:gridCol w="7982677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ysClr val="windowText" lastClr="000000"/>
                          </a:solidFill>
                        </a:rPr>
                        <a:t>Ονοματολογία</a:t>
                      </a:r>
                      <a:r>
                        <a:rPr lang="el-GR" b="0" baseline="0" dirty="0" smtClean="0">
                          <a:solidFill>
                            <a:sysClr val="windowText" lastClr="000000"/>
                          </a:solidFill>
                        </a:rPr>
                        <a:t> δεικτών</a:t>
                      </a:r>
                      <a:endParaRPr lang="el-GR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451610" algn="ctr"/>
                        </a:tabLst>
                      </a:pPr>
                      <a:r>
                        <a:rPr lang="en-GB" sz="1800" i="1" dirty="0" err="1" smtClean="0"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i</a:t>
                      </a:r>
                      <a:endParaRPr lang="en-GB" sz="1800" i="1" dirty="0"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Calibri"/>
                          <a:cs typeface="Times New Roman"/>
                        </a:rPr>
                        <a:t>Αξιοθέατο/ δραστηριότητα</a:t>
                      </a:r>
                    </a:p>
                  </a:txBody>
                  <a:tcPr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smtClean="0">
                          <a:latin typeface="Times New Roman"/>
                          <a:ea typeface="Calibri"/>
                          <a:cs typeface="Times New Roman"/>
                        </a:rPr>
                        <a:t>j</a:t>
                      </a:r>
                      <a:endParaRPr lang="en-GB" sz="18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Calibri"/>
                          <a:cs typeface="Times New Roman"/>
                        </a:rPr>
                        <a:t>Αξιοθέατο/ δραστηριότητα</a:t>
                      </a:r>
                    </a:p>
                  </a:txBody>
                  <a:tcPr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smtClean="0"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endParaRPr lang="en-GB" sz="18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Calibri"/>
                          <a:cs typeface="Times New Roman"/>
                        </a:rPr>
                        <a:t>Μέσο </a:t>
                      </a:r>
                      <a:r>
                        <a:rPr lang="el-GR" sz="1800" dirty="0" smtClean="0">
                          <a:latin typeface="Times New Roman"/>
                          <a:ea typeface="Calibri"/>
                          <a:cs typeface="Times New Roman"/>
                        </a:rPr>
                        <a:t>μεταφοράς</a:t>
                      </a:r>
                      <a:endParaRPr lang="el-GR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smtClean="0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endParaRPr lang="en-GB" sz="18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Calibri"/>
                          <a:cs typeface="Times New Roman"/>
                        </a:rPr>
                        <a:t>Κατηγορία δραστηριοτήτων</a:t>
                      </a:r>
                    </a:p>
                  </a:txBody>
                  <a:tcPr marT="0" marB="0" anchor="ctr"/>
                </a:tc>
              </a:tr>
            </a:tbl>
          </a:graphicData>
        </a:graphic>
      </p:graphicFrame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623392" y="3501008"/>
          <a:ext cx="10945216" cy="2839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76331"/>
                <a:gridCol w="7968885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Ονοματολογία</a:t>
                      </a:r>
                      <a:r>
                        <a:rPr lang="el-GR" b="0" baseline="0" dirty="0" smtClean="0">
                          <a:solidFill>
                            <a:schemeClr val="tx1"/>
                          </a:solidFill>
                        </a:rPr>
                        <a:t> δεδομένων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budget</a:t>
                      </a:r>
                      <a:endParaRPr lang="el-GR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Calibri"/>
                          <a:cs typeface="Times New Roman"/>
                        </a:rPr>
                        <a:t>Συνολικό διαθέσιμο </a:t>
                      </a:r>
                      <a:r>
                        <a:rPr lang="el-GR" sz="1800" dirty="0" smtClean="0">
                          <a:latin typeface="Times New Roman"/>
                          <a:ea typeface="Calibri"/>
                          <a:cs typeface="Times New Roman"/>
                        </a:rPr>
                        <a:t>ποσό</a:t>
                      </a:r>
                      <a:endParaRPr lang="el-GR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</a:t>
                      </a:r>
                      <a:r>
                        <a:rPr lang="en-US" sz="11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l-GR" sz="11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Calibri"/>
                          <a:cs typeface="Times New Roman"/>
                        </a:rPr>
                        <a:t>Κόστος για την δραστηριότητα  </a:t>
                      </a:r>
                      <a:r>
                        <a:rPr lang="en-US" sz="1800" i="1" dirty="0" err="1" smtClean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el-GR" sz="18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TC</a:t>
                      </a:r>
                      <a:r>
                        <a:rPr lang="en-US" sz="11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i,j,k</a:t>
                      </a:r>
                      <a:endParaRPr lang="el-GR" sz="1100" dirty="0" smtClean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Calibri"/>
                          <a:cs typeface="Times New Roman"/>
                        </a:rPr>
                        <a:t>Κόστος μεταφοράς από το </a:t>
                      </a:r>
                      <a:r>
                        <a:rPr lang="en-GB" sz="1800" i="1" dirty="0" err="1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l-GR" sz="1800" dirty="0">
                          <a:latin typeface="Times New Roman"/>
                          <a:ea typeface="Calibri"/>
                          <a:cs typeface="Times New Roman"/>
                        </a:rPr>
                        <a:t> στο  </a:t>
                      </a:r>
                      <a:r>
                        <a:rPr lang="en-GB" sz="1800" i="1" dirty="0">
                          <a:latin typeface="Times New Roman"/>
                          <a:ea typeface="Calibri"/>
                          <a:cs typeface="Times New Roman"/>
                        </a:rPr>
                        <a:t>j</a:t>
                      </a:r>
                      <a:r>
                        <a:rPr lang="el-GR" sz="1800" dirty="0">
                          <a:latin typeface="Times New Roman"/>
                          <a:ea typeface="Calibri"/>
                          <a:cs typeface="Times New Roman"/>
                        </a:rPr>
                        <a:t> με το μέσο </a:t>
                      </a:r>
                      <a:r>
                        <a:rPr lang="en-GB" sz="1800" i="1" dirty="0"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endParaRPr lang="el-GR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</a:t>
                      </a:r>
                      <a:endParaRPr lang="el-GR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Calibri"/>
                          <a:cs typeface="Times New Roman"/>
                        </a:rPr>
                        <a:t>Συνολικός διαθέσιμος χρόνος</a:t>
                      </a:r>
                    </a:p>
                  </a:txBody>
                  <a:tcPr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</a:t>
                      </a:r>
                      <a:r>
                        <a:rPr lang="en-US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l-GR" sz="1100" dirty="0" smtClean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Calibri"/>
                          <a:cs typeface="Times New Roman"/>
                        </a:rPr>
                        <a:t>Χρόνος για τη δραστηριότητα </a:t>
                      </a:r>
                      <a:r>
                        <a:rPr lang="en-US" sz="1800" i="1" dirty="0" err="1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el-GR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TT</a:t>
                      </a:r>
                      <a:r>
                        <a:rPr lang="en-US" sz="11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i,j,k</a:t>
                      </a:r>
                      <a:endParaRPr lang="el-GR" sz="1100" dirty="0" smtClean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Calibri"/>
                          <a:cs typeface="Times New Roman"/>
                        </a:rPr>
                        <a:t>Χρόνος μεταφοράς από το </a:t>
                      </a:r>
                      <a:r>
                        <a:rPr lang="en-GB" sz="1800" i="1" dirty="0" err="1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l-GR" sz="1800" dirty="0">
                          <a:latin typeface="Times New Roman"/>
                          <a:ea typeface="Calibri"/>
                          <a:cs typeface="Times New Roman"/>
                        </a:rPr>
                        <a:t> στο  </a:t>
                      </a:r>
                      <a:r>
                        <a:rPr lang="en-GB" sz="1800" i="1" dirty="0">
                          <a:latin typeface="Times New Roman"/>
                          <a:ea typeface="Calibri"/>
                          <a:cs typeface="Times New Roman"/>
                        </a:rPr>
                        <a:t>j</a:t>
                      </a:r>
                      <a:r>
                        <a:rPr lang="el-GR" sz="1800" dirty="0">
                          <a:latin typeface="Times New Roman"/>
                          <a:ea typeface="Calibri"/>
                          <a:cs typeface="Times New Roman"/>
                        </a:rPr>
                        <a:t> με το μέσο </a:t>
                      </a:r>
                      <a:r>
                        <a:rPr lang="en-GB" sz="1800" i="1" dirty="0"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endParaRPr lang="el-GR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3308-9AF6-4A7A-A891-19759DB42265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7684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+mn-lt"/>
              </a:rPr>
              <a:t>Μοντέλο 1</a:t>
            </a:r>
            <a:endParaRPr lang="el-GR" b="1" dirty="0">
              <a:latin typeface="+mn-lt"/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623392" y="1916832"/>
          <a:ext cx="10972800" cy="4485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90123"/>
                <a:gridCol w="7982677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Ονοματολογία</a:t>
                      </a:r>
                      <a:r>
                        <a:rPr lang="el-GR" b="0" baseline="0" dirty="0" smtClean="0">
                          <a:solidFill>
                            <a:schemeClr val="tx1"/>
                          </a:solidFill>
                        </a:rPr>
                        <a:t> δεδομένων</a:t>
                      </a:r>
                      <a:endParaRPr lang="el-GR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TWO</a:t>
                      </a:r>
                      <a:r>
                        <a:rPr lang="en-US" sz="11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l-GR" sz="1100" i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Calibri"/>
                          <a:cs typeface="Times New Roman"/>
                        </a:rPr>
                        <a:t>Πίνακας που δείχνει ποια χρονική στιγμή ανοίγει το παράθυρο για τη δραστηριότητα </a:t>
                      </a:r>
                      <a:r>
                        <a:rPr lang="en-GB" sz="1800" i="1" dirty="0" err="1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l-GR" sz="18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T="0" marB="0" anchor="ctr"/>
                </a:tc>
              </a:tr>
              <a:tr h="7504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TWC</a:t>
                      </a:r>
                      <a:r>
                        <a:rPr lang="en-US" sz="11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l-GR" sz="1100" i="1" dirty="0" smtClean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Times New Roman"/>
                          <a:ea typeface="Calibri"/>
                          <a:cs typeface="Times New Roman"/>
                        </a:rPr>
                        <a:t>Πίνακας που δείχνει ποια χρονική στιγμή κλείνει το παράθυρο για τη δραστηριότητα </a:t>
                      </a:r>
                      <a:r>
                        <a:rPr lang="en-GB" sz="1800" i="1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l-GR" sz="180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W</a:t>
                      </a:r>
                      <a:r>
                        <a:rPr lang="en-US" sz="11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l-GR" sz="1100" i="1" dirty="0" smtClean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Calibri"/>
                          <a:cs typeface="Times New Roman"/>
                        </a:rPr>
                        <a:t>Βαθμός ικανοποίησης από την επίσκεψη στο </a:t>
                      </a:r>
                      <a:r>
                        <a:rPr lang="en-US" sz="1800" i="1" dirty="0" err="1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el-GR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l-GR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Times New Roman"/>
                          <a:ea typeface="Calibri"/>
                          <a:cs typeface="Times New Roman"/>
                        </a:rPr>
                        <a:t>Αριθμός διαφορετικών προορισμών</a:t>
                      </a:r>
                    </a:p>
                  </a:txBody>
                  <a:tcPr marT="0" marB="0" anchor="ctr"/>
                </a:tc>
              </a:tr>
              <a:tr h="3551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l-GR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Times New Roman"/>
                          <a:ea typeface="Calibri"/>
                          <a:cs typeface="Times New Roman"/>
                        </a:rPr>
                        <a:t>Αριθμός διαφορετικών μέσων μεταφοράς</a:t>
                      </a:r>
                    </a:p>
                  </a:txBody>
                  <a:tcPr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CATEG</a:t>
                      </a:r>
                      <a:r>
                        <a:rPr lang="en-US" sz="11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i,p</a:t>
                      </a:r>
                      <a:endParaRPr lang="el-GR" sz="11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Times New Roman"/>
                          <a:ea typeface="Calibri"/>
                          <a:cs typeface="Times New Roman"/>
                        </a:rPr>
                        <a:t>1 αν η δραστηριότητα </a:t>
                      </a:r>
                      <a:r>
                        <a:rPr lang="en-GB" sz="1800" i="1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l-GR" sz="1800">
                          <a:latin typeface="Times New Roman"/>
                          <a:ea typeface="Calibri"/>
                          <a:cs typeface="Times New Roman"/>
                        </a:rPr>
                        <a:t> ανήκει στην κατηγορία </a:t>
                      </a: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l-GR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3243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</a:t>
                      </a:r>
                      <a:endParaRPr lang="el-GR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Calibri"/>
                          <a:cs typeface="Times New Roman"/>
                        </a:rPr>
                        <a:t>Αριθμός διαφορετικών κατηγοριών </a:t>
                      </a:r>
                    </a:p>
                  </a:txBody>
                  <a:tcPr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MAX_CATEG</a:t>
                      </a:r>
                      <a:r>
                        <a:rPr lang="en-US" sz="11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l-GR" sz="11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Calibri"/>
                          <a:cs typeface="Times New Roman"/>
                        </a:rPr>
                        <a:t>Μέγιστος αριθμός δραστηριοτήτων ανά κατηγορία</a:t>
                      </a:r>
                    </a:p>
                  </a:txBody>
                  <a:tcPr marT="0" marB="0" anchor="ctr"/>
                </a:tc>
              </a:tr>
            </a:tbl>
          </a:graphicData>
        </a:graphic>
      </p:graphicFrame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3308-9AF6-4A7A-A891-19759DB42265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7684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+mn-lt"/>
              </a:rPr>
              <a:t>Μοντέλο 1</a:t>
            </a:r>
            <a:endParaRPr lang="el-GR" b="1" dirty="0">
              <a:latin typeface="+mn-lt"/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623392" y="1916832"/>
          <a:ext cx="10972800" cy="2839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90123"/>
                <a:gridCol w="7982677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Ονοματολογία</a:t>
                      </a:r>
                      <a:r>
                        <a:rPr lang="el-GR" b="0" baseline="0" dirty="0" smtClean="0">
                          <a:solidFill>
                            <a:schemeClr val="tx1"/>
                          </a:solidFill>
                        </a:rPr>
                        <a:t> μεταβλητών απόφασης</a:t>
                      </a:r>
                      <a:endParaRPr lang="el-GR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</a:t>
                      </a:r>
                      <a:r>
                        <a:rPr lang="en-US" sz="11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i,j,k</a:t>
                      </a:r>
                      <a:endParaRPr lang="el-GR" sz="1100" i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Calibri"/>
                          <a:cs typeface="Times New Roman"/>
                        </a:rPr>
                        <a:t>δυαδική μεταβλητή (0-1) η οποία είναι ίση με 1, αν γίνεται μετάβαση από το </a:t>
                      </a:r>
                      <a:r>
                        <a:rPr lang="en-US" sz="1800" i="1" dirty="0" err="1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800" dirty="0">
                          <a:latin typeface="Times New Roman"/>
                          <a:ea typeface="Calibri"/>
                          <a:cs typeface="Times New Roman"/>
                        </a:rPr>
                        <a:t>στο </a:t>
                      </a:r>
                      <a:r>
                        <a:rPr lang="el-GR" sz="18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>
                          <a:latin typeface="Times New Roman"/>
                          <a:ea typeface="Calibri"/>
                          <a:cs typeface="Times New Roman"/>
                        </a:rPr>
                        <a:t>j</a:t>
                      </a:r>
                      <a:r>
                        <a:rPr lang="el-GR" sz="1800" dirty="0">
                          <a:latin typeface="Times New Roman"/>
                          <a:ea typeface="Calibri"/>
                          <a:cs typeface="Times New Roman"/>
                        </a:rPr>
                        <a:t> με το μέσο </a:t>
                      </a:r>
                      <a:r>
                        <a:rPr lang="en-GB" sz="1800" i="1" dirty="0"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el-GR" sz="1800" dirty="0">
                          <a:latin typeface="Times New Roman"/>
                          <a:ea typeface="Calibri"/>
                          <a:cs typeface="Times New Roman"/>
                        </a:rPr>
                        <a:t>, 0 αν όχι,</a:t>
                      </a:r>
                    </a:p>
                  </a:txBody>
                  <a:tcPr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U</a:t>
                      </a:r>
                      <a:r>
                        <a:rPr lang="en-US" sz="11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l-GR" sz="1100" i="1" dirty="0" smtClean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Times New Roman"/>
                          <a:ea typeface="Calibri"/>
                          <a:cs typeface="Times New Roman"/>
                        </a:rPr>
                        <a:t>δυαδική μεταβλητή (0-1) η οποία είναι ίση με 1, αν επισκεφθεί το αξιοθέατο </a:t>
                      </a:r>
                      <a:r>
                        <a:rPr lang="en-US" sz="1800" i="1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el-GR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</a:t>
                      </a:r>
                      <a:r>
                        <a:rPr lang="en-US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l-GR" sz="1100" i="1" dirty="0" smtClean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Calibri"/>
                          <a:cs typeface="Times New Roman"/>
                        </a:rPr>
                        <a:t>συνεχής μεταβλητή που δείχνει την σειρά με  την οποία το σημείο </a:t>
                      </a:r>
                      <a:r>
                        <a:rPr lang="en-GB" sz="18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800" dirty="0">
                          <a:latin typeface="Times New Roman"/>
                          <a:ea typeface="Calibri"/>
                          <a:cs typeface="Times New Roman"/>
                        </a:rPr>
                        <a:t>έχει επισκεφτεί, χρησιμοποιείται για την απαλοιφή των </a:t>
                      </a:r>
                      <a:r>
                        <a:rPr lang="el-GR" sz="1800" dirty="0" err="1">
                          <a:latin typeface="Times New Roman"/>
                          <a:ea typeface="Calibri"/>
                          <a:cs typeface="Times New Roman"/>
                        </a:rPr>
                        <a:t>υποδιαδρομών</a:t>
                      </a:r>
                      <a:r>
                        <a:rPr lang="el-GR" sz="18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</a:t>
                      </a:r>
                      <a:r>
                        <a:rPr lang="en-US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l-GR" sz="1100" i="1" dirty="0" smtClean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Calibri"/>
                          <a:cs typeface="Times New Roman"/>
                        </a:rPr>
                        <a:t>Συνεχής μεταβλητή που δείχνει πότε ξεκινά η επίσκεψη σε ένα αξιοθέατο </a:t>
                      </a:r>
                      <a:r>
                        <a:rPr lang="en-GB" sz="1800" i="1" dirty="0" err="1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l-GR" sz="18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T="0" marB="0"/>
                </a:tc>
              </a:tr>
            </a:tbl>
          </a:graphicData>
        </a:graphic>
      </p:graphicFrame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3308-9AF6-4A7A-A891-19759DB42265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7684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+mn-lt"/>
              </a:rPr>
              <a:t>Μοντέλο 1</a:t>
            </a:r>
            <a:endParaRPr lang="el-GR" b="1" dirty="0">
              <a:latin typeface="+mn-lt"/>
            </a:endParaRPr>
          </a:p>
        </p:txBody>
      </p:sp>
      <p:graphicFrame>
        <p:nvGraphicFramePr>
          <p:cNvPr id="9" name="8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623392" y="1700808"/>
          <a:ext cx="10972800" cy="3783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98101"/>
                <a:gridCol w="6144683"/>
                <a:gridCol w="2030016"/>
              </a:tblGrid>
              <a:tr h="74868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maximize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εξ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.1)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el-GR" dirty="0"/>
                    </a:p>
                  </a:txBody>
                  <a:tcPr marL="121920" marR="12192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Μεγιστοποίηση</a:t>
                      </a:r>
                      <a:r>
                        <a:rPr lang="el-GR" baseline="0" dirty="0" smtClean="0"/>
                        <a:t> του βαθμού ικανοποίησης του χρήστη</a:t>
                      </a:r>
                      <a:endParaRPr lang="el-GR" dirty="0" smtClean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just"/>
                      <a:endParaRPr lang="el-GR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770488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Περιορισμοί</a:t>
                      </a:r>
                      <a:r>
                        <a:rPr lang="en-US" dirty="0" smtClean="0"/>
                        <a:t>:</a:t>
                      </a:r>
                      <a:endParaRPr lang="el-GR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εξ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.2)</a:t>
                      </a:r>
                      <a:endParaRPr lang="el-GR" dirty="0"/>
                    </a:p>
                  </a:txBody>
                  <a:tcPr marL="121920" marR="12192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Ικανοποίησης</a:t>
                      </a:r>
                      <a:r>
                        <a:rPr lang="el-GR" baseline="0" dirty="0" smtClean="0"/>
                        <a:t> του </a:t>
                      </a:r>
                      <a:r>
                        <a:rPr lang="en-US" baseline="0" dirty="0" smtClean="0"/>
                        <a:t>budget</a:t>
                      </a:r>
                      <a:endParaRPr lang="el-GR" dirty="0" smtClean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781288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εξ</a:t>
                      </a:r>
                      <a:r>
                        <a:rPr lang="el-G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.3</a:t>
                      </a: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l-GR" dirty="0"/>
                    </a:p>
                  </a:txBody>
                  <a:tcPr marL="121920" marR="12192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/>
                </a:tc>
                <a:tc gridSpan="2">
                  <a:txBody>
                    <a:bodyPr/>
                    <a:lstStyle/>
                    <a:p>
                      <a:r>
                        <a:rPr lang="el-GR" dirty="0" smtClean="0"/>
                        <a:t>Ικανοποίηση διαθέσιμου χρόνου</a:t>
                      </a:r>
                      <a:endParaRPr lang="el-GR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3308-9AF6-4A7A-A891-19759DB42265}" type="slidenum">
              <a:rPr lang="el-GR" smtClean="0"/>
              <a:pPr/>
              <a:t>8</a:t>
            </a:fld>
            <a:endParaRPr lang="el-GR"/>
          </a:p>
        </p:txBody>
      </p:sp>
      <p:graphicFrame>
        <p:nvGraphicFramePr>
          <p:cNvPr id="1027" name="3 - Θέση περιεχομένου"/>
          <p:cNvGraphicFramePr>
            <a:graphicFrameLocks noChangeAspect="1"/>
          </p:cNvGraphicFramePr>
          <p:nvPr/>
        </p:nvGraphicFramePr>
        <p:xfrm>
          <a:off x="5846507" y="1740158"/>
          <a:ext cx="1370721" cy="648072"/>
        </p:xfrm>
        <a:graphic>
          <a:graphicData uri="http://schemas.openxmlformats.org/presentationml/2006/ole">
            <p:oleObj spid="_x0000_s1026" name="Equation" r:id="rId3" imgW="761760" imgH="43164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971358" y="3229305"/>
          <a:ext cx="5172642" cy="648072"/>
        </p:xfrm>
        <a:graphic>
          <a:graphicData uri="http://schemas.openxmlformats.org/presentationml/2006/ole">
            <p:oleObj spid="_x0000_s1027" name="Εξίσωση" r:id="rId4" imgW="2882880" imgH="44424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873387" y="4381433"/>
          <a:ext cx="4862399" cy="653730"/>
        </p:xfrm>
        <a:graphic>
          <a:graphicData uri="http://schemas.openxmlformats.org/presentationml/2006/ole">
            <p:oleObj spid="_x0000_s1028" name="Εξίσωση" r:id="rId5" imgW="2692080" imgH="44424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77684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+mn-lt"/>
              </a:rPr>
              <a:t>Μοντέλο 1</a:t>
            </a:r>
            <a:endParaRPr lang="el-GR" b="1" dirty="0">
              <a:latin typeface="+mn-lt"/>
            </a:endParaRPr>
          </a:p>
        </p:txBody>
      </p:sp>
      <p:graphicFrame>
        <p:nvGraphicFramePr>
          <p:cNvPr id="9" name="8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623392" y="1700808"/>
          <a:ext cx="10972800" cy="38234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98101"/>
                <a:gridCol w="6144683"/>
                <a:gridCol w="2030016"/>
              </a:tblGrid>
              <a:tr h="748680">
                <a:tc>
                  <a:txBody>
                    <a:bodyPr/>
                    <a:lstStyle/>
                    <a:p>
                      <a:pPr algn="ctr"/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Περιορισμοί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εξ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l-G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rgbClr val="E1E1E1"/>
                    </a:solidFill>
                  </a:tcPr>
                </a:tc>
              </a:tr>
              <a:tr h="770488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marL="121920" marR="121920"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εξ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l-GR" dirty="0"/>
                    </a:p>
                  </a:txBody>
                  <a:tcPr marL="121920" marR="121920" anchor="ctr">
                    <a:solidFill>
                      <a:srgbClr val="E1E1E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>
                    <a:solidFill>
                      <a:srgbClr val="EFF3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Εκκίνηση και</a:t>
                      </a:r>
                      <a:r>
                        <a:rPr lang="el-GR" baseline="0" dirty="0" smtClean="0"/>
                        <a:t> τερματισμός από το τελευταίο σημείο (ξενοδοχείο)</a:t>
                      </a:r>
                      <a:endParaRPr lang="el-GR" dirty="0" smtClean="0"/>
                    </a:p>
                  </a:txBody>
                  <a:tcPr marL="121920" marR="121920">
                    <a:solidFill>
                      <a:srgbClr val="EFF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781288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εξ</a:t>
                      </a:r>
                      <a:r>
                        <a:rPr lang="el-G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.6</a:t>
                      </a: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l-GR" dirty="0"/>
                    </a:p>
                  </a:txBody>
                  <a:tcPr marL="121920" marR="121920" anchor="ctr">
                    <a:solidFill>
                      <a:srgbClr val="E1E1E1"/>
                    </a:solidFill>
                  </a:tcPr>
                </a:tc>
              </a:tr>
              <a:tr h="781288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εξ</a:t>
                      </a:r>
                      <a:r>
                        <a:rPr lang="el-G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.7</a:t>
                      </a: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l-GR" dirty="0" smtClean="0"/>
                    </a:p>
                  </a:txBody>
                  <a:tcPr marL="121920" marR="121920" anchor="ctr">
                    <a:solidFill>
                      <a:srgbClr val="E1E1E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>
                    <a:solidFill>
                      <a:srgbClr val="EFF3EA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l-GR" dirty="0" smtClean="0"/>
                        <a:t>Ο χρήστης επισκέπτεται</a:t>
                      </a:r>
                      <a:r>
                        <a:rPr lang="el-GR" baseline="0" dirty="0" smtClean="0"/>
                        <a:t> μια φορά μόνο τα σημεία ενδιαφέροντος που επιλέχθηκαν</a:t>
                      </a:r>
                      <a:endParaRPr lang="el-GR" dirty="0"/>
                    </a:p>
                  </a:txBody>
                  <a:tcPr marL="121920" marR="121920">
                    <a:solidFill>
                      <a:srgbClr val="EFF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3308-9AF6-4A7A-A891-19759DB42265}" type="slidenum">
              <a:rPr lang="el-GR" smtClean="0"/>
              <a:pPr/>
              <a:t>9</a:t>
            </a:fld>
            <a:endParaRPr lang="el-GR"/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5221458" y="1700808"/>
          <a:ext cx="2012099" cy="720080"/>
        </p:xfrm>
        <a:graphic>
          <a:graphicData uri="http://schemas.openxmlformats.org/presentationml/2006/ole">
            <p:oleObj spid="_x0000_s2050" name="Equation" r:id="rId3" imgW="1002960" imgH="444240" progId="Equation.3">
              <p:embed/>
            </p:oleObj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5188803" y="2492896"/>
          <a:ext cx="2012098" cy="690472"/>
        </p:xfrm>
        <a:graphic>
          <a:graphicData uri="http://schemas.openxmlformats.org/presentationml/2006/ole">
            <p:oleObj spid="_x0000_s2051" name="Equation" r:id="rId4" imgW="990360" imgH="431640" progId="Equation.3">
              <p:embed/>
            </p:oleObj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4943873" y="3688129"/>
          <a:ext cx="2784308" cy="662879"/>
        </p:xfrm>
        <a:graphic>
          <a:graphicData uri="http://schemas.openxmlformats.org/presentationml/2006/ole">
            <p:oleObj spid="_x0000_s2052" name="Εξίσωση" r:id="rId5" imgW="1358640" imgH="431640" progId="Equation.3">
              <p:embed/>
            </p:oleObj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4943873" y="4440866"/>
          <a:ext cx="2883335" cy="720079"/>
        </p:xfrm>
        <a:graphic>
          <a:graphicData uri="http://schemas.openxmlformats.org/presentationml/2006/ole">
            <p:oleObj spid="_x0000_s2053" name="Εξίσωση" r:id="rId6" imgW="1333440" imgH="44424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77684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545</Words>
  <Application>Microsoft Office PowerPoint</Application>
  <PresentationFormat>Προσαρμογή</PresentationFormat>
  <Paragraphs>131</Paragraphs>
  <Slides>14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14</vt:i4>
      </vt:variant>
    </vt:vector>
  </HeadingPairs>
  <TitlesOfParts>
    <vt:vector size="17" baseType="lpstr">
      <vt:lpstr>Office Theme</vt:lpstr>
      <vt:lpstr>Equation</vt:lpstr>
      <vt:lpstr>Εξίσωση</vt:lpstr>
      <vt:lpstr>ΑΚΕΡΑΙΟΣ ΠΡΟΓΡΑΜΜΑΤΙΣΜΟΣ  &amp;  ΣΥΝΔΥΑΣΤΙΚΗ ΒΕΛΤΙΣΤΟΠΟΙΗΣΗ</vt:lpstr>
      <vt:lpstr>Περιγραφή προβλήματος Στατικά δεδομένα</vt:lpstr>
      <vt:lpstr>Περιγραφή προβλήματος Δεδομένα χρήστη</vt:lpstr>
      <vt:lpstr>Περιγραφή προβλήματος Αποτελέσματα</vt:lpstr>
      <vt:lpstr>Μοντέλο 1</vt:lpstr>
      <vt:lpstr>Μοντέλο 1</vt:lpstr>
      <vt:lpstr>Μοντέλο 1</vt:lpstr>
      <vt:lpstr>Μοντέλο 1</vt:lpstr>
      <vt:lpstr>Μοντέλο 1</vt:lpstr>
      <vt:lpstr>Μοντέλο 1</vt:lpstr>
      <vt:lpstr>Μοντέλο 1</vt:lpstr>
      <vt:lpstr>Μοντέλο 2</vt:lpstr>
      <vt:lpstr>Μοντέλο 2</vt:lpstr>
      <vt:lpstr>ΣΑΣ ΕΥΧΑΡΙΣΤΩ ΓΙΑ ΤΗΝ ΠΡΟΣΟΧΗ ΣΑΣ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ΑΚΕΡΑΙΟΣ ΠΡΟΓΡΑΜΜΑΤΙΣΜΟΣ  &amp;  ΣΥΝΔΥΑΣΤΙΚΗ ΒΕΛΤΙΣΤΟΠΟΙΗΣΗ</dc:title>
  <dc:creator>OR</dc:creator>
  <cp:lastModifiedBy>ΛΑΜΠΡΟΣ ΜΠΙΖΑΣ</cp:lastModifiedBy>
  <cp:revision>17</cp:revision>
  <dcterms:created xsi:type="dcterms:W3CDTF">2015-03-17T10:57:52Z</dcterms:created>
  <dcterms:modified xsi:type="dcterms:W3CDTF">2015-07-20T09:03:12Z</dcterms:modified>
</cp:coreProperties>
</file>