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1" r:id="rId5"/>
    <p:sldId id="288"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15" r:id="rId19"/>
    <p:sldId id="308" r:id="rId20"/>
    <p:sldId id="309" r:id="rId21"/>
    <p:sldId id="310" r:id="rId22"/>
    <p:sldId id="311" r:id="rId23"/>
    <p:sldId id="312" r:id="rId24"/>
    <p:sldId id="313" r:id="rId25"/>
    <p:sldId id="295"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5η:</a:t>
            </a:r>
            <a:r>
              <a:rPr lang="en-US" sz="2800" dirty="0" smtClean="0"/>
              <a:t> </a:t>
            </a:r>
            <a:r>
              <a:rPr lang="el-GR" sz="2800" dirty="0" smtClean="0"/>
              <a:t>Ο </a:t>
            </a:r>
            <a:r>
              <a:rPr lang="el-GR" sz="2800" dirty="0" err="1" smtClean="0"/>
              <a:t>Τεχνικοτακτικός</a:t>
            </a:r>
            <a:r>
              <a:rPr lang="el-GR" sz="2800" dirty="0" smtClean="0"/>
              <a:t> παράγοντας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ΑΤΟΜΙΚΗ </a:t>
            </a:r>
            <a:r>
              <a:rPr lang="el-GR" dirty="0" smtClean="0"/>
              <a:t>ΤΑΚΤΙΚΗ</a:t>
            </a:r>
            <a:endParaRPr lang="el-GR" dirty="0"/>
          </a:p>
        </p:txBody>
      </p:sp>
      <p:sp>
        <p:nvSpPr>
          <p:cNvPr id="3" name="Θέση περιεχομένου 2"/>
          <p:cNvSpPr>
            <a:spLocks noGrp="1"/>
          </p:cNvSpPr>
          <p:nvPr>
            <p:ph idx="1"/>
          </p:nvPr>
        </p:nvSpPr>
        <p:spPr>
          <a:xfrm>
            <a:off x="457200" y="1600200"/>
            <a:ext cx="8229600" cy="4709120"/>
          </a:xfrm>
        </p:spPr>
        <p:txBody>
          <a:bodyPr>
            <a:normAutofit fontScale="85000" lnSpcReduction="20000"/>
          </a:bodyPr>
          <a:lstStyle/>
          <a:p>
            <a:r>
              <a:rPr lang="el-GR" dirty="0" smtClean="0"/>
              <a:t>Η ατομική τακτική του παίκτη/</a:t>
            </a:r>
            <a:r>
              <a:rPr lang="el-GR" dirty="0" err="1" smtClean="0"/>
              <a:t>τριας</a:t>
            </a:r>
            <a:r>
              <a:rPr lang="el-GR" dirty="0" smtClean="0"/>
              <a:t> σχετίζεται άμεσα με την σκόπιμη και ορθολογιστική χρήση μιας κινητικής πράξης, ουσιαστικά δηλαδή αναφέρεται στις σκέψεις του παίκτη/</a:t>
            </a:r>
            <a:r>
              <a:rPr lang="el-GR" dirty="0" err="1" smtClean="0"/>
              <a:t>τριας</a:t>
            </a:r>
            <a:r>
              <a:rPr lang="el-GR" dirty="0" smtClean="0"/>
              <a:t> που σχετίζονται και οδηγούν σε  κινητικές πράξεις.</a:t>
            </a:r>
          </a:p>
          <a:p>
            <a:r>
              <a:rPr lang="el-GR" dirty="0" smtClean="0"/>
              <a:t>Η κατάλληλη επιλογή μιας ενέργειας και μιας επακόλουθης κίνησης καθορίζει το ποσοστό επιτυχίας ενός παίκτη.</a:t>
            </a:r>
          </a:p>
          <a:p>
            <a:r>
              <a:rPr lang="el-GR" dirty="0" smtClean="0"/>
              <a:t>Η εκτίμηση των επιλογών που οδηγούν σε μια συγκεκριμένη ενέργεια και η εκλογή μιας συγκεκριμένης κίνησης μέσα στα πλαίσια της ομαδικής τακτικής καθορίζει τα όρια της ατομικής τακτικής.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372052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ΑΤΟΜΙΚΗ </a:t>
            </a:r>
            <a:r>
              <a:rPr lang="el-GR" dirty="0" smtClean="0"/>
              <a:t>ΤΑΚΤΙΚΗ</a:t>
            </a:r>
            <a:endParaRPr lang="el-GR" dirty="0"/>
          </a:p>
        </p:txBody>
      </p:sp>
      <p:sp>
        <p:nvSpPr>
          <p:cNvPr id="3" name="Θέση περιεχομένου 2"/>
          <p:cNvSpPr>
            <a:spLocks noGrp="1"/>
          </p:cNvSpPr>
          <p:nvPr>
            <p:ph idx="1"/>
          </p:nvPr>
        </p:nvSpPr>
        <p:spPr>
          <a:xfrm>
            <a:off x="457200" y="1268760"/>
            <a:ext cx="8229600" cy="5040560"/>
          </a:xfrm>
        </p:spPr>
        <p:txBody>
          <a:bodyPr>
            <a:normAutofit fontScale="55000" lnSpcReduction="20000"/>
          </a:bodyPr>
          <a:lstStyle/>
          <a:p>
            <a:r>
              <a:rPr lang="el-GR" dirty="0" smtClean="0"/>
              <a:t>Χρησιμοποιώντας τον όρο ατομική τακτική  περιοριζόμαστε στις μεμονωμένες κινήσεις του παίκτη/</a:t>
            </a:r>
            <a:r>
              <a:rPr lang="el-GR" dirty="0" err="1" smtClean="0"/>
              <a:t>τριας</a:t>
            </a:r>
            <a:r>
              <a:rPr lang="el-GR" dirty="0" smtClean="0"/>
              <a:t> ανεξάρτητα από το αμυντικό ή το επιθετικό σύστημα της ομάδας και των αντιπάλων.</a:t>
            </a:r>
          </a:p>
          <a:p>
            <a:r>
              <a:rPr lang="el-GR" dirty="0" smtClean="0"/>
              <a:t>Η ατομική τακτική κάθε παίκτη/</a:t>
            </a:r>
            <a:r>
              <a:rPr lang="el-GR" dirty="0" err="1" smtClean="0"/>
              <a:t>τριας</a:t>
            </a:r>
            <a:r>
              <a:rPr lang="el-GR" dirty="0" smtClean="0"/>
              <a:t> επηρεάζεται από τα παρακάτω στοιχεία:</a:t>
            </a:r>
          </a:p>
          <a:p>
            <a:r>
              <a:rPr lang="el-GR" dirty="0" smtClean="0"/>
              <a:t>1. τις τεχνικές γνώσεις,</a:t>
            </a:r>
          </a:p>
          <a:p>
            <a:r>
              <a:rPr lang="el-GR" dirty="0" smtClean="0"/>
              <a:t>2.την σχέση της μπάλας με το φιλέ,</a:t>
            </a:r>
          </a:p>
          <a:p>
            <a:r>
              <a:rPr lang="el-GR" dirty="0" smtClean="0"/>
              <a:t>3. τον κενό χώρο του  γηπέδου,</a:t>
            </a:r>
          </a:p>
          <a:p>
            <a:r>
              <a:rPr lang="el-GR" dirty="0" smtClean="0"/>
              <a:t>4. το ύψος της μπάλας,</a:t>
            </a:r>
          </a:p>
          <a:p>
            <a:r>
              <a:rPr lang="el-GR" dirty="0" smtClean="0"/>
              <a:t>5. το επίπεδο των συμπαικτών,</a:t>
            </a:r>
          </a:p>
          <a:p>
            <a:r>
              <a:rPr lang="el-GR" dirty="0" smtClean="0"/>
              <a:t>6. το επίπεδο των αντιπάλων,</a:t>
            </a:r>
          </a:p>
          <a:p>
            <a:r>
              <a:rPr lang="el-GR" dirty="0" smtClean="0"/>
              <a:t>7. τη διαμόρφωση του σκορ,</a:t>
            </a:r>
          </a:p>
          <a:p>
            <a:r>
              <a:rPr lang="el-GR" dirty="0" smtClean="0"/>
              <a:t>8. την κρισιμότητα του σετ,</a:t>
            </a:r>
          </a:p>
          <a:p>
            <a:r>
              <a:rPr lang="el-GR" dirty="0" smtClean="0"/>
              <a:t>9. τις ψυχικές ικανότητες</a:t>
            </a:r>
          </a:p>
          <a:p>
            <a:r>
              <a:rPr lang="el-GR" dirty="0" smtClean="0"/>
              <a:t>10. την ομαδική ψυχολογία.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70872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ΤΕΧΝΙΚΕΣ </a:t>
            </a:r>
            <a:r>
              <a:rPr lang="el-GR" dirty="0" smtClean="0"/>
              <a:t>ΓΝΩΣΕΙΣ</a:t>
            </a:r>
            <a:endParaRPr lang="el-GR" dirty="0"/>
          </a:p>
        </p:txBody>
      </p:sp>
      <p:sp>
        <p:nvSpPr>
          <p:cNvPr id="3" name="Θέση περιεχομένου 2"/>
          <p:cNvSpPr>
            <a:spLocks noGrp="1"/>
          </p:cNvSpPr>
          <p:nvPr>
            <p:ph idx="1"/>
          </p:nvPr>
        </p:nvSpPr>
        <p:spPr>
          <a:xfrm>
            <a:off x="457200" y="1484784"/>
            <a:ext cx="8229600" cy="4896544"/>
          </a:xfrm>
        </p:spPr>
        <p:txBody>
          <a:bodyPr>
            <a:normAutofit fontScale="85000" lnSpcReduction="10000"/>
          </a:bodyPr>
          <a:lstStyle/>
          <a:p>
            <a:r>
              <a:rPr lang="el-GR" dirty="0" smtClean="0"/>
              <a:t>Οι τεχνικές απαιτήσεις του προπονητή από έναν/μια παίκτη/</a:t>
            </a:r>
            <a:r>
              <a:rPr lang="el-GR" dirty="0" err="1" smtClean="0"/>
              <a:t>τρια</a:t>
            </a:r>
            <a:r>
              <a:rPr lang="el-GR" dirty="0" smtClean="0"/>
              <a:t> του δεν πρέπει ποτέ να ξεπεράσουν την τεχνική του κατάρτιση.</a:t>
            </a:r>
          </a:p>
          <a:p>
            <a:r>
              <a:rPr lang="el-GR" dirty="0" smtClean="0"/>
              <a:t>Είναι ιδιαίτερα σημαντικό για ένα προπονητή να γνωρίζει επακριβώς το επίπεδο τεχνικής κατάρτισης των παικτών του ώστε να μην ζητήσει, κυρίως στους αγώνες, από αυτούς πράγματα που φαντάζουν αδύνατα.</a:t>
            </a:r>
          </a:p>
          <a:p>
            <a:r>
              <a:rPr lang="el-GR" dirty="0" smtClean="0"/>
              <a:t>Οι τεχνικές γνώσεις του παίκτη/</a:t>
            </a:r>
            <a:r>
              <a:rPr lang="el-GR" dirty="0" err="1" smtClean="0"/>
              <a:t>τριας</a:t>
            </a:r>
            <a:r>
              <a:rPr lang="el-GR" dirty="0" smtClean="0"/>
              <a:t> μπορούν μέσω της ατομικής προπόνησης να εμπλουτισθούν και να βελτιωθούν π.χ. καρφί στην μικρή διαγώνιο για εκμάθηση ή βελτίωση της υπάρχουσας τεχνικής.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405178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ΣΧΕΣΗ ΤΗΣ ΜΠΑΛΑΣ ΜΕ ΤΟ </a:t>
            </a:r>
            <a:r>
              <a:rPr lang="el-GR" dirty="0" smtClean="0"/>
              <a:t>ΦΙΛΕ</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Κατά την προπόνηση ατομικής τακτικής είναι ιδιαίτερα σημαντικό από ένα παίκτη/</a:t>
            </a:r>
            <a:r>
              <a:rPr lang="el-GR" dirty="0" err="1" smtClean="0"/>
              <a:t>τρια</a:t>
            </a:r>
            <a:r>
              <a:rPr lang="el-GR" dirty="0" smtClean="0"/>
              <a:t> να λαμβάνει υπόψη του το σημείο που βρίσκεται η μπάλα σε σχέση με τον φιλέ και τον παίκτη που ενεργεί.</a:t>
            </a:r>
          </a:p>
          <a:p>
            <a:r>
              <a:rPr lang="el-GR" dirty="0" smtClean="0"/>
              <a:t>Έχοντας τα παραπάνω ως σημεία αναφοράς ο παίκτης/</a:t>
            </a:r>
            <a:r>
              <a:rPr lang="el-GR" dirty="0" err="1" smtClean="0"/>
              <a:t>τρια</a:t>
            </a:r>
            <a:r>
              <a:rPr lang="el-GR" dirty="0" smtClean="0"/>
              <a:t> μπορεί να προβλέψει τις προθέσεις του αντίπαλου πασαδόρου ή επιθετικού και να ενεργήσει ανάλογα.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232355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ΚΕΝΟΣ ΧΩΡΟΣ </a:t>
            </a:r>
            <a:r>
              <a:rPr lang="el-GR" dirty="0" smtClean="0"/>
              <a:t>ΓΗΠΕΔΟΥ</a:t>
            </a:r>
            <a:endParaRPr lang="el-GR" dirty="0"/>
          </a:p>
        </p:txBody>
      </p:sp>
      <p:sp>
        <p:nvSpPr>
          <p:cNvPr id="3" name="Θέση περιεχομένου 2"/>
          <p:cNvSpPr>
            <a:spLocks noGrp="1"/>
          </p:cNvSpPr>
          <p:nvPr>
            <p:ph idx="1"/>
          </p:nvPr>
        </p:nvSpPr>
        <p:spPr>
          <a:xfrm>
            <a:off x="457200" y="1268760"/>
            <a:ext cx="8229600" cy="5040560"/>
          </a:xfrm>
        </p:spPr>
        <p:txBody>
          <a:bodyPr>
            <a:normAutofit fontScale="92500" lnSpcReduction="20000"/>
          </a:bodyPr>
          <a:lstStyle/>
          <a:p>
            <a:r>
              <a:rPr lang="el-GR" dirty="0" smtClean="0"/>
              <a:t>Ένας παίκτης στην ατομική του τακτική πρέπει να αντιλαμβάνεται τον προσφερόμενο κενό </a:t>
            </a:r>
            <a:r>
              <a:rPr lang="el-GR" smtClean="0"/>
              <a:t>χώρο </a:t>
            </a:r>
            <a:r>
              <a:rPr lang="el-GR" smtClean="0"/>
              <a:t>του γηπέδου </a:t>
            </a:r>
            <a:r>
              <a:rPr lang="el-GR" dirty="0" smtClean="0"/>
              <a:t>που επιβάλλεται από το ομαδικό σύστημα, τόσο της άμυνας, όσο και της επίθεσης.</a:t>
            </a:r>
          </a:p>
          <a:p>
            <a:r>
              <a:rPr lang="el-GR" dirty="0" smtClean="0"/>
              <a:t>Από τα παραπάνω γίνεται κατανοητό ότι πρέπει στην προπόνηση να δίνεται μεγάλη σημασία στην εκμάθηση των διαφόρων παραλλαγών των ομαδικών συστημάτων άμυνας και επίθεσης, ώστε κάθε παίκτης να γνωρίζει τις αδυναμίες του κάθε συστήματος και να μπορεί να τις εκμεταλλευτεί ανάλογα.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32483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ΥΨΟΣ ΤΗΣ </a:t>
            </a:r>
            <a:r>
              <a:rPr lang="el-GR" dirty="0" smtClean="0"/>
              <a:t>ΜΠΑΛΑΣ</a:t>
            </a:r>
            <a:endParaRPr lang="el-GR" dirty="0"/>
          </a:p>
        </p:txBody>
      </p:sp>
      <p:sp>
        <p:nvSpPr>
          <p:cNvPr id="3" name="Θέση περιεχομένου 2"/>
          <p:cNvSpPr>
            <a:spLocks noGrp="1"/>
          </p:cNvSpPr>
          <p:nvPr>
            <p:ph idx="1"/>
          </p:nvPr>
        </p:nvSpPr>
        <p:spPr>
          <a:xfrm>
            <a:off x="467544" y="1340768"/>
            <a:ext cx="8229600" cy="5040560"/>
          </a:xfrm>
        </p:spPr>
        <p:txBody>
          <a:bodyPr>
            <a:normAutofit/>
          </a:bodyPr>
          <a:lstStyle/>
          <a:p>
            <a:r>
              <a:rPr lang="el-GR" dirty="0" smtClean="0"/>
              <a:t>Το ύψος της μπάλας έχει σημασία στην επίθεση όπου ένας παίκτης/</a:t>
            </a:r>
            <a:r>
              <a:rPr lang="el-GR" dirty="0" err="1" smtClean="0"/>
              <a:t>τρια</a:t>
            </a:r>
            <a:r>
              <a:rPr lang="el-GR" dirty="0" smtClean="0"/>
              <a:t> μας πρέπει να έχει πολλές επιθετικές επιλογές ανάλογα με την τροχιά της μπάλας.</a:t>
            </a:r>
          </a:p>
          <a:p>
            <a:r>
              <a:rPr lang="el-GR" dirty="0" smtClean="0"/>
              <a:t>Στην άμυνα αφορά την αντιμετώπιση των σερβίς, της επίθεσης των αντιπάλων και τις τροχιές της μπάλας μετά την </a:t>
            </a:r>
            <a:r>
              <a:rPr lang="el-GR" dirty="0" err="1" smtClean="0"/>
              <a:t>εξοστράκιση</a:t>
            </a:r>
            <a:r>
              <a:rPr lang="el-GR" dirty="0" smtClean="0"/>
              <a:t> τους στο μπλοκ.</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262184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ΕΠΙΠΕΔΟ ΤΩΝ </a:t>
            </a:r>
            <a:r>
              <a:rPr lang="el-GR" dirty="0" smtClean="0"/>
              <a:t>ΣΥΜΠΑΙΚΤΩΝ</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Κάθε παίκτης πρέπει να γνωρίζει το επίπεδο και τις δυνατότητες των συμπαικτών του στην ομάδα.</a:t>
            </a:r>
          </a:p>
          <a:p>
            <a:r>
              <a:rPr lang="el-GR" dirty="0" smtClean="0"/>
              <a:t>Η γνώση των δυνατοτήτων των συμπαικτών ισχύει τόσο για την άμυνα, όσο και για την επίθεση.</a:t>
            </a:r>
          </a:p>
          <a:p>
            <a:r>
              <a:rPr lang="el-GR" dirty="0" smtClean="0"/>
              <a:t>Έτσι βλέπουμε επί παραδείγματι τον πασαδόρο να κάνει διαφορετικού τύπου πάσας (χρόνο, τροχιά) σε κάθε παίκτη της ομάδας του ανάλογα με τα σωματομετρικά του χαρακτηριστικά και το επίπεδο της τεχνικής του κατάρτισης με σκοπό την καλύτερη αξιοποίηση των δυνατοτήτων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07993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ΕΠΙΠΕΔΟ ΤΩΝ </a:t>
            </a:r>
            <a:r>
              <a:rPr lang="el-GR" dirty="0" smtClean="0"/>
              <a:t>ΑΝΤΙΠΑΛΩΝ</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Η αξιολόγηση του επιπέδου των αντιπάλων από τους παίκτες και τον προπονητή είναι αναγκαίο για να προσδιοριστεί ο επιδιωκόμενος στόχος.</a:t>
            </a:r>
          </a:p>
          <a:p>
            <a:r>
              <a:rPr lang="el-GR" dirty="0" smtClean="0"/>
              <a:t>Κάθε παίκτης πρέπει να γνωρίζει ποιον αντίπαλο έχει απέναντι του, τις δυνατότητες και τις ικανότητες του, καθώς και το επίπεδο της τεχνικής του κατάρτισης έτσι ώστε να μπορέσει να τον αντιμετωπίσει στον αγώνα ατομικά.</a:t>
            </a:r>
          </a:p>
          <a:p>
            <a:r>
              <a:rPr lang="el-GR" dirty="0" smtClean="0"/>
              <a:t>Μεγάλη συμβολή στην αξιολόγηση των αντιπάλων έχει η στατιστική και η βιντεοσκοπημένη ανάλυση αγώνων.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07621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ΔΙΑΜΟΡΦΩΣΗ ΤΟΥ </a:t>
            </a:r>
            <a:r>
              <a:rPr lang="el-GR" dirty="0" smtClean="0"/>
              <a:t>ΣΚΟΡ</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Η κρισιμότητα κάθε φάσης εξαρτάται από το βαθμολογικό ενδιαφέρον του αγώνα.</a:t>
            </a:r>
          </a:p>
          <a:p>
            <a:r>
              <a:rPr lang="el-GR" dirty="0" smtClean="0"/>
              <a:t>Στα τελευταία τμήματα των σετ μετά τον 23 πόντο κάθε λάθος μπορεί να αποδειχθεί ολέθριο, επειδή δεν μπορεί να επανορθωθεί με μια καλή ενέργεια από την πλευρά του παίκτη που το έκανε, όπως γίνεται όταν το σετ είναι στην αρχή του.</a:t>
            </a:r>
          </a:p>
          <a:p>
            <a:r>
              <a:rPr lang="el-GR" dirty="0" smtClean="0"/>
              <a:t>Ο προπονητής είναι ο κυρίως υπεύθυνος για την στρατηγική της ομάδας στα κρίσιμα σημεία, αν δηλαδή π.χ. ένας παίκτης ριψοκινδυνεύσει ένα επιθετικό σερβίς με άλμα </a:t>
            </a:r>
            <a:r>
              <a:rPr lang="el-GR" dirty="0"/>
              <a:t>ή</a:t>
            </a:r>
            <a:r>
              <a:rPr lang="el-GR" dirty="0" smtClean="0"/>
              <a:t> κάνει ένα απλό κυματιστό σερβίς όταν πλησιάζει το τέλος του σετ ή το σκορ δεν είναι το αναμενόμενο.</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280067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ΚΡΙΣΙΜΟΤΗΤΑ ΤΟΥ </a:t>
            </a:r>
            <a:r>
              <a:rPr lang="el-GR" dirty="0" smtClean="0"/>
              <a:t>ΣΕΤ</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Η κρισιμότητα του σετ κατέχει επίσης σημαντικό ρόλο στην στρατηγική της ομάδας και υπεύθυνος για αυτό είναι ο προπονητής.</a:t>
            </a:r>
          </a:p>
          <a:p>
            <a:r>
              <a:rPr lang="el-GR" dirty="0" smtClean="0"/>
              <a:t>Όταν  το σκορ είναι 2-0 υπέρ του αντίπαλου ο προπονητής που χάνει θα πρέπει να ριψοκινδυνεύσει ένα γρήγορο, δυνατό και ενθουσιώδες παιχνίδι, ώστε να κερδίσει το σετ και να ανατρέψει το σκορ.</a:t>
            </a:r>
          </a:p>
          <a:p>
            <a:r>
              <a:rPr lang="el-GR" dirty="0" smtClean="0"/>
              <a:t>Όταν ένας προπονητής κερδίζει με 2-0 σετ τότε καλό θα είναι να επιλέξει ένα ήρεμο συντηρητικό και έξυπνο 3 σετ ώστε να σιγουρέψει η ομάδα του το αποτέλεσμα του αγώνα παρά να επιτρέψει από τους παίκτες/</a:t>
            </a:r>
            <a:r>
              <a:rPr lang="el-GR" dirty="0" err="1" smtClean="0"/>
              <a:t>τριες</a:t>
            </a:r>
            <a:r>
              <a:rPr lang="el-GR" dirty="0" smtClean="0"/>
              <a:t> του θεαματικές ενέργειες χωρίς ουσία με κίνδυνο το χάσιμο του σετ και ίσως του αγώνα.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24709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ΨΥΧΙΚΕΣ ΙΚΑΝΟΤΗΤΕΣ</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Κάθε παίκτης ενεργεί στον αγώνα ανάλογα με την ψυχική του διάθεση και κατάσταση.</a:t>
            </a:r>
          </a:p>
          <a:p>
            <a:r>
              <a:rPr lang="el-GR" dirty="0" smtClean="0"/>
              <a:t>Αν η ψυχική του διάθεση είναι διαταραγμένη π.χ. ένας παίκτης χωρίς αυτοπεποίθηση, αυτοκυριαρχία και ψυχραιμία τότε θα διαπιστώσουμε τον αντίκτυπο της στην εκτέλεση των κινητικών του ενεργειών.</a:t>
            </a:r>
          </a:p>
          <a:p>
            <a:r>
              <a:rPr lang="el-GR" dirty="0" smtClean="0"/>
              <a:t>Η ικανότητα των παικτών διακρίνεται και διαπιστώνεται από την αποφασιστικότητα και τις ενέργειες τους στα κρίσιμα σημεία του αγώνα.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239950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ΟΜΑΔΙΚΗ </a:t>
            </a:r>
            <a:r>
              <a:rPr lang="el-GR" dirty="0" smtClean="0"/>
              <a:t>ΨΥΧΟΛΟΓΙΑ</a:t>
            </a:r>
            <a:endParaRPr lang="el-GR" dirty="0"/>
          </a:p>
        </p:txBody>
      </p:sp>
      <p:sp>
        <p:nvSpPr>
          <p:cNvPr id="3" name="Θέση περιεχομένου 2"/>
          <p:cNvSpPr>
            <a:spLocks noGrp="1"/>
          </p:cNvSpPr>
          <p:nvPr>
            <p:ph idx="1"/>
          </p:nvPr>
        </p:nvSpPr>
        <p:spPr>
          <a:xfrm>
            <a:off x="457200" y="1412776"/>
            <a:ext cx="8229600" cy="4968552"/>
          </a:xfrm>
        </p:spPr>
        <p:txBody>
          <a:bodyPr>
            <a:normAutofit fontScale="70000" lnSpcReduction="20000"/>
          </a:bodyPr>
          <a:lstStyle/>
          <a:p>
            <a:r>
              <a:rPr lang="el-GR" dirty="0" smtClean="0"/>
              <a:t>Η ομαδική ψυχολογική κατάσταση επηρεάζεται από την ψυχολογία και τις ενέργειες κάθε παίκτη/</a:t>
            </a:r>
            <a:r>
              <a:rPr lang="el-GR" dirty="0" err="1" smtClean="0"/>
              <a:t>τρια</a:t>
            </a:r>
            <a:r>
              <a:rPr lang="el-GR" dirty="0" smtClean="0"/>
              <a:t> της ομάδας.</a:t>
            </a:r>
          </a:p>
          <a:p>
            <a:r>
              <a:rPr lang="el-GR" dirty="0" smtClean="0"/>
              <a:t>Οι παίκτες συνθέτουν μια αδιάσπαστη ενότητα η συνοχή της όποιας όμως εξαρτάται από τις ενέργειες του κάθε παίκτη μεμονωμένα.</a:t>
            </a:r>
          </a:p>
          <a:p>
            <a:r>
              <a:rPr lang="el-GR" dirty="0" smtClean="0"/>
              <a:t>Όταν μια ομάδα καταβάλλει μεγάλη προσπάθεια τόσο στην άμυνα όσο και στην επίθεση και κερδίζει τον πόντο τότε αναπτερώνεται το ηθικό κάθε παίκτη μεμονωμένα και η αυτοπεποίθηση του.</a:t>
            </a:r>
          </a:p>
          <a:p>
            <a:r>
              <a:rPr lang="el-GR" dirty="0" smtClean="0"/>
              <a:t>Βλέπουμε την συμβολή της ομαδικής ψυχολογίας πάνω σε κάθε παίκτη μεμονωμένα.  Αν ένας παίκτης μετά από πολλές προσπάθειες για την κατάκτηση του πόντου πάει στο σερβίς και το χάνει, τότε η ενέργεια του επιδρά αρνητικά στο ηθικό των συμπαικτών του. Με αυτό το παράδειγμα βλέπουμε τη συμβολή της ατομικής ενέργειας στην ομαδική ψυχολογία.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3914512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ΕΠΙΛΟΓΕΣ ΣΤΗΝ ΑΤΟΜΙΚΗ ΤΑΚΤΙΚΗ</a:t>
            </a:r>
            <a:br>
              <a:rPr lang="el-GR" dirty="0"/>
            </a:br>
            <a:r>
              <a:rPr lang="el-GR" dirty="0"/>
              <a:t>ΠΑΙΚΤΗ </a:t>
            </a:r>
            <a:r>
              <a:rPr lang="el-GR" dirty="0" smtClean="0"/>
              <a:t>ΠΕΤΟΣΦΑΙΡΙΣΗΣ</a:t>
            </a:r>
            <a:endParaRPr lang="el-GR" dirty="0"/>
          </a:p>
        </p:txBody>
      </p:sp>
      <p:sp>
        <p:nvSpPr>
          <p:cNvPr id="3" name="Θέση περιεχομένου 2"/>
          <p:cNvSpPr>
            <a:spLocks noGrp="1"/>
          </p:cNvSpPr>
          <p:nvPr>
            <p:ph idx="1"/>
          </p:nvPr>
        </p:nvSpPr>
        <p:spPr>
          <a:xfrm>
            <a:off x="395536" y="1556792"/>
            <a:ext cx="8229600" cy="4752528"/>
          </a:xfrm>
        </p:spPr>
        <p:txBody>
          <a:bodyPr>
            <a:normAutofit fontScale="70000" lnSpcReduction="20000"/>
          </a:bodyPr>
          <a:lstStyle/>
          <a:p>
            <a:r>
              <a:rPr lang="el-GR" dirty="0" smtClean="0"/>
              <a:t>Ο παίκτης μιας ομάδας έχοντας κατά νου τους περιορισμούς που θέτει η φύση του αθλήματος (3 επαφές, ο φιλές, ο διαιτητής κλπ.) επιλέγει στην ατομική του τακτική:</a:t>
            </a:r>
          </a:p>
          <a:p>
            <a:r>
              <a:rPr lang="el-GR" dirty="0" smtClean="0"/>
              <a:t>1. την κατάλληλη τοποθέτηση,</a:t>
            </a:r>
          </a:p>
          <a:p>
            <a:r>
              <a:rPr lang="el-GR" dirty="0" smtClean="0"/>
              <a:t>2. την κατάλληλη στάση του σώματος,</a:t>
            </a:r>
          </a:p>
          <a:p>
            <a:r>
              <a:rPr lang="el-GR" dirty="0" smtClean="0"/>
              <a:t>4. την κατάλληλη πορεία και την μετακίνηση του στο γήπεδο,</a:t>
            </a:r>
          </a:p>
          <a:p>
            <a:r>
              <a:rPr lang="el-GR" dirty="0" smtClean="0"/>
              <a:t>5. την κατάλληλη κατεύθυνση αποστολής της μπάλας,</a:t>
            </a:r>
          </a:p>
          <a:p>
            <a:r>
              <a:rPr lang="el-GR" dirty="0" smtClean="0"/>
              <a:t>6. την κατάλληλη τεχνική επαφής με την μπάλα στην άμυνα ή στην επίθεση,</a:t>
            </a:r>
          </a:p>
          <a:p>
            <a:r>
              <a:rPr lang="el-GR" dirty="0" smtClean="0"/>
              <a:t>7. την κατάλληλη δύναμη εφαρμογής πάνω στην μπάλα,</a:t>
            </a:r>
          </a:p>
          <a:p>
            <a:r>
              <a:rPr lang="el-GR" dirty="0" smtClean="0"/>
              <a:t>8. τον κατάλληλο ρυθμό κατά την εκτέλεση των κινήσεων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49900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60648"/>
            <a:ext cx="8229600" cy="1143000"/>
          </a:xfrm>
        </p:spPr>
        <p:txBody>
          <a:bodyPr>
            <a:normAutofit/>
          </a:bodyPr>
          <a:lstStyle/>
          <a:p>
            <a:r>
              <a:rPr lang="el-GR" dirty="0"/>
              <a:t>ΤΕΧΝΙΚΗ ΚΑΙ </a:t>
            </a:r>
            <a:r>
              <a:rPr lang="el-GR" dirty="0" smtClean="0"/>
              <a:t>ΤΑΚΤΙΚΗ</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Η τεχνική αναφέρεται στους τρόπους ενέργειας που σχετίζονται με την μπάλα.</a:t>
            </a:r>
          </a:p>
          <a:p>
            <a:r>
              <a:rPr lang="el-GR" dirty="0" smtClean="0"/>
              <a:t>Κάθε ενέργεια που γίνεται στον χώρο και στο χρόνο είναι ένα σύνολο συνδυασμένων κινήσεων των μελών του σώματος που καθορίζεται από το </a:t>
            </a:r>
            <a:r>
              <a:rPr lang="el-GR" dirty="0" err="1" smtClean="0"/>
              <a:t>΄΄πως΄΄</a:t>
            </a:r>
            <a:r>
              <a:rPr lang="el-GR" dirty="0" smtClean="0"/>
              <a:t> και το </a:t>
            </a:r>
            <a:r>
              <a:rPr lang="el-GR" dirty="0" err="1" smtClean="0"/>
              <a:t>΄΄πότε΄΄</a:t>
            </a:r>
            <a:r>
              <a:rPr lang="el-GR" dirty="0" smtClean="0"/>
              <a:t> εξαιτίας της μπάλας όμως υπεισέρχεται και ο παράγοντας </a:t>
            </a:r>
            <a:r>
              <a:rPr lang="el-GR" dirty="0" err="1" smtClean="0"/>
              <a:t>΄΄που΄΄</a:t>
            </a:r>
            <a:r>
              <a:rPr lang="el-GR" dirty="0" smtClean="0"/>
              <a:t>.</a:t>
            </a:r>
          </a:p>
          <a:p>
            <a:r>
              <a:rPr lang="el-GR" dirty="0" smtClean="0"/>
              <a:t>Όλες οι ενέργειες που συμβαίνουν χωρίς κάποιον συγκεκριμένο αγωνιστικό στόχο αφορούν την τεχνική του αθλήματος.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261598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ΤΕΧΝΙΚΗ ΚΑΙ ΤΑΚΤΙΚΗ</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Όλες οι ενέργειες που έχουν κάποιο συγκεκριμένο αντικειμενικό στόχο αφορούν την τακτική του αθλήματος.</a:t>
            </a:r>
          </a:p>
          <a:p>
            <a:r>
              <a:rPr lang="el-GR" dirty="0" smtClean="0"/>
              <a:t>Η τακτική σχετίζεται με την επιδίωξη και την σκοπιμότητα ενός εξωτερικού αποτελέσματος ως προς τον χρόνο και την κατεύθυνση (της μπάλας ή του σώματος του παίκτη/</a:t>
            </a:r>
            <a:r>
              <a:rPr lang="el-GR" dirty="0" err="1" smtClean="0"/>
              <a:t>τριας</a:t>
            </a:r>
            <a:r>
              <a:rPr lang="el-GR" dirty="0" smtClean="0"/>
              <a:t>).</a:t>
            </a:r>
          </a:p>
          <a:p>
            <a:r>
              <a:rPr lang="el-GR" dirty="0" smtClean="0"/>
              <a:t>Το </a:t>
            </a:r>
            <a:r>
              <a:rPr lang="el-GR" dirty="0" err="1" smtClean="0"/>
              <a:t>΄΄γιατί΄΄</a:t>
            </a:r>
            <a:r>
              <a:rPr lang="el-GR" dirty="0" smtClean="0"/>
              <a:t> είναι το αίτιο και η θεωρητική βάση για την σκόπιμη ενέργεια και την κατάκτηση ενός συγκεκριμένου αποτελέσματος στην πετοσφαίριση.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157400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αναλυθεί ο </a:t>
            </a:r>
            <a:r>
              <a:rPr lang="el-GR" dirty="0" err="1" smtClean="0"/>
              <a:t>τεχνικοτακτικός</a:t>
            </a:r>
            <a:r>
              <a:rPr lang="el-GR" dirty="0" smtClean="0"/>
              <a:t> παράγοντας και πως επηρεάζει αυτός έναν αγώνα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τον </a:t>
            </a:r>
            <a:r>
              <a:rPr lang="el-GR" altLang="el-GR" dirty="0" err="1" smtClean="0"/>
              <a:t>τεχνικοτακτικό</a:t>
            </a:r>
            <a:r>
              <a:rPr lang="el-GR" altLang="el-GR" dirty="0" smtClean="0"/>
              <a:t> παράγοντα στο βόλεϊ ατομική- ομαδική τεχνική και ατομική – ομαδική τακτική.</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 ΤΕΧΝΙΚΟΤΑΚΤΙΚΟΣ </a:t>
            </a:r>
            <a:r>
              <a:rPr lang="el-GR" dirty="0" smtClean="0"/>
              <a:t>ΠΑΡΑΓΟΝΤΑΣ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Ο παίκτης/</a:t>
            </a:r>
            <a:r>
              <a:rPr lang="el-GR" dirty="0" err="1" smtClean="0"/>
              <a:t>τρια</a:t>
            </a:r>
            <a:r>
              <a:rPr lang="el-GR" dirty="0" smtClean="0"/>
              <a:t> πετοσφαίρισης χρησιμοποιεί κατά την διάρκεια της προπόνησης και του αγώνα τις φυσικές, αισθητικές και οπτικές ικανότητες του ώστε να αντιμετωπίσει αποτελεσματικά τους αντιπάλους του.</a:t>
            </a:r>
          </a:p>
          <a:p>
            <a:r>
              <a:rPr lang="el-GR" dirty="0" smtClean="0"/>
              <a:t>Η ατομική τεχνική στην πετοσφαίριση είναι ένα σύνολο συντονισμένων ενεργειών όπου χρησιμοποιούνται από τον παίκτη/</a:t>
            </a:r>
            <a:r>
              <a:rPr lang="el-GR" dirty="0" err="1" smtClean="0"/>
              <a:t>τρια</a:t>
            </a:r>
            <a:r>
              <a:rPr lang="el-GR" dirty="0" smtClean="0"/>
              <a:t> οι εσωτερικές και εξωτερικές δυνάμεις του για την επίτευξη του καλύτερου αγωνιστικού αποτελέσματος.</a:t>
            </a:r>
          </a:p>
          <a:p>
            <a:r>
              <a:rPr lang="el-GR" dirty="0" smtClean="0"/>
              <a:t>Εξαιτίας της φύσης του αθλήματος ένας/μια παίκτης/</a:t>
            </a:r>
            <a:r>
              <a:rPr lang="el-GR" dirty="0" err="1" smtClean="0"/>
              <a:t>τρια</a:t>
            </a:r>
            <a:r>
              <a:rPr lang="el-GR" dirty="0" smtClean="0"/>
              <a:t> οφείλει να είναι διαρκώς προσανατολισμένος στην τελειοποίηση των τεχνικών δεξιοτήτων (τεχνική προπόνηση) σε σχέση με άλλα αθλήματα π.χ. δρόμους.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 ΤΕΧΝΙΚΟΤΑΚΤΙΚΟΣ </a:t>
            </a:r>
            <a:r>
              <a:rPr lang="el-GR" dirty="0" smtClean="0"/>
              <a:t>ΠΑΡΑΓΟΝΤΑΣ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Η τεχνική του αθλήματος περιλαμβάνει πολλές κινήσεις επιδεξιότητας και μορφές επαφής με την μπάλα πράγμα που είναι ο σκοπός της προπόνησης (η ορθή εκμάθηση των κινήσεων).</a:t>
            </a:r>
          </a:p>
          <a:p>
            <a:r>
              <a:rPr lang="el-GR" dirty="0" smtClean="0"/>
              <a:t>Επιπλέον το νικηφόρο αποτέλεσμα στους αγώνες είναι το μέσο για την επίτευξη της μέγιστης δυνατής αποτελεσματικότητας από τους παίκτες μας.</a:t>
            </a:r>
          </a:p>
          <a:p>
            <a:r>
              <a:rPr lang="el-GR" dirty="0" smtClean="0"/>
              <a:t>Η τεχνική στην πετοσφαίριση δεν είναι αυτοσκοπός, αλλά πρέπει να συνδέεται άμεσα με την αγωνιστική ενέργεια και το αποτέλεσμα της που είναι η κατάκτηση των πόντων.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239375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ΠΡΟΣΩΠΙΚΟ ΣΤΥΛ </a:t>
            </a:r>
            <a:r>
              <a:rPr lang="el-GR" dirty="0" smtClean="0"/>
              <a:t>ΤΟΥ ΠΑΙΚΤΗ ΠΕΤΟΣΦΑΙΡΙΣΗΣ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Το προσωπικό στυλ του παίκτη/</a:t>
            </a:r>
            <a:r>
              <a:rPr lang="el-GR" dirty="0" err="1" smtClean="0"/>
              <a:t>τριας</a:t>
            </a:r>
            <a:r>
              <a:rPr lang="el-GR" dirty="0" smtClean="0"/>
              <a:t> πετοσφαίρισης προκύπτει από την διαφορά μεταξύ του θεωρητικά άριστου τεχνικού προτύπου εκτέλεσης των κινήσεων και από την πραγματική εκτέλεση των κινήσεων από τον παίκτη/</a:t>
            </a:r>
            <a:r>
              <a:rPr lang="el-GR" dirty="0" err="1" smtClean="0"/>
              <a:t>τρια</a:t>
            </a:r>
            <a:r>
              <a:rPr lang="el-GR" dirty="0" smtClean="0"/>
              <a:t> μας.</a:t>
            </a:r>
          </a:p>
          <a:p>
            <a:r>
              <a:rPr lang="el-GR" dirty="0" smtClean="0"/>
              <a:t>Είναι σημαντικό να λαμβάνεται υπόψη από τον προπονητή η τεχνική εκτέλεση των κινήσεων και άλλων εξεχόντων παικτών που πιθανόν αποκλίνουν από το ιδανικό τεχνικό πρότυπο εκτέλεσης όπως παρουσιάζεται στην βιβλιογραφία για την καλύτερη διαμόρφωση των τεχνικών κινήσεων από τους παίκτες/</a:t>
            </a:r>
            <a:r>
              <a:rPr lang="el-GR" dirty="0" err="1" smtClean="0"/>
              <a:t>τριες</a:t>
            </a:r>
            <a:r>
              <a:rPr lang="el-GR" dirty="0" smtClean="0"/>
              <a:t>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303347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ΠΡΟΣΩΠΙΚΟ ΣΤΥΛ ΤΟΥ</a:t>
            </a:r>
            <a:br>
              <a:rPr lang="el-GR" dirty="0"/>
            </a:br>
            <a:r>
              <a:rPr lang="el-GR" dirty="0"/>
              <a:t>ΠΑΙΚΤΗ </a:t>
            </a:r>
            <a:r>
              <a:rPr lang="el-GR" dirty="0" smtClean="0"/>
              <a:t>ΠΕΤΟΣΦΑΙΡΙΣΗΣ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Η τεχνική εκτέλεση των κινήσεων θα πρέπει να αξιολογείται σε συνάρτηση με την επίδοση του παίκτη/</a:t>
            </a:r>
            <a:r>
              <a:rPr lang="el-GR" dirty="0" err="1" smtClean="0"/>
              <a:t>τριας</a:t>
            </a:r>
            <a:r>
              <a:rPr lang="el-GR" dirty="0" smtClean="0"/>
              <a:t>.</a:t>
            </a:r>
          </a:p>
          <a:p>
            <a:r>
              <a:rPr lang="el-GR" dirty="0" smtClean="0"/>
              <a:t>Πολλές φορές παίκτες/</a:t>
            </a:r>
            <a:r>
              <a:rPr lang="el-GR" dirty="0" err="1" smtClean="0"/>
              <a:t>τριες</a:t>
            </a:r>
            <a:r>
              <a:rPr lang="el-GR" dirty="0" smtClean="0"/>
              <a:t> παρόλη την κακή εκτέλεση των τεχνικών κινήσεων τους είναι ιδιαίτερα αποτελεσματικοί, από την άλλη πλευρά όμως δεν μπορούν να αποδώσουν τα μέγιστα ή ανακόπτεται εύκολα η πρόοδο τους.</a:t>
            </a:r>
          </a:p>
          <a:p>
            <a:r>
              <a:rPr lang="el-GR" dirty="0" smtClean="0"/>
              <a:t>Καθήκον του κάθε προπονητή είναι να ανακαλύψει τις αιτίες των τεχνικών σφαλμάτων που κάνουν οι παίκτες/</a:t>
            </a:r>
            <a:r>
              <a:rPr lang="el-GR" dirty="0" err="1" smtClean="0"/>
              <a:t>τριες</a:t>
            </a:r>
            <a:r>
              <a:rPr lang="el-GR" dirty="0" smtClean="0"/>
              <a:t> του, να προσπαθήσει να τις διορθώσει και να δώσει λύσεις.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2828901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1841</Words>
  <Application>Microsoft Office PowerPoint</Application>
  <PresentationFormat>On-screen Show (4:3)</PresentationFormat>
  <Paragraphs>142</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Ο ΤΕΧΝΙΚΟΤΑΚΤΙΚΟΣ ΠΑΡΑΓΟΝΤΑΣ</vt:lpstr>
      <vt:lpstr>Ο ΤΕΧΝΙΚΟΤΑΚΤΙΚΟΣ ΠΑΡΑΓΟΝΤΑΣ</vt:lpstr>
      <vt:lpstr>ΤΟ ΠΡΟΣΩΠΙΚΟ ΣΤΥΛ ΤΟΥ ΠΑΙΚΤΗ ΠΕΤΟΣΦΑΙΡΙΣΗΣ</vt:lpstr>
      <vt:lpstr>ΤΟ ΠΡΟΣΩΠΙΚΟ ΣΤΥΛ ΤΟΥ ΠΑΙΚΤΗ ΠΕΤΟΣΦΑΙΡΙΣΗΣ</vt:lpstr>
      <vt:lpstr>ΑΤΟΜΙΚΗ ΤΑΚΤΙΚΗ</vt:lpstr>
      <vt:lpstr>ΑΤΟΜΙΚΗ ΤΑΚΤΙΚΗ</vt:lpstr>
      <vt:lpstr>ΤΕΧΝΙΚΕΣ ΓΝΩΣΕΙΣ</vt:lpstr>
      <vt:lpstr>ΣΧΕΣΗ ΤΗΣ ΜΠΑΛΑΣ ΜΕ ΤΟ ΦΙΛΕ</vt:lpstr>
      <vt:lpstr>ΚΕΝΟΣ ΧΩΡΟΣ ΓΗΠΕΔΟΥ</vt:lpstr>
      <vt:lpstr>ΥΨΟΣ ΤΗΣ ΜΠΑΛΑΣ</vt:lpstr>
      <vt:lpstr>ΕΠΙΠΕΔΟ ΤΩΝ ΣΥΜΠΑΙΚΤΩΝ</vt:lpstr>
      <vt:lpstr>ΕΠΙΠΕΔΟ ΤΩΝ ΑΝΤΙΠΑΛΩΝ</vt:lpstr>
      <vt:lpstr>ΔΙΑΜΟΡΦΩΣΗ ΤΟΥ ΣΚΟΡ</vt:lpstr>
      <vt:lpstr>ΚΡΙΣΙΜΟΤΗΤΑ ΤΟΥ ΣΕΤ</vt:lpstr>
      <vt:lpstr>ΨΥΧΙΚΕΣ ΙΚΑΝΟΤΗΤΕΣ </vt:lpstr>
      <vt:lpstr>ΟΜΑΔΙΚΗ ΨΥΧΟΛΟΓΙΑ</vt:lpstr>
      <vt:lpstr>ΕΠΙΛΟΓΕΣ ΣΤΗΝ ΑΤΟΜΙΚΗ ΤΑΚΤΙΚΗ ΠΑΙΚΤΗ ΠΕΤΟΣΦΑΙΡΙΣΗΣ</vt:lpstr>
      <vt:lpstr>ΤΕΧΝΙΚΗ ΚΑΙ ΤΑΚΤΙΚΗ</vt:lpstr>
      <vt:lpstr>ΤΕΧΝΙΚΗ ΚΑΙ ΤΑΚΤΙΚΗ </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278</cp:revision>
  <dcterms:created xsi:type="dcterms:W3CDTF">2012-09-06T09:03:05Z</dcterms:created>
  <dcterms:modified xsi:type="dcterms:W3CDTF">2015-06-26T20:54:20Z</dcterms:modified>
</cp:coreProperties>
</file>