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0"/>
  </p:notesMasterIdLst>
  <p:sldIdLst>
    <p:sldId id="305" r:id="rId3"/>
    <p:sldId id="306" r:id="rId4"/>
    <p:sldId id="307" r:id="rId5"/>
    <p:sldId id="264" r:id="rId6"/>
    <p:sldId id="308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9" r:id="rId46"/>
    <p:sldId id="260" r:id="rId47"/>
    <p:sldId id="310" r:id="rId48"/>
    <p:sldId id="311" r:id="rId49"/>
  </p:sldIdLst>
  <p:sldSz cx="9144000" cy="6858000" type="screen4x3"/>
  <p:notesSz cx="6858000" cy="9144000"/>
  <p:custDataLst>
    <p:tags r:id="rId5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3762F2-909A-4417-AFD3-3594F87AE744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23280F-131B-431F-855E-2B29C89988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7093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03CFA-E327-487F-9CCF-12C375B211BC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5A2F8-0C18-4E98-9BC9-2EA460E61CBB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818C-200F-4471-9835-97BBB414D074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Θόρυβος στις Τηλεπικοινωνίες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B83A-1037-4416-BC50-212D411BE8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89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2AAC-1F8E-4D77-BFAA-5FAA2C0099CD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Θόρυβος στις Τηλεπικοινωνίες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CA6D-CD6B-41D1-87E5-FE4014DA95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494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5891-978C-457D-8984-751FF6234B1B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Θόρυβος στις Τηλεπικοινωνίες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8DD73-EA41-4391-8733-796389EAB0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015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AB6B-DEFA-4839-BAE5-9B673FD12440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Θόρυβος στις Τηλεπικοινωνίες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5082-029B-49F3-8A99-F5E085D146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870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E0248-157D-4FA5-AED9-7435B3C4AED6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Θόρυβος στις Τηλεπικοινωνίες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639C-C23A-46B5-B7B5-2A8631D288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630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6D23E-23E0-4591-AF97-BF1B152F0350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Θόρυβος στις Τηλεπικοινωνίες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67E2-4189-45FA-AFF5-5980446DA7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33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DC5F-C978-4AB4-BE8D-66E2B2CB6136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Θόρυβος στις Τηλεπικοινωνίες</a:t>
            </a: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7A64-98A3-4CCF-869B-6C0FC8BF43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552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3892A-B5A3-4AC9-B338-33A83D0F1974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Θόρυβος στις Τηλεπικοινωνίες</a:t>
            </a: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04D7-936D-4789-A74F-25119565E8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10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A680-BA81-43D9-9B4B-E0F8316AE030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Θόρυβος στις Τηλεπικοινωνίες</a:t>
            </a: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FD268-5F53-4B8C-B4B4-6302BAA6AD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84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0031-8B16-417E-B2DE-462DED28F47B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Θόρυβος στις Τηλεπικοινωνίες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CC6FB-8B22-4166-B36F-7824D8DBFE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589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D9917-46E8-44E5-98D5-AC27053C9D21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Θόρυβος στις Τηλεπικοινωνίες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96B7E-4071-429D-A3AF-C0914EF6CA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767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056D44-67A8-4B73-B197-5E606ED571DF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l-GR"/>
              <a:t>Θόρυβος στις Τηλεπικοινωνίες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E6052-EF77-4730-B7BA-D9401EC88F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deed.e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1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notesSlide" Target="../notesSlides/notesSlide2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42.xml"/><Relationship Id="rId4" Type="http://schemas.openxmlformats.org/officeDocument/2006/relationships/slide" Target="slide6.xml"/><Relationship Id="rId9" Type="http://schemas.openxmlformats.org/officeDocument/2006/relationships/slide" Target="slide3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TMA11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openxmlformats.org/officeDocument/2006/relationships/hyperlink" Target="http://creativecommons.org/licenses/by-nc-sa/4.0/deed.el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61963"/>
            <a:ext cx="3455987" cy="1041400"/>
            <a:chOff x="611559" y="461813"/>
            <a:chExt cx="3456384" cy="1041770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3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611559" y="461813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/>
                <a:t>Τεχνολογικό Εκπαιδευτικό </a:t>
              </a:r>
            </a:p>
            <a:p>
              <a:pPr eaLnBrk="1" hangingPunct="1"/>
              <a:r>
                <a:rPr lang="el-GR" sz="2000" dirty="0"/>
                <a:t>Ίδρυμα Θεσσαλίας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6864" y="1644551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</a:rPr>
              <a:t>Κινητές Επικοινωνίες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331640" y="3048000"/>
            <a:ext cx="6552727" cy="23622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Ενότητα #</a:t>
            </a:r>
            <a:r>
              <a:rPr lang="el-GR" sz="2800" b="1" dirty="0">
                <a:solidFill>
                  <a:prstClr val="black"/>
                </a:solidFill>
                <a:ea typeface="+mj-ea"/>
                <a:cs typeface="+mj-cs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: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prstClr val="black"/>
                </a:solidFill>
              </a:rPr>
              <a:t>Θόρυβος στις Τηλεπικοινωνίες</a:t>
            </a:r>
            <a:endParaRPr lang="el-GR" sz="28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Γεώργιος </a:t>
            </a:r>
            <a:r>
              <a:rPr lang="el-GR" sz="2800" dirty="0" err="1" smtClean="0">
                <a:solidFill>
                  <a:prstClr val="black"/>
                </a:solidFill>
                <a:ea typeface="+mj-ea"/>
                <a:cs typeface="+mj-cs"/>
              </a:rPr>
              <a:t>Καρέτσος</a:t>
            </a:r>
            <a:endParaRPr lang="el-GR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Τεχνολογικών Εφαρμογών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>
                <a:solidFill>
                  <a:prstClr val="black"/>
                </a:solidFill>
              </a:rPr>
              <a:t>Τμήμα Μηχανικών </a:t>
            </a:r>
            <a:r>
              <a:rPr lang="el-GR" sz="2800" dirty="0" smtClean="0">
                <a:solidFill>
                  <a:prstClr val="black"/>
                </a:solidFill>
              </a:rPr>
              <a:t>Πληροφορικής </a:t>
            </a:r>
            <a:r>
              <a:rPr lang="el-GR" sz="2800" dirty="0">
                <a:solidFill>
                  <a:prstClr val="black"/>
                </a:solidFill>
              </a:rPr>
              <a:t>Τ.Ε. </a:t>
            </a:r>
          </a:p>
        </p:txBody>
      </p:sp>
      <p:pic>
        <p:nvPicPr>
          <p:cNvPr id="9" name="Εικόνα 2" descr=" Λογότυπο για άδειες χρήσης creative commons, b y, n c, s a ">
            <a:hlinkClick r:id="rId5" tooltip="Μετάβαση στην Άδεια Χρήσης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36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Εξωτερικός θόρυβος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000" kern="0" dirty="0" smtClean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Στην  κατηγορία  των  εξωτερικών  θορύβων  συμπεριλαμβάνονται:  ο ατμοσφαιρικός, ο τεχνητός ή βιομηχανικός, και ο εξωγήινος θόρυβος.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Ο εξωτερικός θόρυβος είναι δύσκολο να επεξεργαστεί ποσοτικά και να αντιμετωπιστεί</a:t>
            </a:r>
            <a:r>
              <a:rPr lang="en-US" altLang="el-GR" sz="2800" kern="0" dirty="0" smtClean="0">
                <a:solidFill>
                  <a:srgbClr val="000000"/>
                </a:solidFill>
              </a:rPr>
              <a:t>.</a:t>
            </a:r>
            <a:endParaRPr lang="el-GR" altLang="el-GR" sz="2800" kern="0" dirty="0" smtClean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Ο μόνος τρόπος ελαχιστοποίησής του είναι η αλλαγή της θέσης του δέκτη, ή και ολόκληρου του συστήματος λήψης.</a:t>
            </a:r>
          </a:p>
        </p:txBody>
      </p:sp>
      <p:sp>
        <p:nvSpPr>
          <p:cNvPr id="1024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1024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FCB53-B9CE-4D28-BDBD-99200152A8DF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Ατμοσφαιρικός θόρυβος </a:t>
            </a:r>
            <a:br>
              <a:rPr lang="el-GR" altLang="el-GR" b="1" dirty="0" smtClean="0"/>
            </a:br>
            <a:r>
              <a:rPr lang="el-GR" altLang="el-GR" b="1" dirty="0" smtClean="0"/>
              <a:t>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Προκαλείται από τις ξαφνικές εκκενώσεις των καταιγίδων και από άλλες φυσικές ηλεκτρικές διαταραχές που εμφανίζονται στην ατμόσφαιρα.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Η ενέργεια είναι κατανεμημένη σε όλο το φάσμα συχνοτήτων που χρησιμοποιείται για ασύρματη επικοινωνία. 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Επομένως, ο ατμοσφαιρικός θόρυβος αποτελείται από ψευδή  </a:t>
            </a:r>
            <a:r>
              <a:rPr lang="el-GR" altLang="el-GR" sz="2000" kern="0" dirty="0" err="1" smtClean="0">
                <a:solidFill>
                  <a:srgbClr val="000000"/>
                </a:solidFill>
              </a:rPr>
              <a:t>ραδιοσήματα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µε  συνιστώσες  κατανεμημένες  σε µία  ευρεία  κλίμακα συχνοτήτων. 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Διαδίδονται πάνω από τη γη κατά τον ίδιο τρόπο, όπως τα επιθυμητά ράδιο κύματα με την ίδια συχνότητα. 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Συνεπώς σε ένα δεδομένο σημείο λήψης, η λαμβάνουσα κεραία παίρνει όχι μόνο το επιθυμητό σήμα, αλλά και το στατικό θόρυβο από όλες τις καταιγίδες, τοπικές ή απομακρυσμένες.</a:t>
            </a:r>
          </a:p>
        </p:txBody>
      </p:sp>
      <p:sp>
        <p:nvSpPr>
          <p:cNvPr id="1126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1126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475D22-F70E-4A21-A044-F44BEB5580A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kern="0" dirty="0" smtClean="0">
                <a:solidFill>
                  <a:srgbClr val="000000"/>
                </a:solidFill>
              </a:rPr>
              <a:t>Ατμοσφαιρικός </a:t>
            </a:r>
            <a:r>
              <a:rPr lang="el-GR" altLang="el-GR" b="1" kern="0" dirty="0">
                <a:solidFill>
                  <a:srgbClr val="000000"/>
                </a:solidFill>
              </a:rPr>
              <a:t>θόρυβος </a:t>
            </a:r>
            <a:r>
              <a:rPr lang="el-GR" altLang="el-GR" b="1" kern="0" dirty="0" smtClean="0">
                <a:solidFill>
                  <a:srgbClr val="000000"/>
                </a:solidFill>
              </a:rPr>
              <a:t/>
            </a:r>
            <a:br>
              <a:rPr lang="el-GR" altLang="el-GR" b="1" kern="0" dirty="0" smtClean="0">
                <a:solidFill>
                  <a:srgbClr val="000000"/>
                </a:solidFill>
              </a:rPr>
            </a:br>
            <a:r>
              <a:rPr lang="el-GR" altLang="el-GR" b="1" kern="0" dirty="0" smtClean="0">
                <a:solidFill>
                  <a:srgbClr val="000000"/>
                </a:solidFill>
              </a:rPr>
              <a:t>(2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1800" kern="0" dirty="0" smtClean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Η ισχύς του πεδίου του ατμοσφαιρικού θορύβου μεταβάλλεται περίπου αντιστρόφως με τη συχνότητα. 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Μεγάλος ατμοσφαιρικός θόρυβος παράγεται σε χαμηλές και μέσες ζώνες συχνοτήτων, ενώ πολύ λίγος θόρυβος παράγεται στα VHF και στα UHF. 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Περαιτέρω, οι υψηλές συχνότητες περιορίζονται στην διάδοση οπτικής (λιγότερο από 80 χιλιόμετρα απόσταση). 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Για αυτούς τους λόγους, ο ατμοσφαιρικός θόρυβος γίνεται λιγότερο σοβαρός σε συχνότητες άνω των 30 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MHz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29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1229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5BA44-4562-444D-A078-DDB48BC1CD00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kern="0" dirty="0">
                <a:solidFill>
                  <a:srgbClr val="000000"/>
                </a:solidFill>
                <a:latin typeface="+mn-lt"/>
              </a:rPr>
              <a:t>Εξωγήινος </a:t>
            </a:r>
            <a:r>
              <a:rPr lang="el-GR" altLang="el-GR" b="1" kern="0" dirty="0" smtClean="0">
                <a:solidFill>
                  <a:srgbClr val="000000"/>
                </a:solidFill>
                <a:latin typeface="+mn-lt"/>
              </a:rPr>
              <a:t>θόρυβος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000" kern="0" dirty="0" smtClean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 smtClean="0">
                <a:solidFill>
                  <a:srgbClr val="000000"/>
                </a:solidFill>
              </a:rPr>
              <a:t>Υπάρχουν </a:t>
            </a:r>
            <a:r>
              <a:rPr lang="el-GR" altLang="el-GR" kern="0" dirty="0">
                <a:solidFill>
                  <a:srgbClr val="000000"/>
                </a:solidFill>
              </a:rPr>
              <a:t>πολλά είδη εξωγήινων και </a:t>
            </a:r>
            <a:r>
              <a:rPr lang="el-GR" altLang="el-GR" kern="0" dirty="0" smtClean="0">
                <a:solidFill>
                  <a:srgbClr val="000000"/>
                </a:solidFill>
              </a:rPr>
              <a:t>διαστημικών </a:t>
            </a:r>
            <a:r>
              <a:rPr lang="el-GR" altLang="el-GR" kern="0" dirty="0">
                <a:solidFill>
                  <a:srgbClr val="000000"/>
                </a:solidFill>
              </a:rPr>
              <a:t>θορύβων ανάλογα με τις πηγές τους. Ωστόσο, αυτά </a:t>
            </a:r>
            <a:r>
              <a:rPr lang="el-GR" altLang="el-GR" kern="0" dirty="0" smtClean="0">
                <a:solidFill>
                  <a:srgbClr val="000000"/>
                </a:solidFill>
              </a:rPr>
              <a:t>μπορούν </a:t>
            </a:r>
            <a:r>
              <a:rPr lang="el-GR" altLang="el-GR" kern="0" dirty="0">
                <a:solidFill>
                  <a:srgbClr val="000000"/>
                </a:solidFill>
              </a:rPr>
              <a:t>να τεθούν σε δύο </a:t>
            </a:r>
            <a:r>
              <a:rPr lang="el-GR" altLang="el-GR" kern="0" dirty="0" smtClean="0">
                <a:solidFill>
                  <a:srgbClr val="000000"/>
                </a:solidFill>
              </a:rPr>
              <a:t>υποομάδες:</a:t>
            </a:r>
            <a:endParaRPr lang="el-GR" altLang="el-GR" kern="0" dirty="0">
              <a:solidFill>
                <a:srgbClr val="000000"/>
              </a:solidFill>
            </a:endParaRPr>
          </a:p>
          <a:p>
            <a:pPr marL="132588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800" kern="0" dirty="0"/>
              <a:t>Ηλιακός θόρυβος και</a:t>
            </a:r>
          </a:p>
          <a:p>
            <a:pPr marL="1325880" lvl="2" indent="-457200" eaLnBrk="1" hangingPunct="1">
              <a:spcBef>
                <a:spcPts val="0"/>
              </a:spcBef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κοσμικός </a:t>
            </a:r>
            <a:r>
              <a:rPr lang="el-GR" altLang="el-GR" sz="2800" kern="0" dirty="0">
                <a:solidFill>
                  <a:srgbClr val="000000"/>
                </a:solidFill>
              </a:rPr>
              <a:t>ή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διαστημικός θόρυβος.</a:t>
            </a:r>
            <a:endParaRPr lang="el-GR" altLang="el-GR" sz="2800" kern="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sp>
        <p:nvSpPr>
          <p:cNvPr id="1331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1331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F7523D-A3E8-46E8-A65A-D55D0A82899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Ηλιακός θόρυβος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Κάτω  από  κανονικές «ήπιες» συνθήκες, υπάρχει ένας σταθερός ακτινοβολούμενος θόρυβος από τον ήλιο.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Αυτό συμβαίνει επειδή ο ήλιος είναι ένα μεγάλο σώμα σε πολύ υψηλή θερμοκρασία (άνω των 6000 ° C επί της επιφανείας), και ακτινοβολεί ηλεκτρική ενέργεια με τη μορφή θορύβου σε ένα πολύ ευρύ φάσμα συχνοτήτων, συμπεριλαμβανομένου του φάσματος που χρησιμοποιείται για ασύρματη επικοινωνία.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Η ένταση του θορύβου που παράγεται από τον ήλιο μεταβάλλεται με το χρόνο. Στην πραγματικότητα, ο ήλιος έχει ένα επαναλαμβανόμενο 11-ετή κύκλο ηλεκτρικών διαταραχών. 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Κατά τη διάρκεια της αιχμής του κύκλου, ο ήλιος παράγει ποσότητα θορύβου που προκαλεί παρεμβολές ραδιοφωνικών σημάτων, τέτοιες που μπορεί πολλές συχνότητες να καταστούν άχρηστες για τις επικοινωνίες.</a:t>
            </a:r>
          </a:p>
        </p:txBody>
      </p:sp>
      <p:sp>
        <p:nvSpPr>
          <p:cNvPr id="1434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1434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2E083-A4FF-4A7B-8426-F243BFCD474D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Κοσμικός θόρυβος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Τα μακρινά αστέρια είναι επίσης ήλιοι και έχουν πολύ υψηλές θερμοκρασίες.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Ως εκ τούτου, αυτά τα αστέρια, εκπέμπουν θόρυβο με τον ίδιο τρόπο όπως ο ήλιος μας. Ο θόρυβος που λαμβάνεται από αυτά τα μακρινά αστέρια είναι θερμικός θόρυβος, και κατανέμεται σχεδόν ομοιόμορφα πάνω στον ουρανό.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Μπορούμε επίσης να λάβουμε θόρυβο από το κέντρο του δικού μας γαλαξία (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Milky Way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), από άλλους μακρινούς γαλαξίες καθώς και από άλλες εικονικές σημειακές πηγές, όπως τα </a:t>
            </a:r>
            <a:r>
              <a:rPr lang="el-GR" altLang="el-GR" sz="2000" kern="0" dirty="0" err="1" smtClean="0">
                <a:solidFill>
                  <a:srgbClr val="000000"/>
                </a:solidFill>
              </a:rPr>
              <a:t>κβάζαρ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και τα </a:t>
            </a:r>
            <a:r>
              <a:rPr lang="el-GR" altLang="el-GR" sz="2000" kern="0" dirty="0" err="1" smtClean="0">
                <a:solidFill>
                  <a:srgbClr val="000000"/>
                </a:solidFill>
              </a:rPr>
              <a:t>πάλσαρ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Ο θόρυβος του διαστήματος είναι </a:t>
            </a:r>
            <a:r>
              <a:rPr lang="el-GR" altLang="el-GR" sz="2000" kern="0" dirty="0" err="1" smtClean="0">
                <a:solidFill>
                  <a:srgbClr val="000000"/>
                </a:solidFill>
              </a:rPr>
              <a:t>παρατηρήσιμος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σε συχνότητες από 8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MHz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μέχρι λίγο παραπάνω από1.43G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Hz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, και είναι εντονότερος στις συχνότητες από 20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MHz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ως 120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MHz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6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1536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6B86F7-D888-449D-A0C4-32D34B0B536A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kern="0" dirty="0" smtClean="0">
                <a:solidFill>
                  <a:srgbClr val="000000"/>
                </a:solidFill>
                <a:latin typeface="+mn-lt"/>
              </a:rPr>
              <a:t>Βιομηχανικός θόρυβος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Είναι ο ηλεκτρικός θόρυβος που παράγεται από πηγές όπως οι αναφλέξεις των αυτοκίνητων και των αεροσκαφών, από ηλεκτρικούς κινητήρες και διακόπτες, διαρροές από γραμμές υψηλής τάσης κ.λπ.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Οι λάμπες φθορισμού αποτελούν ισχυρή πηγή βιομηχανικού θορύβου, και για το λόγο αυτό δεν θα πρέπει να χρησιμοποιούνται σε σημεία λήψης ή δοκιμών σήματος.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Ο τεχνητός θόρυβος είναι πιο έντονος σε βιομηχανικές και πυκνοκατοικημένες περιοχές. Σε τέτοιες περιοχές ξεπερνά κατά πολύ όλες τις άλλες πηγές θορύβου στο εύρος συχνοτήτων, που εκτείνεται από περίπου 1 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MHz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έως 600 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MHz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Η φύση του βιομηχανικού θορύβου είναι τόσο μεταβλητή, που είναι δύσκολο να την αναλύσουμε σε οποιαδήποτε άλλη βάση εκτός της στατιστικής.</a:t>
            </a:r>
          </a:p>
        </p:txBody>
      </p:sp>
      <p:sp>
        <p:nvSpPr>
          <p:cNvPr id="1638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1638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68E7E3-FCC7-461E-8577-9FBA4943768E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l-GR" sz="1400" smtClean="0"/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Εσωτερικός θόρυβος</a:t>
            </a:r>
            <a:endParaRPr lang="el-GR" b="1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Ο θόρυβος που παράγεται από κάθε ενεργή ή παθητική συσκευή που βρίσκεται μέσα στον δέκτη.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Ο  εσωτερικός θόρυβος είναι τυχαία κατανεμημένος σε ολόκληρο το ραδιοφωνικό φάσμα</a:t>
            </a:r>
            <a:r>
              <a:rPr lang="en-US" altLang="el-GR" sz="2800" kern="0" dirty="0" smtClean="0">
                <a:solidFill>
                  <a:srgbClr val="000000"/>
                </a:solidFill>
              </a:rPr>
              <a:t>.</a:t>
            </a:r>
            <a:endParaRPr lang="el-GR" altLang="el-GR" sz="2800" kern="0" dirty="0" smtClean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Οι ραδιοφωνικοί δέκτες σχεδιάζονται έτσι ώστε ο θόρυβος που δημιουργείται εσωτερικά, να είναι πολύ χαμηλότερος από τον λαμβανόμενο εξωτερικό θόρυβο.</a:t>
            </a:r>
          </a:p>
        </p:txBody>
      </p:sp>
      <p:sp>
        <p:nvSpPr>
          <p:cNvPr id="1741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1741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B30C3A-87C2-4978-B675-A3C837716B32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Θερμικός </a:t>
            </a:r>
            <a:r>
              <a:rPr lang="el-GR" altLang="el-GR" b="1" dirty="0"/>
              <a:t>θ</a:t>
            </a:r>
            <a:r>
              <a:rPr lang="el-GR" altLang="el-GR" b="1" dirty="0" smtClean="0"/>
              <a:t>όρυβος </a:t>
            </a:r>
            <a:br>
              <a:rPr lang="el-GR" altLang="el-GR" b="1" dirty="0" smtClean="0"/>
            </a:br>
            <a:r>
              <a:rPr lang="el-GR" altLang="el-GR" b="1" dirty="0" smtClean="0"/>
              <a:t>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Θερμικός θόρυβος είναι μία τυχαία διακύμανση στην τάση, που προκαλείται από την τυχαία κίνηση των φορέων φορτίου, σε οποιοδήποτε αγώγιμο </a:t>
            </a:r>
            <a:r>
              <a:rPr lang="el-GR" altLang="el-GR" sz="2400" kern="0" dirty="0">
                <a:solidFill>
                  <a:srgbClr val="000000"/>
                </a:solidFill>
              </a:rPr>
              <a:t>μ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έσο σε θερμοκρασία πάνω από το απόλυτο μηδέν.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Είναι πάντα παρών στα ηλεκτρονικά κυκλώματα, σε μικρότερο ή μεγαλύτερο βαθμό, και είναι μία κρίσιμη παράμετρος σε πολλά κυκλώματα RF.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Είναι μεγάλης σημασίας γιατί όπως και οι άλλες μορφές θορύβου περιορίζει την ευαισθησία του δέκτη.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Μπορεί να τον συναντήσουμε και σαν θόρυβο 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Johnson-</a:t>
            </a:r>
            <a:r>
              <a:rPr lang="en-US" altLang="el-GR" sz="2400" kern="0" dirty="0" err="1" smtClean="0">
                <a:solidFill>
                  <a:srgbClr val="000000"/>
                </a:solidFill>
              </a:rPr>
              <a:t>Nyquist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, θόρυβο 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Johnson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 ή θόρυβο </a:t>
            </a:r>
            <a:r>
              <a:rPr lang="en-US" altLang="el-GR" sz="2400" kern="0" dirty="0" err="1" smtClean="0">
                <a:solidFill>
                  <a:srgbClr val="000000"/>
                </a:solidFill>
              </a:rPr>
              <a:t>Nyquist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43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1843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3A94C1-C054-49AA-B3D8-35F953A77744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smtClean="0">
                <a:solidFill>
                  <a:srgbClr val="000000"/>
                </a:solidFill>
              </a:rPr>
              <a:t>Θερμικός θόρυβος </a:t>
            </a:r>
            <a:br>
              <a:rPr lang="el-GR" altLang="el-GR" sz="4000" b="1" smtClean="0">
                <a:solidFill>
                  <a:srgbClr val="000000"/>
                </a:solidFill>
              </a:rPr>
            </a:br>
            <a:r>
              <a:rPr lang="el-GR" altLang="el-GR" sz="4000" b="1" smtClean="0">
                <a:solidFill>
                  <a:srgbClr val="000000"/>
                </a:solidFill>
              </a:rPr>
              <a:t>(2 από 2)</a:t>
            </a:r>
            <a:endParaRPr lang="el-GR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Ο θερμικός θόρυβος υφίσταται ανεξάρτητα από την εφαρμοζόμενη τάση, επειδή οι φορείς φορτίου δονούνται ως αποτέλεσμα της θερμοκρασίας. 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Όσο υψηλότερη είναι η θερμοκρασία, τόσο μεγαλύτερες είναι οι δονήσεις και επομένως το θερμικό επίπεδο θορύβου.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Ο θερμικός θόρυβος, όπως και οι άλλες μορφές θορύβου, είναι τυχαίος στη φύση. Δεν είναι δυνατόν να προβλέψουμε την </a:t>
            </a:r>
            <a:r>
              <a:rPr lang="el-GR" altLang="el-GR" sz="2400" kern="0" dirty="0" err="1" smtClean="0">
                <a:solidFill>
                  <a:srgbClr val="000000"/>
                </a:solidFill>
              </a:rPr>
              <a:t>κυματομορφή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 του, και ως εκ τούτου δεν είναι δυνατόν να μειωθούν οι επιπτώσεις του με ακύρωση 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(cancellation)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 ή άλλες παρόμοιες τεχνικές.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sp>
        <p:nvSpPr>
          <p:cNvPr id="1946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1946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71C73E-6A0C-4466-B144-735564CADFAB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8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4000" b="1" kern="0" dirty="0" smtClean="0">
                <a:solidFill>
                  <a:srgbClr val="000000"/>
                </a:solidFill>
                <a:latin typeface="+mn-lt"/>
              </a:rPr>
              <a:t>Θερμικός θόρυβος </a:t>
            </a:r>
            <a:br>
              <a:rPr lang="el-GR" altLang="el-GR" sz="4000" b="1" kern="0" dirty="0" smtClean="0">
                <a:solidFill>
                  <a:srgbClr val="000000"/>
                </a:solidFill>
                <a:latin typeface="+mn-lt"/>
              </a:rPr>
            </a:br>
            <a:r>
              <a:rPr lang="el-GR" altLang="el-GR" sz="4000" b="1" kern="0" dirty="0" smtClean="0">
                <a:solidFill>
                  <a:srgbClr val="000000"/>
                </a:solidFill>
                <a:latin typeface="+mn-lt"/>
              </a:rPr>
              <a:t>στα ηλεκτρονικά κυκλώματα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Ο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θερμικός θόρυβος εμφανίζεται ανεξάρτητα από την ποιότητα των ηλεκτρονικών στοιχείων που χρησιμοποιούνται. Το επίπεδό του εξαρτάται μόνο από τη θερμοκρασία και την τιμή της αντίστασης.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Οι μόνοι τρόποι για να μειωθεί η περιεκτικότητα σε θερμικό θόρυβο ενός κυκλώματος, είναι να μειωθεί η θερμοκρασία λειτουργίας, ή να μειωθεί η τιμή των αντιστάσεων στο κύκλωμα.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Άλλες μορφές θορύβου μπορεί να είναι επίσης παρόντες, και συνεπώς η επιλογή του τύπου του αντιστάτη παίζει ρόλο στον καθορισμό του συνολικού επιπέδου θορύβου, αφού τα διάφορα είδη θορύβου θα προστεθούν μαζί.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Ο θερμικός θόρυβος παράγεται μόνον από το πραγματικό μέρος της κάθε σύνθετης αντίστασης, δηλαδή το ωμικό. Το φανταστικό μέρος δεν παράγει θόρυβο.</a:t>
            </a:r>
          </a:p>
        </p:txBody>
      </p:sp>
      <p:sp>
        <p:nvSpPr>
          <p:cNvPr id="2048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2048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FEAED-B88D-49CD-B983-3CE378E01112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Ισχύς θερμικού θορύβου</a:t>
            </a:r>
            <a:endParaRPr lang="el-GR" b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marL="521208" indent="-521208" eaLnBrk="1" hangingPunct="1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  <a:defRPr/>
                </a:pPr>
                <a:r>
                  <a:rPr lang="el-GR" sz="2800" kern="0" dirty="0" smtClean="0">
                    <a:solidFill>
                      <a:srgbClr val="000000"/>
                    </a:solidFill>
                  </a:rPr>
                  <a:t>Είναι ανάλογη της απόλυτης θερμοκρασίας</a:t>
                </a:r>
                <a:r>
                  <a:rPr lang="el-GR" sz="2800" kern="0" dirty="0">
                    <a:solidFill>
                      <a:srgbClr val="000000"/>
                    </a:solidFill>
                  </a:rPr>
                  <a:t>, και ανάλογη του εύρους ζώνης στο οποίο </a:t>
                </a:r>
                <a:r>
                  <a:rPr lang="el-GR" sz="2800" kern="0" dirty="0" smtClean="0">
                    <a:solidFill>
                      <a:srgbClr val="000000"/>
                    </a:solidFill>
                  </a:rPr>
                  <a:t>μετράμε </a:t>
                </a:r>
                <a:r>
                  <a:rPr lang="el-GR" sz="2800" kern="0" dirty="0">
                    <a:solidFill>
                      <a:srgbClr val="000000"/>
                    </a:solidFill>
                  </a:rPr>
                  <a:t>το </a:t>
                </a:r>
                <a:r>
                  <a:rPr lang="el-GR" sz="2800" kern="0" dirty="0" smtClean="0">
                    <a:solidFill>
                      <a:srgbClr val="000000"/>
                    </a:solidFill>
                  </a:rPr>
                  <a:t>θόρυβο.</a:t>
                </a:r>
                <a:endParaRPr lang="en-US" sz="2800" kern="0" dirty="0" smtClean="0">
                  <a:solidFill>
                    <a:srgbClr val="000000"/>
                  </a:solidFill>
                </a:endParaRPr>
              </a:p>
              <a:p>
                <a:pPr marL="0" indent="0" eaLnBrk="1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00007D"/>
                  </a:buClr>
                  <a:buSzPct val="7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l-GR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𝛥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sz="2800" i="1" kern="0" dirty="0" smtClean="0">
                  <a:solidFill>
                    <a:srgbClr val="000000"/>
                  </a:solidFill>
                </a:endParaRPr>
              </a:p>
              <a:p>
                <a:pPr marL="0" indent="0" eaLnBrk="1" hangingPunct="1">
                  <a:spcBef>
                    <a:spcPts val="0"/>
                  </a:spcBef>
                  <a:spcAft>
                    <a:spcPts val="1200"/>
                  </a:spcAft>
                  <a:buClr>
                    <a:srgbClr val="00007D"/>
                  </a:buClr>
                  <a:buSzPct val="7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𝑘𝑇</m:t>
                      </m:r>
                      <m:r>
                        <a:rPr lang="el-GR" sz="28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𝛥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l-GR" sz="2800" i="1" kern="0" dirty="0">
                  <a:solidFill>
                    <a:srgbClr val="000000"/>
                  </a:solidFill>
                </a:endParaRPr>
              </a:p>
              <a:p>
                <a:pPr marL="800100" lvl="2" indent="0"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l-GR" dirty="0">
                    <a:solidFill>
                      <a:srgbClr val="000000"/>
                    </a:solidFill>
                  </a:rPr>
                  <a:t>όπου</a:t>
                </a:r>
                <a:r>
                  <a:rPr lang="en-GB" dirty="0">
                    <a:solidFill>
                      <a:srgbClr val="000000"/>
                    </a:solidFill>
                  </a:rPr>
                  <a:t> k = </a:t>
                </a:r>
                <a:r>
                  <a:rPr lang="el-GR" dirty="0">
                    <a:solidFill>
                      <a:srgbClr val="000000"/>
                    </a:solidFill>
                  </a:rPr>
                  <a:t>σταθερά του </a:t>
                </a:r>
                <a:r>
                  <a:rPr lang="en-GB" dirty="0">
                    <a:solidFill>
                      <a:srgbClr val="000000"/>
                    </a:solidFill>
                  </a:rPr>
                  <a:t>Boltzmann</a:t>
                </a:r>
                <a:r>
                  <a:rPr lang="el-GR" dirty="0">
                    <a:solidFill>
                      <a:srgbClr val="000000"/>
                    </a:solidFill>
                  </a:rPr>
                  <a:t> 1.38 10</a:t>
                </a:r>
                <a:r>
                  <a:rPr lang="el-GR" baseline="30000" dirty="0">
                    <a:solidFill>
                      <a:srgbClr val="000000"/>
                    </a:solidFill>
                  </a:rPr>
                  <a:t>-23</a:t>
                </a:r>
                <a:r>
                  <a:rPr lang="en-GB" dirty="0">
                    <a:solidFill>
                      <a:srgbClr val="000000"/>
                    </a:solidFill>
                  </a:rPr>
                  <a:t> 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J/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K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 (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Joules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dirty="0">
                    <a:solidFill>
                      <a:srgbClr val="000000"/>
                    </a:solidFill>
                  </a:rPr>
                  <a:t>per Kelvin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).</a:t>
                </a:r>
                <a:endParaRPr lang="en-GB" dirty="0">
                  <a:solidFill>
                    <a:srgbClr val="000000"/>
                  </a:solidFill>
                </a:endParaRPr>
              </a:p>
              <a:p>
                <a:pPr marL="800100" lvl="2" indent="0"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GB" dirty="0">
                    <a:solidFill>
                      <a:srgbClr val="000000"/>
                    </a:solidFill>
                  </a:rPr>
                  <a:t>T =  </a:t>
                </a:r>
                <a:r>
                  <a:rPr lang="el-GR" dirty="0">
                    <a:solidFill>
                      <a:srgbClr val="000000"/>
                    </a:solidFill>
                  </a:rPr>
                  <a:t>απόλυτη θερμοκρασία σε</a:t>
                </a:r>
                <a:r>
                  <a:rPr lang="en-GB" dirty="0">
                    <a:solidFill>
                      <a:srgbClr val="000000"/>
                    </a:solidFill>
                  </a:rPr>
                  <a:t> Kelvin, K = 273 + </a:t>
                </a:r>
                <a:r>
                  <a:rPr lang="en-GB" baseline="30000" dirty="0" err="1" smtClean="0">
                    <a:solidFill>
                      <a:srgbClr val="000000"/>
                    </a:solidFill>
                  </a:rPr>
                  <a:t>o</a:t>
                </a:r>
                <a:r>
                  <a:rPr lang="en-GB" dirty="0" err="1" smtClean="0">
                    <a:solidFill>
                      <a:srgbClr val="000000"/>
                    </a:solidFill>
                  </a:rPr>
                  <a:t>C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.</a:t>
                </a:r>
                <a:endParaRPr lang="en-GB" dirty="0">
                  <a:solidFill>
                    <a:srgbClr val="000000"/>
                  </a:solidFill>
                </a:endParaRPr>
              </a:p>
              <a:p>
                <a:pPr marL="800100" lvl="2" indent="0"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l-GR" dirty="0">
                    <a:solidFill>
                      <a:srgbClr val="000000"/>
                    </a:solidFill>
                  </a:rPr>
                  <a:t>Δ</a:t>
                </a:r>
                <a:r>
                  <a:rPr lang="en-US" i="1" dirty="0">
                    <a:solidFill>
                      <a:srgbClr val="000000"/>
                    </a:solidFill>
                  </a:rPr>
                  <a:t>f</a:t>
                </a:r>
                <a:r>
                  <a:rPr lang="en-GB" dirty="0">
                    <a:solidFill>
                      <a:srgbClr val="000000"/>
                    </a:solidFill>
                  </a:rPr>
                  <a:t> = </a:t>
                </a:r>
                <a:r>
                  <a:rPr lang="el-GR" dirty="0" err="1">
                    <a:solidFill>
                      <a:srgbClr val="000000"/>
                    </a:solidFill>
                  </a:rPr>
                  <a:t>συχνοτικό</a:t>
                </a:r>
                <a:r>
                  <a:rPr lang="el-GR" dirty="0">
                    <a:solidFill>
                      <a:srgbClr val="000000"/>
                    </a:solidFill>
                  </a:rPr>
                  <a:t> εύρος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συστήματος.</a:t>
                </a:r>
                <a:endParaRPr lang="en-GB" dirty="0">
                  <a:solidFill>
                    <a:srgbClr val="000000"/>
                  </a:solidFill>
                </a:endParaRPr>
              </a:p>
              <a:p>
                <a:pPr marL="800100" lvl="2" indent="0">
                  <a:spcBef>
                    <a:spcPts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GB" dirty="0" err="1" smtClean="0">
                    <a:solidFill>
                      <a:srgbClr val="000000"/>
                    </a:solidFill>
                  </a:rPr>
                  <a:t>P</a:t>
                </a:r>
                <a:r>
                  <a:rPr lang="en-GB" baseline="-25000" dirty="0" err="1">
                    <a:solidFill>
                      <a:srgbClr val="000000"/>
                    </a:solidFill>
                  </a:rPr>
                  <a:t>n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=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μέγιστη </a:t>
                </a:r>
                <a:r>
                  <a:rPr lang="el-GR" dirty="0">
                    <a:solidFill>
                      <a:srgbClr val="000000"/>
                    </a:solidFill>
                  </a:rPr>
                  <a:t>ισχύς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θορύβου.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eaLnBrk="1" fontAlgn="auto" hangingPunct="1"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213" r="-1778" b="-9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215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E86E22-3206-47DF-B23D-25DE57DAA07A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Αντίσταση ως γεννήτρια θορύβου</a:t>
            </a:r>
            <a:endParaRPr lang="el-GR" b="1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Μία συνηθισμένη αντίσταση σε μία συγκεκριμένη θερμοκρασία δημιουργεί τάση στα άκρα της, η οποία μπορεί να εφαρμοστεί στα άκρα μιας άλλης αντίστασης</a:t>
            </a:r>
            <a:r>
              <a:rPr lang="en-US" altLang="el-GR" sz="28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- φορτίου.</a:t>
            </a:r>
          </a:p>
        </p:txBody>
      </p:sp>
      <p:pic>
        <p:nvPicPr>
          <p:cNvPr id="4" name="Εικόνα 1" descr="Εικόνα ηλεκτρικού κυκλώματος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43" y="3534221"/>
            <a:ext cx="4935714" cy="2866579"/>
          </a:xfrm>
          <a:prstGeom prst="rect">
            <a:avLst/>
          </a:prstGeom>
        </p:spPr>
      </p:pic>
      <p:sp>
        <p:nvSpPr>
          <p:cNvPr id="22533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22534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724BC-29E6-45EA-80D5-CEFF9976349B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l-GR" sz="14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kern="0" dirty="0" smtClean="0">
                <a:solidFill>
                  <a:srgbClr val="000000"/>
                </a:solidFill>
                <a:latin typeface="+mn-lt"/>
              </a:rPr>
              <a:t>Τάση θορύβου</a:t>
            </a:r>
            <a:endParaRPr lang="el-GR" sz="4000" b="1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Η τάση  θορύβου  δημιουργείται από την τυχαία κίνηση των ηλεκτρονίων μέσα στην αντίσταση.</a:t>
            </a:r>
            <a:endParaRPr lang="en-US" altLang="el-GR" sz="2400" kern="0" dirty="0" smtClean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Υποθέτουμε ότι η αντίσταση R</a:t>
            </a:r>
            <a:r>
              <a:rPr lang="en-US" altLang="el-GR" sz="2400" kern="0" baseline="-25000" dirty="0" smtClean="0">
                <a:solidFill>
                  <a:srgbClr val="000000"/>
                </a:solidFill>
              </a:rPr>
              <a:t>Load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 δεν παράγει θόρυβο και δέχεται τη μέγιστη ισχύ θορύβου που παράγει η R.</a:t>
            </a:r>
          </a:p>
          <a:p>
            <a:pPr marL="521208" indent="0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Τότε ισχύει: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dirty="0"/>
          </a:p>
        </p:txBody>
      </p:sp>
      <p:pic>
        <p:nvPicPr>
          <p:cNvPr id="4" name="Εικόνα 1" descr="Εικόνα των εξισώσεων ισχύς και τάση θορύβου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04" y="3846576"/>
            <a:ext cx="5041392" cy="2249424"/>
          </a:xfrm>
          <a:prstGeom prst="rect">
            <a:avLst/>
          </a:prstGeom>
        </p:spPr>
      </p:pic>
      <p:sp>
        <p:nvSpPr>
          <p:cNvPr id="2355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2355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445B9-9D4B-4A4A-8625-9863FBB91F9B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l-GR" sz="14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Θόρυβος βολής</a:t>
            </a:r>
            <a:r>
              <a:rPr lang="en-US" altLang="el-GR" b="1" dirty="0" smtClean="0"/>
              <a:t>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n-US" altLang="el-GR" b="1" dirty="0" smtClean="0"/>
              <a:t>(1</a:t>
            </a:r>
            <a:r>
              <a:rPr lang="el-GR" altLang="el-GR" b="1" dirty="0" smtClean="0"/>
              <a:t> από 2</a:t>
            </a:r>
            <a:r>
              <a:rPr lang="en-US" altLang="el-GR" b="1" dirty="0" smtClean="0"/>
              <a:t>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Εμφανίζεται σε ενεργά στοιχεία όπως οι δίοδοι και τα τρανζίστορ. 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Δημιουργείται από τις τυχαίες μεταβολές στους χρόνους  αφίξεων των φορτισμένων σωματιδίων (ηλεκτρονίων ή οπών), όταν διέρχονται μέσω επαφών τύπου </a:t>
            </a:r>
            <a:r>
              <a:rPr lang="en-US" altLang="el-GR" sz="2200" i="1" kern="0" dirty="0" smtClean="0">
                <a:solidFill>
                  <a:srgbClr val="000000"/>
                </a:solidFill>
              </a:rPr>
              <a:t>p-n</a:t>
            </a:r>
            <a:r>
              <a:rPr lang="el-GR" altLang="el-GR" sz="2200" i="1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όπου εκ φύσεως υφίσταται φράγμα δυναμικού</a:t>
            </a:r>
            <a:r>
              <a:rPr lang="el-GR" altLang="el-GR" sz="2200" i="1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Ο θόρυβος βολής οφείλεται στις διακυμάνσεις του ρεύματος, λόγω του γεγονότος ότι κάθε φορέας διέρχεται του φράγματος δυναμικού ανεξάρτητα από τους άλλους φορείς.</a:t>
            </a:r>
            <a:endParaRPr lang="el-GR" altLang="el-GR" sz="2200" i="1" kern="0" dirty="0" smtClean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Οι </a:t>
            </a:r>
            <a:r>
              <a:rPr lang="en-US" altLang="el-GR" sz="2200" kern="0" dirty="0" smtClean="0">
                <a:solidFill>
                  <a:srgbClr val="000000"/>
                </a:solidFill>
              </a:rPr>
              <a:t>RMS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τιμές του θορύβου βολής είναι αρκετά μικρότερες από αυτές του θερμικού θορύβου, και στις τηλεπικοινωνιακές διατάξεις γενικά δεν τον λαμβάνουμε υπόψη.</a:t>
            </a:r>
          </a:p>
        </p:txBody>
      </p:sp>
      <p:sp>
        <p:nvSpPr>
          <p:cNvPr id="2458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2458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74F01A-E9E8-4DD3-87E5-280A6F4261A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Θόρυβος βολής</a:t>
            </a:r>
            <a:r>
              <a:rPr lang="en-US" altLang="el-GR" b="1" dirty="0" smtClean="0"/>
              <a:t>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n-US" altLang="el-GR" b="1" dirty="0" smtClean="0"/>
              <a:t>(</a:t>
            </a:r>
            <a:r>
              <a:rPr lang="el-GR" altLang="el-GR" b="1" dirty="0" smtClean="0"/>
              <a:t>2 από 2</a:t>
            </a:r>
            <a:r>
              <a:rPr lang="en-US" altLang="el-GR" b="1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Autofit/>
              </a:bodyPr>
              <a:lstStyle/>
              <a:p>
                <a:pPr marL="521208" indent="-521208">
                  <a:spcBef>
                    <a:spcPts val="0"/>
                  </a:spcBef>
                  <a:spcAft>
                    <a:spcPts val="60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  <a:defRPr/>
                </a:pP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Ο υπολογισμός του ρεύματος που οφείλεται στον θόρυβο βολής, γίνεται με προσεγγιστικές εξισώσεις που διαφέρουν από συσκευή σε συσκευή. Η πιο απλή σχέση είναι για την δίοδο κενού: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Clr>
                    <a:srgbClr val="333399"/>
                  </a:buClr>
                  <a:buSzPct val="7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el-GR" sz="200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sz="20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el-GR" sz="20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el-GR" sz="20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altLang="el-GR" sz="20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el-GR" sz="20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2 </m:t>
                          </m:r>
                          <m:r>
                            <a:rPr lang="en-US" altLang="el-GR" sz="20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el-GR" sz="20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20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el-GR" sz="20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el-GR" sz="20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l-GR" altLang="el-GR" sz="20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𝛥</m:t>
                          </m:r>
                          <m:r>
                            <a:rPr lang="en-US" altLang="el-GR" sz="20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altLang="el-GR" sz="20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l-GR" altLang="el-GR" sz="2000" kern="0" dirty="0" smtClean="0">
                  <a:solidFill>
                    <a:srgbClr val="000000"/>
                  </a:solidFill>
                </a:endParaRPr>
              </a:p>
              <a:p>
                <a:pPr marL="1325880" lvl="2" indent="-457200" eaLnBrk="1" hangingPunct="1">
                  <a:spcBef>
                    <a:spcPts val="0"/>
                  </a:spcBef>
                  <a:spcAft>
                    <a:spcPts val="20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¨"/>
                  <a:defRPr/>
                </a:pPr>
                <a:r>
                  <a:rPr lang="en-US" altLang="el-GR" sz="2000" kern="0" dirty="0" smtClean="0">
                    <a:solidFill>
                      <a:srgbClr val="000000"/>
                    </a:solidFill>
                  </a:rPr>
                  <a:t>I</a:t>
                </a:r>
                <a:r>
                  <a:rPr lang="en-US" altLang="el-GR" sz="2000" kern="0" baseline="-25000" dirty="0" smtClean="0">
                    <a:solidFill>
                      <a:srgbClr val="000000"/>
                    </a:solidFill>
                  </a:rPr>
                  <a:t>n</a:t>
                </a:r>
                <a:r>
                  <a:rPr lang="en-US" altLang="el-GR" sz="2000" kern="0" dirty="0" smtClean="0">
                    <a:solidFill>
                      <a:srgbClr val="000000"/>
                    </a:solidFill>
                  </a:rPr>
                  <a:t>=</a:t>
                </a: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el-GR" sz="2000" kern="0" dirty="0" smtClean="0">
                    <a:solidFill>
                      <a:srgbClr val="000000"/>
                    </a:solidFill>
                  </a:rPr>
                  <a:t>RMS </a:t>
                </a: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τιμή του ρεύματος του οφειλόμενου στο θόρυβο βολής,</a:t>
                </a:r>
              </a:p>
              <a:p>
                <a:pPr marL="1325880" lvl="2" indent="-457200" eaLnBrk="1" hangingPunct="1">
                  <a:spcBef>
                    <a:spcPts val="0"/>
                  </a:spcBef>
                  <a:spcAft>
                    <a:spcPts val="20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¨"/>
                  <a:defRPr/>
                </a:pPr>
                <a:r>
                  <a:rPr lang="en-US" altLang="el-GR" sz="2000" kern="0" dirty="0">
                    <a:solidFill>
                      <a:srgbClr val="000000"/>
                    </a:solidFill>
                  </a:rPr>
                  <a:t>e</a:t>
                </a: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el-GR" sz="2000" kern="0" dirty="0" smtClean="0">
                    <a:solidFill>
                      <a:srgbClr val="000000"/>
                    </a:solidFill>
                  </a:rPr>
                  <a:t>=</a:t>
                </a: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 το φορτίο του ηλεκτρονίου (1.6Ε10</a:t>
                </a:r>
                <a:r>
                  <a:rPr lang="el-GR" altLang="el-GR" sz="2000" kern="0" baseline="30000" dirty="0" smtClean="0">
                    <a:solidFill>
                      <a:srgbClr val="000000"/>
                    </a:solidFill>
                  </a:rPr>
                  <a:t>-19</a:t>
                </a: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el-GR" sz="2000" kern="0" dirty="0" smtClean="0">
                    <a:solidFill>
                      <a:srgbClr val="000000"/>
                    </a:solidFill>
                  </a:rPr>
                  <a:t>Coulomb)</a:t>
                </a: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,</a:t>
                </a:r>
              </a:p>
              <a:p>
                <a:pPr marL="1325880" lvl="2" indent="-457200" eaLnBrk="1" hangingPunct="1">
                  <a:spcBef>
                    <a:spcPts val="0"/>
                  </a:spcBef>
                  <a:spcAft>
                    <a:spcPts val="20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¨"/>
                  <a:defRPr/>
                </a:pPr>
                <a:r>
                  <a:rPr lang="en-US" altLang="el-GR" sz="2000" kern="0" dirty="0" err="1" smtClean="0">
                    <a:solidFill>
                      <a:srgbClr val="000000"/>
                    </a:solidFill>
                  </a:rPr>
                  <a:t>I</a:t>
                </a:r>
                <a:r>
                  <a:rPr lang="en-US" altLang="el-GR" sz="2000" kern="0" baseline="-25000" dirty="0" err="1" smtClean="0">
                    <a:solidFill>
                      <a:srgbClr val="000000"/>
                    </a:solidFill>
                  </a:rPr>
                  <a:t>p</a:t>
                </a:r>
                <a:r>
                  <a:rPr lang="el-GR" altLang="el-GR" sz="2000" kern="0" baseline="-25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el-GR" sz="2000" kern="0" dirty="0" smtClean="0">
                    <a:solidFill>
                      <a:srgbClr val="000000"/>
                    </a:solidFill>
                  </a:rPr>
                  <a:t>=</a:t>
                </a: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 Συνεχές ρεύμα της διόδου,</a:t>
                </a:r>
              </a:p>
              <a:p>
                <a:pPr marL="1325880" lvl="2" indent="-457200" eaLnBrk="1" hangingPunct="1">
                  <a:spcBef>
                    <a:spcPts val="0"/>
                  </a:spcBef>
                  <a:spcAft>
                    <a:spcPts val="180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¨"/>
                  <a:defRPr/>
                </a:pP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Δ</a:t>
                </a:r>
                <a:r>
                  <a:rPr lang="en-US" altLang="el-GR" sz="2000" kern="0" dirty="0" smtClean="0">
                    <a:solidFill>
                      <a:srgbClr val="000000"/>
                    </a:solidFill>
                  </a:rPr>
                  <a:t>f</a:t>
                </a: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el-GR" sz="2000" kern="0" dirty="0" smtClean="0">
                    <a:solidFill>
                      <a:srgbClr val="000000"/>
                    </a:solidFill>
                  </a:rPr>
                  <a:t>=</a:t>
                </a: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 εύρος ζώνης του συστήματος.</a:t>
                </a:r>
              </a:p>
              <a:p>
                <a:pPr marL="521208" indent="-521208">
                  <a:spcBef>
                    <a:spcPts val="0"/>
                  </a:spcBef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  <a:defRPr/>
                </a:pP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Το όνομα </a:t>
                </a:r>
                <a:r>
                  <a:rPr lang="en-US" altLang="el-GR" sz="2000" kern="0" dirty="0" smtClean="0">
                    <a:solidFill>
                      <a:srgbClr val="000000"/>
                    </a:solidFill>
                  </a:rPr>
                  <a:t>shot noise </a:t>
                </a: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οφείλεται στον Γερμανό φυσικό </a:t>
                </a:r>
                <a:r>
                  <a:rPr lang="en-US" altLang="el-GR" sz="2000" kern="0" dirty="0" smtClean="0">
                    <a:solidFill>
                      <a:srgbClr val="000000"/>
                    </a:solidFill>
                  </a:rPr>
                  <a:t>Walter</a:t>
                </a: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el-GR" sz="2000" kern="0" dirty="0" smtClean="0">
                    <a:solidFill>
                      <a:srgbClr val="000000"/>
                    </a:solidFill>
                  </a:rPr>
                  <a:t>Hermann </a:t>
                </a:r>
                <a:r>
                  <a:rPr lang="en-US" altLang="el-GR" sz="2000" kern="0" dirty="0" err="1" smtClean="0">
                    <a:solidFill>
                      <a:srgbClr val="000000"/>
                    </a:solidFill>
                  </a:rPr>
                  <a:t>Schottky</a:t>
                </a: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, ο οποίος τον παρομοίασε </a:t>
                </a:r>
                <a:r>
                  <a:rPr lang="el-GR" altLang="el-GR" sz="2000" kern="0" dirty="0">
                    <a:solidFill>
                      <a:srgbClr val="000000"/>
                    </a:solidFill>
                  </a:rPr>
                  <a:t>μ</a:t>
                </a:r>
                <a:r>
                  <a:rPr lang="el-GR" altLang="el-GR" sz="2000" kern="0" dirty="0" smtClean="0">
                    <a:solidFill>
                      <a:srgbClr val="000000"/>
                    </a:solidFill>
                  </a:rPr>
                  <a:t>ε τον θόρυβο που ακούγεται όταν ρίξουμε, με αργό ρυθμό, μία χούφτα από σφαίρες μολύβδου πάνω σε μία ατσάλινη επιφάνεια.</a:t>
                </a:r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 t="-674" r="-370" b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5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25606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E6503-BD12-447A-B377-EC44BA426F1C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Θόρυβος </a:t>
            </a:r>
            <a:r>
              <a:rPr lang="en-US" altLang="el-GR" b="1" smtClean="0"/>
              <a:t>flicker</a:t>
            </a:r>
            <a:r>
              <a:rPr lang="el-GR" altLang="el-GR" b="1" smtClean="0"/>
              <a:t> ή 1</a:t>
            </a:r>
            <a:r>
              <a:rPr lang="en-US" altLang="el-GR" b="1" smtClean="0"/>
              <a:t>/f</a:t>
            </a:r>
            <a:endParaRPr lang="el-GR" b="1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Ο θόρυβος 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flicker (</a:t>
            </a:r>
            <a:r>
              <a:rPr lang="el-GR" altLang="el-GR" sz="2000" kern="0" dirty="0" err="1" smtClean="0">
                <a:solidFill>
                  <a:srgbClr val="000000"/>
                </a:solidFill>
              </a:rPr>
              <a:t>τρεμοσβήματος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) είναι ενδογενής θόρυβος με ελάχιστα αντιληπτή παρουσία στις χαμηλές ακουστικές συχνότητες.</a:t>
            </a:r>
          </a:p>
          <a:p>
            <a:pPr marL="521208" indent="-521208">
              <a:spcBef>
                <a:spcPts val="0"/>
              </a:spcBef>
              <a:spcAft>
                <a:spcPts val="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Σχετίζεται με τις ιδιότητες των υλικών στην επιφάνεια αυτών.</a:t>
            </a:r>
          </a:p>
          <a:p>
            <a:pPr marL="521208" indent="-521208">
              <a:spcBef>
                <a:spcPts val="0"/>
              </a:spcBef>
              <a:spcAft>
                <a:spcPts val="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Αν και παρατηρήθηκε ήδη από το 1925, μόλις το 2013 δόθηκε εξήγηση της προέλευσής του.</a:t>
            </a:r>
          </a:p>
          <a:p>
            <a:pPr marL="521208" indent="-521208">
              <a:spcBef>
                <a:spcPts val="0"/>
              </a:spcBef>
              <a:spcAft>
                <a:spcPts val="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Ονομάζεται και θόρυβος 1/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f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ή ροζ θόρυβος (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pink noise)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,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επειδή η ισχύς του είναι ανάλογη του 1/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f</a:t>
            </a:r>
            <a:r>
              <a:rPr lang="el-GR" altLang="el-GR" sz="2000" kern="0" baseline="30000" dirty="0" smtClean="0">
                <a:solidFill>
                  <a:srgbClr val="000000"/>
                </a:solidFill>
              </a:rPr>
              <a:t>α 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όπου 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f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είναι η συχνότητα του σήματος, και </a:t>
            </a:r>
            <a:r>
              <a:rPr lang="el-GR" altLang="el-GR" sz="2000" i="1" kern="0" dirty="0" smtClean="0">
                <a:solidFill>
                  <a:srgbClr val="000000"/>
                </a:solidFill>
              </a:rPr>
              <a:t>α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μία σταθερά σχεδόν ίση με 1.</a:t>
            </a:r>
          </a:p>
          <a:p>
            <a:pPr marL="521208" indent="-521208">
              <a:spcBef>
                <a:spcPts val="0"/>
              </a:spcBef>
              <a:spcAft>
                <a:spcPts val="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Υπερισχύει των άλλων θορύβων σε συχνότητες κάτω από 300 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Hz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, ενώ η παρουσία του είναι σχεδόν αμελητέα σε σήματα µε συχνότητες μεγαλύτερες από1 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kHz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.</a:t>
            </a:r>
            <a:endParaRPr lang="en-US" altLang="el-GR" sz="2000" kern="0" dirty="0" smtClean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Κατά την ενίσχυση </a:t>
            </a:r>
            <a:r>
              <a:rPr lang="el-GR" altLang="el-GR" sz="2000" kern="0" dirty="0" err="1" smtClean="0">
                <a:solidFill>
                  <a:srgbClr val="000000"/>
                </a:solidFill>
              </a:rPr>
              <a:t>χαμηλόσυχνων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ασθενών σημάτων, ο θόρυβος 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flicker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ενισχύεται ισοδύναμα, οπότε δεν μπορεί να επέλθει ικανοποιητική βελτίωση του λόγου σήματος προς θόρυβο.</a:t>
            </a:r>
          </a:p>
        </p:txBody>
      </p:sp>
      <p:sp>
        <p:nvSpPr>
          <p:cNvPr id="2662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2662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7B489-D1AC-46B5-8B27-63BED760A02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Θόρυβος χρόνου</a:t>
            </a:r>
            <a:r>
              <a:rPr lang="en-US" altLang="el-GR" b="1" dirty="0" smtClean="0"/>
              <a:t> </a:t>
            </a:r>
            <a:r>
              <a:rPr lang="el-GR" altLang="el-GR" b="1" dirty="0" smtClean="0"/>
              <a:t>διέλευσης </a:t>
            </a:r>
            <a:br>
              <a:rPr lang="el-GR" altLang="el-GR" b="1" dirty="0" smtClean="0"/>
            </a:br>
            <a:r>
              <a:rPr lang="el-GR" altLang="el-GR" b="1" dirty="0" smtClean="0"/>
              <a:t>(</a:t>
            </a:r>
            <a:r>
              <a:rPr lang="en-US" altLang="el-GR" b="1" dirty="0" smtClean="0"/>
              <a:t>transit-time noise)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Χρόνος διέλευσης, είναι ο χρόνος που χρειάζεται ένα ηλεκτρόνιο να μεταφερθεί από τον </a:t>
            </a:r>
            <a:r>
              <a:rPr lang="el-GR" altLang="el-GR" sz="2400" kern="0" dirty="0" err="1" smtClean="0">
                <a:solidFill>
                  <a:srgbClr val="000000"/>
                </a:solidFill>
              </a:rPr>
              <a:t>εκπομπό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 στον συλλέκτη ενός τρανζίστορ.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Θόρυβος εμφανίζεται όταν 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o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χρόνος διέλευσης γίνει συγκρίσιμος µε την περίοδο του σήματος το οποίο ενισχύεται (σε συχνότητες πέραν της κλίμακας των VHF (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Very High Frequency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)).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Τότε, κάποιοι από τους φορείς φορτίου διαχέονται προς την πηγή, γεγονός που εντείνεται με την αύξηση της συχνότητας, και τελικά υπερτερεί έναντι των άλλων πηγών θορύβου.</a:t>
            </a:r>
          </a:p>
        </p:txBody>
      </p:sp>
      <p:sp>
        <p:nvSpPr>
          <p:cNvPr id="2765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2765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FD2602-3DF8-4FA2-A898-D1340399BDB1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l-GR" sz="1400" smtClean="0"/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Ανάλυση θορύβου συστημάτων</a:t>
            </a:r>
            <a:endParaRPr lang="el-GR" b="1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>
                <a:solidFill>
                  <a:srgbClr val="000000"/>
                </a:solidFill>
              </a:rPr>
              <a:t>Οι πηγές θορύβου πρέπει να </a:t>
            </a:r>
            <a:r>
              <a:rPr lang="el-GR" altLang="el-GR" kern="0" dirty="0" smtClean="0">
                <a:solidFill>
                  <a:srgbClr val="000000"/>
                </a:solidFill>
              </a:rPr>
              <a:t>λαμβάνονται </a:t>
            </a:r>
            <a:r>
              <a:rPr lang="el-GR" altLang="el-GR" kern="0" dirty="0">
                <a:solidFill>
                  <a:srgbClr val="000000"/>
                </a:solidFill>
              </a:rPr>
              <a:t>αθροιστικά </a:t>
            </a:r>
            <a:r>
              <a:rPr lang="el-GR" altLang="el-GR" kern="0" dirty="0" smtClean="0">
                <a:solidFill>
                  <a:srgbClr val="000000"/>
                </a:solidFill>
              </a:rPr>
              <a:t>υπόψη, </a:t>
            </a:r>
            <a:r>
              <a:rPr lang="el-GR" altLang="el-GR" kern="0" dirty="0">
                <a:solidFill>
                  <a:srgbClr val="000000"/>
                </a:solidFill>
              </a:rPr>
              <a:t>ώστε να μ</a:t>
            </a:r>
            <a:r>
              <a:rPr lang="el-GR" altLang="el-GR" kern="0" dirty="0" smtClean="0">
                <a:solidFill>
                  <a:srgbClr val="000000"/>
                </a:solidFill>
              </a:rPr>
              <a:t>πορεί </a:t>
            </a:r>
            <a:r>
              <a:rPr lang="el-GR" altLang="el-GR" kern="0" dirty="0">
                <a:solidFill>
                  <a:srgbClr val="000000"/>
                </a:solidFill>
              </a:rPr>
              <a:t>να </a:t>
            </a:r>
            <a:r>
              <a:rPr lang="el-GR" altLang="el-GR" kern="0" dirty="0" smtClean="0">
                <a:solidFill>
                  <a:srgbClr val="000000"/>
                </a:solidFill>
              </a:rPr>
              <a:t>εκτιμηθεί </a:t>
            </a:r>
            <a:r>
              <a:rPr lang="el-GR" altLang="el-GR" kern="0" dirty="0">
                <a:solidFill>
                  <a:srgbClr val="000000"/>
                </a:solidFill>
              </a:rPr>
              <a:t>η συνολική τους επίδραση.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 smtClean="0">
                <a:solidFill>
                  <a:srgbClr val="000000"/>
                </a:solidFill>
              </a:rPr>
              <a:t>Χρειαζόμαστε </a:t>
            </a:r>
            <a:r>
              <a:rPr lang="el-GR" altLang="el-GR" kern="0" dirty="0">
                <a:solidFill>
                  <a:srgbClr val="000000"/>
                </a:solidFill>
              </a:rPr>
              <a:t>τρόπους που να </a:t>
            </a:r>
            <a:r>
              <a:rPr lang="el-GR" altLang="el-GR" kern="0" dirty="0" smtClean="0">
                <a:solidFill>
                  <a:srgbClr val="000000"/>
                </a:solidFill>
              </a:rPr>
              <a:t>μπορούν </a:t>
            </a:r>
            <a:r>
              <a:rPr lang="el-GR" altLang="el-GR" kern="0" dirty="0">
                <a:solidFill>
                  <a:srgbClr val="000000"/>
                </a:solidFill>
              </a:rPr>
              <a:t>να χαρακτηρίσουν την επίδοση ενός </a:t>
            </a:r>
            <a:r>
              <a:rPr lang="el-GR" altLang="el-GR" kern="0" dirty="0" smtClean="0">
                <a:solidFill>
                  <a:srgbClr val="000000"/>
                </a:solidFill>
              </a:rPr>
              <a:t>συστήματος </a:t>
            </a:r>
            <a:r>
              <a:rPr lang="el-GR" altLang="el-GR" kern="0" dirty="0">
                <a:solidFill>
                  <a:srgbClr val="000000"/>
                </a:solidFill>
              </a:rPr>
              <a:t>σε σχέση με το </a:t>
            </a:r>
            <a:r>
              <a:rPr lang="el-GR" altLang="el-GR" kern="0" dirty="0" smtClean="0">
                <a:solidFill>
                  <a:srgbClr val="000000"/>
                </a:solidFill>
              </a:rPr>
              <a:t>θόρυβο.</a:t>
            </a:r>
            <a:endParaRPr lang="el-GR" altLang="el-GR" kern="0" dirty="0">
              <a:solidFill>
                <a:srgbClr val="000000"/>
              </a:solidFill>
            </a:endParaRPr>
          </a:p>
          <a:p>
            <a:pPr marL="1325880" lvl="1" indent="-457200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kern="0" dirty="0" smtClean="0">
                <a:solidFill>
                  <a:srgbClr val="000000"/>
                </a:solidFill>
              </a:rPr>
              <a:t>Παράγοντας θορύβου.</a:t>
            </a:r>
            <a:endParaRPr lang="el-GR" altLang="el-GR" kern="0" dirty="0">
              <a:solidFill>
                <a:srgbClr val="000000"/>
              </a:solidFill>
            </a:endParaRPr>
          </a:p>
          <a:p>
            <a:pPr marL="1325880" lvl="1" indent="-457200">
              <a:spcBef>
                <a:spcPts val="0"/>
              </a:spcBef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kern="0" dirty="0">
                <a:solidFill>
                  <a:srgbClr val="000000"/>
                </a:solidFill>
              </a:rPr>
              <a:t>Θερμοκρασία </a:t>
            </a:r>
            <a:r>
              <a:rPr lang="el-GR" altLang="el-GR" kern="0" dirty="0" smtClean="0">
                <a:solidFill>
                  <a:srgbClr val="000000"/>
                </a:solidFill>
              </a:rPr>
              <a:t>θορύβου.</a:t>
            </a:r>
            <a:endParaRPr lang="el-GR" altLang="el-GR" kern="0" dirty="0">
              <a:solidFill>
                <a:srgbClr val="000000"/>
              </a:solidFill>
            </a:endParaRPr>
          </a:p>
        </p:txBody>
      </p:sp>
      <p:sp>
        <p:nvSpPr>
          <p:cNvPr id="2867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2867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68A319-5448-4A60-930B-C87B9B9B6CE9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Προσθήκη θορύβου από πολλές πηγές (1 από 2)</a:t>
            </a:r>
            <a:endParaRPr lang="el-GR" b="1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4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Θεωρούμε δυο πηγές θερμικού θορύβου σε σειρά.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Τότε το άθροισμα των ενεργών τιμών αυτών των τάσεων σε σειρά (</a:t>
            </a:r>
            <a:r>
              <a:rPr lang="en-US" altLang="el-GR" sz="2400" kern="0" dirty="0" err="1" smtClean="0">
                <a:solidFill>
                  <a:srgbClr val="000000"/>
                </a:solidFill>
              </a:rPr>
              <a:t>rms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 voltages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), δίνεται από την τετραγωνική ρίζα του αθροίσματος των τετραγώνων τους.</a:t>
            </a:r>
          </a:p>
        </p:txBody>
      </p:sp>
      <p:pic>
        <p:nvPicPr>
          <p:cNvPr id="4" name="Θέση περιεχομένου 2" descr="Εικόνα των εξισώσεων των ενεργών τιμών των τάσεων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24" y="1881981"/>
            <a:ext cx="3883152" cy="3962400"/>
          </a:xfrm>
        </p:spPr>
      </p:pic>
      <p:sp>
        <p:nvSpPr>
          <p:cNvPr id="2970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2970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F80709-B34D-43E9-BC67-231D634DC411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Σκοποί ενότητας </a:t>
            </a:r>
          </a:p>
        </p:txBody>
      </p:sp>
      <p:sp>
        <p:nvSpPr>
          <p:cNvPr id="512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2400"/>
              </a:spcAft>
              <a:buFont typeface="Arial" charset="0"/>
              <a:buNone/>
            </a:pPr>
            <a:r>
              <a:rPr lang="el-GR" sz="2800" dirty="0" smtClean="0"/>
              <a:t>Ο αναγνώστης να μπορεί να: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l-GR" sz="2400" dirty="0" smtClean="0"/>
              <a:t>διακρίνει τις πηγές του θορύβου που επηρεάζουν τις τηλεπικοινωνίες,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l-GR" sz="2400" dirty="0" smtClean="0"/>
              <a:t>υπολογίζει τον θερμικό θόρυβο στα ηλεκτρονικά κυκλώματα,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l-GR" sz="2400" dirty="0" smtClean="0"/>
              <a:t>συγκρίνει την επίδοση διαφορετικών ηλεκτρονικών τηλεπικοινωνιακών συστημάτων ως προς το θόρυβο,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sz="2400" dirty="0" smtClean="0"/>
              <a:t>υπολογίζει την αθροιστική επίδραση του θορύβου σε εν σειρά συστήματα.</a:t>
            </a:r>
          </a:p>
        </p:txBody>
      </p:sp>
      <p:sp>
        <p:nvSpPr>
          <p:cNvPr id="410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410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513E5-59CE-4128-987F-1CDCE0D4B4A7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z="1400" smtClean="0"/>
          </a:p>
        </p:txBody>
      </p:sp>
    </p:spTree>
    <p:extLst>
      <p:ext uri="{BB962C8B-B14F-4D97-AF65-F5344CB8AC3E}">
        <p14:creationId xmlns:p14="http://schemas.microsoft.com/office/powerpoint/2010/main" val="16631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Προσθήκη θορύβου από πολλές πηγές (2 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21208" indent="-521208"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000" kern="0" dirty="0" smtClean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Για να βρούμε την τάση του ολικού θερμικού θορύβου που προκαλείται από διάφορες πηγές σε σειρά, οι αντιστάσεις προστίθενται, και η τάση  θορύβου υπολογίζεται χρησιμοποιώντας την ολική αντίσταση.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Αντίστοιχα, υπολογίζεται η τάση του ολικού θερμικού θορύβου στην περίπτωση αντιστάσεων που είναι τοποθετημένες παράλληλα.</a:t>
            </a:r>
          </a:p>
        </p:txBody>
      </p:sp>
      <p:sp>
        <p:nvSpPr>
          <p:cNvPr id="3072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3072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10749-2414-4439-9028-1BF94872C791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Θόρυβος σε εν σειρά συστήματα ενίσχυσης 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Οι τηλεπικοινωνιακές διατάξεις αποτελούνται συνήθως από έναν αριθμό σταδίων ενίσχυσης σε σειρά.</a:t>
            </a:r>
          </a:p>
          <a:p>
            <a:pPr marL="521208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Κάθε στάδιο έχει μί</a:t>
            </a:r>
            <a:r>
              <a:rPr lang="el-GR" altLang="el-GR" sz="2800" kern="0" dirty="0">
                <a:solidFill>
                  <a:srgbClr val="000000"/>
                </a:solidFill>
              </a:rPr>
              <a:t>α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 αντίσταση εισόδου, μία αντίσταση εξόδου, και ένα κέρδος.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Για την </a:t>
            </a:r>
            <a:r>
              <a:rPr lang="el-GR" altLang="el-GR" sz="2800" kern="0" dirty="0" err="1" smtClean="0">
                <a:solidFill>
                  <a:srgbClr val="000000"/>
                </a:solidFill>
              </a:rPr>
              <a:t>διαστασιολόγηση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 της επίδρασης του θορύβου, θα πρέπει να υπολογίσουμε την ισοδύναμη τάση θορύβου στην είσοδο του συστήματος, την προκαλούμενη από τις αντιστάσεις.</a:t>
            </a:r>
          </a:p>
        </p:txBody>
      </p:sp>
      <p:sp>
        <p:nvSpPr>
          <p:cNvPr id="3174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3174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D47B8-1D2C-42D4-B96E-94867C9BB8C8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Θόρυβος σε εν σειρά συστήματα ενίσχυσης (2 από 2)</a:t>
            </a:r>
            <a:endParaRPr lang="el-GR" b="1" dirty="0"/>
          </a:p>
        </p:txBody>
      </p:sp>
      <p:pic>
        <p:nvPicPr>
          <p:cNvPr id="6" name="Θέση περιεχομένου 1" descr="Εικόνα ηλεκτρικού κυκλώματο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2" y="1884542"/>
            <a:ext cx="8210956" cy="4287658"/>
          </a:xfrm>
        </p:spPr>
      </p:pic>
      <p:sp>
        <p:nvSpPr>
          <p:cNvPr id="3277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3277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109645-119C-4E13-BFCE-A81ECF2C5BBB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Υπολογισμός θορύβου σε εν σειρά συστήματα ενίσχυσης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21208" indent="-521208"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000" kern="0" dirty="0" smtClean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Εύρεση της ισοδύναμης αντίστασης θορύβου για όλο το σύστημα.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Αυτή η αντίσταση θα παράγει τον ίδιο τυχαίο θόρυβο στην έξοδο του συστήματος, όπως και το πραγματικό.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Ένα πραγματικό σύστημα αντικαθίσταται από  ένα ιδανικό, χωρίς θόρυβο σύστημα, με μία ισοδύναμη αντίσταση θορύβου </a:t>
            </a:r>
            <a:r>
              <a:rPr lang="en-US" altLang="el-GR" sz="2400" kern="0" dirty="0" err="1" smtClean="0">
                <a:solidFill>
                  <a:srgbClr val="000000"/>
                </a:solidFill>
              </a:rPr>
              <a:t>R</a:t>
            </a:r>
            <a:r>
              <a:rPr lang="en-US" altLang="el-GR" sz="2400" kern="0" baseline="-25000" dirty="0" err="1" smtClean="0">
                <a:solidFill>
                  <a:srgbClr val="000000"/>
                </a:solidFill>
              </a:rPr>
              <a:t>eq</a:t>
            </a:r>
            <a:r>
              <a:rPr lang="el-GR" altLang="el-GR" sz="2400" kern="0" baseline="300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τοποθετημένη στην είσοδό του.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Η ισοδύναμη αντίσταση θορύβου μας δίνει την ελάχιστη στάθμη του σήματος εισόδου που μπορεί να ενισχυθεί.</a:t>
            </a:r>
            <a:endParaRPr lang="el-GR" altLang="el-GR" sz="2800" kern="0" dirty="0" smtClean="0">
              <a:solidFill>
                <a:srgbClr val="000000"/>
              </a:solidFill>
            </a:endParaRPr>
          </a:p>
        </p:txBody>
      </p:sp>
      <p:sp>
        <p:nvSpPr>
          <p:cNvPr id="3379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3379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0F403D-5FEB-432B-8E61-33DE60DBDD2B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Γιατί ισοδύναμη αντίσταση θορύβου</a:t>
            </a:r>
            <a:r>
              <a:rPr lang="en-US" altLang="el-GR" b="1" dirty="0" smtClean="0"/>
              <a:t>;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1800" kern="0" dirty="0" smtClean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Ο υπολογισμός της ισοδύναμης αντίστασης θορύβου ενός ενισχυτή, δέκτη ή συσκευής, μπορεί να έχει δύο σκοπούς.</a:t>
            </a:r>
          </a:p>
          <a:p>
            <a:pPr marL="1325880" lvl="2" indent="-457200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σύγκριση δύο ειδών εξοπλισμού αποτιμώντας την απόδοσή τους,</a:t>
            </a:r>
          </a:p>
          <a:p>
            <a:pPr marL="1325880" lvl="2" indent="-457200">
              <a:spcBef>
                <a:spcPts val="0"/>
              </a:spcBef>
              <a:spcAft>
                <a:spcPts val="24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σύγκριση του θορύβου με το σήμα στο ίδιο σημείο, ώστε να εξασφαλιστεί ότι ο θόρυβος δεν είναι υπερβολικός.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Στην δεύτερη περίπτωση, και όταν η ισοδύναμη αντίσταση θορύβου είναι δύσκολο να υπολογιστεί, ο λόγος σήματος προς θόρυβο (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S/N)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 χρησιμοποιείται πολύ συχνά.</a:t>
            </a:r>
          </a:p>
        </p:txBody>
      </p:sp>
      <p:sp>
        <p:nvSpPr>
          <p:cNvPr id="3482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3482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E3581-307B-434C-9080-4B17527C4A7F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Λόγος σήματος προς θόρυβο</a:t>
            </a:r>
            <a:endParaRPr lang="el-GR" b="1" smtClean="0"/>
          </a:p>
        </p:txBody>
      </p:sp>
      <p:sp>
        <p:nvSpPr>
          <p:cNvPr id="6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marL="521208" indent="-521208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3200" kern="0" dirty="0" smtClean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Η εξίσωση βρίσκει εφαρμογή, οποτεδήποτε η αντίσταση μπροστά από την οποία αναπτύσσεται ο θόρυβος, είναι ίδια με την αντίσταση μπροστά από την οποία αναπτύσσεται το σήμα.</a:t>
            </a:r>
          </a:p>
        </p:txBody>
      </p:sp>
      <p:pic>
        <p:nvPicPr>
          <p:cNvPr id="3" name="Θέση περιεχομένου 2" descr="Εικόνα της εξίσωσης σήματος προς θόρυβος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3198717"/>
            <a:ext cx="3352800" cy="1328928"/>
          </a:xfrm>
        </p:spPr>
      </p:pic>
      <p:sp>
        <p:nvSpPr>
          <p:cNvPr id="35845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35846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98BA9-CC7C-4FEA-BFF3-E59B87A547C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l-GR" sz="1400" smtClean="0"/>
          </a:p>
        </p:txBody>
      </p:sp>
      <p:pic>
        <p:nvPicPr>
          <p:cNvPr id="9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Παράγοντας θορύβου</a:t>
            </a:r>
            <a:endParaRPr lang="el-GR" b="1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10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Η σύγκριση συστημάτων (π.χ. δεκτών ή ενισχυτών) που δουλεύουν σε διαφορετικά επίπεδα </a:t>
            </a:r>
            <a:r>
              <a:rPr lang="el-GR" altLang="el-GR" sz="2200" kern="0" dirty="0" err="1" smtClean="0">
                <a:solidFill>
                  <a:srgbClr val="000000"/>
                </a:solidFill>
              </a:rPr>
              <a:t>εμπέδησης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 μέσω της ισοδύναμης αντίστασης θορύβου, είναι παραπλανητική.</a:t>
            </a:r>
          </a:p>
          <a:p>
            <a:pPr marL="521208" indent="-521208">
              <a:spcBef>
                <a:spcPts val="0"/>
              </a:spcBef>
              <a:spcAft>
                <a:spcPts val="10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Για παράδειγμα, είναι δύσκολο να καθορίσουμε </a:t>
            </a:r>
            <a:r>
              <a:rPr lang="el-GR" altLang="el-GR" sz="2200" kern="0" dirty="0">
                <a:solidFill>
                  <a:srgbClr val="000000"/>
                </a:solidFill>
              </a:rPr>
              <a:t>μ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ε </a:t>
            </a:r>
            <a:r>
              <a:rPr lang="el-GR" altLang="el-GR" sz="2200" kern="0" dirty="0">
                <a:solidFill>
                  <a:srgbClr val="000000"/>
                </a:solidFill>
              </a:rPr>
              <a:t>μ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ία ματιά αν ένας δέκτης με </a:t>
            </a:r>
            <a:r>
              <a:rPr lang="el-GR" altLang="el-GR" sz="2200" kern="0" dirty="0" err="1" smtClean="0">
                <a:solidFill>
                  <a:srgbClr val="000000"/>
                </a:solidFill>
              </a:rPr>
              <a:t>εμπέδηση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 εισόδου 75Ω, και αντίστασης </a:t>
            </a:r>
            <a:r>
              <a:rPr lang="en-US" altLang="el-GR" sz="2200" kern="0" dirty="0" err="1" smtClean="0">
                <a:solidFill>
                  <a:srgbClr val="000000"/>
                </a:solidFill>
              </a:rPr>
              <a:t>R</a:t>
            </a:r>
            <a:r>
              <a:rPr lang="en-US" altLang="el-GR" sz="2200" kern="0" baseline="-25000" dirty="0" err="1" smtClean="0">
                <a:solidFill>
                  <a:srgbClr val="000000"/>
                </a:solidFill>
              </a:rPr>
              <a:t>eq</a:t>
            </a:r>
            <a:r>
              <a:rPr lang="el-GR" altLang="el-GR" sz="2200" kern="0" baseline="-25000" dirty="0" smtClean="0">
                <a:solidFill>
                  <a:srgbClr val="000000"/>
                </a:solidFill>
              </a:rPr>
              <a:t>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= 110Ω είναι καλύτερος, από άποψη θορύβου, από έναν άλλο δέκτη του οποίου η </a:t>
            </a:r>
            <a:r>
              <a:rPr lang="el-GR" altLang="el-GR" sz="2200" kern="0" dirty="0" err="1" smtClean="0">
                <a:solidFill>
                  <a:srgbClr val="000000"/>
                </a:solidFill>
              </a:rPr>
              <a:t>εμπέδηση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  εισόδου είναι 150Ω, και η  αντίστασή του </a:t>
            </a:r>
            <a:r>
              <a:rPr lang="en-US" altLang="el-GR" sz="2200" kern="0" dirty="0" err="1" smtClean="0">
                <a:solidFill>
                  <a:srgbClr val="000000"/>
                </a:solidFill>
              </a:rPr>
              <a:t>R</a:t>
            </a:r>
            <a:r>
              <a:rPr lang="en-US" altLang="el-GR" sz="2200" kern="0" baseline="-25000" dirty="0" err="1" smtClean="0">
                <a:solidFill>
                  <a:srgbClr val="000000"/>
                </a:solidFill>
              </a:rPr>
              <a:t>eq</a:t>
            </a:r>
            <a:r>
              <a:rPr lang="el-GR" altLang="el-GR" sz="2200" kern="0" baseline="-25000" dirty="0" smtClean="0">
                <a:solidFill>
                  <a:srgbClr val="000000"/>
                </a:solidFill>
              </a:rPr>
              <a:t>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= 270Ω.</a:t>
            </a:r>
          </a:p>
          <a:p>
            <a:pPr marL="521208" indent="-521208">
              <a:spcBef>
                <a:spcPts val="0"/>
              </a:spcBef>
              <a:spcAft>
                <a:spcPts val="10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Αντί της ισοδύναμης αντίστασης θορύβου, μία ποσότητα γνωστή ως παράγοντας θορύβου καθορίζεται και χρησιμοποιείται.</a:t>
            </a:r>
            <a:endParaRPr lang="en-US" altLang="el-GR" sz="2200" kern="0" dirty="0" smtClean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Η έννοια του παράγοντα και της εικόνας θορύβου εισήχθηκε από τον </a:t>
            </a:r>
            <a:r>
              <a:rPr lang="en-US" altLang="el-GR" sz="2200" kern="0" dirty="0" err="1" smtClean="0">
                <a:solidFill>
                  <a:srgbClr val="000000"/>
                </a:solidFill>
              </a:rPr>
              <a:t>Friis</a:t>
            </a:r>
            <a:r>
              <a:rPr lang="en-US" altLang="el-GR" sz="22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το 1944.</a:t>
            </a:r>
          </a:p>
        </p:txBody>
      </p:sp>
      <p:sp>
        <p:nvSpPr>
          <p:cNvPr id="3686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3686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2CBF1C-36C9-4FAF-9BFB-8F2D3A04DFF8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Ορισμός του παράγοντα θορύβου</a:t>
            </a:r>
            <a:endParaRPr lang="el-GR" b="1" smtClean="0"/>
          </a:p>
        </p:txBody>
      </p:sp>
      <p:sp>
        <p:nvSpPr>
          <p:cNvPr id="6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Ο παράγοντας  θορύβου F, καθορίζεται ως η αναλογία της ισχύος του σήματος, ως προς το θόρυβο στην είσοδο ενός συστήματος, προς την ισχύ του σήματος ως προς το θόρυβο στην έξοδο ή στο φορτίο.</a:t>
            </a:r>
            <a:endParaRPr lang="en-US" altLang="el-GR" sz="2000" kern="0" dirty="0" smtClean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Θα είναι μονάδα για έναν ιδανικό δέκτη, ο οποίος δεν εισάγει καθόλου θόρυβο.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Εκφράζεται σαν καθαρός λόγος.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Όταν εκφράζεται σε 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decibel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λέγεται εικόνα θορύβου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.</a:t>
            </a:r>
            <a:endParaRPr lang="el-GR" altLang="el-GR" sz="2000" kern="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2"/>
              <p:cNvSpPr>
                <a:spLocks noGrp="1"/>
              </p:cNvSpPr>
              <p:nvPr>
                <p:ph sz="half" idx="2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spcAft>
                    <a:spcPts val="7200"/>
                  </a:spcAft>
                  <a:buNone/>
                </a:pPr>
                <a:endParaRPr lang="en-US" sz="32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𝐹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2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  <p:custDataLst>
                  <p:tags r:id="rId3"/>
                </p:custDataLst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3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37894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21339-C95B-4655-A638-8B89F1D849D4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Ανάλυση παράγοντα θορύβου </a:t>
            </a:r>
            <a:br>
              <a:rPr lang="el-GR" altLang="el-GR" b="1" dirty="0" smtClean="0"/>
            </a:br>
            <a:r>
              <a:rPr lang="el-GR" altLang="el-GR" b="1" dirty="0" smtClean="0"/>
              <a:t>(1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n-US" altLang="el-GR" sz="2400" kern="0" dirty="0" smtClean="0">
                <a:solidFill>
                  <a:srgbClr val="000000"/>
                </a:solidFill>
              </a:rPr>
              <a:t>S</a:t>
            </a:r>
            <a:r>
              <a:rPr lang="en-US" altLang="el-GR" sz="2400" kern="0" baseline="-25000" dirty="0" smtClean="0">
                <a:solidFill>
                  <a:srgbClr val="000000"/>
                </a:solidFill>
              </a:rPr>
              <a:t>i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είναι η ισχύς του σήματος εισόδου, και 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S</a:t>
            </a:r>
            <a:r>
              <a:rPr lang="en-US" altLang="el-GR" sz="2400" kern="0" baseline="-25000" dirty="0" smtClean="0">
                <a:solidFill>
                  <a:srgbClr val="000000"/>
                </a:solidFill>
              </a:rPr>
              <a:t>o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 η ισχύς του σήματος εξόδου. 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N</a:t>
            </a:r>
            <a:r>
              <a:rPr lang="en-US" altLang="el-GR" sz="2400" kern="0" baseline="-25000" dirty="0" smtClean="0">
                <a:solidFill>
                  <a:srgbClr val="000000"/>
                </a:solidFill>
              </a:rPr>
              <a:t>i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 είναι η ισχύς του θορύβου στην είσοδο, και 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N</a:t>
            </a:r>
            <a:r>
              <a:rPr lang="en-US" altLang="el-GR" sz="2400" kern="0" baseline="-25000" dirty="0" smtClean="0">
                <a:solidFill>
                  <a:srgbClr val="000000"/>
                </a:solidFill>
              </a:rPr>
              <a:t>o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 η ισχύς του θορύβου στην έξοδο.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Θεωρούμε ότι το σύστημα έχει κέρδος Α, και εισάγει θόρυβο 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N</a:t>
            </a:r>
            <a:r>
              <a:rPr lang="en-US" altLang="el-GR" sz="2400" kern="0" baseline="-25000" dirty="0" smtClean="0">
                <a:solidFill>
                  <a:srgbClr val="000000"/>
                </a:solidFill>
              </a:rPr>
              <a:t>a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.</a:t>
            </a:r>
            <a:r>
              <a:rPr lang="el-GR" altLang="el-GR" sz="2400" kern="0" baseline="-250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Τότε θα ισχύει:</a:t>
            </a:r>
          </a:p>
        </p:txBody>
      </p:sp>
      <p:pic>
        <p:nvPicPr>
          <p:cNvPr id="4" name="Εικόνα 1" descr="Εικόνα των εξισώσεων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64" y="3837432"/>
            <a:ext cx="6138672" cy="2182368"/>
          </a:xfrm>
          <a:prstGeom prst="rect">
            <a:avLst/>
          </a:prstGeom>
        </p:spPr>
      </p:pic>
      <p:sp>
        <p:nvSpPr>
          <p:cNvPr id="38917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38918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390F6-4530-49D6-86D3-74088A0BE067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l-GR" sz="14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Ανάλυση παράγοντα θορύβου </a:t>
            </a:r>
            <a:br>
              <a:rPr lang="el-GR" altLang="el-GR" b="1" dirty="0" smtClean="0"/>
            </a:br>
            <a:r>
              <a:rPr lang="el-GR" altLang="el-GR" b="1" dirty="0" smtClean="0"/>
              <a:t>(2 από 2)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Ο θόρυβος 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Ni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είναι ουσιαστικά θερμικός θόρυβος που οφείλεται στην αντίσταση εισόδου του συστήματος. Αν το εύρος ζώνης λειτουργίας του συστήματος είναι 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B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,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και η θερμοκρασία Τ, θα ισχύει:</a:t>
            </a:r>
          </a:p>
        </p:txBody>
      </p:sp>
      <p:pic>
        <p:nvPicPr>
          <p:cNvPr id="4" name="Εικόνα 1" descr="Εικόνα των εξισώσεων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3422904"/>
            <a:ext cx="7114032" cy="2596896"/>
          </a:xfrm>
          <a:prstGeom prst="rect">
            <a:avLst/>
          </a:prstGeom>
        </p:spPr>
      </p:pic>
      <p:sp>
        <p:nvSpPr>
          <p:cNvPr id="39941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39942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C00215-45CA-451E-B07F-A11869517A91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l-GR" sz="14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Περιεχόμενα ενότητας  </a:t>
            </a:r>
          </a:p>
        </p:txBody>
      </p:sp>
      <p:sp>
        <p:nvSpPr>
          <p:cNvPr id="4" name="Θέση περιεχομένου 1">
            <a:hlinkClick r:id="rId4" action="ppaction://hlinksldjump" tooltip="Μετάβαση στη Διαφάνεια"/>
          </p:cNvPr>
          <p:cNvSpPr/>
          <p:nvPr/>
        </p:nvSpPr>
        <p:spPr>
          <a:xfrm>
            <a:off x="787400" y="1628775"/>
            <a:ext cx="76708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i="1" dirty="0">
                <a:solidFill>
                  <a:srgbClr val="0070C0"/>
                </a:solidFill>
              </a:rPr>
              <a:t>1)  Εισαγωγή</a:t>
            </a:r>
          </a:p>
        </p:txBody>
      </p:sp>
      <p:sp>
        <p:nvSpPr>
          <p:cNvPr id="5" name="Θέση περιεχομένου 2">
            <a:hlinkClick r:id="rId5" action="ppaction://hlinksldjump" tooltip="Μετάβαση στη Διαφάνεια"/>
          </p:cNvPr>
          <p:cNvSpPr/>
          <p:nvPr/>
        </p:nvSpPr>
        <p:spPr bwMode="gray">
          <a:xfrm>
            <a:off x="787400" y="2314575"/>
            <a:ext cx="76708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i="1" dirty="0">
                <a:solidFill>
                  <a:srgbClr val="0070C0"/>
                </a:solidFill>
              </a:rPr>
              <a:t>2)  Κατηγορίες θορύβου</a:t>
            </a:r>
          </a:p>
        </p:txBody>
      </p:sp>
      <p:sp>
        <p:nvSpPr>
          <p:cNvPr id="6" name="Θέση περιεχομένου 3">
            <a:hlinkClick r:id="rId6" action="ppaction://hlinksldjump" tooltip="Μετάβαση στη Διαφάνεια"/>
          </p:cNvPr>
          <p:cNvSpPr/>
          <p:nvPr/>
        </p:nvSpPr>
        <p:spPr>
          <a:xfrm>
            <a:off x="1549400" y="2895600"/>
            <a:ext cx="5384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i="1" dirty="0">
                <a:solidFill>
                  <a:srgbClr val="0070C0"/>
                </a:solidFill>
              </a:rPr>
              <a:t>α)  Εξωτερικός θόρυβος</a:t>
            </a:r>
          </a:p>
        </p:txBody>
      </p:sp>
      <p:sp>
        <p:nvSpPr>
          <p:cNvPr id="10" name="Θέση περιεχομένου 4">
            <a:hlinkClick r:id="rId7" action="ppaction://hlinksldjump" tooltip="Μετάβαση στη Διαφάνεια"/>
          </p:cNvPr>
          <p:cNvSpPr/>
          <p:nvPr/>
        </p:nvSpPr>
        <p:spPr>
          <a:xfrm>
            <a:off x="1524000" y="3330575"/>
            <a:ext cx="5384800" cy="403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i="1" dirty="0">
                <a:solidFill>
                  <a:srgbClr val="0070C0"/>
                </a:solidFill>
              </a:rPr>
              <a:t>β)  Εσωτερικός θόρυβος</a:t>
            </a:r>
          </a:p>
        </p:txBody>
      </p:sp>
      <p:sp>
        <p:nvSpPr>
          <p:cNvPr id="6151" name="Θέση περιεχομένου 5">
            <a:hlinkClick r:id="rId8" action="ppaction://hlinksldjump" tooltip="Μετάβαση στη Διαφάνεια"/>
          </p:cNvPr>
          <p:cNvSpPr txBox="1">
            <a:spLocks noChangeArrowheads="1"/>
          </p:cNvSpPr>
          <p:nvPr/>
        </p:nvSpPr>
        <p:spPr bwMode="auto">
          <a:xfrm>
            <a:off x="787400" y="3895725"/>
            <a:ext cx="767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l-GR" sz="2800" i="1" dirty="0">
                <a:solidFill>
                  <a:srgbClr val="0070C0"/>
                </a:solidFill>
              </a:rPr>
              <a:t>3)  Αθροιστική επίδραση θερμικού θορύβου</a:t>
            </a:r>
          </a:p>
        </p:txBody>
      </p:sp>
      <p:sp>
        <p:nvSpPr>
          <p:cNvPr id="3" name="Θέση περιεχομένου 6">
            <a:hlinkClick r:id="rId9" action="ppaction://hlinksldjump" tooltip="Μετάβαση στη Διαφάνεια"/>
          </p:cNvPr>
          <p:cNvSpPr/>
          <p:nvPr/>
        </p:nvSpPr>
        <p:spPr>
          <a:xfrm>
            <a:off x="787400" y="4597400"/>
            <a:ext cx="7670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i="1" dirty="0">
                <a:solidFill>
                  <a:srgbClr val="0070C0"/>
                </a:solidFill>
              </a:rPr>
              <a:t>4)  Παράγοντας και εικόνα θορύβου</a:t>
            </a:r>
          </a:p>
        </p:txBody>
      </p:sp>
      <p:sp>
        <p:nvSpPr>
          <p:cNvPr id="11" name="Θέση περιεχομένου 7">
            <a:hlinkClick r:id="rId10" action="ppaction://hlinksldjump" tooltip="Μετάβαση στη Διαφάνεια"/>
          </p:cNvPr>
          <p:cNvSpPr/>
          <p:nvPr/>
        </p:nvSpPr>
        <p:spPr>
          <a:xfrm>
            <a:off x="762000" y="5283200"/>
            <a:ext cx="76962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i="1" dirty="0">
                <a:solidFill>
                  <a:srgbClr val="0070C0"/>
                </a:solidFill>
              </a:rPr>
              <a:t>5)  Θερμοκρασία θορύβου</a:t>
            </a:r>
          </a:p>
        </p:txBody>
      </p:sp>
      <p:sp>
        <p:nvSpPr>
          <p:cNvPr id="5131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5132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A810D8-D7EF-4585-9855-ECDE0B2F12CC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z="1400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Εικόνα θορύβου σε εν σειρά συστήματα ενίσχυσης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marL="521208" indent="-521208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  <a:defRPr/>
                </a:pPr>
                <a:r>
                  <a:rPr lang="el-GR" altLang="el-GR" sz="2800" kern="0" dirty="0" smtClean="0">
                    <a:solidFill>
                      <a:srgbClr val="000000"/>
                    </a:solidFill>
                  </a:rPr>
                  <a:t>Αν θεωρήσουμε ότι έχουμε 2 στάδια ενίσχυσης με κέρδη Α1 και Α2 αντίστοιχα, τότε ο συνολικός θόρυβος στην έξοδο του δευτέρου σταδίου, θα είναι:</a:t>
                </a:r>
              </a:p>
              <a:p>
                <a:pPr marL="457200" indent="0">
                  <a:spcBef>
                    <a:spcPts val="0"/>
                  </a:spcBef>
                  <a:spcAft>
                    <a:spcPts val="3600"/>
                  </a:spcAft>
                  <a:buClr>
                    <a:srgbClr val="333399"/>
                  </a:buClr>
                  <a:buSzPct val="7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el-GR" sz="240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altLang="el-GR" sz="24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el-GR" sz="24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𝑘𝑇𝐵</m:t>
                      </m:r>
                      <m:r>
                        <a:rPr lang="en-US" altLang="el-GR" sz="24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−1</m:t>
                          </m:r>
                        </m:e>
                      </m:d>
                      <m:sSub>
                        <m:sSubPr>
                          <m:ctrlP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el-GR" sz="24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𝑘𝑇𝐵</m:t>
                      </m:r>
                      <m:r>
                        <a:rPr lang="en-US" altLang="el-GR" sz="24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−1</m:t>
                          </m:r>
                        </m:e>
                      </m:d>
                      <m:sSub>
                        <m:sSubPr>
                          <m:ctrlP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el-GR" sz="24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𝑘𝑇𝐵</m:t>
                      </m:r>
                    </m:oMath>
                  </m:oMathPara>
                </a14:m>
                <a:endParaRPr lang="el-GR" altLang="el-GR" sz="2400" kern="0" dirty="0" smtClean="0">
                  <a:solidFill>
                    <a:srgbClr val="000000"/>
                  </a:solidFill>
                </a:endParaRPr>
              </a:p>
              <a:p>
                <a:pPr marL="521208" indent="-521208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  <a:defRPr/>
                </a:pPr>
                <a:r>
                  <a:rPr lang="el-GR" altLang="el-GR" sz="2800" kern="0" dirty="0" smtClean="0">
                    <a:solidFill>
                      <a:srgbClr val="000000"/>
                    </a:solidFill>
                  </a:rPr>
                  <a:t>Διαιρώντας και τα 2 μέλη </a:t>
                </a:r>
                <a:r>
                  <a:rPr lang="el-GR" altLang="el-GR" sz="2800" kern="0" dirty="0">
                    <a:solidFill>
                      <a:srgbClr val="000000"/>
                    </a:solidFill>
                  </a:rPr>
                  <a:t>μ</a:t>
                </a:r>
                <a:r>
                  <a:rPr lang="el-GR" altLang="el-GR" sz="2800" kern="0" dirty="0" smtClean="0">
                    <a:solidFill>
                      <a:srgbClr val="000000"/>
                    </a:solidFill>
                  </a:rPr>
                  <a:t>ε το </a:t>
                </a:r>
                <a:r>
                  <a:rPr lang="el-GR" altLang="el-GR" sz="2800" i="1" kern="0" dirty="0" smtClean="0">
                    <a:solidFill>
                      <a:srgbClr val="000000"/>
                    </a:solidFill>
                  </a:rPr>
                  <a:t>Α</a:t>
                </a:r>
                <a:r>
                  <a:rPr lang="el-GR" altLang="el-GR" sz="2800" i="1" kern="0" baseline="-25000" dirty="0" smtClean="0">
                    <a:solidFill>
                      <a:srgbClr val="000000"/>
                    </a:solidFill>
                  </a:rPr>
                  <a:t>1</a:t>
                </a:r>
                <a:r>
                  <a:rPr lang="el-GR" altLang="el-GR" sz="2800" i="1" kern="0" dirty="0" smtClean="0">
                    <a:solidFill>
                      <a:srgbClr val="000000"/>
                    </a:solidFill>
                  </a:rPr>
                  <a:t>Α</a:t>
                </a:r>
                <a:r>
                  <a:rPr lang="el-GR" altLang="el-GR" sz="2800" i="1" kern="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altLang="el-GR" sz="2800" i="1" kern="0" dirty="0" err="1" smtClean="0">
                    <a:solidFill>
                      <a:srgbClr val="000000"/>
                    </a:solidFill>
                  </a:rPr>
                  <a:t>kTB</a:t>
                </a:r>
                <a:r>
                  <a:rPr lang="el-GR" altLang="el-GR" sz="2800" dirty="0" smtClean="0"/>
                  <a:t>.</a:t>
                </a:r>
                <a:endParaRPr lang="en-US" altLang="el-GR" sz="2800" dirty="0" smtClean="0"/>
              </a:p>
              <a:p>
                <a:pPr marL="0" indent="0">
                  <a:spcBef>
                    <a:spcPts val="0"/>
                  </a:spcBef>
                  <a:buClr>
                    <a:srgbClr val="333399"/>
                  </a:buClr>
                  <a:buSzPct val="7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el-GR" sz="280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el-GR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altLang="el-GR" sz="28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altLang="el-GR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el-GR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el-GR" sz="28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altLang="el-GR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l-GR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el-GR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l-GR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−1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l-GR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l-GR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altLang="el-GR" sz="2800" i="1" kern="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213" r="-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4096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AAE5F-6734-4FD7-A6DE-81A3B1EA8D21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Εξίσωση του </a:t>
            </a:r>
            <a:r>
              <a:rPr lang="en-US" altLang="el-GR" b="1" smtClean="0"/>
              <a:t>Friis</a:t>
            </a:r>
            <a:endParaRPr lang="el-GR" b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marL="521208" indent="-521208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  <a:defRPr/>
                </a:pPr>
                <a:r>
                  <a:rPr lang="el-GR" altLang="el-GR" sz="2200" kern="0" dirty="0" smtClean="0">
                    <a:solidFill>
                      <a:srgbClr val="000000"/>
                    </a:solidFill>
                  </a:rPr>
                  <a:t>Η διαδικασία μπορεί να επεκταθεί για πλήθος ενισχυτικών σταδίων σε σειρά, </a:t>
                </a:r>
                <a:r>
                  <a:rPr lang="el-GR" altLang="el-GR" sz="2200" kern="0" dirty="0">
                    <a:solidFill>
                      <a:srgbClr val="000000"/>
                    </a:solidFill>
                  </a:rPr>
                  <a:t>μ</a:t>
                </a:r>
                <a:r>
                  <a:rPr lang="el-GR" altLang="el-GR" sz="2200" kern="0" dirty="0" smtClean="0">
                    <a:solidFill>
                      <a:srgbClr val="000000"/>
                    </a:solidFill>
                  </a:rPr>
                  <a:t>ε την εξίσωση να παίρνει την παρακάτω μορφή:</a:t>
                </a:r>
                <a:endParaRPr lang="en-US" altLang="el-GR" sz="2200" kern="0" dirty="0" smtClean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600"/>
                  </a:spcAft>
                  <a:buClr>
                    <a:srgbClr val="333399"/>
                  </a:buClr>
                  <a:buSzPct val="7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el-GR" sz="24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sz="24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el-GR" sz="24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altLang="el-GR" sz="2400" i="1" kern="0">
                          <a:solidFill>
                            <a:srgbClr val="000000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altLang="el-GR" sz="24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sz="24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el-GR" sz="24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el-GR" sz="2400" i="1" kern="0">
                          <a:solidFill>
                            <a:srgbClr val="000000"/>
                          </a:solidFill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altLang="el-GR" sz="24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l-GR" sz="24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−1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el-GR" sz="24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el-GR" sz="24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el-GR" sz="24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−1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l-GR" sz="240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el-GR" sz="24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el-GR" sz="24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el-GR" sz="2400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−1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l-GR" sz="2400" i="1" ker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l-GR" sz="240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l-GR" sz="240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altLang="el-GR" sz="24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+ </m:t>
                      </m:r>
                      <m:r>
                        <a:rPr lang="en-US" altLang="el-GR" sz="2400" b="0" i="1" kern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l-GR" altLang="el-GR" sz="2200" kern="0" dirty="0" smtClean="0">
                  <a:solidFill>
                    <a:srgbClr val="000000"/>
                  </a:solidFill>
                </a:endParaRPr>
              </a:p>
              <a:p>
                <a:pPr marL="521208" indent="-521208">
                  <a:spcBef>
                    <a:spcPts val="0"/>
                  </a:spcBef>
                  <a:spcAft>
                    <a:spcPts val="180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  <a:defRPr/>
                </a:pPr>
                <a:r>
                  <a:rPr lang="el-GR" altLang="el-GR" sz="2200" kern="0" dirty="0" smtClean="0">
                    <a:solidFill>
                      <a:srgbClr val="000000"/>
                    </a:solidFill>
                  </a:rPr>
                  <a:t>Παρατηρούμε ότι ο συνολικός παράγοντας θορύβου, καθορίζεται κυρίως από τον παράγοντα θορύβου του 1</a:t>
                </a:r>
                <a:r>
                  <a:rPr lang="el-GR" altLang="el-GR" sz="2200" kern="0" baseline="30000" dirty="0" smtClean="0">
                    <a:solidFill>
                      <a:srgbClr val="000000"/>
                    </a:solidFill>
                  </a:rPr>
                  <a:t>ου</a:t>
                </a:r>
                <a:r>
                  <a:rPr lang="el-GR" altLang="el-GR" sz="2200" kern="0" dirty="0" smtClean="0">
                    <a:solidFill>
                      <a:srgbClr val="000000"/>
                    </a:solidFill>
                  </a:rPr>
                  <a:t> σταδίου.</a:t>
                </a:r>
              </a:p>
              <a:p>
                <a:pPr marL="521208" indent="-521208">
                  <a:spcBef>
                    <a:spcPts val="0"/>
                  </a:spcBef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  <a:defRPr/>
                </a:pPr>
                <a:r>
                  <a:rPr lang="el-GR" altLang="el-GR" sz="2200" kern="0" dirty="0" smtClean="0">
                    <a:solidFill>
                      <a:srgbClr val="000000"/>
                    </a:solidFill>
                  </a:rPr>
                  <a:t>Για αυτό, το πρώτο στάδιο ενίσχυσης σε οποιοδήποτε τηλεπικοινωνιακό σύστημα, θα πρέπει να είναι ένας ενισχυτής χαμηλού θορύβου</a:t>
                </a:r>
                <a:r>
                  <a:rPr lang="en-US" altLang="el-GR" sz="2200" kern="0" dirty="0" smtClean="0">
                    <a:solidFill>
                      <a:srgbClr val="000000"/>
                    </a:solidFill>
                  </a:rPr>
                  <a:t> (LNA)</a:t>
                </a:r>
                <a:r>
                  <a:rPr lang="el-GR" altLang="el-GR" sz="2200" kern="0" dirty="0" smtClean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22" t="-809" r="-16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9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41990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DA2148-AF6E-4522-90D7-0E4E54996C23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l-GR" sz="1400" smtClean="0"/>
          </a:p>
        </p:txBody>
      </p:sp>
      <p:pic>
        <p:nvPicPr>
          <p:cNvPr id="7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Ισοδύναμη θερμοκρασία θορύβου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marL="521208" indent="-521208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  <a:defRPr/>
                </a:pPr>
                <a:r>
                  <a:rPr lang="el-GR" altLang="el-GR" sz="2400" kern="0" dirty="0" smtClean="0">
                    <a:solidFill>
                      <a:srgbClr val="000000"/>
                    </a:solidFill>
                  </a:rPr>
                  <a:t>Εναλλακτικός τρόπος για την περιγραφή της επίδοσης, όσον αφορά τον θόρυβο που παράγεται ενδογενώς από μία διάταξη ενίσχυσης ανά μονάδα εύρους ζώνης.</a:t>
                </a:r>
                <a:endParaRPr lang="en-US" altLang="el-GR" sz="2400" kern="0" dirty="0" smtClean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3600"/>
                  </a:spcAft>
                  <a:buClr>
                    <a:srgbClr val="333399"/>
                  </a:buClr>
                  <a:buSzPct val="7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el-GR" sz="240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altLang="el-GR" sz="2400" b="0" i="1" kern="0" smtClean="0">
                          <a:solidFill>
                            <a:srgbClr val="0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el-GR" sz="24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𝑘𝐴</m:t>
                          </m:r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el-GR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l-GR" altLang="el-GR" sz="2400" kern="0" dirty="0" smtClean="0">
                  <a:solidFill>
                    <a:srgbClr val="000000"/>
                  </a:solidFill>
                </a:endParaRPr>
              </a:p>
              <a:p>
                <a:pPr marL="521208" indent="-521208">
                  <a:spcBef>
                    <a:spcPts val="0"/>
                  </a:spcBef>
                  <a:spcAft>
                    <a:spcPts val="180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  <a:defRPr/>
                </a:pPr>
                <a:r>
                  <a:rPr lang="el-GR" altLang="el-GR" sz="2400" kern="0" dirty="0" smtClean="0">
                    <a:solidFill>
                      <a:srgbClr val="000000"/>
                    </a:solidFill>
                  </a:rPr>
                  <a:t>Η ισοδύναμη θερμοκρασία θορύβου είναι παράμετρος του ενισχυτή, όπως ακριβώς είναι το κέρδος.</a:t>
                </a:r>
              </a:p>
              <a:p>
                <a:pPr marL="521208" indent="-521208">
                  <a:spcBef>
                    <a:spcPts val="0"/>
                  </a:spcBef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  <a:defRPr/>
                </a:pPr>
                <a:r>
                  <a:rPr lang="el-GR" altLang="el-GR" sz="2400" kern="0" dirty="0" smtClean="0">
                    <a:solidFill>
                      <a:srgbClr val="000000"/>
                    </a:solidFill>
                  </a:rPr>
                  <a:t>Δεν είναι η πραγματική θερμοκρασία του ενισχυτή, αλλά ένα θεωρητικό μέγεθος, το οποίο παράγει την ποσότητα θορύβου που αυτός προσθέτει.</a:t>
                </a:r>
                <a:endParaRPr lang="el-GR" altLang="el-GR" sz="2800" kern="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078" r="-1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3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43014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DA5F43-698E-432D-9815-14D1FC84D194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Θόρυβος καναλιού διάδοσης</a:t>
            </a:r>
            <a:endParaRPr lang="el-GR" b="1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Ο συνδυασμός διαφόρων πηγών θορύβου επιδρά στην διάδοση των ηλεκτρομαγνητικών κυμάτων.</a:t>
            </a:r>
          </a:p>
          <a:p>
            <a:pPr marL="521208" indent="-521208">
              <a:spcBef>
                <a:spcPts val="0"/>
              </a:spcBef>
              <a:spcAft>
                <a:spcPts val="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Μοντελοποίηση με χρήση τυχαίας διαδικασίας που ακολουθεί την κατανομή 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Gauss.</a:t>
            </a:r>
          </a:p>
          <a:p>
            <a:pPr marL="521208" indent="-521208">
              <a:spcBef>
                <a:spcPts val="0"/>
              </a:spcBef>
              <a:spcAft>
                <a:spcPts val="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Η επίδρασή του είναι προσθετική, και έχει σταθερή πυκνότητα ισχύος σε όλο το εύρος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συχνοτήτων.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Για αυτό και έχει ονομαστεί λευκός προσθετικός θόρυβος </a:t>
            </a:r>
            <a:r>
              <a:rPr lang="en-US" altLang="el-GR" sz="2000" kern="0" dirty="0" smtClean="0">
                <a:solidFill>
                  <a:srgbClr val="000000"/>
                </a:solidFill>
              </a:rPr>
              <a:t>Gauss.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pic>
        <p:nvPicPr>
          <p:cNvPr id="2" name="Εικόνα 1" descr="Εικόνα του καναλιού διάδοσης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78" y="4080144"/>
            <a:ext cx="3194122" cy="2320656"/>
          </a:xfrm>
          <a:prstGeom prst="rect">
            <a:avLst/>
          </a:prstGeom>
        </p:spPr>
      </p:pic>
      <p:sp>
        <p:nvSpPr>
          <p:cNvPr id="44037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44038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28F5E9-BD96-4EFC-842F-0C1AA13E738F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l-GR" sz="1400" smtClean="0"/>
          </a:p>
        </p:txBody>
      </p:sp>
      <p:pic>
        <p:nvPicPr>
          <p:cNvPr id="8" name="Εικόνα 2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</a:t>
            </a:r>
            <a:r>
              <a:rPr lang="el-G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Σοφιανίδου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Γεωργία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3" tooltip="Μετάβαση στην Άδεια Χρήσης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14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Σημείωμα Αναφοράς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 2015. 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. «Κινητές Επικοινωνίες». </a:t>
            </a:r>
            <a:r>
              <a:rPr lang="el-GR" sz="2400" dirty="0"/>
              <a:t>Έκδοση: </a:t>
            </a:r>
            <a:r>
              <a:rPr lang="el-GR" sz="2400" dirty="0" smtClean="0"/>
              <a:t>1.0</a:t>
            </a:r>
            <a:r>
              <a:rPr lang="el-GR" sz="2400" dirty="0"/>
              <a:t>. </a:t>
            </a:r>
            <a:r>
              <a:rPr lang="el-GR" sz="2400" dirty="0" smtClean="0"/>
              <a:t>Λάρισα 2015.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>
                <a:hlinkClick r:id="rId3" tooltip="Μετάβαση στην ιστοσελίδα του Μαθήματος"/>
              </a:rPr>
              <a:t>http://cdev.teilar.gr/courses/TMA113</a:t>
            </a:r>
            <a:r>
              <a:rPr lang="en-US" sz="2400" dirty="0" smtClean="0">
                <a:hlinkClick r:id="rId3" tooltip="Μετάβαση στην ιστοσελίδα του Μαθήματος"/>
              </a:rPr>
              <a:t>/</a:t>
            </a:r>
            <a:r>
              <a:rPr lang="el-GR" sz="2400" dirty="0"/>
              <a:t>,</a:t>
            </a:r>
            <a:r>
              <a:rPr lang="el-GR" sz="2400" dirty="0" smtClean="0"/>
              <a:t> </a:t>
            </a:r>
            <a:r>
              <a:rPr lang="en-US" sz="2400" dirty="0" smtClean="0"/>
              <a:t>20</a:t>
            </a:r>
            <a:r>
              <a:rPr lang="el-GR" sz="2400" dirty="0" smtClean="0"/>
              <a:t>/</a:t>
            </a:r>
            <a:r>
              <a:rPr lang="en-US" sz="2400" dirty="0" smtClean="0"/>
              <a:t>11</a:t>
            </a:r>
            <a:r>
              <a:rPr lang="el-GR" sz="2400" dirty="0" smtClean="0"/>
              <a:t>/2015</a:t>
            </a:r>
            <a:r>
              <a:rPr lang="el-GR" sz="2400" dirty="0" smtClean="0"/>
              <a:t>.</a:t>
            </a:r>
            <a:endParaRPr lang="el-GR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Δημιουργού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3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υπάρχουν).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695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smtClean="0"/>
              <a:t>Περίγραμμα Μαθήματος</a:t>
            </a:r>
            <a:endParaRPr lang="el-GR" b="1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21308" lvl="2" indent="-521208">
              <a:spcBef>
                <a:spcPts val="0"/>
              </a:spcBef>
              <a:spcAft>
                <a:spcPts val="3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/>
              <a:t>Θόρυβος</a:t>
            </a:r>
            <a:r>
              <a:rPr lang="en-US" altLang="el-GR" kern="0" dirty="0"/>
              <a:t> </a:t>
            </a:r>
            <a:r>
              <a:rPr lang="el-GR" altLang="el-GR" kern="0" dirty="0"/>
              <a:t>στις </a:t>
            </a:r>
            <a:r>
              <a:rPr lang="el-GR" altLang="el-GR" kern="0" dirty="0" smtClean="0"/>
              <a:t>τηλεπικοινωνίες.</a:t>
            </a:r>
            <a:endParaRPr lang="el-GR" altLang="el-GR" kern="0" dirty="0"/>
          </a:p>
          <a:p>
            <a:pPr marL="1321308" lvl="2" indent="-521208">
              <a:spcBef>
                <a:spcPts val="0"/>
              </a:spcBef>
              <a:spcAft>
                <a:spcPts val="3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/>
              <a:t>Γραμμές </a:t>
            </a:r>
            <a:r>
              <a:rPr lang="el-GR" altLang="el-GR" kern="0" dirty="0" smtClean="0"/>
              <a:t>μεταφοράς.</a:t>
            </a:r>
            <a:endParaRPr lang="el-GR" altLang="el-GR" kern="0" dirty="0"/>
          </a:p>
          <a:p>
            <a:pPr marL="1321308" lvl="2" indent="-521208">
              <a:spcBef>
                <a:spcPts val="0"/>
              </a:spcBef>
              <a:spcAft>
                <a:spcPts val="3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 smtClean="0"/>
              <a:t>Κεραίες.</a:t>
            </a:r>
            <a:endParaRPr lang="el-GR" altLang="el-GR" kern="0" dirty="0"/>
          </a:p>
          <a:p>
            <a:pPr marL="1321308" lvl="2" indent="-521208">
              <a:spcBef>
                <a:spcPts val="0"/>
              </a:spcBef>
              <a:spcAft>
                <a:spcPts val="3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/>
              <a:t>Περιβάλλον διάδοσης κινητών </a:t>
            </a:r>
            <a:r>
              <a:rPr lang="el-GR" altLang="el-GR" kern="0" dirty="0" smtClean="0"/>
              <a:t>επικοινωνιών.</a:t>
            </a:r>
            <a:endParaRPr lang="el-GR" altLang="el-GR" kern="0" dirty="0"/>
          </a:p>
          <a:p>
            <a:pPr marL="1321308" lvl="2" indent="-521208">
              <a:spcBef>
                <a:spcPts val="0"/>
              </a:spcBef>
              <a:spcAft>
                <a:spcPts val="3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/>
              <a:t>Τηλεπικοινωνιακή </a:t>
            </a:r>
            <a:r>
              <a:rPr lang="el-GR" altLang="el-GR" kern="0" dirty="0" smtClean="0"/>
              <a:t>κίνηση.</a:t>
            </a:r>
            <a:endParaRPr lang="el-GR" altLang="el-GR" kern="0" dirty="0"/>
          </a:p>
          <a:p>
            <a:pPr marL="1321308" lvl="2" indent="-521208">
              <a:spcBef>
                <a:spcPts val="0"/>
              </a:spcBef>
              <a:spcAft>
                <a:spcPts val="3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 err="1"/>
              <a:t>Κυψελωτή</a:t>
            </a:r>
            <a:r>
              <a:rPr lang="el-GR" altLang="el-GR" kern="0" dirty="0"/>
              <a:t> </a:t>
            </a:r>
            <a:r>
              <a:rPr lang="el-GR" altLang="el-GR" kern="0" dirty="0" smtClean="0"/>
              <a:t>δομή.</a:t>
            </a:r>
            <a:endParaRPr lang="el-GR" altLang="el-GR" kern="0" dirty="0"/>
          </a:p>
          <a:p>
            <a:pPr marL="1321308" lvl="2" indent="-521208">
              <a:spcBef>
                <a:spcPts val="0"/>
              </a:spcBef>
              <a:spcAft>
                <a:spcPts val="3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/>
              <a:t>Μελέτη </a:t>
            </a:r>
            <a:r>
              <a:rPr lang="el-GR" altLang="el-GR" kern="0" dirty="0" smtClean="0"/>
              <a:t>παρεμβολών.</a:t>
            </a:r>
            <a:endParaRPr lang="el-GR" altLang="el-GR" kern="0" dirty="0"/>
          </a:p>
          <a:p>
            <a:pPr marL="1321308" lvl="2" indent="-521208">
              <a:spcBef>
                <a:spcPts val="0"/>
              </a:spcBef>
              <a:spcAft>
                <a:spcPts val="3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/>
              <a:t>Διαχείριση </a:t>
            </a:r>
            <a:r>
              <a:rPr lang="el-GR" altLang="el-GR" kern="0" dirty="0" smtClean="0"/>
              <a:t>πόρων.</a:t>
            </a:r>
            <a:endParaRPr lang="el-GR" altLang="el-GR" kern="0" dirty="0"/>
          </a:p>
          <a:p>
            <a:pPr marL="1321308" lvl="2" indent="-521208">
              <a:spcBef>
                <a:spcPts val="0"/>
              </a:spcBef>
              <a:spcAft>
                <a:spcPts val="3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/>
              <a:t>Πολλαπλή </a:t>
            </a:r>
            <a:r>
              <a:rPr lang="el-GR" altLang="el-GR" kern="0" dirty="0" smtClean="0"/>
              <a:t>πρόσβαση.</a:t>
            </a:r>
            <a:endParaRPr lang="el-GR" altLang="el-GR" kern="0" dirty="0"/>
          </a:p>
          <a:p>
            <a:pPr marL="1321308" lvl="2" indent="-521208">
              <a:spcBef>
                <a:spcPts val="0"/>
              </a:spcBef>
              <a:spcAft>
                <a:spcPts val="3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/>
              <a:t>Αρχιτεκτονική συστημάτων κινητών </a:t>
            </a:r>
            <a:r>
              <a:rPr lang="el-GR" altLang="el-GR" kern="0" dirty="0" smtClean="0"/>
              <a:t>επικοινωνιών.</a:t>
            </a:r>
            <a:endParaRPr lang="el-GR" altLang="el-GR" kern="0" dirty="0"/>
          </a:p>
          <a:p>
            <a:pPr marL="1321308" lvl="2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/>
              <a:t>Μηχανισμός </a:t>
            </a:r>
            <a:r>
              <a:rPr lang="el-GR" altLang="el-GR" kern="0" dirty="0" err="1" smtClean="0"/>
              <a:t>διαπομπής</a:t>
            </a:r>
            <a:r>
              <a:rPr lang="el-GR" altLang="el-GR" kern="0" dirty="0" smtClean="0"/>
              <a:t>.</a:t>
            </a:r>
            <a:endParaRPr lang="el-GR" altLang="el-GR" kern="0" dirty="0"/>
          </a:p>
          <a:p>
            <a:pPr marL="0" indent="0">
              <a:buFont typeface="Arial" charset="0"/>
              <a:buNone/>
              <a:defRPr/>
            </a:pPr>
            <a:endParaRPr lang="el-GR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z="1400" dirty="0" smtClean="0">
                <a:solidFill>
                  <a:schemeClr val="tx1"/>
                </a:solidFill>
              </a:rPr>
              <a:t>Θόρυβος στις Τηλεπικοινωνίες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99941-5346-407C-B3B4-B310E203D610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Εισαγωγή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600" kern="0" dirty="0" smtClean="0">
                <a:solidFill>
                  <a:srgbClr val="000000"/>
                </a:solidFill>
              </a:rPr>
              <a:t>Θόρυβος στις τηλεπικοινωνίες είναι η παρουσία τυχαίων, απρόβλεπτων, και ανεπιθύμητων ηλεκτρομαγνητικών διεγέρσεων, που μπορεί να συγκαλύψουν το μεταδιδόμενο σήμα</a:t>
            </a:r>
            <a:r>
              <a:rPr lang="en-US" altLang="el-GR" sz="26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600" kern="0" dirty="0" smtClean="0">
                <a:solidFill>
                  <a:srgbClr val="000000"/>
                </a:solidFill>
              </a:rPr>
              <a:t>πληροφοριών κατά την λήψη και αναπαραγωγή του.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600" kern="0" dirty="0" smtClean="0">
                <a:solidFill>
                  <a:srgbClr val="000000"/>
                </a:solidFill>
              </a:rPr>
              <a:t>Μπορεί να προέρχεται από τεχνητές ή και φυσικές πηγές.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600" kern="0" dirty="0" smtClean="0">
                <a:solidFill>
                  <a:srgbClr val="000000"/>
                </a:solidFill>
              </a:rPr>
              <a:t>Ένα σήμα θορύβου θεωρείται συνήθως, ως μία γραμμική προσθήκη σε ένα χρήσιμο σήμα πληροφοριών.</a:t>
            </a:r>
          </a:p>
        </p:txBody>
      </p:sp>
      <p:sp>
        <p:nvSpPr>
          <p:cNvPr id="614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614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70AE66-3F8E-499E-81E2-908D9EE4B2AA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dirty="0" smtClean="0"/>
              <a:t>Γιατί να μελετήσουμε τον θόρυβο;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 bwMode="gray"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 smtClean="0"/>
              <a:t>Θέτει</a:t>
            </a:r>
            <a:r>
              <a:rPr lang="el-GR" altLang="el-GR" kern="0" dirty="0" smtClean="0">
                <a:solidFill>
                  <a:srgbClr val="000000"/>
                </a:solidFill>
              </a:rPr>
              <a:t> το ελάχιστο όριο για την ανίχνευση ενός σήματος.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 smtClean="0">
                <a:solidFill>
                  <a:srgbClr val="000000"/>
                </a:solidFill>
              </a:rPr>
              <a:t>Θέτει το άνω όριο του κέρδους στα συστήματα ενίσχυσης</a:t>
            </a:r>
            <a:r>
              <a:rPr lang="en-US" altLang="el-GR" kern="0" dirty="0" smtClean="0">
                <a:solidFill>
                  <a:srgbClr val="000000"/>
                </a:solidFill>
              </a:rPr>
              <a:t>. 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 smtClean="0">
                <a:solidFill>
                  <a:srgbClr val="000000"/>
                </a:solidFill>
              </a:rPr>
              <a:t>Ανάπτυξη μαθηματικών μοντέλων, ώστε ο θόρυβος να λαμβάνεται ορθά υπόψη κατά την ανάλυση των κυκλωμάτων.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 smtClean="0">
                <a:solidFill>
                  <a:srgbClr val="000000"/>
                </a:solidFill>
              </a:rPr>
              <a:t>Εύρεση τρόπων αντιμετώπισης του.</a:t>
            </a:r>
          </a:p>
        </p:txBody>
      </p:sp>
      <p:sp>
        <p:nvSpPr>
          <p:cNvPr id="717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717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0F985-AD3B-4B10-BA47-F1C1589C1A42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Μέτρηση και χαρακτηρισμός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Η στάθμη θορύβου σε ένα ηλεκτρονικό σύστημα, συνήθως μετράται ως ηλεκτρική ισχύς </a:t>
            </a:r>
            <a:r>
              <a:rPr lang="en-US" altLang="el-GR" sz="2200" kern="0" dirty="0" smtClean="0">
                <a:solidFill>
                  <a:srgbClr val="000000"/>
                </a:solidFill>
              </a:rPr>
              <a:t>N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 σε </a:t>
            </a:r>
            <a:r>
              <a:rPr lang="en-US" altLang="el-GR" sz="2200" kern="0" dirty="0" smtClean="0">
                <a:solidFill>
                  <a:srgbClr val="000000"/>
                </a:solidFill>
              </a:rPr>
              <a:t>Watt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 ή </a:t>
            </a:r>
            <a:r>
              <a:rPr lang="en-US" altLang="el-GR" sz="2200" kern="0" dirty="0" err="1" smtClean="0">
                <a:solidFill>
                  <a:srgbClr val="000000"/>
                </a:solidFill>
              </a:rPr>
              <a:t>dBm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. 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Ο θόρυβος μπορεί επίσης να χαρακτηρίζεται από μία </a:t>
            </a:r>
            <a:r>
              <a:rPr lang="el-GR" altLang="el-GR" sz="2200" kern="0" dirty="0" err="1" smtClean="0">
                <a:solidFill>
                  <a:srgbClr val="000000"/>
                </a:solidFill>
              </a:rPr>
              <a:t>πιθανοτική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 κατανομή, και από τη φασματική πυκνότητα θορύβου που δείχνει την ισχύ του θορύβου ανά μονάδα εύρους ζώνης</a:t>
            </a:r>
            <a:r>
              <a:rPr lang="en-US" altLang="el-GR" sz="2200" kern="0" dirty="0" smtClean="0">
                <a:solidFill>
                  <a:srgbClr val="000000"/>
                </a:solidFill>
              </a:rPr>
              <a:t>.</a:t>
            </a:r>
            <a:endParaRPr lang="el-GR" altLang="el-GR" sz="2200" kern="0" dirty="0" smtClean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Μπορεί να υποδιαιρεθεί σύμφωνα µε τον τύπο, την πηγή, την επίδραση, ή την σχέση του µε τον δέκτη. 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Βασικές κατηγορίες είναι ο θόρυβος του οποίου οι πηγές βρίσκονται έξω από τον δέκτη και ονομάζεται </a:t>
            </a:r>
            <a:r>
              <a:rPr lang="el-GR" altLang="el-GR" sz="2200" b="1" kern="0" dirty="0" smtClean="0">
                <a:solidFill>
                  <a:srgbClr val="000000"/>
                </a:solidFill>
              </a:rPr>
              <a:t>εξωτερικός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, και στον θόρυβο που δημιουργείται μέσα στον δέκτη και ονομάζεται </a:t>
            </a:r>
            <a:r>
              <a:rPr lang="el-GR" altLang="el-GR" sz="2200" b="1" kern="0" dirty="0" smtClean="0">
                <a:solidFill>
                  <a:srgbClr val="000000"/>
                </a:solidFill>
              </a:rPr>
              <a:t>εσωτερικός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19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819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DBB84B-A559-4E98-B4F0-3106E4320627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z="1400" smtClean="0"/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Κατηγοριοποίηση ειδών θορύβου</a:t>
            </a:r>
          </a:p>
        </p:txBody>
      </p:sp>
      <p:pic>
        <p:nvPicPr>
          <p:cNvPr id="3" name="Θέση περιεχομένου 1" descr="Διάγραμμα με τα είδη θορύβου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" y="1600200"/>
            <a:ext cx="7425690" cy="4525963"/>
          </a:xfrm>
        </p:spPr>
      </p:pic>
      <p:sp>
        <p:nvSpPr>
          <p:cNvPr id="922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Θόρυβος στις Τηλεπικοινωνίες</a:t>
            </a:r>
          </a:p>
        </p:txBody>
      </p:sp>
      <p:sp>
        <p:nvSpPr>
          <p:cNvPr id="922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BDEE96-EE99-4C50-9722-EA77E61C40AF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 sz="1400" smtClean="0"/>
          </a:p>
        </p:txBody>
      </p:sp>
      <p:pic>
        <p:nvPicPr>
          <p:cNvPr id="362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3/7/2015 5:31:58 P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7652,27653,6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6866,6,3,35845,35846,9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38917,38918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39941,39942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3010,3,41989,41990,7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5058,3,2,44037,44038,8,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4,5,6,10,6151,3,11,5131,5132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9218,3,8196,8197,6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0242,3,9220,9221,362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16388,16389,6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3554,3,4,22533,22534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23558,23559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4EFCE0DA-5C9D-4AE0-A93B-3EA0E24FC97A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3412</Words>
  <Application>Microsoft Office PowerPoint</Application>
  <PresentationFormat>Προβολή στην οθόνη (4:3)</PresentationFormat>
  <Paragraphs>325</Paragraphs>
  <Slides>47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48" baseType="lpstr">
      <vt:lpstr>Θέμα του Office</vt:lpstr>
      <vt:lpstr>Κινητές Επικοινωνίες</vt:lpstr>
      <vt:lpstr>Χρηματοδότηση </vt:lpstr>
      <vt:lpstr>Σκοποί ενότητας </vt:lpstr>
      <vt:lpstr>Περιεχόμενα ενότητας  </vt:lpstr>
      <vt:lpstr>Περίγραμμα Μαθήματος</vt:lpstr>
      <vt:lpstr>Εισαγωγή</vt:lpstr>
      <vt:lpstr>Γιατί να μελετήσουμε τον θόρυβο;</vt:lpstr>
      <vt:lpstr>Μέτρηση και χαρακτηρισμός</vt:lpstr>
      <vt:lpstr>Κατηγοριοποίηση ειδών θορύβου</vt:lpstr>
      <vt:lpstr>Εξωτερικός θόρυβος</vt:lpstr>
      <vt:lpstr>Ατμοσφαιρικός θόρυβος  (1 από 2)</vt:lpstr>
      <vt:lpstr>Ατμοσφαιρικός θόρυβος  (2 από 2)</vt:lpstr>
      <vt:lpstr>Εξωγήινος θόρυβος</vt:lpstr>
      <vt:lpstr>Ηλιακός θόρυβος</vt:lpstr>
      <vt:lpstr>Κοσμικός θόρυβος</vt:lpstr>
      <vt:lpstr>Βιομηχανικός θόρυβος</vt:lpstr>
      <vt:lpstr>Εσωτερικός θόρυβος</vt:lpstr>
      <vt:lpstr>Θερμικός θόρυβος  (1 από 2)</vt:lpstr>
      <vt:lpstr>Θερμικός θόρυβος  (2 από 2)</vt:lpstr>
      <vt:lpstr>Θερμικός θόρυβος  στα ηλεκτρονικά κυκλώματα</vt:lpstr>
      <vt:lpstr>Ισχύς θερμικού θορύβου</vt:lpstr>
      <vt:lpstr>Αντίσταση ως γεννήτρια θορύβου</vt:lpstr>
      <vt:lpstr>Τάση θορύβου</vt:lpstr>
      <vt:lpstr>Θόρυβος βολής  (1 από 2)</vt:lpstr>
      <vt:lpstr>Θόρυβος βολής  (2 από 2)</vt:lpstr>
      <vt:lpstr>Θόρυβος flicker ή 1/f</vt:lpstr>
      <vt:lpstr>Θόρυβος χρόνου διέλευσης  (transit-time noise)</vt:lpstr>
      <vt:lpstr>Ανάλυση θορύβου συστημάτων</vt:lpstr>
      <vt:lpstr>Προσθήκη θορύβου από πολλές πηγές (1 από 2)</vt:lpstr>
      <vt:lpstr>Προσθήκη θορύβου από πολλές πηγές (2 από 2)</vt:lpstr>
      <vt:lpstr>Θόρυβος σε εν σειρά συστήματα ενίσχυσης (1 από 2)</vt:lpstr>
      <vt:lpstr>Θόρυβος σε εν σειρά συστήματα ενίσχυσης (2 από 2)</vt:lpstr>
      <vt:lpstr>Υπολογισμός θορύβου σε εν σειρά συστήματα ενίσχυσης</vt:lpstr>
      <vt:lpstr>Γιατί ισοδύναμη αντίσταση θορύβου;</vt:lpstr>
      <vt:lpstr>Λόγος σήματος προς θόρυβο</vt:lpstr>
      <vt:lpstr>Παράγοντας θορύβου</vt:lpstr>
      <vt:lpstr>Ορισμός του παράγοντα θορύβου</vt:lpstr>
      <vt:lpstr>Ανάλυση παράγοντα θορύβου  (1 από 2)</vt:lpstr>
      <vt:lpstr>Ανάλυση παράγοντα θορύβου  (2 από 2)</vt:lpstr>
      <vt:lpstr>Εικόνα θορύβου σε εν σειρά συστήματα ενίσχυσης</vt:lpstr>
      <vt:lpstr>Εξίσωση του Friis</vt:lpstr>
      <vt:lpstr>Ισοδύναμη θερμοκρασία θορύβου</vt:lpstr>
      <vt:lpstr>Θόρυβος καναλιού διάδοσης</vt:lpstr>
      <vt:lpstr>Τέλος Ενότητας</vt:lpstr>
      <vt:lpstr>Σημείωμα Αναφοράς</vt:lpstr>
      <vt:lpstr>Σημείωμα Αδειοδότησης</vt:lpstr>
      <vt:lpstr>Διατήρηση Σημειωμάτων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Κινητές Επικοινωνίες</dc:title>
  <dc:subject>Θόρυβος στις Τηλεπικοινωνίες</dc:subject>
  <dc:creator>Καρέτσος Γεώργιος</dc:creator>
  <cp:lastModifiedBy>eLearning</cp:lastModifiedBy>
  <cp:revision>134</cp:revision>
  <dcterms:created xsi:type="dcterms:W3CDTF">2014-10-15T12:19:04Z</dcterms:created>
  <dcterms:modified xsi:type="dcterms:W3CDTF">2015-11-16T14:43:15Z</dcterms:modified>
  <cp:category>Εκπαιδευτικό υλικό</cp:category>
  <cp:contentStatus>Τελικό</cp:contentStatus>
</cp:coreProperties>
</file>