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3.xml" ContentType="application/vnd.openxmlformats-officedocument.presentationml.notesSlide+xml"/>
  <Override PartName="/ppt/tags/tag19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50"/>
  </p:notesMasterIdLst>
  <p:sldIdLst>
    <p:sldId id="305" r:id="rId3"/>
    <p:sldId id="306" r:id="rId4"/>
    <p:sldId id="307" r:id="rId5"/>
    <p:sldId id="264" r:id="rId6"/>
    <p:sldId id="308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4" r:id="rId36"/>
    <p:sldId id="295" r:id="rId37"/>
    <p:sldId id="296" r:id="rId38"/>
    <p:sldId id="297" r:id="rId39"/>
    <p:sldId id="298" r:id="rId40"/>
    <p:sldId id="299" r:id="rId41"/>
    <p:sldId id="300" r:id="rId42"/>
    <p:sldId id="301" r:id="rId43"/>
    <p:sldId id="302" r:id="rId44"/>
    <p:sldId id="303" r:id="rId45"/>
    <p:sldId id="309" r:id="rId46"/>
    <p:sldId id="260" r:id="rId47"/>
    <p:sldId id="310" r:id="rId48"/>
    <p:sldId id="311" r:id="rId49"/>
  </p:sldIdLst>
  <p:sldSz cx="9144000" cy="6858000" type="screen4x3"/>
  <p:notesSz cx="6858000" cy="9144000"/>
  <p:custDataLst>
    <p:tags r:id="rId51"/>
  </p:custDataLst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99"/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736" y="-4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tags" Target="tags/tag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A3762F2-909A-4417-AFD3-3594F87AE744}" type="datetimeFigureOut">
              <a:rPr lang="el-GR"/>
              <a:pPr>
                <a:defRPr/>
              </a:pPr>
              <a:t>16/11/2015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noProof="0" smtClean="0"/>
              <a:t>Στυλ υποδείγματος κειμένου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  <a:endParaRPr lang="el-GR" noProof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523280F-131B-431F-855E-2B29C899880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970935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>
                <a:solidFill>
                  <a:prstClr val="black"/>
                </a:solidFill>
              </a:rPr>
              <a:pPr/>
              <a:t>2</a:t>
            </a:fld>
            <a:endParaRPr lang="el-G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  <p:sp>
        <p:nvSpPr>
          <p:cNvPr id="51204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7503CFA-E327-487F-9CCF-12C375B211BC}" type="slidenum">
              <a:rPr lang="el-G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l-GR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795A2F8-0C18-4E98-9BC9-2EA460E61CBB}" type="slidenum">
              <a:rPr lang="el-G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45</a:t>
            </a:fld>
            <a:endParaRPr lang="el-G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29818C-200F-4471-9835-97BBB414D074}" type="datetime1">
              <a:rPr lang="el-GR"/>
              <a:pPr>
                <a:defRPr/>
              </a:pPr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Θόρυβος στις Τηλεπικοινωνίες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3B83A-1037-4416-BC50-212D411BE89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65894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E62AAC-1F8E-4D77-BFAA-5FAA2C0099CD}" type="datetime1">
              <a:rPr lang="el-GR"/>
              <a:pPr>
                <a:defRPr/>
              </a:pPr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Θόρυβος στις Τηλεπικοινωνίες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D4CA6D-CD6B-41D1-87E5-FE4014DA95D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64949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A5891-978C-457D-8984-751FF6234B1B}" type="datetime1">
              <a:rPr lang="el-GR"/>
              <a:pPr>
                <a:defRPr/>
              </a:pPr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Θόρυβος στις Τηλεπικοινωνίες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F8DD73-EA41-4391-8733-796389EAB0EB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70154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D9AB6B-DEFA-4839-BAE5-9B673FD12440}" type="datetime1">
              <a:rPr lang="el-GR"/>
              <a:pPr>
                <a:defRPr/>
              </a:pPr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Θόρυβος στις Τηλεπικοινωνίες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365082-029B-49F3-8A99-F5E085D146F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38706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EE0248-157D-4FA5-AED9-7435B3C4AED6}" type="datetime1">
              <a:rPr lang="el-GR"/>
              <a:pPr>
                <a:defRPr/>
              </a:pPr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Θόρυβος στις Τηλεπικοινωνίες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46639C-C23A-46B5-B7B5-2A8631D2883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66304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D6D23E-23E0-4591-AF97-BF1B152F0350}" type="datetime1">
              <a:rPr lang="el-GR"/>
              <a:pPr>
                <a:defRPr/>
              </a:pPr>
              <a:t>16/11/2015</a:t>
            </a:fld>
            <a:endParaRPr lang="el-GR"/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Θόρυβος στις Τηλεπικοινωνίες</a:t>
            </a:r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7067E2-4189-45FA-AFF5-5980446DA71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00331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4DDC5F-C978-4AB4-BE8D-66E2B2CB6136}" type="datetime1">
              <a:rPr lang="el-GR"/>
              <a:pPr>
                <a:defRPr/>
              </a:pPr>
              <a:t>16/11/2015</a:t>
            </a:fld>
            <a:endParaRPr lang="el-GR"/>
          </a:p>
        </p:txBody>
      </p:sp>
      <p:sp>
        <p:nvSpPr>
          <p:cNvPr id="8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Θόρυβος στις Τηλεπικοινωνίες</a:t>
            </a:r>
          </a:p>
        </p:txBody>
      </p:sp>
      <p:sp>
        <p:nvSpPr>
          <p:cNvPr id="9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9E7A64-98A3-4CCF-869B-6C0FC8BF43D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35520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13892A-B5A3-4AC9-B338-33A83D0F1974}" type="datetime1">
              <a:rPr lang="el-GR"/>
              <a:pPr>
                <a:defRPr/>
              </a:pPr>
              <a:t>16/11/2015</a:t>
            </a:fld>
            <a:endParaRPr lang="el-GR"/>
          </a:p>
        </p:txBody>
      </p:sp>
      <p:sp>
        <p:nvSpPr>
          <p:cNvPr id="4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Θόρυβος στις Τηλεπικοινωνίες</a:t>
            </a:r>
          </a:p>
        </p:txBody>
      </p:sp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9E04D7-936D-4789-A74F-25119565E86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96109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78A680-BA81-43D9-9B4B-E0F8316AE030}" type="datetime1">
              <a:rPr lang="el-GR"/>
              <a:pPr>
                <a:defRPr/>
              </a:pPr>
              <a:t>16/11/2015</a:t>
            </a:fld>
            <a:endParaRPr lang="el-GR"/>
          </a:p>
        </p:txBody>
      </p:sp>
      <p:sp>
        <p:nvSpPr>
          <p:cNvPr id="3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Θόρυβος στις Τηλεπικοινωνίες</a:t>
            </a:r>
          </a:p>
        </p:txBody>
      </p:sp>
      <p:sp>
        <p:nvSpPr>
          <p:cNvPr id="4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8FD268-5F53-4B8C-B4B4-6302BAA6ADE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5844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4F0031-8B16-417E-B2DE-462DED28F47B}" type="datetime1">
              <a:rPr lang="el-GR"/>
              <a:pPr>
                <a:defRPr/>
              </a:pPr>
              <a:t>16/11/2015</a:t>
            </a:fld>
            <a:endParaRPr lang="el-GR"/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Θόρυβος στις Τηλεπικοινωνίες</a:t>
            </a:r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ACC6FB-8B22-4166-B36F-7824D8DBFE2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35893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2D9917-46E8-44E5-98D5-AC27053C9D21}" type="datetime1">
              <a:rPr lang="el-GR"/>
              <a:pPr>
                <a:defRPr/>
              </a:pPr>
              <a:t>16/11/2015</a:t>
            </a:fld>
            <a:endParaRPr lang="el-GR"/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Θόρυβος στις Τηλεπικοινωνίες</a:t>
            </a:r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96B7E-4071-429D-A3AF-C0914EF6CAB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47677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Θέση τίτλου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κύριου τίτλου</a:t>
            </a:r>
          </a:p>
        </p:txBody>
      </p:sp>
      <p:sp>
        <p:nvSpPr>
          <p:cNvPr id="1027" name="Θέση κειμένου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F056D44-67A8-4B73-B197-5E606ED571DF}" type="datetime1">
              <a:rPr lang="el-GR"/>
              <a:pPr>
                <a:defRPr/>
              </a:pPr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l-GR"/>
              <a:t>Θόρυβος στις Τηλεπικοινωνίες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80E6052-EF77-4730-B7BA-D9401EC88F1B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sa/4.0/deed.el" TargetMode="Externa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image" Target="../media/image5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1.xml"/><Relationship Id="rId5" Type="http://schemas.openxmlformats.org/officeDocument/2006/relationships/image" Target="../media/image5.jpeg"/><Relationship Id="rId4" Type="http://schemas.openxmlformats.org/officeDocument/2006/relationships/slide" Target="slide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2.xml"/><Relationship Id="rId4" Type="http://schemas.openxmlformats.org/officeDocument/2006/relationships/image" Target="../media/image1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4" Type="http://schemas.openxmlformats.org/officeDocument/2006/relationships/image" Target="../media/image12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28.xml"/><Relationship Id="rId3" Type="http://schemas.openxmlformats.org/officeDocument/2006/relationships/notesSlide" Target="../notesSlides/notesSlide2.xml"/><Relationship Id="rId7" Type="http://schemas.openxmlformats.org/officeDocument/2006/relationships/slide" Target="slide17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Relationship Id="rId6" Type="http://schemas.openxmlformats.org/officeDocument/2006/relationships/slide" Target="slide10.xml"/><Relationship Id="rId5" Type="http://schemas.openxmlformats.org/officeDocument/2006/relationships/slide" Target="slide9.xml"/><Relationship Id="rId10" Type="http://schemas.openxmlformats.org/officeDocument/2006/relationships/slide" Target="slide42.xml"/><Relationship Id="rId4" Type="http://schemas.openxmlformats.org/officeDocument/2006/relationships/slide" Target="slide6.xml"/><Relationship Id="rId9" Type="http://schemas.openxmlformats.org/officeDocument/2006/relationships/slide" Target="slide3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5" Type="http://schemas.openxmlformats.org/officeDocument/2006/relationships/image" Target="../media/image5.jpeg"/><Relationship Id="rId4" Type="http://schemas.openxmlformats.org/officeDocument/2006/relationships/slide" Target="slide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5" Type="http://schemas.openxmlformats.org/officeDocument/2006/relationships/image" Target="../media/image5.jpeg"/><Relationship Id="rId4" Type="http://schemas.openxmlformats.org/officeDocument/2006/relationships/slide" Target="slide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sa/4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://cdev.teilar.gr/courses/TMA113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5" Type="http://schemas.openxmlformats.org/officeDocument/2006/relationships/image" Target="../media/image15.png"/><Relationship Id="rId4" Type="http://schemas.openxmlformats.org/officeDocument/2006/relationships/hyperlink" Target="http://creativecommons.org/licenses/by-nc-sa/4.0/deed.el" TargetMode="Externa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image" Target="../media/image5.jpeg"/><Relationship Id="rId4" Type="http://schemas.openxmlformats.org/officeDocument/2006/relationships/slide" Target="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Ομάδα 1" descr="Λογότυπο του Τεϊ Θεσσαλίας. Τεχνολογικό εκπαιδευτικό ίδρυμα Θεσσαλίας."/>
          <p:cNvGrpSpPr>
            <a:grpSpLocks/>
          </p:cNvGrpSpPr>
          <p:nvPr/>
        </p:nvGrpSpPr>
        <p:grpSpPr bwMode="auto">
          <a:xfrm>
            <a:off x="611188" y="461963"/>
            <a:ext cx="3455987" cy="1041400"/>
            <a:chOff x="611559" y="461813"/>
            <a:chExt cx="3456384" cy="1041770"/>
          </a:xfrm>
        </p:grpSpPr>
        <p:pic>
          <p:nvPicPr>
            <p:cNvPr id="3" name="Εικόνα 1" descr="Λογότυπο του Τεϊ Θεσσαλίας." title="Λογότυπο του Ιδρύματος.">
              <a:hlinkClick r:id="rId3" tooltip="Μετάβαση στην ιστοσελίδα του Ιδρύματος"/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gray">
            <a:xfrm>
              <a:off x="611559" y="461813"/>
              <a:ext cx="1079624" cy="1041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6" name="Θέση περιεχομένου 1"/>
            <p:cNvSpPr txBox="1">
              <a:spLocks noChangeArrowheads="1"/>
            </p:cNvSpPr>
            <p:nvPr/>
          </p:nvSpPr>
          <p:spPr bwMode="auto">
            <a:xfrm>
              <a:off x="1810182" y="484376"/>
              <a:ext cx="2257761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l-GR" sz="2000" dirty="0"/>
                <a:t>Τεχνολογικό Εκπαιδευτικό </a:t>
              </a:r>
            </a:p>
            <a:p>
              <a:pPr eaLnBrk="1" hangingPunct="1"/>
              <a:r>
                <a:rPr lang="el-GR" sz="2000" dirty="0"/>
                <a:t>Ίδρυμα Θεσσαλίας</a:t>
              </a:r>
            </a:p>
          </p:txBody>
        </p:sp>
      </p:grp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56864" y="1644551"/>
            <a:ext cx="7772400" cy="1470025"/>
          </a:xfrm>
        </p:spPr>
        <p:txBody>
          <a:bodyPr/>
          <a:lstStyle/>
          <a:p>
            <a:r>
              <a:rPr lang="el-GR" b="1" dirty="0" smtClean="0">
                <a:solidFill>
                  <a:prstClr val="black"/>
                </a:solidFill>
              </a:rPr>
              <a:t>Κινητές Επικοινωνίες</a:t>
            </a:r>
            <a:endParaRPr lang="el-GR" dirty="0"/>
          </a:p>
        </p:txBody>
      </p:sp>
      <p:sp>
        <p:nvSpPr>
          <p:cNvPr id="6" name="Θέση περιεχομένου 2"/>
          <p:cNvSpPr txBox="1">
            <a:spLocks/>
          </p:cNvSpPr>
          <p:nvPr/>
        </p:nvSpPr>
        <p:spPr>
          <a:xfrm>
            <a:off x="1331640" y="3048000"/>
            <a:ext cx="6552727" cy="236220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Ενότητα #</a:t>
            </a:r>
            <a:r>
              <a:rPr lang="el-GR" sz="2800" b="1" dirty="0">
                <a:solidFill>
                  <a:prstClr val="black"/>
                </a:solidFill>
                <a:ea typeface="+mj-ea"/>
                <a:cs typeface="+mj-cs"/>
              </a:rPr>
              <a:t>1</a:t>
            </a:r>
            <a:r>
              <a:rPr lang="en-US" sz="2800" b="1" dirty="0" smtClean="0">
                <a:solidFill>
                  <a:prstClr val="black"/>
                </a:solidFill>
                <a:ea typeface="+mj-ea"/>
                <a:cs typeface="+mj-cs"/>
              </a:rPr>
              <a:t>:</a:t>
            </a: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  <a:r>
              <a:rPr lang="el-GR" sz="2800" dirty="0" smtClean="0">
                <a:solidFill>
                  <a:prstClr val="black"/>
                </a:solidFill>
              </a:rPr>
              <a:t>Θόρυβος στις Τηλεπικοινωνίες</a:t>
            </a:r>
            <a:endParaRPr lang="el-GR" sz="2800" dirty="0">
              <a:solidFill>
                <a:prstClr val="black"/>
              </a:solidFill>
              <a:ea typeface="+mj-ea"/>
              <a:cs typeface="+mj-cs"/>
            </a:endParaRPr>
          </a:p>
          <a:p>
            <a:pPr marL="0" indent="0" algn="ctr">
              <a:spcBef>
                <a:spcPts val="0"/>
              </a:spcBef>
              <a:spcAft>
                <a:spcPts val="1000"/>
              </a:spcAft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Γεώργιος </a:t>
            </a:r>
            <a:r>
              <a:rPr lang="el-GR" sz="2800" dirty="0" err="1" smtClean="0">
                <a:solidFill>
                  <a:prstClr val="black"/>
                </a:solidFill>
                <a:ea typeface="+mj-ea"/>
                <a:cs typeface="+mj-cs"/>
              </a:rPr>
              <a:t>Καρέτσος</a:t>
            </a:r>
            <a:endParaRPr lang="el-GR" sz="2800" dirty="0" smtClean="0">
              <a:solidFill>
                <a:prstClr val="black"/>
              </a:solidFill>
              <a:ea typeface="+mj-ea"/>
              <a:cs typeface="+mj-cs"/>
            </a:endParaRPr>
          </a:p>
          <a:p>
            <a:pPr marL="0" indent="0" algn="ctr" fontAlgn="auto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Σχολή Τεχνολογικών Εφαρμογών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el-GR" sz="2800" dirty="0">
                <a:solidFill>
                  <a:prstClr val="black"/>
                </a:solidFill>
              </a:rPr>
              <a:t>Τμήμα Μηχανικών </a:t>
            </a:r>
            <a:r>
              <a:rPr lang="el-GR" sz="2800" dirty="0" smtClean="0">
                <a:solidFill>
                  <a:prstClr val="black"/>
                </a:solidFill>
              </a:rPr>
              <a:t>Πληροφορικής </a:t>
            </a:r>
            <a:r>
              <a:rPr lang="el-GR" sz="2800" dirty="0">
                <a:solidFill>
                  <a:prstClr val="black"/>
                </a:solidFill>
              </a:rPr>
              <a:t>Τ.Ε. </a:t>
            </a:r>
          </a:p>
        </p:txBody>
      </p:sp>
      <p:pic>
        <p:nvPicPr>
          <p:cNvPr id="9" name="Εικόνα 2" descr=" Λογότυπο για άδειες χρήσης creative commons, b y, n c, s a ">
            <a:hlinkClick r:id="rId5" tooltip="Μετάβαση στην Άδεια Χρήσης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175" y="5971167"/>
            <a:ext cx="1583921" cy="554177"/>
          </a:xfrm>
          <a:prstGeom prst="rect">
            <a:avLst/>
          </a:prstGeom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43640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smtClean="0"/>
              <a:t>Εξωτερικός θόρυβος</a:t>
            </a: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521208" indent="-521208" eaLnBrk="1" hangingPunct="1">
              <a:spcBef>
                <a:spcPts val="0"/>
              </a:spcBef>
              <a:spcAft>
                <a:spcPts val="0"/>
              </a:spcAft>
              <a:buClr>
                <a:srgbClr val="00007D"/>
              </a:buClr>
              <a:buSzPct val="70000"/>
              <a:buFont typeface="Wingdings" pitchFamily="2" charset="2"/>
              <a:buChar char="n"/>
              <a:defRPr/>
            </a:pPr>
            <a:endParaRPr lang="el-GR" altLang="el-GR" sz="2000" kern="0" dirty="0" smtClean="0">
              <a:solidFill>
                <a:srgbClr val="000000"/>
              </a:solidFill>
            </a:endParaRPr>
          </a:p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800" kern="0" dirty="0" smtClean="0">
                <a:solidFill>
                  <a:srgbClr val="000000"/>
                </a:solidFill>
              </a:rPr>
              <a:t>Στην  κατηγορία  των  εξωτερικών  θορύβων  συμπεριλαμβάνονται:  ο ατμοσφαιρικός, ο τεχνητός ή βιομηχανικός, και ο εξωγήινος θόρυβος.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800" kern="0" dirty="0" smtClean="0">
                <a:solidFill>
                  <a:srgbClr val="000000"/>
                </a:solidFill>
              </a:rPr>
              <a:t>Ο εξωτερικός θόρυβος είναι δύσκολο να επεξεργαστεί ποσοτικά και να αντιμετωπιστεί</a:t>
            </a:r>
            <a:r>
              <a:rPr lang="en-US" altLang="el-GR" sz="2800" kern="0" dirty="0" smtClean="0">
                <a:solidFill>
                  <a:srgbClr val="000000"/>
                </a:solidFill>
              </a:rPr>
              <a:t>.</a:t>
            </a:r>
            <a:endParaRPr lang="el-GR" altLang="el-GR" sz="2800" kern="0" dirty="0" smtClean="0">
              <a:solidFill>
                <a:srgbClr val="000000"/>
              </a:solidFill>
            </a:endParaRPr>
          </a:p>
          <a:p>
            <a:pPr marL="521208" indent="-521208" eaLnBrk="1" hangingPunct="1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800" kern="0" dirty="0" smtClean="0">
                <a:solidFill>
                  <a:srgbClr val="000000"/>
                </a:solidFill>
              </a:rPr>
              <a:t>Ο μόνος τρόπος ελαχιστοποίησής του είναι η αλλαγή της θέσης του δέκτη, ή και ολόκληρου του συστήματος λήψης.</a:t>
            </a:r>
          </a:p>
        </p:txBody>
      </p:sp>
      <p:sp>
        <p:nvSpPr>
          <p:cNvPr id="10244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Θόρυβος στις Τηλεπικοινωνίες</a:t>
            </a:r>
          </a:p>
        </p:txBody>
      </p:sp>
      <p:sp>
        <p:nvSpPr>
          <p:cNvPr id="10245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46FCB53-B9CE-4D28-BDBD-99200152A8DF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l-GR" sz="1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b="1" dirty="0" smtClean="0"/>
              <a:t>Ατμοσφαιρικός θόρυβος </a:t>
            </a:r>
            <a:br>
              <a:rPr lang="el-GR" altLang="el-GR" b="1" dirty="0" smtClean="0"/>
            </a:br>
            <a:r>
              <a:rPr lang="el-GR" altLang="el-GR" b="1" dirty="0" smtClean="0"/>
              <a:t>(1 από 2)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000" kern="0" dirty="0" smtClean="0">
                <a:solidFill>
                  <a:srgbClr val="000000"/>
                </a:solidFill>
              </a:rPr>
              <a:t>Προκαλείται από τις ξαφνικές εκκενώσεις των καταιγίδων και από άλλες φυσικές ηλεκτρικές διαταραχές που εμφανίζονται στην ατμόσφαιρα.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000" kern="0" dirty="0" smtClean="0">
                <a:solidFill>
                  <a:srgbClr val="000000"/>
                </a:solidFill>
              </a:rPr>
              <a:t>Η ενέργεια είναι κατανεμημένη σε όλο το φάσμα συχνοτήτων που χρησιμοποιείται για ασύρματη επικοινωνία. 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000" kern="0" dirty="0" smtClean="0">
                <a:solidFill>
                  <a:srgbClr val="000000"/>
                </a:solidFill>
              </a:rPr>
              <a:t>Επομένως, ο ατμοσφαιρικός θόρυβος αποτελείται από ψευδή  </a:t>
            </a:r>
            <a:r>
              <a:rPr lang="el-GR" altLang="el-GR" sz="2000" kern="0" dirty="0" err="1" smtClean="0">
                <a:solidFill>
                  <a:srgbClr val="000000"/>
                </a:solidFill>
              </a:rPr>
              <a:t>ραδιοσήματα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 µε  συνιστώσες  κατανεμημένες  σε µία  ευρεία  κλίμακα συχνοτήτων. 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000" kern="0" dirty="0" smtClean="0">
                <a:solidFill>
                  <a:srgbClr val="000000"/>
                </a:solidFill>
              </a:rPr>
              <a:t>Διαδίδονται πάνω από τη γη κατά τον ίδιο τρόπο, όπως τα επιθυμητά ράδιο κύματα με την ίδια συχνότητα. </a:t>
            </a:r>
          </a:p>
          <a:p>
            <a:pPr marL="521208" indent="-521208" eaLnBrk="1" hangingPunct="1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000" kern="0" dirty="0" smtClean="0">
                <a:solidFill>
                  <a:srgbClr val="000000"/>
                </a:solidFill>
              </a:rPr>
              <a:t>Συνεπώς σε ένα δεδομένο σημείο λήψης, η λαμβάνουσα κεραία παίρνει όχι μόνο το επιθυμητό σήμα, αλλά και το στατικό θόρυβο από όλες τις καταιγίδες, τοπικές ή απομακρυσμένες.</a:t>
            </a:r>
          </a:p>
        </p:txBody>
      </p:sp>
      <p:sp>
        <p:nvSpPr>
          <p:cNvPr id="11268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Θόρυβος στις Τηλεπικοινωνίες</a:t>
            </a:r>
          </a:p>
        </p:txBody>
      </p:sp>
      <p:sp>
        <p:nvSpPr>
          <p:cNvPr id="11269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475D22-F70E-4A21-A044-F44BEB5580A6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b="1" kern="0" dirty="0" smtClean="0">
                <a:solidFill>
                  <a:srgbClr val="000000"/>
                </a:solidFill>
              </a:rPr>
              <a:t>Ατμοσφαιρικός </a:t>
            </a:r>
            <a:r>
              <a:rPr lang="el-GR" altLang="el-GR" b="1" kern="0" dirty="0">
                <a:solidFill>
                  <a:srgbClr val="000000"/>
                </a:solidFill>
              </a:rPr>
              <a:t>θόρυβος </a:t>
            </a:r>
            <a:r>
              <a:rPr lang="el-GR" altLang="el-GR" b="1" kern="0" dirty="0" smtClean="0">
                <a:solidFill>
                  <a:srgbClr val="000000"/>
                </a:solidFill>
              </a:rPr>
              <a:t/>
            </a:r>
            <a:br>
              <a:rPr lang="el-GR" altLang="el-GR" b="1" kern="0" dirty="0" smtClean="0">
                <a:solidFill>
                  <a:srgbClr val="000000"/>
                </a:solidFill>
              </a:rPr>
            </a:br>
            <a:r>
              <a:rPr lang="el-GR" altLang="el-GR" b="1" kern="0" dirty="0" smtClean="0">
                <a:solidFill>
                  <a:srgbClr val="000000"/>
                </a:solidFill>
              </a:rPr>
              <a:t>(2 από 2)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521208" indent="-521208" eaLnBrk="1" hangingPunct="1">
              <a:spcBef>
                <a:spcPts val="0"/>
              </a:spcBef>
              <a:spcAft>
                <a:spcPts val="0"/>
              </a:spcAft>
              <a:buClr>
                <a:srgbClr val="00007D"/>
              </a:buClr>
              <a:buSzPct val="70000"/>
              <a:buFont typeface="Wingdings" pitchFamily="2" charset="2"/>
              <a:buChar char="n"/>
              <a:defRPr/>
            </a:pPr>
            <a:endParaRPr lang="el-GR" altLang="el-GR" sz="1800" kern="0" dirty="0" smtClean="0">
              <a:solidFill>
                <a:srgbClr val="000000"/>
              </a:solidFill>
            </a:endParaRPr>
          </a:p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 smtClean="0">
                <a:solidFill>
                  <a:srgbClr val="000000"/>
                </a:solidFill>
              </a:rPr>
              <a:t>Η ισχύς του πεδίου του ατμοσφαιρικού θορύβου μεταβάλλεται περίπου αντιστρόφως με τη συχνότητα. 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 smtClean="0">
                <a:solidFill>
                  <a:srgbClr val="000000"/>
                </a:solidFill>
              </a:rPr>
              <a:t>Μεγάλος ατμοσφαιρικός θόρυβος παράγεται σε χαμηλές και μέσες ζώνες συχνοτήτων, ενώ πολύ λίγος θόρυβος παράγεται στα VHF και στα UHF. 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 smtClean="0">
                <a:solidFill>
                  <a:srgbClr val="000000"/>
                </a:solidFill>
              </a:rPr>
              <a:t>Περαιτέρω, οι υψηλές συχνότητες περιορίζονται στην διάδοση οπτικής (λιγότερο από 80 χιλιόμετρα απόσταση). </a:t>
            </a:r>
          </a:p>
          <a:p>
            <a:pPr marL="521208" indent="-521208" eaLnBrk="1" hangingPunct="1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 smtClean="0">
                <a:solidFill>
                  <a:srgbClr val="000000"/>
                </a:solidFill>
              </a:rPr>
              <a:t>Για αυτούς τους λόγους, ο ατμοσφαιρικός θόρυβος γίνεται λιγότερο σοβαρός σε συχνότητες άνω των 30 </a:t>
            </a:r>
            <a:r>
              <a:rPr lang="en-US" altLang="el-GR" sz="2400" kern="0" dirty="0" smtClean="0">
                <a:solidFill>
                  <a:srgbClr val="000000"/>
                </a:solidFill>
              </a:rPr>
              <a:t>MHz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2292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Θόρυβος στις Τηλεπικοινωνίες</a:t>
            </a:r>
          </a:p>
        </p:txBody>
      </p:sp>
      <p:sp>
        <p:nvSpPr>
          <p:cNvPr id="12293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8B5BA44-4562-444D-A078-DDB48BC1CD00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b="1" kern="0" dirty="0">
                <a:solidFill>
                  <a:srgbClr val="000000"/>
                </a:solidFill>
                <a:latin typeface="+mn-lt"/>
              </a:rPr>
              <a:t>Εξωγήινος </a:t>
            </a:r>
            <a:r>
              <a:rPr lang="el-GR" altLang="el-GR" b="1" kern="0" dirty="0" smtClean="0">
                <a:solidFill>
                  <a:srgbClr val="000000"/>
                </a:solidFill>
                <a:latin typeface="+mn-lt"/>
              </a:rPr>
              <a:t>θόρυβος</a:t>
            </a:r>
            <a:endParaRPr lang="el-GR" b="1" dirty="0">
              <a:latin typeface="+mn-lt"/>
            </a:endParaRP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521208" indent="-521208" eaLnBrk="1" hangingPunct="1">
              <a:spcBef>
                <a:spcPts val="0"/>
              </a:spcBef>
              <a:spcAft>
                <a:spcPts val="0"/>
              </a:spcAft>
              <a:buClr>
                <a:srgbClr val="00007D"/>
              </a:buClr>
              <a:buSzPct val="70000"/>
              <a:buFont typeface="Wingdings" pitchFamily="2" charset="2"/>
              <a:buChar char="n"/>
              <a:defRPr/>
            </a:pPr>
            <a:endParaRPr lang="el-GR" altLang="el-GR" sz="2000" kern="0" dirty="0" smtClean="0">
              <a:solidFill>
                <a:srgbClr val="000000"/>
              </a:solidFill>
            </a:endParaRPr>
          </a:p>
          <a:p>
            <a:pPr marL="521208" indent="-521208" eaLnBrk="1" hangingPunct="1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kern="0" dirty="0" smtClean="0">
                <a:solidFill>
                  <a:srgbClr val="000000"/>
                </a:solidFill>
              </a:rPr>
              <a:t>Υπάρχουν </a:t>
            </a:r>
            <a:r>
              <a:rPr lang="el-GR" altLang="el-GR" kern="0" dirty="0">
                <a:solidFill>
                  <a:srgbClr val="000000"/>
                </a:solidFill>
              </a:rPr>
              <a:t>πολλά είδη εξωγήινων και </a:t>
            </a:r>
            <a:r>
              <a:rPr lang="el-GR" altLang="el-GR" kern="0" dirty="0" smtClean="0">
                <a:solidFill>
                  <a:srgbClr val="000000"/>
                </a:solidFill>
              </a:rPr>
              <a:t>διαστημικών </a:t>
            </a:r>
            <a:r>
              <a:rPr lang="el-GR" altLang="el-GR" kern="0" dirty="0">
                <a:solidFill>
                  <a:srgbClr val="000000"/>
                </a:solidFill>
              </a:rPr>
              <a:t>θορύβων ανάλογα με τις πηγές τους. Ωστόσο, αυτά </a:t>
            </a:r>
            <a:r>
              <a:rPr lang="el-GR" altLang="el-GR" kern="0" dirty="0" smtClean="0">
                <a:solidFill>
                  <a:srgbClr val="000000"/>
                </a:solidFill>
              </a:rPr>
              <a:t>μπορούν </a:t>
            </a:r>
            <a:r>
              <a:rPr lang="el-GR" altLang="el-GR" kern="0" dirty="0">
                <a:solidFill>
                  <a:srgbClr val="000000"/>
                </a:solidFill>
              </a:rPr>
              <a:t>να τεθούν σε δύο </a:t>
            </a:r>
            <a:r>
              <a:rPr lang="el-GR" altLang="el-GR" kern="0" dirty="0" smtClean="0">
                <a:solidFill>
                  <a:srgbClr val="000000"/>
                </a:solidFill>
              </a:rPr>
              <a:t>υποομάδες:</a:t>
            </a:r>
            <a:endParaRPr lang="el-GR" altLang="el-GR" kern="0" dirty="0">
              <a:solidFill>
                <a:srgbClr val="000000"/>
              </a:solidFill>
            </a:endParaRPr>
          </a:p>
          <a:p>
            <a:pPr marL="1325880" lvl="2" indent="-457200" eaLnBrk="1" hangingPunct="1">
              <a:spcBef>
                <a:spcPts val="0"/>
              </a:spcBef>
              <a:spcAft>
                <a:spcPts val="1200"/>
              </a:spcAft>
              <a:buClr>
                <a:srgbClr val="666699"/>
              </a:buClr>
              <a:buSzPct val="70000"/>
              <a:buFont typeface="Wingdings" pitchFamily="2" charset="2"/>
              <a:buChar char="¨"/>
              <a:defRPr/>
            </a:pPr>
            <a:r>
              <a:rPr lang="el-GR" altLang="el-GR" sz="2800" kern="0" dirty="0"/>
              <a:t>Ηλιακός θόρυβος και</a:t>
            </a:r>
          </a:p>
          <a:p>
            <a:pPr marL="1325880" lvl="2" indent="-457200" eaLnBrk="1" hangingPunct="1">
              <a:spcBef>
                <a:spcPts val="0"/>
              </a:spcBef>
              <a:buClr>
                <a:srgbClr val="666699"/>
              </a:buClr>
              <a:buSzPct val="70000"/>
              <a:buFont typeface="Wingdings" pitchFamily="2" charset="2"/>
              <a:buChar char="¨"/>
              <a:defRPr/>
            </a:pPr>
            <a:r>
              <a:rPr lang="el-GR" altLang="el-GR" sz="2800" kern="0" dirty="0" smtClean="0">
                <a:solidFill>
                  <a:srgbClr val="000000"/>
                </a:solidFill>
              </a:rPr>
              <a:t>κοσμικός </a:t>
            </a:r>
            <a:r>
              <a:rPr lang="el-GR" altLang="el-GR" sz="2800" kern="0" dirty="0">
                <a:solidFill>
                  <a:srgbClr val="000000"/>
                </a:solidFill>
              </a:rPr>
              <a:t>ή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διαστημικός θόρυβος.</a:t>
            </a:r>
            <a:endParaRPr lang="el-GR" altLang="el-GR" sz="2800" kern="0" dirty="0">
              <a:solidFill>
                <a:srgbClr val="00000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l-GR" dirty="0"/>
          </a:p>
        </p:txBody>
      </p:sp>
      <p:sp>
        <p:nvSpPr>
          <p:cNvPr id="13316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Θόρυβος στις Τηλεπικοινωνίες</a:t>
            </a:r>
          </a:p>
        </p:txBody>
      </p:sp>
      <p:sp>
        <p:nvSpPr>
          <p:cNvPr id="13317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CF7523D-A3E8-46E8-A65A-D55D0A828996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smtClean="0"/>
              <a:t>Ηλιακός θόρυβος</a:t>
            </a: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521208" indent="-521208" eaLnBrk="1" hangingPunct="1">
              <a:spcBef>
                <a:spcPts val="0"/>
              </a:spcBef>
              <a:spcAft>
                <a:spcPts val="4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000" kern="0" dirty="0" smtClean="0">
                <a:solidFill>
                  <a:srgbClr val="000000"/>
                </a:solidFill>
              </a:rPr>
              <a:t>Κάτω  από  κανονικές «ήπιες» συνθήκες, υπάρχει ένας σταθερός ακτινοβολούμενος θόρυβος από τον ήλιο.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4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000" kern="0" dirty="0" smtClean="0">
                <a:solidFill>
                  <a:srgbClr val="000000"/>
                </a:solidFill>
              </a:rPr>
              <a:t>Αυτό συμβαίνει επειδή ο ήλιος είναι ένα μεγάλο σώμα σε πολύ υψηλή θερμοκρασία (άνω των 6000 ° C επί της επιφανείας), και ακτινοβολεί ηλεκτρική ενέργεια με τη μορφή θορύβου σε ένα πολύ ευρύ φάσμα συχνοτήτων, συμπεριλαμβανομένου του φάσματος που χρησιμοποιείται για ασύρματη επικοινωνία.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4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000" kern="0" dirty="0" smtClean="0">
                <a:solidFill>
                  <a:srgbClr val="000000"/>
                </a:solidFill>
              </a:rPr>
              <a:t>Η ένταση του θορύβου που παράγεται από τον ήλιο μεταβάλλεται με το χρόνο. Στην πραγματικότητα, ο ήλιος έχει ένα επαναλαμβανόμενο 11-ετή κύκλο ηλεκτρικών διαταραχών. </a:t>
            </a:r>
          </a:p>
          <a:p>
            <a:pPr marL="521208" indent="-521208" eaLnBrk="1" hangingPunct="1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000" kern="0" dirty="0" smtClean="0">
                <a:solidFill>
                  <a:srgbClr val="000000"/>
                </a:solidFill>
              </a:rPr>
              <a:t>Κατά τη διάρκεια της αιχμής του κύκλου, ο ήλιος παράγει ποσότητα θορύβου που προκαλεί παρεμβολές ραδιοφωνικών σημάτων, τέτοιες που μπορεί πολλές συχνότητες να καταστούν άχρηστες για τις επικοινωνίες.</a:t>
            </a:r>
          </a:p>
        </p:txBody>
      </p:sp>
      <p:sp>
        <p:nvSpPr>
          <p:cNvPr id="14340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Θόρυβος στις Τηλεπικοινωνίες</a:t>
            </a:r>
          </a:p>
        </p:txBody>
      </p:sp>
      <p:sp>
        <p:nvSpPr>
          <p:cNvPr id="14341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A62E083-A4FF-4A7B-8426-F243BFCD474D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smtClean="0"/>
              <a:t>Κοσμικός θόρυβος</a:t>
            </a: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000" kern="0" dirty="0" smtClean="0">
                <a:solidFill>
                  <a:srgbClr val="000000"/>
                </a:solidFill>
              </a:rPr>
              <a:t>Τα μακρινά αστέρια είναι επίσης ήλιοι και έχουν πολύ υψηλές θερμοκρασίες.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000" kern="0" dirty="0" smtClean="0">
                <a:solidFill>
                  <a:srgbClr val="000000"/>
                </a:solidFill>
              </a:rPr>
              <a:t>Ως εκ τούτου, αυτά τα αστέρια, εκπέμπουν θόρυβο με τον ίδιο τρόπο όπως ο ήλιος μας. Ο θόρυβος που λαμβάνεται από αυτά τα μακρινά αστέρια είναι θερμικός θόρυβος, και κατανέμεται σχεδόν ομοιόμορφα πάνω στον ουρανό.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000" kern="0" dirty="0" smtClean="0">
                <a:solidFill>
                  <a:srgbClr val="000000"/>
                </a:solidFill>
              </a:rPr>
              <a:t>Μπορούμε επίσης να λάβουμε θόρυβο από το κέντρο του δικού μας γαλαξία (</a:t>
            </a:r>
            <a:r>
              <a:rPr lang="en-US" altLang="el-GR" sz="2000" kern="0" dirty="0" smtClean="0">
                <a:solidFill>
                  <a:srgbClr val="000000"/>
                </a:solidFill>
              </a:rPr>
              <a:t>Milky Way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), από άλλους μακρινούς γαλαξίες καθώς και από άλλες εικονικές σημειακές πηγές, όπως τα </a:t>
            </a:r>
            <a:r>
              <a:rPr lang="el-GR" altLang="el-GR" sz="2000" kern="0" dirty="0" err="1" smtClean="0">
                <a:solidFill>
                  <a:srgbClr val="000000"/>
                </a:solidFill>
              </a:rPr>
              <a:t>κβάζαρ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 και τα </a:t>
            </a:r>
            <a:r>
              <a:rPr lang="el-GR" altLang="el-GR" sz="2000" kern="0" dirty="0" err="1" smtClean="0">
                <a:solidFill>
                  <a:srgbClr val="000000"/>
                </a:solidFill>
              </a:rPr>
              <a:t>πάλσαρ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.</a:t>
            </a:r>
          </a:p>
          <a:p>
            <a:pPr marL="521208" indent="-521208" eaLnBrk="1" hangingPunct="1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000" kern="0" dirty="0" smtClean="0">
                <a:solidFill>
                  <a:srgbClr val="000000"/>
                </a:solidFill>
              </a:rPr>
              <a:t>Ο θόρυβος του διαστήματος είναι </a:t>
            </a:r>
            <a:r>
              <a:rPr lang="el-GR" altLang="el-GR" sz="2000" kern="0" dirty="0" err="1" smtClean="0">
                <a:solidFill>
                  <a:srgbClr val="000000"/>
                </a:solidFill>
              </a:rPr>
              <a:t>παρατηρήσιμος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 σε συχνότητες από 8</a:t>
            </a:r>
            <a:r>
              <a:rPr lang="en-US" altLang="el-GR" sz="2000" kern="0" dirty="0" smtClean="0">
                <a:solidFill>
                  <a:srgbClr val="000000"/>
                </a:solidFill>
              </a:rPr>
              <a:t>MHz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 μέχρι λίγο παραπάνω από1.43G</a:t>
            </a:r>
            <a:r>
              <a:rPr lang="en-US" altLang="el-GR" sz="2000" kern="0" dirty="0" smtClean="0">
                <a:solidFill>
                  <a:srgbClr val="000000"/>
                </a:solidFill>
              </a:rPr>
              <a:t>Hz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, και είναι εντονότερος στις συχνότητες από 20</a:t>
            </a:r>
            <a:r>
              <a:rPr lang="en-US" altLang="el-GR" sz="2000" kern="0" dirty="0" smtClean="0">
                <a:solidFill>
                  <a:srgbClr val="000000"/>
                </a:solidFill>
              </a:rPr>
              <a:t>MHz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 ως 120</a:t>
            </a:r>
            <a:r>
              <a:rPr lang="en-US" altLang="el-GR" sz="2000" kern="0" dirty="0" smtClean="0">
                <a:solidFill>
                  <a:srgbClr val="000000"/>
                </a:solidFill>
              </a:rPr>
              <a:t>MHz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5364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Θόρυβος στις Τηλεπικοινωνίες</a:t>
            </a:r>
          </a:p>
        </p:txBody>
      </p:sp>
      <p:sp>
        <p:nvSpPr>
          <p:cNvPr id="15365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56B86F7-D888-449D-A0C4-32D34B0B536A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b="1" kern="0" dirty="0" smtClean="0">
                <a:solidFill>
                  <a:srgbClr val="000000"/>
                </a:solidFill>
                <a:latin typeface="+mn-lt"/>
              </a:rPr>
              <a:t>Βιομηχανικός θόρυβος</a:t>
            </a:r>
            <a:endParaRPr lang="el-GR" b="1" dirty="0">
              <a:latin typeface="+mn-lt"/>
            </a:endParaRP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000" kern="0" dirty="0" smtClean="0">
                <a:solidFill>
                  <a:srgbClr val="000000"/>
                </a:solidFill>
              </a:rPr>
              <a:t>Είναι ο ηλεκτρικός θόρυβος που παράγεται από πηγές όπως οι αναφλέξεις των αυτοκίνητων και των αεροσκαφών, από ηλεκτρικούς κινητήρες και διακόπτες, διαρροές από γραμμές υψηλής τάσης κ.λπ.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000" kern="0" dirty="0" smtClean="0">
                <a:solidFill>
                  <a:srgbClr val="000000"/>
                </a:solidFill>
              </a:rPr>
              <a:t>Οι λάμπες φθορισμού αποτελούν ισχυρή πηγή βιομηχανικού θορύβου, και για το λόγο αυτό δεν θα πρέπει να χρησιμοποιούνται σε σημεία λήψης ή δοκιμών σήματος.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000" kern="0" dirty="0" smtClean="0">
                <a:solidFill>
                  <a:srgbClr val="000000"/>
                </a:solidFill>
              </a:rPr>
              <a:t>Ο τεχνητός θόρυβος είναι πιο έντονος σε βιομηχανικές και πυκνοκατοικημένες περιοχές. Σε τέτοιες περιοχές ξεπερνά κατά πολύ όλες τις άλλες πηγές θορύβου στο εύρος συχνοτήτων, που εκτείνεται από περίπου 1 </a:t>
            </a:r>
            <a:r>
              <a:rPr lang="en-US" altLang="el-GR" sz="2000" kern="0" dirty="0" smtClean="0">
                <a:solidFill>
                  <a:srgbClr val="000000"/>
                </a:solidFill>
              </a:rPr>
              <a:t>MHz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 έως 600 </a:t>
            </a:r>
            <a:r>
              <a:rPr lang="en-US" altLang="el-GR" sz="2000" kern="0" dirty="0" smtClean="0">
                <a:solidFill>
                  <a:srgbClr val="000000"/>
                </a:solidFill>
              </a:rPr>
              <a:t>MHz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.</a:t>
            </a:r>
          </a:p>
          <a:p>
            <a:pPr marL="521208" indent="-521208" eaLnBrk="1" hangingPunct="1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000" kern="0" dirty="0" smtClean="0">
                <a:solidFill>
                  <a:srgbClr val="000000"/>
                </a:solidFill>
              </a:rPr>
              <a:t>Η φύση του βιομηχανικού θορύβου είναι τόσο μεταβλητή, που είναι δύσκολο να την αναλύσουμε σε οποιαδήποτε άλλη βάση εκτός της στατιστικής.</a:t>
            </a:r>
          </a:p>
        </p:txBody>
      </p:sp>
      <p:sp>
        <p:nvSpPr>
          <p:cNvPr id="16388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Θόρυβος στις Τηλεπικοινωνίες</a:t>
            </a:r>
          </a:p>
        </p:txBody>
      </p:sp>
      <p:sp>
        <p:nvSpPr>
          <p:cNvPr id="16389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C68E7E3-FCC7-461E-8577-9FBA4943768E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el-GR" sz="1400" smtClean="0"/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smtClean="0"/>
              <a:t>Εσωτερικός θόρυβος</a:t>
            </a:r>
            <a:endParaRPr lang="el-GR" b="1" smtClean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800" kern="0" dirty="0" smtClean="0">
                <a:solidFill>
                  <a:srgbClr val="000000"/>
                </a:solidFill>
              </a:rPr>
              <a:t>Ο θόρυβος που παράγεται από κάθε ενεργή ή παθητική συσκευή που βρίσκεται μέσα στον δέκτη.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800" kern="0" dirty="0" smtClean="0">
                <a:solidFill>
                  <a:srgbClr val="000000"/>
                </a:solidFill>
              </a:rPr>
              <a:t>Ο  εσωτερικός θόρυβος είναι τυχαία κατανεμημένος σε ολόκληρο το ραδιοφωνικό φάσμα</a:t>
            </a:r>
            <a:r>
              <a:rPr lang="en-US" altLang="el-GR" sz="2800" kern="0" dirty="0" smtClean="0">
                <a:solidFill>
                  <a:srgbClr val="000000"/>
                </a:solidFill>
              </a:rPr>
              <a:t>.</a:t>
            </a:r>
            <a:endParaRPr lang="el-GR" altLang="el-GR" sz="2800" kern="0" dirty="0" smtClean="0">
              <a:solidFill>
                <a:srgbClr val="000000"/>
              </a:solidFill>
            </a:endParaRPr>
          </a:p>
          <a:p>
            <a:pPr marL="521208" indent="-521208" eaLnBrk="1" hangingPunct="1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800" kern="0" dirty="0" smtClean="0">
                <a:solidFill>
                  <a:srgbClr val="000000"/>
                </a:solidFill>
              </a:rPr>
              <a:t>Οι ραδιοφωνικοί δέκτες σχεδιάζονται έτσι ώστε ο θόρυβος που δημιουργείται εσωτερικά, να είναι πολύ χαμηλότερος από τον λαμβανόμενο εξωτερικό θόρυβο.</a:t>
            </a:r>
          </a:p>
        </p:txBody>
      </p:sp>
      <p:sp>
        <p:nvSpPr>
          <p:cNvPr id="17412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Θόρυβος στις Τηλεπικοινωνίες</a:t>
            </a:r>
          </a:p>
        </p:txBody>
      </p:sp>
      <p:sp>
        <p:nvSpPr>
          <p:cNvPr id="17413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EB30C3A-87C2-4978-B675-A3C837716B32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b="1" dirty="0" smtClean="0"/>
              <a:t>Θερμικός </a:t>
            </a:r>
            <a:r>
              <a:rPr lang="el-GR" altLang="el-GR" b="1" dirty="0"/>
              <a:t>θ</a:t>
            </a:r>
            <a:r>
              <a:rPr lang="el-GR" altLang="el-GR" b="1" dirty="0" smtClean="0"/>
              <a:t>όρυβος </a:t>
            </a:r>
            <a:br>
              <a:rPr lang="el-GR" altLang="el-GR" b="1" dirty="0" smtClean="0"/>
            </a:br>
            <a:r>
              <a:rPr lang="el-GR" altLang="el-GR" b="1" dirty="0" smtClean="0"/>
              <a:t>(1 από 2)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521208" indent="-521208" eaLnBrk="1" hangingPunct="1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 smtClean="0">
                <a:solidFill>
                  <a:srgbClr val="000000"/>
                </a:solidFill>
              </a:rPr>
              <a:t>Θερμικός θόρυβος είναι μία τυχαία διακύμανση στην τάση, που προκαλείται από την τυχαία κίνηση των φορέων φορτίου, σε οποιοδήποτε αγώγιμο </a:t>
            </a:r>
            <a:r>
              <a:rPr lang="el-GR" altLang="el-GR" sz="2400" kern="0" dirty="0">
                <a:solidFill>
                  <a:srgbClr val="000000"/>
                </a:solidFill>
              </a:rPr>
              <a:t>μ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έσο σε θερμοκρασία πάνω από το απόλυτο μηδέν.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 smtClean="0">
                <a:solidFill>
                  <a:srgbClr val="000000"/>
                </a:solidFill>
              </a:rPr>
              <a:t>Είναι πάντα παρών στα ηλεκτρονικά κυκλώματα, σε μικρότερο ή μεγαλύτερο βαθμό, και είναι μία κρίσιμη παράμετρος σε πολλά κυκλώματα RF.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 smtClean="0">
                <a:solidFill>
                  <a:srgbClr val="000000"/>
                </a:solidFill>
              </a:rPr>
              <a:t>Είναι μεγάλης σημασίας γιατί όπως και οι άλλες μορφές θορύβου περιορίζει την ευαισθησία του δέκτη.</a:t>
            </a:r>
          </a:p>
          <a:p>
            <a:pPr marL="521208" indent="-521208" eaLnBrk="1" hangingPunct="1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 smtClean="0">
                <a:solidFill>
                  <a:srgbClr val="000000"/>
                </a:solidFill>
              </a:rPr>
              <a:t>Μπορεί να τον συναντήσουμε και σαν θόρυβο </a:t>
            </a:r>
            <a:r>
              <a:rPr lang="en-US" altLang="el-GR" sz="2400" kern="0" dirty="0" smtClean="0">
                <a:solidFill>
                  <a:srgbClr val="000000"/>
                </a:solidFill>
              </a:rPr>
              <a:t>Johnson-</a:t>
            </a:r>
            <a:r>
              <a:rPr lang="en-US" altLang="el-GR" sz="2400" kern="0" dirty="0" err="1" smtClean="0">
                <a:solidFill>
                  <a:srgbClr val="000000"/>
                </a:solidFill>
              </a:rPr>
              <a:t>Nyquist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, θόρυβο </a:t>
            </a:r>
            <a:r>
              <a:rPr lang="en-US" altLang="el-GR" sz="2400" kern="0" dirty="0" smtClean="0">
                <a:solidFill>
                  <a:srgbClr val="000000"/>
                </a:solidFill>
              </a:rPr>
              <a:t>Johnson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 ή θόρυβο </a:t>
            </a:r>
            <a:r>
              <a:rPr lang="en-US" altLang="el-GR" sz="2400" kern="0" dirty="0" err="1" smtClean="0">
                <a:solidFill>
                  <a:srgbClr val="000000"/>
                </a:solidFill>
              </a:rPr>
              <a:t>Nyquist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8436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Θόρυβος στις Τηλεπικοινωνίες</a:t>
            </a:r>
          </a:p>
        </p:txBody>
      </p:sp>
      <p:sp>
        <p:nvSpPr>
          <p:cNvPr id="18437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B3A94C1-C054-49AA-B3D8-35F953A77744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 b="1" smtClean="0">
                <a:solidFill>
                  <a:srgbClr val="000000"/>
                </a:solidFill>
              </a:rPr>
              <a:t>Θερμικός θόρυβος </a:t>
            </a:r>
            <a:br>
              <a:rPr lang="el-GR" altLang="el-GR" sz="4000" b="1" smtClean="0">
                <a:solidFill>
                  <a:srgbClr val="000000"/>
                </a:solidFill>
              </a:rPr>
            </a:br>
            <a:r>
              <a:rPr lang="el-GR" altLang="el-GR" sz="4000" b="1" smtClean="0">
                <a:solidFill>
                  <a:srgbClr val="000000"/>
                </a:solidFill>
              </a:rPr>
              <a:t>(2 από 2)</a:t>
            </a:r>
            <a:endParaRPr lang="el-GR" smtClean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 smtClean="0">
                <a:solidFill>
                  <a:srgbClr val="000000"/>
                </a:solidFill>
              </a:rPr>
              <a:t>Ο θερμικός θόρυβος υφίσταται ανεξάρτητα από την εφαρμοζόμενη τάση, επειδή οι φορείς φορτίου δονούνται ως αποτέλεσμα της θερμοκρασίας. 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 smtClean="0">
                <a:solidFill>
                  <a:srgbClr val="000000"/>
                </a:solidFill>
              </a:rPr>
              <a:t>Όσο υψηλότερη είναι η θερμοκρασία, τόσο μεγαλύτερες είναι οι δονήσεις και επομένως το θερμικό επίπεδο θορύβου.</a:t>
            </a:r>
          </a:p>
          <a:p>
            <a:pPr marL="521208" indent="-521208" eaLnBrk="1" hangingPunct="1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 smtClean="0">
                <a:solidFill>
                  <a:srgbClr val="000000"/>
                </a:solidFill>
              </a:rPr>
              <a:t>Ο θερμικός θόρυβος, όπως και οι άλλες μορφές θορύβου, είναι τυχαίος στη φύση. Δεν είναι δυνατόν να προβλέψουμε την </a:t>
            </a:r>
            <a:r>
              <a:rPr lang="el-GR" altLang="el-GR" sz="2400" kern="0" dirty="0" err="1" smtClean="0">
                <a:solidFill>
                  <a:srgbClr val="000000"/>
                </a:solidFill>
              </a:rPr>
              <a:t>κυματομορφή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 του, και ως εκ τούτου δεν είναι δυνατόν να μειωθούν οι επιπτώσεις του με ακύρωση </a:t>
            </a:r>
            <a:r>
              <a:rPr lang="en-US" altLang="el-GR" sz="2400" kern="0" dirty="0" smtClean="0">
                <a:solidFill>
                  <a:srgbClr val="000000"/>
                </a:solidFill>
              </a:rPr>
              <a:t>(cancellation)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 ή άλλες παρόμοιες τεχνικές.  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l-GR" dirty="0"/>
          </a:p>
        </p:txBody>
      </p:sp>
      <p:sp>
        <p:nvSpPr>
          <p:cNvPr id="19460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Θόρυβος στις Τηλεπικοινωνίες</a:t>
            </a:r>
          </a:p>
        </p:txBody>
      </p:sp>
      <p:sp>
        <p:nvSpPr>
          <p:cNvPr id="19461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671C73E-6A0C-4466-B144-735564CADFAB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>
                <a:latin typeface="Calibri" panose="020F0502020204030204" pitchFamily="34" charset="0"/>
              </a:rPr>
              <a:t>Χρηματοδότηση</a:t>
            </a:r>
            <a:r>
              <a:rPr lang="el-GR" b="1" dirty="0" smtClean="0"/>
              <a:t>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>
                <a:latin typeface="Calibri" panose="020F0502020204030204" pitchFamily="34" charset="0"/>
              </a:rPr>
              <a:t>Το παρόν εκπαιδευτικό υλικό έχει αναπτυχθεί στο πλαίσιο του εκπαιδευτικού έργου του διδάσκοντα</a:t>
            </a:r>
            <a:r>
              <a:rPr lang="en-US" sz="2000" dirty="0" smtClean="0">
                <a:latin typeface="Calibri" panose="020F0502020204030204" pitchFamily="34" charset="0"/>
              </a:rPr>
              <a:t>.</a:t>
            </a:r>
            <a:r>
              <a:rPr lang="el-GR" sz="2000" dirty="0" smtClean="0">
                <a:latin typeface="Calibri" panose="020F0502020204030204" pitchFamily="34" charset="0"/>
              </a:rPr>
              <a:t> </a:t>
            </a:r>
            <a:endParaRPr lang="en-US" sz="2000" dirty="0" smtClean="0">
              <a:latin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Ανοικτά Ακαδημαϊκά Μαθήματα στο </a:t>
            </a:r>
            <a:r>
              <a:rPr lang="el-GR" sz="20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Τ.Ε.Ι. 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Θεσσαλίας</a:t>
            </a: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.</a:t>
            </a:r>
            <a:endParaRPr lang="el-GR" sz="2000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el-GR" sz="2000" dirty="0" smtClean="0">
                <a:latin typeface="Calibri" panose="020F0502020204030204" pitchFamily="34" charset="0"/>
              </a:rPr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>
                <a:latin typeface="Calibri" panose="020F0502020204030204" pitchFamily="34" charset="0"/>
              </a:rPr>
              <a:t>. </a:t>
            </a:r>
            <a:endParaRPr lang="el-GR" sz="2000" dirty="0" smtClean="0">
              <a:latin typeface="Calibri" panose="020F0502020204030204" pitchFamily="34" charset="0"/>
            </a:endParaRPr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45861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sz="4000" b="1" kern="0" dirty="0" smtClean="0">
                <a:solidFill>
                  <a:srgbClr val="000000"/>
                </a:solidFill>
                <a:latin typeface="+mn-lt"/>
              </a:rPr>
              <a:t>Θερμικός θόρυβος </a:t>
            </a:r>
            <a:br>
              <a:rPr lang="el-GR" altLang="el-GR" sz="4000" b="1" kern="0" dirty="0" smtClean="0">
                <a:solidFill>
                  <a:srgbClr val="000000"/>
                </a:solidFill>
                <a:latin typeface="+mn-lt"/>
              </a:rPr>
            </a:br>
            <a:r>
              <a:rPr lang="el-GR" altLang="el-GR" sz="4000" b="1" kern="0" dirty="0" smtClean="0">
                <a:solidFill>
                  <a:srgbClr val="000000"/>
                </a:solidFill>
                <a:latin typeface="+mn-lt"/>
              </a:rPr>
              <a:t>στα ηλεκτρονικά κυκλώματα</a:t>
            </a:r>
            <a:endParaRPr lang="el-GR" b="1" dirty="0">
              <a:latin typeface="+mn-lt"/>
            </a:endParaRP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000" kern="0" dirty="0" smtClean="0">
                <a:solidFill>
                  <a:srgbClr val="000000"/>
                </a:solidFill>
              </a:rPr>
              <a:t>Ο</a:t>
            </a:r>
            <a:r>
              <a:rPr lang="en-US" altLang="el-GR" sz="2000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θερμικός θόρυβος εμφανίζεται ανεξάρτητα από την ποιότητα των ηλεκτρονικών στοιχείων που χρησιμοποιούνται. Το επίπεδό του εξαρτάται μόνο από τη θερμοκρασία και την τιμή της αντίστασης.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000" kern="0" dirty="0" smtClean="0">
                <a:solidFill>
                  <a:srgbClr val="000000"/>
                </a:solidFill>
              </a:rPr>
              <a:t>Οι μόνοι τρόποι για να μειωθεί η περιεκτικότητα σε θερμικό θόρυβο ενός κυκλώματος, είναι να μειωθεί η θερμοκρασία λειτουργίας, ή να μειωθεί η τιμή των αντιστάσεων στο κύκλωμα.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000" kern="0" dirty="0" smtClean="0">
                <a:solidFill>
                  <a:srgbClr val="000000"/>
                </a:solidFill>
              </a:rPr>
              <a:t>Άλλες μορφές θορύβου μπορεί να είναι επίσης παρόντες, και συνεπώς η επιλογή του τύπου του αντιστάτη παίζει ρόλο στον καθορισμό του συνολικού επιπέδου θορύβου, αφού τα διάφορα είδη θορύβου θα προστεθούν μαζί.</a:t>
            </a:r>
          </a:p>
          <a:p>
            <a:pPr marL="521208" indent="-521208" eaLnBrk="1" hangingPunct="1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000" kern="0" dirty="0" smtClean="0">
                <a:solidFill>
                  <a:srgbClr val="000000"/>
                </a:solidFill>
              </a:rPr>
              <a:t>Ο θερμικός θόρυβος παράγεται μόνον από το πραγματικό μέρος της κάθε σύνθετης αντίστασης, δηλαδή το ωμικό. Το φανταστικό μέρος δεν παράγει θόρυβο.</a:t>
            </a:r>
          </a:p>
        </p:txBody>
      </p:sp>
      <p:sp>
        <p:nvSpPr>
          <p:cNvPr id="20484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Θόρυβος στις Τηλεπικοινωνίες</a:t>
            </a:r>
          </a:p>
        </p:txBody>
      </p:sp>
      <p:sp>
        <p:nvSpPr>
          <p:cNvPr id="20485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ABFEAED-B88D-49CD-B983-3CE378E01112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smtClean="0"/>
              <a:t>Ισχύς θερμικού θορύβου</a:t>
            </a:r>
            <a:endParaRPr lang="el-GR" b="1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1"/>
              <p:cNvSpPr>
                <a:spLocks noGrp="1"/>
              </p:cNvSpPr>
              <p:nvPr>
                <p:ph idx="1"/>
              </p:nvPr>
            </p:nvSpPr>
            <p:spPr/>
            <p:txBody>
              <a:bodyPr rtlCol="0">
                <a:normAutofit/>
              </a:bodyPr>
              <a:lstStyle/>
              <a:p>
                <a:pPr marL="521208" indent="-521208" eaLnBrk="1" hangingPunct="1">
                  <a:spcBef>
                    <a:spcPts val="0"/>
                  </a:spcBef>
                  <a:spcAft>
                    <a:spcPts val="1200"/>
                  </a:spcAft>
                  <a:buClr>
                    <a:srgbClr val="333399"/>
                  </a:buClr>
                  <a:buSzPct val="70000"/>
                  <a:buFont typeface="Wingdings" pitchFamily="2" charset="2"/>
                  <a:buChar char="n"/>
                  <a:defRPr/>
                </a:pPr>
                <a:r>
                  <a:rPr lang="el-GR" sz="2800" kern="0" dirty="0" smtClean="0">
                    <a:solidFill>
                      <a:srgbClr val="000000"/>
                    </a:solidFill>
                  </a:rPr>
                  <a:t>Είναι ανάλογη της απόλυτης θερμοκρασίας</a:t>
                </a:r>
                <a:r>
                  <a:rPr lang="el-GR" sz="2800" kern="0" dirty="0">
                    <a:solidFill>
                      <a:srgbClr val="000000"/>
                    </a:solidFill>
                  </a:rPr>
                  <a:t>, και ανάλογη του εύρους ζώνης στο οποίο </a:t>
                </a:r>
                <a:r>
                  <a:rPr lang="el-GR" sz="2800" kern="0" dirty="0" smtClean="0">
                    <a:solidFill>
                      <a:srgbClr val="000000"/>
                    </a:solidFill>
                  </a:rPr>
                  <a:t>μετράμε </a:t>
                </a:r>
                <a:r>
                  <a:rPr lang="el-GR" sz="2800" kern="0" dirty="0">
                    <a:solidFill>
                      <a:srgbClr val="000000"/>
                    </a:solidFill>
                  </a:rPr>
                  <a:t>το </a:t>
                </a:r>
                <a:r>
                  <a:rPr lang="el-GR" sz="2800" kern="0" dirty="0" smtClean="0">
                    <a:solidFill>
                      <a:srgbClr val="000000"/>
                    </a:solidFill>
                  </a:rPr>
                  <a:t>θόρυβο.</a:t>
                </a:r>
                <a:endParaRPr lang="en-US" sz="2800" kern="0" dirty="0" smtClean="0">
                  <a:solidFill>
                    <a:srgbClr val="000000"/>
                  </a:solidFill>
                </a:endParaRPr>
              </a:p>
              <a:p>
                <a:pPr marL="0" indent="0" eaLnBrk="1" hangingPunct="1">
                  <a:spcBef>
                    <a:spcPts val="0"/>
                  </a:spcBef>
                  <a:spcAft>
                    <a:spcPts val="600"/>
                  </a:spcAft>
                  <a:buClr>
                    <a:srgbClr val="00007D"/>
                  </a:buClr>
                  <a:buSzPct val="70000"/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800" i="1" kern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kern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sz="2800" b="0" i="1" kern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US" sz="2800" b="0" i="1" kern="0" smtClean="0">
                          <a:solidFill>
                            <a:srgbClr val="0000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800" b="0" i="1" kern="0" smtClean="0">
                          <a:solidFill>
                            <a:srgbClr val="000000"/>
                          </a:solidFill>
                          <a:latin typeface="Cambria Math"/>
                          <a:ea typeface="Cambria Math"/>
                        </a:rPr>
                        <m:t>∝</m:t>
                      </m:r>
                      <m:r>
                        <a:rPr lang="en-US" sz="2800" b="0" i="1" kern="0" smtClean="0">
                          <a:solidFill>
                            <a:srgbClr val="000000"/>
                          </a:solidFill>
                          <a:latin typeface="Cambria Math"/>
                          <a:ea typeface="Cambria Math"/>
                        </a:rPr>
                        <m:t>𝑇</m:t>
                      </m:r>
                      <m:r>
                        <a:rPr lang="el-GR" sz="2800" b="0" i="1" kern="0" smtClean="0">
                          <a:solidFill>
                            <a:srgbClr val="000000"/>
                          </a:solidFill>
                          <a:latin typeface="Cambria Math"/>
                          <a:ea typeface="Cambria Math"/>
                        </a:rPr>
                        <m:t>𝛥</m:t>
                      </m:r>
                      <m:r>
                        <a:rPr lang="en-US" sz="2800" b="0" i="1" kern="0" smtClean="0">
                          <a:solidFill>
                            <a:srgbClr val="000000"/>
                          </a:solidFill>
                          <a:latin typeface="Cambria Math"/>
                          <a:ea typeface="Cambria Math"/>
                        </a:rPr>
                        <m:t>𝑓</m:t>
                      </m:r>
                    </m:oMath>
                  </m:oMathPara>
                </a14:m>
                <a:endParaRPr lang="en-US" sz="2800" i="1" kern="0" dirty="0" smtClean="0">
                  <a:solidFill>
                    <a:srgbClr val="000000"/>
                  </a:solidFill>
                </a:endParaRPr>
              </a:p>
              <a:p>
                <a:pPr marL="0" indent="0" eaLnBrk="1" hangingPunct="1">
                  <a:spcBef>
                    <a:spcPts val="0"/>
                  </a:spcBef>
                  <a:spcAft>
                    <a:spcPts val="1200"/>
                  </a:spcAft>
                  <a:buClr>
                    <a:srgbClr val="00007D"/>
                  </a:buClr>
                  <a:buSzPct val="70000"/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800" i="1" kern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kern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sz="2800" b="0" i="1" kern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US" sz="2800" b="0" i="1" kern="0" smtClean="0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800" b="0" i="1" kern="0" smtClean="0">
                          <a:solidFill>
                            <a:srgbClr val="000000"/>
                          </a:solidFill>
                          <a:latin typeface="Cambria Math"/>
                        </a:rPr>
                        <m:t>𝑘𝑇</m:t>
                      </m:r>
                      <m:r>
                        <a:rPr lang="el-GR" sz="2800" b="0" i="1" kern="0" smtClean="0">
                          <a:solidFill>
                            <a:srgbClr val="000000"/>
                          </a:solidFill>
                          <a:latin typeface="Cambria Math"/>
                        </a:rPr>
                        <m:t>𝛥</m:t>
                      </m:r>
                      <m:r>
                        <a:rPr lang="en-US" sz="2800" b="0" i="1" kern="0" smtClean="0">
                          <a:solidFill>
                            <a:srgbClr val="000000"/>
                          </a:solidFill>
                          <a:latin typeface="Cambria Math"/>
                        </a:rPr>
                        <m:t>𝑓</m:t>
                      </m:r>
                    </m:oMath>
                  </m:oMathPara>
                </a14:m>
                <a:endParaRPr lang="el-GR" sz="2800" i="1" kern="0" dirty="0">
                  <a:solidFill>
                    <a:srgbClr val="000000"/>
                  </a:solidFill>
                </a:endParaRPr>
              </a:p>
              <a:p>
                <a:pPr marL="800100" lvl="2" indent="0">
                  <a:spcBef>
                    <a:spcPts val="0"/>
                  </a:spcBef>
                  <a:buFont typeface="Arial" panose="020B0604020202020204" pitchFamily="34" charset="0"/>
                  <a:buNone/>
                  <a:defRPr/>
                </a:pPr>
                <a:r>
                  <a:rPr lang="el-GR" dirty="0">
                    <a:solidFill>
                      <a:srgbClr val="000000"/>
                    </a:solidFill>
                  </a:rPr>
                  <a:t>όπου</a:t>
                </a:r>
                <a:r>
                  <a:rPr lang="en-GB" dirty="0">
                    <a:solidFill>
                      <a:srgbClr val="000000"/>
                    </a:solidFill>
                  </a:rPr>
                  <a:t> k = </a:t>
                </a:r>
                <a:r>
                  <a:rPr lang="el-GR" dirty="0">
                    <a:solidFill>
                      <a:srgbClr val="000000"/>
                    </a:solidFill>
                  </a:rPr>
                  <a:t>σταθερά του </a:t>
                </a:r>
                <a:r>
                  <a:rPr lang="en-GB" dirty="0">
                    <a:solidFill>
                      <a:srgbClr val="000000"/>
                    </a:solidFill>
                  </a:rPr>
                  <a:t>Boltzmann</a:t>
                </a:r>
                <a:r>
                  <a:rPr lang="el-GR" dirty="0">
                    <a:solidFill>
                      <a:srgbClr val="000000"/>
                    </a:solidFill>
                  </a:rPr>
                  <a:t> 1.38 10</a:t>
                </a:r>
                <a:r>
                  <a:rPr lang="el-GR" baseline="30000" dirty="0">
                    <a:solidFill>
                      <a:srgbClr val="000000"/>
                    </a:solidFill>
                  </a:rPr>
                  <a:t>-23</a:t>
                </a:r>
                <a:r>
                  <a:rPr lang="en-GB" dirty="0">
                    <a:solidFill>
                      <a:srgbClr val="000000"/>
                    </a:solidFill>
                  </a:rPr>
                  <a:t> </a:t>
                </a:r>
                <a:r>
                  <a:rPr lang="en-GB" dirty="0" smtClean="0">
                    <a:solidFill>
                      <a:srgbClr val="000000"/>
                    </a:solidFill>
                  </a:rPr>
                  <a:t>J/</a:t>
                </a:r>
                <a:r>
                  <a:rPr lang="en-US" dirty="0" smtClean="0">
                    <a:solidFill>
                      <a:srgbClr val="000000"/>
                    </a:solidFill>
                  </a:rPr>
                  <a:t>K</a:t>
                </a:r>
                <a:r>
                  <a:rPr lang="en-GB" dirty="0" smtClean="0">
                    <a:solidFill>
                      <a:srgbClr val="000000"/>
                    </a:solidFill>
                  </a:rPr>
                  <a:t> (</a:t>
                </a:r>
                <a:r>
                  <a:rPr lang="en-US" dirty="0" smtClean="0">
                    <a:solidFill>
                      <a:srgbClr val="000000"/>
                    </a:solidFill>
                  </a:rPr>
                  <a:t>Joules</a:t>
                </a:r>
                <a:r>
                  <a:rPr lang="en-GB" dirty="0" smtClean="0">
                    <a:solidFill>
                      <a:srgbClr val="000000"/>
                    </a:solidFill>
                  </a:rPr>
                  <a:t> </a:t>
                </a:r>
                <a:r>
                  <a:rPr lang="en-GB" dirty="0">
                    <a:solidFill>
                      <a:srgbClr val="000000"/>
                    </a:solidFill>
                  </a:rPr>
                  <a:t>per Kelvin</a:t>
                </a:r>
                <a:r>
                  <a:rPr lang="en-GB" dirty="0" smtClean="0">
                    <a:solidFill>
                      <a:srgbClr val="000000"/>
                    </a:solidFill>
                  </a:rPr>
                  <a:t>).</a:t>
                </a:r>
                <a:endParaRPr lang="en-GB" dirty="0">
                  <a:solidFill>
                    <a:srgbClr val="000000"/>
                  </a:solidFill>
                </a:endParaRPr>
              </a:p>
              <a:p>
                <a:pPr marL="800100" lvl="2" indent="0">
                  <a:spcBef>
                    <a:spcPts val="0"/>
                  </a:spcBef>
                  <a:buFont typeface="Arial" panose="020B0604020202020204" pitchFamily="34" charset="0"/>
                  <a:buNone/>
                  <a:defRPr/>
                </a:pPr>
                <a:r>
                  <a:rPr lang="en-GB" dirty="0">
                    <a:solidFill>
                      <a:srgbClr val="000000"/>
                    </a:solidFill>
                  </a:rPr>
                  <a:t>T =  </a:t>
                </a:r>
                <a:r>
                  <a:rPr lang="el-GR" dirty="0">
                    <a:solidFill>
                      <a:srgbClr val="000000"/>
                    </a:solidFill>
                  </a:rPr>
                  <a:t>απόλυτη θερμοκρασία σε</a:t>
                </a:r>
                <a:r>
                  <a:rPr lang="en-GB" dirty="0">
                    <a:solidFill>
                      <a:srgbClr val="000000"/>
                    </a:solidFill>
                  </a:rPr>
                  <a:t> Kelvin, K = 273 + </a:t>
                </a:r>
                <a:r>
                  <a:rPr lang="en-GB" baseline="30000" dirty="0" err="1" smtClean="0">
                    <a:solidFill>
                      <a:srgbClr val="000000"/>
                    </a:solidFill>
                  </a:rPr>
                  <a:t>o</a:t>
                </a:r>
                <a:r>
                  <a:rPr lang="en-GB" dirty="0" err="1" smtClean="0">
                    <a:solidFill>
                      <a:srgbClr val="000000"/>
                    </a:solidFill>
                  </a:rPr>
                  <a:t>C</a:t>
                </a:r>
                <a:r>
                  <a:rPr lang="el-GR" dirty="0" smtClean="0">
                    <a:solidFill>
                      <a:srgbClr val="000000"/>
                    </a:solidFill>
                  </a:rPr>
                  <a:t>.</a:t>
                </a:r>
                <a:endParaRPr lang="en-GB" dirty="0">
                  <a:solidFill>
                    <a:srgbClr val="000000"/>
                  </a:solidFill>
                </a:endParaRPr>
              </a:p>
              <a:p>
                <a:pPr marL="800100" lvl="2" indent="0">
                  <a:spcBef>
                    <a:spcPts val="0"/>
                  </a:spcBef>
                  <a:buFont typeface="Arial" panose="020B0604020202020204" pitchFamily="34" charset="0"/>
                  <a:buNone/>
                  <a:defRPr/>
                </a:pPr>
                <a:r>
                  <a:rPr lang="el-GR" dirty="0">
                    <a:solidFill>
                      <a:srgbClr val="000000"/>
                    </a:solidFill>
                  </a:rPr>
                  <a:t>Δ</a:t>
                </a:r>
                <a:r>
                  <a:rPr lang="en-US" i="1" dirty="0">
                    <a:solidFill>
                      <a:srgbClr val="000000"/>
                    </a:solidFill>
                  </a:rPr>
                  <a:t>f</a:t>
                </a:r>
                <a:r>
                  <a:rPr lang="en-GB" dirty="0">
                    <a:solidFill>
                      <a:srgbClr val="000000"/>
                    </a:solidFill>
                  </a:rPr>
                  <a:t> = </a:t>
                </a:r>
                <a:r>
                  <a:rPr lang="el-GR" dirty="0" err="1">
                    <a:solidFill>
                      <a:srgbClr val="000000"/>
                    </a:solidFill>
                  </a:rPr>
                  <a:t>συχνοτικό</a:t>
                </a:r>
                <a:r>
                  <a:rPr lang="el-GR" dirty="0">
                    <a:solidFill>
                      <a:srgbClr val="000000"/>
                    </a:solidFill>
                  </a:rPr>
                  <a:t> εύρος </a:t>
                </a:r>
                <a:r>
                  <a:rPr lang="el-GR" dirty="0" smtClean="0">
                    <a:solidFill>
                      <a:srgbClr val="000000"/>
                    </a:solidFill>
                  </a:rPr>
                  <a:t>συστήματος.</a:t>
                </a:r>
                <a:endParaRPr lang="en-GB" dirty="0">
                  <a:solidFill>
                    <a:srgbClr val="000000"/>
                  </a:solidFill>
                </a:endParaRPr>
              </a:p>
              <a:p>
                <a:pPr marL="800100" lvl="2" indent="0">
                  <a:spcBef>
                    <a:spcPts val="0"/>
                  </a:spcBef>
                  <a:buFont typeface="Arial" panose="020B0604020202020204" pitchFamily="34" charset="0"/>
                  <a:buNone/>
                  <a:defRPr/>
                </a:pPr>
                <a:r>
                  <a:rPr lang="en-GB" dirty="0" err="1" smtClean="0">
                    <a:solidFill>
                      <a:srgbClr val="000000"/>
                    </a:solidFill>
                  </a:rPr>
                  <a:t>P</a:t>
                </a:r>
                <a:r>
                  <a:rPr lang="en-GB" baseline="-25000" dirty="0" err="1">
                    <a:solidFill>
                      <a:srgbClr val="000000"/>
                    </a:solidFill>
                  </a:rPr>
                  <a:t>n</a:t>
                </a:r>
                <a:r>
                  <a:rPr lang="en-GB" dirty="0" smtClean="0">
                    <a:solidFill>
                      <a:srgbClr val="000000"/>
                    </a:solidFill>
                  </a:rPr>
                  <a:t>= </a:t>
                </a:r>
                <a:r>
                  <a:rPr lang="el-GR" dirty="0" smtClean="0">
                    <a:solidFill>
                      <a:srgbClr val="000000"/>
                    </a:solidFill>
                  </a:rPr>
                  <a:t>μέγιστη </a:t>
                </a:r>
                <a:r>
                  <a:rPr lang="el-GR" dirty="0">
                    <a:solidFill>
                      <a:srgbClr val="000000"/>
                    </a:solidFill>
                  </a:rPr>
                  <a:t>ισχύς </a:t>
                </a:r>
                <a:r>
                  <a:rPr lang="el-GR" dirty="0" smtClean="0">
                    <a:solidFill>
                      <a:srgbClr val="000000"/>
                    </a:solidFill>
                  </a:rPr>
                  <a:t>θορύβου.</a:t>
                </a:r>
                <a:endParaRPr lang="en-US" dirty="0">
                  <a:solidFill>
                    <a:srgbClr val="000000"/>
                  </a:solidFill>
                </a:endParaRPr>
              </a:p>
              <a:p>
                <a:pPr eaLnBrk="1" fontAlgn="auto" hangingPunct="1">
                  <a:spcAft>
                    <a:spcPts val="0"/>
                  </a:spcAft>
                  <a:buFont typeface="Arial" panose="020B0604020202020204" pitchFamily="34" charset="0"/>
                  <a:buChar char="•"/>
                  <a:defRPr/>
                </a:pPr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593" t="-1213" r="-1778" b="-94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510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Θόρυβος στις Τηλεπικοινωνίες</a:t>
            </a:r>
          </a:p>
        </p:txBody>
      </p:sp>
      <p:sp>
        <p:nvSpPr>
          <p:cNvPr id="215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E86E22-3206-47DF-B23D-25DE57DAA07A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smtClean="0"/>
              <a:t>Αντίσταση ως γεννήτρια θορύβου</a:t>
            </a:r>
            <a:endParaRPr lang="el-GR" b="1" smtClean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521208" indent="-521208" eaLnBrk="1" hangingPunct="1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800" kern="0" dirty="0" smtClean="0">
                <a:solidFill>
                  <a:srgbClr val="000000"/>
                </a:solidFill>
              </a:rPr>
              <a:t>Μία συνηθισμένη αντίσταση σε μία συγκεκριμένη θερμοκρασία δημιουργεί τάση στα άκρα της, η οποία μπορεί να εφαρμοστεί στα άκρα μιας άλλης αντίστασης</a:t>
            </a:r>
            <a:r>
              <a:rPr lang="en-US" altLang="el-GR" sz="2800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- φορτίου.</a:t>
            </a:r>
          </a:p>
        </p:txBody>
      </p:sp>
      <p:pic>
        <p:nvPicPr>
          <p:cNvPr id="4" name="Εικόνα 1" descr="Εικόνα ηλεκτρικού κυκλώματος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143" y="3534221"/>
            <a:ext cx="4935714" cy="2866579"/>
          </a:xfrm>
          <a:prstGeom prst="rect">
            <a:avLst/>
          </a:prstGeom>
        </p:spPr>
      </p:pic>
      <p:sp>
        <p:nvSpPr>
          <p:cNvPr id="22533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Θόρυβος στις Τηλεπικοινωνίες</a:t>
            </a:r>
          </a:p>
        </p:txBody>
      </p:sp>
      <p:sp>
        <p:nvSpPr>
          <p:cNvPr id="22534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BE724BC-29E6-45EA-80D5-CEFF9976349B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el-GR" sz="1400" smtClean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b="1" kern="0" dirty="0" smtClean="0">
                <a:solidFill>
                  <a:srgbClr val="000000"/>
                </a:solidFill>
                <a:latin typeface="+mn-lt"/>
              </a:rPr>
              <a:t>Τάση θορύβου</a:t>
            </a:r>
            <a:endParaRPr lang="el-GR" sz="4000" b="1" dirty="0">
              <a:latin typeface="+mn-lt"/>
            </a:endParaRP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521208" indent="-521208" eaLnBrk="1" hangingPunct="1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 smtClean="0">
                <a:solidFill>
                  <a:srgbClr val="000000"/>
                </a:solidFill>
              </a:rPr>
              <a:t>Η τάση  θορύβου  δημιουργείται από την τυχαία κίνηση των ηλεκτρονίων μέσα στην αντίσταση.</a:t>
            </a:r>
            <a:endParaRPr lang="en-US" altLang="el-GR" sz="2400" kern="0" dirty="0" smtClean="0">
              <a:solidFill>
                <a:srgbClr val="000000"/>
              </a:solidFill>
            </a:endParaRPr>
          </a:p>
          <a:p>
            <a:pPr marL="521208" indent="-521208" eaLnBrk="1" hangingPunct="1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 smtClean="0">
                <a:solidFill>
                  <a:srgbClr val="000000"/>
                </a:solidFill>
              </a:rPr>
              <a:t>Υποθέτουμε ότι η αντίσταση R</a:t>
            </a:r>
            <a:r>
              <a:rPr lang="en-US" altLang="el-GR" sz="2400" kern="0" baseline="-25000" dirty="0" smtClean="0">
                <a:solidFill>
                  <a:srgbClr val="000000"/>
                </a:solidFill>
              </a:rPr>
              <a:t>Load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 δεν παράγει θόρυβο και δέχεται τη μέγιστη ισχύ θορύβου που παράγει η R.</a:t>
            </a:r>
          </a:p>
          <a:p>
            <a:pPr marL="521208" indent="0" eaLnBrk="1" hangingPunct="1">
              <a:spcBef>
                <a:spcPts val="0"/>
              </a:spcBef>
              <a:buClr>
                <a:srgbClr val="333399"/>
              </a:buClr>
              <a:buSzPct val="70000"/>
              <a:buFont typeface="Arial" panose="020B0604020202020204" pitchFamily="34" charset="0"/>
              <a:buNone/>
              <a:defRPr/>
            </a:pPr>
            <a:r>
              <a:rPr lang="el-GR" altLang="el-GR" sz="2400" kern="0" dirty="0" smtClean="0">
                <a:solidFill>
                  <a:srgbClr val="000000"/>
                </a:solidFill>
              </a:rPr>
              <a:t>Τότε ισχύει:</a:t>
            </a:r>
          </a:p>
          <a:p>
            <a:pPr marL="521208" indent="-521208" eaLnBrk="1" hangingPunct="1">
              <a:spcBef>
                <a:spcPts val="0"/>
              </a:spcBef>
              <a:buClr>
                <a:srgbClr val="00007D"/>
              </a:buClr>
              <a:buSzPct val="70000"/>
              <a:buFont typeface="Wingdings" pitchFamily="2" charset="2"/>
              <a:buChar char="n"/>
              <a:defRPr/>
            </a:pPr>
            <a:endParaRPr lang="el-GR" dirty="0"/>
          </a:p>
        </p:txBody>
      </p:sp>
      <p:pic>
        <p:nvPicPr>
          <p:cNvPr id="4" name="Εικόνα 1" descr="Εικόνα των εξισώσεων ισχύς και τάση θορύβου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304" y="3846576"/>
            <a:ext cx="5041392" cy="2249424"/>
          </a:xfrm>
          <a:prstGeom prst="rect">
            <a:avLst/>
          </a:prstGeom>
        </p:spPr>
      </p:pic>
      <p:sp>
        <p:nvSpPr>
          <p:cNvPr id="23558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Θόρυβος στις Τηλεπικοινωνίες</a:t>
            </a:r>
          </a:p>
        </p:txBody>
      </p:sp>
      <p:sp>
        <p:nvSpPr>
          <p:cNvPr id="23559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C5445B9-9D4B-4A4A-8625-9863FBB91F9B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el-GR" sz="1400" smtClean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b="1" dirty="0" smtClean="0"/>
              <a:t>Θόρυβος βολής</a:t>
            </a:r>
            <a:r>
              <a:rPr lang="en-US" altLang="el-GR" b="1" dirty="0" smtClean="0"/>
              <a:t> </a:t>
            </a:r>
            <a:r>
              <a:rPr lang="el-GR" altLang="el-GR" b="1" dirty="0" smtClean="0"/>
              <a:t/>
            </a:r>
            <a:br>
              <a:rPr lang="el-GR" altLang="el-GR" b="1" dirty="0" smtClean="0"/>
            </a:br>
            <a:r>
              <a:rPr lang="en-US" altLang="el-GR" b="1" dirty="0" smtClean="0"/>
              <a:t>(1</a:t>
            </a:r>
            <a:r>
              <a:rPr lang="el-GR" altLang="el-GR" b="1" dirty="0" smtClean="0"/>
              <a:t> από 2</a:t>
            </a:r>
            <a:r>
              <a:rPr lang="en-US" altLang="el-GR" b="1" dirty="0" smtClean="0"/>
              <a:t>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 rtlCol="0">
            <a:noAutofit/>
          </a:bodyPr>
          <a:lstStyle/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200" kern="0" dirty="0" smtClean="0">
                <a:solidFill>
                  <a:srgbClr val="000000"/>
                </a:solidFill>
              </a:rPr>
              <a:t>Εμφανίζεται σε ενεργά στοιχεία όπως οι δίοδοι και τα τρανζίστορ. </a:t>
            </a:r>
          </a:p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200" kern="0" dirty="0" smtClean="0">
                <a:solidFill>
                  <a:srgbClr val="000000"/>
                </a:solidFill>
              </a:rPr>
              <a:t>Δημιουργείται από τις τυχαίες μεταβολές στους χρόνους  αφίξεων των φορτισμένων σωματιδίων (ηλεκτρονίων ή οπών), όταν διέρχονται μέσω επαφών τύπου </a:t>
            </a:r>
            <a:r>
              <a:rPr lang="en-US" altLang="el-GR" sz="2200" i="1" kern="0" dirty="0" smtClean="0">
                <a:solidFill>
                  <a:srgbClr val="000000"/>
                </a:solidFill>
              </a:rPr>
              <a:t>p-n</a:t>
            </a:r>
            <a:r>
              <a:rPr lang="el-GR" altLang="el-GR" sz="2200" i="1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200" kern="0" dirty="0" smtClean="0">
                <a:solidFill>
                  <a:srgbClr val="000000"/>
                </a:solidFill>
              </a:rPr>
              <a:t>όπου εκ φύσεως υφίσταται φράγμα δυναμικού</a:t>
            </a:r>
            <a:r>
              <a:rPr lang="el-GR" altLang="el-GR" sz="2200" i="1" kern="0" dirty="0" smtClean="0">
                <a:solidFill>
                  <a:srgbClr val="000000"/>
                </a:solidFill>
              </a:rPr>
              <a:t>.</a:t>
            </a:r>
          </a:p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200" kern="0" dirty="0" smtClean="0">
                <a:solidFill>
                  <a:srgbClr val="000000"/>
                </a:solidFill>
              </a:rPr>
              <a:t>Ο θόρυβος βολής οφείλεται στις διακυμάνσεις του ρεύματος, λόγω του γεγονότος ότι κάθε φορέας διέρχεται του φράγματος δυναμικού ανεξάρτητα από τους άλλους φορείς.</a:t>
            </a:r>
            <a:endParaRPr lang="el-GR" altLang="el-GR" sz="2200" i="1" kern="0" dirty="0" smtClean="0">
              <a:solidFill>
                <a:srgbClr val="000000"/>
              </a:solidFill>
            </a:endParaRPr>
          </a:p>
          <a:p>
            <a:pPr marL="521208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200" kern="0" dirty="0" smtClean="0">
                <a:solidFill>
                  <a:srgbClr val="000000"/>
                </a:solidFill>
              </a:rPr>
              <a:t>Οι </a:t>
            </a:r>
            <a:r>
              <a:rPr lang="en-US" altLang="el-GR" sz="2200" kern="0" dirty="0" smtClean="0">
                <a:solidFill>
                  <a:srgbClr val="000000"/>
                </a:solidFill>
              </a:rPr>
              <a:t>RMS </a:t>
            </a:r>
            <a:r>
              <a:rPr lang="el-GR" altLang="el-GR" sz="2200" kern="0" dirty="0" smtClean="0">
                <a:solidFill>
                  <a:srgbClr val="000000"/>
                </a:solidFill>
              </a:rPr>
              <a:t>τιμές του θορύβου βολής είναι αρκετά μικρότερες από αυτές του θερμικού θορύβου, και στις τηλεπικοινωνιακές διατάξεις γενικά δεν τον λαμβάνουμε υπόψη.</a:t>
            </a:r>
          </a:p>
        </p:txBody>
      </p:sp>
      <p:sp>
        <p:nvSpPr>
          <p:cNvPr id="24580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Θόρυβος στις Τηλεπικοινωνίες</a:t>
            </a:r>
          </a:p>
        </p:txBody>
      </p:sp>
      <p:sp>
        <p:nvSpPr>
          <p:cNvPr id="24581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074F01A-E9E8-4DD3-87E5-280A6F4261A6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b="1" dirty="0" smtClean="0"/>
              <a:t>Θόρυβος βολής</a:t>
            </a:r>
            <a:r>
              <a:rPr lang="en-US" altLang="el-GR" b="1" dirty="0" smtClean="0"/>
              <a:t> </a:t>
            </a:r>
            <a:r>
              <a:rPr lang="el-GR" altLang="el-GR" b="1" dirty="0" smtClean="0"/>
              <a:t/>
            </a:r>
            <a:br>
              <a:rPr lang="el-GR" altLang="el-GR" b="1" dirty="0" smtClean="0"/>
            </a:br>
            <a:r>
              <a:rPr lang="en-US" altLang="el-GR" b="1" dirty="0" smtClean="0"/>
              <a:t>(</a:t>
            </a:r>
            <a:r>
              <a:rPr lang="el-GR" altLang="el-GR" b="1" dirty="0" smtClean="0"/>
              <a:t>2 από 2</a:t>
            </a:r>
            <a:r>
              <a:rPr lang="en-US" altLang="el-GR" b="1" dirty="0" smtClean="0"/>
              <a:t>)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1"/>
              <p:cNvSpPr>
                <a:spLocks noGrp="1"/>
              </p:cNvSpPr>
              <p:nvPr>
                <p:ph idx="1"/>
              </p:nvPr>
            </p:nvSpPr>
            <p:spPr/>
            <p:txBody>
              <a:bodyPr rtlCol="0">
                <a:noAutofit/>
              </a:bodyPr>
              <a:lstStyle/>
              <a:p>
                <a:pPr marL="521208" indent="-521208">
                  <a:spcBef>
                    <a:spcPts val="0"/>
                  </a:spcBef>
                  <a:spcAft>
                    <a:spcPts val="600"/>
                  </a:spcAft>
                  <a:buClr>
                    <a:srgbClr val="333399"/>
                  </a:buClr>
                  <a:buSzPct val="70000"/>
                  <a:buFont typeface="Wingdings" pitchFamily="2" charset="2"/>
                  <a:buChar char="n"/>
                  <a:defRPr/>
                </a:pPr>
                <a:r>
                  <a:rPr lang="el-GR" altLang="el-GR" sz="2000" kern="0" dirty="0" smtClean="0">
                    <a:solidFill>
                      <a:srgbClr val="000000"/>
                    </a:solidFill>
                  </a:rPr>
                  <a:t>Ο υπολογισμός του ρεύματος που οφείλεται στον θόρυβο βολής, γίνεται με προσεγγιστικές εξισώσεις που διαφέρουν από συσκευή σε συσκευή. Η πιο απλή σχέση είναι για την δίοδο κενού:</a:t>
                </a:r>
              </a:p>
              <a:p>
                <a:pPr marL="0" indent="0">
                  <a:spcBef>
                    <a:spcPts val="0"/>
                  </a:spcBef>
                  <a:spcAft>
                    <a:spcPts val="600"/>
                  </a:spcAft>
                  <a:buClr>
                    <a:srgbClr val="333399"/>
                  </a:buClr>
                  <a:buSzPct val="70000"/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altLang="el-GR" sz="2000" i="1" kern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el-GR" sz="2000" b="0" i="1" kern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𝐼</m:t>
                          </m:r>
                        </m:e>
                        <m:sub>
                          <m:r>
                            <a:rPr lang="en-US" altLang="el-GR" sz="2000" b="0" i="1" kern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US" altLang="el-GR" sz="2000" b="0" i="1" kern="0" smtClean="0">
                          <a:solidFill>
                            <a:srgbClr val="000000"/>
                          </a:solidFill>
                          <a:latin typeface="Cambria Math"/>
                        </a:rPr>
                        <m:t>= </m:t>
                      </m:r>
                      <m:rad>
                        <m:radPr>
                          <m:degHide m:val="on"/>
                          <m:ctrlPr>
                            <a:rPr lang="en-US" altLang="el-GR" sz="2000" b="0" i="1" kern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altLang="el-GR" sz="2000" b="0" i="1" kern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2 </m:t>
                          </m:r>
                          <m:r>
                            <a:rPr lang="en-US" altLang="el-GR" sz="2000" b="0" i="1" kern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𝑒</m:t>
                          </m:r>
                          <m:sSub>
                            <m:sSubPr>
                              <m:ctrlPr>
                                <a:rPr lang="en-US" altLang="el-GR" sz="2000" b="0" i="1" kern="0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el-GR" sz="2000" b="0" i="1" kern="0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altLang="el-GR" sz="2000" b="0" i="1" kern="0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𝑝</m:t>
                              </m:r>
                            </m:sub>
                          </m:sSub>
                          <m:r>
                            <a:rPr lang="en-US" altLang="el-GR" sz="2000" b="0" i="1" kern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l-GR" altLang="el-GR" sz="2000" b="0" i="1" kern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𝛥</m:t>
                          </m:r>
                          <m:r>
                            <a:rPr lang="en-US" altLang="el-GR" sz="2000" b="0" i="1" kern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𝑓</m:t>
                          </m:r>
                          <m:r>
                            <a:rPr lang="en-US" altLang="el-GR" sz="2000" b="0" i="1" kern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 </m:t>
                          </m:r>
                        </m:e>
                      </m:rad>
                    </m:oMath>
                  </m:oMathPara>
                </a14:m>
                <a:endParaRPr lang="el-GR" altLang="el-GR" sz="2000" kern="0" dirty="0" smtClean="0">
                  <a:solidFill>
                    <a:srgbClr val="000000"/>
                  </a:solidFill>
                </a:endParaRPr>
              </a:p>
              <a:p>
                <a:pPr marL="1325880" lvl="2" indent="-457200" eaLnBrk="1" hangingPunct="1">
                  <a:spcBef>
                    <a:spcPts val="0"/>
                  </a:spcBef>
                  <a:spcAft>
                    <a:spcPts val="200"/>
                  </a:spcAft>
                  <a:buClr>
                    <a:srgbClr val="666699"/>
                  </a:buClr>
                  <a:buSzPct val="70000"/>
                  <a:buFont typeface="Wingdings" pitchFamily="2" charset="2"/>
                  <a:buChar char="¨"/>
                  <a:defRPr/>
                </a:pPr>
                <a:r>
                  <a:rPr lang="en-US" altLang="el-GR" sz="2000" kern="0" dirty="0" smtClean="0">
                    <a:solidFill>
                      <a:srgbClr val="000000"/>
                    </a:solidFill>
                  </a:rPr>
                  <a:t>I</a:t>
                </a:r>
                <a:r>
                  <a:rPr lang="en-US" altLang="el-GR" sz="2000" kern="0" baseline="-25000" dirty="0" smtClean="0">
                    <a:solidFill>
                      <a:srgbClr val="000000"/>
                    </a:solidFill>
                  </a:rPr>
                  <a:t>n</a:t>
                </a:r>
                <a:r>
                  <a:rPr lang="en-US" altLang="el-GR" sz="2000" kern="0" dirty="0" smtClean="0">
                    <a:solidFill>
                      <a:srgbClr val="000000"/>
                    </a:solidFill>
                  </a:rPr>
                  <a:t>=</a:t>
                </a:r>
                <a:r>
                  <a:rPr lang="el-GR" altLang="el-GR" sz="2000" kern="0" dirty="0" smtClean="0">
                    <a:solidFill>
                      <a:srgbClr val="000000"/>
                    </a:solidFill>
                  </a:rPr>
                  <a:t> </a:t>
                </a:r>
                <a:r>
                  <a:rPr lang="en-US" altLang="el-GR" sz="2000" kern="0" dirty="0" smtClean="0">
                    <a:solidFill>
                      <a:srgbClr val="000000"/>
                    </a:solidFill>
                  </a:rPr>
                  <a:t>RMS </a:t>
                </a:r>
                <a:r>
                  <a:rPr lang="el-GR" altLang="el-GR" sz="2000" kern="0" dirty="0" smtClean="0">
                    <a:solidFill>
                      <a:srgbClr val="000000"/>
                    </a:solidFill>
                  </a:rPr>
                  <a:t>τιμή του ρεύματος του οφειλόμενου στο θόρυβο βολής,</a:t>
                </a:r>
              </a:p>
              <a:p>
                <a:pPr marL="1325880" lvl="2" indent="-457200" eaLnBrk="1" hangingPunct="1">
                  <a:spcBef>
                    <a:spcPts val="0"/>
                  </a:spcBef>
                  <a:spcAft>
                    <a:spcPts val="200"/>
                  </a:spcAft>
                  <a:buClr>
                    <a:srgbClr val="666699"/>
                  </a:buClr>
                  <a:buSzPct val="70000"/>
                  <a:buFont typeface="Wingdings" pitchFamily="2" charset="2"/>
                  <a:buChar char="¨"/>
                  <a:defRPr/>
                </a:pPr>
                <a:r>
                  <a:rPr lang="en-US" altLang="el-GR" sz="2000" kern="0" dirty="0">
                    <a:solidFill>
                      <a:srgbClr val="000000"/>
                    </a:solidFill>
                  </a:rPr>
                  <a:t>e</a:t>
                </a:r>
                <a:r>
                  <a:rPr lang="el-GR" altLang="el-GR" sz="2000" kern="0" dirty="0" smtClean="0">
                    <a:solidFill>
                      <a:srgbClr val="000000"/>
                    </a:solidFill>
                  </a:rPr>
                  <a:t> </a:t>
                </a:r>
                <a:r>
                  <a:rPr lang="en-US" altLang="el-GR" sz="2000" kern="0" dirty="0" smtClean="0">
                    <a:solidFill>
                      <a:srgbClr val="000000"/>
                    </a:solidFill>
                  </a:rPr>
                  <a:t>=</a:t>
                </a:r>
                <a:r>
                  <a:rPr lang="el-GR" altLang="el-GR" sz="2000" kern="0" dirty="0" smtClean="0">
                    <a:solidFill>
                      <a:srgbClr val="000000"/>
                    </a:solidFill>
                  </a:rPr>
                  <a:t> το φορτίο του ηλεκτρονίου (1.6Ε10</a:t>
                </a:r>
                <a:r>
                  <a:rPr lang="el-GR" altLang="el-GR" sz="2000" kern="0" baseline="30000" dirty="0" smtClean="0">
                    <a:solidFill>
                      <a:srgbClr val="000000"/>
                    </a:solidFill>
                  </a:rPr>
                  <a:t>-19</a:t>
                </a:r>
                <a:r>
                  <a:rPr lang="el-GR" altLang="el-GR" sz="2000" kern="0" dirty="0" smtClean="0">
                    <a:solidFill>
                      <a:srgbClr val="000000"/>
                    </a:solidFill>
                  </a:rPr>
                  <a:t> </a:t>
                </a:r>
                <a:r>
                  <a:rPr lang="en-US" altLang="el-GR" sz="2000" kern="0" dirty="0" smtClean="0">
                    <a:solidFill>
                      <a:srgbClr val="000000"/>
                    </a:solidFill>
                  </a:rPr>
                  <a:t>Coulomb)</a:t>
                </a:r>
                <a:r>
                  <a:rPr lang="el-GR" altLang="el-GR" sz="2000" kern="0" dirty="0" smtClean="0">
                    <a:solidFill>
                      <a:srgbClr val="000000"/>
                    </a:solidFill>
                  </a:rPr>
                  <a:t>,</a:t>
                </a:r>
              </a:p>
              <a:p>
                <a:pPr marL="1325880" lvl="2" indent="-457200" eaLnBrk="1" hangingPunct="1">
                  <a:spcBef>
                    <a:spcPts val="0"/>
                  </a:spcBef>
                  <a:spcAft>
                    <a:spcPts val="200"/>
                  </a:spcAft>
                  <a:buClr>
                    <a:srgbClr val="666699"/>
                  </a:buClr>
                  <a:buSzPct val="70000"/>
                  <a:buFont typeface="Wingdings" pitchFamily="2" charset="2"/>
                  <a:buChar char="¨"/>
                  <a:defRPr/>
                </a:pPr>
                <a:r>
                  <a:rPr lang="en-US" altLang="el-GR" sz="2000" kern="0" dirty="0" err="1" smtClean="0">
                    <a:solidFill>
                      <a:srgbClr val="000000"/>
                    </a:solidFill>
                  </a:rPr>
                  <a:t>I</a:t>
                </a:r>
                <a:r>
                  <a:rPr lang="en-US" altLang="el-GR" sz="2000" kern="0" baseline="-25000" dirty="0" err="1" smtClean="0">
                    <a:solidFill>
                      <a:srgbClr val="000000"/>
                    </a:solidFill>
                  </a:rPr>
                  <a:t>p</a:t>
                </a:r>
                <a:r>
                  <a:rPr lang="el-GR" altLang="el-GR" sz="2000" kern="0" baseline="-25000" dirty="0" smtClean="0">
                    <a:solidFill>
                      <a:srgbClr val="000000"/>
                    </a:solidFill>
                  </a:rPr>
                  <a:t> </a:t>
                </a:r>
                <a:r>
                  <a:rPr lang="en-US" altLang="el-GR" sz="2000" kern="0" dirty="0" smtClean="0">
                    <a:solidFill>
                      <a:srgbClr val="000000"/>
                    </a:solidFill>
                  </a:rPr>
                  <a:t>=</a:t>
                </a:r>
                <a:r>
                  <a:rPr lang="el-GR" altLang="el-GR" sz="2000" kern="0" dirty="0" smtClean="0">
                    <a:solidFill>
                      <a:srgbClr val="000000"/>
                    </a:solidFill>
                  </a:rPr>
                  <a:t> Συνεχές ρεύμα της διόδου,</a:t>
                </a:r>
              </a:p>
              <a:p>
                <a:pPr marL="1325880" lvl="2" indent="-457200" eaLnBrk="1" hangingPunct="1">
                  <a:spcBef>
                    <a:spcPts val="0"/>
                  </a:spcBef>
                  <a:spcAft>
                    <a:spcPts val="1800"/>
                  </a:spcAft>
                  <a:buClr>
                    <a:srgbClr val="666699"/>
                  </a:buClr>
                  <a:buSzPct val="70000"/>
                  <a:buFont typeface="Wingdings" pitchFamily="2" charset="2"/>
                  <a:buChar char="¨"/>
                  <a:defRPr/>
                </a:pPr>
                <a:r>
                  <a:rPr lang="el-GR" altLang="el-GR" sz="2000" kern="0" dirty="0" smtClean="0">
                    <a:solidFill>
                      <a:srgbClr val="000000"/>
                    </a:solidFill>
                  </a:rPr>
                  <a:t>Δ</a:t>
                </a:r>
                <a:r>
                  <a:rPr lang="en-US" altLang="el-GR" sz="2000" kern="0" dirty="0" smtClean="0">
                    <a:solidFill>
                      <a:srgbClr val="000000"/>
                    </a:solidFill>
                  </a:rPr>
                  <a:t>f</a:t>
                </a:r>
                <a:r>
                  <a:rPr lang="el-GR" altLang="el-GR" sz="2000" kern="0" dirty="0" smtClean="0">
                    <a:solidFill>
                      <a:srgbClr val="000000"/>
                    </a:solidFill>
                  </a:rPr>
                  <a:t> </a:t>
                </a:r>
                <a:r>
                  <a:rPr lang="en-US" altLang="el-GR" sz="2000" kern="0" dirty="0" smtClean="0">
                    <a:solidFill>
                      <a:srgbClr val="000000"/>
                    </a:solidFill>
                  </a:rPr>
                  <a:t>=</a:t>
                </a:r>
                <a:r>
                  <a:rPr lang="el-GR" altLang="el-GR" sz="2000" kern="0" dirty="0" smtClean="0">
                    <a:solidFill>
                      <a:srgbClr val="000000"/>
                    </a:solidFill>
                  </a:rPr>
                  <a:t> εύρος ζώνης του συστήματος.</a:t>
                </a:r>
              </a:p>
              <a:p>
                <a:pPr marL="521208" indent="-521208">
                  <a:spcBef>
                    <a:spcPts val="0"/>
                  </a:spcBef>
                  <a:buClr>
                    <a:srgbClr val="333399"/>
                  </a:buClr>
                  <a:buSzPct val="70000"/>
                  <a:buFont typeface="Wingdings" pitchFamily="2" charset="2"/>
                  <a:buChar char="n"/>
                  <a:defRPr/>
                </a:pPr>
                <a:r>
                  <a:rPr lang="el-GR" altLang="el-GR" sz="2000" kern="0" dirty="0" smtClean="0">
                    <a:solidFill>
                      <a:srgbClr val="000000"/>
                    </a:solidFill>
                  </a:rPr>
                  <a:t>Το όνομα </a:t>
                </a:r>
                <a:r>
                  <a:rPr lang="en-US" altLang="el-GR" sz="2000" kern="0" dirty="0" smtClean="0">
                    <a:solidFill>
                      <a:srgbClr val="000000"/>
                    </a:solidFill>
                  </a:rPr>
                  <a:t>shot noise </a:t>
                </a:r>
                <a:r>
                  <a:rPr lang="el-GR" altLang="el-GR" sz="2000" kern="0" dirty="0" smtClean="0">
                    <a:solidFill>
                      <a:srgbClr val="000000"/>
                    </a:solidFill>
                  </a:rPr>
                  <a:t>οφείλεται στον Γερμανό φυσικό </a:t>
                </a:r>
                <a:r>
                  <a:rPr lang="en-US" altLang="el-GR" sz="2000" kern="0" dirty="0" smtClean="0">
                    <a:solidFill>
                      <a:srgbClr val="000000"/>
                    </a:solidFill>
                  </a:rPr>
                  <a:t>Walter</a:t>
                </a:r>
                <a:r>
                  <a:rPr lang="el-GR" altLang="el-GR" sz="2000" kern="0" dirty="0" smtClean="0">
                    <a:solidFill>
                      <a:srgbClr val="000000"/>
                    </a:solidFill>
                  </a:rPr>
                  <a:t> </a:t>
                </a:r>
                <a:r>
                  <a:rPr lang="en-US" altLang="el-GR" sz="2000" kern="0" dirty="0" smtClean="0">
                    <a:solidFill>
                      <a:srgbClr val="000000"/>
                    </a:solidFill>
                  </a:rPr>
                  <a:t>Hermann </a:t>
                </a:r>
                <a:r>
                  <a:rPr lang="en-US" altLang="el-GR" sz="2000" kern="0" dirty="0" err="1" smtClean="0">
                    <a:solidFill>
                      <a:srgbClr val="000000"/>
                    </a:solidFill>
                  </a:rPr>
                  <a:t>Schottky</a:t>
                </a:r>
                <a:r>
                  <a:rPr lang="el-GR" altLang="el-GR" sz="2000" kern="0" dirty="0" smtClean="0">
                    <a:solidFill>
                      <a:srgbClr val="000000"/>
                    </a:solidFill>
                  </a:rPr>
                  <a:t>, ο οποίος τον παρομοίασε </a:t>
                </a:r>
                <a:r>
                  <a:rPr lang="el-GR" altLang="el-GR" sz="2000" kern="0" dirty="0">
                    <a:solidFill>
                      <a:srgbClr val="000000"/>
                    </a:solidFill>
                  </a:rPr>
                  <a:t>μ</a:t>
                </a:r>
                <a:r>
                  <a:rPr lang="el-GR" altLang="el-GR" sz="2000" kern="0" dirty="0" smtClean="0">
                    <a:solidFill>
                      <a:srgbClr val="000000"/>
                    </a:solidFill>
                  </a:rPr>
                  <a:t>ε τον θόρυβο που ακούγεται όταν ρίξουμε, με αργό ρυθμό, μία χούφτα από σφαίρες μολύβδου πάνω σε μία ατσάλινη επιφάνεια.</a:t>
                </a:r>
              </a:p>
            </p:txBody>
          </p:sp>
        </mc:Choice>
        <mc:Fallback xmlns="">
          <p:sp>
            <p:nvSpPr>
              <p:cNvPr id="3" name="Θέση περιεχο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74" t="-674" r="-370" b="-229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605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Θόρυβος στις Τηλεπικοινωνίες</a:t>
            </a:r>
          </a:p>
        </p:txBody>
      </p:sp>
      <p:sp>
        <p:nvSpPr>
          <p:cNvPr id="25606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33E6503-BD12-447A-B377-EC44BA426F1C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smtClean="0"/>
              <a:t>Θόρυβος </a:t>
            </a:r>
            <a:r>
              <a:rPr lang="en-US" altLang="el-GR" b="1" smtClean="0"/>
              <a:t>flicker</a:t>
            </a:r>
            <a:r>
              <a:rPr lang="el-GR" altLang="el-GR" b="1" smtClean="0"/>
              <a:t> ή 1</a:t>
            </a:r>
            <a:r>
              <a:rPr lang="en-US" altLang="el-GR" b="1" smtClean="0"/>
              <a:t>/f</a:t>
            </a:r>
            <a:endParaRPr lang="el-GR" b="1" smtClean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521208" indent="-521208">
              <a:spcBef>
                <a:spcPts val="0"/>
              </a:spcBef>
              <a:spcAft>
                <a:spcPts val="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000" kern="0" dirty="0" smtClean="0">
                <a:solidFill>
                  <a:srgbClr val="000000"/>
                </a:solidFill>
              </a:rPr>
              <a:t>Ο θόρυβος </a:t>
            </a:r>
            <a:r>
              <a:rPr lang="en-US" altLang="el-GR" sz="2000" kern="0" dirty="0" smtClean="0">
                <a:solidFill>
                  <a:srgbClr val="000000"/>
                </a:solidFill>
              </a:rPr>
              <a:t>flicker (</a:t>
            </a:r>
            <a:r>
              <a:rPr lang="el-GR" altLang="el-GR" sz="2000" kern="0" dirty="0" err="1" smtClean="0">
                <a:solidFill>
                  <a:srgbClr val="000000"/>
                </a:solidFill>
              </a:rPr>
              <a:t>τρεμοσβήματος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) είναι ενδογενής θόρυβος με ελάχιστα αντιληπτή παρουσία στις χαμηλές ακουστικές συχνότητες.</a:t>
            </a:r>
          </a:p>
          <a:p>
            <a:pPr marL="521208" indent="-521208">
              <a:spcBef>
                <a:spcPts val="0"/>
              </a:spcBef>
              <a:spcAft>
                <a:spcPts val="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000" kern="0" dirty="0" smtClean="0">
                <a:solidFill>
                  <a:srgbClr val="000000"/>
                </a:solidFill>
              </a:rPr>
              <a:t>Σχετίζεται με τις ιδιότητες των υλικών στην επιφάνεια αυτών.</a:t>
            </a:r>
          </a:p>
          <a:p>
            <a:pPr marL="521208" indent="-521208">
              <a:spcBef>
                <a:spcPts val="0"/>
              </a:spcBef>
              <a:spcAft>
                <a:spcPts val="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000" kern="0" dirty="0" smtClean="0">
                <a:solidFill>
                  <a:srgbClr val="000000"/>
                </a:solidFill>
              </a:rPr>
              <a:t>Αν και παρατηρήθηκε ήδη από το 1925, μόλις το 2013 δόθηκε εξήγηση της προέλευσής του.</a:t>
            </a:r>
          </a:p>
          <a:p>
            <a:pPr marL="521208" indent="-521208">
              <a:spcBef>
                <a:spcPts val="0"/>
              </a:spcBef>
              <a:spcAft>
                <a:spcPts val="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000" kern="0" dirty="0" smtClean="0">
                <a:solidFill>
                  <a:srgbClr val="000000"/>
                </a:solidFill>
              </a:rPr>
              <a:t>Ονομάζεται και θόρυβος 1/</a:t>
            </a:r>
            <a:r>
              <a:rPr lang="en-US" altLang="el-GR" sz="2000" kern="0" dirty="0" smtClean="0">
                <a:solidFill>
                  <a:srgbClr val="000000"/>
                </a:solidFill>
              </a:rPr>
              <a:t>f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 ή ροζ θόρυβος (</a:t>
            </a:r>
            <a:r>
              <a:rPr lang="en-US" altLang="el-GR" sz="2000" kern="0" dirty="0" smtClean="0">
                <a:solidFill>
                  <a:srgbClr val="000000"/>
                </a:solidFill>
              </a:rPr>
              <a:t>pink noise)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,</a:t>
            </a:r>
            <a:r>
              <a:rPr lang="en-US" altLang="el-GR" sz="2000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επειδή η ισχύς του είναι ανάλογη του 1/</a:t>
            </a:r>
            <a:r>
              <a:rPr lang="en-US" altLang="el-GR" sz="2000" kern="0" dirty="0" smtClean="0">
                <a:solidFill>
                  <a:srgbClr val="000000"/>
                </a:solidFill>
              </a:rPr>
              <a:t>f</a:t>
            </a:r>
            <a:r>
              <a:rPr lang="el-GR" altLang="el-GR" sz="2000" kern="0" baseline="30000" dirty="0" smtClean="0">
                <a:solidFill>
                  <a:srgbClr val="000000"/>
                </a:solidFill>
              </a:rPr>
              <a:t>α 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όπου </a:t>
            </a:r>
            <a:r>
              <a:rPr lang="en-US" altLang="el-GR" sz="2000" kern="0" dirty="0" smtClean="0">
                <a:solidFill>
                  <a:srgbClr val="000000"/>
                </a:solidFill>
              </a:rPr>
              <a:t>f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 είναι η συχνότητα του σήματος, και </a:t>
            </a:r>
            <a:r>
              <a:rPr lang="el-GR" altLang="el-GR" sz="2000" i="1" kern="0" dirty="0" smtClean="0">
                <a:solidFill>
                  <a:srgbClr val="000000"/>
                </a:solidFill>
              </a:rPr>
              <a:t>α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 μία σταθερά σχεδόν ίση με 1.</a:t>
            </a:r>
          </a:p>
          <a:p>
            <a:pPr marL="521208" indent="-521208">
              <a:spcBef>
                <a:spcPts val="0"/>
              </a:spcBef>
              <a:spcAft>
                <a:spcPts val="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000" kern="0" dirty="0" smtClean="0">
                <a:solidFill>
                  <a:srgbClr val="000000"/>
                </a:solidFill>
              </a:rPr>
              <a:t>Υπερισχύει των άλλων θορύβων σε συχνότητες κάτω από 300 </a:t>
            </a:r>
            <a:r>
              <a:rPr lang="en-US" altLang="el-GR" sz="2000" kern="0" dirty="0" smtClean="0">
                <a:solidFill>
                  <a:srgbClr val="000000"/>
                </a:solidFill>
              </a:rPr>
              <a:t>Hz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, ενώ η παρουσία του είναι σχεδόν αμελητέα σε σήματα µε συχνότητες μεγαλύτερες από1 </a:t>
            </a:r>
            <a:r>
              <a:rPr lang="en-US" altLang="el-GR" sz="2000" kern="0" dirty="0" smtClean="0">
                <a:solidFill>
                  <a:srgbClr val="000000"/>
                </a:solidFill>
              </a:rPr>
              <a:t>kHz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.</a:t>
            </a:r>
            <a:endParaRPr lang="en-US" altLang="el-GR" sz="2000" kern="0" dirty="0" smtClean="0">
              <a:solidFill>
                <a:srgbClr val="000000"/>
              </a:solidFill>
            </a:endParaRPr>
          </a:p>
          <a:p>
            <a:pPr marL="521208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000" kern="0" dirty="0" smtClean="0">
                <a:solidFill>
                  <a:srgbClr val="000000"/>
                </a:solidFill>
              </a:rPr>
              <a:t>Κατά την ενίσχυση </a:t>
            </a:r>
            <a:r>
              <a:rPr lang="el-GR" altLang="el-GR" sz="2000" kern="0" dirty="0" err="1" smtClean="0">
                <a:solidFill>
                  <a:srgbClr val="000000"/>
                </a:solidFill>
              </a:rPr>
              <a:t>χαμηλόσυχνων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 ασθενών σημάτων, ο θόρυβος </a:t>
            </a:r>
            <a:r>
              <a:rPr lang="en-US" altLang="el-GR" sz="2000" kern="0" dirty="0" smtClean="0">
                <a:solidFill>
                  <a:srgbClr val="000000"/>
                </a:solidFill>
              </a:rPr>
              <a:t>flicker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ενισχύεται ισοδύναμα, οπότε δεν μπορεί να επέλθει ικανοποιητική βελτίωση του λόγου σήματος προς θόρυβο.</a:t>
            </a:r>
          </a:p>
        </p:txBody>
      </p:sp>
      <p:sp>
        <p:nvSpPr>
          <p:cNvPr id="26628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Θόρυβος στις Τηλεπικοινωνίες</a:t>
            </a:r>
          </a:p>
        </p:txBody>
      </p:sp>
      <p:sp>
        <p:nvSpPr>
          <p:cNvPr id="26629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547B489-D1AC-46B5-8B27-63BED760A026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b="1" dirty="0" smtClean="0"/>
              <a:t>Θόρυβος χρόνου</a:t>
            </a:r>
            <a:r>
              <a:rPr lang="en-US" altLang="el-GR" b="1" dirty="0" smtClean="0"/>
              <a:t> </a:t>
            </a:r>
            <a:r>
              <a:rPr lang="el-GR" altLang="el-GR" b="1" dirty="0" smtClean="0"/>
              <a:t>διέλευσης </a:t>
            </a:r>
            <a:br>
              <a:rPr lang="el-GR" altLang="el-GR" b="1" dirty="0" smtClean="0"/>
            </a:br>
            <a:r>
              <a:rPr lang="el-GR" altLang="el-GR" b="1" dirty="0" smtClean="0"/>
              <a:t>(</a:t>
            </a:r>
            <a:r>
              <a:rPr lang="en-US" altLang="el-GR" b="1" dirty="0" smtClean="0"/>
              <a:t>transit-time noise)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 rtlCol="0">
            <a:noAutofit/>
          </a:bodyPr>
          <a:lstStyle/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 smtClean="0">
                <a:solidFill>
                  <a:srgbClr val="000000"/>
                </a:solidFill>
              </a:rPr>
              <a:t>Χρόνος διέλευσης, είναι ο χρόνος που χρειάζεται ένα ηλεκτρόνιο να μεταφερθεί από τον </a:t>
            </a:r>
            <a:r>
              <a:rPr lang="el-GR" altLang="el-GR" sz="2400" kern="0" dirty="0" err="1" smtClean="0">
                <a:solidFill>
                  <a:srgbClr val="000000"/>
                </a:solidFill>
              </a:rPr>
              <a:t>εκπομπό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 στον συλλέκτη ενός τρανζίστορ.</a:t>
            </a:r>
          </a:p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 smtClean="0">
                <a:solidFill>
                  <a:srgbClr val="000000"/>
                </a:solidFill>
              </a:rPr>
              <a:t>Θόρυβος εμφανίζεται όταν </a:t>
            </a:r>
            <a:r>
              <a:rPr lang="en-US" altLang="el-GR" sz="2400" kern="0" dirty="0" smtClean="0">
                <a:solidFill>
                  <a:srgbClr val="000000"/>
                </a:solidFill>
              </a:rPr>
              <a:t>o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χρόνος διέλευσης γίνει συγκρίσιμος µε την περίοδο του σήματος το οποίο ενισχύεται (σε συχνότητες πέραν της κλίμακας των VHF (</a:t>
            </a:r>
            <a:r>
              <a:rPr lang="en-US" altLang="el-GR" sz="2400" kern="0" dirty="0" smtClean="0">
                <a:solidFill>
                  <a:srgbClr val="000000"/>
                </a:solidFill>
              </a:rPr>
              <a:t>Very High Frequency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)).</a:t>
            </a:r>
          </a:p>
          <a:p>
            <a:pPr marL="521208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 smtClean="0">
                <a:solidFill>
                  <a:srgbClr val="000000"/>
                </a:solidFill>
              </a:rPr>
              <a:t>Τότε, κάποιοι από τους φορείς φορτίου διαχέονται προς την πηγή, γεγονός που εντείνεται με την αύξηση της συχνότητας, και τελικά υπερτερεί έναντι των άλλων πηγών θορύβου.</a:t>
            </a:r>
          </a:p>
        </p:txBody>
      </p:sp>
      <p:sp>
        <p:nvSpPr>
          <p:cNvPr id="27652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Θόρυβος στις Τηλεπικοινωνίες</a:t>
            </a:r>
          </a:p>
        </p:txBody>
      </p:sp>
      <p:sp>
        <p:nvSpPr>
          <p:cNvPr id="27653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1FD2602-3DF8-4FA2-A898-D1340399BDB1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el-GR" sz="1400" smtClean="0"/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smtClean="0"/>
              <a:t>Ανάλυση θορύβου συστημάτων</a:t>
            </a:r>
            <a:endParaRPr lang="el-GR" b="1" smtClean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521208" indent="-521208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kern="0" dirty="0">
                <a:solidFill>
                  <a:srgbClr val="000000"/>
                </a:solidFill>
              </a:rPr>
              <a:t>Οι πηγές θορύβου πρέπει να </a:t>
            </a:r>
            <a:r>
              <a:rPr lang="el-GR" altLang="el-GR" kern="0" dirty="0" smtClean="0">
                <a:solidFill>
                  <a:srgbClr val="000000"/>
                </a:solidFill>
              </a:rPr>
              <a:t>λαμβάνονται </a:t>
            </a:r>
            <a:r>
              <a:rPr lang="el-GR" altLang="el-GR" kern="0" dirty="0">
                <a:solidFill>
                  <a:srgbClr val="000000"/>
                </a:solidFill>
              </a:rPr>
              <a:t>αθροιστικά </a:t>
            </a:r>
            <a:r>
              <a:rPr lang="el-GR" altLang="el-GR" kern="0" dirty="0" smtClean="0">
                <a:solidFill>
                  <a:srgbClr val="000000"/>
                </a:solidFill>
              </a:rPr>
              <a:t>υπόψη, </a:t>
            </a:r>
            <a:r>
              <a:rPr lang="el-GR" altLang="el-GR" kern="0" dirty="0">
                <a:solidFill>
                  <a:srgbClr val="000000"/>
                </a:solidFill>
              </a:rPr>
              <a:t>ώστε να μ</a:t>
            </a:r>
            <a:r>
              <a:rPr lang="el-GR" altLang="el-GR" kern="0" dirty="0" smtClean="0">
                <a:solidFill>
                  <a:srgbClr val="000000"/>
                </a:solidFill>
              </a:rPr>
              <a:t>πορεί </a:t>
            </a:r>
            <a:r>
              <a:rPr lang="el-GR" altLang="el-GR" kern="0" dirty="0">
                <a:solidFill>
                  <a:srgbClr val="000000"/>
                </a:solidFill>
              </a:rPr>
              <a:t>να </a:t>
            </a:r>
            <a:r>
              <a:rPr lang="el-GR" altLang="el-GR" kern="0" dirty="0" smtClean="0">
                <a:solidFill>
                  <a:srgbClr val="000000"/>
                </a:solidFill>
              </a:rPr>
              <a:t>εκτιμηθεί </a:t>
            </a:r>
            <a:r>
              <a:rPr lang="el-GR" altLang="el-GR" kern="0" dirty="0">
                <a:solidFill>
                  <a:srgbClr val="000000"/>
                </a:solidFill>
              </a:rPr>
              <a:t>η συνολική τους επίδραση.</a:t>
            </a:r>
          </a:p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kern="0" dirty="0" smtClean="0">
                <a:solidFill>
                  <a:srgbClr val="000000"/>
                </a:solidFill>
              </a:rPr>
              <a:t>Χρειαζόμαστε </a:t>
            </a:r>
            <a:r>
              <a:rPr lang="el-GR" altLang="el-GR" kern="0" dirty="0">
                <a:solidFill>
                  <a:srgbClr val="000000"/>
                </a:solidFill>
              </a:rPr>
              <a:t>τρόπους που να </a:t>
            </a:r>
            <a:r>
              <a:rPr lang="el-GR" altLang="el-GR" kern="0" dirty="0" smtClean="0">
                <a:solidFill>
                  <a:srgbClr val="000000"/>
                </a:solidFill>
              </a:rPr>
              <a:t>μπορούν </a:t>
            </a:r>
            <a:r>
              <a:rPr lang="el-GR" altLang="el-GR" kern="0" dirty="0">
                <a:solidFill>
                  <a:srgbClr val="000000"/>
                </a:solidFill>
              </a:rPr>
              <a:t>να χαρακτηρίσουν την επίδοση ενός </a:t>
            </a:r>
            <a:r>
              <a:rPr lang="el-GR" altLang="el-GR" kern="0" dirty="0" smtClean="0">
                <a:solidFill>
                  <a:srgbClr val="000000"/>
                </a:solidFill>
              </a:rPr>
              <a:t>συστήματος </a:t>
            </a:r>
            <a:r>
              <a:rPr lang="el-GR" altLang="el-GR" kern="0" dirty="0">
                <a:solidFill>
                  <a:srgbClr val="000000"/>
                </a:solidFill>
              </a:rPr>
              <a:t>σε σχέση με το </a:t>
            </a:r>
            <a:r>
              <a:rPr lang="el-GR" altLang="el-GR" kern="0" dirty="0" smtClean="0">
                <a:solidFill>
                  <a:srgbClr val="000000"/>
                </a:solidFill>
              </a:rPr>
              <a:t>θόρυβο.</a:t>
            </a:r>
            <a:endParaRPr lang="el-GR" altLang="el-GR" kern="0" dirty="0">
              <a:solidFill>
                <a:srgbClr val="000000"/>
              </a:solidFill>
            </a:endParaRPr>
          </a:p>
          <a:p>
            <a:pPr marL="1325880" lvl="1" indent="-457200">
              <a:spcBef>
                <a:spcPts val="0"/>
              </a:spcBef>
              <a:spcAft>
                <a:spcPts val="600"/>
              </a:spcAft>
              <a:buClr>
                <a:srgbClr val="666699"/>
              </a:buClr>
              <a:buSzPct val="70000"/>
              <a:buFont typeface="Wingdings" pitchFamily="2" charset="2"/>
              <a:buChar char="¨"/>
              <a:defRPr/>
            </a:pPr>
            <a:r>
              <a:rPr lang="el-GR" altLang="el-GR" kern="0" dirty="0" smtClean="0">
                <a:solidFill>
                  <a:srgbClr val="000000"/>
                </a:solidFill>
              </a:rPr>
              <a:t>Παράγοντας θορύβου.</a:t>
            </a:r>
            <a:endParaRPr lang="el-GR" altLang="el-GR" kern="0" dirty="0">
              <a:solidFill>
                <a:srgbClr val="000000"/>
              </a:solidFill>
            </a:endParaRPr>
          </a:p>
          <a:p>
            <a:pPr marL="1325880" lvl="1" indent="-457200">
              <a:spcBef>
                <a:spcPts val="0"/>
              </a:spcBef>
              <a:buClr>
                <a:srgbClr val="666699"/>
              </a:buClr>
              <a:buSzPct val="70000"/>
              <a:buFont typeface="Wingdings" pitchFamily="2" charset="2"/>
              <a:buChar char="¨"/>
              <a:defRPr/>
            </a:pPr>
            <a:r>
              <a:rPr lang="el-GR" altLang="el-GR" kern="0" dirty="0">
                <a:solidFill>
                  <a:srgbClr val="000000"/>
                </a:solidFill>
              </a:rPr>
              <a:t>Θερμοκρασία </a:t>
            </a:r>
            <a:r>
              <a:rPr lang="el-GR" altLang="el-GR" kern="0" dirty="0" smtClean="0">
                <a:solidFill>
                  <a:srgbClr val="000000"/>
                </a:solidFill>
              </a:rPr>
              <a:t>θορύβου.</a:t>
            </a:r>
            <a:endParaRPr lang="el-GR" altLang="el-GR" kern="0" dirty="0">
              <a:solidFill>
                <a:srgbClr val="000000"/>
              </a:solidFill>
            </a:endParaRPr>
          </a:p>
        </p:txBody>
      </p:sp>
      <p:sp>
        <p:nvSpPr>
          <p:cNvPr id="28676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Θόρυβος στις Τηλεπικοινωνίες</a:t>
            </a:r>
          </a:p>
        </p:txBody>
      </p:sp>
      <p:sp>
        <p:nvSpPr>
          <p:cNvPr id="28677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468A319-5448-4A60-930B-C87B9B9B6CE9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b="1" dirty="0" smtClean="0"/>
              <a:t>Προσθήκη θορύβου από πολλές πηγές (1 από 2)</a:t>
            </a:r>
            <a:endParaRPr lang="el-GR" b="1" dirty="0"/>
          </a:p>
        </p:txBody>
      </p:sp>
      <p:sp>
        <p:nvSpPr>
          <p:cNvPr id="6" name="Θέση περιεχομένου 1"/>
          <p:cNvSpPr>
            <a:spLocks noGrp="1"/>
          </p:cNvSpPr>
          <p:nvPr>
            <p:ph sz="half" idx="1"/>
          </p:nvPr>
        </p:nvSpPr>
        <p:spPr/>
        <p:txBody>
          <a:bodyPr rtlCol="0">
            <a:normAutofit/>
          </a:bodyPr>
          <a:lstStyle/>
          <a:p>
            <a:pPr marL="521208" indent="-521208">
              <a:spcBef>
                <a:spcPts val="0"/>
              </a:spcBef>
              <a:spcAft>
                <a:spcPts val="48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 smtClean="0">
                <a:solidFill>
                  <a:srgbClr val="000000"/>
                </a:solidFill>
              </a:rPr>
              <a:t>Θεωρούμε δυο πηγές θερμικού θορύβου σε σειρά.</a:t>
            </a:r>
          </a:p>
          <a:p>
            <a:pPr marL="521208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 smtClean="0">
                <a:solidFill>
                  <a:srgbClr val="000000"/>
                </a:solidFill>
              </a:rPr>
              <a:t>Τότε το άθροισμα των ενεργών τιμών αυτών των τάσεων σε σειρά (</a:t>
            </a:r>
            <a:r>
              <a:rPr lang="en-US" altLang="el-GR" sz="2400" kern="0" dirty="0" err="1" smtClean="0">
                <a:solidFill>
                  <a:srgbClr val="000000"/>
                </a:solidFill>
              </a:rPr>
              <a:t>rms</a:t>
            </a:r>
            <a:r>
              <a:rPr lang="en-US" altLang="el-GR" sz="2400" kern="0" dirty="0" smtClean="0">
                <a:solidFill>
                  <a:srgbClr val="000000"/>
                </a:solidFill>
              </a:rPr>
              <a:t> voltages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), δίνεται από την τετραγωνική ρίζα του αθροίσματος των τετραγώνων τους.</a:t>
            </a:r>
          </a:p>
        </p:txBody>
      </p:sp>
      <p:pic>
        <p:nvPicPr>
          <p:cNvPr id="4" name="Θέση περιεχομένου 2" descr="Εικόνα των εξισώσεων των ενεργών τιμών των τάσεων.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5924" y="1881981"/>
            <a:ext cx="3883152" cy="3962400"/>
          </a:xfrm>
        </p:spPr>
      </p:pic>
      <p:sp>
        <p:nvSpPr>
          <p:cNvPr id="29704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Θόρυβος στις Τηλεπικοινωνίες</a:t>
            </a:r>
          </a:p>
        </p:txBody>
      </p:sp>
      <p:sp>
        <p:nvSpPr>
          <p:cNvPr id="29705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0F80709-B34D-43E9-BC67-231D634DC411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smtClean="0"/>
              <a:t>Σκοποί ενότητας </a:t>
            </a:r>
          </a:p>
        </p:txBody>
      </p:sp>
      <p:sp>
        <p:nvSpPr>
          <p:cNvPr id="512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spcBef>
                <a:spcPct val="0"/>
              </a:spcBef>
              <a:spcAft>
                <a:spcPts val="2400"/>
              </a:spcAft>
              <a:buFont typeface="Arial" charset="0"/>
              <a:buNone/>
            </a:pPr>
            <a:r>
              <a:rPr lang="el-GR" sz="2800" dirty="0" smtClean="0"/>
              <a:t>Ο αναγνώστης να μπορεί να:</a:t>
            </a:r>
          </a:p>
          <a:p>
            <a:pPr marL="857250" lvl="1" indent="-457200" eaLnBrk="1" hangingPunct="1">
              <a:spcBef>
                <a:spcPct val="0"/>
              </a:spcBef>
              <a:spcAft>
                <a:spcPts val="1200"/>
              </a:spcAft>
              <a:buFont typeface="Calibri" pitchFamily="34" charset="0"/>
              <a:buAutoNum type="arabicParenR"/>
            </a:pPr>
            <a:r>
              <a:rPr lang="el-GR" sz="2400" dirty="0" smtClean="0"/>
              <a:t>διακρίνει τις πηγές του θορύβου που επηρεάζουν τις τηλεπικοινωνίες,</a:t>
            </a:r>
          </a:p>
          <a:p>
            <a:pPr marL="857250" lvl="1" indent="-457200" eaLnBrk="1" hangingPunct="1">
              <a:spcBef>
                <a:spcPct val="0"/>
              </a:spcBef>
              <a:spcAft>
                <a:spcPts val="1200"/>
              </a:spcAft>
              <a:buFont typeface="Calibri" pitchFamily="34" charset="0"/>
              <a:buAutoNum type="arabicParenR"/>
            </a:pPr>
            <a:r>
              <a:rPr lang="el-GR" sz="2400" dirty="0" smtClean="0"/>
              <a:t>υπολογίζει τον θερμικό θόρυβο στα ηλεκτρονικά κυκλώματα,</a:t>
            </a:r>
          </a:p>
          <a:p>
            <a:pPr marL="857250" lvl="1" indent="-457200" eaLnBrk="1" hangingPunct="1">
              <a:spcBef>
                <a:spcPct val="0"/>
              </a:spcBef>
              <a:spcAft>
                <a:spcPts val="1200"/>
              </a:spcAft>
              <a:buFont typeface="Calibri" pitchFamily="34" charset="0"/>
              <a:buAutoNum type="arabicParenR"/>
            </a:pPr>
            <a:r>
              <a:rPr lang="el-GR" sz="2400" dirty="0" smtClean="0"/>
              <a:t>συγκρίνει την επίδοση διαφορετικών ηλεκτρονικών τηλεπικοινωνιακών συστημάτων ως προς το θόρυβο,</a:t>
            </a:r>
          </a:p>
          <a:p>
            <a:pPr marL="857250" lvl="1" indent="-457200" eaLnBrk="1" hangingPunct="1">
              <a:spcBef>
                <a:spcPct val="0"/>
              </a:spcBef>
              <a:spcAft>
                <a:spcPts val="600"/>
              </a:spcAft>
              <a:buFont typeface="Calibri" pitchFamily="34" charset="0"/>
              <a:buAutoNum type="arabicParenR"/>
            </a:pPr>
            <a:r>
              <a:rPr lang="el-GR" sz="2400" dirty="0" smtClean="0"/>
              <a:t>υπολογίζει την αθροιστική επίδραση του θορύβου σε εν σειρά συστήματα.</a:t>
            </a:r>
          </a:p>
        </p:txBody>
      </p:sp>
      <p:sp>
        <p:nvSpPr>
          <p:cNvPr id="4100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Θόρυβος στις Τηλεπικοινωνίες</a:t>
            </a:r>
          </a:p>
        </p:txBody>
      </p:sp>
      <p:sp>
        <p:nvSpPr>
          <p:cNvPr id="4101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E2513E5-59CE-4128-987F-1CDCE0D4B4A7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l-GR" sz="1400" smtClean="0"/>
          </a:p>
        </p:txBody>
      </p:sp>
    </p:spTree>
    <p:extLst>
      <p:ext uri="{BB962C8B-B14F-4D97-AF65-F5344CB8AC3E}">
        <p14:creationId xmlns:p14="http://schemas.microsoft.com/office/powerpoint/2010/main" val="1663133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b="1" dirty="0" smtClean="0"/>
              <a:t>Προσθήκη θορύβου από πολλές πηγές (2 από 2)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 rtlCol="0">
            <a:noAutofit/>
          </a:bodyPr>
          <a:lstStyle/>
          <a:p>
            <a:pPr marL="521208" indent="-521208">
              <a:spcBef>
                <a:spcPts val="0"/>
              </a:spcBef>
              <a:spcAft>
                <a:spcPts val="0"/>
              </a:spcAft>
              <a:buClr>
                <a:srgbClr val="00007D"/>
              </a:buClr>
              <a:buSzPct val="70000"/>
              <a:buFont typeface="Wingdings" pitchFamily="2" charset="2"/>
              <a:buChar char="n"/>
              <a:defRPr/>
            </a:pPr>
            <a:endParaRPr lang="el-GR" altLang="el-GR" sz="2000" kern="0" dirty="0" smtClean="0">
              <a:solidFill>
                <a:srgbClr val="000000"/>
              </a:solidFill>
            </a:endParaRPr>
          </a:p>
          <a:p>
            <a:pPr marL="521208" indent="-521208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800" kern="0" dirty="0" smtClean="0">
                <a:solidFill>
                  <a:srgbClr val="000000"/>
                </a:solidFill>
              </a:rPr>
              <a:t>Για να βρούμε την τάση του ολικού θερμικού θορύβου που προκαλείται από διάφορες πηγές σε σειρά, οι αντιστάσεις προστίθενται, και η τάση  θορύβου υπολογίζεται χρησιμοποιώντας την ολική αντίσταση.</a:t>
            </a:r>
          </a:p>
          <a:p>
            <a:pPr marL="521208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800" kern="0" dirty="0" smtClean="0">
                <a:solidFill>
                  <a:srgbClr val="000000"/>
                </a:solidFill>
              </a:rPr>
              <a:t>Αντίστοιχα, υπολογίζεται η τάση του ολικού θερμικού θορύβου στην περίπτωση αντιστάσεων που είναι τοποθετημένες παράλληλα.</a:t>
            </a:r>
          </a:p>
        </p:txBody>
      </p:sp>
      <p:sp>
        <p:nvSpPr>
          <p:cNvPr id="30724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Θόρυβος στις Τηλεπικοινωνίες</a:t>
            </a:r>
          </a:p>
        </p:txBody>
      </p:sp>
      <p:sp>
        <p:nvSpPr>
          <p:cNvPr id="30725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A810749-2414-4439-9028-1BF94872C791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b="1" dirty="0" smtClean="0"/>
              <a:t>Θόρυβος σε εν σειρά συστήματα ενίσχυσης (1 από 2)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521208" indent="-521208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800" kern="0" dirty="0" smtClean="0">
                <a:solidFill>
                  <a:srgbClr val="000000"/>
                </a:solidFill>
              </a:rPr>
              <a:t>Οι τηλεπικοινωνιακές διατάξεις αποτελούνται συνήθως από έναν αριθμό σταδίων ενίσχυσης σε σειρά.</a:t>
            </a:r>
          </a:p>
          <a:p>
            <a:pPr marL="521208" indent="-521208">
              <a:spcBef>
                <a:spcPts val="0"/>
              </a:spcBef>
              <a:spcAft>
                <a:spcPts val="6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800" kern="0" dirty="0" smtClean="0">
                <a:solidFill>
                  <a:srgbClr val="000000"/>
                </a:solidFill>
              </a:rPr>
              <a:t>Κάθε στάδιο έχει μί</a:t>
            </a:r>
            <a:r>
              <a:rPr lang="el-GR" altLang="el-GR" sz="2800" kern="0" dirty="0">
                <a:solidFill>
                  <a:srgbClr val="000000"/>
                </a:solidFill>
              </a:rPr>
              <a:t>α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 αντίσταση εισόδου, μία αντίσταση εξόδου, και ένα κέρδος.</a:t>
            </a:r>
          </a:p>
          <a:p>
            <a:pPr marL="521208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800" kern="0" dirty="0" smtClean="0">
                <a:solidFill>
                  <a:srgbClr val="000000"/>
                </a:solidFill>
              </a:rPr>
              <a:t>Για την </a:t>
            </a:r>
            <a:r>
              <a:rPr lang="el-GR" altLang="el-GR" sz="2800" kern="0" dirty="0" err="1" smtClean="0">
                <a:solidFill>
                  <a:srgbClr val="000000"/>
                </a:solidFill>
              </a:rPr>
              <a:t>διαστασιολόγηση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 της επίδρασης του θορύβου, θα πρέπει να υπολογίσουμε την ισοδύναμη τάση θορύβου στην είσοδο του συστήματος, την προκαλούμενη από τις αντιστάσεις.</a:t>
            </a:r>
          </a:p>
        </p:txBody>
      </p:sp>
      <p:sp>
        <p:nvSpPr>
          <p:cNvPr id="31748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Θόρυβος στις Τηλεπικοινωνίες</a:t>
            </a:r>
          </a:p>
        </p:txBody>
      </p:sp>
      <p:sp>
        <p:nvSpPr>
          <p:cNvPr id="31749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02D47B8-1D2C-42D4-B96E-94867C9BB8C8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31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b="1" dirty="0" smtClean="0"/>
              <a:t>Θόρυβος σε εν σειρά συστήματα ενίσχυσης (2 από 2)</a:t>
            </a:r>
            <a:endParaRPr lang="el-GR" b="1" dirty="0"/>
          </a:p>
        </p:txBody>
      </p:sp>
      <p:pic>
        <p:nvPicPr>
          <p:cNvPr id="6" name="Θέση περιεχομένου 1" descr="Εικόνα ηλεκτρικού κυκλώματος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22" y="1884542"/>
            <a:ext cx="8210956" cy="4287658"/>
          </a:xfrm>
        </p:spPr>
      </p:pic>
      <p:sp>
        <p:nvSpPr>
          <p:cNvPr id="32772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Θόρυβος στις Τηλεπικοινωνίες</a:t>
            </a:r>
          </a:p>
        </p:txBody>
      </p:sp>
      <p:sp>
        <p:nvSpPr>
          <p:cNvPr id="32773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8109645-119C-4E13-BFCE-A81ECF2C5BBB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32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b="1" dirty="0" smtClean="0"/>
              <a:t>Υπολογισμός θορύβου σε εν σειρά συστήματα ενίσχυσης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 rtlCol="0">
            <a:noAutofit/>
          </a:bodyPr>
          <a:lstStyle/>
          <a:p>
            <a:pPr marL="521208" indent="-521208">
              <a:spcBef>
                <a:spcPts val="0"/>
              </a:spcBef>
              <a:spcAft>
                <a:spcPts val="0"/>
              </a:spcAft>
              <a:buClr>
                <a:srgbClr val="00007D"/>
              </a:buClr>
              <a:buSzPct val="70000"/>
              <a:buFont typeface="Wingdings" pitchFamily="2" charset="2"/>
              <a:buChar char="n"/>
              <a:defRPr/>
            </a:pPr>
            <a:endParaRPr lang="el-GR" altLang="el-GR" sz="2000" kern="0" dirty="0" smtClean="0">
              <a:solidFill>
                <a:srgbClr val="000000"/>
              </a:solidFill>
            </a:endParaRPr>
          </a:p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 smtClean="0">
                <a:solidFill>
                  <a:srgbClr val="000000"/>
                </a:solidFill>
              </a:rPr>
              <a:t>Εύρεση της ισοδύναμης αντίστασης θορύβου για όλο το σύστημα.</a:t>
            </a:r>
          </a:p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 smtClean="0">
                <a:solidFill>
                  <a:srgbClr val="000000"/>
                </a:solidFill>
              </a:rPr>
              <a:t>Αυτή η αντίσταση θα παράγει τον ίδιο τυχαίο θόρυβο στην έξοδο του συστήματος, όπως και το πραγματικό.</a:t>
            </a:r>
          </a:p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 smtClean="0">
                <a:solidFill>
                  <a:srgbClr val="000000"/>
                </a:solidFill>
              </a:rPr>
              <a:t>Ένα πραγματικό σύστημα αντικαθίσταται από  ένα ιδανικό, χωρίς θόρυβο σύστημα, με μία ισοδύναμη αντίσταση θορύβου </a:t>
            </a:r>
            <a:r>
              <a:rPr lang="en-US" altLang="el-GR" sz="2400" kern="0" dirty="0" err="1" smtClean="0">
                <a:solidFill>
                  <a:srgbClr val="000000"/>
                </a:solidFill>
              </a:rPr>
              <a:t>R</a:t>
            </a:r>
            <a:r>
              <a:rPr lang="en-US" altLang="el-GR" sz="2400" kern="0" baseline="-25000" dirty="0" err="1" smtClean="0">
                <a:solidFill>
                  <a:srgbClr val="000000"/>
                </a:solidFill>
              </a:rPr>
              <a:t>eq</a:t>
            </a:r>
            <a:r>
              <a:rPr lang="el-GR" altLang="el-GR" sz="2400" kern="0" baseline="30000" dirty="0" smtClean="0">
                <a:solidFill>
                  <a:srgbClr val="000000"/>
                </a:solidFill>
              </a:rPr>
              <a:t>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τοποθετημένη στην είσοδό του.</a:t>
            </a:r>
          </a:p>
          <a:p>
            <a:pPr marL="521208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 smtClean="0">
                <a:solidFill>
                  <a:srgbClr val="000000"/>
                </a:solidFill>
              </a:rPr>
              <a:t>Η ισοδύναμη αντίσταση θορύβου μας δίνει την ελάχιστη στάθμη του σήματος εισόδου που μπορεί να ενισχυθεί.</a:t>
            </a:r>
            <a:endParaRPr lang="el-GR" altLang="el-GR" sz="2800" kern="0" dirty="0" smtClean="0">
              <a:solidFill>
                <a:srgbClr val="000000"/>
              </a:solidFill>
            </a:endParaRPr>
          </a:p>
        </p:txBody>
      </p:sp>
      <p:sp>
        <p:nvSpPr>
          <p:cNvPr id="33796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Θόρυβος στις Τηλεπικοινωνίες</a:t>
            </a:r>
          </a:p>
        </p:txBody>
      </p:sp>
      <p:sp>
        <p:nvSpPr>
          <p:cNvPr id="33797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A0F403D-5FEB-432B-8E61-33DE60DBDD2B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33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b="1" dirty="0" smtClean="0"/>
              <a:t>Γιατί ισοδύναμη αντίσταση θορύβου</a:t>
            </a:r>
            <a:r>
              <a:rPr lang="en-US" altLang="el-GR" b="1" dirty="0" smtClean="0"/>
              <a:t>;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521208" indent="-521208">
              <a:spcBef>
                <a:spcPts val="0"/>
              </a:spcBef>
              <a:spcAft>
                <a:spcPts val="0"/>
              </a:spcAft>
              <a:buClr>
                <a:srgbClr val="00007D"/>
              </a:buClr>
              <a:buSzPct val="70000"/>
              <a:buFont typeface="Wingdings" pitchFamily="2" charset="2"/>
              <a:buChar char="n"/>
              <a:defRPr/>
            </a:pPr>
            <a:endParaRPr lang="el-GR" altLang="el-GR" sz="1800" kern="0" dirty="0" smtClean="0">
              <a:solidFill>
                <a:srgbClr val="000000"/>
              </a:solidFill>
            </a:endParaRPr>
          </a:p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 smtClean="0">
                <a:solidFill>
                  <a:srgbClr val="000000"/>
                </a:solidFill>
              </a:rPr>
              <a:t>Ο υπολογισμός της ισοδύναμης αντίστασης θορύβου ενός ενισχυτή, δέκτη ή συσκευής, μπορεί να έχει δύο σκοπούς.</a:t>
            </a:r>
          </a:p>
          <a:p>
            <a:pPr marL="1325880" lvl="2" indent="-457200">
              <a:spcBef>
                <a:spcPts val="0"/>
              </a:spcBef>
              <a:spcAft>
                <a:spcPts val="600"/>
              </a:spcAft>
              <a:buClr>
                <a:srgbClr val="666699"/>
              </a:buClr>
              <a:buSzPct val="70000"/>
              <a:buFont typeface="Wingdings" pitchFamily="2" charset="2"/>
              <a:buChar char="¨"/>
              <a:defRPr/>
            </a:pPr>
            <a:r>
              <a:rPr lang="el-GR" altLang="el-GR" sz="2200" kern="0" dirty="0" smtClean="0">
                <a:solidFill>
                  <a:srgbClr val="000000"/>
                </a:solidFill>
              </a:rPr>
              <a:t>σύγκριση δύο ειδών εξοπλισμού αποτιμώντας την απόδοσή τους,</a:t>
            </a:r>
          </a:p>
          <a:p>
            <a:pPr marL="1325880" lvl="2" indent="-457200">
              <a:spcBef>
                <a:spcPts val="0"/>
              </a:spcBef>
              <a:spcAft>
                <a:spcPts val="2400"/>
              </a:spcAft>
              <a:buClr>
                <a:srgbClr val="666699"/>
              </a:buClr>
              <a:buSzPct val="70000"/>
              <a:buFont typeface="Wingdings" pitchFamily="2" charset="2"/>
              <a:buChar char="¨"/>
              <a:defRPr/>
            </a:pPr>
            <a:r>
              <a:rPr lang="el-GR" altLang="el-GR" sz="2200" kern="0" dirty="0" smtClean="0">
                <a:solidFill>
                  <a:srgbClr val="000000"/>
                </a:solidFill>
              </a:rPr>
              <a:t>σύγκριση του θορύβου με το σήμα στο ίδιο σημείο, ώστε να εξασφαλιστεί ότι ο θόρυβος δεν είναι υπερβολικός.</a:t>
            </a:r>
          </a:p>
          <a:p>
            <a:pPr marL="521208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 smtClean="0">
                <a:solidFill>
                  <a:srgbClr val="000000"/>
                </a:solidFill>
              </a:rPr>
              <a:t>Στην δεύτερη περίπτωση, και όταν η ισοδύναμη αντίσταση θορύβου είναι δύσκολο να υπολογιστεί, ο λόγος σήματος προς θόρυβο (</a:t>
            </a:r>
            <a:r>
              <a:rPr lang="en-US" altLang="el-GR" sz="2400" kern="0" dirty="0" smtClean="0">
                <a:solidFill>
                  <a:srgbClr val="000000"/>
                </a:solidFill>
              </a:rPr>
              <a:t>S/N)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 χρησιμοποιείται πολύ συχνά.</a:t>
            </a:r>
          </a:p>
        </p:txBody>
      </p:sp>
      <p:sp>
        <p:nvSpPr>
          <p:cNvPr id="34820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Θόρυβος στις Τηλεπικοινωνίες</a:t>
            </a:r>
          </a:p>
        </p:txBody>
      </p:sp>
      <p:sp>
        <p:nvSpPr>
          <p:cNvPr id="34821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88E3581-307B-434C-9080-4B17527C4A7F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34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smtClean="0"/>
              <a:t>Λόγος σήματος προς θόρυβο</a:t>
            </a:r>
            <a:endParaRPr lang="el-GR" b="1" smtClean="0"/>
          </a:p>
        </p:txBody>
      </p:sp>
      <p:sp>
        <p:nvSpPr>
          <p:cNvPr id="6" name="Θέση περιεχομένου 1"/>
          <p:cNvSpPr>
            <a:spLocks noGrp="1"/>
          </p:cNvSpPr>
          <p:nvPr>
            <p:ph sz="half" idx="1"/>
          </p:nvPr>
        </p:nvSpPr>
        <p:spPr/>
        <p:txBody>
          <a:bodyPr rtlCol="0">
            <a:noAutofit/>
          </a:bodyPr>
          <a:lstStyle/>
          <a:p>
            <a:pPr marL="521208" indent="-521208">
              <a:spcBef>
                <a:spcPts val="0"/>
              </a:spcBef>
              <a:buClr>
                <a:srgbClr val="00007D"/>
              </a:buClr>
              <a:buSzPct val="70000"/>
              <a:buFont typeface="Wingdings" pitchFamily="2" charset="2"/>
              <a:buChar char="n"/>
              <a:defRPr/>
            </a:pPr>
            <a:endParaRPr lang="el-GR" altLang="el-GR" sz="3200" kern="0" dirty="0" smtClean="0">
              <a:solidFill>
                <a:srgbClr val="000000"/>
              </a:solidFill>
            </a:endParaRPr>
          </a:p>
          <a:p>
            <a:pPr marL="521208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 smtClean="0">
                <a:solidFill>
                  <a:srgbClr val="000000"/>
                </a:solidFill>
              </a:rPr>
              <a:t>Η εξίσωση βρίσκει εφαρμογή, οποτεδήποτε η αντίσταση μπροστά από την οποία αναπτύσσεται ο θόρυβος, είναι ίδια με την αντίσταση μπροστά από την οποία αναπτύσσεται το σήμα.</a:t>
            </a:r>
          </a:p>
        </p:txBody>
      </p:sp>
      <p:pic>
        <p:nvPicPr>
          <p:cNvPr id="3" name="Θέση περιεχομένου 2" descr="Εικόνα της εξίσωσης σήματος προς θόρυβος.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1100" y="3198717"/>
            <a:ext cx="3352800" cy="1328928"/>
          </a:xfrm>
        </p:spPr>
      </p:pic>
      <p:sp>
        <p:nvSpPr>
          <p:cNvPr id="35845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Θόρυβος στις Τηλεπικοινωνίες</a:t>
            </a:r>
          </a:p>
        </p:txBody>
      </p:sp>
      <p:sp>
        <p:nvSpPr>
          <p:cNvPr id="35846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B98BA9-CC7C-4FEA-BFF3-E59B87A547C6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35</a:t>
            </a:fld>
            <a:endParaRPr lang="el-GR" sz="1400" smtClean="0"/>
          </a:p>
        </p:txBody>
      </p:sp>
      <p:pic>
        <p:nvPicPr>
          <p:cNvPr id="9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smtClean="0"/>
              <a:t>Παράγοντας θορύβου</a:t>
            </a:r>
            <a:endParaRPr lang="el-GR" b="1" smtClean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521208" indent="-521208">
              <a:spcBef>
                <a:spcPts val="0"/>
              </a:spcBef>
              <a:spcAft>
                <a:spcPts val="10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200" kern="0" dirty="0" smtClean="0">
                <a:solidFill>
                  <a:srgbClr val="000000"/>
                </a:solidFill>
              </a:rPr>
              <a:t>Η σύγκριση συστημάτων (π.χ. δεκτών ή ενισχυτών) που δουλεύουν σε διαφορετικά επίπεδα </a:t>
            </a:r>
            <a:r>
              <a:rPr lang="el-GR" altLang="el-GR" sz="2200" kern="0" dirty="0" err="1" smtClean="0">
                <a:solidFill>
                  <a:srgbClr val="000000"/>
                </a:solidFill>
              </a:rPr>
              <a:t>εμπέδησης</a:t>
            </a:r>
            <a:r>
              <a:rPr lang="el-GR" altLang="el-GR" sz="2200" kern="0" dirty="0" smtClean="0">
                <a:solidFill>
                  <a:srgbClr val="000000"/>
                </a:solidFill>
              </a:rPr>
              <a:t> μέσω της ισοδύναμης αντίστασης θορύβου, είναι παραπλανητική.</a:t>
            </a:r>
          </a:p>
          <a:p>
            <a:pPr marL="521208" indent="-521208">
              <a:spcBef>
                <a:spcPts val="0"/>
              </a:spcBef>
              <a:spcAft>
                <a:spcPts val="10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200" kern="0" dirty="0" smtClean="0">
                <a:solidFill>
                  <a:srgbClr val="000000"/>
                </a:solidFill>
              </a:rPr>
              <a:t>Για παράδειγμα, είναι δύσκολο να καθορίσουμε </a:t>
            </a:r>
            <a:r>
              <a:rPr lang="el-GR" altLang="el-GR" sz="2200" kern="0" dirty="0">
                <a:solidFill>
                  <a:srgbClr val="000000"/>
                </a:solidFill>
              </a:rPr>
              <a:t>μ</a:t>
            </a:r>
            <a:r>
              <a:rPr lang="el-GR" altLang="el-GR" sz="2200" kern="0" dirty="0" smtClean="0">
                <a:solidFill>
                  <a:srgbClr val="000000"/>
                </a:solidFill>
              </a:rPr>
              <a:t>ε </a:t>
            </a:r>
            <a:r>
              <a:rPr lang="el-GR" altLang="el-GR" sz="2200" kern="0" dirty="0">
                <a:solidFill>
                  <a:srgbClr val="000000"/>
                </a:solidFill>
              </a:rPr>
              <a:t>μ</a:t>
            </a:r>
            <a:r>
              <a:rPr lang="el-GR" altLang="el-GR" sz="2200" kern="0" dirty="0" smtClean="0">
                <a:solidFill>
                  <a:srgbClr val="000000"/>
                </a:solidFill>
              </a:rPr>
              <a:t>ία ματιά αν ένας δέκτης με </a:t>
            </a:r>
            <a:r>
              <a:rPr lang="el-GR" altLang="el-GR" sz="2200" kern="0" dirty="0" err="1" smtClean="0">
                <a:solidFill>
                  <a:srgbClr val="000000"/>
                </a:solidFill>
              </a:rPr>
              <a:t>εμπέδηση</a:t>
            </a:r>
            <a:r>
              <a:rPr lang="el-GR" altLang="el-GR" sz="2200" kern="0" dirty="0" smtClean="0">
                <a:solidFill>
                  <a:srgbClr val="000000"/>
                </a:solidFill>
              </a:rPr>
              <a:t> εισόδου 75Ω, και αντίστασης </a:t>
            </a:r>
            <a:r>
              <a:rPr lang="en-US" altLang="el-GR" sz="2200" kern="0" dirty="0" err="1" smtClean="0">
                <a:solidFill>
                  <a:srgbClr val="000000"/>
                </a:solidFill>
              </a:rPr>
              <a:t>R</a:t>
            </a:r>
            <a:r>
              <a:rPr lang="en-US" altLang="el-GR" sz="2200" kern="0" baseline="-25000" dirty="0" err="1" smtClean="0">
                <a:solidFill>
                  <a:srgbClr val="000000"/>
                </a:solidFill>
              </a:rPr>
              <a:t>eq</a:t>
            </a:r>
            <a:r>
              <a:rPr lang="el-GR" altLang="el-GR" sz="2200" kern="0" baseline="-25000" dirty="0" smtClean="0">
                <a:solidFill>
                  <a:srgbClr val="000000"/>
                </a:solidFill>
              </a:rPr>
              <a:t> </a:t>
            </a:r>
            <a:r>
              <a:rPr lang="el-GR" altLang="el-GR" sz="2200" kern="0" dirty="0" smtClean="0">
                <a:solidFill>
                  <a:srgbClr val="000000"/>
                </a:solidFill>
              </a:rPr>
              <a:t>= 110Ω είναι καλύτερος, από άποψη θορύβου, από έναν άλλο δέκτη του οποίου η </a:t>
            </a:r>
            <a:r>
              <a:rPr lang="el-GR" altLang="el-GR" sz="2200" kern="0" dirty="0" err="1" smtClean="0">
                <a:solidFill>
                  <a:srgbClr val="000000"/>
                </a:solidFill>
              </a:rPr>
              <a:t>εμπέδηση</a:t>
            </a:r>
            <a:r>
              <a:rPr lang="el-GR" altLang="el-GR" sz="2200" kern="0" dirty="0" smtClean="0">
                <a:solidFill>
                  <a:srgbClr val="000000"/>
                </a:solidFill>
              </a:rPr>
              <a:t>  εισόδου είναι 150Ω, και η  αντίστασή του </a:t>
            </a:r>
            <a:r>
              <a:rPr lang="en-US" altLang="el-GR" sz="2200" kern="0" dirty="0" err="1" smtClean="0">
                <a:solidFill>
                  <a:srgbClr val="000000"/>
                </a:solidFill>
              </a:rPr>
              <a:t>R</a:t>
            </a:r>
            <a:r>
              <a:rPr lang="en-US" altLang="el-GR" sz="2200" kern="0" baseline="-25000" dirty="0" err="1" smtClean="0">
                <a:solidFill>
                  <a:srgbClr val="000000"/>
                </a:solidFill>
              </a:rPr>
              <a:t>eq</a:t>
            </a:r>
            <a:r>
              <a:rPr lang="el-GR" altLang="el-GR" sz="2200" kern="0" baseline="-25000" dirty="0" smtClean="0">
                <a:solidFill>
                  <a:srgbClr val="000000"/>
                </a:solidFill>
              </a:rPr>
              <a:t> </a:t>
            </a:r>
            <a:r>
              <a:rPr lang="el-GR" altLang="el-GR" sz="2200" kern="0" dirty="0" smtClean="0">
                <a:solidFill>
                  <a:srgbClr val="000000"/>
                </a:solidFill>
              </a:rPr>
              <a:t>= 270Ω.</a:t>
            </a:r>
          </a:p>
          <a:p>
            <a:pPr marL="521208" indent="-521208">
              <a:spcBef>
                <a:spcPts val="0"/>
              </a:spcBef>
              <a:spcAft>
                <a:spcPts val="10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200" kern="0" dirty="0" smtClean="0">
                <a:solidFill>
                  <a:srgbClr val="000000"/>
                </a:solidFill>
              </a:rPr>
              <a:t>Αντί της ισοδύναμης αντίστασης θορύβου, μία ποσότητα γνωστή ως παράγοντας θορύβου καθορίζεται και χρησιμοποιείται.</a:t>
            </a:r>
            <a:endParaRPr lang="en-US" altLang="el-GR" sz="2200" kern="0" dirty="0" smtClean="0">
              <a:solidFill>
                <a:srgbClr val="000000"/>
              </a:solidFill>
            </a:endParaRPr>
          </a:p>
          <a:p>
            <a:pPr marL="521208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200" kern="0" dirty="0" smtClean="0">
                <a:solidFill>
                  <a:srgbClr val="000000"/>
                </a:solidFill>
              </a:rPr>
              <a:t>Η έννοια του παράγοντα και της εικόνας θορύβου εισήχθηκε από τον </a:t>
            </a:r>
            <a:r>
              <a:rPr lang="en-US" altLang="el-GR" sz="2200" kern="0" dirty="0" err="1" smtClean="0">
                <a:solidFill>
                  <a:srgbClr val="000000"/>
                </a:solidFill>
              </a:rPr>
              <a:t>Friis</a:t>
            </a:r>
            <a:r>
              <a:rPr lang="en-US" altLang="el-GR" sz="2200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200" kern="0" dirty="0" smtClean="0">
                <a:solidFill>
                  <a:srgbClr val="000000"/>
                </a:solidFill>
              </a:rPr>
              <a:t>το 1944.</a:t>
            </a:r>
          </a:p>
        </p:txBody>
      </p:sp>
      <p:sp>
        <p:nvSpPr>
          <p:cNvPr id="36868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Θόρυβος στις Τηλεπικοινωνίες</a:t>
            </a:r>
          </a:p>
        </p:txBody>
      </p:sp>
      <p:sp>
        <p:nvSpPr>
          <p:cNvPr id="36869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D2CBF1C-36C9-4FAF-9BFB-8F2D3A04DFF8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36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smtClean="0"/>
              <a:t>Ορισμός του παράγοντα θορύβου</a:t>
            </a:r>
            <a:endParaRPr lang="el-GR" b="1" smtClean="0"/>
          </a:p>
        </p:txBody>
      </p:sp>
      <p:sp>
        <p:nvSpPr>
          <p:cNvPr id="6" name="Θέση περιεχομένου 1"/>
          <p:cNvSpPr>
            <a:spLocks noGrp="1"/>
          </p:cNvSpPr>
          <p:nvPr>
            <p:ph sz="half" idx="1"/>
          </p:nvPr>
        </p:nvSpPr>
        <p:spPr/>
        <p:txBody>
          <a:bodyPr rtlCol="0">
            <a:normAutofit/>
          </a:bodyPr>
          <a:lstStyle/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000" kern="0" dirty="0" smtClean="0">
                <a:solidFill>
                  <a:srgbClr val="000000"/>
                </a:solidFill>
              </a:rPr>
              <a:t>Ο παράγοντας  θορύβου F, καθορίζεται ως η αναλογία της ισχύος του σήματος, ως προς το θόρυβο στην είσοδο ενός συστήματος, προς την ισχύ του σήματος ως προς το θόρυβο στην έξοδο ή στο φορτίο.</a:t>
            </a:r>
            <a:endParaRPr lang="en-US" altLang="el-GR" sz="2000" kern="0" dirty="0" smtClean="0">
              <a:solidFill>
                <a:srgbClr val="000000"/>
              </a:solidFill>
            </a:endParaRPr>
          </a:p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000" kern="0" dirty="0" smtClean="0">
                <a:solidFill>
                  <a:srgbClr val="000000"/>
                </a:solidFill>
              </a:rPr>
              <a:t>Θα είναι μονάδα για έναν ιδανικό δέκτη, ο οποίος δεν εισάγει καθόλου θόρυβο.</a:t>
            </a:r>
          </a:p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000" kern="0" dirty="0" smtClean="0">
                <a:solidFill>
                  <a:srgbClr val="000000"/>
                </a:solidFill>
              </a:rPr>
              <a:t>Εκφράζεται σαν καθαρός λόγος.</a:t>
            </a:r>
          </a:p>
          <a:p>
            <a:pPr marL="521208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000" kern="0" dirty="0" smtClean="0">
                <a:solidFill>
                  <a:srgbClr val="000000"/>
                </a:solidFill>
              </a:rPr>
              <a:t>Όταν εκφράζεται σε </a:t>
            </a:r>
            <a:r>
              <a:rPr lang="en-US" altLang="el-GR" sz="2000" kern="0" dirty="0" smtClean="0">
                <a:solidFill>
                  <a:srgbClr val="000000"/>
                </a:solidFill>
              </a:rPr>
              <a:t>decibel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 λέγεται εικόνα θορύβου</a:t>
            </a:r>
            <a:r>
              <a:rPr lang="en-US" altLang="el-GR" sz="2000" kern="0" dirty="0" smtClean="0">
                <a:solidFill>
                  <a:srgbClr val="000000"/>
                </a:solidFill>
              </a:rPr>
              <a:t>.</a:t>
            </a:r>
            <a:endParaRPr lang="el-GR" altLang="el-GR" sz="2000" kern="0" dirty="0" smtClean="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Θέση περιεχομένου 2"/>
              <p:cNvSpPr>
                <a:spLocks noGrp="1"/>
              </p:cNvSpPr>
              <p:nvPr>
                <p:ph sz="half" idx="2"/>
                <p:custDataLst>
                  <p:tags r:id="rId1"/>
                </p:custDataLst>
              </p:nvPr>
            </p:nvSpPr>
            <p:spPr/>
            <p:txBody>
              <a:bodyPr/>
              <a:lstStyle/>
              <a:p>
                <a:pPr marL="0" indent="0">
                  <a:spcBef>
                    <a:spcPts val="0"/>
                  </a:spcBef>
                  <a:spcAft>
                    <a:spcPts val="7200"/>
                  </a:spcAft>
                  <a:buNone/>
                </a:pPr>
                <a:endParaRPr lang="en-US" sz="3200" b="0" i="1" dirty="0" smtClean="0"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𝐹</m:t>
                      </m:r>
                      <m:r>
                        <a:rPr lang="en-US" sz="32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/>
                            </a:rPr>
                            <m:t>(</m:t>
                          </m:r>
                          <m:f>
                            <m:fPr>
                              <m:type m:val="lin"/>
                              <m:ctrlPr>
                                <a:rPr lang="en-US" sz="3200" i="1">
                                  <a:latin typeface="Cambria Math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32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i="1">
                                      <a:latin typeface="Cambria Math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US" sz="3200" i="1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sz="32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i="1">
                                      <a:latin typeface="Cambria Math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n-US" sz="3200" i="1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3200" i="1">
                                  <a:latin typeface="Cambria Math"/>
                                </a:rPr>
                                <m:t>)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type m:val="lin"/>
                              <m:ctrlPr>
                                <a:rPr lang="en-US" sz="3200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3200" b="0" i="1" smtClean="0">
                                  <a:latin typeface="Cambria Math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sz="32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0" i="1" smtClean="0">
                                      <a:latin typeface="Cambria Math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US" sz="3200" b="0" i="1" smtClean="0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sz="32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0" i="1" smtClean="0">
                                      <a:latin typeface="Cambria Math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n-US" sz="3200" b="0" i="1" smtClean="0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sz="3200" b="0" i="1" smtClean="0">
                                  <a:latin typeface="Cambria Math"/>
                                </a:rPr>
                                <m:t>)</m:t>
                              </m:r>
                            </m:den>
                          </m:f>
                        </m:den>
                      </m:f>
                    </m:oMath>
                  </m:oMathPara>
                </a14:m>
                <a:endParaRPr lang="el-GR" sz="3200" dirty="0"/>
              </a:p>
            </p:txBody>
          </p:sp>
        </mc:Choice>
        <mc:Fallback xmlns="">
          <p:sp>
            <p:nvSpPr>
              <p:cNvPr id="2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  <p:custDataLst>
                  <p:tags r:id="rId3"/>
                </p:custDataLst>
              </p:nvPr>
            </p:nvSpPr>
            <p:spPr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893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Θόρυβος στις Τηλεπικοινωνίες</a:t>
            </a:r>
          </a:p>
        </p:txBody>
      </p:sp>
      <p:sp>
        <p:nvSpPr>
          <p:cNvPr id="37894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6321339-C95B-4655-A638-8B89F1D849D4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37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b="1" dirty="0" smtClean="0"/>
              <a:t>Ανάλυση παράγοντα θορύβου </a:t>
            </a:r>
            <a:br>
              <a:rPr lang="el-GR" altLang="el-GR" b="1" dirty="0" smtClean="0"/>
            </a:br>
            <a:r>
              <a:rPr lang="el-GR" altLang="el-GR" b="1" dirty="0" smtClean="0"/>
              <a:t>(1 από 2)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 rtlCol="0">
            <a:normAutofit/>
          </a:bodyPr>
          <a:lstStyle/>
          <a:p>
            <a:pPr marL="521208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n-US" altLang="el-GR" sz="2400" kern="0" dirty="0" smtClean="0">
                <a:solidFill>
                  <a:srgbClr val="000000"/>
                </a:solidFill>
              </a:rPr>
              <a:t>S</a:t>
            </a:r>
            <a:r>
              <a:rPr lang="en-US" altLang="el-GR" sz="2400" kern="0" baseline="-25000" dirty="0" smtClean="0">
                <a:solidFill>
                  <a:srgbClr val="000000"/>
                </a:solidFill>
              </a:rPr>
              <a:t>i</a:t>
            </a:r>
            <a:r>
              <a:rPr lang="en-US" altLang="el-GR" sz="2400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είναι η ισχύς του σήματος εισόδου, και </a:t>
            </a:r>
            <a:r>
              <a:rPr lang="en-US" altLang="el-GR" sz="2400" kern="0" dirty="0" smtClean="0">
                <a:solidFill>
                  <a:srgbClr val="000000"/>
                </a:solidFill>
              </a:rPr>
              <a:t>S</a:t>
            </a:r>
            <a:r>
              <a:rPr lang="en-US" altLang="el-GR" sz="2400" kern="0" baseline="-25000" dirty="0" smtClean="0">
                <a:solidFill>
                  <a:srgbClr val="000000"/>
                </a:solidFill>
              </a:rPr>
              <a:t>o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 η ισχύς του σήματος εξόδου. </a:t>
            </a:r>
            <a:r>
              <a:rPr lang="en-US" altLang="el-GR" sz="2400" kern="0" dirty="0" smtClean="0">
                <a:solidFill>
                  <a:srgbClr val="000000"/>
                </a:solidFill>
              </a:rPr>
              <a:t>N</a:t>
            </a:r>
            <a:r>
              <a:rPr lang="en-US" altLang="el-GR" sz="2400" kern="0" baseline="-25000" dirty="0" smtClean="0">
                <a:solidFill>
                  <a:srgbClr val="000000"/>
                </a:solidFill>
              </a:rPr>
              <a:t>i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 είναι η ισχύς του θορύβου στην είσοδο, και </a:t>
            </a:r>
            <a:r>
              <a:rPr lang="en-US" altLang="el-GR" sz="2400" kern="0" dirty="0" smtClean="0">
                <a:solidFill>
                  <a:srgbClr val="000000"/>
                </a:solidFill>
              </a:rPr>
              <a:t>N</a:t>
            </a:r>
            <a:r>
              <a:rPr lang="en-US" altLang="el-GR" sz="2400" kern="0" baseline="-25000" dirty="0" smtClean="0">
                <a:solidFill>
                  <a:srgbClr val="000000"/>
                </a:solidFill>
              </a:rPr>
              <a:t>o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 η ισχύς του θορύβου στην έξοδο.</a:t>
            </a:r>
          </a:p>
          <a:p>
            <a:pPr marL="521208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 smtClean="0">
                <a:solidFill>
                  <a:srgbClr val="000000"/>
                </a:solidFill>
              </a:rPr>
              <a:t>Θεωρούμε ότι το σύστημα έχει κέρδος Α, και εισάγει θόρυβο </a:t>
            </a:r>
            <a:r>
              <a:rPr lang="en-US" altLang="el-GR" sz="2400" kern="0" dirty="0" smtClean="0">
                <a:solidFill>
                  <a:srgbClr val="000000"/>
                </a:solidFill>
              </a:rPr>
              <a:t>N</a:t>
            </a:r>
            <a:r>
              <a:rPr lang="en-US" altLang="el-GR" sz="2400" kern="0" baseline="-25000" dirty="0" smtClean="0">
                <a:solidFill>
                  <a:srgbClr val="000000"/>
                </a:solidFill>
              </a:rPr>
              <a:t>a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.</a:t>
            </a:r>
            <a:r>
              <a:rPr lang="el-GR" altLang="el-GR" sz="2400" kern="0" baseline="-25000" dirty="0" smtClean="0">
                <a:solidFill>
                  <a:srgbClr val="000000"/>
                </a:solidFill>
              </a:rPr>
              <a:t>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Τότε θα ισχύει:</a:t>
            </a:r>
          </a:p>
        </p:txBody>
      </p:sp>
      <p:pic>
        <p:nvPicPr>
          <p:cNvPr id="4" name="Εικόνα 1" descr="Εικόνα των εξισώσεων.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664" y="3837432"/>
            <a:ext cx="6138672" cy="2182368"/>
          </a:xfrm>
          <a:prstGeom prst="rect">
            <a:avLst/>
          </a:prstGeom>
        </p:spPr>
      </p:pic>
      <p:sp>
        <p:nvSpPr>
          <p:cNvPr id="38917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Θόρυβος στις Τηλεπικοινωνίες</a:t>
            </a:r>
          </a:p>
        </p:txBody>
      </p:sp>
      <p:sp>
        <p:nvSpPr>
          <p:cNvPr id="38918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00390F6-4530-49D6-86D3-74088A0BE067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38</a:t>
            </a:fld>
            <a:endParaRPr lang="el-GR" sz="1400" smtClean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b="1" dirty="0" smtClean="0"/>
              <a:t>Ανάλυση παράγοντα θορύβου </a:t>
            </a:r>
            <a:br>
              <a:rPr lang="el-GR" altLang="el-GR" b="1" dirty="0" smtClean="0"/>
            </a:br>
            <a:r>
              <a:rPr lang="el-GR" altLang="el-GR" b="1" dirty="0" smtClean="0"/>
              <a:t>(2 από 2)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521208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400" kern="0" dirty="0" smtClean="0">
                <a:solidFill>
                  <a:srgbClr val="000000"/>
                </a:solidFill>
              </a:rPr>
              <a:t>Ο θόρυβος </a:t>
            </a:r>
            <a:r>
              <a:rPr lang="en-US" altLang="el-GR" sz="2400" kern="0" dirty="0" smtClean="0">
                <a:solidFill>
                  <a:srgbClr val="000000"/>
                </a:solidFill>
              </a:rPr>
              <a:t>Ni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είναι ουσιαστικά θερμικός θόρυβος που οφείλεται στην αντίσταση εισόδου του συστήματος. Αν το εύρος ζώνης λειτουργίας του συστήματος είναι </a:t>
            </a:r>
            <a:r>
              <a:rPr lang="en-US" altLang="el-GR" sz="2400" kern="0" dirty="0" smtClean="0">
                <a:solidFill>
                  <a:srgbClr val="000000"/>
                </a:solidFill>
              </a:rPr>
              <a:t>B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,</a:t>
            </a:r>
            <a:r>
              <a:rPr lang="en-US" altLang="el-GR" sz="2400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και η θερμοκρασία Τ, θα ισχύει:</a:t>
            </a:r>
          </a:p>
        </p:txBody>
      </p:sp>
      <p:pic>
        <p:nvPicPr>
          <p:cNvPr id="4" name="Εικόνα 1" descr="Εικόνα των εξισώσεων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984" y="3422904"/>
            <a:ext cx="7114032" cy="2596896"/>
          </a:xfrm>
          <a:prstGeom prst="rect">
            <a:avLst/>
          </a:prstGeom>
        </p:spPr>
      </p:pic>
      <p:sp>
        <p:nvSpPr>
          <p:cNvPr id="39941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Θόρυβος στις Τηλεπικοινωνίες</a:t>
            </a:r>
          </a:p>
        </p:txBody>
      </p:sp>
      <p:sp>
        <p:nvSpPr>
          <p:cNvPr id="39942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BC00215-45CA-451E-B07F-A11869517A91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39</a:t>
            </a:fld>
            <a:endParaRPr lang="el-GR" sz="1400" smtClean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smtClean="0"/>
              <a:t>Περιεχόμενα ενότητας  </a:t>
            </a:r>
          </a:p>
        </p:txBody>
      </p:sp>
      <p:sp>
        <p:nvSpPr>
          <p:cNvPr id="4" name="Θέση περιεχομένου 1">
            <a:hlinkClick r:id="rId4" action="ppaction://hlinksldjump" tooltip="Μετάβαση στη Διαφάνεια"/>
          </p:cNvPr>
          <p:cNvSpPr/>
          <p:nvPr/>
        </p:nvSpPr>
        <p:spPr>
          <a:xfrm>
            <a:off x="787400" y="1628775"/>
            <a:ext cx="7670800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800" i="1" dirty="0">
                <a:solidFill>
                  <a:srgbClr val="0070C0"/>
                </a:solidFill>
              </a:rPr>
              <a:t>1)  Εισαγωγή</a:t>
            </a:r>
          </a:p>
        </p:txBody>
      </p:sp>
      <p:sp>
        <p:nvSpPr>
          <p:cNvPr id="5" name="Θέση περιεχομένου 2">
            <a:hlinkClick r:id="rId5" action="ppaction://hlinksldjump" tooltip="Μετάβαση στη Διαφάνεια"/>
          </p:cNvPr>
          <p:cNvSpPr/>
          <p:nvPr/>
        </p:nvSpPr>
        <p:spPr bwMode="gray">
          <a:xfrm>
            <a:off x="787400" y="2314575"/>
            <a:ext cx="7670800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800" i="1" dirty="0">
                <a:solidFill>
                  <a:srgbClr val="0070C0"/>
                </a:solidFill>
              </a:rPr>
              <a:t>2)  Κατηγορίες θορύβου</a:t>
            </a:r>
          </a:p>
        </p:txBody>
      </p:sp>
      <p:sp>
        <p:nvSpPr>
          <p:cNvPr id="6" name="Θέση περιεχομένου 3">
            <a:hlinkClick r:id="rId6" action="ppaction://hlinksldjump" tooltip="Μετάβαση στη Διαφάνεια"/>
          </p:cNvPr>
          <p:cNvSpPr/>
          <p:nvPr/>
        </p:nvSpPr>
        <p:spPr>
          <a:xfrm>
            <a:off x="1549400" y="2895600"/>
            <a:ext cx="53848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i="1" dirty="0">
                <a:solidFill>
                  <a:srgbClr val="0070C0"/>
                </a:solidFill>
              </a:rPr>
              <a:t>α)  Εξωτερικός θόρυβος</a:t>
            </a:r>
          </a:p>
        </p:txBody>
      </p:sp>
      <p:sp>
        <p:nvSpPr>
          <p:cNvPr id="10" name="Θέση περιεχομένου 4">
            <a:hlinkClick r:id="rId7" action="ppaction://hlinksldjump" tooltip="Μετάβαση στη Διαφάνεια"/>
          </p:cNvPr>
          <p:cNvSpPr/>
          <p:nvPr/>
        </p:nvSpPr>
        <p:spPr>
          <a:xfrm>
            <a:off x="1524000" y="3330575"/>
            <a:ext cx="5384800" cy="403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i="1" dirty="0">
                <a:solidFill>
                  <a:srgbClr val="0070C0"/>
                </a:solidFill>
              </a:rPr>
              <a:t>β)  Εσωτερικός θόρυβος</a:t>
            </a:r>
          </a:p>
        </p:txBody>
      </p:sp>
      <p:sp>
        <p:nvSpPr>
          <p:cNvPr id="6151" name="Θέση περιεχομένου 5">
            <a:hlinkClick r:id="rId8" action="ppaction://hlinksldjump" tooltip="Μετάβαση στη Διαφάνεια"/>
          </p:cNvPr>
          <p:cNvSpPr txBox="1">
            <a:spLocks noChangeArrowheads="1"/>
          </p:cNvSpPr>
          <p:nvPr/>
        </p:nvSpPr>
        <p:spPr bwMode="auto">
          <a:xfrm>
            <a:off x="787400" y="3895725"/>
            <a:ext cx="7670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l-GR" sz="2800" i="1" dirty="0">
                <a:solidFill>
                  <a:srgbClr val="0070C0"/>
                </a:solidFill>
              </a:rPr>
              <a:t>3)  Αθροιστική επίδραση θερμικού θορύβου</a:t>
            </a:r>
          </a:p>
        </p:txBody>
      </p:sp>
      <p:sp>
        <p:nvSpPr>
          <p:cNvPr id="3" name="Θέση περιεχομένου 6">
            <a:hlinkClick r:id="rId9" action="ppaction://hlinksldjump" tooltip="Μετάβαση στη Διαφάνεια"/>
          </p:cNvPr>
          <p:cNvSpPr/>
          <p:nvPr/>
        </p:nvSpPr>
        <p:spPr>
          <a:xfrm>
            <a:off x="787400" y="4597400"/>
            <a:ext cx="7670800" cy="50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800" i="1" dirty="0">
                <a:solidFill>
                  <a:srgbClr val="0070C0"/>
                </a:solidFill>
              </a:rPr>
              <a:t>4)  Παράγοντας και εικόνα θορύβου</a:t>
            </a:r>
          </a:p>
        </p:txBody>
      </p:sp>
      <p:sp>
        <p:nvSpPr>
          <p:cNvPr id="11" name="Θέση περιεχομένου 7">
            <a:hlinkClick r:id="rId10" action="ppaction://hlinksldjump" tooltip="Μετάβαση στη Διαφάνεια"/>
          </p:cNvPr>
          <p:cNvSpPr/>
          <p:nvPr/>
        </p:nvSpPr>
        <p:spPr>
          <a:xfrm>
            <a:off x="762000" y="5283200"/>
            <a:ext cx="7696200" cy="50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800" i="1" dirty="0">
                <a:solidFill>
                  <a:srgbClr val="0070C0"/>
                </a:solidFill>
              </a:rPr>
              <a:t>5)  Θερμοκρασία θορύβου</a:t>
            </a:r>
          </a:p>
        </p:txBody>
      </p:sp>
      <p:sp>
        <p:nvSpPr>
          <p:cNvPr id="5131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Θόρυβος στις Τηλεπικοινωνίες</a:t>
            </a:r>
          </a:p>
        </p:txBody>
      </p:sp>
      <p:sp>
        <p:nvSpPr>
          <p:cNvPr id="5132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DA810D8-D7EF-4585-9855-ECDE0B2F12CC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l-GR" sz="1400" dirty="0" smtClean="0"/>
          </a:p>
        </p:txBody>
      </p:sp>
    </p:spTree>
    <p:custDataLst>
      <p:tags r:id="rId1"/>
    </p:custData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b="1" dirty="0" smtClean="0"/>
              <a:t>Εικόνα θορύβου σε εν σειρά συστήματα ενίσχυσης</a:t>
            </a:r>
            <a:endParaRPr lang="el-GR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1"/>
              <p:cNvSpPr>
                <a:spLocks noGrp="1"/>
              </p:cNvSpPr>
              <p:nvPr>
                <p:ph idx="1"/>
              </p:nvPr>
            </p:nvSpPr>
            <p:spPr/>
            <p:txBody>
              <a:bodyPr rtlCol="0">
                <a:normAutofit/>
              </a:bodyPr>
              <a:lstStyle/>
              <a:p>
                <a:pPr marL="521208" indent="-521208">
                  <a:spcBef>
                    <a:spcPts val="0"/>
                  </a:spcBef>
                  <a:spcAft>
                    <a:spcPts val="1200"/>
                  </a:spcAft>
                  <a:buClr>
                    <a:srgbClr val="333399"/>
                  </a:buClr>
                  <a:buSzPct val="70000"/>
                  <a:buFont typeface="Wingdings" pitchFamily="2" charset="2"/>
                  <a:buChar char="n"/>
                  <a:defRPr/>
                </a:pPr>
                <a:r>
                  <a:rPr lang="el-GR" altLang="el-GR" sz="2800" kern="0" dirty="0" smtClean="0">
                    <a:solidFill>
                      <a:srgbClr val="000000"/>
                    </a:solidFill>
                  </a:rPr>
                  <a:t>Αν θεωρήσουμε ότι έχουμε 2 στάδια ενίσχυσης με κέρδη Α1 και Α2 αντίστοιχα, τότε ο συνολικός θόρυβος στην έξοδο του δευτέρου σταδίου, θα είναι:</a:t>
                </a:r>
              </a:p>
              <a:p>
                <a:pPr marL="457200" indent="0">
                  <a:spcBef>
                    <a:spcPts val="0"/>
                  </a:spcBef>
                  <a:spcAft>
                    <a:spcPts val="3600"/>
                  </a:spcAft>
                  <a:buClr>
                    <a:srgbClr val="333399"/>
                  </a:buClr>
                  <a:buSzPct val="70000"/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altLang="el-GR" sz="2400" i="1" kern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el-GR" sz="2400" b="0" i="1" kern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𝑁</m:t>
                          </m:r>
                        </m:e>
                        <m:sub>
                          <m:r>
                            <a:rPr lang="en-US" altLang="el-GR" sz="2400" b="0" i="1" kern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𝑜</m:t>
                          </m:r>
                        </m:sub>
                      </m:sSub>
                      <m:r>
                        <a:rPr lang="en-US" altLang="el-GR" sz="2400" b="0" i="1" kern="0" smtClean="0">
                          <a:solidFill>
                            <a:srgbClr val="000000"/>
                          </a:solidFill>
                          <a:latin typeface="Cambria Math"/>
                        </a:rPr>
                        <m:t>= </m:t>
                      </m:r>
                      <m:sSub>
                        <m:sSubPr>
                          <m:ctrlPr>
                            <a:rPr lang="en-US" altLang="el-GR" sz="2400" b="0" i="1" kern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el-GR" sz="2400" b="0" i="1" kern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altLang="el-GR" sz="2400" b="0" i="1" kern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el-GR" sz="2400" b="0" i="1" kern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el-GR" sz="2400" b="0" i="1" kern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altLang="el-GR" sz="2400" b="0" i="1" kern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altLang="el-GR" sz="2400" b="0" i="1" kern="0" smtClean="0">
                          <a:solidFill>
                            <a:srgbClr val="000000"/>
                          </a:solidFill>
                          <a:latin typeface="Cambria Math"/>
                        </a:rPr>
                        <m:t>𝑘𝑇𝐵</m:t>
                      </m:r>
                      <m:r>
                        <a:rPr lang="en-US" altLang="el-GR" sz="2400" b="0" i="1" kern="0" smtClean="0">
                          <a:solidFill>
                            <a:srgbClr val="000000"/>
                          </a:solidFill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en-US" altLang="el-GR" sz="2400" b="0" i="1" kern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el-GR" sz="2400" b="0" i="1" kern="0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el-GR" sz="2400" b="0" i="1" kern="0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altLang="el-GR" sz="2400" b="0" i="1" kern="0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el-GR" sz="2400" b="0" i="1" kern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 −1</m:t>
                          </m:r>
                        </m:e>
                      </m:d>
                      <m:sSub>
                        <m:sSubPr>
                          <m:ctrlPr>
                            <a:rPr lang="en-US" altLang="el-GR" sz="2400" b="0" i="1" kern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el-GR" sz="2400" b="0" i="1" kern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altLang="el-GR" sz="2400" b="0" i="1" kern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el-GR" sz="2400" b="0" i="1" kern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el-GR" sz="2400" b="0" i="1" kern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altLang="el-GR" sz="2400" b="0" i="1" kern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altLang="el-GR" sz="2400" b="0" i="1" kern="0" smtClean="0">
                          <a:solidFill>
                            <a:srgbClr val="000000"/>
                          </a:solidFill>
                          <a:latin typeface="Cambria Math"/>
                        </a:rPr>
                        <m:t>𝑘𝑇𝐵</m:t>
                      </m:r>
                      <m:r>
                        <a:rPr lang="en-US" altLang="el-GR" sz="2400" b="0" i="1" kern="0" smtClean="0">
                          <a:solidFill>
                            <a:srgbClr val="000000"/>
                          </a:solidFill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en-US" altLang="el-GR" sz="2400" b="0" i="1" kern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el-GR" sz="2400" b="0" i="1" kern="0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el-GR" sz="2400" b="0" i="1" kern="0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altLang="el-GR" sz="2400" b="0" i="1" kern="0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el-GR" sz="2400" b="0" i="1" kern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 −1</m:t>
                          </m:r>
                        </m:e>
                      </m:d>
                      <m:sSub>
                        <m:sSubPr>
                          <m:ctrlPr>
                            <a:rPr lang="en-US" altLang="el-GR" sz="2400" b="0" i="1" kern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el-GR" sz="2400" b="0" i="1" kern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altLang="el-GR" sz="2400" b="0" i="1" kern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altLang="el-GR" sz="2400" b="0" i="1" kern="0" smtClean="0">
                          <a:solidFill>
                            <a:srgbClr val="000000"/>
                          </a:solidFill>
                          <a:latin typeface="Cambria Math"/>
                        </a:rPr>
                        <m:t>𝑘𝑇𝐵</m:t>
                      </m:r>
                    </m:oMath>
                  </m:oMathPara>
                </a14:m>
                <a:endParaRPr lang="el-GR" altLang="el-GR" sz="2400" kern="0" dirty="0" smtClean="0">
                  <a:solidFill>
                    <a:srgbClr val="000000"/>
                  </a:solidFill>
                </a:endParaRPr>
              </a:p>
              <a:p>
                <a:pPr marL="521208" indent="-521208">
                  <a:spcBef>
                    <a:spcPts val="0"/>
                  </a:spcBef>
                  <a:spcAft>
                    <a:spcPts val="1200"/>
                  </a:spcAft>
                  <a:buClr>
                    <a:srgbClr val="333399"/>
                  </a:buClr>
                  <a:buSzPct val="70000"/>
                  <a:buFont typeface="Wingdings" pitchFamily="2" charset="2"/>
                  <a:buChar char="n"/>
                  <a:defRPr/>
                </a:pPr>
                <a:r>
                  <a:rPr lang="el-GR" altLang="el-GR" sz="2800" kern="0" dirty="0" smtClean="0">
                    <a:solidFill>
                      <a:srgbClr val="000000"/>
                    </a:solidFill>
                  </a:rPr>
                  <a:t>Διαιρώντας και τα 2 μέλη </a:t>
                </a:r>
                <a:r>
                  <a:rPr lang="el-GR" altLang="el-GR" sz="2800" kern="0" dirty="0">
                    <a:solidFill>
                      <a:srgbClr val="000000"/>
                    </a:solidFill>
                  </a:rPr>
                  <a:t>μ</a:t>
                </a:r>
                <a:r>
                  <a:rPr lang="el-GR" altLang="el-GR" sz="2800" kern="0" dirty="0" smtClean="0">
                    <a:solidFill>
                      <a:srgbClr val="000000"/>
                    </a:solidFill>
                  </a:rPr>
                  <a:t>ε το </a:t>
                </a:r>
                <a:r>
                  <a:rPr lang="el-GR" altLang="el-GR" sz="2800" i="1" kern="0" dirty="0" smtClean="0">
                    <a:solidFill>
                      <a:srgbClr val="000000"/>
                    </a:solidFill>
                  </a:rPr>
                  <a:t>Α</a:t>
                </a:r>
                <a:r>
                  <a:rPr lang="el-GR" altLang="el-GR" sz="2800" i="1" kern="0" baseline="-25000" dirty="0" smtClean="0">
                    <a:solidFill>
                      <a:srgbClr val="000000"/>
                    </a:solidFill>
                  </a:rPr>
                  <a:t>1</a:t>
                </a:r>
                <a:r>
                  <a:rPr lang="el-GR" altLang="el-GR" sz="2800" i="1" kern="0" dirty="0" smtClean="0">
                    <a:solidFill>
                      <a:srgbClr val="000000"/>
                    </a:solidFill>
                  </a:rPr>
                  <a:t>Α</a:t>
                </a:r>
                <a:r>
                  <a:rPr lang="el-GR" altLang="el-GR" sz="2800" i="1" kern="0" baseline="-25000" dirty="0" smtClean="0">
                    <a:solidFill>
                      <a:srgbClr val="000000"/>
                    </a:solidFill>
                  </a:rPr>
                  <a:t>2</a:t>
                </a:r>
                <a:r>
                  <a:rPr lang="en-US" altLang="el-GR" sz="2800" i="1" kern="0" dirty="0" err="1" smtClean="0">
                    <a:solidFill>
                      <a:srgbClr val="000000"/>
                    </a:solidFill>
                  </a:rPr>
                  <a:t>kTB</a:t>
                </a:r>
                <a:r>
                  <a:rPr lang="el-GR" altLang="el-GR" sz="2800" dirty="0" smtClean="0"/>
                  <a:t>.</a:t>
                </a:r>
                <a:endParaRPr lang="en-US" altLang="el-GR" sz="2800" dirty="0" smtClean="0"/>
              </a:p>
              <a:p>
                <a:pPr marL="0" indent="0">
                  <a:spcBef>
                    <a:spcPts val="0"/>
                  </a:spcBef>
                  <a:buClr>
                    <a:srgbClr val="333399"/>
                  </a:buClr>
                  <a:buSzPct val="70000"/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altLang="el-GR" sz="2800" i="1" kern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el-GR" sz="2800" b="0" i="1" kern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altLang="el-GR" sz="2800" b="0" i="1" kern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𝑡𝑜𝑡</m:t>
                          </m:r>
                        </m:sub>
                      </m:sSub>
                      <m:r>
                        <a:rPr lang="en-US" altLang="el-GR" sz="2800" b="0" i="1" kern="0" smtClean="0">
                          <a:solidFill>
                            <a:srgbClr val="000000"/>
                          </a:solidFill>
                          <a:latin typeface="Cambria Math"/>
                        </a:rPr>
                        <m:t>= </m:t>
                      </m:r>
                      <m:sSub>
                        <m:sSubPr>
                          <m:ctrlPr>
                            <a:rPr lang="en-US" altLang="el-GR" sz="2800" b="0" i="1" kern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el-GR" sz="2800" b="0" i="1" kern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altLang="el-GR" sz="2800" b="0" i="1" kern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altLang="el-GR" sz="2800" b="0" i="1" kern="0" smtClean="0">
                          <a:solidFill>
                            <a:srgbClr val="000000"/>
                          </a:solidFill>
                          <a:latin typeface="Cambria Math"/>
                        </a:rPr>
                        <m:t>+ </m:t>
                      </m:r>
                      <m:f>
                        <m:fPr>
                          <m:ctrlPr>
                            <a:rPr lang="en-US" altLang="el-GR" sz="2800" b="0" i="1" kern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el-GR" sz="2800" b="0" i="1" kern="0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el-GR" sz="2800" b="0" i="1" kern="0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altLang="el-GR" sz="2800" b="0" i="1" kern="0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el-GR" sz="2800" b="0" i="1" kern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 −1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el-GR" sz="2800" b="0" i="1" kern="0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el-GR" sz="2800" b="0" i="1" kern="0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el-GR" sz="2800" b="0" i="1" kern="0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l-GR" altLang="el-GR" sz="2800" i="1" kern="0" dirty="0" smtClean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3" name="Θέση περιεχο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593" t="-1213" r="-7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966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Θόρυβος στις Τηλεπικοινωνίες</a:t>
            </a:r>
          </a:p>
        </p:txBody>
      </p:sp>
      <p:sp>
        <p:nvSpPr>
          <p:cNvPr id="40967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23AAE5F-6734-4FD7-A6DE-81A3B1EA8D21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40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smtClean="0"/>
              <a:t>Εξίσωση του </a:t>
            </a:r>
            <a:r>
              <a:rPr lang="en-US" altLang="el-GR" b="1" smtClean="0"/>
              <a:t>Friis</a:t>
            </a:r>
            <a:endParaRPr lang="el-GR" b="1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1"/>
              <p:cNvSpPr>
                <a:spLocks noGrp="1"/>
              </p:cNvSpPr>
              <p:nvPr>
                <p:ph idx="1"/>
              </p:nvPr>
            </p:nvSpPr>
            <p:spPr/>
            <p:txBody>
              <a:bodyPr rtlCol="0">
                <a:normAutofit/>
              </a:bodyPr>
              <a:lstStyle/>
              <a:p>
                <a:pPr marL="521208" indent="-521208">
                  <a:spcBef>
                    <a:spcPts val="0"/>
                  </a:spcBef>
                  <a:spcAft>
                    <a:spcPts val="1200"/>
                  </a:spcAft>
                  <a:buClr>
                    <a:srgbClr val="333399"/>
                  </a:buClr>
                  <a:buSzPct val="70000"/>
                  <a:buFont typeface="Wingdings" pitchFamily="2" charset="2"/>
                  <a:buChar char="n"/>
                  <a:defRPr/>
                </a:pPr>
                <a:r>
                  <a:rPr lang="el-GR" altLang="el-GR" sz="2200" kern="0" dirty="0" smtClean="0">
                    <a:solidFill>
                      <a:srgbClr val="000000"/>
                    </a:solidFill>
                  </a:rPr>
                  <a:t>Η διαδικασία μπορεί να επεκταθεί για πλήθος ενισχυτικών σταδίων σε σειρά, </a:t>
                </a:r>
                <a:r>
                  <a:rPr lang="el-GR" altLang="el-GR" sz="2200" kern="0" dirty="0">
                    <a:solidFill>
                      <a:srgbClr val="000000"/>
                    </a:solidFill>
                  </a:rPr>
                  <a:t>μ</a:t>
                </a:r>
                <a:r>
                  <a:rPr lang="el-GR" altLang="el-GR" sz="2200" kern="0" dirty="0" smtClean="0">
                    <a:solidFill>
                      <a:srgbClr val="000000"/>
                    </a:solidFill>
                  </a:rPr>
                  <a:t>ε την εξίσωση να παίρνει την παρακάτω μορφή:</a:t>
                </a:r>
                <a:endParaRPr lang="en-US" altLang="el-GR" sz="2200" kern="0" dirty="0" smtClean="0">
                  <a:solidFill>
                    <a:srgbClr val="000000"/>
                  </a:solidFill>
                </a:endParaRPr>
              </a:p>
              <a:p>
                <a:pPr marL="0" indent="0">
                  <a:spcBef>
                    <a:spcPts val="0"/>
                  </a:spcBef>
                  <a:spcAft>
                    <a:spcPts val="3600"/>
                  </a:spcAft>
                  <a:buClr>
                    <a:srgbClr val="333399"/>
                  </a:buClr>
                  <a:buSzPct val="70000"/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altLang="el-GR" sz="2400" i="1" ker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el-GR" sz="2400" i="1" ker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altLang="el-GR" sz="2400" i="1" ker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𝑡𝑜𝑡</m:t>
                          </m:r>
                        </m:sub>
                      </m:sSub>
                      <m:r>
                        <a:rPr lang="en-US" altLang="el-GR" sz="2400" i="1" kern="0">
                          <a:solidFill>
                            <a:srgbClr val="000000"/>
                          </a:solidFill>
                          <a:latin typeface="Cambria Math"/>
                        </a:rPr>
                        <m:t>= </m:t>
                      </m:r>
                      <m:sSub>
                        <m:sSubPr>
                          <m:ctrlPr>
                            <a:rPr lang="en-US" altLang="el-GR" sz="2400" i="1" ker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el-GR" sz="2400" i="1" ker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altLang="el-GR" sz="2400" i="1" ker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altLang="el-GR" sz="2400" i="1" kern="0">
                          <a:solidFill>
                            <a:srgbClr val="000000"/>
                          </a:solidFill>
                          <a:latin typeface="Cambria Math"/>
                        </a:rPr>
                        <m:t>+ </m:t>
                      </m:r>
                      <m:f>
                        <m:fPr>
                          <m:ctrlPr>
                            <a:rPr lang="en-US" altLang="el-GR" sz="2400" i="1" ker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el-GR" sz="2400" i="1" ker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el-GR" sz="2400" i="1" ker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altLang="el-GR" sz="2400" i="1" ker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el-GR" sz="2400" i="1" ker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 −1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el-GR" sz="2400" i="1" ker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el-GR" sz="2400" i="1" ker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el-GR" sz="2400" i="1" ker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altLang="el-GR" sz="2400" b="0" i="1" kern="0" smtClean="0">
                          <a:solidFill>
                            <a:srgbClr val="000000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altLang="el-GR" sz="2400" i="1" ker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el-GR" sz="2400" i="1" ker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el-GR" sz="2400" i="1" ker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altLang="el-GR" sz="2400" b="0" i="1" kern="0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  <m:r>
                            <a:rPr lang="en-US" altLang="el-GR" sz="2400" i="1" ker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 −1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el-GR" sz="2400" i="1" ker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el-GR" sz="2400" i="1" ker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el-GR" sz="2400" i="1" ker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el-GR" sz="2400" i="1" kern="0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el-GR" sz="2400" b="0" i="1" kern="0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el-GR" sz="2400" b="0" i="1" kern="0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US" altLang="el-GR" sz="2400" b="0" i="1" kern="0" smtClean="0">
                          <a:solidFill>
                            <a:srgbClr val="000000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altLang="el-GR" sz="2400" i="1" ker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el-GR" sz="2400" i="1" ker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el-GR" sz="2400" i="1" ker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altLang="el-GR" sz="2400" b="0" i="1" kern="0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4</m:t>
                              </m:r>
                            </m:sub>
                          </m:sSub>
                          <m:r>
                            <a:rPr lang="en-US" altLang="el-GR" sz="2400" i="1" ker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 −1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el-GR" sz="2400" i="1" ker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el-GR" sz="2400" i="1" ker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el-GR" sz="2400" i="1" ker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el-GR" sz="2400" i="1" kern="0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el-GR" sz="2400" b="0" i="1" kern="0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el-GR" sz="2400" b="0" i="1" kern="0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el-GR" sz="2400" i="1" kern="0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el-GR" sz="2400" b="0" i="1" kern="0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el-GR" sz="2400" b="0" i="1" kern="0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</m:den>
                      </m:f>
                      <m:r>
                        <a:rPr lang="en-US" altLang="el-GR" sz="2400" b="0" i="1" kern="0" smtClean="0">
                          <a:solidFill>
                            <a:srgbClr val="000000"/>
                          </a:solidFill>
                          <a:latin typeface="Cambria Math"/>
                        </a:rPr>
                        <m:t>+ </m:t>
                      </m:r>
                      <m:r>
                        <a:rPr lang="en-US" altLang="el-GR" sz="2400" b="0" i="1" kern="0" smtClean="0">
                          <a:solidFill>
                            <a:srgbClr val="000000"/>
                          </a:solidFill>
                          <a:latin typeface="Cambria Math"/>
                          <a:ea typeface="Cambria Math"/>
                        </a:rPr>
                        <m:t>⋯</m:t>
                      </m:r>
                    </m:oMath>
                  </m:oMathPara>
                </a14:m>
                <a:endParaRPr lang="el-GR" altLang="el-GR" sz="2200" kern="0" dirty="0" smtClean="0">
                  <a:solidFill>
                    <a:srgbClr val="000000"/>
                  </a:solidFill>
                </a:endParaRPr>
              </a:p>
              <a:p>
                <a:pPr marL="521208" indent="-521208">
                  <a:spcBef>
                    <a:spcPts val="0"/>
                  </a:spcBef>
                  <a:spcAft>
                    <a:spcPts val="1800"/>
                  </a:spcAft>
                  <a:buClr>
                    <a:srgbClr val="333399"/>
                  </a:buClr>
                  <a:buSzPct val="70000"/>
                  <a:buFont typeface="Wingdings" pitchFamily="2" charset="2"/>
                  <a:buChar char="n"/>
                  <a:defRPr/>
                </a:pPr>
                <a:r>
                  <a:rPr lang="el-GR" altLang="el-GR" sz="2200" kern="0" dirty="0" smtClean="0">
                    <a:solidFill>
                      <a:srgbClr val="000000"/>
                    </a:solidFill>
                  </a:rPr>
                  <a:t>Παρατηρούμε ότι ο συνολικός παράγοντας θορύβου, καθορίζεται κυρίως από τον παράγοντα θορύβου του 1</a:t>
                </a:r>
                <a:r>
                  <a:rPr lang="el-GR" altLang="el-GR" sz="2200" kern="0" baseline="30000" dirty="0" smtClean="0">
                    <a:solidFill>
                      <a:srgbClr val="000000"/>
                    </a:solidFill>
                  </a:rPr>
                  <a:t>ου</a:t>
                </a:r>
                <a:r>
                  <a:rPr lang="el-GR" altLang="el-GR" sz="2200" kern="0" dirty="0" smtClean="0">
                    <a:solidFill>
                      <a:srgbClr val="000000"/>
                    </a:solidFill>
                  </a:rPr>
                  <a:t> σταδίου.</a:t>
                </a:r>
              </a:p>
              <a:p>
                <a:pPr marL="521208" indent="-521208">
                  <a:spcBef>
                    <a:spcPts val="0"/>
                  </a:spcBef>
                  <a:buClr>
                    <a:srgbClr val="333399"/>
                  </a:buClr>
                  <a:buSzPct val="70000"/>
                  <a:buFont typeface="Wingdings" pitchFamily="2" charset="2"/>
                  <a:buChar char="n"/>
                  <a:defRPr/>
                </a:pPr>
                <a:r>
                  <a:rPr lang="el-GR" altLang="el-GR" sz="2200" kern="0" dirty="0" smtClean="0">
                    <a:solidFill>
                      <a:srgbClr val="000000"/>
                    </a:solidFill>
                  </a:rPr>
                  <a:t>Για αυτό, το πρώτο στάδιο ενίσχυσης σε οποιοδήποτε τηλεπικοινωνιακό σύστημα, θα πρέπει να είναι ένας ενισχυτής χαμηλού θορύβου</a:t>
                </a:r>
                <a:r>
                  <a:rPr lang="en-US" altLang="el-GR" sz="2200" kern="0" dirty="0" smtClean="0">
                    <a:solidFill>
                      <a:srgbClr val="000000"/>
                    </a:solidFill>
                  </a:rPr>
                  <a:t> (LNA)</a:t>
                </a:r>
                <a:r>
                  <a:rPr lang="el-GR" altLang="el-GR" sz="2200" kern="0" dirty="0" smtClean="0">
                    <a:solidFill>
                      <a:srgbClr val="000000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3" name="Θέση περιεχο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222" t="-809" r="-163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989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Θόρυβος στις Τηλεπικοινωνίες</a:t>
            </a:r>
          </a:p>
        </p:txBody>
      </p:sp>
      <p:sp>
        <p:nvSpPr>
          <p:cNvPr id="41990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5DA2148-AF6E-4522-90D7-0E4E54996C23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41</a:t>
            </a:fld>
            <a:endParaRPr lang="el-GR" sz="1400" smtClean="0"/>
          </a:p>
        </p:txBody>
      </p:sp>
      <p:pic>
        <p:nvPicPr>
          <p:cNvPr id="7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b="1" dirty="0" smtClean="0"/>
              <a:t>Ισοδύναμη θερμοκρασία θορύβου</a:t>
            </a:r>
            <a:endParaRPr lang="el-GR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1"/>
              <p:cNvSpPr>
                <a:spLocks noGrp="1"/>
              </p:cNvSpPr>
              <p:nvPr>
                <p:ph idx="1"/>
              </p:nvPr>
            </p:nvSpPr>
            <p:spPr/>
            <p:txBody>
              <a:bodyPr rtlCol="0">
                <a:normAutofit/>
              </a:bodyPr>
              <a:lstStyle/>
              <a:p>
                <a:pPr marL="521208" indent="-521208">
                  <a:spcBef>
                    <a:spcPts val="0"/>
                  </a:spcBef>
                  <a:spcAft>
                    <a:spcPts val="1200"/>
                  </a:spcAft>
                  <a:buClr>
                    <a:srgbClr val="333399"/>
                  </a:buClr>
                  <a:buSzPct val="70000"/>
                  <a:buFont typeface="Wingdings" pitchFamily="2" charset="2"/>
                  <a:buChar char="n"/>
                  <a:defRPr/>
                </a:pPr>
                <a:r>
                  <a:rPr lang="el-GR" altLang="el-GR" sz="2400" kern="0" dirty="0" smtClean="0">
                    <a:solidFill>
                      <a:srgbClr val="000000"/>
                    </a:solidFill>
                  </a:rPr>
                  <a:t>Εναλλακτικός τρόπος για την περιγραφή της επίδοσης, όσον αφορά τον θόρυβο που παράγεται ενδογενώς από μία διάταξη ενίσχυσης ανά μονάδα εύρους ζώνης.</a:t>
                </a:r>
                <a:endParaRPr lang="en-US" altLang="el-GR" sz="2400" kern="0" dirty="0" smtClean="0">
                  <a:solidFill>
                    <a:srgbClr val="000000"/>
                  </a:solidFill>
                </a:endParaRPr>
              </a:p>
              <a:p>
                <a:pPr marL="0" indent="0">
                  <a:spcBef>
                    <a:spcPts val="0"/>
                  </a:spcBef>
                  <a:spcAft>
                    <a:spcPts val="3600"/>
                  </a:spcAft>
                  <a:buClr>
                    <a:srgbClr val="333399"/>
                  </a:buClr>
                  <a:buSzPct val="70000"/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altLang="el-GR" sz="2400" i="1" kern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el-GR" sz="2400" b="0" i="1" kern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altLang="el-GR" sz="2400" b="0" i="1" kern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𝑒</m:t>
                          </m:r>
                        </m:sub>
                      </m:sSub>
                      <m:r>
                        <a:rPr lang="en-US" altLang="el-GR" sz="2400" b="0" i="1" kern="0" smtClean="0">
                          <a:solidFill>
                            <a:srgbClr val="000000"/>
                          </a:solidFill>
                          <a:latin typeface="Cambria Math"/>
                        </a:rPr>
                        <m:t>= </m:t>
                      </m:r>
                      <m:f>
                        <m:fPr>
                          <m:type m:val="lin"/>
                          <m:ctrlPr>
                            <a:rPr lang="en-US" altLang="el-GR" sz="2400" b="0" i="1" kern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el-GR" sz="2400" b="0" i="1" kern="0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el-GR" sz="2400" b="0" i="1" kern="0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el-GR" sz="2400" b="0" i="1" kern="0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</m:num>
                        <m:den>
                          <m:r>
                            <a:rPr lang="en-US" altLang="el-GR" sz="2400" b="0" i="1" kern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𝑘𝐴</m:t>
                          </m:r>
                          <m:r>
                            <a:rPr lang="en-US" altLang="el-GR" sz="2400" b="0" i="1" kern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n-US" altLang="el-GR" sz="2400" b="0" i="1" kern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𝑇</m:t>
                          </m:r>
                          <m:r>
                            <a:rPr lang="en-US" altLang="el-GR" sz="2400" b="0" i="1" kern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altLang="el-GR" sz="2400" b="0" i="1" kern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𝐹</m:t>
                          </m:r>
                          <m:r>
                            <a:rPr lang="en-US" altLang="el-GR" sz="2400" b="0" i="1" kern="0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−1)</m:t>
                          </m:r>
                        </m:den>
                      </m:f>
                    </m:oMath>
                  </m:oMathPara>
                </a14:m>
                <a:endParaRPr lang="el-GR" altLang="el-GR" sz="2400" kern="0" dirty="0" smtClean="0">
                  <a:solidFill>
                    <a:srgbClr val="000000"/>
                  </a:solidFill>
                </a:endParaRPr>
              </a:p>
              <a:p>
                <a:pPr marL="521208" indent="-521208">
                  <a:spcBef>
                    <a:spcPts val="0"/>
                  </a:spcBef>
                  <a:spcAft>
                    <a:spcPts val="1800"/>
                  </a:spcAft>
                  <a:buClr>
                    <a:srgbClr val="333399"/>
                  </a:buClr>
                  <a:buSzPct val="70000"/>
                  <a:buFont typeface="Wingdings" pitchFamily="2" charset="2"/>
                  <a:buChar char="n"/>
                  <a:defRPr/>
                </a:pPr>
                <a:r>
                  <a:rPr lang="el-GR" altLang="el-GR" sz="2400" kern="0" dirty="0" smtClean="0">
                    <a:solidFill>
                      <a:srgbClr val="000000"/>
                    </a:solidFill>
                  </a:rPr>
                  <a:t>Η ισοδύναμη θερμοκρασία θορύβου είναι παράμετρος του ενισχυτή, όπως ακριβώς είναι το κέρδος.</a:t>
                </a:r>
              </a:p>
              <a:p>
                <a:pPr marL="521208" indent="-521208">
                  <a:spcBef>
                    <a:spcPts val="0"/>
                  </a:spcBef>
                  <a:buClr>
                    <a:srgbClr val="333399"/>
                  </a:buClr>
                  <a:buSzPct val="70000"/>
                  <a:buFont typeface="Wingdings" pitchFamily="2" charset="2"/>
                  <a:buChar char="n"/>
                  <a:defRPr/>
                </a:pPr>
                <a:r>
                  <a:rPr lang="el-GR" altLang="el-GR" sz="2400" kern="0" dirty="0" smtClean="0">
                    <a:solidFill>
                      <a:srgbClr val="000000"/>
                    </a:solidFill>
                  </a:rPr>
                  <a:t>Δεν είναι η πραγματική θερμοκρασία του ενισχυτή, αλλά ένα θεωρητικό μέγεθος, το οποίο παράγει την ποσότητα θορύβου που αυτός προσθέτει.</a:t>
                </a:r>
                <a:endParaRPr lang="el-GR" altLang="el-GR" sz="2800" kern="0" dirty="0" smtClean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3" name="Θέση περιεχο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296" t="-1078" r="-155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013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Θόρυβος στις Τηλεπικοινωνίες</a:t>
            </a:r>
          </a:p>
        </p:txBody>
      </p:sp>
      <p:sp>
        <p:nvSpPr>
          <p:cNvPr id="43014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FDA5F43-698E-432D-9815-14D1FC84D194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42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smtClean="0"/>
              <a:t>Θόρυβος καναλιού διάδοσης</a:t>
            </a:r>
            <a:endParaRPr lang="el-GR" b="1" smtClean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521208" indent="-521208">
              <a:spcBef>
                <a:spcPts val="0"/>
              </a:spcBef>
              <a:spcAft>
                <a:spcPts val="4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000" kern="0" dirty="0" smtClean="0">
                <a:solidFill>
                  <a:srgbClr val="000000"/>
                </a:solidFill>
              </a:rPr>
              <a:t>Ο συνδυασμός διαφόρων πηγών θορύβου επιδρά στην διάδοση των ηλεκτρομαγνητικών κυμάτων.</a:t>
            </a:r>
          </a:p>
          <a:p>
            <a:pPr marL="521208" indent="-521208">
              <a:spcBef>
                <a:spcPts val="0"/>
              </a:spcBef>
              <a:spcAft>
                <a:spcPts val="4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000" kern="0" dirty="0" smtClean="0">
                <a:solidFill>
                  <a:srgbClr val="000000"/>
                </a:solidFill>
              </a:rPr>
              <a:t>Μοντελοποίηση με χρήση τυχαίας διαδικασίας που ακολουθεί την κατανομή </a:t>
            </a:r>
            <a:r>
              <a:rPr lang="en-US" altLang="el-GR" sz="2000" kern="0" dirty="0" smtClean="0">
                <a:solidFill>
                  <a:srgbClr val="000000"/>
                </a:solidFill>
              </a:rPr>
              <a:t>Gauss.</a:t>
            </a:r>
          </a:p>
          <a:p>
            <a:pPr marL="521208" indent="-521208">
              <a:spcBef>
                <a:spcPts val="0"/>
              </a:spcBef>
              <a:spcAft>
                <a:spcPts val="4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000" kern="0" dirty="0" smtClean="0">
                <a:solidFill>
                  <a:srgbClr val="000000"/>
                </a:solidFill>
              </a:rPr>
              <a:t>Η επίδρασή του είναι προσθετική, και έχει σταθερή πυκνότητα ισχύος σε όλο το εύρος</a:t>
            </a:r>
            <a:r>
              <a:rPr lang="en-US" altLang="el-GR" sz="2000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συχνοτήτων.</a:t>
            </a:r>
          </a:p>
          <a:p>
            <a:pPr marL="521208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000" kern="0" dirty="0" smtClean="0">
                <a:solidFill>
                  <a:srgbClr val="000000"/>
                </a:solidFill>
              </a:rPr>
              <a:t>Για αυτό και έχει ονομαστεί λευκός προσθετικός θόρυβος </a:t>
            </a:r>
            <a:r>
              <a:rPr lang="en-US" altLang="el-GR" sz="2000" kern="0" dirty="0" smtClean="0">
                <a:solidFill>
                  <a:srgbClr val="000000"/>
                </a:solidFill>
              </a:rPr>
              <a:t>Gauss.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 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l-GR" dirty="0"/>
          </a:p>
        </p:txBody>
      </p:sp>
      <p:pic>
        <p:nvPicPr>
          <p:cNvPr id="2" name="Εικόνα 1" descr="Εικόνα του καναλιού διάδοσης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8078" y="4080144"/>
            <a:ext cx="3194122" cy="2320656"/>
          </a:xfrm>
          <a:prstGeom prst="rect">
            <a:avLst/>
          </a:prstGeom>
        </p:spPr>
      </p:pic>
      <p:sp>
        <p:nvSpPr>
          <p:cNvPr id="44037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Θόρυβος στις Τηλεπικοινωνίες</a:t>
            </a:r>
          </a:p>
        </p:txBody>
      </p:sp>
      <p:sp>
        <p:nvSpPr>
          <p:cNvPr id="44038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A28F5E9-BD96-4EFC-842F-0C1AA13E738F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43</a:t>
            </a:fld>
            <a:endParaRPr lang="el-GR" sz="1400" smtClean="0"/>
          </a:p>
        </p:txBody>
      </p:sp>
      <p:pic>
        <p:nvPicPr>
          <p:cNvPr id="8" name="Εικόνα 2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4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Επεξεργασία: </a:t>
            </a:r>
            <a:r>
              <a:rPr lang="el-GR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Σοφιανίδου</a:t>
            </a:r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Γεωργία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 Λογότυπο για άδειες χρήσης creative commons, b y, n c, s a ">
            <a:hlinkClick r:id="rId3" tooltip="Μετάβαση στην Άδεια Χρήσης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959" y="5949280"/>
            <a:ext cx="1583921" cy="554177"/>
          </a:xfrm>
          <a:prstGeom prst="rect">
            <a:avLst/>
          </a:prstGeom>
        </p:spPr>
      </p:pic>
      <p:pic>
        <p:nvPicPr>
          <p:cNvPr id="7" name="Εικόνα 2" descr="Λογότυπο επιχειρησιακού προγράμματος εκπαίδευση και δια βίου μάθηση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71456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smtClean="0"/>
              <a:t>Σημείωμα Αναφοράς</a:t>
            </a: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sz="2400" dirty="0" smtClean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sz="2400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2400" dirty="0" smtClean="0"/>
              <a:t>Copyright</a:t>
            </a:r>
            <a:r>
              <a:rPr lang="el-GR" sz="2400" dirty="0" smtClean="0"/>
              <a:t> Τεχνολογικό Εκπαιδευτικό Ίδρυμα Θεσσαλίας</a:t>
            </a:r>
            <a:r>
              <a:rPr lang="en-US" sz="2400" dirty="0" smtClean="0"/>
              <a:t>, </a:t>
            </a:r>
            <a:r>
              <a:rPr lang="el-GR" sz="2400" dirty="0" smtClean="0"/>
              <a:t>Γεώργιος </a:t>
            </a:r>
            <a:r>
              <a:rPr lang="el-GR" sz="2400" dirty="0" err="1" smtClean="0"/>
              <a:t>Καρέτσος</a:t>
            </a:r>
            <a:r>
              <a:rPr lang="el-GR" sz="2400" dirty="0" smtClean="0"/>
              <a:t> 2015. Γεώργιος </a:t>
            </a:r>
            <a:r>
              <a:rPr lang="el-GR" sz="2400" dirty="0" err="1" smtClean="0"/>
              <a:t>Καρέτσος</a:t>
            </a:r>
            <a:r>
              <a:rPr lang="el-GR" sz="2400" dirty="0" smtClean="0"/>
              <a:t>. «Κινητές Επικοινωνίες». </a:t>
            </a:r>
            <a:r>
              <a:rPr lang="el-GR" sz="2400" dirty="0"/>
              <a:t>Έκδοση: </a:t>
            </a:r>
            <a:r>
              <a:rPr lang="el-GR" sz="2400" dirty="0" smtClean="0"/>
              <a:t>1.0</a:t>
            </a:r>
            <a:r>
              <a:rPr lang="el-GR" sz="2400" dirty="0"/>
              <a:t>. </a:t>
            </a:r>
            <a:r>
              <a:rPr lang="el-GR" sz="2400" dirty="0" smtClean="0"/>
              <a:t>Λάρισα 2015. </a:t>
            </a:r>
            <a:r>
              <a:rPr lang="el-GR" sz="2400" dirty="0"/>
              <a:t>Διαθέσιμο από τη δικτυακή </a:t>
            </a:r>
            <a:r>
              <a:rPr lang="el-GR" sz="2400" dirty="0" smtClean="0"/>
              <a:t>διεύθυνση: </a:t>
            </a:r>
            <a:r>
              <a:rPr lang="en-US" sz="2400" dirty="0">
                <a:hlinkClick r:id="rId3" tooltip="Μετάβαση στην ιστοσελίδα του Μαθήματος"/>
              </a:rPr>
              <a:t>http://cdev.teilar.gr/courses/TMA113</a:t>
            </a:r>
            <a:r>
              <a:rPr lang="en-US" sz="2400" dirty="0" smtClean="0">
                <a:hlinkClick r:id="rId3" tooltip="Μετάβαση στην ιστοσελίδα του Μαθήματος"/>
              </a:rPr>
              <a:t>/</a:t>
            </a:r>
            <a:r>
              <a:rPr lang="el-GR" sz="2400" dirty="0"/>
              <a:t>,</a:t>
            </a:r>
            <a:r>
              <a:rPr lang="el-GR" sz="2400" dirty="0" smtClean="0"/>
              <a:t> </a:t>
            </a:r>
            <a:r>
              <a:rPr lang="en-US" sz="2400" dirty="0" smtClean="0"/>
              <a:t>20</a:t>
            </a:r>
            <a:r>
              <a:rPr lang="el-GR" sz="2400" dirty="0" smtClean="0"/>
              <a:t>/</a:t>
            </a:r>
            <a:r>
              <a:rPr lang="en-US" sz="2400" dirty="0" smtClean="0"/>
              <a:t>11</a:t>
            </a:r>
            <a:r>
              <a:rPr lang="el-GR" sz="2400" dirty="0" smtClean="0"/>
              <a:t>/2015</a:t>
            </a:r>
            <a:r>
              <a:rPr lang="el-GR" sz="2400" dirty="0" smtClean="0"/>
              <a:t>.</a:t>
            </a:r>
            <a:endParaRPr lang="el-GR" sz="20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19050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</a:t>
            </a:r>
            <a:r>
              <a:rPr lang="en-US" sz="2000" dirty="0" smtClean="0"/>
              <a:t>Creative Commons</a:t>
            </a:r>
            <a:r>
              <a:rPr lang="el-GR" sz="2000" dirty="0" smtClean="0"/>
              <a:t>: Αναφορά Δημιουργού - </a:t>
            </a:r>
            <a:r>
              <a:rPr lang="el-GR" sz="2000" dirty="0"/>
              <a:t>Μη Εμπορική </a:t>
            </a:r>
            <a:r>
              <a:rPr lang="el-GR" sz="2000" dirty="0" smtClean="0"/>
              <a:t>Χρήση - </a:t>
            </a:r>
            <a:r>
              <a:rPr lang="el-GR" sz="2000" dirty="0"/>
              <a:t>Παρόμοια </a:t>
            </a:r>
            <a:r>
              <a:rPr lang="el-GR" sz="2000" dirty="0" smtClean="0"/>
              <a:t>Διανομή, </a:t>
            </a:r>
            <a:r>
              <a:rPr lang="el-GR" sz="2000" dirty="0"/>
              <a:t>4.0 [1] ή μεταγενέστερη, Διεθνής </a:t>
            </a:r>
            <a:r>
              <a:rPr lang="el-GR" sz="2000" dirty="0" smtClean="0"/>
              <a:t>Έκδοση. Εξαιρούνται </a:t>
            </a:r>
            <a:r>
              <a:rPr lang="el-GR" sz="2000" dirty="0"/>
              <a:t>τα αυτοτελή έργα τρίτων π.χ. φωτογραφίες, διαγράμματα </a:t>
            </a:r>
            <a:r>
              <a:rPr lang="el-GR" sz="2000" dirty="0" smtClean="0"/>
              <a:t>κ.λπ., τα </a:t>
            </a:r>
            <a:r>
              <a:rPr lang="el-GR" sz="2000" dirty="0"/>
              <a:t>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Εικόνα 1" descr=" Λογότυπο για άδειες χρήσης creative commons, b y, n c, s a " title="Λογότυπο creative commons">
            <a:hlinkClick r:id="rId4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422" y="3581400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Θέση περιεχομένου 2"/>
          <p:cNvSpPr txBox="1"/>
          <p:nvPr/>
        </p:nvSpPr>
        <p:spPr>
          <a:xfrm>
            <a:off x="533400" y="4224704"/>
            <a:ext cx="8229600" cy="225229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l-GR" sz="1400" dirty="0"/>
              <a:t>[1] </a:t>
            </a:r>
            <a:r>
              <a:rPr lang="en-US" sz="1400" dirty="0" smtClean="0">
                <a:hlinkClick r:id="rId4" tooltip="Μετάβαση στην Άδεια Χρήσης"/>
              </a:rPr>
              <a:t>http://creativecommons.org/licenses/by-nc-sa/4.0/</a:t>
            </a:r>
            <a:endParaRPr lang="el-GR" sz="1400" dirty="0"/>
          </a:p>
          <a:p>
            <a:r>
              <a:rPr lang="el-GR" sz="1400" dirty="0"/>
              <a:t>Ως </a:t>
            </a:r>
            <a:r>
              <a:rPr lang="el-GR" sz="1400" b="1" dirty="0"/>
              <a:t>Μη Εμπορική</a:t>
            </a:r>
            <a:r>
              <a:rPr lang="el-GR" sz="1400" dirty="0"/>
              <a:t> ορίζεται η χρήση: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sz="1400" dirty="0" err="1" smtClean="0"/>
              <a:t>αδειοδόχο</a:t>
            </a:r>
            <a:r>
              <a:rPr lang="el-GR" sz="1400" dirty="0"/>
              <a:t>,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περιλαμβάνει οικονομική συναλλαγή ως προϋπόθεση για τη χρήση ή πρόσβαση στο </a:t>
            </a:r>
            <a:r>
              <a:rPr lang="el-GR" sz="1400" dirty="0" smtClean="0"/>
              <a:t>έργο,</a:t>
            </a:r>
            <a:endParaRPr lang="el-GR" sz="1400" dirty="0"/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προσπορίζει στο διανομέα του έργου και</a:t>
            </a:r>
            <a:r>
              <a:rPr lang="en-GB" sz="1400" dirty="0"/>
              <a:t> </a:t>
            </a:r>
            <a:r>
              <a:rPr lang="el-GR" sz="1400" dirty="0" err="1"/>
              <a:t>αδειοδόχο</a:t>
            </a:r>
            <a:r>
              <a:rPr lang="en-GB" sz="1400" dirty="0"/>
              <a:t> </a:t>
            </a:r>
            <a:r>
              <a:rPr lang="el-GR" sz="1400" dirty="0"/>
              <a:t>έμμεσο οικονομικό όφελος (π.χ. διαφημίσεις) από την προβολή του έργου σε διαδικτυακό </a:t>
            </a:r>
            <a:r>
              <a:rPr lang="el-GR" sz="1400" dirty="0" smtClean="0"/>
              <a:t>τόπο.</a:t>
            </a:r>
            <a:endParaRPr lang="el-GR" sz="1400" dirty="0"/>
          </a:p>
          <a:p>
            <a:r>
              <a:rPr lang="el-GR" sz="1400" dirty="0" smtClean="0"/>
              <a:t>Ο </a:t>
            </a:r>
            <a:r>
              <a:rPr lang="el-GR" sz="1400" dirty="0"/>
              <a:t>δικαιούχος μπορεί να παρέχει στον </a:t>
            </a:r>
            <a:r>
              <a:rPr lang="el-GR" sz="1400" dirty="0" err="1"/>
              <a:t>αδειοδόχο</a:t>
            </a:r>
            <a:r>
              <a:rPr lang="el-GR" sz="1400" dirty="0"/>
              <a:t> ξεχωριστή άδεια να χρησιμοποιεί το έργο για εμπορική χρήση, εφόσον αυτό του ζητηθεί</a:t>
            </a:r>
            <a:r>
              <a:rPr lang="el-GR" sz="1400" dirty="0" smtClean="0"/>
              <a:t>.</a:t>
            </a:r>
            <a:endParaRPr lang="el-GR" sz="1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02314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Διατήρηση </a:t>
            </a:r>
            <a:r>
              <a:rPr lang="el-GR" b="1" dirty="0" smtClean="0"/>
              <a:t>Σημειωμάτων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400" dirty="0" smtClean="0"/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Αναφοράς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Αδειοδότησης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τη</a:t>
            </a:r>
            <a:r>
              <a:rPr lang="en-US" sz="2000" dirty="0" smtClean="0"/>
              <a:t> </a:t>
            </a:r>
            <a:r>
              <a:rPr lang="el-GR" sz="2000" dirty="0"/>
              <a:t>Δ</a:t>
            </a:r>
            <a:r>
              <a:rPr lang="el-GR" sz="2000" dirty="0" smtClean="0"/>
              <a:t>ήλωση</a:t>
            </a:r>
            <a:r>
              <a:rPr lang="en-US" sz="2000" dirty="0" smtClean="0"/>
              <a:t> </a:t>
            </a:r>
            <a:r>
              <a:rPr lang="el-GR" sz="2000" dirty="0" smtClean="0"/>
              <a:t>Διατήρησης Σημειωμάτων,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</a:t>
            </a:r>
            <a:r>
              <a:rPr lang="el-GR" sz="2000" dirty="0" smtClean="0"/>
              <a:t>υπάρχουν).</a:t>
            </a:r>
            <a:endParaRPr lang="el-GR" sz="2000" dirty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569526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smtClean="0"/>
              <a:t>Περίγραμμα Μαθήματος</a:t>
            </a:r>
            <a:endParaRPr lang="el-GR" b="1" smtClean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321308" lvl="2" indent="-521208">
              <a:spcBef>
                <a:spcPts val="0"/>
              </a:spcBef>
              <a:spcAft>
                <a:spcPts val="3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kern="0" dirty="0"/>
              <a:t>Θόρυβος</a:t>
            </a:r>
            <a:r>
              <a:rPr lang="en-US" altLang="el-GR" kern="0" dirty="0"/>
              <a:t> </a:t>
            </a:r>
            <a:r>
              <a:rPr lang="el-GR" altLang="el-GR" kern="0" dirty="0"/>
              <a:t>στις </a:t>
            </a:r>
            <a:r>
              <a:rPr lang="el-GR" altLang="el-GR" kern="0" dirty="0" smtClean="0"/>
              <a:t>τηλεπικοινωνίες.</a:t>
            </a:r>
            <a:endParaRPr lang="el-GR" altLang="el-GR" kern="0" dirty="0"/>
          </a:p>
          <a:p>
            <a:pPr marL="1321308" lvl="2" indent="-521208">
              <a:spcBef>
                <a:spcPts val="0"/>
              </a:spcBef>
              <a:spcAft>
                <a:spcPts val="3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kern="0" dirty="0"/>
              <a:t>Γραμμές </a:t>
            </a:r>
            <a:r>
              <a:rPr lang="el-GR" altLang="el-GR" kern="0" dirty="0" smtClean="0"/>
              <a:t>μεταφοράς.</a:t>
            </a:r>
            <a:endParaRPr lang="el-GR" altLang="el-GR" kern="0" dirty="0"/>
          </a:p>
          <a:p>
            <a:pPr marL="1321308" lvl="2" indent="-521208">
              <a:spcBef>
                <a:spcPts val="0"/>
              </a:spcBef>
              <a:spcAft>
                <a:spcPts val="3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kern="0" dirty="0" smtClean="0"/>
              <a:t>Κεραίες.</a:t>
            </a:r>
            <a:endParaRPr lang="el-GR" altLang="el-GR" kern="0" dirty="0"/>
          </a:p>
          <a:p>
            <a:pPr marL="1321308" lvl="2" indent="-521208">
              <a:spcBef>
                <a:spcPts val="0"/>
              </a:spcBef>
              <a:spcAft>
                <a:spcPts val="3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kern="0" dirty="0"/>
              <a:t>Περιβάλλον διάδοσης κινητών </a:t>
            </a:r>
            <a:r>
              <a:rPr lang="el-GR" altLang="el-GR" kern="0" dirty="0" smtClean="0"/>
              <a:t>επικοινωνιών.</a:t>
            </a:r>
            <a:endParaRPr lang="el-GR" altLang="el-GR" kern="0" dirty="0"/>
          </a:p>
          <a:p>
            <a:pPr marL="1321308" lvl="2" indent="-521208">
              <a:spcBef>
                <a:spcPts val="0"/>
              </a:spcBef>
              <a:spcAft>
                <a:spcPts val="3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kern="0" dirty="0"/>
              <a:t>Τηλεπικοινωνιακή </a:t>
            </a:r>
            <a:r>
              <a:rPr lang="el-GR" altLang="el-GR" kern="0" dirty="0" smtClean="0"/>
              <a:t>κίνηση.</a:t>
            </a:r>
            <a:endParaRPr lang="el-GR" altLang="el-GR" kern="0" dirty="0"/>
          </a:p>
          <a:p>
            <a:pPr marL="1321308" lvl="2" indent="-521208">
              <a:spcBef>
                <a:spcPts val="0"/>
              </a:spcBef>
              <a:spcAft>
                <a:spcPts val="3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kern="0" dirty="0" err="1"/>
              <a:t>Κυψελωτή</a:t>
            </a:r>
            <a:r>
              <a:rPr lang="el-GR" altLang="el-GR" kern="0" dirty="0"/>
              <a:t> </a:t>
            </a:r>
            <a:r>
              <a:rPr lang="el-GR" altLang="el-GR" kern="0" dirty="0" smtClean="0"/>
              <a:t>δομή.</a:t>
            </a:r>
            <a:endParaRPr lang="el-GR" altLang="el-GR" kern="0" dirty="0"/>
          </a:p>
          <a:p>
            <a:pPr marL="1321308" lvl="2" indent="-521208">
              <a:spcBef>
                <a:spcPts val="0"/>
              </a:spcBef>
              <a:spcAft>
                <a:spcPts val="3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kern="0" dirty="0"/>
              <a:t>Μελέτη </a:t>
            </a:r>
            <a:r>
              <a:rPr lang="el-GR" altLang="el-GR" kern="0" dirty="0" smtClean="0"/>
              <a:t>παρεμβολών.</a:t>
            </a:r>
            <a:endParaRPr lang="el-GR" altLang="el-GR" kern="0" dirty="0"/>
          </a:p>
          <a:p>
            <a:pPr marL="1321308" lvl="2" indent="-521208">
              <a:spcBef>
                <a:spcPts val="0"/>
              </a:spcBef>
              <a:spcAft>
                <a:spcPts val="3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kern="0" dirty="0"/>
              <a:t>Διαχείριση </a:t>
            </a:r>
            <a:r>
              <a:rPr lang="el-GR" altLang="el-GR" kern="0" dirty="0" smtClean="0"/>
              <a:t>πόρων.</a:t>
            </a:r>
            <a:endParaRPr lang="el-GR" altLang="el-GR" kern="0" dirty="0"/>
          </a:p>
          <a:p>
            <a:pPr marL="1321308" lvl="2" indent="-521208">
              <a:spcBef>
                <a:spcPts val="0"/>
              </a:spcBef>
              <a:spcAft>
                <a:spcPts val="3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kern="0" dirty="0"/>
              <a:t>Πολλαπλή </a:t>
            </a:r>
            <a:r>
              <a:rPr lang="el-GR" altLang="el-GR" kern="0" dirty="0" smtClean="0"/>
              <a:t>πρόσβαση.</a:t>
            </a:r>
            <a:endParaRPr lang="el-GR" altLang="el-GR" kern="0" dirty="0"/>
          </a:p>
          <a:p>
            <a:pPr marL="1321308" lvl="2" indent="-521208">
              <a:spcBef>
                <a:spcPts val="0"/>
              </a:spcBef>
              <a:spcAft>
                <a:spcPts val="3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kern="0" dirty="0"/>
              <a:t>Αρχιτεκτονική συστημάτων κινητών </a:t>
            </a:r>
            <a:r>
              <a:rPr lang="el-GR" altLang="el-GR" kern="0" dirty="0" smtClean="0"/>
              <a:t>επικοινωνιών.</a:t>
            </a:r>
            <a:endParaRPr lang="el-GR" altLang="el-GR" kern="0" dirty="0"/>
          </a:p>
          <a:p>
            <a:pPr marL="1321308" lvl="2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kern="0" dirty="0"/>
              <a:t>Μηχανισμός </a:t>
            </a:r>
            <a:r>
              <a:rPr lang="el-GR" altLang="el-GR" kern="0" dirty="0" err="1" smtClean="0"/>
              <a:t>διαπομπής</a:t>
            </a:r>
            <a:r>
              <a:rPr lang="el-GR" altLang="el-GR" kern="0" dirty="0" smtClean="0"/>
              <a:t>.</a:t>
            </a:r>
            <a:endParaRPr lang="el-GR" altLang="el-GR" kern="0" dirty="0"/>
          </a:p>
          <a:p>
            <a:pPr marL="0" indent="0">
              <a:buFont typeface="Arial" charset="0"/>
              <a:buNone/>
              <a:defRPr/>
            </a:pPr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dirty="0" smtClean="0">
                <a:solidFill>
                  <a:schemeClr val="tx1"/>
                </a:solidFill>
              </a:rPr>
              <a:t>Θόρυβος στις Τηλεπικοινωνίες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99941-5346-407C-B3B4-B310E203D610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34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smtClean="0"/>
              <a:t>Εισαγωγή</a:t>
            </a: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 rtlCol="0">
            <a:noAutofit/>
          </a:bodyPr>
          <a:lstStyle/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600" kern="0" dirty="0" smtClean="0">
                <a:solidFill>
                  <a:srgbClr val="000000"/>
                </a:solidFill>
              </a:rPr>
              <a:t>Θόρυβος στις τηλεπικοινωνίες είναι η παρουσία τυχαίων, απρόβλεπτων, και ανεπιθύμητων ηλεκτρομαγνητικών διεγέρσεων, που μπορεί να συγκαλύψουν το μεταδιδόμενο σήμα</a:t>
            </a:r>
            <a:r>
              <a:rPr lang="en-US" altLang="el-GR" sz="2600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600" kern="0" dirty="0" smtClean="0">
                <a:solidFill>
                  <a:srgbClr val="000000"/>
                </a:solidFill>
              </a:rPr>
              <a:t>πληροφοριών κατά την λήψη και αναπαραγωγή του.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600" kern="0" dirty="0" smtClean="0">
                <a:solidFill>
                  <a:srgbClr val="000000"/>
                </a:solidFill>
              </a:rPr>
              <a:t>Μπορεί να προέρχεται από τεχνητές ή και φυσικές πηγές.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600" kern="0" dirty="0" smtClean="0">
                <a:solidFill>
                  <a:srgbClr val="000000"/>
                </a:solidFill>
              </a:rPr>
              <a:t>Ένα σήμα θορύβου θεωρείται συνήθως, ως μία γραμμική προσθήκη σε ένα χρήσιμο σήμα πληροφοριών.</a:t>
            </a:r>
          </a:p>
        </p:txBody>
      </p:sp>
      <p:sp>
        <p:nvSpPr>
          <p:cNvPr id="6148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Θόρυβος στις Τηλεπικοινωνίες</a:t>
            </a:r>
          </a:p>
        </p:txBody>
      </p:sp>
      <p:sp>
        <p:nvSpPr>
          <p:cNvPr id="6149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E70AE66-3F8E-499E-81E2-908D9EE4B2AA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4000" b="1" dirty="0" smtClean="0"/>
              <a:t>Γιατί να μελετήσουμε τον θόρυβο;</a:t>
            </a: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 bwMode="gray"/>
        <p:txBody>
          <a:bodyPr rtlCol="0">
            <a:normAutofit/>
          </a:bodyPr>
          <a:lstStyle/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kern="0" dirty="0" smtClean="0"/>
              <a:t>Θέτει</a:t>
            </a:r>
            <a:r>
              <a:rPr lang="el-GR" altLang="el-GR" kern="0" dirty="0" smtClean="0">
                <a:solidFill>
                  <a:srgbClr val="000000"/>
                </a:solidFill>
              </a:rPr>
              <a:t> το ελάχιστο όριο για την ανίχνευση ενός σήματος.</a:t>
            </a:r>
          </a:p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kern="0" dirty="0" smtClean="0">
                <a:solidFill>
                  <a:srgbClr val="000000"/>
                </a:solidFill>
              </a:rPr>
              <a:t>Θέτει το άνω όριο του κέρδους στα συστήματα ενίσχυσης</a:t>
            </a:r>
            <a:r>
              <a:rPr lang="en-US" altLang="el-GR" kern="0" dirty="0" smtClean="0">
                <a:solidFill>
                  <a:srgbClr val="000000"/>
                </a:solidFill>
              </a:rPr>
              <a:t>. </a:t>
            </a:r>
          </a:p>
          <a:p>
            <a:pPr marL="521208" indent="-521208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kern="0" dirty="0" smtClean="0">
                <a:solidFill>
                  <a:srgbClr val="000000"/>
                </a:solidFill>
              </a:rPr>
              <a:t>Ανάπτυξη μαθηματικών μοντέλων, ώστε ο θόρυβος να λαμβάνεται ορθά υπόψη κατά την ανάλυση των κυκλωμάτων.</a:t>
            </a:r>
          </a:p>
          <a:p>
            <a:pPr marL="521208" indent="-521208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kern="0" dirty="0" smtClean="0">
                <a:solidFill>
                  <a:srgbClr val="000000"/>
                </a:solidFill>
              </a:rPr>
              <a:t>Εύρεση τρόπων αντιμετώπισης του.</a:t>
            </a:r>
          </a:p>
        </p:txBody>
      </p:sp>
      <p:sp>
        <p:nvSpPr>
          <p:cNvPr id="7172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Θόρυβος στις Τηλεπικοινωνίες</a:t>
            </a:r>
          </a:p>
        </p:txBody>
      </p:sp>
      <p:sp>
        <p:nvSpPr>
          <p:cNvPr id="7173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E60F985-AD3B-4B10-BA47-F1C1589C1A42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l-GR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smtClean="0"/>
              <a:t>Μέτρηση και χαρακτηρισμός</a:t>
            </a: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200" kern="0" dirty="0" smtClean="0">
                <a:solidFill>
                  <a:srgbClr val="000000"/>
                </a:solidFill>
              </a:rPr>
              <a:t>Η στάθμη θορύβου σε ένα ηλεκτρονικό σύστημα, συνήθως μετράται ως ηλεκτρική ισχύς </a:t>
            </a:r>
            <a:r>
              <a:rPr lang="en-US" altLang="el-GR" sz="2200" kern="0" dirty="0" smtClean="0">
                <a:solidFill>
                  <a:srgbClr val="000000"/>
                </a:solidFill>
              </a:rPr>
              <a:t>N</a:t>
            </a:r>
            <a:r>
              <a:rPr lang="el-GR" altLang="el-GR" sz="2200" kern="0" dirty="0" smtClean="0">
                <a:solidFill>
                  <a:srgbClr val="000000"/>
                </a:solidFill>
              </a:rPr>
              <a:t> σε </a:t>
            </a:r>
            <a:r>
              <a:rPr lang="en-US" altLang="el-GR" sz="2200" kern="0" dirty="0" smtClean="0">
                <a:solidFill>
                  <a:srgbClr val="000000"/>
                </a:solidFill>
              </a:rPr>
              <a:t>Watt</a:t>
            </a:r>
            <a:r>
              <a:rPr lang="el-GR" altLang="el-GR" sz="2200" kern="0" dirty="0" smtClean="0">
                <a:solidFill>
                  <a:srgbClr val="000000"/>
                </a:solidFill>
              </a:rPr>
              <a:t> ή </a:t>
            </a:r>
            <a:r>
              <a:rPr lang="en-US" altLang="el-GR" sz="2200" kern="0" dirty="0" err="1" smtClean="0">
                <a:solidFill>
                  <a:srgbClr val="000000"/>
                </a:solidFill>
              </a:rPr>
              <a:t>dBm</a:t>
            </a:r>
            <a:r>
              <a:rPr lang="el-GR" altLang="el-GR" sz="2200" kern="0" dirty="0" smtClean="0">
                <a:solidFill>
                  <a:srgbClr val="000000"/>
                </a:solidFill>
              </a:rPr>
              <a:t>. </a:t>
            </a:r>
          </a:p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200" kern="0" dirty="0" smtClean="0">
                <a:solidFill>
                  <a:srgbClr val="000000"/>
                </a:solidFill>
              </a:rPr>
              <a:t>Ο θόρυβος μπορεί επίσης να χαρακτηρίζεται από μία </a:t>
            </a:r>
            <a:r>
              <a:rPr lang="el-GR" altLang="el-GR" sz="2200" kern="0" dirty="0" err="1" smtClean="0">
                <a:solidFill>
                  <a:srgbClr val="000000"/>
                </a:solidFill>
              </a:rPr>
              <a:t>πιθανοτική</a:t>
            </a:r>
            <a:r>
              <a:rPr lang="el-GR" altLang="el-GR" sz="2200" kern="0" dirty="0" smtClean="0">
                <a:solidFill>
                  <a:srgbClr val="000000"/>
                </a:solidFill>
              </a:rPr>
              <a:t> κατανομή, και από τη φασματική πυκνότητα θορύβου που δείχνει την ισχύ του θορύβου ανά μονάδα εύρους ζώνης</a:t>
            </a:r>
            <a:r>
              <a:rPr lang="en-US" altLang="el-GR" sz="2200" kern="0" dirty="0" smtClean="0">
                <a:solidFill>
                  <a:srgbClr val="000000"/>
                </a:solidFill>
              </a:rPr>
              <a:t>.</a:t>
            </a:r>
            <a:endParaRPr lang="el-GR" altLang="el-GR" sz="2200" kern="0" dirty="0" smtClean="0">
              <a:solidFill>
                <a:srgbClr val="000000"/>
              </a:solidFill>
            </a:endParaRPr>
          </a:p>
          <a:p>
            <a:pPr marL="521208" indent="-521208" eaLnBrk="1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200" kern="0" dirty="0" smtClean="0">
                <a:solidFill>
                  <a:srgbClr val="000000"/>
                </a:solidFill>
              </a:rPr>
              <a:t>Μπορεί να υποδιαιρεθεί σύμφωνα µε τον τύπο, την πηγή, την επίδραση, ή την σχέση του µε τον δέκτη. </a:t>
            </a:r>
          </a:p>
          <a:p>
            <a:pPr marL="521208" indent="-521208" eaLnBrk="1" hangingPunct="1">
              <a:spcBef>
                <a:spcPts val="0"/>
              </a:spcBef>
              <a:buClr>
                <a:srgbClr val="333399"/>
              </a:buClr>
              <a:buSzPct val="70000"/>
              <a:buFont typeface="Wingdings" pitchFamily="2" charset="2"/>
              <a:buChar char="n"/>
              <a:defRPr/>
            </a:pPr>
            <a:r>
              <a:rPr lang="el-GR" altLang="el-GR" sz="2200" kern="0" dirty="0" smtClean="0">
                <a:solidFill>
                  <a:srgbClr val="000000"/>
                </a:solidFill>
              </a:rPr>
              <a:t>Βασικές κατηγορίες είναι ο θόρυβος του οποίου οι πηγές βρίσκονται έξω από τον δέκτη και ονομάζεται </a:t>
            </a:r>
            <a:r>
              <a:rPr lang="el-GR" altLang="el-GR" sz="2200" b="1" kern="0" dirty="0" smtClean="0">
                <a:solidFill>
                  <a:srgbClr val="000000"/>
                </a:solidFill>
              </a:rPr>
              <a:t>εξωτερικός</a:t>
            </a:r>
            <a:r>
              <a:rPr lang="el-GR" altLang="el-GR" sz="2200" kern="0" dirty="0" smtClean="0">
                <a:solidFill>
                  <a:srgbClr val="000000"/>
                </a:solidFill>
              </a:rPr>
              <a:t>, και στον θόρυβο που δημιουργείται μέσα στον δέκτη και ονομάζεται </a:t>
            </a:r>
            <a:r>
              <a:rPr lang="el-GR" altLang="el-GR" sz="2200" b="1" kern="0" dirty="0" smtClean="0">
                <a:solidFill>
                  <a:srgbClr val="000000"/>
                </a:solidFill>
              </a:rPr>
              <a:t>εσωτερικός</a:t>
            </a:r>
            <a:r>
              <a:rPr lang="el-GR" altLang="el-GR" sz="2200" kern="0" dirty="0" smtClean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8196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Θόρυβος στις Τηλεπικοινωνίες</a:t>
            </a:r>
          </a:p>
        </p:txBody>
      </p:sp>
      <p:sp>
        <p:nvSpPr>
          <p:cNvPr id="8197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4DBB84B-A559-4E98-B4F0-3106E4320627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l-GR" sz="1400" smtClean="0"/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Κατηγοριοποίηση ειδών θορύβου</a:t>
            </a:r>
          </a:p>
        </p:txBody>
      </p:sp>
      <p:pic>
        <p:nvPicPr>
          <p:cNvPr id="3" name="Θέση περιεχομένου 1" descr="Διάγραμμα με τα είδη θορύβου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155" y="1600200"/>
            <a:ext cx="7425690" cy="4525963"/>
          </a:xfrm>
        </p:spPr>
      </p:pic>
      <p:sp>
        <p:nvSpPr>
          <p:cNvPr id="9220" name="Θέση υποσέλιδου 1" descr=".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1400" smtClean="0"/>
              <a:t>Θόρυβος στις Τηλεπικοινωνίες</a:t>
            </a:r>
          </a:p>
        </p:txBody>
      </p:sp>
      <p:sp>
        <p:nvSpPr>
          <p:cNvPr id="9221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7BDEE96-EE99-4C50-9722-EA77E61C40AF}" type="slidenum">
              <a:rPr lang="el-G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l-GR" sz="1400" smtClean="0"/>
          </a:p>
        </p:txBody>
      </p:sp>
      <p:pic>
        <p:nvPicPr>
          <p:cNvPr id="362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3/7/2015 5:31:58 PM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27652,27653,6,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6866,6,3,35845,35846,9,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38917,38918,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39941,39942,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3010,3,41989,41990,7,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5058,3,2,44037,44038,8,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2056,6,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050,2,6,9,8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4,5,6,10,6151,3,11,5131,5132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218,3,8196,8197,6,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0242,3,9220,9221,362,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16388,16389,6,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3554,3,4,22533,22534,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23558,23559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4EFCE0DA-5C9D-4AE0-A93B-3EA0E24FC97A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623</TotalTime>
  <Words>3412</Words>
  <Application>Microsoft Office PowerPoint</Application>
  <PresentationFormat>Προβολή στην οθόνη (4:3)</PresentationFormat>
  <Paragraphs>325</Paragraphs>
  <Slides>47</Slides>
  <Notes>5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47</vt:i4>
      </vt:variant>
    </vt:vector>
  </HeadingPairs>
  <TitlesOfParts>
    <vt:vector size="48" baseType="lpstr">
      <vt:lpstr>Θέμα του Office</vt:lpstr>
      <vt:lpstr>Κινητές Επικοινωνίες</vt:lpstr>
      <vt:lpstr>Χρηματοδότηση </vt:lpstr>
      <vt:lpstr>Σκοποί ενότητας </vt:lpstr>
      <vt:lpstr>Περιεχόμενα ενότητας  </vt:lpstr>
      <vt:lpstr>Περίγραμμα Μαθήματος</vt:lpstr>
      <vt:lpstr>Εισαγωγή</vt:lpstr>
      <vt:lpstr>Γιατί να μελετήσουμε τον θόρυβο;</vt:lpstr>
      <vt:lpstr>Μέτρηση και χαρακτηρισμός</vt:lpstr>
      <vt:lpstr>Κατηγοριοποίηση ειδών θορύβου</vt:lpstr>
      <vt:lpstr>Εξωτερικός θόρυβος</vt:lpstr>
      <vt:lpstr>Ατμοσφαιρικός θόρυβος  (1 από 2)</vt:lpstr>
      <vt:lpstr>Ατμοσφαιρικός θόρυβος  (2 από 2)</vt:lpstr>
      <vt:lpstr>Εξωγήινος θόρυβος</vt:lpstr>
      <vt:lpstr>Ηλιακός θόρυβος</vt:lpstr>
      <vt:lpstr>Κοσμικός θόρυβος</vt:lpstr>
      <vt:lpstr>Βιομηχανικός θόρυβος</vt:lpstr>
      <vt:lpstr>Εσωτερικός θόρυβος</vt:lpstr>
      <vt:lpstr>Θερμικός θόρυβος  (1 από 2)</vt:lpstr>
      <vt:lpstr>Θερμικός θόρυβος  (2 από 2)</vt:lpstr>
      <vt:lpstr>Θερμικός θόρυβος  στα ηλεκτρονικά κυκλώματα</vt:lpstr>
      <vt:lpstr>Ισχύς θερμικού θορύβου</vt:lpstr>
      <vt:lpstr>Αντίσταση ως γεννήτρια θορύβου</vt:lpstr>
      <vt:lpstr>Τάση θορύβου</vt:lpstr>
      <vt:lpstr>Θόρυβος βολής  (1 από 2)</vt:lpstr>
      <vt:lpstr>Θόρυβος βολής  (2 από 2)</vt:lpstr>
      <vt:lpstr>Θόρυβος flicker ή 1/f</vt:lpstr>
      <vt:lpstr>Θόρυβος χρόνου διέλευσης  (transit-time noise)</vt:lpstr>
      <vt:lpstr>Ανάλυση θορύβου συστημάτων</vt:lpstr>
      <vt:lpstr>Προσθήκη θορύβου από πολλές πηγές (1 από 2)</vt:lpstr>
      <vt:lpstr>Προσθήκη θορύβου από πολλές πηγές (2 από 2)</vt:lpstr>
      <vt:lpstr>Θόρυβος σε εν σειρά συστήματα ενίσχυσης (1 από 2)</vt:lpstr>
      <vt:lpstr>Θόρυβος σε εν σειρά συστήματα ενίσχυσης (2 από 2)</vt:lpstr>
      <vt:lpstr>Υπολογισμός θορύβου σε εν σειρά συστήματα ενίσχυσης</vt:lpstr>
      <vt:lpstr>Γιατί ισοδύναμη αντίσταση θορύβου;</vt:lpstr>
      <vt:lpstr>Λόγος σήματος προς θόρυβο</vt:lpstr>
      <vt:lpstr>Παράγοντας θορύβου</vt:lpstr>
      <vt:lpstr>Ορισμός του παράγοντα θορύβου</vt:lpstr>
      <vt:lpstr>Ανάλυση παράγοντα θορύβου  (1 από 2)</vt:lpstr>
      <vt:lpstr>Ανάλυση παράγοντα θορύβου  (2 από 2)</vt:lpstr>
      <vt:lpstr>Εικόνα θορύβου σε εν σειρά συστήματα ενίσχυσης</vt:lpstr>
      <vt:lpstr>Εξίσωση του Friis</vt:lpstr>
      <vt:lpstr>Ισοδύναμη θερμοκρασία θορύβου</vt:lpstr>
      <vt:lpstr>Θόρυβος καναλιού διάδοσης</vt:lpstr>
      <vt:lpstr>Τέλος Ενότητας</vt:lpstr>
      <vt:lpstr>Σημείωμα Αναφοράς</vt:lpstr>
      <vt:lpstr>Σημείωμα Αδειοδότησης</vt:lpstr>
      <vt:lpstr>Διατήρηση Σημειωμάτων</vt:lpstr>
    </vt:vector>
  </TitlesOfParts>
  <Company>Τ.Ε.Ι. Θεσσαλίας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Κινητές Επικοινωνίες</dc:title>
  <dc:subject>Θόρυβος στις Τηλεπικοινωνίες</dc:subject>
  <dc:creator>Καρέτσος Γεώργιος</dc:creator>
  <cp:lastModifiedBy>eLearning</cp:lastModifiedBy>
  <cp:revision>134</cp:revision>
  <dcterms:created xsi:type="dcterms:W3CDTF">2014-10-15T12:19:04Z</dcterms:created>
  <dcterms:modified xsi:type="dcterms:W3CDTF">2015-11-16T14:43:15Z</dcterms:modified>
  <cp:category>Εκπαιδευτικό υλικό</cp:category>
  <cp:contentStatus>Τελικό</cp:contentStatus>
</cp:coreProperties>
</file>