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7"/>
  </p:notesMasterIdLst>
  <p:sldIdLst>
    <p:sldId id="257" r:id="rId3"/>
    <p:sldId id="258" r:id="rId4"/>
    <p:sldId id="324" r:id="rId5"/>
    <p:sldId id="261" r:id="rId6"/>
    <p:sldId id="262" r:id="rId7"/>
    <p:sldId id="326" r:id="rId8"/>
    <p:sldId id="327" r:id="rId9"/>
    <p:sldId id="328" r:id="rId10"/>
    <p:sldId id="329" r:id="rId11"/>
    <p:sldId id="409" r:id="rId12"/>
    <p:sldId id="330" r:id="rId13"/>
    <p:sldId id="331" r:id="rId14"/>
    <p:sldId id="332" r:id="rId15"/>
    <p:sldId id="325" r:id="rId16"/>
  </p:sldIdLst>
  <p:sldSz cx="9144000" cy="6858000" type="screen4x3"/>
  <p:notesSz cx="6858000" cy="9144000"/>
  <p:custDataLst>
    <p:tags r:id="rId18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NPet" initials="N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663300"/>
    <a:srgbClr val="66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Φωτεινό στυλ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21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gs" Target="tags/tag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5C097-04B7-44E1-9968-25C5DB2563B3}" type="datetimeFigureOut">
              <a:rPr lang="el-GR" smtClean="0"/>
              <a:pPr/>
              <a:t>4/5/2014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EBB63-910B-484B-BBB9-ECB9018BB6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63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27ACE-FA03-481B-A944-F1F9C7A6C06F}" type="datetime1">
              <a:rPr lang="el-GR" smtClean="0"/>
              <a:t>4/5/2014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404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26B94-859F-45E2-B6D8-3F4AFDAAC21C}" type="datetime1">
              <a:rPr lang="el-GR" smtClean="0"/>
              <a:t>4/5/2014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5766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F0188-CD73-4327-92F5-0C2ACE29070A}" type="datetime1">
              <a:rPr lang="el-GR" smtClean="0"/>
              <a:t>4/5/2014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741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C11A5-92E4-41C3-A138-80175CE53EEE}" type="datetime1">
              <a:rPr lang="el-GR" smtClean="0"/>
              <a:t>4/5/2014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740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F53F2-A09B-4F33-86D2-2171A68C2F17}" type="datetime1">
              <a:rPr lang="el-GR" smtClean="0"/>
              <a:t>4/5/2014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2651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C4CEF-F073-49D3-932D-0B9F3A7A3387}" type="datetime1">
              <a:rPr lang="el-GR" smtClean="0"/>
              <a:t>4/5/2014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659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0F522-D308-4C46-9631-85DCDE932B3B}" type="datetime1">
              <a:rPr lang="el-GR" smtClean="0"/>
              <a:t>4/5/2014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466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4D696-4110-4762-B606-4FBA003638FA}" type="datetime1">
              <a:rPr lang="el-GR" smtClean="0"/>
              <a:t>4/5/2014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824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8A22E-252A-4435-8A91-0FD7DD753584}" type="datetime1">
              <a:rPr lang="el-GR" smtClean="0"/>
              <a:t>4/5/2014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7687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B1BFB-F172-4C6C-AD0E-487A054C8E7F}" type="datetime1">
              <a:rPr lang="el-GR" smtClean="0"/>
              <a:t>4/5/2014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708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213E7-D3A6-48AC-AE05-509EA4E0676C}" type="datetime1">
              <a:rPr lang="el-GR" smtClean="0"/>
              <a:t>4/5/2014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536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8960F-44CE-484C-879C-8FD0FE5CB10F}" type="datetime1">
              <a:rPr lang="el-GR" smtClean="0"/>
              <a:t>4/5/2014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Αρχιτεκτονική και Μέθοδοι Σχεδίασης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3E41E-24DC-44E5-A242-12538B377E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6209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://www.teilar.gr/" TargetMode="External"/><Relationship Id="rId7" Type="http://schemas.openxmlformats.org/officeDocument/2006/relationships/hyperlink" Target="http://www.edulll.gr/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2.png"/><Relationship Id="rId5" Type="http://schemas.openxmlformats.org/officeDocument/2006/relationships/hyperlink" Target="http://creativecommons.org/licenses/by-nc-nd/3.0/deed.el" TargetMode="External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nd/3.0/deed.el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8.xml"/><Relationship Id="rId5" Type="http://schemas.openxmlformats.org/officeDocument/2006/relationships/slide" Target="slide5.xml"/><Relationship Id="rId4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Εικόνα 1" descr="Λογότυπο Τεχνολογικό Εκπαιδευτικό Ίδρυμα Θεσσαλίας.">
            <a:hlinkClick r:id="rId3" tooltip="Μετάβαση στην Ιστοσελίδα του Ιδρύματος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88" y="449376"/>
            <a:ext cx="3456432" cy="114604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5576" y="1628801"/>
            <a:ext cx="7628012" cy="936103"/>
          </a:xfrm>
        </p:spPr>
        <p:txBody>
          <a:bodyPr>
            <a:noAutofit/>
          </a:bodyPr>
          <a:lstStyle/>
          <a:p>
            <a:r>
              <a:rPr lang="el-GR" sz="4100" b="1" dirty="0" smtClean="0">
                <a:solidFill>
                  <a:prstClr val="black"/>
                </a:solidFill>
              </a:rPr>
              <a:t>Επιχειρησιακές Επικοινωνίες</a:t>
            </a:r>
            <a:endParaRPr lang="el-GR" sz="4100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subTitle" idx="1"/>
          </p:nvPr>
        </p:nvSpPr>
        <p:spPr>
          <a:xfrm>
            <a:off x="395536" y="2564904"/>
            <a:ext cx="8352928" cy="3092946"/>
          </a:xfrm>
        </p:spPr>
        <p:txBody>
          <a:bodyPr>
            <a:normAutofit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b="1" dirty="0">
                <a:solidFill>
                  <a:prstClr val="black"/>
                </a:solidFill>
                <a:cs typeface="Arial" charset="0"/>
              </a:rPr>
              <a:t>Ενότητα </a:t>
            </a:r>
            <a:r>
              <a:rPr lang="en-US" sz="3000" b="1" dirty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sz="3000" b="1" dirty="0" smtClean="0">
                <a:solidFill>
                  <a:prstClr val="black"/>
                </a:solidFill>
                <a:cs typeface="Arial" charset="0"/>
              </a:rPr>
              <a:t>:</a:t>
            </a:r>
            <a:r>
              <a:rPr lang="el-GR" sz="3000" b="1" dirty="0" smtClean="0">
                <a:solidFill>
                  <a:prstClr val="black"/>
                </a:solidFill>
                <a:cs typeface="Arial" charset="0"/>
              </a:rPr>
              <a:t> 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Η επικοινωνία</a:t>
            </a:r>
            <a:r>
              <a:rPr lang="en-US" sz="3000" dirty="0" smtClean="0">
                <a:solidFill>
                  <a:prstClr val="black"/>
                </a:solidFill>
                <a:cs typeface="Arial" charset="0"/>
              </a:rPr>
              <a:t>.</a:t>
            </a:r>
            <a:endParaRPr lang="el-GR" sz="3000" dirty="0">
              <a:solidFill>
                <a:prstClr val="black"/>
              </a:solidFill>
              <a:cs typeface="Arial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Διδάσκων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: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Γεώργιος </a:t>
            </a:r>
            <a:r>
              <a:rPr lang="el-GR" sz="3000" dirty="0" err="1" smtClean="0">
                <a:solidFill>
                  <a:prstClr val="black"/>
                </a:solidFill>
                <a:cs typeface="Arial" charset="0"/>
              </a:rPr>
              <a:t>Ασπρίδης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defRPr/>
            </a:pP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Επίκουρος Καθηγητής</a:t>
            </a:r>
            <a:r>
              <a:rPr lang="el-GR" sz="3000" dirty="0">
                <a:solidFill>
                  <a:prstClr val="black"/>
                </a:solidFill>
                <a:cs typeface="Arial" charset="0"/>
              </a:rPr>
              <a:t>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defRPr/>
            </a:pPr>
            <a:r>
              <a:rPr lang="el-GR" sz="3000" dirty="0">
                <a:solidFill>
                  <a:prstClr val="black"/>
                </a:solidFill>
                <a:cs typeface="Arial" charset="0"/>
              </a:rPr>
              <a:t>Τμήμα </a:t>
            </a:r>
            <a:r>
              <a:rPr lang="el-GR" sz="3000" dirty="0" smtClean="0">
                <a:solidFill>
                  <a:prstClr val="black"/>
                </a:solidFill>
                <a:cs typeface="Arial" charset="0"/>
              </a:rPr>
              <a:t>Διοίκησης Επιχειρήσεων</a:t>
            </a:r>
            <a:r>
              <a:rPr lang="el-GR" sz="2800" dirty="0" smtClean="0">
                <a:solidFill>
                  <a:prstClr val="black"/>
                </a:solidFill>
                <a:cs typeface="Arial" charset="0"/>
              </a:rPr>
              <a:t>. </a:t>
            </a:r>
            <a:endParaRPr lang="en-US" sz="2800" b="1" dirty="0">
              <a:solidFill>
                <a:prstClr val="black"/>
              </a:solidFill>
              <a:cs typeface="Arial" charset="0"/>
            </a:endParaRPr>
          </a:p>
          <a:p>
            <a:endParaRPr lang="el-GR" dirty="0"/>
          </a:p>
        </p:txBody>
      </p:sp>
      <p:pic>
        <p:nvPicPr>
          <p:cNvPr id="7" name="Εικόνα 2" descr="Λογότυπο για Άδειες χρήσης Creative Commons, B Y, NC, ND.">
            <a:hlinkClick r:id="rId5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>
            <a:hlinkClick r:id="rId7" tooltip="Μετάβαση σε www.edulll.gr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0660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l-GR" altLang="el-GR" b="1" dirty="0">
                <a:latin typeface="Times New Roman" pitchFamily="18" charset="0"/>
                <a:cs typeface="Times New Roman" pitchFamily="18" charset="0"/>
              </a:rPr>
              <a:t>ΕΝΝΟΙΟΛΟΓΙΚΕΣ ΟΡΙΟΘΕΤΗΣΕΙΣ</a:t>
            </a:r>
            <a:br>
              <a:rPr lang="el-GR" altLang="el-GR" b="1" dirty="0">
                <a:latin typeface="Times New Roman" pitchFamily="18" charset="0"/>
                <a:cs typeface="Times New Roman" pitchFamily="18" charset="0"/>
              </a:rPr>
            </a:br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203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θεωρία της </a:t>
            </a:r>
            <a:r>
              <a:rPr lang="el-GR" altLang="el-GR" b="1" dirty="0" smtClean="0"/>
              <a:t>επικοινωνίας (1/2)</a:t>
            </a:r>
            <a:endParaRPr lang="el-GR" sz="2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 smtClean="0"/>
              <a:t>Η </a:t>
            </a:r>
            <a:r>
              <a:rPr lang="el-GR" altLang="el-GR" sz="2800" b="1" dirty="0"/>
              <a:t>επικοινωνία</a:t>
            </a:r>
            <a:r>
              <a:rPr lang="el-GR" altLang="el-GR" sz="2800" dirty="0"/>
              <a:t> [</a:t>
            </a:r>
            <a:r>
              <a:rPr lang="el-GR" altLang="el-GR" sz="2800" dirty="0" smtClean="0"/>
              <a:t>επί + κοινωνώ </a:t>
            </a:r>
            <a:r>
              <a:rPr lang="el-GR" altLang="el-GR" sz="2800" dirty="0"/>
              <a:t>(συμμετέχω)] είναι η </a:t>
            </a:r>
            <a:r>
              <a:rPr lang="el-GR" altLang="el-GR" sz="2800" b="1" dirty="0"/>
              <a:t>αμοιβαία επαφή</a:t>
            </a:r>
            <a:r>
              <a:rPr lang="el-GR" altLang="el-GR" sz="2800" dirty="0"/>
              <a:t> μεταξύ ατόμων και ομάδων, η </a:t>
            </a:r>
            <a:r>
              <a:rPr lang="el-GR" altLang="el-GR" sz="2800" b="1" dirty="0"/>
              <a:t>μεταβίβαση</a:t>
            </a:r>
            <a:r>
              <a:rPr lang="el-GR" altLang="el-GR" sz="2800" dirty="0"/>
              <a:t> και </a:t>
            </a:r>
            <a:r>
              <a:rPr lang="el-GR" altLang="el-GR" sz="2800" b="1" dirty="0"/>
              <a:t>ανταλλαγή</a:t>
            </a:r>
            <a:r>
              <a:rPr lang="el-GR" altLang="el-GR" sz="2800" dirty="0"/>
              <a:t> μηνυμάτων και πληροφοριών, από κάποιον, ο οποίος νοείται ως πομπός σε κάποιον που θεωρείται δέκτης.  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8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 smtClean="0"/>
              <a:t>Ο </a:t>
            </a:r>
            <a:r>
              <a:rPr lang="el-GR" altLang="el-GR" sz="2800" dirty="0"/>
              <a:t>σκοπός στις οργανώσεις είναι η ανάπτυξη των σχέσεων, που βασίζονται στην επικοινωνία σε κάθετο και οριζόντιο επίπεδο. 	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05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θεωρία της </a:t>
            </a:r>
            <a:r>
              <a:rPr lang="el-GR" altLang="el-GR" b="1" dirty="0" smtClean="0"/>
              <a:t>επικοινωνίας (2/2)</a:t>
            </a:r>
            <a:endParaRPr lang="el-GR" sz="2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514350" indent="-5143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l-GR" altLang="el-GR" sz="3600" dirty="0" smtClean="0"/>
              <a:t> </a:t>
            </a:r>
            <a:r>
              <a:rPr lang="el-GR" altLang="el-GR" sz="3600" dirty="0"/>
              <a:t>Η κωδικοποίηση του μηνύματος.</a:t>
            </a:r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endParaRPr lang="el-GR" altLang="el-GR" sz="3600" dirty="0" smtClean="0"/>
          </a:p>
          <a:p>
            <a:pPr marL="514350" indent="-5143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l-GR" altLang="el-GR" sz="3600" dirty="0" smtClean="0"/>
              <a:t>Η </a:t>
            </a:r>
            <a:r>
              <a:rPr lang="el-GR" altLang="el-GR" sz="3600" dirty="0"/>
              <a:t>λήψη και η μετάδοση πληροφοριών. </a:t>
            </a:r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endParaRPr lang="el-GR" altLang="el-GR" sz="3600" dirty="0" smtClean="0"/>
          </a:p>
          <a:p>
            <a:pPr marL="742950" indent="-742950">
              <a:spcBef>
                <a:spcPts val="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l-GR" altLang="el-GR" sz="3600" dirty="0" smtClean="0"/>
              <a:t>Η </a:t>
            </a:r>
            <a:r>
              <a:rPr lang="el-GR" altLang="el-GR" sz="3600" dirty="0"/>
              <a:t>διαπροσωπική.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Διαχείριση Επικοινωνιών Έργου</a:t>
            </a:r>
            <a:endParaRPr lang="el-GR" sz="2800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SzPct val="100000"/>
              <a:buNone/>
            </a:pPr>
            <a:r>
              <a:rPr lang="el-GR" altLang="el-GR" sz="2800" dirty="0" smtClean="0"/>
              <a:t>Περιλαμβάνει </a:t>
            </a:r>
            <a:r>
              <a:rPr lang="el-GR" altLang="el-GR" sz="2800" dirty="0"/>
              <a:t>τις </a:t>
            </a:r>
            <a:r>
              <a:rPr lang="el-GR" altLang="el-GR" sz="2800" b="1" dirty="0"/>
              <a:t>διαδικασίες</a:t>
            </a:r>
            <a:r>
              <a:rPr lang="el-GR" altLang="el-GR" sz="2800" dirty="0"/>
              <a:t> που απαιτούνται για να εξασφαλίσουν </a:t>
            </a:r>
            <a:endParaRPr lang="el-GR" altLang="el-GR" sz="2800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l-GR" altLang="el-GR" dirty="0" smtClean="0"/>
              <a:t>την </a:t>
            </a:r>
            <a:r>
              <a:rPr lang="el-GR" altLang="el-GR" dirty="0"/>
              <a:t>έγκαιρη και κατάλληλη παραγωγή,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l-GR" altLang="el-GR" dirty="0" smtClean="0"/>
              <a:t>τη </a:t>
            </a:r>
            <a:r>
              <a:rPr lang="el-GR" altLang="el-GR" dirty="0"/>
              <a:t>συλλογή,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l-GR" altLang="el-GR" dirty="0" smtClean="0"/>
              <a:t>τη </a:t>
            </a:r>
            <a:r>
              <a:rPr lang="el-GR" altLang="el-GR" dirty="0"/>
              <a:t>διάδοση,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l-GR" altLang="el-GR" dirty="0" smtClean="0"/>
              <a:t>την </a:t>
            </a:r>
            <a:r>
              <a:rPr lang="el-GR" altLang="el-GR" dirty="0"/>
              <a:t>αποθήκευση </a:t>
            </a:r>
            <a:endParaRPr lang="el-GR" altLang="el-GR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ü"/>
            </a:pPr>
            <a:r>
              <a:rPr lang="el-GR" altLang="el-GR" dirty="0" smtClean="0"/>
              <a:t>και </a:t>
            </a:r>
            <a:r>
              <a:rPr lang="el-GR" altLang="el-GR" dirty="0"/>
              <a:t>τη διάθεση των πληροφοριών του έργου. </a:t>
            </a: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13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9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Τέλος </a:t>
            </a:r>
            <a:r>
              <a:rPr lang="el-GR" b="1" dirty="0" smtClean="0"/>
              <a:t>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2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 υλικού: </a:t>
            </a: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Μέγας Χρήστος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Λογότυπο για Άδειες χρήσης Creative Commons B Y, NC, ND.">
            <a:hlinkClick r:id="rId3" tooltip="Μετάβαση στην Άδεια Χρήσης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5949950"/>
            <a:ext cx="1584325" cy="554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Εικόνα 2" descr="Λογότυπο Επιχειρησιακού Προγράμματος Εκπαίδευση και Δια βίου Μάθηση. ">
            <a:hlinkClick r:id="rId5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7178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Άδειες χρήσης </a:t>
            </a:r>
            <a:endParaRPr lang="el-GR" dirty="0" smtClean="0"/>
          </a:p>
        </p:txBody>
      </p:sp>
      <p:sp>
        <p:nvSpPr>
          <p:cNvPr id="3075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ts val="0"/>
              </a:spcBef>
              <a:spcAft>
                <a:spcPts val="1200"/>
              </a:spcAft>
            </a:pPr>
            <a:r>
              <a:rPr lang="el-GR" sz="2800" dirty="0" smtClean="0"/>
              <a:t>Το παρόν εκπαιδευτικό υλικό υπόκειται στην παρακάτω άδεια χρήσ</a:t>
            </a:r>
            <a:r>
              <a:rPr lang="el-GR" sz="2800" dirty="0"/>
              <a:t>η</a:t>
            </a:r>
            <a:r>
              <a:rPr lang="el-GR" sz="2800" dirty="0" smtClean="0"/>
              <a:t>ς </a:t>
            </a:r>
            <a:r>
              <a:rPr lang="en-US" sz="2800" dirty="0" smtClean="0"/>
              <a:t>Creative Commons</a:t>
            </a:r>
            <a:r>
              <a:rPr lang="el-GR" sz="2800" dirty="0" smtClean="0"/>
              <a:t> (</a:t>
            </a:r>
            <a:r>
              <a:rPr lang="en-US" sz="2800" dirty="0" smtClean="0"/>
              <a:t>C C)</a:t>
            </a:r>
            <a:r>
              <a:rPr lang="el-GR" sz="2800" dirty="0" smtClean="0"/>
              <a:t>: </a:t>
            </a:r>
            <a:r>
              <a:rPr lang="el-GR" sz="2400" b="1" dirty="0" smtClean="0"/>
              <a:t>Αναφορά δημιουργού</a:t>
            </a:r>
            <a:r>
              <a:rPr lang="en-US" sz="2400" b="1" dirty="0" smtClean="0"/>
              <a:t> (B</a:t>
            </a:r>
            <a:r>
              <a:rPr lang="el-GR" sz="2400" b="1" dirty="0" smtClean="0"/>
              <a:t> </a:t>
            </a:r>
            <a:r>
              <a:rPr lang="en-US" sz="2400" b="1" dirty="0" smtClean="0"/>
              <a:t>Y)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εμπορική χρήση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C)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b="1" dirty="0" smtClean="0"/>
              <a:t>Μη τροποποίηση</a:t>
            </a:r>
            <a:r>
              <a:rPr lang="en-US" sz="2400" b="1" dirty="0" smtClean="0"/>
              <a:t> (N</a:t>
            </a:r>
            <a:r>
              <a:rPr lang="el-GR" sz="2400" b="1" dirty="0" smtClean="0"/>
              <a:t> </a:t>
            </a:r>
            <a:r>
              <a:rPr lang="en-US" sz="2400" b="1" dirty="0" smtClean="0"/>
              <a:t>D)</a:t>
            </a:r>
            <a:r>
              <a:rPr lang="el-GR" sz="2400" dirty="0"/>
              <a:t>,</a:t>
            </a:r>
            <a:r>
              <a:rPr lang="en-US" sz="2400" dirty="0" smtClean="0"/>
              <a:t> </a:t>
            </a:r>
            <a:r>
              <a:rPr lang="el-GR" sz="2400" b="1" dirty="0" smtClean="0"/>
              <a:t>3.0</a:t>
            </a:r>
            <a:r>
              <a:rPr lang="en-US" sz="2400" b="1" dirty="0" smtClean="0"/>
              <a:t>,</a:t>
            </a:r>
            <a:r>
              <a:rPr lang="el-GR" sz="2400" b="1" dirty="0" smtClean="0"/>
              <a:t> Μη εισαγόμενο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  <a:endParaRPr lang="el-GR" sz="2400" dirty="0" smtClean="0"/>
          </a:p>
          <a:p>
            <a:pPr eaLnBrk="1" hangingPunct="1"/>
            <a:r>
              <a:rPr lang="el-GR" sz="2800" dirty="0" smtClean="0"/>
              <a:t>Για εκπαιδευτικό υλικό, όπως εικόνες, που υπόκειται σε άλλου τύπου άδειας χρήσης, η άδεια χρήσης αναφέρεται ρητώς. </a:t>
            </a:r>
          </a:p>
        </p:txBody>
      </p:sp>
      <p:pic>
        <p:nvPicPr>
          <p:cNvPr id="5" name="Εικόνα 1" descr="  Λογότυπο για Άδειες χρήσης Creative Commons, B Y, NC, ND. ">
            <a:hlinkClick r:id="rId3" tooltip="Μετάβαση στην Άδεια Χρήσης 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838" y="5516563"/>
            <a:ext cx="1584325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469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Χρηματοδότηση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/>
              <a:t>Το παρόν εκπαιδευτικό υλικό έχει αναπτυχθεί στα πλαίσια του εκπαιδευτικού έργου του διδάσκοντα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</a:rPr>
              <a:t>Ανοικτά Ακαδημαϊκά Μαθήματα στο ΤΕΙ Θεσσαλίας</a:t>
            </a:r>
            <a:r>
              <a:rPr lang="el-GR" sz="2000" dirty="0">
                <a:solidFill>
                  <a:prstClr val="black"/>
                </a:solidFill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</a:rPr>
              <a:t>.</a:t>
            </a:r>
            <a:endParaRPr lang="el-GR" sz="2000" dirty="0" smtClean="0"/>
          </a:p>
          <a:p>
            <a:pPr eaLnBrk="1" hangingPunct="1">
              <a:spcBef>
                <a:spcPts val="0"/>
              </a:spcBef>
            </a:pPr>
            <a:r>
              <a:rPr lang="el-GR" sz="2000" dirty="0" smtClean="0"/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/>
              <a:t>. </a:t>
            </a:r>
            <a:endParaRPr lang="el-GR" sz="2000" dirty="0" smtClean="0"/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18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/>
              <a:t>Περιεχόμενα ενότητας</a:t>
            </a:r>
          </a:p>
        </p:txBody>
      </p:sp>
      <p:sp>
        <p:nvSpPr>
          <p:cNvPr id="4" name="Θέση περιεχομένου 1">
            <a:hlinkClick r:id="rId5" action="ppaction://hlinksldjump" tooltip="Μετάβαση στη Διαφάνεια 6"/>
          </p:cNvPr>
          <p:cNvSpPr/>
          <p:nvPr/>
        </p:nvSpPr>
        <p:spPr>
          <a:xfrm>
            <a:off x="809255" y="1906645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1)  Η Επικοινωνία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6" action="ppaction://hlinksldjump" tooltip="Μετάβαση στη Διαφάνεια 9"/>
          </p:cNvPr>
          <p:cNvSpPr/>
          <p:nvPr>
            <p:custDataLst>
              <p:tags r:id="rId2"/>
            </p:custDataLst>
          </p:nvPr>
        </p:nvSpPr>
        <p:spPr>
          <a:xfrm>
            <a:off x="809258" y="2685952"/>
            <a:ext cx="74351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2) Η </a:t>
            </a:r>
            <a:r>
              <a:rPr lang="el-GR" sz="2800" i="1" dirty="0">
                <a:solidFill>
                  <a:srgbClr val="0070C0"/>
                </a:solidFill>
              </a:rPr>
              <a:t>έννοια της παγκοσμιοποίησης</a:t>
            </a:r>
          </a:p>
        </p:txBody>
      </p:sp>
      <p:sp>
        <p:nvSpPr>
          <p:cNvPr id="16" name="Θέση περιεχομένου 3">
            <a:hlinkClick r:id="" action="ppaction://noaction"/>
          </p:cNvPr>
          <p:cNvSpPr/>
          <p:nvPr>
            <p:custDataLst>
              <p:tags r:id="rId3"/>
            </p:custDataLst>
          </p:nvPr>
        </p:nvSpPr>
        <p:spPr>
          <a:xfrm>
            <a:off x="809254" y="3501008"/>
            <a:ext cx="7435151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800" i="1" dirty="0" smtClean="0">
                <a:solidFill>
                  <a:srgbClr val="0070C0"/>
                </a:solidFill>
              </a:rPr>
              <a:t>3) Εννοιολογικές Οροθετήσεις</a:t>
            </a:r>
            <a:endParaRPr lang="el-GR" i="1" dirty="0">
              <a:solidFill>
                <a:srgbClr val="0070C0"/>
              </a:solidFill>
            </a:endParaRPr>
          </a:p>
        </p:txBody>
      </p:sp>
      <p:sp>
        <p:nvSpPr>
          <p:cNvPr id="9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6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E728C-E611-4819-AE43-A6ECB79E445A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7551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 smtClean="0"/>
              <a:t>Επικοινωνία (1/2)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</a:pPr>
            <a:endParaRPr lang="el-GR" altLang="el-GR" i="1" dirty="0" smtClean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</a:pPr>
            <a:r>
              <a:rPr lang="el-GR" altLang="el-GR" i="1" dirty="0" smtClean="0"/>
              <a:t>ΣΕ </a:t>
            </a:r>
            <a:r>
              <a:rPr lang="el-GR" altLang="el-GR" i="1" dirty="0"/>
              <a:t>ΠΡΟΣΩΠΙΚΟ ΕΠΙΠΕΔΟ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</a:pPr>
            <a:endParaRPr lang="el-GR" altLang="el-GR" i="1" dirty="0"/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SzPct val="100000"/>
            </a:pPr>
            <a:r>
              <a:rPr lang="el-GR" altLang="el-GR" i="1" dirty="0"/>
              <a:t>ΣΕ ΕΠΑΓΓΕΛΜΑΤΙΚΟ ΕΠΙΠΕΔΟ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7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b="1" dirty="0"/>
              <a:t>Επικοινωνία </a:t>
            </a:r>
            <a:r>
              <a:rPr lang="el-GR" b="1" dirty="0" smtClean="0"/>
              <a:t>(2/2</a:t>
            </a:r>
            <a:r>
              <a:rPr lang="el-GR" b="1" dirty="0"/>
              <a:t>)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2800" b="1" dirty="0" smtClean="0">
                <a:latin typeface="Times New Roman" pitchFamily="18" charset="0"/>
                <a:cs typeface="Times New Roman" pitchFamily="18" charset="0"/>
              </a:rPr>
              <a:t>ΜΕ </a:t>
            </a: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ΛΕΚΤΙΚΑ ΜΗΝΥΜΑΤΑ</a:t>
            </a:r>
          </a:p>
          <a:p>
            <a:pPr marL="966978" lvl="1" indent="-457200">
              <a:buClr>
                <a:schemeClr val="accent3"/>
              </a:buClr>
              <a:defRPr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ΓΡΑΠΤΑ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ΕΠΙΣΤΟΛΕΣ, ΑΝΑΦΟΡΕΣ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52678" lvl="1">
              <a:buClr>
                <a:schemeClr val="accent3"/>
              </a:buClr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ΠΡΟΦΟΡΙΚΑ 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l-GR" i="1" dirty="0">
                <a:latin typeface="Times New Roman" pitchFamily="18" charset="0"/>
                <a:cs typeface="Times New Roman" pitchFamily="18" charset="0"/>
              </a:rPr>
              <a:t>ΠΑΡΟΥΣΙΑΣΕΙΣ, ΣΥΝΕΝΤΕΥΞΕΙΣ</a:t>
            </a:r>
            <a:r>
              <a:rPr lang="el-GR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endParaRPr lang="el-GR" sz="2800" dirty="0">
              <a:latin typeface="Times New Roman" pitchFamily="18" charset="0"/>
              <a:cs typeface="Times New Roman" pitchFamily="18" charset="0"/>
            </a:endParaRPr>
          </a:p>
          <a:p>
            <a:pPr marL="365760" indent="-256032">
              <a:buClr>
                <a:schemeClr val="accent3"/>
              </a:buClr>
              <a:buFont typeface="Georgia"/>
              <a:buChar char="•"/>
              <a:defRPr/>
            </a:pPr>
            <a:r>
              <a:rPr lang="el-GR" sz="2800" b="1" dirty="0">
                <a:latin typeface="Times New Roman" pitchFamily="18" charset="0"/>
                <a:cs typeface="Times New Roman" pitchFamily="18" charset="0"/>
              </a:rPr>
              <a:t>ΜΗ ΛΕΚΤΙΚΑ ΜΗΝΥΜΑΤΑ</a:t>
            </a:r>
          </a:p>
          <a:p>
            <a:pPr marL="857250" lvl="1" indent="-457200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ΓΛΩΣΣΑ ΤΟΥ ΣΩΜΑΤΟΣ</a:t>
            </a:r>
          </a:p>
          <a:p>
            <a:pPr marL="857250" lvl="1" indent="-457200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ΕΜΦΑΝΙΣΗ</a:t>
            </a:r>
          </a:p>
          <a:p>
            <a:pPr marL="857250" lvl="1" indent="-457200">
              <a:defRPr/>
            </a:pPr>
            <a:r>
              <a:rPr lang="el-GR" dirty="0">
                <a:latin typeface="Times New Roman" pitchFamily="18" charset="0"/>
                <a:cs typeface="Times New Roman" pitchFamily="18" charset="0"/>
              </a:rPr>
              <a:t>ΣΥΜΠΕΡΙΦΟΡΕΣ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72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ΓΡΑΠΤΗ ΕΠΙΚΟΙΝΩΝΙΑ</a:t>
            </a:r>
            <a:endParaRPr lang="el-GR" b="1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7" name="Θέση περιεχομένου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ΠΛΗΡΗΣ (</a:t>
            </a:r>
            <a:r>
              <a:rPr lang="en-US" dirty="0"/>
              <a:t>COMPLETE)</a:t>
            </a:r>
          </a:p>
          <a:p>
            <a:r>
              <a:rPr lang="el-GR" dirty="0"/>
              <a:t>ΠΕΡΙΕΚΤΙΚΗ (</a:t>
            </a:r>
            <a:r>
              <a:rPr lang="en-US" dirty="0"/>
              <a:t>CONCISENESS)</a:t>
            </a:r>
          </a:p>
          <a:p>
            <a:r>
              <a:rPr lang="el-GR" dirty="0"/>
              <a:t>ΜΕΛΕΤΗΜΕΝΗ (</a:t>
            </a:r>
            <a:r>
              <a:rPr lang="en-US" dirty="0"/>
              <a:t>CONSIDERATION)</a:t>
            </a:r>
          </a:p>
          <a:p>
            <a:r>
              <a:rPr lang="el-GR" dirty="0"/>
              <a:t>ΑΚΡΙΒΗΣ (</a:t>
            </a:r>
            <a:r>
              <a:rPr lang="en-US" dirty="0"/>
              <a:t>CONCRETENESS)</a:t>
            </a:r>
          </a:p>
          <a:p>
            <a:r>
              <a:rPr lang="el-GR" dirty="0"/>
              <a:t>ΔΙΑΥΓΗΣ (</a:t>
            </a:r>
            <a:r>
              <a:rPr lang="en-US" dirty="0"/>
              <a:t>CLARITY)</a:t>
            </a:r>
          </a:p>
          <a:p>
            <a:r>
              <a:rPr lang="el-GR" dirty="0"/>
              <a:t>ΕΥΓΕΝΗΣ (</a:t>
            </a:r>
            <a:r>
              <a:rPr lang="en-US" dirty="0"/>
              <a:t>COURTESY)</a:t>
            </a:r>
          </a:p>
          <a:p>
            <a:r>
              <a:rPr lang="el-GR" dirty="0"/>
              <a:t>ΣΩΣΤΗ (</a:t>
            </a:r>
            <a:r>
              <a:rPr lang="en-US" dirty="0"/>
              <a:t>CORRECTNESS)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875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ΣΧΕΔΙΑΣΜΟΣ ΜΗΝΥΜΑΤΟΣ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3600" dirty="0"/>
              <a:t>ΣΚΟΠΟΣ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3600" dirty="0"/>
              <a:t>ΚΟΙΝΟ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3600" dirty="0"/>
              <a:t>ΙΔΕΕΣ, ΕΠΙΧΕΙΡΗΜΑΤΑ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3600" dirty="0"/>
              <a:t>ΔΕΔΟΜΕΝΑ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3600" dirty="0"/>
              <a:t>ΟΡΓΑΝΩΣΗ ΜΗΝΥΜΑΤΟΣ</a:t>
            </a:r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36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3600" dirty="0" smtClean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2247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altLang="el-GR" b="1" dirty="0"/>
              <a:t>Η παγκοσμιοποίηση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/>
              <a:t>Οι ανακαλύψεις που αφορούσαν στο χώρο της επικοινωνίας και η εμφάνιση του διαδικτύου βοήθησαν στη γρήγορη εξάπλωση της παγκοσμιοποίησης.  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 smtClean="0"/>
              <a:t>Η </a:t>
            </a:r>
            <a:r>
              <a:rPr lang="el-GR" altLang="el-GR" sz="2800" dirty="0"/>
              <a:t>ταχύτατη ροή στις πληροφορίες και στη μεταφορά δεδομένων συμβάλλει στη δημιουργία νέων συνθηκών για τη χειραγώγηση και τη διαπαιδαγώγηση των μαζών. </a:t>
            </a:r>
            <a:endParaRPr lang="el-GR" altLang="el-GR" sz="2800" dirty="0" smtClean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r>
              <a:rPr lang="el-GR" altLang="el-GR" sz="2800" dirty="0" smtClean="0"/>
              <a:t>Η </a:t>
            </a:r>
            <a:r>
              <a:rPr lang="el-GR" altLang="el-GR" sz="2800" dirty="0"/>
              <a:t>επικοινωνία εξελίχθηκε σταδιακά και αφορούσε στη διαμόρφωση της γλώσσας ως το κύριο σύστημα της επικοινωνίας.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800" dirty="0"/>
          </a:p>
          <a:p>
            <a:pPr>
              <a:spcBef>
                <a:spcPts val="0"/>
              </a:spcBef>
              <a:spcAft>
                <a:spcPts val="600"/>
              </a:spcAft>
              <a:buSzPct val="100000"/>
            </a:pPr>
            <a:endParaRPr lang="el-GR" altLang="el-GR" sz="2800" dirty="0" smtClean="0"/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052192" y="6356350"/>
            <a:ext cx="3031976" cy="365125"/>
          </a:xfrm>
        </p:spPr>
        <p:txBody>
          <a:bodyPr/>
          <a:lstStyle/>
          <a:p>
            <a:r>
              <a:rPr lang="el-GR" sz="1400" dirty="0">
                <a:solidFill>
                  <a:prstClr val="black"/>
                </a:solidFill>
                <a:cs typeface="Arial" charset="0"/>
              </a:rPr>
              <a:t>Η επικοινωνία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3E41E-24DC-44E5-A242-12538B377EB6}" type="slidenum">
              <a:rPr lang="el-GR" sz="1400" smtClean="0">
                <a:solidFill>
                  <a:schemeClr val="tx1"/>
                </a:solidFill>
              </a:rPr>
              <a:pPr/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1974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4/5/2014 6:15:32 μμ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9,2,3,7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3074,3075,5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16,9,6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4,5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128260CA-CEFE-4D04-B446-A96E31C66140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1118</TotalTime>
  <Words>455</Words>
  <Application>Microsoft Office PowerPoint</Application>
  <PresentationFormat>Προβολή στην οθόνη (4:3)</PresentationFormat>
  <Paragraphs>94</Paragraphs>
  <Slides>14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14</vt:i4>
      </vt:variant>
    </vt:vector>
  </HeadingPairs>
  <TitlesOfParts>
    <vt:vector size="15" baseType="lpstr">
      <vt:lpstr>Θέμα του Office</vt:lpstr>
      <vt:lpstr>Επιχειρησιακές Επικοινωνίες</vt:lpstr>
      <vt:lpstr>Άδειες χρήσης </vt:lpstr>
      <vt:lpstr>Χρηματοδότηση </vt:lpstr>
      <vt:lpstr>Περιεχόμενα ενότητας</vt:lpstr>
      <vt:lpstr>Επικοινωνία (1/2)</vt:lpstr>
      <vt:lpstr>Επικοινωνία (2/2)</vt:lpstr>
      <vt:lpstr>ΓΡΑΠΤΗ ΕΠΙΚΟΙΝΩΝΙΑ</vt:lpstr>
      <vt:lpstr>ΣΧΕΔΙΑΣΜΟΣ ΜΗΝΥΜΑΤΟΣ</vt:lpstr>
      <vt:lpstr>Η παγκοσμιοποίηση</vt:lpstr>
      <vt:lpstr>ΕΝΝΟΙΟΛΟΓΙΚΕΣ ΟΡΙΟΘΕΤΗΣΕΙΣ </vt:lpstr>
      <vt:lpstr>Η θεωρία της επικοινωνίας (1/2)</vt:lpstr>
      <vt:lpstr>Η θεωρία της επικοινωνίας (2/2)</vt:lpstr>
      <vt:lpstr>Διαχείριση Επικοινωνιών Έργου</vt:lpstr>
      <vt:lpstr>Τέλος ενότητας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Επιχειρησιακές Επικοινωνίες</dc:title>
  <dc:subject>Επιχειρησιακές Επικοινωνίες</dc:subject>
  <dc:creator>Ασπρίδης Γεώργιος</dc:creator>
  <cp:keywords/>
  <dc:description>Επιχειρησιακές Επικοινωνίες</dc:description>
  <cp:lastModifiedBy>chris</cp:lastModifiedBy>
  <cp:revision>267</cp:revision>
  <dcterms:created xsi:type="dcterms:W3CDTF">2013-10-22T19:39:27Z</dcterms:created>
  <dcterms:modified xsi:type="dcterms:W3CDTF">2014-05-04T15:15:35Z</dcterms:modified>
  <cp:category>ΑΝΟΙΧΤΑ ΑΚΑΔΗΜΑΙΚΑ ΜΑΘΗΜΑΤΑ </cp:category>
  <cp:contentStatus>Τελικό</cp:contentStatus>
</cp:coreProperties>
</file>