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2.xml" ContentType="application/vnd.openxmlformats-officedocument.presentationml.tags+xml"/>
  <Override PartName="/ppt/tags/tag3.xml" ContentType="application/vnd.openxmlformats-officedocument.presentationml.tags+xml"/>
  <Override PartName="/ppt/notesSlides/notesSlide1.xml" ContentType="application/vnd.openxmlformats-officedocument.presentationml.notesSlide+xml"/>
  <Override PartName="/ppt/tags/tag4.xml" ContentType="application/vnd.openxmlformats-officedocument.presentationml.tags+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tags/tag5.xml" ContentType="application/vnd.openxmlformats-officedocument.presentationml.tags+xml"/>
  <Override PartName="/ppt/tags/tag6.xml" ContentType="application/vnd.openxmlformats-officedocument.presentationml.tags+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tags/tag7.xml" ContentType="application/vnd.openxmlformats-officedocument.presentationml.tags+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2"/>
  </p:sldMasterIdLst>
  <p:notesMasterIdLst>
    <p:notesMasterId r:id="rId25"/>
  </p:notesMasterIdLst>
  <p:handoutMasterIdLst>
    <p:handoutMasterId r:id="rId26"/>
  </p:handoutMasterIdLst>
  <p:sldIdLst>
    <p:sldId id="257" r:id="rId3"/>
    <p:sldId id="264" r:id="rId4"/>
    <p:sldId id="414" r:id="rId5"/>
    <p:sldId id="540" r:id="rId6"/>
    <p:sldId id="565" r:id="rId7"/>
    <p:sldId id="566" r:id="rId8"/>
    <p:sldId id="567" r:id="rId9"/>
    <p:sldId id="568" r:id="rId10"/>
    <p:sldId id="569" r:id="rId11"/>
    <p:sldId id="570" r:id="rId12"/>
    <p:sldId id="571" r:id="rId13"/>
    <p:sldId id="572" r:id="rId14"/>
    <p:sldId id="573" r:id="rId15"/>
    <p:sldId id="574" r:id="rId16"/>
    <p:sldId id="325" r:id="rId17"/>
    <p:sldId id="271" r:id="rId18"/>
    <p:sldId id="258" r:id="rId19"/>
    <p:sldId id="259" r:id="rId20"/>
    <p:sldId id="260" r:id="rId21"/>
    <p:sldId id="272" r:id="rId22"/>
    <p:sldId id="273" r:id="rId23"/>
    <p:sldId id="261" r:id="rId24"/>
  </p:sldIdLst>
  <p:sldSz cx="9144000" cy="6858000" type="screen4x3"/>
  <p:notesSz cx="6858000" cy="9144000"/>
  <p:custDataLst>
    <p:tags r:id="rId27"/>
  </p:custDataLst>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 uri="{2D200454-40CA-4A62-9FC3-DE9A4176ACB9}">
      <p15:notesGuideLst xmlns=""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Μεσαίο στυλ 2 - Έμφαση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Μεσαίο στυλ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D7AC3CCA-C797-4891-BE02-D94E43425B78}" styleName="Μεσαίο στυλ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793D81CF-94F2-401A-BA57-92F5A7B2D0C5}" styleName="Μεσαίο στυλ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5353" autoAdjust="0"/>
    <p:restoredTop sz="94660"/>
  </p:normalViewPr>
  <p:slideViewPr>
    <p:cSldViewPr>
      <p:cViewPr>
        <p:scale>
          <a:sx n="75" d="100"/>
          <a:sy n="75" d="100"/>
        </p:scale>
        <p:origin x="-72" y="-570"/>
      </p:cViewPr>
      <p:guideLst>
        <p:guide orient="horz" pos="2160"/>
        <p:guide pos="2880"/>
      </p:guideLst>
    </p:cSldViewPr>
  </p:slideViewPr>
  <p:notesTextViewPr>
    <p:cViewPr>
      <p:scale>
        <a:sx n="1" d="1"/>
        <a:sy n="1" d="1"/>
      </p:scale>
      <p:origin x="0" y="0"/>
    </p:cViewPr>
  </p:notesTextViewPr>
  <p:notesViewPr>
    <p:cSldViewPr>
      <p:cViewPr varScale="1">
        <p:scale>
          <a:sx n="80" d="100"/>
          <a:sy n="80" d="100"/>
        </p:scale>
        <p:origin x="-1962" y="-78"/>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handoutMaster" Target="handoutMasters/handoutMaster1.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notesMaster" Target="notesMasters/notesMaster1.xml"/><Relationship Id="rId2" Type="http://schemas.openxmlformats.org/officeDocument/2006/relationships/slideMaster" Target="slideMasters/slideMaster1.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presProps" Target="presProp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tags" Target="tags/tag1.xml"/><Relationship Id="rId30"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l-GR"/>
          </a:p>
        </p:txBody>
      </p:sp>
      <p:sp>
        <p:nvSpPr>
          <p:cNvPr id="3" name="Θέση ημερομηνίας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BF0EF50A-55ED-4A03-87BC-716CA1045112}" type="datetimeFigureOut">
              <a:rPr lang="el-GR" smtClean="0"/>
              <a:t>15/3/2016</a:t>
            </a:fld>
            <a:endParaRPr lang="el-GR"/>
          </a:p>
        </p:txBody>
      </p:sp>
      <p:sp>
        <p:nvSpPr>
          <p:cNvPr id="4" name="Θέση υποσέλιδου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l-GR"/>
          </a:p>
        </p:txBody>
      </p:sp>
      <p:sp>
        <p:nvSpPr>
          <p:cNvPr id="5" name="Θέση αριθμού διαφάνειας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500F05BE-2FF4-4054-B69B-EBAD88308E2B}" type="slidenum">
              <a:rPr lang="el-GR" smtClean="0"/>
              <a:t>‹#›</a:t>
            </a:fld>
            <a:endParaRPr lang="el-GR"/>
          </a:p>
        </p:txBody>
      </p:sp>
    </p:spTree>
    <p:extLst>
      <p:ext uri="{BB962C8B-B14F-4D97-AF65-F5344CB8AC3E}">
        <p14:creationId xmlns:p14="http://schemas.microsoft.com/office/powerpoint/2010/main" val="3128286195"/>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l-GR"/>
          </a:p>
        </p:txBody>
      </p:sp>
      <p:sp>
        <p:nvSpPr>
          <p:cNvPr id="3" name="Θέση ημερομηνίας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E1FAE34-A9BA-4005-8175-E6F8E72C8B1C}" type="datetimeFigureOut">
              <a:rPr lang="el-GR" smtClean="0"/>
              <a:t>15/3/2016</a:t>
            </a:fld>
            <a:endParaRPr lang="el-GR"/>
          </a:p>
        </p:txBody>
      </p:sp>
      <p:sp>
        <p:nvSpPr>
          <p:cNvPr id="4" name="Θέση εικόνας διαφάνειας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l-GR"/>
          </a:p>
        </p:txBody>
      </p:sp>
      <p:sp>
        <p:nvSpPr>
          <p:cNvPr id="5" name="Θέση σημειώσεων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6" name="Θέση υποσέλιδου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l-GR"/>
          </a:p>
        </p:txBody>
      </p:sp>
      <p:sp>
        <p:nvSpPr>
          <p:cNvPr id="7" name="Θέση αριθμού διαφάνειας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D40790D-22C5-45BB-A770-83CDE294324C}" type="slidenum">
              <a:rPr lang="el-GR" smtClean="0"/>
              <a:t>‹#›</a:t>
            </a:fld>
            <a:endParaRPr lang="el-GR"/>
          </a:p>
        </p:txBody>
      </p:sp>
    </p:spTree>
    <p:extLst>
      <p:ext uri="{BB962C8B-B14F-4D97-AF65-F5344CB8AC3E}">
        <p14:creationId xmlns:p14="http://schemas.microsoft.com/office/powerpoint/2010/main" val="3796082037"/>
      </p:ext>
    </p:extLst>
  </p:cSld>
  <p:clrMap bg1="lt1" tx1="dk1" bg2="lt2" tx2="dk2" accent1="accent1" accent2="accent2" accent3="accent3" accent4="accent4" accent5="accent5" accent6="accent6" hlink="hlink" folHlink="folHlink"/>
  <p:hf sldNum="0"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Tree>
    <p:extLst>
      <p:ext uri="{BB962C8B-B14F-4D97-AF65-F5344CB8AC3E}">
        <p14:creationId xmlns:p14="http://schemas.microsoft.com/office/powerpoint/2010/main" val="323562645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Tree>
    <p:extLst>
      <p:ext uri="{BB962C8B-B14F-4D97-AF65-F5344CB8AC3E}">
        <p14:creationId xmlns:p14="http://schemas.microsoft.com/office/powerpoint/2010/main" val="214512316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Tree>
    <p:extLst>
      <p:ext uri="{BB962C8B-B14F-4D97-AF65-F5344CB8AC3E}">
        <p14:creationId xmlns:p14="http://schemas.microsoft.com/office/powerpoint/2010/main" val="118705707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Tree>
    <p:extLst>
      <p:ext uri="{BB962C8B-B14F-4D97-AF65-F5344CB8AC3E}">
        <p14:creationId xmlns:p14="http://schemas.microsoft.com/office/powerpoint/2010/main" val="407537072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Tree>
    <p:extLst>
      <p:ext uri="{BB962C8B-B14F-4D97-AF65-F5344CB8AC3E}">
        <p14:creationId xmlns:p14="http://schemas.microsoft.com/office/powerpoint/2010/main" val="83634208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Tree>
    <p:extLst>
      <p:ext uri="{BB962C8B-B14F-4D97-AF65-F5344CB8AC3E}">
        <p14:creationId xmlns:p14="http://schemas.microsoft.com/office/powerpoint/2010/main" val="428358095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Tree>
    <p:extLst>
      <p:ext uri="{BB962C8B-B14F-4D97-AF65-F5344CB8AC3E}">
        <p14:creationId xmlns:p14="http://schemas.microsoft.com/office/powerpoint/2010/main" val="428358095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dirty="0"/>
          </a:p>
        </p:txBody>
      </p:sp>
    </p:spTree>
    <p:extLst>
      <p:ext uri="{BB962C8B-B14F-4D97-AF65-F5344CB8AC3E}">
        <p14:creationId xmlns:p14="http://schemas.microsoft.com/office/powerpoint/2010/main" val="44399595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dirty="0"/>
          </a:p>
        </p:txBody>
      </p:sp>
    </p:spTree>
    <p:extLst>
      <p:ext uri="{BB962C8B-B14F-4D97-AF65-F5344CB8AC3E}">
        <p14:creationId xmlns:p14="http://schemas.microsoft.com/office/powerpoint/2010/main" val="32900609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dirty="0"/>
          </a:p>
        </p:txBody>
      </p:sp>
    </p:spTree>
    <p:extLst>
      <p:ext uri="{BB962C8B-B14F-4D97-AF65-F5344CB8AC3E}">
        <p14:creationId xmlns:p14="http://schemas.microsoft.com/office/powerpoint/2010/main" val="40518073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Tree>
    <p:extLst>
      <p:ext uri="{BB962C8B-B14F-4D97-AF65-F5344CB8AC3E}">
        <p14:creationId xmlns:p14="http://schemas.microsoft.com/office/powerpoint/2010/main" val="153750971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Tree>
    <p:extLst>
      <p:ext uri="{BB962C8B-B14F-4D97-AF65-F5344CB8AC3E}">
        <p14:creationId xmlns:p14="http://schemas.microsoft.com/office/powerpoint/2010/main" val="331016591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p:cNvSpPr>
            <a:spLocks noGrp="1"/>
          </p:cNvSpPr>
          <p:nvPr>
            <p:ph type="ctrTitle"/>
          </p:nvPr>
        </p:nvSpPr>
        <p:spPr>
          <a:xfrm>
            <a:off x="685800" y="2130425"/>
            <a:ext cx="7772400" cy="1470025"/>
          </a:xfrm>
        </p:spPr>
        <p:txBody>
          <a:bodyPr/>
          <a:lstStyle/>
          <a:p>
            <a:r>
              <a:rPr lang="el-GR" smtClean="0"/>
              <a:t>Στυλ κύριου τίτλου</a:t>
            </a:r>
            <a:endParaRPr lang="el-GR"/>
          </a:p>
        </p:txBody>
      </p:sp>
      <p:sp>
        <p:nvSpPr>
          <p:cNvPr id="3" name="Υπότιτλος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smtClean="0"/>
              <a:t>Στυλ κύριου υπότιτλου</a:t>
            </a:r>
            <a:endParaRPr lang="el-GR"/>
          </a:p>
        </p:txBody>
      </p:sp>
      <p:sp>
        <p:nvSpPr>
          <p:cNvPr id="4" name="Θέση ημερομηνίας 3"/>
          <p:cNvSpPr>
            <a:spLocks noGrp="1"/>
          </p:cNvSpPr>
          <p:nvPr>
            <p:ph type="dt" sz="half" idx="10"/>
          </p:nvPr>
        </p:nvSpPr>
        <p:spPr/>
        <p:txBody>
          <a:bodyPr/>
          <a:lstStyle/>
          <a:p>
            <a:fld id="{772495F7-EA5A-4BF1-97BD-3EA59B1C7344}" type="datetime1">
              <a:rPr lang="el-GR" smtClean="0"/>
              <a:t>15/3/2016</a:t>
            </a:fld>
            <a:endParaRPr lang="el-GR"/>
          </a:p>
        </p:txBody>
      </p:sp>
      <p:sp>
        <p:nvSpPr>
          <p:cNvPr id="5" name="Θέση υποσέλιδου 4"/>
          <p:cNvSpPr>
            <a:spLocks noGrp="1"/>
          </p:cNvSpPr>
          <p:nvPr>
            <p:ph type="ftr" sz="quarter" idx="11"/>
          </p:nvPr>
        </p:nvSpPr>
        <p:spPr/>
        <p:txBody>
          <a:bodyPr/>
          <a:lstStyle>
            <a:lvl1pPr>
              <a:defRPr sz="800"/>
            </a:lvl1pPr>
          </a:lstStyle>
          <a:p>
            <a:endParaRPr lang="el-GR" dirty="0"/>
          </a:p>
        </p:txBody>
      </p:sp>
      <p:sp>
        <p:nvSpPr>
          <p:cNvPr id="6" name="Θέση αριθμού διαφάνειας 5"/>
          <p:cNvSpPr>
            <a:spLocks noGrp="1"/>
          </p:cNvSpPr>
          <p:nvPr>
            <p:ph type="sldNum" sz="quarter" idx="12"/>
          </p:nvPr>
        </p:nvSpPr>
        <p:spPr/>
        <p:txBody>
          <a:bodyPr/>
          <a:lstStyle>
            <a:lvl1pPr>
              <a:defRPr sz="900"/>
            </a:lvl1pPr>
          </a:lstStyle>
          <a:p>
            <a:fld id="{2F6EEB8D-302B-4BB7-AB7B-5E18E67E8EEA}" type="slidenum">
              <a:rPr lang="el-GR" smtClean="0"/>
              <a:pPr/>
              <a:t>‹#›</a:t>
            </a:fld>
            <a:endParaRPr lang="el-GR" dirty="0"/>
          </a:p>
        </p:txBody>
      </p:sp>
    </p:spTree>
    <p:extLst>
      <p:ext uri="{BB962C8B-B14F-4D97-AF65-F5344CB8AC3E}">
        <p14:creationId xmlns:p14="http://schemas.microsoft.com/office/powerpoint/2010/main" val="1821626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κατακόρυφου κειμένου 2"/>
          <p:cNvSpPr>
            <a:spLocks noGrp="1"/>
          </p:cNvSpPr>
          <p:nvPr>
            <p:ph type="body" orient="vert" idx="1"/>
          </p:nvPr>
        </p:nvSpPr>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fld id="{A8A5B6F5-F0C7-458C-A13A-62C9F54F26FB}" type="datetime1">
              <a:rPr lang="el-GR" smtClean="0"/>
              <a:t>15/3/2016</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2F6EEB8D-302B-4BB7-AB7B-5E18E67E8EEA}" type="slidenum">
              <a:rPr lang="el-GR" smtClean="0"/>
              <a:t>‹#›</a:t>
            </a:fld>
            <a:endParaRPr lang="el-GR"/>
          </a:p>
        </p:txBody>
      </p:sp>
    </p:spTree>
    <p:extLst>
      <p:ext uri="{BB962C8B-B14F-4D97-AF65-F5344CB8AC3E}">
        <p14:creationId xmlns:p14="http://schemas.microsoft.com/office/powerpoint/2010/main" val="21449077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p:nvPr>
        </p:nvSpPr>
        <p:spPr>
          <a:xfrm>
            <a:off x="6629400" y="274638"/>
            <a:ext cx="2057400" cy="5851525"/>
          </a:xfrm>
        </p:spPr>
        <p:txBody>
          <a:bodyPr vert="eaVert"/>
          <a:lstStyle/>
          <a:p>
            <a:r>
              <a:rPr lang="el-GR" smtClean="0"/>
              <a:t>Στυλ κύριου τίτλου</a:t>
            </a:r>
            <a:endParaRPr lang="el-GR"/>
          </a:p>
        </p:txBody>
      </p:sp>
      <p:sp>
        <p:nvSpPr>
          <p:cNvPr id="3" name="Θέση κατακόρυφου κειμένου 2"/>
          <p:cNvSpPr>
            <a:spLocks noGrp="1"/>
          </p:cNvSpPr>
          <p:nvPr>
            <p:ph type="body" orient="vert" idx="1"/>
          </p:nvPr>
        </p:nvSpPr>
        <p:spPr>
          <a:xfrm>
            <a:off x="457200" y="274638"/>
            <a:ext cx="6019800" cy="5851525"/>
          </a:xfrm>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fld id="{615451EE-4AFD-4E30-94E7-779BB40A6C08}" type="datetime1">
              <a:rPr lang="el-GR" smtClean="0"/>
              <a:t>15/3/2016</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2F6EEB8D-302B-4BB7-AB7B-5E18E67E8EEA}" type="slidenum">
              <a:rPr lang="el-GR" smtClean="0"/>
              <a:t>‹#›</a:t>
            </a:fld>
            <a:endParaRPr lang="el-GR"/>
          </a:p>
        </p:txBody>
      </p:sp>
    </p:spTree>
    <p:extLst>
      <p:ext uri="{BB962C8B-B14F-4D97-AF65-F5344CB8AC3E}">
        <p14:creationId xmlns:p14="http://schemas.microsoft.com/office/powerpoint/2010/main" val="41077379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Τίτλος και Περιεχόμενο">
    <p:spTree>
      <p:nvGrpSpPr>
        <p:cNvPr id="1" name=""/>
        <p:cNvGrpSpPr/>
        <p:nvPr/>
      </p:nvGrpSpPr>
      <p:grpSpPr>
        <a:xfrm>
          <a:off x="0" y="0"/>
          <a:ext cx="0" cy="0"/>
          <a:chOff x="0" y="0"/>
          <a:chExt cx="0" cy="0"/>
        </a:xfrm>
      </p:grpSpPr>
      <p:sp>
        <p:nvSpPr>
          <p:cNvPr id="3" name="Θέση περιεχομένου 2"/>
          <p:cNvSpPr>
            <a:spLocks noGrp="1"/>
          </p:cNvSpPr>
          <p:nvPr>
            <p:ph idx="1"/>
          </p:nvPr>
        </p:nvSpPr>
        <p:spPr/>
        <p:txBody>
          <a:bodyPr/>
          <a:lstStyle/>
          <a:p>
            <a:pPr lvl="0"/>
            <a:r>
              <a:rPr lang="el-GR" dirty="0" smtClean="0"/>
              <a:t>Στυλ υποδείγματος κειμένου</a:t>
            </a:r>
          </a:p>
          <a:p>
            <a:pPr lvl="1"/>
            <a:r>
              <a:rPr lang="el-GR" dirty="0" smtClean="0"/>
              <a:t>Δεύτερου επιπέδου</a:t>
            </a:r>
          </a:p>
          <a:p>
            <a:pPr lvl="2"/>
            <a:r>
              <a:rPr lang="el-GR" dirty="0" smtClean="0"/>
              <a:t>Τρίτου επιπέδου</a:t>
            </a:r>
          </a:p>
          <a:p>
            <a:pPr lvl="3"/>
            <a:r>
              <a:rPr lang="el-GR" dirty="0" smtClean="0"/>
              <a:t>Τέταρτου επιπέδου</a:t>
            </a:r>
          </a:p>
          <a:p>
            <a:pPr lvl="4"/>
            <a:r>
              <a:rPr lang="el-GR" dirty="0" smtClean="0"/>
              <a:t>Πέμπτου επιπέδου</a:t>
            </a:r>
            <a:endParaRPr lang="el-GR" dirty="0"/>
          </a:p>
        </p:txBody>
      </p:sp>
      <p:sp>
        <p:nvSpPr>
          <p:cNvPr id="7" name="Θέση ημερομηνίας 6"/>
          <p:cNvSpPr>
            <a:spLocks noGrp="1"/>
          </p:cNvSpPr>
          <p:nvPr>
            <p:ph type="dt" sz="half" idx="10"/>
          </p:nvPr>
        </p:nvSpPr>
        <p:spPr/>
        <p:txBody>
          <a:bodyPr/>
          <a:lstStyle/>
          <a:p>
            <a:fld id="{1D64D9E6-9565-4989-AE67-B0B222932FCC}" type="datetime1">
              <a:rPr lang="el-GR" smtClean="0"/>
              <a:t>15/3/2016</a:t>
            </a:fld>
            <a:endParaRPr lang="el-GR"/>
          </a:p>
        </p:txBody>
      </p:sp>
      <p:sp>
        <p:nvSpPr>
          <p:cNvPr id="9" name="Θέση αριθμού διαφάνειας 8"/>
          <p:cNvSpPr>
            <a:spLocks noGrp="1"/>
          </p:cNvSpPr>
          <p:nvPr>
            <p:ph type="sldNum" sz="quarter" idx="12"/>
          </p:nvPr>
        </p:nvSpPr>
        <p:spPr/>
        <p:txBody>
          <a:bodyPr/>
          <a:lstStyle/>
          <a:p>
            <a:fld id="{2F6EEB8D-302B-4BB7-AB7B-5E18E67E8EEA}" type="slidenum">
              <a:rPr lang="el-GR" smtClean="0"/>
              <a:t>‹#›</a:t>
            </a:fld>
            <a:endParaRPr lang="el-GR"/>
          </a:p>
        </p:txBody>
      </p:sp>
      <p:sp>
        <p:nvSpPr>
          <p:cNvPr id="10" name="Τίτλος 9"/>
          <p:cNvSpPr>
            <a:spLocks noGrp="1"/>
          </p:cNvSpPr>
          <p:nvPr>
            <p:ph type="title"/>
          </p:nvPr>
        </p:nvSpPr>
        <p:spPr/>
        <p:txBody>
          <a:bodyPr/>
          <a:lstStyle/>
          <a:p>
            <a:r>
              <a:rPr lang="el-GR" smtClean="0"/>
              <a:t>Στυλ κύριου τίτλου</a:t>
            </a:r>
            <a:endParaRPr lang="el-GR"/>
          </a:p>
        </p:txBody>
      </p:sp>
      <p:sp>
        <p:nvSpPr>
          <p:cNvPr id="11" name="Θέση υποσέλιδου 1" descr="[DECORATIVE]"/>
          <p:cNvSpPr txBox="1">
            <a:spLocks/>
          </p:cNvSpPr>
          <p:nvPr userDrawn="1"/>
        </p:nvSpPr>
        <p:spPr>
          <a:xfrm>
            <a:off x="2514600" y="6356350"/>
            <a:ext cx="3657600" cy="365125"/>
          </a:xfrm>
          <a:prstGeom prst="rect">
            <a:avLst/>
          </a:prstGeom>
        </p:spPr>
        <p:txBody>
          <a:bodyPr vert="horz" lIns="91440" tIns="45720" rIns="91440" bIns="45720" rtlCol="0" anchor="ctr"/>
          <a:lstStyle>
            <a:defPPr>
              <a:defRPr lang="el-GR"/>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l-GR" dirty="0" smtClean="0">
                <a:solidFill>
                  <a:schemeClr val="tx1"/>
                </a:solidFill>
              </a:rPr>
              <a:t>Χλοοτάπητας: Προϋποθέσεις καλής εγκατάστασης</a:t>
            </a:r>
            <a:endParaRPr lang="el-GR" dirty="0">
              <a:solidFill>
                <a:schemeClr val="tx1"/>
              </a:solidFill>
            </a:endParaRPr>
          </a:p>
        </p:txBody>
      </p:sp>
    </p:spTree>
    <p:extLst>
      <p:ext uri="{BB962C8B-B14F-4D97-AF65-F5344CB8AC3E}">
        <p14:creationId xmlns:p14="http://schemas.microsoft.com/office/powerpoint/2010/main" val="39710633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p:cNvSpPr>
            <a:spLocks noGrp="1"/>
          </p:cNvSpPr>
          <p:nvPr>
            <p:ph type="title"/>
          </p:nvPr>
        </p:nvSpPr>
        <p:spPr>
          <a:xfrm>
            <a:off x="722313" y="4406900"/>
            <a:ext cx="7772400" cy="1362075"/>
          </a:xfrm>
        </p:spPr>
        <p:txBody>
          <a:bodyPr anchor="t"/>
          <a:lstStyle>
            <a:lvl1pPr algn="l">
              <a:defRPr sz="4000" b="1" cap="all"/>
            </a:lvl1pPr>
          </a:lstStyle>
          <a:p>
            <a:r>
              <a:rPr lang="el-GR" smtClean="0"/>
              <a:t>Στυλ κύριου τίτλου</a:t>
            </a:r>
            <a:endParaRPr lang="el-GR"/>
          </a:p>
        </p:txBody>
      </p:sp>
      <p:sp>
        <p:nvSpPr>
          <p:cNvPr id="3" name="Θέση κειμένου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Στυλ υποδείγματος κειμένου</a:t>
            </a:r>
          </a:p>
        </p:txBody>
      </p:sp>
      <p:sp>
        <p:nvSpPr>
          <p:cNvPr id="4" name="Θέση ημερομηνίας 3"/>
          <p:cNvSpPr>
            <a:spLocks noGrp="1"/>
          </p:cNvSpPr>
          <p:nvPr>
            <p:ph type="dt" sz="half" idx="10"/>
          </p:nvPr>
        </p:nvSpPr>
        <p:spPr/>
        <p:txBody>
          <a:bodyPr/>
          <a:lstStyle/>
          <a:p>
            <a:fld id="{322B44DB-6D97-497F-BD65-D3248C0465B8}" type="datetime1">
              <a:rPr lang="el-GR" smtClean="0"/>
              <a:t>15/3/2016</a:t>
            </a:fld>
            <a:endParaRPr lang="el-GR"/>
          </a:p>
        </p:txBody>
      </p:sp>
      <p:sp>
        <p:nvSpPr>
          <p:cNvPr id="5" name="Θέση υποσέλιδου 4"/>
          <p:cNvSpPr>
            <a:spLocks noGrp="1"/>
          </p:cNvSpPr>
          <p:nvPr>
            <p:ph type="ftr" sz="quarter" idx="11"/>
          </p:nvPr>
        </p:nvSpPr>
        <p:spPr>
          <a:xfrm>
            <a:off x="3124200" y="6356350"/>
            <a:ext cx="3124200" cy="365125"/>
          </a:xfrm>
        </p:spPr>
        <p:txBody>
          <a:bodyPr/>
          <a:lstStyle>
            <a:lvl1pPr>
              <a:defRPr sz="1200"/>
            </a:lvl1pPr>
          </a:lstStyle>
          <a:p>
            <a:endParaRPr lang="el-GR" dirty="0"/>
          </a:p>
        </p:txBody>
      </p:sp>
      <p:sp>
        <p:nvSpPr>
          <p:cNvPr id="6" name="Θέση αριθμού διαφάνειας 5"/>
          <p:cNvSpPr>
            <a:spLocks noGrp="1"/>
          </p:cNvSpPr>
          <p:nvPr>
            <p:ph type="sldNum" sz="quarter" idx="12"/>
          </p:nvPr>
        </p:nvSpPr>
        <p:spPr/>
        <p:txBody>
          <a:bodyPr/>
          <a:lstStyle/>
          <a:p>
            <a:fld id="{2F6EEB8D-302B-4BB7-AB7B-5E18E67E8EEA}" type="slidenum">
              <a:rPr lang="el-GR" smtClean="0"/>
              <a:t>‹#›</a:t>
            </a:fld>
            <a:endParaRPr lang="el-GR"/>
          </a:p>
        </p:txBody>
      </p:sp>
    </p:spTree>
    <p:extLst>
      <p:ext uri="{BB962C8B-B14F-4D97-AF65-F5344CB8AC3E}">
        <p14:creationId xmlns:p14="http://schemas.microsoft.com/office/powerpoint/2010/main" val="45605959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περιεχομένου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περιεχομένου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ημερομηνίας 4"/>
          <p:cNvSpPr>
            <a:spLocks noGrp="1"/>
          </p:cNvSpPr>
          <p:nvPr>
            <p:ph type="dt" sz="half" idx="10"/>
          </p:nvPr>
        </p:nvSpPr>
        <p:spPr/>
        <p:txBody>
          <a:bodyPr/>
          <a:lstStyle/>
          <a:p>
            <a:fld id="{224CA372-A07A-4F9E-AB9D-249D071CA329}" type="datetime1">
              <a:rPr lang="el-GR" smtClean="0"/>
              <a:t>15/3/2016</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2F6EEB8D-302B-4BB7-AB7B-5E18E67E8EEA}" type="slidenum">
              <a:rPr lang="el-GR" smtClean="0"/>
              <a:t>‹#›</a:t>
            </a:fld>
            <a:endParaRPr lang="el-GR"/>
          </a:p>
        </p:txBody>
      </p:sp>
    </p:spTree>
    <p:extLst>
      <p:ext uri="{BB962C8B-B14F-4D97-AF65-F5344CB8AC3E}">
        <p14:creationId xmlns:p14="http://schemas.microsoft.com/office/powerpoint/2010/main" val="311558866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a:lvl1pPr>
          </a:lstStyle>
          <a:p>
            <a:r>
              <a:rPr lang="el-GR" smtClean="0"/>
              <a:t>Στυλ κύριου τίτλου</a:t>
            </a:r>
            <a:endParaRPr lang="el-GR"/>
          </a:p>
        </p:txBody>
      </p:sp>
      <p:sp>
        <p:nvSpPr>
          <p:cNvPr id="3" name="Θέση κειμένου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4" name="Θέση περιεχομένου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κειμένου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6" name="Θέση περιεχομένου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Θέση ημερομηνίας 6"/>
          <p:cNvSpPr>
            <a:spLocks noGrp="1"/>
          </p:cNvSpPr>
          <p:nvPr>
            <p:ph type="dt" sz="half" idx="10"/>
          </p:nvPr>
        </p:nvSpPr>
        <p:spPr/>
        <p:txBody>
          <a:bodyPr/>
          <a:lstStyle/>
          <a:p>
            <a:fld id="{293E9470-2C9B-4770-A0BB-AA86A47F2429}" type="datetime1">
              <a:rPr lang="el-GR" smtClean="0"/>
              <a:t>15/3/2016</a:t>
            </a:fld>
            <a:endParaRPr lang="el-GR"/>
          </a:p>
        </p:txBody>
      </p:sp>
      <p:sp>
        <p:nvSpPr>
          <p:cNvPr id="8" name="Θέση υποσέλιδου 7"/>
          <p:cNvSpPr>
            <a:spLocks noGrp="1"/>
          </p:cNvSpPr>
          <p:nvPr>
            <p:ph type="ftr" sz="quarter" idx="11"/>
          </p:nvPr>
        </p:nvSpPr>
        <p:spPr/>
        <p:txBody>
          <a:bodyPr/>
          <a:lstStyle/>
          <a:p>
            <a:endParaRPr lang="el-GR"/>
          </a:p>
        </p:txBody>
      </p:sp>
      <p:sp>
        <p:nvSpPr>
          <p:cNvPr id="9" name="Θέση αριθμού διαφάνειας 8"/>
          <p:cNvSpPr>
            <a:spLocks noGrp="1"/>
          </p:cNvSpPr>
          <p:nvPr>
            <p:ph type="sldNum" sz="quarter" idx="12"/>
          </p:nvPr>
        </p:nvSpPr>
        <p:spPr/>
        <p:txBody>
          <a:bodyPr/>
          <a:lstStyle/>
          <a:p>
            <a:fld id="{2F6EEB8D-302B-4BB7-AB7B-5E18E67E8EEA}" type="slidenum">
              <a:rPr lang="el-GR" smtClean="0"/>
              <a:t>‹#›</a:t>
            </a:fld>
            <a:endParaRPr lang="el-GR"/>
          </a:p>
        </p:txBody>
      </p:sp>
    </p:spTree>
    <p:extLst>
      <p:ext uri="{BB962C8B-B14F-4D97-AF65-F5344CB8AC3E}">
        <p14:creationId xmlns:p14="http://schemas.microsoft.com/office/powerpoint/2010/main" val="1110466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ημερομηνίας 2"/>
          <p:cNvSpPr>
            <a:spLocks noGrp="1"/>
          </p:cNvSpPr>
          <p:nvPr>
            <p:ph type="dt" sz="half" idx="10"/>
          </p:nvPr>
        </p:nvSpPr>
        <p:spPr/>
        <p:txBody>
          <a:bodyPr/>
          <a:lstStyle/>
          <a:p>
            <a:fld id="{02F67F7D-A137-40D2-8B5B-46F1E696C3E3}" type="datetime1">
              <a:rPr lang="el-GR" smtClean="0"/>
              <a:t>15/3/2016</a:t>
            </a:fld>
            <a:endParaRPr lang="el-GR"/>
          </a:p>
        </p:txBody>
      </p:sp>
      <p:sp>
        <p:nvSpPr>
          <p:cNvPr id="6" name="Ορθογώνιο 5" descr="[DECORATIVE]"/>
          <p:cNvSpPr/>
          <p:nvPr userDrawn="1"/>
        </p:nvSpPr>
        <p:spPr>
          <a:xfrm>
            <a:off x="3651012" y="6397823"/>
            <a:ext cx="1475084" cy="246221"/>
          </a:xfrm>
          <a:prstGeom prst="rect">
            <a:avLst/>
          </a:prstGeom>
        </p:spPr>
        <p:txBody>
          <a:bodyPr wrap="none">
            <a:spAutoFit/>
          </a:bodyPr>
          <a:lstStyle/>
          <a:p>
            <a:r>
              <a:rPr lang="el-GR" sz="1000" dirty="0" smtClean="0"/>
              <a:t>Εργαστηριακό μάθημα 3</a:t>
            </a:r>
            <a:endParaRPr lang="el-GR" sz="1000" dirty="0"/>
          </a:p>
        </p:txBody>
      </p:sp>
      <p:sp>
        <p:nvSpPr>
          <p:cNvPr id="7" name="Ορθογώνιο 6" descr="[DECORATIVE]"/>
          <p:cNvSpPr/>
          <p:nvPr userDrawn="1"/>
        </p:nvSpPr>
        <p:spPr>
          <a:xfrm>
            <a:off x="8001000" y="6352143"/>
            <a:ext cx="335348" cy="246221"/>
          </a:xfrm>
          <a:prstGeom prst="rect">
            <a:avLst/>
          </a:prstGeom>
        </p:spPr>
        <p:txBody>
          <a:bodyPr wrap="none">
            <a:spAutoFit/>
          </a:bodyPr>
          <a:lstStyle/>
          <a:p>
            <a:fld id="{2F6EEB8D-302B-4BB7-AB7B-5E18E67E8EEA}" type="slidenum">
              <a:rPr lang="el-GR" sz="1000" smtClean="0"/>
              <a:pPr/>
              <a:t>‹#›</a:t>
            </a:fld>
            <a:endParaRPr lang="el-GR" sz="1000" dirty="0"/>
          </a:p>
        </p:txBody>
      </p:sp>
    </p:spTree>
    <p:extLst>
      <p:ext uri="{BB962C8B-B14F-4D97-AF65-F5344CB8AC3E}">
        <p14:creationId xmlns:p14="http://schemas.microsoft.com/office/powerpoint/2010/main" val="420479820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Θέση ημερομηνίας 1"/>
          <p:cNvSpPr>
            <a:spLocks noGrp="1"/>
          </p:cNvSpPr>
          <p:nvPr>
            <p:ph type="dt" sz="half" idx="10"/>
          </p:nvPr>
        </p:nvSpPr>
        <p:spPr/>
        <p:txBody>
          <a:bodyPr/>
          <a:lstStyle/>
          <a:p>
            <a:fld id="{7E7EBF60-C644-404F-9D80-F5A58E5BEFAD}" type="datetime1">
              <a:rPr lang="el-GR" smtClean="0"/>
              <a:t>15/3/2016</a:t>
            </a:fld>
            <a:endParaRPr lang="el-GR"/>
          </a:p>
        </p:txBody>
      </p:sp>
      <p:sp>
        <p:nvSpPr>
          <p:cNvPr id="3" name="Θέση υποσέλιδου 2"/>
          <p:cNvSpPr>
            <a:spLocks noGrp="1"/>
          </p:cNvSpPr>
          <p:nvPr>
            <p:ph type="ftr" sz="quarter" idx="11"/>
          </p:nvPr>
        </p:nvSpPr>
        <p:spPr/>
        <p:txBody>
          <a:bodyPr/>
          <a:lstStyle/>
          <a:p>
            <a:endParaRPr lang="el-GR"/>
          </a:p>
        </p:txBody>
      </p:sp>
      <p:sp>
        <p:nvSpPr>
          <p:cNvPr id="4" name="Θέση αριθμού διαφάνειας 3"/>
          <p:cNvSpPr>
            <a:spLocks noGrp="1"/>
          </p:cNvSpPr>
          <p:nvPr>
            <p:ph type="sldNum" sz="quarter" idx="12"/>
          </p:nvPr>
        </p:nvSpPr>
        <p:spPr/>
        <p:txBody>
          <a:bodyPr/>
          <a:lstStyle/>
          <a:p>
            <a:fld id="{2F6EEB8D-302B-4BB7-AB7B-5E18E67E8EEA}" type="slidenum">
              <a:rPr lang="el-GR" smtClean="0"/>
              <a:t>‹#›</a:t>
            </a:fld>
            <a:endParaRPr lang="el-GR"/>
          </a:p>
        </p:txBody>
      </p:sp>
    </p:spTree>
    <p:extLst>
      <p:ext uri="{BB962C8B-B14F-4D97-AF65-F5344CB8AC3E}">
        <p14:creationId xmlns:p14="http://schemas.microsoft.com/office/powerpoint/2010/main" val="7439737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273050"/>
            <a:ext cx="3008313" cy="1162050"/>
          </a:xfrm>
        </p:spPr>
        <p:txBody>
          <a:bodyPr anchor="b"/>
          <a:lstStyle>
            <a:lvl1pPr algn="l">
              <a:defRPr sz="2000" b="1"/>
            </a:lvl1pPr>
          </a:lstStyle>
          <a:p>
            <a:r>
              <a:rPr lang="el-GR" smtClean="0"/>
              <a:t>Στυλ κύριου τίτλου</a:t>
            </a:r>
            <a:endParaRPr lang="el-GR"/>
          </a:p>
        </p:txBody>
      </p:sp>
      <p:sp>
        <p:nvSpPr>
          <p:cNvPr id="3" name="Θέση περιεχομένου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κειμένου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5" name="Θέση ημερομηνίας 4"/>
          <p:cNvSpPr>
            <a:spLocks noGrp="1"/>
          </p:cNvSpPr>
          <p:nvPr>
            <p:ph type="dt" sz="half" idx="10"/>
          </p:nvPr>
        </p:nvSpPr>
        <p:spPr/>
        <p:txBody>
          <a:bodyPr/>
          <a:lstStyle/>
          <a:p>
            <a:fld id="{09432B2C-BCC9-47A6-A818-E481BEA29FEF}" type="datetime1">
              <a:rPr lang="el-GR" smtClean="0"/>
              <a:t>15/3/2016</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2F6EEB8D-302B-4BB7-AB7B-5E18E67E8EEA}" type="slidenum">
              <a:rPr lang="el-GR" smtClean="0"/>
              <a:t>‹#›</a:t>
            </a:fld>
            <a:endParaRPr lang="el-GR"/>
          </a:p>
        </p:txBody>
      </p:sp>
    </p:spTree>
    <p:extLst>
      <p:ext uri="{BB962C8B-B14F-4D97-AF65-F5344CB8AC3E}">
        <p14:creationId xmlns:p14="http://schemas.microsoft.com/office/powerpoint/2010/main" val="117729232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1792288" y="4800600"/>
            <a:ext cx="5486400" cy="566738"/>
          </a:xfrm>
        </p:spPr>
        <p:txBody>
          <a:bodyPr anchor="b"/>
          <a:lstStyle>
            <a:lvl1pPr algn="l">
              <a:defRPr sz="2000" b="1"/>
            </a:lvl1pPr>
          </a:lstStyle>
          <a:p>
            <a:r>
              <a:rPr lang="el-GR" smtClean="0"/>
              <a:t>Στυλ κύριου τίτλου</a:t>
            </a:r>
            <a:endParaRPr lang="el-GR"/>
          </a:p>
        </p:txBody>
      </p:sp>
      <p:sp>
        <p:nvSpPr>
          <p:cNvPr id="3" name="Θέση εικόνας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Θέση κειμένου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5" name="Θέση ημερομηνίας 4"/>
          <p:cNvSpPr>
            <a:spLocks noGrp="1"/>
          </p:cNvSpPr>
          <p:nvPr>
            <p:ph type="dt" sz="half" idx="10"/>
          </p:nvPr>
        </p:nvSpPr>
        <p:spPr/>
        <p:txBody>
          <a:bodyPr/>
          <a:lstStyle/>
          <a:p>
            <a:fld id="{AD23FF57-4A9C-49A1-B1AF-59DE18437DEC}" type="datetime1">
              <a:rPr lang="el-GR" smtClean="0"/>
              <a:t>15/3/2016</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2F6EEB8D-302B-4BB7-AB7B-5E18E67E8EEA}" type="slidenum">
              <a:rPr lang="el-GR" smtClean="0"/>
              <a:t>‹#›</a:t>
            </a:fld>
            <a:endParaRPr lang="el-GR"/>
          </a:p>
        </p:txBody>
      </p:sp>
    </p:spTree>
    <p:extLst>
      <p:ext uri="{BB962C8B-B14F-4D97-AF65-F5344CB8AC3E}">
        <p14:creationId xmlns:p14="http://schemas.microsoft.com/office/powerpoint/2010/main" val="41675294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l-GR" smtClean="0"/>
              <a:t>Στυλ κύριου τίτλου</a:t>
            </a:r>
            <a:endParaRPr lang="el-GR"/>
          </a:p>
        </p:txBody>
      </p:sp>
      <p:sp>
        <p:nvSpPr>
          <p:cNvPr id="3" name="Θέση κειμένου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E648FB7-7C6D-4000-9B4E-97B23EE7D007}" type="datetime1">
              <a:rPr lang="el-GR" smtClean="0"/>
              <a:t>15/3/2016</a:t>
            </a:fld>
            <a:endParaRPr lang="el-GR"/>
          </a:p>
        </p:txBody>
      </p:sp>
      <p:sp>
        <p:nvSpPr>
          <p:cNvPr id="5" name="Θέση υποσέλιδου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Θέση αριθμού διαφάνειας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F6EEB8D-302B-4BB7-AB7B-5E18E67E8EEA}" type="slidenum">
              <a:rPr lang="el-GR" smtClean="0"/>
              <a:t>‹#›</a:t>
            </a:fld>
            <a:endParaRPr lang="el-GR"/>
          </a:p>
        </p:txBody>
      </p:sp>
    </p:spTree>
    <p:extLst>
      <p:ext uri="{BB962C8B-B14F-4D97-AF65-F5344CB8AC3E}">
        <p14:creationId xmlns:p14="http://schemas.microsoft.com/office/powerpoint/2010/main" val="11625317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slideLayout" Target="../slideLayouts/slideLayout1.xml"/><Relationship Id="rId7" Type="http://schemas.openxmlformats.org/officeDocument/2006/relationships/hyperlink" Target="http://creativecommons.org/licenses/by-nc-sa/4.0/deed.el" TargetMode="External"/><Relationship Id="rId2" Type="http://schemas.openxmlformats.org/officeDocument/2006/relationships/tags" Target="../tags/tag3.xml"/><Relationship Id="rId1" Type="http://schemas.openxmlformats.org/officeDocument/2006/relationships/tags" Target="../tags/tag2.xml"/><Relationship Id="rId6" Type="http://schemas.openxmlformats.org/officeDocument/2006/relationships/image" Target="../media/image1.jpeg"/><Relationship Id="rId5" Type="http://schemas.openxmlformats.org/officeDocument/2006/relationships/hyperlink" Target="http://www.teilar.gr/" TargetMode="External"/><Relationship Id="rId10" Type="http://schemas.openxmlformats.org/officeDocument/2006/relationships/image" Target="../media/image3.png"/><Relationship Id="rId4" Type="http://schemas.openxmlformats.org/officeDocument/2006/relationships/notesSlide" Target="../notesSlides/notesSlide1.xml"/><Relationship Id="rId9" Type="http://schemas.openxmlformats.org/officeDocument/2006/relationships/hyperlink" Target="http://www.edulll.gr/" TargetMode="Externa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5.xml"/></Relationships>
</file>

<file path=ppt/slides/_rels/slide15.xml.rels><?xml version="1.0" encoding="UTF-8" standalone="yes"?>
<Relationships xmlns="http://schemas.openxmlformats.org/package/2006/relationships"><Relationship Id="rId3" Type="http://schemas.openxmlformats.org/officeDocument/2006/relationships/notesSlide" Target="../notesSlides/notesSlide5.xml"/><Relationship Id="rId7" Type="http://schemas.openxmlformats.org/officeDocument/2006/relationships/image" Target="../media/image3.png"/><Relationship Id="rId2" Type="http://schemas.openxmlformats.org/officeDocument/2006/relationships/slideLayout" Target="../slideLayouts/slideLayout1.xml"/><Relationship Id="rId1" Type="http://schemas.openxmlformats.org/officeDocument/2006/relationships/tags" Target="../tags/tag6.xml"/><Relationship Id="rId6" Type="http://schemas.openxmlformats.org/officeDocument/2006/relationships/hyperlink" Target="http://www.edulll.gr/" TargetMode="External"/><Relationship Id="rId5" Type="http://schemas.openxmlformats.org/officeDocument/2006/relationships/image" Target="../media/image2.png"/><Relationship Id="rId4" Type="http://schemas.openxmlformats.org/officeDocument/2006/relationships/hyperlink" Target="http://creativecommons.org/licenses/by-nc-sa/4.0/deed.el" TargetMode="Externa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hyperlink" Target="http://cdev.teilar.gr/courses/AGR102/index.php" TargetMode="External"/><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notesSlide" Target="../notesSlides/notesSlide9.xml"/><Relationship Id="rId2" Type="http://schemas.openxmlformats.org/officeDocument/2006/relationships/slideLayout" Target="../slideLayouts/slideLayout2.xml"/><Relationship Id="rId1" Type="http://schemas.openxmlformats.org/officeDocument/2006/relationships/tags" Target="../tags/tag7.xml"/><Relationship Id="rId5" Type="http://schemas.openxmlformats.org/officeDocument/2006/relationships/image" Target="../media/image5.png"/><Relationship Id="rId4" Type="http://schemas.openxmlformats.org/officeDocument/2006/relationships/hyperlink" Target="http://creativecommons.org/licenses/by-nc-sa/4.0/deed.el" TargetMode="External"/></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2.xml"/><Relationship Id="rId1" Type="http://schemas.openxmlformats.org/officeDocument/2006/relationships/tags" Target="../tags/tag4.xml"/><Relationship Id="rId5" Type="http://schemas.openxmlformats.org/officeDocument/2006/relationships/image" Target="../media/image4.png"/><Relationship Id="rId4" Type="http://schemas.openxmlformats.org/officeDocument/2006/relationships/hyperlink" Target="http://www.edulll.gr/" TargetMode="Externa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050" name="Ομάδα 1" descr="Λογότυπο του Τεϊ Θεσσαλίας. Τεχνολογικό εκπαιδευτικό ίδρυμα Θεσσαλίας."/>
          <p:cNvGrpSpPr>
            <a:grpSpLocks/>
          </p:cNvGrpSpPr>
          <p:nvPr/>
        </p:nvGrpSpPr>
        <p:grpSpPr bwMode="auto">
          <a:xfrm>
            <a:off x="611188" y="406400"/>
            <a:ext cx="3455987" cy="1093420"/>
            <a:chOff x="611559" y="406230"/>
            <a:chExt cx="3456384" cy="1093809"/>
          </a:xfrm>
        </p:grpSpPr>
        <p:pic>
          <p:nvPicPr>
            <p:cNvPr id="3" name="Εικόνα 1" descr="Λογότυπο του Τεϊ Θεσσαλίας." title="Λογότυπο του Ιδρύματος.">
              <a:hlinkClick r:id="rId5" tooltip="Μετάβαση στην ιστοσελίδα του Ιδρύματος"/>
            </p:cNvPr>
            <p:cNvPicPr>
              <a:picLocks noChangeAspect="1" noChangeArrowheads="1"/>
            </p:cNvPicPr>
            <p:nvPr/>
          </p:nvPicPr>
          <p:blipFill>
            <a:blip r:embed="rId6"/>
            <a:srcRect/>
            <a:stretch>
              <a:fillRect/>
            </a:stretch>
          </p:blipFill>
          <p:spPr bwMode="gray">
            <a:xfrm>
              <a:off x="611559" y="406230"/>
              <a:ext cx="1079624" cy="104177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56" name="Θέση περιεχομένου 1"/>
            <p:cNvSpPr txBox="1">
              <a:spLocks noChangeArrowheads="1"/>
            </p:cNvSpPr>
            <p:nvPr>
              <p:custDataLst>
                <p:tags r:id="rId2"/>
              </p:custDataLst>
            </p:nvPr>
          </p:nvSpPr>
          <p:spPr bwMode="auto">
            <a:xfrm>
              <a:off x="1810182" y="484376"/>
              <a:ext cx="2257761" cy="1015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eaLnBrk="1" hangingPunct="1"/>
              <a:r>
                <a:rPr lang="el-GR" sz="2000" dirty="0" smtClean="0"/>
                <a:t>Τεχνολογικό Εκπαιδευτικό </a:t>
              </a:r>
            </a:p>
            <a:p>
              <a:pPr eaLnBrk="1" hangingPunct="1"/>
              <a:r>
                <a:rPr lang="el-GR" sz="2000" dirty="0" smtClean="0"/>
                <a:t>Ίδρυμα Θεσσαλίας</a:t>
              </a:r>
              <a:endParaRPr lang="el-GR" sz="2000" dirty="0"/>
            </a:p>
          </p:txBody>
        </p:sp>
      </p:grpSp>
      <p:sp>
        <p:nvSpPr>
          <p:cNvPr id="2" name="Τίτλος 1"/>
          <p:cNvSpPr>
            <a:spLocks noGrp="1"/>
          </p:cNvSpPr>
          <p:nvPr>
            <p:ph type="ctrTitle"/>
          </p:nvPr>
        </p:nvSpPr>
        <p:spPr>
          <a:xfrm>
            <a:off x="76200" y="1676400"/>
            <a:ext cx="8839200" cy="1470025"/>
          </a:xfrm>
        </p:spPr>
        <p:txBody>
          <a:bodyPr>
            <a:normAutofit/>
          </a:bodyPr>
          <a:lstStyle/>
          <a:p>
            <a:r>
              <a:rPr lang="el-GR" b="1" dirty="0">
                <a:solidFill>
                  <a:prstClr val="black"/>
                </a:solidFill>
              </a:rPr>
              <a:t>Τεχνολογία Πρασίνου</a:t>
            </a:r>
            <a:endParaRPr lang="el-GR" dirty="0"/>
          </a:p>
        </p:txBody>
      </p:sp>
      <p:sp>
        <p:nvSpPr>
          <p:cNvPr id="6" name="Θέση περιεχομένου 2"/>
          <p:cNvSpPr txBox="1">
            <a:spLocks/>
          </p:cNvSpPr>
          <p:nvPr/>
        </p:nvSpPr>
        <p:spPr>
          <a:xfrm>
            <a:off x="533400" y="3323930"/>
            <a:ext cx="7350967" cy="2362200"/>
          </a:xfrm>
          <a:prstGeom prst="rect">
            <a:avLst/>
          </a:prstGeom>
        </p:spPr>
        <p:txBody>
          <a:bodyPr anchor="ct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ctr">
              <a:spcBef>
                <a:spcPts val="0"/>
              </a:spcBef>
              <a:buNone/>
              <a:defRPr/>
            </a:pPr>
            <a:r>
              <a:rPr lang="el-GR" sz="2800" b="1" dirty="0">
                <a:solidFill>
                  <a:prstClr val="black"/>
                </a:solidFill>
                <a:ea typeface="+mj-ea"/>
                <a:cs typeface="+mj-cs"/>
              </a:rPr>
              <a:t>Ενότητα </a:t>
            </a:r>
            <a:r>
              <a:rPr lang="en-US" sz="2800" b="1" dirty="0" smtClean="0">
                <a:solidFill>
                  <a:prstClr val="black"/>
                </a:solidFill>
                <a:ea typeface="+mj-ea"/>
                <a:cs typeface="+mj-cs"/>
              </a:rPr>
              <a:t>2</a:t>
            </a:r>
            <a:r>
              <a:rPr lang="el-GR" sz="2800" b="1" dirty="0" smtClean="0">
                <a:solidFill>
                  <a:prstClr val="black"/>
                </a:solidFill>
                <a:ea typeface="+mj-ea"/>
                <a:cs typeface="+mj-cs"/>
              </a:rPr>
              <a:t>_1α</a:t>
            </a:r>
            <a:r>
              <a:rPr lang="el-GR" sz="2800" b="1" dirty="0" smtClean="0">
                <a:solidFill>
                  <a:prstClr val="black"/>
                </a:solidFill>
                <a:ea typeface="+mj-ea"/>
                <a:cs typeface="+mj-cs"/>
              </a:rPr>
              <a:t>: </a:t>
            </a:r>
            <a:r>
              <a:rPr lang="el-GR" sz="2800" dirty="0">
                <a:solidFill>
                  <a:prstClr val="black"/>
                </a:solidFill>
                <a:ea typeface="+mj-ea"/>
                <a:cs typeface="+mj-cs"/>
              </a:rPr>
              <a:t>Χλοοτάπητας:</a:t>
            </a:r>
            <a:r>
              <a:rPr lang="el-GR" sz="2800" b="1" dirty="0">
                <a:solidFill>
                  <a:prstClr val="black"/>
                </a:solidFill>
                <a:ea typeface="+mj-ea"/>
                <a:cs typeface="+mj-cs"/>
              </a:rPr>
              <a:t> </a:t>
            </a:r>
            <a:endParaRPr lang="el-GR" sz="2800" b="1" dirty="0" smtClean="0">
              <a:solidFill>
                <a:prstClr val="black"/>
              </a:solidFill>
              <a:ea typeface="+mj-ea"/>
              <a:cs typeface="+mj-cs"/>
            </a:endParaRPr>
          </a:p>
          <a:p>
            <a:pPr marL="0" indent="0" algn="ctr">
              <a:spcBef>
                <a:spcPts val="0"/>
              </a:spcBef>
              <a:buNone/>
              <a:defRPr/>
            </a:pPr>
            <a:r>
              <a:rPr lang="el-GR" sz="2800" dirty="0" smtClean="0">
                <a:solidFill>
                  <a:prstClr val="black"/>
                </a:solidFill>
                <a:ea typeface="+mj-ea"/>
                <a:cs typeface="+mj-cs"/>
              </a:rPr>
              <a:t>Προϋποθέσεις εγκατάστασης</a:t>
            </a:r>
          </a:p>
          <a:p>
            <a:pPr marL="0" indent="0" algn="ctr">
              <a:spcBef>
                <a:spcPts val="0"/>
              </a:spcBef>
              <a:buNone/>
              <a:defRPr/>
            </a:pPr>
            <a:r>
              <a:rPr lang="el-GR" sz="2800" dirty="0" smtClean="0"/>
              <a:t>Καθηγητής </a:t>
            </a:r>
            <a:r>
              <a:rPr lang="el-GR" sz="2800" dirty="0" smtClean="0">
                <a:solidFill>
                  <a:prstClr val="black"/>
                </a:solidFill>
                <a:ea typeface="+mj-ea"/>
                <a:cs typeface="+mj-cs"/>
              </a:rPr>
              <a:t>Παναγιώτης </a:t>
            </a:r>
            <a:r>
              <a:rPr lang="el-GR" sz="2800" dirty="0" err="1" smtClean="0">
                <a:solidFill>
                  <a:prstClr val="black"/>
                </a:solidFill>
                <a:ea typeface="+mj-ea"/>
                <a:cs typeface="+mj-cs"/>
              </a:rPr>
              <a:t>Βύρλας</a:t>
            </a:r>
            <a:r>
              <a:rPr lang="el-GR" sz="2800" dirty="0" smtClean="0">
                <a:solidFill>
                  <a:prstClr val="black"/>
                </a:solidFill>
                <a:ea typeface="+mj-ea"/>
                <a:cs typeface="+mj-cs"/>
              </a:rPr>
              <a:t> </a:t>
            </a:r>
          </a:p>
          <a:p>
            <a:pPr marL="0" indent="0" algn="ctr" fontAlgn="auto">
              <a:spcBef>
                <a:spcPts val="0"/>
              </a:spcBef>
              <a:buFont typeface="Arial" pitchFamily="34" charset="0"/>
              <a:buNone/>
              <a:defRPr/>
            </a:pPr>
            <a:r>
              <a:rPr lang="el-GR" sz="2800" dirty="0" smtClean="0">
                <a:solidFill>
                  <a:prstClr val="black"/>
                </a:solidFill>
                <a:ea typeface="+mj-ea"/>
                <a:cs typeface="+mj-cs"/>
              </a:rPr>
              <a:t>Σχολή Τεχνολόγων Γεωπόνων</a:t>
            </a:r>
          </a:p>
          <a:p>
            <a:pPr marL="0" indent="0" algn="ctr">
              <a:spcBef>
                <a:spcPts val="0"/>
              </a:spcBef>
              <a:buNone/>
              <a:defRPr/>
            </a:pPr>
            <a:r>
              <a:rPr lang="el-GR" sz="2800" dirty="0" smtClean="0">
                <a:solidFill>
                  <a:prstClr val="black"/>
                </a:solidFill>
              </a:rPr>
              <a:t>Τμήμα Τεχνολόγων Γεωπόνων </a:t>
            </a:r>
            <a:endParaRPr lang="el-GR" sz="2800" dirty="0">
              <a:solidFill>
                <a:prstClr val="black"/>
              </a:solidFill>
            </a:endParaRPr>
          </a:p>
        </p:txBody>
      </p:sp>
      <p:pic>
        <p:nvPicPr>
          <p:cNvPr id="9" name="Εικόνα 2" descr=" Λογότυπο για άδειες χρήσης creative commons, b y, n c, s a ">
            <a:hlinkClick r:id="rId7" tooltip="Μετάβαση στην Άδεια Χρήσης"/>
          </p:cNvPr>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1908175" y="5971167"/>
            <a:ext cx="1583921" cy="554177"/>
          </a:xfrm>
          <a:prstGeom prst="rect">
            <a:avLst/>
          </a:prstGeom>
        </p:spPr>
      </p:pic>
      <p:pic>
        <p:nvPicPr>
          <p:cNvPr id="8" name="Εικόνα 3" descr="Λογότυπο επιχειρησιακού προγράμματος εκπαίδευση και δια βίου μάθηση του υπουργείου παιδείας, ΕΣΠΑ 2007 - 2013, με τη σημαία της Ευρωπαϊκής Ένωσης, το οποίο συγχρηματοδοτείται από την Ευρωπαϊκή Ένωση (Ευρωπαϊκό κοινωνικό ταμείο) και από εθνικούς πόρους. " title="Λογότυπο χρηματοδότησης">
            <a:hlinkClick r:id="rId9" tooltip="Μετάβαση σε www.edulll.gr"/>
          </p:cNvPr>
          <p:cNvPicPr>
            <a:picLocks noChangeAspect="1" noChangeArrowheads="1"/>
          </p:cNvPicPr>
          <p:nvPr/>
        </p:nvPicPr>
        <p:blipFill>
          <a:blip r:embed="rId10"/>
          <a:srcRect/>
          <a:stretch>
            <a:fillRect/>
          </a:stretch>
        </p:blipFill>
        <p:spPr bwMode="auto">
          <a:xfrm>
            <a:off x="3492500" y="5657850"/>
            <a:ext cx="4310063" cy="1030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ustDataLst>
      <p:tags r:id="rId1"/>
    </p:custDataLst>
    <p:extLst>
      <p:ext uri="{BB962C8B-B14F-4D97-AF65-F5344CB8AC3E}">
        <p14:creationId xmlns:p14="http://schemas.microsoft.com/office/powerpoint/2010/main" val="328916686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l-GR" b="1" dirty="0" smtClean="0"/>
              <a:t>Εργασίες πριν την εγκατάσταση 1</a:t>
            </a:r>
            <a:endParaRPr lang="el-GR" dirty="0"/>
          </a:p>
        </p:txBody>
      </p:sp>
      <p:sp>
        <p:nvSpPr>
          <p:cNvPr id="3" name="Θέση περιεχομένου 2"/>
          <p:cNvSpPr>
            <a:spLocks noGrp="1"/>
          </p:cNvSpPr>
          <p:nvPr>
            <p:ph idx="1"/>
          </p:nvPr>
        </p:nvSpPr>
        <p:spPr/>
        <p:txBody>
          <a:bodyPr/>
          <a:lstStyle/>
          <a:p>
            <a:r>
              <a:rPr lang="el-GR" dirty="0"/>
              <a:t>	Έλεγχος και καταστροφή της υπάρχουσας βλάστησης με μηχανικό μέσο (ελαφρύ φρεζάρισμα) ή ψεκασμό με καθολικό ζιζανιοκτόνο. Έπειτα από διάστημα 3 έως 7 ημερών μπορεί να γίνει η σπορά. Σε περίπτωση που υπάρξουν </a:t>
            </a:r>
            <a:r>
              <a:rPr lang="el-GR" dirty="0" err="1"/>
              <a:t>δυσεξόντωτα</a:t>
            </a:r>
            <a:r>
              <a:rPr lang="el-GR" dirty="0"/>
              <a:t> ζιζάνια (Αγριάδα, Κύπερη κ.α.), είτε υποψία ύπαρξης μυκήτων ή νηματωδών τότε θα πρέπει να γίνει απολύμανση του εδάφους.</a:t>
            </a:r>
          </a:p>
        </p:txBody>
      </p:sp>
    </p:spTree>
    <p:extLst>
      <p:ext uri="{BB962C8B-B14F-4D97-AF65-F5344CB8AC3E}">
        <p14:creationId xmlns:p14="http://schemas.microsoft.com/office/powerpoint/2010/main" val="43503184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a:t>Εργασίες πριν την εγκατάσταση </a:t>
            </a:r>
            <a:r>
              <a:rPr lang="el-GR" b="1" dirty="0" smtClean="0"/>
              <a:t>2</a:t>
            </a:r>
            <a:endParaRPr lang="el-GR" b="1" dirty="0"/>
          </a:p>
        </p:txBody>
      </p:sp>
      <p:sp>
        <p:nvSpPr>
          <p:cNvPr id="3" name="Θέση περιεχομένου 2"/>
          <p:cNvSpPr>
            <a:spLocks noGrp="1"/>
          </p:cNvSpPr>
          <p:nvPr>
            <p:ph idx="1"/>
          </p:nvPr>
        </p:nvSpPr>
        <p:spPr/>
        <p:txBody>
          <a:bodyPr>
            <a:normAutofit fontScale="92500" lnSpcReduction="10000"/>
          </a:bodyPr>
          <a:lstStyle/>
          <a:p>
            <a:r>
              <a:rPr lang="el-GR" dirty="0"/>
              <a:t>	Απομάκρυνση ξένων σωμάτων όπως πέτρες, χαλίκια, υπολείμματα σπόρων και ριζών ανεπιθύμητων ειδών και ζιζανίων.</a:t>
            </a:r>
          </a:p>
          <a:p>
            <a:r>
              <a:rPr lang="el-GR" dirty="0"/>
              <a:t>	Βελτίωση, αναβάθμιση, μετάπλαση και λίπανση του εδάφους είτε με την προσθήκη και ενσωμάτωση διαφόρων λιπαντικών και μεταπλαστικών ουσιών όπως τύρφη, άμμος, ασβέστιο </a:t>
            </a:r>
            <a:r>
              <a:rPr lang="el-GR" dirty="0" err="1"/>
              <a:t>κ.λ.π</a:t>
            </a:r>
            <a:r>
              <a:rPr lang="el-GR" dirty="0"/>
              <a:t>., είτε με τη συμπλήρωση </a:t>
            </a:r>
            <a:r>
              <a:rPr lang="el-GR" dirty="0" err="1"/>
              <a:t>κηπαίου</a:t>
            </a:r>
            <a:r>
              <a:rPr lang="el-GR" dirty="0"/>
              <a:t> χώματος και να ακολουθήσει έπειτα η μετάπλαση και η κατεργασία του.</a:t>
            </a:r>
          </a:p>
          <a:p>
            <a:endParaRPr lang="el-GR" dirty="0"/>
          </a:p>
        </p:txBody>
      </p:sp>
    </p:spTree>
    <p:extLst>
      <p:ext uri="{BB962C8B-B14F-4D97-AF65-F5344CB8AC3E}">
        <p14:creationId xmlns:p14="http://schemas.microsoft.com/office/powerpoint/2010/main" val="82007443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a:t>Εργασίες πριν την εγκατάσταση 3</a:t>
            </a:r>
            <a:endParaRPr lang="el-GR" dirty="0"/>
          </a:p>
        </p:txBody>
      </p:sp>
      <p:sp>
        <p:nvSpPr>
          <p:cNvPr id="3" name="Θέση περιεχομένου 2"/>
          <p:cNvSpPr>
            <a:spLocks noGrp="1"/>
          </p:cNvSpPr>
          <p:nvPr>
            <p:ph idx="1"/>
          </p:nvPr>
        </p:nvSpPr>
        <p:spPr/>
        <p:txBody>
          <a:bodyPr>
            <a:normAutofit fontScale="92500" lnSpcReduction="20000"/>
          </a:bodyPr>
          <a:lstStyle/>
          <a:p>
            <a:r>
              <a:rPr lang="el-GR" dirty="0"/>
              <a:t>	Βασική διαμόρφωση και δημιουργία ανάγλυφου της επιφάνειας του εδάφους όπου θα εγκατασταθεί ο χλοοτάπητας. Δεν είναι απαραίτητη η απόλυτη οριζοντίωση του χώρου. Μια μικρή κλίση είναι αποδεκτή και έχει το πλεονέκτημα ότι θα βοηθήσει στη βελτίωση της αποστράγγισης του εδάφους. Αφαιρείται πρώτα όλο το επιφανειακό χώμα, ακολουθεί ισοπέδωση του υπεδάφους και επανατοποθέτηση του επιφανειακού χώματος. Αν υπάρξουν απότομες κλίσεις, είναι προτιμότερο να μεταφερθεί χώμα ώστε να τις απαλύνει</a:t>
            </a:r>
            <a:r>
              <a:rPr lang="el-GR" dirty="0" smtClean="0"/>
              <a:t>.</a:t>
            </a:r>
            <a:endParaRPr lang="el-GR" dirty="0"/>
          </a:p>
        </p:txBody>
      </p:sp>
    </p:spTree>
    <p:extLst>
      <p:ext uri="{BB962C8B-B14F-4D97-AF65-F5344CB8AC3E}">
        <p14:creationId xmlns:p14="http://schemas.microsoft.com/office/powerpoint/2010/main" val="223541818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a:t>Εργασίες πριν την εγκατάσταση </a:t>
            </a:r>
            <a:r>
              <a:rPr lang="el-GR" b="1" dirty="0" smtClean="0"/>
              <a:t>4</a:t>
            </a:r>
            <a:endParaRPr lang="el-GR" dirty="0"/>
          </a:p>
        </p:txBody>
      </p:sp>
      <p:sp>
        <p:nvSpPr>
          <p:cNvPr id="3" name="Θέση περιεχομένου 2"/>
          <p:cNvSpPr>
            <a:spLocks noGrp="1"/>
          </p:cNvSpPr>
          <p:nvPr>
            <p:ph idx="1"/>
          </p:nvPr>
        </p:nvSpPr>
        <p:spPr/>
        <p:txBody>
          <a:bodyPr/>
          <a:lstStyle/>
          <a:p>
            <a:r>
              <a:rPr lang="el-GR" dirty="0"/>
              <a:t>	Εγκατάσταση υπόγειων συστημάτων (σωληνώσεις στραγγίσεως, δικτύων άρδευσης και φωτισμού).</a:t>
            </a:r>
          </a:p>
          <a:p>
            <a:r>
              <a:rPr lang="el-GR" dirty="0"/>
              <a:t>	Τελική διαμόρφωση </a:t>
            </a:r>
            <a:r>
              <a:rPr lang="el-GR" dirty="0" smtClean="0"/>
              <a:t>εδάφους.</a:t>
            </a:r>
            <a:endParaRPr lang="el-GR" dirty="0"/>
          </a:p>
          <a:p>
            <a:endParaRPr lang="el-GR" dirty="0"/>
          </a:p>
        </p:txBody>
      </p:sp>
    </p:spTree>
    <p:extLst>
      <p:ext uri="{BB962C8B-B14F-4D97-AF65-F5344CB8AC3E}">
        <p14:creationId xmlns:p14="http://schemas.microsoft.com/office/powerpoint/2010/main" val="81150841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smtClean="0"/>
              <a:t>Βιβλιογραφία</a:t>
            </a:r>
            <a:endParaRPr lang="el-GR" b="1" dirty="0"/>
          </a:p>
        </p:txBody>
      </p:sp>
      <p:sp>
        <p:nvSpPr>
          <p:cNvPr id="3" name="Θέση περιεχομένου 2"/>
          <p:cNvSpPr>
            <a:spLocks noGrp="1"/>
          </p:cNvSpPr>
          <p:nvPr>
            <p:ph idx="1"/>
            <p:custDataLst>
              <p:tags r:id="rId1"/>
            </p:custDataLst>
          </p:nvPr>
        </p:nvSpPr>
        <p:spPr/>
        <p:txBody>
          <a:bodyPr>
            <a:normAutofit fontScale="92500"/>
          </a:bodyPr>
          <a:lstStyle/>
          <a:p>
            <a:r>
              <a:rPr lang="en-GB" sz="2800" dirty="0" err="1" smtClean="0"/>
              <a:t>Melby</a:t>
            </a:r>
            <a:r>
              <a:rPr lang="el-GR" sz="2800" dirty="0" smtClean="0"/>
              <a:t> </a:t>
            </a:r>
            <a:r>
              <a:rPr lang="en-GB" sz="2800" dirty="0" smtClean="0"/>
              <a:t>P.</a:t>
            </a:r>
            <a:r>
              <a:rPr lang="el-GR" sz="2800" dirty="0" smtClean="0"/>
              <a:t> </a:t>
            </a:r>
            <a:r>
              <a:rPr lang="en-GB" sz="2800" dirty="0" smtClean="0"/>
              <a:t>(1995).</a:t>
            </a:r>
            <a:r>
              <a:rPr lang="el-GR" sz="2800" dirty="0" smtClean="0"/>
              <a:t> </a:t>
            </a:r>
            <a:r>
              <a:rPr lang="en-GB" sz="2800" dirty="0" smtClean="0"/>
              <a:t>Simplified</a:t>
            </a:r>
            <a:r>
              <a:rPr lang="el-GR" sz="2800" dirty="0" smtClean="0"/>
              <a:t> </a:t>
            </a:r>
            <a:r>
              <a:rPr lang="en-GB" sz="2800" dirty="0" smtClean="0"/>
              <a:t>Irrigation</a:t>
            </a:r>
            <a:r>
              <a:rPr lang="el-GR" sz="2800" dirty="0" smtClean="0"/>
              <a:t> </a:t>
            </a:r>
            <a:r>
              <a:rPr lang="en-GB" sz="2800" dirty="0" smtClean="0"/>
              <a:t>Design,</a:t>
            </a:r>
            <a:r>
              <a:rPr lang="el-GR" sz="2800" dirty="0" smtClean="0"/>
              <a:t> </a:t>
            </a:r>
            <a:r>
              <a:rPr lang="en-GB" sz="2800" dirty="0" smtClean="0"/>
              <a:t>Van</a:t>
            </a:r>
            <a:r>
              <a:rPr lang="el-GR" sz="2800" dirty="0" smtClean="0"/>
              <a:t> </a:t>
            </a:r>
            <a:r>
              <a:rPr lang="en-GB" sz="2800" dirty="0" err="1" smtClean="0"/>
              <a:t>Nostrand</a:t>
            </a:r>
            <a:r>
              <a:rPr lang="el-GR" sz="2800" dirty="0" smtClean="0"/>
              <a:t> </a:t>
            </a:r>
            <a:r>
              <a:rPr lang="en-GB" sz="2800" dirty="0" smtClean="0"/>
              <a:t>Reinhold</a:t>
            </a:r>
            <a:r>
              <a:rPr lang="el-GR" sz="2800" dirty="0" smtClean="0"/>
              <a:t>.</a:t>
            </a:r>
            <a:endParaRPr lang="en-GB" sz="2800" dirty="0" smtClean="0"/>
          </a:p>
          <a:p>
            <a:r>
              <a:rPr lang="el-GR" sz="2800" dirty="0" err="1" smtClean="0"/>
              <a:t>Μπαμπίλης</a:t>
            </a:r>
            <a:r>
              <a:rPr lang="el-GR" sz="2800" dirty="0" smtClean="0"/>
              <a:t> Δ. (2008)</a:t>
            </a:r>
            <a:r>
              <a:rPr lang="en-US" sz="2800" dirty="0" smtClean="0"/>
              <a:t>.</a:t>
            </a:r>
            <a:r>
              <a:rPr lang="el-GR" sz="2800" dirty="0" smtClean="0"/>
              <a:t> Αρδευτικά δίκτυα πρασίνου. Εκδόσεις </a:t>
            </a:r>
            <a:r>
              <a:rPr lang="el-GR" sz="2800" dirty="0" err="1" smtClean="0"/>
              <a:t>Σταμούλη</a:t>
            </a:r>
            <a:r>
              <a:rPr lang="el-GR" sz="2800" dirty="0" smtClean="0"/>
              <a:t>, Αθήνα.</a:t>
            </a:r>
          </a:p>
          <a:p>
            <a:r>
              <a:rPr lang="el-GR" sz="2800" dirty="0" err="1" smtClean="0"/>
              <a:t>Σπαντιδάκης</a:t>
            </a:r>
            <a:r>
              <a:rPr lang="el-GR" sz="2800" dirty="0" smtClean="0"/>
              <a:t> Ι. (1999) </a:t>
            </a:r>
            <a:r>
              <a:rPr lang="el-GR" sz="2800" dirty="0" err="1" smtClean="0"/>
              <a:t>Γράστις</a:t>
            </a:r>
            <a:r>
              <a:rPr lang="el-GR" sz="2800" dirty="0" smtClean="0"/>
              <a:t> – Επιστήμη και Τεχνική του Χλοοτάπητα. Εκδόσεις </a:t>
            </a:r>
            <a:r>
              <a:rPr lang="el-GR" sz="2800" dirty="0" err="1" smtClean="0"/>
              <a:t>Σταµούλης</a:t>
            </a:r>
            <a:r>
              <a:rPr lang="el-GR" sz="2800" dirty="0" smtClean="0"/>
              <a:t>, Αθήνα</a:t>
            </a:r>
          </a:p>
          <a:p>
            <a:r>
              <a:rPr lang="el-GR" sz="2800" dirty="0" err="1" smtClean="0"/>
              <a:t>Pycraft</a:t>
            </a:r>
            <a:r>
              <a:rPr lang="el-GR" sz="2800" dirty="0" smtClean="0"/>
              <a:t> D. (1990) Γκαζόν, Φυτά </a:t>
            </a:r>
            <a:r>
              <a:rPr lang="el-GR" sz="2800" dirty="0" err="1" smtClean="0"/>
              <a:t>Εδαφοκάλυψης</a:t>
            </a:r>
            <a:r>
              <a:rPr lang="el-GR" sz="2800" dirty="0" smtClean="0"/>
              <a:t>: Τα Ζιζάνια και η Καταπολέμησή τους.</a:t>
            </a:r>
          </a:p>
          <a:p>
            <a:r>
              <a:rPr lang="en-US" sz="2800" dirty="0" smtClean="0"/>
              <a:t>Watkins, </a:t>
            </a:r>
            <a:r>
              <a:rPr lang="en-US" sz="2800" dirty="0" err="1" smtClean="0"/>
              <a:t>J.A</a:t>
            </a:r>
            <a:r>
              <a:rPr lang="en-US" sz="2800" dirty="0" smtClean="0"/>
              <a:t>. (1987). Turf Irrigation Manual. </a:t>
            </a:r>
            <a:r>
              <a:rPr lang="en-US" sz="2800" dirty="0" err="1" smtClean="0"/>
              <a:t>Telsco</a:t>
            </a:r>
            <a:r>
              <a:rPr lang="en-US" sz="2800" dirty="0" smtClean="0"/>
              <a:t>, Dallas.</a:t>
            </a:r>
            <a:endParaRPr lang="el-GR" sz="2800" dirty="0"/>
          </a:p>
          <a:p>
            <a:endParaRPr lang="el-GR" sz="2800" dirty="0" smtClean="0"/>
          </a:p>
        </p:txBody>
      </p:sp>
    </p:spTree>
    <p:extLst>
      <p:ext uri="{BB962C8B-B14F-4D97-AF65-F5344CB8AC3E}">
        <p14:creationId xmlns:p14="http://schemas.microsoft.com/office/powerpoint/2010/main" val="314716029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p:txBody>
          <a:bodyPr>
            <a:normAutofit/>
          </a:bodyPr>
          <a:lstStyle/>
          <a:p>
            <a:r>
              <a:rPr lang="el-GR" b="1" dirty="0" smtClean="0"/>
              <a:t>Τέλος ενότητας</a:t>
            </a:r>
            <a:endParaRPr lang="el-GR" b="1" dirty="0"/>
          </a:p>
        </p:txBody>
      </p:sp>
      <p:sp>
        <p:nvSpPr>
          <p:cNvPr id="3" name="Υπότιτλος 1"/>
          <p:cNvSpPr>
            <a:spLocks noGrp="1"/>
          </p:cNvSpPr>
          <p:nvPr>
            <p:ph type="subTitle" idx="1"/>
          </p:nvPr>
        </p:nvSpPr>
        <p:spPr bwMode="gray"/>
        <p:txBody>
          <a:bodyPr>
            <a:normAutofit/>
          </a:bodyPr>
          <a:lstStyle/>
          <a:p>
            <a:pPr algn="r"/>
            <a:endParaRPr lang="el-GR" sz="4400" dirty="0" smtClean="0">
              <a:solidFill>
                <a:schemeClr val="tx1">
                  <a:lumMod val="65000"/>
                  <a:lumOff val="35000"/>
                </a:schemeClr>
              </a:solidFill>
            </a:endParaRPr>
          </a:p>
          <a:p>
            <a:pPr algn="r"/>
            <a:r>
              <a:rPr lang="el-GR" sz="2000" dirty="0" smtClean="0">
                <a:solidFill>
                  <a:schemeClr val="tx1">
                    <a:lumMod val="65000"/>
                    <a:lumOff val="35000"/>
                  </a:schemeClr>
                </a:solidFill>
              </a:rPr>
              <a:t>Επεξεργασία: Μέγας Χρήστος</a:t>
            </a:r>
            <a:endParaRPr lang="el-GR" sz="2000" dirty="0">
              <a:solidFill>
                <a:schemeClr val="tx1">
                  <a:lumMod val="65000"/>
                  <a:lumOff val="35000"/>
                </a:schemeClr>
              </a:solidFill>
            </a:endParaRPr>
          </a:p>
        </p:txBody>
      </p:sp>
      <p:pic>
        <p:nvPicPr>
          <p:cNvPr id="6" name="Εικόνα 1" descr=" Λογότυπο για άδειες χρήσης creative commons, b y, n c, s a ">
            <a:hlinkClick r:id="rId4" tooltip="Μετάβαση στην Άδεια Χρήσης"/>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907959" y="5949280"/>
            <a:ext cx="1583921" cy="554177"/>
          </a:xfrm>
          <a:prstGeom prst="rect">
            <a:avLst/>
          </a:prstGeom>
        </p:spPr>
      </p:pic>
      <p:pic>
        <p:nvPicPr>
          <p:cNvPr id="7" name="Εικόνα 2" descr="Λογότυπο επιχειρησιακού προγράμματος εκπαίδευση και δια βίου μάθηση ">
            <a:hlinkClick r:id="rId6" tooltip="Μετάβαση στο www.edulll.gr/"/>
          </p:cNvPr>
          <p:cNvPicPr>
            <a:picLocks noChangeAspect="1" noChangeArrowheads="1"/>
          </p:cNvPicPr>
          <p:nvPr/>
        </p:nvPicPr>
        <p:blipFill>
          <a:blip r:embed="rId7" cstate="print"/>
          <a:srcRect/>
          <a:stretch>
            <a:fillRect/>
          </a:stretch>
        </p:blipFill>
        <p:spPr bwMode="auto">
          <a:xfrm>
            <a:off x="3492500" y="5638800"/>
            <a:ext cx="4310063" cy="1030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Θέση αριθμού διαφάνειας 4"/>
          <p:cNvSpPr>
            <a:spLocks noGrp="1"/>
          </p:cNvSpPr>
          <p:nvPr>
            <p:ph type="sldNum" sz="quarter" idx="12"/>
          </p:nvPr>
        </p:nvSpPr>
        <p:spPr/>
        <p:txBody>
          <a:bodyPr/>
          <a:lstStyle/>
          <a:p>
            <a:fld id="{2F6EEB8D-302B-4BB7-AB7B-5E18E67E8EEA}" type="slidenum">
              <a:rPr lang="el-GR" smtClean="0"/>
              <a:pPr/>
              <a:t>15</a:t>
            </a:fld>
            <a:endParaRPr lang="el-GR" dirty="0"/>
          </a:p>
        </p:txBody>
      </p:sp>
    </p:spTree>
    <p:custDataLst>
      <p:tags r:id="rId1"/>
    </p:custDataLst>
    <p:extLst>
      <p:ext uri="{BB962C8B-B14F-4D97-AF65-F5344CB8AC3E}">
        <p14:creationId xmlns:p14="http://schemas.microsoft.com/office/powerpoint/2010/main" val="353756587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cap="none" dirty="0" smtClean="0"/>
              <a:t>Σημειώματα</a:t>
            </a:r>
            <a:endParaRPr lang="el-GR" cap="none" dirty="0"/>
          </a:p>
        </p:txBody>
      </p:sp>
      <p:sp>
        <p:nvSpPr>
          <p:cNvPr id="5" name="Θέση αριθμού διαφάνειας 4"/>
          <p:cNvSpPr>
            <a:spLocks noGrp="1"/>
          </p:cNvSpPr>
          <p:nvPr>
            <p:ph type="sldNum" sz="quarter" idx="12"/>
          </p:nvPr>
        </p:nvSpPr>
        <p:spPr/>
        <p:txBody>
          <a:bodyPr/>
          <a:lstStyle/>
          <a:p>
            <a:fld id="{2F6EEB8D-302B-4BB7-AB7B-5E18E67E8EEA}" type="slidenum">
              <a:rPr lang="el-GR" smtClean="0"/>
              <a:t>16</a:t>
            </a:fld>
            <a:endParaRPr lang="el-GR" dirty="0"/>
          </a:p>
        </p:txBody>
      </p:sp>
    </p:spTree>
    <p:extLst>
      <p:ext uri="{BB962C8B-B14F-4D97-AF65-F5344CB8AC3E}">
        <p14:creationId xmlns:p14="http://schemas.microsoft.com/office/powerpoint/2010/main" val="254342997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1"/>
          <p:cNvSpPr>
            <a:spLocks noGrp="1"/>
          </p:cNvSpPr>
          <p:nvPr>
            <p:ph type="title"/>
          </p:nvPr>
        </p:nvSpPr>
        <p:spPr>
          <a:xfrm>
            <a:off x="457200" y="274638"/>
            <a:ext cx="8229600" cy="1143000"/>
          </a:xfrm>
        </p:spPr>
        <p:txBody>
          <a:bodyPr>
            <a:noAutofit/>
          </a:bodyPr>
          <a:lstStyle/>
          <a:p>
            <a:r>
              <a:rPr lang="el-GR" sz="4000" b="1" dirty="0"/>
              <a:t>Σημείωμα Ιστορικού </a:t>
            </a:r>
            <a:r>
              <a:rPr lang="el-GR" sz="4000" b="1" dirty="0" smtClean="0"/>
              <a:t/>
            </a:r>
            <a:br>
              <a:rPr lang="el-GR" sz="4000" b="1" dirty="0" smtClean="0"/>
            </a:br>
            <a:r>
              <a:rPr lang="el-GR" sz="4000" b="1" dirty="0" smtClean="0"/>
              <a:t>Εκδόσεων</a:t>
            </a:r>
            <a:r>
              <a:rPr lang="en-US" sz="4000" b="1" dirty="0" smtClean="0"/>
              <a:t> </a:t>
            </a:r>
            <a:r>
              <a:rPr lang="el-GR" sz="4000" b="1" dirty="0" smtClean="0"/>
              <a:t>Έργου</a:t>
            </a:r>
            <a:endParaRPr lang="el-GR" sz="4000" b="1" dirty="0"/>
          </a:p>
        </p:txBody>
      </p:sp>
      <p:sp>
        <p:nvSpPr>
          <p:cNvPr id="5" name="Θέση περιεχομένου 1"/>
          <p:cNvSpPr>
            <a:spLocks noGrp="1"/>
          </p:cNvSpPr>
          <p:nvPr>
            <p:ph idx="1"/>
          </p:nvPr>
        </p:nvSpPr>
        <p:spPr/>
        <p:txBody>
          <a:bodyPr>
            <a:normAutofit/>
          </a:bodyPr>
          <a:lstStyle/>
          <a:p>
            <a:pPr marL="0" indent="0">
              <a:spcBef>
                <a:spcPts val="0"/>
              </a:spcBef>
              <a:buNone/>
            </a:pPr>
            <a:endParaRPr lang="el-GR" sz="2000" dirty="0" smtClean="0"/>
          </a:p>
          <a:p>
            <a:pPr marL="0" indent="0">
              <a:spcBef>
                <a:spcPts val="0"/>
              </a:spcBef>
              <a:spcAft>
                <a:spcPts val="4200"/>
              </a:spcAft>
              <a:buNone/>
            </a:pPr>
            <a:r>
              <a:rPr lang="el-GR" sz="2800" dirty="0" smtClean="0"/>
              <a:t>Το </a:t>
            </a:r>
            <a:r>
              <a:rPr lang="el-GR" sz="2800" dirty="0"/>
              <a:t>παρόν έργο αποτελεί την έκδοση </a:t>
            </a:r>
            <a:r>
              <a:rPr lang="en-US" sz="2800" dirty="0" smtClean="0"/>
              <a:t>1</a:t>
            </a:r>
            <a:r>
              <a:rPr lang="el-GR" sz="2800" dirty="0" smtClean="0"/>
              <a:t>.</a:t>
            </a:r>
            <a:r>
              <a:rPr lang="en-US" sz="2800" dirty="0" smtClean="0"/>
              <a:t>00</a:t>
            </a:r>
            <a:r>
              <a:rPr lang="el-GR" sz="2800" dirty="0" smtClean="0"/>
              <a:t>.</a:t>
            </a:r>
            <a:endParaRPr lang="el-GR" sz="2800" dirty="0"/>
          </a:p>
          <a:p>
            <a:pPr marL="0" indent="0">
              <a:spcBef>
                <a:spcPts val="0"/>
              </a:spcBef>
              <a:spcAft>
                <a:spcPts val="1800"/>
              </a:spcAft>
              <a:buNone/>
            </a:pPr>
            <a:r>
              <a:rPr lang="el-GR" sz="2400" dirty="0" smtClean="0"/>
              <a:t>Έχουν προηγηθεί οι κάτωθι εκδόσεις:</a:t>
            </a:r>
          </a:p>
          <a:p>
            <a:pPr lvl="1">
              <a:spcBef>
                <a:spcPts val="0"/>
              </a:spcBef>
              <a:spcAft>
                <a:spcPts val="1200"/>
              </a:spcAft>
              <a:buFont typeface="Arial" panose="020B0604020202020204" pitchFamily="34" charset="0"/>
              <a:buChar char="•"/>
            </a:pPr>
            <a:r>
              <a:rPr lang="el-GR" sz="2000" dirty="0" smtClean="0"/>
              <a:t>Έκδοση </a:t>
            </a:r>
            <a:r>
              <a:rPr lang="el-GR" sz="2000" dirty="0" smtClean="0">
                <a:solidFill>
                  <a:srgbClr val="FF0000"/>
                </a:solidFill>
              </a:rPr>
              <a:t>Χ1</a:t>
            </a:r>
            <a:r>
              <a:rPr lang="el-GR" sz="2000" dirty="0" smtClean="0"/>
              <a:t>.</a:t>
            </a:r>
            <a:r>
              <a:rPr lang="el-GR" sz="2000" dirty="0" smtClean="0">
                <a:solidFill>
                  <a:srgbClr val="FF0000"/>
                </a:solidFill>
              </a:rPr>
              <a:t>Υ1Ζ1</a:t>
            </a:r>
            <a:r>
              <a:rPr lang="el-GR" sz="2000" dirty="0" smtClean="0"/>
              <a:t> διαθέσιμη εδώ. </a:t>
            </a:r>
            <a:r>
              <a:rPr lang="el-GR" sz="2000" dirty="0" smtClean="0">
                <a:solidFill>
                  <a:srgbClr val="92D050"/>
                </a:solidFill>
              </a:rPr>
              <a:t>(Συνδέστε στο «εδώ» τον υπερσύνδεσμο). </a:t>
            </a:r>
          </a:p>
          <a:p>
            <a:pPr lvl="1">
              <a:spcBef>
                <a:spcPts val="0"/>
              </a:spcBef>
              <a:spcAft>
                <a:spcPts val="1200"/>
              </a:spcAft>
              <a:buFont typeface="Arial" panose="020B0604020202020204" pitchFamily="34" charset="0"/>
              <a:buChar char="•"/>
            </a:pPr>
            <a:r>
              <a:rPr lang="el-GR" sz="2000" dirty="0" smtClean="0"/>
              <a:t>Έκδοση </a:t>
            </a:r>
            <a:r>
              <a:rPr lang="el-GR" sz="2000" dirty="0" smtClean="0">
                <a:solidFill>
                  <a:srgbClr val="FF0000"/>
                </a:solidFill>
              </a:rPr>
              <a:t>Χ2</a:t>
            </a:r>
            <a:r>
              <a:rPr lang="el-GR" sz="2000" dirty="0" smtClean="0"/>
              <a:t>.</a:t>
            </a:r>
            <a:r>
              <a:rPr lang="el-GR" sz="2000" dirty="0" smtClean="0">
                <a:solidFill>
                  <a:srgbClr val="FF0000"/>
                </a:solidFill>
              </a:rPr>
              <a:t>Υ2Ζ2</a:t>
            </a:r>
            <a:r>
              <a:rPr lang="el-GR" sz="2000" dirty="0" smtClean="0"/>
              <a:t> διαθέσιμη εδώ. </a:t>
            </a:r>
            <a:r>
              <a:rPr lang="el-GR" sz="2000" dirty="0" smtClean="0">
                <a:solidFill>
                  <a:srgbClr val="92D050"/>
                </a:solidFill>
              </a:rPr>
              <a:t>(Συνδέστε στο «εδώ» τον υπερσύνδεσμο). </a:t>
            </a:r>
          </a:p>
          <a:p>
            <a:pPr lvl="1">
              <a:spcBef>
                <a:spcPts val="0"/>
              </a:spcBef>
              <a:buFont typeface="Arial" panose="020B0604020202020204" pitchFamily="34" charset="0"/>
              <a:buChar char="•"/>
            </a:pPr>
            <a:r>
              <a:rPr lang="el-GR" sz="2000" dirty="0" smtClean="0"/>
              <a:t>Έκδοση </a:t>
            </a:r>
            <a:r>
              <a:rPr lang="el-GR" sz="2000" dirty="0" smtClean="0">
                <a:solidFill>
                  <a:srgbClr val="FF0000"/>
                </a:solidFill>
              </a:rPr>
              <a:t>Χ3</a:t>
            </a:r>
            <a:r>
              <a:rPr lang="el-GR" sz="2000" dirty="0" smtClean="0"/>
              <a:t>.</a:t>
            </a:r>
            <a:r>
              <a:rPr lang="el-GR" sz="2000" dirty="0" smtClean="0">
                <a:solidFill>
                  <a:srgbClr val="FF0000"/>
                </a:solidFill>
              </a:rPr>
              <a:t>Υ3Ζ3</a:t>
            </a:r>
            <a:r>
              <a:rPr lang="el-GR" sz="2000" dirty="0" smtClean="0"/>
              <a:t> διαθέσιμη εδώ. </a:t>
            </a:r>
            <a:r>
              <a:rPr lang="el-GR" sz="2000" dirty="0" smtClean="0">
                <a:solidFill>
                  <a:srgbClr val="92D050"/>
                </a:solidFill>
              </a:rPr>
              <a:t>(Συνδέστε στο «εδώ» τον υπερσύνδεσμο). </a:t>
            </a:r>
          </a:p>
          <a:p>
            <a:endParaRPr lang="el-GR" sz="2000" dirty="0"/>
          </a:p>
        </p:txBody>
      </p:sp>
      <p:sp>
        <p:nvSpPr>
          <p:cNvPr id="3" name="Θέση αριθμού διαφάνειας 2"/>
          <p:cNvSpPr>
            <a:spLocks noGrp="1"/>
          </p:cNvSpPr>
          <p:nvPr>
            <p:ph type="sldNum" sz="quarter" idx="12"/>
          </p:nvPr>
        </p:nvSpPr>
        <p:spPr/>
        <p:txBody>
          <a:bodyPr/>
          <a:lstStyle/>
          <a:p>
            <a:fld id="{2F6EEB8D-302B-4BB7-AB7B-5E18E67E8EEA}" type="slidenum">
              <a:rPr lang="el-GR" smtClean="0"/>
              <a:t>17</a:t>
            </a:fld>
            <a:endParaRPr lang="el-GR" dirty="0"/>
          </a:p>
        </p:txBody>
      </p:sp>
    </p:spTree>
    <p:extLst>
      <p:ext uri="{BB962C8B-B14F-4D97-AF65-F5344CB8AC3E}">
        <p14:creationId xmlns:p14="http://schemas.microsoft.com/office/powerpoint/2010/main" val="2402597087"/>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274638"/>
            <a:ext cx="8229600" cy="1143000"/>
          </a:xfrm>
        </p:spPr>
        <p:txBody>
          <a:bodyPr>
            <a:normAutofit/>
          </a:bodyPr>
          <a:lstStyle/>
          <a:p>
            <a:r>
              <a:rPr lang="el-GR" b="1" dirty="0"/>
              <a:t>Σημείωμα </a:t>
            </a:r>
            <a:r>
              <a:rPr lang="el-GR" b="1" dirty="0" smtClean="0"/>
              <a:t>Αναφοράς</a:t>
            </a:r>
            <a:endParaRPr lang="el-GR" b="1" dirty="0"/>
          </a:p>
        </p:txBody>
      </p:sp>
      <p:sp>
        <p:nvSpPr>
          <p:cNvPr id="3" name="Θέση περιεχομένου 1"/>
          <p:cNvSpPr>
            <a:spLocks noGrp="1"/>
          </p:cNvSpPr>
          <p:nvPr>
            <p:ph idx="1"/>
          </p:nvPr>
        </p:nvSpPr>
        <p:spPr/>
        <p:txBody>
          <a:bodyPr>
            <a:normAutofit/>
          </a:bodyPr>
          <a:lstStyle/>
          <a:p>
            <a:pPr marL="0" indent="0">
              <a:buNone/>
            </a:pPr>
            <a:endParaRPr lang="el-GR" sz="2400" dirty="0" smtClean="0"/>
          </a:p>
          <a:p>
            <a:pPr marL="0" indent="0">
              <a:buNone/>
            </a:pPr>
            <a:endParaRPr lang="el-GR" sz="2400" dirty="0"/>
          </a:p>
          <a:p>
            <a:pPr marL="0" indent="0">
              <a:buNone/>
            </a:pPr>
            <a:r>
              <a:rPr lang="en-US" sz="2400" dirty="0" smtClean="0"/>
              <a:t>Copyright</a:t>
            </a:r>
            <a:r>
              <a:rPr lang="el-GR" sz="2400" dirty="0" smtClean="0"/>
              <a:t> Τεχνολογικό Εκπαιδευτικό Ίδρυμα Θεσσαλίας</a:t>
            </a:r>
            <a:r>
              <a:rPr lang="en-US" sz="2400" dirty="0" smtClean="0"/>
              <a:t>, </a:t>
            </a:r>
            <a:r>
              <a:rPr lang="el-GR" sz="2400" dirty="0" smtClean="0"/>
              <a:t>Παναγιώτης </a:t>
            </a:r>
            <a:r>
              <a:rPr lang="el-GR" sz="2400" dirty="0" err="1" smtClean="0"/>
              <a:t>Βύρλας</a:t>
            </a:r>
            <a:r>
              <a:rPr lang="el-GR" sz="2400" dirty="0" smtClean="0"/>
              <a:t> 2015. Παναγιώτης </a:t>
            </a:r>
            <a:r>
              <a:rPr lang="el-GR" sz="2400" dirty="0" err="1" smtClean="0"/>
              <a:t>Βύρλας</a:t>
            </a:r>
            <a:r>
              <a:rPr lang="el-GR" sz="2400" dirty="0" smtClean="0"/>
              <a:t> </a:t>
            </a:r>
            <a:br>
              <a:rPr lang="el-GR" sz="2400" dirty="0" smtClean="0"/>
            </a:br>
            <a:r>
              <a:rPr lang="el-GR" sz="2400" dirty="0" smtClean="0"/>
              <a:t>«Τεχνολογία Πρασίνου» Έκδοση 1.0 Λάρισα  01/09/2015 . </a:t>
            </a:r>
            <a:r>
              <a:rPr lang="el-GR" sz="2400" dirty="0"/>
              <a:t>Διαθέσιμο από τη δικτυακή </a:t>
            </a:r>
            <a:r>
              <a:rPr lang="el-GR" sz="2400" dirty="0" smtClean="0"/>
              <a:t>διεύθυνση: </a:t>
            </a:r>
            <a:r>
              <a:rPr lang="en-US" sz="2400" dirty="0" smtClean="0">
                <a:solidFill>
                  <a:srgbClr val="FF0000"/>
                </a:solidFill>
                <a:hlinkClick r:id="rId3" tooltip="Μετάβαση στην ιστοσελίδα του μαθήματος"/>
              </a:rPr>
              <a:t>http://cdev.teilar.gr/courses/AGR10</a:t>
            </a:r>
            <a:r>
              <a:rPr lang="el-GR" sz="2400" dirty="0" smtClean="0">
                <a:solidFill>
                  <a:srgbClr val="FF0000"/>
                </a:solidFill>
                <a:hlinkClick r:id="rId3" tooltip="Μετάβαση στην ιστοσελίδα του μαθήματος"/>
              </a:rPr>
              <a:t>2</a:t>
            </a:r>
            <a:r>
              <a:rPr lang="en-US" sz="2400" dirty="0" smtClean="0">
                <a:solidFill>
                  <a:srgbClr val="FF0000"/>
                </a:solidFill>
                <a:hlinkClick r:id="rId3" tooltip="Μετάβαση στην ιστοσελίδα του μαθήματος"/>
              </a:rPr>
              <a:t>/</a:t>
            </a:r>
            <a:r>
              <a:rPr lang="en-US" sz="2400" dirty="0" err="1" smtClean="0">
                <a:solidFill>
                  <a:srgbClr val="FF0000"/>
                </a:solidFill>
                <a:hlinkClick r:id="rId3" tooltip="Μετάβαση στην ιστοσελίδα του μαθήματος"/>
              </a:rPr>
              <a:t>index.php</a:t>
            </a:r>
            <a:r>
              <a:rPr lang="el-GR" sz="2400" dirty="0" smtClean="0"/>
              <a:t>.</a:t>
            </a:r>
            <a:endParaRPr lang="el-GR" sz="2400" dirty="0"/>
          </a:p>
          <a:p>
            <a:endParaRPr lang="el-GR" sz="2000" dirty="0"/>
          </a:p>
        </p:txBody>
      </p:sp>
      <p:sp>
        <p:nvSpPr>
          <p:cNvPr id="5" name="Θέση αριθμού διαφάνειας 4"/>
          <p:cNvSpPr>
            <a:spLocks noGrp="1"/>
          </p:cNvSpPr>
          <p:nvPr>
            <p:ph type="sldNum" sz="quarter" idx="12"/>
          </p:nvPr>
        </p:nvSpPr>
        <p:spPr/>
        <p:txBody>
          <a:bodyPr/>
          <a:lstStyle/>
          <a:p>
            <a:fld id="{2F6EEB8D-302B-4BB7-AB7B-5E18E67E8EEA}" type="slidenum">
              <a:rPr lang="el-GR" smtClean="0"/>
              <a:t>18</a:t>
            </a:fld>
            <a:endParaRPr lang="el-GR" dirty="0"/>
          </a:p>
        </p:txBody>
      </p:sp>
    </p:spTree>
    <p:extLst>
      <p:ext uri="{BB962C8B-B14F-4D97-AF65-F5344CB8AC3E}">
        <p14:creationId xmlns:p14="http://schemas.microsoft.com/office/powerpoint/2010/main" val="835106813"/>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274638"/>
            <a:ext cx="8229600" cy="1143000"/>
          </a:xfrm>
        </p:spPr>
        <p:txBody>
          <a:bodyPr>
            <a:normAutofit/>
          </a:bodyPr>
          <a:lstStyle/>
          <a:p>
            <a:r>
              <a:rPr lang="el-GR" b="1" dirty="0"/>
              <a:t>Σημείωμα </a:t>
            </a:r>
            <a:r>
              <a:rPr lang="el-GR" b="1" dirty="0" smtClean="0"/>
              <a:t>Αδειοδότησης</a:t>
            </a:r>
            <a:endParaRPr lang="el-GR" b="1" dirty="0"/>
          </a:p>
        </p:txBody>
      </p:sp>
      <p:sp>
        <p:nvSpPr>
          <p:cNvPr id="3" name="Θέση περιεχομένου 1"/>
          <p:cNvSpPr>
            <a:spLocks noGrp="1"/>
          </p:cNvSpPr>
          <p:nvPr>
            <p:ph idx="1"/>
          </p:nvPr>
        </p:nvSpPr>
        <p:spPr>
          <a:xfrm>
            <a:off x="457200" y="1524000"/>
            <a:ext cx="8229600" cy="1905000"/>
          </a:xfrm>
        </p:spPr>
        <p:txBody>
          <a:bodyPr>
            <a:noAutofit/>
          </a:bodyPr>
          <a:lstStyle/>
          <a:p>
            <a:pPr>
              <a:spcBef>
                <a:spcPts val="0"/>
              </a:spcBef>
            </a:pPr>
            <a:r>
              <a:rPr lang="el-GR" sz="2000" dirty="0" smtClean="0"/>
              <a:t>Το </a:t>
            </a:r>
            <a:r>
              <a:rPr lang="el-GR" sz="2000" dirty="0"/>
              <a:t>παρόν υλικό διατίθεται με τους όρους της άδειας χρήσης </a:t>
            </a:r>
            <a:r>
              <a:rPr lang="en-US" sz="2000" dirty="0" smtClean="0"/>
              <a:t>Creative Commons</a:t>
            </a:r>
            <a:r>
              <a:rPr lang="el-GR" sz="2000" dirty="0" smtClean="0"/>
              <a:t>: Αναφορά - </a:t>
            </a:r>
            <a:r>
              <a:rPr lang="el-GR" sz="2000" dirty="0"/>
              <a:t>Μη Εμπορική </a:t>
            </a:r>
            <a:r>
              <a:rPr lang="el-GR" sz="2000" dirty="0" smtClean="0"/>
              <a:t>Χρήση - </a:t>
            </a:r>
            <a:r>
              <a:rPr lang="el-GR" sz="2000" dirty="0"/>
              <a:t>Παρόμοια </a:t>
            </a:r>
            <a:r>
              <a:rPr lang="el-GR" sz="2000" dirty="0" smtClean="0"/>
              <a:t>Διανομή, </a:t>
            </a:r>
            <a:r>
              <a:rPr lang="el-GR" sz="2000" dirty="0"/>
              <a:t>4.0 [1] ή μεταγενέστερη, Διεθνής </a:t>
            </a:r>
            <a:r>
              <a:rPr lang="el-GR" sz="2000" dirty="0" smtClean="0"/>
              <a:t>Έκδοση.</a:t>
            </a:r>
            <a:r>
              <a:rPr lang="en-US" sz="2000" dirty="0" smtClean="0"/>
              <a:t> </a:t>
            </a:r>
            <a:r>
              <a:rPr lang="el-GR" sz="2000" dirty="0" smtClean="0"/>
              <a:t>Εξαιρούνται </a:t>
            </a:r>
            <a:r>
              <a:rPr lang="el-GR" sz="2000" dirty="0"/>
              <a:t>τα αυτοτελή έργα τρίτων π.χ. φωτογραφίες, διαγράμματα </a:t>
            </a:r>
            <a:r>
              <a:rPr lang="el-GR" sz="2000" dirty="0" smtClean="0"/>
              <a:t>κ.λπ., τα </a:t>
            </a:r>
            <a:r>
              <a:rPr lang="el-GR" sz="2000" dirty="0"/>
              <a:t>οποία εμπεριέχονται σε αυτό και τα οποία αναφέρονται μαζί με τους όρους χρήσης τους στο «Σημείωμα Χρήσης Έργων Τρίτων</a:t>
            </a:r>
            <a:r>
              <a:rPr lang="el-GR" sz="2000" dirty="0" smtClean="0"/>
              <a:t>».                     </a:t>
            </a:r>
          </a:p>
          <a:p>
            <a:pPr marL="0" indent="0">
              <a:buNone/>
            </a:pPr>
            <a:endParaRPr lang="el-GR" sz="2000" dirty="0"/>
          </a:p>
        </p:txBody>
      </p:sp>
      <p:pic>
        <p:nvPicPr>
          <p:cNvPr id="2056" name="Εικόνα 1" descr=" Λογότυπο για άδειες χρήσης creative commons, b y, n c, s a " title="Λογότυπο creative commons">
            <a:hlinkClick r:id="rId4" tooltip="Μετάβαση στην Άδεια Χρήσης"/>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3801422" y="3581400"/>
            <a:ext cx="1648660" cy="576064"/>
          </a:xfrm>
          <a:prstGeom prst="rect">
            <a:avLst/>
          </a:prstGeom>
          <a:noFill/>
          <a:extLst>
            <a:ext uri="{909E8E84-426E-40DD-AFC4-6F175D3DCCD1}">
              <a14:hiddenFill xmlns:a14="http://schemas.microsoft.com/office/drawing/2010/main">
                <a:solidFill>
                  <a:srgbClr val="FFFFFF"/>
                </a:solidFill>
              </a14:hiddenFill>
            </a:ext>
          </a:extLst>
        </p:spPr>
      </p:pic>
      <p:sp>
        <p:nvSpPr>
          <p:cNvPr id="6" name="Θέση περιεχομένου 2"/>
          <p:cNvSpPr txBox="1"/>
          <p:nvPr/>
        </p:nvSpPr>
        <p:spPr>
          <a:xfrm>
            <a:off x="533400" y="4224704"/>
            <a:ext cx="8229600" cy="2252296"/>
          </a:xfrm>
          <a:prstGeom prst="rect">
            <a:avLst/>
          </a:prstGeom>
        </p:spPr>
        <p:txBody>
          <a:bodyPr vert="horz" wrap="square" lIns="91440" tIns="45720" rIns="91440" bIns="45720" rtlCol="0" anchor="ctr">
            <a:normAutofit/>
          </a:bodyPr>
          <a:lstStyle/>
          <a:p>
            <a:pPr>
              <a:spcAft>
                <a:spcPts val="600"/>
              </a:spcAft>
            </a:pPr>
            <a:r>
              <a:rPr lang="el-GR" sz="1400" dirty="0"/>
              <a:t>[1] </a:t>
            </a:r>
            <a:r>
              <a:rPr lang="en-US" sz="1400" dirty="0" smtClean="0">
                <a:hlinkClick r:id="rId4" tooltip="Μετάβαση στην Άδεια Χρήσης"/>
              </a:rPr>
              <a:t>http://creativecommons.org/licenses/by-nc-sa/4.0/</a:t>
            </a:r>
            <a:endParaRPr lang="el-GR" sz="1400" dirty="0"/>
          </a:p>
          <a:p>
            <a:r>
              <a:rPr lang="el-GR" sz="1400" dirty="0"/>
              <a:t>Ως </a:t>
            </a:r>
            <a:r>
              <a:rPr lang="el-GR" sz="1400" b="1" dirty="0"/>
              <a:t>Μη Εμπορική</a:t>
            </a:r>
            <a:r>
              <a:rPr lang="el-GR" sz="1400" dirty="0"/>
              <a:t> ορίζεται η χρήση:</a:t>
            </a:r>
          </a:p>
          <a:p>
            <a:pPr marL="800100" lvl="1" indent="-342900">
              <a:buFont typeface="Arial" panose="020B0604020202020204" pitchFamily="34" charset="0"/>
              <a:buChar char="•"/>
            </a:pPr>
            <a:r>
              <a:rPr lang="el-GR" sz="1400" dirty="0"/>
              <a:t>που δεν περιλαμβάνει άμεσο ή έμμεσο οικονομικό όφελος από την χρήση του έργου, για το διανομέα του έργου και </a:t>
            </a:r>
            <a:r>
              <a:rPr lang="el-GR" sz="1400" dirty="0" err="1" smtClean="0"/>
              <a:t>αδειοδόχο</a:t>
            </a:r>
            <a:r>
              <a:rPr lang="el-GR" sz="1400" dirty="0"/>
              <a:t>,</a:t>
            </a:r>
          </a:p>
          <a:p>
            <a:pPr marL="800100" lvl="1" indent="-342900">
              <a:buFont typeface="Arial" panose="020B0604020202020204" pitchFamily="34" charset="0"/>
              <a:buChar char="•"/>
            </a:pPr>
            <a:r>
              <a:rPr lang="el-GR" sz="1400" dirty="0"/>
              <a:t>που</a:t>
            </a:r>
            <a:r>
              <a:rPr lang="en-GB" sz="1400" dirty="0"/>
              <a:t> </a:t>
            </a:r>
            <a:r>
              <a:rPr lang="el-GR" sz="1400" dirty="0"/>
              <a:t>δεν περιλαμβάνει οικονομική συναλλαγή ως προϋπόθεση για τη χρήση ή πρόσβαση στο </a:t>
            </a:r>
            <a:r>
              <a:rPr lang="el-GR" sz="1400" dirty="0" smtClean="0"/>
              <a:t>έργο,</a:t>
            </a:r>
            <a:endParaRPr lang="el-GR" sz="1400" dirty="0"/>
          </a:p>
          <a:p>
            <a:pPr marL="800100" lvl="1" indent="-342900">
              <a:spcAft>
                <a:spcPts val="600"/>
              </a:spcAft>
              <a:buFont typeface="Arial" panose="020B0604020202020204" pitchFamily="34" charset="0"/>
              <a:buChar char="•"/>
            </a:pPr>
            <a:r>
              <a:rPr lang="el-GR" sz="1400" dirty="0"/>
              <a:t>που</a:t>
            </a:r>
            <a:r>
              <a:rPr lang="en-GB" sz="1400" dirty="0"/>
              <a:t> </a:t>
            </a:r>
            <a:r>
              <a:rPr lang="el-GR" sz="1400" dirty="0"/>
              <a:t>δεν προσπορίζει στο διανομέα του έργου και</a:t>
            </a:r>
            <a:r>
              <a:rPr lang="en-GB" sz="1400" dirty="0"/>
              <a:t> </a:t>
            </a:r>
            <a:r>
              <a:rPr lang="el-GR" sz="1400" dirty="0" err="1"/>
              <a:t>αδειοδόχο</a:t>
            </a:r>
            <a:r>
              <a:rPr lang="en-GB" sz="1400" dirty="0"/>
              <a:t> </a:t>
            </a:r>
            <a:r>
              <a:rPr lang="el-GR" sz="1400" dirty="0"/>
              <a:t>έμμεσο οικονομικό όφελος (π.χ. διαφημίσεις) από την προβολή του έργου σε διαδικτυακό </a:t>
            </a:r>
            <a:r>
              <a:rPr lang="el-GR" sz="1400" dirty="0" smtClean="0"/>
              <a:t>τόπο.</a:t>
            </a:r>
            <a:endParaRPr lang="el-GR" sz="1400" dirty="0"/>
          </a:p>
          <a:p>
            <a:r>
              <a:rPr lang="el-GR" sz="1400" dirty="0" smtClean="0"/>
              <a:t>Ο </a:t>
            </a:r>
            <a:r>
              <a:rPr lang="el-GR" sz="1400" dirty="0"/>
              <a:t>δικαιούχος μπορεί να παρέχει στον </a:t>
            </a:r>
            <a:r>
              <a:rPr lang="el-GR" sz="1400" dirty="0" err="1"/>
              <a:t>αδειοδόχο</a:t>
            </a:r>
            <a:r>
              <a:rPr lang="el-GR" sz="1400" dirty="0"/>
              <a:t> ξεχωριστή άδεια να χρησιμοποιεί το έργο για εμπορική χρήση, εφόσον αυτό του ζητηθεί</a:t>
            </a:r>
            <a:r>
              <a:rPr lang="el-GR" sz="1400" dirty="0" smtClean="0"/>
              <a:t>.</a:t>
            </a:r>
            <a:endParaRPr lang="el-GR" sz="1400" dirty="0"/>
          </a:p>
        </p:txBody>
      </p:sp>
      <p:sp>
        <p:nvSpPr>
          <p:cNvPr id="5" name="Θέση αριθμού διαφάνειας 4"/>
          <p:cNvSpPr>
            <a:spLocks noGrp="1"/>
          </p:cNvSpPr>
          <p:nvPr>
            <p:ph type="sldNum" sz="quarter" idx="12"/>
          </p:nvPr>
        </p:nvSpPr>
        <p:spPr/>
        <p:txBody>
          <a:bodyPr/>
          <a:lstStyle/>
          <a:p>
            <a:fld id="{2F6EEB8D-302B-4BB7-AB7B-5E18E67E8EEA}" type="slidenum">
              <a:rPr lang="el-GR" smtClean="0"/>
              <a:t>19</a:t>
            </a:fld>
            <a:endParaRPr lang="el-GR" dirty="0"/>
          </a:p>
        </p:txBody>
      </p:sp>
    </p:spTree>
    <p:custDataLst>
      <p:tags r:id="rId1"/>
    </p:custDataLst>
    <p:extLst>
      <p:ext uri="{BB962C8B-B14F-4D97-AF65-F5344CB8AC3E}">
        <p14:creationId xmlns:p14="http://schemas.microsoft.com/office/powerpoint/2010/main" val="115167613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Τίτλος 1"/>
          <p:cNvSpPr>
            <a:spLocks noGrp="1"/>
          </p:cNvSpPr>
          <p:nvPr>
            <p:ph type="title"/>
          </p:nvPr>
        </p:nvSpPr>
        <p:spPr>
          <a:xfrm>
            <a:off x="457200" y="274638"/>
            <a:ext cx="8229600" cy="1143000"/>
          </a:xfrm>
        </p:spPr>
        <p:txBody>
          <a:bodyPr/>
          <a:lstStyle/>
          <a:p>
            <a:pPr eaLnBrk="1" hangingPunct="1"/>
            <a:r>
              <a:rPr lang="el-GR" b="1" dirty="0" smtClean="0">
                <a:latin typeface="Calibri" panose="020F0502020204030204" pitchFamily="34" charset="0"/>
              </a:rPr>
              <a:t>Χρηματοδότηση</a:t>
            </a:r>
            <a:r>
              <a:rPr lang="el-GR" b="1" dirty="0" smtClean="0"/>
              <a:t> </a:t>
            </a:r>
          </a:p>
        </p:txBody>
      </p:sp>
      <p:sp>
        <p:nvSpPr>
          <p:cNvPr id="4099" name="Θέση περιεχομένου 1"/>
          <p:cNvSpPr>
            <a:spLocks noGrp="1"/>
          </p:cNvSpPr>
          <p:nvPr>
            <p:ph idx="1"/>
          </p:nvPr>
        </p:nvSpPr>
        <p:spPr/>
        <p:txBody>
          <a:bodyPr>
            <a:normAutofit/>
          </a:bodyPr>
          <a:lstStyle/>
          <a:p>
            <a:pPr eaLnBrk="1" hangingPunct="1">
              <a:spcBef>
                <a:spcPts val="0"/>
              </a:spcBef>
              <a:spcAft>
                <a:spcPts val="600"/>
              </a:spcAft>
            </a:pPr>
            <a:r>
              <a:rPr lang="el-GR" sz="2000" dirty="0" smtClean="0">
                <a:latin typeface="Calibri" panose="020F0502020204030204" pitchFamily="34" charset="0"/>
              </a:rPr>
              <a:t>Το παρόν εκπαιδευτικό υλικό έχει αναπτυχθεί στο πλαίσιο του εκπαιδευτικού έργου του διδάσκοντα</a:t>
            </a:r>
            <a:r>
              <a:rPr lang="en-US" sz="2000" dirty="0" smtClean="0">
                <a:latin typeface="Calibri" panose="020F0502020204030204" pitchFamily="34" charset="0"/>
              </a:rPr>
              <a:t>.</a:t>
            </a:r>
            <a:r>
              <a:rPr lang="el-GR" sz="2000" dirty="0" smtClean="0">
                <a:latin typeface="Calibri" panose="020F0502020204030204" pitchFamily="34" charset="0"/>
              </a:rPr>
              <a:t> </a:t>
            </a:r>
            <a:endParaRPr lang="en-US" sz="2000" dirty="0" smtClean="0">
              <a:latin typeface="Calibri" panose="020F0502020204030204" pitchFamily="34" charset="0"/>
            </a:endParaRPr>
          </a:p>
          <a:p>
            <a:pPr lvl="0">
              <a:spcBef>
                <a:spcPts val="0"/>
              </a:spcBef>
              <a:spcAft>
                <a:spcPts val="600"/>
              </a:spcAft>
            </a:pPr>
            <a:r>
              <a:rPr lang="el-GR" sz="2000" dirty="0">
                <a:solidFill>
                  <a:prstClr val="black"/>
                </a:solidFill>
                <a:latin typeface="Calibri" panose="020F0502020204030204" pitchFamily="34" charset="0"/>
              </a:rPr>
              <a:t>Το έργο «</a:t>
            </a:r>
            <a:r>
              <a:rPr lang="el-GR" sz="2000" b="1" dirty="0">
                <a:solidFill>
                  <a:prstClr val="black"/>
                </a:solidFill>
                <a:latin typeface="Calibri" panose="020F0502020204030204" pitchFamily="34" charset="0"/>
              </a:rPr>
              <a:t>Ανοικτά Ακαδημαϊκά Μαθήματα στο </a:t>
            </a:r>
            <a:r>
              <a:rPr lang="el-GR" sz="2000" b="1" dirty="0" smtClean="0">
                <a:solidFill>
                  <a:prstClr val="black"/>
                </a:solidFill>
                <a:latin typeface="Calibri" panose="020F0502020204030204" pitchFamily="34" charset="0"/>
              </a:rPr>
              <a:t>Τ.Ε.Ι. </a:t>
            </a:r>
            <a:r>
              <a:rPr lang="el-GR" sz="2000" b="1" dirty="0">
                <a:solidFill>
                  <a:prstClr val="black"/>
                </a:solidFill>
                <a:latin typeface="Calibri" panose="020F0502020204030204" pitchFamily="34" charset="0"/>
              </a:rPr>
              <a:t>Θεσσαλίας</a:t>
            </a:r>
            <a:r>
              <a:rPr lang="el-GR" sz="2000" dirty="0">
                <a:solidFill>
                  <a:prstClr val="black"/>
                </a:solidFill>
                <a:latin typeface="Calibri" panose="020F0502020204030204" pitchFamily="34" charset="0"/>
              </a:rPr>
              <a:t>» έχει χρηματοδοτήσει μόνο τη αναδιαμόρφωση του εκπαιδευτικού υλικού</a:t>
            </a:r>
            <a:r>
              <a:rPr lang="el-GR" sz="2000" dirty="0" smtClean="0">
                <a:solidFill>
                  <a:prstClr val="black"/>
                </a:solidFill>
                <a:latin typeface="Calibri" panose="020F0502020204030204" pitchFamily="34" charset="0"/>
              </a:rPr>
              <a:t>.</a:t>
            </a:r>
            <a:endParaRPr lang="el-GR" sz="2000" dirty="0" smtClean="0">
              <a:latin typeface="Calibri" panose="020F0502020204030204" pitchFamily="34" charset="0"/>
            </a:endParaRPr>
          </a:p>
          <a:p>
            <a:pPr eaLnBrk="1" hangingPunct="1">
              <a:spcBef>
                <a:spcPts val="0"/>
              </a:spcBef>
            </a:pPr>
            <a:r>
              <a:rPr lang="el-GR" sz="2000" dirty="0" smtClean="0">
                <a:latin typeface="Calibri" panose="020F0502020204030204" pitchFamily="34" charset="0"/>
              </a:rPr>
              <a:t>Το έργο υλοποιείται στο πλαίσιο του Επιχειρησιακού Προγράμματος  «Εκπαίδευση και Δια Βίου Μάθηση» και συγχρηματοδοτείται από την Ευρωπαϊκή Ένωση (Ευρωπαϊκό Κοινωνικό Ταμείο) και από εθνικούς πόρους</a:t>
            </a:r>
            <a:r>
              <a:rPr lang="en-US" sz="2000" dirty="0" smtClean="0">
                <a:latin typeface="Calibri" panose="020F0502020204030204" pitchFamily="34" charset="0"/>
              </a:rPr>
              <a:t>. </a:t>
            </a:r>
            <a:endParaRPr lang="el-GR" sz="2000" dirty="0" smtClean="0">
              <a:latin typeface="Calibri" panose="020F0502020204030204" pitchFamily="34" charset="0"/>
            </a:endParaRPr>
          </a:p>
        </p:txBody>
      </p:sp>
      <p:pic>
        <p:nvPicPr>
          <p:cNvPr id="6" name="Εικόνα 1" descr=" Λογότυπο επιχειρησιακού προγράμματος εκπαίδευση και δια βίου μάθηση.   ">
            <a:hlinkClick r:id="rId4" tooltip="Μετάβαση σε www.edulll.gr"/>
          </p:cNvPr>
          <p:cNvPicPr>
            <a:picLocks noChangeAspect="1" noChangeArrowheads="1"/>
          </p:cNvPicPr>
          <p:nvPr/>
        </p:nvPicPr>
        <p:blipFill>
          <a:blip r:embed="rId5" cstate="print"/>
          <a:srcRect/>
          <a:stretch>
            <a:fillRect/>
          </a:stretch>
        </p:blipFill>
        <p:spPr bwMode="auto">
          <a:xfrm>
            <a:off x="684213" y="4221163"/>
            <a:ext cx="7848600" cy="2016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Θέση αριθμού διαφάνειας 2"/>
          <p:cNvSpPr>
            <a:spLocks noGrp="1"/>
          </p:cNvSpPr>
          <p:nvPr>
            <p:ph type="sldNum" sz="quarter" idx="12"/>
          </p:nvPr>
        </p:nvSpPr>
        <p:spPr/>
        <p:txBody>
          <a:bodyPr/>
          <a:lstStyle/>
          <a:p>
            <a:fld id="{2F6EEB8D-302B-4BB7-AB7B-5E18E67E8EEA}" type="slidenum">
              <a:rPr lang="el-GR" smtClean="0"/>
              <a:t>2</a:t>
            </a:fld>
            <a:endParaRPr lang="el-GR" dirty="0"/>
          </a:p>
        </p:txBody>
      </p:sp>
    </p:spTree>
    <p:custDataLst>
      <p:tags r:id="rId1"/>
    </p:custDataLst>
    <p:extLst>
      <p:ext uri="{BB962C8B-B14F-4D97-AF65-F5344CB8AC3E}">
        <p14:creationId xmlns:p14="http://schemas.microsoft.com/office/powerpoint/2010/main" val="2573475504"/>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274638"/>
            <a:ext cx="8229600" cy="1143000"/>
          </a:xfrm>
        </p:spPr>
        <p:txBody>
          <a:bodyPr>
            <a:noAutofit/>
          </a:bodyPr>
          <a:lstStyle/>
          <a:p>
            <a:r>
              <a:rPr lang="el-GR" sz="4000" b="1" dirty="0"/>
              <a:t>Σημείωμα Χρήσης </a:t>
            </a:r>
            <a:r>
              <a:rPr lang="el-GR" sz="4000" b="1" dirty="0" smtClean="0"/>
              <a:t>Έργων Τρίτων</a:t>
            </a:r>
            <a:r>
              <a:rPr lang="en-US" sz="4000" b="1" dirty="0" smtClean="0"/>
              <a:t> </a:t>
            </a:r>
            <a:r>
              <a:rPr lang="el-GR" sz="4000" b="1" dirty="0" smtClean="0"/>
              <a:t/>
            </a:r>
            <a:br>
              <a:rPr lang="el-GR" sz="4000" b="1" dirty="0" smtClean="0"/>
            </a:br>
            <a:r>
              <a:rPr lang="en-US" sz="4000" b="1" dirty="0" smtClean="0"/>
              <a:t>(1/2)</a:t>
            </a:r>
            <a:endParaRPr lang="el-GR" sz="4000" b="1" dirty="0"/>
          </a:p>
        </p:txBody>
      </p:sp>
      <p:sp>
        <p:nvSpPr>
          <p:cNvPr id="3" name="Θέση περιεχομένου 1"/>
          <p:cNvSpPr>
            <a:spLocks noGrp="1"/>
          </p:cNvSpPr>
          <p:nvPr>
            <p:ph idx="1"/>
          </p:nvPr>
        </p:nvSpPr>
        <p:spPr/>
        <p:txBody>
          <a:bodyPr>
            <a:noAutofit/>
          </a:bodyPr>
          <a:lstStyle/>
          <a:p>
            <a:pPr marL="0" indent="0">
              <a:buNone/>
            </a:pPr>
            <a:r>
              <a:rPr lang="el-GR" sz="2400" dirty="0" smtClean="0"/>
              <a:t>Το </a:t>
            </a:r>
            <a:r>
              <a:rPr lang="el-GR" sz="2400" dirty="0"/>
              <a:t>Έργο αυτό κάνει χρήση των ακόλουθων έργων:</a:t>
            </a:r>
          </a:p>
          <a:p>
            <a:pPr marL="0" indent="0">
              <a:buNone/>
            </a:pPr>
            <a:r>
              <a:rPr lang="el-GR" sz="2400" b="1" dirty="0" smtClean="0"/>
              <a:t>Εικόνες/Σχήματα/Διαγράμματα</a:t>
            </a:r>
            <a:r>
              <a:rPr lang="en-US" sz="2400" b="1" dirty="0" smtClean="0"/>
              <a:t>/</a:t>
            </a:r>
            <a:r>
              <a:rPr lang="el-GR" sz="2400" b="1" dirty="0" smtClean="0"/>
              <a:t>Φωτογραφίες</a:t>
            </a:r>
          </a:p>
          <a:p>
            <a:pPr marL="0" indent="0">
              <a:buNone/>
            </a:pPr>
            <a:r>
              <a:rPr lang="el-GR" sz="2000" dirty="0" smtClean="0">
                <a:solidFill>
                  <a:srgbClr val="FF0000"/>
                </a:solidFill>
              </a:rPr>
              <a:t>Εικόνα 1: &lt;αναφορά</a:t>
            </a:r>
            <a:r>
              <a:rPr lang="el-GR" sz="2000" dirty="0">
                <a:solidFill>
                  <a:srgbClr val="FF0000"/>
                </a:solidFill>
              </a:rPr>
              <a:t>&gt;&lt;άδεια με την οποία διατίθεται&gt; </a:t>
            </a:r>
            <a:r>
              <a:rPr lang="el-GR" sz="2000" dirty="0" smtClean="0">
                <a:solidFill>
                  <a:srgbClr val="FF0000"/>
                </a:solidFill>
              </a:rPr>
              <a:t>&lt;σύνδεσμος&gt;&lt;πηγή&gt;&lt;</a:t>
            </a:r>
            <a:r>
              <a:rPr lang="el-GR" sz="2000" dirty="0" err="1" smtClean="0">
                <a:solidFill>
                  <a:srgbClr val="FF0000"/>
                </a:solidFill>
              </a:rPr>
              <a:t>κ.τ.λ</a:t>
            </a:r>
            <a:r>
              <a:rPr lang="el-GR" sz="2000" dirty="0" smtClean="0">
                <a:solidFill>
                  <a:srgbClr val="FF0000"/>
                </a:solidFill>
              </a:rPr>
              <a:t>&gt;</a:t>
            </a:r>
          </a:p>
          <a:p>
            <a:pPr marL="0" indent="0">
              <a:buNone/>
            </a:pPr>
            <a:r>
              <a:rPr lang="el-GR" sz="2000" dirty="0">
                <a:solidFill>
                  <a:srgbClr val="FF0000"/>
                </a:solidFill>
              </a:rPr>
              <a:t>Εικόνα </a:t>
            </a:r>
            <a:r>
              <a:rPr lang="el-GR" sz="2000" dirty="0" smtClean="0">
                <a:solidFill>
                  <a:srgbClr val="FF0000"/>
                </a:solidFill>
              </a:rPr>
              <a:t>2: </a:t>
            </a:r>
            <a:r>
              <a:rPr lang="el-GR" sz="2000" dirty="0">
                <a:solidFill>
                  <a:srgbClr val="FF0000"/>
                </a:solidFill>
              </a:rPr>
              <a:t>&lt;αναφορά&gt;&lt;άδεια με την οποία διατίθεται&gt; &lt;σύνδεσμος</a:t>
            </a:r>
            <a:r>
              <a:rPr lang="el-GR" sz="2000" dirty="0" smtClean="0">
                <a:solidFill>
                  <a:srgbClr val="FF0000"/>
                </a:solidFill>
              </a:rPr>
              <a:t>&gt;&lt;</a:t>
            </a:r>
            <a:r>
              <a:rPr lang="el-GR" sz="2000" dirty="0">
                <a:solidFill>
                  <a:srgbClr val="FF0000"/>
                </a:solidFill>
              </a:rPr>
              <a:t>πηγή</a:t>
            </a:r>
            <a:r>
              <a:rPr lang="el-GR" sz="2000" dirty="0" smtClean="0">
                <a:solidFill>
                  <a:srgbClr val="FF0000"/>
                </a:solidFill>
              </a:rPr>
              <a:t>&gt;&lt;</a:t>
            </a:r>
            <a:r>
              <a:rPr lang="el-GR" sz="2000" dirty="0" err="1">
                <a:solidFill>
                  <a:srgbClr val="FF0000"/>
                </a:solidFill>
              </a:rPr>
              <a:t>κ.τ.λ</a:t>
            </a:r>
            <a:r>
              <a:rPr lang="el-GR" sz="2000" dirty="0">
                <a:solidFill>
                  <a:srgbClr val="FF0000"/>
                </a:solidFill>
              </a:rPr>
              <a:t>&gt;</a:t>
            </a:r>
          </a:p>
          <a:p>
            <a:pPr marL="0" indent="0">
              <a:buNone/>
            </a:pPr>
            <a:r>
              <a:rPr lang="el-GR" sz="2000" dirty="0">
                <a:solidFill>
                  <a:srgbClr val="FF0000"/>
                </a:solidFill>
              </a:rPr>
              <a:t>Εικόνα </a:t>
            </a:r>
            <a:r>
              <a:rPr lang="el-GR" sz="2000" dirty="0" smtClean="0">
                <a:solidFill>
                  <a:srgbClr val="FF0000"/>
                </a:solidFill>
              </a:rPr>
              <a:t>3: </a:t>
            </a:r>
            <a:r>
              <a:rPr lang="el-GR" sz="2000" dirty="0">
                <a:solidFill>
                  <a:srgbClr val="FF0000"/>
                </a:solidFill>
              </a:rPr>
              <a:t>&lt;αναφορά&gt;&lt;άδεια με την οποία διατίθεται&gt; &lt;σύνδεσμος</a:t>
            </a:r>
            <a:r>
              <a:rPr lang="el-GR" sz="2000" dirty="0" smtClean="0">
                <a:solidFill>
                  <a:srgbClr val="FF0000"/>
                </a:solidFill>
              </a:rPr>
              <a:t>&gt;&lt;πηγή&gt;&lt;</a:t>
            </a:r>
            <a:r>
              <a:rPr lang="el-GR" sz="2000" dirty="0" err="1">
                <a:solidFill>
                  <a:srgbClr val="FF0000"/>
                </a:solidFill>
              </a:rPr>
              <a:t>κ.τ.λ</a:t>
            </a:r>
            <a:r>
              <a:rPr lang="el-GR" sz="2000" dirty="0">
                <a:solidFill>
                  <a:srgbClr val="FF0000"/>
                </a:solidFill>
              </a:rPr>
              <a:t>&gt;</a:t>
            </a:r>
          </a:p>
          <a:p>
            <a:pPr marL="0" indent="0">
              <a:buNone/>
            </a:pPr>
            <a:r>
              <a:rPr lang="el-GR" sz="2000" dirty="0">
                <a:solidFill>
                  <a:srgbClr val="FF0000"/>
                </a:solidFill>
              </a:rPr>
              <a:t>Εικόνα </a:t>
            </a:r>
            <a:r>
              <a:rPr lang="el-GR" sz="2000" dirty="0" smtClean="0">
                <a:solidFill>
                  <a:srgbClr val="FF0000"/>
                </a:solidFill>
              </a:rPr>
              <a:t>4: </a:t>
            </a:r>
            <a:r>
              <a:rPr lang="el-GR" sz="2000" dirty="0">
                <a:solidFill>
                  <a:srgbClr val="FF0000"/>
                </a:solidFill>
              </a:rPr>
              <a:t>&lt;αναφορά&gt;&lt;άδεια με την οποία διατίθεται&gt; &lt;σύνδεσμος</a:t>
            </a:r>
            <a:r>
              <a:rPr lang="el-GR" sz="2000" dirty="0" smtClean="0">
                <a:solidFill>
                  <a:srgbClr val="FF0000"/>
                </a:solidFill>
              </a:rPr>
              <a:t>&gt;&lt;πηγή&gt;&lt;</a:t>
            </a:r>
            <a:r>
              <a:rPr lang="el-GR" sz="2000" dirty="0" err="1">
                <a:solidFill>
                  <a:srgbClr val="FF0000"/>
                </a:solidFill>
              </a:rPr>
              <a:t>κ.τ.λ</a:t>
            </a:r>
            <a:r>
              <a:rPr lang="el-GR" sz="2000" dirty="0">
                <a:solidFill>
                  <a:srgbClr val="FF0000"/>
                </a:solidFill>
              </a:rPr>
              <a:t>&gt;</a:t>
            </a:r>
          </a:p>
          <a:p>
            <a:pPr marL="0" indent="0">
              <a:buNone/>
            </a:pPr>
            <a:r>
              <a:rPr lang="el-GR" sz="2000" dirty="0">
                <a:solidFill>
                  <a:srgbClr val="FF0000"/>
                </a:solidFill>
              </a:rPr>
              <a:t>Εικόνα </a:t>
            </a:r>
            <a:r>
              <a:rPr lang="el-GR" sz="2000" dirty="0" smtClean="0">
                <a:solidFill>
                  <a:srgbClr val="FF0000"/>
                </a:solidFill>
              </a:rPr>
              <a:t>5: </a:t>
            </a:r>
            <a:r>
              <a:rPr lang="el-GR" sz="2000" dirty="0">
                <a:solidFill>
                  <a:srgbClr val="FF0000"/>
                </a:solidFill>
              </a:rPr>
              <a:t>&lt;αναφορά&gt;&lt;άδεια με την οποία διατίθεται&gt; &lt;</a:t>
            </a:r>
            <a:r>
              <a:rPr lang="el-GR" sz="2000" dirty="0" err="1">
                <a:solidFill>
                  <a:srgbClr val="FF0000"/>
                </a:solidFill>
              </a:rPr>
              <a:t>σύνδεσμος</a:t>
            </a:r>
            <a:r>
              <a:rPr lang="el-GR" sz="2000" dirty="0" err="1" smtClean="0">
                <a:solidFill>
                  <a:srgbClr val="FF0000"/>
                </a:solidFill>
              </a:rPr>
              <a:t>&gt;&lt;πηγή&gt;&lt;</a:t>
            </a:r>
            <a:r>
              <a:rPr lang="el-GR" sz="2000" dirty="0" err="1">
                <a:solidFill>
                  <a:srgbClr val="FF0000"/>
                </a:solidFill>
              </a:rPr>
              <a:t>κ.τ.λ</a:t>
            </a:r>
            <a:r>
              <a:rPr lang="el-GR" sz="2000" dirty="0" smtClean="0">
                <a:solidFill>
                  <a:srgbClr val="FF0000"/>
                </a:solidFill>
              </a:rPr>
              <a:t>&gt;</a:t>
            </a:r>
            <a:endParaRPr lang="el-GR" sz="2000" dirty="0">
              <a:solidFill>
                <a:srgbClr val="FF0000"/>
              </a:solidFill>
            </a:endParaRPr>
          </a:p>
        </p:txBody>
      </p:sp>
      <p:sp>
        <p:nvSpPr>
          <p:cNvPr id="5" name="Θέση αριθμού διαφάνειας 4"/>
          <p:cNvSpPr>
            <a:spLocks noGrp="1"/>
          </p:cNvSpPr>
          <p:nvPr>
            <p:ph type="sldNum" sz="quarter" idx="12"/>
          </p:nvPr>
        </p:nvSpPr>
        <p:spPr/>
        <p:txBody>
          <a:bodyPr/>
          <a:lstStyle/>
          <a:p>
            <a:fld id="{2F6EEB8D-302B-4BB7-AB7B-5E18E67E8EEA}" type="slidenum">
              <a:rPr lang="el-GR" smtClean="0"/>
              <a:t>20</a:t>
            </a:fld>
            <a:endParaRPr lang="el-GR" dirty="0"/>
          </a:p>
        </p:txBody>
      </p:sp>
    </p:spTree>
    <p:extLst>
      <p:ext uri="{BB962C8B-B14F-4D97-AF65-F5344CB8AC3E}">
        <p14:creationId xmlns:p14="http://schemas.microsoft.com/office/powerpoint/2010/main" val="2897622930"/>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274638"/>
            <a:ext cx="8229600" cy="1143000"/>
          </a:xfrm>
        </p:spPr>
        <p:txBody>
          <a:bodyPr>
            <a:noAutofit/>
          </a:bodyPr>
          <a:lstStyle/>
          <a:p>
            <a:r>
              <a:rPr lang="el-GR" sz="4000" b="1" dirty="0"/>
              <a:t>Σημείωμα Χρήσης </a:t>
            </a:r>
            <a:r>
              <a:rPr lang="el-GR" sz="4000" b="1" dirty="0" smtClean="0"/>
              <a:t>Έργων Τρίτων</a:t>
            </a:r>
            <a:r>
              <a:rPr lang="en-US" sz="4000" b="1" dirty="0" smtClean="0"/>
              <a:t> </a:t>
            </a:r>
            <a:r>
              <a:rPr lang="el-GR" sz="4000" b="1" dirty="0" smtClean="0"/>
              <a:t/>
            </a:r>
            <a:br>
              <a:rPr lang="el-GR" sz="4000" b="1" dirty="0" smtClean="0"/>
            </a:br>
            <a:r>
              <a:rPr lang="en-US" sz="4000" b="1" dirty="0" smtClean="0"/>
              <a:t>(2/2)</a:t>
            </a:r>
            <a:r>
              <a:rPr lang="el-GR" sz="4000" b="1" dirty="0" smtClean="0"/>
              <a:t> </a:t>
            </a:r>
            <a:endParaRPr lang="el-GR" sz="4000" b="1" dirty="0"/>
          </a:p>
        </p:txBody>
      </p:sp>
      <p:sp>
        <p:nvSpPr>
          <p:cNvPr id="3" name="Θέση περιεχομένου 1"/>
          <p:cNvSpPr>
            <a:spLocks noGrp="1"/>
          </p:cNvSpPr>
          <p:nvPr>
            <p:ph idx="1"/>
          </p:nvPr>
        </p:nvSpPr>
        <p:spPr/>
        <p:txBody>
          <a:bodyPr>
            <a:normAutofit/>
          </a:bodyPr>
          <a:lstStyle/>
          <a:p>
            <a:pPr marL="0" indent="0">
              <a:buNone/>
            </a:pPr>
            <a:r>
              <a:rPr lang="el-GR" sz="2400" dirty="0" smtClean="0"/>
              <a:t>Το </a:t>
            </a:r>
            <a:r>
              <a:rPr lang="el-GR" sz="2400" dirty="0"/>
              <a:t>Έργο αυτό κάνει χρήση των ακόλουθων έργων:</a:t>
            </a:r>
          </a:p>
          <a:p>
            <a:pPr marL="0" indent="0">
              <a:buNone/>
            </a:pPr>
            <a:r>
              <a:rPr lang="el-GR" sz="2400" b="1" dirty="0" smtClean="0"/>
              <a:t>Πίνακες</a:t>
            </a:r>
          </a:p>
          <a:p>
            <a:pPr marL="0" indent="0">
              <a:buNone/>
            </a:pPr>
            <a:r>
              <a:rPr lang="el-GR" sz="2000" dirty="0" smtClean="0">
                <a:solidFill>
                  <a:srgbClr val="FF0000"/>
                </a:solidFill>
              </a:rPr>
              <a:t>Πίνακας 1: &lt;αναφορά</a:t>
            </a:r>
            <a:r>
              <a:rPr lang="el-GR" sz="2000" dirty="0">
                <a:solidFill>
                  <a:srgbClr val="FF0000"/>
                </a:solidFill>
              </a:rPr>
              <a:t>&gt;&lt;άδεια με την οποία διατίθεται&gt; </a:t>
            </a:r>
            <a:r>
              <a:rPr lang="el-GR" sz="2000" dirty="0" smtClean="0">
                <a:solidFill>
                  <a:srgbClr val="FF0000"/>
                </a:solidFill>
              </a:rPr>
              <a:t>&lt;σύνδεσμος&gt;&lt;πηγή&gt;&lt;</a:t>
            </a:r>
            <a:r>
              <a:rPr lang="el-GR" sz="2000" dirty="0" err="1" smtClean="0">
                <a:solidFill>
                  <a:srgbClr val="FF0000"/>
                </a:solidFill>
              </a:rPr>
              <a:t>κ.τ.λ</a:t>
            </a:r>
            <a:r>
              <a:rPr lang="el-GR" sz="2000" dirty="0" smtClean="0">
                <a:solidFill>
                  <a:srgbClr val="FF0000"/>
                </a:solidFill>
              </a:rPr>
              <a:t>&gt;</a:t>
            </a:r>
          </a:p>
          <a:p>
            <a:pPr marL="0" indent="0">
              <a:buNone/>
            </a:pPr>
            <a:r>
              <a:rPr lang="el-GR" sz="2000" dirty="0" smtClean="0">
                <a:solidFill>
                  <a:srgbClr val="FF0000"/>
                </a:solidFill>
              </a:rPr>
              <a:t>Πίνακας 2: </a:t>
            </a:r>
            <a:r>
              <a:rPr lang="el-GR" sz="2000" dirty="0">
                <a:solidFill>
                  <a:srgbClr val="FF0000"/>
                </a:solidFill>
              </a:rPr>
              <a:t>&lt;αναφορά&gt;&lt;άδεια με την οποία διατίθεται&gt; &lt;σύνδεσμος</a:t>
            </a:r>
            <a:r>
              <a:rPr lang="el-GR" sz="2000" dirty="0" smtClean="0">
                <a:solidFill>
                  <a:srgbClr val="FF0000"/>
                </a:solidFill>
              </a:rPr>
              <a:t>&gt;&lt;πηγή&gt;&lt;</a:t>
            </a:r>
            <a:r>
              <a:rPr lang="el-GR" sz="2000" dirty="0" err="1">
                <a:solidFill>
                  <a:srgbClr val="FF0000"/>
                </a:solidFill>
              </a:rPr>
              <a:t>κ.τ.λ</a:t>
            </a:r>
            <a:r>
              <a:rPr lang="el-GR" sz="2000" dirty="0">
                <a:solidFill>
                  <a:srgbClr val="FF0000"/>
                </a:solidFill>
              </a:rPr>
              <a:t>&gt;</a:t>
            </a:r>
          </a:p>
          <a:p>
            <a:pPr marL="0" indent="0">
              <a:buNone/>
            </a:pPr>
            <a:r>
              <a:rPr lang="el-GR" sz="2000" dirty="0" smtClean="0">
                <a:solidFill>
                  <a:srgbClr val="FF0000"/>
                </a:solidFill>
              </a:rPr>
              <a:t>Πίνακας 3: </a:t>
            </a:r>
            <a:r>
              <a:rPr lang="el-GR" sz="2000" dirty="0">
                <a:solidFill>
                  <a:srgbClr val="FF0000"/>
                </a:solidFill>
              </a:rPr>
              <a:t>&lt;αναφορά&gt;&lt;άδεια με την οποία διατίθεται&gt; &lt;σύνδεσμος</a:t>
            </a:r>
            <a:r>
              <a:rPr lang="el-GR" sz="2000" dirty="0" smtClean="0">
                <a:solidFill>
                  <a:srgbClr val="FF0000"/>
                </a:solidFill>
              </a:rPr>
              <a:t>&gt;&lt;πηγή&gt;&lt;</a:t>
            </a:r>
            <a:r>
              <a:rPr lang="el-GR" sz="2000" dirty="0" err="1" smtClean="0">
                <a:solidFill>
                  <a:srgbClr val="FF0000"/>
                </a:solidFill>
              </a:rPr>
              <a:t>κ.τ.λ</a:t>
            </a:r>
            <a:r>
              <a:rPr lang="el-GR" sz="2000" dirty="0" smtClean="0">
                <a:solidFill>
                  <a:srgbClr val="FF0000"/>
                </a:solidFill>
              </a:rPr>
              <a:t>&gt;</a:t>
            </a:r>
            <a:endParaRPr lang="el-GR" sz="2000" dirty="0">
              <a:solidFill>
                <a:srgbClr val="FF0000"/>
              </a:solidFill>
            </a:endParaRPr>
          </a:p>
        </p:txBody>
      </p:sp>
      <p:sp>
        <p:nvSpPr>
          <p:cNvPr id="5" name="Θέση αριθμού διαφάνειας 4"/>
          <p:cNvSpPr>
            <a:spLocks noGrp="1"/>
          </p:cNvSpPr>
          <p:nvPr>
            <p:ph type="sldNum" sz="quarter" idx="12"/>
          </p:nvPr>
        </p:nvSpPr>
        <p:spPr/>
        <p:txBody>
          <a:bodyPr/>
          <a:lstStyle/>
          <a:p>
            <a:fld id="{2F6EEB8D-302B-4BB7-AB7B-5E18E67E8EEA}" type="slidenum">
              <a:rPr lang="el-GR" smtClean="0"/>
              <a:t>21</a:t>
            </a:fld>
            <a:endParaRPr lang="el-GR" dirty="0"/>
          </a:p>
        </p:txBody>
      </p:sp>
    </p:spTree>
    <p:extLst>
      <p:ext uri="{BB962C8B-B14F-4D97-AF65-F5344CB8AC3E}">
        <p14:creationId xmlns:p14="http://schemas.microsoft.com/office/powerpoint/2010/main" val="762143021"/>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274638"/>
            <a:ext cx="8229600" cy="1143000"/>
          </a:xfrm>
        </p:spPr>
        <p:txBody>
          <a:bodyPr>
            <a:normAutofit/>
          </a:bodyPr>
          <a:lstStyle/>
          <a:p>
            <a:r>
              <a:rPr lang="el-GR" b="1" dirty="0"/>
              <a:t>Διατήρηση </a:t>
            </a:r>
            <a:r>
              <a:rPr lang="el-GR" b="1" dirty="0" smtClean="0"/>
              <a:t>Σημειωμάτων</a:t>
            </a:r>
            <a:endParaRPr lang="el-GR" b="1" dirty="0"/>
          </a:p>
        </p:txBody>
      </p:sp>
      <p:sp>
        <p:nvSpPr>
          <p:cNvPr id="3" name="Θέση περιεχομένου 1"/>
          <p:cNvSpPr>
            <a:spLocks noGrp="1"/>
          </p:cNvSpPr>
          <p:nvPr>
            <p:ph idx="1"/>
          </p:nvPr>
        </p:nvSpPr>
        <p:spPr/>
        <p:txBody>
          <a:bodyPr>
            <a:normAutofit/>
          </a:bodyPr>
          <a:lstStyle/>
          <a:p>
            <a:pPr marL="0" indent="0">
              <a:spcBef>
                <a:spcPts val="0"/>
              </a:spcBef>
              <a:buNone/>
            </a:pPr>
            <a:endParaRPr lang="el-GR" sz="2400" dirty="0" smtClean="0"/>
          </a:p>
          <a:p>
            <a:pPr marL="0" indent="0">
              <a:spcBef>
                <a:spcPts val="0"/>
              </a:spcBef>
              <a:spcAft>
                <a:spcPts val="1800"/>
              </a:spcAft>
              <a:buNone/>
            </a:pPr>
            <a:r>
              <a:rPr lang="el-GR" sz="2400" dirty="0" smtClean="0"/>
              <a:t>Οποιαδήποτε </a:t>
            </a:r>
            <a:r>
              <a:rPr lang="el-GR" sz="2400" dirty="0"/>
              <a:t>αναπαραγωγή ή διασκευή του υλικού θα πρέπει να συμπεριλαμβάνει:</a:t>
            </a:r>
          </a:p>
          <a:p>
            <a:pPr lvl="2" indent="-347472">
              <a:spcBef>
                <a:spcPts val="0"/>
              </a:spcBef>
              <a:spcAft>
                <a:spcPts val="600"/>
              </a:spcAft>
              <a:buFont typeface="Wingdings" panose="05000000000000000000" pitchFamily="2" charset="2"/>
              <a:buChar char="§"/>
            </a:pPr>
            <a:r>
              <a:rPr lang="el-GR" sz="2000" dirty="0" smtClean="0"/>
              <a:t>το</a:t>
            </a:r>
            <a:r>
              <a:rPr lang="en-US" sz="2000" dirty="0" smtClean="0"/>
              <a:t> </a:t>
            </a:r>
            <a:r>
              <a:rPr lang="el-GR" sz="2000" dirty="0" smtClean="0"/>
              <a:t>Σημείωμα</a:t>
            </a:r>
            <a:r>
              <a:rPr lang="en-US" sz="2000" dirty="0" smtClean="0"/>
              <a:t> Αναφοράς</a:t>
            </a:r>
            <a:r>
              <a:rPr lang="el-GR" sz="2000" dirty="0" smtClean="0"/>
              <a:t>,</a:t>
            </a:r>
            <a:endParaRPr lang="el-GR" sz="2000" dirty="0"/>
          </a:p>
          <a:p>
            <a:pPr lvl="2" indent="-347472">
              <a:spcBef>
                <a:spcPts val="0"/>
              </a:spcBef>
              <a:spcAft>
                <a:spcPts val="600"/>
              </a:spcAft>
              <a:buFont typeface="Wingdings" panose="05000000000000000000" pitchFamily="2" charset="2"/>
              <a:buChar char="§"/>
            </a:pPr>
            <a:r>
              <a:rPr lang="el-GR" sz="2000" dirty="0" smtClean="0"/>
              <a:t>το</a:t>
            </a:r>
            <a:r>
              <a:rPr lang="en-US" sz="2000" dirty="0" smtClean="0"/>
              <a:t> </a:t>
            </a:r>
            <a:r>
              <a:rPr lang="el-GR" sz="2000" dirty="0" smtClean="0"/>
              <a:t>Σημείωμα</a:t>
            </a:r>
            <a:r>
              <a:rPr lang="en-US" sz="2000" dirty="0" smtClean="0"/>
              <a:t> Αδειοδότησης</a:t>
            </a:r>
            <a:r>
              <a:rPr lang="el-GR" sz="2000" dirty="0" smtClean="0"/>
              <a:t>,</a:t>
            </a:r>
            <a:endParaRPr lang="el-GR" sz="2000" dirty="0"/>
          </a:p>
          <a:p>
            <a:pPr lvl="2" indent="-347472">
              <a:spcBef>
                <a:spcPts val="0"/>
              </a:spcBef>
              <a:spcAft>
                <a:spcPts val="600"/>
              </a:spcAft>
              <a:buFont typeface="Wingdings" panose="05000000000000000000" pitchFamily="2" charset="2"/>
              <a:buChar char="§"/>
            </a:pPr>
            <a:r>
              <a:rPr lang="el-GR" sz="2000" dirty="0" smtClean="0"/>
              <a:t>τη</a:t>
            </a:r>
            <a:r>
              <a:rPr lang="en-US" sz="2000" dirty="0" smtClean="0"/>
              <a:t> </a:t>
            </a:r>
            <a:r>
              <a:rPr lang="el-GR" sz="2000" dirty="0"/>
              <a:t>Δ</a:t>
            </a:r>
            <a:r>
              <a:rPr lang="el-GR" sz="2000" dirty="0" smtClean="0"/>
              <a:t>ήλωση</a:t>
            </a:r>
            <a:r>
              <a:rPr lang="en-US" sz="2000" dirty="0" smtClean="0"/>
              <a:t> </a:t>
            </a:r>
            <a:r>
              <a:rPr lang="el-GR" sz="2000" dirty="0" smtClean="0"/>
              <a:t>Διατήρησης Σημειωμάτων,</a:t>
            </a:r>
            <a:endParaRPr lang="el-GR" sz="2000" dirty="0"/>
          </a:p>
          <a:p>
            <a:pPr lvl="2" indent="-347472">
              <a:spcBef>
                <a:spcPts val="0"/>
              </a:spcBef>
              <a:spcAft>
                <a:spcPts val="1800"/>
              </a:spcAft>
              <a:buFont typeface="Wingdings" panose="05000000000000000000" pitchFamily="2" charset="2"/>
              <a:buChar char="§"/>
            </a:pPr>
            <a:r>
              <a:rPr lang="el-GR" sz="2000" dirty="0"/>
              <a:t>τ</a:t>
            </a:r>
            <a:r>
              <a:rPr lang="el-GR" sz="2000" dirty="0" smtClean="0"/>
              <a:t>ο Σημείωμα Χρήσης Έργων Τρίτων </a:t>
            </a:r>
            <a:r>
              <a:rPr lang="el-GR" sz="2000" dirty="0"/>
              <a:t>(εφόσον υπάρχει</a:t>
            </a:r>
            <a:r>
              <a:rPr lang="el-GR" sz="2000" dirty="0" smtClean="0"/>
              <a:t>).</a:t>
            </a:r>
            <a:endParaRPr lang="el-GR" sz="2000" dirty="0"/>
          </a:p>
          <a:p>
            <a:pPr marL="0" indent="0">
              <a:spcBef>
                <a:spcPts val="0"/>
              </a:spcBef>
              <a:buNone/>
            </a:pPr>
            <a:r>
              <a:rPr lang="el-GR" sz="2400" dirty="0"/>
              <a:t>μαζί με τους συνοδευόμενους </a:t>
            </a:r>
            <a:r>
              <a:rPr lang="el-GR" sz="2400" dirty="0" err="1"/>
              <a:t>υπερσυνδέσμους</a:t>
            </a:r>
            <a:r>
              <a:rPr lang="el-GR" sz="2400" dirty="0"/>
              <a:t>.</a:t>
            </a:r>
          </a:p>
          <a:p>
            <a:endParaRPr lang="el-GR" sz="2000" dirty="0"/>
          </a:p>
        </p:txBody>
      </p:sp>
      <p:sp>
        <p:nvSpPr>
          <p:cNvPr id="5" name="Θέση αριθμού διαφάνειας 4"/>
          <p:cNvSpPr>
            <a:spLocks noGrp="1"/>
          </p:cNvSpPr>
          <p:nvPr>
            <p:ph type="sldNum" sz="quarter" idx="12"/>
          </p:nvPr>
        </p:nvSpPr>
        <p:spPr/>
        <p:txBody>
          <a:bodyPr/>
          <a:lstStyle/>
          <a:p>
            <a:fld id="{2F6EEB8D-302B-4BB7-AB7B-5E18E67E8EEA}" type="slidenum">
              <a:rPr lang="el-GR" smtClean="0"/>
              <a:t>22</a:t>
            </a:fld>
            <a:endParaRPr lang="el-GR" dirty="0"/>
          </a:p>
        </p:txBody>
      </p:sp>
    </p:spTree>
    <p:extLst>
      <p:ext uri="{BB962C8B-B14F-4D97-AF65-F5344CB8AC3E}">
        <p14:creationId xmlns:p14="http://schemas.microsoft.com/office/powerpoint/2010/main" val="168498255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Τίτλος 1"/>
          <p:cNvSpPr>
            <a:spLocks noGrp="1"/>
          </p:cNvSpPr>
          <p:nvPr>
            <p:ph type="title"/>
          </p:nvPr>
        </p:nvSpPr>
        <p:spPr/>
        <p:txBody>
          <a:bodyPr/>
          <a:lstStyle/>
          <a:p>
            <a:pPr eaLnBrk="1" hangingPunct="1"/>
            <a:r>
              <a:rPr lang="el-GR" b="1" dirty="0" smtClean="0"/>
              <a:t>Περιεχόμενα ενότητας</a:t>
            </a:r>
          </a:p>
        </p:txBody>
      </p:sp>
      <p:sp>
        <p:nvSpPr>
          <p:cNvPr id="2" name="Θέση περιεχομένου 1"/>
          <p:cNvSpPr>
            <a:spLocks noGrp="1"/>
          </p:cNvSpPr>
          <p:nvPr>
            <p:ph idx="1"/>
          </p:nvPr>
        </p:nvSpPr>
        <p:spPr/>
        <p:txBody>
          <a:bodyPr>
            <a:normAutofit/>
          </a:bodyPr>
          <a:lstStyle/>
          <a:p>
            <a:pPr marL="457200" indent="-457200">
              <a:spcBef>
                <a:spcPts val="0"/>
              </a:spcBef>
            </a:pPr>
            <a:r>
              <a:rPr lang="el-GR" sz="2800" dirty="0">
                <a:solidFill>
                  <a:srgbClr val="0070C0"/>
                </a:solidFill>
              </a:rPr>
              <a:t>Προϋποθέσεις καλής εγκατάστασης .</a:t>
            </a:r>
            <a:endParaRPr lang="el-GR" sz="2800" dirty="0" smtClean="0">
              <a:solidFill>
                <a:srgbClr val="0070C0"/>
              </a:solidFill>
            </a:endParaRPr>
          </a:p>
          <a:p>
            <a:pPr marL="457200" indent="-457200">
              <a:spcBef>
                <a:spcPts val="0"/>
              </a:spcBef>
            </a:pPr>
            <a:r>
              <a:rPr lang="el-GR" sz="2800" dirty="0">
                <a:solidFill>
                  <a:srgbClr val="0070C0"/>
                </a:solidFill>
              </a:rPr>
              <a:t>Εργασίες πριν την εγκατάσταση . </a:t>
            </a:r>
            <a:endParaRPr lang="el-GR" sz="2800" dirty="0" smtClean="0">
              <a:solidFill>
                <a:srgbClr val="0070C0"/>
              </a:solidFill>
            </a:endParaRPr>
          </a:p>
          <a:p>
            <a:pPr marL="457200" indent="-457200">
              <a:spcBef>
                <a:spcPts val="0"/>
              </a:spcBef>
            </a:pPr>
            <a:endParaRPr lang="el-GR" sz="2800" dirty="0">
              <a:solidFill>
                <a:srgbClr val="0070C0"/>
              </a:solidFill>
            </a:endParaRPr>
          </a:p>
        </p:txBody>
      </p:sp>
      <p:sp>
        <p:nvSpPr>
          <p:cNvPr id="3" name="Θέση αριθμού διαφάνειας 2"/>
          <p:cNvSpPr>
            <a:spLocks noGrp="1"/>
          </p:cNvSpPr>
          <p:nvPr>
            <p:ph type="sldNum" sz="quarter" idx="12"/>
          </p:nvPr>
        </p:nvSpPr>
        <p:spPr/>
        <p:txBody>
          <a:bodyPr/>
          <a:lstStyle/>
          <a:p>
            <a:fld id="{2F6EEB8D-302B-4BB7-AB7B-5E18E67E8EEA}" type="slidenum">
              <a:rPr lang="el-GR" smtClean="0"/>
              <a:t>3</a:t>
            </a:fld>
            <a:endParaRPr lang="el-GR" dirty="0"/>
          </a:p>
        </p:txBody>
      </p:sp>
    </p:spTree>
    <p:extLst>
      <p:ext uri="{BB962C8B-B14F-4D97-AF65-F5344CB8AC3E}">
        <p14:creationId xmlns:p14="http://schemas.microsoft.com/office/powerpoint/2010/main" val="392706332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Τίτλος 1"/>
          <p:cNvSpPr>
            <a:spLocks noGrp="1"/>
          </p:cNvSpPr>
          <p:nvPr>
            <p:ph type="title"/>
          </p:nvPr>
        </p:nvSpPr>
        <p:spPr/>
        <p:txBody>
          <a:bodyPr/>
          <a:lstStyle/>
          <a:p>
            <a:pPr eaLnBrk="1" hangingPunct="1"/>
            <a:r>
              <a:rPr lang="el-GR" b="1" dirty="0" smtClean="0"/>
              <a:t>Τεχνολογία Πρασίνου</a:t>
            </a:r>
          </a:p>
        </p:txBody>
      </p:sp>
      <p:sp>
        <p:nvSpPr>
          <p:cNvPr id="2" name="Θέση περιεχομένου 1"/>
          <p:cNvSpPr>
            <a:spLocks noGrp="1"/>
          </p:cNvSpPr>
          <p:nvPr>
            <p:ph idx="1"/>
          </p:nvPr>
        </p:nvSpPr>
        <p:spPr/>
        <p:txBody>
          <a:bodyPr>
            <a:normAutofit/>
          </a:bodyPr>
          <a:lstStyle/>
          <a:p>
            <a:r>
              <a:rPr lang="el-GR" sz="2800" b="1" dirty="0"/>
              <a:t>Χλοοτάπητας: </a:t>
            </a:r>
            <a:r>
              <a:rPr lang="el-GR" sz="2800" dirty="0"/>
              <a:t>Προϋποθέσεις καλής εγκατάστασης</a:t>
            </a:r>
            <a:endParaRPr lang="el-GR" sz="2800" dirty="0"/>
          </a:p>
        </p:txBody>
      </p:sp>
      <p:sp>
        <p:nvSpPr>
          <p:cNvPr id="3" name="Θέση αριθμού διαφάνειας 2"/>
          <p:cNvSpPr>
            <a:spLocks noGrp="1"/>
          </p:cNvSpPr>
          <p:nvPr>
            <p:ph type="sldNum" sz="quarter" idx="12"/>
          </p:nvPr>
        </p:nvSpPr>
        <p:spPr/>
        <p:txBody>
          <a:bodyPr/>
          <a:lstStyle/>
          <a:p>
            <a:fld id="{2F6EEB8D-302B-4BB7-AB7B-5E18E67E8EEA}" type="slidenum">
              <a:rPr lang="el-GR" smtClean="0"/>
              <a:t>4</a:t>
            </a:fld>
            <a:endParaRPr lang="el-GR" dirty="0"/>
          </a:p>
        </p:txBody>
      </p:sp>
    </p:spTree>
    <p:extLst>
      <p:ext uri="{BB962C8B-B14F-4D97-AF65-F5344CB8AC3E}">
        <p14:creationId xmlns:p14="http://schemas.microsoft.com/office/powerpoint/2010/main" val="375691895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b="1" dirty="0"/>
              <a:t>Προϋποθέσεις καλής </a:t>
            </a:r>
            <a:r>
              <a:rPr lang="el-GR" b="1" dirty="0" smtClean="0"/>
              <a:t>εγκατάστασης 1</a:t>
            </a:r>
            <a:endParaRPr lang="el-GR" b="1" dirty="0"/>
          </a:p>
        </p:txBody>
      </p:sp>
      <p:sp>
        <p:nvSpPr>
          <p:cNvPr id="3" name="Θέση περιεχομένου 2"/>
          <p:cNvSpPr>
            <a:spLocks noGrp="1"/>
          </p:cNvSpPr>
          <p:nvPr>
            <p:ph idx="1"/>
          </p:nvPr>
        </p:nvSpPr>
        <p:spPr/>
        <p:txBody>
          <a:bodyPr>
            <a:normAutofit fontScale="92500" lnSpcReduction="20000"/>
          </a:bodyPr>
          <a:lstStyle/>
          <a:p>
            <a:r>
              <a:rPr lang="el-GR" b="1" dirty="0"/>
              <a:t>Συνθήκες περιβάλλοντος: </a:t>
            </a:r>
            <a:r>
              <a:rPr lang="el-GR" dirty="0"/>
              <a:t>Καθοριστικές συνθήκες για έναν χλοοτάπητα αποτελούν το γεωγραφικό πλάτος, η κλίση του εδάφους, ο προσανατολισμός, η διεύθυνση και η ταχύτητα πνεόντων ανέμων (όχι ισχυρής έντασης ώστε να ανανεώνεται η ατμόσφαιρα) και η ύπαρξη ανταγωνιστικών φυτών κυρίως με επιφανειακό ριζικό σύστημα και δέντρων. Επίσης, σημαντικό ρόλο παίζει το μήκος ημέρας καθώς και διάφορα ανθρωπογενή προβλήματα όπως η ρύπανση του περιβάλλοντος ή η κυκλοφορία ανθρώπων κλπ.</a:t>
            </a:r>
          </a:p>
        </p:txBody>
      </p:sp>
    </p:spTree>
    <p:extLst>
      <p:ext uri="{BB962C8B-B14F-4D97-AF65-F5344CB8AC3E}">
        <p14:creationId xmlns:p14="http://schemas.microsoft.com/office/powerpoint/2010/main" val="66372677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b="1" dirty="0"/>
              <a:t>Προϋποθέσεις καλής εγκατάστασης </a:t>
            </a:r>
            <a:r>
              <a:rPr lang="el-GR" b="1" dirty="0" smtClean="0"/>
              <a:t>2</a:t>
            </a:r>
            <a:endParaRPr lang="el-GR" dirty="0"/>
          </a:p>
        </p:txBody>
      </p:sp>
      <p:sp>
        <p:nvSpPr>
          <p:cNvPr id="3" name="Θέση περιεχομένου 2"/>
          <p:cNvSpPr>
            <a:spLocks noGrp="1"/>
          </p:cNvSpPr>
          <p:nvPr>
            <p:ph idx="1"/>
          </p:nvPr>
        </p:nvSpPr>
        <p:spPr/>
        <p:txBody>
          <a:bodyPr>
            <a:normAutofit fontScale="92500" lnSpcReduction="10000"/>
          </a:bodyPr>
          <a:lstStyle/>
          <a:p>
            <a:r>
              <a:rPr lang="el-GR" b="1" dirty="0" smtClean="0"/>
              <a:t>Κλιματολογικές </a:t>
            </a:r>
            <a:r>
              <a:rPr lang="el-GR" b="1" dirty="0"/>
              <a:t>συνθήκες: </a:t>
            </a:r>
            <a:r>
              <a:rPr lang="el-GR" dirty="0"/>
              <a:t>Σ’ αυτές περιλαμβάνονται η υψηλή ατμοσφαιρική υγρασία, οι πλούσιες βροχοπτώσεις ισομερώς κατανεμημένες καθ’ όλη τη διάρκεια του έτους, ο μεγάλος αριθμός ωρών ηλιοφάνειας, ένα μέσο ετήσιο εύρος θερμοκρασίας μεταξύ 10-12οC το ελάχιστο έως 25οC το μέγιστο και γενικά να μην υπάρχουν ακραίες κλιματολογικές συνθήκες και έντονα καιρικά φαινόμενα όπως σοβαρός παγετός ή καύσωνας</a:t>
            </a:r>
          </a:p>
        </p:txBody>
      </p:sp>
    </p:spTree>
    <p:extLst>
      <p:ext uri="{BB962C8B-B14F-4D97-AF65-F5344CB8AC3E}">
        <p14:creationId xmlns:p14="http://schemas.microsoft.com/office/powerpoint/2010/main" val="94787262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b="1" dirty="0"/>
              <a:t>Προϋποθέσεις καλής εγκατάστασης </a:t>
            </a:r>
            <a:r>
              <a:rPr lang="el-GR" b="1" dirty="0" smtClean="0"/>
              <a:t>3</a:t>
            </a:r>
            <a:endParaRPr lang="el-GR" dirty="0"/>
          </a:p>
        </p:txBody>
      </p:sp>
      <p:sp>
        <p:nvSpPr>
          <p:cNvPr id="3" name="Θέση περιεχομένου 2"/>
          <p:cNvSpPr>
            <a:spLocks noGrp="1"/>
          </p:cNvSpPr>
          <p:nvPr>
            <p:ph idx="1"/>
          </p:nvPr>
        </p:nvSpPr>
        <p:spPr/>
        <p:txBody>
          <a:bodyPr>
            <a:normAutofit fontScale="85000" lnSpcReduction="20000"/>
          </a:bodyPr>
          <a:lstStyle/>
          <a:p>
            <a:r>
              <a:rPr lang="el-GR" dirty="0" smtClean="0">
                <a:solidFill>
                  <a:srgbClr val="FFC000"/>
                </a:solidFill>
              </a:rPr>
              <a:t>Έδαφος:</a:t>
            </a:r>
            <a:r>
              <a:rPr lang="el-GR" dirty="0" smtClean="0"/>
              <a:t> </a:t>
            </a:r>
            <a:r>
              <a:rPr lang="el-GR" dirty="0"/>
              <a:t>Η μηχανική σύσταση του εδάφους θα πρέπει να είναι αμμώδης έως </a:t>
            </a:r>
            <a:r>
              <a:rPr lang="el-GR" dirty="0" err="1"/>
              <a:t>αμμοπηλώδης</a:t>
            </a:r>
            <a:r>
              <a:rPr lang="el-GR" dirty="0"/>
              <a:t> (η περιεκτικότητα άμμου να είναι τουλάχιστον 50%) χωρίς χαλίκια, πέτρες κ.τ.λ. Η ικανότητα στράγγισης, η οποία συνήθως εξαρτάται και από το αντίστοιχο υπέδαφος, πρέπει να είναι άριστη. Το πορώδες του εδάφους θα πρέπει να εξασφαλίζει καλό αερισμό, ενώ παράλληλα να έχει καλή </a:t>
            </a:r>
            <a:r>
              <a:rPr lang="el-GR" dirty="0" err="1"/>
              <a:t>υδατοχωρητικότητα</a:t>
            </a:r>
            <a:r>
              <a:rPr lang="el-GR" dirty="0"/>
              <a:t>, καλή ικανότητα συγκράτησης θρεπτικών στοιχείων, ωφέλιμους μικροοργανισμούς (μύκητες, βακτήρια, </a:t>
            </a:r>
            <a:r>
              <a:rPr lang="el-GR" dirty="0" err="1"/>
              <a:t>κ.λ.π</a:t>
            </a:r>
            <a:r>
              <a:rPr lang="el-GR" dirty="0"/>
              <a:t>.), μεγάλη διηθητικότητα του νερού και τέλος </a:t>
            </a:r>
            <a:r>
              <a:rPr lang="el-GR" dirty="0" err="1"/>
              <a:t>pH</a:t>
            </a:r>
            <a:r>
              <a:rPr lang="el-GR" dirty="0"/>
              <a:t> που να κυμαίνεται από 5,5 έως 7,5, ανάλογα με το είδος του χλοοτάπητα που θα φιλοξενηθεί.</a:t>
            </a:r>
          </a:p>
        </p:txBody>
      </p:sp>
    </p:spTree>
    <p:extLst>
      <p:ext uri="{BB962C8B-B14F-4D97-AF65-F5344CB8AC3E}">
        <p14:creationId xmlns:p14="http://schemas.microsoft.com/office/powerpoint/2010/main" val="72666495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b="1" dirty="0"/>
              <a:t>Προϋποθέσεις καλής εγκατάστασης </a:t>
            </a:r>
            <a:r>
              <a:rPr lang="el-GR" b="1" dirty="0" smtClean="0"/>
              <a:t>4</a:t>
            </a:r>
            <a:endParaRPr lang="el-GR" dirty="0"/>
          </a:p>
        </p:txBody>
      </p:sp>
      <p:sp>
        <p:nvSpPr>
          <p:cNvPr id="3" name="Θέση περιεχομένου 2"/>
          <p:cNvSpPr>
            <a:spLocks noGrp="1"/>
          </p:cNvSpPr>
          <p:nvPr>
            <p:ph idx="1"/>
          </p:nvPr>
        </p:nvSpPr>
        <p:spPr/>
        <p:txBody>
          <a:bodyPr/>
          <a:lstStyle/>
          <a:p>
            <a:r>
              <a:rPr lang="el-GR" dirty="0">
                <a:solidFill>
                  <a:srgbClr val="FFC000"/>
                </a:solidFill>
              </a:rPr>
              <a:t>Νερό </a:t>
            </a:r>
            <a:r>
              <a:rPr lang="el-GR" dirty="0" smtClean="0">
                <a:solidFill>
                  <a:srgbClr val="FFC000"/>
                </a:solidFill>
              </a:rPr>
              <a:t>άρδευσης: </a:t>
            </a:r>
            <a:r>
              <a:rPr lang="el-GR" dirty="0"/>
              <a:t>Το 75-80% κατά βάρος του χλοοτάπητα είναι νερό. Η ύπαρξη νερού σε ποσότητα και ποιότητα καθώς επίσης και η διαθεσιμότητα για άμεση χρήση είναι καθοριστική για την εγκατάσταση, την ανάπτυξη και τη διατήρηση του χλοοτάπητα</a:t>
            </a:r>
          </a:p>
        </p:txBody>
      </p:sp>
    </p:spTree>
    <p:extLst>
      <p:ext uri="{BB962C8B-B14F-4D97-AF65-F5344CB8AC3E}">
        <p14:creationId xmlns:p14="http://schemas.microsoft.com/office/powerpoint/2010/main" val="424748414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b="1" dirty="0"/>
              <a:t>Προϋποθέσεις καλής εγκατάστασης </a:t>
            </a:r>
            <a:r>
              <a:rPr lang="el-GR" b="1" dirty="0" smtClean="0"/>
              <a:t>5</a:t>
            </a:r>
            <a:endParaRPr lang="el-GR" dirty="0"/>
          </a:p>
        </p:txBody>
      </p:sp>
      <p:sp>
        <p:nvSpPr>
          <p:cNvPr id="3" name="Θέση περιεχομένου 2"/>
          <p:cNvSpPr>
            <a:spLocks noGrp="1"/>
          </p:cNvSpPr>
          <p:nvPr>
            <p:ph idx="1"/>
          </p:nvPr>
        </p:nvSpPr>
        <p:spPr/>
        <p:txBody>
          <a:bodyPr>
            <a:normAutofit lnSpcReduction="10000"/>
          </a:bodyPr>
          <a:lstStyle/>
          <a:p>
            <a:r>
              <a:rPr lang="el-GR" dirty="0"/>
              <a:t>Ανεξάρτητα του τρόπου εγκατάστασης θα πρέπει να έχει προηγηθεί η κατάλληλη προετοιμασία του εδάφους που θα φιλοξενήσει τον χλοοτάπητα. Ο χώρος όπου θα αφεθεί να αναπτυχθεί ο χλοοτάπητας πρέπει να προετοιμαστεί δύο με τρεις μήνες πριν τη σπορά του. Με αυτόν τον τρόπο δίνεται χρόνος στο έδαφος να εδραιωθεί και να ελεγχθούν τα ζιζάνια. Οι εργασίες που γίνονται πριν την εγκατάστασή του είναι:</a:t>
            </a:r>
          </a:p>
        </p:txBody>
      </p:sp>
    </p:spTree>
    <p:extLst>
      <p:ext uri="{BB962C8B-B14F-4D97-AF65-F5344CB8AC3E}">
        <p14:creationId xmlns:p14="http://schemas.microsoft.com/office/powerpoint/2010/main" val="2269125061"/>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ZHAW.ACCESSIBILITYADDIN.DEFAULTLANGUAGE" val="msoLanguageIDGreek"/>
  <p:tag name="ZHAW.ACCESSIBILITYADDIN.CHECKTIMEDATE" val="15/3/2016 3:29:12 πμ"/>
</p:tagLst>
</file>

<file path=ppt/tags/tag2.xml><?xml version="1.0" encoding="utf-8"?>
<p:tagLst xmlns:a="http://schemas.openxmlformats.org/drawingml/2006/main" xmlns:r="http://schemas.openxmlformats.org/officeDocument/2006/relationships" xmlns:p="http://schemas.openxmlformats.org/presentationml/2006/main">
  <p:tag name="ZHAW.ACCESSIBILITYADDIN.READINGORDER" val="2050,2,6,9,8,"/>
</p:tagLst>
</file>

<file path=ppt/tags/tag3.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ags/tag4.xml><?xml version="1.0" encoding="utf-8"?>
<p:tagLst xmlns:a="http://schemas.openxmlformats.org/drawingml/2006/main" xmlns:r="http://schemas.openxmlformats.org/officeDocument/2006/relationships" xmlns:p="http://schemas.openxmlformats.org/presentationml/2006/main">
  <p:tag name="ZHAW.ACCESSIBILITYADDIN.READINGORDER" val="4098,4099,6,3,"/>
</p:tagLst>
</file>

<file path=ppt/tags/tag5.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K"/>
</p:tagLst>
</file>

<file path=ppt/tags/tag6.xml><?xml version="1.0" encoding="utf-8"?>
<p:tagLst xmlns:a="http://schemas.openxmlformats.org/drawingml/2006/main" xmlns:r="http://schemas.openxmlformats.org/officeDocument/2006/relationships" xmlns:p="http://schemas.openxmlformats.org/presentationml/2006/main">
  <p:tag name="ZHAW.ACCESSIBILITYADDIN.READINGORDER" val="2,3,6,7,5,"/>
</p:tagLst>
</file>

<file path=ppt/tags/tag7.xml><?xml version="1.0" encoding="utf-8"?>
<p:tagLst xmlns:a="http://schemas.openxmlformats.org/drawingml/2006/main" xmlns:r="http://schemas.openxmlformats.org/officeDocument/2006/relationships" xmlns:p="http://schemas.openxmlformats.org/presentationml/2006/main">
  <p:tag name="ZHAW.ACCESSIBILITYADDIN.READINGORDER" val="2,3,2056,6,5,"/>
</p:tagLst>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1 6 " ? > < D o c u m e n t S e t t i n g s   x m l n s : x s d = " h t t p : / / w w w . w 3 . o r g / 2 0 0 1 / X M L S c h e m a "   x m l n s : x s i = " h t t p : / / w w w . w 3 . o r g / 2 0 0 1 / X M L S c h e m a - i n s t a n c e "   x m l n s = " h t t p : / / w w w . z h a w . c h / A c c e s s i b i l i t y A d d I n " >  
     < C h e c k R e a d i n g O r d e r > t r u e < / C h e c k R e a d i n g O r d e r >  
     < C h e c k T a b l e H e a d e r > t r u e < / C h e c k T a b l e H e a d e r >  
     < C h e c k S l i d e T i t l e > t r u e < / C h e c k S l i d e T i t l e >  
     < C h e c k L a n g u a g e S e t t i n g > t r u e < / C h e c k L a n g u a g e S e t t i n g >  
     < C h e c k A l t T e x t > t r u e < / C h e c k A l t T e x t >  
     < C h e c k T e x t S i z e > f a l s e < / C h e c k T e x t S i z e >  
     < C h e c k S c r e e n T i p > f a l s e < / C h e c k S c r e e n T i p >  
     < S h o w S h a p e N a m e C o l u m n > f a l s e < / S h o w S h a p e N a m e C o l u m n >  
     < S h o w I s s u e D e s c r i p t i o n > t r u e < / S h o w I s s u e D e s c r i p t i o n >  
 < / D o c u m e n t S e t t i n g s > 
</file>

<file path=customXml/itemProps1.xml><?xml version="1.0" encoding="utf-8"?>
<ds:datastoreItem xmlns:ds="http://schemas.openxmlformats.org/officeDocument/2006/customXml" ds:itemID="{915C47E8-07EE-4DC6-A1C7-F2E26CF60983}">
  <ds:schemaRefs>
    <ds:schemaRef ds:uri="http://www.w3.org/2001/XMLSchema"/>
    <ds:schemaRef ds:uri="http://www.zhaw.ch/AccessibilityAddIn"/>
  </ds:schemaRefs>
</ds:datastoreItem>
</file>

<file path=docProps/app.xml><?xml version="1.0" encoding="utf-8"?>
<Properties xmlns="http://schemas.openxmlformats.org/officeDocument/2006/extended-properties" xmlns:vt="http://schemas.openxmlformats.org/officeDocument/2006/docPropsVTypes">
  <TotalTime>1861</TotalTime>
  <Words>1003</Words>
  <Application>Microsoft Office PowerPoint</Application>
  <PresentationFormat>Προβολή στην οθόνη (4:3)</PresentationFormat>
  <Paragraphs>99</Paragraphs>
  <Slides>22</Slides>
  <Notes>12</Notes>
  <HiddenSlides>0</HiddenSlides>
  <MMClips>0</MMClips>
  <ScaleCrop>false</ScaleCrop>
  <HeadingPairs>
    <vt:vector size="4" baseType="variant">
      <vt:variant>
        <vt:lpstr>Θέμα</vt:lpstr>
      </vt:variant>
      <vt:variant>
        <vt:i4>1</vt:i4>
      </vt:variant>
      <vt:variant>
        <vt:lpstr>Τίτλοι διαφανειών</vt:lpstr>
      </vt:variant>
      <vt:variant>
        <vt:i4>22</vt:i4>
      </vt:variant>
    </vt:vector>
  </HeadingPairs>
  <TitlesOfParts>
    <vt:vector size="23" baseType="lpstr">
      <vt:lpstr>Θέμα του Office</vt:lpstr>
      <vt:lpstr>Τεχνολογία Πρασίνου</vt:lpstr>
      <vt:lpstr>Χρηματοδότηση </vt:lpstr>
      <vt:lpstr>Περιεχόμενα ενότητας</vt:lpstr>
      <vt:lpstr>Τεχνολογία Πρασίνου</vt:lpstr>
      <vt:lpstr>Προϋποθέσεις καλής εγκατάστασης 1</vt:lpstr>
      <vt:lpstr>Προϋποθέσεις καλής εγκατάστασης 2</vt:lpstr>
      <vt:lpstr>Προϋποθέσεις καλής εγκατάστασης 3</vt:lpstr>
      <vt:lpstr>Προϋποθέσεις καλής εγκατάστασης 4</vt:lpstr>
      <vt:lpstr>Προϋποθέσεις καλής εγκατάστασης 5</vt:lpstr>
      <vt:lpstr>Εργασίες πριν την εγκατάσταση 1</vt:lpstr>
      <vt:lpstr>Εργασίες πριν την εγκατάσταση 2</vt:lpstr>
      <vt:lpstr>Εργασίες πριν την εγκατάσταση 3</vt:lpstr>
      <vt:lpstr>Εργασίες πριν την εγκατάσταση 4</vt:lpstr>
      <vt:lpstr>Βιβλιογραφία</vt:lpstr>
      <vt:lpstr>Τέλος ενότητας</vt:lpstr>
      <vt:lpstr>Σημειώματα</vt:lpstr>
      <vt:lpstr>Σημείωμα Ιστορικού  Εκδόσεων Έργου</vt:lpstr>
      <vt:lpstr>Σημείωμα Αναφοράς</vt:lpstr>
      <vt:lpstr>Σημείωμα Αδειοδότησης</vt:lpstr>
      <vt:lpstr>Σημείωμα Χρήσης Έργων Τρίτων  (1/2)</vt:lpstr>
      <vt:lpstr>Σημείωμα Χρήσης Έργων Τρίτων  (2/2) </vt:lpstr>
      <vt:lpstr>Διατήρηση Σημειωμάτων</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Προγραμματισμός Επιχειρησιακών Πόρων ERP</dc:title>
  <dc:creator>IOANNIS TZIGOYRAS</dc:creator>
  <cp:lastModifiedBy>Alex</cp:lastModifiedBy>
  <cp:revision>218</cp:revision>
  <dcterms:created xsi:type="dcterms:W3CDTF">2014-09-20T14:32:06Z</dcterms:created>
  <dcterms:modified xsi:type="dcterms:W3CDTF">2016-03-15T01:29:57Z</dcterms:modified>
</cp:coreProperties>
</file>