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notesSlides/notesSlide1.xml" ContentType="application/vnd.openxmlformats-officedocument.presentationml.notesSlide+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notesSlides/notesSlide2.xml" ContentType="application/vnd.openxmlformats-officedocument.presentationml.notesSlide+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notesSlides/notesSlide3.xml" ContentType="application/vnd.openxmlformats-officedocument.presentationml.notesSlide+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notesSlides/notesSlide4.xml" ContentType="application/vnd.openxmlformats-officedocument.presentationml.notesSlide+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notesSlides/notesSlide5.xml" ContentType="application/vnd.openxmlformats-officedocument.presentationml.notesSlide+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notesSlides/notesSlide6.xml" ContentType="application/vnd.openxmlformats-officedocument.presentationml.notesSlide+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notesSlides/notesSlide7.xml" ContentType="application/vnd.openxmlformats-officedocument.presentationml.notesSlide+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notesSlides/notesSlide8.xml" ContentType="application/vnd.openxmlformats-officedocument.presentationml.notesSlide+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notesSlides/notesSlide9.xml" ContentType="application/vnd.openxmlformats-officedocument.presentationml.notesSlide+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notesSlides/notesSlide10.xml" ContentType="application/vnd.openxmlformats-officedocument.presentationml.notesSlide+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notesSlides/notesSlide11.xml" ContentType="application/vnd.openxmlformats-officedocument.presentationml.notesSlide+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notesSlides/notesSlide12.xml" ContentType="application/vnd.openxmlformats-officedocument.presentationml.notesSlide+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notesSlides/notesSlide13.xml" ContentType="application/vnd.openxmlformats-officedocument.presentationml.notesSlide+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notesSlides/notesSlide14.xml" ContentType="application/vnd.openxmlformats-officedocument.presentationml.notesSlide+xml"/>
  <Override PartName="/ppt/tags/tag69.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notesSlides/notesSlide15.xml" ContentType="application/vnd.openxmlformats-officedocument.presentationml.notesSlide+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notesSlides/notesSlide16.xml" ContentType="application/vnd.openxmlformats-officedocument.presentationml.notesSlide+xml"/>
  <Override PartName="/ppt/tags/tag79.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notesSlides/notesSlide17.xml" ContentType="application/vnd.openxmlformats-officedocument.presentationml.notesSlide+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notesSlides/notesSlide18.xml" ContentType="application/vnd.openxmlformats-officedocument.presentationml.notesSlide+xml"/>
  <Override PartName="/ppt/tags/tag8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notesSlides/notesSlide19.xml" ContentType="application/vnd.openxmlformats-officedocument.presentationml.notesSlide+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notesSlides/notesSlide20.xml" ContentType="application/vnd.openxmlformats-officedocument.presentationml.notesSlide+xml"/>
  <Override PartName="/ppt/tags/tag99.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notesSlides/notesSlide21.xml" ContentType="application/vnd.openxmlformats-officedocument.presentationml.notesSlide+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notesSlides/notesSlide22.xml" ContentType="application/vnd.openxmlformats-officedocument.presentationml.notesSlide+xml"/>
  <Override PartName="/ppt/tags/tag109.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notesSlides/notesSlide23.xml" ContentType="application/vnd.openxmlformats-officedocument.presentationml.notesSlide+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notesSlides/notesSlide24.xml" ContentType="application/vnd.openxmlformats-officedocument.presentationml.notesSlide+xml"/>
  <Override PartName="/ppt/tags/tag119.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notesSlides/notesSlide25.xml" ContentType="application/vnd.openxmlformats-officedocument.presentationml.notesSlide+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tags/tag127.xml" ContentType="application/vnd.openxmlformats-officedocument.presentationml.tags+xml"/>
  <Override PartName="/ppt/tags/tag128.xml" ContentType="application/vnd.openxmlformats-officedocument.presentationml.tags+xml"/>
  <Override PartName="/ppt/notesSlides/notesSlide26.xml" ContentType="application/vnd.openxmlformats-officedocument.presentationml.notesSlide+xml"/>
  <Override PartName="/ppt/tags/tag129.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tags/tag132.xml" ContentType="application/vnd.openxmlformats-officedocument.presentationml.tags+xml"/>
  <Override PartName="/ppt/tags/tag133.xml" ContentType="application/vnd.openxmlformats-officedocument.presentationml.tags+xml"/>
  <Override PartName="/ppt/notesSlides/notesSlide27.xml" ContentType="application/vnd.openxmlformats-officedocument.presentationml.notesSlide+xml"/>
  <Override PartName="/ppt/tags/tag134.xml" ContentType="application/vnd.openxmlformats-officedocument.presentationml.tags+xml"/>
  <Override PartName="/ppt/tags/tag135.xml" ContentType="application/vnd.openxmlformats-officedocument.presentationml.tags+xml"/>
  <Override PartName="/ppt/tags/tag136.xml" ContentType="application/vnd.openxmlformats-officedocument.presentationml.tags+xml"/>
  <Override PartName="/ppt/tags/tag137.xml" ContentType="application/vnd.openxmlformats-officedocument.presentationml.tags+xml"/>
  <Override PartName="/ppt/tags/tag138.xml" ContentType="application/vnd.openxmlformats-officedocument.presentationml.tags+xml"/>
  <Override PartName="/ppt/notesSlides/notesSlide28.xml" ContentType="application/vnd.openxmlformats-officedocument.presentationml.notesSlide+xml"/>
  <Override PartName="/ppt/tags/tag139.xml" ContentType="application/vnd.openxmlformats-officedocument.presentationml.tags+xml"/>
  <Override PartName="/ppt/tags/tag140.xml" ContentType="application/vnd.openxmlformats-officedocument.presentationml.tags+xml"/>
  <Override PartName="/ppt/tags/tag141.xml" ContentType="application/vnd.openxmlformats-officedocument.presentationml.tags+xml"/>
  <Override PartName="/ppt/tags/tag142.xml" ContentType="application/vnd.openxmlformats-officedocument.presentationml.tags+xml"/>
  <Override PartName="/ppt/tags/tag143.xml" ContentType="application/vnd.openxmlformats-officedocument.presentationml.tags+xml"/>
  <Override PartName="/ppt/notesSlides/notesSlide29.xml" ContentType="application/vnd.openxmlformats-officedocument.presentationml.notesSlide+xml"/>
  <Override PartName="/ppt/tags/tag144.xml" ContentType="application/vnd.openxmlformats-officedocument.presentationml.tags+xml"/>
  <Override PartName="/ppt/tags/tag145.xml" ContentType="application/vnd.openxmlformats-officedocument.presentationml.tags+xml"/>
  <Override PartName="/ppt/tags/tag146.xml" ContentType="application/vnd.openxmlformats-officedocument.presentationml.tags+xml"/>
  <Override PartName="/ppt/tags/tag147.xml" ContentType="application/vnd.openxmlformats-officedocument.presentationml.tags+xml"/>
  <Override PartName="/ppt/tags/tag148.xml" ContentType="application/vnd.openxmlformats-officedocument.presentationml.tags+xml"/>
  <Override PartName="/ppt/notesSlides/notesSlide30.xml" ContentType="application/vnd.openxmlformats-officedocument.presentationml.notesSlide+xml"/>
  <Override PartName="/ppt/tags/tag149.xml" ContentType="application/vnd.openxmlformats-officedocument.presentationml.tags+xml"/>
  <Override PartName="/ppt/tags/tag150.xml" ContentType="application/vnd.openxmlformats-officedocument.presentationml.tags+xml"/>
  <Override PartName="/ppt/tags/tag151.xml" ContentType="application/vnd.openxmlformats-officedocument.presentationml.tags+xml"/>
  <Override PartName="/ppt/tags/tag152.xml" ContentType="application/vnd.openxmlformats-officedocument.presentationml.tags+xml"/>
  <Override PartName="/ppt/tags/tag153.xml" ContentType="application/vnd.openxmlformats-officedocument.presentationml.tags+xml"/>
  <Override PartName="/ppt/notesSlides/notesSlide31.xml" ContentType="application/vnd.openxmlformats-officedocument.presentationml.notesSlide+xml"/>
  <Override PartName="/ppt/tags/tag154.xml" ContentType="application/vnd.openxmlformats-officedocument.presentationml.tags+xml"/>
  <Override PartName="/ppt/tags/tag155.xml" ContentType="application/vnd.openxmlformats-officedocument.presentationml.tags+xml"/>
  <Override PartName="/ppt/tags/tag156.xml" ContentType="application/vnd.openxmlformats-officedocument.presentationml.tags+xml"/>
  <Override PartName="/ppt/tags/tag157.xml" ContentType="application/vnd.openxmlformats-officedocument.presentationml.tags+xml"/>
  <Override PartName="/ppt/tags/tag158.xml" ContentType="application/vnd.openxmlformats-officedocument.presentationml.tags+xml"/>
  <Override PartName="/ppt/notesSlides/notesSlide32.xml" ContentType="application/vnd.openxmlformats-officedocument.presentationml.notesSlide+xml"/>
  <Override PartName="/ppt/tags/tag159.xml" ContentType="application/vnd.openxmlformats-officedocument.presentationml.tags+xml"/>
  <Override PartName="/ppt/tags/tag160.xml" ContentType="application/vnd.openxmlformats-officedocument.presentationml.tags+xml"/>
  <Override PartName="/ppt/tags/tag161.xml" ContentType="application/vnd.openxmlformats-officedocument.presentationml.tags+xml"/>
  <Override PartName="/ppt/tags/tag162.xml" ContentType="application/vnd.openxmlformats-officedocument.presentationml.tags+xml"/>
  <Override PartName="/ppt/tags/tag163.xml" ContentType="application/vnd.openxmlformats-officedocument.presentationml.tags+xml"/>
  <Override PartName="/ppt/notesSlides/notesSlide33.xml" ContentType="application/vnd.openxmlformats-officedocument.presentationml.notesSlide+xml"/>
  <Override PartName="/ppt/tags/tag164.xml" ContentType="application/vnd.openxmlformats-officedocument.presentationml.tags+xml"/>
  <Override PartName="/ppt/tags/tag165.xml" ContentType="application/vnd.openxmlformats-officedocument.presentationml.tags+xml"/>
  <Override PartName="/ppt/tags/tag166.xml" ContentType="application/vnd.openxmlformats-officedocument.presentationml.tags+xml"/>
  <Override PartName="/ppt/tags/tag167.xml" ContentType="application/vnd.openxmlformats-officedocument.presentationml.tags+xml"/>
  <Override PartName="/ppt/tags/tag168.xml" ContentType="application/vnd.openxmlformats-officedocument.presentationml.tags+xml"/>
  <Override PartName="/ppt/notesSlides/notesSlide34.xml" ContentType="application/vnd.openxmlformats-officedocument.presentationml.notesSlide+xml"/>
  <Override PartName="/ppt/tags/tag169.xml" ContentType="application/vnd.openxmlformats-officedocument.presentationml.tags+xml"/>
  <Override PartName="/ppt/tags/tag170.xml" ContentType="application/vnd.openxmlformats-officedocument.presentationml.tags+xml"/>
  <Override PartName="/ppt/tags/tag171.xml" ContentType="application/vnd.openxmlformats-officedocument.presentationml.tags+xml"/>
  <Override PartName="/ppt/tags/tag172.xml" ContentType="application/vnd.openxmlformats-officedocument.presentationml.tags+xml"/>
  <Override PartName="/ppt/notesSlides/notesSlide35.xml" ContentType="application/vnd.openxmlformats-officedocument.presentationml.notesSlide+xml"/>
  <Override PartName="/ppt/tags/tag173.xml" ContentType="application/vnd.openxmlformats-officedocument.presentationml.tags+xml"/>
  <Override PartName="/ppt/tags/tag174.xml" ContentType="application/vnd.openxmlformats-officedocument.presentationml.tags+xml"/>
  <Override PartName="/ppt/notesSlides/notesSlide3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2"/>
  </p:sldMasterIdLst>
  <p:notesMasterIdLst>
    <p:notesMasterId r:id="rId39"/>
  </p:notesMasterIdLst>
  <p:sldIdLst>
    <p:sldId id="256" r:id="rId3"/>
    <p:sldId id="257" r:id="rId4"/>
    <p:sldId id="259" r:id="rId5"/>
    <p:sldId id="261" r:id="rId6"/>
    <p:sldId id="262" r:id="rId7"/>
    <p:sldId id="264" r:id="rId8"/>
    <p:sldId id="383" r:id="rId9"/>
    <p:sldId id="384" r:id="rId10"/>
    <p:sldId id="385" r:id="rId11"/>
    <p:sldId id="386" r:id="rId12"/>
    <p:sldId id="387" r:id="rId13"/>
    <p:sldId id="388" r:id="rId14"/>
    <p:sldId id="389" r:id="rId15"/>
    <p:sldId id="390" r:id="rId16"/>
    <p:sldId id="391" r:id="rId17"/>
    <p:sldId id="392" r:id="rId18"/>
    <p:sldId id="393" r:id="rId19"/>
    <p:sldId id="394" r:id="rId20"/>
    <p:sldId id="395" r:id="rId21"/>
    <p:sldId id="396" r:id="rId22"/>
    <p:sldId id="397" r:id="rId23"/>
    <p:sldId id="398" r:id="rId24"/>
    <p:sldId id="399" r:id="rId25"/>
    <p:sldId id="400" r:id="rId26"/>
    <p:sldId id="401" r:id="rId27"/>
    <p:sldId id="402" r:id="rId28"/>
    <p:sldId id="403" r:id="rId29"/>
    <p:sldId id="404" r:id="rId30"/>
    <p:sldId id="405" r:id="rId31"/>
    <p:sldId id="406" r:id="rId32"/>
    <p:sldId id="407" r:id="rId33"/>
    <p:sldId id="408" r:id="rId34"/>
    <p:sldId id="409" r:id="rId35"/>
    <p:sldId id="410" r:id="rId36"/>
    <p:sldId id="344" r:id="rId37"/>
    <p:sldId id="280" r:id="rId38"/>
  </p:sldIdLst>
  <p:sldSz cx="9144000" cy="6858000" type="screen4x3"/>
  <p:notesSz cx="6858000" cy="9144000"/>
  <p:custDataLst>
    <p:tags r:id="rId40"/>
  </p:custDataLst>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user" initials="u" lastIdx="2" clrIdx="0"/>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00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0016" autoAdjust="0"/>
    <p:restoredTop sz="99339" autoAdjust="0"/>
  </p:normalViewPr>
  <p:slideViewPr>
    <p:cSldViewPr>
      <p:cViewPr varScale="1">
        <p:scale>
          <a:sx n="60" d="100"/>
          <a:sy n="60" d="100"/>
        </p:scale>
        <p:origin x="42" y="1098"/>
      </p:cViewPr>
      <p:guideLst>
        <p:guide orient="horz" pos="2160"/>
        <p:guide pos="2880"/>
      </p:guideLst>
    </p:cSldViewPr>
  </p:slideViewPr>
  <p:outlineViewPr>
    <p:cViewPr>
      <p:scale>
        <a:sx n="33" d="100"/>
        <a:sy n="33" d="100"/>
      </p:scale>
      <p:origin x="0" y="276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notesMaster" Target="notesMasters/notesMaster1.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presProps" Target="presProps.xml"/><Relationship Id="rId7" Type="http://schemas.openxmlformats.org/officeDocument/2006/relationships/slide" Target="slides/slide5.xml"/><Relationship Id="rId2" Type="http://schemas.openxmlformats.org/officeDocument/2006/relationships/slideMaster" Target="slideMasters/slideMaster1.xml"/><Relationship Id="rId16" Type="http://schemas.openxmlformats.org/officeDocument/2006/relationships/slide" Target="slides/slide14.xml"/><Relationship Id="rId29" Type="http://schemas.openxmlformats.org/officeDocument/2006/relationships/slide" Target="slides/slide27.xml"/><Relationship Id="rId1" Type="http://schemas.openxmlformats.org/officeDocument/2006/relationships/customXml" Target="../customXml/item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tags" Target="tags/tag1.xml"/><Relationship Id="rId45"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viewProps" Target="viewProps.xml"/><Relationship Id="rId8" Type="http://schemas.openxmlformats.org/officeDocument/2006/relationships/slide" Target="slides/slide6.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20" Type="http://schemas.openxmlformats.org/officeDocument/2006/relationships/slide" Target="slides/slide18.xml"/><Relationship Id="rId41" Type="http://schemas.openxmlformats.org/officeDocument/2006/relationships/commentAuthors" Target="commentAuthor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17A379C-B41D-45E1-80CB-01FC82FDADA9}" type="datetimeFigureOut">
              <a:rPr lang="el-GR" smtClean="0"/>
              <a:t>22/4/2015</a:t>
            </a:fld>
            <a:endParaRPr lang="el-GR"/>
          </a:p>
        </p:txBody>
      </p:sp>
      <p:sp>
        <p:nvSpPr>
          <p:cNvPr id="4" name="Θέση εικόνας διαφάνειας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BA60D4E-153C-481E-9C52-31B1E4926C1F}" type="slidenum">
              <a:rPr lang="el-GR" smtClean="0"/>
              <a:t>‹#›</a:t>
            </a:fld>
            <a:endParaRPr lang="el-GR"/>
          </a:p>
        </p:txBody>
      </p:sp>
    </p:spTree>
    <p:extLst>
      <p:ext uri="{BB962C8B-B14F-4D97-AF65-F5344CB8AC3E}">
        <p14:creationId xmlns:p14="http://schemas.microsoft.com/office/powerpoint/2010/main" val="39553540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a:t>
            </a:fld>
            <a:endParaRPr lang="el-GR"/>
          </a:p>
        </p:txBody>
      </p:sp>
    </p:spTree>
    <p:extLst>
      <p:ext uri="{BB962C8B-B14F-4D97-AF65-F5344CB8AC3E}">
        <p14:creationId xmlns:p14="http://schemas.microsoft.com/office/powerpoint/2010/main" val="39928127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10</a:t>
            </a:fld>
            <a:endParaRPr lang="el-GR"/>
          </a:p>
        </p:txBody>
      </p:sp>
    </p:spTree>
    <p:extLst>
      <p:ext uri="{BB962C8B-B14F-4D97-AF65-F5344CB8AC3E}">
        <p14:creationId xmlns:p14="http://schemas.microsoft.com/office/powerpoint/2010/main" val="331775095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11</a:t>
            </a:fld>
            <a:endParaRPr lang="el-GR"/>
          </a:p>
        </p:txBody>
      </p:sp>
    </p:spTree>
    <p:extLst>
      <p:ext uri="{BB962C8B-B14F-4D97-AF65-F5344CB8AC3E}">
        <p14:creationId xmlns:p14="http://schemas.microsoft.com/office/powerpoint/2010/main" val="89161842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12</a:t>
            </a:fld>
            <a:endParaRPr lang="el-GR"/>
          </a:p>
        </p:txBody>
      </p:sp>
    </p:spTree>
    <p:extLst>
      <p:ext uri="{BB962C8B-B14F-4D97-AF65-F5344CB8AC3E}">
        <p14:creationId xmlns:p14="http://schemas.microsoft.com/office/powerpoint/2010/main" val="248395586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13</a:t>
            </a:fld>
            <a:endParaRPr lang="el-GR"/>
          </a:p>
        </p:txBody>
      </p:sp>
    </p:spTree>
    <p:extLst>
      <p:ext uri="{BB962C8B-B14F-4D97-AF65-F5344CB8AC3E}">
        <p14:creationId xmlns:p14="http://schemas.microsoft.com/office/powerpoint/2010/main" val="211943022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14</a:t>
            </a:fld>
            <a:endParaRPr lang="el-GR"/>
          </a:p>
        </p:txBody>
      </p:sp>
    </p:spTree>
    <p:extLst>
      <p:ext uri="{BB962C8B-B14F-4D97-AF65-F5344CB8AC3E}">
        <p14:creationId xmlns:p14="http://schemas.microsoft.com/office/powerpoint/2010/main" val="363640620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15</a:t>
            </a:fld>
            <a:endParaRPr lang="el-GR"/>
          </a:p>
        </p:txBody>
      </p:sp>
    </p:spTree>
    <p:extLst>
      <p:ext uri="{BB962C8B-B14F-4D97-AF65-F5344CB8AC3E}">
        <p14:creationId xmlns:p14="http://schemas.microsoft.com/office/powerpoint/2010/main" val="183313540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16</a:t>
            </a:fld>
            <a:endParaRPr lang="el-GR"/>
          </a:p>
        </p:txBody>
      </p:sp>
    </p:spTree>
    <p:extLst>
      <p:ext uri="{BB962C8B-B14F-4D97-AF65-F5344CB8AC3E}">
        <p14:creationId xmlns:p14="http://schemas.microsoft.com/office/powerpoint/2010/main" val="372911438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17</a:t>
            </a:fld>
            <a:endParaRPr lang="el-GR"/>
          </a:p>
        </p:txBody>
      </p:sp>
    </p:spTree>
    <p:extLst>
      <p:ext uri="{BB962C8B-B14F-4D97-AF65-F5344CB8AC3E}">
        <p14:creationId xmlns:p14="http://schemas.microsoft.com/office/powerpoint/2010/main" val="27768583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18</a:t>
            </a:fld>
            <a:endParaRPr lang="el-GR"/>
          </a:p>
        </p:txBody>
      </p:sp>
    </p:spTree>
    <p:extLst>
      <p:ext uri="{BB962C8B-B14F-4D97-AF65-F5344CB8AC3E}">
        <p14:creationId xmlns:p14="http://schemas.microsoft.com/office/powerpoint/2010/main" val="213000889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19</a:t>
            </a:fld>
            <a:endParaRPr lang="el-GR"/>
          </a:p>
        </p:txBody>
      </p:sp>
    </p:spTree>
    <p:extLst>
      <p:ext uri="{BB962C8B-B14F-4D97-AF65-F5344CB8AC3E}">
        <p14:creationId xmlns:p14="http://schemas.microsoft.com/office/powerpoint/2010/main" val="70938465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a:t>
            </a:fld>
            <a:endParaRPr lang="el-GR"/>
          </a:p>
        </p:txBody>
      </p:sp>
    </p:spTree>
    <p:extLst>
      <p:ext uri="{BB962C8B-B14F-4D97-AF65-F5344CB8AC3E}">
        <p14:creationId xmlns:p14="http://schemas.microsoft.com/office/powerpoint/2010/main" val="314217638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20</a:t>
            </a:fld>
            <a:endParaRPr lang="el-GR"/>
          </a:p>
        </p:txBody>
      </p:sp>
    </p:spTree>
    <p:extLst>
      <p:ext uri="{BB962C8B-B14F-4D97-AF65-F5344CB8AC3E}">
        <p14:creationId xmlns:p14="http://schemas.microsoft.com/office/powerpoint/2010/main" val="39345761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21</a:t>
            </a:fld>
            <a:endParaRPr lang="el-GR"/>
          </a:p>
        </p:txBody>
      </p:sp>
    </p:spTree>
    <p:extLst>
      <p:ext uri="{BB962C8B-B14F-4D97-AF65-F5344CB8AC3E}">
        <p14:creationId xmlns:p14="http://schemas.microsoft.com/office/powerpoint/2010/main" val="122862810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22</a:t>
            </a:fld>
            <a:endParaRPr lang="el-GR"/>
          </a:p>
        </p:txBody>
      </p:sp>
    </p:spTree>
    <p:extLst>
      <p:ext uri="{BB962C8B-B14F-4D97-AF65-F5344CB8AC3E}">
        <p14:creationId xmlns:p14="http://schemas.microsoft.com/office/powerpoint/2010/main" val="373150986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23</a:t>
            </a:fld>
            <a:endParaRPr lang="el-GR"/>
          </a:p>
        </p:txBody>
      </p:sp>
    </p:spTree>
    <p:extLst>
      <p:ext uri="{BB962C8B-B14F-4D97-AF65-F5344CB8AC3E}">
        <p14:creationId xmlns:p14="http://schemas.microsoft.com/office/powerpoint/2010/main" val="308916942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24</a:t>
            </a:fld>
            <a:endParaRPr lang="el-GR"/>
          </a:p>
        </p:txBody>
      </p:sp>
    </p:spTree>
    <p:extLst>
      <p:ext uri="{BB962C8B-B14F-4D97-AF65-F5344CB8AC3E}">
        <p14:creationId xmlns:p14="http://schemas.microsoft.com/office/powerpoint/2010/main" val="38396377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25</a:t>
            </a:fld>
            <a:endParaRPr lang="el-GR"/>
          </a:p>
        </p:txBody>
      </p:sp>
    </p:spTree>
    <p:extLst>
      <p:ext uri="{BB962C8B-B14F-4D97-AF65-F5344CB8AC3E}">
        <p14:creationId xmlns:p14="http://schemas.microsoft.com/office/powerpoint/2010/main" val="57039355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26</a:t>
            </a:fld>
            <a:endParaRPr lang="el-GR"/>
          </a:p>
        </p:txBody>
      </p:sp>
    </p:spTree>
    <p:extLst>
      <p:ext uri="{BB962C8B-B14F-4D97-AF65-F5344CB8AC3E}">
        <p14:creationId xmlns:p14="http://schemas.microsoft.com/office/powerpoint/2010/main" val="189513191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27</a:t>
            </a:fld>
            <a:endParaRPr lang="el-GR"/>
          </a:p>
        </p:txBody>
      </p:sp>
    </p:spTree>
    <p:extLst>
      <p:ext uri="{BB962C8B-B14F-4D97-AF65-F5344CB8AC3E}">
        <p14:creationId xmlns:p14="http://schemas.microsoft.com/office/powerpoint/2010/main" val="371468588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28</a:t>
            </a:fld>
            <a:endParaRPr lang="el-GR"/>
          </a:p>
        </p:txBody>
      </p:sp>
    </p:spTree>
    <p:extLst>
      <p:ext uri="{BB962C8B-B14F-4D97-AF65-F5344CB8AC3E}">
        <p14:creationId xmlns:p14="http://schemas.microsoft.com/office/powerpoint/2010/main" val="347478754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29</a:t>
            </a:fld>
            <a:endParaRPr lang="el-GR"/>
          </a:p>
        </p:txBody>
      </p:sp>
    </p:spTree>
    <p:extLst>
      <p:ext uri="{BB962C8B-B14F-4D97-AF65-F5344CB8AC3E}">
        <p14:creationId xmlns:p14="http://schemas.microsoft.com/office/powerpoint/2010/main" val="46551987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a:t>
            </a:fld>
            <a:endParaRPr lang="el-GR"/>
          </a:p>
        </p:txBody>
      </p:sp>
    </p:spTree>
    <p:extLst>
      <p:ext uri="{BB962C8B-B14F-4D97-AF65-F5344CB8AC3E}">
        <p14:creationId xmlns:p14="http://schemas.microsoft.com/office/powerpoint/2010/main" val="253302333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30</a:t>
            </a:fld>
            <a:endParaRPr lang="el-GR"/>
          </a:p>
        </p:txBody>
      </p:sp>
    </p:spTree>
    <p:extLst>
      <p:ext uri="{BB962C8B-B14F-4D97-AF65-F5344CB8AC3E}">
        <p14:creationId xmlns:p14="http://schemas.microsoft.com/office/powerpoint/2010/main" val="363109155"/>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31</a:t>
            </a:fld>
            <a:endParaRPr lang="el-GR"/>
          </a:p>
        </p:txBody>
      </p:sp>
    </p:spTree>
    <p:extLst>
      <p:ext uri="{BB962C8B-B14F-4D97-AF65-F5344CB8AC3E}">
        <p14:creationId xmlns:p14="http://schemas.microsoft.com/office/powerpoint/2010/main" val="1178132088"/>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32</a:t>
            </a:fld>
            <a:endParaRPr lang="el-GR"/>
          </a:p>
        </p:txBody>
      </p:sp>
    </p:spTree>
    <p:extLst>
      <p:ext uri="{BB962C8B-B14F-4D97-AF65-F5344CB8AC3E}">
        <p14:creationId xmlns:p14="http://schemas.microsoft.com/office/powerpoint/2010/main" val="2876965505"/>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33</a:t>
            </a:fld>
            <a:endParaRPr lang="el-GR"/>
          </a:p>
        </p:txBody>
      </p:sp>
    </p:spTree>
    <p:extLst>
      <p:ext uri="{BB962C8B-B14F-4D97-AF65-F5344CB8AC3E}">
        <p14:creationId xmlns:p14="http://schemas.microsoft.com/office/powerpoint/2010/main" val="429199532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34</a:t>
            </a:fld>
            <a:endParaRPr lang="el-GR"/>
          </a:p>
        </p:txBody>
      </p:sp>
    </p:spTree>
    <p:extLst>
      <p:ext uri="{BB962C8B-B14F-4D97-AF65-F5344CB8AC3E}">
        <p14:creationId xmlns:p14="http://schemas.microsoft.com/office/powerpoint/2010/main" val="359605143"/>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35</a:t>
            </a:fld>
            <a:endParaRPr lang="el-GR"/>
          </a:p>
        </p:txBody>
      </p:sp>
    </p:spTree>
    <p:extLst>
      <p:ext uri="{BB962C8B-B14F-4D97-AF65-F5344CB8AC3E}">
        <p14:creationId xmlns:p14="http://schemas.microsoft.com/office/powerpoint/2010/main" val="1756523027"/>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36</a:t>
            </a:fld>
            <a:endParaRPr lang="el-GR"/>
          </a:p>
        </p:txBody>
      </p:sp>
    </p:spTree>
    <p:extLst>
      <p:ext uri="{BB962C8B-B14F-4D97-AF65-F5344CB8AC3E}">
        <p14:creationId xmlns:p14="http://schemas.microsoft.com/office/powerpoint/2010/main" val="30179400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a:t>
            </a:fld>
            <a:endParaRPr lang="el-GR"/>
          </a:p>
        </p:txBody>
      </p:sp>
    </p:spTree>
    <p:extLst>
      <p:ext uri="{BB962C8B-B14F-4D97-AF65-F5344CB8AC3E}">
        <p14:creationId xmlns:p14="http://schemas.microsoft.com/office/powerpoint/2010/main" val="415683075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5</a:t>
            </a:fld>
            <a:endParaRPr lang="el-GR"/>
          </a:p>
        </p:txBody>
      </p:sp>
    </p:spTree>
    <p:extLst>
      <p:ext uri="{BB962C8B-B14F-4D97-AF65-F5344CB8AC3E}">
        <p14:creationId xmlns:p14="http://schemas.microsoft.com/office/powerpoint/2010/main" val="75379895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6</a:t>
            </a:fld>
            <a:endParaRPr lang="el-GR"/>
          </a:p>
        </p:txBody>
      </p:sp>
    </p:spTree>
    <p:extLst>
      <p:ext uri="{BB962C8B-B14F-4D97-AF65-F5344CB8AC3E}">
        <p14:creationId xmlns:p14="http://schemas.microsoft.com/office/powerpoint/2010/main" val="140621542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7</a:t>
            </a:fld>
            <a:endParaRPr lang="el-GR"/>
          </a:p>
        </p:txBody>
      </p:sp>
    </p:spTree>
    <p:extLst>
      <p:ext uri="{BB962C8B-B14F-4D97-AF65-F5344CB8AC3E}">
        <p14:creationId xmlns:p14="http://schemas.microsoft.com/office/powerpoint/2010/main" val="258157631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8</a:t>
            </a:fld>
            <a:endParaRPr lang="el-GR"/>
          </a:p>
        </p:txBody>
      </p:sp>
    </p:spTree>
    <p:extLst>
      <p:ext uri="{BB962C8B-B14F-4D97-AF65-F5344CB8AC3E}">
        <p14:creationId xmlns:p14="http://schemas.microsoft.com/office/powerpoint/2010/main" val="184365456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9</a:t>
            </a:fld>
            <a:endParaRPr lang="el-GR"/>
          </a:p>
        </p:txBody>
      </p:sp>
    </p:spTree>
    <p:extLst>
      <p:ext uri="{BB962C8B-B14F-4D97-AF65-F5344CB8AC3E}">
        <p14:creationId xmlns:p14="http://schemas.microsoft.com/office/powerpoint/2010/main" val="212837994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p>
            <a:r>
              <a:rPr lang="el-GR" smtClean="0"/>
              <a:t>Στυλ κύριου τίτλου</a:t>
            </a:r>
            <a:endParaRPr lang="el-GR"/>
          </a:p>
        </p:txBody>
      </p:sp>
      <p:sp>
        <p:nvSpPr>
          <p:cNvPr id="3" name="Υπότιτλος 2"/>
          <p:cNvSpPr>
            <a:spLocks noGrp="1"/>
          </p:cNvSpPr>
          <p:nvPr>
            <p:ph type="subTitle" idx="1"/>
          </p:nvPr>
        </p:nvSpPr>
        <p:spPr>
          <a:xfrm>
            <a:off x="683568" y="3886200"/>
            <a:ext cx="7776864" cy="17526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a:p>
        </p:txBody>
      </p:sp>
    </p:spTree>
    <p:extLst>
      <p:ext uri="{BB962C8B-B14F-4D97-AF65-F5344CB8AC3E}">
        <p14:creationId xmlns:p14="http://schemas.microsoft.com/office/powerpoint/2010/main" val="42452477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2458615667"/>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42386126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dirty="0"/>
          </a:p>
        </p:txBody>
      </p:sp>
    </p:spTree>
    <p:extLst>
      <p:ext uri="{BB962C8B-B14F-4D97-AF65-F5344CB8AC3E}">
        <p14:creationId xmlns:p14="http://schemas.microsoft.com/office/powerpoint/2010/main" val="363751880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1" cap="none" baseline="0"/>
            </a:lvl1pPr>
          </a:lstStyle>
          <a:p>
            <a:r>
              <a:rPr lang="el-GR" smtClean="0"/>
              <a:t>Στυλ κύριου τίτλου</a:t>
            </a:r>
            <a:endParaRPr lang="el-GR" dirty="0"/>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Στυλ υποδείγματος κειμένου</a:t>
            </a:r>
          </a:p>
        </p:txBody>
      </p:sp>
    </p:spTree>
    <p:extLst>
      <p:ext uri="{BB962C8B-B14F-4D97-AF65-F5344CB8AC3E}">
        <p14:creationId xmlns:p14="http://schemas.microsoft.com/office/powerpoint/2010/main" val="1212086127"/>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dirty="0"/>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3283250921"/>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lvl1pPr>
          </a:lstStyle>
          <a:p>
            <a:r>
              <a:rPr lang="el-GR" smtClean="0"/>
              <a:t>Στυλ κύριου τίτλου</a:t>
            </a:r>
            <a:endParaRPr lang="el-GR"/>
          </a:p>
        </p:txBody>
      </p:sp>
      <p:sp>
        <p:nvSpPr>
          <p:cNvPr id="3" name="Θέση κειμένου 2"/>
          <p:cNvSpPr>
            <a:spLocks noGrp="1"/>
          </p:cNvSpPr>
          <p:nvPr>
            <p:ph type="body" idx="1"/>
          </p:nvPr>
        </p:nvSpPr>
        <p:spPr>
          <a:xfrm>
            <a:off x="457200" y="1574254"/>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214016"/>
            <a:ext cx="4040188"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74254"/>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214016"/>
            <a:ext cx="4041775"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9" name="Θέση αριθμού διαφάνειας 8"/>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1076112759"/>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dirty="0"/>
          </a:p>
        </p:txBody>
      </p:sp>
      <p:sp>
        <p:nvSpPr>
          <p:cNvPr id="5" name="Θέση αριθμού διαφάνειας 4"/>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1315794605"/>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4" name="Θέση αριθμού διαφάνειας 3"/>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2009620217"/>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Περιεχόμενο με λεζάντα">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575050" y="1556792"/>
            <a:ext cx="5111750" cy="460851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556792"/>
            <a:ext cx="3008313" cy="4608512"/>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
        <p:nvSpPr>
          <p:cNvPr id="6"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Tree>
    <p:extLst>
      <p:ext uri="{BB962C8B-B14F-4D97-AF65-F5344CB8AC3E}">
        <p14:creationId xmlns:p14="http://schemas.microsoft.com/office/powerpoint/2010/main" val="3423171522"/>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Εικόνα με λεζάντα">
    <p:spTree>
      <p:nvGrpSpPr>
        <p:cNvPr id="1" name=""/>
        <p:cNvGrpSpPr/>
        <p:nvPr/>
      </p:nvGrpSpPr>
      <p:grpSpPr>
        <a:xfrm>
          <a:off x="0" y="0"/>
          <a:ext cx="0" cy="0"/>
          <a:chOff x="0" y="0"/>
          <a:chExt cx="0" cy="0"/>
        </a:xfrm>
      </p:grpSpPr>
      <p:sp>
        <p:nvSpPr>
          <p:cNvPr id="3" name="Θέση εικόνας 2"/>
          <p:cNvSpPr>
            <a:spLocks noGrp="1"/>
          </p:cNvSpPr>
          <p:nvPr>
            <p:ph type="pic" idx="1"/>
          </p:nvPr>
        </p:nvSpPr>
        <p:spPr>
          <a:xfrm>
            <a:off x="1792288" y="1556792"/>
            <a:ext cx="5486400" cy="345638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l-GR" smtClean="0"/>
              <a:t>Κάντε κλικ στο εικονίδιο για να προσθέσετε εικόνα</a:t>
            </a:r>
            <a:endParaRPr lang="el-GR" dirty="0"/>
          </a:p>
        </p:txBody>
      </p:sp>
      <p:sp>
        <p:nvSpPr>
          <p:cNvPr id="4" name="Θέση κειμένου 3"/>
          <p:cNvSpPr>
            <a:spLocks noGrp="1"/>
          </p:cNvSpPr>
          <p:nvPr>
            <p:ph type="body" sz="half" idx="2"/>
          </p:nvPr>
        </p:nvSpPr>
        <p:spPr>
          <a:xfrm>
            <a:off x="1792288" y="5157192"/>
            <a:ext cx="5486400" cy="1015008"/>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
        <p:nvSpPr>
          <p:cNvPr id="9"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Tree>
    <p:extLst>
      <p:ext uri="{BB962C8B-B14F-4D97-AF65-F5344CB8AC3E}">
        <p14:creationId xmlns:p14="http://schemas.microsoft.com/office/powerpoint/2010/main" val="4105077603"/>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gray">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smtClean="0"/>
              <a:t>Στυλ κύριου τίτλου</a:t>
            </a:r>
            <a:endParaRPr lang="el-GR"/>
          </a:p>
        </p:txBody>
      </p:sp>
      <p:sp>
        <p:nvSpPr>
          <p:cNvPr id="3" name="Θέση κειμένου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400">
                <a:solidFill>
                  <a:schemeClr val="tx1"/>
                </a:solidFill>
              </a:defRPr>
            </a:lvl1pPr>
          </a:lstStyle>
          <a:p>
            <a:fld id="{53C4726A-630D-4CB4-B088-BAB00F4188E9}" type="slidenum">
              <a:rPr lang="el-GR" smtClean="0"/>
              <a:pPr/>
              <a:t>‹#›</a:t>
            </a:fld>
            <a:endParaRPr lang="el-GR" dirty="0"/>
          </a:p>
        </p:txBody>
      </p:sp>
    </p:spTree>
    <p:extLst>
      <p:ext uri="{BB962C8B-B14F-4D97-AF65-F5344CB8AC3E}">
        <p14:creationId xmlns:p14="http://schemas.microsoft.com/office/powerpoint/2010/main" val="9838095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60" r:id="rId8"/>
    <p:sldLayoutId id="2147483661" r:id="rId9"/>
    <p:sldLayoutId id="2147483658" r:id="rId10"/>
    <p:sldLayoutId id="2147483659" r:id="rId11"/>
  </p:sldLayoutIdLst>
  <p:timing>
    <p:tnLst>
      <p:par>
        <p:cTn id="1" dur="indefinite" restart="never" nodeType="tmRoot"/>
      </p:par>
    </p:tnLst>
  </p:timing>
  <p:hf hdr="0" ftr="0" dt="0"/>
  <p:txStyles>
    <p:titleStyle>
      <a:lvl1pPr algn="ctr" defTabSz="914400" rtl="0" eaLnBrk="1" latinLnBrk="0" hangingPunct="1">
        <a:spcBef>
          <a:spcPct val="0"/>
        </a:spcBef>
        <a:buNone/>
        <a:defRPr sz="4400" b="1"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hyperlink" Target="http://www.edulll.gr/" TargetMode="External"/><Relationship Id="rId3" Type="http://schemas.openxmlformats.org/officeDocument/2006/relationships/tags" Target="../tags/tag4.xml"/><Relationship Id="rId7" Type="http://schemas.openxmlformats.org/officeDocument/2006/relationships/image" Target="../media/image1.jpeg"/><Relationship Id="rId2" Type="http://schemas.openxmlformats.org/officeDocument/2006/relationships/tags" Target="../tags/tag3.xml"/><Relationship Id="rId1" Type="http://schemas.openxmlformats.org/officeDocument/2006/relationships/tags" Target="../tags/tag2.xml"/><Relationship Id="rId6" Type="http://schemas.openxmlformats.org/officeDocument/2006/relationships/hyperlink" Target="http://www.teilar.gr/" TargetMode="External"/><Relationship Id="rId5" Type="http://schemas.openxmlformats.org/officeDocument/2006/relationships/notesSlide" Target="../notesSlides/notesSlide1.xml"/><Relationship Id="rId4" Type="http://schemas.openxmlformats.org/officeDocument/2006/relationships/slideLayout" Target="../slideLayouts/slideLayout1.xml"/><Relationship Id="rId9"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openxmlformats.org/officeDocument/2006/relationships/tags" Target="../tags/tag46.xml"/><Relationship Id="rId7" Type="http://schemas.openxmlformats.org/officeDocument/2006/relationships/notesSlide" Target="../notesSlides/notesSlide10.xml"/><Relationship Id="rId2" Type="http://schemas.openxmlformats.org/officeDocument/2006/relationships/tags" Target="../tags/tag45.xml"/><Relationship Id="rId1" Type="http://schemas.openxmlformats.org/officeDocument/2006/relationships/tags" Target="../tags/tag44.xml"/><Relationship Id="rId6" Type="http://schemas.openxmlformats.org/officeDocument/2006/relationships/slideLayout" Target="../slideLayouts/slideLayout2.xml"/><Relationship Id="rId5" Type="http://schemas.openxmlformats.org/officeDocument/2006/relationships/tags" Target="../tags/tag48.xml"/><Relationship Id="rId4" Type="http://schemas.openxmlformats.org/officeDocument/2006/relationships/tags" Target="../tags/tag47.xml"/></Relationships>
</file>

<file path=ppt/slides/_rels/slide11.xml.rels><?xml version="1.0" encoding="UTF-8" standalone="yes"?>
<Relationships xmlns="http://schemas.openxmlformats.org/package/2006/relationships"><Relationship Id="rId3" Type="http://schemas.openxmlformats.org/officeDocument/2006/relationships/tags" Target="../tags/tag51.xml"/><Relationship Id="rId7" Type="http://schemas.openxmlformats.org/officeDocument/2006/relationships/notesSlide" Target="../notesSlides/notesSlide11.xml"/><Relationship Id="rId2" Type="http://schemas.openxmlformats.org/officeDocument/2006/relationships/tags" Target="../tags/tag50.xml"/><Relationship Id="rId1" Type="http://schemas.openxmlformats.org/officeDocument/2006/relationships/tags" Target="../tags/tag49.xml"/><Relationship Id="rId6" Type="http://schemas.openxmlformats.org/officeDocument/2006/relationships/slideLayout" Target="../slideLayouts/slideLayout2.xml"/><Relationship Id="rId5" Type="http://schemas.openxmlformats.org/officeDocument/2006/relationships/tags" Target="../tags/tag53.xml"/><Relationship Id="rId4" Type="http://schemas.openxmlformats.org/officeDocument/2006/relationships/tags" Target="../tags/tag52.xml"/></Relationships>
</file>

<file path=ppt/slides/_rels/slide12.xml.rels><?xml version="1.0" encoding="UTF-8" standalone="yes"?>
<Relationships xmlns="http://schemas.openxmlformats.org/package/2006/relationships"><Relationship Id="rId3" Type="http://schemas.openxmlformats.org/officeDocument/2006/relationships/tags" Target="../tags/tag56.xml"/><Relationship Id="rId7" Type="http://schemas.openxmlformats.org/officeDocument/2006/relationships/notesSlide" Target="../notesSlides/notesSlide12.xml"/><Relationship Id="rId2" Type="http://schemas.openxmlformats.org/officeDocument/2006/relationships/tags" Target="../tags/tag55.xml"/><Relationship Id="rId1" Type="http://schemas.openxmlformats.org/officeDocument/2006/relationships/tags" Target="../tags/tag54.xml"/><Relationship Id="rId6" Type="http://schemas.openxmlformats.org/officeDocument/2006/relationships/slideLayout" Target="../slideLayouts/slideLayout2.xml"/><Relationship Id="rId5" Type="http://schemas.openxmlformats.org/officeDocument/2006/relationships/tags" Target="../tags/tag58.xml"/><Relationship Id="rId4" Type="http://schemas.openxmlformats.org/officeDocument/2006/relationships/tags" Target="../tags/tag57.xml"/></Relationships>
</file>

<file path=ppt/slides/_rels/slide13.xml.rels><?xml version="1.0" encoding="UTF-8" standalone="yes"?>
<Relationships xmlns="http://schemas.openxmlformats.org/package/2006/relationships"><Relationship Id="rId8" Type="http://schemas.openxmlformats.org/officeDocument/2006/relationships/slide" Target="slide5.xml"/><Relationship Id="rId3" Type="http://schemas.openxmlformats.org/officeDocument/2006/relationships/tags" Target="../tags/tag61.xml"/><Relationship Id="rId7" Type="http://schemas.openxmlformats.org/officeDocument/2006/relationships/notesSlide" Target="../notesSlides/notesSlide13.xml"/><Relationship Id="rId2" Type="http://schemas.openxmlformats.org/officeDocument/2006/relationships/tags" Target="../tags/tag60.xml"/><Relationship Id="rId1" Type="http://schemas.openxmlformats.org/officeDocument/2006/relationships/tags" Target="../tags/tag59.xml"/><Relationship Id="rId6" Type="http://schemas.openxmlformats.org/officeDocument/2006/relationships/slideLayout" Target="../slideLayouts/slideLayout2.xml"/><Relationship Id="rId5" Type="http://schemas.openxmlformats.org/officeDocument/2006/relationships/tags" Target="../tags/tag63.xml"/><Relationship Id="rId10" Type="http://schemas.microsoft.com/office/2007/relationships/hdphoto" Target="../media/hdphoto1.wdp"/><Relationship Id="rId4" Type="http://schemas.openxmlformats.org/officeDocument/2006/relationships/tags" Target="../tags/tag62.xml"/><Relationship Id="rId9" Type="http://schemas.openxmlformats.org/officeDocument/2006/relationships/image" Target="../media/image4.jpeg"/></Relationships>
</file>

<file path=ppt/slides/_rels/slide14.xml.rels><?xml version="1.0" encoding="UTF-8" standalone="yes"?>
<Relationships xmlns="http://schemas.openxmlformats.org/package/2006/relationships"><Relationship Id="rId3" Type="http://schemas.openxmlformats.org/officeDocument/2006/relationships/tags" Target="../tags/tag66.xml"/><Relationship Id="rId7" Type="http://schemas.openxmlformats.org/officeDocument/2006/relationships/notesSlide" Target="../notesSlides/notesSlide14.xml"/><Relationship Id="rId2" Type="http://schemas.openxmlformats.org/officeDocument/2006/relationships/tags" Target="../tags/tag65.xml"/><Relationship Id="rId1" Type="http://schemas.openxmlformats.org/officeDocument/2006/relationships/tags" Target="../tags/tag64.xml"/><Relationship Id="rId6" Type="http://schemas.openxmlformats.org/officeDocument/2006/relationships/slideLayout" Target="../slideLayouts/slideLayout2.xml"/><Relationship Id="rId5" Type="http://schemas.openxmlformats.org/officeDocument/2006/relationships/tags" Target="../tags/tag68.xml"/><Relationship Id="rId4" Type="http://schemas.openxmlformats.org/officeDocument/2006/relationships/tags" Target="../tags/tag67.xml"/></Relationships>
</file>

<file path=ppt/slides/_rels/slide15.xml.rels><?xml version="1.0" encoding="UTF-8" standalone="yes"?>
<Relationships xmlns="http://schemas.openxmlformats.org/package/2006/relationships"><Relationship Id="rId3" Type="http://schemas.openxmlformats.org/officeDocument/2006/relationships/tags" Target="../tags/tag71.xml"/><Relationship Id="rId7" Type="http://schemas.openxmlformats.org/officeDocument/2006/relationships/notesSlide" Target="../notesSlides/notesSlide15.xml"/><Relationship Id="rId2" Type="http://schemas.openxmlformats.org/officeDocument/2006/relationships/tags" Target="../tags/tag70.xml"/><Relationship Id="rId1" Type="http://schemas.openxmlformats.org/officeDocument/2006/relationships/tags" Target="../tags/tag69.xml"/><Relationship Id="rId6" Type="http://schemas.openxmlformats.org/officeDocument/2006/relationships/slideLayout" Target="../slideLayouts/slideLayout2.xml"/><Relationship Id="rId5" Type="http://schemas.openxmlformats.org/officeDocument/2006/relationships/tags" Target="../tags/tag73.xml"/><Relationship Id="rId4" Type="http://schemas.openxmlformats.org/officeDocument/2006/relationships/tags" Target="../tags/tag72.xml"/></Relationships>
</file>

<file path=ppt/slides/_rels/slide16.xml.rels><?xml version="1.0" encoding="UTF-8" standalone="yes"?>
<Relationships xmlns="http://schemas.openxmlformats.org/package/2006/relationships"><Relationship Id="rId3" Type="http://schemas.openxmlformats.org/officeDocument/2006/relationships/tags" Target="../tags/tag76.xml"/><Relationship Id="rId7" Type="http://schemas.openxmlformats.org/officeDocument/2006/relationships/notesSlide" Target="../notesSlides/notesSlide16.xml"/><Relationship Id="rId2" Type="http://schemas.openxmlformats.org/officeDocument/2006/relationships/tags" Target="../tags/tag75.xml"/><Relationship Id="rId1" Type="http://schemas.openxmlformats.org/officeDocument/2006/relationships/tags" Target="../tags/tag74.xml"/><Relationship Id="rId6" Type="http://schemas.openxmlformats.org/officeDocument/2006/relationships/slideLayout" Target="../slideLayouts/slideLayout2.xml"/><Relationship Id="rId5" Type="http://schemas.openxmlformats.org/officeDocument/2006/relationships/tags" Target="../tags/tag78.xml"/><Relationship Id="rId4" Type="http://schemas.openxmlformats.org/officeDocument/2006/relationships/tags" Target="../tags/tag77.xml"/></Relationships>
</file>

<file path=ppt/slides/_rels/slide17.xml.rels><?xml version="1.0" encoding="UTF-8" standalone="yes"?>
<Relationships xmlns="http://schemas.openxmlformats.org/package/2006/relationships"><Relationship Id="rId8" Type="http://schemas.openxmlformats.org/officeDocument/2006/relationships/slide" Target="slide5.xml"/><Relationship Id="rId3" Type="http://schemas.openxmlformats.org/officeDocument/2006/relationships/tags" Target="../tags/tag81.xml"/><Relationship Id="rId7" Type="http://schemas.openxmlformats.org/officeDocument/2006/relationships/notesSlide" Target="../notesSlides/notesSlide17.xml"/><Relationship Id="rId2" Type="http://schemas.openxmlformats.org/officeDocument/2006/relationships/tags" Target="../tags/tag80.xml"/><Relationship Id="rId1" Type="http://schemas.openxmlformats.org/officeDocument/2006/relationships/tags" Target="../tags/tag79.xml"/><Relationship Id="rId6" Type="http://schemas.openxmlformats.org/officeDocument/2006/relationships/slideLayout" Target="../slideLayouts/slideLayout2.xml"/><Relationship Id="rId5" Type="http://schemas.openxmlformats.org/officeDocument/2006/relationships/tags" Target="../tags/tag83.xml"/><Relationship Id="rId10" Type="http://schemas.microsoft.com/office/2007/relationships/hdphoto" Target="../media/hdphoto1.wdp"/><Relationship Id="rId4" Type="http://schemas.openxmlformats.org/officeDocument/2006/relationships/tags" Target="../tags/tag82.xml"/><Relationship Id="rId9" Type="http://schemas.openxmlformats.org/officeDocument/2006/relationships/image" Target="../media/image4.jpeg"/></Relationships>
</file>

<file path=ppt/slides/_rels/slide18.xml.rels><?xml version="1.0" encoding="UTF-8" standalone="yes"?>
<Relationships xmlns="http://schemas.openxmlformats.org/package/2006/relationships"><Relationship Id="rId3" Type="http://schemas.openxmlformats.org/officeDocument/2006/relationships/tags" Target="../tags/tag86.xml"/><Relationship Id="rId7" Type="http://schemas.openxmlformats.org/officeDocument/2006/relationships/notesSlide" Target="../notesSlides/notesSlide18.xml"/><Relationship Id="rId2" Type="http://schemas.openxmlformats.org/officeDocument/2006/relationships/tags" Target="../tags/tag85.xml"/><Relationship Id="rId1" Type="http://schemas.openxmlformats.org/officeDocument/2006/relationships/tags" Target="../tags/tag84.xml"/><Relationship Id="rId6" Type="http://schemas.openxmlformats.org/officeDocument/2006/relationships/slideLayout" Target="../slideLayouts/slideLayout2.xml"/><Relationship Id="rId5" Type="http://schemas.openxmlformats.org/officeDocument/2006/relationships/tags" Target="../tags/tag88.xml"/><Relationship Id="rId4" Type="http://schemas.openxmlformats.org/officeDocument/2006/relationships/tags" Target="../tags/tag87.xml"/></Relationships>
</file>

<file path=ppt/slides/_rels/slide19.xml.rels><?xml version="1.0" encoding="UTF-8" standalone="yes"?>
<Relationships xmlns="http://schemas.openxmlformats.org/package/2006/relationships"><Relationship Id="rId3" Type="http://schemas.openxmlformats.org/officeDocument/2006/relationships/tags" Target="../tags/tag91.xml"/><Relationship Id="rId7" Type="http://schemas.openxmlformats.org/officeDocument/2006/relationships/notesSlide" Target="../notesSlides/notesSlide19.xml"/><Relationship Id="rId2" Type="http://schemas.openxmlformats.org/officeDocument/2006/relationships/tags" Target="../tags/tag90.xml"/><Relationship Id="rId1" Type="http://schemas.openxmlformats.org/officeDocument/2006/relationships/tags" Target="../tags/tag89.xml"/><Relationship Id="rId6" Type="http://schemas.openxmlformats.org/officeDocument/2006/relationships/slideLayout" Target="../slideLayouts/slideLayout2.xml"/><Relationship Id="rId5" Type="http://schemas.openxmlformats.org/officeDocument/2006/relationships/tags" Target="../tags/tag93.xml"/><Relationship Id="rId4" Type="http://schemas.openxmlformats.org/officeDocument/2006/relationships/tags" Target="../tags/tag92.xml"/></Relationships>
</file>

<file path=ppt/slides/_rels/slide2.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tags" Target="../tags/tag7.xml"/><Relationship Id="rId7" Type="http://schemas.openxmlformats.org/officeDocument/2006/relationships/hyperlink" Target="http://www.creativecommons.gr/?page_id=118" TargetMode="External"/><Relationship Id="rId2" Type="http://schemas.openxmlformats.org/officeDocument/2006/relationships/tags" Target="../tags/tag6.xml"/><Relationship Id="rId1" Type="http://schemas.openxmlformats.org/officeDocument/2006/relationships/tags" Target="../tags/tag5.xml"/><Relationship Id="rId6" Type="http://schemas.openxmlformats.org/officeDocument/2006/relationships/notesSlide" Target="../notesSlides/notesSlide2.xml"/><Relationship Id="rId5" Type="http://schemas.openxmlformats.org/officeDocument/2006/relationships/slideLayout" Target="../slideLayouts/slideLayout2.xml"/><Relationship Id="rId4" Type="http://schemas.openxmlformats.org/officeDocument/2006/relationships/tags" Target="../tags/tag8.xml"/></Relationships>
</file>

<file path=ppt/slides/_rels/slide20.xml.rels><?xml version="1.0" encoding="UTF-8" standalone="yes"?>
<Relationships xmlns="http://schemas.openxmlformats.org/package/2006/relationships"><Relationship Id="rId3" Type="http://schemas.openxmlformats.org/officeDocument/2006/relationships/tags" Target="../tags/tag96.xml"/><Relationship Id="rId7" Type="http://schemas.openxmlformats.org/officeDocument/2006/relationships/notesSlide" Target="../notesSlides/notesSlide20.xml"/><Relationship Id="rId2" Type="http://schemas.openxmlformats.org/officeDocument/2006/relationships/tags" Target="../tags/tag95.xml"/><Relationship Id="rId1" Type="http://schemas.openxmlformats.org/officeDocument/2006/relationships/tags" Target="../tags/tag94.xml"/><Relationship Id="rId6" Type="http://schemas.openxmlformats.org/officeDocument/2006/relationships/slideLayout" Target="../slideLayouts/slideLayout2.xml"/><Relationship Id="rId5" Type="http://schemas.openxmlformats.org/officeDocument/2006/relationships/tags" Target="../tags/tag98.xml"/><Relationship Id="rId4" Type="http://schemas.openxmlformats.org/officeDocument/2006/relationships/tags" Target="../tags/tag97.xml"/></Relationships>
</file>

<file path=ppt/slides/_rels/slide21.xml.rels><?xml version="1.0" encoding="UTF-8" standalone="yes"?>
<Relationships xmlns="http://schemas.openxmlformats.org/package/2006/relationships"><Relationship Id="rId3" Type="http://schemas.openxmlformats.org/officeDocument/2006/relationships/tags" Target="../tags/tag101.xml"/><Relationship Id="rId7" Type="http://schemas.openxmlformats.org/officeDocument/2006/relationships/notesSlide" Target="../notesSlides/notesSlide21.xml"/><Relationship Id="rId2" Type="http://schemas.openxmlformats.org/officeDocument/2006/relationships/tags" Target="../tags/tag100.xml"/><Relationship Id="rId1" Type="http://schemas.openxmlformats.org/officeDocument/2006/relationships/tags" Target="../tags/tag99.xml"/><Relationship Id="rId6" Type="http://schemas.openxmlformats.org/officeDocument/2006/relationships/slideLayout" Target="../slideLayouts/slideLayout2.xml"/><Relationship Id="rId5" Type="http://schemas.openxmlformats.org/officeDocument/2006/relationships/tags" Target="../tags/tag103.xml"/><Relationship Id="rId4" Type="http://schemas.openxmlformats.org/officeDocument/2006/relationships/tags" Target="../tags/tag102.xml"/></Relationships>
</file>

<file path=ppt/slides/_rels/slide22.xml.rels><?xml version="1.0" encoding="UTF-8" standalone="yes"?>
<Relationships xmlns="http://schemas.openxmlformats.org/package/2006/relationships"><Relationship Id="rId3" Type="http://schemas.openxmlformats.org/officeDocument/2006/relationships/tags" Target="../tags/tag106.xml"/><Relationship Id="rId7" Type="http://schemas.openxmlformats.org/officeDocument/2006/relationships/notesSlide" Target="../notesSlides/notesSlide22.xml"/><Relationship Id="rId2" Type="http://schemas.openxmlformats.org/officeDocument/2006/relationships/tags" Target="../tags/tag105.xml"/><Relationship Id="rId1" Type="http://schemas.openxmlformats.org/officeDocument/2006/relationships/tags" Target="../tags/tag104.xml"/><Relationship Id="rId6" Type="http://schemas.openxmlformats.org/officeDocument/2006/relationships/slideLayout" Target="../slideLayouts/slideLayout2.xml"/><Relationship Id="rId5" Type="http://schemas.openxmlformats.org/officeDocument/2006/relationships/tags" Target="../tags/tag108.xml"/><Relationship Id="rId4" Type="http://schemas.openxmlformats.org/officeDocument/2006/relationships/tags" Target="../tags/tag107.xml"/></Relationships>
</file>

<file path=ppt/slides/_rels/slide23.xml.rels><?xml version="1.0" encoding="UTF-8" standalone="yes"?>
<Relationships xmlns="http://schemas.openxmlformats.org/package/2006/relationships"><Relationship Id="rId3" Type="http://schemas.openxmlformats.org/officeDocument/2006/relationships/tags" Target="../tags/tag111.xml"/><Relationship Id="rId7" Type="http://schemas.openxmlformats.org/officeDocument/2006/relationships/notesSlide" Target="../notesSlides/notesSlide23.xml"/><Relationship Id="rId2" Type="http://schemas.openxmlformats.org/officeDocument/2006/relationships/tags" Target="../tags/tag110.xml"/><Relationship Id="rId1" Type="http://schemas.openxmlformats.org/officeDocument/2006/relationships/tags" Target="../tags/tag109.xml"/><Relationship Id="rId6" Type="http://schemas.openxmlformats.org/officeDocument/2006/relationships/slideLayout" Target="../slideLayouts/slideLayout2.xml"/><Relationship Id="rId5" Type="http://schemas.openxmlformats.org/officeDocument/2006/relationships/tags" Target="../tags/tag113.xml"/><Relationship Id="rId4" Type="http://schemas.openxmlformats.org/officeDocument/2006/relationships/tags" Target="../tags/tag112.xml"/></Relationships>
</file>

<file path=ppt/slides/_rels/slide24.xml.rels><?xml version="1.0" encoding="UTF-8" standalone="yes"?>
<Relationships xmlns="http://schemas.openxmlformats.org/package/2006/relationships"><Relationship Id="rId8" Type="http://schemas.openxmlformats.org/officeDocument/2006/relationships/slide" Target="slide5.xml"/><Relationship Id="rId3" Type="http://schemas.openxmlformats.org/officeDocument/2006/relationships/tags" Target="../tags/tag116.xml"/><Relationship Id="rId7" Type="http://schemas.openxmlformats.org/officeDocument/2006/relationships/notesSlide" Target="../notesSlides/notesSlide24.xml"/><Relationship Id="rId2" Type="http://schemas.openxmlformats.org/officeDocument/2006/relationships/tags" Target="../tags/tag115.xml"/><Relationship Id="rId1" Type="http://schemas.openxmlformats.org/officeDocument/2006/relationships/tags" Target="../tags/tag114.xml"/><Relationship Id="rId6" Type="http://schemas.openxmlformats.org/officeDocument/2006/relationships/slideLayout" Target="../slideLayouts/slideLayout2.xml"/><Relationship Id="rId5" Type="http://schemas.openxmlformats.org/officeDocument/2006/relationships/tags" Target="../tags/tag118.xml"/><Relationship Id="rId10" Type="http://schemas.microsoft.com/office/2007/relationships/hdphoto" Target="../media/hdphoto1.wdp"/><Relationship Id="rId4" Type="http://schemas.openxmlformats.org/officeDocument/2006/relationships/tags" Target="../tags/tag117.xml"/><Relationship Id="rId9" Type="http://schemas.openxmlformats.org/officeDocument/2006/relationships/image" Target="../media/image4.jpeg"/></Relationships>
</file>

<file path=ppt/slides/_rels/slide25.xml.rels><?xml version="1.0" encoding="UTF-8" standalone="yes"?>
<Relationships xmlns="http://schemas.openxmlformats.org/package/2006/relationships"><Relationship Id="rId3" Type="http://schemas.openxmlformats.org/officeDocument/2006/relationships/tags" Target="../tags/tag121.xml"/><Relationship Id="rId7" Type="http://schemas.openxmlformats.org/officeDocument/2006/relationships/notesSlide" Target="../notesSlides/notesSlide25.xml"/><Relationship Id="rId2" Type="http://schemas.openxmlformats.org/officeDocument/2006/relationships/tags" Target="../tags/tag120.xml"/><Relationship Id="rId1" Type="http://schemas.openxmlformats.org/officeDocument/2006/relationships/tags" Target="../tags/tag119.xml"/><Relationship Id="rId6" Type="http://schemas.openxmlformats.org/officeDocument/2006/relationships/slideLayout" Target="../slideLayouts/slideLayout2.xml"/><Relationship Id="rId5" Type="http://schemas.openxmlformats.org/officeDocument/2006/relationships/tags" Target="../tags/tag123.xml"/><Relationship Id="rId4" Type="http://schemas.openxmlformats.org/officeDocument/2006/relationships/tags" Target="../tags/tag122.xml"/></Relationships>
</file>

<file path=ppt/slides/_rels/slide26.xml.rels><?xml version="1.0" encoding="UTF-8" standalone="yes"?>
<Relationships xmlns="http://schemas.openxmlformats.org/package/2006/relationships"><Relationship Id="rId3" Type="http://schemas.openxmlformats.org/officeDocument/2006/relationships/tags" Target="../tags/tag126.xml"/><Relationship Id="rId7" Type="http://schemas.openxmlformats.org/officeDocument/2006/relationships/notesSlide" Target="../notesSlides/notesSlide26.xml"/><Relationship Id="rId2" Type="http://schemas.openxmlformats.org/officeDocument/2006/relationships/tags" Target="../tags/tag125.xml"/><Relationship Id="rId1" Type="http://schemas.openxmlformats.org/officeDocument/2006/relationships/tags" Target="../tags/tag124.xml"/><Relationship Id="rId6" Type="http://schemas.openxmlformats.org/officeDocument/2006/relationships/slideLayout" Target="../slideLayouts/slideLayout2.xml"/><Relationship Id="rId5" Type="http://schemas.openxmlformats.org/officeDocument/2006/relationships/tags" Target="../tags/tag128.xml"/><Relationship Id="rId4" Type="http://schemas.openxmlformats.org/officeDocument/2006/relationships/tags" Target="../tags/tag127.xml"/></Relationships>
</file>

<file path=ppt/slides/_rels/slide27.xml.rels><?xml version="1.0" encoding="UTF-8" standalone="yes"?>
<Relationships xmlns="http://schemas.openxmlformats.org/package/2006/relationships"><Relationship Id="rId3" Type="http://schemas.openxmlformats.org/officeDocument/2006/relationships/tags" Target="../tags/tag131.xml"/><Relationship Id="rId7" Type="http://schemas.openxmlformats.org/officeDocument/2006/relationships/notesSlide" Target="../notesSlides/notesSlide27.xml"/><Relationship Id="rId2" Type="http://schemas.openxmlformats.org/officeDocument/2006/relationships/tags" Target="../tags/tag130.xml"/><Relationship Id="rId1" Type="http://schemas.openxmlformats.org/officeDocument/2006/relationships/tags" Target="../tags/tag129.xml"/><Relationship Id="rId6" Type="http://schemas.openxmlformats.org/officeDocument/2006/relationships/slideLayout" Target="../slideLayouts/slideLayout2.xml"/><Relationship Id="rId5" Type="http://schemas.openxmlformats.org/officeDocument/2006/relationships/tags" Target="../tags/tag133.xml"/><Relationship Id="rId4" Type="http://schemas.openxmlformats.org/officeDocument/2006/relationships/tags" Target="../tags/tag132.xml"/></Relationships>
</file>

<file path=ppt/slides/_rels/slide28.xml.rels><?xml version="1.0" encoding="UTF-8" standalone="yes"?>
<Relationships xmlns="http://schemas.openxmlformats.org/package/2006/relationships"><Relationship Id="rId3" Type="http://schemas.openxmlformats.org/officeDocument/2006/relationships/tags" Target="../tags/tag136.xml"/><Relationship Id="rId7" Type="http://schemas.openxmlformats.org/officeDocument/2006/relationships/notesSlide" Target="../notesSlides/notesSlide28.xml"/><Relationship Id="rId2" Type="http://schemas.openxmlformats.org/officeDocument/2006/relationships/tags" Target="../tags/tag135.xml"/><Relationship Id="rId1" Type="http://schemas.openxmlformats.org/officeDocument/2006/relationships/tags" Target="../tags/tag134.xml"/><Relationship Id="rId6" Type="http://schemas.openxmlformats.org/officeDocument/2006/relationships/slideLayout" Target="../slideLayouts/slideLayout2.xml"/><Relationship Id="rId5" Type="http://schemas.openxmlformats.org/officeDocument/2006/relationships/tags" Target="../tags/tag138.xml"/><Relationship Id="rId4" Type="http://schemas.openxmlformats.org/officeDocument/2006/relationships/tags" Target="../tags/tag137.xml"/></Relationships>
</file>

<file path=ppt/slides/_rels/slide29.xml.rels><?xml version="1.0" encoding="UTF-8" standalone="yes"?>
<Relationships xmlns="http://schemas.openxmlformats.org/package/2006/relationships"><Relationship Id="rId8" Type="http://schemas.openxmlformats.org/officeDocument/2006/relationships/slide" Target="slide5.xml"/><Relationship Id="rId3" Type="http://schemas.openxmlformats.org/officeDocument/2006/relationships/tags" Target="../tags/tag141.xml"/><Relationship Id="rId7" Type="http://schemas.openxmlformats.org/officeDocument/2006/relationships/notesSlide" Target="../notesSlides/notesSlide29.xml"/><Relationship Id="rId2" Type="http://schemas.openxmlformats.org/officeDocument/2006/relationships/tags" Target="../tags/tag140.xml"/><Relationship Id="rId1" Type="http://schemas.openxmlformats.org/officeDocument/2006/relationships/tags" Target="../tags/tag139.xml"/><Relationship Id="rId6" Type="http://schemas.openxmlformats.org/officeDocument/2006/relationships/slideLayout" Target="../slideLayouts/slideLayout2.xml"/><Relationship Id="rId5" Type="http://schemas.openxmlformats.org/officeDocument/2006/relationships/tags" Target="../tags/tag143.xml"/><Relationship Id="rId10" Type="http://schemas.microsoft.com/office/2007/relationships/hdphoto" Target="../media/hdphoto1.wdp"/><Relationship Id="rId4" Type="http://schemas.openxmlformats.org/officeDocument/2006/relationships/tags" Target="../tags/tag142.xml"/><Relationship Id="rId9" Type="http://schemas.openxmlformats.org/officeDocument/2006/relationships/image" Target="../media/image4.jpeg"/></Relationships>
</file>

<file path=ppt/slides/_rels/slide3.xml.rels><?xml version="1.0" encoding="UTF-8" standalone="yes"?>
<Relationships xmlns="http://schemas.openxmlformats.org/package/2006/relationships"><Relationship Id="rId8" Type="http://schemas.openxmlformats.org/officeDocument/2006/relationships/image" Target="../media/image2.jpeg"/><Relationship Id="rId3" Type="http://schemas.openxmlformats.org/officeDocument/2006/relationships/tags" Target="../tags/tag11.xml"/><Relationship Id="rId7" Type="http://schemas.openxmlformats.org/officeDocument/2006/relationships/hyperlink" Target="http://www.edulll.gr/" TargetMode="External"/><Relationship Id="rId2" Type="http://schemas.openxmlformats.org/officeDocument/2006/relationships/tags" Target="../tags/tag10.xml"/><Relationship Id="rId1" Type="http://schemas.openxmlformats.org/officeDocument/2006/relationships/tags" Target="../tags/tag9.xml"/><Relationship Id="rId6" Type="http://schemas.openxmlformats.org/officeDocument/2006/relationships/notesSlide" Target="../notesSlides/notesSlide3.xml"/><Relationship Id="rId5" Type="http://schemas.openxmlformats.org/officeDocument/2006/relationships/slideLayout" Target="../slideLayouts/slideLayout2.xml"/><Relationship Id="rId4" Type="http://schemas.openxmlformats.org/officeDocument/2006/relationships/tags" Target="../tags/tag12.xml"/></Relationships>
</file>

<file path=ppt/slides/_rels/slide30.xml.rels><?xml version="1.0" encoding="UTF-8" standalone="yes"?>
<Relationships xmlns="http://schemas.openxmlformats.org/package/2006/relationships"><Relationship Id="rId3" Type="http://schemas.openxmlformats.org/officeDocument/2006/relationships/tags" Target="../tags/tag146.xml"/><Relationship Id="rId7" Type="http://schemas.openxmlformats.org/officeDocument/2006/relationships/notesSlide" Target="../notesSlides/notesSlide30.xml"/><Relationship Id="rId2" Type="http://schemas.openxmlformats.org/officeDocument/2006/relationships/tags" Target="../tags/tag145.xml"/><Relationship Id="rId1" Type="http://schemas.openxmlformats.org/officeDocument/2006/relationships/tags" Target="../tags/tag144.xml"/><Relationship Id="rId6" Type="http://schemas.openxmlformats.org/officeDocument/2006/relationships/slideLayout" Target="../slideLayouts/slideLayout2.xml"/><Relationship Id="rId5" Type="http://schemas.openxmlformats.org/officeDocument/2006/relationships/tags" Target="../tags/tag148.xml"/><Relationship Id="rId4" Type="http://schemas.openxmlformats.org/officeDocument/2006/relationships/tags" Target="../tags/tag147.xml"/></Relationships>
</file>

<file path=ppt/slides/_rels/slide31.xml.rels><?xml version="1.0" encoding="UTF-8" standalone="yes"?>
<Relationships xmlns="http://schemas.openxmlformats.org/package/2006/relationships"><Relationship Id="rId3" Type="http://schemas.openxmlformats.org/officeDocument/2006/relationships/tags" Target="../tags/tag151.xml"/><Relationship Id="rId7" Type="http://schemas.openxmlformats.org/officeDocument/2006/relationships/notesSlide" Target="../notesSlides/notesSlide31.xml"/><Relationship Id="rId2" Type="http://schemas.openxmlformats.org/officeDocument/2006/relationships/tags" Target="../tags/tag150.xml"/><Relationship Id="rId1" Type="http://schemas.openxmlformats.org/officeDocument/2006/relationships/tags" Target="../tags/tag149.xml"/><Relationship Id="rId6" Type="http://schemas.openxmlformats.org/officeDocument/2006/relationships/slideLayout" Target="../slideLayouts/slideLayout2.xml"/><Relationship Id="rId5" Type="http://schemas.openxmlformats.org/officeDocument/2006/relationships/tags" Target="../tags/tag153.xml"/><Relationship Id="rId4" Type="http://schemas.openxmlformats.org/officeDocument/2006/relationships/tags" Target="../tags/tag152.xml"/></Relationships>
</file>

<file path=ppt/slides/_rels/slide32.xml.rels><?xml version="1.0" encoding="UTF-8" standalone="yes"?>
<Relationships xmlns="http://schemas.openxmlformats.org/package/2006/relationships"><Relationship Id="rId3" Type="http://schemas.openxmlformats.org/officeDocument/2006/relationships/tags" Target="../tags/tag156.xml"/><Relationship Id="rId7" Type="http://schemas.openxmlformats.org/officeDocument/2006/relationships/notesSlide" Target="../notesSlides/notesSlide32.xml"/><Relationship Id="rId2" Type="http://schemas.openxmlformats.org/officeDocument/2006/relationships/tags" Target="../tags/tag155.xml"/><Relationship Id="rId1" Type="http://schemas.openxmlformats.org/officeDocument/2006/relationships/tags" Target="../tags/tag154.xml"/><Relationship Id="rId6" Type="http://schemas.openxmlformats.org/officeDocument/2006/relationships/slideLayout" Target="../slideLayouts/slideLayout2.xml"/><Relationship Id="rId5" Type="http://schemas.openxmlformats.org/officeDocument/2006/relationships/tags" Target="../tags/tag158.xml"/><Relationship Id="rId4" Type="http://schemas.openxmlformats.org/officeDocument/2006/relationships/tags" Target="../tags/tag157.xml"/></Relationships>
</file>

<file path=ppt/slides/_rels/slide33.xml.rels><?xml version="1.0" encoding="UTF-8" standalone="yes"?>
<Relationships xmlns="http://schemas.openxmlformats.org/package/2006/relationships"><Relationship Id="rId3" Type="http://schemas.openxmlformats.org/officeDocument/2006/relationships/tags" Target="../tags/tag161.xml"/><Relationship Id="rId7" Type="http://schemas.openxmlformats.org/officeDocument/2006/relationships/notesSlide" Target="../notesSlides/notesSlide33.xml"/><Relationship Id="rId2" Type="http://schemas.openxmlformats.org/officeDocument/2006/relationships/tags" Target="../tags/tag160.xml"/><Relationship Id="rId1" Type="http://schemas.openxmlformats.org/officeDocument/2006/relationships/tags" Target="../tags/tag159.xml"/><Relationship Id="rId6" Type="http://schemas.openxmlformats.org/officeDocument/2006/relationships/slideLayout" Target="../slideLayouts/slideLayout2.xml"/><Relationship Id="rId5" Type="http://schemas.openxmlformats.org/officeDocument/2006/relationships/tags" Target="../tags/tag163.xml"/><Relationship Id="rId4" Type="http://schemas.openxmlformats.org/officeDocument/2006/relationships/tags" Target="../tags/tag162.xml"/></Relationships>
</file>

<file path=ppt/slides/_rels/slide34.xml.rels><?xml version="1.0" encoding="UTF-8" standalone="yes"?>
<Relationships xmlns="http://schemas.openxmlformats.org/package/2006/relationships"><Relationship Id="rId3" Type="http://schemas.openxmlformats.org/officeDocument/2006/relationships/tags" Target="../tags/tag166.xml"/><Relationship Id="rId7" Type="http://schemas.openxmlformats.org/officeDocument/2006/relationships/notesSlide" Target="../notesSlides/notesSlide34.xml"/><Relationship Id="rId2" Type="http://schemas.openxmlformats.org/officeDocument/2006/relationships/tags" Target="../tags/tag165.xml"/><Relationship Id="rId1" Type="http://schemas.openxmlformats.org/officeDocument/2006/relationships/tags" Target="../tags/tag164.xml"/><Relationship Id="rId6" Type="http://schemas.openxmlformats.org/officeDocument/2006/relationships/slideLayout" Target="../slideLayouts/slideLayout2.xml"/><Relationship Id="rId5" Type="http://schemas.openxmlformats.org/officeDocument/2006/relationships/tags" Target="../tags/tag168.xml"/><Relationship Id="rId4" Type="http://schemas.openxmlformats.org/officeDocument/2006/relationships/tags" Target="../tags/tag167.xml"/></Relationships>
</file>

<file path=ppt/slides/_rels/slide35.xml.rels><?xml version="1.0" encoding="UTF-8" standalone="yes"?>
<Relationships xmlns="http://schemas.openxmlformats.org/package/2006/relationships"><Relationship Id="rId3" Type="http://schemas.openxmlformats.org/officeDocument/2006/relationships/tags" Target="../tags/tag171.xml"/><Relationship Id="rId2" Type="http://schemas.openxmlformats.org/officeDocument/2006/relationships/tags" Target="../tags/tag170.xml"/><Relationship Id="rId1" Type="http://schemas.openxmlformats.org/officeDocument/2006/relationships/tags" Target="../tags/tag169.xml"/><Relationship Id="rId6" Type="http://schemas.openxmlformats.org/officeDocument/2006/relationships/notesSlide" Target="../notesSlides/notesSlide35.xml"/><Relationship Id="rId5" Type="http://schemas.openxmlformats.org/officeDocument/2006/relationships/slideLayout" Target="../slideLayouts/slideLayout2.xml"/><Relationship Id="rId4" Type="http://schemas.openxmlformats.org/officeDocument/2006/relationships/tags" Target="../tags/tag172.xml"/></Relationships>
</file>

<file path=ppt/slides/_rels/slide36.xml.rels><?xml version="1.0" encoding="UTF-8" standalone="yes"?>
<Relationships xmlns="http://schemas.openxmlformats.org/package/2006/relationships"><Relationship Id="rId8" Type="http://schemas.openxmlformats.org/officeDocument/2006/relationships/image" Target="../media/image2.jpeg"/><Relationship Id="rId3" Type="http://schemas.openxmlformats.org/officeDocument/2006/relationships/slideLayout" Target="../slideLayouts/slideLayout1.xml"/><Relationship Id="rId7" Type="http://schemas.openxmlformats.org/officeDocument/2006/relationships/hyperlink" Target="http://www.edulll.gr/" TargetMode="External"/><Relationship Id="rId2" Type="http://schemas.openxmlformats.org/officeDocument/2006/relationships/tags" Target="../tags/tag174.xml"/><Relationship Id="rId1" Type="http://schemas.openxmlformats.org/officeDocument/2006/relationships/tags" Target="../tags/tag173.xml"/><Relationship Id="rId6" Type="http://schemas.openxmlformats.org/officeDocument/2006/relationships/image" Target="../media/image3.png"/><Relationship Id="rId5" Type="http://schemas.openxmlformats.org/officeDocument/2006/relationships/hyperlink" Target="http://www.creativecommons.gr/?page_id=118" TargetMode="External"/><Relationship Id="rId4" Type="http://schemas.openxmlformats.org/officeDocument/2006/relationships/notesSlide" Target="../notesSlides/notesSlide36.xml"/></Relationships>
</file>

<file path=ppt/slides/_rels/slide4.xml.rels><?xml version="1.0" encoding="UTF-8" standalone="yes"?>
<Relationships xmlns="http://schemas.openxmlformats.org/package/2006/relationships"><Relationship Id="rId3" Type="http://schemas.openxmlformats.org/officeDocument/2006/relationships/tags" Target="../tags/tag15.xml"/><Relationship Id="rId7" Type="http://schemas.openxmlformats.org/officeDocument/2006/relationships/notesSlide" Target="../notesSlides/notesSlide4.xml"/><Relationship Id="rId2" Type="http://schemas.openxmlformats.org/officeDocument/2006/relationships/tags" Target="../tags/tag14.xml"/><Relationship Id="rId1" Type="http://schemas.openxmlformats.org/officeDocument/2006/relationships/tags" Target="../tags/tag13.xml"/><Relationship Id="rId6" Type="http://schemas.openxmlformats.org/officeDocument/2006/relationships/slideLayout" Target="../slideLayouts/slideLayout2.xml"/><Relationship Id="rId5" Type="http://schemas.openxmlformats.org/officeDocument/2006/relationships/tags" Target="../tags/tag17.xml"/><Relationship Id="rId4" Type="http://schemas.openxmlformats.org/officeDocument/2006/relationships/tags" Target="../tags/tag16.xml"/></Relationships>
</file>

<file path=ppt/slides/_rels/slide5.xml.rels><?xml version="1.0" encoding="UTF-8" standalone="yes"?>
<Relationships xmlns="http://schemas.openxmlformats.org/package/2006/relationships"><Relationship Id="rId8" Type="http://schemas.openxmlformats.org/officeDocument/2006/relationships/notesSlide" Target="../notesSlides/notesSlide5.xml"/><Relationship Id="rId3" Type="http://schemas.openxmlformats.org/officeDocument/2006/relationships/tags" Target="../tags/tag20.xml"/><Relationship Id="rId7" Type="http://schemas.openxmlformats.org/officeDocument/2006/relationships/slideLayout" Target="../slideLayouts/slideLayout2.xml"/><Relationship Id="rId12" Type="http://schemas.openxmlformats.org/officeDocument/2006/relationships/slide" Target="slide22.xml"/><Relationship Id="rId2" Type="http://schemas.openxmlformats.org/officeDocument/2006/relationships/tags" Target="../tags/tag19.xml"/><Relationship Id="rId1" Type="http://schemas.openxmlformats.org/officeDocument/2006/relationships/tags" Target="../tags/tag18.xml"/><Relationship Id="rId6" Type="http://schemas.openxmlformats.org/officeDocument/2006/relationships/tags" Target="../tags/tag23.xml"/><Relationship Id="rId11" Type="http://schemas.openxmlformats.org/officeDocument/2006/relationships/slide" Target="slide19.xml"/><Relationship Id="rId5" Type="http://schemas.openxmlformats.org/officeDocument/2006/relationships/tags" Target="../tags/tag22.xml"/><Relationship Id="rId10" Type="http://schemas.openxmlformats.org/officeDocument/2006/relationships/slide" Target="slide17.xml"/><Relationship Id="rId4" Type="http://schemas.openxmlformats.org/officeDocument/2006/relationships/tags" Target="../tags/tag21.xml"/><Relationship Id="rId9" Type="http://schemas.openxmlformats.org/officeDocument/2006/relationships/slide" Target="slide6.xml"/></Relationships>
</file>

<file path=ppt/slides/_rels/slide6.xml.rels><?xml version="1.0" encoding="UTF-8" standalone="yes"?>
<Relationships xmlns="http://schemas.openxmlformats.org/package/2006/relationships"><Relationship Id="rId3" Type="http://schemas.openxmlformats.org/officeDocument/2006/relationships/tags" Target="../tags/tag26.xml"/><Relationship Id="rId7" Type="http://schemas.openxmlformats.org/officeDocument/2006/relationships/notesSlide" Target="../notesSlides/notesSlide6.xml"/><Relationship Id="rId2" Type="http://schemas.openxmlformats.org/officeDocument/2006/relationships/tags" Target="../tags/tag25.xml"/><Relationship Id="rId1" Type="http://schemas.openxmlformats.org/officeDocument/2006/relationships/tags" Target="../tags/tag24.xml"/><Relationship Id="rId6" Type="http://schemas.openxmlformats.org/officeDocument/2006/relationships/slideLayout" Target="../slideLayouts/slideLayout2.xml"/><Relationship Id="rId5" Type="http://schemas.openxmlformats.org/officeDocument/2006/relationships/tags" Target="../tags/tag28.xml"/><Relationship Id="rId4" Type="http://schemas.openxmlformats.org/officeDocument/2006/relationships/tags" Target="../tags/tag27.xml"/></Relationships>
</file>

<file path=ppt/slides/_rels/slide7.xml.rels><?xml version="1.0" encoding="UTF-8" standalone="yes"?>
<Relationships xmlns="http://schemas.openxmlformats.org/package/2006/relationships"><Relationship Id="rId8" Type="http://schemas.openxmlformats.org/officeDocument/2006/relationships/slide" Target="slide5.xml"/><Relationship Id="rId3" Type="http://schemas.openxmlformats.org/officeDocument/2006/relationships/tags" Target="../tags/tag31.xml"/><Relationship Id="rId7" Type="http://schemas.openxmlformats.org/officeDocument/2006/relationships/notesSlide" Target="../notesSlides/notesSlide7.xml"/><Relationship Id="rId2" Type="http://schemas.openxmlformats.org/officeDocument/2006/relationships/tags" Target="../tags/tag30.xml"/><Relationship Id="rId1" Type="http://schemas.openxmlformats.org/officeDocument/2006/relationships/tags" Target="../tags/tag29.xml"/><Relationship Id="rId6" Type="http://schemas.openxmlformats.org/officeDocument/2006/relationships/slideLayout" Target="../slideLayouts/slideLayout2.xml"/><Relationship Id="rId5" Type="http://schemas.openxmlformats.org/officeDocument/2006/relationships/tags" Target="../tags/tag33.xml"/><Relationship Id="rId10" Type="http://schemas.microsoft.com/office/2007/relationships/hdphoto" Target="../media/hdphoto1.wdp"/><Relationship Id="rId4" Type="http://schemas.openxmlformats.org/officeDocument/2006/relationships/tags" Target="../tags/tag32.xml"/><Relationship Id="rId9" Type="http://schemas.openxmlformats.org/officeDocument/2006/relationships/image" Target="../media/image4.jpeg"/></Relationships>
</file>

<file path=ppt/slides/_rels/slide8.xml.rels><?xml version="1.0" encoding="UTF-8" standalone="yes"?>
<Relationships xmlns="http://schemas.openxmlformats.org/package/2006/relationships"><Relationship Id="rId3" Type="http://schemas.openxmlformats.org/officeDocument/2006/relationships/tags" Target="../tags/tag36.xml"/><Relationship Id="rId7" Type="http://schemas.openxmlformats.org/officeDocument/2006/relationships/notesSlide" Target="../notesSlides/notesSlide8.xml"/><Relationship Id="rId2" Type="http://schemas.openxmlformats.org/officeDocument/2006/relationships/tags" Target="../tags/tag35.xml"/><Relationship Id="rId1" Type="http://schemas.openxmlformats.org/officeDocument/2006/relationships/tags" Target="../tags/tag34.xml"/><Relationship Id="rId6" Type="http://schemas.openxmlformats.org/officeDocument/2006/relationships/slideLayout" Target="../slideLayouts/slideLayout2.xml"/><Relationship Id="rId5" Type="http://schemas.openxmlformats.org/officeDocument/2006/relationships/tags" Target="../tags/tag38.xml"/><Relationship Id="rId4" Type="http://schemas.openxmlformats.org/officeDocument/2006/relationships/tags" Target="../tags/tag37.xml"/></Relationships>
</file>

<file path=ppt/slides/_rels/slide9.xml.rels><?xml version="1.0" encoding="UTF-8" standalone="yes"?>
<Relationships xmlns="http://schemas.openxmlformats.org/package/2006/relationships"><Relationship Id="rId3" Type="http://schemas.openxmlformats.org/officeDocument/2006/relationships/tags" Target="../tags/tag41.xml"/><Relationship Id="rId7" Type="http://schemas.openxmlformats.org/officeDocument/2006/relationships/notesSlide" Target="../notesSlides/notesSlide9.xml"/><Relationship Id="rId2" Type="http://schemas.openxmlformats.org/officeDocument/2006/relationships/tags" Target="../tags/tag40.xml"/><Relationship Id="rId1" Type="http://schemas.openxmlformats.org/officeDocument/2006/relationships/tags" Target="../tags/tag39.xml"/><Relationship Id="rId6" Type="http://schemas.openxmlformats.org/officeDocument/2006/relationships/slideLayout" Target="../slideLayouts/slideLayout2.xml"/><Relationship Id="rId5" Type="http://schemas.openxmlformats.org/officeDocument/2006/relationships/tags" Target="../tags/tag43.xml"/><Relationship Id="rId4" Type="http://schemas.openxmlformats.org/officeDocument/2006/relationships/tags" Target="../tags/tag4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Eικόνα. Τεχνολογικό Εκπαιδευτικό Ίδρυμα Θεσσαλίας.">
            <a:hlinkClick r:id="rId6"/>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966891" y="44624"/>
            <a:ext cx="1210218" cy="1440160"/>
          </a:xfrm>
          <a:prstGeom prst="rect">
            <a:avLst/>
          </a:prstGeom>
          <a:noFill/>
          <a:extLst>
            <a:ext uri="{909E8E84-426E-40DD-AFC4-6F175D3DCCD1}">
              <a14:hiddenFill xmlns:a14="http://schemas.microsoft.com/office/drawing/2010/main">
                <a:solidFill>
                  <a:srgbClr val="FFFFFF"/>
                </a:solidFill>
              </a14:hiddenFill>
            </a:ext>
          </a:extLst>
        </p:spPr>
      </p:pic>
      <p:sp>
        <p:nvSpPr>
          <p:cNvPr id="2" name="Τίτλος 1"/>
          <p:cNvSpPr>
            <a:spLocks noGrp="1"/>
          </p:cNvSpPr>
          <p:nvPr>
            <p:ph type="ctrTitle"/>
            <p:custDataLst>
              <p:tags r:id="rId2"/>
            </p:custDataLst>
          </p:nvPr>
        </p:nvSpPr>
        <p:spPr>
          <a:xfrm>
            <a:off x="685800" y="1382911"/>
            <a:ext cx="7772400" cy="1470025"/>
          </a:xfrm>
        </p:spPr>
        <p:txBody>
          <a:bodyPr/>
          <a:lstStyle/>
          <a:p>
            <a:r>
              <a:rPr lang="el-GR" dirty="0" smtClean="0"/>
              <a:t>Εισαγωγή στη                     Νοσηλευτική Επιστήμη</a:t>
            </a:r>
            <a:endParaRPr lang="el-GR" dirty="0"/>
          </a:p>
        </p:txBody>
      </p:sp>
      <p:sp>
        <p:nvSpPr>
          <p:cNvPr id="3" name="Υπότιτλος 2"/>
          <p:cNvSpPr>
            <a:spLocks noGrp="1"/>
          </p:cNvSpPr>
          <p:nvPr>
            <p:ph type="subTitle" idx="1"/>
            <p:custDataLst>
              <p:tags r:id="rId3"/>
            </p:custDataLst>
          </p:nvPr>
        </p:nvSpPr>
        <p:spPr>
          <a:xfrm>
            <a:off x="683568" y="2708920"/>
            <a:ext cx="7776864" cy="4056856"/>
          </a:xfrm>
        </p:spPr>
        <p:txBody>
          <a:bodyPr>
            <a:noAutofit/>
          </a:bodyPr>
          <a:lstStyle/>
          <a:p>
            <a:r>
              <a:rPr lang="el-GR" sz="2800" b="1" dirty="0"/>
              <a:t>Ενότητα </a:t>
            </a:r>
            <a:r>
              <a:rPr lang="en-US" sz="2800" b="1" dirty="0" smtClean="0"/>
              <a:t>3</a:t>
            </a:r>
            <a:r>
              <a:rPr lang="el-GR" sz="2800" b="1" dirty="0" smtClean="0"/>
              <a:t>:</a:t>
            </a:r>
            <a:r>
              <a:rPr lang="en-US" sz="2800" dirty="0" smtClean="0"/>
              <a:t> </a:t>
            </a:r>
            <a:r>
              <a:rPr lang="el-GR" dirty="0" smtClean="0"/>
              <a:t>Νοσηλευτική Διεργασία</a:t>
            </a:r>
            <a:r>
              <a:rPr lang="el-GR" sz="2800" dirty="0" smtClean="0"/>
              <a:t>.</a:t>
            </a:r>
          </a:p>
          <a:p>
            <a:endParaRPr lang="en-US" sz="1600" dirty="0" smtClean="0"/>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sz="2800" dirty="0" err="1" smtClean="0"/>
              <a:t>Κοτρώτσιου</a:t>
            </a:r>
            <a:r>
              <a:rPr lang="el-GR" sz="2800" dirty="0" smtClean="0"/>
              <a:t> Ευαγγελία</a:t>
            </a:r>
            <a:r>
              <a:rPr lang="fi-FI" sz="2800" dirty="0" smtClean="0"/>
              <a:t>, </a:t>
            </a:r>
            <a:endParaRPr lang="fi-FI" sz="2800" dirty="0"/>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sz="2800" dirty="0" smtClean="0"/>
              <a:t>Καθηγητής</a:t>
            </a:r>
            <a:r>
              <a:rPr lang="fi-FI" sz="2800" dirty="0" smtClean="0"/>
              <a:t>,</a:t>
            </a:r>
            <a:endParaRPr lang="fi-FI" sz="2800" dirty="0"/>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sz="2800" dirty="0"/>
              <a:t>Τμήμα </a:t>
            </a:r>
            <a:r>
              <a:rPr lang="el-GR" sz="2800" dirty="0" smtClean="0"/>
              <a:t>Νοσηλευτικής</a:t>
            </a:r>
            <a:r>
              <a:rPr lang="fi-FI" sz="2800" dirty="0" smtClean="0"/>
              <a:t>,</a:t>
            </a:r>
            <a:endParaRPr lang="fi-FI" sz="2800" dirty="0"/>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fi-FI" sz="2800" dirty="0"/>
              <a:t>T.E.I. </a:t>
            </a:r>
            <a:r>
              <a:rPr lang="el-GR" sz="2800" dirty="0" smtClean="0"/>
              <a:t>Θεσσαλίας</a:t>
            </a:r>
            <a:endParaRPr lang="fi-FI" sz="2800" dirty="0"/>
          </a:p>
        </p:txBody>
      </p:sp>
      <p:pic>
        <p:nvPicPr>
          <p:cNvPr id="5" name="Picture 3" descr="εικόνα. Λογότυπο Επιχειρησιακού Προγράμματος Εκπαίδευση και Δια βίου Μάθηση του Υπουργείου Παιδείας. ΕΣΠΑ 2007 2013 με τη σημαία της Ευρωπαϊκής Ένωσης, το οποίο συγχρηματοδοτείται από την Ευρωπαϊκή Ένωση, (Ευρωπαϊκό Κοινωνικό Ταμείο), και από εθνικούς πόρους.">
            <a:hlinkClick r:id="rId8"/>
          </p:cNvPr>
          <p:cNvPicPr>
            <a:picLocks noChangeAspect="1" noChangeArrowheads="1"/>
          </p:cNvPicPr>
          <p:nvPr/>
        </p:nvPicPr>
        <p:blipFill>
          <a:blip r:embed="rId9" cstate="print"/>
          <a:srcRect/>
          <a:stretch>
            <a:fillRect/>
          </a:stretch>
        </p:blipFill>
        <p:spPr bwMode="auto">
          <a:xfrm>
            <a:off x="2416856" y="5661248"/>
            <a:ext cx="4310289" cy="1025873"/>
          </a:xfrm>
          <a:prstGeom prst="rect">
            <a:avLst/>
          </a:prstGeom>
          <a:noFill/>
        </p:spPr>
      </p:pic>
    </p:spTree>
    <p:custDataLst>
      <p:tags r:id="rId1"/>
    </p:custDataLst>
    <p:extLst>
      <p:ext uri="{BB962C8B-B14F-4D97-AF65-F5344CB8AC3E}">
        <p14:creationId xmlns:p14="http://schemas.microsoft.com/office/powerpoint/2010/main" val="342819545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12575" y="276190"/>
            <a:ext cx="9011344" cy="940966"/>
          </a:xfrm>
        </p:spPr>
        <p:txBody>
          <a:bodyPr>
            <a:noAutofit/>
          </a:bodyPr>
          <a:lstStyle/>
          <a:p>
            <a:r>
              <a:rPr lang="el-GR" altLang="el-GR" dirty="0"/>
              <a:t>Νοσηλευτική Διάγνωση</a:t>
            </a:r>
            <a:endParaRPr lang="en-US" sz="2800" b="0" dirty="0"/>
          </a:p>
        </p:txBody>
      </p:sp>
      <p:sp>
        <p:nvSpPr>
          <p:cNvPr id="9" name="Θέση περιεχομένου 8"/>
          <p:cNvSpPr>
            <a:spLocks noGrp="1"/>
          </p:cNvSpPr>
          <p:nvPr>
            <p:ph idx="1"/>
            <p:custDataLst>
              <p:tags r:id="rId3"/>
            </p:custDataLst>
          </p:nvPr>
        </p:nvSpPr>
        <p:spPr>
          <a:xfrm>
            <a:off x="557807" y="1435613"/>
            <a:ext cx="7920880" cy="2351139"/>
          </a:xfrm>
        </p:spPr>
        <p:txBody>
          <a:bodyPr>
            <a:noAutofit/>
          </a:bodyPr>
          <a:lstStyle/>
          <a:p>
            <a:r>
              <a:rPr lang="el-GR" dirty="0"/>
              <a:t>Η διαδικασία με την οποία ταξινομούνται οι πληροφορίες και αναλύονται έτσι ώστε να προσδιορίζονται τα </a:t>
            </a:r>
            <a:r>
              <a:rPr lang="el-GR" u="sng" dirty="0"/>
              <a:t>υπαρκτά</a:t>
            </a:r>
            <a:r>
              <a:rPr lang="el-GR" dirty="0"/>
              <a:t> και </a:t>
            </a:r>
            <a:r>
              <a:rPr lang="el-GR" u="sng" dirty="0"/>
              <a:t>πιθανά</a:t>
            </a:r>
            <a:r>
              <a:rPr lang="el-GR" dirty="0"/>
              <a:t> προβλήματα </a:t>
            </a:r>
            <a:r>
              <a:rPr lang="el-GR" dirty="0" smtClean="0"/>
              <a:t>υγείας.</a:t>
            </a:r>
            <a:endParaRPr lang="el-GR" dirty="0"/>
          </a:p>
          <a:p>
            <a:r>
              <a:rPr lang="el-GR" dirty="0"/>
              <a:t>Λαμβάνονται υπόψη και οι </a:t>
            </a:r>
            <a:r>
              <a:rPr lang="el-GR" u="sng" dirty="0"/>
              <a:t>παράγοντες</a:t>
            </a:r>
            <a:r>
              <a:rPr lang="el-GR" dirty="0"/>
              <a:t> που συμβάλλουν στο </a:t>
            </a:r>
            <a:r>
              <a:rPr lang="el-GR" dirty="0" smtClean="0"/>
              <a:t>πρόβλημα.</a:t>
            </a:r>
            <a:endParaRPr lang="el-GR" dirty="0"/>
          </a:p>
        </p:txBody>
      </p:sp>
      <p:sp>
        <p:nvSpPr>
          <p:cNvPr id="8" name="Θέση υποσέλιδου 3" descr="."/>
          <p:cNvSpPr txBox="1">
            <a:spLocks/>
          </p:cNvSpPr>
          <p:nvPr>
            <p:custDataLst>
              <p:tags r:id="rId4"/>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Νοσηλευτική Επιστήμη</a:t>
            </a:r>
            <a:endParaRPr lang="en-US" sz="1400" dirty="0"/>
          </a:p>
          <a:p>
            <a:pPr algn="ctr"/>
            <a:endParaRPr lang="en-US"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10</a:t>
            </a:fld>
            <a:endParaRPr lang="el-GR" sz="1400" dirty="0"/>
          </a:p>
        </p:txBody>
      </p:sp>
    </p:spTree>
    <p:custDataLst>
      <p:tags r:id="rId1"/>
    </p:custDataLst>
    <p:extLst>
      <p:ext uri="{BB962C8B-B14F-4D97-AF65-F5344CB8AC3E}">
        <p14:creationId xmlns:p14="http://schemas.microsoft.com/office/powerpoint/2010/main" val="418329236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12575" y="276190"/>
            <a:ext cx="9011344" cy="940966"/>
          </a:xfrm>
        </p:spPr>
        <p:txBody>
          <a:bodyPr>
            <a:noAutofit/>
          </a:bodyPr>
          <a:lstStyle/>
          <a:p>
            <a:r>
              <a:rPr lang="el-GR" altLang="el-GR" dirty="0" smtClean="0"/>
              <a:t>Προγραμματισμός</a:t>
            </a:r>
            <a:endParaRPr lang="en-US" sz="2800" b="0" dirty="0"/>
          </a:p>
        </p:txBody>
      </p:sp>
      <p:sp>
        <p:nvSpPr>
          <p:cNvPr id="9" name="Θέση περιεχομένου 8"/>
          <p:cNvSpPr>
            <a:spLocks noGrp="1"/>
          </p:cNvSpPr>
          <p:nvPr>
            <p:ph idx="1"/>
            <p:custDataLst>
              <p:tags r:id="rId3"/>
            </p:custDataLst>
          </p:nvPr>
        </p:nvSpPr>
        <p:spPr>
          <a:xfrm>
            <a:off x="557807" y="1217156"/>
            <a:ext cx="7920880" cy="2351139"/>
          </a:xfrm>
        </p:spPr>
        <p:txBody>
          <a:bodyPr>
            <a:noAutofit/>
          </a:bodyPr>
          <a:lstStyle/>
          <a:p>
            <a:r>
              <a:rPr lang="el-GR" sz="2800" dirty="0"/>
              <a:t>Είναι σειρά βημάτων με τα οποία ο Νοσηλευτής και ο ασθενής θέτουν </a:t>
            </a:r>
            <a:r>
              <a:rPr lang="el-GR" sz="2800" u="sng" dirty="0"/>
              <a:t>προτεραιότητες</a:t>
            </a:r>
            <a:r>
              <a:rPr lang="el-GR" sz="2800" dirty="0"/>
              <a:t> και </a:t>
            </a:r>
            <a:r>
              <a:rPr lang="el-GR" sz="2800" u="sng" dirty="0"/>
              <a:t>στόχους</a:t>
            </a:r>
            <a:r>
              <a:rPr lang="el-GR" sz="2800" dirty="0"/>
              <a:t> προκειμένου να επιλύσουν τα </a:t>
            </a:r>
            <a:r>
              <a:rPr lang="el-GR" sz="2800" dirty="0" smtClean="0"/>
              <a:t>προβλήματα.</a:t>
            </a:r>
            <a:endParaRPr lang="el-GR" sz="2800" dirty="0"/>
          </a:p>
          <a:p>
            <a:r>
              <a:rPr lang="el-GR" sz="2800" dirty="0"/>
              <a:t>Οι στόχοι διατυπώνονται ως </a:t>
            </a:r>
            <a:r>
              <a:rPr lang="el-GR" sz="2800" u="sng" dirty="0"/>
              <a:t>αναμενόμενα </a:t>
            </a:r>
            <a:r>
              <a:rPr lang="el-GR" sz="2800" u="sng" dirty="0" smtClean="0"/>
              <a:t>αποτελέσματα.</a:t>
            </a:r>
            <a:endParaRPr lang="el-GR" sz="2800" u="sng" dirty="0"/>
          </a:p>
          <a:p>
            <a:r>
              <a:rPr lang="el-GR" sz="2800" dirty="0"/>
              <a:t>Νοσηλευτής και Ασθενής επιλέγουν </a:t>
            </a:r>
            <a:r>
              <a:rPr lang="el-GR" sz="2800" u="sng" dirty="0" smtClean="0"/>
              <a:t>παρεμβάσεις</a:t>
            </a:r>
            <a:r>
              <a:rPr lang="el-GR" sz="2800" dirty="0" smtClean="0"/>
              <a:t>.</a:t>
            </a:r>
            <a:endParaRPr lang="el-GR" sz="2800" dirty="0"/>
          </a:p>
          <a:p>
            <a:r>
              <a:rPr lang="el-GR" sz="2800" dirty="0"/>
              <a:t>Οι παρεμβάσεις θα συμβάλουν στην </a:t>
            </a:r>
            <a:r>
              <a:rPr lang="el-GR" sz="2800" u="sng" dirty="0"/>
              <a:t>υλοποίηση των προσδοκώμενων </a:t>
            </a:r>
            <a:r>
              <a:rPr lang="el-GR" sz="2800" u="sng" dirty="0" smtClean="0"/>
              <a:t>αποτελεσμάτων</a:t>
            </a:r>
            <a:r>
              <a:rPr lang="el-GR" sz="2800" dirty="0" smtClean="0"/>
              <a:t>.</a:t>
            </a:r>
            <a:endParaRPr lang="el-GR" sz="2800" dirty="0"/>
          </a:p>
          <a:p>
            <a:r>
              <a:rPr lang="el-GR" sz="2800" dirty="0"/>
              <a:t>Τα αναμενόμενα αποτελέσματα και οι νοσηλευτικές παρεμβάσεις </a:t>
            </a:r>
            <a:r>
              <a:rPr lang="el-GR" sz="2800" u="sng" dirty="0" smtClean="0"/>
              <a:t>καταγράφονται</a:t>
            </a:r>
            <a:r>
              <a:rPr lang="el-GR" sz="2800" dirty="0" smtClean="0"/>
              <a:t>.</a:t>
            </a:r>
            <a:endParaRPr lang="el-GR" sz="2800" dirty="0"/>
          </a:p>
        </p:txBody>
      </p:sp>
      <p:sp>
        <p:nvSpPr>
          <p:cNvPr id="8" name="Θέση υποσέλιδου 3" descr="."/>
          <p:cNvSpPr txBox="1">
            <a:spLocks/>
          </p:cNvSpPr>
          <p:nvPr>
            <p:custDataLst>
              <p:tags r:id="rId4"/>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Νοσηλευτική Επιστήμη</a:t>
            </a:r>
            <a:endParaRPr lang="en-US" sz="1400" dirty="0"/>
          </a:p>
          <a:p>
            <a:pPr algn="ctr"/>
            <a:endParaRPr lang="en-US"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11</a:t>
            </a:fld>
            <a:endParaRPr lang="el-GR" sz="1400" dirty="0"/>
          </a:p>
        </p:txBody>
      </p:sp>
    </p:spTree>
    <p:custDataLst>
      <p:tags r:id="rId1"/>
    </p:custDataLst>
    <p:extLst>
      <p:ext uri="{BB962C8B-B14F-4D97-AF65-F5344CB8AC3E}">
        <p14:creationId xmlns:p14="http://schemas.microsoft.com/office/powerpoint/2010/main" val="86765655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12575" y="276190"/>
            <a:ext cx="9011344" cy="940966"/>
          </a:xfrm>
        </p:spPr>
        <p:txBody>
          <a:bodyPr>
            <a:noAutofit/>
          </a:bodyPr>
          <a:lstStyle/>
          <a:p>
            <a:r>
              <a:rPr lang="el-GR" altLang="el-GR" dirty="0"/>
              <a:t>Εφαρμογή </a:t>
            </a:r>
            <a:endParaRPr lang="en-US" sz="2800" b="0" dirty="0"/>
          </a:p>
        </p:txBody>
      </p:sp>
      <p:sp>
        <p:nvSpPr>
          <p:cNvPr id="9" name="Θέση περιεχομένου 8"/>
          <p:cNvSpPr>
            <a:spLocks noGrp="1"/>
          </p:cNvSpPr>
          <p:nvPr>
            <p:ph idx="1"/>
            <p:custDataLst>
              <p:tags r:id="rId3"/>
            </p:custDataLst>
          </p:nvPr>
        </p:nvSpPr>
        <p:spPr>
          <a:xfrm>
            <a:off x="557807" y="1217156"/>
            <a:ext cx="7920880" cy="2351139"/>
          </a:xfrm>
        </p:spPr>
        <p:txBody>
          <a:bodyPr>
            <a:noAutofit/>
          </a:bodyPr>
          <a:lstStyle/>
          <a:p>
            <a:r>
              <a:rPr lang="el-GR" u="sng" dirty="0"/>
              <a:t>Εκτέλεση</a:t>
            </a:r>
            <a:r>
              <a:rPr lang="el-GR" dirty="0"/>
              <a:t> των νοσηλευτικών παρεμβάσεων με συστηματοποιημένο </a:t>
            </a:r>
            <a:r>
              <a:rPr lang="el-GR" dirty="0" smtClean="0"/>
              <a:t>τρόπο.</a:t>
            </a:r>
            <a:endParaRPr lang="el-GR" dirty="0"/>
          </a:p>
          <a:p>
            <a:r>
              <a:rPr lang="el-GR" dirty="0"/>
              <a:t>Ο Νοσηλευτής είτε τις εκτελεί </a:t>
            </a:r>
            <a:r>
              <a:rPr lang="el-GR" u="sng" dirty="0"/>
              <a:t>ο ίδιος </a:t>
            </a:r>
            <a:r>
              <a:rPr lang="el-GR" dirty="0"/>
              <a:t>, είτε τις </a:t>
            </a:r>
            <a:r>
              <a:rPr lang="el-GR" u="sng" dirty="0"/>
              <a:t>μεταβιβάζει</a:t>
            </a:r>
            <a:r>
              <a:rPr lang="el-GR" dirty="0"/>
              <a:t> στο κατάλληλο </a:t>
            </a:r>
            <a:r>
              <a:rPr lang="el-GR" dirty="0" smtClean="0"/>
              <a:t>άτομο.</a:t>
            </a:r>
            <a:endParaRPr lang="el-GR" dirty="0"/>
          </a:p>
          <a:p>
            <a:r>
              <a:rPr lang="el-GR" dirty="0"/>
              <a:t>Οι αντιδράσεις του ασθενή στην παρεχόμενη φροντίδα </a:t>
            </a:r>
            <a:r>
              <a:rPr lang="el-GR" u="sng" dirty="0"/>
              <a:t>καταγράφονται</a:t>
            </a:r>
            <a:r>
              <a:rPr lang="el-GR" dirty="0"/>
              <a:t> στο </a:t>
            </a:r>
            <a:r>
              <a:rPr lang="el-GR" dirty="0" smtClean="0"/>
              <a:t>διάγραμμα. </a:t>
            </a:r>
            <a:endParaRPr lang="el-GR" dirty="0"/>
          </a:p>
        </p:txBody>
      </p:sp>
      <p:sp>
        <p:nvSpPr>
          <p:cNvPr id="8" name="Θέση υποσέλιδου 3" descr="."/>
          <p:cNvSpPr txBox="1">
            <a:spLocks/>
          </p:cNvSpPr>
          <p:nvPr>
            <p:custDataLst>
              <p:tags r:id="rId4"/>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Νοσηλευτική Επιστήμη</a:t>
            </a:r>
            <a:endParaRPr lang="en-US" sz="1400" dirty="0"/>
          </a:p>
          <a:p>
            <a:pPr algn="ctr"/>
            <a:endParaRPr lang="en-US"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12</a:t>
            </a:fld>
            <a:endParaRPr lang="el-GR" sz="1400" dirty="0"/>
          </a:p>
        </p:txBody>
      </p:sp>
    </p:spTree>
    <p:custDataLst>
      <p:tags r:id="rId1"/>
    </p:custDataLst>
    <p:extLst>
      <p:ext uri="{BB962C8B-B14F-4D97-AF65-F5344CB8AC3E}">
        <p14:creationId xmlns:p14="http://schemas.microsoft.com/office/powerpoint/2010/main" val="275076723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12575" y="276190"/>
            <a:ext cx="9011344" cy="940966"/>
          </a:xfrm>
        </p:spPr>
        <p:txBody>
          <a:bodyPr>
            <a:noAutofit/>
          </a:bodyPr>
          <a:lstStyle/>
          <a:p>
            <a:r>
              <a:rPr lang="el-GR" altLang="el-GR" dirty="0"/>
              <a:t>Αξιολόγηση </a:t>
            </a:r>
            <a:endParaRPr lang="en-US" sz="2800" b="0" dirty="0"/>
          </a:p>
        </p:txBody>
      </p:sp>
      <p:sp>
        <p:nvSpPr>
          <p:cNvPr id="9" name="Θέση περιεχομένου 8"/>
          <p:cNvSpPr>
            <a:spLocks noGrp="1"/>
          </p:cNvSpPr>
          <p:nvPr>
            <p:ph idx="1"/>
            <p:custDataLst>
              <p:tags r:id="rId3"/>
            </p:custDataLst>
          </p:nvPr>
        </p:nvSpPr>
        <p:spPr>
          <a:xfrm>
            <a:off x="557807" y="1217156"/>
            <a:ext cx="7920880" cy="2351139"/>
          </a:xfrm>
        </p:spPr>
        <p:txBody>
          <a:bodyPr>
            <a:noAutofit/>
          </a:bodyPr>
          <a:lstStyle/>
          <a:p>
            <a:r>
              <a:rPr lang="el-GR" dirty="0"/>
              <a:t>Η </a:t>
            </a:r>
            <a:r>
              <a:rPr lang="el-GR" u="sng" dirty="0"/>
              <a:t>αποτίμηση</a:t>
            </a:r>
            <a:r>
              <a:rPr lang="el-GR" dirty="0"/>
              <a:t> της απάντησης του ασθενή στις νοσηλευτικές </a:t>
            </a:r>
            <a:r>
              <a:rPr lang="el-GR" dirty="0" smtClean="0"/>
              <a:t>παρεμβάσεις.</a:t>
            </a:r>
            <a:endParaRPr lang="el-GR" dirty="0"/>
          </a:p>
          <a:p>
            <a:r>
              <a:rPr lang="el-GR" dirty="0"/>
              <a:t>Οι απαντήσεις </a:t>
            </a:r>
            <a:r>
              <a:rPr lang="el-GR" u="sng" dirty="0"/>
              <a:t>συγκρίνονται</a:t>
            </a:r>
            <a:r>
              <a:rPr lang="el-GR" dirty="0"/>
              <a:t> με τα αναμενόμενα αποτελέσματα για να διαπιστωθεί εάν και σε πιο βαθμό έχουν </a:t>
            </a:r>
            <a:r>
              <a:rPr lang="el-GR" u="sng" dirty="0"/>
              <a:t>επιτευχθεί </a:t>
            </a:r>
            <a:r>
              <a:rPr lang="el-GR" dirty="0"/>
              <a:t>οι </a:t>
            </a:r>
            <a:r>
              <a:rPr lang="el-GR" dirty="0" smtClean="0"/>
              <a:t>στόχοι.</a:t>
            </a:r>
            <a:endParaRPr lang="el-GR" dirty="0"/>
          </a:p>
          <a:p>
            <a:r>
              <a:rPr lang="el-GR" u="sng" dirty="0"/>
              <a:t>Επανεξετάζεται</a:t>
            </a:r>
            <a:r>
              <a:rPr lang="el-GR" dirty="0"/>
              <a:t> ολόκληρο το πρόγραμμα νοσηλευτικής φροντίδας και γίνονται οι απαραίτητες </a:t>
            </a:r>
            <a:r>
              <a:rPr lang="el-GR" u="sng" dirty="0" smtClean="0"/>
              <a:t>αλλαγές</a:t>
            </a:r>
            <a:r>
              <a:rPr lang="el-GR" dirty="0" smtClean="0"/>
              <a:t>.</a:t>
            </a:r>
            <a:endParaRPr lang="el-GR" dirty="0"/>
          </a:p>
        </p:txBody>
      </p:sp>
      <p:pic>
        <p:nvPicPr>
          <p:cNvPr id="6" name="Εικόνα 5" descr="Εικονίδιο μετάβασης στα Περιεχόμενα.">
            <a:hlinkClick r:id="rId8" action="ppaction://hlinksldjump" tooltip="Επιστροφή στα Περιεχόμενα"/>
          </p:cNvPr>
          <p:cNvPicPr>
            <a:picLocks noChangeAspect="1"/>
          </p:cNvPicPr>
          <p:nvPr/>
        </p:nvPicPr>
        <p:blipFill>
          <a:blip r:embed="rId9">
            <a:extLst>
              <a:ext uri="{BEBA8EAE-BF5A-486C-A8C5-ECC9F3942E4B}">
                <a14:imgProps xmlns:a14="http://schemas.microsoft.com/office/drawing/2010/main">
                  <a14:imgLayer r:embed="rId10">
                    <a14:imgEffect>
                      <a14:sharpenSoften amount="100000"/>
                    </a14:imgEffect>
                  </a14:imgLayer>
                </a14:imgProps>
              </a:ext>
              <a:ext uri="{28A0092B-C50C-407E-A947-70E740481C1C}">
                <a14:useLocalDpi xmlns:a14="http://schemas.microsoft.com/office/drawing/2010/main" val="0"/>
              </a:ext>
            </a:extLst>
          </a:blip>
          <a:stretch>
            <a:fillRect/>
          </a:stretch>
        </p:blipFill>
        <p:spPr>
          <a:xfrm>
            <a:off x="349695" y="5704912"/>
            <a:ext cx="576065" cy="651438"/>
          </a:xfrm>
          <a:prstGeom prst="rect">
            <a:avLst/>
          </a:prstGeom>
          <a:scene3d>
            <a:camera prst="isometricOffAxis1Right"/>
            <a:lightRig rig="threePt" dir="t"/>
          </a:scene3d>
        </p:spPr>
      </p:pic>
      <p:sp>
        <p:nvSpPr>
          <p:cNvPr id="8" name="Θέση υποσέλιδου 3" descr="."/>
          <p:cNvSpPr txBox="1">
            <a:spLocks/>
          </p:cNvSpPr>
          <p:nvPr>
            <p:custDataLst>
              <p:tags r:id="rId4"/>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Νοσηλευτική Επιστήμη</a:t>
            </a:r>
            <a:endParaRPr lang="en-US" sz="1400" dirty="0"/>
          </a:p>
          <a:p>
            <a:pPr algn="ctr"/>
            <a:endParaRPr lang="en-US"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13</a:t>
            </a:fld>
            <a:endParaRPr lang="el-GR" sz="1400" dirty="0"/>
          </a:p>
        </p:txBody>
      </p:sp>
    </p:spTree>
    <p:custDataLst>
      <p:tags r:id="rId1"/>
    </p:custDataLst>
    <p:extLst>
      <p:ext uri="{BB962C8B-B14F-4D97-AF65-F5344CB8AC3E}">
        <p14:creationId xmlns:p14="http://schemas.microsoft.com/office/powerpoint/2010/main" val="368517811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12575" y="276190"/>
            <a:ext cx="9011344" cy="940966"/>
          </a:xfrm>
        </p:spPr>
        <p:txBody>
          <a:bodyPr>
            <a:noAutofit/>
          </a:bodyPr>
          <a:lstStyle/>
          <a:p>
            <a:r>
              <a:rPr lang="el-GR" altLang="el-GR" dirty="0" smtClean="0"/>
              <a:t>Στόχοι </a:t>
            </a:r>
            <a:r>
              <a:rPr lang="el-GR" altLang="el-GR" dirty="0"/>
              <a:t>της </a:t>
            </a:r>
            <a:r>
              <a:rPr lang="el-GR" altLang="el-GR" dirty="0" smtClean="0"/>
              <a:t>Συστηματικής,              Δυναμικής </a:t>
            </a:r>
            <a:r>
              <a:rPr lang="el-GR" altLang="el-GR" dirty="0"/>
              <a:t>διεργασίας </a:t>
            </a:r>
            <a:endParaRPr lang="en-US" sz="2800" b="0" dirty="0"/>
          </a:p>
        </p:txBody>
      </p:sp>
      <p:sp>
        <p:nvSpPr>
          <p:cNvPr id="9" name="Θέση περιεχομένου 8"/>
          <p:cNvSpPr>
            <a:spLocks noGrp="1"/>
          </p:cNvSpPr>
          <p:nvPr>
            <p:ph idx="1"/>
            <p:custDataLst>
              <p:tags r:id="rId3"/>
            </p:custDataLst>
          </p:nvPr>
        </p:nvSpPr>
        <p:spPr>
          <a:xfrm>
            <a:off x="12575" y="1435613"/>
            <a:ext cx="9011344" cy="2351139"/>
          </a:xfrm>
        </p:spPr>
        <p:txBody>
          <a:bodyPr>
            <a:noAutofit/>
          </a:bodyPr>
          <a:lstStyle/>
          <a:p>
            <a:r>
              <a:rPr lang="el-GR" dirty="0"/>
              <a:t>Διερεύνηση της κατάστασης υγείας των </a:t>
            </a:r>
            <a:r>
              <a:rPr lang="el-GR" dirty="0" smtClean="0"/>
              <a:t>ασθενών.</a:t>
            </a:r>
            <a:endParaRPr lang="el-GR" dirty="0"/>
          </a:p>
          <a:p>
            <a:r>
              <a:rPr lang="el-GR" dirty="0"/>
              <a:t>Προσδιορισμός των πραγματικών ή των πιθανών προβλημάτων </a:t>
            </a:r>
            <a:r>
              <a:rPr lang="el-GR" dirty="0" smtClean="0"/>
              <a:t>υγείας.</a:t>
            </a:r>
            <a:endParaRPr lang="el-GR" dirty="0"/>
          </a:p>
          <a:p>
            <a:r>
              <a:rPr lang="el-GR" dirty="0"/>
              <a:t>Καθορισμός των επιθυμητών </a:t>
            </a:r>
            <a:r>
              <a:rPr lang="el-GR" dirty="0" smtClean="0"/>
              <a:t>αποτελεσμάτων.</a:t>
            </a:r>
            <a:endParaRPr lang="el-GR" dirty="0"/>
          </a:p>
          <a:p>
            <a:r>
              <a:rPr lang="el-GR" dirty="0"/>
              <a:t>Εφαρμογή συγκεκριμένων νοσηλευτικών </a:t>
            </a:r>
            <a:r>
              <a:rPr lang="el-GR" dirty="0" smtClean="0"/>
              <a:t>παρεμβάσεων.</a:t>
            </a:r>
            <a:endParaRPr lang="el-GR" dirty="0"/>
          </a:p>
          <a:p>
            <a:r>
              <a:rPr lang="el-GR" dirty="0"/>
              <a:t>Αξιολόγηση της παρεχόμενης </a:t>
            </a:r>
            <a:r>
              <a:rPr lang="el-GR" dirty="0" smtClean="0"/>
              <a:t>φροντίδας.</a:t>
            </a:r>
            <a:endParaRPr lang="el-GR" dirty="0"/>
          </a:p>
        </p:txBody>
      </p:sp>
      <p:sp>
        <p:nvSpPr>
          <p:cNvPr id="8" name="Θέση υποσέλιδου 3" descr="."/>
          <p:cNvSpPr txBox="1">
            <a:spLocks/>
          </p:cNvSpPr>
          <p:nvPr>
            <p:custDataLst>
              <p:tags r:id="rId4"/>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Νοσηλευτική Επιστήμη</a:t>
            </a:r>
            <a:endParaRPr lang="en-US" sz="1400" dirty="0"/>
          </a:p>
          <a:p>
            <a:pPr algn="ctr"/>
            <a:endParaRPr lang="en-US"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14</a:t>
            </a:fld>
            <a:endParaRPr lang="el-GR" sz="1400" dirty="0"/>
          </a:p>
        </p:txBody>
      </p:sp>
    </p:spTree>
    <p:custDataLst>
      <p:tags r:id="rId1"/>
    </p:custDataLst>
    <p:extLst>
      <p:ext uri="{BB962C8B-B14F-4D97-AF65-F5344CB8AC3E}">
        <p14:creationId xmlns:p14="http://schemas.microsoft.com/office/powerpoint/2010/main" val="243224234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12575" y="276190"/>
            <a:ext cx="9011344" cy="940966"/>
          </a:xfrm>
        </p:spPr>
        <p:txBody>
          <a:bodyPr>
            <a:noAutofit/>
          </a:bodyPr>
          <a:lstStyle/>
          <a:p>
            <a:r>
              <a:rPr lang="el-GR" altLang="el-GR" dirty="0" smtClean="0"/>
              <a:t>Σχέδιο Φροντίδας </a:t>
            </a:r>
            <a:endParaRPr lang="en-US" sz="2800" b="0" dirty="0"/>
          </a:p>
        </p:txBody>
      </p:sp>
      <p:sp>
        <p:nvSpPr>
          <p:cNvPr id="9" name="Θέση περιεχομένου 8"/>
          <p:cNvSpPr>
            <a:spLocks noGrp="1"/>
          </p:cNvSpPr>
          <p:nvPr>
            <p:ph idx="1"/>
            <p:custDataLst>
              <p:tags r:id="rId3"/>
            </p:custDataLst>
          </p:nvPr>
        </p:nvSpPr>
        <p:spPr>
          <a:xfrm>
            <a:off x="12575" y="1435613"/>
            <a:ext cx="9011344" cy="2351139"/>
          </a:xfrm>
        </p:spPr>
        <p:txBody>
          <a:bodyPr>
            <a:noAutofit/>
          </a:bodyPr>
          <a:lstStyle/>
          <a:p>
            <a:r>
              <a:rPr lang="el-GR" dirty="0"/>
              <a:t>Η </a:t>
            </a:r>
            <a:r>
              <a:rPr lang="el-GR" b="1" u="sng" dirty="0"/>
              <a:t>συμμετοχή του ασθενή </a:t>
            </a:r>
            <a:r>
              <a:rPr lang="el-GR" dirty="0"/>
              <a:t>στη διαδικασία σχεδιασμού της νοσηλευτικής φροντίδας έχει ως αποτέλεσμα τη μεγαλύτερη επιτυχία του σχεδίου </a:t>
            </a:r>
            <a:r>
              <a:rPr lang="el-GR" dirty="0" smtClean="0"/>
              <a:t>φροντίδας.</a:t>
            </a:r>
          </a:p>
          <a:p>
            <a:r>
              <a:rPr lang="el-GR" dirty="0"/>
              <a:t>Οι  </a:t>
            </a:r>
            <a:r>
              <a:rPr lang="el-GR" b="1" u="sng" dirty="0"/>
              <a:t>νοσηλευτές</a:t>
            </a:r>
            <a:r>
              <a:rPr lang="el-GR" dirty="0"/>
              <a:t> είναι επίσημα υπεύθυνοι για το σχεδιασμό της νοσηλευτικής </a:t>
            </a:r>
            <a:r>
              <a:rPr lang="el-GR" dirty="0" smtClean="0"/>
              <a:t>φροντίδας.</a:t>
            </a:r>
            <a:endParaRPr lang="el-GR" dirty="0"/>
          </a:p>
          <a:p>
            <a:r>
              <a:rPr lang="el-GR" dirty="0"/>
              <a:t>Οι </a:t>
            </a:r>
            <a:r>
              <a:rPr lang="el-GR" b="1" u="sng" dirty="0"/>
              <a:t>βοηθοί νοσηλευτές </a:t>
            </a:r>
            <a:r>
              <a:rPr lang="el-GR" dirty="0"/>
              <a:t>βοηθούν σε κάθε στάδιο του προγράμματος </a:t>
            </a:r>
            <a:r>
              <a:rPr lang="el-GR" dirty="0" smtClean="0"/>
              <a:t>φροντίδας.</a:t>
            </a:r>
            <a:endParaRPr lang="el-GR" dirty="0"/>
          </a:p>
          <a:p>
            <a:endParaRPr lang="el-GR" dirty="0"/>
          </a:p>
        </p:txBody>
      </p:sp>
      <p:sp>
        <p:nvSpPr>
          <p:cNvPr id="8" name="Θέση υποσέλιδου 3" descr="."/>
          <p:cNvSpPr txBox="1">
            <a:spLocks/>
          </p:cNvSpPr>
          <p:nvPr>
            <p:custDataLst>
              <p:tags r:id="rId4"/>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Νοσηλευτική Επιστήμη</a:t>
            </a:r>
            <a:endParaRPr lang="en-US" sz="1400" dirty="0"/>
          </a:p>
          <a:p>
            <a:pPr algn="ctr"/>
            <a:endParaRPr lang="en-US"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15</a:t>
            </a:fld>
            <a:endParaRPr lang="el-GR" sz="1400" dirty="0"/>
          </a:p>
        </p:txBody>
      </p:sp>
    </p:spTree>
    <p:custDataLst>
      <p:tags r:id="rId1"/>
    </p:custDataLst>
    <p:extLst>
      <p:ext uri="{BB962C8B-B14F-4D97-AF65-F5344CB8AC3E}">
        <p14:creationId xmlns:p14="http://schemas.microsoft.com/office/powerpoint/2010/main" val="182774580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12575" y="276190"/>
            <a:ext cx="9011344" cy="940966"/>
          </a:xfrm>
        </p:spPr>
        <p:txBody>
          <a:bodyPr>
            <a:noAutofit/>
          </a:bodyPr>
          <a:lstStyle/>
          <a:p>
            <a:r>
              <a:rPr lang="el-GR" altLang="el-GR" dirty="0" smtClean="0"/>
              <a:t>Κριτικός Τρόπος Σκέψης</a:t>
            </a:r>
            <a:endParaRPr lang="en-US" sz="2800" b="0" dirty="0"/>
          </a:p>
        </p:txBody>
      </p:sp>
      <p:sp>
        <p:nvSpPr>
          <p:cNvPr id="9" name="Θέση περιεχομένου 8"/>
          <p:cNvSpPr>
            <a:spLocks noGrp="1"/>
          </p:cNvSpPr>
          <p:nvPr>
            <p:ph idx="1"/>
            <p:custDataLst>
              <p:tags r:id="rId3"/>
            </p:custDataLst>
          </p:nvPr>
        </p:nvSpPr>
        <p:spPr>
          <a:xfrm>
            <a:off x="12575" y="1435613"/>
            <a:ext cx="9011344" cy="2351139"/>
          </a:xfrm>
        </p:spPr>
        <p:txBody>
          <a:bodyPr>
            <a:noAutofit/>
          </a:bodyPr>
          <a:lstStyle/>
          <a:p>
            <a:r>
              <a:rPr lang="el-GR" dirty="0"/>
              <a:t> Για την επιτυχημένη κλινική εκτίμηση , το σωστό σχεδιασμό και την επιτυχημένη εφαρμογή του πλάνου φροντίδας είναι αναγκαίο να σκέφτεστε </a:t>
            </a:r>
            <a:r>
              <a:rPr lang="el-GR" b="1" u="sng" dirty="0"/>
              <a:t>με κριτικό </a:t>
            </a:r>
            <a:r>
              <a:rPr lang="el-GR" b="1" u="sng" dirty="0" smtClean="0"/>
              <a:t>τρόπο.</a:t>
            </a:r>
            <a:endParaRPr lang="el-GR" b="1" u="sng" dirty="0"/>
          </a:p>
        </p:txBody>
      </p:sp>
      <p:sp>
        <p:nvSpPr>
          <p:cNvPr id="8" name="Θέση υποσέλιδου 3" descr="."/>
          <p:cNvSpPr txBox="1">
            <a:spLocks/>
          </p:cNvSpPr>
          <p:nvPr>
            <p:custDataLst>
              <p:tags r:id="rId4"/>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Νοσηλευτική Επιστήμη</a:t>
            </a:r>
            <a:endParaRPr lang="en-US" sz="1400" dirty="0"/>
          </a:p>
          <a:p>
            <a:pPr algn="ctr"/>
            <a:endParaRPr lang="en-US"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16</a:t>
            </a:fld>
            <a:endParaRPr lang="el-GR" sz="1400" dirty="0"/>
          </a:p>
        </p:txBody>
      </p:sp>
    </p:spTree>
    <p:custDataLst>
      <p:tags r:id="rId1"/>
    </p:custDataLst>
    <p:extLst>
      <p:ext uri="{BB962C8B-B14F-4D97-AF65-F5344CB8AC3E}">
        <p14:creationId xmlns:p14="http://schemas.microsoft.com/office/powerpoint/2010/main" val="37441955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12575" y="276190"/>
            <a:ext cx="9011344" cy="940966"/>
          </a:xfrm>
        </p:spPr>
        <p:txBody>
          <a:bodyPr>
            <a:noAutofit/>
          </a:bodyPr>
          <a:lstStyle/>
          <a:p>
            <a:r>
              <a:rPr lang="el-GR" altLang="el-GR" dirty="0"/>
              <a:t>Κριτικός τρόπος σκέψης σημαίνει:</a:t>
            </a:r>
            <a:endParaRPr lang="en-US" sz="2800" b="0" dirty="0"/>
          </a:p>
        </p:txBody>
      </p:sp>
      <p:sp>
        <p:nvSpPr>
          <p:cNvPr id="9" name="Θέση περιεχομένου 8"/>
          <p:cNvSpPr>
            <a:spLocks noGrp="1"/>
          </p:cNvSpPr>
          <p:nvPr>
            <p:ph idx="1"/>
            <p:custDataLst>
              <p:tags r:id="rId3"/>
            </p:custDataLst>
          </p:nvPr>
        </p:nvSpPr>
        <p:spPr>
          <a:xfrm>
            <a:off x="899591" y="1435613"/>
            <a:ext cx="8124327" cy="2351139"/>
          </a:xfrm>
        </p:spPr>
        <p:txBody>
          <a:bodyPr>
            <a:noAutofit/>
          </a:bodyPr>
          <a:lstStyle/>
          <a:p>
            <a:r>
              <a:rPr lang="el-GR" dirty="0"/>
              <a:t>Προσεκτική </a:t>
            </a:r>
            <a:r>
              <a:rPr lang="el-GR" dirty="0" smtClean="0"/>
              <a:t>αξιολόγηση.</a:t>
            </a:r>
            <a:endParaRPr lang="el-GR" dirty="0"/>
          </a:p>
          <a:p>
            <a:r>
              <a:rPr lang="el-GR" dirty="0" smtClean="0"/>
              <a:t>Αιτιολόγηση.</a:t>
            </a:r>
            <a:endParaRPr lang="el-GR" dirty="0"/>
          </a:p>
          <a:p>
            <a:r>
              <a:rPr lang="el-GR" dirty="0"/>
              <a:t>Αξιόπιστες </a:t>
            </a:r>
            <a:r>
              <a:rPr lang="el-GR" dirty="0" smtClean="0"/>
              <a:t>παρατηρήσεις.</a:t>
            </a:r>
            <a:endParaRPr lang="el-GR" dirty="0"/>
          </a:p>
          <a:p>
            <a:r>
              <a:rPr lang="el-GR" dirty="0"/>
              <a:t>Διαμόρφωση σωστών </a:t>
            </a:r>
            <a:r>
              <a:rPr lang="el-GR" dirty="0" smtClean="0"/>
              <a:t>προγραμμάτων.</a:t>
            </a:r>
            <a:endParaRPr lang="el-GR" dirty="0"/>
          </a:p>
          <a:p>
            <a:r>
              <a:rPr lang="el-GR" dirty="0"/>
              <a:t>Επίλυση </a:t>
            </a:r>
            <a:r>
              <a:rPr lang="el-GR" dirty="0" smtClean="0"/>
              <a:t>προβλημάτων.</a:t>
            </a:r>
            <a:endParaRPr lang="el-GR" dirty="0"/>
          </a:p>
          <a:p>
            <a:r>
              <a:rPr lang="el-GR" dirty="0"/>
              <a:t>Παραγωγή νέων </a:t>
            </a:r>
            <a:r>
              <a:rPr lang="el-GR" dirty="0" smtClean="0"/>
              <a:t>ιδεών.</a:t>
            </a:r>
            <a:endParaRPr lang="el-GR" dirty="0"/>
          </a:p>
          <a:p>
            <a:r>
              <a:rPr lang="el-GR" dirty="0"/>
              <a:t>Λήψη </a:t>
            </a:r>
            <a:r>
              <a:rPr lang="el-GR" dirty="0" smtClean="0"/>
              <a:t>αποφάσεων.</a:t>
            </a:r>
            <a:endParaRPr lang="el-GR" dirty="0"/>
          </a:p>
        </p:txBody>
      </p:sp>
      <p:pic>
        <p:nvPicPr>
          <p:cNvPr id="6" name="Εικόνα 5" descr="Εικονίδιο μετάβασης στα Περιεχόμενα.">
            <a:hlinkClick r:id="rId8" action="ppaction://hlinksldjump" tooltip="Επιστροφή στα Περιεχόμενα"/>
          </p:cNvPr>
          <p:cNvPicPr>
            <a:picLocks noChangeAspect="1"/>
          </p:cNvPicPr>
          <p:nvPr/>
        </p:nvPicPr>
        <p:blipFill>
          <a:blip r:embed="rId9">
            <a:extLst>
              <a:ext uri="{BEBA8EAE-BF5A-486C-A8C5-ECC9F3942E4B}">
                <a14:imgProps xmlns:a14="http://schemas.microsoft.com/office/drawing/2010/main">
                  <a14:imgLayer r:embed="rId10">
                    <a14:imgEffect>
                      <a14:sharpenSoften amount="100000"/>
                    </a14:imgEffect>
                  </a14:imgLayer>
                </a14:imgProps>
              </a:ext>
              <a:ext uri="{28A0092B-C50C-407E-A947-70E740481C1C}">
                <a14:useLocalDpi xmlns:a14="http://schemas.microsoft.com/office/drawing/2010/main" val="0"/>
              </a:ext>
            </a:extLst>
          </a:blip>
          <a:stretch>
            <a:fillRect/>
          </a:stretch>
        </p:blipFill>
        <p:spPr>
          <a:xfrm>
            <a:off x="342576" y="5635383"/>
            <a:ext cx="576065" cy="651438"/>
          </a:xfrm>
          <a:prstGeom prst="rect">
            <a:avLst/>
          </a:prstGeom>
          <a:scene3d>
            <a:camera prst="isometricOffAxis1Right"/>
            <a:lightRig rig="threePt" dir="t"/>
          </a:scene3d>
        </p:spPr>
      </p:pic>
      <p:sp>
        <p:nvSpPr>
          <p:cNvPr id="8" name="Θέση υποσέλιδου 3" descr="."/>
          <p:cNvSpPr txBox="1">
            <a:spLocks/>
          </p:cNvSpPr>
          <p:nvPr>
            <p:custDataLst>
              <p:tags r:id="rId4"/>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Νοσηλευτική Επιστήμη</a:t>
            </a:r>
            <a:endParaRPr lang="en-US" sz="1400" dirty="0"/>
          </a:p>
          <a:p>
            <a:pPr algn="ctr"/>
            <a:endParaRPr lang="en-US"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17</a:t>
            </a:fld>
            <a:endParaRPr lang="el-GR" sz="1400" dirty="0"/>
          </a:p>
        </p:txBody>
      </p:sp>
    </p:spTree>
    <p:custDataLst>
      <p:tags r:id="rId1"/>
    </p:custDataLst>
    <p:extLst>
      <p:ext uri="{BB962C8B-B14F-4D97-AF65-F5344CB8AC3E}">
        <p14:creationId xmlns:p14="http://schemas.microsoft.com/office/powerpoint/2010/main" val="292470383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12575" y="276190"/>
            <a:ext cx="9011344" cy="940966"/>
          </a:xfrm>
        </p:spPr>
        <p:txBody>
          <a:bodyPr>
            <a:noAutofit/>
          </a:bodyPr>
          <a:lstStyle/>
          <a:p>
            <a:r>
              <a:rPr lang="el-GR" altLang="el-GR" dirty="0" smtClean="0"/>
              <a:t>Νοσηλευτική Επιστήμη</a:t>
            </a:r>
            <a:endParaRPr lang="en-US" sz="2800" b="0" dirty="0"/>
          </a:p>
        </p:txBody>
      </p:sp>
      <p:sp>
        <p:nvSpPr>
          <p:cNvPr id="9" name="Θέση περιεχομένου 8"/>
          <p:cNvSpPr>
            <a:spLocks noGrp="1"/>
          </p:cNvSpPr>
          <p:nvPr>
            <p:ph idx="1"/>
            <p:custDataLst>
              <p:tags r:id="rId3"/>
            </p:custDataLst>
          </p:nvPr>
        </p:nvSpPr>
        <p:spPr>
          <a:xfrm>
            <a:off x="456083" y="2060848"/>
            <a:ext cx="8124327" cy="2351139"/>
          </a:xfrm>
        </p:spPr>
        <p:txBody>
          <a:bodyPr>
            <a:noAutofit/>
          </a:bodyPr>
          <a:lstStyle/>
          <a:p>
            <a:r>
              <a:rPr lang="el-GR" dirty="0"/>
              <a:t>Η νοσηλευτική είναι μία επιστήμη η οποία συνδυάζει επιστημονική γνώση και μεθόδους </a:t>
            </a:r>
            <a:r>
              <a:rPr lang="el-GR" dirty="0" smtClean="0"/>
              <a:t>έρευνας.</a:t>
            </a:r>
            <a:endParaRPr lang="el-GR" dirty="0"/>
          </a:p>
        </p:txBody>
      </p:sp>
      <p:sp>
        <p:nvSpPr>
          <p:cNvPr id="8" name="Θέση υποσέλιδου 3" descr="."/>
          <p:cNvSpPr txBox="1">
            <a:spLocks/>
          </p:cNvSpPr>
          <p:nvPr>
            <p:custDataLst>
              <p:tags r:id="rId4"/>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Νοσηλευτική Επιστήμη</a:t>
            </a:r>
            <a:endParaRPr lang="en-US" sz="1400" dirty="0"/>
          </a:p>
          <a:p>
            <a:pPr algn="ctr"/>
            <a:endParaRPr lang="en-US"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18</a:t>
            </a:fld>
            <a:endParaRPr lang="el-GR" sz="1400" dirty="0"/>
          </a:p>
        </p:txBody>
      </p:sp>
    </p:spTree>
    <p:custDataLst>
      <p:tags r:id="rId1"/>
    </p:custDataLst>
    <p:extLst>
      <p:ext uri="{BB962C8B-B14F-4D97-AF65-F5344CB8AC3E}">
        <p14:creationId xmlns:p14="http://schemas.microsoft.com/office/powerpoint/2010/main" val="4190648754"/>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0" y="595373"/>
            <a:ext cx="9011344" cy="940966"/>
          </a:xfrm>
        </p:spPr>
        <p:txBody>
          <a:bodyPr>
            <a:noAutofit/>
          </a:bodyPr>
          <a:lstStyle/>
          <a:p>
            <a:r>
              <a:rPr lang="el-GR" altLang="el-GR" dirty="0"/>
              <a:t>Σύγκριση </a:t>
            </a:r>
            <a:r>
              <a:rPr lang="el-GR" altLang="el-GR" dirty="0" smtClean="0"/>
              <a:t>                                                   της Επιστημονικής </a:t>
            </a:r>
            <a:r>
              <a:rPr lang="el-GR" altLang="el-GR" dirty="0"/>
              <a:t>Μεθόδου </a:t>
            </a:r>
            <a:r>
              <a:rPr lang="el-GR" altLang="el-GR" dirty="0" smtClean="0"/>
              <a:t>και</a:t>
            </a:r>
            <a:br>
              <a:rPr lang="el-GR" altLang="el-GR" dirty="0" smtClean="0"/>
            </a:br>
            <a:r>
              <a:rPr lang="el-GR" altLang="el-GR" dirty="0" smtClean="0"/>
              <a:t> </a:t>
            </a:r>
            <a:r>
              <a:rPr lang="el-GR" altLang="el-GR" dirty="0"/>
              <a:t>της Νοσηλευτικής </a:t>
            </a:r>
            <a:r>
              <a:rPr lang="el-GR" altLang="el-GR" dirty="0" smtClean="0"/>
              <a:t>Διεργασίας (α)</a:t>
            </a:r>
            <a:endParaRPr lang="en-US" sz="2800" b="0" dirty="0"/>
          </a:p>
        </p:txBody>
      </p:sp>
      <p:sp>
        <p:nvSpPr>
          <p:cNvPr id="9" name="Θέση περιεχομένου 8"/>
          <p:cNvSpPr>
            <a:spLocks noGrp="1"/>
          </p:cNvSpPr>
          <p:nvPr>
            <p:ph idx="1"/>
            <p:custDataLst>
              <p:tags r:id="rId3"/>
            </p:custDataLst>
          </p:nvPr>
        </p:nvSpPr>
        <p:spPr>
          <a:xfrm>
            <a:off x="132121" y="2750298"/>
            <a:ext cx="4007832" cy="2351139"/>
          </a:xfrm>
        </p:spPr>
        <p:txBody>
          <a:bodyPr>
            <a:noAutofit/>
          </a:bodyPr>
          <a:lstStyle/>
          <a:p>
            <a:pPr marL="0" indent="0">
              <a:buNone/>
            </a:pPr>
            <a:r>
              <a:rPr lang="el-GR" sz="2400" dirty="0"/>
              <a:t>ΒΗΜΑ ΕΠΙΣΤΗΜΟΝΙΚΗΣ </a:t>
            </a:r>
            <a:r>
              <a:rPr lang="el-GR" sz="2400" dirty="0" smtClean="0"/>
              <a:t>ΜΕΘΟΔΟΥ</a:t>
            </a:r>
          </a:p>
          <a:p>
            <a:r>
              <a:rPr lang="el-GR" sz="2400" dirty="0" smtClean="0"/>
              <a:t>Προσδιορισμός του προβλήματος</a:t>
            </a:r>
            <a:endParaRPr lang="el-GR" sz="2400" dirty="0"/>
          </a:p>
          <a:p>
            <a:r>
              <a:rPr lang="el-GR" sz="2400" dirty="0" smtClean="0"/>
              <a:t>Συλλογή </a:t>
            </a:r>
            <a:r>
              <a:rPr lang="el-GR" sz="2400" dirty="0"/>
              <a:t>πληροφοριών</a:t>
            </a:r>
          </a:p>
        </p:txBody>
      </p:sp>
      <p:sp>
        <p:nvSpPr>
          <p:cNvPr id="2" name="Ορθογώνιο 1"/>
          <p:cNvSpPr/>
          <p:nvPr/>
        </p:nvSpPr>
        <p:spPr>
          <a:xfrm>
            <a:off x="4860032" y="2669000"/>
            <a:ext cx="4151312" cy="2677656"/>
          </a:xfrm>
          <a:prstGeom prst="rect">
            <a:avLst/>
          </a:prstGeom>
        </p:spPr>
        <p:txBody>
          <a:bodyPr wrap="square">
            <a:spAutoFit/>
          </a:bodyPr>
          <a:lstStyle/>
          <a:p>
            <a:r>
              <a:rPr lang="el-GR" sz="2400" dirty="0"/>
              <a:t>ΒΗΜΑ ΝΟΣΗΛΕΥΤΙΚΗΣ ΔΙΕΡΓΑΣΙΑΣ</a:t>
            </a:r>
          </a:p>
          <a:p>
            <a:endParaRPr lang="el-GR" sz="2400" dirty="0"/>
          </a:p>
          <a:p>
            <a:pPr marL="342900" indent="-342900">
              <a:buFont typeface="Arial" panose="020B0604020202020204" pitchFamily="34" charset="0"/>
              <a:buChar char="•"/>
            </a:pPr>
            <a:r>
              <a:rPr lang="el-GR" sz="2400" dirty="0" smtClean="0"/>
              <a:t>Εκτίμηση κατάστασης, Λήψη </a:t>
            </a:r>
            <a:r>
              <a:rPr lang="el-GR" sz="2400" dirty="0"/>
              <a:t>ιστορικού , φυσική εξέταση, αποτελέσματα διαγνωστικών εξετάσεων</a:t>
            </a:r>
          </a:p>
        </p:txBody>
      </p:sp>
      <p:sp>
        <p:nvSpPr>
          <p:cNvPr id="8" name="Θέση υποσέλιδου 3" descr="."/>
          <p:cNvSpPr txBox="1">
            <a:spLocks/>
          </p:cNvSpPr>
          <p:nvPr>
            <p:custDataLst>
              <p:tags r:id="rId4"/>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Νοσηλευτική Επιστήμη</a:t>
            </a:r>
            <a:endParaRPr lang="en-US" sz="1400" dirty="0"/>
          </a:p>
          <a:p>
            <a:pPr algn="ctr"/>
            <a:endParaRPr lang="en-US"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19</a:t>
            </a:fld>
            <a:endParaRPr lang="el-GR" sz="1400" dirty="0"/>
          </a:p>
        </p:txBody>
      </p:sp>
    </p:spTree>
    <p:custDataLst>
      <p:tags r:id="rId1"/>
    </p:custDataLst>
    <p:extLst>
      <p:ext uri="{BB962C8B-B14F-4D97-AF65-F5344CB8AC3E}">
        <p14:creationId xmlns:p14="http://schemas.microsoft.com/office/powerpoint/2010/main" val="293251940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custDataLst>
              <p:tags r:id="rId2"/>
            </p:custDataLst>
          </p:nvPr>
        </p:nvSpPr>
        <p:spPr/>
        <p:txBody>
          <a:bodyPr/>
          <a:lstStyle/>
          <a:p>
            <a:r>
              <a:rPr lang="el-GR" dirty="0" smtClean="0"/>
              <a:t>Άδειες Χρήσης</a:t>
            </a:r>
            <a:endParaRPr lang="el-GR" dirty="0"/>
          </a:p>
        </p:txBody>
      </p:sp>
      <p:sp>
        <p:nvSpPr>
          <p:cNvPr id="9" name="Subtitle 8"/>
          <p:cNvSpPr>
            <a:spLocks noGrp="1"/>
          </p:cNvSpPr>
          <p:nvPr>
            <p:ph idx="1"/>
            <p:custDataLst>
              <p:tags r:id="rId3"/>
            </p:custDataLst>
          </p:nvPr>
        </p:nvSpPr>
        <p:spPr/>
        <p:txBody>
          <a:bodyPr>
            <a:normAutofit/>
          </a:bodyPr>
          <a:lstStyle/>
          <a:p>
            <a:pPr algn="l"/>
            <a:r>
              <a:rPr lang="el-GR" sz="2800" dirty="0" smtClean="0"/>
              <a:t>Το παρόν εκπαιδευτικό υλικό υπόκειται σε</a:t>
            </a:r>
            <a:r>
              <a:rPr lang="en-US" sz="2800" dirty="0" smtClean="0"/>
              <a:t> </a:t>
            </a:r>
            <a:r>
              <a:rPr lang="el-GR" sz="2800" dirty="0" smtClean="0"/>
              <a:t>άδειες χρήσης </a:t>
            </a:r>
            <a:r>
              <a:rPr lang="en-US" sz="2800" dirty="0" smtClean="0"/>
              <a:t>Creative Commons. </a:t>
            </a:r>
          </a:p>
          <a:p>
            <a:pPr algn="l"/>
            <a:r>
              <a:rPr lang="el-GR" sz="2800" dirty="0" smtClean="0"/>
              <a:t>Για εκπαιδευτικό υλικό, όπως εικόνες, που υπόκειται σε άλλου τύπου άδειας χρήσης, η άδεια χρήσης αναφέρεται ρητώς. </a:t>
            </a:r>
          </a:p>
        </p:txBody>
      </p:sp>
      <p:pic>
        <p:nvPicPr>
          <p:cNvPr id="5" name="7 - Εικόνα" descr="εικόνα Λογότυπο για Άδειες χρήσης Creative Commons BY-NC-ND">
            <a:hlinkClick r:id="rId7"/>
          </p:cNvPr>
          <p:cNvPicPr>
            <a:picLocks noChangeAspect="1"/>
          </p:cNvPicPr>
          <p:nvPr/>
        </p:nvPicPr>
        <p:blipFill>
          <a:blip r:embed="rId8" cstate="print"/>
          <a:stretch>
            <a:fillRect/>
          </a:stretch>
        </p:blipFill>
        <p:spPr>
          <a:xfrm>
            <a:off x="3707904" y="4941168"/>
            <a:ext cx="1581685" cy="553393"/>
          </a:xfrm>
          <a:prstGeom prst="rect">
            <a:avLst/>
          </a:prstGeom>
        </p:spPr>
      </p:pic>
      <p:sp>
        <p:nvSpPr>
          <p:cNvPr id="3" name="Θέση αριθμού διαφάνειας 2"/>
          <p:cNvSpPr>
            <a:spLocks noGrp="1"/>
          </p:cNvSpPr>
          <p:nvPr>
            <p:ph type="sldNum" sz="quarter" idx="12"/>
            <p:custDataLst>
              <p:tags r:id="rId4"/>
            </p:custDataLst>
          </p:nvPr>
        </p:nvSpPr>
        <p:spPr/>
        <p:txBody>
          <a:bodyPr/>
          <a:lstStyle/>
          <a:p>
            <a:fld id="{53C4726A-630D-4CB4-B088-BAB00F4188E9}" type="slidenum">
              <a:rPr lang="el-GR" smtClean="0"/>
              <a:t>2</a:t>
            </a:fld>
            <a:endParaRPr lang="el-GR" dirty="0"/>
          </a:p>
        </p:txBody>
      </p:sp>
    </p:spTree>
    <p:custDataLst>
      <p:tags r:id="rId1"/>
    </p:custDataLst>
    <p:extLst>
      <p:ext uri="{BB962C8B-B14F-4D97-AF65-F5344CB8AC3E}">
        <p14:creationId xmlns:p14="http://schemas.microsoft.com/office/powerpoint/2010/main" val="67298748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0" y="595373"/>
            <a:ext cx="9011344" cy="940966"/>
          </a:xfrm>
        </p:spPr>
        <p:txBody>
          <a:bodyPr>
            <a:noAutofit/>
          </a:bodyPr>
          <a:lstStyle/>
          <a:p>
            <a:r>
              <a:rPr lang="el-GR" altLang="el-GR" dirty="0"/>
              <a:t>Σύγκριση </a:t>
            </a:r>
            <a:r>
              <a:rPr lang="el-GR" altLang="el-GR" dirty="0" smtClean="0"/>
              <a:t>                                                   της Επιστημονικής </a:t>
            </a:r>
            <a:r>
              <a:rPr lang="el-GR" altLang="el-GR" dirty="0"/>
              <a:t>Μεθόδου </a:t>
            </a:r>
            <a:r>
              <a:rPr lang="el-GR" altLang="el-GR" dirty="0" smtClean="0"/>
              <a:t>και</a:t>
            </a:r>
            <a:br>
              <a:rPr lang="el-GR" altLang="el-GR" dirty="0" smtClean="0"/>
            </a:br>
            <a:r>
              <a:rPr lang="el-GR" altLang="el-GR" dirty="0" smtClean="0"/>
              <a:t> </a:t>
            </a:r>
            <a:r>
              <a:rPr lang="el-GR" altLang="el-GR" dirty="0"/>
              <a:t>της Νοσηλευτικής </a:t>
            </a:r>
            <a:r>
              <a:rPr lang="el-GR" altLang="el-GR" dirty="0" smtClean="0"/>
              <a:t>Διεργασίας (β)</a:t>
            </a:r>
            <a:endParaRPr lang="en-US" sz="2800" b="0" dirty="0"/>
          </a:p>
        </p:txBody>
      </p:sp>
      <p:sp>
        <p:nvSpPr>
          <p:cNvPr id="9" name="Θέση περιεχομένου 8"/>
          <p:cNvSpPr>
            <a:spLocks noGrp="1"/>
          </p:cNvSpPr>
          <p:nvPr>
            <p:ph idx="1"/>
            <p:custDataLst>
              <p:tags r:id="rId3"/>
            </p:custDataLst>
          </p:nvPr>
        </p:nvSpPr>
        <p:spPr>
          <a:xfrm>
            <a:off x="132121" y="2750298"/>
            <a:ext cx="4007832" cy="2351139"/>
          </a:xfrm>
        </p:spPr>
        <p:txBody>
          <a:bodyPr>
            <a:noAutofit/>
          </a:bodyPr>
          <a:lstStyle/>
          <a:p>
            <a:pPr marL="0" indent="0">
              <a:buNone/>
            </a:pPr>
            <a:r>
              <a:rPr lang="el-GR" sz="2400" dirty="0"/>
              <a:t>ΒΗΜΑ ΕΠΙΣΤΗΜΟΝΙΚΗΣ </a:t>
            </a:r>
            <a:r>
              <a:rPr lang="el-GR" sz="2400" dirty="0" smtClean="0"/>
              <a:t>ΜΕΘΟΔΟΥ</a:t>
            </a:r>
          </a:p>
          <a:p>
            <a:r>
              <a:rPr lang="el-GR" sz="2400" dirty="0"/>
              <a:t>Ανάλυση </a:t>
            </a:r>
            <a:r>
              <a:rPr lang="el-GR" sz="2400" dirty="0" smtClean="0"/>
              <a:t>πληροφοριών.</a:t>
            </a:r>
            <a:endParaRPr lang="el-GR" sz="2400" dirty="0"/>
          </a:p>
        </p:txBody>
      </p:sp>
      <p:sp>
        <p:nvSpPr>
          <p:cNvPr id="2" name="Ορθογώνιο 1"/>
          <p:cNvSpPr/>
          <p:nvPr/>
        </p:nvSpPr>
        <p:spPr>
          <a:xfrm>
            <a:off x="4860032" y="2669000"/>
            <a:ext cx="4151312" cy="3416320"/>
          </a:xfrm>
          <a:prstGeom prst="rect">
            <a:avLst/>
          </a:prstGeom>
        </p:spPr>
        <p:txBody>
          <a:bodyPr wrap="square">
            <a:spAutoFit/>
          </a:bodyPr>
          <a:lstStyle/>
          <a:p>
            <a:r>
              <a:rPr lang="el-GR" sz="2400" dirty="0"/>
              <a:t>ΒΗΜΑ ΝΟΣΗΛΕΥΤΙΚΗΣ ΔΙΕΡΓΑΣΙΑΣ</a:t>
            </a:r>
          </a:p>
          <a:p>
            <a:endParaRPr lang="el-GR" sz="2400" dirty="0"/>
          </a:p>
          <a:p>
            <a:pPr marL="342900" indent="-342900">
              <a:buFont typeface="Arial" panose="020B0604020202020204" pitchFamily="34" charset="0"/>
              <a:buChar char="•"/>
            </a:pPr>
            <a:r>
              <a:rPr lang="el-GR" sz="2400" dirty="0"/>
              <a:t>Νοσηλευτική </a:t>
            </a:r>
            <a:r>
              <a:rPr lang="el-GR" sz="2400" dirty="0" smtClean="0"/>
              <a:t>Διάγνωση Λαμβάνονται </a:t>
            </a:r>
            <a:r>
              <a:rPr lang="el-GR" sz="2400" dirty="0"/>
              <a:t>υπόψη τα δεδομένα της εκτίμησης, αναγνωρίζονται τα προβλήματα, επιλέγεται η νοσηλευτική </a:t>
            </a:r>
            <a:r>
              <a:rPr lang="el-GR" sz="2400" dirty="0" smtClean="0"/>
              <a:t>διάγνωση.</a:t>
            </a:r>
            <a:endParaRPr lang="el-GR" sz="2400" dirty="0"/>
          </a:p>
        </p:txBody>
      </p:sp>
      <p:sp>
        <p:nvSpPr>
          <p:cNvPr id="8" name="Θέση υποσέλιδου 3" descr="."/>
          <p:cNvSpPr txBox="1">
            <a:spLocks/>
          </p:cNvSpPr>
          <p:nvPr>
            <p:custDataLst>
              <p:tags r:id="rId4"/>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Νοσηλευτική Επιστήμη</a:t>
            </a:r>
            <a:endParaRPr lang="en-US" sz="1400" dirty="0"/>
          </a:p>
          <a:p>
            <a:pPr algn="ctr"/>
            <a:endParaRPr lang="en-US"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20</a:t>
            </a:fld>
            <a:endParaRPr lang="el-GR" sz="1400" dirty="0"/>
          </a:p>
        </p:txBody>
      </p:sp>
    </p:spTree>
    <p:custDataLst>
      <p:tags r:id="rId1"/>
    </p:custDataLst>
    <p:extLst>
      <p:ext uri="{BB962C8B-B14F-4D97-AF65-F5344CB8AC3E}">
        <p14:creationId xmlns:p14="http://schemas.microsoft.com/office/powerpoint/2010/main" val="2556434239"/>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0" y="595373"/>
            <a:ext cx="9011344" cy="940966"/>
          </a:xfrm>
        </p:spPr>
        <p:txBody>
          <a:bodyPr>
            <a:noAutofit/>
          </a:bodyPr>
          <a:lstStyle/>
          <a:p>
            <a:r>
              <a:rPr lang="el-GR" altLang="el-GR" dirty="0"/>
              <a:t>Σύγκριση </a:t>
            </a:r>
            <a:r>
              <a:rPr lang="el-GR" altLang="el-GR" dirty="0" smtClean="0"/>
              <a:t>                                                   της Επιστημονικής </a:t>
            </a:r>
            <a:r>
              <a:rPr lang="el-GR" altLang="el-GR" dirty="0"/>
              <a:t>Μεθόδου </a:t>
            </a:r>
            <a:r>
              <a:rPr lang="el-GR" altLang="el-GR" dirty="0" smtClean="0"/>
              <a:t>και</a:t>
            </a:r>
            <a:br>
              <a:rPr lang="el-GR" altLang="el-GR" dirty="0" smtClean="0"/>
            </a:br>
            <a:r>
              <a:rPr lang="el-GR" altLang="el-GR" dirty="0" smtClean="0"/>
              <a:t> </a:t>
            </a:r>
            <a:r>
              <a:rPr lang="el-GR" altLang="el-GR" dirty="0"/>
              <a:t>της Νοσηλευτικής </a:t>
            </a:r>
            <a:r>
              <a:rPr lang="el-GR" altLang="el-GR" dirty="0" smtClean="0"/>
              <a:t>Διεργασίας (γ)</a:t>
            </a:r>
            <a:endParaRPr lang="en-US" sz="2800" b="0" dirty="0"/>
          </a:p>
        </p:txBody>
      </p:sp>
      <p:sp>
        <p:nvSpPr>
          <p:cNvPr id="9" name="Θέση περιεχομένου 8"/>
          <p:cNvSpPr>
            <a:spLocks noGrp="1"/>
          </p:cNvSpPr>
          <p:nvPr>
            <p:ph idx="1"/>
            <p:custDataLst>
              <p:tags r:id="rId3"/>
            </p:custDataLst>
          </p:nvPr>
        </p:nvSpPr>
        <p:spPr>
          <a:xfrm>
            <a:off x="132121" y="2750298"/>
            <a:ext cx="4007832" cy="2351139"/>
          </a:xfrm>
        </p:spPr>
        <p:txBody>
          <a:bodyPr>
            <a:noAutofit/>
          </a:bodyPr>
          <a:lstStyle/>
          <a:p>
            <a:pPr marL="0" indent="0">
              <a:buNone/>
            </a:pPr>
            <a:r>
              <a:rPr lang="el-GR" sz="2400" dirty="0"/>
              <a:t>ΒΗΜΑ ΕΠΙΣΤΗΜΟΝΙΚΗΣ </a:t>
            </a:r>
            <a:r>
              <a:rPr lang="el-GR" sz="2400" dirty="0" smtClean="0"/>
              <a:t>ΜΕΘΟΔΟΥ</a:t>
            </a:r>
          </a:p>
          <a:p>
            <a:r>
              <a:rPr lang="el-GR" sz="2400" dirty="0"/>
              <a:t>Επεξεργασία </a:t>
            </a:r>
            <a:r>
              <a:rPr lang="el-GR" sz="2400" dirty="0" smtClean="0"/>
              <a:t>λύσεων,  Λαμβάνονται αποφάσεις</a:t>
            </a:r>
          </a:p>
          <a:p>
            <a:pPr marL="0" indent="0">
              <a:buNone/>
            </a:pPr>
            <a:endParaRPr lang="el-GR" sz="2400" dirty="0"/>
          </a:p>
        </p:txBody>
      </p:sp>
      <p:sp>
        <p:nvSpPr>
          <p:cNvPr id="2" name="Ορθογώνιο 1"/>
          <p:cNvSpPr/>
          <p:nvPr/>
        </p:nvSpPr>
        <p:spPr>
          <a:xfrm>
            <a:off x="4860032" y="2669000"/>
            <a:ext cx="4151312" cy="3046988"/>
          </a:xfrm>
          <a:prstGeom prst="rect">
            <a:avLst/>
          </a:prstGeom>
        </p:spPr>
        <p:txBody>
          <a:bodyPr wrap="square">
            <a:spAutoFit/>
          </a:bodyPr>
          <a:lstStyle/>
          <a:p>
            <a:r>
              <a:rPr lang="el-GR" sz="2400" dirty="0"/>
              <a:t>ΒΗΜΑ ΝΟΣΗΛΕΥΤΙΚΗΣ ΔΙΕΡΓΑΣΙΑΣ</a:t>
            </a:r>
          </a:p>
          <a:p>
            <a:endParaRPr lang="el-GR" sz="2400" dirty="0"/>
          </a:p>
          <a:p>
            <a:pPr marL="342900" indent="-342900">
              <a:buFont typeface="Arial" panose="020B0604020202020204" pitchFamily="34" charset="0"/>
              <a:buChar char="•"/>
            </a:pPr>
            <a:r>
              <a:rPr lang="el-GR" sz="2400" dirty="0" smtClean="0"/>
              <a:t>Προγραμματισμός</a:t>
            </a:r>
          </a:p>
          <a:p>
            <a:r>
              <a:rPr lang="el-GR" sz="2400" dirty="0" smtClean="0"/>
              <a:t>Προσδιορίζονται </a:t>
            </a:r>
            <a:r>
              <a:rPr lang="el-GR" sz="2400" dirty="0"/>
              <a:t>τα επιθυμητά αποτελέσματα. Επιλέγονται οι παρεμβάσεις προκειμένου να επιτευχθούν τα </a:t>
            </a:r>
            <a:r>
              <a:rPr lang="el-GR" sz="2400" dirty="0" smtClean="0"/>
              <a:t>αποτελέσματα.</a:t>
            </a:r>
            <a:endParaRPr lang="el-GR" sz="2400" dirty="0"/>
          </a:p>
        </p:txBody>
      </p:sp>
      <p:sp>
        <p:nvSpPr>
          <p:cNvPr id="8" name="Θέση υποσέλιδου 3" descr="."/>
          <p:cNvSpPr txBox="1">
            <a:spLocks/>
          </p:cNvSpPr>
          <p:nvPr>
            <p:custDataLst>
              <p:tags r:id="rId4"/>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Νοσηλευτική Επιστήμη</a:t>
            </a:r>
            <a:endParaRPr lang="en-US" sz="1400" dirty="0"/>
          </a:p>
          <a:p>
            <a:pPr algn="ctr"/>
            <a:endParaRPr lang="en-US"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21</a:t>
            </a:fld>
            <a:endParaRPr lang="el-GR" sz="1400" dirty="0"/>
          </a:p>
        </p:txBody>
      </p:sp>
    </p:spTree>
    <p:custDataLst>
      <p:tags r:id="rId1"/>
    </p:custDataLst>
    <p:extLst>
      <p:ext uri="{BB962C8B-B14F-4D97-AF65-F5344CB8AC3E}">
        <p14:creationId xmlns:p14="http://schemas.microsoft.com/office/powerpoint/2010/main" val="30023999"/>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0" y="595373"/>
            <a:ext cx="9011344" cy="940966"/>
          </a:xfrm>
        </p:spPr>
        <p:txBody>
          <a:bodyPr>
            <a:noAutofit/>
          </a:bodyPr>
          <a:lstStyle/>
          <a:p>
            <a:r>
              <a:rPr lang="el-GR" altLang="el-GR" dirty="0"/>
              <a:t>Σύγκριση </a:t>
            </a:r>
            <a:r>
              <a:rPr lang="el-GR" altLang="el-GR" dirty="0" smtClean="0"/>
              <a:t>                                                   της Επιστημονικής </a:t>
            </a:r>
            <a:r>
              <a:rPr lang="el-GR" altLang="el-GR" dirty="0"/>
              <a:t>Μεθόδου </a:t>
            </a:r>
            <a:r>
              <a:rPr lang="el-GR" altLang="el-GR" dirty="0" smtClean="0"/>
              <a:t>και</a:t>
            </a:r>
            <a:br>
              <a:rPr lang="el-GR" altLang="el-GR" dirty="0" smtClean="0"/>
            </a:br>
            <a:r>
              <a:rPr lang="el-GR" altLang="el-GR" dirty="0" smtClean="0"/>
              <a:t> </a:t>
            </a:r>
            <a:r>
              <a:rPr lang="el-GR" altLang="el-GR" dirty="0"/>
              <a:t>της Νοσηλευτικής </a:t>
            </a:r>
            <a:r>
              <a:rPr lang="el-GR" altLang="el-GR" dirty="0" smtClean="0"/>
              <a:t>Διεργασίας (δ)</a:t>
            </a:r>
            <a:endParaRPr lang="en-US" sz="2800" b="0" dirty="0"/>
          </a:p>
        </p:txBody>
      </p:sp>
      <p:sp>
        <p:nvSpPr>
          <p:cNvPr id="9" name="Θέση περιεχομένου 8"/>
          <p:cNvSpPr>
            <a:spLocks noGrp="1"/>
          </p:cNvSpPr>
          <p:nvPr>
            <p:ph idx="1"/>
            <p:custDataLst>
              <p:tags r:id="rId3"/>
            </p:custDataLst>
          </p:nvPr>
        </p:nvSpPr>
        <p:spPr>
          <a:xfrm>
            <a:off x="132121" y="2750298"/>
            <a:ext cx="4007832" cy="2351139"/>
          </a:xfrm>
        </p:spPr>
        <p:txBody>
          <a:bodyPr>
            <a:noAutofit/>
          </a:bodyPr>
          <a:lstStyle/>
          <a:p>
            <a:pPr marL="0" indent="0">
              <a:buNone/>
            </a:pPr>
            <a:r>
              <a:rPr lang="el-GR" sz="2400" dirty="0"/>
              <a:t>ΒΗΜΑ ΕΠΙΣΤΗΜΟΝΙΚΗΣ </a:t>
            </a:r>
            <a:r>
              <a:rPr lang="el-GR" sz="2400" dirty="0" smtClean="0"/>
              <a:t>ΜΕΘΟΔΟΥ</a:t>
            </a:r>
          </a:p>
          <a:p>
            <a:r>
              <a:rPr lang="el-GR" sz="2400" dirty="0"/>
              <a:t>Εφαρμογή της </a:t>
            </a:r>
            <a:r>
              <a:rPr lang="el-GR" sz="2400" dirty="0" smtClean="0"/>
              <a:t>απόφασης.</a:t>
            </a:r>
            <a:endParaRPr lang="el-GR" sz="2400" dirty="0"/>
          </a:p>
          <a:p>
            <a:pPr marL="0" indent="0">
              <a:buNone/>
            </a:pPr>
            <a:endParaRPr lang="el-GR" sz="2400" dirty="0"/>
          </a:p>
        </p:txBody>
      </p:sp>
      <p:sp>
        <p:nvSpPr>
          <p:cNvPr id="2" name="Ορθογώνιο 1"/>
          <p:cNvSpPr/>
          <p:nvPr/>
        </p:nvSpPr>
        <p:spPr>
          <a:xfrm>
            <a:off x="4860032" y="2669000"/>
            <a:ext cx="4151312" cy="2308324"/>
          </a:xfrm>
          <a:prstGeom prst="rect">
            <a:avLst/>
          </a:prstGeom>
        </p:spPr>
        <p:txBody>
          <a:bodyPr wrap="square">
            <a:spAutoFit/>
          </a:bodyPr>
          <a:lstStyle/>
          <a:p>
            <a:r>
              <a:rPr lang="el-GR" sz="2400" dirty="0"/>
              <a:t>ΒΗΜΑ ΝΟΣΗΛΕΥΤΙΚΗΣ ΔΙΕΡΓΑΣΙΑΣ</a:t>
            </a:r>
          </a:p>
          <a:p>
            <a:endParaRPr lang="el-GR" sz="2400" dirty="0"/>
          </a:p>
          <a:p>
            <a:pPr marL="342900" indent="-342900">
              <a:buFont typeface="Arial" panose="020B0604020202020204" pitchFamily="34" charset="0"/>
              <a:buChar char="•"/>
            </a:pPr>
            <a:r>
              <a:rPr lang="el-GR" sz="2400" dirty="0" smtClean="0"/>
              <a:t>Εκτέλεση</a:t>
            </a:r>
          </a:p>
          <a:p>
            <a:r>
              <a:rPr lang="el-GR" sz="2400" dirty="0" smtClean="0"/>
              <a:t>Προγραμματισμός </a:t>
            </a:r>
            <a:r>
              <a:rPr lang="el-GR" sz="2400" dirty="0"/>
              <a:t>των </a:t>
            </a:r>
            <a:r>
              <a:rPr lang="el-GR" sz="2400" dirty="0" smtClean="0"/>
              <a:t>παρεμβάσεων.</a:t>
            </a:r>
            <a:endParaRPr lang="el-GR" sz="2400" dirty="0"/>
          </a:p>
        </p:txBody>
      </p:sp>
      <p:sp>
        <p:nvSpPr>
          <p:cNvPr id="8" name="Θέση υποσέλιδου 3" descr="."/>
          <p:cNvSpPr txBox="1">
            <a:spLocks/>
          </p:cNvSpPr>
          <p:nvPr>
            <p:custDataLst>
              <p:tags r:id="rId4"/>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Νοσηλευτική Επιστήμη</a:t>
            </a:r>
            <a:endParaRPr lang="en-US" sz="1400" dirty="0"/>
          </a:p>
          <a:p>
            <a:pPr algn="ctr"/>
            <a:endParaRPr lang="en-US"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22</a:t>
            </a:fld>
            <a:endParaRPr lang="el-GR" sz="1400" dirty="0"/>
          </a:p>
        </p:txBody>
      </p:sp>
    </p:spTree>
    <p:custDataLst>
      <p:tags r:id="rId1"/>
    </p:custDataLst>
    <p:extLst>
      <p:ext uri="{BB962C8B-B14F-4D97-AF65-F5344CB8AC3E}">
        <p14:creationId xmlns:p14="http://schemas.microsoft.com/office/powerpoint/2010/main" val="721621507"/>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0" y="595373"/>
            <a:ext cx="9011344" cy="940966"/>
          </a:xfrm>
        </p:spPr>
        <p:txBody>
          <a:bodyPr>
            <a:noAutofit/>
          </a:bodyPr>
          <a:lstStyle/>
          <a:p>
            <a:r>
              <a:rPr lang="el-GR" altLang="el-GR" dirty="0"/>
              <a:t>Σύγκριση </a:t>
            </a:r>
            <a:r>
              <a:rPr lang="el-GR" altLang="el-GR" dirty="0" smtClean="0"/>
              <a:t>                                                   της Επιστημονικής </a:t>
            </a:r>
            <a:r>
              <a:rPr lang="el-GR" altLang="el-GR" dirty="0"/>
              <a:t>Μεθόδου </a:t>
            </a:r>
            <a:r>
              <a:rPr lang="el-GR" altLang="el-GR" dirty="0" smtClean="0"/>
              <a:t>και</a:t>
            </a:r>
            <a:br>
              <a:rPr lang="el-GR" altLang="el-GR" dirty="0" smtClean="0"/>
            </a:br>
            <a:r>
              <a:rPr lang="el-GR" altLang="el-GR" dirty="0" smtClean="0"/>
              <a:t> </a:t>
            </a:r>
            <a:r>
              <a:rPr lang="el-GR" altLang="el-GR" dirty="0"/>
              <a:t>της Νοσηλευτικής </a:t>
            </a:r>
            <a:r>
              <a:rPr lang="el-GR" altLang="el-GR" dirty="0" smtClean="0"/>
              <a:t>Διεργασίας (ε)</a:t>
            </a:r>
            <a:endParaRPr lang="en-US" sz="2800" b="0" dirty="0"/>
          </a:p>
        </p:txBody>
      </p:sp>
      <p:sp>
        <p:nvSpPr>
          <p:cNvPr id="9" name="Θέση περιεχομένου 8"/>
          <p:cNvSpPr>
            <a:spLocks noGrp="1"/>
          </p:cNvSpPr>
          <p:nvPr>
            <p:ph idx="1"/>
            <p:custDataLst>
              <p:tags r:id="rId3"/>
            </p:custDataLst>
          </p:nvPr>
        </p:nvSpPr>
        <p:spPr>
          <a:xfrm>
            <a:off x="64862" y="2076149"/>
            <a:ext cx="4007832" cy="2351139"/>
          </a:xfrm>
        </p:spPr>
        <p:txBody>
          <a:bodyPr>
            <a:noAutofit/>
          </a:bodyPr>
          <a:lstStyle/>
          <a:p>
            <a:pPr marL="0" indent="0">
              <a:buNone/>
            </a:pPr>
            <a:r>
              <a:rPr lang="el-GR" sz="2400" dirty="0"/>
              <a:t>ΒΗΜΑ ΕΠΙΣΤΗΜΟΝΙΚΗΣ </a:t>
            </a:r>
            <a:r>
              <a:rPr lang="el-GR" sz="2400" dirty="0" smtClean="0"/>
              <a:t>ΜΕΘΟΔΟΥ</a:t>
            </a:r>
          </a:p>
          <a:p>
            <a:r>
              <a:rPr lang="el-GR" sz="2400" dirty="0"/>
              <a:t>Αξιολόγηση της </a:t>
            </a:r>
            <a:r>
              <a:rPr lang="el-GR" sz="2400" dirty="0" smtClean="0"/>
              <a:t>απόφασης.</a:t>
            </a:r>
            <a:endParaRPr lang="el-GR" sz="2400" dirty="0"/>
          </a:p>
        </p:txBody>
      </p:sp>
      <p:sp>
        <p:nvSpPr>
          <p:cNvPr id="2" name="Ορθογώνιο 1"/>
          <p:cNvSpPr/>
          <p:nvPr/>
        </p:nvSpPr>
        <p:spPr>
          <a:xfrm>
            <a:off x="4211960" y="2076149"/>
            <a:ext cx="4799384" cy="4154984"/>
          </a:xfrm>
          <a:prstGeom prst="rect">
            <a:avLst/>
          </a:prstGeom>
        </p:spPr>
        <p:txBody>
          <a:bodyPr wrap="square">
            <a:spAutoFit/>
          </a:bodyPr>
          <a:lstStyle/>
          <a:p>
            <a:r>
              <a:rPr lang="el-GR" sz="2400" dirty="0"/>
              <a:t>ΒΗΜΑ ΝΟΣΗΛΕΥΤΙΚΗΣ ΔΙΕΡΓΑΣΙΑΣ</a:t>
            </a:r>
          </a:p>
          <a:p>
            <a:endParaRPr lang="el-GR" sz="2400" dirty="0"/>
          </a:p>
          <a:p>
            <a:pPr marL="342900" indent="-342900">
              <a:buFont typeface="Arial" panose="020B0604020202020204" pitchFamily="34" charset="0"/>
              <a:buChar char="•"/>
            </a:pPr>
            <a:r>
              <a:rPr lang="el-GR" sz="2400" dirty="0"/>
              <a:t>Αποτίμηση των αποτελεσμάτων των παρεμβάσεων</a:t>
            </a:r>
          </a:p>
          <a:p>
            <a:pPr marL="342900" indent="-342900">
              <a:buFont typeface="Arial" panose="020B0604020202020204" pitchFamily="34" charset="0"/>
              <a:buChar char="•"/>
            </a:pPr>
            <a:r>
              <a:rPr lang="el-GR" sz="2400" dirty="0"/>
              <a:t>   Προσδιορισμός εάν έχουν επιτευχθεί οι στόχοι</a:t>
            </a:r>
          </a:p>
          <a:p>
            <a:pPr marL="342900" indent="-342900">
              <a:buFont typeface="Arial" panose="020B0604020202020204" pitchFamily="34" charset="0"/>
              <a:buChar char="•"/>
            </a:pPr>
            <a:r>
              <a:rPr lang="el-GR" sz="2400" dirty="0"/>
              <a:t>    Επανεξέταση  του προγράμματος εάν οι στόχοι δεν έχουν επιτευχθεί</a:t>
            </a:r>
          </a:p>
          <a:p>
            <a:pPr marL="342900" indent="-342900">
              <a:buFont typeface="Arial" panose="020B0604020202020204" pitchFamily="34" charset="0"/>
              <a:buChar char="•"/>
            </a:pPr>
            <a:r>
              <a:rPr lang="el-GR" sz="2400" dirty="0"/>
              <a:t>    Τερματισμός όσων παρεμβάσεων δεν </a:t>
            </a:r>
            <a:r>
              <a:rPr lang="el-GR" sz="2400" dirty="0" smtClean="0"/>
              <a:t>χρειάζονται.</a:t>
            </a:r>
            <a:endParaRPr lang="el-GR" sz="2400" dirty="0"/>
          </a:p>
        </p:txBody>
      </p:sp>
      <p:sp>
        <p:nvSpPr>
          <p:cNvPr id="8" name="Θέση υποσέλιδου 3" descr="."/>
          <p:cNvSpPr txBox="1">
            <a:spLocks/>
          </p:cNvSpPr>
          <p:nvPr>
            <p:custDataLst>
              <p:tags r:id="rId4"/>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Νοσηλευτική Επιστήμη</a:t>
            </a:r>
            <a:endParaRPr lang="en-US" sz="1400" dirty="0"/>
          </a:p>
          <a:p>
            <a:pPr algn="ctr"/>
            <a:endParaRPr lang="en-US"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23</a:t>
            </a:fld>
            <a:endParaRPr lang="el-GR" sz="1400" dirty="0"/>
          </a:p>
        </p:txBody>
      </p:sp>
    </p:spTree>
    <p:custDataLst>
      <p:tags r:id="rId1"/>
    </p:custDataLst>
    <p:extLst>
      <p:ext uri="{BB962C8B-B14F-4D97-AF65-F5344CB8AC3E}">
        <p14:creationId xmlns:p14="http://schemas.microsoft.com/office/powerpoint/2010/main" val="2840650772"/>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0" y="595373"/>
            <a:ext cx="9011344" cy="940966"/>
          </a:xfrm>
        </p:spPr>
        <p:txBody>
          <a:bodyPr>
            <a:noAutofit/>
          </a:bodyPr>
          <a:lstStyle/>
          <a:p>
            <a:r>
              <a:rPr lang="el-GR" altLang="el-GR" dirty="0"/>
              <a:t>Η διαδικασία επίλυσης προβλημάτων περιλαμβάνει:</a:t>
            </a:r>
            <a:endParaRPr lang="en-US" sz="2800" b="0" dirty="0"/>
          </a:p>
        </p:txBody>
      </p:sp>
      <p:sp>
        <p:nvSpPr>
          <p:cNvPr id="9" name="Θέση περιεχομένου 8"/>
          <p:cNvSpPr>
            <a:spLocks noGrp="1"/>
          </p:cNvSpPr>
          <p:nvPr>
            <p:ph idx="1"/>
            <p:custDataLst>
              <p:tags r:id="rId3"/>
            </p:custDataLst>
          </p:nvPr>
        </p:nvSpPr>
        <p:spPr>
          <a:xfrm>
            <a:off x="64862" y="2076149"/>
            <a:ext cx="8946482" cy="3657107"/>
          </a:xfrm>
        </p:spPr>
        <p:txBody>
          <a:bodyPr>
            <a:noAutofit/>
          </a:bodyPr>
          <a:lstStyle/>
          <a:p>
            <a:r>
              <a:rPr lang="el-GR" sz="2400" dirty="0"/>
              <a:t>Σαφή προσδιορισμό του </a:t>
            </a:r>
            <a:r>
              <a:rPr lang="el-GR" sz="2400" dirty="0" smtClean="0"/>
              <a:t>προβλήματος.</a:t>
            </a:r>
            <a:endParaRPr lang="el-GR" sz="2400" dirty="0"/>
          </a:p>
          <a:p>
            <a:r>
              <a:rPr lang="el-GR" sz="2400" dirty="0"/>
              <a:t>Πιθανές εναλλακτικές </a:t>
            </a:r>
            <a:r>
              <a:rPr lang="el-GR" sz="2400" dirty="0" smtClean="0"/>
              <a:t>λύσεις.</a:t>
            </a:r>
            <a:endParaRPr lang="el-GR" sz="2400" dirty="0"/>
          </a:p>
          <a:p>
            <a:r>
              <a:rPr lang="el-GR" sz="2400" dirty="0"/>
              <a:t>Πιθανά αποτελέσματα κάθε εναλλακτικής </a:t>
            </a:r>
            <a:r>
              <a:rPr lang="el-GR" sz="2400" dirty="0" smtClean="0"/>
              <a:t>λύσης.</a:t>
            </a:r>
            <a:endParaRPr lang="el-GR" sz="2400" dirty="0"/>
          </a:p>
          <a:p>
            <a:r>
              <a:rPr lang="el-GR" sz="2400" dirty="0"/>
              <a:t>Πρόβλεψη της πιθανότητας να συμβεί το κάθε </a:t>
            </a:r>
            <a:r>
              <a:rPr lang="el-GR" sz="2400" dirty="0" smtClean="0"/>
              <a:t>αποτέλεσμα.</a:t>
            </a:r>
            <a:endParaRPr lang="el-GR" sz="2400" dirty="0"/>
          </a:p>
          <a:p>
            <a:r>
              <a:rPr lang="el-GR" sz="2400" dirty="0"/>
              <a:t>Επιλογή της λύσης που διασφαλίζει τη μεγαλύτερη πιθανότητα επιτυχίας και τις λιγότερες πιθανότητες δυσάρεστων </a:t>
            </a:r>
            <a:r>
              <a:rPr lang="el-GR" sz="2400" dirty="0" smtClean="0"/>
              <a:t>αποτελεσμάτων.</a:t>
            </a:r>
            <a:endParaRPr lang="el-GR" sz="2400" dirty="0"/>
          </a:p>
        </p:txBody>
      </p:sp>
      <p:pic>
        <p:nvPicPr>
          <p:cNvPr id="6" name="Εικόνα 5" descr="Εικονίδιο μετάβασης στα Περιεχόμενα.">
            <a:hlinkClick r:id="rId8" action="ppaction://hlinksldjump" tooltip="Επιστροφή στα Περιεχόμενα"/>
          </p:cNvPr>
          <p:cNvPicPr>
            <a:picLocks noChangeAspect="1"/>
          </p:cNvPicPr>
          <p:nvPr/>
        </p:nvPicPr>
        <p:blipFill>
          <a:blip r:embed="rId9">
            <a:extLst>
              <a:ext uri="{BEBA8EAE-BF5A-486C-A8C5-ECC9F3942E4B}">
                <a14:imgProps xmlns:a14="http://schemas.microsoft.com/office/drawing/2010/main">
                  <a14:imgLayer r:embed="rId10">
                    <a14:imgEffect>
                      <a14:sharpenSoften amount="100000"/>
                    </a14:imgEffect>
                  </a14:imgLayer>
                </a14:imgProps>
              </a:ext>
              <a:ext uri="{28A0092B-C50C-407E-A947-70E740481C1C}">
                <a14:useLocalDpi xmlns:a14="http://schemas.microsoft.com/office/drawing/2010/main" val="0"/>
              </a:ext>
            </a:extLst>
          </a:blip>
          <a:stretch>
            <a:fillRect/>
          </a:stretch>
        </p:blipFill>
        <p:spPr>
          <a:xfrm>
            <a:off x="467544" y="5621628"/>
            <a:ext cx="576065" cy="651438"/>
          </a:xfrm>
          <a:prstGeom prst="rect">
            <a:avLst/>
          </a:prstGeom>
          <a:scene3d>
            <a:camera prst="isometricOffAxis1Right"/>
            <a:lightRig rig="threePt" dir="t"/>
          </a:scene3d>
        </p:spPr>
      </p:pic>
      <p:sp>
        <p:nvSpPr>
          <p:cNvPr id="8" name="Θέση υποσέλιδου 3" descr="."/>
          <p:cNvSpPr txBox="1">
            <a:spLocks/>
          </p:cNvSpPr>
          <p:nvPr>
            <p:custDataLst>
              <p:tags r:id="rId4"/>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Νοσηλευτική Επιστήμη</a:t>
            </a:r>
            <a:endParaRPr lang="en-US" sz="1400" dirty="0"/>
          </a:p>
          <a:p>
            <a:pPr algn="ctr"/>
            <a:endParaRPr lang="en-US"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24</a:t>
            </a:fld>
            <a:endParaRPr lang="el-GR" sz="1400" dirty="0"/>
          </a:p>
        </p:txBody>
      </p:sp>
    </p:spTree>
    <p:custDataLst>
      <p:tags r:id="rId1"/>
    </p:custDataLst>
    <p:extLst>
      <p:ext uri="{BB962C8B-B14F-4D97-AF65-F5344CB8AC3E}">
        <p14:creationId xmlns:p14="http://schemas.microsoft.com/office/powerpoint/2010/main" val="3164455057"/>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0" y="595373"/>
            <a:ext cx="9011344" cy="940966"/>
          </a:xfrm>
        </p:spPr>
        <p:txBody>
          <a:bodyPr>
            <a:noAutofit/>
          </a:bodyPr>
          <a:lstStyle/>
          <a:p>
            <a:r>
              <a:rPr lang="el-GR" altLang="el-GR" dirty="0"/>
              <a:t>Ικανότητες που απαιτούνται για την κριτική σκέψη</a:t>
            </a:r>
            <a:endParaRPr lang="en-US" sz="2800" b="0" dirty="0"/>
          </a:p>
        </p:txBody>
      </p:sp>
      <p:sp>
        <p:nvSpPr>
          <p:cNvPr id="9" name="Θέση περιεχομένου 8"/>
          <p:cNvSpPr>
            <a:spLocks noGrp="1"/>
          </p:cNvSpPr>
          <p:nvPr>
            <p:ph idx="1"/>
            <p:custDataLst>
              <p:tags r:id="rId3"/>
            </p:custDataLst>
          </p:nvPr>
        </p:nvSpPr>
        <p:spPr>
          <a:xfrm>
            <a:off x="611560" y="2561131"/>
            <a:ext cx="8946482" cy="3657107"/>
          </a:xfrm>
        </p:spPr>
        <p:txBody>
          <a:bodyPr>
            <a:noAutofit/>
          </a:bodyPr>
          <a:lstStyle/>
          <a:p>
            <a:r>
              <a:rPr lang="el-GR" dirty="0"/>
              <a:t>Αποτελεσματική </a:t>
            </a:r>
            <a:r>
              <a:rPr lang="el-GR" dirty="0" smtClean="0"/>
              <a:t>ανάγνωση.</a:t>
            </a:r>
            <a:endParaRPr lang="el-GR" dirty="0"/>
          </a:p>
          <a:p>
            <a:r>
              <a:rPr lang="el-GR" dirty="0"/>
              <a:t>Αποτελεσματική </a:t>
            </a:r>
            <a:r>
              <a:rPr lang="el-GR" dirty="0" smtClean="0"/>
              <a:t>γραφή.</a:t>
            </a:r>
            <a:endParaRPr lang="el-GR" dirty="0"/>
          </a:p>
          <a:p>
            <a:r>
              <a:rPr lang="el-GR" dirty="0"/>
              <a:t>Δυνατότητα προσεκτικής </a:t>
            </a:r>
            <a:r>
              <a:rPr lang="el-GR" dirty="0" smtClean="0"/>
              <a:t>ακρόασης.</a:t>
            </a:r>
            <a:endParaRPr lang="el-GR" dirty="0"/>
          </a:p>
          <a:p>
            <a:r>
              <a:rPr lang="el-GR" dirty="0"/>
              <a:t>Αποτελεσματική </a:t>
            </a:r>
            <a:r>
              <a:rPr lang="el-GR" dirty="0" smtClean="0"/>
              <a:t>επικοινωνία.</a:t>
            </a:r>
            <a:endParaRPr lang="el-GR" dirty="0"/>
          </a:p>
        </p:txBody>
      </p:sp>
      <p:sp>
        <p:nvSpPr>
          <p:cNvPr id="8" name="Θέση υποσέλιδου 3" descr="."/>
          <p:cNvSpPr txBox="1">
            <a:spLocks/>
          </p:cNvSpPr>
          <p:nvPr>
            <p:custDataLst>
              <p:tags r:id="rId4"/>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Νοσηλευτική Επιστήμη</a:t>
            </a:r>
            <a:endParaRPr lang="en-US" sz="1400" dirty="0"/>
          </a:p>
          <a:p>
            <a:pPr algn="ctr"/>
            <a:endParaRPr lang="en-US"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25</a:t>
            </a:fld>
            <a:endParaRPr lang="el-GR" sz="1400" dirty="0"/>
          </a:p>
        </p:txBody>
      </p:sp>
    </p:spTree>
    <p:custDataLst>
      <p:tags r:id="rId1"/>
    </p:custDataLst>
    <p:extLst>
      <p:ext uri="{BB962C8B-B14F-4D97-AF65-F5344CB8AC3E}">
        <p14:creationId xmlns:p14="http://schemas.microsoft.com/office/powerpoint/2010/main" val="2104766220"/>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0" y="595373"/>
            <a:ext cx="9011344" cy="940966"/>
          </a:xfrm>
        </p:spPr>
        <p:txBody>
          <a:bodyPr>
            <a:noAutofit/>
          </a:bodyPr>
          <a:lstStyle/>
          <a:p>
            <a:r>
              <a:rPr lang="el-GR" altLang="el-GR" dirty="0"/>
              <a:t>Αποτελεσματική ανάγνωση</a:t>
            </a:r>
            <a:endParaRPr lang="en-US" sz="2800" b="0" dirty="0"/>
          </a:p>
        </p:txBody>
      </p:sp>
      <p:sp>
        <p:nvSpPr>
          <p:cNvPr id="9" name="Θέση περιεχομένου 8"/>
          <p:cNvSpPr>
            <a:spLocks noGrp="1"/>
          </p:cNvSpPr>
          <p:nvPr>
            <p:ph idx="1"/>
            <p:custDataLst>
              <p:tags r:id="rId3"/>
            </p:custDataLst>
          </p:nvPr>
        </p:nvSpPr>
        <p:spPr>
          <a:xfrm>
            <a:off x="395536" y="2095481"/>
            <a:ext cx="8946482" cy="3657107"/>
          </a:xfrm>
        </p:spPr>
        <p:txBody>
          <a:bodyPr>
            <a:noAutofit/>
          </a:bodyPr>
          <a:lstStyle/>
          <a:p>
            <a:r>
              <a:rPr lang="el-GR" dirty="0"/>
              <a:t>Ικανότητα ανάγνωσης ενός υλικού με τρόπο ο οποίος να βοηθά στη επιλογή των κύριων ιδεών και των σημαντικών  </a:t>
            </a:r>
            <a:r>
              <a:rPr lang="el-GR" dirty="0" smtClean="0"/>
              <a:t>δεδομένων.</a:t>
            </a:r>
            <a:endParaRPr lang="el-GR" dirty="0"/>
          </a:p>
        </p:txBody>
      </p:sp>
      <p:sp>
        <p:nvSpPr>
          <p:cNvPr id="8" name="Θέση υποσέλιδου 3" descr="."/>
          <p:cNvSpPr txBox="1">
            <a:spLocks/>
          </p:cNvSpPr>
          <p:nvPr>
            <p:custDataLst>
              <p:tags r:id="rId4"/>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Νοσηλευτική Επιστήμη</a:t>
            </a:r>
            <a:endParaRPr lang="en-US" sz="1400" dirty="0"/>
          </a:p>
          <a:p>
            <a:pPr algn="ctr"/>
            <a:endParaRPr lang="en-US"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26</a:t>
            </a:fld>
            <a:endParaRPr lang="el-GR" sz="1400" dirty="0"/>
          </a:p>
        </p:txBody>
      </p:sp>
    </p:spTree>
    <p:custDataLst>
      <p:tags r:id="rId1"/>
    </p:custDataLst>
    <p:extLst>
      <p:ext uri="{BB962C8B-B14F-4D97-AF65-F5344CB8AC3E}">
        <p14:creationId xmlns:p14="http://schemas.microsoft.com/office/powerpoint/2010/main" val="2895363200"/>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0" y="595373"/>
            <a:ext cx="9011344" cy="940966"/>
          </a:xfrm>
        </p:spPr>
        <p:txBody>
          <a:bodyPr>
            <a:noAutofit/>
          </a:bodyPr>
          <a:lstStyle/>
          <a:p>
            <a:r>
              <a:rPr lang="el-GR" altLang="el-GR" dirty="0"/>
              <a:t>Αποτελεσματική γραφή</a:t>
            </a:r>
            <a:endParaRPr lang="en-US" sz="2800" b="0" dirty="0"/>
          </a:p>
        </p:txBody>
      </p:sp>
      <p:sp>
        <p:nvSpPr>
          <p:cNvPr id="9" name="Θέση περιεχομένου 8"/>
          <p:cNvSpPr>
            <a:spLocks noGrp="1"/>
          </p:cNvSpPr>
          <p:nvPr>
            <p:ph idx="1"/>
            <p:custDataLst>
              <p:tags r:id="rId3"/>
            </p:custDataLst>
          </p:nvPr>
        </p:nvSpPr>
        <p:spPr>
          <a:xfrm>
            <a:off x="395536" y="2107088"/>
            <a:ext cx="8946482" cy="3657107"/>
          </a:xfrm>
        </p:spPr>
        <p:txBody>
          <a:bodyPr>
            <a:noAutofit/>
          </a:bodyPr>
          <a:lstStyle/>
          <a:p>
            <a:r>
              <a:rPr lang="el-GR" dirty="0"/>
              <a:t>Ικανότητα διατύπωσης σκέψεων με συνοχή, συνοπτικά και με σαφήνεια. Η σαφής , λογική και συνοπτική έγγραφη διατύπωση είναι μια ικανότητα η οποία μαθαίνεται. </a:t>
            </a:r>
          </a:p>
        </p:txBody>
      </p:sp>
      <p:sp>
        <p:nvSpPr>
          <p:cNvPr id="8" name="Θέση υποσέλιδου 3" descr="."/>
          <p:cNvSpPr txBox="1">
            <a:spLocks/>
          </p:cNvSpPr>
          <p:nvPr>
            <p:custDataLst>
              <p:tags r:id="rId4"/>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Νοσηλευτική Επιστήμη</a:t>
            </a:r>
            <a:endParaRPr lang="en-US" sz="1400" dirty="0"/>
          </a:p>
          <a:p>
            <a:pPr algn="ctr"/>
            <a:endParaRPr lang="en-US"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27</a:t>
            </a:fld>
            <a:endParaRPr lang="el-GR" sz="1400" dirty="0"/>
          </a:p>
        </p:txBody>
      </p:sp>
    </p:spTree>
    <p:custDataLst>
      <p:tags r:id="rId1"/>
    </p:custDataLst>
    <p:extLst>
      <p:ext uri="{BB962C8B-B14F-4D97-AF65-F5344CB8AC3E}">
        <p14:creationId xmlns:p14="http://schemas.microsoft.com/office/powerpoint/2010/main" val="1631280117"/>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0" y="595373"/>
            <a:ext cx="9011344" cy="940966"/>
          </a:xfrm>
        </p:spPr>
        <p:txBody>
          <a:bodyPr>
            <a:noAutofit/>
          </a:bodyPr>
          <a:lstStyle/>
          <a:p>
            <a:r>
              <a:rPr lang="el-GR" altLang="el-GR" dirty="0"/>
              <a:t>Προσεκτική ακρόαση</a:t>
            </a:r>
            <a:endParaRPr lang="en-US" sz="2800" b="0" dirty="0"/>
          </a:p>
        </p:txBody>
      </p:sp>
      <p:sp>
        <p:nvSpPr>
          <p:cNvPr id="9" name="Θέση περιεχομένου 8"/>
          <p:cNvSpPr>
            <a:spLocks noGrp="1"/>
          </p:cNvSpPr>
          <p:nvPr>
            <p:ph idx="1"/>
            <p:custDataLst>
              <p:tags r:id="rId3"/>
            </p:custDataLst>
          </p:nvPr>
        </p:nvSpPr>
        <p:spPr>
          <a:xfrm>
            <a:off x="467544" y="1916832"/>
            <a:ext cx="8946482" cy="3657107"/>
          </a:xfrm>
        </p:spPr>
        <p:txBody>
          <a:bodyPr>
            <a:noAutofit/>
          </a:bodyPr>
          <a:lstStyle/>
          <a:p>
            <a:r>
              <a:rPr lang="el-GR" dirty="0"/>
              <a:t>Συνειδητή επικέντρωση στο αντικείμενο της συζήτησης. </a:t>
            </a:r>
          </a:p>
          <a:p>
            <a:r>
              <a:rPr lang="el-GR" dirty="0"/>
              <a:t>Προσοχή σε κάθε λέξη και στη σημασία που προσδίδει σε αυτή ο </a:t>
            </a:r>
            <a:r>
              <a:rPr lang="el-GR" dirty="0" smtClean="0"/>
              <a:t>ομιλητής.</a:t>
            </a:r>
            <a:endParaRPr lang="el-GR" dirty="0"/>
          </a:p>
        </p:txBody>
      </p:sp>
      <p:sp>
        <p:nvSpPr>
          <p:cNvPr id="8" name="Θέση υποσέλιδου 3" descr="."/>
          <p:cNvSpPr txBox="1">
            <a:spLocks/>
          </p:cNvSpPr>
          <p:nvPr>
            <p:custDataLst>
              <p:tags r:id="rId4"/>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Νοσηλευτική Επιστήμη</a:t>
            </a:r>
            <a:endParaRPr lang="en-US" sz="1400" dirty="0"/>
          </a:p>
          <a:p>
            <a:pPr algn="ctr"/>
            <a:endParaRPr lang="en-US"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28</a:t>
            </a:fld>
            <a:endParaRPr lang="el-GR" sz="1400" dirty="0"/>
          </a:p>
        </p:txBody>
      </p:sp>
    </p:spTree>
    <p:custDataLst>
      <p:tags r:id="rId1"/>
    </p:custDataLst>
    <p:extLst>
      <p:ext uri="{BB962C8B-B14F-4D97-AF65-F5344CB8AC3E}">
        <p14:creationId xmlns:p14="http://schemas.microsoft.com/office/powerpoint/2010/main" val="114434892"/>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0" y="595373"/>
            <a:ext cx="9011344" cy="940966"/>
          </a:xfrm>
        </p:spPr>
        <p:txBody>
          <a:bodyPr>
            <a:noAutofit/>
          </a:bodyPr>
          <a:lstStyle/>
          <a:p>
            <a:r>
              <a:rPr lang="el-GR" altLang="el-GR" dirty="0"/>
              <a:t>Αποτελεσματική επικοινωνία</a:t>
            </a:r>
            <a:endParaRPr lang="en-US" sz="2800" b="0" dirty="0"/>
          </a:p>
        </p:txBody>
      </p:sp>
      <p:sp>
        <p:nvSpPr>
          <p:cNvPr id="9" name="Θέση περιεχομένου 8"/>
          <p:cNvSpPr>
            <a:spLocks noGrp="1"/>
          </p:cNvSpPr>
          <p:nvPr>
            <p:ph idx="1"/>
            <p:custDataLst>
              <p:tags r:id="rId3"/>
            </p:custDataLst>
          </p:nvPr>
        </p:nvSpPr>
        <p:spPr>
          <a:xfrm>
            <a:off x="467544" y="1916832"/>
            <a:ext cx="8946482" cy="3657107"/>
          </a:xfrm>
        </p:spPr>
        <p:txBody>
          <a:bodyPr>
            <a:noAutofit/>
          </a:bodyPr>
          <a:lstStyle/>
          <a:p>
            <a:r>
              <a:rPr lang="el-GR" dirty="0"/>
              <a:t>Απαιτεί έναν πειθαρχημένο τρόπο </a:t>
            </a:r>
            <a:r>
              <a:rPr lang="el-GR" dirty="0" smtClean="0"/>
              <a:t>ομιλίας.</a:t>
            </a:r>
            <a:endParaRPr lang="el-GR" dirty="0"/>
          </a:p>
          <a:p>
            <a:r>
              <a:rPr lang="el-GR" dirty="0"/>
              <a:t>Ο πειθαρχημένος ομιλητής σκέφτεται τι να πει και πώς να το διατυπώσει με σαφήνεια, συνοπτικά και με έναν λογικό τρόπο προτού ξεκινήσει να </a:t>
            </a:r>
            <a:r>
              <a:rPr lang="el-GR" dirty="0" smtClean="0"/>
              <a:t>μιλά.</a:t>
            </a:r>
            <a:endParaRPr lang="el-GR" dirty="0"/>
          </a:p>
          <a:p>
            <a:r>
              <a:rPr lang="el-GR" dirty="0"/>
              <a:t>Το να μεσολαβεί κάποιο χρονικό διάστημα πριν ξεκινήσετε να μιλάτε είναι ένας καλός τρόπος βελτίωσης αυτής της ικανότητας.</a:t>
            </a:r>
          </a:p>
        </p:txBody>
      </p:sp>
      <p:pic>
        <p:nvPicPr>
          <p:cNvPr id="6" name="Εικόνα 5" descr="Εικονίδιο μετάβασης στα Περιεχόμενα.">
            <a:hlinkClick r:id="rId8" action="ppaction://hlinksldjump" tooltip="Επιστροφή στα Περιεχόμενα"/>
          </p:cNvPr>
          <p:cNvPicPr>
            <a:picLocks noChangeAspect="1"/>
          </p:cNvPicPr>
          <p:nvPr/>
        </p:nvPicPr>
        <p:blipFill>
          <a:blip r:embed="rId9">
            <a:extLst>
              <a:ext uri="{BEBA8EAE-BF5A-486C-A8C5-ECC9F3942E4B}">
                <a14:imgProps xmlns:a14="http://schemas.microsoft.com/office/drawing/2010/main">
                  <a14:imgLayer r:embed="rId10">
                    <a14:imgEffect>
                      <a14:sharpenSoften amount="100000"/>
                    </a14:imgEffect>
                  </a14:imgLayer>
                </a14:imgProps>
              </a:ext>
              <a:ext uri="{28A0092B-C50C-407E-A947-70E740481C1C}">
                <a14:useLocalDpi xmlns:a14="http://schemas.microsoft.com/office/drawing/2010/main" val="0"/>
              </a:ext>
            </a:extLst>
          </a:blip>
          <a:stretch>
            <a:fillRect/>
          </a:stretch>
        </p:blipFill>
        <p:spPr>
          <a:xfrm>
            <a:off x="349695" y="5704912"/>
            <a:ext cx="576065" cy="651438"/>
          </a:xfrm>
          <a:prstGeom prst="rect">
            <a:avLst/>
          </a:prstGeom>
          <a:scene3d>
            <a:camera prst="isometricOffAxis1Right"/>
            <a:lightRig rig="threePt" dir="t"/>
          </a:scene3d>
        </p:spPr>
      </p:pic>
      <p:sp>
        <p:nvSpPr>
          <p:cNvPr id="8" name="Θέση υποσέλιδου 3" descr="."/>
          <p:cNvSpPr txBox="1">
            <a:spLocks/>
          </p:cNvSpPr>
          <p:nvPr>
            <p:custDataLst>
              <p:tags r:id="rId4"/>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Νοσηλευτική Επιστήμη</a:t>
            </a:r>
            <a:endParaRPr lang="en-US" sz="1400" dirty="0"/>
          </a:p>
          <a:p>
            <a:pPr algn="ctr"/>
            <a:endParaRPr lang="en-US"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29</a:t>
            </a:fld>
            <a:endParaRPr lang="el-GR" sz="1400" dirty="0"/>
          </a:p>
        </p:txBody>
      </p:sp>
    </p:spTree>
    <p:custDataLst>
      <p:tags r:id="rId1"/>
    </p:custDataLst>
    <p:extLst>
      <p:ext uri="{BB962C8B-B14F-4D97-AF65-F5344CB8AC3E}">
        <p14:creationId xmlns:p14="http://schemas.microsoft.com/office/powerpoint/2010/main" val="347855160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custDataLst>
              <p:tags r:id="rId2"/>
            </p:custDataLst>
          </p:nvPr>
        </p:nvSpPr>
        <p:spPr/>
        <p:txBody>
          <a:bodyPr/>
          <a:lstStyle/>
          <a:p>
            <a:r>
              <a:rPr lang="el-GR" dirty="0" smtClean="0"/>
              <a:t>Χρηματοδότηση</a:t>
            </a:r>
            <a:endParaRPr lang="el-GR" dirty="0"/>
          </a:p>
        </p:txBody>
      </p:sp>
      <p:sp>
        <p:nvSpPr>
          <p:cNvPr id="3" name="Content Placeholder 2"/>
          <p:cNvSpPr>
            <a:spLocks noGrp="1"/>
          </p:cNvSpPr>
          <p:nvPr>
            <p:ph idx="1"/>
            <p:custDataLst>
              <p:tags r:id="rId3"/>
            </p:custDataLst>
          </p:nvPr>
        </p:nvSpPr>
        <p:spPr>
          <a:xfrm>
            <a:off x="457200" y="1340768"/>
            <a:ext cx="8229600" cy="4525963"/>
          </a:xfrm>
        </p:spPr>
        <p:txBody>
          <a:bodyPr>
            <a:normAutofit/>
          </a:bodyPr>
          <a:lstStyle/>
          <a:p>
            <a:r>
              <a:rPr lang="el-GR" sz="2400" dirty="0" smtClean="0"/>
              <a:t>Το παρόν εκπαιδευτικό υλικό έχει αναπτυχθεί στα πλαίσια του εκπαιδευτικού έργου του διδάσκοντα.</a:t>
            </a:r>
            <a:endParaRPr lang="en-US" sz="2400" dirty="0" smtClean="0"/>
          </a:p>
          <a:p>
            <a:r>
              <a:rPr lang="el-GR" sz="2400" dirty="0" smtClean="0"/>
              <a:t>Το έργο υλοποιείται στο πλαίσιο του Επιχειρησιακού Προγράμματος «Εκπαίδευση και Δια Βίου Μάθηση» και συγχρηματοδοτείται από την Ευρωπαϊκή Ένωση (Ευρωπαϊκό Κοινωνικό Ταμείο) και από εθνικούς πόρους.</a:t>
            </a:r>
          </a:p>
        </p:txBody>
      </p:sp>
      <p:pic>
        <p:nvPicPr>
          <p:cNvPr id="5" name="Picture 3" descr="εικόνα Λογότυπο Επιχειρησιακού Προγράμματος Εκπαίδευση και Δια βίου Μάθηση">
            <a:hlinkClick r:id="rId7"/>
          </p:cNvPr>
          <p:cNvPicPr>
            <a:picLocks noChangeAspect="1" noChangeArrowheads="1"/>
          </p:cNvPicPr>
          <p:nvPr/>
        </p:nvPicPr>
        <p:blipFill>
          <a:blip r:embed="rId8" cstate="print"/>
          <a:srcRect/>
          <a:stretch>
            <a:fillRect/>
          </a:stretch>
        </p:blipFill>
        <p:spPr bwMode="auto">
          <a:xfrm>
            <a:off x="1332312" y="5055064"/>
            <a:ext cx="6480048" cy="1542288"/>
          </a:xfrm>
          <a:prstGeom prst="rect">
            <a:avLst/>
          </a:prstGeom>
          <a:noFill/>
        </p:spPr>
      </p:pic>
      <p:sp>
        <p:nvSpPr>
          <p:cNvPr id="6" name="Θέση αριθμού διαφάνειας 5"/>
          <p:cNvSpPr>
            <a:spLocks noGrp="1"/>
          </p:cNvSpPr>
          <p:nvPr>
            <p:ph type="sldNum" sz="quarter" idx="12"/>
            <p:custDataLst>
              <p:tags r:id="rId4"/>
            </p:custDataLst>
          </p:nvPr>
        </p:nvSpPr>
        <p:spPr/>
        <p:txBody>
          <a:bodyPr/>
          <a:lstStyle/>
          <a:p>
            <a:fld id="{53C4726A-630D-4CB4-B088-BAB00F4188E9}" type="slidenum">
              <a:rPr lang="el-GR" smtClean="0"/>
              <a:t>3</a:t>
            </a:fld>
            <a:endParaRPr lang="el-GR" dirty="0"/>
          </a:p>
        </p:txBody>
      </p:sp>
    </p:spTree>
    <p:custDataLst>
      <p:tags r:id="rId1"/>
    </p:custDataLst>
    <p:extLst>
      <p:ext uri="{BB962C8B-B14F-4D97-AF65-F5344CB8AC3E}">
        <p14:creationId xmlns:p14="http://schemas.microsoft.com/office/powerpoint/2010/main" val="1628661543"/>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0" y="595373"/>
            <a:ext cx="9011344" cy="940966"/>
          </a:xfrm>
        </p:spPr>
        <p:txBody>
          <a:bodyPr>
            <a:noAutofit/>
          </a:bodyPr>
          <a:lstStyle/>
          <a:p>
            <a:r>
              <a:rPr lang="el-GR" altLang="el-GR" dirty="0"/>
              <a:t>Δεξιότητες και χαρακτηριστικά του κριτικά σκεπτόμενου </a:t>
            </a:r>
            <a:r>
              <a:rPr lang="el-GR" altLang="el-GR" dirty="0" smtClean="0"/>
              <a:t>ατόμου (α)</a:t>
            </a:r>
            <a:endParaRPr lang="en-US" sz="2800" b="0" dirty="0"/>
          </a:p>
        </p:txBody>
      </p:sp>
      <p:sp>
        <p:nvSpPr>
          <p:cNvPr id="9" name="Θέση περιεχομένου 8"/>
          <p:cNvSpPr>
            <a:spLocks noGrp="1"/>
          </p:cNvSpPr>
          <p:nvPr>
            <p:ph idx="1"/>
            <p:custDataLst>
              <p:tags r:id="rId3"/>
            </p:custDataLst>
          </p:nvPr>
        </p:nvSpPr>
        <p:spPr>
          <a:xfrm>
            <a:off x="467544" y="1916832"/>
            <a:ext cx="8946482" cy="3657107"/>
          </a:xfrm>
        </p:spPr>
        <p:txBody>
          <a:bodyPr>
            <a:noAutofit/>
          </a:bodyPr>
          <a:lstStyle/>
          <a:p>
            <a:r>
              <a:rPr lang="el-GR" sz="2800" dirty="0"/>
              <a:t>Διατηρεί ανοιχτό </a:t>
            </a:r>
            <a:r>
              <a:rPr lang="el-GR" sz="2800" dirty="0" smtClean="0"/>
              <a:t>μυαλό.</a:t>
            </a:r>
            <a:endParaRPr lang="el-GR" sz="2800" dirty="0"/>
          </a:p>
          <a:p>
            <a:r>
              <a:rPr lang="el-GR" sz="2800" dirty="0"/>
              <a:t>Αναγνωρίζει τις προκαταλήψεις και τα όριά </a:t>
            </a:r>
            <a:r>
              <a:rPr lang="el-GR" sz="2800" dirty="0" smtClean="0"/>
              <a:t>του.</a:t>
            </a:r>
            <a:endParaRPr lang="el-GR" sz="2800" dirty="0"/>
          </a:p>
          <a:p>
            <a:r>
              <a:rPr lang="el-GR" sz="2800" dirty="0"/>
              <a:t>Επιμένει στην αναζήτηση μιας </a:t>
            </a:r>
            <a:r>
              <a:rPr lang="el-GR" sz="2800" dirty="0" smtClean="0"/>
              <a:t>λύσης.</a:t>
            </a:r>
            <a:endParaRPr lang="el-GR" sz="2800" dirty="0"/>
          </a:p>
          <a:p>
            <a:r>
              <a:rPr lang="el-GR" sz="2800" dirty="0"/>
              <a:t>Ξεχωρίζει τις σχετικές από τις μη σχετικές </a:t>
            </a:r>
            <a:r>
              <a:rPr lang="el-GR" sz="2800" dirty="0" smtClean="0"/>
              <a:t>πληροφορίες.</a:t>
            </a:r>
            <a:endParaRPr lang="el-GR" sz="2800" dirty="0"/>
          </a:p>
          <a:p>
            <a:r>
              <a:rPr lang="el-GR" sz="2800" dirty="0"/>
              <a:t>Διακρίνει τις ασυνέχειες στις συγκεντρωμένες </a:t>
            </a:r>
            <a:r>
              <a:rPr lang="el-GR" sz="2800" dirty="0" smtClean="0"/>
              <a:t>πληροφορίες.</a:t>
            </a:r>
            <a:endParaRPr lang="el-GR" sz="2800" dirty="0"/>
          </a:p>
          <a:p>
            <a:r>
              <a:rPr lang="el-GR" sz="2800" dirty="0"/>
              <a:t>Προσδιορίζει τις πληροφορίες που </a:t>
            </a:r>
            <a:r>
              <a:rPr lang="el-GR" sz="2800" dirty="0" smtClean="0"/>
              <a:t>λείπουν.</a:t>
            </a:r>
            <a:endParaRPr lang="el-GR" sz="2800" dirty="0"/>
          </a:p>
        </p:txBody>
      </p:sp>
      <p:sp>
        <p:nvSpPr>
          <p:cNvPr id="8" name="Θέση υποσέλιδου 3" descr="."/>
          <p:cNvSpPr txBox="1">
            <a:spLocks/>
          </p:cNvSpPr>
          <p:nvPr>
            <p:custDataLst>
              <p:tags r:id="rId4"/>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Νοσηλευτική Επιστήμη</a:t>
            </a:r>
            <a:endParaRPr lang="en-US" sz="1400" dirty="0"/>
          </a:p>
          <a:p>
            <a:pPr algn="ctr"/>
            <a:endParaRPr lang="en-US"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30</a:t>
            </a:fld>
            <a:endParaRPr lang="el-GR" sz="1400" dirty="0"/>
          </a:p>
        </p:txBody>
      </p:sp>
    </p:spTree>
    <p:custDataLst>
      <p:tags r:id="rId1"/>
    </p:custDataLst>
    <p:extLst>
      <p:ext uri="{BB962C8B-B14F-4D97-AF65-F5344CB8AC3E}">
        <p14:creationId xmlns:p14="http://schemas.microsoft.com/office/powerpoint/2010/main" val="1065997852"/>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0" y="595373"/>
            <a:ext cx="9011344" cy="940966"/>
          </a:xfrm>
        </p:spPr>
        <p:txBody>
          <a:bodyPr>
            <a:noAutofit/>
          </a:bodyPr>
          <a:lstStyle/>
          <a:p>
            <a:r>
              <a:rPr lang="el-GR" altLang="el-GR" dirty="0"/>
              <a:t>Δεξιότητες και χαρακτηριστικά του κριτικά σκεπτόμενου </a:t>
            </a:r>
            <a:r>
              <a:rPr lang="el-GR" altLang="el-GR" dirty="0" smtClean="0"/>
              <a:t>ατόμου (β)</a:t>
            </a:r>
            <a:endParaRPr lang="en-US" sz="2800" b="0" dirty="0"/>
          </a:p>
        </p:txBody>
      </p:sp>
      <p:sp>
        <p:nvSpPr>
          <p:cNvPr id="9" name="Θέση περιεχομένου 8"/>
          <p:cNvSpPr>
            <a:spLocks noGrp="1"/>
          </p:cNvSpPr>
          <p:nvPr>
            <p:ph idx="1"/>
            <p:custDataLst>
              <p:tags r:id="rId3"/>
            </p:custDataLst>
          </p:nvPr>
        </p:nvSpPr>
        <p:spPr>
          <a:xfrm>
            <a:off x="467544" y="1916832"/>
            <a:ext cx="8946482" cy="3657107"/>
          </a:xfrm>
        </p:spPr>
        <p:txBody>
          <a:bodyPr>
            <a:noAutofit/>
          </a:bodyPr>
          <a:lstStyle/>
          <a:p>
            <a:r>
              <a:rPr lang="el-GR" sz="2400" dirty="0"/>
              <a:t>Λαμβάνει υπόψη του όλες τις </a:t>
            </a:r>
            <a:r>
              <a:rPr lang="el-GR" sz="2400" dirty="0" smtClean="0"/>
              <a:t>πιθανότητες.</a:t>
            </a:r>
            <a:endParaRPr lang="el-GR" sz="2400" dirty="0"/>
          </a:p>
          <a:p>
            <a:r>
              <a:rPr lang="el-GR" sz="2400" dirty="0"/>
              <a:t>Αναλαμβάνει στάση </a:t>
            </a:r>
            <a:r>
              <a:rPr lang="el-GR" sz="2400" dirty="0" err="1" smtClean="0"/>
              <a:t>ενσυναίσθησης</a:t>
            </a:r>
            <a:r>
              <a:rPr lang="el-GR" sz="2400" dirty="0" smtClean="0"/>
              <a:t>.</a:t>
            </a:r>
            <a:endParaRPr lang="el-GR" sz="2400" dirty="0"/>
          </a:p>
          <a:p>
            <a:r>
              <a:rPr lang="el-GR" sz="2400" dirty="0"/>
              <a:t>Χρησιμοποιεί οργανωμένη και συστηματική προσέγγιση στα </a:t>
            </a:r>
            <a:r>
              <a:rPr lang="el-GR" sz="2400" dirty="0" smtClean="0"/>
              <a:t>προβλήματα.</a:t>
            </a:r>
            <a:endParaRPr lang="el-GR" sz="2400" dirty="0"/>
          </a:p>
          <a:p>
            <a:r>
              <a:rPr lang="el-GR" sz="2400" dirty="0"/>
              <a:t>Επαληθεύει την ακρίβεια και την αξιοπιστία των </a:t>
            </a:r>
            <a:r>
              <a:rPr lang="el-GR" sz="2400" dirty="0" smtClean="0"/>
              <a:t>πληροφοριών.</a:t>
            </a:r>
            <a:endParaRPr lang="el-GR" sz="2400" dirty="0"/>
          </a:p>
          <a:p>
            <a:r>
              <a:rPr lang="el-GR" sz="2400" dirty="0"/>
              <a:t>Λαμβάνει υπόψη του όλες τις πιθανές λύσεις πριν τη λήψη μιας </a:t>
            </a:r>
            <a:r>
              <a:rPr lang="el-GR" sz="2400" dirty="0" smtClean="0"/>
              <a:t>απόφασης.</a:t>
            </a:r>
            <a:endParaRPr lang="el-GR" sz="2400" dirty="0"/>
          </a:p>
          <a:p>
            <a:r>
              <a:rPr lang="el-GR" sz="2400" dirty="0"/>
              <a:t>Αποδέχεται ότι δε </a:t>
            </a:r>
            <a:r>
              <a:rPr lang="el-GR" sz="2400" dirty="0" smtClean="0"/>
              <a:t>γνωρίζει.</a:t>
            </a:r>
            <a:endParaRPr lang="el-GR" sz="2400" dirty="0"/>
          </a:p>
          <a:p>
            <a:r>
              <a:rPr lang="el-GR" sz="2400" dirty="0"/>
              <a:t>Επιχειρηματολογεί με </a:t>
            </a:r>
            <a:r>
              <a:rPr lang="el-GR" sz="2400" dirty="0" smtClean="0"/>
              <a:t>λογική.</a:t>
            </a:r>
            <a:endParaRPr lang="el-GR" sz="2400" dirty="0"/>
          </a:p>
        </p:txBody>
      </p:sp>
      <p:sp>
        <p:nvSpPr>
          <p:cNvPr id="8" name="Θέση υποσέλιδου 3" descr="."/>
          <p:cNvSpPr txBox="1">
            <a:spLocks/>
          </p:cNvSpPr>
          <p:nvPr>
            <p:custDataLst>
              <p:tags r:id="rId4"/>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Νοσηλευτική Επιστήμη</a:t>
            </a:r>
            <a:endParaRPr lang="en-US" sz="1400" dirty="0"/>
          </a:p>
          <a:p>
            <a:pPr algn="ctr"/>
            <a:endParaRPr lang="en-US"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31</a:t>
            </a:fld>
            <a:endParaRPr lang="el-GR" sz="1400" dirty="0"/>
          </a:p>
        </p:txBody>
      </p:sp>
    </p:spTree>
    <p:custDataLst>
      <p:tags r:id="rId1"/>
    </p:custDataLst>
    <p:extLst>
      <p:ext uri="{BB962C8B-B14F-4D97-AF65-F5344CB8AC3E}">
        <p14:creationId xmlns:p14="http://schemas.microsoft.com/office/powerpoint/2010/main" val="633059705"/>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0" y="595373"/>
            <a:ext cx="9011344" cy="940966"/>
          </a:xfrm>
        </p:spPr>
        <p:txBody>
          <a:bodyPr>
            <a:noAutofit/>
          </a:bodyPr>
          <a:lstStyle/>
          <a:p>
            <a:r>
              <a:rPr lang="el-GR" altLang="el-GR" dirty="0"/>
              <a:t>Δεξιότητες και χαρακτηριστικά του κριτικά σκεπτόμενου </a:t>
            </a:r>
            <a:r>
              <a:rPr lang="el-GR" altLang="el-GR" dirty="0" smtClean="0"/>
              <a:t>ατόμου (γ)</a:t>
            </a:r>
            <a:endParaRPr lang="en-US" sz="2800" b="0" dirty="0"/>
          </a:p>
        </p:txBody>
      </p:sp>
      <p:sp>
        <p:nvSpPr>
          <p:cNvPr id="9" name="Θέση περιεχομένου 8"/>
          <p:cNvSpPr>
            <a:spLocks noGrp="1"/>
          </p:cNvSpPr>
          <p:nvPr>
            <p:ph idx="1"/>
            <p:custDataLst>
              <p:tags r:id="rId3"/>
            </p:custDataLst>
          </p:nvPr>
        </p:nvSpPr>
        <p:spPr>
          <a:xfrm>
            <a:off x="467544" y="1916832"/>
            <a:ext cx="8946482" cy="3657107"/>
          </a:xfrm>
        </p:spPr>
        <p:txBody>
          <a:bodyPr>
            <a:noAutofit/>
          </a:bodyPr>
          <a:lstStyle/>
          <a:p>
            <a:r>
              <a:rPr lang="el-GR" sz="2800" dirty="0"/>
              <a:t>Αγωνίζεται για την τελειότητα και τη </a:t>
            </a:r>
            <a:r>
              <a:rPr lang="el-GR" sz="2800" dirty="0" smtClean="0"/>
              <a:t>βελτίωση. </a:t>
            </a:r>
            <a:endParaRPr lang="el-GR" sz="2800" dirty="0"/>
          </a:p>
          <a:p>
            <a:r>
              <a:rPr lang="el-GR" sz="2800" dirty="0"/>
              <a:t>Εξάγει έγκυρα συμπεράσματα και σχηματίζει προσεκτικά μελετημένες </a:t>
            </a:r>
            <a:r>
              <a:rPr lang="el-GR" sz="2800" dirty="0" smtClean="0"/>
              <a:t>αποφάσεις.</a:t>
            </a:r>
            <a:endParaRPr lang="el-GR" sz="2800" dirty="0"/>
          </a:p>
          <a:p>
            <a:r>
              <a:rPr lang="el-GR" sz="2800" dirty="0"/>
              <a:t>Είναι ευέλικτος, ρεαλιστικός, δημιουργικός, ταπεινός, ειλικρινής, περίεργος και </a:t>
            </a:r>
            <a:r>
              <a:rPr lang="el-GR" sz="2800" dirty="0" smtClean="0"/>
              <a:t>διορατικός.</a:t>
            </a:r>
            <a:endParaRPr lang="el-GR" sz="2800" dirty="0"/>
          </a:p>
        </p:txBody>
      </p:sp>
      <p:sp>
        <p:nvSpPr>
          <p:cNvPr id="8" name="Θέση υποσέλιδου 3" descr="."/>
          <p:cNvSpPr txBox="1">
            <a:spLocks/>
          </p:cNvSpPr>
          <p:nvPr>
            <p:custDataLst>
              <p:tags r:id="rId4"/>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Νοσηλευτική Επιστήμη</a:t>
            </a:r>
            <a:endParaRPr lang="en-US" sz="1400" dirty="0"/>
          </a:p>
          <a:p>
            <a:pPr algn="ctr"/>
            <a:endParaRPr lang="en-US"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32</a:t>
            </a:fld>
            <a:endParaRPr lang="el-GR" sz="1400" dirty="0"/>
          </a:p>
        </p:txBody>
      </p:sp>
    </p:spTree>
    <p:custDataLst>
      <p:tags r:id="rId1"/>
    </p:custDataLst>
    <p:extLst>
      <p:ext uri="{BB962C8B-B14F-4D97-AF65-F5344CB8AC3E}">
        <p14:creationId xmlns:p14="http://schemas.microsoft.com/office/powerpoint/2010/main" val="96365675"/>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0" y="595373"/>
            <a:ext cx="9011344" cy="940966"/>
          </a:xfrm>
        </p:spPr>
        <p:txBody>
          <a:bodyPr>
            <a:noAutofit/>
          </a:bodyPr>
          <a:lstStyle/>
          <a:p>
            <a:r>
              <a:rPr lang="el-GR" altLang="el-GR" dirty="0"/>
              <a:t>Δεξιότητες και χαρακτηριστικά του κριτικά σκεπτόμενου </a:t>
            </a:r>
            <a:r>
              <a:rPr lang="el-GR" altLang="el-GR" dirty="0" smtClean="0"/>
              <a:t>ατόμου (δ)</a:t>
            </a:r>
            <a:endParaRPr lang="en-US" sz="2800" b="0" dirty="0"/>
          </a:p>
        </p:txBody>
      </p:sp>
      <p:sp>
        <p:nvSpPr>
          <p:cNvPr id="9" name="Θέση περιεχομένου 8"/>
          <p:cNvSpPr>
            <a:spLocks noGrp="1"/>
          </p:cNvSpPr>
          <p:nvPr>
            <p:ph idx="1"/>
            <p:custDataLst>
              <p:tags r:id="rId3"/>
            </p:custDataLst>
          </p:nvPr>
        </p:nvSpPr>
        <p:spPr>
          <a:xfrm>
            <a:off x="467544" y="2076837"/>
            <a:ext cx="8946482" cy="3657107"/>
          </a:xfrm>
        </p:spPr>
        <p:txBody>
          <a:bodyPr>
            <a:noAutofit/>
          </a:bodyPr>
          <a:lstStyle/>
          <a:p>
            <a:r>
              <a:rPr lang="el-GR" sz="2800" dirty="0"/>
              <a:t>Η κριτική σκέψη στη νοσηλευτική απαιτεί ικανότητες, πείρα και </a:t>
            </a:r>
            <a:r>
              <a:rPr lang="el-GR" sz="2800" dirty="0" smtClean="0"/>
              <a:t>γνώσεις.</a:t>
            </a:r>
            <a:endParaRPr lang="el-GR" sz="2800" dirty="0"/>
          </a:p>
          <a:p>
            <a:r>
              <a:rPr lang="el-GR" sz="2800" dirty="0"/>
              <a:t>Η κριτική σκέψη εφαρμόζεται σε όλα τα στάδια της νοσηλευτικής </a:t>
            </a:r>
            <a:r>
              <a:rPr lang="el-GR" sz="2800" dirty="0" smtClean="0"/>
              <a:t>διεργασίας.</a:t>
            </a:r>
          </a:p>
          <a:p>
            <a:r>
              <a:rPr lang="el-GR" sz="2800" dirty="0"/>
              <a:t>Με τις ικανότητες της κριτικής σκέψης μπορείτε να αξιολογείτε πολλούς παράγοντες και με επιδεξιότητα να επιλύετε προβλήματα, διαμορφώνοντας τις περισσότερες φορές καλές και σωστές </a:t>
            </a:r>
            <a:r>
              <a:rPr lang="el-GR" sz="2800" dirty="0" smtClean="0"/>
              <a:t>αποφάσεις.</a:t>
            </a:r>
            <a:endParaRPr lang="el-GR" sz="2800" dirty="0"/>
          </a:p>
          <a:p>
            <a:endParaRPr lang="el-GR" sz="2800" dirty="0"/>
          </a:p>
        </p:txBody>
      </p:sp>
      <p:sp>
        <p:nvSpPr>
          <p:cNvPr id="8" name="Θέση υποσέλιδου 3" descr="."/>
          <p:cNvSpPr txBox="1">
            <a:spLocks/>
          </p:cNvSpPr>
          <p:nvPr>
            <p:custDataLst>
              <p:tags r:id="rId4"/>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Νοσηλευτική Επιστήμη</a:t>
            </a:r>
            <a:endParaRPr lang="en-US" sz="1400" dirty="0"/>
          </a:p>
          <a:p>
            <a:pPr algn="ctr"/>
            <a:endParaRPr lang="en-US"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33</a:t>
            </a:fld>
            <a:endParaRPr lang="el-GR" sz="1400" dirty="0"/>
          </a:p>
        </p:txBody>
      </p:sp>
    </p:spTree>
    <p:custDataLst>
      <p:tags r:id="rId1"/>
    </p:custDataLst>
    <p:extLst>
      <p:ext uri="{BB962C8B-B14F-4D97-AF65-F5344CB8AC3E}">
        <p14:creationId xmlns:p14="http://schemas.microsoft.com/office/powerpoint/2010/main" val="2828861173"/>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0" y="595373"/>
            <a:ext cx="9011344" cy="940966"/>
          </a:xfrm>
        </p:spPr>
        <p:txBody>
          <a:bodyPr>
            <a:noAutofit/>
          </a:bodyPr>
          <a:lstStyle/>
          <a:p>
            <a:r>
              <a:rPr lang="el-GR" altLang="el-GR" dirty="0"/>
              <a:t>Δεξιότητες και χαρακτηριστικά του κριτικά σκεπτόμενου </a:t>
            </a:r>
            <a:r>
              <a:rPr lang="el-GR" altLang="el-GR" dirty="0" smtClean="0"/>
              <a:t>ατόμου (ε)</a:t>
            </a:r>
            <a:endParaRPr lang="en-US" sz="2800" b="0" dirty="0"/>
          </a:p>
        </p:txBody>
      </p:sp>
      <p:sp>
        <p:nvSpPr>
          <p:cNvPr id="9" name="Θέση περιεχομένου 8"/>
          <p:cNvSpPr>
            <a:spLocks noGrp="1"/>
          </p:cNvSpPr>
          <p:nvPr>
            <p:ph idx="1"/>
            <p:custDataLst>
              <p:tags r:id="rId3"/>
            </p:custDataLst>
          </p:nvPr>
        </p:nvSpPr>
        <p:spPr>
          <a:xfrm>
            <a:off x="467544" y="2076837"/>
            <a:ext cx="8946482" cy="3657107"/>
          </a:xfrm>
        </p:spPr>
        <p:txBody>
          <a:bodyPr>
            <a:noAutofit/>
          </a:bodyPr>
          <a:lstStyle/>
          <a:p>
            <a:r>
              <a:rPr lang="el-GR" sz="2800" dirty="0"/>
              <a:t>Λειτουργώντας με κριτικό τρόπο σκέψης κατά τη διάρκεια της νοσηλευτικής σας εκπαίδευσης θα μπορέσετε να αναπτύξετε την </a:t>
            </a:r>
            <a:r>
              <a:rPr lang="el-GR" sz="2800" b="1" dirty="0">
                <a:solidFill>
                  <a:srgbClr val="0000FF"/>
                </a:solidFill>
              </a:rPr>
              <a:t>κλινική κρίση </a:t>
            </a:r>
            <a:r>
              <a:rPr lang="el-GR" sz="2800" dirty="0"/>
              <a:t>η οποία είναι απαραίτητη για την ασφαλή και επιτυχή εφαρμογή της νοσηλευτικής </a:t>
            </a:r>
            <a:r>
              <a:rPr lang="el-GR" sz="2800" dirty="0" smtClean="0"/>
              <a:t>διεργασίας.</a:t>
            </a:r>
            <a:endParaRPr lang="el-GR" sz="2800" dirty="0"/>
          </a:p>
        </p:txBody>
      </p:sp>
      <p:sp>
        <p:nvSpPr>
          <p:cNvPr id="8" name="Θέση υποσέλιδου 3" descr="."/>
          <p:cNvSpPr txBox="1">
            <a:spLocks/>
          </p:cNvSpPr>
          <p:nvPr>
            <p:custDataLst>
              <p:tags r:id="rId4"/>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Νοσηλευτική Επιστήμη</a:t>
            </a:r>
            <a:endParaRPr lang="en-US" sz="1400" dirty="0"/>
          </a:p>
          <a:p>
            <a:pPr algn="ctr"/>
            <a:endParaRPr lang="en-US"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34</a:t>
            </a:fld>
            <a:endParaRPr lang="el-GR" sz="1400" dirty="0"/>
          </a:p>
        </p:txBody>
      </p:sp>
    </p:spTree>
    <p:custDataLst>
      <p:tags r:id="rId1"/>
    </p:custDataLst>
    <p:extLst>
      <p:ext uri="{BB962C8B-B14F-4D97-AF65-F5344CB8AC3E}">
        <p14:creationId xmlns:p14="http://schemas.microsoft.com/office/powerpoint/2010/main" val="1309484193"/>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custDataLst>
              <p:tags r:id="rId2"/>
            </p:custDataLst>
          </p:nvPr>
        </p:nvSpPr>
        <p:spPr>
          <a:xfrm>
            <a:off x="479926" y="133779"/>
            <a:ext cx="8229600" cy="811580"/>
          </a:xfrm>
        </p:spPr>
        <p:txBody>
          <a:bodyPr>
            <a:noAutofit/>
          </a:bodyPr>
          <a:lstStyle/>
          <a:p>
            <a:r>
              <a:rPr lang="el-GR" sz="4000" dirty="0" smtClean="0"/>
              <a:t>Βιβλιογραφία</a:t>
            </a:r>
            <a:r>
              <a:rPr lang="en-US" sz="4000" dirty="0" smtClean="0"/>
              <a:t> </a:t>
            </a:r>
            <a:endParaRPr lang="el-GR" sz="4000" dirty="0"/>
          </a:p>
        </p:txBody>
      </p:sp>
      <p:sp>
        <p:nvSpPr>
          <p:cNvPr id="6" name="Θέση υποσέλιδου 3" descr="."/>
          <p:cNvSpPr txBox="1">
            <a:spLocks/>
          </p:cNvSpPr>
          <p:nvPr>
            <p:custDataLst>
              <p:tags r:id="rId3"/>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Νοσηλευτική Επιστήμη</a:t>
            </a:r>
            <a:endParaRPr lang="en-US" sz="1400" dirty="0"/>
          </a:p>
        </p:txBody>
      </p:sp>
      <p:sp>
        <p:nvSpPr>
          <p:cNvPr id="14" name="Θέση αριθμού διαφάνειας 5" descr="."/>
          <p:cNvSpPr txBox="1">
            <a:spLocks/>
          </p:cNvSpPr>
          <p:nvPr>
            <p:custDataLst>
              <p:tags r:id="rId4"/>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35</a:t>
            </a:fld>
            <a:endParaRPr lang="el-GR" sz="1400" dirty="0"/>
          </a:p>
        </p:txBody>
      </p:sp>
    </p:spTree>
    <p:custDataLst>
      <p:tags r:id="rId1"/>
    </p:custDataLst>
    <p:extLst>
      <p:ext uri="{BB962C8B-B14F-4D97-AF65-F5344CB8AC3E}">
        <p14:creationId xmlns:p14="http://schemas.microsoft.com/office/powerpoint/2010/main" val="2668455890"/>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6"/>
          <p:cNvSpPr>
            <a:spLocks noGrp="1"/>
          </p:cNvSpPr>
          <p:nvPr>
            <p:ph type="ctrTitle"/>
            <p:custDataLst>
              <p:tags r:id="rId2"/>
            </p:custDataLst>
          </p:nvPr>
        </p:nvSpPr>
        <p:spPr>
          <a:xfrm>
            <a:off x="685800" y="2030983"/>
            <a:ext cx="7772400" cy="1470025"/>
          </a:xfrm>
        </p:spPr>
        <p:txBody>
          <a:bodyPr/>
          <a:lstStyle/>
          <a:p>
            <a:r>
              <a:rPr lang="el-GR" dirty="0" smtClean="0"/>
              <a:t>Τέλος Ενότητας</a:t>
            </a:r>
            <a:endParaRPr lang="el-GR" dirty="0"/>
          </a:p>
        </p:txBody>
      </p:sp>
      <p:pic>
        <p:nvPicPr>
          <p:cNvPr id="9" name="7 - Εικόνα" descr="εικόνα Λογότυπο για Άδειες χρήσης Creative Commons">
            <a:hlinkClick r:id="rId5"/>
          </p:cNvPr>
          <p:cNvPicPr>
            <a:picLocks noChangeAspect="1"/>
          </p:cNvPicPr>
          <p:nvPr/>
        </p:nvPicPr>
        <p:blipFill>
          <a:blip r:embed="rId6" cstate="print"/>
          <a:stretch>
            <a:fillRect/>
          </a:stretch>
        </p:blipFill>
        <p:spPr>
          <a:xfrm>
            <a:off x="2080877" y="5827935"/>
            <a:ext cx="1581685" cy="553393"/>
          </a:xfrm>
          <a:prstGeom prst="rect">
            <a:avLst/>
          </a:prstGeom>
        </p:spPr>
      </p:pic>
      <p:pic>
        <p:nvPicPr>
          <p:cNvPr id="10" name="Picture 3" descr="εικόνα Λογότυπο Επιχειρησιακού Προγράμματος Εκπαίδευση και Δια βίου Μάθηση">
            <a:hlinkClick r:id="rId7"/>
          </p:cNvPr>
          <p:cNvPicPr>
            <a:picLocks noChangeAspect="1" noChangeArrowheads="1"/>
          </p:cNvPicPr>
          <p:nvPr/>
        </p:nvPicPr>
        <p:blipFill>
          <a:blip r:embed="rId8" cstate="print"/>
          <a:srcRect/>
          <a:stretch>
            <a:fillRect/>
          </a:stretch>
        </p:blipFill>
        <p:spPr bwMode="auto">
          <a:xfrm>
            <a:off x="3662562" y="5733256"/>
            <a:ext cx="3240360" cy="771224"/>
          </a:xfrm>
          <a:prstGeom prst="rect">
            <a:avLst/>
          </a:prstGeom>
          <a:noFill/>
        </p:spPr>
      </p:pic>
    </p:spTree>
    <p:custDataLst>
      <p:tags r:id="rId1"/>
    </p:custDataLst>
    <p:extLst>
      <p:ext uri="{BB962C8B-B14F-4D97-AF65-F5344CB8AC3E}">
        <p14:creationId xmlns:p14="http://schemas.microsoft.com/office/powerpoint/2010/main" val="2128020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custDataLst>
              <p:tags r:id="rId2"/>
            </p:custDataLst>
          </p:nvPr>
        </p:nvSpPr>
        <p:spPr/>
        <p:txBody>
          <a:bodyPr/>
          <a:lstStyle/>
          <a:p>
            <a:r>
              <a:rPr lang="el-GR" dirty="0" smtClean="0"/>
              <a:t>Σκοποί  ενότητας</a:t>
            </a:r>
            <a:endParaRPr lang="el-GR" dirty="0"/>
          </a:p>
        </p:txBody>
      </p:sp>
      <p:sp>
        <p:nvSpPr>
          <p:cNvPr id="3" name="Content Placeholder 2"/>
          <p:cNvSpPr>
            <a:spLocks noGrp="1"/>
          </p:cNvSpPr>
          <p:nvPr>
            <p:ph idx="1"/>
            <p:custDataLst>
              <p:tags r:id="rId3"/>
            </p:custDataLst>
          </p:nvPr>
        </p:nvSpPr>
        <p:spPr>
          <a:xfrm>
            <a:off x="467544" y="1833611"/>
            <a:ext cx="8229600" cy="4525963"/>
          </a:xfrm>
        </p:spPr>
        <p:txBody>
          <a:bodyPr>
            <a:normAutofit/>
          </a:bodyPr>
          <a:lstStyle/>
          <a:p>
            <a:pPr lvl="0"/>
            <a:r>
              <a:rPr lang="el-GR" sz="2800" dirty="0" smtClean="0"/>
              <a:t>..</a:t>
            </a:r>
            <a:endParaRPr lang="en-US" sz="2800" dirty="0" smtClean="0"/>
          </a:p>
          <a:p>
            <a:pPr lvl="0"/>
            <a:r>
              <a:rPr lang="el-GR" sz="2800" dirty="0" smtClean="0"/>
              <a:t>.</a:t>
            </a:r>
          </a:p>
          <a:p>
            <a:pPr lvl="0"/>
            <a:r>
              <a:rPr lang="el-GR" sz="2800" dirty="0" smtClean="0"/>
              <a:t>….</a:t>
            </a:r>
          </a:p>
          <a:p>
            <a:pPr lvl="0"/>
            <a:r>
              <a:rPr lang="el-GR" sz="2800" dirty="0" smtClean="0"/>
              <a:t>…</a:t>
            </a:r>
          </a:p>
          <a:p>
            <a:pPr lvl="0"/>
            <a:r>
              <a:rPr lang="el-GR" sz="2800" dirty="0" smtClean="0"/>
              <a:t>…   </a:t>
            </a:r>
            <a:endParaRPr lang="el-GR" sz="2800" dirty="0"/>
          </a:p>
        </p:txBody>
      </p:sp>
      <p:sp>
        <p:nvSpPr>
          <p:cNvPr id="5" name="Θέση υποσέλιδου 3" descr="."/>
          <p:cNvSpPr txBox="1">
            <a:spLocks/>
          </p:cNvSpPr>
          <p:nvPr>
            <p:custDataLst>
              <p:tags r:id="rId4"/>
            </p:custDataLst>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a:t>
            </a:r>
            <a:r>
              <a:rPr lang="el-GR" sz="1400" dirty="0" smtClean="0"/>
              <a:t>στη Νοσηλευτική </a:t>
            </a:r>
            <a:r>
              <a:rPr lang="el-GR" sz="1400" dirty="0"/>
              <a:t>Επιστήμη</a:t>
            </a:r>
            <a:endParaRPr lang="en-US" sz="1400" dirty="0"/>
          </a:p>
        </p:txBody>
      </p:sp>
      <p:sp>
        <p:nvSpPr>
          <p:cNvPr id="6" name="Slide Number Placeholder 5" descr="."/>
          <p:cNvSpPr>
            <a:spLocks noGrp="1"/>
          </p:cNvSpPr>
          <p:nvPr>
            <p:ph type="sldNum" sz="quarter" idx="12"/>
            <p:custDataLst>
              <p:tags r:id="rId5"/>
            </p:custDataLst>
          </p:nvPr>
        </p:nvSpPr>
        <p:spPr/>
        <p:txBody>
          <a:bodyPr/>
          <a:lstStyle/>
          <a:p>
            <a:fld id="{95390251-5B84-4D2F-A9C7-1C62C4738B3F}" type="slidenum">
              <a:rPr lang="el-GR" smtClean="0"/>
              <a:pPr/>
              <a:t>4</a:t>
            </a:fld>
            <a:endParaRPr lang="el-GR" dirty="0"/>
          </a:p>
        </p:txBody>
      </p:sp>
    </p:spTree>
    <p:custDataLst>
      <p:tags r:id="rId1"/>
    </p:custDataLst>
    <p:extLst>
      <p:ext uri="{BB962C8B-B14F-4D97-AF65-F5344CB8AC3E}">
        <p14:creationId xmlns:p14="http://schemas.microsoft.com/office/powerpoint/2010/main" val="206149746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custDataLst>
              <p:tags r:id="rId2"/>
            </p:custDataLst>
          </p:nvPr>
        </p:nvSpPr>
        <p:spPr>
          <a:xfrm>
            <a:off x="390364" y="274638"/>
            <a:ext cx="8229600" cy="1143000"/>
          </a:xfrm>
        </p:spPr>
        <p:txBody>
          <a:bodyPr/>
          <a:lstStyle/>
          <a:p>
            <a:r>
              <a:rPr lang="el-GR" dirty="0" smtClean="0"/>
              <a:t>Περιεχόμενα ενότητας</a:t>
            </a:r>
            <a:endParaRPr lang="el-GR" dirty="0"/>
          </a:p>
        </p:txBody>
      </p:sp>
      <p:sp>
        <p:nvSpPr>
          <p:cNvPr id="3" name="Content Placeholder 2"/>
          <p:cNvSpPr>
            <a:spLocks noGrp="1"/>
          </p:cNvSpPr>
          <p:nvPr>
            <p:ph idx="1"/>
            <p:custDataLst>
              <p:tags r:id="rId3"/>
            </p:custDataLst>
          </p:nvPr>
        </p:nvSpPr>
        <p:spPr>
          <a:xfrm>
            <a:off x="0" y="1124744"/>
            <a:ext cx="5076056" cy="4525963"/>
          </a:xfrm>
        </p:spPr>
        <p:txBody>
          <a:bodyPr>
            <a:noAutofit/>
          </a:bodyPr>
          <a:lstStyle/>
          <a:p>
            <a:pPr lvl="1">
              <a:buFont typeface="Wingdings" pitchFamily="2" charset="2"/>
              <a:buChar char="§"/>
            </a:pPr>
            <a:r>
              <a:rPr lang="el-GR" sz="2400" dirty="0">
                <a:hlinkClick r:id="rId9" action="ppaction://hlinksldjump"/>
              </a:rPr>
              <a:t>Νοσηλευτική Διεργασία - Ορισμός.</a:t>
            </a:r>
            <a:endParaRPr lang="el-GR" sz="2400" dirty="0" smtClean="0">
              <a:hlinkClick r:id="rId9" action="ppaction://hlinksldjump"/>
            </a:endParaRPr>
          </a:p>
          <a:p>
            <a:pPr lvl="1">
              <a:buFont typeface="Wingdings" pitchFamily="2" charset="2"/>
              <a:buChar char="§"/>
            </a:pPr>
            <a:r>
              <a:rPr lang="el-GR" sz="2400" dirty="0" smtClean="0">
                <a:hlinkClick r:id="rId9" action="ppaction://hlinksldjump"/>
              </a:rPr>
              <a:t>Στοιχεία Νοσηλευτικής Διεργασίας.</a:t>
            </a:r>
          </a:p>
          <a:p>
            <a:pPr lvl="1">
              <a:buFont typeface="Wingdings" pitchFamily="2" charset="2"/>
              <a:buChar char="§"/>
            </a:pPr>
            <a:r>
              <a:rPr lang="el-GR" sz="2400" dirty="0">
                <a:hlinkClick r:id="rId9" action="ppaction://hlinksldjump"/>
              </a:rPr>
              <a:t>Στόχοι της Συστηματικής,              Δυναμικής διεργασίας . </a:t>
            </a:r>
            <a:endParaRPr lang="fi-FI" sz="2400" dirty="0"/>
          </a:p>
          <a:p>
            <a:pPr lvl="1">
              <a:buFont typeface="Wingdings" pitchFamily="2" charset="2"/>
              <a:buChar char="§"/>
            </a:pPr>
            <a:r>
              <a:rPr lang="el-GR" sz="2400" dirty="0">
                <a:hlinkClick r:id="rId10" action="ppaction://hlinksldjump"/>
              </a:rPr>
              <a:t>Κριτικός Τρόπος </a:t>
            </a:r>
            <a:r>
              <a:rPr lang="el-GR" sz="2400" dirty="0" smtClean="0">
                <a:hlinkClick r:id="rId10" action="ppaction://hlinksldjump"/>
              </a:rPr>
              <a:t>Σκέψης.</a:t>
            </a:r>
            <a:endParaRPr lang="fi-FI" sz="2400" dirty="0"/>
          </a:p>
          <a:p>
            <a:pPr lvl="1">
              <a:buFont typeface="Wingdings" pitchFamily="2" charset="2"/>
              <a:buChar char="§"/>
            </a:pPr>
            <a:r>
              <a:rPr lang="el-GR" sz="2400" dirty="0" smtClean="0">
                <a:hlinkClick r:id="rId11" action="ppaction://hlinksldjump"/>
              </a:rPr>
              <a:t>Σύγκριση της Επιστημονικής  </a:t>
            </a:r>
            <a:r>
              <a:rPr lang="el-GR" sz="2400" dirty="0">
                <a:hlinkClick r:id="rId11" action="ppaction://hlinksldjump"/>
              </a:rPr>
              <a:t>Μεθόδου </a:t>
            </a:r>
            <a:r>
              <a:rPr lang="el-GR" sz="2400" dirty="0" smtClean="0">
                <a:hlinkClick r:id="rId11" action="ppaction://hlinksldjump"/>
              </a:rPr>
              <a:t>και της </a:t>
            </a:r>
            <a:r>
              <a:rPr lang="el-GR" sz="2400" dirty="0">
                <a:hlinkClick r:id="rId11" action="ppaction://hlinksldjump"/>
              </a:rPr>
              <a:t>Νοσηλευτικής Διεργασίας .</a:t>
            </a:r>
            <a:endParaRPr lang="el-GR" sz="2400" dirty="0" smtClean="0"/>
          </a:p>
          <a:p>
            <a:pPr lvl="1">
              <a:buSzPct val="45000"/>
              <a:buFont typeface="Wingdings" pitchFamily="2" charset="2"/>
              <a:buChar char="§"/>
            </a:pPr>
            <a:endParaRPr lang="en-US" sz="2400" dirty="0"/>
          </a:p>
          <a:p>
            <a:pPr>
              <a:buFont typeface="Wingdings" pitchFamily="2" charset="2"/>
              <a:buChar char="§"/>
            </a:pPr>
            <a:endParaRPr lang="el-GR" sz="2800" dirty="0"/>
          </a:p>
        </p:txBody>
      </p:sp>
      <p:sp>
        <p:nvSpPr>
          <p:cNvPr id="6" name="Content Placeholder 2"/>
          <p:cNvSpPr txBox="1">
            <a:spLocks/>
          </p:cNvSpPr>
          <p:nvPr>
            <p:custDataLst>
              <p:tags r:id="rId4"/>
            </p:custDataLst>
          </p:nvPr>
        </p:nvSpPr>
        <p:spPr>
          <a:xfrm>
            <a:off x="3995936" y="1123504"/>
            <a:ext cx="5187620" cy="4525963"/>
          </a:xfrm>
          <a:prstGeom prst="rect">
            <a:avLst/>
          </a:prstGeom>
        </p:spPr>
        <p:txBody>
          <a:bodyPr vert="horz" lIns="91440" tIns="45720" rIns="91440" bIns="45720" rtlCol="0">
            <a:no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lvl="1">
              <a:buFont typeface="Wingdings" pitchFamily="2" charset="2"/>
              <a:buChar char="§"/>
            </a:pPr>
            <a:r>
              <a:rPr lang="el-GR" sz="2400" dirty="0">
                <a:hlinkClick r:id="rId12" action="ppaction://hlinksldjump"/>
              </a:rPr>
              <a:t>Ικανότητες που απαιτούνται για την κριτική σκέψη. </a:t>
            </a:r>
            <a:endParaRPr lang="el-GR" sz="2400" dirty="0" smtClean="0">
              <a:hlinkClick r:id="rId12" action="ppaction://hlinksldjump"/>
            </a:endParaRPr>
          </a:p>
          <a:p>
            <a:pPr lvl="1">
              <a:buFont typeface="Wingdings" pitchFamily="2" charset="2"/>
              <a:buChar char="§"/>
            </a:pPr>
            <a:r>
              <a:rPr lang="el-GR" sz="2400" dirty="0">
                <a:hlinkClick r:id="rId12" action="ppaction://hlinksldjump"/>
              </a:rPr>
              <a:t>Δεξιότητες και χαρακτηριστικά του κριτικά σκεπτόμενου ατόμου .</a:t>
            </a:r>
            <a:endParaRPr lang="el-GR" sz="2400" dirty="0" smtClean="0">
              <a:hlinkClick r:id="rId12" action="ppaction://hlinksldjump"/>
            </a:endParaRPr>
          </a:p>
          <a:p>
            <a:pPr marL="457200" lvl="1" indent="0">
              <a:buNone/>
            </a:pPr>
            <a:r>
              <a:rPr lang="el-GR" sz="2400" dirty="0" smtClean="0">
                <a:hlinkClick r:id="rId12" action="ppaction://hlinksldjump"/>
              </a:rPr>
              <a:t> </a:t>
            </a:r>
            <a:endParaRPr lang="fi-FI" sz="2400" dirty="0" smtClean="0"/>
          </a:p>
          <a:p>
            <a:pPr lvl="1">
              <a:buSzPct val="45000"/>
              <a:buFont typeface="Wingdings" pitchFamily="2" charset="2"/>
              <a:buChar char="§"/>
            </a:pPr>
            <a:endParaRPr lang="en-US" sz="2400" dirty="0" smtClean="0"/>
          </a:p>
          <a:p>
            <a:pPr>
              <a:buFont typeface="Wingdings" pitchFamily="2" charset="2"/>
              <a:buChar char="§"/>
            </a:pPr>
            <a:endParaRPr lang="el-GR" sz="2800" dirty="0"/>
          </a:p>
        </p:txBody>
      </p:sp>
      <p:sp>
        <p:nvSpPr>
          <p:cNvPr id="5" name="Θέση υποσέλιδου 3" descr="."/>
          <p:cNvSpPr txBox="1">
            <a:spLocks/>
          </p:cNvSpPr>
          <p:nvPr>
            <p:custDataLst>
              <p:tags r:id="rId5"/>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Νοσηλευτική Επιστήμη</a:t>
            </a:r>
            <a:endParaRPr lang="en-US" sz="1400" dirty="0"/>
          </a:p>
        </p:txBody>
      </p:sp>
      <p:sp>
        <p:nvSpPr>
          <p:cNvPr id="4" name="Slide Number Placeholder 3" descr="."/>
          <p:cNvSpPr>
            <a:spLocks noGrp="1"/>
          </p:cNvSpPr>
          <p:nvPr>
            <p:ph type="sldNum" sz="quarter" idx="12"/>
            <p:custDataLst>
              <p:tags r:id="rId6"/>
            </p:custDataLst>
          </p:nvPr>
        </p:nvSpPr>
        <p:spPr/>
        <p:txBody>
          <a:bodyPr/>
          <a:lstStyle/>
          <a:p>
            <a:fld id="{95390251-5B84-4D2F-A9C7-1C62C4738B3F}" type="slidenum">
              <a:rPr lang="el-GR" smtClean="0"/>
              <a:pPr/>
              <a:t>5</a:t>
            </a:fld>
            <a:endParaRPr lang="el-GR" dirty="0"/>
          </a:p>
        </p:txBody>
      </p:sp>
    </p:spTree>
    <p:custDataLst>
      <p:tags r:id="rId1"/>
    </p:custDataLst>
    <p:extLst>
      <p:ext uri="{BB962C8B-B14F-4D97-AF65-F5344CB8AC3E}">
        <p14:creationId xmlns:p14="http://schemas.microsoft.com/office/powerpoint/2010/main" val="303829524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457200" y="260648"/>
            <a:ext cx="8229600" cy="940966"/>
          </a:xfrm>
        </p:spPr>
        <p:txBody>
          <a:bodyPr>
            <a:noAutofit/>
          </a:bodyPr>
          <a:lstStyle/>
          <a:p>
            <a:r>
              <a:rPr lang="el-GR" altLang="el-GR" dirty="0"/>
              <a:t>Νοσηλευτική </a:t>
            </a:r>
            <a:r>
              <a:rPr lang="el-GR" altLang="el-GR" dirty="0" smtClean="0"/>
              <a:t>Διεργασία - Ορισμός</a:t>
            </a:r>
            <a:endParaRPr lang="en-US" sz="2800" b="0" dirty="0"/>
          </a:p>
        </p:txBody>
      </p:sp>
      <p:sp>
        <p:nvSpPr>
          <p:cNvPr id="9" name="Θέση περιεχομένου 8"/>
          <p:cNvSpPr>
            <a:spLocks noGrp="1"/>
          </p:cNvSpPr>
          <p:nvPr>
            <p:ph idx="1"/>
            <p:custDataLst>
              <p:tags r:id="rId3"/>
            </p:custDataLst>
          </p:nvPr>
        </p:nvSpPr>
        <p:spPr>
          <a:xfrm>
            <a:off x="457200" y="2132856"/>
            <a:ext cx="7920880" cy="2351139"/>
          </a:xfrm>
        </p:spPr>
        <p:txBody>
          <a:bodyPr>
            <a:noAutofit/>
          </a:bodyPr>
          <a:lstStyle/>
          <a:p>
            <a:pPr marL="0" indent="0" algn="ctr">
              <a:buNone/>
            </a:pPr>
            <a:r>
              <a:rPr lang="el-GR" sz="3600" dirty="0"/>
              <a:t> </a:t>
            </a:r>
            <a:r>
              <a:rPr lang="el-GR" sz="3600" u="sng" dirty="0"/>
              <a:t>Νοσηλευτική Διεργασία </a:t>
            </a:r>
            <a:r>
              <a:rPr lang="el-GR" sz="3600" dirty="0"/>
              <a:t>είναι τρόπος σκέψης και δράσης που βασίζεται στην επιστημονική μεθοδολογία, η οποία χρησιμοποιείται από επιστήμονες για την επίλυση </a:t>
            </a:r>
            <a:r>
              <a:rPr lang="el-GR" sz="3600" dirty="0" smtClean="0"/>
              <a:t>προβλημάτων.</a:t>
            </a:r>
            <a:endParaRPr lang="el-GR" sz="3600" dirty="0"/>
          </a:p>
        </p:txBody>
      </p:sp>
      <p:sp>
        <p:nvSpPr>
          <p:cNvPr id="8" name="Θέση υποσέλιδου 3" descr="."/>
          <p:cNvSpPr txBox="1">
            <a:spLocks/>
          </p:cNvSpPr>
          <p:nvPr>
            <p:custDataLst>
              <p:tags r:id="rId4"/>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Νοσηλευτική Επιστήμη</a:t>
            </a:r>
            <a:endParaRPr lang="en-US" sz="1400" dirty="0"/>
          </a:p>
          <a:p>
            <a:pPr algn="ctr"/>
            <a:endParaRPr lang="en-US"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6</a:t>
            </a:fld>
            <a:endParaRPr lang="el-GR" sz="1400" dirty="0"/>
          </a:p>
        </p:txBody>
      </p:sp>
    </p:spTree>
    <p:custDataLst>
      <p:tags r:id="rId1"/>
    </p:custDataLst>
    <p:extLst>
      <p:ext uri="{BB962C8B-B14F-4D97-AF65-F5344CB8AC3E}">
        <p14:creationId xmlns:p14="http://schemas.microsoft.com/office/powerpoint/2010/main" val="155227346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12575" y="276190"/>
            <a:ext cx="9011344" cy="940966"/>
          </a:xfrm>
        </p:spPr>
        <p:txBody>
          <a:bodyPr>
            <a:noAutofit/>
          </a:bodyPr>
          <a:lstStyle/>
          <a:p>
            <a:r>
              <a:rPr lang="el-GR" altLang="el-GR" dirty="0"/>
              <a:t>Νοσηλευτική </a:t>
            </a:r>
            <a:r>
              <a:rPr lang="el-GR" altLang="el-GR" dirty="0" smtClean="0"/>
              <a:t>Διεργασία - Περιγραφή</a:t>
            </a:r>
            <a:endParaRPr lang="en-US" sz="2800" b="0" dirty="0"/>
          </a:p>
        </p:txBody>
      </p:sp>
      <p:sp>
        <p:nvSpPr>
          <p:cNvPr id="9" name="Θέση περιεχομένου 8"/>
          <p:cNvSpPr>
            <a:spLocks noGrp="1"/>
          </p:cNvSpPr>
          <p:nvPr>
            <p:ph idx="1"/>
            <p:custDataLst>
              <p:tags r:id="rId3"/>
            </p:custDataLst>
          </p:nvPr>
        </p:nvSpPr>
        <p:spPr>
          <a:xfrm>
            <a:off x="457200" y="2132856"/>
            <a:ext cx="7920880" cy="2351139"/>
          </a:xfrm>
        </p:spPr>
        <p:txBody>
          <a:bodyPr>
            <a:noAutofit/>
          </a:bodyPr>
          <a:lstStyle/>
          <a:p>
            <a:pPr marL="0" indent="0" algn="ctr">
              <a:buNone/>
            </a:pPr>
            <a:r>
              <a:rPr lang="el-GR" sz="3600" dirty="0"/>
              <a:t>Η Νοσηλευτική Διεργασία είναι ένα </a:t>
            </a:r>
            <a:r>
              <a:rPr lang="el-GR" sz="3600" b="1" dirty="0"/>
              <a:t>εργαλείο</a:t>
            </a:r>
            <a:r>
              <a:rPr lang="el-GR" sz="3600" dirty="0"/>
              <a:t> για τον προσδιορισμό των προβλημάτων των ασθενών και μία οργανωμένη μέθοδος για την ικανοποίηση των αναγκών των </a:t>
            </a:r>
            <a:r>
              <a:rPr lang="el-GR" sz="3600" dirty="0" smtClean="0"/>
              <a:t>ασθενών.</a:t>
            </a:r>
            <a:endParaRPr lang="el-GR" sz="3600" dirty="0"/>
          </a:p>
        </p:txBody>
      </p:sp>
      <p:pic>
        <p:nvPicPr>
          <p:cNvPr id="6" name="Εικόνα 5" descr="Εικονίδιο μετάβασης στα Περιεχόμενα.">
            <a:hlinkClick r:id="rId8" action="ppaction://hlinksldjump" tooltip="Επιστροφή στα Περιεχόμενα"/>
          </p:cNvPr>
          <p:cNvPicPr>
            <a:picLocks noChangeAspect="1"/>
          </p:cNvPicPr>
          <p:nvPr/>
        </p:nvPicPr>
        <p:blipFill>
          <a:blip r:embed="rId9">
            <a:extLst>
              <a:ext uri="{BEBA8EAE-BF5A-486C-A8C5-ECC9F3942E4B}">
                <a14:imgProps xmlns:a14="http://schemas.microsoft.com/office/drawing/2010/main">
                  <a14:imgLayer r:embed="rId10">
                    <a14:imgEffect>
                      <a14:sharpenSoften amount="100000"/>
                    </a14:imgEffect>
                  </a14:imgLayer>
                </a14:imgProps>
              </a:ext>
              <a:ext uri="{28A0092B-C50C-407E-A947-70E740481C1C}">
                <a14:useLocalDpi xmlns:a14="http://schemas.microsoft.com/office/drawing/2010/main" val="0"/>
              </a:ext>
            </a:extLst>
          </a:blip>
          <a:stretch>
            <a:fillRect/>
          </a:stretch>
        </p:blipFill>
        <p:spPr>
          <a:xfrm>
            <a:off x="539552" y="5399695"/>
            <a:ext cx="576065" cy="651438"/>
          </a:xfrm>
          <a:prstGeom prst="rect">
            <a:avLst/>
          </a:prstGeom>
          <a:scene3d>
            <a:camera prst="isometricOffAxis1Right"/>
            <a:lightRig rig="threePt" dir="t"/>
          </a:scene3d>
        </p:spPr>
      </p:pic>
      <p:sp>
        <p:nvSpPr>
          <p:cNvPr id="8" name="Θέση υποσέλιδου 3" descr="."/>
          <p:cNvSpPr txBox="1">
            <a:spLocks/>
          </p:cNvSpPr>
          <p:nvPr>
            <p:custDataLst>
              <p:tags r:id="rId4"/>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Νοσηλευτική Επιστήμη</a:t>
            </a:r>
            <a:endParaRPr lang="en-US" sz="1400" dirty="0"/>
          </a:p>
          <a:p>
            <a:pPr algn="ctr"/>
            <a:endParaRPr lang="en-US"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7</a:t>
            </a:fld>
            <a:endParaRPr lang="el-GR" sz="1400" dirty="0"/>
          </a:p>
        </p:txBody>
      </p:sp>
    </p:spTree>
    <p:custDataLst>
      <p:tags r:id="rId1"/>
    </p:custDataLst>
    <p:extLst>
      <p:ext uri="{BB962C8B-B14F-4D97-AF65-F5344CB8AC3E}">
        <p14:creationId xmlns:p14="http://schemas.microsoft.com/office/powerpoint/2010/main" val="406176054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12575" y="276190"/>
            <a:ext cx="9011344" cy="940966"/>
          </a:xfrm>
        </p:spPr>
        <p:txBody>
          <a:bodyPr>
            <a:noAutofit/>
          </a:bodyPr>
          <a:lstStyle/>
          <a:p>
            <a:r>
              <a:rPr lang="el-GR" altLang="el-GR" dirty="0" smtClean="0"/>
              <a:t>Τα 5 στοιχεία της                                  Νοσηλευτική Διεργασίας</a:t>
            </a:r>
            <a:endParaRPr lang="en-US" sz="2800" b="0" dirty="0"/>
          </a:p>
        </p:txBody>
      </p:sp>
      <p:sp>
        <p:nvSpPr>
          <p:cNvPr id="9" name="Θέση περιεχομένου 8"/>
          <p:cNvSpPr>
            <a:spLocks noGrp="1"/>
          </p:cNvSpPr>
          <p:nvPr>
            <p:ph idx="1"/>
            <p:custDataLst>
              <p:tags r:id="rId3"/>
            </p:custDataLst>
          </p:nvPr>
        </p:nvSpPr>
        <p:spPr>
          <a:xfrm>
            <a:off x="457200" y="2132856"/>
            <a:ext cx="7920880" cy="2351139"/>
          </a:xfrm>
        </p:spPr>
        <p:txBody>
          <a:bodyPr>
            <a:noAutofit/>
          </a:bodyPr>
          <a:lstStyle/>
          <a:p>
            <a:pPr marL="0" indent="0" algn="ctr">
              <a:buNone/>
            </a:pPr>
            <a:r>
              <a:rPr lang="el-GR" sz="3600" dirty="0"/>
              <a:t>Εκτίμηση της </a:t>
            </a:r>
            <a:r>
              <a:rPr lang="el-GR" sz="3600" dirty="0" smtClean="0"/>
              <a:t>κατάστασης. </a:t>
            </a:r>
            <a:endParaRPr lang="el-GR" sz="3600" dirty="0"/>
          </a:p>
          <a:p>
            <a:pPr marL="0" indent="0" algn="ctr">
              <a:buNone/>
            </a:pPr>
            <a:r>
              <a:rPr lang="el-GR" sz="3600" dirty="0"/>
              <a:t>Νοσηλευτική </a:t>
            </a:r>
            <a:r>
              <a:rPr lang="el-GR" sz="3600" dirty="0" smtClean="0"/>
              <a:t>Διάγνωση.</a:t>
            </a:r>
            <a:endParaRPr lang="el-GR" sz="3600" dirty="0"/>
          </a:p>
          <a:p>
            <a:pPr marL="0" indent="0" algn="ctr">
              <a:buNone/>
            </a:pPr>
            <a:r>
              <a:rPr lang="el-GR" sz="3600" dirty="0" smtClean="0"/>
              <a:t>Προγραμματισμός.</a:t>
            </a:r>
            <a:endParaRPr lang="el-GR" sz="3600" dirty="0"/>
          </a:p>
          <a:p>
            <a:pPr marL="0" indent="0" algn="ctr">
              <a:buNone/>
            </a:pPr>
            <a:r>
              <a:rPr lang="el-GR" sz="3600" dirty="0" smtClean="0"/>
              <a:t>Εφαρμογή.</a:t>
            </a:r>
            <a:endParaRPr lang="el-GR" sz="3600" dirty="0"/>
          </a:p>
          <a:p>
            <a:pPr marL="0" indent="0" algn="ctr">
              <a:buNone/>
            </a:pPr>
            <a:r>
              <a:rPr lang="el-GR" sz="3600" dirty="0"/>
              <a:t>Εκτίμηση των </a:t>
            </a:r>
            <a:r>
              <a:rPr lang="el-GR" sz="3600" dirty="0" smtClean="0"/>
              <a:t>αποτελεσμάτων.</a:t>
            </a:r>
            <a:endParaRPr lang="el-GR" sz="3600" dirty="0"/>
          </a:p>
        </p:txBody>
      </p:sp>
      <p:sp>
        <p:nvSpPr>
          <p:cNvPr id="8" name="Θέση υποσέλιδου 3" descr="."/>
          <p:cNvSpPr txBox="1">
            <a:spLocks/>
          </p:cNvSpPr>
          <p:nvPr>
            <p:custDataLst>
              <p:tags r:id="rId4"/>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Νοσηλευτική Επιστήμη</a:t>
            </a:r>
            <a:endParaRPr lang="en-US" sz="1400" dirty="0"/>
          </a:p>
          <a:p>
            <a:pPr algn="ctr"/>
            <a:endParaRPr lang="en-US"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8</a:t>
            </a:fld>
            <a:endParaRPr lang="el-GR" sz="1400" dirty="0"/>
          </a:p>
        </p:txBody>
      </p:sp>
    </p:spTree>
    <p:custDataLst>
      <p:tags r:id="rId1"/>
    </p:custDataLst>
    <p:extLst>
      <p:ext uri="{BB962C8B-B14F-4D97-AF65-F5344CB8AC3E}">
        <p14:creationId xmlns:p14="http://schemas.microsoft.com/office/powerpoint/2010/main" val="153409993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12575" y="276190"/>
            <a:ext cx="9011344" cy="940966"/>
          </a:xfrm>
        </p:spPr>
        <p:txBody>
          <a:bodyPr>
            <a:noAutofit/>
          </a:bodyPr>
          <a:lstStyle/>
          <a:p>
            <a:r>
              <a:rPr lang="el-GR" altLang="el-GR" dirty="0"/>
              <a:t>Εκτίμηση Κατάστασης</a:t>
            </a:r>
            <a:endParaRPr lang="en-US" sz="2800" b="0" dirty="0"/>
          </a:p>
        </p:txBody>
      </p:sp>
      <p:sp>
        <p:nvSpPr>
          <p:cNvPr id="9" name="Θέση περιεχομένου 8"/>
          <p:cNvSpPr>
            <a:spLocks noGrp="1"/>
          </p:cNvSpPr>
          <p:nvPr>
            <p:ph idx="1"/>
            <p:custDataLst>
              <p:tags r:id="rId3"/>
            </p:custDataLst>
          </p:nvPr>
        </p:nvSpPr>
        <p:spPr>
          <a:xfrm>
            <a:off x="557807" y="1435613"/>
            <a:ext cx="7920880" cy="2351139"/>
          </a:xfrm>
        </p:spPr>
        <p:txBody>
          <a:bodyPr>
            <a:noAutofit/>
          </a:bodyPr>
          <a:lstStyle/>
          <a:p>
            <a:r>
              <a:rPr lang="el-GR" dirty="0"/>
              <a:t>Συλλογή, Οργάνωση, Καταγραφή και Αξιολόγηση των πληροφοριών που αφορούν την κατάσταση υγείας ενός </a:t>
            </a:r>
            <a:r>
              <a:rPr lang="el-GR" dirty="0" smtClean="0"/>
              <a:t>ασθενή.</a:t>
            </a:r>
            <a:endParaRPr lang="el-GR" dirty="0"/>
          </a:p>
          <a:p>
            <a:r>
              <a:rPr lang="el-GR" dirty="0"/>
              <a:t>Τα δεδομένα λαμβάνονται από τον ασθενή, την οικογένεια, τις διαγνωστικές εξετάσεις και από τους άλλους επαγγελματίες που ασχολούνται με τη φροντίδα </a:t>
            </a:r>
            <a:r>
              <a:rPr lang="el-GR" dirty="0" smtClean="0"/>
              <a:t>υγείας.</a:t>
            </a:r>
            <a:endParaRPr lang="el-GR" dirty="0"/>
          </a:p>
          <a:p>
            <a:endParaRPr lang="el-GR" dirty="0"/>
          </a:p>
        </p:txBody>
      </p:sp>
      <p:sp>
        <p:nvSpPr>
          <p:cNvPr id="8" name="Θέση υποσέλιδου 3" descr="."/>
          <p:cNvSpPr txBox="1">
            <a:spLocks/>
          </p:cNvSpPr>
          <p:nvPr>
            <p:custDataLst>
              <p:tags r:id="rId4"/>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Νοσηλευτική Επιστήμη</a:t>
            </a:r>
            <a:endParaRPr lang="en-US" sz="1400" dirty="0"/>
          </a:p>
          <a:p>
            <a:pPr algn="ctr"/>
            <a:endParaRPr lang="en-US"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9</a:t>
            </a:fld>
            <a:endParaRPr lang="el-GR" sz="1400" dirty="0"/>
          </a:p>
        </p:txBody>
      </p:sp>
    </p:spTree>
    <p:custDataLst>
      <p:tags r:id="rId1"/>
    </p:custDataLst>
    <p:extLst>
      <p:ext uri="{BB962C8B-B14F-4D97-AF65-F5344CB8AC3E}">
        <p14:creationId xmlns:p14="http://schemas.microsoft.com/office/powerpoint/2010/main" val="129903468"/>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ZHAW.ACCESSIBILITYADDIN.DEFAULTLANGUAGE" val="msoLanguageIDGreek"/>
  <p:tag name="ZHAW.ACCESSIBILITYADDIN.CHECKTIMEDATE" val="22/4/2015 5:05:03 μμ"/>
</p:tagLst>
</file>

<file path=ppt/tags/tag1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0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0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02.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03.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04.xml><?xml version="1.0" encoding="utf-8"?>
<p:tagLst xmlns:a="http://schemas.openxmlformats.org/drawingml/2006/main" xmlns:r="http://schemas.openxmlformats.org/officeDocument/2006/relationships" xmlns:p="http://schemas.openxmlformats.org/presentationml/2006/main">
  <p:tag name="ZHAW.ACCESSIBILITYADDIN.READINGORDER" val="22,9,2,8,24,"/>
</p:tagLst>
</file>

<file path=ppt/tags/tag10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0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0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08.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09.xml><?xml version="1.0" encoding="utf-8"?>
<p:tagLst xmlns:a="http://schemas.openxmlformats.org/drawingml/2006/main" xmlns:r="http://schemas.openxmlformats.org/officeDocument/2006/relationships" xmlns:p="http://schemas.openxmlformats.org/presentationml/2006/main">
  <p:tag name="ZHAW.ACCESSIBILITYADDIN.READINGORDER" val="22,9,2,8,24,"/>
</p:tagLst>
</file>

<file path=ppt/tags/tag1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1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1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12.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13.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14.xml><?xml version="1.0" encoding="utf-8"?>
<p:tagLst xmlns:a="http://schemas.openxmlformats.org/drawingml/2006/main" xmlns:r="http://schemas.openxmlformats.org/officeDocument/2006/relationships" xmlns:p="http://schemas.openxmlformats.org/presentationml/2006/main">
  <p:tag name="ZHAW.ACCESSIBILITYADDIN.READINGORDER" val="22,9,6,8,24,"/>
</p:tagLst>
</file>

<file path=ppt/tags/tag11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1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1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18.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19.xml><?xml version="1.0" encoding="utf-8"?>
<p:tagLst xmlns:a="http://schemas.openxmlformats.org/drawingml/2006/main" xmlns:r="http://schemas.openxmlformats.org/officeDocument/2006/relationships" xmlns:p="http://schemas.openxmlformats.org/presentationml/2006/main">
  <p:tag name="ZHAW.ACCESSIBILITYADDIN.READINGORDER" val="22,9,8,24,"/>
</p:tagLst>
</file>

<file path=ppt/tags/tag12.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2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2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22.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23.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24.xml><?xml version="1.0" encoding="utf-8"?>
<p:tagLst xmlns:a="http://schemas.openxmlformats.org/drawingml/2006/main" xmlns:r="http://schemas.openxmlformats.org/officeDocument/2006/relationships" xmlns:p="http://schemas.openxmlformats.org/presentationml/2006/main">
  <p:tag name="ZHAW.ACCESSIBILITYADDIN.READINGORDER" val="22,9,8,24,"/>
</p:tagLst>
</file>

<file path=ppt/tags/tag12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2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2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28.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29.xml><?xml version="1.0" encoding="utf-8"?>
<p:tagLst xmlns:a="http://schemas.openxmlformats.org/drawingml/2006/main" xmlns:r="http://schemas.openxmlformats.org/officeDocument/2006/relationships" xmlns:p="http://schemas.openxmlformats.org/presentationml/2006/main">
  <p:tag name="ZHAW.ACCESSIBILITYADDIN.READINGORDER" val="22,9,8,24,"/>
</p:tagLst>
</file>

<file path=ppt/tags/tag13.xml><?xml version="1.0" encoding="utf-8"?>
<p:tagLst xmlns:a="http://schemas.openxmlformats.org/drawingml/2006/main" xmlns:r="http://schemas.openxmlformats.org/officeDocument/2006/relationships" xmlns:p="http://schemas.openxmlformats.org/presentationml/2006/main">
  <p:tag name="ZHAW.ACCESSIBILITYADDIN.READINGORDER" val="2,3,5,6,"/>
</p:tagLst>
</file>

<file path=ppt/tags/tag13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3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32.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33.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34.xml><?xml version="1.0" encoding="utf-8"?>
<p:tagLst xmlns:a="http://schemas.openxmlformats.org/drawingml/2006/main" xmlns:r="http://schemas.openxmlformats.org/officeDocument/2006/relationships" xmlns:p="http://schemas.openxmlformats.org/presentationml/2006/main">
  <p:tag name="ZHAW.ACCESSIBILITYADDIN.READINGORDER" val="22,9,8,24,"/>
</p:tagLst>
</file>

<file path=ppt/tags/tag13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3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3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38.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39.xml><?xml version="1.0" encoding="utf-8"?>
<p:tagLst xmlns:a="http://schemas.openxmlformats.org/drawingml/2006/main" xmlns:r="http://schemas.openxmlformats.org/officeDocument/2006/relationships" xmlns:p="http://schemas.openxmlformats.org/presentationml/2006/main">
  <p:tag name="ZHAW.ACCESSIBILITYADDIN.READINGORDER" val="22,9,6,8,24,"/>
</p:tagLst>
</file>

<file path=ppt/tags/tag1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4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4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42.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43.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44.xml><?xml version="1.0" encoding="utf-8"?>
<p:tagLst xmlns:a="http://schemas.openxmlformats.org/drawingml/2006/main" xmlns:r="http://schemas.openxmlformats.org/officeDocument/2006/relationships" xmlns:p="http://schemas.openxmlformats.org/presentationml/2006/main">
  <p:tag name="ZHAW.ACCESSIBILITYADDIN.READINGORDER" val="22,9,8,24,"/>
</p:tagLst>
</file>

<file path=ppt/tags/tag14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4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4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48.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49.xml><?xml version="1.0" encoding="utf-8"?>
<p:tagLst xmlns:a="http://schemas.openxmlformats.org/drawingml/2006/main" xmlns:r="http://schemas.openxmlformats.org/officeDocument/2006/relationships" xmlns:p="http://schemas.openxmlformats.org/presentationml/2006/main">
  <p:tag name="ZHAW.ACCESSIBILITYADDIN.READINGORDER" val="22,9,8,24,"/>
</p:tagLst>
</file>

<file path=ppt/tags/tag1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5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5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52.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53.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54.xml><?xml version="1.0" encoding="utf-8"?>
<p:tagLst xmlns:a="http://schemas.openxmlformats.org/drawingml/2006/main" xmlns:r="http://schemas.openxmlformats.org/officeDocument/2006/relationships" xmlns:p="http://schemas.openxmlformats.org/presentationml/2006/main">
  <p:tag name="ZHAW.ACCESSIBILITYADDIN.READINGORDER" val="22,9,8,24,"/>
</p:tagLst>
</file>

<file path=ppt/tags/tag15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5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5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58.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59.xml><?xml version="1.0" encoding="utf-8"?>
<p:tagLst xmlns:a="http://schemas.openxmlformats.org/drawingml/2006/main" xmlns:r="http://schemas.openxmlformats.org/officeDocument/2006/relationships" xmlns:p="http://schemas.openxmlformats.org/presentationml/2006/main">
  <p:tag name="ZHAW.ACCESSIBILITYADDIN.READINGORDER" val="22,9,8,24,"/>
</p:tagLst>
</file>

<file path=ppt/tags/tag1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6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6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62.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63.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64.xml><?xml version="1.0" encoding="utf-8"?>
<p:tagLst xmlns:a="http://schemas.openxmlformats.org/drawingml/2006/main" xmlns:r="http://schemas.openxmlformats.org/officeDocument/2006/relationships" xmlns:p="http://schemas.openxmlformats.org/presentationml/2006/main">
  <p:tag name="ZHAW.ACCESSIBILITYADDIN.READINGORDER" val="22,9,8,24,"/>
</p:tagLst>
</file>

<file path=ppt/tags/tag16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6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6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68.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69.xml><?xml version="1.0" encoding="utf-8"?>
<p:tagLst xmlns:a="http://schemas.openxmlformats.org/drawingml/2006/main" xmlns:r="http://schemas.openxmlformats.org/officeDocument/2006/relationships" xmlns:p="http://schemas.openxmlformats.org/presentationml/2006/main">
  <p:tag name="ZHAW.ACCESSIBILITYADDIN.READINGORDER" val="2,6,14,"/>
</p:tagLst>
</file>

<file path=ppt/tags/tag1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7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7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72.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73.xml><?xml version="1.0" encoding="utf-8"?>
<p:tagLst xmlns:a="http://schemas.openxmlformats.org/drawingml/2006/main" xmlns:r="http://schemas.openxmlformats.org/officeDocument/2006/relationships" xmlns:p="http://schemas.openxmlformats.org/presentationml/2006/main">
  <p:tag name="ZHAW.ACCESSIBILITYADDIN.READINGORDER" val="7,9,10,"/>
</p:tagLst>
</file>

<file path=ppt/tags/tag17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8.xml><?xml version="1.0" encoding="utf-8"?>
<p:tagLst xmlns:a="http://schemas.openxmlformats.org/drawingml/2006/main" xmlns:r="http://schemas.openxmlformats.org/officeDocument/2006/relationships" xmlns:p="http://schemas.openxmlformats.org/presentationml/2006/main">
  <p:tag name="ZHAW.ACCESSIBILITYADDIN.READINGORDER" val="2,3,6,5,4,"/>
</p:tagLst>
</file>

<file path=ppt/tags/tag19.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xml><?xml version="1.0" encoding="utf-8"?>
<p:tagLst xmlns:a="http://schemas.openxmlformats.org/drawingml/2006/main" xmlns:r="http://schemas.openxmlformats.org/officeDocument/2006/relationships" xmlns:p="http://schemas.openxmlformats.org/presentationml/2006/main">
  <p:tag name="ZHAW.ACCESSIBILITYADDIN.READINGORDER" val="1026,2,3,5,"/>
</p:tagLst>
</file>

<file path=ppt/tags/tag2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2.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3.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4.xml><?xml version="1.0" encoding="utf-8"?>
<p:tagLst xmlns:a="http://schemas.openxmlformats.org/drawingml/2006/main" xmlns:r="http://schemas.openxmlformats.org/officeDocument/2006/relationships" xmlns:p="http://schemas.openxmlformats.org/presentationml/2006/main">
  <p:tag name="ZHAW.ACCESSIBILITYADDIN.READINGORDER" val="22,9,8,24,"/>
</p:tagLst>
</file>

<file path=ppt/tags/tag2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8.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9.xml><?xml version="1.0" encoding="utf-8"?>
<p:tagLst xmlns:a="http://schemas.openxmlformats.org/drawingml/2006/main" xmlns:r="http://schemas.openxmlformats.org/officeDocument/2006/relationships" xmlns:p="http://schemas.openxmlformats.org/presentationml/2006/main">
  <p:tag name="ZHAW.ACCESSIBILITYADDIN.READINGORDER" val="22,9,6,8,24,"/>
</p:tagLst>
</file>

<file path=ppt/tags/tag3.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3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3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32.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33.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34.xml><?xml version="1.0" encoding="utf-8"?>
<p:tagLst xmlns:a="http://schemas.openxmlformats.org/drawingml/2006/main" xmlns:r="http://schemas.openxmlformats.org/officeDocument/2006/relationships" xmlns:p="http://schemas.openxmlformats.org/presentationml/2006/main">
  <p:tag name="ZHAW.ACCESSIBILITYADDIN.READINGORDER" val="22,9,8,24,"/>
</p:tagLst>
</file>

<file path=ppt/tags/tag3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3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3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38.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39.xml><?xml version="1.0" encoding="utf-8"?>
<p:tagLst xmlns:a="http://schemas.openxmlformats.org/drawingml/2006/main" xmlns:r="http://schemas.openxmlformats.org/officeDocument/2006/relationships" xmlns:p="http://schemas.openxmlformats.org/presentationml/2006/main">
  <p:tag name="ZHAW.ACCESSIBILITYADDIN.READINGORDER" val="22,9,8,24,"/>
</p:tagLst>
</file>

<file path=ppt/tags/tag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4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4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42.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43.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44.xml><?xml version="1.0" encoding="utf-8"?>
<p:tagLst xmlns:a="http://schemas.openxmlformats.org/drawingml/2006/main" xmlns:r="http://schemas.openxmlformats.org/officeDocument/2006/relationships" xmlns:p="http://schemas.openxmlformats.org/presentationml/2006/main">
  <p:tag name="ZHAW.ACCESSIBILITYADDIN.READINGORDER" val="22,9,8,24,"/>
</p:tagLst>
</file>

<file path=ppt/tags/tag4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4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4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48.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49.xml><?xml version="1.0" encoding="utf-8"?>
<p:tagLst xmlns:a="http://schemas.openxmlformats.org/drawingml/2006/main" xmlns:r="http://schemas.openxmlformats.org/officeDocument/2006/relationships" xmlns:p="http://schemas.openxmlformats.org/presentationml/2006/main">
  <p:tag name="ZHAW.ACCESSIBILITYADDIN.READINGORDER" val="22,9,8,24,"/>
</p:tagLst>
</file>

<file path=ppt/tags/tag5.xml><?xml version="1.0" encoding="utf-8"?>
<p:tagLst xmlns:a="http://schemas.openxmlformats.org/drawingml/2006/main" xmlns:r="http://schemas.openxmlformats.org/officeDocument/2006/relationships" xmlns:p="http://schemas.openxmlformats.org/presentationml/2006/main">
  <p:tag name="ZHAW.ACCESSIBILITYADDIN.READINGORDER" val="8,9,5,3,"/>
</p:tagLst>
</file>

<file path=ppt/tags/tag5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5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52.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53.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54.xml><?xml version="1.0" encoding="utf-8"?>
<p:tagLst xmlns:a="http://schemas.openxmlformats.org/drawingml/2006/main" xmlns:r="http://schemas.openxmlformats.org/officeDocument/2006/relationships" xmlns:p="http://schemas.openxmlformats.org/presentationml/2006/main">
  <p:tag name="ZHAW.ACCESSIBILITYADDIN.READINGORDER" val="22,9,8,24,"/>
</p:tagLst>
</file>

<file path=ppt/tags/tag5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5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5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58.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59.xml><?xml version="1.0" encoding="utf-8"?>
<p:tagLst xmlns:a="http://schemas.openxmlformats.org/drawingml/2006/main" xmlns:r="http://schemas.openxmlformats.org/officeDocument/2006/relationships" xmlns:p="http://schemas.openxmlformats.org/presentationml/2006/main">
  <p:tag name="ZHAW.ACCESSIBILITYADDIN.READINGORDER" val="22,9,6,8,24,"/>
</p:tagLst>
</file>

<file path=ppt/tags/tag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6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6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62.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63.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64.xml><?xml version="1.0" encoding="utf-8"?>
<p:tagLst xmlns:a="http://schemas.openxmlformats.org/drawingml/2006/main" xmlns:r="http://schemas.openxmlformats.org/officeDocument/2006/relationships" xmlns:p="http://schemas.openxmlformats.org/presentationml/2006/main">
  <p:tag name="ZHAW.ACCESSIBILITYADDIN.READINGORDER" val="22,9,8,24,"/>
</p:tagLst>
</file>

<file path=ppt/tags/tag6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6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6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68.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69.xml><?xml version="1.0" encoding="utf-8"?>
<p:tagLst xmlns:a="http://schemas.openxmlformats.org/drawingml/2006/main" xmlns:r="http://schemas.openxmlformats.org/officeDocument/2006/relationships" xmlns:p="http://schemas.openxmlformats.org/presentationml/2006/main">
  <p:tag name="ZHAW.ACCESSIBILITYADDIN.READINGORDER" val="22,9,8,24,"/>
</p:tagLst>
</file>

<file path=ppt/tags/tag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7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7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72.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73.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74.xml><?xml version="1.0" encoding="utf-8"?>
<p:tagLst xmlns:a="http://schemas.openxmlformats.org/drawingml/2006/main" xmlns:r="http://schemas.openxmlformats.org/officeDocument/2006/relationships" xmlns:p="http://schemas.openxmlformats.org/presentationml/2006/main">
  <p:tag name="ZHAW.ACCESSIBILITYADDIN.READINGORDER" val="22,9,8,24,"/>
</p:tagLst>
</file>

<file path=ppt/tags/tag7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7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7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78.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79.xml><?xml version="1.0" encoding="utf-8"?>
<p:tagLst xmlns:a="http://schemas.openxmlformats.org/drawingml/2006/main" xmlns:r="http://schemas.openxmlformats.org/officeDocument/2006/relationships" xmlns:p="http://schemas.openxmlformats.org/presentationml/2006/main">
  <p:tag name="ZHAW.ACCESSIBILITYADDIN.READINGORDER" val="22,9,6,8,24,"/>
</p:tagLst>
</file>

<file path=ppt/tags/tag8.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8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8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82.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83.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84.xml><?xml version="1.0" encoding="utf-8"?>
<p:tagLst xmlns:a="http://schemas.openxmlformats.org/drawingml/2006/main" xmlns:r="http://schemas.openxmlformats.org/officeDocument/2006/relationships" xmlns:p="http://schemas.openxmlformats.org/presentationml/2006/main">
  <p:tag name="ZHAW.ACCESSIBILITYADDIN.READINGORDER" val="22,9,8,24,"/>
</p:tagLst>
</file>

<file path=ppt/tags/tag8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8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8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88.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89.xml><?xml version="1.0" encoding="utf-8"?>
<p:tagLst xmlns:a="http://schemas.openxmlformats.org/drawingml/2006/main" xmlns:r="http://schemas.openxmlformats.org/officeDocument/2006/relationships" xmlns:p="http://schemas.openxmlformats.org/presentationml/2006/main">
  <p:tag name="ZHAW.ACCESSIBILITYADDIN.READINGORDER" val="22,9,2,8,24,"/>
</p:tagLst>
</file>

<file path=ppt/tags/tag9.xml><?xml version="1.0" encoding="utf-8"?>
<p:tagLst xmlns:a="http://schemas.openxmlformats.org/drawingml/2006/main" xmlns:r="http://schemas.openxmlformats.org/officeDocument/2006/relationships" xmlns:p="http://schemas.openxmlformats.org/presentationml/2006/main">
  <p:tag name="ZHAW.ACCESSIBILITYADDIN.READINGORDER" val="2,3,5,6,"/>
</p:tagLst>
</file>

<file path=ppt/tags/tag9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9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92.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93.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94.xml><?xml version="1.0" encoding="utf-8"?>
<p:tagLst xmlns:a="http://schemas.openxmlformats.org/drawingml/2006/main" xmlns:r="http://schemas.openxmlformats.org/officeDocument/2006/relationships" xmlns:p="http://schemas.openxmlformats.org/presentationml/2006/main">
  <p:tag name="ZHAW.ACCESSIBILITYADDIN.READINGORDER" val="22,9,2,8,24,"/>
</p:tagLst>
</file>

<file path=ppt/tags/tag9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9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9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98.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99.xml><?xml version="1.0" encoding="utf-8"?>
<p:tagLst xmlns:a="http://schemas.openxmlformats.org/drawingml/2006/main" xmlns:r="http://schemas.openxmlformats.org/officeDocument/2006/relationships" xmlns:p="http://schemas.openxmlformats.org/presentationml/2006/main">
  <p:tag name="ZHAW.ACCESSIBILITYADDIN.READINGORDER" val="22,9,2,8,24,"/>
</p:tagLst>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1 6 " ? > < D o c u m e n t S e t t i n g s   x m l n s : x s d = " h t t p : / / w w w . w 3 . o r g / 2 0 0 1 / X M L S c h e m a "   x m l n s : x s i = " h t t p : / / w w w . w 3 . o r g / 2 0 0 1 / X M L S c h e m a - i n s t a n c e "   x m l n s = " h t t p : / / w w w . z h a w . c h / A c c e s s i b i l i t y A d d I n " >  
     < C h e c k R e a d i n g O r d e r > t r u e < / C h e c k R e a d i n g O r d e r >  
     < C h e c k T a b l e H e a d e r > t r u e < / C h e c k T a b l e H e a d e r >  
     < C h e c k S l i d e T i t l e > t r u e < / C h e c k S l i d e T i t l e >  
     < C h e c k L a n g u a g e S e t t i n g > t r u e < / C h e c k L a n g u a g e S e t t i n g >  
     < C h e c k A l t T e x t > t r u e < / C h e c k A l t T e x t >  
     < C h e c k T e x t S i z e > f a l s e < / C h e c k T e x t S i z e >  
     < C h e c k S c r e e n T i p > f a l s e < / C h e c k S c r e e n T i p >  
     < S h o w S h a p e N a m e C o l u m n > f a l s e < / S h o w S h a p e N a m e C o l u m n >  
     < S h o w I s s u e D e s c r i p t i o n > t r u e < / S h o w I s s u e D e s c r i p t i o n >  
 < / D o c u m e n t S e t t i n g s > 
</file>

<file path=customXml/itemProps1.xml><?xml version="1.0" encoding="utf-8"?>
<ds:datastoreItem xmlns:ds="http://schemas.openxmlformats.org/officeDocument/2006/customXml" ds:itemID="{D9858962-5C07-4785-81E6-931243DD8B10}">
  <ds:schemaRefs>
    <ds:schemaRef ds:uri="http://www.w3.org/2001/XMLSchema"/>
    <ds:schemaRef ds:uri="http://www.zhaw.ch/AccessibilityAddIn"/>
  </ds:schemaRefs>
</ds:datastoreItem>
</file>

<file path=docProps/app.xml><?xml version="1.0" encoding="utf-8"?>
<Properties xmlns="http://schemas.openxmlformats.org/officeDocument/2006/extended-properties" xmlns:vt="http://schemas.openxmlformats.org/officeDocument/2006/docPropsVTypes">
  <Template>Προγραμματισμός IV_Ενότητα 1</Template>
  <TotalTime>1265</TotalTime>
  <Words>1404</Words>
  <Application>Microsoft Office PowerPoint</Application>
  <PresentationFormat>Προβολή στην οθόνη (4:3)</PresentationFormat>
  <Paragraphs>271</Paragraphs>
  <Slides>36</Slides>
  <Notes>36</Notes>
  <HiddenSlides>0</HiddenSlides>
  <MMClips>0</MMClips>
  <ScaleCrop>false</ScaleCrop>
  <HeadingPairs>
    <vt:vector size="6" baseType="variant">
      <vt:variant>
        <vt:lpstr>Γραμματοσειρές που χρησιμοποιούνται</vt:lpstr>
      </vt:variant>
      <vt:variant>
        <vt:i4>3</vt:i4>
      </vt:variant>
      <vt:variant>
        <vt:lpstr>Θέμα</vt:lpstr>
      </vt:variant>
      <vt:variant>
        <vt:i4>1</vt:i4>
      </vt:variant>
      <vt:variant>
        <vt:lpstr>Τίτλοι διαφανειών</vt:lpstr>
      </vt:variant>
      <vt:variant>
        <vt:i4>36</vt:i4>
      </vt:variant>
    </vt:vector>
  </HeadingPairs>
  <TitlesOfParts>
    <vt:vector size="40" baseType="lpstr">
      <vt:lpstr>Arial</vt:lpstr>
      <vt:lpstr>Calibri</vt:lpstr>
      <vt:lpstr>Wingdings</vt:lpstr>
      <vt:lpstr>Θέμα του Office</vt:lpstr>
      <vt:lpstr>Εισαγωγή στη                     Νοσηλευτική Επιστήμη</vt:lpstr>
      <vt:lpstr>Άδειες Χρήσης</vt:lpstr>
      <vt:lpstr>Χρηματοδότηση</vt:lpstr>
      <vt:lpstr>Σκοποί  ενότητας</vt:lpstr>
      <vt:lpstr>Περιεχόμενα ενότητας</vt:lpstr>
      <vt:lpstr>Νοσηλευτική Διεργασία - Ορισμός</vt:lpstr>
      <vt:lpstr>Νοσηλευτική Διεργασία - Περιγραφή</vt:lpstr>
      <vt:lpstr>Τα 5 στοιχεία της                                  Νοσηλευτική Διεργασίας</vt:lpstr>
      <vt:lpstr>Εκτίμηση Κατάστασης</vt:lpstr>
      <vt:lpstr>Νοσηλευτική Διάγνωση</vt:lpstr>
      <vt:lpstr>Προγραμματισμός</vt:lpstr>
      <vt:lpstr>Εφαρμογή </vt:lpstr>
      <vt:lpstr>Αξιολόγηση </vt:lpstr>
      <vt:lpstr>Στόχοι της Συστηματικής,              Δυναμικής διεργασίας </vt:lpstr>
      <vt:lpstr>Σχέδιο Φροντίδας </vt:lpstr>
      <vt:lpstr>Κριτικός Τρόπος Σκέψης</vt:lpstr>
      <vt:lpstr>Κριτικός τρόπος σκέψης σημαίνει:</vt:lpstr>
      <vt:lpstr>Νοσηλευτική Επιστήμη</vt:lpstr>
      <vt:lpstr>Σύγκριση                                                    της Επιστημονικής Μεθόδου και  της Νοσηλευτικής Διεργασίας (α)</vt:lpstr>
      <vt:lpstr>Σύγκριση                                                    της Επιστημονικής Μεθόδου και  της Νοσηλευτικής Διεργασίας (β)</vt:lpstr>
      <vt:lpstr>Σύγκριση                                                    της Επιστημονικής Μεθόδου και  της Νοσηλευτικής Διεργασίας (γ)</vt:lpstr>
      <vt:lpstr>Σύγκριση                                                    της Επιστημονικής Μεθόδου και  της Νοσηλευτικής Διεργασίας (δ)</vt:lpstr>
      <vt:lpstr>Σύγκριση                                                    της Επιστημονικής Μεθόδου και  της Νοσηλευτικής Διεργασίας (ε)</vt:lpstr>
      <vt:lpstr>Η διαδικασία επίλυσης προβλημάτων περιλαμβάνει:</vt:lpstr>
      <vt:lpstr>Ικανότητες που απαιτούνται για την κριτική σκέψη</vt:lpstr>
      <vt:lpstr>Αποτελεσματική ανάγνωση</vt:lpstr>
      <vt:lpstr>Αποτελεσματική γραφή</vt:lpstr>
      <vt:lpstr>Προσεκτική ακρόαση</vt:lpstr>
      <vt:lpstr>Αποτελεσματική επικοινωνία</vt:lpstr>
      <vt:lpstr>Δεξιότητες και χαρακτηριστικά του κριτικά σκεπτόμενου ατόμου (α)</vt:lpstr>
      <vt:lpstr>Δεξιότητες και χαρακτηριστικά του κριτικά σκεπτόμενου ατόμου (β)</vt:lpstr>
      <vt:lpstr>Δεξιότητες και χαρακτηριστικά του κριτικά σκεπτόμενου ατόμου (γ)</vt:lpstr>
      <vt:lpstr>Δεξιότητες και χαρακτηριστικά του κριτικά σκεπτόμενου ατόμου (δ)</vt:lpstr>
      <vt:lpstr>Δεξιότητες και χαρακτηριστικά του κριτικά σκεπτόμενου ατόμου (ε)</vt:lpstr>
      <vt:lpstr>Βιβλιογραφία </vt:lpstr>
      <vt:lpstr>Τέλος Ενότητας</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Εισαγωγή στη                     Νοσηλευτική Επιστήμη</dc:title>
  <cp:lastModifiedBy>Tilemahos Stilianos</cp:lastModifiedBy>
  <cp:revision>2</cp:revision>
  <dcterms:created xsi:type="dcterms:W3CDTF">2014-04-07T11:24:35Z</dcterms:created>
  <dcterms:modified xsi:type="dcterms:W3CDTF">2015-04-22T14:05:05Z</dcterms:modified>
</cp:coreProperties>
</file>