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5.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6.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7.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8.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9.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0.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1.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2.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3.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4.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5.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6.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7.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28.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29.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30.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31.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32.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33.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34.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35.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9"/>
  </p:notesMasterIdLst>
  <p:sldIdLst>
    <p:sldId id="256" r:id="rId3"/>
    <p:sldId id="257" r:id="rId4"/>
    <p:sldId id="259" r:id="rId5"/>
    <p:sldId id="261" r:id="rId6"/>
    <p:sldId id="262" r:id="rId7"/>
    <p:sldId id="264"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408" r:id="rId34"/>
    <p:sldId id="409" r:id="rId35"/>
    <p:sldId id="410" r:id="rId36"/>
    <p:sldId id="344" r:id="rId37"/>
    <p:sldId id="280" r:id="rId38"/>
  </p:sldIdLst>
  <p:sldSz cx="9144000" cy="6858000" type="screen4x3"/>
  <p:notesSz cx="6858000" cy="9144000"/>
  <p:custDataLst>
    <p:tags r:id="rId4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9339" autoAdjust="0"/>
  </p:normalViewPr>
  <p:slideViewPr>
    <p:cSldViewPr>
      <p:cViewPr varScale="1">
        <p:scale>
          <a:sx n="60" d="100"/>
          <a:sy n="60" d="100"/>
        </p:scale>
        <p:origin x="42" y="1098"/>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22/4/2015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317750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891618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483955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19430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636406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833135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729114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77685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130008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709384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34576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228628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731509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089169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83963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570393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895131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714685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4747875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465519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631091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178132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876965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42919953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59605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581576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1843654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128379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notesSlide" Target="../notesSlides/notesSlide1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2.xml"/><Relationship Id="rId5" Type="http://schemas.openxmlformats.org/officeDocument/2006/relationships/tags" Target="../tags/tag48.xml"/><Relationship Id="rId4" Type="http://schemas.openxmlformats.org/officeDocument/2006/relationships/tags" Target="../tags/tag47.xml"/></Relationships>
</file>

<file path=ppt/slides/_rels/slide11.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notesSlide" Target="../notesSlides/notesSlide1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2.xml"/><Relationship Id="rId5" Type="http://schemas.openxmlformats.org/officeDocument/2006/relationships/tags" Target="../tags/tag53.xml"/><Relationship Id="rId4" Type="http://schemas.openxmlformats.org/officeDocument/2006/relationships/tags" Target="../tags/tag52.xml"/></Relationships>
</file>

<file path=ppt/slides/_rels/slide12.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notesSlide" Target="../notesSlides/notesSlide12.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2.xml"/><Relationship Id="rId5" Type="http://schemas.openxmlformats.org/officeDocument/2006/relationships/tags" Target="../tags/tag58.xml"/><Relationship Id="rId4" Type="http://schemas.openxmlformats.org/officeDocument/2006/relationships/tags" Target="../tags/tag57.xml"/></Relationships>
</file>

<file path=ppt/slides/_rels/slide1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61.xml"/><Relationship Id="rId7" Type="http://schemas.openxmlformats.org/officeDocument/2006/relationships/notesSlide" Target="../notesSlides/notesSlide13.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2.xml"/><Relationship Id="rId5" Type="http://schemas.openxmlformats.org/officeDocument/2006/relationships/tags" Target="../tags/tag63.xml"/><Relationship Id="rId10" Type="http://schemas.microsoft.com/office/2007/relationships/hdphoto" Target="../media/hdphoto1.wdp"/><Relationship Id="rId4" Type="http://schemas.openxmlformats.org/officeDocument/2006/relationships/tags" Target="../tags/tag62.xml"/><Relationship Id="rId9"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notesSlide" Target="../notesSlides/notesSlide14.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2.xml"/><Relationship Id="rId5" Type="http://schemas.openxmlformats.org/officeDocument/2006/relationships/tags" Target="../tags/tag68.xml"/><Relationship Id="rId4" Type="http://schemas.openxmlformats.org/officeDocument/2006/relationships/tags" Target="../tags/tag67.xml"/></Relationships>
</file>

<file path=ppt/slides/_rels/slide15.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notesSlide" Target="../notesSlides/notesSlide1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2.xml"/><Relationship Id="rId5" Type="http://schemas.openxmlformats.org/officeDocument/2006/relationships/tags" Target="../tags/tag73.xml"/><Relationship Id="rId4" Type="http://schemas.openxmlformats.org/officeDocument/2006/relationships/tags" Target="../tags/tag72.xml"/></Relationships>
</file>

<file path=ppt/slides/_rels/slide16.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notesSlide" Target="../notesSlides/notesSlide1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Layout" Target="../slideLayouts/slideLayout2.xml"/><Relationship Id="rId5" Type="http://schemas.openxmlformats.org/officeDocument/2006/relationships/tags" Target="../tags/tag78.xml"/><Relationship Id="rId4" Type="http://schemas.openxmlformats.org/officeDocument/2006/relationships/tags" Target="../tags/tag77.xml"/></Relationships>
</file>

<file path=ppt/slides/_rels/slide17.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81.xml"/><Relationship Id="rId7" Type="http://schemas.openxmlformats.org/officeDocument/2006/relationships/notesSlide" Target="../notesSlides/notesSlide17.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2.xml"/><Relationship Id="rId5" Type="http://schemas.openxmlformats.org/officeDocument/2006/relationships/tags" Target="../tags/tag83.xml"/><Relationship Id="rId10" Type="http://schemas.microsoft.com/office/2007/relationships/hdphoto" Target="../media/hdphoto1.wdp"/><Relationship Id="rId4" Type="http://schemas.openxmlformats.org/officeDocument/2006/relationships/tags" Target="../tags/tag82.xml"/><Relationship Id="rId9"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notesSlide" Target="../notesSlides/notesSlide18.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Layout" Target="../slideLayouts/slideLayout2.xml"/><Relationship Id="rId5" Type="http://schemas.openxmlformats.org/officeDocument/2006/relationships/tags" Target="../tags/tag88.xml"/><Relationship Id="rId4" Type="http://schemas.openxmlformats.org/officeDocument/2006/relationships/tags" Target="../tags/tag87.xml"/></Relationships>
</file>

<file path=ppt/slides/_rels/slide19.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notesSlide" Target="../notesSlides/notesSlide19.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Layout" Target="../slideLayouts/slideLayout2.xml"/><Relationship Id="rId5" Type="http://schemas.openxmlformats.org/officeDocument/2006/relationships/tags" Target="../tags/tag93.xml"/><Relationship Id="rId4" Type="http://schemas.openxmlformats.org/officeDocument/2006/relationships/tags" Target="../tags/tag9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notesSlide" Target="../notesSlides/notesSlide20.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2.xml"/><Relationship Id="rId5" Type="http://schemas.openxmlformats.org/officeDocument/2006/relationships/tags" Target="../tags/tag98.xml"/><Relationship Id="rId4" Type="http://schemas.openxmlformats.org/officeDocument/2006/relationships/tags" Target="../tags/tag97.xml"/></Relationships>
</file>

<file path=ppt/slides/_rels/slide21.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notesSlide" Target="../notesSlides/notesSlide2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slideLayout" Target="../slideLayouts/slideLayout2.xml"/><Relationship Id="rId5" Type="http://schemas.openxmlformats.org/officeDocument/2006/relationships/tags" Target="../tags/tag103.xml"/><Relationship Id="rId4" Type="http://schemas.openxmlformats.org/officeDocument/2006/relationships/tags" Target="../tags/tag102.xml"/></Relationships>
</file>

<file path=ppt/slides/_rels/slide22.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notesSlide" Target="../notesSlides/notesSlide22.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slideLayout" Target="../slideLayouts/slideLayout2.xml"/><Relationship Id="rId5" Type="http://schemas.openxmlformats.org/officeDocument/2006/relationships/tags" Target="../tags/tag108.xml"/><Relationship Id="rId4" Type="http://schemas.openxmlformats.org/officeDocument/2006/relationships/tags" Target="../tags/tag107.xml"/></Relationships>
</file>

<file path=ppt/slides/_rels/slide23.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notesSlide" Target="../notesSlides/notesSlide23.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slideLayout" Target="../slideLayouts/slideLayout2.xml"/><Relationship Id="rId5" Type="http://schemas.openxmlformats.org/officeDocument/2006/relationships/tags" Target="../tags/tag113.xml"/><Relationship Id="rId4" Type="http://schemas.openxmlformats.org/officeDocument/2006/relationships/tags" Target="../tags/tag112.xml"/></Relationships>
</file>

<file path=ppt/slides/_rels/slide2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116.xml"/><Relationship Id="rId7" Type="http://schemas.openxmlformats.org/officeDocument/2006/relationships/notesSlide" Target="../notesSlides/notesSlide24.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slideLayout" Target="../slideLayouts/slideLayout2.xml"/><Relationship Id="rId5" Type="http://schemas.openxmlformats.org/officeDocument/2006/relationships/tags" Target="../tags/tag118.xml"/><Relationship Id="rId10" Type="http://schemas.microsoft.com/office/2007/relationships/hdphoto" Target="../media/hdphoto1.wdp"/><Relationship Id="rId4" Type="http://schemas.openxmlformats.org/officeDocument/2006/relationships/tags" Target="../tags/tag117.xml"/><Relationship Id="rId9"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notesSlide" Target="../notesSlides/notesSlide25.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Layout" Target="../slideLayouts/slideLayout2.xml"/><Relationship Id="rId5" Type="http://schemas.openxmlformats.org/officeDocument/2006/relationships/tags" Target="../tags/tag123.xml"/><Relationship Id="rId4" Type="http://schemas.openxmlformats.org/officeDocument/2006/relationships/tags" Target="../tags/tag122.xml"/></Relationships>
</file>

<file path=ppt/slides/_rels/slide26.xml.rels><?xml version="1.0" encoding="UTF-8" standalone="yes"?>
<Relationships xmlns="http://schemas.openxmlformats.org/package/2006/relationships"><Relationship Id="rId3" Type="http://schemas.openxmlformats.org/officeDocument/2006/relationships/tags" Target="../tags/tag126.xml"/><Relationship Id="rId7" Type="http://schemas.openxmlformats.org/officeDocument/2006/relationships/notesSlide" Target="../notesSlides/notesSlide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Layout" Target="../slideLayouts/slideLayout2.xml"/><Relationship Id="rId5" Type="http://schemas.openxmlformats.org/officeDocument/2006/relationships/tags" Target="../tags/tag128.xml"/><Relationship Id="rId4" Type="http://schemas.openxmlformats.org/officeDocument/2006/relationships/tags" Target="../tags/tag127.xml"/></Relationships>
</file>

<file path=ppt/slides/_rels/slide27.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notesSlide" Target="../notesSlides/notesSlide27.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Layout" Target="../slideLayouts/slideLayout2.xml"/><Relationship Id="rId5" Type="http://schemas.openxmlformats.org/officeDocument/2006/relationships/tags" Target="../tags/tag133.xml"/><Relationship Id="rId4" Type="http://schemas.openxmlformats.org/officeDocument/2006/relationships/tags" Target="../tags/tag132.xml"/></Relationships>
</file>

<file path=ppt/slides/_rels/slide28.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notesSlide" Target="../notesSlides/notesSlide28.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Layout" Target="../slideLayouts/slideLayout2.xml"/><Relationship Id="rId5" Type="http://schemas.openxmlformats.org/officeDocument/2006/relationships/tags" Target="../tags/tag138.xml"/><Relationship Id="rId4" Type="http://schemas.openxmlformats.org/officeDocument/2006/relationships/tags" Target="../tags/tag137.xml"/></Relationships>
</file>

<file path=ppt/slides/_rels/slide2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141.xml"/><Relationship Id="rId7" Type="http://schemas.openxmlformats.org/officeDocument/2006/relationships/notesSlide" Target="../notesSlides/notesSlide29.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slideLayout" Target="../slideLayouts/slideLayout2.xml"/><Relationship Id="rId5" Type="http://schemas.openxmlformats.org/officeDocument/2006/relationships/tags" Target="../tags/tag143.xml"/><Relationship Id="rId10" Type="http://schemas.microsoft.com/office/2007/relationships/hdphoto" Target="../media/hdphoto1.wdp"/><Relationship Id="rId4" Type="http://schemas.openxmlformats.org/officeDocument/2006/relationships/tags" Target="../tags/tag142.xm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notesSlide" Target="../notesSlides/notesSlide30.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Layout" Target="../slideLayouts/slideLayout2.xml"/><Relationship Id="rId5" Type="http://schemas.openxmlformats.org/officeDocument/2006/relationships/tags" Target="../tags/tag148.xml"/><Relationship Id="rId4" Type="http://schemas.openxmlformats.org/officeDocument/2006/relationships/tags" Target="../tags/tag147.xml"/></Relationships>
</file>

<file path=ppt/slides/_rels/slide31.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notesSlide" Target="../notesSlides/notesSlide31.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slideLayout" Target="../slideLayouts/slideLayout2.xml"/><Relationship Id="rId5" Type="http://schemas.openxmlformats.org/officeDocument/2006/relationships/tags" Target="../tags/tag153.xml"/><Relationship Id="rId4" Type="http://schemas.openxmlformats.org/officeDocument/2006/relationships/tags" Target="../tags/tag152.xml"/></Relationships>
</file>

<file path=ppt/slides/_rels/slide32.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notesSlide" Target="../notesSlides/notesSlide32.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slideLayout" Target="../slideLayouts/slideLayout2.xml"/><Relationship Id="rId5" Type="http://schemas.openxmlformats.org/officeDocument/2006/relationships/tags" Target="../tags/tag158.xml"/><Relationship Id="rId4" Type="http://schemas.openxmlformats.org/officeDocument/2006/relationships/tags" Target="../tags/tag157.xml"/></Relationships>
</file>

<file path=ppt/slides/_rels/slide33.xml.rels><?xml version="1.0" encoding="UTF-8" standalone="yes"?>
<Relationships xmlns="http://schemas.openxmlformats.org/package/2006/relationships"><Relationship Id="rId3" Type="http://schemas.openxmlformats.org/officeDocument/2006/relationships/tags" Target="../tags/tag161.xml"/><Relationship Id="rId7" Type="http://schemas.openxmlformats.org/officeDocument/2006/relationships/notesSlide" Target="../notesSlides/notesSlide33.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slideLayout" Target="../slideLayouts/slideLayout2.xml"/><Relationship Id="rId5" Type="http://schemas.openxmlformats.org/officeDocument/2006/relationships/tags" Target="../tags/tag163.xml"/><Relationship Id="rId4" Type="http://schemas.openxmlformats.org/officeDocument/2006/relationships/tags" Target="../tags/tag162.xml"/></Relationships>
</file>

<file path=ppt/slides/_rels/slide34.xml.rels><?xml version="1.0" encoding="UTF-8" standalone="yes"?>
<Relationships xmlns="http://schemas.openxmlformats.org/package/2006/relationships"><Relationship Id="rId3" Type="http://schemas.openxmlformats.org/officeDocument/2006/relationships/tags" Target="../tags/tag166.xml"/><Relationship Id="rId7" Type="http://schemas.openxmlformats.org/officeDocument/2006/relationships/notesSlide" Target="../notesSlides/notesSlide34.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slideLayout" Target="../slideLayouts/slideLayout2.xml"/><Relationship Id="rId5" Type="http://schemas.openxmlformats.org/officeDocument/2006/relationships/tags" Target="../tags/tag168.xml"/><Relationship Id="rId4" Type="http://schemas.openxmlformats.org/officeDocument/2006/relationships/tags" Target="../tags/tag167.xml"/></Relationships>
</file>

<file path=ppt/slides/_rels/slide35.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172.xml"/></Relationships>
</file>

<file path=ppt/slides/_rels/slide3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20.xml"/><Relationship Id="rId7" Type="http://schemas.openxmlformats.org/officeDocument/2006/relationships/slideLayout" Target="../slideLayouts/slideLayout2.xml"/><Relationship Id="rId12" Type="http://schemas.openxmlformats.org/officeDocument/2006/relationships/slide" Target="slide2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slide" Target="slide19.xml"/><Relationship Id="rId5" Type="http://schemas.openxmlformats.org/officeDocument/2006/relationships/tags" Target="../tags/tag22.xml"/><Relationship Id="rId10" Type="http://schemas.openxmlformats.org/officeDocument/2006/relationships/slide" Target="slide17.xml"/><Relationship Id="rId4" Type="http://schemas.openxmlformats.org/officeDocument/2006/relationships/tags" Target="../tags/tag21.xml"/><Relationship Id="rId9"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notesSlide" Target="../notesSlides/notesSlide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2.xml"/><Relationship Id="rId5" Type="http://schemas.openxmlformats.org/officeDocument/2006/relationships/tags" Target="../tags/tag28.xml"/><Relationship Id="rId4" Type="http://schemas.openxmlformats.org/officeDocument/2006/relationships/tags" Target="../tags/tag27.xml"/></Relationships>
</file>

<file path=ppt/slides/_rels/slide7.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31.xml"/><Relationship Id="rId7" Type="http://schemas.openxmlformats.org/officeDocument/2006/relationships/notesSlide" Target="../notesSlides/notesSlide7.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2.xml"/><Relationship Id="rId5" Type="http://schemas.openxmlformats.org/officeDocument/2006/relationships/tags" Target="../tags/tag33.xml"/><Relationship Id="rId10" Type="http://schemas.microsoft.com/office/2007/relationships/hdphoto" Target="../media/hdphoto1.wdp"/><Relationship Id="rId4" Type="http://schemas.openxmlformats.org/officeDocument/2006/relationships/tags" Target="../tags/tag32.xml"/><Relationship Id="rId9"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notesSlide" Target="../notesSlides/notesSlide8.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2.xml"/><Relationship Id="rId5" Type="http://schemas.openxmlformats.org/officeDocument/2006/relationships/tags" Target="../tags/tag38.xml"/><Relationship Id="rId4" Type="http://schemas.openxmlformats.org/officeDocument/2006/relationships/tags" Target="../tags/tag37.xml"/></Relationships>
</file>

<file path=ppt/slides/_rels/slide9.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notesSlide" Target="../notesSlides/notesSlide9.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2.xml"/><Relationship Id="rId5" Type="http://schemas.openxmlformats.org/officeDocument/2006/relationships/tags" Target="../tags/tag43.xml"/><Relationship Id="rId4"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n-US" sz="2800" b="1" dirty="0" smtClean="0"/>
              <a:t>3</a:t>
            </a:r>
            <a:r>
              <a:rPr lang="el-GR" sz="2800" b="1" dirty="0" smtClean="0"/>
              <a:t>:</a:t>
            </a:r>
            <a:r>
              <a:rPr lang="en-US" sz="2800" dirty="0" smtClean="0"/>
              <a:t> </a:t>
            </a:r>
            <a:r>
              <a:rPr lang="el-GR" dirty="0" smtClean="0"/>
              <a:t>Νοσηλευτική Διεργασία</a:t>
            </a:r>
            <a:r>
              <a:rPr lang="el-GR" sz="2800" dirty="0" smtClean="0"/>
              <a:t>.</a:t>
            </a:r>
          </a:p>
          <a:p>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2575" y="276190"/>
            <a:ext cx="9011344" cy="940966"/>
          </a:xfrm>
        </p:spPr>
        <p:txBody>
          <a:bodyPr>
            <a:noAutofit/>
          </a:bodyPr>
          <a:lstStyle/>
          <a:p>
            <a:r>
              <a:rPr lang="el-GR" altLang="el-GR" dirty="0"/>
              <a:t>Νοσηλευτική Διάγνωση</a:t>
            </a:r>
            <a:endParaRPr lang="en-US" sz="2800" b="0" dirty="0"/>
          </a:p>
        </p:txBody>
      </p:sp>
      <p:sp>
        <p:nvSpPr>
          <p:cNvPr id="9" name="Θέση περιεχομένου 8"/>
          <p:cNvSpPr>
            <a:spLocks noGrp="1"/>
          </p:cNvSpPr>
          <p:nvPr>
            <p:ph idx="1"/>
            <p:custDataLst>
              <p:tags r:id="rId3"/>
            </p:custDataLst>
          </p:nvPr>
        </p:nvSpPr>
        <p:spPr>
          <a:xfrm>
            <a:off x="557807" y="1435613"/>
            <a:ext cx="7920880" cy="2351139"/>
          </a:xfrm>
        </p:spPr>
        <p:txBody>
          <a:bodyPr>
            <a:noAutofit/>
          </a:bodyPr>
          <a:lstStyle/>
          <a:p>
            <a:r>
              <a:rPr lang="el-GR" dirty="0"/>
              <a:t>Η διαδικασία με την οποία ταξινομούνται οι πληροφορίες και αναλύονται έτσι ώστε να προσδιορίζονται τα </a:t>
            </a:r>
            <a:r>
              <a:rPr lang="el-GR" u="sng" dirty="0"/>
              <a:t>υπαρκτά</a:t>
            </a:r>
            <a:r>
              <a:rPr lang="el-GR" dirty="0"/>
              <a:t> και </a:t>
            </a:r>
            <a:r>
              <a:rPr lang="el-GR" u="sng" dirty="0"/>
              <a:t>πιθανά</a:t>
            </a:r>
            <a:r>
              <a:rPr lang="el-GR" dirty="0"/>
              <a:t> προβλήματα </a:t>
            </a:r>
            <a:r>
              <a:rPr lang="el-GR" dirty="0" smtClean="0"/>
              <a:t>υγείας.</a:t>
            </a:r>
            <a:endParaRPr lang="el-GR" dirty="0"/>
          </a:p>
          <a:p>
            <a:r>
              <a:rPr lang="el-GR" dirty="0"/>
              <a:t>Λαμβάνονται υπόψη και οι </a:t>
            </a:r>
            <a:r>
              <a:rPr lang="el-GR" u="sng" dirty="0"/>
              <a:t>παράγοντες</a:t>
            </a:r>
            <a:r>
              <a:rPr lang="el-GR" dirty="0"/>
              <a:t> που συμβάλλουν στο </a:t>
            </a:r>
            <a:r>
              <a:rPr lang="el-GR" dirty="0" smtClean="0"/>
              <a:t>πρόβλημα.</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183292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2575" y="276190"/>
            <a:ext cx="9011344" cy="940966"/>
          </a:xfrm>
        </p:spPr>
        <p:txBody>
          <a:bodyPr>
            <a:noAutofit/>
          </a:bodyPr>
          <a:lstStyle/>
          <a:p>
            <a:r>
              <a:rPr lang="el-GR" altLang="el-GR" dirty="0" smtClean="0"/>
              <a:t>Προγραμματισμός</a:t>
            </a:r>
            <a:endParaRPr lang="en-US" sz="2800" b="0" dirty="0"/>
          </a:p>
        </p:txBody>
      </p:sp>
      <p:sp>
        <p:nvSpPr>
          <p:cNvPr id="9" name="Θέση περιεχομένου 8"/>
          <p:cNvSpPr>
            <a:spLocks noGrp="1"/>
          </p:cNvSpPr>
          <p:nvPr>
            <p:ph idx="1"/>
            <p:custDataLst>
              <p:tags r:id="rId3"/>
            </p:custDataLst>
          </p:nvPr>
        </p:nvSpPr>
        <p:spPr>
          <a:xfrm>
            <a:off x="557807" y="1217156"/>
            <a:ext cx="7920880" cy="2351139"/>
          </a:xfrm>
        </p:spPr>
        <p:txBody>
          <a:bodyPr>
            <a:noAutofit/>
          </a:bodyPr>
          <a:lstStyle/>
          <a:p>
            <a:r>
              <a:rPr lang="el-GR" sz="2800" dirty="0"/>
              <a:t>Είναι σειρά βημάτων με τα οποία ο Νοσηλευτής και ο ασθενής θέτουν </a:t>
            </a:r>
            <a:r>
              <a:rPr lang="el-GR" sz="2800" u="sng" dirty="0"/>
              <a:t>προτεραιότητες</a:t>
            </a:r>
            <a:r>
              <a:rPr lang="el-GR" sz="2800" dirty="0"/>
              <a:t> και </a:t>
            </a:r>
            <a:r>
              <a:rPr lang="el-GR" sz="2800" u="sng" dirty="0"/>
              <a:t>στόχους</a:t>
            </a:r>
            <a:r>
              <a:rPr lang="el-GR" sz="2800" dirty="0"/>
              <a:t> προκειμένου να επιλύσουν τα </a:t>
            </a:r>
            <a:r>
              <a:rPr lang="el-GR" sz="2800" dirty="0" smtClean="0"/>
              <a:t>προβλήματα.</a:t>
            </a:r>
            <a:endParaRPr lang="el-GR" sz="2800" dirty="0"/>
          </a:p>
          <a:p>
            <a:r>
              <a:rPr lang="el-GR" sz="2800" dirty="0"/>
              <a:t>Οι στόχοι διατυπώνονται ως </a:t>
            </a:r>
            <a:r>
              <a:rPr lang="el-GR" sz="2800" u="sng" dirty="0"/>
              <a:t>αναμενόμενα </a:t>
            </a:r>
            <a:r>
              <a:rPr lang="el-GR" sz="2800" u="sng" dirty="0" smtClean="0"/>
              <a:t>αποτελέσματα.</a:t>
            </a:r>
            <a:endParaRPr lang="el-GR" sz="2800" u="sng" dirty="0"/>
          </a:p>
          <a:p>
            <a:r>
              <a:rPr lang="el-GR" sz="2800" dirty="0"/>
              <a:t>Νοσηλευτής και Ασθενής επιλέγουν </a:t>
            </a:r>
            <a:r>
              <a:rPr lang="el-GR" sz="2800" u="sng" dirty="0" smtClean="0"/>
              <a:t>παρεμβάσεις</a:t>
            </a:r>
            <a:r>
              <a:rPr lang="el-GR" sz="2800" dirty="0" smtClean="0"/>
              <a:t>.</a:t>
            </a:r>
            <a:endParaRPr lang="el-GR" sz="2800" dirty="0"/>
          </a:p>
          <a:p>
            <a:r>
              <a:rPr lang="el-GR" sz="2800" dirty="0"/>
              <a:t>Οι παρεμβάσεις θα συμβάλουν στην </a:t>
            </a:r>
            <a:r>
              <a:rPr lang="el-GR" sz="2800" u="sng" dirty="0"/>
              <a:t>υλοποίηση των προσδοκώμενων </a:t>
            </a:r>
            <a:r>
              <a:rPr lang="el-GR" sz="2800" u="sng" dirty="0" smtClean="0"/>
              <a:t>αποτελεσμάτων</a:t>
            </a:r>
            <a:r>
              <a:rPr lang="el-GR" sz="2800" dirty="0" smtClean="0"/>
              <a:t>.</a:t>
            </a:r>
            <a:endParaRPr lang="el-GR" sz="2800" dirty="0"/>
          </a:p>
          <a:p>
            <a:r>
              <a:rPr lang="el-GR" sz="2800" dirty="0"/>
              <a:t>Τα αναμενόμενα αποτελέσματα και οι νοσηλευτικές παρεμβάσεις </a:t>
            </a:r>
            <a:r>
              <a:rPr lang="el-GR" sz="2800" u="sng" dirty="0" smtClean="0"/>
              <a:t>καταγράφονται</a:t>
            </a:r>
            <a:r>
              <a:rPr lang="el-GR" sz="2800" dirty="0" smtClean="0"/>
              <a:t>.</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867656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2575" y="276190"/>
            <a:ext cx="9011344" cy="940966"/>
          </a:xfrm>
        </p:spPr>
        <p:txBody>
          <a:bodyPr>
            <a:noAutofit/>
          </a:bodyPr>
          <a:lstStyle/>
          <a:p>
            <a:r>
              <a:rPr lang="el-GR" altLang="el-GR" dirty="0"/>
              <a:t>Εφαρμογή </a:t>
            </a:r>
            <a:endParaRPr lang="en-US" sz="2800" b="0" dirty="0"/>
          </a:p>
        </p:txBody>
      </p:sp>
      <p:sp>
        <p:nvSpPr>
          <p:cNvPr id="9" name="Θέση περιεχομένου 8"/>
          <p:cNvSpPr>
            <a:spLocks noGrp="1"/>
          </p:cNvSpPr>
          <p:nvPr>
            <p:ph idx="1"/>
            <p:custDataLst>
              <p:tags r:id="rId3"/>
            </p:custDataLst>
          </p:nvPr>
        </p:nvSpPr>
        <p:spPr>
          <a:xfrm>
            <a:off x="557807" y="1217156"/>
            <a:ext cx="7920880" cy="2351139"/>
          </a:xfrm>
        </p:spPr>
        <p:txBody>
          <a:bodyPr>
            <a:noAutofit/>
          </a:bodyPr>
          <a:lstStyle/>
          <a:p>
            <a:r>
              <a:rPr lang="el-GR" u="sng" dirty="0"/>
              <a:t>Εκτέλεση</a:t>
            </a:r>
            <a:r>
              <a:rPr lang="el-GR" dirty="0"/>
              <a:t> των νοσηλευτικών παρεμβάσεων με συστηματοποιημένο </a:t>
            </a:r>
            <a:r>
              <a:rPr lang="el-GR" dirty="0" smtClean="0"/>
              <a:t>τρόπο.</a:t>
            </a:r>
            <a:endParaRPr lang="el-GR" dirty="0"/>
          </a:p>
          <a:p>
            <a:r>
              <a:rPr lang="el-GR" dirty="0"/>
              <a:t>Ο Νοσηλευτής είτε τις εκτελεί </a:t>
            </a:r>
            <a:r>
              <a:rPr lang="el-GR" u="sng" dirty="0"/>
              <a:t>ο ίδιος </a:t>
            </a:r>
            <a:r>
              <a:rPr lang="el-GR" dirty="0"/>
              <a:t>, είτε τις </a:t>
            </a:r>
            <a:r>
              <a:rPr lang="el-GR" u="sng" dirty="0"/>
              <a:t>μεταβιβάζει</a:t>
            </a:r>
            <a:r>
              <a:rPr lang="el-GR" dirty="0"/>
              <a:t> στο κατάλληλο </a:t>
            </a:r>
            <a:r>
              <a:rPr lang="el-GR" dirty="0" smtClean="0"/>
              <a:t>άτομο.</a:t>
            </a:r>
            <a:endParaRPr lang="el-GR" dirty="0"/>
          </a:p>
          <a:p>
            <a:r>
              <a:rPr lang="el-GR" dirty="0"/>
              <a:t>Οι αντιδράσεις του ασθενή στην παρεχόμενη φροντίδα </a:t>
            </a:r>
            <a:r>
              <a:rPr lang="el-GR" u="sng" dirty="0"/>
              <a:t>καταγράφονται</a:t>
            </a:r>
            <a:r>
              <a:rPr lang="el-GR" dirty="0"/>
              <a:t> στο </a:t>
            </a:r>
            <a:r>
              <a:rPr lang="el-GR" dirty="0" smtClean="0"/>
              <a:t>διάγραμμα. </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2750767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2575" y="276190"/>
            <a:ext cx="9011344" cy="940966"/>
          </a:xfrm>
        </p:spPr>
        <p:txBody>
          <a:bodyPr>
            <a:noAutofit/>
          </a:bodyPr>
          <a:lstStyle/>
          <a:p>
            <a:r>
              <a:rPr lang="el-GR" altLang="el-GR" dirty="0"/>
              <a:t>Αξιολόγηση </a:t>
            </a:r>
            <a:endParaRPr lang="en-US" sz="2800" b="0" dirty="0"/>
          </a:p>
        </p:txBody>
      </p:sp>
      <p:sp>
        <p:nvSpPr>
          <p:cNvPr id="9" name="Θέση περιεχομένου 8"/>
          <p:cNvSpPr>
            <a:spLocks noGrp="1"/>
          </p:cNvSpPr>
          <p:nvPr>
            <p:ph idx="1"/>
            <p:custDataLst>
              <p:tags r:id="rId3"/>
            </p:custDataLst>
          </p:nvPr>
        </p:nvSpPr>
        <p:spPr>
          <a:xfrm>
            <a:off x="557807" y="1217156"/>
            <a:ext cx="7920880" cy="2351139"/>
          </a:xfrm>
        </p:spPr>
        <p:txBody>
          <a:bodyPr>
            <a:noAutofit/>
          </a:bodyPr>
          <a:lstStyle/>
          <a:p>
            <a:r>
              <a:rPr lang="el-GR" dirty="0"/>
              <a:t>Η </a:t>
            </a:r>
            <a:r>
              <a:rPr lang="el-GR" u="sng" dirty="0"/>
              <a:t>αποτίμηση</a:t>
            </a:r>
            <a:r>
              <a:rPr lang="el-GR" dirty="0"/>
              <a:t> της απάντησης του ασθενή στις νοσηλευτικές </a:t>
            </a:r>
            <a:r>
              <a:rPr lang="el-GR" dirty="0" smtClean="0"/>
              <a:t>παρεμβάσεις.</a:t>
            </a:r>
            <a:endParaRPr lang="el-GR" dirty="0"/>
          </a:p>
          <a:p>
            <a:r>
              <a:rPr lang="el-GR" dirty="0"/>
              <a:t>Οι απαντήσεις </a:t>
            </a:r>
            <a:r>
              <a:rPr lang="el-GR" u="sng" dirty="0"/>
              <a:t>συγκρίνονται</a:t>
            </a:r>
            <a:r>
              <a:rPr lang="el-GR" dirty="0"/>
              <a:t> με τα αναμενόμενα αποτελέσματα για να διαπιστωθεί εάν και σε πιο βαθμό έχουν </a:t>
            </a:r>
            <a:r>
              <a:rPr lang="el-GR" u="sng" dirty="0"/>
              <a:t>επιτευχθεί </a:t>
            </a:r>
            <a:r>
              <a:rPr lang="el-GR" dirty="0"/>
              <a:t>οι </a:t>
            </a:r>
            <a:r>
              <a:rPr lang="el-GR" dirty="0" smtClean="0"/>
              <a:t>στόχοι.</a:t>
            </a:r>
            <a:endParaRPr lang="el-GR" dirty="0"/>
          </a:p>
          <a:p>
            <a:r>
              <a:rPr lang="el-GR" u="sng" dirty="0"/>
              <a:t>Επανεξετάζεται</a:t>
            </a:r>
            <a:r>
              <a:rPr lang="el-GR" dirty="0"/>
              <a:t> ολόκληρο το πρόγραμμα νοσηλευτικής φροντίδας και γίνονται οι απαραίτητες </a:t>
            </a:r>
            <a:r>
              <a:rPr lang="el-GR" u="sng" dirty="0" smtClean="0"/>
              <a:t>αλλαγές</a:t>
            </a:r>
            <a:r>
              <a:rPr lang="el-GR" dirty="0" smtClean="0"/>
              <a:t>.</a:t>
            </a:r>
            <a:endParaRPr lang="el-GR"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5704912"/>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3685178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2575" y="276190"/>
            <a:ext cx="9011344" cy="940966"/>
          </a:xfrm>
        </p:spPr>
        <p:txBody>
          <a:bodyPr>
            <a:noAutofit/>
          </a:bodyPr>
          <a:lstStyle/>
          <a:p>
            <a:r>
              <a:rPr lang="el-GR" altLang="el-GR" dirty="0" smtClean="0"/>
              <a:t>Στόχοι </a:t>
            </a:r>
            <a:r>
              <a:rPr lang="el-GR" altLang="el-GR" dirty="0"/>
              <a:t>της </a:t>
            </a:r>
            <a:r>
              <a:rPr lang="el-GR" altLang="el-GR" dirty="0" smtClean="0"/>
              <a:t>Συστηματικής,              Δυναμικής </a:t>
            </a:r>
            <a:r>
              <a:rPr lang="el-GR" altLang="el-GR" dirty="0"/>
              <a:t>διεργασίας </a:t>
            </a:r>
            <a:endParaRPr lang="en-US" sz="2800" b="0" dirty="0"/>
          </a:p>
        </p:txBody>
      </p:sp>
      <p:sp>
        <p:nvSpPr>
          <p:cNvPr id="9" name="Θέση περιεχομένου 8"/>
          <p:cNvSpPr>
            <a:spLocks noGrp="1"/>
          </p:cNvSpPr>
          <p:nvPr>
            <p:ph idx="1"/>
            <p:custDataLst>
              <p:tags r:id="rId3"/>
            </p:custDataLst>
          </p:nvPr>
        </p:nvSpPr>
        <p:spPr>
          <a:xfrm>
            <a:off x="12575" y="1435613"/>
            <a:ext cx="9011344" cy="2351139"/>
          </a:xfrm>
        </p:spPr>
        <p:txBody>
          <a:bodyPr>
            <a:noAutofit/>
          </a:bodyPr>
          <a:lstStyle/>
          <a:p>
            <a:r>
              <a:rPr lang="el-GR" dirty="0"/>
              <a:t>Διερεύνηση της κατάστασης υγείας των </a:t>
            </a:r>
            <a:r>
              <a:rPr lang="el-GR" dirty="0" smtClean="0"/>
              <a:t>ασθενών.</a:t>
            </a:r>
            <a:endParaRPr lang="el-GR" dirty="0"/>
          </a:p>
          <a:p>
            <a:r>
              <a:rPr lang="el-GR" dirty="0"/>
              <a:t>Προσδιορισμός των πραγματικών ή των πιθανών προβλημάτων </a:t>
            </a:r>
            <a:r>
              <a:rPr lang="el-GR" dirty="0" smtClean="0"/>
              <a:t>υγείας.</a:t>
            </a:r>
            <a:endParaRPr lang="el-GR" dirty="0"/>
          </a:p>
          <a:p>
            <a:r>
              <a:rPr lang="el-GR" dirty="0"/>
              <a:t>Καθορισμός των επιθυμητών </a:t>
            </a:r>
            <a:r>
              <a:rPr lang="el-GR" dirty="0" smtClean="0"/>
              <a:t>αποτελεσμάτων.</a:t>
            </a:r>
            <a:endParaRPr lang="el-GR" dirty="0"/>
          </a:p>
          <a:p>
            <a:r>
              <a:rPr lang="el-GR" dirty="0"/>
              <a:t>Εφαρμογή συγκεκριμένων νοσηλευτικών </a:t>
            </a:r>
            <a:r>
              <a:rPr lang="el-GR" dirty="0" smtClean="0"/>
              <a:t>παρεμβάσεων.</a:t>
            </a:r>
            <a:endParaRPr lang="el-GR" dirty="0"/>
          </a:p>
          <a:p>
            <a:r>
              <a:rPr lang="el-GR" dirty="0"/>
              <a:t>Αξιολόγηση της παρεχόμενης </a:t>
            </a:r>
            <a:r>
              <a:rPr lang="el-GR" dirty="0" smtClean="0"/>
              <a:t>φροντίδας.</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432242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2575" y="276190"/>
            <a:ext cx="9011344" cy="940966"/>
          </a:xfrm>
        </p:spPr>
        <p:txBody>
          <a:bodyPr>
            <a:noAutofit/>
          </a:bodyPr>
          <a:lstStyle/>
          <a:p>
            <a:r>
              <a:rPr lang="el-GR" altLang="el-GR" dirty="0" smtClean="0"/>
              <a:t>Σχέδιο Φροντίδας </a:t>
            </a:r>
            <a:endParaRPr lang="en-US" sz="2800" b="0" dirty="0"/>
          </a:p>
        </p:txBody>
      </p:sp>
      <p:sp>
        <p:nvSpPr>
          <p:cNvPr id="9" name="Θέση περιεχομένου 8"/>
          <p:cNvSpPr>
            <a:spLocks noGrp="1"/>
          </p:cNvSpPr>
          <p:nvPr>
            <p:ph idx="1"/>
            <p:custDataLst>
              <p:tags r:id="rId3"/>
            </p:custDataLst>
          </p:nvPr>
        </p:nvSpPr>
        <p:spPr>
          <a:xfrm>
            <a:off x="12575" y="1435613"/>
            <a:ext cx="9011344" cy="2351139"/>
          </a:xfrm>
        </p:spPr>
        <p:txBody>
          <a:bodyPr>
            <a:noAutofit/>
          </a:bodyPr>
          <a:lstStyle/>
          <a:p>
            <a:r>
              <a:rPr lang="el-GR" dirty="0"/>
              <a:t>Η </a:t>
            </a:r>
            <a:r>
              <a:rPr lang="el-GR" b="1" u="sng" dirty="0"/>
              <a:t>συμμετοχή του ασθενή </a:t>
            </a:r>
            <a:r>
              <a:rPr lang="el-GR" dirty="0"/>
              <a:t>στη διαδικασία σχεδιασμού της νοσηλευτικής φροντίδας έχει ως αποτέλεσμα τη μεγαλύτερη επιτυχία του σχεδίου </a:t>
            </a:r>
            <a:r>
              <a:rPr lang="el-GR" dirty="0" smtClean="0"/>
              <a:t>φροντίδας.</a:t>
            </a:r>
          </a:p>
          <a:p>
            <a:r>
              <a:rPr lang="el-GR" dirty="0"/>
              <a:t>Οι  </a:t>
            </a:r>
            <a:r>
              <a:rPr lang="el-GR" b="1" u="sng" dirty="0"/>
              <a:t>νοσηλευτές</a:t>
            </a:r>
            <a:r>
              <a:rPr lang="el-GR" dirty="0"/>
              <a:t> είναι επίσημα υπεύθυνοι για το σχεδιασμό της νοσηλευτικής </a:t>
            </a:r>
            <a:r>
              <a:rPr lang="el-GR" dirty="0" smtClean="0"/>
              <a:t>φροντίδας.</a:t>
            </a:r>
            <a:endParaRPr lang="el-GR" dirty="0"/>
          </a:p>
          <a:p>
            <a:r>
              <a:rPr lang="el-GR" dirty="0"/>
              <a:t>Οι </a:t>
            </a:r>
            <a:r>
              <a:rPr lang="el-GR" b="1" u="sng" dirty="0"/>
              <a:t>βοηθοί νοσηλευτές </a:t>
            </a:r>
            <a:r>
              <a:rPr lang="el-GR" dirty="0"/>
              <a:t>βοηθούν σε κάθε στάδιο του προγράμματος </a:t>
            </a:r>
            <a:r>
              <a:rPr lang="el-GR" dirty="0" smtClean="0"/>
              <a:t>φροντίδας.</a:t>
            </a:r>
            <a:endParaRPr lang="el-GR" dirty="0"/>
          </a:p>
          <a:p>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827745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2575" y="276190"/>
            <a:ext cx="9011344" cy="940966"/>
          </a:xfrm>
        </p:spPr>
        <p:txBody>
          <a:bodyPr>
            <a:noAutofit/>
          </a:bodyPr>
          <a:lstStyle/>
          <a:p>
            <a:r>
              <a:rPr lang="el-GR" altLang="el-GR" dirty="0" smtClean="0"/>
              <a:t>Κριτικός Τρόπος Σκέψης</a:t>
            </a:r>
            <a:endParaRPr lang="en-US" sz="2800" b="0" dirty="0"/>
          </a:p>
        </p:txBody>
      </p:sp>
      <p:sp>
        <p:nvSpPr>
          <p:cNvPr id="9" name="Θέση περιεχομένου 8"/>
          <p:cNvSpPr>
            <a:spLocks noGrp="1"/>
          </p:cNvSpPr>
          <p:nvPr>
            <p:ph idx="1"/>
            <p:custDataLst>
              <p:tags r:id="rId3"/>
            </p:custDataLst>
          </p:nvPr>
        </p:nvSpPr>
        <p:spPr>
          <a:xfrm>
            <a:off x="12575" y="1435613"/>
            <a:ext cx="9011344" cy="2351139"/>
          </a:xfrm>
        </p:spPr>
        <p:txBody>
          <a:bodyPr>
            <a:noAutofit/>
          </a:bodyPr>
          <a:lstStyle/>
          <a:p>
            <a:r>
              <a:rPr lang="el-GR" dirty="0"/>
              <a:t> Για την επιτυχημένη κλινική εκτίμηση , το σωστό σχεδιασμό και την επιτυχημένη εφαρμογή του πλάνου φροντίδας είναι αναγκαίο να σκέφτεστε </a:t>
            </a:r>
            <a:r>
              <a:rPr lang="el-GR" b="1" u="sng" dirty="0"/>
              <a:t>με κριτικό </a:t>
            </a:r>
            <a:r>
              <a:rPr lang="el-GR" b="1" u="sng" dirty="0" smtClean="0"/>
              <a:t>τρόπο.</a:t>
            </a:r>
            <a:endParaRPr lang="el-GR" b="1" u="sng"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374419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2575" y="276190"/>
            <a:ext cx="9011344" cy="940966"/>
          </a:xfrm>
        </p:spPr>
        <p:txBody>
          <a:bodyPr>
            <a:noAutofit/>
          </a:bodyPr>
          <a:lstStyle/>
          <a:p>
            <a:r>
              <a:rPr lang="el-GR" altLang="el-GR" dirty="0"/>
              <a:t>Κριτικός τρόπος σκέψης σημαίνει:</a:t>
            </a:r>
            <a:endParaRPr lang="en-US" sz="2800" b="0" dirty="0"/>
          </a:p>
        </p:txBody>
      </p:sp>
      <p:sp>
        <p:nvSpPr>
          <p:cNvPr id="9" name="Θέση περιεχομένου 8"/>
          <p:cNvSpPr>
            <a:spLocks noGrp="1"/>
          </p:cNvSpPr>
          <p:nvPr>
            <p:ph idx="1"/>
            <p:custDataLst>
              <p:tags r:id="rId3"/>
            </p:custDataLst>
          </p:nvPr>
        </p:nvSpPr>
        <p:spPr>
          <a:xfrm>
            <a:off x="899591" y="1435613"/>
            <a:ext cx="8124327" cy="2351139"/>
          </a:xfrm>
        </p:spPr>
        <p:txBody>
          <a:bodyPr>
            <a:noAutofit/>
          </a:bodyPr>
          <a:lstStyle/>
          <a:p>
            <a:r>
              <a:rPr lang="el-GR" dirty="0"/>
              <a:t>Προσεκτική </a:t>
            </a:r>
            <a:r>
              <a:rPr lang="el-GR" dirty="0" smtClean="0"/>
              <a:t>αξιολόγηση.</a:t>
            </a:r>
            <a:endParaRPr lang="el-GR" dirty="0"/>
          </a:p>
          <a:p>
            <a:r>
              <a:rPr lang="el-GR" dirty="0" smtClean="0"/>
              <a:t>Αιτιολόγηση.</a:t>
            </a:r>
            <a:endParaRPr lang="el-GR" dirty="0"/>
          </a:p>
          <a:p>
            <a:r>
              <a:rPr lang="el-GR" dirty="0"/>
              <a:t>Αξιόπιστες </a:t>
            </a:r>
            <a:r>
              <a:rPr lang="el-GR" dirty="0" smtClean="0"/>
              <a:t>παρατηρήσεις.</a:t>
            </a:r>
            <a:endParaRPr lang="el-GR" dirty="0"/>
          </a:p>
          <a:p>
            <a:r>
              <a:rPr lang="el-GR" dirty="0"/>
              <a:t>Διαμόρφωση σωστών </a:t>
            </a:r>
            <a:r>
              <a:rPr lang="el-GR" dirty="0" smtClean="0"/>
              <a:t>προγραμμάτων.</a:t>
            </a:r>
            <a:endParaRPr lang="el-GR" dirty="0"/>
          </a:p>
          <a:p>
            <a:r>
              <a:rPr lang="el-GR" dirty="0"/>
              <a:t>Επίλυση </a:t>
            </a:r>
            <a:r>
              <a:rPr lang="el-GR" dirty="0" smtClean="0"/>
              <a:t>προβλημάτων.</a:t>
            </a:r>
            <a:endParaRPr lang="el-GR" dirty="0"/>
          </a:p>
          <a:p>
            <a:r>
              <a:rPr lang="el-GR" dirty="0"/>
              <a:t>Παραγωγή νέων </a:t>
            </a:r>
            <a:r>
              <a:rPr lang="el-GR" dirty="0" smtClean="0"/>
              <a:t>ιδεών.</a:t>
            </a:r>
            <a:endParaRPr lang="el-GR" dirty="0"/>
          </a:p>
          <a:p>
            <a:r>
              <a:rPr lang="el-GR" dirty="0"/>
              <a:t>Λήψη </a:t>
            </a:r>
            <a:r>
              <a:rPr lang="el-GR" dirty="0" smtClean="0"/>
              <a:t>αποφάσεων.</a:t>
            </a:r>
            <a:endParaRPr lang="el-GR"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2576" y="5635383"/>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2924703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2575" y="276190"/>
            <a:ext cx="9011344" cy="940966"/>
          </a:xfrm>
        </p:spPr>
        <p:txBody>
          <a:bodyPr>
            <a:noAutofit/>
          </a:bodyPr>
          <a:lstStyle/>
          <a:p>
            <a:r>
              <a:rPr lang="el-GR" altLang="el-GR" dirty="0" smtClean="0"/>
              <a:t>Νοσηλευτική Επιστήμη</a:t>
            </a:r>
            <a:endParaRPr lang="en-US" sz="2800" b="0" dirty="0"/>
          </a:p>
        </p:txBody>
      </p:sp>
      <p:sp>
        <p:nvSpPr>
          <p:cNvPr id="9" name="Θέση περιεχομένου 8"/>
          <p:cNvSpPr>
            <a:spLocks noGrp="1"/>
          </p:cNvSpPr>
          <p:nvPr>
            <p:ph idx="1"/>
            <p:custDataLst>
              <p:tags r:id="rId3"/>
            </p:custDataLst>
          </p:nvPr>
        </p:nvSpPr>
        <p:spPr>
          <a:xfrm>
            <a:off x="456083" y="2060848"/>
            <a:ext cx="8124327" cy="2351139"/>
          </a:xfrm>
        </p:spPr>
        <p:txBody>
          <a:bodyPr>
            <a:noAutofit/>
          </a:bodyPr>
          <a:lstStyle/>
          <a:p>
            <a:r>
              <a:rPr lang="el-GR" dirty="0"/>
              <a:t>Η νοσηλευτική είναι μία επιστήμη η οποία συνδυάζει επιστημονική γνώση και μεθόδους </a:t>
            </a:r>
            <a:r>
              <a:rPr lang="el-GR" dirty="0" smtClean="0"/>
              <a:t>έρευνας.</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4190648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595373"/>
            <a:ext cx="9011344" cy="940966"/>
          </a:xfrm>
        </p:spPr>
        <p:txBody>
          <a:bodyPr>
            <a:noAutofit/>
          </a:bodyPr>
          <a:lstStyle/>
          <a:p>
            <a:r>
              <a:rPr lang="el-GR" altLang="el-GR" dirty="0"/>
              <a:t>Σύγκριση </a:t>
            </a:r>
            <a:r>
              <a:rPr lang="el-GR" altLang="el-GR" dirty="0" smtClean="0"/>
              <a:t>                                                   της Επιστημονικής </a:t>
            </a:r>
            <a:r>
              <a:rPr lang="el-GR" altLang="el-GR" dirty="0"/>
              <a:t>Μεθόδου </a:t>
            </a:r>
            <a:r>
              <a:rPr lang="el-GR" altLang="el-GR" dirty="0" smtClean="0"/>
              <a:t>και</a:t>
            </a:r>
            <a:br>
              <a:rPr lang="el-GR" altLang="el-GR" dirty="0" smtClean="0"/>
            </a:br>
            <a:r>
              <a:rPr lang="el-GR" altLang="el-GR" dirty="0" smtClean="0"/>
              <a:t> </a:t>
            </a:r>
            <a:r>
              <a:rPr lang="el-GR" altLang="el-GR" dirty="0"/>
              <a:t>της Νοσηλευτικής </a:t>
            </a:r>
            <a:r>
              <a:rPr lang="el-GR" altLang="el-GR" dirty="0" smtClean="0"/>
              <a:t>Διεργασίας (α)</a:t>
            </a:r>
            <a:endParaRPr lang="en-US" sz="2800" b="0" dirty="0"/>
          </a:p>
        </p:txBody>
      </p:sp>
      <p:sp>
        <p:nvSpPr>
          <p:cNvPr id="9" name="Θέση περιεχομένου 8"/>
          <p:cNvSpPr>
            <a:spLocks noGrp="1"/>
          </p:cNvSpPr>
          <p:nvPr>
            <p:ph idx="1"/>
            <p:custDataLst>
              <p:tags r:id="rId3"/>
            </p:custDataLst>
          </p:nvPr>
        </p:nvSpPr>
        <p:spPr>
          <a:xfrm>
            <a:off x="132121" y="2750298"/>
            <a:ext cx="4007832" cy="2351139"/>
          </a:xfrm>
        </p:spPr>
        <p:txBody>
          <a:bodyPr>
            <a:noAutofit/>
          </a:bodyPr>
          <a:lstStyle/>
          <a:p>
            <a:pPr marL="0" indent="0">
              <a:buNone/>
            </a:pPr>
            <a:r>
              <a:rPr lang="el-GR" sz="2400" dirty="0"/>
              <a:t>ΒΗΜΑ ΕΠΙΣΤΗΜΟΝΙΚΗΣ </a:t>
            </a:r>
            <a:r>
              <a:rPr lang="el-GR" sz="2400" dirty="0" smtClean="0"/>
              <a:t>ΜΕΘΟΔΟΥ</a:t>
            </a:r>
          </a:p>
          <a:p>
            <a:r>
              <a:rPr lang="el-GR" sz="2400" dirty="0" smtClean="0"/>
              <a:t>Προσδιορισμός του προβλήματος</a:t>
            </a:r>
            <a:endParaRPr lang="el-GR" sz="2400" dirty="0"/>
          </a:p>
          <a:p>
            <a:r>
              <a:rPr lang="el-GR" sz="2400" dirty="0" smtClean="0"/>
              <a:t>Συλλογή </a:t>
            </a:r>
            <a:r>
              <a:rPr lang="el-GR" sz="2400" dirty="0"/>
              <a:t>πληροφοριών</a:t>
            </a:r>
          </a:p>
        </p:txBody>
      </p:sp>
      <p:sp>
        <p:nvSpPr>
          <p:cNvPr id="2" name="Ορθογώνιο 1"/>
          <p:cNvSpPr/>
          <p:nvPr/>
        </p:nvSpPr>
        <p:spPr>
          <a:xfrm>
            <a:off x="4860032" y="2669000"/>
            <a:ext cx="4151312" cy="2677656"/>
          </a:xfrm>
          <a:prstGeom prst="rect">
            <a:avLst/>
          </a:prstGeom>
        </p:spPr>
        <p:txBody>
          <a:bodyPr wrap="square">
            <a:spAutoFit/>
          </a:bodyPr>
          <a:lstStyle/>
          <a:p>
            <a:r>
              <a:rPr lang="el-GR" sz="2400" dirty="0"/>
              <a:t>ΒΗΜΑ ΝΟΣΗΛΕΥΤΙΚΗΣ ΔΙΕΡΓΑΣΙΑΣ</a:t>
            </a:r>
          </a:p>
          <a:p>
            <a:endParaRPr lang="el-GR" sz="2400" dirty="0"/>
          </a:p>
          <a:p>
            <a:pPr marL="342900" indent="-342900">
              <a:buFont typeface="Arial" panose="020B0604020202020204" pitchFamily="34" charset="0"/>
              <a:buChar char="•"/>
            </a:pPr>
            <a:r>
              <a:rPr lang="el-GR" sz="2400" dirty="0" smtClean="0"/>
              <a:t>Εκτίμηση κατάστασης, Λήψη </a:t>
            </a:r>
            <a:r>
              <a:rPr lang="el-GR" sz="2400" dirty="0"/>
              <a:t>ιστορικού , φυσική εξέταση, αποτελέσματα διαγνωστικών εξετάσεων</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2932519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595373"/>
            <a:ext cx="9011344" cy="940966"/>
          </a:xfrm>
        </p:spPr>
        <p:txBody>
          <a:bodyPr>
            <a:noAutofit/>
          </a:bodyPr>
          <a:lstStyle/>
          <a:p>
            <a:r>
              <a:rPr lang="el-GR" altLang="el-GR" dirty="0"/>
              <a:t>Σύγκριση </a:t>
            </a:r>
            <a:r>
              <a:rPr lang="el-GR" altLang="el-GR" dirty="0" smtClean="0"/>
              <a:t>                                                   της Επιστημονικής </a:t>
            </a:r>
            <a:r>
              <a:rPr lang="el-GR" altLang="el-GR" dirty="0"/>
              <a:t>Μεθόδου </a:t>
            </a:r>
            <a:r>
              <a:rPr lang="el-GR" altLang="el-GR" dirty="0" smtClean="0"/>
              <a:t>και</a:t>
            </a:r>
            <a:br>
              <a:rPr lang="el-GR" altLang="el-GR" dirty="0" smtClean="0"/>
            </a:br>
            <a:r>
              <a:rPr lang="el-GR" altLang="el-GR" dirty="0" smtClean="0"/>
              <a:t> </a:t>
            </a:r>
            <a:r>
              <a:rPr lang="el-GR" altLang="el-GR" dirty="0"/>
              <a:t>της Νοσηλευτικής </a:t>
            </a:r>
            <a:r>
              <a:rPr lang="el-GR" altLang="el-GR" dirty="0" smtClean="0"/>
              <a:t>Διεργασίας (β)</a:t>
            </a:r>
            <a:endParaRPr lang="en-US" sz="2800" b="0" dirty="0"/>
          </a:p>
        </p:txBody>
      </p:sp>
      <p:sp>
        <p:nvSpPr>
          <p:cNvPr id="9" name="Θέση περιεχομένου 8"/>
          <p:cNvSpPr>
            <a:spLocks noGrp="1"/>
          </p:cNvSpPr>
          <p:nvPr>
            <p:ph idx="1"/>
            <p:custDataLst>
              <p:tags r:id="rId3"/>
            </p:custDataLst>
          </p:nvPr>
        </p:nvSpPr>
        <p:spPr>
          <a:xfrm>
            <a:off x="132121" y="2750298"/>
            <a:ext cx="4007832" cy="2351139"/>
          </a:xfrm>
        </p:spPr>
        <p:txBody>
          <a:bodyPr>
            <a:noAutofit/>
          </a:bodyPr>
          <a:lstStyle/>
          <a:p>
            <a:pPr marL="0" indent="0">
              <a:buNone/>
            </a:pPr>
            <a:r>
              <a:rPr lang="el-GR" sz="2400" dirty="0"/>
              <a:t>ΒΗΜΑ ΕΠΙΣΤΗΜΟΝΙΚΗΣ </a:t>
            </a:r>
            <a:r>
              <a:rPr lang="el-GR" sz="2400" dirty="0" smtClean="0"/>
              <a:t>ΜΕΘΟΔΟΥ</a:t>
            </a:r>
          </a:p>
          <a:p>
            <a:r>
              <a:rPr lang="el-GR" sz="2400" dirty="0"/>
              <a:t>Ανάλυση </a:t>
            </a:r>
            <a:r>
              <a:rPr lang="el-GR" sz="2400" dirty="0" smtClean="0"/>
              <a:t>πληροφοριών.</a:t>
            </a:r>
            <a:endParaRPr lang="el-GR" sz="2400" dirty="0"/>
          </a:p>
        </p:txBody>
      </p:sp>
      <p:sp>
        <p:nvSpPr>
          <p:cNvPr id="2" name="Ορθογώνιο 1"/>
          <p:cNvSpPr/>
          <p:nvPr/>
        </p:nvSpPr>
        <p:spPr>
          <a:xfrm>
            <a:off x="4860032" y="2669000"/>
            <a:ext cx="4151312" cy="3416320"/>
          </a:xfrm>
          <a:prstGeom prst="rect">
            <a:avLst/>
          </a:prstGeom>
        </p:spPr>
        <p:txBody>
          <a:bodyPr wrap="square">
            <a:spAutoFit/>
          </a:bodyPr>
          <a:lstStyle/>
          <a:p>
            <a:r>
              <a:rPr lang="el-GR" sz="2400" dirty="0"/>
              <a:t>ΒΗΜΑ ΝΟΣΗΛΕΥΤΙΚΗΣ ΔΙΕΡΓΑΣΙΑΣ</a:t>
            </a:r>
          </a:p>
          <a:p>
            <a:endParaRPr lang="el-GR" sz="2400" dirty="0"/>
          </a:p>
          <a:p>
            <a:pPr marL="342900" indent="-342900">
              <a:buFont typeface="Arial" panose="020B0604020202020204" pitchFamily="34" charset="0"/>
              <a:buChar char="•"/>
            </a:pPr>
            <a:r>
              <a:rPr lang="el-GR" sz="2400" dirty="0"/>
              <a:t>Νοσηλευτική </a:t>
            </a:r>
            <a:r>
              <a:rPr lang="el-GR" sz="2400" dirty="0" smtClean="0"/>
              <a:t>Διάγνωση Λαμβάνονται </a:t>
            </a:r>
            <a:r>
              <a:rPr lang="el-GR" sz="2400" dirty="0"/>
              <a:t>υπόψη τα δεδομένα της εκτίμησης, αναγνωρίζονται τα προβλήματα, επιλέγεται η νοσηλευτική </a:t>
            </a:r>
            <a:r>
              <a:rPr lang="el-GR" sz="2400" dirty="0" smtClean="0"/>
              <a:t>διάγνωση.</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2556434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595373"/>
            <a:ext cx="9011344" cy="940966"/>
          </a:xfrm>
        </p:spPr>
        <p:txBody>
          <a:bodyPr>
            <a:noAutofit/>
          </a:bodyPr>
          <a:lstStyle/>
          <a:p>
            <a:r>
              <a:rPr lang="el-GR" altLang="el-GR" dirty="0"/>
              <a:t>Σύγκριση </a:t>
            </a:r>
            <a:r>
              <a:rPr lang="el-GR" altLang="el-GR" dirty="0" smtClean="0"/>
              <a:t>                                                   της Επιστημονικής </a:t>
            </a:r>
            <a:r>
              <a:rPr lang="el-GR" altLang="el-GR" dirty="0"/>
              <a:t>Μεθόδου </a:t>
            </a:r>
            <a:r>
              <a:rPr lang="el-GR" altLang="el-GR" dirty="0" smtClean="0"/>
              <a:t>και</a:t>
            </a:r>
            <a:br>
              <a:rPr lang="el-GR" altLang="el-GR" dirty="0" smtClean="0"/>
            </a:br>
            <a:r>
              <a:rPr lang="el-GR" altLang="el-GR" dirty="0" smtClean="0"/>
              <a:t> </a:t>
            </a:r>
            <a:r>
              <a:rPr lang="el-GR" altLang="el-GR" dirty="0"/>
              <a:t>της Νοσηλευτικής </a:t>
            </a:r>
            <a:r>
              <a:rPr lang="el-GR" altLang="el-GR" dirty="0" smtClean="0"/>
              <a:t>Διεργασίας (γ)</a:t>
            </a:r>
            <a:endParaRPr lang="en-US" sz="2800" b="0" dirty="0"/>
          </a:p>
        </p:txBody>
      </p:sp>
      <p:sp>
        <p:nvSpPr>
          <p:cNvPr id="9" name="Θέση περιεχομένου 8"/>
          <p:cNvSpPr>
            <a:spLocks noGrp="1"/>
          </p:cNvSpPr>
          <p:nvPr>
            <p:ph idx="1"/>
            <p:custDataLst>
              <p:tags r:id="rId3"/>
            </p:custDataLst>
          </p:nvPr>
        </p:nvSpPr>
        <p:spPr>
          <a:xfrm>
            <a:off x="132121" y="2750298"/>
            <a:ext cx="4007832" cy="2351139"/>
          </a:xfrm>
        </p:spPr>
        <p:txBody>
          <a:bodyPr>
            <a:noAutofit/>
          </a:bodyPr>
          <a:lstStyle/>
          <a:p>
            <a:pPr marL="0" indent="0">
              <a:buNone/>
            </a:pPr>
            <a:r>
              <a:rPr lang="el-GR" sz="2400" dirty="0"/>
              <a:t>ΒΗΜΑ ΕΠΙΣΤΗΜΟΝΙΚΗΣ </a:t>
            </a:r>
            <a:r>
              <a:rPr lang="el-GR" sz="2400" dirty="0" smtClean="0"/>
              <a:t>ΜΕΘΟΔΟΥ</a:t>
            </a:r>
          </a:p>
          <a:p>
            <a:r>
              <a:rPr lang="el-GR" sz="2400" dirty="0"/>
              <a:t>Επεξεργασία </a:t>
            </a:r>
            <a:r>
              <a:rPr lang="el-GR" sz="2400" dirty="0" smtClean="0"/>
              <a:t>λύσεων,  Λαμβάνονται αποφάσεις</a:t>
            </a:r>
          </a:p>
          <a:p>
            <a:pPr marL="0" indent="0">
              <a:buNone/>
            </a:pPr>
            <a:endParaRPr lang="el-GR" sz="2400" dirty="0"/>
          </a:p>
        </p:txBody>
      </p:sp>
      <p:sp>
        <p:nvSpPr>
          <p:cNvPr id="2" name="Ορθογώνιο 1"/>
          <p:cNvSpPr/>
          <p:nvPr/>
        </p:nvSpPr>
        <p:spPr>
          <a:xfrm>
            <a:off x="4860032" y="2669000"/>
            <a:ext cx="4151312" cy="3046988"/>
          </a:xfrm>
          <a:prstGeom prst="rect">
            <a:avLst/>
          </a:prstGeom>
        </p:spPr>
        <p:txBody>
          <a:bodyPr wrap="square">
            <a:spAutoFit/>
          </a:bodyPr>
          <a:lstStyle/>
          <a:p>
            <a:r>
              <a:rPr lang="el-GR" sz="2400" dirty="0"/>
              <a:t>ΒΗΜΑ ΝΟΣΗΛΕΥΤΙΚΗΣ ΔΙΕΡΓΑΣΙΑΣ</a:t>
            </a:r>
          </a:p>
          <a:p>
            <a:endParaRPr lang="el-GR" sz="2400" dirty="0"/>
          </a:p>
          <a:p>
            <a:pPr marL="342900" indent="-342900">
              <a:buFont typeface="Arial" panose="020B0604020202020204" pitchFamily="34" charset="0"/>
              <a:buChar char="•"/>
            </a:pPr>
            <a:r>
              <a:rPr lang="el-GR" sz="2400" dirty="0" smtClean="0"/>
              <a:t>Προγραμματισμός</a:t>
            </a:r>
          </a:p>
          <a:p>
            <a:r>
              <a:rPr lang="el-GR" sz="2400" dirty="0" smtClean="0"/>
              <a:t>Προσδιορίζονται </a:t>
            </a:r>
            <a:r>
              <a:rPr lang="el-GR" sz="2400" dirty="0"/>
              <a:t>τα επιθυμητά αποτελέσματα. Επιλέγονται οι παρεμβάσεις προκειμένου να επιτευχθούν τα </a:t>
            </a:r>
            <a:r>
              <a:rPr lang="el-GR" sz="2400" dirty="0" smtClean="0"/>
              <a:t>αποτελέσματα.</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30023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595373"/>
            <a:ext cx="9011344" cy="940966"/>
          </a:xfrm>
        </p:spPr>
        <p:txBody>
          <a:bodyPr>
            <a:noAutofit/>
          </a:bodyPr>
          <a:lstStyle/>
          <a:p>
            <a:r>
              <a:rPr lang="el-GR" altLang="el-GR" dirty="0"/>
              <a:t>Σύγκριση </a:t>
            </a:r>
            <a:r>
              <a:rPr lang="el-GR" altLang="el-GR" dirty="0" smtClean="0"/>
              <a:t>                                                   της Επιστημονικής </a:t>
            </a:r>
            <a:r>
              <a:rPr lang="el-GR" altLang="el-GR" dirty="0"/>
              <a:t>Μεθόδου </a:t>
            </a:r>
            <a:r>
              <a:rPr lang="el-GR" altLang="el-GR" dirty="0" smtClean="0"/>
              <a:t>και</a:t>
            </a:r>
            <a:br>
              <a:rPr lang="el-GR" altLang="el-GR" dirty="0" smtClean="0"/>
            </a:br>
            <a:r>
              <a:rPr lang="el-GR" altLang="el-GR" dirty="0" smtClean="0"/>
              <a:t> </a:t>
            </a:r>
            <a:r>
              <a:rPr lang="el-GR" altLang="el-GR" dirty="0"/>
              <a:t>της Νοσηλευτικής </a:t>
            </a:r>
            <a:r>
              <a:rPr lang="el-GR" altLang="el-GR" dirty="0" smtClean="0"/>
              <a:t>Διεργασίας (δ)</a:t>
            </a:r>
            <a:endParaRPr lang="en-US" sz="2800" b="0" dirty="0"/>
          </a:p>
        </p:txBody>
      </p:sp>
      <p:sp>
        <p:nvSpPr>
          <p:cNvPr id="9" name="Θέση περιεχομένου 8"/>
          <p:cNvSpPr>
            <a:spLocks noGrp="1"/>
          </p:cNvSpPr>
          <p:nvPr>
            <p:ph idx="1"/>
            <p:custDataLst>
              <p:tags r:id="rId3"/>
            </p:custDataLst>
          </p:nvPr>
        </p:nvSpPr>
        <p:spPr>
          <a:xfrm>
            <a:off x="132121" y="2750298"/>
            <a:ext cx="4007832" cy="2351139"/>
          </a:xfrm>
        </p:spPr>
        <p:txBody>
          <a:bodyPr>
            <a:noAutofit/>
          </a:bodyPr>
          <a:lstStyle/>
          <a:p>
            <a:pPr marL="0" indent="0">
              <a:buNone/>
            </a:pPr>
            <a:r>
              <a:rPr lang="el-GR" sz="2400" dirty="0"/>
              <a:t>ΒΗΜΑ ΕΠΙΣΤΗΜΟΝΙΚΗΣ </a:t>
            </a:r>
            <a:r>
              <a:rPr lang="el-GR" sz="2400" dirty="0" smtClean="0"/>
              <a:t>ΜΕΘΟΔΟΥ</a:t>
            </a:r>
          </a:p>
          <a:p>
            <a:r>
              <a:rPr lang="el-GR" sz="2400" dirty="0"/>
              <a:t>Εφαρμογή της </a:t>
            </a:r>
            <a:r>
              <a:rPr lang="el-GR" sz="2400" dirty="0" smtClean="0"/>
              <a:t>απόφασης.</a:t>
            </a:r>
            <a:endParaRPr lang="el-GR" sz="2400" dirty="0"/>
          </a:p>
          <a:p>
            <a:pPr marL="0" indent="0">
              <a:buNone/>
            </a:pPr>
            <a:endParaRPr lang="el-GR" sz="2400" dirty="0"/>
          </a:p>
        </p:txBody>
      </p:sp>
      <p:sp>
        <p:nvSpPr>
          <p:cNvPr id="2" name="Ορθογώνιο 1"/>
          <p:cNvSpPr/>
          <p:nvPr/>
        </p:nvSpPr>
        <p:spPr>
          <a:xfrm>
            <a:off x="4860032" y="2669000"/>
            <a:ext cx="4151312" cy="2308324"/>
          </a:xfrm>
          <a:prstGeom prst="rect">
            <a:avLst/>
          </a:prstGeom>
        </p:spPr>
        <p:txBody>
          <a:bodyPr wrap="square">
            <a:spAutoFit/>
          </a:bodyPr>
          <a:lstStyle/>
          <a:p>
            <a:r>
              <a:rPr lang="el-GR" sz="2400" dirty="0"/>
              <a:t>ΒΗΜΑ ΝΟΣΗΛΕΥΤΙΚΗΣ ΔΙΕΡΓΑΣΙΑΣ</a:t>
            </a:r>
          </a:p>
          <a:p>
            <a:endParaRPr lang="el-GR" sz="2400" dirty="0"/>
          </a:p>
          <a:p>
            <a:pPr marL="342900" indent="-342900">
              <a:buFont typeface="Arial" panose="020B0604020202020204" pitchFamily="34" charset="0"/>
              <a:buChar char="•"/>
            </a:pPr>
            <a:r>
              <a:rPr lang="el-GR" sz="2400" dirty="0" smtClean="0"/>
              <a:t>Εκτέλεση</a:t>
            </a:r>
          </a:p>
          <a:p>
            <a:r>
              <a:rPr lang="el-GR" sz="2400" dirty="0" smtClean="0"/>
              <a:t>Προγραμματισμός </a:t>
            </a:r>
            <a:r>
              <a:rPr lang="el-GR" sz="2400" dirty="0"/>
              <a:t>των </a:t>
            </a:r>
            <a:r>
              <a:rPr lang="el-GR" sz="2400" dirty="0" smtClean="0"/>
              <a:t>παρεμβάσεων.</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721621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595373"/>
            <a:ext cx="9011344" cy="940966"/>
          </a:xfrm>
        </p:spPr>
        <p:txBody>
          <a:bodyPr>
            <a:noAutofit/>
          </a:bodyPr>
          <a:lstStyle/>
          <a:p>
            <a:r>
              <a:rPr lang="el-GR" altLang="el-GR" dirty="0"/>
              <a:t>Σύγκριση </a:t>
            </a:r>
            <a:r>
              <a:rPr lang="el-GR" altLang="el-GR" dirty="0" smtClean="0"/>
              <a:t>                                                   της Επιστημονικής </a:t>
            </a:r>
            <a:r>
              <a:rPr lang="el-GR" altLang="el-GR" dirty="0"/>
              <a:t>Μεθόδου </a:t>
            </a:r>
            <a:r>
              <a:rPr lang="el-GR" altLang="el-GR" dirty="0" smtClean="0"/>
              <a:t>και</a:t>
            </a:r>
            <a:br>
              <a:rPr lang="el-GR" altLang="el-GR" dirty="0" smtClean="0"/>
            </a:br>
            <a:r>
              <a:rPr lang="el-GR" altLang="el-GR" dirty="0" smtClean="0"/>
              <a:t> </a:t>
            </a:r>
            <a:r>
              <a:rPr lang="el-GR" altLang="el-GR" dirty="0"/>
              <a:t>της Νοσηλευτικής </a:t>
            </a:r>
            <a:r>
              <a:rPr lang="el-GR" altLang="el-GR" dirty="0" smtClean="0"/>
              <a:t>Διεργασίας (ε)</a:t>
            </a:r>
            <a:endParaRPr lang="en-US" sz="2800" b="0" dirty="0"/>
          </a:p>
        </p:txBody>
      </p:sp>
      <p:sp>
        <p:nvSpPr>
          <p:cNvPr id="9" name="Θέση περιεχομένου 8"/>
          <p:cNvSpPr>
            <a:spLocks noGrp="1"/>
          </p:cNvSpPr>
          <p:nvPr>
            <p:ph idx="1"/>
            <p:custDataLst>
              <p:tags r:id="rId3"/>
            </p:custDataLst>
          </p:nvPr>
        </p:nvSpPr>
        <p:spPr>
          <a:xfrm>
            <a:off x="64862" y="2076149"/>
            <a:ext cx="4007832" cy="2351139"/>
          </a:xfrm>
        </p:spPr>
        <p:txBody>
          <a:bodyPr>
            <a:noAutofit/>
          </a:bodyPr>
          <a:lstStyle/>
          <a:p>
            <a:pPr marL="0" indent="0">
              <a:buNone/>
            </a:pPr>
            <a:r>
              <a:rPr lang="el-GR" sz="2400" dirty="0"/>
              <a:t>ΒΗΜΑ ΕΠΙΣΤΗΜΟΝΙΚΗΣ </a:t>
            </a:r>
            <a:r>
              <a:rPr lang="el-GR" sz="2400" dirty="0" smtClean="0"/>
              <a:t>ΜΕΘΟΔΟΥ</a:t>
            </a:r>
          </a:p>
          <a:p>
            <a:r>
              <a:rPr lang="el-GR" sz="2400" dirty="0"/>
              <a:t>Αξιολόγηση της </a:t>
            </a:r>
            <a:r>
              <a:rPr lang="el-GR" sz="2400" dirty="0" smtClean="0"/>
              <a:t>απόφασης.</a:t>
            </a:r>
            <a:endParaRPr lang="el-GR" sz="2400" dirty="0"/>
          </a:p>
        </p:txBody>
      </p:sp>
      <p:sp>
        <p:nvSpPr>
          <p:cNvPr id="2" name="Ορθογώνιο 1"/>
          <p:cNvSpPr/>
          <p:nvPr/>
        </p:nvSpPr>
        <p:spPr>
          <a:xfrm>
            <a:off x="4211960" y="2076149"/>
            <a:ext cx="4799384" cy="4154984"/>
          </a:xfrm>
          <a:prstGeom prst="rect">
            <a:avLst/>
          </a:prstGeom>
        </p:spPr>
        <p:txBody>
          <a:bodyPr wrap="square">
            <a:spAutoFit/>
          </a:bodyPr>
          <a:lstStyle/>
          <a:p>
            <a:r>
              <a:rPr lang="el-GR" sz="2400" dirty="0"/>
              <a:t>ΒΗΜΑ ΝΟΣΗΛΕΥΤΙΚΗΣ ΔΙΕΡΓΑΣΙΑΣ</a:t>
            </a:r>
          </a:p>
          <a:p>
            <a:endParaRPr lang="el-GR" sz="2400" dirty="0"/>
          </a:p>
          <a:p>
            <a:pPr marL="342900" indent="-342900">
              <a:buFont typeface="Arial" panose="020B0604020202020204" pitchFamily="34" charset="0"/>
              <a:buChar char="•"/>
            </a:pPr>
            <a:r>
              <a:rPr lang="el-GR" sz="2400" dirty="0"/>
              <a:t>Αποτίμηση των αποτελεσμάτων των παρεμβάσεων</a:t>
            </a:r>
          </a:p>
          <a:p>
            <a:pPr marL="342900" indent="-342900">
              <a:buFont typeface="Arial" panose="020B0604020202020204" pitchFamily="34" charset="0"/>
              <a:buChar char="•"/>
            </a:pPr>
            <a:r>
              <a:rPr lang="el-GR" sz="2400" dirty="0"/>
              <a:t>   Προσδιορισμός εάν έχουν επιτευχθεί οι στόχοι</a:t>
            </a:r>
          </a:p>
          <a:p>
            <a:pPr marL="342900" indent="-342900">
              <a:buFont typeface="Arial" panose="020B0604020202020204" pitchFamily="34" charset="0"/>
              <a:buChar char="•"/>
            </a:pPr>
            <a:r>
              <a:rPr lang="el-GR" sz="2400" dirty="0"/>
              <a:t>    Επανεξέταση  του προγράμματος εάν οι στόχοι δεν έχουν επιτευχθεί</a:t>
            </a:r>
          </a:p>
          <a:p>
            <a:pPr marL="342900" indent="-342900">
              <a:buFont typeface="Arial" panose="020B0604020202020204" pitchFamily="34" charset="0"/>
              <a:buChar char="•"/>
            </a:pPr>
            <a:r>
              <a:rPr lang="el-GR" sz="2400" dirty="0"/>
              <a:t>    Τερματισμός όσων παρεμβάσεων δεν </a:t>
            </a:r>
            <a:r>
              <a:rPr lang="el-GR" sz="2400" dirty="0" smtClean="0"/>
              <a:t>χρειάζονται.</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2840650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595373"/>
            <a:ext cx="9011344" cy="940966"/>
          </a:xfrm>
        </p:spPr>
        <p:txBody>
          <a:bodyPr>
            <a:noAutofit/>
          </a:bodyPr>
          <a:lstStyle/>
          <a:p>
            <a:r>
              <a:rPr lang="el-GR" altLang="el-GR" dirty="0"/>
              <a:t>Η διαδικασία επίλυσης προβλημάτων περιλαμβάνει:</a:t>
            </a:r>
            <a:endParaRPr lang="en-US" sz="2800" b="0" dirty="0"/>
          </a:p>
        </p:txBody>
      </p:sp>
      <p:sp>
        <p:nvSpPr>
          <p:cNvPr id="9" name="Θέση περιεχομένου 8"/>
          <p:cNvSpPr>
            <a:spLocks noGrp="1"/>
          </p:cNvSpPr>
          <p:nvPr>
            <p:ph idx="1"/>
            <p:custDataLst>
              <p:tags r:id="rId3"/>
            </p:custDataLst>
          </p:nvPr>
        </p:nvSpPr>
        <p:spPr>
          <a:xfrm>
            <a:off x="64862" y="2076149"/>
            <a:ext cx="8946482" cy="3657107"/>
          </a:xfrm>
        </p:spPr>
        <p:txBody>
          <a:bodyPr>
            <a:noAutofit/>
          </a:bodyPr>
          <a:lstStyle/>
          <a:p>
            <a:r>
              <a:rPr lang="el-GR" sz="2400" dirty="0"/>
              <a:t>Σαφή προσδιορισμό του </a:t>
            </a:r>
            <a:r>
              <a:rPr lang="el-GR" sz="2400" dirty="0" smtClean="0"/>
              <a:t>προβλήματος.</a:t>
            </a:r>
            <a:endParaRPr lang="el-GR" sz="2400" dirty="0"/>
          </a:p>
          <a:p>
            <a:r>
              <a:rPr lang="el-GR" sz="2400" dirty="0"/>
              <a:t>Πιθανές εναλλακτικές </a:t>
            </a:r>
            <a:r>
              <a:rPr lang="el-GR" sz="2400" dirty="0" smtClean="0"/>
              <a:t>λύσεις.</a:t>
            </a:r>
            <a:endParaRPr lang="el-GR" sz="2400" dirty="0"/>
          </a:p>
          <a:p>
            <a:r>
              <a:rPr lang="el-GR" sz="2400" dirty="0"/>
              <a:t>Πιθανά αποτελέσματα κάθε εναλλακτικής </a:t>
            </a:r>
            <a:r>
              <a:rPr lang="el-GR" sz="2400" dirty="0" smtClean="0"/>
              <a:t>λύσης.</a:t>
            </a:r>
            <a:endParaRPr lang="el-GR" sz="2400" dirty="0"/>
          </a:p>
          <a:p>
            <a:r>
              <a:rPr lang="el-GR" sz="2400" dirty="0"/>
              <a:t>Πρόβλεψη της πιθανότητας να συμβεί το κάθε </a:t>
            </a:r>
            <a:r>
              <a:rPr lang="el-GR" sz="2400" dirty="0" smtClean="0"/>
              <a:t>αποτέλεσμα.</a:t>
            </a:r>
            <a:endParaRPr lang="el-GR" sz="2400" dirty="0"/>
          </a:p>
          <a:p>
            <a:r>
              <a:rPr lang="el-GR" sz="2400" dirty="0"/>
              <a:t>Επιλογή της λύσης που διασφαλίζει τη μεγαλύτερη πιθανότητα επιτυχίας και τις λιγότερες πιθανότητες δυσάρεστων </a:t>
            </a:r>
            <a:r>
              <a:rPr lang="el-GR" sz="2400" dirty="0" smtClean="0"/>
              <a:t>αποτελεσμάτων.</a:t>
            </a:r>
            <a:endParaRPr lang="el-GR" sz="24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67544" y="5621628"/>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3164455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595373"/>
            <a:ext cx="9011344" cy="940966"/>
          </a:xfrm>
        </p:spPr>
        <p:txBody>
          <a:bodyPr>
            <a:noAutofit/>
          </a:bodyPr>
          <a:lstStyle/>
          <a:p>
            <a:r>
              <a:rPr lang="el-GR" altLang="el-GR" dirty="0"/>
              <a:t>Ικανότητες που απαιτούνται για την κριτική σκέψη</a:t>
            </a:r>
            <a:endParaRPr lang="en-US" sz="2800" b="0" dirty="0"/>
          </a:p>
        </p:txBody>
      </p:sp>
      <p:sp>
        <p:nvSpPr>
          <p:cNvPr id="9" name="Θέση περιεχομένου 8"/>
          <p:cNvSpPr>
            <a:spLocks noGrp="1"/>
          </p:cNvSpPr>
          <p:nvPr>
            <p:ph idx="1"/>
            <p:custDataLst>
              <p:tags r:id="rId3"/>
            </p:custDataLst>
          </p:nvPr>
        </p:nvSpPr>
        <p:spPr>
          <a:xfrm>
            <a:off x="611560" y="2561131"/>
            <a:ext cx="8946482" cy="3657107"/>
          </a:xfrm>
        </p:spPr>
        <p:txBody>
          <a:bodyPr>
            <a:noAutofit/>
          </a:bodyPr>
          <a:lstStyle/>
          <a:p>
            <a:r>
              <a:rPr lang="el-GR" dirty="0"/>
              <a:t>Αποτελεσματική </a:t>
            </a:r>
            <a:r>
              <a:rPr lang="el-GR" dirty="0" smtClean="0"/>
              <a:t>ανάγνωση.</a:t>
            </a:r>
            <a:endParaRPr lang="el-GR" dirty="0"/>
          </a:p>
          <a:p>
            <a:r>
              <a:rPr lang="el-GR" dirty="0"/>
              <a:t>Αποτελεσματική </a:t>
            </a:r>
            <a:r>
              <a:rPr lang="el-GR" dirty="0" smtClean="0"/>
              <a:t>γραφή.</a:t>
            </a:r>
            <a:endParaRPr lang="el-GR" dirty="0"/>
          </a:p>
          <a:p>
            <a:r>
              <a:rPr lang="el-GR" dirty="0"/>
              <a:t>Δυνατότητα προσεκτικής </a:t>
            </a:r>
            <a:r>
              <a:rPr lang="el-GR" dirty="0" smtClean="0"/>
              <a:t>ακρόασης.</a:t>
            </a:r>
            <a:endParaRPr lang="el-GR" dirty="0"/>
          </a:p>
          <a:p>
            <a:r>
              <a:rPr lang="el-GR" dirty="0"/>
              <a:t>Αποτελεσματική </a:t>
            </a:r>
            <a:r>
              <a:rPr lang="el-GR" dirty="0" smtClean="0"/>
              <a:t>επικοινωνία.</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2104766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595373"/>
            <a:ext cx="9011344" cy="940966"/>
          </a:xfrm>
        </p:spPr>
        <p:txBody>
          <a:bodyPr>
            <a:noAutofit/>
          </a:bodyPr>
          <a:lstStyle/>
          <a:p>
            <a:r>
              <a:rPr lang="el-GR" altLang="el-GR" dirty="0"/>
              <a:t>Αποτελεσματική ανάγνωση</a:t>
            </a:r>
            <a:endParaRPr lang="en-US" sz="2800" b="0" dirty="0"/>
          </a:p>
        </p:txBody>
      </p:sp>
      <p:sp>
        <p:nvSpPr>
          <p:cNvPr id="9" name="Θέση περιεχομένου 8"/>
          <p:cNvSpPr>
            <a:spLocks noGrp="1"/>
          </p:cNvSpPr>
          <p:nvPr>
            <p:ph idx="1"/>
            <p:custDataLst>
              <p:tags r:id="rId3"/>
            </p:custDataLst>
          </p:nvPr>
        </p:nvSpPr>
        <p:spPr>
          <a:xfrm>
            <a:off x="395536" y="2095481"/>
            <a:ext cx="8946482" cy="3657107"/>
          </a:xfrm>
        </p:spPr>
        <p:txBody>
          <a:bodyPr>
            <a:noAutofit/>
          </a:bodyPr>
          <a:lstStyle/>
          <a:p>
            <a:r>
              <a:rPr lang="el-GR" dirty="0"/>
              <a:t>Ικανότητα ανάγνωσης ενός υλικού με τρόπο ο οποίος να βοηθά στη επιλογή των κύριων ιδεών και των σημαντικών  </a:t>
            </a:r>
            <a:r>
              <a:rPr lang="el-GR" dirty="0" smtClean="0"/>
              <a:t>δεδομένων.</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2895363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595373"/>
            <a:ext cx="9011344" cy="940966"/>
          </a:xfrm>
        </p:spPr>
        <p:txBody>
          <a:bodyPr>
            <a:noAutofit/>
          </a:bodyPr>
          <a:lstStyle/>
          <a:p>
            <a:r>
              <a:rPr lang="el-GR" altLang="el-GR" dirty="0"/>
              <a:t>Αποτελεσματική γραφή</a:t>
            </a:r>
            <a:endParaRPr lang="en-US" sz="2800" b="0" dirty="0"/>
          </a:p>
        </p:txBody>
      </p:sp>
      <p:sp>
        <p:nvSpPr>
          <p:cNvPr id="9" name="Θέση περιεχομένου 8"/>
          <p:cNvSpPr>
            <a:spLocks noGrp="1"/>
          </p:cNvSpPr>
          <p:nvPr>
            <p:ph idx="1"/>
            <p:custDataLst>
              <p:tags r:id="rId3"/>
            </p:custDataLst>
          </p:nvPr>
        </p:nvSpPr>
        <p:spPr>
          <a:xfrm>
            <a:off x="395536" y="2107088"/>
            <a:ext cx="8946482" cy="3657107"/>
          </a:xfrm>
        </p:spPr>
        <p:txBody>
          <a:bodyPr>
            <a:noAutofit/>
          </a:bodyPr>
          <a:lstStyle/>
          <a:p>
            <a:r>
              <a:rPr lang="el-GR" dirty="0"/>
              <a:t>Ικανότητα διατύπωσης σκέψεων με συνοχή, συνοπτικά και με σαφήνεια. Η σαφής , λογική και συνοπτική έγγραφη διατύπωση είναι μια ικανότητα η οποία μαθαίνεται.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1631280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595373"/>
            <a:ext cx="9011344" cy="940966"/>
          </a:xfrm>
        </p:spPr>
        <p:txBody>
          <a:bodyPr>
            <a:noAutofit/>
          </a:bodyPr>
          <a:lstStyle/>
          <a:p>
            <a:r>
              <a:rPr lang="el-GR" altLang="el-GR" dirty="0"/>
              <a:t>Προσεκτική ακρόαση</a:t>
            </a:r>
            <a:endParaRPr lang="en-US" sz="2800" b="0" dirty="0"/>
          </a:p>
        </p:txBody>
      </p:sp>
      <p:sp>
        <p:nvSpPr>
          <p:cNvPr id="9" name="Θέση περιεχομένου 8"/>
          <p:cNvSpPr>
            <a:spLocks noGrp="1"/>
          </p:cNvSpPr>
          <p:nvPr>
            <p:ph idx="1"/>
            <p:custDataLst>
              <p:tags r:id="rId3"/>
            </p:custDataLst>
          </p:nvPr>
        </p:nvSpPr>
        <p:spPr>
          <a:xfrm>
            <a:off x="467544" y="1916832"/>
            <a:ext cx="8946482" cy="3657107"/>
          </a:xfrm>
        </p:spPr>
        <p:txBody>
          <a:bodyPr>
            <a:noAutofit/>
          </a:bodyPr>
          <a:lstStyle/>
          <a:p>
            <a:r>
              <a:rPr lang="el-GR" dirty="0"/>
              <a:t>Συνειδητή επικέντρωση στο αντικείμενο της συζήτησης. </a:t>
            </a:r>
          </a:p>
          <a:p>
            <a:r>
              <a:rPr lang="el-GR" dirty="0"/>
              <a:t>Προσοχή σε κάθε λέξη και στη σημασία που προσδίδει σε αυτή ο </a:t>
            </a:r>
            <a:r>
              <a:rPr lang="el-GR" dirty="0" smtClean="0"/>
              <a:t>ομιλητής.</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114434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595373"/>
            <a:ext cx="9011344" cy="940966"/>
          </a:xfrm>
        </p:spPr>
        <p:txBody>
          <a:bodyPr>
            <a:noAutofit/>
          </a:bodyPr>
          <a:lstStyle/>
          <a:p>
            <a:r>
              <a:rPr lang="el-GR" altLang="el-GR" dirty="0"/>
              <a:t>Αποτελεσματική επικοινωνία</a:t>
            </a:r>
            <a:endParaRPr lang="en-US" sz="2800" b="0" dirty="0"/>
          </a:p>
        </p:txBody>
      </p:sp>
      <p:sp>
        <p:nvSpPr>
          <p:cNvPr id="9" name="Θέση περιεχομένου 8"/>
          <p:cNvSpPr>
            <a:spLocks noGrp="1"/>
          </p:cNvSpPr>
          <p:nvPr>
            <p:ph idx="1"/>
            <p:custDataLst>
              <p:tags r:id="rId3"/>
            </p:custDataLst>
          </p:nvPr>
        </p:nvSpPr>
        <p:spPr>
          <a:xfrm>
            <a:off x="467544" y="1916832"/>
            <a:ext cx="8946482" cy="3657107"/>
          </a:xfrm>
        </p:spPr>
        <p:txBody>
          <a:bodyPr>
            <a:noAutofit/>
          </a:bodyPr>
          <a:lstStyle/>
          <a:p>
            <a:r>
              <a:rPr lang="el-GR" dirty="0"/>
              <a:t>Απαιτεί έναν πειθαρχημένο τρόπο </a:t>
            </a:r>
            <a:r>
              <a:rPr lang="el-GR" dirty="0" smtClean="0"/>
              <a:t>ομιλίας.</a:t>
            </a:r>
            <a:endParaRPr lang="el-GR" dirty="0"/>
          </a:p>
          <a:p>
            <a:r>
              <a:rPr lang="el-GR" dirty="0"/>
              <a:t>Ο πειθαρχημένος ομιλητής σκέφτεται τι να πει και πώς να το διατυπώσει με σαφήνεια, συνοπτικά και με έναν λογικό τρόπο προτού ξεκινήσει να </a:t>
            </a:r>
            <a:r>
              <a:rPr lang="el-GR" dirty="0" smtClean="0"/>
              <a:t>μιλά.</a:t>
            </a:r>
            <a:endParaRPr lang="el-GR" dirty="0"/>
          </a:p>
          <a:p>
            <a:r>
              <a:rPr lang="el-GR" dirty="0"/>
              <a:t>Το να μεσολαβεί κάποιο χρονικό διάστημα πριν ξεκινήσετε να μιλάτε είναι ένας καλός τρόπος βελτίωσης αυτής της ικανότητας.</a:t>
            </a:r>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5704912"/>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3478551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595373"/>
            <a:ext cx="9011344" cy="940966"/>
          </a:xfrm>
        </p:spPr>
        <p:txBody>
          <a:bodyPr>
            <a:noAutofit/>
          </a:bodyPr>
          <a:lstStyle/>
          <a:p>
            <a:r>
              <a:rPr lang="el-GR" altLang="el-GR" dirty="0"/>
              <a:t>Δεξιότητες και χαρακτηριστικά του κριτικά σκεπτόμενου </a:t>
            </a:r>
            <a:r>
              <a:rPr lang="el-GR" altLang="el-GR" dirty="0" smtClean="0"/>
              <a:t>ατόμου (α)</a:t>
            </a:r>
            <a:endParaRPr lang="en-US" sz="2800" b="0" dirty="0"/>
          </a:p>
        </p:txBody>
      </p:sp>
      <p:sp>
        <p:nvSpPr>
          <p:cNvPr id="9" name="Θέση περιεχομένου 8"/>
          <p:cNvSpPr>
            <a:spLocks noGrp="1"/>
          </p:cNvSpPr>
          <p:nvPr>
            <p:ph idx="1"/>
            <p:custDataLst>
              <p:tags r:id="rId3"/>
            </p:custDataLst>
          </p:nvPr>
        </p:nvSpPr>
        <p:spPr>
          <a:xfrm>
            <a:off x="467544" y="1916832"/>
            <a:ext cx="8946482" cy="3657107"/>
          </a:xfrm>
        </p:spPr>
        <p:txBody>
          <a:bodyPr>
            <a:noAutofit/>
          </a:bodyPr>
          <a:lstStyle/>
          <a:p>
            <a:r>
              <a:rPr lang="el-GR" sz="2800" dirty="0"/>
              <a:t>Διατηρεί ανοιχτό </a:t>
            </a:r>
            <a:r>
              <a:rPr lang="el-GR" sz="2800" dirty="0" smtClean="0"/>
              <a:t>μυαλό.</a:t>
            </a:r>
            <a:endParaRPr lang="el-GR" sz="2800" dirty="0"/>
          </a:p>
          <a:p>
            <a:r>
              <a:rPr lang="el-GR" sz="2800" dirty="0"/>
              <a:t>Αναγνωρίζει τις προκαταλήψεις και τα όριά </a:t>
            </a:r>
            <a:r>
              <a:rPr lang="el-GR" sz="2800" dirty="0" smtClean="0"/>
              <a:t>του.</a:t>
            </a:r>
            <a:endParaRPr lang="el-GR" sz="2800" dirty="0"/>
          </a:p>
          <a:p>
            <a:r>
              <a:rPr lang="el-GR" sz="2800" dirty="0"/>
              <a:t>Επιμένει στην αναζήτηση μιας </a:t>
            </a:r>
            <a:r>
              <a:rPr lang="el-GR" sz="2800" dirty="0" smtClean="0"/>
              <a:t>λύσης.</a:t>
            </a:r>
            <a:endParaRPr lang="el-GR" sz="2800" dirty="0"/>
          </a:p>
          <a:p>
            <a:r>
              <a:rPr lang="el-GR" sz="2800" dirty="0"/>
              <a:t>Ξεχωρίζει τις σχετικές από τις μη σχετικές </a:t>
            </a:r>
            <a:r>
              <a:rPr lang="el-GR" sz="2800" dirty="0" smtClean="0"/>
              <a:t>πληροφορίες.</a:t>
            </a:r>
            <a:endParaRPr lang="el-GR" sz="2800" dirty="0"/>
          </a:p>
          <a:p>
            <a:r>
              <a:rPr lang="el-GR" sz="2800" dirty="0"/>
              <a:t>Διακρίνει τις ασυνέχειες στις συγκεντρωμένες </a:t>
            </a:r>
            <a:r>
              <a:rPr lang="el-GR" sz="2800" dirty="0" smtClean="0"/>
              <a:t>πληροφορίες.</a:t>
            </a:r>
            <a:endParaRPr lang="el-GR" sz="2800" dirty="0"/>
          </a:p>
          <a:p>
            <a:r>
              <a:rPr lang="el-GR" sz="2800" dirty="0"/>
              <a:t>Προσδιορίζει τις πληροφορίες που </a:t>
            </a:r>
            <a:r>
              <a:rPr lang="el-GR" sz="2800" dirty="0" smtClean="0"/>
              <a:t>λείπουν.</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10659978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595373"/>
            <a:ext cx="9011344" cy="940966"/>
          </a:xfrm>
        </p:spPr>
        <p:txBody>
          <a:bodyPr>
            <a:noAutofit/>
          </a:bodyPr>
          <a:lstStyle/>
          <a:p>
            <a:r>
              <a:rPr lang="el-GR" altLang="el-GR" dirty="0"/>
              <a:t>Δεξιότητες και χαρακτηριστικά του κριτικά σκεπτόμενου </a:t>
            </a:r>
            <a:r>
              <a:rPr lang="el-GR" altLang="el-GR" dirty="0" smtClean="0"/>
              <a:t>ατόμου (β)</a:t>
            </a:r>
            <a:endParaRPr lang="en-US" sz="2800" b="0" dirty="0"/>
          </a:p>
        </p:txBody>
      </p:sp>
      <p:sp>
        <p:nvSpPr>
          <p:cNvPr id="9" name="Θέση περιεχομένου 8"/>
          <p:cNvSpPr>
            <a:spLocks noGrp="1"/>
          </p:cNvSpPr>
          <p:nvPr>
            <p:ph idx="1"/>
            <p:custDataLst>
              <p:tags r:id="rId3"/>
            </p:custDataLst>
          </p:nvPr>
        </p:nvSpPr>
        <p:spPr>
          <a:xfrm>
            <a:off x="467544" y="1916832"/>
            <a:ext cx="8946482" cy="3657107"/>
          </a:xfrm>
        </p:spPr>
        <p:txBody>
          <a:bodyPr>
            <a:noAutofit/>
          </a:bodyPr>
          <a:lstStyle/>
          <a:p>
            <a:r>
              <a:rPr lang="el-GR" sz="2400" dirty="0"/>
              <a:t>Λαμβάνει υπόψη του όλες τις </a:t>
            </a:r>
            <a:r>
              <a:rPr lang="el-GR" sz="2400" dirty="0" smtClean="0"/>
              <a:t>πιθανότητες.</a:t>
            </a:r>
            <a:endParaRPr lang="el-GR" sz="2400" dirty="0"/>
          </a:p>
          <a:p>
            <a:r>
              <a:rPr lang="el-GR" sz="2400" dirty="0"/>
              <a:t>Αναλαμβάνει στάση </a:t>
            </a:r>
            <a:r>
              <a:rPr lang="el-GR" sz="2400" dirty="0" err="1" smtClean="0"/>
              <a:t>ενσυναίσθησης</a:t>
            </a:r>
            <a:r>
              <a:rPr lang="el-GR" sz="2400" dirty="0" smtClean="0"/>
              <a:t>.</a:t>
            </a:r>
            <a:endParaRPr lang="el-GR" sz="2400" dirty="0"/>
          </a:p>
          <a:p>
            <a:r>
              <a:rPr lang="el-GR" sz="2400" dirty="0"/>
              <a:t>Χρησιμοποιεί οργανωμένη και συστηματική προσέγγιση στα </a:t>
            </a:r>
            <a:r>
              <a:rPr lang="el-GR" sz="2400" dirty="0" smtClean="0"/>
              <a:t>προβλήματα.</a:t>
            </a:r>
            <a:endParaRPr lang="el-GR" sz="2400" dirty="0"/>
          </a:p>
          <a:p>
            <a:r>
              <a:rPr lang="el-GR" sz="2400" dirty="0"/>
              <a:t>Επαληθεύει την ακρίβεια και την αξιοπιστία των </a:t>
            </a:r>
            <a:r>
              <a:rPr lang="el-GR" sz="2400" dirty="0" smtClean="0"/>
              <a:t>πληροφοριών.</a:t>
            </a:r>
            <a:endParaRPr lang="el-GR" sz="2400" dirty="0"/>
          </a:p>
          <a:p>
            <a:r>
              <a:rPr lang="el-GR" sz="2400" dirty="0"/>
              <a:t>Λαμβάνει υπόψη του όλες τις πιθανές λύσεις πριν τη λήψη μιας </a:t>
            </a:r>
            <a:r>
              <a:rPr lang="el-GR" sz="2400" dirty="0" smtClean="0"/>
              <a:t>απόφασης.</a:t>
            </a:r>
            <a:endParaRPr lang="el-GR" sz="2400" dirty="0"/>
          </a:p>
          <a:p>
            <a:r>
              <a:rPr lang="el-GR" sz="2400" dirty="0"/>
              <a:t>Αποδέχεται ότι δε </a:t>
            </a:r>
            <a:r>
              <a:rPr lang="el-GR" sz="2400" dirty="0" smtClean="0"/>
              <a:t>γνωρίζει.</a:t>
            </a:r>
            <a:endParaRPr lang="el-GR" sz="2400" dirty="0"/>
          </a:p>
          <a:p>
            <a:r>
              <a:rPr lang="el-GR" sz="2400" dirty="0"/>
              <a:t>Επιχειρηματολογεί με </a:t>
            </a:r>
            <a:r>
              <a:rPr lang="el-GR" sz="2400" dirty="0" smtClean="0"/>
              <a:t>λογική.</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6330597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595373"/>
            <a:ext cx="9011344" cy="940966"/>
          </a:xfrm>
        </p:spPr>
        <p:txBody>
          <a:bodyPr>
            <a:noAutofit/>
          </a:bodyPr>
          <a:lstStyle/>
          <a:p>
            <a:r>
              <a:rPr lang="el-GR" altLang="el-GR" dirty="0"/>
              <a:t>Δεξιότητες και χαρακτηριστικά του κριτικά σκεπτόμενου </a:t>
            </a:r>
            <a:r>
              <a:rPr lang="el-GR" altLang="el-GR" dirty="0" smtClean="0"/>
              <a:t>ατόμου (γ)</a:t>
            </a:r>
            <a:endParaRPr lang="en-US" sz="2800" b="0" dirty="0"/>
          </a:p>
        </p:txBody>
      </p:sp>
      <p:sp>
        <p:nvSpPr>
          <p:cNvPr id="9" name="Θέση περιεχομένου 8"/>
          <p:cNvSpPr>
            <a:spLocks noGrp="1"/>
          </p:cNvSpPr>
          <p:nvPr>
            <p:ph idx="1"/>
            <p:custDataLst>
              <p:tags r:id="rId3"/>
            </p:custDataLst>
          </p:nvPr>
        </p:nvSpPr>
        <p:spPr>
          <a:xfrm>
            <a:off x="467544" y="1916832"/>
            <a:ext cx="8946482" cy="3657107"/>
          </a:xfrm>
        </p:spPr>
        <p:txBody>
          <a:bodyPr>
            <a:noAutofit/>
          </a:bodyPr>
          <a:lstStyle/>
          <a:p>
            <a:r>
              <a:rPr lang="el-GR" sz="2800" dirty="0"/>
              <a:t>Αγωνίζεται για την τελειότητα και τη </a:t>
            </a:r>
            <a:r>
              <a:rPr lang="el-GR" sz="2800" dirty="0" smtClean="0"/>
              <a:t>βελτίωση. </a:t>
            </a:r>
            <a:endParaRPr lang="el-GR" sz="2800" dirty="0"/>
          </a:p>
          <a:p>
            <a:r>
              <a:rPr lang="el-GR" sz="2800" dirty="0"/>
              <a:t>Εξάγει έγκυρα συμπεράσματα και σχηματίζει προσεκτικά μελετημένες </a:t>
            </a:r>
            <a:r>
              <a:rPr lang="el-GR" sz="2800" dirty="0" smtClean="0"/>
              <a:t>αποφάσεις.</a:t>
            </a:r>
            <a:endParaRPr lang="el-GR" sz="2800" dirty="0"/>
          </a:p>
          <a:p>
            <a:r>
              <a:rPr lang="el-GR" sz="2800" dirty="0"/>
              <a:t>Είναι ευέλικτος, ρεαλιστικός, δημιουργικός, ταπεινός, ειλικρινής, περίεργος και </a:t>
            </a:r>
            <a:r>
              <a:rPr lang="el-GR" sz="2800" dirty="0" smtClean="0"/>
              <a:t>διορατικός.</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96365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595373"/>
            <a:ext cx="9011344" cy="940966"/>
          </a:xfrm>
        </p:spPr>
        <p:txBody>
          <a:bodyPr>
            <a:noAutofit/>
          </a:bodyPr>
          <a:lstStyle/>
          <a:p>
            <a:r>
              <a:rPr lang="el-GR" altLang="el-GR" dirty="0"/>
              <a:t>Δεξιότητες και χαρακτηριστικά του κριτικά σκεπτόμενου </a:t>
            </a:r>
            <a:r>
              <a:rPr lang="el-GR" altLang="el-GR" dirty="0" smtClean="0"/>
              <a:t>ατόμου (δ)</a:t>
            </a:r>
            <a:endParaRPr lang="en-US" sz="2800" b="0" dirty="0"/>
          </a:p>
        </p:txBody>
      </p:sp>
      <p:sp>
        <p:nvSpPr>
          <p:cNvPr id="9" name="Θέση περιεχομένου 8"/>
          <p:cNvSpPr>
            <a:spLocks noGrp="1"/>
          </p:cNvSpPr>
          <p:nvPr>
            <p:ph idx="1"/>
            <p:custDataLst>
              <p:tags r:id="rId3"/>
            </p:custDataLst>
          </p:nvPr>
        </p:nvSpPr>
        <p:spPr>
          <a:xfrm>
            <a:off x="467544" y="2076837"/>
            <a:ext cx="8946482" cy="3657107"/>
          </a:xfrm>
        </p:spPr>
        <p:txBody>
          <a:bodyPr>
            <a:noAutofit/>
          </a:bodyPr>
          <a:lstStyle/>
          <a:p>
            <a:r>
              <a:rPr lang="el-GR" sz="2800" dirty="0"/>
              <a:t>Η κριτική σκέψη στη νοσηλευτική απαιτεί ικανότητες, πείρα και </a:t>
            </a:r>
            <a:r>
              <a:rPr lang="el-GR" sz="2800" dirty="0" smtClean="0"/>
              <a:t>γνώσεις.</a:t>
            </a:r>
            <a:endParaRPr lang="el-GR" sz="2800" dirty="0"/>
          </a:p>
          <a:p>
            <a:r>
              <a:rPr lang="el-GR" sz="2800" dirty="0"/>
              <a:t>Η κριτική σκέψη εφαρμόζεται σε όλα τα στάδια της νοσηλευτικής </a:t>
            </a:r>
            <a:r>
              <a:rPr lang="el-GR" sz="2800" dirty="0" smtClean="0"/>
              <a:t>διεργασίας.</a:t>
            </a:r>
          </a:p>
          <a:p>
            <a:r>
              <a:rPr lang="el-GR" sz="2800" dirty="0"/>
              <a:t>Με τις ικανότητες της κριτικής σκέψης μπορείτε να αξιολογείτε πολλούς παράγοντες και με επιδεξιότητα να επιλύετε προβλήματα, διαμορφώνοντας τις περισσότερες φορές καλές και σωστές </a:t>
            </a:r>
            <a:r>
              <a:rPr lang="el-GR" sz="2800" dirty="0" smtClean="0"/>
              <a:t>αποφάσεις.</a:t>
            </a:r>
            <a:endParaRPr lang="el-GR" sz="2800" dirty="0"/>
          </a:p>
          <a:p>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2828861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595373"/>
            <a:ext cx="9011344" cy="940966"/>
          </a:xfrm>
        </p:spPr>
        <p:txBody>
          <a:bodyPr>
            <a:noAutofit/>
          </a:bodyPr>
          <a:lstStyle/>
          <a:p>
            <a:r>
              <a:rPr lang="el-GR" altLang="el-GR" dirty="0"/>
              <a:t>Δεξιότητες και χαρακτηριστικά του κριτικά σκεπτόμενου </a:t>
            </a:r>
            <a:r>
              <a:rPr lang="el-GR" altLang="el-GR" dirty="0" smtClean="0"/>
              <a:t>ατόμου (ε)</a:t>
            </a:r>
            <a:endParaRPr lang="en-US" sz="2800" b="0" dirty="0"/>
          </a:p>
        </p:txBody>
      </p:sp>
      <p:sp>
        <p:nvSpPr>
          <p:cNvPr id="9" name="Θέση περιεχομένου 8"/>
          <p:cNvSpPr>
            <a:spLocks noGrp="1"/>
          </p:cNvSpPr>
          <p:nvPr>
            <p:ph idx="1"/>
            <p:custDataLst>
              <p:tags r:id="rId3"/>
            </p:custDataLst>
          </p:nvPr>
        </p:nvSpPr>
        <p:spPr>
          <a:xfrm>
            <a:off x="467544" y="2076837"/>
            <a:ext cx="8946482" cy="3657107"/>
          </a:xfrm>
        </p:spPr>
        <p:txBody>
          <a:bodyPr>
            <a:noAutofit/>
          </a:bodyPr>
          <a:lstStyle/>
          <a:p>
            <a:r>
              <a:rPr lang="el-GR" sz="2800" dirty="0"/>
              <a:t>Λειτουργώντας με κριτικό τρόπο σκέψης κατά τη διάρκεια της νοσηλευτικής σας εκπαίδευσης θα μπορέσετε να αναπτύξετε την </a:t>
            </a:r>
            <a:r>
              <a:rPr lang="el-GR" sz="2800" b="1" dirty="0">
                <a:solidFill>
                  <a:srgbClr val="0000FF"/>
                </a:solidFill>
              </a:rPr>
              <a:t>κλινική κρίση </a:t>
            </a:r>
            <a:r>
              <a:rPr lang="el-GR" sz="2800" dirty="0"/>
              <a:t>η οποία είναι απαραίτητη για την ασφαλή και επιτυχή εφαρμογή της νοσηλευτικής </a:t>
            </a:r>
            <a:r>
              <a:rPr lang="el-GR" sz="2800" dirty="0" smtClean="0"/>
              <a:t>διεργασίας.</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13094841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a:bodyPr>
          <a:lstStyle/>
          <a:p>
            <a:pPr lvl="0"/>
            <a:r>
              <a:rPr lang="el-GR" sz="2800" dirty="0" smtClean="0"/>
              <a:t>..</a:t>
            </a:r>
            <a:endParaRPr lang="en-US" sz="2800" dirty="0" smtClean="0"/>
          </a:p>
          <a:p>
            <a:pPr lvl="0"/>
            <a:r>
              <a:rPr lang="el-GR" sz="2800" dirty="0" smtClean="0"/>
              <a:t>.</a:t>
            </a:r>
          </a:p>
          <a:p>
            <a:pPr lvl="0"/>
            <a:r>
              <a:rPr lang="el-GR" sz="2800" dirty="0" smtClean="0"/>
              <a:t>….</a:t>
            </a:r>
          </a:p>
          <a:p>
            <a:pPr lvl="0"/>
            <a:r>
              <a:rPr lang="el-GR" sz="2800" dirty="0" smtClean="0"/>
              <a:t>…</a:t>
            </a:r>
          </a:p>
          <a:p>
            <a:pPr lvl="0"/>
            <a:r>
              <a:rPr lang="el-GR" sz="2800" dirty="0" smtClean="0"/>
              <a:t>…   </a:t>
            </a:r>
            <a:endParaRPr lang="el-GR"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a:t>
            </a:r>
            <a:r>
              <a:rPr lang="el-GR" sz="1400" dirty="0" smtClean="0"/>
              <a:t>στη Νοσηλευτική </a:t>
            </a:r>
            <a:r>
              <a:rPr lang="el-GR" sz="1400" dirty="0"/>
              <a:t>Επιστήμη</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0" y="1124744"/>
            <a:ext cx="5076056" cy="4525963"/>
          </a:xfrm>
        </p:spPr>
        <p:txBody>
          <a:bodyPr>
            <a:noAutofit/>
          </a:bodyPr>
          <a:lstStyle/>
          <a:p>
            <a:pPr lvl="1">
              <a:buFont typeface="Wingdings" pitchFamily="2" charset="2"/>
              <a:buChar char="§"/>
            </a:pPr>
            <a:r>
              <a:rPr lang="el-GR" sz="2400" dirty="0">
                <a:hlinkClick r:id="rId9" action="ppaction://hlinksldjump"/>
              </a:rPr>
              <a:t>Νοσηλευτική Διεργασία - Ορισμός.</a:t>
            </a:r>
            <a:endParaRPr lang="el-GR" sz="2400" dirty="0" smtClean="0">
              <a:hlinkClick r:id="rId9" action="ppaction://hlinksldjump"/>
            </a:endParaRPr>
          </a:p>
          <a:p>
            <a:pPr lvl="1">
              <a:buFont typeface="Wingdings" pitchFamily="2" charset="2"/>
              <a:buChar char="§"/>
            </a:pPr>
            <a:r>
              <a:rPr lang="el-GR" sz="2400" dirty="0" smtClean="0">
                <a:hlinkClick r:id="rId9" action="ppaction://hlinksldjump"/>
              </a:rPr>
              <a:t>Στοιχεία Νοσηλευτικής Διεργασίας.</a:t>
            </a:r>
          </a:p>
          <a:p>
            <a:pPr lvl="1">
              <a:buFont typeface="Wingdings" pitchFamily="2" charset="2"/>
              <a:buChar char="§"/>
            </a:pPr>
            <a:r>
              <a:rPr lang="el-GR" sz="2400" dirty="0">
                <a:hlinkClick r:id="rId9" action="ppaction://hlinksldjump"/>
              </a:rPr>
              <a:t>Στόχοι της Συστηματικής,              Δυναμικής διεργασίας . </a:t>
            </a:r>
            <a:endParaRPr lang="fi-FI" sz="2400" dirty="0"/>
          </a:p>
          <a:p>
            <a:pPr lvl="1">
              <a:buFont typeface="Wingdings" pitchFamily="2" charset="2"/>
              <a:buChar char="§"/>
            </a:pPr>
            <a:r>
              <a:rPr lang="el-GR" sz="2400" dirty="0">
                <a:hlinkClick r:id="rId10" action="ppaction://hlinksldjump"/>
              </a:rPr>
              <a:t>Κριτικός Τρόπος </a:t>
            </a:r>
            <a:r>
              <a:rPr lang="el-GR" sz="2400" dirty="0" smtClean="0">
                <a:hlinkClick r:id="rId10" action="ppaction://hlinksldjump"/>
              </a:rPr>
              <a:t>Σκέψης.</a:t>
            </a:r>
            <a:endParaRPr lang="fi-FI" sz="2400" dirty="0"/>
          </a:p>
          <a:p>
            <a:pPr lvl="1">
              <a:buFont typeface="Wingdings" pitchFamily="2" charset="2"/>
              <a:buChar char="§"/>
            </a:pPr>
            <a:r>
              <a:rPr lang="el-GR" sz="2400" dirty="0" smtClean="0">
                <a:hlinkClick r:id="rId11" action="ppaction://hlinksldjump"/>
              </a:rPr>
              <a:t>Σύγκριση της Επιστημονικής  </a:t>
            </a:r>
            <a:r>
              <a:rPr lang="el-GR" sz="2400" dirty="0">
                <a:hlinkClick r:id="rId11" action="ppaction://hlinksldjump"/>
              </a:rPr>
              <a:t>Μεθόδου </a:t>
            </a:r>
            <a:r>
              <a:rPr lang="el-GR" sz="2400" dirty="0" smtClean="0">
                <a:hlinkClick r:id="rId11" action="ppaction://hlinksldjump"/>
              </a:rPr>
              <a:t>και της </a:t>
            </a:r>
            <a:r>
              <a:rPr lang="el-GR" sz="2400" dirty="0">
                <a:hlinkClick r:id="rId11" action="ppaction://hlinksldjump"/>
              </a:rPr>
              <a:t>Νοσηλευτικής Διεργασίας .</a:t>
            </a:r>
            <a:endParaRPr lang="el-GR" sz="2400" dirty="0" smtClean="0"/>
          </a:p>
          <a:p>
            <a:pPr lvl="1">
              <a:buSzPct val="45000"/>
              <a:buFont typeface="Wingdings" pitchFamily="2" charset="2"/>
              <a:buChar char="§"/>
            </a:pPr>
            <a:endParaRPr lang="en-US" sz="2400" dirty="0"/>
          </a:p>
          <a:p>
            <a:pPr>
              <a:buFont typeface="Wingdings" pitchFamily="2" charset="2"/>
              <a:buChar char="§"/>
            </a:pPr>
            <a:endParaRPr lang="el-GR" sz="2800" dirty="0"/>
          </a:p>
        </p:txBody>
      </p:sp>
      <p:sp>
        <p:nvSpPr>
          <p:cNvPr id="6" name="Content Placeholder 2"/>
          <p:cNvSpPr txBox="1">
            <a:spLocks/>
          </p:cNvSpPr>
          <p:nvPr>
            <p:custDataLst>
              <p:tags r:id="rId4"/>
            </p:custDataLst>
          </p:nvPr>
        </p:nvSpPr>
        <p:spPr>
          <a:xfrm>
            <a:off x="3995936" y="1123504"/>
            <a:ext cx="5187620" cy="4525963"/>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itchFamily="2" charset="2"/>
              <a:buChar char="§"/>
            </a:pPr>
            <a:r>
              <a:rPr lang="el-GR" sz="2400" dirty="0">
                <a:hlinkClick r:id="rId12" action="ppaction://hlinksldjump"/>
              </a:rPr>
              <a:t>Ικανότητες που απαιτούνται για την κριτική σκέψη. </a:t>
            </a:r>
            <a:endParaRPr lang="el-GR" sz="2400" dirty="0" smtClean="0">
              <a:hlinkClick r:id="rId12" action="ppaction://hlinksldjump"/>
            </a:endParaRPr>
          </a:p>
          <a:p>
            <a:pPr lvl="1">
              <a:buFont typeface="Wingdings" pitchFamily="2" charset="2"/>
              <a:buChar char="§"/>
            </a:pPr>
            <a:r>
              <a:rPr lang="el-GR" sz="2400" dirty="0">
                <a:hlinkClick r:id="rId12" action="ppaction://hlinksldjump"/>
              </a:rPr>
              <a:t>Δεξιότητες και χαρακτηριστικά του κριτικά σκεπτόμενου ατόμου .</a:t>
            </a:r>
            <a:endParaRPr lang="el-GR" sz="2400" dirty="0" smtClean="0">
              <a:hlinkClick r:id="rId12" action="ppaction://hlinksldjump"/>
            </a:endParaRPr>
          </a:p>
          <a:p>
            <a:pPr marL="457200" lvl="1" indent="0">
              <a:buNone/>
            </a:pPr>
            <a:r>
              <a:rPr lang="el-GR" sz="2400" dirty="0" smtClean="0">
                <a:hlinkClick r:id="rId12" action="ppaction://hlinksldjump"/>
              </a:rPr>
              <a:t> </a:t>
            </a:r>
            <a:endParaRPr lang="fi-FI" sz="2400" dirty="0" smtClean="0"/>
          </a:p>
          <a:p>
            <a:pPr lvl="1">
              <a:buSzPct val="45000"/>
              <a:buFont typeface="Wingdings" pitchFamily="2" charset="2"/>
              <a:buChar char="§"/>
            </a:pPr>
            <a:endParaRPr lang="en-US" sz="2400" dirty="0" smtClean="0"/>
          </a:p>
          <a:p>
            <a:pPr>
              <a:buFont typeface="Wingdings" pitchFamily="2" charset="2"/>
              <a:buChar char="§"/>
            </a:pPr>
            <a:endParaRPr lang="el-GR" sz="2800" dirty="0"/>
          </a:p>
        </p:txBody>
      </p:sp>
      <p:sp>
        <p:nvSpPr>
          <p:cNvPr id="5"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4" name="Slide Number Placeholder 3" descr="."/>
          <p:cNvSpPr>
            <a:spLocks noGrp="1"/>
          </p:cNvSpPr>
          <p:nvPr>
            <p:ph type="sldNum" sz="quarter" idx="12"/>
            <p:custDataLst>
              <p:tags r:id="rId6"/>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Νοσηλευτική </a:t>
            </a:r>
            <a:r>
              <a:rPr lang="el-GR" altLang="el-GR" dirty="0" smtClean="0"/>
              <a:t>Διεργασία - Ορισμός</a:t>
            </a:r>
            <a:endParaRPr lang="en-US" sz="2800" b="0" dirty="0"/>
          </a:p>
        </p:txBody>
      </p:sp>
      <p:sp>
        <p:nvSpPr>
          <p:cNvPr id="9" name="Θέση περιεχομένου 8"/>
          <p:cNvSpPr>
            <a:spLocks noGrp="1"/>
          </p:cNvSpPr>
          <p:nvPr>
            <p:ph idx="1"/>
            <p:custDataLst>
              <p:tags r:id="rId3"/>
            </p:custDataLst>
          </p:nvPr>
        </p:nvSpPr>
        <p:spPr>
          <a:xfrm>
            <a:off x="457200" y="2132856"/>
            <a:ext cx="7920880" cy="2351139"/>
          </a:xfrm>
        </p:spPr>
        <p:txBody>
          <a:bodyPr>
            <a:noAutofit/>
          </a:bodyPr>
          <a:lstStyle/>
          <a:p>
            <a:pPr marL="0" indent="0" algn="ctr">
              <a:buNone/>
            </a:pPr>
            <a:r>
              <a:rPr lang="el-GR" sz="3600" dirty="0"/>
              <a:t> </a:t>
            </a:r>
            <a:r>
              <a:rPr lang="el-GR" sz="3600" u="sng" dirty="0"/>
              <a:t>Νοσηλευτική Διεργασία </a:t>
            </a:r>
            <a:r>
              <a:rPr lang="el-GR" sz="3600" dirty="0"/>
              <a:t>είναι τρόπος σκέψης και δράσης που βασίζεται στην επιστημονική μεθοδολογία, η οποία χρησιμοποιείται από επιστήμονες για την επίλυση </a:t>
            </a:r>
            <a:r>
              <a:rPr lang="el-GR" sz="3600" dirty="0" smtClean="0"/>
              <a:t>προβλημάτων.</a:t>
            </a:r>
            <a:endParaRPr lang="el-GR" sz="3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2575" y="276190"/>
            <a:ext cx="9011344" cy="940966"/>
          </a:xfrm>
        </p:spPr>
        <p:txBody>
          <a:bodyPr>
            <a:noAutofit/>
          </a:bodyPr>
          <a:lstStyle/>
          <a:p>
            <a:r>
              <a:rPr lang="el-GR" altLang="el-GR" dirty="0"/>
              <a:t>Νοσηλευτική </a:t>
            </a:r>
            <a:r>
              <a:rPr lang="el-GR" altLang="el-GR" dirty="0" smtClean="0"/>
              <a:t>Διεργασία - Περιγραφή</a:t>
            </a:r>
            <a:endParaRPr lang="en-US" sz="2800" b="0" dirty="0"/>
          </a:p>
        </p:txBody>
      </p:sp>
      <p:sp>
        <p:nvSpPr>
          <p:cNvPr id="9" name="Θέση περιεχομένου 8"/>
          <p:cNvSpPr>
            <a:spLocks noGrp="1"/>
          </p:cNvSpPr>
          <p:nvPr>
            <p:ph idx="1"/>
            <p:custDataLst>
              <p:tags r:id="rId3"/>
            </p:custDataLst>
          </p:nvPr>
        </p:nvSpPr>
        <p:spPr>
          <a:xfrm>
            <a:off x="457200" y="2132856"/>
            <a:ext cx="7920880" cy="2351139"/>
          </a:xfrm>
        </p:spPr>
        <p:txBody>
          <a:bodyPr>
            <a:noAutofit/>
          </a:bodyPr>
          <a:lstStyle/>
          <a:p>
            <a:pPr marL="0" indent="0" algn="ctr">
              <a:buNone/>
            </a:pPr>
            <a:r>
              <a:rPr lang="el-GR" sz="3600" dirty="0"/>
              <a:t>Η Νοσηλευτική Διεργασία είναι ένα </a:t>
            </a:r>
            <a:r>
              <a:rPr lang="el-GR" sz="3600" b="1" dirty="0"/>
              <a:t>εργαλείο</a:t>
            </a:r>
            <a:r>
              <a:rPr lang="el-GR" sz="3600" dirty="0"/>
              <a:t> για τον προσδιορισμό των προβλημάτων των ασθενών και μία οργανωμένη μέθοδος για την ικανοποίηση των αναγκών των </a:t>
            </a:r>
            <a:r>
              <a:rPr lang="el-GR" sz="3600" dirty="0" smtClean="0"/>
              <a:t>ασθενών.</a:t>
            </a:r>
            <a:endParaRPr lang="el-GR" sz="36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539552" y="5399695"/>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061760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2575" y="276190"/>
            <a:ext cx="9011344" cy="940966"/>
          </a:xfrm>
        </p:spPr>
        <p:txBody>
          <a:bodyPr>
            <a:noAutofit/>
          </a:bodyPr>
          <a:lstStyle/>
          <a:p>
            <a:r>
              <a:rPr lang="el-GR" altLang="el-GR" dirty="0" smtClean="0"/>
              <a:t>Τα 5 στοιχεία της                                  Νοσηλευτική Διεργασίας</a:t>
            </a:r>
            <a:endParaRPr lang="en-US" sz="2800" b="0" dirty="0"/>
          </a:p>
        </p:txBody>
      </p:sp>
      <p:sp>
        <p:nvSpPr>
          <p:cNvPr id="9" name="Θέση περιεχομένου 8"/>
          <p:cNvSpPr>
            <a:spLocks noGrp="1"/>
          </p:cNvSpPr>
          <p:nvPr>
            <p:ph idx="1"/>
            <p:custDataLst>
              <p:tags r:id="rId3"/>
            </p:custDataLst>
          </p:nvPr>
        </p:nvSpPr>
        <p:spPr>
          <a:xfrm>
            <a:off x="457200" y="2132856"/>
            <a:ext cx="7920880" cy="2351139"/>
          </a:xfrm>
        </p:spPr>
        <p:txBody>
          <a:bodyPr>
            <a:noAutofit/>
          </a:bodyPr>
          <a:lstStyle/>
          <a:p>
            <a:pPr marL="0" indent="0" algn="ctr">
              <a:buNone/>
            </a:pPr>
            <a:r>
              <a:rPr lang="el-GR" sz="3600" dirty="0"/>
              <a:t>Εκτίμηση της </a:t>
            </a:r>
            <a:r>
              <a:rPr lang="el-GR" sz="3600" dirty="0" smtClean="0"/>
              <a:t>κατάστασης. </a:t>
            </a:r>
            <a:endParaRPr lang="el-GR" sz="3600" dirty="0"/>
          </a:p>
          <a:p>
            <a:pPr marL="0" indent="0" algn="ctr">
              <a:buNone/>
            </a:pPr>
            <a:r>
              <a:rPr lang="el-GR" sz="3600" dirty="0"/>
              <a:t>Νοσηλευτική </a:t>
            </a:r>
            <a:r>
              <a:rPr lang="el-GR" sz="3600" dirty="0" smtClean="0"/>
              <a:t>Διάγνωση.</a:t>
            </a:r>
            <a:endParaRPr lang="el-GR" sz="3600" dirty="0"/>
          </a:p>
          <a:p>
            <a:pPr marL="0" indent="0" algn="ctr">
              <a:buNone/>
            </a:pPr>
            <a:r>
              <a:rPr lang="el-GR" sz="3600" dirty="0" smtClean="0"/>
              <a:t>Προγραμματισμός.</a:t>
            </a:r>
            <a:endParaRPr lang="el-GR" sz="3600" dirty="0"/>
          </a:p>
          <a:p>
            <a:pPr marL="0" indent="0" algn="ctr">
              <a:buNone/>
            </a:pPr>
            <a:r>
              <a:rPr lang="el-GR" sz="3600" dirty="0" smtClean="0"/>
              <a:t>Εφαρμογή.</a:t>
            </a:r>
            <a:endParaRPr lang="el-GR" sz="3600" dirty="0"/>
          </a:p>
          <a:p>
            <a:pPr marL="0" indent="0" algn="ctr">
              <a:buNone/>
            </a:pPr>
            <a:r>
              <a:rPr lang="el-GR" sz="3600" dirty="0"/>
              <a:t>Εκτίμηση των </a:t>
            </a:r>
            <a:r>
              <a:rPr lang="el-GR" sz="3600" dirty="0" smtClean="0"/>
              <a:t>αποτελεσμάτων.</a:t>
            </a:r>
            <a:endParaRPr lang="el-GR" sz="3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1534099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2575" y="276190"/>
            <a:ext cx="9011344" cy="940966"/>
          </a:xfrm>
        </p:spPr>
        <p:txBody>
          <a:bodyPr>
            <a:noAutofit/>
          </a:bodyPr>
          <a:lstStyle/>
          <a:p>
            <a:r>
              <a:rPr lang="el-GR" altLang="el-GR" dirty="0"/>
              <a:t>Εκτίμηση Κατάστασης</a:t>
            </a:r>
            <a:endParaRPr lang="en-US" sz="2800" b="0" dirty="0"/>
          </a:p>
        </p:txBody>
      </p:sp>
      <p:sp>
        <p:nvSpPr>
          <p:cNvPr id="9" name="Θέση περιεχομένου 8"/>
          <p:cNvSpPr>
            <a:spLocks noGrp="1"/>
          </p:cNvSpPr>
          <p:nvPr>
            <p:ph idx="1"/>
            <p:custDataLst>
              <p:tags r:id="rId3"/>
            </p:custDataLst>
          </p:nvPr>
        </p:nvSpPr>
        <p:spPr>
          <a:xfrm>
            <a:off x="557807" y="1435613"/>
            <a:ext cx="7920880" cy="2351139"/>
          </a:xfrm>
        </p:spPr>
        <p:txBody>
          <a:bodyPr>
            <a:noAutofit/>
          </a:bodyPr>
          <a:lstStyle/>
          <a:p>
            <a:r>
              <a:rPr lang="el-GR" dirty="0"/>
              <a:t>Συλλογή, Οργάνωση, Καταγραφή και Αξιολόγηση των πληροφοριών που αφορούν την κατάσταση υγείας ενός </a:t>
            </a:r>
            <a:r>
              <a:rPr lang="el-GR" dirty="0" smtClean="0"/>
              <a:t>ασθενή.</a:t>
            </a:r>
            <a:endParaRPr lang="el-GR" dirty="0"/>
          </a:p>
          <a:p>
            <a:r>
              <a:rPr lang="el-GR" dirty="0"/>
              <a:t>Τα δεδομένα λαμβάνονται από τον ασθενή, την οικογένεια, τις διαγνωστικές εξετάσεις και από τους άλλους επαγγελματίες που ασχολούνται με τη φροντίδα </a:t>
            </a:r>
            <a:r>
              <a:rPr lang="el-GR" dirty="0" smtClean="0"/>
              <a:t>υγείας.</a:t>
            </a:r>
            <a:endParaRPr lang="el-GR" dirty="0"/>
          </a:p>
          <a:p>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1299034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2/4/2015 5:05:03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READINGORDER" val="22,9,2,8,24,"/>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READINGORDER" val="22,9,2,8,2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3.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6,5,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9.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9.xml><?xml version="1.0" encoding="utf-8"?>
<p:tagLst xmlns:a="http://schemas.openxmlformats.org/drawingml/2006/main" xmlns:r="http://schemas.openxmlformats.org/officeDocument/2006/relationships" xmlns:p="http://schemas.openxmlformats.org/presentationml/2006/main">
  <p:tag name="ZHAW.ACCESSIBILITYADDIN.READINGORDER" val="22,9,2,8,24,"/>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4.xml><?xml version="1.0" encoding="utf-8"?>
<p:tagLst xmlns:a="http://schemas.openxmlformats.org/drawingml/2006/main" xmlns:r="http://schemas.openxmlformats.org/officeDocument/2006/relationships" xmlns:p="http://schemas.openxmlformats.org/presentationml/2006/main">
  <p:tag name="ZHAW.ACCESSIBILITYADDIN.READINGORDER" val="22,9,2,8,24,"/>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9.xml><?xml version="1.0" encoding="utf-8"?>
<p:tagLst xmlns:a="http://schemas.openxmlformats.org/drawingml/2006/main" xmlns:r="http://schemas.openxmlformats.org/officeDocument/2006/relationships" xmlns:p="http://schemas.openxmlformats.org/presentationml/2006/main">
  <p:tag name="ZHAW.ACCESSIBILITYADDIN.READINGORDER" val="22,9,2,8,2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D9858962-5C07-4785-81E6-931243DD8B1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1265</TotalTime>
  <Words>1404</Words>
  <Application>Microsoft Office PowerPoint</Application>
  <PresentationFormat>Προβολή στην οθόνη (4:3)</PresentationFormat>
  <Paragraphs>271</Paragraphs>
  <Slides>36</Slides>
  <Notes>36</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36</vt:i4>
      </vt:variant>
    </vt:vector>
  </HeadingPairs>
  <TitlesOfParts>
    <vt:vector size="40" baseType="lpstr">
      <vt:lpstr>Arial</vt:lpstr>
      <vt:lpstr>Calibri</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Νοσηλευτική Διεργασία - Ορισμός</vt:lpstr>
      <vt:lpstr>Νοσηλευτική Διεργασία - Περιγραφή</vt:lpstr>
      <vt:lpstr>Τα 5 στοιχεία της                                  Νοσηλευτική Διεργασίας</vt:lpstr>
      <vt:lpstr>Εκτίμηση Κατάστασης</vt:lpstr>
      <vt:lpstr>Νοσηλευτική Διάγνωση</vt:lpstr>
      <vt:lpstr>Προγραμματισμός</vt:lpstr>
      <vt:lpstr>Εφαρμογή </vt:lpstr>
      <vt:lpstr>Αξιολόγηση </vt:lpstr>
      <vt:lpstr>Στόχοι της Συστηματικής,              Δυναμικής διεργασίας </vt:lpstr>
      <vt:lpstr>Σχέδιο Φροντίδας </vt:lpstr>
      <vt:lpstr>Κριτικός Τρόπος Σκέψης</vt:lpstr>
      <vt:lpstr>Κριτικός τρόπος σκέψης σημαίνει:</vt:lpstr>
      <vt:lpstr>Νοσηλευτική Επιστήμη</vt:lpstr>
      <vt:lpstr>Σύγκριση                                                    της Επιστημονικής Μεθόδου και  της Νοσηλευτικής Διεργασίας (α)</vt:lpstr>
      <vt:lpstr>Σύγκριση                                                    της Επιστημονικής Μεθόδου και  της Νοσηλευτικής Διεργασίας (β)</vt:lpstr>
      <vt:lpstr>Σύγκριση                                                    της Επιστημονικής Μεθόδου και  της Νοσηλευτικής Διεργασίας (γ)</vt:lpstr>
      <vt:lpstr>Σύγκριση                                                    της Επιστημονικής Μεθόδου και  της Νοσηλευτικής Διεργασίας (δ)</vt:lpstr>
      <vt:lpstr>Σύγκριση                                                    της Επιστημονικής Μεθόδου και  της Νοσηλευτικής Διεργασίας (ε)</vt:lpstr>
      <vt:lpstr>Η διαδικασία επίλυσης προβλημάτων περιλαμβάνει:</vt:lpstr>
      <vt:lpstr>Ικανότητες που απαιτούνται για την κριτική σκέψη</vt:lpstr>
      <vt:lpstr>Αποτελεσματική ανάγνωση</vt:lpstr>
      <vt:lpstr>Αποτελεσματική γραφή</vt:lpstr>
      <vt:lpstr>Προσεκτική ακρόαση</vt:lpstr>
      <vt:lpstr>Αποτελεσματική επικοινωνία</vt:lpstr>
      <vt:lpstr>Δεξιότητες και χαρακτηριστικά του κριτικά σκεπτόμενου ατόμου (α)</vt:lpstr>
      <vt:lpstr>Δεξιότητες και χαρακτηριστικά του κριτικά σκεπτόμενου ατόμου (β)</vt:lpstr>
      <vt:lpstr>Δεξιότητες και χαρακτηριστικά του κριτικά σκεπτόμενου ατόμου (γ)</vt:lpstr>
      <vt:lpstr>Δεξιότητες και χαρακτηριστικά του κριτικά σκεπτόμενου ατόμου (δ)</vt:lpstr>
      <vt:lpstr>Δεξιότητες και χαρακτηριστικά του κριτικά σκεπτόμενου ατόμου (ε)</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                     Νοσηλευτική Επιστήμη</dc:title>
  <cp:lastModifiedBy>Tilemahos Stilianos</cp:lastModifiedBy>
  <cp:revision>2</cp:revision>
  <dcterms:created xsi:type="dcterms:W3CDTF">2014-04-07T11:24:35Z</dcterms:created>
  <dcterms:modified xsi:type="dcterms:W3CDTF">2015-04-22T14:05:05Z</dcterms:modified>
</cp:coreProperties>
</file>