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47"/>
  </p:notesMasterIdLst>
  <p:sldIdLst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300" r:id="rId33"/>
    <p:sldId id="301" r:id="rId34"/>
    <p:sldId id="292" r:id="rId35"/>
    <p:sldId id="293" r:id="rId36"/>
    <p:sldId id="294" r:id="rId37"/>
    <p:sldId id="295" r:id="rId38"/>
    <p:sldId id="296" r:id="rId39"/>
    <p:sldId id="263" r:id="rId40"/>
    <p:sldId id="298" r:id="rId41"/>
    <p:sldId id="299" r:id="rId42"/>
    <p:sldId id="264" r:id="rId43"/>
    <p:sldId id="265" r:id="rId44"/>
    <p:sldId id="266" r:id="rId45"/>
    <p:sldId id="267" r:id="rId46"/>
  </p:sldIdLst>
  <p:sldSz cx="9144000" cy="6858000" type="screen4x3"/>
  <p:notesSz cx="6858000" cy="9144000"/>
  <p:custDataLst>
    <p:tags r:id="rId4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06EE3-875E-46C3-9F24-B82E92176D57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FA9F9-4B9C-40EC-9B64-7216D522E9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58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0B85CC-1A85-4EFE-830F-2D1E5C906089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5286C-E2F8-49C7-A513-3E6066D3144A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5A2F8-0C18-4E98-9BC9-2EA460E61CB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9030-DF9D-4F0F-BB0A-82FEE3ED2109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5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45DE-6A32-440C-A2D9-591A46160337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7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685A-CF90-4660-8494-435097C3DE7F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83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2F17-EC99-4A7A-8F4C-F848DAE1B4BA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12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70EE-E13D-4B22-99BF-DE39CB09EEDB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99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A359-BD7F-4D0D-A4EA-D1A16FF21CD2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4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C674-9290-451D-8741-B0F2A2780ABE}" type="datetime1">
              <a:rPr lang="el-GR" smtClean="0"/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26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1F33-DA8A-4A45-8A82-65AA0ACE4151}" type="datetime1">
              <a:rPr lang="el-GR" smtClean="0"/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68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A0EF-42DB-4585-9FE3-4C5B35471A94}" type="datetime1">
              <a:rPr lang="el-GR" smtClean="0"/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627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7DD3-B830-41FD-B9DA-BC85767FCA37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7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7ECB-36BA-4A91-B19D-F2CE7EFD8E20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43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ED2E-2ABF-443F-BCE3-6CEA5EE5C919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Μηχανισμοί κατανομής διαύλων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4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slide" Target="slide27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TMA11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hyperlink" Target="http://creativecommons.org/licenses/by-nc-sa/4.0/deed.e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2000" dirty="0"/>
                <a:t>Τεχνολογικό Εκπαιδευτικό </a:t>
              </a:r>
            </a:p>
            <a:p>
              <a:pPr eaLnBrk="1" hangingPunct="1"/>
              <a:r>
                <a:rPr lang="el-GR" altLang="el-GR" sz="2000" dirty="0"/>
                <a:t>Ίδρυμα Θεσσαλίας</a:t>
              </a:r>
            </a:p>
          </p:txBody>
        </p:sp>
      </p:grpSp>
      <p:sp>
        <p:nvSpPr>
          <p:cNvPr id="3075" name="Τίτλος 1"/>
          <p:cNvSpPr>
            <a:spLocks noGrp="1"/>
          </p:cNvSpPr>
          <p:nvPr>
            <p:ph type="ctrTitle"/>
          </p:nvPr>
        </p:nvSpPr>
        <p:spPr>
          <a:xfrm>
            <a:off x="757238" y="1644650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0000"/>
                </a:solidFill>
              </a:rPr>
              <a:t>Κινητές Επικοινωνίες</a:t>
            </a:r>
            <a:endParaRPr lang="el-GR" altLang="el-GR" dirty="0" smtClean="0"/>
          </a:p>
        </p:txBody>
      </p:sp>
      <p:sp>
        <p:nvSpPr>
          <p:cNvPr id="2052" name="Θέση περιεχομένου 2"/>
          <p:cNvSpPr txBox="1">
            <a:spLocks/>
          </p:cNvSpPr>
          <p:nvPr/>
        </p:nvSpPr>
        <p:spPr bwMode="auto">
          <a:xfrm>
            <a:off x="1150938" y="3048000"/>
            <a:ext cx="68500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800"/>
              </a:spcAft>
              <a:buFont typeface="Arial" charset="0"/>
              <a:buNone/>
              <a:defRPr/>
            </a:pPr>
            <a:r>
              <a:rPr lang="el-GR" sz="2800" b="1" dirty="0">
                <a:solidFill>
                  <a:srgbClr val="000000"/>
                </a:solidFill>
                <a:latin typeface="+mn-lt"/>
              </a:rPr>
              <a:t>Ενότητα </a:t>
            </a:r>
            <a:r>
              <a:rPr lang="el-GR" sz="2800" b="1" dirty="0" smtClean="0">
                <a:solidFill>
                  <a:srgbClr val="000000"/>
                </a:solidFill>
                <a:latin typeface="+mn-lt"/>
              </a:rPr>
              <a:t>#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7: </a:t>
            </a:r>
            <a:r>
              <a:rPr lang="el-GR" altLang="el-GR" sz="2800" dirty="0">
                <a:solidFill>
                  <a:srgbClr val="000000"/>
                </a:solidFill>
                <a:latin typeface="+mn-lt"/>
              </a:rPr>
              <a:t>Μηχανισμοί κατανομής διαύλων</a:t>
            </a:r>
            <a:r>
              <a:rPr lang="el-GR" altLang="el-GR" sz="2800" dirty="0">
                <a:latin typeface="+mn-lt"/>
              </a:rPr>
              <a:t> </a:t>
            </a:r>
            <a:endParaRPr lang="el-GR" sz="28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Aft>
                <a:spcPts val="1000"/>
              </a:spcAft>
              <a:buFont typeface="Arial" charset="0"/>
              <a:buNone/>
              <a:defRPr/>
            </a:pPr>
            <a:r>
              <a:rPr lang="el-GR" sz="2800" dirty="0" smtClean="0">
                <a:solidFill>
                  <a:srgbClr val="000000"/>
                </a:solidFill>
                <a:latin typeface="+mn-lt"/>
              </a:rPr>
              <a:t>Γεώργιος </a:t>
            </a:r>
            <a:r>
              <a:rPr lang="el-GR" sz="2800" dirty="0" err="1">
                <a:solidFill>
                  <a:srgbClr val="000000"/>
                </a:solidFill>
                <a:latin typeface="+mn-lt"/>
              </a:rPr>
              <a:t>Καρέτσος</a:t>
            </a:r>
            <a:endParaRPr lang="el-GR" sz="28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l-GR" sz="2800" dirty="0">
                <a:solidFill>
                  <a:srgbClr val="000000"/>
                </a:solidFill>
                <a:latin typeface="+mn-lt"/>
              </a:rPr>
              <a:t>Σχολή Τεχνολογικών Εφαρμογών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l-GR" sz="2800" dirty="0">
                <a:solidFill>
                  <a:srgbClr val="000000"/>
                </a:solidFill>
                <a:latin typeface="+mn-lt"/>
              </a:rPr>
              <a:t>Τμήμα Μηχανικών Πληροφορικής Τ.Ε. </a:t>
            </a:r>
          </a:p>
        </p:txBody>
      </p:sp>
      <p:pic>
        <p:nvPicPr>
          <p:cNvPr id="3077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970588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928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Σταθερή κατανομή </a:t>
            </a:r>
            <a:r>
              <a:rPr lang="el-GR" altLang="el-GR" b="1" dirty="0" smtClean="0"/>
              <a:t>(2 από 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2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>
                <a:solidFill>
                  <a:prstClr val="black"/>
                </a:solidFill>
              </a:rPr>
              <a:t>Ο </a:t>
            </a:r>
            <a:r>
              <a:rPr lang="el-GR" altLang="el-GR" sz="2800" dirty="0">
                <a:solidFill>
                  <a:prstClr val="black"/>
                </a:solidFill>
              </a:rPr>
              <a:t>ίδιος αριθμός διαύλων σε κάθε </a:t>
            </a:r>
            <a:r>
              <a:rPr lang="el-GR" altLang="el-GR" sz="2800" dirty="0" smtClean="0">
                <a:solidFill>
                  <a:prstClr val="black"/>
                </a:solidFill>
              </a:rPr>
              <a:t>κυψέλη.</a:t>
            </a:r>
          </a:p>
          <a:p>
            <a:pPr marL="521208" lvl="2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>
                <a:solidFill>
                  <a:prstClr val="black"/>
                </a:solidFill>
              </a:rPr>
              <a:t>Είναι </a:t>
            </a:r>
            <a:r>
              <a:rPr lang="el-GR" altLang="el-GR" sz="2800" dirty="0">
                <a:solidFill>
                  <a:prstClr val="black"/>
                </a:solidFill>
              </a:rPr>
              <a:t>αποδοτική, αν η κίνηση είναι </a:t>
            </a:r>
            <a:r>
              <a:rPr lang="el-GR" altLang="el-GR" sz="2800" dirty="0" smtClean="0">
                <a:solidFill>
                  <a:prstClr val="black"/>
                </a:solidFill>
              </a:rPr>
              <a:t>ομοιόμορφη.</a:t>
            </a:r>
          </a:p>
          <a:p>
            <a:pPr marL="1148400" lvl="2" indent="-457200" eaLnBrk="0" hangingPunct="0">
              <a:spcBef>
                <a:spcPts val="0"/>
              </a:spcBef>
              <a:spcAft>
                <a:spcPts val="24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600" dirty="0" smtClean="0">
                <a:solidFill>
                  <a:prstClr val="black"/>
                </a:solidFill>
              </a:rPr>
              <a:t>Ολική </a:t>
            </a:r>
            <a:r>
              <a:rPr lang="el-GR" altLang="el-GR" sz="2600" dirty="0">
                <a:solidFill>
                  <a:prstClr val="black"/>
                </a:solidFill>
              </a:rPr>
              <a:t>μέση πιθανότητα αποκλεισμού</a:t>
            </a:r>
            <a:r>
              <a:rPr lang="en-US" altLang="el-GR" sz="2600" dirty="0">
                <a:solidFill>
                  <a:prstClr val="black"/>
                </a:solidFill>
              </a:rPr>
              <a:t> = </a:t>
            </a:r>
            <a:r>
              <a:rPr lang="el-GR" altLang="el-GR" sz="2600" dirty="0">
                <a:solidFill>
                  <a:prstClr val="black"/>
                </a:solidFill>
              </a:rPr>
              <a:t>μέση πιθανότητα αποκλεισμού</a:t>
            </a:r>
            <a:r>
              <a:rPr lang="en-US" altLang="el-GR" sz="2600" dirty="0">
                <a:solidFill>
                  <a:prstClr val="black"/>
                </a:solidFill>
              </a:rPr>
              <a:t> </a:t>
            </a:r>
            <a:r>
              <a:rPr lang="el-GR" altLang="el-GR" sz="2600" dirty="0">
                <a:solidFill>
                  <a:prstClr val="black"/>
                </a:solidFill>
              </a:rPr>
              <a:t>ανά </a:t>
            </a:r>
            <a:r>
              <a:rPr lang="el-GR" altLang="el-GR" sz="2600" dirty="0" smtClean="0">
                <a:solidFill>
                  <a:prstClr val="black"/>
                </a:solidFill>
              </a:rPr>
              <a:t>κυψέλη.</a:t>
            </a:r>
          </a:p>
          <a:p>
            <a:pPr marL="521208" lvl="2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>
                <a:solidFill>
                  <a:prstClr val="black"/>
                </a:solidFill>
              </a:rPr>
              <a:t>Μη </a:t>
            </a:r>
            <a:r>
              <a:rPr lang="el-GR" altLang="el-GR" sz="2800" dirty="0">
                <a:solidFill>
                  <a:prstClr val="black"/>
                </a:solidFill>
              </a:rPr>
              <a:t>ομοιόμορφη </a:t>
            </a:r>
            <a:r>
              <a:rPr lang="el-GR" altLang="el-GR" sz="2800" dirty="0" smtClean="0">
                <a:solidFill>
                  <a:prstClr val="black"/>
                </a:solidFill>
              </a:rPr>
              <a:t>κίνηση: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600" dirty="0">
                <a:solidFill>
                  <a:prstClr val="black"/>
                </a:solidFill>
              </a:rPr>
              <a:t>Υ</a:t>
            </a:r>
            <a:r>
              <a:rPr lang="el-GR" altLang="el-GR" sz="2600" dirty="0" smtClean="0">
                <a:solidFill>
                  <a:prstClr val="black"/>
                </a:solidFill>
              </a:rPr>
              <a:t>ψηλή </a:t>
            </a:r>
            <a:r>
              <a:rPr lang="el-GR" altLang="el-GR" sz="2600" dirty="0">
                <a:solidFill>
                  <a:prstClr val="black"/>
                </a:solidFill>
              </a:rPr>
              <a:t>πιθανότητα αποκλεισμού</a:t>
            </a:r>
            <a:r>
              <a:rPr lang="en-US" altLang="el-GR" sz="2600" dirty="0">
                <a:solidFill>
                  <a:prstClr val="black"/>
                </a:solidFill>
              </a:rPr>
              <a:t> </a:t>
            </a:r>
            <a:r>
              <a:rPr lang="el-GR" altLang="el-GR" sz="2600" dirty="0">
                <a:solidFill>
                  <a:prstClr val="black"/>
                </a:solidFill>
              </a:rPr>
              <a:t>σε μερικές </a:t>
            </a:r>
            <a:r>
              <a:rPr lang="el-GR" altLang="el-GR" sz="2600" dirty="0" smtClean="0">
                <a:solidFill>
                  <a:prstClr val="black"/>
                </a:solidFill>
              </a:rPr>
              <a:t>κυψέλες.</a:t>
            </a:r>
          </a:p>
          <a:p>
            <a:pPr marL="1143000" lvl="0" indent="-457200" eaLnBrk="0" hangingPunct="0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600" dirty="0" smtClean="0">
                <a:solidFill>
                  <a:prstClr val="black"/>
                </a:solidFill>
              </a:rPr>
              <a:t>Άνεση </a:t>
            </a:r>
            <a:r>
              <a:rPr lang="el-GR" altLang="el-GR" sz="2600" dirty="0">
                <a:solidFill>
                  <a:prstClr val="black"/>
                </a:solidFill>
              </a:rPr>
              <a:t>σε άλλες </a:t>
            </a:r>
            <a:r>
              <a:rPr lang="el-GR" altLang="el-GR" sz="2600" dirty="0" smtClean="0">
                <a:solidFill>
                  <a:prstClr val="black"/>
                </a:solidFill>
              </a:rPr>
              <a:t>κυψέλες.</a:t>
            </a:r>
            <a:endParaRPr lang="en-GB" altLang="el-GR" sz="2600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Σταθερή κατανομή </a:t>
            </a:r>
            <a:r>
              <a:rPr lang="el-GR" altLang="el-GR" b="1" dirty="0" smtClean="0"/>
              <a:t>(3 </a:t>
            </a:r>
            <a:r>
              <a:rPr lang="el-GR" altLang="el-GR" b="1" dirty="0"/>
              <a:t>από </a:t>
            </a:r>
            <a:r>
              <a:rPr lang="el-GR" altLang="el-GR" b="1" dirty="0" smtClean="0"/>
              <a:t>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2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Με </a:t>
            </a:r>
            <a:r>
              <a:rPr lang="el-GR" altLang="el-GR" dirty="0" err="1"/>
              <a:t>μικροκυψέλες</a:t>
            </a:r>
            <a:r>
              <a:rPr lang="el-GR" altLang="el-GR" dirty="0"/>
              <a:t> και </a:t>
            </a:r>
            <a:r>
              <a:rPr lang="el-GR" altLang="el-GR" dirty="0" err="1"/>
              <a:t>πικοκυψέλες</a:t>
            </a:r>
            <a:r>
              <a:rPr lang="el-GR" altLang="el-GR" dirty="0"/>
              <a:t> η </a:t>
            </a:r>
            <a:r>
              <a:rPr lang="en-US" altLang="el-GR" dirty="0"/>
              <a:t>FCA</a:t>
            </a:r>
            <a:r>
              <a:rPr lang="el-GR" altLang="el-GR" dirty="0"/>
              <a:t> καταλήγει να είναι ακατάλληλη.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/>
              <a:t>Δύσκολος προγραμματισμός λόγω του πολυπλοκότερου περιβάλλοντος διάδοσης.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/>
              <a:t>Δεν υπάρχει ευελιξία</a:t>
            </a:r>
            <a:r>
              <a:rPr lang="en-US" altLang="el-GR" sz="2000" dirty="0"/>
              <a:t> </a:t>
            </a:r>
            <a:r>
              <a:rPr lang="el-GR" altLang="el-GR" sz="2000" dirty="0"/>
              <a:t>για αναδιάταξη (</a:t>
            </a:r>
            <a:r>
              <a:rPr lang="el-GR" altLang="el-GR" sz="2000" dirty="0" smtClean="0"/>
              <a:t>π.χ. </a:t>
            </a:r>
            <a:r>
              <a:rPr lang="el-GR" altLang="el-GR" sz="2000" dirty="0"/>
              <a:t>πρόσθεση ή αφαίρεση </a:t>
            </a:r>
            <a:r>
              <a:rPr lang="el-GR" altLang="el-GR" sz="2000" dirty="0" smtClean="0"/>
              <a:t>σταθμού βάσης).</a:t>
            </a:r>
            <a:endParaRPr lang="el-GR" altLang="el-GR" sz="2000" dirty="0"/>
          </a:p>
          <a:p>
            <a:pPr marL="1143000" lvl="0" indent="-457200" eaLnBrk="0" hangingPunct="0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/>
              <a:t>Δεν μπορεί να χειρίζεται απρόβλεπτη κίνηση.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1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/>
              <a:t>Δεν παρέχει εύρος ζώνης σύμφωνα με τη ζήτηση (</a:t>
            </a:r>
            <a:r>
              <a:rPr lang="el-GR" altLang="el-GR" sz="2000" dirty="0" smtClean="0"/>
              <a:t>π.χ. </a:t>
            </a:r>
            <a:r>
              <a:rPr lang="el-GR" altLang="el-GR" sz="2000" dirty="0"/>
              <a:t>σε </a:t>
            </a:r>
            <a:r>
              <a:rPr lang="el-GR" altLang="el-GR" sz="2000" dirty="0" err="1"/>
              <a:t>πολυμεσικές</a:t>
            </a:r>
            <a:r>
              <a:rPr lang="el-GR" altLang="el-GR" sz="2000" dirty="0"/>
              <a:t> εφαρμογές).</a:t>
            </a:r>
          </a:p>
          <a:p>
            <a:pPr marL="521208" lvl="2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Βελτίωση με συστήματα ευρείας ζώνης (</a:t>
            </a:r>
            <a:r>
              <a:rPr lang="en-US" altLang="el-GR" dirty="0"/>
              <a:t>CDMA) </a:t>
            </a:r>
            <a:r>
              <a:rPr lang="el-GR" altLang="el-GR" dirty="0"/>
              <a:t>ή με συστήματα στενής ζώνης και μεταπήδηση συχνότητας (π.χ. </a:t>
            </a:r>
            <a:r>
              <a:rPr lang="en-US" altLang="el-GR" dirty="0"/>
              <a:t>FH/TDMA)</a:t>
            </a:r>
            <a:r>
              <a:rPr lang="el-GR" altLang="el-GR" dirty="0"/>
              <a:t>.</a:t>
            </a:r>
            <a:endParaRPr lang="en-GB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11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89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Δυναμική κατανομή (</a:t>
            </a:r>
            <a:r>
              <a:rPr lang="el-GR" altLang="el-GR" b="1" dirty="0" smtClean="0"/>
              <a:t>1 από 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2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/>
              <a:t>Όχι σταθερή σχέση μεταξύ διαύλων και κυψελών.</a:t>
            </a:r>
          </a:p>
          <a:p>
            <a:pPr marL="521208" lvl="2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/>
              <a:t>Ένας δίαυλος μπορεί να επιλεγεί να χρησιμοποιηθεί σε οποιαδήποτε </a:t>
            </a:r>
            <a:r>
              <a:rPr lang="el-GR" altLang="el-GR" sz="2600" dirty="0" smtClean="0"/>
              <a:t>κυψέλη, </a:t>
            </a:r>
            <a:r>
              <a:rPr lang="el-GR" altLang="el-GR" sz="2600" dirty="0"/>
              <a:t>εφόσον ικανοποιούνται οι περιορισμοί των παρεμβολών.</a:t>
            </a:r>
          </a:p>
          <a:p>
            <a:pPr marL="521208" lvl="2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/>
              <a:t>Μεγαλύτερο κόστος και μεγαλύτερη πολυπλοκότητα.</a:t>
            </a:r>
          </a:p>
          <a:p>
            <a:pPr marL="521208" lvl="2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/>
              <a:t>Επειδή μπορεί να υπάρχουν περισσότεροι του ενός ελεύθεροι δίαυλοι </a:t>
            </a:r>
            <a:r>
              <a:rPr lang="el-GR" altLang="el-GR" sz="2600" dirty="0">
                <a:sym typeface="Symbol" pitchFamily="18" charset="2"/>
              </a:rPr>
              <a:t> </a:t>
            </a:r>
            <a:r>
              <a:rPr lang="el-GR" altLang="el-GR" sz="2600" dirty="0"/>
              <a:t>εφαρμογή κάποιας στρατηγικής για την επιλογή του διαύλου που θα εκχωρηθεί.</a:t>
            </a:r>
            <a:endParaRPr lang="en-US" altLang="el-GR" sz="26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12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Δυναμική κατανομή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</a:t>
            </a:r>
            <a:r>
              <a:rPr lang="el-GR" altLang="el-GR" b="1" dirty="0" smtClean="0"/>
              <a:t>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2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Κύρια </a:t>
            </a:r>
            <a:r>
              <a:rPr lang="el-GR" altLang="el-GR" sz="3200" dirty="0"/>
              <a:t>ιδέα στα σχήματα </a:t>
            </a:r>
            <a:r>
              <a:rPr lang="en-US" altLang="el-GR" sz="3200" dirty="0" smtClean="0"/>
              <a:t>DCA</a:t>
            </a:r>
            <a:r>
              <a:rPr lang="el-GR" altLang="el-GR" sz="3200" dirty="0" smtClean="0"/>
              <a:t>: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1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Ο </a:t>
            </a:r>
            <a:r>
              <a:rPr lang="el-GR" altLang="el-GR" sz="2800" dirty="0"/>
              <a:t>υπολογισμός του κόστους χρησιμοποίησης κάθε υποψήφιου </a:t>
            </a:r>
            <a:r>
              <a:rPr lang="el-GR" altLang="el-GR" sz="2800" dirty="0" smtClean="0"/>
              <a:t>διαύλου, </a:t>
            </a:r>
            <a:r>
              <a:rPr lang="el-GR" altLang="el-GR" sz="2800" dirty="0"/>
              <a:t>και η επιλογή εκείνου με το μικρότερο κόστος, εφόσον ικανοποιούνται οι περιορισμοί για τις </a:t>
            </a:r>
            <a:r>
              <a:rPr lang="el-GR" altLang="el-GR" sz="2800" dirty="0" smtClean="0"/>
              <a:t>παρεμβολές.</a:t>
            </a:r>
          </a:p>
          <a:p>
            <a:pPr marL="521208" lvl="2" indent="-521208">
              <a:spcBef>
                <a:spcPts val="0"/>
              </a:spcBef>
              <a:spcAft>
                <a:spcPts val="3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Η </a:t>
            </a:r>
            <a:r>
              <a:rPr lang="el-GR" altLang="el-GR" sz="3200" dirty="0"/>
              <a:t>επιλογή της συνάρτησης κόστους είναι εκείνη που διαφοροποιεί τα διάφορα σχήματα </a:t>
            </a:r>
            <a:r>
              <a:rPr lang="en-US" altLang="el-GR" sz="3200" dirty="0" smtClean="0"/>
              <a:t>DCA</a:t>
            </a:r>
            <a:r>
              <a:rPr lang="el-GR" altLang="el-GR" sz="3200" dirty="0" smtClean="0"/>
              <a:t>.</a:t>
            </a:r>
            <a:endParaRPr lang="en-US" altLang="el-GR" sz="32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Δυναμική κατανομή </a:t>
            </a:r>
            <a:r>
              <a:rPr lang="el-GR" altLang="el-GR" b="1" dirty="0" smtClean="0"/>
              <a:t>(3 </a:t>
            </a:r>
            <a:r>
              <a:rPr lang="el-GR" altLang="el-GR" b="1" dirty="0"/>
              <a:t>από </a:t>
            </a:r>
            <a:r>
              <a:rPr lang="el-GR" altLang="el-GR" b="1" dirty="0" smtClean="0"/>
              <a:t>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indent="-521208" eaLnBrk="0" hangingPunct="0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Ανάλογα με τον βαθμό προγραμματισμού και την επικοινωνία μεταξύ των σταθμών βάσης, διακρίνουμε</a:t>
            </a:r>
            <a:r>
              <a:rPr lang="el-GR" altLang="el-GR" sz="2400" dirty="0" smtClean="0"/>
              <a:t>: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Κεντρική </a:t>
            </a:r>
            <a:r>
              <a:rPr lang="en-US" altLang="el-GR" sz="2200" dirty="0"/>
              <a:t>DCA</a:t>
            </a:r>
            <a:r>
              <a:rPr lang="el-GR" altLang="el-GR" sz="2200" dirty="0"/>
              <a:t>:</a:t>
            </a:r>
          </a:p>
          <a:p>
            <a:pPr marL="1943100" lvl="2" indent="-457200" eaLnBrk="0" hangingPunct="0">
              <a:spcBef>
                <a:spcPts val="0"/>
              </a:spcBef>
              <a:spcAft>
                <a:spcPts val="18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2" panose="05020102010507070707" pitchFamily="18" charset="2"/>
              <a:buChar char=""/>
            </a:pPr>
            <a:r>
              <a:rPr lang="el-GR" altLang="el-GR" sz="2000" dirty="0"/>
              <a:t>Απαιτείται κεντρικός έλεγχος με πληροφορίες που φθάνουν από όλο το σύστημα. Μειονέκτημα ο μεγάλος υπολογιστικός και επικοινωνιακός φόρτος</a:t>
            </a:r>
            <a:r>
              <a:rPr lang="el-GR" altLang="el-GR" sz="2000" dirty="0" smtClean="0"/>
              <a:t>.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Αποκεντρωμένη </a:t>
            </a:r>
            <a:r>
              <a:rPr lang="el-GR" altLang="el-GR" sz="2200" dirty="0"/>
              <a:t>DCA:</a:t>
            </a:r>
          </a:p>
          <a:p>
            <a:pPr marL="1943100" lvl="2" indent="-457200" eaLnBrk="0" hangingPunct="0">
              <a:spcBef>
                <a:spcPts val="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l-GR" altLang="el-GR" sz="2000" dirty="0"/>
              <a:t>Δεν απαιτείται προγραμματισμός ή επικοινωνία μεταξύ των σταθμών βάσης.</a:t>
            </a:r>
          </a:p>
          <a:p>
            <a:pPr marL="1943100" lvl="2" indent="-457200" eaLnBrk="0" hangingPunct="0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l-GR" altLang="el-GR" sz="2000" dirty="0"/>
              <a:t>Μειονεκτήματα: διακοπή εξυπηρέτησης, αδιέξοδα, αστάθεια.</a:t>
            </a:r>
            <a:endParaRPr 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Μέγιστη ομαδοποίηση (</a:t>
            </a:r>
            <a:r>
              <a:rPr lang="el-GR" altLang="el-GR" b="1" dirty="0" smtClean="0"/>
              <a:t>1 από 3)</a:t>
            </a:r>
            <a:endParaRPr lang="en-GB" alt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 eaLnBrk="0" hangingPunct="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Μία κλήση αποκλείεται μόνο όταν δεν μπορεί να γίνει ανακατανομή των κλήσεων σε όλους τους διαύλους του συστήματος, ώστε να εξυπηρετηθεί.</a:t>
            </a:r>
          </a:p>
          <a:p>
            <a:pPr marL="521208" lvl="0" indent="-521208" eaLnBrk="0" hangingPunct="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Για να γίνει ανακατανομή, απαιτείται καθολική γνώση της κατάστασης των </a:t>
            </a:r>
            <a:r>
              <a:rPr lang="el-GR" altLang="el-GR" sz="2800" dirty="0" err="1"/>
              <a:t>ραδιοδιαύλων</a:t>
            </a:r>
            <a:r>
              <a:rPr lang="el-GR" altLang="el-GR" sz="2800" dirty="0"/>
              <a:t> του συστήματος.</a:t>
            </a:r>
          </a:p>
          <a:p>
            <a:pPr marL="521208" lvl="0" indent="-521208" eaLnBrk="0" hangingPunct="0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Ο αλγόριθμος αυτός </a:t>
            </a:r>
            <a:r>
              <a:rPr lang="el-GR" altLang="el-GR" sz="2800" dirty="0" smtClean="0"/>
              <a:t>παρουσιάζει </a:t>
            </a:r>
            <a:r>
              <a:rPr lang="el-GR" altLang="el-GR" sz="2800" dirty="0"/>
              <a:t>την μικρότερη πιθανότητα αποκλεισμού νέων </a:t>
            </a:r>
            <a:r>
              <a:rPr lang="el-GR" altLang="el-GR" sz="2800" dirty="0" smtClean="0"/>
              <a:t>κλήσεων, </a:t>
            </a:r>
            <a:r>
              <a:rPr lang="el-GR" altLang="el-GR" sz="2800" dirty="0"/>
              <a:t>κάτω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οποιεσδήποτε συνθήκες κίνησης.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Μέγιστη ομαδοποίηση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</a:t>
            </a:r>
            <a:r>
              <a:rPr lang="el-GR" altLang="el-GR" b="1" dirty="0" smtClean="0"/>
              <a:t>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 eaLnBrk="0" hangingPunct="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Οι κυψέλες κατατάσσονται σε ομάδες </a:t>
            </a:r>
            <a:r>
              <a:rPr lang="el-GR" altLang="el-GR" sz="2400" dirty="0" smtClean="0"/>
              <a:t>επαναχρησιμοποίησης, </a:t>
            </a:r>
            <a:r>
              <a:rPr lang="el-GR" altLang="el-GR" sz="2400" dirty="0"/>
              <a:t>και κάθε κυψέλη ανήκει σε τουλάχιστον </a:t>
            </a:r>
            <a:r>
              <a:rPr lang="el-GR" altLang="el-GR" sz="2400" dirty="0" smtClean="0"/>
              <a:t>μία </a:t>
            </a:r>
            <a:r>
              <a:rPr lang="el-GR" altLang="el-GR" sz="2400" dirty="0"/>
              <a:t>ομάδα.</a:t>
            </a:r>
          </a:p>
          <a:p>
            <a:pPr marL="521208" lvl="0" indent="-521208" eaLnBrk="0" hangingPunct="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Κάθε κυψέλη περιέχεται σε τουλάχιστον </a:t>
            </a:r>
            <a:r>
              <a:rPr lang="el-GR" altLang="el-GR" sz="2400" dirty="0" smtClean="0"/>
              <a:t>μία </a:t>
            </a:r>
            <a:r>
              <a:rPr lang="el-GR" altLang="el-GR" sz="2400" dirty="0"/>
              <a:t>ομάδα.</a:t>
            </a:r>
          </a:p>
          <a:p>
            <a:pPr marL="521208" lvl="0" indent="-521208" eaLnBrk="0" hangingPunct="0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Με την άφιξη μιας κλήσης σε </a:t>
            </a:r>
            <a:r>
              <a:rPr lang="el-GR" altLang="el-GR" sz="2400" dirty="0" smtClean="0"/>
              <a:t>μία κυψέλη, </a:t>
            </a:r>
            <a:r>
              <a:rPr lang="el-GR" altLang="el-GR" sz="2400" dirty="0"/>
              <a:t>ο αλγόριθμος ελέγχει αν υπάρχει τουλάχιστον ένας δίαυλος διαθέσιμος σε κάποια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τις ομάδες επαναχρησιμοποίησης που περιέχουν την κυψέλη. </a:t>
            </a:r>
          </a:p>
          <a:p>
            <a:pPr marL="521208" lvl="0" indent="-521208" eaLnBrk="0" hangingPunct="0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Αν υπάρχει δίαυλος στην ομάδα η κλήση </a:t>
            </a:r>
            <a:r>
              <a:rPr lang="el-GR" altLang="el-GR" sz="2400" dirty="0" smtClean="0"/>
              <a:t>εξυπηρετείται </a:t>
            </a:r>
            <a:r>
              <a:rPr lang="el-GR" altLang="el-GR" sz="2400" dirty="0"/>
              <a:t>αλλιώς αποκλείεται.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Μέγιστη ομαδοποίηση </a:t>
            </a:r>
            <a:r>
              <a:rPr lang="el-GR" altLang="el-GR" b="1" dirty="0" smtClean="0"/>
              <a:t>(3 </a:t>
            </a:r>
            <a:r>
              <a:rPr lang="el-GR" altLang="el-GR" b="1" dirty="0"/>
              <a:t>από </a:t>
            </a:r>
            <a:r>
              <a:rPr lang="el-GR" altLang="el-GR" b="1" dirty="0" smtClean="0"/>
              <a:t>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/>
              <a:t>Για </a:t>
            </a:r>
            <a:r>
              <a:rPr lang="el-GR" sz="2800" dirty="0"/>
              <a:t>Κ=3 έχουμε 3 ομάδες επαναχρησιμοποίησης. </a:t>
            </a:r>
          </a:p>
          <a:p>
            <a:pPr marL="521208" indent="-521208">
              <a:spcBef>
                <a:spcPts val="0"/>
              </a:spcBef>
              <a:spcAft>
                <a:spcPts val="11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 smtClean="0"/>
              <a:t>Μία </a:t>
            </a:r>
            <a:r>
              <a:rPr lang="el-GR" sz="2800" dirty="0"/>
              <a:t>κλήση που φτάνει στην κυψέλη </a:t>
            </a:r>
            <a:r>
              <a:rPr lang="el-GR" sz="2800" dirty="0" smtClean="0"/>
              <a:t>2 </a:t>
            </a:r>
            <a:r>
              <a:rPr lang="el-GR" sz="2800" dirty="0"/>
              <a:t>μπορεί να </a:t>
            </a:r>
            <a:r>
              <a:rPr lang="el-GR" sz="2800" dirty="0" smtClean="0"/>
              <a:t>εξυπηρετηθεί, αρκεί </a:t>
            </a:r>
            <a:r>
              <a:rPr lang="el-GR" sz="2800" dirty="0"/>
              <a:t>να υπάρχει διαθέσιμος δίαυλος στις ομάδες 1 και 2</a:t>
            </a:r>
            <a:r>
              <a:rPr lang="el-GR" sz="2800" dirty="0" smtClean="0"/>
              <a:t>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l-GR" sz="2800" dirty="0"/>
              <a:t>G</a:t>
            </a:r>
            <a:r>
              <a:rPr lang="en-US" altLang="el-GR" sz="2800" baseline="-25000" dirty="0"/>
              <a:t>1</a:t>
            </a:r>
            <a:r>
              <a:rPr lang="en-US" altLang="el-GR" sz="2800" dirty="0"/>
              <a:t>=(1,2,3),   G</a:t>
            </a:r>
            <a:r>
              <a:rPr lang="en-US" altLang="el-GR" sz="2800" baseline="-25000" dirty="0"/>
              <a:t>2</a:t>
            </a:r>
            <a:r>
              <a:rPr lang="en-US" altLang="el-GR" sz="2800" dirty="0"/>
              <a:t>=(2,3,4),   G</a:t>
            </a:r>
            <a:r>
              <a:rPr lang="en-US" altLang="el-GR" sz="2800" baseline="-25000" dirty="0"/>
              <a:t>3</a:t>
            </a:r>
            <a:r>
              <a:rPr lang="en-US" altLang="el-GR" sz="2800" dirty="0"/>
              <a:t>= (3,4,5)</a:t>
            </a:r>
            <a:endParaRPr lang="en-GB" altLang="el-GR" sz="2800" dirty="0"/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l-GR" sz="2800" dirty="0"/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n-GB" sz="2000" b="0" dirty="0" smtClean="0"/>
          </a:p>
        </p:txBody>
      </p:sp>
      <p:pic>
        <p:nvPicPr>
          <p:cNvPr id="6" name="Εικόνα 1" descr="Εικόνα της ομαδοποίησης των κυψελώ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3901440"/>
            <a:ext cx="7022592" cy="822960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5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Κεντρική </a:t>
            </a:r>
            <a:r>
              <a:rPr lang="en-US" altLang="el-GR" b="1" dirty="0"/>
              <a:t>DCA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Αλγόριθμος </a:t>
            </a:r>
            <a:r>
              <a:rPr lang="en-US" altLang="el-GR" sz="2800" dirty="0" smtClean="0"/>
              <a:t>MAXMIN</a:t>
            </a:r>
            <a:r>
              <a:rPr lang="el-GR" altLang="el-GR" sz="2800" dirty="0" smtClean="0"/>
              <a:t>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Εκχωρείται στο κινητό τερματικό ο δίαυλος που μεγιστοποιεί τον ελάχιστο απαιτούμενο λόγο </a:t>
            </a:r>
            <a:r>
              <a:rPr lang="el-GR" altLang="el-GR" sz="2800" i="1" dirty="0"/>
              <a:t>S/I</a:t>
            </a:r>
            <a:r>
              <a:rPr lang="el-GR" altLang="el-GR" sz="2800" dirty="0"/>
              <a:t>, ο οποίος εμφανίζεται σε οποιοδήποτε κινητό τερματικό του συστήματος την ώρα της </a:t>
            </a:r>
            <a:r>
              <a:rPr lang="el-GR" altLang="el-GR" sz="2800" dirty="0" smtClean="0"/>
              <a:t>ανάθεσης.</a:t>
            </a:r>
            <a:endParaRPr lang="en-GB" altLang="el-GR" sz="2800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Εικόνα 1" descr="Εικόνα με τους τύπου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4020312"/>
            <a:ext cx="8357616" cy="2304288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3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Αποκεντρωμένη </a:t>
            </a:r>
            <a:r>
              <a:rPr lang="en-US" altLang="el-GR" b="1" dirty="0"/>
              <a:t>DCA</a:t>
            </a:r>
            <a:r>
              <a:rPr lang="el-GR" altLang="el-GR" b="1" dirty="0"/>
              <a:t> (</a:t>
            </a:r>
            <a:r>
              <a:rPr lang="el-GR" altLang="el-GR" b="1" dirty="0" smtClean="0"/>
              <a:t>1 από 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Επιτρέπεται σε κάποιον σταθμό βάσης, να χρησιμοποιήσει κάποιο δίαυλο που είναι διαθέσιμος στη γειτονιά παρεμβολής του.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/>
              <a:t>Πρώτος διαθέσιμος (</a:t>
            </a:r>
            <a:r>
              <a:rPr lang="en-US" altLang="el-GR" sz="2800" dirty="0"/>
              <a:t>First Available, FA)</a:t>
            </a:r>
            <a:r>
              <a:rPr lang="el-GR" altLang="el-GR" sz="2800" dirty="0"/>
              <a:t>.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/>
              <a:t>Πλησιέστερος γειτονικός (</a:t>
            </a:r>
            <a:r>
              <a:rPr lang="en-US" altLang="el-GR" sz="2800" dirty="0"/>
              <a:t>Nearest Neighbor, NN)</a:t>
            </a:r>
            <a:r>
              <a:rPr lang="el-GR" altLang="el-GR" sz="2800" dirty="0"/>
              <a:t>.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/>
              <a:t>Πλησιέστερος γειτονικός + 1 (</a:t>
            </a:r>
            <a:r>
              <a:rPr lang="en-US" altLang="el-GR" sz="2800" dirty="0"/>
              <a:t>NN+1)</a:t>
            </a:r>
            <a:r>
              <a:rPr lang="el-GR" altLang="el-GR" sz="2800" dirty="0"/>
              <a:t>.</a:t>
            </a:r>
          </a:p>
          <a:p>
            <a:pPr marL="1143000" lvl="0" indent="-457200" eaLnBrk="0" hangingPunct="0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/>
              <a:t>Μέσου τετραγώνου (</a:t>
            </a:r>
            <a:r>
              <a:rPr lang="en-US" altLang="el-GR" sz="2800" dirty="0"/>
              <a:t>Mean Square, MSQ)</a:t>
            </a:r>
            <a:r>
              <a:rPr lang="el-GR" altLang="el-GR" sz="2800" dirty="0"/>
              <a:t>.</a:t>
            </a:r>
            <a:endParaRPr lang="en-GB" altLang="el-GR" sz="2800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19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Χρηματοδότηση </a:t>
            </a:r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sz="2000" smtClean="0"/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smtClean="0"/>
              <a:t>.</a:t>
            </a:r>
            <a:r>
              <a:rPr lang="el-GR" sz="2000" smtClean="0"/>
              <a:t> </a:t>
            </a:r>
            <a:endParaRPr lang="en-US" sz="200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sz="2000" smtClean="0">
                <a:solidFill>
                  <a:srgbClr val="000000"/>
                </a:solidFill>
              </a:rPr>
              <a:t>Το έργο «</a:t>
            </a:r>
            <a:r>
              <a:rPr lang="el-GR" sz="2000" b="1" smtClean="0">
                <a:solidFill>
                  <a:srgbClr val="000000"/>
                </a:solidFill>
              </a:rPr>
              <a:t>Ανοικτά Ακαδημαϊκά Μαθήματα στο Τ.Ε.Ι. Θεσσαλίας</a:t>
            </a:r>
            <a:r>
              <a:rPr lang="el-GR" sz="2000" smtClean="0">
                <a:solidFill>
                  <a:srgbClr val="000000"/>
                </a:solidFill>
              </a:rPr>
              <a:t>» έχει χρηματοδοτήσει μόνο τη αναδιαμόρφωση του εκπαιδευτικού υλικού.</a:t>
            </a:r>
            <a:endParaRPr lang="el-GR" sz="2000" smtClean="0"/>
          </a:p>
          <a:p>
            <a:pPr eaLnBrk="1" hangingPunct="1">
              <a:spcBef>
                <a:spcPct val="0"/>
              </a:spcBef>
            </a:pPr>
            <a:r>
              <a:rPr lang="el-GR" sz="200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smtClean="0"/>
              <a:t>. </a:t>
            </a:r>
            <a:endParaRPr lang="el-GR" sz="2000" smtClean="0"/>
          </a:p>
        </p:txBody>
      </p:sp>
      <p:pic>
        <p:nvPicPr>
          <p:cNvPr id="307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7CE36B-80CE-44A7-B902-61BCD890CB83}" type="slidenum">
              <a:rPr lang="el-GR" sz="1400" smtClean="0">
                <a:solidFill>
                  <a:srgbClr val="00000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z="1400" smtClean="0">
              <a:solidFill>
                <a:srgbClr val="0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167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Αποκεντρωμένη </a:t>
            </a:r>
            <a:r>
              <a:rPr lang="en-US" altLang="el-GR" b="1" dirty="0"/>
              <a:t>DCA</a:t>
            </a:r>
            <a:r>
              <a:rPr lang="el-GR" altLang="el-GR" b="1" dirty="0"/>
              <a:t>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</a:t>
            </a:r>
            <a:r>
              <a:rPr lang="el-GR" altLang="el-GR" b="1" dirty="0" smtClean="0"/>
              <a:t>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Όταν ένας δίαυλος επιλέγεται για εκχώρηση η </a:t>
            </a:r>
            <a:r>
              <a:rPr lang="el-GR" altLang="el-GR" sz="2400" dirty="0" smtClean="0"/>
              <a:t>απελευθέρωση, </a:t>
            </a:r>
            <a:r>
              <a:rPr lang="el-GR" altLang="el-GR" sz="2400" dirty="0"/>
              <a:t>υπολογίζεται </a:t>
            </a:r>
            <a:r>
              <a:rPr lang="el-GR" altLang="el-GR" sz="2400" dirty="0" smtClean="0"/>
              <a:t>μία </a:t>
            </a:r>
            <a:r>
              <a:rPr lang="el-GR" altLang="el-GR" sz="2400" dirty="0"/>
              <a:t>συνάρτηση κόστους/ανταμοιβής.</a:t>
            </a:r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Η ανταμοιβή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την απελευθέρωση του </a:t>
            </a:r>
            <a:r>
              <a:rPr lang="el-GR" altLang="el-GR" sz="2400" dirty="0" smtClean="0"/>
              <a:t>διαύλου, </a:t>
            </a:r>
            <a:r>
              <a:rPr lang="el-GR" altLang="el-GR" sz="2400" dirty="0"/>
              <a:t>είναι ο αριθμός των κυψελών στην γειτονιά </a:t>
            </a:r>
            <a:r>
              <a:rPr lang="el-GR" altLang="el-GR" sz="2400" dirty="0" smtClean="0"/>
              <a:t>παρεμβολής, </a:t>
            </a:r>
            <a:r>
              <a:rPr lang="el-GR" altLang="el-GR" sz="2400" dirty="0"/>
              <a:t>που θα μπορούν να καταλάβουν </a:t>
            </a:r>
            <a:r>
              <a:rPr lang="el-GR" altLang="el-GR" sz="2400" dirty="0" smtClean="0"/>
              <a:t>τον απελευθερωμένο </a:t>
            </a:r>
            <a:r>
              <a:rPr lang="el-GR" altLang="el-GR" sz="2400" dirty="0"/>
              <a:t>δίαυλο.</a:t>
            </a:r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Το κόστος που σχετίζεται με την εκχώρηση ενός </a:t>
            </a:r>
            <a:r>
              <a:rPr lang="el-GR" altLang="el-GR" sz="2400" dirty="0" smtClean="0"/>
              <a:t>διαύλου, </a:t>
            </a:r>
            <a:r>
              <a:rPr lang="el-GR" altLang="el-GR" sz="2400" dirty="0"/>
              <a:t>είναι ο αριθμός των κυψελών στην γειτονιά παρεμβολής που θα στερηθούν την χρήση του.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Επιλέγεται αντίστοιχα η μεγαλύτερη ανταμοιβή και το μικρότερο κόστος. 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Αποκεντρωμένη </a:t>
            </a:r>
            <a:r>
              <a:rPr lang="en-US" altLang="el-GR" b="1" dirty="0"/>
              <a:t>DCA</a:t>
            </a:r>
            <a:r>
              <a:rPr lang="el-GR" altLang="el-GR" b="1" dirty="0"/>
              <a:t> (</a:t>
            </a:r>
            <a:r>
              <a:rPr lang="el-GR" altLang="el-GR" b="1" dirty="0" smtClean="0"/>
              <a:t>3 από 3)</a:t>
            </a:r>
            <a:endParaRPr lang="en-GB" altLang="el-GR" b="1" dirty="0"/>
          </a:p>
        </p:txBody>
      </p:sp>
      <p:pic>
        <p:nvPicPr>
          <p:cNvPr id="6" name="Θέση περιεχομένου 1" descr="Εικόνα της δυναμικής απόκτησης πόρω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15200" cy="496362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21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Πλήρως αποκεντρωμένη </a:t>
            </a:r>
            <a:r>
              <a:rPr lang="en-US" altLang="el-GR" b="1" dirty="0"/>
              <a:t>DCA</a:t>
            </a:r>
            <a:r>
              <a:rPr lang="el-GR" altLang="el-GR" b="1" dirty="0"/>
              <a:t>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(1 από 2)</a:t>
            </a:r>
            <a:endParaRPr lang="en-GB" alt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Αυτό</a:t>
            </a:r>
            <a:r>
              <a:rPr lang="en-US" altLang="el-GR" sz="2600" dirty="0" smtClean="0"/>
              <a:t>-</a:t>
            </a:r>
            <a:r>
              <a:rPr lang="el-GR" altLang="el-GR" sz="2600" dirty="0" smtClean="0"/>
              <a:t>προσαρμοζόμενη </a:t>
            </a:r>
            <a:r>
              <a:rPr lang="el-GR" altLang="el-GR" sz="2600" dirty="0"/>
              <a:t>κατανομή διαύλων.</a:t>
            </a:r>
          </a:p>
          <a:p>
            <a:pPr marL="521208" lvl="0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/>
              <a:t>Ο αλγόριθμος εκχώρησης εκτελείται κλήση προς κλήση.</a:t>
            </a:r>
          </a:p>
          <a:p>
            <a:pPr marL="521208" lvl="0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/>
              <a:t>Το κινητό και ο σταθμός βάσης παρακολουθούν την κατάσταση των διαύλων στην άνοδο και στην </a:t>
            </a:r>
            <a:r>
              <a:rPr lang="el-GR" altLang="el-GR" sz="2600" dirty="0" smtClean="0"/>
              <a:t>κάθοδο, </a:t>
            </a:r>
            <a:r>
              <a:rPr lang="el-GR" altLang="el-GR" sz="2600" dirty="0"/>
              <a:t>και επιλέγουν αυτόν με τις λιγότερες παρεμβολές χωρίς κεντρικό έλεγχο.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/>
              <a:t>Ο περιορισμός των παρεμβολών μέσω της </a:t>
            </a:r>
            <a:r>
              <a:rPr lang="en-US" altLang="el-GR" sz="2600" dirty="0" smtClean="0"/>
              <a:t>DCA</a:t>
            </a:r>
            <a:r>
              <a:rPr lang="el-GR" altLang="el-GR" sz="2600" dirty="0" smtClean="0"/>
              <a:t>,</a:t>
            </a:r>
            <a:r>
              <a:rPr lang="en-US" altLang="el-GR" sz="2600" dirty="0" smtClean="0"/>
              <a:t> </a:t>
            </a:r>
            <a:r>
              <a:rPr lang="el-GR" altLang="el-GR" sz="2600" dirty="0"/>
              <a:t>οδηγεί σε βελτίωση της χωρητικότητας του συστήματος.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22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Πλήρως αποκεντρωμένη </a:t>
            </a:r>
            <a:r>
              <a:rPr lang="en-US" altLang="el-GR" b="1" dirty="0"/>
              <a:t>DCA</a:t>
            </a:r>
            <a:r>
              <a:rPr lang="el-GR" altLang="el-GR" b="1" dirty="0"/>
              <a:t> </a:t>
            </a:r>
            <a:br>
              <a:rPr lang="el-GR" altLang="el-GR" b="1" dirty="0"/>
            </a:br>
            <a:r>
              <a:rPr lang="el-GR" altLang="el-GR" b="1" dirty="0" smtClean="0"/>
              <a:t>(2 </a:t>
            </a:r>
            <a:r>
              <a:rPr lang="el-GR" alt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Απαιτήσεις: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Αναγνωριστικό </a:t>
            </a:r>
            <a:r>
              <a:rPr lang="el-GR" altLang="el-GR" sz="2800" dirty="0"/>
              <a:t>σήμα σε κάθε σταθμό βάσης</a:t>
            </a:r>
            <a:r>
              <a:rPr lang="en-US" altLang="el-GR" sz="2800" dirty="0" smtClean="0"/>
              <a:t>.</a:t>
            </a:r>
            <a:endParaRPr lang="el-GR" altLang="el-GR" sz="2800" dirty="0" smtClean="0"/>
          </a:p>
          <a:p>
            <a:pPr marL="1143000" lvl="0" indent="-457200" eaLnBrk="0" hangingPunct="0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Οι </a:t>
            </a:r>
            <a:r>
              <a:rPr lang="el-GR" altLang="el-GR" sz="2800" dirty="0"/>
              <a:t>συνθέτες συχνοτήτων σε κάθε σταθμό </a:t>
            </a:r>
            <a:r>
              <a:rPr lang="el-GR" altLang="el-GR" sz="2800" dirty="0" smtClean="0"/>
              <a:t>βάσης, </a:t>
            </a:r>
            <a:r>
              <a:rPr lang="el-GR" altLang="el-GR" sz="2800" dirty="0"/>
              <a:t>θα πρέπει να αλλάζουν συχνότητες πολύ γρήγορα</a:t>
            </a:r>
            <a:r>
              <a:rPr lang="en-US" altLang="el-GR" sz="2800" dirty="0" smtClean="0"/>
              <a:t>.</a:t>
            </a:r>
            <a:endParaRPr lang="el-GR" altLang="el-GR" sz="2800" dirty="0" smtClean="0"/>
          </a:p>
          <a:p>
            <a:pPr marL="1143000" lvl="0" indent="-457200" eaLnBrk="0" hangingPunct="0">
              <a:spcBef>
                <a:spcPts val="0"/>
              </a:spcBef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Συγχρονισμός </a:t>
            </a:r>
            <a:r>
              <a:rPr lang="el-GR" altLang="el-GR" sz="2800" dirty="0"/>
              <a:t>σε όλο το σύστημα</a:t>
            </a:r>
            <a:r>
              <a:rPr lang="en-US" altLang="el-GR" sz="2800" dirty="0" smtClean="0"/>
              <a:t>.</a:t>
            </a:r>
            <a:endParaRPr lang="en-GB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Διαχωρισμός διαύλων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(</a:t>
            </a:r>
            <a:r>
              <a:rPr lang="en-US" altLang="el-GR" b="1" dirty="0"/>
              <a:t>Channel Segregation)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dirty="0"/>
              <a:t>Κατανεμημένος αλγόριθμος παραγωγής προτιμώμενων διαύλων.</a:t>
            </a:r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dirty="0"/>
              <a:t>Αναπτύχθηκε για συστήματα </a:t>
            </a:r>
            <a:r>
              <a:rPr lang="en-US" altLang="el-GR" sz="2000" dirty="0" smtClean="0"/>
              <a:t>TDMA</a:t>
            </a:r>
            <a:r>
              <a:rPr lang="el-GR" altLang="el-GR" sz="2000" dirty="0" smtClean="0"/>
              <a:t>,</a:t>
            </a:r>
            <a:r>
              <a:rPr lang="en-US" altLang="el-GR" sz="2000" dirty="0" smtClean="0"/>
              <a:t> </a:t>
            </a:r>
            <a:r>
              <a:rPr lang="el-GR" altLang="el-GR" sz="2000" dirty="0"/>
              <a:t>με την </a:t>
            </a:r>
            <a:r>
              <a:rPr lang="el-GR" altLang="el-GR" sz="2000" dirty="0" smtClean="0"/>
              <a:t>προϋπόθεση </a:t>
            </a:r>
            <a:r>
              <a:rPr lang="el-GR" altLang="el-GR" sz="2000" dirty="0"/>
              <a:t>ότι κάθε σταθμός μπορεί να χρησιμοποιήσει οποιονδήποτε </a:t>
            </a:r>
            <a:r>
              <a:rPr lang="el-GR" altLang="el-GR" sz="2000" dirty="0" smtClean="0"/>
              <a:t>δίαυλο </a:t>
            </a:r>
            <a:r>
              <a:rPr lang="el-GR" altLang="el-GR" sz="2000" dirty="0"/>
              <a:t>παράγοντας την συχνότητά </a:t>
            </a:r>
            <a:r>
              <a:rPr lang="el-GR" altLang="el-GR" sz="2000" dirty="0" smtClean="0"/>
              <a:t>του, </a:t>
            </a:r>
            <a:r>
              <a:rPr lang="el-GR" altLang="el-GR" sz="2000" dirty="0"/>
              <a:t>και επιλέγοντας </a:t>
            </a:r>
            <a:r>
              <a:rPr lang="el-GR" altLang="el-GR" sz="2000" dirty="0" smtClean="0"/>
              <a:t>μία </a:t>
            </a:r>
            <a:r>
              <a:rPr lang="el-GR" altLang="el-GR" sz="2000" dirty="0" err="1"/>
              <a:t>χρονοθυρίδα</a:t>
            </a:r>
            <a:r>
              <a:rPr lang="el-GR" altLang="el-GR" sz="2000" dirty="0"/>
              <a:t>.</a:t>
            </a:r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dirty="0"/>
              <a:t>Κατατάσσει τους διαύλους με </a:t>
            </a:r>
            <a:r>
              <a:rPr lang="el-GR" altLang="el-GR" sz="2000" dirty="0" smtClean="0"/>
              <a:t>μία </a:t>
            </a:r>
            <a:r>
              <a:rPr lang="el-GR" altLang="el-GR" sz="2000" dirty="0"/>
              <a:t>συνάρτηση </a:t>
            </a:r>
            <a:r>
              <a:rPr lang="el-GR" altLang="el-GR" sz="2000" dirty="0" smtClean="0"/>
              <a:t>προτεραιότητας, όπου </a:t>
            </a:r>
            <a:r>
              <a:rPr lang="el-GR" altLang="el-GR" sz="2000" dirty="0"/>
              <a:t>μεγάλη τιμή σημαίνει μεγάλη προτεραιότητα.  </a:t>
            </a:r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dirty="0" smtClean="0"/>
              <a:t>Όταν </a:t>
            </a:r>
            <a:r>
              <a:rPr lang="el-GR" altLang="el-GR" sz="2000" dirty="0"/>
              <a:t>φθάνει </a:t>
            </a:r>
            <a:r>
              <a:rPr lang="el-GR" altLang="el-GR" sz="2000" dirty="0" smtClean="0"/>
              <a:t>μία κλήση, </a:t>
            </a:r>
            <a:r>
              <a:rPr lang="el-GR" altLang="el-GR" sz="2000" dirty="0"/>
              <a:t>ο </a:t>
            </a:r>
            <a:r>
              <a:rPr lang="el-GR" altLang="el-GR" sz="2000" dirty="0" smtClean="0"/>
              <a:t>σταθμός βάσης (ΣΒ), </a:t>
            </a:r>
            <a:r>
              <a:rPr lang="el-GR" altLang="el-GR" sz="2000" dirty="0"/>
              <a:t>ψάχνει να βρει τον δίαυλο με την πιο υψηλή </a:t>
            </a:r>
            <a:r>
              <a:rPr lang="el-GR" altLang="el-GR" sz="2000" dirty="0" smtClean="0"/>
              <a:t>προτεραιότητα, από αυτούς </a:t>
            </a:r>
            <a:r>
              <a:rPr lang="el-GR" altLang="el-GR" sz="2000" dirty="0"/>
              <a:t>που δεν χρησιμοποιούνται την δεδομένη χρονική στιγμή </a:t>
            </a:r>
            <a:r>
              <a:rPr lang="el-GR" altLang="el-GR" sz="2000" dirty="0" smtClean="0"/>
              <a:t>από </a:t>
            </a:r>
            <a:r>
              <a:rPr lang="el-GR" altLang="el-GR" sz="2000" dirty="0"/>
              <a:t>τον συγκεκριμένο ΣΒ.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dirty="0"/>
              <a:t>Αν ο δίαυλος είναι ελεύθερος και </a:t>
            </a:r>
            <a:r>
              <a:rPr lang="el-GR" altLang="el-GR" sz="2000" dirty="0" err="1" smtClean="0"/>
              <a:t>προσβάσιμος</a:t>
            </a:r>
            <a:r>
              <a:rPr lang="el-GR" altLang="el-GR" sz="2000" dirty="0" smtClean="0"/>
              <a:t> καταλαμβάνεται και </a:t>
            </a:r>
            <a:r>
              <a:rPr lang="el-GR" altLang="el-GR" sz="2000" dirty="0"/>
              <a:t>η προτεραιότητά του </a:t>
            </a:r>
            <a:r>
              <a:rPr lang="el-GR" altLang="el-GR" sz="2000" dirty="0" smtClean="0"/>
              <a:t>αυξάνεται, αλλιώς </a:t>
            </a:r>
            <a:r>
              <a:rPr lang="el-GR" altLang="el-GR" sz="2000" dirty="0"/>
              <a:t>μειώνεται και ο ΣΒ εξετάζει τον επόμενο δίαυλο.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24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Διαχωρισμός διαύλων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με </a:t>
            </a:r>
            <a:r>
              <a:rPr lang="el-GR" altLang="el-GR" b="1" dirty="0"/>
              <a:t>μεταβλητό κατώφλι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 smtClean="0"/>
              <a:t>Οι δίαυλοι κατατάσσονται σε φθίνουσα σειρά προτεραιότητας.</a:t>
            </a:r>
            <a:endParaRPr lang="el-GR" altLang="el-GR" sz="2200" dirty="0"/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/>
              <a:t>Κάθε σταθμός βάσης μετράει την στάθμη παρεμβολής των διαύλων </a:t>
            </a:r>
            <a:r>
              <a:rPr lang="el-GR" altLang="el-GR" sz="2200" dirty="0" smtClean="0"/>
              <a:t>του, </a:t>
            </a:r>
            <a:r>
              <a:rPr lang="el-GR" altLang="el-GR" sz="2200" dirty="0"/>
              <a:t>που δεν χρησιμοποιούνται εκείνη την στιγμή.</a:t>
            </a:r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/>
              <a:t>Η τιμή της προτεραιότητας για κάθε κανάλι </a:t>
            </a:r>
            <a:r>
              <a:rPr lang="el-GR" altLang="el-GR" sz="2200" dirty="0" smtClean="0"/>
              <a:t>ελαττώνεται, </a:t>
            </a:r>
            <a:r>
              <a:rPr lang="el-GR" altLang="el-GR" sz="2200" dirty="0"/>
              <a:t>αν η στάθμη της παρεμβολής είναι υψηλότερη </a:t>
            </a:r>
            <a:r>
              <a:rPr lang="el-GR" altLang="el-GR" sz="2200" dirty="0" smtClean="0"/>
              <a:t>από </a:t>
            </a:r>
            <a:r>
              <a:rPr lang="el-GR" altLang="el-GR" sz="2200" dirty="0"/>
              <a:t>δεδομένο κατώφλι, και το κατώφλι </a:t>
            </a:r>
            <a:r>
              <a:rPr lang="el-GR" altLang="el-GR" sz="2200" dirty="0" smtClean="0"/>
              <a:t>ελαττώνεται.</a:t>
            </a:r>
            <a:endParaRPr lang="el-GR" altLang="el-GR" sz="2200" dirty="0"/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/>
              <a:t>Η τιμή της προτεραιότητας για κάθε κανάλι </a:t>
            </a:r>
            <a:r>
              <a:rPr lang="el-GR" altLang="el-GR" sz="2200" dirty="0" smtClean="0"/>
              <a:t>αυξάνεται, </a:t>
            </a:r>
            <a:r>
              <a:rPr lang="el-GR" altLang="el-GR" sz="2200" dirty="0"/>
              <a:t>αν η στάθμη της παρεμβολής είναι χαμηλότερη </a:t>
            </a:r>
            <a:r>
              <a:rPr lang="el-GR" altLang="el-GR" sz="2200" dirty="0" smtClean="0"/>
              <a:t>από </a:t>
            </a:r>
            <a:r>
              <a:rPr lang="el-GR" altLang="el-GR" sz="2200" dirty="0"/>
              <a:t>δεδομένο κατώφλι, και το κατώφλι αυξάνεται.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dirty="0"/>
              <a:t>Η χρήση μεταβλητού για κάθε δίαυλο </a:t>
            </a:r>
            <a:r>
              <a:rPr lang="el-GR" altLang="el-GR" sz="2200" dirty="0" smtClean="0"/>
              <a:t>κατωφλίου, </a:t>
            </a:r>
            <a:r>
              <a:rPr lang="el-GR" altLang="el-GR" sz="2200" dirty="0"/>
              <a:t>εμφανίζει μικρότερη πιθανότητα να προκαλέσει παρεμβολή σε σχέση με ένα σταθερό κατώφλι.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25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Αλγόριθμοι ελάχιστης παρεμβολής (</a:t>
            </a:r>
            <a:r>
              <a:rPr lang="en-US" altLang="el-GR" b="1" dirty="0"/>
              <a:t>CT2, DECT)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Το </a:t>
            </a:r>
            <a:r>
              <a:rPr lang="el-GR" altLang="el-GR" sz="2600" dirty="0"/>
              <a:t>κινητό στέλνει αίτηση για εκχώρηση καναλιού στον ΣΒ με το ισχυρότερο </a:t>
            </a:r>
            <a:r>
              <a:rPr lang="el-GR" altLang="el-GR" sz="2600" dirty="0" smtClean="0"/>
              <a:t>σήμα.</a:t>
            </a:r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Ο </a:t>
            </a:r>
            <a:r>
              <a:rPr lang="el-GR" altLang="el-GR" sz="2600" dirty="0"/>
              <a:t>ΣΒ μετράει την στάθμη παρεμβολής για όλους τους διαύλους που δεν χρησιμοποιεί </a:t>
            </a:r>
            <a:r>
              <a:rPr lang="el-GR" altLang="el-GR" sz="2600" dirty="0" smtClean="0"/>
              <a:t>ακόμα, </a:t>
            </a:r>
            <a:r>
              <a:rPr lang="el-GR" altLang="el-GR" sz="2600" dirty="0"/>
              <a:t>και εκχωρεί τον δίαυλο με την ελάχιστη </a:t>
            </a:r>
            <a:r>
              <a:rPr lang="el-GR" altLang="el-GR" sz="2600" dirty="0" smtClean="0"/>
              <a:t>παρεμβολή.</a:t>
            </a:r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Η </a:t>
            </a:r>
            <a:r>
              <a:rPr lang="el-GR" altLang="el-GR" sz="2600" dirty="0"/>
              <a:t>πολιτική </a:t>
            </a:r>
            <a:r>
              <a:rPr lang="el-GR" altLang="el-GR" sz="2600" dirty="0" smtClean="0"/>
              <a:t>αυτή, </a:t>
            </a:r>
            <a:r>
              <a:rPr lang="el-GR" altLang="el-GR" sz="2600" dirty="0"/>
              <a:t>σε συνδυασμό με </a:t>
            </a:r>
            <a:r>
              <a:rPr lang="el-GR" altLang="el-GR" sz="2600" dirty="0" err="1"/>
              <a:t>διαπομπές</a:t>
            </a:r>
            <a:r>
              <a:rPr lang="el-GR" altLang="el-GR" sz="2600" dirty="0"/>
              <a:t> ελεγχόμενες </a:t>
            </a:r>
            <a:r>
              <a:rPr lang="el-GR" altLang="el-GR" sz="2600" dirty="0" smtClean="0"/>
              <a:t>από </a:t>
            </a:r>
            <a:r>
              <a:rPr lang="el-GR" altLang="el-GR" sz="2600" dirty="0"/>
              <a:t>το </a:t>
            </a:r>
            <a:r>
              <a:rPr lang="el-GR" altLang="el-GR" sz="2600" dirty="0" smtClean="0"/>
              <a:t>τερματικό, </a:t>
            </a:r>
            <a:r>
              <a:rPr lang="el-GR" altLang="el-GR" sz="2600" dirty="0"/>
              <a:t>εξασφαλίζουν καλές επιδόσεις </a:t>
            </a:r>
            <a:r>
              <a:rPr lang="el-GR" altLang="el-GR" sz="2600" dirty="0" smtClean="0"/>
              <a:t>συστήματος.</a:t>
            </a:r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Πολλές </a:t>
            </a:r>
            <a:r>
              <a:rPr lang="el-GR" altLang="el-GR" sz="2600" dirty="0"/>
              <a:t>παραλλαγές του αλγορίθμου ελάχιστης παρεμβολής έχουν προταθεί.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26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Υβριδική κατανομή διαύλων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Η </a:t>
            </a:r>
            <a:r>
              <a:rPr lang="el-GR" altLang="el-GR" sz="2800" dirty="0"/>
              <a:t>υβριδική κατανομή (</a:t>
            </a:r>
            <a:r>
              <a:rPr lang="en-US" altLang="el-GR" sz="2800" dirty="0"/>
              <a:t>Hybrid Channel Allocation, HCA) </a:t>
            </a:r>
            <a:r>
              <a:rPr lang="el-GR" altLang="el-GR" sz="2800" dirty="0"/>
              <a:t>είναι μίγμα </a:t>
            </a:r>
            <a:r>
              <a:rPr lang="en-US" altLang="el-GR" sz="2800" dirty="0"/>
              <a:t>FCA </a:t>
            </a:r>
            <a:r>
              <a:rPr lang="el-GR" altLang="el-GR" sz="2800" dirty="0"/>
              <a:t>και </a:t>
            </a:r>
            <a:r>
              <a:rPr lang="en-US" altLang="el-GR" sz="2800" dirty="0" smtClean="0"/>
              <a:t>DCA.</a:t>
            </a:r>
            <a:endParaRPr lang="el-GR" altLang="el-GR" sz="2800" dirty="0" smtClean="0"/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Ο </a:t>
            </a:r>
            <a:r>
              <a:rPr lang="el-GR" altLang="el-GR" sz="2800" dirty="0"/>
              <a:t>συνολικός αριθμός </a:t>
            </a:r>
            <a:r>
              <a:rPr lang="el-GR" altLang="el-GR" sz="2800" dirty="0" smtClean="0"/>
              <a:t>διαύλων, διαιρείται </a:t>
            </a:r>
            <a:r>
              <a:rPr lang="el-GR" altLang="el-GR" sz="2800" dirty="0"/>
              <a:t>στο σταθερό και στο δυναμικό σύνολο</a:t>
            </a:r>
            <a:r>
              <a:rPr lang="en-US" altLang="el-GR" sz="2800" dirty="0" smtClean="0"/>
              <a:t>.</a:t>
            </a:r>
            <a:endParaRPr lang="el-GR" altLang="el-GR" sz="2800" dirty="0" smtClean="0"/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Η </a:t>
            </a:r>
            <a:r>
              <a:rPr lang="el-GR" altLang="el-GR" sz="2800" dirty="0"/>
              <a:t>εκχώρηση διαύλου από το δυναμικό </a:t>
            </a:r>
            <a:r>
              <a:rPr lang="el-GR" altLang="el-GR" sz="2800" dirty="0" smtClean="0"/>
              <a:t>σύνολο, </a:t>
            </a:r>
            <a:r>
              <a:rPr lang="el-GR" altLang="el-GR" sz="2800" dirty="0"/>
              <a:t>ακολουθεί οποιαδήποτε από τις στρατηγικές </a:t>
            </a:r>
            <a:r>
              <a:rPr lang="en-US" altLang="el-GR" sz="2800" dirty="0" smtClean="0"/>
              <a:t>DCA.</a:t>
            </a:r>
            <a:endParaRPr lang="el-GR" altLang="el-GR" sz="2800" dirty="0" smtClean="0"/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Παράμετρος </a:t>
            </a:r>
            <a:r>
              <a:rPr lang="el-GR" altLang="el-GR" sz="2800" dirty="0"/>
              <a:t>επίδοσης είναι ο λόγος σταθερών προς τους δυναμικούς </a:t>
            </a:r>
            <a:r>
              <a:rPr lang="el-GR" altLang="el-GR" sz="2800" dirty="0" smtClean="0"/>
              <a:t>διαύλους.</a:t>
            </a:r>
            <a:endParaRPr lang="en-GB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27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4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Δανεισμός διαύλων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Σε ένα πραγματικό </a:t>
            </a:r>
            <a:r>
              <a:rPr lang="el-GR" altLang="el-GR" sz="2400" dirty="0" smtClean="0"/>
              <a:t>σύστημα, </a:t>
            </a:r>
            <a:r>
              <a:rPr lang="el-GR" altLang="el-GR" sz="2400" dirty="0"/>
              <a:t>παρατηρείται συνήθως ανομοιόμορφη κατανομή της κίνησης με κάποιες κυψέλες να παρουσιάζουν </a:t>
            </a:r>
            <a:r>
              <a:rPr lang="el-GR" altLang="el-GR" sz="2400" dirty="0" smtClean="0"/>
              <a:t>συμφόρηση, </a:t>
            </a:r>
            <a:r>
              <a:rPr lang="el-GR" altLang="el-GR" sz="2400" dirty="0"/>
              <a:t>και άλλες όχι.</a:t>
            </a:r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Για την αποτελεσματική χρήση του </a:t>
            </a:r>
            <a:r>
              <a:rPr lang="el-GR" altLang="el-GR" sz="2400" dirty="0" smtClean="0"/>
              <a:t>φάσματος, </a:t>
            </a:r>
            <a:r>
              <a:rPr lang="el-GR" altLang="el-GR" sz="2400" dirty="0"/>
              <a:t>μπορεί να γίνει δανεισμός διαύλων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κυψέλη σε κυψέλη.</a:t>
            </a:r>
          </a:p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Η ιδέα είναι ότι η κυψέλη που εμφανίζει </a:t>
            </a:r>
            <a:r>
              <a:rPr lang="el-GR" altLang="el-GR" sz="2400" dirty="0" smtClean="0"/>
              <a:t>συμφόρηση, </a:t>
            </a:r>
            <a:r>
              <a:rPr lang="el-GR" altLang="el-GR" sz="2400" dirty="0"/>
              <a:t>μπορεί να δανειστεί διαύλους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γειτονικές </a:t>
            </a:r>
            <a:r>
              <a:rPr lang="el-GR" altLang="el-GR" sz="2400" dirty="0" smtClean="0"/>
              <a:t>κυψέλες, </a:t>
            </a:r>
            <a:r>
              <a:rPr lang="el-GR" altLang="el-GR" sz="2400" dirty="0"/>
              <a:t>με την </a:t>
            </a:r>
            <a:r>
              <a:rPr lang="el-GR" altLang="el-GR" sz="2400" dirty="0" smtClean="0"/>
              <a:t>προϋπόθεση </a:t>
            </a:r>
            <a:r>
              <a:rPr lang="el-GR" altLang="el-GR" sz="2400" dirty="0"/>
              <a:t>ότι δεν θα δημιουργήσει σημαντική ζημιά σε αυτές.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Γενικά, </a:t>
            </a:r>
            <a:r>
              <a:rPr lang="el-GR" altLang="el-GR" sz="2400" dirty="0"/>
              <a:t>ο δανεισμός λαμβάνει χώρα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κυψέλες που έχουν τον μεγαλύτερο αριθμό διαύλων.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Αλγόριθμοι δανεισμού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l-GR" altLang="el-GR" dirty="0" smtClean="0"/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Αλγόριθμος </a:t>
            </a:r>
            <a:r>
              <a:rPr lang="el-GR" altLang="el-GR" dirty="0"/>
              <a:t>απλού δανεισμού.</a:t>
            </a:r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Αλγόριθμος δανεισμού με διάταξη διαύλων.</a:t>
            </a:r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Αλγόριθμος δανεισμού με </a:t>
            </a:r>
            <a:r>
              <a:rPr lang="el-GR" altLang="el-GR" dirty="0" err="1"/>
              <a:t>κατευθυντικό</a:t>
            </a:r>
            <a:r>
              <a:rPr lang="el-GR" altLang="el-GR" dirty="0"/>
              <a:t> κλείδωμα.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Αλγόριθμος δανεισμού χωρίς κλείδωμα.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29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Σκοποί ενότητας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spcAft>
                <a:spcPts val="1800"/>
              </a:spcAft>
              <a:buNone/>
            </a:pPr>
            <a:r>
              <a:rPr lang="el-GR" altLang="el-GR" dirty="0"/>
              <a:t>Ο αναγνώστης να μπορεί να:</a:t>
            </a:r>
          </a:p>
          <a:p>
            <a:pPr marL="933450" lvl="1" indent="-533400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sz="2400" dirty="0"/>
              <a:t>βελτιώνει την χωρητικότητα των </a:t>
            </a:r>
            <a:r>
              <a:rPr lang="el-GR" altLang="el-GR" sz="2400" dirty="0" err="1"/>
              <a:t>κυψελωτών</a:t>
            </a:r>
            <a:r>
              <a:rPr lang="el-GR" altLang="el-GR" sz="2400" dirty="0"/>
              <a:t> συστημάτων κινητών επικοινωνιών με ανακατανομή των </a:t>
            </a:r>
            <a:r>
              <a:rPr lang="el-GR" altLang="el-GR" sz="2400" dirty="0" smtClean="0"/>
              <a:t>διαύλων</a:t>
            </a:r>
            <a:r>
              <a:rPr lang="en-US" altLang="el-GR" sz="2400" dirty="0" smtClean="0"/>
              <a:t>,</a:t>
            </a:r>
            <a:endParaRPr lang="el-GR" altLang="el-GR" sz="2400" dirty="0"/>
          </a:p>
          <a:p>
            <a:pPr marL="933450" lvl="1" indent="-533400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sz="2400" dirty="0"/>
              <a:t>επιλέγει τρόπους βέλτιστης εκχώρησης διαύλων ανάλογα με την περίσταση,</a:t>
            </a:r>
          </a:p>
          <a:p>
            <a:pPr marL="933450" lvl="1" indent="-533400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sz="2400" dirty="0" err="1"/>
              <a:t>διαστασιολογεί</a:t>
            </a:r>
            <a:r>
              <a:rPr lang="el-GR" altLang="el-GR" sz="2400" dirty="0"/>
              <a:t> την επίδραση κάθε σχήματος στους πόρους του συστήματος,</a:t>
            </a:r>
          </a:p>
          <a:p>
            <a:pPr marL="933450" lvl="1" indent="-533400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sz="2400" dirty="0"/>
              <a:t>αντιμετωπίζει την συμφόρηση σε κάποια κυψέλη με σχήματα δανεισμού διαύλων.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410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BC3520-886D-4AD6-81E5-3744564170EC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Αλγόριθμος απλού δανεισμού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dirty="0" smtClean="0">
                <a:solidFill>
                  <a:prstClr val="black"/>
                </a:solidFill>
              </a:rPr>
              <a:t>Όταν μία </a:t>
            </a:r>
            <a:r>
              <a:rPr lang="el-GR" altLang="el-GR" sz="2000" dirty="0">
                <a:solidFill>
                  <a:prstClr val="black"/>
                </a:solidFill>
              </a:rPr>
              <a:t>κλήση φτάνει σε </a:t>
            </a:r>
            <a:r>
              <a:rPr lang="el-GR" altLang="el-GR" sz="2000" dirty="0" smtClean="0">
                <a:solidFill>
                  <a:prstClr val="black"/>
                </a:solidFill>
              </a:rPr>
              <a:t>μία </a:t>
            </a:r>
            <a:r>
              <a:rPr lang="el-GR" altLang="el-GR" sz="2000" dirty="0">
                <a:solidFill>
                  <a:prstClr val="black"/>
                </a:solidFill>
              </a:rPr>
              <a:t>κυψέλη και βρίσκει όλα τα κανάλια </a:t>
            </a:r>
            <a:r>
              <a:rPr lang="el-GR" altLang="el-GR" sz="2000" dirty="0" smtClean="0">
                <a:solidFill>
                  <a:prstClr val="black"/>
                </a:solidFill>
              </a:rPr>
              <a:t>κατειλημμένα, </a:t>
            </a:r>
            <a:r>
              <a:rPr lang="el-GR" altLang="el-GR" sz="2000" dirty="0">
                <a:solidFill>
                  <a:prstClr val="black"/>
                </a:solidFill>
              </a:rPr>
              <a:t>μπορεί να δανειστεί κανάλι </a:t>
            </a:r>
            <a:r>
              <a:rPr lang="el-GR" altLang="el-GR" sz="2000" dirty="0" smtClean="0">
                <a:solidFill>
                  <a:prstClr val="black"/>
                </a:solidFill>
              </a:rPr>
              <a:t>από </a:t>
            </a:r>
            <a:r>
              <a:rPr lang="el-GR" altLang="el-GR" sz="2000" dirty="0">
                <a:solidFill>
                  <a:prstClr val="black"/>
                </a:solidFill>
              </a:rPr>
              <a:t>γειτονική </a:t>
            </a:r>
            <a:r>
              <a:rPr lang="el-GR" altLang="el-GR" sz="2000" dirty="0" smtClean="0">
                <a:solidFill>
                  <a:prstClr val="black"/>
                </a:solidFill>
              </a:rPr>
              <a:t>κυψέλη, </a:t>
            </a:r>
            <a:r>
              <a:rPr lang="el-GR" altLang="el-GR" sz="2000" dirty="0">
                <a:solidFill>
                  <a:prstClr val="black"/>
                </a:solidFill>
              </a:rPr>
              <a:t>αρκεί να μην προκαλεί παρεμβολές στις εξυπηρετούμενες </a:t>
            </a:r>
            <a:r>
              <a:rPr lang="el-GR" altLang="el-GR" sz="2000" dirty="0" smtClean="0">
                <a:solidFill>
                  <a:prstClr val="black"/>
                </a:solidFill>
              </a:rPr>
              <a:t>κλήσεις.</a:t>
            </a:r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dirty="0" smtClean="0">
                <a:solidFill>
                  <a:prstClr val="black"/>
                </a:solidFill>
              </a:rPr>
              <a:t>Όταν </a:t>
            </a:r>
            <a:r>
              <a:rPr lang="el-GR" altLang="el-GR" sz="2000" dirty="0">
                <a:solidFill>
                  <a:prstClr val="black"/>
                </a:solidFill>
              </a:rPr>
              <a:t>ένας δίαυλος δανείζεται, κλειδώνεται, </a:t>
            </a:r>
            <a:r>
              <a:rPr lang="el-GR" altLang="el-GR" sz="2000" dirty="0" smtClean="0">
                <a:solidFill>
                  <a:prstClr val="black"/>
                </a:solidFill>
              </a:rPr>
              <a:t>απαγορεύεται, </a:t>
            </a:r>
            <a:r>
              <a:rPr lang="el-GR" altLang="el-GR" sz="2000" dirty="0">
                <a:solidFill>
                  <a:prstClr val="black"/>
                </a:solidFill>
              </a:rPr>
              <a:t>δηλαδή να χρησιμοποιηθεί ή να δανειστεί σε </a:t>
            </a:r>
            <a:r>
              <a:rPr lang="el-GR" altLang="el-GR" sz="2000" dirty="0" err="1">
                <a:solidFill>
                  <a:prstClr val="black"/>
                </a:solidFill>
              </a:rPr>
              <a:t>ομοδιαυλικές</a:t>
            </a:r>
            <a:r>
              <a:rPr lang="el-GR" altLang="el-GR" sz="2000" dirty="0">
                <a:solidFill>
                  <a:prstClr val="black"/>
                </a:solidFill>
              </a:rPr>
              <a:t> </a:t>
            </a:r>
            <a:r>
              <a:rPr lang="el-GR" altLang="el-GR" sz="2000" dirty="0" smtClean="0">
                <a:solidFill>
                  <a:prstClr val="black"/>
                </a:solidFill>
              </a:rPr>
              <a:t>κυψέλες, </a:t>
            </a:r>
            <a:r>
              <a:rPr lang="el-GR" altLang="el-GR" sz="2000" dirty="0">
                <a:solidFill>
                  <a:prstClr val="black"/>
                </a:solidFill>
              </a:rPr>
              <a:t>σε απόσταση μικρότερη </a:t>
            </a:r>
            <a:r>
              <a:rPr lang="el-GR" altLang="el-GR" sz="2000" dirty="0" smtClean="0">
                <a:solidFill>
                  <a:prstClr val="black"/>
                </a:solidFill>
              </a:rPr>
              <a:t>από </a:t>
            </a:r>
            <a:r>
              <a:rPr lang="el-GR" altLang="el-GR" sz="2000" dirty="0">
                <a:solidFill>
                  <a:prstClr val="black"/>
                </a:solidFill>
              </a:rPr>
              <a:t>την απόσταση </a:t>
            </a:r>
            <a:r>
              <a:rPr lang="el-GR" altLang="el-GR" sz="2000" dirty="0" smtClean="0">
                <a:solidFill>
                  <a:prstClr val="black"/>
                </a:solidFill>
              </a:rPr>
              <a:t>επαναχρησιμοποίησης.</a:t>
            </a:r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dirty="0" smtClean="0">
                <a:solidFill>
                  <a:prstClr val="black"/>
                </a:solidFill>
              </a:rPr>
              <a:t>Είναι </a:t>
            </a:r>
            <a:r>
              <a:rPr lang="el-GR" altLang="el-GR" sz="2000" dirty="0">
                <a:solidFill>
                  <a:prstClr val="black"/>
                </a:solidFill>
              </a:rPr>
              <a:t>εύκολα υλοποιήσιμος </a:t>
            </a:r>
            <a:r>
              <a:rPr lang="el-GR" altLang="el-GR" sz="2000" dirty="0" smtClean="0">
                <a:solidFill>
                  <a:prstClr val="black"/>
                </a:solidFill>
              </a:rPr>
              <a:t>αλγόριθμος, </a:t>
            </a:r>
            <a:r>
              <a:rPr lang="el-GR" altLang="el-GR" sz="2000" dirty="0">
                <a:solidFill>
                  <a:prstClr val="black"/>
                </a:solidFill>
              </a:rPr>
              <a:t>και παρουσιάζει καλύτερες επιδόσεις </a:t>
            </a:r>
            <a:r>
              <a:rPr lang="el-GR" altLang="el-GR" sz="2000" dirty="0" smtClean="0">
                <a:solidFill>
                  <a:prstClr val="black"/>
                </a:solidFill>
              </a:rPr>
              <a:t>από </a:t>
            </a:r>
            <a:r>
              <a:rPr lang="el-GR" altLang="el-GR" sz="2000" dirty="0">
                <a:solidFill>
                  <a:prstClr val="black"/>
                </a:solidFill>
              </a:rPr>
              <a:t>την </a:t>
            </a:r>
            <a:r>
              <a:rPr lang="en-US" altLang="el-GR" sz="2000" dirty="0">
                <a:solidFill>
                  <a:prstClr val="black"/>
                </a:solidFill>
              </a:rPr>
              <a:t>FCA </a:t>
            </a:r>
            <a:r>
              <a:rPr lang="el-GR" altLang="el-GR" sz="2000" dirty="0">
                <a:solidFill>
                  <a:prstClr val="black"/>
                </a:solidFill>
              </a:rPr>
              <a:t>σε συνθήκες κίνησης χαμηλού μέσου </a:t>
            </a:r>
            <a:r>
              <a:rPr lang="el-GR" altLang="el-GR" sz="2000" dirty="0" smtClean="0">
                <a:solidFill>
                  <a:prstClr val="black"/>
                </a:solidFill>
              </a:rPr>
              <a:t>όρου.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dirty="0" smtClean="0">
                <a:solidFill>
                  <a:prstClr val="black"/>
                </a:solidFill>
              </a:rPr>
              <a:t>Οι </a:t>
            </a:r>
            <a:r>
              <a:rPr lang="el-GR" altLang="el-GR" sz="2000" dirty="0">
                <a:solidFill>
                  <a:prstClr val="black"/>
                </a:solidFill>
              </a:rPr>
              <a:t>πολλοί δανεισμοί και </a:t>
            </a:r>
            <a:r>
              <a:rPr lang="el-GR" altLang="el-GR" sz="2000" dirty="0" smtClean="0">
                <a:solidFill>
                  <a:prstClr val="black"/>
                </a:solidFill>
              </a:rPr>
              <a:t>κλειδώματα, </a:t>
            </a:r>
            <a:r>
              <a:rPr lang="el-GR" altLang="el-GR" sz="2000" dirty="0">
                <a:solidFill>
                  <a:prstClr val="black"/>
                </a:solidFill>
              </a:rPr>
              <a:t>οδηγούν σε αύξηση της απόστασης </a:t>
            </a:r>
            <a:r>
              <a:rPr lang="el-GR" altLang="el-GR" sz="2000" dirty="0" smtClean="0">
                <a:solidFill>
                  <a:prstClr val="black"/>
                </a:solidFill>
              </a:rPr>
              <a:t>επαναχρησιμοποίησης, </a:t>
            </a:r>
            <a:r>
              <a:rPr lang="el-GR" altLang="el-GR" sz="2000" dirty="0">
                <a:solidFill>
                  <a:prstClr val="black"/>
                </a:solidFill>
              </a:rPr>
              <a:t>οπότε η </a:t>
            </a:r>
            <a:r>
              <a:rPr lang="en-US" altLang="el-GR" sz="2000" dirty="0">
                <a:solidFill>
                  <a:prstClr val="black"/>
                </a:solidFill>
              </a:rPr>
              <a:t>FCA </a:t>
            </a:r>
            <a:r>
              <a:rPr lang="el-GR" altLang="el-GR" sz="2000" dirty="0">
                <a:solidFill>
                  <a:prstClr val="black"/>
                </a:solidFill>
              </a:rPr>
              <a:t>είναι καλύτερη σε συνθήκες υψηλής κίνησης</a:t>
            </a:r>
            <a:r>
              <a:rPr lang="el-GR" altLang="el-GR" sz="2000" dirty="0" smtClean="0">
                <a:solidFill>
                  <a:prstClr val="black"/>
                </a:solidFill>
              </a:rPr>
              <a:t>.</a:t>
            </a:r>
            <a:endParaRPr lang="el-GR" altLang="el-GR" sz="2000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Αλγόριθμος δανεισμού </a:t>
            </a:r>
            <a:r>
              <a:rPr lang="en-US" altLang="el-GR" b="1" dirty="0" smtClean="0"/>
              <a:t/>
            </a:r>
            <a:br>
              <a:rPr lang="en-US" altLang="el-GR" b="1" dirty="0" smtClean="0"/>
            </a:br>
            <a:r>
              <a:rPr lang="el-GR" altLang="el-GR" b="1" dirty="0" smtClean="0"/>
              <a:t>με </a:t>
            </a:r>
            <a:r>
              <a:rPr lang="el-GR" altLang="el-GR" b="1" dirty="0"/>
              <a:t>διάταξη διαύλων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>
                <a:solidFill>
                  <a:prstClr val="black"/>
                </a:solidFill>
              </a:rPr>
              <a:t>Αντιμετωπίζει </a:t>
            </a:r>
            <a:r>
              <a:rPr lang="el-GR" altLang="el-GR" sz="2600" dirty="0">
                <a:solidFill>
                  <a:prstClr val="black"/>
                </a:solidFill>
              </a:rPr>
              <a:t>γρήγορες μεταβολές της </a:t>
            </a:r>
            <a:r>
              <a:rPr lang="el-GR" altLang="el-GR" sz="2600" dirty="0" smtClean="0">
                <a:solidFill>
                  <a:prstClr val="black"/>
                </a:solidFill>
              </a:rPr>
              <a:t>κίνησης.</a:t>
            </a:r>
            <a:endParaRPr lang="en-US" altLang="el-GR" sz="2600" dirty="0" smtClean="0">
              <a:solidFill>
                <a:prstClr val="black"/>
              </a:solidFill>
            </a:endParaRPr>
          </a:p>
          <a:p>
            <a:pPr marL="521208" lvl="0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>
                <a:solidFill>
                  <a:prstClr val="black"/>
                </a:solidFill>
              </a:rPr>
              <a:t>Όλοι </a:t>
            </a:r>
            <a:r>
              <a:rPr lang="el-GR" altLang="el-GR" sz="2600" dirty="0">
                <a:solidFill>
                  <a:prstClr val="black"/>
                </a:solidFill>
              </a:rPr>
              <a:t>οι δίαυλοι που είναι διαθέσιμοι για </a:t>
            </a:r>
            <a:r>
              <a:rPr lang="el-GR" altLang="el-GR" sz="2600" dirty="0" smtClean="0">
                <a:solidFill>
                  <a:prstClr val="black"/>
                </a:solidFill>
              </a:rPr>
              <a:t>δανεισμό, </a:t>
            </a:r>
            <a:r>
              <a:rPr lang="el-GR" altLang="el-GR" sz="2600" dirty="0">
                <a:solidFill>
                  <a:prstClr val="black"/>
                </a:solidFill>
              </a:rPr>
              <a:t>διατάσσονται ανάλογα με την πιθανότητα δανεισμού </a:t>
            </a:r>
            <a:r>
              <a:rPr lang="el-GR" altLang="el-GR" sz="2600" dirty="0" smtClean="0">
                <a:solidFill>
                  <a:prstClr val="black"/>
                </a:solidFill>
              </a:rPr>
              <a:t>τους.</a:t>
            </a:r>
            <a:endParaRPr lang="en-US" altLang="el-GR" sz="2600" dirty="0" smtClean="0">
              <a:solidFill>
                <a:prstClr val="black"/>
              </a:solidFill>
            </a:endParaRPr>
          </a:p>
          <a:p>
            <a:pPr marL="521208" lvl="0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>
                <a:solidFill>
                  <a:prstClr val="black"/>
                </a:solidFill>
              </a:rPr>
              <a:t>Μια </a:t>
            </a:r>
            <a:r>
              <a:rPr lang="el-GR" altLang="el-GR" sz="2600" dirty="0">
                <a:solidFill>
                  <a:prstClr val="black"/>
                </a:solidFill>
              </a:rPr>
              <a:t>τοπική κλήση θα καταλαμβάνει δίαυλο με την ελάχιστη πιθανότητα </a:t>
            </a:r>
            <a:r>
              <a:rPr lang="el-GR" altLang="el-GR" sz="2600" dirty="0" smtClean="0">
                <a:solidFill>
                  <a:prstClr val="black"/>
                </a:solidFill>
              </a:rPr>
              <a:t>δανεισμού.</a:t>
            </a:r>
            <a:endParaRPr lang="en-US" altLang="el-GR" sz="2600" dirty="0" smtClean="0">
              <a:solidFill>
                <a:prstClr val="black"/>
              </a:solidFill>
            </a:endParaRP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>
                <a:solidFill>
                  <a:prstClr val="black"/>
                </a:solidFill>
              </a:rPr>
              <a:t>Δίαυλος </a:t>
            </a:r>
            <a:r>
              <a:rPr lang="el-GR" altLang="el-GR" sz="2600" dirty="0">
                <a:solidFill>
                  <a:prstClr val="black"/>
                </a:solidFill>
              </a:rPr>
              <a:t>που εκχωρείται με </a:t>
            </a:r>
            <a:r>
              <a:rPr lang="el-GR" altLang="el-GR" sz="2600" dirty="0" smtClean="0">
                <a:solidFill>
                  <a:prstClr val="black"/>
                </a:solidFill>
              </a:rPr>
              <a:t>δανεισμό, κλειδώνεται </a:t>
            </a:r>
            <a:r>
              <a:rPr lang="el-GR" altLang="el-GR" sz="2600" dirty="0">
                <a:solidFill>
                  <a:prstClr val="black"/>
                </a:solidFill>
              </a:rPr>
              <a:t>σε όλες τις </a:t>
            </a:r>
            <a:r>
              <a:rPr lang="el-GR" altLang="el-GR" sz="2600" dirty="0" err="1">
                <a:solidFill>
                  <a:prstClr val="black"/>
                </a:solidFill>
              </a:rPr>
              <a:t>ομοδιαυλικές</a:t>
            </a:r>
            <a:r>
              <a:rPr lang="el-GR" altLang="el-GR" sz="2600" dirty="0">
                <a:solidFill>
                  <a:prstClr val="black"/>
                </a:solidFill>
              </a:rPr>
              <a:t> κυψέλες σε απόσταση μικρότερη </a:t>
            </a:r>
            <a:r>
              <a:rPr lang="el-GR" altLang="el-GR" sz="2600" dirty="0" smtClean="0">
                <a:solidFill>
                  <a:prstClr val="black"/>
                </a:solidFill>
              </a:rPr>
              <a:t>από </a:t>
            </a:r>
            <a:r>
              <a:rPr lang="el-GR" altLang="el-GR" sz="2600" dirty="0">
                <a:solidFill>
                  <a:prstClr val="black"/>
                </a:solidFill>
              </a:rPr>
              <a:t>την απόσταση επαναχρησιμοποίησης. 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Αλγόριθμος δανεισμού με </a:t>
            </a:r>
            <a:r>
              <a:rPr lang="el-GR" altLang="el-GR" b="1" dirty="0" err="1"/>
              <a:t>κατευθυντικό</a:t>
            </a:r>
            <a:r>
              <a:rPr lang="el-GR" altLang="el-GR" b="1" dirty="0"/>
              <a:t> κλείδωμα</a:t>
            </a:r>
            <a:endParaRPr lang="el-GR" dirty="0"/>
          </a:p>
        </p:txBody>
      </p:sp>
      <p:pic>
        <p:nvPicPr>
          <p:cNvPr id="6" name="Θέση περιεχομένου 1" descr="Εικόνα του δανεισμού με κατευθυντικό κλείδωμ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58" y="1600200"/>
            <a:ext cx="4908142" cy="4793005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32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Παράδειγμα Α</a:t>
            </a:r>
            <a:endParaRPr lang="el-GR" dirty="0"/>
          </a:p>
        </p:txBody>
      </p:sp>
      <p:pic>
        <p:nvPicPr>
          <p:cNvPr id="7" name="Θέση περιεχομένου 1" descr="Εικόνα του δανεισμού με κλείδωμ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6" y="1524000"/>
            <a:ext cx="6664184" cy="477398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Αλγόριθμος δανεισμού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χωρίς κλείδωμα (1 από 2)</a:t>
            </a:r>
            <a:endParaRPr lang="el-GR" b="1" dirty="0">
              <a:latin typeface="+mn-lt"/>
            </a:endParaRPr>
          </a:p>
        </p:txBody>
      </p:sp>
      <p:sp>
        <p:nvSpPr>
          <p:cNvPr id="8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Χρησιμοποιεί δανεικούς διαύλους με περιορισμένη στάθμη </a:t>
            </a:r>
            <a:r>
              <a:rPr lang="el-GR" altLang="el-GR" sz="2800" dirty="0" smtClean="0"/>
              <a:t>ισχύος, </a:t>
            </a:r>
            <a:r>
              <a:rPr lang="el-GR" altLang="el-GR" sz="2800" dirty="0"/>
              <a:t>ώστε να περιορίζεται η παρεμβολή σε </a:t>
            </a:r>
            <a:r>
              <a:rPr lang="el-GR" altLang="el-GR" sz="2800" dirty="0" err="1"/>
              <a:t>ομοδιαυλικές</a:t>
            </a:r>
            <a:r>
              <a:rPr lang="el-GR" altLang="el-GR" sz="2800" dirty="0"/>
              <a:t> κυψέλες.</a:t>
            </a:r>
          </a:p>
          <a:p>
            <a:pPr marL="521208" lvl="0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Αυτό επιτρέπει την επαναχρησιμοποίηση ενός διαύλου σε όλες τις  </a:t>
            </a:r>
            <a:r>
              <a:rPr lang="el-GR" altLang="el-GR" sz="2800" dirty="0" smtClean="0"/>
              <a:t>κυψέλες, </a:t>
            </a:r>
            <a:r>
              <a:rPr lang="el-GR" altLang="el-GR" sz="2800" dirty="0"/>
              <a:t>εκτός από εκείνη από την οποία παραχωρήθηκε.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Για την εύρεση διαύλου </a:t>
            </a:r>
            <a:r>
              <a:rPr lang="el-GR" altLang="el-GR" sz="2800" dirty="0" smtClean="0"/>
              <a:t>δανεισμού, ο </a:t>
            </a:r>
            <a:r>
              <a:rPr lang="el-GR" altLang="el-GR" sz="2800" dirty="0"/>
              <a:t>ΣΒ εκπέμπει σήμα αναζήτησης με μειωμένη </a:t>
            </a:r>
            <a:r>
              <a:rPr lang="el-GR" altLang="el-GR" sz="2800" dirty="0" smtClean="0"/>
              <a:t>ισχύ, </a:t>
            </a:r>
            <a:r>
              <a:rPr lang="el-GR" altLang="el-GR" sz="2800" dirty="0"/>
              <a:t>και ίδια με αυτή του ζητούμενου διαύλου.</a:t>
            </a: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34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Αλγόριθμος δανεισμού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χωρίς κλείδωμα (2 από 2)</a:t>
            </a:r>
            <a:endParaRPr lang="el-GR" dirty="0"/>
          </a:p>
        </p:txBody>
      </p:sp>
      <p:pic>
        <p:nvPicPr>
          <p:cNvPr id="7" name="Θέση περιεχομένου 1" descr="Εικόνα του δανεισμού χωρίς κλείδωμ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04" y="1600200"/>
            <a:ext cx="5759996" cy="480633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35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Δανεισμός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l-GR" altLang="el-GR" dirty="0" smtClean="0"/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Πολύπλοκη </a:t>
            </a:r>
            <a:r>
              <a:rPr lang="el-GR" altLang="el-GR" dirty="0"/>
              <a:t>διαχείριση του </a:t>
            </a:r>
            <a:r>
              <a:rPr lang="el-GR" altLang="el-GR" dirty="0" smtClean="0"/>
              <a:t>συστήματος:</a:t>
            </a:r>
            <a:endParaRPr lang="el-GR" altLang="el-GR" dirty="0"/>
          </a:p>
          <a:p>
            <a:pPr marL="1143000" lvl="0" indent="-457200" eaLnBrk="0" hangingPunct="0">
              <a:spcBef>
                <a:spcPts val="0"/>
              </a:spcBef>
              <a:spcAft>
                <a:spcPts val="24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dirty="0"/>
              <a:t>Απαιτείται κατανεμημένη διαχείριση του συστήματος.</a:t>
            </a:r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Αυξημένο φορτίο σηματοδοσίας.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Διάδοση του δανεισμού.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Ανακεφαλαίωση κατανομής διαύλων</a:t>
            </a:r>
            <a:endParaRPr lang="el-GR" dirty="0"/>
          </a:p>
        </p:txBody>
      </p:sp>
      <p:pic>
        <p:nvPicPr>
          <p:cNvPr id="6" name="Θέση περιεχομένου 1" descr="Εικόνα διαγράμματος της κατανομής διαύλων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8" y="1600200"/>
            <a:ext cx="7354392" cy="459672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37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8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43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07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726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Περιεχόμενα ενότητας</a:t>
            </a:r>
          </a:p>
        </p:txBody>
      </p:sp>
      <p:sp>
        <p:nvSpPr>
          <p:cNvPr id="4" name="Θέση περιεχομένου 1">
            <a:hlinkClick r:id="rId4" action="ppaction://hlinksldjump" tooltip="Μετάβαση στη Διαφάνεια"/>
          </p:cNvPr>
          <p:cNvSpPr/>
          <p:nvPr/>
        </p:nvSpPr>
        <p:spPr>
          <a:xfrm>
            <a:off x="685800" y="1905000"/>
            <a:ext cx="7747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Σταθερή κατανομή διαύλων</a:t>
            </a:r>
            <a:endParaRPr lang="el-GR" altLang="el-GR" sz="2800" i="1" dirty="0">
              <a:solidFill>
                <a:srgbClr val="0169BF"/>
              </a:solidFill>
            </a:endParaRPr>
          </a:p>
        </p:txBody>
      </p:sp>
      <p:sp>
        <p:nvSpPr>
          <p:cNvPr id="5" name="Θέση περιεχομένου 2">
            <a:hlinkClick r:id="rId5" action="ppaction://hlinksldjump" tooltip="Μετάβαση στη Διαφάνεια"/>
          </p:cNvPr>
          <p:cNvSpPr/>
          <p:nvPr/>
        </p:nvSpPr>
        <p:spPr bwMode="gray">
          <a:xfrm>
            <a:off x="685800" y="2853541"/>
            <a:ext cx="7747000" cy="499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2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Δυναμική κατανομή διαύλων</a:t>
            </a:r>
            <a:endParaRPr lang="el-GR" altLang="el-GR" sz="2800" i="1" dirty="0">
              <a:solidFill>
                <a:srgbClr val="0169BF"/>
              </a:solidFill>
            </a:endParaRPr>
          </a:p>
        </p:txBody>
      </p:sp>
      <p:sp>
        <p:nvSpPr>
          <p:cNvPr id="6149" name="Θέση περιεχομένου 3">
            <a:hlinkClick r:id="rId6" action="ppaction://hlinksldjump" tooltip="Μετάβαση στη Διαφάνεια"/>
          </p:cNvPr>
          <p:cNvSpPr txBox="1">
            <a:spLocks noChangeArrowheads="1"/>
          </p:cNvSpPr>
          <p:nvPr/>
        </p:nvSpPr>
        <p:spPr bwMode="auto">
          <a:xfrm>
            <a:off x="685800" y="3820180"/>
            <a:ext cx="774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lvl="1" indent="-514350" eaLnBrk="1" hangingPunct="1">
              <a:buFont typeface="+mj-lt"/>
              <a:buAutoNum type="arabicParenR" startAt="3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Υβριδική κατανομή διαύλων</a:t>
            </a:r>
            <a:endParaRPr lang="en-US" altLang="el-GR" sz="2800" i="1" dirty="0">
              <a:solidFill>
                <a:srgbClr val="0169BF"/>
              </a:solidFill>
            </a:endParaRPr>
          </a:p>
        </p:txBody>
      </p:sp>
      <p:sp>
        <p:nvSpPr>
          <p:cNvPr id="3" name="Θέση περιεχομένου 4">
            <a:hlinkClick r:id="rId7" action="ppaction://hlinksldjump" tooltip="Μετάβαση στη Διαφάνεια"/>
          </p:cNvPr>
          <p:cNvSpPr/>
          <p:nvPr/>
        </p:nvSpPr>
        <p:spPr>
          <a:xfrm>
            <a:off x="685800" y="4800600"/>
            <a:ext cx="7747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lvl="1" indent="-514350" eaLnBrk="1" hangingPunct="1">
              <a:buFont typeface="+mj-lt"/>
              <a:buAutoNum type="arabicParenR" startAt="4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Δανεισμός διαύλων</a:t>
            </a:r>
            <a:endParaRPr lang="en-US" altLang="el-GR" sz="2800" i="1" dirty="0">
              <a:solidFill>
                <a:srgbClr val="0169BF"/>
              </a:solidFill>
            </a:endParaRPr>
          </a:p>
        </p:txBody>
      </p:sp>
      <p:sp>
        <p:nvSpPr>
          <p:cNvPr id="6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132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z="1400" dirty="0" smtClean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189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 algn="ctr">
              <a:spcBef>
                <a:spcPts val="0"/>
              </a:spcBef>
              <a:spcAft>
                <a:spcPts val="4200"/>
              </a:spcAft>
              <a:buNone/>
            </a:pPr>
            <a:r>
              <a:rPr lang="el-GR" dirty="0" smtClean="0"/>
              <a:t>Το </a:t>
            </a:r>
            <a:r>
              <a:rPr lang="el-GR" dirty="0"/>
              <a:t>παρόν έργο αποτελεί την έκδοση </a:t>
            </a:r>
            <a:r>
              <a:rPr lang="el-GR" dirty="0" smtClean="0"/>
              <a:t>1.01.</a:t>
            </a:r>
            <a:endParaRPr lang="el-GR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2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Σημείωμα Αναφοράς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 2015. 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. «Κινητές Επικοινωνίες». </a:t>
            </a:r>
            <a:r>
              <a:rPr lang="el-GR" sz="2400" dirty="0"/>
              <a:t>Έκδοση: </a:t>
            </a:r>
            <a:r>
              <a:rPr lang="el-GR" sz="2400" dirty="0" smtClean="0"/>
              <a:t>1.0</a:t>
            </a:r>
            <a:r>
              <a:rPr lang="el-GR" sz="2400" dirty="0"/>
              <a:t>. </a:t>
            </a:r>
            <a:r>
              <a:rPr lang="el-GR" sz="2400" dirty="0" smtClean="0"/>
              <a:t>Λάρισα 2015.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>
                <a:hlinkClick r:id="rId3" tooltip="Μετάβαση στην ιστοσελίδα του Μαθήματος"/>
              </a:rPr>
              <a:t>http://cdev.teilar.gr/courses/TMA113</a:t>
            </a:r>
            <a:r>
              <a:rPr lang="en-US" sz="2400" dirty="0" smtClean="0">
                <a:hlinkClick r:id="rId3" tooltip="Μετάβαση στην ιστοσελίδα του Μαθήματος"/>
              </a:rPr>
              <a:t>/</a:t>
            </a:r>
            <a:r>
              <a:rPr lang="el-GR" sz="2400" dirty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20</a:t>
            </a:r>
            <a:r>
              <a:rPr lang="el-GR" sz="2400" dirty="0" smtClean="0"/>
              <a:t>/</a:t>
            </a:r>
            <a:r>
              <a:rPr lang="en-US" sz="2400" dirty="0" smtClean="0"/>
              <a:t>11</a:t>
            </a:r>
            <a:r>
              <a:rPr lang="el-GR" sz="2400" dirty="0" smtClean="0"/>
              <a:t>/2015</a:t>
            </a:r>
            <a:r>
              <a:rPr lang="el-GR" sz="24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16815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2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υπάρχουν).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870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Σημείωμα Χρήσης </a:t>
            </a:r>
            <a:r>
              <a:rPr lang="el-GR" b="1" dirty="0" smtClean="0"/>
              <a:t>Έργων Τρίτων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</a:t>
            </a:r>
            <a:r>
              <a:rPr lang="el-GR" sz="2400" dirty="0" smtClean="0"/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 smtClean="0"/>
              <a:t>Τα κείμενα και οι εικόνες που έχουν χρησιμοποιηθεί σε αυτό το έργο, στα πλαίσια του εκπαιδευτικού έργου του διδάσκοντα, προέρχονται από: Δίκτυα </a:t>
            </a:r>
            <a:r>
              <a:rPr lang="el-GR" sz="2400" dirty="0"/>
              <a:t>Κινητών και Προσωπικών Επικοινωνιών, 2η έκδοση, Μ.Ε. Θεολόγου, ISBN: 978-960-418-278-7, Εκδόσεις Α. </a:t>
            </a:r>
            <a:r>
              <a:rPr lang="el-GR" sz="2400" dirty="0" err="1"/>
              <a:t>Τζιόλα</a:t>
            </a:r>
            <a:r>
              <a:rPr lang="el-GR" sz="2400" dirty="0"/>
              <a:t> &amp; Υιοί Ο.Ε., 2010, </a:t>
            </a:r>
            <a:r>
              <a:rPr lang="el-GR" sz="2400" dirty="0" err="1" smtClean="0"/>
              <a:t>Θεσ</a:t>
            </a:r>
            <a:r>
              <a:rPr lang="el-GR" sz="2400" dirty="0" smtClean="0"/>
              <a:t>/νίκη.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666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Εισαγωγή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2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Κατανομή διαύλων σε κυψέλες με στόχο την αποδοτικότερη χρήση του φάσματος.</a:t>
            </a:r>
          </a:p>
          <a:p>
            <a:pPr marL="521208" lvl="2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Διαίρεση του διαθέσιμου εύρους ζώνης σε ένα σύνολο διαύλων που δεν παρεμβάλλουν μεταξύ τους.</a:t>
            </a:r>
          </a:p>
          <a:p>
            <a:pPr marL="521208" lvl="2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Η ποιότητα του λαμβανόμενου σήματος είναι ο κυριότερος παράγοντας για τον καθορισμό του αριθμού των διαύλων που μπορούν να χρησιμοποιηθούν στο σύστημα.</a:t>
            </a:r>
          </a:p>
          <a:p>
            <a:pPr marL="521208" lvl="2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Οι τεχνικές πολλαπλής πρόσβασης βοηθούν στην αποτελεσματικότερη χρησιμοποίηση του φάσματος.</a:t>
            </a:r>
          </a:p>
          <a:p>
            <a:endParaRPr lang="el-GR" dirty="0"/>
          </a:p>
        </p:txBody>
      </p:sp>
      <p:sp>
        <p:nvSpPr>
          <p:cNvPr id="6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Κατανομή διαύλων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marL="521208" lvl="2" indent="-521208">
                  <a:spcBef>
                    <a:spcPts val="0"/>
                  </a:spcBef>
                  <a:spcAft>
                    <a:spcPts val="24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n-US" altLang="el-GR" sz="2800" dirty="0" smtClean="0"/>
                  <a:t>H </a:t>
                </a:r>
                <a:r>
                  <a:rPr lang="el-GR" altLang="el-GR" sz="2800" dirty="0"/>
                  <a:t>κατανομή των διαύλων γίνεται κατά τρόπο που να επιτυγχάνεται υψηλότερη απόδοση φάσματος</a:t>
                </a:r>
                <a:r>
                  <a:rPr lang="el-GR" altLang="el-GR" sz="2800" dirty="0" smtClean="0"/>
                  <a:t>.</a:t>
                </a:r>
              </a:p>
              <a:p>
                <a:pPr marL="0" lvl="2" indent="0">
                  <a:spcBef>
                    <a:spcPts val="0"/>
                  </a:spcBef>
                  <a:spcAft>
                    <a:spcPts val="3600"/>
                  </a:spcAft>
                  <a:buClr>
                    <a:srgbClr val="333399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altLang="el-GR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altLang="el-GR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el-GR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el-GR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altLang="el-GR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el-GR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el-GR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el-GR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altLang="el-GR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el-GR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altLang="el-GR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l-GR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l-GR" sz="3200" dirty="0" smtClean="0"/>
              </a:p>
              <a:p>
                <a:pPr marL="521208" lvl="2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altLang="el-GR" sz="2800" dirty="0"/>
                  <a:t>Επαναχρησιμοποίηση των διαύλων κατά τρόπο που ο λόγος </a:t>
                </a:r>
                <a:r>
                  <a:rPr lang="en-US" altLang="el-GR" sz="2800" dirty="0" smtClean="0"/>
                  <a:t>S/I </a:t>
                </a:r>
                <a:r>
                  <a:rPr lang="el-GR" altLang="el-GR" sz="2800" dirty="0"/>
                  <a:t>σε κάθε κυψέλη να είναι μεγαλύτερος από τον ελάχιστο αποδεκτό (</a:t>
                </a:r>
                <a:r>
                  <a:rPr lang="en-US" altLang="el-GR" sz="2800" dirty="0"/>
                  <a:t>S/I</a:t>
                </a:r>
                <a:r>
                  <a:rPr lang="el-GR" altLang="el-GR" sz="2800" dirty="0"/>
                  <a:t>)</a:t>
                </a:r>
                <a:r>
                  <a:rPr lang="en-US" altLang="el-GR" sz="2800" baseline="-25000" dirty="0" smtClean="0"/>
                  <a:t>min</a:t>
                </a:r>
                <a:r>
                  <a:rPr lang="en-US" altLang="el-GR" sz="2800" dirty="0" smtClean="0"/>
                  <a:t>.</a:t>
                </a:r>
                <a:endParaRPr lang="el-GR" altLang="el-GR" sz="28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blipFill rotWithShape="1">
                <a:blip r:embed="rId4"/>
                <a:stretch>
                  <a:fillRect l="-593" t="-1213" r="-2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6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Διαίρεση φάσματος σε διαύλους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2" indent="-521208">
              <a:spcBef>
                <a:spcPts val="0"/>
              </a:spcBef>
              <a:spcAft>
                <a:spcPts val="3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>
                <a:solidFill>
                  <a:prstClr val="black"/>
                </a:solidFill>
              </a:rPr>
              <a:t>Διαίρεση </a:t>
            </a:r>
            <a:r>
              <a:rPr lang="el-GR" altLang="el-GR" sz="3200" dirty="0">
                <a:solidFill>
                  <a:prstClr val="black"/>
                </a:solidFill>
              </a:rPr>
              <a:t>συχνότητας (</a:t>
            </a:r>
            <a:r>
              <a:rPr lang="en-US" altLang="el-GR" sz="3200" dirty="0">
                <a:solidFill>
                  <a:prstClr val="black"/>
                </a:solidFill>
              </a:rPr>
              <a:t>Frequency Division, FD</a:t>
            </a:r>
            <a:r>
              <a:rPr lang="en-US" altLang="el-GR" sz="3200" dirty="0" smtClean="0">
                <a:solidFill>
                  <a:prstClr val="black"/>
                </a:solidFill>
              </a:rPr>
              <a:t>).</a:t>
            </a:r>
          </a:p>
          <a:p>
            <a:pPr marL="521208" lvl="2" indent="-521208">
              <a:spcBef>
                <a:spcPts val="0"/>
              </a:spcBef>
              <a:spcAft>
                <a:spcPts val="3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>
                <a:solidFill>
                  <a:prstClr val="black"/>
                </a:solidFill>
              </a:rPr>
              <a:t>Διαίρεση </a:t>
            </a:r>
            <a:r>
              <a:rPr lang="el-GR" altLang="el-GR" sz="3200" dirty="0">
                <a:solidFill>
                  <a:prstClr val="black"/>
                </a:solidFill>
              </a:rPr>
              <a:t>χρόνου (</a:t>
            </a:r>
            <a:r>
              <a:rPr lang="en-US" altLang="el-GR" sz="3200" dirty="0">
                <a:solidFill>
                  <a:prstClr val="black"/>
                </a:solidFill>
              </a:rPr>
              <a:t>Time Division, TD</a:t>
            </a:r>
            <a:r>
              <a:rPr lang="en-US" altLang="el-GR" sz="3200" dirty="0" smtClean="0">
                <a:solidFill>
                  <a:prstClr val="black"/>
                </a:solidFill>
              </a:rPr>
              <a:t>).</a:t>
            </a:r>
          </a:p>
          <a:p>
            <a:pPr marL="521208" lvl="2" indent="-521208">
              <a:spcBef>
                <a:spcPts val="0"/>
              </a:spcBef>
              <a:spcAft>
                <a:spcPts val="3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>
                <a:solidFill>
                  <a:prstClr val="black"/>
                </a:solidFill>
              </a:rPr>
              <a:t>Διαίρεση </a:t>
            </a:r>
            <a:r>
              <a:rPr lang="el-GR" altLang="el-GR" sz="3200" dirty="0">
                <a:solidFill>
                  <a:prstClr val="black"/>
                </a:solidFill>
              </a:rPr>
              <a:t>κώδικα (</a:t>
            </a:r>
            <a:r>
              <a:rPr lang="en-US" altLang="el-GR" sz="3200" dirty="0">
                <a:solidFill>
                  <a:prstClr val="black"/>
                </a:solidFill>
              </a:rPr>
              <a:t>Code Division, CD</a:t>
            </a:r>
            <a:r>
              <a:rPr lang="en-US" altLang="el-GR" sz="3200" dirty="0" smtClean="0">
                <a:solidFill>
                  <a:prstClr val="black"/>
                </a:solidFill>
              </a:rPr>
              <a:t>).</a:t>
            </a:r>
          </a:p>
          <a:p>
            <a:pPr marL="521208" lvl="2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>
                <a:solidFill>
                  <a:prstClr val="black"/>
                </a:solidFill>
              </a:rPr>
              <a:t>Συνδυασμός </a:t>
            </a:r>
            <a:r>
              <a:rPr lang="en-US" altLang="el-GR" sz="3200" dirty="0">
                <a:solidFill>
                  <a:prstClr val="black"/>
                </a:solidFill>
              </a:rPr>
              <a:t>TD, FD, </a:t>
            </a:r>
            <a:r>
              <a:rPr lang="en-US" altLang="el-GR" sz="3200" dirty="0" smtClean="0">
                <a:solidFill>
                  <a:prstClr val="black"/>
                </a:solidFill>
              </a:rPr>
              <a:t>CD</a:t>
            </a:r>
            <a:r>
              <a:rPr lang="en-US" altLang="el-GR" sz="3200" dirty="0" smtClean="0"/>
              <a:t>.</a:t>
            </a:r>
            <a:endParaRPr lang="en-GB" altLang="el-GR" sz="3200" dirty="0">
              <a:solidFill>
                <a:prstClr val="black"/>
              </a:solidFill>
            </a:endParaRPr>
          </a:p>
        </p:txBody>
      </p:sp>
      <p:sp>
        <p:nvSpPr>
          <p:cNvPr id="8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1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5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Σχήματα κατανομής διαύλων</a:t>
            </a:r>
            <a:endParaRPr lang="en-US" alt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2" indent="-521208">
              <a:spcBef>
                <a:spcPts val="0"/>
              </a:spcBef>
              <a:spcAft>
                <a:spcPts val="3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>
                <a:solidFill>
                  <a:prstClr val="black"/>
                </a:solidFill>
              </a:rPr>
              <a:t>Σταθερή </a:t>
            </a:r>
            <a:r>
              <a:rPr lang="el-GR" altLang="el-GR" sz="3200" dirty="0">
                <a:solidFill>
                  <a:prstClr val="black"/>
                </a:solidFill>
              </a:rPr>
              <a:t>κατανομή </a:t>
            </a:r>
            <a:r>
              <a:rPr lang="en-US" altLang="el-GR" sz="3200" dirty="0">
                <a:solidFill>
                  <a:prstClr val="black"/>
                </a:solidFill>
              </a:rPr>
              <a:t>(Fixed Channel Allocation, FCA</a:t>
            </a:r>
            <a:r>
              <a:rPr lang="en-US" altLang="el-GR" sz="3200" dirty="0" smtClean="0">
                <a:solidFill>
                  <a:prstClr val="black"/>
                </a:solidFill>
              </a:rPr>
              <a:t>).</a:t>
            </a:r>
          </a:p>
          <a:p>
            <a:pPr marL="521208" lvl="2" indent="-521208">
              <a:spcBef>
                <a:spcPts val="0"/>
              </a:spcBef>
              <a:spcAft>
                <a:spcPts val="3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>
                <a:solidFill>
                  <a:prstClr val="black"/>
                </a:solidFill>
              </a:rPr>
              <a:t>Δυναμική </a:t>
            </a:r>
            <a:r>
              <a:rPr lang="el-GR" altLang="el-GR" sz="3200" dirty="0">
                <a:solidFill>
                  <a:prstClr val="black"/>
                </a:solidFill>
              </a:rPr>
              <a:t>κατανομή (</a:t>
            </a:r>
            <a:r>
              <a:rPr lang="en-GB" altLang="el-GR" sz="3200" dirty="0">
                <a:solidFill>
                  <a:prstClr val="black"/>
                </a:solidFill>
              </a:rPr>
              <a:t>Dynamic Channel Allocation</a:t>
            </a:r>
            <a:r>
              <a:rPr lang="en-US" altLang="el-GR" sz="3200" dirty="0">
                <a:solidFill>
                  <a:prstClr val="black"/>
                </a:solidFill>
              </a:rPr>
              <a:t>, DCA</a:t>
            </a:r>
            <a:r>
              <a:rPr lang="en-US" altLang="el-GR" sz="3200" dirty="0" smtClean="0">
                <a:solidFill>
                  <a:prstClr val="black"/>
                </a:solidFill>
              </a:rPr>
              <a:t>).</a:t>
            </a:r>
          </a:p>
          <a:p>
            <a:pPr marL="521208" lvl="2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>
                <a:solidFill>
                  <a:prstClr val="black"/>
                </a:solidFill>
              </a:rPr>
              <a:t>Υβριδική </a:t>
            </a:r>
            <a:r>
              <a:rPr lang="el-GR" altLang="el-GR" sz="3200" dirty="0">
                <a:solidFill>
                  <a:prstClr val="black"/>
                </a:solidFill>
              </a:rPr>
              <a:t>κατανομή (</a:t>
            </a:r>
            <a:r>
              <a:rPr lang="en-GB" altLang="el-GR" sz="3200" dirty="0">
                <a:solidFill>
                  <a:prstClr val="black"/>
                </a:solidFill>
              </a:rPr>
              <a:t>Hybrid Channel Allocation</a:t>
            </a:r>
            <a:r>
              <a:rPr lang="en-US" altLang="el-GR" sz="3200" dirty="0">
                <a:solidFill>
                  <a:prstClr val="black"/>
                </a:solidFill>
              </a:rPr>
              <a:t>, HCA</a:t>
            </a:r>
            <a:r>
              <a:rPr lang="el-GR" altLang="el-GR" sz="3200" dirty="0" smtClean="0">
                <a:solidFill>
                  <a:prstClr val="black"/>
                </a:solidFill>
              </a:rPr>
              <a:t>)</a:t>
            </a:r>
            <a:r>
              <a:rPr lang="en-US" altLang="el-GR" sz="3200" dirty="0" smtClean="0"/>
              <a:t>.</a:t>
            </a:r>
            <a:endParaRPr lang="en-GB" altLang="el-GR" sz="3200" dirty="0">
              <a:solidFill>
                <a:prstClr val="black"/>
              </a:solidFill>
            </a:endParaRPr>
          </a:p>
        </p:txBody>
      </p:sp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16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z="1400" dirty="0" smtClean="0">
              <a:latin typeface="+mn-lt"/>
            </a:endParaRPr>
          </a:p>
        </p:txBody>
      </p:sp>
      <p:pic>
        <p:nvPicPr>
          <p:cNvPr id="7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Σταθερή κατανομή (</a:t>
            </a:r>
            <a:r>
              <a:rPr lang="el-GR" altLang="el-GR" b="1" dirty="0" smtClean="0"/>
              <a:t>1 από 3)</a:t>
            </a:r>
            <a:endParaRPr lang="en-US" alt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2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Εξασφαλίζει ικανοποιητική επίδοση στα </a:t>
            </a:r>
            <a:r>
              <a:rPr lang="el-GR" altLang="el-GR" dirty="0" err="1"/>
              <a:t>μακροκυψελικά</a:t>
            </a:r>
            <a:r>
              <a:rPr lang="el-GR" altLang="el-GR" dirty="0"/>
              <a:t> </a:t>
            </a:r>
            <a:r>
              <a:rPr lang="el-GR" altLang="el-GR" dirty="0" smtClean="0"/>
              <a:t>συστήματα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l-GR" altLang="el-GR" dirty="0"/>
              <a:t>τα οποία χαρακτηρίζονται </a:t>
            </a:r>
            <a:r>
              <a:rPr lang="el-GR" altLang="el-GR" dirty="0" smtClean="0"/>
              <a:t>από σχετικά </a:t>
            </a:r>
            <a:r>
              <a:rPr lang="el-GR" altLang="el-GR" dirty="0"/>
              <a:t>ομοιόμορφη κίνηση και προβλέψιμο περιβάλλον διάδοσης.</a:t>
            </a:r>
            <a:endParaRPr lang="en-US" altLang="el-GR" dirty="0"/>
          </a:p>
          <a:p>
            <a:pPr marL="521208" lvl="2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/>
              <a:t>Δεν προσαρμόζεται σε μεταβολές της κίνησης και των χρηστών.</a:t>
            </a:r>
            <a:endParaRPr lang="en-US" altLang="el-GR" dirty="0"/>
          </a:p>
          <a:p>
            <a:pPr marL="521208" lvl="2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Μία </a:t>
            </a:r>
            <a:r>
              <a:rPr lang="el-GR" altLang="el-GR" dirty="0"/>
              <a:t>κλήση που θα </a:t>
            </a:r>
            <a:r>
              <a:rPr lang="el-GR" altLang="el-GR" dirty="0" smtClean="0"/>
              <a:t>βρει </a:t>
            </a:r>
            <a:r>
              <a:rPr lang="el-GR" altLang="el-GR" dirty="0"/>
              <a:t>όλους τους διαύλους μιας κυψέλης </a:t>
            </a:r>
            <a:r>
              <a:rPr lang="el-GR" altLang="el-GR" dirty="0" smtClean="0"/>
              <a:t>κατειλημμένους </a:t>
            </a:r>
            <a:r>
              <a:rPr lang="el-GR" altLang="el-GR" dirty="0"/>
              <a:t>θα </a:t>
            </a:r>
            <a:r>
              <a:rPr lang="el-GR" altLang="el-GR" dirty="0" smtClean="0"/>
              <a:t>αποκλειστεί, παρόλο </a:t>
            </a:r>
            <a:r>
              <a:rPr lang="el-GR" altLang="el-GR" dirty="0"/>
              <a:t>που μπορεί να υπάρχουν αρκετοί δίαυλοι διαθέσιμοι σε γειτονικές </a:t>
            </a:r>
            <a:r>
              <a:rPr lang="el-GR" altLang="el-GR" dirty="0" smtClean="0"/>
              <a:t>κυψέλες, </a:t>
            </a:r>
            <a:r>
              <a:rPr lang="el-GR" altLang="el-GR" dirty="0"/>
              <a:t>που πιθανώς να μπορούν να εξυπηρετήσουν την κλήση.</a:t>
            </a:r>
          </a:p>
        </p:txBody>
      </p:sp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Μηχανισμοί κατανομής διαύλων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9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5/3/2015 10:45:37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7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4,5,8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2052,3077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3076,3077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4,5,6149,3,6,5132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16,7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7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8,4,5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1981EFF-7491-4A68-9460-02BBB6ACF5FA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2328</Words>
  <Application>Microsoft Office PowerPoint</Application>
  <PresentationFormat>Προβολή στην οθόνη (4:3)</PresentationFormat>
  <Paragraphs>277</Paragraphs>
  <Slides>44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Θέμα του Office</vt:lpstr>
      <vt:lpstr>Κινητές Επικοινωνίες</vt:lpstr>
      <vt:lpstr>Χρηματοδότηση </vt:lpstr>
      <vt:lpstr>Σκοποί ενότητας </vt:lpstr>
      <vt:lpstr>Περιεχόμενα ενότητας</vt:lpstr>
      <vt:lpstr>Εισαγωγή</vt:lpstr>
      <vt:lpstr>Κατανομή διαύλων</vt:lpstr>
      <vt:lpstr>Διαίρεση φάσματος σε διαύλους</vt:lpstr>
      <vt:lpstr>Σχήματα κατανομής διαύλων</vt:lpstr>
      <vt:lpstr>Σταθερή κατανομή (1 από 3)</vt:lpstr>
      <vt:lpstr>Σταθερή κατανομή (2 από 3)</vt:lpstr>
      <vt:lpstr>Σταθερή κατανομή (3 από 3)</vt:lpstr>
      <vt:lpstr>Δυναμική κατανομή (1 από 3)</vt:lpstr>
      <vt:lpstr>Δυναμική κατανομή (2 από 3)</vt:lpstr>
      <vt:lpstr>Δυναμική κατανομή (3 από 3)</vt:lpstr>
      <vt:lpstr>Μέγιστη ομαδοποίηση (1 από 3)</vt:lpstr>
      <vt:lpstr>Μέγιστη ομαδοποίηση (2 από 3)</vt:lpstr>
      <vt:lpstr>Μέγιστη ομαδοποίηση (3 από 3)</vt:lpstr>
      <vt:lpstr>Κεντρική DCA</vt:lpstr>
      <vt:lpstr>Αποκεντρωμένη DCA (1 από 3)</vt:lpstr>
      <vt:lpstr>Αποκεντρωμένη DCA (2 από 3)</vt:lpstr>
      <vt:lpstr>Αποκεντρωμένη DCA (3 από 3)</vt:lpstr>
      <vt:lpstr>Πλήρως αποκεντρωμένη DCA  (1 από 2)</vt:lpstr>
      <vt:lpstr>Πλήρως αποκεντρωμένη DCA  (2 από 2)</vt:lpstr>
      <vt:lpstr>Διαχωρισμός διαύλων  (Channel Segregation)</vt:lpstr>
      <vt:lpstr>Διαχωρισμός διαύλων  με μεταβλητό κατώφλι</vt:lpstr>
      <vt:lpstr>Αλγόριθμοι ελάχιστης παρεμβολής (CT2, DECT)</vt:lpstr>
      <vt:lpstr>Υβριδική κατανομή διαύλων</vt:lpstr>
      <vt:lpstr>Δανεισμός διαύλων</vt:lpstr>
      <vt:lpstr>Αλγόριθμοι δανεισμού</vt:lpstr>
      <vt:lpstr>Αλγόριθμος απλού δανεισμού</vt:lpstr>
      <vt:lpstr>Αλγόριθμος δανεισμού  με διάταξη διαύλων</vt:lpstr>
      <vt:lpstr>Αλγόριθμος δανεισμού με κατευθυντικό κλείδωμα</vt:lpstr>
      <vt:lpstr>Παράδειγμα Α</vt:lpstr>
      <vt:lpstr>Αλγόριθμος δανεισμού  χωρίς κλείδωμα (1 από 2)</vt:lpstr>
      <vt:lpstr>Αλγόριθμος δανεισμού  χωρίς κλείδωμα (2 από 2)</vt:lpstr>
      <vt:lpstr>Δανεισμός</vt:lpstr>
      <vt:lpstr>Ανακεφαλαίωση κατανομής διαύλων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Κινητές Επικοινωνίες</dc:title>
  <dc:subject>Μηχανισμοί κατανομής διαύλων</dc:subject>
  <dc:creator>Γεώργιος Καρέτσος</dc:creator>
  <cp:lastModifiedBy>eLearning</cp:lastModifiedBy>
  <cp:revision>133</cp:revision>
  <dcterms:created xsi:type="dcterms:W3CDTF">2015-03-10T12:09:40Z</dcterms:created>
  <dcterms:modified xsi:type="dcterms:W3CDTF">2015-11-16T14:56:13Z</dcterms:modified>
  <cp:category>Εκπαιδευτικό υλικό</cp:category>
  <cp:contentStatus>Τελικό</cp:contentStatus>
</cp:coreProperties>
</file>