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3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3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3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4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4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0"/>
  </p:notesMasterIdLst>
  <p:sldIdLst>
    <p:sldId id="310" r:id="rId3"/>
    <p:sldId id="257" r:id="rId4"/>
    <p:sldId id="259" r:id="rId5"/>
    <p:sldId id="261" r:id="rId6"/>
    <p:sldId id="262" r:id="rId7"/>
    <p:sldId id="264" r:id="rId8"/>
    <p:sldId id="266" r:id="rId9"/>
    <p:sldId id="311" r:id="rId10"/>
    <p:sldId id="274" r:id="rId11"/>
    <p:sldId id="265" r:id="rId12"/>
    <p:sldId id="288" r:id="rId13"/>
    <p:sldId id="277" r:id="rId14"/>
    <p:sldId id="269" r:id="rId15"/>
    <p:sldId id="278" r:id="rId16"/>
    <p:sldId id="270" r:id="rId17"/>
    <p:sldId id="272" r:id="rId18"/>
    <p:sldId id="279" r:id="rId19"/>
    <p:sldId id="273" r:id="rId20"/>
    <p:sldId id="281" r:id="rId21"/>
    <p:sldId id="284" r:id="rId22"/>
    <p:sldId id="282"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280" r:id="rId49"/>
  </p:sldIdLst>
  <p:sldSz cx="9144000" cy="6858000" type="screen4x3"/>
  <p:notesSz cx="6858000" cy="9144000"/>
  <p:custDataLst>
    <p:tags r:id="rId5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8" autoAdjust="0"/>
    <p:restoredTop sz="99339" autoAdjust="0"/>
  </p:normalViewPr>
  <p:slideViewPr>
    <p:cSldViewPr>
      <p:cViewPr>
        <p:scale>
          <a:sx n="50" d="100"/>
          <a:sy n="50" d="100"/>
        </p:scale>
        <p:origin x="-1764" y="-636"/>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9/10/2005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30701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218508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6102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80448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184179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226866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533023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34</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35</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36</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37</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42</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43</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44</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45</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46</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47</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4062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98172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423861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none" baseline="0"/>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www.edulll.gr/" TargetMode="External"/><Relationship Id="rId5" Type="http://schemas.openxmlformats.org/officeDocument/2006/relationships/image" Target="../media/image1.jpeg"/><Relationship Id="rId4"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wmf"/><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2.w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3.w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6.wmf"/><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9.wmf"/><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0.wmf"/><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23.wmf"/><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4.w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5.wm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8.wmf"/><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9.wm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hyperlink" Target="http://www.edulll.gr/"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3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3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37.wmf"/><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39.wmf"/><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88.xml"/><Relationship Id="rId6" Type="http://schemas.openxmlformats.org/officeDocument/2006/relationships/hyperlink" Target="http://www.edulll.gr/" TargetMode="Externa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slide" Target="slide30.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Τεχνολογικό Εκπαιδευτικό Ίδρυμα Θεσσαλίας">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891" y="44624"/>
            <a:ext cx="1210218"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685800" y="1628800"/>
            <a:ext cx="7772400" cy="1470025"/>
          </a:xfrm>
        </p:spPr>
        <p:txBody>
          <a:bodyPr>
            <a:noAutofit/>
          </a:bodyPr>
          <a:lstStyle/>
          <a:p>
            <a:r>
              <a:rPr lang="el-GR" sz="3600" dirty="0" smtClean="0">
                <a:cs typeface="Arial" charset="0"/>
              </a:rPr>
              <a:t>Τεχνολογία &amp; Ποιοτικός Έλεγχος Γάλακτος και Γαλακτοκομικών Προϊόντων</a:t>
            </a:r>
            <a:endParaRPr lang="el-GR" sz="3600" dirty="0"/>
          </a:p>
        </p:txBody>
      </p:sp>
      <p:sp>
        <p:nvSpPr>
          <p:cNvPr id="3" name="Υπότιτλος 2" descr="Διδάκτωρ Ηλίας Κ. Σάββας, &#10;Αναπληρωτής Καθηγητής,&#10;Τμήμα Μηχανικών Πληροφορικής Τεχνολογικής Εκπαίδευσης,&#10;Tεχνολογικό Εκπαιδευτικό Ίδρυμα Θεσσαλίας&#10;"/>
          <p:cNvSpPr>
            <a:spLocks noGrp="1"/>
          </p:cNvSpPr>
          <p:nvPr>
            <p:ph type="subTitle" idx="1"/>
          </p:nvPr>
        </p:nvSpPr>
        <p:spPr>
          <a:xfrm>
            <a:off x="683568" y="3188568"/>
            <a:ext cx="7776864" cy="3669432"/>
          </a:xfrm>
        </p:spPr>
        <p:txBody>
          <a:bodyPr>
            <a:noAutofit/>
          </a:bodyPr>
          <a:lstStyle/>
          <a:p>
            <a:r>
              <a:rPr lang="el-GR" sz="2800" b="1" dirty="0" smtClean="0"/>
              <a:t>Ενότητα </a:t>
            </a:r>
            <a:r>
              <a:rPr lang="en-US" sz="2800" b="1" dirty="0" smtClean="0"/>
              <a:t>1</a:t>
            </a:r>
            <a:r>
              <a:rPr lang="el-GR" sz="2800" b="1" dirty="0" smtClean="0"/>
              <a:t> (Μέρος Α):</a:t>
            </a:r>
            <a:r>
              <a:rPr lang="en-US" sz="2800" dirty="0" smtClean="0"/>
              <a:t> </a:t>
            </a:r>
            <a:r>
              <a:rPr lang="el-GR" sz="2800" dirty="0" smtClean="0"/>
              <a:t>Εισαγωγικά.</a:t>
            </a:r>
            <a:endParaRPr lang="en-US" sz="2800" dirty="0" smtClean="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Ε</a:t>
            </a:r>
            <a:r>
              <a:rPr lang="el-GR" sz="2800" dirty="0" smtClean="0">
                <a:cs typeface="Arial" charset="0"/>
              </a:rPr>
              <a:t>λένη </a:t>
            </a:r>
            <a:r>
              <a:rPr lang="el-GR" sz="2800" dirty="0" err="1" smtClean="0">
                <a:cs typeface="Arial" charset="0"/>
              </a:rPr>
              <a:t>Μαλισσιόβα</a:t>
            </a:r>
            <a:r>
              <a:rPr lang="fi-FI" sz="2800" dirty="0" smtClean="0"/>
              <a:t>, </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smtClean="0">
                <a:cs typeface="Arial" charset="0"/>
              </a:rPr>
              <a:t>Καθηγήτρια Εφαρμογών</a:t>
            </a:r>
            <a:r>
              <a:rPr lang="fi-FI" sz="2800" dirty="0" smtClean="0"/>
              <a:t>,</a:t>
            </a:r>
            <a:endParaRPr lang="fi-FI" sz="2800" dirty="0"/>
          </a:p>
          <a:p>
            <a:pPr>
              <a:lnSpc>
                <a:spcPct val="90000"/>
              </a:lnSpc>
            </a:pPr>
            <a:r>
              <a:rPr lang="el-GR" sz="2800" dirty="0">
                <a:cs typeface="Arial" charset="0"/>
              </a:rPr>
              <a:t>Τμήμα Τεχνολογίας </a:t>
            </a:r>
            <a:r>
              <a:rPr lang="el-GR" sz="2800" dirty="0" smtClean="0">
                <a:cs typeface="Arial" charset="0"/>
              </a:rPr>
              <a:t>Τροφίμων</a:t>
            </a:r>
            <a:r>
              <a:rPr lang="fi-FI" sz="2800" dirty="0" smtClean="0"/>
              <a:t>,</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fi-FI" sz="2800" dirty="0"/>
              <a:t>T.E.I. </a:t>
            </a:r>
            <a:r>
              <a:rPr lang="el-GR" sz="2800" dirty="0" smtClean="0"/>
              <a:t>Θεσσαλίας</a:t>
            </a:r>
            <a:endParaRPr lang="fi-FI" sz="2800" dirty="0"/>
          </a:p>
        </p:txBody>
      </p:sp>
      <p:pic>
        <p:nvPicPr>
          <p:cNvPr id="5" name="Picture 3" descr="εικόνα Λογότυπο Επιχειρησιακού Προγράμματος Εκπαίδευση και Δια βίου Μάθηση του Υπουργείου Παιδείας ΕΣΠΑ 2007 2013 με τη σημαία της Ευρωπαϊκής Ένωσης, το οποίο συγχρηματοδοτείται από την Ευρωπαϊκή Ένωση (Ευρωπαϊκό Κοινωνικό Ταμείο) και από εθνικούς πόρους.">
            <a:hlinkClick r:id="rId6"/>
          </p:cNvPr>
          <p:cNvPicPr>
            <a:picLocks noChangeAspect="1" noChangeArrowheads="1"/>
          </p:cNvPicPr>
          <p:nvPr/>
        </p:nvPicPr>
        <p:blipFill>
          <a:blip r:embed="rId7" cstate="print"/>
          <a:srcRect/>
          <a:stretch>
            <a:fillRect/>
          </a:stretch>
        </p:blipFill>
        <p:spPr bwMode="auto">
          <a:xfrm>
            <a:off x="2416856" y="5643487"/>
            <a:ext cx="4310289" cy="1025873"/>
          </a:xfrm>
          <a:prstGeom prst="rect">
            <a:avLst/>
          </a:prstGeom>
          <a:noFill/>
        </p:spPr>
      </p:pic>
    </p:spTree>
    <p:custDataLst>
      <p:tags r:id="rId1"/>
    </p:custDataLst>
    <p:extLst>
      <p:ext uri="{BB962C8B-B14F-4D97-AF65-F5344CB8AC3E}">
        <p14:creationId xmlns:p14="http://schemas.microsoft.com/office/powerpoint/2010/main" val="183972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467544" y="-27384"/>
            <a:ext cx="8219256" cy="122413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(5 </a:t>
            </a:r>
            <a:r>
              <a:rPr lang="el-GR" sz="4000" dirty="0"/>
              <a:t>από </a:t>
            </a:r>
            <a:r>
              <a:rPr lang="el-GR" sz="4000" dirty="0" smtClean="0"/>
              <a:t>24)</a:t>
            </a:r>
            <a:endParaRPr lang="el-GR" sz="4000" dirty="0"/>
          </a:p>
        </p:txBody>
      </p:sp>
      <p:sp>
        <p:nvSpPr>
          <p:cNvPr id="2" name="Ορθογώνιο 1" descr="Η εργαστηριακή μπλούζα προστατεύει τα ρούχα σου από πιτσιλίσματα διαβρωτικών, χρωστικών και δύσοσμων ουσιών και άλλες φθορές από μικροκαψίματα, σχισίματα και λοιπά.&#10;&#10;Αν έχεις μακριά μαλλιά θα πρέπει να τα δέσεις πίσω.  &#10;"/>
          <p:cNvSpPr/>
          <p:nvPr/>
        </p:nvSpPr>
        <p:spPr>
          <a:xfrm>
            <a:off x="467544" y="1148551"/>
            <a:ext cx="8219256" cy="1938992"/>
          </a:xfrm>
          <a:prstGeom prst="rect">
            <a:avLst/>
          </a:prstGeom>
        </p:spPr>
        <p:txBody>
          <a:bodyPr wrap="square">
            <a:spAutoFit/>
          </a:bodyPr>
          <a:lstStyle/>
          <a:p>
            <a:pPr marL="342900" indent="-342900">
              <a:buFont typeface="Arial" panose="020B0604020202020204" pitchFamily="34" charset="0"/>
              <a:buChar char="•"/>
            </a:pPr>
            <a:r>
              <a:rPr lang="el-GR" altLang="el-GR" sz="2400" dirty="0" smtClean="0"/>
              <a:t>Η </a:t>
            </a:r>
            <a:r>
              <a:rPr lang="el-GR" altLang="el-GR" sz="2400" dirty="0"/>
              <a:t>εργαστηριακή μπλούζα προστατεύει τα ρούχα σου από πιτσιλίσματα διαβρωτικών, χρωστικών και δύσοσμων ουσιών και άλλες φθορές από </a:t>
            </a:r>
            <a:r>
              <a:rPr lang="el-GR" altLang="el-GR" sz="2400" dirty="0" err="1"/>
              <a:t>μικροκαψίματα</a:t>
            </a:r>
            <a:r>
              <a:rPr lang="el-GR" altLang="el-GR" sz="2400" dirty="0"/>
              <a:t>, σχισίματα κ.λπ</a:t>
            </a:r>
            <a:r>
              <a:rPr lang="el-GR" altLang="el-GR" sz="2400" dirty="0" smtClean="0"/>
              <a:t>.</a:t>
            </a:r>
          </a:p>
          <a:p>
            <a:endParaRPr lang="el-GR" altLang="el-GR" sz="2400" dirty="0"/>
          </a:p>
          <a:p>
            <a:pPr marL="342900" indent="-342900">
              <a:buFont typeface="Arial" panose="020B0604020202020204" pitchFamily="34" charset="0"/>
              <a:buChar char="•"/>
            </a:pPr>
            <a:r>
              <a:rPr lang="el-GR" altLang="el-GR" sz="2400" dirty="0"/>
              <a:t>Αν έχεις μακριά μαλλιά θα πρέπει </a:t>
            </a:r>
            <a:r>
              <a:rPr lang="el-GR" altLang="el-GR" sz="2400" dirty="0" smtClean="0"/>
              <a:t>να </a:t>
            </a:r>
            <a:r>
              <a:rPr lang="el-GR" altLang="el-GR" sz="2400" dirty="0"/>
              <a:t>τα δέσεις πίσω. </a:t>
            </a:r>
            <a:r>
              <a:rPr lang="el-GR" altLang="el-GR" sz="2400" dirty="0" smtClean="0"/>
              <a:t> </a:t>
            </a:r>
            <a:endParaRPr lang="el-GR" altLang="el-GR" sz="2400" dirty="0"/>
          </a:p>
        </p:txBody>
      </p:sp>
      <p:pic>
        <p:nvPicPr>
          <p:cNvPr id="7" name="Picture 4" descr="Εικόνα 1, επιστήμονες στο χώρο του εργαστηρίου φορώντας γάντ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244304"/>
            <a:ext cx="386953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Εικόνα 2, γάντια εργαστηρίο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7208" y="3244304"/>
            <a:ext cx="40814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10</a:t>
            </a:fld>
            <a:endParaRPr lang="el-GR" sz="1400" dirty="0"/>
          </a:p>
        </p:txBody>
      </p:sp>
    </p:spTree>
    <p:custDataLst>
      <p:tags r:id="rId1"/>
    </p:custDataLst>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467544" y="44625"/>
            <a:ext cx="8219256" cy="1152128"/>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80000"/>
              </a:lnSpc>
            </a:pPr>
            <a:r>
              <a:rPr lang="el-GR" sz="4000" dirty="0"/>
              <a:t>Ασφάλεια στο εργαστήριο </a:t>
            </a:r>
            <a:r>
              <a:rPr lang="el-GR" sz="4000" dirty="0" smtClean="0"/>
              <a:t>(6 </a:t>
            </a:r>
            <a:r>
              <a:rPr lang="el-GR" sz="4000" dirty="0"/>
              <a:t>από </a:t>
            </a:r>
            <a:r>
              <a:rPr lang="el-GR" sz="4000" dirty="0" smtClean="0"/>
              <a:t>24)</a:t>
            </a:r>
            <a:endParaRPr lang="el-GR" sz="4000" dirty="0"/>
          </a:p>
        </p:txBody>
      </p:sp>
      <p:sp>
        <p:nvSpPr>
          <p:cNvPr id="2" name="Ορθογώνιο 1"/>
          <p:cNvSpPr/>
          <p:nvPr/>
        </p:nvSpPr>
        <p:spPr>
          <a:xfrm>
            <a:off x="467544" y="1167135"/>
            <a:ext cx="8219256" cy="461665"/>
          </a:xfrm>
          <a:prstGeom prst="rect">
            <a:avLst/>
          </a:prstGeom>
        </p:spPr>
        <p:txBody>
          <a:bodyPr wrap="square">
            <a:spAutoFit/>
          </a:bodyPr>
          <a:lstStyle/>
          <a:p>
            <a:pPr marL="342900" lvl="0" indent="-342900">
              <a:buFont typeface="Wingdings" panose="05000000000000000000" pitchFamily="2" charset="2"/>
              <a:buChar char="§"/>
            </a:pPr>
            <a:r>
              <a:rPr lang="el-GR" sz="2400" dirty="0"/>
              <a:t>Διαβάζουμε με προσοχή τις </a:t>
            </a:r>
            <a:r>
              <a:rPr lang="el-GR" sz="2400" dirty="0" smtClean="0"/>
              <a:t>ετικέτες.</a:t>
            </a:r>
            <a:endParaRPr lang="el-GR" sz="2400" dirty="0"/>
          </a:p>
        </p:txBody>
      </p:sp>
      <p:pic>
        <p:nvPicPr>
          <p:cNvPr id="6" name="Picture 4" descr="Εικόνα,&#10;α) ετικέτα τοξικών ουσιών, η εισπνοή ή και η επαφή με το δέρμα τέτοιψν ουσιών μπορεί να οδηγήσουν στο θάνατο,&#10;β) ετικέτα επιβλαβών ουσιών, ουσίες που μπορούν να ερεθίσουν το δέρμα, τα μάτια και τα αναπνευστικά όργανα.&#10;γ) ετικέτα διαβρωτικών ουσιών, ουσίες που καταστρέφουν το ζωικό ιστό (δέρμα) και διαβρώνουν υλικά (ρούχα, μέταλλα και λοιπ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343" y="1714628"/>
            <a:ext cx="7201049" cy="4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11</a:t>
            </a:fld>
            <a:endParaRPr lang="el-GR" sz="1400" dirty="0"/>
          </a:p>
        </p:txBody>
      </p:sp>
    </p:spTree>
    <p:custDataLst>
      <p:tags r:id="rId1"/>
    </p:custDataLst>
    <p:extLst>
      <p:ext uri="{BB962C8B-B14F-4D97-AF65-F5344CB8AC3E}">
        <p14:creationId xmlns:p14="http://schemas.microsoft.com/office/powerpoint/2010/main" val="2066756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
          <p:cNvSpPr>
            <a:spLocks noGrp="1" noChangeArrowheads="1"/>
          </p:cNvSpPr>
          <p:nvPr>
            <p:ph type="title"/>
            <p:custDataLst>
              <p:tags r:id="rId2"/>
            </p:custDataLst>
          </p:nvPr>
        </p:nvSpPr>
        <p:spPr>
          <a:xfrm>
            <a:off x="467544" y="44624"/>
            <a:ext cx="8219256" cy="1224136"/>
          </a:xfrm>
          <a:ln/>
          <a:extLst>
            <a:ext uri="{91240B29-F687-4F45-9708-019B960494DF}">
              <a14:hiddenLine xmlns:a14="http://schemas.microsoft.com/office/drawing/2010/main" w="9525">
                <a:solidFill>
                  <a:srgbClr val="000000"/>
                </a:solidFill>
                <a:round/>
                <a:headEnd/>
                <a:tailEnd/>
              </a14:hiddenLine>
            </a:ext>
          </a:extLst>
        </p:spPr>
        <p:txBody>
          <a:bodyPr lIns="0" tIns="13601" rIns="0" bIns="0" anchor="ctr">
            <a:noAutofit/>
          </a:bodyPr>
          <a:lstStyle/>
          <a:p>
            <a:pPr>
              <a:lnSpc>
                <a:spcPct val="98000"/>
              </a:lnSpc>
              <a:buSzPct val="45000"/>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(7 </a:t>
            </a:r>
            <a:r>
              <a:rPr lang="el-GR" sz="4000" dirty="0"/>
              <a:t>από </a:t>
            </a:r>
            <a:r>
              <a:rPr lang="el-GR" sz="4000" dirty="0" smtClean="0"/>
              <a:t>24)</a:t>
            </a:r>
            <a:endParaRPr lang="el-GR" sz="4000" dirty="0"/>
          </a:p>
        </p:txBody>
      </p:sp>
      <p:pic>
        <p:nvPicPr>
          <p:cNvPr id="6" name="Picture 4" descr="Εικόνα, &#10;α) ετικέτα εκρηκτικών ουσιών, ουσίες που μπορούν να εκραγούν κάτω από ορισμένες συνθήκες.&#10;β) ετικέτα πολύ ευφλεκτών ουσιών, ουσίες που είναι πολύ εύφλεκτες ή αυταναφλέγονται. ουσίες ευαίσθητες σε υγρασία, ανάπτυξη εύφλεκτων αερίων.&#10;γ) ετικέτα οξειδωτικών ουσιών, ουσίες που μπορούν να προκαλέσουν ανάφλεξη εύφλεκτων υλικών και να δυσκολέψουν μια πυρόσβεση."/>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043608" y="980728"/>
            <a:ext cx="7128792" cy="5346594"/>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3"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12</a:t>
            </a:fld>
            <a:endParaRPr lang="el-GR" sz="1400" dirty="0"/>
          </a:p>
        </p:txBody>
      </p:sp>
    </p:spTree>
    <p:custDataLst>
      <p:tags r:id="rId1"/>
    </p:custDataLst>
    <p:extLst>
      <p:ext uri="{BB962C8B-B14F-4D97-AF65-F5344CB8AC3E}">
        <p14:creationId xmlns:p14="http://schemas.microsoft.com/office/powerpoint/2010/main" val="3467503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
          <p:cNvSpPr>
            <a:spLocks noGrp="1" noChangeArrowheads="1"/>
          </p:cNvSpPr>
          <p:nvPr>
            <p:ph type="title"/>
            <p:custDataLst>
              <p:tags r:id="rId2"/>
            </p:custDataLst>
          </p:nvPr>
        </p:nvSpPr>
        <p:spPr>
          <a:xfrm>
            <a:off x="467544" y="44625"/>
            <a:ext cx="8219256" cy="1224135"/>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(8 </a:t>
            </a:r>
            <a:r>
              <a:rPr lang="el-GR" sz="4000" dirty="0"/>
              <a:t>από </a:t>
            </a:r>
            <a:r>
              <a:rPr lang="el-GR" sz="4000" dirty="0" smtClean="0"/>
              <a:t>24)</a:t>
            </a:r>
            <a:endParaRPr lang="el-GR" sz="4000" dirty="0"/>
          </a:p>
        </p:txBody>
      </p:sp>
      <p:sp>
        <p:nvSpPr>
          <p:cNvPr id="4" name="Ορθογώνιο 3" descr="Δεν θερμαίνουμε στο λύχνο, υγρά που αναφλέγονται εύκολα (παραδείγματος χάριν αιθέρα, βενζόλιο, αλκοόλες, ακετόνη και λοιπά),&#10;&#10;Όταν βράζουμε μη εύφλεκτα υγρά σε δοκιμαστικό σωλήνα, δεν γεμίζουμε πάνω από το ένα τρίτο του σωλήνα και προσέχουμε ώστε το στόμιο του σωλήνα να μη «σημαδεύει» πρόσωπα. &#10;"/>
          <p:cNvSpPr/>
          <p:nvPr/>
        </p:nvSpPr>
        <p:spPr>
          <a:xfrm>
            <a:off x="467544" y="1048668"/>
            <a:ext cx="8219256" cy="2308324"/>
          </a:xfrm>
          <a:prstGeom prst="rect">
            <a:avLst/>
          </a:prstGeom>
        </p:spPr>
        <p:txBody>
          <a:bodyPr wrap="square">
            <a:spAutoFit/>
          </a:bodyPr>
          <a:lstStyle/>
          <a:p>
            <a:pPr>
              <a:buFontTx/>
              <a:buChar char="•"/>
            </a:pPr>
            <a:r>
              <a:rPr lang="el-GR" altLang="el-GR" sz="2400" dirty="0"/>
              <a:t>Δεν θερμαίνουμε στο λύχνο, υγρά που αναφλέγονται εύκολα (π.χ. αιθέρα, βενζόλιο, αλκοόλες, ακετόνη κλπ</a:t>
            </a:r>
            <a:r>
              <a:rPr lang="el-GR" altLang="el-GR" sz="2400" dirty="0" smtClean="0"/>
              <a:t>),</a:t>
            </a:r>
            <a:endParaRPr lang="el-GR" altLang="el-GR" sz="2400" dirty="0"/>
          </a:p>
          <a:p>
            <a:endParaRPr lang="el-GR" altLang="el-GR" sz="2400" dirty="0"/>
          </a:p>
          <a:p>
            <a:pPr>
              <a:buFontTx/>
              <a:buChar char="•"/>
            </a:pPr>
            <a:r>
              <a:rPr lang="el-GR" altLang="el-GR" sz="2400" dirty="0"/>
              <a:t>Όταν βράζουμε μη εύφλεκτα υγρά σε δοκιμαστικό σωλήνα, δεν γεμίζουμε πάνω από το 1/3 του σωλήνα και προσέχουμε ώστε το στόμιο του σωλήνα να μη «σημαδεύει» πρόσωπα. </a:t>
            </a:r>
          </a:p>
        </p:txBody>
      </p:sp>
      <p:pic>
        <p:nvPicPr>
          <p:cNvPr id="6" name="Picture 6" desc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40" y="3327644"/>
            <a:ext cx="8316416" cy="305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13</a:t>
            </a:fld>
            <a:endParaRPr lang="el-GR" sz="1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Tree>
    <p:custDataLst>
      <p:tags r:id="rId1"/>
    </p:custDataLst>
    <p:extLst>
      <p:ext uri="{BB962C8B-B14F-4D97-AF65-F5344CB8AC3E}">
        <p14:creationId xmlns:p14="http://schemas.microsoft.com/office/powerpoint/2010/main" val="1419080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custDataLst>
              <p:tags r:id="rId2"/>
            </p:custDataLst>
          </p:nvPr>
        </p:nvSpPr>
        <p:spPr>
          <a:xfrm>
            <a:off x="467544" y="44625"/>
            <a:ext cx="8219256" cy="1152127"/>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(9 </a:t>
            </a:r>
            <a:r>
              <a:rPr lang="el-GR" sz="4000" dirty="0"/>
              <a:t>από </a:t>
            </a:r>
            <a:r>
              <a:rPr lang="el-GR" sz="4000" dirty="0" smtClean="0"/>
              <a:t>24)</a:t>
            </a:r>
            <a:endParaRPr lang="el-GR" sz="4000" dirty="0"/>
          </a:p>
        </p:txBody>
      </p:sp>
      <p:sp>
        <p:nvSpPr>
          <p:cNvPr id="13" name="Rectangle 3"/>
          <p:cNvSpPr>
            <a:spLocks noGrp="1" noChangeArrowheads="1"/>
          </p:cNvSpPr>
          <p:nvPr>
            <p:ph type="body" idx="1"/>
          </p:nvPr>
        </p:nvSpPr>
        <p:spPr>
          <a:xfrm>
            <a:off x="467544" y="1124744"/>
            <a:ext cx="8219256" cy="432048"/>
          </a:xfrm>
        </p:spPr>
        <p:txBody>
          <a:bodyPr>
            <a:noAutofit/>
          </a:bodyPr>
          <a:lstStyle/>
          <a:p>
            <a:r>
              <a:rPr lang="el-GR" altLang="el-GR" b="0" dirty="0"/>
              <a:t>Δεν δοκιμάζουμε χημικές ουσίες </a:t>
            </a:r>
            <a:r>
              <a:rPr lang="el-GR" altLang="el-GR" b="0" dirty="0" smtClean="0"/>
              <a:t>και δεν </a:t>
            </a:r>
            <a:r>
              <a:rPr lang="el-GR" altLang="el-GR" b="0" dirty="0"/>
              <a:t>τις μυρίζουμε </a:t>
            </a:r>
            <a:r>
              <a:rPr lang="el-GR" altLang="el-GR" b="0" dirty="0" smtClean="0"/>
              <a:t>άμεσα.</a:t>
            </a:r>
            <a:endParaRPr lang="el-GR" altLang="el-GR" b="0" dirty="0"/>
          </a:p>
        </p:txBody>
      </p:sp>
      <p:pic>
        <p:nvPicPr>
          <p:cNvPr id="7" name="Picture 7" descr="Εικόνα, όταν πρέπει να μυρίσουμε αντιδραστήριο κρατάμε τη φιάλη μακριά από τη  μύτη και δημιουργούμε με το χέρι μας ρεύμα αέρ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492201"/>
            <a:ext cx="50768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764" y="2293590"/>
            <a:ext cx="26590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14</a:t>
            </a:fld>
            <a:endParaRPr lang="el-GR" sz="1400" dirty="0"/>
          </a:p>
        </p:txBody>
      </p:sp>
    </p:spTree>
    <p:custDataLst>
      <p:tags r:id="rId1"/>
    </p:custDataLst>
    <p:extLst>
      <p:ext uri="{BB962C8B-B14F-4D97-AF65-F5344CB8AC3E}">
        <p14:creationId xmlns:p14="http://schemas.microsoft.com/office/powerpoint/2010/main" val="213308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noChangeArrowheads="1"/>
          </p:cNvSpPr>
          <p:nvPr>
            <p:ph type="title"/>
            <p:custDataLst>
              <p:tags r:id="rId2"/>
            </p:custDataLst>
          </p:nvPr>
        </p:nvSpPr>
        <p:spPr bwMode="gray">
          <a:xfrm>
            <a:off x="467545" y="80293"/>
            <a:ext cx="8219256" cy="97244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(10 </a:t>
            </a:r>
            <a:r>
              <a:rPr lang="el-GR" sz="4000" dirty="0"/>
              <a:t>από </a:t>
            </a:r>
            <a:r>
              <a:rPr lang="el-GR" sz="4000" dirty="0" smtClean="0"/>
              <a:t>24)</a:t>
            </a:r>
            <a:endParaRPr lang="el-GR" sz="4000" dirty="0"/>
          </a:p>
        </p:txBody>
      </p:sp>
      <p:sp>
        <p:nvSpPr>
          <p:cNvPr id="3" name="Ορθογώνιο 2" descr="Η μετάγγιση τοξικών ή καυστικών υγρών δεν γίνεται με σιφώνια αναρρόφησης, αλλά με σιφώνια που είναι εφοδιασμένα με «poirre». &#10;Οι αραιώσεις ισχυρών οξέων, ειδικά του θειικού οξέος, πρέπει να γίνονται με προσθήκη οξέος σε νερό και ποτέ αντίστροφα. &#10;Αν χυθεί οξύ το εξουδετερώνουμε με σόδα και ξεπλένουμε με άφθονο νερό, αν χυθεί βάση εξουδετερώνουμε με αραιό διάλυμα βορικού οξέος πέντε τοις εκατό ή αραιό διάλυμα οξικού οξέος και ξεπλένουμε με νερό. &#10;"/>
          <p:cNvSpPr/>
          <p:nvPr/>
        </p:nvSpPr>
        <p:spPr>
          <a:xfrm>
            <a:off x="467544" y="1124744"/>
            <a:ext cx="8219256" cy="3674852"/>
          </a:xfrm>
          <a:prstGeom prst="rect">
            <a:avLst/>
          </a:prstGeom>
        </p:spPr>
        <p:txBody>
          <a:bodyPr wrap="square">
            <a:spAutoFit/>
          </a:bodyPr>
          <a:lstStyle/>
          <a:p>
            <a:pPr marL="342900" indent="-342900">
              <a:lnSpc>
                <a:spcPct val="90000"/>
              </a:lnSpc>
              <a:spcBef>
                <a:spcPct val="20000"/>
              </a:spcBef>
              <a:buFont typeface="Arial" panose="020B0604020202020204" pitchFamily="34" charset="0"/>
              <a:buChar char="•"/>
            </a:pPr>
            <a:r>
              <a:rPr lang="el-GR" altLang="el-GR" sz="2400" dirty="0"/>
              <a:t>Η μετάγγιση τοξικών ή καυστικών υγρών δεν γίνεται με σιφώνια αναρρόφησης, αλλά με σιφώνια που είναι εφοδιασμένα με «</a:t>
            </a:r>
            <a:r>
              <a:rPr lang="el-GR" altLang="el-GR" sz="2400" dirty="0" err="1"/>
              <a:t>poirre</a:t>
            </a:r>
            <a:r>
              <a:rPr lang="el-GR" altLang="el-GR" sz="2400" dirty="0"/>
              <a:t>». </a:t>
            </a:r>
          </a:p>
          <a:p>
            <a:pPr marL="342900" indent="-342900">
              <a:buFont typeface="Arial" panose="020B0604020202020204" pitchFamily="34" charset="0"/>
              <a:buChar char="•"/>
            </a:pPr>
            <a:r>
              <a:rPr lang="el-GR" altLang="el-GR" sz="2400" dirty="0"/>
              <a:t>Οι αραιώσεις ισχυρών οξέων, ειδικά του θειικού οξέος, πρέπει να γίνονται με προσθήκη οξέος σε νερό και ποτέ αντίστροφα. </a:t>
            </a:r>
          </a:p>
          <a:p>
            <a:pPr marL="342900" indent="-342900">
              <a:buFont typeface="Arial" panose="020B0604020202020204" pitchFamily="34" charset="0"/>
              <a:buChar char="•"/>
            </a:pPr>
            <a:r>
              <a:rPr lang="el-GR" altLang="el-GR" sz="2400" dirty="0"/>
              <a:t>Αν χυθεί οξύ το εξουδετερώνουμε με σόδα και ξεπλένουμε με άφθονο νερό, αν χυθεί βάση εξουδετερώνουμε με αραιό διάλυμα βορικού οξέος 5% ή αραιό διάλυμα οξικού οξέος και ξεπλένουμε με νερό. </a:t>
            </a:r>
          </a:p>
        </p:txBody>
      </p:sp>
      <p:pic>
        <p:nvPicPr>
          <p:cNvPr id="7" name="Picture 4" descr="Εικόνα, Σιφώνιο εφοδιασμένο με poir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033962" y="4333256"/>
            <a:ext cx="1986309" cy="1983196"/>
          </a:xfrm>
          <a:prstGeom prst="rect">
            <a:avLst/>
          </a:prstGeom>
          <a:noFill/>
        </p:spPr>
      </p:pic>
      <p:sp>
        <p:nvSpPr>
          <p:cNvPr id="1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15</a:t>
            </a:fld>
            <a:endParaRPr lang="el-GR" sz="1400" dirty="0"/>
          </a:p>
        </p:txBody>
      </p:sp>
    </p:spTree>
    <p:custDataLst>
      <p:tags r:id="rId1"/>
    </p:custDataLst>
    <p:extLst>
      <p:ext uri="{BB962C8B-B14F-4D97-AF65-F5344CB8AC3E}">
        <p14:creationId xmlns:p14="http://schemas.microsoft.com/office/powerpoint/2010/main" val="156699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395537" y="8285"/>
            <a:ext cx="8291263" cy="97244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t>Ασφάλεια στο εργαστήριο </a:t>
            </a:r>
            <a:r>
              <a:rPr lang="el-GR" dirty="0" smtClean="0"/>
              <a:t>(11 </a:t>
            </a:r>
            <a:r>
              <a:rPr lang="el-GR" dirty="0"/>
              <a:t>από </a:t>
            </a:r>
            <a:r>
              <a:rPr lang="el-GR" dirty="0" smtClean="0"/>
              <a:t>24)</a:t>
            </a:r>
            <a:endParaRPr lang="el-GR" dirty="0"/>
          </a:p>
        </p:txBody>
      </p:sp>
      <p:sp>
        <p:nvSpPr>
          <p:cNvPr id="2" name="Ορθογώνιο 1"/>
          <p:cNvSpPr/>
          <p:nvPr/>
        </p:nvSpPr>
        <p:spPr>
          <a:xfrm>
            <a:off x="467544" y="937165"/>
            <a:ext cx="8219256" cy="461665"/>
          </a:xfrm>
          <a:prstGeom prst="rect">
            <a:avLst/>
          </a:prstGeom>
        </p:spPr>
        <p:txBody>
          <a:bodyPr wrap="square">
            <a:spAutoFit/>
          </a:bodyPr>
          <a:lstStyle/>
          <a:p>
            <a:pPr marL="342900" indent="-342900">
              <a:buFont typeface="Arial" panose="020B0604020202020204" pitchFamily="34" charset="0"/>
              <a:buChar char="•"/>
            </a:pPr>
            <a:r>
              <a:rPr lang="el-GR" sz="2400" dirty="0"/>
              <a:t>Δεν απομακρυνόμαστε από αναμμένους </a:t>
            </a:r>
            <a:r>
              <a:rPr lang="el-GR" sz="2400" dirty="0" smtClean="0"/>
              <a:t>λύχνους.</a:t>
            </a:r>
            <a:endParaRPr lang="el-GR" sz="2400" dirty="0"/>
          </a:p>
        </p:txBody>
      </p:sp>
      <p:pic>
        <p:nvPicPr>
          <p:cNvPr id="6" name="Text Placeholder 5" descr="Εικόνα, εργαστήριο με αναμμένο λύχνο, εύφλεκτο υγρό κοντά στη φωτιά και χυμένα υγρά στον πάγκο."/>
          <p:cNvPicPr>
            <a:picLocks noGrp="1" noChangeAspect="1" noChangeArrowheads="1"/>
          </p:cNvPicPr>
          <p:nvPr>
            <p:ph type="body" idx="1"/>
          </p:nvPr>
        </p:nvPicPr>
        <p:blipFill>
          <a:blip r:embed="rId5" cstate="print">
            <a:extLst>
              <a:ext uri="{28A0092B-C50C-407E-A947-70E740481C1C}">
                <a14:useLocalDpi xmlns:a14="http://schemas.microsoft.com/office/drawing/2010/main" val="0"/>
              </a:ext>
            </a:extLst>
          </a:blip>
          <a:srcRect/>
          <a:stretch>
            <a:fillRect/>
          </a:stretch>
        </p:blipFill>
        <p:spPr>
          <a:xfrm>
            <a:off x="539552" y="1456521"/>
            <a:ext cx="8028384" cy="4780791"/>
          </a:xfr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16</a:t>
            </a:fld>
            <a:endParaRPr lang="el-GR" sz="1400" dirty="0"/>
          </a:p>
        </p:txBody>
      </p:sp>
    </p:spTree>
    <p:custDataLst>
      <p:tags r:id="rId1"/>
    </p:custDataLst>
    <p:extLst>
      <p:ext uri="{BB962C8B-B14F-4D97-AF65-F5344CB8AC3E}">
        <p14:creationId xmlns:p14="http://schemas.microsoft.com/office/powerpoint/2010/main" val="4164726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395536" y="80293"/>
            <a:ext cx="8496943" cy="900435"/>
          </a:xfrm>
        </p:spPr>
        <p:txBody>
          <a:bodyPr>
            <a:normAutofit fontScale="90000"/>
          </a:bodyPr>
          <a:lstStyle/>
          <a:p>
            <a:r>
              <a:rPr lang="el-GR" dirty="0"/>
              <a:t>Ασφάλεια στο εργαστήριο </a:t>
            </a:r>
            <a:r>
              <a:rPr lang="el-GR" dirty="0" smtClean="0"/>
              <a:t>(12 </a:t>
            </a:r>
            <a:r>
              <a:rPr lang="el-GR" dirty="0"/>
              <a:t>από </a:t>
            </a:r>
            <a:r>
              <a:rPr lang="el-GR" dirty="0" smtClean="0"/>
              <a:t>24)</a:t>
            </a:r>
            <a:endParaRPr lang="el-GR" dirty="0"/>
          </a:p>
        </p:txBody>
      </p:sp>
      <p:sp>
        <p:nvSpPr>
          <p:cNvPr id="6" name="Ορθογώνιο 5" descr="Δοκιμές κατά τις οποίες ελευθερώνονται επικίνδυνα αέρια, τοξικοί καπνοί και λοιπά πρέπει να γίνονται στον απαγωγό.&#10;"/>
          <p:cNvSpPr/>
          <p:nvPr/>
        </p:nvSpPr>
        <p:spPr>
          <a:xfrm>
            <a:off x="467544" y="1189196"/>
            <a:ext cx="8208912" cy="830997"/>
          </a:xfrm>
          <a:prstGeom prst="rect">
            <a:avLst/>
          </a:prstGeom>
        </p:spPr>
        <p:txBody>
          <a:bodyPr wrap="square">
            <a:spAutoFit/>
          </a:bodyPr>
          <a:lstStyle/>
          <a:p>
            <a:pPr marL="342900" indent="-342900">
              <a:buFont typeface="Arial" panose="020B0604020202020204" pitchFamily="34" charset="0"/>
              <a:buChar char="•"/>
            </a:pPr>
            <a:r>
              <a:rPr lang="el-GR" sz="2400" dirty="0" smtClean="0"/>
              <a:t>Δοκιμές </a:t>
            </a:r>
            <a:r>
              <a:rPr lang="el-GR" sz="2400" dirty="0"/>
              <a:t>κατά τις οποίες ελευθερώνονται επικίνδυνα αέρια, τοξικοί καπνοί κλπ. πρέπει να γίνονται στον </a:t>
            </a:r>
            <a:r>
              <a:rPr lang="el-GR" sz="2400" dirty="0" err="1" smtClean="0"/>
              <a:t>απαγωγό</a:t>
            </a:r>
            <a:r>
              <a:rPr lang="el-GR" sz="2400" dirty="0" smtClean="0"/>
              <a:t>.</a:t>
            </a:r>
            <a:endParaRPr lang="el-GR" sz="2400" dirty="0"/>
          </a:p>
        </p:txBody>
      </p:sp>
      <p:pic>
        <p:nvPicPr>
          <p:cNvPr id="7" name="Picture 4" descr="Εικόνα, Απαγωγός."/>
          <p:cNvPicPr>
            <a:picLocks noGrp="1" noChangeAspect="1" noChangeArrowheads="1"/>
          </p:cNvPicPr>
          <p:nvPr>
            <p:ph type="body" idx="1"/>
          </p:nvPr>
        </p:nvPicPr>
        <p:blipFill>
          <a:blip r:embed="rId5" cstate="print">
            <a:extLst>
              <a:ext uri="{28A0092B-C50C-407E-A947-70E740481C1C}">
                <a14:useLocalDpi xmlns:a14="http://schemas.microsoft.com/office/drawing/2010/main" val="0"/>
              </a:ext>
            </a:extLst>
          </a:blip>
          <a:srcRect/>
          <a:stretch>
            <a:fillRect/>
          </a:stretch>
        </p:blipFill>
        <p:spPr>
          <a:xfrm>
            <a:off x="2628007" y="2132856"/>
            <a:ext cx="4320257" cy="4126918"/>
          </a:xfrm>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17</a:t>
            </a:fld>
            <a:endParaRPr lang="el-GR" dirty="0"/>
          </a:p>
        </p:txBody>
      </p:sp>
    </p:spTree>
    <p:custDataLst>
      <p:tags r:id="rId1"/>
    </p:custDataLst>
    <p:extLst>
      <p:ext uri="{BB962C8B-B14F-4D97-AF65-F5344CB8AC3E}">
        <p14:creationId xmlns:p14="http://schemas.microsoft.com/office/powerpoint/2010/main" val="170991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
          <p:cNvSpPr>
            <a:spLocks noGrp="1" noChangeArrowheads="1"/>
          </p:cNvSpPr>
          <p:nvPr>
            <p:ph type="title"/>
            <p:custDataLst>
              <p:tags r:id="rId2"/>
            </p:custDataLst>
          </p:nvPr>
        </p:nvSpPr>
        <p:spPr>
          <a:xfrm>
            <a:off x="395536" y="8285"/>
            <a:ext cx="8496944" cy="1044451"/>
          </a:xfrm>
        </p:spPr>
        <p:txBody>
          <a:bodyPr>
            <a:noAutofit/>
          </a:bodyPr>
          <a:lstStyle/>
          <a:p>
            <a:r>
              <a:rPr lang="el-GR" sz="4000" dirty="0"/>
              <a:t>Ασφάλεια στο εργαστήριο </a:t>
            </a:r>
            <a:r>
              <a:rPr lang="el-GR" sz="4000" dirty="0" smtClean="0"/>
              <a:t>(13 </a:t>
            </a:r>
            <a:r>
              <a:rPr lang="el-GR" sz="4000" dirty="0"/>
              <a:t>από </a:t>
            </a:r>
            <a:r>
              <a:rPr lang="el-GR" sz="4000" dirty="0" smtClean="0"/>
              <a:t>24)</a:t>
            </a:r>
            <a:endParaRPr lang="el-GR" sz="4000" dirty="0"/>
          </a:p>
        </p:txBody>
      </p:sp>
      <p:sp>
        <p:nvSpPr>
          <p:cNvPr id="10" name="TextBox 4"/>
          <p:cNvSpPr txBox="1">
            <a:spLocks noChangeArrowheads="1"/>
          </p:cNvSpPr>
          <p:nvPr>
            <p:custDataLst>
              <p:tags r:id="rId3"/>
            </p:custDataLst>
          </p:nvPr>
        </p:nvSpPr>
        <p:spPr bwMode="auto">
          <a:xfrm>
            <a:off x="395536" y="908720"/>
            <a:ext cx="83185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anose="020B0604020202020204" pitchFamily="34" charset="0"/>
              <a:buChar char="•"/>
            </a:pPr>
            <a:r>
              <a:rPr lang="el-GR" sz="2400" dirty="0"/>
              <a:t>Χειριζόμαστε τον εξοπλισμό του εργαστηρίου μόνο βάσει των οδηγιών χρήσης ή υπό </a:t>
            </a:r>
            <a:r>
              <a:rPr lang="el-GR" sz="2400" dirty="0" smtClean="0"/>
              <a:t>καθοδήγηση,</a:t>
            </a:r>
          </a:p>
          <a:p>
            <a:pPr marL="342900" indent="-342900">
              <a:buFont typeface="Arial" panose="020B0604020202020204" pitchFamily="34" charset="0"/>
              <a:buChar char="•"/>
            </a:pPr>
            <a:r>
              <a:rPr lang="el-GR" altLang="el-GR" sz="2400" dirty="0" smtClean="0"/>
              <a:t>Όλα </a:t>
            </a:r>
            <a:r>
              <a:rPr lang="el-GR" altLang="el-GR" sz="2400" dirty="0"/>
              <a:t>τα παρασκευαζόμενα αντιδραστήρια </a:t>
            </a:r>
            <a:r>
              <a:rPr lang="el-GR" altLang="el-GR" sz="2400" dirty="0" smtClean="0"/>
              <a:t>σημαίνονται,</a:t>
            </a:r>
            <a:endParaRPr lang="el-GR" altLang="el-GR" sz="2400" dirty="0"/>
          </a:p>
          <a:p>
            <a:pPr marL="342900" indent="-342900">
              <a:buFont typeface="Arial" panose="020B0604020202020204" pitchFamily="34" charset="0"/>
              <a:buChar char="•"/>
            </a:pPr>
            <a:r>
              <a:rPr lang="el-GR" altLang="el-GR" sz="2400" dirty="0"/>
              <a:t>Οι φιάλες διαλυτών πρέπει να αποθηκεύονται εντός του </a:t>
            </a:r>
            <a:r>
              <a:rPr lang="el-GR" altLang="el-GR" sz="2400" dirty="0" err="1" smtClean="0"/>
              <a:t>απαγωγού</a:t>
            </a:r>
            <a:r>
              <a:rPr lang="el-GR" altLang="el-GR" sz="2400" dirty="0" smtClean="0"/>
              <a:t>, </a:t>
            </a:r>
            <a:endParaRPr lang="el-GR" altLang="el-GR" sz="2400" dirty="0"/>
          </a:p>
          <a:p>
            <a:pPr marL="342900" indent="-342900">
              <a:buFont typeface="Arial" panose="020B0604020202020204" pitchFamily="34" charset="0"/>
              <a:buChar char="•"/>
            </a:pPr>
            <a:r>
              <a:rPr lang="el-GR" altLang="el-GR" sz="2400" dirty="0"/>
              <a:t>Αντιδραστήρια που περισσεύουν δεν τα τοποθετούμε ξανά στη μητρική τους </a:t>
            </a:r>
            <a:r>
              <a:rPr lang="el-GR" altLang="el-GR" sz="2400" dirty="0" smtClean="0"/>
              <a:t>φιάλη.</a:t>
            </a:r>
            <a:endParaRPr lang="el-GR" altLang="el-GR" sz="2400" dirty="0"/>
          </a:p>
        </p:txBody>
      </p:sp>
      <p:pic>
        <p:nvPicPr>
          <p:cNvPr id="6" name="Picture 4" descr="Εικόνα, προσοχή, διαβάστε πρώτα τις ετικέτες."/>
          <p:cNvPicPr>
            <a:picLocks noGrp="1" noChangeAspect="1" noChangeArrowheads="1"/>
          </p:cNvPicPr>
          <p:nvPr>
            <p:ph type="body" idx="1"/>
          </p:nvPr>
        </p:nvPicPr>
        <p:blipFill>
          <a:blip r:embed="rId6" cstate="print">
            <a:extLst>
              <a:ext uri="{28A0092B-C50C-407E-A947-70E740481C1C}">
                <a14:useLocalDpi xmlns:a14="http://schemas.microsoft.com/office/drawing/2010/main" val="0"/>
              </a:ext>
            </a:extLst>
          </a:blip>
          <a:srcRect/>
          <a:stretch>
            <a:fillRect/>
          </a:stretch>
        </p:blipFill>
        <p:spPr>
          <a:xfrm>
            <a:off x="4165988" y="3586376"/>
            <a:ext cx="3574364" cy="2722720"/>
          </a:xfrm>
          <a:noFill/>
        </p:spPr>
      </p:pic>
      <p:sp>
        <p:nvSpPr>
          <p:cNvPr id="1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Θέση αριθμού διαφάνειας 3" descr="."/>
          <p:cNvSpPr>
            <a:spLocks noGrp="1"/>
          </p:cNvSpPr>
          <p:nvPr>
            <p:ph type="sldNum" sz="quarter" idx="12"/>
          </p:nvPr>
        </p:nvSpPr>
        <p:spPr/>
        <p:txBody>
          <a:bodyPr/>
          <a:lstStyle/>
          <a:p>
            <a:fld id="{53C4726A-630D-4CB4-B088-BAB00F4188E9}" type="slidenum">
              <a:rPr lang="el-GR" smtClean="0"/>
              <a:pPr/>
              <a:t>18</a:t>
            </a:fld>
            <a:endParaRPr lang="el-GR" dirty="0"/>
          </a:p>
        </p:txBody>
      </p:sp>
    </p:spTree>
    <p:custDataLst>
      <p:tags r:id="rId1"/>
    </p:custDataLst>
    <p:extLst>
      <p:ext uri="{BB962C8B-B14F-4D97-AF65-F5344CB8AC3E}">
        <p14:creationId xmlns:p14="http://schemas.microsoft.com/office/powerpoint/2010/main" val="3888775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custDataLst>
              <p:tags r:id="rId2"/>
            </p:custDataLst>
          </p:nvPr>
        </p:nvSpPr>
        <p:spPr>
          <a:xfrm>
            <a:off x="323528" y="122709"/>
            <a:ext cx="8568952" cy="786011"/>
          </a:xfrm>
        </p:spPr>
        <p:txBody>
          <a:bodyPr>
            <a:noAutofit/>
          </a:bodyPr>
          <a:lstStyle/>
          <a:p>
            <a:pPr algn="ctr"/>
            <a:r>
              <a:rPr lang="el-GR" dirty="0"/>
              <a:t>Ασφάλεια στο εργαστήριο </a:t>
            </a:r>
            <a:r>
              <a:rPr lang="el-GR" dirty="0" smtClean="0"/>
              <a:t>(14 </a:t>
            </a:r>
            <a:r>
              <a:rPr lang="el-GR" dirty="0"/>
              <a:t>από </a:t>
            </a:r>
            <a:r>
              <a:rPr lang="el-GR" dirty="0" smtClean="0"/>
              <a:t>24)</a:t>
            </a:r>
            <a:endParaRPr lang="el-GR" dirty="0"/>
          </a:p>
        </p:txBody>
      </p:sp>
      <p:pic>
        <p:nvPicPr>
          <p:cNvPr id="6" name="Picture 4" descr="Τί μπορώ να ρίχνω μέσα στους νεροχύτες;&#10;&#10;Οι νεροχύτες είναι για να δέχονται μόνο το νερό και ακίνδυνα υδατικά διαλύματα, τα οποία όμως θα σου υποδείξει ο επιβλέπων.&#10;Ποτέ μην αναμιγνύεις ουσίες μέσα στους νεροχύτες.&#10;Στερεά χημικά, σπίρτα, χάρτινοι ηθμοί, χρησιμοποιημένα πετραδάκια βρασμού και άλλα αδιάλυτα υλικά, τα απορρίπτεις σε ανάλογα δοχεία και ποτέ στο νεροχύτη."/>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836713"/>
            <a:ext cx="7787592"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9" name="Θέση αριθμού διαφάνειας 3" descr="."/>
          <p:cNvSpPr txBox="1">
            <a:spLocks/>
          </p:cNvSpPr>
          <p:nvPr/>
        </p:nvSpPr>
        <p:spPr>
          <a:xfrm>
            <a:off x="6553200"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19</a:t>
            </a:fld>
            <a:endParaRPr lang="el-GR" sz="1400" dirty="0"/>
          </a:p>
        </p:txBody>
      </p:sp>
    </p:spTree>
    <p:custDataLst>
      <p:tags r:id="rId1"/>
    </p:custDataLst>
    <p:extLst>
      <p:ext uri="{BB962C8B-B14F-4D97-AF65-F5344CB8AC3E}">
        <p14:creationId xmlns:p14="http://schemas.microsoft.com/office/powerpoint/2010/main" val="717380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pic>
        <p:nvPicPr>
          <p:cNvPr id="5" name="7 - Εικόνα" descr="εικόνα Λογότυπο για Άδειες χρήσης Creative Commons BY-NC-ND">
            <a:hlinkClick r:id="rId4"/>
          </p:cNvPr>
          <p:cNvPicPr>
            <a:picLocks noChangeAspect="1"/>
          </p:cNvPicPr>
          <p:nvPr/>
        </p:nvPicPr>
        <p:blipFill>
          <a:blip r:embed="rId5" cstate="print"/>
          <a:stretch>
            <a:fillRect/>
          </a:stretch>
        </p:blipFill>
        <p:spPr>
          <a:xfrm>
            <a:off x="3707904" y="4941168"/>
            <a:ext cx="1581685" cy="553393"/>
          </a:xfrm>
          <a:prstGeom prst="rect">
            <a:avLst/>
          </a:prstGeom>
        </p:spPr>
      </p:pic>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2</a:t>
            </a:fld>
            <a:endParaRPr lang="el-GR" dirty="0"/>
          </a:p>
        </p:txBody>
      </p:sp>
    </p:spTree>
    <p:custDataLst>
      <p:tags r:id="rId1"/>
    </p:custDataLst>
    <p:extLst>
      <p:ext uri="{BB962C8B-B14F-4D97-AF65-F5344CB8AC3E}">
        <p14:creationId xmlns:p14="http://schemas.microsoft.com/office/powerpoint/2010/main" val="672987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custDataLst>
              <p:tags r:id="rId2"/>
            </p:custDataLst>
          </p:nvPr>
        </p:nvSpPr>
        <p:spPr>
          <a:xfrm>
            <a:off x="467545" y="44625"/>
            <a:ext cx="8352928"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buSzPct val="45000"/>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(15 </a:t>
            </a:r>
            <a:r>
              <a:rPr lang="el-GR" sz="4000" dirty="0"/>
              <a:t>από </a:t>
            </a:r>
            <a:r>
              <a:rPr lang="el-GR" sz="4000" dirty="0" smtClean="0"/>
              <a:t>24)</a:t>
            </a:r>
            <a:endParaRPr lang="el-GR" sz="4000" dirty="0"/>
          </a:p>
        </p:txBody>
      </p:sp>
      <p:pic>
        <p:nvPicPr>
          <p:cNvPr id="6" name="Picture 5" descr="Εικόνα, σπασμένα ή ραγισμένα γυαλιά τα ρίχνεις στο ειδικό μεταλλικό δοχείο που γράφει απ'έξω σπασμένα γυαλιά.&#10;&#10;Απαιτείται ιδιαίτερη προσοχή στη συλλογή των γυάλινων θραυσμάτων.&#10;Είναι ευνόητο οτι για μια τέτοια δουλειά πρέπει να φοράς γάντια.&#10;Μή ρισκάρεις κοψίματα με γυαλ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1124744"/>
            <a:ext cx="6696744" cy="502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a:xfrm>
            <a:off x="6553200" y="6309320"/>
            <a:ext cx="2133600" cy="365125"/>
          </a:xfrm>
        </p:spPr>
        <p:txBody>
          <a:bodyPr/>
          <a:lstStyle/>
          <a:p>
            <a:fld id="{95390251-5B84-4D2F-A9C7-1C62C4738B3F}" type="slidenum">
              <a:rPr lang="el-GR" smtClean="0"/>
              <a:pPr/>
              <a:t>20</a:t>
            </a:fld>
            <a:endParaRPr lang="el-GR" dirty="0"/>
          </a:p>
        </p:txBody>
      </p:sp>
    </p:spTree>
    <p:custDataLst>
      <p:tags r:id="rId1"/>
    </p:custDataLst>
    <p:extLst>
      <p:ext uri="{BB962C8B-B14F-4D97-AF65-F5344CB8AC3E}">
        <p14:creationId xmlns:p14="http://schemas.microsoft.com/office/powerpoint/2010/main" val="2794160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16 </a:t>
            </a:r>
            <a:r>
              <a:rPr lang="el-GR" dirty="0"/>
              <a:t>από </a:t>
            </a:r>
            <a:r>
              <a:rPr lang="el-GR" dirty="0" smtClean="0"/>
              <a:t>24)</a:t>
            </a:r>
            <a:endParaRPr lang="el-GR" dirty="0"/>
          </a:p>
        </p:txBody>
      </p:sp>
      <p:pic>
        <p:nvPicPr>
          <p:cNvPr id="8" name="Picture 4" descr="Τί πρέπει να κάνω πριν αποχωρήσω από το εργαστήριο;&#10;&#10;Καθάρισε το ντουλάπι σου και παρέδωσε το κλειδί στον επιβλέποντα.&#10;Έλεξγε αν οι στρόφιγγες των συσκευών υγραερίου, παροχής νερού και λοπά είναι καλά κλεισμένες.&#10;Έλεγξε αν έχεις κλείσει ή αποσυνδέσει τις διάφορες ηλεκτρικές συσκευές που χρησιμοποίησες."/>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836712"/>
            <a:ext cx="7561286" cy="553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21</a:t>
            </a:fld>
            <a:endParaRPr lang="el-GR" dirty="0"/>
          </a:p>
        </p:txBody>
      </p:sp>
    </p:spTree>
    <p:custDataLst>
      <p:tags r:id="rId1"/>
    </p:custDataLst>
    <p:extLst>
      <p:ext uri="{BB962C8B-B14F-4D97-AF65-F5344CB8AC3E}">
        <p14:creationId xmlns:p14="http://schemas.microsoft.com/office/powerpoint/2010/main" val="299892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17 </a:t>
            </a:r>
            <a:r>
              <a:rPr lang="el-GR" dirty="0"/>
              <a:t>από </a:t>
            </a:r>
            <a:r>
              <a:rPr lang="el-GR" dirty="0" smtClean="0"/>
              <a:t>24)</a:t>
            </a:r>
            <a:endParaRPr lang="el-GR" dirty="0"/>
          </a:p>
        </p:txBody>
      </p:sp>
      <p:pic>
        <p:nvPicPr>
          <p:cNvPr id="8" name="Picture 4" descr="Πώς χρησιμοποιώ τον πυροσβεστήρα;&#10;1. Αφαιρείς την περόνη ασφαλείας.&#10;2. Στοχεύεις με την μάνικα στη βάση της φωτιάς.&#10;3) πιέζεις την λαβή.&#10;&#10;Μη χρησιμοποιείς ποτέ νερό για να σβήσεις μια πυρκαγιά του τύπου Β.&#10;Αν υπάρχει άμμος, κάλυψε το φλεγόμενο λίπος ή λάδι.&#10;Ποτέ μη χρησιμοποιείς νερό για να σβήσεις μια φωτιά τύπου C, γιατί υπάρχει κίνδυνος να υποστείς σοβαρό ηλεκτροσόκ. Να θυμάσαι οτι ο πυροσβεστήρας αδειάζει μέσα σε δευτερόλεπτ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67544" y="1268760"/>
            <a:ext cx="8163694" cy="4694124"/>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22</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18 </a:t>
            </a:r>
            <a:r>
              <a:rPr lang="el-GR" dirty="0"/>
              <a:t>από </a:t>
            </a:r>
            <a:r>
              <a:rPr lang="el-GR" dirty="0" smtClean="0"/>
              <a:t>24)</a:t>
            </a:r>
            <a:endParaRPr lang="el-GR" dirty="0"/>
          </a:p>
        </p:txBody>
      </p:sp>
      <p:sp>
        <p:nvSpPr>
          <p:cNvPr id="6" name="2 - Θέση περιεχομένου"/>
          <p:cNvSpPr>
            <a:spLocks noGrp="1"/>
          </p:cNvSpPr>
          <p:nvPr>
            <p:ph sz="quarter" idx="1"/>
          </p:nvPr>
        </p:nvSpPr>
        <p:spPr>
          <a:xfrm>
            <a:off x="612648" y="1124744"/>
            <a:ext cx="8153400" cy="648072"/>
          </a:xfrm>
        </p:spPr>
        <p:txBody>
          <a:bodyPr>
            <a:noAutofit/>
          </a:bodyPr>
          <a:lstStyle/>
          <a:p>
            <a:r>
              <a:rPr lang="el-GR" sz="2400" dirty="0"/>
              <a:t>Το Εργαστήριό </a:t>
            </a:r>
            <a:r>
              <a:rPr lang="el-GR" sz="2400" dirty="0" smtClean="0"/>
              <a:t>διαθέτει μικρό φαρμακείο.</a:t>
            </a:r>
            <a:endParaRPr lang="el-GR" sz="2400" dirty="0"/>
          </a:p>
        </p:txBody>
      </p:sp>
      <p:pic>
        <p:nvPicPr>
          <p:cNvPr id="8" name="Picture 4" descr="Εικόνα, κουτί πρώτων βοηθειώ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1844824"/>
            <a:ext cx="5208649" cy="42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23</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19 </a:t>
            </a:r>
            <a:r>
              <a:rPr lang="el-GR" dirty="0"/>
              <a:t>από </a:t>
            </a:r>
            <a:r>
              <a:rPr lang="el-GR" dirty="0" smtClean="0"/>
              <a:t>24)</a:t>
            </a:r>
            <a:endParaRPr lang="el-GR" dirty="0"/>
          </a:p>
        </p:txBody>
      </p:sp>
      <p:pic>
        <p:nvPicPr>
          <p:cNvPr id="8" name="Picture 4" descr="Τί γίνεται στην περίπτωση που διαβρωτικές ουσίες ήρθαν σε επαφή με το δέρμα ή τα ρούχα μου;&#10;&#10;Θα πρέπει:&#10;1) Να πλύνεις με άφθονο τρεχούμενο νερό την πληγείσα περιοχή.&#10;2) Να αφαιρέσεις όποιο ρούχο έχει διαβραχεί από χημικά για να αποφύγεις παραπέρα προσβολή του δέρματος."/>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980728"/>
            <a:ext cx="7200800" cy="52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24</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(20 </a:t>
            </a:r>
            <a:r>
              <a:rPr lang="el-GR" dirty="0"/>
              <a:t>από </a:t>
            </a:r>
            <a:r>
              <a:rPr lang="el-GR" dirty="0" smtClean="0"/>
              <a:t>24)</a:t>
            </a:r>
            <a:endParaRPr lang="el-GR" dirty="0"/>
          </a:p>
        </p:txBody>
      </p:sp>
      <p:pic>
        <p:nvPicPr>
          <p:cNvPr id="8" name="Picture 5" descr="Γιατί πρέπει να αναφέρω αμέσως στον επιβλέποντα κάθε είδος τραυματισμού;&#10;&#10;Με εξαίρεση κάποιους επιφανειακούς μικροτραυματισμούς, τα διάφορα εγκαύματα, κοψίματα και οι εισπνοές επιβλαβών ατμών απαιτούν ιατρική περίθαλψη."/>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958713"/>
            <a:ext cx="7128792" cy="520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25</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(21 </a:t>
            </a:r>
            <a:r>
              <a:rPr lang="el-GR" dirty="0"/>
              <a:t>από </a:t>
            </a:r>
            <a:r>
              <a:rPr lang="el-GR" dirty="0" smtClean="0"/>
              <a:t>24)</a:t>
            </a:r>
            <a:endParaRPr lang="el-GR" dirty="0"/>
          </a:p>
        </p:txBody>
      </p:sp>
      <p:pic>
        <p:nvPicPr>
          <p:cNvPr id="8" name="Picture 4" descr="Τί κάνω σε περίπτωση πυρκαγιάς;&#10;&#10;1) Δεν πανικοβάλλεσαι.&#10;2) Βοηθάς και τους συμφοιτητές σου να μην πανικοβληθούν.&#10;3) Καλείς αμέσως τον επιβλέποντα.&#10;4) Αν η πυρκαγιά είναι μικρή, χρησιμοποιείς για την κατάσβεση της μια βρεγμένη πετσέτα.&#10;5) Αν καίγεται κάποιο χαρτί το σπρώχνεις προς το νεροχύτη και ανοίγεις τη βρύση.&#10;6) Κλείνεις τυχόν αναμμένους λύχνους.&#10;7) Αν χτυπήσει ο συναγερμός για πυρκαγιά, κλείνεις κάθε ηγή θερμότητας που έχεις σε λειτουργία και εκκενώνεις αμέσως το κτίριο.&#10;8) Γενικά ακολουθείς τις οδηγίες του επιβλέποντ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266626" y="1052736"/>
            <a:ext cx="7020272" cy="5265204"/>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26</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(22 </a:t>
            </a:r>
            <a:r>
              <a:rPr lang="el-GR" dirty="0"/>
              <a:t>από </a:t>
            </a:r>
            <a:r>
              <a:rPr lang="el-GR" dirty="0" smtClean="0"/>
              <a:t>24)</a:t>
            </a:r>
            <a:endParaRPr lang="el-GR" dirty="0"/>
          </a:p>
        </p:txBody>
      </p:sp>
      <p:sp>
        <p:nvSpPr>
          <p:cNvPr id="6" name="2 - Θέση περιεχομένου" descr="Τηλέφωνα  Έκτακτης Ανάγκης :&#10;Κέντρο Δηλητηριάσεων: 210 7793777,&#10;Πυροσβεστική: 199,  24410-71255,&#10;Εθνικό Κέντρο Άμεσης Βοήθειας (ΕΚΑΒ):166,&#10;Νοσοκομείο Καρδίτσας: 24410 65555, 24410 24953, 24410 26312, 24410 26313.&#10;"/>
          <p:cNvSpPr>
            <a:spLocks noGrp="1"/>
          </p:cNvSpPr>
          <p:nvPr>
            <p:ph sz="quarter" idx="1"/>
          </p:nvPr>
        </p:nvSpPr>
        <p:spPr>
          <a:xfrm>
            <a:off x="612648" y="1844824"/>
            <a:ext cx="8153400" cy="2880320"/>
          </a:xfrm>
        </p:spPr>
        <p:txBody>
          <a:bodyPr>
            <a:noAutofit/>
          </a:bodyPr>
          <a:lstStyle/>
          <a:p>
            <a:pPr>
              <a:buFontTx/>
              <a:buNone/>
            </a:pPr>
            <a:r>
              <a:rPr lang="el-GR" altLang="el-GR" sz="2400" dirty="0"/>
              <a:t>Τηλέφωνα  Έκτακτης Ανάγκης :</a:t>
            </a:r>
            <a:endParaRPr lang="el-GR" altLang="el-GR" sz="2400" dirty="0" smtClean="0"/>
          </a:p>
          <a:p>
            <a:r>
              <a:rPr lang="el-GR" altLang="el-GR" sz="2400" dirty="0" smtClean="0"/>
              <a:t>Κέντρο </a:t>
            </a:r>
            <a:r>
              <a:rPr lang="el-GR" altLang="el-GR" sz="2400" dirty="0"/>
              <a:t>Δηλητηριάσεων: 210 </a:t>
            </a:r>
            <a:r>
              <a:rPr lang="el-GR" altLang="el-GR" sz="2400" dirty="0" smtClean="0"/>
              <a:t>7793777,</a:t>
            </a:r>
            <a:endParaRPr lang="el-GR" altLang="el-GR" sz="2400" dirty="0"/>
          </a:p>
          <a:p>
            <a:r>
              <a:rPr lang="el-GR" altLang="el-GR" sz="2400" dirty="0"/>
              <a:t>Πυροσβεστική: 199,  </a:t>
            </a:r>
            <a:r>
              <a:rPr lang="el-GR" altLang="el-GR" sz="2400" dirty="0" smtClean="0"/>
              <a:t>24410-71255,</a:t>
            </a:r>
            <a:endParaRPr lang="el-GR" altLang="el-GR" sz="2400" dirty="0"/>
          </a:p>
          <a:p>
            <a:r>
              <a:rPr lang="el-GR" altLang="el-GR" sz="2400" dirty="0" smtClean="0"/>
              <a:t>Εθνικό </a:t>
            </a:r>
            <a:r>
              <a:rPr lang="el-GR" altLang="el-GR" sz="2400" dirty="0"/>
              <a:t>Κέντρο Άμεσης Βοήθειας (ΕΚΑΒ):</a:t>
            </a:r>
            <a:r>
              <a:rPr lang="el-GR" altLang="el-GR" sz="2400" dirty="0" smtClean="0"/>
              <a:t>166,</a:t>
            </a:r>
            <a:endParaRPr lang="el-GR" altLang="el-GR" sz="2400" dirty="0"/>
          </a:p>
          <a:p>
            <a:r>
              <a:rPr lang="el-GR" altLang="el-GR" sz="2400" dirty="0" smtClean="0"/>
              <a:t>Νοσοκομείο </a:t>
            </a:r>
            <a:r>
              <a:rPr lang="el-GR" altLang="el-GR" sz="2400" dirty="0"/>
              <a:t>Καρδίτσας: 24410 65555, 24410 24953, </a:t>
            </a:r>
            <a:r>
              <a:rPr lang="el-GR" altLang="el-GR" sz="2400" dirty="0" smtClean="0"/>
              <a:t>24410 26312</a:t>
            </a:r>
            <a:r>
              <a:rPr lang="el-GR" altLang="el-GR" sz="2400" dirty="0"/>
              <a:t>, 24410 </a:t>
            </a:r>
            <a:r>
              <a:rPr lang="el-GR" altLang="el-GR" sz="2400" dirty="0" smtClean="0"/>
              <a:t>26313.</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27</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(23 </a:t>
            </a:r>
            <a:r>
              <a:rPr lang="el-GR" dirty="0"/>
              <a:t>από </a:t>
            </a:r>
            <a:r>
              <a:rPr lang="el-GR" dirty="0" smtClean="0"/>
              <a:t>24)</a:t>
            </a:r>
            <a:endParaRPr lang="el-GR" dirty="0"/>
          </a:p>
        </p:txBody>
      </p:sp>
      <p:pic>
        <p:nvPicPr>
          <p:cNvPr id="8" name="Picture 4" descr="Μην υποκύψεις στον πειρασμό.&#10;&#10;Φεύγοντας από το εργαστήριο μη σκεφθείς να πάρεις μαζί σου κάποιο όργανο ή ακόμα χειρότερα κάποια χημική ουσία.&#10;Κάτι τέτοιο δεν είναι μόνο ανεπίτρεπτο, αφού θεωρείται κλοπή ,αλλά στην περίπτωση των χημικών ουσιών μπορεί να είναι και πολύ επικίνδυνο."/>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115616" y="980728"/>
            <a:ext cx="7092280" cy="5319210"/>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28</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Ασφάλεια στο εργαστήριο </a:t>
            </a:r>
            <a:r>
              <a:rPr lang="el-GR" dirty="0" smtClean="0"/>
              <a:t>(24 </a:t>
            </a:r>
            <a:r>
              <a:rPr lang="el-GR" dirty="0"/>
              <a:t>από </a:t>
            </a:r>
            <a:r>
              <a:rPr lang="el-GR" dirty="0" smtClean="0"/>
              <a:t>24)</a:t>
            </a:r>
            <a:endParaRPr lang="el-GR" dirty="0"/>
          </a:p>
        </p:txBody>
      </p:sp>
      <p:sp>
        <p:nvSpPr>
          <p:cNvPr id="6" name="2 - Θέση περιεχομένου"/>
          <p:cNvSpPr>
            <a:spLocks noGrp="1"/>
          </p:cNvSpPr>
          <p:nvPr>
            <p:ph sz="quarter" idx="1"/>
          </p:nvPr>
        </p:nvSpPr>
        <p:spPr>
          <a:xfrm>
            <a:off x="612648" y="1124744"/>
            <a:ext cx="8153400" cy="576064"/>
          </a:xfrm>
        </p:spPr>
        <p:txBody>
          <a:bodyPr>
            <a:noAutofit/>
          </a:bodyPr>
          <a:lstStyle/>
          <a:p>
            <a:r>
              <a:rPr lang="el-GR" sz="2400" dirty="0"/>
              <a:t>Ας προσπαθήσουμε να είμαστε κάπως έτσι</a:t>
            </a:r>
            <a:r>
              <a:rPr lang="el-GR" sz="2400" dirty="0" smtClean="0"/>
              <a:t>.</a:t>
            </a:r>
            <a:endParaRPr lang="el-GR" sz="2400" dirty="0"/>
          </a:p>
        </p:txBody>
      </p:sp>
      <p:pic>
        <p:nvPicPr>
          <p:cNvPr id="8" name="Picture 4" descr="Εικόνα, Καθαρό και τακτοποιημένο εργαστήριο."/>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11560" y="1703800"/>
            <a:ext cx="7884368" cy="4533512"/>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29</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3" descr="εικόνα Λογότυπο Επιχειρησιακού Προγράμματος Εκπαίδευση και Δια βίου Μάθηση">
            <a:hlinkClick r:id="rId4"/>
          </p:cNvPr>
          <p:cNvPicPr>
            <a:picLocks noChangeAspect="1" noChangeArrowheads="1"/>
          </p:cNvPicPr>
          <p:nvPr/>
        </p:nvPicPr>
        <p:blipFill>
          <a:blip r:embed="rId5" cstate="print"/>
          <a:srcRect/>
          <a:stretch>
            <a:fillRect/>
          </a:stretch>
        </p:blipFill>
        <p:spPr bwMode="auto">
          <a:xfrm>
            <a:off x="1332312" y="5055064"/>
            <a:ext cx="6480048" cy="1542288"/>
          </a:xfrm>
          <a:prstGeom prst="rect">
            <a:avLst/>
          </a:prstGeom>
          <a:noFill/>
        </p:spPr>
      </p:pic>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spTree>
    <p:custDataLst>
      <p:tags r:id="rId1"/>
    </p:custDataLst>
    <p:extLst>
      <p:ext uri="{BB962C8B-B14F-4D97-AF65-F5344CB8AC3E}">
        <p14:creationId xmlns:p14="http://schemas.microsoft.com/office/powerpoint/2010/main" val="1628661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a:t>
            </a:r>
            <a:r>
              <a:rPr lang="el-GR" dirty="0" smtClean="0"/>
              <a:t>γάλακτος (1 από 15)</a:t>
            </a:r>
            <a:r>
              <a:rPr lang="el-GR" dirty="0"/>
              <a:t/>
            </a:r>
            <a:br>
              <a:rPr lang="el-GR" dirty="0"/>
            </a:br>
            <a:endParaRPr lang="el-GR" dirty="0"/>
          </a:p>
        </p:txBody>
      </p:sp>
      <p:sp>
        <p:nvSpPr>
          <p:cNvPr id="6" name="2 - Θέση περιεχομένου" descr="Τι είναι γάλα;&#10;Τι είναι προϊόντα γάλακτος;&#10;Τι αφορά η τεχνολογία;&#10;Τι αφορά ο ποιοτικός έλεγχος;&#10;&#10;Γάλα: το έκκριμα του μαστικού αδένα των θηλαστικών που προορίζεται για τη διατροφή του νεογέννητου. &#10;«Νωπό γάλα»: το γάλα το οποίο παράγεται από την έκκριση του μαστού εκτρεφόμενων ζώων και το οποίο δεν έχει θερμανθεί σε θερμοκρασία άνω των σαράντα βαθμών κελσίου, ούτε έχει υποστεί οποιαδήποτε επεξεργασία που έχει ανάλογη επίδραση.&#10;&#10;"/>
          <p:cNvSpPr>
            <a:spLocks noGrp="1"/>
          </p:cNvSpPr>
          <p:nvPr>
            <p:ph sz="quarter" idx="1"/>
          </p:nvPr>
        </p:nvSpPr>
        <p:spPr>
          <a:xfrm>
            <a:off x="612648" y="1196752"/>
            <a:ext cx="8153400" cy="5040560"/>
          </a:xfrm>
        </p:spPr>
        <p:txBody>
          <a:bodyPr>
            <a:noAutofit/>
          </a:bodyPr>
          <a:lstStyle/>
          <a:p>
            <a:r>
              <a:rPr lang="el-GR" altLang="el-GR" sz="2400" dirty="0"/>
              <a:t>Τι είναι </a:t>
            </a:r>
            <a:r>
              <a:rPr lang="el-GR" altLang="el-GR" sz="2400" dirty="0" smtClean="0"/>
              <a:t>γάλα</a:t>
            </a:r>
            <a:r>
              <a:rPr lang="el-GR" altLang="el-GR" sz="2400" dirty="0"/>
              <a:t>;</a:t>
            </a:r>
          </a:p>
          <a:p>
            <a:r>
              <a:rPr lang="el-GR" altLang="el-GR" sz="2400" dirty="0"/>
              <a:t>Τι είναι προϊόντα </a:t>
            </a:r>
            <a:r>
              <a:rPr lang="el-GR" altLang="el-GR" sz="2400" dirty="0" smtClean="0"/>
              <a:t>γάλακτος;</a:t>
            </a:r>
            <a:endParaRPr lang="el-GR" altLang="el-GR" sz="2400" dirty="0"/>
          </a:p>
          <a:p>
            <a:r>
              <a:rPr lang="el-GR" altLang="el-GR" sz="2400" dirty="0"/>
              <a:t>Τι αφορά η </a:t>
            </a:r>
            <a:r>
              <a:rPr lang="el-GR" altLang="el-GR" sz="2400" dirty="0" smtClean="0"/>
              <a:t>τεχνολογία;</a:t>
            </a:r>
            <a:endParaRPr lang="el-GR" altLang="el-GR" sz="2400" dirty="0"/>
          </a:p>
          <a:p>
            <a:r>
              <a:rPr lang="el-GR" altLang="el-GR" sz="2400" dirty="0"/>
              <a:t>Τι αφορά ο ποιοτικός </a:t>
            </a:r>
            <a:r>
              <a:rPr lang="el-GR" altLang="el-GR" sz="2400" dirty="0" smtClean="0"/>
              <a:t>έλεγχος;</a:t>
            </a:r>
          </a:p>
          <a:p>
            <a:endParaRPr lang="el-GR" altLang="el-GR" sz="2400" dirty="0" smtClean="0"/>
          </a:p>
          <a:p>
            <a:pPr>
              <a:buFont typeface="Wingdings" panose="05000000000000000000" pitchFamily="2" charset="2"/>
              <a:buChar char="§"/>
            </a:pPr>
            <a:r>
              <a:rPr lang="el-GR" altLang="el-GR" sz="2400" dirty="0"/>
              <a:t>Γάλα: το έκκριμα του μαστικού αδένα των θηλαστικών που προορίζεται για τη διατροφή του νεογέννητου. </a:t>
            </a:r>
          </a:p>
          <a:p>
            <a:pPr>
              <a:buFont typeface="Wingdings" panose="05000000000000000000" pitchFamily="2" charset="2"/>
              <a:buChar char="§"/>
            </a:pPr>
            <a:r>
              <a:rPr lang="el-GR" altLang="el-GR" sz="2400" dirty="0"/>
              <a:t>«Νωπό γάλα»: το γάλα το οποίο παράγεται από την</a:t>
            </a:r>
            <a:r>
              <a:rPr lang="en-US" altLang="el-GR" sz="2400" dirty="0"/>
              <a:t> </a:t>
            </a:r>
            <a:r>
              <a:rPr lang="el-GR" altLang="el-GR" sz="2400" dirty="0"/>
              <a:t>έκκριση του μαστού εκτρεφόμενων ζώων</a:t>
            </a:r>
            <a:r>
              <a:rPr lang="en-US" altLang="el-GR" sz="2400" dirty="0"/>
              <a:t> </a:t>
            </a:r>
            <a:r>
              <a:rPr lang="el-GR" altLang="el-GR" sz="2400" dirty="0"/>
              <a:t>και το οποίο δεν έχει θερμανθεί σε θερμοκρασία άνω των 40οC, ούτε έχει υποστεί οποιαδήποτε</a:t>
            </a:r>
            <a:r>
              <a:rPr lang="en-US" altLang="el-GR" sz="2400" dirty="0"/>
              <a:t> </a:t>
            </a:r>
            <a:r>
              <a:rPr lang="el-GR" altLang="el-GR" sz="2400" dirty="0"/>
              <a:t>επεξεργασία που έχει ανάλογη επίδραση.</a:t>
            </a:r>
          </a:p>
          <a:p>
            <a:pPr marL="0" indent="0">
              <a:buNone/>
            </a:pP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30</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152127"/>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(2 </a:t>
            </a:r>
            <a:r>
              <a:rPr lang="el-GR" dirty="0"/>
              <a:t>από </a:t>
            </a:r>
            <a:r>
              <a:rPr lang="el-GR" dirty="0" smtClean="0"/>
              <a:t>15)</a:t>
            </a:r>
            <a:r>
              <a:rPr lang="el-GR" dirty="0"/>
              <a:t/>
            </a:r>
            <a:br>
              <a:rPr lang="el-GR" dirty="0"/>
            </a:br>
            <a:endParaRPr lang="el-GR" dirty="0"/>
          </a:p>
        </p:txBody>
      </p:sp>
      <p:sp>
        <p:nvSpPr>
          <p:cNvPr id="6" name="2 - Θέση περιεχομένου"/>
          <p:cNvSpPr>
            <a:spLocks noGrp="1"/>
          </p:cNvSpPr>
          <p:nvPr>
            <p:ph sz="quarter" idx="1"/>
          </p:nvPr>
        </p:nvSpPr>
        <p:spPr>
          <a:xfrm>
            <a:off x="612648" y="1196752"/>
            <a:ext cx="8153400" cy="1872208"/>
          </a:xfrm>
        </p:spPr>
        <p:txBody>
          <a:bodyPr>
            <a:noAutofit/>
          </a:bodyPr>
          <a:lstStyle/>
          <a:p>
            <a:pPr>
              <a:buFont typeface="Wingdings" panose="05000000000000000000" pitchFamily="2" charset="2"/>
              <a:buChar char="§"/>
            </a:pPr>
            <a:r>
              <a:rPr lang="el-GR" altLang="el-GR" sz="2400" dirty="0" smtClean="0"/>
              <a:t>ΚΤΠ: το γάλα για ανθρώπινη κατανάλωση είναι απαλλαγμένο από πρωτόγαλα, προϊόν ολοσχερούς και χωρίς διακοπή αρμέγματος, </a:t>
            </a:r>
            <a:r>
              <a:rPr lang="el-GR" altLang="el-GR" sz="2400" dirty="0" err="1" smtClean="0"/>
              <a:t>υγιειούς</a:t>
            </a:r>
            <a:r>
              <a:rPr lang="el-GR" altLang="el-GR" sz="2400" dirty="0" smtClean="0"/>
              <a:t> γαλακτοφόρου ζώου, που ζει και τρέφεται υπό υγιεινούς όρους και που δεν βρίσκεται σε κατάσταση υπερκόπωσης.</a:t>
            </a:r>
            <a:endParaRPr lang="el-GR" altLang="el-GR" sz="2400" dirty="0"/>
          </a:p>
        </p:txBody>
      </p:sp>
      <p:pic>
        <p:nvPicPr>
          <p:cNvPr id="8" name="Picture 3" descr="Εικόνα 1, αγελάδ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429000"/>
            <a:ext cx="29162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Εικόνα 2, πρόβατ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1773" y="3609180"/>
            <a:ext cx="291623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Εικόνα 3, κατσικάκ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3752055"/>
            <a:ext cx="291623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31</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080119"/>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(3 </a:t>
            </a:r>
            <a:r>
              <a:rPr lang="el-GR" dirty="0"/>
              <a:t>από </a:t>
            </a:r>
            <a:r>
              <a:rPr lang="el-GR" dirty="0" smtClean="0"/>
              <a:t>15)</a:t>
            </a:r>
            <a:r>
              <a:rPr lang="el-GR" dirty="0"/>
              <a:t/>
            </a:r>
            <a:br>
              <a:rPr lang="el-GR" dirty="0"/>
            </a:br>
            <a:endParaRPr lang="el-GR" dirty="0"/>
          </a:p>
        </p:txBody>
      </p:sp>
      <p:sp>
        <p:nvSpPr>
          <p:cNvPr id="8" name="2 - Θέση περιεχομένου" descr="."/>
          <p:cNvSpPr txBox="1">
            <a:spLocks/>
          </p:cNvSpPr>
          <p:nvPr/>
        </p:nvSpPr>
        <p:spPr>
          <a:xfrm>
            <a:off x="612648" y="1124744"/>
            <a:ext cx="8153400" cy="504056"/>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defRPr/>
            </a:pPr>
            <a:r>
              <a:rPr lang="el-GR" sz="2800" dirty="0" smtClean="0"/>
              <a:t>Χημική σύσταση του γάλακτος.</a:t>
            </a:r>
            <a:endParaRPr lang="el-GR" sz="2800" dirty="0"/>
          </a:p>
        </p:txBody>
      </p:sp>
      <p:grpSp>
        <p:nvGrpSpPr>
          <p:cNvPr id="10" name="Ομάδα 9" descr="Χημική σύσταση του γάλακτος.&#10;Το γάλα αποτελείται από &#10;νερό, λίπος, πρωτείνες, υδατάνθρακες, άλατα, ένζυμα, ιχνοστοιχεία, βιταμίνες, άλλα συστατικά."/>
          <p:cNvGrpSpPr/>
          <p:nvPr/>
        </p:nvGrpSpPr>
        <p:grpSpPr>
          <a:xfrm>
            <a:off x="755576" y="1888005"/>
            <a:ext cx="7576404" cy="4205291"/>
            <a:chOff x="755576" y="1888005"/>
            <a:chExt cx="7576404" cy="4205291"/>
          </a:xfrm>
        </p:grpSpPr>
        <p:sp>
          <p:nvSpPr>
            <p:cNvPr id="11" name="Text Box 3" descr="."/>
            <p:cNvSpPr txBox="1">
              <a:spLocks noChangeArrowheads="1"/>
            </p:cNvSpPr>
            <p:nvPr/>
          </p:nvSpPr>
          <p:spPr bwMode="auto">
            <a:xfrm>
              <a:off x="3565965" y="1970893"/>
              <a:ext cx="936625" cy="461665"/>
            </a:xfrm>
            <a:prstGeom prst="rect">
              <a:avLst/>
            </a:prstGeom>
            <a:solidFill>
              <a:schemeClr val="accent1"/>
            </a:solidFill>
            <a:ln w="57150">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ΓΑΛΑ</a:t>
              </a:r>
            </a:p>
          </p:txBody>
        </p:sp>
        <p:sp>
          <p:nvSpPr>
            <p:cNvPr id="12" name="Text Box 4" descr="."/>
            <p:cNvSpPr txBox="1">
              <a:spLocks noChangeArrowheads="1"/>
            </p:cNvSpPr>
            <p:nvPr/>
          </p:nvSpPr>
          <p:spPr bwMode="auto">
            <a:xfrm>
              <a:off x="755576" y="2335928"/>
              <a:ext cx="936624"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ΝΕΡΟ</a:t>
              </a:r>
            </a:p>
          </p:txBody>
        </p:sp>
        <p:sp>
          <p:nvSpPr>
            <p:cNvPr id="13" name="Text Box 5" descr="."/>
            <p:cNvSpPr txBox="1">
              <a:spLocks noChangeArrowheads="1"/>
            </p:cNvSpPr>
            <p:nvPr/>
          </p:nvSpPr>
          <p:spPr bwMode="auto">
            <a:xfrm>
              <a:off x="1039101" y="3772286"/>
              <a:ext cx="1008061"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ΛΙΠΟΣ</a:t>
              </a:r>
            </a:p>
          </p:txBody>
        </p:sp>
        <p:sp>
          <p:nvSpPr>
            <p:cNvPr id="14" name="Text Box 6" descr="."/>
            <p:cNvSpPr txBox="1">
              <a:spLocks noChangeArrowheads="1"/>
            </p:cNvSpPr>
            <p:nvPr/>
          </p:nvSpPr>
          <p:spPr bwMode="auto">
            <a:xfrm>
              <a:off x="2209272" y="4518867"/>
              <a:ext cx="1173841" cy="830997"/>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ΠΡΩΤΕΙΝΕΣ</a:t>
              </a:r>
            </a:p>
          </p:txBody>
        </p:sp>
        <p:sp>
          <p:nvSpPr>
            <p:cNvPr id="15" name="Text Box 7" descr="."/>
            <p:cNvSpPr txBox="1">
              <a:spLocks noChangeArrowheads="1"/>
            </p:cNvSpPr>
            <p:nvPr/>
          </p:nvSpPr>
          <p:spPr bwMode="auto">
            <a:xfrm>
              <a:off x="3707387" y="5262299"/>
              <a:ext cx="1583616" cy="830997"/>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ΥΔΑΤΑΝΘΡΑΚΕΣ </a:t>
              </a:r>
            </a:p>
          </p:txBody>
        </p:sp>
        <p:sp>
          <p:nvSpPr>
            <p:cNvPr id="16" name="Text Box 8" descr="."/>
            <p:cNvSpPr txBox="1">
              <a:spLocks noChangeArrowheads="1"/>
            </p:cNvSpPr>
            <p:nvPr/>
          </p:nvSpPr>
          <p:spPr bwMode="auto">
            <a:xfrm>
              <a:off x="6707785" y="1888005"/>
              <a:ext cx="1248691"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ΑΛΑΤΑ</a:t>
              </a:r>
            </a:p>
          </p:txBody>
        </p:sp>
        <p:sp>
          <p:nvSpPr>
            <p:cNvPr id="17" name="Text Box 9" descr="."/>
            <p:cNvSpPr txBox="1">
              <a:spLocks noChangeArrowheads="1"/>
            </p:cNvSpPr>
            <p:nvPr/>
          </p:nvSpPr>
          <p:spPr bwMode="auto">
            <a:xfrm>
              <a:off x="6332280" y="3233928"/>
              <a:ext cx="1999700"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ΙΧΝΟΣΤΟΙΧΕΙΑ</a:t>
              </a:r>
            </a:p>
          </p:txBody>
        </p:sp>
        <p:sp>
          <p:nvSpPr>
            <p:cNvPr id="18" name="Text Box 10" descr="."/>
            <p:cNvSpPr txBox="1">
              <a:spLocks noChangeArrowheads="1"/>
            </p:cNvSpPr>
            <p:nvPr/>
          </p:nvSpPr>
          <p:spPr bwMode="auto">
            <a:xfrm>
              <a:off x="6231180" y="4044690"/>
              <a:ext cx="1617560"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ΒΙΤΑΜΙΝΕΣ</a:t>
              </a:r>
            </a:p>
          </p:txBody>
        </p:sp>
        <p:sp>
          <p:nvSpPr>
            <p:cNvPr id="19" name="Text Box 11" descr="."/>
            <p:cNvSpPr txBox="1">
              <a:spLocks noChangeArrowheads="1"/>
            </p:cNvSpPr>
            <p:nvPr/>
          </p:nvSpPr>
          <p:spPr bwMode="auto">
            <a:xfrm>
              <a:off x="6803118" y="2533326"/>
              <a:ext cx="1365395" cy="461665"/>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ΕΝΖΥΜΑ</a:t>
              </a:r>
            </a:p>
          </p:txBody>
        </p:sp>
        <p:sp>
          <p:nvSpPr>
            <p:cNvPr id="20" name="Text Box 12" descr="."/>
            <p:cNvSpPr txBox="1">
              <a:spLocks noChangeArrowheads="1"/>
            </p:cNvSpPr>
            <p:nvPr/>
          </p:nvSpPr>
          <p:spPr bwMode="auto">
            <a:xfrm>
              <a:off x="5921981" y="4834289"/>
              <a:ext cx="1544980" cy="830997"/>
            </a:xfrm>
            <a:prstGeom prst="rect">
              <a:avLst/>
            </a:prstGeom>
            <a:solidFill>
              <a:schemeClr val="accent1"/>
            </a:solidFill>
            <a:ln w="57150" algn="ctr">
              <a:solidFill>
                <a:schemeClr val="accent2"/>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sz="2400" b="1" dirty="0"/>
                <a:t>ΑΛΛΑ ΣΥΣΤΑΤΙΚΑ</a:t>
              </a:r>
            </a:p>
          </p:txBody>
        </p:sp>
        <p:sp>
          <p:nvSpPr>
            <p:cNvPr id="21" name="Line 13" descr="."/>
            <p:cNvSpPr>
              <a:spLocks noChangeShapeType="1"/>
            </p:cNvSpPr>
            <p:nvPr/>
          </p:nvSpPr>
          <p:spPr bwMode="auto">
            <a:xfrm flipH="1">
              <a:off x="1692200" y="2224043"/>
              <a:ext cx="970936" cy="251255"/>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2" name="Line 14" descr="."/>
            <p:cNvSpPr>
              <a:spLocks noChangeShapeType="1"/>
            </p:cNvSpPr>
            <p:nvPr/>
          </p:nvSpPr>
          <p:spPr bwMode="auto">
            <a:xfrm flipH="1">
              <a:off x="1981125" y="3016938"/>
              <a:ext cx="1006603" cy="75534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3" name="Line 15" descr="."/>
            <p:cNvSpPr>
              <a:spLocks noChangeShapeType="1"/>
            </p:cNvSpPr>
            <p:nvPr/>
          </p:nvSpPr>
          <p:spPr bwMode="auto">
            <a:xfrm flipH="1">
              <a:off x="3060625" y="3377821"/>
              <a:ext cx="646762" cy="1115189"/>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4" name="Line 16" descr="."/>
            <p:cNvSpPr>
              <a:spLocks noChangeShapeType="1"/>
            </p:cNvSpPr>
            <p:nvPr/>
          </p:nvSpPr>
          <p:spPr bwMode="auto">
            <a:xfrm flipH="1">
              <a:off x="4571925" y="3702131"/>
              <a:ext cx="36460" cy="143858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5" name="Line 17" descr="."/>
            <p:cNvSpPr>
              <a:spLocks noChangeShapeType="1"/>
            </p:cNvSpPr>
            <p:nvPr/>
          </p:nvSpPr>
          <p:spPr bwMode="auto">
            <a:xfrm>
              <a:off x="5292650" y="2007831"/>
              <a:ext cx="1258663" cy="3566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6" name="Line 18" descr="."/>
            <p:cNvSpPr>
              <a:spLocks noChangeShapeType="1"/>
            </p:cNvSpPr>
            <p:nvPr/>
          </p:nvSpPr>
          <p:spPr bwMode="auto">
            <a:xfrm>
              <a:off x="5292651" y="2440738"/>
              <a:ext cx="1295109" cy="252047"/>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7" name="Line 19" descr="."/>
            <p:cNvSpPr>
              <a:spLocks noChangeShapeType="1"/>
            </p:cNvSpPr>
            <p:nvPr/>
          </p:nvSpPr>
          <p:spPr bwMode="auto">
            <a:xfrm>
              <a:off x="4789413" y="2764159"/>
              <a:ext cx="1473443" cy="503301"/>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8" name="Line 20" descr="."/>
            <p:cNvSpPr>
              <a:spLocks noChangeShapeType="1"/>
            </p:cNvSpPr>
            <p:nvPr/>
          </p:nvSpPr>
          <p:spPr bwMode="auto">
            <a:xfrm>
              <a:off x="4789414" y="3774371"/>
              <a:ext cx="1150064" cy="143777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sp>
          <p:nvSpPr>
            <p:cNvPr id="29" name="Line 21" descr="."/>
            <p:cNvSpPr>
              <a:spLocks noChangeShapeType="1"/>
            </p:cNvSpPr>
            <p:nvPr/>
          </p:nvSpPr>
          <p:spPr bwMode="auto">
            <a:xfrm>
              <a:off x="4860850" y="3305380"/>
              <a:ext cx="1294317" cy="970143"/>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l-GR"/>
            </a:p>
          </p:txBody>
        </p:sp>
      </p:gr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32</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152127"/>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(4 </a:t>
            </a:r>
            <a:r>
              <a:rPr lang="el-GR" dirty="0"/>
              <a:t>από </a:t>
            </a:r>
            <a:r>
              <a:rPr lang="el-GR" dirty="0" smtClean="0"/>
              <a:t>15)</a:t>
            </a:r>
            <a:r>
              <a:rPr lang="el-GR" dirty="0"/>
              <a:t/>
            </a:r>
            <a:br>
              <a:rPr lang="el-GR" dirty="0"/>
            </a:br>
            <a:endParaRPr lang="el-GR" dirty="0"/>
          </a:p>
        </p:txBody>
      </p:sp>
      <p:pic>
        <p:nvPicPr>
          <p:cNvPr id="8" name="Picture 5" descr="Σχεδιάγραμμα, τα ποσοστά των στοιχείων του γάλακτος.&#10;νερό ογδοντα έξι κόμμα έξι τοις εκατό, λίπος τέσσερα κόμμα τέσσερα τοις εκατό, πρωτείνες μηδέν κόμμα έξι τοις εκατό, υδατάνθρακες, άλατα μηδέν κόμμα δεκαεφτά τοις εκατό, ιχνοστοιχεία μηδέν κόμμα εφτά τοις εκατό, βιταμίνες και ένζυμα μηδέν κόμμα δεκατρία τοις εκατό, άλλα συστατικ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8152" y="1268760"/>
            <a:ext cx="6588224"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33</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22413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(5 </a:t>
            </a:r>
            <a:r>
              <a:rPr lang="el-GR" dirty="0"/>
              <a:t>από </a:t>
            </a:r>
            <a:r>
              <a:rPr lang="el-GR" dirty="0" smtClean="0"/>
              <a:t>15)</a:t>
            </a:r>
            <a:r>
              <a:rPr lang="el-GR" dirty="0"/>
              <a:t/>
            </a:r>
            <a:br>
              <a:rPr lang="el-GR" dirty="0"/>
            </a:br>
            <a:endParaRPr lang="el-GR" dirty="0"/>
          </a:p>
        </p:txBody>
      </p:sp>
      <p:sp>
        <p:nvSpPr>
          <p:cNvPr id="6" name="2 - Θέση περιεχομένου"/>
          <p:cNvSpPr>
            <a:spLocks noGrp="1"/>
          </p:cNvSpPr>
          <p:nvPr>
            <p:ph sz="quarter" idx="1"/>
          </p:nvPr>
        </p:nvSpPr>
        <p:spPr>
          <a:xfrm>
            <a:off x="612648" y="1268760"/>
            <a:ext cx="8153400" cy="5040560"/>
          </a:xfrm>
        </p:spPr>
        <p:txBody>
          <a:bodyPr>
            <a:noAutofit/>
          </a:bodyPr>
          <a:lstStyle/>
          <a:p>
            <a:pPr marL="0" indent="0" fontAlgn="auto">
              <a:spcBef>
                <a:spcPts val="0"/>
              </a:spcBef>
              <a:spcAft>
                <a:spcPts val="0"/>
              </a:spcAft>
              <a:buNone/>
              <a:defRPr/>
            </a:pPr>
            <a:r>
              <a:rPr lang="el-GR" sz="2400" dirty="0" smtClean="0"/>
              <a:t>Μεταποίηση Γάλακτος:</a:t>
            </a:r>
          </a:p>
          <a:p>
            <a:pPr marL="0" indent="0" fontAlgn="auto">
              <a:spcBef>
                <a:spcPts val="0"/>
              </a:spcBef>
              <a:spcAft>
                <a:spcPts val="0"/>
              </a:spcAft>
              <a:buNone/>
              <a:defRPr/>
            </a:pPr>
            <a:endParaRPr lang="el-GR" sz="2400" dirty="0"/>
          </a:p>
          <a:p>
            <a:pPr>
              <a:buFontTx/>
              <a:buChar char="•"/>
            </a:pPr>
            <a:r>
              <a:rPr lang="el-GR" altLang="el-GR" sz="2400" dirty="0" smtClean="0"/>
              <a:t>Παστεριωμένο Γάλα,</a:t>
            </a:r>
            <a:endParaRPr lang="el-GR" altLang="el-GR" sz="2400" dirty="0"/>
          </a:p>
          <a:p>
            <a:pPr>
              <a:buFontTx/>
              <a:buChar char="•"/>
            </a:pPr>
            <a:r>
              <a:rPr lang="el-GR" altLang="el-GR" sz="2400" dirty="0" smtClean="0"/>
              <a:t>Γάλα υψηλής παστερίωσης,</a:t>
            </a:r>
            <a:endParaRPr lang="el-GR" altLang="el-GR" sz="2400" dirty="0"/>
          </a:p>
          <a:p>
            <a:pPr>
              <a:buFontTx/>
              <a:buChar char="•"/>
            </a:pPr>
            <a:r>
              <a:rPr lang="el-GR" altLang="el-GR" sz="2400" dirty="0" smtClean="0"/>
              <a:t>Γάλα σκόνη,</a:t>
            </a:r>
            <a:endParaRPr lang="el-GR" altLang="el-GR" sz="2400" dirty="0"/>
          </a:p>
          <a:p>
            <a:pPr>
              <a:buFontTx/>
              <a:buChar char="•"/>
            </a:pPr>
            <a:r>
              <a:rPr lang="el-GR" altLang="el-GR" sz="2400" dirty="0" smtClean="0"/>
              <a:t>Γάλα συμπυκνωμένο,</a:t>
            </a:r>
            <a:endParaRPr lang="el-GR" altLang="el-GR" sz="2400" dirty="0"/>
          </a:p>
          <a:p>
            <a:pPr>
              <a:buFontTx/>
              <a:buChar char="•"/>
            </a:pPr>
            <a:r>
              <a:rPr lang="el-GR" altLang="el-GR" sz="2400" dirty="0" smtClean="0"/>
              <a:t>Τυριά, </a:t>
            </a:r>
            <a:endParaRPr lang="el-GR" altLang="el-GR" sz="2400" dirty="0"/>
          </a:p>
          <a:p>
            <a:pPr>
              <a:buFontTx/>
              <a:buChar char="•"/>
            </a:pPr>
            <a:r>
              <a:rPr lang="el-GR" altLang="el-GR" sz="2400" dirty="0" smtClean="0"/>
              <a:t>Γιαούρτια,</a:t>
            </a:r>
            <a:endParaRPr lang="el-GR" altLang="el-GR" sz="2400" dirty="0"/>
          </a:p>
          <a:p>
            <a:pPr>
              <a:buFontTx/>
              <a:buChar char="•"/>
            </a:pPr>
            <a:r>
              <a:rPr lang="el-GR" altLang="el-GR" sz="2400" dirty="0" smtClean="0"/>
              <a:t>Επιδόρπια γιαουρτιού,</a:t>
            </a:r>
            <a:endParaRPr lang="el-GR" altLang="el-GR" sz="2400" dirty="0"/>
          </a:p>
          <a:p>
            <a:pPr>
              <a:buFontTx/>
              <a:buChar char="•"/>
            </a:pPr>
            <a:r>
              <a:rPr lang="el-GR" altLang="el-GR" sz="2400" dirty="0" smtClean="0"/>
              <a:t>Ροφήματα με βάση το γάλα.</a:t>
            </a:r>
            <a:endParaRPr 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34</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080119"/>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(6 </a:t>
            </a:r>
            <a:r>
              <a:rPr lang="el-GR" dirty="0"/>
              <a:t>από </a:t>
            </a:r>
            <a:r>
              <a:rPr lang="el-GR" dirty="0" smtClean="0"/>
              <a:t>15)</a:t>
            </a:r>
            <a:r>
              <a:rPr lang="el-GR" dirty="0"/>
              <a:t/>
            </a:r>
            <a:br>
              <a:rPr lang="el-GR" dirty="0"/>
            </a:br>
            <a:endParaRPr lang="el-GR" dirty="0"/>
          </a:p>
        </p:txBody>
      </p:sp>
      <p:sp>
        <p:nvSpPr>
          <p:cNvPr id="6" name="2 - Θέση περιεχομένου"/>
          <p:cNvSpPr>
            <a:spLocks noGrp="1"/>
          </p:cNvSpPr>
          <p:nvPr>
            <p:ph sz="quarter" idx="1"/>
          </p:nvPr>
        </p:nvSpPr>
        <p:spPr>
          <a:xfrm>
            <a:off x="612648" y="1628800"/>
            <a:ext cx="8153400" cy="3672408"/>
          </a:xfrm>
        </p:spPr>
        <p:txBody>
          <a:bodyPr>
            <a:noAutofit/>
          </a:bodyPr>
          <a:lstStyle/>
          <a:p>
            <a:pPr marL="0" indent="0">
              <a:buNone/>
            </a:pPr>
            <a:r>
              <a:rPr lang="el-GR" altLang="el-GR" sz="2400" dirty="0" smtClean="0"/>
              <a:t>Προϊόντα γάλακτος: </a:t>
            </a:r>
          </a:p>
          <a:p>
            <a:pPr>
              <a:lnSpc>
                <a:spcPct val="90000"/>
              </a:lnSpc>
            </a:pPr>
            <a:r>
              <a:rPr lang="el-GR" altLang="el-GR" sz="2400" dirty="0"/>
              <a:t>Προϊόντα που παράγονται με βάση το </a:t>
            </a:r>
            <a:r>
              <a:rPr lang="el-GR" altLang="el-GR" sz="2400" dirty="0" smtClean="0"/>
              <a:t>γάλα,</a:t>
            </a:r>
            <a:endParaRPr lang="el-GR" altLang="el-GR" sz="2400" dirty="0"/>
          </a:p>
          <a:p>
            <a:pPr>
              <a:lnSpc>
                <a:spcPct val="90000"/>
              </a:lnSpc>
            </a:pPr>
            <a:r>
              <a:rPr lang="el-GR" altLang="el-GR" sz="2400" dirty="0"/>
              <a:t>Μεταποιημένα προϊόντα που προέρχονται από την μεταποίηση νωπού </a:t>
            </a:r>
            <a:r>
              <a:rPr lang="el-GR" altLang="el-GR" sz="2400" dirty="0" smtClean="0"/>
              <a:t>γάλακτος,</a:t>
            </a:r>
            <a:endParaRPr lang="el-GR" altLang="el-GR" sz="2400" i="1" dirty="0"/>
          </a:p>
          <a:p>
            <a:pPr>
              <a:lnSpc>
                <a:spcPct val="90000"/>
              </a:lnSpc>
            </a:pPr>
            <a:r>
              <a:rPr lang="el-GR" altLang="el-GR" sz="2400" dirty="0"/>
              <a:t>Τα προϊόντα που προέρχονται αποκλειστικά από το γάλα. Είναι δυνατό να περιέχουν πρόσθετες ουσίες, που είναι απαραίτητες για την παρασκευή τους, εφ' όσον δε χρησιμοποιούνται με σκοπό τη μερική ή την ολική αντικατάσταση οποιουδήποτε από τα συστατικά του</a:t>
            </a:r>
            <a:r>
              <a:rPr lang="el-GR" altLang="el-GR" sz="2400" dirty="0" smtClean="0"/>
              <a:t>.</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35</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080119"/>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(7 </a:t>
            </a:r>
            <a:r>
              <a:rPr lang="el-GR" dirty="0"/>
              <a:t>από </a:t>
            </a:r>
            <a:r>
              <a:rPr lang="el-GR" dirty="0" smtClean="0"/>
              <a:t>15)</a:t>
            </a:r>
            <a:r>
              <a:rPr lang="el-GR" dirty="0"/>
              <a:t/>
            </a:r>
            <a:br>
              <a:rPr lang="el-GR" dirty="0"/>
            </a:br>
            <a:endParaRPr lang="el-GR" dirty="0"/>
          </a:p>
        </p:txBody>
      </p:sp>
      <p:sp>
        <p:nvSpPr>
          <p:cNvPr id="6" name="2 - Θέση περιεχομένου" descr="Mη γαλακτοκομικά προϊόντα:&#10;Οτιδήποτε διαφορετικό από τα παραπάνω είναι μη γαλακτοκομικό προϊόν.&#10;&#10;Υποκατάστατα ή αναπληρώματα ή απομιμήσεις προϊόντων γάλακτος (με χρήση φυτικών λιπαρών, πρωτεΐνες γάλακτος και λοιπά).&#10;&#10;"/>
          <p:cNvSpPr>
            <a:spLocks noGrp="1"/>
          </p:cNvSpPr>
          <p:nvPr>
            <p:ph sz="quarter" idx="1"/>
          </p:nvPr>
        </p:nvSpPr>
        <p:spPr>
          <a:xfrm>
            <a:off x="612648" y="1916832"/>
            <a:ext cx="8153400" cy="3312368"/>
          </a:xfrm>
        </p:spPr>
        <p:txBody>
          <a:bodyPr>
            <a:noAutofit/>
          </a:bodyPr>
          <a:lstStyle/>
          <a:p>
            <a:pPr marL="0" indent="0">
              <a:buNone/>
            </a:pPr>
            <a:r>
              <a:rPr lang="el-GR" altLang="el-GR" sz="2800" dirty="0" err="1" smtClean="0"/>
              <a:t>Mη</a:t>
            </a:r>
            <a:r>
              <a:rPr lang="el-GR" altLang="el-GR" sz="2800" dirty="0" smtClean="0"/>
              <a:t> γαλακτοκομικά προϊόντα:</a:t>
            </a:r>
          </a:p>
          <a:p>
            <a:r>
              <a:rPr lang="el-GR" altLang="el-GR" sz="2400" dirty="0" smtClean="0"/>
              <a:t>Οτιδήποτε διαφορετικό από τα παραπάνω είναι μη γαλακτοκομικό προϊόν.</a:t>
            </a:r>
          </a:p>
          <a:p>
            <a:pPr>
              <a:buFontTx/>
              <a:buNone/>
            </a:pPr>
            <a:endParaRPr lang="el-GR" altLang="el-GR" sz="2400" dirty="0" smtClean="0"/>
          </a:p>
          <a:p>
            <a:r>
              <a:rPr lang="el-GR" altLang="el-GR" sz="2400" dirty="0" smtClean="0"/>
              <a:t>Υποκατάστατα ή αναπληρώματα ή απομιμήσεις προϊόντων γάλακτος (με χρήση φυτικών λιπαρών, πρωτεΐνες γάλακτος κλπ).</a:t>
            </a:r>
          </a:p>
          <a:p>
            <a:pPr marL="0" indent="0">
              <a:buNone/>
            </a:pPr>
            <a:endParaRPr lang="el-GR" sz="28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36</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(8 </a:t>
            </a:r>
            <a:r>
              <a:rPr lang="el-GR" dirty="0"/>
              <a:t>από </a:t>
            </a:r>
            <a:r>
              <a:rPr lang="el-GR" dirty="0" smtClean="0"/>
              <a:t>15)</a:t>
            </a:r>
            <a:r>
              <a:rPr lang="el-GR" dirty="0"/>
              <a:t/>
            </a:r>
            <a:br>
              <a:rPr lang="el-GR" dirty="0"/>
            </a:br>
            <a:endParaRPr lang="el-GR" dirty="0"/>
          </a:p>
        </p:txBody>
      </p:sp>
      <p:pic>
        <p:nvPicPr>
          <p:cNvPr id="8" name="Picture 4" descr="Εικόνα, (Tetrapak, 1996) 1. ΠΑΣΤΕΡΙΩΣΗ , 2. ΦΥΓΟΚΕΝΤΡΙΚΗ ΔΙΗΘΗΣΗ , 3. ΤΥΠΟΠΟΙΗΣΗ, 4. ΟΜΟΓΕΝΟΠΟΙΗΣΗ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94" y="1556122"/>
            <a:ext cx="7915246" cy="40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descr="."/>
          <p:cNvSpPr/>
          <p:nvPr/>
        </p:nvSpPr>
        <p:spPr>
          <a:xfrm>
            <a:off x="617194" y="5550331"/>
            <a:ext cx="8131270" cy="830997"/>
          </a:xfrm>
          <a:prstGeom prst="rect">
            <a:avLst/>
          </a:prstGeom>
        </p:spPr>
        <p:txBody>
          <a:bodyPr wrap="square">
            <a:spAutoFit/>
          </a:bodyPr>
          <a:lstStyle/>
          <a:p>
            <a:r>
              <a:rPr lang="el-GR" altLang="el-GR" sz="2400" i="1" dirty="0"/>
              <a:t>(</a:t>
            </a:r>
            <a:r>
              <a:rPr lang="en-US" altLang="el-GR" sz="2400" i="1" dirty="0" err="1"/>
              <a:t>Tetrapak</a:t>
            </a:r>
            <a:r>
              <a:rPr lang="el-GR" altLang="el-GR" sz="2400" i="1" dirty="0"/>
              <a:t>, 1996)</a:t>
            </a:r>
            <a:r>
              <a:rPr lang="el-GR" altLang="el-GR" sz="2400" dirty="0"/>
              <a:t> 1. ΠΑΣΤΕΡΙΩΣΗ , 2. ΦΥΓΟΚΕΝΤΡΙΚΗ ΔΙΗΘΗΣΗ , 3. ΤΥΠΟΠΟΙΗΣΗ, 4. ΟΜΟΓΕΝΟΠΟΙΗΣΗ </a:t>
            </a:r>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37</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(9 </a:t>
            </a:r>
            <a:r>
              <a:rPr lang="el-GR" dirty="0"/>
              <a:t>από </a:t>
            </a:r>
            <a:r>
              <a:rPr lang="el-GR" dirty="0" smtClean="0"/>
              <a:t>15)</a:t>
            </a:r>
            <a:r>
              <a:rPr lang="el-GR" dirty="0"/>
              <a:t/>
            </a:r>
            <a:br>
              <a:rPr lang="el-GR" dirty="0"/>
            </a:br>
            <a:endParaRPr lang="el-GR" dirty="0"/>
          </a:p>
        </p:txBody>
      </p:sp>
      <p:pic>
        <p:nvPicPr>
          <p:cNvPr id="8" name="Picture 5" descr="Απεικόνιση της λειτουργίας της Διήθησς.&#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7303" y="1498538"/>
            <a:ext cx="5005288" cy="444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 Θέση περιεχομένου" descr="."/>
          <p:cNvSpPr>
            <a:spLocks noGrp="1"/>
          </p:cNvSpPr>
          <p:nvPr>
            <p:ph sz="quarter" idx="1"/>
          </p:nvPr>
        </p:nvSpPr>
        <p:spPr>
          <a:xfrm>
            <a:off x="612648" y="1124744"/>
            <a:ext cx="8153400" cy="5040560"/>
          </a:xfrm>
        </p:spPr>
        <p:txBody>
          <a:bodyPr>
            <a:noAutofit/>
          </a:bodyPr>
          <a:lstStyle/>
          <a:p>
            <a:pPr marL="0" indent="0">
              <a:buNone/>
            </a:pPr>
            <a:r>
              <a:rPr lang="el-GR" sz="2800" dirty="0" smtClean="0"/>
              <a:t>Διήθηση:</a:t>
            </a:r>
          </a:p>
          <a:p>
            <a:pPr marL="0" indent="0">
              <a:buNone/>
            </a:pPr>
            <a:endParaRPr lang="el-GR" sz="2800" dirty="0"/>
          </a:p>
        </p:txBody>
      </p:sp>
      <p:sp>
        <p:nvSpPr>
          <p:cNvPr id="10" name="Text Box 6" descr="."/>
          <p:cNvSpPr txBox="1">
            <a:spLocks noChangeArrowheads="1"/>
          </p:cNvSpPr>
          <p:nvPr/>
        </p:nvSpPr>
        <p:spPr bwMode="auto">
          <a:xfrm>
            <a:off x="5688984" y="1700808"/>
            <a:ext cx="1129881" cy="36933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dirty="0"/>
              <a:t>κρέμα</a:t>
            </a:r>
          </a:p>
        </p:txBody>
      </p:sp>
      <p:sp>
        <p:nvSpPr>
          <p:cNvPr id="11" name="Text Box 7" descr="."/>
          <p:cNvSpPr txBox="1">
            <a:spLocks noChangeArrowheads="1"/>
          </p:cNvSpPr>
          <p:nvPr/>
        </p:nvSpPr>
        <p:spPr bwMode="auto">
          <a:xfrm>
            <a:off x="3906839" y="5734997"/>
            <a:ext cx="1453722" cy="646331"/>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dirty="0"/>
              <a:t>Είσοδος γάλακτος</a:t>
            </a:r>
          </a:p>
        </p:txBody>
      </p:sp>
      <p:sp>
        <p:nvSpPr>
          <p:cNvPr id="12" name="Text Box 8" descr="."/>
          <p:cNvSpPr txBox="1">
            <a:spLocks noChangeArrowheads="1"/>
          </p:cNvSpPr>
          <p:nvPr/>
        </p:nvSpPr>
        <p:spPr bwMode="auto">
          <a:xfrm>
            <a:off x="1220406" y="3535164"/>
            <a:ext cx="1533793" cy="36933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a:t>Ξένες ύλες</a:t>
            </a:r>
          </a:p>
        </p:txBody>
      </p:sp>
      <p:sp>
        <p:nvSpPr>
          <p:cNvPr id="13" name="Text Box 9" descr="."/>
          <p:cNvSpPr txBox="1">
            <a:spLocks noChangeArrowheads="1"/>
          </p:cNvSpPr>
          <p:nvPr/>
        </p:nvSpPr>
        <p:spPr bwMode="auto">
          <a:xfrm>
            <a:off x="5688984" y="2204864"/>
            <a:ext cx="1533793" cy="36933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l-GR" altLang="el-GR"/>
              <a:t>Αποβ.γάλα</a:t>
            </a:r>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38</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(10 </a:t>
            </a:r>
            <a:r>
              <a:rPr lang="el-GR" dirty="0"/>
              <a:t>από </a:t>
            </a:r>
            <a:r>
              <a:rPr lang="el-GR" dirty="0" smtClean="0"/>
              <a:t>15)</a:t>
            </a:r>
            <a:r>
              <a:rPr lang="el-GR" dirty="0"/>
              <a:t/>
            </a:r>
            <a:br>
              <a:rPr lang="el-GR" dirty="0"/>
            </a:br>
            <a:endParaRPr lang="el-GR" dirty="0"/>
          </a:p>
        </p:txBody>
      </p:sp>
      <p:pic>
        <p:nvPicPr>
          <p:cNvPr id="28" name="Picture 4" descr="Εικόνα, Εργατήριο Βραδείας παστερίωσης (LTL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1628800"/>
            <a:ext cx="76327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descr="."/>
          <p:cNvSpPr>
            <a:spLocks noGrp="1"/>
          </p:cNvSpPr>
          <p:nvPr>
            <p:ph idx="1"/>
          </p:nvPr>
        </p:nvSpPr>
        <p:spPr>
          <a:xfrm>
            <a:off x="457200" y="1124744"/>
            <a:ext cx="8229600" cy="532656"/>
          </a:xfrm>
        </p:spPr>
        <p:txBody>
          <a:bodyPr>
            <a:normAutofit/>
          </a:bodyPr>
          <a:lstStyle/>
          <a:p>
            <a:r>
              <a:rPr lang="el-GR" sz="2800" dirty="0"/>
              <a:t>Βραδεία παστερίωση (</a:t>
            </a:r>
            <a:r>
              <a:rPr lang="en-US" sz="2800" dirty="0"/>
              <a:t>LTLT</a:t>
            </a:r>
            <a:r>
              <a:rPr lang="el-GR" sz="2800" dirty="0" smtClean="0"/>
              <a:t>):</a:t>
            </a:r>
            <a:endParaRPr lang="el-GR" sz="28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39</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a:xfrm>
            <a:off x="467544" y="1844824"/>
            <a:ext cx="8229600" cy="2952327"/>
          </a:xfrm>
        </p:spPr>
        <p:txBody>
          <a:bodyPr>
            <a:normAutofit lnSpcReduction="10000"/>
          </a:bodyPr>
          <a:lstStyle/>
          <a:p>
            <a:pPr lvl="0"/>
            <a:r>
              <a:rPr lang="el-GR" sz="2800" dirty="0" smtClean="0"/>
              <a:t>Εξοικείωση σπουδαστών με τους κανόνες ασφάλειας και λειτουργίας του Εργαστηρίου Γάλακτος,</a:t>
            </a:r>
          </a:p>
          <a:p>
            <a:pPr lvl="0"/>
            <a:r>
              <a:rPr lang="el-GR" sz="2800" dirty="0" smtClean="0"/>
              <a:t>Ενημέρωση σπουδαστών για τη διάρθρωση του μαθήματος καθώς και την αξιολόγηση του,</a:t>
            </a:r>
          </a:p>
          <a:p>
            <a:pPr lvl="0"/>
            <a:r>
              <a:rPr lang="el-GR" sz="2800" dirty="0" smtClean="0"/>
              <a:t>Εισαγωγικά στοιχεία για το Εργαστήριο: Γάλα, Γαλακτοκομικά, Τεχνολογία, Ποιοτικός Έλεγχος.</a:t>
            </a:r>
          </a:p>
          <a:p>
            <a:pPr marL="0"/>
            <a:endParaRPr lang="el-GR" sz="28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6" name="Slide Number Placeholder 5" descr="."/>
          <p:cNvSpPr>
            <a:spLocks noGrp="1"/>
          </p:cNvSpPr>
          <p:nvPr>
            <p:ph type="sldNum" sz="quarter" idx="12"/>
          </p:nvPr>
        </p:nvSpPr>
        <p:spPr/>
        <p:txBody>
          <a:bodyPr/>
          <a:lstStyle/>
          <a:p>
            <a:fld id="{95390251-5B84-4D2F-A9C7-1C62C4738B3F}" type="slidenum">
              <a:rPr lang="el-GR" smtClean="0"/>
              <a:pPr/>
              <a:t>4</a:t>
            </a:fld>
            <a:endParaRPr lang="el-GR" dirty="0"/>
          </a:p>
        </p:txBody>
      </p:sp>
    </p:spTree>
    <p:custDataLst>
      <p:tags r:id="rId1"/>
    </p:custDataLst>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11 </a:t>
            </a:r>
            <a:r>
              <a:rPr lang="el-GR" dirty="0"/>
              <a:t>από </a:t>
            </a:r>
            <a:r>
              <a:rPr lang="el-GR" dirty="0" smtClean="0"/>
              <a:t>15)</a:t>
            </a:r>
            <a:r>
              <a:rPr lang="el-GR" dirty="0"/>
              <a:t/>
            </a:r>
            <a:br>
              <a:rPr lang="el-GR" dirty="0"/>
            </a:br>
            <a:endParaRPr lang="el-GR" dirty="0"/>
          </a:p>
        </p:txBody>
      </p:sp>
      <p:pic>
        <p:nvPicPr>
          <p:cNvPr id="8" name="Picture 3" descr="Εικόνα, αναπαράσταση Βραδείας παστερίωσης (LTLT) εσωτερικά.&#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592485"/>
            <a:ext cx="8497887"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40</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12 </a:t>
            </a:r>
            <a:r>
              <a:rPr lang="el-GR" dirty="0"/>
              <a:t>από </a:t>
            </a:r>
            <a:r>
              <a:rPr lang="el-GR" dirty="0" smtClean="0"/>
              <a:t>15)</a:t>
            </a:r>
            <a:r>
              <a:rPr lang="el-GR" dirty="0"/>
              <a:t/>
            </a:r>
            <a:br>
              <a:rPr lang="el-GR" dirty="0"/>
            </a:br>
            <a:endParaRPr lang="el-GR" dirty="0"/>
          </a:p>
        </p:txBody>
      </p:sp>
      <p:pic>
        <p:nvPicPr>
          <p:cNvPr id="8" name="Picture 2" descr="Εικόνα, 1.Δοχείο σταθερής στάθμης,                                    &#10;2.Αντλία τροφοδοσίας,                                           &#10;3.Έλεγκτης ροής,                                                     &#10;4.Τμήμα προθέρμανσης (πενήντα ως πενηντα πέντε βαθμούς κελσίου), &#10;5.Φυγοκεντρικός διαχωριστήρας,                         &#10;6.Τμήμα θέρμανσης (εβδομηντα δύο βαθμούς κελσίου),&#10;7.Σωλήναςπαραμονής (εβδομηντα δύο βαθμούς κελσίου ανα δεκαπέντε δευτερόλεπτα),&#10;8. Αντλία μεταφοράς,&#10;9.Μονάδα παραγωγής ζεστού νερού,&#10;10,11. Τμήμα ψύξης,&#10;12.Βαλβίδα εκτροπής/αντίστροφης ροής,&#10;13.Πίνακας ελέγχου.&#10;"/>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99592" y="1844824"/>
            <a:ext cx="7416056" cy="3816424"/>
          </a:xfrm>
          <a:prstGeom prst="rect">
            <a:avLst/>
          </a:prstGeom>
          <a:noFill/>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41</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13 </a:t>
            </a:r>
            <a:r>
              <a:rPr lang="el-GR" dirty="0"/>
              <a:t>από </a:t>
            </a:r>
            <a:r>
              <a:rPr lang="el-GR" dirty="0" smtClean="0"/>
              <a:t>15)</a:t>
            </a:r>
            <a:r>
              <a:rPr lang="el-GR" dirty="0"/>
              <a:t/>
            </a:r>
            <a:br>
              <a:rPr lang="el-GR" dirty="0"/>
            </a:br>
            <a:endParaRPr lang="el-GR" dirty="0"/>
          </a:p>
        </p:txBody>
      </p:sp>
      <p:sp>
        <p:nvSpPr>
          <p:cNvPr id="3" name="Ορθογώνιο 2" descr="1.Δοχείο σταθερής στάθμης,                                    &#10;2.Αντλία τροφοδοσίας,                                           &#10;3.Έλεγκτης ροής,                                                     &#10;4.Τμήμα προθέρμανσης (πενήντα ως πενηντα πέντε βαθμούς κελσίου), &#10;5.Φυγοκεντρικός διαχωριστήρας,                         &#10;6.Τμήμα θέρμανσης (εβδομηντα δύο βαθμούς κελσίου),&#10;7.Σωλήναςπαραμονής (εβδομηντα δύο βαθμούς κελσίου ανα δεκαπέντε δευτερόλεπτα),&#10;8. Αντλία μεταφοράς,&#10;9.Μονάδα παραγωγής ζεστού νερού,&#10;10,11. Τμήμα ψύξης,&#10;12.Βαλβίδα εκτροπής/αντίστροφης ροής,&#10;13.Πίνακας ελέγχου.&#10;"/>
          <p:cNvSpPr/>
          <p:nvPr/>
        </p:nvSpPr>
        <p:spPr>
          <a:xfrm>
            <a:off x="467544" y="1340768"/>
            <a:ext cx="8208912" cy="4524315"/>
          </a:xfrm>
          <a:prstGeom prst="rect">
            <a:avLst/>
          </a:prstGeom>
        </p:spPr>
        <p:txBody>
          <a:bodyPr wrap="square">
            <a:spAutoFit/>
          </a:bodyPr>
          <a:lstStyle/>
          <a:p>
            <a:r>
              <a:rPr lang="el-GR" altLang="el-GR" sz="2400" dirty="0"/>
              <a:t>1.Δοχείο σταθερής </a:t>
            </a:r>
            <a:r>
              <a:rPr lang="el-GR" altLang="el-GR" sz="2400" dirty="0" smtClean="0"/>
              <a:t>στάθμης,                                    </a:t>
            </a:r>
          </a:p>
          <a:p>
            <a:r>
              <a:rPr lang="el-GR" altLang="el-GR" sz="2400" dirty="0" smtClean="0"/>
              <a:t>2.Αντλία τροφοδοσίας,                                           </a:t>
            </a:r>
          </a:p>
          <a:p>
            <a:r>
              <a:rPr lang="el-GR" altLang="el-GR" sz="2400" dirty="0" smtClean="0"/>
              <a:t>3.Έλεγκτης ροής,                                                     </a:t>
            </a:r>
          </a:p>
          <a:p>
            <a:r>
              <a:rPr lang="el-GR" altLang="el-GR" sz="2400" dirty="0" smtClean="0"/>
              <a:t>4.Τμήμα </a:t>
            </a:r>
            <a:r>
              <a:rPr lang="el-GR" altLang="el-GR" sz="2400" dirty="0"/>
              <a:t>προθέρμανσης (50-55°</a:t>
            </a:r>
            <a:r>
              <a:rPr lang="en-US" altLang="el-GR" sz="2400" dirty="0"/>
              <a:t>C</a:t>
            </a:r>
            <a:r>
              <a:rPr lang="el-GR" altLang="el-GR" sz="2400" dirty="0" smtClean="0"/>
              <a:t>), </a:t>
            </a:r>
          </a:p>
          <a:p>
            <a:r>
              <a:rPr lang="el-GR" altLang="el-GR" sz="2400" dirty="0" smtClean="0"/>
              <a:t>5.Φυγοκεντρικός διαχωριστήρας,                         </a:t>
            </a:r>
          </a:p>
          <a:p>
            <a:r>
              <a:rPr lang="el-GR" altLang="el-GR" sz="2400" dirty="0" smtClean="0"/>
              <a:t>6.Τμήμα </a:t>
            </a:r>
            <a:r>
              <a:rPr lang="el-GR" altLang="el-GR" sz="2400" dirty="0"/>
              <a:t>θέρμανσης (72°</a:t>
            </a:r>
            <a:r>
              <a:rPr lang="en-US" altLang="el-GR" sz="2400" dirty="0"/>
              <a:t>C</a:t>
            </a:r>
            <a:r>
              <a:rPr lang="el-GR" altLang="el-GR" sz="2400" dirty="0" smtClean="0"/>
              <a:t>),</a:t>
            </a:r>
          </a:p>
          <a:p>
            <a:r>
              <a:rPr lang="el-GR" altLang="el-GR" sz="2400" dirty="0" smtClean="0"/>
              <a:t>7.Σωλήναςπαραμονής </a:t>
            </a:r>
            <a:r>
              <a:rPr lang="el-GR" altLang="el-GR" sz="2400" dirty="0"/>
              <a:t>(72°</a:t>
            </a:r>
            <a:r>
              <a:rPr lang="en-US" altLang="el-GR" sz="2400" dirty="0"/>
              <a:t>C</a:t>
            </a:r>
            <a:r>
              <a:rPr lang="el-GR" altLang="el-GR" sz="2400" dirty="0"/>
              <a:t>/15</a:t>
            </a:r>
            <a:r>
              <a:rPr lang="en-US" altLang="el-GR" sz="2400" dirty="0"/>
              <a:t>sec</a:t>
            </a:r>
            <a:r>
              <a:rPr lang="el-GR" altLang="el-GR" sz="2400" dirty="0" smtClean="0"/>
              <a:t>),</a:t>
            </a:r>
          </a:p>
          <a:p>
            <a:r>
              <a:rPr lang="el-GR" altLang="el-GR" sz="2400" dirty="0"/>
              <a:t>8. Αντλία </a:t>
            </a:r>
            <a:r>
              <a:rPr lang="el-GR" altLang="el-GR" sz="2400" dirty="0" smtClean="0"/>
              <a:t>μεταφοράς,</a:t>
            </a:r>
          </a:p>
          <a:p>
            <a:r>
              <a:rPr lang="el-GR" altLang="el-GR" sz="2400" dirty="0"/>
              <a:t>9.Μονάδα παραγωγής ζεστού </a:t>
            </a:r>
            <a:r>
              <a:rPr lang="el-GR" altLang="el-GR" sz="2400" dirty="0" smtClean="0"/>
              <a:t>νερού,</a:t>
            </a:r>
          </a:p>
          <a:p>
            <a:r>
              <a:rPr lang="el-GR" altLang="el-GR" sz="2400" dirty="0"/>
              <a:t>10,11. Τμήμα </a:t>
            </a:r>
            <a:r>
              <a:rPr lang="el-GR" altLang="el-GR" sz="2400" dirty="0" smtClean="0"/>
              <a:t>ψύξης,</a:t>
            </a:r>
            <a:endParaRPr lang="el-GR" altLang="el-GR" sz="2400" dirty="0"/>
          </a:p>
          <a:p>
            <a:r>
              <a:rPr lang="el-GR" altLang="el-GR" sz="2400" dirty="0"/>
              <a:t>12.Βαλβίδα εκτροπής/αντίστροφης </a:t>
            </a:r>
            <a:r>
              <a:rPr lang="el-GR" altLang="el-GR" sz="2400" dirty="0" smtClean="0"/>
              <a:t>ροής,</a:t>
            </a:r>
          </a:p>
          <a:p>
            <a:r>
              <a:rPr lang="el-GR" altLang="el-GR" sz="2400" dirty="0"/>
              <a:t>13.Πίνακας </a:t>
            </a:r>
            <a:r>
              <a:rPr lang="el-GR" altLang="el-GR" sz="2400" dirty="0" smtClean="0"/>
              <a:t>ελέγχου.</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42</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14 </a:t>
            </a:r>
            <a:r>
              <a:rPr lang="el-GR" dirty="0"/>
              <a:t>από </a:t>
            </a:r>
            <a:r>
              <a:rPr lang="el-GR" dirty="0" smtClean="0"/>
              <a:t>15)</a:t>
            </a:r>
            <a:r>
              <a:rPr lang="el-GR" dirty="0"/>
              <a:t/>
            </a:r>
            <a:br>
              <a:rPr lang="el-GR" dirty="0"/>
            </a:br>
            <a:endParaRPr lang="el-GR" dirty="0"/>
          </a:p>
        </p:txBody>
      </p:sp>
      <p:sp>
        <p:nvSpPr>
          <p:cNvPr id="6" name="2 - Θέση περιεχομένου"/>
          <p:cNvSpPr>
            <a:spLocks noGrp="1"/>
          </p:cNvSpPr>
          <p:nvPr>
            <p:ph sz="quarter" idx="1"/>
          </p:nvPr>
        </p:nvSpPr>
        <p:spPr>
          <a:xfrm>
            <a:off x="612648" y="1268760"/>
            <a:ext cx="8153400" cy="4752528"/>
          </a:xfrm>
        </p:spPr>
        <p:txBody>
          <a:bodyPr>
            <a:noAutofit/>
          </a:bodyPr>
          <a:lstStyle/>
          <a:p>
            <a:pPr marL="0" indent="0" fontAlgn="auto">
              <a:spcBef>
                <a:spcPts val="0"/>
              </a:spcBef>
              <a:spcAft>
                <a:spcPts val="0"/>
              </a:spcAft>
              <a:buNone/>
              <a:defRPr/>
            </a:pPr>
            <a:r>
              <a:rPr lang="el-GR" sz="2400" dirty="0" smtClean="0"/>
              <a:t>Ποιοτικά χαρακτηριστικά Γάλακτος:</a:t>
            </a:r>
            <a:endParaRPr lang="el-GR" sz="2400" dirty="0"/>
          </a:p>
          <a:p>
            <a:pPr>
              <a:buFontTx/>
              <a:buChar char="•"/>
            </a:pPr>
            <a:r>
              <a:rPr lang="el-GR" altLang="el-GR" sz="2400" dirty="0" err="1" smtClean="0"/>
              <a:t>Νωπότητα</a:t>
            </a:r>
            <a:r>
              <a:rPr lang="el-GR" altLang="el-GR" sz="2400" dirty="0" smtClean="0"/>
              <a:t>,</a:t>
            </a:r>
            <a:endParaRPr lang="el-GR" altLang="el-GR" sz="2400" dirty="0"/>
          </a:p>
          <a:p>
            <a:pPr>
              <a:buFontTx/>
              <a:buChar char="•"/>
            </a:pPr>
            <a:r>
              <a:rPr lang="el-GR" altLang="el-GR" sz="2400" dirty="0" smtClean="0"/>
              <a:t>Καθαρότητα,</a:t>
            </a:r>
            <a:endParaRPr lang="el-GR" altLang="el-GR" sz="2400" dirty="0"/>
          </a:p>
          <a:p>
            <a:pPr>
              <a:buFontTx/>
              <a:buChar char="•"/>
            </a:pPr>
            <a:r>
              <a:rPr lang="el-GR" altLang="el-GR" sz="2400" dirty="0"/>
              <a:t>Μικροβιολογική </a:t>
            </a:r>
            <a:r>
              <a:rPr lang="el-GR" altLang="el-GR" sz="2400" dirty="0" smtClean="0"/>
              <a:t>ποιότητα,</a:t>
            </a:r>
            <a:endParaRPr lang="el-GR" altLang="el-GR" sz="2400" dirty="0"/>
          </a:p>
          <a:p>
            <a:pPr>
              <a:buFontTx/>
              <a:buChar char="•"/>
            </a:pPr>
            <a:r>
              <a:rPr lang="el-GR" altLang="el-GR" sz="2400" dirty="0" err="1" smtClean="0"/>
              <a:t>Ζωανθρωπονόσοι</a:t>
            </a:r>
            <a:r>
              <a:rPr lang="el-GR" altLang="el-GR" sz="2400" dirty="0" smtClean="0"/>
              <a:t>,</a:t>
            </a:r>
            <a:endParaRPr lang="el-GR" altLang="el-GR" sz="2400" dirty="0"/>
          </a:p>
          <a:p>
            <a:pPr>
              <a:buFontTx/>
              <a:buChar char="•"/>
            </a:pPr>
            <a:r>
              <a:rPr lang="el-GR" altLang="el-GR" sz="2400" dirty="0"/>
              <a:t>Κατάλοιπα </a:t>
            </a:r>
            <a:r>
              <a:rPr lang="el-GR" altLang="el-GR" sz="2400" dirty="0" smtClean="0"/>
              <a:t>αντιβιοτικών, </a:t>
            </a:r>
            <a:endParaRPr lang="el-GR" altLang="el-GR" sz="2400" dirty="0"/>
          </a:p>
          <a:p>
            <a:pPr>
              <a:buFontTx/>
              <a:buChar char="•"/>
            </a:pPr>
            <a:r>
              <a:rPr lang="el-GR" altLang="el-GR" sz="2400" dirty="0"/>
              <a:t>Κατάλοιπα </a:t>
            </a:r>
            <a:r>
              <a:rPr lang="el-GR" altLang="el-GR" sz="2400" dirty="0" err="1" smtClean="0"/>
              <a:t>μυκοτοξινών</a:t>
            </a:r>
            <a:r>
              <a:rPr lang="el-GR" altLang="el-GR" sz="2400" dirty="0" smtClean="0"/>
              <a:t>,</a:t>
            </a:r>
            <a:endParaRPr lang="el-GR" altLang="el-GR" sz="2400" dirty="0"/>
          </a:p>
          <a:p>
            <a:pPr>
              <a:buFontTx/>
              <a:buChar char="•"/>
            </a:pPr>
            <a:r>
              <a:rPr lang="el-GR" altLang="el-GR" sz="2400" dirty="0" err="1"/>
              <a:t>Λιποπεριεκτικότητα</a:t>
            </a:r>
            <a:r>
              <a:rPr lang="el-GR" altLang="el-GR" sz="2400" dirty="0"/>
              <a:t>: αξία </a:t>
            </a:r>
            <a:r>
              <a:rPr lang="el-GR" altLang="el-GR" sz="2400" dirty="0" err="1"/>
              <a:t>βουτυροποίησης</a:t>
            </a:r>
            <a:r>
              <a:rPr lang="el-GR" altLang="el-GR" sz="2400" dirty="0"/>
              <a:t> </a:t>
            </a:r>
            <a:r>
              <a:rPr lang="el-GR" altLang="el-GR" sz="2400" dirty="0" smtClean="0"/>
              <a:t>,</a:t>
            </a:r>
            <a:endParaRPr lang="el-GR" altLang="el-GR" sz="2400" dirty="0"/>
          </a:p>
          <a:p>
            <a:pPr>
              <a:buFontTx/>
              <a:buChar char="•"/>
            </a:pPr>
            <a:r>
              <a:rPr lang="el-GR" altLang="el-GR" sz="2400" dirty="0"/>
              <a:t>ΣΥΑΛ: βιομηχανική </a:t>
            </a:r>
            <a:r>
              <a:rPr lang="el-GR" altLang="el-GR" sz="2400" dirty="0" smtClean="0"/>
              <a:t>αξία. </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43</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5"/>
            <a:ext cx="8424936"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
            </a:r>
            <a:br>
              <a:rPr lang="el-GR" dirty="0"/>
            </a:br>
            <a:r>
              <a:rPr lang="el-GR" dirty="0"/>
              <a:t>Εισαγωγικά ποιοτικού ελέγχου και τεχνολογίας γάλακτος (</a:t>
            </a:r>
            <a:r>
              <a:rPr lang="el-GR" dirty="0" smtClean="0"/>
              <a:t>15 </a:t>
            </a:r>
            <a:r>
              <a:rPr lang="el-GR" dirty="0"/>
              <a:t>από </a:t>
            </a:r>
            <a:r>
              <a:rPr lang="el-GR" dirty="0" smtClean="0"/>
              <a:t>15)</a:t>
            </a:r>
            <a:r>
              <a:rPr lang="el-GR" dirty="0"/>
              <a:t/>
            </a:r>
            <a:br>
              <a:rPr lang="el-GR" dirty="0"/>
            </a:br>
            <a:endParaRPr lang="el-GR" dirty="0"/>
          </a:p>
        </p:txBody>
      </p:sp>
      <p:pic>
        <p:nvPicPr>
          <p:cNvPr id="8" name="Picture 5" descr="[DECORATI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128" y="1098122"/>
            <a:ext cx="6948264" cy="52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44</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152127"/>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Διάρθρωση Εργαστηριακών </a:t>
            </a:r>
            <a:r>
              <a:rPr lang="el-GR" dirty="0" smtClean="0"/>
              <a:t>Ασκήσεων</a:t>
            </a:r>
            <a:br>
              <a:rPr lang="el-GR" dirty="0" smtClean="0"/>
            </a:br>
            <a:r>
              <a:rPr lang="el-GR" dirty="0" smtClean="0"/>
              <a:t>(1 από 2) </a:t>
            </a:r>
            <a:endParaRPr lang="el-GR" dirty="0"/>
          </a:p>
        </p:txBody>
      </p:sp>
      <p:sp>
        <p:nvSpPr>
          <p:cNvPr id="6" name="2 - Θέση περιεχομένου"/>
          <p:cNvSpPr>
            <a:spLocks noGrp="1"/>
          </p:cNvSpPr>
          <p:nvPr>
            <p:ph sz="quarter" idx="1"/>
          </p:nvPr>
        </p:nvSpPr>
        <p:spPr>
          <a:xfrm>
            <a:off x="612648" y="1340768"/>
            <a:ext cx="8153400" cy="4752528"/>
          </a:xfrm>
        </p:spPr>
        <p:txBody>
          <a:bodyPr>
            <a:noAutofit/>
          </a:bodyPr>
          <a:lstStyle/>
          <a:p>
            <a:pPr>
              <a:lnSpc>
                <a:spcPct val="150000"/>
              </a:lnSpc>
            </a:pPr>
            <a:r>
              <a:rPr lang="el-GR" altLang="el-GR" sz="2400" dirty="0" smtClean="0"/>
              <a:t>Δειγματοληψία Γάλακτος &amp; Γαλακτοκομικών </a:t>
            </a:r>
            <a:r>
              <a:rPr lang="el-GR" altLang="el-GR" sz="2400" dirty="0" err="1" smtClean="0"/>
              <a:t>Προιόντων</a:t>
            </a:r>
            <a:r>
              <a:rPr lang="el-GR" altLang="el-GR" sz="2400" dirty="0" smtClean="0"/>
              <a:t>,</a:t>
            </a:r>
            <a:endParaRPr lang="el-GR" altLang="el-GR" sz="2400" dirty="0"/>
          </a:p>
          <a:p>
            <a:pPr>
              <a:lnSpc>
                <a:spcPct val="150000"/>
              </a:lnSpc>
            </a:pPr>
            <a:r>
              <a:rPr lang="el-GR" altLang="el-GR" sz="2400" dirty="0" smtClean="0"/>
              <a:t>Προσδιορισμός καθαρότητας – </a:t>
            </a:r>
            <a:r>
              <a:rPr lang="el-GR" altLang="el-GR" sz="2400" dirty="0" err="1" smtClean="0"/>
              <a:t>Νωπότητας</a:t>
            </a:r>
            <a:r>
              <a:rPr lang="el-GR" altLang="el-GR" sz="2400" dirty="0" smtClean="0"/>
              <a:t> Γάλακτος,</a:t>
            </a:r>
            <a:endParaRPr lang="el-GR" altLang="el-GR" sz="2400" dirty="0"/>
          </a:p>
          <a:p>
            <a:pPr>
              <a:lnSpc>
                <a:spcPct val="150000"/>
              </a:lnSpc>
            </a:pPr>
            <a:r>
              <a:rPr lang="el-GR" altLang="el-GR" sz="2400" dirty="0" smtClean="0"/>
              <a:t>Μικροβιολογία Γάλακτος: Προσδιορισμός ολικής </a:t>
            </a:r>
            <a:r>
              <a:rPr lang="el-GR" altLang="el-GR" sz="2400" dirty="0" err="1" smtClean="0"/>
              <a:t>μεσόφιλης</a:t>
            </a:r>
            <a:r>
              <a:rPr lang="el-GR" altLang="el-GR" sz="2400" dirty="0" smtClean="0"/>
              <a:t> χλωρίδας – σωματικά κύτταρα – δοκιμή κυανού μεθυλενίου,</a:t>
            </a:r>
            <a:endParaRPr lang="el-GR" altLang="el-GR" sz="2400" dirty="0"/>
          </a:p>
          <a:p>
            <a:pPr>
              <a:lnSpc>
                <a:spcPct val="150000"/>
              </a:lnSpc>
            </a:pPr>
            <a:r>
              <a:rPr lang="el-GR" altLang="el-GR" sz="2400" dirty="0" smtClean="0"/>
              <a:t>Νοθείες: Προσδιορισμός ειδικού βάρους γάλακτος,</a:t>
            </a:r>
            <a:endParaRPr lang="el-GR" altLang="el-GR" sz="2400" dirty="0"/>
          </a:p>
          <a:p>
            <a:pPr>
              <a:lnSpc>
                <a:spcPct val="150000"/>
              </a:lnSpc>
            </a:pPr>
            <a:r>
              <a:rPr lang="el-GR" altLang="el-GR" sz="2400" dirty="0" smtClean="0"/>
              <a:t>Υπολογισμός νοθείας – σημείο πήξης, </a:t>
            </a:r>
            <a:endParaRPr lang="el-GR" altLang="el-GR" sz="2400" dirty="0"/>
          </a:p>
          <a:p>
            <a:pPr>
              <a:lnSpc>
                <a:spcPct val="150000"/>
              </a:lnSpc>
            </a:pPr>
            <a:r>
              <a:rPr lang="el-GR" altLang="el-GR" sz="2400" dirty="0" smtClean="0"/>
              <a:t>Παστερίωση – δοκιμή </a:t>
            </a:r>
            <a:r>
              <a:rPr lang="el-GR" altLang="el-GR" sz="2400" dirty="0" err="1" smtClean="0"/>
              <a:t>φωσφατάσης</a:t>
            </a:r>
            <a:r>
              <a:rPr lang="el-GR" altLang="el-GR" sz="2400" dirty="0" smtClean="0"/>
              <a:t>.</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45</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custDataLst>
              <p:tags r:id="rId2"/>
            </p:custDataLst>
          </p:nvPr>
        </p:nvSpPr>
        <p:spPr>
          <a:xfrm>
            <a:off x="395537" y="44624"/>
            <a:ext cx="8424936" cy="1152127"/>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80000"/>
              </a:lnSpc>
            </a:pPr>
            <a:r>
              <a:rPr lang="el-GR" dirty="0"/>
              <a:t>Διάρθρωση Εργαστηριακών Ασκήσεων</a:t>
            </a:r>
            <a:br>
              <a:rPr lang="el-GR" dirty="0"/>
            </a:br>
            <a:r>
              <a:rPr lang="el-GR" dirty="0" smtClean="0"/>
              <a:t>(2 </a:t>
            </a:r>
            <a:r>
              <a:rPr lang="el-GR" dirty="0"/>
              <a:t>από 2) </a:t>
            </a:r>
          </a:p>
        </p:txBody>
      </p:sp>
      <p:sp>
        <p:nvSpPr>
          <p:cNvPr id="6" name="2 - Θέση περιεχομένου" descr="Προσδιορισμός ρυπαντών γάλακτος: Ανίχνευση αντιμικροβιακών παραγόντων με ταχείες μεθόδους (Delvotest, Elisa Lit) – ανίχνευση αφλατοξίνης Μ1,&#10;Χημική σύσταση γάλακτος: Προσδιορισμός λίπους κατά Gerber, &#10;Επισκέψεις: Γαλακτοβιομηχανία, Τυροκομείο, &#10;Παραγωγή προιόντων γάλακτος: Τυριά, Γιαούρτη, Παγωτό,&#10;Οργανοληπτικός έλεγχος.&#10;"/>
          <p:cNvSpPr>
            <a:spLocks noGrp="1"/>
          </p:cNvSpPr>
          <p:nvPr>
            <p:ph sz="quarter" idx="1"/>
          </p:nvPr>
        </p:nvSpPr>
        <p:spPr>
          <a:xfrm>
            <a:off x="612648" y="1196752"/>
            <a:ext cx="8153400" cy="5040560"/>
          </a:xfrm>
        </p:spPr>
        <p:txBody>
          <a:bodyPr>
            <a:noAutofit/>
          </a:bodyPr>
          <a:lstStyle/>
          <a:p>
            <a:pPr>
              <a:lnSpc>
                <a:spcPct val="150000"/>
              </a:lnSpc>
            </a:pPr>
            <a:r>
              <a:rPr lang="el-GR" altLang="el-GR" sz="2400" dirty="0" smtClean="0"/>
              <a:t>Προσδιορισμός ρυπαντών γάλακτος: Ανίχνευση </a:t>
            </a:r>
            <a:r>
              <a:rPr lang="el-GR" altLang="el-GR" sz="2400" dirty="0" err="1" smtClean="0"/>
              <a:t>αντιμικροβιακών</a:t>
            </a:r>
            <a:r>
              <a:rPr lang="el-GR" altLang="el-GR" sz="2400" dirty="0" smtClean="0"/>
              <a:t> παραγόντων με ταχείες μεθόδους </a:t>
            </a:r>
            <a:r>
              <a:rPr lang="en-GB" altLang="el-GR" sz="2400" dirty="0" smtClean="0"/>
              <a:t>(</a:t>
            </a:r>
            <a:r>
              <a:rPr lang="en-GB" altLang="el-GR" sz="2400" dirty="0" err="1" smtClean="0"/>
              <a:t>Delvotest</a:t>
            </a:r>
            <a:r>
              <a:rPr lang="en-GB" altLang="el-GR" sz="2400" dirty="0" smtClean="0"/>
              <a:t>, Elisa Lit)</a:t>
            </a:r>
            <a:r>
              <a:rPr lang="el-GR" altLang="el-GR" sz="2400" dirty="0" smtClean="0"/>
              <a:t> – ανίχνευση </a:t>
            </a:r>
            <a:r>
              <a:rPr lang="el-GR" altLang="el-GR" sz="2400" dirty="0" err="1" smtClean="0"/>
              <a:t>αφλατοξίνης</a:t>
            </a:r>
            <a:r>
              <a:rPr lang="el-GR" altLang="el-GR" sz="2400" dirty="0" smtClean="0"/>
              <a:t> Μ1,</a:t>
            </a:r>
          </a:p>
          <a:p>
            <a:pPr>
              <a:lnSpc>
                <a:spcPct val="150000"/>
              </a:lnSpc>
            </a:pPr>
            <a:r>
              <a:rPr lang="el-GR" altLang="el-GR" sz="2400" dirty="0" smtClean="0"/>
              <a:t>Χημική σύσταση γάλακτος: Προσδιορισμός λίπους κατά </a:t>
            </a:r>
            <a:r>
              <a:rPr lang="en-GB" altLang="el-GR" sz="2400" dirty="0" smtClean="0"/>
              <a:t>Gerber,</a:t>
            </a:r>
            <a:r>
              <a:rPr lang="en-US" altLang="el-GR" sz="2400" dirty="0" smtClean="0"/>
              <a:t> </a:t>
            </a:r>
            <a:endParaRPr lang="el-GR" altLang="el-GR" sz="2400" dirty="0"/>
          </a:p>
          <a:p>
            <a:pPr>
              <a:lnSpc>
                <a:spcPct val="150000"/>
              </a:lnSpc>
            </a:pPr>
            <a:r>
              <a:rPr lang="el-GR" altLang="el-GR" sz="2400" dirty="0" smtClean="0"/>
              <a:t>Επισκέψεις: Γαλακτοβιομηχανία, Τυροκομείο, </a:t>
            </a:r>
            <a:endParaRPr lang="el-GR" altLang="el-GR" sz="2400" dirty="0"/>
          </a:p>
          <a:p>
            <a:pPr>
              <a:lnSpc>
                <a:spcPct val="150000"/>
              </a:lnSpc>
            </a:pPr>
            <a:r>
              <a:rPr lang="el-GR" altLang="el-GR" sz="2400" dirty="0" smtClean="0"/>
              <a:t>Παραγωγή </a:t>
            </a:r>
            <a:r>
              <a:rPr lang="el-GR" altLang="el-GR" sz="2400" dirty="0" err="1" smtClean="0"/>
              <a:t>προιόντων</a:t>
            </a:r>
            <a:r>
              <a:rPr lang="el-GR" altLang="el-GR" sz="2400" dirty="0" smtClean="0"/>
              <a:t> γάλακτος: Τυριά, Γιαούρτη, Παγωτό,</a:t>
            </a:r>
            <a:endParaRPr lang="el-GR" altLang="el-GR" sz="2400" dirty="0"/>
          </a:p>
          <a:p>
            <a:pPr>
              <a:lnSpc>
                <a:spcPct val="150000"/>
              </a:lnSpc>
            </a:pPr>
            <a:r>
              <a:rPr lang="el-GR" altLang="el-GR" sz="2400" dirty="0" smtClean="0"/>
              <a:t>Οργανοληπτικός έλεγχος.</a:t>
            </a:r>
            <a:endParaRPr lang="el-GR" altLang="el-GR" sz="2400" dirty="0"/>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46</a:t>
            </a:fld>
            <a:endParaRPr lang="el-GR" dirty="0"/>
          </a:p>
        </p:txBody>
      </p:sp>
    </p:spTree>
    <p:custDataLst>
      <p:tags r:id="rId1"/>
    </p:custDataLst>
    <p:extLst>
      <p:ext uri="{BB962C8B-B14F-4D97-AF65-F5344CB8AC3E}">
        <p14:creationId xmlns:p14="http://schemas.microsoft.com/office/powerpoint/2010/main" val="2570647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85800" y="2030983"/>
            <a:ext cx="7772400" cy="1470025"/>
          </a:xfrm>
        </p:spPr>
        <p:txBody>
          <a:bodyPr/>
          <a:lstStyle/>
          <a:p>
            <a:r>
              <a:rPr lang="el-GR" dirty="0" smtClean="0"/>
              <a:t>Τέλος Ενότητας</a:t>
            </a:r>
            <a:endParaRPr lang="el-GR" dirty="0"/>
          </a:p>
        </p:txBody>
      </p:sp>
      <p:pic>
        <p:nvPicPr>
          <p:cNvPr id="9" name="7 - Εικόνα" descr="εικόνα Λογότυπο για Άδειες χρήσης Creative Commons">
            <a:hlinkClick r:id="rId4"/>
          </p:cNvPr>
          <p:cNvPicPr>
            <a:picLocks noChangeAspect="1"/>
          </p:cNvPicPr>
          <p:nvPr/>
        </p:nvPicPr>
        <p:blipFill>
          <a:blip r:embed="rId5" cstate="print"/>
          <a:stretch>
            <a:fillRect/>
          </a:stretch>
        </p:blipFill>
        <p:spPr>
          <a:xfrm>
            <a:off x="2080877" y="5827935"/>
            <a:ext cx="1581685" cy="553393"/>
          </a:xfrm>
          <a:prstGeom prst="rect">
            <a:avLst/>
          </a:prstGeom>
        </p:spPr>
      </p:pic>
      <p:pic>
        <p:nvPicPr>
          <p:cNvPr id="10" name="Picture 3" descr="εικόνα Λογότυπο Επιχειρησιακού Προγράμματος Εκπαίδευση και Δια βίου Μάθηση">
            <a:hlinkClick r:id="rId6"/>
          </p:cNvPr>
          <p:cNvPicPr>
            <a:picLocks noChangeAspect="1" noChangeArrowheads="1"/>
          </p:cNvPicPr>
          <p:nvPr/>
        </p:nvPicPr>
        <p:blipFill>
          <a:blip r:embed="rId7" cstate="print"/>
          <a:srcRect/>
          <a:stretch>
            <a:fillRect/>
          </a:stretch>
        </p:blipFill>
        <p:spPr bwMode="auto">
          <a:xfrm>
            <a:off x="3662562" y="5733256"/>
            <a:ext cx="3240360" cy="771224"/>
          </a:xfrm>
          <a:prstGeom prst="rect">
            <a:avLst/>
          </a:prstGeom>
          <a:noFill/>
        </p:spPr>
      </p:pic>
    </p:spTree>
    <p:custDataLst>
      <p:tags r:id="rId1"/>
    </p:custDataLst>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274638"/>
            <a:ext cx="8229600" cy="1143000"/>
          </a:xfrm>
        </p:spPr>
        <p:txBody>
          <a:bodyPr/>
          <a:lstStyle/>
          <a:p>
            <a:r>
              <a:rPr lang="el-GR" dirty="0" smtClean="0"/>
              <a:t>Περιεχόμενα ενότητας</a:t>
            </a:r>
            <a:endParaRPr lang="el-GR" dirty="0"/>
          </a:p>
        </p:txBody>
      </p:sp>
      <p:sp>
        <p:nvSpPr>
          <p:cNvPr id="3" name="Content Placeholder 2"/>
          <p:cNvSpPr>
            <a:spLocks noGrp="1"/>
          </p:cNvSpPr>
          <p:nvPr>
            <p:ph idx="1"/>
          </p:nvPr>
        </p:nvSpPr>
        <p:spPr>
          <a:xfrm>
            <a:off x="467544" y="2132856"/>
            <a:ext cx="8208912" cy="2509739"/>
          </a:xfrm>
        </p:spPr>
        <p:txBody>
          <a:bodyPr>
            <a:noAutofit/>
          </a:bodyPr>
          <a:lstStyle/>
          <a:p>
            <a:pPr fontAlgn="auto">
              <a:spcAft>
                <a:spcPts val="0"/>
              </a:spcAft>
              <a:defRPr/>
            </a:pPr>
            <a:r>
              <a:rPr lang="el-GR" dirty="0" smtClean="0">
                <a:hlinkClick r:id="rId4" action="ppaction://hlinksldjump"/>
              </a:rPr>
              <a:t>Ασφάλεια στο εργαστήριο,</a:t>
            </a:r>
            <a:endParaRPr lang="el-GR" dirty="0" smtClean="0"/>
          </a:p>
          <a:p>
            <a:pPr fontAlgn="auto">
              <a:spcAft>
                <a:spcPts val="0"/>
              </a:spcAft>
              <a:buFontTx/>
              <a:buNone/>
              <a:defRPr/>
            </a:pPr>
            <a:endParaRPr lang="el-GR" dirty="0" smtClean="0"/>
          </a:p>
          <a:p>
            <a:pPr fontAlgn="auto">
              <a:spcAft>
                <a:spcPts val="0"/>
              </a:spcAft>
              <a:defRPr/>
            </a:pPr>
            <a:r>
              <a:rPr lang="el-GR" dirty="0" smtClean="0">
                <a:hlinkClick r:id="rId5" action="ppaction://hlinksldjump"/>
              </a:rPr>
              <a:t>Εισαγωγικά ποιοτικού ελέγχου και τεχνολογίας γάλακτος.</a:t>
            </a:r>
            <a:endParaRPr lang="el-GR" dirty="0" smtClean="0"/>
          </a:p>
          <a:p>
            <a:pPr marL="0"/>
            <a:endParaRPr lang="el-GR" dirty="0" smtClean="0"/>
          </a:p>
          <a:p>
            <a:pPr>
              <a:buFont typeface="Wingdings" pitchFamily="2" charset="2"/>
              <a:buChar char="§"/>
            </a:pPr>
            <a:endParaRPr lang="el-GR" dirty="0"/>
          </a:p>
        </p:txBody>
      </p:sp>
      <p:sp>
        <p:nvSpPr>
          <p:cNvPr id="5" name="Θέση υποσέλιδου 3" descr="."/>
          <p:cNvSpPr txBox="1">
            <a:spLocks/>
          </p:cNvSpPr>
          <p:nvPr/>
        </p:nvSpPr>
        <p:spPr>
          <a:xfrm>
            <a:off x="2909727"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4" name="Slide Number Placeholder 3" descr="."/>
          <p:cNvSpPr>
            <a:spLocks noGrp="1"/>
          </p:cNvSpPr>
          <p:nvPr>
            <p:ph type="sldNum" sz="quarter" idx="12"/>
          </p:nvPr>
        </p:nvSpPr>
        <p:spPr/>
        <p:txBody>
          <a:bodyPr/>
          <a:lstStyle/>
          <a:p>
            <a:fld id="{95390251-5B84-4D2F-A9C7-1C62C4738B3F}" type="slidenum">
              <a:rPr lang="el-GR" smtClean="0"/>
              <a:pPr/>
              <a:t>5</a:t>
            </a:fld>
            <a:endParaRPr lang="el-GR"/>
          </a:p>
        </p:txBody>
      </p:sp>
    </p:spTree>
    <p:custDataLst>
      <p:tags r:id="rId1"/>
    </p:custDataLst>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noChangeArrowheads="1"/>
          </p:cNvSpPr>
          <p:nvPr>
            <p:ph type="title"/>
            <p:custDataLst>
              <p:tags r:id="rId2"/>
            </p:custDataLst>
          </p:nvPr>
        </p:nvSpPr>
        <p:spPr>
          <a:xfrm>
            <a:off x="457200" y="44624"/>
            <a:ext cx="8229600" cy="1224136"/>
          </a:xfrm>
        </p:spPr>
        <p:txBody>
          <a:bodyPr>
            <a:noAutofit/>
          </a:bodyPr>
          <a:lstStyle/>
          <a:p>
            <a:r>
              <a:rPr lang="el-GR" sz="4000" dirty="0"/>
              <a:t>Ασφάλεια στο </a:t>
            </a:r>
            <a:r>
              <a:rPr lang="el-GR" sz="4000" dirty="0" smtClean="0"/>
              <a:t>εργαστήριο (1 από 24)</a:t>
            </a:r>
            <a:endParaRPr lang="el-GR" sz="4000" dirty="0"/>
          </a:p>
        </p:txBody>
      </p:sp>
      <p:sp>
        <p:nvSpPr>
          <p:cNvPr id="23" name="Rectangle 3"/>
          <p:cNvSpPr>
            <a:spLocks noGrp="1" noChangeArrowheads="1"/>
          </p:cNvSpPr>
          <p:nvPr>
            <p:ph idx="1"/>
            <p:custDataLst>
              <p:tags r:id="rId3"/>
            </p:custDataLst>
          </p:nvPr>
        </p:nvSpPr>
        <p:spPr>
          <a:xfrm>
            <a:off x="457200" y="2204864"/>
            <a:ext cx="8229600" cy="3024336"/>
          </a:xfrm>
        </p:spPr>
        <p:txBody>
          <a:bodyPr>
            <a:noAutofit/>
          </a:bodyPr>
          <a:lstStyle/>
          <a:p>
            <a:r>
              <a:rPr lang="el-GR" altLang="el-GR" sz="2400" dirty="0"/>
              <a:t>Αντίγραφο : Κανόνες ασφάλειας εργαστηρίου </a:t>
            </a:r>
            <a:r>
              <a:rPr lang="el-GR" altLang="el-GR" sz="2400" dirty="0" smtClean="0"/>
              <a:t>γάλακτος, </a:t>
            </a:r>
            <a:endParaRPr lang="el-GR" altLang="el-GR" sz="2400" dirty="0"/>
          </a:p>
          <a:p>
            <a:endParaRPr lang="el-GR" altLang="el-GR" sz="2400" dirty="0"/>
          </a:p>
          <a:p>
            <a:r>
              <a:rPr lang="el-GR" altLang="el-GR" sz="2400" dirty="0"/>
              <a:t>Υπογραφή δήλωσης κανόνων ασφάλειας εργαστηρίου </a:t>
            </a:r>
            <a:r>
              <a:rPr lang="el-GR" altLang="el-GR" sz="2400" dirty="0" smtClean="0"/>
              <a:t>γάλακτος. </a:t>
            </a:r>
            <a:endParaRPr lang="el-GR" altLang="el-GR" sz="2400" dirty="0"/>
          </a:p>
        </p:txBody>
      </p:sp>
      <p:sp>
        <p:nvSpPr>
          <p:cNvPr id="5" name="Θέση υποσέλιδου 3" descr="."/>
          <p:cNvSpPr txBox="1">
            <a:spLocks/>
          </p:cNvSpPr>
          <p:nvPr/>
        </p:nvSpPr>
        <p:spPr>
          <a:xfrm>
            <a:off x="3120356"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2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6</a:t>
            </a:fld>
            <a:endParaRPr lang="el-GR" sz="1400" dirty="0"/>
          </a:p>
        </p:txBody>
      </p:sp>
    </p:spTree>
    <p:custDataLst>
      <p:tags r:id="rId1"/>
    </p:custDataLst>
    <p:extLst>
      <p:ext uri="{BB962C8B-B14F-4D97-AF65-F5344CB8AC3E}">
        <p14:creationId xmlns:p14="http://schemas.microsoft.com/office/powerpoint/2010/main" val="1552273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67544" y="44624"/>
            <a:ext cx="8219256" cy="1152128"/>
          </a:xfrm>
        </p:spPr>
        <p:txBody>
          <a:bodyPr>
            <a:noAutofit/>
          </a:bodyPr>
          <a:lstStyle/>
          <a:p>
            <a:r>
              <a:rPr lang="el-GR" sz="4000" dirty="0"/>
              <a:t>Ασφάλεια στο εργαστήριο </a:t>
            </a:r>
            <a:r>
              <a:rPr lang="el-GR" sz="4000" dirty="0" smtClean="0"/>
              <a:t>(2 </a:t>
            </a:r>
            <a:r>
              <a:rPr lang="el-GR" sz="4000" dirty="0"/>
              <a:t>από </a:t>
            </a:r>
            <a:r>
              <a:rPr lang="el-GR" sz="4000" dirty="0" smtClean="0"/>
              <a:t>24)</a:t>
            </a:r>
            <a:endParaRPr lang="el-GR" sz="4000" dirty="0"/>
          </a:p>
        </p:txBody>
      </p:sp>
      <p:sp>
        <p:nvSpPr>
          <p:cNvPr id="9" name="Rectangle 3"/>
          <p:cNvSpPr txBox="1">
            <a:spLocks noChangeArrowheads="1"/>
          </p:cNvSpPr>
          <p:nvPr>
            <p:custDataLst>
              <p:tags r:id="rId2"/>
            </p:custDataLst>
          </p:nvPr>
        </p:nvSpPr>
        <p:spPr>
          <a:xfrm>
            <a:off x="467544" y="1340768"/>
            <a:ext cx="8219256" cy="18722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90000"/>
              </a:lnSpc>
              <a:buFont typeface="Wingdings" panose="05000000000000000000" pitchFamily="2" charset="2"/>
              <a:buChar char="§"/>
            </a:pPr>
            <a:r>
              <a:rPr lang="el-GR" altLang="el-GR" sz="2400" dirty="0"/>
              <a:t>Πάντοτε θα πρέπει, για λόγους ασφαλείας, να υπάρχει τουλάχιστον ένας ακόμα συμφοιτητής σου στον ίδιο χώρο.</a:t>
            </a:r>
          </a:p>
          <a:p>
            <a:pPr marL="342900" indent="-342900" algn="l">
              <a:lnSpc>
                <a:spcPct val="90000"/>
              </a:lnSpc>
              <a:buFont typeface="Wingdings" panose="05000000000000000000" pitchFamily="2" charset="2"/>
              <a:buChar char="§"/>
            </a:pPr>
            <a:endParaRPr lang="el-GR" altLang="el-GR" sz="2400" dirty="0"/>
          </a:p>
          <a:p>
            <a:pPr marL="342900" indent="-342900" algn="l">
              <a:lnSpc>
                <a:spcPct val="90000"/>
              </a:lnSpc>
              <a:buFont typeface="Wingdings" panose="05000000000000000000" pitchFamily="2" charset="2"/>
              <a:buChar char="§"/>
            </a:pPr>
            <a:r>
              <a:rPr lang="el-GR" altLang="el-GR" sz="2400" dirty="0"/>
              <a:t>Επιπλέον, εκεί κοντά θα πρέπει να είναι παρών και κάποιος από το προσωπικό του </a:t>
            </a:r>
            <a:r>
              <a:rPr lang="el-GR" altLang="el-GR" sz="2400" dirty="0" smtClean="0"/>
              <a:t>εργαστηρίου.</a:t>
            </a:r>
            <a:endParaRPr lang="el-GR" altLang="el-GR" sz="2400" dirty="0"/>
          </a:p>
          <a:p>
            <a:pPr marL="342900" indent="-342900" algn="l">
              <a:lnSpc>
                <a:spcPct val="90000"/>
              </a:lnSpc>
              <a:buFont typeface="Wingdings" panose="05000000000000000000" pitchFamily="2" charset="2"/>
              <a:buChar char="§"/>
            </a:pPr>
            <a:endParaRPr lang="el-GR" altLang="el-GR" sz="2400" dirty="0"/>
          </a:p>
        </p:txBody>
      </p:sp>
      <p:pic>
        <p:nvPicPr>
          <p:cNvPr id="6" name="Picture 5" descr="Εικόνα, επιστήμονες στο χώρο του εργαστηρίο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059832" y="3286199"/>
            <a:ext cx="3436466" cy="3023121"/>
          </a:xfrm>
          <a:prstGeom prst="rect">
            <a:avLst/>
          </a:prstGeom>
          <a:noFill/>
        </p:spPr>
      </p:pic>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7</a:t>
            </a:fld>
            <a:endParaRPr lang="el-GR" sz="1400" dirty="0"/>
          </a:p>
        </p:txBody>
      </p:sp>
    </p:spTree>
    <p:custDataLst>
      <p:tags r:id="rId1"/>
    </p:custDataLst>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467544" y="44624"/>
            <a:ext cx="8219256" cy="122413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(3 </a:t>
            </a:r>
            <a:r>
              <a:rPr lang="el-GR" sz="4000" dirty="0"/>
              <a:t>από </a:t>
            </a:r>
            <a:r>
              <a:rPr lang="el-GR" sz="4000" dirty="0" smtClean="0"/>
              <a:t>24)</a:t>
            </a:r>
            <a:endParaRPr lang="el-GR" sz="4000" dirty="0"/>
          </a:p>
        </p:txBody>
      </p:sp>
      <p:sp>
        <p:nvSpPr>
          <p:cNvPr id="7" name="2 - Θέση περιεχομένου"/>
          <p:cNvSpPr>
            <a:spLocks noGrp="1"/>
          </p:cNvSpPr>
          <p:nvPr>
            <p:ph idx="1"/>
          </p:nvPr>
        </p:nvSpPr>
        <p:spPr>
          <a:xfrm>
            <a:off x="467544" y="1052735"/>
            <a:ext cx="8219256" cy="2376265"/>
          </a:xfrm>
        </p:spPr>
        <p:txBody>
          <a:bodyPr>
            <a:noAutofit/>
          </a:bodyPr>
          <a:lstStyle/>
          <a:p>
            <a:r>
              <a:rPr lang="el-GR" altLang="el-GR" sz="2400" dirty="0"/>
              <a:t>Οι πόρτες του εργαστηρίου δεν κλειδώνονται κατά τη διάρκεια της </a:t>
            </a:r>
            <a:r>
              <a:rPr lang="el-GR" altLang="el-GR" sz="2400" dirty="0" smtClean="0"/>
              <a:t>εργασίας,</a:t>
            </a:r>
          </a:p>
          <a:p>
            <a:pPr fontAlgn="auto">
              <a:spcBef>
                <a:spcPts val="0"/>
              </a:spcBef>
              <a:spcAft>
                <a:spcPts val="0"/>
              </a:spcAft>
              <a:defRPr/>
            </a:pPr>
            <a:r>
              <a:rPr lang="el-GR" sz="2400" dirty="0" smtClean="0"/>
              <a:t>Μόλυνση </a:t>
            </a:r>
            <a:r>
              <a:rPr lang="el-GR" sz="2400" dirty="0"/>
              <a:t>Τροφίμων &amp; </a:t>
            </a:r>
            <a:r>
              <a:rPr lang="el-GR" sz="2400" dirty="0" smtClean="0"/>
              <a:t>Ποτών, </a:t>
            </a:r>
            <a:endParaRPr lang="el-GR" sz="2400" dirty="0"/>
          </a:p>
          <a:p>
            <a:pPr fontAlgn="auto">
              <a:spcBef>
                <a:spcPts val="0"/>
              </a:spcBef>
              <a:spcAft>
                <a:spcPts val="0"/>
              </a:spcAft>
              <a:defRPr/>
            </a:pPr>
            <a:r>
              <a:rPr lang="el-GR" sz="2400" dirty="0" smtClean="0"/>
              <a:t>Δεν </a:t>
            </a:r>
            <a:r>
              <a:rPr lang="el-GR" sz="2400" dirty="0"/>
              <a:t>χρησιμοποιούμε τα σκεύη &amp; </a:t>
            </a:r>
            <a:r>
              <a:rPr lang="el-GR" sz="2400" dirty="0" smtClean="0"/>
              <a:t>Το </a:t>
            </a:r>
            <a:r>
              <a:rPr lang="el-GR" sz="2400" dirty="0"/>
              <a:t>ψυγείο του εργαστηρίου!!!</a:t>
            </a:r>
          </a:p>
          <a:p>
            <a:pPr fontAlgn="auto">
              <a:spcBef>
                <a:spcPts val="0"/>
              </a:spcBef>
              <a:spcAft>
                <a:spcPts val="0"/>
              </a:spcAft>
              <a:defRPr/>
            </a:pPr>
            <a:r>
              <a:rPr lang="el-GR" sz="2400" dirty="0"/>
              <a:t>Αποσπά την </a:t>
            </a:r>
            <a:r>
              <a:rPr lang="el-GR" sz="2400" dirty="0" smtClean="0"/>
              <a:t>προσοχή μας κατά </a:t>
            </a:r>
            <a:r>
              <a:rPr lang="el-GR" sz="2400" dirty="0"/>
              <a:t>την εκτέλεση </a:t>
            </a:r>
            <a:r>
              <a:rPr lang="el-GR" sz="2400" dirty="0" smtClean="0"/>
              <a:t>πειραμάτων.</a:t>
            </a:r>
            <a:endParaRPr lang="el-GR" sz="2400" dirty="0"/>
          </a:p>
        </p:txBody>
      </p:sp>
      <p:pic>
        <p:nvPicPr>
          <p:cNvPr id="11" name="Picture 6" descr="Εικόνα 1, απαγορεύονται τα τηλέφων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573016"/>
            <a:ext cx="2085087"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Εικόνα 2, απαγορεύεται το φαγητό."/>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573017"/>
            <a:ext cx="2881457"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Εικόνα 3, απαγορεύεται το κάπνισμα."/>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2963" y="3573017"/>
            <a:ext cx="263207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8</a:t>
            </a:fld>
            <a:endParaRPr lang="el-GR" sz="1400" dirty="0"/>
          </a:p>
        </p:txBody>
      </p:sp>
    </p:spTree>
    <p:custDataLst>
      <p:tags r:id="rId1"/>
    </p:custDataLst>
    <p:extLst>
      <p:ext uri="{BB962C8B-B14F-4D97-AF65-F5344CB8AC3E}">
        <p14:creationId xmlns:p14="http://schemas.microsoft.com/office/powerpoint/2010/main" val="4054596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467545" y="8285"/>
            <a:ext cx="8219256" cy="104445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t>Ασφάλεια στο εργαστήριο </a:t>
            </a:r>
            <a:r>
              <a:rPr lang="el-GR" sz="4000" dirty="0" smtClean="0"/>
              <a:t>(4 </a:t>
            </a:r>
            <a:r>
              <a:rPr lang="el-GR" sz="4000" dirty="0"/>
              <a:t>από </a:t>
            </a:r>
            <a:r>
              <a:rPr lang="el-GR" sz="4000" dirty="0" smtClean="0"/>
              <a:t>24)</a:t>
            </a:r>
            <a:endParaRPr lang="el-GR" sz="4000" dirty="0"/>
          </a:p>
        </p:txBody>
      </p:sp>
      <p:pic>
        <p:nvPicPr>
          <p:cNvPr id="6" name="Picture 4" desc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99592" y="908720"/>
            <a:ext cx="7272610" cy="5407984"/>
          </a:xfrm>
          <a:prstGeom prst="rect">
            <a:avLst/>
          </a:prstGeo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Εισαγωγικά</a:t>
            </a:r>
            <a:endParaRPr lang="en-US" sz="1400" dirty="0"/>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9</a:t>
            </a:fld>
            <a:endParaRPr lang="el-GR" sz="1400" dirty="0"/>
          </a:p>
        </p:txBody>
      </p:sp>
    </p:spTree>
    <p:custDataLst>
      <p:tags r:id="rId1"/>
    </p:custDataLst>
    <p:extLst>
      <p:ext uri="{BB962C8B-B14F-4D97-AF65-F5344CB8AC3E}">
        <p14:creationId xmlns:p14="http://schemas.microsoft.com/office/powerpoint/2010/main" val="37987708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0/1/2005 6:24:08 A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9,6,4,14,"/>
</p:tagLst>
</file>

<file path=ppt/tags/tag1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9,7,11,10,8,6,12,"/>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7,6,5,9,"/>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9,2,7,8,6,12,"/>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9,2,6,5,11,"/>
</p:tagLst>
</file>

<file path=ppt/tags/tag1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11,6,9,13,"/>
</p:tagLst>
</file>

<file path=ppt/tags/tag1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13,4,6,15,5,"/>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6,2,3,5,"/>
</p:tagLst>
</file>

<file path=ppt/tags/tag2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5,13,7,6,4,14,"/>
</p:tagLst>
</file>

<file path=ppt/tags/tag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6,3,7,17,5,"/>
</p:tagLst>
</file>

<file path=ppt/tags/tag2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9,2,6,5,11,"/>
</p:tagLst>
</file>

<file path=ppt/tags/tag2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9,6,7,5,4,"/>
</p:tagLst>
</file>

<file path=ppt/tags/tag2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12,10,6,15,4,"/>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8,9,5,3,"/>
</p:tagLst>
</file>

<file path=ppt/tags/tag30.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3,6,10,9,"/>
</p:tagLst>
</file>

<file path=ppt/tags/tag3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9,6,11,4,"/>
</p:tagLst>
</file>

<file path=ppt/tags/tag3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3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3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7,6,8,9,4,"/>
</p:tagLst>
</file>

<file path=ppt/tags/tag4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2.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4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4.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4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6.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4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48.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4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50.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5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2.xml><?xml version="1.0" encoding="utf-8"?>
<p:tagLst xmlns:a="http://schemas.openxmlformats.org/drawingml/2006/main" xmlns:r="http://schemas.openxmlformats.org/officeDocument/2006/relationships" xmlns:p="http://schemas.openxmlformats.org/presentationml/2006/main">
  <p:tag name="ZHAW.ACCESSIBILITYADDIN.READINGORDER" val="7,6,8,9,4,"/>
</p:tagLst>
</file>

<file path=ppt/tags/tag5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4.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5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6.xml><?xml version="1.0" encoding="utf-8"?>
<p:tagLst xmlns:a="http://schemas.openxmlformats.org/drawingml/2006/main" xmlns:r="http://schemas.openxmlformats.org/officeDocument/2006/relationships" xmlns:p="http://schemas.openxmlformats.org/presentationml/2006/main">
  <p:tag name="ZHAW.ACCESSIBILITYADDIN.READINGORDER" val="7,6,8,10,12,9,4,"/>
</p:tagLst>
</file>

<file path=ppt/tags/tag5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58.xml><?xml version="1.0" encoding="utf-8"?>
<p:tagLst xmlns:a="http://schemas.openxmlformats.org/drawingml/2006/main" xmlns:r="http://schemas.openxmlformats.org/officeDocument/2006/relationships" xmlns:p="http://schemas.openxmlformats.org/presentationml/2006/main">
  <p:tag name="ZHAW.ACCESSIBILITYADDIN.READINGORDER" val="7,8,10,9,4,"/>
</p:tagLst>
</file>

<file path=ppt/tags/tag5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4,"/>
</p:tagLst>
</file>

<file path=ppt/tags/tag60.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6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2.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6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4.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6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6.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6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8.xml><?xml version="1.0" encoding="utf-8"?>
<p:tagLst xmlns:a="http://schemas.openxmlformats.org/drawingml/2006/main" xmlns:r="http://schemas.openxmlformats.org/officeDocument/2006/relationships" xmlns:p="http://schemas.openxmlformats.org/presentationml/2006/main">
  <p:tag name="ZHAW.ACCESSIBILITYADDIN.READINGORDER" val="7,8,3,9,4,"/>
</p:tagLst>
</file>

<file path=ppt/tags/tag6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2,23,5,24,"/>
</p:tagLst>
</file>

<file path=ppt/tags/tag70.xml><?xml version="1.0" encoding="utf-8"?>
<p:tagLst xmlns:a="http://schemas.openxmlformats.org/drawingml/2006/main" xmlns:r="http://schemas.openxmlformats.org/officeDocument/2006/relationships" xmlns:p="http://schemas.openxmlformats.org/presentationml/2006/main">
  <p:tag name="ZHAW.ACCESSIBILITYADDIN.READINGORDER" val="7,8,6,10,11,12,13,9,4,"/>
</p:tagLst>
</file>

<file path=ppt/tags/tag7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2.xml><?xml version="1.0" encoding="utf-8"?>
<p:tagLst xmlns:a="http://schemas.openxmlformats.org/drawingml/2006/main" xmlns:r="http://schemas.openxmlformats.org/officeDocument/2006/relationships" xmlns:p="http://schemas.openxmlformats.org/presentationml/2006/main">
  <p:tag name="ZHAW.ACCESSIBILITYADDIN.READINGORDER" val="7,28,3,9,4,"/>
</p:tagLst>
</file>

<file path=ppt/tags/tag7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4.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7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6.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7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78.xml><?xml version="1.0" encoding="utf-8"?>
<p:tagLst xmlns:a="http://schemas.openxmlformats.org/drawingml/2006/main" xmlns:r="http://schemas.openxmlformats.org/officeDocument/2006/relationships" xmlns:p="http://schemas.openxmlformats.org/presentationml/2006/main">
  <p:tag name="ZHAW.ACCESSIBILITYADDIN.READINGORDER" val="7,3,9,4,"/>
</p:tagLst>
</file>

<file path=ppt/tags/tag7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0.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81.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2.xml><?xml version="1.0" encoding="utf-8"?>
<p:tagLst xmlns:a="http://schemas.openxmlformats.org/drawingml/2006/main" xmlns:r="http://schemas.openxmlformats.org/officeDocument/2006/relationships" xmlns:p="http://schemas.openxmlformats.org/presentationml/2006/main">
  <p:tag name="ZHAW.ACCESSIBILITYADDIN.READINGORDER" val="7,8,9,4,"/>
</p:tagLst>
</file>

<file path=ppt/tags/tag8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4.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8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6.xml><?xml version="1.0" encoding="utf-8"?>
<p:tagLst xmlns:a="http://schemas.openxmlformats.org/drawingml/2006/main" xmlns:r="http://schemas.openxmlformats.org/officeDocument/2006/relationships" xmlns:p="http://schemas.openxmlformats.org/presentationml/2006/main">
  <p:tag name="ZHAW.ACCESSIBILITYADDIN.READINGORDER" val="7,6,9,4,"/>
</p:tagLst>
</file>

<file path=ppt/tags/tag8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88.xml><?xml version="1.0" encoding="utf-8"?>
<p:tagLst xmlns:a="http://schemas.openxmlformats.org/drawingml/2006/main" xmlns:r="http://schemas.openxmlformats.org/officeDocument/2006/relationships" xmlns:p="http://schemas.openxmlformats.org/presentationml/2006/main">
  <p:tag name="ZHAW.ACCESSIBILITYADDIN.READINGORDER" val="7,9,10,"/>
</p:tagLst>
</file>

<file path=ppt/tags/tag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037DD030-E58F-4220-B6FF-E2247F8BFAEC}">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4744</TotalTime>
  <Words>1356</Words>
  <Application>Microsoft Office PowerPoint</Application>
  <PresentationFormat>Προβολή στην οθόνη (4:3)</PresentationFormat>
  <Paragraphs>314</Paragraphs>
  <Slides>47</Slides>
  <Notes>46</Notes>
  <HiddenSlides>0</HiddenSlides>
  <MMClips>0</MMClips>
  <ScaleCrop>false</ScaleCrop>
  <HeadingPairs>
    <vt:vector size="4" baseType="variant">
      <vt:variant>
        <vt:lpstr>Θέμα</vt:lpstr>
      </vt:variant>
      <vt:variant>
        <vt:i4>1</vt:i4>
      </vt:variant>
      <vt:variant>
        <vt:lpstr>Τίτλοι διαφανειών</vt:lpstr>
      </vt:variant>
      <vt:variant>
        <vt:i4>47</vt:i4>
      </vt:variant>
    </vt:vector>
  </HeadingPairs>
  <TitlesOfParts>
    <vt:vector size="48" baseType="lpstr">
      <vt:lpstr>Θέμα του Office</vt:lpstr>
      <vt:lpstr>Τεχνολογία &amp; Ποιοτικός Έλεγχος Γάλακτος και Γαλακτοκομικών Προϊόντων</vt:lpstr>
      <vt:lpstr>Άδειες Χρήσης</vt:lpstr>
      <vt:lpstr>Χρηματοδότηση</vt:lpstr>
      <vt:lpstr>Σκοποί  ενότητας</vt:lpstr>
      <vt:lpstr>Περιεχόμενα ενότητας</vt:lpstr>
      <vt:lpstr>Ασφάλεια στο εργαστήριο (1 από 24)</vt:lpstr>
      <vt:lpstr>Ασφάλεια στο εργαστήριο (2 από 24)</vt:lpstr>
      <vt:lpstr>Ασφάλεια στο εργαστήριο (3 από 24)</vt:lpstr>
      <vt:lpstr>Ασφάλεια στο εργαστήριο (4 από 24)</vt:lpstr>
      <vt:lpstr>Ασφάλεια στο εργαστήριο (5 από 24)</vt:lpstr>
      <vt:lpstr>Ασφάλεια στο εργαστήριο (6 από 24)</vt:lpstr>
      <vt:lpstr>Ασφάλεια στο εργαστήριο (7 από 24)</vt:lpstr>
      <vt:lpstr>Ασφάλεια στο εργαστήριο (8 από 24)</vt:lpstr>
      <vt:lpstr>Ασφάλεια στο εργαστήριο (9 από 24)</vt:lpstr>
      <vt:lpstr>Ασφάλεια στο εργαστήριο (10 από 24)</vt:lpstr>
      <vt:lpstr>Ασφάλεια στο εργαστήριο (11 από 24)</vt:lpstr>
      <vt:lpstr>Ασφάλεια στο εργαστήριο (12 από 24)</vt:lpstr>
      <vt:lpstr>Ασφάλεια στο εργαστήριο (13 από 24)</vt:lpstr>
      <vt:lpstr>Ασφάλεια στο εργαστήριο (14 από 24)</vt:lpstr>
      <vt:lpstr>Ασφάλεια στο εργαστήριο (15 από 24)</vt:lpstr>
      <vt:lpstr>Ασφάλεια στο εργαστήριο (16 από 24)</vt:lpstr>
      <vt:lpstr>Ασφάλεια στο εργαστήριο (17 από 24)</vt:lpstr>
      <vt:lpstr>Ασφάλεια στο εργαστήριο (18 από 24)</vt:lpstr>
      <vt:lpstr>Ασφάλεια στο εργαστήριο (19 από 24)</vt:lpstr>
      <vt:lpstr>Ασφάλεια στο εργαστήριο (20 από 24)</vt:lpstr>
      <vt:lpstr>Ασφάλεια στο εργαστήριο (21 από 24)</vt:lpstr>
      <vt:lpstr>Ασφάλεια στο εργαστήριο (22 από 24)</vt:lpstr>
      <vt:lpstr>Ασφάλεια στο εργαστήριο (23 από 24)</vt:lpstr>
      <vt:lpstr>Ασφάλεια στο εργαστήριο (24 από 24)</vt:lpstr>
      <vt:lpstr> Εισαγωγικά ποιοτικού ελέγχου και τεχνολογίας γάλακτος (1 από 15) </vt:lpstr>
      <vt:lpstr> Εισαγωγικά ποιοτικού ελέγχου και τεχνολογίας γάλακτος (2 από 15) </vt:lpstr>
      <vt:lpstr> Εισαγωγικά ποιοτικού ελέγχου και τεχνολογίας γάλακτος (3 από 15) </vt:lpstr>
      <vt:lpstr> Εισαγωγικά ποιοτικού ελέγχου και τεχνολογίας γάλακτος (4 από 15) </vt:lpstr>
      <vt:lpstr> Εισαγωγικά ποιοτικού ελέγχου και τεχνολογίας γάλακτος (5 από 15) </vt:lpstr>
      <vt:lpstr> Εισαγωγικά ποιοτικού ελέγχου και τεχνολογίας γάλακτος (6 από 15) </vt:lpstr>
      <vt:lpstr> Εισαγωγικά ποιοτικού ελέγχου και τεχνολογίας γάλακτος (7 από 15) </vt:lpstr>
      <vt:lpstr> Εισαγωγικά ποιοτικού ελέγχου και τεχνολογίας γάλακτος (8 από 15) </vt:lpstr>
      <vt:lpstr> Εισαγωγικά ποιοτικού ελέγχου και τεχνολογίας γάλακτος (9 από 15) </vt:lpstr>
      <vt:lpstr> Εισαγωγικά ποιοτικού ελέγχου και τεχνολογίας γάλακτος (10 από 15) </vt:lpstr>
      <vt:lpstr> Εισαγωγικά ποιοτικού ελέγχου και τεχνολογίας γάλακτος (11 από 15) </vt:lpstr>
      <vt:lpstr> Εισαγωγικά ποιοτικού ελέγχου και τεχνολογίας γάλακτος (12 από 15) </vt:lpstr>
      <vt:lpstr> Εισαγωγικά ποιοτικού ελέγχου και τεχνολογίας γάλακτος (13 από 15) </vt:lpstr>
      <vt:lpstr> Εισαγωγικά ποιοτικού ελέγχου και τεχνολογίας γάλακτος (14 από 15) </vt:lpstr>
      <vt:lpstr> Εισαγωγικά ποιοτικού ελέγχου και τεχνολογίας γάλακτος (15 από 15) </vt:lpstr>
      <vt:lpstr>Διάρθρωση Εργαστηριακών Ασκήσεων (1 από 2) </vt:lpstr>
      <vt:lpstr>Διάρθρωση Εργαστηριακών Ασκήσεων (2 από 2) </vt:lpstr>
      <vt:lpstr>Τέλος Ενότητας</vt:lpstr>
    </vt:vector>
  </TitlesOfParts>
  <Company>Τεχνολογικό Εκπαιδευτικό Ίδρυμα Θεσσαλίας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Τεχνολογία &amp; Ποιοτικός Έλεγχος Γάλακτος και Γαλακτοκομικών Προϊόντων</dc:title>
  <dc:subject>Εισαγωγικά.</dc:subject>
  <dc:creator>Ελένη Μαλισσιόβα</dc:creator>
  <cp:keywords>Εισαγωγικά</cp:keywords>
  <cp:lastModifiedBy>Windows User</cp:lastModifiedBy>
  <cp:revision>428</cp:revision>
  <dcterms:created xsi:type="dcterms:W3CDTF">2012-09-06T09:03:05Z</dcterms:created>
  <dcterms:modified xsi:type="dcterms:W3CDTF">2005-10-08T23:47:32Z</dcterms:modified>
</cp:coreProperties>
</file>