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sldIdLst>
    <p:sldId id="268" r:id="rId3"/>
    <p:sldId id="282" r:id="rId4"/>
    <p:sldId id="280" r:id="rId5"/>
    <p:sldId id="266" r:id="rId6"/>
    <p:sldId id="267" r:id="rId7"/>
    <p:sldId id="258" r:id="rId8"/>
    <p:sldId id="259" r:id="rId9"/>
    <p:sldId id="260" r:id="rId10"/>
    <p:sldId id="261" r:id="rId11"/>
    <p:sldId id="271" r:id="rId12"/>
    <p:sldId id="272" r:id="rId13"/>
    <p:sldId id="273" r:id="rId14"/>
    <p:sldId id="274" r:id="rId15"/>
    <p:sldId id="275" r:id="rId16"/>
    <p:sldId id="276" r:id="rId17"/>
    <p:sldId id="277" r:id="rId18"/>
    <p:sldId id="278" r:id="rId19"/>
    <p:sldId id="283" r:id="rId20"/>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2B4E95"/>
    <a:srgbClr val="0B58B5"/>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Φωτεινό στυλ 1 - Έμφαση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CF1C13-7FA0-4EAF-89FE-763F79517B8D}" type="datetimeFigureOut">
              <a:rPr lang="en-US" smtClean="0"/>
              <a:t>3/3/2014</a:t>
            </a:fld>
            <a:endParaRPr lang="en-US"/>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30D5C6-D914-47CE-A91A-0918E4E611D1}" type="slidenum">
              <a:rPr lang="en-US" smtClean="0"/>
              <a:t>‹#›</a:t>
            </a:fld>
            <a:endParaRPr lang="en-US"/>
          </a:p>
        </p:txBody>
      </p:sp>
    </p:spTree>
    <p:extLst>
      <p:ext uri="{BB962C8B-B14F-4D97-AF65-F5344CB8AC3E}">
        <p14:creationId xmlns:p14="http://schemas.microsoft.com/office/powerpoint/2010/main" val="1358828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n-US"/>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a:p>
        </p:txBody>
      </p:sp>
      <p:sp>
        <p:nvSpPr>
          <p:cNvPr id="4" name="Θέση ημερομηνίας 3"/>
          <p:cNvSpPr>
            <a:spLocks noGrp="1"/>
          </p:cNvSpPr>
          <p:nvPr>
            <p:ph type="dt" sz="half" idx="10"/>
          </p:nvPr>
        </p:nvSpPr>
        <p:spPr/>
        <p:txBody>
          <a:bodyPr/>
          <a:lstStyle/>
          <a:p>
            <a:fld id="{4FBC3718-21B4-4238-B161-6F69706B2B72}" type="datetime1">
              <a:rPr lang="en-US" smtClean="0"/>
              <a:t>3/3/2014</a:t>
            </a:fld>
            <a:endParaRPr lang="en-US"/>
          </a:p>
        </p:txBody>
      </p:sp>
      <p:sp>
        <p:nvSpPr>
          <p:cNvPr id="5" name="Θέση υποσέλιδου 4"/>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6" name="Θέση αριθμού διαφάνειας 5"/>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501622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n-US"/>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3"/>
          <p:cNvSpPr>
            <a:spLocks noGrp="1"/>
          </p:cNvSpPr>
          <p:nvPr>
            <p:ph type="dt" sz="half" idx="10"/>
          </p:nvPr>
        </p:nvSpPr>
        <p:spPr/>
        <p:txBody>
          <a:bodyPr/>
          <a:lstStyle/>
          <a:p>
            <a:fld id="{30CDDF10-E5B6-435E-A655-3A82F2859511}" type="datetime1">
              <a:rPr lang="en-US" smtClean="0"/>
              <a:t>3/3/2014</a:t>
            </a:fld>
            <a:endParaRPr lang="en-US"/>
          </a:p>
        </p:txBody>
      </p:sp>
      <p:sp>
        <p:nvSpPr>
          <p:cNvPr id="5" name="Θέση υποσέλιδου 4"/>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6" name="Θέση αριθμού διαφάνειας 5"/>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1178714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3"/>
          <p:cNvSpPr>
            <a:spLocks noGrp="1"/>
          </p:cNvSpPr>
          <p:nvPr>
            <p:ph type="dt" sz="half" idx="10"/>
          </p:nvPr>
        </p:nvSpPr>
        <p:spPr/>
        <p:txBody>
          <a:bodyPr/>
          <a:lstStyle/>
          <a:p>
            <a:fld id="{91AEEE24-E8E1-49D5-814F-2EC6D8C65F74}" type="datetime1">
              <a:rPr lang="en-US" smtClean="0"/>
              <a:t>3/3/2014</a:t>
            </a:fld>
            <a:endParaRPr lang="en-US"/>
          </a:p>
        </p:txBody>
      </p:sp>
      <p:sp>
        <p:nvSpPr>
          <p:cNvPr id="5" name="Θέση υποσέλιδου 4"/>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6" name="Θέση αριθμού διαφάνειας 5"/>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3575405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n-US"/>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3"/>
          <p:cNvSpPr>
            <a:spLocks noGrp="1"/>
          </p:cNvSpPr>
          <p:nvPr>
            <p:ph type="dt" sz="half" idx="10"/>
          </p:nvPr>
        </p:nvSpPr>
        <p:spPr/>
        <p:txBody>
          <a:bodyPr/>
          <a:lstStyle/>
          <a:p>
            <a:fld id="{9FA51022-956D-49F6-823B-BCB65823B723}" type="datetime1">
              <a:rPr lang="en-US" smtClean="0"/>
              <a:t>3/3/2014</a:t>
            </a:fld>
            <a:endParaRPr lang="en-US"/>
          </a:p>
        </p:txBody>
      </p:sp>
      <p:sp>
        <p:nvSpPr>
          <p:cNvPr id="5" name="Θέση υποσέλιδου 4"/>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6" name="Θέση αριθμού διαφάνειας 5"/>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86988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n-US"/>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5931CF7-6F85-47BA-82E3-83B07E6DB023}" type="datetime1">
              <a:rPr lang="en-US" smtClean="0"/>
              <a:t>3/3/2014</a:t>
            </a:fld>
            <a:endParaRPr lang="en-US"/>
          </a:p>
        </p:txBody>
      </p:sp>
      <p:sp>
        <p:nvSpPr>
          <p:cNvPr id="5" name="Θέση υποσέλιδου 4"/>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6" name="Θέση αριθμού διαφάνειας 5"/>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4986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n-US"/>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ημερομηνίας 4"/>
          <p:cNvSpPr>
            <a:spLocks noGrp="1"/>
          </p:cNvSpPr>
          <p:nvPr>
            <p:ph type="dt" sz="half" idx="10"/>
          </p:nvPr>
        </p:nvSpPr>
        <p:spPr/>
        <p:txBody>
          <a:bodyPr/>
          <a:lstStyle/>
          <a:p>
            <a:fld id="{F3CA3D9D-2904-4F28-B8CD-15C3F1E2EC89}" type="datetime1">
              <a:rPr lang="en-US" smtClean="0"/>
              <a:t>3/3/2014</a:t>
            </a:fld>
            <a:endParaRPr lang="en-US"/>
          </a:p>
        </p:txBody>
      </p:sp>
      <p:sp>
        <p:nvSpPr>
          <p:cNvPr id="6" name="Θέση υποσέλιδου 5"/>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7" name="Θέση αριθμού διαφάνειας 6"/>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570566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n-US"/>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Θέση ημερομηνίας 6"/>
          <p:cNvSpPr>
            <a:spLocks noGrp="1"/>
          </p:cNvSpPr>
          <p:nvPr>
            <p:ph type="dt" sz="half" idx="10"/>
          </p:nvPr>
        </p:nvSpPr>
        <p:spPr/>
        <p:txBody>
          <a:bodyPr/>
          <a:lstStyle/>
          <a:p>
            <a:fld id="{AE591309-FD87-4BBF-82FE-987225A92B8B}" type="datetime1">
              <a:rPr lang="en-US" smtClean="0"/>
              <a:t>3/3/2014</a:t>
            </a:fld>
            <a:endParaRPr lang="en-US"/>
          </a:p>
        </p:txBody>
      </p:sp>
      <p:sp>
        <p:nvSpPr>
          <p:cNvPr id="8" name="Θέση υποσέλιδου 7"/>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9" name="Θέση αριθμού διαφάνειας 8"/>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266660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n-US"/>
          </a:p>
        </p:txBody>
      </p:sp>
      <p:sp>
        <p:nvSpPr>
          <p:cNvPr id="3" name="Θέση ημερομηνίας 2"/>
          <p:cNvSpPr>
            <a:spLocks noGrp="1"/>
          </p:cNvSpPr>
          <p:nvPr>
            <p:ph type="dt" sz="half" idx="10"/>
          </p:nvPr>
        </p:nvSpPr>
        <p:spPr/>
        <p:txBody>
          <a:bodyPr/>
          <a:lstStyle/>
          <a:p>
            <a:fld id="{BE9F87E7-43B6-4110-90CB-C4D3ED9ABC77}" type="datetime1">
              <a:rPr lang="en-US" smtClean="0"/>
              <a:t>3/3/2014</a:t>
            </a:fld>
            <a:endParaRPr lang="en-US"/>
          </a:p>
        </p:txBody>
      </p:sp>
      <p:sp>
        <p:nvSpPr>
          <p:cNvPr id="4" name="Θέση υποσέλιδου 3"/>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5" name="Θέση αριθμού διαφάνειας 4"/>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179740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54A8883-287F-4424-9753-D0CF9E153C0E}" type="datetime1">
              <a:rPr lang="en-US" smtClean="0"/>
              <a:t>3/3/2014</a:t>
            </a:fld>
            <a:endParaRPr lang="en-US"/>
          </a:p>
        </p:txBody>
      </p:sp>
      <p:sp>
        <p:nvSpPr>
          <p:cNvPr id="3" name="Θέση υποσέλιδου 2"/>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4" name="Θέση αριθμού διαφάνειας 3"/>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4118238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n-US"/>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22E3200-6FF8-48CD-B1B2-D6CB48952F08}" type="datetime1">
              <a:rPr lang="en-US" smtClean="0"/>
              <a:t>3/3/2014</a:t>
            </a:fld>
            <a:endParaRPr lang="en-US"/>
          </a:p>
        </p:txBody>
      </p:sp>
      <p:sp>
        <p:nvSpPr>
          <p:cNvPr id="6" name="Θέση υποσέλιδου 5"/>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7" name="Θέση αριθμού διαφάνειας 6"/>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3353030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n-US"/>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78AA5CA-7645-4E8C-946C-CAE6512FF20F}" type="datetime1">
              <a:rPr lang="en-US" smtClean="0"/>
              <a:t>3/3/2014</a:t>
            </a:fld>
            <a:endParaRPr lang="en-US"/>
          </a:p>
        </p:txBody>
      </p:sp>
      <p:sp>
        <p:nvSpPr>
          <p:cNvPr id="6" name="Θέση υποσέλιδου 5"/>
          <p:cNvSpPr>
            <a:spLocks noGrp="1"/>
          </p:cNvSpPr>
          <p:nvPr>
            <p:ph type="ftr" sz="quarter" idx="11"/>
          </p:nvPr>
        </p:nvSpPr>
        <p:spPr/>
        <p:txBody>
          <a:bodyPr/>
          <a:lstStyle/>
          <a:p>
            <a:r>
              <a:rPr lang="el-GR" smtClean="0"/>
              <a:t>Παραμετρικοί Έλεγχοι στο </a:t>
            </a:r>
            <a:r>
              <a:rPr lang="en-US" smtClean="0"/>
              <a:t>JUnit</a:t>
            </a:r>
            <a:endParaRPr lang="en-US"/>
          </a:p>
        </p:txBody>
      </p:sp>
      <p:sp>
        <p:nvSpPr>
          <p:cNvPr id="7" name="Θέση αριθμού διαφάνειας 6"/>
          <p:cNvSpPr>
            <a:spLocks noGrp="1"/>
          </p:cNvSpPr>
          <p:nvPr>
            <p:ph type="sldNum" sz="quarter" idx="12"/>
          </p:nvPr>
        </p:nvSpPr>
        <p:spPr/>
        <p:txBody>
          <a:bodyPr/>
          <a:lstStyle/>
          <a:p>
            <a:fld id="{DB6768E7-B07F-4EC0-8D34-3C0633B22CF8}" type="slidenum">
              <a:rPr lang="en-US" smtClean="0"/>
              <a:t>‹#›</a:t>
            </a:fld>
            <a:endParaRPr lang="en-US"/>
          </a:p>
        </p:txBody>
      </p:sp>
    </p:spTree>
    <p:extLst>
      <p:ext uri="{BB962C8B-B14F-4D97-AF65-F5344CB8AC3E}">
        <p14:creationId xmlns:p14="http://schemas.microsoft.com/office/powerpoint/2010/main" val="356736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n-US"/>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14F61-3245-4E81-B8F0-2765A1EB5291}" type="datetime1">
              <a:rPr lang="en-US" smtClean="0"/>
              <a:t>3/3/2014</a:t>
            </a:fld>
            <a:endParaRPr lang="en-US"/>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Παραμετρικοί Έλεγχοι στο </a:t>
            </a:r>
            <a:r>
              <a:rPr lang="en-US" smtClean="0"/>
              <a:t>JUnit</a:t>
            </a:r>
            <a:endParaRPr lang="en-US"/>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6768E7-B07F-4EC0-8D34-3C0633B22CF8}" type="slidenum">
              <a:rPr lang="en-US" smtClean="0"/>
              <a:t>‹#›</a:t>
            </a:fld>
            <a:endParaRPr lang="en-US"/>
          </a:p>
        </p:txBody>
      </p:sp>
    </p:spTree>
    <p:extLst>
      <p:ext uri="{BB962C8B-B14F-4D97-AF65-F5344CB8AC3E}">
        <p14:creationId xmlns:p14="http://schemas.microsoft.com/office/powerpoint/2010/main" val="702721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tags" Target="../tags/tag19.xml"/><Relationship Id="rId6" Type="http://schemas.openxmlformats.org/officeDocument/2006/relationships/image" Target="../media/image5.jpeg"/><Relationship Id="rId5" Type="http://schemas.openxmlformats.org/officeDocument/2006/relationships/slide" Target="slide4.xml"/><Relationship Id="rId4" Type="http://schemas.microsoft.com/office/2007/relationships/hdphoto" Target="../media/hdphoto2.wdp"/></Relationships>
</file>

<file path=ppt/slides/_rels/slide18.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1.xml"/><Relationship Id="rId1" Type="http://schemas.openxmlformats.org/officeDocument/2006/relationships/tags" Target="../tags/tag20.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7.xml"/><Relationship Id="rId5" Type="http://schemas.openxmlformats.org/officeDocument/2006/relationships/slide" Target="slide5.xml"/><Relationship Id="rId4"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2.xml"/><Relationship Id="rId1" Type="http://schemas.openxmlformats.org/officeDocument/2006/relationships/tags" Target="../tags/tag10.xml"/><Relationship Id="rId5" Type="http://schemas.microsoft.com/office/2007/relationships/hdphoto" Target="../media/hdphoto1.wdp"/><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nvPr>
        </p:nvSpPr>
        <p:spPr>
          <a:xfrm>
            <a:off x="755650" y="1628775"/>
            <a:ext cx="7627938" cy="1008063"/>
          </a:xfrm>
        </p:spPr>
        <p:txBody>
          <a:bodyPr/>
          <a:lstStyle/>
          <a:p>
            <a:r>
              <a:rPr lang="el-GR" altLang="el-GR" b="1" dirty="0" smtClean="0">
                <a:solidFill>
                  <a:srgbClr val="000000"/>
                </a:solidFill>
                <a:latin typeface="Calibri" panose="020F0502020204030204" pitchFamily="34" charset="0"/>
              </a:rPr>
              <a:t>Ποιότητα Λογισμικού</a:t>
            </a:r>
            <a:endParaRPr lang="el-GR" altLang="el-GR" dirty="0" smtClean="0">
              <a:latin typeface="Calibri" panose="020F0502020204030204" pitchFamily="34" charset="0"/>
            </a:endParaRPr>
          </a:p>
        </p:txBody>
      </p:sp>
      <p:sp>
        <p:nvSpPr>
          <p:cNvPr id="3" name="Θέση περιεχομένου 1"/>
          <p:cNvSpPr>
            <a:spLocks noGrp="1"/>
          </p:cNvSpPr>
          <p:nvPr>
            <p:ph type="subTitle" idx="1"/>
          </p:nvPr>
        </p:nvSpPr>
        <p:spPr>
          <a:xfrm>
            <a:off x="467544" y="2636912"/>
            <a:ext cx="8280920" cy="3020938"/>
          </a:xfrm>
        </p:spPr>
        <p:txBody>
          <a:bodyPr rtlCol="0">
            <a:normAutofit/>
          </a:bodyPr>
          <a:lstStyle/>
          <a:p>
            <a:pPr fontAlgn="auto">
              <a:spcBef>
                <a:spcPts val="0"/>
              </a:spcBef>
              <a:spcAft>
                <a:spcPts val="1800"/>
              </a:spcAft>
              <a:buFont typeface="Arial" panose="020B0604020202020204" pitchFamily="34" charset="0"/>
              <a:buNone/>
              <a:defRPr/>
            </a:pPr>
            <a:r>
              <a:rPr lang="el-GR" sz="2800" b="1" dirty="0">
                <a:solidFill>
                  <a:prstClr val="black"/>
                </a:solidFill>
                <a:latin typeface="Calibri" panose="020F0502020204030204" pitchFamily="34" charset="0"/>
                <a:cs typeface="Arial" charset="0"/>
              </a:rPr>
              <a:t>Ενότητα 2</a:t>
            </a:r>
            <a:r>
              <a:rPr lang="en-US" sz="2800" b="1" dirty="0" smtClean="0">
                <a:solidFill>
                  <a:prstClr val="black"/>
                </a:solidFill>
                <a:latin typeface="Calibri" panose="020F0502020204030204" pitchFamily="34" charset="0"/>
                <a:cs typeface="Arial" charset="0"/>
              </a:rPr>
              <a:t>:</a:t>
            </a:r>
            <a:r>
              <a:rPr lang="el-GR" sz="2800" b="1" dirty="0" smtClean="0">
                <a:solidFill>
                  <a:prstClr val="black"/>
                </a:solidFill>
                <a:latin typeface="Calibri" panose="020F0502020204030204" pitchFamily="34" charset="0"/>
                <a:cs typeface="Arial" charset="0"/>
              </a:rPr>
              <a:t>  </a:t>
            </a:r>
            <a:r>
              <a:rPr lang="el-GR" sz="2800" dirty="0" smtClean="0">
                <a:solidFill>
                  <a:schemeClr val="tx1"/>
                </a:solidFill>
                <a:latin typeface="Calibri" panose="020F0502020204030204" pitchFamily="34" charset="0"/>
              </a:rPr>
              <a:t>Παραμετρικοί έλεγχοι στο </a:t>
            </a:r>
            <a:r>
              <a:rPr lang="en-US" sz="2800" dirty="0" err="1" smtClean="0">
                <a:solidFill>
                  <a:schemeClr val="tx1"/>
                </a:solidFill>
                <a:latin typeface="Calibri" panose="020F0502020204030204" pitchFamily="34" charset="0"/>
              </a:rPr>
              <a:t>JUnit</a:t>
            </a:r>
            <a:r>
              <a:rPr lang="el-GR" sz="2800" dirty="0">
                <a:solidFill>
                  <a:schemeClr val="tx1"/>
                </a:solidFill>
                <a:latin typeface="Calibri" panose="020F0502020204030204" pitchFamily="34" charset="0"/>
              </a:rPr>
              <a:t>.</a:t>
            </a:r>
            <a:endParaRPr lang="el-GR" sz="2800" dirty="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latin typeface="Calibri" panose="020F0502020204030204" pitchFamily="34" charset="0"/>
                <a:cs typeface="Arial" charset="0"/>
              </a:rPr>
              <a:t> </a:t>
            </a:r>
            <a:r>
              <a:rPr lang="el-GR" sz="2800" b="1" dirty="0">
                <a:solidFill>
                  <a:prstClr val="black"/>
                </a:solidFill>
                <a:latin typeface="Calibri" panose="020F0502020204030204" pitchFamily="34" charset="0"/>
                <a:cs typeface="Arial" charset="0"/>
              </a:rPr>
              <a:t>   </a:t>
            </a:r>
            <a:r>
              <a:rPr lang="el-GR" sz="2800" dirty="0">
                <a:solidFill>
                  <a:prstClr val="black"/>
                </a:solidFill>
                <a:latin typeface="Calibri" panose="020F0502020204030204" pitchFamily="34" charset="0"/>
                <a:cs typeface="Arial" charset="0"/>
              </a:rPr>
              <a:t>Διδάσκων: </a:t>
            </a:r>
            <a:r>
              <a:rPr lang="el-GR" sz="2800" dirty="0" smtClean="0">
                <a:solidFill>
                  <a:prstClr val="black"/>
                </a:solidFill>
                <a:latin typeface="Calibri" panose="020F0502020204030204" pitchFamily="34" charset="0"/>
                <a:cs typeface="Arial" charset="0"/>
              </a:rPr>
              <a:t>Γεώργιος </a:t>
            </a:r>
            <a:r>
              <a:rPr lang="el-GR" sz="2800" dirty="0" err="1" smtClean="0">
                <a:solidFill>
                  <a:prstClr val="black"/>
                </a:solidFill>
                <a:latin typeface="Calibri" panose="020F0502020204030204" pitchFamily="34" charset="0"/>
                <a:cs typeface="Arial" charset="0"/>
              </a:rPr>
              <a:t>Κακαρόντζας</a:t>
            </a:r>
            <a:r>
              <a:rPr lang="el-GR" sz="2800" dirty="0" smtClean="0">
                <a:solidFill>
                  <a:prstClr val="black"/>
                </a:solidFill>
                <a:latin typeface="Calibri" panose="020F0502020204030204" pitchFamily="34" charset="0"/>
                <a:cs typeface="Arial" charset="0"/>
              </a:rPr>
              <a:t>, </a:t>
            </a:r>
          </a:p>
          <a:p>
            <a:pPr fontAlgn="auto">
              <a:spcBef>
                <a:spcPts val="0"/>
              </a:spcBef>
              <a:spcAft>
                <a:spcPts val="600"/>
              </a:spcAft>
              <a:buFont typeface="Arial" panose="020B0604020202020204" pitchFamily="34" charset="0"/>
              <a:buNone/>
              <a:defRPr/>
            </a:pPr>
            <a:r>
              <a:rPr lang="el-GR" sz="2800" dirty="0" smtClean="0">
                <a:solidFill>
                  <a:prstClr val="black"/>
                </a:solidFill>
                <a:latin typeface="Calibri" panose="020F0502020204030204" pitchFamily="34" charset="0"/>
                <a:cs typeface="Arial" charset="0"/>
              </a:rPr>
              <a:t>Καθηγητής Εφαρμογών.</a:t>
            </a:r>
            <a:endParaRPr lang="el-GR" sz="2800" dirty="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latin typeface="Calibri" panose="020F0502020204030204" pitchFamily="34" charset="0"/>
                <a:cs typeface="Arial" charset="0"/>
              </a:rPr>
              <a:t>Τμήμα Μηχανικών Πληροφορικής, </a:t>
            </a:r>
            <a:endParaRPr lang="el-GR" sz="2800" dirty="0" smtClean="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latin typeface="Calibri" panose="020F0502020204030204" pitchFamily="34" charset="0"/>
                <a:cs typeface="Arial" charset="0"/>
              </a:rPr>
              <a:t>Τεχνολογικής </a:t>
            </a:r>
            <a:r>
              <a:rPr lang="el-GR" sz="2800" dirty="0">
                <a:solidFill>
                  <a:prstClr val="black"/>
                </a:solidFill>
                <a:latin typeface="Calibri" panose="020F0502020204030204" pitchFamily="34" charset="0"/>
                <a:cs typeface="Arial" charset="0"/>
              </a:rPr>
              <a:t>Εκπαίδευσης. </a:t>
            </a:r>
            <a:endParaRPr lang="en-US" sz="2800" b="1" dirty="0">
              <a:solidFill>
                <a:prstClr val="black"/>
              </a:solidFill>
              <a:latin typeface="Calibri" panose="020F0502020204030204" pitchFamily="34" charset="0"/>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1812" y="5877228"/>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9584200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(Βήμα 2</a:t>
            </a:r>
            <a:r>
              <a:rPr lang="el-GR" b="1" dirty="0" smtClean="0">
                <a:solidFill>
                  <a:schemeClr val="tx1">
                    <a:lumMod val="75000"/>
                    <a:lumOff val="25000"/>
                  </a:schemeClr>
                </a:solidFill>
              </a:rPr>
              <a:t>): Επισήμανση </a:t>
            </a:r>
            <a:r>
              <a:rPr lang="el-GR" b="1" dirty="0">
                <a:solidFill>
                  <a:schemeClr val="tx1">
                    <a:lumMod val="75000"/>
                    <a:lumOff val="25000"/>
                  </a:schemeClr>
                </a:solidFill>
              </a:rPr>
              <a:t>της κλάσης ως </a:t>
            </a:r>
            <a:r>
              <a:rPr lang="el-GR" b="1" dirty="0" smtClean="0">
                <a:solidFill>
                  <a:schemeClr val="tx1">
                    <a:lumMod val="75000"/>
                    <a:lumOff val="25000"/>
                  </a:schemeClr>
                </a:solidFill>
              </a:rPr>
              <a:t>παραμετρική (1 από 2)</a:t>
            </a:r>
            <a:endParaRPr lang="el-GR" b="1" dirty="0">
              <a:solidFill>
                <a:schemeClr val="tx1">
                  <a:lumMod val="75000"/>
                  <a:lumOff val="25000"/>
                </a:schemeClr>
              </a:solidFill>
            </a:endParaRPr>
          </a:p>
        </p:txBody>
      </p:sp>
      <p:sp>
        <p:nvSpPr>
          <p:cNvPr id="3" name="Θέση περιεχομένου 1" descr="Τμήμα κώδικα: @ Run with, παρένθεση, value = parameterized.class, κλείσιμο παρένθεσης. Enter, public class, calculator test, άγκιστρο. Enter, private int expected, // αναμενόμενο αποτέλεσμα. Enter, private int, value one, // πρώτη παράμετρος για την add. Enter, private int, value two, // δεύτερη παράμετρος για την add. &#10;Η κλάση θα πρέπει να ξεκινά με την επισήμανση: @ Run with, παρένθεση value = parameterized.class, κλείσιμο παρένθεσης.&#10;Η επισήμανση αυτή, λέει στο Junit πώς θα πρέπει να χρησιμοποιηθεί η ειδική κλάση εκτέλεσης (Runner) Parameterized.&#10;"/>
          <p:cNvSpPr>
            <a:spLocks noGrp="1"/>
          </p:cNvSpPr>
          <p:nvPr>
            <p:ph idx="1"/>
            <p:custDataLst>
              <p:tags r:id="rId1"/>
            </p:custDataLst>
          </p:nvPr>
        </p:nvSpPr>
        <p:spPr bwMode="gray">
          <a:xfrm>
            <a:off x="457200" y="1600200"/>
            <a:ext cx="8229600" cy="4724400"/>
          </a:xfrm>
        </p:spPr>
        <p:txBody>
          <a:bodyPr>
            <a:normAutofit/>
          </a:bodyPr>
          <a:lstStyle/>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a:t>
            </a:r>
            <a:r>
              <a:rPr lang="en-US" sz="2000" b="1" spc="300" dirty="0" err="1" smtClean="0">
                <a:solidFill>
                  <a:srgbClr val="0033CC"/>
                </a:solidFill>
                <a:cs typeface="Courier New" pitchFamily="49" charset="0"/>
              </a:rPr>
              <a:t>RunWith</a:t>
            </a:r>
            <a:r>
              <a:rPr lang="en-US" sz="2000" b="1" spc="300" dirty="0" smtClean="0">
                <a:solidFill>
                  <a:srgbClr val="0033CC"/>
                </a:solidFill>
                <a:cs typeface="Courier New" pitchFamily="49" charset="0"/>
              </a:rPr>
              <a:t>(value = </a:t>
            </a:r>
            <a:r>
              <a:rPr lang="en-US" sz="2000" b="1" spc="300" dirty="0" err="1" smtClean="0">
                <a:solidFill>
                  <a:srgbClr val="0033CC"/>
                </a:solidFill>
                <a:cs typeface="Courier New" pitchFamily="49" charset="0"/>
              </a:rPr>
              <a:t>Parameterized.class</a:t>
            </a:r>
            <a:r>
              <a:rPr lang="en-US" sz="2000" b="1" spc="300" dirty="0" smtClean="0">
                <a:solidFill>
                  <a:srgbClr val="0033CC"/>
                </a:solidFill>
                <a:cs typeface="Courier New" pitchFamily="49" charset="0"/>
              </a:rPr>
              <a:t>)</a:t>
            </a:r>
          </a:p>
          <a:p>
            <a:pPr marL="0" lvl="0" indent="0">
              <a:spcBef>
                <a:spcPts val="0"/>
              </a:spcBef>
              <a:buClr>
                <a:srgbClr val="D34817"/>
              </a:buClr>
              <a:buSzPct val="85000"/>
              <a:buNone/>
            </a:pPr>
            <a:r>
              <a:rPr lang="en-US" sz="2000" b="1" spc="300" dirty="0" smtClean="0">
                <a:solidFill>
                  <a:srgbClr val="0033CC"/>
                </a:solidFill>
                <a:cs typeface="Courier New" pitchFamily="49" charset="0"/>
              </a:rPr>
              <a:t>public class </a:t>
            </a:r>
            <a:r>
              <a:rPr lang="en-US" sz="2000" b="1" spc="300" dirty="0" err="1" smtClean="0">
                <a:solidFill>
                  <a:srgbClr val="0033CC"/>
                </a:solidFill>
                <a:cs typeface="Courier New" pitchFamily="49" charset="0"/>
              </a:rPr>
              <a:t>CalculatorTest</a:t>
            </a:r>
            <a:r>
              <a:rPr lang="en-US" sz="2000" b="1" spc="300" dirty="0" smtClean="0">
                <a:solidFill>
                  <a:srgbClr val="0033CC"/>
                </a:solidFill>
                <a:cs typeface="Courier New" pitchFamily="49" charset="0"/>
              </a:rPr>
              <a:t> {</a:t>
            </a:r>
          </a:p>
          <a:p>
            <a:pPr marL="800100" lvl="2" indent="0">
              <a:spcBef>
                <a:spcPts val="0"/>
              </a:spcBef>
              <a:buClr>
                <a:srgbClr val="D34817"/>
              </a:buClr>
              <a:buSzPct val="85000"/>
              <a:buNone/>
            </a:pPr>
            <a:r>
              <a:rPr lang="en-US" sz="2000" b="1" spc="300" dirty="0" smtClean="0">
                <a:solidFill>
                  <a:srgbClr val="0033CC"/>
                </a:solidFill>
                <a:cs typeface="Courier New" pitchFamily="49" charset="0"/>
              </a:rPr>
              <a:t>private </a:t>
            </a:r>
            <a:r>
              <a:rPr lang="en-US" sz="2000" b="1" spc="300" dirty="0" err="1" smtClean="0">
                <a:solidFill>
                  <a:srgbClr val="0033CC"/>
                </a:solidFill>
                <a:cs typeface="Courier New" pitchFamily="49" charset="0"/>
              </a:rPr>
              <a:t>int</a:t>
            </a:r>
            <a:r>
              <a:rPr lang="en-US" sz="2000" b="1" spc="300" dirty="0" smtClean="0">
                <a:solidFill>
                  <a:srgbClr val="0033CC"/>
                </a:solidFill>
                <a:cs typeface="Courier New" pitchFamily="49" charset="0"/>
              </a:rPr>
              <a:t> expected;	//</a:t>
            </a:r>
            <a:r>
              <a:rPr lang="el-GR" sz="2000" b="1" spc="300" dirty="0" smtClean="0">
                <a:solidFill>
                  <a:srgbClr val="0033CC"/>
                </a:solidFill>
                <a:cs typeface="Courier New" pitchFamily="49" charset="0"/>
              </a:rPr>
              <a:t>αναμενόμενο </a:t>
            </a:r>
          </a:p>
          <a:p>
            <a:pPr marL="3543300" lvl="8" indent="0">
              <a:spcBef>
                <a:spcPts val="0"/>
              </a:spcBef>
              <a:spcAft>
                <a:spcPts val="1200"/>
              </a:spcAft>
              <a:buClr>
                <a:srgbClr val="D34817"/>
              </a:buClr>
              <a:buSzPct val="85000"/>
              <a:buNone/>
            </a:pPr>
            <a:r>
              <a:rPr lang="el-GR" sz="1600" b="1" spc="300" dirty="0" smtClean="0">
                <a:solidFill>
                  <a:srgbClr val="0033CC"/>
                </a:solidFill>
                <a:cs typeface="Courier New" pitchFamily="49" charset="0"/>
              </a:rPr>
              <a:t>		</a:t>
            </a:r>
            <a:r>
              <a:rPr lang="el-GR" b="1" spc="300" dirty="0" smtClean="0">
                <a:solidFill>
                  <a:srgbClr val="0033CC"/>
                </a:solidFill>
                <a:cs typeface="Courier New" pitchFamily="49" charset="0"/>
              </a:rPr>
              <a:t>αποτέλεσμα</a:t>
            </a:r>
          </a:p>
          <a:p>
            <a:pPr marL="800100" lvl="2" indent="0">
              <a:spcBef>
                <a:spcPts val="0"/>
              </a:spcBef>
              <a:buClr>
                <a:srgbClr val="D34817"/>
              </a:buClr>
              <a:buSzPct val="85000"/>
              <a:buNone/>
            </a:pPr>
            <a:r>
              <a:rPr lang="en-US" sz="2000" b="1" spc="300" dirty="0" smtClean="0">
                <a:solidFill>
                  <a:srgbClr val="0033CC"/>
                </a:solidFill>
                <a:cs typeface="Courier New" pitchFamily="49" charset="0"/>
              </a:rPr>
              <a:t>private </a:t>
            </a:r>
            <a:r>
              <a:rPr lang="en-US" sz="2000" b="1" spc="300" dirty="0" err="1" smtClean="0">
                <a:solidFill>
                  <a:srgbClr val="0033CC"/>
                </a:solidFill>
                <a:cs typeface="Courier New" pitchFamily="49" charset="0"/>
              </a:rPr>
              <a:t>int</a:t>
            </a: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valueOne</a:t>
            </a:r>
            <a:r>
              <a:rPr lang="en-US" sz="2000" b="1" spc="300" dirty="0" smtClean="0">
                <a:solidFill>
                  <a:srgbClr val="0033CC"/>
                </a:solidFill>
                <a:cs typeface="Courier New" pitchFamily="49" charset="0"/>
              </a:rPr>
              <a:t>;	//</a:t>
            </a:r>
            <a:r>
              <a:rPr lang="el-GR" sz="2000" b="1" spc="300" dirty="0" smtClean="0">
                <a:solidFill>
                  <a:srgbClr val="0033CC"/>
                </a:solidFill>
                <a:cs typeface="Courier New" pitchFamily="49" charset="0"/>
              </a:rPr>
              <a:t>πρώτη παράμετρος </a:t>
            </a:r>
          </a:p>
          <a:p>
            <a:pPr marL="3543300" lvl="8" indent="0">
              <a:spcBef>
                <a:spcPts val="0"/>
              </a:spcBef>
              <a:spcAft>
                <a:spcPts val="1200"/>
              </a:spcAft>
              <a:buClr>
                <a:srgbClr val="D34817"/>
              </a:buClr>
              <a:buSzPct val="85000"/>
              <a:buNone/>
            </a:pPr>
            <a:r>
              <a:rPr lang="el-GR" sz="1600" b="1" spc="300" dirty="0" smtClean="0">
                <a:solidFill>
                  <a:srgbClr val="0033CC"/>
                </a:solidFill>
                <a:cs typeface="Courier New" pitchFamily="49" charset="0"/>
              </a:rPr>
              <a:t>		</a:t>
            </a:r>
            <a:r>
              <a:rPr lang="el-GR" b="1" spc="300" dirty="0" smtClean="0">
                <a:solidFill>
                  <a:srgbClr val="0033CC"/>
                </a:solidFill>
                <a:cs typeface="Courier New" pitchFamily="49" charset="0"/>
              </a:rPr>
              <a:t>για την </a:t>
            </a:r>
            <a:r>
              <a:rPr lang="en-US" b="1" spc="300" dirty="0" smtClean="0">
                <a:solidFill>
                  <a:srgbClr val="0033CC"/>
                </a:solidFill>
                <a:cs typeface="Courier New" pitchFamily="49" charset="0"/>
              </a:rPr>
              <a:t>add</a:t>
            </a:r>
          </a:p>
          <a:p>
            <a:pPr marL="800100" lvl="2" indent="0">
              <a:spcBef>
                <a:spcPts val="0"/>
              </a:spcBef>
              <a:buClr>
                <a:srgbClr val="D34817"/>
              </a:buClr>
              <a:buSzPct val="85000"/>
              <a:buNone/>
            </a:pPr>
            <a:r>
              <a:rPr lang="en-US" sz="2000" b="1" spc="300" dirty="0" smtClean="0">
                <a:solidFill>
                  <a:srgbClr val="0033CC"/>
                </a:solidFill>
                <a:cs typeface="Courier New" pitchFamily="49" charset="0"/>
              </a:rPr>
              <a:t>private </a:t>
            </a:r>
            <a:r>
              <a:rPr lang="en-US" sz="2000" b="1" spc="300" dirty="0" err="1" smtClean="0">
                <a:solidFill>
                  <a:srgbClr val="0033CC"/>
                </a:solidFill>
                <a:cs typeface="Courier New" pitchFamily="49" charset="0"/>
              </a:rPr>
              <a:t>int</a:t>
            </a: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valueTwo</a:t>
            </a:r>
            <a:r>
              <a:rPr lang="en-US" sz="2000" b="1" spc="300" dirty="0" smtClean="0">
                <a:solidFill>
                  <a:srgbClr val="0033CC"/>
                </a:solidFill>
                <a:cs typeface="Courier New" pitchFamily="49" charset="0"/>
              </a:rPr>
              <a:t>;	//</a:t>
            </a:r>
            <a:r>
              <a:rPr lang="el-GR" sz="2000" b="1" spc="300" dirty="0" smtClean="0">
                <a:solidFill>
                  <a:srgbClr val="0033CC"/>
                </a:solidFill>
                <a:cs typeface="Courier New" pitchFamily="49" charset="0"/>
              </a:rPr>
              <a:t>δεύτερη παράμετρος </a:t>
            </a:r>
          </a:p>
          <a:p>
            <a:pPr marL="3543300" lvl="8" indent="0">
              <a:spcBef>
                <a:spcPts val="0"/>
              </a:spcBef>
              <a:buClr>
                <a:srgbClr val="D34817"/>
              </a:buClr>
              <a:buSzPct val="85000"/>
              <a:buNone/>
            </a:pPr>
            <a:r>
              <a:rPr lang="el-GR" sz="1600" b="1" spc="300" dirty="0" smtClean="0">
                <a:solidFill>
                  <a:srgbClr val="0033CC"/>
                </a:solidFill>
                <a:cs typeface="Courier New" pitchFamily="49" charset="0"/>
              </a:rPr>
              <a:t>		</a:t>
            </a:r>
            <a:r>
              <a:rPr lang="el-GR" b="1" spc="300" dirty="0" smtClean="0">
                <a:solidFill>
                  <a:srgbClr val="0033CC"/>
                </a:solidFill>
                <a:cs typeface="Courier New" pitchFamily="49" charset="0"/>
              </a:rPr>
              <a:t>για την </a:t>
            </a:r>
            <a:r>
              <a:rPr lang="en-US" b="1" spc="300" dirty="0" smtClean="0">
                <a:solidFill>
                  <a:srgbClr val="0033CC"/>
                </a:solidFill>
                <a:cs typeface="Courier New" pitchFamily="49" charset="0"/>
              </a:rPr>
              <a:t>add</a:t>
            </a:r>
          </a:p>
          <a:p>
            <a:pPr marL="800100" lvl="2" indent="0">
              <a:spcBef>
                <a:spcPts val="0"/>
              </a:spcBef>
              <a:spcAft>
                <a:spcPts val="600"/>
              </a:spcAft>
              <a:buClr>
                <a:srgbClr val="D34817"/>
              </a:buClr>
              <a:buSzPct val="85000"/>
              <a:buNone/>
            </a:pPr>
            <a:r>
              <a:rPr lang="en-US" sz="2000" b="1" spc="300" dirty="0" smtClean="0">
                <a:solidFill>
                  <a:srgbClr val="C00000"/>
                </a:solidFill>
                <a:cs typeface="Courier New" pitchFamily="49" charset="0"/>
              </a:rPr>
              <a:t>...</a:t>
            </a:r>
          </a:p>
          <a:p>
            <a:pPr marL="342000" lvl="0" indent="-342000">
              <a:spcBef>
                <a:spcPts val="0"/>
              </a:spcBef>
              <a:spcAft>
                <a:spcPts val="600"/>
              </a:spcAft>
              <a:buClr>
                <a:srgbClr val="C00000"/>
              </a:buClr>
              <a:buSzPct val="100000"/>
              <a:buFont typeface="Wingdings 2"/>
              <a:buChar char=""/>
            </a:pPr>
            <a:r>
              <a:rPr lang="el-GR" sz="2200" dirty="0" smtClean="0">
                <a:solidFill>
                  <a:prstClr val="black"/>
                </a:solidFill>
                <a:cs typeface="Courier New" pitchFamily="49" charset="0"/>
              </a:rPr>
              <a:t>Η κλάση θα πρέπει να ξεκινά με την επισήμανση </a:t>
            </a:r>
            <a:r>
              <a:rPr lang="en-US" sz="2200" dirty="0" smtClean="0">
                <a:solidFill>
                  <a:prstClr val="black"/>
                </a:solidFill>
                <a:cs typeface="Courier New" pitchFamily="49" charset="0"/>
              </a:rPr>
              <a:t/>
            </a:r>
            <a:br>
              <a:rPr lang="en-US" sz="2200" dirty="0" smtClean="0">
                <a:solidFill>
                  <a:prstClr val="black"/>
                </a:solidFill>
                <a:cs typeface="Courier New" pitchFamily="49" charset="0"/>
              </a:rPr>
            </a:br>
            <a:r>
              <a:rPr lang="en-US" sz="2200" b="1" dirty="0" smtClean="0">
                <a:solidFill>
                  <a:srgbClr val="2B4E95"/>
                </a:solidFill>
                <a:cs typeface="Courier New" pitchFamily="49" charset="0"/>
              </a:rPr>
              <a:t>@RunWith(value = Parameterized.class)</a:t>
            </a:r>
            <a:r>
              <a:rPr lang="en-US" sz="2200" dirty="0" smtClean="0">
                <a:cs typeface="Courier New" pitchFamily="49" charset="0"/>
              </a:rPr>
              <a:t>.</a:t>
            </a:r>
          </a:p>
          <a:p>
            <a:pPr marL="342000" lvl="0" indent="-342000">
              <a:spcBef>
                <a:spcPts val="0"/>
              </a:spcBef>
              <a:buClr>
                <a:srgbClr val="C00000"/>
              </a:buClr>
              <a:buSzPct val="100000"/>
              <a:buFont typeface="Wingdings 2"/>
              <a:buChar char=""/>
            </a:pPr>
            <a:r>
              <a:rPr lang="el-GR" sz="2200" dirty="0" smtClean="0">
                <a:solidFill>
                  <a:prstClr val="black"/>
                </a:solidFill>
                <a:cs typeface="Courier New" pitchFamily="49" charset="0"/>
              </a:rPr>
              <a:t>Η επισήμανση αυτή λέει στο </a:t>
            </a:r>
            <a:r>
              <a:rPr lang="el-GR" sz="2200" i="1" dirty="0" err="1" smtClean="0">
                <a:solidFill>
                  <a:prstClr val="black"/>
                </a:solidFill>
                <a:cs typeface="Courier New" pitchFamily="49" charset="0"/>
              </a:rPr>
              <a:t>Junit</a:t>
            </a:r>
            <a:r>
              <a:rPr lang="el-GR" sz="2200" dirty="0" smtClean="0">
                <a:solidFill>
                  <a:prstClr val="black"/>
                </a:solidFill>
                <a:cs typeface="Courier New" pitchFamily="49" charset="0"/>
              </a:rPr>
              <a:t> πώς θα πρέπει να χρησιμοποιηθεί η ειδική κλάση εκτέλεσης </a:t>
            </a:r>
            <a:r>
              <a:rPr lang="en-US" sz="2200" dirty="0" smtClean="0">
                <a:solidFill>
                  <a:prstClr val="black"/>
                </a:solidFill>
                <a:cs typeface="Courier New" pitchFamily="49" charset="0"/>
              </a:rPr>
              <a:t>(</a:t>
            </a:r>
            <a:r>
              <a:rPr lang="en-US" sz="2200" i="1" dirty="0" smtClean="0">
                <a:solidFill>
                  <a:prstClr val="black"/>
                </a:solidFill>
                <a:cs typeface="Courier New" pitchFamily="49" charset="0"/>
              </a:rPr>
              <a:t>Runner</a:t>
            </a:r>
            <a:r>
              <a:rPr lang="en-US" sz="2200" dirty="0" smtClean="0">
                <a:solidFill>
                  <a:prstClr val="black"/>
                </a:solidFill>
                <a:cs typeface="Courier New" pitchFamily="49" charset="0"/>
              </a:rPr>
              <a:t>) </a:t>
            </a:r>
            <a:r>
              <a:rPr lang="en-US" sz="2200" i="1" dirty="0" smtClean="0">
                <a:solidFill>
                  <a:prstClr val="black"/>
                </a:solidFill>
                <a:cs typeface="Courier New" pitchFamily="49" charset="0"/>
              </a:rPr>
              <a:t>Parameterized</a:t>
            </a:r>
            <a:r>
              <a:rPr lang="en-US" sz="2200" dirty="0" smtClean="0">
                <a:solidFill>
                  <a:prstClr val="black"/>
                </a:solidFill>
                <a:cs typeface="Courier New" pitchFamily="49" charset="0"/>
              </a:rPr>
              <a:t>.</a:t>
            </a:r>
          </a:p>
          <a:p>
            <a:pPr marL="274320" lvl="0" indent="-274320">
              <a:spcBef>
                <a:spcPts val="580"/>
              </a:spcBef>
              <a:buClr>
                <a:srgbClr val="D34817"/>
              </a:buClr>
              <a:buSzPct val="85000"/>
              <a:buFont typeface="Wingdings 2"/>
              <a:buChar char=""/>
            </a:pPr>
            <a:endParaRPr lang="el-GR" sz="2200" b="1" dirty="0">
              <a:solidFill>
                <a:srgbClr val="0070C0"/>
              </a:solidFill>
              <a:latin typeface="Cambria"/>
              <a:cs typeface="Courier New" pitchFamily="49" charset="0"/>
            </a:endParaRPr>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33027193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lumMod val="75000"/>
                    <a:lumOff val="25000"/>
                  </a:prstClr>
                </a:solidFill>
              </a:rPr>
              <a:t>(Βήμα 2): Επισήμανση της κλάσης ως παραμετρική </a:t>
            </a:r>
            <a:r>
              <a:rPr lang="el-GR" b="1" dirty="0" smtClean="0">
                <a:solidFill>
                  <a:prstClr val="black">
                    <a:lumMod val="75000"/>
                    <a:lumOff val="25000"/>
                  </a:prstClr>
                </a:solidFill>
              </a:rPr>
              <a:t>(2 </a:t>
            </a:r>
            <a:r>
              <a:rPr lang="el-GR" b="1" dirty="0">
                <a:solidFill>
                  <a:prstClr val="black">
                    <a:lumMod val="75000"/>
                    <a:lumOff val="25000"/>
                  </a:prstClr>
                </a:solidFill>
              </a:rPr>
              <a:t>από 2)</a:t>
            </a:r>
            <a:endParaRPr lang="el-GR" dirty="0"/>
          </a:p>
        </p:txBody>
      </p:sp>
      <p:sp>
        <p:nvSpPr>
          <p:cNvPr id="3" name="Θέση περιεχομένου 1"/>
          <p:cNvSpPr>
            <a:spLocks noGrp="1"/>
          </p:cNvSpPr>
          <p:nvPr>
            <p:ph idx="1"/>
          </p:nvPr>
        </p:nvSpPr>
        <p:spPr/>
        <p:txBody>
          <a:bodyPr/>
          <a:lstStyle/>
          <a:p>
            <a:pPr marL="342000" lvl="0" indent="-342000">
              <a:spcBef>
                <a:spcPts val="0"/>
              </a:spcBef>
              <a:spcAft>
                <a:spcPts val="1200"/>
              </a:spcAft>
              <a:buClr>
                <a:srgbClr val="C00000"/>
              </a:buClr>
              <a:buSzPct val="100000"/>
              <a:buFont typeface="Wingdings 2"/>
              <a:buChar char=""/>
            </a:pPr>
            <a:r>
              <a:rPr lang="el-GR" sz="2800" dirty="0">
                <a:solidFill>
                  <a:prstClr val="black"/>
                </a:solidFill>
                <a:cs typeface="Courier New" pitchFamily="49" charset="0"/>
              </a:rPr>
              <a:t>Επίσης θα πρέπει να δηλώσουμε μεταβλητές κλάσης (</a:t>
            </a:r>
            <a:r>
              <a:rPr lang="el-GR" sz="2800" dirty="0" smtClean="0">
                <a:solidFill>
                  <a:prstClr val="black"/>
                </a:solidFill>
                <a:cs typeface="Courier New" pitchFamily="49" charset="0"/>
              </a:rPr>
              <a:t>δηλαδή </a:t>
            </a:r>
            <a:r>
              <a:rPr lang="el-GR" sz="2800" dirty="0">
                <a:solidFill>
                  <a:prstClr val="black"/>
                </a:solidFill>
                <a:cs typeface="Courier New" pitchFamily="49" charset="0"/>
              </a:rPr>
              <a:t>πεδία</a:t>
            </a:r>
            <a:r>
              <a:rPr lang="el-GR" sz="2800" dirty="0" smtClean="0">
                <a:solidFill>
                  <a:prstClr val="black"/>
                </a:solidFill>
                <a:cs typeface="Courier New" pitchFamily="49" charset="0"/>
              </a:rPr>
              <a:t>), </a:t>
            </a:r>
            <a:r>
              <a:rPr lang="el-GR" sz="2800" dirty="0">
                <a:solidFill>
                  <a:prstClr val="black"/>
                </a:solidFill>
                <a:cs typeface="Courier New" pitchFamily="49" charset="0"/>
              </a:rPr>
              <a:t>για την κλήση της μεθόδου ελέγχου με διαφορετικές παραμέτρους:</a:t>
            </a:r>
          </a:p>
          <a:p>
            <a:pPr marL="948690" lvl="2" indent="-342000">
              <a:spcBef>
                <a:spcPts val="0"/>
              </a:spcBef>
              <a:spcAft>
                <a:spcPts val="600"/>
              </a:spcAft>
              <a:buClr>
                <a:srgbClr val="777777"/>
              </a:buClr>
              <a:buSzPct val="100000"/>
              <a:buFont typeface="Wingdings 2"/>
              <a:buChar char=""/>
            </a:pPr>
            <a:r>
              <a:rPr lang="en-US" i="1" dirty="0">
                <a:solidFill>
                  <a:prstClr val="black"/>
                </a:solidFill>
                <a:cs typeface="Courier New" pitchFamily="49" charset="0"/>
              </a:rPr>
              <a:t>expected</a:t>
            </a:r>
            <a:r>
              <a:rPr lang="en-US" dirty="0">
                <a:solidFill>
                  <a:prstClr val="black"/>
                </a:solidFill>
                <a:cs typeface="Courier New" pitchFamily="49" charset="0"/>
              </a:rPr>
              <a:t>:</a:t>
            </a:r>
            <a:r>
              <a:rPr lang="el-GR" dirty="0">
                <a:solidFill>
                  <a:prstClr val="black"/>
                </a:solidFill>
                <a:cs typeface="Courier New" pitchFamily="49" charset="0"/>
              </a:rPr>
              <a:t> η αναμενόμενη τιμή επιστροφής από την </a:t>
            </a:r>
            <a:r>
              <a:rPr lang="en-US" i="1" dirty="0" smtClean="0">
                <a:solidFill>
                  <a:prstClr val="black"/>
                </a:solidFill>
                <a:cs typeface="Courier New" pitchFamily="49" charset="0"/>
              </a:rPr>
              <a:t>add</a:t>
            </a:r>
            <a:r>
              <a:rPr lang="el-GR" dirty="0">
                <a:solidFill>
                  <a:prstClr val="black"/>
                </a:solidFill>
                <a:cs typeface="Courier New" pitchFamily="49" charset="0"/>
              </a:rPr>
              <a:t>,</a:t>
            </a:r>
          </a:p>
          <a:p>
            <a:pPr marL="948690" lvl="2" indent="-342000">
              <a:spcBef>
                <a:spcPts val="0"/>
              </a:spcBef>
              <a:spcAft>
                <a:spcPts val="600"/>
              </a:spcAft>
              <a:buClr>
                <a:srgbClr val="777777"/>
              </a:buClr>
              <a:buSzPct val="100000"/>
              <a:buFont typeface="Wingdings 2"/>
              <a:buChar char=""/>
            </a:pPr>
            <a:r>
              <a:rPr lang="en-US" i="1" dirty="0" err="1">
                <a:solidFill>
                  <a:prstClr val="black"/>
                </a:solidFill>
                <a:cs typeface="Courier New" pitchFamily="49" charset="0"/>
              </a:rPr>
              <a:t>valueOne</a:t>
            </a:r>
            <a:r>
              <a:rPr lang="el-GR" dirty="0">
                <a:solidFill>
                  <a:prstClr val="black"/>
                </a:solidFill>
                <a:cs typeface="Courier New" pitchFamily="49" charset="0"/>
              </a:rPr>
              <a:t>: η πρώτη παράμετρος της </a:t>
            </a:r>
            <a:r>
              <a:rPr lang="en-US" i="1" dirty="0" smtClean="0">
                <a:solidFill>
                  <a:prstClr val="black"/>
                </a:solidFill>
                <a:cs typeface="Courier New" pitchFamily="49" charset="0"/>
              </a:rPr>
              <a:t>add</a:t>
            </a:r>
            <a:r>
              <a:rPr lang="el-GR" dirty="0">
                <a:solidFill>
                  <a:prstClr val="black"/>
                </a:solidFill>
                <a:cs typeface="Courier New" pitchFamily="49" charset="0"/>
              </a:rPr>
              <a:t>,</a:t>
            </a:r>
            <a:endParaRPr lang="en-US" dirty="0">
              <a:solidFill>
                <a:prstClr val="black"/>
              </a:solidFill>
              <a:cs typeface="Courier New" pitchFamily="49" charset="0"/>
            </a:endParaRPr>
          </a:p>
          <a:p>
            <a:pPr marL="948690" lvl="2" indent="-342000">
              <a:spcBef>
                <a:spcPts val="0"/>
              </a:spcBef>
              <a:spcAft>
                <a:spcPts val="2400"/>
              </a:spcAft>
              <a:buClr>
                <a:srgbClr val="777777"/>
              </a:buClr>
              <a:buSzPct val="100000"/>
              <a:buFont typeface="Wingdings 2"/>
              <a:buChar char=""/>
            </a:pPr>
            <a:r>
              <a:rPr lang="en-US" i="1" dirty="0" err="1">
                <a:solidFill>
                  <a:prstClr val="black"/>
                </a:solidFill>
                <a:cs typeface="Courier New" pitchFamily="49" charset="0"/>
              </a:rPr>
              <a:t>valueTwo</a:t>
            </a:r>
            <a:r>
              <a:rPr lang="en-US" dirty="0">
                <a:solidFill>
                  <a:prstClr val="black"/>
                </a:solidFill>
                <a:cs typeface="Courier New" pitchFamily="49" charset="0"/>
              </a:rPr>
              <a:t>: </a:t>
            </a:r>
            <a:r>
              <a:rPr lang="el-GR" dirty="0">
                <a:solidFill>
                  <a:prstClr val="black"/>
                </a:solidFill>
                <a:cs typeface="Courier New" pitchFamily="49" charset="0"/>
              </a:rPr>
              <a:t>η δεύτερη παράμετρος της </a:t>
            </a:r>
            <a:r>
              <a:rPr lang="en-US" i="1" dirty="0" smtClean="0">
                <a:solidFill>
                  <a:prstClr val="black"/>
                </a:solidFill>
                <a:cs typeface="Courier New" pitchFamily="49" charset="0"/>
              </a:rPr>
              <a:t>add</a:t>
            </a:r>
            <a:r>
              <a:rPr lang="el-GR" dirty="0" smtClean="0">
                <a:solidFill>
                  <a:prstClr val="black"/>
                </a:solidFill>
                <a:cs typeface="Courier New" pitchFamily="49" charset="0"/>
              </a:rPr>
              <a:t>.</a:t>
            </a:r>
            <a:endParaRPr lang="en-US" dirty="0">
              <a:solidFill>
                <a:prstClr val="black"/>
              </a:solidFill>
              <a:cs typeface="Courier New" pitchFamily="49" charset="0"/>
            </a:endParaRPr>
          </a:p>
          <a:p>
            <a:pPr marL="342000" lvl="0" indent="-342000">
              <a:spcBef>
                <a:spcPts val="0"/>
              </a:spcBef>
              <a:buClr>
                <a:srgbClr val="C00000"/>
              </a:buClr>
              <a:buSzPct val="100000"/>
              <a:buFont typeface="Wingdings 2"/>
              <a:buChar char=""/>
            </a:pPr>
            <a:r>
              <a:rPr lang="el-GR" sz="2800" dirty="0">
                <a:solidFill>
                  <a:prstClr val="black"/>
                </a:solidFill>
                <a:cs typeface="Courier New" pitchFamily="49" charset="0"/>
              </a:rPr>
              <a:t>Οι τιμές </a:t>
            </a:r>
            <a:r>
              <a:rPr lang="el-GR" sz="2800" dirty="0" smtClean="0">
                <a:solidFill>
                  <a:prstClr val="black"/>
                </a:solidFill>
                <a:cs typeface="Courier New" pitchFamily="49" charset="0"/>
              </a:rPr>
              <a:t>αυτές, </a:t>
            </a:r>
            <a:r>
              <a:rPr lang="el-GR" sz="2800" dirty="0">
                <a:solidFill>
                  <a:prstClr val="black"/>
                </a:solidFill>
                <a:cs typeface="Courier New" pitchFamily="49" charset="0"/>
              </a:rPr>
              <a:t>θα πρέπει να αρχικοποιηθούν από τον κατασκευαστή της κλάσης (</a:t>
            </a:r>
            <a:r>
              <a:rPr lang="el-GR" sz="2800" dirty="0" smtClean="0">
                <a:solidFill>
                  <a:prstClr val="black"/>
                </a:solidFill>
                <a:cs typeface="Courier New" pitchFamily="49" charset="0"/>
              </a:rPr>
              <a:t>βλέπε </a:t>
            </a:r>
            <a:r>
              <a:rPr lang="el-GR" sz="2800" dirty="0">
                <a:solidFill>
                  <a:prstClr val="black"/>
                </a:solidFill>
                <a:cs typeface="Courier New" pitchFamily="49" charset="0"/>
              </a:rPr>
              <a:t>επόμενες διαφάνειες).</a:t>
            </a:r>
          </a:p>
          <a:p>
            <a:endParaRPr lang="el-GR" dirty="0"/>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28161035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(Βήμα 3</a:t>
            </a:r>
            <a:r>
              <a:rPr lang="el-GR" b="1" dirty="0" smtClean="0">
                <a:solidFill>
                  <a:schemeClr val="tx1">
                    <a:lumMod val="75000"/>
                    <a:lumOff val="25000"/>
                  </a:schemeClr>
                </a:solidFill>
              </a:rPr>
              <a:t>): </a:t>
            </a:r>
            <a:r>
              <a:rPr lang="el-GR" b="1" dirty="0">
                <a:solidFill>
                  <a:schemeClr val="tx1">
                    <a:lumMod val="75000"/>
                    <a:lumOff val="25000"/>
                  </a:schemeClr>
                </a:solidFill>
              </a:rPr>
              <a:t>Δήλωση της μεθόδου </a:t>
            </a:r>
            <a:r>
              <a:rPr lang="en-US" b="1" i="1" dirty="0" err="1" smtClean="0">
                <a:solidFill>
                  <a:schemeClr val="tx1">
                    <a:lumMod val="75000"/>
                    <a:lumOff val="25000"/>
                  </a:schemeClr>
                </a:solidFill>
              </a:rPr>
              <a:t>getParameters</a:t>
            </a:r>
            <a:r>
              <a:rPr lang="el-GR" b="1" dirty="0" smtClean="0">
                <a:solidFill>
                  <a:schemeClr val="tx1">
                    <a:lumMod val="75000"/>
                    <a:lumOff val="25000"/>
                  </a:schemeClr>
                </a:solidFill>
              </a:rPr>
              <a:t> (1 από 2)</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674370" lvl="2" indent="0">
              <a:spcBef>
                <a:spcPts val="0"/>
              </a:spcBef>
              <a:buClr>
                <a:srgbClr val="9B2D1F"/>
              </a:buClr>
              <a:buSzPct val="85000"/>
              <a:buNone/>
            </a:pPr>
            <a:endParaRPr lang="el-GR" b="1" spc="300" dirty="0" smtClean="0">
              <a:solidFill>
                <a:srgbClr val="0033CC"/>
              </a:solidFill>
              <a:cs typeface="Courier New" pitchFamily="49" charset="0"/>
            </a:endParaRPr>
          </a:p>
          <a:p>
            <a:pPr marL="674370" lvl="2" indent="0">
              <a:spcBef>
                <a:spcPts val="0"/>
              </a:spcBef>
              <a:buClr>
                <a:srgbClr val="9B2D1F"/>
              </a:buClr>
              <a:buSzPct val="85000"/>
              <a:buNone/>
            </a:pPr>
            <a:r>
              <a:rPr lang="en-US" b="1" spc="300" dirty="0" smtClean="0">
                <a:solidFill>
                  <a:srgbClr val="0033CC"/>
                </a:solidFill>
                <a:cs typeface="Courier New" pitchFamily="49" charset="0"/>
              </a:rPr>
              <a:t>@</a:t>
            </a:r>
            <a:r>
              <a:rPr lang="en-US" b="1" spc="300" dirty="0">
                <a:solidFill>
                  <a:srgbClr val="0033CC"/>
                </a:solidFill>
                <a:cs typeface="Courier New" pitchFamily="49" charset="0"/>
              </a:rPr>
              <a:t>Parameters</a:t>
            </a:r>
          </a:p>
          <a:p>
            <a:pPr marL="674370" lvl="2" indent="0">
              <a:spcBef>
                <a:spcPts val="0"/>
              </a:spcBef>
              <a:buClr>
                <a:srgbClr val="9B2D1F"/>
              </a:buClr>
              <a:buSzPct val="85000"/>
              <a:buNone/>
            </a:pPr>
            <a:r>
              <a:rPr lang="en-US" b="1" spc="300" dirty="0">
                <a:solidFill>
                  <a:srgbClr val="0033CC"/>
                </a:solidFill>
                <a:cs typeface="Courier New" pitchFamily="49" charset="0"/>
              </a:rPr>
              <a:t>public static Collection&lt;Integer[]&gt; </a:t>
            </a:r>
            <a:r>
              <a:rPr lang="en-US" b="1" spc="300" dirty="0" err="1">
                <a:solidFill>
                  <a:srgbClr val="0033CC"/>
                </a:solidFill>
                <a:cs typeface="Courier New" pitchFamily="49" charset="0"/>
              </a:rPr>
              <a:t>getTestParameters</a:t>
            </a:r>
            <a:r>
              <a:rPr lang="en-US" b="1" spc="300" dirty="0">
                <a:solidFill>
                  <a:srgbClr val="0033CC"/>
                </a:solidFill>
                <a:cs typeface="Courier New" pitchFamily="49" charset="0"/>
              </a:rPr>
              <a:t>() </a:t>
            </a:r>
            <a:r>
              <a:rPr lang="en-US" b="1" spc="300" dirty="0" smtClean="0">
                <a:solidFill>
                  <a:srgbClr val="0033CC"/>
                </a:solidFill>
                <a:cs typeface="Courier New" pitchFamily="49" charset="0"/>
              </a:rPr>
              <a:t>{</a:t>
            </a:r>
            <a:endParaRPr lang="el-GR" b="1" spc="300" dirty="0" smtClean="0">
              <a:solidFill>
                <a:srgbClr val="0033CC"/>
              </a:solidFill>
              <a:cs typeface="Courier New" pitchFamily="49" charset="0"/>
            </a:endParaRPr>
          </a:p>
          <a:p>
            <a:pPr marL="1588770" lvl="4" indent="0">
              <a:spcBef>
                <a:spcPts val="0"/>
              </a:spcBef>
              <a:buClr>
                <a:srgbClr val="9B2D1F"/>
              </a:buClr>
              <a:buSzPct val="85000"/>
              <a:buNone/>
            </a:pPr>
            <a:r>
              <a:rPr lang="en-US" sz="2400" b="1" spc="300" dirty="0" smtClean="0">
                <a:solidFill>
                  <a:srgbClr val="0033CC"/>
                </a:solidFill>
                <a:cs typeface="Courier New" pitchFamily="49" charset="0"/>
              </a:rPr>
              <a:t>return </a:t>
            </a:r>
            <a:r>
              <a:rPr lang="en-US" sz="2400" b="1" spc="300" dirty="0" err="1">
                <a:solidFill>
                  <a:srgbClr val="0033CC"/>
                </a:solidFill>
                <a:cs typeface="Courier New" pitchFamily="49" charset="0"/>
              </a:rPr>
              <a:t>Arrays.asList</a:t>
            </a:r>
            <a:r>
              <a:rPr lang="en-US" sz="2400" b="1" spc="300" dirty="0">
                <a:solidFill>
                  <a:srgbClr val="0033CC"/>
                </a:solidFill>
                <a:cs typeface="Courier New" pitchFamily="49" charset="0"/>
              </a:rPr>
              <a:t>(new Integer[][] { </a:t>
            </a:r>
            <a:endParaRPr lang="el-GR" sz="2400" b="1" spc="300" dirty="0" smtClean="0">
              <a:solidFill>
                <a:srgbClr val="0033CC"/>
              </a:solidFill>
              <a:cs typeface="Courier New" pitchFamily="49" charset="0"/>
            </a:endParaRPr>
          </a:p>
          <a:p>
            <a:pPr marL="2503170" lvl="6" indent="0">
              <a:spcBef>
                <a:spcPts val="0"/>
              </a:spcBef>
              <a:buClr>
                <a:srgbClr val="9B2D1F"/>
              </a:buClr>
              <a:buSzPct val="85000"/>
              <a:buNone/>
            </a:pPr>
            <a:r>
              <a:rPr lang="el-GR" sz="2400" b="1" spc="300" dirty="0" smtClean="0">
                <a:solidFill>
                  <a:srgbClr val="0033CC"/>
                </a:solidFill>
                <a:cs typeface="Courier New" pitchFamily="49" charset="0"/>
              </a:rPr>
              <a:t>{</a:t>
            </a:r>
            <a:r>
              <a:rPr lang="en-US" sz="2400" b="1" spc="300" dirty="0" smtClean="0">
                <a:solidFill>
                  <a:srgbClr val="0033CC"/>
                </a:solidFill>
                <a:cs typeface="Courier New" pitchFamily="49" charset="0"/>
              </a:rPr>
              <a:t> </a:t>
            </a:r>
            <a:r>
              <a:rPr lang="en-US" sz="2400" b="1" spc="300" dirty="0">
                <a:solidFill>
                  <a:srgbClr val="0033CC"/>
                </a:solidFill>
                <a:cs typeface="Courier New" pitchFamily="49" charset="0"/>
              </a:rPr>
              <a:t>2, 1, 1 </a:t>
            </a:r>
            <a:r>
              <a:rPr lang="en-US" sz="2400" b="1" spc="300" dirty="0" smtClean="0">
                <a:solidFill>
                  <a:srgbClr val="0033CC"/>
                </a:solidFill>
                <a:cs typeface="Courier New" pitchFamily="49" charset="0"/>
              </a:rPr>
              <a:t>},</a:t>
            </a:r>
            <a:endParaRPr lang="el-GR" sz="2400" b="1" spc="300" dirty="0" smtClean="0">
              <a:solidFill>
                <a:srgbClr val="0033CC"/>
              </a:solidFill>
              <a:cs typeface="Courier New" pitchFamily="49" charset="0"/>
            </a:endParaRPr>
          </a:p>
          <a:p>
            <a:pPr marL="2503170" lvl="6" indent="0">
              <a:spcBef>
                <a:spcPts val="0"/>
              </a:spcBef>
              <a:buClr>
                <a:srgbClr val="9B2D1F"/>
              </a:buClr>
              <a:buSzPct val="85000"/>
              <a:buNone/>
            </a:pPr>
            <a:r>
              <a:rPr lang="en-US" sz="2400" b="1" spc="300" dirty="0" smtClean="0">
                <a:solidFill>
                  <a:srgbClr val="0033CC"/>
                </a:solidFill>
                <a:cs typeface="Courier New" pitchFamily="49" charset="0"/>
              </a:rPr>
              <a:t>{ </a:t>
            </a:r>
            <a:r>
              <a:rPr lang="en-US" sz="2400" b="1" spc="300" dirty="0">
                <a:solidFill>
                  <a:srgbClr val="0033CC"/>
                </a:solidFill>
                <a:cs typeface="Courier New" pitchFamily="49" charset="0"/>
              </a:rPr>
              <a:t>3, 2, 1 </a:t>
            </a:r>
            <a:r>
              <a:rPr lang="en-US" sz="2400" b="1" spc="300" dirty="0" smtClean="0">
                <a:solidFill>
                  <a:srgbClr val="0033CC"/>
                </a:solidFill>
                <a:cs typeface="Courier New" pitchFamily="49" charset="0"/>
              </a:rPr>
              <a:t>},</a:t>
            </a:r>
            <a:endParaRPr lang="el-GR" sz="2400" b="1" spc="300" dirty="0" smtClean="0">
              <a:solidFill>
                <a:srgbClr val="0033CC"/>
              </a:solidFill>
              <a:cs typeface="Courier New" pitchFamily="49" charset="0"/>
            </a:endParaRPr>
          </a:p>
          <a:p>
            <a:pPr marL="2503170" lvl="6" indent="0">
              <a:spcBef>
                <a:spcPts val="0"/>
              </a:spcBef>
              <a:buClr>
                <a:srgbClr val="9B2D1F"/>
              </a:buClr>
              <a:buSzPct val="85000"/>
              <a:buNone/>
            </a:pPr>
            <a:r>
              <a:rPr lang="en-US" sz="2400" b="1" spc="300" dirty="0" smtClean="0">
                <a:solidFill>
                  <a:srgbClr val="0033CC"/>
                </a:solidFill>
                <a:cs typeface="Courier New" pitchFamily="49" charset="0"/>
              </a:rPr>
              <a:t>{ </a:t>
            </a:r>
            <a:r>
              <a:rPr lang="en-US" sz="2400" b="1" spc="300" dirty="0">
                <a:solidFill>
                  <a:srgbClr val="0033CC"/>
                </a:solidFill>
                <a:cs typeface="Courier New" pitchFamily="49" charset="0"/>
              </a:rPr>
              <a:t>4, 3, 1 </a:t>
            </a:r>
            <a:r>
              <a:rPr lang="en-US" sz="2400" b="1" spc="300" dirty="0" smtClean="0">
                <a:solidFill>
                  <a:srgbClr val="0033CC"/>
                </a:solidFill>
                <a:cs typeface="Courier New" pitchFamily="49" charset="0"/>
              </a:rPr>
              <a:t>}</a:t>
            </a:r>
            <a:endParaRPr lang="el-GR" sz="2400" b="1" spc="300" dirty="0" smtClean="0">
              <a:solidFill>
                <a:srgbClr val="0033CC"/>
              </a:solidFill>
              <a:cs typeface="Courier New" pitchFamily="49" charset="0"/>
            </a:endParaRPr>
          </a:p>
          <a:p>
            <a:pPr marL="1588770" lvl="4" indent="0">
              <a:spcBef>
                <a:spcPts val="0"/>
              </a:spcBef>
              <a:buClr>
                <a:srgbClr val="9B2D1F"/>
              </a:buClr>
              <a:buSzPct val="85000"/>
              <a:buNone/>
            </a:pPr>
            <a:r>
              <a:rPr lang="en-US" sz="2400" b="1" spc="300" dirty="0" smtClean="0">
                <a:solidFill>
                  <a:srgbClr val="0033CC"/>
                </a:solidFill>
                <a:cs typeface="Courier New" pitchFamily="49" charset="0"/>
              </a:rPr>
              <a:t>});</a:t>
            </a:r>
            <a:endParaRPr lang="el-GR" sz="2400" b="1" spc="300" dirty="0" smtClean="0">
              <a:solidFill>
                <a:srgbClr val="0033CC"/>
              </a:solidFill>
              <a:cs typeface="Courier New" pitchFamily="49" charset="0"/>
            </a:endParaRPr>
          </a:p>
          <a:p>
            <a:pPr marL="674370" lvl="2" indent="0">
              <a:spcBef>
                <a:spcPts val="0"/>
              </a:spcBef>
              <a:buClr>
                <a:srgbClr val="9B2D1F"/>
              </a:buClr>
              <a:buSzPct val="85000"/>
              <a:buNone/>
            </a:pPr>
            <a:r>
              <a:rPr lang="en-US" b="1" spc="300" dirty="0" smtClean="0">
                <a:solidFill>
                  <a:srgbClr val="0033CC"/>
                </a:solidFill>
                <a:cs typeface="Courier New" pitchFamily="49" charset="0"/>
              </a:rPr>
              <a:t>}</a:t>
            </a:r>
            <a:endParaRPr lang="el-GR" b="1" spc="300" dirty="0" smtClean="0">
              <a:solidFill>
                <a:srgbClr val="0033CC"/>
              </a:solidFill>
              <a:cs typeface="Courier New" pitchFamily="49" charset="0"/>
            </a:endParaRPr>
          </a:p>
          <a:p>
            <a:pPr marL="674370" lvl="2" indent="0">
              <a:spcBef>
                <a:spcPts val="0"/>
              </a:spcBef>
              <a:buClr>
                <a:srgbClr val="9B2D1F"/>
              </a:buClr>
              <a:buSzPct val="85000"/>
              <a:buNone/>
            </a:pPr>
            <a:r>
              <a:rPr lang="el-GR" b="1" dirty="0" smtClean="0">
                <a:solidFill>
                  <a:srgbClr val="C00000"/>
                </a:solidFill>
                <a:cs typeface="Courier New" pitchFamily="49" charset="0"/>
              </a:rPr>
              <a:t>...</a:t>
            </a:r>
            <a:endParaRPr lang="el-GR" b="1" dirty="0">
              <a:solidFill>
                <a:srgbClr val="C00000"/>
              </a:solidFill>
              <a:cs typeface="Courier New" pitchFamily="49" charset="0"/>
            </a:endParaRPr>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19079847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lumMod val="75000"/>
                    <a:lumOff val="25000"/>
                  </a:prstClr>
                </a:solidFill>
              </a:rPr>
              <a:t>(Βήμα 3): Δήλωση της μεθόδου </a:t>
            </a:r>
            <a:r>
              <a:rPr lang="en-US" b="1" i="1" dirty="0" err="1">
                <a:solidFill>
                  <a:prstClr val="black">
                    <a:lumMod val="75000"/>
                    <a:lumOff val="25000"/>
                  </a:prstClr>
                </a:solidFill>
              </a:rPr>
              <a:t>getParameters</a:t>
            </a:r>
            <a:r>
              <a:rPr lang="el-GR" b="1" dirty="0">
                <a:solidFill>
                  <a:prstClr val="black">
                    <a:lumMod val="75000"/>
                    <a:lumOff val="25000"/>
                  </a:prstClr>
                </a:solidFill>
              </a:rPr>
              <a:t> </a:t>
            </a:r>
            <a:r>
              <a:rPr lang="el-GR" b="1" dirty="0" smtClean="0">
                <a:solidFill>
                  <a:prstClr val="black">
                    <a:lumMod val="75000"/>
                    <a:lumOff val="25000"/>
                  </a:prstClr>
                </a:solidFill>
              </a:rPr>
              <a:t>(2 </a:t>
            </a:r>
            <a:r>
              <a:rPr lang="el-GR" b="1" dirty="0">
                <a:solidFill>
                  <a:prstClr val="black">
                    <a:lumMod val="75000"/>
                    <a:lumOff val="25000"/>
                  </a:prstClr>
                </a:solidFill>
              </a:rPr>
              <a:t>από 2)</a:t>
            </a:r>
            <a:endParaRPr lang="el-GR" dirty="0"/>
          </a:p>
        </p:txBody>
      </p:sp>
      <p:sp>
        <p:nvSpPr>
          <p:cNvPr id="3" name="Θέση περιεχομένου 1"/>
          <p:cNvSpPr>
            <a:spLocks noGrp="1"/>
          </p:cNvSpPr>
          <p:nvPr>
            <p:ph idx="1"/>
          </p:nvPr>
        </p:nvSpPr>
        <p:spPr>
          <a:xfrm>
            <a:off x="457200" y="1524000"/>
            <a:ext cx="8229600" cy="4876800"/>
          </a:xfrm>
        </p:spPr>
        <p:txBody>
          <a:bodyPr>
            <a:normAutofit/>
          </a:bodyPr>
          <a:lstStyle/>
          <a:p>
            <a:pPr marL="342000" lvl="0" indent="-342000">
              <a:spcBef>
                <a:spcPts val="0"/>
              </a:spcBef>
              <a:spcAft>
                <a:spcPts val="600"/>
              </a:spcAft>
              <a:buClr>
                <a:srgbClr val="C00000"/>
              </a:buClr>
              <a:buSzPct val="100000"/>
              <a:buFont typeface="Wingdings 2"/>
              <a:buChar char=""/>
            </a:pPr>
            <a:r>
              <a:rPr lang="el-GR" sz="2000" dirty="0">
                <a:solidFill>
                  <a:prstClr val="black"/>
                </a:solidFill>
                <a:cs typeface="Courier New" pitchFamily="49" charset="0"/>
              </a:rPr>
              <a:t>Η μέθοδος </a:t>
            </a:r>
            <a:r>
              <a:rPr lang="en-US" sz="2000" i="1" dirty="0" err="1">
                <a:solidFill>
                  <a:prstClr val="black"/>
                </a:solidFill>
                <a:cs typeface="Courier New" pitchFamily="49" charset="0"/>
              </a:rPr>
              <a:t>getParameters</a:t>
            </a:r>
            <a:r>
              <a:rPr lang="en-US" sz="2000" dirty="0">
                <a:solidFill>
                  <a:prstClr val="black"/>
                </a:solidFill>
                <a:cs typeface="Courier New" pitchFamily="49" charset="0"/>
              </a:rPr>
              <a:t> </a:t>
            </a:r>
            <a:r>
              <a:rPr lang="el-GR" sz="2000" dirty="0">
                <a:solidFill>
                  <a:prstClr val="black"/>
                </a:solidFill>
                <a:cs typeface="Courier New" pitchFamily="49" charset="0"/>
              </a:rPr>
              <a:t>θα πρέπει να επιστρέφει μία συλλογή (</a:t>
            </a:r>
            <a:r>
              <a:rPr lang="en-US" sz="2000" i="1" dirty="0" err="1">
                <a:solidFill>
                  <a:prstClr val="black"/>
                </a:solidFill>
                <a:cs typeface="Courier New" pitchFamily="49" charset="0"/>
              </a:rPr>
              <a:t>java.util.Collection</a:t>
            </a:r>
            <a:r>
              <a:rPr lang="el-GR" sz="2000" dirty="0">
                <a:solidFill>
                  <a:prstClr val="black"/>
                </a:solidFill>
                <a:cs typeface="Courier New" pitchFamily="49" charset="0"/>
              </a:rPr>
              <a:t>) του κατάλληλου τύπου (εδώ πίνακες ακεραίων</a:t>
            </a:r>
            <a:r>
              <a:rPr lang="el-GR" sz="2000" dirty="0" smtClean="0">
                <a:solidFill>
                  <a:prstClr val="black"/>
                </a:solidFill>
                <a:cs typeface="Courier New" pitchFamily="49" charset="0"/>
              </a:rPr>
              <a:t>), </a:t>
            </a:r>
            <a:r>
              <a:rPr lang="el-GR" sz="2000" dirty="0">
                <a:solidFill>
                  <a:prstClr val="black"/>
                </a:solidFill>
                <a:cs typeface="Courier New" pitchFamily="49" charset="0"/>
              </a:rPr>
              <a:t>έτσι ώστε να μπορεί να αρχικοποιηθεί ο </a:t>
            </a:r>
            <a:r>
              <a:rPr lang="en-US" sz="2000" dirty="0">
                <a:solidFill>
                  <a:prstClr val="black"/>
                </a:solidFill>
                <a:cs typeface="Courier New" pitchFamily="49" charset="0"/>
              </a:rPr>
              <a:t>constructor </a:t>
            </a:r>
            <a:r>
              <a:rPr lang="el-GR" sz="2000" dirty="0">
                <a:solidFill>
                  <a:prstClr val="black"/>
                </a:solidFill>
                <a:cs typeface="Courier New" pitchFamily="49" charset="0"/>
              </a:rPr>
              <a:t>της κλάσης ελέγχου. Στο παράδειγμά </a:t>
            </a:r>
            <a:r>
              <a:rPr lang="el-GR" sz="2000" dirty="0" smtClean="0">
                <a:solidFill>
                  <a:prstClr val="black"/>
                </a:solidFill>
                <a:cs typeface="Courier New" pitchFamily="49" charset="0"/>
              </a:rPr>
              <a:t>μας, δηλαδή </a:t>
            </a:r>
            <a:r>
              <a:rPr lang="el-GR" sz="2000" dirty="0">
                <a:solidFill>
                  <a:prstClr val="black"/>
                </a:solidFill>
                <a:cs typeface="Courier New" pitchFamily="49" charset="0"/>
              </a:rPr>
              <a:t>ο κατασκευαστής (</a:t>
            </a:r>
            <a:r>
              <a:rPr lang="el-GR" sz="2000" dirty="0" smtClean="0">
                <a:solidFill>
                  <a:prstClr val="black"/>
                </a:solidFill>
                <a:cs typeface="Courier New" pitchFamily="49" charset="0"/>
              </a:rPr>
              <a:t>βλέπε </a:t>
            </a:r>
            <a:r>
              <a:rPr lang="el-GR" sz="2000" dirty="0">
                <a:solidFill>
                  <a:prstClr val="black"/>
                </a:solidFill>
                <a:cs typeface="Courier New" pitchFamily="49" charset="0"/>
              </a:rPr>
              <a:t>επόμενη διαφάνεια</a:t>
            </a:r>
            <a:r>
              <a:rPr lang="el-GR" sz="2000" dirty="0" smtClean="0">
                <a:solidFill>
                  <a:prstClr val="black"/>
                </a:solidFill>
                <a:cs typeface="Courier New" pitchFamily="49" charset="0"/>
              </a:rPr>
              <a:t>), </a:t>
            </a:r>
            <a:r>
              <a:rPr lang="el-GR" sz="2000" dirty="0">
                <a:solidFill>
                  <a:prstClr val="black"/>
                </a:solidFill>
                <a:cs typeface="Courier New" pitchFamily="49" charset="0"/>
              </a:rPr>
              <a:t>θα πρέπει να έχει τρεις παραμέτρους.</a:t>
            </a:r>
          </a:p>
          <a:p>
            <a:pPr marL="342000" lvl="0" indent="-342000">
              <a:spcBef>
                <a:spcPts val="0"/>
              </a:spcBef>
              <a:spcAft>
                <a:spcPts val="300"/>
              </a:spcAft>
              <a:buClr>
                <a:srgbClr val="C00000"/>
              </a:buClr>
              <a:buSzPct val="100000"/>
              <a:buFont typeface="Wingdings 2"/>
              <a:buChar char=""/>
            </a:pPr>
            <a:r>
              <a:rPr lang="el-GR" sz="2000" dirty="0">
                <a:solidFill>
                  <a:prstClr val="black"/>
                </a:solidFill>
                <a:cs typeface="Courier New" pitchFamily="49" charset="0"/>
              </a:rPr>
              <a:t>Η παραμετρική κλάση εκτέλεσης θα εκτελέσει τις μεθόδους ελέγχου τόσες </a:t>
            </a:r>
            <a:r>
              <a:rPr lang="el-GR" sz="2000" dirty="0" smtClean="0">
                <a:solidFill>
                  <a:prstClr val="black"/>
                </a:solidFill>
                <a:cs typeface="Courier New" pitchFamily="49" charset="0"/>
              </a:rPr>
              <a:t>φορές, </a:t>
            </a:r>
            <a:r>
              <a:rPr lang="el-GR" sz="2000" dirty="0">
                <a:solidFill>
                  <a:prstClr val="black"/>
                </a:solidFill>
                <a:cs typeface="Courier New" pitchFamily="49" charset="0"/>
              </a:rPr>
              <a:t>όσοι και οι πίνακες αυτής της συλλογής, ενώ κάθε φορά πριν την εκτέλεση θα δημιουργεί ένα νέο στιγμιότυπο της κλάσης </a:t>
            </a:r>
            <a:r>
              <a:rPr lang="el-GR" sz="2000" dirty="0" smtClean="0">
                <a:solidFill>
                  <a:prstClr val="black"/>
                </a:solidFill>
                <a:cs typeface="Courier New" pitchFamily="49" charset="0"/>
              </a:rPr>
              <a:t>ελέγχου, </a:t>
            </a:r>
            <a:r>
              <a:rPr lang="el-GR" sz="2000" dirty="0">
                <a:solidFill>
                  <a:prstClr val="black"/>
                </a:solidFill>
                <a:cs typeface="Courier New" pitchFamily="49" charset="0"/>
              </a:rPr>
              <a:t>καλώντας τον κατασκευαστή με τις παραμέτρους που ορίζονται από κάθε πίνακα. </a:t>
            </a:r>
          </a:p>
          <a:p>
            <a:pPr marL="948690" lvl="2" indent="-342000">
              <a:spcBef>
                <a:spcPts val="0"/>
              </a:spcBef>
              <a:spcAft>
                <a:spcPts val="300"/>
              </a:spcAft>
              <a:buClr>
                <a:srgbClr val="777777"/>
              </a:buClr>
              <a:buSzPct val="100000"/>
              <a:buFont typeface="Wingdings 2"/>
              <a:buChar char=""/>
            </a:pPr>
            <a:r>
              <a:rPr lang="el-GR" sz="2000" dirty="0">
                <a:solidFill>
                  <a:prstClr val="black"/>
                </a:solidFill>
                <a:cs typeface="Courier New" pitchFamily="49" charset="0"/>
              </a:rPr>
              <a:t>Στο παράδειγμά μας την πρώτη φορά θα χρησιμοποιηθούν οι τιμές (2, 1, 1) για την κλήση του κατασκευαστή, την δεύτερη οι τιμές (3, 2, 1) και την τρίτη οι τιμές (4, 3, 1).</a:t>
            </a:r>
          </a:p>
          <a:p>
            <a:pPr marL="948690" lvl="2" indent="-342000">
              <a:spcBef>
                <a:spcPts val="0"/>
              </a:spcBef>
              <a:buClr>
                <a:srgbClr val="777777"/>
              </a:buClr>
              <a:buSzPct val="100000"/>
              <a:buFont typeface="Wingdings 2"/>
              <a:buChar char=""/>
            </a:pPr>
            <a:r>
              <a:rPr lang="el-GR" sz="2000" dirty="0">
                <a:solidFill>
                  <a:prstClr val="black"/>
                </a:solidFill>
                <a:cs typeface="Courier New" pitchFamily="49" charset="0"/>
              </a:rPr>
              <a:t>Επομένως η εκτέλεση της μεθόδου ελέγχου </a:t>
            </a:r>
            <a:r>
              <a:rPr lang="en-US" sz="2000" i="1" dirty="0" err="1">
                <a:solidFill>
                  <a:prstClr val="black"/>
                </a:solidFill>
                <a:cs typeface="Courier New" pitchFamily="49" charset="0"/>
              </a:rPr>
              <a:t>testAdd</a:t>
            </a:r>
            <a:r>
              <a:rPr lang="en-US" sz="2000" dirty="0">
                <a:solidFill>
                  <a:prstClr val="black"/>
                </a:solidFill>
                <a:cs typeface="Courier New" pitchFamily="49" charset="0"/>
              </a:rPr>
              <a:t> </a:t>
            </a:r>
            <a:r>
              <a:rPr lang="el-GR" sz="2000" dirty="0">
                <a:solidFill>
                  <a:prstClr val="black"/>
                </a:solidFill>
                <a:cs typeface="Courier New" pitchFamily="49" charset="0"/>
              </a:rPr>
              <a:t>θα γίνει τρεις φορές!</a:t>
            </a:r>
          </a:p>
          <a:p>
            <a:endParaRPr lang="el-GR" dirty="0"/>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4023146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(Βήμα 4</a:t>
            </a:r>
            <a:r>
              <a:rPr lang="el-GR" b="1" dirty="0" smtClean="0">
                <a:solidFill>
                  <a:schemeClr val="tx1">
                    <a:lumMod val="75000"/>
                    <a:lumOff val="25000"/>
                  </a:schemeClr>
                </a:solidFill>
              </a:rPr>
              <a:t>)</a:t>
            </a:r>
            <a:r>
              <a:rPr lang="en-US" b="1" dirty="0" smtClean="0">
                <a:solidFill>
                  <a:schemeClr val="tx1">
                    <a:lumMod val="75000"/>
                    <a:lumOff val="25000"/>
                  </a:schemeClr>
                </a:solidFill>
              </a:rPr>
              <a:t>: </a:t>
            </a:r>
            <a:r>
              <a:rPr lang="el-GR" b="1" dirty="0">
                <a:solidFill>
                  <a:schemeClr val="tx1">
                    <a:lumMod val="75000"/>
                    <a:lumOff val="25000"/>
                  </a:schemeClr>
                </a:solidFill>
              </a:rPr>
              <a:t>Δήλωση του κατάλληλου κατασκευαστή</a:t>
            </a:r>
          </a:p>
        </p:txBody>
      </p:sp>
      <p:sp>
        <p:nvSpPr>
          <p:cNvPr id="3" name="Θέση περιεχομένου 1" descr="Τμήμα κώδικα: Public calculator test, παρένθεση, int expected, κόμμα int value one, κόμμα int value two, κλείσιμο παρένθεσης, άγκιστο. Enter, this.expected = expected. Enter, this.value one, = value one. Enter, this.value two, = value two. Enter, κλείσιμο αγκίστρου.&#10;"/>
          <p:cNvSpPr>
            <a:spLocks noGrp="1"/>
          </p:cNvSpPr>
          <p:nvPr>
            <p:ph idx="1"/>
            <p:custDataLst>
              <p:tags r:id="rId2"/>
            </p:custDataLst>
          </p:nvPr>
        </p:nvSpPr>
        <p:spPr>
          <a:xfrm>
            <a:off x="457200" y="1676400"/>
            <a:ext cx="8229600" cy="2286000"/>
          </a:xfrm>
        </p:spPr>
        <p:txBody>
          <a:bodyPr>
            <a:noAutofit/>
          </a:bodyPr>
          <a:lstStyle/>
          <a:p>
            <a:pPr marL="274320" lvl="1" indent="0">
              <a:spcBef>
                <a:spcPts val="0"/>
              </a:spcBef>
              <a:buClr>
                <a:srgbClr val="9B2D1F"/>
              </a:buClr>
              <a:buSzPct val="85000"/>
              <a:buNone/>
            </a:pPr>
            <a:r>
              <a:rPr lang="en-US" sz="2000" b="1" spc="300" dirty="0" smtClean="0">
                <a:solidFill>
                  <a:srgbClr val="0033CC"/>
                </a:solidFill>
                <a:cs typeface="Courier New" pitchFamily="49" charset="0"/>
              </a:rPr>
              <a:t>public </a:t>
            </a:r>
            <a:r>
              <a:rPr lang="en-US" sz="2000" b="1" spc="300" dirty="0" err="1" smtClean="0">
                <a:solidFill>
                  <a:srgbClr val="0033CC"/>
                </a:solidFill>
                <a:cs typeface="Courier New" pitchFamily="49" charset="0"/>
              </a:rPr>
              <a:t>CalculatorTest</a:t>
            </a:r>
            <a:r>
              <a:rPr lang="en-US" sz="2000" b="1" spc="300" dirty="0" smtClean="0">
                <a:solidFill>
                  <a:srgbClr val="0033CC"/>
                </a:solidFill>
                <a:cs typeface="Courier New" pitchFamily="49" charset="0"/>
              </a:rPr>
              <a:t>(</a:t>
            </a:r>
            <a:r>
              <a:rPr lang="en-US" sz="2000" b="1" spc="300" dirty="0" err="1" smtClean="0">
                <a:solidFill>
                  <a:srgbClr val="0033CC"/>
                </a:solidFill>
                <a:cs typeface="Courier New" pitchFamily="49" charset="0"/>
              </a:rPr>
              <a:t>int</a:t>
            </a:r>
            <a:r>
              <a:rPr lang="en-US" sz="2000" b="1" spc="300" dirty="0" smtClean="0">
                <a:solidFill>
                  <a:srgbClr val="0033CC"/>
                </a:solidFill>
                <a:cs typeface="Courier New" pitchFamily="49" charset="0"/>
              </a:rPr>
              <a:t> expected, </a:t>
            </a:r>
            <a:r>
              <a:rPr lang="en-US" sz="2000" b="1" spc="300" dirty="0" err="1" smtClean="0">
                <a:solidFill>
                  <a:srgbClr val="0033CC"/>
                </a:solidFill>
                <a:cs typeface="Courier New" pitchFamily="49" charset="0"/>
              </a:rPr>
              <a:t>int</a:t>
            </a: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valueOne</a:t>
            </a: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int</a:t>
            </a: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valueTwo</a:t>
            </a:r>
            <a:r>
              <a:rPr lang="en-US" sz="2000" b="1" spc="300" dirty="0" smtClean="0">
                <a:solidFill>
                  <a:srgbClr val="0033CC"/>
                </a:solidFill>
                <a:cs typeface="Courier New" pitchFamily="49" charset="0"/>
              </a:rPr>
              <a:t>) {</a:t>
            </a:r>
          </a:p>
          <a:p>
            <a:pPr marL="1131570" lvl="3" indent="0">
              <a:spcBef>
                <a:spcPts val="0"/>
              </a:spcBef>
              <a:buClr>
                <a:srgbClr val="9B2D1F"/>
              </a:buClr>
              <a:buSzPct val="85000"/>
              <a:buNone/>
            </a:pPr>
            <a:r>
              <a:rPr lang="en-US" b="1" spc="300" dirty="0" err="1" smtClean="0">
                <a:solidFill>
                  <a:srgbClr val="0033CC"/>
                </a:solidFill>
                <a:cs typeface="Courier New" pitchFamily="49" charset="0"/>
              </a:rPr>
              <a:t>this.expected</a:t>
            </a:r>
            <a:r>
              <a:rPr lang="en-US" b="1" spc="300" dirty="0" smtClean="0">
                <a:solidFill>
                  <a:srgbClr val="0033CC"/>
                </a:solidFill>
                <a:cs typeface="Courier New" pitchFamily="49" charset="0"/>
              </a:rPr>
              <a:t> = expected;</a:t>
            </a:r>
          </a:p>
          <a:p>
            <a:pPr marL="1131570" lvl="3" indent="0">
              <a:spcBef>
                <a:spcPts val="0"/>
              </a:spcBef>
              <a:buClr>
                <a:srgbClr val="9B2D1F"/>
              </a:buClr>
              <a:buSzPct val="85000"/>
              <a:buNone/>
            </a:pPr>
            <a:r>
              <a:rPr lang="en-US" b="1" spc="300" dirty="0" err="1" smtClean="0">
                <a:solidFill>
                  <a:srgbClr val="0033CC"/>
                </a:solidFill>
                <a:cs typeface="Courier New" pitchFamily="49" charset="0"/>
              </a:rPr>
              <a:t>this.valueOne</a:t>
            </a:r>
            <a:r>
              <a:rPr lang="en-US" b="1" spc="300" dirty="0" smtClean="0">
                <a:solidFill>
                  <a:srgbClr val="0033CC"/>
                </a:solidFill>
                <a:cs typeface="Courier New" pitchFamily="49" charset="0"/>
              </a:rPr>
              <a:t> = </a:t>
            </a:r>
            <a:r>
              <a:rPr lang="en-US" b="1" spc="300" dirty="0" err="1" smtClean="0">
                <a:solidFill>
                  <a:srgbClr val="0033CC"/>
                </a:solidFill>
                <a:cs typeface="Courier New" pitchFamily="49" charset="0"/>
              </a:rPr>
              <a:t>valueOne</a:t>
            </a:r>
            <a:r>
              <a:rPr lang="en-US" b="1" spc="300" dirty="0" smtClean="0">
                <a:solidFill>
                  <a:srgbClr val="0033CC"/>
                </a:solidFill>
                <a:cs typeface="Courier New" pitchFamily="49" charset="0"/>
              </a:rPr>
              <a:t>;</a:t>
            </a:r>
          </a:p>
          <a:p>
            <a:pPr marL="1131570" lvl="3" indent="0">
              <a:spcBef>
                <a:spcPts val="0"/>
              </a:spcBef>
              <a:buClr>
                <a:srgbClr val="9B2D1F"/>
              </a:buClr>
              <a:buSzPct val="85000"/>
              <a:buNone/>
            </a:pPr>
            <a:r>
              <a:rPr lang="en-US" b="1" spc="300" dirty="0" err="1" smtClean="0">
                <a:solidFill>
                  <a:srgbClr val="0033CC"/>
                </a:solidFill>
                <a:cs typeface="Courier New" pitchFamily="49" charset="0"/>
              </a:rPr>
              <a:t>this.valueTwo</a:t>
            </a:r>
            <a:r>
              <a:rPr lang="en-US" b="1" spc="300" dirty="0" smtClean="0">
                <a:solidFill>
                  <a:srgbClr val="0033CC"/>
                </a:solidFill>
                <a:cs typeface="Courier New" pitchFamily="49" charset="0"/>
              </a:rPr>
              <a:t> = </a:t>
            </a:r>
            <a:r>
              <a:rPr lang="en-US" b="1" spc="300" dirty="0" err="1" smtClean="0">
                <a:solidFill>
                  <a:srgbClr val="0033CC"/>
                </a:solidFill>
                <a:cs typeface="Courier New" pitchFamily="49" charset="0"/>
              </a:rPr>
              <a:t>valueTwo</a:t>
            </a:r>
            <a:r>
              <a:rPr lang="en-US" b="1" spc="300" dirty="0" smtClean="0">
                <a:solidFill>
                  <a:srgbClr val="0033CC"/>
                </a:solidFill>
                <a:cs typeface="Courier New" pitchFamily="49" charset="0"/>
              </a:rPr>
              <a:t>;</a:t>
            </a:r>
          </a:p>
          <a:p>
            <a:pPr marL="274320" lvl="1" indent="0">
              <a:spcBef>
                <a:spcPts val="0"/>
              </a:spcBef>
              <a:buClr>
                <a:srgbClr val="9B2D1F"/>
              </a:buClr>
              <a:buSzPct val="85000"/>
              <a:buNone/>
            </a:pPr>
            <a:r>
              <a:rPr lang="en-US" sz="2000" b="1" spc="300" dirty="0" smtClean="0">
                <a:solidFill>
                  <a:srgbClr val="0033CC"/>
                </a:solidFill>
                <a:cs typeface="Courier New" pitchFamily="49" charset="0"/>
              </a:rPr>
              <a:t>}</a:t>
            </a:r>
          </a:p>
          <a:p>
            <a:pPr marL="274320" lvl="1" indent="0">
              <a:spcBef>
                <a:spcPts val="0"/>
              </a:spcBef>
              <a:spcAft>
                <a:spcPts val="1200"/>
              </a:spcAft>
              <a:buClr>
                <a:srgbClr val="9B2D1F"/>
              </a:buClr>
              <a:buSzPct val="85000"/>
              <a:buNone/>
            </a:pPr>
            <a:r>
              <a:rPr lang="en-US" sz="2000" b="1" spc="300" dirty="0" smtClean="0">
                <a:solidFill>
                  <a:srgbClr val="C00000"/>
                </a:solidFill>
                <a:cs typeface="Courier New" pitchFamily="49" charset="0"/>
              </a:rPr>
              <a:t>...</a:t>
            </a:r>
            <a:endParaRPr lang="en-US" sz="2000" b="1" spc="300" dirty="0">
              <a:solidFill>
                <a:srgbClr val="C00000"/>
              </a:solidFill>
              <a:cs typeface="Courier New" pitchFamily="49" charset="0"/>
            </a:endParaRPr>
          </a:p>
        </p:txBody>
      </p:sp>
      <p:sp>
        <p:nvSpPr>
          <p:cNvPr id="6" name="Θέση περιεχομένου 2"/>
          <p:cNvSpPr txBox="1"/>
          <p:nvPr/>
        </p:nvSpPr>
        <p:spPr>
          <a:xfrm>
            <a:off x="457200" y="3923943"/>
            <a:ext cx="8229600" cy="2400657"/>
          </a:xfrm>
          <a:prstGeom prst="rect">
            <a:avLst/>
          </a:prstGeom>
          <a:noFill/>
        </p:spPr>
        <p:txBody>
          <a:bodyPr wrap="square" rtlCol="0">
            <a:spAutoFit/>
          </a:bodyPr>
          <a:lstStyle/>
          <a:p>
            <a:pPr marL="342000" lvl="0" indent="-342000">
              <a:spcAft>
                <a:spcPts val="1200"/>
              </a:spcAft>
              <a:buClr>
                <a:srgbClr val="C00000"/>
              </a:buClr>
              <a:buSzPct val="100000"/>
              <a:buFont typeface="Wingdings 2"/>
              <a:buChar char=""/>
            </a:pPr>
            <a:r>
              <a:rPr lang="el-GR" sz="2000" dirty="0">
                <a:solidFill>
                  <a:prstClr val="black"/>
                </a:solidFill>
                <a:cs typeface="Courier New" pitchFamily="49" charset="0"/>
              </a:rPr>
              <a:t>Ο κατασκευαστής (</a:t>
            </a:r>
            <a:r>
              <a:rPr lang="en-US" sz="2000" i="1" dirty="0">
                <a:solidFill>
                  <a:prstClr val="black"/>
                </a:solidFill>
                <a:cs typeface="Courier New" pitchFamily="49" charset="0"/>
              </a:rPr>
              <a:t>constructor</a:t>
            </a:r>
            <a:r>
              <a:rPr lang="el-GR" sz="2000" dirty="0">
                <a:solidFill>
                  <a:prstClr val="black"/>
                </a:solidFill>
                <a:cs typeface="Courier New" pitchFamily="49" charset="0"/>
              </a:rPr>
              <a:t>) της παραμετρικής κλάσης </a:t>
            </a:r>
            <a:r>
              <a:rPr lang="el-GR" sz="2000" dirty="0" smtClean="0">
                <a:solidFill>
                  <a:prstClr val="black"/>
                </a:solidFill>
                <a:cs typeface="Courier New" pitchFamily="49" charset="0"/>
              </a:rPr>
              <a:t>ελέγχου, </a:t>
            </a:r>
            <a:r>
              <a:rPr lang="el-GR" sz="2000" dirty="0">
                <a:solidFill>
                  <a:prstClr val="black"/>
                </a:solidFill>
                <a:cs typeface="Courier New" pitchFamily="49" charset="0"/>
              </a:rPr>
              <a:t>θα αρχικοποιήσει τα πεδία της κλάσης (</a:t>
            </a:r>
            <a:r>
              <a:rPr lang="en-US" sz="2000" i="1" dirty="0" err="1">
                <a:solidFill>
                  <a:prstClr val="black"/>
                </a:solidFill>
                <a:cs typeface="Courier New" pitchFamily="49" charset="0"/>
              </a:rPr>
              <a:t>this.expected</a:t>
            </a:r>
            <a:r>
              <a:rPr lang="en-US" sz="2000" dirty="0">
                <a:solidFill>
                  <a:prstClr val="black"/>
                </a:solidFill>
                <a:cs typeface="Courier New" pitchFamily="49" charset="0"/>
              </a:rPr>
              <a:t>, </a:t>
            </a:r>
            <a:r>
              <a:rPr lang="en-US" sz="2000" i="1" dirty="0" err="1" smtClean="0">
                <a:solidFill>
                  <a:prstClr val="black"/>
                </a:solidFill>
                <a:cs typeface="Courier New" pitchFamily="49" charset="0"/>
              </a:rPr>
              <a:t>this.valueOne</a:t>
            </a:r>
            <a:r>
              <a:rPr lang="el-GR" sz="2000" dirty="0" smtClean="0">
                <a:solidFill>
                  <a:prstClr val="black"/>
                </a:solidFill>
                <a:cs typeface="Courier New" pitchFamily="49" charset="0"/>
              </a:rPr>
              <a:t>,</a:t>
            </a:r>
            <a:r>
              <a:rPr lang="en-US" sz="2000" dirty="0" smtClean="0">
                <a:solidFill>
                  <a:prstClr val="black"/>
                </a:solidFill>
                <a:cs typeface="Courier New" pitchFamily="49" charset="0"/>
              </a:rPr>
              <a:t> </a:t>
            </a:r>
            <a:r>
              <a:rPr lang="el-GR" sz="2000" dirty="0" smtClean="0">
                <a:solidFill>
                  <a:prstClr val="black"/>
                </a:solidFill>
                <a:cs typeface="Courier New" pitchFamily="49" charset="0"/>
              </a:rPr>
              <a:t>και</a:t>
            </a:r>
            <a:r>
              <a:rPr lang="en-US" sz="2000" dirty="0" smtClean="0">
                <a:solidFill>
                  <a:prstClr val="black"/>
                </a:solidFill>
                <a:cs typeface="Courier New" pitchFamily="49" charset="0"/>
              </a:rPr>
              <a:t> </a:t>
            </a:r>
            <a:r>
              <a:rPr lang="en-US" sz="2000" i="1" dirty="0" err="1">
                <a:solidFill>
                  <a:prstClr val="black"/>
                </a:solidFill>
                <a:cs typeface="Courier New" pitchFamily="49" charset="0"/>
              </a:rPr>
              <a:t>this.valueTwo</a:t>
            </a:r>
            <a:r>
              <a:rPr lang="el-GR" sz="2000" dirty="0">
                <a:solidFill>
                  <a:prstClr val="black"/>
                </a:solidFill>
                <a:cs typeface="Courier New" pitchFamily="49" charset="0"/>
              </a:rPr>
              <a:t>) στις τιμές </a:t>
            </a:r>
            <a:r>
              <a:rPr lang="en-US" sz="2000" i="1" dirty="0">
                <a:solidFill>
                  <a:prstClr val="black"/>
                </a:solidFill>
                <a:cs typeface="Courier New" pitchFamily="49" charset="0"/>
              </a:rPr>
              <a:t>expected</a:t>
            </a:r>
            <a:r>
              <a:rPr lang="en-US" sz="2000" dirty="0">
                <a:solidFill>
                  <a:prstClr val="black"/>
                </a:solidFill>
                <a:cs typeface="Courier New" pitchFamily="49" charset="0"/>
              </a:rPr>
              <a:t>, </a:t>
            </a:r>
            <a:r>
              <a:rPr lang="en-US" sz="2000" i="1" dirty="0" err="1" smtClean="0">
                <a:solidFill>
                  <a:prstClr val="black"/>
                </a:solidFill>
                <a:cs typeface="Courier New" pitchFamily="49" charset="0"/>
              </a:rPr>
              <a:t>valueOne</a:t>
            </a:r>
            <a:r>
              <a:rPr lang="el-GR" sz="2000" dirty="0" smtClean="0">
                <a:solidFill>
                  <a:prstClr val="black"/>
                </a:solidFill>
                <a:cs typeface="Courier New" pitchFamily="49" charset="0"/>
              </a:rPr>
              <a:t>,</a:t>
            </a:r>
            <a:r>
              <a:rPr lang="en-US" sz="2000" dirty="0" smtClean="0">
                <a:solidFill>
                  <a:prstClr val="black"/>
                </a:solidFill>
                <a:cs typeface="Courier New" pitchFamily="49" charset="0"/>
              </a:rPr>
              <a:t> </a:t>
            </a:r>
            <a:r>
              <a:rPr lang="el-GR" sz="2000" dirty="0" smtClean="0">
                <a:solidFill>
                  <a:prstClr val="black"/>
                </a:solidFill>
                <a:cs typeface="Courier New" pitchFamily="49" charset="0"/>
              </a:rPr>
              <a:t>και</a:t>
            </a:r>
            <a:r>
              <a:rPr lang="en-US" sz="2000" dirty="0" smtClean="0">
                <a:solidFill>
                  <a:prstClr val="black"/>
                </a:solidFill>
                <a:cs typeface="Courier New" pitchFamily="49" charset="0"/>
              </a:rPr>
              <a:t> </a:t>
            </a:r>
            <a:r>
              <a:rPr lang="en-US" sz="2000" i="1" dirty="0" err="1">
                <a:solidFill>
                  <a:prstClr val="black"/>
                </a:solidFill>
                <a:cs typeface="Courier New" pitchFamily="49" charset="0"/>
              </a:rPr>
              <a:t>valueTwo</a:t>
            </a:r>
            <a:r>
              <a:rPr lang="en-US" sz="2000" dirty="0">
                <a:solidFill>
                  <a:prstClr val="black"/>
                </a:solidFill>
                <a:cs typeface="Courier New" pitchFamily="49" charset="0"/>
              </a:rPr>
              <a:t> </a:t>
            </a:r>
            <a:r>
              <a:rPr lang="el-GR" sz="2000" dirty="0">
                <a:solidFill>
                  <a:prstClr val="black"/>
                </a:solidFill>
                <a:cs typeface="Courier New" pitchFamily="49" charset="0"/>
              </a:rPr>
              <a:t>αντίστοιχα, οι οποίες θα παρέχονται από τα στοιχεία της συλλογής αντικειμένων που επιστρέφει η </a:t>
            </a:r>
            <a:r>
              <a:rPr lang="en-US" sz="2000" i="1" dirty="0" err="1">
                <a:solidFill>
                  <a:prstClr val="black"/>
                </a:solidFill>
                <a:cs typeface="Courier New" pitchFamily="49" charset="0"/>
              </a:rPr>
              <a:t>getParameters</a:t>
            </a:r>
            <a:r>
              <a:rPr lang="en-US" sz="2000" dirty="0">
                <a:solidFill>
                  <a:prstClr val="black"/>
                </a:solidFill>
                <a:cs typeface="Courier New" pitchFamily="49" charset="0"/>
              </a:rPr>
              <a:t> </a:t>
            </a:r>
            <a:r>
              <a:rPr lang="el-GR" sz="2000" dirty="0">
                <a:solidFill>
                  <a:prstClr val="black"/>
                </a:solidFill>
                <a:cs typeface="Courier New" pitchFamily="49" charset="0"/>
              </a:rPr>
              <a:t>(</a:t>
            </a:r>
            <a:r>
              <a:rPr lang="el-GR" sz="2000" dirty="0" smtClean="0">
                <a:solidFill>
                  <a:prstClr val="black"/>
                </a:solidFill>
                <a:cs typeface="Courier New" pitchFamily="49" charset="0"/>
              </a:rPr>
              <a:t>βλέπε </a:t>
            </a:r>
            <a:r>
              <a:rPr lang="el-GR" sz="2000" dirty="0">
                <a:solidFill>
                  <a:prstClr val="black"/>
                </a:solidFill>
                <a:cs typeface="Courier New" pitchFamily="49" charset="0"/>
              </a:rPr>
              <a:t>προηγούμενη διαφάνεια).</a:t>
            </a:r>
          </a:p>
          <a:p>
            <a:pPr marL="342000" lvl="0" indent="-342000">
              <a:buClr>
                <a:srgbClr val="C00000"/>
              </a:buClr>
              <a:buSzPct val="100000"/>
              <a:buFont typeface="Wingdings 2"/>
              <a:buChar char=""/>
            </a:pPr>
            <a:r>
              <a:rPr lang="el-GR" sz="2000" dirty="0">
                <a:solidFill>
                  <a:prstClr val="black"/>
                </a:solidFill>
                <a:cs typeface="Courier New" pitchFamily="49" charset="0"/>
              </a:rPr>
              <a:t>Ο κατασκευαστής εκτελείται κάθε φορά πριν να κληθεί η μέθοδος ελέγχου </a:t>
            </a:r>
            <a:r>
              <a:rPr lang="en-US" sz="2000" i="1" dirty="0" err="1">
                <a:solidFill>
                  <a:prstClr val="black"/>
                </a:solidFill>
                <a:cs typeface="Courier New" pitchFamily="49" charset="0"/>
              </a:rPr>
              <a:t>testAdd</a:t>
            </a:r>
            <a:r>
              <a:rPr lang="en-US" sz="2000" dirty="0">
                <a:solidFill>
                  <a:prstClr val="black"/>
                </a:solidFill>
                <a:cs typeface="Courier New" pitchFamily="49" charset="0"/>
              </a:rPr>
              <a:t> </a:t>
            </a:r>
            <a:r>
              <a:rPr lang="el-GR" sz="2000" dirty="0">
                <a:solidFill>
                  <a:prstClr val="black"/>
                </a:solidFill>
                <a:cs typeface="Courier New" pitchFamily="49" charset="0"/>
              </a:rPr>
              <a:t>(</a:t>
            </a:r>
            <a:r>
              <a:rPr lang="el-GR" sz="2000" dirty="0" smtClean="0">
                <a:solidFill>
                  <a:prstClr val="black"/>
                </a:solidFill>
                <a:cs typeface="Courier New" pitchFamily="49" charset="0"/>
              </a:rPr>
              <a:t>βλέπε </a:t>
            </a:r>
            <a:r>
              <a:rPr lang="el-GR" sz="2000" dirty="0">
                <a:solidFill>
                  <a:prstClr val="black"/>
                </a:solidFill>
                <a:cs typeface="Courier New" pitchFamily="49" charset="0"/>
              </a:rPr>
              <a:t>επόμενη διαφάνεια).</a:t>
            </a:r>
          </a:p>
        </p:txBody>
      </p:sp>
      <p:sp>
        <p:nvSpPr>
          <p:cNvPr id="7"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1386138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 y="274638"/>
            <a:ext cx="8686800" cy="1143000"/>
          </a:xfrm>
        </p:spPr>
        <p:txBody>
          <a:bodyPr>
            <a:normAutofit fontScale="90000"/>
          </a:bodyPr>
          <a:lstStyle/>
          <a:p>
            <a:r>
              <a:rPr lang="el-GR" b="1" dirty="0">
                <a:solidFill>
                  <a:schemeClr val="tx1">
                    <a:lumMod val="75000"/>
                    <a:lumOff val="25000"/>
                  </a:schemeClr>
                </a:solidFill>
              </a:rPr>
              <a:t>(Βήμα 5</a:t>
            </a:r>
            <a:r>
              <a:rPr lang="el-GR" b="1" dirty="0" smtClean="0">
                <a:solidFill>
                  <a:schemeClr val="tx1">
                    <a:lumMod val="75000"/>
                    <a:lumOff val="25000"/>
                  </a:schemeClr>
                </a:solidFill>
              </a:rPr>
              <a:t>): </a:t>
            </a:r>
            <a:r>
              <a:rPr lang="el-GR" b="1" dirty="0">
                <a:solidFill>
                  <a:schemeClr val="tx1">
                    <a:lumMod val="75000"/>
                    <a:lumOff val="25000"/>
                  </a:schemeClr>
                </a:solidFill>
              </a:rPr>
              <a:t>Δήλωση της μεθόδου ελέγχου (με χρήση των πεδίων της κλάσης)</a:t>
            </a:r>
          </a:p>
        </p:txBody>
      </p:sp>
      <p:sp>
        <p:nvSpPr>
          <p:cNvPr id="3" name="Θέση περιεχομένου 1" descr="Τμήμα κώδικα: @ test. Enter, public void, test add, άνοιγμα κλείσιμο παρένθεσης, άγκιστρο. Enter, calculator, calculator = new calculator, άνοιγμα κλείσιμο παρένθεσης. Enter, double result, = calculator.add, παρένθεση value one, κόμμα value two, κλείσιμο παρένθεσης. Enter, assert equals, παρένθεση, expected, κόμμα result, κόμμα 0, κλείσιμο παρένθεσης. Enter, κλείσιμο αγκίστρου.&#10;"/>
          <p:cNvSpPr>
            <a:spLocks noGrp="1"/>
          </p:cNvSpPr>
          <p:nvPr>
            <p:ph idx="1"/>
            <p:custDataLst>
              <p:tags r:id="rId2"/>
            </p:custDataLst>
          </p:nvPr>
        </p:nvSpPr>
        <p:spPr>
          <a:xfrm>
            <a:off x="457200" y="1524000"/>
            <a:ext cx="8229600" cy="2590800"/>
          </a:xfrm>
        </p:spPr>
        <p:txBody>
          <a:bodyPr>
            <a:normAutofit/>
          </a:bodyPr>
          <a:lstStyle/>
          <a:p>
            <a:pPr marL="274320" lvl="1" indent="0">
              <a:spcBef>
                <a:spcPts val="0"/>
              </a:spcBef>
              <a:buClr>
                <a:srgbClr val="9B2D1F"/>
              </a:buClr>
              <a:buSzPct val="85000"/>
              <a:buNone/>
            </a:pPr>
            <a:r>
              <a:rPr lang="en-US" sz="2000" b="1" spc="300" dirty="0" smtClean="0">
                <a:solidFill>
                  <a:srgbClr val="0033CC"/>
                </a:solidFill>
                <a:cs typeface="Courier New" pitchFamily="49" charset="0"/>
              </a:rPr>
              <a:t>@Test</a:t>
            </a:r>
          </a:p>
          <a:p>
            <a:pPr marL="274320" lvl="1" indent="0">
              <a:spcBef>
                <a:spcPts val="0"/>
              </a:spcBef>
              <a:buClr>
                <a:srgbClr val="9B2D1F"/>
              </a:buClr>
              <a:buSzPct val="85000"/>
              <a:buNone/>
            </a:pPr>
            <a:r>
              <a:rPr lang="en-US" sz="2000" b="1" spc="300" dirty="0" smtClean="0">
                <a:solidFill>
                  <a:srgbClr val="0033CC"/>
                </a:solidFill>
                <a:cs typeface="Courier New" pitchFamily="49" charset="0"/>
              </a:rPr>
              <a:t>public void </a:t>
            </a:r>
            <a:r>
              <a:rPr lang="en-US" sz="2000" b="1" spc="300" dirty="0" err="1" smtClean="0">
                <a:solidFill>
                  <a:srgbClr val="0033CC"/>
                </a:solidFill>
                <a:cs typeface="Courier New" pitchFamily="49" charset="0"/>
              </a:rPr>
              <a:t>testAdd</a:t>
            </a:r>
            <a:r>
              <a:rPr lang="en-US" sz="2000" b="1" spc="300" dirty="0" smtClean="0">
                <a:solidFill>
                  <a:srgbClr val="0033CC"/>
                </a:solidFill>
                <a:cs typeface="Courier New" pitchFamily="49" charset="0"/>
              </a:rPr>
              <a:t>() {</a:t>
            </a:r>
          </a:p>
          <a:p>
            <a:pPr marL="274320" lvl="1" indent="0">
              <a:spcBef>
                <a:spcPts val="0"/>
              </a:spcBef>
              <a:buClr>
                <a:srgbClr val="9B2D1F"/>
              </a:buClr>
              <a:buSzPct val="85000"/>
              <a:buNone/>
            </a:pPr>
            <a:r>
              <a:rPr lang="en-US" sz="2000" b="1" spc="300" dirty="0" smtClean="0">
                <a:solidFill>
                  <a:srgbClr val="0033CC"/>
                </a:solidFill>
                <a:cs typeface="Courier New" pitchFamily="49" charset="0"/>
              </a:rPr>
              <a:t>	Calculator </a:t>
            </a:r>
            <a:r>
              <a:rPr lang="en-US" sz="2000" b="1" spc="300" dirty="0" err="1" smtClean="0">
                <a:solidFill>
                  <a:srgbClr val="0033CC"/>
                </a:solidFill>
                <a:cs typeface="Courier New" pitchFamily="49" charset="0"/>
              </a:rPr>
              <a:t>calculator</a:t>
            </a:r>
            <a:r>
              <a:rPr lang="en-US" sz="2000" b="1" spc="300" dirty="0" smtClean="0">
                <a:solidFill>
                  <a:srgbClr val="0033CC"/>
                </a:solidFill>
                <a:cs typeface="Courier New" pitchFamily="49" charset="0"/>
              </a:rPr>
              <a:t> = new Calculator();</a:t>
            </a:r>
          </a:p>
          <a:p>
            <a:pPr marL="274320" lvl="1" indent="0">
              <a:spcBef>
                <a:spcPts val="0"/>
              </a:spcBef>
              <a:buClr>
                <a:srgbClr val="9B2D1F"/>
              </a:buClr>
              <a:buSzPct val="85000"/>
              <a:buNone/>
            </a:pPr>
            <a:r>
              <a:rPr lang="en-US" sz="2000" b="1" spc="300" dirty="0" smtClean="0">
                <a:solidFill>
                  <a:srgbClr val="0033CC"/>
                </a:solidFill>
                <a:cs typeface="Courier New" pitchFamily="49" charset="0"/>
              </a:rPr>
              <a:t>	double result = </a:t>
            </a:r>
            <a:r>
              <a:rPr lang="en-US" sz="2000" b="1" spc="300" dirty="0" err="1" smtClean="0">
                <a:solidFill>
                  <a:srgbClr val="0033CC"/>
                </a:solidFill>
                <a:cs typeface="Courier New" pitchFamily="49" charset="0"/>
              </a:rPr>
              <a:t>calculator.add</a:t>
            </a:r>
            <a:r>
              <a:rPr lang="en-US" sz="2000" b="1" spc="300" dirty="0" smtClean="0">
                <a:solidFill>
                  <a:srgbClr val="0033CC"/>
                </a:solidFill>
                <a:cs typeface="Courier New" pitchFamily="49" charset="0"/>
              </a:rPr>
              <a:t>(</a:t>
            </a:r>
            <a:r>
              <a:rPr lang="en-US" sz="2000" b="1" spc="300" dirty="0" err="1" smtClean="0">
                <a:solidFill>
                  <a:srgbClr val="0033CC"/>
                </a:solidFill>
                <a:cs typeface="Courier New" pitchFamily="49" charset="0"/>
              </a:rPr>
              <a:t>valueOne</a:t>
            </a: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valueTwo</a:t>
            </a:r>
            <a:r>
              <a:rPr lang="en-US" sz="2000" b="1" spc="300" dirty="0" smtClean="0">
                <a:solidFill>
                  <a:srgbClr val="0033CC"/>
                </a:solidFill>
                <a:cs typeface="Courier New" pitchFamily="49" charset="0"/>
              </a:rPr>
              <a:t>);</a:t>
            </a:r>
          </a:p>
          <a:p>
            <a:pPr marL="274320" lvl="1" indent="0">
              <a:spcBef>
                <a:spcPts val="0"/>
              </a:spcBef>
              <a:buClr>
                <a:srgbClr val="9B2D1F"/>
              </a:buClr>
              <a:buSzPct val="85000"/>
              <a:buNone/>
            </a:pPr>
            <a:r>
              <a:rPr lang="en-US" sz="2000" b="1" spc="300" dirty="0" smtClean="0">
                <a:solidFill>
                  <a:srgbClr val="0033CC"/>
                </a:solidFill>
                <a:cs typeface="Courier New" pitchFamily="49" charset="0"/>
              </a:rPr>
              <a:t>	</a:t>
            </a:r>
            <a:r>
              <a:rPr lang="en-US" sz="2000" b="1" spc="300" dirty="0" err="1" smtClean="0">
                <a:solidFill>
                  <a:srgbClr val="0033CC"/>
                </a:solidFill>
                <a:cs typeface="Courier New" pitchFamily="49" charset="0"/>
              </a:rPr>
              <a:t>assertEquals</a:t>
            </a:r>
            <a:r>
              <a:rPr lang="en-US" sz="2000" b="1" spc="300" dirty="0" smtClean="0">
                <a:solidFill>
                  <a:srgbClr val="0033CC"/>
                </a:solidFill>
                <a:cs typeface="Courier New" pitchFamily="49" charset="0"/>
              </a:rPr>
              <a:t>(expected, result, 0);</a:t>
            </a:r>
          </a:p>
          <a:p>
            <a:pPr marL="274320" lvl="1" indent="0">
              <a:spcBef>
                <a:spcPts val="0"/>
              </a:spcBef>
              <a:buClr>
                <a:srgbClr val="9B2D1F"/>
              </a:buClr>
              <a:buSzPct val="85000"/>
              <a:buNone/>
            </a:pPr>
            <a:r>
              <a:rPr lang="en-US" sz="2000" b="1" spc="300" dirty="0" smtClean="0">
                <a:solidFill>
                  <a:srgbClr val="0033CC"/>
                </a:solidFill>
                <a:cs typeface="Courier New" pitchFamily="49" charset="0"/>
              </a:rPr>
              <a:t>}</a:t>
            </a:r>
          </a:p>
          <a:p>
            <a:pPr marL="274320" lvl="1" indent="0">
              <a:spcBef>
                <a:spcPts val="0"/>
              </a:spcBef>
              <a:buClr>
                <a:srgbClr val="9B2D1F"/>
              </a:buClr>
              <a:buSzPct val="85000"/>
              <a:buNone/>
            </a:pPr>
            <a:r>
              <a:rPr lang="en-US" sz="2000" b="1" spc="300" dirty="0" smtClean="0">
                <a:solidFill>
                  <a:srgbClr val="C00000"/>
                </a:solidFill>
                <a:cs typeface="Courier New" pitchFamily="49" charset="0"/>
              </a:rPr>
              <a:t>...</a:t>
            </a:r>
            <a:endParaRPr lang="en-US" sz="2000" b="1" spc="300" dirty="0">
              <a:solidFill>
                <a:srgbClr val="C00000"/>
              </a:solidFill>
              <a:cs typeface="Courier New" pitchFamily="49" charset="0"/>
            </a:endParaRPr>
          </a:p>
        </p:txBody>
      </p:sp>
      <p:sp>
        <p:nvSpPr>
          <p:cNvPr id="6" name="Θέση περιεχομένου 2"/>
          <p:cNvSpPr txBox="1"/>
          <p:nvPr/>
        </p:nvSpPr>
        <p:spPr>
          <a:xfrm>
            <a:off x="457200" y="4077831"/>
            <a:ext cx="8229600" cy="2246769"/>
          </a:xfrm>
          <a:prstGeom prst="rect">
            <a:avLst/>
          </a:prstGeom>
          <a:noFill/>
        </p:spPr>
        <p:txBody>
          <a:bodyPr wrap="square" rtlCol="0">
            <a:spAutoFit/>
          </a:bodyPr>
          <a:lstStyle/>
          <a:p>
            <a:pPr marL="342000" lvl="0" indent="-342000">
              <a:buClr>
                <a:srgbClr val="C00000"/>
              </a:buClr>
              <a:buSzPct val="100000"/>
              <a:buFont typeface="Wingdings 2"/>
              <a:buChar char=""/>
            </a:pPr>
            <a:r>
              <a:rPr lang="el-GR" sz="2000" dirty="0">
                <a:solidFill>
                  <a:prstClr val="black"/>
                </a:solidFill>
                <a:cs typeface="Courier New" pitchFamily="49" charset="0"/>
              </a:rPr>
              <a:t>Η μέθοδος ελέγχου </a:t>
            </a:r>
            <a:r>
              <a:rPr lang="en-US" sz="2000" i="1" dirty="0" err="1">
                <a:solidFill>
                  <a:prstClr val="black"/>
                </a:solidFill>
                <a:cs typeface="Courier New" pitchFamily="49" charset="0"/>
              </a:rPr>
              <a:t>testAdd</a:t>
            </a:r>
            <a:r>
              <a:rPr lang="el-GR" sz="2000" dirty="0">
                <a:solidFill>
                  <a:prstClr val="black"/>
                </a:solidFill>
                <a:cs typeface="Courier New" pitchFamily="49" charset="0"/>
              </a:rPr>
              <a:t>,</a:t>
            </a:r>
            <a:r>
              <a:rPr lang="en-US" sz="2000" dirty="0">
                <a:solidFill>
                  <a:prstClr val="black"/>
                </a:solidFill>
                <a:cs typeface="Courier New" pitchFamily="49" charset="0"/>
              </a:rPr>
              <a:t> </a:t>
            </a:r>
            <a:r>
              <a:rPr lang="el-GR" sz="2000" dirty="0">
                <a:solidFill>
                  <a:prstClr val="black"/>
                </a:solidFill>
                <a:cs typeface="Courier New" pitchFamily="49" charset="0"/>
              </a:rPr>
              <a:t>καλείται κάθε φορά μετά την κλήση του κατασκευαστή:</a:t>
            </a:r>
          </a:p>
          <a:p>
            <a:pPr marL="948690" lvl="2" indent="-342000">
              <a:buClr>
                <a:srgbClr val="777777"/>
              </a:buClr>
              <a:buSzPct val="100000"/>
              <a:buFont typeface="Wingdings 2"/>
              <a:buChar char=""/>
            </a:pPr>
            <a:r>
              <a:rPr lang="el-GR" sz="2000" dirty="0">
                <a:solidFill>
                  <a:prstClr val="black"/>
                </a:solidFill>
                <a:cs typeface="Courier New" pitchFamily="49" charset="0"/>
              </a:rPr>
              <a:t>Προσέξτε, θα κληθεί τρεις φορές γιατί η </a:t>
            </a:r>
            <a:r>
              <a:rPr lang="en-US" sz="2000" i="1" dirty="0" err="1">
                <a:solidFill>
                  <a:prstClr val="black"/>
                </a:solidFill>
                <a:cs typeface="Courier New" pitchFamily="49" charset="0"/>
              </a:rPr>
              <a:t>getParameters</a:t>
            </a:r>
            <a:r>
              <a:rPr lang="en-US" sz="2000" dirty="0">
                <a:solidFill>
                  <a:prstClr val="black"/>
                </a:solidFill>
                <a:cs typeface="Courier New" pitchFamily="49" charset="0"/>
              </a:rPr>
              <a:t> </a:t>
            </a:r>
            <a:r>
              <a:rPr lang="el-GR" sz="2000" dirty="0">
                <a:solidFill>
                  <a:prstClr val="black"/>
                </a:solidFill>
                <a:cs typeface="Courier New" pitchFamily="49" charset="0"/>
              </a:rPr>
              <a:t>επιστρέφει μία συλλογή με τρεις πίνακες ακεραίων:</a:t>
            </a:r>
          </a:p>
          <a:p>
            <a:pPr marL="1737360" lvl="4" indent="-342000">
              <a:buClr>
                <a:srgbClr val="FF33CC"/>
              </a:buClr>
              <a:buSzPct val="100000"/>
              <a:buFont typeface="Wingdings 2"/>
              <a:buChar char=""/>
            </a:pPr>
            <a:r>
              <a:rPr lang="el-GR" sz="2000" dirty="0">
                <a:solidFill>
                  <a:prstClr val="black"/>
                </a:solidFill>
                <a:cs typeface="Courier New" pitchFamily="49" charset="0"/>
              </a:rPr>
              <a:t>1</a:t>
            </a:r>
            <a:r>
              <a:rPr lang="el-GR" sz="2000" baseline="30000" dirty="0">
                <a:solidFill>
                  <a:prstClr val="black"/>
                </a:solidFill>
                <a:cs typeface="Courier New" pitchFamily="49" charset="0"/>
              </a:rPr>
              <a:t>η</a:t>
            </a:r>
            <a:r>
              <a:rPr lang="el-GR" sz="2000" dirty="0">
                <a:solidFill>
                  <a:prstClr val="black"/>
                </a:solidFill>
                <a:cs typeface="Courier New" pitchFamily="49" charset="0"/>
              </a:rPr>
              <a:t> κλήση: (</a:t>
            </a:r>
            <a:r>
              <a:rPr lang="en-US" sz="2000" i="1" dirty="0">
                <a:solidFill>
                  <a:prstClr val="black"/>
                </a:solidFill>
                <a:cs typeface="Courier New" pitchFamily="49" charset="0"/>
              </a:rPr>
              <a:t>expected</a:t>
            </a:r>
            <a:r>
              <a:rPr lang="en-US" sz="2000" dirty="0">
                <a:solidFill>
                  <a:prstClr val="black"/>
                </a:solidFill>
                <a:cs typeface="Courier New" pitchFamily="49" charset="0"/>
              </a:rPr>
              <a:t>, </a:t>
            </a:r>
            <a:r>
              <a:rPr lang="en-US" sz="2000" i="1" dirty="0" err="1">
                <a:solidFill>
                  <a:prstClr val="black"/>
                </a:solidFill>
                <a:cs typeface="Courier New" pitchFamily="49" charset="0"/>
              </a:rPr>
              <a:t>valueOne</a:t>
            </a:r>
            <a:r>
              <a:rPr lang="en-US" sz="2000" dirty="0">
                <a:solidFill>
                  <a:prstClr val="black"/>
                </a:solidFill>
                <a:cs typeface="Courier New" pitchFamily="49" charset="0"/>
              </a:rPr>
              <a:t>, </a:t>
            </a:r>
            <a:r>
              <a:rPr lang="en-US" sz="2000" i="1" dirty="0" err="1">
                <a:solidFill>
                  <a:prstClr val="black"/>
                </a:solidFill>
                <a:cs typeface="Courier New" pitchFamily="49" charset="0"/>
              </a:rPr>
              <a:t>valueTwo</a:t>
            </a:r>
            <a:r>
              <a:rPr lang="el-GR" sz="2000" dirty="0">
                <a:solidFill>
                  <a:prstClr val="black"/>
                </a:solidFill>
                <a:cs typeface="Courier New" pitchFamily="49" charset="0"/>
              </a:rPr>
              <a:t>) = (2, 1, 1).</a:t>
            </a:r>
          </a:p>
          <a:p>
            <a:pPr marL="1737360" lvl="4" indent="-342000">
              <a:buClr>
                <a:srgbClr val="FF33CC"/>
              </a:buClr>
              <a:buSzPct val="100000"/>
              <a:buFont typeface="Wingdings 2"/>
              <a:buChar char=""/>
            </a:pPr>
            <a:r>
              <a:rPr lang="el-GR" sz="2000" dirty="0">
                <a:solidFill>
                  <a:prstClr val="black"/>
                </a:solidFill>
                <a:cs typeface="Courier New" pitchFamily="49" charset="0"/>
              </a:rPr>
              <a:t>2</a:t>
            </a:r>
            <a:r>
              <a:rPr lang="el-GR" sz="2000" baseline="30000" dirty="0">
                <a:solidFill>
                  <a:prstClr val="black"/>
                </a:solidFill>
                <a:cs typeface="Courier New" pitchFamily="49" charset="0"/>
              </a:rPr>
              <a:t>η</a:t>
            </a:r>
            <a:r>
              <a:rPr lang="el-GR" sz="2000" dirty="0">
                <a:solidFill>
                  <a:prstClr val="black"/>
                </a:solidFill>
                <a:cs typeface="Courier New" pitchFamily="49" charset="0"/>
              </a:rPr>
              <a:t> κλήση: (</a:t>
            </a:r>
            <a:r>
              <a:rPr lang="en-US" sz="2000" i="1" dirty="0">
                <a:solidFill>
                  <a:prstClr val="black"/>
                </a:solidFill>
                <a:cs typeface="Courier New" pitchFamily="49" charset="0"/>
              </a:rPr>
              <a:t>expected</a:t>
            </a:r>
            <a:r>
              <a:rPr lang="en-US" sz="2000" dirty="0">
                <a:solidFill>
                  <a:prstClr val="black"/>
                </a:solidFill>
                <a:cs typeface="Courier New" pitchFamily="49" charset="0"/>
              </a:rPr>
              <a:t>, </a:t>
            </a:r>
            <a:r>
              <a:rPr lang="en-US" sz="2000" i="1" dirty="0" err="1">
                <a:solidFill>
                  <a:prstClr val="black"/>
                </a:solidFill>
                <a:cs typeface="Courier New" pitchFamily="49" charset="0"/>
              </a:rPr>
              <a:t>valueOne</a:t>
            </a:r>
            <a:r>
              <a:rPr lang="en-US" sz="2000" dirty="0">
                <a:solidFill>
                  <a:prstClr val="black"/>
                </a:solidFill>
                <a:cs typeface="Courier New" pitchFamily="49" charset="0"/>
              </a:rPr>
              <a:t>, </a:t>
            </a:r>
            <a:r>
              <a:rPr lang="en-US" sz="2000" i="1" dirty="0" err="1">
                <a:solidFill>
                  <a:prstClr val="black"/>
                </a:solidFill>
                <a:cs typeface="Courier New" pitchFamily="49" charset="0"/>
              </a:rPr>
              <a:t>valueTwo</a:t>
            </a:r>
            <a:r>
              <a:rPr lang="el-GR" sz="2000" dirty="0">
                <a:solidFill>
                  <a:prstClr val="black"/>
                </a:solidFill>
                <a:cs typeface="Courier New" pitchFamily="49" charset="0"/>
              </a:rPr>
              <a:t>) = (3, 2, 1).</a:t>
            </a:r>
          </a:p>
          <a:p>
            <a:pPr marL="1737360" lvl="4" indent="-342000">
              <a:buClr>
                <a:srgbClr val="FF33CC"/>
              </a:buClr>
              <a:buSzPct val="100000"/>
              <a:buFont typeface="Wingdings 2"/>
              <a:buChar char=""/>
            </a:pPr>
            <a:r>
              <a:rPr lang="el-GR" sz="2000" dirty="0">
                <a:solidFill>
                  <a:prstClr val="black"/>
                </a:solidFill>
                <a:cs typeface="Courier New" pitchFamily="49" charset="0"/>
              </a:rPr>
              <a:t>3</a:t>
            </a:r>
            <a:r>
              <a:rPr lang="el-GR" sz="2000" baseline="30000" dirty="0">
                <a:solidFill>
                  <a:prstClr val="black"/>
                </a:solidFill>
                <a:cs typeface="Courier New" pitchFamily="49" charset="0"/>
              </a:rPr>
              <a:t>η</a:t>
            </a:r>
            <a:r>
              <a:rPr lang="el-GR" sz="2000" dirty="0">
                <a:solidFill>
                  <a:prstClr val="black"/>
                </a:solidFill>
                <a:cs typeface="Courier New" pitchFamily="49" charset="0"/>
              </a:rPr>
              <a:t> κλήση: (</a:t>
            </a:r>
            <a:r>
              <a:rPr lang="en-US" sz="2000" i="1" dirty="0">
                <a:solidFill>
                  <a:prstClr val="black"/>
                </a:solidFill>
                <a:cs typeface="Courier New" pitchFamily="49" charset="0"/>
              </a:rPr>
              <a:t>expected</a:t>
            </a:r>
            <a:r>
              <a:rPr lang="en-US" sz="2000" dirty="0">
                <a:solidFill>
                  <a:prstClr val="black"/>
                </a:solidFill>
                <a:cs typeface="Courier New" pitchFamily="49" charset="0"/>
              </a:rPr>
              <a:t>, </a:t>
            </a:r>
            <a:r>
              <a:rPr lang="en-US" sz="2000" i="1" dirty="0" err="1">
                <a:solidFill>
                  <a:prstClr val="black"/>
                </a:solidFill>
                <a:cs typeface="Courier New" pitchFamily="49" charset="0"/>
              </a:rPr>
              <a:t>valueOne</a:t>
            </a:r>
            <a:r>
              <a:rPr lang="en-US" sz="2000" dirty="0">
                <a:solidFill>
                  <a:prstClr val="black"/>
                </a:solidFill>
                <a:cs typeface="Courier New" pitchFamily="49" charset="0"/>
              </a:rPr>
              <a:t>, </a:t>
            </a:r>
            <a:r>
              <a:rPr lang="en-US" sz="2000" i="1" dirty="0" err="1">
                <a:solidFill>
                  <a:prstClr val="black"/>
                </a:solidFill>
                <a:cs typeface="Courier New" pitchFamily="49" charset="0"/>
              </a:rPr>
              <a:t>valueTwo</a:t>
            </a:r>
            <a:r>
              <a:rPr lang="el-GR" sz="2000" dirty="0">
                <a:solidFill>
                  <a:prstClr val="black"/>
                </a:solidFill>
                <a:cs typeface="Courier New" pitchFamily="49" charset="0"/>
              </a:rPr>
              <a:t>) = (4, 3, 1).</a:t>
            </a:r>
          </a:p>
        </p:txBody>
      </p:sp>
      <p:sp>
        <p:nvSpPr>
          <p:cNvPr id="7"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39133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Αποτελέσματα εκτέλεσης του παραμετρικού ελέγχου</a:t>
            </a:r>
          </a:p>
        </p:txBody>
      </p:sp>
      <p:sp>
        <p:nvSpPr>
          <p:cNvPr id="3" name="Θέση περιεχομένου 1"/>
          <p:cNvSpPr>
            <a:spLocks noGrp="1"/>
          </p:cNvSpPr>
          <p:nvPr>
            <p:ph sz="half" idx="1"/>
          </p:nvPr>
        </p:nvSpPr>
        <p:spPr/>
        <p:txBody>
          <a:bodyPr/>
          <a:lstStyle/>
          <a:p>
            <a:pPr marL="342000" lvl="0" indent="-342000">
              <a:spcBef>
                <a:spcPts val="0"/>
              </a:spcBef>
              <a:buClr>
                <a:srgbClr val="C00000"/>
              </a:buClr>
              <a:buSzPct val="100000"/>
              <a:buFont typeface="Wingdings 2"/>
              <a:buChar char=""/>
            </a:pPr>
            <a:r>
              <a:rPr lang="el-GR" sz="2400" dirty="0">
                <a:solidFill>
                  <a:prstClr val="black"/>
                </a:solidFill>
              </a:rPr>
              <a:t>Παρατηρείστε πως έχουμε </a:t>
            </a:r>
            <a:r>
              <a:rPr lang="el-GR" sz="2400" b="1" u="sng" dirty="0">
                <a:solidFill>
                  <a:prstClr val="black"/>
                </a:solidFill>
              </a:rPr>
              <a:t>τρεις</a:t>
            </a:r>
            <a:r>
              <a:rPr lang="el-GR" sz="2400" dirty="0">
                <a:solidFill>
                  <a:prstClr val="black"/>
                </a:solidFill>
              </a:rPr>
              <a:t> εκτελέσεις της </a:t>
            </a:r>
            <a:r>
              <a:rPr lang="en-US" sz="2400" i="1" dirty="0" err="1">
                <a:solidFill>
                  <a:prstClr val="black"/>
                </a:solidFill>
              </a:rPr>
              <a:t>testAdd</a:t>
            </a:r>
            <a:r>
              <a:rPr lang="el-GR" sz="2400" dirty="0">
                <a:solidFill>
                  <a:prstClr val="black"/>
                </a:solidFill>
              </a:rPr>
              <a:t>, παρότι εκτελέσαμε τον έλεγχο μία φορά και υπάρχει μόνο μία μέθοδος ελέγχου (</a:t>
            </a:r>
            <a:r>
              <a:rPr lang="el-GR" sz="2400" dirty="0" smtClean="0">
                <a:solidFill>
                  <a:prstClr val="black"/>
                </a:solidFill>
              </a:rPr>
              <a:t>δηλαδή </a:t>
            </a:r>
            <a:r>
              <a:rPr lang="el-GR" sz="2400" dirty="0">
                <a:solidFill>
                  <a:prstClr val="black"/>
                </a:solidFill>
              </a:rPr>
              <a:t>μέθοδος με την επισήμανση </a:t>
            </a:r>
            <a:r>
              <a:rPr lang="en-US" sz="2400" dirty="0">
                <a:solidFill>
                  <a:prstClr val="black"/>
                </a:solidFill>
              </a:rPr>
              <a:t>@</a:t>
            </a:r>
            <a:r>
              <a:rPr lang="en-US" sz="2400" i="1" dirty="0">
                <a:solidFill>
                  <a:prstClr val="black"/>
                </a:solidFill>
              </a:rPr>
              <a:t>Test</a:t>
            </a:r>
            <a:r>
              <a:rPr lang="el-GR" sz="2400" dirty="0">
                <a:solidFill>
                  <a:prstClr val="black"/>
                </a:solidFill>
              </a:rPr>
              <a:t>). </a:t>
            </a:r>
          </a:p>
          <a:p>
            <a:pPr marL="342000" lvl="0" indent="-342000">
              <a:spcBef>
                <a:spcPts val="0"/>
              </a:spcBef>
              <a:buClr>
                <a:srgbClr val="C00000"/>
              </a:buClr>
              <a:buSzPct val="100000"/>
              <a:buFont typeface="Wingdings 2"/>
              <a:buChar char=""/>
            </a:pPr>
            <a:r>
              <a:rPr lang="el-GR" sz="2400" dirty="0">
                <a:solidFill>
                  <a:prstClr val="black"/>
                </a:solidFill>
              </a:rPr>
              <a:t>Αυτό οφείλεται στην χρήση της κλάσης εκτέλεσης </a:t>
            </a:r>
            <a:r>
              <a:rPr lang="en-US" sz="2400" i="1" dirty="0">
                <a:solidFill>
                  <a:prstClr val="black"/>
                </a:solidFill>
              </a:rPr>
              <a:t>Parameterized</a:t>
            </a:r>
            <a:r>
              <a:rPr lang="en-US" sz="2400" dirty="0">
                <a:solidFill>
                  <a:prstClr val="black"/>
                </a:solidFill>
              </a:rPr>
              <a:t> </a:t>
            </a:r>
            <a:r>
              <a:rPr lang="el-GR" sz="2400" dirty="0">
                <a:solidFill>
                  <a:prstClr val="black"/>
                </a:solidFill>
              </a:rPr>
              <a:t>(</a:t>
            </a:r>
            <a:r>
              <a:rPr lang="en-US" sz="2400" i="1" dirty="0">
                <a:solidFill>
                  <a:prstClr val="black"/>
                </a:solidFill>
              </a:rPr>
              <a:t>Parameterized</a:t>
            </a:r>
            <a:r>
              <a:rPr lang="en-US" sz="2400" dirty="0">
                <a:solidFill>
                  <a:prstClr val="black"/>
                </a:solidFill>
              </a:rPr>
              <a:t> </a:t>
            </a:r>
            <a:r>
              <a:rPr lang="en-US" sz="2400" i="1" dirty="0">
                <a:solidFill>
                  <a:prstClr val="black"/>
                </a:solidFill>
              </a:rPr>
              <a:t>Runner</a:t>
            </a:r>
            <a:r>
              <a:rPr lang="el-GR" sz="2400" dirty="0" smtClean="0">
                <a:solidFill>
                  <a:prstClr val="black"/>
                </a:solidFill>
              </a:rPr>
              <a:t>).</a:t>
            </a:r>
            <a:endParaRPr lang="el-GR" sz="2400" dirty="0">
              <a:solidFill>
                <a:prstClr val="black"/>
              </a:solidFill>
            </a:endParaRPr>
          </a:p>
          <a:p>
            <a:endParaRPr lang="el-GR" dirty="0"/>
          </a:p>
        </p:txBody>
      </p:sp>
      <p:pic>
        <p:nvPicPr>
          <p:cNvPr id="7" name="Θέση περιεχομένου 2" descr="Εικόνα της επιφάνειας της οθόνης, στην οποία φαίνονται τα αποτελέσματα της εκτέλεσης του παραμετρικού ελέγχου."/>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17281" y="1676400"/>
            <a:ext cx="3086405" cy="4648200"/>
          </a:xfrm>
        </p:spPr>
      </p:pic>
      <p:sp>
        <p:nvSpPr>
          <p:cNvPr id="8"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1601362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Ολοκληρωμένη η παραμετρική </a:t>
            </a:r>
            <a:r>
              <a:rPr lang="el-GR" b="1" dirty="0">
                <a:solidFill>
                  <a:schemeClr val="tx1">
                    <a:lumMod val="75000"/>
                    <a:lumOff val="25000"/>
                  </a:schemeClr>
                </a:solidFill>
              </a:rPr>
              <a:t>κλάση ελέγχου</a:t>
            </a:r>
          </a:p>
        </p:txBody>
      </p:sp>
      <p:pic>
        <p:nvPicPr>
          <p:cNvPr id="6" name="Θέση περιεχομένου 1" descr="Εικόνα με ολόκληρο τον κώδικα της παραμετρικής κλάσης ελέγχου, που αναφέρθηκε παραπάνω."/>
          <p:cNvPicPr>
            <a:picLocks noGrp="1" noChangeAspect="1"/>
          </p:cNvPicPr>
          <p:nvPr>
            <p:ph idx="1"/>
          </p:nvPr>
        </p:nvPicPr>
        <p:blipFill>
          <a:blip r:embed="rId3">
            <a:extLst>
              <a:ext uri="{BEBA8EAE-BF5A-486C-A8C5-ECC9F3942E4B}">
                <a14:imgProps xmlns:a14="http://schemas.microsoft.com/office/drawing/2010/main">
                  <a14:imgLayer r:embed="rId4">
                    <a14:imgEffect>
                      <a14:sharpenSoften amount="31000"/>
                    </a14:imgEffect>
                    <a14:imgEffect>
                      <a14:brightnessContrast bright="12000"/>
                    </a14:imgEffect>
                  </a14:imgLayer>
                </a14:imgProps>
              </a:ext>
              <a:ext uri="{28A0092B-C50C-407E-A947-70E740481C1C}">
                <a14:useLocalDpi xmlns:a14="http://schemas.microsoft.com/office/drawing/2010/main" val="0"/>
              </a:ext>
            </a:extLst>
          </a:blip>
          <a:stretch>
            <a:fillRect/>
          </a:stretch>
        </p:blipFill>
        <p:spPr>
          <a:xfrm>
            <a:off x="1905000" y="1493837"/>
            <a:ext cx="5484663" cy="4983163"/>
          </a:xfrm>
        </p:spPr>
      </p:pic>
      <p:sp>
        <p:nvSpPr>
          <p:cNvPr id="7"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17</a:t>
            </a:fld>
            <a:endParaRPr lang="el-GR" sz="1400" dirty="0">
              <a:solidFill>
                <a:schemeClr val="tx1"/>
              </a:solidFill>
            </a:endParaRPr>
          </a:p>
        </p:txBody>
      </p:sp>
      <p:pic>
        <p:nvPicPr>
          <p:cNvPr id="8"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913627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75000"/>
                    <a:lumOff val="25000"/>
                  </a:schemeClr>
                </a:solidFill>
              </a:rPr>
              <a:t>Επεξεργασία: </a:t>
            </a:r>
            <a:r>
              <a:rPr lang="el-GR" sz="2000" dirty="0" err="1" smtClean="0">
                <a:solidFill>
                  <a:schemeClr val="tx1">
                    <a:lumMod val="75000"/>
                    <a:lumOff val="25000"/>
                  </a:schemeClr>
                </a:solidFill>
              </a:rPr>
              <a:t>Σοφιανίδου</a:t>
            </a:r>
            <a:r>
              <a:rPr lang="el-GR" sz="2000" dirty="0" smtClean="0">
                <a:solidFill>
                  <a:schemeClr val="tx1">
                    <a:lumMod val="75000"/>
                    <a:lumOff val="25000"/>
                  </a:schemeClr>
                </a:solidFill>
              </a:rPr>
              <a:t> Γεωργία</a:t>
            </a:r>
            <a:endParaRPr lang="el-GR" sz="2000" dirty="0">
              <a:solidFill>
                <a:schemeClr val="tx1">
                  <a:lumMod val="75000"/>
                  <a:lumOff val="25000"/>
                </a:schemeClr>
              </a:solidFill>
            </a:endParaRPr>
          </a:p>
        </p:txBody>
      </p:sp>
      <p:pic>
        <p:nvPicPr>
          <p:cNvPr id="8"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989363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a:t>
            </a:r>
            <a:r>
              <a:rPr lang="el-GR" altLang="el-GR" sz="2800" dirty="0" smtClean="0">
                <a:latin typeface="Calibri" panose="020F0502020204030204" pitchFamily="34" charset="0"/>
              </a:rPr>
              <a:t> (</a:t>
            </a:r>
            <a:r>
              <a:rPr lang="en-US" altLang="el-GR" sz="2800" dirty="0" smtClean="0">
                <a:latin typeface="Calibri" panose="020F0502020204030204" pitchFamily="34" charset="0"/>
              </a:rPr>
              <a:t>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a:t>
            </a:r>
            <a:r>
              <a:rPr lang="en-US" altLang="el-GR" sz="2400" b="1" dirty="0" smtClean="0">
                <a:latin typeface="Calibri" panose="020F0502020204030204" pitchFamily="34" charset="0"/>
              </a:rPr>
              <a:t> (B</a:t>
            </a:r>
            <a:r>
              <a:rPr lang="el-GR" altLang="el-GR" sz="2400" b="1" dirty="0" smtClean="0">
                <a:latin typeface="Calibri" panose="020F0502020204030204" pitchFamily="34" charset="0"/>
              </a:rPr>
              <a:t> </a:t>
            </a:r>
            <a:r>
              <a:rPr lang="en-US" altLang="el-GR" sz="2400" b="1" dirty="0" smtClean="0">
                <a:latin typeface="Calibri" panose="020F0502020204030204" pitchFamily="34" charset="0"/>
              </a:rPr>
              <a:t>Y)</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a:t>
            </a:r>
            <a:r>
              <a:rPr lang="en-US" altLang="el-GR" sz="2400" b="1" dirty="0" smtClean="0">
                <a:latin typeface="Calibri" panose="020F0502020204030204" pitchFamily="34" charset="0"/>
              </a:rPr>
              <a:t> (S A)</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a:t>
            </a:r>
            <a:r>
              <a:rPr lang="en-US" altLang="el-GR" sz="2400" b="1" dirty="0" smtClean="0">
                <a:latin typeface="Calibri" panose="020F0502020204030204" pitchFamily="34" charset="0"/>
              </a:rPr>
              <a:t>,</a:t>
            </a:r>
            <a:r>
              <a:rPr lang="el-GR" altLang="el-GR" sz="2400" b="1" dirty="0" smtClean="0">
                <a:latin typeface="Calibri" panose="020F0502020204030204" pitchFamily="34" charset="0"/>
              </a:rPr>
              <a:t> Μη εισαγόμενο</a:t>
            </a:r>
            <a:r>
              <a:rPr lang="en-US" altLang="el-GR" sz="2400" b="1" dirty="0" smtClean="0">
                <a:latin typeface="Calibri" panose="020F0502020204030204" pitchFamily="34" charset="0"/>
              </a:rPr>
              <a:t>.</a:t>
            </a:r>
            <a:r>
              <a:rPr lang="en-US" altLang="el-GR" sz="2400" dirty="0" smtClean="0">
                <a:latin typeface="Calibri" panose="020F0502020204030204" pitchFamily="34" charset="0"/>
              </a:rPr>
              <a:t> </a:t>
            </a:r>
            <a:endParaRPr lang="el-GR" altLang="el-GR" sz="2400" dirty="0" smtClean="0">
              <a:latin typeface="Calibri" panose="020F0502020204030204" pitchFamily="34" charset="0"/>
            </a:endParaRP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4205381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a:t>
            </a:r>
            <a:r>
              <a:rPr lang="el-GR" sz="2000" b="1" dirty="0" smtClean="0">
                <a:solidFill>
                  <a:prstClr val="black"/>
                </a:solidFill>
              </a:rPr>
              <a:t>Τ.Ε.Ι. </a:t>
            </a:r>
            <a:r>
              <a:rPr lang="el-GR" sz="2000" b="1" dirty="0">
                <a:solidFill>
                  <a:prstClr val="black"/>
                </a:solidFill>
              </a:rPr>
              <a:t>Θεσσαλίας</a:t>
            </a:r>
            <a:r>
              <a:rPr lang="el-GR" sz="2000" dirty="0">
                <a:solidFill>
                  <a:prstClr val="black"/>
                </a:solidFill>
              </a:rPr>
              <a:t>» έχει χρηματοδοτήσει μόνο </a:t>
            </a:r>
            <a:r>
              <a:rPr lang="el-GR" sz="2000" dirty="0" smtClean="0">
                <a:solidFill>
                  <a:prstClr val="black"/>
                </a:solidFill>
              </a:rPr>
              <a:t>την </a:t>
            </a:r>
            <a:r>
              <a:rPr lang="el-GR" sz="2000" dirty="0">
                <a:solidFill>
                  <a:prstClr val="black"/>
                </a:solidFill>
              </a:rPr>
              <a:t>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33050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smtClean="0"/>
              <a:t>Περιεχόμενα ενότητας</a:t>
            </a:r>
          </a:p>
        </p:txBody>
      </p:sp>
      <p:sp>
        <p:nvSpPr>
          <p:cNvPr id="4" name="Θέση περιεχομένου 1">
            <a:hlinkClick r:id="rId5" action="ppaction://hlinksldjump" tooltip="Μετάβαση στη Διαφάνεια 5"/>
          </p:cNvPr>
          <p:cNvSpPr/>
          <p:nvPr>
            <p:custDataLst>
              <p:tags r:id="rId2"/>
            </p:custDataLst>
          </p:nvPr>
        </p:nvSpPr>
        <p:spPr>
          <a:xfrm>
            <a:off x="809171" y="2336304"/>
            <a:ext cx="7507286"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rPr>
              <a:t>1)  Βασικές έννοιες του </a:t>
            </a:r>
            <a:r>
              <a:rPr lang="en-US" sz="2800" i="1" dirty="0" err="1" smtClean="0">
                <a:solidFill>
                  <a:srgbClr val="0070C0"/>
                </a:solidFill>
              </a:rPr>
              <a:t>JUnit</a:t>
            </a:r>
            <a:r>
              <a:rPr lang="el-GR" sz="2800" i="1" dirty="0" smtClean="0">
                <a:solidFill>
                  <a:srgbClr val="0070C0"/>
                </a:solidFill>
              </a:rPr>
              <a:t> και οι παραμετρικοί </a:t>
            </a:r>
          </a:p>
          <a:p>
            <a:pPr lvl="1">
              <a:defRPr/>
            </a:pPr>
            <a:r>
              <a:rPr lang="el-GR" sz="2800" i="1" dirty="0" smtClean="0">
                <a:solidFill>
                  <a:srgbClr val="0070C0"/>
                </a:solidFill>
              </a:rPr>
              <a:t>έλεγχοι</a:t>
            </a:r>
            <a:endParaRPr lang="el-GR" i="1" dirty="0">
              <a:solidFill>
                <a:srgbClr val="0070C0"/>
              </a:solidFill>
            </a:endParaRPr>
          </a:p>
        </p:txBody>
      </p:sp>
      <p:sp>
        <p:nvSpPr>
          <p:cNvPr id="14" name="Θέση περιεχομένου 2">
            <a:hlinkClick r:id="rId6" action="ppaction://hlinksldjump" tooltip="Μετάβαση στην Διαφάνεια 7"/>
          </p:cNvPr>
          <p:cNvSpPr/>
          <p:nvPr>
            <p:custDataLst>
              <p:tags r:id="rId3"/>
            </p:custDataLst>
          </p:nvPr>
        </p:nvSpPr>
        <p:spPr>
          <a:xfrm>
            <a:off x="809171" y="36068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a:solidFill>
                  <a:srgbClr val="0070C0"/>
                </a:solidFill>
              </a:rPr>
              <a:t>2</a:t>
            </a:r>
            <a:r>
              <a:rPr lang="el-GR" sz="2800" i="1" dirty="0">
                <a:solidFill>
                  <a:srgbClr val="0070C0"/>
                </a:solidFill>
              </a:rPr>
              <a:t>)  </a:t>
            </a:r>
            <a:r>
              <a:rPr lang="el-GR" sz="2800" i="1" dirty="0" smtClean="0">
                <a:solidFill>
                  <a:srgbClr val="0070C0"/>
                </a:solidFill>
              </a:rPr>
              <a:t>Παραμετρική κλάση ελέγχου</a:t>
            </a:r>
            <a:endParaRPr lang="el-GR" i="1" dirty="0">
              <a:solidFill>
                <a:srgbClr val="0070C0"/>
              </a:solidFill>
            </a:endParaRPr>
          </a:p>
        </p:txBody>
      </p:sp>
      <p:sp>
        <p:nvSpPr>
          <p:cNvPr id="10"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rPr>
              <a:pPr fontAlgn="base">
                <a:spcBef>
                  <a:spcPct val="0"/>
                </a:spcBef>
                <a:spcAft>
                  <a:spcPct val="0"/>
                </a:spcAft>
              </a:pPr>
              <a:t>4</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1794935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Βασικές έννοιες του </a:t>
            </a:r>
            <a:r>
              <a:rPr lang="en-US" b="1" i="1" dirty="0" err="1" smtClean="0">
                <a:solidFill>
                  <a:schemeClr val="tx1">
                    <a:lumMod val="75000"/>
                    <a:lumOff val="25000"/>
                  </a:schemeClr>
                </a:solidFill>
              </a:rPr>
              <a:t>JUnit</a:t>
            </a:r>
            <a:endParaRPr lang="en-US" b="1" i="1" dirty="0">
              <a:solidFill>
                <a:schemeClr val="tx1">
                  <a:lumMod val="75000"/>
                  <a:lumOff val="25000"/>
                </a:schemeClr>
              </a:solidFill>
            </a:endParaRPr>
          </a:p>
        </p:txBody>
      </p:sp>
      <p:graphicFrame>
        <p:nvGraphicFramePr>
          <p:cNvPr id="6" name="Θέση περιεχομένου 1" descr="Πίνακας: &#10;Πρώτη γραμμή. Έννοια του j unit, assert. Τί επιτυγχάνεται με αυτην, επιτρέπει τον καθορισμό των συνθηκών που θέλετε να ελεγχθούν. Μία μέθοδος assert είναι σιωπηλή όταν η συνθήκη επαληθεύεται, αλλά προκαλεί εξαίρεση όταν η συνθήκη δεν επαληθεύεται (π.χ. η AssertEquals που είδαμε σε προηγούμενη ενότητα).&#10;Δεύτερη γραμμή. Έννοια του j unit, μέθοδος ελέγχου. Τί επιτυγχάνεται με αυτην, μία μέθοδος με την επισήμανση @Test,  η οποία ορίζει έναν έλεγχο μονάδος.  Για να τρέξει αυτή τη μέθοδο το JUnit, κατασκευάζει ένα νέο στιγμιότυπο της κλάσης που το περιέχει, και στην συνέχεια καλεί σε αυτό το στιγμιότυπο την επισημασμένη μέθοδο. &#10;Τρίτη γραμμή. Έννοια του j unit, κλάση ελέγχου. Τί επιτυγχάνεται με αυτην, μία κλάση ελέγχου περιέχει μεθόδους ελέγχου, δηλαδή μεθόδους με την επισήμανση @test. Συνήθως, για κάθε κλάση της εφαρμογής μας έχουμε και μία κλάση ελέγχου.&#10;Τέταρτη γραμμή. Έννοια του j unit, σουίτα. Τί επιτυγχάνεται με αυτην,&#10;μία σουίτα επιτρέπει την ομαδοποίηση κλάσεων ελέγχου, έτσι ώστε να εκτελούνται όλες μαζί. &#10;Πέμπτη γραμμή. Έννοια του j unit, κλάση εκτέλεσης. Τί επιτυγχάνεται με αυτην, μία κλάση εκτέλεσης, Runner, είναι μία ειδική κλάση του j unit που εκτελεί ελέγχους.&#10;&#10;&#10;&#10;"/>
          <p:cNvGraphicFramePr>
            <a:graphicFrameLocks noGrp="1"/>
          </p:cNvGraphicFramePr>
          <p:nvPr>
            <p:ph idx="1"/>
            <p:custDataLst>
              <p:tags r:id="rId1"/>
            </p:custDataLst>
            <p:extLst>
              <p:ext uri="{D42A27DB-BD31-4B8C-83A1-F6EECF244321}">
                <p14:modId xmlns:p14="http://schemas.microsoft.com/office/powerpoint/2010/main" val="2816501502"/>
              </p:ext>
            </p:extLst>
          </p:nvPr>
        </p:nvGraphicFramePr>
        <p:xfrm>
          <a:off x="533400" y="1341864"/>
          <a:ext cx="8153400" cy="5015756"/>
        </p:xfrm>
        <a:graphic>
          <a:graphicData uri="http://schemas.openxmlformats.org/drawingml/2006/table">
            <a:tbl>
              <a:tblPr firstRow="1" bandRow="1">
                <a:tableStyleId>{C083E6E3-FA7D-4D7B-A595-EF9225AFEA82}</a:tableStyleId>
              </a:tblPr>
              <a:tblGrid>
                <a:gridCol w="1785984"/>
                <a:gridCol w="6367416"/>
              </a:tblGrid>
              <a:tr h="457200">
                <a:tc>
                  <a:txBody>
                    <a:bodyPr/>
                    <a:lstStyle/>
                    <a:p>
                      <a:pPr algn="ctr">
                        <a:lnSpc>
                          <a:spcPct val="115000"/>
                        </a:lnSpc>
                        <a:spcAft>
                          <a:spcPts val="1000"/>
                        </a:spcAft>
                      </a:pPr>
                      <a:r>
                        <a:rPr lang="el-GR" sz="1800" i="1" dirty="0">
                          <a:effectLst/>
                        </a:rPr>
                        <a:t>Έννοια του </a:t>
                      </a:r>
                      <a:r>
                        <a:rPr lang="en-US" sz="1800" i="1" dirty="0" err="1">
                          <a:effectLst/>
                        </a:rPr>
                        <a:t>JUnit</a:t>
                      </a:r>
                      <a:endParaRPr lang="el-GR" sz="1800" i="1" dirty="0">
                        <a:effectLst/>
                        <a:latin typeface="Calibri"/>
                        <a:ea typeface="Calibri"/>
                        <a:cs typeface="Times New Roman"/>
                      </a:endParaRPr>
                    </a:p>
                  </a:txBody>
                  <a:tcPr marL="68580" marR="68580" marT="0" marB="0" anchor="ctr">
                    <a:lnR w="12700" cap="flat" cmpd="sng" algn="ctr">
                      <a:solidFill>
                        <a:schemeClr val="accent3"/>
                      </a:solidFill>
                      <a:prstDash val="solid"/>
                      <a:round/>
                      <a:headEnd type="none" w="med" len="med"/>
                      <a:tailEnd type="none" w="med" len="med"/>
                    </a:lnR>
                  </a:tcPr>
                </a:tc>
                <a:tc>
                  <a:txBody>
                    <a:bodyPr/>
                    <a:lstStyle/>
                    <a:p>
                      <a:pPr algn="ctr">
                        <a:lnSpc>
                          <a:spcPct val="115000"/>
                        </a:lnSpc>
                        <a:spcAft>
                          <a:spcPts val="1000"/>
                        </a:spcAft>
                      </a:pPr>
                      <a:r>
                        <a:rPr lang="el-GR" sz="1800" i="1" dirty="0">
                          <a:effectLst/>
                        </a:rPr>
                        <a:t>Τι επιτυγχάνεται με αυτή</a:t>
                      </a:r>
                      <a:endParaRPr lang="el-GR" sz="1800" i="1" dirty="0">
                        <a:effectLst/>
                        <a:latin typeface="Calibri"/>
                        <a:ea typeface="Calibri"/>
                        <a:cs typeface="Times New Roman"/>
                      </a:endParaRPr>
                    </a:p>
                  </a:txBody>
                  <a:tcPr marL="68580" marR="68580" marT="0" marB="0" anchor="ctr">
                    <a:lnL w="12700" cap="flat" cmpd="sng" algn="ctr">
                      <a:solidFill>
                        <a:schemeClr val="accent3"/>
                      </a:solidFill>
                      <a:prstDash val="solid"/>
                      <a:round/>
                      <a:headEnd type="none" w="med" len="med"/>
                      <a:tailEnd type="none" w="med" len="med"/>
                    </a:lnL>
                  </a:tcPr>
                </a:tc>
              </a:tr>
              <a:tr h="1227092">
                <a:tc>
                  <a:txBody>
                    <a:bodyPr/>
                    <a:lstStyle/>
                    <a:p>
                      <a:pPr algn="ctr">
                        <a:lnSpc>
                          <a:spcPct val="115000"/>
                        </a:lnSpc>
                        <a:spcAft>
                          <a:spcPts val="1000"/>
                        </a:spcAft>
                      </a:pPr>
                      <a:r>
                        <a:rPr lang="en-US" sz="1600" noProof="0" dirty="0" smtClean="0">
                          <a:effectLst/>
                        </a:rPr>
                        <a:t>Assert</a:t>
                      </a:r>
                    </a:p>
                    <a:p>
                      <a:pPr algn="ctr">
                        <a:lnSpc>
                          <a:spcPct val="115000"/>
                        </a:lnSpc>
                        <a:spcAft>
                          <a:spcPts val="0"/>
                        </a:spcAft>
                      </a:pPr>
                      <a:r>
                        <a:rPr lang="en-US" sz="1600" noProof="0" dirty="0" smtClean="0">
                          <a:effectLst/>
                        </a:rPr>
                        <a:t> </a:t>
                      </a:r>
                      <a:endParaRPr lang="en-US" sz="1600" noProof="0" dirty="0">
                        <a:effectLst/>
                        <a:latin typeface="Calibri"/>
                        <a:ea typeface="Calibri"/>
                        <a:cs typeface="Times New Roman"/>
                      </a:endParaRPr>
                    </a:p>
                  </a:txBody>
                  <a:tcPr marL="68580" marR="68580" marT="0" marB="0" anchor="ctr">
                    <a:lnR w="12700" cap="flat" cmpd="sng" algn="ctr">
                      <a:solidFill>
                        <a:schemeClr val="accent3"/>
                      </a:solidFill>
                      <a:prstDash val="solid"/>
                      <a:round/>
                      <a:headEnd type="none" w="med" len="med"/>
                      <a:tailEnd type="none" w="med" len="med"/>
                    </a:lnR>
                  </a:tcPr>
                </a:tc>
                <a:tc>
                  <a:txBody>
                    <a:bodyPr/>
                    <a:lstStyle/>
                    <a:p>
                      <a:pPr algn="l">
                        <a:lnSpc>
                          <a:spcPct val="115000"/>
                        </a:lnSpc>
                        <a:spcAft>
                          <a:spcPts val="0"/>
                        </a:spcAft>
                      </a:pPr>
                      <a:r>
                        <a:rPr lang="el-GR" sz="1600" dirty="0">
                          <a:effectLst/>
                        </a:rPr>
                        <a:t>Επιτρέπει τον καθορισμό των συνθηκών που θέλετε να ελεγχθούν. Μία μέθοδος </a:t>
                      </a:r>
                      <a:r>
                        <a:rPr lang="en-US" sz="1600" dirty="0">
                          <a:effectLst/>
                        </a:rPr>
                        <a:t>assert </a:t>
                      </a:r>
                      <a:r>
                        <a:rPr lang="el-GR" sz="1600" dirty="0">
                          <a:effectLst/>
                        </a:rPr>
                        <a:t>είναι σιωπηλή όταν η συνθήκη </a:t>
                      </a:r>
                      <a:r>
                        <a:rPr lang="el-GR" sz="1600" dirty="0" smtClean="0">
                          <a:effectLst/>
                        </a:rPr>
                        <a:t>επαληθεύεται</a:t>
                      </a:r>
                      <a:r>
                        <a:rPr lang="en-US" sz="1600" dirty="0" smtClean="0">
                          <a:effectLst/>
                        </a:rPr>
                        <a:t>, </a:t>
                      </a:r>
                      <a:r>
                        <a:rPr lang="el-GR" sz="1600" dirty="0" smtClean="0">
                          <a:effectLst/>
                        </a:rPr>
                        <a:t>αλλά </a:t>
                      </a:r>
                      <a:r>
                        <a:rPr lang="el-GR" sz="1600" dirty="0">
                          <a:effectLst/>
                        </a:rPr>
                        <a:t>προκαλεί εξαίρεση όταν η συνθήκη δεν </a:t>
                      </a:r>
                      <a:r>
                        <a:rPr lang="el-GR" sz="1600" dirty="0" smtClean="0">
                          <a:effectLst/>
                        </a:rPr>
                        <a:t>επαληθεύεται</a:t>
                      </a:r>
                      <a:r>
                        <a:rPr lang="el-GR" sz="1600" baseline="0" dirty="0" smtClean="0">
                          <a:effectLst/>
                        </a:rPr>
                        <a:t> (π.χ. η </a:t>
                      </a:r>
                      <a:r>
                        <a:rPr lang="en-US" sz="1600" baseline="0" dirty="0" err="1" smtClean="0">
                          <a:effectLst/>
                        </a:rPr>
                        <a:t>AssertEquals</a:t>
                      </a:r>
                      <a:r>
                        <a:rPr lang="en-US" sz="1600" baseline="0" dirty="0" smtClean="0">
                          <a:effectLst/>
                        </a:rPr>
                        <a:t> </a:t>
                      </a:r>
                      <a:r>
                        <a:rPr lang="el-GR" sz="1600" baseline="0" dirty="0" smtClean="0">
                          <a:effectLst/>
                        </a:rPr>
                        <a:t>που είδαμε σε προηγούμενη ενότητα).</a:t>
                      </a:r>
                      <a:endParaRPr lang="el-GR" sz="1600" b="0" dirty="0">
                        <a:effectLst/>
                        <a:latin typeface="Calibri"/>
                        <a:ea typeface="Calibri"/>
                        <a:cs typeface="Times New Roman"/>
                      </a:endParaRPr>
                    </a:p>
                  </a:txBody>
                  <a:tcPr marL="68580" marR="68580" marT="0" marB="0">
                    <a:lnL w="12700" cap="flat" cmpd="sng" algn="ctr">
                      <a:solidFill>
                        <a:schemeClr val="accent3"/>
                      </a:solidFill>
                      <a:prstDash val="solid"/>
                      <a:round/>
                      <a:headEnd type="none" w="med" len="med"/>
                      <a:tailEnd type="none" w="med" len="med"/>
                    </a:lnL>
                  </a:tcPr>
                </a:tc>
              </a:tr>
              <a:tr h="1219200">
                <a:tc>
                  <a:txBody>
                    <a:bodyPr/>
                    <a:lstStyle/>
                    <a:p>
                      <a:pPr algn="ctr">
                        <a:lnSpc>
                          <a:spcPct val="115000"/>
                        </a:lnSpc>
                        <a:spcAft>
                          <a:spcPts val="1000"/>
                        </a:spcAft>
                      </a:pPr>
                      <a:r>
                        <a:rPr lang="el-GR" sz="1600" dirty="0" smtClean="0">
                          <a:effectLst/>
                        </a:rPr>
                        <a:t>Μέθοδος</a:t>
                      </a:r>
                      <a:r>
                        <a:rPr lang="el-GR" sz="1600" baseline="0" dirty="0" smtClean="0">
                          <a:effectLst/>
                        </a:rPr>
                        <a:t> Ελέγχου</a:t>
                      </a:r>
                      <a:endParaRPr lang="el-GR" sz="1600" dirty="0">
                        <a:effectLst/>
                      </a:endParaRPr>
                    </a:p>
                    <a:p>
                      <a:pPr algn="ctr">
                        <a:lnSpc>
                          <a:spcPct val="115000"/>
                        </a:lnSpc>
                        <a:spcAft>
                          <a:spcPts val="0"/>
                        </a:spcAft>
                      </a:pPr>
                      <a:r>
                        <a:rPr lang="en-US" sz="1600" dirty="0">
                          <a:effectLst/>
                        </a:rPr>
                        <a:t> </a:t>
                      </a:r>
                      <a:endParaRPr lang="el-GR" sz="1600" dirty="0">
                        <a:effectLst/>
                        <a:latin typeface="Calibri"/>
                        <a:ea typeface="Calibri"/>
                        <a:cs typeface="Times New Roman"/>
                      </a:endParaRPr>
                    </a:p>
                  </a:txBody>
                  <a:tcPr marL="68580" marR="68580" marT="0" marB="0" anchor="ctr">
                    <a:lnR w="12700" cap="flat" cmpd="sng" algn="ctr">
                      <a:solidFill>
                        <a:schemeClr val="accent3"/>
                      </a:solidFill>
                      <a:prstDash val="solid"/>
                      <a:round/>
                      <a:headEnd type="none" w="med" len="med"/>
                      <a:tailEnd type="none" w="med" len="med"/>
                    </a:lnR>
                  </a:tcPr>
                </a:tc>
                <a:tc>
                  <a:txBody>
                    <a:bodyPr/>
                    <a:lstStyle/>
                    <a:p>
                      <a:pPr>
                        <a:lnSpc>
                          <a:spcPct val="115000"/>
                        </a:lnSpc>
                        <a:spcAft>
                          <a:spcPts val="1000"/>
                        </a:spcAft>
                      </a:pPr>
                      <a:r>
                        <a:rPr lang="el-GR" sz="1600" dirty="0">
                          <a:effectLst/>
                        </a:rPr>
                        <a:t>Μία μέθοδος με την επισήμανση @</a:t>
                      </a:r>
                      <a:r>
                        <a:rPr lang="en-US" sz="1600" dirty="0">
                          <a:effectLst/>
                        </a:rPr>
                        <a:t>Test </a:t>
                      </a:r>
                      <a:r>
                        <a:rPr lang="el-GR" sz="1600" dirty="0">
                          <a:effectLst/>
                        </a:rPr>
                        <a:t> η οποία ορίζει έναν έλεγχο μονάδος.  Για να τρέξει αυτή τη μέθοδο το </a:t>
                      </a:r>
                      <a:r>
                        <a:rPr lang="en-US" sz="1600" dirty="0" err="1">
                          <a:effectLst/>
                        </a:rPr>
                        <a:t>JUnit</a:t>
                      </a:r>
                      <a:r>
                        <a:rPr lang="en-US" sz="1600" dirty="0">
                          <a:effectLst/>
                        </a:rPr>
                        <a:t> </a:t>
                      </a:r>
                      <a:r>
                        <a:rPr lang="el-GR" sz="1600" dirty="0">
                          <a:effectLst/>
                        </a:rPr>
                        <a:t>κατασκευάζει ένα νέο στιγμιότυπο της κλάσης που το περιέχει και στην συνέχεια καλεί σε αυτό το στιγμιότυπο την επισημασμένη μέθοδο. </a:t>
                      </a:r>
                      <a:endParaRPr lang="el-GR" sz="1600" b="0" dirty="0">
                        <a:effectLst/>
                        <a:latin typeface="Calibri"/>
                        <a:ea typeface="Calibri"/>
                        <a:cs typeface="Times New Roman"/>
                      </a:endParaRPr>
                    </a:p>
                  </a:txBody>
                  <a:tcPr marL="68580" marR="68580" marT="0" marB="0">
                    <a:lnL w="12700" cap="flat" cmpd="sng" algn="ctr">
                      <a:solidFill>
                        <a:schemeClr val="accent3"/>
                      </a:solidFill>
                      <a:prstDash val="solid"/>
                      <a:round/>
                      <a:headEnd type="none" w="med" len="med"/>
                      <a:tailEnd type="none" w="med" len="med"/>
                    </a:lnL>
                  </a:tcPr>
                </a:tc>
              </a:tr>
              <a:tr h="990600">
                <a:tc>
                  <a:txBody>
                    <a:bodyPr/>
                    <a:lstStyle/>
                    <a:p>
                      <a:pPr algn="ctr">
                        <a:lnSpc>
                          <a:spcPct val="115000"/>
                        </a:lnSpc>
                        <a:spcAft>
                          <a:spcPts val="1000"/>
                        </a:spcAft>
                      </a:pPr>
                      <a:r>
                        <a:rPr lang="el-GR" sz="1600" dirty="0" smtClean="0">
                          <a:effectLst/>
                        </a:rPr>
                        <a:t>Κλάση</a:t>
                      </a:r>
                      <a:r>
                        <a:rPr lang="el-GR" sz="1600" baseline="0" dirty="0" smtClean="0">
                          <a:effectLst/>
                        </a:rPr>
                        <a:t> Ελέγχου (</a:t>
                      </a:r>
                      <a:r>
                        <a:rPr lang="en-US" sz="1600" dirty="0" smtClean="0">
                          <a:effectLst/>
                        </a:rPr>
                        <a:t>Test class</a:t>
                      </a:r>
                      <a:r>
                        <a:rPr lang="el-GR" sz="1600" dirty="0" smtClean="0">
                          <a:effectLst/>
                        </a:rPr>
                        <a:t>)</a:t>
                      </a:r>
                      <a:endParaRPr lang="el-GR" sz="1600" dirty="0">
                        <a:effectLst/>
                        <a:latin typeface="Calibri"/>
                        <a:ea typeface="Calibri"/>
                        <a:cs typeface="Times New Roman"/>
                      </a:endParaRPr>
                    </a:p>
                  </a:txBody>
                  <a:tcPr marL="68580" marR="68580" marT="0" marB="0" anchor="ctr">
                    <a:lnR w="12700" cap="flat" cmpd="sng" algn="ctr">
                      <a:solidFill>
                        <a:schemeClr val="accent3"/>
                      </a:solidFill>
                      <a:prstDash val="solid"/>
                      <a:round/>
                      <a:headEnd type="none" w="med" len="med"/>
                      <a:tailEnd type="none" w="med" len="med"/>
                    </a:lnR>
                  </a:tcPr>
                </a:tc>
                <a:tc>
                  <a:txBody>
                    <a:bodyPr/>
                    <a:lstStyle/>
                    <a:p>
                      <a:pPr>
                        <a:lnSpc>
                          <a:spcPct val="115000"/>
                        </a:lnSpc>
                        <a:spcAft>
                          <a:spcPts val="1000"/>
                        </a:spcAft>
                      </a:pPr>
                      <a:r>
                        <a:rPr lang="el-GR" sz="1600" dirty="0" smtClean="0">
                          <a:effectLst/>
                        </a:rPr>
                        <a:t>Μία κλάση ελέγχου περιέχει μεθόδους ελέγχου (δηλαδή</a:t>
                      </a:r>
                      <a:r>
                        <a:rPr lang="el-GR" sz="1600" baseline="0" dirty="0" smtClean="0">
                          <a:effectLst/>
                        </a:rPr>
                        <a:t> μεθόδους με την επισήμανση </a:t>
                      </a:r>
                      <a:r>
                        <a:rPr lang="en-US" sz="1600" baseline="0" dirty="0" smtClean="0">
                          <a:effectLst/>
                        </a:rPr>
                        <a:t>@Test). </a:t>
                      </a:r>
                      <a:r>
                        <a:rPr lang="el-GR" sz="1600" baseline="0" dirty="0" smtClean="0">
                          <a:effectLst/>
                        </a:rPr>
                        <a:t>Συνήθως για κάθε κλάση της εφαρμογής μας έχουμε και μία κλάση ελέγχου.</a:t>
                      </a:r>
                      <a:endParaRPr lang="el-GR" sz="1600" b="0" dirty="0">
                        <a:effectLst/>
                        <a:latin typeface="Calibri"/>
                        <a:ea typeface="Calibri"/>
                        <a:cs typeface="Times New Roman"/>
                      </a:endParaRPr>
                    </a:p>
                  </a:txBody>
                  <a:tcPr marL="68580" marR="68580" marT="0" marB="0">
                    <a:lnL w="12700" cap="flat" cmpd="sng" algn="ctr">
                      <a:solidFill>
                        <a:schemeClr val="accent3"/>
                      </a:solidFill>
                      <a:prstDash val="solid"/>
                      <a:round/>
                      <a:headEnd type="none" w="med" len="med"/>
                      <a:tailEnd type="none" w="med" len="med"/>
                    </a:lnL>
                  </a:tcPr>
                </a:tc>
              </a:tr>
              <a:tr h="541785">
                <a:tc>
                  <a:txBody>
                    <a:bodyPr/>
                    <a:lstStyle/>
                    <a:p>
                      <a:pPr algn="ctr">
                        <a:lnSpc>
                          <a:spcPct val="115000"/>
                        </a:lnSpc>
                        <a:spcAft>
                          <a:spcPts val="1000"/>
                        </a:spcAft>
                      </a:pPr>
                      <a:r>
                        <a:rPr lang="el-GR" sz="1600" dirty="0" smtClean="0">
                          <a:effectLst/>
                        </a:rPr>
                        <a:t>Σουίτα</a:t>
                      </a:r>
                      <a:r>
                        <a:rPr lang="el-GR" sz="1600" baseline="0" dirty="0" smtClean="0">
                          <a:effectLst/>
                        </a:rPr>
                        <a:t> (</a:t>
                      </a:r>
                      <a:r>
                        <a:rPr lang="en-US" sz="1600" baseline="0" dirty="0" smtClean="0">
                          <a:effectLst/>
                        </a:rPr>
                        <a:t>Suite)</a:t>
                      </a:r>
                      <a:endParaRPr lang="el-GR" sz="1600" dirty="0">
                        <a:effectLst/>
                        <a:latin typeface="Calibri"/>
                        <a:ea typeface="Calibri"/>
                        <a:cs typeface="Times New Roman"/>
                      </a:endParaRPr>
                    </a:p>
                  </a:txBody>
                  <a:tcPr marL="68580" marR="68580" marT="0" marB="0" anchor="ctr">
                    <a:lnR w="12700" cap="flat" cmpd="sng" algn="ctr">
                      <a:solidFill>
                        <a:schemeClr val="accent3"/>
                      </a:solidFill>
                      <a:prstDash val="solid"/>
                      <a:round/>
                      <a:headEnd type="none" w="med" len="med"/>
                      <a:tailEnd type="none" w="med" len="med"/>
                    </a:lnR>
                  </a:tcPr>
                </a:tc>
                <a:tc>
                  <a:txBody>
                    <a:bodyPr/>
                    <a:lstStyle/>
                    <a:p>
                      <a:pPr>
                        <a:lnSpc>
                          <a:spcPct val="115000"/>
                        </a:lnSpc>
                        <a:spcAft>
                          <a:spcPts val="1000"/>
                        </a:spcAft>
                      </a:pPr>
                      <a:r>
                        <a:rPr lang="el-GR" sz="1600" dirty="0" smtClean="0">
                          <a:effectLst/>
                        </a:rPr>
                        <a:t>Μία σουίτα επιτρέπει</a:t>
                      </a:r>
                      <a:r>
                        <a:rPr lang="el-GR" sz="1600" baseline="0" dirty="0" smtClean="0">
                          <a:effectLst/>
                        </a:rPr>
                        <a:t> την ομαδοποίηση κλάσεων ελέγχου, έτσι ώστε να εκτελούνται όλες μαζί. </a:t>
                      </a:r>
                      <a:endParaRPr lang="el-GR" sz="1600" b="0" dirty="0">
                        <a:effectLst/>
                        <a:latin typeface="Calibri"/>
                        <a:ea typeface="Calibri"/>
                        <a:cs typeface="Times New Roman"/>
                      </a:endParaRPr>
                    </a:p>
                  </a:txBody>
                  <a:tcPr marL="68580" marR="68580" marT="0" marB="0">
                    <a:lnL w="12700" cap="flat" cmpd="sng" algn="ctr">
                      <a:solidFill>
                        <a:schemeClr val="accent3"/>
                      </a:solidFill>
                      <a:prstDash val="solid"/>
                      <a:round/>
                      <a:headEnd type="none" w="med" len="med"/>
                      <a:tailEnd type="none" w="med" len="med"/>
                    </a:lnL>
                  </a:tcPr>
                </a:tc>
              </a:tr>
              <a:tr h="541785">
                <a:tc>
                  <a:txBody>
                    <a:bodyPr/>
                    <a:lstStyle/>
                    <a:p>
                      <a:pPr algn="ctr">
                        <a:lnSpc>
                          <a:spcPct val="115000"/>
                        </a:lnSpc>
                        <a:spcAft>
                          <a:spcPts val="1000"/>
                        </a:spcAft>
                      </a:pPr>
                      <a:r>
                        <a:rPr lang="el-GR" sz="1600" dirty="0" smtClean="0">
                          <a:effectLst/>
                        </a:rPr>
                        <a:t>Κλάση</a:t>
                      </a:r>
                      <a:r>
                        <a:rPr lang="el-GR" sz="1600" baseline="0" dirty="0" smtClean="0">
                          <a:effectLst/>
                        </a:rPr>
                        <a:t> Εκτέλεσης (</a:t>
                      </a:r>
                      <a:r>
                        <a:rPr lang="en-US" sz="1600" baseline="0" dirty="0" smtClean="0">
                          <a:effectLst/>
                        </a:rPr>
                        <a:t>Runner)</a:t>
                      </a:r>
                      <a:endParaRPr lang="el-GR" sz="1600" dirty="0">
                        <a:effectLst/>
                        <a:latin typeface="Calibri"/>
                        <a:ea typeface="Calibri"/>
                        <a:cs typeface="Times New Roman"/>
                      </a:endParaRPr>
                    </a:p>
                  </a:txBody>
                  <a:tcPr marL="68580" marR="68580" marT="0" marB="0" anchor="ctr">
                    <a:lnR w="12700" cap="flat" cmpd="sng" algn="ctr">
                      <a:solidFill>
                        <a:schemeClr val="accent3"/>
                      </a:solidFill>
                      <a:prstDash val="solid"/>
                      <a:round/>
                      <a:headEnd type="none" w="med" len="med"/>
                      <a:tailEnd type="none" w="med" len="med"/>
                    </a:lnR>
                  </a:tcPr>
                </a:tc>
                <a:tc>
                  <a:txBody>
                    <a:bodyPr/>
                    <a:lstStyle/>
                    <a:p>
                      <a:pPr>
                        <a:lnSpc>
                          <a:spcPct val="115000"/>
                        </a:lnSpc>
                        <a:spcAft>
                          <a:spcPts val="1000"/>
                        </a:spcAft>
                      </a:pPr>
                      <a:r>
                        <a:rPr lang="el-GR" sz="1600" dirty="0" smtClean="0">
                          <a:effectLst/>
                        </a:rPr>
                        <a:t>Μία</a:t>
                      </a:r>
                      <a:r>
                        <a:rPr lang="el-GR" sz="1600" baseline="0" dirty="0" smtClean="0">
                          <a:effectLst/>
                        </a:rPr>
                        <a:t> κλάση εκτέλεσης (</a:t>
                      </a:r>
                      <a:r>
                        <a:rPr lang="en-US" sz="1600" baseline="0" dirty="0" smtClean="0">
                          <a:effectLst/>
                        </a:rPr>
                        <a:t>Runner) </a:t>
                      </a:r>
                      <a:r>
                        <a:rPr lang="el-GR" sz="1600" baseline="0" dirty="0" smtClean="0">
                          <a:effectLst/>
                        </a:rPr>
                        <a:t>είναι μία ειδική κλάση του </a:t>
                      </a:r>
                      <a:r>
                        <a:rPr lang="en-US" sz="1600" baseline="0" dirty="0" err="1" smtClean="0">
                          <a:effectLst/>
                        </a:rPr>
                        <a:t>JUnit</a:t>
                      </a:r>
                      <a:r>
                        <a:rPr lang="en-US" sz="1600" baseline="0" dirty="0" smtClean="0">
                          <a:effectLst/>
                        </a:rPr>
                        <a:t> </a:t>
                      </a:r>
                      <a:r>
                        <a:rPr lang="el-GR" sz="1600" baseline="0" dirty="0" smtClean="0">
                          <a:effectLst/>
                        </a:rPr>
                        <a:t>που εκτελεί ελέγχους.</a:t>
                      </a:r>
                      <a:endParaRPr lang="el-GR" sz="1600" b="0" dirty="0">
                        <a:effectLst/>
                        <a:latin typeface="Calibri"/>
                        <a:ea typeface="Calibri"/>
                        <a:cs typeface="Times New Roman"/>
                      </a:endParaRPr>
                    </a:p>
                  </a:txBody>
                  <a:tcPr marL="68580" marR="68580" marT="0" marB="0">
                    <a:lnL w="12700" cap="flat" cmpd="sng" algn="ctr">
                      <a:solidFill>
                        <a:schemeClr val="accent3"/>
                      </a:solidFill>
                      <a:prstDash val="solid"/>
                      <a:round/>
                      <a:headEnd type="none" w="med" len="med"/>
                      <a:tailEnd type="none" w="med" len="med"/>
                    </a:lnL>
                  </a:tcPr>
                </a:tc>
              </a:tr>
            </a:tbl>
          </a:graphicData>
        </a:graphic>
      </p:graphicFrame>
      <p:sp>
        <p:nvSpPr>
          <p:cNvPr id="4" name="Θέση υποσέλιδου 1"/>
          <p:cNvSpPr>
            <a:spLocks noGrp="1"/>
          </p:cNvSpPr>
          <p:nvPr>
            <p:ph type="ftr" sz="quarter" idx="11"/>
          </p:nvPr>
        </p:nvSpPr>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p:cNvSpPr>
            <a:spLocks noGrp="1"/>
          </p:cNvSpPr>
          <p:nvPr>
            <p:ph type="sldNum" sz="quarter" idx="12"/>
            <p:custDataLst>
              <p:tags r:id="rId2"/>
            </p:custDataLst>
          </p:nvPr>
        </p:nvSpPr>
        <p:spPr/>
        <p:txBody>
          <a:bodyPr/>
          <a:lstStyle/>
          <a:p>
            <a:fld id="{DB6768E7-B07F-4EC0-8D34-3C0633B22CF8}"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6084788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Τι είναι οι παραμετρικοί έλεγχοι</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p:txBody>
          <a:bodyPr/>
          <a:lstStyle/>
          <a:p>
            <a:pPr marL="342000" lvl="0" indent="-342000">
              <a:spcBef>
                <a:spcPts val="0"/>
              </a:spcBef>
              <a:spcAft>
                <a:spcPts val="1800"/>
              </a:spcAft>
              <a:buClr>
                <a:srgbClr val="C00000"/>
              </a:buClr>
              <a:buSzPct val="100000"/>
              <a:buFont typeface="Wingdings 2"/>
              <a:buChar char=""/>
            </a:pPr>
            <a:r>
              <a:rPr lang="el-GR" sz="2800" dirty="0">
                <a:solidFill>
                  <a:prstClr val="black"/>
                </a:solidFill>
              </a:rPr>
              <a:t>Θ</a:t>
            </a:r>
            <a:r>
              <a:rPr lang="el-GR" sz="2800" dirty="0" smtClean="0">
                <a:solidFill>
                  <a:prstClr val="black"/>
                </a:solidFill>
              </a:rPr>
              <a:t>α δούμε </a:t>
            </a:r>
            <a:r>
              <a:rPr lang="el-GR" sz="2800" dirty="0">
                <a:solidFill>
                  <a:prstClr val="black"/>
                </a:solidFill>
              </a:rPr>
              <a:t>μία ειδική κλάση εκτέλεσης (</a:t>
            </a:r>
            <a:r>
              <a:rPr lang="en-US" sz="2800" i="1" dirty="0">
                <a:solidFill>
                  <a:prstClr val="black"/>
                </a:solidFill>
              </a:rPr>
              <a:t>Runner</a:t>
            </a:r>
            <a:r>
              <a:rPr lang="el-GR" sz="2800" dirty="0" smtClean="0">
                <a:solidFill>
                  <a:prstClr val="black"/>
                </a:solidFill>
              </a:rPr>
              <a:t>), </a:t>
            </a:r>
            <a:r>
              <a:rPr lang="el-GR" sz="2800" dirty="0">
                <a:solidFill>
                  <a:prstClr val="black"/>
                </a:solidFill>
              </a:rPr>
              <a:t>που μας επιτρέπει να εκτελέσουμε την ίδια μέθοδο ελέγχου (</a:t>
            </a:r>
            <a:r>
              <a:rPr lang="en-US" sz="2800" i="1" dirty="0">
                <a:solidFill>
                  <a:prstClr val="black"/>
                </a:solidFill>
              </a:rPr>
              <a:t>test</a:t>
            </a:r>
            <a:r>
              <a:rPr lang="en-US" sz="2800" dirty="0">
                <a:solidFill>
                  <a:prstClr val="black"/>
                </a:solidFill>
              </a:rPr>
              <a:t> </a:t>
            </a:r>
            <a:r>
              <a:rPr lang="en-US" sz="2800" i="1" dirty="0">
                <a:solidFill>
                  <a:prstClr val="black"/>
                </a:solidFill>
              </a:rPr>
              <a:t>case</a:t>
            </a:r>
            <a:r>
              <a:rPr lang="el-GR" sz="2800" dirty="0" smtClean="0">
                <a:solidFill>
                  <a:prstClr val="black"/>
                </a:solidFill>
              </a:rPr>
              <a:t>), </a:t>
            </a:r>
            <a:r>
              <a:rPr lang="el-GR" sz="2800" dirty="0">
                <a:solidFill>
                  <a:prstClr val="black"/>
                </a:solidFill>
              </a:rPr>
              <a:t>πολλές φορές και κάθε φορά με διαφορετικές παραμέτρους.</a:t>
            </a:r>
          </a:p>
          <a:p>
            <a:pPr marL="342000" lvl="0" indent="-342000">
              <a:spcBef>
                <a:spcPts val="0"/>
              </a:spcBef>
              <a:buClr>
                <a:srgbClr val="C00000"/>
              </a:buClr>
              <a:buSzPct val="100000"/>
              <a:buFont typeface="Wingdings 2"/>
              <a:buChar char=""/>
            </a:pPr>
            <a:r>
              <a:rPr lang="el-GR" sz="2800" dirty="0">
                <a:solidFill>
                  <a:prstClr val="black"/>
                </a:solidFill>
              </a:rPr>
              <a:t>Αυτό μας δίνει την δυνατότητα να εκτελέσουμε μία μέθοδο με τιμές για τις παραμέτρους </a:t>
            </a:r>
            <a:r>
              <a:rPr lang="el-GR" sz="2800" dirty="0" smtClean="0">
                <a:solidFill>
                  <a:prstClr val="black"/>
                </a:solidFill>
              </a:rPr>
              <a:t>της, </a:t>
            </a:r>
            <a:r>
              <a:rPr lang="el-GR" sz="2800" dirty="0">
                <a:solidFill>
                  <a:prstClr val="black"/>
                </a:solidFill>
              </a:rPr>
              <a:t>που θεωρούμε πως είναι πιθανόν να προκαλέσουν σφάλματα (π.χ. οριακές τιμές</a:t>
            </a:r>
            <a:r>
              <a:rPr lang="el-GR" sz="2800" dirty="0" smtClean="0">
                <a:solidFill>
                  <a:prstClr val="black"/>
                </a:solidFill>
              </a:rPr>
              <a:t>), </a:t>
            </a:r>
            <a:r>
              <a:rPr lang="el-GR" sz="2800" dirty="0">
                <a:solidFill>
                  <a:prstClr val="black"/>
                </a:solidFill>
              </a:rPr>
              <a:t>αλλά και με τιμές που θεωρούνται φυσιολογικές.</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6</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70052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Η κλάση προς έλεγχο (1 από 2)</a:t>
            </a:r>
            <a:endParaRPr lang="en-US" b="1" dirty="0">
              <a:solidFill>
                <a:schemeClr val="tx1">
                  <a:lumMod val="75000"/>
                  <a:lumOff val="25000"/>
                </a:schemeClr>
              </a:solidFill>
            </a:endParaRPr>
          </a:p>
        </p:txBody>
      </p:sp>
      <p:sp>
        <p:nvSpPr>
          <p:cNvPr id="3" name="Θέση περιεχομένου 1" descr="Τμήμα προγράμματος: Package domain. Enter, public class, calculator, άγκιστρο. Enter, public double, add, παρένθεση double num1, κόμμα double num2, κλείσιμο παρένθεσης, άγκιστρο. Enter, return num,1 + num2. Enter, κλείσιμο αγκίστρου.  Enter, κλείσιμο αγκίστρου.&#10;"/>
          <p:cNvSpPr>
            <a:spLocks noGrp="1"/>
          </p:cNvSpPr>
          <p:nvPr>
            <p:ph idx="1"/>
            <p:custDataLst>
              <p:tags r:id="rId2"/>
            </p:custDataLst>
          </p:nvPr>
        </p:nvSpPr>
        <p:spPr>
          <a:xfrm>
            <a:off x="457200" y="1371600"/>
            <a:ext cx="8229600" cy="2667000"/>
          </a:xfrm>
        </p:spPr>
        <p:txBody>
          <a:bodyPr>
            <a:noAutofit/>
          </a:bodyPr>
          <a:lstStyle/>
          <a:p>
            <a:pPr marL="0" lvl="0" indent="0">
              <a:spcBef>
                <a:spcPts val="0"/>
              </a:spcBef>
              <a:buClr>
                <a:srgbClr val="D34817"/>
              </a:buClr>
              <a:buSzPct val="85000"/>
              <a:buNone/>
            </a:pPr>
            <a:r>
              <a:rPr lang="en-US" sz="2400" b="1" spc="300" dirty="0" smtClean="0">
                <a:solidFill>
                  <a:srgbClr val="0033CC"/>
                </a:solidFill>
                <a:cs typeface="Courier New" pitchFamily="49" charset="0"/>
              </a:rPr>
              <a:t>package domain;</a:t>
            </a:r>
          </a:p>
          <a:p>
            <a:pPr marL="0" lvl="0" indent="0">
              <a:spcBef>
                <a:spcPts val="0"/>
              </a:spcBef>
              <a:buClr>
                <a:srgbClr val="D34817"/>
              </a:buClr>
              <a:buSzPct val="85000"/>
              <a:buNone/>
            </a:pPr>
            <a:r>
              <a:rPr lang="en-US" sz="2400" b="1" spc="300" dirty="0" smtClean="0">
                <a:solidFill>
                  <a:srgbClr val="0033CC"/>
                </a:solidFill>
                <a:cs typeface="Courier New" pitchFamily="49" charset="0"/>
              </a:rPr>
              <a:t>public class Calculator {</a:t>
            </a:r>
          </a:p>
          <a:p>
            <a:pPr marL="800100" lvl="2" indent="0">
              <a:spcBef>
                <a:spcPts val="0"/>
              </a:spcBef>
              <a:buClr>
                <a:srgbClr val="D34817"/>
              </a:buClr>
              <a:buSzPct val="85000"/>
              <a:buNone/>
            </a:pPr>
            <a:r>
              <a:rPr lang="en-US" b="1" spc="300" dirty="0" smtClean="0">
                <a:solidFill>
                  <a:srgbClr val="0033CC"/>
                </a:solidFill>
                <a:cs typeface="Courier New" pitchFamily="49" charset="0"/>
              </a:rPr>
              <a:t>public double add(double num1, double num2) 	{</a:t>
            </a:r>
          </a:p>
          <a:p>
            <a:pPr marL="1714500" lvl="4" indent="0">
              <a:spcBef>
                <a:spcPts val="0"/>
              </a:spcBef>
              <a:buClr>
                <a:srgbClr val="D34817"/>
              </a:buClr>
              <a:buSzPct val="85000"/>
              <a:buNone/>
            </a:pPr>
            <a:r>
              <a:rPr lang="en-US" sz="2400" b="1" spc="300" dirty="0" smtClean="0">
                <a:solidFill>
                  <a:srgbClr val="0033CC"/>
                </a:solidFill>
                <a:cs typeface="Courier New" pitchFamily="49" charset="0"/>
              </a:rPr>
              <a:t>return num1 + num2;</a:t>
            </a:r>
          </a:p>
          <a:p>
            <a:pPr marL="800100" lvl="2" indent="0">
              <a:spcBef>
                <a:spcPts val="0"/>
              </a:spcBef>
              <a:buClr>
                <a:srgbClr val="D34817"/>
              </a:buClr>
              <a:buSzPct val="85000"/>
              <a:buNone/>
            </a:pPr>
            <a:r>
              <a:rPr lang="en-US" b="1" spc="300" dirty="0" smtClean="0">
                <a:solidFill>
                  <a:srgbClr val="0033CC"/>
                </a:solidFill>
                <a:cs typeface="Courier New" pitchFamily="49" charset="0"/>
              </a:rPr>
              <a:t>}</a:t>
            </a:r>
          </a:p>
          <a:p>
            <a:pPr marL="0" indent="0">
              <a:spcBef>
                <a:spcPts val="0"/>
              </a:spcBef>
              <a:buClr>
                <a:srgbClr val="D34817"/>
              </a:buClr>
              <a:buSzPct val="85000"/>
              <a:buNone/>
            </a:pPr>
            <a:r>
              <a:rPr lang="en-US" sz="2400" b="1" spc="300" dirty="0" smtClean="0">
                <a:solidFill>
                  <a:srgbClr val="0033CC"/>
                </a:solidFill>
                <a:cs typeface="Courier New" pitchFamily="49" charset="0"/>
              </a:rPr>
              <a:t>}</a:t>
            </a:r>
          </a:p>
        </p:txBody>
      </p:sp>
      <p:sp>
        <p:nvSpPr>
          <p:cNvPr id="6" name="Θέση περιεχομένου 2"/>
          <p:cNvSpPr txBox="1"/>
          <p:nvPr/>
        </p:nvSpPr>
        <p:spPr>
          <a:xfrm>
            <a:off x="457200" y="4038600"/>
            <a:ext cx="8305800" cy="2369880"/>
          </a:xfrm>
          <a:prstGeom prst="rect">
            <a:avLst/>
          </a:prstGeom>
          <a:noFill/>
        </p:spPr>
        <p:txBody>
          <a:bodyPr wrap="square" rtlCol="0">
            <a:spAutoFit/>
          </a:bodyPr>
          <a:lstStyle/>
          <a:p>
            <a:pPr marL="342000" lvl="0" indent="-342000">
              <a:spcAft>
                <a:spcPts val="1200"/>
              </a:spcAft>
              <a:buClr>
                <a:srgbClr val="C00000"/>
              </a:buClr>
              <a:buSzPct val="100000"/>
              <a:buFont typeface="Wingdings 2"/>
              <a:buChar char=""/>
            </a:pPr>
            <a:r>
              <a:rPr lang="el-GR" sz="2800" dirty="0">
                <a:solidFill>
                  <a:prstClr val="black"/>
                </a:solidFill>
                <a:cs typeface="Courier New" pitchFamily="49" charset="0"/>
              </a:rPr>
              <a:t>Έστω πως θέλουμε να ελέγξουμε την μέθοδο </a:t>
            </a:r>
            <a:r>
              <a:rPr lang="en-US" sz="2800" i="1" dirty="0">
                <a:solidFill>
                  <a:prstClr val="black"/>
                </a:solidFill>
                <a:cs typeface="Courier New" pitchFamily="49" charset="0"/>
              </a:rPr>
              <a:t>add</a:t>
            </a:r>
            <a:r>
              <a:rPr lang="en-US" sz="2800" dirty="0">
                <a:solidFill>
                  <a:prstClr val="black"/>
                </a:solidFill>
                <a:cs typeface="Courier New" pitchFamily="49" charset="0"/>
              </a:rPr>
              <a:t> </a:t>
            </a:r>
            <a:r>
              <a:rPr lang="el-GR" sz="2800" dirty="0">
                <a:solidFill>
                  <a:prstClr val="black"/>
                </a:solidFill>
                <a:cs typeface="Courier New" pitchFamily="49" charset="0"/>
              </a:rPr>
              <a:t>με τρεις διαφορετικές κλήσεις:</a:t>
            </a:r>
          </a:p>
          <a:p>
            <a:pPr marL="1005840" lvl="2" indent="-342000">
              <a:spcAft>
                <a:spcPts val="600"/>
              </a:spcAft>
              <a:buClr>
                <a:srgbClr val="777777"/>
              </a:buClr>
              <a:buSzPct val="85000"/>
              <a:buFont typeface="Wingdings 2"/>
              <a:buChar char=""/>
            </a:pPr>
            <a:r>
              <a:rPr lang="el-GR" sz="2400" dirty="0">
                <a:solidFill>
                  <a:prstClr val="black"/>
                </a:solidFill>
                <a:cs typeface="Courier New" pitchFamily="49" charset="0"/>
              </a:rPr>
              <a:t>1,1 (αναμενόμενη τιμή επιστροφής: 2</a:t>
            </a:r>
            <a:r>
              <a:rPr lang="el-GR" sz="2400" dirty="0" smtClean="0">
                <a:solidFill>
                  <a:prstClr val="black"/>
                </a:solidFill>
                <a:cs typeface="Courier New" pitchFamily="49" charset="0"/>
              </a:rPr>
              <a:t>).</a:t>
            </a:r>
            <a:endParaRPr lang="el-GR" sz="2400" dirty="0">
              <a:solidFill>
                <a:prstClr val="black"/>
              </a:solidFill>
              <a:cs typeface="Courier New" pitchFamily="49" charset="0"/>
            </a:endParaRPr>
          </a:p>
          <a:p>
            <a:pPr marL="1005840" lvl="2" indent="-342000">
              <a:spcAft>
                <a:spcPts val="600"/>
              </a:spcAft>
              <a:buClr>
                <a:srgbClr val="777777"/>
              </a:buClr>
              <a:buSzPct val="85000"/>
              <a:buFont typeface="Wingdings 2"/>
              <a:buChar char=""/>
            </a:pPr>
            <a:r>
              <a:rPr lang="el-GR" sz="2400" dirty="0">
                <a:solidFill>
                  <a:prstClr val="black"/>
                </a:solidFill>
                <a:cs typeface="Courier New" pitchFamily="49" charset="0"/>
              </a:rPr>
              <a:t>2,1 (αναμενόμενη τιμή επιστροφής: 3</a:t>
            </a:r>
            <a:r>
              <a:rPr lang="el-GR" sz="2400" dirty="0" smtClean="0">
                <a:solidFill>
                  <a:prstClr val="black"/>
                </a:solidFill>
                <a:cs typeface="Courier New" pitchFamily="49" charset="0"/>
              </a:rPr>
              <a:t>).</a:t>
            </a:r>
            <a:endParaRPr lang="el-GR" sz="2400" dirty="0">
              <a:solidFill>
                <a:prstClr val="black"/>
              </a:solidFill>
              <a:cs typeface="Courier New" pitchFamily="49" charset="0"/>
            </a:endParaRPr>
          </a:p>
          <a:p>
            <a:pPr marL="1005840" lvl="2" indent="-342000">
              <a:buClr>
                <a:srgbClr val="777777"/>
              </a:buClr>
              <a:buSzPct val="85000"/>
              <a:buFont typeface="Wingdings 2"/>
              <a:buChar char=""/>
            </a:pPr>
            <a:r>
              <a:rPr lang="el-GR" sz="2400" dirty="0">
                <a:solidFill>
                  <a:prstClr val="black"/>
                </a:solidFill>
                <a:cs typeface="Courier New" pitchFamily="49" charset="0"/>
              </a:rPr>
              <a:t>3,1 (αναμενόμενη τιμή επιστροφής: 4</a:t>
            </a:r>
            <a:r>
              <a:rPr lang="el-GR" sz="2400" dirty="0" smtClean="0">
                <a:solidFill>
                  <a:prstClr val="black"/>
                </a:solidFill>
                <a:cs typeface="Courier New" pitchFamily="49" charset="0"/>
              </a:rPr>
              <a:t>).</a:t>
            </a:r>
            <a:endParaRPr lang="el-GR" sz="2400" dirty="0">
              <a:solidFill>
                <a:prstClr val="black"/>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943613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Η κλάση προς έλεγχο (2 από 2)</a:t>
            </a:r>
            <a:endParaRPr lang="en-US" dirty="0"/>
          </a:p>
        </p:txBody>
      </p:sp>
      <p:sp>
        <p:nvSpPr>
          <p:cNvPr id="3" name="Θέση περιεχομένου 1"/>
          <p:cNvSpPr>
            <a:spLocks noGrp="1"/>
          </p:cNvSpPr>
          <p:nvPr>
            <p:ph idx="1"/>
          </p:nvPr>
        </p:nvSpPr>
        <p:spPr/>
        <p:txBody>
          <a:bodyPr/>
          <a:lstStyle/>
          <a:p>
            <a:pPr marL="342000" lvl="0" indent="-342000">
              <a:spcBef>
                <a:spcPts val="0"/>
              </a:spcBef>
              <a:spcAft>
                <a:spcPts val="1200"/>
              </a:spcAft>
              <a:buClr>
                <a:srgbClr val="C00000"/>
              </a:buClr>
              <a:buSzPct val="100000"/>
              <a:buFont typeface="Wingdings 2"/>
              <a:buChar char=""/>
            </a:pPr>
            <a:r>
              <a:rPr lang="el-GR" sz="2400" dirty="0">
                <a:solidFill>
                  <a:prstClr val="black"/>
                </a:solidFill>
                <a:cs typeface="Courier New" pitchFamily="49" charset="0"/>
              </a:rPr>
              <a:t>Αυτό μπορεί να γίνει «χειρονακτικά» με εμάς να αλλάζουμε τις τιμές σε κάθε εκτέλεση, αλλά:</a:t>
            </a:r>
          </a:p>
          <a:p>
            <a:pPr marL="948690" lvl="2" indent="-342000">
              <a:spcBef>
                <a:spcPts val="0"/>
              </a:spcBef>
              <a:spcAft>
                <a:spcPts val="600"/>
              </a:spcAft>
              <a:buClr>
                <a:srgbClr val="777777"/>
              </a:buClr>
              <a:buSzPct val="100000"/>
              <a:buFont typeface="Wingdings 2"/>
              <a:buChar char=""/>
            </a:pPr>
            <a:r>
              <a:rPr lang="el-GR" sz="2000" dirty="0">
                <a:solidFill>
                  <a:prstClr val="black"/>
                </a:solidFill>
                <a:cs typeface="Courier New" pitchFamily="49" charset="0"/>
              </a:rPr>
              <a:t>Δεν αυτοματοποιείται αυτός ο έλεγχος έτσι ώστε πάντα να εκτελείται για όλες τις </a:t>
            </a:r>
            <a:r>
              <a:rPr lang="el-GR" sz="2000" dirty="0" smtClean="0">
                <a:solidFill>
                  <a:prstClr val="black"/>
                </a:solidFill>
                <a:cs typeface="Courier New" pitchFamily="49" charset="0"/>
              </a:rPr>
              <a:t>τιμές.</a:t>
            </a:r>
            <a:endParaRPr lang="el-GR" sz="2000" dirty="0">
              <a:solidFill>
                <a:prstClr val="black"/>
              </a:solidFill>
              <a:cs typeface="Courier New" pitchFamily="49" charset="0"/>
            </a:endParaRPr>
          </a:p>
          <a:p>
            <a:pPr marL="948690" lvl="2" indent="-342000">
              <a:spcBef>
                <a:spcPts val="0"/>
              </a:spcBef>
              <a:spcAft>
                <a:spcPts val="1800"/>
              </a:spcAft>
              <a:buClr>
                <a:srgbClr val="777777"/>
              </a:buClr>
              <a:buSzPct val="100000"/>
              <a:buFont typeface="Wingdings 2"/>
              <a:buChar char=""/>
            </a:pPr>
            <a:r>
              <a:rPr lang="el-GR" sz="2000" dirty="0">
                <a:solidFill>
                  <a:prstClr val="black"/>
                </a:solidFill>
                <a:cs typeface="Courier New" pitchFamily="49" charset="0"/>
              </a:rPr>
              <a:t>Στο μέλλον δεν μπορούμε να επαναλάβουμε τους ελέγχους </a:t>
            </a:r>
            <a:r>
              <a:rPr lang="el-GR" sz="2000" dirty="0" smtClean="0">
                <a:solidFill>
                  <a:prstClr val="black"/>
                </a:solidFill>
                <a:cs typeface="Courier New" pitchFamily="49" charset="0"/>
              </a:rPr>
              <a:t>αυτόματα, </a:t>
            </a:r>
            <a:r>
              <a:rPr lang="el-GR" sz="2000" dirty="0">
                <a:solidFill>
                  <a:prstClr val="black"/>
                </a:solidFill>
                <a:cs typeface="Courier New" pitchFamily="49" charset="0"/>
              </a:rPr>
              <a:t>εκτός αν θυμηθούμε να εισάγουμε πάλι τις τιμές με το χέρι.</a:t>
            </a:r>
          </a:p>
          <a:p>
            <a:pPr marL="342000" lvl="0" indent="-342000">
              <a:spcBef>
                <a:spcPts val="0"/>
              </a:spcBef>
              <a:buClr>
                <a:srgbClr val="C00000"/>
              </a:buClr>
              <a:buSzPct val="100000"/>
              <a:buFont typeface="Wingdings 2"/>
              <a:buChar char=""/>
            </a:pPr>
            <a:r>
              <a:rPr lang="el-GR" sz="2400" dirty="0">
                <a:solidFill>
                  <a:prstClr val="black"/>
                </a:solidFill>
                <a:cs typeface="Courier New" pitchFamily="49" charset="0"/>
              </a:rPr>
              <a:t>Ο αυτοματισμός και η </a:t>
            </a:r>
            <a:r>
              <a:rPr lang="el-GR" sz="2400" dirty="0" err="1">
                <a:solidFill>
                  <a:prstClr val="black"/>
                </a:solidFill>
                <a:cs typeface="Courier New" pitchFamily="49" charset="0"/>
              </a:rPr>
              <a:t>επαναληψιμότητα</a:t>
            </a:r>
            <a:r>
              <a:rPr lang="el-GR" sz="2400" dirty="0">
                <a:solidFill>
                  <a:prstClr val="black"/>
                </a:solidFill>
                <a:cs typeface="Courier New" pitchFamily="49" charset="0"/>
              </a:rPr>
              <a:t> των ελέγχων που θέλουμε, μπορεί να επιτευχθεί με μία παραμετρική κλάση ελέγχου σε 5 </a:t>
            </a:r>
            <a:r>
              <a:rPr lang="el-GR" sz="2400" dirty="0" smtClean="0">
                <a:solidFill>
                  <a:prstClr val="black"/>
                </a:solidFill>
                <a:cs typeface="Courier New" pitchFamily="49" charset="0"/>
              </a:rPr>
              <a:t>βήματα, </a:t>
            </a:r>
            <a:r>
              <a:rPr lang="el-GR" sz="2400" dirty="0">
                <a:solidFill>
                  <a:prstClr val="black"/>
                </a:solidFill>
                <a:cs typeface="Courier New" pitchFamily="49" charset="0"/>
              </a:rPr>
              <a:t>τα οποία περιγράφονται στις επόμενες </a:t>
            </a:r>
            <a:r>
              <a:rPr lang="el-GR" sz="2400" dirty="0" smtClean="0">
                <a:solidFill>
                  <a:prstClr val="black"/>
                </a:solidFill>
                <a:cs typeface="Courier New" pitchFamily="49" charset="0"/>
              </a:rPr>
              <a:t>διαφάνειες</a:t>
            </a:r>
            <a:r>
              <a:rPr lang="el-GR" sz="2400" dirty="0">
                <a:solidFill>
                  <a:prstClr val="black"/>
                </a:solidFill>
                <a:cs typeface="Courier New" pitchFamily="49" charset="0"/>
              </a:rPr>
              <a:t>.</a:t>
            </a:r>
          </a:p>
          <a:p>
            <a:endParaRPr lang="en-US" dirty="0"/>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3902824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(Βήμα 1</a:t>
            </a:r>
            <a:r>
              <a:rPr lang="el-GR" b="1" dirty="0" smtClean="0">
                <a:solidFill>
                  <a:schemeClr val="tx1">
                    <a:lumMod val="75000"/>
                    <a:lumOff val="25000"/>
                  </a:schemeClr>
                </a:solidFill>
              </a:rPr>
              <a:t>): Εισαγωγή </a:t>
            </a:r>
            <a:r>
              <a:rPr lang="el-GR" b="1" dirty="0">
                <a:solidFill>
                  <a:schemeClr val="tx1">
                    <a:lumMod val="75000"/>
                    <a:lumOff val="25000"/>
                  </a:schemeClr>
                </a:solidFill>
              </a:rPr>
              <a:t>των κατάλληλων κλάσεων</a:t>
            </a:r>
            <a:endParaRPr lang="en-US" sz="6000" b="1" dirty="0">
              <a:solidFill>
                <a:schemeClr val="tx1">
                  <a:lumMod val="75000"/>
                  <a:lumOff val="25000"/>
                </a:schemeClr>
              </a:solidFill>
            </a:endParaRPr>
          </a:p>
        </p:txBody>
      </p:sp>
      <p:sp>
        <p:nvSpPr>
          <p:cNvPr id="3" name="Θέση περιεχομένου 1" descr="Τμήμα κώδικα: Package domain. Enter, import static, org.junit.assert.τελεία  asterisc. Enter, import java.util.arrays. Enter, import java.util.collection. Enter, import org.junit.test. Enter, import org.junit.runner.run with. Enter, import org.junit.runners.parameterized. Enter, import org.junit.runners.parameterized.parameters. &#10;Θα πρέπει να εισάγουμε κάποιες επιπλέον κλάσεις, που χρειάζονται για την εκτέλεση των παραμετρικών ελέγχων.&#10;"/>
          <p:cNvSpPr>
            <a:spLocks noGrp="1"/>
          </p:cNvSpPr>
          <p:nvPr>
            <p:ph idx="1"/>
            <p:custDataLst>
              <p:tags r:id="rId1"/>
            </p:custDataLst>
          </p:nvPr>
        </p:nvSpPr>
        <p:spPr/>
        <p:txBody>
          <a:bodyPr/>
          <a:lstStyle/>
          <a:p>
            <a:pPr marL="0" lvl="0" indent="0">
              <a:spcBef>
                <a:spcPts val="0"/>
              </a:spcBef>
              <a:spcAft>
                <a:spcPts val="1800"/>
              </a:spcAft>
              <a:buClr>
                <a:srgbClr val="D34817"/>
              </a:buClr>
              <a:buSzPct val="85000"/>
              <a:buNone/>
            </a:pPr>
            <a:r>
              <a:rPr lang="en-US" sz="2000" b="1" spc="300" dirty="0" smtClean="0">
                <a:solidFill>
                  <a:srgbClr val="0033CC"/>
                </a:solidFill>
                <a:cs typeface="Courier New" pitchFamily="49" charset="0"/>
              </a:rPr>
              <a:t>package domain;</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static </a:t>
            </a:r>
            <a:r>
              <a:rPr lang="en-US" sz="2000" b="1" spc="300" dirty="0" err="1" smtClean="0">
                <a:solidFill>
                  <a:srgbClr val="0033CC"/>
                </a:solidFill>
                <a:cs typeface="Courier New" pitchFamily="49" charset="0"/>
              </a:rPr>
              <a:t>org.junit.Assert</a:t>
            </a:r>
            <a:r>
              <a:rPr lang="en-US" sz="2000" b="1" spc="300" dirty="0" smtClean="0">
                <a:solidFill>
                  <a:srgbClr val="0033CC"/>
                </a:solidFill>
                <a:cs typeface="Courier New" pitchFamily="49" charset="0"/>
              </a:rPr>
              <a:t>.*;</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a:t>
            </a:r>
            <a:r>
              <a:rPr lang="en-US" sz="2000" b="1" spc="300" dirty="0" err="1" smtClean="0">
                <a:solidFill>
                  <a:srgbClr val="0033CC"/>
                </a:solidFill>
                <a:cs typeface="Courier New" pitchFamily="49" charset="0"/>
              </a:rPr>
              <a:t>java.util.Arrays</a:t>
            </a:r>
            <a:r>
              <a:rPr lang="en-US" sz="2000" b="1" spc="300" dirty="0" smtClean="0">
                <a:solidFill>
                  <a:srgbClr val="0033CC"/>
                </a:solidFill>
                <a:cs typeface="Courier New" pitchFamily="49" charset="0"/>
              </a:rPr>
              <a:t>;</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a:t>
            </a:r>
            <a:r>
              <a:rPr lang="en-US" sz="2000" b="1" spc="300" dirty="0" err="1" smtClean="0">
                <a:solidFill>
                  <a:srgbClr val="0033CC"/>
                </a:solidFill>
                <a:cs typeface="Courier New" pitchFamily="49" charset="0"/>
              </a:rPr>
              <a:t>java.util.Collection</a:t>
            </a:r>
            <a:r>
              <a:rPr lang="en-US" sz="2000" b="1" spc="300" dirty="0" smtClean="0">
                <a:solidFill>
                  <a:srgbClr val="0033CC"/>
                </a:solidFill>
                <a:cs typeface="Courier New" pitchFamily="49" charset="0"/>
              </a:rPr>
              <a:t>;</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a:t>
            </a:r>
            <a:r>
              <a:rPr lang="en-US" sz="2000" b="1" spc="300" dirty="0" err="1" smtClean="0">
                <a:solidFill>
                  <a:srgbClr val="0033CC"/>
                </a:solidFill>
                <a:cs typeface="Courier New" pitchFamily="49" charset="0"/>
              </a:rPr>
              <a:t>org.junit.Test</a:t>
            </a:r>
            <a:r>
              <a:rPr lang="en-US" sz="2000" b="1" spc="300" dirty="0" smtClean="0">
                <a:solidFill>
                  <a:srgbClr val="0033CC"/>
                </a:solidFill>
                <a:cs typeface="Courier New" pitchFamily="49" charset="0"/>
              </a:rPr>
              <a:t>;</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a:t>
            </a:r>
            <a:r>
              <a:rPr lang="en-US" sz="2000" b="1" spc="300" dirty="0" err="1" smtClean="0">
                <a:solidFill>
                  <a:srgbClr val="0033CC"/>
                </a:solidFill>
                <a:cs typeface="Courier New" pitchFamily="49" charset="0"/>
              </a:rPr>
              <a:t>org.junit.runner.RunWith</a:t>
            </a:r>
            <a:r>
              <a:rPr lang="en-US" sz="2000" b="1" spc="300" dirty="0" smtClean="0">
                <a:solidFill>
                  <a:srgbClr val="0033CC"/>
                </a:solidFill>
                <a:cs typeface="Courier New" pitchFamily="49" charset="0"/>
              </a:rPr>
              <a:t>;</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a:t>
            </a:r>
            <a:r>
              <a:rPr lang="en-US" sz="2000" b="1" spc="300" dirty="0" err="1" smtClean="0">
                <a:solidFill>
                  <a:srgbClr val="0033CC"/>
                </a:solidFill>
                <a:cs typeface="Courier New" pitchFamily="49" charset="0"/>
              </a:rPr>
              <a:t>org.junit.runners.Parameterized</a:t>
            </a:r>
            <a:r>
              <a:rPr lang="en-US" sz="2000" b="1" spc="300" dirty="0" smtClean="0">
                <a:solidFill>
                  <a:srgbClr val="0033CC"/>
                </a:solidFill>
                <a:cs typeface="Courier New" pitchFamily="49" charset="0"/>
              </a:rPr>
              <a:t>;</a:t>
            </a:r>
          </a:p>
          <a:p>
            <a:pPr marL="0" lvl="0" indent="0">
              <a:spcBef>
                <a:spcPts val="0"/>
              </a:spcBef>
              <a:spcAft>
                <a:spcPts val="600"/>
              </a:spcAft>
              <a:buClr>
                <a:srgbClr val="D34817"/>
              </a:buClr>
              <a:buSzPct val="85000"/>
              <a:buNone/>
            </a:pPr>
            <a:r>
              <a:rPr lang="en-US" sz="2000" b="1" spc="300" dirty="0" smtClean="0">
                <a:solidFill>
                  <a:srgbClr val="0033CC"/>
                </a:solidFill>
                <a:cs typeface="Courier New" pitchFamily="49" charset="0"/>
              </a:rPr>
              <a:t>import </a:t>
            </a:r>
            <a:r>
              <a:rPr lang="en-US" sz="2000" b="1" spc="300" dirty="0" err="1" smtClean="0">
                <a:solidFill>
                  <a:srgbClr val="0033CC"/>
                </a:solidFill>
                <a:cs typeface="Courier New" pitchFamily="49" charset="0"/>
              </a:rPr>
              <a:t>org.junit.runners.Parameterized.Parameters</a:t>
            </a:r>
            <a:r>
              <a:rPr lang="en-US" sz="2000" b="1" spc="300" dirty="0" smtClean="0">
                <a:solidFill>
                  <a:srgbClr val="0033CC"/>
                </a:solidFill>
                <a:cs typeface="Courier New" pitchFamily="49" charset="0"/>
              </a:rPr>
              <a:t>;</a:t>
            </a:r>
          </a:p>
          <a:p>
            <a:pPr marL="0" lvl="0" indent="0">
              <a:spcBef>
                <a:spcPts val="0"/>
              </a:spcBef>
              <a:spcAft>
                <a:spcPts val="1200"/>
              </a:spcAft>
              <a:buClr>
                <a:srgbClr val="D34817"/>
              </a:buClr>
              <a:buSzPct val="85000"/>
              <a:buNone/>
            </a:pPr>
            <a:r>
              <a:rPr lang="en-US" sz="2000" b="1" spc="300" dirty="0" smtClean="0">
                <a:solidFill>
                  <a:srgbClr val="C00000"/>
                </a:solidFill>
                <a:cs typeface="Courier New" pitchFamily="49" charset="0"/>
              </a:rPr>
              <a:t>...</a:t>
            </a:r>
          </a:p>
          <a:p>
            <a:pPr marL="342000" lvl="0" indent="-342000">
              <a:spcBef>
                <a:spcPts val="0"/>
              </a:spcBef>
              <a:buClr>
                <a:srgbClr val="C00000"/>
              </a:buClr>
              <a:buSzPct val="100000"/>
              <a:buFont typeface="Wingdings 2"/>
              <a:buChar char=""/>
            </a:pPr>
            <a:r>
              <a:rPr lang="el-GR" sz="2400" dirty="0" smtClean="0">
                <a:solidFill>
                  <a:prstClr val="black"/>
                </a:solidFill>
                <a:cs typeface="Courier New" pitchFamily="49" charset="0"/>
              </a:rPr>
              <a:t>Θα πρέπει να εισάγουμε κάποιες επιπλέον κλάσεις, που χρειάζονται για την εκτέλεση των παραμετρικών ελέγχων.</a:t>
            </a:r>
            <a:endParaRPr lang="el-GR" sz="2400" dirty="0">
              <a:solidFill>
                <a:prstClr val="black"/>
              </a:solidFill>
              <a:cs typeface="Courier New" pitchFamily="49" charset="0"/>
            </a:endParaRPr>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Παραμετρικοί Έλεγχοι στο </a:t>
            </a:r>
            <a:r>
              <a:rPr lang="en-US" sz="1400" smtClean="0">
                <a:solidFill>
                  <a:schemeClr val="tx1"/>
                </a:solidFill>
              </a:rPr>
              <a:t>JUnit</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B6768E7-B07F-4EC0-8D34-3C0633B22CF8}"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367316920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3/2014 7:41:25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6,7,5,8,"/>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0,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0DB0D73-E128-4586-8FFF-72E6DF88F11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194</TotalTime>
  <Words>1283</Words>
  <Application>Microsoft Office PowerPoint</Application>
  <PresentationFormat>Προβολή στην οθόνη (4:3)</PresentationFormat>
  <Paragraphs>156</Paragraphs>
  <Slides>18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Ποιότητα Λογισμικού</vt:lpstr>
      <vt:lpstr>Άδειες χρήσης </vt:lpstr>
      <vt:lpstr>Χρηματοδότηση </vt:lpstr>
      <vt:lpstr>Περιεχόμενα ενότητας</vt:lpstr>
      <vt:lpstr>Βασικές έννοιες του JUnit</vt:lpstr>
      <vt:lpstr>Τι είναι οι παραμετρικοί έλεγχοι</vt:lpstr>
      <vt:lpstr>Η κλάση προς έλεγχο (1 από 2)</vt:lpstr>
      <vt:lpstr>Η κλάση προς έλεγχο (2 από 2)</vt:lpstr>
      <vt:lpstr>(Βήμα 1): Εισαγωγή των κατάλληλων κλάσεων</vt:lpstr>
      <vt:lpstr>(Βήμα 2): Επισήμανση της κλάσης ως παραμετρική (1 από 2)</vt:lpstr>
      <vt:lpstr>(Βήμα 2): Επισήμανση της κλάσης ως παραμετρική (2 από 2)</vt:lpstr>
      <vt:lpstr>(Βήμα 3): Δήλωση της μεθόδου getParameters (1 από 2)</vt:lpstr>
      <vt:lpstr>(Βήμα 3): Δήλωση της μεθόδου getParameters (2 από 2)</vt:lpstr>
      <vt:lpstr>(Βήμα 4): Δήλωση του κατάλληλου κατασκευαστή</vt:lpstr>
      <vt:lpstr>(Βήμα 5): Δήλωση της μεθόδου ελέγχου (με χρήση των πεδίων της κλάσης)</vt:lpstr>
      <vt:lpstr>Αποτελέσματα εκτέλεσης του παραμετρικού ελέγχου</vt:lpstr>
      <vt:lpstr>Ολοκληρωμένη η παραμετρική κλάση ελέγχου</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Ποιότητα Λογισμικού</dc:title>
  <dc:subject>Παραμετρικοί έλεγχοι στο JUnit</dc:subject>
  <dc:creator>Κακαρόντζας Γεώργιος</dc:creator>
  <cp:keywords>Παραμετροποίηση των ελέγχων</cp:keywords>
  <dc:description>Παραμετροποίηση των ελέγχων ώστε να μπορούμε να εκτελέσουμε τους ίδιους ελέγχους με διαφορετικά σύνολα τιμών (π.χ. ακραίες τιμές)</dc:description>
  <cp:lastModifiedBy>user</cp:lastModifiedBy>
  <cp:revision>63</cp:revision>
  <dcterms:created xsi:type="dcterms:W3CDTF">2013-11-29T21:11:47Z</dcterms:created>
  <dcterms:modified xsi:type="dcterms:W3CDTF">2014-03-03T17:41:51Z</dcterms:modified>
  <cp:category>Εκπαιδευτικό υλικό</cp:category>
  <cp:contentStatus>Τελικό</cp:contentStatus>
</cp:coreProperties>
</file>