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tags/tag36.xml" ContentType="application/vnd.openxmlformats-officedocument.presentationml.tags+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34.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37.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8"/>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280" r:id="rId27"/>
  </p:sldIdLst>
  <p:sldSz cx="9144000" cy="6858000" type="screen4x3"/>
  <p:notesSz cx="6858000" cy="9144000"/>
  <p:custDataLst>
    <p:tags r:id="rId2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3540" y="-186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30/11/2015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6.jpe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4.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6.xml"/><Relationship Id="rId5" Type="http://schemas.openxmlformats.org/officeDocument/2006/relationships/slide" Target="slide9.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altLang="el-GR" sz="4000" dirty="0" smtClean="0"/>
              <a:t>Τεχνολογία και ποιοτικός έλεγχος Σιτηρών &amp; Αρτοσκευασμάτων</a:t>
            </a:r>
            <a:endParaRPr lang="el-GR" sz="40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88568"/>
            <a:ext cx="7776864" cy="3669432"/>
          </a:xfrm>
        </p:spPr>
        <p:txBody>
          <a:bodyPr>
            <a:noAutofit/>
          </a:bodyPr>
          <a:lstStyle/>
          <a:p>
            <a:r>
              <a:rPr lang="el-GR" sz="2800" b="1" dirty="0" smtClean="0"/>
              <a:t>Ενότητα </a:t>
            </a:r>
            <a:r>
              <a:rPr lang="en-US" sz="2800" b="1" dirty="0" smtClean="0"/>
              <a:t>1</a:t>
            </a:r>
            <a:r>
              <a:rPr lang="el-GR" sz="2800" b="1" dirty="0" smtClean="0"/>
              <a:t>:</a:t>
            </a:r>
            <a:r>
              <a:rPr lang="en-US" sz="2800" dirty="0" smtClean="0"/>
              <a:t> </a:t>
            </a:r>
            <a:r>
              <a:rPr lang="el-GR" sz="2800" dirty="0" smtClean="0"/>
              <a:t>Εισαγωγικά, σημασία σιτηρών.</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Θεοφάνης </a:t>
            </a:r>
            <a:r>
              <a:rPr lang="el-GR" altLang="el-GR" sz="2800" dirty="0" smtClean="0"/>
              <a:t>Γεωργόπουλος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altLang="el-GR" sz="2800" dirty="0"/>
              <a:t>K</a:t>
            </a:r>
            <a:r>
              <a:rPr lang="el-GR" altLang="el-GR" sz="2800" dirty="0" err="1"/>
              <a:t>αθηγητής</a:t>
            </a:r>
            <a:r>
              <a:rPr lang="el-GR" altLang="el-GR" sz="2800" dirty="0"/>
              <a:t> </a:t>
            </a:r>
            <a:r>
              <a:rPr lang="el-GR" altLang="el-GR" sz="2800" dirty="0" smtClean="0"/>
              <a:t>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Είδη σιταριών </a:t>
            </a:r>
            <a:r>
              <a:rPr lang="el-GR" altLang="el-GR" sz="4000" dirty="0" smtClean="0"/>
              <a:t>(2 </a:t>
            </a:r>
            <a:r>
              <a:rPr lang="el-GR" altLang="el-GR" sz="4000" dirty="0"/>
              <a:t>από 6)</a:t>
            </a:r>
            <a:endParaRPr lang="el-GR" sz="4000" dirty="0"/>
          </a:p>
        </p:txBody>
      </p:sp>
      <p:pic>
        <p:nvPicPr>
          <p:cNvPr id="10" name="Picture 5" descr="Εικόνα 1, Μαλακό σιτάρι.&#1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9762" y="1190625"/>
            <a:ext cx="3600450" cy="446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Ορθογώνιο 2" descr="."/>
          <p:cNvSpPr/>
          <p:nvPr/>
        </p:nvSpPr>
        <p:spPr>
          <a:xfrm>
            <a:off x="1368187" y="5622589"/>
            <a:ext cx="2143600" cy="461665"/>
          </a:xfrm>
          <a:prstGeom prst="rect">
            <a:avLst/>
          </a:prstGeom>
        </p:spPr>
        <p:txBody>
          <a:bodyPr wrap="none">
            <a:spAutoFit/>
          </a:bodyPr>
          <a:lstStyle/>
          <a:p>
            <a:r>
              <a:rPr lang="el-GR" altLang="el-GR" sz="2400" dirty="0"/>
              <a:t>Μαλακό σιτάρι </a:t>
            </a:r>
            <a:endParaRPr lang="el-GR" sz="2400" dirty="0"/>
          </a:p>
        </p:txBody>
      </p:sp>
      <p:pic>
        <p:nvPicPr>
          <p:cNvPr id="11" name="Picture 7" descr="Εικόνα 2, Σκληρό σιτάρι.&#1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29174" y="1190625"/>
            <a:ext cx="3675063" cy="447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Ορθογώνιο 3" descr="."/>
          <p:cNvSpPr/>
          <p:nvPr/>
        </p:nvSpPr>
        <p:spPr>
          <a:xfrm>
            <a:off x="5640153" y="5666523"/>
            <a:ext cx="2007281" cy="461665"/>
          </a:xfrm>
          <a:prstGeom prst="rect">
            <a:avLst/>
          </a:prstGeom>
        </p:spPr>
        <p:txBody>
          <a:bodyPr wrap="none">
            <a:spAutoFit/>
          </a:bodyPr>
          <a:lstStyle/>
          <a:p>
            <a:r>
              <a:rPr lang="el-GR" altLang="el-GR" sz="2400" dirty="0"/>
              <a:t>Σκληρό σιτάρι </a:t>
            </a:r>
            <a:endParaRPr 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altLang="el-GR" sz="4000" dirty="0"/>
              <a:t>Είδη σιταριών </a:t>
            </a:r>
            <a:r>
              <a:rPr lang="el-GR" altLang="el-GR" sz="4000" dirty="0" smtClean="0"/>
              <a:t>(3 </a:t>
            </a:r>
            <a:r>
              <a:rPr lang="el-GR" altLang="el-GR" sz="4000" dirty="0"/>
              <a:t>από 6)</a:t>
            </a:r>
            <a:endParaRPr lang="el-GR" sz="4000" dirty="0"/>
          </a:p>
        </p:txBody>
      </p:sp>
      <p:sp>
        <p:nvSpPr>
          <p:cNvPr id="3" name="Ορθογώνιο 2" descr="Για τα ζυμαρικά σπουδαίο κριτήριο είναι η σκληρότητα του σκληρού σιταριού.&#10;Συστατικό που υπάρχει μόνο στο σιτάρι: γλουτένη. &#10;Η ποσότητα και η ποιότητα της γλουτένης παίζει μεγάλο ρόλο για την αρτοποιητική ικανότητα  του αλεύρου (εμπορική αξία).&#10;είκοσι ως τριαντα οκτώ τοις εκατό υγρή γλουτένη (δέκα ως δεκα έξι τοις εκατό πρωτεΐνη).&#10;"/>
          <p:cNvSpPr/>
          <p:nvPr/>
        </p:nvSpPr>
        <p:spPr>
          <a:xfrm>
            <a:off x="251520" y="1556792"/>
            <a:ext cx="8219256" cy="3970318"/>
          </a:xfrm>
          <a:prstGeom prst="rect">
            <a:avLst/>
          </a:prstGeom>
        </p:spPr>
        <p:txBody>
          <a:bodyPr wrap="square">
            <a:spAutoFit/>
          </a:bodyPr>
          <a:lstStyle/>
          <a:p>
            <a:pPr marL="1257300" lvl="2" indent="-342900">
              <a:lnSpc>
                <a:spcPct val="150000"/>
              </a:lnSpc>
              <a:buFont typeface="Arial" panose="020B0604020202020204" pitchFamily="34" charset="0"/>
              <a:buChar char="•"/>
            </a:pPr>
            <a:r>
              <a:rPr lang="el-GR" altLang="el-GR" sz="2400" dirty="0"/>
              <a:t>Για τα ζυμαρικά σπουδαίο κριτήριο είναι η σκληρότητα του σκληρού σιταριού.</a:t>
            </a:r>
            <a:endParaRPr lang="en-US" altLang="el-GR" sz="2400" dirty="0"/>
          </a:p>
          <a:p>
            <a:pPr marL="1257300" lvl="2" indent="-342900" algn="just">
              <a:lnSpc>
                <a:spcPct val="150000"/>
              </a:lnSpc>
              <a:buFont typeface="Arial" panose="020B0604020202020204" pitchFamily="34" charset="0"/>
              <a:buChar char="•"/>
            </a:pPr>
            <a:r>
              <a:rPr lang="el-GR" altLang="el-GR" sz="2400" dirty="0"/>
              <a:t>Συστατικό που υπάρχει μόνο στο σιτάρι</a:t>
            </a:r>
            <a:r>
              <a:rPr lang="en-US" altLang="el-GR" sz="2400" dirty="0"/>
              <a:t>: </a:t>
            </a:r>
            <a:r>
              <a:rPr lang="el-GR" altLang="el-GR" sz="2400" dirty="0" err="1"/>
              <a:t>γλουτένη</a:t>
            </a:r>
            <a:r>
              <a:rPr lang="el-GR" altLang="el-GR" sz="2400" dirty="0"/>
              <a:t>. </a:t>
            </a:r>
          </a:p>
          <a:p>
            <a:pPr marL="1257300" lvl="2" indent="-342900" algn="just">
              <a:lnSpc>
                <a:spcPct val="150000"/>
              </a:lnSpc>
              <a:buFont typeface="Arial" panose="020B0604020202020204" pitchFamily="34" charset="0"/>
              <a:buChar char="•"/>
            </a:pPr>
            <a:r>
              <a:rPr lang="el-GR" altLang="el-GR" sz="2400" dirty="0"/>
              <a:t>Η ποσότητα και η ποιότητα της </a:t>
            </a:r>
            <a:r>
              <a:rPr lang="el-GR" altLang="el-GR" sz="2400" dirty="0" err="1"/>
              <a:t>γλουτένης</a:t>
            </a:r>
            <a:r>
              <a:rPr lang="el-GR" altLang="el-GR" sz="2400" dirty="0"/>
              <a:t> παίζει μεγάλο ρόλο για την </a:t>
            </a:r>
            <a:r>
              <a:rPr lang="el-GR" altLang="el-GR" sz="2400" dirty="0" err="1"/>
              <a:t>αρτοποιητική</a:t>
            </a:r>
            <a:r>
              <a:rPr lang="el-GR" altLang="el-GR" sz="2400" dirty="0"/>
              <a:t> ικανότητα  του αλεύρου (εμπορική αξία).</a:t>
            </a:r>
          </a:p>
          <a:p>
            <a:pPr marL="1257300" lvl="2" indent="-342900" algn="just">
              <a:lnSpc>
                <a:spcPct val="150000"/>
              </a:lnSpc>
              <a:buFont typeface="Arial" panose="020B0604020202020204" pitchFamily="34" charset="0"/>
              <a:buChar char="•"/>
            </a:pPr>
            <a:r>
              <a:rPr lang="el-GR" altLang="el-GR" sz="2400" dirty="0" smtClean="0"/>
              <a:t>20-38</a:t>
            </a:r>
            <a:r>
              <a:rPr lang="el-GR" altLang="el-GR" sz="2400" dirty="0"/>
              <a:t>% υγρή </a:t>
            </a:r>
            <a:r>
              <a:rPr lang="el-GR" altLang="el-GR" sz="2400" dirty="0" err="1"/>
              <a:t>γλουτένη</a:t>
            </a:r>
            <a:r>
              <a:rPr lang="el-GR" altLang="el-GR" sz="2400" dirty="0"/>
              <a:t> (10-16% πρωτεΐνη</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Είδη σιταριών </a:t>
            </a:r>
            <a:r>
              <a:rPr lang="el-GR" altLang="el-GR" sz="4000" dirty="0" smtClean="0"/>
              <a:t>(4 </a:t>
            </a:r>
            <a:r>
              <a:rPr lang="el-GR" altLang="el-GR" sz="4000" dirty="0"/>
              <a:t>από 6)</a:t>
            </a:r>
            <a:endParaRPr lang="el-GR" sz="4000" dirty="0"/>
          </a:p>
        </p:txBody>
      </p:sp>
      <p:sp>
        <p:nvSpPr>
          <p:cNvPr id="2" name="Ορθογώνιο 1" descr="Τα σιτηρά αποτελούν σήμερα τη βάση της διατροφής και καλύπτουν το μισό των θερμιδικών αναγκών της αφού περιέχουν σε μεγάλο ποσοστό άμυλο, πρωτεΐνες, κυτταρίνη, βιταμίνες και ανόργανα άλατα,&#10;Προϊόντα των δημητριακών εκτός από τη χρήση τους στην Παρασκευή τροφίμων και ποτών (αρτοποιία, ζαχαροπλαστική, ζυμαρικά, μπύρα, ουίσκι) χρησιμοποιούνται για ζωοτροφές, πτηνοτροφία, χαρτοποιία, &#10;"/>
          <p:cNvSpPr/>
          <p:nvPr/>
        </p:nvSpPr>
        <p:spPr>
          <a:xfrm>
            <a:off x="467544" y="1268760"/>
            <a:ext cx="8219256" cy="452431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altLang="el-GR" sz="2400" dirty="0"/>
              <a:t>Τα σιτηρά αποτελούν σήμερα τη βάση της διατροφής και καλύπτουν το μισό των θερμιδικών αναγκών της αφού περιέχουν σε μεγάλο ποσοστό άμυλο, πρωτεΐνες, κυτταρίνη, βιταμίνες και ανόργανα </a:t>
            </a:r>
            <a:r>
              <a:rPr lang="el-GR" altLang="el-GR" sz="2400" dirty="0" smtClean="0"/>
              <a:t>άλατα,</a:t>
            </a:r>
            <a:endParaRPr lang="el-GR" altLang="el-GR" sz="2400" dirty="0"/>
          </a:p>
          <a:p>
            <a:pPr marL="342900" indent="-342900" algn="just">
              <a:lnSpc>
                <a:spcPct val="150000"/>
              </a:lnSpc>
              <a:buFont typeface="Arial" panose="020B0604020202020204" pitchFamily="34" charset="0"/>
              <a:buChar char="•"/>
            </a:pPr>
            <a:r>
              <a:rPr lang="el-GR" altLang="el-GR" sz="2400" dirty="0"/>
              <a:t>Προϊόντα των δημητριακών εκτός από τη χρήση τους στην Παρασκευή τροφίμων και ποτών (αρτοποιία, ζαχαροπλαστική, ζυμαρικά, μπύρα, ουίσκι) χρησιμοποιούνται για ζωοτροφές, πτηνοτροφία, </a:t>
            </a:r>
            <a:r>
              <a:rPr lang="el-GR" altLang="el-GR" sz="2400" dirty="0" smtClean="0"/>
              <a:t>χαρτοποιία,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Είδη σιταριών </a:t>
            </a:r>
            <a:r>
              <a:rPr lang="el-GR" altLang="el-GR" sz="4000" dirty="0" smtClean="0"/>
              <a:t>(5 </a:t>
            </a:r>
            <a:r>
              <a:rPr lang="el-GR" altLang="el-GR" sz="4000" dirty="0"/>
              <a:t>από 6)</a:t>
            </a:r>
            <a:endParaRPr lang="el-GR" sz="4000" dirty="0"/>
          </a:p>
        </p:txBody>
      </p:sp>
      <p:sp>
        <p:nvSpPr>
          <p:cNvPr id="4" name="Ορθογώνιο 3" descr="οι κόκκοι των σιτηρών πρέπει να είναι ακέραιοι και σε κάθε περίπτωση απρόσβλητοι από ακάρεα και έντομα,&#10;Η παρουσία σπασμένων κόκκων ή προσβολή εντόμων ή ακάρεων δεν πρέπει να υπερβαίνει το ποσοστό του πέντε τοις εκατό,&#10;Πρέπει να είναι υγιείς και πρακτικά απαλλαγμένοι σπερμάτων και παρασιτικών φυτών, να μην περιέχουν οποιαδήποτε ύλη που μπορεί να επιδράσει δυσμενώς στη δημόσια υγεία.&#10;"/>
          <p:cNvSpPr/>
          <p:nvPr/>
        </p:nvSpPr>
        <p:spPr>
          <a:xfrm>
            <a:off x="467544" y="1352957"/>
            <a:ext cx="8219256" cy="452431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altLang="el-GR" sz="2400" dirty="0"/>
              <a:t>οι κόκκοι των σιτηρών πρέπει να είναι ακέραιοι και σε κάθε περίπτωση απρόσβλητοι από </a:t>
            </a:r>
            <a:r>
              <a:rPr lang="el-GR" altLang="el-GR" sz="2400" dirty="0" err="1"/>
              <a:t>ακάρεα</a:t>
            </a:r>
            <a:r>
              <a:rPr lang="el-GR" altLang="el-GR" sz="2400" dirty="0"/>
              <a:t> και </a:t>
            </a:r>
            <a:r>
              <a:rPr lang="el-GR" altLang="el-GR" sz="2400" dirty="0" smtClean="0"/>
              <a:t>έντομα,</a:t>
            </a:r>
            <a:endParaRPr lang="el-GR" altLang="el-GR" sz="2400" dirty="0"/>
          </a:p>
          <a:p>
            <a:pPr marL="342900" indent="-342900" algn="just">
              <a:lnSpc>
                <a:spcPct val="150000"/>
              </a:lnSpc>
              <a:buFont typeface="Arial" panose="020B0604020202020204" pitchFamily="34" charset="0"/>
              <a:buChar char="•"/>
            </a:pPr>
            <a:r>
              <a:rPr lang="el-GR" altLang="el-GR" sz="2400" dirty="0"/>
              <a:t>Η παρουσία σπασμένων κόκκων ή προσβολή εντόμων ή </a:t>
            </a:r>
            <a:r>
              <a:rPr lang="el-GR" altLang="el-GR" sz="2400" dirty="0" err="1"/>
              <a:t>ακάρεων</a:t>
            </a:r>
            <a:r>
              <a:rPr lang="el-GR" altLang="el-GR" sz="2400" dirty="0"/>
              <a:t> δεν πρέπει να υπερβαίνει το ποσοστό του 5</a:t>
            </a:r>
            <a:r>
              <a:rPr lang="el-GR" altLang="el-GR" sz="2400" dirty="0" smtClean="0"/>
              <a:t>%,</a:t>
            </a:r>
            <a:endParaRPr lang="el-GR" altLang="el-GR" sz="2400" dirty="0"/>
          </a:p>
          <a:p>
            <a:pPr marL="342900" indent="-342900" algn="just">
              <a:lnSpc>
                <a:spcPct val="150000"/>
              </a:lnSpc>
              <a:buFont typeface="Arial" panose="020B0604020202020204" pitchFamily="34" charset="0"/>
              <a:buChar char="•"/>
            </a:pPr>
            <a:r>
              <a:rPr lang="el-GR" altLang="el-GR" sz="2400" dirty="0"/>
              <a:t>Πρέπει να είναι υγιείς και πρακτικά απαλλαγμένοι σπερμάτων και παρασιτικών φυτών, να μην περιέχουν οποιαδήποτε ύλη που μπορεί να επιδράσει δυσμενώς στη δημόσια υγεία</a:t>
            </a:r>
            <a:r>
              <a:rPr lang="el-GR" altLang="el-GR" sz="2400" dirty="0" smtClean="0"/>
              <a:t>.</a:t>
            </a:r>
            <a:endParaRPr lang="el-GR" altLang="el-GR" sz="2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Tree>
    <p:custDataLst>
      <p:tags r:id="rId1"/>
    </p:custDataLst>
    <p:extLst>
      <p:ext uri="{BB962C8B-B14F-4D97-AF65-F5344CB8AC3E}">
        <p14:creationId xmlns=""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Είδη σιταριών </a:t>
            </a:r>
            <a:r>
              <a:rPr lang="el-GR" altLang="el-GR" sz="4000" dirty="0" smtClean="0"/>
              <a:t>(6 </a:t>
            </a:r>
            <a:r>
              <a:rPr lang="el-GR" altLang="el-GR" sz="4000" dirty="0"/>
              <a:t>από 6)</a:t>
            </a:r>
            <a:endParaRPr lang="el-GR" sz="4000" dirty="0"/>
          </a:p>
        </p:txBody>
      </p:sp>
      <p:sp>
        <p:nvSpPr>
          <p:cNvPr id="13" name="Rectangle 3" descr="Η επιβάρυνση των προϊόντων με ραντισμό, η επάλειψη, το γυάλισμα των κόκκων με οποιαδήποτε ανόργανη ή οργανική ύλη δεν επιτρέπεται από τον Κ.Τ.Π.,&#10;Το δε ποσοστό προσμίξεων (φύλλα, άχυρα, ξυλώδη και άλλα) στα σιτηρά δεν θα πρέπει να είναι μεγαλύτερο από μισό τοις εκατό,&#10;Τα σιτηρά και η βύνη δεν πρέπει να περιέχουν ως πρόσθετα χρωστικές και συντηρητικά.&#10;"/>
          <p:cNvSpPr>
            <a:spLocks noGrp="1" noChangeArrowheads="1"/>
          </p:cNvSpPr>
          <p:nvPr>
            <p:ph type="body" idx="1"/>
          </p:nvPr>
        </p:nvSpPr>
        <p:spPr>
          <a:xfrm>
            <a:off x="467544" y="1484784"/>
            <a:ext cx="8219256" cy="3960440"/>
          </a:xfrm>
        </p:spPr>
        <p:txBody>
          <a:bodyPr>
            <a:noAutofit/>
          </a:bodyPr>
          <a:lstStyle/>
          <a:p>
            <a:pPr marL="342900" indent="-342900" algn="just">
              <a:lnSpc>
                <a:spcPct val="150000"/>
              </a:lnSpc>
              <a:buFont typeface="Arial" panose="020B0604020202020204" pitchFamily="34" charset="0"/>
              <a:buChar char="•"/>
            </a:pPr>
            <a:r>
              <a:rPr lang="el-GR" altLang="el-GR" b="0" dirty="0"/>
              <a:t>Η επιβάρυνση των προϊόντων με ραντισμό, η επάλειψη, το γυάλισμα των κόκκων με οποιαδήποτε ανόργανη ή οργανική ύλη δεν επιτρέπεται από τον Κ.Τ.Π</a:t>
            </a:r>
            <a:r>
              <a:rPr lang="el-GR" altLang="el-GR" b="0" dirty="0" smtClean="0"/>
              <a:t>.,</a:t>
            </a:r>
            <a:endParaRPr lang="el-GR" altLang="el-GR" b="0" dirty="0"/>
          </a:p>
          <a:p>
            <a:pPr marL="342900" indent="-342900" algn="just">
              <a:lnSpc>
                <a:spcPct val="150000"/>
              </a:lnSpc>
              <a:buFont typeface="Arial" panose="020B0604020202020204" pitchFamily="34" charset="0"/>
              <a:buChar char="•"/>
            </a:pPr>
            <a:r>
              <a:rPr lang="el-GR" altLang="el-GR" b="0" dirty="0"/>
              <a:t>Το δε ποσοστό προσμίξεων (φύλλα, άχυρα, ξυλώδη </a:t>
            </a:r>
            <a:r>
              <a:rPr lang="el-GR" altLang="el-GR" b="0" dirty="0" err="1"/>
              <a:t>κ.α</a:t>
            </a:r>
            <a:r>
              <a:rPr lang="el-GR" altLang="el-GR" b="0" dirty="0"/>
              <a:t>) στα σιτηρά δεν θα πρέπει να είναι μεγαλύτερο από 0,5</a:t>
            </a:r>
            <a:r>
              <a:rPr lang="el-GR" altLang="el-GR" b="0" dirty="0" smtClean="0"/>
              <a:t>%,</a:t>
            </a:r>
            <a:endParaRPr lang="el-GR" altLang="el-GR" b="0" dirty="0"/>
          </a:p>
          <a:p>
            <a:pPr marL="342900" indent="-342900" algn="just">
              <a:lnSpc>
                <a:spcPct val="150000"/>
              </a:lnSpc>
              <a:buFont typeface="Arial" panose="020B0604020202020204" pitchFamily="34" charset="0"/>
              <a:buChar char="•"/>
            </a:pPr>
            <a:r>
              <a:rPr lang="el-GR" altLang="el-GR" b="0" dirty="0"/>
              <a:t>Τα σιτηρά και η βύνη δεν πρέπει να περιέχουν ως πρόσθετα χρωστικές και συντηρητικά</a:t>
            </a:r>
            <a:r>
              <a:rPr lang="el-GR" altLang="el-GR" b="0" dirty="0" smtClean="0"/>
              <a:t>.</a:t>
            </a:r>
            <a:endParaRPr lang="el-GR" altLang="el-GR"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Σημασία της υγρασίας στα σιτηρά</a:t>
            </a:r>
            <a:endParaRPr lang="el-GR" sz="4000" dirty="0"/>
          </a:p>
        </p:txBody>
      </p:sp>
      <p:sp>
        <p:nvSpPr>
          <p:cNvPr id="3" name="Ορθογώνιο 2" descr="Η θερμοκρασία και η υγρασία επηρεάζουν την διατηρησιμότητα των σιτηρών παραδείγματος χάριν:&#10;Όταν η υγρασία υπερβαίνει το δεκαπέντε τοις εκατό τα δημητριακά υφίστανται ευκολότερα από έντομα και μικροοργανισμούς,&#10;Όταν η υγρασία είναι χαμηλή παραδείγματος χάριν οκτώ ως δέκα τοις εκατό, οι κόκκοι των σιτηρών σπάζουν εύκολα,&#10;Όταν η θερμοκρασία είναι αυξημένη τότε τα σιτηρά «ανάβουν»,&#10;Το φαινόμενο αυτό της αυτοθέρμανσης προκαλεί καταστροφή του σίτου. &#10;"/>
          <p:cNvSpPr/>
          <p:nvPr/>
        </p:nvSpPr>
        <p:spPr>
          <a:xfrm>
            <a:off x="395536" y="1506264"/>
            <a:ext cx="8219256" cy="4154984"/>
          </a:xfrm>
          <a:prstGeom prst="rect">
            <a:avLst/>
          </a:prstGeom>
        </p:spPr>
        <p:txBody>
          <a:bodyPr wrap="square">
            <a:spAutoFit/>
          </a:bodyPr>
          <a:lstStyle/>
          <a:p>
            <a:pPr algn="just"/>
            <a:r>
              <a:rPr lang="el-GR" altLang="el-GR" sz="2400" dirty="0"/>
              <a:t>Η θερμοκρασία και η υγρασία επηρεάζουν την </a:t>
            </a:r>
            <a:r>
              <a:rPr lang="el-GR" altLang="el-GR" sz="2400" dirty="0" err="1"/>
              <a:t>διατηρησιμότητα</a:t>
            </a:r>
            <a:r>
              <a:rPr lang="el-GR" altLang="el-GR" sz="2400" dirty="0"/>
              <a:t> των σιτηρών π.χ</a:t>
            </a:r>
            <a:r>
              <a:rPr lang="el-GR" altLang="el-GR" sz="2400" dirty="0" smtClean="0"/>
              <a:t>.:</a:t>
            </a:r>
            <a:endParaRPr lang="el-GR" altLang="el-GR" sz="2400" dirty="0"/>
          </a:p>
          <a:p>
            <a:pPr marL="800100" lvl="1" indent="-342900" algn="just">
              <a:buFont typeface="Arial" panose="020B0604020202020204" pitchFamily="34" charset="0"/>
              <a:buChar char="•"/>
            </a:pPr>
            <a:r>
              <a:rPr lang="el-GR" altLang="el-GR" sz="2400" dirty="0"/>
              <a:t>Όταν η υγρασία υπερβαίνει το 15% τα δημητριακά υφίστανται ευκολότερα από έντομα και </a:t>
            </a:r>
            <a:r>
              <a:rPr lang="el-GR" altLang="el-GR" sz="2400" dirty="0" smtClean="0"/>
              <a:t>μικροοργανισμούς,</a:t>
            </a:r>
            <a:endParaRPr lang="el-GR" altLang="el-GR" sz="2400" dirty="0"/>
          </a:p>
          <a:p>
            <a:pPr marL="800100" lvl="1" indent="-342900" algn="just">
              <a:buFont typeface="Arial" panose="020B0604020202020204" pitchFamily="34" charset="0"/>
              <a:buChar char="•"/>
            </a:pPr>
            <a:r>
              <a:rPr lang="el-GR" altLang="el-GR" sz="2400" dirty="0"/>
              <a:t>Όταν η υγρασία είναι χαμηλή π.χ. 8-10%, οι κόκκοι των σιτηρών σπάζουν </a:t>
            </a:r>
            <a:r>
              <a:rPr lang="el-GR" altLang="el-GR" sz="2400" dirty="0" smtClean="0"/>
              <a:t>εύκολα,</a:t>
            </a:r>
            <a:endParaRPr lang="el-GR" altLang="el-GR" sz="2400" dirty="0"/>
          </a:p>
          <a:p>
            <a:pPr marL="800100" lvl="1" indent="-342900" algn="just">
              <a:buFont typeface="Arial" panose="020B0604020202020204" pitchFamily="34" charset="0"/>
              <a:buChar char="•"/>
            </a:pPr>
            <a:r>
              <a:rPr lang="el-GR" altLang="el-GR" sz="2400" dirty="0"/>
              <a:t>Όταν η θερμοκρασία είναι αυξημένη τότε τα σιτηρά «ανάβουν</a:t>
            </a:r>
            <a:r>
              <a:rPr lang="el-GR" altLang="el-GR" sz="2400" dirty="0" smtClean="0"/>
              <a:t>»,</a:t>
            </a:r>
            <a:endParaRPr lang="el-GR" altLang="el-GR" sz="2400" dirty="0"/>
          </a:p>
          <a:p>
            <a:pPr marL="800100" lvl="1" indent="-342900" algn="just">
              <a:buFont typeface="Arial" panose="020B0604020202020204" pitchFamily="34" charset="0"/>
              <a:buChar char="•"/>
            </a:pPr>
            <a:r>
              <a:rPr lang="el-GR" altLang="el-GR" sz="2400" dirty="0"/>
              <a:t>Το φαινόμενο αυτό της </a:t>
            </a:r>
            <a:r>
              <a:rPr lang="el-GR" altLang="el-GR" sz="2400" dirty="0" err="1"/>
              <a:t>αυτοθέρμανσης</a:t>
            </a:r>
            <a:r>
              <a:rPr lang="el-GR" altLang="el-GR" sz="2400" dirty="0"/>
              <a:t> προκαλεί καταστροφή του σίτου. </a:t>
            </a: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rmAutofit/>
          </a:bodyPr>
          <a:lstStyle/>
          <a:p>
            <a:pPr>
              <a:lnSpc>
                <a:spcPct val="90000"/>
              </a:lnSpc>
            </a:pPr>
            <a:r>
              <a:rPr lang="el-GR" altLang="el-GR" dirty="0" smtClean="0"/>
              <a:t>Ρύζι (1 από 2)</a:t>
            </a:r>
            <a:endParaRPr lang="el-GR" altLang="el-GR" dirty="0"/>
          </a:p>
        </p:txBody>
      </p:sp>
      <p:sp>
        <p:nvSpPr>
          <p:cNvPr id="2" name="Ορθογώνιο 1" descr="Το προϊόν που λαμβάνεται μετά από την επεξεργασία του φυτού «όρυζα» ονομάζεται ρύζι.&#10;&#10;Α) αναποφλοίωτο, &#10;Β) αποφλοιωμένο,&#10;Γ) κατεργασμένο που διακρίνεται σε κατεργασμένο ως έχει και κατεργασμένο κατόπιν υγροθερμικής κατεργασίας (par boiling) πριν από την αποφλοίωση και την παραπέρα επεξεργασία, &#10;Η αποφλοίωση και στίλβωση του ρυζιού για διάθεση στην αγορά πρέπει να έχει επιτελεστεί με μηχανικά μέσα,&#10;Δεν επιτρέπεται η ανάμειξη ρύζι κατώτερης ποιότητας με ανώτερη η οποία θεωρείται νοθεία. &#10;"/>
          <p:cNvSpPr/>
          <p:nvPr/>
        </p:nvSpPr>
        <p:spPr>
          <a:xfrm>
            <a:off x="467544" y="1052736"/>
            <a:ext cx="8219256" cy="4893647"/>
          </a:xfrm>
          <a:prstGeom prst="rect">
            <a:avLst/>
          </a:prstGeom>
        </p:spPr>
        <p:txBody>
          <a:bodyPr wrap="square">
            <a:spAutoFit/>
          </a:bodyPr>
          <a:lstStyle/>
          <a:p>
            <a:pPr algn="just"/>
            <a:r>
              <a:rPr lang="el-GR" altLang="el-GR" sz="2400" dirty="0"/>
              <a:t>Το προϊόν που λαμβάνεται μετά από την επεξεργασία του φυτού «όρυζα» ονομάζεται </a:t>
            </a:r>
            <a:r>
              <a:rPr lang="el-GR" altLang="el-GR" sz="2400" dirty="0" smtClean="0"/>
              <a:t>ρύζι.</a:t>
            </a:r>
            <a:endParaRPr lang="el-GR" altLang="el-GR" sz="2400" dirty="0"/>
          </a:p>
          <a:p>
            <a:pPr algn="just"/>
            <a:endParaRPr lang="el-GR" altLang="el-GR" sz="2400" dirty="0"/>
          </a:p>
          <a:p>
            <a:pPr marL="342900" indent="-342900" algn="just">
              <a:buFont typeface="Arial" panose="020B0604020202020204" pitchFamily="34" charset="0"/>
              <a:buChar char="•"/>
            </a:pPr>
            <a:r>
              <a:rPr lang="el-GR" altLang="el-GR" sz="2400" dirty="0"/>
              <a:t>Α) </a:t>
            </a:r>
            <a:r>
              <a:rPr lang="el-GR" altLang="el-GR" sz="2400" dirty="0" smtClean="0"/>
              <a:t>αναποφλοίωτο, </a:t>
            </a:r>
            <a:endParaRPr lang="el-GR" altLang="el-GR" sz="2400" dirty="0"/>
          </a:p>
          <a:p>
            <a:pPr marL="342900" indent="-342900" algn="just">
              <a:buFont typeface="Arial" panose="020B0604020202020204" pitchFamily="34" charset="0"/>
              <a:buChar char="•"/>
            </a:pPr>
            <a:r>
              <a:rPr lang="el-GR" altLang="el-GR" sz="2400" dirty="0"/>
              <a:t>Β) </a:t>
            </a:r>
            <a:r>
              <a:rPr lang="el-GR" altLang="el-GR" sz="2400" dirty="0" smtClean="0"/>
              <a:t>αποφλοιωμένο,</a:t>
            </a:r>
            <a:endParaRPr lang="el-GR" altLang="el-GR" sz="2400" dirty="0"/>
          </a:p>
          <a:p>
            <a:pPr marL="342900" indent="-342900" algn="just">
              <a:buFont typeface="Arial" panose="020B0604020202020204" pitchFamily="34" charset="0"/>
              <a:buChar char="•"/>
            </a:pPr>
            <a:r>
              <a:rPr lang="el-GR" altLang="el-GR" sz="2400" dirty="0"/>
              <a:t>Γ) κατεργασμένο που διακρίνεται σε κατεργασμένο ως έχει και κατεργασμένο κατόπιν </a:t>
            </a:r>
            <a:r>
              <a:rPr lang="el-GR" altLang="el-GR" sz="2400" dirty="0" err="1"/>
              <a:t>υγροθερμικής</a:t>
            </a:r>
            <a:r>
              <a:rPr lang="el-GR" altLang="el-GR" sz="2400" dirty="0"/>
              <a:t> κατεργασίας (</a:t>
            </a:r>
            <a:r>
              <a:rPr lang="en-US" altLang="el-GR" sz="2400" dirty="0"/>
              <a:t>par boiling) </a:t>
            </a:r>
            <a:r>
              <a:rPr lang="el-GR" altLang="el-GR" sz="2400" dirty="0"/>
              <a:t>πριν από την αποφλοίωση και την παραπέρα </a:t>
            </a:r>
            <a:r>
              <a:rPr lang="el-GR" altLang="el-GR" sz="2400" dirty="0" smtClean="0"/>
              <a:t>επεξεργασία, </a:t>
            </a:r>
            <a:endParaRPr lang="el-GR" altLang="el-GR" sz="2400" dirty="0"/>
          </a:p>
          <a:p>
            <a:pPr marL="342900" indent="-342900" algn="just">
              <a:buFont typeface="Arial" panose="020B0604020202020204" pitchFamily="34" charset="0"/>
              <a:buChar char="•"/>
            </a:pPr>
            <a:r>
              <a:rPr lang="el-GR" altLang="el-GR" sz="2400" dirty="0"/>
              <a:t>Η αποφλοίωση και στίλβωση του ρυζιού για διάθεση στην αγορά πρέπει να έχει επιτελεστεί με μηχανικά </a:t>
            </a:r>
            <a:r>
              <a:rPr lang="el-GR" altLang="el-GR" sz="2400" dirty="0" smtClean="0"/>
              <a:t>μέσα,</a:t>
            </a:r>
            <a:endParaRPr lang="el-GR" altLang="el-GR" sz="2400" dirty="0"/>
          </a:p>
          <a:p>
            <a:pPr marL="342900" indent="-342900" algn="just">
              <a:buFont typeface="Arial" panose="020B0604020202020204" pitchFamily="34" charset="0"/>
              <a:buChar char="•"/>
            </a:pPr>
            <a:r>
              <a:rPr lang="el-GR" altLang="el-GR" sz="2400" dirty="0"/>
              <a:t>Δεν επιτρέπεται η ανάμειξη ρύζι κατώτερης ποιότητας με ανώτερη η οποία θεωρείται νοθεία.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r>
              <a:rPr lang="el-GR" altLang="el-GR" dirty="0"/>
              <a:t>Ρύζι </a:t>
            </a:r>
            <a:r>
              <a:rPr lang="el-GR" altLang="el-GR" dirty="0" smtClean="0"/>
              <a:t>(2 </a:t>
            </a:r>
            <a:r>
              <a:rPr lang="el-GR" altLang="el-GR" dirty="0"/>
              <a:t>από 2)</a:t>
            </a:r>
            <a:endParaRPr lang="el-GR" dirty="0"/>
          </a:p>
        </p:txBody>
      </p:sp>
      <p:pic>
        <p:nvPicPr>
          <p:cNvPr id="8" name="Picture 7" descr="Εικόνα, διαφορετικά είδη πιζιών, άσπρο ρύζι, καφέ ρύζι, ρύζι basmati."/>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36525" y="1104365"/>
            <a:ext cx="7163867" cy="5060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17</a:t>
            </a:fld>
            <a:endParaRPr lang="el-GR" dirty="0"/>
          </a:p>
        </p:txBody>
      </p:sp>
    </p:spTree>
    <p:custDataLst>
      <p:tags r:id="rId1"/>
    </p:custDataLst>
    <p:extLst>
      <p:ext uri="{BB962C8B-B14F-4D97-AF65-F5344CB8AC3E}">
        <p14:creationId xmlns=""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260475"/>
          </a:xfrm>
        </p:spPr>
        <p:txBody>
          <a:bodyPr>
            <a:noAutofit/>
          </a:bodyPr>
          <a:lstStyle/>
          <a:p>
            <a:r>
              <a:rPr lang="el-GR" altLang="el-GR" sz="4000" dirty="0"/>
              <a:t>Προδιαγραφές ποιότητας </a:t>
            </a:r>
            <a:r>
              <a:rPr lang="el-GR" altLang="el-GR" sz="4000" dirty="0" smtClean="0"/>
              <a:t>ρυζιού </a:t>
            </a:r>
            <a:br>
              <a:rPr lang="el-GR" altLang="el-GR" sz="4000" dirty="0" smtClean="0"/>
            </a:br>
            <a:r>
              <a:rPr lang="el-GR" altLang="el-GR" sz="4000" dirty="0" smtClean="0"/>
              <a:t>(1 από 2)</a:t>
            </a:r>
            <a:endParaRPr lang="el-GR" sz="4000" dirty="0"/>
          </a:p>
        </p:txBody>
      </p:sp>
      <p:sp>
        <p:nvSpPr>
          <p:cNvPr id="10" name="TextBox 4" descr="Απουσία οσμής, αλλοιώσεων, απόλυτα καθαρό, απαλλαγμένο από κάθε ξένη ύλη,&#10;Να μην περιέχει σπασμένους κόκκους σε ποσοστό ανώτερο του πέτνε τοις εκατό και του τρία τοις εκατό κατώτερο του μισού των κόκκων,&#10;Να έχει χρώμα λευκό η δε κίτρινη ή άλλη να έχει ελαφρά απόχρωση του μηδέν κόμμα πέντε τοις εκατό, &#10;εκτός της κατεργασμένης ποικιλίας με υδροθερμική κατεργασία η οποία έχει ελαφρά υποκίτρινο χρώμα και να μην περιέχει κόκκινους κόκκους ή κόκκινες ραβδώσεις σε ποσοστό ανώτερο του τρία τοις εκατό.&#10;"/>
          <p:cNvSpPr txBox="1">
            <a:spLocks noChangeArrowheads="1"/>
          </p:cNvSpPr>
          <p:nvPr>
            <p:custDataLst>
              <p:tags r:id="rId3"/>
            </p:custDataLst>
          </p:nvPr>
        </p:nvSpPr>
        <p:spPr bwMode="auto">
          <a:xfrm>
            <a:off x="395536" y="1742033"/>
            <a:ext cx="8318500" cy="3847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buFont typeface="Arial" panose="020B0604020202020204" pitchFamily="34" charset="0"/>
              <a:buChar char="•"/>
            </a:pPr>
            <a:r>
              <a:rPr lang="el-GR" altLang="el-GR" sz="2400" dirty="0"/>
              <a:t>Απουσία οσμής, αλλοιώσεων, απόλυτα καθαρό, απαλλαγμένο από κάθε ξένη </a:t>
            </a:r>
            <a:r>
              <a:rPr lang="el-GR" altLang="el-GR" sz="2400" dirty="0" smtClean="0"/>
              <a:t>ύλη,</a:t>
            </a:r>
            <a:endParaRPr lang="el-GR" altLang="el-GR" sz="2400" dirty="0"/>
          </a:p>
          <a:p>
            <a:pPr marL="342900" indent="-342900" algn="just">
              <a:buFont typeface="Arial" panose="020B0604020202020204" pitchFamily="34" charset="0"/>
              <a:buChar char="•"/>
            </a:pPr>
            <a:r>
              <a:rPr lang="el-GR" altLang="el-GR" sz="2400" dirty="0"/>
              <a:t>Να μην περιέχει σπασμένους κόκκους σε ποσοστό ανώτερο του 5% και του 3% κατώτερο του μισού των </a:t>
            </a:r>
            <a:r>
              <a:rPr lang="el-GR" altLang="el-GR" sz="2400" dirty="0" smtClean="0"/>
              <a:t>κόκκων,</a:t>
            </a:r>
            <a:endParaRPr lang="el-GR" altLang="el-GR" sz="2400" dirty="0"/>
          </a:p>
          <a:p>
            <a:pPr marL="342900" indent="-342900" algn="just">
              <a:buFont typeface="Arial" panose="020B0604020202020204" pitchFamily="34" charset="0"/>
              <a:buChar char="•"/>
            </a:pPr>
            <a:r>
              <a:rPr lang="el-GR" altLang="el-GR" sz="2400" dirty="0"/>
              <a:t>Να έχει χρώμα λευκό</a:t>
            </a:r>
            <a:r>
              <a:rPr lang="el-GR" altLang="el-GR" sz="2800" dirty="0"/>
              <a:t> </a:t>
            </a:r>
            <a:r>
              <a:rPr lang="el-GR" altLang="el-GR" sz="2400" dirty="0"/>
              <a:t>η δε κίτρινη ή άλλη να έχει ελαφρά απόχρωση του 0,5</a:t>
            </a:r>
            <a:r>
              <a:rPr lang="el-GR" altLang="el-GR" sz="2400" dirty="0" smtClean="0"/>
              <a:t>%, </a:t>
            </a:r>
            <a:endParaRPr lang="el-GR" altLang="el-GR" sz="2400" dirty="0"/>
          </a:p>
          <a:p>
            <a:pPr marL="342900" indent="-342900" algn="just">
              <a:buFont typeface="Arial" panose="020B0604020202020204" pitchFamily="34" charset="0"/>
              <a:buChar char="•"/>
            </a:pPr>
            <a:r>
              <a:rPr lang="el-GR" altLang="el-GR" sz="2400" dirty="0"/>
              <a:t>εκτός της κατεργασμένης ποικιλίας με υδροθερμική κατεργασία η οποία έχει ελαφρά υποκίτρινο χρώμα και να μην περιέχει κόκκινους κόκκους ή κόκκινες ραβδώσεις σε ποσοστό ανώτερο του 3%.</a:t>
            </a:r>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18</a:t>
            </a:fld>
            <a:endParaRPr lang="el-GR" dirty="0"/>
          </a:p>
        </p:txBody>
      </p:sp>
    </p:spTree>
    <p:custDataLst>
      <p:tags r:id="rId1"/>
    </p:custDataLst>
    <p:extLst>
      <p:ext uri="{BB962C8B-B14F-4D97-AF65-F5344CB8AC3E}">
        <p14:creationId xmlns=""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44624"/>
            <a:ext cx="8568952" cy="1218059"/>
          </a:xfrm>
        </p:spPr>
        <p:txBody>
          <a:bodyPr>
            <a:noAutofit/>
          </a:bodyPr>
          <a:lstStyle/>
          <a:p>
            <a:pPr algn="ctr"/>
            <a:r>
              <a:rPr lang="el-GR" altLang="el-GR" dirty="0"/>
              <a:t>Προδιαγραφές ποιότητας ρυζιού </a:t>
            </a:r>
            <a:br>
              <a:rPr lang="el-GR" altLang="el-GR" dirty="0"/>
            </a:br>
            <a:r>
              <a:rPr lang="el-GR" altLang="el-GR" dirty="0" smtClean="0"/>
              <a:t>(2 </a:t>
            </a:r>
            <a:r>
              <a:rPr lang="el-GR" altLang="el-GR" dirty="0"/>
              <a:t>από 2)</a:t>
            </a:r>
            <a:endParaRPr lang="el-GR" dirty="0"/>
          </a:p>
        </p:txBody>
      </p:sp>
      <p:sp>
        <p:nvSpPr>
          <p:cNvPr id="2" name="Ορθογώνιο 1" descr="Να μην περιέχει άγουρους ή πράσινους κόκκους σε αναλογία μεγαλύτερη του δύο ως τρία τοις εκατό.&#10;&#10; Να μην περιέχει υγρασία μεγαλύτερο του δεκαπέντε τοις εκατό.&#10;&#10;Στην συσκευασία του ρυζιού πρέπει να δηλώνεται η ποιότητα του (δεύτερης, τρίτης).&#10;&#10;Πρόσθετες ύλες: μονό ή διγλυκερίδια λιπαρών οξέων Ε471, πυριτικά.&#10;"/>
          <p:cNvSpPr/>
          <p:nvPr/>
        </p:nvSpPr>
        <p:spPr>
          <a:xfrm>
            <a:off x="467544" y="1772816"/>
            <a:ext cx="8147248" cy="3785652"/>
          </a:xfrm>
          <a:prstGeom prst="rect">
            <a:avLst/>
          </a:prstGeom>
        </p:spPr>
        <p:txBody>
          <a:bodyPr wrap="square">
            <a:spAutoFit/>
          </a:bodyPr>
          <a:lstStyle/>
          <a:p>
            <a:pPr marL="342900" indent="-342900" algn="just">
              <a:buFont typeface="Arial" panose="020B0604020202020204" pitchFamily="34" charset="0"/>
              <a:buChar char="•"/>
            </a:pPr>
            <a:r>
              <a:rPr lang="el-GR" altLang="el-GR" sz="2400" dirty="0"/>
              <a:t>Να μην περιέχει άγουρους ή πράσινους κόκκους σε αναλογία μεγαλύτερη του 2-3</a:t>
            </a:r>
            <a:r>
              <a:rPr lang="el-GR" altLang="el-GR" sz="2400" dirty="0" smtClean="0"/>
              <a:t>%.</a:t>
            </a:r>
          </a:p>
          <a:p>
            <a:pPr marL="342900" indent="-342900" algn="just">
              <a:buFont typeface="Arial" panose="020B0604020202020204" pitchFamily="34" charset="0"/>
              <a:buChar char="•"/>
            </a:pPr>
            <a:endParaRPr lang="el-GR" altLang="el-GR" sz="2400" dirty="0"/>
          </a:p>
          <a:p>
            <a:pPr marL="342900" indent="-342900" algn="just">
              <a:buFont typeface="Arial" panose="020B0604020202020204" pitchFamily="34" charset="0"/>
              <a:buChar char="•"/>
            </a:pPr>
            <a:r>
              <a:rPr lang="el-GR" altLang="el-GR" sz="2400" dirty="0"/>
              <a:t> Να μην περιέχει υγρασία &gt;15</a:t>
            </a:r>
            <a:r>
              <a:rPr lang="el-GR" altLang="el-GR" sz="2400" dirty="0" smtClean="0"/>
              <a:t>%.</a:t>
            </a:r>
          </a:p>
          <a:p>
            <a:pPr marL="342900" indent="-342900" algn="just">
              <a:buFont typeface="Arial" panose="020B0604020202020204" pitchFamily="34" charset="0"/>
              <a:buChar char="•"/>
            </a:pPr>
            <a:endParaRPr lang="el-GR" altLang="el-GR" sz="2400" dirty="0"/>
          </a:p>
          <a:p>
            <a:pPr marL="342900" indent="-342900" algn="just">
              <a:buFont typeface="Arial" panose="020B0604020202020204" pitchFamily="34" charset="0"/>
              <a:buChar char="•"/>
            </a:pPr>
            <a:r>
              <a:rPr lang="el-GR" altLang="el-GR" sz="2400" dirty="0"/>
              <a:t>Στην συσκευασία του ρυζιού πρέπει να δηλώνεται η ποιότητα του (δεύτερης, τρίτης</a:t>
            </a:r>
            <a:r>
              <a:rPr lang="el-GR" altLang="el-GR" sz="2400" dirty="0" smtClean="0"/>
              <a:t>).</a:t>
            </a:r>
          </a:p>
          <a:p>
            <a:pPr marL="342900" indent="-342900" algn="just">
              <a:buFont typeface="Arial" panose="020B0604020202020204" pitchFamily="34" charset="0"/>
              <a:buChar char="•"/>
            </a:pPr>
            <a:endParaRPr lang="el-GR" altLang="el-GR" sz="2400" dirty="0"/>
          </a:p>
          <a:p>
            <a:pPr marL="342900" indent="-342900" algn="just">
              <a:buFont typeface="Arial" panose="020B0604020202020204" pitchFamily="34" charset="0"/>
              <a:buChar char="•"/>
            </a:pPr>
            <a:r>
              <a:rPr lang="el-GR" altLang="el-GR" sz="2400" dirty="0"/>
              <a:t>Πρόσθετες ύλες</a:t>
            </a:r>
            <a:r>
              <a:rPr lang="en-US" altLang="el-GR" sz="2400" dirty="0"/>
              <a:t>: </a:t>
            </a:r>
            <a:r>
              <a:rPr lang="el-GR" altLang="el-GR" sz="2400" dirty="0"/>
              <a:t>μονό ή </a:t>
            </a:r>
            <a:r>
              <a:rPr lang="el-GR" altLang="el-GR" sz="2400" dirty="0" err="1"/>
              <a:t>διγλυκερίδια</a:t>
            </a:r>
            <a:r>
              <a:rPr lang="el-GR" altLang="el-GR" sz="2400" dirty="0"/>
              <a:t> λιπαρών οξέων Ε471, </a:t>
            </a:r>
            <a:r>
              <a:rPr lang="el-GR" altLang="el-GR" sz="2400" dirty="0" smtClean="0"/>
              <a:t>πυριτικά.</a:t>
            </a:r>
            <a:endParaRPr lang="el-GR" alt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Επεξεργασία του </a:t>
            </a:r>
            <a:r>
              <a:rPr lang="el-GR" altLang="el-GR" sz="4000" dirty="0" smtClean="0"/>
              <a:t>ρυζιού (1 από 5)</a:t>
            </a:r>
            <a:endParaRPr lang="el-GR" sz="4000" dirty="0"/>
          </a:p>
        </p:txBody>
      </p:sp>
      <p:sp>
        <p:nvSpPr>
          <p:cNvPr id="2" name="Ορθογώνιο 1" descr="Το ρύζι κατά την συγκομιδή του περιέχει περίπου είκοσι τοις εκατό , πρέπει να αποξηρανθεί με αργό ρυθμό για να μην εμφανίσει ρωγμές, οι άλλες κατεργασίες θα πρέπει να γίνονται με τέτοιο τρόπο ώστε να αποφεύγεται το σπάσιμο των κόκκων ρυζιού. &#10;&#10;Δύο κύριες φάσεις στους ορυζόμυλους:&#10;Αποφλοίωση,&#10;Στίλβωση.&#10;"/>
          <p:cNvSpPr/>
          <p:nvPr/>
        </p:nvSpPr>
        <p:spPr>
          <a:xfrm>
            <a:off x="467544" y="1052736"/>
            <a:ext cx="8208912" cy="5078313"/>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a:t>Το ρύζι κατά την συγκομιδή του περιέχει περίπου 20% , πρέπει να αποξηρανθεί με αργό ρυθμό για να μην εμφανίσει ρωγμές, οι άλλες κατεργασίες θα πρέπει να γίνονται με τέτοιο τρόπο ώστε να αποφεύγεται το σπάσιμο των κόκκων ρυζιού. </a:t>
            </a:r>
            <a:endParaRPr lang="el-GR" altLang="el-GR" sz="2400" dirty="0" smtClean="0"/>
          </a:p>
          <a:p>
            <a:pPr marL="342900" indent="-342900">
              <a:lnSpc>
                <a:spcPct val="150000"/>
              </a:lnSpc>
              <a:buFont typeface="Arial" panose="020B0604020202020204" pitchFamily="34" charset="0"/>
              <a:buChar char="•"/>
            </a:pPr>
            <a:endParaRPr lang="el-GR" altLang="el-GR" sz="2400" dirty="0"/>
          </a:p>
          <a:p>
            <a:pPr marL="342900" indent="-342900">
              <a:lnSpc>
                <a:spcPct val="150000"/>
              </a:lnSpc>
              <a:buFont typeface="Arial" panose="020B0604020202020204" pitchFamily="34" charset="0"/>
              <a:buChar char="•"/>
            </a:pPr>
            <a:r>
              <a:rPr lang="el-GR" altLang="el-GR" sz="2400" dirty="0"/>
              <a:t>Δύο κύριες φάσεις στους </a:t>
            </a:r>
            <a:r>
              <a:rPr lang="el-GR" altLang="el-GR" sz="2400" dirty="0" err="1" smtClean="0"/>
              <a:t>ορυζόμυλους</a:t>
            </a:r>
            <a:r>
              <a:rPr lang="el-GR" altLang="el-GR" sz="2400" dirty="0" smtClean="0"/>
              <a:t>:</a:t>
            </a:r>
            <a:endParaRPr lang="el-GR" altLang="el-GR" sz="2400" dirty="0"/>
          </a:p>
          <a:p>
            <a:pPr marL="800100" lvl="1" indent="-342900">
              <a:lnSpc>
                <a:spcPct val="150000"/>
              </a:lnSpc>
              <a:buFont typeface="Arial" panose="020B0604020202020204" pitchFamily="34" charset="0"/>
              <a:buChar char="•"/>
            </a:pPr>
            <a:r>
              <a:rPr lang="el-GR" altLang="el-GR" sz="2400" dirty="0" smtClean="0"/>
              <a:t>Αποφλοίωση,</a:t>
            </a:r>
            <a:endParaRPr lang="el-GR" altLang="el-GR" sz="2400" dirty="0"/>
          </a:p>
          <a:p>
            <a:pPr marL="800100" lvl="1" indent="-342900">
              <a:lnSpc>
                <a:spcPct val="150000"/>
              </a:lnSpc>
              <a:buFont typeface="Arial" panose="020B0604020202020204" pitchFamily="34" charset="0"/>
              <a:buChar char="•"/>
            </a:pPr>
            <a:r>
              <a:rPr lang="el-GR" altLang="el-GR" sz="2400" dirty="0" smtClean="0"/>
              <a:t>Στίλβωση.</a:t>
            </a:r>
            <a:endParaRPr lang="el-GR" alt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Επεξεργασία του ρυζιού </a:t>
            </a:r>
            <a:r>
              <a:rPr lang="el-GR" altLang="el-GR" dirty="0" smtClean="0"/>
              <a:t>(2 </a:t>
            </a:r>
            <a:r>
              <a:rPr lang="el-GR" altLang="el-GR" dirty="0"/>
              <a:t>από </a:t>
            </a:r>
            <a:r>
              <a:rPr lang="el-GR" altLang="el-GR" dirty="0" smtClean="0"/>
              <a:t>5)</a:t>
            </a:r>
            <a:endParaRPr lang="el-GR" dirty="0"/>
          </a:p>
        </p:txBody>
      </p:sp>
      <p:sp>
        <p:nvSpPr>
          <p:cNvPr id="2" name="Ορθογώνιο 1"/>
          <p:cNvSpPr/>
          <p:nvPr/>
        </p:nvSpPr>
        <p:spPr>
          <a:xfrm>
            <a:off x="467544" y="1014983"/>
            <a:ext cx="8208912" cy="5078313"/>
          </a:xfrm>
          <a:prstGeom prst="rect">
            <a:avLst/>
          </a:prstGeom>
        </p:spPr>
        <p:txBody>
          <a:bodyPr wrap="square">
            <a:spAutoFit/>
          </a:bodyPr>
          <a:lstStyle/>
          <a:p>
            <a:pPr marL="342900" indent="-342900">
              <a:lnSpc>
                <a:spcPct val="150000"/>
              </a:lnSpc>
              <a:buFont typeface="Wingdings" panose="05000000000000000000" pitchFamily="2" charset="2"/>
              <a:buChar char="§"/>
            </a:pPr>
            <a:r>
              <a:rPr lang="el-GR" altLang="el-GR" sz="2400" dirty="0" smtClean="0"/>
              <a:t>Καθαρισμός,</a:t>
            </a:r>
          </a:p>
          <a:p>
            <a:pPr marL="342900" indent="-342900">
              <a:lnSpc>
                <a:spcPct val="150000"/>
              </a:lnSpc>
              <a:buFont typeface="Wingdings" panose="05000000000000000000" pitchFamily="2" charset="2"/>
              <a:buChar char="§"/>
            </a:pPr>
            <a:r>
              <a:rPr lang="el-GR" altLang="el-GR" sz="2400" dirty="0" smtClean="0"/>
              <a:t>Αποφλοίωση: λειαντικούς δίσκους στρεφόμενους με διαφορετικές ταχύτητες,</a:t>
            </a:r>
          </a:p>
          <a:p>
            <a:pPr marL="342900" indent="-342900">
              <a:lnSpc>
                <a:spcPct val="150000"/>
              </a:lnSpc>
              <a:buFont typeface="Wingdings" panose="05000000000000000000" pitchFamily="2" charset="2"/>
              <a:buChar char="§"/>
            </a:pPr>
            <a:r>
              <a:rPr lang="el-GR" altLang="el-GR" sz="2400" dirty="0" smtClean="0"/>
              <a:t>Διαχωρισμός του φλοιού,</a:t>
            </a:r>
          </a:p>
          <a:p>
            <a:pPr marL="342900" indent="-342900">
              <a:lnSpc>
                <a:spcPct val="150000"/>
              </a:lnSpc>
              <a:buFont typeface="Wingdings" panose="05000000000000000000" pitchFamily="2" charset="2"/>
              <a:buChar char="§"/>
            </a:pPr>
            <a:r>
              <a:rPr lang="el-GR" altLang="el-GR" sz="2400" dirty="0" smtClean="0"/>
              <a:t>Στίλβωση:</a:t>
            </a:r>
          </a:p>
          <a:p>
            <a:pPr marL="800100" lvl="1" indent="-342900" algn="just">
              <a:lnSpc>
                <a:spcPct val="150000"/>
              </a:lnSpc>
              <a:buFont typeface="Arial" panose="020B0604020202020204" pitchFamily="34" charset="0"/>
              <a:buChar char="•"/>
            </a:pPr>
            <a:r>
              <a:rPr lang="el-GR" altLang="el-GR" sz="2400" dirty="0" smtClean="0"/>
              <a:t>H στίλβωση του ρυζιού πρέπει να γίνεται μηχανικά ή με αβλαβείς ανόργανες ή οργανικές ουσίες, κατά τρόπον ώστε μετά την επεξεργασία, το ρύζι να είναι απαλλαγμένο από κάθε υπόλειμμα στιλβωτικού μέσου.</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Επεξεργασία του ρυζιού </a:t>
            </a:r>
            <a:r>
              <a:rPr lang="el-GR" altLang="el-GR" dirty="0" smtClean="0"/>
              <a:t>(3 </a:t>
            </a:r>
            <a:r>
              <a:rPr lang="el-GR" altLang="el-GR" dirty="0"/>
              <a:t>από </a:t>
            </a:r>
            <a:r>
              <a:rPr lang="el-GR" altLang="el-GR" dirty="0" smtClean="0"/>
              <a:t>5)</a:t>
            </a:r>
            <a:endParaRPr lang="el-GR" dirty="0"/>
          </a:p>
        </p:txBody>
      </p:sp>
      <p:sp>
        <p:nvSpPr>
          <p:cNvPr id="2" name="Ορθογώνιο 1" descr="Κατά τις κατεργασίες του ρυζιού σημειώνεται μεγάλη απώλεια βιταμινών της ομάδος Β, που καθώς βρίσκονται στο φλοιό του ρυζιού, απομακρύνονται με την αποφλοίωση και τη στίλβωση.&#10;Με την υδροθερμική επεξεργασία έχουμε αύξηση της περιεκτικότητας των βιταμινών.&#10;Το υδροθερμικό κατεργασμένο ρύζι (parboiled) θεωρείται σταθερότερο στη συντήρηση λόγω της καταστροφής των λιπασών κατά τη θέρμανση του.&#10;"/>
          <p:cNvSpPr/>
          <p:nvPr/>
        </p:nvSpPr>
        <p:spPr>
          <a:xfrm>
            <a:off x="467544" y="980728"/>
            <a:ext cx="8208912" cy="507831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altLang="el-GR" sz="2400" dirty="0"/>
              <a:t>Κατά τις κατεργασίες του ρυζιού σημειώνεται μεγάλη απώλεια βιταμινών της ομάδος Β, που καθώς βρίσκονται στο φλοιό του ρυζιού, απομακρύνονται με την αποφλοίωση και τη </a:t>
            </a:r>
            <a:r>
              <a:rPr lang="el-GR" altLang="el-GR" sz="2400" dirty="0" smtClean="0"/>
              <a:t>στίλβωση.</a:t>
            </a:r>
            <a:endParaRPr lang="el-GR" altLang="el-GR" sz="2400" dirty="0"/>
          </a:p>
          <a:p>
            <a:pPr marL="342900" indent="-342900" algn="just">
              <a:lnSpc>
                <a:spcPct val="150000"/>
              </a:lnSpc>
              <a:buFont typeface="Arial" panose="020B0604020202020204" pitchFamily="34" charset="0"/>
              <a:buChar char="•"/>
            </a:pPr>
            <a:r>
              <a:rPr lang="el-GR" altLang="el-GR" sz="2400" dirty="0"/>
              <a:t>Με την υδροθερμική επεξεργασία έχουμε αύξηση της περιεκτικότητας των βιταμινών.</a:t>
            </a:r>
          </a:p>
          <a:p>
            <a:pPr marL="342900" indent="-342900" algn="just">
              <a:lnSpc>
                <a:spcPct val="150000"/>
              </a:lnSpc>
              <a:buFont typeface="Arial" panose="020B0604020202020204" pitchFamily="34" charset="0"/>
              <a:buChar char="•"/>
            </a:pPr>
            <a:r>
              <a:rPr lang="el-GR" altLang="el-GR" sz="2400" dirty="0"/>
              <a:t>Το υδροθερμικό κατεργασμένο ρύζι (</a:t>
            </a:r>
            <a:r>
              <a:rPr lang="en-US" altLang="el-GR" sz="2400" dirty="0"/>
              <a:t>parboiled)</a:t>
            </a:r>
            <a:r>
              <a:rPr lang="el-GR" altLang="el-GR" sz="2400" dirty="0"/>
              <a:t> θεωρείται σταθερότερο στη συντήρηση λόγω της καταστροφής των </a:t>
            </a:r>
            <a:r>
              <a:rPr lang="el-GR" altLang="el-GR" sz="2400" dirty="0" err="1"/>
              <a:t>λιπασών</a:t>
            </a:r>
            <a:r>
              <a:rPr lang="el-GR" altLang="el-GR" sz="2400" dirty="0"/>
              <a:t> κατά τη θέρμανση του.</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 xmlns:p14="http://schemas.microsoft.com/office/powerpoint/2010/main" val="257064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Επεξεργασία του ρυζιού </a:t>
            </a:r>
            <a:r>
              <a:rPr lang="el-GR" altLang="el-GR" dirty="0" smtClean="0"/>
              <a:t>(4 </a:t>
            </a:r>
            <a:r>
              <a:rPr lang="el-GR" altLang="el-GR" dirty="0"/>
              <a:t>από 5)</a:t>
            </a:r>
            <a:endParaRPr lang="el-GR" dirty="0"/>
          </a:p>
        </p:txBody>
      </p:sp>
      <p:sp>
        <p:nvSpPr>
          <p:cNvPr id="6" name="2 - Θέση περιεχομένου" descr="Υδροθερμική κατεργασία ρυζιού.&#10;Διαβροχή του αναποφλοίωτου ρυζιού σε νερό θερμοκρασία ογδόντα βαθμούς κελσίου επί μερικές ώρες, ακολουθούμενη από κατεργασία με ατμό και τελική ξήρανση.&#10;Έχουμε διάχυση των βιταμινών και των ανόργανων αλάτων από τα εξωτερικά στρώματα του αναποφλοίωτου ρυζιού προς το ενδοσπέρμιο. &#10;Με τον τρόπο αυτό η απώλεια θρεπτικών συστατικών κατά την στίλβωση γίνεται μικρότερη, οι κόκκοι του ρυζιού σκληρότεροι και σπάζουν δυσκολότερα ενώ μεγάλο μέρος του αμύλου ζελατινοποιείται.&#10;&#10;"/>
          <p:cNvSpPr>
            <a:spLocks noGrp="1"/>
          </p:cNvSpPr>
          <p:nvPr>
            <p:ph sz="quarter" idx="1"/>
          </p:nvPr>
        </p:nvSpPr>
        <p:spPr>
          <a:xfrm>
            <a:off x="612648" y="1268760"/>
            <a:ext cx="8153400" cy="4680520"/>
          </a:xfrm>
        </p:spPr>
        <p:txBody>
          <a:bodyPr>
            <a:noAutofit/>
          </a:bodyPr>
          <a:lstStyle/>
          <a:p>
            <a:pPr marL="0" indent="0">
              <a:buNone/>
            </a:pPr>
            <a:r>
              <a:rPr lang="el-GR" altLang="el-GR" sz="2400" dirty="0"/>
              <a:t>Υδροθερμική κατεργασία </a:t>
            </a:r>
            <a:r>
              <a:rPr lang="el-GR" altLang="el-GR" sz="2400" dirty="0" smtClean="0"/>
              <a:t>ρυζιού.</a:t>
            </a:r>
          </a:p>
          <a:p>
            <a:pPr algn="just"/>
            <a:r>
              <a:rPr lang="el-GR" altLang="el-GR" sz="2400" dirty="0"/>
              <a:t>Διαβροχή του αναποφλοίωτου ρυζιού σε νερό θερμοκρασία 80ο </a:t>
            </a:r>
            <a:r>
              <a:rPr lang="en-US" altLang="el-GR" sz="2400" dirty="0"/>
              <a:t>C </a:t>
            </a:r>
            <a:r>
              <a:rPr lang="el-GR" altLang="el-GR" sz="2400" dirty="0"/>
              <a:t>επί μερικές ώρες, ακολουθούμενη από κατεργασία με ατμό και τελική ξήρανση.</a:t>
            </a:r>
          </a:p>
          <a:p>
            <a:pPr algn="just"/>
            <a:r>
              <a:rPr lang="el-GR" altLang="el-GR" sz="2400" dirty="0"/>
              <a:t>Έχουμε διάχυση των βιταμινών και των ανόργανων αλάτων από τα εξωτερικά στρώματα του αναποφλοίωτου ρυζιού προς το </a:t>
            </a:r>
            <a:r>
              <a:rPr lang="el-GR" altLang="el-GR" sz="2400" dirty="0" err="1"/>
              <a:t>ενδοσπέρμιο</a:t>
            </a:r>
            <a:r>
              <a:rPr lang="el-GR" altLang="el-GR" sz="2400" dirty="0"/>
              <a:t>. </a:t>
            </a:r>
          </a:p>
          <a:p>
            <a:pPr algn="just"/>
            <a:r>
              <a:rPr lang="el-GR" altLang="el-GR" sz="2400" dirty="0"/>
              <a:t>Με τον τρόπο αυτό η απώλεια θρεπτικών συστατικών κατά την στίλβωση γίνεται μικρότερη, οι κόκκοι του ρυζιού σκληρότεροι και σπάζουν δυσκολότερα ενώ μεγάλο μέρος του αμύλου ζελατινοποιείται</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 xmlns:p14="http://schemas.microsoft.com/office/powerpoint/2010/main" val="257064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Επεξεργασία του ρυζιού </a:t>
            </a:r>
            <a:r>
              <a:rPr lang="el-GR" altLang="el-GR" dirty="0" smtClean="0"/>
              <a:t>(5 </a:t>
            </a:r>
            <a:r>
              <a:rPr lang="el-GR" altLang="el-GR" dirty="0"/>
              <a:t>από 5)</a:t>
            </a:r>
            <a:endParaRPr lang="el-GR" dirty="0"/>
          </a:p>
        </p:txBody>
      </p:sp>
      <p:sp>
        <p:nvSpPr>
          <p:cNvPr id="2" name="Ορθογώνιο 1" descr="Το ρύζι πρέπει να είναι πλήρως επεξεργασμένο (λευκασμένο) με στίλβωση για τον αντιστοιχούντα σε κάθε ποικιλία εμπορικό τύπο.&#10;&#10;παραδείγματος χάριν «γλασσέ» για τις στρογγυλόσπερμες ή μικρόκαρπες και&#10;&#10;«καρολίνα» για τις μακρόκαρπες ή μεσόκαρπες ποικιλίες.&#10;"/>
          <p:cNvSpPr/>
          <p:nvPr/>
        </p:nvSpPr>
        <p:spPr>
          <a:xfrm>
            <a:off x="539552" y="1556792"/>
            <a:ext cx="8136904" cy="3970318"/>
          </a:xfrm>
          <a:prstGeom prst="rect">
            <a:avLst/>
          </a:prstGeom>
        </p:spPr>
        <p:txBody>
          <a:bodyPr wrap="square">
            <a:spAutoFit/>
          </a:bodyPr>
          <a:lstStyle/>
          <a:p>
            <a:pPr marL="285750" indent="-285750">
              <a:lnSpc>
                <a:spcPct val="150000"/>
              </a:lnSpc>
              <a:buFont typeface="Arial" panose="020B0604020202020204" pitchFamily="34" charset="0"/>
              <a:buChar char="•"/>
            </a:pPr>
            <a:r>
              <a:rPr lang="el-GR" altLang="el-GR" sz="2400" dirty="0"/>
              <a:t>Το ρύζι πρέπει να είναι πλήρως επεξεργασμένο (λευκασμένο) με στίλβωση για τον αντιστοιχούντα σε κάθε ποικιλία εμπορικό </a:t>
            </a:r>
            <a:r>
              <a:rPr lang="el-GR" altLang="el-GR" sz="2400" dirty="0" smtClean="0"/>
              <a:t>τύπο.</a:t>
            </a:r>
          </a:p>
          <a:p>
            <a:pPr marL="285750" indent="-285750">
              <a:lnSpc>
                <a:spcPct val="150000"/>
              </a:lnSpc>
              <a:buFont typeface="Arial" panose="020B0604020202020204" pitchFamily="34" charset="0"/>
              <a:buChar char="•"/>
            </a:pPr>
            <a:endParaRPr lang="el-GR" altLang="el-GR" sz="2400" dirty="0"/>
          </a:p>
          <a:p>
            <a:pPr marL="285750" indent="-285750">
              <a:lnSpc>
                <a:spcPct val="150000"/>
              </a:lnSpc>
              <a:buFont typeface="Arial" panose="020B0604020202020204" pitchFamily="34" charset="0"/>
              <a:buChar char="•"/>
            </a:pPr>
            <a:r>
              <a:rPr lang="el-GR" altLang="el-GR" sz="2400" dirty="0"/>
              <a:t>π.χ. «</a:t>
            </a:r>
            <a:r>
              <a:rPr lang="el-GR" altLang="el-GR" sz="2400" dirty="0" err="1"/>
              <a:t>γλασσέ</a:t>
            </a:r>
            <a:r>
              <a:rPr lang="el-GR" altLang="el-GR" sz="2400" dirty="0"/>
              <a:t>» για τις </a:t>
            </a:r>
            <a:r>
              <a:rPr lang="el-GR" altLang="el-GR" sz="2400" dirty="0" err="1"/>
              <a:t>στρογγυλόσπερμες</a:t>
            </a:r>
            <a:r>
              <a:rPr lang="el-GR" altLang="el-GR" sz="2400" dirty="0"/>
              <a:t> ή μικρόκαρπες </a:t>
            </a:r>
            <a:r>
              <a:rPr lang="el-GR" altLang="el-GR" sz="2400" dirty="0" smtClean="0"/>
              <a:t>και</a:t>
            </a:r>
          </a:p>
          <a:p>
            <a:pPr marL="285750" indent="-285750">
              <a:lnSpc>
                <a:spcPct val="150000"/>
              </a:lnSpc>
              <a:buFont typeface="Arial" panose="020B0604020202020204" pitchFamily="34" charset="0"/>
              <a:buChar char="•"/>
            </a:pPr>
            <a:endParaRPr lang="el-GR" altLang="el-GR" sz="2400" dirty="0"/>
          </a:p>
          <a:p>
            <a:pPr marL="285750" indent="-285750">
              <a:lnSpc>
                <a:spcPct val="150000"/>
              </a:lnSpc>
              <a:buFont typeface="Arial" panose="020B0604020202020204" pitchFamily="34" charset="0"/>
              <a:buChar char="•"/>
            </a:pPr>
            <a:r>
              <a:rPr lang="el-GR" altLang="el-GR" sz="2400" dirty="0"/>
              <a:t>«</a:t>
            </a:r>
            <a:r>
              <a:rPr lang="el-GR" altLang="el-GR" sz="2400" dirty="0" err="1"/>
              <a:t>καρολίνα</a:t>
            </a:r>
            <a:r>
              <a:rPr lang="el-GR" altLang="el-GR" sz="2400" dirty="0"/>
              <a:t>» για τις </a:t>
            </a:r>
            <a:r>
              <a:rPr lang="el-GR" altLang="el-GR" sz="2400" dirty="0" err="1"/>
              <a:t>μακρόκαρπες</a:t>
            </a:r>
            <a:r>
              <a:rPr lang="el-GR" altLang="el-GR" sz="2400" dirty="0"/>
              <a:t> ή </a:t>
            </a:r>
            <a:r>
              <a:rPr lang="el-GR" altLang="el-GR" sz="2400" dirty="0" err="1"/>
              <a:t>μεσόκαρπες</a:t>
            </a:r>
            <a:r>
              <a:rPr lang="el-GR" altLang="el-GR" sz="2400" dirty="0"/>
              <a:t> ποικιλίες</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 xmlns:p14="http://schemas.microsoft.com/office/powerpoint/2010/main" val="257064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243461"/>
          </a:xfrm>
        </p:spPr>
        <p:txBody>
          <a:bodyPr>
            <a:normAutofit/>
          </a:bodyPr>
          <a:lstStyle/>
          <a:p>
            <a:pPr marL="0"/>
            <a:r>
              <a:rPr lang="el-GR" sz="2800" dirty="0" smtClean="0"/>
              <a:t>Περιγραφή της έννοιας και της εξέλιξης της  επιστήμης Των Σιτηρών με αναφορά στις σημαντικότερες ανακαλύψεις και την πορεία εξέλιξης της Επιστήμης των Σιτηρών.</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132856"/>
            <a:ext cx="8208912" cy="2509739"/>
          </a:xfrm>
        </p:spPr>
        <p:txBody>
          <a:bodyPr>
            <a:noAutofit/>
          </a:bodyPr>
          <a:lstStyle/>
          <a:p>
            <a:pPr fontAlgn="auto">
              <a:spcAft>
                <a:spcPts val="0"/>
              </a:spcAft>
              <a:defRPr/>
            </a:pPr>
            <a:r>
              <a:rPr lang="el-GR" altLang="el-GR" dirty="0" smtClean="0">
                <a:hlinkClick r:id="rId4" action="ppaction://hlinksldjump"/>
              </a:rPr>
              <a:t>Δημητριακά,</a:t>
            </a:r>
            <a:endParaRPr lang="el-GR" altLang="el-GR" dirty="0" smtClean="0"/>
          </a:p>
          <a:p>
            <a:pPr fontAlgn="auto">
              <a:spcAft>
                <a:spcPts val="0"/>
              </a:spcAft>
              <a:defRPr/>
            </a:pPr>
            <a:r>
              <a:rPr lang="el-GR" altLang="el-GR" dirty="0">
                <a:hlinkClick r:id="rId5" action="ppaction://hlinksldjump"/>
              </a:rPr>
              <a:t>Είδη </a:t>
            </a:r>
            <a:r>
              <a:rPr lang="el-GR" altLang="el-GR" dirty="0" smtClean="0">
                <a:hlinkClick r:id="rId5" action="ppaction://hlinksldjump"/>
              </a:rPr>
              <a:t>σιταριών,</a:t>
            </a:r>
            <a:endParaRPr lang="el-GR" altLang="el-GR" dirty="0" smtClean="0"/>
          </a:p>
          <a:p>
            <a:pPr fontAlgn="auto">
              <a:spcAft>
                <a:spcPts val="0"/>
              </a:spcAft>
              <a:defRPr/>
            </a:pPr>
            <a:r>
              <a:rPr lang="el-GR" altLang="el-GR" dirty="0" smtClean="0">
                <a:hlinkClick r:id="rId6" action="ppaction://hlinksldjump"/>
              </a:rPr>
              <a:t>Ρύζι,</a:t>
            </a:r>
            <a:endParaRPr lang="el-GR" altLang="el-GR" dirty="0" smtClean="0"/>
          </a:p>
          <a:p>
            <a:pPr fontAlgn="auto">
              <a:spcAft>
                <a:spcPts val="0"/>
              </a:spcAft>
              <a:defRPr/>
            </a:pPr>
            <a:endParaRPr lang="el-GR" altLang="el-GR" dirty="0" smtClean="0"/>
          </a:p>
          <a:p>
            <a:pPr fontAlgn="auto">
              <a:spcAft>
                <a:spcPts val="0"/>
              </a:spcAft>
              <a:defRPr/>
            </a:pP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152128"/>
          </a:xfrm>
        </p:spPr>
        <p:txBody>
          <a:bodyPr>
            <a:noAutofit/>
          </a:bodyPr>
          <a:lstStyle/>
          <a:p>
            <a:r>
              <a:rPr lang="el-GR" altLang="el-GR" sz="4000" dirty="0"/>
              <a:t>Δημητριακά</a:t>
            </a:r>
            <a:endParaRPr lang="el-GR" sz="4000" dirty="0"/>
          </a:p>
        </p:txBody>
      </p:sp>
      <p:sp>
        <p:nvSpPr>
          <p:cNvPr id="23" name="Rectangle 3"/>
          <p:cNvSpPr>
            <a:spLocks noGrp="1" noChangeArrowheads="1"/>
          </p:cNvSpPr>
          <p:nvPr>
            <p:ph idx="1"/>
            <p:custDataLst>
              <p:tags r:id="rId3"/>
            </p:custDataLst>
          </p:nvPr>
        </p:nvSpPr>
        <p:spPr>
          <a:xfrm>
            <a:off x="457200" y="1052736"/>
            <a:ext cx="8229600" cy="5256584"/>
          </a:xfrm>
        </p:spPr>
        <p:txBody>
          <a:bodyPr>
            <a:noAutofit/>
          </a:bodyPr>
          <a:lstStyle/>
          <a:p>
            <a:pPr marL="0" indent="0" algn="just">
              <a:lnSpc>
                <a:spcPct val="80000"/>
              </a:lnSpc>
              <a:buNone/>
            </a:pPr>
            <a:r>
              <a:rPr lang="el-GR" altLang="el-GR" sz="2400" dirty="0"/>
              <a:t>«Δημητριακοί καρποί» ή «Δημητριακά» ή «Σιτηρά», ορίζονται </a:t>
            </a:r>
            <a:r>
              <a:rPr lang="el-GR" altLang="el-GR" sz="2400" dirty="0" smtClean="0"/>
              <a:t>οι </a:t>
            </a:r>
            <a:r>
              <a:rPr lang="el-GR" altLang="el-GR" sz="2400" dirty="0" err="1" smtClean="0"/>
              <a:t>αποξηραθέντες</a:t>
            </a:r>
            <a:r>
              <a:rPr lang="el-GR" altLang="el-GR" sz="2400" dirty="0" smtClean="0"/>
              <a:t> </a:t>
            </a:r>
            <a:r>
              <a:rPr lang="el-GR" altLang="el-GR" sz="2400" dirty="0"/>
              <a:t>ώριμοι καρποί ορισμένων φυτών της οικογένειας των </a:t>
            </a:r>
            <a:r>
              <a:rPr lang="el-GR" altLang="el-GR" sz="2400" dirty="0" err="1"/>
              <a:t>αγροστωδών</a:t>
            </a:r>
            <a:r>
              <a:rPr lang="el-GR" altLang="el-GR" sz="2400" dirty="0"/>
              <a:t> που είναι απαλλαγμένοι από κάθε ανόργανης ή οργανικής </a:t>
            </a:r>
            <a:r>
              <a:rPr lang="el-GR" altLang="el-GR" sz="2400" dirty="0" smtClean="0"/>
              <a:t>ύλης.</a:t>
            </a:r>
            <a:endParaRPr lang="el-GR" altLang="el-GR" sz="2400" dirty="0"/>
          </a:p>
          <a:p>
            <a:pPr marL="0" indent="0">
              <a:lnSpc>
                <a:spcPct val="80000"/>
              </a:lnSpc>
              <a:buNone/>
            </a:pPr>
            <a:r>
              <a:rPr lang="el-GR" altLang="el-GR" sz="2400" dirty="0" smtClean="0"/>
              <a:t>Δημητριακά είναι: </a:t>
            </a:r>
            <a:endParaRPr lang="el-GR" altLang="el-GR" sz="2400" dirty="0"/>
          </a:p>
          <a:p>
            <a:pPr>
              <a:lnSpc>
                <a:spcPct val="80000"/>
              </a:lnSpc>
              <a:buFontTx/>
              <a:buChar char="•"/>
            </a:pPr>
            <a:r>
              <a:rPr lang="el-GR" altLang="el-GR" sz="2400" dirty="0" smtClean="0"/>
              <a:t>Σιτάρι,</a:t>
            </a:r>
            <a:endParaRPr lang="el-GR" altLang="el-GR" sz="2400" dirty="0"/>
          </a:p>
          <a:p>
            <a:pPr>
              <a:lnSpc>
                <a:spcPct val="80000"/>
              </a:lnSpc>
              <a:buFontTx/>
              <a:buChar char="•"/>
            </a:pPr>
            <a:r>
              <a:rPr lang="el-GR" altLang="el-GR" sz="2400" dirty="0" smtClean="0"/>
              <a:t>Καλαμπόκι,</a:t>
            </a:r>
            <a:endParaRPr lang="el-GR" altLang="el-GR" sz="2400" dirty="0"/>
          </a:p>
          <a:p>
            <a:pPr>
              <a:lnSpc>
                <a:spcPct val="80000"/>
              </a:lnSpc>
              <a:buFontTx/>
              <a:buChar char="•"/>
            </a:pPr>
            <a:r>
              <a:rPr lang="el-GR" altLang="el-GR" sz="2400" dirty="0" smtClean="0"/>
              <a:t>Ρύζι,</a:t>
            </a:r>
            <a:endParaRPr lang="el-GR" altLang="el-GR" sz="2400" dirty="0"/>
          </a:p>
          <a:p>
            <a:pPr>
              <a:lnSpc>
                <a:spcPct val="80000"/>
              </a:lnSpc>
              <a:buFontTx/>
              <a:buChar char="•"/>
            </a:pPr>
            <a:r>
              <a:rPr lang="el-GR" altLang="el-GR" sz="2400" dirty="0"/>
              <a:t>Κριθάρι,</a:t>
            </a:r>
          </a:p>
          <a:p>
            <a:pPr>
              <a:lnSpc>
                <a:spcPct val="80000"/>
              </a:lnSpc>
              <a:buFontTx/>
              <a:buChar char="•"/>
            </a:pPr>
            <a:r>
              <a:rPr lang="el-GR" altLang="el-GR" sz="2400" dirty="0" smtClean="0"/>
              <a:t>Βρώμη,</a:t>
            </a:r>
            <a:endParaRPr lang="el-GR" altLang="el-GR" sz="2400" dirty="0"/>
          </a:p>
          <a:p>
            <a:pPr>
              <a:lnSpc>
                <a:spcPct val="80000"/>
              </a:lnSpc>
              <a:buFontTx/>
              <a:buChar char="•"/>
            </a:pPr>
            <a:r>
              <a:rPr lang="el-GR" altLang="el-GR" sz="2400" dirty="0" smtClean="0"/>
              <a:t>Σίκαλη,</a:t>
            </a:r>
            <a:endParaRPr lang="el-GR" altLang="el-GR" sz="2400" dirty="0"/>
          </a:p>
          <a:p>
            <a:pPr>
              <a:lnSpc>
                <a:spcPct val="80000"/>
              </a:lnSpc>
              <a:buFontTx/>
              <a:buChar char="•"/>
            </a:pPr>
            <a:r>
              <a:rPr lang="el-GR" altLang="el-GR" sz="2400" dirty="0" smtClean="0"/>
              <a:t>Σόργο,</a:t>
            </a:r>
            <a:endParaRPr lang="el-GR" altLang="el-GR" sz="2400" dirty="0"/>
          </a:p>
          <a:p>
            <a:pPr>
              <a:lnSpc>
                <a:spcPct val="80000"/>
              </a:lnSpc>
              <a:buFontTx/>
              <a:buChar char="•"/>
            </a:pPr>
            <a:r>
              <a:rPr lang="el-GR" altLang="el-GR" sz="2400" dirty="0" smtClean="0"/>
              <a:t>Κεχρί.</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008112"/>
          </a:xfrm>
        </p:spPr>
        <p:txBody>
          <a:bodyPr>
            <a:noAutofit/>
          </a:bodyPr>
          <a:lstStyle/>
          <a:p>
            <a:r>
              <a:rPr lang="el-GR" altLang="el-GR" sz="4000" dirty="0"/>
              <a:t>	Χημική σύσταση </a:t>
            </a:r>
            <a:endParaRPr lang="el-GR" sz="4000" dirty="0"/>
          </a:p>
        </p:txBody>
      </p:sp>
      <p:sp>
        <p:nvSpPr>
          <p:cNvPr id="9" name="Rectangle 3" descr="Νερό, πριν τον θερισμό τριάντα τοις εκατό, μετά τον θερισμό και ξήρανση θα πρέπει να φθάσει στο δέκα ως δέκα τέσσερα τοις εκατό (συνήθως δώδεκα ως δεκατρία τοις εκατό).&#10;Άμυλο, πενήντα ως εβδομηντα πέντε τοις εκατό του βάρους, μορφή αμυλόκοκκων.&#10;Άλλοι υδατάνθρακες: στα πίτυρα (κυτταρίνες, πεντοζάνες).&#10;Πρωτεΐνες (γλουτένη-μη υδατοδιαλυτές, αλβουμινες-υδατοδιαλυτές).&#10;Ανόργανες ύλες: φωσφορικού καλίου, φωσφορικού μαγνησίου, τέφρα πάνω από ένα κόμμα τέσσερα τοις εκατό.&#10;Ένζυμα:αμυλάσες, πρωτεάσες, λιπάσες, πεντοζανάσες.&#10;Λίπος: ένα ως τρία τοις εκατό, καλαμπόκι στο πέντε τοις εκατό.&#10;"/>
          <p:cNvSpPr txBox="1">
            <a:spLocks noChangeArrowheads="1"/>
          </p:cNvSpPr>
          <p:nvPr>
            <p:custDataLst>
              <p:tags r:id="rId2"/>
            </p:custDataLst>
          </p:nvPr>
        </p:nvSpPr>
        <p:spPr>
          <a:xfrm>
            <a:off x="467544" y="1484784"/>
            <a:ext cx="8219256" cy="39604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lnSpc>
                <a:spcPct val="90000"/>
              </a:lnSpc>
              <a:buFont typeface="Wingdings" panose="05000000000000000000" pitchFamily="2" charset="2"/>
              <a:buChar char="§"/>
            </a:pPr>
            <a:r>
              <a:rPr lang="el-GR" altLang="el-GR" sz="2400" dirty="0"/>
              <a:t>Νερό, πριν τον θερισμό 30%, μετά τον θερισμό και ξήρανση θα πρέπει να φθάσει στο 10-14% (συνήθως 12-13</a:t>
            </a:r>
            <a:r>
              <a:rPr lang="el-GR" altLang="el-GR" sz="2400" dirty="0" smtClean="0"/>
              <a:t>%).</a:t>
            </a:r>
            <a:endParaRPr lang="el-GR" altLang="el-GR" sz="2400" dirty="0"/>
          </a:p>
          <a:p>
            <a:pPr marL="342900" indent="-342900" algn="just">
              <a:lnSpc>
                <a:spcPct val="90000"/>
              </a:lnSpc>
              <a:buFont typeface="Wingdings" panose="05000000000000000000" pitchFamily="2" charset="2"/>
              <a:buChar char="§"/>
            </a:pPr>
            <a:r>
              <a:rPr lang="el-GR" altLang="el-GR" sz="2400" dirty="0"/>
              <a:t>Άμυλο, 50-75% του βάρους, μορφή </a:t>
            </a:r>
            <a:r>
              <a:rPr lang="el-GR" altLang="el-GR" sz="2400" dirty="0" err="1"/>
              <a:t>αμυλόκοκκων</a:t>
            </a:r>
            <a:r>
              <a:rPr lang="el-GR" altLang="el-GR" sz="2400" dirty="0"/>
              <a:t>.</a:t>
            </a:r>
          </a:p>
          <a:p>
            <a:pPr marL="342900" indent="-342900" algn="just">
              <a:lnSpc>
                <a:spcPct val="90000"/>
              </a:lnSpc>
              <a:buFont typeface="Wingdings" panose="05000000000000000000" pitchFamily="2" charset="2"/>
              <a:buChar char="§"/>
            </a:pPr>
            <a:r>
              <a:rPr lang="el-GR" altLang="el-GR" sz="2400" dirty="0"/>
              <a:t>Άλλοι υδατάνθρακες</a:t>
            </a:r>
            <a:r>
              <a:rPr lang="en-US" altLang="el-GR" sz="2400" dirty="0"/>
              <a:t>: </a:t>
            </a:r>
            <a:r>
              <a:rPr lang="el-GR" altLang="el-GR" sz="2400" dirty="0"/>
              <a:t>στα πίτυρα (</a:t>
            </a:r>
            <a:r>
              <a:rPr lang="el-GR" altLang="el-GR" sz="2400" dirty="0" err="1"/>
              <a:t>κυτταρίνες</a:t>
            </a:r>
            <a:r>
              <a:rPr lang="el-GR" altLang="el-GR" sz="2400" dirty="0"/>
              <a:t>, </a:t>
            </a:r>
            <a:r>
              <a:rPr lang="el-GR" altLang="el-GR" sz="2400" dirty="0" err="1"/>
              <a:t>πεντοζάνες</a:t>
            </a:r>
            <a:r>
              <a:rPr lang="el-GR" altLang="el-GR" sz="2400" dirty="0" smtClean="0"/>
              <a:t>).</a:t>
            </a:r>
            <a:endParaRPr lang="el-GR" altLang="el-GR" sz="2400" dirty="0"/>
          </a:p>
          <a:p>
            <a:pPr marL="342900" indent="-342900" algn="just">
              <a:lnSpc>
                <a:spcPct val="90000"/>
              </a:lnSpc>
              <a:buFont typeface="Wingdings" panose="05000000000000000000" pitchFamily="2" charset="2"/>
              <a:buChar char="§"/>
            </a:pPr>
            <a:r>
              <a:rPr lang="el-GR" altLang="el-GR" sz="2400" dirty="0"/>
              <a:t>Πρωτεΐνες (</a:t>
            </a:r>
            <a:r>
              <a:rPr lang="el-GR" altLang="el-GR" sz="2400" dirty="0" err="1"/>
              <a:t>γλουτένη</a:t>
            </a:r>
            <a:r>
              <a:rPr lang="en-US" altLang="el-GR" sz="2400" dirty="0"/>
              <a:t>-</a:t>
            </a:r>
            <a:r>
              <a:rPr lang="el-GR" altLang="el-GR" sz="2400" dirty="0"/>
              <a:t>μη </a:t>
            </a:r>
            <a:r>
              <a:rPr lang="el-GR" altLang="el-GR" sz="2400" dirty="0" err="1"/>
              <a:t>υδατοδιαλυτές</a:t>
            </a:r>
            <a:r>
              <a:rPr lang="el-GR" altLang="el-GR" sz="2400" dirty="0"/>
              <a:t>, </a:t>
            </a:r>
            <a:r>
              <a:rPr lang="el-GR" altLang="el-GR" sz="2400" dirty="0" err="1"/>
              <a:t>αλβουμινες</a:t>
            </a:r>
            <a:r>
              <a:rPr lang="el-GR" altLang="el-GR" sz="2400" dirty="0"/>
              <a:t>-</a:t>
            </a:r>
            <a:r>
              <a:rPr lang="el-GR" altLang="el-GR" sz="2400" dirty="0" err="1"/>
              <a:t>υδατοδιαλυτές</a:t>
            </a:r>
            <a:r>
              <a:rPr lang="el-GR" altLang="el-GR" sz="2400" dirty="0" smtClean="0"/>
              <a:t>).</a:t>
            </a:r>
            <a:endParaRPr lang="en-US" altLang="el-GR" sz="2400" dirty="0"/>
          </a:p>
          <a:p>
            <a:pPr marL="342900" indent="-342900" algn="just">
              <a:lnSpc>
                <a:spcPct val="90000"/>
              </a:lnSpc>
              <a:buFont typeface="Wingdings" panose="05000000000000000000" pitchFamily="2" charset="2"/>
              <a:buChar char="§"/>
            </a:pPr>
            <a:r>
              <a:rPr lang="el-GR" altLang="el-GR" sz="2400" dirty="0"/>
              <a:t>Ανόργανες ύλες</a:t>
            </a:r>
            <a:r>
              <a:rPr lang="en-US" altLang="el-GR" sz="2400" dirty="0"/>
              <a:t>: </a:t>
            </a:r>
            <a:r>
              <a:rPr lang="el-GR" altLang="el-GR" sz="2400" dirty="0"/>
              <a:t>φωσφορικού καλίου, φωσφορικού μαγνησίου, τέφρα πάνω από 1,4%.</a:t>
            </a:r>
          </a:p>
          <a:p>
            <a:pPr marL="342900" indent="-342900" algn="just">
              <a:lnSpc>
                <a:spcPct val="90000"/>
              </a:lnSpc>
              <a:buFont typeface="Wingdings" panose="05000000000000000000" pitchFamily="2" charset="2"/>
              <a:buChar char="§"/>
            </a:pPr>
            <a:r>
              <a:rPr lang="el-GR" altLang="el-GR" sz="2400" dirty="0"/>
              <a:t>Ένζυμα</a:t>
            </a:r>
            <a:r>
              <a:rPr lang="en-US" altLang="el-GR" sz="2400" dirty="0"/>
              <a:t>:</a:t>
            </a:r>
            <a:r>
              <a:rPr lang="el-GR" altLang="el-GR" sz="2400" dirty="0" err="1"/>
              <a:t>αμυλάσες</a:t>
            </a:r>
            <a:r>
              <a:rPr lang="el-GR" altLang="el-GR" sz="2400" dirty="0"/>
              <a:t>, </a:t>
            </a:r>
            <a:r>
              <a:rPr lang="el-GR" altLang="el-GR" sz="2400" dirty="0" err="1"/>
              <a:t>πρωτεάσες</a:t>
            </a:r>
            <a:r>
              <a:rPr lang="el-GR" altLang="el-GR" sz="2400" dirty="0"/>
              <a:t>, </a:t>
            </a:r>
            <a:r>
              <a:rPr lang="el-GR" altLang="el-GR" sz="2400" dirty="0" err="1"/>
              <a:t>λιπάσες</a:t>
            </a:r>
            <a:r>
              <a:rPr lang="el-GR" altLang="el-GR" sz="2400" dirty="0"/>
              <a:t>, </a:t>
            </a:r>
            <a:r>
              <a:rPr lang="el-GR" altLang="el-GR" sz="2400" dirty="0" err="1"/>
              <a:t>πεντοζανάσες</a:t>
            </a:r>
            <a:r>
              <a:rPr lang="el-GR" altLang="el-GR" sz="2400" dirty="0"/>
              <a:t>.</a:t>
            </a:r>
          </a:p>
          <a:p>
            <a:pPr marL="342900" indent="-342900" algn="just">
              <a:lnSpc>
                <a:spcPct val="90000"/>
              </a:lnSpc>
              <a:buFont typeface="Wingdings" panose="05000000000000000000" pitchFamily="2" charset="2"/>
              <a:buChar char="§"/>
            </a:pPr>
            <a:r>
              <a:rPr lang="el-GR" altLang="el-GR" sz="2400" dirty="0"/>
              <a:t>Λίπος</a:t>
            </a:r>
            <a:r>
              <a:rPr lang="en-US" altLang="el-GR" sz="2400" dirty="0"/>
              <a:t>:</a:t>
            </a:r>
            <a:r>
              <a:rPr lang="el-GR" altLang="el-GR" sz="2400" dirty="0"/>
              <a:t> 1-3%, καλαμπόκι στο 5</a:t>
            </a:r>
            <a:r>
              <a:rPr lang="el-GR" altLang="el-GR" sz="2400" dirty="0" smtClean="0"/>
              <a:t>%.</a:t>
            </a:r>
            <a:endParaRPr lang="el-GR" alt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00811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Ποιοτική κατάταξη δημητριακών</a:t>
            </a:r>
            <a:endParaRPr lang="el-GR" sz="4000" dirty="0"/>
          </a:p>
        </p:txBody>
      </p:sp>
      <p:sp>
        <p:nvSpPr>
          <p:cNvPr id="7" name="2 - Θέση περιεχομένου" descr="Βάρος εκατολίτρου,&#10;Βαθμός καθαρότητας (επί τοις εκατό): ξυλώδεις ύλες, ξένα δημητριακά,&#10;Χρώμα κόκκων,&#10;Ικανότητα βλαστήσεως (για κριθάρι).&#10;Ελαττώματα και ασθένειες δημητριακών:&#10;Παρουσία σπόρων ζιζανίων,&#10;Δαυλίτης, &#10;Φουζάριο (ευρωτίαση),&#10;Έντομα.&#10;"/>
          <p:cNvSpPr>
            <a:spLocks noGrp="1"/>
          </p:cNvSpPr>
          <p:nvPr>
            <p:ph idx="1"/>
          </p:nvPr>
        </p:nvSpPr>
        <p:spPr>
          <a:xfrm>
            <a:off x="467544" y="1124743"/>
            <a:ext cx="8219256" cy="5040561"/>
          </a:xfrm>
        </p:spPr>
        <p:txBody>
          <a:bodyPr>
            <a:noAutofit/>
          </a:bodyPr>
          <a:lstStyle/>
          <a:p>
            <a:pPr lvl="1">
              <a:buFont typeface="Wingdings" panose="05000000000000000000" pitchFamily="2" charset="2"/>
              <a:buChar char="§"/>
            </a:pPr>
            <a:r>
              <a:rPr lang="el-GR" altLang="el-GR" sz="2400" dirty="0" smtClean="0"/>
              <a:t>Βάρος εκατολίτρου,</a:t>
            </a:r>
            <a:endParaRPr lang="el-GR" altLang="el-GR" sz="2400" dirty="0"/>
          </a:p>
          <a:p>
            <a:pPr lvl="1">
              <a:buFont typeface="Wingdings" panose="05000000000000000000" pitchFamily="2" charset="2"/>
              <a:buChar char="§"/>
            </a:pPr>
            <a:r>
              <a:rPr lang="el-GR" altLang="el-GR" sz="2400" dirty="0" smtClean="0"/>
              <a:t>Βαθμός </a:t>
            </a:r>
            <a:r>
              <a:rPr lang="el-GR" altLang="el-GR" sz="2400" dirty="0"/>
              <a:t>καθαρότητας</a:t>
            </a:r>
            <a:r>
              <a:rPr lang="en-US" altLang="el-GR" sz="2400" dirty="0"/>
              <a:t> (%):</a:t>
            </a:r>
            <a:r>
              <a:rPr lang="el-GR" altLang="el-GR" sz="2400" dirty="0"/>
              <a:t> ξυλώδεις ύλες, ξένα </a:t>
            </a:r>
            <a:r>
              <a:rPr lang="el-GR" altLang="el-GR" sz="2400" dirty="0" smtClean="0"/>
              <a:t>δημητριακά,</a:t>
            </a:r>
            <a:endParaRPr lang="en-US" altLang="el-GR" sz="2400" dirty="0"/>
          </a:p>
          <a:p>
            <a:pPr lvl="1">
              <a:buFont typeface="Wingdings" panose="05000000000000000000" pitchFamily="2" charset="2"/>
              <a:buChar char="§"/>
            </a:pPr>
            <a:r>
              <a:rPr lang="el-GR" altLang="el-GR" sz="2400" dirty="0"/>
              <a:t>Χρώμα </a:t>
            </a:r>
            <a:r>
              <a:rPr lang="el-GR" altLang="el-GR" sz="2400" dirty="0" smtClean="0"/>
              <a:t>κόκκων,</a:t>
            </a:r>
            <a:endParaRPr lang="el-GR" altLang="el-GR" sz="2400" dirty="0"/>
          </a:p>
          <a:p>
            <a:pPr lvl="1">
              <a:buFont typeface="Wingdings" panose="05000000000000000000" pitchFamily="2" charset="2"/>
              <a:buChar char="§"/>
            </a:pPr>
            <a:r>
              <a:rPr lang="el-GR" altLang="el-GR" sz="2400" dirty="0"/>
              <a:t>Ικανότητα βλαστήσεως (για κριθάρι</a:t>
            </a:r>
            <a:r>
              <a:rPr lang="el-GR" altLang="el-GR" sz="2400" dirty="0" smtClean="0"/>
              <a:t>).</a:t>
            </a:r>
            <a:endParaRPr lang="en-GB" altLang="el-GR" sz="2400" dirty="0" smtClean="0"/>
          </a:p>
          <a:p>
            <a:r>
              <a:rPr lang="el-GR" altLang="el-GR" sz="2400" dirty="0"/>
              <a:t>Ελαττώματα και ασθένειες </a:t>
            </a:r>
            <a:r>
              <a:rPr lang="el-GR" altLang="el-GR" sz="2400" dirty="0" smtClean="0"/>
              <a:t>δημητριακών:</a:t>
            </a:r>
            <a:endParaRPr lang="el-GR" altLang="el-GR" sz="2400" dirty="0"/>
          </a:p>
          <a:p>
            <a:pPr lvl="1"/>
            <a:r>
              <a:rPr lang="el-GR" altLang="el-GR" sz="2400" dirty="0"/>
              <a:t>Παρουσία σπόρων </a:t>
            </a:r>
            <a:r>
              <a:rPr lang="el-GR" altLang="el-GR" sz="2400" dirty="0" smtClean="0"/>
              <a:t>ζιζανίων</a:t>
            </a:r>
            <a:r>
              <a:rPr lang="en-GB" altLang="el-GR" sz="2400" dirty="0" smtClean="0"/>
              <a:t>,</a:t>
            </a:r>
            <a:endParaRPr lang="el-GR" altLang="el-GR" sz="2400" dirty="0"/>
          </a:p>
          <a:p>
            <a:pPr lvl="1"/>
            <a:r>
              <a:rPr lang="el-GR" altLang="el-GR" sz="2400" dirty="0" smtClean="0"/>
              <a:t>Δαυλίτης</a:t>
            </a:r>
            <a:r>
              <a:rPr lang="en-GB" altLang="el-GR" sz="2400" dirty="0" smtClean="0"/>
              <a:t>,</a:t>
            </a:r>
            <a:r>
              <a:rPr lang="el-GR" altLang="el-GR" sz="2400" dirty="0" smtClean="0"/>
              <a:t> </a:t>
            </a:r>
            <a:endParaRPr lang="el-GR" altLang="el-GR" sz="2400" dirty="0"/>
          </a:p>
          <a:p>
            <a:pPr lvl="1"/>
            <a:r>
              <a:rPr lang="el-GR" altLang="el-GR" sz="2400" dirty="0" err="1"/>
              <a:t>Φουζάριο</a:t>
            </a:r>
            <a:r>
              <a:rPr lang="el-GR" altLang="el-GR" sz="2400" dirty="0"/>
              <a:t> (ευρωτίαση</a:t>
            </a:r>
            <a:r>
              <a:rPr lang="el-GR" altLang="el-GR" sz="2400" dirty="0" smtClean="0"/>
              <a:t>)</a:t>
            </a:r>
            <a:r>
              <a:rPr lang="en-GB" altLang="el-GR" sz="2400" dirty="0" smtClean="0"/>
              <a:t>,</a:t>
            </a:r>
            <a:endParaRPr lang="el-GR" altLang="el-GR" sz="2400" dirty="0"/>
          </a:p>
          <a:p>
            <a:pPr lvl="1"/>
            <a:r>
              <a:rPr lang="el-GR" altLang="el-GR" sz="2400" dirty="0" smtClean="0"/>
              <a:t>Έντομα</a:t>
            </a:r>
            <a:r>
              <a:rPr lang="en-GB" altLang="el-GR" sz="2400" dirty="0" smtClean="0"/>
              <a:t>.</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Είδη </a:t>
            </a:r>
            <a:r>
              <a:rPr lang="el-GR" altLang="el-GR" sz="4000" dirty="0" smtClean="0"/>
              <a:t>σιταριών (1 από 6)</a:t>
            </a:r>
            <a:endParaRPr lang="el-GR" sz="4000" dirty="0"/>
          </a:p>
        </p:txBody>
      </p:sp>
      <p:sp>
        <p:nvSpPr>
          <p:cNvPr id="2" name="Ορθογώνιο 1" descr="Μαλακό σιτάρι (προϊόντα αρτοποιιας): λευκό αλεύρι (Γαλλικό, Ουγγαρέζικο, Γερμανικό, Ρωσσίας, λίγο Ελληνικό), &#10;Σκληρό σιτάρι (ζυμαρικά, κίτρινο ψωμί):κίτρινο αλεύρι, σιμιγδάλι (χονδρό, ψιλό, μακαρανοποιιας), (σχεδόν αποκλειστικά ελληνικό),&#10;Σημαντική παράμετρος:εκατολιτρικό βάρος&#10;Άριστη ποιότητα πάνω από 82,&#10;Ποιότητα 1η, πάνω από 78,&#10;Ποιότητα 2α πάνω από 76,&#10;Ελληνικο 74-78,&#10;Κάτω από 76 δεν είναι κατάλληλο για αρτοποίηση.&#10;"/>
          <p:cNvSpPr/>
          <p:nvPr/>
        </p:nvSpPr>
        <p:spPr>
          <a:xfrm>
            <a:off x="395536" y="1424965"/>
            <a:ext cx="8219256" cy="4524315"/>
          </a:xfrm>
          <a:prstGeom prst="rect">
            <a:avLst/>
          </a:prstGeom>
        </p:spPr>
        <p:txBody>
          <a:bodyPr wrap="square">
            <a:spAutoFit/>
          </a:bodyPr>
          <a:lstStyle/>
          <a:p>
            <a:pPr marL="800100" lvl="1" indent="-342900" algn="just">
              <a:buFont typeface="Wingdings" panose="05000000000000000000" pitchFamily="2" charset="2"/>
              <a:buChar char="§"/>
            </a:pPr>
            <a:r>
              <a:rPr lang="el-GR" altLang="el-GR" sz="2400" dirty="0" smtClean="0"/>
              <a:t>Μαλακό </a:t>
            </a:r>
            <a:r>
              <a:rPr lang="el-GR" altLang="el-GR" sz="2400" dirty="0"/>
              <a:t>σιτάρι (προϊόντα </a:t>
            </a:r>
            <a:r>
              <a:rPr lang="el-GR" altLang="el-GR" sz="2400" dirty="0" err="1"/>
              <a:t>αρτοποιιας</a:t>
            </a:r>
            <a:r>
              <a:rPr lang="el-GR" altLang="el-GR" sz="2400" dirty="0"/>
              <a:t>)</a:t>
            </a:r>
            <a:r>
              <a:rPr lang="en-US" altLang="el-GR" sz="2400" dirty="0"/>
              <a:t>: </a:t>
            </a:r>
            <a:r>
              <a:rPr lang="el-GR" altLang="el-GR" sz="2400" dirty="0"/>
              <a:t>λευκό αλεύρι (Γαλλικό, Ουγγαρέζικο, Γερμανικό, </a:t>
            </a:r>
            <a:r>
              <a:rPr lang="el-GR" altLang="el-GR" sz="2400" dirty="0" err="1"/>
              <a:t>Ρωσσίας</a:t>
            </a:r>
            <a:r>
              <a:rPr lang="el-GR" altLang="el-GR" sz="2400" dirty="0"/>
              <a:t>, λίγο Ελληνικό</a:t>
            </a:r>
            <a:r>
              <a:rPr lang="el-GR" altLang="el-GR" sz="2400" dirty="0" smtClean="0"/>
              <a:t>), </a:t>
            </a:r>
            <a:endParaRPr lang="el-GR" altLang="el-GR" sz="2400" dirty="0"/>
          </a:p>
          <a:p>
            <a:pPr marL="800100" lvl="1" indent="-342900" algn="just">
              <a:buFont typeface="Wingdings" panose="05000000000000000000" pitchFamily="2" charset="2"/>
              <a:buChar char="§"/>
            </a:pPr>
            <a:r>
              <a:rPr lang="el-GR" altLang="el-GR" sz="2400" dirty="0"/>
              <a:t>Σκληρό σιτάρι (ζυμαρικά, κίτρινο ψωμί)</a:t>
            </a:r>
            <a:r>
              <a:rPr lang="en-US" altLang="el-GR" sz="2400" dirty="0"/>
              <a:t>:</a:t>
            </a:r>
            <a:r>
              <a:rPr lang="el-GR" altLang="el-GR" sz="2400" dirty="0"/>
              <a:t>κίτρινο αλεύρι, σιμιγδάλι (χονδρό, ψιλό, </a:t>
            </a:r>
            <a:r>
              <a:rPr lang="el-GR" altLang="el-GR" sz="2400" dirty="0" err="1"/>
              <a:t>μακαρανοποιιας</a:t>
            </a:r>
            <a:r>
              <a:rPr lang="el-GR" altLang="el-GR" sz="2400" dirty="0"/>
              <a:t>), (σχεδόν αποκλειστικά ελληνικό</a:t>
            </a:r>
            <a:r>
              <a:rPr lang="el-GR" altLang="el-GR" sz="2400" dirty="0" smtClean="0"/>
              <a:t>),</a:t>
            </a:r>
            <a:endParaRPr lang="el-GR" altLang="el-GR" sz="2400" dirty="0"/>
          </a:p>
          <a:p>
            <a:pPr marL="800100" lvl="1" indent="-342900" algn="just">
              <a:buFont typeface="Wingdings" panose="05000000000000000000" pitchFamily="2" charset="2"/>
              <a:buChar char="§"/>
            </a:pPr>
            <a:r>
              <a:rPr lang="el-GR" altLang="el-GR" sz="2400" dirty="0"/>
              <a:t>Σημαντική παράμετρος</a:t>
            </a:r>
            <a:r>
              <a:rPr lang="en-US" altLang="el-GR" sz="2400" dirty="0"/>
              <a:t>:</a:t>
            </a:r>
            <a:r>
              <a:rPr lang="el-GR" altLang="el-GR" sz="2400" dirty="0" err="1"/>
              <a:t>εκατολιτρικό</a:t>
            </a:r>
            <a:r>
              <a:rPr lang="el-GR" altLang="el-GR" sz="2400" dirty="0"/>
              <a:t> βάρος</a:t>
            </a:r>
          </a:p>
          <a:p>
            <a:pPr marL="1257300" lvl="2" indent="-342900" algn="just">
              <a:buFont typeface="Arial" panose="020B0604020202020204" pitchFamily="34" charset="0"/>
              <a:buChar char="•"/>
            </a:pPr>
            <a:r>
              <a:rPr lang="el-GR" altLang="el-GR" sz="2400" dirty="0"/>
              <a:t>Άριστη ποιότητα πάνω από </a:t>
            </a:r>
            <a:r>
              <a:rPr lang="el-GR" altLang="el-GR" sz="2400" dirty="0" smtClean="0"/>
              <a:t>82,</a:t>
            </a:r>
            <a:endParaRPr lang="el-GR" altLang="el-GR" sz="2400" dirty="0"/>
          </a:p>
          <a:p>
            <a:pPr marL="1257300" lvl="2" indent="-342900" algn="just">
              <a:buFont typeface="Arial" panose="020B0604020202020204" pitchFamily="34" charset="0"/>
              <a:buChar char="•"/>
            </a:pPr>
            <a:r>
              <a:rPr lang="el-GR" altLang="el-GR" sz="2400" dirty="0"/>
              <a:t>Ποιότητα 1</a:t>
            </a:r>
            <a:r>
              <a:rPr lang="el-GR" altLang="el-GR" sz="2400" baseline="30000" dirty="0"/>
              <a:t>η</a:t>
            </a:r>
            <a:r>
              <a:rPr lang="el-GR" altLang="el-GR" sz="2400" dirty="0"/>
              <a:t>, πάνω από </a:t>
            </a:r>
            <a:r>
              <a:rPr lang="el-GR" altLang="el-GR" sz="2400" dirty="0" smtClean="0"/>
              <a:t>78,</a:t>
            </a:r>
            <a:endParaRPr lang="el-GR" altLang="el-GR" sz="2400" dirty="0"/>
          </a:p>
          <a:p>
            <a:pPr marL="1257300" lvl="2" indent="-342900" algn="just">
              <a:buFont typeface="Arial" panose="020B0604020202020204" pitchFamily="34" charset="0"/>
              <a:buChar char="•"/>
            </a:pPr>
            <a:r>
              <a:rPr lang="el-GR" altLang="el-GR" sz="2400" dirty="0"/>
              <a:t>Ποιότητα 2</a:t>
            </a:r>
            <a:r>
              <a:rPr lang="el-GR" altLang="el-GR" sz="2400" baseline="30000" dirty="0"/>
              <a:t>α</a:t>
            </a:r>
            <a:r>
              <a:rPr lang="el-GR" altLang="el-GR" sz="2400" dirty="0"/>
              <a:t> πάνω από </a:t>
            </a:r>
            <a:r>
              <a:rPr lang="el-GR" altLang="el-GR" sz="2400" dirty="0" smtClean="0"/>
              <a:t>76,</a:t>
            </a:r>
            <a:endParaRPr lang="el-GR" altLang="el-GR" sz="2400" dirty="0"/>
          </a:p>
          <a:p>
            <a:pPr marL="1257300" lvl="2" indent="-342900" algn="just">
              <a:buFont typeface="Arial" panose="020B0604020202020204" pitchFamily="34" charset="0"/>
              <a:buChar char="•"/>
            </a:pPr>
            <a:r>
              <a:rPr lang="el-GR" altLang="el-GR" sz="2400" dirty="0" err="1"/>
              <a:t>Ελληνικο</a:t>
            </a:r>
            <a:r>
              <a:rPr lang="el-GR" altLang="el-GR" sz="2400" dirty="0"/>
              <a:t> </a:t>
            </a:r>
            <a:r>
              <a:rPr lang="el-GR" altLang="el-GR" sz="2400" dirty="0" smtClean="0"/>
              <a:t>74-78,</a:t>
            </a:r>
            <a:endParaRPr lang="el-GR" altLang="el-GR" sz="2400" dirty="0"/>
          </a:p>
          <a:p>
            <a:pPr marL="1257300" lvl="2" indent="-342900" algn="just">
              <a:buFont typeface="Arial" panose="020B0604020202020204" pitchFamily="34" charset="0"/>
              <a:buChar char="•"/>
            </a:pPr>
            <a:r>
              <a:rPr lang="el-GR" altLang="el-GR" sz="2400" dirty="0"/>
              <a:t>Κάτω από 76 δεν είναι κατάλληλο για </a:t>
            </a:r>
            <a:r>
              <a:rPr lang="el-GR" altLang="el-GR" sz="2400" dirty="0" err="1" smtClean="0"/>
              <a:t>αρτοποίηση</a:t>
            </a:r>
            <a:r>
              <a:rPr lang="el-GR" altLang="el-GR" sz="2400" dirty="0"/>
              <a:t>.</a:t>
            </a:r>
            <a:endParaRPr lang="el-GR" altLang="el-GR" sz="2400" dirty="0" smtClean="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Εισαγωγικά, σημασία σιτηρών</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0/2005 10:10:34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10,3,11,4,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3,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8,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B7C4D6C3-9AD7-4576-9D28-6BEF08D5E6D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4680</TotalTime>
  <Words>1450</Words>
  <Application>Microsoft Office PowerPoint</Application>
  <PresentationFormat>On-screen Show (4:3)</PresentationFormat>
  <Paragraphs>207</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Θέμα του Office</vt:lpstr>
      <vt:lpstr>Τεχνολογία και ποιοτικός έλεγχος Σιτηρών &amp; Αρτοσκευασμάτων</vt:lpstr>
      <vt:lpstr>Άδειες Χρήσης</vt:lpstr>
      <vt:lpstr>Χρηματοδότηση</vt:lpstr>
      <vt:lpstr>Σκοποί  ενότητας</vt:lpstr>
      <vt:lpstr>Περιεχόμενα ενότητας</vt:lpstr>
      <vt:lpstr>Δημητριακά</vt:lpstr>
      <vt:lpstr> Χημική σύσταση </vt:lpstr>
      <vt:lpstr>Ποιοτική κατάταξη δημητριακών</vt:lpstr>
      <vt:lpstr>Είδη σιταριών (1 από 6)</vt:lpstr>
      <vt:lpstr>Είδη σιταριών (2 από 6)</vt:lpstr>
      <vt:lpstr>Είδη σιταριών (3 από 6)</vt:lpstr>
      <vt:lpstr>Είδη σιταριών (4 από 6)</vt:lpstr>
      <vt:lpstr>Είδη σιταριών (5 από 6)</vt:lpstr>
      <vt:lpstr>Είδη σιταριών (6 από 6)</vt:lpstr>
      <vt:lpstr>Σημασία της υγρασίας στα σιτηρά</vt:lpstr>
      <vt:lpstr>Ρύζι (1 από 2)</vt:lpstr>
      <vt:lpstr>Ρύζι (2 από 2)</vt:lpstr>
      <vt:lpstr>Προδιαγραφές ποιότητας ρυζιού  (1 από 2)</vt:lpstr>
      <vt:lpstr>Προδιαγραφές ποιότητας ρυζιού  (2 από 2)</vt:lpstr>
      <vt:lpstr>Επεξεργασία του ρυζιού (1 από 5)</vt:lpstr>
      <vt:lpstr>Επεξεργασία του ρυζιού (2 από 5)</vt:lpstr>
      <vt:lpstr>Επεξεργασία του ρυζιού (3 από 5)</vt:lpstr>
      <vt:lpstr>Επεξεργασία του ρυζιού (4 από 5)</vt:lpstr>
      <vt:lpstr>Επεξεργασία του ρυζιού (5 από 5)</vt:lpstr>
      <vt:lpstr>Τέλος Ενότητας</vt:lpstr>
    </vt:vector>
  </TitlesOfParts>
  <Company>Τεχνολογικό Εκπαιδευτικό Ίδρυμα Θεσσαλίας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και ποιοτικός έλεγχος Σιτηρών &amp; Αρτοσκευασμάτων</dc:title>
  <dc:subject>Εισαγωγικά, σημασία σιτηρών.</dc:subject>
  <dc:creator>Θεοφάνης Γεωργόπουλος</dc:creator>
  <cp:keywords>Εισαγωγικά, σημασία σιτηρών</cp:keywords>
  <cp:lastModifiedBy>Alex</cp:lastModifiedBy>
  <cp:revision>420</cp:revision>
  <dcterms:created xsi:type="dcterms:W3CDTF">2012-09-06T09:03:05Z</dcterms:created>
  <dcterms:modified xsi:type="dcterms:W3CDTF">2015-11-30T10:59:11Z</dcterms:modified>
</cp:coreProperties>
</file>