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7" r:id="rId41"/>
    <p:sldId id="298" r:id="rId42"/>
    <p:sldId id="295" r:id="rId43"/>
    <p:sldId id="296" r:id="rId44"/>
    <p:sldId id="299" r:id="rId45"/>
    <p:sldId id="300" r:id="rId46"/>
    <p:sldId id="307" r:id="rId47"/>
    <p:sldId id="308" r:id="rId48"/>
    <p:sldId id="309" r:id="rId49"/>
    <p:sldId id="301" r:id="rId50"/>
    <p:sldId id="302" r:id="rId51"/>
    <p:sldId id="303" r:id="rId52"/>
    <p:sldId id="304" r:id="rId53"/>
    <p:sldId id="305" r:id="rId54"/>
    <p:sldId id="306" r:id="rId55"/>
    <p:sldId id="310" r:id="rId56"/>
    <p:sldId id="311" r:id="rId57"/>
    <p:sldId id="312" r:id="rId58"/>
    <p:sldId id="313" r:id="rId59"/>
    <p:sldId id="314" r:id="rId60"/>
    <p:sldId id="315" r:id="rId61"/>
    <p:sldId id="316" r:id="rId62"/>
    <p:sldId id="317" r:id="rId63"/>
    <p:sldId id="329" r:id="rId64"/>
    <p:sldId id="318" r:id="rId65"/>
    <p:sldId id="319" r:id="rId66"/>
    <p:sldId id="320" r:id="rId67"/>
    <p:sldId id="321" r:id="rId68"/>
    <p:sldId id="322" r:id="rId69"/>
    <p:sldId id="323" r:id="rId70"/>
    <p:sldId id="324" r:id="rId71"/>
    <p:sldId id="325" r:id="rId72"/>
    <p:sldId id="326" r:id="rId73"/>
    <p:sldId id="327" r:id="rId74"/>
    <p:sldId id="328" r:id="rId7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6" d="100"/>
          <a:sy n="86" d="100"/>
        </p:scale>
        <p:origin x="-154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F2853615-BFDE-46DE-814C-47EC6EF6D371}" type="datetimeFigureOut">
              <a:rPr lang="el-GR" smtClean="0"/>
              <a:t>14/9/2015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l-GR" smtClean="0"/>
              <a:t>Στυλ κύριου τίτλου</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14/9/2015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14/9/2015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l-GR" smtClean="0"/>
              <a:t>Στυλ κύριου τίτλου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14/9/2015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8" name="Content Placeholder 7"/>
          <p:cNvSpPr>
            <a:spLocks noGrp="1"/>
          </p:cNvSpPr>
          <p:nvPr>
            <p:ph sz="quarter" idx="13"/>
          </p:nvPr>
        </p:nvSpPr>
        <p:spPr>
          <a:xfrm>
            <a:off x="609600" y="1600200"/>
            <a:ext cx="79248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14/9/2015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2" name="Title 1"/>
          <p:cNvSpPr>
            <a:spLocks noGrp="1"/>
          </p:cNvSpPr>
          <p:nvPr>
            <p:ph type="title"/>
          </p:nvPr>
        </p:nvSpPr>
        <p:spPr>
          <a:xfrm>
            <a:off x="609600" y="274638"/>
            <a:ext cx="7924800" cy="1143000"/>
          </a:xfrm>
        </p:spPr>
        <p:txBody>
          <a:bodyPr/>
          <a:lstStyle/>
          <a:p>
            <a:r>
              <a:rPr lang="el-GR" smtClean="0"/>
              <a:t>Στυλ κύριου τίτλου</a:t>
            </a:r>
            <a:endParaRPr lang="en-US" dirty="0"/>
          </a:p>
        </p:txBody>
      </p:sp>
      <p:sp>
        <p:nvSpPr>
          <p:cNvPr id="5" name="Date Placeholder 4"/>
          <p:cNvSpPr>
            <a:spLocks noGrp="1"/>
          </p:cNvSpPr>
          <p:nvPr>
            <p:ph type="dt" sz="half" idx="10"/>
          </p:nvPr>
        </p:nvSpPr>
        <p:spPr/>
        <p:txBody>
          <a:bodyPr/>
          <a:lstStyle/>
          <a:p>
            <a:fld id="{F2853615-BFDE-46DE-814C-47EC6EF6D371}" type="datetimeFigureOut">
              <a:rPr lang="el-GR" smtClean="0"/>
              <a:t>14/9/2015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7" name="Date Placeholder 6"/>
          <p:cNvSpPr>
            <a:spLocks noGrp="1"/>
          </p:cNvSpPr>
          <p:nvPr>
            <p:ph type="dt" sz="half" idx="10"/>
          </p:nvPr>
        </p:nvSpPr>
        <p:spPr/>
        <p:txBody>
          <a:bodyPr/>
          <a:lstStyle/>
          <a:p>
            <a:fld id="{F2853615-BFDE-46DE-814C-47EC6EF6D371}" type="datetimeFigureOut">
              <a:rPr lang="el-GR" smtClean="0"/>
              <a:t>14/9/2015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2853615-BFDE-46DE-814C-47EC6EF6D371}" type="datetimeFigureOut">
              <a:rPr lang="el-GR" smtClean="0"/>
              <a:t>14/9/2015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14/9/2015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14/9/2015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l-GR" smtClean="0"/>
              <a:t>Στυλ κύριου τίτλου</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14/9/2015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F2853615-BFDE-46DE-814C-47EC6EF6D371}" type="datetimeFigureOut">
              <a:rPr lang="el-GR" smtClean="0"/>
              <a:t>14/9/2015</a:t>
            </a:fld>
            <a:endParaRPr lang="el-G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l-G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DF53439-851E-44AD-84B1-B6BFC3D0C743}"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www.eoan.gr/el/content/9" TargetMode="External"/><Relationship Id="rId7" Type="http://schemas.openxmlformats.org/officeDocument/2006/relationships/hyperlink" Target="http://www.eoan.gr/el/content/12" TargetMode="External"/><Relationship Id="rId2" Type="http://schemas.openxmlformats.org/officeDocument/2006/relationships/hyperlink" Target="http://anakyklosi.ypeka.gr/system/system.html" TargetMode="External"/><Relationship Id="rId1" Type="http://schemas.openxmlformats.org/officeDocument/2006/relationships/slideLayout" Target="../slideLayouts/slideLayout2.xml"/><Relationship Id="rId6" Type="http://schemas.openxmlformats.org/officeDocument/2006/relationships/hyperlink" Target="http://www.eoan.gr/el/content/11" TargetMode="External"/><Relationship Id="rId5" Type="http://schemas.openxmlformats.org/officeDocument/2006/relationships/hyperlink" Target="http://www.eoan.gr/el/content/10" TargetMode="External"/><Relationship Id="rId4" Type="http://schemas.openxmlformats.org/officeDocument/2006/relationships/hyperlink" Target="http://www.eoan.gr/el/content/1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p:txBody>
          <a:bodyPr>
            <a:normAutofit fontScale="77500" lnSpcReduction="20000"/>
          </a:bodyPr>
          <a:lstStyle/>
          <a:p>
            <a:r>
              <a:rPr lang="el-GR" sz="1800" dirty="0"/>
              <a:t>Κατερίνα Παπαοικονόμου</a:t>
            </a:r>
          </a:p>
          <a:p>
            <a:endParaRPr lang="el-GR" sz="1800" dirty="0"/>
          </a:p>
          <a:p>
            <a:r>
              <a:rPr lang="el-GR" sz="1800" dirty="0"/>
              <a:t>Διάλεξη στο πλαίσιο του μαθήματος «Περιβαλλοντική Μηχανική και Διαχείριση»</a:t>
            </a:r>
          </a:p>
          <a:p>
            <a:endParaRPr lang="el-GR" sz="1800" dirty="0"/>
          </a:p>
          <a:p>
            <a:r>
              <a:rPr lang="el-GR" sz="1800" dirty="0"/>
              <a:t>14 Ιανουαρίου 2015</a:t>
            </a:r>
          </a:p>
          <a:p>
            <a:r>
              <a:rPr lang="el-GR" sz="1800" dirty="0"/>
              <a:t>ΒΟΛΟΣ</a:t>
            </a:r>
            <a:endParaRPr lang="el-GR" sz="1800" dirty="0"/>
          </a:p>
        </p:txBody>
      </p:sp>
      <p:sp>
        <p:nvSpPr>
          <p:cNvPr id="2" name="Τίτλος 1"/>
          <p:cNvSpPr>
            <a:spLocks noGrp="1"/>
          </p:cNvSpPr>
          <p:nvPr>
            <p:ph type="ctrTitle"/>
          </p:nvPr>
        </p:nvSpPr>
        <p:spPr/>
        <p:txBody>
          <a:bodyPr/>
          <a:lstStyle/>
          <a:p>
            <a:r>
              <a:rPr lang="el-GR" dirty="0" smtClean="0"/>
              <a:t>Αποβλητα ηλεκτρικου και ηλεκτρονικου εξοπλισμου και αλλα ειδικα ρευματα αποβλ</a:t>
            </a:r>
            <a:r>
              <a:rPr lang="en-US" dirty="0" smtClean="0"/>
              <a:t>h</a:t>
            </a:r>
            <a:r>
              <a:rPr lang="el-GR" dirty="0" smtClean="0"/>
              <a:t>των</a:t>
            </a:r>
            <a:endParaRPr lang="el-GR" dirty="0"/>
          </a:p>
        </p:txBody>
      </p:sp>
      <p:sp>
        <p:nvSpPr>
          <p:cNvPr id="4" name="TextBox 3"/>
          <p:cNvSpPr txBox="1"/>
          <p:nvPr/>
        </p:nvSpPr>
        <p:spPr>
          <a:xfrm>
            <a:off x="1547664" y="260648"/>
            <a:ext cx="6336704" cy="1477328"/>
          </a:xfrm>
          <a:prstGeom prst="rect">
            <a:avLst/>
          </a:prstGeom>
          <a:noFill/>
        </p:spPr>
        <p:txBody>
          <a:bodyPr wrap="square" rtlCol="0">
            <a:spAutoFit/>
          </a:bodyPr>
          <a:lstStyle/>
          <a:p>
            <a:pPr algn="ctr"/>
            <a:r>
              <a:rPr lang="el-GR" dirty="0"/>
              <a:t>ΠΑΝΕΠΙΣΤΗΜΙΟ ΘΕΣΣΑΛΙΑΣ</a:t>
            </a:r>
          </a:p>
          <a:p>
            <a:pPr algn="ctr"/>
            <a:r>
              <a:rPr lang="el-GR" dirty="0"/>
              <a:t> ΠΟΛΥΤΕΧΝΙΚΗ ΣΧΟΛΗ</a:t>
            </a:r>
          </a:p>
          <a:p>
            <a:pPr algn="ctr"/>
            <a:r>
              <a:rPr lang="el-GR" dirty="0"/>
              <a:t>ΤΜΗΜΑ ΜΗΧΑΝΙΚΩΝ ΧΩΡΟΤΑΞΙΑΣ, ΠΟΛΕΟΔΟΜΙΑΣ ΚΑΙ ΠΕΡΙΦΕΡΕΙΑΚΗΣ</a:t>
            </a:r>
          </a:p>
          <a:p>
            <a:pPr algn="ctr"/>
            <a:r>
              <a:rPr lang="el-GR" dirty="0"/>
              <a:t>ΑΝΑΠΤΥΞΗΣ</a:t>
            </a:r>
            <a:endParaRPr lang="el-GR" dirty="0"/>
          </a:p>
        </p:txBody>
      </p:sp>
    </p:spTree>
    <p:extLst>
      <p:ext uri="{BB962C8B-B14F-4D97-AF65-F5344CB8AC3E}">
        <p14:creationId xmlns:p14="http://schemas.microsoft.com/office/powerpoint/2010/main" val="3149996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Επιπτωσεισ των επικινδυνων υλικων </a:t>
            </a:r>
            <a:r>
              <a:rPr lang="el-GR" sz="1000" dirty="0"/>
              <a:t>(</a:t>
            </a:r>
            <a:r>
              <a:rPr lang="el-GR" sz="1000" cap="none" dirty="0"/>
              <a:t>Πηγή: </a:t>
            </a:r>
            <a:r>
              <a:rPr lang="en-US" sz="1000" cap="none" dirty="0" err="1"/>
              <a:t>Alaee</a:t>
            </a:r>
            <a:r>
              <a:rPr lang="en-US" sz="1000" cap="none" dirty="0"/>
              <a:t> et al</a:t>
            </a:r>
            <a:r>
              <a:rPr lang="el-GR" sz="1000" cap="none" dirty="0"/>
              <a:t>., 2003, Κουτσελίνης, 2004, Κούγκολος, 2005, Κουρλετάκη, 2007, Ιδία επεξεργασία</a:t>
            </a:r>
            <a:r>
              <a:rPr lang="el-GR" sz="1000" dirty="0"/>
              <a:t>))</a:t>
            </a:r>
          </a:p>
        </p:txBody>
      </p:sp>
      <p:sp>
        <p:nvSpPr>
          <p:cNvPr id="3" name="Θέση περιεχομένου 2"/>
          <p:cNvSpPr>
            <a:spLocks noGrp="1"/>
          </p:cNvSpPr>
          <p:nvPr>
            <p:ph sz="quarter" idx="13"/>
          </p:nvPr>
        </p:nvSpPr>
        <p:spPr/>
        <p:txBody>
          <a:bodyPr>
            <a:normAutofit/>
          </a:bodyPr>
          <a:lstStyle/>
          <a:p>
            <a:r>
              <a:rPr lang="el-GR" b="1" dirty="0" smtClean="0"/>
              <a:t>Χλωροφθοράνθρακες (</a:t>
            </a:r>
            <a:r>
              <a:rPr lang="en-US" b="1" dirty="0" smtClean="0"/>
              <a:t>CFC</a:t>
            </a:r>
            <a:r>
              <a:rPr lang="el-GR" b="1" dirty="0" smtClean="0"/>
              <a:t>), </a:t>
            </a:r>
            <a:r>
              <a:rPr lang="el-GR" b="1" dirty="0" err="1" smtClean="0"/>
              <a:t>υδρογονοφθοράνθρακες</a:t>
            </a:r>
            <a:r>
              <a:rPr lang="el-GR" b="1" dirty="0" smtClean="0"/>
              <a:t> (</a:t>
            </a:r>
            <a:r>
              <a:rPr lang="en-US" b="1" dirty="0" smtClean="0"/>
              <a:t>HFC</a:t>
            </a:r>
            <a:r>
              <a:rPr lang="el-GR" b="1" dirty="0" smtClean="0"/>
              <a:t>) και </a:t>
            </a:r>
            <a:r>
              <a:rPr lang="el-GR" b="1" dirty="0" err="1" smtClean="0"/>
              <a:t>υδρογονοχλωροφθοράνθρακες</a:t>
            </a:r>
            <a:r>
              <a:rPr lang="el-GR" b="1" dirty="0" smtClean="0"/>
              <a:t> (</a:t>
            </a:r>
            <a:r>
              <a:rPr lang="en-US" b="1" dirty="0" smtClean="0"/>
              <a:t>HCFC</a:t>
            </a:r>
            <a:r>
              <a:rPr lang="el-GR" b="1" dirty="0" smtClean="0"/>
              <a:t>): </a:t>
            </a:r>
            <a:r>
              <a:rPr lang="el-GR" dirty="0"/>
              <a:t>Οι ενώσεις </a:t>
            </a:r>
            <a:r>
              <a:rPr lang="en-US" dirty="0"/>
              <a:t>CFC</a:t>
            </a:r>
            <a:r>
              <a:rPr lang="el-GR" dirty="0"/>
              <a:t>, </a:t>
            </a:r>
            <a:r>
              <a:rPr lang="en-US" dirty="0"/>
              <a:t>HFC </a:t>
            </a:r>
            <a:r>
              <a:rPr lang="el-GR" dirty="0"/>
              <a:t>και </a:t>
            </a:r>
            <a:r>
              <a:rPr lang="en-US" dirty="0"/>
              <a:t>HCFC</a:t>
            </a:r>
            <a:r>
              <a:rPr lang="el-GR" dirty="0"/>
              <a:t> χρησιμοποιούνται στα πρωοθητικά των αεροζόλ και στο ψυκτικό υγρό των ψυγείων και των καταψυκτών. Οι </a:t>
            </a:r>
            <a:r>
              <a:rPr lang="en-US" dirty="0"/>
              <a:t>CFC</a:t>
            </a:r>
            <a:r>
              <a:rPr lang="el-GR" dirty="0"/>
              <a:t> θεωρούνται σήμερα ότι είναι οι κύριοι υπαίτιοι για την καταστροφή του στρατοσφαιρικού όζοντος. Οι </a:t>
            </a:r>
            <a:r>
              <a:rPr lang="en-US" dirty="0"/>
              <a:t>CFC</a:t>
            </a:r>
            <a:r>
              <a:rPr lang="el-GR" dirty="0"/>
              <a:t> είναι ενώσεις με μεγάλη διάρκεια ζωής. Η μεγάλη διάρκεια ζωής, τους επιτρέπει να φθάνουν στη στρατόσφαιρα και να δίνουν εκεί τα άτομα του χλωρίου που συμμετέχουν ως καταλύτες στην αντίδραση μετατροπής του όζοντος σε οξυγόνο. Η τάση σήμερα στην αντίστοιχη βιομηχανία είναι να αντικατασταθούν οι </a:t>
            </a:r>
            <a:r>
              <a:rPr lang="en-US" dirty="0"/>
              <a:t>CFC</a:t>
            </a:r>
            <a:r>
              <a:rPr lang="el-GR" dirty="0"/>
              <a:t> με </a:t>
            </a:r>
            <a:r>
              <a:rPr lang="en-US" dirty="0"/>
              <a:t>HFC</a:t>
            </a:r>
            <a:r>
              <a:rPr lang="el-GR" dirty="0"/>
              <a:t> και </a:t>
            </a:r>
            <a:r>
              <a:rPr lang="en-US" dirty="0"/>
              <a:t>HCFC</a:t>
            </a:r>
            <a:r>
              <a:rPr lang="el-GR" dirty="0"/>
              <a:t>.</a:t>
            </a:r>
            <a:endParaRPr lang="el-GR" b="1" dirty="0"/>
          </a:p>
        </p:txBody>
      </p:sp>
    </p:spTree>
    <p:extLst>
      <p:ext uri="{BB962C8B-B14F-4D97-AF65-F5344CB8AC3E}">
        <p14:creationId xmlns:p14="http://schemas.microsoft.com/office/powerpoint/2010/main" val="3809125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Συσταση</a:t>
            </a:r>
            <a:r>
              <a:rPr lang="el-GR" dirty="0" smtClean="0"/>
              <a:t> </a:t>
            </a:r>
            <a:r>
              <a:rPr lang="el-GR" dirty="0" err="1" smtClean="0"/>
              <a:t>ορισμενων</a:t>
            </a:r>
            <a:r>
              <a:rPr lang="el-GR" dirty="0" smtClean="0"/>
              <a:t> </a:t>
            </a:r>
            <a:r>
              <a:rPr lang="el-GR" dirty="0" err="1" smtClean="0"/>
              <a:t>ειδων</a:t>
            </a:r>
            <a:r>
              <a:rPr lang="el-GR" dirty="0" smtClean="0"/>
              <a:t> </a:t>
            </a:r>
            <a:r>
              <a:rPr lang="el-GR" dirty="0" err="1" smtClean="0"/>
              <a:t>ηηε</a:t>
            </a:r>
            <a:endParaRPr lang="el-GR" dirty="0"/>
          </a:p>
        </p:txBody>
      </p:sp>
      <p:sp>
        <p:nvSpPr>
          <p:cNvPr id="3" name="Θέση περιεχομένου 2"/>
          <p:cNvSpPr>
            <a:spLocks noGrp="1"/>
          </p:cNvSpPr>
          <p:nvPr>
            <p:ph sz="quarter" idx="13"/>
          </p:nvPr>
        </p:nvSpPr>
        <p:spPr/>
        <p:txBody>
          <a:bodyPr>
            <a:normAutofit/>
          </a:bodyPr>
          <a:lstStyle/>
          <a:p>
            <a:r>
              <a:rPr lang="el-GR" b="1" dirty="0" smtClean="0"/>
              <a:t>Τυπωμένα ηλεκτρονικά κυκλώματα </a:t>
            </a:r>
            <a:r>
              <a:rPr lang="el-GR" dirty="0"/>
              <a:t>(</a:t>
            </a:r>
            <a:r>
              <a:rPr lang="en-US" dirty="0"/>
              <a:t>Li and </a:t>
            </a:r>
            <a:r>
              <a:rPr lang="en-US" dirty="0" err="1"/>
              <a:t>Zeng</a:t>
            </a:r>
            <a:r>
              <a:rPr lang="el-GR" dirty="0"/>
              <a:t>, 2012</a:t>
            </a:r>
            <a:r>
              <a:rPr lang="el-GR" dirty="0" smtClean="0"/>
              <a:t>)</a:t>
            </a:r>
            <a:r>
              <a:rPr lang="el-GR" b="1" dirty="0" smtClean="0"/>
              <a:t>: </a:t>
            </a:r>
          </a:p>
          <a:p>
            <a:r>
              <a:rPr lang="el-GR" dirty="0" smtClean="0"/>
              <a:t>Τα </a:t>
            </a:r>
            <a:r>
              <a:rPr lang="el-GR" dirty="0"/>
              <a:t>τυπωμένα ηλεκτρονικά κυκλώματα χρησιμοποιούνται για να υποστηρίξουν μηχανικά και να ενώσουν ηλεκτρικά όλα τα ηλεκτρονικά μέρη των ηλεκτρονικών συσκευών, χρησιμοποιώντας αγώγιμες διαδρομές. </a:t>
            </a:r>
            <a:endParaRPr lang="el-GR" dirty="0" smtClean="0"/>
          </a:p>
          <a:p>
            <a:r>
              <a:rPr lang="el-GR" dirty="0"/>
              <a:t>Το αγώγιμο κύκλωμα, συνήθως κατασκευάζεται από χαλκό, αλλά πολλές φορές χρησιμοποιείται και αλουμίνιο, νικέλιο, χρώμιο και άλλα </a:t>
            </a:r>
            <a:r>
              <a:rPr lang="el-GR" dirty="0" smtClean="0"/>
              <a:t>μέταλλα.</a:t>
            </a:r>
          </a:p>
          <a:p>
            <a:r>
              <a:rPr lang="el-GR" dirty="0"/>
              <a:t>Τα τυπωμένα ηλεκτρονικά κυκλώματα, συνήθως περιέχουν εποξικές ρητίνες, ινώδες γυαλί, χαλκό, νικέλιο, σίδηρο, αλουμίνιο καθώς και κάποια ποσότητα πολύτιμων μετάλλων όπως χρυσό και λευκόχρυσο. </a:t>
            </a:r>
            <a:endParaRPr lang="el-GR" dirty="0" smtClean="0"/>
          </a:p>
          <a:p>
            <a:r>
              <a:rPr lang="el-GR" dirty="0"/>
              <a:t>Αυτά τα υλικά μαζί με τα ηλεκτρονικά μέρη της συσκευής προσαρμόζονται πάνω στο κύκλωμα με ενώσεις οι οποίες περιέχουν μόλυβδο και </a:t>
            </a:r>
            <a:r>
              <a:rPr lang="el-GR" dirty="0" smtClean="0"/>
              <a:t>αντιμόνιο.</a:t>
            </a:r>
          </a:p>
          <a:p>
            <a:r>
              <a:rPr lang="el-GR" dirty="0"/>
              <a:t>Η κύρια σύσταση των τυπωμένων ηλεκτρονικών πλακετών αποτελείται από 40% μέταλλα, 30% κεραμικά υλικά και 30% πλαστικά. </a:t>
            </a:r>
            <a:endParaRPr lang="el-GR" b="1" dirty="0"/>
          </a:p>
        </p:txBody>
      </p:sp>
    </p:spTree>
    <p:extLst>
      <p:ext uri="{BB962C8B-B14F-4D97-AF65-F5344CB8AC3E}">
        <p14:creationId xmlns:p14="http://schemas.microsoft.com/office/powerpoint/2010/main" val="2809342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Συσταση</a:t>
            </a:r>
            <a:r>
              <a:rPr lang="el-GR" dirty="0" smtClean="0"/>
              <a:t> </a:t>
            </a:r>
            <a:r>
              <a:rPr lang="el-GR" dirty="0" err="1" smtClean="0"/>
              <a:t>ορισμενων</a:t>
            </a:r>
            <a:r>
              <a:rPr lang="el-GR" dirty="0" smtClean="0"/>
              <a:t> </a:t>
            </a:r>
            <a:r>
              <a:rPr lang="el-GR" dirty="0" err="1" smtClean="0"/>
              <a:t>ειδων</a:t>
            </a:r>
            <a:r>
              <a:rPr lang="el-GR" dirty="0" smtClean="0"/>
              <a:t> </a:t>
            </a:r>
            <a:r>
              <a:rPr lang="el-GR" dirty="0" err="1" smtClean="0"/>
              <a:t>ηηε</a:t>
            </a:r>
            <a:endParaRPr lang="el-GR" dirty="0"/>
          </a:p>
        </p:txBody>
      </p:sp>
      <p:sp>
        <p:nvSpPr>
          <p:cNvPr id="3" name="Θέση περιεχομένου 2"/>
          <p:cNvSpPr>
            <a:spLocks noGrp="1"/>
          </p:cNvSpPr>
          <p:nvPr>
            <p:ph sz="quarter" idx="13"/>
          </p:nvPr>
        </p:nvSpPr>
        <p:spPr/>
        <p:txBody>
          <a:bodyPr>
            <a:normAutofit/>
          </a:bodyPr>
          <a:lstStyle/>
          <a:p>
            <a:r>
              <a:rPr lang="el-GR" b="1" dirty="0" smtClean="0"/>
              <a:t>Οθόνες υγρών κρυστάλλων: </a:t>
            </a:r>
          </a:p>
          <a:p>
            <a:r>
              <a:rPr lang="el-GR" dirty="0"/>
              <a:t>Η τεχνολογία των υγρών κρυστάλλων αποτελεί, σήμερα πια, την κυρίαρχη τεχνολογία στην κατασκευή οθονών τηλεοράσεων και </a:t>
            </a:r>
            <a:r>
              <a:rPr lang="el-GR" dirty="0" smtClean="0"/>
              <a:t>Η/Υ</a:t>
            </a:r>
            <a:r>
              <a:rPr lang="el-GR" dirty="0"/>
              <a:t> (</a:t>
            </a:r>
            <a:r>
              <a:rPr lang="en-US" dirty="0"/>
              <a:t>Williams and McDonnell</a:t>
            </a:r>
            <a:r>
              <a:rPr lang="el-GR" dirty="0"/>
              <a:t>, 2012)</a:t>
            </a:r>
            <a:r>
              <a:rPr lang="el-GR" dirty="0" smtClean="0"/>
              <a:t>.</a:t>
            </a:r>
          </a:p>
          <a:p>
            <a:r>
              <a:rPr lang="el-GR" dirty="0" smtClean="0"/>
              <a:t>Οι </a:t>
            </a:r>
            <a:r>
              <a:rPr lang="el-GR" dirty="0"/>
              <a:t>υγροί κρύσταλλοι βρίσκονται σφιχτά τοποθετημένοι ανάμεσα σε λεπτά στρώματα γυαλιού και ηλεκτρικά ελεγχόμενα </a:t>
            </a:r>
            <a:r>
              <a:rPr lang="el-GR" dirty="0" smtClean="0"/>
              <a:t>στοιχεία</a:t>
            </a:r>
            <a:r>
              <a:rPr lang="el-GR" dirty="0"/>
              <a:t> (</a:t>
            </a:r>
            <a:r>
              <a:rPr lang="en-US" dirty="0"/>
              <a:t>Tsydenova and Bengtsson</a:t>
            </a:r>
            <a:r>
              <a:rPr lang="el-GR" dirty="0"/>
              <a:t>, 2011</a:t>
            </a:r>
            <a:r>
              <a:rPr lang="el-GR" dirty="0" smtClean="0"/>
              <a:t>).</a:t>
            </a:r>
          </a:p>
          <a:p>
            <a:r>
              <a:rPr lang="el-GR" dirty="0"/>
              <a:t>Ένα κινητό τηλέφωνο μπορεί να περιέχει 0.5 </a:t>
            </a:r>
            <a:r>
              <a:rPr lang="en-US" dirty="0"/>
              <a:t>mg</a:t>
            </a:r>
            <a:r>
              <a:rPr lang="el-GR" dirty="0"/>
              <a:t> υγρούς κρυστάλλους ενώ ένας φορητός Η/Υ μπορεί να περιέχει 0.5 </a:t>
            </a:r>
            <a:r>
              <a:rPr lang="en-US" dirty="0" smtClean="0"/>
              <a:t>g</a:t>
            </a:r>
            <a:r>
              <a:rPr lang="el-GR" dirty="0"/>
              <a:t> (</a:t>
            </a:r>
            <a:r>
              <a:rPr lang="en-US" dirty="0"/>
              <a:t>Tsydenova and Bengtsson</a:t>
            </a:r>
            <a:r>
              <a:rPr lang="el-GR" dirty="0"/>
              <a:t>, </a:t>
            </a:r>
            <a:r>
              <a:rPr lang="el-GR" dirty="0" smtClean="0"/>
              <a:t>2011.</a:t>
            </a:r>
          </a:p>
          <a:p>
            <a:r>
              <a:rPr lang="el-GR" dirty="0"/>
              <a:t>Οι οθόνες υγρών κρυστάλλων περιέχουν κάποια πολύτιμα υλικά όπως είναι οι ίδιοι οι υγροί κρύσταλλοι, το ίνδιο, το τιτάνιο και ο χρυσός. Περιέχουν όμως και υδράργυρο που βρίσκεται στις λάμπες οι οποίες είναι τοποθετημένες πίσω από την οθόνη και παρέχουν το φως για τη δημιουργία της </a:t>
            </a:r>
            <a:r>
              <a:rPr lang="el-GR" dirty="0" smtClean="0"/>
              <a:t>εικόνας </a:t>
            </a:r>
            <a:r>
              <a:rPr lang="el-GR" dirty="0"/>
              <a:t>(</a:t>
            </a:r>
            <a:r>
              <a:rPr lang="en-US" dirty="0"/>
              <a:t>Goosey</a:t>
            </a:r>
            <a:r>
              <a:rPr lang="el-GR" dirty="0"/>
              <a:t>, 2012</a:t>
            </a:r>
            <a:r>
              <a:rPr lang="el-GR" dirty="0" smtClean="0"/>
              <a:t>).</a:t>
            </a:r>
            <a:endParaRPr lang="el-GR" b="1" dirty="0" smtClean="0"/>
          </a:p>
        </p:txBody>
      </p:sp>
    </p:spTree>
    <p:extLst>
      <p:ext uri="{BB962C8B-B14F-4D97-AF65-F5344CB8AC3E}">
        <p14:creationId xmlns:p14="http://schemas.microsoft.com/office/powerpoint/2010/main" val="3912367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Συσταση</a:t>
            </a:r>
            <a:r>
              <a:rPr lang="el-GR" dirty="0" smtClean="0"/>
              <a:t> </a:t>
            </a:r>
            <a:r>
              <a:rPr lang="el-GR" dirty="0" err="1" smtClean="0"/>
              <a:t>ορισμενων</a:t>
            </a:r>
            <a:r>
              <a:rPr lang="el-GR" dirty="0" smtClean="0"/>
              <a:t> </a:t>
            </a:r>
            <a:r>
              <a:rPr lang="el-GR" dirty="0" err="1" smtClean="0"/>
              <a:t>ειδων</a:t>
            </a:r>
            <a:r>
              <a:rPr lang="el-GR" dirty="0" smtClean="0"/>
              <a:t> </a:t>
            </a:r>
            <a:r>
              <a:rPr lang="el-GR" dirty="0" err="1" smtClean="0"/>
              <a:t>ηηε</a:t>
            </a:r>
            <a:endParaRPr lang="el-GR" dirty="0"/>
          </a:p>
        </p:txBody>
      </p:sp>
      <p:sp>
        <p:nvSpPr>
          <p:cNvPr id="3" name="Θέση περιεχομένου 2"/>
          <p:cNvSpPr>
            <a:spLocks noGrp="1"/>
          </p:cNvSpPr>
          <p:nvPr>
            <p:ph sz="quarter" idx="13"/>
          </p:nvPr>
        </p:nvSpPr>
        <p:spPr/>
        <p:txBody>
          <a:bodyPr>
            <a:normAutofit fontScale="92500" lnSpcReduction="20000"/>
          </a:bodyPr>
          <a:lstStyle/>
          <a:p>
            <a:r>
              <a:rPr lang="el-GR" b="1" dirty="0" smtClean="0"/>
              <a:t>Καθοδικοί σωλήνες φθορισμού (</a:t>
            </a:r>
            <a:r>
              <a:rPr lang="en-US" b="1" dirty="0" smtClean="0"/>
              <a:t>CRT)</a:t>
            </a:r>
            <a:r>
              <a:rPr lang="el-GR" b="1" dirty="0" smtClean="0"/>
              <a:t> </a:t>
            </a:r>
            <a:r>
              <a:rPr lang="el-GR" dirty="0"/>
              <a:t>(</a:t>
            </a:r>
            <a:r>
              <a:rPr lang="en-US" dirty="0" err="1"/>
              <a:t>Nnorom</a:t>
            </a:r>
            <a:r>
              <a:rPr lang="en-US" dirty="0"/>
              <a:t> et al</a:t>
            </a:r>
            <a:r>
              <a:rPr lang="el-GR" dirty="0"/>
              <a:t>., 2011) </a:t>
            </a:r>
            <a:r>
              <a:rPr lang="el-GR" b="1" dirty="0" smtClean="0"/>
              <a:t>: </a:t>
            </a:r>
            <a:endParaRPr lang="en-US" b="1" dirty="0" smtClean="0"/>
          </a:p>
          <a:p>
            <a:r>
              <a:rPr lang="el-GR" dirty="0" smtClean="0"/>
              <a:t>Ο </a:t>
            </a:r>
            <a:r>
              <a:rPr lang="el-GR" dirty="0"/>
              <a:t>καθοδικός σωλήνας αποτελείται από τέσσερα διαφορετικά είδη γυαλιού κάθε ένα από τα οποία περιέχει διαφορετική ποσότητα μολύβδου</a:t>
            </a:r>
            <a:r>
              <a:rPr lang="el-GR" dirty="0" smtClean="0"/>
              <a:t>.</a:t>
            </a:r>
            <a:endParaRPr lang="en-US" dirty="0" smtClean="0"/>
          </a:p>
          <a:p>
            <a:r>
              <a:rPr lang="el-GR" dirty="0"/>
              <a:t>Το πρόσθιο μέρος, η οθόνη (</a:t>
            </a:r>
            <a:r>
              <a:rPr lang="en-US" dirty="0"/>
              <a:t>face plate glass</a:t>
            </a:r>
            <a:r>
              <a:rPr lang="el-GR" dirty="0"/>
              <a:t>), αποτελεί περίπου τα 2/3 της μάζας του καθοδικού σωλήνα (~66% </a:t>
            </a:r>
            <a:r>
              <a:rPr lang="el-GR" dirty="0" err="1"/>
              <a:t>κ.β</a:t>
            </a:r>
            <a:r>
              <a:rPr lang="el-GR" dirty="0"/>
              <a:t>.). Το είδος αυτό γυαλιού περιέχει από καθόλου έως ελάχιστο μόλυβδο 0-3% και περιέχει οξείδιο του βαρίου. </a:t>
            </a:r>
            <a:endParaRPr lang="en-US" dirty="0" smtClean="0"/>
          </a:p>
          <a:p>
            <a:r>
              <a:rPr lang="el-GR" dirty="0"/>
              <a:t>Το δεύτερο κωνικό μέρος (</a:t>
            </a:r>
            <a:r>
              <a:rPr lang="en-US" dirty="0"/>
              <a:t>funnel glass</a:t>
            </a:r>
            <a:r>
              <a:rPr lang="el-GR" dirty="0"/>
              <a:t>) αποτελεί το ένα τρίτο του βάρους του καθοδικού σωλήνα και αποτελεί το μέρος εκείνο με τη μεγαλύτερη περιεκτικότητα σε μόλυβδο. Περιέχει περίπου 22-25% μόλυβδο (ως οξείδιο του μολύβδου) και χρησιμοποιείται για να προστατεύει τους θεατές από την ακτινοβολία που εκπέμπεται από το τελευταίο μέρος του καθοδικού σωλήνα, τον εκτοξευτή ηλεκτρονίων (</a:t>
            </a:r>
            <a:r>
              <a:rPr lang="en-US" dirty="0"/>
              <a:t>electron gun</a:t>
            </a:r>
            <a:r>
              <a:rPr lang="el-GR" dirty="0"/>
              <a:t>). </a:t>
            </a:r>
            <a:endParaRPr lang="en-US" dirty="0" smtClean="0"/>
          </a:p>
          <a:p>
            <a:r>
              <a:rPr lang="el-GR" dirty="0"/>
              <a:t>Το τρίτο είδος γυαλιού (</a:t>
            </a:r>
            <a:r>
              <a:rPr lang="en-US" dirty="0"/>
              <a:t>neck glass</a:t>
            </a:r>
            <a:r>
              <a:rPr lang="el-GR" dirty="0"/>
              <a:t>) είναι εκείνο που εσωκλείει τον εκτοξευτή ηλεκτρονίων και παρουσιάζει υψηλή περιεκτικότητα σε μόλυβδο (~30% οξείδιο του μολύβδου</a:t>
            </a:r>
            <a:r>
              <a:rPr lang="el-GR" dirty="0" smtClean="0"/>
              <a:t>).</a:t>
            </a:r>
            <a:r>
              <a:rPr lang="el-GR" dirty="0"/>
              <a:t> Αποτελεί λιγότερο από 1% της μάζας του καθοδικού σωλήνα</a:t>
            </a:r>
            <a:r>
              <a:rPr lang="el-GR" dirty="0" smtClean="0"/>
              <a:t>.</a:t>
            </a:r>
            <a:endParaRPr lang="en-US" dirty="0" smtClean="0"/>
          </a:p>
          <a:p>
            <a:r>
              <a:rPr lang="el-GR" dirty="0"/>
              <a:t>Τα τρία διαφορετικά είδη γυαλιού των καθοδικών σωλήνων είναι συγκολλημένα με ένα υαλότριμμα συγκολλήσεως το οποίο παρουσιάζει μια επίστρωση από μόλυβδο, χαμηλής θερμοκρασίας τήξης, με περιεκτικότητα σε μόλυβδο περίπου 85</a:t>
            </a:r>
            <a:r>
              <a:rPr lang="el-GR" dirty="0" smtClean="0"/>
              <a:t>%</a:t>
            </a:r>
            <a:r>
              <a:rPr lang="en-US" dirty="0" smtClean="0"/>
              <a:t>.</a:t>
            </a:r>
            <a:endParaRPr lang="el-GR" b="1" dirty="0" smtClean="0"/>
          </a:p>
          <a:p>
            <a:endParaRPr lang="el-GR" b="1" dirty="0" smtClean="0"/>
          </a:p>
        </p:txBody>
      </p:sp>
    </p:spTree>
    <p:extLst>
      <p:ext uri="{BB962C8B-B14F-4D97-AF65-F5344CB8AC3E}">
        <p14:creationId xmlns:p14="http://schemas.microsoft.com/office/powerpoint/2010/main" val="609543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Συσταση</a:t>
            </a:r>
            <a:r>
              <a:rPr lang="el-GR" dirty="0" smtClean="0"/>
              <a:t> </a:t>
            </a:r>
            <a:r>
              <a:rPr lang="el-GR" dirty="0" err="1" smtClean="0"/>
              <a:t>ορισμενων</a:t>
            </a:r>
            <a:r>
              <a:rPr lang="el-GR" dirty="0" smtClean="0"/>
              <a:t> </a:t>
            </a:r>
            <a:r>
              <a:rPr lang="el-GR" dirty="0" err="1" smtClean="0"/>
              <a:t>ειδων</a:t>
            </a:r>
            <a:r>
              <a:rPr lang="el-GR" dirty="0" smtClean="0"/>
              <a:t> </a:t>
            </a:r>
            <a:r>
              <a:rPr lang="el-GR" dirty="0" err="1" smtClean="0"/>
              <a:t>ηηε</a:t>
            </a:r>
            <a:endParaRPr lang="el-GR" dirty="0"/>
          </a:p>
        </p:txBody>
      </p:sp>
      <p:sp>
        <p:nvSpPr>
          <p:cNvPr id="3" name="Θέση περιεχομένου 2"/>
          <p:cNvSpPr>
            <a:spLocks noGrp="1"/>
          </p:cNvSpPr>
          <p:nvPr>
            <p:ph sz="quarter" idx="13"/>
          </p:nvPr>
        </p:nvSpPr>
        <p:spPr/>
        <p:txBody>
          <a:bodyPr>
            <a:normAutofit/>
          </a:bodyPr>
          <a:lstStyle/>
          <a:p>
            <a:r>
              <a:rPr lang="el-GR" b="1" dirty="0" smtClean="0"/>
              <a:t>Συσκευές ψύξης και κατάψυξης</a:t>
            </a:r>
            <a:r>
              <a:rPr lang="el-GR" dirty="0"/>
              <a:t> (</a:t>
            </a:r>
            <a:r>
              <a:rPr lang="en-US" dirty="0"/>
              <a:t>Keri</a:t>
            </a:r>
            <a:r>
              <a:rPr lang="el-GR" dirty="0"/>
              <a:t>, 2012</a:t>
            </a:r>
            <a:r>
              <a:rPr lang="el-GR" dirty="0" smtClean="0"/>
              <a:t>)</a:t>
            </a:r>
            <a:r>
              <a:rPr lang="el-GR" b="1" dirty="0" smtClean="0"/>
              <a:t>: </a:t>
            </a:r>
          </a:p>
          <a:p>
            <a:r>
              <a:rPr lang="el-GR" dirty="0"/>
              <a:t>Οι συσκευές ψύξης και οι καταψύκτες αποτελούν τη δεύτερη μεγαλύτερη ομάδα ΑΗΗΕ (25% των μεγάλων οικιακών συσκευών</a:t>
            </a:r>
            <a:r>
              <a:rPr lang="el-GR" dirty="0" smtClean="0"/>
              <a:t>).</a:t>
            </a:r>
          </a:p>
          <a:p>
            <a:r>
              <a:rPr lang="el-GR" dirty="0" smtClean="0"/>
              <a:t>Τα </a:t>
            </a:r>
            <a:r>
              <a:rPr lang="el-GR" dirty="0"/>
              <a:t>τρία βασικά συστατικά ενός ψυγείου είναι σιδηρούχα μέταλλα πάνω από 50%, μη σιδηρούχα μέταλλα 8% και πλαστικά 20-25%. </a:t>
            </a:r>
            <a:endParaRPr lang="el-GR" dirty="0" smtClean="0"/>
          </a:p>
          <a:p>
            <a:r>
              <a:rPr lang="el-GR" dirty="0"/>
              <a:t>Άλλα ουσιώδη συστατικά είναι λιπαντικές ουσίες και ψυκτικά υγρά</a:t>
            </a:r>
            <a:r>
              <a:rPr lang="el-GR" dirty="0" smtClean="0"/>
              <a:t>.</a:t>
            </a:r>
          </a:p>
          <a:p>
            <a:r>
              <a:rPr lang="el-GR" dirty="0"/>
              <a:t>Σ</a:t>
            </a:r>
            <a:r>
              <a:rPr lang="el-GR" dirty="0" smtClean="0"/>
              <a:t>ημαντικό </a:t>
            </a:r>
            <a:r>
              <a:rPr lang="el-GR" dirty="0"/>
              <a:t>συστατικό των ψυκτικών υγρών, που χρησιμοποιούνται στα ψυγεία και τους καταψύκτες, είναι οι </a:t>
            </a:r>
            <a:r>
              <a:rPr lang="el-GR" dirty="0" smtClean="0"/>
              <a:t>χλωροφθοράνθρακες.</a:t>
            </a:r>
            <a:endParaRPr lang="en-US" b="1" dirty="0" smtClean="0"/>
          </a:p>
          <a:p>
            <a:endParaRPr lang="el-GR" b="1" dirty="0" smtClean="0"/>
          </a:p>
        </p:txBody>
      </p:sp>
    </p:spTree>
    <p:extLst>
      <p:ext uri="{BB962C8B-B14F-4D97-AF65-F5344CB8AC3E}">
        <p14:creationId xmlns:p14="http://schemas.microsoft.com/office/powerpoint/2010/main" val="8908250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Μεθοδοι</a:t>
            </a:r>
            <a:r>
              <a:rPr lang="el-GR" dirty="0" smtClean="0"/>
              <a:t> </a:t>
            </a:r>
            <a:r>
              <a:rPr lang="el-GR" dirty="0" err="1" smtClean="0"/>
              <a:t>διαχειρισησ</a:t>
            </a: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a:t>Η αύξηση των ποσοτήτων ΑΗΗΕ οδήγησε στην αναπόφευκτη αυξανόμενη ανησυχία για την τύχη όλων των υλικών και ιδιαίτερα των επικίνδυνων που περιέχονται μέσα στη σύστασή </a:t>
            </a:r>
            <a:r>
              <a:rPr lang="el-GR" dirty="0" smtClean="0"/>
              <a:t>τους </a:t>
            </a:r>
            <a:r>
              <a:rPr lang="el-GR" dirty="0"/>
              <a:t>(</a:t>
            </a:r>
            <a:r>
              <a:rPr lang="en-US" dirty="0"/>
              <a:t>Goosey</a:t>
            </a:r>
            <a:r>
              <a:rPr lang="el-GR" dirty="0"/>
              <a:t>, 2012)</a:t>
            </a:r>
            <a:r>
              <a:rPr lang="el-GR" dirty="0" smtClean="0"/>
              <a:t>.</a:t>
            </a:r>
          </a:p>
          <a:p>
            <a:r>
              <a:rPr lang="el-GR" dirty="0" smtClean="0"/>
              <a:t> </a:t>
            </a:r>
            <a:r>
              <a:rPr lang="el-GR" dirty="0"/>
              <a:t>Μέχρι πρότινος, οι κυριότερες μέθοδοι διαχείρισης των ΑΗΗΕ σε πολλές χώρες ήταν η υγειονομική ταφή και η καύση</a:t>
            </a:r>
            <a:r>
              <a:rPr lang="el-GR" dirty="0" smtClean="0"/>
              <a:t>.</a:t>
            </a:r>
          </a:p>
          <a:p>
            <a:r>
              <a:rPr lang="el-GR" dirty="0"/>
              <a:t>Το 2005, πάνω από 1.36 εκατομμύρια τόνοι ΑΗΗΕ απορρίφθηκαν σε χωματερές στις </a:t>
            </a:r>
            <a:r>
              <a:rPr lang="el-GR" dirty="0" smtClean="0"/>
              <a:t>ΗΠΑ </a:t>
            </a:r>
            <a:r>
              <a:rPr lang="el-GR" dirty="0"/>
              <a:t>(</a:t>
            </a:r>
            <a:r>
              <a:rPr lang="en-US" dirty="0" err="1"/>
              <a:t>Kahhat</a:t>
            </a:r>
            <a:r>
              <a:rPr lang="en-US" dirty="0"/>
              <a:t> et al</a:t>
            </a:r>
            <a:r>
              <a:rPr lang="el-GR" dirty="0"/>
              <a:t>., 2008)</a:t>
            </a:r>
            <a:r>
              <a:rPr lang="el-GR" dirty="0" smtClean="0"/>
              <a:t>.</a:t>
            </a:r>
          </a:p>
          <a:p>
            <a:r>
              <a:rPr lang="el-GR" dirty="0"/>
              <a:t>Είναι γεγονός, όμως, ότι η απόρριψη των ΑΗΗΕ σε συνδυασμό με την εξάντληση των χώρων απόθεσης δημιουργεί την ανάγκη διερεύνησης νέων μεθόδων διαχείρισης των </a:t>
            </a:r>
            <a:r>
              <a:rPr lang="el-GR" dirty="0" smtClean="0"/>
              <a:t>ΑΗΗΕ </a:t>
            </a:r>
            <a:r>
              <a:rPr lang="el-GR" dirty="0"/>
              <a:t>(</a:t>
            </a:r>
            <a:r>
              <a:rPr lang="en-US" dirty="0"/>
              <a:t>Nagurney and </a:t>
            </a:r>
            <a:r>
              <a:rPr lang="en-US" dirty="0" err="1"/>
              <a:t>Toyasaki</a:t>
            </a:r>
            <a:r>
              <a:rPr lang="el-GR" dirty="0"/>
              <a:t>, 2005)</a:t>
            </a:r>
            <a:r>
              <a:rPr lang="el-GR" dirty="0" smtClean="0"/>
              <a:t>.</a:t>
            </a:r>
          </a:p>
          <a:p>
            <a:r>
              <a:rPr lang="el-GR" dirty="0" smtClean="0"/>
              <a:t>Η </a:t>
            </a:r>
            <a:r>
              <a:rPr lang="el-GR" dirty="0"/>
              <a:t>ύπαρξη επικίνδυνων συστατικών αλλά και συστατικών με μεγάλη οικονομική αξία, μέσα στη σύσταση των ΑΗΗΕ, οδήγησε στη δημιουργία νέων τεχνολογιών διαχείρισης και επεξεργασίας των ΑΗΗΕ, με προτεραιότητα την ανάκτηση πολύτιμων συστατικών και την ανακύκλωση για τη διατήρηση των πρώτων υλών. </a:t>
            </a:r>
          </a:p>
        </p:txBody>
      </p:sp>
    </p:spTree>
    <p:extLst>
      <p:ext uri="{BB962C8B-B14F-4D97-AF65-F5344CB8AC3E}">
        <p14:creationId xmlns:p14="http://schemas.microsoft.com/office/powerpoint/2010/main" val="278862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Υγειονομικη</a:t>
            </a:r>
            <a:r>
              <a:rPr lang="el-GR" dirty="0" smtClean="0"/>
              <a:t> </a:t>
            </a:r>
            <a:r>
              <a:rPr lang="el-GR" dirty="0" err="1" smtClean="0"/>
              <a:t>ταφη</a:t>
            </a:r>
            <a:r>
              <a:rPr lang="el-GR" dirty="0" smtClean="0"/>
              <a:t> αηηε</a:t>
            </a: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a:t>Μέχρι πρότινος, η υγειονομική ταφή αποτελούσε και την κύρια μέθοδο διαχείρισης των </a:t>
            </a:r>
            <a:r>
              <a:rPr lang="el-GR" dirty="0" smtClean="0"/>
              <a:t>ΑΗΗΕ στην Ελλάδα.</a:t>
            </a:r>
          </a:p>
          <a:p>
            <a:r>
              <a:rPr lang="el-GR" dirty="0"/>
              <a:t>Η πράξη έχει δείξει ότι κανένας ΧΥΤΑ δεν είναι απόλυτα </a:t>
            </a:r>
            <a:r>
              <a:rPr lang="el-GR" dirty="0" smtClean="0"/>
              <a:t>στεγανός </a:t>
            </a:r>
            <a:r>
              <a:rPr lang="el-GR" dirty="0"/>
              <a:t>(Παναγιωτακόπουλος, 2007)</a:t>
            </a:r>
            <a:r>
              <a:rPr lang="el-GR" dirty="0" smtClean="0"/>
              <a:t>.</a:t>
            </a:r>
          </a:p>
          <a:p>
            <a:r>
              <a:rPr lang="el-GR" dirty="0" smtClean="0"/>
              <a:t> </a:t>
            </a:r>
            <a:r>
              <a:rPr lang="el-GR" dirty="0"/>
              <a:t>Αυτό έχει ως αποτέλεσμα να μεγιστοποιούνται οι πιθανότητες ρύπανσης του περιβάλλοντος, είτε μέσω των διασταλαζόντων νερών, είτε μέσω της διαφυγής αερίων από τα ΑΗΗΕ.</a:t>
            </a:r>
          </a:p>
          <a:p>
            <a:r>
              <a:rPr lang="el-GR" dirty="0"/>
              <a:t>Λόγω της πολυπλοκότητας </a:t>
            </a:r>
            <a:r>
              <a:rPr lang="el-GR" dirty="0" smtClean="0"/>
              <a:t>των διαδικασιών που συμβαίνουν κατά την υγειονομική ταφή, </a:t>
            </a:r>
            <a:r>
              <a:rPr lang="el-GR" dirty="0"/>
              <a:t>η ποσοτικοποίηση </a:t>
            </a:r>
            <a:r>
              <a:rPr lang="el-GR" dirty="0" smtClean="0"/>
              <a:t>των </a:t>
            </a:r>
            <a:r>
              <a:rPr lang="el-GR" dirty="0"/>
              <a:t>επιπτώσεων της ταφής των ΑΗΗΕ στο περιβάλλον είναι </a:t>
            </a:r>
            <a:r>
              <a:rPr lang="el-GR" dirty="0" smtClean="0"/>
              <a:t>αδύνατη για τρεις κυρίως λόγους </a:t>
            </a:r>
            <a:r>
              <a:rPr lang="el-GR" dirty="0"/>
              <a:t>(</a:t>
            </a:r>
            <a:r>
              <a:rPr lang="en-US" dirty="0"/>
              <a:t>European Environmental Agency</a:t>
            </a:r>
            <a:r>
              <a:rPr lang="el-GR" dirty="0"/>
              <a:t>, 2003</a:t>
            </a:r>
            <a:r>
              <a:rPr lang="el-GR" dirty="0" smtClean="0"/>
              <a:t>):</a:t>
            </a:r>
          </a:p>
          <a:p>
            <a:pPr>
              <a:buFont typeface="Wingdings" panose="05000000000000000000" pitchFamily="2" charset="2"/>
              <a:buChar char="ü"/>
            </a:pPr>
            <a:r>
              <a:rPr lang="el-GR" dirty="0" smtClean="0"/>
              <a:t>Μεγάλο εύρος σύνθεσης αποβλήτων</a:t>
            </a:r>
          </a:p>
          <a:p>
            <a:pPr>
              <a:buFont typeface="Wingdings" panose="05000000000000000000" pitchFamily="2" charset="2"/>
              <a:buChar char="ü"/>
            </a:pPr>
            <a:r>
              <a:rPr lang="el-GR" dirty="0" smtClean="0"/>
              <a:t>Οι εκπομπές μπορεί να καθυστερήσουν για χρόνια</a:t>
            </a:r>
          </a:p>
          <a:p>
            <a:pPr>
              <a:buFont typeface="Wingdings" panose="05000000000000000000" pitchFamily="2" charset="2"/>
              <a:buChar char="ü"/>
            </a:pPr>
            <a:r>
              <a:rPr lang="el-GR" dirty="0" smtClean="0"/>
              <a:t>Κλιματικές συνθήκες, τεχνολογία.</a:t>
            </a:r>
            <a:endParaRPr lang="el-GR" dirty="0"/>
          </a:p>
        </p:txBody>
      </p:sp>
    </p:spTree>
    <p:extLst>
      <p:ext uri="{BB962C8B-B14F-4D97-AF65-F5344CB8AC3E}">
        <p14:creationId xmlns:p14="http://schemas.microsoft.com/office/powerpoint/2010/main" val="3345489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Καυση</a:t>
            </a:r>
            <a:r>
              <a:rPr lang="el-GR" dirty="0" smtClean="0"/>
              <a:t> αηηε</a:t>
            </a:r>
            <a:endParaRPr lang="el-GR" dirty="0"/>
          </a:p>
        </p:txBody>
      </p:sp>
      <p:sp>
        <p:nvSpPr>
          <p:cNvPr id="3" name="Θέση περιεχομένου 2"/>
          <p:cNvSpPr>
            <a:spLocks noGrp="1"/>
          </p:cNvSpPr>
          <p:nvPr>
            <p:ph sz="quarter" idx="13"/>
          </p:nvPr>
        </p:nvSpPr>
        <p:spPr/>
        <p:txBody>
          <a:bodyPr>
            <a:normAutofit fontScale="92500" lnSpcReduction="20000"/>
          </a:bodyPr>
          <a:lstStyle/>
          <a:p>
            <a:r>
              <a:rPr lang="el-GR" dirty="0"/>
              <a:t>Η καύση είναι μία μέθοδος διαχείρισης των στερεών αποβλήτων που έχει εφαρμοσθεί με επιτυχία σε ορισμένες περιπτώσεις στο εξωτερικό. </a:t>
            </a:r>
            <a:endParaRPr lang="el-GR" dirty="0" smtClean="0"/>
          </a:p>
          <a:p>
            <a:r>
              <a:rPr lang="el-GR" dirty="0"/>
              <a:t>Η καύση ενέχει πολλούς περιβαλλοντικούς κινδύνους και έτσι η χρήση της απαιτεί πολύ προσοχή. </a:t>
            </a:r>
          </a:p>
          <a:p>
            <a:r>
              <a:rPr lang="el-GR" dirty="0"/>
              <a:t>Τα βασικά πλεονεκτήματα της καύσης είναι ότι μειώνεται κατά πολύ ο όγκος των απορριμμάτων και δίνει τη δυνατότητα εκμετάλλευσης της θερμογόνου δύναμης των καύσιμων υλικών</a:t>
            </a:r>
            <a:r>
              <a:rPr lang="el-GR" dirty="0" smtClean="0"/>
              <a:t>.</a:t>
            </a:r>
          </a:p>
          <a:p>
            <a:r>
              <a:rPr lang="el-GR" dirty="0"/>
              <a:t>Ένα βασικό μειονέκτημα της καύσης είναι ότι υπάρχει πάντα κάποιο υπόλειμμα και έτσι η καύση δεν είναι ολοκληρωμένη μέθοδος επεξεργασίας. </a:t>
            </a:r>
            <a:endParaRPr lang="el-GR" dirty="0" smtClean="0"/>
          </a:p>
          <a:p>
            <a:r>
              <a:rPr lang="el-GR" dirty="0"/>
              <a:t>Ένα ακόμη βασικό μειονέκτημα είναι ότι μπορούν πάντα να διαφύγουν αέρια από την καύση όπως για παράδειγμα να διαφύγουν διοξίνες και φουράνια τα οποία προέρχονται από την καύση των πλαστικών ή τοξικά μέταλλα τα οποία κάτω από κάποιες συνθήκες μπορούν να περάσουν στην αέρια φάση όπως το </a:t>
            </a:r>
            <a:r>
              <a:rPr lang="en-US" dirty="0"/>
              <a:t>Sb</a:t>
            </a:r>
            <a:r>
              <a:rPr lang="el-GR" dirty="0"/>
              <a:t>, το </a:t>
            </a:r>
            <a:r>
              <a:rPr lang="en-US" dirty="0"/>
              <a:t>As </a:t>
            </a:r>
            <a:r>
              <a:rPr lang="el-GR" dirty="0"/>
              <a:t>και το </a:t>
            </a:r>
            <a:r>
              <a:rPr lang="en-US" dirty="0" smtClean="0"/>
              <a:t>Ga</a:t>
            </a:r>
            <a:r>
              <a:rPr lang="el-GR" dirty="0" smtClean="0"/>
              <a:t> </a:t>
            </a:r>
            <a:r>
              <a:rPr lang="el-GR" dirty="0"/>
              <a:t>(</a:t>
            </a:r>
            <a:r>
              <a:rPr lang="en-US" dirty="0"/>
              <a:t>Scharnhorst et al</a:t>
            </a:r>
            <a:r>
              <a:rPr lang="el-GR" dirty="0"/>
              <a:t>., 2007</a:t>
            </a:r>
            <a:r>
              <a:rPr lang="el-GR" dirty="0" smtClean="0"/>
              <a:t>).</a:t>
            </a:r>
          </a:p>
          <a:p>
            <a:r>
              <a:rPr lang="el-GR" dirty="0" smtClean="0"/>
              <a:t>Γενικώς</a:t>
            </a:r>
            <a:r>
              <a:rPr lang="el-GR" dirty="0"/>
              <a:t>, η καύση των αποβλήτων συμβάλλει σημαντικά στις ετήσιες εκπομπές του καδμίου και του υδραργύρου. Επιπλέον, τα βαρέα μέταλλα που δεν εκπέμπονται στην ατμόσφαιρα μπορεί να μεταφερθούν στα υπολείμματα της καύσης και να επανέλθουν στο περιβάλλον μέσω της διάθεσής </a:t>
            </a:r>
            <a:r>
              <a:rPr lang="el-GR" dirty="0" smtClean="0"/>
              <a:t>τους </a:t>
            </a:r>
            <a:r>
              <a:rPr lang="el-GR" dirty="0"/>
              <a:t>(</a:t>
            </a:r>
            <a:r>
              <a:rPr lang="en-US" dirty="0"/>
              <a:t>European Environmental Agency</a:t>
            </a:r>
            <a:r>
              <a:rPr lang="el-GR" dirty="0"/>
              <a:t>, 2003, Κούγκολος, 2005</a:t>
            </a:r>
            <a:r>
              <a:rPr lang="el-GR" dirty="0" smtClean="0"/>
              <a:t>). </a:t>
            </a:r>
            <a:endParaRPr lang="el-GR" dirty="0"/>
          </a:p>
        </p:txBody>
      </p:sp>
    </p:spTree>
    <p:extLst>
      <p:ext uri="{BB962C8B-B14F-4D97-AF65-F5344CB8AC3E}">
        <p14:creationId xmlns:p14="http://schemas.microsoft.com/office/powerpoint/2010/main" val="117369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επαναχρησιμοποιηση αηηε</a:t>
            </a:r>
            <a:endParaRPr lang="el-GR" dirty="0"/>
          </a:p>
        </p:txBody>
      </p:sp>
      <p:sp>
        <p:nvSpPr>
          <p:cNvPr id="3" name="Θέση περιεχομένου 2"/>
          <p:cNvSpPr>
            <a:spLocks noGrp="1"/>
          </p:cNvSpPr>
          <p:nvPr>
            <p:ph sz="quarter" idx="13"/>
          </p:nvPr>
        </p:nvSpPr>
        <p:spPr/>
        <p:txBody>
          <a:bodyPr>
            <a:normAutofit fontScale="92500" lnSpcReduction="10000"/>
          </a:bodyPr>
          <a:lstStyle/>
          <a:p>
            <a:r>
              <a:rPr lang="el-GR" dirty="0"/>
              <a:t>Η επαναχρησιμοποίηση περιλαμβάνει τρεις διαδικασίες από τις οποίες προκύπτουν προϊόντα με διαφορετικά χαρακτηριστικά </a:t>
            </a:r>
            <a:r>
              <a:rPr lang="el-GR" dirty="0" smtClean="0"/>
              <a:t>ποιότητας </a:t>
            </a:r>
            <a:r>
              <a:rPr lang="el-GR" dirty="0"/>
              <a:t>(</a:t>
            </a:r>
            <a:r>
              <a:rPr lang="en-US" dirty="0" err="1"/>
              <a:t>Ijomah</a:t>
            </a:r>
            <a:r>
              <a:rPr lang="en-US" dirty="0"/>
              <a:t> and </a:t>
            </a:r>
            <a:r>
              <a:rPr lang="en-US" dirty="0" err="1"/>
              <a:t>Danits</a:t>
            </a:r>
            <a:r>
              <a:rPr lang="el-GR" dirty="0"/>
              <a:t>, 2012). </a:t>
            </a:r>
            <a:r>
              <a:rPr lang="el-GR" dirty="0" smtClean="0"/>
              <a:t> </a:t>
            </a:r>
          </a:p>
          <a:p>
            <a:r>
              <a:rPr lang="el-GR" dirty="0"/>
              <a:t>Αυτές οι τρεις διαδικασίες είναι η επιδιόρθωση, η διαδικασία βελτίωσης – γενικής επισκευής (</a:t>
            </a:r>
            <a:r>
              <a:rPr lang="en-US" dirty="0"/>
              <a:t>reconditioning</a:t>
            </a:r>
            <a:r>
              <a:rPr lang="el-GR" dirty="0"/>
              <a:t>) και η διαδικασία της ανακατασκευής (</a:t>
            </a:r>
            <a:r>
              <a:rPr lang="en-US" dirty="0"/>
              <a:t>remanufacturing</a:t>
            </a:r>
            <a:r>
              <a:rPr lang="el-GR" dirty="0"/>
              <a:t>) του </a:t>
            </a:r>
            <a:r>
              <a:rPr lang="el-GR" dirty="0" smtClean="0"/>
              <a:t>προϊόντος.</a:t>
            </a:r>
          </a:p>
          <a:p>
            <a:r>
              <a:rPr lang="el-GR" dirty="0"/>
              <a:t>Η πρώτη διαδικασία, η επιδιόρθωση κάποιας δυσλειτουργίας του προϊόντος, έχει στόχο την επαναλειτουργία του προϊόντος με τη μικρότερη δυνατή επέμβαση. </a:t>
            </a:r>
          </a:p>
          <a:p>
            <a:r>
              <a:rPr lang="el-GR" dirty="0"/>
              <a:t>Η διαδικασία της βελτίωσης του προϊόντος πραγματοποιείται σε ειδικό εργοστάσιο και περιλαμβάνει όλες εκείνες τις διαδικασίες καθαρισμού, επιδιόρθωσης, ανακαίνισης και αναβάθμισης. Το αποτέλεσμα της διαδικασίας είναι ένα προϊόν του οποίου οι λειτουργικές ικανότητες και η ποιότητά του είναι υψηλότερα από εκείνες που παρουσίαζε όταν ήταν καινούργιο. </a:t>
            </a:r>
          </a:p>
          <a:p>
            <a:r>
              <a:rPr lang="el-GR" dirty="0"/>
              <a:t>Η ανακατασκευή ενός προϊόντος περιλαμβάνει την λεπτομερή αποσυναρμολόγηση και ανακατασκευή του προϊόντος με αποτέλεσμα τη δημιουργία ενός προϊόντος ανώτερης ποιότητας από το αρχικό και πολλές φορές με αναβαθμισμένες </a:t>
            </a:r>
            <a:r>
              <a:rPr lang="el-GR" dirty="0" smtClean="0"/>
              <a:t>λειτουργίες </a:t>
            </a:r>
            <a:r>
              <a:rPr lang="el-GR" dirty="0"/>
              <a:t>(</a:t>
            </a:r>
            <a:r>
              <a:rPr lang="en-US" dirty="0" err="1"/>
              <a:t>Francas</a:t>
            </a:r>
            <a:r>
              <a:rPr lang="en-US" dirty="0"/>
              <a:t> and </a:t>
            </a:r>
            <a:r>
              <a:rPr lang="en-US" dirty="0" err="1"/>
              <a:t>Minner</a:t>
            </a:r>
            <a:r>
              <a:rPr lang="el-GR" dirty="0"/>
              <a:t>, 2009</a:t>
            </a:r>
            <a:r>
              <a:rPr lang="el-GR" dirty="0" smtClean="0"/>
              <a:t>). </a:t>
            </a:r>
            <a:endParaRPr lang="el-GR" dirty="0"/>
          </a:p>
        </p:txBody>
      </p:sp>
    </p:spTree>
    <p:extLst>
      <p:ext uri="{BB962C8B-B14F-4D97-AF65-F5344CB8AC3E}">
        <p14:creationId xmlns:p14="http://schemas.microsoft.com/office/powerpoint/2010/main" val="16631928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Ανακυκλωση αηηε</a:t>
            </a:r>
            <a:endParaRPr lang="el-GR" dirty="0"/>
          </a:p>
        </p:txBody>
      </p:sp>
      <p:sp>
        <p:nvSpPr>
          <p:cNvPr id="3" name="Θέση περιεχομένου 2"/>
          <p:cNvSpPr>
            <a:spLocks noGrp="1"/>
          </p:cNvSpPr>
          <p:nvPr>
            <p:ph sz="quarter" idx="13"/>
          </p:nvPr>
        </p:nvSpPr>
        <p:spPr/>
        <p:txBody>
          <a:bodyPr/>
          <a:lstStyle/>
          <a:p>
            <a:r>
              <a:rPr lang="el-GR" dirty="0"/>
              <a:t>Σε ερευνητικό επίπεδο έχει αποδειχθεί ότι η ανακύκλωση ως μέθοδος διαχείρισης των ΑΗΗΕ παρουσιάζει τις μικρότερες περιβαλλοντικές επιβαρύνσεις συγκριτικά με την καύση και την υγειονομική </a:t>
            </a:r>
            <a:r>
              <a:rPr lang="el-GR" dirty="0" smtClean="0"/>
              <a:t>ταφή </a:t>
            </a:r>
            <a:r>
              <a:rPr lang="el-GR" dirty="0"/>
              <a:t>(</a:t>
            </a:r>
            <a:r>
              <a:rPr lang="en-US" dirty="0"/>
              <a:t>W</a:t>
            </a:r>
            <a:r>
              <a:rPr lang="el-GR" dirty="0"/>
              <a:t>ä</a:t>
            </a:r>
            <a:r>
              <a:rPr lang="en-US" dirty="0" err="1"/>
              <a:t>ger</a:t>
            </a:r>
            <a:r>
              <a:rPr lang="en-US" dirty="0"/>
              <a:t> et al</a:t>
            </a:r>
            <a:r>
              <a:rPr lang="el-GR" dirty="0"/>
              <a:t>., 2011). </a:t>
            </a:r>
            <a:endParaRPr lang="el-GR" dirty="0" smtClean="0"/>
          </a:p>
          <a:p>
            <a:r>
              <a:rPr lang="el-GR" dirty="0" smtClean="0"/>
              <a:t>Η </a:t>
            </a:r>
            <a:r>
              <a:rPr lang="el-GR" dirty="0"/>
              <a:t>ανακύκλωση προϊόντων που αποτελούνται από πολλά και διαφορετικά υλικά περιλαμβάνει ένα μεγάλο εύρος διαδικασιών ξεκινώντας από την αποσυναρμολόγηση/ απορρύπανση, τον τεμαχισμό και καταλήγοντας στις διαδικασίες επεξεργασίας των πλαστικών, στις διαδικασίες ανάκτησης ενέργειας και τις μεταλλουργικές διαδικασίες για να κλείσει ο κύκλος των </a:t>
            </a:r>
            <a:r>
              <a:rPr lang="el-GR" dirty="0" smtClean="0"/>
              <a:t>υλικών </a:t>
            </a:r>
            <a:r>
              <a:rPr lang="el-GR" dirty="0"/>
              <a:t>(</a:t>
            </a:r>
            <a:r>
              <a:rPr lang="en-US" dirty="0"/>
              <a:t>Maras and Reuter</a:t>
            </a:r>
            <a:r>
              <a:rPr lang="el-GR" dirty="0"/>
              <a:t>, 2012)</a:t>
            </a:r>
            <a:r>
              <a:rPr lang="el-GR" dirty="0" smtClean="0"/>
              <a:t>. </a:t>
            </a:r>
            <a:endParaRPr lang="el-GR" dirty="0"/>
          </a:p>
        </p:txBody>
      </p:sp>
    </p:spTree>
    <p:extLst>
      <p:ext uri="{BB962C8B-B14F-4D97-AF65-F5344CB8AC3E}">
        <p14:creationId xmlns:p14="http://schemas.microsoft.com/office/powerpoint/2010/main" val="4277813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Ορισμοσ αηηε</a:t>
            </a:r>
            <a:endParaRPr lang="el-GR" dirty="0"/>
          </a:p>
        </p:txBody>
      </p:sp>
      <p:sp>
        <p:nvSpPr>
          <p:cNvPr id="3" name="Θέση περιεχομένου 2"/>
          <p:cNvSpPr>
            <a:spLocks noGrp="1"/>
          </p:cNvSpPr>
          <p:nvPr>
            <p:ph sz="quarter" idx="13"/>
          </p:nvPr>
        </p:nvSpPr>
        <p:spPr/>
        <p:txBody>
          <a:bodyPr/>
          <a:lstStyle/>
          <a:p>
            <a:r>
              <a:rPr lang="el-GR" dirty="0"/>
              <a:t>Κατά το ΠΔ 117/ 5-3-2004 ως ΗΗΕ νοείται «ο εξοπλισμός του οποίου η ορθή λειτουργία εξαρτάται από ηλεκτρικά ρεύματα ή ηλεκτρομαγνητικά πεδία και ο εξοπλισμός για την παραγωγή, τη μεταφορά και τη μέτρηση των ρευμάτων και πεδίων αυτών και ο οποίος έχει σχεδιασθεί για να λειτουργεί υπό ονομαστική τάση μέχρι 1.000 </a:t>
            </a:r>
            <a:r>
              <a:rPr lang="en-US" dirty="0"/>
              <a:t>V</a:t>
            </a:r>
            <a:r>
              <a:rPr lang="el-GR" dirty="0"/>
              <a:t> εναλλασσομένου ρεύματος και μέχρι 1.500 </a:t>
            </a:r>
            <a:r>
              <a:rPr lang="en-US" dirty="0"/>
              <a:t>V</a:t>
            </a:r>
            <a:r>
              <a:rPr lang="el-GR" dirty="0"/>
              <a:t> συνεχούς ρεύματος». ΑΗΗΕ θεωρούνται τα είδη ΗΗΕ που για κάποιο λόγο απορρίπτονται «συμπεριλαμβανομένων όλων των κατασκευαστικών στοιχείων, των συναρμολογημένων μερών και των αναλωσίμων, που συνιστούν τμήμα του προϊόντος κατά τον χρόνο απόρριψής του».</a:t>
            </a:r>
          </a:p>
          <a:p>
            <a:endParaRPr lang="el-GR" dirty="0"/>
          </a:p>
        </p:txBody>
      </p:sp>
    </p:spTree>
    <p:extLst>
      <p:ext uri="{BB962C8B-B14F-4D97-AF65-F5344CB8AC3E}">
        <p14:creationId xmlns:p14="http://schemas.microsoft.com/office/powerpoint/2010/main" val="36108117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Ανακυκλωση αηηε</a:t>
            </a:r>
            <a:endParaRPr lang="el-GR" dirty="0"/>
          </a:p>
        </p:txBody>
      </p:sp>
      <p:sp>
        <p:nvSpPr>
          <p:cNvPr id="3" name="Θέση περιεχομένου 2"/>
          <p:cNvSpPr>
            <a:spLocks noGrp="1"/>
          </p:cNvSpPr>
          <p:nvPr>
            <p:ph sz="quarter" idx="13"/>
          </p:nvPr>
        </p:nvSpPr>
        <p:spPr/>
        <p:txBody>
          <a:bodyPr/>
          <a:lstStyle/>
          <a:p>
            <a:r>
              <a:rPr lang="el-GR" dirty="0"/>
              <a:t>Η ανακύκλωση αποτελείται από τρία κύρια </a:t>
            </a:r>
            <a:r>
              <a:rPr lang="el-GR" dirty="0" smtClean="0"/>
              <a:t>βήματα </a:t>
            </a:r>
            <a:r>
              <a:rPr lang="el-GR" dirty="0"/>
              <a:t>(</a:t>
            </a:r>
            <a:r>
              <a:rPr lang="en-US" dirty="0"/>
              <a:t>Cui and </a:t>
            </a:r>
            <a:r>
              <a:rPr lang="en-US" dirty="0" err="1"/>
              <a:t>Forssberg</a:t>
            </a:r>
            <a:r>
              <a:rPr lang="el-GR" dirty="0"/>
              <a:t>, 2003</a:t>
            </a:r>
            <a:r>
              <a:rPr lang="el-GR" dirty="0" smtClean="0"/>
              <a:t>): </a:t>
            </a:r>
          </a:p>
          <a:p>
            <a:r>
              <a:rPr lang="el-GR" dirty="0" smtClean="0"/>
              <a:t>α</a:t>
            </a:r>
            <a:r>
              <a:rPr lang="el-GR" dirty="0"/>
              <a:t>) την αποσυναρμολόγηση/ απορρύπανση όπου γίνεται διαχωρισμός εξαρτημάτων και απομάκρυνση επικίνδυνων και πολύτιμων συστατικών, </a:t>
            </a:r>
            <a:endParaRPr lang="el-GR" dirty="0" smtClean="0"/>
          </a:p>
          <a:p>
            <a:r>
              <a:rPr lang="el-GR" dirty="0" smtClean="0"/>
              <a:t>β</a:t>
            </a:r>
            <a:r>
              <a:rPr lang="el-GR" dirty="0"/>
              <a:t>) την περαιτέρω μείωση του όγκου των υλικών με μηχανικές διαδικασίες και διαχωρισμός των διαφόρων κλασμάτων υλικών και </a:t>
            </a:r>
            <a:endParaRPr lang="el-GR" dirty="0" smtClean="0"/>
          </a:p>
          <a:p>
            <a:r>
              <a:rPr lang="el-GR" dirty="0" smtClean="0"/>
              <a:t>γ</a:t>
            </a:r>
            <a:r>
              <a:rPr lang="el-GR" dirty="0"/>
              <a:t>) την ανάκτηση μετάλλων χρησιμοποιώντας μεταλλουργική διαδικασία, ώστε να είναι κατάλληλα για την αρχική τους </a:t>
            </a:r>
            <a:r>
              <a:rPr lang="el-GR" dirty="0" smtClean="0"/>
              <a:t>χρήση. </a:t>
            </a:r>
            <a:endParaRPr lang="el-GR" dirty="0"/>
          </a:p>
        </p:txBody>
      </p:sp>
    </p:spTree>
    <p:extLst>
      <p:ext uri="{BB962C8B-B14F-4D97-AF65-F5344CB8AC3E}">
        <p14:creationId xmlns:p14="http://schemas.microsoft.com/office/powerpoint/2010/main" val="10331258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Αποσυνρμολογηση</a:t>
            </a:r>
            <a:r>
              <a:rPr lang="el-GR" dirty="0" smtClean="0"/>
              <a:t>/</a:t>
            </a:r>
            <a:r>
              <a:rPr lang="el-GR" dirty="0" err="1" smtClean="0"/>
              <a:t>απορρυπανση</a:t>
            </a:r>
            <a:r>
              <a:rPr lang="el-GR" dirty="0" smtClean="0"/>
              <a:t> – </a:t>
            </a:r>
            <a:r>
              <a:rPr lang="el-GR" dirty="0" err="1" smtClean="0"/>
              <a:t>διαχωρισμοσ</a:t>
            </a:r>
            <a:r>
              <a:rPr lang="el-GR" dirty="0" smtClean="0"/>
              <a:t> των υλικων</a:t>
            </a:r>
            <a:endParaRPr lang="el-GR" dirty="0"/>
          </a:p>
        </p:txBody>
      </p:sp>
      <p:sp>
        <p:nvSpPr>
          <p:cNvPr id="3" name="Θέση περιεχομένου 2"/>
          <p:cNvSpPr>
            <a:spLocks noGrp="1"/>
          </p:cNvSpPr>
          <p:nvPr>
            <p:ph sz="quarter" idx="13"/>
          </p:nvPr>
        </p:nvSpPr>
        <p:spPr/>
        <p:txBody>
          <a:bodyPr/>
          <a:lstStyle/>
          <a:p>
            <a:r>
              <a:rPr lang="el-GR" dirty="0"/>
              <a:t>Η αποσυναρμολόγηση συνήθως γίνεται χειρωνακτικά και σ’ αυτό το στάδιο συγκεκριμένα συστατικά μέρη αποσυναρμολογούνται και ξεχωρίζονται (για παράδειγμα κάσες ηλεκτρονικών συσκευών, εξωτερικά καλώδια, </a:t>
            </a:r>
            <a:r>
              <a:rPr lang="en-US" dirty="0"/>
              <a:t>CRT</a:t>
            </a:r>
            <a:r>
              <a:rPr lang="el-GR" dirty="0"/>
              <a:t>, πλακέτες τυπωμένων ηλεκτρονικών κυκλωμάτων, μπαταρίες κλπ</a:t>
            </a:r>
            <a:r>
              <a:rPr lang="el-GR" dirty="0" smtClean="0"/>
              <a:t>) </a:t>
            </a:r>
            <a:r>
              <a:rPr lang="el-GR" dirty="0"/>
              <a:t>(</a:t>
            </a:r>
            <a:r>
              <a:rPr lang="en-US" dirty="0"/>
              <a:t>Cui and </a:t>
            </a:r>
            <a:r>
              <a:rPr lang="en-US" dirty="0" err="1"/>
              <a:t>Forssberg</a:t>
            </a:r>
            <a:r>
              <a:rPr lang="el-GR" dirty="0"/>
              <a:t>, 2003)</a:t>
            </a:r>
            <a:r>
              <a:rPr lang="el-GR" dirty="0" smtClean="0"/>
              <a:t>.</a:t>
            </a:r>
          </a:p>
          <a:p>
            <a:r>
              <a:rPr lang="el-GR" dirty="0" smtClean="0"/>
              <a:t> </a:t>
            </a:r>
            <a:r>
              <a:rPr lang="el-GR" dirty="0"/>
              <a:t>Η διαδικασία μείωσης του όγκου των ΑΗΗΕ και ο διαχωρισμός των υλικών που περιέχουν σε διαφορετικά κλάσματα, πετυχαίνεται με τεμαχισμό και εξαρτάται από τις φυσικές ιδιότητες των υλικών που συμμετέχουν στη σύστασή τους. </a:t>
            </a:r>
            <a:endParaRPr lang="el-GR" dirty="0" smtClean="0"/>
          </a:p>
          <a:p>
            <a:r>
              <a:rPr lang="el-GR" dirty="0"/>
              <a:t>Η διαδικασία του τεμαχισμού δεν είναι δυνατό να δώσει εντελώς καθαρά κλάσματα υλικών</a:t>
            </a:r>
            <a:r>
              <a:rPr lang="el-GR" dirty="0" smtClean="0"/>
              <a:t>.</a:t>
            </a:r>
          </a:p>
          <a:p>
            <a:r>
              <a:rPr lang="el-GR" dirty="0"/>
              <a:t>Η καθαρότητα των κλασμάτων που προκύπτουν εξαρτάται αποκλειστικά από την ακριβή σύνθεση των ΑΗΗΕ και την αναλογία τού κάθε υλικού διότι αυτά καθορίζουν τις ιδιότητες των κλασμάτων που θα προκύψουν δηλαδή τη μαγνητική ιδιότητα, την πυκνότητα</a:t>
            </a:r>
            <a:r>
              <a:rPr lang="el-GR" dirty="0" smtClean="0"/>
              <a:t>, </a:t>
            </a:r>
            <a:r>
              <a:rPr lang="el-GR" dirty="0"/>
              <a:t>το χρώμα, την αγωγιμότητα </a:t>
            </a:r>
            <a:r>
              <a:rPr lang="el-GR" dirty="0" smtClean="0"/>
              <a:t>κ.λ.π </a:t>
            </a:r>
            <a:r>
              <a:rPr lang="el-GR" dirty="0"/>
              <a:t>(</a:t>
            </a:r>
            <a:r>
              <a:rPr lang="en-US" dirty="0"/>
              <a:t>Maras and Reuter</a:t>
            </a:r>
            <a:r>
              <a:rPr lang="el-GR" dirty="0"/>
              <a:t>, 2012)</a:t>
            </a:r>
            <a:r>
              <a:rPr lang="el-GR" dirty="0" smtClean="0"/>
              <a:t>. </a:t>
            </a:r>
            <a:endParaRPr lang="el-GR" dirty="0"/>
          </a:p>
        </p:txBody>
      </p:sp>
    </p:spTree>
    <p:extLst>
      <p:ext uri="{BB962C8B-B14F-4D97-AF65-F5344CB8AC3E}">
        <p14:creationId xmlns:p14="http://schemas.microsoft.com/office/powerpoint/2010/main" val="104973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Παραδειγματα κλασματων </a:t>
            </a:r>
            <a:r>
              <a:rPr lang="el-GR" dirty="0"/>
              <a:t>που </a:t>
            </a:r>
            <a:r>
              <a:rPr lang="el-GR" dirty="0" smtClean="0"/>
              <a:t>μπορουν </a:t>
            </a:r>
            <a:r>
              <a:rPr lang="el-GR" dirty="0"/>
              <a:t>να </a:t>
            </a:r>
            <a:r>
              <a:rPr lang="el-GR" dirty="0" smtClean="0"/>
              <a:t>περιεχουν </a:t>
            </a:r>
            <a:r>
              <a:rPr lang="el-GR" dirty="0"/>
              <a:t>και </a:t>
            </a:r>
            <a:r>
              <a:rPr lang="el-GR" dirty="0" smtClean="0"/>
              <a:t>αλλα υλικα επηρεαζοντασ ετσι </a:t>
            </a:r>
            <a:r>
              <a:rPr lang="el-GR" dirty="0"/>
              <a:t>την </a:t>
            </a:r>
            <a:r>
              <a:rPr lang="el-GR" dirty="0" smtClean="0"/>
              <a:t>καθαροτητα τουσ </a:t>
            </a:r>
            <a:endParaRPr lang="el-GR" dirty="0"/>
          </a:p>
        </p:txBody>
      </p:sp>
      <p:sp>
        <p:nvSpPr>
          <p:cNvPr id="3" name="Θέση περιεχομένου 2"/>
          <p:cNvSpPr>
            <a:spLocks noGrp="1"/>
          </p:cNvSpPr>
          <p:nvPr>
            <p:ph sz="quarter" idx="13"/>
          </p:nvPr>
        </p:nvSpPr>
        <p:spPr/>
        <p:txBody>
          <a:bodyPr/>
          <a:lstStyle/>
          <a:p>
            <a:pPr lvl="0"/>
            <a:r>
              <a:rPr lang="el-GR" dirty="0"/>
              <a:t>Ατσάλι συνδεδεμένο με πλαστικά που περιέχουν επιβραδυντές φλόγας με αποτέλεσμα τα πλαστικά να εισέρχονται στη ροή της επεξεργασίας χάλυβα.</a:t>
            </a:r>
          </a:p>
          <a:p>
            <a:pPr lvl="0"/>
            <a:r>
              <a:rPr lang="el-GR" dirty="0"/>
              <a:t>Χαλκός που δεν απομακρύνθηκε από κάποια ηλεκτρομηχανή και βρίσκεται αναμεμιγμένος με ατσάλι, ο οποίος καταλήγει τελικά στη ροή επεξεργασίας του χάλυβα, μειώνοντας έτσι την ποιότητα του τελικού χάλυβα.</a:t>
            </a:r>
          </a:p>
          <a:p>
            <a:pPr lvl="0"/>
            <a:r>
              <a:rPr lang="el-GR" dirty="0"/>
              <a:t>Σπάνια μέταλλα που βρίσκονται σε τυπωμένα ηλεκτρονικά κυκλώματα, τα οποία καταλήγουν τελικά στην τέφρα και τη σκωρία του πυθμένα κλιβάνου θερμικής επεξεργασίας του χαλκού/ μολύβδου/ πολύτιμων μετάλλων.</a:t>
            </a:r>
          </a:p>
          <a:p>
            <a:r>
              <a:rPr lang="el-GR" dirty="0"/>
              <a:t>Τυπωμένα ηλεκτρονικά κυκλώματα, με όλα τα υλικά που περιέχουν, που «χάνονται» και ανακατεύονται με άλλα ανακυκλώσιμα </a:t>
            </a:r>
            <a:r>
              <a:rPr lang="el-GR" dirty="0" smtClean="0"/>
              <a:t>υλικά </a:t>
            </a:r>
            <a:r>
              <a:rPr lang="el-GR" dirty="0"/>
              <a:t>(</a:t>
            </a:r>
            <a:r>
              <a:rPr lang="en-US" dirty="0"/>
              <a:t>Maras and Reuter</a:t>
            </a:r>
            <a:r>
              <a:rPr lang="el-GR" dirty="0"/>
              <a:t>, 2012)</a:t>
            </a:r>
            <a:r>
              <a:rPr lang="el-GR" dirty="0" smtClean="0"/>
              <a:t>. </a:t>
            </a:r>
            <a:endParaRPr lang="el-GR" dirty="0"/>
          </a:p>
        </p:txBody>
      </p:sp>
    </p:spTree>
    <p:extLst>
      <p:ext uri="{BB962C8B-B14F-4D97-AF65-F5344CB8AC3E}">
        <p14:creationId xmlns:p14="http://schemas.microsoft.com/office/powerpoint/2010/main" val="501304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Τεμαχισμοσ</a:t>
            </a:r>
            <a:r>
              <a:rPr lang="el-GR" dirty="0" smtClean="0"/>
              <a:t> αηηε</a:t>
            </a:r>
            <a:endParaRPr lang="el-GR" dirty="0"/>
          </a:p>
        </p:txBody>
      </p:sp>
      <p:sp>
        <p:nvSpPr>
          <p:cNvPr id="3" name="Θέση περιεχομένου 2"/>
          <p:cNvSpPr>
            <a:spLocks noGrp="1"/>
          </p:cNvSpPr>
          <p:nvPr>
            <p:ph sz="quarter" idx="13"/>
          </p:nvPr>
        </p:nvSpPr>
        <p:spPr/>
        <p:txBody>
          <a:bodyPr/>
          <a:lstStyle/>
          <a:p>
            <a:r>
              <a:rPr lang="el-GR" dirty="0"/>
              <a:t>Οι κυριότεροι τύποι </a:t>
            </a:r>
            <a:r>
              <a:rPr lang="el-GR" dirty="0" err="1"/>
              <a:t>τεμαχιστών</a:t>
            </a:r>
            <a:r>
              <a:rPr lang="el-GR" dirty="0"/>
              <a:t> είναι οι </a:t>
            </a:r>
            <a:r>
              <a:rPr lang="el-GR" dirty="0" err="1"/>
              <a:t>σφυρόμηλοι</a:t>
            </a:r>
            <a:r>
              <a:rPr lang="el-GR" dirty="0"/>
              <a:t>, οι θραυστήρες κρούσης και οι περιστροφικοί κόπτες. </a:t>
            </a:r>
            <a:endParaRPr lang="el-GR" dirty="0" smtClean="0"/>
          </a:p>
          <a:p>
            <a:r>
              <a:rPr lang="el-GR" dirty="0"/>
              <a:t>Ενδιαφέρον επίσης παρουσιάζει μία νέα τεχνολογία που προωθείται, με την οποία ο τεμαχισμός των ΑΗΗΕ πραγματοποιείται μέσω σύγκρουσης των συσκευών μεταξύ τους υπό καθεστώς υψηλής πίεσης. </a:t>
            </a:r>
            <a:endParaRPr lang="el-GR" dirty="0" smtClean="0"/>
          </a:p>
          <a:p>
            <a:r>
              <a:rPr lang="el-GR" dirty="0"/>
              <a:t>Με τον τρόπο αυτό, οι συσκευές διαλύονται στα διαφορετικά κατασκευαστικά τους μέρη, χωρίς να κόπτονται τα ομοιογενή κομμάτια</a:t>
            </a:r>
            <a:r>
              <a:rPr lang="el-GR" dirty="0" smtClean="0"/>
              <a:t>.</a:t>
            </a:r>
          </a:p>
          <a:p>
            <a:r>
              <a:rPr lang="el-GR" dirty="0"/>
              <a:t>Ως αποτέλεσμα, μειώνονται αισθητά οι απαιτήσεις αποσυναρμολόγησης και απορρύπανσης στην αρχή της όλης διαδικασίας, έχουν διατυπωθεί όμως ενστάσεις σχετικά με την καθαρότητα του τελικού υλικού λόγω της εισόδου στον </a:t>
            </a:r>
            <a:r>
              <a:rPr lang="el-GR" dirty="0" err="1"/>
              <a:t>τεμαχιστή</a:t>
            </a:r>
            <a:r>
              <a:rPr lang="el-GR" dirty="0"/>
              <a:t> επικινδύνων κατασκευαστικών στοιχείων, π.χ. μπαταρίες, πυκνωτές </a:t>
            </a:r>
            <a:r>
              <a:rPr lang="el-GR" dirty="0" smtClean="0"/>
              <a:t>κλπ </a:t>
            </a:r>
            <a:r>
              <a:rPr lang="el-GR" dirty="0"/>
              <a:t>(Στάθης και Χαλαράκης, 2004)</a:t>
            </a:r>
            <a:r>
              <a:rPr lang="el-GR" dirty="0" smtClean="0"/>
              <a:t>.</a:t>
            </a:r>
            <a:endParaRPr lang="el-GR" dirty="0"/>
          </a:p>
        </p:txBody>
      </p:sp>
    </p:spTree>
    <p:extLst>
      <p:ext uri="{BB962C8B-B14F-4D97-AF65-F5344CB8AC3E}">
        <p14:creationId xmlns:p14="http://schemas.microsoft.com/office/powerpoint/2010/main" val="39128514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Διαχωρισμοσ</a:t>
            </a:r>
            <a:r>
              <a:rPr lang="el-GR" dirty="0" smtClean="0"/>
              <a:t> </a:t>
            </a:r>
            <a:r>
              <a:rPr lang="el-GR" dirty="0" err="1" smtClean="0"/>
              <a:t>κλασματων</a:t>
            </a:r>
            <a:endParaRPr lang="el-GR" dirty="0"/>
          </a:p>
        </p:txBody>
      </p:sp>
      <p:sp>
        <p:nvSpPr>
          <p:cNvPr id="3" name="Θέση περιεχομένου 2"/>
          <p:cNvSpPr>
            <a:spLocks noGrp="1"/>
          </p:cNvSpPr>
          <p:nvPr>
            <p:ph sz="quarter" idx="13"/>
          </p:nvPr>
        </p:nvSpPr>
        <p:spPr/>
        <p:txBody>
          <a:bodyPr/>
          <a:lstStyle/>
          <a:p>
            <a:r>
              <a:rPr lang="el-GR" dirty="0"/>
              <a:t>Για το διαχωρισμό των διαφόρων κλασμάτων χρησιμοποιούνται τεχνολογίες που κάνουν χρήση των φυσικών ιδιοτήτων των διαφόρων κλασμάτων υλικών. </a:t>
            </a:r>
            <a:endParaRPr lang="el-GR" dirty="0" smtClean="0"/>
          </a:p>
          <a:p>
            <a:r>
              <a:rPr lang="el-GR" dirty="0"/>
              <a:t>Ο μαγνητικός διαχωρισμός χρησιμοποιείται για το διαχωρισμό του σιδηρούχου κλάσματος, από το μίγμα του </a:t>
            </a:r>
            <a:r>
              <a:rPr lang="el-GR" dirty="0" err="1"/>
              <a:t>σκραπ</a:t>
            </a:r>
            <a:r>
              <a:rPr lang="el-GR" dirty="0"/>
              <a:t>. </a:t>
            </a:r>
            <a:endParaRPr lang="el-GR" dirty="0" smtClean="0"/>
          </a:p>
          <a:p>
            <a:r>
              <a:rPr lang="el-GR" dirty="0"/>
              <a:t>Για το διαχωρισμό μη σιδηρούχων μετάλλων, όπως είναι ο χαλκός και το αλουμίνιο, χρησιμοποιείται ο επαγωγικός διαχωρισμός, με τη χρήση διατάξεων </a:t>
            </a:r>
            <a:r>
              <a:rPr lang="en-US" dirty="0"/>
              <a:t>e</a:t>
            </a:r>
            <a:r>
              <a:rPr lang="el-GR" dirty="0" err="1"/>
              <a:t>ddy</a:t>
            </a:r>
            <a:r>
              <a:rPr lang="el-GR" dirty="0"/>
              <a:t> </a:t>
            </a:r>
            <a:r>
              <a:rPr lang="en-US" dirty="0"/>
              <a:t>c</a:t>
            </a:r>
            <a:r>
              <a:rPr lang="el-GR" dirty="0" err="1"/>
              <a:t>urrent</a:t>
            </a:r>
            <a:r>
              <a:rPr lang="el-GR" dirty="0"/>
              <a:t>. </a:t>
            </a:r>
            <a:endParaRPr lang="el-GR" dirty="0" smtClean="0"/>
          </a:p>
          <a:p>
            <a:r>
              <a:rPr lang="el-GR" dirty="0"/>
              <a:t>Η ανάκτηση μη σιδηρούχων μετάλλων σε μία μονάδα επεξεργασίας ΑΗΗΕ αποτελεί μία από τις κυριότερες πηγές εσόδων, καθώς οι τιμές πώλησης του ανακτημένου Cu και του Al είναι αρκετά μεγαλύτερες από των υπολοίπων </a:t>
            </a:r>
            <a:r>
              <a:rPr lang="el-GR" dirty="0" smtClean="0"/>
              <a:t>υλικών </a:t>
            </a:r>
            <a:r>
              <a:rPr lang="el-GR" dirty="0"/>
              <a:t>(Στάθης και Χαλαράκης, 2004)</a:t>
            </a:r>
            <a:r>
              <a:rPr lang="el-GR" dirty="0" smtClean="0"/>
              <a:t>.</a:t>
            </a:r>
          </a:p>
          <a:p>
            <a:r>
              <a:rPr lang="el-GR" dirty="0" smtClean="0"/>
              <a:t> </a:t>
            </a:r>
            <a:r>
              <a:rPr lang="el-GR" dirty="0"/>
              <a:t>Ο αεροδιαχωρισμός είναι μια διεργασία που χρησιμοποιείται για το διαχωρισμό των υλικών με βάση το βάρος τους δηλαδή διαχωρίζει τα ελαφρύτερα από τα βαρύτερα </a:t>
            </a:r>
            <a:r>
              <a:rPr lang="el-GR" dirty="0" smtClean="0"/>
              <a:t>υλικά </a:t>
            </a:r>
            <a:r>
              <a:rPr lang="el-GR" dirty="0"/>
              <a:t>(</a:t>
            </a:r>
            <a:r>
              <a:rPr lang="en-US" dirty="0"/>
              <a:t>Maras and Reuter</a:t>
            </a:r>
            <a:r>
              <a:rPr lang="el-GR" dirty="0"/>
              <a:t>, 2012)</a:t>
            </a:r>
            <a:r>
              <a:rPr lang="el-GR" dirty="0" smtClean="0"/>
              <a:t>. </a:t>
            </a:r>
            <a:endParaRPr lang="el-GR" dirty="0"/>
          </a:p>
        </p:txBody>
      </p:sp>
    </p:spTree>
    <p:extLst>
      <p:ext uri="{BB962C8B-B14F-4D97-AF65-F5344CB8AC3E}">
        <p14:creationId xmlns:p14="http://schemas.microsoft.com/office/powerpoint/2010/main" val="20889909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Μεταλλουργικη</a:t>
            </a:r>
            <a:r>
              <a:rPr lang="el-GR" dirty="0" smtClean="0"/>
              <a:t> </a:t>
            </a:r>
            <a:r>
              <a:rPr lang="el-GR" dirty="0" err="1" smtClean="0"/>
              <a:t>διαδικασια</a:t>
            </a:r>
            <a:endParaRPr lang="el-GR" dirty="0"/>
          </a:p>
        </p:txBody>
      </p:sp>
      <p:sp>
        <p:nvSpPr>
          <p:cNvPr id="3" name="Θέση περιεχομένου 2"/>
          <p:cNvSpPr>
            <a:spLocks noGrp="1"/>
          </p:cNvSpPr>
          <p:nvPr>
            <p:ph sz="quarter" idx="13"/>
          </p:nvPr>
        </p:nvSpPr>
        <p:spPr/>
        <p:txBody>
          <a:bodyPr/>
          <a:lstStyle/>
          <a:p>
            <a:r>
              <a:rPr lang="el-GR" dirty="0"/>
              <a:t>Η μεταλλουργική διαδικασία χρησιμοποιείται στο στάδιο ανάκτησης κρίσιμων μετάλλων, όπως είναι τα σπάνια και τα πολύτιμα μέταλλα. </a:t>
            </a:r>
            <a:endParaRPr lang="el-GR" dirty="0" smtClean="0"/>
          </a:p>
          <a:p>
            <a:r>
              <a:rPr lang="el-GR" dirty="0"/>
              <a:t>Σε αυτή τη διαδικασία τα μέταλλα τήκονται (πυρομεταλλουργική διαδικασία) ή διαλύονται (υδρομεταλλουργική διαδικασία) και διαχωρίζονται περαιτέρω χρησιμοποιώντας τις χημικές/ μεταλλουργικές ιδιότητές </a:t>
            </a:r>
            <a:r>
              <a:rPr lang="el-GR" dirty="0" smtClean="0"/>
              <a:t>τους </a:t>
            </a:r>
            <a:r>
              <a:rPr lang="el-GR" dirty="0"/>
              <a:t>(</a:t>
            </a:r>
            <a:r>
              <a:rPr lang="en-US" dirty="0"/>
              <a:t>Cui and Zhang</a:t>
            </a:r>
            <a:r>
              <a:rPr lang="el-GR" dirty="0"/>
              <a:t>, 2008)</a:t>
            </a:r>
            <a:r>
              <a:rPr lang="el-GR" dirty="0" smtClean="0"/>
              <a:t>. </a:t>
            </a:r>
          </a:p>
          <a:p>
            <a:r>
              <a:rPr lang="el-GR" dirty="0"/>
              <a:t>Τα διάφορα στοιχεία συμπεριφέρονται διαφορετικά κατά τη διάρκεια της πυρομεταλλουργικής διαδικασίας και αυτό φυσικά επιδρά στο βαθμό ανάκτησης των στοιχείων. Η ανάκτηση των στοιχείων, με την πυρομεταλλουργική διαδικασία, εξαρτάται σε μεγάλο βαθμό από το σχεδιασμό του προϊόντος. Ο συνδυασμός των υλικών και η θέση των στοιχείων πάνω στο προϊόν και σε διάφορα εξαρτήματα έχουν σημασία για την επιλογή της διαθέσιμης διαδικασίας που είναι βέλτιστο να </a:t>
            </a:r>
            <a:r>
              <a:rPr lang="el-GR" dirty="0" smtClean="0"/>
              <a:t>ακολουθηθεί </a:t>
            </a:r>
            <a:r>
              <a:rPr lang="el-GR" dirty="0"/>
              <a:t>(</a:t>
            </a:r>
            <a:r>
              <a:rPr lang="en-US" dirty="0"/>
              <a:t>Maras and Reuter</a:t>
            </a:r>
            <a:r>
              <a:rPr lang="el-GR" dirty="0"/>
              <a:t>, 2012)</a:t>
            </a:r>
            <a:r>
              <a:rPr lang="el-GR" dirty="0" smtClean="0"/>
              <a:t>.</a:t>
            </a:r>
          </a:p>
          <a:p>
            <a:endParaRPr lang="el-GR" dirty="0"/>
          </a:p>
        </p:txBody>
      </p:sp>
    </p:spTree>
    <p:extLst>
      <p:ext uri="{BB962C8B-B14F-4D97-AF65-F5344CB8AC3E}">
        <p14:creationId xmlns:p14="http://schemas.microsoft.com/office/powerpoint/2010/main" val="4657888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Μεταλλουργικη</a:t>
            </a:r>
            <a:r>
              <a:rPr lang="el-GR" dirty="0"/>
              <a:t> </a:t>
            </a:r>
            <a:r>
              <a:rPr lang="el-GR" dirty="0" err="1"/>
              <a:t>διαδικασια</a:t>
            </a:r>
            <a:endParaRPr lang="el-GR" dirty="0"/>
          </a:p>
        </p:txBody>
      </p:sp>
      <p:sp>
        <p:nvSpPr>
          <p:cNvPr id="3" name="Θέση περιεχομένου 2"/>
          <p:cNvSpPr>
            <a:spLocks noGrp="1"/>
          </p:cNvSpPr>
          <p:nvPr>
            <p:ph sz="quarter" idx="13"/>
          </p:nvPr>
        </p:nvSpPr>
        <p:spPr/>
        <p:txBody>
          <a:bodyPr/>
          <a:lstStyle/>
          <a:p>
            <a:r>
              <a:rPr lang="el-GR" dirty="0"/>
              <a:t>Τ</a:t>
            </a:r>
            <a:r>
              <a:rPr lang="el-GR" dirty="0" smtClean="0"/>
              <a:t>α </a:t>
            </a:r>
            <a:r>
              <a:rPr lang="el-GR" dirty="0"/>
              <a:t>στοιχεία βολφράμιο και ταντάλιο τα οποία χρησιμοποιούνται στην κατασκευή των νημάτων που πυρακτώνουν και φωτίζουν στις λυχνίες </a:t>
            </a:r>
            <a:r>
              <a:rPr lang="en-US" dirty="0"/>
              <a:t>CRT </a:t>
            </a:r>
            <a:r>
              <a:rPr lang="el-GR" dirty="0"/>
              <a:t>και στους ηλεκτρικούς λαμπτήρες πυρακτώσεως (προς αντικατάσταση των νημάτων από άνθρακα), είναι δυνατό να ανακτηθούν εάν διαχωριστούν από το υπόλοιπο προϊόν και να υποστούν επεξεργασία με την κατάλληλη τεχνολογία</a:t>
            </a:r>
            <a:r>
              <a:rPr lang="el-GR" dirty="0" smtClean="0"/>
              <a:t>.</a:t>
            </a:r>
            <a:r>
              <a:rPr lang="el-GR" dirty="0"/>
              <a:t> Σε περίπτωση όμως που υποστούν επεξεργασία μαζί με άλλα μέταλλα τότε παρατηρούνται σημαντικές απώλειες εξαιτίας της μεγάλης σταθερότητας των οξειδίων που σχηματίζουν και τα οποία τελικά καταλήγουν στη σκωρία του πυθμένα του κλιβάνου θερμικής επεξεργασίας μετάλλων</a:t>
            </a:r>
            <a:r>
              <a:rPr lang="el-GR" dirty="0" smtClean="0"/>
              <a:t>.</a:t>
            </a:r>
          </a:p>
          <a:p>
            <a:r>
              <a:rPr lang="el-GR" dirty="0"/>
              <a:t>Όταν όμως οι συνδυασμοί των μετάλλων που χρησιμοποιούνται στην κατασκευή των προϊόντων, είναι πολύπλοκοι και δεν μπορούν να </a:t>
            </a:r>
            <a:r>
              <a:rPr lang="el-GR" dirty="0" smtClean="0"/>
              <a:t>διαχωριστούν τότε </a:t>
            </a:r>
            <a:r>
              <a:rPr lang="el-GR" dirty="0"/>
              <a:t>η επιλογή ανάκτησης κάποιου μετάλλου θα επιδράσει στο ότι κάποιο άλλο μέταλλο δε θα μπορέσει να </a:t>
            </a:r>
            <a:r>
              <a:rPr lang="el-GR" dirty="0" smtClean="0"/>
              <a:t>ανακτηθεί </a:t>
            </a:r>
            <a:r>
              <a:rPr lang="el-GR" dirty="0"/>
              <a:t>(</a:t>
            </a:r>
            <a:r>
              <a:rPr lang="en-US" dirty="0"/>
              <a:t>Maras and Reuter</a:t>
            </a:r>
            <a:r>
              <a:rPr lang="el-GR" dirty="0"/>
              <a:t>, 2012)</a:t>
            </a:r>
            <a:r>
              <a:rPr lang="el-GR" dirty="0" smtClean="0"/>
              <a:t>.</a:t>
            </a:r>
            <a:endParaRPr lang="el-GR" dirty="0"/>
          </a:p>
        </p:txBody>
      </p:sp>
    </p:spTree>
    <p:extLst>
      <p:ext uri="{BB962C8B-B14F-4D97-AF65-F5344CB8AC3E}">
        <p14:creationId xmlns:p14="http://schemas.microsoft.com/office/powerpoint/2010/main" val="6674349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ΖΗΤΗΜΑΤΑ ΠΡΟΒΛΗΜΑΤΙΣΜΟΥ ΣΧΕΤΙΚΑ ΜΕ ΤΗΝ ΑΝΑΚΥΚΛΩΣΗ ΑΗΗΕ </a:t>
            </a:r>
          </a:p>
        </p:txBody>
      </p:sp>
      <p:sp>
        <p:nvSpPr>
          <p:cNvPr id="3" name="Θέση περιεχομένου 2"/>
          <p:cNvSpPr>
            <a:spLocks noGrp="1"/>
          </p:cNvSpPr>
          <p:nvPr>
            <p:ph sz="quarter" idx="13"/>
          </p:nvPr>
        </p:nvSpPr>
        <p:spPr/>
        <p:txBody>
          <a:bodyPr/>
          <a:lstStyle/>
          <a:p>
            <a:pPr>
              <a:buFont typeface="Wingdings" panose="05000000000000000000" pitchFamily="2" charset="2"/>
              <a:buChar char="ü"/>
            </a:pPr>
            <a:r>
              <a:rPr lang="el-GR" dirty="0" smtClean="0"/>
              <a:t>Σύσταση – (απαγόρευση υλικών).</a:t>
            </a:r>
          </a:p>
          <a:p>
            <a:pPr>
              <a:buFont typeface="Wingdings" panose="05000000000000000000" pitchFamily="2" charset="2"/>
              <a:buChar char="ü"/>
            </a:pPr>
            <a:r>
              <a:rPr lang="el-GR" dirty="0" smtClean="0"/>
              <a:t>Μεταφορά των ΑΗΗΕ </a:t>
            </a:r>
            <a:r>
              <a:rPr lang="el-GR" dirty="0"/>
              <a:t>(</a:t>
            </a:r>
            <a:r>
              <a:rPr lang="en-US" dirty="0"/>
              <a:t>Goosey</a:t>
            </a:r>
            <a:r>
              <a:rPr lang="el-GR" dirty="0"/>
              <a:t>, 2012</a:t>
            </a:r>
            <a:r>
              <a:rPr lang="el-GR" dirty="0" smtClean="0"/>
              <a:t>).</a:t>
            </a:r>
          </a:p>
          <a:p>
            <a:pPr marL="0" indent="0">
              <a:buNone/>
            </a:pPr>
            <a:endParaRPr lang="el-GR" dirty="0"/>
          </a:p>
        </p:txBody>
      </p:sp>
    </p:spTree>
    <p:extLst>
      <p:ext uri="{BB962C8B-B14F-4D97-AF65-F5344CB8AC3E}">
        <p14:creationId xmlns:p14="http://schemas.microsoft.com/office/powerpoint/2010/main" val="16456815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ΑΝΑΚΥΚΛΩΣΗ ΟΘΟΝΩΝ ΥΓΡΩΝ ΚΡΥΣΤΑΛΛΩΝ</a:t>
            </a:r>
          </a:p>
        </p:txBody>
      </p:sp>
      <p:sp>
        <p:nvSpPr>
          <p:cNvPr id="3" name="Θέση περιεχομένου 2"/>
          <p:cNvSpPr>
            <a:spLocks noGrp="1"/>
          </p:cNvSpPr>
          <p:nvPr>
            <p:ph sz="quarter" idx="13"/>
          </p:nvPr>
        </p:nvSpPr>
        <p:spPr/>
        <p:txBody>
          <a:bodyPr/>
          <a:lstStyle/>
          <a:p>
            <a:r>
              <a:rPr lang="el-GR" dirty="0"/>
              <a:t>Το βασικό δομικό στοιχείο μιας οθόνης υγρών κρυστάλλων είναι ο υγρός κρύσταλλος. Το στρώμα υγρών κρυστάλλων βρίσκεται ανάμεσα σε δύο φίλτρα οριζόντιας πόλωσης του φωτός. Οι οθόνες υγρών κρυστάλλων φωτίζονται από λάμπες φθορίου, οι οποίες περιέχουν </a:t>
            </a:r>
            <a:r>
              <a:rPr lang="el-GR" dirty="0" smtClean="0"/>
              <a:t>υδράργυρο </a:t>
            </a:r>
            <a:r>
              <a:rPr lang="el-GR" dirty="0"/>
              <a:t>(</a:t>
            </a:r>
            <a:r>
              <a:rPr lang="en-US" dirty="0"/>
              <a:t>Williams and McDonnell</a:t>
            </a:r>
            <a:r>
              <a:rPr lang="el-GR" dirty="0"/>
              <a:t>, 2012)</a:t>
            </a:r>
            <a:r>
              <a:rPr lang="el-GR" dirty="0" smtClean="0"/>
              <a:t>.</a:t>
            </a:r>
          </a:p>
          <a:p>
            <a:r>
              <a:rPr lang="el-GR" dirty="0"/>
              <a:t>Οι λάμπες αυτές είναι μικροσκοπικές και πολύ ευαίσθητες και παρουσιάζουν μεγάλη δυσκολία στην ανακύκλωσή τους διότι είναι πολύ εύκολο να σπάσουν με ενδεχόμενο να διαφύγει ο υδράργυρος που περιέχουν. </a:t>
            </a:r>
            <a:endParaRPr lang="el-GR" dirty="0" smtClean="0"/>
          </a:p>
          <a:p>
            <a:r>
              <a:rPr lang="el-GR" dirty="0"/>
              <a:t>Η ανακύκλωση των οθονών υγρών κρυστάλλων είναι μια διαδικασία εντάσεως εργασίας και χρειάζεται μεγάλο αριθμό εργαζομένων σε περίπτωση που ο αριθμός των οθονών προς αποσυναρμολόγηση είναι μεγάλος. Χρειάζεται πολύ υπομονή και </a:t>
            </a:r>
            <a:r>
              <a:rPr lang="el-GR" dirty="0" smtClean="0"/>
              <a:t>συγκέντρωση </a:t>
            </a:r>
            <a:r>
              <a:rPr lang="el-GR" dirty="0"/>
              <a:t>(</a:t>
            </a:r>
            <a:r>
              <a:rPr lang="en-US" dirty="0"/>
              <a:t>Goosey</a:t>
            </a:r>
            <a:r>
              <a:rPr lang="el-GR" dirty="0"/>
              <a:t>, 2012)</a:t>
            </a:r>
            <a:r>
              <a:rPr lang="el-GR" dirty="0" smtClean="0"/>
              <a:t>. </a:t>
            </a:r>
            <a:endParaRPr lang="el-GR" dirty="0"/>
          </a:p>
        </p:txBody>
      </p:sp>
    </p:spTree>
    <p:extLst>
      <p:ext uri="{BB962C8B-B14F-4D97-AF65-F5344CB8AC3E}">
        <p14:creationId xmlns:p14="http://schemas.microsoft.com/office/powerpoint/2010/main" val="4069139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ΑΝΑΚΥΚΛΩΣΗ ΨΥΓΕΙΩΝ ΚΑΙ ΚΑΤΑΨΥΚΤΩΝ</a:t>
            </a:r>
            <a:r>
              <a:rPr lang="el-GR" b="1" dirty="0"/>
              <a:t/>
            </a:r>
            <a:br>
              <a:rPr lang="el-GR" b="1" dirty="0"/>
            </a:br>
            <a:endParaRPr lang="el-GR" dirty="0"/>
          </a:p>
        </p:txBody>
      </p:sp>
      <p:sp>
        <p:nvSpPr>
          <p:cNvPr id="3" name="Θέση περιεχομένου 2"/>
          <p:cNvSpPr>
            <a:spLocks noGrp="1"/>
          </p:cNvSpPr>
          <p:nvPr>
            <p:ph sz="quarter" idx="13"/>
          </p:nvPr>
        </p:nvSpPr>
        <p:spPr/>
        <p:txBody>
          <a:bodyPr/>
          <a:lstStyle/>
          <a:p>
            <a:r>
              <a:rPr lang="el-GR" dirty="0"/>
              <a:t>Η μεγαλύτερη πρόκληση στην ανακύκλωση των ψυγείων και των καταψυκτών είναι η απομάκρυνση των </a:t>
            </a:r>
            <a:r>
              <a:rPr lang="en-US" dirty="0"/>
              <a:t>CFC</a:t>
            </a:r>
            <a:r>
              <a:rPr lang="el-GR" dirty="0"/>
              <a:t> που βρίσκονται στο ψυκτικό υγρό και στον αφρό πολυουρεθάνης που χρησιμοποιείται για </a:t>
            </a:r>
            <a:r>
              <a:rPr lang="el-GR" dirty="0" smtClean="0"/>
              <a:t>μόνωση </a:t>
            </a:r>
            <a:r>
              <a:rPr lang="el-GR" dirty="0"/>
              <a:t>(</a:t>
            </a:r>
            <a:r>
              <a:rPr lang="en-US" dirty="0"/>
              <a:t>Keri</a:t>
            </a:r>
            <a:r>
              <a:rPr lang="el-GR" dirty="0"/>
              <a:t>, 2012)</a:t>
            </a:r>
            <a:r>
              <a:rPr lang="el-GR" dirty="0" smtClean="0"/>
              <a:t>.</a:t>
            </a:r>
          </a:p>
          <a:p>
            <a:r>
              <a:rPr lang="el-GR" dirty="0" smtClean="0"/>
              <a:t> </a:t>
            </a:r>
            <a:r>
              <a:rPr lang="el-GR" dirty="0"/>
              <a:t>Το πρώτο βήμα στην ανακύκλωση των ψυγείων και καταψυκτών είναι η απομάκρυνση του ψυκτικού υγρού και του λαδιού που περιέχεται μέσα στο κύκλωμα ψύξης και ο μεταξύ τους διαχωρισμός. </a:t>
            </a:r>
            <a:endParaRPr lang="el-GR" dirty="0" smtClean="0"/>
          </a:p>
          <a:p>
            <a:r>
              <a:rPr lang="el-GR" dirty="0"/>
              <a:t>Ο διαχωρισμός πραγματοποιείται σε ειδικές μονάδες με κατάλληλες συνθήκες πίεσης και θερμοκρασίας. </a:t>
            </a:r>
            <a:endParaRPr lang="el-GR" dirty="0" smtClean="0"/>
          </a:p>
          <a:p>
            <a:r>
              <a:rPr lang="el-GR" dirty="0"/>
              <a:t>Το ψυκτικό υγρό κατόπιν καταστρέφεται σε ειδικό κύλινδρο συμπίεσης ενώ το λάδι συλλέγεται ξεχωριστά και ανακυκλώνεται</a:t>
            </a:r>
            <a:r>
              <a:rPr lang="el-GR" dirty="0" smtClean="0"/>
              <a:t>.</a:t>
            </a:r>
          </a:p>
          <a:p>
            <a:r>
              <a:rPr lang="el-GR" dirty="0" smtClean="0"/>
              <a:t>Απομακρύνονται όλα </a:t>
            </a:r>
            <a:r>
              <a:rPr lang="el-GR" dirty="0"/>
              <a:t>τα υλικά που μπορούν να απομακρυνθούν όπως, γυαλί, διακόπτες που περιέχουν υδράργυρο, καθώς και όποιο εξάρτημα περιέχει ρυπαντικά στοιχεία τα οποία χρειάζονται ξεχωριστή διαχείριση.</a:t>
            </a:r>
          </a:p>
          <a:p>
            <a:endParaRPr lang="el-GR" dirty="0"/>
          </a:p>
        </p:txBody>
      </p:sp>
    </p:spTree>
    <p:extLst>
      <p:ext uri="{BB962C8B-B14F-4D97-AF65-F5344CB8AC3E}">
        <p14:creationId xmlns:p14="http://schemas.microsoft.com/office/powerpoint/2010/main" val="4057702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Κατηγοριεσ</a:t>
            </a:r>
            <a:r>
              <a:rPr lang="el-GR" dirty="0" smtClean="0"/>
              <a:t> αηηε</a:t>
            </a:r>
            <a:endParaRPr lang="el-GR" dirty="0"/>
          </a:p>
        </p:txBody>
      </p:sp>
      <p:graphicFrame>
        <p:nvGraphicFramePr>
          <p:cNvPr id="5" name="Θέση περιεχομένου 4"/>
          <p:cNvGraphicFramePr>
            <a:graphicFrameLocks noGrp="1"/>
          </p:cNvGraphicFramePr>
          <p:nvPr>
            <p:ph sz="quarter" idx="13"/>
            <p:extLst>
              <p:ext uri="{D42A27DB-BD31-4B8C-83A1-F6EECF244321}">
                <p14:modId xmlns:p14="http://schemas.microsoft.com/office/powerpoint/2010/main" val="959462010"/>
              </p:ext>
            </p:extLst>
          </p:nvPr>
        </p:nvGraphicFramePr>
        <p:xfrm>
          <a:off x="1" y="1600200"/>
          <a:ext cx="9144000" cy="5135880"/>
        </p:xfrm>
        <a:graphic>
          <a:graphicData uri="http://schemas.openxmlformats.org/drawingml/2006/table">
            <a:tbl>
              <a:tblPr firstRow="1" bandRow="1">
                <a:tableStyleId>{5C22544A-7EE6-4342-B048-85BDC9FD1C3A}</a:tableStyleId>
              </a:tblPr>
              <a:tblGrid>
                <a:gridCol w="367786"/>
                <a:gridCol w="1755815"/>
                <a:gridCol w="7020399"/>
              </a:tblGrid>
              <a:tr h="370840">
                <a:tc>
                  <a:txBody>
                    <a:bodyPr/>
                    <a:lstStyle/>
                    <a:p>
                      <a:pPr algn="just">
                        <a:lnSpc>
                          <a:spcPct val="150000"/>
                        </a:lnSpc>
                        <a:spcAft>
                          <a:spcPts val="0"/>
                        </a:spcAft>
                      </a:pPr>
                      <a:r>
                        <a:rPr lang="el-GR" sz="1100" b="1" dirty="0">
                          <a:effectLst/>
                          <a:latin typeface="Times New Roman"/>
                          <a:ea typeface="Calibri"/>
                          <a:cs typeface="Times New Roman"/>
                        </a:rPr>
                        <a:t> </a:t>
                      </a:r>
                      <a:endParaRPr lang="el-GR" sz="1100" dirty="0">
                        <a:effectLst/>
                        <a:latin typeface="Calibri"/>
                        <a:ea typeface="Calibri"/>
                        <a:cs typeface="Times New Roman"/>
                      </a:endParaRPr>
                    </a:p>
                  </a:txBody>
                  <a:tcPr marL="68580" marR="68580" marT="0" marB="0"/>
                </a:tc>
                <a:tc>
                  <a:txBody>
                    <a:bodyPr/>
                    <a:lstStyle/>
                    <a:p>
                      <a:pPr>
                        <a:lnSpc>
                          <a:spcPct val="150000"/>
                        </a:lnSpc>
                        <a:spcAft>
                          <a:spcPts val="0"/>
                        </a:spcAft>
                      </a:pPr>
                      <a:r>
                        <a:rPr lang="el-GR" sz="1100" b="1" dirty="0">
                          <a:effectLst/>
                          <a:latin typeface="Times New Roman"/>
                          <a:ea typeface="Calibri"/>
                          <a:cs typeface="Times New Roman"/>
                        </a:rPr>
                        <a:t>Κατηγορίες ΑΗΗΕ</a:t>
                      </a:r>
                      <a:endParaRPr lang="el-GR" sz="1100" dirty="0">
                        <a:effectLst/>
                        <a:latin typeface="Calibri"/>
                        <a:ea typeface="Calibri"/>
                        <a:cs typeface="Times New Roman"/>
                      </a:endParaRPr>
                    </a:p>
                  </a:txBody>
                  <a:tcPr marL="68580" marR="68580" marT="0" marB="0"/>
                </a:tc>
                <a:tc>
                  <a:txBody>
                    <a:bodyPr/>
                    <a:lstStyle/>
                    <a:p>
                      <a:pPr>
                        <a:lnSpc>
                          <a:spcPct val="150000"/>
                        </a:lnSpc>
                        <a:spcAft>
                          <a:spcPts val="0"/>
                        </a:spcAft>
                      </a:pPr>
                      <a:r>
                        <a:rPr lang="el-GR" sz="1100" dirty="0">
                          <a:effectLst/>
                          <a:latin typeface="Times New Roman"/>
                          <a:ea typeface="Calibri"/>
                          <a:cs typeface="Times New Roman"/>
                        </a:rPr>
                        <a:t> </a:t>
                      </a:r>
                      <a:r>
                        <a:rPr lang="el-GR" sz="1100" dirty="0" smtClean="0">
                          <a:effectLst/>
                          <a:latin typeface="Times New Roman"/>
                          <a:ea typeface="Calibri"/>
                          <a:cs typeface="Times New Roman"/>
                        </a:rPr>
                        <a:t>ΠΔ </a:t>
                      </a:r>
                      <a:r>
                        <a:rPr lang="el-GR" sz="1100" dirty="0" smtClean="0"/>
                        <a:t>117/ 5-3-2004 </a:t>
                      </a:r>
                      <a:endParaRPr lang="el-GR" sz="1100" dirty="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1</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Μεγάλες οικιακές συσκευές</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Ψυγεία, καταψύκτες, κουζίνες, φούρνοι μικροκυμάτων, πλυντήρια, κλιματιστικά, ηλεκτρικά καλοριφέρ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2</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dirty="0">
                          <a:effectLst/>
                          <a:latin typeface="Times New Roman"/>
                          <a:ea typeface="Calibri"/>
                          <a:cs typeface="Times New Roman"/>
                        </a:rPr>
                        <a:t>Μικρές οικιακές συσκευές</a:t>
                      </a:r>
                      <a:endParaRPr lang="el-GR" sz="1100" dirty="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Ηλεκτρικές σκούπες, σκουπάκια, καφετιέρες, ηλεκτρικά σίδερα, τοστιέρες, φρυγανιέρες, φριτέζες, ηλεκτρικά μαχαίρια, ηλεκτρικές οδοντόβουρτσες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3</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Εξοπλισμός πληροφορικής και τηλεπικοινωνιών</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dirty="0">
                          <a:effectLst/>
                          <a:latin typeface="Times New Roman"/>
                          <a:ea typeface="Calibri"/>
                          <a:cs typeface="Times New Roman"/>
                        </a:rPr>
                        <a:t>Ηλεκτρονικοί υπολογιστές (Η/Υ)  όλων των μεγεθών, εκτυπωτές, φωτοαντιγραφικά μηχανήματα, συσκευές τηλεομοιοτυπίας, ηλεκτρικές και ηλεκτρονικές γραφομηχανές, τηλέφωνα, ασύρματα τηλέφωνα, κινητά τηλέφωνα </a:t>
                      </a:r>
                      <a:r>
                        <a:rPr lang="el-GR" sz="1100" dirty="0" err="1">
                          <a:effectLst/>
                          <a:latin typeface="Times New Roman"/>
                          <a:ea typeface="Calibri"/>
                          <a:cs typeface="Times New Roman"/>
                        </a:rPr>
                        <a:t>κ.λ.π</a:t>
                      </a:r>
                      <a:r>
                        <a:rPr lang="el-GR" sz="1100" dirty="0">
                          <a:effectLst/>
                          <a:latin typeface="Times New Roman"/>
                          <a:ea typeface="Calibri"/>
                          <a:cs typeface="Times New Roman"/>
                        </a:rPr>
                        <a:t>.</a:t>
                      </a:r>
                      <a:endParaRPr lang="el-GR" sz="1100" dirty="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4</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Καταναλωτικά είδη</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Ραδιόφωνα, τηλεοράσεις, κάμερες μαγνητοσκόπησης, συσκευές ηχογράφησης, μαγνητοσκόπια, μουσικά όργανα και άλλες συσκευές για την εγγραφή ή αναπαραγωγή ήχου ή εικόνων.</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5</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Φωτιστικά είδη</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Λαμπτήρες φθορισμού, λαμπτήρες εκκένωσης, άλλα φωτιστικά είδη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6</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Ηλεκτρικά και ηλεκτρονικά εργαλεία</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Τρυπάνια, πριόνια, ραπτομηχανές, εξοπλισμός για την επεξεργασία ξύλου, μετάλλου και άλλων υλικών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7</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Παιχνίδια και εξοπλισμός ψυχαγωγίας και αθλητισμού</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Ηλεκτρικά παιχνίδια, βιντεοπαιχνίδια και κονσόλες, αθλητικός εξοπλισμός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8</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Ιατροτεχνολογικά προϊόντα</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Ακτινοθεραπευτικός εξοπλισμός, καρδιολογικός εξοπλισμός, συσκευές αιμοκάθαρσης, συσκευές πνευμονικής οξυγόνωσης, εξοπλισμός πυρηνικής ιατρικής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9</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Όργανα παρακολούθησης και ελέγχου</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Ανιχνευτές καπνού, θερμοστάτες, άλλα όργανα παρακολούθησης κ.λ.π.</a:t>
                      </a:r>
                      <a:endParaRPr lang="el-GR" sz="1100">
                        <a:effectLst/>
                        <a:latin typeface="Calibri"/>
                        <a:ea typeface="Calibri"/>
                        <a:cs typeface="Times New Roman"/>
                      </a:endParaRPr>
                    </a:p>
                  </a:txBody>
                  <a:tcPr marL="68580" marR="68580" marT="0" marB="0"/>
                </a:tc>
              </a:tr>
              <a:tr h="370840">
                <a:tc>
                  <a:txBody>
                    <a:bodyPr/>
                    <a:lstStyle/>
                    <a:p>
                      <a:pPr algn="just">
                        <a:lnSpc>
                          <a:spcPct val="150000"/>
                        </a:lnSpc>
                        <a:spcAft>
                          <a:spcPts val="0"/>
                        </a:spcAft>
                      </a:pPr>
                      <a:r>
                        <a:rPr lang="el-GR" sz="1100" b="1">
                          <a:effectLst/>
                          <a:latin typeface="Times New Roman"/>
                          <a:ea typeface="Calibri"/>
                          <a:cs typeface="Times New Roman"/>
                        </a:rPr>
                        <a:t>10</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a:effectLst/>
                          <a:latin typeface="Times New Roman"/>
                          <a:ea typeface="Calibri"/>
                          <a:cs typeface="Times New Roman"/>
                        </a:rPr>
                        <a:t>Συσκευές αυτόματης διανομής</a:t>
                      </a:r>
                      <a:endParaRPr lang="el-GR" sz="1100">
                        <a:effectLst/>
                        <a:latin typeface="Calibri"/>
                        <a:ea typeface="Calibri"/>
                        <a:cs typeface="Times New Roman"/>
                      </a:endParaRPr>
                    </a:p>
                  </a:txBody>
                  <a:tcPr marL="68580" marR="68580" marT="0" marB="0"/>
                </a:tc>
                <a:tc>
                  <a:txBody>
                    <a:bodyPr/>
                    <a:lstStyle/>
                    <a:p>
                      <a:pPr>
                        <a:lnSpc>
                          <a:spcPct val="150000"/>
                        </a:lnSpc>
                        <a:spcAft>
                          <a:spcPts val="0"/>
                        </a:spcAft>
                      </a:pPr>
                      <a:r>
                        <a:rPr lang="el-GR" sz="1100" dirty="0">
                          <a:effectLst/>
                          <a:latin typeface="Times New Roman"/>
                          <a:ea typeface="Calibri"/>
                          <a:cs typeface="Times New Roman"/>
                        </a:rPr>
                        <a:t>Συσκευές αυτόματης διανομής θερμών ποτών, στερεών προϊόντων, χρημάτων </a:t>
                      </a:r>
                      <a:r>
                        <a:rPr lang="el-GR" sz="1100" dirty="0" err="1">
                          <a:effectLst/>
                          <a:latin typeface="Times New Roman"/>
                          <a:ea typeface="Calibri"/>
                          <a:cs typeface="Times New Roman"/>
                        </a:rPr>
                        <a:t>κ.λ.π</a:t>
                      </a:r>
                      <a:r>
                        <a:rPr lang="el-GR" sz="1100" dirty="0">
                          <a:effectLst/>
                          <a:latin typeface="Times New Roman"/>
                          <a:ea typeface="Calibri"/>
                          <a:cs typeface="Times New Roman"/>
                        </a:rPr>
                        <a:t>.</a:t>
                      </a:r>
                      <a:endParaRPr lang="el-GR"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780205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ΑΝΑΚΥΚΛΩΣΗ ΨΥΓΕΙΩΝ ΚΑΙ ΚΑΤΑΨΥΚΤΩΝ</a:t>
            </a:r>
            <a:r>
              <a:rPr lang="el-GR" b="1" dirty="0"/>
              <a:t/>
            </a:r>
            <a:br>
              <a:rPr lang="el-GR" b="1" dirty="0"/>
            </a:br>
            <a:endParaRPr lang="el-GR" dirty="0"/>
          </a:p>
        </p:txBody>
      </p:sp>
      <p:sp>
        <p:nvSpPr>
          <p:cNvPr id="3" name="Θέση περιεχομένου 2"/>
          <p:cNvSpPr>
            <a:spLocks noGrp="1"/>
          </p:cNvSpPr>
          <p:nvPr>
            <p:ph sz="quarter" idx="13"/>
          </p:nvPr>
        </p:nvSpPr>
        <p:spPr/>
        <p:txBody>
          <a:bodyPr/>
          <a:lstStyle/>
          <a:p>
            <a:r>
              <a:rPr lang="el-GR" dirty="0"/>
              <a:t>Το δεύτερο βήμα στην ανακύκλωση των ψυγείων και των καταψυκτών είναι η απομάκρυνση όλων των μονωτικών </a:t>
            </a:r>
            <a:r>
              <a:rPr lang="el-GR" dirty="0" smtClean="0"/>
              <a:t>υλικών </a:t>
            </a:r>
            <a:r>
              <a:rPr lang="el-GR" dirty="0"/>
              <a:t>(</a:t>
            </a:r>
            <a:r>
              <a:rPr lang="en-US" dirty="0"/>
              <a:t>Keri</a:t>
            </a:r>
            <a:r>
              <a:rPr lang="el-GR" dirty="0"/>
              <a:t>, 2012)</a:t>
            </a:r>
            <a:r>
              <a:rPr lang="el-GR" dirty="0" smtClean="0"/>
              <a:t>.</a:t>
            </a:r>
          </a:p>
          <a:p>
            <a:r>
              <a:rPr lang="el-GR" dirty="0"/>
              <a:t>Το υλικό που χρησιμοποιείται κυρίως ως μονωτικό υλικό είναι το πολυστυρένιο, το οποίο αποτελεί υλικό υψηλής οικονομικής αξίας ως δευτερογενής πρώτη ύλη. Το δεύτερο σε αναλογία μονωτικό υλικό είναι ο αφρός πολυουρεθάνης, ο οποίος περιέχει και τη μεγαλύτερη ποσότητα </a:t>
            </a:r>
            <a:r>
              <a:rPr lang="en-US" dirty="0"/>
              <a:t>CFC</a:t>
            </a:r>
            <a:r>
              <a:rPr lang="el-GR" dirty="0"/>
              <a:t>. </a:t>
            </a:r>
            <a:endParaRPr lang="el-GR" dirty="0" smtClean="0"/>
          </a:p>
          <a:p>
            <a:r>
              <a:rPr lang="el-GR" dirty="0"/>
              <a:t>Σε αυτό το βήμα, οι συσκευές τεμαχίζονται και τα διάφορα κλάσματα υλικών (μέταλλα, πλαστικά και αφρός) διαχωρίζονται μεταξύ τους</a:t>
            </a:r>
            <a:r>
              <a:rPr lang="el-GR" dirty="0" smtClean="0"/>
              <a:t>.</a:t>
            </a:r>
          </a:p>
          <a:p>
            <a:r>
              <a:rPr lang="el-GR" dirty="0" smtClean="0"/>
              <a:t> </a:t>
            </a:r>
            <a:r>
              <a:rPr lang="el-GR" dirty="0"/>
              <a:t>Λόγω της ύπαρξης των </a:t>
            </a:r>
            <a:r>
              <a:rPr lang="en-US" dirty="0"/>
              <a:t>CFC</a:t>
            </a:r>
            <a:r>
              <a:rPr lang="el-GR" dirty="0"/>
              <a:t> στον αφρό της πολυουρεθάνης, οι οποίοι εξαερώνονται σε υψηλή πίεση, η κονιορτοποίηση του αφρού πρέπει να πραγματοποιείται σε ειδική μονάδα κατακράτησης των αερίων. Κατόπιν, τα αέρια που προκύπτουν από την παραπάνω διαδικασία υγροποιούνται και καταστρέφονται. Η πούδρα της πολυουρεθάνης που απομένει, είτε ανακυκλώνεται περαιτέρω είτε χρησιμοποιείται ως απορροφητικό υλικό </a:t>
            </a:r>
          </a:p>
        </p:txBody>
      </p:sp>
    </p:spTree>
    <p:extLst>
      <p:ext uri="{BB962C8B-B14F-4D97-AF65-F5344CB8AC3E}">
        <p14:creationId xmlns:p14="http://schemas.microsoft.com/office/powerpoint/2010/main" val="2854624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ΑΝΑΚΥΚΛΩΣΗ ΠΛΑΚΕΤΩΝ ΤΥΠΩΜΕΝΩΝ ΗΛΕΚΤΡΟΝΙΚΩΝ ΚΥΚΛΩΜΑΤΩΝ</a:t>
            </a:r>
          </a:p>
        </p:txBody>
      </p:sp>
      <p:sp>
        <p:nvSpPr>
          <p:cNvPr id="3" name="Θέση περιεχομένου 2"/>
          <p:cNvSpPr>
            <a:spLocks noGrp="1"/>
          </p:cNvSpPr>
          <p:nvPr>
            <p:ph sz="quarter" idx="13"/>
          </p:nvPr>
        </p:nvSpPr>
        <p:spPr/>
        <p:txBody>
          <a:bodyPr>
            <a:normAutofit fontScale="92500" lnSpcReduction="10000"/>
          </a:bodyPr>
          <a:lstStyle/>
          <a:p>
            <a:r>
              <a:rPr lang="el-GR" dirty="0"/>
              <a:t>Η ανακύκλωση των τυπωμένων ηλεκτρονικών κυκλωμάτων αποτελεί μια πολύ σημαντική πρόκληση στη βιομηχανία της ανακύκλωσης, και από περιβαλλοντικής άποψης αλλά και από οικονομικής </a:t>
            </a:r>
            <a:r>
              <a:rPr lang="el-GR" dirty="0" smtClean="0"/>
              <a:t>άποψης </a:t>
            </a:r>
            <a:r>
              <a:rPr lang="el-GR" dirty="0"/>
              <a:t>(</a:t>
            </a:r>
            <a:r>
              <a:rPr lang="en-US" dirty="0"/>
              <a:t>Li and </a:t>
            </a:r>
            <a:r>
              <a:rPr lang="en-US" dirty="0" err="1"/>
              <a:t>Zeng</a:t>
            </a:r>
            <a:r>
              <a:rPr lang="el-GR" dirty="0"/>
              <a:t>, 2012)</a:t>
            </a:r>
            <a:r>
              <a:rPr lang="el-GR" dirty="0" smtClean="0"/>
              <a:t>. </a:t>
            </a:r>
          </a:p>
          <a:p>
            <a:r>
              <a:rPr lang="el-GR" dirty="0"/>
              <a:t>Από περιβαλλοντικής άποψης, η δυσκολία στην ανακύκλωση των τυπωμένων ηλεκτρονικών κυκλωμάτων εντοπίζεται στη μεγάλη ποικιλία υλικών και εξαρτημάτων που περιέχουν αλλά και στην πολυπλοκότητα της κατασκευής </a:t>
            </a:r>
            <a:r>
              <a:rPr lang="el-GR" dirty="0" smtClean="0"/>
              <a:t>τους.</a:t>
            </a:r>
          </a:p>
          <a:p>
            <a:r>
              <a:rPr lang="el-GR" dirty="0"/>
              <a:t>Από οικονομικής άποψης, τα τυπωμένα ηλεκτρονικά κυκλώματα περιέχουν πολύτιμα και σπάνια μέταλλα καθώς και άλλα υλικά που έχουν οικονομική αξία ως δευτερογενείς πρώτες ύλες. </a:t>
            </a:r>
            <a:endParaRPr lang="el-GR" dirty="0" smtClean="0"/>
          </a:p>
          <a:p>
            <a:r>
              <a:rPr lang="el-GR" dirty="0"/>
              <a:t>Η ανακύκλωση των τυπωμένων ηλεκτρονικών κυκλωμάτων μπορεί να διακριθεί σε δύο κυρίως βήματα. Το πρώτο βήμα περιλαμβάνει την αποσυναρμολόγηση και το διαχωρισμό των υλικών </a:t>
            </a:r>
            <a:r>
              <a:rPr lang="el-GR" dirty="0" smtClean="0"/>
              <a:t>έτσι </a:t>
            </a:r>
            <a:r>
              <a:rPr lang="el-GR" dirty="0"/>
              <a:t>ώστε να ανακτηθούν τα επιθυμητά μέταλλα. Σε αυτό το βήμα οι τεχνολογίες που χρησιμοποιούνται είναι κυρίως ο τεμαχισμός, ο ηλεκτροστατικός διαχωρισμός και η </a:t>
            </a:r>
            <a:r>
              <a:rPr lang="el-GR" dirty="0" smtClean="0"/>
              <a:t>πυρόλυση</a:t>
            </a:r>
            <a:r>
              <a:rPr lang="el-GR" dirty="0"/>
              <a:t>. Το δεύτερο βήμα είναι ο περαιτέρω διαχωρισμός των μετάλλων. Αυτό το βήμα είναι, ίσως, και το σημαντικότερο από οικονομική και περιβαλλοντική </a:t>
            </a:r>
            <a:r>
              <a:rPr lang="el-GR" dirty="0" smtClean="0"/>
              <a:t>άποψη.</a:t>
            </a:r>
            <a:endParaRPr lang="el-GR" dirty="0"/>
          </a:p>
          <a:p>
            <a:endParaRPr lang="el-GR" dirty="0"/>
          </a:p>
        </p:txBody>
      </p:sp>
    </p:spTree>
    <p:extLst>
      <p:ext uri="{BB962C8B-B14F-4D97-AF65-F5344CB8AC3E}">
        <p14:creationId xmlns:p14="http://schemas.microsoft.com/office/powerpoint/2010/main" val="16451217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ΕΠΙΚΙΝΔΥΝΟΤΗΤΑ ΠΟΥ ΣΥΝΔΕΕΤΑΙ ΜΕ ΤΗΝ ΑΝΑΚΥΚΛΩΣΗ ΤΩΝ ΑΗΗΕ</a:t>
            </a:r>
          </a:p>
        </p:txBody>
      </p:sp>
      <p:sp>
        <p:nvSpPr>
          <p:cNvPr id="3" name="Θέση περιεχομένου 2"/>
          <p:cNvSpPr>
            <a:spLocks noGrp="1"/>
          </p:cNvSpPr>
          <p:nvPr>
            <p:ph sz="quarter" idx="13"/>
          </p:nvPr>
        </p:nvSpPr>
        <p:spPr/>
        <p:txBody>
          <a:bodyPr/>
          <a:lstStyle/>
          <a:p>
            <a:r>
              <a:rPr lang="el-GR" dirty="0"/>
              <a:t>Ο βαθμός επικινδυνότητας που υφίσταται κατά τη διαδικασία της ανακύκλωσης δεν εξαρτάται μόνον από τη σύσταση των υλικών προς ανακύκλωση αλλά εξαρτάται σε μεγάλο βαθμό από το είδος της διαδικασίας που ακολουθείται. Για παράδειγμα σε μια εγκατάσταση όπου λαμβάνει χώρα χειρωνακτικός διαχωρισμός σίγουρα υπάρχουν κάποιες επιπτώσεις για την υγεία και το περιβάλλον. Όμως, σε περίπτωση που λαμβάνει χώρα αποσυναρμολόγηση των </a:t>
            </a:r>
            <a:r>
              <a:rPr lang="en-US" dirty="0"/>
              <a:t>CRT </a:t>
            </a:r>
            <a:r>
              <a:rPr lang="el-GR" dirty="0"/>
              <a:t>ή γίνεται χρήση τεμαχιστών για τη μείωση του μεγέθους κάποιου κλάσματος υλικού τότε οι επιπτώσεις είναι πολύ πιο σοβαρές και μεγαλύτερου </a:t>
            </a:r>
            <a:r>
              <a:rPr lang="el-GR" dirty="0" smtClean="0"/>
              <a:t>εύρους </a:t>
            </a:r>
            <a:r>
              <a:rPr lang="el-GR" dirty="0"/>
              <a:t>(</a:t>
            </a:r>
            <a:r>
              <a:rPr lang="en-US" dirty="0" err="1"/>
              <a:t>Tsydenova</a:t>
            </a:r>
            <a:r>
              <a:rPr lang="en-US" dirty="0"/>
              <a:t> and </a:t>
            </a:r>
            <a:r>
              <a:rPr lang="en-US" dirty="0" err="1"/>
              <a:t>Bengtsson</a:t>
            </a:r>
            <a:r>
              <a:rPr lang="el-GR" dirty="0"/>
              <a:t>, 2011)</a:t>
            </a:r>
            <a:r>
              <a:rPr lang="el-GR" dirty="0" smtClean="0"/>
              <a:t>.</a:t>
            </a:r>
          </a:p>
          <a:p>
            <a:r>
              <a:rPr lang="el-GR" dirty="0"/>
              <a:t>Οι έρευνες που έχουν πραγματοποιηθεί έως τώρα σχετικά με τη ρύπανση που προκαλείται από τις διάφορες διαδικασίες που ακολουθούνται κατά την ανακύκλωση των ΑΗΗΕ, και ειδικά στις ανεπτυγμένες χώρες, δεν είναι πολλές. </a:t>
            </a:r>
            <a:endParaRPr lang="el-GR" dirty="0" smtClean="0"/>
          </a:p>
          <a:p>
            <a:r>
              <a:rPr lang="el-GR" dirty="0"/>
              <a:t>Ουσιαστικά, υπάρχουν ελάχιστα δεδομένα που να αφορούν στις εκπομπές που δημιουργούνται στον εσωτερικό χώρο εργασίας και στις δυνητικές επιπτώσεις τους στην υγεία των εργαζομένων αλλά και στο περιβάλλον. </a:t>
            </a:r>
          </a:p>
        </p:txBody>
      </p:sp>
    </p:spTree>
    <p:extLst>
      <p:ext uri="{BB962C8B-B14F-4D97-AF65-F5344CB8AC3E}">
        <p14:creationId xmlns:p14="http://schemas.microsoft.com/office/powerpoint/2010/main" val="2546732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ΕΠΙΚΙΝΔΥΝΟΤΗΤΑ ΠΟΥ ΣΥΝΔΕΕΤΑΙ ΜΕ ΤΗΝ ΑΝΑΚΥΚΛΩΣΗ ΤΩΝ ΑΗΗΕ</a:t>
            </a:r>
          </a:p>
        </p:txBody>
      </p:sp>
      <p:sp>
        <p:nvSpPr>
          <p:cNvPr id="3" name="Θέση περιεχομένου 2"/>
          <p:cNvSpPr>
            <a:spLocks noGrp="1"/>
          </p:cNvSpPr>
          <p:nvPr>
            <p:ph sz="quarter" idx="13"/>
          </p:nvPr>
        </p:nvSpPr>
        <p:spPr/>
        <p:txBody>
          <a:bodyPr/>
          <a:lstStyle/>
          <a:p>
            <a:r>
              <a:rPr lang="el-GR" dirty="0"/>
              <a:t>Αντίθετα περισσότερες έρευνες έχουν διεξαχθεί στις αναπτυσσόμενες χώρες σχετικά με τις επιπτώσεις της ανακύκλωσης των ΑΗΗΕ. Είναι προφανές, όμως, ότι αυτό συμβαίνει λόγω της εκτεταμένης λειτουργίας ενός δικτύου ανεπίσημης ανακύκλωσης των ΑΗΗΕ σε χώρες όπως η Κίνα, η Ινδία </a:t>
            </a:r>
            <a:r>
              <a:rPr lang="el-GR" dirty="0" err="1"/>
              <a:t>κ.λ.π</a:t>
            </a:r>
            <a:r>
              <a:rPr lang="el-GR" dirty="0"/>
              <a:t>., χωρίς την απαραίτητη υποδομή, προκαλώντας εκτεταμένη ρύπανση στο περιβάλλον. </a:t>
            </a:r>
          </a:p>
          <a:p>
            <a:r>
              <a:rPr lang="el-GR" dirty="0"/>
              <a:t>Η ύπαρξη του δικτύου της ανεπίσημης ανακύκλωσης στις αναπτυσσόμενες κυρίως χώρες έχει προκαλέσει εκτεταμένη ρύπανση στις περιοχές όπου υφίστανται </a:t>
            </a:r>
            <a:r>
              <a:rPr lang="el-GR" dirty="0" err="1"/>
              <a:t>εργ</a:t>
            </a:r>
            <a:r>
              <a:rPr lang="en-US" dirty="0"/>
              <a:t>o</a:t>
            </a:r>
            <a:r>
              <a:rPr lang="el-GR" dirty="0" err="1"/>
              <a:t>στάσια</a:t>
            </a:r>
            <a:r>
              <a:rPr lang="el-GR" dirty="0"/>
              <a:t> και εγκαταστάσεις ανακύκλωσης ΑΗΗΕ, χωρίς την κατάλληλη τεχνολογική υποδομή, με μοιραίες επιπτώσεις στην ανθρώπινη υγεία και το περιβάλλον. Η Κίνα, η Ινδία και το Πακιστάν αποτελούν τους πιο συνηθισμένους προορισμούς για τα ΑΗΗΕ στην Ασία. Τα τελευταία χρόνια, παρατηρείται ανάπτυξη τέτοιων δραστηριοτήτων και σε κάποιες Αφρικανικές χώρες όπως η </a:t>
            </a:r>
            <a:r>
              <a:rPr lang="el-GR" dirty="0" smtClean="0"/>
              <a:t>Γκάνα </a:t>
            </a:r>
            <a:r>
              <a:rPr lang="el-GR" dirty="0"/>
              <a:t>(</a:t>
            </a:r>
            <a:r>
              <a:rPr lang="en-US" dirty="0" err="1"/>
              <a:t>Brigden</a:t>
            </a:r>
            <a:r>
              <a:rPr lang="en-US" dirty="0"/>
              <a:t> et al</a:t>
            </a:r>
            <a:r>
              <a:rPr lang="el-GR" dirty="0"/>
              <a:t>., 2008</a:t>
            </a:r>
            <a:r>
              <a:rPr lang="el-GR" dirty="0" smtClean="0"/>
              <a:t>).</a:t>
            </a:r>
            <a:endParaRPr lang="el-GR" dirty="0"/>
          </a:p>
        </p:txBody>
      </p:sp>
    </p:spTree>
    <p:extLst>
      <p:ext uri="{BB962C8B-B14F-4D97-AF65-F5344CB8AC3E}">
        <p14:creationId xmlns:p14="http://schemas.microsoft.com/office/powerpoint/2010/main" val="17900966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ΕΠΙΚΙΝΔΥΝΟΤΗΤΑ ΠΟΥ ΣΥΝΔΕΕΤΑΙ ΜΕ ΤΗΝ ΑΝΑΚΥΚΛΩΣΗ ΤΩΝ ΑΗΗΕ</a:t>
            </a:r>
          </a:p>
        </p:txBody>
      </p:sp>
      <p:sp>
        <p:nvSpPr>
          <p:cNvPr id="3" name="Θέση περιεχομένου 2"/>
          <p:cNvSpPr>
            <a:spLocks noGrp="1"/>
          </p:cNvSpPr>
          <p:nvPr>
            <p:ph sz="quarter" idx="13"/>
          </p:nvPr>
        </p:nvSpPr>
        <p:spPr/>
        <p:txBody>
          <a:bodyPr/>
          <a:lstStyle/>
          <a:p>
            <a:r>
              <a:rPr lang="el-GR" dirty="0"/>
              <a:t>Παγκοσμίως γνωστή είναι η περίπτωση της πόλης </a:t>
            </a:r>
            <a:r>
              <a:rPr lang="en-US" dirty="0" err="1"/>
              <a:t>Guiyu</a:t>
            </a:r>
            <a:r>
              <a:rPr lang="el-GR" dirty="0"/>
              <a:t>, στην Κίνα, όπου η ανακύκλωση ΑΗΗΕ παίζει σημαντικό ρόλο στην οικονομία </a:t>
            </a:r>
            <a:r>
              <a:rPr lang="el-GR" dirty="0" smtClean="0"/>
              <a:t>της.</a:t>
            </a:r>
          </a:p>
          <a:p>
            <a:r>
              <a:rPr lang="el-GR" dirty="0" smtClean="0"/>
              <a:t>Η </a:t>
            </a:r>
            <a:r>
              <a:rPr lang="el-GR" dirty="0"/>
              <a:t>κύρια απασχόληση των κατοίκων της </a:t>
            </a:r>
            <a:r>
              <a:rPr lang="en-US" dirty="0" err="1"/>
              <a:t>Guiyu</a:t>
            </a:r>
            <a:r>
              <a:rPr lang="en-US" dirty="0"/>
              <a:t> </a:t>
            </a:r>
            <a:r>
              <a:rPr lang="el-GR" dirty="0"/>
              <a:t>είναι η ανακύκλωση ΑΗΗΕ, με κάθε αυλή κάθε σπιτιού να έχει μετατραπεί σε ένα μικρό εργοστάσιο </a:t>
            </a:r>
            <a:r>
              <a:rPr lang="el-GR" dirty="0" smtClean="0"/>
              <a:t>ΑΗΗΕ.</a:t>
            </a:r>
          </a:p>
          <a:p>
            <a:r>
              <a:rPr lang="el-GR" dirty="0" smtClean="0"/>
              <a:t>Τουλάχιστον </a:t>
            </a:r>
            <a:r>
              <a:rPr lang="el-GR" dirty="0"/>
              <a:t>το 50% των κατοίκων της </a:t>
            </a:r>
            <a:r>
              <a:rPr lang="en-US" dirty="0" err="1"/>
              <a:t>Guiyu</a:t>
            </a:r>
            <a:r>
              <a:rPr lang="en-US" dirty="0"/>
              <a:t> </a:t>
            </a:r>
            <a:r>
              <a:rPr lang="el-GR" dirty="0"/>
              <a:t>εργάζονται στην ανακύκλωση ΑΗΗΕ καθώς υπάρχουν πάνω από 300 εταιρίες και 3000 ατομικά μικρά εργοστάσια (στις αυλές των σπιτιών) όπου πραγματοποιούνται όλες αυτές οι δραστηριότητες ανακύκλωσης ΑΗΗΕ, σε πάνω από 20 χωριά από τα 28 που αποτελούν την πόλη της </a:t>
            </a:r>
            <a:r>
              <a:rPr lang="en-US" dirty="0" err="1" smtClean="0"/>
              <a:t>Guiyu</a:t>
            </a:r>
            <a:r>
              <a:rPr lang="el-GR" dirty="0" smtClean="0"/>
              <a:t> </a:t>
            </a:r>
            <a:r>
              <a:rPr lang="el-GR" dirty="0"/>
              <a:t>(</a:t>
            </a:r>
            <a:r>
              <a:rPr lang="en-US" dirty="0"/>
              <a:t>Hicks</a:t>
            </a:r>
            <a:r>
              <a:rPr lang="el-GR" dirty="0"/>
              <a:t>, </a:t>
            </a:r>
            <a:r>
              <a:rPr lang="el-GR" dirty="0" smtClean="0"/>
              <a:t>2005,</a:t>
            </a:r>
            <a:r>
              <a:rPr lang="el-GR" dirty="0"/>
              <a:t> </a:t>
            </a:r>
            <a:r>
              <a:rPr lang="en-US" dirty="0" err="1" smtClean="0"/>
              <a:t>Tsydenova</a:t>
            </a:r>
            <a:r>
              <a:rPr lang="en-US" dirty="0" smtClean="0"/>
              <a:t> </a:t>
            </a:r>
            <a:r>
              <a:rPr lang="en-US" dirty="0"/>
              <a:t>and </a:t>
            </a:r>
            <a:r>
              <a:rPr lang="en-US" dirty="0" err="1"/>
              <a:t>Bengtsson</a:t>
            </a:r>
            <a:r>
              <a:rPr lang="el-GR" dirty="0"/>
              <a:t>, </a:t>
            </a:r>
            <a:r>
              <a:rPr lang="el-GR" dirty="0" smtClean="0"/>
              <a:t>2011, </a:t>
            </a:r>
            <a:r>
              <a:rPr lang="en-US" dirty="0"/>
              <a:t>Xing et al</a:t>
            </a:r>
            <a:r>
              <a:rPr lang="el-GR" dirty="0"/>
              <a:t>., 2009</a:t>
            </a:r>
            <a:r>
              <a:rPr lang="el-GR" dirty="0" smtClean="0"/>
              <a:t>).</a:t>
            </a:r>
            <a:r>
              <a:rPr lang="en-US" dirty="0" smtClean="0"/>
              <a:t> </a:t>
            </a:r>
            <a:endParaRPr lang="el-GR" dirty="0"/>
          </a:p>
        </p:txBody>
      </p:sp>
    </p:spTree>
    <p:extLst>
      <p:ext uri="{BB962C8B-B14F-4D97-AF65-F5344CB8AC3E}">
        <p14:creationId xmlns:p14="http://schemas.microsoft.com/office/powerpoint/2010/main" val="41454249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Διαδικασιεσ</a:t>
            </a:r>
            <a:r>
              <a:rPr lang="el-GR" dirty="0" smtClean="0"/>
              <a:t> </a:t>
            </a:r>
            <a:r>
              <a:rPr lang="el-GR" dirty="0" err="1" smtClean="0"/>
              <a:t>ανεπισημησ</a:t>
            </a:r>
            <a:r>
              <a:rPr lang="el-GR" dirty="0" smtClean="0"/>
              <a:t> </a:t>
            </a:r>
            <a:r>
              <a:rPr lang="el-GR" dirty="0" err="1" smtClean="0"/>
              <a:t>ανακυκλωσησ</a:t>
            </a:r>
            <a:endParaRPr lang="el-GR" dirty="0"/>
          </a:p>
        </p:txBody>
      </p:sp>
      <p:sp>
        <p:nvSpPr>
          <p:cNvPr id="3" name="Θέση περιεχομένου 2"/>
          <p:cNvSpPr>
            <a:spLocks noGrp="1"/>
          </p:cNvSpPr>
          <p:nvPr>
            <p:ph sz="quarter" idx="13"/>
          </p:nvPr>
        </p:nvSpPr>
        <p:spPr/>
        <p:txBody>
          <a:bodyPr/>
          <a:lstStyle/>
          <a:p>
            <a:r>
              <a:rPr lang="el-GR" dirty="0"/>
              <a:t>Οι διαδικασίες που λαμβάνουν χώρα στο πλαίσιο της ανεπίσημης ανακύκλωσης </a:t>
            </a:r>
            <a:r>
              <a:rPr lang="el-GR" dirty="0" smtClean="0"/>
              <a:t>είναι </a:t>
            </a:r>
            <a:r>
              <a:rPr lang="el-GR" dirty="0"/>
              <a:t>(</a:t>
            </a:r>
            <a:r>
              <a:rPr lang="en-US" dirty="0"/>
              <a:t>Yang et al</a:t>
            </a:r>
            <a:r>
              <a:rPr lang="el-GR" dirty="0"/>
              <a:t>., 2008, </a:t>
            </a:r>
            <a:r>
              <a:rPr lang="en-US" dirty="0"/>
              <a:t>Sep</a:t>
            </a:r>
            <a:r>
              <a:rPr lang="el-GR" dirty="0"/>
              <a:t>ú</a:t>
            </a:r>
            <a:r>
              <a:rPr lang="en-US" dirty="0" err="1"/>
              <a:t>lveda</a:t>
            </a:r>
            <a:r>
              <a:rPr lang="en-US" dirty="0"/>
              <a:t> et al</a:t>
            </a:r>
            <a:r>
              <a:rPr lang="el-GR" dirty="0"/>
              <a:t>., 2010)</a:t>
            </a:r>
            <a:r>
              <a:rPr lang="el-GR" dirty="0" smtClean="0"/>
              <a:t>: </a:t>
            </a:r>
          </a:p>
          <a:p>
            <a:r>
              <a:rPr lang="el-GR" dirty="0" smtClean="0"/>
              <a:t>η </a:t>
            </a:r>
            <a:r>
              <a:rPr lang="el-GR" dirty="0"/>
              <a:t>ανοιχτή καύση τυπωμένων ηλεκτρονικών κυκλωμάτων και καλωδίων για να γίνει διαχωρισμός των συστατικών και ανάκτηση των μεταλλικών συνδέσμων και του χαλκού</a:t>
            </a:r>
            <a:r>
              <a:rPr lang="el-GR" dirty="0" smtClean="0"/>
              <a:t>,</a:t>
            </a:r>
          </a:p>
          <a:p>
            <a:r>
              <a:rPr lang="el-GR" dirty="0" smtClean="0"/>
              <a:t>σκούπισμα </a:t>
            </a:r>
            <a:r>
              <a:rPr lang="el-GR" dirty="0"/>
              <a:t>της μελάνης από τα τόνερ, </a:t>
            </a:r>
            <a:endParaRPr lang="el-GR" dirty="0" smtClean="0"/>
          </a:p>
          <a:p>
            <a:r>
              <a:rPr lang="el-GR" dirty="0" smtClean="0"/>
              <a:t>απομάκρυνση </a:t>
            </a:r>
            <a:r>
              <a:rPr lang="el-GR" dirty="0"/>
              <a:t>της σκουριάς και λείανση, με σφυρί, μεταλλικών εξαρτημάτων, </a:t>
            </a:r>
            <a:endParaRPr lang="el-GR" dirty="0" smtClean="0"/>
          </a:p>
          <a:p>
            <a:r>
              <a:rPr lang="el-GR" dirty="0" smtClean="0"/>
              <a:t>καύση </a:t>
            </a:r>
            <a:r>
              <a:rPr lang="el-GR" dirty="0"/>
              <a:t>πλαστικών, </a:t>
            </a:r>
            <a:endParaRPr lang="el-GR" dirty="0" smtClean="0"/>
          </a:p>
          <a:p>
            <a:r>
              <a:rPr lang="el-GR" dirty="0" smtClean="0"/>
              <a:t>θέρμανση </a:t>
            </a:r>
            <a:r>
              <a:rPr lang="el-GR" dirty="0"/>
              <a:t>και διάλυση των πλακετών τυπωμένων ηλεκτρονικών κυκλωμάτων με οξύ για την ανάκτηση πολύτιμων μετάλλων, </a:t>
            </a:r>
            <a:endParaRPr lang="el-GR" dirty="0" smtClean="0"/>
          </a:p>
          <a:p>
            <a:r>
              <a:rPr lang="el-GR" dirty="0" smtClean="0"/>
              <a:t>χειρωνακτική αποσυναρμολόγηση </a:t>
            </a:r>
            <a:r>
              <a:rPr lang="el-GR" dirty="0"/>
              <a:t>των καθοδικών </a:t>
            </a:r>
            <a:r>
              <a:rPr lang="el-GR" dirty="0" smtClean="0"/>
              <a:t>λυχνιών.</a:t>
            </a:r>
            <a:endParaRPr lang="el-GR" dirty="0"/>
          </a:p>
        </p:txBody>
      </p:sp>
    </p:spTree>
    <p:extLst>
      <p:ext uri="{BB962C8B-B14F-4D97-AF65-F5344CB8AC3E}">
        <p14:creationId xmlns:p14="http://schemas.microsoft.com/office/powerpoint/2010/main" val="18546838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Ρυπογονα</a:t>
            </a:r>
            <a:r>
              <a:rPr lang="el-GR" dirty="0" smtClean="0"/>
              <a:t> </a:t>
            </a:r>
            <a:r>
              <a:rPr lang="el-GR" dirty="0" err="1" smtClean="0"/>
              <a:t>συστατικα</a:t>
            </a:r>
            <a:r>
              <a:rPr lang="el-GR" dirty="0" smtClean="0"/>
              <a:t> που </a:t>
            </a:r>
            <a:r>
              <a:rPr lang="el-GR" dirty="0" err="1" smtClean="0"/>
              <a:t>δημιουργουνται</a:t>
            </a:r>
            <a:r>
              <a:rPr lang="el-GR" dirty="0" smtClean="0"/>
              <a:t> </a:t>
            </a:r>
            <a:r>
              <a:rPr lang="el-GR" dirty="0" err="1" smtClean="0"/>
              <a:t>απο</a:t>
            </a:r>
            <a:r>
              <a:rPr lang="el-GR" dirty="0" smtClean="0"/>
              <a:t> την </a:t>
            </a:r>
            <a:r>
              <a:rPr lang="el-GR" dirty="0" err="1" smtClean="0"/>
              <a:t>ανεπισημη</a:t>
            </a:r>
            <a:r>
              <a:rPr lang="el-GR" dirty="0" smtClean="0"/>
              <a:t> </a:t>
            </a:r>
            <a:r>
              <a:rPr lang="el-GR" dirty="0" err="1" smtClean="0"/>
              <a:t>ανακυκλωση</a:t>
            </a:r>
            <a:endParaRPr lang="el-GR" dirty="0"/>
          </a:p>
        </p:txBody>
      </p:sp>
      <p:sp>
        <p:nvSpPr>
          <p:cNvPr id="3" name="Θέση περιεχομένου 2"/>
          <p:cNvSpPr>
            <a:spLocks noGrp="1"/>
          </p:cNvSpPr>
          <p:nvPr>
            <p:ph sz="quarter" idx="13"/>
          </p:nvPr>
        </p:nvSpPr>
        <p:spPr/>
        <p:txBody>
          <a:bodyPr/>
          <a:lstStyle/>
          <a:p>
            <a:r>
              <a:rPr lang="el-GR" dirty="0"/>
              <a:t>Τα ρυπογόνα συστατικά που δημιουργούνται από τις παραπάνω διαδικασίες μπορούν να διακριθούν σε τρεις κατηγορίες: α) ρυπογόνα συστατικά που περιέχονται στα ΑΗΗΕ, β) ρυπογόνα συστατικά που χρησιμοποιούνται στις διαδικασίες και γ) δευτερογενή συστατικά που δημιουργούνται από τη μετατροπή των πρωτογενών συστατικών. Τα ρυπογόνα αυτά συστατικά μπορούν να εμφανίζονται με τις παρακάτω </a:t>
            </a:r>
            <a:r>
              <a:rPr lang="el-GR" dirty="0" smtClean="0"/>
              <a:t>μορφές </a:t>
            </a:r>
            <a:r>
              <a:rPr lang="el-GR" dirty="0"/>
              <a:t>(</a:t>
            </a:r>
            <a:r>
              <a:rPr lang="en-US" dirty="0"/>
              <a:t>Sep</a:t>
            </a:r>
            <a:r>
              <a:rPr lang="el-GR" dirty="0"/>
              <a:t>ú</a:t>
            </a:r>
            <a:r>
              <a:rPr lang="en-US" dirty="0" err="1"/>
              <a:t>lveda</a:t>
            </a:r>
            <a:r>
              <a:rPr lang="en-US" dirty="0"/>
              <a:t> et al</a:t>
            </a:r>
            <a:r>
              <a:rPr lang="el-GR" dirty="0"/>
              <a:t>., 2010)</a:t>
            </a:r>
            <a:r>
              <a:rPr lang="el-GR" dirty="0" smtClean="0"/>
              <a:t>:</a:t>
            </a:r>
            <a:endParaRPr lang="el-GR" dirty="0"/>
          </a:p>
          <a:p>
            <a:r>
              <a:rPr lang="el-GR" dirty="0"/>
              <a:t>α) σαν διαρροή στο χώρο όπου αποτίθενται ΑΗΗΕ,</a:t>
            </a:r>
          </a:p>
          <a:p>
            <a:r>
              <a:rPr lang="el-GR" dirty="0"/>
              <a:t>β) σαν αιωρούμενα σωματίδια στους χώρους αποσυναρμολόγησης,</a:t>
            </a:r>
          </a:p>
          <a:p>
            <a:r>
              <a:rPr lang="el-GR" dirty="0"/>
              <a:t>γ) σαν τέφρα και αιωρούμενη τέφρα από την καύση,</a:t>
            </a:r>
          </a:p>
          <a:p>
            <a:r>
              <a:rPr lang="el-GR" dirty="0"/>
              <a:t>δ) σαν καπνός από τη δημιουργία αμαλγαμάτων του υδραργύρου, τη διάλυση ή άλλες δραστηριότητες καύσης,</a:t>
            </a:r>
          </a:p>
          <a:p>
            <a:r>
              <a:rPr lang="el-GR" dirty="0"/>
              <a:t>ε) σαν υγρά απόβλητα από τις διαδικασίες αποσυναρμολόγησης και τεμαχισμού </a:t>
            </a:r>
          </a:p>
        </p:txBody>
      </p:sp>
    </p:spTree>
    <p:extLst>
      <p:ext uri="{BB962C8B-B14F-4D97-AF65-F5344CB8AC3E}">
        <p14:creationId xmlns:p14="http://schemas.microsoft.com/office/powerpoint/2010/main" val="16795485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Ρυπογονα</a:t>
            </a:r>
            <a:r>
              <a:rPr lang="el-GR" dirty="0" smtClean="0"/>
              <a:t> </a:t>
            </a:r>
            <a:r>
              <a:rPr lang="el-GR" dirty="0" err="1" smtClean="0"/>
              <a:t>συστατικα</a:t>
            </a:r>
            <a:r>
              <a:rPr lang="el-GR" dirty="0" smtClean="0"/>
              <a:t> που </a:t>
            </a:r>
            <a:r>
              <a:rPr lang="el-GR" dirty="0" err="1" smtClean="0"/>
              <a:t>δημιουργουνται</a:t>
            </a:r>
            <a:r>
              <a:rPr lang="el-GR" dirty="0" smtClean="0"/>
              <a:t> </a:t>
            </a:r>
            <a:r>
              <a:rPr lang="el-GR" dirty="0" err="1" smtClean="0"/>
              <a:t>απο</a:t>
            </a:r>
            <a:r>
              <a:rPr lang="el-GR" dirty="0" smtClean="0"/>
              <a:t> την </a:t>
            </a:r>
            <a:r>
              <a:rPr lang="el-GR" dirty="0" err="1" smtClean="0"/>
              <a:t>ανεπισημη</a:t>
            </a:r>
            <a:r>
              <a:rPr lang="el-GR" dirty="0" smtClean="0"/>
              <a:t> </a:t>
            </a:r>
            <a:r>
              <a:rPr lang="el-GR" dirty="0" err="1" smtClean="0"/>
              <a:t>ανακυκλωση</a:t>
            </a:r>
            <a:endParaRPr lang="el-GR" dirty="0"/>
          </a:p>
        </p:txBody>
      </p:sp>
      <p:sp>
        <p:nvSpPr>
          <p:cNvPr id="3" name="Θέση περιεχομένου 2"/>
          <p:cNvSpPr>
            <a:spLocks noGrp="1"/>
          </p:cNvSpPr>
          <p:nvPr>
            <p:ph sz="quarter" idx="13"/>
          </p:nvPr>
        </p:nvSpPr>
        <p:spPr/>
        <p:txBody>
          <a:bodyPr/>
          <a:lstStyle/>
          <a:p>
            <a:r>
              <a:rPr lang="el-GR" dirty="0" smtClean="0"/>
              <a:t>Το ανεξέλεγκτο </a:t>
            </a:r>
            <a:r>
              <a:rPr lang="el-GR" dirty="0"/>
              <a:t>λιώσιμο των ηλεκτρονικών πλακετών, που είναι μια πολύ διαδεδομένη μέθοδος για την ανάκτηση χρήσιμων υλικών, δημιουργεί χλωριωμένα προϊόντα καθώς και βαρέα μέταλλα και μεταλλοειδή στην </a:t>
            </a:r>
            <a:r>
              <a:rPr lang="el-GR" dirty="0" smtClean="0"/>
              <a:t>ατμόσφαιρα </a:t>
            </a:r>
            <a:r>
              <a:rPr lang="el-GR" dirty="0"/>
              <a:t>(</a:t>
            </a:r>
            <a:r>
              <a:rPr lang="en-US" dirty="0"/>
              <a:t>Deng et al</a:t>
            </a:r>
            <a:r>
              <a:rPr lang="el-GR" dirty="0"/>
              <a:t>., 2006)</a:t>
            </a:r>
            <a:r>
              <a:rPr lang="el-GR" dirty="0" smtClean="0"/>
              <a:t>. </a:t>
            </a:r>
          </a:p>
          <a:p>
            <a:r>
              <a:rPr lang="el-GR" dirty="0" smtClean="0"/>
              <a:t>Η ανεξέλεγκτη </a:t>
            </a:r>
            <a:r>
              <a:rPr lang="el-GR" dirty="0"/>
              <a:t>καύση των πλαστικών και καλωδίων ή η διάλυση με οξύ των ηλεκτρονικών πλακετών, ελευθερώνει επίσης στην ατμόσφαιρα, πολυκυκλικούς αρωματικούς υδρογονάνθρακες (ΠΑΥ), πολυχλωριωμένους διφαινυλικούς αιθέρες, πολυχλωριωμένες διβενζο–π-διοξίνες και πολυχλωριωμένα διβενζο-π-φουράνια καθώς και βαρέα </a:t>
            </a:r>
            <a:r>
              <a:rPr lang="el-GR" dirty="0" smtClean="0"/>
              <a:t>μέταλλα) </a:t>
            </a:r>
            <a:r>
              <a:rPr lang="el-GR" dirty="0"/>
              <a:t>(</a:t>
            </a:r>
            <a:r>
              <a:rPr lang="en-US" dirty="0"/>
              <a:t>Xing et al</a:t>
            </a:r>
            <a:r>
              <a:rPr lang="el-GR" dirty="0"/>
              <a:t>., 2009)</a:t>
            </a:r>
            <a:r>
              <a:rPr lang="el-GR" dirty="0" smtClean="0"/>
              <a:t>.</a:t>
            </a:r>
          </a:p>
          <a:p>
            <a:r>
              <a:rPr lang="el-GR" dirty="0" smtClean="0"/>
              <a:t> </a:t>
            </a:r>
            <a:r>
              <a:rPr lang="el-GR" dirty="0"/>
              <a:t>Τα υλικά που δεν χρησιμοποιούνται, συνήθως, αποτίθενται ανεξέλεγκτα στο έδαφος και στα ποτάμια ή </a:t>
            </a:r>
            <a:r>
              <a:rPr lang="el-GR" dirty="0" smtClean="0"/>
              <a:t>καίγονται </a:t>
            </a:r>
            <a:r>
              <a:rPr lang="el-GR" dirty="0"/>
              <a:t>(</a:t>
            </a:r>
            <a:r>
              <a:rPr lang="en-US" dirty="0"/>
              <a:t>Yang et al</a:t>
            </a:r>
            <a:r>
              <a:rPr lang="el-GR" dirty="0"/>
              <a:t>., 2008)</a:t>
            </a:r>
            <a:r>
              <a:rPr lang="el-GR" dirty="0" smtClean="0"/>
              <a:t>. </a:t>
            </a:r>
          </a:p>
          <a:p>
            <a:r>
              <a:rPr lang="el-GR" dirty="0" smtClean="0"/>
              <a:t>Η </a:t>
            </a:r>
            <a:r>
              <a:rPr lang="el-GR" dirty="0"/>
              <a:t>ανεξέλεγκτη καύση των άχρηστων υλικών ελευθερώνει στην ατμόσφαιρα βαρέα μέταλλα και μεταλλοειδή όπως μόλυβδο, κάδμιο, χρώμιο και αρσενικό αλλά και πολυαλογονομένα προϊόντα συμπεριλαμβανομένων και των </a:t>
            </a:r>
            <a:r>
              <a:rPr lang="el-GR" dirty="0" smtClean="0"/>
              <a:t>ΠΑΥ </a:t>
            </a:r>
            <a:r>
              <a:rPr lang="el-GR" dirty="0"/>
              <a:t>(</a:t>
            </a:r>
            <a:r>
              <a:rPr lang="en-US" dirty="0"/>
              <a:t>Deng et al</a:t>
            </a:r>
            <a:r>
              <a:rPr lang="el-GR" dirty="0"/>
              <a:t>., 2006)</a:t>
            </a:r>
            <a:r>
              <a:rPr lang="el-GR" dirty="0" smtClean="0"/>
              <a:t>.</a:t>
            </a:r>
            <a:endParaRPr lang="el-GR" dirty="0"/>
          </a:p>
          <a:p>
            <a:endParaRPr lang="el-GR" dirty="0"/>
          </a:p>
        </p:txBody>
      </p:sp>
    </p:spTree>
    <p:extLst>
      <p:ext uri="{BB962C8B-B14F-4D97-AF65-F5344CB8AC3E}">
        <p14:creationId xmlns:p14="http://schemas.microsoft.com/office/powerpoint/2010/main" val="3087687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Καταληξη</a:t>
            </a:r>
            <a:r>
              <a:rPr lang="el-GR" dirty="0" smtClean="0"/>
              <a:t> των </a:t>
            </a:r>
            <a:r>
              <a:rPr lang="el-GR" dirty="0" err="1" smtClean="0"/>
              <a:t>ρυπογονων</a:t>
            </a:r>
            <a:r>
              <a:rPr lang="el-GR" dirty="0" smtClean="0"/>
              <a:t> </a:t>
            </a:r>
            <a:r>
              <a:rPr lang="el-GR" dirty="0" err="1" smtClean="0"/>
              <a:t>συστατικων</a:t>
            </a:r>
            <a:endParaRPr lang="el-GR" dirty="0"/>
          </a:p>
        </p:txBody>
      </p:sp>
      <p:sp>
        <p:nvSpPr>
          <p:cNvPr id="3" name="Θέση περιεχομένου 2"/>
          <p:cNvSpPr>
            <a:spLocks noGrp="1"/>
          </p:cNvSpPr>
          <p:nvPr>
            <p:ph sz="quarter" idx="13"/>
          </p:nvPr>
        </p:nvSpPr>
        <p:spPr/>
        <p:txBody>
          <a:bodyPr/>
          <a:lstStyle/>
          <a:p>
            <a:r>
              <a:rPr lang="el-GR" dirty="0"/>
              <a:t>Όλοι οι παραπάνω επίμονοι οργανικοί ρύποι και τα βαρέα μέταλλα, είναι αναμενόμενο, μέσα από τη διαδικασία της εναπόθεσης στο έδαφος, να προκαλέσουν σοβαρή ρύπανση του εδάφους και των νερών. </a:t>
            </a:r>
            <a:endParaRPr lang="el-GR" dirty="0" smtClean="0"/>
          </a:p>
          <a:p>
            <a:r>
              <a:rPr lang="el-GR" dirty="0" smtClean="0"/>
              <a:t>Κατ</a:t>
            </a:r>
            <a:r>
              <a:rPr lang="el-GR" dirty="0"/>
              <a:t>΄επέκταση, είτε μέσα από τη διαδικασία της αναπνοής, είτε μέσα από την τροφική αλυσίδα, είτε με απευθείας δερματική έκθεση, είναι δυνατό να καταλήξουν στον ανθρώπινο </a:t>
            </a:r>
            <a:r>
              <a:rPr lang="el-GR" dirty="0" smtClean="0"/>
              <a:t>οργανισμό </a:t>
            </a:r>
            <a:r>
              <a:rPr lang="el-GR" dirty="0"/>
              <a:t>(</a:t>
            </a:r>
            <a:r>
              <a:rPr lang="en-US" dirty="0"/>
              <a:t>Wong et al</a:t>
            </a:r>
            <a:r>
              <a:rPr lang="el-GR" dirty="0"/>
              <a:t>., 2007)</a:t>
            </a:r>
            <a:r>
              <a:rPr lang="el-GR" dirty="0" smtClean="0"/>
              <a:t>. </a:t>
            </a:r>
          </a:p>
          <a:p>
            <a:r>
              <a:rPr lang="el-GR" dirty="0" smtClean="0"/>
              <a:t>Ήδη</a:t>
            </a:r>
            <a:r>
              <a:rPr lang="el-GR" dirty="0"/>
              <a:t>, μελέτες που έχουν γίνει έχουν βρει υψηλές συγκεντρώσεις μολύβδου στο αίμα παιδιών, υψηλές συγκεντρώσεις πολυχλωριωμένων διφαινυλικών αιθέρων στον ορό του αίματος ανθρώπων που εργάζονται σε εργοστάσια ανακύκλωσης ΑΗΗΕ και διοξίνες στο μητρικό </a:t>
            </a:r>
            <a:r>
              <a:rPr lang="el-GR" dirty="0" smtClean="0"/>
              <a:t>γάλα </a:t>
            </a:r>
            <a:r>
              <a:rPr lang="el-GR" dirty="0"/>
              <a:t>(</a:t>
            </a:r>
            <a:r>
              <a:rPr lang="en-US" dirty="0"/>
              <a:t>Xing et al</a:t>
            </a:r>
            <a:r>
              <a:rPr lang="el-GR" dirty="0"/>
              <a:t>., 2009)</a:t>
            </a:r>
            <a:r>
              <a:rPr lang="el-GR" dirty="0" smtClean="0"/>
              <a:t>. </a:t>
            </a:r>
          </a:p>
          <a:p>
            <a:r>
              <a:rPr lang="el-GR" dirty="0" smtClean="0"/>
              <a:t>Επιπλέον</a:t>
            </a:r>
            <a:r>
              <a:rPr lang="el-GR" dirty="0"/>
              <a:t>, βρέθηκε ότι υπάρχει συσχέτιση μεταξύ του ύψους της συγκέντρωσης του μολύβδου στο αίμα και του αριθμού των εργαστηρίων ανακύκλωσης που λειτουργούν στη συγκεκριμένη </a:t>
            </a:r>
            <a:r>
              <a:rPr lang="el-GR" dirty="0" smtClean="0"/>
              <a:t>περιοχή </a:t>
            </a:r>
            <a:r>
              <a:rPr lang="el-GR" dirty="0"/>
              <a:t>(</a:t>
            </a:r>
            <a:r>
              <a:rPr lang="en-US" dirty="0" err="1"/>
              <a:t>Huo</a:t>
            </a:r>
            <a:r>
              <a:rPr lang="en-US" dirty="0"/>
              <a:t> et al</a:t>
            </a:r>
            <a:r>
              <a:rPr lang="el-GR" dirty="0"/>
              <a:t>., 2007)</a:t>
            </a:r>
            <a:r>
              <a:rPr lang="el-GR" dirty="0" smtClean="0"/>
              <a:t>.</a:t>
            </a:r>
            <a:endParaRPr lang="el-GR" dirty="0"/>
          </a:p>
          <a:p>
            <a:endParaRPr lang="el-GR" dirty="0"/>
          </a:p>
        </p:txBody>
      </p:sp>
    </p:spTree>
    <p:extLst>
      <p:ext uri="{BB962C8B-B14F-4D97-AF65-F5344CB8AC3E}">
        <p14:creationId xmlns:p14="http://schemas.microsoft.com/office/powerpoint/2010/main" val="18975522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ΚΟΙΝΟΤΙΚΗ ΚΑΙ ΕΘΝΙΚΗ ΝΟΜΟΘΕΣΙΑ ΓΙΑ ΤΗ ΔΙΑΧΕΙΡΙΣΗ </a:t>
            </a:r>
            <a:r>
              <a:rPr lang="el-GR" dirty="0" smtClean="0"/>
              <a:t>ΑΗΗΕ</a:t>
            </a:r>
            <a:endParaRPr lang="el-GR" dirty="0"/>
          </a:p>
        </p:txBody>
      </p:sp>
      <p:sp>
        <p:nvSpPr>
          <p:cNvPr id="3" name="Θέση περιεχομένου 2"/>
          <p:cNvSpPr>
            <a:spLocks noGrp="1"/>
          </p:cNvSpPr>
          <p:nvPr>
            <p:ph sz="quarter" idx="13"/>
          </p:nvPr>
        </p:nvSpPr>
        <p:spPr/>
        <p:txBody>
          <a:bodyPr/>
          <a:lstStyle/>
          <a:p>
            <a:r>
              <a:rPr lang="el-GR" b="1" dirty="0"/>
              <a:t>Οδηγία </a:t>
            </a:r>
            <a:r>
              <a:rPr lang="el-GR" b="1" dirty="0" smtClean="0"/>
              <a:t>2002/96/ΕΚ </a:t>
            </a:r>
            <a:r>
              <a:rPr lang="el-GR" dirty="0" smtClean="0"/>
              <a:t>σχετικά </a:t>
            </a:r>
            <a:r>
              <a:rPr lang="el-GR" dirty="0"/>
              <a:t>με τα ΑΗΗΕ έχει ως στόχο την πρόληψη της παραγωγής ΑΗΗΕ και την προώθηση της επαναχρησιμοποίησης, της ανακύκλωσης και άλλων μορφών ανάκτησης προκειμένου να μειωθεί η ποσότητα των απορριμμάτων εκείνων που απομένουν προς διάθεση μέσω υγειονομικής ταφής ή αποτέφρωσης</a:t>
            </a:r>
            <a:r>
              <a:rPr lang="el-GR" dirty="0" smtClean="0"/>
              <a:t>.</a:t>
            </a:r>
          </a:p>
          <a:p>
            <a:r>
              <a:rPr lang="el-GR" dirty="0"/>
              <a:t>Στην οδηγία αυτή, τα ΑΗΗΕ διακρίθηκαν στις δέκα </a:t>
            </a:r>
            <a:r>
              <a:rPr lang="el-GR" dirty="0" smtClean="0"/>
              <a:t>κατηγορίες.</a:t>
            </a:r>
          </a:p>
          <a:p>
            <a:r>
              <a:rPr lang="el-GR" dirty="0"/>
              <a:t>Οι γενικές αρχές της εναλλακτικής διαχείρισης των ΑΗΗΕ είναι η αρχή της πρόληψης δημιουργίας ΑΗΗΕ, η αρχή ο «ρυπαίνων πληρώνει» και η αρχή της διευρυμένης ευθύνης των παραγωγών, οι οποίοι επιφορτίζονται να αναλάβουν το κόστος συλλογής και διαχείρισης των ΑΗΗΕ, επιλέγοντας να ιδρύσουν είτε ατομικό σύστημα διαχείρισης είτε να συμμετέχουν σε συλλογικό σύστημα εναλλακτικής διαχείρισης των ΑΗΗΕ. </a:t>
            </a:r>
          </a:p>
        </p:txBody>
      </p:sp>
    </p:spTree>
    <p:extLst>
      <p:ext uri="{BB962C8B-B14F-4D97-AF65-F5344CB8AC3E}">
        <p14:creationId xmlns:p14="http://schemas.microsoft.com/office/powerpoint/2010/main" val="1500752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Συσταση</a:t>
            </a:r>
            <a:r>
              <a:rPr lang="el-GR" dirty="0" smtClean="0"/>
              <a:t> των αηηε</a:t>
            </a:r>
            <a:endParaRPr lang="el-GR" dirty="0"/>
          </a:p>
        </p:txBody>
      </p:sp>
      <p:sp>
        <p:nvSpPr>
          <p:cNvPr id="3" name="Θέση περιεχομένου 2"/>
          <p:cNvSpPr>
            <a:spLocks noGrp="1"/>
          </p:cNvSpPr>
          <p:nvPr>
            <p:ph sz="quarter" idx="13"/>
          </p:nvPr>
        </p:nvSpPr>
        <p:spPr/>
        <p:txBody>
          <a:bodyPr/>
          <a:lstStyle/>
          <a:p>
            <a:r>
              <a:rPr lang="el-GR" dirty="0"/>
              <a:t>Η σύσταση των ΑΗΗΕ αποτελεί ένα θεμελιώδη παράγοντα που επηρεάζει την επιλογή της κατάλληλης μεθόδου για την επεξεργασία των </a:t>
            </a:r>
            <a:r>
              <a:rPr lang="el-GR" dirty="0" smtClean="0"/>
              <a:t>ΑΗΗΕ</a:t>
            </a:r>
            <a:r>
              <a:rPr lang="el-GR" dirty="0"/>
              <a:t> (</a:t>
            </a:r>
            <a:r>
              <a:rPr lang="en-US" dirty="0"/>
              <a:t>Goosey</a:t>
            </a:r>
            <a:r>
              <a:rPr lang="el-GR" dirty="0"/>
              <a:t>, 2012)</a:t>
            </a:r>
            <a:r>
              <a:rPr lang="el-GR" dirty="0" smtClean="0"/>
              <a:t>.</a:t>
            </a:r>
          </a:p>
          <a:p>
            <a:r>
              <a:rPr lang="el-GR" dirty="0" smtClean="0"/>
              <a:t> </a:t>
            </a:r>
            <a:r>
              <a:rPr lang="el-GR" dirty="0"/>
              <a:t>Τα ΑΗΗΕ αποτελούν ένα μη ομογενοποιημένο και πολύπλοκο σύνολο από άποψη υλικών και συστατικών μερών. </a:t>
            </a:r>
            <a:endParaRPr lang="el-GR" dirty="0" smtClean="0"/>
          </a:p>
          <a:p>
            <a:r>
              <a:rPr lang="el-GR" dirty="0"/>
              <a:t>Μεταξύ αυτών των υλικών, κάποια έχουν μεγάλη οικονομική αξία και εάν ανακτηθούν μπορούν να προκαλέσουν σπουδαία οφέλη τόσο από οικ</a:t>
            </a:r>
            <a:r>
              <a:rPr lang="en-US" dirty="0"/>
              <a:t>o</a:t>
            </a:r>
            <a:r>
              <a:rPr lang="el-GR" dirty="0"/>
              <a:t>νομική άποψη όσο και από την άποψη της εξοικονόμησης ενέργειας και της διατήρησης των φυσικών πόρων. </a:t>
            </a:r>
            <a:endParaRPr lang="el-GR" dirty="0" smtClean="0"/>
          </a:p>
          <a:p>
            <a:r>
              <a:rPr lang="el-GR" dirty="0"/>
              <a:t>Από την άλλη, κάποια από τα συστατικά των ειδών ΗΗΕ και των ΑΗΗΕ είναι πολύ τοξικά για τον άνθρωπο και το περιβάλλον ή μπορούν να προκαλέσουν τη δημιουργία παραγώγων που είναι τοξικά, από τη μη ορθή διαχείριση και επεξεργασία τους.</a:t>
            </a:r>
          </a:p>
        </p:txBody>
      </p:sp>
    </p:spTree>
    <p:extLst>
      <p:ext uri="{BB962C8B-B14F-4D97-AF65-F5344CB8AC3E}">
        <p14:creationId xmlns:p14="http://schemas.microsoft.com/office/powerpoint/2010/main" val="29796789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ΚΟΙΝΟΤΙΚΗ ΚΑΙ ΕΘΝΙΚΗ ΝΟΜΟΘΕΣΙΑ ΓΙΑ ΤΗ ΔΙΑΧΕΙΡΙΣΗ ΑΗΗΕ</a:t>
            </a:r>
          </a:p>
        </p:txBody>
      </p:sp>
      <p:sp>
        <p:nvSpPr>
          <p:cNvPr id="3" name="Θέση περιεχομένου 2"/>
          <p:cNvSpPr>
            <a:spLocks noGrp="1"/>
          </p:cNvSpPr>
          <p:nvPr>
            <p:ph sz="quarter" idx="13"/>
          </p:nvPr>
        </p:nvSpPr>
        <p:spPr/>
        <p:txBody>
          <a:bodyPr>
            <a:normAutofit fontScale="92500" lnSpcReduction="20000"/>
          </a:bodyPr>
          <a:lstStyle/>
          <a:p>
            <a:r>
              <a:rPr lang="el-GR" sz="1800" dirty="0">
                <a:ea typeface="Calibri"/>
              </a:rPr>
              <a:t>Το 2012, εκδόθηκε η </a:t>
            </a:r>
            <a:r>
              <a:rPr lang="el-GR" sz="1800" b="1" dirty="0">
                <a:ea typeface="Calibri"/>
              </a:rPr>
              <a:t>οδηγία 2012/19/ΕΕ </a:t>
            </a:r>
            <a:r>
              <a:rPr lang="el-GR" sz="1800" dirty="0">
                <a:ea typeface="Calibri"/>
              </a:rPr>
              <a:t>σχετικά με τα ΑΗΗΕ η οποία αποτελεί μια αναδιατύπωση της οδηγίας 2002/96/ΕΚ, συμπεριλαμβανομένων και των </a:t>
            </a:r>
            <a:r>
              <a:rPr lang="el-GR" sz="1800" dirty="0" err="1">
                <a:ea typeface="Calibri"/>
              </a:rPr>
              <a:t>τροποιήσεων</a:t>
            </a:r>
            <a:r>
              <a:rPr lang="el-GR" sz="1800" dirty="0">
                <a:ea typeface="Calibri"/>
              </a:rPr>
              <a:t> που την είχαν ακολουθήσει (οδηγία 2003/108/ΕΚ και οδηγία 2008/34/ΕΚ</a:t>
            </a:r>
            <a:r>
              <a:rPr lang="el-GR" sz="1800" dirty="0" smtClean="0">
                <a:ea typeface="Calibri"/>
              </a:rPr>
              <a:t>).</a:t>
            </a:r>
            <a:r>
              <a:rPr lang="el-GR" dirty="0"/>
              <a:t> Η αναδιατύπωση αυτή καταργεί και αναδιατυπώνει κάποια άρθρα της οδηγίας 2002/96/ΕΚ. Σε γενικές γραμμές, η οδηγία 2012/19/ΕΕ διαφοροποιεί την κατηγοριοποίηση των ειδών ΗΗΕ και από 10 τις μειώνει σε 6 κατηγορίες:</a:t>
            </a:r>
          </a:p>
          <a:p>
            <a:pPr lvl="0"/>
            <a:r>
              <a:rPr lang="el-GR" dirty="0"/>
              <a:t>Εξοπλισμός ανταλλαγής θερμότητας.</a:t>
            </a:r>
          </a:p>
          <a:p>
            <a:pPr lvl="0"/>
            <a:r>
              <a:rPr lang="el-GR" dirty="0"/>
              <a:t>Οθόνες και εξοπλισμός που περιέχει οθόνες με επιφάνεια μεγαλύτερη των 100 </a:t>
            </a:r>
            <a:r>
              <a:rPr lang="en-US" dirty="0"/>
              <a:t>cm</a:t>
            </a:r>
            <a:r>
              <a:rPr lang="el-GR" baseline="30000" dirty="0"/>
              <a:t>2</a:t>
            </a:r>
            <a:r>
              <a:rPr lang="el-GR" dirty="0"/>
              <a:t>.</a:t>
            </a:r>
          </a:p>
          <a:p>
            <a:pPr lvl="0"/>
            <a:r>
              <a:rPr lang="el-GR" dirty="0"/>
              <a:t>Λαμπτήρες.</a:t>
            </a:r>
          </a:p>
          <a:p>
            <a:pPr lvl="0"/>
            <a:r>
              <a:rPr lang="el-GR" dirty="0"/>
              <a:t>Μεγάλου μεγέθους εξοπλισμός (οποιαδήποτε εξωτερική διάσταση μεγάλυτερη από 50 </a:t>
            </a:r>
            <a:r>
              <a:rPr lang="en-US" dirty="0"/>
              <a:t>cm</a:t>
            </a:r>
            <a:r>
              <a:rPr lang="el-GR" dirty="0"/>
              <a:t>).</a:t>
            </a:r>
          </a:p>
          <a:p>
            <a:pPr lvl="0"/>
            <a:r>
              <a:rPr lang="el-GR" dirty="0"/>
              <a:t>Μικρού μεγέθους εξοπλισμός (καμιά εξωτερική διάσταση μεγάλυτερη από 50 </a:t>
            </a:r>
            <a:r>
              <a:rPr lang="en-US" dirty="0"/>
              <a:t>cm</a:t>
            </a:r>
            <a:r>
              <a:rPr lang="el-GR" dirty="0"/>
              <a:t>).</a:t>
            </a:r>
          </a:p>
          <a:p>
            <a:pPr lvl="0"/>
            <a:r>
              <a:rPr lang="el-GR" dirty="0"/>
              <a:t>Μικρού μεγέθους εξοπλισμός πληροφορικής και τηλεπικοινωνιών (καμιά εξωτερική διάσταση μεγάλυτερη από 50 </a:t>
            </a:r>
            <a:r>
              <a:rPr lang="en-US" dirty="0"/>
              <a:t>cm</a:t>
            </a:r>
            <a:r>
              <a:rPr lang="el-GR" dirty="0"/>
              <a:t>).</a:t>
            </a:r>
          </a:p>
          <a:p>
            <a:r>
              <a:rPr lang="el-GR" dirty="0"/>
              <a:t>Υπάρχει μια μεταβατική περίοδος, από τις 13 Αυγούστου 2012 έως τις 14 Αυγούστου 2018, κατά την οποία τα είδη ΗΗΕ νοούνται σύμφωνα με τις 10 κατηγορίες. </a:t>
            </a:r>
            <a:endParaRPr lang="el-GR" dirty="0" smtClean="0"/>
          </a:p>
          <a:p>
            <a:endParaRPr lang="el-GR" dirty="0"/>
          </a:p>
          <a:p>
            <a:endParaRPr lang="el-GR" dirty="0"/>
          </a:p>
        </p:txBody>
      </p:sp>
    </p:spTree>
    <p:extLst>
      <p:ext uri="{BB962C8B-B14F-4D97-AF65-F5344CB8AC3E}">
        <p14:creationId xmlns:p14="http://schemas.microsoft.com/office/powerpoint/2010/main" val="8151627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ΚΟΙΝΟΤΙΚΗ ΚΑΙ ΕΘΝΙΚΗ ΝΟΜΟΘΕΣΙΑ ΓΙΑ ΤΗ ΔΙΑΧΕΙΡΙΣΗ ΑΗΗΕ</a:t>
            </a: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smtClean="0"/>
              <a:t>Η </a:t>
            </a:r>
            <a:r>
              <a:rPr lang="el-GR" sz="1600" b="1" dirty="0">
                <a:ea typeface="Calibri"/>
              </a:rPr>
              <a:t>οδηγία 2012/19/ΕΕ </a:t>
            </a:r>
            <a:r>
              <a:rPr lang="el-GR" dirty="0" smtClean="0"/>
              <a:t>ορίζει </a:t>
            </a:r>
            <a:r>
              <a:rPr lang="el-GR" dirty="0"/>
              <a:t>ως ελάχιστο ποσοστό συλλογής, από το 2016 και μετά, το 45% του συνολικού βάρους των ΑΗΗΕ που συλλέχθηκαν σε ένα δεδομένο έτος. Από το 2019 και μετά, το ελάχιστο όριο συλλογής αυξάνεται σε 65% του μέσου ετήσιου βάρους των ειδών ΗΗΕ που διατέθηκε στην αγορά την προηγούμενη τριετία. Έως το 2015, συνεχίζει να ισχύει το ποσοστό χωριστής συλλογής που </a:t>
            </a:r>
            <a:r>
              <a:rPr lang="el-GR" dirty="0" err="1"/>
              <a:t>ανιστοιχεί</a:t>
            </a:r>
            <a:r>
              <a:rPr lang="el-GR" dirty="0"/>
              <a:t> σε 4 </a:t>
            </a:r>
            <a:r>
              <a:rPr lang="en-US" dirty="0"/>
              <a:t>kg</a:t>
            </a:r>
            <a:r>
              <a:rPr lang="el-GR" dirty="0"/>
              <a:t>/κάτοικο/</a:t>
            </a:r>
            <a:r>
              <a:rPr lang="el-GR" dirty="0" err="1"/>
              <a:t>έτο</a:t>
            </a:r>
            <a:r>
              <a:rPr lang="el-GR" dirty="0"/>
              <a:t>ς, όπως είχε οριστεί στην οδηγία 2002/96/ΕΚ. Επιπλέον, επιτρέπει τα κράτη-μέλη να ορίσουν πιο φιλόδοξους στόχους ξεχωριστής συλλογής, εφόσον το επιθυμούν. </a:t>
            </a:r>
          </a:p>
          <a:p>
            <a:r>
              <a:rPr lang="el-GR" dirty="0"/>
              <a:t>Ακόμη, η οδηγία 2012/19/ΕΕ εστιάζει ιδιαιτέρως στην κατά προτεραιότητα επίτευξη υψηλού ποσοστού ξεχωριστής συλλογής των αποβλήτων εξοπλισμού ανταλλαγής θερμότητας ο οποίος περιέχει ουσίες που καταστρέφουν το όζον και φθοριούχα αέρια του θερμοκηπίου, λαμπτήρων φθορισμού που περιέχουν υδράργυρο, φωτοβολταϊκών πλαισίων και εξοπλισμού μικρού μεγέθους των κατηγοριών 5 και 6.</a:t>
            </a:r>
          </a:p>
          <a:p>
            <a:r>
              <a:rPr lang="el-GR" dirty="0"/>
              <a:t>Η οδηγία 2002/96/ΕΚ καταργείται από τις 15 Φεβρουαρίου 2014, με την επιφύλαξη των υποχρεώσεων κάθε κράτους μέλους μεταφοράς της οδηγίας 2012/19/ΕΕ, στο εθνικό του δίκαιο.</a:t>
            </a:r>
          </a:p>
          <a:p>
            <a:endParaRPr lang="el-GR" dirty="0"/>
          </a:p>
        </p:txBody>
      </p:sp>
    </p:spTree>
    <p:extLst>
      <p:ext uri="{BB962C8B-B14F-4D97-AF65-F5344CB8AC3E}">
        <p14:creationId xmlns:p14="http://schemas.microsoft.com/office/powerpoint/2010/main" val="28437812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ΚΟΙΝΟΤΙΚΗ ΚΑΙ ΕΘΝΙΚΗ ΝΟΜΟΘΕΣΙΑ ΓΙΑ ΤΗ ΔΙΑΧΕΙΡΙΣΗ </a:t>
            </a:r>
            <a:r>
              <a:rPr lang="el-GR" dirty="0" smtClean="0"/>
              <a:t>ΑΗΗΕ</a:t>
            </a:r>
            <a:endParaRPr lang="el-GR" dirty="0"/>
          </a:p>
        </p:txBody>
      </p:sp>
      <p:sp>
        <p:nvSpPr>
          <p:cNvPr id="3" name="Θέση περιεχομένου 2"/>
          <p:cNvSpPr>
            <a:spLocks noGrp="1"/>
          </p:cNvSpPr>
          <p:nvPr>
            <p:ph sz="quarter" idx="13"/>
          </p:nvPr>
        </p:nvSpPr>
        <p:spPr/>
        <p:txBody>
          <a:bodyPr>
            <a:normAutofit lnSpcReduction="10000"/>
          </a:bodyPr>
          <a:lstStyle/>
          <a:p>
            <a:r>
              <a:rPr lang="el-GR" b="1" dirty="0"/>
              <a:t>Η οδηγία 2002/95/</a:t>
            </a:r>
            <a:r>
              <a:rPr lang="en-US" b="1" dirty="0"/>
              <a:t>EK</a:t>
            </a:r>
            <a:r>
              <a:rPr lang="el-GR" b="1" dirty="0"/>
              <a:t> </a:t>
            </a:r>
            <a:r>
              <a:rPr lang="el-GR" dirty="0"/>
              <a:t>σχετικά με τον περιορισμό της χρήσης ορισμένων επικίνδυνων ουσιών (</a:t>
            </a:r>
            <a:r>
              <a:rPr lang="en-US" dirty="0"/>
              <a:t>RoHS</a:t>
            </a:r>
            <a:r>
              <a:rPr lang="el-GR" dirty="0"/>
              <a:t>) σε είδη ηλεκτρικού και ηλεκτρονικού εξοπλισμού επιδιώκει την πλήρη απαγόρευση και την υποκατάσταση του μολύβδου, του υδραργύρου, του καδμίου, του </a:t>
            </a:r>
            <a:r>
              <a:rPr lang="el-GR" dirty="0" err="1"/>
              <a:t>εξασθενούς</a:t>
            </a:r>
            <a:r>
              <a:rPr lang="el-GR" dirty="0"/>
              <a:t> χρωμίου, των </a:t>
            </a:r>
            <a:r>
              <a:rPr lang="el-GR" dirty="0" err="1"/>
              <a:t>πολυβρωμιωμένων</a:t>
            </a:r>
            <a:r>
              <a:rPr lang="el-GR" dirty="0"/>
              <a:t> </a:t>
            </a:r>
            <a:r>
              <a:rPr lang="el-GR" dirty="0" err="1"/>
              <a:t>διφαινυλίων</a:t>
            </a:r>
            <a:r>
              <a:rPr lang="el-GR" dirty="0"/>
              <a:t> και των </a:t>
            </a:r>
            <a:r>
              <a:rPr lang="el-GR" dirty="0" err="1"/>
              <a:t>πολυβρωμιωμένων</a:t>
            </a:r>
            <a:r>
              <a:rPr lang="el-GR" dirty="0"/>
              <a:t> </a:t>
            </a:r>
            <a:r>
              <a:rPr lang="el-GR" dirty="0" err="1"/>
              <a:t>διφαινυλαιθέρων</a:t>
            </a:r>
            <a:r>
              <a:rPr lang="el-GR" dirty="0"/>
              <a:t> σε ηλεκτρικό και ηλεκτρονικό υλικό, στις περιπτώσεις στις οποίες υφίστανται εναλλακτικές λύσεις, προκειμένου να διευκολυνθεί η ασφαλής ανάκτηση και να προλαμβάνονται </a:t>
            </a:r>
            <a:r>
              <a:rPr lang="el-GR" dirty="0" smtClean="0"/>
              <a:t>προβλήματα </a:t>
            </a:r>
            <a:r>
              <a:rPr lang="el-GR" dirty="0"/>
              <a:t>κατά τη φάση διαχείρισης των αποβλήτων αυτών. </a:t>
            </a:r>
            <a:endParaRPr lang="el-GR" dirty="0" smtClean="0"/>
          </a:p>
          <a:p>
            <a:r>
              <a:rPr lang="el-GR" dirty="0"/>
              <a:t>Το 2011, εκδόθηκε η </a:t>
            </a:r>
            <a:r>
              <a:rPr lang="el-GR" b="1" dirty="0"/>
              <a:t>οδηγία 2011/65/ΕΕ</a:t>
            </a:r>
            <a:r>
              <a:rPr lang="el-GR" dirty="0"/>
              <a:t>, η οποία αναδιατυπώνει την οδηγία 2002/95/ΕΚ που καταργείται από τις 13 Ιανουαρίου 2013, με την επιφύλαξη των υποχρεώσεων κάθε κράτους μέλους μεταφοράς της οδηγίας 2011/65/ΕΕ στο εθνικό του δίκαιο. </a:t>
            </a:r>
            <a:endParaRPr lang="el-GR" dirty="0" smtClean="0"/>
          </a:p>
          <a:p>
            <a:r>
              <a:rPr lang="el-GR" dirty="0"/>
              <a:t>Η νέα οδηγία δεν καταργεί αλλά θέτει σε περιορισμό τη χρήση των προαναφερθέντων ουσιών και ορίζει ως μέγιστη ανεκτή συγκέντρωση κατά βάρος ομοιογενούς υλικού για τον μόλυβδο 0.1%, για τον υδράργυρο 0.1%, για το κάδμιο 0.01%, για το </a:t>
            </a:r>
            <a:r>
              <a:rPr lang="el-GR" dirty="0" err="1"/>
              <a:t>εξασθενές</a:t>
            </a:r>
            <a:r>
              <a:rPr lang="el-GR" dirty="0"/>
              <a:t> χρώμιο 0.1%, για τα </a:t>
            </a:r>
            <a:r>
              <a:rPr lang="el-GR" dirty="0" err="1"/>
              <a:t>πολυβρωμοδιφαινύλια</a:t>
            </a:r>
            <a:r>
              <a:rPr lang="el-GR" dirty="0"/>
              <a:t> 0.1% και για τους </a:t>
            </a:r>
            <a:r>
              <a:rPr lang="el-GR" dirty="0" err="1"/>
              <a:t>πολυβρωμοδιφαινυλαιθέρες</a:t>
            </a:r>
            <a:r>
              <a:rPr lang="el-GR" dirty="0"/>
              <a:t> 0.1%.</a:t>
            </a:r>
          </a:p>
          <a:p>
            <a:endParaRPr lang="el-GR" dirty="0"/>
          </a:p>
        </p:txBody>
      </p:sp>
    </p:spTree>
    <p:extLst>
      <p:ext uri="{BB962C8B-B14F-4D97-AF65-F5344CB8AC3E}">
        <p14:creationId xmlns:p14="http://schemas.microsoft.com/office/powerpoint/2010/main" val="21545077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ΚΟΙΝΟΤΙΚΗ ΚΑΙ ΕΘΝΙΚΗ ΝΟΜΟΘΕΣΙΑ ΓΙΑ ΤΗ ΔΙΑΧΕΙΡΙΣΗ </a:t>
            </a:r>
            <a:r>
              <a:rPr lang="el-GR" dirty="0" smtClean="0"/>
              <a:t>ΑΗΗΕ</a:t>
            </a:r>
            <a:endParaRPr lang="el-GR" dirty="0"/>
          </a:p>
        </p:txBody>
      </p:sp>
      <p:sp>
        <p:nvSpPr>
          <p:cNvPr id="3" name="Θέση περιεχομένου 2"/>
          <p:cNvSpPr>
            <a:spLocks noGrp="1"/>
          </p:cNvSpPr>
          <p:nvPr>
            <p:ph sz="quarter" idx="13"/>
          </p:nvPr>
        </p:nvSpPr>
        <p:spPr/>
        <p:txBody>
          <a:bodyPr>
            <a:normAutofit/>
          </a:bodyPr>
          <a:lstStyle/>
          <a:p>
            <a:pPr lvl="0"/>
            <a:r>
              <a:rPr lang="el-GR" dirty="0" smtClean="0"/>
              <a:t>Στην Ελλάδα, ο </a:t>
            </a:r>
            <a:r>
              <a:rPr lang="el-GR" b="1" dirty="0"/>
              <a:t>Νόμος 2939/6-8-2001 </a:t>
            </a:r>
            <a:r>
              <a:rPr lang="el-GR" dirty="0"/>
              <a:t>για τις «συσκευασίες και την εναλλακτική διαχείριση των συσκευασιών και άλλων προϊόντων – Ίδρυση Εθνικού Οργανισμού Εναλλακτικής Διαχείρισης Συσκευασιών και άλλων Προϊόντων (ΕΟΕΔΣΑΠ) και άλλες διατάξεις» αποτελεί τη βασική νομοθετική ρύθμιση για την εναλλακτική διαχείριση των ΑΗΗΕ σε εθνικό επίπεδο.</a:t>
            </a:r>
          </a:p>
          <a:p>
            <a:pPr lvl="0"/>
            <a:r>
              <a:rPr lang="el-GR" dirty="0"/>
              <a:t>Το </a:t>
            </a:r>
            <a:r>
              <a:rPr lang="el-GR" b="1" dirty="0"/>
              <a:t>Προεδρικό Διάταγμα 117/5-3-2004 </a:t>
            </a:r>
            <a:r>
              <a:rPr lang="el-GR" dirty="0"/>
              <a:t>«μέτρα και όροι για την εναλλακτική διαχείριση των αποβλήτων ειδών ηλεκτρικού και ηλεκτρονικού εξοπλισμού και τον περιορισμό της χρήσης ορισμένων επικίνδυνων ουσιών στα είδη αυτά, πρόγραμμα για την εναλλακτική διαχείρισή τους» αποσκοπεί στην εφαρμογή των άρθρων 15, 16, 17, 18 και 24 του Ν. 2939/01, ώστε με την κατά προτεραιότητα πρόληψη δημιουργίας ΑΗΗΕ και επιπλέον την επαναχρησιμοποίηση, ανακύκλωση και αξιοποίηση, με άλλους τρόπους, των αποβλήτων αυτών να μειωθεί η ποσότητα των αποβλήτων προς διάθεση. </a:t>
            </a:r>
          </a:p>
          <a:p>
            <a:endParaRPr lang="el-GR" dirty="0"/>
          </a:p>
        </p:txBody>
      </p:sp>
    </p:spTree>
    <p:extLst>
      <p:ext uri="{BB962C8B-B14F-4D97-AF65-F5344CB8AC3E}">
        <p14:creationId xmlns:p14="http://schemas.microsoft.com/office/powerpoint/2010/main" val="296403875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ΖΗΤΗΜΑΤΑ ΠΡΟΒΛΗΜΑΤΙΣΜΟΥ ΠΟΥ ΠΡΟΚΥΠΤΟΥΝ ΑΠΟ ΤΗ ΝΟΜΟΘΕΣΙΑ ΣΧΕΤΙΚΑ ΜΕ ΤΗ ΔΙΑΧΕΙΡΙΣΗ ΤΩΝ </a:t>
            </a:r>
            <a:r>
              <a:rPr lang="el-GR" dirty="0" smtClean="0"/>
              <a:t>ΑΗΗΕ</a:t>
            </a:r>
            <a:endParaRPr lang="el-GR" dirty="0"/>
          </a:p>
        </p:txBody>
      </p:sp>
      <p:sp>
        <p:nvSpPr>
          <p:cNvPr id="3" name="Θέση περιεχομένου 2"/>
          <p:cNvSpPr>
            <a:spLocks noGrp="1"/>
          </p:cNvSpPr>
          <p:nvPr>
            <p:ph sz="quarter" idx="13"/>
          </p:nvPr>
        </p:nvSpPr>
        <p:spPr/>
        <p:txBody>
          <a:bodyPr/>
          <a:lstStyle/>
          <a:p>
            <a:r>
              <a:rPr lang="el-GR" dirty="0"/>
              <a:t>Το αξιοσημείωτο της νομοθεσίας σχετικά με τη διαχείριση των ΑΗΗΕ είναι ότι δεν επικεντρώνεται μόνο σε θέματα που αφορούν στο τέλος της ζωής των </a:t>
            </a:r>
            <a:r>
              <a:rPr lang="el-GR" dirty="0" smtClean="0"/>
              <a:t>ειδών </a:t>
            </a:r>
            <a:r>
              <a:rPr lang="el-GR" dirty="0"/>
              <a:t>ΗΗΕ αλλά επικεντρώνεται και στις περιβαλλοντικές επιπτώσεις από ολόκληρο τον κύκλο ζωής αυτών των προϊόντων, δηλαδή, ζητήματα που αφορούν από την κατασκευή των προϊόντων έως την τελική τους </a:t>
            </a:r>
            <a:r>
              <a:rPr lang="el-GR" dirty="0" smtClean="0"/>
              <a:t>διάθεση </a:t>
            </a:r>
            <a:r>
              <a:rPr lang="el-GR" dirty="0"/>
              <a:t>(</a:t>
            </a:r>
            <a:r>
              <a:rPr lang="en-US" dirty="0" err="1"/>
              <a:t>Barba</a:t>
            </a:r>
            <a:r>
              <a:rPr lang="el-GR" dirty="0"/>
              <a:t>-</a:t>
            </a:r>
            <a:r>
              <a:rPr lang="en-US" dirty="0" err="1"/>
              <a:t>Guti</a:t>
            </a:r>
            <a:r>
              <a:rPr lang="el-GR" dirty="0"/>
              <a:t>é</a:t>
            </a:r>
            <a:r>
              <a:rPr lang="en-US" dirty="0" err="1"/>
              <a:t>rrez</a:t>
            </a:r>
            <a:r>
              <a:rPr lang="en-US" dirty="0"/>
              <a:t> et al</a:t>
            </a:r>
            <a:r>
              <a:rPr lang="el-GR" dirty="0"/>
              <a:t>., 2008)</a:t>
            </a:r>
            <a:r>
              <a:rPr lang="el-GR" dirty="0" smtClean="0"/>
              <a:t>.</a:t>
            </a:r>
          </a:p>
          <a:p>
            <a:r>
              <a:rPr lang="el-GR" dirty="0" smtClean="0"/>
              <a:t>Βασικό </a:t>
            </a:r>
            <a:r>
              <a:rPr lang="el-GR" dirty="0"/>
              <a:t>σημείο της νομοθεσίας, που συχνά απασχόλησε τους ερευνητές, είναι η αρχή της διευρυμένης ευθύνης των </a:t>
            </a:r>
            <a:r>
              <a:rPr lang="el-GR" dirty="0" smtClean="0"/>
              <a:t>παραγωγών.</a:t>
            </a:r>
          </a:p>
          <a:p>
            <a:r>
              <a:rPr lang="el-GR" dirty="0" smtClean="0"/>
              <a:t>Η εφαρμογή </a:t>
            </a:r>
            <a:r>
              <a:rPr lang="el-GR" dirty="0"/>
              <a:t>σχετικής νομοθεσίας στις αναπτυσσόμενες χώρες. </a:t>
            </a:r>
          </a:p>
          <a:p>
            <a:r>
              <a:rPr lang="el-GR" dirty="0"/>
              <a:t>Η οδηγία ή σχετική με τον περιορισμό στη χρήση ορισμένων επικίνδυνων ουσιών στα ΑΗΗΕ, απασχόλησε επίσης τους ερευνητές περισσότερο από τη σκοπιά της βομηχανίας δεδομένου ότι η τελευταία απευθύνεται στους κατασκευαστές με σκοπό την κατασκευή προϊόντων φιλικότερων προς το περιβάλλον.</a:t>
            </a:r>
            <a:endParaRPr lang="el-GR" dirty="0" smtClean="0"/>
          </a:p>
          <a:p>
            <a:endParaRPr lang="el-GR" dirty="0"/>
          </a:p>
        </p:txBody>
      </p:sp>
    </p:spTree>
    <p:extLst>
      <p:ext uri="{BB962C8B-B14F-4D97-AF65-F5344CB8AC3E}">
        <p14:creationId xmlns:p14="http://schemas.microsoft.com/office/powerpoint/2010/main" val="23145076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ΖΗΤΗΜΑΤΑ ΠΡΟΒΛΗΜΑΤΙΣΜΟΥ ΠΟΥ ΠΡΟΚΥΠΤΟΥΝ ΑΠΟ ΤΗ ΝΟΜΟΘΕΣΙΑ ΣΧΕΤΙΚΑ ΜΕ ΤΗ ΔΙΑΧΕΙΡΙΣΗ ΤΩΝ </a:t>
            </a:r>
            <a:r>
              <a:rPr lang="el-GR" dirty="0" smtClean="0"/>
              <a:t>ΑΗΗΕ</a:t>
            </a:r>
            <a:endParaRPr lang="el-GR" dirty="0"/>
          </a:p>
        </p:txBody>
      </p:sp>
      <p:sp>
        <p:nvSpPr>
          <p:cNvPr id="3" name="Θέση περιεχομένου 2"/>
          <p:cNvSpPr>
            <a:spLocks noGrp="1"/>
          </p:cNvSpPr>
          <p:nvPr>
            <p:ph sz="quarter" idx="13"/>
          </p:nvPr>
        </p:nvSpPr>
        <p:spPr/>
        <p:txBody>
          <a:bodyPr/>
          <a:lstStyle/>
          <a:p>
            <a:r>
              <a:rPr lang="el-GR" dirty="0"/>
              <a:t>Το βασικό αποκύημα των δύο βασικών οδηγιών για τα ΑΗΗΕ είναι ότι δημιουργεί ένα θεσμικό περιβάλλον, το οποίο αποτελεί ένα πλαίσιο για τη δημιουργία κινήτρων για τις βιομηχανίες να κατασκευάζουν προϊόντα τα οποία να περιέχουν λιγότερα επικίνδυνα υλικά, έτσι ώστε να διευκολύνεται η αποσυναρμολόγηση και ανακύκλωσή τους</a:t>
            </a:r>
          </a:p>
        </p:txBody>
      </p:sp>
    </p:spTree>
    <p:extLst>
      <p:ext uri="{BB962C8B-B14F-4D97-AF65-F5344CB8AC3E}">
        <p14:creationId xmlns:p14="http://schemas.microsoft.com/office/powerpoint/2010/main" val="308266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Συμβαση</a:t>
            </a:r>
            <a:r>
              <a:rPr lang="el-GR" dirty="0" smtClean="0"/>
              <a:t> </a:t>
            </a:r>
            <a:r>
              <a:rPr lang="el-GR" dirty="0" err="1" smtClean="0"/>
              <a:t>τησ</a:t>
            </a:r>
            <a:r>
              <a:rPr lang="el-GR" dirty="0" smtClean="0"/>
              <a:t> </a:t>
            </a:r>
            <a:r>
              <a:rPr lang="el-GR" dirty="0" err="1" smtClean="0"/>
              <a:t>βασιλειασ</a:t>
            </a:r>
            <a:endParaRPr lang="el-GR" dirty="0"/>
          </a:p>
        </p:txBody>
      </p:sp>
      <p:sp>
        <p:nvSpPr>
          <p:cNvPr id="3" name="Θέση περιεχομένου 2"/>
          <p:cNvSpPr>
            <a:spLocks noGrp="1"/>
          </p:cNvSpPr>
          <p:nvPr>
            <p:ph sz="quarter" idx="13"/>
          </p:nvPr>
        </p:nvSpPr>
        <p:spPr/>
        <p:txBody>
          <a:bodyPr>
            <a:normAutofit fontScale="92500" lnSpcReduction="10000"/>
          </a:bodyPr>
          <a:lstStyle/>
          <a:p>
            <a:r>
              <a:rPr lang="el-GR" dirty="0"/>
              <a:t>Η σύμβαση της Βασιλείας για τον έλεγχο της διασυνοριακής διακίνησης επικίνδυνων αποβλήτων δημιουργήθηκε το 1989 και μπήκε σε ισχύ το </a:t>
            </a:r>
            <a:r>
              <a:rPr lang="el-GR" dirty="0" smtClean="0"/>
              <a:t>1992 </a:t>
            </a:r>
            <a:r>
              <a:rPr lang="el-GR" dirty="0"/>
              <a:t>(</a:t>
            </a:r>
            <a:r>
              <a:rPr lang="en-US" dirty="0"/>
              <a:t>Puckett et al</a:t>
            </a:r>
            <a:r>
              <a:rPr lang="el-GR" dirty="0"/>
              <a:t>., 2002)</a:t>
            </a:r>
            <a:r>
              <a:rPr lang="el-GR" dirty="0" smtClean="0"/>
              <a:t>.</a:t>
            </a:r>
          </a:p>
          <a:p>
            <a:r>
              <a:rPr lang="el-GR" dirty="0"/>
              <a:t>Η σύμβαση δημιουργήθηκε με σκοπό να αποτρέψει τη διακίνηση των επικίνδυνων αποβλήτων από τις βιομηχανικά αναπτυγμένες χώρες προς τις αναπτυσσόμενες, για την επεξεργασία τους ή την τελική τους διάθεση. Πιο συγκεκριμένα, η σύμβαση παροτρύνει τις χώρες να αποκτήσουν επάρκεια στο ζήτημα της διαχείρισης των επικίνδυνων αποβλήτων, παροτρύνει την πρόληψη δημιουργίας επικίνδυνων αποβλήτων και τη μείωση των διασυνοριακών διακινήσεων τους</a:t>
            </a:r>
            <a:r>
              <a:rPr lang="el-GR" dirty="0" smtClean="0"/>
              <a:t>.</a:t>
            </a:r>
          </a:p>
          <a:p>
            <a:r>
              <a:rPr lang="el-GR" dirty="0"/>
              <a:t>Η πρωτότυπη σύμβαση, εκτός από την απαγόρευση της διακίνησης επικίνδυνων αποβλήτων στην Ανταρκτική, δεν περιείχε καμία άλλη απαγόρευση στη διακίνηση των επικίνδυνων αποβλήτων</a:t>
            </a:r>
            <a:r>
              <a:rPr lang="el-GR" dirty="0" smtClean="0"/>
              <a:t>.</a:t>
            </a:r>
          </a:p>
          <a:p>
            <a:r>
              <a:rPr lang="el-GR" dirty="0" smtClean="0"/>
              <a:t>Οι περισσότερες χώρες, </a:t>
            </a:r>
            <a:r>
              <a:rPr lang="el-GR" dirty="0"/>
              <a:t>εκμεταλλευόμενες του γεγονότος ότι η ανακύκλωση είχε ήδη εδραιωθεί ως μέθοδος διαχείρισης, χρησιμοποιούσαν ως αιτία διακίνησης πάντα την ανακύκλωση</a:t>
            </a:r>
            <a:r>
              <a:rPr lang="el-GR" dirty="0" smtClean="0"/>
              <a:t>.</a:t>
            </a:r>
          </a:p>
          <a:p>
            <a:r>
              <a:rPr lang="el-GR" dirty="0" smtClean="0"/>
              <a:t>Οι </a:t>
            </a:r>
            <a:r>
              <a:rPr lang="el-GR" dirty="0"/>
              <a:t>οικονομικές πιέσεις στις αναπτυσσόμενες χώρες υποδοχής αυτών των αποβλήτων ενέτεινε ακόμη περισσότερο το φαινόμενο. </a:t>
            </a:r>
          </a:p>
        </p:txBody>
      </p:sp>
    </p:spTree>
    <p:extLst>
      <p:ext uri="{BB962C8B-B14F-4D97-AF65-F5344CB8AC3E}">
        <p14:creationId xmlns:p14="http://schemas.microsoft.com/office/powerpoint/2010/main" val="40769661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Συμβαση</a:t>
            </a:r>
            <a:r>
              <a:rPr lang="el-GR" dirty="0"/>
              <a:t> </a:t>
            </a:r>
            <a:r>
              <a:rPr lang="el-GR" dirty="0" err="1"/>
              <a:t>τησ</a:t>
            </a:r>
            <a:r>
              <a:rPr lang="el-GR" dirty="0"/>
              <a:t> </a:t>
            </a:r>
            <a:r>
              <a:rPr lang="el-GR" dirty="0" err="1"/>
              <a:t>βασιλειασ</a:t>
            </a:r>
            <a:endParaRPr lang="el-GR" dirty="0"/>
          </a:p>
        </p:txBody>
      </p:sp>
      <p:sp>
        <p:nvSpPr>
          <p:cNvPr id="3" name="Θέση περιεχομένου 2"/>
          <p:cNvSpPr>
            <a:spLocks noGrp="1"/>
          </p:cNvSpPr>
          <p:nvPr>
            <p:ph sz="quarter" idx="13"/>
          </p:nvPr>
        </p:nvSpPr>
        <p:spPr/>
        <p:txBody>
          <a:bodyPr/>
          <a:lstStyle/>
          <a:p>
            <a:r>
              <a:rPr lang="el-GR" dirty="0" smtClean="0"/>
              <a:t>Το </a:t>
            </a:r>
            <a:r>
              <a:rPr lang="el-GR" dirty="0"/>
              <a:t>φαινόμενο της διακίνησης των επικίνδυνων αποβλήτων από πλουσιότερες χώρες προς φτωχότερες αποτελεί ένα κλασικό και διαδεδομένο παράδειγμα της διεθνούς περιβαλλοντικής αδικίας που υφίστανται οι αναπτυσσόμενες και φτωχότερες </a:t>
            </a:r>
            <a:r>
              <a:rPr lang="el-GR" dirty="0" smtClean="0"/>
              <a:t>χώρες.</a:t>
            </a:r>
          </a:p>
          <a:p>
            <a:r>
              <a:rPr lang="el-GR" dirty="0" smtClean="0"/>
              <a:t>Σύμφωνα </a:t>
            </a:r>
            <a:r>
              <a:rPr lang="el-GR" dirty="0"/>
              <a:t>με τη φιλοσοφία της περιβαλλοντικής δικαιοσύνης, η οποία γεννήθηκε στις ΗΠΑ, οι χώρες οι οποίες είναι φτωχότερες από άλλες και παρουσιάζουν υψηλά ποσοστά μεταναστών, δυστυχώς, έχουν καταλήξει να γίνονται οι αποδέκτες του διεθνούς περιβαλλοντικού φορτίου. </a:t>
            </a:r>
            <a:endParaRPr lang="el-GR" dirty="0" smtClean="0"/>
          </a:p>
          <a:p>
            <a:r>
              <a:rPr lang="el-GR" dirty="0" smtClean="0"/>
              <a:t>Η </a:t>
            </a:r>
            <a:r>
              <a:rPr lang="el-GR" dirty="0"/>
              <a:t>σύμβαση της Βασιλείας, παρ’ όλο που δέχτηκε πολλές αρνητικές κριτικές, θεωρήθηκε ως ένα πρώτο βήμα για την ενσωμάτωση και την εφαρμογή κριτηρίων περιβαλλοντικής δικαιοσύνης στα πλαίσια του διεθνούς </a:t>
            </a:r>
            <a:r>
              <a:rPr lang="el-GR" dirty="0" smtClean="0"/>
              <a:t>εμπορίου </a:t>
            </a:r>
            <a:r>
              <a:rPr lang="el-GR" dirty="0"/>
              <a:t>(</a:t>
            </a:r>
            <a:r>
              <a:rPr lang="en-US" dirty="0"/>
              <a:t>Wilson</a:t>
            </a:r>
            <a:r>
              <a:rPr lang="el-GR" dirty="0"/>
              <a:t>, 2008</a:t>
            </a:r>
            <a:r>
              <a:rPr lang="el-GR" dirty="0" smtClean="0"/>
              <a:t>).</a:t>
            </a:r>
            <a:endParaRPr lang="el-GR" dirty="0"/>
          </a:p>
        </p:txBody>
      </p:sp>
    </p:spTree>
    <p:extLst>
      <p:ext uri="{BB962C8B-B14F-4D97-AF65-F5344CB8AC3E}">
        <p14:creationId xmlns:p14="http://schemas.microsoft.com/office/powerpoint/2010/main" val="14864320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Συμβαση</a:t>
            </a:r>
            <a:r>
              <a:rPr lang="el-GR" dirty="0"/>
              <a:t> </a:t>
            </a:r>
            <a:r>
              <a:rPr lang="el-GR" dirty="0" err="1"/>
              <a:t>τησ</a:t>
            </a:r>
            <a:r>
              <a:rPr lang="el-GR" dirty="0"/>
              <a:t> </a:t>
            </a:r>
            <a:r>
              <a:rPr lang="el-GR" dirty="0" err="1"/>
              <a:t>βασιλειασ</a:t>
            </a:r>
            <a:endParaRPr lang="el-GR" dirty="0"/>
          </a:p>
        </p:txBody>
      </p:sp>
      <p:sp>
        <p:nvSpPr>
          <p:cNvPr id="3" name="Θέση περιεχομένου 2"/>
          <p:cNvSpPr>
            <a:spLocks noGrp="1"/>
          </p:cNvSpPr>
          <p:nvPr>
            <p:ph sz="quarter" idx="13"/>
          </p:nvPr>
        </p:nvSpPr>
        <p:spPr/>
        <p:txBody>
          <a:bodyPr/>
          <a:lstStyle/>
          <a:p>
            <a:r>
              <a:rPr lang="el-GR" dirty="0"/>
              <a:t>Η περιβαλλοντική αδικία όμως μπορεί να έχει δύο </a:t>
            </a:r>
            <a:r>
              <a:rPr lang="el-GR" dirty="0" smtClean="0"/>
              <a:t>όψεις (Παπαοικονόμου, 2013).</a:t>
            </a:r>
          </a:p>
          <a:p>
            <a:r>
              <a:rPr lang="el-GR" dirty="0" smtClean="0"/>
              <a:t> </a:t>
            </a:r>
            <a:r>
              <a:rPr lang="el-GR" dirty="0"/>
              <a:t>Οι αναπτυγμένες χώρες επιλέγουν να μεταφέρουν τα επικίνδυνα απόβλητά τους στις αναπτυσσόμενες χώρες ώστε να απαλλαγούν από το περιβαλλοντικό φορτίο αλλά και από το οικονομικό κόστος της διαχείρισής </a:t>
            </a:r>
            <a:r>
              <a:rPr lang="el-GR" dirty="0" smtClean="0"/>
              <a:t>τους.</a:t>
            </a:r>
          </a:p>
          <a:p>
            <a:r>
              <a:rPr lang="el-GR" dirty="0" smtClean="0"/>
              <a:t>Το </a:t>
            </a:r>
            <a:r>
              <a:rPr lang="el-GR" dirty="0"/>
              <a:t>γεγονός ότι οι χώρες που γίνονται αποδέκτες των επικίνδυνων αποβλήτων, οι οποίες τις περισσότερες φορές αποδέχονται το περιβαλλοντικό αυτό φορτίο χωρίς να έχουν την κατάλληλη υποδομή για την επεξεργασία του με ασφαλή και περιβαλλοντικά ορθό τρόπο, εντείνει το φαινόμενο της περιβαλλοντικής αδικίας. </a:t>
            </a:r>
            <a:endParaRPr lang="el-GR" dirty="0" smtClean="0"/>
          </a:p>
          <a:p>
            <a:r>
              <a:rPr lang="el-GR" dirty="0"/>
              <a:t>Το γεγονός αυτό είναι αποτέλεσμα της οικονομικής πίεσης που υφίστανται οι χώρες αυτές και των ευκαιριών που παρουσιάζει η βιομηχανία της διαχείρισης των επικίνδυνων αποβλήτων για τροφοδότηση υλικών ως δευτερογενής πρώτη ύλη και συνεπώς για οικονομική </a:t>
            </a:r>
            <a:r>
              <a:rPr lang="el-GR" dirty="0" smtClean="0"/>
              <a:t>ανάπτυξη </a:t>
            </a:r>
            <a:r>
              <a:rPr lang="el-GR" dirty="0"/>
              <a:t>(</a:t>
            </a:r>
            <a:r>
              <a:rPr lang="en-US" dirty="0"/>
              <a:t>Hoffman and Wilson</a:t>
            </a:r>
            <a:r>
              <a:rPr lang="el-GR" dirty="0"/>
              <a:t>, 2000, </a:t>
            </a:r>
            <a:r>
              <a:rPr lang="en-US" dirty="0" err="1"/>
              <a:t>Streicher</a:t>
            </a:r>
            <a:r>
              <a:rPr lang="el-GR" dirty="0"/>
              <a:t>-</a:t>
            </a:r>
            <a:r>
              <a:rPr lang="en-US" dirty="0"/>
              <a:t>Porte et al</a:t>
            </a:r>
            <a:r>
              <a:rPr lang="el-GR" dirty="0"/>
              <a:t>., 2005)</a:t>
            </a:r>
            <a:r>
              <a:rPr lang="el-GR" dirty="0" smtClean="0"/>
              <a:t>. </a:t>
            </a:r>
            <a:endParaRPr lang="el-GR" dirty="0"/>
          </a:p>
        </p:txBody>
      </p:sp>
    </p:spTree>
    <p:extLst>
      <p:ext uri="{BB962C8B-B14F-4D97-AF65-F5344CB8AC3E}">
        <p14:creationId xmlns:p14="http://schemas.microsoft.com/office/powerpoint/2010/main" val="35023340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ΠΑΡΑΓΟΝΤΕΣ ΠΟΥ ΕΠΗΡΕΑΖΟΥΝ ΤΗΝ ΑΕΙΦΟΡΙΚΗ ΔΙΑΧΕΙΡΙΣΗ ΤΩΝ </a:t>
            </a:r>
            <a:r>
              <a:rPr lang="el-GR" dirty="0" smtClean="0"/>
              <a:t>ΑΗΗΕ</a:t>
            </a:r>
            <a:endParaRPr lang="el-GR" dirty="0"/>
          </a:p>
        </p:txBody>
      </p:sp>
      <p:sp>
        <p:nvSpPr>
          <p:cNvPr id="3" name="Θέση περιεχομένου 2"/>
          <p:cNvSpPr>
            <a:spLocks noGrp="1"/>
          </p:cNvSpPr>
          <p:nvPr>
            <p:ph sz="quarter" idx="13"/>
          </p:nvPr>
        </p:nvSpPr>
        <p:spPr/>
        <p:txBody>
          <a:bodyPr/>
          <a:lstStyle/>
          <a:p>
            <a:r>
              <a:rPr lang="el-GR" dirty="0"/>
              <a:t>Η επίτευξη μιας ολοκληρωμένης προσέγγισης στο ζήτημα της διαχείρισης των ΑΗΗΕ μπορεί να προκύψει μόνο εάν ληφθούν υπόψη όλες οι παράμετροι που καθορίζουν την αειφορική διαχείριση και εξασφαλιστεί η συνέργειά τους, δηλαδή η συνέργεια μεταξύ κοινωνικών, περιβαλλοντικών και οικονομικών παραμέτρων που από τη μια </a:t>
            </a:r>
            <a:r>
              <a:rPr lang="el-GR" dirty="0" smtClean="0"/>
              <a:t>επηρεάζουν </a:t>
            </a:r>
            <a:r>
              <a:rPr lang="el-GR" dirty="0"/>
              <a:t>τη διαχείριση των ΑΗΗΕ και από την άλλη προκύπτουν από </a:t>
            </a:r>
            <a:r>
              <a:rPr lang="el-GR" dirty="0" smtClean="0"/>
              <a:t>αυτήν (Παπαοικονόμου, 2013).</a:t>
            </a:r>
            <a:endParaRPr lang="el-GR" dirty="0"/>
          </a:p>
          <a:p>
            <a:endParaRPr lang="el-GR" dirty="0"/>
          </a:p>
        </p:txBody>
      </p:sp>
    </p:spTree>
    <p:extLst>
      <p:ext uri="{BB962C8B-B14F-4D97-AF65-F5344CB8AC3E}">
        <p14:creationId xmlns:p14="http://schemas.microsoft.com/office/powerpoint/2010/main" val="1575100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Επικινδυνα συστατικα </a:t>
            </a:r>
            <a:r>
              <a:rPr lang="el-GR" sz="1000" dirty="0" smtClean="0"/>
              <a:t>(Π</a:t>
            </a:r>
            <a:r>
              <a:rPr lang="el-GR" sz="1000" cap="none" dirty="0" smtClean="0"/>
              <a:t>ηγή: </a:t>
            </a:r>
            <a:r>
              <a:rPr lang="en-US" sz="1000" cap="none" dirty="0" smtClean="0"/>
              <a:t>Cui and </a:t>
            </a:r>
            <a:r>
              <a:rPr lang="en-US" sz="1000" cap="none" dirty="0" err="1" smtClean="0"/>
              <a:t>Forssberg</a:t>
            </a:r>
            <a:r>
              <a:rPr lang="el-GR" sz="1000" cap="none" dirty="0" smtClean="0"/>
              <a:t>, 2003, </a:t>
            </a:r>
            <a:r>
              <a:rPr lang="en-US" sz="1000" cap="none" dirty="0" smtClean="0"/>
              <a:t>K</a:t>
            </a:r>
            <a:r>
              <a:rPr lang="el-GR" sz="1000" cap="none" dirty="0" smtClean="0"/>
              <a:t>ουτσελ</a:t>
            </a:r>
            <a:r>
              <a:rPr lang="en-US" sz="1000" cap="none" dirty="0" smtClean="0"/>
              <a:t>i</a:t>
            </a:r>
            <a:r>
              <a:rPr lang="el-GR" sz="1000" cap="none" dirty="0" smtClean="0"/>
              <a:t>νης, 2004, </a:t>
            </a:r>
            <a:r>
              <a:rPr lang="en-US" sz="1000" cap="none" dirty="0" err="1" smtClean="0"/>
              <a:t>Tsydenova</a:t>
            </a:r>
            <a:r>
              <a:rPr lang="en-US" sz="1000" cap="none" dirty="0" smtClean="0"/>
              <a:t> and </a:t>
            </a:r>
            <a:r>
              <a:rPr lang="en-US" sz="1000" cap="none" dirty="0" err="1" smtClean="0"/>
              <a:t>Bengtsson</a:t>
            </a:r>
            <a:r>
              <a:rPr lang="el-GR" sz="1000" cap="none" dirty="0" smtClean="0"/>
              <a:t>, 2011, Ιδία επεξεργασία</a:t>
            </a:r>
            <a:r>
              <a:rPr lang="el-GR" sz="1000" dirty="0" smtClean="0"/>
              <a:t>) </a:t>
            </a:r>
            <a:endParaRPr lang="el-GR" dirty="0"/>
          </a:p>
        </p:txBody>
      </p:sp>
      <p:graphicFrame>
        <p:nvGraphicFramePr>
          <p:cNvPr id="4" name="Θέση περιεχομένου 3"/>
          <p:cNvGraphicFramePr>
            <a:graphicFrameLocks noGrp="1"/>
          </p:cNvGraphicFramePr>
          <p:nvPr>
            <p:ph sz="quarter" idx="13"/>
            <p:extLst>
              <p:ext uri="{D42A27DB-BD31-4B8C-83A1-F6EECF244321}">
                <p14:modId xmlns:p14="http://schemas.microsoft.com/office/powerpoint/2010/main" val="1988289357"/>
              </p:ext>
            </p:extLst>
          </p:nvPr>
        </p:nvGraphicFramePr>
        <p:xfrm>
          <a:off x="899592" y="1589532"/>
          <a:ext cx="7848871" cy="5090564"/>
        </p:xfrm>
        <a:graphic>
          <a:graphicData uri="http://schemas.openxmlformats.org/drawingml/2006/table">
            <a:tbl>
              <a:tblPr firstRow="1" firstCol="1" bandRow="1">
                <a:tableStyleId>{5C22544A-7EE6-4342-B048-85BDC9FD1C3A}</a:tableStyleId>
              </a:tblPr>
              <a:tblGrid>
                <a:gridCol w="2088232"/>
                <a:gridCol w="5760639"/>
              </a:tblGrid>
              <a:tr h="183284">
                <a:tc>
                  <a:txBody>
                    <a:bodyPr/>
                    <a:lstStyle/>
                    <a:p>
                      <a:pPr>
                        <a:lnSpc>
                          <a:spcPct val="115000"/>
                        </a:lnSpc>
                        <a:spcAft>
                          <a:spcPts val="0"/>
                        </a:spcAft>
                      </a:pPr>
                      <a:r>
                        <a:rPr lang="el-GR" sz="800" dirty="0">
                          <a:effectLst/>
                        </a:rPr>
                        <a:t>Υλικά και συστατικά μέρη</a:t>
                      </a:r>
                      <a:endParaRPr lang="el-GR" sz="800" dirty="0">
                        <a:effectLst/>
                        <a:latin typeface="Calibri"/>
                        <a:ea typeface="Calibri"/>
                        <a:cs typeface="Times New Roman"/>
                      </a:endParaRPr>
                    </a:p>
                  </a:txBody>
                  <a:tcPr marL="30323" marR="30323" marT="0" marB="0" anchor="ctr"/>
                </a:tc>
                <a:tc>
                  <a:txBody>
                    <a:bodyPr/>
                    <a:lstStyle/>
                    <a:p>
                      <a:pPr>
                        <a:lnSpc>
                          <a:spcPct val="115000"/>
                        </a:lnSpc>
                        <a:spcAft>
                          <a:spcPts val="0"/>
                        </a:spcAft>
                      </a:pPr>
                      <a:r>
                        <a:rPr lang="el-GR" sz="800">
                          <a:effectLst/>
                        </a:rPr>
                        <a:t>Περιγραφή</a:t>
                      </a:r>
                      <a:endParaRPr lang="el-GR" sz="800">
                        <a:effectLst/>
                        <a:latin typeface="Calibri"/>
                        <a:ea typeface="Calibri"/>
                        <a:cs typeface="Times New Roman"/>
                      </a:endParaRPr>
                    </a:p>
                  </a:txBody>
                  <a:tcPr marL="30323" marR="30323" marT="0" marB="0"/>
                </a:tc>
              </a:tr>
              <a:tr h="228853">
                <a:tc>
                  <a:txBody>
                    <a:bodyPr/>
                    <a:lstStyle/>
                    <a:p>
                      <a:pPr>
                        <a:lnSpc>
                          <a:spcPct val="115000"/>
                        </a:lnSpc>
                        <a:spcAft>
                          <a:spcPts val="0"/>
                        </a:spcAft>
                      </a:pPr>
                      <a:r>
                        <a:rPr lang="el-GR" sz="800" dirty="0">
                          <a:effectLst/>
                        </a:rPr>
                        <a:t>Μπαταρίες</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Περιέχουν βαριά μέταλλα όπως μόλυβδο, υδράργυρο και κάδμιο.</a:t>
                      </a:r>
                      <a:endParaRPr lang="el-GR" sz="800" dirty="0">
                        <a:effectLst/>
                        <a:latin typeface="Calibri"/>
                        <a:ea typeface="Calibri"/>
                        <a:cs typeface="Times New Roman"/>
                      </a:endParaRPr>
                    </a:p>
                  </a:txBody>
                  <a:tcPr marL="30323" marR="30323" marT="0" marB="0"/>
                </a:tc>
              </a:tr>
              <a:tr h="553262">
                <a:tc>
                  <a:txBody>
                    <a:bodyPr/>
                    <a:lstStyle/>
                    <a:p>
                      <a:pPr>
                        <a:lnSpc>
                          <a:spcPct val="115000"/>
                        </a:lnSpc>
                        <a:spcAft>
                          <a:spcPts val="0"/>
                        </a:spcAft>
                      </a:pPr>
                      <a:r>
                        <a:rPr lang="el-GR" sz="800" dirty="0">
                          <a:effectLst/>
                        </a:rPr>
                        <a:t>Καθοδικοί σωλήνες φθορισμού (</a:t>
                      </a:r>
                      <a:r>
                        <a:rPr lang="en-US" sz="800" dirty="0">
                          <a:effectLst/>
                        </a:rPr>
                        <a:t>CRT</a:t>
                      </a:r>
                      <a:r>
                        <a:rPr lang="el-GR" sz="800" dirty="0">
                          <a:effectLst/>
                        </a:rPr>
                        <a:t>) (</a:t>
                      </a:r>
                      <a:r>
                        <a:rPr lang="en-US" sz="800" dirty="0">
                          <a:effectLst/>
                        </a:rPr>
                        <a:t>cathode ray tubes</a:t>
                      </a:r>
                      <a:r>
                        <a:rPr lang="el-GR" sz="800" dirty="0">
                          <a:effectLst/>
                        </a:rPr>
                        <a:t>)</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Ηλεκτρονική λυχνία με κοίλη κάθοδο από μόλυβδο (</a:t>
                      </a:r>
                      <a:r>
                        <a:rPr lang="en-US" sz="800" dirty="0">
                          <a:effectLst/>
                        </a:rPr>
                        <a:t>Pb</a:t>
                      </a:r>
                      <a:r>
                        <a:rPr lang="el-GR" sz="800" dirty="0">
                          <a:effectLst/>
                        </a:rPr>
                        <a:t>) που την κάνει πιο ανθεκτική στη θερμοκρασία. Περιέχει μια διάταξη παραγωγής </a:t>
                      </a:r>
                      <a:r>
                        <a:rPr lang="el-GR" sz="800" dirty="0" smtClean="0">
                          <a:effectLst/>
                        </a:rPr>
                        <a:t>ηλεκτρονίων </a:t>
                      </a:r>
                      <a:r>
                        <a:rPr lang="el-GR" sz="800" dirty="0">
                          <a:effectLst/>
                        </a:rPr>
                        <a:t>και μια φωσφορίζουσα οθόνη. Η δέσμη των ηλεκτρονίων δημιουργεί μια φωτεινή κηλίδα στην οθόνη, της οποίας η θέση και η ένταση μπορεί να μεταβάλλεται. Ο καθοδικός σωλήνας αποτελεί τη βάση κατασκευής μιας σειράς οργάνων και συσκευών (παλμογράφοι, αναλυτές φάσματος, τηλεοράσεις, οθόνες υπολογιστών) που επιτρέπουν την απεικόνιση ηλεκτρονικών ή άλλων σημάτων. Βρίσκονται στις παλαιάς τεχνολογίας τηλεοράσεις. Οι καθοδικοί σωλήνες εκτός από το </a:t>
                      </a:r>
                      <a:r>
                        <a:rPr lang="en-US" sz="800" dirty="0">
                          <a:effectLst/>
                        </a:rPr>
                        <a:t>Pb</a:t>
                      </a:r>
                      <a:r>
                        <a:rPr lang="el-GR" sz="800" dirty="0">
                          <a:effectLst/>
                        </a:rPr>
                        <a:t> που περιέχουν στο κωνικό γυαλί, περιέχουν ακόμη και </a:t>
                      </a:r>
                      <a:r>
                        <a:rPr lang="en-US" sz="800" dirty="0">
                          <a:effectLst/>
                        </a:rPr>
                        <a:t>Ba</a:t>
                      </a:r>
                      <a:r>
                        <a:rPr lang="el-GR" sz="800" dirty="0">
                          <a:effectLst/>
                        </a:rPr>
                        <a:t> και </a:t>
                      </a:r>
                      <a:r>
                        <a:rPr lang="en-US" sz="800" dirty="0">
                          <a:effectLst/>
                        </a:rPr>
                        <a:t>Cd</a:t>
                      </a:r>
                      <a:r>
                        <a:rPr lang="el-GR" sz="800" dirty="0">
                          <a:effectLst/>
                        </a:rPr>
                        <a:t> στη φωσφορίζουσα οθόνη.</a:t>
                      </a:r>
                      <a:endParaRPr lang="el-GR" sz="800" dirty="0">
                        <a:effectLst/>
                        <a:latin typeface="Calibri"/>
                        <a:ea typeface="Calibri"/>
                        <a:cs typeface="Times New Roman"/>
                      </a:endParaRPr>
                    </a:p>
                  </a:txBody>
                  <a:tcPr marL="30323" marR="30323" marT="0" marB="0"/>
                </a:tc>
              </a:tr>
              <a:tr h="281774">
                <a:tc>
                  <a:txBody>
                    <a:bodyPr/>
                    <a:lstStyle/>
                    <a:p>
                      <a:pPr>
                        <a:lnSpc>
                          <a:spcPct val="115000"/>
                        </a:lnSpc>
                        <a:spcAft>
                          <a:spcPts val="0"/>
                        </a:spcAft>
                      </a:pPr>
                      <a:r>
                        <a:rPr lang="el-GR" sz="800" dirty="0">
                          <a:effectLst/>
                        </a:rPr>
                        <a:t>Συστατικά μέρη που περιέχουν υδράργυρο, όπως οι διακόπτες</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Ο υδράργυρος χρησιμοποιείται σε θερμοστάτες, αισθητήρες ανίχνευσης, αναμεταδότες, διακόπτες (π.χ. σε πλακέτες τυπωμένων ηλεκτρονικών κυκλωμάτων, σε συσκευές μέτρησης και σε λυχνίες εκκένωσης). Ακόμη χρησιμοποιείται σε ιατροτεχνολογικό εξοπλισμό, σε τεχνολογικό εξοπλισμό μετάδοσης πληροφορίας, στις τεχνολογίες επικοινωνίας και στα κινητά τηλέφωνα.</a:t>
                      </a:r>
                      <a:endParaRPr lang="el-GR" sz="800" dirty="0">
                        <a:effectLst/>
                        <a:latin typeface="Calibri"/>
                        <a:ea typeface="Calibri"/>
                        <a:cs typeface="Times New Roman"/>
                      </a:endParaRPr>
                    </a:p>
                  </a:txBody>
                  <a:tcPr marL="30323" marR="30323" marT="0" marB="0"/>
                </a:tc>
              </a:tr>
              <a:tr h="228853">
                <a:tc>
                  <a:txBody>
                    <a:bodyPr/>
                    <a:lstStyle/>
                    <a:p>
                      <a:pPr>
                        <a:lnSpc>
                          <a:spcPct val="115000"/>
                        </a:lnSpc>
                        <a:spcAft>
                          <a:spcPts val="0"/>
                        </a:spcAft>
                      </a:pPr>
                      <a:r>
                        <a:rPr lang="el-GR" sz="800">
                          <a:effectLst/>
                        </a:rPr>
                        <a:t>Αμίαντος</a:t>
                      </a:r>
                    </a:p>
                    <a:p>
                      <a:pPr>
                        <a:lnSpc>
                          <a:spcPct val="115000"/>
                        </a:lnSpc>
                        <a:spcAft>
                          <a:spcPts val="0"/>
                        </a:spcAft>
                      </a:pPr>
                      <a:r>
                        <a:rPr lang="el-GR" sz="800">
                          <a:effectLst/>
                        </a:rPr>
                        <a:t> </a:t>
                      </a:r>
                      <a:endParaRPr lang="el-GR" sz="80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Ο αμίαντος πρέπει να υπόκειται σε ξεχωριστή διαχείριση. </a:t>
                      </a:r>
                      <a:endParaRPr lang="el-GR" sz="800" dirty="0">
                        <a:effectLst/>
                        <a:latin typeface="Calibri"/>
                        <a:ea typeface="Calibri"/>
                        <a:cs typeface="Times New Roman"/>
                      </a:endParaRPr>
                    </a:p>
                  </a:txBody>
                  <a:tcPr marL="30323" marR="30323" marT="0" marB="0"/>
                </a:tc>
              </a:tr>
              <a:tr h="240770">
                <a:tc>
                  <a:txBody>
                    <a:bodyPr/>
                    <a:lstStyle/>
                    <a:p>
                      <a:pPr>
                        <a:lnSpc>
                          <a:spcPct val="115000"/>
                        </a:lnSpc>
                        <a:spcAft>
                          <a:spcPts val="0"/>
                        </a:spcAft>
                      </a:pPr>
                      <a:r>
                        <a:rPr lang="el-GR" sz="800" dirty="0">
                          <a:effectLst/>
                        </a:rPr>
                        <a:t>Τόνερ μελανιού για εκτυπωτές, μελάνι υγρό και πάστα, όπως και έγχρωμο μελάνι</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Τα τόνερ πρέπει να απομακρύνονται από τα ΑΗΗΕ.</a:t>
                      </a:r>
                      <a:endParaRPr lang="el-GR" sz="800" dirty="0">
                        <a:effectLst/>
                        <a:latin typeface="Calibri"/>
                        <a:ea typeface="Calibri"/>
                        <a:cs typeface="Times New Roman"/>
                      </a:endParaRPr>
                    </a:p>
                  </a:txBody>
                  <a:tcPr marL="30323" marR="30323" marT="0" marB="0"/>
                </a:tc>
              </a:tr>
              <a:tr h="281774">
                <a:tc>
                  <a:txBody>
                    <a:bodyPr/>
                    <a:lstStyle/>
                    <a:p>
                      <a:pPr>
                        <a:lnSpc>
                          <a:spcPct val="115000"/>
                        </a:lnSpc>
                        <a:spcAft>
                          <a:spcPts val="0"/>
                        </a:spcAft>
                      </a:pPr>
                      <a:r>
                        <a:rPr lang="el-GR" sz="800">
                          <a:effectLst/>
                        </a:rPr>
                        <a:t>Πλακέτες τυπωμένου ηλεκτρονικού κυκλώματος (</a:t>
                      </a:r>
                      <a:r>
                        <a:rPr lang="en-US" sz="800">
                          <a:effectLst/>
                        </a:rPr>
                        <a:t>printed circuit boards</a:t>
                      </a:r>
                      <a:r>
                        <a:rPr lang="el-GR" sz="800">
                          <a:effectLst/>
                        </a:rPr>
                        <a:t>)</a:t>
                      </a:r>
                    </a:p>
                    <a:p>
                      <a:pPr>
                        <a:lnSpc>
                          <a:spcPct val="115000"/>
                        </a:lnSpc>
                        <a:spcAft>
                          <a:spcPts val="0"/>
                        </a:spcAft>
                      </a:pPr>
                      <a:r>
                        <a:rPr lang="el-GR" sz="800">
                          <a:effectLst/>
                        </a:rPr>
                        <a:t> </a:t>
                      </a:r>
                      <a:endParaRPr lang="el-GR" sz="80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Χρησιμοποιούνται ευρέως σε μεγάλο φάσμα ηλεκτρικών και ηλεκτρονικών συσκευών. Περιέχεται </a:t>
                      </a:r>
                      <a:r>
                        <a:rPr lang="en-US" sz="800" dirty="0">
                          <a:effectLst/>
                        </a:rPr>
                        <a:t>Cd</a:t>
                      </a:r>
                      <a:r>
                        <a:rPr lang="el-GR" sz="800" dirty="0">
                          <a:effectLst/>
                        </a:rPr>
                        <a:t> σε κάποια συστατικά μέρη των κυκλωμάτων, όπως σε υπέρυθρους ανιχνευτές και σε ημιαγωγούς. Ακόμη περιέχουν </a:t>
                      </a:r>
                      <a:r>
                        <a:rPr lang="en-US" sz="800" dirty="0">
                          <a:effectLst/>
                        </a:rPr>
                        <a:t>Pb</a:t>
                      </a:r>
                      <a:r>
                        <a:rPr lang="el-GR" sz="800" dirty="0">
                          <a:effectLst/>
                        </a:rPr>
                        <a:t> και </a:t>
                      </a:r>
                      <a:r>
                        <a:rPr lang="en-US" sz="800" dirty="0">
                          <a:effectLst/>
                        </a:rPr>
                        <a:t>Sb</a:t>
                      </a:r>
                      <a:r>
                        <a:rPr lang="el-GR" sz="800" dirty="0">
                          <a:effectLst/>
                        </a:rPr>
                        <a:t> στο συγκολλητικό υλικό, </a:t>
                      </a:r>
                      <a:r>
                        <a:rPr lang="en-US" sz="800" dirty="0">
                          <a:effectLst/>
                        </a:rPr>
                        <a:t>Cd</a:t>
                      </a:r>
                      <a:r>
                        <a:rPr lang="el-GR" sz="800" dirty="0">
                          <a:effectLst/>
                        </a:rPr>
                        <a:t> και </a:t>
                      </a:r>
                      <a:r>
                        <a:rPr lang="en-US" sz="800" dirty="0">
                          <a:effectLst/>
                        </a:rPr>
                        <a:t>Be</a:t>
                      </a:r>
                      <a:r>
                        <a:rPr lang="el-GR" sz="800" dirty="0">
                          <a:effectLst/>
                        </a:rPr>
                        <a:t> στις επαφές, </a:t>
                      </a:r>
                      <a:r>
                        <a:rPr lang="en-US" sz="800" dirty="0">
                          <a:effectLst/>
                        </a:rPr>
                        <a:t>Hg</a:t>
                      </a:r>
                      <a:r>
                        <a:rPr lang="el-GR" sz="800" dirty="0">
                          <a:effectLst/>
                        </a:rPr>
                        <a:t> στους διακόπτες και </a:t>
                      </a:r>
                      <a:r>
                        <a:rPr lang="en-US" sz="800" dirty="0">
                          <a:effectLst/>
                        </a:rPr>
                        <a:t>BFR</a:t>
                      </a:r>
                      <a:r>
                        <a:rPr lang="el-GR" sz="800" dirty="0">
                          <a:effectLst/>
                        </a:rPr>
                        <a:t> στα πλαστικά μέρη. </a:t>
                      </a:r>
                      <a:endParaRPr lang="el-GR" sz="800" dirty="0">
                        <a:effectLst/>
                        <a:latin typeface="Calibri"/>
                        <a:ea typeface="Calibri"/>
                        <a:cs typeface="Times New Roman"/>
                      </a:endParaRPr>
                    </a:p>
                  </a:txBody>
                  <a:tcPr marL="30323" marR="30323" marT="0" marB="0"/>
                </a:tc>
              </a:tr>
              <a:tr h="187849">
                <a:tc>
                  <a:txBody>
                    <a:bodyPr/>
                    <a:lstStyle/>
                    <a:p>
                      <a:pPr>
                        <a:lnSpc>
                          <a:spcPct val="115000"/>
                        </a:lnSpc>
                        <a:spcAft>
                          <a:spcPts val="0"/>
                        </a:spcAft>
                      </a:pPr>
                      <a:r>
                        <a:rPr lang="el-GR" sz="800" dirty="0">
                          <a:effectLst/>
                        </a:rPr>
                        <a:t>Πυκνωτές που περιέχουν πολυχλωριωμένα διφαινύλια (</a:t>
                      </a:r>
                      <a:r>
                        <a:rPr lang="en-US" sz="800" dirty="0">
                          <a:effectLst/>
                        </a:rPr>
                        <a:t>PCB</a:t>
                      </a:r>
                      <a:r>
                        <a:rPr lang="el-GR" sz="800" dirty="0">
                          <a:effectLst/>
                        </a:rPr>
                        <a:t>)</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Πρέπει να απομακρύνονται και να καταστρέφονται με ασφάλεια.</a:t>
                      </a:r>
                      <a:endParaRPr lang="el-GR" sz="800" dirty="0">
                        <a:effectLst/>
                        <a:latin typeface="Calibri"/>
                        <a:ea typeface="Calibri"/>
                        <a:cs typeface="Times New Roman"/>
                      </a:endParaRPr>
                    </a:p>
                  </a:txBody>
                  <a:tcPr marL="30323" marR="30323" marT="0" marB="0"/>
                </a:tc>
              </a:tr>
              <a:tr h="563548">
                <a:tc>
                  <a:txBody>
                    <a:bodyPr/>
                    <a:lstStyle/>
                    <a:p>
                      <a:pPr>
                        <a:lnSpc>
                          <a:spcPct val="115000"/>
                        </a:lnSpc>
                        <a:spcAft>
                          <a:spcPts val="0"/>
                        </a:spcAft>
                      </a:pPr>
                      <a:r>
                        <a:rPr lang="el-GR" sz="800" dirty="0">
                          <a:effectLst/>
                        </a:rPr>
                        <a:t>Οθόνη υγρών κρυστάλλων (</a:t>
                      </a:r>
                      <a:r>
                        <a:rPr lang="en-US" sz="800" dirty="0">
                          <a:effectLst/>
                        </a:rPr>
                        <a:t>LCD</a:t>
                      </a:r>
                      <a:r>
                        <a:rPr lang="el-GR" sz="800" dirty="0">
                          <a:effectLst/>
                        </a:rPr>
                        <a:t>) (</a:t>
                      </a:r>
                      <a:r>
                        <a:rPr lang="en-US" sz="800" dirty="0">
                          <a:effectLst/>
                        </a:rPr>
                        <a:t>liquid crystal displays</a:t>
                      </a:r>
                      <a:r>
                        <a:rPr lang="el-GR" sz="800" dirty="0">
                          <a:effectLst/>
                        </a:rPr>
                        <a:t>)</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Μία οθόνη υγρών κρυστάλλων είναι ο συνδυασμός δύο φίλτρων πόλωσης και μίας διάταξης υγρών κρυστάλλων. Ένας υγρός κρύσταλλος είναι μία ελεγχόμενη από ηλεκτρικό πεδίο διάταξη, η οποία μπορεί να αλλάζει ή να μην αλλάζει την πόλωση του φωτός που περνά μέσα απ’ αυτό. Επειδή η διάταξη αυτή δεν παράγει μόνη της φως, χρησιμοποιείται ανάκλαση φωτισμού (</a:t>
                      </a:r>
                      <a:r>
                        <a:rPr lang="en-US" sz="800" dirty="0">
                          <a:effectLst/>
                        </a:rPr>
                        <a:t>backlight</a:t>
                      </a:r>
                      <a:r>
                        <a:rPr lang="el-GR" sz="800" dirty="0">
                          <a:effectLst/>
                        </a:rPr>
                        <a:t>) που παράγεται από λαμπτήρες φθορισμού και κατευθύνεται προς τους υγρούς κρυστάλλους. Οθόνη υγρού κρυστάλλου μεγαλύτερη από 100 </a:t>
                      </a:r>
                      <a:r>
                        <a:rPr lang="en-US" sz="800" dirty="0">
                          <a:effectLst/>
                        </a:rPr>
                        <a:t>cm</a:t>
                      </a:r>
                      <a:r>
                        <a:rPr lang="el-GR" sz="800" baseline="30000" dirty="0">
                          <a:effectLst/>
                        </a:rPr>
                        <a:t>2  </a:t>
                      </a:r>
                      <a:r>
                        <a:rPr lang="el-GR" sz="800" dirty="0">
                          <a:effectLst/>
                        </a:rPr>
                        <a:t>πρέπει να απομακρύνεται από τα ΑΗΗΕ. Τα τελευταία χρόνια άρχισε η διάθεση στην αγορά οθονών </a:t>
                      </a:r>
                      <a:r>
                        <a:rPr lang="en-US" sz="800" dirty="0">
                          <a:effectLst/>
                        </a:rPr>
                        <a:t>LCD</a:t>
                      </a:r>
                      <a:r>
                        <a:rPr lang="el-GR" sz="800" dirty="0">
                          <a:effectLst/>
                        </a:rPr>
                        <a:t> που χρησιμοποιούν φωτοεκπέμπουσες διόδους (</a:t>
                      </a:r>
                      <a:r>
                        <a:rPr lang="en-US" sz="800" dirty="0">
                          <a:effectLst/>
                        </a:rPr>
                        <a:t>LED</a:t>
                      </a:r>
                      <a:r>
                        <a:rPr lang="el-GR" sz="800" dirty="0">
                          <a:effectLst/>
                        </a:rPr>
                        <a:t>) αντί των λαμπτήρων φθορισμού.</a:t>
                      </a:r>
                      <a:endParaRPr lang="el-GR" sz="800" dirty="0">
                        <a:effectLst/>
                        <a:latin typeface="Calibri"/>
                        <a:ea typeface="Calibri"/>
                        <a:cs typeface="Times New Roman"/>
                      </a:endParaRPr>
                    </a:p>
                  </a:txBody>
                  <a:tcPr marL="30323" marR="30323" marT="0" marB="0"/>
                </a:tc>
              </a:tr>
              <a:tr h="281774">
                <a:tc>
                  <a:txBody>
                    <a:bodyPr/>
                    <a:lstStyle/>
                    <a:p>
                      <a:pPr>
                        <a:lnSpc>
                          <a:spcPct val="115000"/>
                        </a:lnSpc>
                        <a:spcAft>
                          <a:spcPts val="0"/>
                        </a:spcAft>
                      </a:pPr>
                      <a:r>
                        <a:rPr lang="el-GR" sz="800" dirty="0">
                          <a:effectLst/>
                        </a:rPr>
                        <a:t>Πλαστικά που περιέχουν αλογονωμένα επιβραδυντικά φλόγας (βρωμιωμένα επιβραδυντικά φλόγας </a:t>
                      </a:r>
                      <a:r>
                        <a:rPr lang="en-US" sz="800" dirty="0">
                          <a:effectLst/>
                        </a:rPr>
                        <a:t>BFR</a:t>
                      </a:r>
                      <a:r>
                        <a:rPr lang="el-GR" sz="800" dirty="0">
                          <a:effectLst/>
                        </a:rPr>
                        <a:t>)</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Κατά την αποτέφρωση / καύση των πλαστικών, τα αλογονωμένα επιβραδυντικά φλόγας μπορούν να δημιουργήσουν τοξικά παράγωγα.</a:t>
                      </a:r>
                      <a:endParaRPr lang="el-GR" sz="800" dirty="0">
                        <a:effectLst/>
                        <a:latin typeface="Calibri"/>
                        <a:ea typeface="Calibri"/>
                        <a:cs typeface="Times New Roman"/>
                      </a:endParaRPr>
                    </a:p>
                  </a:txBody>
                  <a:tcPr marL="30323" marR="30323" marT="0" marB="0"/>
                </a:tc>
              </a:tr>
              <a:tr h="274324">
                <a:tc>
                  <a:txBody>
                    <a:bodyPr/>
                    <a:lstStyle/>
                    <a:p>
                      <a:pPr>
                        <a:lnSpc>
                          <a:spcPct val="115000"/>
                        </a:lnSpc>
                        <a:spcAft>
                          <a:spcPts val="0"/>
                        </a:spcAft>
                      </a:pPr>
                      <a:r>
                        <a:rPr lang="el-GR" sz="800" dirty="0">
                          <a:effectLst/>
                        </a:rPr>
                        <a:t>Εξοπλισμός που περιέχει χλωροφθοράνθρακες (</a:t>
                      </a:r>
                      <a:r>
                        <a:rPr lang="en-US" sz="800" dirty="0">
                          <a:effectLst/>
                        </a:rPr>
                        <a:t>CFC</a:t>
                      </a:r>
                      <a:r>
                        <a:rPr lang="el-GR" sz="800" dirty="0">
                          <a:effectLst/>
                        </a:rPr>
                        <a:t>), </a:t>
                      </a:r>
                      <a:r>
                        <a:rPr lang="el-GR" sz="800" dirty="0" err="1">
                          <a:effectLst/>
                        </a:rPr>
                        <a:t>υδρογονοφθοράνθρακες</a:t>
                      </a:r>
                      <a:r>
                        <a:rPr lang="el-GR" sz="800" dirty="0">
                          <a:effectLst/>
                        </a:rPr>
                        <a:t> (</a:t>
                      </a:r>
                      <a:r>
                        <a:rPr lang="en-US" sz="800" dirty="0">
                          <a:effectLst/>
                        </a:rPr>
                        <a:t>HFC</a:t>
                      </a:r>
                      <a:r>
                        <a:rPr lang="el-GR" sz="800" dirty="0">
                          <a:effectLst/>
                        </a:rPr>
                        <a:t>) και </a:t>
                      </a:r>
                      <a:r>
                        <a:rPr lang="el-GR" sz="800" dirty="0" err="1">
                          <a:effectLst/>
                        </a:rPr>
                        <a:t>υδρογονοχλωροφθοράνθρακες</a:t>
                      </a:r>
                      <a:r>
                        <a:rPr lang="el-GR" sz="800" dirty="0">
                          <a:effectLst/>
                        </a:rPr>
                        <a:t> (</a:t>
                      </a:r>
                      <a:r>
                        <a:rPr lang="en-US" sz="800" dirty="0">
                          <a:effectLst/>
                        </a:rPr>
                        <a:t>HCFC</a:t>
                      </a:r>
                      <a:r>
                        <a:rPr lang="el-GR" sz="800" dirty="0">
                          <a:effectLst/>
                        </a:rPr>
                        <a:t>)</a:t>
                      </a:r>
                    </a:p>
                    <a:p>
                      <a:pPr>
                        <a:lnSpc>
                          <a:spcPct val="115000"/>
                        </a:lnSpc>
                        <a:spcAft>
                          <a:spcPts val="0"/>
                        </a:spcAft>
                      </a:pPr>
                      <a:r>
                        <a:rPr lang="el-GR" sz="800" dirty="0">
                          <a:effectLst/>
                        </a:rPr>
                        <a:t> </a:t>
                      </a:r>
                      <a:endParaRPr lang="el-GR" sz="800" dirty="0">
                        <a:effectLst/>
                        <a:latin typeface="Calibri"/>
                        <a:ea typeface="Calibri"/>
                        <a:cs typeface="Times New Roman"/>
                      </a:endParaRPr>
                    </a:p>
                  </a:txBody>
                  <a:tcPr marL="30323" marR="30323" marT="0" marB="0"/>
                </a:tc>
                <a:tc>
                  <a:txBody>
                    <a:bodyPr/>
                    <a:lstStyle/>
                    <a:p>
                      <a:pPr algn="just">
                        <a:lnSpc>
                          <a:spcPct val="115000"/>
                        </a:lnSpc>
                        <a:spcAft>
                          <a:spcPts val="0"/>
                        </a:spcAft>
                      </a:pPr>
                      <a:r>
                        <a:rPr lang="el-GR" sz="800" dirty="0">
                          <a:effectLst/>
                        </a:rPr>
                        <a:t>Τα </a:t>
                      </a:r>
                      <a:r>
                        <a:rPr lang="en-US" sz="800" dirty="0">
                          <a:effectLst/>
                        </a:rPr>
                        <a:t>CFC</a:t>
                      </a:r>
                      <a:r>
                        <a:rPr lang="el-GR" sz="800" dirty="0">
                          <a:effectLst/>
                        </a:rPr>
                        <a:t> που περιέχονται στον αφρό πολυουρεθάνης και στο υγρό ψύξης πρέπει να αφαιρούνται με ασφάλεια και να καταστρέφονται. Τα </a:t>
                      </a:r>
                      <a:r>
                        <a:rPr lang="en-US" sz="800" dirty="0">
                          <a:effectLst/>
                        </a:rPr>
                        <a:t>HCFC</a:t>
                      </a:r>
                      <a:r>
                        <a:rPr lang="el-GR" sz="800" dirty="0">
                          <a:effectLst/>
                        </a:rPr>
                        <a:t>, </a:t>
                      </a:r>
                      <a:r>
                        <a:rPr lang="en-US" sz="800" dirty="0">
                          <a:effectLst/>
                        </a:rPr>
                        <a:t>CFC</a:t>
                      </a:r>
                      <a:r>
                        <a:rPr lang="el-GR" sz="800" dirty="0">
                          <a:effectLst/>
                        </a:rPr>
                        <a:t> πρέπει να αφαιρούνται με ασφάλεια και να καταστρέφονται ή να ανακυκλώνονται.</a:t>
                      </a:r>
                      <a:endParaRPr lang="el-GR" sz="800" dirty="0">
                        <a:effectLst/>
                        <a:latin typeface="Calibri"/>
                        <a:ea typeface="Calibri"/>
                        <a:cs typeface="Times New Roman"/>
                      </a:endParaRPr>
                    </a:p>
                  </a:txBody>
                  <a:tcPr marL="30323" marR="30323" marT="0" marB="0"/>
                </a:tc>
              </a:tr>
              <a:tr h="114427">
                <a:tc>
                  <a:txBody>
                    <a:bodyPr/>
                    <a:lstStyle/>
                    <a:p>
                      <a:pPr>
                        <a:lnSpc>
                          <a:spcPct val="115000"/>
                        </a:lnSpc>
                        <a:spcAft>
                          <a:spcPts val="0"/>
                        </a:spcAft>
                      </a:pPr>
                      <a:r>
                        <a:rPr lang="el-GR" sz="800">
                          <a:effectLst/>
                        </a:rPr>
                        <a:t>Γκαζόλαμπες, λυχνίες εκκένωσης</a:t>
                      </a:r>
                      <a:endParaRPr lang="el-GR" sz="800">
                        <a:effectLst/>
                        <a:latin typeface="Calibri"/>
                        <a:ea typeface="Calibri"/>
                        <a:cs typeface="Times New Roman"/>
                      </a:endParaRPr>
                    </a:p>
                  </a:txBody>
                  <a:tcPr marL="30323" marR="30323" marT="0" marB="0"/>
                </a:tc>
                <a:tc>
                  <a:txBody>
                    <a:bodyPr/>
                    <a:lstStyle/>
                    <a:p>
                      <a:pPr>
                        <a:lnSpc>
                          <a:spcPct val="115000"/>
                        </a:lnSpc>
                        <a:spcAft>
                          <a:spcPts val="0"/>
                        </a:spcAft>
                      </a:pPr>
                      <a:r>
                        <a:rPr lang="el-GR" sz="800" dirty="0">
                          <a:effectLst/>
                        </a:rPr>
                        <a:t>Ο υδράργυρος πρέπει να απομακρύνεται.</a:t>
                      </a:r>
                      <a:endParaRPr lang="el-GR" sz="800" dirty="0">
                        <a:effectLst/>
                        <a:latin typeface="Calibri"/>
                        <a:ea typeface="Calibri"/>
                        <a:cs typeface="Times New Roman"/>
                      </a:endParaRPr>
                    </a:p>
                  </a:txBody>
                  <a:tcPr marL="30323" marR="30323" marT="0" marB="0"/>
                </a:tc>
              </a:tr>
            </a:tbl>
          </a:graphicData>
        </a:graphic>
      </p:graphicFrame>
    </p:spTree>
    <p:extLst>
      <p:ext uri="{BB962C8B-B14F-4D97-AF65-F5344CB8AC3E}">
        <p14:creationId xmlns:p14="http://schemas.microsoft.com/office/powerpoint/2010/main" val="390364760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ΚΟΙΝΩΝΙΚΟΙ ΠΑΡΑΓΟΝΤΕΣ ΣΤΗΝ ΑΝΑΚΥΚΛΩΣΗ </a:t>
            </a:r>
            <a:r>
              <a:rPr lang="el-GR" dirty="0" smtClean="0"/>
              <a:t>ΑΗΗΕ</a:t>
            </a:r>
            <a:endParaRPr lang="el-GR" dirty="0"/>
          </a:p>
        </p:txBody>
      </p:sp>
      <p:sp>
        <p:nvSpPr>
          <p:cNvPr id="3" name="Θέση περιεχομένου 2"/>
          <p:cNvSpPr>
            <a:spLocks noGrp="1"/>
          </p:cNvSpPr>
          <p:nvPr>
            <p:ph sz="quarter" idx="13"/>
          </p:nvPr>
        </p:nvSpPr>
        <p:spPr/>
        <p:txBody>
          <a:bodyPr/>
          <a:lstStyle/>
          <a:p>
            <a:r>
              <a:rPr lang="el-GR" dirty="0"/>
              <a:t>Σε μεγάλο βαθμό, έως σήμερα, η διαχείριση των ΑΗΗΕ, αντιμετωπίζεται περισσότερο ως ένα τεχνικό ζήτημα για το οποίο επιζητούνται λύσεις</a:t>
            </a:r>
            <a:r>
              <a:rPr lang="el-GR" dirty="0" smtClean="0"/>
              <a:t>.</a:t>
            </a:r>
          </a:p>
          <a:p>
            <a:r>
              <a:rPr lang="el-GR" dirty="0" smtClean="0"/>
              <a:t>Η </a:t>
            </a:r>
            <a:r>
              <a:rPr lang="el-GR" dirty="0"/>
              <a:t>κοινωνική συναίνεση και συμμετοχή παραμένουν ζητήματα πρωταρχικής σημασίας στη διαχείριση των ΑΗΗΕ. Η διαχείριση των ΑΗΗΕ αποτελεί ένα αγαθό, που απευθύνεται στην κοινωνία και στοχεύει στη διατήρηση της ποιότητας του περιβάλλοντος και της διαβίωσης των ανθρώπων. Σε αυτό το πλαίσιο, είναι απαραίτητο κατά το σχεδιασμό ενός σχεδίου διαχείρισης των ΑΗΗΕ να συμπεριληφθούν κάποιες πτυχές κοινωνικού χαρακτήρα που είναι ουσιαστικές για την επιτυχία του. </a:t>
            </a:r>
          </a:p>
          <a:p>
            <a:r>
              <a:rPr lang="el-GR" dirty="0"/>
              <a:t>Μια κοινωνική ωφέλεια που προκύπτει είναι η δημιουργία νέων θέσεων εργασίας και κυρίως στον τομέα της ανακύκλωσης ΑΗΗΕ.</a:t>
            </a:r>
          </a:p>
        </p:txBody>
      </p:sp>
    </p:spTree>
    <p:extLst>
      <p:ext uri="{BB962C8B-B14F-4D97-AF65-F5344CB8AC3E}">
        <p14:creationId xmlns:p14="http://schemas.microsoft.com/office/powerpoint/2010/main" val="30517764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ΚΟΙΝΩΝΙΚΟΙ ΠΑΡΑΓΟΝΤΕΣ ΣΤΗΝ ΑΝΑΚΥΚΛΩΣΗ ΑΗΗΕ</a:t>
            </a:r>
          </a:p>
        </p:txBody>
      </p:sp>
      <p:sp>
        <p:nvSpPr>
          <p:cNvPr id="3" name="Θέση περιεχομένου 2"/>
          <p:cNvSpPr>
            <a:spLocks noGrp="1"/>
          </p:cNvSpPr>
          <p:nvPr>
            <p:ph sz="quarter" idx="13"/>
          </p:nvPr>
        </p:nvSpPr>
        <p:spPr/>
        <p:txBody>
          <a:bodyPr/>
          <a:lstStyle/>
          <a:p>
            <a:r>
              <a:rPr lang="el-GR" dirty="0"/>
              <a:t>Μια κοινωνική ωφέλεια που προκύπτει είναι η δημιουργία νέων θέσεων εργασίας και κυρίως στον τομέα της ανακύκλωσης ΑΗΗΕ. </a:t>
            </a:r>
            <a:endParaRPr lang="el-GR" dirty="0" smtClean="0"/>
          </a:p>
          <a:p>
            <a:r>
              <a:rPr lang="el-GR" dirty="0"/>
              <a:t>Μια ακόμη σημαντική ωφέλεια που θα μπορούσε να προκύψει από την εδραίωση του εθνικού συστήματος εναλλακτικής διαχείρισης των ΑΗΗΕ είναι η ενσωμάτωση της παραδοσιακής ανεπίσημης συλλογής και ανακύκλωσης των ΑΗΗΕ από ομάδες ανθρώπων που ανήκουν σε εθνικές μειονότητες</a:t>
            </a:r>
            <a:r>
              <a:rPr lang="el-GR" dirty="0" smtClean="0"/>
              <a:t>.</a:t>
            </a:r>
          </a:p>
          <a:p>
            <a:r>
              <a:rPr lang="el-GR" dirty="0"/>
              <a:t>Η δυνατότητα ενσωμάτωσης της δραστηριότητας αυτής στο εθνικό σύστημα εναλλακτικής διαχείρισης των ΑΗΗΕ μπορεί να έχει θετικά αποτελέσματα όχι μόνο στη μείωση των περιβαλλοντικών κινδύνων από την κακή </a:t>
            </a:r>
            <a:r>
              <a:rPr lang="el-GR" dirty="0" smtClean="0"/>
              <a:t>διαχείριση </a:t>
            </a:r>
            <a:r>
              <a:rPr lang="el-GR" dirty="0"/>
              <a:t>των ΑΗΗΕ αλλά και στη μείωση της φτώχιας και του βιοτικού επιπέδου των ανθρώπων αυτών </a:t>
            </a:r>
            <a:r>
              <a:rPr lang="el-GR" dirty="0" smtClean="0"/>
              <a:t>με </a:t>
            </a:r>
            <a:r>
              <a:rPr lang="el-GR" dirty="0"/>
              <a:t>την κατάλληλη όμως στήριξη της πολιτείας και του ιδιωτικού τομέα διότι διαφορετικά υπάρχει κίνδυνος να επέλθουν τα αντίθετα αποτελέσματα σε σχέση με την </a:t>
            </a:r>
            <a:r>
              <a:rPr lang="el-GR" dirty="0" err="1"/>
              <a:t>κοινωνικο</a:t>
            </a:r>
            <a:r>
              <a:rPr lang="el-GR" dirty="0"/>
              <a:t>-οικονομική κατάσταση των ανθρώπων </a:t>
            </a:r>
            <a:r>
              <a:rPr lang="el-GR" dirty="0" smtClean="0"/>
              <a:t>αυτών.</a:t>
            </a:r>
            <a:endParaRPr lang="el-GR" dirty="0"/>
          </a:p>
        </p:txBody>
      </p:sp>
    </p:spTree>
    <p:extLst>
      <p:ext uri="{BB962C8B-B14F-4D97-AF65-F5344CB8AC3E}">
        <p14:creationId xmlns:p14="http://schemas.microsoft.com/office/powerpoint/2010/main" val="14537853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ΠΕΡΙΒΑΛΛΟΝΤΙΚΟΙ ΠΑΡΑΓΟΝΤΕΣ ΣΤΗΝ ΑΝΑΚΥΚΛΩΣΗ ΑΗΗΕ</a:t>
            </a:r>
          </a:p>
        </p:txBody>
      </p:sp>
      <p:sp>
        <p:nvSpPr>
          <p:cNvPr id="3" name="Θέση περιεχομένου 2"/>
          <p:cNvSpPr>
            <a:spLocks noGrp="1"/>
          </p:cNvSpPr>
          <p:nvPr>
            <p:ph sz="quarter" idx="13"/>
          </p:nvPr>
        </p:nvSpPr>
        <p:spPr/>
        <p:txBody>
          <a:bodyPr/>
          <a:lstStyle/>
          <a:p>
            <a:r>
              <a:rPr lang="el-GR" dirty="0"/>
              <a:t>Οι περιβαλλοντικές παράμετροι που συνυπολογίζονται συνήθως για τη μέτρηση των περιβαλλοντικών επιβαρύνσεων από μια διαδικασία, διεργασία ή προϊόν σχετίζονται με τις εκπομπές, την κατανάλωση των φυσικών πόρων και των πιέσεων στον άνθρωπο και το περιβάλλον που προκύπτουν από ολόκληρο τον κύκλο ζωής τού προϊόντος, της διεργασίας ή της διαδικασίας</a:t>
            </a:r>
            <a:r>
              <a:rPr lang="el-GR" dirty="0" smtClean="0"/>
              <a:t>.</a:t>
            </a:r>
          </a:p>
          <a:p>
            <a:r>
              <a:rPr lang="el-GR" dirty="0" smtClean="0"/>
              <a:t> </a:t>
            </a:r>
            <a:r>
              <a:rPr lang="el-GR" dirty="0"/>
              <a:t>Η εκτίμηση των περιβαλλοντικών επιβαρύνσεων, συνήθως, συμπεριλαμβάνει την εκτίμηση των εκπομπών που προκύπτουν από την κάθε επιμέρους διαδικασία και μπορεί να επιδρούν στο φαινόμενο του θερμοκηπίου, την κατανάλωση ενέργειας και φυσικών πόρων</a:t>
            </a:r>
            <a:r>
              <a:rPr lang="el-GR" dirty="0" smtClean="0"/>
              <a:t>.</a:t>
            </a:r>
          </a:p>
          <a:p>
            <a:r>
              <a:rPr lang="el-GR" dirty="0"/>
              <a:t>Όπως κάθε διαδικασία, ωστόσο, και η ανακύκλωση των ΑΗΗΕ προκαλεί περιβαλλοντικές επιβαρύνσεις.</a:t>
            </a:r>
          </a:p>
        </p:txBody>
      </p:sp>
    </p:spTree>
    <p:extLst>
      <p:ext uri="{BB962C8B-B14F-4D97-AF65-F5344CB8AC3E}">
        <p14:creationId xmlns:p14="http://schemas.microsoft.com/office/powerpoint/2010/main" val="36575495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ΟΙΚΟΝΟΜΙΚΟΙ ΠΑΡΑΓΟΝΤΕΣ ΣΤΗΝ ΑΝΑΚΥΚΛΩΣΗ ΑΗΗΕ</a:t>
            </a:r>
          </a:p>
        </p:txBody>
      </p:sp>
      <p:sp>
        <p:nvSpPr>
          <p:cNvPr id="3" name="Θέση περιεχομένου 2"/>
          <p:cNvSpPr>
            <a:spLocks noGrp="1"/>
          </p:cNvSpPr>
          <p:nvPr>
            <p:ph sz="quarter" idx="13"/>
          </p:nvPr>
        </p:nvSpPr>
        <p:spPr/>
        <p:txBody>
          <a:bodyPr/>
          <a:lstStyle/>
          <a:p>
            <a:r>
              <a:rPr lang="el-GR" dirty="0"/>
              <a:t>Παράγοντες που μπορούν να επηρεάσουν την ανακύκλωση από οικονομική σκοπιά, σχετίζονται και με τη σύσταση των ΑΗΗΕ, και με τις μεθόδους που χρησιμοποιούνται και πόσο αποδοτικές είναι στην ανάκτηση συστατικών που έχουν οικονομική </a:t>
            </a:r>
            <a:r>
              <a:rPr lang="el-GR" dirty="0" smtClean="0"/>
              <a:t>αξία (</a:t>
            </a:r>
            <a:r>
              <a:rPr lang="en-US" dirty="0"/>
              <a:t>Maras and Reuter</a:t>
            </a:r>
            <a:r>
              <a:rPr lang="el-GR" dirty="0"/>
              <a:t>, 2012</a:t>
            </a:r>
            <a:r>
              <a:rPr lang="el-GR" dirty="0" smtClean="0"/>
              <a:t>).</a:t>
            </a:r>
          </a:p>
          <a:p>
            <a:r>
              <a:rPr lang="el-GR" dirty="0"/>
              <a:t>Ακόμη, οι παράγοντες αυτοί σχετίζονται και με την ύπαρξη αγοράς για ανακυκλωμένα προϊόντα και με τη σειρά της η αγορά σχετίζεται με τη τροφοδοσία επαρκούς ποσότητας και ικανοποιητικής ποιότητας ανακυκλωμένων προϊόντων. </a:t>
            </a:r>
          </a:p>
          <a:p>
            <a:r>
              <a:rPr lang="el-GR" u="sng" dirty="0" smtClean="0"/>
              <a:t>Το </a:t>
            </a:r>
            <a:r>
              <a:rPr lang="el-GR" u="sng" dirty="0"/>
              <a:t>στάδιο του σχεδιασμού </a:t>
            </a:r>
            <a:r>
              <a:rPr lang="el-GR" dirty="0"/>
              <a:t>του προϊόντος αποτελεί το πιο σημαντικό στάδιο διότι σε αυτό το στάδιο παρουσιάζονται οι περισσότερες περιβαλλοντικές επιβαρύνσεις αλλά επιπλέον είναι πολύ κρίσιμο στάδιο για τη μετέπειτα δυνατότητα επαναχρησιμοποίησης ή ανακύκλωσης του προκύπτοντος ΑΗΗΕ. Κατά συνέπεια, το στάδιο του σχεδιασμού επηρεάζει το οικονομικό όφελος που προκύπτει από τη δυνατότητα επαναχρησιμοποίησης ή ανακύκλωσης του προϊόντος όταν αυτό φτάσει στο τέλος της ζωής </a:t>
            </a:r>
            <a:r>
              <a:rPr lang="el-GR" dirty="0" smtClean="0"/>
              <a:t>του </a:t>
            </a:r>
            <a:r>
              <a:rPr lang="el-GR" dirty="0"/>
              <a:t>(</a:t>
            </a:r>
            <a:r>
              <a:rPr lang="en-US" dirty="0" err="1"/>
              <a:t>Achillas</a:t>
            </a:r>
            <a:r>
              <a:rPr lang="en-US" dirty="0"/>
              <a:t> et al</a:t>
            </a:r>
            <a:r>
              <a:rPr lang="el-GR" dirty="0"/>
              <a:t>., 2013)</a:t>
            </a:r>
          </a:p>
        </p:txBody>
      </p:sp>
    </p:spTree>
    <p:extLst>
      <p:ext uri="{BB962C8B-B14F-4D97-AF65-F5344CB8AC3E}">
        <p14:creationId xmlns:p14="http://schemas.microsoft.com/office/powerpoint/2010/main" val="31747949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ΟΙΚΟΝΟΜΙΚΟΙ ΠΑΡΑΓΟΝΤΕΣ ΣΤΗΝ ΑΝΑΚΥΚΛΩΣΗ ΑΗΗΕ</a:t>
            </a:r>
          </a:p>
        </p:txBody>
      </p:sp>
      <p:sp>
        <p:nvSpPr>
          <p:cNvPr id="3" name="Θέση περιεχομένου 2"/>
          <p:cNvSpPr>
            <a:spLocks noGrp="1"/>
          </p:cNvSpPr>
          <p:nvPr>
            <p:ph sz="quarter" idx="13"/>
          </p:nvPr>
        </p:nvSpPr>
        <p:spPr/>
        <p:txBody>
          <a:bodyPr/>
          <a:lstStyle/>
          <a:p>
            <a:r>
              <a:rPr lang="el-GR" dirty="0"/>
              <a:t>Η απαγόρευση κάποιων υλικών και η εισαγωγή νέων για την αντικατάσταση των παλαιότερων απαιτεί τη δημιουργία νέων τεχνολογιών επεξεργασίας για την κάλυψη μεγαλύτερου εύρους </a:t>
            </a:r>
            <a:r>
              <a:rPr lang="el-GR" dirty="0" smtClean="0"/>
              <a:t>υλικών </a:t>
            </a:r>
            <a:r>
              <a:rPr lang="el-GR" dirty="0"/>
              <a:t>(</a:t>
            </a:r>
            <a:r>
              <a:rPr lang="en-US" dirty="0"/>
              <a:t>Goosey</a:t>
            </a:r>
            <a:r>
              <a:rPr lang="el-GR" dirty="0"/>
              <a:t>, 2012)</a:t>
            </a:r>
            <a:r>
              <a:rPr lang="el-GR" dirty="0" smtClean="0"/>
              <a:t>.</a:t>
            </a:r>
          </a:p>
          <a:p>
            <a:r>
              <a:rPr lang="el-GR" dirty="0" smtClean="0"/>
              <a:t>Ο </a:t>
            </a:r>
            <a:r>
              <a:rPr lang="el-GR" dirty="0"/>
              <a:t>τρόπος μεταφοράς των ΑΗΗΕ</a:t>
            </a:r>
            <a:r>
              <a:rPr lang="el-GR" dirty="0" smtClean="0"/>
              <a:t>.</a:t>
            </a:r>
            <a:r>
              <a:rPr lang="el-GR" dirty="0"/>
              <a:t> Η μεταφορά, όλων μαζί, διαφόρων ειδών ΑΗΗΕ, μπορεί να προκαλέσει ρύπανση των ΑΗΗΕ από άλλα στοιχεία, γεγονός που προκαλεί δυσκολία στην επεξεργασία τους και αύξηση του κόστους του ανακυκλωμένου </a:t>
            </a:r>
            <a:r>
              <a:rPr lang="el-GR" dirty="0" smtClean="0"/>
              <a:t>προϊόντος </a:t>
            </a:r>
            <a:r>
              <a:rPr lang="el-GR" dirty="0"/>
              <a:t>(</a:t>
            </a:r>
            <a:r>
              <a:rPr lang="en-US" dirty="0"/>
              <a:t>Goosey</a:t>
            </a:r>
            <a:r>
              <a:rPr lang="el-GR" dirty="0"/>
              <a:t>, 2012)</a:t>
            </a:r>
            <a:r>
              <a:rPr lang="el-GR" dirty="0" smtClean="0"/>
              <a:t>.</a:t>
            </a:r>
          </a:p>
          <a:p>
            <a:r>
              <a:rPr lang="el-GR" dirty="0"/>
              <a:t>Όσον αφορά τη διαδικασία της αποσυναρμολόγησης των ΑΗΗΕ, επειδή αυτή είναι μια διαδικασία εντάσεως εργασίας, το κόστος του εργατικού δυναμικού είναι μία παράμετρος που μπορεί να πάρει μεγάλες διαστάσεις. Στην περίπτωση αυτή, ο βαθμός αποσυναρμολόγησης είναι μια επιλογή που μπορεί να επηρεάσει το κόστος </a:t>
            </a:r>
            <a:r>
              <a:rPr lang="el-GR" dirty="0" smtClean="0"/>
              <a:t>αυτό </a:t>
            </a:r>
            <a:r>
              <a:rPr lang="el-GR" dirty="0"/>
              <a:t>(</a:t>
            </a:r>
            <a:r>
              <a:rPr lang="en-US" dirty="0" err="1"/>
              <a:t>Achillas</a:t>
            </a:r>
            <a:r>
              <a:rPr lang="en-US" dirty="0"/>
              <a:t> et al</a:t>
            </a:r>
            <a:r>
              <a:rPr lang="el-GR" dirty="0"/>
              <a:t>., 2013)</a:t>
            </a:r>
            <a:r>
              <a:rPr lang="el-GR" dirty="0" smtClean="0"/>
              <a:t>. </a:t>
            </a:r>
            <a:endParaRPr lang="el-GR" dirty="0"/>
          </a:p>
        </p:txBody>
      </p:sp>
    </p:spTree>
    <p:extLst>
      <p:ext uri="{BB962C8B-B14F-4D97-AF65-F5344CB8AC3E}">
        <p14:creationId xmlns:p14="http://schemas.microsoft.com/office/powerpoint/2010/main" val="63033321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Ειδικα ρευματα αποβλητων </a:t>
            </a:r>
            <a:r>
              <a:rPr lang="el-GR" sz="1000" cap="none" dirty="0" smtClean="0"/>
              <a:t>(</a:t>
            </a:r>
            <a:r>
              <a:rPr lang="en-US" sz="1000" cap="none" dirty="0" smtClean="0"/>
              <a:t>http://anakyklosi.ypeka.gr/system/system.html</a:t>
            </a:r>
            <a:r>
              <a:rPr lang="el-GR" sz="1000" cap="none" dirty="0" smtClean="0"/>
              <a:t>)</a:t>
            </a:r>
            <a:endParaRPr lang="el-GR" sz="1000" cap="none" dirty="0"/>
          </a:p>
        </p:txBody>
      </p:sp>
      <p:sp>
        <p:nvSpPr>
          <p:cNvPr id="3" name="Θέση περιεχομένου 2"/>
          <p:cNvSpPr>
            <a:spLocks noGrp="1"/>
          </p:cNvSpPr>
          <p:nvPr>
            <p:ph sz="quarter" idx="13"/>
          </p:nvPr>
        </p:nvSpPr>
        <p:spPr/>
        <p:txBody>
          <a:bodyPr/>
          <a:lstStyle/>
          <a:p>
            <a:r>
              <a:rPr lang="el-GR" dirty="0" smtClean="0"/>
              <a:t>Συσκευασίες και απόβλητα συσκευασιών</a:t>
            </a:r>
          </a:p>
          <a:p>
            <a:r>
              <a:rPr lang="el-GR" dirty="0" smtClean="0"/>
              <a:t>Οχήματα στο Τέλος του Κύκλου Ζωής (ΟΤΚΖ)</a:t>
            </a:r>
          </a:p>
          <a:p>
            <a:r>
              <a:rPr lang="el-GR" dirty="0" smtClean="0"/>
              <a:t>Απόβλητα εκσκαφών κατασκευών και κατεδαφίσεων (ΑΕΚΚ)</a:t>
            </a:r>
          </a:p>
          <a:p>
            <a:r>
              <a:rPr lang="el-GR" dirty="0" smtClean="0"/>
              <a:t>Μεταχειρισμένα ελαστικά οχημάτων</a:t>
            </a:r>
          </a:p>
          <a:p>
            <a:r>
              <a:rPr lang="el-GR" dirty="0" smtClean="0"/>
              <a:t>Απόβλητα λιπαντικών ελαίων (ΑΛΕ)</a:t>
            </a:r>
          </a:p>
          <a:p>
            <a:r>
              <a:rPr lang="el-GR" dirty="0" smtClean="0"/>
              <a:t>Απόβλητα ηλεκτρικών στηλών (ΗΣ) και συσσωρευτών </a:t>
            </a:r>
          </a:p>
          <a:p>
            <a:r>
              <a:rPr lang="el-GR" dirty="0" smtClean="0"/>
              <a:t>Απόβλητα ειδών ηλεκτρικού και ηλεκτρονικού εξοπλισμού (ΑΗΗΕ)</a:t>
            </a:r>
          </a:p>
          <a:p>
            <a:endParaRPr lang="el-GR" dirty="0"/>
          </a:p>
        </p:txBody>
      </p:sp>
    </p:spTree>
    <p:extLst>
      <p:ext uri="{BB962C8B-B14F-4D97-AF65-F5344CB8AC3E}">
        <p14:creationId xmlns:p14="http://schemas.microsoft.com/office/powerpoint/2010/main" val="358205889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Συσκευασιεσ και αποβλητα συσκευασιων </a:t>
            </a:r>
            <a:r>
              <a:rPr lang="el-GR" sz="1000" cap="none" dirty="0" smtClean="0"/>
              <a:t>(</a:t>
            </a:r>
            <a:r>
              <a:rPr lang="en-US" sz="1000" cap="none" dirty="0" smtClean="0"/>
              <a:t>http://anakyklosi.ypeka.gr/system/system.html</a:t>
            </a:r>
            <a:r>
              <a:rPr lang="el-GR" sz="1000" cap="none" dirty="0" smtClean="0"/>
              <a:t>)</a:t>
            </a:r>
            <a:endParaRPr lang="el-GR" sz="1000" cap="none" dirty="0"/>
          </a:p>
        </p:txBody>
      </p:sp>
      <p:sp>
        <p:nvSpPr>
          <p:cNvPr id="3" name="Θέση περιεχομένου 2"/>
          <p:cNvSpPr>
            <a:spLocks noGrp="1"/>
          </p:cNvSpPr>
          <p:nvPr>
            <p:ph sz="quarter" idx="13"/>
          </p:nvPr>
        </p:nvSpPr>
        <p:spPr/>
        <p:txBody>
          <a:bodyPr>
            <a:normAutofit fontScale="85000" lnSpcReduction="20000"/>
          </a:bodyPr>
          <a:lstStyle/>
          <a:p>
            <a:r>
              <a:rPr lang="el-GR" dirty="0"/>
              <a:t>Η Οδηγία 94/62/ΕΚ καθιέρωσε τις γενικές αρχές στην Ευρωπαϊκή Ένωση για τις συσκευασίες και τα απορρίμματα συσκευασιών. Η οδηγία αυτή ενσωματώθηκε στο εθνικό δίκαιο με τον νόμο 2939/2001 που ορίζει τους στόχους ανακύκλωσης ανά ρεύμα αποβλήτων και θεσπίζει την υποχρεωτική συμμετοχή των υπόχρεων διαχειριστών συσκευασίας σε συστήματα εναλλακτικής διαχείρισης αποβλήτων. </a:t>
            </a:r>
            <a:endParaRPr lang="el-GR" dirty="0" smtClean="0"/>
          </a:p>
          <a:p>
            <a:r>
              <a:rPr lang="el-GR" dirty="0"/>
              <a:t>Τα υλικά που ανακυκλώνονται είναι το πλαστικό, το γυαλί, το αλουμίνιο, το χαρτί και τα χαρτοκιβώτια</a:t>
            </a:r>
            <a:r>
              <a:rPr lang="el-GR" dirty="0" smtClean="0"/>
              <a:t>, </a:t>
            </a:r>
            <a:r>
              <a:rPr lang="el-GR" dirty="0"/>
              <a:t>ο λευκοσίδηρος και το ξύλο. </a:t>
            </a:r>
            <a:endParaRPr lang="el-GR" dirty="0" smtClean="0"/>
          </a:p>
          <a:p>
            <a:r>
              <a:rPr lang="el-GR" dirty="0" smtClean="0"/>
              <a:t>Το </a:t>
            </a:r>
            <a:r>
              <a:rPr lang="el-GR" b="1" dirty="0"/>
              <a:t>Σύστημα Εναλλακτικής Διαχείρισης Αποβλήτων Συσκευασιών ΣΣΕΔ-ΑΝΑΚΥΚΛΩΣΗ </a:t>
            </a:r>
            <a:r>
              <a:rPr lang="el-GR" dirty="0"/>
              <a:t>ξεκίνησε τη λειτουργία του το 2003 τοποθετώντας μπλε κάδους ανακύκλωσης</a:t>
            </a:r>
            <a:r>
              <a:rPr lang="el-GR" dirty="0" smtClean="0"/>
              <a:t>.</a:t>
            </a:r>
          </a:p>
          <a:p>
            <a:r>
              <a:rPr lang="el-GR" dirty="0"/>
              <a:t>Οι ποσοτικοί στόχοι για τα απόβλητα συσκευασιών όπως ορίζονται στην </a:t>
            </a:r>
            <a:r>
              <a:rPr lang="el-GR" b="1" dirty="0"/>
              <a:t>ΚΥΑ 9268/469/07 </a:t>
            </a:r>
            <a:r>
              <a:rPr lang="el-GR" dirty="0"/>
              <a:t>θέτουν ότι μέχρι το τέλος του 2011, το ποσοστό των αποβλήτων συσκευασίας που πρέπει να ανακυκλώνεται κατά βάρος, κυμαίνεται μεταξύ </a:t>
            </a:r>
            <a:r>
              <a:rPr lang="el-GR" b="1" dirty="0"/>
              <a:t>55% και 80% </a:t>
            </a:r>
            <a:r>
              <a:rPr lang="el-GR" dirty="0"/>
              <a:t>. Αντίστοιχα οι στόχοι αξιοποίησης ή αποτέφρωσης ανέρχονται στο 60% τουλάχιστον κατά βάρος, των αποβλήτων συσκευασίας. Ανά υλικό οι στόχοι είναι οι παρακάτω:</a:t>
            </a:r>
          </a:p>
          <a:p>
            <a:r>
              <a:rPr lang="el-GR" dirty="0"/>
              <a:t>Γυαλί 60%</a:t>
            </a:r>
          </a:p>
          <a:p>
            <a:r>
              <a:rPr lang="el-GR" dirty="0"/>
              <a:t>Χαρτί και χαρτόνι 60%</a:t>
            </a:r>
          </a:p>
          <a:p>
            <a:r>
              <a:rPr lang="el-GR" dirty="0"/>
              <a:t>Μέταλλα 50%</a:t>
            </a:r>
          </a:p>
          <a:p>
            <a:r>
              <a:rPr lang="el-GR" dirty="0"/>
              <a:t>Πλαστικά 22,5%</a:t>
            </a:r>
          </a:p>
          <a:p>
            <a:r>
              <a:rPr lang="el-GR" dirty="0"/>
              <a:t>Ξύλο 15%</a:t>
            </a:r>
          </a:p>
          <a:p>
            <a:endParaRPr lang="el-GR" dirty="0"/>
          </a:p>
        </p:txBody>
      </p:sp>
    </p:spTree>
    <p:extLst>
      <p:ext uri="{BB962C8B-B14F-4D97-AF65-F5344CB8AC3E}">
        <p14:creationId xmlns:p14="http://schemas.microsoft.com/office/powerpoint/2010/main" val="13287814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Συσκευασιεσ και αποβλητα συσκευασιων </a:t>
            </a:r>
            <a:endParaRPr lang="el-GR" sz="1000" dirty="0"/>
          </a:p>
        </p:txBody>
      </p:sp>
      <p:sp>
        <p:nvSpPr>
          <p:cNvPr id="3" name="Θέση περιεχομένου 2"/>
          <p:cNvSpPr>
            <a:spLocks noGrp="1"/>
          </p:cNvSpPr>
          <p:nvPr>
            <p:ph sz="quarter" idx="13"/>
          </p:nvPr>
        </p:nvSpPr>
        <p:spPr/>
        <p:txBody>
          <a:bodyPr>
            <a:normAutofit/>
          </a:bodyPr>
          <a:lstStyle/>
          <a:p>
            <a:r>
              <a:rPr lang="el-GR" dirty="0"/>
              <a:t>Το 2009, έξι χρόνια από την έναρξη του συστήματος, ανακυκλώθηκαν </a:t>
            </a:r>
            <a:r>
              <a:rPr lang="el-GR" b="1" dirty="0"/>
              <a:t>527.400 τόνοι </a:t>
            </a:r>
            <a:r>
              <a:rPr lang="el-GR" dirty="0"/>
              <a:t>αποβλήτων συσκευασιών, ποσότητα που αντιστοιχεί στο 53% της παραγόμενης ποσότητας </a:t>
            </a:r>
            <a:r>
              <a:rPr lang="el-GR" dirty="0" smtClean="0"/>
              <a:t>συσκευασιών (Γιαταγάνα, 2013).</a:t>
            </a:r>
          </a:p>
          <a:p>
            <a:r>
              <a:rPr lang="el-GR" dirty="0"/>
              <a:t>Η σύνθεση των αποβλήτων συσκευασιών σε έναν </a:t>
            </a:r>
            <a:r>
              <a:rPr lang="el-GR" b="1" dirty="0"/>
              <a:t>μπλε κάδο </a:t>
            </a:r>
            <a:r>
              <a:rPr lang="el-GR" dirty="0"/>
              <a:t>κυμαίνεται ανάλογα με την περιοχή συλλογής. Μια ενδεικτική απεικόνιση των αποβλήτων με βάση τη σύνθεση των αποβλήτων από τα </a:t>
            </a:r>
            <a:r>
              <a:rPr lang="el-GR" b="1" dirty="0"/>
              <a:t>Κέντρα Διαλογής Υλικών Ανακύκλωσης (ΚΔΑΥ) </a:t>
            </a:r>
            <a:r>
              <a:rPr lang="el-GR" dirty="0"/>
              <a:t>της Αττικής είναι η </a:t>
            </a:r>
            <a:r>
              <a:rPr lang="el-GR" dirty="0" smtClean="0"/>
              <a:t>ακόλουθη:</a:t>
            </a:r>
          </a:p>
          <a:p>
            <a:r>
              <a:rPr lang="el-GR" dirty="0" smtClean="0"/>
              <a:t>Χαρτί εντύπων 42%, χαρτί συσκευασιών 35,3%, γυαλί 3,1%, σίδηρος 2,4%, αλουμίνιο 0,9%, πλαστικό 2,7%, φιάλες </a:t>
            </a:r>
            <a:r>
              <a:rPr lang="el-GR" dirty="0"/>
              <a:t>Ρ</a:t>
            </a:r>
            <a:r>
              <a:rPr lang="el-GR" dirty="0" smtClean="0"/>
              <a:t>ΕΤ 4,1%, φιάλες πολυαιθυλενίου 2,8%, φιλμ πολυαιθυλενίου 4,4%, λοιπά 2,3%.</a:t>
            </a:r>
            <a:endParaRPr lang="el-GR" dirty="0"/>
          </a:p>
        </p:txBody>
      </p:sp>
    </p:spTree>
    <p:extLst>
      <p:ext uri="{BB962C8B-B14F-4D97-AF65-F5344CB8AC3E}">
        <p14:creationId xmlns:p14="http://schemas.microsoft.com/office/powerpoint/2010/main" val="111996375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Οχηματα στο τελοσ του κυκλου ζωησ (ΟΤΚΖ) </a:t>
            </a:r>
            <a:r>
              <a:rPr lang="el-GR" sz="1000" cap="none" dirty="0" smtClean="0"/>
              <a:t>(</a:t>
            </a:r>
            <a:r>
              <a:rPr lang="en-US" sz="1000" cap="none" dirty="0" smtClean="0"/>
              <a:t>http</a:t>
            </a:r>
            <a:r>
              <a:rPr lang="en-US" sz="1000" cap="none" dirty="0"/>
              <a:t>://</a:t>
            </a:r>
            <a:r>
              <a:rPr lang="en-US" sz="1000" cap="none" dirty="0" smtClean="0"/>
              <a:t>www.eoan.gr/el/content/9</a:t>
            </a:r>
            <a:r>
              <a:rPr lang="el-GR" sz="1000" cap="none" dirty="0" smtClean="0"/>
              <a:t>)</a:t>
            </a:r>
            <a:endParaRPr lang="el-GR" sz="1000" dirty="0"/>
          </a:p>
        </p:txBody>
      </p:sp>
      <p:sp>
        <p:nvSpPr>
          <p:cNvPr id="3" name="Θέση περιεχομένου 2"/>
          <p:cNvSpPr>
            <a:spLocks noGrp="1"/>
          </p:cNvSpPr>
          <p:nvPr>
            <p:ph sz="quarter" idx="13"/>
          </p:nvPr>
        </p:nvSpPr>
        <p:spPr/>
        <p:txBody>
          <a:bodyPr/>
          <a:lstStyle/>
          <a:p>
            <a:r>
              <a:rPr lang="el-GR" dirty="0"/>
              <a:t>Κάθε χρόνο, στην Ε.Ε., παράγονται 8 έως 9 εκατομμύρια τόνοι αποβλήτων από </a:t>
            </a:r>
            <a:r>
              <a:rPr lang="el-GR" b="1" dirty="0"/>
              <a:t>οχήματα που έχουν φτάσει στο τέλος του κύκλου ζωής τους ( ΟΤΚΖ )</a:t>
            </a:r>
            <a:r>
              <a:rPr lang="el-GR" dirty="0"/>
              <a:t>. Από αυτήν την ποσότητα, το </a:t>
            </a:r>
            <a:r>
              <a:rPr lang="el-GR" b="1" dirty="0"/>
              <a:t>25% ανήκει στα επικίνδυνα απόβλητα</a:t>
            </a:r>
            <a:r>
              <a:rPr lang="el-GR" dirty="0" smtClean="0"/>
              <a:t>.</a:t>
            </a:r>
          </a:p>
          <a:p>
            <a:r>
              <a:rPr lang="el-GR" dirty="0" smtClean="0"/>
              <a:t>Τα </a:t>
            </a:r>
            <a:r>
              <a:rPr lang="el-GR" dirty="0"/>
              <a:t>μεγαλύτερα προβλήματα που αντιμετωπίζει η Ε.Ε. όσον αφορά τα οχήματα είναι:</a:t>
            </a:r>
          </a:p>
          <a:p>
            <a:pPr>
              <a:buFont typeface="Wingdings" panose="05000000000000000000" pitchFamily="2" charset="2"/>
              <a:buChar char="ü"/>
            </a:pPr>
            <a:r>
              <a:rPr lang="el-GR" dirty="0"/>
              <a:t>Ένας σημαντικός αριθμός αυτοκινήτων σε κάποιες χώρες αποσυναρμολογούνται από μη </a:t>
            </a:r>
            <a:r>
              <a:rPr lang="el-GR" dirty="0" err="1"/>
              <a:t>αδειοδοτημένους</a:t>
            </a:r>
            <a:r>
              <a:rPr lang="el-GR" dirty="0"/>
              <a:t> χειριστές, οι οποίοι αφαιρούν τα επιθυμητά μέρη εγκαταλείποντας, χωρίς επεξεργασία, τα υπόλοιπα.</a:t>
            </a:r>
          </a:p>
          <a:p>
            <a:pPr>
              <a:buFont typeface="Wingdings" panose="05000000000000000000" pitchFamily="2" charset="2"/>
              <a:buChar char="ü"/>
            </a:pPr>
            <a:r>
              <a:rPr lang="el-GR" dirty="0"/>
              <a:t>Κάποια αυτοκίνητα εγκαταλείπονται ή και «</a:t>
            </a:r>
            <a:r>
              <a:rPr lang="el-GR" dirty="0" err="1"/>
              <a:t>παρκάρονται</a:t>
            </a:r>
            <a:r>
              <a:rPr lang="el-GR" dirty="0"/>
              <a:t>» μόνιμα αντί να καταλήγουν στην ανακύκλωση</a:t>
            </a:r>
            <a:r>
              <a:rPr lang="el-GR" dirty="0" smtClean="0"/>
              <a:t>.</a:t>
            </a:r>
          </a:p>
          <a:p>
            <a:r>
              <a:rPr lang="el-GR" dirty="0"/>
              <a:t>Στην </a:t>
            </a:r>
            <a:r>
              <a:rPr lang="el-GR" dirty="0" smtClean="0"/>
              <a:t>Ελλάδα λειτουργεί το σύστημα </a:t>
            </a:r>
            <a:r>
              <a:rPr lang="el-GR" dirty="0"/>
              <a:t>της </a:t>
            </a:r>
            <a:r>
              <a:rPr lang="el-GR" b="1" dirty="0"/>
              <a:t>Εναλλακτικής Διαχείρισης Οχημάτων Ελλάδος (ΕΔΟΕ) </a:t>
            </a:r>
            <a:r>
              <a:rPr lang="el-GR" dirty="0" smtClean="0"/>
              <a:t>από </a:t>
            </a:r>
            <a:r>
              <a:rPr lang="el-GR" dirty="0"/>
              <a:t>τον Δεκέμβριο του </a:t>
            </a:r>
            <a:r>
              <a:rPr lang="el-GR" dirty="0" smtClean="0"/>
              <a:t>2004.</a:t>
            </a:r>
          </a:p>
          <a:p>
            <a:endParaRPr lang="el-GR" dirty="0"/>
          </a:p>
          <a:p>
            <a:endParaRPr lang="el-GR" dirty="0"/>
          </a:p>
        </p:txBody>
      </p:sp>
    </p:spTree>
    <p:extLst>
      <p:ext uri="{BB962C8B-B14F-4D97-AF65-F5344CB8AC3E}">
        <p14:creationId xmlns:p14="http://schemas.microsoft.com/office/powerpoint/2010/main" val="402729076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Οχηματα στο τελοσ του κυκλου ζωησ (ΟΤΚΖ) </a:t>
            </a:r>
            <a:r>
              <a:rPr lang="el-GR" sz="1000" cap="none" dirty="0" smtClean="0"/>
              <a:t>(</a:t>
            </a:r>
            <a:r>
              <a:rPr lang="en-US" sz="1000" cap="none" dirty="0" smtClean="0"/>
              <a:t>http</a:t>
            </a:r>
            <a:r>
              <a:rPr lang="en-US" sz="1000" cap="none" dirty="0"/>
              <a:t>://www.eoan.gr/el/content/9</a:t>
            </a:r>
            <a:r>
              <a:rPr lang="el-GR" sz="1000" cap="none" dirty="0" smtClean="0"/>
              <a:t>)</a:t>
            </a:r>
            <a:endParaRPr lang="el-GR" sz="1000" dirty="0"/>
          </a:p>
        </p:txBody>
      </p:sp>
      <p:sp>
        <p:nvSpPr>
          <p:cNvPr id="3" name="Θέση περιεχομένου 2"/>
          <p:cNvSpPr>
            <a:spLocks noGrp="1"/>
          </p:cNvSpPr>
          <p:nvPr>
            <p:ph sz="quarter" idx="13"/>
          </p:nvPr>
        </p:nvSpPr>
        <p:spPr/>
        <p:txBody>
          <a:bodyPr/>
          <a:lstStyle/>
          <a:p>
            <a:r>
              <a:rPr lang="el-GR" dirty="0" smtClean="0"/>
              <a:t>Το </a:t>
            </a:r>
            <a:r>
              <a:rPr lang="el-GR" dirty="0"/>
              <a:t>σύστημα ανακύκλωσης της ΕΔΟΕ συνεργάζεται και με άλλα συλλογικά συστήματα ανακύκλωσης, όπου παραδίδονται υλικά όπως ορυκτέλαια, ελαστικά και συσσωρευτές ενώ τα υπόλοιπα επικίνδυνα απόβλητα παραδίδονται σε εταιρείες διαχείρισης επικίνδυνων αποβλήτων</a:t>
            </a:r>
            <a:r>
              <a:rPr lang="el-GR" dirty="0" smtClean="0"/>
              <a:t>.</a:t>
            </a:r>
          </a:p>
          <a:p>
            <a:r>
              <a:rPr lang="el-GR" dirty="0" smtClean="0"/>
              <a:t> </a:t>
            </a:r>
            <a:r>
              <a:rPr lang="el-GR" dirty="0"/>
              <a:t>Ένα ποσοστό, σχεδόν </a:t>
            </a:r>
            <a:r>
              <a:rPr lang="el-GR" b="1" dirty="0"/>
              <a:t>75%, των ΟΤΚΖ </a:t>
            </a:r>
            <a:r>
              <a:rPr lang="el-GR" dirty="0"/>
              <a:t>αποτελείται από </a:t>
            </a:r>
            <a:r>
              <a:rPr lang="el-GR" b="1" dirty="0"/>
              <a:t>χρήσιμα μέταλλα </a:t>
            </a:r>
            <a:r>
              <a:rPr lang="el-GR" dirty="0"/>
              <a:t>τα οποία ανακυκλώνονται σε αντίστοιχες βιομηχανίες. Τέλος κάποια εξαρτήματα πωλούνται σαν μεταχειρισμένα ανταλλακτικά (επαναχρησιμοποίηση</a:t>
            </a:r>
            <a:r>
              <a:rPr lang="el-GR" dirty="0" smtClean="0"/>
              <a:t>).</a:t>
            </a:r>
          </a:p>
          <a:p>
            <a:r>
              <a:rPr lang="el-GR" dirty="0"/>
              <a:t>Με βάση το </a:t>
            </a:r>
            <a:r>
              <a:rPr lang="el-GR" b="1" dirty="0"/>
              <a:t>Προεδρικό Διάταγμα 116/2004</a:t>
            </a:r>
            <a:r>
              <a:rPr lang="el-GR" dirty="0"/>
              <a:t>, οι ποσοτικοί στόχοι ανακύκλωσης οχημάτων ορίζονται στο </a:t>
            </a:r>
            <a:r>
              <a:rPr lang="el-GR" b="1" dirty="0"/>
              <a:t>85% </a:t>
            </a:r>
            <a:r>
              <a:rPr lang="el-GR" dirty="0"/>
              <a:t>για οχήματα παραγωγής </a:t>
            </a:r>
            <a:r>
              <a:rPr lang="el-GR" b="1" dirty="0"/>
              <a:t>μετά την 1/1/1980 </a:t>
            </a:r>
            <a:r>
              <a:rPr lang="el-GR" dirty="0"/>
              <a:t>και στο </a:t>
            </a:r>
            <a:r>
              <a:rPr lang="el-GR" b="1" dirty="0"/>
              <a:t>75% </a:t>
            </a:r>
            <a:r>
              <a:rPr lang="el-GR" dirty="0"/>
              <a:t>για οχήματα παραγωγής </a:t>
            </a:r>
            <a:r>
              <a:rPr lang="el-GR" b="1" dirty="0"/>
              <a:t>προ 1/1/1980</a:t>
            </a:r>
            <a:r>
              <a:rPr lang="el-GR" dirty="0"/>
              <a:t>. Ως ημερομηνία παραγωγής λαμβάνεται η ημερομηνία πρώτης άδειας. Με βάση τα στοιχεία του 2010, η Ελλάδα επιτυγχάνει τους ποσοτικούς στόχους και στις 2 κατηγορίες.</a:t>
            </a:r>
          </a:p>
          <a:p>
            <a:endParaRPr lang="el-GR" dirty="0"/>
          </a:p>
        </p:txBody>
      </p:sp>
    </p:spTree>
    <p:extLst>
      <p:ext uri="{BB962C8B-B14F-4D97-AF65-F5344CB8AC3E}">
        <p14:creationId xmlns:p14="http://schemas.microsoft.com/office/powerpoint/2010/main" val="2919260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Επιπτωσεισ των επικινδυνων υλικων </a:t>
            </a:r>
            <a:r>
              <a:rPr lang="el-GR" sz="1000" dirty="0" smtClean="0"/>
              <a:t>(</a:t>
            </a:r>
            <a:r>
              <a:rPr lang="el-GR" sz="1000" cap="none" dirty="0" smtClean="0"/>
              <a:t>Πηγή: </a:t>
            </a:r>
            <a:r>
              <a:rPr lang="en-US" sz="1000" cap="none" dirty="0" err="1" smtClean="0"/>
              <a:t>Alaee</a:t>
            </a:r>
            <a:r>
              <a:rPr lang="en-US" sz="1000" cap="none" dirty="0" smtClean="0"/>
              <a:t> et al</a:t>
            </a:r>
            <a:r>
              <a:rPr lang="el-GR" sz="1000" cap="none" dirty="0" smtClean="0"/>
              <a:t>., 2003, Κουτσελίνης, 2004, Κούγκολος, 2005, Κουρλετάκη, 2007, Ιδία επεξεργασία</a:t>
            </a:r>
            <a:r>
              <a:rPr lang="el-GR" sz="1000" dirty="0" smtClean="0"/>
              <a:t>)</a:t>
            </a:r>
            <a:endParaRPr lang="el-GR" dirty="0"/>
          </a:p>
        </p:txBody>
      </p:sp>
      <p:sp>
        <p:nvSpPr>
          <p:cNvPr id="3" name="Θέση περιεχομένου 2"/>
          <p:cNvSpPr>
            <a:spLocks noGrp="1"/>
          </p:cNvSpPr>
          <p:nvPr>
            <p:ph sz="quarter" idx="13"/>
          </p:nvPr>
        </p:nvSpPr>
        <p:spPr/>
        <p:txBody>
          <a:bodyPr/>
          <a:lstStyle/>
          <a:p>
            <a:r>
              <a:rPr lang="el-GR" b="1" dirty="0" smtClean="0"/>
              <a:t>Μόλυβδος: </a:t>
            </a:r>
            <a:r>
              <a:rPr lang="el-GR" dirty="0"/>
              <a:t>Στους ενήλικες παρατηρούνται τοξικά φαινόμενα όταν η συγκέντρωση μολύβδου στο αίμα είναι πάνω από 800μ</a:t>
            </a:r>
            <a:r>
              <a:rPr lang="en-US" dirty="0"/>
              <a:t>g</a:t>
            </a:r>
            <a:r>
              <a:rPr lang="el-GR" dirty="0"/>
              <a:t>/</a:t>
            </a:r>
            <a:r>
              <a:rPr lang="en-US" dirty="0"/>
              <a:t>L</a:t>
            </a:r>
            <a:r>
              <a:rPr lang="el-GR" dirty="0"/>
              <a:t> αλλά συχνά και 400μ</a:t>
            </a:r>
            <a:r>
              <a:rPr lang="en-US" dirty="0"/>
              <a:t>g</a:t>
            </a:r>
            <a:r>
              <a:rPr lang="el-GR" dirty="0"/>
              <a:t>/</a:t>
            </a:r>
            <a:r>
              <a:rPr lang="en-US" dirty="0"/>
              <a:t>L</a:t>
            </a:r>
            <a:r>
              <a:rPr lang="el-GR" dirty="0"/>
              <a:t>. Στα παιδιά η τοξικότητα του μολύβδου εμφανίζεται σε συγκεντρώσεις  των 50μ</a:t>
            </a:r>
            <a:r>
              <a:rPr lang="en-US" dirty="0"/>
              <a:t>g</a:t>
            </a:r>
            <a:r>
              <a:rPr lang="el-GR" dirty="0"/>
              <a:t>/</a:t>
            </a:r>
            <a:r>
              <a:rPr lang="en-US" dirty="0"/>
              <a:t>L</a:t>
            </a:r>
            <a:r>
              <a:rPr lang="el-GR" dirty="0"/>
              <a:t>. Οι διανοητικές λειτουργίες των παιδιών επηρεάζονται ακόμα και όταν οι τιμές συγκέντρωσης του μολύβδου είναι μικρότερες απ’ αυτές που συνδέονται με συμπτώματα δηλητηρίασης. Η μέση τιμή μολύβδου στα παιδιά των πόλεων της Δυτικής Ευρώπης είναι 200μ</a:t>
            </a:r>
            <a:r>
              <a:rPr lang="en-US" dirty="0"/>
              <a:t>g</a:t>
            </a:r>
            <a:r>
              <a:rPr lang="el-GR" dirty="0"/>
              <a:t>/</a:t>
            </a:r>
            <a:r>
              <a:rPr lang="en-US" dirty="0"/>
              <a:t>L</a:t>
            </a:r>
            <a:r>
              <a:rPr lang="el-GR" dirty="0" smtClean="0"/>
              <a:t>.</a:t>
            </a:r>
          </a:p>
          <a:p>
            <a:r>
              <a:rPr lang="el-GR" b="1" dirty="0" smtClean="0"/>
              <a:t>Υδράργυρος: </a:t>
            </a:r>
            <a:r>
              <a:rPr lang="el-GR" dirty="0"/>
              <a:t>Οι διάφορες ενώσεις του υδραργύρου έχουν και διαφορετικές φυσικοχημικές ιδιότητες, γεγονός που έχει ως αποτέλεσμα η τοξική τους δράση να εμφανίζει διαφορετικά συμπτώματα. Σε γενικές γραμμές η τοξικότητα του υδραργύρου και των ενώσεων του κυρίως εμφανίζεται υπό μορφή δηλητηριάσεων και υπό μορφή διαταραχών του νευρικού συστήματος (διαταραχές του ψυχισμού ή </a:t>
            </a:r>
            <a:r>
              <a:rPr lang="el-GR" dirty="0" err="1"/>
              <a:t>νευροψυχιατρικές</a:t>
            </a:r>
            <a:r>
              <a:rPr lang="el-GR" dirty="0"/>
              <a:t> διαταραχές και τρόμος) που αποδίδονται με τον όρο </a:t>
            </a:r>
            <a:r>
              <a:rPr lang="el-GR" dirty="0" err="1"/>
              <a:t>νευροψυχιατρικό</a:t>
            </a:r>
            <a:r>
              <a:rPr lang="el-GR" dirty="0"/>
              <a:t> σύνδρομο.</a:t>
            </a:r>
            <a:endParaRPr lang="el-GR" b="1" dirty="0"/>
          </a:p>
        </p:txBody>
      </p:sp>
    </p:spTree>
    <p:extLst>
      <p:ext uri="{BB962C8B-B14F-4D97-AF65-F5344CB8AC3E}">
        <p14:creationId xmlns:p14="http://schemas.microsoft.com/office/powerpoint/2010/main" val="395416275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Οχηματα στο τελοσ του κυκλου ζωησ (ΟΤΚΖ) </a:t>
            </a:r>
            <a:r>
              <a:rPr lang="el-GR" sz="1000" cap="none" dirty="0" smtClean="0"/>
              <a:t>(</a:t>
            </a:r>
            <a:r>
              <a:rPr lang="en-US" sz="1000" cap="none" dirty="0"/>
              <a:t>http://www.eoan.gr/el/content/9</a:t>
            </a:r>
            <a:r>
              <a:rPr lang="el-GR" sz="1000" cap="none" dirty="0" smtClean="0"/>
              <a:t>)</a:t>
            </a:r>
            <a:endParaRPr lang="el-GR" sz="1000" dirty="0"/>
          </a:p>
        </p:txBody>
      </p:sp>
      <p:sp>
        <p:nvSpPr>
          <p:cNvPr id="3" name="Θέση περιεχομένου 2"/>
          <p:cNvSpPr>
            <a:spLocks noGrp="1"/>
          </p:cNvSpPr>
          <p:nvPr>
            <p:ph sz="quarter" idx="13"/>
          </p:nvPr>
        </p:nvSpPr>
        <p:spPr/>
        <p:txBody>
          <a:bodyPr/>
          <a:lstStyle/>
          <a:p>
            <a:r>
              <a:rPr lang="el-GR" dirty="0" smtClean="0"/>
              <a:t>Οι </a:t>
            </a:r>
            <a:r>
              <a:rPr lang="el-GR" dirty="0"/>
              <a:t>επιπτώσεις από την μη ορθή ανακύκλωση οχημάτων αφορούν τη ζημιά που μπορεί να προκληθεί από τα επικίνδυνα απόβλητα που εμπεριέχονται στα οχήματα. Τα απόβλητα αυτά είναι τα </a:t>
            </a:r>
            <a:r>
              <a:rPr lang="el-GR" b="1" dirty="0"/>
              <a:t>βαρέα μέταλλα, </a:t>
            </a:r>
            <a:r>
              <a:rPr lang="el-GR" dirty="0"/>
              <a:t>όπως ο μόλυβδος και το κάδμιο, που χρησιμοποιούνται πέρα από τις μπαταρίες και ως προσθετικά στα πλαστικά. Στις βαφές και τις κόλλες, περιέχεται </a:t>
            </a:r>
            <a:r>
              <a:rPr lang="el-GR" dirty="0" err="1"/>
              <a:t>εξασθενές</a:t>
            </a:r>
            <a:r>
              <a:rPr lang="el-GR" dirty="0"/>
              <a:t> χρώμιο και κάδμιο ενώ ο υδράργυρος, χρησιμοποιείται για τα μέσα φωτισμού. Τα υλικά αυτά μπορούν να προκαλέσουν περιβαλλοντική υποβάθμιση στο έδαφος και στους υδάτινους αποδέκτες. Επιπλέον τα επικίνδυνα υγρά ενός αυτοκινήτου όπως π.χ. το </a:t>
            </a:r>
            <a:r>
              <a:rPr lang="el-GR" dirty="0" err="1"/>
              <a:t>φρέον</a:t>
            </a:r>
            <a:r>
              <a:rPr lang="el-GR" dirty="0"/>
              <a:t> είναι δυνητικά ισχυρά αέρια του θερμοκηπίου και μπορούν να συμβάλλουν στην επιδείνωση του φαινομένου του θερμοκηπίου.</a:t>
            </a:r>
          </a:p>
        </p:txBody>
      </p:sp>
    </p:spTree>
    <p:extLst>
      <p:ext uri="{BB962C8B-B14F-4D97-AF65-F5344CB8AC3E}">
        <p14:creationId xmlns:p14="http://schemas.microsoft.com/office/powerpoint/2010/main" val="13339227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Οφελη απο την </a:t>
            </a:r>
            <a:r>
              <a:rPr lang="el-GR" dirty="0" err="1" smtClean="0"/>
              <a:t>ανακυκλωση</a:t>
            </a:r>
            <a:r>
              <a:rPr lang="el-GR" dirty="0" smtClean="0"/>
              <a:t> των ΟΤΚΖ </a:t>
            </a:r>
            <a:r>
              <a:rPr lang="el-GR" sz="1000" cap="none" dirty="0" smtClean="0"/>
              <a:t>(</a:t>
            </a:r>
            <a:r>
              <a:rPr lang="en-US" sz="1000" cap="none" dirty="0"/>
              <a:t>http://www.eoan.gr/el/content/9</a:t>
            </a:r>
            <a:r>
              <a:rPr lang="el-GR" sz="1000" cap="none" dirty="0" smtClean="0"/>
              <a:t>)</a:t>
            </a:r>
            <a:endParaRPr lang="el-GR" sz="1000" dirty="0"/>
          </a:p>
        </p:txBody>
      </p:sp>
      <p:sp>
        <p:nvSpPr>
          <p:cNvPr id="3" name="Θέση περιεχομένου 2"/>
          <p:cNvSpPr>
            <a:spLocks noGrp="1"/>
          </p:cNvSpPr>
          <p:nvPr>
            <p:ph sz="quarter" idx="13"/>
          </p:nvPr>
        </p:nvSpPr>
        <p:spPr/>
        <p:txBody>
          <a:bodyPr/>
          <a:lstStyle/>
          <a:p>
            <a:r>
              <a:rPr lang="el-GR" dirty="0" smtClean="0"/>
              <a:t>Απελευθερώνεται </a:t>
            </a:r>
            <a:r>
              <a:rPr lang="el-GR" dirty="0"/>
              <a:t>πολύτιμος ελεύθερος δημόσιος χώρος στάθμευσης από τα μεγάλα αστικά κέντρα και αποτρέπεται η διαρροή των επικίνδυνων υλικών που περιέχονται σε αυτά στο περιβάλλον</a:t>
            </a:r>
            <a:r>
              <a:rPr lang="el-GR" dirty="0" smtClean="0"/>
              <a:t>.</a:t>
            </a:r>
          </a:p>
          <a:p>
            <a:r>
              <a:rPr lang="el-GR" dirty="0" smtClean="0"/>
              <a:t>Ανάκτηση σημαντικών ποσοτήτων </a:t>
            </a:r>
            <a:r>
              <a:rPr lang="el-GR" dirty="0"/>
              <a:t>σιδηρούχων μετάλλων, όπως είναι ο χάλυβας και ο σίδηρος καθώς και πλαστικών. Αξίζει να σημειωθεί ότι στα νέα οχήματα πλέον χρησιμοποιείται περίπου 25% ανακυκλωμένος χάλυβας. </a:t>
            </a:r>
            <a:endParaRPr lang="el-GR" dirty="0" smtClean="0"/>
          </a:p>
          <a:p>
            <a:r>
              <a:rPr lang="el-GR" dirty="0" smtClean="0"/>
              <a:t>Εξοικονόμηση πόρων και ενέργειας.</a:t>
            </a:r>
          </a:p>
          <a:p>
            <a:r>
              <a:rPr lang="el-GR" dirty="0" smtClean="0"/>
              <a:t>Η </a:t>
            </a:r>
            <a:r>
              <a:rPr lang="el-GR" dirty="0"/>
              <a:t>ανακύκλωση αυτοκινήτων τροφοδοτεί τα άλλα συστήματα ανακύκλωσης (ελαστικά, μπαταρίες και ορυκτέλαια)</a:t>
            </a:r>
          </a:p>
        </p:txBody>
      </p:sp>
    </p:spTree>
    <p:extLst>
      <p:ext uri="{BB962C8B-B14F-4D97-AF65-F5344CB8AC3E}">
        <p14:creationId xmlns:p14="http://schemas.microsoft.com/office/powerpoint/2010/main" val="206935116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Αποβλητα Εκσκαφων Κατασκευων και Κατεδαφισεων </a:t>
            </a:r>
            <a:r>
              <a:rPr lang="el-GR" dirty="0"/>
              <a:t>(ΑEKK</a:t>
            </a:r>
            <a:r>
              <a:rPr lang="el-GR" dirty="0" smtClean="0"/>
              <a:t>) </a:t>
            </a:r>
            <a:r>
              <a:rPr lang="el-GR" sz="1000" cap="none" dirty="0" smtClean="0"/>
              <a:t>(</a:t>
            </a:r>
            <a:r>
              <a:rPr lang="en-US" sz="1000" cap="none" dirty="0"/>
              <a:t>http://www.eoan.gr/el/content/14</a:t>
            </a:r>
            <a:r>
              <a:rPr lang="el-GR" sz="1000" cap="none" dirty="0" smtClean="0"/>
              <a:t>)</a:t>
            </a:r>
            <a:endParaRPr lang="el-GR" sz="1000" dirty="0"/>
          </a:p>
        </p:txBody>
      </p:sp>
      <p:sp>
        <p:nvSpPr>
          <p:cNvPr id="3" name="Θέση περιεχομένου 2"/>
          <p:cNvSpPr>
            <a:spLocks noGrp="1"/>
          </p:cNvSpPr>
          <p:nvPr>
            <p:ph sz="quarter" idx="13"/>
          </p:nvPr>
        </p:nvSpPr>
        <p:spPr>
          <a:xfrm>
            <a:off x="609600" y="1600200"/>
            <a:ext cx="7924800" cy="4925144"/>
          </a:xfrm>
        </p:spPr>
        <p:txBody>
          <a:bodyPr>
            <a:normAutofit/>
          </a:bodyPr>
          <a:lstStyle/>
          <a:p>
            <a:r>
              <a:rPr lang="el-GR" dirty="0"/>
              <a:t>Τα απόβλητα εκσκαφών, κατασκευών και κατεδαφίσεων είναι από τα πιο βαριά και ογκώδη απόβλητα που παράγονται στην Ευρωπαϊκή Ένωση. Αντιπροσωπεύουν το </a:t>
            </a:r>
            <a:r>
              <a:rPr lang="el-GR" b="1" dirty="0"/>
              <a:t>25% - 30%</a:t>
            </a:r>
            <a:r>
              <a:rPr lang="el-GR" dirty="0"/>
              <a:t> περίπου του συνόλου των παραγόμενων αποβλήτων στην Ευρωπαϊκή </a:t>
            </a:r>
            <a:r>
              <a:rPr lang="el-GR" dirty="0" smtClean="0"/>
              <a:t>Ένωση.</a:t>
            </a:r>
          </a:p>
          <a:p>
            <a:r>
              <a:rPr lang="el-GR" dirty="0" smtClean="0"/>
              <a:t>Αποτελούνται </a:t>
            </a:r>
            <a:r>
              <a:rPr lang="el-GR" dirty="0"/>
              <a:t>από υλικά, όπως σκυρόδεμα, σίδηρο, τούβλα, γύψο, ξύλο, γυαλί, μέταλλα, πλαστικά, αμίαντο και χώμα, υλικά που μπορούν να ανακυκλωθούν</a:t>
            </a:r>
            <a:r>
              <a:rPr lang="el-GR" dirty="0" smtClean="0"/>
              <a:t>.</a:t>
            </a:r>
          </a:p>
          <a:p>
            <a:r>
              <a:rPr lang="el-GR" dirty="0" smtClean="0"/>
              <a:t>Υπάρχει </a:t>
            </a:r>
            <a:r>
              <a:rPr lang="el-GR" dirty="0"/>
              <a:t>μια νέα αγορά για χρήση αδρανών υλικών που προέρχονται από ΑΕΚΚ για διάφορα κατασκευαστικά έργα</a:t>
            </a:r>
            <a:r>
              <a:rPr lang="el-GR" dirty="0" smtClean="0"/>
              <a:t>.</a:t>
            </a:r>
          </a:p>
          <a:p>
            <a:r>
              <a:rPr lang="el-GR" dirty="0" smtClean="0"/>
              <a:t>Η </a:t>
            </a:r>
            <a:r>
              <a:rPr lang="el-GR" dirty="0"/>
              <a:t>τεχνολογία για το διαχωρισμό και την ανάκτηση των αποβλήτων κατασκευών και κατεδαφίσεων είναι καλά εδραιωμένη, εύκολα </a:t>
            </a:r>
            <a:r>
              <a:rPr lang="el-GR" dirty="0" err="1"/>
              <a:t>προσβάσιμη</a:t>
            </a:r>
            <a:r>
              <a:rPr lang="el-GR" dirty="0"/>
              <a:t> και γενικά χαμηλού κόστους</a:t>
            </a:r>
            <a:r>
              <a:rPr lang="el-GR" dirty="0" smtClean="0"/>
              <a:t>.</a:t>
            </a:r>
          </a:p>
          <a:p>
            <a:r>
              <a:rPr lang="el-GR" dirty="0" smtClean="0"/>
              <a:t>Το </a:t>
            </a:r>
            <a:r>
              <a:rPr lang="el-GR" dirty="0"/>
              <a:t>επίπεδο της ανακύκλωσης και επαναχρησιμοποίησης των αποβλήτων ποικίλλει σε μεγάλο βαθμό σε ολόκληρη την Ε.Ε. από λιγότερο από 10% έως και πάνω από 90</a:t>
            </a:r>
            <a:r>
              <a:rPr lang="el-GR" dirty="0" smtClean="0"/>
              <a:t>%.</a:t>
            </a:r>
          </a:p>
          <a:p>
            <a:r>
              <a:rPr lang="el-GR" dirty="0"/>
              <a:t>Στην Ελλάδα η ποσότητα των αποβλήτων που παράγονται από τις διάφορες οικοδομικές εργασίες (κατασκευές και κατεδαφίσεις) εκτιμώνται σε 6-7 εκατ. τόνους </a:t>
            </a:r>
            <a:r>
              <a:rPr lang="el-GR" dirty="0" smtClean="0"/>
              <a:t>ετησίως αλλά </a:t>
            </a:r>
            <a:r>
              <a:rPr lang="el-GR" dirty="0"/>
              <a:t>βαίνουν συνεχώς μειούμενες λόγω της κρίσης στον κλάδο κατασκευών. </a:t>
            </a:r>
          </a:p>
        </p:txBody>
      </p:sp>
    </p:spTree>
    <p:extLst>
      <p:ext uri="{BB962C8B-B14F-4D97-AF65-F5344CB8AC3E}">
        <p14:creationId xmlns:p14="http://schemas.microsoft.com/office/powerpoint/2010/main" val="172660034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Αποβλητα </a:t>
            </a:r>
            <a:r>
              <a:rPr lang="el-GR" dirty="0" err="1"/>
              <a:t>Εκσκαφων</a:t>
            </a:r>
            <a:r>
              <a:rPr lang="el-GR" dirty="0"/>
              <a:t> </a:t>
            </a:r>
            <a:r>
              <a:rPr lang="el-GR" dirty="0" err="1"/>
              <a:t>Κατασκευων</a:t>
            </a:r>
            <a:r>
              <a:rPr lang="el-GR" dirty="0"/>
              <a:t> και </a:t>
            </a:r>
            <a:r>
              <a:rPr lang="el-GR" dirty="0" err="1"/>
              <a:t>Κατεδαφισεων</a:t>
            </a:r>
            <a:r>
              <a:rPr lang="el-GR" dirty="0"/>
              <a:t> (ΑEKK</a:t>
            </a:r>
            <a:r>
              <a:rPr lang="el-GR" dirty="0" smtClean="0"/>
              <a:t>)</a:t>
            </a:r>
            <a:endParaRPr lang="el-GR" dirty="0"/>
          </a:p>
        </p:txBody>
      </p:sp>
      <p:sp>
        <p:nvSpPr>
          <p:cNvPr id="3" name="Θέση περιεχομένου 2"/>
          <p:cNvSpPr>
            <a:spLocks noGrp="1"/>
          </p:cNvSpPr>
          <p:nvPr>
            <p:ph sz="quarter" idx="13"/>
          </p:nvPr>
        </p:nvSpPr>
        <p:spPr/>
        <p:txBody>
          <a:bodyPr/>
          <a:lstStyle/>
          <a:p>
            <a:r>
              <a:rPr lang="el-GR" dirty="0" smtClean="0"/>
              <a:t>Η ανακύκλωση των αποβλήτων εκσκαφών, κατασκευών και κατεδαφίσεων κυρίως στοχεύει στην παραγωγή προϊόντων που απευθύνονται σε δύο διαφορετικά είδη χρήσης: α) στοχεύει στην παραγωγή αδρανούς υλικού που να μπορεί να χρησιμοποιηθεί ως δευτερογενής κατασκευαστική πρώτη ύλη η οποία να παρουσιάζει την ίδια </a:t>
            </a:r>
            <a:r>
              <a:rPr lang="el-GR" dirty="0" err="1" smtClean="0"/>
              <a:t>ποιότηττα</a:t>
            </a:r>
            <a:r>
              <a:rPr lang="el-GR" dirty="0" smtClean="0"/>
              <a:t> που απαιτείται και από τις πρωτογενείς κατασκευαστικές ύλες.</a:t>
            </a:r>
          </a:p>
          <a:p>
            <a:r>
              <a:rPr lang="el-GR" dirty="0"/>
              <a:t>β</a:t>
            </a:r>
            <a:r>
              <a:rPr lang="el-GR" dirty="0" smtClean="0"/>
              <a:t>) στην παραγωγή κατασκευαστικού υλικού κατώτερης ποιότητας για δευτερεύουσες χρήσεις όπως υλικό γεμίσματος, ή υλικό για την κατασκευή χώρου πάρκινγκ </a:t>
            </a:r>
            <a:r>
              <a:rPr lang="en-US" dirty="0" smtClean="0"/>
              <a:t>(</a:t>
            </a:r>
            <a:r>
              <a:rPr lang="en-US" dirty="0" err="1" smtClean="0"/>
              <a:t>Hadjieva-Zaharieva</a:t>
            </a:r>
            <a:r>
              <a:rPr lang="en-US" dirty="0" smtClean="0"/>
              <a:t> et al., 2003)</a:t>
            </a:r>
            <a:r>
              <a:rPr lang="el-GR" dirty="0" smtClean="0"/>
              <a:t>.</a:t>
            </a:r>
            <a:endParaRPr lang="el-GR" dirty="0"/>
          </a:p>
        </p:txBody>
      </p:sp>
    </p:spTree>
    <p:extLst>
      <p:ext uri="{BB962C8B-B14F-4D97-AF65-F5344CB8AC3E}">
        <p14:creationId xmlns:p14="http://schemas.microsoft.com/office/powerpoint/2010/main" val="76678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Μεταχειρισμενα ελαστικα οχηματων </a:t>
            </a:r>
            <a:r>
              <a:rPr lang="el-GR" sz="1000" cap="none" dirty="0" smtClean="0"/>
              <a:t>(</a:t>
            </a:r>
            <a:r>
              <a:rPr lang="en-US" sz="1000" cap="none" dirty="0"/>
              <a:t>http://www.eoan.gr/el/content/10</a:t>
            </a:r>
            <a:r>
              <a:rPr lang="el-GR" sz="1000" cap="none" dirty="0" smtClean="0"/>
              <a:t>)</a:t>
            </a:r>
            <a:endParaRPr lang="el-GR" sz="1000" dirty="0"/>
          </a:p>
        </p:txBody>
      </p:sp>
      <p:sp>
        <p:nvSpPr>
          <p:cNvPr id="3" name="Θέση περιεχομένου 2"/>
          <p:cNvSpPr>
            <a:spLocks noGrp="1"/>
          </p:cNvSpPr>
          <p:nvPr>
            <p:ph sz="quarter" idx="13"/>
          </p:nvPr>
        </p:nvSpPr>
        <p:spPr>
          <a:xfrm>
            <a:off x="609600" y="1600200"/>
            <a:ext cx="7924800" cy="4925144"/>
          </a:xfrm>
        </p:spPr>
        <p:txBody>
          <a:bodyPr>
            <a:normAutofit lnSpcReduction="10000"/>
          </a:bodyPr>
          <a:lstStyle/>
          <a:p>
            <a:r>
              <a:rPr lang="el-GR" dirty="0"/>
              <a:t>Σύμφωνα με τα στοιχεία της ETRA (European </a:t>
            </a:r>
            <a:r>
              <a:rPr lang="el-GR" dirty="0" smtClean="0"/>
              <a:t>Tire </a:t>
            </a:r>
            <a:r>
              <a:rPr lang="el-GR" dirty="0"/>
              <a:t>Recycling Association), περίπου </a:t>
            </a:r>
            <a:r>
              <a:rPr lang="el-GR" b="1" dirty="0"/>
              <a:t>3.250.000 τόνοι </a:t>
            </a:r>
            <a:r>
              <a:rPr lang="el-GR" dirty="0"/>
              <a:t>ελαστικών αφαιρούνται από αυτοκίνητα και φορτηγά στην Ευρωπαϊκή Ένωση των 27 κρατών-μελών και χαρακτηρίζονται ως απόβλητα</a:t>
            </a:r>
            <a:r>
              <a:rPr lang="el-GR" dirty="0" smtClean="0"/>
              <a:t>.</a:t>
            </a:r>
          </a:p>
          <a:p>
            <a:r>
              <a:rPr lang="el-GR" dirty="0"/>
              <a:t>Τα ελαστικά των αυτοκινήτων, πέρα από το </a:t>
            </a:r>
            <a:r>
              <a:rPr lang="el-GR" b="1" dirty="0"/>
              <a:t>καουτσούκ </a:t>
            </a:r>
            <a:r>
              <a:rPr lang="el-GR" dirty="0"/>
              <a:t>το οποίο χρησιμοποιούν, περιέχουν και ποσότητες </a:t>
            </a:r>
            <a:r>
              <a:rPr lang="el-GR" b="1" dirty="0"/>
              <a:t>μετάλλου , </a:t>
            </a:r>
            <a:r>
              <a:rPr lang="el-GR" dirty="0"/>
              <a:t>όπως χάλυβας και σίδηρος, σε ποσοστό που φτάνει και το 15% του βάρους του ελαστικού που μπορούν να ανακτηθούν και να επαναχρησιμοποιηθούν. </a:t>
            </a:r>
            <a:endParaRPr lang="el-GR" dirty="0" smtClean="0"/>
          </a:p>
          <a:p>
            <a:r>
              <a:rPr lang="el-GR" dirty="0" smtClean="0"/>
              <a:t>Στην ΕΕ πλέον</a:t>
            </a:r>
            <a:r>
              <a:rPr lang="el-GR" dirty="0"/>
              <a:t>, ποσοστό λιγότερο από το 18% καταλήγει σε ΧΥΤΑ, ενώ περίπου το </a:t>
            </a:r>
            <a:r>
              <a:rPr lang="el-GR" b="1" dirty="0"/>
              <a:t>35% ανακυκλώνεται </a:t>
            </a:r>
            <a:r>
              <a:rPr lang="el-GR" dirty="0"/>
              <a:t>και ένα άλλο </a:t>
            </a:r>
            <a:r>
              <a:rPr lang="el-GR" b="1" dirty="0"/>
              <a:t>35% </a:t>
            </a:r>
            <a:r>
              <a:rPr lang="el-GR" dirty="0"/>
              <a:t>χρησιμοποιείται για την </a:t>
            </a:r>
            <a:r>
              <a:rPr lang="el-GR" b="1" dirty="0"/>
              <a:t>παραγωγή ενέργειας </a:t>
            </a:r>
            <a:r>
              <a:rPr lang="el-GR" dirty="0" smtClean="0"/>
              <a:t>.,</a:t>
            </a:r>
          </a:p>
          <a:p>
            <a:r>
              <a:rPr lang="el-GR" dirty="0"/>
              <a:t>Σύμφωνα με στοιχεία της ETRA απαιτούνται </a:t>
            </a:r>
            <a:r>
              <a:rPr lang="el-GR" b="1" dirty="0"/>
              <a:t>121.000 μονάδες ενέργειας </a:t>
            </a:r>
            <a:r>
              <a:rPr lang="el-GR" dirty="0"/>
              <a:t>για την παραγωγή </a:t>
            </a:r>
            <a:r>
              <a:rPr lang="el-GR" b="1" dirty="0"/>
              <a:t>1 κιλού νέου καουτσούκ </a:t>
            </a:r>
            <a:r>
              <a:rPr lang="el-GR" dirty="0"/>
              <a:t>αλλά μόλις </a:t>
            </a:r>
            <a:r>
              <a:rPr lang="el-GR" b="1" dirty="0"/>
              <a:t>2.200 μονάδες ενέργειας </a:t>
            </a:r>
            <a:r>
              <a:rPr lang="el-GR" dirty="0"/>
              <a:t>για την παραγωγή </a:t>
            </a:r>
            <a:r>
              <a:rPr lang="el-GR" b="1" dirty="0"/>
              <a:t>1 κιλού τρίμματος από ανακυκλωμένο καουτσούκ </a:t>
            </a:r>
            <a:r>
              <a:rPr lang="el-GR" dirty="0"/>
              <a:t>. Το αποτέλεσμα είναι να παράγονται 4,35 τόνοι CO </a:t>
            </a:r>
            <a:r>
              <a:rPr lang="el-GR" baseline="-25000" dirty="0"/>
              <a:t>2 </a:t>
            </a:r>
            <a:r>
              <a:rPr lang="el-GR" dirty="0"/>
              <a:t>από τη διαδικασία παραγωγής φυσικού καουτσούκ αλλά μόλις 97 κιλά CO </a:t>
            </a:r>
            <a:r>
              <a:rPr lang="el-GR" baseline="-25000" dirty="0"/>
              <a:t>2 </a:t>
            </a:r>
            <a:r>
              <a:rPr lang="el-GR" dirty="0"/>
              <a:t>για την παραγωγή της ίδιας ποσότητας ανακυκλωμένου καουτσούκ. Επομένως το όφελος είναι διπλό τόσο για την αποφυγή της διόγκωσης του φαινομένου της κλιματικής αλλαγής, όσο και για τη διαδικασία βιώσιμης διαχείρισης των διαθέσιμων φυσικών πόρων. Το ανακυκλωμένο καουτσούκ χρησιμοποιείται για την </a:t>
            </a:r>
            <a:r>
              <a:rPr lang="el-GR" b="1" dirty="0"/>
              <a:t>παραγωγή ενέργειας</a:t>
            </a:r>
            <a:endParaRPr lang="el-GR" dirty="0"/>
          </a:p>
        </p:txBody>
      </p:sp>
    </p:spTree>
    <p:extLst>
      <p:ext uri="{BB962C8B-B14F-4D97-AF65-F5344CB8AC3E}">
        <p14:creationId xmlns:p14="http://schemas.microsoft.com/office/powerpoint/2010/main" val="92211685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Μεταχειρισμενα ελαστικα οχηματων </a:t>
            </a:r>
            <a:r>
              <a:rPr lang="el-GR" sz="1000" cap="none" dirty="0" smtClean="0"/>
              <a:t>(</a:t>
            </a:r>
            <a:r>
              <a:rPr lang="en-US" sz="1000" cap="none" dirty="0"/>
              <a:t>http://www.eoan.gr/el/content/10</a:t>
            </a:r>
            <a:r>
              <a:rPr lang="el-GR" sz="1000" cap="none" dirty="0" smtClean="0"/>
              <a:t>)</a:t>
            </a:r>
            <a:endParaRPr lang="el-GR" sz="1000" dirty="0"/>
          </a:p>
        </p:txBody>
      </p:sp>
      <p:sp>
        <p:nvSpPr>
          <p:cNvPr id="3" name="Θέση περιεχομένου 2"/>
          <p:cNvSpPr>
            <a:spLocks noGrp="1"/>
          </p:cNvSpPr>
          <p:nvPr>
            <p:ph sz="quarter" idx="13"/>
          </p:nvPr>
        </p:nvSpPr>
        <p:spPr>
          <a:xfrm>
            <a:off x="609600" y="1600200"/>
            <a:ext cx="7924800" cy="4781128"/>
          </a:xfrm>
        </p:spPr>
        <p:txBody>
          <a:bodyPr>
            <a:normAutofit/>
          </a:bodyPr>
          <a:lstStyle/>
          <a:p>
            <a:r>
              <a:rPr lang="el-GR" dirty="0" smtClean="0"/>
              <a:t>Τα </a:t>
            </a:r>
            <a:r>
              <a:rPr lang="el-GR" dirty="0"/>
              <a:t>ελαστικά μπορούν να επαναχρησιμοποιηθούν για διάφορες χρήσεις, επίσης ως ολόκληρα τεμάχια, μικρότερα κομμάτια, τρίμματα και σκόνη</a:t>
            </a:r>
            <a:r>
              <a:rPr lang="el-GR" dirty="0" smtClean="0"/>
              <a:t>.</a:t>
            </a:r>
          </a:p>
          <a:p>
            <a:r>
              <a:rPr lang="el-GR" b="1" dirty="0"/>
              <a:t>Ως ολόκληρα τεμάχια μπορούν να χρησιμοποιηθούν </a:t>
            </a:r>
            <a:r>
              <a:rPr lang="el-GR" b="1" dirty="0" smtClean="0"/>
              <a:t>για: </a:t>
            </a:r>
            <a:r>
              <a:rPr lang="el-GR" dirty="0" smtClean="0"/>
              <a:t>Τη </a:t>
            </a:r>
            <a:r>
              <a:rPr lang="el-GR" dirty="0"/>
              <a:t>σταθεροποίηση απότομων κλίσεων εδάφους δίπλα σε οδικούς </a:t>
            </a:r>
            <a:r>
              <a:rPr lang="el-GR" dirty="0" smtClean="0"/>
              <a:t>άξονες, την </a:t>
            </a:r>
            <a:r>
              <a:rPr lang="el-GR" dirty="0"/>
              <a:t>αποφυγή της </a:t>
            </a:r>
            <a:r>
              <a:rPr lang="el-GR" dirty="0" smtClean="0"/>
              <a:t>διάβρωσης, την </a:t>
            </a:r>
            <a:r>
              <a:rPr lang="el-GR" dirty="0"/>
              <a:t>προστασία ακτών από παλιρροιακά </a:t>
            </a:r>
            <a:r>
              <a:rPr lang="el-GR" dirty="0" smtClean="0"/>
              <a:t>φαινόμενα.</a:t>
            </a:r>
            <a:endParaRPr lang="el-GR" dirty="0"/>
          </a:p>
          <a:p>
            <a:r>
              <a:rPr lang="el-GR" b="1" dirty="0"/>
              <a:t>Ως μικρότερα τεμάχια ( </a:t>
            </a:r>
            <a:r>
              <a:rPr lang="el-GR" b="1" dirty="0" err="1"/>
              <a:t>chips</a:t>
            </a:r>
            <a:r>
              <a:rPr lang="el-GR" b="1" dirty="0"/>
              <a:t> ) μπορούν να χρησιμοποιηθούν </a:t>
            </a:r>
            <a:r>
              <a:rPr lang="el-GR" b="1" dirty="0" smtClean="0"/>
              <a:t>για</a:t>
            </a:r>
            <a:r>
              <a:rPr lang="el-GR" dirty="0" smtClean="0"/>
              <a:t>: Μονωτικό </a:t>
            </a:r>
            <a:r>
              <a:rPr lang="el-GR" dirty="0"/>
              <a:t>υλικό σε κτίρια και </a:t>
            </a:r>
            <a:r>
              <a:rPr lang="el-GR" dirty="0" smtClean="0"/>
              <a:t>ηχομόνωση, αύξηση </a:t>
            </a:r>
            <a:r>
              <a:rPr lang="el-GR" dirty="0"/>
              <a:t>της διαπερατότητας του νερού και καλύτερη </a:t>
            </a:r>
            <a:r>
              <a:rPr lang="el-GR" dirty="0" smtClean="0"/>
              <a:t>στράγγιση.</a:t>
            </a:r>
            <a:endParaRPr lang="el-GR" dirty="0"/>
          </a:p>
          <a:p>
            <a:r>
              <a:rPr lang="el-GR" b="1" dirty="0"/>
              <a:t>Ως κόκκοι χρησιμοποιούνται </a:t>
            </a:r>
            <a:r>
              <a:rPr lang="el-GR" b="1" dirty="0" smtClean="0"/>
              <a:t>για: </a:t>
            </a:r>
            <a:r>
              <a:rPr lang="el-GR" dirty="0" smtClean="0"/>
              <a:t>Τεχνητή </a:t>
            </a:r>
            <a:r>
              <a:rPr lang="el-GR" dirty="0"/>
              <a:t>τύρφη σε γήπεδα </a:t>
            </a:r>
            <a:r>
              <a:rPr lang="el-GR" dirty="0" err="1" smtClean="0"/>
              <a:t>τέννις</a:t>
            </a:r>
            <a:r>
              <a:rPr lang="el-GR" dirty="0" smtClean="0"/>
              <a:t>, υλικό </a:t>
            </a:r>
            <a:r>
              <a:rPr lang="el-GR" dirty="0"/>
              <a:t>για τάπητες αγωνιστικών αθλημάτων </a:t>
            </a:r>
            <a:r>
              <a:rPr lang="el-GR" dirty="0" smtClean="0"/>
              <a:t>στίβου, υπόστρωμα </a:t>
            </a:r>
            <a:r>
              <a:rPr lang="el-GR" dirty="0"/>
              <a:t>για γήπεδα </a:t>
            </a:r>
            <a:r>
              <a:rPr lang="el-GR" dirty="0" smtClean="0"/>
              <a:t>ποδοσφαίρου, </a:t>
            </a:r>
            <a:r>
              <a:rPr lang="el-GR" dirty="0"/>
              <a:t>δ</a:t>
            </a:r>
            <a:r>
              <a:rPr lang="el-GR" dirty="0" smtClean="0"/>
              <a:t>άπεδο </a:t>
            </a:r>
            <a:r>
              <a:rPr lang="el-GR" dirty="0"/>
              <a:t>σε παιδικές </a:t>
            </a:r>
            <a:r>
              <a:rPr lang="el-GR" dirty="0" smtClean="0"/>
              <a:t>χαρές, πλακάκια-επιστρώσεις </a:t>
            </a:r>
            <a:r>
              <a:rPr lang="el-GR" dirty="0"/>
              <a:t>για εσωτερική και εξωτερική </a:t>
            </a:r>
            <a:r>
              <a:rPr lang="el-GR" dirty="0" smtClean="0"/>
              <a:t>χρήση.</a:t>
            </a:r>
            <a:endParaRPr lang="el-GR" dirty="0"/>
          </a:p>
          <a:p>
            <a:r>
              <a:rPr lang="el-GR" dirty="0"/>
              <a:t>Ως </a:t>
            </a:r>
            <a:r>
              <a:rPr lang="el-GR" b="1" dirty="0"/>
              <a:t>πούδρα </a:t>
            </a:r>
            <a:r>
              <a:rPr lang="el-GR" dirty="0"/>
              <a:t>(σκόνη) </a:t>
            </a:r>
            <a:r>
              <a:rPr lang="el-GR" dirty="0" smtClean="0"/>
              <a:t>σε: Ράγες τρένων, επίστρωση δρόμων, προφυλακτήρες </a:t>
            </a:r>
            <a:r>
              <a:rPr lang="el-GR" dirty="0"/>
              <a:t>και φτερά </a:t>
            </a:r>
            <a:r>
              <a:rPr lang="el-GR" dirty="0" smtClean="0"/>
              <a:t>αυτοκινήτων.</a:t>
            </a:r>
            <a:endParaRPr lang="el-GR" dirty="0"/>
          </a:p>
          <a:p>
            <a:endParaRPr lang="el-GR" dirty="0" smtClean="0"/>
          </a:p>
          <a:p>
            <a:endParaRPr lang="el-GR" dirty="0"/>
          </a:p>
        </p:txBody>
      </p:sp>
    </p:spTree>
    <p:extLst>
      <p:ext uri="{BB962C8B-B14F-4D97-AF65-F5344CB8AC3E}">
        <p14:creationId xmlns:p14="http://schemas.microsoft.com/office/powerpoint/2010/main" val="145064689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Αποβλητα λιπαντικων ελαιων (Αλε) </a:t>
            </a:r>
            <a:r>
              <a:rPr lang="el-GR" sz="1000" cap="none" dirty="0" smtClean="0"/>
              <a:t>(</a:t>
            </a:r>
            <a:r>
              <a:rPr lang="en-US" sz="1000" cap="none" dirty="0"/>
              <a:t>http://www.eoan.gr/el/content/11</a:t>
            </a:r>
            <a:r>
              <a:rPr lang="el-GR" sz="1000" cap="none" dirty="0" smtClean="0"/>
              <a:t>)</a:t>
            </a:r>
            <a:endParaRPr lang="el-GR" sz="1000" dirty="0"/>
          </a:p>
        </p:txBody>
      </p:sp>
      <p:sp>
        <p:nvSpPr>
          <p:cNvPr id="3" name="Θέση περιεχομένου 2"/>
          <p:cNvSpPr>
            <a:spLocks noGrp="1"/>
          </p:cNvSpPr>
          <p:nvPr>
            <p:ph sz="quarter" idx="13"/>
          </p:nvPr>
        </p:nvSpPr>
        <p:spPr/>
        <p:txBody>
          <a:bodyPr>
            <a:normAutofit lnSpcReduction="10000"/>
          </a:bodyPr>
          <a:lstStyle/>
          <a:p>
            <a:r>
              <a:rPr lang="el-GR" dirty="0"/>
              <a:t>α λιπαντικά έλαια είναι ένα βασικό στοιχείο της καθημερινότητας πολλών πολιτών καθώς είναι απαραίτητα για τη λειτουργία μηχανών και μηχανισμών. </a:t>
            </a:r>
            <a:endParaRPr lang="el-GR" dirty="0" smtClean="0"/>
          </a:p>
          <a:p>
            <a:r>
              <a:rPr lang="el-GR" dirty="0"/>
              <a:t>Το 2006 καταναλώθηκαν στην Ε.Ε. περίπου </a:t>
            </a:r>
            <a:r>
              <a:rPr lang="el-GR" b="1" dirty="0"/>
              <a:t>5,8 εκ. τόνοι λιπαντικών ελαίων </a:t>
            </a:r>
            <a:r>
              <a:rPr lang="el-GR" dirty="0"/>
              <a:t>. </a:t>
            </a:r>
            <a:endParaRPr lang="el-GR" dirty="0" smtClean="0"/>
          </a:p>
          <a:p>
            <a:r>
              <a:rPr lang="el-GR" dirty="0"/>
              <a:t>Στην Ε.Ε., το 50% των λιπαντικών ελαίων που αγοράζονται καταλήγει ως απόβλητο (το υπόλοιπο 50%, καίγεται είτε χάνεται κατά τη διάρκεια της χρήσης</a:t>
            </a:r>
            <a:r>
              <a:rPr lang="el-GR" dirty="0" smtClean="0"/>
              <a:t>).</a:t>
            </a:r>
          </a:p>
          <a:p>
            <a:r>
              <a:rPr lang="el-GR" dirty="0"/>
              <a:t>Τα απόβλητα των λιπαντικών ελαίων ( </a:t>
            </a:r>
            <a:r>
              <a:rPr lang="el-GR" b="1" dirty="0"/>
              <a:t>ΑΛΕ </a:t>
            </a:r>
            <a:r>
              <a:rPr lang="el-GR" dirty="0"/>
              <a:t>) αφορούν ειδικότερα τις ακόλουθες κατηγορίες αποβλήτων:</a:t>
            </a:r>
          </a:p>
          <a:p>
            <a:r>
              <a:rPr lang="el-GR" dirty="0"/>
              <a:t>13 01 απόβλητα υδραυλικών ελαίων </a:t>
            </a:r>
          </a:p>
          <a:p>
            <a:r>
              <a:rPr lang="el-GR" dirty="0"/>
              <a:t>13 02 απόβλητα έλαια μηχανής κιβωτίου ταχυτήτων και λίπανσης </a:t>
            </a:r>
          </a:p>
          <a:p>
            <a:r>
              <a:rPr lang="el-GR" dirty="0"/>
              <a:t>13 03 απόβλητα έλαια μόνωσης και μεταφοράς θερμότητας</a:t>
            </a:r>
          </a:p>
          <a:p>
            <a:r>
              <a:rPr lang="el-GR" dirty="0"/>
              <a:t>Τέλος υπάρχουν κάποιοι εξαψήφιοι κωδικοί από τις κατηγορίες 13.04, 13.05 μπορούν να χαρακτηρισθούν ως ΑΛΕ.</a:t>
            </a:r>
          </a:p>
          <a:p>
            <a:endParaRPr lang="el-GR" dirty="0"/>
          </a:p>
        </p:txBody>
      </p:sp>
    </p:spTree>
    <p:extLst>
      <p:ext uri="{BB962C8B-B14F-4D97-AF65-F5344CB8AC3E}">
        <p14:creationId xmlns:p14="http://schemas.microsoft.com/office/powerpoint/2010/main" val="128243325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Αποβλητα ηλεκτρικων στηλων (ΗΣ) και συσσωρευτων </a:t>
            </a:r>
            <a:r>
              <a:rPr lang="el-GR" sz="1000" cap="none" dirty="0" smtClean="0"/>
              <a:t>(</a:t>
            </a:r>
            <a:r>
              <a:rPr lang="en-US" sz="1000" cap="none" dirty="0"/>
              <a:t>http://www.eoan.gr/el/content/12</a:t>
            </a:r>
            <a:r>
              <a:rPr lang="el-GR" sz="1000" cap="none" dirty="0" smtClean="0"/>
              <a:t>)</a:t>
            </a:r>
            <a:endParaRPr lang="el-GR" sz="1000" dirty="0"/>
          </a:p>
        </p:txBody>
      </p:sp>
      <p:sp>
        <p:nvSpPr>
          <p:cNvPr id="3" name="Θέση περιεχομένου 2"/>
          <p:cNvSpPr>
            <a:spLocks noGrp="1"/>
          </p:cNvSpPr>
          <p:nvPr>
            <p:ph sz="quarter" idx="13"/>
          </p:nvPr>
        </p:nvSpPr>
        <p:spPr/>
        <p:txBody>
          <a:bodyPr/>
          <a:lstStyle/>
          <a:p>
            <a:r>
              <a:rPr lang="el-GR" dirty="0"/>
              <a:t>Τα </a:t>
            </a:r>
            <a:r>
              <a:rPr lang="el-GR" b="1" dirty="0"/>
              <a:t>απόβλητα ηλεκτρικών στηλών και συσσωρευτών (ΗΣ&amp;Σ) </a:t>
            </a:r>
            <a:r>
              <a:rPr lang="el-GR" dirty="0"/>
              <a:t>ή αλλιώς μπαταρίες διαχωρίζονται στις επαναφορτιζόμενες και μιας χρήσης. Επίσης μπορούν να διαχωριστούν στις ακόλουθες κατηγορίες:</a:t>
            </a:r>
          </a:p>
          <a:p>
            <a:r>
              <a:rPr lang="el-GR" b="1" dirty="0"/>
              <a:t>Φορητές </a:t>
            </a:r>
            <a:r>
              <a:rPr lang="el-GR" dirty="0"/>
              <a:t>μπαταρίες</a:t>
            </a:r>
          </a:p>
          <a:p>
            <a:r>
              <a:rPr lang="el-GR" dirty="0"/>
              <a:t>Μπαταρίες </a:t>
            </a:r>
            <a:r>
              <a:rPr lang="el-GR" b="1" dirty="0"/>
              <a:t>αυτοκινήτων </a:t>
            </a:r>
            <a:endParaRPr lang="el-GR" dirty="0"/>
          </a:p>
          <a:p>
            <a:r>
              <a:rPr lang="el-GR" b="1" dirty="0"/>
              <a:t>Βιομηχανικές </a:t>
            </a:r>
            <a:r>
              <a:rPr lang="el-GR" dirty="0"/>
              <a:t>μπαταρίες</a:t>
            </a:r>
          </a:p>
          <a:p>
            <a:r>
              <a:rPr lang="el-GR" dirty="0"/>
              <a:t>Στην Ε.Ε. κάθε χρόνο παράγονται και τελικά απορρίπτονται περίπου </a:t>
            </a:r>
            <a:r>
              <a:rPr lang="el-GR" b="1" dirty="0"/>
              <a:t>160.000 τόνοι φορητών </a:t>
            </a:r>
            <a:r>
              <a:rPr lang="el-GR" b="1" dirty="0" smtClean="0"/>
              <a:t>μπαταριών</a:t>
            </a:r>
            <a:r>
              <a:rPr lang="el-GR" dirty="0" smtClean="0"/>
              <a:t>.</a:t>
            </a:r>
            <a:endParaRPr lang="en-US" dirty="0" smtClean="0"/>
          </a:p>
          <a:p>
            <a:r>
              <a:rPr lang="en-US" dirty="0" smtClean="0"/>
              <a:t>T</a:t>
            </a:r>
            <a:r>
              <a:rPr lang="el-GR" dirty="0" smtClean="0"/>
              <a:t>ο </a:t>
            </a:r>
            <a:r>
              <a:rPr lang="el-GR" dirty="0"/>
              <a:t>75% αυτής της ποσότητας είναι μη επαναφορτιζόμενες μπαταρίες, κυρίως μπαταρίες γενικής χρήσης, μπαταρίες κουμπιά και μπαταρίες </a:t>
            </a:r>
            <a:r>
              <a:rPr lang="el-GR" dirty="0" err="1"/>
              <a:t>λιθίου</a:t>
            </a:r>
            <a:r>
              <a:rPr lang="el-GR" dirty="0" smtClean="0"/>
              <a:t>.</a:t>
            </a:r>
          </a:p>
          <a:p>
            <a:r>
              <a:rPr lang="el-GR" dirty="0" err="1"/>
              <a:t>Oι</a:t>
            </a:r>
            <a:r>
              <a:rPr lang="el-GR" dirty="0"/>
              <a:t> μπαταρίες κουμπιά, που περιέχουν υψηλή περιεκτικότητα σε υδράργυρο, υπολογίζονται στο 0,2% της παραπάνω ποσότητας.</a:t>
            </a:r>
          </a:p>
        </p:txBody>
      </p:sp>
    </p:spTree>
    <p:extLst>
      <p:ext uri="{BB962C8B-B14F-4D97-AF65-F5344CB8AC3E}">
        <p14:creationId xmlns:p14="http://schemas.microsoft.com/office/powerpoint/2010/main" val="261669114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Αποβλητα ηλεκτρικων στηλων (ΗΣ) και συσσωρευτων </a:t>
            </a:r>
            <a:r>
              <a:rPr lang="el-GR" sz="1000" cap="none" dirty="0" smtClean="0"/>
              <a:t>(</a:t>
            </a:r>
            <a:r>
              <a:rPr lang="en-US" sz="1000" cap="none" dirty="0"/>
              <a:t>http://www.eoan.gr/el/content/12</a:t>
            </a:r>
            <a:r>
              <a:rPr lang="el-GR" sz="1000" cap="none" dirty="0" smtClean="0"/>
              <a:t>)</a:t>
            </a:r>
            <a:endParaRPr lang="el-GR" sz="1000" dirty="0"/>
          </a:p>
        </p:txBody>
      </p:sp>
      <p:sp>
        <p:nvSpPr>
          <p:cNvPr id="3" name="Θέση περιεχομένου 2"/>
          <p:cNvSpPr>
            <a:spLocks noGrp="1"/>
          </p:cNvSpPr>
          <p:nvPr>
            <p:ph sz="quarter" idx="13"/>
          </p:nvPr>
        </p:nvSpPr>
        <p:spPr>
          <a:xfrm>
            <a:off x="609600" y="1600200"/>
            <a:ext cx="7924800" cy="5069160"/>
          </a:xfrm>
        </p:spPr>
        <p:txBody>
          <a:bodyPr>
            <a:normAutofit/>
          </a:bodyPr>
          <a:lstStyle/>
          <a:p>
            <a:r>
              <a:rPr lang="el-GR" dirty="0"/>
              <a:t>Οι </a:t>
            </a:r>
            <a:r>
              <a:rPr lang="el-GR" b="1" dirty="0"/>
              <a:t>μπαταρίες αυτοκινήτων </a:t>
            </a:r>
            <a:r>
              <a:rPr lang="el-GR" dirty="0"/>
              <a:t>που χρησιμοποιούνται κάθε χρόνο στην Ε.Ε. υπολογίζονται σε </a:t>
            </a:r>
            <a:r>
              <a:rPr lang="el-GR" b="1" dirty="0"/>
              <a:t>110.000 τόνους </a:t>
            </a:r>
            <a:r>
              <a:rPr lang="el-GR" dirty="0"/>
              <a:t>, με ένα ποσοστό περίπου 80-95% να ανακυκλώνεται. </a:t>
            </a:r>
            <a:endParaRPr lang="el-GR" dirty="0" smtClean="0"/>
          </a:p>
          <a:p>
            <a:r>
              <a:rPr lang="el-GR" dirty="0" smtClean="0"/>
              <a:t>Οι </a:t>
            </a:r>
            <a:r>
              <a:rPr lang="el-GR" b="1" dirty="0"/>
              <a:t>βιομηχανικές μπαταρίες </a:t>
            </a:r>
            <a:r>
              <a:rPr lang="el-GR" dirty="0"/>
              <a:t>υπολογίζεται σε περίπου </a:t>
            </a:r>
            <a:r>
              <a:rPr lang="el-GR" b="1" dirty="0"/>
              <a:t>200.000 τόνους </a:t>
            </a:r>
            <a:r>
              <a:rPr lang="el-GR" dirty="0"/>
              <a:t>, εκ των οποίων το 97% είναι συσσωρευτές μολύβδου οξέως. Οι μπαταρίες αυτές συλλέγονται στο σύνολό τους όμως είναι δύσκολο να εκτιμηθεί το ποσοστό ανακύκλωσής τους λόγω της μεγάλης διάρκειας ζωής που έχουν</a:t>
            </a:r>
            <a:r>
              <a:rPr lang="el-GR" dirty="0" smtClean="0"/>
              <a:t>.</a:t>
            </a:r>
          </a:p>
          <a:p>
            <a:r>
              <a:rPr lang="el-GR" dirty="0"/>
              <a:t>Τα είδη των ΗΣΣ είναι οι </a:t>
            </a:r>
            <a:r>
              <a:rPr lang="el-GR" dirty="0" smtClean="0"/>
              <a:t>μπαταρίες μολύβδου, οι μπαταρίες </a:t>
            </a:r>
            <a:r>
              <a:rPr lang="el-GR" dirty="0" err="1"/>
              <a:t>Ni</a:t>
            </a:r>
            <a:r>
              <a:rPr lang="el-GR" dirty="0"/>
              <a:t> – </a:t>
            </a:r>
            <a:r>
              <a:rPr lang="el-GR" dirty="0" smtClean="0"/>
              <a:t>Cd, οι μπαταρίες </a:t>
            </a:r>
            <a:r>
              <a:rPr lang="el-GR" dirty="0"/>
              <a:t>που περιέχουν </a:t>
            </a:r>
            <a:r>
              <a:rPr lang="el-GR" dirty="0" smtClean="0"/>
              <a:t>υδράργυρο, οι αλκαλικές μπαταρίες, </a:t>
            </a:r>
            <a:r>
              <a:rPr lang="el-GR" dirty="0"/>
              <a:t>άλλες μπαταρίες και </a:t>
            </a:r>
            <a:r>
              <a:rPr lang="el-GR" dirty="0" smtClean="0"/>
              <a:t>συσσωρευτές.</a:t>
            </a:r>
            <a:endParaRPr lang="el-GR" dirty="0"/>
          </a:p>
          <a:p>
            <a:r>
              <a:rPr lang="el-GR" dirty="0"/>
              <a:t>Με την ανακύκλωση των ΗΣ&amp;Σ ανακτώνται πολύτιμα μέταλλα όπως ο μόλυβδος ο οποίος ανακυκλώνεται σχετικά εύκολα και μπορεί να επαναχρησιμοποιηθεί. Επιπλέον υπολογίζεται ότι γίνεται εξοικονόμηση ενέργειας, εφόσον για κάθε μπαταρία που ανακυκλώνεται εξοικονομείται ενέργεια σε ποσοστό που φτάνει και το 80</a:t>
            </a:r>
            <a:r>
              <a:rPr lang="el-GR" dirty="0" smtClean="0"/>
              <a:t>%.</a:t>
            </a:r>
          </a:p>
          <a:p>
            <a:r>
              <a:rPr lang="el-GR" dirty="0"/>
              <a:t>Οι ποσοτικοί στόχοι που έχουν τεθεί είναι η κάλυψη του 25% μέχρι το 2012 και του 45% μέχρι το 2016 των φορητών μπαταριών που διακινούνται κατά μέσο όρο στην ελληνική αγορά την τελευταία τριετία. Με βάση τον ετήσιο μέσο όρο, στην ελληνική αγορά, την τελευταία τριετία, ανακυκλώθηκε το 33% των φορητών μπαταριών.</a:t>
            </a:r>
          </a:p>
        </p:txBody>
      </p:sp>
    </p:spTree>
    <p:extLst>
      <p:ext uri="{BB962C8B-B14F-4D97-AF65-F5344CB8AC3E}">
        <p14:creationId xmlns:p14="http://schemas.microsoft.com/office/powerpoint/2010/main" val="255805762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ΕΛΛΗΝΙΚΗ ΒΙΒΛΙΟΓΡΑΦΙΑ</a:t>
            </a:r>
            <a:endParaRPr lang="el-GR" dirty="0"/>
          </a:p>
        </p:txBody>
      </p:sp>
      <p:sp>
        <p:nvSpPr>
          <p:cNvPr id="3" name="Content Placeholder 2"/>
          <p:cNvSpPr>
            <a:spLocks noGrp="1"/>
          </p:cNvSpPr>
          <p:nvPr>
            <p:ph sz="quarter" idx="13"/>
          </p:nvPr>
        </p:nvSpPr>
        <p:spPr/>
        <p:txBody>
          <a:bodyPr>
            <a:normAutofit fontScale="85000" lnSpcReduction="10000"/>
          </a:bodyPr>
          <a:lstStyle/>
          <a:p>
            <a:r>
              <a:rPr lang="el-GR" dirty="0" smtClean="0"/>
              <a:t>Γιαταγάνα ‘Ο. 2013. Ανακύκλωση του εντύπου χαρτιού στο Δήμο Παπάγου – Χολαργού. Διπλωματική εργασία. Χαροκόπειο Πανεπιστήμιο, Αθήνα.</a:t>
            </a:r>
          </a:p>
          <a:p>
            <a:r>
              <a:rPr lang="el-GR" dirty="0" smtClean="0"/>
              <a:t>Κούγκολος </a:t>
            </a:r>
            <a:r>
              <a:rPr lang="el-GR" dirty="0"/>
              <a:t>Α., 2007. Εισαγωγή στην περιβαλλοντική Μηχανική. Εκδόσεις Τζιόλα, Θεσσαλονίκη</a:t>
            </a:r>
            <a:r>
              <a:rPr lang="el-GR" dirty="0" smtClean="0"/>
              <a:t>.</a:t>
            </a:r>
            <a:r>
              <a:rPr lang="el-GR" dirty="0"/>
              <a:t> </a:t>
            </a:r>
          </a:p>
          <a:p>
            <a:r>
              <a:rPr lang="el-GR" dirty="0"/>
              <a:t>Κουρλετάκη Χ., 2007. Μελέτη της παρουσίας των βρωμιωμένων επιβραδυντικών φλόγας στο περιβάλλον και σε ανθρώπους. Πανεπιστήμιο Κρήτης</a:t>
            </a:r>
            <a:r>
              <a:rPr lang="el-GR" dirty="0" smtClean="0"/>
              <a:t>.</a:t>
            </a:r>
            <a:endParaRPr lang="el-GR" dirty="0"/>
          </a:p>
          <a:p>
            <a:r>
              <a:rPr lang="el-GR" dirty="0"/>
              <a:t>Κουτσελίνης Αντ., 2004. Τοξικολογία, Τόμος Α’. Επιστημονικές Εκδόσεις Παρισιάνου Α.Ε., Αθήνα.</a:t>
            </a:r>
          </a:p>
          <a:p>
            <a:r>
              <a:rPr lang="el-GR" dirty="0"/>
              <a:t>Παναγιωτακόπουλος Δ.Χ., 2007. Βιώσιμη διαχείριση αστικών στερεών αποβλήτων. Εκδόσεις Ζυγός, Θεσσαλονίκη.</a:t>
            </a:r>
          </a:p>
          <a:p>
            <a:r>
              <a:rPr lang="el-GR" dirty="0" smtClean="0"/>
              <a:t>Παπαοικονόμου Α., 2013. Παράγοντες που επηρεάζουν την αειφορική διαχείριση των αποβλήτων ηλεκτρικού και ηλεκτρονικού εξοπλισμού. Διδακτορική διατριβή. Πανεπιστήμιο Θεσσαλίας, Βόλος.</a:t>
            </a:r>
          </a:p>
          <a:p>
            <a:r>
              <a:rPr lang="el-GR" dirty="0"/>
              <a:t>ΠΔ 117/2004, «μέτρα και όροι για την εναλλακτική διαχείριση των αποβλήτων ειδών ηλεκτρικού και ηλεκτρονικού εξοπλισμού και τον περιορισμό της χρήσης ορισμένων επικίνδυνων ουσιών στα είδη αυτά, πρόγραμμα για την εναλλακτική διαχείρισή τους</a:t>
            </a:r>
            <a:r>
              <a:rPr lang="el-GR" dirty="0" smtClean="0"/>
              <a:t>»</a:t>
            </a:r>
          </a:p>
          <a:p>
            <a:r>
              <a:rPr lang="el-GR" dirty="0"/>
              <a:t>Στάθης Χ.Β., Χαλαράκης Ελ., 2004. Τεχνολογίες επεξεργασίας ηλεκτρικών και ηλεκτρονικών συσκευών στην Ημερίδα «τεχνολογίες Διαχείρισης Στερεών Αποβλήτων», Αθήνα</a:t>
            </a:r>
            <a:r>
              <a:rPr lang="el-GR" dirty="0" smtClean="0"/>
              <a:t>.</a:t>
            </a:r>
            <a:endParaRPr lang="el-GR" dirty="0"/>
          </a:p>
        </p:txBody>
      </p:sp>
    </p:spTree>
    <p:extLst>
      <p:ext uri="{BB962C8B-B14F-4D97-AF65-F5344CB8AC3E}">
        <p14:creationId xmlns:p14="http://schemas.microsoft.com/office/powerpoint/2010/main" val="3465915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Επιπτωσεισ των επικινδυνων υλικων </a:t>
            </a:r>
            <a:r>
              <a:rPr lang="el-GR" sz="1000" dirty="0"/>
              <a:t>(</a:t>
            </a:r>
            <a:r>
              <a:rPr lang="el-GR" sz="1000" cap="none" dirty="0"/>
              <a:t>Πηγή: </a:t>
            </a:r>
            <a:r>
              <a:rPr lang="en-US" sz="1000" cap="none" dirty="0" err="1"/>
              <a:t>Alaee</a:t>
            </a:r>
            <a:r>
              <a:rPr lang="en-US" sz="1000" cap="none" dirty="0"/>
              <a:t> et al</a:t>
            </a:r>
            <a:r>
              <a:rPr lang="el-GR" sz="1000" cap="none" dirty="0"/>
              <a:t>., 2003, Κουτσελίνης, 2004, Κούγκολος, 2005, Κουρλετάκη, 2007, Ιδία επεξεργασία</a:t>
            </a:r>
            <a:r>
              <a:rPr lang="el-GR" sz="1000" dirty="0"/>
              <a:t>)</a:t>
            </a:r>
          </a:p>
        </p:txBody>
      </p:sp>
      <p:sp>
        <p:nvSpPr>
          <p:cNvPr id="3" name="Θέση περιεχομένου 2"/>
          <p:cNvSpPr>
            <a:spLocks noGrp="1"/>
          </p:cNvSpPr>
          <p:nvPr>
            <p:ph sz="quarter" idx="13"/>
          </p:nvPr>
        </p:nvSpPr>
        <p:spPr/>
        <p:txBody>
          <a:bodyPr/>
          <a:lstStyle/>
          <a:p>
            <a:r>
              <a:rPr lang="el-GR" b="1" dirty="0" smtClean="0"/>
              <a:t>Κάδμιο: </a:t>
            </a:r>
            <a:r>
              <a:rPr lang="el-GR" dirty="0"/>
              <a:t>Το κάδμιο χρησιμοποιείται ευρέως στη βιομηχανία και ειδικότερα στην κατασκευή κραμάτων με χαμηλό συντελεστή τριβής, σε συγκολλήσεις, για την παραγωγή ηλεκτρικών καλωδίων, για την κατασκευή αρνητικών πόλων στους συσσωρευτές </a:t>
            </a:r>
            <a:r>
              <a:rPr lang="en-US" dirty="0"/>
              <a:t>Cd</a:t>
            </a:r>
            <a:r>
              <a:rPr lang="el-GR" dirty="0"/>
              <a:t> – </a:t>
            </a:r>
            <a:r>
              <a:rPr lang="en-US" dirty="0"/>
              <a:t>Ni</a:t>
            </a:r>
            <a:r>
              <a:rPr lang="el-GR" dirty="0"/>
              <a:t>, ηλεκτροδίων για τις λάμπες </a:t>
            </a:r>
            <a:r>
              <a:rPr lang="en-US" dirty="0"/>
              <a:t>Cd</a:t>
            </a:r>
            <a:r>
              <a:rPr lang="el-GR" dirty="0"/>
              <a:t>, συλλεκτών νετρονίων στους πυρηνικούς αντιδραστήρες, ραβδίων ηλεκτροσυγκόλλησης </a:t>
            </a:r>
            <a:r>
              <a:rPr lang="en-US" dirty="0" err="1"/>
              <a:t>Mn</a:t>
            </a:r>
            <a:r>
              <a:rPr lang="el-GR" dirty="0"/>
              <a:t> – </a:t>
            </a:r>
            <a:r>
              <a:rPr lang="en-US" dirty="0"/>
              <a:t>Cd</a:t>
            </a:r>
            <a:r>
              <a:rPr lang="el-GR" dirty="0"/>
              <a:t>, φωτοηλεκτρικών κυττάρων κλπ</a:t>
            </a:r>
            <a:r>
              <a:rPr lang="el-GR" dirty="0" smtClean="0"/>
              <a:t>.</a:t>
            </a:r>
          </a:p>
          <a:p>
            <a:r>
              <a:rPr lang="el-GR" dirty="0"/>
              <a:t>Η τοξική δράση του καδμίου στον άνθρωπο επηρεάζει κυρίως τα οστά. Από χρόνια έκθεση σε κάδμιο μπορεί να προκληθεί χρόνια αποφρακτική πνευμονοπάθεια ή πνευμονική </a:t>
            </a:r>
            <a:r>
              <a:rPr lang="el-GR" dirty="0" err="1"/>
              <a:t>ίνωση</a:t>
            </a:r>
            <a:r>
              <a:rPr lang="el-GR" dirty="0"/>
              <a:t>. Μπορεί επίσης να θεωρηθεί δυνητικά καρκινογόνο με τερατογόνο δράση σε πειραματόζωα. Μίας νόσος που οφείλεται αποκλειστικά στη </a:t>
            </a:r>
            <a:r>
              <a:rPr lang="el-GR" dirty="0" err="1"/>
              <a:t>βιοσυσσώρευση</a:t>
            </a:r>
            <a:r>
              <a:rPr lang="el-GR" dirty="0"/>
              <a:t> του καδμίου στον ανθρώπινο οργανισμό είναι η </a:t>
            </a:r>
            <a:r>
              <a:rPr lang="en-US" dirty="0" err="1"/>
              <a:t>Itai</a:t>
            </a:r>
            <a:r>
              <a:rPr lang="el-GR" dirty="0"/>
              <a:t> – </a:t>
            </a:r>
            <a:r>
              <a:rPr lang="en-US" dirty="0" err="1"/>
              <a:t>Itai</a:t>
            </a:r>
            <a:r>
              <a:rPr lang="el-GR" dirty="0"/>
              <a:t> (ή νόσος ωχ – ωχ</a:t>
            </a:r>
            <a:r>
              <a:rPr lang="el-GR" dirty="0" smtClean="0"/>
              <a:t>).</a:t>
            </a:r>
            <a:r>
              <a:rPr lang="el-GR" dirty="0"/>
              <a:t> </a:t>
            </a:r>
            <a:r>
              <a:rPr lang="el-GR" dirty="0" smtClean="0"/>
              <a:t>Συμπτώματα </a:t>
            </a:r>
            <a:r>
              <a:rPr lang="el-GR" dirty="0"/>
              <a:t>της ασθένειας είναι παραμόρφωση του σκελετού.</a:t>
            </a:r>
            <a:r>
              <a:rPr lang="el-GR" dirty="0" smtClean="0"/>
              <a:t> </a:t>
            </a:r>
          </a:p>
          <a:p>
            <a:r>
              <a:rPr lang="el-GR" dirty="0"/>
              <a:t>Η τοξικότητα του καδμίου οφείλεται, σε σημαντικό βαθμό, στη χημική ομοιότητά του με το ασβέστιο και αυτό έχει ως </a:t>
            </a:r>
            <a:r>
              <a:rPr lang="el-GR" dirty="0" smtClean="0"/>
              <a:t>αποτέλεσμα </a:t>
            </a:r>
            <a:r>
              <a:rPr lang="el-GR" dirty="0"/>
              <a:t>όταν ο οργανισμός προσλαμβάνει κάδμιο αυτό να υποκαθιστά το ασβέστιο και να δημιουργεί μεγάλα προβλήματα στα κόκκαλα.</a:t>
            </a:r>
            <a:endParaRPr lang="el-GR" b="1" dirty="0"/>
          </a:p>
        </p:txBody>
      </p:sp>
    </p:spTree>
    <p:extLst>
      <p:ext uri="{BB962C8B-B14F-4D97-AF65-F5344CB8AC3E}">
        <p14:creationId xmlns:p14="http://schemas.microsoft.com/office/powerpoint/2010/main" val="389782856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Ξενογλωσση βιβλιογραφια</a:t>
            </a:r>
            <a:endParaRPr lang="el-GR" dirty="0"/>
          </a:p>
        </p:txBody>
      </p:sp>
      <p:sp>
        <p:nvSpPr>
          <p:cNvPr id="3" name="Content Placeholder 2"/>
          <p:cNvSpPr>
            <a:spLocks noGrp="1"/>
          </p:cNvSpPr>
          <p:nvPr>
            <p:ph sz="quarter" idx="13"/>
          </p:nvPr>
        </p:nvSpPr>
        <p:spPr/>
        <p:txBody>
          <a:bodyPr>
            <a:normAutofit fontScale="77500" lnSpcReduction="20000"/>
          </a:bodyPr>
          <a:lstStyle/>
          <a:p>
            <a:r>
              <a:rPr lang="en-US" dirty="0" err="1" smtClean="0"/>
              <a:t>Achillas</a:t>
            </a:r>
            <a:r>
              <a:rPr lang="el-GR" dirty="0" smtClean="0"/>
              <a:t> </a:t>
            </a:r>
            <a:r>
              <a:rPr lang="en-US" dirty="0" smtClean="0"/>
              <a:t>C., </a:t>
            </a:r>
            <a:r>
              <a:rPr lang="en-US" dirty="0" err="1" smtClean="0"/>
              <a:t>Moussiopoulos</a:t>
            </a:r>
            <a:r>
              <a:rPr lang="en-US" dirty="0" smtClean="0"/>
              <a:t> N., </a:t>
            </a:r>
            <a:r>
              <a:rPr lang="en-US" dirty="0" err="1" smtClean="0"/>
              <a:t>Karagiannidis</a:t>
            </a:r>
            <a:r>
              <a:rPr lang="en-US" dirty="0" smtClean="0"/>
              <a:t> A., </a:t>
            </a:r>
            <a:r>
              <a:rPr lang="en-US" dirty="0" err="1" smtClean="0"/>
              <a:t>Banias</a:t>
            </a:r>
            <a:r>
              <a:rPr lang="en-US" dirty="0" smtClean="0"/>
              <a:t> G. and </a:t>
            </a:r>
            <a:r>
              <a:rPr lang="en-US" dirty="0" err="1" smtClean="0"/>
              <a:t>Perkoulidis</a:t>
            </a:r>
            <a:r>
              <a:rPr lang="en-US" dirty="0" smtClean="0"/>
              <a:t> G., 2013.</a:t>
            </a:r>
            <a:r>
              <a:rPr lang="el-GR" dirty="0" smtClean="0"/>
              <a:t> </a:t>
            </a:r>
            <a:r>
              <a:rPr lang="en-US" dirty="0" smtClean="0"/>
              <a:t>The </a:t>
            </a:r>
            <a:r>
              <a:rPr lang="en-US" dirty="0"/>
              <a:t>use of multi-criteria decision analysis to tackle waste management problems: a literature </a:t>
            </a:r>
            <a:r>
              <a:rPr lang="en-US" dirty="0" smtClean="0"/>
              <a:t>review. Waste Management and Research 31, 115. </a:t>
            </a:r>
            <a:r>
              <a:rPr lang="en-US" dirty="0" err="1" smtClean="0"/>
              <a:t>doi</a:t>
            </a:r>
            <a:r>
              <a:rPr lang="en-US" dirty="0"/>
              <a:t>: </a:t>
            </a:r>
            <a:r>
              <a:rPr lang="en-US" dirty="0" smtClean="0"/>
              <a:t>10.1177/0734242X12470203.</a:t>
            </a:r>
            <a:endParaRPr lang="el-GR" dirty="0" smtClean="0"/>
          </a:p>
          <a:p>
            <a:r>
              <a:rPr lang="en-US" dirty="0" err="1" smtClean="0"/>
              <a:t>Alaee</a:t>
            </a:r>
            <a:r>
              <a:rPr lang="en-US" dirty="0" smtClean="0"/>
              <a:t> </a:t>
            </a:r>
            <a:r>
              <a:rPr lang="en-US" dirty="0"/>
              <a:t>M., Arias P., </a:t>
            </a:r>
            <a:r>
              <a:rPr lang="en-US" dirty="0" err="1"/>
              <a:t>Sjödin</a:t>
            </a:r>
            <a:r>
              <a:rPr lang="en-US" dirty="0"/>
              <a:t> A., Bergman Å., 2003. An overview of commercially used brominated flame retardants, their applications, their use patterns in different countries/regions and poss</a:t>
            </a:r>
            <a:r>
              <a:rPr lang="en-US" i="1" dirty="0"/>
              <a:t>i</a:t>
            </a:r>
            <a:r>
              <a:rPr lang="en-US" dirty="0"/>
              <a:t>ble modes of release. Environment International 29, 683 – 689</a:t>
            </a:r>
            <a:r>
              <a:rPr lang="en-US" dirty="0" smtClean="0"/>
              <a:t>.</a:t>
            </a:r>
          </a:p>
          <a:p>
            <a:r>
              <a:rPr lang="en-US" dirty="0" err="1"/>
              <a:t>Barba</a:t>
            </a:r>
            <a:r>
              <a:rPr lang="en-US" dirty="0"/>
              <a:t>-Gutiérrez Y. </a:t>
            </a:r>
            <a:r>
              <a:rPr lang="en-US" dirty="0" err="1"/>
              <a:t>Adenso-Díaz</a:t>
            </a:r>
            <a:r>
              <a:rPr lang="en-US" dirty="0"/>
              <a:t> B., </a:t>
            </a:r>
            <a:r>
              <a:rPr lang="en-US" dirty="0" err="1"/>
              <a:t>Hopp</a:t>
            </a:r>
            <a:r>
              <a:rPr lang="en-US" dirty="0"/>
              <a:t> M., 2008. An analysis of some environmental consequences of European electrical and electronic waste regulation. Resources, Conservation and Recycling 52, 481-495</a:t>
            </a:r>
            <a:r>
              <a:rPr lang="en-US" dirty="0" smtClean="0"/>
              <a:t>.</a:t>
            </a:r>
          </a:p>
          <a:p>
            <a:r>
              <a:rPr lang="en-US" dirty="0" err="1"/>
              <a:t>Brigden</a:t>
            </a:r>
            <a:r>
              <a:rPr lang="en-US" dirty="0"/>
              <a:t> K., </a:t>
            </a:r>
            <a:r>
              <a:rPr lang="en-US" dirty="0" err="1"/>
              <a:t>Labunska</a:t>
            </a:r>
            <a:r>
              <a:rPr lang="en-US" dirty="0"/>
              <a:t> I., </a:t>
            </a:r>
            <a:r>
              <a:rPr lang="en-US" dirty="0" err="1"/>
              <a:t>Santillo</a:t>
            </a:r>
            <a:r>
              <a:rPr lang="en-US" dirty="0"/>
              <a:t> D., Johnston P., 2008. Chemical contamination at e-waste recycling and disposal sites in Accra and </a:t>
            </a:r>
            <a:r>
              <a:rPr lang="en-US" dirty="0" err="1"/>
              <a:t>Korforidua</a:t>
            </a:r>
            <a:r>
              <a:rPr lang="en-US" dirty="0"/>
              <a:t>, Ghana. Amsterdam: Greenpeace International. </a:t>
            </a:r>
            <a:endParaRPr lang="el-GR" dirty="0"/>
          </a:p>
          <a:p>
            <a:r>
              <a:rPr lang="en-US" dirty="0"/>
              <a:t>Cui J., </a:t>
            </a:r>
            <a:r>
              <a:rPr lang="en-US" dirty="0" err="1"/>
              <a:t>Forssberg</a:t>
            </a:r>
            <a:r>
              <a:rPr lang="en-US" dirty="0"/>
              <a:t> E., 2003. Mechanical recycling of waste electric and electronic equipment: a review. Journal of Hazardous Materials B99, 243 – 263.</a:t>
            </a:r>
            <a:endParaRPr lang="el-GR" dirty="0"/>
          </a:p>
          <a:p>
            <a:r>
              <a:rPr lang="en-US" dirty="0"/>
              <a:t>Cui J., Zhang L., 2008. Metallurgical recovery of metals from electronic waste: a review. Journal of Hazardous Materials 2-3, 228-256.</a:t>
            </a:r>
            <a:endParaRPr lang="el-GR" dirty="0"/>
          </a:p>
          <a:p>
            <a:r>
              <a:rPr lang="en-US" dirty="0"/>
              <a:t>Deng W.J., Louie P.K.K., Liu W.K., Bi X.H., Fu J.M., Wong M.H., 2006. Atmospheric levels and cytotoxicity of PAHs and heavy metals in TSP and PM</a:t>
            </a:r>
            <a:r>
              <a:rPr lang="en-US" baseline="-25000" dirty="0"/>
              <a:t>2.5</a:t>
            </a:r>
            <a:r>
              <a:rPr lang="en-US" dirty="0"/>
              <a:t> at an electronic waste recycling site in southeast China. Atmospheric Environment 40, 6945-6955.</a:t>
            </a:r>
            <a:endParaRPr lang="el-GR" dirty="0"/>
          </a:p>
          <a:p>
            <a:r>
              <a:rPr lang="en-US" dirty="0"/>
              <a:t>European Environmental Agency, 2003. Waste from electrical and electronic equipment (WEEE) - quantities, dangerous substances and treatment methods. European Topic Centre on waste, Copenhagen.</a:t>
            </a:r>
            <a:endParaRPr lang="el-GR" dirty="0"/>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5158297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Ξενογλωσση βιβλιογραφια</a:t>
            </a:r>
          </a:p>
        </p:txBody>
      </p:sp>
      <p:sp>
        <p:nvSpPr>
          <p:cNvPr id="3" name="Content Placeholder 2"/>
          <p:cNvSpPr>
            <a:spLocks noGrp="1"/>
          </p:cNvSpPr>
          <p:nvPr>
            <p:ph sz="quarter" idx="13"/>
          </p:nvPr>
        </p:nvSpPr>
        <p:spPr/>
        <p:txBody>
          <a:bodyPr>
            <a:normAutofit fontScale="70000" lnSpcReduction="20000"/>
          </a:bodyPr>
          <a:lstStyle/>
          <a:p>
            <a:r>
              <a:rPr lang="en-US" dirty="0" err="1"/>
              <a:t>Francas</a:t>
            </a:r>
            <a:r>
              <a:rPr lang="en-US" dirty="0"/>
              <a:t> D., </a:t>
            </a:r>
            <a:r>
              <a:rPr lang="en-US" dirty="0" err="1"/>
              <a:t>Minner</a:t>
            </a:r>
            <a:r>
              <a:rPr lang="en-US" dirty="0"/>
              <a:t> S., 2009. Manufacturing network configuration in supply chains with product recovery. Omega 37, 757-769.</a:t>
            </a:r>
            <a:endParaRPr lang="el-GR" dirty="0"/>
          </a:p>
          <a:p>
            <a:r>
              <a:rPr lang="en-US" dirty="0"/>
              <a:t>Goosey M., 2012. The materials of WEEE in </a:t>
            </a:r>
            <a:r>
              <a:rPr lang="en-US" i="1" dirty="0" err="1"/>
              <a:t>Goodship</a:t>
            </a:r>
            <a:r>
              <a:rPr lang="en-US" i="1" dirty="0"/>
              <a:t> V., </a:t>
            </a:r>
            <a:r>
              <a:rPr lang="en-US" i="1" dirty="0" err="1"/>
              <a:t>Stevels</a:t>
            </a:r>
            <a:r>
              <a:rPr lang="en-US" i="1" dirty="0"/>
              <a:t> Ab</a:t>
            </a:r>
            <a:r>
              <a:rPr lang="en-US" dirty="0"/>
              <a:t>. “</a:t>
            </a:r>
            <a:r>
              <a:rPr lang="en-US" i="1" dirty="0"/>
              <a:t>Waste electrical and electronic equipment (WEEE) handbook”. </a:t>
            </a:r>
            <a:r>
              <a:rPr lang="en-US" dirty="0" err="1"/>
              <a:t>Woodhead</a:t>
            </a:r>
            <a:r>
              <a:rPr lang="en-US" dirty="0"/>
              <a:t> Publishing, UK.</a:t>
            </a:r>
            <a:endParaRPr lang="el-GR" dirty="0"/>
          </a:p>
          <a:p>
            <a:r>
              <a:rPr lang="en-US" dirty="0"/>
              <a:t>Hicks C., </a:t>
            </a:r>
            <a:r>
              <a:rPr lang="en-US" dirty="0" err="1"/>
              <a:t>Dietmar</a:t>
            </a:r>
            <a:r>
              <a:rPr lang="en-US" dirty="0"/>
              <a:t> R., </a:t>
            </a:r>
            <a:r>
              <a:rPr lang="en-US" dirty="0" err="1"/>
              <a:t>Eugster</a:t>
            </a:r>
            <a:r>
              <a:rPr lang="en-US" dirty="0"/>
              <a:t> M., 2005. The recycling and disposal of electrical and electronic waste in China – legislative and market responses. Environmental Impact Assessment Review 25, 459-471</a:t>
            </a:r>
            <a:r>
              <a:rPr lang="en-US" dirty="0" smtClean="0"/>
              <a:t>.</a:t>
            </a:r>
            <a:endParaRPr lang="el-GR" dirty="0" smtClean="0"/>
          </a:p>
          <a:p>
            <a:r>
              <a:rPr lang="en-US" dirty="0"/>
              <a:t>Hoffman U., Wilson B., 2000. Requirements for, and benefits of, environmentally sound and economically viable management of battery recycling in the Philippines in the wake of Basel Convention trade restrictions. Journal of Power Sources 88, 115-123</a:t>
            </a:r>
            <a:r>
              <a:rPr lang="en-US" dirty="0" smtClean="0"/>
              <a:t>.</a:t>
            </a:r>
            <a:endParaRPr lang="el-GR" dirty="0"/>
          </a:p>
          <a:p>
            <a:r>
              <a:rPr lang="en-US" dirty="0" err="1"/>
              <a:t>Huo</a:t>
            </a:r>
            <a:r>
              <a:rPr lang="en-US" dirty="0"/>
              <a:t> X., </a:t>
            </a:r>
            <a:r>
              <a:rPr lang="en-US" dirty="0" err="1"/>
              <a:t>Peng</a:t>
            </a:r>
            <a:r>
              <a:rPr lang="en-US" dirty="0"/>
              <a:t> L., </a:t>
            </a:r>
            <a:r>
              <a:rPr lang="en-US" dirty="0" err="1"/>
              <a:t>Xu</a:t>
            </a:r>
            <a:r>
              <a:rPr lang="en-US" dirty="0"/>
              <a:t> X., </a:t>
            </a:r>
            <a:r>
              <a:rPr lang="en-US" dirty="0" err="1"/>
              <a:t>Zheng</a:t>
            </a:r>
            <a:r>
              <a:rPr lang="en-US" dirty="0"/>
              <a:t> L., </a:t>
            </a:r>
            <a:r>
              <a:rPr lang="en-US" dirty="0" err="1"/>
              <a:t>Qiu</a:t>
            </a:r>
            <a:r>
              <a:rPr lang="en-US" dirty="0"/>
              <a:t> B., Qi Z., Zhang B., Han D., </a:t>
            </a:r>
            <a:r>
              <a:rPr lang="en-US" dirty="0" err="1"/>
              <a:t>Piao</a:t>
            </a:r>
            <a:r>
              <a:rPr lang="en-US" dirty="0"/>
              <a:t> Z., 2007. Elevated blood lead levels of children in </a:t>
            </a:r>
            <a:r>
              <a:rPr lang="en-US" dirty="0" err="1"/>
              <a:t>Guiyu</a:t>
            </a:r>
            <a:r>
              <a:rPr lang="en-US" dirty="0"/>
              <a:t>, an electronic waste recycling town in China. Environmental Health Perspectives 115 (7), 1113-1117.</a:t>
            </a:r>
            <a:endParaRPr lang="el-GR" dirty="0"/>
          </a:p>
          <a:p>
            <a:r>
              <a:rPr lang="en-US" dirty="0" err="1"/>
              <a:t>Ijomah</a:t>
            </a:r>
            <a:r>
              <a:rPr lang="en-US" dirty="0"/>
              <a:t> W.L., </a:t>
            </a:r>
            <a:r>
              <a:rPr lang="en-US" dirty="0" err="1"/>
              <a:t>Danis</a:t>
            </a:r>
            <a:r>
              <a:rPr lang="en-US" dirty="0"/>
              <a:t> M., 2012. Refurbishment and reuse of WEEE in </a:t>
            </a:r>
            <a:r>
              <a:rPr lang="en-US" i="1" dirty="0" err="1"/>
              <a:t>Goodship</a:t>
            </a:r>
            <a:r>
              <a:rPr lang="en-US" i="1" dirty="0"/>
              <a:t> V., </a:t>
            </a:r>
            <a:r>
              <a:rPr lang="en-US" i="1" dirty="0" err="1"/>
              <a:t>Stevels</a:t>
            </a:r>
            <a:r>
              <a:rPr lang="en-US" i="1" dirty="0"/>
              <a:t> Ab</a:t>
            </a:r>
            <a:r>
              <a:rPr lang="en-US" dirty="0"/>
              <a:t>. “</a:t>
            </a:r>
            <a:r>
              <a:rPr lang="en-US" i="1" dirty="0"/>
              <a:t>Waste electrical and electronic equipment (WEEE) handbook”. </a:t>
            </a:r>
            <a:r>
              <a:rPr lang="en-US" dirty="0" err="1"/>
              <a:t>Woodhead</a:t>
            </a:r>
            <a:r>
              <a:rPr lang="en-US" dirty="0"/>
              <a:t> Publishing, UK</a:t>
            </a:r>
            <a:r>
              <a:rPr lang="en-US" dirty="0" smtClean="0"/>
              <a:t>.</a:t>
            </a:r>
            <a:endParaRPr lang="el-GR" dirty="0" smtClean="0"/>
          </a:p>
          <a:p>
            <a:r>
              <a:rPr lang="en-US" dirty="0" err="1"/>
              <a:t>Kahhat</a:t>
            </a:r>
            <a:r>
              <a:rPr lang="en-US" dirty="0"/>
              <a:t> R., Kim J., </a:t>
            </a:r>
            <a:r>
              <a:rPr lang="en-US" dirty="0" err="1"/>
              <a:t>Xu</a:t>
            </a:r>
            <a:r>
              <a:rPr lang="en-US" dirty="0"/>
              <a:t> M., Allenby B., Williams E., Zhang P., 2008. Exploring e-waste management systems in the United States. Resources, Conservation and Recycling 52, 955-964.</a:t>
            </a:r>
            <a:endParaRPr lang="el-GR" dirty="0"/>
          </a:p>
          <a:p>
            <a:r>
              <a:rPr lang="en-US" dirty="0"/>
              <a:t>Keri C., 2012. Recycling cooling and freezing appliances in</a:t>
            </a:r>
            <a:r>
              <a:rPr lang="en-US" i="1" dirty="0"/>
              <a:t> </a:t>
            </a:r>
            <a:r>
              <a:rPr lang="en-US" i="1" dirty="0" err="1"/>
              <a:t>Goodship</a:t>
            </a:r>
            <a:r>
              <a:rPr lang="en-US" i="1" dirty="0"/>
              <a:t> V., </a:t>
            </a:r>
            <a:r>
              <a:rPr lang="en-US" i="1" dirty="0" err="1"/>
              <a:t>Stevels</a:t>
            </a:r>
            <a:r>
              <a:rPr lang="en-US" i="1" dirty="0"/>
              <a:t> Ab</a:t>
            </a:r>
            <a:r>
              <a:rPr lang="en-US" dirty="0"/>
              <a:t>. “</a:t>
            </a:r>
            <a:r>
              <a:rPr lang="en-US" i="1" dirty="0"/>
              <a:t>Waste electrical and electronic equipment (WEEE) handbook”. </a:t>
            </a:r>
            <a:r>
              <a:rPr lang="en-US" dirty="0" err="1"/>
              <a:t>Woodhead</a:t>
            </a:r>
            <a:r>
              <a:rPr lang="en-US" dirty="0"/>
              <a:t> Publishing, UK</a:t>
            </a:r>
            <a:r>
              <a:rPr lang="en-US" dirty="0" smtClean="0"/>
              <a:t>.</a:t>
            </a:r>
            <a:endParaRPr lang="el-GR" dirty="0" smtClean="0"/>
          </a:p>
          <a:p>
            <a:r>
              <a:rPr lang="en-US" dirty="0"/>
              <a:t>Li J., </a:t>
            </a:r>
            <a:r>
              <a:rPr lang="en-US" dirty="0" err="1"/>
              <a:t>Zeng</a:t>
            </a:r>
            <a:r>
              <a:rPr lang="en-US" dirty="0"/>
              <a:t> X., 2012. Recycling printed circuit boards in </a:t>
            </a:r>
            <a:r>
              <a:rPr lang="en-US" i="1" dirty="0" err="1"/>
              <a:t>Goodship</a:t>
            </a:r>
            <a:r>
              <a:rPr lang="en-US" i="1" dirty="0"/>
              <a:t> V., </a:t>
            </a:r>
            <a:r>
              <a:rPr lang="en-US" i="1" dirty="0" err="1"/>
              <a:t>Stevels</a:t>
            </a:r>
            <a:r>
              <a:rPr lang="en-US" i="1" dirty="0"/>
              <a:t> Ab</a:t>
            </a:r>
            <a:r>
              <a:rPr lang="en-US" dirty="0"/>
              <a:t>. “</a:t>
            </a:r>
            <a:r>
              <a:rPr lang="en-US" i="1" dirty="0"/>
              <a:t>Waste electrical and electronic equipment (WEEE) handbook”. </a:t>
            </a:r>
            <a:r>
              <a:rPr lang="en-US" dirty="0" err="1"/>
              <a:t>Woodhead</a:t>
            </a:r>
            <a:r>
              <a:rPr lang="en-US" dirty="0"/>
              <a:t> Publishing, UK</a:t>
            </a:r>
            <a:r>
              <a:rPr lang="en-US" dirty="0" smtClean="0"/>
              <a:t>.</a:t>
            </a:r>
            <a:endParaRPr lang="el-GR" dirty="0" smtClean="0"/>
          </a:p>
          <a:p>
            <a:endParaRPr lang="el-GR" dirty="0"/>
          </a:p>
          <a:p>
            <a:endParaRPr lang="el-GR" dirty="0"/>
          </a:p>
          <a:p>
            <a:endParaRPr lang="el-GR" dirty="0"/>
          </a:p>
        </p:txBody>
      </p:sp>
    </p:spTree>
    <p:extLst>
      <p:ext uri="{BB962C8B-B14F-4D97-AF65-F5344CB8AC3E}">
        <p14:creationId xmlns:p14="http://schemas.microsoft.com/office/powerpoint/2010/main" val="1986496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Ξενογλωσση βιβλιογραφια</a:t>
            </a:r>
          </a:p>
        </p:txBody>
      </p:sp>
      <p:sp>
        <p:nvSpPr>
          <p:cNvPr id="3" name="Content Placeholder 2"/>
          <p:cNvSpPr>
            <a:spLocks noGrp="1"/>
          </p:cNvSpPr>
          <p:nvPr>
            <p:ph sz="quarter" idx="13"/>
          </p:nvPr>
        </p:nvSpPr>
        <p:spPr/>
        <p:txBody>
          <a:bodyPr>
            <a:normAutofit fontScale="70000" lnSpcReduction="20000"/>
          </a:bodyPr>
          <a:lstStyle/>
          <a:p>
            <a:r>
              <a:rPr lang="en-US" dirty="0"/>
              <a:t>Maras A.V.S., Reuter </a:t>
            </a:r>
            <a:r>
              <a:rPr lang="en-US" dirty="0" err="1"/>
              <a:t>M.Am</a:t>
            </a:r>
            <a:r>
              <a:rPr lang="en-US" dirty="0"/>
              <a:t>., 2012. Shredding, sorting and recovery of metals from WEEE: linking design to resource efficiency in </a:t>
            </a:r>
            <a:r>
              <a:rPr lang="en-US" i="1" dirty="0" err="1"/>
              <a:t>Goodship</a:t>
            </a:r>
            <a:r>
              <a:rPr lang="en-US" i="1" dirty="0"/>
              <a:t> V., </a:t>
            </a:r>
            <a:r>
              <a:rPr lang="en-US" i="1" dirty="0" err="1"/>
              <a:t>Stevels</a:t>
            </a:r>
            <a:r>
              <a:rPr lang="en-US" i="1" dirty="0"/>
              <a:t> Ab</a:t>
            </a:r>
            <a:r>
              <a:rPr lang="en-US" dirty="0"/>
              <a:t>. “</a:t>
            </a:r>
            <a:r>
              <a:rPr lang="en-US" i="1" dirty="0"/>
              <a:t>Waste electrical and electronic equipment (WEEE) handbook”. </a:t>
            </a:r>
            <a:r>
              <a:rPr lang="en-US" dirty="0" err="1"/>
              <a:t>Woodhead</a:t>
            </a:r>
            <a:r>
              <a:rPr lang="en-US" dirty="0"/>
              <a:t> Publishing, UK</a:t>
            </a:r>
            <a:r>
              <a:rPr lang="en-US" dirty="0" smtClean="0"/>
              <a:t>.</a:t>
            </a:r>
            <a:endParaRPr lang="el-GR" dirty="0" smtClean="0"/>
          </a:p>
          <a:p>
            <a:r>
              <a:rPr lang="en-US" dirty="0" err="1"/>
              <a:t>Nagurney</a:t>
            </a:r>
            <a:r>
              <a:rPr lang="en-US" dirty="0"/>
              <a:t> A., </a:t>
            </a:r>
            <a:r>
              <a:rPr lang="en-US" dirty="0" err="1"/>
              <a:t>Toyasaki</a:t>
            </a:r>
            <a:r>
              <a:rPr lang="en-US" dirty="0"/>
              <a:t> F., 2005. Reverse supply chain management and electronic waste recycling: a </a:t>
            </a:r>
            <a:r>
              <a:rPr lang="en-US" dirty="0" err="1"/>
              <a:t>multitiered</a:t>
            </a:r>
            <a:r>
              <a:rPr lang="en-US" dirty="0"/>
              <a:t> network equilibrium framework for e-cycling. Transportation research Part E 41, 1-28</a:t>
            </a:r>
            <a:r>
              <a:rPr lang="en-US" dirty="0" smtClean="0"/>
              <a:t>.</a:t>
            </a:r>
            <a:endParaRPr lang="el-GR" dirty="0"/>
          </a:p>
          <a:p>
            <a:r>
              <a:rPr lang="en-US" dirty="0" err="1"/>
              <a:t>Nnorom</a:t>
            </a:r>
            <a:r>
              <a:rPr lang="en-US" dirty="0"/>
              <a:t> I.C., </a:t>
            </a:r>
            <a:r>
              <a:rPr lang="en-US" dirty="0" err="1"/>
              <a:t>Osibanjo</a:t>
            </a:r>
            <a:r>
              <a:rPr lang="en-US" dirty="0"/>
              <a:t> O., </a:t>
            </a:r>
            <a:r>
              <a:rPr lang="en-US" dirty="0" err="1"/>
              <a:t>Ogwuegbu</a:t>
            </a:r>
            <a:r>
              <a:rPr lang="en-US" dirty="0"/>
              <a:t> M.O.C., 2011. Global disposal strategies for waste cathode ray tubes. Resources, Conservation and Recycling 55, 275-290</a:t>
            </a:r>
            <a:r>
              <a:rPr lang="en-US" dirty="0" smtClean="0"/>
              <a:t>.</a:t>
            </a:r>
            <a:endParaRPr lang="el-GR" dirty="0" smtClean="0"/>
          </a:p>
          <a:p>
            <a:r>
              <a:rPr lang="en-US" dirty="0"/>
              <a:t>Puckett J., </a:t>
            </a:r>
            <a:r>
              <a:rPr lang="en-US" dirty="0" err="1"/>
              <a:t>Byster</a:t>
            </a:r>
            <a:r>
              <a:rPr lang="en-US" dirty="0"/>
              <a:t> L., </a:t>
            </a:r>
            <a:r>
              <a:rPr lang="en-US" dirty="0" err="1"/>
              <a:t>Westervelt</a:t>
            </a:r>
            <a:r>
              <a:rPr lang="en-US" dirty="0"/>
              <a:t> S., Gutierrez R., Davis S., </a:t>
            </a:r>
            <a:r>
              <a:rPr lang="en-US" dirty="0" err="1"/>
              <a:t>Hussain</a:t>
            </a:r>
            <a:r>
              <a:rPr lang="en-US" dirty="0"/>
              <a:t> A., </a:t>
            </a:r>
            <a:r>
              <a:rPr lang="en-US" dirty="0" err="1"/>
              <a:t>Dutta</a:t>
            </a:r>
            <a:r>
              <a:rPr lang="en-US" dirty="0"/>
              <a:t> M., 2002. Exporting Harm. The High-Tech Trashing of Asia. Basel Action Network, Silicon Valley Toxics Coalition, Greenpeace China, Society for Conservation and Protection of the Environment, Toxics Link India</a:t>
            </a:r>
            <a:r>
              <a:rPr lang="en-US" dirty="0" smtClean="0"/>
              <a:t>.</a:t>
            </a:r>
            <a:endParaRPr lang="el-GR" dirty="0" smtClean="0"/>
          </a:p>
          <a:p>
            <a:r>
              <a:rPr lang="en-US" dirty="0"/>
              <a:t>Scharnhorst W., Ludwig C., </a:t>
            </a:r>
            <a:r>
              <a:rPr lang="en-US" dirty="0" err="1"/>
              <a:t>Wochele</a:t>
            </a:r>
            <a:r>
              <a:rPr lang="en-US" dirty="0"/>
              <a:t> J., Jolliet O., 2007. Heavy metal partitioning from electronic scrap during thermal End-of-Life treatment. Science of the Total Environment 373, 576-584</a:t>
            </a:r>
            <a:r>
              <a:rPr lang="en-US" dirty="0" smtClean="0"/>
              <a:t>.</a:t>
            </a:r>
            <a:endParaRPr lang="el-GR" dirty="0"/>
          </a:p>
          <a:p>
            <a:r>
              <a:rPr lang="en-US" dirty="0" err="1"/>
              <a:t>Sepúlveda</a:t>
            </a:r>
            <a:r>
              <a:rPr lang="en-US" dirty="0"/>
              <a:t> A., </a:t>
            </a:r>
            <a:r>
              <a:rPr lang="en-US" dirty="0" err="1"/>
              <a:t>Schluep</a:t>
            </a:r>
            <a:r>
              <a:rPr lang="en-US" dirty="0"/>
              <a:t> M., Renaud F.G., </a:t>
            </a:r>
            <a:r>
              <a:rPr lang="en-US" dirty="0" err="1"/>
              <a:t>Streicher</a:t>
            </a:r>
            <a:r>
              <a:rPr lang="en-US" dirty="0"/>
              <a:t> M., </a:t>
            </a:r>
            <a:r>
              <a:rPr lang="en-US" dirty="0" err="1"/>
              <a:t>Kuehr</a:t>
            </a:r>
            <a:r>
              <a:rPr lang="en-US" dirty="0"/>
              <a:t> R., </a:t>
            </a:r>
            <a:r>
              <a:rPr lang="en-US" dirty="0" err="1"/>
              <a:t>Hagelüken</a:t>
            </a:r>
            <a:r>
              <a:rPr lang="en-US" dirty="0"/>
              <a:t> Ch., </a:t>
            </a:r>
            <a:r>
              <a:rPr lang="en-US" dirty="0" err="1"/>
              <a:t>Gerecke</a:t>
            </a:r>
            <a:r>
              <a:rPr lang="en-US" dirty="0"/>
              <a:t> A.C., 2010. A review of the environmental fate and effects of hazardous substances released from electrical and electronic equipment during recycling: Examples from China and India. Environmental Impact Assessment Review 30, 28 – 41.</a:t>
            </a:r>
            <a:endParaRPr lang="el-GR" dirty="0"/>
          </a:p>
          <a:p>
            <a:r>
              <a:rPr lang="en-US" dirty="0" err="1"/>
              <a:t>Streicher</a:t>
            </a:r>
            <a:r>
              <a:rPr lang="en-US" dirty="0"/>
              <a:t>-Porte M., </a:t>
            </a:r>
            <a:r>
              <a:rPr lang="en-US" dirty="0" err="1"/>
              <a:t>Widmer</a:t>
            </a:r>
            <a:r>
              <a:rPr lang="en-US" dirty="0"/>
              <a:t> R., Jain A., Bader H.-P., </a:t>
            </a:r>
            <a:r>
              <a:rPr lang="en-US" dirty="0" err="1"/>
              <a:t>Scheidegger</a:t>
            </a:r>
            <a:r>
              <a:rPr lang="en-US" dirty="0"/>
              <a:t> R., </a:t>
            </a:r>
            <a:r>
              <a:rPr lang="en-US" dirty="0" err="1"/>
              <a:t>Kytzia</a:t>
            </a:r>
            <a:r>
              <a:rPr lang="en-US" dirty="0"/>
              <a:t> S., 2005. Key drivers of the e-waste recycling system: Assessing and modeling e-waste processing in the informal sector in Delhi. Environmental Impact Assessment Review 25, 472-491.</a:t>
            </a:r>
            <a:endParaRPr lang="el-GR" dirty="0"/>
          </a:p>
          <a:p>
            <a:r>
              <a:rPr lang="en-US" dirty="0" err="1"/>
              <a:t>Tsydenova</a:t>
            </a:r>
            <a:r>
              <a:rPr lang="en-US" dirty="0"/>
              <a:t> O. and </a:t>
            </a:r>
            <a:r>
              <a:rPr lang="en-US" dirty="0" err="1"/>
              <a:t>Bengtsson</a:t>
            </a:r>
            <a:r>
              <a:rPr lang="en-US" dirty="0"/>
              <a:t> M., 2011. Chemical hazards associated with treatment of waste electrical and electronic equipment. Waste Management 31, 45 – 58</a:t>
            </a:r>
            <a:r>
              <a:rPr lang="en-US" dirty="0" smtClean="0"/>
              <a:t>.</a:t>
            </a:r>
            <a:endParaRPr lang="el-GR" dirty="0"/>
          </a:p>
          <a:p>
            <a:endParaRPr lang="el-GR" dirty="0"/>
          </a:p>
        </p:txBody>
      </p:sp>
    </p:spTree>
    <p:extLst>
      <p:ext uri="{BB962C8B-B14F-4D97-AF65-F5344CB8AC3E}">
        <p14:creationId xmlns:p14="http://schemas.microsoft.com/office/powerpoint/2010/main" val="11356610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Ξενογλωσση βιβλιογραφια</a:t>
            </a:r>
          </a:p>
        </p:txBody>
      </p:sp>
      <p:sp>
        <p:nvSpPr>
          <p:cNvPr id="3" name="Content Placeholder 2"/>
          <p:cNvSpPr>
            <a:spLocks noGrp="1"/>
          </p:cNvSpPr>
          <p:nvPr>
            <p:ph sz="quarter" idx="13"/>
          </p:nvPr>
        </p:nvSpPr>
        <p:spPr/>
        <p:txBody>
          <a:bodyPr>
            <a:normAutofit fontScale="92500" lnSpcReduction="10000"/>
          </a:bodyPr>
          <a:lstStyle/>
          <a:p>
            <a:r>
              <a:rPr lang="en-US" dirty="0" err="1"/>
              <a:t>Wäger</a:t>
            </a:r>
            <a:r>
              <a:rPr lang="en-US" dirty="0"/>
              <a:t> P.A., </a:t>
            </a:r>
            <a:r>
              <a:rPr lang="en-US" dirty="0" err="1"/>
              <a:t>Hischier</a:t>
            </a:r>
            <a:r>
              <a:rPr lang="en-US" dirty="0"/>
              <a:t> R., </a:t>
            </a:r>
            <a:r>
              <a:rPr lang="en-US" dirty="0" err="1"/>
              <a:t>Eugster</a:t>
            </a:r>
            <a:r>
              <a:rPr lang="en-US" dirty="0"/>
              <a:t> M., 2011. Environmental impacts of the Swiss collection and recovery systems for Waste Electrical and Electronic Equipment (WEEE): A follow-up. Science of the Total Environment 409, 1746-1756.</a:t>
            </a:r>
            <a:endParaRPr lang="el-GR" dirty="0"/>
          </a:p>
          <a:p>
            <a:r>
              <a:rPr lang="en-US" dirty="0"/>
              <a:t>Williams K.S., McDonnell T., 2012. Recycling liquid crystal displays in </a:t>
            </a:r>
            <a:r>
              <a:rPr lang="en-US" dirty="0" err="1"/>
              <a:t>Tchobanoglous</a:t>
            </a:r>
            <a:r>
              <a:rPr lang="en-US" dirty="0"/>
              <a:t> G. and </a:t>
            </a:r>
            <a:r>
              <a:rPr lang="en-US" dirty="0" err="1"/>
              <a:t>Kreith</a:t>
            </a:r>
            <a:r>
              <a:rPr lang="en-US" dirty="0"/>
              <a:t> F. </a:t>
            </a:r>
            <a:r>
              <a:rPr lang="en-US" i="1" dirty="0"/>
              <a:t>Handbook of solid waste management. </a:t>
            </a:r>
            <a:r>
              <a:rPr lang="en-US" dirty="0"/>
              <a:t>McGraw – Hill Publications, New York.</a:t>
            </a:r>
            <a:endParaRPr lang="el-GR" dirty="0"/>
          </a:p>
          <a:p>
            <a:r>
              <a:rPr lang="en-US" dirty="0"/>
              <a:t>Wilson D.C., </a:t>
            </a:r>
            <a:r>
              <a:rPr lang="en-US" dirty="0" err="1"/>
              <a:t>Velis</a:t>
            </a:r>
            <a:r>
              <a:rPr lang="en-US" dirty="0"/>
              <a:t> C., </a:t>
            </a:r>
            <a:r>
              <a:rPr lang="en-US" dirty="0" err="1"/>
              <a:t>Cheeseman</a:t>
            </a:r>
            <a:r>
              <a:rPr lang="en-US" dirty="0"/>
              <a:t> C., 2006. Role of informal sector recycling in waste management in developing countries. Habitat International 30, 797 – 808.</a:t>
            </a:r>
            <a:endParaRPr lang="el-GR" dirty="0"/>
          </a:p>
          <a:p>
            <a:r>
              <a:rPr lang="en-US" dirty="0"/>
              <a:t>Wong M.H., Wu S.C., Deng W.J., Yu X.Z., </a:t>
            </a:r>
            <a:r>
              <a:rPr lang="en-US" dirty="0" err="1"/>
              <a:t>Luo</a:t>
            </a:r>
            <a:r>
              <a:rPr lang="en-US" dirty="0"/>
              <a:t> Q., Leung A.O.W., Wong C.S.C., </a:t>
            </a:r>
            <a:r>
              <a:rPr lang="en-US" dirty="0" err="1"/>
              <a:t>Luksemburg</a:t>
            </a:r>
            <a:r>
              <a:rPr lang="en-US" dirty="0"/>
              <a:t> W.J., Wong A.S., 2007. Export of toxic chemicals – A review of the case of uncontrolled electronic-waste recycling. Environmental Pollution 149, 131-140.</a:t>
            </a:r>
            <a:endParaRPr lang="el-GR" dirty="0"/>
          </a:p>
          <a:p>
            <a:r>
              <a:rPr lang="en-US" dirty="0"/>
              <a:t>Xing G.H., Chan J.K.Y., Leung A.O.W., Wu S.C., Wong M.H., 2009. Environmental impact and human exposure to PCBs in </a:t>
            </a:r>
            <a:r>
              <a:rPr lang="en-US" dirty="0" err="1"/>
              <a:t>Guiyu</a:t>
            </a:r>
            <a:r>
              <a:rPr lang="en-US" dirty="0"/>
              <a:t>, an electronic waste recycling site in China. Environment International 35, 76-82.</a:t>
            </a:r>
            <a:endParaRPr lang="el-GR" dirty="0"/>
          </a:p>
          <a:p>
            <a:r>
              <a:rPr lang="en-US" dirty="0"/>
              <a:t>Yang J., Lu B., </a:t>
            </a:r>
            <a:r>
              <a:rPr lang="en-US" dirty="0" err="1"/>
              <a:t>Xu</a:t>
            </a:r>
            <a:r>
              <a:rPr lang="en-US" dirty="0"/>
              <a:t> C., 2008. WEEE flow and mitigating measures in China. Waste Management 28, 1589-1597.</a:t>
            </a:r>
            <a:endParaRPr lang="el-GR" dirty="0"/>
          </a:p>
          <a:p>
            <a:endParaRPr lang="el-GR" dirty="0"/>
          </a:p>
        </p:txBody>
      </p:sp>
    </p:spTree>
    <p:extLst>
      <p:ext uri="{BB962C8B-B14F-4D97-AF65-F5344CB8AC3E}">
        <p14:creationId xmlns:p14="http://schemas.microsoft.com/office/powerpoint/2010/main" val="5925643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ΙΣΤΟΣΕΛΙΔΕΣ</a:t>
            </a:r>
            <a:endParaRPr lang="el-GR" dirty="0"/>
          </a:p>
        </p:txBody>
      </p:sp>
      <p:sp>
        <p:nvSpPr>
          <p:cNvPr id="3" name="Content Placeholder 2"/>
          <p:cNvSpPr>
            <a:spLocks noGrp="1"/>
          </p:cNvSpPr>
          <p:nvPr>
            <p:ph sz="quarter" idx="13"/>
          </p:nvPr>
        </p:nvSpPr>
        <p:spPr/>
        <p:txBody>
          <a:bodyPr/>
          <a:lstStyle/>
          <a:p>
            <a:r>
              <a:rPr lang="en-US" sz="1800" dirty="0">
                <a:hlinkClick r:id="rId2"/>
              </a:rPr>
              <a:t>http://</a:t>
            </a:r>
            <a:r>
              <a:rPr lang="en-US" sz="1800" dirty="0" smtClean="0">
                <a:hlinkClick r:id="rId2"/>
              </a:rPr>
              <a:t>anakyklosi.ypeka.gr/system/system.html</a:t>
            </a:r>
            <a:endParaRPr lang="el-GR" sz="1800" dirty="0" smtClean="0"/>
          </a:p>
          <a:p>
            <a:r>
              <a:rPr lang="en-US" sz="1800" dirty="0">
                <a:hlinkClick r:id="rId3"/>
              </a:rPr>
              <a:t>http://</a:t>
            </a:r>
            <a:r>
              <a:rPr lang="en-US" sz="1800" dirty="0" smtClean="0">
                <a:hlinkClick r:id="rId3"/>
              </a:rPr>
              <a:t>www.eoan.gr/el/content/9</a:t>
            </a:r>
            <a:endParaRPr lang="el-GR" sz="1800" dirty="0" smtClean="0"/>
          </a:p>
          <a:p>
            <a:r>
              <a:rPr lang="en-US" sz="1800" dirty="0">
                <a:hlinkClick r:id="rId4"/>
              </a:rPr>
              <a:t>http://</a:t>
            </a:r>
            <a:r>
              <a:rPr lang="en-US" sz="1800" dirty="0" smtClean="0">
                <a:hlinkClick r:id="rId4"/>
              </a:rPr>
              <a:t>www.eoan.gr/el/content/14</a:t>
            </a:r>
            <a:endParaRPr lang="el-GR" sz="1800" dirty="0" smtClean="0"/>
          </a:p>
          <a:p>
            <a:r>
              <a:rPr lang="en-US" sz="1800" dirty="0">
                <a:hlinkClick r:id="rId5"/>
              </a:rPr>
              <a:t>http://</a:t>
            </a:r>
            <a:r>
              <a:rPr lang="en-US" sz="1800" dirty="0" smtClean="0">
                <a:hlinkClick r:id="rId5"/>
              </a:rPr>
              <a:t>www.eoan.gr/el/content/10</a:t>
            </a:r>
            <a:endParaRPr lang="el-GR" sz="1800" dirty="0" smtClean="0"/>
          </a:p>
          <a:p>
            <a:r>
              <a:rPr lang="en-US" sz="1800" dirty="0">
                <a:hlinkClick r:id="rId6"/>
              </a:rPr>
              <a:t>http://</a:t>
            </a:r>
            <a:r>
              <a:rPr lang="en-US" sz="1800" dirty="0" smtClean="0">
                <a:hlinkClick r:id="rId6"/>
              </a:rPr>
              <a:t>www.eoan.gr/el/content/11</a:t>
            </a:r>
            <a:endParaRPr lang="el-GR" sz="1800" dirty="0" smtClean="0"/>
          </a:p>
          <a:p>
            <a:r>
              <a:rPr lang="en-US" sz="1800" dirty="0">
                <a:hlinkClick r:id="rId7"/>
              </a:rPr>
              <a:t>http://</a:t>
            </a:r>
            <a:r>
              <a:rPr lang="en-US" sz="1800" dirty="0" smtClean="0">
                <a:hlinkClick r:id="rId7"/>
              </a:rPr>
              <a:t>www.eoan.gr/el/content/12</a:t>
            </a:r>
            <a:endParaRPr lang="el-GR" sz="1800" dirty="0" smtClean="0"/>
          </a:p>
          <a:p>
            <a:endParaRPr lang="el-GR" sz="1800" dirty="0" smtClean="0"/>
          </a:p>
          <a:p>
            <a:endParaRPr lang="el-GR" sz="1800" dirty="0" smtClean="0"/>
          </a:p>
          <a:p>
            <a:endParaRPr lang="el-GR" sz="1800" dirty="0" smtClean="0"/>
          </a:p>
          <a:p>
            <a:endParaRPr lang="el-GR" sz="1800" dirty="0" smtClean="0"/>
          </a:p>
          <a:p>
            <a:endParaRPr lang="el-GR" sz="1800" dirty="0" smtClean="0"/>
          </a:p>
          <a:p>
            <a:endParaRPr lang="el-GR" dirty="0"/>
          </a:p>
        </p:txBody>
      </p:sp>
    </p:spTree>
    <p:extLst>
      <p:ext uri="{BB962C8B-B14F-4D97-AF65-F5344CB8AC3E}">
        <p14:creationId xmlns:p14="http://schemas.microsoft.com/office/powerpoint/2010/main" val="1128728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Επιπτωσεισ των επικινδυνων υλικων </a:t>
            </a:r>
            <a:r>
              <a:rPr lang="el-GR" sz="1000" dirty="0"/>
              <a:t>(</a:t>
            </a:r>
            <a:r>
              <a:rPr lang="el-GR" sz="1000" cap="none" dirty="0"/>
              <a:t>Πηγή: </a:t>
            </a:r>
            <a:r>
              <a:rPr lang="en-US" sz="1000" cap="none" dirty="0" err="1"/>
              <a:t>Alaee</a:t>
            </a:r>
            <a:r>
              <a:rPr lang="en-US" sz="1000" cap="none" dirty="0"/>
              <a:t> et al</a:t>
            </a:r>
            <a:r>
              <a:rPr lang="el-GR" sz="1000" cap="none" dirty="0"/>
              <a:t>., 2003, Κουτσελίνης, 2004, Κούγκολος, 2005, Κουρλετάκη, 2007, Ιδία επεξεργασία</a:t>
            </a:r>
            <a:r>
              <a:rPr lang="el-GR" sz="1000" dirty="0"/>
              <a:t>)</a:t>
            </a:r>
          </a:p>
        </p:txBody>
      </p:sp>
      <p:sp>
        <p:nvSpPr>
          <p:cNvPr id="3" name="Θέση περιεχομένου 2"/>
          <p:cNvSpPr>
            <a:spLocks noGrp="1"/>
          </p:cNvSpPr>
          <p:nvPr>
            <p:ph sz="quarter" idx="13"/>
          </p:nvPr>
        </p:nvSpPr>
        <p:spPr/>
        <p:txBody>
          <a:bodyPr>
            <a:normAutofit fontScale="92500"/>
          </a:bodyPr>
          <a:lstStyle/>
          <a:p>
            <a:r>
              <a:rPr lang="el-GR" b="1" dirty="0" smtClean="0"/>
              <a:t>Αμίαντος: </a:t>
            </a:r>
            <a:r>
              <a:rPr lang="el-GR" dirty="0"/>
              <a:t>Οι ίνες του αμιάντου είναι εξαιρετικά σταθερές και δε συσσωματώνονται για να σχηματίσουν μεγαλύτερες. Έτσι, επανέρχονται στην ατμόσφαιρα ακόμη και μετά από φιλτράρισμα ή καθίζηση. Οι ίνες αυτές εισπνεόμενες δεν συγκρατούνται από τους βλεννογόνους αλλά φθάνουν έως τις κυψελίδες των πνευμόνων, παγιδεύονται και παραμένουν εκεί για απεριόριστο χρονικό διάστημα. Η παραμονή τους προκαλεί μορφολογικές αλλοιώσεις στους πνεύμονες και επηρεάζει γενικά την υγεία των ανθρώπων</a:t>
            </a:r>
            <a:r>
              <a:rPr lang="el-GR" dirty="0" smtClean="0"/>
              <a:t>.</a:t>
            </a:r>
            <a:r>
              <a:rPr lang="el-GR" dirty="0"/>
              <a:t> Η ασθένεια που προκαλεί η εισπνοή ινών όλων των ειδών αμιάντου λέγεται αμιάντωση</a:t>
            </a:r>
            <a:r>
              <a:rPr lang="el-GR" dirty="0" smtClean="0"/>
              <a:t>.</a:t>
            </a:r>
          </a:p>
          <a:p>
            <a:r>
              <a:rPr lang="el-GR" b="1" dirty="0"/>
              <a:t>Πολυχλωριωμένα διφαινύλια (</a:t>
            </a:r>
            <a:r>
              <a:rPr lang="en-US" b="1" dirty="0"/>
              <a:t>PCB</a:t>
            </a:r>
            <a:r>
              <a:rPr lang="el-GR" b="1" dirty="0" smtClean="0"/>
              <a:t>):</a:t>
            </a:r>
            <a:r>
              <a:rPr lang="el-GR" dirty="0" smtClean="0"/>
              <a:t> </a:t>
            </a:r>
            <a:r>
              <a:rPr lang="el-GR" dirty="0"/>
              <a:t>Τα πολυχλωριωμένα διφαινύλια ανήκουν στην κατηγορία των χλωριωμένων αρωματικών ενώσεων. Οι ενώσεις αυτές έχουν πολλές βιομηχανικές εφαρμογές  (ψυκτικά και μονωτικά μετασχηματιστών και πυκνωτών, πρόσθετα για την ευκαμψία μονωτικών υλικών κ.α.), που οφείλονται στις ιδιότητές τους που είναι η θερμική και χημική σταθερότητα και η πολύ μικρή ηλεκτρική αγωγιμότητα</a:t>
            </a:r>
            <a:r>
              <a:rPr lang="el-GR" dirty="0" smtClean="0"/>
              <a:t>.</a:t>
            </a:r>
            <a:r>
              <a:rPr lang="el-GR" dirty="0"/>
              <a:t> Οι ενώσεις αυτές είναι ελάχιστα διαλυτές στο νερό, ενώ προσροφούνται ισχυρά στα αιωρούμενα σωματίδια και τα ιζήματα.Τα </a:t>
            </a:r>
            <a:r>
              <a:rPr lang="en-US" dirty="0"/>
              <a:t>PCB</a:t>
            </a:r>
            <a:r>
              <a:rPr lang="el-GR" dirty="0"/>
              <a:t> που περιέχουν στο μόριό τους περισσότερα από 5 άτομα χλωρίου είναι πολύ σταθερά στη βιοαποικοδόμηση, οπότε, συσσωρεύονται σε μεγάλες συγκεντρώσεις.</a:t>
            </a:r>
          </a:p>
          <a:p>
            <a:endParaRPr lang="el-GR" b="1" dirty="0"/>
          </a:p>
        </p:txBody>
      </p:sp>
    </p:spTree>
    <p:extLst>
      <p:ext uri="{BB962C8B-B14F-4D97-AF65-F5344CB8AC3E}">
        <p14:creationId xmlns:p14="http://schemas.microsoft.com/office/powerpoint/2010/main" val="34081907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Επιπτωσεισ των επικινδυνων υλικων </a:t>
            </a:r>
            <a:r>
              <a:rPr lang="el-GR" sz="1000" dirty="0"/>
              <a:t>(</a:t>
            </a:r>
            <a:r>
              <a:rPr lang="el-GR" sz="1000" cap="none" dirty="0"/>
              <a:t>Πηγή: </a:t>
            </a:r>
            <a:r>
              <a:rPr lang="en-US" sz="1000" cap="none" dirty="0" err="1"/>
              <a:t>Alaee</a:t>
            </a:r>
            <a:r>
              <a:rPr lang="en-US" sz="1000" cap="none" dirty="0"/>
              <a:t> et al</a:t>
            </a:r>
            <a:r>
              <a:rPr lang="el-GR" sz="1000" cap="none" dirty="0"/>
              <a:t>., 2003, Κουτσελίνης, 2004, Κούγκολος, 2005, Κουρλετάκη, 2007, Ιδία επεξεργασία</a:t>
            </a:r>
            <a:r>
              <a:rPr lang="el-GR" sz="1000" dirty="0"/>
              <a:t>)</a:t>
            </a:r>
          </a:p>
        </p:txBody>
      </p:sp>
      <p:sp>
        <p:nvSpPr>
          <p:cNvPr id="3" name="Θέση περιεχομένου 2"/>
          <p:cNvSpPr>
            <a:spLocks noGrp="1"/>
          </p:cNvSpPr>
          <p:nvPr>
            <p:ph sz="quarter" idx="13"/>
          </p:nvPr>
        </p:nvSpPr>
        <p:spPr/>
        <p:txBody>
          <a:bodyPr>
            <a:normAutofit lnSpcReduction="10000"/>
          </a:bodyPr>
          <a:lstStyle/>
          <a:p>
            <a:r>
              <a:rPr lang="el-GR" b="1" dirty="0"/>
              <a:t>Αλογονωμένα επιβραδυντικά </a:t>
            </a:r>
            <a:r>
              <a:rPr lang="el-GR" b="1" dirty="0" smtClean="0"/>
              <a:t>φλόγας (</a:t>
            </a:r>
            <a:r>
              <a:rPr lang="en-US" b="1" dirty="0" smtClean="0"/>
              <a:t>BFR)</a:t>
            </a:r>
            <a:r>
              <a:rPr lang="el-GR" b="1" dirty="0" smtClean="0"/>
              <a:t>: </a:t>
            </a:r>
            <a:r>
              <a:rPr lang="el-GR" dirty="0"/>
              <a:t>Τα περισσότερα πολυμερή έχουν ως βάση τους το πετρέλαιο γι’ αυτό και είναι εύφλεκτα. Για να γίνουν πιο ανθεκτικά στη θερμοκρασία χρησιμοποιείται ένα πλήθος σήμερα  πάνω από 175 χημικών ουσιών που ονομάζονται επιβραδυντικά φλόγας</a:t>
            </a:r>
            <a:r>
              <a:rPr lang="el-GR" dirty="0" smtClean="0"/>
              <a:t>.</a:t>
            </a:r>
          </a:p>
          <a:p>
            <a:r>
              <a:rPr lang="el-GR" dirty="0"/>
              <a:t>Τα αλογόνα (</a:t>
            </a:r>
            <a:r>
              <a:rPr lang="en-US" dirty="0"/>
              <a:t>I</a:t>
            </a:r>
            <a:r>
              <a:rPr lang="el-GR" dirty="0"/>
              <a:t>, </a:t>
            </a:r>
            <a:r>
              <a:rPr lang="en-US" dirty="0"/>
              <a:t>Br</a:t>
            </a:r>
            <a:r>
              <a:rPr lang="el-GR" dirty="0"/>
              <a:t>, </a:t>
            </a:r>
            <a:r>
              <a:rPr lang="en-US" dirty="0"/>
              <a:t>Cl</a:t>
            </a:r>
            <a:r>
              <a:rPr lang="el-GR" dirty="0"/>
              <a:t>, </a:t>
            </a:r>
            <a:r>
              <a:rPr lang="en-US" dirty="0"/>
              <a:t>F</a:t>
            </a:r>
            <a:r>
              <a:rPr lang="el-GR" dirty="0"/>
              <a:t>) είναι χημικά στοιχεία που παρουσιάζουν μεγάλη ικανότητα στο να απορροφούν τις ελεύθερες ρίζες που αποτελούν βασικά στοιχεία στον πολλαπλασιασμό της φωτιάς. Μ’ αυτόν τον τρόπο επιβραδύνουν τον πολλαπλασιασμό της φωτιάς. Η ικανότητα του αλογόνου να απορροφά τις ελεύθερες ρίζες αυξάνεται με το μέγεθος του αλογόνου (</a:t>
            </a:r>
            <a:r>
              <a:rPr lang="en-US" dirty="0"/>
              <a:t>I</a:t>
            </a:r>
            <a:r>
              <a:rPr lang="el-GR" dirty="0"/>
              <a:t>&gt;</a:t>
            </a:r>
            <a:r>
              <a:rPr lang="en-US" dirty="0"/>
              <a:t>Br</a:t>
            </a:r>
            <a:r>
              <a:rPr lang="el-GR" dirty="0"/>
              <a:t>&gt;</a:t>
            </a:r>
            <a:r>
              <a:rPr lang="en-US" dirty="0"/>
              <a:t>Cl</a:t>
            </a:r>
            <a:r>
              <a:rPr lang="el-GR" dirty="0"/>
              <a:t>&gt;</a:t>
            </a:r>
            <a:r>
              <a:rPr lang="en-US" dirty="0"/>
              <a:t>F</a:t>
            </a:r>
            <a:r>
              <a:rPr lang="el-GR" dirty="0"/>
              <a:t>), αλλά δεν είναι όλα τα αλογόνα κατάλληλα για να χρησιμοποιηθούν ως επιβραδυντικά φλόγας. Οι πιο κατάλληλες οργανικές ενώσεις είναι οι </a:t>
            </a:r>
            <a:r>
              <a:rPr lang="el-GR" dirty="0" err="1"/>
              <a:t>βρωμιωμένες</a:t>
            </a:r>
            <a:r>
              <a:rPr lang="el-GR" dirty="0"/>
              <a:t> και οι χλωριωμένες με τις πρώτες να αποτελούν τις πιο </a:t>
            </a:r>
            <a:r>
              <a:rPr lang="el-GR" dirty="0" smtClean="0"/>
              <a:t>δημοφιλείς.</a:t>
            </a:r>
          </a:p>
          <a:p>
            <a:r>
              <a:rPr lang="el-GR" dirty="0" smtClean="0"/>
              <a:t> </a:t>
            </a:r>
            <a:r>
              <a:rPr lang="el-GR" dirty="0"/>
              <a:t>Η παραγωγή, η εφαρμογή και η περιβαλλοντική παρουσία της μεγάλης παραγωγής των BFR περιλαμβάνει κυρίως την </a:t>
            </a:r>
            <a:r>
              <a:rPr lang="el-GR" dirty="0" err="1"/>
              <a:t>τέτραβρωμοδισφαινόλη</a:t>
            </a:r>
            <a:r>
              <a:rPr lang="el-GR" dirty="0"/>
              <a:t> Α (TBBPA), τα </a:t>
            </a:r>
            <a:r>
              <a:rPr lang="el-GR" dirty="0" err="1"/>
              <a:t>πολυβρωμιωμένα</a:t>
            </a:r>
            <a:r>
              <a:rPr lang="el-GR" dirty="0"/>
              <a:t> διφαινύλια (PBB), τους </a:t>
            </a:r>
            <a:r>
              <a:rPr lang="el-GR" dirty="0" err="1"/>
              <a:t>πέντα</a:t>
            </a:r>
            <a:r>
              <a:rPr lang="el-GR" dirty="0"/>
              <a:t>-, </a:t>
            </a:r>
            <a:r>
              <a:rPr lang="el-GR" dirty="0" err="1"/>
              <a:t>όκτα</a:t>
            </a:r>
            <a:r>
              <a:rPr lang="el-GR" dirty="0"/>
              <a:t>- και δέκα-</a:t>
            </a:r>
            <a:r>
              <a:rPr lang="el-GR" dirty="0" err="1"/>
              <a:t>βρωμιωμένους</a:t>
            </a:r>
            <a:r>
              <a:rPr lang="el-GR" dirty="0"/>
              <a:t> </a:t>
            </a:r>
            <a:r>
              <a:rPr lang="el-GR" dirty="0" err="1"/>
              <a:t>διφαινυλικούς</a:t>
            </a:r>
            <a:r>
              <a:rPr lang="el-GR" dirty="0"/>
              <a:t> αιθέρες (PBDE) και το </a:t>
            </a:r>
            <a:r>
              <a:rPr lang="el-GR" dirty="0" err="1"/>
              <a:t>εξαβρωμοκυκλοδωδεκάνιο</a:t>
            </a:r>
            <a:r>
              <a:rPr lang="el-GR" dirty="0"/>
              <a:t> (HBCD).</a:t>
            </a:r>
            <a:endParaRPr lang="el-GR" b="1" dirty="0"/>
          </a:p>
          <a:p>
            <a:endParaRPr lang="el-GR" b="1" dirty="0"/>
          </a:p>
        </p:txBody>
      </p:sp>
    </p:spTree>
    <p:extLst>
      <p:ext uri="{BB962C8B-B14F-4D97-AF65-F5344CB8AC3E}">
        <p14:creationId xmlns:p14="http://schemas.microsoft.com/office/powerpoint/2010/main" val="1390051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Ορίζοντας">
  <a:themeElements>
    <a:clrScheme name="Ορίζοντα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Ορίζοντα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Ορίζοντα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832</TotalTime>
  <Words>11030</Words>
  <Application>Microsoft Office PowerPoint</Application>
  <PresentationFormat>On-screen Show (4:3)</PresentationFormat>
  <Paragraphs>459</Paragraphs>
  <Slides>74</Slides>
  <Notes>0</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Ορίζοντας</vt:lpstr>
      <vt:lpstr>Αποβλητα ηλεκτρικου και ηλεκτρονικου εξοπλισμου και αλλα ειδικα ρευματα αποβλhτων</vt:lpstr>
      <vt:lpstr>Ορισμοσ αηηε</vt:lpstr>
      <vt:lpstr>Κατηγοριεσ αηηε</vt:lpstr>
      <vt:lpstr>Συσταση των αηηε</vt:lpstr>
      <vt:lpstr>Επικινδυνα συστατικα (Πηγή: Cui and Forssberg, 2003, Kουτσελiνης, 2004, Tsydenova and Bengtsson, 2011, Ιδία επεξεργασία) </vt:lpstr>
      <vt:lpstr>Επιπτωσεισ των επικινδυνων υλικων (Πηγή: Alaee et al., 2003, Κουτσελίνης, 2004, Κούγκολος, 2005, Κουρλετάκη, 2007, Ιδία επεξεργασία)</vt:lpstr>
      <vt:lpstr>Επιπτωσεισ των επικινδυνων υλικων (Πηγή: Alaee et al., 2003, Κουτσελίνης, 2004, Κούγκολος, 2005, Κουρλετάκη, 2007, Ιδία επεξεργασία)</vt:lpstr>
      <vt:lpstr>Επιπτωσεισ των επικινδυνων υλικων (Πηγή: Alaee et al., 2003, Κουτσελίνης, 2004, Κούγκολος, 2005, Κουρλετάκη, 2007, Ιδία επεξεργασία)</vt:lpstr>
      <vt:lpstr>Επιπτωσεισ των επικινδυνων υλικων (Πηγή: Alaee et al., 2003, Κουτσελίνης, 2004, Κούγκολος, 2005, Κουρλετάκη, 2007, Ιδία επεξεργασία)</vt:lpstr>
      <vt:lpstr>Επιπτωσεισ των επικινδυνων υλικων (Πηγή: Alaee et al., 2003, Κουτσελίνης, 2004, Κούγκολος, 2005, Κουρλετάκη, 2007, Ιδία επεξεργασία))</vt:lpstr>
      <vt:lpstr>Συσταση ορισμενων ειδων ηηε</vt:lpstr>
      <vt:lpstr>Συσταση ορισμενων ειδων ηηε</vt:lpstr>
      <vt:lpstr>Συσταση ορισμενων ειδων ηηε</vt:lpstr>
      <vt:lpstr>Συσταση ορισμενων ειδων ηηε</vt:lpstr>
      <vt:lpstr>Μεθοδοι διαχειρισησ</vt:lpstr>
      <vt:lpstr>Υγειονομικη ταφη αηηε</vt:lpstr>
      <vt:lpstr>Καυση αηηε</vt:lpstr>
      <vt:lpstr>επαναχρησιμοποιηση αηηε</vt:lpstr>
      <vt:lpstr>Ανακυκλωση αηηε</vt:lpstr>
      <vt:lpstr>Ανακυκλωση αηηε</vt:lpstr>
      <vt:lpstr>Αποσυνρμολογηση/απορρυπανση – διαχωρισμοσ των υλικων</vt:lpstr>
      <vt:lpstr>Παραδειγματα κλασματων που μπορουν να περιεχουν και αλλα υλικα επηρεαζοντασ ετσι την καθαροτητα τουσ </vt:lpstr>
      <vt:lpstr>Τεμαχισμοσ αηηε</vt:lpstr>
      <vt:lpstr>Διαχωρισμοσ κλασματων</vt:lpstr>
      <vt:lpstr>Μεταλλουργικη διαδικασια</vt:lpstr>
      <vt:lpstr>Μεταλλουργικη διαδικασια</vt:lpstr>
      <vt:lpstr>ΖΗΤΗΜΑΤΑ ΠΡΟΒΛΗΜΑΤΙΣΜΟΥ ΣΧΕΤΙΚΑ ΜΕ ΤΗΝ ΑΝΑΚΥΚΛΩΣΗ ΑΗΗΕ </vt:lpstr>
      <vt:lpstr>ΑΝΑΚΥΚΛΩΣΗ ΟΘΟΝΩΝ ΥΓΡΩΝ ΚΡΥΣΤΑΛΛΩΝ</vt:lpstr>
      <vt:lpstr>ΑΝΑΚΥΚΛΩΣΗ ΨΥΓΕΙΩΝ ΚΑΙ ΚΑΤΑΨΥΚΤΩΝ </vt:lpstr>
      <vt:lpstr>ΑΝΑΚΥΚΛΩΣΗ ΨΥΓΕΙΩΝ ΚΑΙ ΚΑΤΑΨΥΚΤΩΝ </vt:lpstr>
      <vt:lpstr>ΑΝΑΚΥΚΛΩΣΗ ΠΛΑΚΕΤΩΝ ΤΥΠΩΜΕΝΩΝ ΗΛΕΚΤΡΟΝΙΚΩΝ ΚΥΚΛΩΜΑΤΩΝ</vt:lpstr>
      <vt:lpstr>ΕΠΙΚΙΝΔΥΝΟΤΗΤΑ ΠΟΥ ΣΥΝΔΕΕΤΑΙ ΜΕ ΤΗΝ ΑΝΑΚΥΚΛΩΣΗ ΤΩΝ ΑΗΗΕ</vt:lpstr>
      <vt:lpstr>ΕΠΙΚΙΝΔΥΝΟΤΗΤΑ ΠΟΥ ΣΥΝΔΕΕΤΑΙ ΜΕ ΤΗΝ ΑΝΑΚΥΚΛΩΣΗ ΤΩΝ ΑΗΗΕ</vt:lpstr>
      <vt:lpstr>ΕΠΙΚΙΝΔΥΝΟΤΗΤΑ ΠΟΥ ΣΥΝΔΕΕΤΑΙ ΜΕ ΤΗΝ ΑΝΑΚΥΚΛΩΣΗ ΤΩΝ ΑΗΗΕ</vt:lpstr>
      <vt:lpstr>Διαδικασιεσ ανεπισημησ ανακυκλωσησ</vt:lpstr>
      <vt:lpstr>Ρυπογονα συστατικα που δημιουργουνται απο την ανεπισημη ανακυκλωση</vt:lpstr>
      <vt:lpstr>Ρυπογονα συστατικα που δημιουργουνται απο την ανεπισημη ανακυκλωση</vt:lpstr>
      <vt:lpstr>Καταληξη των ρυπογονων συστατικων</vt:lpstr>
      <vt:lpstr>ΚΟΙΝΟΤΙΚΗ ΚΑΙ ΕΘΝΙΚΗ ΝΟΜΟΘΕΣΙΑ ΓΙΑ ΤΗ ΔΙΑΧΕΙΡΙΣΗ ΑΗΗΕ</vt:lpstr>
      <vt:lpstr>ΚΟΙΝΟΤΙΚΗ ΚΑΙ ΕΘΝΙΚΗ ΝΟΜΟΘΕΣΙΑ ΓΙΑ ΤΗ ΔΙΑΧΕΙΡΙΣΗ ΑΗΗΕ</vt:lpstr>
      <vt:lpstr>ΚΟΙΝΟΤΙΚΗ ΚΑΙ ΕΘΝΙΚΗ ΝΟΜΟΘΕΣΙΑ ΓΙΑ ΤΗ ΔΙΑΧΕΙΡΙΣΗ ΑΗΗΕ</vt:lpstr>
      <vt:lpstr>ΚΟΙΝΟΤΙΚΗ ΚΑΙ ΕΘΝΙΚΗ ΝΟΜΟΘΕΣΙΑ ΓΙΑ ΤΗ ΔΙΑΧΕΙΡΙΣΗ ΑΗΗΕ</vt:lpstr>
      <vt:lpstr>ΚΟΙΝΟΤΙΚΗ ΚΑΙ ΕΘΝΙΚΗ ΝΟΜΟΘΕΣΙΑ ΓΙΑ ΤΗ ΔΙΑΧΕΙΡΙΣΗ ΑΗΗΕ</vt:lpstr>
      <vt:lpstr>ΖΗΤΗΜΑΤΑ ΠΡΟΒΛΗΜΑΤΙΣΜΟΥ ΠΟΥ ΠΡΟΚΥΠΤΟΥΝ ΑΠΟ ΤΗ ΝΟΜΟΘΕΣΙΑ ΣΧΕΤΙΚΑ ΜΕ ΤΗ ΔΙΑΧΕΙΡΙΣΗ ΤΩΝ ΑΗΗΕ</vt:lpstr>
      <vt:lpstr>ΖΗΤΗΜΑΤΑ ΠΡΟΒΛΗΜΑΤΙΣΜΟΥ ΠΟΥ ΠΡΟΚΥΠΤΟΥΝ ΑΠΟ ΤΗ ΝΟΜΟΘΕΣΙΑ ΣΧΕΤΙΚΑ ΜΕ ΤΗ ΔΙΑΧΕΙΡΙΣΗ ΤΩΝ ΑΗΗΕ</vt:lpstr>
      <vt:lpstr>Συμβαση τησ βασιλειασ</vt:lpstr>
      <vt:lpstr>Συμβαση τησ βασιλειασ</vt:lpstr>
      <vt:lpstr>Συμβαση τησ βασιλειασ</vt:lpstr>
      <vt:lpstr>ΠΑΡΑΓΟΝΤΕΣ ΠΟΥ ΕΠΗΡΕΑΖΟΥΝ ΤΗΝ ΑΕΙΦΟΡΙΚΗ ΔΙΑΧΕΙΡΙΣΗ ΤΩΝ ΑΗΗΕ</vt:lpstr>
      <vt:lpstr>ΚΟΙΝΩΝΙΚΟΙ ΠΑΡΑΓΟΝΤΕΣ ΣΤΗΝ ΑΝΑΚΥΚΛΩΣΗ ΑΗΗΕ</vt:lpstr>
      <vt:lpstr>ΚΟΙΝΩΝΙΚΟΙ ΠΑΡΑΓΟΝΤΕΣ ΣΤΗΝ ΑΝΑΚΥΚΛΩΣΗ ΑΗΗΕ</vt:lpstr>
      <vt:lpstr>ΠΕΡΙΒΑΛΛΟΝΤΙΚΟΙ ΠΑΡΑΓΟΝΤΕΣ ΣΤΗΝ ΑΝΑΚΥΚΛΩΣΗ ΑΗΗΕ</vt:lpstr>
      <vt:lpstr>ΟΙΚΟΝΟΜΙΚΟΙ ΠΑΡΑΓΟΝΤΕΣ ΣΤΗΝ ΑΝΑΚΥΚΛΩΣΗ ΑΗΗΕ</vt:lpstr>
      <vt:lpstr>ΟΙΚΟΝΟΜΙΚΟΙ ΠΑΡΑΓΟΝΤΕΣ ΣΤΗΝ ΑΝΑΚΥΚΛΩΣΗ ΑΗΗΕ</vt:lpstr>
      <vt:lpstr>Ειδικα ρευματα αποβλητων (http://anakyklosi.ypeka.gr/system/system.html)</vt:lpstr>
      <vt:lpstr>Συσκευασιεσ και αποβλητα συσκευασιων (http://anakyklosi.ypeka.gr/system/system.html)</vt:lpstr>
      <vt:lpstr>Συσκευασιεσ και αποβλητα συσκευασιων </vt:lpstr>
      <vt:lpstr>Οχηματα στο τελοσ του κυκλου ζωησ (ΟΤΚΖ) (http://www.eoan.gr/el/content/9)</vt:lpstr>
      <vt:lpstr>Οχηματα στο τελοσ του κυκλου ζωησ (ΟΤΚΖ) (http://www.eoan.gr/el/content/9)</vt:lpstr>
      <vt:lpstr>Οχηματα στο τελοσ του κυκλου ζωησ (ΟΤΚΖ) (http://www.eoan.gr/el/content/9)</vt:lpstr>
      <vt:lpstr>Οφελη απο την ανακυκλωση των ΟΤΚΖ (http://www.eoan.gr/el/content/9)</vt:lpstr>
      <vt:lpstr>Αποβλητα Εκσκαφων Κατασκευων και Κατεδαφισεων (ΑEKK) (http://www.eoan.gr/el/content/14)</vt:lpstr>
      <vt:lpstr>Αποβλητα Εκσκαφων Κατασκευων και Κατεδαφισεων (ΑEKK)</vt:lpstr>
      <vt:lpstr>Μεταχειρισμενα ελαστικα οχηματων (http://www.eoan.gr/el/content/10)</vt:lpstr>
      <vt:lpstr>Μεταχειρισμενα ελαστικα οχηματων (http://www.eoan.gr/el/content/10)</vt:lpstr>
      <vt:lpstr>Αποβλητα λιπαντικων ελαιων (Αλε) (http://www.eoan.gr/el/content/11)</vt:lpstr>
      <vt:lpstr>Αποβλητα ηλεκτρικων στηλων (ΗΣ) και συσσωρευτων (http://www.eoan.gr/el/content/12)</vt:lpstr>
      <vt:lpstr>Αποβλητα ηλεκτρικων στηλων (ΗΣ) και συσσωρευτων (http://www.eoan.gr/el/content/12)</vt:lpstr>
      <vt:lpstr>ΕΛΛΗΝΙΚΗ ΒΙΒΛΙΟΓΡΑΦΙΑ</vt:lpstr>
      <vt:lpstr>Ξενογλωσση βιβλιογραφια</vt:lpstr>
      <vt:lpstr>Ξενογλωσση βιβλιογραφια</vt:lpstr>
      <vt:lpstr>Ξενογλωσση βιβλιογραφια</vt:lpstr>
      <vt:lpstr>Ξενογλωσση βιβλιογραφια</vt:lpstr>
      <vt:lpstr>ΙΣΤΟΣΕΛΙΔΕΣ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Αποβλητα ηλεκτρικου και ηλεκτρονικου εξοπλισμου και αλλα ειδικα ρευματα αποβλητων</dc:title>
  <dc:creator>ee-uth-05</dc:creator>
  <cp:lastModifiedBy>KATERINA</cp:lastModifiedBy>
  <cp:revision>132</cp:revision>
  <dcterms:created xsi:type="dcterms:W3CDTF">2014-05-06T05:31:43Z</dcterms:created>
  <dcterms:modified xsi:type="dcterms:W3CDTF">2015-09-14T15:06:13Z</dcterms:modified>
</cp:coreProperties>
</file>