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9"/>
  </p:notesMasterIdLst>
  <p:sldIdLst>
    <p:sldId id="337"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280" r:id="rId48"/>
  </p:sldIdLst>
  <p:sldSz cx="9144000" cy="6858000" type="screen4x3"/>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5.xml"/><Relationship Id="rId7" Type="http://schemas.openxmlformats.org/officeDocument/2006/relationships/slide" Target="slide12.xml"/><Relationship Id="rId12" Type="http://schemas.openxmlformats.org/officeDocument/2006/relationships/slide" Target="slide3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11" Type="http://schemas.openxmlformats.org/officeDocument/2006/relationships/slide" Target="slide31.xml"/><Relationship Id="rId5" Type="http://schemas.openxmlformats.org/officeDocument/2006/relationships/slide" Target="slide8.xml"/><Relationship Id="rId10"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19.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96952"/>
            <a:ext cx="7776864" cy="3669432"/>
          </a:xfrm>
        </p:spPr>
        <p:txBody>
          <a:bodyPr>
            <a:noAutofit/>
          </a:bodyPr>
          <a:lstStyle/>
          <a:p>
            <a:r>
              <a:rPr lang="el-GR" sz="2800" b="1" dirty="0" smtClean="0"/>
              <a:t>Ενότητα </a:t>
            </a:r>
            <a:r>
              <a:rPr lang="el-GR" sz="2800" b="1" dirty="0"/>
              <a:t>4</a:t>
            </a:r>
            <a:r>
              <a:rPr lang="el-GR" sz="2800" b="1" dirty="0" smtClean="0"/>
              <a:t>:</a:t>
            </a:r>
            <a:r>
              <a:rPr lang="en-US" sz="2800" dirty="0" smtClean="0"/>
              <a:t> </a:t>
            </a:r>
            <a:r>
              <a:rPr lang="el-GR" altLang="el-GR" sz="2800" dirty="0" smtClean="0"/>
              <a:t>Άρτος – Αρτοσκευάσματα, Προζύμια</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sz="2800" dirty="0"/>
              <a:t>K</a:t>
            </a:r>
            <a:r>
              <a:rPr lang="el-GR" altLang="el-GR" sz="2800" dirty="0" err="1"/>
              <a:t>αθηγητής</a:t>
            </a:r>
            <a:r>
              <a:rPr lang="el-GR" altLang="el-GR" sz="2800" dirty="0"/>
              <a:t> </a:t>
            </a:r>
            <a:r>
              <a:rPr lang="el-GR" altLang="el-GR" sz="2800" dirty="0" smtClean="0"/>
              <a:t>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xmlns="" val="288318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Είδη </a:t>
            </a:r>
            <a:r>
              <a:rPr lang="el-GR" altLang="el-GR" sz="4000" dirty="0" smtClean="0"/>
              <a:t>ψωμιού (1 από 2)</a:t>
            </a:r>
            <a:endParaRPr lang="el-GR" sz="4000" dirty="0"/>
          </a:p>
        </p:txBody>
      </p:sp>
      <p:sp>
        <p:nvSpPr>
          <p:cNvPr id="2" name="Ορθογώνιο 1" descr="Σε περίπτωση που χρησιμοποιείται αλεύρι από άλλο δημητριακό ή από μίγμα δημητριακών αλεύρων, το ψωμί αυτό πρέπει να έχει την ονομασία τους, παραδείγματος χάριν ψωμί αραβοσίτου, ψωμί σίτου με σίκαλη και λοιπά.&#10;Tο ψωμί από αλεύρι σίτου έχει τα παρακάτω χαρακτηριστικά:&#10;σπογγώδης υφή (ψίχα-κόρα),&#10;χρώμα καστανό,&#10;βαρύ με ιδιαίτερη οσμή και γεύση.&#10;"/>
          <p:cNvSpPr/>
          <p:nvPr/>
        </p:nvSpPr>
        <p:spPr>
          <a:xfrm>
            <a:off x="467544" y="1280949"/>
            <a:ext cx="8219256"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Σε περίπτωση που χρησιμοποιείται αλεύρι από άλλο δημητριακό ή από μίγμα δημητριακών αλεύρων, το ψωμί αυτό πρέπει να έχει την ονομασία τους, π.χ. ψωμί αραβοσίτου, ψωμί σίτου με σίκαλη </a:t>
            </a:r>
            <a:r>
              <a:rPr lang="el-GR" altLang="el-GR" sz="2400" dirty="0" err="1"/>
              <a:t>κ.λ.π</a:t>
            </a:r>
            <a:r>
              <a:rPr lang="el-GR" altLang="el-GR" sz="2400" dirty="0"/>
              <a:t>.</a:t>
            </a:r>
            <a:endParaRPr lang="en-US" altLang="el-GR" sz="2400" dirty="0"/>
          </a:p>
          <a:p>
            <a:pPr marL="342900" indent="-342900">
              <a:lnSpc>
                <a:spcPct val="150000"/>
              </a:lnSpc>
              <a:buFont typeface="Arial" panose="020B0604020202020204" pitchFamily="34" charset="0"/>
              <a:buChar char="•"/>
            </a:pPr>
            <a:r>
              <a:rPr lang="en-US" altLang="el-GR" sz="2400" dirty="0"/>
              <a:t>T</a:t>
            </a:r>
            <a:r>
              <a:rPr lang="el-GR" altLang="el-GR" sz="2400" dirty="0"/>
              <a:t>ο ψωμί από αλεύρι σίτου έχει τα παρακάτω χαρακτηριστικά:</a:t>
            </a:r>
          </a:p>
          <a:p>
            <a:pPr marL="800100" lvl="1" indent="-342900">
              <a:lnSpc>
                <a:spcPct val="150000"/>
              </a:lnSpc>
              <a:buFont typeface="Arial" panose="020B0604020202020204" pitchFamily="34" charset="0"/>
              <a:buChar char="•"/>
            </a:pPr>
            <a:r>
              <a:rPr lang="el-GR" altLang="el-GR" sz="2400" dirty="0"/>
              <a:t>σπογγώδης υφή (ψίχα-</a:t>
            </a:r>
            <a:r>
              <a:rPr lang="el-GR" altLang="el-GR" sz="2400" dirty="0" err="1"/>
              <a:t>κόρ</a:t>
            </a:r>
            <a:r>
              <a:rPr lang="el-GR" altLang="el-GR" sz="2400" dirty="0"/>
              <a:t>α</a:t>
            </a:r>
            <a:r>
              <a:rPr lang="el-GR" altLang="el-GR" sz="2400" dirty="0" smtClean="0"/>
              <a:t>),</a:t>
            </a:r>
            <a:endParaRPr lang="el-GR" altLang="el-GR" sz="2400" dirty="0"/>
          </a:p>
          <a:p>
            <a:pPr marL="800100" lvl="1" indent="-342900">
              <a:lnSpc>
                <a:spcPct val="150000"/>
              </a:lnSpc>
              <a:buFont typeface="Arial" panose="020B0604020202020204" pitchFamily="34" charset="0"/>
              <a:buChar char="•"/>
            </a:pPr>
            <a:r>
              <a:rPr lang="el-GR" altLang="el-GR" sz="2400" dirty="0"/>
              <a:t>χρώμα </a:t>
            </a:r>
            <a:r>
              <a:rPr lang="el-GR" altLang="el-GR" sz="2400" dirty="0" smtClean="0"/>
              <a:t>καστανό,</a:t>
            </a:r>
            <a:endParaRPr lang="el-GR" altLang="el-GR" sz="2400" dirty="0"/>
          </a:p>
          <a:p>
            <a:pPr marL="800100" lvl="1" indent="-342900">
              <a:lnSpc>
                <a:spcPct val="150000"/>
              </a:lnSpc>
              <a:buFont typeface="Arial" panose="020B0604020202020204" pitchFamily="34" charset="0"/>
              <a:buChar char="•"/>
            </a:pPr>
            <a:r>
              <a:rPr lang="el-GR" altLang="el-GR" sz="2400" dirty="0"/>
              <a:t>βαρύ με ιδιαίτερη οσμή και </a:t>
            </a:r>
            <a:r>
              <a:rPr lang="el-GR" altLang="el-GR" sz="2400" dirty="0" smtClean="0"/>
              <a:t>γεύση.</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80000"/>
              </a:lnSpc>
            </a:pPr>
            <a:r>
              <a:rPr lang="el-GR" altLang="el-GR" sz="4000" dirty="0"/>
              <a:t>Είδη ψωμιού </a:t>
            </a:r>
            <a:r>
              <a:rPr lang="el-GR" altLang="el-GR" sz="4000" dirty="0" smtClean="0"/>
              <a:t>(2 </a:t>
            </a:r>
            <a:r>
              <a:rPr lang="el-GR" altLang="el-GR" sz="4000" dirty="0"/>
              <a:t>από 2)</a:t>
            </a:r>
            <a:endParaRPr lang="el-GR" sz="4000" dirty="0"/>
          </a:p>
        </p:txBody>
      </p:sp>
      <p:sp>
        <p:nvSpPr>
          <p:cNvPr id="3" name="Ορθογώνιο 2"/>
          <p:cNvSpPr/>
          <p:nvPr/>
        </p:nvSpPr>
        <p:spPr>
          <a:xfrm>
            <a:off x="467544" y="1268760"/>
            <a:ext cx="8219256"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smtClean="0"/>
              <a:t>Το ψωμί από αλεύρι σίκαλης έχει τα παρακάτω χαρακτηριστικά:</a:t>
            </a:r>
          </a:p>
          <a:p>
            <a:pPr marL="742950" lvl="1" indent="-285750">
              <a:lnSpc>
                <a:spcPct val="150000"/>
              </a:lnSpc>
              <a:buFont typeface="Arial" panose="020B0604020202020204" pitchFamily="34" charset="0"/>
              <a:buChar char="•"/>
            </a:pPr>
            <a:r>
              <a:rPr lang="el-GR" altLang="el-GR" sz="2400" dirty="0" smtClean="0"/>
              <a:t>είναι βαρύ,</a:t>
            </a:r>
          </a:p>
          <a:p>
            <a:pPr marL="742950" lvl="1" indent="-285750">
              <a:lnSpc>
                <a:spcPct val="150000"/>
              </a:lnSpc>
              <a:buFont typeface="Arial" panose="020B0604020202020204" pitchFamily="34" charset="0"/>
              <a:buChar char="•"/>
            </a:pPr>
            <a:r>
              <a:rPr lang="el-GR" altLang="el-GR" sz="2400" dirty="0" smtClean="0"/>
              <a:t>Σπογγώδες,</a:t>
            </a:r>
          </a:p>
          <a:p>
            <a:pPr marL="742950" lvl="1" indent="-285750">
              <a:lnSpc>
                <a:spcPct val="150000"/>
              </a:lnSpc>
              <a:buFont typeface="Arial" panose="020B0604020202020204" pitchFamily="34" charset="0"/>
              <a:buChar char="•"/>
            </a:pPr>
            <a:r>
              <a:rPr lang="el-GR" altLang="el-GR" sz="2400" dirty="0" smtClean="0"/>
              <a:t>γλοιώδη ψίχα,</a:t>
            </a:r>
          </a:p>
          <a:p>
            <a:pPr marL="742950" lvl="1" indent="-285750">
              <a:lnSpc>
                <a:spcPct val="150000"/>
              </a:lnSpc>
              <a:buFont typeface="Arial" panose="020B0604020202020204" pitchFamily="34" charset="0"/>
              <a:buChar char="•"/>
            </a:pPr>
            <a:r>
              <a:rPr lang="el-GR" altLang="el-GR" sz="2400" dirty="0" smtClean="0"/>
              <a:t>ιδιαίτερη γεύση και οσμή.</a:t>
            </a:r>
          </a:p>
          <a:p>
            <a:pPr marL="285750" indent="-285750">
              <a:lnSpc>
                <a:spcPct val="150000"/>
              </a:lnSpc>
              <a:buFont typeface="Arial" panose="020B0604020202020204" pitchFamily="34" charset="0"/>
              <a:buChar char="•"/>
            </a:pPr>
            <a:r>
              <a:rPr lang="el-GR" altLang="el-GR" sz="2400" dirty="0" smtClean="0"/>
              <a:t>Το ψωμί σικάλεως συνήθως γίνεται από μείγμα σιτάλευρου και </a:t>
            </a:r>
            <a:r>
              <a:rPr lang="el-GR" altLang="el-GR" sz="2400" dirty="0" err="1" smtClean="0"/>
              <a:t>σικάλευρου</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xmlns=""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Ποιοτικά χαρακτηριστικά καλού ψωμιού</a:t>
            </a:r>
            <a:endParaRPr lang="el-GR" sz="4000" dirty="0"/>
          </a:p>
        </p:txBody>
      </p:sp>
      <p:sp>
        <p:nvSpPr>
          <p:cNvPr id="2" name="Ορθογώνιο 1"/>
          <p:cNvSpPr/>
          <p:nvPr/>
        </p:nvSpPr>
        <p:spPr>
          <a:xfrm>
            <a:off x="467544" y="1659572"/>
            <a:ext cx="8219256" cy="3785652"/>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η </a:t>
            </a:r>
            <a:r>
              <a:rPr lang="el-GR" altLang="el-GR" sz="2400" dirty="0"/>
              <a:t>κόρα να έχει ομοιόμορφο χρώμα και όχι υγρή ή μαλακή ή πολύ ψημένη χωρίς </a:t>
            </a:r>
            <a:r>
              <a:rPr lang="el-GR" altLang="el-GR" sz="2400" dirty="0" smtClean="0"/>
              <a:t>ρήγματα.</a:t>
            </a:r>
            <a:endParaRPr lang="el-GR" altLang="el-GR" sz="2400" dirty="0"/>
          </a:p>
          <a:p>
            <a:pPr marL="342900" indent="-342900">
              <a:buFont typeface="Arial" panose="020B0604020202020204" pitchFamily="34" charset="0"/>
              <a:buChar char="•"/>
            </a:pPr>
            <a:r>
              <a:rPr lang="el-GR" altLang="el-GR" sz="2400" dirty="0"/>
              <a:t>η ψίχα να έχει κανονικούς πόρους, ελαστική με κανονική γεύση, χωρίς μεγάλους κενούς χώρους και συσσωματώματα από </a:t>
            </a:r>
            <a:r>
              <a:rPr lang="el-GR" altLang="el-GR" sz="2400" dirty="0" smtClean="0"/>
              <a:t>αλεύρι.</a:t>
            </a:r>
            <a:endParaRPr lang="el-GR" altLang="el-GR" sz="2400" dirty="0"/>
          </a:p>
          <a:p>
            <a:pPr marL="342900" indent="-342900">
              <a:buFont typeface="Arial" panose="020B0604020202020204" pitchFamily="34" charset="0"/>
              <a:buChar char="•"/>
            </a:pPr>
            <a:r>
              <a:rPr lang="el-GR" altLang="el-GR" sz="2400" dirty="0"/>
              <a:t>να είναι καλά </a:t>
            </a:r>
            <a:r>
              <a:rPr lang="el-GR" altLang="el-GR" sz="2400" dirty="0" smtClean="0"/>
              <a:t>ψημένο.</a:t>
            </a:r>
            <a:endParaRPr lang="el-GR" altLang="el-GR" sz="2400" dirty="0"/>
          </a:p>
          <a:p>
            <a:pPr marL="342900" indent="-342900">
              <a:buFont typeface="Arial" panose="020B0604020202020204" pitchFamily="34" charset="0"/>
              <a:buChar char="•"/>
            </a:pPr>
            <a:r>
              <a:rPr lang="el-GR" altLang="el-GR" sz="2400" dirty="0"/>
              <a:t>για να ελέγξουμε την ελαστικότητα του ψωμιού αρκεί να συμπιέσουμε μια φέτα ψωμί ανάμεσα στα δάκτυλα μας. Όταν σταματήσουμε την πίεση, η φέτα θα πρέπει να πάρει την αρχική της μορφή</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xmlns=""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Διατήρηση της ποιότητας του ψωμιού</a:t>
            </a:r>
            <a:endParaRPr lang="el-GR" sz="4000" dirty="0"/>
          </a:p>
        </p:txBody>
      </p:sp>
      <p:sp>
        <p:nvSpPr>
          <p:cNvPr id="4" name="Ορθογώνιο 3" descr="Αποθήκευση.&#10;Θερμοκρασία δεκαπέντε με είκοσι βαθμούς κελσίου, υγρασία εξηντα πέντε με εβδομηντα πέντε τοις εκατό, για τέσσερις ημέρες,&#10;Κατάψυξη. μείον δεκαοκτώ ως μείον εικοσιπέντε βαθμούς κελσίου,&#10;Συσκευασία: κερωμένου χαρτιού όχι ερμητικά, σελοφάν,&#10;Ψωμί σε φέτες (Αποστείρωση),&#10;Μικροκύματα και υπεριώδεις ακτίνες.&#10;"/>
          <p:cNvSpPr/>
          <p:nvPr/>
        </p:nvSpPr>
        <p:spPr>
          <a:xfrm>
            <a:off x="467544" y="1740872"/>
            <a:ext cx="8219256" cy="3416320"/>
          </a:xfrm>
          <a:prstGeom prst="rect">
            <a:avLst/>
          </a:prstGeom>
        </p:spPr>
        <p:txBody>
          <a:bodyPr wrap="square">
            <a:spAutoFit/>
          </a:bodyPr>
          <a:lstStyle/>
          <a:p>
            <a:pPr>
              <a:lnSpc>
                <a:spcPct val="150000"/>
              </a:lnSpc>
            </a:pPr>
            <a:r>
              <a:rPr lang="el-GR" altLang="el-GR" sz="2400" dirty="0" smtClean="0"/>
              <a:t>Αποθήκευση.</a:t>
            </a:r>
            <a:endParaRPr lang="el-GR" altLang="el-GR" sz="2400" dirty="0"/>
          </a:p>
          <a:p>
            <a:pPr marL="342900" indent="-342900">
              <a:lnSpc>
                <a:spcPct val="150000"/>
              </a:lnSpc>
              <a:buFont typeface="Arial" panose="020B0604020202020204" pitchFamily="34" charset="0"/>
              <a:buChar char="•"/>
            </a:pPr>
            <a:r>
              <a:rPr lang="el-GR" altLang="el-GR" sz="2400" dirty="0"/>
              <a:t>Θερμοκρασία 15-20, υγρασία 65-75%, για 4 </a:t>
            </a:r>
            <a:r>
              <a:rPr lang="el-GR" altLang="el-GR" sz="2400" dirty="0" smtClean="0"/>
              <a:t>ημέρες,</a:t>
            </a:r>
            <a:endParaRPr lang="el-GR" altLang="el-GR" sz="2400" dirty="0"/>
          </a:p>
          <a:p>
            <a:pPr marL="342900" indent="-342900">
              <a:lnSpc>
                <a:spcPct val="150000"/>
              </a:lnSpc>
              <a:buFont typeface="Arial" panose="020B0604020202020204" pitchFamily="34" charset="0"/>
              <a:buChar char="•"/>
            </a:pPr>
            <a:r>
              <a:rPr lang="el-GR" altLang="el-GR" sz="2400" dirty="0"/>
              <a:t>Κατάψυξη. –18- (-25) </a:t>
            </a:r>
            <a:r>
              <a:rPr lang="en-US" altLang="el-GR" sz="2400" dirty="0" smtClean="0"/>
              <a:t>C</a:t>
            </a:r>
            <a:r>
              <a:rPr lang="el-GR" altLang="el-GR" sz="2400" dirty="0" smtClean="0"/>
              <a:t>,</a:t>
            </a:r>
            <a:endParaRPr lang="en-US" altLang="el-GR" sz="2400" dirty="0"/>
          </a:p>
          <a:p>
            <a:pPr marL="342900" indent="-342900">
              <a:lnSpc>
                <a:spcPct val="150000"/>
              </a:lnSpc>
              <a:buFont typeface="Arial" panose="020B0604020202020204" pitchFamily="34" charset="0"/>
              <a:buChar char="•"/>
            </a:pPr>
            <a:r>
              <a:rPr lang="el-GR" altLang="el-GR" sz="2400" dirty="0"/>
              <a:t>Συσκευασία</a:t>
            </a:r>
            <a:r>
              <a:rPr lang="en-US" altLang="el-GR" sz="2400" dirty="0"/>
              <a:t>: </a:t>
            </a:r>
            <a:r>
              <a:rPr lang="el-GR" altLang="el-GR" sz="2400" dirty="0"/>
              <a:t>κερωμένου χαρτιού όχι ερμητικά, </a:t>
            </a:r>
            <a:r>
              <a:rPr lang="el-GR" altLang="el-GR" sz="2400" dirty="0" smtClean="0"/>
              <a:t>σελοφάν,</a:t>
            </a:r>
            <a:endParaRPr lang="el-GR" altLang="el-GR" sz="2400" dirty="0"/>
          </a:p>
          <a:p>
            <a:pPr marL="342900" indent="-342900">
              <a:lnSpc>
                <a:spcPct val="150000"/>
              </a:lnSpc>
              <a:buFont typeface="Arial" panose="020B0604020202020204" pitchFamily="34" charset="0"/>
              <a:buChar char="•"/>
            </a:pPr>
            <a:r>
              <a:rPr lang="el-GR" altLang="el-GR" sz="2400" dirty="0"/>
              <a:t>Ψωμί σε φέτες (Αποστείρωση</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Μικροκύματα και υπεριώδεις </a:t>
            </a:r>
            <a:r>
              <a:rPr lang="el-GR" altLang="el-GR" sz="2400" dirty="0" smtClean="0"/>
              <a:t>ακτίνες.</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Tree>
    <p:custDataLst>
      <p:tags r:id="rId1"/>
    </p:custDataLst>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Μπαγιάτεμα</a:t>
            </a:r>
            <a:endParaRPr lang="el-GR" sz="4000" dirty="0"/>
          </a:p>
        </p:txBody>
      </p:sp>
      <p:sp>
        <p:nvSpPr>
          <p:cNvPr id="13" name="Rectangle 3" descr="Υφή: μαλακή σπογγώδης.&#10;Διαφορετική σύσταση: διαφορετικό μπαγιάτεμα.&#10;Παλαίωση κόρας (μαλακή, δερματώδης).&#10;παλαίωση ψίχας (σκληρή, ξερή, εύθρυπτη).&#10;Ταχύτητα μπαγιατέματος.&#10;Μεγαλύτερη στο ψυγείο.&#10;Στην κατάψυξη δεν μπαγιατεύει.&#10;Αναθέρμανση στους πενήντα βαθμούς κελσίου σαν φρέσκο.&#10;Προσθήκη μονογλυκεριδίων για διατηρησιμότητα, ζάχαρη, γάλα, λίπη.&#10;"/>
          <p:cNvSpPr>
            <a:spLocks noGrp="1" noChangeArrowheads="1"/>
          </p:cNvSpPr>
          <p:nvPr>
            <p:ph type="body" idx="1"/>
          </p:nvPr>
        </p:nvSpPr>
        <p:spPr>
          <a:xfrm>
            <a:off x="467544" y="1412776"/>
            <a:ext cx="8219256" cy="4392488"/>
          </a:xfrm>
        </p:spPr>
        <p:txBody>
          <a:bodyPr>
            <a:noAutofit/>
          </a:bodyPr>
          <a:lstStyle/>
          <a:p>
            <a:pPr marL="342900" indent="-342900">
              <a:buFont typeface="Arial" panose="020B0604020202020204" pitchFamily="34" charset="0"/>
              <a:buChar char="•"/>
            </a:pPr>
            <a:r>
              <a:rPr lang="el-GR" altLang="el-GR" b="0" dirty="0"/>
              <a:t>Υφή</a:t>
            </a:r>
            <a:r>
              <a:rPr lang="en-US" altLang="el-GR" b="0" dirty="0"/>
              <a:t>: </a:t>
            </a:r>
            <a:r>
              <a:rPr lang="el-GR" altLang="el-GR" b="0" dirty="0"/>
              <a:t>μαλακή </a:t>
            </a:r>
            <a:r>
              <a:rPr lang="el-GR" altLang="el-GR" b="0" dirty="0" smtClean="0"/>
              <a:t>σπογγώδης.</a:t>
            </a:r>
            <a:endParaRPr lang="el-GR" altLang="el-GR" b="0" dirty="0"/>
          </a:p>
          <a:p>
            <a:pPr marL="342900" indent="-342900">
              <a:buFont typeface="Arial" panose="020B0604020202020204" pitchFamily="34" charset="0"/>
              <a:buChar char="•"/>
            </a:pPr>
            <a:r>
              <a:rPr lang="el-GR" altLang="el-GR" b="0" dirty="0"/>
              <a:t>Διαφορετική σύσταση</a:t>
            </a:r>
            <a:r>
              <a:rPr lang="en-US" altLang="el-GR" b="0" dirty="0"/>
              <a:t>: </a:t>
            </a:r>
            <a:r>
              <a:rPr lang="el-GR" altLang="el-GR" b="0" dirty="0"/>
              <a:t>διαφορετικό </a:t>
            </a:r>
            <a:r>
              <a:rPr lang="el-GR" altLang="el-GR" b="0" dirty="0" smtClean="0"/>
              <a:t>μπαγιάτεμα.</a:t>
            </a:r>
            <a:endParaRPr lang="el-GR" altLang="el-GR" b="0" dirty="0"/>
          </a:p>
          <a:p>
            <a:pPr marL="342900" indent="-342900">
              <a:buFont typeface="Arial" panose="020B0604020202020204" pitchFamily="34" charset="0"/>
              <a:buChar char="•"/>
            </a:pPr>
            <a:r>
              <a:rPr lang="el-GR" altLang="el-GR" b="0" dirty="0"/>
              <a:t>Παλαίωση κόρας (μαλακή, δερματώδης</a:t>
            </a:r>
            <a:r>
              <a:rPr lang="el-GR" altLang="el-GR" b="0" dirty="0" smtClean="0"/>
              <a:t>).</a:t>
            </a:r>
            <a:endParaRPr lang="el-GR" altLang="el-GR" b="0" dirty="0"/>
          </a:p>
          <a:p>
            <a:pPr marL="342900" indent="-342900">
              <a:buFont typeface="Arial" panose="020B0604020202020204" pitchFamily="34" charset="0"/>
              <a:buChar char="•"/>
            </a:pPr>
            <a:r>
              <a:rPr lang="el-GR" altLang="el-GR" b="0" dirty="0"/>
              <a:t>παλαίωση ψίχας (σκληρή, ξερή, εύθρυπτη</a:t>
            </a:r>
            <a:r>
              <a:rPr lang="el-GR" altLang="el-GR" b="0" dirty="0" smtClean="0"/>
              <a:t>).</a:t>
            </a:r>
          </a:p>
          <a:p>
            <a:pPr marL="342900" indent="-342900">
              <a:buFont typeface="Arial" panose="020B0604020202020204" pitchFamily="34" charset="0"/>
              <a:buChar char="•"/>
            </a:pPr>
            <a:r>
              <a:rPr lang="el-GR" altLang="el-GR" b="0" dirty="0"/>
              <a:t>Ταχύτητα μπαγιατέματος.</a:t>
            </a:r>
          </a:p>
          <a:p>
            <a:pPr marL="342900" indent="-342900">
              <a:buFont typeface="Arial" panose="020B0604020202020204" pitchFamily="34" charset="0"/>
              <a:buChar char="•"/>
            </a:pPr>
            <a:r>
              <a:rPr lang="el-GR" altLang="el-GR" b="0" dirty="0"/>
              <a:t>Μεγαλύτερη στο ψυγείο.</a:t>
            </a:r>
          </a:p>
          <a:p>
            <a:pPr marL="342900" indent="-342900">
              <a:buFont typeface="Arial" panose="020B0604020202020204" pitchFamily="34" charset="0"/>
              <a:buChar char="•"/>
            </a:pPr>
            <a:r>
              <a:rPr lang="el-GR" altLang="el-GR" b="0" dirty="0"/>
              <a:t>Στην κατάψυξη δεν </a:t>
            </a:r>
            <a:r>
              <a:rPr lang="el-GR" altLang="el-GR" b="0" dirty="0" smtClean="0"/>
              <a:t>μπαγιατεύει.</a:t>
            </a:r>
            <a:endParaRPr lang="el-GR" altLang="el-GR" b="0" dirty="0"/>
          </a:p>
          <a:p>
            <a:pPr marL="342900" indent="-342900">
              <a:buFont typeface="Arial" panose="020B0604020202020204" pitchFamily="34" charset="0"/>
              <a:buChar char="•"/>
            </a:pPr>
            <a:r>
              <a:rPr lang="el-GR" altLang="el-GR" b="0" dirty="0"/>
              <a:t>Αναθέρμανση στους 50 </a:t>
            </a:r>
            <a:r>
              <a:rPr lang="en-US" altLang="el-GR" b="0" dirty="0"/>
              <a:t>C </a:t>
            </a:r>
            <a:r>
              <a:rPr lang="el-GR" altLang="el-GR" b="0" dirty="0"/>
              <a:t>σαν φρέσκο.</a:t>
            </a:r>
          </a:p>
          <a:p>
            <a:pPr marL="342900" indent="-342900">
              <a:buFont typeface="Arial" panose="020B0604020202020204" pitchFamily="34" charset="0"/>
              <a:buChar char="•"/>
            </a:pPr>
            <a:r>
              <a:rPr lang="el-GR" altLang="el-GR" b="0" dirty="0"/>
              <a:t>Προσθήκη </a:t>
            </a:r>
            <a:r>
              <a:rPr lang="el-GR" altLang="el-GR" b="0" dirty="0" err="1" smtClean="0"/>
              <a:t>μονογλυκεριδίων</a:t>
            </a:r>
            <a:r>
              <a:rPr lang="el-GR" altLang="el-GR" b="0" dirty="0" smtClean="0"/>
              <a:t> </a:t>
            </a:r>
            <a:r>
              <a:rPr lang="el-GR" altLang="el-GR" b="0" dirty="0"/>
              <a:t>για </a:t>
            </a:r>
            <a:r>
              <a:rPr lang="el-GR" altLang="el-GR" b="0" dirty="0" err="1" smtClean="0"/>
              <a:t>διατηρησιμότητα</a:t>
            </a:r>
            <a:r>
              <a:rPr lang="el-GR" altLang="el-GR" b="0" dirty="0"/>
              <a:t>, ζάχαρη, γάλα, λίπη</a:t>
            </a:r>
            <a:r>
              <a:rPr lang="el-GR" altLang="el-GR" b="0" dirty="0" smtClean="0"/>
              <a:t>.</a:t>
            </a: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8284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Αρτοπαρασκευάσματα (1 από 4)</a:t>
            </a:r>
            <a:endParaRPr lang="el-GR" sz="4000" dirty="0"/>
          </a:p>
        </p:txBody>
      </p:sp>
      <p:sp>
        <p:nvSpPr>
          <p:cNvPr id="3" name="Ορθογώνιο 2" descr="Αρτοπαρασκεύασμα. Θεωρείται το είδος που  παρασκευάζεται από καθαρό αλεύρι δημητριακών ή με πρόσμειξη δημητριακών αλεύρων και δεν αποτελεί τύπο ψωμιού.&#10;&#10;Αρτοσκευάσματα είναι τα προϊόντα που παρασκευάζονται όπως είναι το ψωμί, διαφέρουν ως προς τα οργανοληπτικά τους χαρακτηριστικά (παραδείγματος χάριν χρώμα, γεύση, υφή, άρωμα). Στα αρτοσκευάσματα εκτός από τις βασικές πρώτες ύλες επιτρέπεται η χρήση και βοηθητικών υλών. (λιπαρά, ζάχαρη, γάλα, αρωματικές ύλες, γλυκαντικές ύλες, βελτιωτικά και λοιπά). &#10;Έχουμε τα απλά αρτοσκευάσματα (παραδείγματος χάριν φρυγανιές, φρατζολάκια, κουλούρια, παξιμάδια, πίττες για σουβλάκια) και τα διάφορα αρτοσκευάσματα (παραδείγματος χάριν βουτήματα, τσουρέκια, τυρόπιττες, πίτσα, κρεατόπιτες, κρέπες, δίπλες, λουκουμάδες)&#10;"/>
          <p:cNvSpPr/>
          <p:nvPr/>
        </p:nvSpPr>
        <p:spPr>
          <a:xfrm>
            <a:off x="467544" y="908720"/>
            <a:ext cx="8219256" cy="5595378"/>
          </a:xfrm>
          <a:prstGeom prst="rect">
            <a:avLst/>
          </a:prstGeom>
        </p:spPr>
        <p:txBody>
          <a:bodyPr wrap="square">
            <a:spAutoFit/>
          </a:bodyPr>
          <a:lstStyle/>
          <a:p>
            <a:pPr marL="342900" indent="-342900">
              <a:buFont typeface="Arial" panose="020B0604020202020204" pitchFamily="34" charset="0"/>
              <a:buChar char="•"/>
            </a:pPr>
            <a:r>
              <a:rPr lang="el-GR" altLang="el-GR" sz="2400" dirty="0"/>
              <a:t>Αρτοπαρασκεύασμα. Θεωρείται το είδος που  παρασκευάζεται από καθαρό αλεύρι δημητριακών ή με πρόσμειξη δημητριακών αλεύρων και δεν αποτελεί τύπο ψωμιού</a:t>
            </a:r>
            <a:r>
              <a:rPr lang="el-GR" altLang="el-GR" sz="2400" dirty="0" smtClean="0"/>
              <a:t>.</a:t>
            </a:r>
          </a:p>
          <a:p>
            <a:pPr marL="342900" indent="-342900">
              <a:buFont typeface="Arial" panose="020B0604020202020204" pitchFamily="34" charset="0"/>
              <a:buChar char="•"/>
            </a:pPr>
            <a:endParaRPr lang="el-GR" altLang="el-GR" sz="2400" dirty="0"/>
          </a:p>
          <a:p>
            <a:pPr marL="342900" indent="-342900">
              <a:lnSpc>
                <a:spcPct val="90000"/>
              </a:lnSpc>
              <a:buFont typeface="Arial" panose="020B0604020202020204" pitchFamily="34" charset="0"/>
              <a:buChar char="•"/>
            </a:pPr>
            <a:r>
              <a:rPr lang="el-GR" altLang="el-GR" sz="2400" dirty="0"/>
              <a:t>Αρτοσκευάσματα είναι τα προϊόντα που παρασκευάζονται όπως είναι το ψωμί, διαφέρουν ως προς τα οργανοληπτικά τους χαρακτηριστικά (π.χ. χρώμα, γεύση, υφή, άρωμα). Στα αρτοσκευάσματα εκτός από τις βασικές πρώτες ύλες επιτρέπεται η χρήση και βοηθητικών υλών. (λιπαρά, ζάχαρη, γάλα, αρωματικές ύλες, γλυκαντικές ύλες, βελτιωτικά </a:t>
            </a:r>
            <a:r>
              <a:rPr lang="el-GR" altLang="el-GR" sz="2400" dirty="0" err="1"/>
              <a:t>κ.λ.π</a:t>
            </a:r>
            <a:r>
              <a:rPr lang="el-GR" altLang="el-GR" sz="2400" dirty="0" smtClean="0"/>
              <a:t>). </a:t>
            </a:r>
            <a:endParaRPr lang="el-GR" altLang="el-GR" sz="2400" dirty="0"/>
          </a:p>
          <a:p>
            <a:pPr marL="342900" indent="-342900">
              <a:lnSpc>
                <a:spcPct val="90000"/>
              </a:lnSpc>
              <a:buFont typeface="Arial" panose="020B0604020202020204" pitchFamily="34" charset="0"/>
              <a:buChar char="•"/>
            </a:pPr>
            <a:r>
              <a:rPr lang="el-GR" altLang="el-GR" sz="2400" dirty="0"/>
              <a:t>Έχουμε τα απλά αρτοσκευάσματα (π.χ. φρυγανιές, </a:t>
            </a:r>
            <a:r>
              <a:rPr lang="el-GR" altLang="el-GR" sz="2400" dirty="0" err="1"/>
              <a:t>φρατζολάκια</a:t>
            </a:r>
            <a:r>
              <a:rPr lang="el-GR" altLang="el-GR" sz="2400" dirty="0"/>
              <a:t>, κουλούρια, παξιμάδια, πίττες για σουβλάκια) και τα διάφορα αρτοσκευάσματα (π.χ. βουτήματα, τσουρέκια, τυρόπιττες, πίτσα, κρεατόπιτες, κρέπες, δίπλες, λουκουμάδες</a:t>
            </a:r>
            <a:r>
              <a:rPr lang="el-GR" altLang="el-GR" sz="2400" dirty="0" smtClean="0"/>
              <a:t>)</a:t>
            </a:r>
            <a:endParaRPr lang="el-GR" altLang="el-GR" sz="2400" b="1"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6"/>
            <a:ext cx="8291263" cy="928880"/>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Αρτοπαρασκευάσματα (2 </a:t>
            </a:r>
            <a:r>
              <a:rPr lang="el-GR" altLang="el-GR" dirty="0"/>
              <a:t>από </a:t>
            </a:r>
            <a:r>
              <a:rPr lang="el-GR" altLang="el-GR" dirty="0" smtClean="0"/>
              <a:t>4)</a:t>
            </a:r>
            <a:endParaRPr lang="el-GR" dirty="0"/>
          </a:p>
        </p:txBody>
      </p:sp>
      <p:sp>
        <p:nvSpPr>
          <p:cNvPr id="2" name="Ορθογώνιο 1" descr="Αρτοσκεύασμα.&#10;κάθε προϊόν, που παρασκευάζεται όπως και το ψωμί, με απλή ή διπλό κλιβανισμό. &#10;Διαφέρει από το ψωμί, στη μακροσκοπική υφή και στους οργανοληπτικούς χαρακτήρες. Προσθήκη γάλακτος, φυσικές γλυκαντικές ύλες, λιπαρές ύλες, μούστος, γλυκαντικές ύλες (Παραδείγματος χάριν βανιλλίνη), γλυκάνισος, σησάμι, μαστίχα&#10;Δεν επιτρέπονται οι τεχνητές χρωστικές, τεχνητές γλυκαντικές ύλες.&#10;Παραδείγματος χάριν μουστοκούλουρο, παξιμάδια κανέλλας.&#10;"/>
          <p:cNvSpPr/>
          <p:nvPr/>
        </p:nvSpPr>
        <p:spPr>
          <a:xfrm>
            <a:off x="467544" y="692696"/>
            <a:ext cx="8219256" cy="5632311"/>
          </a:xfrm>
          <a:prstGeom prst="rect">
            <a:avLst/>
          </a:prstGeom>
        </p:spPr>
        <p:txBody>
          <a:bodyPr wrap="square">
            <a:spAutoFit/>
          </a:bodyPr>
          <a:lstStyle/>
          <a:p>
            <a:pPr>
              <a:lnSpc>
                <a:spcPct val="150000"/>
              </a:lnSpc>
            </a:pPr>
            <a:r>
              <a:rPr lang="el-GR" altLang="el-GR" sz="2400" dirty="0"/>
              <a:t>Αρτοσκεύασμα</a:t>
            </a:r>
            <a:r>
              <a:rPr lang="el-GR" altLang="el-GR" sz="2400" dirty="0" smtClean="0"/>
              <a:t>.</a:t>
            </a:r>
          </a:p>
          <a:p>
            <a:pPr marL="342900" indent="-342900">
              <a:lnSpc>
                <a:spcPct val="150000"/>
              </a:lnSpc>
              <a:buFont typeface="Arial" panose="020B0604020202020204" pitchFamily="34" charset="0"/>
              <a:buChar char="•"/>
            </a:pPr>
            <a:r>
              <a:rPr lang="el-GR" altLang="el-GR" sz="2400" dirty="0"/>
              <a:t>κάθε προϊόν, που παρασκευάζεται όπως και το ψωμί, με απλή ή διπλό κλιβανισμό. </a:t>
            </a:r>
          </a:p>
          <a:p>
            <a:pPr marL="342900" indent="-342900">
              <a:lnSpc>
                <a:spcPct val="150000"/>
              </a:lnSpc>
              <a:buFont typeface="Arial" panose="020B0604020202020204" pitchFamily="34" charset="0"/>
              <a:buChar char="•"/>
            </a:pPr>
            <a:r>
              <a:rPr lang="el-GR" altLang="el-GR" sz="2400" dirty="0"/>
              <a:t>Διαφέρει από το ψωμί, στη μακροσκοπική υφή και στους οργανοληπτικούς χαρακτήρες. Προσθήκη γάλακτος, φυσικές γλυκαντικές ύλες, λιπαρές ύλες, μούστος, γλυκαντικές ύλες (π.χ. </a:t>
            </a:r>
            <a:r>
              <a:rPr lang="el-GR" altLang="el-GR" sz="2400" dirty="0" err="1"/>
              <a:t>βανιλλίνη</a:t>
            </a:r>
            <a:r>
              <a:rPr lang="el-GR" altLang="el-GR" sz="2400" dirty="0"/>
              <a:t>), γλυκάνισος, σησάμι, μαστίχα</a:t>
            </a:r>
          </a:p>
          <a:p>
            <a:pPr marL="342900" indent="-342900">
              <a:lnSpc>
                <a:spcPct val="150000"/>
              </a:lnSpc>
              <a:buFont typeface="Arial" panose="020B0604020202020204" pitchFamily="34" charset="0"/>
              <a:buChar char="•"/>
            </a:pPr>
            <a:r>
              <a:rPr lang="el-GR" altLang="el-GR" sz="2400" dirty="0"/>
              <a:t>Δεν επιτρέπονται οι τεχνητές χρωστικές, τεχνητές γλυκαντικές ύλες.</a:t>
            </a:r>
          </a:p>
          <a:p>
            <a:pPr marL="342900" indent="-342900">
              <a:lnSpc>
                <a:spcPct val="150000"/>
              </a:lnSpc>
              <a:buFont typeface="Arial" panose="020B0604020202020204" pitchFamily="34" charset="0"/>
              <a:buChar char="•"/>
            </a:pPr>
            <a:r>
              <a:rPr lang="el-GR" altLang="el-GR" sz="2400" dirty="0"/>
              <a:t>Π.χ</a:t>
            </a:r>
            <a:r>
              <a:rPr lang="el-GR" altLang="el-GR" sz="2400" dirty="0" smtClean="0"/>
              <a:t>. μουστοκούλουρο</a:t>
            </a:r>
            <a:r>
              <a:rPr lang="el-GR" altLang="el-GR" sz="2400" dirty="0"/>
              <a:t>, παξιμάδια </a:t>
            </a:r>
            <a:r>
              <a:rPr lang="el-GR" altLang="el-GR" sz="2400" dirty="0" smtClean="0"/>
              <a:t>κανέλλας.</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xmlns=""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smtClean="0"/>
              <a:t>Αρτοπαρασκευάσματα (3 </a:t>
            </a:r>
            <a:r>
              <a:rPr lang="el-GR" altLang="el-GR" dirty="0"/>
              <a:t>από </a:t>
            </a:r>
            <a:r>
              <a:rPr lang="el-GR" altLang="el-GR" dirty="0" smtClean="0"/>
              <a:t>4)</a:t>
            </a:r>
            <a:endParaRPr lang="el-GR" dirty="0"/>
          </a:p>
        </p:txBody>
      </p:sp>
      <p:sp>
        <p:nvSpPr>
          <p:cNvPr id="6" name="Ορθογώνιο 5" descr="Η συσκευασία τους πρέπει να γίνεται αφού τα αρτοσκευάσματα αφού αποκτήσουν τη θερμοκρασία του περιβάλλοντος.&#10;Επιτρέπεται η προσθήκη συντηρητικών (προπιονικά άλατα), σορβικό και άλατα του (μέγιστο μηδέν κόμμα ένα τοις εκατό) και πρέπει υπάρχει στην επισήμανση.&#10;Απλά αρτοσκευάσματα. &#10;Αντικαθιστούν το ψωμί, όπως οι φρυγανιές, τα φραντζολάκια,τα κουλούρια, οι λαγάνες, τα παξιμάδια, ο διπυρίτης άρτος, πίττες για σουβλάκια&#10;"/>
          <p:cNvSpPr/>
          <p:nvPr/>
        </p:nvSpPr>
        <p:spPr>
          <a:xfrm>
            <a:off x="467544" y="1515556"/>
            <a:ext cx="8208912"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a:t>Η συσκευασία τους πρέπει να γίνεται αφού τα αρτοσκευάσματα αφού αποκτήσουν τη θερμοκρασία του περιβάλλοντος.</a:t>
            </a:r>
          </a:p>
          <a:p>
            <a:pPr marL="342900" indent="-342900">
              <a:buFont typeface="Arial" panose="020B0604020202020204" pitchFamily="34" charset="0"/>
              <a:buChar char="•"/>
            </a:pPr>
            <a:r>
              <a:rPr lang="el-GR" altLang="el-GR" sz="2400" dirty="0"/>
              <a:t>Επιτρέπεται η προσθήκη συντηρητικών (</a:t>
            </a:r>
            <a:r>
              <a:rPr lang="el-GR" altLang="el-GR" sz="2400" dirty="0" err="1"/>
              <a:t>προπιονικά</a:t>
            </a:r>
            <a:r>
              <a:rPr lang="el-GR" altLang="el-GR" sz="2400" dirty="0"/>
              <a:t> άλατα), </a:t>
            </a:r>
            <a:r>
              <a:rPr lang="el-GR" altLang="el-GR" sz="2400" dirty="0" err="1"/>
              <a:t>σορβικό</a:t>
            </a:r>
            <a:r>
              <a:rPr lang="el-GR" altLang="el-GR" sz="2400" dirty="0"/>
              <a:t> και άλατα του (μέγιστο 0,1%) και πρέπει υπάρχει στην επισήμανση</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a:t>Απλά αρτοσκευάσματα. </a:t>
            </a:r>
          </a:p>
          <a:p>
            <a:pPr marL="342900" indent="-342900">
              <a:buFont typeface="Arial" panose="020B0604020202020204" pitchFamily="34" charset="0"/>
              <a:buChar char="•"/>
            </a:pPr>
            <a:r>
              <a:rPr lang="el-GR" altLang="el-GR" sz="2400" dirty="0"/>
              <a:t>Αντικαθιστούν το ψωμί, όπως οι φρυγανιές, τα </a:t>
            </a:r>
            <a:r>
              <a:rPr lang="el-GR" altLang="el-GR" sz="2400" dirty="0" err="1"/>
              <a:t>φραντζολάκια,τα</a:t>
            </a:r>
            <a:r>
              <a:rPr lang="el-GR" altLang="el-GR" sz="2400" dirty="0"/>
              <a:t> κουλούρια, οι λαγάνες, τα παξιμάδια, ο διπυρίτης άρτος, πίττες για </a:t>
            </a:r>
            <a:r>
              <a:rPr lang="el-GR" altLang="el-GR" sz="2400" dirty="0" smtClean="0"/>
              <a:t>σουβλάκια</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xmlns=""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smtClean="0"/>
              <a:t>Αρτοπαρασκευάσματα (4 </a:t>
            </a:r>
            <a:r>
              <a:rPr lang="el-GR" altLang="el-GR" sz="4000" dirty="0"/>
              <a:t>από </a:t>
            </a:r>
            <a:r>
              <a:rPr lang="el-GR" altLang="el-GR" sz="4000" dirty="0" smtClean="0"/>
              <a:t>4)</a:t>
            </a:r>
            <a:endParaRPr lang="el-GR" sz="4000" dirty="0"/>
          </a:p>
        </p:txBody>
      </p:sp>
      <p:sp>
        <p:nvSpPr>
          <p:cNvPr id="10" name="TextBox 4" descr="Φρυγανιές. Από αλεύρι κάθε τύπου από αυτό που επιτρέπεται&#10;Διπυρίτης άρτος (γαλέτα) χωρίς αλάτι.&#10;&#10;Διάφορα αρτοσκευάσματα (γάλα, γιαούρτι, βούτυρο, τυρί, αυγά, λιπαρά, γλυκαντικές ύλες, προϊόντα τομάτας, ελιές, προϊόντα αλλαντοποιίας) &#10;Ζαχαροπλαστικής (λιπαρές ύλες δέκα τοις εκατό ελάχιστο, φυσική γλυκαντική ύλη-ζάχαρη  δέκα τοις εκατό ελάχιστο), κουλούρια, βουτήματα ζαχαροπλαστικής&#10;Λοιπά, παραδείγματος χάριν πίτσες, τόστ, πεινιρλί, τυρόπιττες, κρεατόπιτες, μυζηθρόπιτες. Χωρίς γλυκαντικές ύλες.&#10;"/>
          <p:cNvSpPr txBox="1">
            <a:spLocks noChangeArrowheads="1"/>
          </p:cNvSpPr>
          <p:nvPr>
            <p:custDataLst>
              <p:tags r:id="rId3"/>
            </p:custDataLst>
          </p:nvPr>
        </p:nvSpPr>
        <p:spPr bwMode="auto">
          <a:xfrm>
            <a:off x="395536" y="1208941"/>
            <a:ext cx="83185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l-GR" altLang="el-GR" sz="2400" dirty="0"/>
              <a:t>Φρυγανιές. Από αλεύρι κάθε τύπου από αυτό που επιτρέπεται</a:t>
            </a:r>
          </a:p>
          <a:p>
            <a:pPr marL="342900" indent="-342900">
              <a:buFont typeface="Arial" panose="020B0604020202020204" pitchFamily="34" charset="0"/>
              <a:buChar char="•"/>
            </a:pPr>
            <a:r>
              <a:rPr lang="el-GR" altLang="el-GR" sz="2400" dirty="0"/>
              <a:t>Διπυρίτης άρτος (γαλέτα) χωρίς αλάτι</a:t>
            </a:r>
            <a:r>
              <a:rPr lang="el-GR" altLang="el-GR" sz="2400" dirty="0" smtClean="0"/>
              <a:t>.</a:t>
            </a:r>
          </a:p>
          <a:p>
            <a:pPr marL="342900" indent="-342900">
              <a:buFont typeface="Arial" panose="020B0604020202020204" pitchFamily="34" charset="0"/>
              <a:buChar char="•"/>
            </a:pPr>
            <a:endParaRPr lang="el-GR" altLang="el-GR" sz="2400" dirty="0" smtClean="0"/>
          </a:p>
          <a:p>
            <a:pPr marL="342900" indent="-342900">
              <a:buFont typeface="Arial" panose="020B0604020202020204" pitchFamily="34" charset="0"/>
              <a:buChar char="•"/>
            </a:pPr>
            <a:r>
              <a:rPr lang="el-GR" altLang="el-GR" sz="2400" dirty="0"/>
              <a:t>Διάφορα αρτοσκευάσματα (γάλα, γιαούρτι, βούτυρο, τυρί, αυγά, λιπαρά, γλυκαντικές ύλες, προϊόντα τομάτας, ελιές, προϊόντα αλλαντοποιίας) </a:t>
            </a:r>
          </a:p>
          <a:p>
            <a:pPr marL="800100" lvl="1" indent="-342900">
              <a:buFont typeface="Wingdings" panose="05000000000000000000" pitchFamily="2" charset="2"/>
              <a:buChar char="§"/>
            </a:pPr>
            <a:r>
              <a:rPr lang="el-GR" altLang="el-GR" sz="2400" dirty="0"/>
              <a:t>Ζαχαροπλαστικής (λιπαρές ύλες 10% ελάχιστο, φυσική γλυκαντική ύλη-ζάχαρη  10% ελάχιστο), κουλούρια, βουτήματα ζαχαροπλαστικής</a:t>
            </a:r>
          </a:p>
          <a:p>
            <a:pPr marL="800100" lvl="1" indent="-342900">
              <a:buFont typeface="Wingdings" panose="05000000000000000000" pitchFamily="2" charset="2"/>
              <a:buChar char="§"/>
            </a:pPr>
            <a:r>
              <a:rPr lang="el-GR" altLang="el-GR" sz="2400" dirty="0"/>
              <a:t>Λοιπά, π.χ. πίτσες, </a:t>
            </a:r>
            <a:r>
              <a:rPr lang="el-GR" altLang="el-GR" sz="2400" dirty="0" err="1"/>
              <a:t>τόστ</a:t>
            </a:r>
            <a:r>
              <a:rPr lang="el-GR" altLang="el-GR" sz="2400" dirty="0"/>
              <a:t>, </a:t>
            </a:r>
            <a:r>
              <a:rPr lang="el-GR" altLang="el-GR" sz="2400" dirty="0" err="1"/>
              <a:t>πεινιρλί</a:t>
            </a:r>
            <a:r>
              <a:rPr lang="el-GR" altLang="el-GR" sz="2400" dirty="0"/>
              <a:t>, τυρόπιττες, κρεατόπιτες, μυζηθρόπιτες. Χωρίς γλυκαντικές </a:t>
            </a:r>
            <a:r>
              <a:rPr lang="el-GR" altLang="el-GR" sz="2400" dirty="0" smtClean="0"/>
              <a:t>ύλες.</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Τεχνολογία </a:t>
            </a:r>
            <a:r>
              <a:rPr lang="el-GR" altLang="el-GR" dirty="0" smtClean="0"/>
              <a:t>άρτου</a:t>
            </a:r>
            <a:endParaRPr lang="el-GR" dirty="0"/>
          </a:p>
        </p:txBody>
      </p:sp>
      <p:sp>
        <p:nvSpPr>
          <p:cNvPr id="2" name="Ορθογώνιο 1"/>
          <p:cNvSpPr/>
          <p:nvPr/>
        </p:nvSpPr>
        <p:spPr>
          <a:xfrm>
            <a:off x="467544" y="1014983"/>
            <a:ext cx="8219256" cy="5078313"/>
          </a:xfrm>
          <a:prstGeom prst="rect">
            <a:avLst/>
          </a:prstGeom>
        </p:spPr>
        <p:txBody>
          <a:bodyPr wrap="square">
            <a:spAutoFit/>
          </a:bodyPr>
          <a:lstStyle/>
          <a:p>
            <a:pPr>
              <a:lnSpc>
                <a:spcPct val="150000"/>
              </a:lnSpc>
            </a:pPr>
            <a:r>
              <a:rPr lang="el-GR" altLang="el-GR" sz="2400" dirty="0" smtClean="0"/>
              <a:t>Νερό, μαγιά, αλάτι, αλεύρι: εύπεπτη-εύγευστη τροφή. </a:t>
            </a:r>
          </a:p>
          <a:p>
            <a:pPr marL="342900" indent="-342900">
              <a:lnSpc>
                <a:spcPct val="150000"/>
              </a:lnSpc>
              <a:buFont typeface="Arial" panose="020B0604020202020204" pitchFamily="34" charset="0"/>
              <a:buChar char="•"/>
            </a:pPr>
            <a:r>
              <a:rPr lang="el-GR" altLang="el-GR" sz="2400" dirty="0" smtClean="0"/>
              <a:t>Η ποιότητα του ψωμιού εξαρτάται: </a:t>
            </a:r>
          </a:p>
          <a:p>
            <a:pPr marL="800100" lvl="1" indent="-342900">
              <a:lnSpc>
                <a:spcPct val="150000"/>
              </a:lnSpc>
              <a:buFont typeface="Wingdings" panose="05000000000000000000" pitchFamily="2" charset="2"/>
              <a:buChar char="§"/>
            </a:pPr>
            <a:r>
              <a:rPr lang="el-GR" altLang="el-GR" sz="2400" dirty="0" smtClean="0"/>
              <a:t>από τις πρώτες ύλες (δύναμη αλεύρου),</a:t>
            </a:r>
          </a:p>
          <a:p>
            <a:pPr marL="800100" lvl="1" indent="-342900">
              <a:lnSpc>
                <a:spcPct val="150000"/>
              </a:lnSpc>
              <a:buFont typeface="Wingdings" panose="05000000000000000000" pitchFamily="2" charset="2"/>
              <a:buChar char="§"/>
            </a:pPr>
            <a:r>
              <a:rPr lang="el-GR" altLang="el-GR" sz="2400" dirty="0" smtClean="0"/>
              <a:t>Τεχνικές </a:t>
            </a:r>
            <a:r>
              <a:rPr lang="el-GR" altLang="el-GR" sz="2400" dirty="0" err="1" smtClean="0"/>
              <a:t>αρτοποίησης</a:t>
            </a:r>
            <a:r>
              <a:rPr lang="el-GR" altLang="el-GR" sz="2400" dirty="0" smtClean="0"/>
              <a:t>,</a:t>
            </a:r>
          </a:p>
          <a:p>
            <a:pPr marL="800100" lvl="1" indent="-342900">
              <a:lnSpc>
                <a:spcPct val="150000"/>
              </a:lnSpc>
              <a:buFont typeface="Wingdings" panose="05000000000000000000" pitchFamily="2" charset="2"/>
              <a:buChar char="§"/>
            </a:pPr>
            <a:r>
              <a:rPr lang="el-GR" altLang="el-GR" sz="2400" dirty="0" smtClean="0"/>
              <a:t> εξοπλισμός, </a:t>
            </a:r>
          </a:p>
          <a:p>
            <a:pPr marL="800100" lvl="1" indent="-342900">
              <a:lnSpc>
                <a:spcPct val="150000"/>
              </a:lnSpc>
              <a:buFont typeface="Wingdings" panose="05000000000000000000" pitchFamily="2" charset="2"/>
              <a:buChar char="§"/>
            </a:pPr>
            <a:r>
              <a:rPr lang="el-GR" altLang="el-GR" sz="2400" dirty="0" err="1" smtClean="0"/>
              <a:t>αρτοποιητική</a:t>
            </a:r>
            <a:r>
              <a:rPr lang="el-GR" altLang="el-GR" sz="2400" dirty="0" smtClean="0"/>
              <a:t> ικανότητα του αλεύρου,</a:t>
            </a:r>
          </a:p>
          <a:p>
            <a:pPr marL="800100" lvl="1" indent="-342900">
              <a:lnSpc>
                <a:spcPct val="150000"/>
              </a:lnSpc>
              <a:buFont typeface="Wingdings" panose="05000000000000000000" pitchFamily="2" charset="2"/>
              <a:buChar char="§"/>
            </a:pPr>
            <a:r>
              <a:rPr lang="el-GR" altLang="el-GR" sz="2400" dirty="0" smtClean="0"/>
              <a:t>βοηθητικές ύλες, </a:t>
            </a:r>
          </a:p>
          <a:p>
            <a:pPr marL="800100" lvl="1" indent="-342900">
              <a:lnSpc>
                <a:spcPct val="150000"/>
              </a:lnSpc>
              <a:buFont typeface="Wingdings" panose="05000000000000000000" pitchFamily="2" charset="2"/>
              <a:buChar char="§"/>
            </a:pPr>
            <a:r>
              <a:rPr lang="el-GR" altLang="el-GR" sz="2400" dirty="0" smtClean="0"/>
              <a:t>συνταγή, </a:t>
            </a:r>
          </a:p>
          <a:p>
            <a:pPr marL="800100" lvl="1" indent="-342900">
              <a:lnSpc>
                <a:spcPct val="150000"/>
              </a:lnSpc>
              <a:buFont typeface="Wingdings" panose="05000000000000000000" pitchFamily="2" charset="2"/>
              <a:buChar char="§"/>
            </a:pPr>
            <a:r>
              <a:rPr lang="el-GR" altLang="el-GR" sz="2400" dirty="0" smtClean="0"/>
              <a:t>εμπειρία αρτοποιού.</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xmlns=""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Στάδια παραγωγής</a:t>
            </a:r>
            <a:endParaRPr lang="el-GR" sz="4000" dirty="0"/>
          </a:p>
        </p:txBody>
      </p:sp>
      <p:sp>
        <p:nvSpPr>
          <p:cNvPr id="2" name="Ορθογώνιο 1" descr="Προετοιμασία πρώτων υλών. &#10;Κοσκίνισμα,&#10;Ανάμειξη συστατικών-σχηματισμός ζυμαριού (ανάπτυξη γλουτένης), ενσωμάτωση αέρα, δράση μαγιάς,&#10;Ωρίμανση (ολοκλήρωση ζύμωσης σακχάρων), ανάπτυξη ουσιών αρώματος-γεύσης-στόφα. Υγρασία ογδόντα ως ενενήντα τοις εκατό, θερμοκρασία,&#10;Τεμαχισμός-μηχανικό πλάσιμο-στρογγυλοποίηση-σχηματοποίηση, (κατανομή ερίων ζύμωσης σε ομοιόμορφες κυψελίδες), κατανομή μαγιάς, ζυμάρι εκτακτό για σχηματοποίηση σε φόρμα,&#10;- Ψήσιμο  (στους διακόσιους με διακόσιους πενήντα βαθμούς κελσίου) άμεση, έμεση θέρμανση, μεταφορά από εξωτερικό στο εσωτερικό του ψωμιού. Αύξηση όγκου σαράντα τοις εκατό.&#10;"/>
          <p:cNvSpPr/>
          <p:nvPr/>
        </p:nvSpPr>
        <p:spPr>
          <a:xfrm>
            <a:off x="467544" y="902325"/>
            <a:ext cx="8280920" cy="5262979"/>
          </a:xfrm>
          <a:prstGeom prst="rect">
            <a:avLst/>
          </a:prstGeom>
        </p:spPr>
        <p:txBody>
          <a:bodyPr wrap="square">
            <a:spAutoFit/>
          </a:bodyPr>
          <a:lstStyle/>
          <a:p>
            <a:r>
              <a:rPr lang="el-GR" altLang="el-GR" sz="2400" dirty="0"/>
              <a:t>Προετοιμασία πρώτων υλών. </a:t>
            </a:r>
          </a:p>
          <a:p>
            <a:pPr marL="800100" lvl="1" indent="-342900">
              <a:buFont typeface="Arial" panose="020B0604020202020204" pitchFamily="34" charset="0"/>
              <a:buChar char="•"/>
            </a:pPr>
            <a:r>
              <a:rPr lang="el-GR" altLang="el-GR" sz="2400" dirty="0" smtClean="0"/>
              <a:t>Κοσκίνισμα,</a:t>
            </a:r>
            <a:endParaRPr lang="el-GR" altLang="el-GR" sz="2400" dirty="0"/>
          </a:p>
          <a:p>
            <a:pPr marL="800100" lvl="1" indent="-342900">
              <a:buFont typeface="Arial" panose="020B0604020202020204" pitchFamily="34" charset="0"/>
              <a:buChar char="•"/>
            </a:pPr>
            <a:r>
              <a:rPr lang="el-GR" altLang="el-GR" sz="2400" dirty="0"/>
              <a:t>Ανάμειξη συστατικών-σχηματισμός ζυμαριού (ανάπτυξη </a:t>
            </a:r>
            <a:r>
              <a:rPr lang="el-GR" altLang="el-GR" sz="2400" dirty="0" err="1"/>
              <a:t>γλουτένης</a:t>
            </a:r>
            <a:r>
              <a:rPr lang="el-GR" altLang="el-GR" sz="2400" dirty="0"/>
              <a:t>), ενσωμάτωση αέρα, δράση </a:t>
            </a:r>
            <a:r>
              <a:rPr lang="el-GR" altLang="el-GR" sz="2400" dirty="0" smtClean="0"/>
              <a:t>μαγιάς,</a:t>
            </a:r>
            <a:endParaRPr lang="el-GR" altLang="el-GR" sz="2400" dirty="0"/>
          </a:p>
          <a:p>
            <a:pPr marL="800100" lvl="1" indent="-342900">
              <a:buFont typeface="Arial" panose="020B0604020202020204" pitchFamily="34" charset="0"/>
              <a:buChar char="•"/>
            </a:pPr>
            <a:r>
              <a:rPr lang="el-GR" altLang="el-GR" sz="2400" dirty="0"/>
              <a:t>Ωρίμανση (ολοκλήρωση ζύμωσης σακχάρων), ανάπτυξη ουσιών αρώματος-γεύσης-στόφα. Υγρασία 80-90%, </a:t>
            </a:r>
            <a:r>
              <a:rPr lang="el-GR" altLang="el-GR" sz="2400" dirty="0" smtClean="0"/>
              <a:t>θερμοκρασία,</a:t>
            </a:r>
            <a:endParaRPr lang="el-GR" altLang="el-GR" sz="2400" dirty="0"/>
          </a:p>
          <a:p>
            <a:pPr marL="800100" lvl="1" indent="-342900">
              <a:buFont typeface="Arial" panose="020B0604020202020204" pitchFamily="34" charset="0"/>
              <a:buChar char="•"/>
            </a:pPr>
            <a:r>
              <a:rPr lang="el-GR" altLang="el-GR" sz="2400" dirty="0"/>
              <a:t>Τεμαχισμός-μηχανικό </a:t>
            </a:r>
            <a:r>
              <a:rPr lang="el-GR" altLang="el-GR" sz="2400" dirty="0" smtClean="0"/>
              <a:t>πλάσιμο-στρογγυλοποίηση-σχηματοποίηση, (</a:t>
            </a:r>
            <a:r>
              <a:rPr lang="el-GR" altLang="el-GR" sz="2400" dirty="0"/>
              <a:t>κατανομή ερίων ζύμωσης σε ομοιόμορφες κυψελίδες), κατανομή μαγιάς, ζυμάρι </a:t>
            </a:r>
            <a:r>
              <a:rPr lang="el-GR" altLang="el-GR" sz="2400" dirty="0" err="1"/>
              <a:t>εκτακτό</a:t>
            </a:r>
            <a:r>
              <a:rPr lang="el-GR" altLang="el-GR" sz="2400" dirty="0"/>
              <a:t> για σχηματοποίηση σε </a:t>
            </a:r>
            <a:r>
              <a:rPr lang="el-GR" altLang="el-GR" sz="2400" dirty="0" smtClean="0"/>
              <a:t>φόρμα</a:t>
            </a:r>
            <a:r>
              <a:rPr lang="el-GR" altLang="el-GR" sz="2400" dirty="0"/>
              <a:t>,</a:t>
            </a:r>
          </a:p>
          <a:p>
            <a:pPr marL="800100" lvl="1" indent="-342900">
              <a:buFont typeface="Arial" panose="020B0604020202020204" pitchFamily="34" charset="0"/>
              <a:buChar char="•"/>
            </a:pPr>
            <a:r>
              <a:rPr lang="el-GR" altLang="el-GR" sz="2400" dirty="0"/>
              <a:t>- Ψήσιμο  (200-250</a:t>
            </a:r>
            <a:r>
              <a:rPr lang="en-US" altLang="el-GR" sz="2400" dirty="0"/>
              <a:t>o C</a:t>
            </a:r>
            <a:r>
              <a:rPr lang="el-GR" altLang="el-GR" sz="2400" dirty="0"/>
              <a:t>) άμεση, </a:t>
            </a:r>
            <a:r>
              <a:rPr lang="el-GR" altLang="el-GR" sz="2400" dirty="0" err="1"/>
              <a:t>έμεση</a:t>
            </a:r>
            <a:r>
              <a:rPr lang="el-GR" altLang="el-GR" sz="2400" dirty="0"/>
              <a:t> θέρμανση, μεταφορά από εξωτερικό στο εσωτερικό του ψωμιού. Αύξηση όγκου 40</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xmlns=""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a:t>
            </a:r>
            <a:r>
              <a:rPr lang="el-GR" altLang="el-GR" dirty="0" smtClean="0"/>
              <a:t>αρτοσκευάσματα (1 από </a:t>
            </a:r>
            <a:r>
              <a:rPr lang="el-GR" altLang="el-GR" dirty="0"/>
              <a:t>10</a:t>
            </a:r>
            <a:r>
              <a:rPr lang="el-GR" altLang="el-GR" dirty="0" smtClean="0"/>
              <a:t>)</a:t>
            </a:r>
            <a:endParaRPr lang="el-GR" dirty="0"/>
          </a:p>
        </p:txBody>
      </p:sp>
      <p:sp>
        <p:nvSpPr>
          <p:cNvPr id="2" name="Ορθογώνιο 1" descr="Οι διογκωτικοί παράγοντες που συντελούν στην διόγκωση του ζυμαριού στα διάφορα προϊόντα αρτοποιίας μπορούν να διακριθούν σε τρείς κατηγορίες: &#10;τους βιολογικούς, &#10;τους χημικούς και &#10;τους φυσικούς. &#10;Η χημική διόγκωση επιτυγχάνεται με χρήση ειδικών αλάτων στο αλεύρι που παράγουν αέριο κατά το ψήσιμο (παραδείγματος χάριν αμμωνία), ενώ η φυσική με απευθείας έγχυση αέρα ή ατμού στο ζυμάρι.&#10;"/>
          <p:cNvSpPr/>
          <p:nvPr/>
        </p:nvSpPr>
        <p:spPr>
          <a:xfrm>
            <a:off x="467544" y="1158999"/>
            <a:ext cx="8208912" cy="5078313"/>
          </a:xfrm>
          <a:prstGeom prst="rect">
            <a:avLst/>
          </a:prstGeom>
        </p:spPr>
        <p:txBody>
          <a:bodyPr wrap="square">
            <a:spAutoFit/>
          </a:bodyPr>
          <a:lstStyle/>
          <a:p>
            <a:pPr>
              <a:lnSpc>
                <a:spcPct val="150000"/>
              </a:lnSpc>
            </a:pPr>
            <a:r>
              <a:rPr lang="el-GR" altLang="el-GR" sz="2400" dirty="0"/>
              <a:t>Οι </a:t>
            </a:r>
            <a:r>
              <a:rPr lang="el-GR" altLang="el-GR" sz="2400" dirty="0" err="1"/>
              <a:t>διογκωτικοί</a:t>
            </a:r>
            <a:r>
              <a:rPr lang="el-GR" altLang="el-GR" sz="2400" dirty="0"/>
              <a:t> παράγοντες που συντελούν στην διόγκωση του ζυμαριού στα διάφορα προϊόντα αρτοποιίας μπορούν να διακριθούν </a:t>
            </a:r>
            <a:r>
              <a:rPr lang="el-GR" altLang="el-GR" sz="2400" dirty="0" smtClean="0"/>
              <a:t>σε </a:t>
            </a:r>
            <a:r>
              <a:rPr lang="el-GR" altLang="el-GR" sz="2400" dirty="0"/>
              <a:t>τρείς κατηγορίες: </a:t>
            </a:r>
          </a:p>
          <a:p>
            <a:pPr marL="800100" lvl="1" indent="-342900">
              <a:lnSpc>
                <a:spcPct val="150000"/>
              </a:lnSpc>
              <a:buFont typeface="Arial" panose="020B0604020202020204" pitchFamily="34" charset="0"/>
              <a:buChar char="•"/>
            </a:pPr>
            <a:r>
              <a:rPr lang="el-GR" altLang="el-GR" sz="2400" dirty="0" smtClean="0"/>
              <a:t>τους </a:t>
            </a:r>
            <a:r>
              <a:rPr lang="el-GR" altLang="el-GR" sz="2400" dirty="0"/>
              <a:t>βιολογικούς, </a:t>
            </a:r>
          </a:p>
          <a:p>
            <a:pPr marL="800100" lvl="1" indent="-342900">
              <a:lnSpc>
                <a:spcPct val="150000"/>
              </a:lnSpc>
              <a:buFont typeface="Arial" panose="020B0604020202020204" pitchFamily="34" charset="0"/>
              <a:buChar char="•"/>
            </a:pPr>
            <a:r>
              <a:rPr lang="el-GR" altLang="el-GR" sz="2400" dirty="0" smtClean="0"/>
              <a:t>τους </a:t>
            </a:r>
            <a:r>
              <a:rPr lang="el-GR" altLang="el-GR" sz="2400" dirty="0"/>
              <a:t>χημικούς </a:t>
            </a:r>
            <a:r>
              <a:rPr lang="el-GR" altLang="el-GR" sz="2400" dirty="0" smtClean="0"/>
              <a:t>και </a:t>
            </a:r>
          </a:p>
          <a:p>
            <a:pPr marL="800100" lvl="1" indent="-342900">
              <a:lnSpc>
                <a:spcPct val="150000"/>
              </a:lnSpc>
              <a:buFont typeface="Arial" panose="020B0604020202020204" pitchFamily="34" charset="0"/>
              <a:buChar char="•"/>
            </a:pPr>
            <a:r>
              <a:rPr lang="el-GR" altLang="el-GR" sz="2400" dirty="0" smtClean="0"/>
              <a:t>τους </a:t>
            </a:r>
            <a:r>
              <a:rPr lang="el-GR" altLang="el-GR" sz="2400" dirty="0"/>
              <a:t>φυσικούς. </a:t>
            </a:r>
            <a:endParaRPr lang="el-GR" altLang="el-GR" sz="2400" dirty="0" smtClean="0"/>
          </a:p>
          <a:p>
            <a:pPr>
              <a:lnSpc>
                <a:spcPct val="150000"/>
              </a:lnSpc>
            </a:pPr>
            <a:r>
              <a:rPr lang="el-GR" altLang="el-GR" sz="2400" dirty="0"/>
              <a:t>Η χημική διόγκωση επιτυγχάνεται με χρήση ειδικών αλάτων στο αλεύρι που παράγουν αέριο κατά το ψήσιμο (π.χ. αμμωνία), </a:t>
            </a:r>
            <a:r>
              <a:rPr lang="el-GR" altLang="el-GR" sz="2400" dirty="0" smtClean="0"/>
              <a:t>ενώ </a:t>
            </a:r>
            <a:r>
              <a:rPr lang="el-GR" altLang="el-GR" sz="2400" dirty="0"/>
              <a:t>η φυσική με απευθείας έγχυση αέρα ή ατμού στο ζυμάρι</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(2 </a:t>
            </a:r>
            <a:r>
              <a:rPr lang="el-GR" altLang="el-GR" dirty="0"/>
              <a:t>από 10</a:t>
            </a:r>
            <a:r>
              <a:rPr lang="el-GR" altLang="el-GR" dirty="0" smtClean="0"/>
              <a:t>)</a:t>
            </a:r>
            <a:endParaRPr lang="el-GR" dirty="0"/>
          </a:p>
        </p:txBody>
      </p:sp>
      <p:sp>
        <p:nvSpPr>
          <p:cNvPr id="2" name="Ορθογώνιο 1" descr="Η διόγκωση με βιολογική δράση αναφέρεται στη μικροβιακή ζύμωση των σακχάρων του ζυμαριού, με παραγωγή διοξειδίου του άνθρακα και άλλων προϊόντων και συντελείται από ζύμες, βακτήρια ή συνδυασμένη δράση και των δύο. &#10;Άλλοι μικροοργανισμοί που παράγουν αέριο.&#10;όπως για παράδειγμα τα γαλακτοβακτήρια είναι πιθανό να συμβάλλουν στη διόγκωση του ζυμαριού.&#10;Οι καθαρές «μαγιές αρτοποιίας» παράγονται και διατίθενται σήμερα σε διάφορους μορφές:&#10;Νωπές Μαγιές σε συμπιεσμένη μορφή (κέικς) με τριάντα τοις εκατό στερεά που είναι και Η πιο δημοφιλής μορφή που χρησιμοποιείται σήμερα. &#10;"/>
          <p:cNvSpPr/>
          <p:nvPr/>
        </p:nvSpPr>
        <p:spPr>
          <a:xfrm>
            <a:off x="539552" y="1312307"/>
            <a:ext cx="8136904" cy="4708981"/>
          </a:xfrm>
          <a:prstGeom prst="rect">
            <a:avLst/>
          </a:prstGeom>
        </p:spPr>
        <p:txBody>
          <a:bodyPr wrap="square">
            <a:spAutoFit/>
          </a:bodyPr>
          <a:lstStyle/>
          <a:p>
            <a:pPr marL="342900" indent="-342900">
              <a:buFont typeface="Arial" panose="020B0604020202020204" pitchFamily="34" charset="0"/>
              <a:buChar char="•"/>
            </a:pPr>
            <a:r>
              <a:rPr lang="el-GR" altLang="el-GR" sz="2400" dirty="0"/>
              <a:t>Η διόγκωση με βιολογική δράση αναφέρεται στη μικροβιακή ζύμωση των σακχάρων του ζυμαριού, με παραγωγή διοξειδίου του άνθρακα και άλλων προϊόντων και συντελείται από ζύμες, βακτήρια ή συνδυασμένη δράση και των δύο. </a:t>
            </a:r>
          </a:p>
          <a:p>
            <a:pPr marL="342900" indent="-342900">
              <a:buFont typeface="Arial" panose="020B0604020202020204" pitchFamily="34" charset="0"/>
              <a:buChar char="•"/>
            </a:pPr>
            <a:r>
              <a:rPr lang="el-GR" altLang="el-GR" sz="2400" dirty="0"/>
              <a:t>Άλλοι μικροοργανισμοί που παράγουν </a:t>
            </a:r>
            <a:r>
              <a:rPr lang="el-GR" altLang="el-GR" sz="2400" dirty="0" smtClean="0"/>
              <a:t>αέριο.</a:t>
            </a:r>
            <a:endParaRPr lang="el-GR" altLang="el-GR" sz="2400" dirty="0"/>
          </a:p>
          <a:p>
            <a:pPr marL="342900" indent="-342900">
              <a:buFont typeface="Arial" panose="020B0604020202020204" pitchFamily="34" charset="0"/>
              <a:buChar char="•"/>
            </a:pPr>
            <a:r>
              <a:rPr lang="el-GR" altLang="el-GR" sz="2400" dirty="0" smtClean="0"/>
              <a:t>όπως </a:t>
            </a:r>
            <a:r>
              <a:rPr lang="el-GR" altLang="el-GR" sz="2400" dirty="0"/>
              <a:t>π.χ. τα </a:t>
            </a:r>
            <a:r>
              <a:rPr lang="el-GR" altLang="el-GR" sz="2400" dirty="0" err="1"/>
              <a:t>γαλακτοβακτήρια</a:t>
            </a:r>
            <a:r>
              <a:rPr lang="el-GR" altLang="el-GR" sz="2400" dirty="0"/>
              <a:t> είναι πιθανό να συμβάλλουν στη διόγκωση του ζυμαριού</a:t>
            </a:r>
            <a:r>
              <a:rPr lang="el-GR" altLang="el-GR" sz="2400" dirty="0" smtClean="0"/>
              <a:t>.</a:t>
            </a:r>
          </a:p>
          <a:p>
            <a:pPr marL="342900" indent="-342900" algn="just">
              <a:lnSpc>
                <a:spcPct val="90000"/>
              </a:lnSpc>
              <a:buFont typeface="Arial" panose="020B0604020202020204" pitchFamily="34" charset="0"/>
              <a:buChar char="•"/>
            </a:pPr>
            <a:r>
              <a:rPr lang="el-GR" altLang="el-GR" sz="2400" dirty="0"/>
              <a:t>Οι καθαρές «μαγιές αρτοποιίας» παράγονται και διατίθενται σήμερα σε διάφορους μορφές:</a:t>
            </a:r>
          </a:p>
          <a:p>
            <a:pPr marL="342900" indent="-342900" algn="just">
              <a:lnSpc>
                <a:spcPct val="90000"/>
              </a:lnSpc>
              <a:buFont typeface="Arial" panose="020B0604020202020204" pitchFamily="34" charset="0"/>
              <a:buChar char="•"/>
            </a:pPr>
            <a:r>
              <a:rPr lang="el-GR" altLang="el-GR" sz="2400" dirty="0"/>
              <a:t>Νωπές Μαγιές σε συμπιεσμένη μορφή (</a:t>
            </a:r>
            <a:r>
              <a:rPr lang="el-GR" altLang="el-GR" sz="2400" dirty="0" err="1"/>
              <a:t>κέικς</a:t>
            </a:r>
            <a:r>
              <a:rPr lang="el-GR" altLang="el-GR" sz="2400" dirty="0"/>
              <a:t>) με 30% στερεά που είναι και Η πιο δημοφιλής μορφή που χρησιμοποιείται σήμερα.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(3 </a:t>
            </a:r>
            <a:r>
              <a:rPr lang="el-GR" altLang="el-GR" dirty="0"/>
              <a:t>από 10</a:t>
            </a:r>
            <a:r>
              <a:rPr lang="el-GR" altLang="el-GR" dirty="0" smtClean="0"/>
              <a:t>)</a:t>
            </a:r>
            <a:endParaRPr lang="el-GR" dirty="0"/>
          </a:p>
        </p:txBody>
      </p:sp>
      <p:sp>
        <p:nvSpPr>
          <p:cNvPr id="6" name="2 - Θέση περιεχομένου" descr="Η μαγιά αυτή μπορεί να συντηρηθεί στους τέσσερις βαθμούς κελσίου για περίπου δώδεκα εβδομάδες χωρίς σημαντική απώλεια της ζυμωτικής της ικανότητας.&#10;Η μαγιά αυτή συνιστάται για ψωμί για τόστ όπου χρησιμοποιείται προπιονικό ασβέστιο καλύτερα σε σύγκριση με την στιγμιαία μαγιά. &#10;Η «κρέμα ζύμης» είναι μια άλλη μορφή με λιγότερα στερεά (δεκαοκτώ τοις εκατό). Είναι υδαρής και μπορεί να διανεμηθεί στις αρτοβιομηχανίες με βυτία και δεν χρησιμοποιείται ευρέως.&#10;Η «ενεργή ξηρή ζύμη αρτοποιιας» παράγεται με απομάκρυνση της μεγαλύτερης ποσότητας του νερού ώστε η περιεκτικότητα του σε στερεά να είναι ενενηντα δύο ως ενενηντα έξι τοις εκατό.&#10;"/>
          <p:cNvSpPr>
            <a:spLocks noGrp="1"/>
          </p:cNvSpPr>
          <p:nvPr>
            <p:ph sz="quarter" idx="1"/>
          </p:nvPr>
        </p:nvSpPr>
        <p:spPr>
          <a:xfrm>
            <a:off x="612648" y="1196752"/>
            <a:ext cx="8153400" cy="4968552"/>
          </a:xfrm>
        </p:spPr>
        <p:txBody>
          <a:bodyPr>
            <a:noAutofit/>
          </a:bodyPr>
          <a:lstStyle/>
          <a:p>
            <a:pPr algn="just"/>
            <a:r>
              <a:rPr lang="el-GR" altLang="el-GR" sz="2400" dirty="0"/>
              <a:t>Η μαγιά αυτή μπορεί να συντηρηθεί στους 4ο C για περίπου 12 εβδομάδες χωρίς σημαντική απώλεια της ζυμωτικής της ικανότητας</a:t>
            </a:r>
            <a:r>
              <a:rPr lang="el-GR" altLang="el-GR" sz="2400" dirty="0" smtClean="0"/>
              <a:t>.</a:t>
            </a:r>
          </a:p>
          <a:p>
            <a:r>
              <a:rPr lang="el-GR" altLang="el-GR" sz="2400" dirty="0"/>
              <a:t>Η μαγιά αυτή συνιστάται για ψωμί για </a:t>
            </a:r>
            <a:r>
              <a:rPr lang="el-GR" altLang="el-GR" sz="2400" dirty="0" err="1"/>
              <a:t>τόστ</a:t>
            </a:r>
            <a:r>
              <a:rPr lang="el-GR" altLang="el-GR" sz="2400" dirty="0"/>
              <a:t> όπου χρησιμοποιείται </a:t>
            </a:r>
            <a:r>
              <a:rPr lang="el-GR" altLang="el-GR" sz="2400" dirty="0" err="1"/>
              <a:t>προπιονικό</a:t>
            </a:r>
            <a:r>
              <a:rPr lang="el-GR" altLang="el-GR" sz="2400" dirty="0"/>
              <a:t> ασβέστιο καλύτερα σε σύγκριση με την στιγμιαία μαγιά. </a:t>
            </a:r>
          </a:p>
          <a:p>
            <a:r>
              <a:rPr lang="el-GR" altLang="el-GR" sz="2400" dirty="0"/>
              <a:t>Η «κρέμα ζύμης» είναι μια άλλη μορφή με λιγότερα στερεά (18%). Είναι υδαρής και μπορεί να διανεμηθεί στις αρτοβιομηχανίες με βυτία και δεν χρησιμοποιείται </a:t>
            </a:r>
            <a:r>
              <a:rPr lang="el-GR" altLang="el-GR" sz="2400" dirty="0" smtClean="0"/>
              <a:t>ευρέως.</a:t>
            </a:r>
            <a:endParaRPr lang="el-GR" altLang="el-GR" sz="2400" dirty="0"/>
          </a:p>
          <a:p>
            <a:pPr algn="just"/>
            <a:r>
              <a:rPr lang="el-GR" altLang="el-GR" sz="2400" dirty="0"/>
              <a:t>Η «ενεργή ξηρή ζύμη </a:t>
            </a:r>
            <a:r>
              <a:rPr lang="el-GR" altLang="el-GR" sz="2400" dirty="0" err="1"/>
              <a:t>αρτοποιιας</a:t>
            </a:r>
            <a:r>
              <a:rPr lang="el-GR" altLang="el-GR" sz="2400" dirty="0"/>
              <a:t>» παράγεται με απομάκρυνση της μεγαλύτερης ποσότητας του νερού ώστε η περιεκτικότητα του σε στερεά να είναι 92-96</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(4 </a:t>
            </a:r>
            <a:r>
              <a:rPr lang="el-GR" altLang="el-GR" dirty="0"/>
              <a:t>από 10</a:t>
            </a:r>
            <a:r>
              <a:rPr lang="el-GR" altLang="el-GR" dirty="0" smtClean="0"/>
              <a:t>)</a:t>
            </a:r>
            <a:endParaRPr lang="el-GR" dirty="0"/>
          </a:p>
        </p:txBody>
      </p:sp>
      <p:sp>
        <p:nvSpPr>
          <p:cNvPr id="2" name="Ορθογώνιο 1"/>
          <p:cNvSpPr/>
          <p:nvPr/>
        </p:nvSpPr>
        <p:spPr>
          <a:xfrm>
            <a:off x="467544" y="1506264"/>
            <a:ext cx="8208912" cy="4154984"/>
          </a:xfrm>
          <a:prstGeom prst="rect">
            <a:avLst/>
          </a:prstGeom>
        </p:spPr>
        <p:txBody>
          <a:bodyPr wrap="square">
            <a:spAutoFit/>
          </a:bodyPr>
          <a:lstStyle/>
          <a:p>
            <a:pPr marL="285750" indent="-285750">
              <a:buFont typeface="Arial" panose="020B0604020202020204" pitchFamily="34" charset="0"/>
              <a:buChar char="•"/>
            </a:pPr>
            <a:r>
              <a:rPr lang="el-GR" altLang="el-GR" sz="2400" dirty="0"/>
              <a:t>η σύσταση του τελικού προϊόντος είναι κοκκώδης ή σε λεπτότερο διαμερισμό και η συσκευασία σε </a:t>
            </a:r>
            <a:r>
              <a:rPr lang="el-GR" altLang="el-GR" sz="2400" dirty="0" err="1"/>
              <a:t>περιέκτες</a:t>
            </a:r>
            <a:r>
              <a:rPr lang="el-GR" altLang="el-GR" sz="2400" dirty="0"/>
              <a:t> υπό κενό. </a:t>
            </a:r>
            <a:endParaRPr lang="el-GR" altLang="el-GR" sz="2400" dirty="0" smtClean="0"/>
          </a:p>
          <a:p>
            <a:pPr marL="285750" indent="-285750">
              <a:buFont typeface="Arial" panose="020B0604020202020204" pitchFamily="34" charset="0"/>
              <a:buChar char="•"/>
            </a:pPr>
            <a:endParaRPr lang="el-GR" altLang="el-GR" sz="2400" dirty="0" smtClean="0"/>
          </a:p>
          <a:p>
            <a:pPr marL="342900" indent="-342900" algn="just">
              <a:buFont typeface="Arial" panose="020B0604020202020204" pitchFamily="34" charset="0"/>
              <a:buChar char="•"/>
            </a:pPr>
            <a:r>
              <a:rPr lang="el-GR" altLang="el-GR" sz="2400" dirty="0"/>
              <a:t>Λόγω της χαμηλής περιεκτικότητας σε νερό, η μαγιά αυτή μπορεί να διατηρηθεί για 12 μήνες χωρίς σημαντική απώλεια της ζυμωτικής ικανότητας. πριν την χρήση τους οι ζύμες αυτές ενυδατώνονται με χλιαρό νερό που περιέχει μικρή ποσότητα ζάχαρης για μικρό χρονικό διάστημα. στη ξηρή μαγιά ο ζαχαρομύκητας βρίσκεται στην ανενεργή μορφή του λόγω έλλειψης της απαιτούμενης ποσότητας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(5 </a:t>
            </a:r>
            <a:r>
              <a:rPr lang="el-GR" altLang="el-GR" dirty="0"/>
              <a:t>από 10</a:t>
            </a:r>
            <a:r>
              <a:rPr lang="el-GR" altLang="el-GR" dirty="0" smtClean="0"/>
              <a:t>)</a:t>
            </a:r>
            <a:endParaRPr lang="el-GR" dirty="0"/>
          </a:p>
        </p:txBody>
      </p:sp>
      <p:sp>
        <p:nvSpPr>
          <p:cNvPr id="2" name="Ορθογώνιο 1" descr="Μια ακόμη μορφή ξηρής ζύμης είναι η «στιγμιαία ενεργή ξηρή ζύμη αρτοποιιας» με ενενηντα πέντε τοις εκατό στερεά και παράγεται από ειδικά στελέχη και βελτιωμένες τεχνικές αποξήρανσης. η ζυμωτική ικανότητα αυτής της ξηρής ζύμης είναι ισοδύναμη με αυτήν της συμπιεσμένης μορφής και διατηρείται για είκοσι με εικοσι δύο μήνες στους δεκαοκτώ βαθμούς κελσίου.&#10;Τα τελευταία χρόνια έχει αναπτυχθεί μια καινούργια μαγιά που ονομάζεται προστατευμένη ενεργή ξηρή μαγιά.&#10; Είναι η πιο εξελιγμένη μορφή μαγιάς και περιέχει αντιοξειδωτικά και γαλακτωματοποιητές για την προστασία της από τον αέρα.&#10; Έχει μεγαλύτερη σταθερότητα από την στιγμιαία ενεργή ξηρή μαγιά. &#10;"/>
          <p:cNvSpPr/>
          <p:nvPr/>
        </p:nvSpPr>
        <p:spPr>
          <a:xfrm>
            <a:off x="467544" y="1343665"/>
            <a:ext cx="8208912"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Μια ακόμη μορφή ξηρής ζύμης είναι η «στιγμιαία ενεργή ξηρή ζύμη </a:t>
            </a:r>
            <a:r>
              <a:rPr lang="el-GR" altLang="el-GR" sz="2400" dirty="0" err="1"/>
              <a:t>αρτοποιιας</a:t>
            </a:r>
            <a:r>
              <a:rPr lang="el-GR" altLang="el-GR" sz="2400" dirty="0"/>
              <a:t>» με 95% στερεά και παράγεται από ειδικά στελέχη και βελτιωμένες τεχνικές αποξήρανσης. η ζυμωτική ικανότητα αυτής της ξηρής ζύμης είναι ισοδύναμη με αυτήν της συμπιεσμένης μορφής και διατηρείται για 20-22 μήνες στους </a:t>
            </a:r>
            <a:r>
              <a:rPr lang="el-GR" altLang="el-GR" sz="2400" dirty="0" smtClean="0"/>
              <a:t>18ο</a:t>
            </a:r>
            <a:r>
              <a:rPr lang="en-US" altLang="el-GR" sz="2400" dirty="0" smtClean="0"/>
              <a:t>C</a:t>
            </a:r>
            <a:r>
              <a:rPr lang="el-GR" altLang="el-GR" sz="2400" dirty="0" smtClean="0"/>
              <a:t>.</a:t>
            </a:r>
          </a:p>
          <a:p>
            <a:pPr marL="342900" indent="-342900">
              <a:buFont typeface="Arial" panose="020B0604020202020204" pitchFamily="34" charset="0"/>
              <a:buChar char="•"/>
            </a:pPr>
            <a:r>
              <a:rPr lang="el-GR" altLang="el-GR" sz="2400" dirty="0"/>
              <a:t>Τα τελευταία χρόνια έχει αναπτυχθεί μια καινούργια μαγιά που ονομάζεται προστατευμένη ενεργή ξηρή μαγιά.</a:t>
            </a:r>
          </a:p>
          <a:p>
            <a:pPr marL="342900" indent="-342900">
              <a:buFont typeface="Arial" panose="020B0604020202020204" pitchFamily="34" charset="0"/>
              <a:buChar char="•"/>
            </a:pPr>
            <a:r>
              <a:rPr lang="el-GR" altLang="el-GR" sz="2400" dirty="0" smtClean="0"/>
              <a:t>Είναι </a:t>
            </a:r>
            <a:r>
              <a:rPr lang="el-GR" altLang="el-GR" sz="2400" dirty="0"/>
              <a:t>η πιο εξελιγμένη μορφή μαγιάς και περιέχει αντιοξειδωτικά και </a:t>
            </a:r>
            <a:r>
              <a:rPr lang="el-GR" altLang="el-GR" sz="2400" dirty="0" err="1"/>
              <a:t>γαλακτωματοποιητές</a:t>
            </a:r>
            <a:r>
              <a:rPr lang="el-GR" altLang="el-GR" sz="2400" dirty="0"/>
              <a:t> για την προστασία της από τον αέρα.</a:t>
            </a:r>
          </a:p>
          <a:p>
            <a:pPr marL="342900" indent="-342900">
              <a:buFont typeface="Arial" panose="020B0604020202020204" pitchFamily="34" charset="0"/>
              <a:buChar char="•"/>
            </a:pPr>
            <a:r>
              <a:rPr lang="el-GR" altLang="el-GR" sz="2400" dirty="0" smtClean="0"/>
              <a:t>Έχει </a:t>
            </a:r>
            <a:r>
              <a:rPr lang="el-GR" altLang="el-GR" sz="2400" dirty="0"/>
              <a:t>μεγαλύτερη σταθερότητα από την στιγμιαία ενεργή ξηρή μαγιά.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(6 </a:t>
            </a:r>
            <a:r>
              <a:rPr lang="el-GR" altLang="el-GR" dirty="0"/>
              <a:t>από 10</a:t>
            </a:r>
            <a:r>
              <a:rPr lang="el-GR" altLang="el-GR" dirty="0" smtClean="0"/>
              <a:t>)</a:t>
            </a:r>
            <a:endParaRPr lang="el-GR" dirty="0"/>
          </a:p>
        </p:txBody>
      </p:sp>
      <p:sp>
        <p:nvSpPr>
          <p:cNvPr id="2" name="Ορθογώνιο 1"/>
          <p:cNvSpPr/>
          <p:nvPr/>
        </p:nvSpPr>
        <p:spPr>
          <a:xfrm>
            <a:off x="467544" y="1340768"/>
            <a:ext cx="8208912"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Σύγκριση νωπής μαγιάς με τις ξηρές μαγιές</a:t>
            </a:r>
          </a:p>
          <a:p>
            <a:pPr marL="342900" indent="-342900">
              <a:lnSpc>
                <a:spcPct val="150000"/>
              </a:lnSpc>
              <a:buFont typeface="Arial" panose="020B0604020202020204" pitchFamily="34" charset="0"/>
              <a:buChar char="•"/>
            </a:pPr>
            <a:r>
              <a:rPr lang="el-GR" altLang="el-GR" sz="2400" dirty="0"/>
              <a:t>Λειτουργικότητα: Οι ξηρές μαγιές δημιουργούν μια χαλαρότητα στα ζυμάρια και μειώνουν τον χρόνο ανάμειξης</a:t>
            </a:r>
          </a:p>
          <a:p>
            <a:pPr marL="342900" indent="-342900">
              <a:lnSpc>
                <a:spcPct val="150000"/>
              </a:lnSpc>
              <a:buFont typeface="Arial" panose="020B0604020202020204" pitchFamily="34" charset="0"/>
              <a:buChar char="•"/>
            </a:pPr>
            <a:r>
              <a:rPr lang="el-GR" altLang="el-GR" sz="2400" dirty="0"/>
              <a:t>Δομή ζυμαριού: Οι ξηρές μαγιές δουλεύουν καλύτερα στην γρήγορη </a:t>
            </a:r>
            <a:r>
              <a:rPr lang="el-GR" altLang="el-GR" sz="2400" dirty="0" err="1"/>
              <a:t>αρτοποίηση</a:t>
            </a:r>
            <a:r>
              <a:rPr lang="el-GR" altLang="el-GR" sz="2400" dirty="0"/>
              <a:t> χωρίς προζύμι ενώ η νωπή μαγιά μπορεί να χρησιμοποιηθεί σε μια μεγάλη ποικιλία μεθόδων </a:t>
            </a:r>
            <a:r>
              <a:rPr lang="el-GR" altLang="el-GR" sz="2400" dirty="0" err="1"/>
              <a:t>αρτοποίησης</a:t>
            </a:r>
            <a:r>
              <a:rPr lang="el-GR" altLang="el-GR" sz="2400" dirty="0"/>
              <a:t> όπως </a:t>
            </a:r>
            <a:r>
              <a:rPr lang="el-GR" altLang="el-GR" sz="2400" dirty="0" smtClean="0"/>
              <a:t>για παράδειγμα στο </a:t>
            </a:r>
            <a:r>
              <a:rPr lang="el-GR" altLang="el-GR" sz="2400" dirty="0"/>
              <a:t>κατεψυγμένο ζυμάρι όπου η ξηρή μαγιά χρησιμοποιείται σπάνια.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(7 </a:t>
            </a:r>
            <a:r>
              <a:rPr lang="el-GR" altLang="el-GR" dirty="0"/>
              <a:t>από 10</a:t>
            </a:r>
            <a:r>
              <a:rPr lang="el-GR" altLang="el-GR" dirty="0" smtClean="0"/>
              <a:t>)</a:t>
            </a:r>
            <a:endParaRPr lang="el-GR" dirty="0"/>
          </a:p>
        </p:txBody>
      </p:sp>
      <p:sp>
        <p:nvSpPr>
          <p:cNvPr id="6" name="2 - Θέση περιεχομένου"/>
          <p:cNvSpPr>
            <a:spLocks noGrp="1"/>
          </p:cNvSpPr>
          <p:nvPr>
            <p:ph sz="quarter" idx="1"/>
          </p:nvPr>
        </p:nvSpPr>
        <p:spPr>
          <a:xfrm>
            <a:off x="612648" y="1224136"/>
            <a:ext cx="8153400" cy="5013176"/>
          </a:xfrm>
        </p:spPr>
        <p:txBody>
          <a:bodyPr>
            <a:noAutofit/>
          </a:bodyPr>
          <a:lstStyle/>
          <a:p>
            <a:r>
              <a:rPr lang="el-GR" altLang="el-GR" sz="2400" dirty="0"/>
              <a:t>Τύπος αρτοσκευασμάτων: Συνιστάται η χρήση των ξηρών μαγιών στην παρασκευή πίτσας γιατί δίνει «άπλωμα</a:t>
            </a:r>
            <a:r>
              <a:rPr lang="el-GR" altLang="el-GR" sz="2400" dirty="0" smtClean="0"/>
              <a:t>» στο </a:t>
            </a:r>
            <a:r>
              <a:rPr lang="el-GR" altLang="el-GR" sz="2400" dirty="0"/>
              <a:t>ζυμάρι. </a:t>
            </a:r>
          </a:p>
          <a:p>
            <a:r>
              <a:rPr lang="el-GR" altLang="el-GR" sz="2400" dirty="0"/>
              <a:t>Χρήση:</a:t>
            </a:r>
            <a:r>
              <a:rPr lang="el-GR" altLang="el-GR" sz="2400" i="1" dirty="0"/>
              <a:t> </a:t>
            </a:r>
            <a:r>
              <a:rPr lang="el-GR" altLang="el-GR" sz="2400" dirty="0"/>
              <a:t>Η νωπή μαγιά χρειάζεται μεγαλύτερη προσοχή στην συντήρηση. Η ξηρή μαγιά απαιτεί προσοχή στην </a:t>
            </a:r>
            <a:r>
              <a:rPr lang="el-GR" altLang="el-GR" sz="2400" dirty="0" smtClean="0"/>
              <a:t>ενυδάτωση </a:t>
            </a:r>
            <a:r>
              <a:rPr lang="el-GR" altLang="el-GR" sz="2400" dirty="0"/>
              <a:t>πριν την προσθήκη της στο </a:t>
            </a:r>
            <a:r>
              <a:rPr lang="el-GR" altLang="el-GR" sz="2400" dirty="0" smtClean="0"/>
              <a:t>αλεύρι.</a:t>
            </a:r>
          </a:p>
          <a:p>
            <a:endParaRPr lang="el-GR" altLang="el-GR" sz="2400" dirty="0"/>
          </a:p>
          <a:p>
            <a:r>
              <a:rPr lang="el-GR" altLang="el-GR" sz="2400" dirty="0"/>
              <a:t>Η </a:t>
            </a:r>
            <a:r>
              <a:rPr lang="el-GR" altLang="el-GR" sz="2400" dirty="0" err="1"/>
              <a:t>διογκωτική</a:t>
            </a:r>
            <a:r>
              <a:rPr lang="el-GR" altLang="el-GR" sz="2400" dirty="0"/>
              <a:t> δράση σε αυτή την περίπτωση οφείλονταν στις φυσικές ζύμες και στα βακτήρια που υπήρχαν στην ενδογενή </a:t>
            </a:r>
            <a:r>
              <a:rPr lang="el-GR" altLang="el-GR" sz="2400" dirty="0" err="1"/>
              <a:t>μικροχλωρίδα</a:t>
            </a:r>
            <a:r>
              <a:rPr lang="el-GR" altLang="el-GR" sz="2400" dirty="0"/>
              <a:t>. Η παραγωγή εξειδικευμένων ζυμών για την αρτοποιία περιόρισε στη συνέχεια τη χρησιμοποίηση των «ξινών μαγιών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(8 </a:t>
            </a:r>
            <a:r>
              <a:rPr lang="el-GR" altLang="el-GR" dirty="0"/>
              <a:t>από 10</a:t>
            </a:r>
            <a:r>
              <a:rPr lang="el-GR" altLang="el-GR" dirty="0" smtClean="0"/>
              <a:t>)</a:t>
            </a:r>
            <a:endParaRPr lang="el-GR" dirty="0"/>
          </a:p>
        </p:txBody>
      </p:sp>
      <p:sp>
        <p:nvSpPr>
          <p:cNvPr id="2" name="Ορθογώνιο 1" descr="Σήμερα οι ξινές μαγιές (προζύμια) χρησιμοποιούνται στην αρτοποιία σε ορισμένες χώρες στην παρασκευή ορισμένων τύπων ψωμιού με ιδιαίτερα χαρακτηριστικά. &#10;&#10;Η παραγωγή των ζυμών για την αρτοποιία άρχισε τον δέκατο έννατο αιώνα και αναπτύχθηκε σημαντικά μετά τον δεύτερο παγκόσμιο πόλεμο. &#10;Οι «μαγιές αρτοποιίας (ζύμες αρτοποιιας) που παράγονται σήμερα βιομηχανικά, είναι στελέχη του ζαχαρομύκητα (Saccharomyces cerevisiae) που έχουν αναπτυχθεί σε μελάσσα με αερόβια ζύμωση. &#10;Οι «μαγιές αρτοποιίας» είναι το πιο σημαντικό προϊόν των βιομηχανικών ζυμώσεων σε παγκόσμια κλίμακα. &#10;"/>
          <p:cNvSpPr/>
          <p:nvPr/>
        </p:nvSpPr>
        <p:spPr>
          <a:xfrm>
            <a:off x="467544" y="1268760"/>
            <a:ext cx="8208912" cy="4893647"/>
          </a:xfrm>
          <a:prstGeom prst="rect">
            <a:avLst/>
          </a:prstGeom>
        </p:spPr>
        <p:txBody>
          <a:bodyPr wrap="square">
            <a:spAutoFit/>
          </a:bodyPr>
          <a:lstStyle/>
          <a:p>
            <a:pPr marL="285750" indent="-285750">
              <a:buFont typeface="Arial" panose="020B0604020202020204" pitchFamily="34" charset="0"/>
              <a:buChar char="•"/>
            </a:pPr>
            <a:r>
              <a:rPr lang="el-GR" altLang="el-GR" sz="2400" dirty="0" smtClean="0"/>
              <a:t>Σήμερα </a:t>
            </a:r>
            <a:r>
              <a:rPr lang="el-GR" altLang="el-GR" sz="2400" dirty="0"/>
              <a:t>οι ξινές μαγιές (προζύμια) χρησιμοποιούνται στην αρτοποιία σε ορισμένες χώρες στην παρασκευή ορισμένων τύπων ψωμιού με ιδιαίτερα χαρακτηριστικά. </a:t>
            </a:r>
            <a:endParaRPr lang="el-GR" altLang="el-GR" sz="2400" dirty="0" smtClean="0"/>
          </a:p>
          <a:p>
            <a:pPr marL="285750" indent="-285750">
              <a:buFont typeface="Arial" panose="020B0604020202020204" pitchFamily="34" charset="0"/>
              <a:buChar char="•"/>
            </a:pPr>
            <a:endParaRPr lang="el-GR" altLang="el-GR" sz="2400" dirty="0" smtClean="0"/>
          </a:p>
          <a:p>
            <a:pPr marL="342900" indent="-342900">
              <a:buFont typeface="Arial" panose="020B0604020202020204" pitchFamily="34" charset="0"/>
              <a:buChar char="•"/>
            </a:pPr>
            <a:r>
              <a:rPr lang="el-GR" altLang="el-GR" sz="2400" dirty="0"/>
              <a:t>Η παραγωγή των ζυμών για την αρτοποιία άρχισε τον 19ο αιώνα και αναπτύχθηκε σημαντικά μετά τον δεύτερο παγκόσμιο πόλεμο. </a:t>
            </a:r>
          </a:p>
          <a:p>
            <a:pPr marL="342900" indent="-342900">
              <a:buFont typeface="Arial" panose="020B0604020202020204" pitchFamily="34" charset="0"/>
              <a:buChar char="•"/>
            </a:pPr>
            <a:r>
              <a:rPr lang="el-GR" altLang="el-GR" sz="2400" dirty="0"/>
              <a:t>Οι «μαγιές αρτοποιίας (ζύμες </a:t>
            </a:r>
            <a:r>
              <a:rPr lang="el-GR" altLang="el-GR" sz="2400" dirty="0" err="1"/>
              <a:t>αρτοποιιας</a:t>
            </a:r>
            <a:r>
              <a:rPr lang="el-GR" altLang="el-GR" sz="2400" dirty="0"/>
              <a:t>) που παράγονται σήμερα βιομηχανικά, είναι στελέχη του ζαχαρομύκητα (</a:t>
            </a:r>
            <a:r>
              <a:rPr lang="en-US" altLang="el-GR" sz="2400" b="1" dirty="0"/>
              <a:t>Saccharomyces </a:t>
            </a:r>
            <a:r>
              <a:rPr lang="en-US" altLang="el-GR" sz="2400" b="1" dirty="0" err="1"/>
              <a:t>cerevisiae</a:t>
            </a:r>
            <a:r>
              <a:rPr lang="el-GR" altLang="el-GR" sz="2400" b="1" dirty="0"/>
              <a:t>) </a:t>
            </a:r>
            <a:r>
              <a:rPr lang="el-GR" altLang="el-GR" sz="2400" dirty="0"/>
              <a:t>που έχουν αναπτυχθεί σε </a:t>
            </a:r>
            <a:r>
              <a:rPr lang="el-GR" altLang="el-GR" sz="2400" dirty="0" err="1"/>
              <a:t>μελάσσα</a:t>
            </a:r>
            <a:r>
              <a:rPr lang="el-GR" altLang="el-GR" sz="2400" dirty="0"/>
              <a:t> με αερόβια ζύμωση. </a:t>
            </a:r>
          </a:p>
          <a:p>
            <a:pPr marL="342900" indent="-342900">
              <a:buFont typeface="Arial" panose="020B0604020202020204" pitchFamily="34" charset="0"/>
              <a:buChar char="•"/>
            </a:pPr>
            <a:r>
              <a:rPr lang="el-GR" altLang="el-GR" sz="2400" dirty="0"/>
              <a:t>Οι «μαγιές αρτοποιίας» είναι το πιο σημαντικό προϊόν των βιομηχανικών ζυμώσεων σε παγκόσμια κλίμακα.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(9 </a:t>
            </a:r>
            <a:r>
              <a:rPr lang="el-GR" altLang="el-GR" dirty="0"/>
              <a:t>από </a:t>
            </a:r>
            <a:r>
              <a:rPr lang="el-GR" altLang="el-GR" dirty="0" smtClean="0"/>
              <a:t>10)</a:t>
            </a:r>
            <a:endParaRPr lang="el-GR" dirty="0"/>
          </a:p>
        </p:txBody>
      </p:sp>
      <p:sp>
        <p:nvSpPr>
          <p:cNvPr id="6" name="2 - Θέση περιεχομένου"/>
          <p:cNvSpPr>
            <a:spLocks noGrp="1"/>
          </p:cNvSpPr>
          <p:nvPr>
            <p:ph sz="quarter" idx="1"/>
          </p:nvPr>
        </p:nvSpPr>
        <p:spPr>
          <a:xfrm>
            <a:off x="612648" y="1268760"/>
            <a:ext cx="8153400" cy="4824536"/>
          </a:xfrm>
        </p:spPr>
        <p:txBody>
          <a:bodyPr>
            <a:noAutofit/>
          </a:bodyPr>
          <a:lstStyle/>
          <a:p>
            <a:pPr>
              <a:lnSpc>
                <a:spcPct val="150000"/>
              </a:lnSpc>
            </a:pPr>
            <a:r>
              <a:rPr lang="el-GR" altLang="el-GR" sz="2400" dirty="0"/>
              <a:t>Οι καλές ιδιότητες του ζυμαριού εξαρτώνται από την ποιότητα και ποσότητα της </a:t>
            </a:r>
            <a:r>
              <a:rPr lang="el-GR" altLang="el-GR" sz="2400" dirty="0" err="1"/>
              <a:t>γλουτένης</a:t>
            </a:r>
            <a:r>
              <a:rPr lang="el-GR" altLang="el-GR" sz="2400" dirty="0"/>
              <a:t>.</a:t>
            </a:r>
          </a:p>
          <a:p>
            <a:pPr>
              <a:lnSpc>
                <a:spcPct val="150000"/>
              </a:lnSpc>
            </a:pPr>
            <a:r>
              <a:rPr lang="el-GR" altLang="el-GR" sz="2400" dirty="0"/>
              <a:t> Για να παραχθεί καλό ψωμί όταν θα έχει ολοκληρωθεί η ζύμωση, το ζυμάρι θα πρέπει να έχει σχηματίσει μια καλή δομή. </a:t>
            </a:r>
          </a:p>
          <a:p>
            <a:pPr>
              <a:lnSpc>
                <a:spcPct val="150000"/>
              </a:lnSpc>
            </a:pPr>
            <a:r>
              <a:rPr lang="el-GR" altLang="el-GR" sz="2400" dirty="0"/>
              <a:t>Αν η δομή του ζυμαριού υποχωρήσει αυτό θα οφείλεται στην κατάρρευση της </a:t>
            </a:r>
            <a:r>
              <a:rPr lang="el-GR" altLang="el-GR" sz="2400" dirty="0" err="1"/>
              <a:t>γλουτένης</a:t>
            </a:r>
            <a:r>
              <a:rPr lang="el-GR" altLang="el-GR" sz="2400" dirty="0"/>
              <a:t> που οδηγεί στην απώλεια του διοξειδίου του άνθρακα από την μαγιά.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Διογκωτικά βιολογικά μέσα στα αρτοσκευάσματα </a:t>
            </a:r>
            <a:r>
              <a:rPr lang="el-GR" altLang="el-GR" dirty="0" smtClean="0"/>
              <a:t>(10 </a:t>
            </a:r>
            <a:r>
              <a:rPr lang="el-GR" altLang="el-GR" dirty="0"/>
              <a:t>από </a:t>
            </a:r>
            <a:r>
              <a:rPr lang="el-GR" altLang="el-GR" dirty="0" smtClean="0"/>
              <a:t>10)</a:t>
            </a:r>
            <a:endParaRPr lang="el-GR" dirty="0"/>
          </a:p>
        </p:txBody>
      </p:sp>
      <p:sp>
        <p:nvSpPr>
          <p:cNvPr id="6" name="2 - Θέση περιεχομένου"/>
          <p:cNvSpPr>
            <a:spLocks noGrp="1"/>
          </p:cNvSpPr>
          <p:nvPr>
            <p:ph sz="quarter" idx="1"/>
          </p:nvPr>
        </p:nvSpPr>
        <p:spPr>
          <a:xfrm>
            <a:off x="612648" y="1844824"/>
            <a:ext cx="8153400" cy="2880320"/>
          </a:xfrm>
        </p:spPr>
        <p:txBody>
          <a:bodyPr>
            <a:noAutofit/>
          </a:bodyPr>
          <a:lstStyle/>
          <a:p>
            <a:pPr>
              <a:lnSpc>
                <a:spcPct val="150000"/>
              </a:lnSpc>
            </a:pPr>
            <a:r>
              <a:rPr lang="el-GR" altLang="el-GR" sz="2400" dirty="0"/>
              <a:t>Είναι απαραίτητο η μαγιά να σχηματίζει το απαραίτητο διοξείδιο του άνθρακα για τη διόγκωση του ζυμαριού μέσα στο συντομότερο χρόνο. </a:t>
            </a:r>
          </a:p>
          <a:p>
            <a:pPr>
              <a:lnSpc>
                <a:spcPct val="150000"/>
              </a:lnSpc>
            </a:pPr>
            <a:r>
              <a:rPr lang="el-GR" altLang="el-GR" sz="2400" dirty="0"/>
              <a:t>Τότε η ωρίμανση (το </a:t>
            </a:r>
            <a:r>
              <a:rPr lang="el-GR" altLang="el-GR" sz="2400" dirty="0" err="1"/>
              <a:t>γένωμα</a:t>
            </a:r>
            <a:r>
              <a:rPr lang="el-GR" altLang="el-GR" sz="2400" dirty="0"/>
              <a:t>) του ζυμαριού είναι εξασφαλισμένη και ο όγκος του ψωμιού </a:t>
            </a:r>
            <a:r>
              <a:rPr lang="el-GR" altLang="el-GR" sz="2400" dirty="0" smtClean="0"/>
              <a:t>ικανοποιητικός.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Ρόλος της μαγιάς στην </a:t>
            </a:r>
            <a:r>
              <a:rPr lang="el-GR" altLang="el-GR" dirty="0" smtClean="0"/>
              <a:t>αρτοποιία</a:t>
            </a:r>
            <a:endParaRPr lang="el-GR" dirty="0"/>
          </a:p>
        </p:txBody>
      </p:sp>
      <p:sp>
        <p:nvSpPr>
          <p:cNvPr id="6" name="2 - Θέση περιεχομένου"/>
          <p:cNvSpPr>
            <a:spLocks noGrp="1"/>
          </p:cNvSpPr>
          <p:nvPr>
            <p:ph sz="quarter" idx="1"/>
          </p:nvPr>
        </p:nvSpPr>
        <p:spPr>
          <a:xfrm>
            <a:off x="612648" y="1340768"/>
            <a:ext cx="8153400" cy="4464496"/>
          </a:xfrm>
        </p:spPr>
        <p:txBody>
          <a:bodyPr>
            <a:noAutofit/>
          </a:bodyPr>
          <a:lstStyle/>
          <a:p>
            <a:pPr marL="0" indent="0">
              <a:buNone/>
            </a:pPr>
            <a:r>
              <a:rPr lang="el-GR" altLang="el-GR" sz="2400" dirty="0"/>
              <a:t>1) Σχηματίζει διοξείδιο του άνθρακα που εγκλωβίζεται μέσα στο ζυμάρι με αποτέλεσμα να μεγαλώνουν οι κυψελίδες μετά το ψήσιμο.</a:t>
            </a:r>
          </a:p>
          <a:p>
            <a:pPr marL="0" indent="0">
              <a:buNone/>
            </a:pPr>
            <a:r>
              <a:rPr lang="el-GR" altLang="el-GR" sz="2400" dirty="0"/>
              <a:t>2) Βοηθάει στην ωρίμανση και στην ανάπτυξη γεύσης και αρώματος στο ψωμί.</a:t>
            </a:r>
          </a:p>
          <a:p>
            <a:pPr marL="0" indent="0">
              <a:buNone/>
            </a:pPr>
            <a:r>
              <a:rPr lang="el-GR" altLang="el-GR" sz="2400" dirty="0"/>
              <a:t>3) Δίνει μαζί με το νερό στο ζυμάρι, μια μάζα ελαστική που δεν κόβεται εύκολα και  κατακρατάει το εκλυόμενο διοξείδιο του άνθρακος. </a:t>
            </a:r>
          </a:p>
          <a:p>
            <a:pPr marL="0" indent="0">
              <a:buNone/>
            </a:pPr>
            <a:r>
              <a:rPr lang="el-GR" altLang="el-GR" sz="2400" dirty="0"/>
              <a:t>Με τον τρόπο αυτό το ψωμί γίνεται μετά το ψήσιμο αφράτο και με πλέγμα από κυψελίδες.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Επίδραση της θερμοκρασίας</a:t>
            </a:r>
            <a:endParaRPr lang="el-GR" dirty="0"/>
          </a:p>
        </p:txBody>
      </p:sp>
      <p:sp>
        <p:nvSpPr>
          <p:cNvPr id="8" name="2 - Θέση περιεχομένου" descr="Σε θερμοκρασία σαραντα τρείς βαθμούς κελσίου η δραστικότητα της μαγιάς μειώνεται πολύ, ενώ στη θερμοκρασία των πενηντα τριών βαθμών κελσίου η δράση διακόπτεται πλήρως. Πρέπει να έχουμε υπόψη ότι η μαγιά είναι ζωντανός οργανισμός και αναπνέει. Στη χαμηλή θερμοκρασία η δραστικότητα της είναι αργή ενώ σε θερμοκρασία των εικοσιτεσσάρων βαθμών κελσίου η δραστικότητα της είναι έντονη. &#10;"/>
          <p:cNvSpPr txBox="1">
            <a:spLocks/>
          </p:cNvSpPr>
          <p:nvPr/>
        </p:nvSpPr>
        <p:spPr>
          <a:xfrm>
            <a:off x="612648" y="1484784"/>
            <a:ext cx="8153400" cy="30243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el-GR" sz="2800" dirty="0" smtClean="0"/>
              <a:t>Σε </a:t>
            </a:r>
            <a:r>
              <a:rPr lang="el-GR" altLang="el-GR" sz="2800" dirty="0"/>
              <a:t>θερμοκρασία 43ο C η δραστικότητα της μαγιάς μειώνεται πολύ, ενώ στη θερμοκρασία των 53ο C η δράση διακόπτεται πλήρως. Πρέπει να έχουμε υπόψη ότι η μαγιά είναι ζωντανός οργανισμός και αναπνέει. Στη χαμηλή θερμοκρασία η δραστικότητα της είναι αργή ενώ σε θερμοκρασία των 24 ο C η δραστικότητα της είναι έντονη. </a:t>
            </a:r>
            <a:endParaRPr lang="el-GR" altLang="el-GR" sz="2800" b="1"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Μεταχείριση της μαγιάς στα </a:t>
            </a:r>
            <a:r>
              <a:rPr lang="el-GR" altLang="el-GR" dirty="0" smtClean="0"/>
              <a:t>αρτοποιεία</a:t>
            </a:r>
            <a:endParaRPr lang="el-GR" dirty="0"/>
          </a:p>
        </p:txBody>
      </p:sp>
      <p:sp>
        <p:nvSpPr>
          <p:cNvPr id="2" name="Ορθογώνιο 1" descr="Η νωπή μαγιά για τα αρτοσκευάσματα θα πρέπει να εναποθηκεύεται σε θερμοκρασία δύο με τέσσερις βαθμούς κελσίου. Σε χαμηλότερη θερμοκρασία μπορεί να διατηρηθεί μέχρι τρείς μήνες αλλά η ζωτικότητα της μειώνεται. &#10;Στο χώρο συντήρησης πρέπει να κυκλοφορεί ελεύθερα ο αέρας. Πριν χρησιμοποιηθεί η μαγιά πρέπει να εκτεθεί σε ανοιχτό χώρο για να αποκτήσει τη θερμοκρασία του περιβάλλοντος. &#10;Νωπή μαγιά που παρέμεινε για μεγάλο χρονικό διάστημα σε θερμοκρασία περιβάλλοντος δεν πρέπει να τοποθετηθεί ξανά στο ψυγείο. &#10;&#10;"/>
          <p:cNvSpPr/>
          <p:nvPr/>
        </p:nvSpPr>
        <p:spPr>
          <a:xfrm>
            <a:off x="539552" y="1513091"/>
            <a:ext cx="8136904" cy="4524315"/>
          </a:xfrm>
          <a:prstGeom prst="rect">
            <a:avLst/>
          </a:prstGeom>
        </p:spPr>
        <p:txBody>
          <a:bodyPr wrap="square">
            <a:spAutoFit/>
          </a:bodyPr>
          <a:lstStyle/>
          <a:p>
            <a:pPr marL="285750" indent="-285750">
              <a:buFont typeface="Arial" panose="020B0604020202020204" pitchFamily="34" charset="0"/>
              <a:buChar char="•"/>
            </a:pPr>
            <a:r>
              <a:rPr lang="el-GR" altLang="el-GR" sz="2400" dirty="0"/>
              <a:t>Η νωπή μαγιά για τα αρτοσκευάσματα θα πρέπει να εναποθηκεύεται σε θερμοκρασία 2-4 ο C. Σε χαμηλότερη θερμοκρασία μπορεί να διατηρηθεί μέχρι 3 μήνες αλλά η ζωτικότητα της μειώνεται. </a:t>
            </a:r>
          </a:p>
          <a:p>
            <a:pPr marL="285750" indent="-285750">
              <a:buFont typeface="Arial" panose="020B0604020202020204" pitchFamily="34" charset="0"/>
              <a:buChar char="•"/>
            </a:pPr>
            <a:r>
              <a:rPr lang="el-GR" altLang="el-GR" sz="2400" dirty="0"/>
              <a:t>Στο χώρο συντήρησης πρέπει να κυκλοφορεί ελεύθερα ο αέρας. Πριν χρησιμοποιηθεί η μαγιά πρέπει να εκτεθεί σε ανοιχτό χώρο για να αποκτήσει τη θερμοκρασία του περιβάλλοντος. </a:t>
            </a:r>
          </a:p>
          <a:p>
            <a:pPr marL="285750" indent="-285750">
              <a:buFont typeface="Arial" panose="020B0604020202020204" pitchFamily="34" charset="0"/>
              <a:buChar char="•"/>
            </a:pPr>
            <a:r>
              <a:rPr lang="el-GR" altLang="el-GR" sz="2400" dirty="0"/>
              <a:t>Νωπή μαγιά που παρέμεινε για μεγάλο χρονικό διάστημα σε θερμοκρασία περιβάλλοντος δεν πρέπει να τοποθετηθεί ξανά στο ψυγείο. </a:t>
            </a:r>
          </a:p>
          <a:p>
            <a:pPr marL="285750" indent="-285750">
              <a:buFont typeface="Arial" panose="020B0604020202020204" pitchFamily="34" charset="0"/>
              <a:buChar char="•"/>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Σωστή μεταχείριση της </a:t>
            </a:r>
            <a:r>
              <a:rPr lang="el-GR" altLang="el-GR" dirty="0" smtClean="0"/>
              <a:t>μαγιάς</a:t>
            </a:r>
            <a:endParaRPr lang="el-GR" dirty="0"/>
          </a:p>
        </p:txBody>
      </p:sp>
      <p:sp>
        <p:nvSpPr>
          <p:cNvPr id="6" name="2 - Θέση περιεχομένου" descr="Η μαγιά για να χρησιμοποιηθεί πρέπει να διαλυθεί με κρύο ή στην περίπτωση της ξηρής μαγιάς με χλιαρό νερό. &#10;Το νερό δεν πρέπει να είναι πολύ ζεστό, γιατί η μαγιά καταστρέφεται σε θερμοκρασία πάνω από πενήντα βαθμούς κελσίου. &#10;Δεν πρέπει να προστίθεται αλάτι στο διάλυμα της μαγιάς, ούτε να έρχεται σε απευθείας επαφή με αυτή. &#10;Αν προστεθεί μεγάλη ποσότητα αλατιού στο ζυμάρι, η δραστικότητα της μαγιάς θα είναι περιορισμένη και η ζύμωση θα αργήσει πολύ. &#10;"/>
          <p:cNvSpPr>
            <a:spLocks noGrp="1"/>
          </p:cNvSpPr>
          <p:nvPr>
            <p:ph sz="quarter" idx="1"/>
          </p:nvPr>
        </p:nvSpPr>
        <p:spPr>
          <a:xfrm>
            <a:off x="612648" y="1556792"/>
            <a:ext cx="8153400" cy="3888432"/>
          </a:xfrm>
        </p:spPr>
        <p:txBody>
          <a:bodyPr>
            <a:noAutofit/>
          </a:bodyPr>
          <a:lstStyle/>
          <a:p>
            <a:r>
              <a:rPr lang="el-GR" altLang="el-GR" sz="2400" dirty="0"/>
              <a:t>Η μαγιά για να χρησιμοποιηθεί πρέπει να διαλυθεί με κρύο ή στην περίπτωση της ξηρής μαγιάς με χλιαρό νερό. </a:t>
            </a:r>
          </a:p>
          <a:p>
            <a:r>
              <a:rPr lang="el-GR" altLang="el-GR" sz="2400" dirty="0"/>
              <a:t>Το νερό δεν πρέπει να είναι πολύ ζεστό, γιατί η μαγιά καταστρέφεται σε θερμοκρασία πάνω από 50ο C. </a:t>
            </a:r>
          </a:p>
          <a:p>
            <a:r>
              <a:rPr lang="el-GR" altLang="el-GR" sz="2400" dirty="0"/>
              <a:t>Δεν πρέπει να προστίθεται αλάτι στο διάλυμα της μαγιάς, ούτε να έρχεται σε απευθείας επαφή με αυτή. </a:t>
            </a:r>
          </a:p>
          <a:p>
            <a:r>
              <a:rPr lang="el-GR" altLang="el-GR" sz="2400" dirty="0"/>
              <a:t>Αν προστεθεί μεγάλη ποσότητα αλατιού στο ζυμάρι, η δραστικότητα της μαγιάς θα είναι περιορισμένη και η ζύμωση θα αργήσει πολύ.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Άριστες συνθήκες δράσης της νωπής μαγιάς στα </a:t>
            </a:r>
            <a:r>
              <a:rPr lang="el-GR" altLang="el-GR" dirty="0" smtClean="0"/>
              <a:t>ζυμάρια (1 από 2)</a:t>
            </a:r>
            <a:endParaRPr lang="el-GR" dirty="0"/>
          </a:p>
        </p:txBody>
      </p:sp>
      <p:sp>
        <p:nvSpPr>
          <p:cNvPr id="6" name="2 - Θέση περιεχομένου" descr="Θερμοκρασία τριαντα πέντε βαθμούς κελσίου,&#10;pH (οξύτητα) τεσσερά μισι ως έξι,&#10;Ζάχαρα έως πέντε τοις εκατό,&#10;Αλκοόλη έως δύο τοις εκατό,&#10;Αλάτι δύο τοις εκατό.&#10;"/>
          <p:cNvSpPr>
            <a:spLocks noGrp="1"/>
          </p:cNvSpPr>
          <p:nvPr>
            <p:ph sz="quarter" idx="1"/>
          </p:nvPr>
        </p:nvSpPr>
        <p:spPr>
          <a:xfrm>
            <a:off x="612648" y="1988840"/>
            <a:ext cx="8153400" cy="2880320"/>
          </a:xfrm>
        </p:spPr>
        <p:txBody>
          <a:bodyPr>
            <a:noAutofit/>
          </a:bodyPr>
          <a:lstStyle/>
          <a:p>
            <a:r>
              <a:rPr lang="el-GR" altLang="el-GR" sz="2800" dirty="0" smtClean="0"/>
              <a:t>Θερμοκρασία </a:t>
            </a:r>
            <a:r>
              <a:rPr lang="el-GR" altLang="el-GR" sz="2800" dirty="0"/>
              <a:t>35 ο </a:t>
            </a:r>
            <a:r>
              <a:rPr lang="el-GR" altLang="el-GR" sz="2800" dirty="0" smtClean="0"/>
              <a:t>C,</a:t>
            </a:r>
            <a:endParaRPr lang="el-GR" altLang="el-GR" sz="2800" dirty="0"/>
          </a:p>
          <a:p>
            <a:r>
              <a:rPr lang="en-US" altLang="el-GR" sz="2800" dirty="0"/>
              <a:t>pH</a:t>
            </a:r>
            <a:r>
              <a:rPr lang="el-GR" altLang="el-GR" sz="2800" dirty="0"/>
              <a:t> (οξύτητα) </a:t>
            </a:r>
            <a:r>
              <a:rPr lang="el-GR" altLang="el-GR" sz="2800" dirty="0" smtClean="0"/>
              <a:t>4,5-6,</a:t>
            </a:r>
            <a:endParaRPr lang="el-GR" altLang="el-GR" sz="2800" dirty="0"/>
          </a:p>
          <a:p>
            <a:r>
              <a:rPr lang="el-GR" altLang="el-GR" sz="2800" dirty="0"/>
              <a:t>Ζάχαρα έως 5</a:t>
            </a:r>
            <a:r>
              <a:rPr lang="el-GR" altLang="el-GR" sz="2800" dirty="0" smtClean="0"/>
              <a:t>%,</a:t>
            </a:r>
            <a:endParaRPr lang="el-GR" altLang="el-GR" sz="2800" dirty="0"/>
          </a:p>
          <a:p>
            <a:r>
              <a:rPr lang="el-GR" altLang="el-GR" sz="2800" dirty="0"/>
              <a:t>Αλκοόλη έως 2</a:t>
            </a:r>
            <a:r>
              <a:rPr lang="el-GR" altLang="el-GR" sz="2800" dirty="0" smtClean="0"/>
              <a:t>%,</a:t>
            </a:r>
            <a:endParaRPr lang="el-GR" altLang="el-GR" sz="2800" dirty="0"/>
          </a:p>
          <a:p>
            <a:r>
              <a:rPr lang="el-GR" altLang="el-GR" sz="2800" dirty="0"/>
              <a:t>Αλάτι 2 </a:t>
            </a:r>
            <a:r>
              <a:rPr lang="el-GR" altLang="el-GR" sz="2800" dirty="0" smtClean="0"/>
              <a:t>%.</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Άριστες συνθήκες δράσης της νωπής μαγιάς στα ζυμάρια </a:t>
            </a:r>
            <a:r>
              <a:rPr lang="el-GR" altLang="el-GR" dirty="0" smtClean="0"/>
              <a:t>(2 </a:t>
            </a:r>
            <a:r>
              <a:rPr lang="el-GR" altLang="el-GR" dirty="0"/>
              <a:t>από 2)</a:t>
            </a:r>
            <a:endParaRPr lang="el-GR" dirty="0"/>
          </a:p>
        </p:txBody>
      </p:sp>
      <p:sp>
        <p:nvSpPr>
          <p:cNvPr id="6" name="2 - Θέση περιεχομένου"/>
          <p:cNvSpPr>
            <a:spLocks noGrp="1"/>
          </p:cNvSpPr>
          <p:nvPr>
            <p:ph sz="quarter" idx="1"/>
          </p:nvPr>
        </p:nvSpPr>
        <p:spPr>
          <a:xfrm>
            <a:off x="612648" y="1916832"/>
            <a:ext cx="8153400" cy="3528392"/>
          </a:xfrm>
        </p:spPr>
        <p:txBody>
          <a:bodyPr>
            <a:noAutofit/>
          </a:bodyPr>
          <a:lstStyle/>
          <a:p>
            <a:pPr>
              <a:lnSpc>
                <a:spcPct val="150000"/>
              </a:lnSpc>
            </a:pPr>
            <a:r>
              <a:rPr lang="el-GR" altLang="el-GR" sz="2400" dirty="0"/>
              <a:t>Κατά την παραγωγή ψωμιού με προζύμι συμβαίνουν διάφορα φαινόμενα που επηρεάζουν την ποιότητα του ψωμιού: παραγωγή αερίων κατά την διάρκεια της ζύμωσης, παραγωγή οξέων και αρωματικών ουσιών.</a:t>
            </a:r>
          </a:p>
          <a:p>
            <a:pPr>
              <a:lnSpc>
                <a:spcPct val="150000"/>
              </a:lnSpc>
            </a:pPr>
            <a:r>
              <a:rPr lang="el-GR" altLang="el-GR" sz="2400" dirty="0"/>
              <a:t> Για τα παραπάνω φαινόμενα υπεύθυνα είναι ορισμένα βακτήρια και </a:t>
            </a:r>
            <a:r>
              <a:rPr lang="el-GR" altLang="el-GR" sz="2400" dirty="0" smtClean="0"/>
              <a:t>ζύμες.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Ιδιότητες των προζυμιών για την παραγωγή ψωμιού</a:t>
            </a:r>
            <a:endParaRPr lang="el-GR" dirty="0"/>
          </a:p>
        </p:txBody>
      </p:sp>
      <p:sp>
        <p:nvSpPr>
          <p:cNvPr id="2" name="Ορθογώνιο 1"/>
          <p:cNvSpPr/>
          <p:nvPr/>
        </p:nvSpPr>
        <p:spPr>
          <a:xfrm>
            <a:off x="467544" y="1596856"/>
            <a:ext cx="8208912"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smtClean="0"/>
              <a:t>παραγωγή </a:t>
            </a:r>
            <a:r>
              <a:rPr lang="el-GR" altLang="el-GR" sz="2400" dirty="0"/>
              <a:t>αερίων με αποτέλεσμα την αύξηση του όγκου του </a:t>
            </a:r>
            <a:r>
              <a:rPr lang="el-GR" altLang="el-GR" sz="2400" dirty="0" smtClean="0"/>
              <a:t>ψωμιού,</a:t>
            </a:r>
            <a:endParaRPr lang="el-GR" altLang="el-GR" sz="2400" dirty="0"/>
          </a:p>
          <a:p>
            <a:pPr marL="342900" indent="-342900">
              <a:lnSpc>
                <a:spcPct val="150000"/>
              </a:lnSpc>
              <a:buFont typeface="Arial" panose="020B0604020202020204" pitchFamily="34" charset="0"/>
              <a:buChar char="•"/>
            </a:pPr>
            <a:r>
              <a:rPr lang="el-GR" altLang="el-GR" sz="2400" dirty="0"/>
              <a:t>παραγωγή γαλακτικού οξέος που δίνει ξινή </a:t>
            </a:r>
            <a:r>
              <a:rPr lang="el-GR" altLang="el-GR" sz="2400" dirty="0" smtClean="0"/>
              <a:t>γεύση,</a:t>
            </a:r>
            <a:endParaRPr lang="el-GR" altLang="el-GR" sz="2400" dirty="0"/>
          </a:p>
          <a:p>
            <a:pPr marL="342900" indent="-342900">
              <a:lnSpc>
                <a:spcPct val="150000"/>
              </a:lnSpc>
              <a:buFont typeface="Arial" panose="020B0604020202020204" pitchFamily="34" charset="0"/>
              <a:buChar char="•"/>
            </a:pPr>
            <a:r>
              <a:rPr lang="el-GR" altLang="el-GR" sz="2400" dirty="0"/>
              <a:t>παράταση του χρόνου ζωής του </a:t>
            </a:r>
            <a:r>
              <a:rPr lang="el-GR" altLang="el-GR" sz="2400" dirty="0" smtClean="0"/>
              <a:t>ψωμιού,</a:t>
            </a:r>
            <a:endParaRPr lang="el-GR" altLang="el-GR" sz="2400" dirty="0"/>
          </a:p>
          <a:p>
            <a:pPr marL="342900" indent="-342900">
              <a:lnSpc>
                <a:spcPct val="150000"/>
              </a:lnSpc>
              <a:buFont typeface="Arial" panose="020B0604020202020204" pitchFamily="34" charset="0"/>
              <a:buChar char="•"/>
            </a:pPr>
            <a:r>
              <a:rPr lang="el-GR" altLang="el-GR" sz="2400" dirty="0"/>
              <a:t>παραγωγή αρωματικών </a:t>
            </a:r>
            <a:r>
              <a:rPr lang="el-GR" altLang="el-GR" sz="2400" dirty="0" smtClean="0"/>
              <a:t>ουσιών,</a:t>
            </a:r>
            <a:endParaRPr lang="el-GR" altLang="el-GR" sz="2400" dirty="0"/>
          </a:p>
          <a:p>
            <a:pPr marL="342900" indent="-342900">
              <a:lnSpc>
                <a:spcPct val="150000"/>
              </a:lnSpc>
              <a:buFont typeface="Arial" panose="020B0604020202020204" pitchFamily="34" charset="0"/>
              <a:buChar char="•"/>
            </a:pPr>
            <a:r>
              <a:rPr lang="el-GR" altLang="el-GR" sz="2400" dirty="0"/>
              <a:t>παραγωγή προϊόντων χωρίς πρόσθετα και </a:t>
            </a:r>
            <a:r>
              <a:rPr lang="el-GR" altLang="el-GR" sz="2400" dirty="0" smtClean="0"/>
              <a:t>συντηρητικά.</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 ρόλος των ζυμών και των βακτηρίων στο </a:t>
            </a:r>
            <a:r>
              <a:rPr lang="el-GR" altLang="el-GR" dirty="0" smtClean="0"/>
              <a:t>προζυμιού (1 από 3)</a:t>
            </a:r>
            <a:endParaRPr lang="el-GR" dirty="0"/>
          </a:p>
        </p:txBody>
      </p:sp>
      <p:sp>
        <p:nvSpPr>
          <p:cNvPr id="6" name="2 - Θέση περιεχομένου"/>
          <p:cNvSpPr>
            <a:spLocks noGrp="1"/>
          </p:cNvSpPr>
          <p:nvPr>
            <p:ph sz="quarter" idx="1"/>
          </p:nvPr>
        </p:nvSpPr>
        <p:spPr>
          <a:xfrm>
            <a:off x="612648" y="1268760"/>
            <a:ext cx="8153400" cy="5040560"/>
          </a:xfrm>
        </p:spPr>
        <p:txBody>
          <a:bodyPr>
            <a:noAutofit/>
          </a:bodyPr>
          <a:lstStyle/>
          <a:p>
            <a:r>
              <a:rPr lang="el-GR" altLang="el-GR" sz="2400" dirty="0"/>
              <a:t>Η μαγιά παράγει διοξείδιο του άνθρακα που βοηθάει στην αύξηση του όγκου του ζυμαριού και αλκοόλη που εξατμίζεται κατά το ψήσιμο.</a:t>
            </a:r>
          </a:p>
          <a:p>
            <a:r>
              <a:rPr lang="el-GR" altLang="el-GR" sz="2400" dirty="0"/>
              <a:t> Επιπλέον σχηματίζονται μικρές ποσότητες γαλακτικού οξέος που συμμετέχει στο άρωμα και γεύση του ψωμιού.</a:t>
            </a:r>
          </a:p>
          <a:p>
            <a:r>
              <a:rPr lang="el-GR" altLang="el-GR" sz="2400" dirty="0"/>
              <a:t>Στο ζυμάρι επικρατούν και ορισμένα βακτήρια που σχηματίζουν αλδεΰδες, εστέρες, κετόνες και διάφορες άλλες ουσίες που δίνουν άρωμα στο ψωμί. </a:t>
            </a:r>
          </a:p>
          <a:p>
            <a:r>
              <a:rPr lang="el-GR" altLang="el-GR" sz="2400" dirty="0"/>
              <a:t>Τα συστατικά που χρησιμοποιούνται στη προετοιμασία του ψωμιού (αλεύρι, ζάχαρη, αλάτι, </a:t>
            </a:r>
            <a:r>
              <a:rPr lang="el-GR" altLang="el-GR" sz="2400" dirty="0" smtClean="0"/>
              <a:t>και λοιπά) </a:t>
            </a:r>
            <a:r>
              <a:rPr lang="el-GR" altLang="el-GR" sz="2400" dirty="0"/>
              <a:t>συμμετέχουν στη γεύση και το άρωμα του αλλά επιπλέον και η ζύμωση των ζυμών και των βακτηρίων παράγουν αρωματικές ουσίες.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 ρόλος των ζυμών και των βακτηρίων στο προζυμιού </a:t>
            </a:r>
            <a:r>
              <a:rPr lang="el-GR" altLang="el-GR" dirty="0" smtClean="0"/>
              <a:t>(2 </a:t>
            </a:r>
            <a:r>
              <a:rPr lang="el-GR" altLang="el-GR" dirty="0"/>
              <a:t>από </a:t>
            </a:r>
            <a:r>
              <a:rPr lang="el-GR" altLang="el-GR" dirty="0" smtClean="0"/>
              <a:t>3)</a:t>
            </a:r>
            <a:endParaRPr lang="el-GR" dirty="0"/>
          </a:p>
        </p:txBody>
      </p:sp>
      <p:sp>
        <p:nvSpPr>
          <p:cNvPr id="3" name="Θέση περιεχομένου 2"/>
          <p:cNvSpPr>
            <a:spLocks noGrp="1"/>
          </p:cNvSpPr>
          <p:nvPr>
            <p:ph idx="1"/>
          </p:nvPr>
        </p:nvSpPr>
        <p:spPr>
          <a:xfrm>
            <a:off x="457200" y="1412776"/>
            <a:ext cx="8229600" cy="4536504"/>
          </a:xfrm>
        </p:spPr>
        <p:txBody>
          <a:bodyPr>
            <a:noAutofit/>
          </a:bodyPr>
          <a:lstStyle/>
          <a:p>
            <a:r>
              <a:rPr lang="el-GR" altLang="el-GR" sz="2400" dirty="0"/>
              <a:t>Σε όσο δε αργότερο ρυθμό γίνεται η ζύμωση, τόσο μεγαλύτερη είναι η συμμετοχή των μικροοργανισμών στο άρωμα του ψωμιού. </a:t>
            </a:r>
          </a:p>
          <a:p>
            <a:r>
              <a:rPr lang="el-GR" altLang="el-GR" sz="2400" dirty="0"/>
              <a:t>Η αλκοόλη, το διοξείδιο του άνθρακα και τα οξέα που σχηματίζονται παίζουν σημαντικό ρόλο στη διατήρηση του, γιατί εμποδίζουν την ανάπτυξη ανεπιθύμητων μικροοργανισμών κατά τη διάρκεια της ζύμωσης στο ζυμάρι ή και μετά το ψήσιμο στην περίπτωση του προζυμιού.</a:t>
            </a:r>
          </a:p>
          <a:p>
            <a:r>
              <a:rPr lang="el-GR" altLang="el-GR" sz="2400" dirty="0"/>
              <a:t>Όταν η ωρίμανση του ζυμαριού διαρκεί μεγάλο χρονικό διάστημα είναι δυνατό να έχουμε και γαλακτική ζύμωση με τους μικροοργανισμούς που υπάρχουν στο αλεύρι.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Εξοικείωση με τα είδη </a:t>
            </a:r>
            <a:r>
              <a:rPr lang="el-GR" sz="2800" dirty="0" smtClean="0"/>
              <a:t>άρτου, συστατικά άρτου, μπαγιάτεμα, εκλεκτά </a:t>
            </a:r>
            <a:r>
              <a:rPr lang="el-GR" sz="2800" dirty="0" smtClean="0"/>
              <a:t>αρτοσκευάσματα.</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 ρόλος των ζυμών και των βακτηρίων στο προζυμιού </a:t>
            </a:r>
            <a:r>
              <a:rPr lang="el-GR" altLang="el-GR" dirty="0" smtClean="0"/>
              <a:t>(3 </a:t>
            </a:r>
            <a:r>
              <a:rPr lang="el-GR" altLang="el-GR" dirty="0"/>
              <a:t>από </a:t>
            </a:r>
            <a:r>
              <a:rPr lang="el-GR" altLang="el-GR" dirty="0" smtClean="0"/>
              <a:t>3)</a:t>
            </a:r>
            <a:endParaRPr lang="el-GR" dirty="0"/>
          </a:p>
        </p:txBody>
      </p:sp>
      <p:sp>
        <p:nvSpPr>
          <p:cNvPr id="2" name="Ορθογώνιο 1" descr="Όμως τα τελευταία χρόνια χρησιμοποιούνται και καθαρές καλλιέργειες γαλακτικών βακτηρίων. Με την χρήση των γαλακτικών καλλιεργειών έχουμε παραγωγή γαλακτικού οξέος, οξικού οξέος και διοξειδίου του άνθρακα. &#10;&#10;Τα είδη των βακτηρίων που κυριαρχούν είναι τα Lactobacillus plantarum και Lactobacillus brevis&#10;"/>
          <p:cNvSpPr/>
          <p:nvPr/>
        </p:nvSpPr>
        <p:spPr>
          <a:xfrm>
            <a:off x="539552" y="1412776"/>
            <a:ext cx="8136904"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Όμως τα τελευταία χρόνια χρησιμοποιούνται και καθαρές καλλιέργειες γαλακτικών βακτηρίων. Με την χρήση των γαλακτικών καλλιεργειών έχουμε παραγωγή γαλακτικού οξέος, οξικού οξέος και διοξειδίου του άνθρακα. </a:t>
            </a:r>
            <a:endParaRPr lang="el-GR" altLang="el-GR" sz="2400" dirty="0" smtClean="0"/>
          </a:p>
          <a:p>
            <a:pPr marL="342900" indent="-342900">
              <a:lnSpc>
                <a:spcPct val="150000"/>
              </a:lnSpc>
              <a:buFont typeface="Arial" panose="020B0604020202020204" pitchFamily="34" charset="0"/>
              <a:buChar char="•"/>
            </a:pPr>
            <a:endParaRPr lang="el-GR" altLang="el-GR" sz="2400" dirty="0"/>
          </a:p>
          <a:p>
            <a:pPr marL="342900" indent="-342900">
              <a:lnSpc>
                <a:spcPct val="150000"/>
              </a:lnSpc>
              <a:buFont typeface="Arial" panose="020B0604020202020204" pitchFamily="34" charset="0"/>
              <a:buChar char="•"/>
            </a:pPr>
            <a:r>
              <a:rPr lang="el-GR" altLang="el-GR" sz="2400" dirty="0"/>
              <a:t>Τα είδη των βακτηρίων που κυριαρχούν είναι τα </a:t>
            </a:r>
            <a:r>
              <a:rPr lang="en-US" altLang="el-GR" sz="2400" dirty="0"/>
              <a:t>Lactobacillus </a:t>
            </a:r>
            <a:r>
              <a:rPr lang="en-US" altLang="el-GR" sz="2400" dirty="0" err="1"/>
              <a:t>plantarum</a:t>
            </a:r>
            <a:r>
              <a:rPr lang="el-GR" altLang="el-GR" sz="2400" dirty="0"/>
              <a:t> και </a:t>
            </a:r>
            <a:r>
              <a:rPr lang="en-US" altLang="el-GR" sz="2400" dirty="0"/>
              <a:t>Lactobacillus</a:t>
            </a:r>
            <a:r>
              <a:rPr lang="el-GR" altLang="el-GR" sz="2400" dirty="0"/>
              <a:t> </a:t>
            </a:r>
            <a:r>
              <a:rPr lang="el-GR" altLang="el-GR" sz="2400" dirty="0" err="1"/>
              <a:t>brevis</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Τεχνικές βραδείας </a:t>
            </a:r>
            <a:r>
              <a:rPr lang="el-GR" altLang="el-GR" dirty="0" err="1"/>
              <a:t>αρτοποίησης</a:t>
            </a:r>
            <a:r>
              <a:rPr lang="el-GR" altLang="el-GR" dirty="0"/>
              <a:t> με προζύμι</a:t>
            </a:r>
            <a:endParaRPr lang="el-GR" dirty="0"/>
          </a:p>
        </p:txBody>
      </p:sp>
      <p:sp>
        <p:nvSpPr>
          <p:cNvPr id="2" name="Ορθογώνιο 1" descr="Βραδεία αρτοποίηση με μαγιά και με προζύμι. &#10;Προετοιμάζεται ζυμάρι με λίγη μαγιά (περίπου μηδέν κόμμα εφτά τοις εκατό) και αλάτι (ένα τοις εκατό) και αφήνεται να ωριμάσει για δεκαοκτώ ώρες στους εικοσι ένα βαθμούς κελσίου. &#10;To ζυμάρι της προηγούμενης ημέρας (προζύμι) χρησιμοποιείται σε αναλογία τριαντατρία τοις εκατό του συνολικού βάρους του αλεύρου. &#10;Προστίθεται δύο κόμμα τρία τοις εκατό μαγιά και δύο κόμμα τρία τοις εκατό αλάτι. Μετά ακολουθεί ωρίμαση για τριάντα λεπτά λεπτά στους εικοσιεφτά με εικοσιοκτώ βαθμούς κελσίου. Πλεονεκτεί από την αρτοποίηση μόνο με μαγιά γιατί το ψωμί που παράγεται είναι πιο εύγευστο αν και συνήθως υστερεί σε όγκο.&#10;"/>
          <p:cNvSpPr/>
          <p:nvPr/>
        </p:nvSpPr>
        <p:spPr>
          <a:xfrm>
            <a:off x="467544" y="1556792"/>
            <a:ext cx="8280920" cy="3785652"/>
          </a:xfrm>
          <a:prstGeom prst="rect">
            <a:avLst/>
          </a:prstGeom>
        </p:spPr>
        <p:txBody>
          <a:bodyPr wrap="square">
            <a:spAutoFit/>
          </a:bodyPr>
          <a:lstStyle/>
          <a:p>
            <a:r>
              <a:rPr lang="el-GR" altLang="el-GR" sz="2400" dirty="0" smtClean="0"/>
              <a:t>Βραδεία </a:t>
            </a:r>
            <a:r>
              <a:rPr lang="el-GR" altLang="el-GR" sz="2400" dirty="0" err="1"/>
              <a:t>αρτοποίηση</a:t>
            </a:r>
            <a:r>
              <a:rPr lang="el-GR" altLang="el-GR" sz="2400" dirty="0"/>
              <a:t> με μαγιά και με προζύμι. </a:t>
            </a:r>
          </a:p>
          <a:p>
            <a:pPr marL="342900" indent="-342900">
              <a:buFont typeface="Arial" panose="020B0604020202020204" pitchFamily="34" charset="0"/>
              <a:buChar char="•"/>
            </a:pPr>
            <a:r>
              <a:rPr lang="el-GR" altLang="el-GR" sz="2400" dirty="0"/>
              <a:t>Προετοιμάζεται ζυμάρι με λίγη μαγιά (περίπου 0,7%) και αλάτι (1%) και αφήνεται να ωριμάσει για 18 ώρες στους </a:t>
            </a:r>
            <a:r>
              <a:rPr lang="el-GR" altLang="el-GR" sz="2400" dirty="0" smtClean="0"/>
              <a:t>21ο</a:t>
            </a:r>
            <a:r>
              <a:rPr lang="en-US" altLang="el-GR" sz="2400" dirty="0" smtClean="0"/>
              <a:t>C</a:t>
            </a:r>
            <a:r>
              <a:rPr lang="el-GR" altLang="el-GR" sz="2400" dirty="0"/>
              <a:t>. </a:t>
            </a:r>
          </a:p>
          <a:p>
            <a:pPr marL="342900" indent="-342900">
              <a:buFont typeface="Arial" panose="020B0604020202020204" pitchFamily="34" charset="0"/>
              <a:buChar char="•"/>
            </a:pPr>
            <a:r>
              <a:rPr lang="en-US" altLang="el-GR" sz="2400" dirty="0"/>
              <a:t>To</a:t>
            </a:r>
            <a:r>
              <a:rPr lang="el-GR" altLang="el-GR" sz="2400" dirty="0"/>
              <a:t> ζυμάρι της προηγούμενης ημέρας (προζύμι) χρησιμοποιείται σε αναλογία 33% του συνολικού βάρους του αλεύρου. </a:t>
            </a:r>
          </a:p>
          <a:p>
            <a:pPr marL="342900" indent="-342900">
              <a:buFont typeface="Arial" panose="020B0604020202020204" pitchFamily="34" charset="0"/>
              <a:buChar char="•"/>
            </a:pPr>
            <a:r>
              <a:rPr lang="el-GR" altLang="el-GR" sz="2400" dirty="0"/>
              <a:t>Προστίθεται 2,3% μαγιά και 2,3% αλάτι. Μετά ακολουθεί ωρίμαση για 30 λεπτά στους </a:t>
            </a:r>
            <a:r>
              <a:rPr lang="el-GR" altLang="el-GR" sz="2400" dirty="0" smtClean="0"/>
              <a:t>27-28ο</a:t>
            </a:r>
            <a:r>
              <a:rPr lang="en-US" altLang="el-GR" sz="2400" dirty="0" smtClean="0"/>
              <a:t>C</a:t>
            </a:r>
            <a:r>
              <a:rPr lang="el-GR" altLang="el-GR" sz="2400" dirty="0"/>
              <a:t>. Πλεονεκτεί από την </a:t>
            </a:r>
            <a:r>
              <a:rPr lang="el-GR" altLang="el-GR" sz="2400" dirty="0" err="1"/>
              <a:t>αρτοποίηση</a:t>
            </a:r>
            <a:r>
              <a:rPr lang="el-GR" altLang="el-GR" sz="2400" dirty="0"/>
              <a:t> μόνο με μαγιά γιατί το ψωμί που παράγεται είναι πιο εύγευστο αν και συνήθως υστερεί σε όγκο.</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Βραδεία </a:t>
            </a:r>
            <a:r>
              <a:rPr lang="el-GR" altLang="el-GR" dirty="0" err="1"/>
              <a:t>αρτοποίηση</a:t>
            </a:r>
            <a:r>
              <a:rPr lang="el-GR" altLang="el-GR" dirty="0"/>
              <a:t> με </a:t>
            </a:r>
            <a:r>
              <a:rPr lang="el-GR" altLang="el-GR" dirty="0" smtClean="0"/>
              <a:t>προζύμι </a:t>
            </a:r>
            <a:br>
              <a:rPr lang="el-GR" altLang="el-GR" dirty="0" smtClean="0"/>
            </a:br>
            <a:r>
              <a:rPr lang="el-GR" altLang="el-GR" dirty="0" smtClean="0"/>
              <a:t>(1 από 3)</a:t>
            </a:r>
            <a:endParaRPr lang="el-GR" dirty="0"/>
          </a:p>
        </p:txBody>
      </p:sp>
      <p:sp>
        <p:nvSpPr>
          <p:cNvPr id="3" name="Ορθογώνιο 2" descr="όταν ένα ζυμάρι που έχει παρασκευασθεί από αλεύρι σίκαλης και σίτου και νερό αφεθεί σε επώαση για αρκετές ώρες θα ξεκινήσει μια αυτόματη ζύμωση που οφείλεται στους μικροοργανισμούς στο αλεύρι.&#10;Πρώτα λοιπόν προετοιμάζεται ζυμάρι με αλεύρι σίτου ή σίκαλης και νερό.&#10;Όταν το ζυμάρι γίνει δύο τριών ημερών τότε αρχίζει η προσθήκη αλεύρου, νερού και αλατιού καθημερινά. την έκτη με έβδομη ημέρα το ζυμάρι έχει φουσκώσει αρκετά και μπορεί να χρησιμοποιηθεί για την παραγωγή ψωμιού τις επόμενες τέσσερις με πέντε μέρες ημέρες. &#10;συνήθως χρησιμοποιείται η μισή ποσότητα του ξινού ζυμαριού και συμπληρώνεται με αλεύρι που να αντιστοιχεί σε σαράντα ως πενήντα τοις εκατό του συνολικού αλεύρου στο τελικό ζυμάρι με το ανάλογο αλάτι καθώς και με λίγη μαγιά ώστε να επιταχυνθεί κάπως η ωρίμανση και το τελικό φούσκωμα του ζυμαριού. &#10;"/>
          <p:cNvSpPr/>
          <p:nvPr/>
        </p:nvSpPr>
        <p:spPr>
          <a:xfrm>
            <a:off x="467544" y="1196752"/>
            <a:ext cx="8208912" cy="4967514"/>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όταν </a:t>
            </a:r>
            <a:r>
              <a:rPr lang="el-GR" altLang="el-GR" sz="2400" dirty="0"/>
              <a:t>ένα ζυμάρι που έχει παρασκευασθεί από αλεύρι σίκαλης και σίτου και νερό αφεθεί σε επώαση για αρκετές ώρες θα ξεκινήσει μια αυτόματη ζύμωση που οφείλεται στους μικροοργανισμούς στο αλεύρι.</a:t>
            </a:r>
          </a:p>
          <a:p>
            <a:pPr marL="342900" indent="-342900">
              <a:buFont typeface="Arial" panose="020B0604020202020204" pitchFamily="34" charset="0"/>
              <a:buChar char="•"/>
            </a:pPr>
            <a:r>
              <a:rPr lang="el-GR" altLang="el-GR" sz="2400" dirty="0" smtClean="0"/>
              <a:t>Πρώτα </a:t>
            </a:r>
            <a:r>
              <a:rPr lang="el-GR" altLang="el-GR" sz="2400" dirty="0"/>
              <a:t>λοιπόν προετοιμάζεται ζυμάρι με αλεύρι σίτου ή σίκαλης και νερό</a:t>
            </a:r>
            <a:r>
              <a:rPr lang="el-GR" altLang="el-GR" sz="2400" dirty="0" smtClean="0"/>
              <a:t>.</a:t>
            </a:r>
          </a:p>
          <a:p>
            <a:pPr marL="342900" indent="-342900">
              <a:lnSpc>
                <a:spcPct val="80000"/>
              </a:lnSpc>
              <a:buFont typeface="Arial" panose="020B0604020202020204" pitchFamily="34" charset="0"/>
              <a:buChar char="•"/>
            </a:pPr>
            <a:r>
              <a:rPr lang="el-GR" altLang="el-GR" sz="2400" dirty="0"/>
              <a:t>Όταν το ζυμάρι γίνει 2-3 ημερών τότε αρχίζει η προσθήκη αλεύρου, νερού και αλατιού καθημερινά. την 6-7η ημέρα το ζυμάρι έχει φουσκώσει αρκετά και μπορεί να χρησιμοποιηθεί για την παραγωγή ψωμιού τις επόμενες 4-5 ημέρες. </a:t>
            </a:r>
          </a:p>
          <a:p>
            <a:pPr marL="342900" indent="-342900">
              <a:lnSpc>
                <a:spcPct val="80000"/>
              </a:lnSpc>
              <a:buFont typeface="Arial" panose="020B0604020202020204" pitchFamily="34" charset="0"/>
              <a:buChar char="•"/>
            </a:pPr>
            <a:r>
              <a:rPr lang="el-GR" altLang="el-GR" sz="2400" dirty="0"/>
              <a:t>συνήθως χρησιμοποιείται η μισή ποσότητα του ξινού ζυμαριού και συμπληρώνεται με αλεύρι που να αντιστοιχεί σε 40-50% του συνολικού αλεύρου στο τελικό ζυμάρι με το ανάλογο αλάτι καθώς και με λίγη μαγιά ώστε να επιταχυνθεί κάπως η ωρίμανση και το τελικό φούσκωμα του ζυμαριού.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Βραδεία </a:t>
            </a:r>
            <a:r>
              <a:rPr lang="el-GR" altLang="el-GR" dirty="0" err="1"/>
              <a:t>αρτοποίηση</a:t>
            </a:r>
            <a:r>
              <a:rPr lang="el-GR" altLang="el-GR" dirty="0"/>
              <a:t> με προζύμι </a:t>
            </a:r>
            <a:br>
              <a:rPr lang="el-GR" altLang="el-GR" dirty="0"/>
            </a:br>
            <a:r>
              <a:rPr lang="el-GR" altLang="el-GR" dirty="0" smtClean="0"/>
              <a:t>(2 </a:t>
            </a:r>
            <a:r>
              <a:rPr lang="el-GR" altLang="el-GR" dirty="0"/>
              <a:t>από </a:t>
            </a:r>
            <a:r>
              <a:rPr lang="el-GR" altLang="el-GR" dirty="0" smtClean="0"/>
              <a:t>3)</a:t>
            </a:r>
            <a:endParaRPr lang="el-GR" dirty="0"/>
          </a:p>
        </p:txBody>
      </p:sp>
      <p:sp>
        <p:nvSpPr>
          <p:cNvPr id="6" name="2 - Θέση περιεχομένου" descr="Η βραδεία αρτοποίηση με ξινό ζυμάρι λόγω των απαιτήσεων της σε χώρο και των ειδικών απαιτήσεων της για την παραγωγή ξινού ζυμαριού με σταθερή και υψηλή ποιότητα μπορεί να αναπτυχθεί από βιοτεχνίες αρτοποιίας.&#10; Η βελτίωση της ποιότητας και η επιτάχυνση της ωρίμανσης του ξινού ζυμαριού μπορούν να επιταχυνθούν με κατευθυνόμενη οξύνιση, δηλαδή με την χρησιμοποίηση ειδικά επιλεγμένων στελεχών γαλακτικών βακτηρίων (τρείς ημέρες αντί έξι με εφτά ημέρες) όπως συμβαίνει στην Γερμανία, Αυστρία. &#10;Κάτω από αυστηρά ελεγχόμενες συνθήκες η διαδικασία της παραγωγής με ξινό ζυμάρι ολοκληρώνεται σε σύντομο χρόνο και το παραγόμενο ψωμί δεν ξεχωρίζει μόνο για τη μοναδική γεύση και το άρωμα του, αλλά γίνεται και πολύ αφράτο με την κατάλληλη ποσότητα ασκορβικού οξέος και προσθήκη λίπους αρτοποιιας (δύο με τρία τοις εκατό στο βάρος του αλεύρου) με μεγάλη αύξηση του όγκου κατά το ψήσιμο.&#10;"/>
          <p:cNvSpPr>
            <a:spLocks noGrp="1"/>
          </p:cNvSpPr>
          <p:nvPr>
            <p:ph sz="quarter" idx="1"/>
          </p:nvPr>
        </p:nvSpPr>
        <p:spPr>
          <a:xfrm>
            <a:off x="612648" y="1052736"/>
            <a:ext cx="8153400" cy="5364186"/>
          </a:xfrm>
        </p:spPr>
        <p:txBody>
          <a:bodyPr>
            <a:noAutofit/>
          </a:bodyPr>
          <a:lstStyle/>
          <a:p>
            <a:pPr>
              <a:lnSpc>
                <a:spcPct val="80000"/>
              </a:lnSpc>
            </a:pPr>
            <a:r>
              <a:rPr lang="el-GR" altLang="el-GR" sz="2400" dirty="0"/>
              <a:t>Η βραδεία </a:t>
            </a:r>
            <a:r>
              <a:rPr lang="el-GR" altLang="el-GR" sz="2400" dirty="0" err="1"/>
              <a:t>αρτοποίηση</a:t>
            </a:r>
            <a:r>
              <a:rPr lang="el-GR" altLang="el-GR" sz="2400" dirty="0"/>
              <a:t> με ξινό ζυμάρι λόγω των απαιτήσεων της σε χώρο και των ειδικών απαιτήσεων της για την παραγωγή ξινού ζυμαριού με σταθερή και υψηλή ποιότητα μπορεί να αναπτυχθεί από βιοτεχνίες αρτοποιίας.</a:t>
            </a:r>
          </a:p>
          <a:p>
            <a:pPr>
              <a:lnSpc>
                <a:spcPct val="80000"/>
              </a:lnSpc>
            </a:pPr>
            <a:r>
              <a:rPr lang="el-GR" altLang="el-GR" sz="2400" dirty="0"/>
              <a:t> Η βελτίωση της ποιότητας και η επιτάχυνση της ωρίμανσης του ξινού ζυμαριού μπορούν να επιταχυνθούν με κατευθυνόμενη </a:t>
            </a:r>
            <a:r>
              <a:rPr lang="el-GR" altLang="el-GR" sz="2400" dirty="0" err="1"/>
              <a:t>οξύνιση</a:t>
            </a:r>
            <a:r>
              <a:rPr lang="el-GR" altLang="el-GR" sz="2400" dirty="0"/>
              <a:t>, δηλαδή με την χρησιμοποίηση ειδικά επιλεγμένων στελεχών γαλακτικών βακτηρίων (3 ημέρες αντί 6-7 ημέρες) όπως συμβαίνει στην Γερμανία, Αυστρία. </a:t>
            </a:r>
            <a:endParaRPr lang="el-GR" altLang="el-GR" sz="2400" dirty="0" smtClean="0"/>
          </a:p>
          <a:p>
            <a:pPr>
              <a:lnSpc>
                <a:spcPct val="80000"/>
              </a:lnSpc>
            </a:pPr>
            <a:r>
              <a:rPr lang="el-GR" altLang="el-GR" sz="2400" dirty="0"/>
              <a:t>Κάτω από αυστηρά ελεγχόμενες συνθήκες η διαδικασία της παραγωγής με ξινό ζυμάρι ολοκληρώνεται σε σύντομο χρόνο και το παραγόμενο ψωμί δεν ξεχωρίζει μόνο για τη μοναδική γεύση και το άρωμα του, αλλά γίνεται και πολύ αφράτο με την κατάλληλη ποσότητα </a:t>
            </a:r>
            <a:r>
              <a:rPr lang="el-GR" altLang="el-GR" sz="2400" dirty="0" err="1"/>
              <a:t>ασκορβικού</a:t>
            </a:r>
            <a:r>
              <a:rPr lang="el-GR" altLang="el-GR" sz="2400" dirty="0"/>
              <a:t> οξέος και προσθήκη λίπους </a:t>
            </a:r>
            <a:r>
              <a:rPr lang="el-GR" altLang="el-GR" sz="2400" dirty="0" err="1"/>
              <a:t>αρτοποιιας</a:t>
            </a:r>
            <a:r>
              <a:rPr lang="el-GR" altLang="el-GR" sz="2400" dirty="0"/>
              <a:t> (2-3% στο βάρος του αλεύρου) με μεγάλη αύξηση του όγκου κατά το ψήσιμο</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Βραδεία </a:t>
            </a:r>
            <a:r>
              <a:rPr lang="el-GR" altLang="el-GR" dirty="0" err="1"/>
              <a:t>αρτοποίηση</a:t>
            </a:r>
            <a:r>
              <a:rPr lang="el-GR" altLang="el-GR" dirty="0"/>
              <a:t> με προζύμι </a:t>
            </a:r>
            <a:br>
              <a:rPr lang="el-GR" altLang="el-GR" dirty="0"/>
            </a:br>
            <a:r>
              <a:rPr lang="el-GR" altLang="el-GR" dirty="0" smtClean="0"/>
              <a:t>(3 </a:t>
            </a:r>
            <a:r>
              <a:rPr lang="el-GR" altLang="el-GR" dirty="0"/>
              <a:t>από </a:t>
            </a:r>
            <a:r>
              <a:rPr lang="el-GR" altLang="el-GR" dirty="0" smtClean="0"/>
              <a:t>3)</a:t>
            </a:r>
            <a:endParaRPr lang="el-GR" dirty="0"/>
          </a:p>
        </p:txBody>
      </p:sp>
      <p:sp>
        <p:nvSpPr>
          <p:cNvPr id="2" name="Ορθογώνιο 1" descr="Ο αυξημένος όγκος του ψωμιού οφείλεται στην ενδυνάμωση της γλουτένης του ξινού ζυμαριού.&#10; Η εξαιρετική γεύση  του ψωμιού από ξινό ζυμάρι οφείλεται στην υψηλή οξύτητα του ξινού ζυμαριού (περίπου ένα γραμμάριο γαλακτικό οξύ σε εκατό γραμμάρια αλεύρου) ενώ το μοναδικό του άρωμα οφείλεται στο σχηματισμό αυξημένων ποσοτήτων  εστέρων της αιθανόλης με τα οξέα του ξινού ζυμαριού (γαλακτικό, οξικό). &#10;Ξινό ζυμάρι σε σκόνη εξαιρετικής ποιότητας κυκλοφορεί στο εμπόριο για τη βελτίωση του αρώματος και της γεύσεως του ψωμιού. Προστίθεται συνήθως σε ποσότητα δέκα με είκοσι τοις εκατό στο βάρος του αλεύρου. &#10;"/>
          <p:cNvSpPr/>
          <p:nvPr/>
        </p:nvSpPr>
        <p:spPr>
          <a:xfrm>
            <a:off x="467544" y="1424965"/>
            <a:ext cx="8280920" cy="4524315"/>
          </a:xfrm>
          <a:prstGeom prst="rect">
            <a:avLst/>
          </a:prstGeom>
        </p:spPr>
        <p:txBody>
          <a:bodyPr wrap="square">
            <a:spAutoFit/>
          </a:bodyPr>
          <a:lstStyle/>
          <a:p>
            <a:pPr marL="285750" indent="-285750">
              <a:buFont typeface="Arial" panose="020B0604020202020204" pitchFamily="34" charset="0"/>
              <a:buChar char="•"/>
            </a:pPr>
            <a:r>
              <a:rPr lang="el-GR" altLang="el-GR" sz="2400" dirty="0"/>
              <a:t>Ο αυξημένος όγκος του ψωμιού οφείλεται στην ενδυνάμωση της </a:t>
            </a:r>
            <a:r>
              <a:rPr lang="el-GR" altLang="el-GR" sz="2400" dirty="0" err="1"/>
              <a:t>γλουτένης</a:t>
            </a:r>
            <a:r>
              <a:rPr lang="el-GR" altLang="el-GR" sz="2400" dirty="0"/>
              <a:t> του ξινού ζυμαριού.</a:t>
            </a:r>
          </a:p>
          <a:p>
            <a:pPr marL="285750" indent="-285750">
              <a:buFont typeface="Arial" panose="020B0604020202020204" pitchFamily="34" charset="0"/>
              <a:buChar char="•"/>
            </a:pPr>
            <a:r>
              <a:rPr lang="el-GR" altLang="el-GR" sz="2400" dirty="0"/>
              <a:t> Η εξαιρετική γεύση  του ψωμιού από ξινό ζυμάρι οφείλεται στην υψηλή οξύτητα του ξινού ζυμαριού (περίπου 1 γραμμάριο γαλακτικό οξύ σε 100 γραμμάρια αλεύρου) ενώ το μοναδικό του άρωμα οφείλεται στο σχηματισμό αυξημένων ποσοτήτων  εστέρων της αιθανόλης με τα οξέα του ξινού ζυμαριού (γαλακτικό, οξικό). </a:t>
            </a:r>
            <a:endParaRPr lang="el-GR" altLang="el-GR" sz="2400" dirty="0" smtClean="0"/>
          </a:p>
          <a:p>
            <a:pPr marL="285750" indent="-285750">
              <a:buFont typeface="Arial" panose="020B0604020202020204" pitchFamily="34" charset="0"/>
              <a:buChar char="•"/>
            </a:pPr>
            <a:r>
              <a:rPr lang="el-GR" altLang="el-GR" sz="2400" dirty="0"/>
              <a:t>Ξινό ζυμάρι σε σκόνη εξαιρετικής ποιότητας κυκλοφορεί στο εμπόριο για τη βελτίωση του αρώματος και της γεύσεως του ψωμιού. Προστίθεται συνήθως σε ποσότητα 10-20% στο βάρος του αλεύρου.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44</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656184"/>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Διαδικασία παρασκευής όξινου τύπου </a:t>
            </a:r>
            <a:r>
              <a:rPr lang="el-GR" altLang="el-GR" dirty="0" smtClean="0"/>
              <a:t>ψωμιού, Παρασκευή </a:t>
            </a:r>
            <a:r>
              <a:rPr lang="el-GR" altLang="el-GR" dirty="0"/>
              <a:t>ζύμης εκκίνησης («μάννα</a:t>
            </a:r>
            <a:r>
              <a:rPr lang="el-GR" altLang="el-GR" dirty="0" smtClean="0"/>
              <a:t>»), Παρασκευή </a:t>
            </a:r>
            <a:r>
              <a:rPr lang="el-GR" altLang="el-GR" dirty="0"/>
              <a:t>ζύμης </a:t>
            </a:r>
            <a:r>
              <a:rPr lang="el-GR" altLang="el-GR" dirty="0" smtClean="0"/>
              <a:t>ψωμιού</a:t>
            </a:r>
            <a:endParaRPr lang="el-GR" dirty="0"/>
          </a:p>
        </p:txBody>
      </p:sp>
      <p:sp>
        <p:nvSpPr>
          <p:cNvPr id="6" name="2 - Θέση περιεχομένου" descr="100 μέρη από προηγούμενο όξινο ζυμάρι,&#10;20 μέρη ζύμης εκκίνησης,&#10;100 μέρη αλεύρι (με υψηλή περιεκτικότητα σε γλουτένη),&#10;100 μέρη αλεύρι (συνήθους τύπου),&#10;46-52 μέρη νερό,&#10;60 μέρη νερό + 2 αλάτι,&#10;pH (οξύτητα) 4,4-4,5,&#10;pH (οξύτητα) έναρξης 5,2-5,3,&#10;pH (οξύτητα) τελικό 3,8-3,9,&#10;pH (οξύτητα) κατά τη λήξη 3,9-4.0.&#10;"/>
          <p:cNvSpPr>
            <a:spLocks noGrp="1"/>
          </p:cNvSpPr>
          <p:nvPr>
            <p:ph sz="quarter" idx="1"/>
          </p:nvPr>
        </p:nvSpPr>
        <p:spPr>
          <a:xfrm>
            <a:off x="700062" y="1772816"/>
            <a:ext cx="8153400" cy="4463677"/>
          </a:xfrm>
        </p:spPr>
        <p:txBody>
          <a:bodyPr>
            <a:noAutofit/>
          </a:bodyPr>
          <a:lstStyle/>
          <a:p>
            <a:pPr>
              <a:lnSpc>
                <a:spcPct val="90000"/>
              </a:lnSpc>
            </a:pPr>
            <a:r>
              <a:rPr lang="el-GR" altLang="el-GR" sz="2200" dirty="0"/>
              <a:t>100 μέρη από προηγούμενο όξινο </a:t>
            </a:r>
            <a:r>
              <a:rPr lang="el-GR" altLang="el-GR" sz="2200" dirty="0" smtClean="0"/>
              <a:t>ζυμάρι,</a:t>
            </a:r>
            <a:endParaRPr lang="el-GR" altLang="el-GR" sz="2200" dirty="0"/>
          </a:p>
          <a:p>
            <a:pPr>
              <a:lnSpc>
                <a:spcPct val="90000"/>
              </a:lnSpc>
            </a:pPr>
            <a:r>
              <a:rPr lang="el-GR" altLang="el-GR" sz="2200" dirty="0"/>
              <a:t>20 μέρη ζύμης </a:t>
            </a:r>
            <a:r>
              <a:rPr lang="el-GR" altLang="el-GR" sz="2200" dirty="0" smtClean="0"/>
              <a:t>εκκίνησης,</a:t>
            </a:r>
            <a:endParaRPr lang="el-GR" altLang="el-GR" sz="2200" dirty="0"/>
          </a:p>
          <a:p>
            <a:pPr>
              <a:lnSpc>
                <a:spcPct val="90000"/>
              </a:lnSpc>
            </a:pPr>
            <a:r>
              <a:rPr lang="el-GR" altLang="el-GR" sz="2200" dirty="0"/>
              <a:t>100 μέρη αλεύρι (με υψηλή περιεκτικότητα σε </a:t>
            </a:r>
            <a:r>
              <a:rPr lang="el-GR" altLang="el-GR" sz="2200" dirty="0" err="1"/>
              <a:t>γλουτένη</a:t>
            </a:r>
            <a:r>
              <a:rPr lang="el-GR" altLang="el-GR" sz="2200" dirty="0" smtClean="0"/>
              <a:t>),</a:t>
            </a:r>
            <a:endParaRPr lang="el-GR" altLang="el-GR" sz="2200" dirty="0"/>
          </a:p>
          <a:p>
            <a:pPr>
              <a:lnSpc>
                <a:spcPct val="90000"/>
              </a:lnSpc>
            </a:pPr>
            <a:r>
              <a:rPr lang="el-GR" altLang="el-GR" sz="2200" dirty="0"/>
              <a:t>100 μέρη αλεύρι (συνήθους τύπου</a:t>
            </a:r>
            <a:r>
              <a:rPr lang="el-GR" altLang="el-GR" sz="2200" dirty="0" smtClean="0"/>
              <a:t>),</a:t>
            </a:r>
            <a:endParaRPr lang="el-GR" altLang="el-GR" sz="2200" dirty="0"/>
          </a:p>
          <a:p>
            <a:pPr>
              <a:lnSpc>
                <a:spcPct val="90000"/>
              </a:lnSpc>
            </a:pPr>
            <a:r>
              <a:rPr lang="el-GR" altLang="el-GR" sz="2200" dirty="0"/>
              <a:t>46-52 μέρη </a:t>
            </a:r>
            <a:r>
              <a:rPr lang="el-GR" altLang="el-GR" sz="2200" dirty="0" smtClean="0"/>
              <a:t>νερό,</a:t>
            </a:r>
            <a:endParaRPr lang="el-GR" altLang="el-GR" sz="2200" dirty="0"/>
          </a:p>
          <a:p>
            <a:pPr>
              <a:lnSpc>
                <a:spcPct val="90000"/>
              </a:lnSpc>
            </a:pPr>
            <a:r>
              <a:rPr lang="el-GR" altLang="el-GR" sz="2200" dirty="0"/>
              <a:t>60 μέρη νερό + 2 </a:t>
            </a:r>
            <a:r>
              <a:rPr lang="el-GR" altLang="el-GR" sz="2200" dirty="0" smtClean="0"/>
              <a:t>αλάτι,</a:t>
            </a:r>
            <a:endParaRPr lang="el-GR" altLang="el-GR" sz="2200" dirty="0"/>
          </a:p>
          <a:p>
            <a:pPr>
              <a:lnSpc>
                <a:spcPct val="90000"/>
              </a:lnSpc>
            </a:pPr>
            <a:r>
              <a:rPr lang="el-GR" altLang="el-GR" sz="2200" dirty="0" err="1"/>
              <a:t>pH</a:t>
            </a:r>
            <a:r>
              <a:rPr lang="en-US" altLang="el-GR" sz="2200" dirty="0"/>
              <a:t> (</a:t>
            </a:r>
            <a:r>
              <a:rPr lang="en-US" altLang="el-GR" sz="2200" dirty="0" err="1"/>
              <a:t>οξ</a:t>
            </a:r>
            <a:r>
              <a:rPr lang="el-GR" altLang="el-GR" sz="2200" dirty="0" err="1"/>
              <a:t>ύτητα</a:t>
            </a:r>
            <a:r>
              <a:rPr lang="el-GR" altLang="el-GR" sz="2200" dirty="0"/>
              <a:t>) </a:t>
            </a:r>
            <a:r>
              <a:rPr lang="el-GR" altLang="el-GR" sz="2200" dirty="0" smtClean="0"/>
              <a:t>4,4-4,5,</a:t>
            </a:r>
            <a:endParaRPr lang="el-GR" altLang="el-GR" sz="2200" dirty="0"/>
          </a:p>
          <a:p>
            <a:pPr>
              <a:lnSpc>
                <a:spcPct val="90000"/>
              </a:lnSpc>
            </a:pPr>
            <a:r>
              <a:rPr lang="el-GR" altLang="el-GR" sz="2200" dirty="0" err="1"/>
              <a:t>pH</a:t>
            </a:r>
            <a:r>
              <a:rPr lang="el-GR" altLang="el-GR" sz="2200" dirty="0"/>
              <a:t> </a:t>
            </a:r>
            <a:r>
              <a:rPr lang="en-US" altLang="el-GR" sz="2200" dirty="0"/>
              <a:t>(</a:t>
            </a:r>
            <a:r>
              <a:rPr lang="en-US" altLang="el-GR" sz="2200" dirty="0" err="1"/>
              <a:t>οξ</a:t>
            </a:r>
            <a:r>
              <a:rPr lang="el-GR" altLang="el-GR" sz="2200" dirty="0" err="1"/>
              <a:t>ύτητα</a:t>
            </a:r>
            <a:r>
              <a:rPr lang="el-GR" altLang="el-GR" sz="2200" dirty="0"/>
              <a:t>) έναρξης </a:t>
            </a:r>
            <a:r>
              <a:rPr lang="el-GR" altLang="el-GR" sz="2200" dirty="0" smtClean="0"/>
              <a:t>5,2-5,3,</a:t>
            </a:r>
            <a:endParaRPr lang="el-GR" altLang="el-GR" sz="2200" dirty="0"/>
          </a:p>
          <a:p>
            <a:pPr>
              <a:lnSpc>
                <a:spcPct val="90000"/>
              </a:lnSpc>
            </a:pPr>
            <a:r>
              <a:rPr lang="el-GR" altLang="el-GR" sz="2200" dirty="0" err="1"/>
              <a:t>pH</a:t>
            </a:r>
            <a:r>
              <a:rPr lang="el-GR" altLang="el-GR" sz="2200" dirty="0"/>
              <a:t> </a:t>
            </a:r>
            <a:r>
              <a:rPr lang="en-US" altLang="el-GR" sz="2200" dirty="0"/>
              <a:t>(</a:t>
            </a:r>
            <a:r>
              <a:rPr lang="en-US" altLang="el-GR" sz="2200" dirty="0" err="1"/>
              <a:t>οξ</a:t>
            </a:r>
            <a:r>
              <a:rPr lang="el-GR" altLang="el-GR" sz="2200" dirty="0" err="1"/>
              <a:t>ύτητα</a:t>
            </a:r>
            <a:r>
              <a:rPr lang="el-GR" altLang="el-GR" sz="2200" dirty="0"/>
              <a:t>) τελικό </a:t>
            </a:r>
            <a:r>
              <a:rPr lang="el-GR" altLang="el-GR" sz="2200" dirty="0" smtClean="0"/>
              <a:t>3,8-3,9,</a:t>
            </a:r>
            <a:endParaRPr lang="el-GR" altLang="el-GR" sz="2200" dirty="0"/>
          </a:p>
          <a:p>
            <a:pPr>
              <a:lnSpc>
                <a:spcPct val="90000"/>
              </a:lnSpc>
            </a:pPr>
            <a:r>
              <a:rPr lang="el-GR" altLang="el-GR" sz="2200" dirty="0" err="1"/>
              <a:t>pH</a:t>
            </a:r>
            <a:r>
              <a:rPr lang="el-GR" altLang="el-GR" sz="2200" dirty="0"/>
              <a:t> (οξύτητα) κατά τη λήξη </a:t>
            </a:r>
            <a:r>
              <a:rPr lang="el-GR" altLang="el-GR" sz="2200" dirty="0" smtClean="0"/>
              <a:t>3,9-4.0.</a:t>
            </a:r>
            <a:endParaRPr lang="el-GR" altLang="el-GR" sz="22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45</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196752"/>
            <a:ext cx="8208912" cy="4968552"/>
          </a:xfrm>
        </p:spPr>
        <p:txBody>
          <a:bodyPr>
            <a:noAutofit/>
          </a:bodyPr>
          <a:lstStyle/>
          <a:p>
            <a:pPr fontAlgn="auto">
              <a:spcAft>
                <a:spcPts val="0"/>
              </a:spcAft>
              <a:defRPr/>
            </a:pPr>
            <a:r>
              <a:rPr lang="el-GR" altLang="el-GR" sz="2800" dirty="0" smtClean="0">
                <a:hlinkClick r:id="rId4" action="ppaction://hlinksldjump"/>
              </a:rPr>
              <a:t>Αρτοσκευάσματα,</a:t>
            </a:r>
            <a:endParaRPr lang="el-GR" altLang="el-GR" sz="2800" dirty="0" smtClean="0"/>
          </a:p>
          <a:p>
            <a:pPr fontAlgn="auto">
              <a:spcAft>
                <a:spcPts val="0"/>
              </a:spcAft>
              <a:defRPr/>
            </a:pPr>
            <a:r>
              <a:rPr lang="el-GR" altLang="el-GR" sz="2800" dirty="0">
                <a:hlinkClick r:id="rId5" action="ppaction://hlinksldjump"/>
              </a:rPr>
              <a:t>Ιδιότητες του </a:t>
            </a:r>
            <a:r>
              <a:rPr lang="el-GR" altLang="el-GR" sz="2800" dirty="0" smtClean="0">
                <a:hlinkClick r:id="rId5" action="ppaction://hlinksldjump"/>
              </a:rPr>
              <a:t>ψωμιού,</a:t>
            </a:r>
            <a:endParaRPr lang="el-GR" altLang="el-GR" sz="2800" dirty="0" smtClean="0"/>
          </a:p>
          <a:p>
            <a:pPr fontAlgn="auto">
              <a:spcAft>
                <a:spcPts val="0"/>
              </a:spcAft>
              <a:defRPr/>
            </a:pPr>
            <a:r>
              <a:rPr lang="el-GR" altLang="el-GR" sz="2800" dirty="0">
                <a:hlinkClick r:id="rId6" action="ppaction://hlinksldjump"/>
              </a:rPr>
              <a:t>Είδη </a:t>
            </a:r>
            <a:r>
              <a:rPr lang="el-GR" altLang="el-GR" sz="2800" dirty="0" smtClean="0">
                <a:hlinkClick r:id="rId6" action="ppaction://hlinksldjump"/>
              </a:rPr>
              <a:t>ψωμιού,</a:t>
            </a:r>
            <a:endParaRPr lang="el-GR" altLang="el-GR" sz="2800" dirty="0" smtClean="0"/>
          </a:p>
          <a:p>
            <a:pPr fontAlgn="auto">
              <a:spcAft>
                <a:spcPts val="0"/>
              </a:spcAft>
              <a:defRPr/>
            </a:pPr>
            <a:r>
              <a:rPr lang="el-GR" altLang="el-GR" sz="2800" dirty="0">
                <a:hlinkClick r:id="rId7" action="ppaction://hlinksldjump"/>
              </a:rPr>
              <a:t>Ποιοτικά χαρακτηριστικά καλού </a:t>
            </a:r>
            <a:r>
              <a:rPr lang="el-GR" altLang="el-GR" sz="2800" dirty="0" smtClean="0">
                <a:hlinkClick r:id="rId7" action="ppaction://hlinksldjump"/>
              </a:rPr>
              <a:t>ψωμιού,</a:t>
            </a:r>
            <a:endParaRPr lang="el-GR" altLang="el-GR" sz="2800" dirty="0" smtClean="0"/>
          </a:p>
          <a:p>
            <a:pPr fontAlgn="auto">
              <a:spcAft>
                <a:spcPts val="0"/>
              </a:spcAft>
              <a:defRPr/>
            </a:pPr>
            <a:r>
              <a:rPr lang="el-GR" altLang="el-GR" sz="2800" dirty="0" smtClean="0">
                <a:hlinkClick r:id="rId8" action="ppaction://hlinksldjump"/>
              </a:rPr>
              <a:t>Αρτοπαρασκευάσματα,</a:t>
            </a:r>
            <a:endParaRPr lang="el-GR" altLang="el-GR" sz="2800" dirty="0" smtClean="0"/>
          </a:p>
          <a:p>
            <a:pPr fontAlgn="auto">
              <a:spcAft>
                <a:spcPts val="0"/>
              </a:spcAft>
              <a:defRPr/>
            </a:pPr>
            <a:r>
              <a:rPr lang="el-GR" altLang="el-GR" sz="2800" dirty="0">
                <a:hlinkClick r:id="rId9" action="ppaction://hlinksldjump"/>
              </a:rPr>
              <a:t>Τεχνολογία </a:t>
            </a:r>
            <a:r>
              <a:rPr lang="el-GR" altLang="el-GR" sz="2800" dirty="0" smtClean="0">
                <a:hlinkClick r:id="rId9" action="ppaction://hlinksldjump"/>
              </a:rPr>
              <a:t>άρτου,</a:t>
            </a:r>
            <a:endParaRPr lang="el-GR" altLang="el-GR" sz="2800" dirty="0" smtClean="0"/>
          </a:p>
          <a:p>
            <a:pPr fontAlgn="auto">
              <a:spcAft>
                <a:spcPts val="0"/>
              </a:spcAft>
              <a:defRPr/>
            </a:pPr>
            <a:r>
              <a:rPr lang="el-GR" altLang="el-GR" sz="2800" dirty="0">
                <a:hlinkClick r:id="rId10" action="ppaction://hlinksldjump"/>
              </a:rPr>
              <a:t>Διογκωτικά βιολογικά μέσα στα </a:t>
            </a:r>
            <a:r>
              <a:rPr lang="el-GR" altLang="el-GR" sz="2800" dirty="0" smtClean="0">
                <a:hlinkClick r:id="rId10" action="ppaction://hlinksldjump"/>
              </a:rPr>
              <a:t>αρτοσκευάσματα,</a:t>
            </a:r>
            <a:endParaRPr lang="el-GR" altLang="el-GR" sz="2800" dirty="0" smtClean="0"/>
          </a:p>
          <a:p>
            <a:pPr fontAlgn="auto">
              <a:spcAft>
                <a:spcPts val="0"/>
              </a:spcAft>
              <a:defRPr/>
            </a:pPr>
            <a:r>
              <a:rPr lang="el-GR" altLang="el-GR" sz="2800" dirty="0">
                <a:hlinkClick r:id="rId11" action="ppaction://hlinksldjump"/>
              </a:rPr>
              <a:t>Ρόλος της μαγιάς στην </a:t>
            </a:r>
            <a:r>
              <a:rPr lang="el-GR" altLang="el-GR" sz="2800" dirty="0" smtClean="0">
                <a:hlinkClick r:id="rId11" action="ppaction://hlinksldjump"/>
              </a:rPr>
              <a:t>αρτοποιία,</a:t>
            </a:r>
            <a:endParaRPr lang="el-GR" altLang="el-GR" sz="2800" dirty="0" smtClean="0"/>
          </a:p>
          <a:p>
            <a:pPr fontAlgn="auto">
              <a:spcAft>
                <a:spcPts val="0"/>
              </a:spcAft>
              <a:defRPr/>
            </a:pPr>
            <a:r>
              <a:rPr lang="el-GR" altLang="el-GR" sz="2800" dirty="0" smtClean="0">
                <a:hlinkClick r:id="rId12" action="ppaction://hlinksldjump"/>
              </a:rPr>
              <a:t>Προζύμια.</a:t>
            </a:r>
            <a:endParaRPr lang="el-GR" altLang="el-GR" sz="28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a:t>Αρτοσκευάσματα</a:t>
            </a:r>
            <a:endParaRPr lang="el-GR" sz="4000" dirty="0"/>
          </a:p>
        </p:txBody>
      </p:sp>
      <p:sp>
        <p:nvSpPr>
          <p:cNvPr id="23" name="Rectangle 3" descr="Άρτος. (χωρίς καμία άλλη ένδειξη), εννοούμε το προϊόν, που παράγεται με ψήσιμο σε ειδικούς κλιβάνους, και αποτελείται άλευρο Από σιτάλευρο, νερό, μαγιά και μικρή ποσότητα αλατιού. Παραδείγματος χάριν άρτος σίκαλης.&#10;Άσπρο ψωμί. Αλεύρι εβδομήντα τοις εκατό, «ψωμί άσπρο άσπρο Τ.εβδομήντα τοις εκατό»&#10;Μαύρο ψωμί. Αλεύρι τύπου ενενήντα τοις εκατό με πρόσθετη γλουτένη, σε αναλογία τρία τοις εκατό, «ψωμί μαύρο Τ. ενενήντα τοις εκατό»&#10;Σύμμεικτο ψωμί. Ίσες ποσότητες αλεύρων κατηγορίας Μ από σκληρό σιτάρι και αλεύρων τύπου Τ. εβδομήντα τοις εκατό από μαλακό σιτάρι. &#10;"/>
          <p:cNvSpPr>
            <a:spLocks noGrp="1" noChangeArrowheads="1"/>
          </p:cNvSpPr>
          <p:nvPr>
            <p:ph idx="1"/>
            <p:custDataLst>
              <p:tags r:id="rId3"/>
            </p:custDataLst>
          </p:nvPr>
        </p:nvSpPr>
        <p:spPr>
          <a:xfrm>
            <a:off x="457200" y="1628800"/>
            <a:ext cx="8229600" cy="3960440"/>
          </a:xfrm>
        </p:spPr>
        <p:txBody>
          <a:bodyPr>
            <a:noAutofit/>
          </a:bodyPr>
          <a:lstStyle/>
          <a:p>
            <a:r>
              <a:rPr lang="el-GR" altLang="el-GR" sz="2400" dirty="0"/>
              <a:t>Άρτος. (χωρίς καμία άλλη ένδειξη), εννοούμε το προϊόν, που παράγεται με ψήσιμο σε ειδικούς κλιβάνους, και αποτελείται άλευρο Από </a:t>
            </a:r>
            <a:r>
              <a:rPr lang="el-GR" altLang="el-GR" sz="2400" dirty="0" smtClean="0"/>
              <a:t>σιτάλευρο</a:t>
            </a:r>
            <a:r>
              <a:rPr lang="el-GR" altLang="el-GR" sz="2400" dirty="0"/>
              <a:t>, νερό, μαγιά και μικρή ποσότητα αλατιού</a:t>
            </a:r>
            <a:r>
              <a:rPr lang="el-GR" altLang="el-GR" sz="2400" dirty="0" smtClean="0"/>
              <a:t>. Π.χ</a:t>
            </a:r>
            <a:r>
              <a:rPr lang="el-GR" altLang="el-GR" sz="2400" dirty="0"/>
              <a:t>. άρτος σίκαλης.</a:t>
            </a:r>
          </a:p>
          <a:p>
            <a:r>
              <a:rPr lang="el-GR" altLang="el-GR" sz="2400" dirty="0"/>
              <a:t>Άσπρο ψωμί. Αλεύρι 70%, «ψωμί άσπρο </a:t>
            </a:r>
            <a:r>
              <a:rPr lang="el-GR" altLang="el-GR" sz="2400" dirty="0" err="1"/>
              <a:t>άσπρο</a:t>
            </a:r>
            <a:r>
              <a:rPr lang="el-GR" altLang="el-GR" sz="2400" dirty="0"/>
              <a:t> Τ</a:t>
            </a:r>
            <a:r>
              <a:rPr lang="el-GR" altLang="el-GR" sz="2400" dirty="0" smtClean="0"/>
              <a:t>.70</a:t>
            </a:r>
            <a:r>
              <a:rPr lang="el-GR" altLang="el-GR" sz="2400" dirty="0"/>
              <a:t>%»</a:t>
            </a:r>
          </a:p>
          <a:p>
            <a:r>
              <a:rPr lang="el-GR" altLang="el-GR" sz="2400" dirty="0"/>
              <a:t>Μαύρο ψωμί. Αλεύρι τύπου 90% με πρόσθετη </a:t>
            </a:r>
            <a:r>
              <a:rPr lang="el-GR" altLang="el-GR" sz="2400" dirty="0" err="1"/>
              <a:t>γλουτένη</a:t>
            </a:r>
            <a:r>
              <a:rPr lang="el-GR" altLang="el-GR" sz="2400" dirty="0"/>
              <a:t>, σε αναλογία 3%, «ψωμί μαύρο Τ.90%»</a:t>
            </a:r>
          </a:p>
          <a:p>
            <a:r>
              <a:rPr lang="el-GR" altLang="el-GR" sz="2400" dirty="0"/>
              <a:t>Σύμμεικτο ψωμί. Ίσες ποσότητες αλεύρων κατηγορίας Μ από σκληρό σιτάρι και αλεύρων τύπου Τ.70% από μαλακό σιτάρι.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Τι πρέπει να ξέρουμε για το ψωμί και τα </a:t>
            </a:r>
            <a:r>
              <a:rPr lang="el-GR" altLang="el-GR" sz="4000" dirty="0" smtClean="0"/>
              <a:t>αρτοσκευάσματα</a:t>
            </a:r>
            <a:endParaRPr lang="el-GR" sz="4000" dirty="0"/>
          </a:p>
        </p:txBody>
      </p:sp>
      <p:sp>
        <p:nvSpPr>
          <p:cNvPr id="9" name="Rectangle 3"/>
          <p:cNvSpPr txBox="1">
            <a:spLocks noChangeArrowheads="1"/>
          </p:cNvSpPr>
          <p:nvPr>
            <p:custDataLst>
              <p:tags r:id="rId2"/>
            </p:custDataLst>
          </p:nvPr>
        </p:nvSpPr>
        <p:spPr>
          <a:xfrm>
            <a:off x="467544" y="2132856"/>
            <a:ext cx="8219256" cy="23042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el-GR" altLang="el-GR" sz="2400" dirty="0"/>
              <a:t>Ψωμί σύμφωνα με τον κώδικα τροφίμων και ποτών (Κ.Τ.Π.) είναι το προϊόν που προκύπτει μετά από ψήσιμο σε ειδικούς κλιβάνους του ζυμαριού που αποτελείται από αλεύρι, νερό, μαγιά και αλάτι.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Ιδιότητες του </a:t>
            </a:r>
            <a:r>
              <a:rPr lang="el-GR" altLang="el-GR" sz="4000" dirty="0" smtClean="0"/>
              <a:t>ψωμιού (1 από 2)</a:t>
            </a:r>
            <a:endParaRPr lang="el-GR" sz="4000" dirty="0"/>
          </a:p>
        </p:txBody>
      </p:sp>
      <p:sp>
        <p:nvSpPr>
          <p:cNvPr id="7" name="2 - Θέση περιεχομένου" descr="Ένα βασικό στοιχείο ποιότητας του ψωμιού είναι η υφή και η «φρεσκάδα» του, δηλαδή να διατηρείται τραγανό και μαλακό και να μην μπαγιατεύει γρήγορα. για το λόγο αυτό χρησιμοποιούνται διάφορα βελτιωτικά. &#10;παραδείγματος χάριν γαλακτωματοποιητές για την καθυστέρηση του μπαγιατεύματος του ψωμιού και των αρτοσκευασμάτων. &#10;Το ψωμί που μόλις έχει βγει από τον φούρνο έχει σχετικά σκληρή  κόρα, ψίχα μαλακή, ελαστική χωρίς σκασίματα. μετά την πάροδο του χρόνου το ψωμί μπαγιατεύει. Η κόρα τότε χάνει την ελαστικότητα της και γίνεται μαλακή, και η ψίχα γίνεται ξηρή στερεή και σκληρή.&#10;"/>
          <p:cNvSpPr>
            <a:spLocks noGrp="1"/>
          </p:cNvSpPr>
          <p:nvPr>
            <p:ph idx="1"/>
          </p:nvPr>
        </p:nvSpPr>
        <p:spPr>
          <a:xfrm>
            <a:off x="467544" y="1412776"/>
            <a:ext cx="8219256" cy="4570385"/>
          </a:xfrm>
        </p:spPr>
        <p:txBody>
          <a:bodyPr>
            <a:noAutofit/>
          </a:bodyPr>
          <a:lstStyle/>
          <a:p>
            <a:r>
              <a:rPr lang="el-GR" altLang="el-GR" sz="2400" dirty="0"/>
              <a:t>Ένα βασικό στοιχείο ποιότητας του ψωμιού είναι η υφή και η «φρεσκάδα» του, δηλαδή να διατηρείται τραγανό και μαλακό και να μην μπαγιατεύει γρήγορα. για το λόγο αυτό χρησιμοποιούνται διάφορα </a:t>
            </a:r>
            <a:r>
              <a:rPr lang="el-GR" altLang="el-GR" sz="2400" dirty="0" smtClean="0"/>
              <a:t>βελτιωτικά. </a:t>
            </a:r>
            <a:endParaRPr lang="el-GR" altLang="el-GR" sz="2400" dirty="0"/>
          </a:p>
          <a:p>
            <a:r>
              <a:rPr lang="el-GR" altLang="el-GR" sz="2400" dirty="0"/>
              <a:t>π.χ. </a:t>
            </a:r>
            <a:r>
              <a:rPr lang="el-GR" altLang="el-GR" sz="2400" dirty="0" err="1"/>
              <a:t>γαλακτωματοποιητές</a:t>
            </a:r>
            <a:r>
              <a:rPr lang="el-GR" altLang="el-GR" sz="2400" dirty="0"/>
              <a:t> για την καθυστέρηση του </a:t>
            </a:r>
            <a:r>
              <a:rPr lang="el-GR" altLang="el-GR" sz="2400" dirty="0" err="1"/>
              <a:t>μπαγιατεύματος</a:t>
            </a:r>
            <a:r>
              <a:rPr lang="el-GR" altLang="el-GR" sz="2400" dirty="0"/>
              <a:t> του ψωμιού και των αρτοσκευασμάτων. </a:t>
            </a:r>
            <a:endParaRPr lang="el-GR" altLang="el-GR" sz="2400" dirty="0" smtClean="0"/>
          </a:p>
          <a:p>
            <a:r>
              <a:rPr lang="el-GR" altLang="el-GR" sz="2400" dirty="0"/>
              <a:t>Το ψωμί που μόλις έχει βγει από τον φούρνο έχει σχετικά σκληρή  κόρα, ψίχα μαλακή, ελαστική χωρίς σκασίματα. μετά την πάροδο του χρόνου το ψωμί μπαγιατεύει. Η κόρα τότε χάνει την ελαστικότητα της και γίνεται μαλακή, και η ψίχα γίνεται ξηρή στερεή και σκληρή</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xmlns=""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Ιδιότητες του ψωμιού </a:t>
            </a:r>
            <a:r>
              <a:rPr lang="el-GR" altLang="el-GR" sz="4000" dirty="0" smtClean="0"/>
              <a:t>(2 </a:t>
            </a:r>
            <a:r>
              <a:rPr lang="el-GR" altLang="el-GR" sz="4000" dirty="0"/>
              <a:t>από </a:t>
            </a:r>
            <a:r>
              <a:rPr lang="el-GR" altLang="el-GR" sz="4000" dirty="0" smtClean="0"/>
              <a:t>2)</a:t>
            </a:r>
            <a:endParaRPr lang="el-GR" sz="4000" dirty="0"/>
          </a:p>
        </p:txBody>
      </p:sp>
      <p:sp>
        <p:nvSpPr>
          <p:cNvPr id="2" name="Ορθογώνιο 1" descr="οι θερμοκρασίες που διατηρούν το ψωμί είναι θερμοκρασίες κατάψυξης (κάτω από είκοσι βαθμούς κελσίου) καθώς και αυτές που είναι πάνω από πενηντα πέντε βαθμούς κελσίου. &#10;Το γρηγορότερο μπαγιάτεμα γίνεται σε θερμοκρασίες ψυγείου (μηδέν ως τέσσερις βαθμούς κελσίου).&#10;Η γεύση του ψωμιού μειώνεται με το μπαγιάτεμα. εάν το ψωμί θερμανθεί πάλι στους εβδομήντα βαθμούς κελσίου, τότε επανέρχεται η αρχική γεύση και διατηρείται για μικρό χρονικό διάστημα. &#10;"/>
          <p:cNvSpPr/>
          <p:nvPr/>
        </p:nvSpPr>
        <p:spPr>
          <a:xfrm>
            <a:off x="467544" y="1268760"/>
            <a:ext cx="8219256"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οι θερμοκρασίες που διατηρούν το ψωμί είναι θερμοκρασίες κατάψυξης (κάτω από 20ο </a:t>
            </a:r>
            <a:r>
              <a:rPr lang="en-US" altLang="el-GR" sz="2400" dirty="0"/>
              <a:t>C</a:t>
            </a:r>
            <a:r>
              <a:rPr lang="el-GR" altLang="el-GR" sz="2400" dirty="0"/>
              <a:t>) καθώς και αυτές που είναι πάνω από 55ο </a:t>
            </a:r>
            <a:r>
              <a:rPr lang="en-US" altLang="el-GR" sz="2400" dirty="0"/>
              <a:t>C</a:t>
            </a:r>
            <a:r>
              <a:rPr lang="el-GR" altLang="el-GR" sz="2400" dirty="0"/>
              <a:t>. </a:t>
            </a:r>
          </a:p>
          <a:p>
            <a:pPr marL="342900" indent="-342900" algn="just">
              <a:lnSpc>
                <a:spcPct val="150000"/>
              </a:lnSpc>
              <a:buFont typeface="Arial" panose="020B0604020202020204" pitchFamily="34" charset="0"/>
              <a:buChar char="•"/>
            </a:pPr>
            <a:r>
              <a:rPr lang="el-GR" altLang="el-GR" sz="2400" dirty="0"/>
              <a:t>Το γρηγορότερο μπαγιάτεμα γίνεται σε θερμοκρασίες ψυγείου (0-4 ο </a:t>
            </a:r>
            <a:r>
              <a:rPr lang="en-US" altLang="el-GR" sz="2400" dirty="0"/>
              <a:t>C</a:t>
            </a:r>
            <a:r>
              <a:rPr lang="el-GR" altLang="el-GR" sz="2400" dirty="0"/>
              <a:t>).</a:t>
            </a:r>
          </a:p>
          <a:p>
            <a:pPr marL="342900" indent="-342900" algn="just">
              <a:lnSpc>
                <a:spcPct val="150000"/>
              </a:lnSpc>
              <a:buFont typeface="Arial" panose="020B0604020202020204" pitchFamily="34" charset="0"/>
              <a:buChar char="•"/>
            </a:pPr>
            <a:r>
              <a:rPr lang="el-GR" altLang="el-GR" sz="2400" dirty="0"/>
              <a:t>Η γεύση του ψωμιού μειώνεται με το μπαγιάτεμα. εάν το ψωμί θερμανθεί πάλι στους 70ο </a:t>
            </a:r>
            <a:r>
              <a:rPr lang="en-US" altLang="el-GR" sz="2400" dirty="0"/>
              <a:t>C</a:t>
            </a:r>
            <a:r>
              <a:rPr lang="el-GR" altLang="el-GR" sz="2400" dirty="0"/>
              <a:t>, τότε επανέρχεται η αρχική γεύση και διατηρείται για μικρό χρονικό διάστημα. </a:t>
            </a:r>
            <a:endParaRPr lang="el-GR" altLang="el-GR" sz="24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Άρτος – Αρτοσκευάσματα, Προζύμια</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2005 2:16:0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2941E2F-A3AB-4C1A-BB21-4C7D3172D7D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4791</TotalTime>
  <Words>3713</Words>
  <Application>Microsoft Office PowerPoint</Application>
  <PresentationFormat>On-screen Show (4:3)</PresentationFormat>
  <Paragraphs>376</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Αρτοσκευάσματα</vt:lpstr>
      <vt:lpstr>Τι πρέπει να ξέρουμε για το ψωμί και τα αρτοσκευάσματα</vt:lpstr>
      <vt:lpstr>Ιδιότητες του ψωμιού (1 από 2)</vt:lpstr>
      <vt:lpstr>Ιδιότητες του ψωμιού (2 από 2)</vt:lpstr>
      <vt:lpstr>Είδη ψωμιού (1 από 2)</vt:lpstr>
      <vt:lpstr>Είδη ψωμιού (2 από 2)</vt:lpstr>
      <vt:lpstr>Ποιοτικά χαρακτηριστικά καλού ψωμιού</vt:lpstr>
      <vt:lpstr>Διατήρηση της ποιότητας του ψωμιού</vt:lpstr>
      <vt:lpstr>Μπαγιάτεμα</vt:lpstr>
      <vt:lpstr>Αρτοπαρασκευάσματα (1 από 4)</vt:lpstr>
      <vt:lpstr>Αρτοπαρασκευάσματα (2 από 4)</vt:lpstr>
      <vt:lpstr>Αρτοπαρασκευάσματα (3 από 4)</vt:lpstr>
      <vt:lpstr>Αρτοπαρασκευάσματα (4 από 4)</vt:lpstr>
      <vt:lpstr>Τεχνολογία άρτου</vt:lpstr>
      <vt:lpstr>Στάδια παραγωγής</vt:lpstr>
      <vt:lpstr>Διογκωτικά βιολογικά μέσα στα αρτοσκευάσματα (1 από 10)</vt:lpstr>
      <vt:lpstr>Διογκωτικά βιολογικά μέσα στα αρτοσκευάσματα (2 από 10)</vt:lpstr>
      <vt:lpstr>Διογκωτικά βιολογικά μέσα στα αρτοσκευάσματα (3 από 10)</vt:lpstr>
      <vt:lpstr>Διογκωτικά βιολογικά μέσα στα αρτοσκευάσματα (4 από 10)</vt:lpstr>
      <vt:lpstr>Διογκωτικά βιολογικά μέσα στα αρτοσκευάσματα (5 από 10)</vt:lpstr>
      <vt:lpstr>Διογκωτικά βιολογικά μέσα στα αρτοσκευάσματα (6 από 10)</vt:lpstr>
      <vt:lpstr>Διογκωτικά βιολογικά μέσα στα αρτοσκευάσματα (7 από 10)</vt:lpstr>
      <vt:lpstr>Διογκωτικά βιολογικά μέσα στα αρτοσκευάσματα (8 από 10)</vt:lpstr>
      <vt:lpstr>Διογκωτικά βιολογικά μέσα στα αρτοσκευάσματα (9 από 10)</vt:lpstr>
      <vt:lpstr>Διογκωτικά βιολογικά μέσα στα αρτοσκευάσματα (10 από 10)</vt:lpstr>
      <vt:lpstr>Ρόλος της μαγιάς στην αρτοποιία</vt:lpstr>
      <vt:lpstr>Επίδραση της θερμοκρασίας</vt:lpstr>
      <vt:lpstr>Μεταχείριση της μαγιάς στα αρτοποιεία</vt:lpstr>
      <vt:lpstr>Σωστή μεταχείριση της μαγιάς</vt:lpstr>
      <vt:lpstr>Άριστες συνθήκες δράσης της νωπής μαγιάς στα ζυμάρια (1 από 2)</vt:lpstr>
      <vt:lpstr>Άριστες συνθήκες δράσης της νωπής μαγιάς στα ζυμάρια (2 από 2)</vt:lpstr>
      <vt:lpstr>Ιδιότητες των προζυμιών για την παραγωγή ψωμιού</vt:lpstr>
      <vt:lpstr>Ο ρόλος των ζυμών και των βακτηρίων στο προζυμιού (1 από 3)</vt:lpstr>
      <vt:lpstr>Ο ρόλος των ζυμών και των βακτηρίων στο προζυμιού (2 από 3)</vt:lpstr>
      <vt:lpstr>Ο ρόλος των ζυμών και των βακτηρίων στο προζυμιού (3 από 3)</vt:lpstr>
      <vt:lpstr>Τεχνικές βραδείας αρτοποίησης με προζύμι</vt:lpstr>
      <vt:lpstr>Βραδεία αρτοποίηση με προζύμι  (1 από 3)</vt:lpstr>
      <vt:lpstr>Βραδεία αρτοποίηση με προζύμι  (2 από 3)</vt:lpstr>
      <vt:lpstr>Βραδεία αρτοποίηση με προζύμι  (3 από 3)</vt:lpstr>
      <vt:lpstr>Διαδικασία παρασκευής όξινου τύπου ψωμιού, Παρασκευή ζύμης εκκίνησης («μάννα»), Παρασκευή ζύμης ψωμιού</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Άρτος – Αρτοσκευάσματα, Προζύμια.</dc:subject>
  <dc:creator>Θεοφάνης Γεωργόπουλος</dc:creator>
  <cp:keywords>Άρτος – Αρτοσκευάσματα, Προζύμια</cp:keywords>
  <cp:lastModifiedBy>Alex</cp:lastModifiedBy>
  <cp:revision>434</cp:revision>
  <dcterms:created xsi:type="dcterms:W3CDTF">2012-09-06T09:03:05Z</dcterms:created>
  <dcterms:modified xsi:type="dcterms:W3CDTF">2015-11-30T11:04:23Z</dcterms:modified>
</cp:coreProperties>
</file>