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76" r:id="rId4"/>
    <p:sldId id="277" r:id="rId5"/>
    <p:sldId id="278" r:id="rId6"/>
    <p:sldId id="305" r:id="rId7"/>
    <p:sldId id="306" r:id="rId8"/>
    <p:sldId id="307" r:id="rId9"/>
    <p:sldId id="308" r:id="rId10"/>
    <p:sldId id="309" r:id="rId11"/>
    <p:sldId id="310" r:id="rId12"/>
    <p:sldId id="311" r:id="rId13"/>
    <p:sldId id="329" r:id="rId14"/>
    <p:sldId id="312" r:id="rId15"/>
    <p:sldId id="313" r:id="rId16"/>
    <p:sldId id="314" r:id="rId17"/>
    <p:sldId id="315" r:id="rId18"/>
    <p:sldId id="316" r:id="rId19"/>
    <p:sldId id="317" r:id="rId20"/>
    <p:sldId id="319" r:id="rId21"/>
    <p:sldId id="320" r:id="rId22"/>
    <p:sldId id="321" r:id="rId23"/>
    <p:sldId id="322" r:id="rId24"/>
    <p:sldId id="323" r:id="rId25"/>
    <p:sldId id="324" r:id="rId26"/>
    <p:sldId id="325" r:id="rId27"/>
    <p:sldId id="326" r:id="rId28"/>
    <p:sldId id="327" r:id="rId29"/>
    <p:sldId id="328" r:id="rId30"/>
    <p:sldId id="304" r:id="rId31"/>
    <p:sldId id="274"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89" autoAdjust="0"/>
    <p:restoredTop sz="99283" autoAdjust="0"/>
  </p:normalViewPr>
  <p:slideViewPr>
    <p:cSldViewPr>
      <p:cViewPr>
        <p:scale>
          <a:sx n="80" d="100"/>
          <a:sy n="80" d="100"/>
        </p:scale>
        <p:origin x="-1206" y="66"/>
      </p:cViewPr>
      <p:guideLst>
        <p:guide orient="horz" pos="2160"/>
        <p:guide pos="2880"/>
      </p:guideLst>
    </p:cSldViewPr>
  </p:slideViewPr>
  <p:outlineViewPr>
    <p:cViewPr>
      <p:scale>
        <a:sx n="33" d="100"/>
        <a:sy n="33" d="100"/>
      </p:scale>
      <p:origin x="0" y="148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28803"/>
            <a:ext cx="7772400" cy="1285883"/>
          </a:xfrm>
        </p:spPr>
        <p:txBody>
          <a:bodyPr/>
          <a:lstStyle/>
          <a:p>
            <a:r>
              <a:rPr lang="el-GR" dirty="0" smtClean="0">
                <a:effectLst/>
                <a:latin typeface="+mn-lt"/>
              </a:rPr>
              <a:t>Ειδική Φυσική Αγωγή</a:t>
            </a:r>
            <a:endParaRPr lang="el-GR" dirty="0">
              <a:effectLst/>
              <a:latin typeface="+mn-lt"/>
            </a:endParaRPr>
          </a:p>
        </p:txBody>
      </p:sp>
      <p:sp>
        <p:nvSpPr>
          <p:cNvPr id="3" name="Υπότιτλος 2"/>
          <p:cNvSpPr>
            <a:spLocks noGrp="1"/>
          </p:cNvSpPr>
          <p:nvPr>
            <p:ph type="subTitle" idx="1"/>
          </p:nvPr>
        </p:nvSpPr>
        <p:spPr>
          <a:xfrm>
            <a:off x="683568" y="3286124"/>
            <a:ext cx="7776864" cy="2143140"/>
          </a:xfrm>
        </p:spPr>
        <p:txBody>
          <a:bodyPr>
            <a:noAutofit/>
          </a:bodyPr>
          <a:lstStyle/>
          <a:p>
            <a:r>
              <a:rPr lang="el-GR" sz="2800" b="1" dirty="0">
                <a:effectLst/>
                <a:latin typeface="+mn-lt"/>
              </a:rPr>
              <a:t>Ενότητα </a:t>
            </a:r>
            <a:r>
              <a:rPr lang="en-US" sz="2800" b="1" dirty="0" smtClean="0">
                <a:effectLst/>
                <a:latin typeface="+mn-lt"/>
              </a:rPr>
              <a:t>4</a:t>
            </a:r>
            <a:r>
              <a:rPr lang="el-GR" sz="2800" b="1" dirty="0" smtClean="0">
                <a:effectLst/>
                <a:latin typeface="+mn-lt"/>
              </a:rPr>
              <a:t>η</a:t>
            </a:r>
            <a:r>
              <a:rPr lang="el-GR" sz="2800" b="1" dirty="0" smtClean="0">
                <a:effectLst/>
                <a:latin typeface="+mn-lt"/>
              </a:rPr>
              <a:t>:</a:t>
            </a:r>
            <a:r>
              <a:rPr lang="en-US" sz="2800" dirty="0" smtClean="0">
                <a:effectLst/>
                <a:latin typeface="+mn-lt"/>
              </a:rPr>
              <a:t> </a:t>
            </a:r>
            <a:r>
              <a:rPr lang="el-GR" sz="2800" dirty="0" smtClean="0">
                <a:effectLst/>
                <a:latin typeface="+mn-lt"/>
              </a:rPr>
              <a:t>Πολιομυελίτιδα  - Ακρωτηριασμοί</a:t>
            </a:r>
            <a:endParaRPr lang="en-US" sz="2800" dirty="0" smtClean="0">
              <a:effectLst/>
              <a:latin typeface="+mn-lt"/>
            </a:endParaRPr>
          </a:p>
          <a:p>
            <a:endParaRPr lang="el-GR" sz="2800" dirty="0" smtClean="0">
              <a:effectLst/>
              <a:latin typeface="+mn-lt"/>
            </a:endParaRPr>
          </a:p>
          <a:p>
            <a:r>
              <a:rPr lang="el-GR" sz="2800" dirty="0" err="1" smtClean="0">
                <a:effectLst/>
                <a:latin typeface="+mn-lt"/>
              </a:rPr>
              <a:t>Κοκαρίδας</a:t>
            </a:r>
            <a:r>
              <a:rPr lang="el-GR" sz="2800" dirty="0" smtClean="0">
                <a:effectLst/>
                <a:latin typeface="+mn-lt"/>
              </a:rPr>
              <a:t> Δημήτρης</a:t>
            </a:r>
          </a:p>
          <a:p>
            <a:r>
              <a:rPr lang="el-GR" sz="2800" dirty="0" smtClean="0">
                <a:effectLst/>
                <a:latin typeface="+mn-lt"/>
              </a:rPr>
              <a:t>Τμήμα</a:t>
            </a:r>
            <a:r>
              <a:rPr lang="en-US" sz="2800" dirty="0" smtClean="0">
                <a:effectLst/>
                <a:latin typeface="+mn-lt"/>
              </a:rPr>
              <a:t> </a:t>
            </a:r>
            <a:r>
              <a:rPr lang="el-GR" sz="2800" dirty="0" smtClean="0">
                <a:effectLst/>
                <a:latin typeface="+mn-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5826928"/>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r>
              <a:rPr lang="el-GR" sz="4000" b="1" dirty="0"/>
              <a:t>Κύρια Διαφορά Πολιομυελίτιδας </a:t>
            </a:r>
            <a:br>
              <a:rPr lang="el-GR" sz="4000" b="1" dirty="0"/>
            </a:br>
            <a:r>
              <a:rPr lang="el-GR" sz="4000" b="1" dirty="0"/>
              <a:t>με Τραυματισμούς Νωτιαίου Μυελού</a:t>
            </a:r>
          </a:p>
        </p:txBody>
      </p:sp>
      <p:sp>
        <p:nvSpPr>
          <p:cNvPr id="75779" name="Rectangle 3"/>
          <p:cNvSpPr>
            <a:spLocks noChangeArrowheads="1"/>
          </p:cNvSpPr>
          <p:nvPr/>
        </p:nvSpPr>
        <p:spPr bwMode="auto">
          <a:xfrm>
            <a:off x="395288" y="2133600"/>
            <a:ext cx="7993062" cy="4152920"/>
          </a:xfrm>
          <a:prstGeom prst="rect">
            <a:avLst/>
          </a:prstGeom>
          <a:noFill/>
          <a:ln w="9525">
            <a:noFill/>
            <a:miter lim="800000"/>
            <a:headEnd/>
            <a:tailEnd/>
          </a:ln>
          <a:effectLst/>
        </p:spPr>
        <p:txBody>
          <a:bodyPr/>
          <a:lstStyle/>
          <a:p>
            <a:pPr marL="342900" indent="-342900" algn="just">
              <a:spcBef>
                <a:spcPct val="20000"/>
              </a:spcBef>
              <a:buSzPct val="80000"/>
              <a:buFont typeface="Arial" pitchFamily="34" charset="0"/>
              <a:buChar char="•"/>
            </a:pPr>
            <a:r>
              <a:rPr lang="el-GR" sz="2800" dirty="0"/>
              <a:t>Η πολιομυελίτιδα είναι ίδια με τους τραυματισμούς της σπονδυλικής στήλης  από την άποψη ότι οι μύες παραλύουν. </a:t>
            </a:r>
            <a:endParaRPr lang="el-GR" sz="2800" dirty="0" smtClean="0"/>
          </a:p>
          <a:p>
            <a:pPr marL="342900" indent="-342900" algn="just">
              <a:spcBef>
                <a:spcPct val="20000"/>
              </a:spcBef>
              <a:buSzPct val="80000"/>
              <a:buFont typeface="Arial" pitchFamily="34" charset="0"/>
              <a:buChar char="•"/>
            </a:pPr>
            <a:r>
              <a:rPr lang="el-GR" sz="2800" dirty="0" smtClean="0"/>
              <a:t>Δεν </a:t>
            </a:r>
            <a:r>
              <a:rPr lang="el-GR" sz="2800" dirty="0"/>
              <a:t>είναι όμως ίδια από την άποψη της αίσθησης των μυών η οποία παραμένει ανέπαφη γιατί ο ιός δεν επιτίθεται στα αισθητηριακά νευρικά κύτταρα. Ο ιός επηρεάζει μόνο τα κινητικά κύτταρα της σπονδυλικής στήλης καθώς και τους αναπνευστικούς μύες.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304800"/>
            <a:ext cx="9144000" cy="1143000"/>
          </a:xfrm>
          <a:prstGeom prst="rect">
            <a:avLst/>
          </a:prstGeom>
          <a:noFill/>
          <a:ln w="9525">
            <a:noFill/>
            <a:miter lim="800000"/>
            <a:headEnd/>
            <a:tailEnd/>
          </a:ln>
          <a:effectLst/>
        </p:spPr>
        <p:txBody>
          <a:bodyPr anchor="ctr"/>
          <a:lstStyle/>
          <a:p>
            <a:pPr algn="ctr"/>
            <a:r>
              <a:rPr lang="el-GR" sz="4000" b="1" dirty="0"/>
              <a:t>Κύρια Διαφορά Πολιομυελίτιδας </a:t>
            </a:r>
            <a:br>
              <a:rPr lang="el-GR" sz="4000" b="1" dirty="0"/>
            </a:br>
            <a:r>
              <a:rPr lang="el-GR" sz="4000" b="1" dirty="0"/>
              <a:t>με Τραυματισμούς Νωτιαίου Μυελού</a:t>
            </a:r>
          </a:p>
        </p:txBody>
      </p:sp>
      <p:sp>
        <p:nvSpPr>
          <p:cNvPr id="76803" name="Rectangle 3"/>
          <p:cNvSpPr>
            <a:spLocks noChangeArrowheads="1"/>
          </p:cNvSpPr>
          <p:nvPr/>
        </p:nvSpPr>
        <p:spPr bwMode="auto">
          <a:xfrm>
            <a:off x="395288" y="2133600"/>
            <a:ext cx="8064500" cy="4032250"/>
          </a:xfrm>
          <a:prstGeom prst="rect">
            <a:avLst/>
          </a:prstGeom>
          <a:noFill/>
          <a:ln w="9525">
            <a:noFill/>
            <a:miter lim="800000"/>
            <a:headEnd/>
            <a:tailEnd/>
          </a:ln>
          <a:effectLst/>
        </p:spPr>
        <p:txBody>
          <a:bodyPr/>
          <a:lstStyle/>
          <a:p>
            <a:pPr marL="342900" indent="-342900" algn="just">
              <a:spcBef>
                <a:spcPct val="20000"/>
              </a:spcBef>
              <a:buSzPct val="80000"/>
              <a:buFont typeface="Arial" pitchFamily="34" charset="0"/>
              <a:buChar char="•"/>
            </a:pPr>
            <a:r>
              <a:rPr lang="el-GR" sz="2800" dirty="0">
                <a:latin typeface="+mj-lt"/>
              </a:rPr>
              <a:t>Το γεγονός ότι στην πολιομυελίτιδα  η αίσθηση των μυών παραμένει ανέπαφη γιατί ο ιός δεν επιτίθεται στα αισθητηριακά νευρικά κύτταρα, φαίνεται ότι δημιουργεί ένα πλεονέκτημα σε ασκούμενους με πολιομυελίτιδα που συμμετέχουν σε αθλήματα με αγωνιστικό </a:t>
            </a:r>
            <a:r>
              <a:rPr lang="el-GR" sz="2800" dirty="0" err="1">
                <a:latin typeface="+mj-lt"/>
              </a:rPr>
              <a:t>αμαξίδιο</a:t>
            </a:r>
            <a:r>
              <a:rPr lang="el-GR" sz="2800" dirty="0">
                <a:latin typeface="+mj-lt"/>
              </a:rPr>
              <a:t>. Ωστόσο, επειδή η ικανότητα της αίσθησης δεν χάνεται, ο μυϊκός πόνος αποτελεί ένα πρόβλημα.</a:t>
            </a:r>
            <a:r>
              <a:rPr lang="el-GR" sz="3200" dirty="0">
                <a:latin typeface="+mj-l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p:cNvSpPr>
          <p:nvPr/>
        </p:nvSpPr>
        <p:spPr bwMode="auto">
          <a:xfrm>
            <a:off x="684213" y="188913"/>
            <a:ext cx="7772400" cy="685800"/>
          </a:xfrm>
          <a:prstGeom prst="rect">
            <a:avLst/>
          </a:prstGeom>
          <a:noFill/>
          <a:ln w="9525">
            <a:noFill/>
            <a:miter lim="800000"/>
            <a:headEnd/>
            <a:tailEnd/>
          </a:ln>
          <a:effectLst/>
        </p:spPr>
        <p:txBody>
          <a:bodyPr anchor="ctr"/>
          <a:lstStyle/>
          <a:p>
            <a:pPr algn="ctr"/>
            <a:r>
              <a:rPr lang="el-GR" sz="3600" b="1" dirty="0" smtClean="0"/>
              <a:t>Αρχές Άσκησης</a:t>
            </a:r>
            <a:endParaRPr lang="el-GR" sz="3600" b="1" dirty="0"/>
          </a:p>
        </p:txBody>
      </p:sp>
      <p:sp>
        <p:nvSpPr>
          <p:cNvPr id="77827" name="Rectangle 3"/>
          <p:cNvSpPr>
            <a:spLocks noRot="1" noChangeArrowheads="1"/>
          </p:cNvSpPr>
          <p:nvPr/>
        </p:nvSpPr>
        <p:spPr bwMode="auto">
          <a:xfrm>
            <a:off x="285720" y="1500174"/>
            <a:ext cx="8353425" cy="3643338"/>
          </a:xfrm>
          <a:prstGeom prst="rect">
            <a:avLst/>
          </a:prstGeom>
          <a:noFill/>
          <a:ln w="9525">
            <a:noFill/>
            <a:miter lim="800000"/>
            <a:headEnd/>
            <a:tailEnd/>
          </a:ln>
          <a:effectLst/>
        </p:spPr>
        <p:txBody>
          <a:bodyPr/>
          <a:lstStyle/>
          <a:p>
            <a:pPr marL="342900" indent="-342900" algn="just">
              <a:lnSpc>
                <a:spcPct val="90000"/>
              </a:lnSpc>
              <a:spcBef>
                <a:spcPct val="20000"/>
              </a:spcBef>
              <a:buSzPct val="80000"/>
              <a:buFont typeface="Arial" pitchFamily="34" charset="0"/>
              <a:buChar char="•"/>
            </a:pPr>
            <a:r>
              <a:rPr lang="el-GR" sz="2800" dirty="0">
                <a:ea typeface="Arial Unicode MS" pitchFamily="34" charset="-128"/>
                <a:cs typeface="Arial Unicode MS" pitchFamily="34" charset="-128"/>
              </a:rPr>
              <a:t>Ένταση προπόνησης ελαφριά προς μέτρια  (στους 12-14 βαθμούς της κλίμακας </a:t>
            </a:r>
            <a:r>
              <a:rPr lang="en-US" sz="2800" dirty="0">
                <a:ea typeface="Arial Unicode MS" pitchFamily="34" charset="-128"/>
                <a:cs typeface="Arial Unicode MS" pitchFamily="34" charset="-128"/>
              </a:rPr>
              <a:t>Borg</a:t>
            </a:r>
            <a:r>
              <a:rPr lang="el-GR" sz="2800" dirty="0">
                <a:ea typeface="Arial Unicode MS" pitchFamily="34" charset="-128"/>
                <a:cs typeface="Arial Unicode MS" pitchFamily="34" charset="-128"/>
              </a:rPr>
              <a:t>).</a:t>
            </a:r>
          </a:p>
          <a:p>
            <a:pPr marL="342900" indent="-342900" algn="just">
              <a:lnSpc>
                <a:spcPct val="90000"/>
              </a:lnSpc>
              <a:spcBef>
                <a:spcPct val="20000"/>
              </a:spcBef>
              <a:buSzPct val="80000"/>
              <a:buFont typeface="Arial" pitchFamily="34" charset="0"/>
              <a:buChar char="•"/>
            </a:pPr>
            <a:r>
              <a:rPr lang="el-GR" sz="2800" dirty="0">
                <a:ea typeface="Arial Unicode MS" pitchFamily="34" charset="-128"/>
                <a:cs typeface="Arial Unicode MS" pitchFamily="34" charset="-128"/>
              </a:rPr>
              <a:t>Συχνότητα προπονήσεων τουλάχιστον 3 φορές την εβδομάδα.</a:t>
            </a:r>
          </a:p>
          <a:p>
            <a:pPr marL="342900" indent="-342900" algn="just">
              <a:lnSpc>
                <a:spcPct val="90000"/>
              </a:lnSpc>
              <a:spcBef>
                <a:spcPct val="20000"/>
              </a:spcBef>
              <a:buSzPct val="80000"/>
              <a:buFont typeface="Arial" pitchFamily="34" charset="0"/>
              <a:buChar char="•"/>
            </a:pPr>
            <a:r>
              <a:rPr lang="el-GR" sz="2800" dirty="0">
                <a:ea typeface="Arial Unicode MS" pitchFamily="34" charset="-128"/>
                <a:cs typeface="Arial Unicode MS" pitchFamily="34" charset="-128"/>
              </a:rPr>
              <a:t>Βελτίωση του επιπέδου αντοχής με τη χρήση διαδρόμου, χειροκίνητου ποδηλάτου, βαδίσματος ή τρεξίματος ανάλογα με το λειτουργικό επίπεδο του αθλητή</a:t>
            </a:r>
            <a:r>
              <a:rPr lang="el-GR" sz="2800" dirty="0" smtClean="0">
                <a:ea typeface="Arial Unicode MS" pitchFamily="34" charset="-128"/>
                <a:cs typeface="Arial Unicode MS" pitchFamily="34" charset="-128"/>
              </a:rPr>
              <a:t>.</a:t>
            </a:r>
            <a:endParaRPr lang="el-GR" sz="2800" dirty="0">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p:cNvSpPr>
          <p:nvPr/>
        </p:nvSpPr>
        <p:spPr bwMode="auto">
          <a:xfrm>
            <a:off x="714348" y="357166"/>
            <a:ext cx="7772400" cy="685800"/>
          </a:xfrm>
          <a:prstGeom prst="rect">
            <a:avLst/>
          </a:prstGeom>
          <a:noFill/>
          <a:ln w="9525">
            <a:noFill/>
            <a:miter lim="800000"/>
            <a:headEnd/>
            <a:tailEnd/>
          </a:ln>
          <a:effectLst/>
        </p:spPr>
        <p:txBody>
          <a:bodyPr anchor="ctr"/>
          <a:lstStyle/>
          <a:p>
            <a:pPr algn="ctr"/>
            <a:r>
              <a:rPr lang="el-GR" sz="3600" b="1" dirty="0" smtClean="0"/>
              <a:t>Αρχές Άσκησης</a:t>
            </a:r>
            <a:endParaRPr lang="el-GR" sz="3600" b="1" dirty="0"/>
          </a:p>
        </p:txBody>
      </p:sp>
      <p:sp>
        <p:nvSpPr>
          <p:cNvPr id="77827" name="Rectangle 3"/>
          <p:cNvSpPr>
            <a:spLocks noRot="1" noChangeArrowheads="1"/>
          </p:cNvSpPr>
          <p:nvPr/>
        </p:nvSpPr>
        <p:spPr bwMode="auto">
          <a:xfrm>
            <a:off x="214282" y="1500174"/>
            <a:ext cx="8107389" cy="2857520"/>
          </a:xfrm>
          <a:prstGeom prst="rect">
            <a:avLst/>
          </a:prstGeom>
          <a:noFill/>
          <a:ln w="9525">
            <a:noFill/>
            <a:miter lim="800000"/>
            <a:headEnd/>
            <a:tailEnd/>
          </a:ln>
          <a:effectLst/>
        </p:spPr>
        <p:txBody>
          <a:bodyPr/>
          <a:lstStyle/>
          <a:p>
            <a:pPr marL="342900" indent="-342900" algn="just">
              <a:lnSpc>
                <a:spcPct val="90000"/>
              </a:lnSpc>
              <a:spcBef>
                <a:spcPct val="20000"/>
              </a:spcBef>
              <a:buSzPct val="80000"/>
              <a:buFont typeface="Arial" pitchFamily="34" charset="0"/>
              <a:buChar char="•"/>
            </a:pPr>
            <a:r>
              <a:rPr lang="el-GR" sz="2800" dirty="0" smtClean="0">
                <a:ea typeface="Arial Unicode MS" pitchFamily="34" charset="-128"/>
                <a:cs typeface="Arial Unicode MS" pitchFamily="34" charset="-128"/>
              </a:rPr>
              <a:t>Όποτε </a:t>
            </a:r>
            <a:r>
              <a:rPr lang="el-GR" sz="2800" dirty="0">
                <a:ea typeface="Arial Unicode MS" pitchFamily="34" charset="-128"/>
                <a:cs typeface="Arial Unicode MS" pitchFamily="34" charset="-128"/>
              </a:rPr>
              <a:t>χρειάζεται, χρήση </a:t>
            </a:r>
            <a:r>
              <a:rPr lang="el-GR" sz="2800" dirty="0" err="1">
                <a:ea typeface="Arial Unicode MS" pitchFamily="34" charset="-128"/>
                <a:cs typeface="Arial Unicode MS" pitchFamily="34" charset="-128"/>
              </a:rPr>
              <a:t>διαλειμματικής</a:t>
            </a:r>
            <a:r>
              <a:rPr lang="el-GR" sz="2800" dirty="0">
                <a:ea typeface="Arial Unicode MS" pitchFamily="34" charset="-128"/>
                <a:cs typeface="Arial Unicode MS" pitchFamily="34" charset="-128"/>
              </a:rPr>
              <a:t> προπόνησης με περιόδους σύντομης ξεκούρασης μεταξύ των ασκήσεων μίας μέρας ξεκούρασης μεταξύ των προπονήσεων.</a:t>
            </a:r>
          </a:p>
          <a:p>
            <a:pPr marL="342900" indent="-342900" algn="just">
              <a:lnSpc>
                <a:spcPct val="90000"/>
              </a:lnSpc>
              <a:spcBef>
                <a:spcPct val="20000"/>
              </a:spcBef>
              <a:buSzPct val="80000"/>
              <a:buFont typeface="Arial" pitchFamily="34" charset="0"/>
              <a:buChar char="•"/>
            </a:pPr>
            <a:r>
              <a:rPr lang="el-GR" sz="2800" dirty="0">
                <a:ea typeface="Arial Unicode MS" pitchFamily="34" charset="-128"/>
                <a:cs typeface="Arial Unicode MS" pitchFamily="34" charset="-128"/>
              </a:rPr>
              <a:t>Σταδιακή αύξηση του χρόνου συμμετοχής των νέων αθλητών στην προπόνηση</a:t>
            </a:r>
            <a:r>
              <a:rPr lang="el-GR"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a:effectLst/>
                <a:latin typeface="+mn-lt"/>
              </a:rPr>
              <a:t>Αρχές Άσκησης</a:t>
            </a:r>
          </a:p>
        </p:txBody>
      </p:sp>
      <p:sp>
        <p:nvSpPr>
          <p:cNvPr id="78851" name="Rectangle 3"/>
          <p:cNvSpPr>
            <a:spLocks noGrp="1" noChangeArrowheads="1"/>
          </p:cNvSpPr>
          <p:nvPr>
            <p:ph type="body" idx="1"/>
          </p:nvPr>
        </p:nvSpPr>
        <p:spPr>
          <a:xfrm>
            <a:off x="755650" y="1785926"/>
            <a:ext cx="7200900" cy="2789238"/>
          </a:xfrm>
        </p:spPr>
        <p:txBody>
          <a:bodyPr/>
          <a:lstStyle/>
          <a:p>
            <a:pPr>
              <a:lnSpc>
                <a:spcPct val="90000"/>
              </a:lnSpc>
              <a:buFont typeface="Wingdings" pitchFamily="2" charset="2"/>
              <a:buNone/>
            </a:pPr>
            <a:r>
              <a:rPr lang="el-GR" b="1" dirty="0">
                <a:effectLst/>
                <a:latin typeface="+mn-lt"/>
              </a:rPr>
              <a:t>	</a:t>
            </a:r>
            <a:r>
              <a:rPr lang="el-GR" sz="2800" b="1" dirty="0">
                <a:effectLst/>
                <a:latin typeface="+mn-lt"/>
              </a:rPr>
              <a:t>Βελτίωση της λειτουργικότητας των μυών.</a:t>
            </a:r>
          </a:p>
          <a:p>
            <a:pPr algn="just">
              <a:lnSpc>
                <a:spcPct val="90000"/>
              </a:lnSpc>
            </a:pPr>
            <a:r>
              <a:rPr lang="el-GR" sz="2800" dirty="0">
                <a:effectLst/>
                <a:latin typeface="+mn-lt"/>
              </a:rPr>
              <a:t>Ενδυνάμωση όλων των μυών που δεν έχουν επηρεαστεί από τον ιό.</a:t>
            </a:r>
          </a:p>
          <a:p>
            <a:pPr algn="just">
              <a:lnSpc>
                <a:spcPct val="90000"/>
              </a:lnSpc>
            </a:pPr>
            <a:r>
              <a:rPr lang="el-GR" sz="2800" dirty="0">
                <a:effectLst/>
                <a:latin typeface="+mn-lt"/>
              </a:rPr>
              <a:t>Επικέντρωση περισσότερο στην αύξηση της μυϊκής αντοχής και όχι στην αύξηση της επιβάρυνσης.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effectLst/>
                <a:latin typeface="+mn-lt"/>
              </a:rPr>
              <a:t>Αρχές Άσκησης</a:t>
            </a:r>
          </a:p>
        </p:txBody>
      </p:sp>
      <p:sp>
        <p:nvSpPr>
          <p:cNvPr id="79875" name="Rectangle 3"/>
          <p:cNvSpPr>
            <a:spLocks noGrp="1" noChangeArrowheads="1"/>
          </p:cNvSpPr>
          <p:nvPr>
            <p:ph type="body" idx="1"/>
          </p:nvPr>
        </p:nvSpPr>
        <p:spPr>
          <a:xfrm>
            <a:off x="827088" y="1771650"/>
            <a:ext cx="7129462" cy="3074988"/>
          </a:xfrm>
        </p:spPr>
        <p:txBody>
          <a:bodyPr/>
          <a:lstStyle/>
          <a:p>
            <a:pPr algn="just">
              <a:lnSpc>
                <a:spcPct val="80000"/>
              </a:lnSpc>
              <a:buFont typeface="Wingdings" pitchFamily="2" charset="2"/>
              <a:buNone/>
            </a:pPr>
            <a:r>
              <a:rPr lang="el-GR" sz="1800" b="1">
                <a:effectLst/>
                <a:latin typeface="+mn-lt"/>
              </a:rPr>
              <a:t>	</a:t>
            </a:r>
            <a:r>
              <a:rPr lang="el-GR" sz="2800" b="1">
                <a:effectLst/>
                <a:latin typeface="+mn-lt"/>
              </a:rPr>
              <a:t>Βελτίωση της λειτουργικότητας των μυών (συνέχεια)</a:t>
            </a:r>
            <a:endParaRPr lang="el-GR" sz="2800">
              <a:effectLst/>
              <a:latin typeface="+mn-lt"/>
            </a:endParaRPr>
          </a:p>
          <a:p>
            <a:pPr algn="just">
              <a:lnSpc>
                <a:spcPct val="80000"/>
              </a:lnSpc>
            </a:pPr>
            <a:r>
              <a:rPr lang="el-GR" sz="2800">
                <a:effectLst/>
                <a:latin typeface="+mn-lt"/>
              </a:rPr>
              <a:t>Ανάπτυξη της δύναμης των εκτεινόντων μυών του γονάτου, του ισχίου, των κοιλιακών και των κάτω ραχιαίων καθώς και των μυών που συμβάλλουν στην προώθηση του αμαξιδίου (δικέφαλων, τρικέφαλων και ώμων).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a:effectLst/>
                <a:latin typeface="+mn-lt"/>
              </a:rPr>
              <a:t>Αρχές Άσκησης</a:t>
            </a:r>
          </a:p>
        </p:txBody>
      </p:sp>
      <p:sp>
        <p:nvSpPr>
          <p:cNvPr id="80899" name="Rectangle 3"/>
          <p:cNvSpPr>
            <a:spLocks noGrp="1" noChangeArrowheads="1"/>
          </p:cNvSpPr>
          <p:nvPr>
            <p:ph type="body" idx="1"/>
          </p:nvPr>
        </p:nvSpPr>
        <p:spPr>
          <a:xfrm>
            <a:off x="755650" y="1771650"/>
            <a:ext cx="6911975" cy="3074988"/>
          </a:xfrm>
        </p:spPr>
        <p:txBody>
          <a:bodyPr/>
          <a:lstStyle/>
          <a:p>
            <a:pPr algn="just">
              <a:lnSpc>
                <a:spcPct val="80000"/>
              </a:lnSpc>
            </a:pPr>
            <a:r>
              <a:rPr lang="el-GR" sz="2800" dirty="0">
                <a:effectLst/>
                <a:latin typeface="+mn-lt"/>
              </a:rPr>
              <a:t>Ασκήσεις παθητικής και ενεργητικής διάτασης (κυρίως των ισχίων, των ώμων και των ποδιών) με στόχο την ανάπτυξη του εύρους κίνησης των μυών και αρθρώσεων και τη μεγιστοποίηση της ικανότητας βάδισης.</a:t>
            </a:r>
          </a:p>
          <a:p>
            <a:pPr algn="just">
              <a:lnSpc>
                <a:spcPct val="80000"/>
              </a:lnSpc>
            </a:pPr>
            <a:r>
              <a:rPr lang="el-GR" sz="2800" dirty="0">
                <a:effectLst/>
                <a:latin typeface="+mn-lt"/>
              </a:rPr>
              <a:t>Περίοδος προθέρμανσης και αποθεραπείας σε κάθε προπόνηση.</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a:effectLst/>
                <a:latin typeface="+mn-lt"/>
              </a:rPr>
              <a:t>3. Ακρωτηριασμοί</a:t>
            </a:r>
          </a:p>
        </p:txBody>
      </p:sp>
      <p:sp>
        <p:nvSpPr>
          <p:cNvPr id="81923" name="Rectangle 3"/>
          <p:cNvSpPr>
            <a:spLocks noGrp="1" noChangeArrowheads="1"/>
          </p:cNvSpPr>
          <p:nvPr>
            <p:ph type="body" idx="1"/>
          </p:nvPr>
        </p:nvSpPr>
        <p:spPr>
          <a:xfrm>
            <a:off x="1116013" y="1914525"/>
            <a:ext cx="6624637" cy="2717800"/>
          </a:xfrm>
        </p:spPr>
        <p:txBody>
          <a:bodyPr/>
          <a:lstStyle/>
          <a:p>
            <a:pPr algn="just"/>
            <a:r>
              <a:rPr lang="el-GR">
                <a:effectLst/>
                <a:latin typeface="+mn-lt"/>
              </a:rPr>
              <a:t>Ως ακρωτηριασμός ορίζεται κάθε απώλεια (συγγενής ή επίκτητη) τμήματος, η ολόκληρου του άνω ή κάτω άκρου του ανθρωπίνου σώματος.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a:effectLst/>
                <a:latin typeface="+mn-lt"/>
              </a:rPr>
              <a:t>Αίτια</a:t>
            </a:r>
          </a:p>
        </p:txBody>
      </p:sp>
      <p:sp>
        <p:nvSpPr>
          <p:cNvPr id="82947" name="Rectangle 3"/>
          <p:cNvSpPr>
            <a:spLocks noGrp="1" noChangeArrowheads="1"/>
          </p:cNvSpPr>
          <p:nvPr>
            <p:ph type="body" idx="1"/>
          </p:nvPr>
        </p:nvSpPr>
        <p:spPr>
          <a:xfrm>
            <a:off x="576263" y="1654175"/>
            <a:ext cx="7561262" cy="4438650"/>
          </a:xfrm>
        </p:spPr>
        <p:txBody>
          <a:bodyPr/>
          <a:lstStyle/>
          <a:p>
            <a:pPr algn="just">
              <a:lnSpc>
                <a:spcPct val="90000"/>
              </a:lnSpc>
            </a:pPr>
            <a:r>
              <a:rPr lang="el-GR" sz="2800">
                <a:effectLst/>
                <a:latin typeface="+mn-lt"/>
              </a:rPr>
              <a:t>Η συγγενής απώλεια οφείλεται σε κάποια ανωμαλία κατά τη διάπλαση του εμβρύου (π.χ. λήψη ακτινοβολίας ή τερατογόνων φαρμάκων από την έγκυο) και αναφέρεται περισσότερο με τον όρο δυσμέλεια (έλλειψη τμήματος άκρου) ή λιπομέλεια (έλλειψη όλου του άκρου) ή φωκομέλεια. </a:t>
            </a:r>
          </a:p>
          <a:p>
            <a:pPr algn="just">
              <a:lnSpc>
                <a:spcPct val="90000"/>
              </a:lnSpc>
            </a:pPr>
            <a:r>
              <a:rPr lang="el-GR" sz="2800">
                <a:effectLst/>
                <a:latin typeface="+mn-lt"/>
              </a:rPr>
              <a:t>Η επίκτητη απώλεια οφείλεται σε διάφορες ασθένειες, τραυματισμούς και όγκους.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8596" y="500042"/>
            <a:ext cx="8229600" cy="1143000"/>
          </a:xfrm>
        </p:spPr>
        <p:txBody>
          <a:bodyPr/>
          <a:lstStyle/>
          <a:p>
            <a:r>
              <a:rPr lang="el-GR" dirty="0">
                <a:effectLst/>
                <a:latin typeface="+mn-lt"/>
              </a:rPr>
              <a:t>Επιλογή Τεχνητού Μέλους</a:t>
            </a:r>
          </a:p>
        </p:txBody>
      </p:sp>
      <p:sp>
        <p:nvSpPr>
          <p:cNvPr id="83971" name="Rectangle 3"/>
          <p:cNvSpPr>
            <a:spLocks noGrp="1" noChangeArrowheads="1"/>
          </p:cNvSpPr>
          <p:nvPr>
            <p:ph type="body" idx="1"/>
          </p:nvPr>
        </p:nvSpPr>
        <p:spPr>
          <a:xfrm>
            <a:off x="500034" y="1916113"/>
            <a:ext cx="7500990" cy="4310062"/>
          </a:xfrm>
        </p:spPr>
        <p:txBody>
          <a:bodyPr>
            <a:normAutofit fontScale="92500" lnSpcReduction="10000"/>
          </a:bodyPr>
          <a:lstStyle/>
          <a:p>
            <a:pPr algn="just"/>
            <a:r>
              <a:rPr lang="el-GR" sz="2800" dirty="0">
                <a:effectLst/>
                <a:latin typeface="+mn-lt"/>
              </a:rPr>
              <a:t>Σε όλες σχεδόν τις περιπτώσεις ακρωτηριασμού, επιλέγεται από το κατάλληλο ιατρικό προσωπικό ένα πρόσθετο τεχνητό μέλος σχεδιασμένο ανά περίπτωση να αντικαθιστά όσο το δυνατόν καλύτερα την χαμένη λειτουργικότητα του άκρου. </a:t>
            </a:r>
            <a:endParaRPr lang="el-GR" sz="2800" dirty="0" smtClean="0">
              <a:effectLst/>
              <a:latin typeface="+mn-lt"/>
            </a:endParaRPr>
          </a:p>
          <a:p>
            <a:pPr algn="just"/>
            <a:r>
              <a:rPr lang="el-GR" sz="2800" dirty="0" smtClean="0"/>
              <a:t>Η εκμάθηση χρησιμοποίησης του τεχνητού μέλους από τον ασκούμενο χρειάζεται χρόνο και προσπάθεια και άτομα που έχουν υποστεί έναν ευρύτερο ακρωτηριασμό κάτω άκρου χρειάζονται εκπαίδευση για τη χρησιμοποίηση κηδεμόνων ή βοηθημάτων. </a:t>
            </a:r>
          </a:p>
          <a:p>
            <a:pPr algn="just"/>
            <a:endParaRPr lang="el-GR" sz="2800" dirty="0">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n-lt"/>
              </a:rPr>
              <a:t>Άδειες Χρήσης</a:t>
            </a:r>
            <a:endParaRPr lang="el-GR" dirty="0">
              <a:effectLst/>
              <a:latin typeface="+mn-lt"/>
            </a:endParaRPr>
          </a:p>
        </p:txBody>
      </p:sp>
      <p:sp>
        <p:nvSpPr>
          <p:cNvPr id="9" name="Subtitle 8"/>
          <p:cNvSpPr>
            <a:spLocks noGrp="1"/>
          </p:cNvSpPr>
          <p:nvPr>
            <p:ph idx="1"/>
          </p:nvPr>
        </p:nvSpPr>
        <p:spPr/>
        <p:txBody>
          <a:bodyPr>
            <a:normAutofit/>
          </a:bodyPr>
          <a:lstStyle/>
          <a:p>
            <a:pPr algn="l"/>
            <a:r>
              <a:rPr lang="el-GR" sz="2800" dirty="0" smtClean="0">
                <a:effectLst/>
                <a:latin typeface="+mn-lt"/>
              </a:rPr>
              <a:t>Το παρόν εκπαιδευτικό υλικό υπόκειται σε</a:t>
            </a:r>
            <a:r>
              <a:rPr lang="en-US" sz="2800" dirty="0" smtClean="0">
                <a:effectLst/>
                <a:latin typeface="+mn-lt"/>
              </a:rPr>
              <a:t> </a:t>
            </a:r>
            <a:r>
              <a:rPr lang="el-GR" sz="2800" dirty="0" smtClean="0">
                <a:effectLst/>
                <a:latin typeface="+mn-lt"/>
              </a:rPr>
              <a:t>άδειες χρήσης </a:t>
            </a:r>
            <a:r>
              <a:rPr lang="en-US" sz="2800" dirty="0" smtClean="0">
                <a:effectLst/>
                <a:latin typeface="+mn-lt"/>
              </a:rPr>
              <a:t>Creative Commons. </a:t>
            </a:r>
          </a:p>
          <a:p>
            <a:pPr algn="l"/>
            <a:r>
              <a:rPr lang="el-GR" sz="2800" dirty="0" smtClean="0">
                <a:effectLst/>
                <a:latin typeface="+mn-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947" y="4941168"/>
            <a:ext cx="1584561" cy="55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850900"/>
          </a:xfrm>
        </p:spPr>
        <p:txBody>
          <a:bodyPr/>
          <a:lstStyle/>
          <a:p>
            <a:r>
              <a:rPr lang="el-GR">
                <a:effectLst/>
                <a:latin typeface="+mn-lt"/>
              </a:rPr>
              <a:t>Ψυχολογική προσαρμογή</a:t>
            </a:r>
          </a:p>
        </p:txBody>
      </p:sp>
      <p:sp>
        <p:nvSpPr>
          <p:cNvPr id="108547" name="Rectangle 3"/>
          <p:cNvSpPr>
            <a:spLocks noGrp="1" noChangeArrowheads="1"/>
          </p:cNvSpPr>
          <p:nvPr>
            <p:ph type="body" idx="1"/>
          </p:nvPr>
        </p:nvSpPr>
        <p:spPr>
          <a:xfrm>
            <a:off x="179388" y="1557338"/>
            <a:ext cx="8640762" cy="5040312"/>
          </a:xfrm>
        </p:spPr>
        <p:txBody>
          <a:bodyPr/>
          <a:lstStyle/>
          <a:p>
            <a:pPr algn="just"/>
            <a:r>
              <a:rPr lang="el-GR" sz="2400">
                <a:effectLst/>
                <a:latin typeface="+mn-lt"/>
              </a:rPr>
              <a:t>Γενικά, ο βαθμός ψυχοκοινωνικής προσαρμογής προσαρμογής ενός ατόμου που έχει υποστεί ακρωτηριασμό εξαρτάται από τρεις παράγοντες:</a:t>
            </a:r>
          </a:p>
          <a:p>
            <a:pPr lvl="1" algn="just"/>
            <a:r>
              <a:rPr lang="el-GR" sz="2400">
                <a:effectLst/>
                <a:latin typeface="+mn-lt"/>
              </a:rPr>
              <a:t>Την προσωπικότητα του ατόμου πριν τον τραυματισμό ως προς την αποφασιστικότητα που επιδείκνυε να λαμβάνει αποφάσεις και να ασκεί έλεγχο στην ζωή του. </a:t>
            </a:r>
          </a:p>
          <a:p>
            <a:pPr lvl="1" algn="just"/>
            <a:r>
              <a:rPr lang="el-GR" sz="2400">
                <a:effectLst/>
                <a:latin typeface="+mn-lt"/>
              </a:rPr>
              <a:t>Την επαναδιαπραγμάτευση που κάνει το άτομο με την προσωπική του ταυτότητα και την προσπάθεια που καταβάλλει να δεχθεί την νέα «ανάπηρη» ταυτότητα. </a:t>
            </a:r>
          </a:p>
          <a:p>
            <a:pPr lvl="1" algn="just"/>
            <a:r>
              <a:rPr lang="el-GR" sz="2400">
                <a:effectLst/>
                <a:latin typeface="+mn-lt"/>
              </a:rPr>
              <a:t>Τον βαθμό προσαρμογής του στα κοινωνικά δρώμενα.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850900"/>
          </a:xfrm>
        </p:spPr>
        <p:txBody>
          <a:bodyPr/>
          <a:lstStyle/>
          <a:p>
            <a:r>
              <a:rPr lang="el-GR">
                <a:effectLst/>
                <a:latin typeface="+mn-lt"/>
              </a:rPr>
              <a:t>Ψυχολογική υποστήριξη</a:t>
            </a:r>
          </a:p>
        </p:txBody>
      </p:sp>
      <p:sp>
        <p:nvSpPr>
          <p:cNvPr id="107523" name="Rectangle 3"/>
          <p:cNvSpPr>
            <a:spLocks noGrp="1" noChangeArrowheads="1"/>
          </p:cNvSpPr>
          <p:nvPr>
            <p:ph type="body" idx="1"/>
          </p:nvPr>
        </p:nvSpPr>
        <p:spPr>
          <a:xfrm>
            <a:off x="179388" y="1557338"/>
            <a:ext cx="8713787" cy="5040312"/>
          </a:xfrm>
        </p:spPr>
        <p:txBody>
          <a:bodyPr/>
          <a:lstStyle/>
          <a:p>
            <a:pPr algn="just"/>
            <a:r>
              <a:rPr lang="el-GR" sz="2400">
                <a:effectLst/>
                <a:latin typeface="+mn-lt"/>
              </a:rPr>
              <a:t>Τα άτομα που έχουν υποστεί ακρωτηριασμό παρουσιάζουν συχνά συμπτώματα κατάθλιψης και άγχους. Τα συμπτώματα αυτά μειώνονται κατά την διάρκεια νοσηλείας του πάσχοντα σε κέντρο αποκατάστασης  και αυξάνονται και πάλι με την έξοδο του ατόμου από το κέντρο αποκατάστασης και την έναρξη του νέου τρόπου ζωής του. </a:t>
            </a:r>
          </a:p>
          <a:p>
            <a:pPr algn="just"/>
            <a:r>
              <a:rPr lang="el-GR" sz="2400">
                <a:effectLst/>
                <a:latin typeface="+mn-lt"/>
              </a:rPr>
              <a:t>Τα συμπτώματα άγχους και κατάθλιψης εμφανίζονται πιο έντονα σε ασθενείς νεαρής ηλικίας και σε ασθενείς που έχουν υποστεί ακρωτηριασμό κάτω άκρου, ενώ το φύλο, η αιτία του ακρωτηριασμού και η τοποθέτηση ή όχι τεχνητού μέλους δεν φαίνεται να επηρεάζουν την ψυχολογική κατάσταση του πάσχοντα.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l-GR">
                <a:effectLst/>
                <a:latin typeface="+mn-lt"/>
              </a:rPr>
              <a:t>Αρχές Άσκησης</a:t>
            </a:r>
          </a:p>
        </p:txBody>
      </p:sp>
      <p:sp>
        <p:nvSpPr>
          <p:cNvPr id="86019" name="Rectangle 3"/>
          <p:cNvSpPr>
            <a:spLocks noGrp="1" noChangeArrowheads="1"/>
          </p:cNvSpPr>
          <p:nvPr>
            <p:ph type="body" idx="1"/>
          </p:nvPr>
        </p:nvSpPr>
        <p:spPr>
          <a:xfrm>
            <a:off x="395288" y="1773238"/>
            <a:ext cx="7859712" cy="4525962"/>
          </a:xfrm>
        </p:spPr>
        <p:txBody>
          <a:bodyPr/>
          <a:lstStyle/>
          <a:p>
            <a:pPr algn="just">
              <a:buFont typeface="Wingdings" pitchFamily="2" charset="2"/>
              <a:buNone/>
            </a:pPr>
            <a:r>
              <a:rPr lang="el-GR" sz="2800" b="1">
                <a:effectLst/>
                <a:latin typeface="+mn-lt"/>
              </a:rPr>
              <a:t>	Βελτίωση αερόβιας ικανότητας και ισορροπίας.</a:t>
            </a:r>
          </a:p>
          <a:p>
            <a:pPr algn="just"/>
            <a:r>
              <a:rPr lang="el-GR" sz="2800">
                <a:effectLst/>
                <a:latin typeface="+mn-lt"/>
              </a:rPr>
              <a:t>Αερόβιες ασκήσεις με έμφαση περισσότερο στη μεγάλη διάρκεια και λιγότερο στην ένταση.</a:t>
            </a:r>
          </a:p>
          <a:p>
            <a:pPr algn="just"/>
            <a:r>
              <a:rPr lang="el-GR" sz="2800">
                <a:effectLst/>
                <a:latin typeface="+mn-lt"/>
              </a:rPr>
              <a:t>Επιλογή δρομικών ασκήσεων διάρκειας, ασκήσεων σε μικρές ομάδες, ασκήσεων σλάλομ και αλλαγών κατεύθυνσης με το αμαξίδιο για την παράλληλη βελτίωση της ικανότητας ισορροπίας.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a:effectLst/>
                <a:latin typeface="+mn-lt"/>
              </a:rPr>
              <a:t>Αρχές Άσκησης</a:t>
            </a:r>
          </a:p>
        </p:txBody>
      </p:sp>
      <p:sp>
        <p:nvSpPr>
          <p:cNvPr id="87043" name="Rectangle 3"/>
          <p:cNvSpPr>
            <a:spLocks noGrp="1" noChangeArrowheads="1"/>
          </p:cNvSpPr>
          <p:nvPr>
            <p:ph type="body" idx="1"/>
          </p:nvPr>
        </p:nvSpPr>
        <p:spPr>
          <a:xfrm>
            <a:off x="827088" y="1844675"/>
            <a:ext cx="6994525" cy="4525963"/>
          </a:xfrm>
        </p:spPr>
        <p:txBody>
          <a:bodyPr/>
          <a:lstStyle/>
          <a:p>
            <a:pPr algn="just">
              <a:buFont typeface="Wingdings" pitchFamily="2" charset="2"/>
              <a:buNone/>
            </a:pPr>
            <a:r>
              <a:rPr lang="el-GR">
                <a:effectLst/>
                <a:latin typeface="+mn-lt"/>
              </a:rPr>
              <a:t>	</a:t>
            </a:r>
            <a:r>
              <a:rPr lang="el-GR" sz="2800" b="1">
                <a:effectLst/>
                <a:latin typeface="+mn-lt"/>
              </a:rPr>
              <a:t>Βελτίωση αερόβιας ικανότητας και ισορροπίας (συνέχεια).</a:t>
            </a:r>
          </a:p>
          <a:p>
            <a:pPr algn="just"/>
            <a:r>
              <a:rPr lang="el-GR" sz="2800">
                <a:effectLst/>
                <a:latin typeface="+mn-lt"/>
              </a:rPr>
              <a:t>Χρήση χειροκίνητου ποδηλάτου για τη βελτίωση της φυσικής κατάστασης των αθλητών που αντιμετωπίζουν προβλήματα ισορροπίας κατά τη χρήση του αμαξιδίου.</a:t>
            </a:r>
            <a:r>
              <a:rPr lang="el-GR">
                <a:effectLst/>
                <a:latin typeface="+mn-l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l-GR">
                <a:effectLst/>
                <a:latin typeface="+mn-lt"/>
              </a:rPr>
              <a:t>Αρχές Άσκησης</a:t>
            </a:r>
          </a:p>
        </p:txBody>
      </p:sp>
      <p:sp>
        <p:nvSpPr>
          <p:cNvPr id="88067" name="Rectangle 3"/>
          <p:cNvSpPr>
            <a:spLocks noGrp="1" noChangeArrowheads="1"/>
          </p:cNvSpPr>
          <p:nvPr>
            <p:ph type="body" idx="1"/>
          </p:nvPr>
        </p:nvSpPr>
        <p:spPr>
          <a:xfrm>
            <a:off x="755650" y="1600200"/>
            <a:ext cx="6911975" cy="4495800"/>
          </a:xfrm>
        </p:spPr>
        <p:txBody>
          <a:bodyPr/>
          <a:lstStyle/>
          <a:p>
            <a:pPr algn="just">
              <a:buFont typeface="Wingdings" pitchFamily="2" charset="2"/>
              <a:buNone/>
            </a:pPr>
            <a:r>
              <a:rPr lang="el-GR">
                <a:effectLst/>
                <a:latin typeface="+mn-lt"/>
              </a:rPr>
              <a:t>	</a:t>
            </a:r>
            <a:r>
              <a:rPr lang="el-GR" sz="2800" b="1">
                <a:effectLst/>
                <a:latin typeface="+mn-lt"/>
              </a:rPr>
              <a:t>Βελτίωση αερόβιας ικανότητας και ισορροπίας (συνέχεια).</a:t>
            </a:r>
          </a:p>
          <a:p>
            <a:pPr algn="just"/>
            <a:r>
              <a:rPr lang="el-GR" sz="2800">
                <a:effectLst/>
                <a:latin typeface="+mn-lt"/>
              </a:rPr>
              <a:t>Ενθάρρυνση των ασκούμενων με ακρωτηριασμό άκρου ποδός να βαδίζουν ή να τρέχουν ελαφρά με το τεχνητό μέλος παράλληλα με τις ασκήσεις με αμαξίδιο, για τη μεγαλύτερη βελτίωση του επιπέδου αντοχής τους και την αποφυγή ατροφίας των μυών της κνήμης.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l-GR">
                <a:effectLst/>
                <a:latin typeface="+mn-lt"/>
              </a:rPr>
              <a:t>Αρχές Άσκησης</a:t>
            </a:r>
          </a:p>
        </p:txBody>
      </p:sp>
      <p:sp>
        <p:nvSpPr>
          <p:cNvPr id="89091" name="Rectangle 3"/>
          <p:cNvSpPr>
            <a:spLocks noGrp="1" noChangeArrowheads="1"/>
          </p:cNvSpPr>
          <p:nvPr>
            <p:ph type="body" idx="1"/>
          </p:nvPr>
        </p:nvSpPr>
        <p:spPr>
          <a:xfrm>
            <a:off x="576263" y="1654175"/>
            <a:ext cx="7272337" cy="4438650"/>
          </a:xfrm>
        </p:spPr>
        <p:txBody>
          <a:bodyPr/>
          <a:lstStyle/>
          <a:p>
            <a:pPr algn="just">
              <a:buFont typeface="Wingdings" pitchFamily="2" charset="2"/>
              <a:buNone/>
            </a:pPr>
            <a:r>
              <a:rPr lang="el-GR">
                <a:effectLst/>
                <a:latin typeface="+mn-lt"/>
              </a:rPr>
              <a:t>	</a:t>
            </a:r>
            <a:r>
              <a:rPr lang="el-GR" sz="2800" b="1">
                <a:effectLst/>
                <a:latin typeface="+mn-lt"/>
              </a:rPr>
              <a:t>Ενδυνάμωση.</a:t>
            </a:r>
          </a:p>
          <a:p>
            <a:pPr algn="just"/>
            <a:r>
              <a:rPr lang="el-GR" sz="2800">
                <a:effectLst/>
                <a:latin typeface="+mn-lt"/>
              </a:rPr>
              <a:t>Άσκηση όλων των μυών του σώματος.</a:t>
            </a:r>
          </a:p>
          <a:p>
            <a:pPr algn="just"/>
            <a:r>
              <a:rPr lang="el-GR" sz="2800">
                <a:effectLst/>
                <a:latin typeface="+mn-lt"/>
              </a:rPr>
              <a:t>Ανάπτυξη των εναπομεινάντων μυών του σκέλους που ακρωτηριάστηκε σε ισορροπία με τους μύες του αντίστοιχου άθικτου μέλους, με την εφαρμογή βάρους (αντίστασης) στην άκρη του κολοβώματος.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a:effectLst/>
                <a:latin typeface="+mn-lt"/>
              </a:rPr>
              <a:t>Αρχές Άσκησης</a:t>
            </a:r>
          </a:p>
        </p:txBody>
      </p:sp>
      <p:sp>
        <p:nvSpPr>
          <p:cNvPr id="90115" name="Rectangle 3"/>
          <p:cNvSpPr>
            <a:spLocks noGrp="1" noChangeArrowheads="1"/>
          </p:cNvSpPr>
          <p:nvPr>
            <p:ph type="body" idx="1"/>
          </p:nvPr>
        </p:nvSpPr>
        <p:spPr>
          <a:xfrm>
            <a:off x="792163" y="1654175"/>
            <a:ext cx="7272337" cy="4438650"/>
          </a:xfrm>
        </p:spPr>
        <p:txBody>
          <a:bodyPr/>
          <a:lstStyle/>
          <a:p>
            <a:pPr algn="just">
              <a:buFont typeface="Wingdings" pitchFamily="2" charset="2"/>
              <a:buNone/>
            </a:pPr>
            <a:r>
              <a:rPr lang="el-GR">
                <a:effectLst/>
                <a:latin typeface="+mn-lt"/>
              </a:rPr>
              <a:t>	</a:t>
            </a:r>
            <a:r>
              <a:rPr lang="el-GR" sz="2800" b="1">
                <a:effectLst/>
                <a:latin typeface="+mn-lt"/>
              </a:rPr>
              <a:t>Ενδυνάμωση (συνέχεια)</a:t>
            </a:r>
          </a:p>
          <a:p>
            <a:pPr algn="just"/>
            <a:r>
              <a:rPr lang="el-GR" sz="2800">
                <a:effectLst/>
                <a:latin typeface="+mn-lt"/>
              </a:rPr>
              <a:t>Εξάσκηση με τον ασκούμενο να φορά το τεχνητό μέλος μόνο σε περίπτωση που η αντίσταση ενεργεί κατά μήκος του άξονα του πρόσθετου μέλους. Στην περίπτωση  που η αντίσταση ενεργεί κάθετα στον άξονα του τεχνητού μέλους, η άσκηση πρέπει να εκτελείται χωρίς το πρόσθετο βοήθημα.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l-GR">
                <a:effectLst/>
                <a:latin typeface="+mn-lt"/>
              </a:rPr>
              <a:t>Αρχές Άσκησης</a:t>
            </a:r>
          </a:p>
        </p:txBody>
      </p:sp>
      <p:sp>
        <p:nvSpPr>
          <p:cNvPr id="91139" name="Rectangle 3"/>
          <p:cNvSpPr>
            <a:spLocks noGrp="1" noChangeArrowheads="1"/>
          </p:cNvSpPr>
          <p:nvPr>
            <p:ph type="body" idx="1"/>
          </p:nvPr>
        </p:nvSpPr>
        <p:spPr>
          <a:xfrm>
            <a:off x="539750" y="1628775"/>
            <a:ext cx="7920038" cy="4968875"/>
          </a:xfrm>
        </p:spPr>
        <p:txBody>
          <a:bodyPr>
            <a:normAutofit lnSpcReduction="10000"/>
          </a:bodyPr>
          <a:lstStyle/>
          <a:p>
            <a:pPr algn="just">
              <a:buFont typeface="Wingdings" pitchFamily="2" charset="2"/>
              <a:buNone/>
            </a:pPr>
            <a:r>
              <a:rPr lang="el-GR" sz="2800">
                <a:effectLst/>
                <a:latin typeface="+mn-lt"/>
              </a:rPr>
              <a:t>	</a:t>
            </a:r>
            <a:r>
              <a:rPr lang="el-GR" sz="2800" b="1">
                <a:effectLst/>
                <a:latin typeface="+mn-lt"/>
              </a:rPr>
              <a:t>Ενδυνάμωση (συνέχεια)</a:t>
            </a:r>
          </a:p>
          <a:p>
            <a:pPr algn="just"/>
            <a:r>
              <a:rPr lang="el-GR" sz="2800">
                <a:effectLst/>
                <a:latin typeface="+mn-lt"/>
              </a:rPr>
              <a:t>Σε περιπτώσεις αθλητών με ακρωτηριασμό στο ένα κάτω άκρο: </a:t>
            </a:r>
          </a:p>
          <a:p>
            <a:pPr lvl="1" algn="just"/>
            <a:r>
              <a:rPr lang="el-GR" sz="2400">
                <a:effectLst/>
                <a:latin typeface="+mn-lt"/>
              </a:rPr>
              <a:t>Επιλογή ασκήσεων ενδυνάμωσης των εκτεινόντων μυών του ισχίου και των απαγωγών μυών του εναπομείναντος μέλους. </a:t>
            </a:r>
          </a:p>
          <a:p>
            <a:pPr lvl="1" algn="just"/>
            <a:r>
              <a:rPr lang="el-GR" sz="2400">
                <a:effectLst/>
                <a:latin typeface="+mn-lt"/>
              </a:rPr>
              <a:t>Επιλογή ασκήσεων ενδυνάμωσης των κοιλιακών μυών και διάτασης των κάτω ραχιαίων.</a:t>
            </a:r>
          </a:p>
          <a:p>
            <a:pPr algn="just"/>
            <a:r>
              <a:rPr lang="el-GR" sz="2800">
                <a:effectLst/>
                <a:latin typeface="+mn-lt"/>
              </a:rPr>
              <a:t>Συχνή υπενθύμιση της σωστής στάσης και κίνησης του κορμού του αθλητή κατά την εκτέλεση όλων των ασκήσεων δύναμης.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l-GR">
                <a:effectLst/>
                <a:latin typeface="+mn-lt"/>
              </a:rPr>
              <a:t>Αρχές Άσκησης</a:t>
            </a:r>
          </a:p>
        </p:txBody>
      </p:sp>
      <p:sp>
        <p:nvSpPr>
          <p:cNvPr id="92163" name="Rectangle 3"/>
          <p:cNvSpPr>
            <a:spLocks noGrp="1" noChangeArrowheads="1"/>
          </p:cNvSpPr>
          <p:nvPr>
            <p:ph type="body" idx="1"/>
          </p:nvPr>
        </p:nvSpPr>
        <p:spPr>
          <a:xfrm>
            <a:off x="611188" y="1844675"/>
            <a:ext cx="7427912" cy="4525963"/>
          </a:xfrm>
        </p:spPr>
        <p:txBody>
          <a:bodyPr/>
          <a:lstStyle/>
          <a:p>
            <a:pPr>
              <a:buFont typeface="Wingdings" pitchFamily="2" charset="2"/>
              <a:buNone/>
            </a:pPr>
            <a:r>
              <a:rPr lang="el-GR">
                <a:effectLst/>
                <a:latin typeface="+mn-lt"/>
              </a:rPr>
              <a:t>	</a:t>
            </a:r>
            <a:r>
              <a:rPr lang="el-GR" sz="2800" b="1">
                <a:effectLst/>
                <a:latin typeface="+mn-lt"/>
              </a:rPr>
              <a:t>Ανάπτυξη ευλυγισίας</a:t>
            </a:r>
          </a:p>
          <a:p>
            <a:pPr algn="just"/>
            <a:r>
              <a:rPr lang="el-GR" sz="2800">
                <a:effectLst/>
                <a:latin typeface="+mn-lt"/>
              </a:rPr>
              <a:t>Χρησιμοποίηση ασκήσεων στατικής διάτασης και τεχνικών χαλάρωσης όπως ‘κράτημα-χαλάρωση’ και ‘σύσπαση-χαλάρωση’.</a:t>
            </a:r>
          </a:p>
          <a:p>
            <a:pPr algn="just"/>
            <a:r>
              <a:rPr lang="el-GR" sz="2800">
                <a:effectLst/>
                <a:latin typeface="+mn-lt"/>
              </a:rPr>
              <a:t>Ανάπτυξη της ευλυγισίας των μυών του ισχίου σε περίπτωση που παρατηρείται σύσπαση των μυών της περιοχής.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a:effectLst/>
                <a:latin typeface="+mn-lt"/>
              </a:rPr>
              <a:t>Αρχές Άσκησης</a:t>
            </a:r>
          </a:p>
        </p:txBody>
      </p:sp>
      <p:sp>
        <p:nvSpPr>
          <p:cNvPr id="93187" name="Rectangle 3"/>
          <p:cNvSpPr>
            <a:spLocks noGrp="1" noChangeArrowheads="1"/>
          </p:cNvSpPr>
          <p:nvPr>
            <p:ph type="body" idx="1"/>
          </p:nvPr>
        </p:nvSpPr>
        <p:spPr>
          <a:xfrm>
            <a:off x="468313" y="1841500"/>
            <a:ext cx="7427912" cy="2863850"/>
          </a:xfrm>
        </p:spPr>
        <p:txBody>
          <a:bodyPr/>
          <a:lstStyle/>
          <a:p>
            <a:pPr>
              <a:buFont typeface="Wingdings" pitchFamily="2" charset="2"/>
              <a:buNone/>
            </a:pPr>
            <a:r>
              <a:rPr lang="el-GR" sz="2800" b="1">
                <a:effectLst/>
                <a:latin typeface="+mn-lt"/>
              </a:rPr>
              <a:t>	Ανάπτυξη ευλυγισίας (συνέχεια)</a:t>
            </a:r>
            <a:endParaRPr lang="el-GR" sz="2800">
              <a:effectLst/>
              <a:latin typeface="+mn-lt"/>
            </a:endParaRPr>
          </a:p>
          <a:p>
            <a:pPr algn="just"/>
            <a:r>
              <a:rPr lang="el-GR" sz="2800">
                <a:effectLst/>
                <a:latin typeface="+mn-lt"/>
              </a:rPr>
              <a:t>Σε περίπτωση ‘σφιχτών’ ή υπερβολικά ανεπτυγμένων συναγωνιστών μυών, διάταση των μυών αυτών σε συνδυασμό με ασκήσεις ενδυνάμωσης των ανταγωνιστών μυών για τη βελτίωση του συνολικού εύρους κίνησης.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n-lt"/>
              </a:rPr>
              <a:t>Χρηματοδότηση</a:t>
            </a:r>
            <a:endParaRPr lang="el-GR" dirty="0">
              <a:effectLst/>
              <a:latin typeface="+mn-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n-lt"/>
              </a:rPr>
              <a:t>Το παρόν εκπαιδευτικό υλικό έχει αναπτυχθεί στα πλαίσια του εκπαιδευτικού έργου του διδάσκοντα.</a:t>
            </a:r>
            <a:endParaRPr lang="en-US" sz="2400" dirty="0" smtClean="0">
              <a:effectLst/>
              <a:latin typeface="+mn-lt"/>
            </a:endParaRPr>
          </a:p>
          <a:p>
            <a:r>
              <a:rPr lang="el-GR" sz="2400" dirty="0" smtClean="0">
                <a:effectLst/>
                <a:latin typeface="+mn-lt"/>
              </a:rPr>
              <a:t>Το έργο «</a:t>
            </a:r>
            <a:r>
              <a:rPr lang="el-GR" sz="2400" b="1" dirty="0" smtClean="0">
                <a:effectLst/>
                <a:latin typeface="+mn-lt"/>
              </a:rPr>
              <a:t>Ανοικτά Ακαδημαϊκά Μαθήματα </a:t>
            </a:r>
            <a:r>
              <a:rPr lang="el-GR" sz="2400" b="1" smtClean="0">
                <a:effectLst/>
                <a:latin typeface="+mn-lt"/>
              </a:rPr>
              <a:t>Πανεπιστημίου Θεσσαλίας</a:t>
            </a:r>
            <a:r>
              <a:rPr lang="el-GR" sz="2400" smtClean="0">
                <a:effectLst/>
                <a:latin typeface="+mn-lt"/>
              </a:rPr>
              <a:t>» </a:t>
            </a:r>
            <a:r>
              <a:rPr lang="el-GR" sz="2400" dirty="0" smtClean="0">
                <a:effectLst/>
                <a:latin typeface="+mn-lt"/>
              </a:rPr>
              <a:t>έχει χρηματοδοτήσει μόνο τη αναδιαμόρφωση του εκπαιδευτικού υλικού. </a:t>
            </a:r>
          </a:p>
          <a:p>
            <a:r>
              <a:rPr lang="el-GR" sz="2400" dirty="0" smtClean="0">
                <a:effectLst/>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effectLst/>
                <a:latin typeface="+mn-lt"/>
              </a:rPr>
              <a:t>Βιβλιογραφία</a:t>
            </a:r>
          </a:p>
        </p:txBody>
      </p:sp>
      <p:sp>
        <p:nvSpPr>
          <p:cNvPr id="25603" name="Rectangle 3"/>
          <p:cNvSpPr>
            <a:spLocks noGrp="1" noChangeArrowheads="1"/>
          </p:cNvSpPr>
          <p:nvPr>
            <p:ph type="body" idx="1"/>
          </p:nvPr>
        </p:nvSpPr>
        <p:spPr>
          <a:xfrm>
            <a:off x="457200" y="1989138"/>
            <a:ext cx="7686700" cy="3600450"/>
          </a:xfrm>
        </p:spPr>
        <p:txBody>
          <a:bodyPr>
            <a:normAutofit/>
          </a:bodyPr>
          <a:lstStyle/>
          <a:p>
            <a:pPr marL="609600" indent="-609600" algn="just">
              <a:lnSpc>
                <a:spcPct val="90000"/>
              </a:lnSpc>
            </a:pPr>
            <a:r>
              <a:rPr lang="el-GR" dirty="0" err="1">
                <a:effectLst/>
                <a:latin typeface="+mn-lt"/>
              </a:rPr>
              <a:t>Κοκαρίδας</a:t>
            </a:r>
            <a:r>
              <a:rPr lang="el-GR" dirty="0">
                <a:effectLst/>
                <a:latin typeface="+mn-lt"/>
              </a:rPr>
              <a:t>, Δ. (2010). </a:t>
            </a:r>
            <a:r>
              <a:rPr lang="el-GR" i="1" dirty="0">
                <a:effectLst/>
                <a:latin typeface="+mn-lt"/>
              </a:rPr>
              <a:t>Άσκηση και αναπηρία: εξατομίκευση, προσαρμογές και προοπτικές ένταξης.</a:t>
            </a:r>
            <a:r>
              <a:rPr lang="el-GR" dirty="0">
                <a:effectLst/>
                <a:latin typeface="+mn-lt"/>
              </a:rPr>
              <a:t> Θεσσαλονίκη: Εκδόσεις Χριστοδουλίδη. </a:t>
            </a:r>
            <a:endParaRPr lang="en-US" dirty="0">
              <a:effectLst/>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n-lt"/>
              </a:rPr>
              <a:t>Τέλος Ενότητας</a:t>
            </a:r>
            <a:endParaRPr lang="el-GR" dirty="0">
              <a:effectLst/>
              <a:latin typeface="+mn-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5826670"/>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n-lt"/>
              </a:rPr>
              <a:t>Σκοποί  ενότητας</a:t>
            </a:r>
            <a:endParaRPr lang="el-GR" dirty="0">
              <a:effectLst/>
              <a:latin typeface="+mn-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n-lt"/>
              </a:rPr>
              <a:t>Να παρουσιάσει </a:t>
            </a:r>
            <a:r>
              <a:rPr lang="el-GR" dirty="0" smtClean="0"/>
              <a:t>την πολιομυελίτιδα καθώς και τους ακρωτηριασμούς άνω &amp; κάτω άκρου</a:t>
            </a:r>
            <a:r>
              <a:rPr lang="el-GR" dirty="0" smtClean="0">
                <a:effectLst/>
                <a:latin typeface="+mn-lt"/>
              </a:rPr>
              <a:t>, τα αίτια, την σοβαρότητα και τις επιπτώσεις τους στην ζωή του ατόμου και τις αντίστοιχες αρχές άσκησης. </a:t>
            </a:r>
            <a:endParaRPr lang="el-GR" dirty="0">
              <a:effectLst/>
              <a:latin typeface="+mn-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n-lt"/>
              </a:rPr>
              <a:t>Περιεχόμενα ενότητας</a:t>
            </a:r>
            <a:endParaRPr lang="el-GR" dirty="0">
              <a:effectLst/>
              <a:latin typeface="+mn-lt"/>
            </a:endParaRPr>
          </a:p>
        </p:txBody>
      </p:sp>
      <p:sp>
        <p:nvSpPr>
          <p:cNvPr id="3" name="Content Placeholder 2"/>
          <p:cNvSpPr>
            <a:spLocks noGrp="1"/>
          </p:cNvSpPr>
          <p:nvPr>
            <p:ph idx="1"/>
          </p:nvPr>
        </p:nvSpPr>
        <p:spPr>
          <a:xfrm>
            <a:off x="457200" y="1600200"/>
            <a:ext cx="7829576" cy="4525963"/>
          </a:xfrm>
        </p:spPr>
        <p:txBody>
          <a:bodyPr/>
          <a:lstStyle/>
          <a:p>
            <a:pPr algn="just"/>
            <a:r>
              <a:rPr lang="el-GR" sz="2800" dirty="0" smtClean="0">
                <a:effectLst/>
                <a:latin typeface="+mn-lt"/>
              </a:rPr>
              <a:t>Πολιομυελίτιδα, </a:t>
            </a:r>
            <a:r>
              <a:rPr lang="el-GR" sz="2800" dirty="0" err="1" smtClean="0">
                <a:effectLst/>
                <a:latin typeface="+mn-lt"/>
              </a:rPr>
              <a:t>μεταπολιομυελιδικό</a:t>
            </a:r>
            <a:r>
              <a:rPr lang="el-GR" sz="2800" dirty="0" smtClean="0">
                <a:effectLst/>
                <a:latin typeface="+mn-lt"/>
              </a:rPr>
              <a:t> σύνδρομο, επιπτώσεις, βαθμός παράλυσης και βασικές αρχές άσκησης.</a:t>
            </a:r>
          </a:p>
          <a:p>
            <a:pPr algn="just"/>
            <a:r>
              <a:rPr lang="el-GR" sz="2800" dirty="0" smtClean="0"/>
              <a:t>Ακρωτηριασμοί άνω &amp; κάτω άκρου, αίτια, επιλογή και εκμάθηση τεχνητού μέλους, ψυχολογική προσαρμογή και υποστήριξη, βασικές αρχές άσκησης.</a:t>
            </a:r>
            <a:endParaRPr lang="el-GR" sz="2800" dirty="0" smtClean="0">
              <a:effectLst/>
              <a:latin typeface="+mn-lt"/>
            </a:endParaRPr>
          </a:p>
          <a:p>
            <a:endParaRPr lang="el-GR" dirty="0">
              <a:effectLst/>
              <a:latin typeface="+mn-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11188" y="1052513"/>
            <a:ext cx="7772400" cy="762000"/>
          </a:xfrm>
          <a:prstGeom prst="rect">
            <a:avLst/>
          </a:prstGeom>
          <a:noFill/>
          <a:ln w="9525">
            <a:noFill/>
            <a:miter lim="800000"/>
            <a:headEnd/>
            <a:tailEnd/>
          </a:ln>
          <a:effectLst/>
        </p:spPr>
        <p:txBody>
          <a:bodyPr anchor="ctr"/>
          <a:lstStyle/>
          <a:p>
            <a:pPr algn="ctr"/>
            <a:r>
              <a:rPr lang="el-GR" sz="4000" b="1" dirty="0" smtClean="0"/>
              <a:t>Πολιομυελίτιδα</a:t>
            </a:r>
            <a:endParaRPr lang="el-GR" sz="4000" b="1" dirty="0"/>
          </a:p>
        </p:txBody>
      </p:sp>
      <p:sp>
        <p:nvSpPr>
          <p:cNvPr id="72707" name="Rectangle 3"/>
          <p:cNvSpPr>
            <a:spLocks noChangeArrowheads="1"/>
          </p:cNvSpPr>
          <p:nvPr/>
        </p:nvSpPr>
        <p:spPr bwMode="auto">
          <a:xfrm>
            <a:off x="1403350" y="2492375"/>
            <a:ext cx="6121400" cy="2087563"/>
          </a:xfrm>
          <a:prstGeom prst="rect">
            <a:avLst/>
          </a:prstGeom>
          <a:noFill/>
          <a:ln w="9525">
            <a:noFill/>
            <a:miter lim="800000"/>
            <a:headEnd/>
            <a:tailEnd/>
          </a:ln>
          <a:effectLst/>
        </p:spPr>
        <p:txBody>
          <a:bodyPr/>
          <a:lstStyle/>
          <a:p>
            <a:pPr marL="342900" indent="-342900" algn="just">
              <a:spcBef>
                <a:spcPct val="20000"/>
              </a:spcBef>
              <a:buSzPct val="80000"/>
              <a:buFont typeface="Arial" pitchFamily="34" charset="0"/>
              <a:buChar char="•"/>
            </a:pPr>
            <a:r>
              <a:rPr lang="el-GR" sz="2800" dirty="0"/>
              <a:t>Νόσος που οφείλεται σε λοίμωξη του κεντρικού νευρικού συστήματος από τον ιό της </a:t>
            </a:r>
            <a:r>
              <a:rPr lang="el-GR" sz="2800" dirty="0" smtClean="0"/>
              <a:t>πολιομυελίτιδας </a:t>
            </a:r>
            <a:r>
              <a:rPr lang="el-GR" sz="2800" dirty="0"/>
              <a:t>που προκαλεί μόνιμη παράλυση των μυών.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sz="4000" dirty="0" err="1" smtClean="0">
                <a:effectLst/>
                <a:latin typeface="+mn-lt"/>
              </a:rPr>
              <a:t>Μεταπολιομυελιδικό</a:t>
            </a:r>
            <a:r>
              <a:rPr lang="el-GR" sz="4000" b="1" dirty="0" smtClean="0">
                <a:effectLst/>
                <a:latin typeface="+mn-lt"/>
              </a:rPr>
              <a:t> </a:t>
            </a:r>
            <a:r>
              <a:rPr lang="el-GR" sz="4000" dirty="0">
                <a:effectLst/>
                <a:latin typeface="+mn-lt"/>
              </a:rPr>
              <a:t>Σύνδρομο</a:t>
            </a:r>
          </a:p>
        </p:txBody>
      </p:sp>
      <p:sp>
        <p:nvSpPr>
          <p:cNvPr id="73731" name="Rectangle 3"/>
          <p:cNvSpPr>
            <a:spLocks noGrp="1" noChangeArrowheads="1"/>
          </p:cNvSpPr>
          <p:nvPr>
            <p:ph type="body" idx="1"/>
          </p:nvPr>
        </p:nvSpPr>
        <p:spPr>
          <a:xfrm>
            <a:off x="539750" y="1700213"/>
            <a:ext cx="7570788" cy="4525962"/>
          </a:xfrm>
        </p:spPr>
        <p:txBody>
          <a:bodyPr/>
          <a:lstStyle/>
          <a:p>
            <a:pPr algn="just"/>
            <a:r>
              <a:rPr lang="el-GR" sz="2800" dirty="0">
                <a:effectLst/>
                <a:latin typeface="+mn-lt"/>
              </a:rPr>
              <a:t>Ένα ποσοστό 16% έως 40% των ατόμων που έχουν ήδη νοσήσει βιώνουν χρόνια αργότερα μία επανεμφάνιση των πρώτων συμπτωμάτων της νόσου (</a:t>
            </a:r>
            <a:r>
              <a:rPr lang="el-GR" sz="2800" dirty="0" err="1">
                <a:effectLst/>
                <a:latin typeface="+mn-lt"/>
              </a:rPr>
              <a:t>μετα</a:t>
            </a:r>
            <a:r>
              <a:rPr lang="el-GR" sz="2800" dirty="0">
                <a:effectLst/>
                <a:latin typeface="+mn-lt"/>
              </a:rPr>
              <a:t>-</a:t>
            </a:r>
            <a:r>
              <a:rPr lang="el-GR" sz="2800" dirty="0" err="1">
                <a:effectLst/>
                <a:latin typeface="+mn-lt"/>
              </a:rPr>
              <a:t>πολυομυελιδική</a:t>
            </a:r>
            <a:r>
              <a:rPr lang="el-GR" sz="2800" b="1" dirty="0">
                <a:effectLst/>
                <a:latin typeface="+mn-lt"/>
              </a:rPr>
              <a:t> </a:t>
            </a:r>
            <a:r>
              <a:rPr lang="el-GR" sz="2800" dirty="0">
                <a:effectLst/>
                <a:latin typeface="+mn-lt"/>
              </a:rPr>
              <a:t>παράλυση</a:t>
            </a:r>
            <a:r>
              <a:rPr lang="el-GR" sz="2800" b="1" dirty="0">
                <a:effectLst/>
                <a:latin typeface="+mn-lt"/>
              </a:rPr>
              <a:t> </a:t>
            </a:r>
            <a:r>
              <a:rPr lang="el-GR" sz="2800" dirty="0">
                <a:effectLst/>
                <a:latin typeface="+mn-lt"/>
              </a:rPr>
              <a:t>ή</a:t>
            </a:r>
            <a:r>
              <a:rPr lang="el-GR" sz="2800" b="1" dirty="0">
                <a:effectLst/>
                <a:latin typeface="+mn-lt"/>
              </a:rPr>
              <a:t> </a:t>
            </a:r>
            <a:r>
              <a:rPr lang="en-US" sz="2800" dirty="0">
                <a:effectLst/>
                <a:latin typeface="+mn-lt"/>
              </a:rPr>
              <a:t>post</a:t>
            </a:r>
            <a:r>
              <a:rPr lang="el-GR" sz="2800" dirty="0">
                <a:effectLst/>
                <a:latin typeface="+mn-lt"/>
              </a:rPr>
              <a:t>-</a:t>
            </a:r>
            <a:r>
              <a:rPr lang="en-US" sz="2800" dirty="0">
                <a:effectLst/>
                <a:latin typeface="+mn-lt"/>
              </a:rPr>
              <a:t>polio</a:t>
            </a:r>
            <a:r>
              <a:rPr lang="el-GR" sz="2800" dirty="0">
                <a:effectLst/>
                <a:latin typeface="+mn-lt"/>
              </a:rPr>
              <a:t> σύνδρομο) με έντονη κόπωση, αδυναμία, πόνο αρθρώσεων και αστάθεια.</a:t>
            </a:r>
            <a:r>
              <a:rPr lang="el-GR" dirty="0">
                <a:effectLst/>
                <a:latin typeface="+mn-lt"/>
              </a:rPr>
              <a:t> </a:t>
            </a:r>
          </a:p>
          <a:p>
            <a:pPr algn="just"/>
            <a:endParaRPr lang="el-GR" dirty="0">
              <a:effectLst/>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8313" y="188913"/>
            <a:ext cx="8229600" cy="706437"/>
          </a:xfrm>
        </p:spPr>
        <p:txBody>
          <a:bodyPr/>
          <a:lstStyle/>
          <a:p>
            <a:r>
              <a:rPr lang="el-GR" sz="4000">
                <a:effectLst/>
                <a:latin typeface="+mn-lt"/>
              </a:rPr>
              <a:t>Ψυχολογικές Επιπτώσεις</a:t>
            </a:r>
          </a:p>
        </p:txBody>
      </p:sp>
      <p:sp>
        <p:nvSpPr>
          <p:cNvPr id="105475" name="Rectangle 3"/>
          <p:cNvSpPr>
            <a:spLocks noGrp="1" noChangeArrowheads="1"/>
          </p:cNvSpPr>
          <p:nvPr>
            <p:ph type="body" idx="1"/>
          </p:nvPr>
        </p:nvSpPr>
        <p:spPr>
          <a:xfrm>
            <a:off x="179388" y="1341438"/>
            <a:ext cx="8713787" cy="5327650"/>
          </a:xfrm>
        </p:spPr>
        <p:txBody>
          <a:bodyPr/>
          <a:lstStyle/>
          <a:p>
            <a:pPr algn="just">
              <a:lnSpc>
                <a:spcPct val="80000"/>
              </a:lnSpc>
            </a:pPr>
            <a:r>
              <a:rPr lang="el-GR" sz="2400">
                <a:effectLst/>
                <a:latin typeface="+mn-lt"/>
              </a:rPr>
              <a:t>Η ύπαρξη καταθλιπτικών συμπτωμάτων ποικίλλει από έρευνα σε έρευνα. </a:t>
            </a:r>
          </a:p>
          <a:p>
            <a:pPr algn="just">
              <a:lnSpc>
                <a:spcPct val="80000"/>
              </a:lnSpc>
            </a:pPr>
            <a:r>
              <a:rPr lang="el-GR" sz="2400">
                <a:effectLst/>
                <a:latin typeface="+mn-lt"/>
              </a:rPr>
              <a:t>Συχνά αναφέρεται μία θετική σχέση του βαθμού παράλυσης που προκαλεί η πολιομυελίτιδα και των συμπτωμάτων της (κυρίως της χρόνιας κόπωσης, της μυϊκής αδυναμίας και της αίσθησης πόνου) με την αύξηση των συμπτωμάτων κατάθλιψης,  και τους ασθενείς να αναφέρουν μία χαμηλότερη ποιότητα ζωής, προβλήματα προσαρμογής στο περιβάλλον, συχνό αίσθημα μοναξιάς,  και μία αίσθηση ότι είναι «άρρωστοι» (τάση υποχονδρίασης).</a:t>
            </a:r>
          </a:p>
          <a:p>
            <a:pPr algn="just">
              <a:lnSpc>
                <a:spcPct val="80000"/>
              </a:lnSpc>
            </a:pPr>
            <a:r>
              <a:rPr lang="el-GR" sz="2400">
                <a:effectLst/>
                <a:latin typeface="+mn-lt"/>
              </a:rPr>
              <a:t>Άλλες έρευνες ωστόσο που σύγκριναν την προσωπικότητα των ατόμων με πολιομυελίτιδα με υγιή άτομα δεν ανέδειξαν στατιστικά σημαντικές διαφορές  που να δείχνουν ότι το ψυχολογικό προφίλ μεταξύ των δύο ομάδων πραγματικά διαφέρει.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11188" y="765175"/>
            <a:ext cx="7772400" cy="762000"/>
          </a:xfrm>
          <a:prstGeom prst="rect">
            <a:avLst/>
          </a:prstGeom>
          <a:noFill/>
          <a:ln w="9525">
            <a:noFill/>
            <a:miter lim="800000"/>
            <a:headEnd/>
            <a:tailEnd/>
          </a:ln>
          <a:effectLst/>
        </p:spPr>
        <p:txBody>
          <a:bodyPr anchor="ctr"/>
          <a:lstStyle/>
          <a:p>
            <a:pPr algn="ctr"/>
            <a:r>
              <a:rPr lang="el-GR" sz="4000" b="1" dirty="0"/>
              <a:t>Βαθμός Παράλυσης</a:t>
            </a:r>
          </a:p>
        </p:txBody>
      </p:sp>
      <p:sp>
        <p:nvSpPr>
          <p:cNvPr id="74755" name="Rectangle 3"/>
          <p:cNvSpPr>
            <a:spLocks noChangeArrowheads="1"/>
          </p:cNvSpPr>
          <p:nvPr/>
        </p:nvSpPr>
        <p:spPr bwMode="auto">
          <a:xfrm>
            <a:off x="611188" y="2133600"/>
            <a:ext cx="7488237" cy="3744913"/>
          </a:xfrm>
          <a:prstGeom prst="rect">
            <a:avLst/>
          </a:prstGeom>
          <a:noFill/>
          <a:ln w="9525">
            <a:noFill/>
            <a:miter lim="800000"/>
            <a:headEnd/>
            <a:tailEnd/>
          </a:ln>
          <a:effectLst/>
        </p:spPr>
        <p:txBody>
          <a:bodyPr/>
          <a:lstStyle/>
          <a:p>
            <a:pPr marL="342900" indent="-342900" algn="just">
              <a:spcBef>
                <a:spcPct val="20000"/>
              </a:spcBef>
              <a:buSzPct val="80000"/>
              <a:buFont typeface="Arial" pitchFamily="34" charset="0"/>
              <a:buChar char="•"/>
            </a:pPr>
            <a:r>
              <a:rPr lang="el-GR" sz="2800" dirty="0"/>
              <a:t>Ο βαθμός της παράλυσης στην πολιομυελίτιδα εξαρτάται από το ποσοστό και την θέση των κινητικών κυττάρων που πλήττονται. Μπορεί να παραλύσει μόνο ένας μυς ή ένα ολόκληρο κάτω άκρο, ή να προκληθεί παραπληγία ή τετραπληγία.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1042</Words>
  <Application>Microsoft Office PowerPoint</Application>
  <PresentationFormat>Προβολή στην οθόνη (4:3)</PresentationFormat>
  <Paragraphs>113</Paragraphs>
  <Slides>31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Διαφάνεια 6</vt:lpstr>
      <vt:lpstr>Μεταπολιομυελιδικό Σύνδρομο</vt:lpstr>
      <vt:lpstr>Ψυχολογικές Επιπτώσεις</vt:lpstr>
      <vt:lpstr>Διαφάνεια 9</vt:lpstr>
      <vt:lpstr>Διαφάνεια 10</vt:lpstr>
      <vt:lpstr>Διαφάνεια 11</vt:lpstr>
      <vt:lpstr>Διαφάνεια 12</vt:lpstr>
      <vt:lpstr>Διαφάνεια 13</vt:lpstr>
      <vt:lpstr>Αρχές Άσκησης</vt:lpstr>
      <vt:lpstr>Αρχές Άσκησης</vt:lpstr>
      <vt:lpstr>Αρχές Άσκησης</vt:lpstr>
      <vt:lpstr>3. Ακρωτηριασμοί</vt:lpstr>
      <vt:lpstr>Αίτια</vt:lpstr>
      <vt:lpstr>Επιλογή Τεχνητού Μέλους</vt:lpstr>
      <vt:lpstr>Ψυχολογική προσαρμογή</vt:lpstr>
      <vt:lpstr>Ψυχολογική υποστήριξη</vt:lpstr>
      <vt:lpstr>Αρχές Άσκησης</vt:lpstr>
      <vt:lpstr>Αρχές Άσκησης</vt:lpstr>
      <vt:lpstr>Αρχές Άσκησης</vt:lpstr>
      <vt:lpstr>Αρχές Άσκησης</vt:lpstr>
      <vt:lpstr>Αρχές Άσκησης</vt:lpstr>
      <vt:lpstr>Αρχές Άσκησης</vt:lpstr>
      <vt:lpstr>Αρχές Άσκησης</vt:lpstr>
      <vt:lpstr>Αρχές Άσκησης</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172</cp:revision>
  <dcterms:created xsi:type="dcterms:W3CDTF">2012-09-06T09:03:05Z</dcterms:created>
  <dcterms:modified xsi:type="dcterms:W3CDTF">2015-07-21T21:32:32Z</dcterms:modified>
</cp:coreProperties>
</file>