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0.xml" ContentType="application/vnd.openxmlformats-officedocument.presentationml.tags+xml"/>
  <Override PartName="/ppt/notesSlides/notesSlide13.xml" ContentType="application/vnd.openxmlformats-officedocument.presentationml.notesSlide+xml"/>
  <Override PartName="/ppt/tags/tag11.xml" ContentType="application/vnd.openxmlformats-officedocument.presentationml.tags+xml"/>
  <Override PartName="/ppt/notesSlides/notesSlide14.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14.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
  </p:sldMasterIdLst>
  <p:notesMasterIdLst>
    <p:notesMasterId r:id="rId26"/>
  </p:notesMasterIdLst>
  <p:handoutMasterIdLst>
    <p:handoutMasterId r:id="rId27"/>
  </p:handoutMasterIdLst>
  <p:sldIdLst>
    <p:sldId id="257" r:id="rId3"/>
    <p:sldId id="264" r:id="rId4"/>
    <p:sldId id="414" r:id="rId5"/>
    <p:sldId id="540" r:id="rId6"/>
    <p:sldId id="529" r:id="rId7"/>
    <p:sldId id="530" r:id="rId8"/>
    <p:sldId id="531" r:id="rId9"/>
    <p:sldId id="532" r:id="rId10"/>
    <p:sldId id="533" r:id="rId11"/>
    <p:sldId id="534" r:id="rId12"/>
    <p:sldId id="535" r:id="rId13"/>
    <p:sldId id="536" r:id="rId14"/>
    <p:sldId id="537" r:id="rId15"/>
    <p:sldId id="538" r:id="rId16"/>
    <p:sldId id="539" r:id="rId17"/>
    <p:sldId id="325" r:id="rId18"/>
    <p:sldId id="271" r:id="rId19"/>
    <p:sldId id="258" r:id="rId20"/>
    <p:sldId id="259" r:id="rId21"/>
    <p:sldId id="260" r:id="rId22"/>
    <p:sldId id="272" r:id="rId23"/>
    <p:sldId id="273" r:id="rId24"/>
    <p:sldId id="261" r:id="rId25"/>
  </p:sldIdLst>
  <p:sldSz cx="9144000" cy="6858000" type="screen4x3"/>
  <p:notesSz cx="6858000" cy="9144000"/>
  <p:custDataLst>
    <p:tags r:id="rId28"/>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Μεσαίο στυλ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Μεσαίο στυλ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93D81CF-94F2-401A-BA57-92F5A7B2D0C5}" styleName="Μεσαίο στυλ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353" autoAdjust="0"/>
    <p:restoredTop sz="94660"/>
  </p:normalViewPr>
  <p:slideViewPr>
    <p:cSldViewPr>
      <p:cViewPr>
        <p:scale>
          <a:sx n="94" d="100"/>
          <a:sy n="94" d="100"/>
        </p:scale>
        <p:origin x="-72" y="-168"/>
      </p:cViewPr>
      <p:guideLst>
        <p:guide orient="horz" pos="2160"/>
        <p:guide pos="2880"/>
      </p:guideLst>
    </p:cSldViewPr>
  </p:slideViewPr>
  <p:notesTextViewPr>
    <p:cViewPr>
      <p:scale>
        <a:sx n="1" d="1"/>
        <a:sy n="1" d="1"/>
      </p:scale>
      <p:origin x="0" y="0"/>
    </p:cViewPr>
  </p:notesTextViewPr>
  <p:notesViewPr>
    <p:cSldViewPr>
      <p:cViewPr varScale="1">
        <p:scale>
          <a:sx n="87" d="100"/>
          <a:sy n="87" d="100"/>
        </p:scale>
        <p:origin x="171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0EF50A-55ED-4A03-87BC-716CA1045112}" type="datetimeFigureOut">
              <a:rPr lang="el-GR" smtClean="0"/>
              <a:t>15/3/2016</a:t>
            </a:fld>
            <a:endParaRPr lang="el-GR"/>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0F05BE-2FF4-4054-B69B-EBAD88308E2B}" type="slidenum">
              <a:rPr lang="el-GR" smtClean="0"/>
              <a:t>‹#›</a:t>
            </a:fld>
            <a:endParaRPr lang="el-GR"/>
          </a:p>
        </p:txBody>
      </p:sp>
    </p:spTree>
    <p:extLst>
      <p:ext uri="{BB962C8B-B14F-4D97-AF65-F5344CB8AC3E}">
        <p14:creationId xmlns:p14="http://schemas.microsoft.com/office/powerpoint/2010/main" val="312828619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1FAE34-A9BA-4005-8175-E6F8E72C8B1C}" type="datetimeFigureOut">
              <a:rPr lang="el-GR" smtClean="0"/>
              <a:t>15/3/2016</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40790D-22C5-45BB-A770-83CDE294324C}" type="slidenum">
              <a:rPr lang="el-GR" smtClean="0"/>
              <a:t>‹#›</a:t>
            </a:fld>
            <a:endParaRPr lang="el-GR"/>
          </a:p>
        </p:txBody>
      </p:sp>
    </p:spTree>
    <p:extLst>
      <p:ext uri="{BB962C8B-B14F-4D97-AF65-F5344CB8AC3E}">
        <p14:creationId xmlns:p14="http://schemas.microsoft.com/office/powerpoint/2010/main" val="379608203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Tree>
    <p:extLst>
      <p:ext uri="{BB962C8B-B14F-4D97-AF65-F5344CB8AC3E}">
        <p14:creationId xmlns:p14="http://schemas.microsoft.com/office/powerpoint/2010/main" val="32356264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Tree>
    <p:extLst>
      <p:ext uri="{BB962C8B-B14F-4D97-AF65-F5344CB8AC3E}">
        <p14:creationId xmlns:p14="http://schemas.microsoft.com/office/powerpoint/2010/main" val="4439959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Tree>
    <p:extLst>
      <p:ext uri="{BB962C8B-B14F-4D97-AF65-F5344CB8AC3E}">
        <p14:creationId xmlns:p14="http://schemas.microsoft.com/office/powerpoint/2010/main" val="3290060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Tree>
    <p:extLst>
      <p:ext uri="{BB962C8B-B14F-4D97-AF65-F5344CB8AC3E}">
        <p14:creationId xmlns:p14="http://schemas.microsoft.com/office/powerpoint/2010/main" val="4051807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Tree>
    <p:extLst>
      <p:ext uri="{BB962C8B-B14F-4D97-AF65-F5344CB8AC3E}">
        <p14:creationId xmlns:p14="http://schemas.microsoft.com/office/powerpoint/2010/main" val="8363420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21451231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11870570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Tree>
    <p:extLst>
      <p:ext uri="{BB962C8B-B14F-4D97-AF65-F5344CB8AC3E}">
        <p14:creationId xmlns:p14="http://schemas.microsoft.com/office/powerpoint/2010/main" val="4283580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Tree>
    <p:extLst>
      <p:ext uri="{BB962C8B-B14F-4D97-AF65-F5344CB8AC3E}">
        <p14:creationId xmlns:p14="http://schemas.microsoft.com/office/powerpoint/2010/main" val="4283580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772495F7-EA5A-4BF1-97BD-3EA59B1C7344}" type="datetime1">
              <a:rPr lang="el-GR" smtClean="0"/>
              <a:t>15/3/2016</a:t>
            </a:fld>
            <a:endParaRPr lang="el-GR"/>
          </a:p>
        </p:txBody>
      </p:sp>
      <p:sp>
        <p:nvSpPr>
          <p:cNvPr id="5" name="Θέση υποσέλιδου 4"/>
          <p:cNvSpPr>
            <a:spLocks noGrp="1"/>
          </p:cNvSpPr>
          <p:nvPr>
            <p:ph type="ftr" sz="quarter" idx="11"/>
          </p:nvPr>
        </p:nvSpPr>
        <p:spPr/>
        <p:txBody>
          <a:bodyPr/>
          <a:lstStyle>
            <a:lvl1pPr>
              <a:defRPr sz="800"/>
            </a:lvl1pPr>
          </a:lstStyle>
          <a:p>
            <a:endParaRPr lang="el-GR" dirty="0"/>
          </a:p>
        </p:txBody>
      </p:sp>
      <p:sp>
        <p:nvSpPr>
          <p:cNvPr id="6" name="Θέση αριθμού διαφάνειας 5"/>
          <p:cNvSpPr>
            <a:spLocks noGrp="1"/>
          </p:cNvSpPr>
          <p:nvPr>
            <p:ph type="sldNum" sz="quarter" idx="12"/>
          </p:nvPr>
        </p:nvSpPr>
        <p:spPr/>
        <p:txBody>
          <a:bodyPr/>
          <a:lstStyle>
            <a:lvl1pPr>
              <a:defRPr sz="900"/>
            </a:lvl1pPr>
          </a:lstStyle>
          <a:p>
            <a:fld id="{2F6EEB8D-302B-4BB7-AB7B-5E18E67E8EEA}" type="slidenum">
              <a:rPr lang="el-GR" smtClean="0"/>
              <a:pPr/>
              <a:t>‹#›</a:t>
            </a:fld>
            <a:endParaRPr lang="el-GR" dirty="0"/>
          </a:p>
        </p:txBody>
      </p:sp>
    </p:spTree>
    <p:extLst>
      <p:ext uri="{BB962C8B-B14F-4D97-AF65-F5344CB8AC3E}">
        <p14:creationId xmlns:p14="http://schemas.microsoft.com/office/powerpoint/2010/main" val="182162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8A5B6F5-F0C7-458C-A13A-62C9F54F26FB}" type="datetime1">
              <a:rPr lang="el-GR" smtClean="0"/>
              <a:t>15/3/2016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2144907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615451EE-4AFD-4E30-94E7-779BB40A6C08}" type="datetime1">
              <a:rPr lang="el-GR" smtClean="0"/>
              <a:t>15/3/2016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4107737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Τίτλος και Περιεχόμενο">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7" name="Θέση ημερομηνίας 6"/>
          <p:cNvSpPr>
            <a:spLocks noGrp="1"/>
          </p:cNvSpPr>
          <p:nvPr>
            <p:ph type="dt" sz="half" idx="10"/>
          </p:nvPr>
        </p:nvSpPr>
        <p:spPr/>
        <p:txBody>
          <a:bodyPr/>
          <a:lstStyle/>
          <a:p>
            <a:fld id="{1D64D9E6-9565-4989-AE67-B0B222932FCC}" type="datetime1">
              <a:rPr lang="el-GR" smtClean="0"/>
              <a:t>15/3/2016</a:t>
            </a:fld>
            <a:endParaRPr lang="el-GR"/>
          </a:p>
        </p:txBody>
      </p:sp>
      <p:sp>
        <p:nvSpPr>
          <p:cNvPr id="9" name="Θέση αριθμού διαφάνειας 8"/>
          <p:cNvSpPr>
            <a:spLocks noGrp="1"/>
          </p:cNvSpPr>
          <p:nvPr>
            <p:ph type="sldNum" sz="quarter" idx="12"/>
          </p:nvPr>
        </p:nvSpPr>
        <p:spPr/>
        <p:txBody>
          <a:bodyPr/>
          <a:lstStyle/>
          <a:p>
            <a:fld id="{2F6EEB8D-302B-4BB7-AB7B-5E18E67E8EEA}" type="slidenum">
              <a:rPr lang="el-GR" smtClean="0"/>
              <a:t>‹#›</a:t>
            </a:fld>
            <a:endParaRPr lang="el-GR"/>
          </a:p>
        </p:txBody>
      </p:sp>
      <p:sp>
        <p:nvSpPr>
          <p:cNvPr id="10" name="Τίτλος 9"/>
          <p:cNvSpPr>
            <a:spLocks noGrp="1"/>
          </p:cNvSpPr>
          <p:nvPr>
            <p:ph type="title"/>
          </p:nvPr>
        </p:nvSpPr>
        <p:spPr/>
        <p:txBody>
          <a:bodyPr/>
          <a:lstStyle/>
          <a:p>
            <a:r>
              <a:rPr lang="el-GR" smtClean="0"/>
              <a:t>Στυλ κύριου τίτλου</a:t>
            </a:r>
            <a:endParaRPr lang="el-GR"/>
          </a:p>
        </p:txBody>
      </p:sp>
      <p:sp>
        <p:nvSpPr>
          <p:cNvPr id="11" name="Θέση υποσέλιδου 1" descr="[DECORATIVE]"/>
          <p:cNvSpPr txBox="1">
            <a:spLocks/>
          </p:cNvSpPr>
          <p:nvPr userDrawn="1"/>
        </p:nvSpPr>
        <p:spPr>
          <a:xfrm>
            <a:off x="2514600" y="6356350"/>
            <a:ext cx="3657600" cy="365125"/>
          </a:xfrm>
          <a:prstGeom prst="rect">
            <a:avLst/>
          </a:prstGeom>
        </p:spPr>
        <p:txBody>
          <a:bodyPr vert="horz" lIns="91440" tIns="45720" rIns="91440" bIns="45720" rtlCol="0" anchor="ctr"/>
          <a:lstStyle>
            <a:defPPr>
              <a:defRPr lang="el-G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lgn="ctr">
              <a:spcBef>
                <a:spcPts val="0"/>
              </a:spcBef>
              <a:buNone/>
              <a:defRPr/>
            </a:pPr>
            <a:r>
              <a:rPr lang="el-GR" sz="1200" kern="1200" dirty="0" smtClean="0">
                <a:solidFill>
                  <a:prstClr val="black"/>
                </a:solidFill>
                <a:latin typeface="+mn-lt"/>
                <a:ea typeface="+mn-ea"/>
                <a:cs typeface="+mn-cs"/>
              </a:rPr>
              <a:t>Χλοοτάπητας:</a:t>
            </a:r>
            <a:r>
              <a:rPr lang="el-GR" sz="1200" b="1" kern="1200" dirty="0" smtClean="0">
                <a:solidFill>
                  <a:prstClr val="black"/>
                </a:solidFill>
                <a:latin typeface="+mn-lt"/>
                <a:ea typeface="+mn-ea"/>
                <a:cs typeface="+mn-cs"/>
              </a:rPr>
              <a:t>  </a:t>
            </a:r>
            <a:r>
              <a:rPr lang="el-GR" sz="1200" kern="1200" dirty="0" smtClean="0">
                <a:solidFill>
                  <a:prstClr val="black"/>
                </a:solidFill>
                <a:latin typeface="+mn-lt"/>
                <a:ea typeface="+mn-ea"/>
                <a:cs typeface="+mn-cs"/>
              </a:rPr>
              <a:t>Κριτήρια επιλογής</a:t>
            </a:r>
            <a:endParaRPr lang="el-GR" sz="1200" kern="1200" dirty="0">
              <a:solidFill>
                <a:prstClr val="black"/>
              </a:solidFill>
              <a:latin typeface="+mn-lt"/>
              <a:ea typeface="+mn-ea"/>
              <a:cs typeface="+mn-cs"/>
            </a:endParaRPr>
          </a:p>
        </p:txBody>
      </p:sp>
    </p:spTree>
    <p:extLst>
      <p:ext uri="{BB962C8B-B14F-4D97-AF65-F5344CB8AC3E}">
        <p14:creationId xmlns:p14="http://schemas.microsoft.com/office/powerpoint/2010/main" val="3971063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322B44DB-6D97-497F-BD65-D3248C0465B8}" type="datetime1">
              <a:rPr lang="el-GR" smtClean="0"/>
              <a:t>15/3/2016</a:t>
            </a:fld>
            <a:endParaRPr lang="el-GR"/>
          </a:p>
        </p:txBody>
      </p:sp>
      <p:sp>
        <p:nvSpPr>
          <p:cNvPr id="5" name="Θέση υποσέλιδου 4"/>
          <p:cNvSpPr>
            <a:spLocks noGrp="1"/>
          </p:cNvSpPr>
          <p:nvPr>
            <p:ph type="ftr" sz="quarter" idx="11"/>
          </p:nvPr>
        </p:nvSpPr>
        <p:spPr>
          <a:xfrm>
            <a:off x="3124200" y="6356350"/>
            <a:ext cx="3124200" cy="365125"/>
          </a:xfrm>
        </p:spPr>
        <p:txBody>
          <a:bodyPr/>
          <a:lstStyle>
            <a:lvl1pPr>
              <a:defRPr sz="1200"/>
            </a:lvl1pPr>
          </a:lstStyle>
          <a:p>
            <a:endParaRPr lang="el-GR" dirty="0"/>
          </a:p>
        </p:txBody>
      </p:sp>
      <p:sp>
        <p:nvSpPr>
          <p:cNvPr id="6" name="Θέση αριθμού διαφάνειας 5"/>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456059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224CA372-A07A-4F9E-AB9D-249D071CA329}" type="datetime1">
              <a:rPr lang="el-GR" smtClean="0"/>
              <a:t>15/3/2016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3115588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293E9470-2C9B-4770-A0BB-AA86A47F2429}" type="datetime1">
              <a:rPr lang="el-GR" smtClean="0"/>
              <a:t>15/3/2016</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111046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02F67F7D-A137-40D2-8B5B-46F1E696C3E3}" type="datetime1">
              <a:rPr lang="el-GR" smtClean="0"/>
              <a:t>15/3/2016</a:t>
            </a:fld>
            <a:endParaRPr lang="el-GR"/>
          </a:p>
        </p:txBody>
      </p:sp>
      <p:sp>
        <p:nvSpPr>
          <p:cNvPr id="6" name="Ορθογώνιο 5" descr="[DECORATIVE]"/>
          <p:cNvSpPr/>
          <p:nvPr userDrawn="1"/>
        </p:nvSpPr>
        <p:spPr>
          <a:xfrm>
            <a:off x="3651012" y="6397823"/>
            <a:ext cx="1475084" cy="246221"/>
          </a:xfrm>
          <a:prstGeom prst="rect">
            <a:avLst/>
          </a:prstGeom>
        </p:spPr>
        <p:txBody>
          <a:bodyPr wrap="none">
            <a:spAutoFit/>
          </a:bodyPr>
          <a:lstStyle/>
          <a:p>
            <a:r>
              <a:rPr lang="el-GR" sz="1000" dirty="0" smtClean="0"/>
              <a:t>Εργαστηριακό μάθημα 3</a:t>
            </a:r>
            <a:endParaRPr lang="el-GR" sz="1000" dirty="0"/>
          </a:p>
        </p:txBody>
      </p:sp>
      <p:sp>
        <p:nvSpPr>
          <p:cNvPr id="7" name="Ορθογώνιο 6" descr="[DECORATIVE]"/>
          <p:cNvSpPr/>
          <p:nvPr userDrawn="1"/>
        </p:nvSpPr>
        <p:spPr>
          <a:xfrm>
            <a:off x="8001000" y="6352143"/>
            <a:ext cx="335348" cy="246221"/>
          </a:xfrm>
          <a:prstGeom prst="rect">
            <a:avLst/>
          </a:prstGeom>
        </p:spPr>
        <p:txBody>
          <a:bodyPr wrap="none">
            <a:spAutoFit/>
          </a:bodyPr>
          <a:lstStyle/>
          <a:p>
            <a:fld id="{2F6EEB8D-302B-4BB7-AB7B-5E18E67E8EEA}" type="slidenum">
              <a:rPr lang="el-GR" sz="1000" smtClean="0"/>
              <a:pPr/>
              <a:t>‹#›</a:t>
            </a:fld>
            <a:endParaRPr lang="el-GR" sz="1000" dirty="0"/>
          </a:p>
        </p:txBody>
      </p:sp>
    </p:spTree>
    <p:extLst>
      <p:ext uri="{BB962C8B-B14F-4D97-AF65-F5344CB8AC3E}">
        <p14:creationId xmlns:p14="http://schemas.microsoft.com/office/powerpoint/2010/main" val="4204798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7E7EBF60-C644-404F-9D80-F5A58E5BEFAD}" type="datetime1">
              <a:rPr lang="el-GR" smtClean="0"/>
              <a:t>15/3/2016</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74397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09432B2C-BCC9-47A6-A818-E481BEA29FEF}" type="datetime1">
              <a:rPr lang="el-GR" smtClean="0"/>
              <a:t>15/3/2016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1177292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D23FF57-4A9C-49A1-B1AF-59DE18437DEC}" type="datetime1">
              <a:rPr lang="el-GR" smtClean="0"/>
              <a:t>15/3/2016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2F6EEB8D-302B-4BB7-AB7B-5E18E67E8EEA}" type="slidenum">
              <a:rPr lang="el-GR" smtClean="0"/>
              <a:t>‹#›</a:t>
            </a:fld>
            <a:endParaRPr lang="el-GR"/>
          </a:p>
        </p:txBody>
      </p:sp>
    </p:spTree>
    <p:extLst>
      <p:ext uri="{BB962C8B-B14F-4D97-AF65-F5344CB8AC3E}">
        <p14:creationId xmlns:p14="http://schemas.microsoft.com/office/powerpoint/2010/main" val="416752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648FB7-7C6D-4000-9B4E-97B23EE7D007}" type="datetime1">
              <a:rPr lang="el-GR" smtClean="0"/>
              <a:t>15/3/2016</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6EEB8D-302B-4BB7-AB7B-5E18E67E8EEA}" type="slidenum">
              <a:rPr lang="el-GR" smtClean="0"/>
              <a:t>‹#›</a:t>
            </a:fld>
            <a:endParaRPr lang="el-GR"/>
          </a:p>
        </p:txBody>
      </p:sp>
    </p:spTree>
    <p:extLst>
      <p:ext uri="{BB962C8B-B14F-4D97-AF65-F5344CB8AC3E}">
        <p14:creationId xmlns:p14="http://schemas.microsoft.com/office/powerpoint/2010/main" val="116253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1.xml"/><Relationship Id="rId7" Type="http://schemas.openxmlformats.org/officeDocument/2006/relationships/hyperlink" Target="http://creativecommons.org/licenses/by-nc-sa/4.0/deed.el" TargetMode="Externa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1.jpeg"/><Relationship Id="rId5" Type="http://schemas.openxmlformats.org/officeDocument/2006/relationships/hyperlink" Target="http://www.teilar.gr/" TargetMode="External"/><Relationship Id="rId10" Type="http://schemas.openxmlformats.org/officeDocument/2006/relationships/image" Target="../media/image3.png"/><Relationship Id="rId4" Type="http://schemas.openxmlformats.org/officeDocument/2006/relationships/notesSlide" Target="../notesSlides/notesSlide1.xml"/><Relationship Id="rId9" Type="http://schemas.openxmlformats.org/officeDocument/2006/relationships/hyperlink" Target="http://www.edulll.gr/"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ags" Target="../tags/tag13.xml"/><Relationship Id="rId6" Type="http://schemas.openxmlformats.org/officeDocument/2006/relationships/hyperlink" Target="http://www.edulll.gr/" TargetMode="External"/><Relationship Id="rId5" Type="http://schemas.openxmlformats.org/officeDocument/2006/relationships/image" Target="../media/image2.png"/><Relationship Id="rId4" Type="http://schemas.openxmlformats.org/officeDocument/2006/relationships/hyperlink" Target="http://creativecommons.org/licenses/by-nc-sa/4.0/deed.e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cdev.teilar.gr/courses/AGR102/index.php"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hyperlink" Target="http://www.edulll.gr/" TargetMode="Externa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14.xml"/><Relationship Id="rId5" Type="http://schemas.openxmlformats.org/officeDocument/2006/relationships/image" Target="../media/image6.png"/><Relationship Id="rId4" Type="http://schemas.openxmlformats.org/officeDocument/2006/relationships/hyperlink" Target="http://creativecommons.org/licenses/by-nc-sa/4.0/deed.el"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50" name="Ομάδα 1" descr="Λογότυπο του Τεϊ Θεσσαλίας. Τεχνολογικό εκπαιδευτικό ίδρυμα Θεσσαλίας."/>
          <p:cNvGrpSpPr>
            <a:grpSpLocks/>
          </p:cNvGrpSpPr>
          <p:nvPr/>
        </p:nvGrpSpPr>
        <p:grpSpPr bwMode="auto">
          <a:xfrm>
            <a:off x="611188" y="406400"/>
            <a:ext cx="3455987" cy="1093420"/>
            <a:chOff x="611559" y="406230"/>
            <a:chExt cx="3456384" cy="1093809"/>
          </a:xfrm>
        </p:grpSpPr>
        <p:pic>
          <p:nvPicPr>
            <p:cNvPr id="3" name="Εικόνα 1" descr="Λογότυπο του Τεϊ Θεσσαλίας." title="Λογότυπο του Ιδρύματος.">
              <a:hlinkClick r:id="rId5" tooltip="Μετάβαση στην ιστοσελίδα του Ιδρύματος"/>
            </p:cNvPr>
            <p:cNvPicPr>
              <a:picLocks noChangeAspect="1" noChangeArrowheads="1"/>
            </p:cNvPicPr>
            <p:nvPr/>
          </p:nvPicPr>
          <p:blipFill>
            <a:blip r:embed="rId6"/>
            <a:srcRect/>
            <a:stretch>
              <a:fillRect/>
            </a:stretch>
          </p:blipFill>
          <p:spPr bwMode="gray">
            <a:xfrm>
              <a:off x="611559" y="406230"/>
              <a:ext cx="1079624" cy="1041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Θέση περιεχομένου 1"/>
            <p:cNvSpPr txBox="1">
              <a:spLocks noChangeArrowheads="1"/>
            </p:cNvSpPr>
            <p:nvPr>
              <p:custDataLst>
                <p:tags r:id="rId2"/>
              </p:custDataLst>
            </p:nvPr>
          </p:nvSpPr>
          <p:spPr bwMode="auto">
            <a:xfrm>
              <a:off x="1810182" y="484376"/>
              <a:ext cx="225776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l-GR" sz="2000" dirty="0" smtClean="0"/>
                <a:t>Τεχνολογικό Εκπαιδευτικό </a:t>
              </a:r>
            </a:p>
            <a:p>
              <a:pPr eaLnBrk="1" hangingPunct="1"/>
              <a:r>
                <a:rPr lang="el-GR" sz="2000" dirty="0" smtClean="0"/>
                <a:t>Ίδρυμα Θεσσαλίας</a:t>
              </a:r>
              <a:endParaRPr lang="el-GR" sz="2000" dirty="0"/>
            </a:p>
          </p:txBody>
        </p:sp>
      </p:grpSp>
      <p:sp>
        <p:nvSpPr>
          <p:cNvPr id="2" name="Τίτλος 1"/>
          <p:cNvSpPr>
            <a:spLocks noGrp="1"/>
          </p:cNvSpPr>
          <p:nvPr>
            <p:ph type="ctrTitle"/>
          </p:nvPr>
        </p:nvSpPr>
        <p:spPr>
          <a:xfrm>
            <a:off x="76200" y="1676400"/>
            <a:ext cx="8839200" cy="1470025"/>
          </a:xfrm>
        </p:spPr>
        <p:txBody>
          <a:bodyPr>
            <a:normAutofit/>
          </a:bodyPr>
          <a:lstStyle/>
          <a:p>
            <a:r>
              <a:rPr lang="el-GR" b="1" dirty="0">
                <a:solidFill>
                  <a:prstClr val="black"/>
                </a:solidFill>
              </a:rPr>
              <a:t>Τεχνολογία Πρασίνου</a:t>
            </a:r>
            <a:endParaRPr lang="el-GR" dirty="0"/>
          </a:p>
        </p:txBody>
      </p:sp>
      <p:sp>
        <p:nvSpPr>
          <p:cNvPr id="6" name="Θέση περιεχομένου 2"/>
          <p:cNvSpPr txBox="1">
            <a:spLocks/>
          </p:cNvSpPr>
          <p:nvPr/>
        </p:nvSpPr>
        <p:spPr>
          <a:xfrm>
            <a:off x="1295400" y="3323930"/>
            <a:ext cx="6588967" cy="2362200"/>
          </a:xfrm>
          <a:prstGeom prst="rect">
            <a:avLst/>
          </a:prstGeom>
        </p:spPr>
        <p:txBody>
          <a:bodyPr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buNone/>
              <a:defRPr/>
            </a:pPr>
            <a:r>
              <a:rPr lang="el-GR" sz="2800" b="1" dirty="0">
                <a:solidFill>
                  <a:prstClr val="black"/>
                </a:solidFill>
                <a:ea typeface="+mj-ea"/>
                <a:cs typeface="+mj-cs"/>
              </a:rPr>
              <a:t>Ενότητα </a:t>
            </a:r>
            <a:r>
              <a:rPr lang="el-GR" sz="2800" b="1" dirty="0" smtClean="0">
                <a:solidFill>
                  <a:prstClr val="black"/>
                </a:solidFill>
                <a:ea typeface="+mj-ea"/>
                <a:cs typeface="+mj-cs"/>
              </a:rPr>
              <a:t>1β: </a:t>
            </a:r>
            <a:r>
              <a:rPr lang="el-GR" sz="2800" dirty="0">
                <a:solidFill>
                  <a:prstClr val="black"/>
                </a:solidFill>
                <a:ea typeface="+mj-ea"/>
                <a:cs typeface="+mj-cs"/>
              </a:rPr>
              <a:t>Χλοοτάπητας:</a:t>
            </a:r>
            <a:r>
              <a:rPr lang="el-GR" sz="2800" b="1" dirty="0">
                <a:solidFill>
                  <a:prstClr val="black"/>
                </a:solidFill>
                <a:ea typeface="+mj-ea"/>
                <a:cs typeface="+mj-cs"/>
              </a:rPr>
              <a:t> </a:t>
            </a:r>
            <a:endParaRPr lang="el-GR" sz="2800" b="1" dirty="0" smtClean="0">
              <a:solidFill>
                <a:prstClr val="black"/>
              </a:solidFill>
              <a:ea typeface="+mj-ea"/>
              <a:cs typeface="+mj-cs"/>
            </a:endParaRPr>
          </a:p>
          <a:p>
            <a:pPr marL="0" indent="0" algn="ctr">
              <a:spcBef>
                <a:spcPts val="0"/>
              </a:spcBef>
              <a:buNone/>
              <a:defRPr/>
            </a:pPr>
            <a:r>
              <a:rPr lang="el-GR" sz="2800" dirty="0" smtClean="0">
                <a:solidFill>
                  <a:prstClr val="black"/>
                </a:solidFill>
                <a:ea typeface="+mj-ea"/>
                <a:cs typeface="+mj-cs"/>
              </a:rPr>
              <a:t>Κριτήρια </a:t>
            </a:r>
            <a:r>
              <a:rPr lang="el-GR" sz="2800" dirty="0">
                <a:solidFill>
                  <a:prstClr val="black"/>
                </a:solidFill>
                <a:ea typeface="+mj-ea"/>
                <a:cs typeface="+mj-cs"/>
              </a:rPr>
              <a:t>επιλογής</a:t>
            </a:r>
          </a:p>
          <a:p>
            <a:pPr marL="0" indent="0" algn="ctr" fontAlgn="auto">
              <a:spcBef>
                <a:spcPts val="0"/>
              </a:spcBef>
              <a:buFont typeface="Arial" pitchFamily="34" charset="0"/>
              <a:buNone/>
              <a:defRPr/>
            </a:pPr>
            <a:r>
              <a:rPr lang="el-GR" sz="2800" dirty="0" smtClean="0">
                <a:solidFill>
                  <a:prstClr val="black"/>
                </a:solidFill>
                <a:ea typeface="+mj-ea"/>
                <a:cs typeface="+mj-cs"/>
              </a:rPr>
              <a:t> </a:t>
            </a:r>
            <a:r>
              <a:rPr lang="el-GR" sz="2800" dirty="0" smtClean="0"/>
              <a:t>   </a:t>
            </a:r>
            <a:r>
              <a:rPr lang="el-GR" sz="2800" dirty="0" smtClean="0"/>
              <a:t>Καθηγητής </a:t>
            </a:r>
            <a:r>
              <a:rPr lang="el-GR" sz="2800" dirty="0" smtClean="0">
                <a:solidFill>
                  <a:prstClr val="black"/>
                </a:solidFill>
                <a:ea typeface="+mj-ea"/>
                <a:cs typeface="+mj-cs"/>
              </a:rPr>
              <a:t>Παναγιώτης </a:t>
            </a:r>
            <a:r>
              <a:rPr lang="el-GR" sz="2800" dirty="0" err="1" smtClean="0">
                <a:solidFill>
                  <a:prstClr val="black"/>
                </a:solidFill>
                <a:ea typeface="+mj-ea"/>
                <a:cs typeface="+mj-cs"/>
              </a:rPr>
              <a:t>Βύρλας</a:t>
            </a:r>
            <a:r>
              <a:rPr lang="el-GR" sz="2800" dirty="0" smtClean="0">
                <a:solidFill>
                  <a:prstClr val="black"/>
                </a:solidFill>
                <a:ea typeface="+mj-ea"/>
                <a:cs typeface="+mj-cs"/>
              </a:rPr>
              <a:t> </a:t>
            </a:r>
          </a:p>
          <a:p>
            <a:pPr marL="0" indent="0" algn="ctr" fontAlgn="auto">
              <a:spcBef>
                <a:spcPts val="0"/>
              </a:spcBef>
              <a:buFont typeface="Arial" pitchFamily="34" charset="0"/>
              <a:buNone/>
              <a:defRPr/>
            </a:pPr>
            <a:r>
              <a:rPr lang="el-GR" sz="2800" dirty="0" smtClean="0">
                <a:solidFill>
                  <a:prstClr val="black"/>
                </a:solidFill>
                <a:ea typeface="+mj-ea"/>
                <a:cs typeface="+mj-cs"/>
              </a:rPr>
              <a:t>Σχολή Τεχνολόγων Γεωπόνων</a:t>
            </a:r>
          </a:p>
          <a:p>
            <a:pPr marL="0" indent="0" algn="ctr">
              <a:spcBef>
                <a:spcPts val="0"/>
              </a:spcBef>
              <a:buNone/>
              <a:defRPr/>
            </a:pPr>
            <a:r>
              <a:rPr lang="el-GR" sz="2800" dirty="0" smtClean="0">
                <a:solidFill>
                  <a:prstClr val="black"/>
                </a:solidFill>
              </a:rPr>
              <a:t>Τμήμα Τεχνολόγων Γεωπόνων </a:t>
            </a:r>
            <a:endParaRPr lang="el-GR" sz="2800" dirty="0">
              <a:solidFill>
                <a:prstClr val="black"/>
              </a:solidFill>
            </a:endParaRPr>
          </a:p>
        </p:txBody>
      </p:sp>
      <p:pic>
        <p:nvPicPr>
          <p:cNvPr id="9" name="Εικόνα 2" descr=" Λογότυπο για άδειες χρήσης creative commons, b y, n c, s a ">
            <a:hlinkClick r:id="rId7" tooltip="Μετάβαση στην Άδεια Χρήσης"/>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908175" y="5971167"/>
            <a:ext cx="1583921" cy="554177"/>
          </a:xfrm>
          <a:prstGeom prst="rect">
            <a:avLst/>
          </a:prstGeom>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a:hlinkClick r:id="rId9" tooltip="Μετάβαση σε www.edulll.gr"/>
          </p:cNvPr>
          <p:cNvPicPr>
            <a:picLocks noChangeAspect="1" noChangeArrowheads="1"/>
          </p:cNvPicPr>
          <p:nvPr/>
        </p:nvPicPr>
        <p:blipFill>
          <a:blip r:embed="rId10"/>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289166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Τίτλος 1"/>
          <p:cNvSpPr>
            <a:spLocks noGrp="1"/>
          </p:cNvSpPr>
          <p:nvPr>
            <p:ph type="title"/>
          </p:nvPr>
        </p:nvSpPr>
        <p:spPr>
          <a:xfrm>
            <a:off x="457200" y="203200"/>
            <a:ext cx="8229600" cy="704850"/>
          </a:xfrm>
        </p:spPr>
        <p:txBody>
          <a:bodyPr>
            <a:normAutofit fontScale="90000"/>
          </a:bodyPr>
          <a:lstStyle/>
          <a:p>
            <a:r>
              <a:rPr lang="el-GR" altLang="el-GR" b="1" dirty="0" smtClean="0"/>
              <a:t>Εντατικής χρήσης 1.</a:t>
            </a:r>
            <a:endParaRPr lang="el-GR" altLang="el-GR" b="1" dirty="0" smtClean="0"/>
          </a:p>
        </p:txBody>
      </p:sp>
      <p:sp>
        <p:nvSpPr>
          <p:cNvPr id="21507" name="Θέση περιεχομένου 2"/>
          <p:cNvSpPr>
            <a:spLocks noGrp="1"/>
          </p:cNvSpPr>
          <p:nvPr>
            <p:ph idx="1"/>
          </p:nvPr>
        </p:nvSpPr>
        <p:spPr>
          <a:xfrm>
            <a:off x="457200" y="1125538"/>
            <a:ext cx="8229600" cy="5327650"/>
          </a:xfrm>
        </p:spPr>
        <p:txBody>
          <a:bodyPr>
            <a:normAutofit/>
          </a:bodyPr>
          <a:lstStyle/>
          <a:p>
            <a:pPr marL="0" indent="0" algn="just" eaLnBrk="1" hangingPunct="1">
              <a:spcBef>
                <a:spcPct val="0"/>
              </a:spcBef>
              <a:buNone/>
            </a:pPr>
            <a:r>
              <a:rPr lang="el-GR" altLang="el-GR" dirty="0" smtClean="0"/>
              <a:t>Στους χλοοτάπητες εντατικής χρήσης κατατάσσονται οι περιπτώσεις οπού η διαχείριση του χλοοτάπητα είναι καθημερινή και απαιτεί ιδιαίτερες γνώσεις και τεχνικές από τους διαχειριστές/φροντιστές του, ενώ ταυτόχρονα εξειδικευμένος εξοπλισμός και συχνή εφαρμογή λιπασμάτων και φυτοπροστατευτικών ουσιών. </a:t>
            </a:r>
          </a:p>
        </p:txBody>
      </p:sp>
    </p:spTree>
    <p:extLst>
      <p:ext uri="{BB962C8B-B14F-4D97-AF65-F5344CB8AC3E}">
        <p14:creationId xmlns:p14="http://schemas.microsoft.com/office/powerpoint/2010/main" val="27659420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Τίτλος 1"/>
          <p:cNvSpPr>
            <a:spLocks noGrp="1"/>
          </p:cNvSpPr>
          <p:nvPr>
            <p:ph type="title"/>
          </p:nvPr>
        </p:nvSpPr>
        <p:spPr>
          <a:xfrm>
            <a:off x="457200" y="203200"/>
            <a:ext cx="8229600" cy="704850"/>
          </a:xfrm>
        </p:spPr>
        <p:txBody>
          <a:bodyPr>
            <a:normAutofit fontScale="90000"/>
          </a:bodyPr>
          <a:lstStyle/>
          <a:p>
            <a:r>
              <a:rPr lang="el-GR" altLang="el-GR" b="1" dirty="0"/>
              <a:t>Εντατικής χρήσης </a:t>
            </a:r>
            <a:r>
              <a:rPr lang="el-GR" altLang="el-GR" b="1" dirty="0" smtClean="0"/>
              <a:t>2.</a:t>
            </a:r>
            <a:endParaRPr lang="el-GR" altLang="el-GR" b="1" dirty="0" smtClean="0"/>
          </a:p>
        </p:txBody>
      </p:sp>
      <p:sp>
        <p:nvSpPr>
          <p:cNvPr id="21507" name="Θέση περιεχομένου 2"/>
          <p:cNvSpPr>
            <a:spLocks noGrp="1"/>
          </p:cNvSpPr>
          <p:nvPr>
            <p:ph idx="1"/>
          </p:nvPr>
        </p:nvSpPr>
        <p:spPr>
          <a:xfrm>
            <a:off x="457200" y="1125538"/>
            <a:ext cx="8229600" cy="5327650"/>
          </a:xfrm>
        </p:spPr>
        <p:txBody>
          <a:bodyPr>
            <a:normAutofit/>
          </a:bodyPr>
          <a:lstStyle/>
          <a:p>
            <a:pPr marL="0" indent="0" algn="just" eaLnBrk="1" hangingPunct="1">
              <a:spcBef>
                <a:spcPct val="0"/>
              </a:spcBef>
              <a:buNone/>
            </a:pPr>
            <a:r>
              <a:rPr lang="el-GR" altLang="el-GR" dirty="0" smtClean="0"/>
              <a:t>Στην κατηγορία αυτή εντάσσονται χλοοτάπητες αθλητικών εγκαταστάσεων οι οποίοι στα σημεία εκκίνησης (tess) και στις οπές (putting greens) των γηπέδων γκολφ, καθώς και χλοοτάπητες αθλητικών εγκαταστάσεων οι οποίοι υπόκεινται σε συχνή χρήση.</a:t>
            </a:r>
          </a:p>
        </p:txBody>
      </p:sp>
    </p:spTree>
    <p:extLst>
      <p:ext uri="{BB962C8B-B14F-4D97-AF65-F5344CB8AC3E}">
        <p14:creationId xmlns:p14="http://schemas.microsoft.com/office/powerpoint/2010/main" val="6625272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Τίτλος 1"/>
          <p:cNvSpPr>
            <a:spLocks noGrp="1"/>
          </p:cNvSpPr>
          <p:nvPr>
            <p:ph type="title"/>
          </p:nvPr>
        </p:nvSpPr>
        <p:spPr>
          <a:xfrm>
            <a:off x="457200" y="203200"/>
            <a:ext cx="8229600" cy="704850"/>
          </a:xfrm>
        </p:spPr>
        <p:txBody>
          <a:bodyPr>
            <a:normAutofit fontScale="90000"/>
          </a:bodyPr>
          <a:lstStyle/>
          <a:p>
            <a:r>
              <a:rPr lang="el-GR" altLang="el-GR" b="1" dirty="0"/>
              <a:t>Ημιεντατικής χρήσης.</a:t>
            </a:r>
            <a:endParaRPr lang="el-GR" altLang="el-GR" b="1" dirty="0" smtClean="0"/>
          </a:p>
        </p:txBody>
      </p:sp>
      <p:sp>
        <p:nvSpPr>
          <p:cNvPr id="22531" name="Θέση περιεχομένου 2"/>
          <p:cNvSpPr>
            <a:spLocks noGrp="1"/>
          </p:cNvSpPr>
          <p:nvPr>
            <p:ph idx="1"/>
          </p:nvPr>
        </p:nvSpPr>
        <p:spPr>
          <a:xfrm>
            <a:off x="457200" y="1125538"/>
            <a:ext cx="8229600" cy="5327650"/>
          </a:xfrm>
        </p:spPr>
        <p:txBody>
          <a:bodyPr/>
          <a:lstStyle/>
          <a:p>
            <a:pPr marL="0" indent="0" algn="just" eaLnBrk="1" hangingPunct="1">
              <a:spcBef>
                <a:spcPct val="0"/>
              </a:spcBef>
              <a:buNone/>
            </a:pPr>
            <a:r>
              <a:rPr lang="el-GR" altLang="el-GR" dirty="0" smtClean="0"/>
              <a:t>Οι ημιεντατικοί και γενικής χρήσης η φυτοπροστασία λιπασμάτων και φυτοφαρμάκων είναι μέτρια έως και μηδαμινή. Παραδείγματα αυτής της κατηγορίας είναι πάρκα μικρής εκτάσεως ή χλοοτάπητες οι οποίοι χρησιμοποιούνται για την δημιουργία παρόδιας και παραποτάμιας βλάστησης.</a:t>
            </a:r>
          </a:p>
        </p:txBody>
      </p:sp>
    </p:spTree>
    <p:extLst>
      <p:ext uri="{BB962C8B-B14F-4D97-AF65-F5344CB8AC3E}">
        <p14:creationId xmlns:p14="http://schemas.microsoft.com/office/powerpoint/2010/main" val="18702786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Τίτλος 1"/>
          <p:cNvSpPr>
            <a:spLocks noGrp="1"/>
          </p:cNvSpPr>
          <p:nvPr>
            <p:ph type="title"/>
          </p:nvPr>
        </p:nvSpPr>
        <p:spPr>
          <a:xfrm>
            <a:off x="457200" y="203200"/>
            <a:ext cx="8229600" cy="704850"/>
          </a:xfrm>
        </p:spPr>
        <p:txBody>
          <a:bodyPr>
            <a:normAutofit fontScale="90000"/>
          </a:bodyPr>
          <a:lstStyle/>
          <a:p>
            <a:r>
              <a:rPr lang="el-GR" altLang="el-GR" b="1" dirty="0" smtClean="0"/>
              <a:t>Ιδιότητες</a:t>
            </a:r>
            <a:endParaRPr lang="el-GR" altLang="el-GR" b="1" dirty="0" smtClean="0"/>
          </a:p>
        </p:txBody>
      </p:sp>
      <p:pic>
        <p:nvPicPr>
          <p:cNvPr id="23555" name="Εικόνα 5" descr="[DECORATIV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1066800"/>
            <a:ext cx="5409314" cy="508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1048351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Τίτλος 2"/>
          <p:cNvSpPr>
            <a:spLocks noGrp="1"/>
          </p:cNvSpPr>
          <p:nvPr>
            <p:ph type="title"/>
          </p:nvPr>
        </p:nvSpPr>
        <p:spPr>
          <a:xfrm>
            <a:off x="457200" y="203200"/>
            <a:ext cx="8229600" cy="704850"/>
          </a:xfrm>
        </p:spPr>
        <p:txBody>
          <a:bodyPr>
            <a:normAutofit fontScale="90000"/>
          </a:bodyPr>
          <a:lstStyle/>
          <a:p>
            <a:r>
              <a:rPr lang="el-GR" altLang="el-GR" b="1" dirty="0"/>
              <a:t>Είδη </a:t>
            </a:r>
            <a:r>
              <a:rPr lang="el-GR" altLang="el-GR" b="1" dirty="0" smtClean="0"/>
              <a:t>χλοοταπήτων</a:t>
            </a:r>
            <a:endParaRPr lang="el-GR" altLang="el-GR" b="1" dirty="0" smtClean="0"/>
          </a:p>
        </p:txBody>
      </p:sp>
      <p:graphicFrame>
        <p:nvGraphicFramePr>
          <p:cNvPr id="2" name="Θέση περιεχομένου 1"/>
          <p:cNvGraphicFramePr>
            <a:graphicFrameLocks noGrp="1"/>
          </p:cNvGraphicFramePr>
          <p:nvPr>
            <p:ph idx="1"/>
            <p:custDataLst>
              <p:tags r:id="rId1"/>
            </p:custDataLst>
            <p:extLst>
              <p:ext uri="{D42A27DB-BD31-4B8C-83A1-F6EECF244321}">
                <p14:modId xmlns:p14="http://schemas.microsoft.com/office/powerpoint/2010/main" val="3871464936"/>
              </p:ext>
            </p:extLst>
          </p:nvPr>
        </p:nvGraphicFramePr>
        <p:xfrm>
          <a:off x="457200" y="1125538"/>
          <a:ext cx="8229597" cy="5184775"/>
        </p:xfrm>
        <a:graphic>
          <a:graphicData uri="http://schemas.openxmlformats.org/drawingml/2006/table">
            <a:tbl>
              <a:tblPr firstRow="1" firstCol="1"/>
              <a:tblGrid>
                <a:gridCol w="2881087"/>
                <a:gridCol w="534610"/>
                <a:gridCol w="534608"/>
                <a:gridCol w="534610"/>
                <a:gridCol w="534608"/>
                <a:gridCol w="534610"/>
                <a:gridCol w="537028"/>
                <a:gridCol w="532190"/>
                <a:gridCol w="537028"/>
                <a:gridCol w="534608"/>
                <a:gridCol w="534610"/>
              </a:tblGrid>
              <a:tr h="257096">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1" i="0" u="none" strike="noStrike" cap="none" normalizeH="0" baseline="0" dirty="0" smtClean="0">
                          <a:ln>
                            <a:noFill/>
                          </a:ln>
                          <a:solidFill>
                            <a:srgbClr val="FFFFFF"/>
                          </a:solidFill>
                          <a:effectLst/>
                          <a:latin typeface="Century Gothic" panose="020B0502020202020204" pitchFamily="34" charset="0"/>
                          <a:cs typeface="Times New Roman" pitchFamily="18" charset="0"/>
                        </a:rPr>
                        <a:t>Είδη χλοοταπήτων</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5">
                        <a:lumMod val="5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1" i="0" u="none" strike="noStrike" cap="none" normalizeH="0" baseline="0" dirty="0" smtClean="0">
                          <a:ln>
                            <a:noFill/>
                          </a:ln>
                          <a:solidFill>
                            <a:srgbClr val="FFFFFF"/>
                          </a:solidFill>
                          <a:effectLst/>
                          <a:latin typeface="Century Gothic" panose="020B0502020202020204" pitchFamily="34" charset="0"/>
                          <a:cs typeface="Times New Roman" pitchFamily="18" charset="0"/>
                        </a:rPr>
                        <a:t>Ι</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5">
                        <a:lumMod val="5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1" i="0" u="none" strike="noStrike" cap="none" normalizeH="0" baseline="0" dirty="0" smtClean="0">
                          <a:ln>
                            <a:noFill/>
                          </a:ln>
                          <a:solidFill>
                            <a:srgbClr val="FFFFFF"/>
                          </a:solidFill>
                          <a:effectLst/>
                          <a:latin typeface="Century Gothic" panose="020B0502020202020204" pitchFamily="34" charset="0"/>
                          <a:cs typeface="Times New Roman" pitchFamily="18" charset="0"/>
                        </a:rPr>
                        <a:t>ΙΙ</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5">
                        <a:lumMod val="5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1" i="0" u="none" strike="noStrike" cap="none" normalizeH="0" baseline="0" dirty="0" smtClean="0">
                          <a:ln>
                            <a:noFill/>
                          </a:ln>
                          <a:solidFill>
                            <a:srgbClr val="FFFFFF"/>
                          </a:solidFill>
                          <a:effectLst/>
                          <a:latin typeface="Century Gothic" panose="020B0502020202020204" pitchFamily="34" charset="0"/>
                          <a:cs typeface="Times New Roman" pitchFamily="18" charset="0"/>
                        </a:rPr>
                        <a:t>ΙΙΙ</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5">
                        <a:lumMod val="5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1" i="0" u="none" strike="noStrike" cap="none" normalizeH="0" baseline="0" dirty="0" smtClean="0">
                          <a:ln>
                            <a:noFill/>
                          </a:ln>
                          <a:solidFill>
                            <a:srgbClr val="FFFFFF"/>
                          </a:solidFill>
                          <a:effectLst/>
                          <a:latin typeface="Century Gothic" panose="020B0502020202020204" pitchFamily="34" charset="0"/>
                          <a:cs typeface="Times New Roman" pitchFamily="18" charset="0"/>
                        </a:rPr>
                        <a:t>ΙV</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5">
                        <a:lumMod val="5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1" i="0" u="none" strike="noStrike" cap="none" normalizeH="0" baseline="0" dirty="0" smtClean="0">
                          <a:ln>
                            <a:noFill/>
                          </a:ln>
                          <a:solidFill>
                            <a:srgbClr val="FFFFFF"/>
                          </a:solidFill>
                          <a:effectLst/>
                          <a:latin typeface="Century Gothic" panose="020B0502020202020204" pitchFamily="34" charset="0"/>
                          <a:cs typeface="Times New Roman" pitchFamily="18" charset="0"/>
                        </a:rPr>
                        <a:t>V</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5">
                        <a:lumMod val="5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1" i="0" u="none" strike="noStrike" cap="none" normalizeH="0" baseline="0" dirty="0" smtClean="0">
                          <a:ln>
                            <a:noFill/>
                          </a:ln>
                          <a:solidFill>
                            <a:srgbClr val="FFFFFF"/>
                          </a:solidFill>
                          <a:effectLst/>
                          <a:latin typeface="Century Gothic" panose="020B0502020202020204" pitchFamily="34" charset="0"/>
                          <a:cs typeface="Times New Roman" pitchFamily="18" charset="0"/>
                        </a:rPr>
                        <a:t>VI</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5">
                        <a:lumMod val="5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1" i="0" u="none" strike="noStrike" cap="none" normalizeH="0" baseline="0" dirty="0" smtClean="0">
                          <a:ln>
                            <a:noFill/>
                          </a:ln>
                          <a:solidFill>
                            <a:srgbClr val="FFFFFF"/>
                          </a:solidFill>
                          <a:effectLst/>
                          <a:latin typeface="Century Gothic" panose="020B0502020202020204" pitchFamily="34" charset="0"/>
                          <a:cs typeface="Times New Roman" pitchFamily="18" charset="0"/>
                        </a:rPr>
                        <a:t>VII</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5">
                        <a:lumMod val="5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1" i="0" u="none" strike="noStrike" cap="none" normalizeH="0" baseline="0" dirty="0" smtClean="0">
                          <a:ln>
                            <a:noFill/>
                          </a:ln>
                          <a:solidFill>
                            <a:srgbClr val="FFFFFF"/>
                          </a:solidFill>
                          <a:effectLst/>
                          <a:latin typeface="Century Gothic" panose="020B0502020202020204" pitchFamily="34" charset="0"/>
                          <a:cs typeface="Times New Roman" pitchFamily="18" charset="0"/>
                        </a:rPr>
                        <a:t>VIII</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5">
                        <a:lumMod val="5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1" i="0" u="none" strike="noStrike" cap="none" normalizeH="0" baseline="0" dirty="0" smtClean="0">
                          <a:ln>
                            <a:noFill/>
                          </a:ln>
                          <a:solidFill>
                            <a:srgbClr val="FFFFFF"/>
                          </a:solidFill>
                          <a:effectLst/>
                          <a:latin typeface="Century Gothic" panose="020B0502020202020204" pitchFamily="34" charset="0"/>
                          <a:cs typeface="Times New Roman" pitchFamily="18" charset="0"/>
                        </a:rPr>
                        <a:t>IX</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5">
                        <a:lumMod val="5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1" i="0" u="none" strike="noStrike" cap="none" normalizeH="0" baseline="0" dirty="0" smtClean="0">
                          <a:ln>
                            <a:noFill/>
                          </a:ln>
                          <a:solidFill>
                            <a:srgbClr val="FFFFFF"/>
                          </a:solidFill>
                          <a:effectLst/>
                          <a:latin typeface="Century Gothic" panose="020B0502020202020204" pitchFamily="34" charset="0"/>
                          <a:cs typeface="Times New Roman" pitchFamily="18" charset="0"/>
                        </a:rPr>
                        <a:t>X</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chemeClr val="accent5">
                        <a:lumMod val="50000"/>
                      </a:schemeClr>
                    </a:solidFill>
                  </a:tcPr>
                </a:tc>
              </a:tr>
              <a:tr h="257096">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Lolium perenne</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1</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5</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2</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4</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6</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6</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6</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4</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5</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3</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r>
              <a:tr h="257096">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Festuca rubra rubra</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2</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4</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5</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2</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2</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4</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2</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2</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6</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2</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r>
              <a:tr h="257096">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Festuca rubra trichophylla</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3</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3</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4</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1</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3</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5</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1</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2</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6</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2</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r>
              <a:tr h="257096">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Festuca rubra commutate</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4</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2</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3</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2</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1</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5</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1</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2</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6</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2</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r>
              <a:tr h="257096">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Festuca ovina duriuscula</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4</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3</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5</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1</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1</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4</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2</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2</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6</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2</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r>
              <a:tr h="257096">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Feestuca arundnacea</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2</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6</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1</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1</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5</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1</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3</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5</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2</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1</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r>
              <a:tr h="257096">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Poa pratensis</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6</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4</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2</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3</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2</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3</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5</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3</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4</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2</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r>
              <a:tr h="257096">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Poa trivialis</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2</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3</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5</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6</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1</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6</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1</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3</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2</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6</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r>
              <a:tr h="257096">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Agrostis stolonifera</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4</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1</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5</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6</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1</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2</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4</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1</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2</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3</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r>
              <a:tr h="257096">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Agrostis capillaries/tenuis</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5</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2</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6</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5</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3</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4</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2</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2</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3</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3</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r>
              <a:tr h="2356719">
                <a:tc gridSpan="11">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Σημ.: Κλίμακα 1-6, 1= το καλύτερο, σημαίνει ότι τα χαρακτηριστικά υπάρχουν στον καλύτερο βαθμό.</a:t>
                      </a:r>
                    </a:p>
                    <a:p>
                      <a:pPr marL="0" marR="0" lvl="0" indent="0" algn="l" defTabSz="914400" rtl="0" eaLnBrk="1" fontAlgn="base" latinLnBrk="0" hangingPunct="1">
                        <a:lnSpc>
                          <a:spcPct val="115000"/>
                        </a:lnSpc>
                        <a:spcBef>
                          <a:spcPct val="0"/>
                        </a:spcBef>
                        <a:spcAft>
                          <a:spcPct val="0"/>
                        </a:spcAft>
                        <a:buClrTx/>
                        <a:buSzTx/>
                        <a:buFontTx/>
                        <a:buNone/>
                        <a:tabLst/>
                      </a:pPr>
                      <a:r>
                        <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Ι: ταχύτητα εγκατάστασης</a:t>
                      </a:r>
                    </a:p>
                    <a:p>
                      <a:pPr marL="0" marR="0" lvl="0" indent="0" algn="l" defTabSz="914400" rtl="0" eaLnBrk="1" fontAlgn="base" latinLnBrk="0" hangingPunct="1">
                        <a:lnSpc>
                          <a:spcPct val="115000"/>
                        </a:lnSpc>
                        <a:spcBef>
                          <a:spcPct val="0"/>
                        </a:spcBef>
                        <a:spcAft>
                          <a:spcPct val="0"/>
                        </a:spcAft>
                        <a:buClrTx/>
                        <a:buSzTx/>
                        <a:buFontTx/>
                        <a:buNone/>
                        <a:tabLst/>
                      </a:pPr>
                      <a:r>
                        <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ΙΙ: πυκνότητα</a:t>
                      </a:r>
                    </a:p>
                    <a:p>
                      <a:pPr marL="0" marR="0" lvl="0" indent="0" algn="l" defTabSz="914400" rtl="0" eaLnBrk="1" fontAlgn="base" latinLnBrk="0" hangingPunct="1">
                        <a:lnSpc>
                          <a:spcPct val="115000"/>
                        </a:lnSpc>
                        <a:spcBef>
                          <a:spcPct val="0"/>
                        </a:spcBef>
                        <a:spcAft>
                          <a:spcPct val="0"/>
                        </a:spcAft>
                        <a:buClrTx/>
                        <a:buSzTx/>
                        <a:buFontTx/>
                        <a:buNone/>
                        <a:tabLst/>
                      </a:pPr>
                      <a:r>
                        <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ΙΙΙ: αντοχή στην καταπόνηση</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IV</a:t>
                      </a:r>
                      <a:r>
                        <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 αντοχή στην ξηρασία</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V</a:t>
                      </a:r>
                      <a:r>
                        <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 αντοχή στο κρύο</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VI</a:t>
                      </a:r>
                      <a:r>
                        <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 αντοχή στη ζέστη</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VII</a:t>
                      </a:r>
                      <a:r>
                        <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 αντοχή στη σκιά</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VIII</a:t>
                      </a:r>
                      <a:r>
                        <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 απαιτήσεις σε λίπασμα</a:t>
                      </a:r>
                    </a:p>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IX: αντοχή στην πλημμύρα</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rPr>
                        <a:t>X: πράσινο χρώμα.</a:t>
                      </a:r>
                      <a:endParaRPr kumimoji="0" lang="el-GR" altLang="el-GR" sz="1200" b="0" i="0" u="none" strike="noStrike" cap="none" normalizeH="0" baseline="0" dirty="0" smtClean="0">
                        <a:ln>
                          <a:noFill/>
                        </a:ln>
                        <a:solidFill>
                          <a:schemeClr val="tx1"/>
                        </a:solidFill>
                        <a:effectLst/>
                        <a:latin typeface="Century Gothic" panose="020B0502020202020204" pitchFamily="34" charset="0"/>
                        <a:cs typeface="Times New Roman" pitchFamily="18" charset="0"/>
                      </a:endParaRPr>
                    </a:p>
                  </a:txBody>
                  <a:tcPr marL="37951" marR="37951" marT="0" marB="0"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chemeClr val="accent5">
                        <a:lumMod val="90000"/>
                      </a:schemeClr>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bl>
          </a:graphicData>
        </a:graphic>
      </p:graphicFrame>
    </p:spTree>
    <p:extLst>
      <p:ext uri="{BB962C8B-B14F-4D97-AF65-F5344CB8AC3E}">
        <p14:creationId xmlns:p14="http://schemas.microsoft.com/office/powerpoint/2010/main" val="13068295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Βιβλιογραφία</a:t>
            </a:r>
            <a:endParaRPr lang="el-GR" b="1" dirty="0"/>
          </a:p>
        </p:txBody>
      </p:sp>
      <p:sp>
        <p:nvSpPr>
          <p:cNvPr id="3" name="Θέση περιεχομένου 2"/>
          <p:cNvSpPr>
            <a:spLocks noGrp="1"/>
          </p:cNvSpPr>
          <p:nvPr>
            <p:ph idx="1"/>
            <p:custDataLst>
              <p:tags r:id="rId1"/>
            </p:custDataLst>
          </p:nvPr>
        </p:nvSpPr>
        <p:spPr/>
        <p:txBody>
          <a:bodyPr>
            <a:normAutofit fontScale="92500"/>
          </a:bodyPr>
          <a:lstStyle/>
          <a:p>
            <a:r>
              <a:rPr lang="en-GB" sz="2800" dirty="0" smtClean="0"/>
              <a:t>Melby</a:t>
            </a:r>
            <a:r>
              <a:rPr lang="el-GR" sz="2800" dirty="0" smtClean="0"/>
              <a:t> </a:t>
            </a:r>
            <a:r>
              <a:rPr lang="en-GB" sz="2800" dirty="0" smtClean="0"/>
              <a:t>P.</a:t>
            </a:r>
            <a:r>
              <a:rPr lang="el-GR" sz="2800" dirty="0" smtClean="0"/>
              <a:t> </a:t>
            </a:r>
            <a:r>
              <a:rPr lang="en-GB" sz="2800" dirty="0" smtClean="0"/>
              <a:t>(1995).</a:t>
            </a:r>
            <a:r>
              <a:rPr lang="el-GR" sz="2800" dirty="0" smtClean="0"/>
              <a:t> </a:t>
            </a:r>
            <a:r>
              <a:rPr lang="en-GB" sz="2800" dirty="0" smtClean="0"/>
              <a:t>Simplified</a:t>
            </a:r>
            <a:r>
              <a:rPr lang="el-GR" sz="2800" dirty="0" smtClean="0"/>
              <a:t> </a:t>
            </a:r>
            <a:r>
              <a:rPr lang="en-GB" sz="2800" dirty="0" smtClean="0"/>
              <a:t>Irrigation</a:t>
            </a:r>
            <a:r>
              <a:rPr lang="el-GR" sz="2800" dirty="0" smtClean="0"/>
              <a:t> </a:t>
            </a:r>
            <a:r>
              <a:rPr lang="en-GB" sz="2800" dirty="0" smtClean="0"/>
              <a:t>Design,</a:t>
            </a:r>
            <a:r>
              <a:rPr lang="el-GR" sz="2800" dirty="0" smtClean="0"/>
              <a:t> </a:t>
            </a:r>
            <a:r>
              <a:rPr lang="en-GB" sz="2800" dirty="0" smtClean="0"/>
              <a:t>Van</a:t>
            </a:r>
            <a:r>
              <a:rPr lang="el-GR" sz="2800" dirty="0" smtClean="0"/>
              <a:t> </a:t>
            </a:r>
            <a:r>
              <a:rPr lang="en-GB" sz="2800" dirty="0" smtClean="0"/>
              <a:t>Nostrand</a:t>
            </a:r>
            <a:r>
              <a:rPr lang="el-GR" sz="2800" dirty="0" smtClean="0"/>
              <a:t> </a:t>
            </a:r>
            <a:r>
              <a:rPr lang="en-GB" sz="2800" dirty="0" smtClean="0"/>
              <a:t>Reinhold</a:t>
            </a:r>
            <a:r>
              <a:rPr lang="el-GR" sz="2800" dirty="0" smtClean="0"/>
              <a:t>.</a:t>
            </a:r>
            <a:endParaRPr lang="en-GB" sz="2800" dirty="0" smtClean="0"/>
          </a:p>
          <a:p>
            <a:r>
              <a:rPr lang="el-GR" sz="2800" dirty="0" smtClean="0"/>
              <a:t>Μπαμπίλης Δ. (2008)</a:t>
            </a:r>
            <a:r>
              <a:rPr lang="en-US" sz="2800" dirty="0" smtClean="0"/>
              <a:t>.</a:t>
            </a:r>
            <a:r>
              <a:rPr lang="el-GR" sz="2800" dirty="0" smtClean="0"/>
              <a:t> Αρδευτικά δίκτυα πρασίνου. Εκδόσεις Σταμούλη, Αθήνα.</a:t>
            </a:r>
          </a:p>
          <a:p>
            <a:r>
              <a:rPr lang="el-GR" sz="2800" dirty="0" smtClean="0"/>
              <a:t>Σπαντιδάκης Ι. (1999) Γράστις – Επιστήμη και Τεχνική του Χλοοτάπητα. Εκδόσεις Σταµούλης, Αθήνα</a:t>
            </a:r>
          </a:p>
          <a:p>
            <a:r>
              <a:rPr lang="el-GR" sz="2800" dirty="0" smtClean="0"/>
              <a:t>Pycraft D. (1990) Γκαζόν, Φυτά Εδαφοκάλυψης: Τα Ζιζάνια και η Καταπολέμησή τους.</a:t>
            </a:r>
          </a:p>
          <a:p>
            <a:r>
              <a:rPr lang="en-US" sz="2800" dirty="0" smtClean="0"/>
              <a:t>Watkins, J.A. (1987). Turf Irrigation Manual. Telsco, Dallas.</a:t>
            </a:r>
            <a:endParaRPr lang="el-GR" sz="2800" dirty="0"/>
          </a:p>
          <a:p>
            <a:endParaRPr lang="el-GR" sz="2800" dirty="0" smtClean="0"/>
          </a:p>
        </p:txBody>
      </p:sp>
    </p:spTree>
    <p:extLst>
      <p:ext uri="{BB962C8B-B14F-4D97-AF65-F5344CB8AC3E}">
        <p14:creationId xmlns:p14="http://schemas.microsoft.com/office/powerpoint/2010/main" val="33425141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smtClean="0"/>
              <a:t>Τέλος ενότητας</a:t>
            </a:r>
            <a:endParaRPr lang="el-GR" b="1" dirty="0"/>
          </a:p>
        </p:txBody>
      </p:sp>
      <p:sp>
        <p:nvSpPr>
          <p:cNvPr id="3" name="Υπότιτλος 1"/>
          <p:cNvSpPr>
            <a:spLocks noGrp="1"/>
          </p:cNvSpPr>
          <p:nvPr>
            <p:ph type="subTitle" idx="1"/>
          </p:nvPr>
        </p:nvSpPr>
        <p:spPr bwMode="gray"/>
        <p:txBody>
          <a:bodyPr>
            <a:normAutofit/>
          </a:bodyPr>
          <a:lstStyle/>
          <a:p>
            <a:pPr algn="r"/>
            <a:endParaRPr lang="el-GR" sz="4400" dirty="0" smtClean="0">
              <a:solidFill>
                <a:schemeClr val="tx1">
                  <a:lumMod val="65000"/>
                  <a:lumOff val="35000"/>
                </a:schemeClr>
              </a:solidFill>
            </a:endParaRPr>
          </a:p>
          <a:p>
            <a:pPr algn="r"/>
            <a:r>
              <a:rPr lang="el-GR" sz="2000" dirty="0" smtClean="0">
                <a:solidFill>
                  <a:schemeClr val="tx1">
                    <a:lumMod val="65000"/>
                    <a:lumOff val="35000"/>
                  </a:schemeClr>
                </a:solidFill>
              </a:rPr>
              <a:t>Επεξεργασία: Μέγας Χρήστος</a:t>
            </a:r>
            <a:endParaRPr lang="el-GR" sz="2000" dirty="0">
              <a:solidFill>
                <a:schemeClr val="tx1">
                  <a:lumMod val="65000"/>
                  <a:lumOff val="35000"/>
                </a:schemeClr>
              </a:solidFill>
            </a:endParaRPr>
          </a:p>
        </p:txBody>
      </p:sp>
      <p:pic>
        <p:nvPicPr>
          <p:cNvPr id="6" name="Εικόνα 1" descr=" Λογότυπο για άδειες χρήσης creative commons, b y, n c, s a ">
            <a:hlinkClick r:id="rId4" tooltip="Μετάβαση στην Άδεια Χρήσης"/>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07959" y="5949280"/>
            <a:ext cx="1583921" cy="554177"/>
          </a:xfrm>
          <a:prstGeom prst="rect">
            <a:avLst/>
          </a:prstGeom>
        </p:spPr>
      </p:pic>
      <p:pic>
        <p:nvPicPr>
          <p:cNvPr id="7" name="Εικόνα 2" descr="Λογότυπο επιχειρησιακού προγράμματος εκπαίδευση και δια βίου μάθηση ">
            <a:hlinkClick r:id="rId6" tooltip="Μετάβαση στο www.edulll.gr/"/>
          </p:cNvPr>
          <p:cNvPicPr>
            <a:picLocks noChangeAspect="1" noChangeArrowheads="1"/>
          </p:cNvPicPr>
          <p:nvPr/>
        </p:nvPicPr>
        <p:blipFill>
          <a:blip r:embed="rId7" cstate="print"/>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Θέση αριθμού διαφάνειας 4"/>
          <p:cNvSpPr>
            <a:spLocks noGrp="1"/>
          </p:cNvSpPr>
          <p:nvPr>
            <p:ph type="sldNum" sz="quarter" idx="12"/>
          </p:nvPr>
        </p:nvSpPr>
        <p:spPr/>
        <p:txBody>
          <a:bodyPr/>
          <a:lstStyle/>
          <a:p>
            <a:fld id="{2F6EEB8D-302B-4BB7-AB7B-5E18E67E8EEA}" type="slidenum">
              <a:rPr lang="el-GR" smtClean="0"/>
              <a:pPr/>
              <a:t>16</a:t>
            </a:fld>
            <a:endParaRPr lang="el-GR" dirty="0"/>
          </a:p>
        </p:txBody>
      </p:sp>
    </p:spTree>
    <p:custDataLst>
      <p:tags r:id="rId1"/>
    </p:custDataLst>
    <p:extLst>
      <p:ext uri="{BB962C8B-B14F-4D97-AF65-F5344CB8AC3E}">
        <p14:creationId xmlns:p14="http://schemas.microsoft.com/office/powerpoint/2010/main" val="35375658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cap="none" dirty="0" smtClean="0"/>
              <a:t>Σημειώματα</a:t>
            </a:r>
            <a:endParaRPr lang="el-GR" cap="none" dirty="0"/>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17</a:t>
            </a:fld>
            <a:endParaRPr lang="el-GR" dirty="0"/>
          </a:p>
        </p:txBody>
      </p:sp>
    </p:spTree>
    <p:extLst>
      <p:ext uri="{BB962C8B-B14F-4D97-AF65-F5344CB8AC3E}">
        <p14:creationId xmlns:p14="http://schemas.microsoft.com/office/powerpoint/2010/main" val="25434299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title"/>
          </p:nvPr>
        </p:nvSpPr>
        <p:spPr>
          <a:xfrm>
            <a:off x="457200" y="274638"/>
            <a:ext cx="8229600" cy="1143000"/>
          </a:xfrm>
        </p:spPr>
        <p:txBody>
          <a:bodyPr>
            <a:noAutofit/>
          </a:bodyPr>
          <a:lstStyle/>
          <a:p>
            <a:r>
              <a:rPr lang="el-GR" sz="4000" b="1" dirty="0"/>
              <a:t>Σημείωμα Ιστορικού </a:t>
            </a:r>
            <a:r>
              <a:rPr lang="el-GR" sz="4000" b="1" dirty="0" smtClean="0"/>
              <a:t/>
            </a:r>
            <a:br>
              <a:rPr lang="el-GR" sz="4000" b="1" dirty="0" smtClean="0"/>
            </a:br>
            <a:r>
              <a:rPr lang="el-GR" sz="4000" b="1" dirty="0" smtClean="0"/>
              <a:t>Εκδόσεων</a:t>
            </a:r>
            <a:r>
              <a:rPr lang="en-US" sz="4000" b="1" dirty="0" smtClean="0"/>
              <a:t> </a:t>
            </a:r>
            <a:r>
              <a:rPr lang="el-GR" sz="4000" b="1" dirty="0" smtClean="0"/>
              <a:t>Έργου</a:t>
            </a:r>
            <a:endParaRPr lang="el-GR" sz="4000" b="1" dirty="0"/>
          </a:p>
        </p:txBody>
      </p:sp>
      <p:sp>
        <p:nvSpPr>
          <p:cNvPr id="5" name="Θέση περιεχομένου 1"/>
          <p:cNvSpPr>
            <a:spLocks noGrp="1"/>
          </p:cNvSpPr>
          <p:nvPr>
            <p:ph idx="1"/>
          </p:nvPr>
        </p:nvSpPr>
        <p:spPr/>
        <p:txBody>
          <a:bodyPr>
            <a:normAutofit/>
          </a:bodyPr>
          <a:lstStyle/>
          <a:p>
            <a:pPr marL="0" indent="0">
              <a:spcBef>
                <a:spcPts val="0"/>
              </a:spcBef>
              <a:buNone/>
            </a:pPr>
            <a:endParaRPr lang="el-GR" sz="2000" dirty="0" smtClean="0"/>
          </a:p>
          <a:p>
            <a:pPr marL="0" indent="0">
              <a:spcBef>
                <a:spcPts val="0"/>
              </a:spcBef>
              <a:spcAft>
                <a:spcPts val="4200"/>
              </a:spcAft>
              <a:buNone/>
            </a:pPr>
            <a:r>
              <a:rPr lang="el-GR" sz="2800" dirty="0" smtClean="0"/>
              <a:t>Το </a:t>
            </a:r>
            <a:r>
              <a:rPr lang="el-GR" sz="2800" dirty="0"/>
              <a:t>παρόν έργο αποτελεί την έκδοση </a:t>
            </a:r>
            <a:r>
              <a:rPr lang="en-US" sz="2800" dirty="0" smtClean="0"/>
              <a:t>1</a:t>
            </a:r>
            <a:r>
              <a:rPr lang="el-GR" sz="2800" dirty="0" smtClean="0"/>
              <a:t>.</a:t>
            </a:r>
            <a:r>
              <a:rPr lang="en-US" sz="2800" dirty="0" smtClean="0"/>
              <a:t>00</a:t>
            </a:r>
            <a:r>
              <a:rPr lang="el-GR" sz="2800" dirty="0" smtClean="0"/>
              <a:t>.</a:t>
            </a:r>
            <a:endParaRPr lang="el-GR" sz="2800" dirty="0"/>
          </a:p>
          <a:p>
            <a:pPr marL="0" indent="0">
              <a:spcBef>
                <a:spcPts val="0"/>
              </a:spcBef>
              <a:spcAft>
                <a:spcPts val="1800"/>
              </a:spcAft>
              <a:buNone/>
            </a:pPr>
            <a:r>
              <a:rPr lang="el-GR" sz="2400" dirty="0" smtClean="0"/>
              <a:t>Έχουν προηγηθεί οι κάτωθι εκδόσεις:</a:t>
            </a:r>
          </a:p>
          <a:p>
            <a:pPr lvl="1">
              <a:spcBef>
                <a:spcPts val="0"/>
              </a:spcBef>
              <a:spcAft>
                <a:spcPts val="1200"/>
              </a:spcAft>
              <a:buFont typeface="Arial" panose="020B0604020202020204" pitchFamily="34" charset="0"/>
              <a:buChar char="•"/>
            </a:pPr>
            <a:r>
              <a:rPr lang="el-GR" sz="2000" dirty="0" smtClean="0"/>
              <a:t>Έκδοση </a:t>
            </a:r>
            <a:r>
              <a:rPr lang="el-GR" sz="2000" dirty="0" smtClean="0">
                <a:solidFill>
                  <a:srgbClr val="FF0000"/>
                </a:solidFill>
              </a:rPr>
              <a:t>Χ1</a:t>
            </a:r>
            <a:r>
              <a:rPr lang="el-GR" sz="2000" dirty="0" smtClean="0"/>
              <a:t>.</a:t>
            </a:r>
            <a:r>
              <a:rPr lang="el-GR" sz="2000" dirty="0" smtClean="0">
                <a:solidFill>
                  <a:srgbClr val="FF0000"/>
                </a:solidFill>
              </a:rPr>
              <a:t>Υ1Ζ1</a:t>
            </a:r>
            <a:r>
              <a:rPr lang="el-GR" sz="2000" dirty="0" smtClean="0"/>
              <a:t> διαθέσιμη εδώ. </a:t>
            </a:r>
            <a:r>
              <a:rPr lang="el-GR" sz="2000" dirty="0" smtClean="0">
                <a:solidFill>
                  <a:srgbClr val="92D050"/>
                </a:solidFill>
              </a:rPr>
              <a:t>(Συνδέστε στο «εδώ» τον υπερσύνδεσμο). </a:t>
            </a:r>
          </a:p>
          <a:p>
            <a:pPr lvl="1">
              <a:spcBef>
                <a:spcPts val="0"/>
              </a:spcBef>
              <a:spcAft>
                <a:spcPts val="1200"/>
              </a:spcAft>
              <a:buFont typeface="Arial" panose="020B0604020202020204" pitchFamily="34" charset="0"/>
              <a:buChar char="•"/>
            </a:pPr>
            <a:r>
              <a:rPr lang="el-GR" sz="2000" dirty="0" smtClean="0"/>
              <a:t>Έκδοση </a:t>
            </a:r>
            <a:r>
              <a:rPr lang="el-GR" sz="2000" dirty="0" smtClean="0">
                <a:solidFill>
                  <a:srgbClr val="FF0000"/>
                </a:solidFill>
              </a:rPr>
              <a:t>Χ2</a:t>
            </a:r>
            <a:r>
              <a:rPr lang="el-GR" sz="2000" dirty="0" smtClean="0"/>
              <a:t>.</a:t>
            </a:r>
            <a:r>
              <a:rPr lang="el-GR" sz="2000" dirty="0" smtClean="0">
                <a:solidFill>
                  <a:srgbClr val="FF0000"/>
                </a:solidFill>
              </a:rPr>
              <a:t>Υ2Ζ2</a:t>
            </a:r>
            <a:r>
              <a:rPr lang="el-GR" sz="2000" dirty="0" smtClean="0"/>
              <a:t> διαθέσιμη εδώ. </a:t>
            </a:r>
            <a:r>
              <a:rPr lang="el-GR" sz="2000" dirty="0" smtClean="0">
                <a:solidFill>
                  <a:srgbClr val="92D050"/>
                </a:solidFill>
              </a:rPr>
              <a:t>(Συνδέστε στο «εδώ» τον υπερσύνδεσμο). </a:t>
            </a:r>
          </a:p>
          <a:p>
            <a:pPr lvl="1">
              <a:spcBef>
                <a:spcPts val="0"/>
              </a:spcBef>
              <a:buFont typeface="Arial" panose="020B0604020202020204" pitchFamily="34" charset="0"/>
              <a:buChar char="•"/>
            </a:pPr>
            <a:r>
              <a:rPr lang="el-GR" sz="2000" dirty="0" smtClean="0"/>
              <a:t>Έκδοση </a:t>
            </a:r>
            <a:r>
              <a:rPr lang="el-GR" sz="2000" dirty="0" smtClean="0">
                <a:solidFill>
                  <a:srgbClr val="FF0000"/>
                </a:solidFill>
              </a:rPr>
              <a:t>Χ3</a:t>
            </a:r>
            <a:r>
              <a:rPr lang="el-GR" sz="2000" dirty="0" smtClean="0"/>
              <a:t>.</a:t>
            </a:r>
            <a:r>
              <a:rPr lang="el-GR" sz="2000" dirty="0" smtClean="0">
                <a:solidFill>
                  <a:srgbClr val="FF0000"/>
                </a:solidFill>
              </a:rPr>
              <a:t>Υ3Ζ3</a:t>
            </a:r>
            <a:r>
              <a:rPr lang="el-GR" sz="2000" dirty="0" smtClean="0"/>
              <a:t> διαθέσιμη εδώ. </a:t>
            </a:r>
            <a:r>
              <a:rPr lang="el-GR" sz="2000" dirty="0" smtClean="0">
                <a:solidFill>
                  <a:srgbClr val="92D050"/>
                </a:solidFill>
              </a:rPr>
              <a:t>(Συνδέστε στο «εδώ» τον υπερσύνδεσμο). </a:t>
            </a:r>
          </a:p>
          <a:p>
            <a:endParaRPr lang="el-GR" sz="2000" dirty="0"/>
          </a:p>
        </p:txBody>
      </p:sp>
      <p:sp>
        <p:nvSpPr>
          <p:cNvPr id="3" name="Θέση αριθμού διαφάνειας 2"/>
          <p:cNvSpPr>
            <a:spLocks noGrp="1"/>
          </p:cNvSpPr>
          <p:nvPr>
            <p:ph type="sldNum" sz="quarter" idx="12"/>
          </p:nvPr>
        </p:nvSpPr>
        <p:spPr/>
        <p:txBody>
          <a:bodyPr/>
          <a:lstStyle/>
          <a:p>
            <a:fld id="{2F6EEB8D-302B-4BB7-AB7B-5E18E67E8EEA}" type="slidenum">
              <a:rPr lang="el-GR" smtClean="0"/>
              <a:t>18</a:t>
            </a:fld>
            <a:endParaRPr lang="el-GR" dirty="0"/>
          </a:p>
        </p:txBody>
      </p:sp>
    </p:spTree>
    <p:extLst>
      <p:ext uri="{BB962C8B-B14F-4D97-AF65-F5344CB8AC3E}">
        <p14:creationId xmlns:p14="http://schemas.microsoft.com/office/powerpoint/2010/main" val="24025970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rmAutofit/>
          </a:bodyPr>
          <a:lstStyle/>
          <a:p>
            <a:r>
              <a:rPr lang="el-GR" b="1" dirty="0"/>
              <a:t>Σημείωμα </a:t>
            </a:r>
            <a:r>
              <a:rPr lang="el-GR" b="1" dirty="0" smtClean="0"/>
              <a:t>Αναφοράς</a:t>
            </a:r>
            <a:endParaRPr lang="el-GR" b="1" dirty="0"/>
          </a:p>
        </p:txBody>
      </p:sp>
      <p:sp>
        <p:nvSpPr>
          <p:cNvPr id="3" name="Θέση περιεχομένου 1"/>
          <p:cNvSpPr>
            <a:spLocks noGrp="1"/>
          </p:cNvSpPr>
          <p:nvPr>
            <p:ph idx="1"/>
          </p:nvPr>
        </p:nvSpPr>
        <p:spPr/>
        <p:txBody>
          <a:bodyPr>
            <a:normAutofit/>
          </a:bodyPr>
          <a:lstStyle/>
          <a:p>
            <a:pPr marL="0" indent="0">
              <a:buNone/>
            </a:pPr>
            <a:endParaRPr lang="el-GR" sz="2400" dirty="0" smtClean="0"/>
          </a:p>
          <a:p>
            <a:pPr marL="0" indent="0">
              <a:buNone/>
            </a:pPr>
            <a:endParaRPr lang="el-GR" sz="2400" dirty="0"/>
          </a:p>
          <a:p>
            <a:pPr marL="0" indent="0">
              <a:buNone/>
            </a:pPr>
            <a:r>
              <a:rPr lang="en-US" sz="2400" dirty="0" smtClean="0"/>
              <a:t>Copyright</a:t>
            </a:r>
            <a:r>
              <a:rPr lang="el-GR" sz="2400" dirty="0" smtClean="0"/>
              <a:t> Τεχνολογικό Εκπαιδευτικό Ίδρυμα Θεσσαλίας</a:t>
            </a:r>
            <a:r>
              <a:rPr lang="en-US" sz="2400" dirty="0" smtClean="0"/>
              <a:t>, </a:t>
            </a:r>
            <a:r>
              <a:rPr lang="el-GR" sz="2400" dirty="0" smtClean="0"/>
              <a:t>Παναγιώτης </a:t>
            </a:r>
            <a:r>
              <a:rPr lang="el-GR" sz="2400" dirty="0" err="1" smtClean="0"/>
              <a:t>Βύρλας</a:t>
            </a:r>
            <a:r>
              <a:rPr lang="el-GR" sz="2400" dirty="0" smtClean="0"/>
              <a:t> 2015. Παναγιώτης </a:t>
            </a:r>
            <a:r>
              <a:rPr lang="el-GR" sz="2400" dirty="0" err="1" smtClean="0"/>
              <a:t>Βύρλας</a:t>
            </a:r>
            <a:r>
              <a:rPr lang="el-GR" sz="2400" dirty="0" smtClean="0"/>
              <a:t> </a:t>
            </a:r>
            <a:br>
              <a:rPr lang="el-GR" sz="2400" dirty="0" smtClean="0"/>
            </a:br>
            <a:r>
              <a:rPr lang="el-GR" sz="2400" dirty="0" smtClean="0"/>
              <a:t>«Τεχνολογία Πρασίνου» </a:t>
            </a:r>
            <a:r>
              <a:rPr lang="el-GR" sz="2400" dirty="0" smtClean="0"/>
              <a:t>Έκδοση 1.0 Λάρισα  01/09/2015 . </a:t>
            </a:r>
            <a:r>
              <a:rPr lang="el-GR" sz="2400" dirty="0"/>
              <a:t>Διαθέσιμο από τη δικτυακή </a:t>
            </a:r>
            <a:r>
              <a:rPr lang="el-GR" sz="2400" dirty="0" smtClean="0"/>
              <a:t>διεύθυνση: </a:t>
            </a:r>
            <a:r>
              <a:rPr lang="en-US" sz="2400" dirty="0" smtClean="0">
                <a:solidFill>
                  <a:srgbClr val="FF0000"/>
                </a:solidFill>
                <a:hlinkClick r:id="rId3" tooltip="Μετάβαση στην ιστοσελίδα του μαθήματος"/>
              </a:rPr>
              <a:t>http://</a:t>
            </a:r>
            <a:r>
              <a:rPr lang="en-US" sz="2400" dirty="0" smtClean="0">
                <a:solidFill>
                  <a:srgbClr val="FF0000"/>
                </a:solidFill>
                <a:hlinkClick r:id="rId3" tooltip="Μετάβαση στην ιστοσελίδα του μαθήματος"/>
              </a:rPr>
              <a:t>cdev.teilar.gr/courses/AGR10</a:t>
            </a:r>
            <a:r>
              <a:rPr lang="el-GR" sz="2400" dirty="0" smtClean="0">
                <a:solidFill>
                  <a:srgbClr val="FF0000"/>
                </a:solidFill>
                <a:hlinkClick r:id="rId3" tooltip="Μετάβαση στην ιστοσελίδα του μαθήματος"/>
              </a:rPr>
              <a:t>2</a:t>
            </a:r>
            <a:r>
              <a:rPr lang="en-US" sz="2400" dirty="0" smtClean="0">
                <a:solidFill>
                  <a:srgbClr val="FF0000"/>
                </a:solidFill>
                <a:hlinkClick r:id="rId3" tooltip="Μετάβαση στην ιστοσελίδα του μαθήματος"/>
              </a:rPr>
              <a:t>/</a:t>
            </a:r>
            <a:r>
              <a:rPr lang="en-US" sz="2400" dirty="0" err="1" smtClean="0">
                <a:solidFill>
                  <a:srgbClr val="FF0000"/>
                </a:solidFill>
                <a:hlinkClick r:id="rId3" tooltip="Μετάβαση στην ιστοσελίδα του μαθήματος"/>
              </a:rPr>
              <a:t>index.php</a:t>
            </a:r>
            <a:r>
              <a:rPr lang="el-GR" sz="2400" dirty="0" smtClean="0"/>
              <a:t>.</a:t>
            </a:r>
            <a:endParaRPr lang="el-GR" sz="2400" dirty="0"/>
          </a:p>
          <a:p>
            <a:endParaRPr lang="el-GR" sz="2000" dirty="0"/>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19</a:t>
            </a:fld>
            <a:endParaRPr lang="el-GR" dirty="0"/>
          </a:p>
        </p:txBody>
      </p:sp>
    </p:spTree>
    <p:extLst>
      <p:ext uri="{BB962C8B-B14F-4D97-AF65-F5344CB8AC3E}">
        <p14:creationId xmlns:p14="http://schemas.microsoft.com/office/powerpoint/2010/main" val="8351068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a:xfrm>
            <a:off x="457200" y="274638"/>
            <a:ext cx="8229600" cy="1143000"/>
          </a:xfrm>
        </p:spPr>
        <p:txBody>
          <a:bodyPr/>
          <a:lstStyle/>
          <a:p>
            <a:pPr eaLnBrk="1" hangingPunct="1"/>
            <a:r>
              <a:rPr lang="el-GR" b="1" dirty="0" smtClean="0">
                <a:latin typeface="Calibri" panose="020F0502020204030204" pitchFamily="34" charset="0"/>
              </a:rPr>
              <a:t>Χρηματοδότηση</a:t>
            </a:r>
            <a:r>
              <a:rPr lang="el-GR" b="1" dirty="0" smtClean="0"/>
              <a:t> </a:t>
            </a:r>
          </a:p>
        </p:txBody>
      </p:sp>
      <p:sp>
        <p:nvSpPr>
          <p:cNvPr id="4099" name="Θέση περιεχομένου 1"/>
          <p:cNvSpPr>
            <a:spLocks noGrp="1"/>
          </p:cNvSpPr>
          <p:nvPr>
            <p:ph idx="1"/>
          </p:nvPr>
        </p:nvSpPr>
        <p:spPr/>
        <p:txBody>
          <a:bodyPr>
            <a:normAutofit/>
          </a:bodyPr>
          <a:lstStyle/>
          <a:p>
            <a:pPr eaLnBrk="1" hangingPunct="1">
              <a:spcBef>
                <a:spcPts val="0"/>
              </a:spcBef>
              <a:spcAft>
                <a:spcPts val="600"/>
              </a:spcAft>
            </a:pPr>
            <a:r>
              <a:rPr lang="el-GR" sz="2000" dirty="0" smtClean="0">
                <a:latin typeface="Calibri" panose="020F0502020204030204" pitchFamily="34" charset="0"/>
              </a:rPr>
              <a:t>Το παρόν εκπαιδευτικό υλικό έχει αναπτυχθεί στο πλαίσιο του εκπαιδευτικού έργου του διδάσκοντα</a:t>
            </a:r>
            <a:r>
              <a:rPr lang="en-US" sz="2000" dirty="0" smtClean="0">
                <a:latin typeface="Calibri" panose="020F0502020204030204" pitchFamily="34" charset="0"/>
              </a:rPr>
              <a:t>.</a:t>
            </a:r>
            <a:r>
              <a:rPr lang="el-GR" sz="2000" dirty="0" smtClean="0">
                <a:latin typeface="Calibri" panose="020F0502020204030204" pitchFamily="34" charset="0"/>
              </a:rPr>
              <a:t> </a:t>
            </a:r>
            <a:endParaRPr lang="en-US" sz="2000" dirty="0" smtClean="0">
              <a:latin typeface="Calibri" panose="020F0502020204030204" pitchFamily="34" charset="0"/>
            </a:endParaRPr>
          </a:p>
          <a:p>
            <a:pPr lvl="0">
              <a:spcBef>
                <a:spcPts val="0"/>
              </a:spcBef>
              <a:spcAft>
                <a:spcPts val="600"/>
              </a:spcAft>
            </a:pPr>
            <a:r>
              <a:rPr lang="el-GR" sz="2000" dirty="0">
                <a:solidFill>
                  <a:prstClr val="black"/>
                </a:solidFill>
                <a:latin typeface="Calibri" panose="020F0502020204030204" pitchFamily="34" charset="0"/>
              </a:rPr>
              <a:t>Το έργο «</a:t>
            </a:r>
            <a:r>
              <a:rPr lang="el-GR" sz="2000" b="1" dirty="0">
                <a:solidFill>
                  <a:prstClr val="black"/>
                </a:solidFill>
                <a:latin typeface="Calibri" panose="020F0502020204030204" pitchFamily="34" charset="0"/>
              </a:rPr>
              <a:t>Ανοικτά Ακαδημαϊκά Μαθήματα στο </a:t>
            </a:r>
            <a:r>
              <a:rPr lang="el-GR" sz="2000" b="1" dirty="0" smtClean="0">
                <a:solidFill>
                  <a:prstClr val="black"/>
                </a:solidFill>
                <a:latin typeface="Calibri" panose="020F0502020204030204" pitchFamily="34" charset="0"/>
              </a:rPr>
              <a:t>Τ.Ε.Ι. </a:t>
            </a:r>
            <a:r>
              <a:rPr lang="el-GR" sz="2000" b="1" dirty="0">
                <a:solidFill>
                  <a:prstClr val="black"/>
                </a:solidFill>
                <a:latin typeface="Calibri" panose="020F0502020204030204" pitchFamily="34" charset="0"/>
              </a:rPr>
              <a:t>Θεσσαλίας</a:t>
            </a:r>
            <a:r>
              <a:rPr lang="el-GR" sz="2000" dirty="0">
                <a:solidFill>
                  <a:prstClr val="black"/>
                </a:solidFill>
                <a:latin typeface="Calibri" panose="020F0502020204030204" pitchFamily="34" charset="0"/>
              </a:rPr>
              <a:t>» έχει χρηματοδοτήσει μόνο τη αναδιαμόρφωση του εκπαιδευτικού υλικού</a:t>
            </a:r>
            <a:r>
              <a:rPr lang="el-GR" sz="2000" dirty="0" smtClean="0">
                <a:solidFill>
                  <a:prstClr val="black"/>
                </a:solidFill>
                <a:latin typeface="Calibri" panose="020F0502020204030204" pitchFamily="34" charset="0"/>
              </a:rPr>
              <a:t>.</a:t>
            </a:r>
            <a:endParaRPr lang="el-GR" sz="2000" dirty="0" smtClean="0">
              <a:latin typeface="Calibri" panose="020F0502020204030204" pitchFamily="34" charset="0"/>
            </a:endParaRPr>
          </a:p>
          <a:p>
            <a:pPr eaLnBrk="1" hangingPunct="1">
              <a:spcBef>
                <a:spcPts val="0"/>
              </a:spcBef>
            </a:pPr>
            <a:r>
              <a:rPr lang="el-GR" sz="2000" dirty="0" smtClean="0">
                <a:latin typeface="Calibri" panose="020F0502020204030204" pitchFamily="34" charset="0"/>
              </a:rPr>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000" dirty="0" smtClean="0">
                <a:latin typeface="Calibri" panose="020F0502020204030204" pitchFamily="34" charset="0"/>
              </a:rPr>
              <a:t>. </a:t>
            </a:r>
            <a:endParaRPr lang="el-GR" sz="2000" dirty="0" smtClean="0">
              <a:latin typeface="Calibri" panose="020F0502020204030204" pitchFamily="34" charset="0"/>
            </a:endParaRPr>
          </a:p>
        </p:txBody>
      </p:sp>
      <p:pic>
        <p:nvPicPr>
          <p:cNvPr id="6" name="Εικόνα 1" descr=" Λογότυπο επιχειρησιακού προγράμματος εκπαίδευση και δια βίου μάθηση.   ">
            <a:hlinkClick r:id="rId4" tooltip="Μετάβαση σε www.edulll.gr"/>
          </p:cNvPr>
          <p:cNvPicPr>
            <a:picLocks noChangeAspect="1" noChangeArrowheads="1"/>
          </p:cNvPicPr>
          <p:nvPr/>
        </p:nvPicPr>
        <p:blipFill>
          <a:blip r:embed="rId5" cstate="print"/>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2"/>
          <p:cNvSpPr>
            <a:spLocks noGrp="1"/>
          </p:cNvSpPr>
          <p:nvPr>
            <p:ph type="sldNum" sz="quarter" idx="12"/>
          </p:nvPr>
        </p:nvSpPr>
        <p:spPr/>
        <p:txBody>
          <a:bodyPr/>
          <a:lstStyle/>
          <a:p>
            <a:fld id="{2F6EEB8D-302B-4BB7-AB7B-5E18E67E8EEA}" type="slidenum">
              <a:rPr lang="el-GR" smtClean="0"/>
              <a:t>2</a:t>
            </a:fld>
            <a:endParaRPr lang="el-GR" dirty="0"/>
          </a:p>
        </p:txBody>
      </p:sp>
    </p:spTree>
    <p:custDataLst>
      <p:tags r:id="rId1"/>
    </p:custDataLst>
    <p:extLst>
      <p:ext uri="{BB962C8B-B14F-4D97-AF65-F5344CB8AC3E}">
        <p14:creationId xmlns:p14="http://schemas.microsoft.com/office/powerpoint/2010/main" val="25734755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rmAutofit/>
          </a:bodyPr>
          <a:lstStyle/>
          <a:p>
            <a:r>
              <a:rPr lang="el-GR" b="1" dirty="0"/>
              <a:t>Σημείωμα </a:t>
            </a:r>
            <a:r>
              <a:rPr lang="el-GR" b="1" dirty="0" smtClean="0"/>
              <a:t>Αδειοδότησης</a:t>
            </a:r>
            <a:endParaRPr lang="el-GR" b="1" dirty="0"/>
          </a:p>
        </p:txBody>
      </p:sp>
      <p:sp>
        <p:nvSpPr>
          <p:cNvPr id="3" name="Θέση περιεχομένου 1"/>
          <p:cNvSpPr>
            <a:spLocks noGrp="1"/>
          </p:cNvSpPr>
          <p:nvPr>
            <p:ph idx="1"/>
          </p:nvPr>
        </p:nvSpPr>
        <p:spPr>
          <a:xfrm>
            <a:off x="457200" y="1524000"/>
            <a:ext cx="8229600" cy="1905000"/>
          </a:xfrm>
        </p:spPr>
        <p:txBody>
          <a:bodyPr>
            <a:noAutofit/>
          </a:bodyPr>
          <a:lstStyle/>
          <a:p>
            <a:pPr>
              <a:spcBef>
                <a:spcPts val="0"/>
              </a:spcBef>
            </a:pPr>
            <a:r>
              <a:rPr lang="el-GR" sz="2000" dirty="0" smtClean="0"/>
              <a:t>Το </a:t>
            </a:r>
            <a:r>
              <a:rPr lang="el-GR" sz="2000" dirty="0"/>
              <a:t>παρόν υλικό διατίθεται με τους όρους της άδειας χρήσης </a:t>
            </a:r>
            <a:r>
              <a:rPr lang="en-US" sz="2000" dirty="0" smtClean="0"/>
              <a:t>Creative Commons</a:t>
            </a:r>
            <a:r>
              <a:rPr lang="el-GR" sz="2000" dirty="0" smtClean="0"/>
              <a:t>: Αναφορά - </a:t>
            </a:r>
            <a:r>
              <a:rPr lang="el-GR" sz="2000" dirty="0"/>
              <a:t>Μη Εμπορική </a:t>
            </a:r>
            <a:r>
              <a:rPr lang="el-GR" sz="2000" dirty="0" smtClean="0"/>
              <a:t>Χρήση - </a:t>
            </a:r>
            <a:r>
              <a:rPr lang="el-GR" sz="2000" dirty="0"/>
              <a:t>Παρόμοια </a:t>
            </a:r>
            <a:r>
              <a:rPr lang="el-GR" sz="2000" dirty="0" smtClean="0"/>
              <a:t>Διανομή, </a:t>
            </a:r>
            <a:r>
              <a:rPr lang="el-GR" sz="2000" dirty="0"/>
              <a:t>4.0 [1] ή μεταγενέστερη, Διεθνής </a:t>
            </a:r>
            <a:r>
              <a:rPr lang="el-GR" sz="2000" dirty="0" smtClean="0"/>
              <a:t>Έκδοση.</a:t>
            </a:r>
            <a:r>
              <a:rPr lang="en-US" sz="2000" dirty="0" smtClean="0"/>
              <a:t> </a:t>
            </a:r>
            <a:r>
              <a:rPr lang="el-GR" sz="2000" dirty="0" smtClean="0"/>
              <a:t>Εξαιρούνται </a:t>
            </a:r>
            <a:r>
              <a:rPr lang="el-GR" sz="2000" dirty="0"/>
              <a:t>τα αυτοτελή έργα τρίτων π.χ. φωτογραφίες, διαγράμματα </a:t>
            </a:r>
            <a:r>
              <a:rPr lang="el-GR" sz="2000" dirty="0" smtClean="0"/>
              <a:t>κ.λπ., τα </a:t>
            </a:r>
            <a:r>
              <a:rPr lang="el-GR" sz="2000" dirty="0"/>
              <a:t>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Εικόνα 1" descr=" Λογότυπο για άδειες χρήσης creative commons, b y, n c, s a " title="Λογότυπο creative commons">
            <a:hlinkClick r:id="rId4" tooltip="Μετάβαση στην Άδεια Χρήσης"/>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01422" y="358140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Θέση περιεχομένου 2"/>
          <p:cNvSpPr txBox="1"/>
          <p:nvPr/>
        </p:nvSpPr>
        <p:spPr>
          <a:xfrm>
            <a:off x="533400" y="4224704"/>
            <a:ext cx="8229600" cy="2252296"/>
          </a:xfrm>
          <a:prstGeom prst="rect">
            <a:avLst/>
          </a:prstGeom>
        </p:spPr>
        <p:txBody>
          <a:bodyPr vert="horz" wrap="square" lIns="91440" tIns="45720" rIns="91440" bIns="45720" rtlCol="0" anchor="ctr">
            <a:normAutofit/>
          </a:bodyPr>
          <a:lstStyle/>
          <a:p>
            <a:pPr>
              <a:spcAft>
                <a:spcPts val="600"/>
              </a:spcAft>
            </a:pPr>
            <a:r>
              <a:rPr lang="el-GR" sz="1400" dirty="0"/>
              <a:t>[1] </a:t>
            </a:r>
            <a:r>
              <a:rPr lang="en-US" sz="1400" dirty="0" smtClean="0">
                <a:hlinkClick r:id="rId4" tooltip="Μετάβαση στην Άδεια Χρήσης"/>
              </a:rPr>
              <a:t>http://creativecommons.org/licenses/by-nc-sa/4.0/</a:t>
            </a:r>
            <a:endParaRPr lang="el-GR" sz="1400" dirty="0"/>
          </a:p>
          <a:p>
            <a:r>
              <a:rPr lang="el-GR" sz="1400" dirty="0"/>
              <a:t>Ως </a:t>
            </a:r>
            <a:r>
              <a:rPr lang="el-GR" sz="1400" b="1" dirty="0"/>
              <a:t>Μη Εμπορική</a:t>
            </a:r>
            <a:r>
              <a:rPr lang="el-GR" sz="1400" dirty="0"/>
              <a:t> ορίζεται η χρήση:</a:t>
            </a:r>
          </a:p>
          <a:p>
            <a:pPr marL="800100" lvl="1" indent="-342900">
              <a:buFont typeface="Arial" panose="020B0604020202020204" pitchFamily="34" charset="0"/>
              <a:buChar char="•"/>
            </a:pPr>
            <a:r>
              <a:rPr lang="el-GR" sz="1400" dirty="0"/>
              <a:t>που δεν περιλαμβάνει άμεσο ή έμμεσο οικονομικό όφελος από την χρήση του έργου, για το διανομέα του έργου και </a:t>
            </a:r>
            <a:r>
              <a:rPr lang="el-GR" sz="1400" dirty="0" err="1" smtClean="0"/>
              <a:t>αδειοδόχο</a:t>
            </a:r>
            <a:r>
              <a:rPr lang="el-GR" sz="1400" dirty="0"/>
              <a:t>,</a:t>
            </a:r>
          </a:p>
          <a:p>
            <a:pPr marL="800100" lvl="1" indent="-342900">
              <a:buFont typeface="Arial" panose="020B0604020202020204" pitchFamily="34" charset="0"/>
              <a:buChar char="•"/>
            </a:pPr>
            <a:r>
              <a:rPr lang="el-GR" sz="1400" dirty="0"/>
              <a:t>που</a:t>
            </a:r>
            <a:r>
              <a:rPr lang="en-GB" sz="1400" dirty="0"/>
              <a:t> </a:t>
            </a:r>
            <a:r>
              <a:rPr lang="el-GR" sz="1400" dirty="0"/>
              <a:t>δεν περιλαμβάνει οικονομική συναλλαγή ως προϋπόθεση για τη χρήση ή πρόσβαση στο </a:t>
            </a:r>
            <a:r>
              <a:rPr lang="el-GR" sz="1400" dirty="0" smtClean="0"/>
              <a:t>έργο,</a:t>
            </a:r>
            <a:endParaRPr lang="el-GR" sz="1400" dirty="0"/>
          </a:p>
          <a:p>
            <a:pPr marL="800100" lvl="1" indent="-342900">
              <a:spcAft>
                <a:spcPts val="600"/>
              </a:spcAft>
              <a:buFont typeface="Arial" panose="020B0604020202020204" pitchFamily="34" charset="0"/>
              <a:buChar char="•"/>
            </a:pPr>
            <a:r>
              <a:rPr lang="el-GR" sz="1400" dirty="0"/>
              <a:t>που</a:t>
            </a:r>
            <a:r>
              <a:rPr lang="en-GB" sz="1400" dirty="0"/>
              <a:t> </a:t>
            </a:r>
            <a:r>
              <a:rPr lang="el-GR" sz="1400" dirty="0"/>
              <a:t>δεν προσπορίζει στο διανομέα του έργου και</a:t>
            </a:r>
            <a:r>
              <a:rPr lang="en-GB" sz="1400" dirty="0"/>
              <a:t> </a:t>
            </a:r>
            <a:r>
              <a:rPr lang="el-GR" sz="1400" dirty="0" err="1"/>
              <a:t>αδειοδόχο</a:t>
            </a:r>
            <a:r>
              <a:rPr lang="en-GB" sz="1400" dirty="0"/>
              <a:t> </a:t>
            </a:r>
            <a:r>
              <a:rPr lang="el-GR" sz="1400" dirty="0"/>
              <a:t>έμμεσο οικονομικό όφελος (π.χ. διαφημίσεις) από την προβολή του έργου σε διαδικτυακό </a:t>
            </a:r>
            <a:r>
              <a:rPr lang="el-GR" sz="1400" dirty="0" smtClean="0"/>
              <a:t>τόπο.</a:t>
            </a:r>
            <a:endParaRPr lang="el-GR" sz="1400" dirty="0"/>
          </a:p>
          <a:p>
            <a:r>
              <a:rPr lang="el-GR" sz="1400" dirty="0" smtClean="0"/>
              <a:t>Ο </a:t>
            </a:r>
            <a:r>
              <a:rPr lang="el-GR" sz="1400" dirty="0"/>
              <a:t>δικαιούχος μπορεί να παρέχει στον </a:t>
            </a:r>
            <a:r>
              <a:rPr lang="el-GR" sz="1400" dirty="0" err="1"/>
              <a:t>αδειοδόχο</a:t>
            </a:r>
            <a:r>
              <a:rPr lang="el-GR" sz="1400" dirty="0"/>
              <a:t> ξεχωριστή άδεια να χρησιμοποιεί το έργο για εμπορική χρήση, εφόσον αυτό του ζητηθεί</a:t>
            </a:r>
            <a:r>
              <a:rPr lang="el-GR" sz="1400" dirty="0" smtClean="0"/>
              <a:t>.</a:t>
            </a:r>
            <a:endParaRPr lang="el-GR" sz="1400" dirty="0"/>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20</a:t>
            </a:fld>
            <a:endParaRPr lang="el-GR" dirty="0"/>
          </a:p>
        </p:txBody>
      </p:sp>
    </p:spTree>
    <p:custDataLst>
      <p:tags r:id="rId1"/>
    </p:custDataLst>
    <p:extLst>
      <p:ext uri="{BB962C8B-B14F-4D97-AF65-F5344CB8AC3E}">
        <p14:creationId xmlns:p14="http://schemas.microsoft.com/office/powerpoint/2010/main" val="11516761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Autofit/>
          </a:bodyPr>
          <a:lstStyle/>
          <a:p>
            <a:r>
              <a:rPr lang="el-GR" sz="4000" b="1" dirty="0"/>
              <a:t>Σημείωμα Χρήσης </a:t>
            </a:r>
            <a:r>
              <a:rPr lang="el-GR" sz="4000" b="1" dirty="0" smtClean="0"/>
              <a:t>Έργων Τρίτων</a:t>
            </a:r>
            <a:r>
              <a:rPr lang="en-US" sz="4000" b="1" dirty="0" smtClean="0"/>
              <a:t> </a:t>
            </a:r>
            <a:r>
              <a:rPr lang="el-GR" sz="4000" b="1" dirty="0" smtClean="0"/>
              <a:t/>
            </a:r>
            <a:br>
              <a:rPr lang="el-GR" sz="4000" b="1" dirty="0" smtClean="0"/>
            </a:br>
            <a:r>
              <a:rPr lang="en-US" sz="4000" b="1" dirty="0" smtClean="0"/>
              <a:t>(1/2)</a:t>
            </a:r>
            <a:endParaRPr lang="el-GR" sz="4000" b="1" dirty="0"/>
          </a:p>
        </p:txBody>
      </p:sp>
      <p:sp>
        <p:nvSpPr>
          <p:cNvPr id="3" name="Θέση περιεχομένου 1"/>
          <p:cNvSpPr>
            <a:spLocks noGrp="1"/>
          </p:cNvSpPr>
          <p:nvPr>
            <p:ph idx="1"/>
          </p:nvPr>
        </p:nvSpPr>
        <p:spPr/>
        <p:txBody>
          <a:bodyPr>
            <a:noAutofit/>
          </a:bodyPr>
          <a:lstStyle/>
          <a:p>
            <a:pPr marL="0" indent="0">
              <a:buNone/>
            </a:pPr>
            <a:r>
              <a:rPr lang="el-GR" sz="2400" dirty="0" smtClean="0"/>
              <a:t>Το </a:t>
            </a:r>
            <a:r>
              <a:rPr lang="el-GR" sz="2400" dirty="0"/>
              <a:t>Έργο αυτό κάνει χρήση των ακόλουθων έργων:</a:t>
            </a:r>
          </a:p>
          <a:p>
            <a:pPr marL="0" indent="0">
              <a:buNone/>
            </a:pPr>
            <a:r>
              <a:rPr lang="el-GR" sz="2400" b="1" dirty="0" smtClean="0"/>
              <a:t>Εικόνες/Σχήματα/Διαγράμματα</a:t>
            </a:r>
            <a:r>
              <a:rPr lang="en-US" sz="2400" b="1" dirty="0" smtClean="0"/>
              <a:t>/</a:t>
            </a:r>
            <a:r>
              <a:rPr lang="el-GR" sz="2400" b="1" dirty="0" smtClean="0"/>
              <a:t>Φωτογραφίες</a:t>
            </a:r>
          </a:p>
          <a:p>
            <a:pPr marL="0" indent="0">
              <a:buNone/>
            </a:pPr>
            <a:r>
              <a:rPr lang="el-GR" sz="2000" dirty="0" smtClean="0">
                <a:solidFill>
                  <a:srgbClr val="FF0000"/>
                </a:solidFill>
              </a:rPr>
              <a:t>Εικόνα 1: &lt;αναφορά</a:t>
            </a:r>
            <a:r>
              <a:rPr lang="el-GR" sz="2000" dirty="0">
                <a:solidFill>
                  <a:srgbClr val="FF0000"/>
                </a:solidFill>
              </a:rPr>
              <a:t>&gt;&lt;άδεια με την οποία διατίθεται&gt; </a:t>
            </a:r>
            <a:r>
              <a:rPr lang="el-GR" sz="2000" dirty="0" smtClean="0">
                <a:solidFill>
                  <a:srgbClr val="FF0000"/>
                </a:solidFill>
              </a:rPr>
              <a:t>&lt;σύνδεσμος&gt;&lt;πηγή&gt;&lt;</a:t>
            </a:r>
            <a:r>
              <a:rPr lang="el-GR" sz="2000" dirty="0" err="1" smtClean="0">
                <a:solidFill>
                  <a:srgbClr val="FF0000"/>
                </a:solidFill>
              </a:rPr>
              <a:t>κ.τ.λ</a:t>
            </a:r>
            <a:r>
              <a:rPr lang="el-GR" sz="2000" dirty="0" smtClean="0">
                <a:solidFill>
                  <a:srgbClr val="FF0000"/>
                </a:solidFill>
              </a:rPr>
              <a:t>&gt;</a:t>
            </a:r>
          </a:p>
          <a:p>
            <a:pPr marL="0" indent="0">
              <a:buNone/>
            </a:pPr>
            <a:r>
              <a:rPr lang="el-GR" sz="2000" dirty="0">
                <a:solidFill>
                  <a:srgbClr val="FF0000"/>
                </a:solidFill>
              </a:rPr>
              <a:t>Εικόνα </a:t>
            </a:r>
            <a:r>
              <a:rPr lang="el-GR" sz="2000" dirty="0" smtClean="0">
                <a:solidFill>
                  <a:srgbClr val="FF0000"/>
                </a:solidFill>
              </a:rPr>
              <a:t>2: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a:t>
            </a:r>
            <a:r>
              <a:rPr lang="el-GR" sz="2000" dirty="0">
                <a:solidFill>
                  <a:srgbClr val="FF0000"/>
                </a:solidFill>
              </a:rPr>
              <a:t>πηγή</a:t>
            </a:r>
            <a:r>
              <a:rPr lang="el-GR" sz="2000" dirty="0" smtClean="0">
                <a:solidFill>
                  <a:srgbClr val="FF0000"/>
                </a:solidFill>
              </a:rPr>
              <a:t>&gt;&lt;</a:t>
            </a:r>
            <a:r>
              <a:rPr lang="el-GR" sz="2000" dirty="0" err="1">
                <a:solidFill>
                  <a:srgbClr val="FF0000"/>
                </a:solidFill>
              </a:rPr>
              <a:t>κ.τ.λ</a:t>
            </a:r>
            <a:r>
              <a:rPr lang="el-GR" sz="2000" dirty="0">
                <a:solidFill>
                  <a:srgbClr val="FF0000"/>
                </a:solidFill>
              </a:rPr>
              <a:t>&gt;</a:t>
            </a:r>
          </a:p>
          <a:p>
            <a:pPr marL="0" indent="0">
              <a:buNone/>
            </a:pPr>
            <a:r>
              <a:rPr lang="el-GR" sz="2000" dirty="0">
                <a:solidFill>
                  <a:srgbClr val="FF0000"/>
                </a:solidFill>
              </a:rPr>
              <a:t>Εικόνα </a:t>
            </a:r>
            <a:r>
              <a:rPr lang="el-GR" sz="2000" dirty="0" smtClean="0">
                <a:solidFill>
                  <a:srgbClr val="FF0000"/>
                </a:solidFill>
              </a:rPr>
              <a:t>3: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&gt;&lt;πηγή&gt;&lt;</a:t>
            </a:r>
            <a:r>
              <a:rPr lang="el-GR" sz="2000" dirty="0" err="1">
                <a:solidFill>
                  <a:srgbClr val="FF0000"/>
                </a:solidFill>
              </a:rPr>
              <a:t>κ.τ.λ</a:t>
            </a:r>
            <a:r>
              <a:rPr lang="el-GR" sz="2000" dirty="0">
                <a:solidFill>
                  <a:srgbClr val="FF0000"/>
                </a:solidFill>
              </a:rPr>
              <a:t>&gt;</a:t>
            </a:r>
          </a:p>
          <a:p>
            <a:pPr marL="0" indent="0">
              <a:buNone/>
            </a:pPr>
            <a:r>
              <a:rPr lang="el-GR" sz="2000" dirty="0">
                <a:solidFill>
                  <a:srgbClr val="FF0000"/>
                </a:solidFill>
              </a:rPr>
              <a:t>Εικόνα </a:t>
            </a:r>
            <a:r>
              <a:rPr lang="el-GR" sz="2000" dirty="0" smtClean="0">
                <a:solidFill>
                  <a:srgbClr val="FF0000"/>
                </a:solidFill>
              </a:rPr>
              <a:t>4: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&gt;&lt;πηγή&gt;&lt;</a:t>
            </a:r>
            <a:r>
              <a:rPr lang="el-GR" sz="2000" dirty="0" err="1">
                <a:solidFill>
                  <a:srgbClr val="FF0000"/>
                </a:solidFill>
              </a:rPr>
              <a:t>κ.τ.λ</a:t>
            </a:r>
            <a:r>
              <a:rPr lang="el-GR" sz="2000" dirty="0">
                <a:solidFill>
                  <a:srgbClr val="FF0000"/>
                </a:solidFill>
              </a:rPr>
              <a:t>&gt;</a:t>
            </a:r>
          </a:p>
          <a:p>
            <a:pPr marL="0" indent="0">
              <a:buNone/>
            </a:pPr>
            <a:r>
              <a:rPr lang="el-GR" sz="2000" dirty="0">
                <a:solidFill>
                  <a:srgbClr val="FF0000"/>
                </a:solidFill>
              </a:rPr>
              <a:t>Εικόνα </a:t>
            </a:r>
            <a:r>
              <a:rPr lang="el-GR" sz="2000" dirty="0" smtClean="0">
                <a:solidFill>
                  <a:srgbClr val="FF0000"/>
                </a:solidFill>
              </a:rPr>
              <a:t>5: </a:t>
            </a:r>
            <a:r>
              <a:rPr lang="el-GR" sz="2000" dirty="0">
                <a:solidFill>
                  <a:srgbClr val="FF0000"/>
                </a:solidFill>
              </a:rPr>
              <a:t>&lt;αναφορά&gt;&lt;άδεια με την οποία διατίθεται&gt; &lt;</a:t>
            </a:r>
            <a:r>
              <a:rPr lang="el-GR" sz="2000" dirty="0" err="1">
                <a:solidFill>
                  <a:srgbClr val="FF0000"/>
                </a:solidFill>
              </a:rPr>
              <a:t>σύνδεσμος</a:t>
            </a:r>
            <a:r>
              <a:rPr lang="el-GR" sz="2000" dirty="0" err="1" smtClean="0">
                <a:solidFill>
                  <a:srgbClr val="FF0000"/>
                </a:solidFill>
              </a:rPr>
              <a:t>&gt;&lt;πηγή&gt;&lt;</a:t>
            </a:r>
            <a:r>
              <a:rPr lang="el-GR" sz="2000" dirty="0" err="1">
                <a:solidFill>
                  <a:srgbClr val="FF0000"/>
                </a:solidFill>
              </a:rPr>
              <a:t>κ.τ.λ</a:t>
            </a:r>
            <a:r>
              <a:rPr lang="el-GR" sz="2000" dirty="0" smtClean="0">
                <a:solidFill>
                  <a:srgbClr val="FF0000"/>
                </a:solidFill>
              </a:rPr>
              <a:t>&gt;</a:t>
            </a:r>
            <a:endParaRPr lang="el-GR" sz="2000" dirty="0">
              <a:solidFill>
                <a:srgbClr val="FF0000"/>
              </a:solidFill>
            </a:endParaRPr>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21</a:t>
            </a:fld>
            <a:endParaRPr lang="el-GR" dirty="0"/>
          </a:p>
        </p:txBody>
      </p:sp>
    </p:spTree>
    <p:extLst>
      <p:ext uri="{BB962C8B-B14F-4D97-AF65-F5344CB8AC3E}">
        <p14:creationId xmlns:p14="http://schemas.microsoft.com/office/powerpoint/2010/main" val="28976229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Autofit/>
          </a:bodyPr>
          <a:lstStyle/>
          <a:p>
            <a:r>
              <a:rPr lang="el-GR" sz="4000" b="1" dirty="0"/>
              <a:t>Σημείωμα Χρήσης </a:t>
            </a:r>
            <a:r>
              <a:rPr lang="el-GR" sz="4000" b="1" dirty="0" smtClean="0"/>
              <a:t>Έργων Τρίτων</a:t>
            </a:r>
            <a:r>
              <a:rPr lang="en-US" sz="4000" b="1" dirty="0" smtClean="0"/>
              <a:t> </a:t>
            </a:r>
            <a:r>
              <a:rPr lang="el-GR" sz="4000" b="1" dirty="0" smtClean="0"/>
              <a:t/>
            </a:r>
            <a:br>
              <a:rPr lang="el-GR" sz="4000" b="1" dirty="0" smtClean="0"/>
            </a:br>
            <a:r>
              <a:rPr lang="en-US" sz="4000" b="1" dirty="0" smtClean="0"/>
              <a:t>(2/2)</a:t>
            </a:r>
            <a:r>
              <a:rPr lang="el-GR" sz="4000" b="1" dirty="0" smtClean="0"/>
              <a:t> </a:t>
            </a:r>
            <a:endParaRPr lang="el-GR" sz="4000" b="1" dirty="0"/>
          </a:p>
        </p:txBody>
      </p:sp>
      <p:sp>
        <p:nvSpPr>
          <p:cNvPr id="3" name="Θέση περιεχομένου 1"/>
          <p:cNvSpPr>
            <a:spLocks noGrp="1"/>
          </p:cNvSpPr>
          <p:nvPr>
            <p:ph idx="1"/>
          </p:nvPr>
        </p:nvSpPr>
        <p:spPr/>
        <p:txBody>
          <a:bodyPr>
            <a:normAutofit/>
          </a:bodyPr>
          <a:lstStyle/>
          <a:p>
            <a:pPr marL="0" indent="0">
              <a:buNone/>
            </a:pPr>
            <a:r>
              <a:rPr lang="el-GR" sz="2400" dirty="0" smtClean="0"/>
              <a:t>Το </a:t>
            </a:r>
            <a:r>
              <a:rPr lang="el-GR" sz="2400" dirty="0"/>
              <a:t>Έργο αυτό κάνει χρήση των ακόλουθων έργων:</a:t>
            </a:r>
          </a:p>
          <a:p>
            <a:pPr marL="0" indent="0">
              <a:buNone/>
            </a:pPr>
            <a:r>
              <a:rPr lang="el-GR" sz="2400" b="1" dirty="0" smtClean="0"/>
              <a:t>Πίνακες</a:t>
            </a:r>
          </a:p>
          <a:p>
            <a:pPr marL="0" indent="0">
              <a:buNone/>
            </a:pPr>
            <a:r>
              <a:rPr lang="el-GR" sz="2000" dirty="0" smtClean="0">
                <a:solidFill>
                  <a:srgbClr val="FF0000"/>
                </a:solidFill>
              </a:rPr>
              <a:t>Πίνακας 1: &lt;αναφορά</a:t>
            </a:r>
            <a:r>
              <a:rPr lang="el-GR" sz="2000" dirty="0">
                <a:solidFill>
                  <a:srgbClr val="FF0000"/>
                </a:solidFill>
              </a:rPr>
              <a:t>&gt;&lt;άδεια με την οποία διατίθεται&gt; </a:t>
            </a:r>
            <a:r>
              <a:rPr lang="el-GR" sz="2000" dirty="0" smtClean="0">
                <a:solidFill>
                  <a:srgbClr val="FF0000"/>
                </a:solidFill>
              </a:rPr>
              <a:t>&lt;σύνδεσμος&gt;&lt;πηγή&gt;&lt;</a:t>
            </a:r>
            <a:r>
              <a:rPr lang="el-GR" sz="2000" dirty="0" err="1" smtClean="0">
                <a:solidFill>
                  <a:srgbClr val="FF0000"/>
                </a:solidFill>
              </a:rPr>
              <a:t>κ.τ.λ</a:t>
            </a:r>
            <a:r>
              <a:rPr lang="el-GR" sz="2000" dirty="0" smtClean="0">
                <a:solidFill>
                  <a:srgbClr val="FF0000"/>
                </a:solidFill>
              </a:rPr>
              <a:t>&gt;</a:t>
            </a:r>
          </a:p>
          <a:p>
            <a:pPr marL="0" indent="0">
              <a:buNone/>
            </a:pPr>
            <a:r>
              <a:rPr lang="el-GR" sz="2000" dirty="0" smtClean="0">
                <a:solidFill>
                  <a:srgbClr val="FF0000"/>
                </a:solidFill>
              </a:rPr>
              <a:t>Πίνακας 2: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&gt;&lt;πηγή&gt;&lt;</a:t>
            </a:r>
            <a:r>
              <a:rPr lang="el-GR" sz="2000" dirty="0" err="1">
                <a:solidFill>
                  <a:srgbClr val="FF0000"/>
                </a:solidFill>
              </a:rPr>
              <a:t>κ.τ.λ</a:t>
            </a:r>
            <a:r>
              <a:rPr lang="el-GR" sz="2000" dirty="0">
                <a:solidFill>
                  <a:srgbClr val="FF0000"/>
                </a:solidFill>
              </a:rPr>
              <a:t>&gt;</a:t>
            </a:r>
          </a:p>
          <a:p>
            <a:pPr marL="0" indent="0">
              <a:buNone/>
            </a:pPr>
            <a:r>
              <a:rPr lang="el-GR" sz="2000" dirty="0" smtClean="0">
                <a:solidFill>
                  <a:srgbClr val="FF0000"/>
                </a:solidFill>
              </a:rPr>
              <a:t>Πίνακας 3: </a:t>
            </a:r>
            <a:r>
              <a:rPr lang="el-GR" sz="2000" dirty="0">
                <a:solidFill>
                  <a:srgbClr val="FF0000"/>
                </a:solidFill>
              </a:rPr>
              <a:t>&lt;αναφορά&gt;&lt;άδεια με την οποία διατίθεται&gt; &lt;σύνδεσμος</a:t>
            </a:r>
            <a:r>
              <a:rPr lang="el-GR" sz="2000" dirty="0" smtClean="0">
                <a:solidFill>
                  <a:srgbClr val="FF0000"/>
                </a:solidFill>
              </a:rPr>
              <a:t>&gt;&lt;πηγή&gt;&lt;</a:t>
            </a:r>
            <a:r>
              <a:rPr lang="el-GR" sz="2000" dirty="0" err="1" smtClean="0">
                <a:solidFill>
                  <a:srgbClr val="FF0000"/>
                </a:solidFill>
              </a:rPr>
              <a:t>κ.τ.λ</a:t>
            </a:r>
            <a:r>
              <a:rPr lang="el-GR" sz="2000" dirty="0" smtClean="0">
                <a:solidFill>
                  <a:srgbClr val="FF0000"/>
                </a:solidFill>
              </a:rPr>
              <a:t>&gt;</a:t>
            </a:r>
            <a:endParaRPr lang="el-GR" sz="2000" dirty="0">
              <a:solidFill>
                <a:srgbClr val="FF0000"/>
              </a:solidFill>
            </a:endParaRPr>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22</a:t>
            </a:fld>
            <a:endParaRPr lang="el-GR" dirty="0"/>
          </a:p>
        </p:txBody>
      </p:sp>
    </p:spTree>
    <p:extLst>
      <p:ext uri="{BB962C8B-B14F-4D97-AF65-F5344CB8AC3E}">
        <p14:creationId xmlns:p14="http://schemas.microsoft.com/office/powerpoint/2010/main" val="7621430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normAutofit/>
          </a:bodyPr>
          <a:lstStyle/>
          <a:p>
            <a:r>
              <a:rPr lang="el-GR" b="1" dirty="0"/>
              <a:t>Διατήρηση </a:t>
            </a:r>
            <a:r>
              <a:rPr lang="el-GR" b="1" dirty="0" smtClean="0"/>
              <a:t>Σημειωμάτων</a:t>
            </a:r>
            <a:endParaRPr lang="el-GR" b="1" dirty="0"/>
          </a:p>
        </p:txBody>
      </p:sp>
      <p:sp>
        <p:nvSpPr>
          <p:cNvPr id="3" name="Θέση περιεχομένου 1"/>
          <p:cNvSpPr>
            <a:spLocks noGrp="1"/>
          </p:cNvSpPr>
          <p:nvPr>
            <p:ph idx="1"/>
          </p:nvPr>
        </p:nvSpPr>
        <p:spPr/>
        <p:txBody>
          <a:bodyPr>
            <a:normAutofit/>
          </a:bodyPr>
          <a:lstStyle/>
          <a:p>
            <a:pPr marL="0" indent="0">
              <a:spcBef>
                <a:spcPts val="0"/>
              </a:spcBef>
              <a:buNone/>
            </a:pPr>
            <a:endParaRPr lang="el-GR" sz="2400" dirty="0" smtClean="0"/>
          </a:p>
          <a:p>
            <a:pPr marL="0" indent="0">
              <a:spcBef>
                <a:spcPts val="0"/>
              </a:spcBef>
              <a:spcAft>
                <a:spcPts val="1800"/>
              </a:spcAft>
              <a:buNone/>
            </a:pPr>
            <a:r>
              <a:rPr lang="el-GR" sz="2400" dirty="0" smtClean="0"/>
              <a:t>Οποιαδήποτε </a:t>
            </a:r>
            <a:r>
              <a:rPr lang="el-GR" sz="2400" dirty="0"/>
              <a:t>αναπαραγωγή ή διασκευή του υλικού θα πρέπει να συμπεριλαμβάνει:</a:t>
            </a:r>
          </a:p>
          <a:p>
            <a:pPr lvl="2" indent="-347472">
              <a:spcBef>
                <a:spcPts val="0"/>
              </a:spcBef>
              <a:spcAft>
                <a:spcPts val="600"/>
              </a:spcAft>
              <a:buFont typeface="Wingdings" panose="05000000000000000000" pitchFamily="2" charset="2"/>
              <a:buChar char="§"/>
            </a:pPr>
            <a:r>
              <a:rPr lang="el-GR" sz="2000" dirty="0" smtClean="0"/>
              <a:t>το</a:t>
            </a:r>
            <a:r>
              <a:rPr lang="en-US" sz="2000" dirty="0" smtClean="0"/>
              <a:t> </a:t>
            </a:r>
            <a:r>
              <a:rPr lang="el-GR" sz="2000" dirty="0" smtClean="0"/>
              <a:t>Σημείωμα</a:t>
            </a:r>
            <a:r>
              <a:rPr lang="en-US" sz="2000" dirty="0" smtClean="0"/>
              <a:t> Αναφοράς</a:t>
            </a:r>
            <a:r>
              <a:rPr lang="el-GR" sz="2000" dirty="0" smtClean="0"/>
              <a:t>,</a:t>
            </a:r>
            <a:endParaRPr lang="el-GR" sz="2000" dirty="0"/>
          </a:p>
          <a:p>
            <a:pPr lvl="2" indent="-347472">
              <a:spcBef>
                <a:spcPts val="0"/>
              </a:spcBef>
              <a:spcAft>
                <a:spcPts val="600"/>
              </a:spcAft>
              <a:buFont typeface="Wingdings" panose="05000000000000000000" pitchFamily="2" charset="2"/>
              <a:buChar char="§"/>
            </a:pPr>
            <a:r>
              <a:rPr lang="el-GR" sz="2000" dirty="0" smtClean="0"/>
              <a:t>το</a:t>
            </a:r>
            <a:r>
              <a:rPr lang="en-US" sz="2000" dirty="0" smtClean="0"/>
              <a:t> </a:t>
            </a:r>
            <a:r>
              <a:rPr lang="el-GR" sz="2000" dirty="0" smtClean="0"/>
              <a:t>Σημείωμα</a:t>
            </a:r>
            <a:r>
              <a:rPr lang="en-US" sz="2000" dirty="0" smtClean="0"/>
              <a:t> Αδειοδότησης</a:t>
            </a:r>
            <a:r>
              <a:rPr lang="el-GR" sz="2000" dirty="0" smtClean="0"/>
              <a:t>,</a:t>
            </a:r>
            <a:endParaRPr lang="el-GR" sz="2000" dirty="0"/>
          </a:p>
          <a:p>
            <a:pPr lvl="2" indent="-347472">
              <a:spcBef>
                <a:spcPts val="0"/>
              </a:spcBef>
              <a:spcAft>
                <a:spcPts val="600"/>
              </a:spcAft>
              <a:buFont typeface="Wingdings" panose="05000000000000000000" pitchFamily="2" charset="2"/>
              <a:buChar char="§"/>
            </a:pPr>
            <a:r>
              <a:rPr lang="el-GR" sz="2000" dirty="0" smtClean="0"/>
              <a:t>τη</a:t>
            </a:r>
            <a:r>
              <a:rPr lang="en-US" sz="2000" dirty="0" smtClean="0"/>
              <a:t> </a:t>
            </a:r>
            <a:r>
              <a:rPr lang="el-GR" sz="2000" dirty="0"/>
              <a:t>Δ</a:t>
            </a:r>
            <a:r>
              <a:rPr lang="el-GR" sz="2000" dirty="0" smtClean="0"/>
              <a:t>ήλωση</a:t>
            </a:r>
            <a:r>
              <a:rPr lang="en-US" sz="2000" dirty="0" smtClean="0"/>
              <a:t> </a:t>
            </a:r>
            <a:r>
              <a:rPr lang="el-GR" sz="2000" dirty="0" smtClean="0"/>
              <a:t>Διατήρησης Σημειωμάτων,</a:t>
            </a:r>
            <a:endParaRPr lang="el-GR" sz="2000" dirty="0"/>
          </a:p>
          <a:p>
            <a:pPr lvl="2" indent="-347472">
              <a:spcBef>
                <a:spcPts val="0"/>
              </a:spcBef>
              <a:spcAft>
                <a:spcPts val="1800"/>
              </a:spcAft>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r>
              <a:rPr lang="el-GR" sz="2000" dirty="0" smtClean="0"/>
              <a:t>).</a:t>
            </a:r>
            <a:endParaRPr lang="el-GR" sz="2000" dirty="0"/>
          </a:p>
          <a:p>
            <a:pPr marL="0" indent="0">
              <a:spcBef>
                <a:spcPts val="0"/>
              </a:spcBef>
              <a:buNone/>
            </a:pPr>
            <a:r>
              <a:rPr lang="el-GR" sz="2400" dirty="0"/>
              <a:t>μαζί με τους συνοδευόμενους </a:t>
            </a:r>
            <a:r>
              <a:rPr lang="el-GR" sz="2400" dirty="0" err="1"/>
              <a:t>υπερσυνδέσμους</a:t>
            </a:r>
            <a:r>
              <a:rPr lang="el-GR" sz="2400" dirty="0"/>
              <a:t>.</a:t>
            </a:r>
          </a:p>
          <a:p>
            <a:endParaRPr lang="el-GR" sz="2000" dirty="0"/>
          </a:p>
        </p:txBody>
      </p:sp>
      <p:sp>
        <p:nvSpPr>
          <p:cNvPr id="5" name="Θέση αριθμού διαφάνειας 4"/>
          <p:cNvSpPr>
            <a:spLocks noGrp="1"/>
          </p:cNvSpPr>
          <p:nvPr>
            <p:ph type="sldNum" sz="quarter" idx="12"/>
          </p:nvPr>
        </p:nvSpPr>
        <p:spPr/>
        <p:txBody>
          <a:bodyPr/>
          <a:lstStyle/>
          <a:p>
            <a:fld id="{2F6EEB8D-302B-4BB7-AB7B-5E18E67E8EEA}" type="slidenum">
              <a:rPr lang="el-GR" smtClean="0"/>
              <a:t>23</a:t>
            </a:fld>
            <a:endParaRPr lang="el-GR" dirty="0"/>
          </a:p>
        </p:txBody>
      </p:sp>
    </p:spTree>
    <p:extLst>
      <p:ext uri="{BB962C8B-B14F-4D97-AF65-F5344CB8AC3E}">
        <p14:creationId xmlns:p14="http://schemas.microsoft.com/office/powerpoint/2010/main" val="16849825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pPr eaLnBrk="1" hangingPunct="1"/>
            <a:r>
              <a:rPr lang="el-GR" b="1" dirty="0" smtClean="0"/>
              <a:t>Περιεχόμενα ενότητας</a:t>
            </a:r>
          </a:p>
        </p:txBody>
      </p:sp>
      <p:sp>
        <p:nvSpPr>
          <p:cNvPr id="2" name="Θέση περιεχομένου 1"/>
          <p:cNvSpPr>
            <a:spLocks noGrp="1"/>
          </p:cNvSpPr>
          <p:nvPr>
            <p:ph idx="1"/>
          </p:nvPr>
        </p:nvSpPr>
        <p:spPr/>
        <p:txBody>
          <a:bodyPr>
            <a:normAutofit/>
          </a:bodyPr>
          <a:lstStyle/>
          <a:p>
            <a:pPr marL="457200" indent="-457200">
              <a:spcBef>
                <a:spcPts val="0"/>
              </a:spcBef>
            </a:pPr>
            <a:r>
              <a:rPr lang="el-GR" sz="2800" dirty="0" smtClean="0">
                <a:solidFill>
                  <a:srgbClr val="0070C0"/>
                </a:solidFill>
                <a:hlinkClick r:id="rId3" action="ppaction://hlinksldjump"/>
              </a:rPr>
              <a:t>Μονάδα </a:t>
            </a:r>
            <a:r>
              <a:rPr lang="el-GR" sz="2800" dirty="0" smtClean="0">
                <a:solidFill>
                  <a:srgbClr val="0070C0"/>
                </a:solidFill>
                <a:hlinkClick r:id="rId3" action="ppaction://hlinksldjump"/>
              </a:rPr>
              <a:t>ελέγχου</a:t>
            </a:r>
            <a:endParaRPr lang="el-GR" sz="2800" dirty="0">
              <a:solidFill>
                <a:srgbClr val="0070C0"/>
              </a:solidFill>
            </a:endParaRPr>
          </a:p>
        </p:txBody>
      </p:sp>
      <p:sp>
        <p:nvSpPr>
          <p:cNvPr id="3" name="Θέση αριθμού διαφάνειας 2"/>
          <p:cNvSpPr>
            <a:spLocks noGrp="1"/>
          </p:cNvSpPr>
          <p:nvPr>
            <p:ph type="sldNum" sz="quarter" idx="12"/>
          </p:nvPr>
        </p:nvSpPr>
        <p:spPr/>
        <p:txBody>
          <a:bodyPr/>
          <a:lstStyle/>
          <a:p>
            <a:fld id="{2F6EEB8D-302B-4BB7-AB7B-5E18E67E8EEA}" type="slidenum">
              <a:rPr lang="el-GR" smtClean="0"/>
              <a:t>3</a:t>
            </a:fld>
            <a:endParaRPr lang="el-GR" dirty="0"/>
          </a:p>
        </p:txBody>
      </p:sp>
    </p:spTree>
    <p:extLst>
      <p:ext uri="{BB962C8B-B14F-4D97-AF65-F5344CB8AC3E}">
        <p14:creationId xmlns:p14="http://schemas.microsoft.com/office/powerpoint/2010/main" val="39270633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pPr eaLnBrk="1" hangingPunct="1"/>
            <a:r>
              <a:rPr lang="el-GR" b="1" dirty="0" smtClean="0"/>
              <a:t>Τεχνολογία Πρασίνου</a:t>
            </a:r>
            <a:endParaRPr lang="el-GR" b="1" dirty="0" smtClean="0"/>
          </a:p>
        </p:txBody>
      </p:sp>
      <p:sp>
        <p:nvSpPr>
          <p:cNvPr id="2" name="Θέση περιεχομένου 1"/>
          <p:cNvSpPr>
            <a:spLocks noGrp="1"/>
          </p:cNvSpPr>
          <p:nvPr>
            <p:ph idx="1"/>
          </p:nvPr>
        </p:nvSpPr>
        <p:spPr/>
        <p:txBody>
          <a:bodyPr>
            <a:normAutofit/>
          </a:bodyPr>
          <a:lstStyle/>
          <a:p>
            <a:r>
              <a:rPr lang="el-GR" sz="2800" b="1" dirty="0"/>
              <a:t>Χλοοτάπητας: Κριτήρια επιλογής</a:t>
            </a:r>
            <a:endParaRPr lang="el-GR" sz="2800" b="1" dirty="0"/>
          </a:p>
        </p:txBody>
      </p:sp>
      <p:sp>
        <p:nvSpPr>
          <p:cNvPr id="3" name="Θέση αριθμού διαφάνειας 2"/>
          <p:cNvSpPr>
            <a:spLocks noGrp="1"/>
          </p:cNvSpPr>
          <p:nvPr>
            <p:ph type="sldNum" sz="quarter" idx="12"/>
          </p:nvPr>
        </p:nvSpPr>
        <p:spPr/>
        <p:txBody>
          <a:bodyPr/>
          <a:lstStyle/>
          <a:p>
            <a:fld id="{2F6EEB8D-302B-4BB7-AB7B-5E18E67E8EEA}" type="slidenum">
              <a:rPr lang="el-GR" smtClean="0"/>
              <a:t>4</a:t>
            </a:fld>
            <a:endParaRPr lang="el-GR" dirty="0"/>
          </a:p>
        </p:txBody>
      </p:sp>
    </p:spTree>
    <p:extLst>
      <p:ext uri="{BB962C8B-B14F-4D97-AF65-F5344CB8AC3E}">
        <p14:creationId xmlns:p14="http://schemas.microsoft.com/office/powerpoint/2010/main" val="37569189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Τίτλος 1"/>
          <p:cNvSpPr>
            <a:spLocks noGrp="1"/>
          </p:cNvSpPr>
          <p:nvPr>
            <p:ph type="title"/>
          </p:nvPr>
        </p:nvSpPr>
        <p:spPr>
          <a:xfrm>
            <a:off x="457200" y="361950"/>
            <a:ext cx="8229600" cy="704850"/>
          </a:xfrm>
        </p:spPr>
        <p:txBody>
          <a:bodyPr>
            <a:normAutofit fontScale="90000"/>
          </a:bodyPr>
          <a:lstStyle/>
          <a:p>
            <a:pPr eaLnBrk="1" hangingPunct="1"/>
            <a:r>
              <a:rPr lang="el-GR" altLang="el-GR" b="1" dirty="0" smtClean="0"/>
              <a:t>Παράγοντες κατάταξης διαφόρων ειδών χλοοτάπητα </a:t>
            </a:r>
            <a:endParaRPr lang="el-GR" altLang="el-GR" b="1" dirty="0" smtClean="0"/>
          </a:p>
        </p:txBody>
      </p:sp>
      <p:graphicFrame>
        <p:nvGraphicFramePr>
          <p:cNvPr id="4" name="Θέση περιεχομένου 3"/>
          <p:cNvGraphicFramePr>
            <a:graphicFrameLocks noGrp="1"/>
          </p:cNvGraphicFramePr>
          <p:nvPr>
            <p:ph idx="1"/>
            <p:custDataLst>
              <p:tags r:id="rId1"/>
            </p:custDataLst>
          </p:nvPr>
        </p:nvGraphicFramePr>
        <p:xfrm>
          <a:off x="457200" y="1484313"/>
          <a:ext cx="8229601" cy="4321176"/>
        </p:xfrm>
        <a:graphic>
          <a:graphicData uri="http://schemas.openxmlformats.org/drawingml/2006/table">
            <a:tbl>
              <a:tblPr firstRow="1" firstCol="1">
                <a:tableStyleId>{5C22544A-7EE6-4342-B048-85BDC9FD1C3A}</a:tableStyleId>
              </a:tblPr>
              <a:tblGrid>
                <a:gridCol w="1645324"/>
                <a:gridCol w="1765140"/>
                <a:gridCol w="1526503"/>
                <a:gridCol w="1883961"/>
                <a:gridCol w="1408673"/>
              </a:tblGrid>
              <a:tr h="540147">
                <a:tc>
                  <a:txBody>
                    <a:bodyPr/>
                    <a:lstStyle/>
                    <a:p>
                      <a:pPr algn="ctr">
                        <a:lnSpc>
                          <a:spcPct val="100000"/>
                        </a:lnSpc>
                        <a:spcAft>
                          <a:spcPts val="0"/>
                        </a:spcAft>
                      </a:pPr>
                      <a:r>
                        <a:rPr lang="el-GR" sz="1600" dirty="0" smtClean="0">
                          <a:effectLst/>
                          <a:latin typeface="Century Gothic" panose="020B0502020202020204" pitchFamily="34" charset="0"/>
                        </a:rPr>
                        <a:t>Εγκατάσταση</a:t>
                      </a:r>
                      <a:endParaRPr lang="el-GR" sz="1600" dirty="0">
                        <a:effectLst/>
                        <a:latin typeface="Century Gothic" panose="020B0502020202020204" pitchFamily="34" charset="0"/>
                        <a:ea typeface="Times New Roman"/>
                        <a:cs typeface="Times New Roman"/>
                      </a:endParaRPr>
                    </a:p>
                  </a:txBody>
                  <a:tcPr marL="37607" marR="37607" marT="0" marB="0" anchor="ctr">
                    <a:solidFill>
                      <a:schemeClr val="accent1">
                        <a:lumMod val="50000"/>
                      </a:schemeClr>
                    </a:solidFill>
                  </a:tcPr>
                </a:tc>
                <a:tc>
                  <a:txBody>
                    <a:bodyPr/>
                    <a:lstStyle/>
                    <a:p>
                      <a:pPr algn="ctr">
                        <a:lnSpc>
                          <a:spcPct val="100000"/>
                        </a:lnSpc>
                        <a:spcAft>
                          <a:spcPts val="0"/>
                        </a:spcAft>
                      </a:pPr>
                      <a:r>
                        <a:rPr lang="el-GR" sz="1600" dirty="0" smtClean="0">
                          <a:effectLst/>
                          <a:latin typeface="Century Gothic" panose="020B0502020202020204" pitchFamily="34" charset="0"/>
                        </a:rPr>
                        <a:t>Ψυχρόφιλα</a:t>
                      </a:r>
                      <a:endParaRPr lang="el-GR" sz="1600" dirty="0">
                        <a:effectLst/>
                        <a:latin typeface="Century Gothic" panose="020B0502020202020204" pitchFamily="34" charset="0"/>
                        <a:ea typeface="Times New Roman"/>
                        <a:cs typeface="Times New Roman"/>
                      </a:endParaRPr>
                    </a:p>
                  </a:txBody>
                  <a:tcPr marL="37607" marR="37607" marT="0" marB="0" anchor="ctr">
                    <a:solidFill>
                      <a:schemeClr val="accent1">
                        <a:lumMod val="50000"/>
                      </a:schemeClr>
                    </a:solidFill>
                  </a:tcPr>
                </a:tc>
                <a:tc>
                  <a:txBody>
                    <a:bodyPr/>
                    <a:lstStyle/>
                    <a:p>
                      <a:pPr algn="ctr">
                        <a:lnSpc>
                          <a:spcPct val="100000"/>
                        </a:lnSpc>
                        <a:spcAft>
                          <a:spcPts val="0"/>
                        </a:spcAft>
                      </a:pPr>
                      <a:r>
                        <a:rPr lang="el-GR" sz="1600" dirty="0" smtClean="0">
                          <a:effectLst/>
                          <a:latin typeface="Century Gothic" panose="020B0502020202020204" pitchFamily="34" charset="0"/>
                        </a:rPr>
                        <a:t>Ημέρες φυτρώματος</a:t>
                      </a:r>
                      <a:endParaRPr lang="el-GR" sz="1600" dirty="0">
                        <a:effectLst/>
                        <a:latin typeface="Century Gothic" panose="020B0502020202020204" pitchFamily="34" charset="0"/>
                        <a:ea typeface="Times New Roman"/>
                        <a:cs typeface="Times New Roman"/>
                      </a:endParaRPr>
                    </a:p>
                  </a:txBody>
                  <a:tcPr marL="37607" marR="37607" marT="0" marB="0" anchor="ctr">
                    <a:solidFill>
                      <a:schemeClr val="accent1">
                        <a:lumMod val="50000"/>
                      </a:schemeClr>
                    </a:solidFill>
                  </a:tcPr>
                </a:tc>
                <a:tc>
                  <a:txBody>
                    <a:bodyPr/>
                    <a:lstStyle/>
                    <a:p>
                      <a:pPr algn="ctr">
                        <a:lnSpc>
                          <a:spcPct val="100000"/>
                        </a:lnSpc>
                        <a:spcAft>
                          <a:spcPts val="0"/>
                        </a:spcAft>
                      </a:pPr>
                      <a:r>
                        <a:rPr lang="en-US" sz="1600" dirty="0" err="1">
                          <a:effectLst/>
                          <a:latin typeface="Century Gothic" panose="020B0502020202020204" pitchFamily="34" charset="0"/>
                        </a:rPr>
                        <a:t>Θερμόφιλ</a:t>
                      </a:r>
                      <a:r>
                        <a:rPr lang="en-US" sz="1600" dirty="0">
                          <a:effectLst/>
                          <a:latin typeface="Century Gothic" panose="020B0502020202020204" pitchFamily="34" charset="0"/>
                        </a:rPr>
                        <a:t>α</a:t>
                      </a:r>
                      <a:endParaRPr lang="el-GR" sz="1600" dirty="0">
                        <a:effectLst/>
                        <a:latin typeface="Century Gothic" panose="020B0502020202020204" pitchFamily="34" charset="0"/>
                        <a:ea typeface="Times New Roman"/>
                        <a:cs typeface="Times New Roman"/>
                      </a:endParaRPr>
                    </a:p>
                  </a:txBody>
                  <a:tcPr marL="37607" marR="37607" marT="0" marB="0" anchor="ctr">
                    <a:solidFill>
                      <a:schemeClr val="accent1">
                        <a:lumMod val="50000"/>
                      </a:schemeClr>
                    </a:solidFill>
                  </a:tcPr>
                </a:tc>
                <a:tc>
                  <a:txBody>
                    <a:bodyPr/>
                    <a:lstStyle/>
                    <a:p>
                      <a:pPr algn="ctr">
                        <a:lnSpc>
                          <a:spcPct val="100000"/>
                        </a:lnSpc>
                        <a:spcAft>
                          <a:spcPts val="0"/>
                        </a:spcAft>
                      </a:pPr>
                      <a:r>
                        <a:rPr lang="en-US" sz="1600" dirty="0" err="1">
                          <a:effectLst/>
                          <a:latin typeface="Century Gothic" panose="020B0502020202020204" pitchFamily="34" charset="0"/>
                        </a:rPr>
                        <a:t>Ημέρες</a:t>
                      </a:r>
                      <a:r>
                        <a:rPr lang="en-US" sz="1600" dirty="0">
                          <a:effectLst/>
                          <a:latin typeface="Century Gothic" panose="020B0502020202020204" pitchFamily="34" charset="0"/>
                        </a:rPr>
                        <a:t> </a:t>
                      </a:r>
                      <a:r>
                        <a:rPr lang="en-US" sz="1600" dirty="0" err="1">
                          <a:effectLst/>
                          <a:latin typeface="Century Gothic" panose="020B0502020202020204" pitchFamily="34" charset="0"/>
                        </a:rPr>
                        <a:t>φυτρώμ</a:t>
                      </a:r>
                      <a:r>
                        <a:rPr lang="en-US" sz="1600" dirty="0">
                          <a:effectLst/>
                          <a:latin typeface="Century Gothic" panose="020B0502020202020204" pitchFamily="34" charset="0"/>
                        </a:rPr>
                        <a:t>ατος</a:t>
                      </a:r>
                      <a:endParaRPr lang="el-GR" sz="1600" dirty="0">
                        <a:effectLst/>
                        <a:latin typeface="Century Gothic" panose="020B0502020202020204" pitchFamily="34" charset="0"/>
                        <a:ea typeface="Times New Roman"/>
                        <a:cs typeface="Times New Roman"/>
                      </a:endParaRPr>
                    </a:p>
                  </a:txBody>
                  <a:tcPr marL="37607" marR="37607" marT="0" marB="0" anchor="ctr">
                    <a:solidFill>
                      <a:schemeClr val="accent1">
                        <a:lumMod val="50000"/>
                      </a:schemeClr>
                    </a:solidFill>
                  </a:tcPr>
                </a:tc>
              </a:tr>
              <a:tr h="540147">
                <a:tc>
                  <a:txBody>
                    <a:bodyPr/>
                    <a:lstStyle/>
                    <a:p>
                      <a:pPr algn="ctr">
                        <a:lnSpc>
                          <a:spcPct val="100000"/>
                        </a:lnSpc>
                        <a:spcAft>
                          <a:spcPts val="0"/>
                        </a:spcAft>
                      </a:pPr>
                      <a:r>
                        <a:rPr lang="en-US" sz="1600" dirty="0">
                          <a:effectLst/>
                          <a:latin typeface="Century Gothic" panose="020B0502020202020204" pitchFamily="34" charset="0"/>
                        </a:rPr>
                        <a:t>Τα</a:t>
                      </a:r>
                      <a:r>
                        <a:rPr lang="en-US" sz="1600" dirty="0" err="1">
                          <a:effectLst/>
                          <a:latin typeface="Century Gothic" panose="020B0502020202020204" pitchFamily="34" charset="0"/>
                        </a:rPr>
                        <a:t>χεί</a:t>
                      </a:r>
                      <a:r>
                        <a:rPr lang="en-US" sz="1600" dirty="0">
                          <a:effectLst/>
                          <a:latin typeface="Century Gothic" panose="020B0502020202020204" pitchFamily="34" charset="0"/>
                        </a:rPr>
                        <a:t>α</a:t>
                      </a:r>
                      <a:endParaRPr lang="el-GR" sz="1600" dirty="0">
                        <a:effectLst/>
                        <a:latin typeface="Century Gothic" panose="020B0502020202020204" pitchFamily="34" charset="0"/>
                        <a:ea typeface="Times New Roman"/>
                        <a:cs typeface="Times New Roman"/>
                      </a:endParaRPr>
                    </a:p>
                  </a:txBody>
                  <a:tcPr marL="37607" marR="37607" marT="0" marB="0" anchor="ctr">
                    <a:solidFill>
                      <a:schemeClr val="accent1">
                        <a:lumMod val="75000"/>
                      </a:schemeClr>
                    </a:solidFill>
                  </a:tcPr>
                </a:tc>
                <a:tc>
                  <a:txBody>
                    <a:bodyPr/>
                    <a:lstStyle/>
                    <a:p>
                      <a:pPr algn="ctr">
                        <a:lnSpc>
                          <a:spcPct val="100000"/>
                        </a:lnSpc>
                        <a:spcAft>
                          <a:spcPts val="0"/>
                        </a:spcAft>
                      </a:pPr>
                      <a:r>
                        <a:rPr lang="en-US" sz="1600" dirty="0">
                          <a:effectLst/>
                          <a:latin typeface="Century Gothic" panose="020B0502020202020204" pitchFamily="34" charset="0"/>
                        </a:rPr>
                        <a:t>Lolium perenne</a:t>
                      </a:r>
                      <a:endParaRPr lang="el-GR" sz="1600" dirty="0">
                        <a:effectLst/>
                        <a:latin typeface="Century Gothic" panose="020B0502020202020204" pitchFamily="34" charset="0"/>
                        <a:ea typeface="Times New Roman"/>
                        <a:cs typeface="Times New Roman"/>
                      </a:endParaRPr>
                    </a:p>
                  </a:txBody>
                  <a:tcPr marL="37607" marR="37607" marT="0" marB="0" anchor="ctr">
                    <a:solidFill>
                      <a:schemeClr val="accent1"/>
                    </a:solidFill>
                  </a:tcPr>
                </a:tc>
                <a:tc>
                  <a:txBody>
                    <a:bodyPr/>
                    <a:lstStyle/>
                    <a:p>
                      <a:pPr algn="ctr">
                        <a:lnSpc>
                          <a:spcPct val="100000"/>
                        </a:lnSpc>
                        <a:spcAft>
                          <a:spcPts val="0"/>
                        </a:spcAft>
                      </a:pPr>
                      <a:r>
                        <a:rPr lang="en-US" sz="1600">
                          <a:effectLst/>
                          <a:latin typeface="Century Gothic" panose="020B0502020202020204" pitchFamily="34" charset="0"/>
                        </a:rPr>
                        <a:t>4-6</a:t>
                      </a:r>
                      <a:endParaRPr lang="el-GR" sz="1600">
                        <a:effectLst/>
                        <a:latin typeface="Century Gothic" panose="020B0502020202020204" pitchFamily="34" charset="0"/>
                        <a:ea typeface="Times New Roman"/>
                        <a:cs typeface="Times New Roman"/>
                      </a:endParaRPr>
                    </a:p>
                  </a:txBody>
                  <a:tcPr marL="37607" marR="37607" marT="0" marB="0" anchor="ctr">
                    <a:solidFill>
                      <a:schemeClr val="accent1"/>
                    </a:solidFill>
                  </a:tcPr>
                </a:tc>
                <a:tc>
                  <a:txBody>
                    <a:bodyPr/>
                    <a:lstStyle/>
                    <a:p>
                      <a:pPr algn="ctr">
                        <a:lnSpc>
                          <a:spcPct val="100000"/>
                        </a:lnSpc>
                        <a:spcAft>
                          <a:spcPts val="0"/>
                        </a:spcAft>
                      </a:pPr>
                      <a:r>
                        <a:rPr lang="en-US" sz="1600">
                          <a:effectLst/>
                          <a:latin typeface="Century Gothic" panose="020B0502020202020204" pitchFamily="34" charset="0"/>
                        </a:rPr>
                        <a:t>Cynodon sp.</a:t>
                      </a:r>
                      <a:endParaRPr lang="el-GR" sz="1600">
                        <a:effectLst/>
                        <a:latin typeface="Century Gothic" panose="020B0502020202020204" pitchFamily="34" charset="0"/>
                        <a:ea typeface="Times New Roman"/>
                        <a:cs typeface="Times New Roman"/>
                      </a:endParaRPr>
                    </a:p>
                  </a:txBody>
                  <a:tcPr marL="37607" marR="37607" marT="0" marB="0" anchor="ctr">
                    <a:solidFill>
                      <a:schemeClr val="accent1"/>
                    </a:solidFill>
                  </a:tcPr>
                </a:tc>
                <a:tc>
                  <a:txBody>
                    <a:bodyPr/>
                    <a:lstStyle/>
                    <a:p>
                      <a:pPr algn="ctr">
                        <a:lnSpc>
                          <a:spcPct val="100000"/>
                        </a:lnSpc>
                        <a:spcAft>
                          <a:spcPts val="0"/>
                        </a:spcAft>
                      </a:pPr>
                      <a:r>
                        <a:rPr lang="en-US" sz="1600">
                          <a:effectLst/>
                          <a:latin typeface="Century Gothic" panose="020B0502020202020204" pitchFamily="34" charset="0"/>
                        </a:rPr>
                        <a:t>8-12</a:t>
                      </a:r>
                      <a:endParaRPr lang="el-GR" sz="1600">
                        <a:effectLst/>
                        <a:latin typeface="Century Gothic" panose="020B0502020202020204" pitchFamily="34" charset="0"/>
                        <a:ea typeface="Times New Roman"/>
                        <a:cs typeface="Times New Roman"/>
                      </a:endParaRPr>
                    </a:p>
                  </a:txBody>
                  <a:tcPr marL="37607" marR="37607" marT="0" marB="0" anchor="ctr">
                    <a:solidFill>
                      <a:schemeClr val="accent1"/>
                    </a:solidFill>
                  </a:tcPr>
                </a:tc>
              </a:tr>
              <a:tr h="540147">
                <a:tc rowSpan="5">
                  <a:txBody>
                    <a:bodyPr/>
                    <a:lstStyle/>
                    <a:p>
                      <a:pPr algn="ctr">
                        <a:lnSpc>
                          <a:spcPct val="100000"/>
                        </a:lnSpc>
                        <a:spcAft>
                          <a:spcPts val="0"/>
                        </a:spcAft>
                      </a:pPr>
                      <a:r>
                        <a:rPr lang="en-US" sz="13800" dirty="0" smtClean="0">
                          <a:effectLst>
                            <a:outerShdw blurRad="38100" dist="38100" dir="2700000" algn="tl">
                              <a:srgbClr val="000000">
                                <a:alpha val="43137"/>
                              </a:srgbClr>
                            </a:outerShdw>
                          </a:effectLst>
                          <a:latin typeface="Century Gothic" panose="020B0502020202020204" pitchFamily="34" charset="0"/>
                          <a:sym typeface="Wingdings 3"/>
                        </a:rPr>
                        <a:t></a:t>
                      </a:r>
                      <a:endParaRPr lang="el-GR" sz="9600" dirty="0">
                        <a:solidFill>
                          <a:schemeClr val="bg1"/>
                        </a:solidFill>
                        <a:effectLst>
                          <a:outerShdw blurRad="38100" dist="38100" dir="2700000" algn="tl">
                            <a:srgbClr val="000000">
                              <a:alpha val="43137"/>
                            </a:srgbClr>
                          </a:outerShdw>
                        </a:effectLst>
                        <a:latin typeface="Century Gothic" panose="020B0502020202020204" pitchFamily="34" charset="0"/>
                        <a:ea typeface="Times New Roman"/>
                        <a:cs typeface="Times New Roman"/>
                      </a:endParaRPr>
                    </a:p>
                  </a:txBody>
                  <a:tcPr marL="37607" marR="37607" marT="0" marB="0">
                    <a:solidFill>
                      <a:schemeClr val="accent1">
                        <a:lumMod val="75000"/>
                      </a:schemeClr>
                    </a:solidFill>
                  </a:tcPr>
                </a:tc>
                <a:tc>
                  <a:txBody>
                    <a:bodyPr/>
                    <a:lstStyle/>
                    <a:p>
                      <a:pPr algn="ctr">
                        <a:lnSpc>
                          <a:spcPct val="100000"/>
                        </a:lnSpc>
                        <a:spcAft>
                          <a:spcPts val="0"/>
                        </a:spcAft>
                      </a:pPr>
                      <a:r>
                        <a:rPr lang="en-US" sz="1600" dirty="0">
                          <a:effectLst/>
                          <a:latin typeface="Century Gothic" panose="020B0502020202020204" pitchFamily="34" charset="0"/>
                        </a:rPr>
                        <a:t>Festuca </a:t>
                      </a:r>
                      <a:r>
                        <a:rPr lang="en-US" sz="1600" dirty="0" err="1">
                          <a:effectLst/>
                          <a:latin typeface="Century Gothic" panose="020B0502020202020204" pitchFamily="34" charset="0"/>
                        </a:rPr>
                        <a:t>arundinacea</a:t>
                      </a:r>
                      <a:endParaRPr lang="el-GR" sz="1600" dirty="0">
                        <a:effectLst/>
                        <a:latin typeface="Century Gothic" panose="020B0502020202020204" pitchFamily="34" charset="0"/>
                        <a:ea typeface="Times New Roman"/>
                        <a:cs typeface="Times New Roman"/>
                      </a:endParaRPr>
                    </a:p>
                  </a:txBody>
                  <a:tcPr marL="37607" marR="37607" marT="0" marB="0" anchor="ctr">
                    <a:solidFill>
                      <a:schemeClr val="accent1"/>
                    </a:solidFill>
                  </a:tcPr>
                </a:tc>
                <a:tc>
                  <a:txBody>
                    <a:bodyPr/>
                    <a:lstStyle/>
                    <a:p>
                      <a:pPr algn="ctr">
                        <a:lnSpc>
                          <a:spcPct val="100000"/>
                        </a:lnSpc>
                        <a:spcAft>
                          <a:spcPts val="0"/>
                        </a:spcAft>
                      </a:pPr>
                      <a:r>
                        <a:rPr lang="en-US" sz="1600" dirty="0">
                          <a:effectLst/>
                          <a:latin typeface="Century Gothic" panose="020B0502020202020204" pitchFamily="34" charset="0"/>
                        </a:rPr>
                        <a:t>6-12</a:t>
                      </a:r>
                      <a:endParaRPr lang="el-GR" sz="1600" dirty="0">
                        <a:effectLst/>
                        <a:latin typeface="Century Gothic" panose="020B0502020202020204" pitchFamily="34" charset="0"/>
                        <a:ea typeface="Times New Roman"/>
                        <a:cs typeface="Times New Roman"/>
                      </a:endParaRPr>
                    </a:p>
                  </a:txBody>
                  <a:tcPr marL="37607" marR="37607" marT="0" marB="0" anchor="ctr">
                    <a:solidFill>
                      <a:schemeClr val="accent1"/>
                    </a:solidFill>
                  </a:tcPr>
                </a:tc>
                <a:tc>
                  <a:txBody>
                    <a:bodyPr/>
                    <a:lstStyle/>
                    <a:p>
                      <a:pPr algn="ctr">
                        <a:lnSpc>
                          <a:spcPct val="100000"/>
                        </a:lnSpc>
                        <a:spcAft>
                          <a:spcPts val="0"/>
                        </a:spcAft>
                      </a:pPr>
                      <a:r>
                        <a:rPr lang="en-US" sz="1600">
                          <a:effectLst/>
                          <a:latin typeface="Century Gothic" panose="020B0502020202020204" pitchFamily="34" charset="0"/>
                        </a:rPr>
                        <a:t>Stenotashrun sp.</a:t>
                      </a:r>
                      <a:endParaRPr lang="el-GR" sz="1600">
                        <a:effectLst/>
                        <a:latin typeface="Century Gothic" panose="020B0502020202020204" pitchFamily="34" charset="0"/>
                        <a:ea typeface="Times New Roman"/>
                        <a:cs typeface="Times New Roman"/>
                      </a:endParaRPr>
                    </a:p>
                  </a:txBody>
                  <a:tcPr marL="37607" marR="37607" marT="0" marB="0" anchor="ctr">
                    <a:solidFill>
                      <a:schemeClr val="accent1"/>
                    </a:solidFill>
                  </a:tcPr>
                </a:tc>
                <a:tc>
                  <a:txBody>
                    <a:bodyPr/>
                    <a:lstStyle/>
                    <a:p>
                      <a:pPr algn="ctr">
                        <a:lnSpc>
                          <a:spcPct val="100000"/>
                        </a:lnSpc>
                        <a:spcAft>
                          <a:spcPts val="0"/>
                        </a:spcAft>
                      </a:pPr>
                      <a:r>
                        <a:rPr lang="en-US" sz="1600">
                          <a:effectLst/>
                          <a:latin typeface="Century Gothic" panose="020B0502020202020204" pitchFamily="34" charset="0"/>
                        </a:rPr>
                        <a:t>(-)</a:t>
                      </a:r>
                      <a:endParaRPr lang="el-GR" sz="1600">
                        <a:effectLst/>
                        <a:latin typeface="Century Gothic" panose="020B0502020202020204" pitchFamily="34" charset="0"/>
                        <a:ea typeface="Times New Roman"/>
                        <a:cs typeface="Times New Roman"/>
                      </a:endParaRPr>
                    </a:p>
                  </a:txBody>
                  <a:tcPr marL="37607" marR="37607" marT="0" marB="0" anchor="ctr">
                    <a:solidFill>
                      <a:schemeClr val="accent1"/>
                    </a:solidFill>
                  </a:tcPr>
                </a:tc>
              </a:tr>
              <a:tr h="540147">
                <a:tc vMerge="1">
                  <a:txBody>
                    <a:bodyPr/>
                    <a:lstStyle/>
                    <a:p>
                      <a:endParaRPr lang="el-GR"/>
                    </a:p>
                  </a:txBody>
                  <a:tcPr/>
                </a:tc>
                <a:tc>
                  <a:txBody>
                    <a:bodyPr/>
                    <a:lstStyle/>
                    <a:p>
                      <a:pPr algn="ctr">
                        <a:lnSpc>
                          <a:spcPct val="100000"/>
                        </a:lnSpc>
                        <a:spcAft>
                          <a:spcPts val="0"/>
                        </a:spcAft>
                      </a:pPr>
                      <a:r>
                        <a:rPr lang="en-US" sz="1600" dirty="0">
                          <a:effectLst/>
                          <a:latin typeface="Century Gothic" panose="020B0502020202020204" pitchFamily="34" charset="0"/>
                        </a:rPr>
                        <a:t>Festuca </a:t>
                      </a:r>
                      <a:r>
                        <a:rPr lang="en-US" sz="1600" dirty="0" err="1">
                          <a:effectLst/>
                          <a:latin typeface="Century Gothic" panose="020B0502020202020204" pitchFamily="34" charset="0"/>
                        </a:rPr>
                        <a:t>sp</a:t>
                      </a:r>
                      <a:endParaRPr lang="el-GR" sz="1600" dirty="0">
                        <a:effectLst/>
                        <a:latin typeface="Century Gothic" panose="020B0502020202020204" pitchFamily="34" charset="0"/>
                        <a:ea typeface="Times New Roman"/>
                        <a:cs typeface="Times New Roman"/>
                      </a:endParaRPr>
                    </a:p>
                  </a:txBody>
                  <a:tcPr marL="37607" marR="37607" marT="0" marB="0" anchor="ctr">
                    <a:solidFill>
                      <a:schemeClr val="accent1"/>
                    </a:solidFill>
                  </a:tcPr>
                </a:tc>
                <a:tc>
                  <a:txBody>
                    <a:bodyPr/>
                    <a:lstStyle/>
                    <a:p>
                      <a:pPr algn="ctr">
                        <a:lnSpc>
                          <a:spcPct val="100000"/>
                        </a:lnSpc>
                        <a:spcAft>
                          <a:spcPts val="0"/>
                        </a:spcAft>
                      </a:pPr>
                      <a:r>
                        <a:rPr lang="en-US" sz="1600" dirty="0">
                          <a:effectLst/>
                          <a:latin typeface="Century Gothic" panose="020B0502020202020204" pitchFamily="34" charset="0"/>
                        </a:rPr>
                        <a:t>5-12</a:t>
                      </a:r>
                      <a:endParaRPr lang="el-GR" sz="1600" dirty="0">
                        <a:effectLst/>
                        <a:latin typeface="Century Gothic" panose="020B0502020202020204" pitchFamily="34" charset="0"/>
                        <a:ea typeface="Times New Roman"/>
                        <a:cs typeface="Times New Roman"/>
                      </a:endParaRPr>
                    </a:p>
                  </a:txBody>
                  <a:tcPr marL="37607" marR="37607" marT="0" marB="0" anchor="ctr">
                    <a:solidFill>
                      <a:schemeClr val="accent1"/>
                    </a:solidFill>
                  </a:tcPr>
                </a:tc>
                <a:tc>
                  <a:txBody>
                    <a:bodyPr/>
                    <a:lstStyle/>
                    <a:p>
                      <a:pPr algn="ctr">
                        <a:lnSpc>
                          <a:spcPct val="100000"/>
                        </a:lnSpc>
                        <a:spcAft>
                          <a:spcPts val="0"/>
                        </a:spcAft>
                      </a:pPr>
                      <a:r>
                        <a:rPr lang="en-US" sz="1600">
                          <a:effectLst/>
                          <a:latin typeface="Century Gothic" panose="020B0502020202020204" pitchFamily="34" charset="0"/>
                        </a:rPr>
                        <a:t>Paspalum sp.</a:t>
                      </a:r>
                      <a:endParaRPr lang="el-GR" sz="1600">
                        <a:effectLst/>
                        <a:latin typeface="Century Gothic" panose="020B0502020202020204" pitchFamily="34" charset="0"/>
                        <a:ea typeface="Times New Roman"/>
                        <a:cs typeface="Times New Roman"/>
                      </a:endParaRPr>
                    </a:p>
                  </a:txBody>
                  <a:tcPr marL="37607" marR="37607" marT="0" marB="0" anchor="ctr">
                    <a:solidFill>
                      <a:schemeClr val="accent1"/>
                    </a:solidFill>
                  </a:tcPr>
                </a:tc>
                <a:tc>
                  <a:txBody>
                    <a:bodyPr/>
                    <a:lstStyle/>
                    <a:p>
                      <a:pPr algn="ctr">
                        <a:lnSpc>
                          <a:spcPct val="100000"/>
                        </a:lnSpc>
                        <a:spcAft>
                          <a:spcPts val="0"/>
                        </a:spcAft>
                      </a:pPr>
                      <a:r>
                        <a:rPr lang="en-US" sz="1600">
                          <a:effectLst/>
                          <a:latin typeface="Century Gothic" panose="020B0502020202020204" pitchFamily="34" charset="0"/>
                        </a:rPr>
                        <a:t>15-25</a:t>
                      </a:r>
                      <a:endParaRPr lang="el-GR" sz="1600">
                        <a:effectLst/>
                        <a:latin typeface="Century Gothic" panose="020B0502020202020204" pitchFamily="34" charset="0"/>
                        <a:ea typeface="Times New Roman"/>
                        <a:cs typeface="Times New Roman"/>
                      </a:endParaRPr>
                    </a:p>
                  </a:txBody>
                  <a:tcPr marL="37607" marR="37607" marT="0" marB="0" anchor="ctr">
                    <a:solidFill>
                      <a:schemeClr val="accent1"/>
                    </a:solidFill>
                  </a:tcPr>
                </a:tc>
              </a:tr>
              <a:tr h="540147">
                <a:tc vMerge="1">
                  <a:txBody>
                    <a:bodyPr/>
                    <a:lstStyle/>
                    <a:p>
                      <a:endParaRPr lang="el-GR"/>
                    </a:p>
                  </a:txBody>
                  <a:tcPr/>
                </a:tc>
                <a:tc>
                  <a:txBody>
                    <a:bodyPr/>
                    <a:lstStyle/>
                    <a:p>
                      <a:pPr algn="ctr">
                        <a:lnSpc>
                          <a:spcPct val="100000"/>
                        </a:lnSpc>
                        <a:spcAft>
                          <a:spcPts val="0"/>
                        </a:spcAft>
                      </a:pPr>
                      <a:r>
                        <a:rPr lang="en-US" sz="1600" dirty="0">
                          <a:effectLst/>
                          <a:latin typeface="Century Gothic" panose="020B0502020202020204" pitchFamily="34" charset="0"/>
                        </a:rPr>
                        <a:t>Agrostis </a:t>
                      </a:r>
                      <a:r>
                        <a:rPr lang="en-US" sz="1600" dirty="0" err="1">
                          <a:effectLst/>
                          <a:latin typeface="Century Gothic" panose="020B0502020202020204" pitchFamily="34" charset="0"/>
                        </a:rPr>
                        <a:t>palustris</a:t>
                      </a:r>
                      <a:endParaRPr lang="el-GR" sz="1600" dirty="0">
                        <a:effectLst/>
                        <a:latin typeface="Century Gothic" panose="020B0502020202020204" pitchFamily="34" charset="0"/>
                        <a:ea typeface="Times New Roman"/>
                        <a:cs typeface="Times New Roman"/>
                      </a:endParaRPr>
                    </a:p>
                  </a:txBody>
                  <a:tcPr marL="37607" marR="37607" marT="0" marB="0" anchor="ctr">
                    <a:solidFill>
                      <a:schemeClr val="accent1"/>
                    </a:solidFill>
                  </a:tcPr>
                </a:tc>
                <a:tc>
                  <a:txBody>
                    <a:bodyPr/>
                    <a:lstStyle/>
                    <a:p>
                      <a:pPr algn="ctr">
                        <a:lnSpc>
                          <a:spcPct val="100000"/>
                        </a:lnSpc>
                        <a:spcAft>
                          <a:spcPts val="0"/>
                        </a:spcAft>
                      </a:pPr>
                      <a:r>
                        <a:rPr lang="en-US" sz="1600" dirty="0">
                          <a:effectLst/>
                          <a:latin typeface="Century Gothic" panose="020B0502020202020204" pitchFamily="34" charset="0"/>
                        </a:rPr>
                        <a:t>5-12</a:t>
                      </a:r>
                      <a:endParaRPr lang="el-GR" sz="1600" dirty="0">
                        <a:effectLst/>
                        <a:latin typeface="Century Gothic" panose="020B0502020202020204" pitchFamily="34" charset="0"/>
                        <a:ea typeface="Times New Roman"/>
                        <a:cs typeface="Times New Roman"/>
                      </a:endParaRPr>
                    </a:p>
                  </a:txBody>
                  <a:tcPr marL="37607" marR="37607" marT="0" marB="0" anchor="ctr">
                    <a:solidFill>
                      <a:schemeClr val="accent1"/>
                    </a:solidFill>
                  </a:tcPr>
                </a:tc>
                <a:tc>
                  <a:txBody>
                    <a:bodyPr/>
                    <a:lstStyle/>
                    <a:p>
                      <a:pPr algn="ctr">
                        <a:lnSpc>
                          <a:spcPct val="100000"/>
                        </a:lnSpc>
                        <a:spcAft>
                          <a:spcPts val="0"/>
                        </a:spcAft>
                      </a:pPr>
                      <a:r>
                        <a:rPr lang="en-US" sz="1600" dirty="0" err="1">
                          <a:effectLst/>
                          <a:latin typeface="Century Gothic" panose="020B0502020202020204" pitchFamily="34" charset="0"/>
                        </a:rPr>
                        <a:t>Eremochloe</a:t>
                      </a:r>
                      <a:r>
                        <a:rPr lang="en-US" sz="1600" dirty="0">
                          <a:effectLst/>
                          <a:latin typeface="Century Gothic" panose="020B0502020202020204" pitchFamily="34" charset="0"/>
                        </a:rPr>
                        <a:t> sp.</a:t>
                      </a:r>
                      <a:endParaRPr lang="el-GR" sz="1600" dirty="0">
                        <a:effectLst/>
                        <a:latin typeface="Century Gothic" panose="020B0502020202020204" pitchFamily="34" charset="0"/>
                        <a:ea typeface="Times New Roman"/>
                        <a:cs typeface="Times New Roman"/>
                      </a:endParaRPr>
                    </a:p>
                  </a:txBody>
                  <a:tcPr marL="37607" marR="37607" marT="0" marB="0" anchor="ctr">
                    <a:solidFill>
                      <a:schemeClr val="accent1"/>
                    </a:solidFill>
                  </a:tcPr>
                </a:tc>
                <a:tc>
                  <a:txBody>
                    <a:bodyPr/>
                    <a:lstStyle/>
                    <a:p>
                      <a:pPr algn="ctr">
                        <a:lnSpc>
                          <a:spcPct val="100000"/>
                        </a:lnSpc>
                        <a:spcAft>
                          <a:spcPts val="0"/>
                        </a:spcAft>
                      </a:pPr>
                      <a:r>
                        <a:rPr lang="en-US" sz="1600">
                          <a:effectLst/>
                          <a:latin typeface="Century Gothic" panose="020B0502020202020204" pitchFamily="34" charset="0"/>
                        </a:rPr>
                        <a:t>15-25</a:t>
                      </a:r>
                      <a:endParaRPr lang="el-GR" sz="1600">
                        <a:effectLst/>
                        <a:latin typeface="Century Gothic" panose="020B0502020202020204" pitchFamily="34" charset="0"/>
                        <a:ea typeface="Times New Roman"/>
                        <a:cs typeface="Times New Roman"/>
                      </a:endParaRPr>
                    </a:p>
                  </a:txBody>
                  <a:tcPr marL="37607" marR="37607" marT="0" marB="0" anchor="ctr">
                    <a:solidFill>
                      <a:schemeClr val="accent1"/>
                    </a:solidFill>
                  </a:tcPr>
                </a:tc>
              </a:tr>
              <a:tr h="540147">
                <a:tc vMerge="1">
                  <a:txBody>
                    <a:bodyPr/>
                    <a:lstStyle/>
                    <a:p>
                      <a:endParaRPr lang="el-GR"/>
                    </a:p>
                  </a:txBody>
                  <a:tcPr/>
                </a:tc>
                <a:tc>
                  <a:txBody>
                    <a:bodyPr/>
                    <a:lstStyle/>
                    <a:p>
                      <a:pPr algn="ctr">
                        <a:lnSpc>
                          <a:spcPct val="100000"/>
                        </a:lnSpc>
                        <a:spcAft>
                          <a:spcPts val="0"/>
                        </a:spcAft>
                      </a:pPr>
                      <a:r>
                        <a:rPr lang="en-US" sz="1600" dirty="0">
                          <a:effectLst/>
                          <a:latin typeface="Century Gothic" panose="020B0502020202020204" pitchFamily="34" charset="0"/>
                        </a:rPr>
                        <a:t>Agrostis tenuis</a:t>
                      </a:r>
                      <a:endParaRPr lang="el-GR" sz="1600" dirty="0">
                        <a:effectLst/>
                        <a:latin typeface="Century Gothic" panose="020B0502020202020204" pitchFamily="34" charset="0"/>
                        <a:ea typeface="Times New Roman"/>
                        <a:cs typeface="Times New Roman"/>
                      </a:endParaRPr>
                    </a:p>
                  </a:txBody>
                  <a:tcPr marL="37607" marR="37607" marT="0" marB="0" anchor="ctr">
                    <a:solidFill>
                      <a:schemeClr val="accent1"/>
                    </a:solidFill>
                  </a:tcPr>
                </a:tc>
                <a:tc>
                  <a:txBody>
                    <a:bodyPr/>
                    <a:lstStyle/>
                    <a:p>
                      <a:pPr algn="ctr">
                        <a:lnSpc>
                          <a:spcPct val="100000"/>
                        </a:lnSpc>
                        <a:spcAft>
                          <a:spcPts val="0"/>
                        </a:spcAft>
                      </a:pPr>
                      <a:r>
                        <a:rPr lang="en-US" sz="1600">
                          <a:effectLst/>
                          <a:latin typeface="Century Gothic" panose="020B0502020202020204" pitchFamily="34" charset="0"/>
                        </a:rPr>
                        <a:t>5-12</a:t>
                      </a:r>
                      <a:endParaRPr lang="el-GR" sz="1600">
                        <a:effectLst/>
                        <a:latin typeface="Century Gothic" panose="020B0502020202020204" pitchFamily="34" charset="0"/>
                        <a:ea typeface="Times New Roman"/>
                        <a:cs typeface="Times New Roman"/>
                      </a:endParaRPr>
                    </a:p>
                  </a:txBody>
                  <a:tcPr marL="37607" marR="37607" marT="0" marB="0" anchor="ctr">
                    <a:solidFill>
                      <a:schemeClr val="accent1"/>
                    </a:solidFill>
                  </a:tcPr>
                </a:tc>
                <a:tc>
                  <a:txBody>
                    <a:bodyPr/>
                    <a:lstStyle/>
                    <a:p>
                      <a:pPr algn="ctr">
                        <a:lnSpc>
                          <a:spcPct val="100000"/>
                        </a:lnSpc>
                        <a:spcAft>
                          <a:spcPts val="0"/>
                        </a:spcAft>
                      </a:pPr>
                      <a:r>
                        <a:rPr lang="en-US" sz="1600" dirty="0" err="1">
                          <a:effectLst/>
                          <a:latin typeface="Century Gothic" panose="020B0502020202020204" pitchFamily="34" charset="0"/>
                        </a:rPr>
                        <a:t>Anoxopus</a:t>
                      </a:r>
                      <a:r>
                        <a:rPr lang="en-US" sz="1600" dirty="0">
                          <a:effectLst/>
                          <a:latin typeface="Century Gothic" panose="020B0502020202020204" pitchFamily="34" charset="0"/>
                        </a:rPr>
                        <a:t> sp.</a:t>
                      </a:r>
                      <a:endParaRPr lang="el-GR" sz="1600" dirty="0">
                        <a:effectLst/>
                        <a:latin typeface="Century Gothic" panose="020B0502020202020204" pitchFamily="34" charset="0"/>
                        <a:ea typeface="Times New Roman"/>
                        <a:cs typeface="Times New Roman"/>
                      </a:endParaRPr>
                    </a:p>
                  </a:txBody>
                  <a:tcPr marL="37607" marR="37607" marT="0" marB="0" anchor="ctr">
                    <a:solidFill>
                      <a:schemeClr val="accent1"/>
                    </a:solidFill>
                  </a:tcPr>
                </a:tc>
                <a:tc>
                  <a:txBody>
                    <a:bodyPr/>
                    <a:lstStyle/>
                    <a:p>
                      <a:pPr algn="ctr">
                        <a:lnSpc>
                          <a:spcPct val="100000"/>
                        </a:lnSpc>
                        <a:spcAft>
                          <a:spcPts val="0"/>
                        </a:spcAft>
                      </a:pPr>
                      <a:r>
                        <a:rPr lang="en-US" sz="1600" dirty="0">
                          <a:effectLst/>
                          <a:latin typeface="Century Gothic" panose="020B0502020202020204" pitchFamily="34" charset="0"/>
                        </a:rPr>
                        <a:t>15-25</a:t>
                      </a:r>
                      <a:endParaRPr lang="el-GR" sz="1600" dirty="0">
                        <a:effectLst/>
                        <a:latin typeface="Century Gothic" panose="020B0502020202020204" pitchFamily="34" charset="0"/>
                        <a:ea typeface="Times New Roman"/>
                        <a:cs typeface="Times New Roman"/>
                      </a:endParaRPr>
                    </a:p>
                  </a:txBody>
                  <a:tcPr marL="37607" marR="37607" marT="0" marB="0" anchor="ctr">
                    <a:solidFill>
                      <a:schemeClr val="accent1"/>
                    </a:solidFill>
                  </a:tcPr>
                </a:tc>
              </a:tr>
              <a:tr h="540147">
                <a:tc vMerge="1">
                  <a:txBody>
                    <a:bodyPr/>
                    <a:lstStyle/>
                    <a:p>
                      <a:endParaRPr lang="el-GR"/>
                    </a:p>
                  </a:txBody>
                  <a:tcPr/>
                </a:tc>
                <a:tc>
                  <a:txBody>
                    <a:bodyPr/>
                    <a:lstStyle/>
                    <a:p>
                      <a:pPr algn="ctr">
                        <a:lnSpc>
                          <a:spcPct val="100000"/>
                        </a:lnSpc>
                        <a:spcAft>
                          <a:spcPts val="0"/>
                        </a:spcAft>
                      </a:pPr>
                      <a:r>
                        <a:rPr lang="en-US" sz="1600" dirty="0">
                          <a:effectLst/>
                          <a:latin typeface="Century Gothic" panose="020B0502020202020204" pitchFamily="34" charset="0"/>
                        </a:rPr>
                        <a:t>Poa pratensis</a:t>
                      </a:r>
                      <a:endParaRPr lang="el-GR" sz="1600" dirty="0">
                        <a:effectLst/>
                        <a:latin typeface="Century Gothic" panose="020B0502020202020204" pitchFamily="34" charset="0"/>
                        <a:ea typeface="Times New Roman"/>
                        <a:cs typeface="Times New Roman"/>
                      </a:endParaRPr>
                    </a:p>
                  </a:txBody>
                  <a:tcPr marL="37607" marR="37607" marT="0" marB="0" anchor="ctr">
                    <a:solidFill>
                      <a:schemeClr val="accent1"/>
                    </a:solidFill>
                  </a:tcPr>
                </a:tc>
                <a:tc>
                  <a:txBody>
                    <a:bodyPr/>
                    <a:lstStyle/>
                    <a:p>
                      <a:pPr algn="ctr">
                        <a:lnSpc>
                          <a:spcPct val="100000"/>
                        </a:lnSpc>
                        <a:spcAft>
                          <a:spcPts val="0"/>
                        </a:spcAft>
                      </a:pPr>
                      <a:r>
                        <a:rPr lang="en-US" sz="1600">
                          <a:effectLst/>
                          <a:latin typeface="Century Gothic" panose="020B0502020202020204" pitchFamily="34" charset="0"/>
                        </a:rPr>
                        <a:t>6-30</a:t>
                      </a:r>
                      <a:endParaRPr lang="el-GR" sz="1600">
                        <a:effectLst/>
                        <a:latin typeface="Century Gothic" panose="020B0502020202020204" pitchFamily="34" charset="0"/>
                        <a:ea typeface="Times New Roman"/>
                        <a:cs typeface="Times New Roman"/>
                      </a:endParaRPr>
                    </a:p>
                  </a:txBody>
                  <a:tcPr marL="37607" marR="37607" marT="0" marB="0" anchor="ctr">
                    <a:solidFill>
                      <a:schemeClr val="accent1"/>
                    </a:solidFill>
                  </a:tcPr>
                </a:tc>
                <a:tc>
                  <a:txBody>
                    <a:bodyPr/>
                    <a:lstStyle/>
                    <a:p>
                      <a:pPr algn="ctr">
                        <a:lnSpc>
                          <a:spcPct val="100000"/>
                        </a:lnSpc>
                        <a:spcAft>
                          <a:spcPts val="0"/>
                        </a:spcAft>
                      </a:pPr>
                      <a:r>
                        <a:rPr lang="en-US" sz="1600" dirty="0" err="1">
                          <a:effectLst/>
                          <a:latin typeface="Century Gothic" panose="020B0502020202020204" pitchFamily="34" charset="0"/>
                        </a:rPr>
                        <a:t>Pennisetum</a:t>
                      </a:r>
                      <a:r>
                        <a:rPr lang="en-US" sz="1600" dirty="0">
                          <a:effectLst/>
                          <a:latin typeface="Century Gothic" panose="020B0502020202020204" pitchFamily="34" charset="0"/>
                        </a:rPr>
                        <a:t> sp.</a:t>
                      </a:r>
                      <a:endParaRPr lang="el-GR" sz="1600" dirty="0">
                        <a:effectLst/>
                        <a:latin typeface="Century Gothic" panose="020B0502020202020204" pitchFamily="34" charset="0"/>
                        <a:ea typeface="Times New Roman"/>
                        <a:cs typeface="Times New Roman"/>
                      </a:endParaRPr>
                    </a:p>
                  </a:txBody>
                  <a:tcPr marL="37607" marR="37607" marT="0" marB="0" anchor="ctr">
                    <a:solidFill>
                      <a:schemeClr val="accent1"/>
                    </a:solidFill>
                  </a:tcPr>
                </a:tc>
                <a:tc>
                  <a:txBody>
                    <a:bodyPr/>
                    <a:lstStyle/>
                    <a:p>
                      <a:pPr algn="ctr">
                        <a:lnSpc>
                          <a:spcPct val="100000"/>
                        </a:lnSpc>
                        <a:spcAft>
                          <a:spcPts val="0"/>
                        </a:spcAft>
                      </a:pPr>
                      <a:r>
                        <a:rPr lang="en-US" sz="1600" dirty="0">
                          <a:effectLst/>
                          <a:latin typeface="Century Gothic" panose="020B0502020202020204" pitchFamily="34" charset="0"/>
                        </a:rPr>
                        <a:t>(-)</a:t>
                      </a:r>
                      <a:endParaRPr lang="el-GR" sz="1600" dirty="0">
                        <a:effectLst/>
                        <a:latin typeface="Century Gothic" panose="020B0502020202020204" pitchFamily="34" charset="0"/>
                        <a:ea typeface="Times New Roman"/>
                        <a:cs typeface="Times New Roman"/>
                      </a:endParaRPr>
                    </a:p>
                  </a:txBody>
                  <a:tcPr marL="37607" marR="37607" marT="0" marB="0" anchor="ctr">
                    <a:solidFill>
                      <a:schemeClr val="accent1"/>
                    </a:solidFill>
                  </a:tcPr>
                </a:tc>
              </a:tr>
              <a:tr h="540147">
                <a:tc>
                  <a:txBody>
                    <a:bodyPr/>
                    <a:lstStyle/>
                    <a:p>
                      <a:pPr algn="ctr">
                        <a:lnSpc>
                          <a:spcPct val="100000"/>
                        </a:lnSpc>
                        <a:spcAft>
                          <a:spcPts val="0"/>
                        </a:spcAft>
                      </a:pPr>
                      <a:r>
                        <a:rPr lang="en-US" sz="1600" dirty="0" err="1">
                          <a:effectLst/>
                          <a:latin typeface="Century Gothic" panose="020B0502020202020204" pitchFamily="34" charset="0"/>
                        </a:rPr>
                        <a:t>Βρ</a:t>
                      </a:r>
                      <a:r>
                        <a:rPr lang="en-US" sz="1600" dirty="0">
                          <a:effectLst/>
                          <a:latin typeface="Century Gothic" panose="020B0502020202020204" pitchFamily="34" charset="0"/>
                        </a:rPr>
                        <a:t>αδεία</a:t>
                      </a:r>
                      <a:endParaRPr lang="el-GR" sz="1600" dirty="0">
                        <a:effectLst/>
                        <a:latin typeface="Century Gothic" panose="020B0502020202020204" pitchFamily="34" charset="0"/>
                        <a:ea typeface="Times New Roman"/>
                        <a:cs typeface="Times New Roman"/>
                      </a:endParaRPr>
                    </a:p>
                  </a:txBody>
                  <a:tcPr marL="37607" marR="37607" marT="0" marB="0" anchor="ctr">
                    <a:solidFill>
                      <a:schemeClr val="accent1">
                        <a:lumMod val="75000"/>
                      </a:schemeClr>
                    </a:solidFill>
                  </a:tcPr>
                </a:tc>
                <a:tc>
                  <a:txBody>
                    <a:bodyPr/>
                    <a:lstStyle/>
                    <a:p>
                      <a:pPr algn="just">
                        <a:lnSpc>
                          <a:spcPct val="100000"/>
                        </a:lnSpc>
                        <a:spcAft>
                          <a:spcPts val="0"/>
                        </a:spcAft>
                      </a:pPr>
                      <a:r>
                        <a:rPr lang="en-US" sz="1600">
                          <a:effectLst/>
                          <a:latin typeface="Century Gothic" panose="020B0502020202020204" pitchFamily="34" charset="0"/>
                        </a:rPr>
                        <a:t> </a:t>
                      </a:r>
                      <a:endParaRPr lang="el-GR" sz="1600">
                        <a:effectLst/>
                        <a:latin typeface="Century Gothic" panose="020B0502020202020204" pitchFamily="34" charset="0"/>
                        <a:ea typeface="Times New Roman"/>
                        <a:cs typeface="Times New Roman"/>
                      </a:endParaRPr>
                    </a:p>
                  </a:txBody>
                  <a:tcPr marL="37607" marR="37607" marT="0" marB="0" anchor="ctr">
                    <a:solidFill>
                      <a:schemeClr val="accent1"/>
                    </a:solidFill>
                  </a:tcPr>
                </a:tc>
                <a:tc>
                  <a:txBody>
                    <a:bodyPr/>
                    <a:lstStyle/>
                    <a:p>
                      <a:pPr algn="just">
                        <a:lnSpc>
                          <a:spcPct val="100000"/>
                        </a:lnSpc>
                        <a:spcAft>
                          <a:spcPts val="0"/>
                        </a:spcAft>
                      </a:pPr>
                      <a:r>
                        <a:rPr lang="en-US" sz="1600" dirty="0">
                          <a:effectLst/>
                          <a:latin typeface="Century Gothic" panose="020B0502020202020204" pitchFamily="34" charset="0"/>
                        </a:rPr>
                        <a:t> </a:t>
                      </a:r>
                      <a:endParaRPr lang="el-GR" sz="1600" dirty="0">
                        <a:effectLst/>
                        <a:latin typeface="Century Gothic" panose="020B0502020202020204" pitchFamily="34" charset="0"/>
                        <a:ea typeface="Times New Roman"/>
                        <a:cs typeface="Times New Roman"/>
                      </a:endParaRPr>
                    </a:p>
                  </a:txBody>
                  <a:tcPr marL="37607" marR="37607" marT="0" marB="0" anchor="ctr">
                    <a:solidFill>
                      <a:schemeClr val="accent1"/>
                    </a:solidFill>
                  </a:tcPr>
                </a:tc>
                <a:tc>
                  <a:txBody>
                    <a:bodyPr/>
                    <a:lstStyle/>
                    <a:p>
                      <a:pPr algn="ctr">
                        <a:lnSpc>
                          <a:spcPct val="100000"/>
                        </a:lnSpc>
                        <a:spcAft>
                          <a:spcPts val="0"/>
                        </a:spcAft>
                      </a:pPr>
                      <a:r>
                        <a:rPr lang="en-US" sz="1600">
                          <a:effectLst/>
                          <a:latin typeface="Century Gothic" panose="020B0502020202020204" pitchFamily="34" charset="0"/>
                        </a:rPr>
                        <a:t>Zoysia sp.</a:t>
                      </a:r>
                      <a:endParaRPr lang="el-GR" sz="1600">
                        <a:effectLst/>
                        <a:latin typeface="Century Gothic" panose="020B0502020202020204" pitchFamily="34" charset="0"/>
                        <a:ea typeface="Times New Roman"/>
                        <a:cs typeface="Times New Roman"/>
                      </a:endParaRPr>
                    </a:p>
                  </a:txBody>
                  <a:tcPr marL="37607" marR="37607" marT="0" marB="0" anchor="ctr">
                    <a:solidFill>
                      <a:schemeClr val="accent1"/>
                    </a:solidFill>
                  </a:tcPr>
                </a:tc>
                <a:tc>
                  <a:txBody>
                    <a:bodyPr/>
                    <a:lstStyle/>
                    <a:p>
                      <a:pPr algn="ctr">
                        <a:lnSpc>
                          <a:spcPct val="100000"/>
                        </a:lnSpc>
                        <a:spcAft>
                          <a:spcPts val="0"/>
                        </a:spcAft>
                      </a:pPr>
                      <a:r>
                        <a:rPr lang="en-US" sz="1600" dirty="0">
                          <a:effectLst/>
                          <a:latin typeface="Century Gothic" panose="020B0502020202020204" pitchFamily="34" charset="0"/>
                        </a:rPr>
                        <a:t>(-)</a:t>
                      </a:r>
                      <a:endParaRPr lang="el-GR" sz="1600" dirty="0">
                        <a:effectLst/>
                        <a:latin typeface="Century Gothic" panose="020B0502020202020204" pitchFamily="34" charset="0"/>
                        <a:ea typeface="Times New Roman"/>
                        <a:cs typeface="Times New Roman"/>
                      </a:endParaRPr>
                    </a:p>
                  </a:txBody>
                  <a:tcPr marL="37607" marR="37607" marT="0" marB="0" anchor="ctr">
                    <a:solidFill>
                      <a:schemeClr val="accent1"/>
                    </a:solidFill>
                  </a:tcPr>
                </a:tc>
              </a:tr>
            </a:tbl>
          </a:graphicData>
        </a:graphic>
      </p:graphicFrame>
    </p:spTree>
    <p:extLst>
      <p:ext uri="{BB962C8B-B14F-4D97-AF65-F5344CB8AC3E}">
        <p14:creationId xmlns:p14="http://schemas.microsoft.com/office/powerpoint/2010/main" val="33500475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Τίτλος 1"/>
          <p:cNvSpPr>
            <a:spLocks noGrp="1"/>
          </p:cNvSpPr>
          <p:nvPr>
            <p:ph type="title"/>
          </p:nvPr>
        </p:nvSpPr>
        <p:spPr>
          <a:xfrm>
            <a:off x="457200" y="203200"/>
            <a:ext cx="8229600" cy="704850"/>
          </a:xfrm>
        </p:spPr>
        <p:txBody>
          <a:bodyPr>
            <a:normAutofit fontScale="90000"/>
          </a:bodyPr>
          <a:lstStyle/>
          <a:p>
            <a:pPr eaLnBrk="1" hangingPunct="1"/>
            <a:r>
              <a:rPr lang="el-GR" altLang="el-GR" b="1" dirty="0" smtClean="0"/>
              <a:t>Αντοχή στην χαμηλή θερμοκρασία</a:t>
            </a:r>
          </a:p>
        </p:txBody>
      </p:sp>
      <p:graphicFrame>
        <p:nvGraphicFramePr>
          <p:cNvPr id="5" name="Θέση περιεχομένου 4"/>
          <p:cNvGraphicFramePr>
            <a:graphicFrameLocks noGrp="1"/>
          </p:cNvGraphicFramePr>
          <p:nvPr>
            <p:ph idx="1"/>
            <p:custDataLst>
              <p:tags r:id="rId1"/>
            </p:custDataLst>
          </p:nvPr>
        </p:nvGraphicFramePr>
        <p:xfrm>
          <a:off x="457200" y="1555750"/>
          <a:ext cx="8229600" cy="4321176"/>
        </p:xfrm>
        <a:graphic>
          <a:graphicData uri="http://schemas.openxmlformats.org/drawingml/2006/table">
            <a:tbl>
              <a:tblPr firstRow="1" firstCol="1">
                <a:tableStyleId>{5C22544A-7EE6-4342-B048-85BDC9FD1C3A}</a:tableStyleId>
              </a:tblPr>
              <a:tblGrid>
                <a:gridCol w="2543694"/>
                <a:gridCol w="2842953"/>
                <a:gridCol w="2842953"/>
              </a:tblGrid>
              <a:tr h="540147">
                <a:tc>
                  <a:txBody>
                    <a:bodyPr/>
                    <a:lstStyle/>
                    <a:p>
                      <a:pPr algn="ctr">
                        <a:lnSpc>
                          <a:spcPct val="100000"/>
                        </a:lnSpc>
                        <a:spcAft>
                          <a:spcPts val="0"/>
                        </a:spcAft>
                      </a:pPr>
                      <a:r>
                        <a:rPr lang="el-GR" sz="1600" dirty="0" smtClean="0">
                          <a:effectLst/>
                          <a:latin typeface="Century Gothic" panose="020B0502020202020204" pitchFamily="34" charset="0"/>
                        </a:rPr>
                        <a:t>Ψύχος</a:t>
                      </a:r>
                      <a:endParaRPr lang="el-GR" sz="1600" dirty="0">
                        <a:effectLst/>
                        <a:latin typeface="Century Gothic" panose="020B0502020202020204" pitchFamily="34" charset="0"/>
                        <a:ea typeface="Times New Roman"/>
                        <a:cs typeface="Times New Roman"/>
                      </a:endParaRPr>
                    </a:p>
                  </a:txBody>
                  <a:tcPr marL="37606" marR="37606" marT="0" marB="0" anchor="ctr">
                    <a:solidFill>
                      <a:schemeClr val="accent1">
                        <a:lumMod val="50000"/>
                      </a:schemeClr>
                    </a:solidFill>
                  </a:tcPr>
                </a:tc>
                <a:tc>
                  <a:txBody>
                    <a:bodyPr/>
                    <a:lstStyle/>
                    <a:p>
                      <a:pPr algn="ctr">
                        <a:lnSpc>
                          <a:spcPct val="100000"/>
                        </a:lnSpc>
                        <a:spcAft>
                          <a:spcPts val="0"/>
                        </a:spcAft>
                      </a:pPr>
                      <a:r>
                        <a:rPr lang="el-GR" sz="1600" dirty="0" smtClean="0">
                          <a:effectLst/>
                          <a:latin typeface="Century Gothic" panose="020B0502020202020204" pitchFamily="34" charset="0"/>
                        </a:rPr>
                        <a:t>Ψυχρόφιλα</a:t>
                      </a:r>
                      <a:endParaRPr lang="el-GR" sz="1600" dirty="0">
                        <a:effectLst/>
                        <a:latin typeface="Century Gothic" panose="020B0502020202020204" pitchFamily="34" charset="0"/>
                        <a:ea typeface="Times New Roman"/>
                        <a:cs typeface="Times New Roman"/>
                      </a:endParaRPr>
                    </a:p>
                  </a:txBody>
                  <a:tcPr marL="37606" marR="37606" marT="0" marB="0" anchor="ctr">
                    <a:solidFill>
                      <a:schemeClr val="accent1">
                        <a:lumMod val="50000"/>
                      </a:schemeClr>
                    </a:solidFill>
                  </a:tcPr>
                </a:tc>
                <a:tc>
                  <a:txBody>
                    <a:bodyPr/>
                    <a:lstStyle/>
                    <a:p>
                      <a:pPr algn="ctr">
                        <a:lnSpc>
                          <a:spcPct val="100000"/>
                        </a:lnSpc>
                        <a:spcAft>
                          <a:spcPts val="0"/>
                        </a:spcAft>
                      </a:pPr>
                      <a:r>
                        <a:rPr lang="el-GR" sz="1600" dirty="0" smtClean="0">
                          <a:effectLst/>
                          <a:latin typeface="Century Gothic" panose="020B0502020202020204" pitchFamily="34" charset="0"/>
                        </a:rPr>
                        <a:t>Θερμόφιλα</a:t>
                      </a:r>
                      <a:endParaRPr lang="el-GR" sz="1600" dirty="0">
                        <a:effectLst/>
                        <a:latin typeface="Century Gothic" panose="020B0502020202020204" pitchFamily="34" charset="0"/>
                        <a:ea typeface="Times New Roman"/>
                        <a:cs typeface="Times New Roman"/>
                      </a:endParaRPr>
                    </a:p>
                  </a:txBody>
                  <a:tcPr marL="37606" marR="37606" marT="0" marB="0" anchor="ctr">
                    <a:solidFill>
                      <a:schemeClr val="accent1">
                        <a:lumMod val="50000"/>
                      </a:schemeClr>
                    </a:solidFill>
                  </a:tcPr>
                </a:tc>
              </a:tr>
              <a:tr h="540147">
                <a:tc>
                  <a:txBody>
                    <a:bodyPr/>
                    <a:lstStyle/>
                    <a:p>
                      <a:pPr algn="ctr">
                        <a:lnSpc>
                          <a:spcPct val="100000"/>
                        </a:lnSpc>
                        <a:spcAft>
                          <a:spcPts val="0"/>
                        </a:spcAft>
                      </a:pPr>
                      <a:r>
                        <a:rPr lang="el-GR" sz="1600" dirty="0" smtClean="0">
                          <a:effectLst/>
                          <a:latin typeface="Century Gothic" panose="020B0502020202020204" pitchFamily="34" charset="0"/>
                        </a:rPr>
                        <a:t>Υψηλή</a:t>
                      </a:r>
                      <a:endParaRPr lang="el-GR" sz="1600" dirty="0">
                        <a:effectLst/>
                        <a:latin typeface="Century Gothic" panose="020B0502020202020204" pitchFamily="34" charset="0"/>
                        <a:ea typeface="Times New Roman"/>
                        <a:cs typeface="Times New Roman"/>
                      </a:endParaRPr>
                    </a:p>
                  </a:txBody>
                  <a:tcPr marL="37606" marR="37606" marT="0" marB="0" anchor="ctr">
                    <a:lnB w="12700" cap="flat" cmpd="sng" algn="ctr">
                      <a:noFill/>
                      <a:prstDash val="solid"/>
                      <a:round/>
                      <a:headEnd type="none" w="med" len="med"/>
                      <a:tailEnd type="none" w="med" len="med"/>
                    </a:lnB>
                    <a:solidFill>
                      <a:schemeClr val="accent1">
                        <a:lumMod val="75000"/>
                      </a:schemeClr>
                    </a:solidFill>
                  </a:tcPr>
                </a:tc>
                <a:tc>
                  <a:txBody>
                    <a:bodyPr/>
                    <a:lstStyle/>
                    <a:p>
                      <a:pPr algn="ctr">
                        <a:lnSpc>
                          <a:spcPct val="100000"/>
                        </a:lnSpc>
                        <a:spcAft>
                          <a:spcPts val="0"/>
                        </a:spcAft>
                      </a:pPr>
                      <a:r>
                        <a:rPr lang="el-GR" sz="1600" dirty="0" err="1" smtClean="0">
                          <a:effectLst/>
                          <a:latin typeface="Century Gothic" panose="020B0502020202020204" pitchFamily="34" charset="0"/>
                        </a:rPr>
                        <a:t>Agrostis</a:t>
                      </a:r>
                      <a:r>
                        <a:rPr lang="el-GR" sz="1600" dirty="0" smtClean="0">
                          <a:effectLst/>
                          <a:latin typeface="Century Gothic" panose="020B0502020202020204" pitchFamily="34" charset="0"/>
                        </a:rPr>
                        <a:t> </a:t>
                      </a:r>
                      <a:r>
                        <a:rPr lang="el-GR" sz="1600" dirty="0" err="1" smtClean="0">
                          <a:effectLst/>
                          <a:latin typeface="Century Gothic" panose="020B0502020202020204" pitchFamily="34" charset="0"/>
                        </a:rPr>
                        <a:t>palustris</a:t>
                      </a:r>
                      <a:endParaRPr lang="el-GR" sz="1600" dirty="0">
                        <a:effectLst/>
                        <a:latin typeface="Century Gothic" panose="020B0502020202020204" pitchFamily="34" charset="0"/>
                        <a:ea typeface="Times New Roman"/>
                        <a:cs typeface="Times New Roman"/>
                      </a:endParaRPr>
                    </a:p>
                  </a:txBody>
                  <a:tcPr marL="37606" marR="37606" marT="0" marB="0" anchor="ctr">
                    <a:solidFill>
                      <a:schemeClr val="accent1"/>
                    </a:solidFill>
                  </a:tcPr>
                </a:tc>
                <a:tc>
                  <a:txBody>
                    <a:bodyPr/>
                    <a:lstStyle/>
                    <a:p>
                      <a:pPr algn="ctr">
                        <a:lnSpc>
                          <a:spcPct val="100000"/>
                        </a:lnSpc>
                        <a:spcAft>
                          <a:spcPts val="0"/>
                        </a:spcAft>
                      </a:pPr>
                      <a:r>
                        <a:rPr lang="en-US" sz="1600">
                          <a:effectLst/>
                          <a:latin typeface="Century Gothic" panose="020B0502020202020204" pitchFamily="34" charset="0"/>
                        </a:rPr>
                        <a:t>Zoysia sp.</a:t>
                      </a:r>
                      <a:endParaRPr lang="el-GR" sz="1600">
                        <a:effectLst/>
                        <a:latin typeface="Century Gothic" panose="020B0502020202020204" pitchFamily="34" charset="0"/>
                        <a:ea typeface="Times New Roman"/>
                        <a:cs typeface="Times New Roman"/>
                      </a:endParaRPr>
                    </a:p>
                  </a:txBody>
                  <a:tcPr marL="37606" marR="37606" marT="0" marB="0" anchor="ctr">
                    <a:solidFill>
                      <a:schemeClr val="accent1"/>
                    </a:solidFill>
                  </a:tcPr>
                </a:tc>
              </a:tr>
              <a:tr h="540147">
                <a:tc rowSpan="5">
                  <a:txBody>
                    <a:bodyPr/>
                    <a:lstStyle/>
                    <a:p>
                      <a:pPr algn="ctr">
                        <a:lnSpc>
                          <a:spcPct val="100000"/>
                        </a:lnSpc>
                        <a:spcAft>
                          <a:spcPts val="0"/>
                        </a:spcAft>
                      </a:pPr>
                      <a:r>
                        <a:rPr lang="en-US" sz="13800" dirty="0" smtClean="0">
                          <a:effectLst>
                            <a:outerShdw blurRad="38100" dist="38100" dir="2700000" algn="tl">
                              <a:srgbClr val="000000">
                                <a:alpha val="43137"/>
                              </a:srgbClr>
                            </a:outerShdw>
                          </a:effectLst>
                          <a:latin typeface="Century Gothic" panose="020B0502020202020204" pitchFamily="34" charset="0"/>
                          <a:sym typeface="Wingdings 3"/>
                        </a:rPr>
                        <a:t></a:t>
                      </a:r>
                      <a:endParaRPr lang="el-GR" sz="9600" dirty="0">
                        <a:solidFill>
                          <a:schemeClr val="bg1"/>
                        </a:solidFill>
                        <a:effectLst>
                          <a:outerShdw blurRad="38100" dist="38100" dir="2700000" algn="tl">
                            <a:srgbClr val="000000">
                              <a:alpha val="43137"/>
                            </a:srgbClr>
                          </a:outerShdw>
                        </a:effectLst>
                        <a:latin typeface="Century Gothic" panose="020B0502020202020204" pitchFamily="34" charset="0"/>
                        <a:ea typeface="Times New Roman"/>
                        <a:cs typeface="Times New Roman"/>
                      </a:endParaRPr>
                    </a:p>
                  </a:txBody>
                  <a:tcPr marL="37606" marR="37606" marT="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75000"/>
                      </a:schemeClr>
                    </a:solidFill>
                  </a:tcPr>
                </a:tc>
                <a:tc>
                  <a:txBody>
                    <a:bodyPr/>
                    <a:lstStyle/>
                    <a:p>
                      <a:pPr algn="ctr">
                        <a:lnSpc>
                          <a:spcPct val="100000"/>
                        </a:lnSpc>
                        <a:spcAft>
                          <a:spcPts val="0"/>
                        </a:spcAft>
                      </a:pPr>
                      <a:r>
                        <a:rPr lang="en-US" sz="1600" dirty="0">
                          <a:effectLst/>
                          <a:latin typeface="Century Gothic" panose="020B0502020202020204" pitchFamily="34" charset="0"/>
                        </a:rPr>
                        <a:t>Poa pratensis</a:t>
                      </a:r>
                      <a:endParaRPr lang="el-GR" sz="1600" dirty="0">
                        <a:effectLst/>
                        <a:latin typeface="Century Gothic" panose="020B0502020202020204" pitchFamily="34" charset="0"/>
                        <a:ea typeface="Times New Roman"/>
                        <a:cs typeface="Times New Roman"/>
                      </a:endParaRPr>
                    </a:p>
                  </a:txBody>
                  <a:tcPr marL="37606" marR="37606" marT="0" marB="0" anchor="ctr">
                    <a:solidFill>
                      <a:schemeClr val="accent1"/>
                    </a:solidFill>
                  </a:tcPr>
                </a:tc>
                <a:tc>
                  <a:txBody>
                    <a:bodyPr/>
                    <a:lstStyle/>
                    <a:p>
                      <a:pPr algn="ctr">
                        <a:lnSpc>
                          <a:spcPct val="100000"/>
                        </a:lnSpc>
                        <a:spcAft>
                          <a:spcPts val="0"/>
                        </a:spcAft>
                      </a:pPr>
                      <a:r>
                        <a:rPr lang="en-US" sz="1600">
                          <a:effectLst/>
                          <a:latin typeface="Century Gothic" panose="020B0502020202020204" pitchFamily="34" charset="0"/>
                        </a:rPr>
                        <a:t>Cynodon sp.</a:t>
                      </a:r>
                      <a:endParaRPr lang="el-GR" sz="1600">
                        <a:effectLst/>
                        <a:latin typeface="Century Gothic" panose="020B0502020202020204" pitchFamily="34" charset="0"/>
                        <a:ea typeface="Times New Roman"/>
                        <a:cs typeface="Times New Roman"/>
                      </a:endParaRPr>
                    </a:p>
                  </a:txBody>
                  <a:tcPr marL="37606" marR="37606" marT="0" marB="0" anchor="ctr">
                    <a:solidFill>
                      <a:schemeClr val="accent1"/>
                    </a:solidFill>
                  </a:tcPr>
                </a:tc>
              </a:tr>
              <a:tr h="540147">
                <a:tc vMerge="1">
                  <a:txBody>
                    <a:bodyPr/>
                    <a:lstStyle/>
                    <a:p>
                      <a:endParaRPr lang="el-GR"/>
                    </a:p>
                  </a:txBody>
                  <a:tcPr/>
                </a:tc>
                <a:tc>
                  <a:txBody>
                    <a:bodyPr/>
                    <a:lstStyle/>
                    <a:p>
                      <a:pPr algn="ctr">
                        <a:lnSpc>
                          <a:spcPct val="100000"/>
                        </a:lnSpc>
                        <a:spcAft>
                          <a:spcPts val="0"/>
                        </a:spcAft>
                      </a:pPr>
                      <a:r>
                        <a:rPr lang="en-US" sz="1600" dirty="0">
                          <a:effectLst/>
                          <a:latin typeface="Century Gothic" panose="020B0502020202020204" pitchFamily="34" charset="0"/>
                        </a:rPr>
                        <a:t>Agrostis tenuis</a:t>
                      </a:r>
                      <a:endParaRPr lang="el-GR" sz="1600" dirty="0">
                        <a:effectLst/>
                        <a:latin typeface="Century Gothic" panose="020B0502020202020204" pitchFamily="34" charset="0"/>
                        <a:ea typeface="Times New Roman"/>
                        <a:cs typeface="Times New Roman"/>
                      </a:endParaRPr>
                    </a:p>
                  </a:txBody>
                  <a:tcPr marL="37606" marR="37606" marT="0" marB="0" anchor="ctr">
                    <a:solidFill>
                      <a:schemeClr val="accent1"/>
                    </a:solidFill>
                  </a:tcPr>
                </a:tc>
                <a:tc>
                  <a:txBody>
                    <a:bodyPr/>
                    <a:lstStyle/>
                    <a:p>
                      <a:pPr algn="ctr">
                        <a:lnSpc>
                          <a:spcPct val="100000"/>
                        </a:lnSpc>
                        <a:spcAft>
                          <a:spcPts val="0"/>
                        </a:spcAft>
                      </a:pPr>
                      <a:r>
                        <a:rPr lang="en-US" sz="1600">
                          <a:effectLst/>
                          <a:latin typeface="Century Gothic" panose="020B0502020202020204" pitchFamily="34" charset="0"/>
                        </a:rPr>
                        <a:t>Paspalum sp.</a:t>
                      </a:r>
                      <a:endParaRPr lang="el-GR" sz="1600">
                        <a:effectLst/>
                        <a:latin typeface="Century Gothic" panose="020B0502020202020204" pitchFamily="34" charset="0"/>
                        <a:ea typeface="Times New Roman"/>
                        <a:cs typeface="Times New Roman"/>
                      </a:endParaRPr>
                    </a:p>
                  </a:txBody>
                  <a:tcPr marL="37606" marR="37606" marT="0" marB="0" anchor="ctr">
                    <a:solidFill>
                      <a:schemeClr val="accent1"/>
                    </a:solidFill>
                  </a:tcPr>
                </a:tc>
              </a:tr>
              <a:tr h="540147">
                <a:tc vMerge="1">
                  <a:txBody>
                    <a:bodyPr/>
                    <a:lstStyle/>
                    <a:p>
                      <a:endParaRPr lang="el-GR"/>
                    </a:p>
                  </a:txBody>
                  <a:tcPr/>
                </a:tc>
                <a:tc>
                  <a:txBody>
                    <a:bodyPr/>
                    <a:lstStyle/>
                    <a:p>
                      <a:pPr algn="ctr">
                        <a:lnSpc>
                          <a:spcPct val="100000"/>
                        </a:lnSpc>
                        <a:spcAft>
                          <a:spcPts val="0"/>
                        </a:spcAft>
                      </a:pPr>
                      <a:r>
                        <a:rPr lang="en-US" sz="1600" dirty="0">
                          <a:effectLst/>
                          <a:latin typeface="Century Gothic" panose="020B0502020202020204" pitchFamily="34" charset="0"/>
                        </a:rPr>
                        <a:t>Festuca sp.</a:t>
                      </a:r>
                      <a:endParaRPr lang="el-GR" sz="1600" dirty="0">
                        <a:effectLst/>
                        <a:latin typeface="Century Gothic" panose="020B0502020202020204" pitchFamily="34" charset="0"/>
                        <a:ea typeface="Times New Roman"/>
                        <a:cs typeface="Times New Roman"/>
                      </a:endParaRPr>
                    </a:p>
                  </a:txBody>
                  <a:tcPr marL="37606" marR="37606" marT="0" marB="0" anchor="ctr">
                    <a:solidFill>
                      <a:schemeClr val="accent1"/>
                    </a:solidFill>
                  </a:tcPr>
                </a:tc>
                <a:tc>
                  <a:txBody>
                    <a:bodyPr/>
                    <a:lstStyle/>
                    <a:p>
                      <a:pPr algn="ctr">
                        <a:lnSpc>
                          <a:spcPct val="100000"/>
                        </a:lnSpc>
                        <a:spcAft>
                          <a:spcPts val="0"/>
                        </a:spcAft>
                      </a:pPr>
                      <a:r>
                        <a:rPr lang="en-US" sz="1600" dirty="0" err="1">
                          <a:effectLst/>
                          <a:latin typeface="Century Gothic" panose="020B0502020202020204" pitchFamily="34" charset="0"/>
                        </a:rPr>
                        <a:t>Eremochloa</a:t>
                      </a:r>
                      <a:r>
                        <a:rPr lang="en-US" sz="1600" dirty="0">
                          <a:effectLst/>
                          <a:latin typeface="Century Gothic" panose="020B0502020202020204" pitchFamily="34" charset="0"/>
                        </a:rPr>
                        <a:t> sp.</a:t>
                      </a:r>
                      <a:endParaRPr lang="el-GR" sz="1600" dirty="0">
                        <a:effectLst/>
                        <a:latin typeface="Century Gothic" panose="020B0502020202020204" pitchFamily="34" charset="0"/>
                        <a:ea typeface="Times New Roman"/>
                        <a:cs typeface="Times New Roman"/>
                      </a:endParaRPr>
                    </a:p>
                  </a:txBody>
                  <a:tcPr marL="37606" marR="37606" marT="0" marB="0" anchor="ctr">
                    <a:solidFill>
                      <a:schemeClr val="accent1"/>
                    </a:solidFill>
                  </a:tcPr>
                </a:tc>
              </a:tr>
              <a:tr h="540147">
                <a:tc vMerge="1">
                  <a:txBody>
                    <a:bodyPr/>
                    <a:lstStyle/>
                    <a:p>
                      <a:endParaRPr lang="el-GR"/>
                    </a:p>
                  </a:txBody>
                  <a:tcPr/>
                </a:tc>
                <a:tc>
                  <a:txBody>
                    <a:bodyPr/>
                    <a:lstStyle/>
                    <a:p>
                      <a:pPr algn="ctr">
                        <a:lnSpc>
                          <a:spcPct val="100000"/>
                        </a:lnSpc>
                        <a:spcAft>
                          <a:spcPts val="0"/>
                        </a:spcAft>
                      </a:pPr>
                      <a:r>
                        <a:rPr lang="en-US" sz="1600" dirty="0">
                          <a:effectLst/>
                          <a:latin typeface="Century Gothic" panose="020B0502020202020204" pitchFamily="34" charset="0"/>
                        </a:rPr>
                        <a:t>Festuca </a:t>
                      </a:r>
                      <a:r>
                        <a:rPr lang="en-US" sz="1600" dirty="0" err="1">
                          <a:effectLst/>
                          <a:latin typeface="Century Gothic" panose="020B0502020202020204" pitchFamily="34" charset="0"/>
                        </a:rPr>
                        <a:t>arundinacea</a:t>
                      </a:r>
                      <a:endParaRPr lang="el-GR" sz="1600" dirty="0">
                        <a:effectLst/>
                        <a:latin typeface="Century Gothic" panose="020B0502020202020204" pitchFamily="34" charset="0"/>
                        <a:ea typeface="Times New Roman"/>
                        <a:cs typeface="Times New Roman"/>
                      </a:endParaRPr>
                    </a:p>
                  </a:txBody>
                  <a:tcPr marL="37606" marR="37606" marT="0" marB="0" anchor="ctr">
                    <a:solidFill>
                      <a:schemeClr val="accent1"/>
                    </a:solidFill>
                  </a:tcPr>
                </a:tc>
                <a:tc>
                  <a:txBody>
                    <a:bodyPr/>
                    <a:lstStyle/>
                    <a:p>
                      <a:pPr algn="ctr">
                        <a:lnSpc>
                          <a:spcPct val="100000"/>
                        </a:lnSpc>
                        <a:spcAft>
                          <a:spcPts val="0"/>
                        </a:spcAft>
                      </a:pPr>
                      <a:r>
                        <a:rPr lang="en-US" sz="1600" dirty="0" err="1">
                          <a:effectLst/>
                          <a:latin typeface="Century Gothic" panose="020B0502020202020204" pitchFamily="34" charset="0"/>
                        </a:rPr>
                        <a:t>Anoxopus</a:t>
                      </a:r>
                      <a:r>
                        <a:rPr lang="en-US" sz="1600" dirty="0">
                          <a:effectLst/>
                          <a:latin typeface="Century Gothic" panose="020B0502020202020204" pitchFamily="34" charset="0"/>
                        </a:rPr>
                        <a:t> sp.</a:t>
                      </a:r>
                      <a:endParaRPr lang="el-GR" sz="1600" dirty="0">
                        <a:effectLst/>
                        <a:latin typeface="Century Gothic" panose="020B0502020202020204" pitchFamily="34" charset="0"/>
                        <a:ea typeface="Times New Roman"/>
                        <a:cs typeface="Times New Roman"/>
                      </a:endParaRPr>
                    </a:p>
                  </a:txBody>
                  <a:tcPr marL="37606" marR="37606" marT="0" marB="0" anchor="ctr">
                    <a:solidFill>
                      <a:schemeClr val="accent1"/>
                    </a:solidFill>
                  </a:tcPr>
                </a:tc>
              </a:tr>
              <a:tr h="540147">
                <a:tc vMerge="1">
                  <a:txBody>
                    <a:bodyPr/>
                    <a:lstStyle/>
                    <a:p>
                      <a:endParaRPr lang="el-GR"/>
                    </a:p>
                  </a:txBody>
                  <a:tcPr/>
                </a:tc>
                <a:tc>
                  <a:txBody>
                    <a:bodyPr/>
                    <a:lstStyle/>
                    <a:p>
                      <a:pPr algn="ctr">
                        <a:lnSpc>
                          <a:spcPct val="100000"/>
                        </a:lnSpc>
                        <a:spcAft>
                          <a:spcPts val="0"/>
                        </a:spcAft>
                      </a:pPr>
                      <a:r>
                        <a:rPr lang="en-US" sz="1600" dirty="0">
                          <a:effectLst/>
                          <a:latin typeface="Century Gothic" panose="020B0502020202020204" pitchFamily="34" charset="0"/>
                        </a:rPr>
                        <a:t>Lolium perenne</a:t>
                      </a:r>
                      <a:endParaRPr lang="el-GR" sz="1600" dirty="0">
                        <a:effectLst/>
                        <a:latin typeface="Century Gothic" panose="020B0502020202020204" pitchFamily="34" charset="0"/>
                        <a:ea typeface="Times New Roman"/>
                        <a:cs typeface="Times New Roman"/>
                      </a:endParaRPr>
                    </a:p>
                  </a:txBody>
                  <a:tcPr marL="37606" marR="37606" marT="0" marB="0" anchor="ctr">
                    <a:solidFill>
                      <a:schemeClr val="accent1"/>
                    </a:solidFill>
                  </a:tcPr>
                </a:tc>
                <a:tc>
                  <a:txBody>
                    <a:bodyPr/>
                    <a:lstStyle/>
                    <a:p>
                      <a:pPr algn="ctr">
                        <a:lnSpc>
                          <a:spcPct val="100000"/>
                        </a:lnSpc>
                        <a:spcAft>
                          <a:spcPts val="0"/>
                        </a:spcAft>
                      </a:pPr>
                      <a:r>
                        <a:rPr lang="en-US" sz="1600" dirty="0" err="1">
                          <a:effectLst/>
                          <a:latin typeface="Century Gothic" panose="020B0502020202020204" pitchFamily="34" charset="0"/>
                        </a:rPr>
                        <a:t>Pennisetum</a:t>
                      </a:r>
                      <a:r>
                        <a:rPr lang="en-US" sz="1600" dirty="0">
                          <a:effectLst/>
                          <a:latin typeface="Century Gothic" panose="020B0502020202020204" pitchFamily="34" charset="0"/>
                        </a:rPr>
                        <a:t> sp.</a:t>
                      </a:r>
                      <a:endParaRPr lang="el-GR" sz="1600" dirty="0">
                        <a:effectLst/>
                        <a:latin typeface="Century Gothic" panose="020B0502020202020204" pitchFamily="34" charset="0"/>
                        <a:ea typeface="Times New Roman"/>
                        <a:cs typeface="Times New Roman"/>
                      </a:endParaRPr>
                    </a:p>
                  </a:txBody>
                  <a:tcPr marL="37606" marR="37606" marT="0" marB="0" anchor="ctr">
                    <a:solidFill>
                      <a:schemeClr val="accent1"/>
                    </a:solidFill>
                  </a:tcPr>
                </a:tc>
              </a:tr>
              <a:tr h="540147">
                <a:tc>
                  <a:txBody>
                    <a:bodyPr/>
                    <a:lstStyle/>
                    <a:p>
                      <a:pPr algn="ctr">
                        <a:lnSpc>
                          <a:spcPct val="100000"/>
                        </a:lnSpc>
                        <a:spcAft>
                          <a:spcPts val="0"/>
                        </a:spcAft>
                      </a:pPr>
                      <a:r>
                        <a:rPr lang="en-US" sz="1600" dirty="0">
                          <a:effectLst/>
                          <a:latin typeface="Century Gothic" panose="020B0502020202020204" pitchFamily="34" charset="0"/>
                        </a:rPr>
                        <a:t>Χα</a:t>
                      </a:r>
                      <a:r>
                        <a:rPr lang="en-US" sz="1600" dirty="0" err="1">
                          <a:effectLst/>
                          <a:latin typeface="Century Gothic" panose="020B0502020202020204" pitchFamily="34" charset="0"/>
                        </a:rPr>
                        <a:t>μηλή</a:t>
                      </a:r>
                      <a:endParaRPr lang="el-GR" sz="1600" dirty="0">
                        <a:effectLst/>
                        <a:latin typeface="Century Gothic" panose="020B0502020202020204" pitchFamily="34" charset="0"/>
                        <a:ea typeface="Times New Roman"/>
                        <a:cs typeface="Times New Roman"/>
                      </a:endParaRPr>
                    </a:p>
                  </a:txBody>
                  <a:tcPr marL="37606" marR="37606" marT="0" marB="0" anchor="ctr">
                    <a:lnT w="12700" cap="flat" cmpd="sng" algn="ctr">
                      <a:noFill/>
                      <a:prstDash val="solid"/>
                      <a:round/>
                      <a:headEnd type="none" w="med" len="med"/>
                      <a:tailEnd type="none" w="med" len="med"/>
                    </a:lnT>
                    <a:solidFill>
                      <a:schemeClr val="accent1">
                        <a:lumMod val="75000"/>
                      </a:schemeClr>
                    </a:solidFill>
                  </a:tcPr>
                </a:tc>
                <a:tc>
                  <a:txBody>
                    <a:bodyPr/>
                    <a:lstStyle/>
                    <a:p>
                      <a:pPr algn="just">
                        <a:lnSpc>
                          <a:spcPct val="100000"/>
                        </a:lnSpc>
                        <a:spcAft>
                          <a:spcPts val="0"/>
                        </a:spcAft>
                      </a:pPr>
                      <a:r>
                        <a:rPr lang="en-US" sz="1600" dirty="0">
                          <a:effectLst/>
                          <a:latin typeface="Century Gothic" panose="020B0502020202020204" pitchFamily="34" charset="0"/>
                        </a:rPr>
                        <a:t> </a:t>
                      </a:r>
                      <a:endParaRPr lang="el-GR" sz="1600" dirty="0">
                        <a:effectLst/>
                        <a:latin typeface="Century Gothic" panose="020B0502020202020204" pitchFamily="34" charset="0"/>
                        <a:ea typeface="Times New Roman"/>
                        <a:cs typeface="Times New Roman"/>
                      </a:endParaRPr>
                    </a:p>
                  </a:txBody>
                  <a:tcPr marL="37606" marR="37606" marT="0" marB="0" anchor="ctr">
                    <a:solidFill>
                      <a:schemeClr val="accent1"/>
                    </a:solidFill>
                  </a:tcPr>
                </a:tc>
                <a:tc>
                  <a:txBody>
                    <a:bodyPr/>
                    <a:lstStyle/>
                    <a:p>
                      <a:pPr algn="ctr">
                        <a:lnSpc>
                          <a:spcPct val="100000"/>
                        </a:lnSpc>
                        <a:spcAft>
                          <a:spcPts val="0"/>
                        </a:spcAft>
                      </a:pPr>
                      <a:r>
                        <a:rPr lang="en-US" sz="1600" dirty="0" err="1">
                          <a:effectLst/>
                          <a:latin typeface="Century Gothic" panose="020B0502020202020204" pitchFamily="34" charset="0"/>
                        </a:rPr>
                        <a:t>Stenotaphrum</a:t>
                      </a:r>
                      <a:r>
                        <a:rPr lang="en-US" sz="1600" dirty="0">
                          <a:effectLst/>
                          <a:latin typeface="Century Gothic" panose="020B0502020202020204" pitchFamily="34" charset="0"/>
                        </a:rPr>
                        <a:t> sp.</a:t>
                      </a:r>
                      <a:endParaRPr lang="el-GR" sz="1600" dirty="0">
                        <a:effectLst/>
                        <a:latin typeface="Century Gothic" panose="020B0502020202020204" pitchFamily="34" charset="0"/>
                        <a:ea typeface="Times New Roman"/>
                        <a:cs typeface="Times New Roman"/>
                      </a:endParaRPr>
                    </a:p>
                  </a:txBody>
                  <a:tcPr marL="37606" marR="37606" marT="0" marB="0" anchor="ctr">
                    <a:solidFill>
                      <a:schemeClr val="accent1"/>
                    </a:solidFill>
                  </a:tcPr>
                </a:tc>
              </a:tr>
            </a:tbl>
          </a:graphicData>
        </a:graphic>
      </p:graphicFrame>
    </p:spTree>
    <p:extLst>
      <p:ext uri="{BB962C8B-B14F-4D97-AF65-F5344CB8AC3E}">
        <p14:creationId xmlns:p14="http://schemas.microsoft.com/office/powerpoint/2010/main" val="12453913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Τίτλος 1"/>
          <p:cNvSpPr>
            <a:spLocks noGrp="1"/>
          </p:cNvSpPr>
          <p:nvPr>
            <p:ph type="title"/>
          </p:nvPr>
        </p:nvSpPr>
        <p:spPr>
          <a:xfrm>
            <a:off x="457200" y="203200"/>
            <a:ext cx="8229600" cy="704850"/>
          </a:xfrm>
        </p:spPr>
        <p:txBody>
          <a:bodyPr>
            <a:normAutofit fontScale="90000"/>
          </a:bodyPr>
          <a:lstStyle/>
          <a:p>
            <a:pPr eaLnBrk="1" hangingPunct="1"/>
            <a:r>
              <a:rPr lang="el-GR" altLang="el-GR" b="1" dirty="0" smtClean="0"/>
              <a:t>Αντοχή στην ξηρασία</a:t>
            </a:r>
          </a:p>
        </p:txBody>
      </p:sp>
      <p:graphicFrame>
        <p:nvGraphicFramePr>
          <p:cNvPr id="4" name="Θέση περιεχομένου 3"/>
          <p:cNvGraphicFramePr>
            <a:graphicFrameLocks noGrp="1" noChangeAspect="1"/>
          </p:cNvGraphicFramePr>
          <p:nvPr>
            <p:ph idx="1"/>
            <p:custDataLst>
              <p:tags r:id="rId1"/>
            </p:custDataLst>
          </p:nvPr>
        </p:nvGraphicFramePr>
        <p:xfrm>
          <a:off x="457200" y="1593850"/>
          <a:ext cx="8229599" cy="4283072"/>
        </p:xfrm>
        <a:graphic>
          <a:graphicData uri="http://schemas.openxmlformats.org/drawingml/2006/table">
            <a:tbl>
              <a:tblPr firstRow="1" firstCol="1">
                <a:tableStyleId>{5C22544A-7EE6-4342-B048-85BDC9FD1C3A}</a:tableStyleId>
              </a:tblPr>
              <a:tblGrid>
                <a:gridCol w="2543693"/>
                <a:gridCol w="2842953"/>
                <a:gridCol w="2842953"/>
              </a:tblGrid>
              <a:tr h="535384">
                <a:tc>
                  <a:txBody>
                    <a:bodyPr/>
                    <a:lstStyle/>
                    <a:p>
                      <a:pPr algn="ctr">
                        <a:lnSpc>
                          <a:spcPct val="100000"/>
                        </a:lnSpc>
                        <a:spcAft>
                          <a:spcPts val="0"/>
                        </a:spcAft>
                      </a:pPr>
                      <a:r>
                        <a:rPr lang="en-US" sz="1600" dirty="0" err="1">
                          <a:effectLst/>
                          <a:latin typeface="Century Gothic" panose="020B0502020202020204" pitchFamily="34" charset="0"/>
                        </a:rPr>
                        <a:t>Αντοχή</a:t>
                      </a:r>
                      <a:r>
                        <a:rPr lang="en-US" sz="1600" dirty="0">
                          <a:effectLst/>
                          <a:latin typeface="Century Gothic" panose="020B0502020202020204" pitchFamily="34" charset="0"/>
                        </a:rPr>
                        <a:t> </a:t>
                      </a:r>
                      <a:r>
                        <a:rPr lang="en-US" sz="1600" dirty="0" err="1">
                          <a:effectLst/>
                          <a:latin typeface="Century Gothic" panose="020B0502020202020204" pitchFamily="34" charset="0"/>
                        </a:rPr>
                        <a:t>σε</a:t>
                      </a:r>
                      <a:r>
                        <a:rPr lang="en-US" sz="1600" dirty="0">
                          <a:effectLst/>
                          <a:latin typeface="Century Gothic" panose="020B0502020202020204" pitchFamily="34" charset="0"/>
                        </a:rPr>
                        <a:t> </a:t>
                      </a:r>
                      <a:r>
                        <a:rPr lang="en-US" sz="1600" dirty="0" err="1">
                          <a:effectLst/>
                          <a:latin typeface="Century Gothic" panose="020B0502020202020204" pitchFamily="34" charset="0"/>
                        </a:rPr>
                        <a:t>ξηρ</a:t>
                      </a:r>
                      <a:r>
                        <a:rPr lang="en-US" sz="1600" dirty="0">
                          <a:effectLst/>
                          <a:latin typeface="Century Gothic" panose="020B0502020202020204" pitchFamily="34" charset="0"/>
                        </a:rPr>
                        <a:t>ασία</a:t>
                      </a:r>
                      <a:endParaRPr lang="el-GR" sz="1200" dirty="0">
                        <a:effectLst/>
                        <a:latin typeface="Century Gothic" panose="020B0502020202020204" pitchFamily="34" charset="0"/>
                        <a:ea typeface="Times New Roman"/>
                        <a:cs typeface="Times New Roman"/>
                      </a:endParaRPr>
                    </a:p>
                  </a:txBody>
                  <a:tcPr marL="37606" marR="37606" marT="0" marB="0" anchor="ctr">
                    <a:solidFill>
                      <a:schemeClr val="accent1">
                        <a:lumMod val="50000"/>
                      </a:schemeClr>
                    </a:solidFill>
                  </a:tcPr>
                </a:tc>
                <a:tc>
                  <a:txBody>
                    <a:bodyPr/>
                    <a:lstStyle/>
                    <a:p>
                      <a:pPr algn="ctr">
                        <a:lnSpc>
                          <a:spcPct val="100000"/>
                        </a:lnSpc>
                        <a:spcAft>
                          <a:spcPts val="0"/>
                        </a:spcAft>
                      </a:pPr>
                      <a:r>
                        <a:rPr lang="en-US" sz="1600" dirty="0" err="1">
                          <a:effectLst/>
                          <a:latin typeface="Century Gothic" panose="020B0502020202020204" pitchFamily="34" charset="0"/>
                        </a:rPr>
                        <a:t>Ψυχρόφιλ</a:t>
                      </a:r>
                      <a:r>
                        <a:rPr lang="en-US" sz="1600" dirty="0">
                          <a:effectLst/>
                          <a:latin typeface="Century Gothic" panose="020B0502020202020204" pitchFamily="34" charset="0"/>
                        </a:rPr>
                        <a:t>α</a:t>
                      </a:r>
                      <a:endParaRPr lang="el-GR" sz="1200" dirty="0">
                        <a:effectLst/>
                        <a:latin typeface="Century Gothic" panose="020B0502020202020204" pitchFamily="34" charset="0"/>
                        <a:ea typeface="Times New Roman"/>
                        <a:cs typeface="Times New Roman"/>
                      </a:endParaRPr>
                    </a:p>
                  </a:txBody>
                  <a:tcPr marL="37606" marR="37606" marT="0" marB="0" anchor="ctr">
                    <a:solidFill>
                      <a:schemeClr val="accent1">
                        <a:lumMod val="50000"/>
                      </a:schemeClr>
                    </a:solidFill>
                  </a:tcPr>
                </a:tc>
                <a:tc>
                  <a:txBody>
                    <a:bodyPr/>
                    <a:lstStyle/>
                    <a:p>
                      <a:pPr algn="ctr">
                        <a:lnSpc>
                          <a:spcPct val="100000"/>
                        </a:lnSpc>
                        <a:spcAft>
                          <a:spcPts val="0"/>
                        </a:spcAft>
                      </a:pPr>
                      <a:r>
                        <a:rPr lang="en-US" sz="1600" dirty="0" err="1">
                          <a:effectLst/>
                          <a:latin typeface="Century Gothic" panose="020B0502020202020204" pitchFamily="34" charset="0"/>
                        </a:rPr>
                        <a:t>Θερμόφιλ</a:t>
                      </a:r>
                      <a:r>
                        <a:rPr lang="en-US" sz="1600" dirty="0">
                          <a:effectLst/>
                          <a:latin typeface="Century Gothic" panose="020B0502020202020204" pitchFamily="34" charset="0"/>
                        </a:rPr>
                        <a:t>α</a:t>
                      </a:r>
                      <a:endParaRPr lang="el-GR" sz="1200" dirty="0">
                        <a:effectLst/>
                        <a:latin typeface="Century Gothic" panose="020B0502020202020204" pitchFamily="34" charset="0"/>
                        <a:ea typeface="Times New Roman"/>
                        <a:cs typeface="Times New Roman"/>
                      </a:endParaRPr>
                    </a:p>
                  </a:txBody>
                  <a:tcPr marL="37606" marR="37606" marT="0" marB="0" anchor="ctr">
                    <a:solidFill>
                      <a:schemeClr val="accent1">
                        <a:lumMod val="50000"/>
                      </a:schemeClr>
                    </a:solidFill>
                  </a:tcPr>
                </a:tc>
              </a:tr>
              <a:tr h="535384">
                <a:tc>
                  <a:txBody>
                    <a:bodyPr/>
                    <a:lstStyle/>
                    <a:p>
                      <a:pPr algn="ctr">
                        <a:lnSpc>
                          <a:spcPct val="100000"/>
                        </a:lnSpc>
                        <a:spcAft>
                          <a:spcPts val="0"/>
                        </a:spcAft>
                      </a:pPr>
                      <a:r>
                        <a:rPr lang="en-US" sz="1600" dirty="0" err="1">
                          <a:effectLst/>
                          <a:latin typeface="Century Gothic" panose="020B0502020202020204" pitchFamily="34" charset="0"/>
                        </a:rPr>
                        <a:t>Υψηλή</a:t>
                      </a:r>
                      <a:endParaRPr lang="el-GR" sz="1200" dirty="0">
                        <a:effectLst/>
                        <a:latin typeface="Century Gothic" panose="020B0502020202020204" pitchFamily="34" charset="0"/>
                        <a:ea typeface="Times New Roman"/>
                        <a:cs typeface="Times New Roman"/>
                      </a:endParaRPr>
                    </a:p>
                  </a:txBody>
                  <a:tcPr marL="37606" marR="37606" marT="0" marB="0" anchor="ctr">
                    <a:solidFill>
                      <a:schemeClr val="accent1">
                        <a:lumMod val="75000"/>
                      </a:schemeClr>
                    </a:solidFill>
                  </a:tcPr>
                </a:tc>
                <a:tc>
                  <a:txBody>
                    <a:bodyPr/>
                    <a:lstStyle/>
                    <a:p>
                      <a:pPr algn="ctr">
                        <a:lnSpc>
                          <a:spcPct val="100000"/>
                        </a:lnSpc>
                        <a:spcAft>
                          <a:spcPts val="0"/>
                        </a:spcAft>
                      </a:pPr>
                      <a:r>
                        <a:rPr lang="en-US" sz="1600" dirty="0">
                          <a:effectLst/>
                          <a:latin typeface="Century Gothic" panose="020B0502020202020204" pitchFamily="34" charset="0"/>
                        </a:rPr>
                        <a:t>Festuca</a:t>
                      </a:r>
                      <a:endParaRPr lang="el-GR" sz="1200" dirty="0">
                        <a:effectLst/>
                        <a:latin typeface="Century Gothic" panose="020B0502020202020204" pitchFamily="34" charset="0"/>
                        <a:ea typeface="Times New Roman"/>
                        <a:cs typeface="Times New Roman"/>
                      </a:endParaRPr>
                    </a:p>
                  </a:txBody>
                  <a:tcPr marL="37606" marR="37606" marT="0" marB="0" anchor="ctr">
                    <a:solidFill>
                      <a:schemeClr val="accent1"/>
                    </a:solidFill>
                  </a:tcPr>
                </a:tc>
                <a:tc>
                  <a:txBody>
                    <a:bodyPr/>
                    <a:lstStyle/>
                    <a:p>
                      <a:pPr algn="ctr">
                        <a:lnSpc>
                          <a:spcPct val="100000"/>
                        </a:lnSpc>
                        <a:spcAft>
                          <a:spcPts val="0"/>
                        </a:spcAft>
                      </a:pPr>
                      <a:r>
                        <a:rPr lang="en-US" sz="1600">
                          <a:effectLst/>
                          <a:latin typeface="Century Gothic" panose="020B0502020202020204" pitchFamily="34" charset="0"/>
                        </a:rPr>
                        <a:t>Pennisetum secundatum</a:t>
                      </a:r>
                      <a:endParaRPr lang="el-GR" sz="1200">
                        <a:effectLst/>
                        <a:latin typeface="Century Gothic" panose="020B0502020202020204" pitchFamily="34" charset="0"/>
                        <a:ea typeface="Times New Roman"/>
                        <a:cs typeface="Times New Roman"/>
                      </a:endParaRPr>
                    </a:p>
                  </a:txBody>
                  <a:tcPr marL="37606" marR="37606" marT="0" marB="0" anchor="ctr">
                    <a:solidFill>
                      <a:schemeClr val="accent1"/>
                    </a:solidFill>
                  </a:tcPr>
                </a:tc>
              </a:tr>
              <a:tr h="535384">
                <a:tc rowSpan="5">
                  <a:txBody>
                    <a:bodyPr/>
                    <a:lstStyle/>
                    <a:p>
                      <a:pPr algn="ctr">
                        <a:lnSpc>
                          <a:spcPct val="100000"/>
                        </a:lnSpc>
                        <a:spcAft>
                          <a:spcPts val="0"/>
                        </a:spcAft>
                      </a:pPr>
                      <a:r>
                        <a:rPr lang="en-US" sz="13800" dirty="0" smtClean="0">
                          <a:effectLst>
                            <a:outerShdw blurRad="38100" dist="38100" dir="2700000" algn="tl">
                              <a:srgbClr val="000000">
                                <a:alpha val="43137"/>
                              </a:srgbClr>
                            </a:outerShdw>
                          </a:effectLst>
                          <a:latin typeface="Century Gothic" panose="020B0502020202020204" pitchFamily="34" charset="0"/>
                          <a:sym typeface="Wingdings 3"/>
                        </a:rPr>
                        <a:t></a:t>
                      </a:r>
                      <a:endParaRPr lang="el-GR" sz="9600" dirty="0">
                        <a:solidFill>
                          <a:schemeClr val="bg1"/>
                        </a:solidFill>
                        <a:effectLst>
                          <a:outerShdw blurRad="38100" dist="38100" dir="2700000" algn="tl">
                            <a:srgbClr val="000000">
                              <a:alpha val="43137"/>
                            </a:srgbClr>
                          </a:outerShdw>
                        </a:effectLst>
                        <a:latin typeface="Century Gothic" panose="020B0502020202020204" pitchFamily="34" charset="0"/>
                        <a:ea typeface="Times New Roman"/>
                        <a:cs typeface="Times New Roman"/>
                      </a:endParaRPr>
                    </a:p>
                  </a:txBody>
                  <a:tcPr marL="37606" marR="37606" marT="0" marB="0" anchor="ctr">
                    <a:solidFill>
                      <a:schemeClr val="accent1">
                        <a:lumMod val="75000"/>
                      </a:schemeClr>
                    </a:solidFill>
                  </a:tcPr>
                </a:tc>
                <a:tc>
                  <a:txBody>
                    <a:bodyPr/>
                    <a:lstStyle/>
                    <a:p>
                      <a:pPr algn="ctr">
                        <a:lnSpc>
                          <a:spcPct val="100000"/>
                        </a:lnSpc>
                        <a:spcAft>
                          <a:spcPts val="0"/>
                        </a:spcAft>
                      </a:pPr>
                      <a:r>
                        <a:rPr lang="en-US" sz="1600" dirty="0">
                          <a:effectLst/>
                          <a:latin typeface="Century Gothic" panose="020B0502020202020204" pitchFamily="34" charset="0"/>
                        </a:rPr>
                        <a:t>Festuca </a:t>
                      </a:r>
                      <a:r>
                        <a:rPr lang="en-US" sz="1600" dirty="0" err="1">
                          <a:effectLst/>
                          <a:latin typeface="Century Gothic" panose="020B0502020202020204" pitchFamily="34" charset="0"/>
                        </a:rPr>
                        <a:t>arundinacea</a:t>
                      </a:r>
                      <a:endParaRPr lang="el-GR" sz="1200" dirty="0">
                        <a:effectLst/>
                        <a:latin typeface="Century Gothic" panose="020B0502020202020204" pitchFamily="34" charset="0"/>
                        <a:ea typeface="Times New Roman"/>
                        <a:cs typeface="Times New Roman"/>
                      </a:endParaRPr>
                    </a:p>
                  </a:txBody>
                  <a:tcPr marL="37606" marR="37606" marT="0" marB="0" anchor="ctr">
                    <a:solidFill>
                      <a:schemeClr val="accent1"/>
                    </a:solidFill>
                  </a:tcPr>
                </a:tc>
                <a:tc>
                  <a:txBody>
                    <a:bodyPr/>
                    <a:lstStyle/>
                    <a:p>
                      <a:pPr algn="ctr">
                        <a:lnSpc>
                          <a:spcPct val="100000"/>
                        </a:lnSpc>
                        <a:spcAft>
                          <a:spcPts val="0"/>
                        </a:spcAft>
                      </a:pPr>
                      <a:r>
                        <a:rPr lang="en-US" sz="1600">
                          <a:effectLst/>
                          <a:latin typeface="Century Gothic" panose="020B0502020202020204" pitchFamily="34" charset="0"/>
                        </a:rPr>
                        <a:t>Cynodon sp.</a:t>
                      </a:r>
                      <a:endParaRPr lang="el-GR" sz="1200">
                        <a:effectLst/>
                        <a:latin typeface="Century Gothic" panose="020B0502020202020204" pitchFamily="34" charset="0"/>
                        <a:ea typeface="Times New Roman"/>
                        <a:cs typeface="Times New Roman"/>
                      </a:endParaRPr>
                    </a:p>
                  </a:txBody>
                  <a:tcPr marL="37606" marR="37606" marT="0" marB="0" anchor="ctr">
                    <a:solidFill>
                      <a:schemeClr val="accent1"/>
                    </a:solidFill>
                  </a:tcPr>
                </a:tc>
              </a:tr>
              <a:tr h="535384">
                <a:tc vMerge="1">
                  <a:txBody>
                    <a:bodyPr/>
                    <a:lstStyle/>
                    <a:p>
                      <a:endParaRPr lang="el-GR"/>
                    </a:p>
                  </a:txBody>
                  <a:tcPr/>
                </a:tc>
                <a:tc>
                  <a:txBody>
                    <a:bodyPr/>
                    <a:lstStyle/>
                    <a:p>
                      <a:pPr algn="ctr">
                        <a:lnSpc>
                          <a:spcPct val="100000"/>
                        </a:lnSpc>
                        <a:spcAft>
                          <a:spcPts val="0"/>
                        </a:spcAft>
                      </a:pPr>
                      <a:r>
                        <a:rPr lang="en-US" sz="1600" dirty="0">
                          <a:effectLst/>
                          <a:latin typeface="Century Gothic" panose="020B0502020202020204" pitchFamily="34" charset="0"/>
                        </a:rPr>
                        <a:t>Agrostis </a:t>
                      </a:r>
                      <a:r>
                        <a:rPr lang="en-US" sz="1600" dirty="0" err="1">
                          <a:effectLst/>
                          <a:latin typeface="Century Gothic" panose="020B0502020202020204" pitchFamily="34" charset="0"/>
                        </a:rPr>
                        <a:t>palustris</a:t>
                      </a:r>
                      <a:endParaRPr lang="el-GR" sz="1200" dirty="0">
                        <a:effectLst/>
                        <a:latin typeface="Century Gothic" panose="020B0502020202020204" pitchFamily="34" charset="0"/>
                        <a:ea typeface="Times New Roman"/>
                        <a:cs typeface="Times New Roman"/>
                      </a:endParaRPr>
                    </a:p>
                  </a:txBody>
                  <a:tcPr marL="37606" marR="37606" marT="0" marB="0" anchor="ctr">
                    <a:solidFill>
                      <a:schemeClr val="accent1"/>
                    </a:solidFill>
                  </a:tcPr>
                </a:tc>
                <a:tc>
                  <a:txBody>
                    <a:bodyPr/>
                    <a:lstStyle/>
                    <a:p>
                      <a:pPr algn="ctr">
                        <a:lnSpc>
                          <a:spcPct val="100000"/>
                        </a:lnSpc>
                        <a:spcAft>
                          <a:spcPts val="0"/>
                        </a:spcAft>
                      </a:pPr>
                      <a:r>
                        <a:rPr lang="en-US" sz="1600">
                          <a:effectLst/>
                          <a:latin typeface="Century Gothic" panose="020B0502020202020204" pitchFamily="34" charset="0"/>
                        </a:rPr>
                        <a:t>Zoysia sp.</a:t>
                      </a:r>
                      <a:endParaRPr lang="el-GR" sz="1200">
                        <a:effectLst/>
                        <a:latin typeface="Century Gothic" panose="020B0502020202020204" pitchFamily="34" charset="0"/>
                        <a:ea typeface="Times New Roman"/>
                        <a:cs typeface="Times New Roman"/>
                      </a:endParaRPr>
                    </a:p>
                  </a:txBody>
                  <a:tcPr marL="37606" marR="37606" marT="0" marB="0" anchor="ctr">
                    <a:solidFill>
                      <a:schemeClr val="accent1"/>
                    </a:solidFill>
                  </a:tcPr>
                </a:tc>
              </a:tr>
              <a:tr h="535384">
                <a:tc vMerge="1">
                  <a:txBody>
                    <a:bodyPr/>
                    <a:lstStyle/>
                    <a:p>
                      <a:endParaRPr lang="el-GR"/>
                    </a:p>
                  </a:txBody>
                  <a:tcPr/>
                </a:tc>
                <a:tc>
                  <a:txBody>
                    <a:bodyPr/>
                    <a:lstStyle/>
                    <a:p>
                      <a:pPr algn="ctr">
                        <a:lnSpc>
                          <a:spcPct val="100000"/>
                        </a:lnSpc>
                        <a:spcAft>
                          <a:spcPts val="0"/>
                        </a:spcAft>
                      </a:pPr>
                      <a:r>
                        <a:rPr lang="en-US" sz="1600" dirty="0">
                          <a:effectLst/>
                          <a:latin typeface="Century Gothic" panose="020B0502020202020204" pitchFamily="34" charset="0"/>
                        </a:rPr>
                        <a:t>Lolium </a:t>
                      </a:r>
                      <a:r>
                        <a:rPr lang="en-US" sz="1600" dirty="0" err="1">
                          <a:effectLst/>
                          <a:latin typeface="Century Gothic" panose="020B0502020202020204" pitchFamily="34" charset="0"/>
                        </a:rPr>
                        <a:t>parenne</a:t>
                      </a:r>
                      <a:endParaRPr lang="el-GR" sz="1200" dirty="0">
                        <a:effectLst/>
                        <a:latin typeface="Century Gothic" panose="020B0502020202020204" pitchFamily="34" charset="0"/>
                        <a:ea typeface="Times New Roman"/>
                        <a:cs typeface="Times New Roman"/>
                      </a:endParaRPr>
                    </a:p>
                  </a:txBody>
                  <a:tcPr marL="37606" marR="37606" marT="0" marB="0" anchor="ctr">
                    <a:solidFill>
                      <a:schemeClr val="accent1"/>
                    </a:solidFill>
                  </a:tcPr>
                </a:tc>
                <a:tc>
                  <a:txBody>
                    <a:bodyPr/>
                    <a:lstStyle/>
                    <a:p>
                      <a:pPr algn="ctr">
                        <a:lnSpc>
                          <a:spcPct val="100000"/>
                        </a:lnSpc>
                        <a:spcAft>
                          <a:spcPts val="0"/>
                        </a:spcAft>
                      </a:pPr>
                      <a:r>
                        <a:rPr lang="en-US" sz="1600" dirty="0" err="1">
                          <a:effectLst/>
                          <a:latin typeface="Century Gothic" panose="020B0502020202020204" pitchFamily="34" charset="0"/>
                        </a:rPr>
                        <a:t>Paspalum</a:t>
                      </a:r>
                      <a:r>
                        <a:rPr lang="en-US" sz="1600" dirty="0">
                          <a:effectLst/>
                          <a:latin typeface="Century Gothic" panose="020B0502020202020204" pitchFamily="34" charset="0"/>
                        </a:rPr>
                        <a:t> </a:t>
                      </a:r>
                      <a:r>
                        <a:rPr lang="en-US" sz="1600" dirty="0" err="1">
                          <a:effectLst/>
                          <a:latin typeface="Century Gothic" panose="020B0502020202020204" pitchFamily="34" charset="0"/>
                        </a:rPr>
                        <a:t>notatum</a:t>
                      </a:r>
                      <a:endParaRPr lang="el-GR" sz="1200" dirty="0">
                        <a:effectLst/>
                        <a:latin typeface="Century Gothic" panose="020B0502020202020204" pitchFamily="34" charset="0"/>
                        <a:ea typeface="Times New Roman"/>
                        <a:cs typeface="Times New Roman"/>
                      </a:endParaRPr>
                    </a:p>
                  </a:txBody>
                  <a:tcPr marL="37606" marR="37606" marT="0" marB="0" anchor="ctr">
                    <a:solidFill>
                      <a:schemeClr val="accent1"/>
                    </a:solidFill>
                  </a:tcPr>
                </a:tc>
              </a:tr>
              <a:tr h="535384">
                <a:tc vMerge="1">
                  <a:txBody>
                    <a:bodyPr/>
                    <a:lstStyle/>
                    <a:p>
                      <a:endParaRPr lang="el-GR"/>
                    </a:p>
                  </a:txBody>
                  <a:tcPr/>
                </a:tc>
                <a:tc>
                  <a:txBody>
                    <a:bodyPr/>
                    <a:lstStyle/>
                    <a:p>
                      <a:pPr algn="ctr">
                        <a:lnSpc>
                          <a:spcPct val="100000"/>
                        </a:lnSpc>
                        <a:spcAft>
                          <a:spcPts val="0"/>
                        </a:spcAft>
                      </a:pPr>
                      <a:r>
                        <a:rPr lang="en-US" sz="1600" dirty="0">
                          <a:effectLst/>
                          <a:latin typeface="Century Gothic" panose="020B0502020202020204" pitchFamily="34" charset="0"/>
                        </a:rPr>
                        <a:t>Agrostis tenuis</a:t>
                      </a:r>
                      <a:endParaRPr lang="el-GR" sz="1200" dirty="0">
                        <a:effectLst/>
                        <a:latin typeface="Century Gothic" panose="020B0502020202020204" pitchFamily="34" charset="0"/>
                        <a:ea typeface="Times New Roman"/>
                        <a:cs typeface="Times New Roman"/>
                      </a:endParaRPr>
                    </a:p>
                  </a:txBody>
                  <a:tcPr marL="37606" marR="37606" marT="0" marB="0" anchor="ctr">
                    <a:solidFill>
                      <a:schemeClr val="accent1"/>
                    </a:solidFill>
                  </a:tcPr>
                </a:tc>
                <a:tc>
                  <a:txBody>
                    <a:bodyPr/>
                    <a:lstStyle/>
                    <a:p>
                      <a:pPr algn="ctr">
                        <a:lnSpc>
                          <a:spcPct val="100000"/>
                        </a:lnSpc>
                        <a:spcAft>
                          <a:spcPts val="0"/>
                        </a:spcAft>
                      </a:pPr>
                      <a:r>
                        <a:rPr lang="en-US" sz="1600" dirty="0" err="1">
                          <a:effectLst/>
                          <a:latin typeface="Century Gothic" panose="020B0502020202020204" pitchFamily="34" charset="0"/>
                        </a:rPr>
                        <a:t>Stenotaphrum</a:t>
                      </a:r>
                      <a:r>
                        <a:rPr lang="en-US" sz="1600" dirty="0">
                          <a:effectLst/>
                          <a:latin typeface="Century Gothic" panose="020B0502020202020204" pitchFamily="34" charset="0"/>
                        </a:rPr>
                        <a:t> sp.</a:t>
                      </a:r>
                      <a:endParaRPr lang="el-GR" sz="1200" dirty="0">
                        <a:effectLst/>
                        <a:latin typeface="Century Gothic" panose="020B0502020202020204" pitchFamily="34" charset="0"/>
                        <a:ea typeface="Times New Roman"/>
                        <a:cs typeface="Times New Roman"/>
                      </a:endParaRPr>
                    </a:p>
                  </a:txBody>
                  <a:tcPr marL="37606" marR="37606" marT="0" marB="0" anchor="ctr">
                    <a:solidFill>
                      <a:schemeClr val="accent1"/>
                    </a:solidFill>
                  </a:tcPr>
                </a:tc>
              </a:tr>
              <a:tr h="535384">
                <a:tc vMerge="1">
                  <a:txBody>
                    <a:bodyPr/>
                    <a:lstStyle/>
                    <a:p>
                      <a:endParaRPr lang="el-GR"/>
                    </a:p>
                  </a:txBody>
                  <a:tcPr/>
                </a:tc>
                <a:tc>
                  <a:txBody>
                    <a:bodyPr/>
                    <a:lstStyle/>
                    <a:p>
                      <a:pPr algn="ctr">
                        <a:lnSpc>
                          <a:spcPct val="100000"/>
                        </a:lnSpc>
                        <a:spcAft>
                          <a:spcPts val="0"/>
                        </a:spcAft>
                      </a:pPr>
                      <a:r>
                        <a:rPr lang="en-US" sz="1600" dirty="0">
                          <a:effectLst/>
                          <a:latin typeface="Century Gothic" panose="020B0502020202020204" pitchFamily="34" charset="0"/>
                        </a:rPr>
                        <a:t>Poa pratensis</a:t>
                      </a:r>
                      <a:endParaRPr lang="el-GR" sz="1200" dirty="0">
                        <a:effectLst/>
                        <a:latin typeface="Century Gothic" panose="020B0502020202020204" pitchFamily="34" charset="0"/>
                        <a:ea typeface="Times New Roman"/>
                        <a:cs typeface="Times New Roman"/>
                      </a:endParaRPr>
                    </a:p>
                  </a:txBody>
                  <a:tcPr marL="37606" marR="37606" marT="0" marB="0" anchor="ctr">
                    <a:solidFill>
                      <a:schemeClr val="accent1"/>
                    </a:solidFill>
                  </a:tcPr>
                </a:tc>
                <a:tc>
                  <a:txBody>
                    <a:bodyPr/>
                    <a:lstStyle/>
                    <a:p>
                      <a:pPr algn="ctr">
                        <a:lnSpc>
                          <a:spcPct val="100000"/>
                        </a:lnSpc>
                        <a:spcAft>
                          <a:spcPts val="0"/>
                        </a:spcAft>
                      </a:pPr>
                      <a:r>
                        <a:rPr lang="en-US" sz="1600" dirty="0" err="1">
                          <a:effectLst/>
                          <a:latin typeface="Century Gothic" panose="020B0502020202020204" pitchFamily="34" charset="0"/>
                        </a:rPr>
                        <a:t>Eremochloe</a:t>
                      </a:r>
                      <a:r>
                        <a:rPr lang="en-US" sz="1600" dirty="0">
                          <a:effectLst/>
                          <a:latin typeface="Century Gothic" panose="020B0502020202020204" pitchFamily="34" charset="0"/>
                        </a:rPr>
                        <a:t> sp.</a:t>
                      </a:r>
                      <a:endParaRPr lang="el-GR" sz="1200" dirty="0">
                        <a:effectLst/>
                        <a:latin typeface="Century Gothic" panose="020B0502020202020204" pitchFamily="34" charset="0"/>
                        <a:ea typeface="Times New Roman"/>
                        <a:cs typeface="Times New Roman"/>
                      </a:endParaRPr>
                    </a:p>
                  </a:txBody>
                  <a:tcPr marL="37606" marR="37606" marT="0" marB="0" anchor="ctr">
                    <a:solidFill>
                      <a:schemeClr val="accent1"/>
                    </a:solidFill>
                  </a:tcPr>
                </a:tc>
              </a:tr>
              <a:tr h="535384">
                <a:tc>
                  <a:txBody>
                    <a:bodyPr/>
                    <a:lstStyle/>
                    <a:p>
                      <a:pPr algn="ctr">
                        <a:lnSpc>
                          <a:spcPct val="100000"/>
                        </a:lnSpc>
                        <a:spcAft>
                          <a:spcPts val="0"/>
                        </a:spcAft>
                      </a:pPr>
                      <a:r>
                        <a:rPr lang="en-US" sz="1600" dirty="0">
                          <a:effectLst/>
                          <a:latin typeface="Century Gothic" panose="020B0502020202020204" pitchFamily="34" charset="0"/>
                        </a:rPr>
                        <a:t>Χα</a:t>
                      </a:r>
                      <a:r>
                        <a:rPr lang="en-US" sz="1600" dirty="0" err="1">
                          <a:effectLst/>
                          <a:latin typeface="Century Gothic" panose="020B0502020202020204" pitchFamily="34" charset="0"/>
                        </a:rPr>
                        <a:t>μηλή</a:t>
                      </a:r>
                      <a:endParaRPr lang="el-GR" sz="1200" dirty="0">
                        <a:effectLst/>
                        <a:latin typeface="Century Gothic" panose="020B0502020202020204" pitchFamily="34" charset="0"/>
                        <a:ea typeface="Times New Roman"/>
                        <a:cs typeface="Times New Roman"/>
                      </a:endParaRPr>
                    </a:p>
                  </a:txBody>
                  <a:tcPr marL="37606" marR="37606" marT="0" marB="0" anchor="ctr">
                    <a:solidFill>
                      <a:schemeClr val="accent1">
                        <a:lumMod val="75000"/>
                      </a:schemeClr>
                    </a:solidFill>
                  </a:tcPr>
                </a:tc>
                <a:tc>
                  <a:txBody>
                    <a:bodyPr/>
                    <a:lstStyle/>
                    <a:p>
                      <a:pPr algn="ctr">
                        <a:lnSpc>
                          <a:spcPct val="100000"/>
                        </a:lnSpc>
                        <a:spcAft>
                          <a:spcPts val="0"/>
                        </a:spcAft>
                      </a:pPr>
                      <a:r>
                        <a:rPr lang="en-US" sz="1600" dirty="0">
                          <a:effectLst/>
                          <a:latin typeface="Century Gothic" panose="020B0502020202020204" pitchFamily="34" charset="0"/>
                        </a:rPr>
                        <a:t> </a:t>
                      </a:r>
                      <a:endParaRPr lang="el-GR" sz="1200" dirty="0">
                        <a:effectLst/>
                        <a:latin typeface="Century Gothic" panose="020B0502020202020204" pitchFamily="34" charset="0"/>
                        <a:ea typeface="Times New Roman"/>
                        <a:cs typeface="Times New Roman"/>
                      </a:endParaRPr>
                    </a:p>
                  </a:txBody>
                  <a:tcPr marL="37606" marR="37606" marT="0" marB="0" anchor="ctr">
                    <a:solidFill>
                      <a:schemeClr val="accent1"/>
                    </a:solidFill>
                  </a:tcPr>
                </a:tc>
                <a:tc>
                  <a:txBody>
                    <a:bodyPr/>
                    <a:lstStyle/>
                    <a:p>
                      <a:pPr algn="ctr">
                        <a:lnSpc>
                          <a:spcPct val="100000"/>
                        </a:lnSpc>
                        <a:spcAft>
                          <a:spcPts val="0"/>
                        </a:spcAft>
                      </a:pPr>
                      <a:r>
                        <a:rPr lang="en-US" sz="1600" dirty="0" err="1">
                          <a:effectLst/>
                          <a:latin typeface="Century Gothic" panose="020B0502020202020204" pitchFamily="34" charset="0"/>
                        </a:rPr>
                        <a:t>Anoxopus</a:t>
                      </a:r>
                      <a:r>
                        <a:rPr lang="en-US" sz="1600" dirty="0">
                          <a:effectLst/>
                          <a:latin typeface="Century Gothic" panose="020B0502020202020204" pitchFamily="34" charset="0"/>
                        </a:rPr>
                        <a:t> sp.</a:t>
                      </a:r>
                      <a:endParaRPr lang="el-GR" sz="1200" dirty="0">
                        <a:effectLst/>
                        <a:latin typeface="Century Gothic" panose="020B0502020202020204" pitchFamily="34" charset="0"/>
                        <a:ea typeface="Times New Roman"/>
                        <a:cs typeface="Times New Roman"/>
                      </a:endParaRPr>
                    </a:p>
                  </a:txBody>
                  <a:tcPr marL="37606" marR="37606" marT="0" marB="0" anchor="ctr">
                    <a:solidFill>
                      <a:schemeClr val="accent1"/>
                    </a:solidFill>
                  </a:tcPr>
                </a:tc>
              </a:tr>
            </a:tbl>
          </a:graphicData>
        </a:graphic>
      </p:graphicFrame>
    </p:spTree>
    <p:extLst>
      <p:ext uri="{BB962C8B-B14F-4D97-AF65-F5344CB8AC3E}">
        <p14:creationId xmlns:p14="http://schemas.microsoft.com/office/powerpoint/2010/main" val="18702778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Τίτλος 1"/>
          <p:cNvSpPr>
            <a:spLocks noGrp="1"/>
          </p:cNvSpPr>
          <p:nvPr>
            <p:ph type="title"/>
          </p:nvPr>
        </p:nvSpPr>
        <p:spPr>
          <a:xfrm>
            <a:off x="457200" y="203200"/>
            <a:ext cx="8229600" cy="704850"/>
          </a:xfrm>
        </p:spPr>
        <p:txBody>
          <a:bodyPr>
            <a:normAutofit fontScale="90000"/>
          </a:bodyPr>
          <a:lstStyle/>
          <a:p>
            <a:pPr eaLnBrk="1" hangingPunct="1"/>
            <a:r>
              <a:rPr lang="el-GR" altLang="el-GR" b="1" dirty="0" smtClean="0"/>
              <a:t>Αντοχή στην φθορά και καταπόνηση</a:t>
            </a:r>
          </a:p>
        </p:txBody>
      </p:sp>
      <p:graphicFrame>
        <p:nvGraphicFramePr>
          <p:cNvPr id="3" name="Πίνακας 2"/>
          <p:cNvGraphicFramePr>
            <a:graphicFrameLocks noGrp="1"/>
          </p:cNvGraphicFramePr>
          <p:nvPr>
            <p:custDataLst>
              <p:tags r:id="rId2"/>
            </p:custDataLst>
          </p:nvPr>
        </p:nvGraphicFramePr>
        <p:xfrm>
          <a:off x="611188" y="1628775"/>
          <a:ext cx="7921626" cy="4248153"/>
        </p:xfrm>
        <a:graphic>
          <a:graphicData uri="http://schemas.openxmlformats.org/drawingml/2006/table">
            <a:tbl>
              <a:tblPr firstRow="1" firstCol="1">
                <a:tableStyleId>{5C22544A-7EE6-4342-B048-85BDC9FD1C3A}</a:tableStyleId>
              </a:tblPr>
              <a:tblGrid>
                <a:gridCol w="2640542"/>
                <a:gridCol w="2640542"/>
                <a:gridCol w="2640542"/>
              </a:tblGrid>
              <a:tr h="472017">
                <a:tc>
                  <a:txBody>
                    <a:bodyPr/>
                    <a:lstStyle/>
                    <a:p>
                      <a:pPr algn="ctr">
                        <a:lnSpc>
                          <a:spcPct val="100000"/>
                        </a:lnSpc>
                        <a:spcAft>
                          <a:spcPts val="0"/>
                        </a:spcAft>
                      </a:pPr>
                      <a:r>
                        <a:rPr lang="el-GR" sz="1600" dirty="0" smtClean="0">
                          <a:effectLst/>
                          <a:latin typeface="Century Gothic" panose="020B0502020202020204" pitchFamily="34" charset="0"/>
                        </a:rPr>
                        <a:t>Αντοχή σε φθορά</a:t>
                      </a:r>
                      <a:endParaRPr lang="el-GR" sz="1600" dirty="0">
                        <a:effectLst/>
                        <a:latin typeface="Century Gothic" panose="020B0502020202020204" pitchFamily="34" charset="0"/>
                        <a:ea typeface="Times New Roman"/>
                        <a:cs typeface="Times New Roman"/>
                      </a:endParaRPr>
                    </a:p>
                  </a:txBody>
                  <a:tcPr marL="36198" marR="36198" marT="0" marB="0" anchor="ctr">
                    <a:solidFill>
                      <a:schemeClr val="accent5">
                        <a:lumMod val="50000"/>
                      </a:schemeClr>
                    </a:solidFill>
                  </a:tcPr>
                </a:tc>
                <a:tc>
                  <a:txBody>
                    <a:bodyPr/>
                    <a:lstStyle/>
                    <a:p>
                      <a:pPr algn="ctr">
                        <a:lnSpc>
                          <a:spcPct val="100000"/>
                        </a:lnSpc>
                        <a:spcAft>
                          <a:spcPts val="0"/>
                        </a:spcAft>
                      </a:pPr>
                      <a:r>
                        <a:rPr lang="el-GR" sz="1600" dirty="0" smtClean="0">
                          <a:effectLst/>
                          <a:latin typeface="Century Gothic" panose="020B0502020202020204" pitchFamily="34" charset="0"/>
                        </a:rPr>
                        <a:t>Ψυχρόφιλα</a:t>
                      </a:r>
                      <a:endParaRPr lang="el-GR" sz="1600" dirty="0">
                        <a:effectLst/>
                        <a:latin typeface="Century Gothic" panose="020B0502020202020204" pitchFamily="34" charset="0"/>
                        <a:ea typeface="Times New Roman"/>
                        <a:cs typeface="Times New Roman"/>
                      </a:endParaRPr>
                    </a:p>
                  </a:txBody>
                  <a:tcPr marL="36198" marR="36198" marT="0" marB="0" anchor="ctr">
                    <a:solidFill>
                      <a:schemeClr val="accent5">
                        <a:lumMod val="50000"/>
                      </a:schemeClr>
                    </a:solidFill>
                  </a:tcPr>
                </a:tc>
                <a:tc>
                  <a:txBody>
                    <a:bodyPr/>
                    <a:lstStyle/>
                    <a:p>
                      <a:pPr algn="ctr">
                        <a:lnSpc>
                          <a:spcPct val="100000"/>
                        </a:lnSpc>
                        <a:spcAft>
                          <a:spcPts val="0"/>
                        </a:spcAft>
                      </a:pPr>
                      <a:r>
                        <a:rPr lang="el-GR" sz="1600" dirty="0" smtClean="0">
                          <a:effectLst/>
                          <a:latin typeface="Century Gothic" panose="020B0502020202020204" pitchFamily="34" charset="0"/>
                        </a:rPr>
                        <a:t>Θερμόφιλα</a:t>
                      </a:r>
                      <a:endParaRPr lang="el-GR" sz="1600" dirty="0">
                        <a:effectLst/>
                        <a:latin typeface="Century Gothic" panose="020B0502020202020204" pitchFamily="34" charset="0"/>
                        <a:ea typeface="Times New Roman"/>
                        <a:cs typeface="Times New Roman"/>
                      </a:endParaRPr>
                    </a:p>
                  </a:txBody>
                  <a:tcPr marL="36198" marR="36198" marT="0" marB="0" anchor="ctr">
                    <a:solidFill>
                      <a:schemeClr val="accent5">
                        <a:lumMod val="50000"/>
                      </a:schemeClr>
                    </a:solidFill>
                  </a:tcPr>
                </a:tc>
              </a:tr>
              <a:tr h="539448">
                <a:tc>
                  <a:txBody>
                    <a:bodyPr/>
                    <a:lstStyle/>
                    <a:p>
                      <a:pPr algn="ctr">
                        <a:lnSpc>
                          <a:spcPct val="100000"/>
                        </a:lnSpc>
                        <a:spcAft>
                          <a:spcPts val="0"/>
                        </a:spcAft>
                      </a:pPr>
                      <a:r>
                        <a:rPr lang="el-GR" sz="1600" dirty="0" smtClean="0">
                          <a:effectLst/>
                          <a:latin typeface="Century Gothic" panose="020B0502020202020204" pitchFamily="34" charset="0"/>
                        </a:rPr>
                        <a:t>Υψηλή</a:t>
                      </a:r>
                      <a:endParaRPr lang="el-GR" sz="1600" dirty="0">
                        <a:effectLst/>
                        <a:latin typeface="Century Gothic" panose="020B0502020202020204" pitchFamily="34" charset="0"/>
                        <a:ea typeface="Times New Roman"/>
                        <a:cs typeface="Times New Roman"/>
                      </a:endParaRPr>
                    </a:p>
                  </a:txBody>
                  <a:tcPr marL="36198" marR="36198" marT="0" marB="0" anchor="ctr">
                    <a:solidFill>
                      <a:schemeClr val="accent5">
                        <a:lumMod val="75000"/>
                      </a:schemeClr>
                    </a:solidFill>
                  </a:tcPr>
                </a:tc>
                <a:tc>
                  <a:txBody>
                    <a:bodyPr/>
                    <a:lstStyle/>
                    <a:p>
                      <a:pPr algn="ctr">
                        <a:lnSpc>
                          <a:spcPct val="100000"/>
                        </a:lnSpc>
                        <a:spcAft>
                          <a:spcPts val="0"/>
                        </a:spcAft>
                      </a:pPr>
                      <a:r>
                        <a:rPr lang="en-US" sz="1600" dirty="0">
                          <a:effectLst/>
                          <a:latin typeface="Century Gothic" panose="020B0502020202020204" pitchFamily="34" charset="0"/>
                        </a:rPr>
                        <a:t>Festuca </a:t>
                      </a:r>
                      <a:r>
                        <a:rPr lang="en-US" sz="1600" dirty="0" err="1">
                          <a:effectLst/>
                          <a:latin typeface="Century Gothic" panose="020B0502020202020204" pitchFamily="34" charset="0"/>
                        </a:rPr>
                        <a:t>arundinacea</a:t>
                      </a:r>
                      <a:endParaRPr lang="el-GR" sz="1600" dirty="0">
                        <a:effectLst/>
                        <a:latin typeface="Century Gothic" panose="020B0502020202020204" pitchFamily="34" charset="0"/>
                        <a:ea typeface="Times New Roman"/>
                        <a:cs typeface="Times New Roman"/>
                      </a:endParaRPr>
                    </a:p>
                  </a:txBody>
                  <a:tcPr marL="36198" marR="36198" marT="0" marB="0" anchor="ctr">
                    <a:solidFill>
                      <a:schemeClr val="accent5">
                        <a:lumMod val="90000"/>
                      </a:schemeClr>
                    </a:solidFill>
                  </a:tcPr>
                </a:tc>
                <a:tc>
                  <a:txBody>
                    <a:bodyPr/>
                    <a:lstStyle/>
                    <a:p>
                      <a:pPr algn="ctr">
                        <a:lnSpc>
                          <a:spcPct val="100000"/>
                        </a:lnSpc>
                        <a:spcAft>
                          <a:spcPts val="0"/>
                        </a:spcAft>
                      </a:pPr>
                      <a:r>
                        <a:rPr lang="en-US" sz="1600">
                          <a:effectLst/>
                          <a:latin typeface="Century Gothic" panose="020B0502020202020204" pitchFamily="34" charset="0"/>
                        </a:rPr>
                        <a:t>Zoysia sp.</a:t>
                      </a:r>
                      <a:endParaRPr lang="el-GR" sz="1600">
                        <a:effectLst/>
                        <a:latin typeface="Century Gothic" panose="020B0502020202020204" pitchFamily="34" charset="0"/>
                        <a:ea typeface="Times New Roman"/>
                        <a:cs typeface="Times New Roman"/>
                      </a:endParaRPr>
                    </a:p>
                  </a:txBody>
                  <a:tcPr marL="36198" marR="36198" marT="0" marB="0" anchor="ctr">
                    <a:solidFill>
                      <a:schemeClr val="accent5">
                        <a:lumMod val="90000"/>
                      </a:schemeClr>
                    </a:solidFill>
                  </a:tcPr>
                </a:tc>
              </a:tr>
              <a:tr h="539448">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800" b="1" i="0" u="none" strike="noStrike" kern="1200" cap="none" spc="0" normalizeH="0" baseline="0" noProof="0" dirty="0" smtClean="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sym typeface="Wingdings 3"/>
                        </a:rPr>
                        <a:t></a:t>
                      </a:r>
                      <a:endParaRPr kumimoji="0" lang="el-GR" sz="9600" b="1" i="0" u="none" strike="noStrike" kern="1200" cap="none" spc="0" normalizeH="0" baseline="0" noProof="0" dirty="0" smtClean="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Times New Roman"/>
                        <a:cs typeface="Times New Roman"/>
                      </a:endParaRPr>
                    </a:p>
                    <a:p>
                      <a:pPr algn="ctr">
                        <a:lnSpc>
                          <a:spcPct val="100000"/>
                        </a:lnSpc>
                        <a:spcAft>
                          <a:spcPts val="0"/>
                        </a:spcAft>
                      </a:pPr>
                      <a:endParaRPr lang="el-GR" sz="1600" dirty="0">
                        <a:effectLst/>
                        <a:latin typeface="Century Gothic" panose="020B0502020202020204" pitchFamily="34" charset="0"/>
                        <a:ea typeface="Times New Roman"/>
                        <a:cs typeface="Times New Roman"/>
                      </a:endParaRPr>
                    </a:p>
                  </a:txBody>
                  <a:tcPr marL="36198" marR="36198" marT="0" marB="0" anchor="ctr">
                    <a:solidFill>
                      <a:schemeClr val="accent5">
                        <a:lumMod val="75000"/>
                      </a:schemeClr>
                    </a:solidFill>
                  </a:tcPr>
                </a:tc>
                <a:tc>
                  <a:txBody>
                    <a:bodyPr/>
                    <a:lstStyle/>
                    <a:p>
                      <a:pPr algn="ctr">
                        <a:lnSpc>
                          <a:spcPct val="100000"/>
                        </a:lnSpc>
                        <a:spcAft>
                          <a:spcPts val="0"/>
                        </a:spcAft>
                      </a:pPr>
                      <a:r>
                        <a:rPr lang="en-US" sz="1600" dirty="0">
                          <a:effectLst/>
                          <a:latin typeface="Century Gothic" panose="020B0502020202020204" pitchFamily="34" charset="0"/>
                        </a:rPr>
                        <a:t>Lolium perenne</a:t>
                      </a:r>
                      <a:endParaRPr lang="el-GR" sz="1600" dirty="0">
                        <a:effectLst/>
                        <a:latin typeface="Century Gothic" panose="020B0502020202020204" pitchFamily="34" charset="0"/>
                        <a:ea typeface="Times New Roman"/>
                        <a:cs typeface="Times New Roman"/>
                      </a:endParaRPr>
                    </a:p>
                  </a:txBody>
                  <a:tcPr marL="36198" marR="36198" marT="0" marB="0" anchor="ctr">
                    <a:solidFill>
                      <a:schemeClr val="accent5">
                        <a:lumMod val="90000"/>
                      </a:schemeClr>
                    </a:solidFill>
                  </a:tcPr>
                </a:tc>
                <a:tc>
                  <a:txBody>
                    <a:bodyPr/>
                    <a:lstStyle/>
                    <a:p>
                      <a:pPr algn="ctr">
                        <a:lnSpc>
                          <a:spcPct val="100000"/>
                        </a:lnSpc>
                        <a:spcAft>
                          <a:spcPts val="0"/>
                        </a:spcAft>
                      </a:pPr>
                      <a:r>
                        <a:rPr lang="en-GB" sz="1600" dirty="0" err="1">
                          <a:effectLst/>
                          <a:latin typeface="Century Gothic" panose="020B0502020202020204" pitchFamily="34" charset="0"/>
                        </a:rPr>
                        <a:t>Cynodon</a:t>
                      </a:r>
                      <a:r>
                        <a:rPr lang="en-GB" sz="1600" dirty="0">
                          <a:effectLst/>
                          <a:latin typeface="Century Gothic" panose="020B0502020202020204" pitchFamily="34" charset="0"/>
                        </a:rPr>
                        <a:t> </a:t>
                      </a:r>
                      <a:r>
                        <a:rPr lang="en-GB" sz="1600" dirty="0" err="1">
                          <a:effectLst/>
                          <a:latin typeface="Century Gothic" panose="020B0502020202020204" pitchFamily="34" charset="0"/>
                        </a:rPr>
                        <a:t>dactylon</a:t>
                      </a:r>
                      <a:endParaRPr lang="el-GR" sz="1600" dirty="0">
                        <a:effectLst/>
                        <a:latin typeface="Century Gothic" panose="020B0502020202020204" pitchFamily="34" charset="0"/>
                        <a:ea typeface="Times New Roman"/>
                        <a:cs typeface="Times New Roman"/>
                      </a:endParaRPr>
                    </a:p>
                  </a:txBody>
                  <a:tcPr marL="36198" marR="36198" marT="0" marB="0" anchor="ctr">
                    <a:solidFill>
                      <a:schemeClr val="accent5">
                        <a:lumMod val="90000"/>
                      </a:schemeClr>
                    </a:solidFill>
                  </a:tcPr>
                </a:tc>
              </a:tr>
              <a:tr h="539448">
                <a:tc vMerge="1">
                  <a:txBody>
                    <a:bodyPr/>
                    <a:lstStyle/>
                    <a:p>
                      <a:endParaRPr lang="el-GR"/>
                    </a:p>
                  </a:txBody>
                  <a:tcPr/>
                </a:tc>
                <a:tc>
                  <a:txBody>
                    <a:bodyPr/>
                    <a:lstStyle/>
                    <a:p>
                      <a:pPr algn="ctr">
                        <a:lnSpc>
                          <a:spcPct val="100000"/>
                        </a:lnSpc>
                        <a:spcAft>
                          <a:spcPts val="0"/>
                        </a:spcAft>
                      </a:pPr>
                      <a:r>
                        <a:rPr lang="en-US" sz="1600" dirty="0">
                          <a:effectLst/>
                          <a:latin typeface="Century Gothic" panose="020B0502020202020204" pitchFamily="34" charset="0"/>
                        </a:rPr>
                        <a:t>Poa pratensis</a:t>
                      </a:r>
                      <a:endParaRPr lang="el-GR" sz="1600" dirty="0">
                        <a:effectLst/>
                        <a:latin typeface="Century Gothic" panose="020B0502020202020204" pitchFamily="34" charset="0"/>
                        <a:ea typeface="Times New Roman"/>
                        <a:cs typeface="Times New Roman"/>
                      </a:endParaRPr>
                    </a:p>
                  </a:txBody>
                  <a:tcPr marL="36198" marR="36198" marT="0" marB="0" anchor="ctr">
                    <a:solidFill>
                      <a:schemeClr val="accent5">
                        <a:lumMod val="90000"/>
                      </a:schemeClr>
                    </a:solidFill>
                  </a:tcPr>
                </a:tc>
                <a:tc>
                  <a:txBody>
                    <a:bodyPr/>
                    <a:lstStyle/>
                    <a:p>
                      <a:pPr algn="ctr">
                        <a:lnSpc>
                          <a:spcPct val="100000"/>
                        </a:lnSpc>
                        <a:spcAft>
                          <a:spcPts val="0"/>
                        </a:spcAft>
                      </a:pPr>
                      <a:r>
                        <a:rPr lang="en-GB" sz="1600" dirty="0" err="1">
                          <a:effectLst/>
                          <a:latin typeface="Century Gothic" panose="020B0502020202020204" pitchFamily="34" charset="0"/>
                        </a:rPr>
                        <a:t>Paspalum</a:t>
                      </a:r>
                      <a:r>
                        <a:rPr lang="en-GB" sz="1600" dirty="0">
                          <a:effectLst/>
                          <a:latin typeface="Century Gothic" panose="020B0502020202020204" pitchFamily="34" charset="0"/>
                        </a:rPr>
                        <a:t> </a:t>
                      </a:r>
                      <a:r>
                        <a:rPr lang="en-GB" sz="1600" dirty="0" err="1">
                          <a:effectLst/>
                          <a:latin typeface="Century Gothic" panose="020B0502020202020204" pitchFamily="34" charset="0"/>
                        </a:rPr>
                        <a:t>notatum</a:t>
                      </a:r>
                      <a:endParaRPr lang="el-GR" sz="1600" dirty="0">
                        <a:effectLst/>
                        <a:latin typeface="Century Gothic" panose="020B0502020202020204" pitchFamily="34" charset="0"/>
                        <a:ea typeface="Times New Roman"/>
                        <a:cs typeface="Times New Roman"/>
                      </a:endParaRPr>
                    </a:p>
                  </a:txBody>
                  <a:tcPr marL="36198" marR="36198" marT="0" marB="0" anchor="ctr">
                    <a:solidFill>
                      <a:schemeClr val="accent5">
                        <a:lumMod val="90000"/>
                      </a:schemeClr>
                    </a:solidFill>
                  </a:tcPr>
                </a:tc>
              </a:tr>
              <a:tr h="539448">
                <a:tc vMerge="1">
                  <a:txBody>
                    <a:bodyPr/>
                    <a:lstStyle/>
                    <a:p>
                      <a:endParaRPr lang="el-GR"/>
                    </a:p>
                  </a:txBody>
                  <a:tcPr/>
                </a:tc>
                <a:tc>
                  <a:txBody>
                    <a:bodyPr/>
                    <a:lstStyle/>
                    <a:p>
                      <a:pPr algn="ctr">
                        <a:lnSpc>
                          <a:spcPct val="100000"/>
                        </a:lnSpc>
                        <a:spcAft>
                          <a:spcPts val="0"/>
                        </a:spcAft>
                      </a:pPr>
                      <a:r>
                        <a:rPr lang="en-US" sz="1600" dirty="0">
                          <a:effectLst/>
                          <a:latin typeface="Century Gothic" panose="020B0502020202020204" pitchFamily="34" charset="0"/>
                        </a:rPr>
                        <a:t>Festuca sp.</a:t>
                      </a:r>
                      <a:endParaRPr lang="el-GR" sz="1600" dirty="0">
                        <a:effectLst/>
                        <a:latin typeface="Century Gothic" panose="020B0502020202020204" pitchFamily="34" charset="0"/>
                        <a:ea typeface="Times New Roman"/>
                        <a:cs typeface="Times New Roman"/>
                      </a:endParaRPr>
                    </a:p>
                  </a:txBody>
                  <a:tcPr marL="36198" marR="36198" marT="0" marB="0" anchor="ctr">
                    <a:solidFill>
                      <a:schemeClr val="accent5">
                        <a:lumMod val="90000"/>
                      </a:schemeClr>
                    </a:solidFill>
                  </a:tcPr>
                </a:tc>
                <a:tc>
                  <a:txBody>
                    <a:bodyPr/>
                    <a:lstStyle/>
                    <a:p>
                      <a:pPr algn="ctr">
                        <a:lnSpc>
                          <a:spcPct val="100000"/>
                        </a:lnSpc>
                        <a:spcAft>
                          <a:spcPts val="0"/>
                        </a:spcAft>
                      </a:pPr>
                      <a:r>
                        <a:rPr lang="en-GB" sz="1600" dirty="0" err="1">
                          <a:effectLst/>
                          <a:latin typeface="Century Gothic" panose="020B0502020202020204" pitchFamily="34" charset="0"/>
                        </a:rPr>
                        <a:t>Pennisetum</a:t>
                      </a:r>
                      <a:r>
                        <a:rPr lang="en-GB" sz="1600" dirty="0">
                          <a:effectLst/>
                          <a:latin typeface="Century Gothic" panose="020B0502020202020204" pitchFamily="34" charset="0"/>
                        </a:rPr>
                        <a:t> </a:t>
                      </a:r>
                      <a:r>
                        <a:rPr lang="en-GB" sz="1600" dirty="0" err="1">
                          <a:effectLst/>
                          <a:latin typeface="Century Gothic" panose="020B0502020202020204" pitchFamily="34" charset="0"/>
                        </a:rPr>
                        <a:t>clandestinum</a:t>
                      </a:r>
                      <a:endParaRPr lang="el-GR" sz="1600" dirty="0">
                        <a:effectLst/>
                        <a:latin typeface="Century Gothic" panose="020B0502020202020204" pitchFamily="34" charset="0"/>
                        <a:ea typeface="Times New Roman"/>
                        <a:cs typeface="Times New Roman"/>
                      </a:endParaRPr>
                    </a:p>
                  </a:txBody>
                  <a:tcPr marL="36198" marR="36198" marT="0" marB="0" anchor="ctr">
                    <a:solidFill>
                      <a:schemeClr val="accent5">
                        <a:lumMod val="90000"/>
                      </a:schemeClr>
                    </a:solidFill>
                  </a:tcPr>
                </a:tc>
              </a:tr>
              <a:tr h="539448">
                <a:tc vMerge="1">
                  <a:txBody>
                    <a:bodyPr/>
                    <a:lstStyle/>
                    <a:p>
                      <a:endParaRPr lang="el-GR"/>
                    </a:p>
                  </a:txBody>
                  <a:tcPr/>
                </a:tc>
                <a:tc>
                  <a:txBody>
                    <a:bodyPr/>
                    <a:lstStyle/>
                    <a:p>
                      <a:pPr algn="ctr">
                        <a:lnSpc>
                          <a:spcPct val="100000"/>
                        </a:lnSpc>
                        <a:spcAft>
                          <a:spcPts val="0"/>
                        </a:spcAft>
                      </a:pPr>
                      <a:r>
                        <a:rPr lang="en-US" sz="1600" dirty="0">
                          <a:effectLst/>
                          <a:latin typeface="Century Gothic" panose="020B0502020202020204" pitchFamily="34" charset="0"/>
                        </a:rPr>
                        <a:t>Agrostis </a:t>
                      </a:r>
                      <a:r>
                        <a:rPr lang="en-US" sz="1600" dirty="0" err="1">
                          <a:effectLst/>
                          <a:latin typeface="Century Gothic" panose="020B0502020202020204" pitchFamily="34" charset="0"/>
                        </a:rPr>
                        <a:t>palustris</a:t>
                      </a:r>
                      <a:endParaRPr lang="el-GR" sz="1600" dirty="0">
                        <a:effectLst/>
                        <a:latin typeface="Century Gothic" panose="020B0502020202020204" pitchFamily="34" charset="0"/>
                        <a:ea typeface="Times New Roman"/>
                        <a:cs typeface="Times New Roman"/>
                      </a:endParaRPr>
                    </a:p>
                  </a:txBody>
                  <a:tcPr marL="36198" marR="36198" marT="0" marB="0" anchor="ctr">
                    <a:solidFill>
                      <a:schemeClr val="accent5">
                        <a:lumMod val="90000"/>
                      </a:schemeClr>
                    </a:solidFill>
                  </a:tcPr>
                </a:tc>
                <a:tc>
                  <a:txBody>
                    <a:bodyPr/>
                    <a:lstStyle/>
                    <a:p>
                      <a:pPr algn="ctr">
                        <a:lnSpc>
                          <a:spcPct val="100000"/>
                        </a:lnSpc>
                        <a:spcAft>
                          <a:spcPts val="0"/>
                        </a:spcAft>
                      </a:pPr>
                      <a:r>
                        <a:rPr lang="en-GB" sz="1600" dirty="0" err="1">
                          <a:effectLst/>
                          <a:latin typeface="Century Gothic" panose="020B0502020202020204" pitchFamily="34" charset="0"/>
                        </a:rPr>
                        <a:t>Stenotaphrum</a:t>
                      </a:r>
                      <a:r>
                        <a:rPr lang="en-GB" sz="1600" dirty="0">
                          <a:effectLst/>
                          <a:latin typeface="Century Gothic" panose="020B0502020202020204" pitchFamily="34" charset="0"/>
                        </a:rPr>
                        <a:t> </a:t>
                      </a:r>
                      <a:r>
                        <a:rPr lang="en-GB" sz="1600" dirty="0" err="1">
                          <a:effectLst/>
                          <a:latin typeface="Century Gothic" panose="020B0502020202020204" pitchFamily="34" charset="0"/>
                        </a:rPr>
                        <a:t>secundatum</a:t>
                      </a:r>
                      <a:endParaRPr lang="el-GR" sz="1600" dirty="0">
                        <a:effectLst/>
                        <a:latin typeface="Century Gothic" panose="020B0502020202020204" pitchFamily="34" charset="0"/>
                        <a:ea typeface="Times New Roman"/>
                        <a:cs typeface="Times New Roman"/>
                      </a:endParaRPr>
                    </a:p>
                  </a:txBody>
                  <a:tcPr marL="36198" marR="36198" marT="0" marB="0" anchor="ctr">
                    <a:solidFill>
                      <a:schemeClr val="accent5">
                        <a:lumMod val="90000"/>
                      </a:schemeClr>
                    </a:solidFill>
                  </a:tcPr>
                </a:tc>
              </a:tr>
              <a:tr h="539448">
                <a:tc vMerge="1">
                  <a:txBody>
                    <a:bodyPr/>
                    <a:lstStyle/>
                    <a:p>
                      <a:endParaRPr lang="el-GR"/>
                    </a:p>
                  </a:txBody>
                  <a:tcPr/>
                </a:tc>
                <a:tc>
                  <a:txBody>
                    <a:bodyPr/>
                    <a:lstStyle/>
                    <a:p>
                      <a:pPr algn="ctr">
                        <a:lnSpc>
                          <a:spcPct val="100000"/>
                        </a:lnSpc>
                        <a:spcAft>
                          <a:spcPts val="0"/>
                        </a:spcAft>
                      </a:pPr>
                      <a:r>
                        <a:rPr lang="en-US" sz="1600" dirty="0">
                          <a:effectLst/>
                          <a:latin typeface="Century Gothic" panose="020B0502020202020204" pitchFamily="34" charset="0"/>
                        </a:rPr>
                        <a:t>Agrostis tenuis</a:t>
                      </a:r>
                      <a:endParaRPr lang="el-GR" sz="1600" dirty="0">
                        <a:effectLst/>
                        <a:latin typeface="Century Gothic" panose="020B0502020202020204" pitchFamily="34" charset="0"/>
                        <a:ea typeface="Times New Roman"/>
                        <a:cs typeface="Times New Roman"/>
                      </a:endParaRPr>
                    </a:p>
                  </a:txBody>
                  <a:tcPr marL="36198" marR="36198" marT="0" marB="0" anchor="ctr">
                    <a:solidFill>
                      <a:schemeClr val="accent5">
                        <a:lumMod val="90000"/>
                      </a:schemeClr>
                    </a:solidFill>
                  </a:tcPr>
                </a:tc>
                <a:tc>
                  <a:txBody>
                    <a:bodyPr/>
                    <a:lstStyle/>
                    <a:p>
                      <a:pPr algn="ctr">
                        <a:lnSpc>
                          <a:spcPct val="100000"/>
                        </a:lnSpc>
                        <a:spcAft>
                          <a:spcPts val="0"/>
                        </a:spcAft>
                      </a:pPr>
                      <a:r>
                        <a:rPr lang="en-GB" sz="1600" dirty="0" err="1">
                          <a:effectLst/>
                          <a:latin typeface="Century Gothic" panose="020B0502020202020204" pitchFamily="34" charset="0"/>
                        </a:rPr>
                        <a:t>Eremochloe</a:t>
                      </a:r>
                      <a:r>
                        <a:rPr lang="en-GB" sz="1600" dirty="0">
                          <a:effectLst/>
                          <a:latin typeface="Century Gothic" panose="020B0502020202020204" pitchFamily="34" charset="0"/>
                        </a:rPr>
                        <a:t> sp.</a:t>
                      </a:r>
                      <a:endParaRPr lang="el-GR" sz="1600" dirty="0">
                        <a:effectLst/>
                        <a:latin typeface="Century Gothic" panose="020B0502020202020204" pitchFamily="34" charset="0"/>
                        <a:ea typeface="Times New Roman"/>
                        <a:cs typeface="Times New Roman"/>
                      </a:endParaRPr>
                    </a:p>
                  </a:txBody>
                  <a:tcPr marL="36198" marR="36198" marT="0" marB="0" anchor="ctr">
                    <a:solidFill>
                      <a:schemeClr val="accent5">
                        <a:lumMod val="90000"/>
                      </a:schemeClr>
                    </a:solidFill>
                  </a:tcPr>
                </a:tc>
              </a:tr>
              <a:tr h="539448">
                <a:tc>
                  <a:txBody>
                    <a:bodyPr/>
                    <a:lstStyle/>
                    <a:p>
                      <a:pPr algn="ctr">
                        <a:lnSpc>
                          <a:spcPct val="100000"/>
                        </a:lnSpc>
                        <a:spcAft>
                          <a:spcPts val="0"/>
                        </a:spcAft>
                      </a:pPr>
                      <a:r>
                        <a:rPr lang="en-US" sz="1600" dirty="0">
                          <a:effectLst/>
                          <a:latin typeface="Century Gothic" panose="020B0502020202020204" pitchFamily="34" charset="0"/>
                        </a:rPr>
                        <a:t>Χα</a:t>
                      </a:r>
                      <a:r>
                        <a:rPr lang="en-US" sz="1600" dirty="0" err="1">
                          <a:effectLst/>
                          <a:latin typeface="Century Gothic" panose="020B0502020202020204" pitchFamily="34" charset="0"/>
                        </a:rPr>
                        <a:t>μηλή</a:t>
                      </a:r>
                      <a:endParaRPr lang="el-GR" sz="1600" dirty="0">
                        <a:effectLst/>
                        <a:latin typeface="Century Gothic" panose="020B0502020202020204" pitchFamily="34" charset="0"/>
                        <a:ea typeface="Times New Roman"/>
                        <a:cs typeface="Times New Roman"/>
                      </a:endParaRPr>
                    </a:p>
                  </a:txBody>
                  <a:tcPr marL="36198" marR="36198" marT="0" marB="0" anchor="ctr">
                    <a:solidFill>
                      <a:schemeClr val="accent5">
                        <a:lumMod val="75000"/>
                      </a:schemeClr>
                    </a:solidFill>
                  </a:tcPr>
                </a:tc>
                <a:tc>
                  <a:txBody>
                    <a:bodyPr/>
                    <a:lstStyle/>
                    <a:p>
                      <a:pPr algn="ctr">
                        <a:lnSpc>
                          <a:spcPct val="100000"/>
                        </a:lnSpc>
                        <a:spcAft>
                          <a:spcPts val="0"/>
                        </a:spcAft>
                      </a:pPr>
                      <a:r>
                        <a:rPr lang="en-GB" sz="1600">
                          <a:effectLst/>
                          <a:latin typeface="Century Gothic" panose="020B0502020202020204" pitchFamily="34" charset="0"/>
                        </a:rPr>
                        <a:t> </a:t>
                      </a:r>
                      <a:endParaRPr lang="el-GR" sz="1600">
                        <a:effectLst/>
                        <a:latin typeface="Century Gothic" panose="020B0502020202020204" pitchFamily="34" charset="0"/>
                        <a:ea typeface="Times New Roman"/>
                        <a:cs typeface="Times New Roman"/>
                      </a:endParaRPr>
                    </a:p>
                  </a:txBody>
                  <a:tcPr marL="36198" marR="36198" marT="0" marB="0" anchor="ctr">
                    <a:solidFill>
                      <a:schemeClr val="accent5">
                        <a:lumMod val="90000"/>
                      </a:schemeClr>
                    </a:solidFill>
                  </a:tcPr>
                </a:tc>
                <a:tc>
                  <a:txBody>
                    <a:bodyPr/>
                    <a:lstStyle/>
                    <a:p>
                      <a:pPr algn="ctr">
                        <a:lnSpc>
                          <a:spcPct val="100000"/>
                        </a:lnSpc>
                        <a:spcAft>
                          <a:spcPts val="0"/>
                        </a:spcAft>
                      </a:pPr>
                      <a:r>
                        <a:rPr lang="en-GB" sz="1600" dirty="0">
                          <a:effectLst/>
                          <a:latin typeface="Century Gothic" panose="020B0502020202020204" pitchFamily="34" charset="0"/>
                        </a:rPr>
                        <a:t>Anoxopus sp.</a:t>
                      </a:r>
                      <a:endParaRPr lang="el-GR" sz="1600" dirty="0">
                        <a:effectLst/>
                        <a:latin typeface="Century Gothic" panose="020B0502020202020204" pitchFamily="34" charset="0"/>
                        <a:ea typeface="Times New Roman"/>
                        <a:cs typeface="Times New Roman"/>
                      </a:endParaRPr>
                    </a:p>
                  </a:txBody>
                  <a:tcPr marL="36198" marR="36198" marT="0" marB="0" anchor="ctr">
                    <a:solidFill>
                      <a:schemeClr val="accent5">
                        <a:lumMod val="90000"/>
                      </a:schemeClr>
                    </a:solidFill>
                  </a:tcPr>
                </a:tc>
              </a:tr>
            </a:tbl>
          </a:graphicData>
        </a:graphic>
      </p:graphicFrame>
    </p:spTree>
    <p:custDataLst>
      <p:tags r:id="rId1"/>
    </p:custDataLst>
    <p:extLst>
      <p:ext uri="{BB962C8B-B14F-4D97-AF65-F5344CB8AC3E}">
        <p14:creationId xmlns:p14="http://schemas.microsoft.com/office/powerpoint/2010/main" val="5704073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Τίτλος 1"/>
          <p:cNvSpPr>
            <a:spLocks noGrp="1"/>
          </p:cNvSpPr>
          <p:nvPr>
            <p:ph type="title"/>
          </p:nvPr>
        </p:nvSpPr>
        <p:spPr>
          <a:xfrm>
            <a:off x="457200" y="203200"/>
            <a:ext cx="8229600" cy="704850"/>
          </a:xfrm>
        </p:spPr>
        <p:txBody>
          <a:bodyPr>
            <a:normAutofit fontScale="90000"/>
          </a:bodyPr>
          <a:lstStyle/>
          <a:p>
            <a:r>
              <a:rPr lang="el-GR" altLang="el-GR" b="1" dirty="0" smtClean="0"/>
              <a:t>Κατηγορίες</a:t>
            </a:r>
            <a:endParaRPr lang="el-GR" altLang="el-GR" b="1" dirty="0" smtClean="0"/>
          </a:p>
        </p:txBody>
      </p:sp>
      <p:sp>
        <p:nvSpPr>
          <p:cNvPr id="20483" name="Θέση περιεχομένου 2"/>
          <p:cNvSpPr>
            <a:spLocks noGrp="1"/>
          </p:cNvSpPr>
          <p:nvPr>
            <p:ph idx="1"/>
          </p:nvPr>
        </p:nvSpPr>
        <p:spPr>
          <a:xfrm>
            <a:off x="457200" y="1125538"/>
            <a:ext cx="8229600" cy="5327650"/>
          </a:xfrm>
        </p:spPr>
        <p:txBody>
          <a:bodyPr/>
          <a:lstStyle/>
          <a:p>
            <a:pPr marL="0" indent="0" algn="just" eaLnBrk="1" hangingPunct="1">
              <a:spcBef>
                <a:spcPct val="0"/>
              </a:spcBef>
              <a:buNone/>
            </a:pPr>
            <a:r>
              <a:rPr lang="el-GR" altLang="el-GR" dirty="0" smtClean="0"/>
              <a:t>Λόγω των πολλαπλών εφαρμογών των χλοοταπήτων στο σύγχρονο τοπίο, γίνεται αισθητή η ανάγκη κατηγοριοποίησης τους ανάλογα με την ένταση και την συχνότητα των καλλιεργητικών φροντίδων διαχείρισης τους, που εξαρτώνται από τη χρήση τους. Έτσι, οι χλοοτάπητες μπορούν να διαχωριστούν σε:</a:t>
            </a:r>
          </a:p>
          <a:p>
            <a:pPr algn="just" eaLnBrk="1" hangingPunct="1">
              <a:spcBef>
                <a:spcPct val="0"/>
              </a:spcBef>
            </a:pPr>
            <a:r>
              <a:rPr lang="el-GR" altLang="el-GR" b="1" dirty="0" smtClean="0"/>
              <a:t>α) εντατικής </a:t>
            </a:r>
            <a:r>
              <a:rPr lang="el-GR" altLang="el-GR" b="1" dirty="0" smtClean="0"/>
              <a:t>χρήσης.</a:t>
            </a:r>
            <a:endParaRPr lang="el-GR" altLang="el-GR" b="1" dirty="0" smtClean="0"/>
          </a:p>
          <a:p>
            <a:pPr algn="just" eaLnBrk="1" hangingPunct="1">
              <a:spcBef>
                <a:spcPct val="0"/>
              </a:spcBef>
            </a:pPr>
            <a:r>
              <a:rPr lang="el-GR" altLang="el-GR" b="1" dirty="0" smtClean="0"/>
              <a:t>β) ημιεντατικής </a:t>
            </a:r>
            <a:r>
              <a:rPr lang="el-GR" altLang="el-GR" b="1" dirty="0" smtClean="0"/>
              <a:t>χρήσης.</a:t>
            </a:r>
            <a:endParaRPr lang="el-GR" altLang="el-GR" b="1" dirty="0" smtClean="0"/>
          </a:p>
          <a:p>
            <a:pPr algn="just" eaLnBrk="1" hangingPunct="1">
              <a:spcBef>
                <a:spcPct val="0"/>
              </a:spcBef>
            </a:pPr>
            <a:r>
              <a:rPr lang="el-GR" altLang="el-GR" b="1" dirty="0" smtClean="0"/>
              <a:t>γ) σε γενικής χρήσης (utility turf).</a:t>
            </a:r>
          </a:p>
          <a:p>
            <a:pPr algn="just" eaLnBrk="1" hangingPunct="1">
              <a:spcBef>
                <a:spcPct val="0"/>
              </a:spcBef>
            </a:pPr>
            <a:endParaRPr lang="el-GR" altLang="el-GR" dirty="0" smtClean="0"/>
          </a:p>
        </p:txBody>
      </p:sp>
    </p:spTree>
    <p:extLst>
      <p:ext uri="{BB962C8B-B14F-4D97-AF65-F5344CB8AC3E}">
        <p14:creationId xmlns:p14="http://schemas.microsoft.com/office/powerpoint/2010/main" val="230841051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DEFAULTLANGUAGE" val="msoLanguageIDGreek"/>
  <p:tag name="ZHAW.ACCESSIBILITYADDIN.CHECKTIMEDATE" val="15/3/2016 2:57:26 π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READINGORDER" val="23554,23555,"/>
</p:tagLst>
</file>

<file path=ppt/tags/tag1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 name="ZHAW.ACCESSIBILITYADDIN.TABLEHEADER" val="R0;C0;"/>
</p:tagLst>
</file>

<file path=ppt/tags/tag1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K"/>
</p:tagLst>
</file>

<file path=ppt/tags/tag13.xml><?xml version="1.0" encoding="utf-8"?>
<p:tagLst xmlns:a="http://schemas.openxmlformats.org/drawingml/2006/main" xmlns:r="http://schemas.openxmlformats.org/officeDocument/2006/relationships" xmlns:p="http://schemas.openxmlformats.org/presentationml/2006/main">
  <p:tag name="ZHAW.ACCESSIBILITYADDIN.READINGORDER" val="2,3,6,7,5,"/>
</p:tagLst>
</file>

<file path=ppt/tags/tag14.xml><?xml version="1.0" encoding="utf-8"?>
<p:tagLst xmlns:a="http://schemas.openxmlformats.org/drawingml/2006/main" xmlns:r="http://schemas.openxmlformats.org/officeDocument/2006/relationships" xmlns:p="http://schemas.openxmlformats.org/presentationml/2006/main">
  <p:tag name="ZHAW.ACCESSIBILITYADDIN.READINGORDER" val="2,3,2056,6,5,"/>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2050,2,6,9,8,"/>
</p:tagLst>
</file>

<file path=ppt/tags/tag3.xml><?xml version="1.0" encoding="utf-8"?>
<p:tagLst xmlns:a="http://schemas.openxmlformats.org/drawingml/2006/main" xmlns:r="http://schemas.openxmlformats.org/officeDocument/2006/relationships" xmlns:p="http://schemas.openxmlformats.org/presentationml/2006/main">
  <p:tag name="ZHAW.ACCESSIBILITYADDIN.CONFIRMEDLANGUAGE" val="msoLanguageIDGreek"/>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8.xml><?xml version="1.0" encoding="utf-8"?>
<p:tagLst xmlns:a="http://schemas.openxmlformats.org/drawingml/2006/main" xmlns:r="http://schemas.openxmlformats.org/officeDocument/2006/relationships" xmlns:p="http://schemas.openxmlformats.org/presentationml/2006/main">
  <p:tag name="ZHAW.ACCESSIBILITYADDIN.READINGORDER" val="19458,3,"/>
</p:tagLst>
</file>

<file path=ppt/tags/tag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d = " h t t p : / / w w w . w 3 . o r g / 2 0 0 1 / X M L S c h e m a "   x m l n s : x s i = " h t t p : / / w w w . w 3 . o r g / 2 0 0 1 / X M L S c h e m a - i n s t a n c e " 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B3BD86B7-0C2E-46C4-9A18-B3643BA85687}">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1840</TotalTime>
  <Words>1183</Words>
  <Application>Microsoft Office PowerPoint</Application>
  <PresentationFormat>Προβολή στην οθόνη (4:3)</PresentationFormat>
  <Paragraphs>323</Paragraphs>
  <Slides>23</Slides>
  <Notes>22</Notes>
  <HiddenSlides>0</HiddenSlides>
  <MMClips>0</MMClips>
  <ScaleCrop>false</ScaleCrop>
  <HeadingPairs>
    <vt:vector size="4" baseType="variant">
      <vt:variant>
        <vt:lpstr>Θέμα</vt:lpstr>
      </vt:variant>
      <vt:variant>
        <vt:i4>1</vt:i4>
      </vt:variant>
      <vt:variant>
        <vt:lpstr>Τίτλοι διαφανειών</vt:lpstr>
      </vt:variant>
      <vt:variant>
        <vt:i4>23</vt:i4>
      </vt:variant>
    </vt:vector>
  </HeadingPairs>
  <TitlesOfParts>
    <vt:vector size="24" baseType="lpstr">
      <vt:lpstr>Θέμα του Office</vt:lpstr>
      <vt:lpstr>Τεχνολογία Πρασίνου</vt:lpstr>
      <vt:lpstr>Χρηματοδότηση </vt:lpstr>
      <vt:lpstr>Περιεχόμενα ενότητας</vt:lpstr>
      <vt:lpstr>Τεχνολογία Πρασίνου</vt:lpstr>
      <vt:lpstr>Παράγοντες κατάταξης διαφόρων ειδών χλοοτάπητα </vt:lpstr>
      <vt:lpstr>Αντοχή στην χαμηλή θερμοκρασία</vt:lpstr>
      <vt:lpstr>Αντοχή στην ξηρασία</vt:lpstr>
      <vt:lpstr>Αντοχή στην φθορά και καταπόνηση</vt:lpstr>
      <vt:lpstr>Κατηγορίες</vt:lpstr>
      <vt:lpstr>Εντατικής χρήσης 1.</vt:lpstr>
      <vt:lpstr>Εντατικής χρήσης 2.</vt:lpstr>
      <vt:lpstr>Ημιεντατικής χρήσης.</vt:lpstr>
      <vt:lpstr>Ιδιότητες</vt:lpstr>
      <vt:lpstr>Είδη χλοοταπήτων</vt:lpstr>
      <vt:lpstr>Βιβλιογραφία</vt:lpstr>
      <vt:lpstr>Τέλος ενότητας</vt:lpstr>
      <vt:lpstr>Σημειώματα</vt:lpstr>
      <vt:lpstr>Σημείωμα Ιστορικού  Εκδόσεων Έργου</vt:lpstr>
      <vt:lpstr>Σημείωμα Αναφοράς</vt:lpstr>
      <vt:lpstr>Σημείωμα Αδειοδότησης</vt:lpstr>
      <vt:lpstr>Σημείωμα Χρήσης Έργων Τρίτων  (1/2)</vt:lpstr>
      <vt:lpstr>Σημείωμα Χρήσης Έργων Τρίτων  (2/2) </vt:lpstr>
      <vt:lpstr>Διατήρηση Σημειωμάτων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Προγραμματισμός Επιχειρησιακών Πόρων ERP</dc:title>
  <dc:creator>IOANNIS TZIGOYRAS</dc:creator>
  <cp:lastModifiedBy>Alex</cp:lastModifiedBy>
  <cp:revision>197</cp:revision>
  <dcterms:created xsi:type="dcterms:W3CDTF">2014-09-20T14:32:06Z</dcterms:created>
  <dcterms:modified xsi:type="dcterms:W3CDTF">2016-03-15T00:57:55Z</dcterms:modified>
</cp:coreProperties>
</file>