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tags/tag7.xml" ContentType="application/vnd.openxmlformats-officedocument.presentationml.tags+xml"/>
  <Override PartName="/ppt/notesSlides/notesSlide7.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0.xml" ContentType="application/vnd.openxmlformats-officedocument.presentationml.tags+xml"/>
  <Override PartName="/ppt/notesSlides/notesSlide13.xml" ContentType="application/vnd.openxmlformats-officedocument.presentationml.notesSlide+xml"/>
  <Override PartName="/ppt/tags/tag11.xml" ContentType="application/vnd.openxmlformats-officedocument.presentationml.tags+xml"/>
  <Override PartName="/ppt/notesSlides/notesSlide14.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4.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26"/>
  </p:notesMasterIdLst>
  <p:handoutMasterIdLst>
    <p:handoutMasterId r:id="rId27"/>
  </p:handoutMasterIdLst>
  <p:sldIdLst>
    <p:sldId id="257" r:id="rId3"/>
    <p:sldId id="264" r:id="rId4"/>
    <p:sldId id="414" r:id="rId5"/>
    <p:sldId id="540" r:id="rId6"/>
    <p:sldId id="529" r:id="rId7"/>
    <p:sldId id="530" r:id="rId8"/>
    <p:sldId id="531" r:id="rId9"/>
    <p:sldId id="532" r:id="rId10"/>
    <p:sldId id="533" r:id="rId11"/>
    <p:sldId id="534" r:id="rId12"/>
    <p:sldId id="535" r:id="rId13"/>
    <p:sldId id="536" r:id="rId14"/>
    <p:sldId id="537" r:id="rId15"/>
    <p:sldId id="538" r:id="rId16"/>
    <p:sldId id="539" r:id="rId17"/>
    <p:sldId id="325" r:id="rId18"/>
    <p:sldId id="271" r:id="rId19"/>
    <p:sldId id="258" r:id="rId20"/>
    <p:sldId id="259" r:id="rId21"/>
    <p:sldId id="260" r:id="rId22"/>
    <p:sldId id="272" r:id="rId23"/>
    <p:sldId id="273" r:id="rId24"/>
    <p:sldId id="261" r:id="rId25"/>
  </p:sldIdLst>
  <p:sldSz cx="9144000" cy="6858000" type="screen4x3"/>
  <p:notesSz cx="6858000" cy="9144000"/>
  <p:custDataLst>
    <p:tags r:id="rId28"/>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94660"/>
  </p:normalViewPr>
  <p:slideViewPr>
    <p:cSldViewPr>
      <p:cViewPr>
        <p:scale>
          <a:sx n="94" d="100"/>
          <a:sy n="94" d="100"/>
        </p:scale>
        <p:origin x="-72" y="-168"/>
      </p:cViewPr>
      <p:guideLst>
        <p:guide orient="horz" pos="2160"/>
        <p:guide pos="2880"/>
      </p:guideLst>
    </p:cSldViewPr>
  </p:slideViewPr>
  <p:notesTextViewPr>
    <p:cViewPr>
      <p:scale>
        <a:sx n="1" d="1"/>
        <a:sy n="1" d="1"/>
      </p:scale>
      <p:origin x="0" y="0"/>
    </p:cViewPr>
  </p:notesTextViewPr>
  <p:notesViewPr>
    <p:cSldViewPr>
      <p:cViewPr varScale="1">
        <p:scale>
          <a:sx n="87" d="100"/>
          <a:sy n="87" d="100"/>
        </p:scale>
        <p:origin x="17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0"/>
              </a:spcBef>
              <a:buNone/>
              <a:defRPr/>
            </a:pPr>
            <a:r>
              <a:rPr lang="el-GR" sz="1200" kern="1200" dirty="0" smtClean="0">
                <a:solidFill>
                  <a:prstClr val="black"/>
                </a:solidFill>
                <a:latin typeface="+mn-lt"/>
                <a:ea typeface="+mn-ea"/>
                <a:cs typeface="+mn-cs"/>
              </a:rPr>
              <a:t>Χλοοτάπητας:</a:t>
            </a:r>
            <a:r>
              <a:rPr lang="el-GR" sz="1200" b="1" kern="1200" dirty="0" smtClean="0">
                <a:solidFill>
                  <a:prstClr val="black"/>
                </a:solidFill>
                <a:latin typeface="+mn-lt"/>
                <a:ea typeface="+mn-ea"/>
                <a:cs typeface="+mn-cs"/>
              </a:rPr>
              <a:t>  </a:t>
            </a:r>
            <a:r>
              <a:rPr lang="el-GR" sz="1200" kern="1200" dirty="0" smtClean="0">
                <a:solidFill>
                  <a:prstClr val="black"/>
                </a:solidFill>
                <a:latin typeface="+mn-lt"/>
                <a:ea typeface="+mn-ea"/>
                <a:cs typeface="+mn-cs"/>
              </a:rPr>
              <a:t>Κριτήρια επιλογής</a:t>
            </a:r>
            <a:endParaRPr lang="el-GR" sz="1200" kern="1200" dirty="0">
              <a:solidFill>
                <a:prstClr val="black"/>
              </a:solidFill>
              <a:latin typeface="+mn-lt"/>
              <a:ea typeface="+mn-ea"/>
              <a:cs typeface="+mn-cs"/>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6.png"/><Relationship Id="rId4" Type="http://schemas.openxmlformats.org/officeDocument/2006/relationships/hyperlink" Target="http://creativecommons.org/licenses/by-nc-sa/4.0/deed.el"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1295400" y="3323930"/>
            <a:ext cx="6588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l-GR" sz="2800" b="1" dirty="0" smtClean="0">
                <a:solidFill>
                  <a:prstClr val="black"/>
                </a:solidFill>
                <a:ea typeface="+mj-ea"/>
                <a:cs typeface="+mj-cs"/>
              </a:rPr>
              <a:t>1β: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smtClean="0">
                <a:solidFill>
                  <a:prstClr val="black"/>
                </a:solidFill>
                <a:ea typeface="+mj-ea"/>
                <a:cs typeface="+mj-cs"/>
              </a:rPr>
              <a:t>Κριτήρια </a:t>
            </a:r>
            <a:r>
              <a:rPr lang="el-GR" sz="2800" dirty="0">
                <a:solidFill>
                  <a:prstClr val="black"/>
                </a:solidFill>
                <a:ea typeface="+mj-ea"/>
                <a:cs typeface="+mj-cs"/>
              </a:rPr>
              <a:t>επιλογής</a:t>
            </a:r>
          </a:p>
          <a:p>
            <a:pPr marL="0" indent="0" algn="ctr" fontAlgn="auto">
              <a:spcBef>
                <a:spcPts val="0"/>
              </a:spcBef>
              <a:buFont typeface="Arial" pitchFamily="34" charset="0"/>
              <a:buNone/>
              <a:defRPr/>
            </a:pPr>
            <a:r>
              <a:rPr lang="el-GR" sz="2800" dirty="0" smtClean="0">
                <a:solidFill>
                  <a:prstClr val="black"/>
                </a:solidFill>
                <a:ea typeface="+mj-ea"/>
                <a:cs typeface="+mj-cs"/>
              </a:rPr>
              <a:t> </a:t>
            </a:r>
            <a:r>
              <a:rPr lang="el-GR" sz="2800" dirty="0" smtClean="0"/>
              <a:t>   </a:t>
            </a: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a:xfrm>
            <a:off x="457200" y="203200"/>
            <a:ext cx="8229600" cy="704850"/>
          </a:xfrm>
        </p:spPr>
        <p:txBody>
          <a:bodyPr>
            <a:normAutofit fontScale="90000"/>
          </a:bodyPr>
          <a:lstStyle/>
          <a:p>
            <a:r>
              <a:rPr lang="el-GR" altLang="el-GR" b="1" dirty="0" smtClean="0"/>
              <a:t>Εντατικής χρήσης 1.</a:t>
            </a:r>
            <a:endParaRPr lang="el-GR" altLang="el-GR" b="1" dirty="0" smtClean="0"/>
          </a:p>
        </p:txBody>
      </p:sp>
      <p:sp>
        <p:nvSpPr>
          <p:cNvPr id="21507" name="Θέση περιεχομένου 2"/>
          <p:cNvSpPr>
            <a:spLocks noGrp="1"/>
          </p:cNvSpPr>
          <p:nvPr>
            <p:ph idx="1"/>
          </p:nvPr>
        </p:nvSpPr>
        <p:spPr>
          <a:xfrm>
            <a:off x="457200" y="1125538"/>
            <a:ext cx="8229600" cy="5327650"/>
          </a:xfrm>
        </p:spPr>
        <p:txBody>
          <a:bodyPr>
            <a:normAutofit/>
          </a:bodyPr>
          <a:lstStyle/>
          <a:p>
            <a:pPr marL="0" indent="0" algn="just" eaLnBrk="1" hangingPunct="1">
              <a:spcBef>
                <a:spcPct val="0"/>
              </a:spcBef>
              <a:buNone/>
            </a:pPr>
            <a:r>
              <a:rPr lang="el-GR" altLang="el-GR" dirty="0" smtClean="0"/>
              <a:t>Στους χλοοτάπητες εντατικής χρήσης κατατάσσονται οι περιπτώσεις οπού η διαχείριση του χλοοτάπητα είναι καθημερινή και απαιτεί ιδιαίτερες γνώσεις και τεχνικές από τους διαχειριστές/φροντιστές του, ενώ ταυτόχρονα εξειδικευμένος εξοπλισμός και συχνή εφαρμογή λιπασμάτων και φυτοπροστατευτικών ουσιών. </a:t>
            </a:r>
          </a:p>
        </p:txBody>
      </p:sp>
    </p:spTree>
    <p:extLst>
      <p:ext uri="{BB962C8B-B14F-4D97-AF65-F5344CB8AC3E}">
        <p14:creationId xmlns:p14="http://schemas.microsoft.com/office/powerpoint/2010/main" val="2765942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a:xfrm>
            <a:off x="457200" y="203200"/>
            <a:ext cx="8229600" cy="704850"/>
          </a:xfrm>
        </p:spPr>
        <p:txBody>
          <a:bodyPr>
            <a:normAutofit fontScale="90000"/>
          </a:bodyPr>
          <a:lstStyle/>
          <a:p>
            <a:r>
              <a:rPr lang="el-GR" altLang="el-GR" b="1" dirty="0"/>
              <a:t>Εντατικής χρήσης </a:t>
            </a:r>
            <a:r>
              <a:rPr lang="el-GR" altLang="el-GR" b="1" dirty="0" smtClean="0"/>
              <a:t>2.</a:t>
            </a:r>
            <a:endParaRPr lang="el-GR" altLang="el-GR" b="1" dirty="0" smtClean="0"/>
          </a:p>
        </p:txBody>
      </p:sp>
      <p:sp>
        <p:nvSpPr>
          <p:cNvPr id="21507" name="Θέση περιεχομένου 2"/>
          <p:cNvSpPr>
            <a:spLocks noGrp="1"/>
          </p:cNvSpPr>
          <p:nvPr>
            <p:ph idx="1"/>
          </p:nvPr>
        </p:nvSpPr>
        <p:spPr>
          <a:xfrm>
            <a:off x="457200" y="1125538"/>
            <a:ext cx="8229600" cy="5327650"/>
          </a:xfrm>
        </p:spPr>
        <p:txBody>
          <a:bodyPr>
            <a:normAutofit/>
          </a:bodyPr>
          <a:lstStyle/>
          <a:p>
            <a:pPr marL="0" indent="0" algn="just" eaLnBrk="1" hangingPunct="1">
              <a:spcBef>
                <a:spcPct val="0"/>
              </a:spcBef>
              <a:buNone/>
            </a:pPr>
            <a:r>
              <a:rPr lang="el-GR" altLang="el-GR" dirty="0" smtClean="0"/>
              <a:t>Στην κατηγορία αυτή εντάσσονται χλοοτάπητες αθλητικών εγκαταστάσεων οι οποίοι στα σημεία εκκίνησης (tess) και στις οπές (putting greens) των γηπέδων γκολφ, καθώς και χλοοτάπητες αθλητικών εγκαταστάσεων οι οποίοι υπόκεινται σε συχνή χρήση.</a:t>
            </a:r>
          </a:p>
        </p:txBody>
      </p:sp>
    </p:spTree>
    <p:extLst>
      <p:ext uri="{BB962C8B-B14F-4D97-AF65-F5344CB8AC3E}">
        <p14:creationId xmlns:p14="http://schemas.microsoft.com/office/powerpoint/2010/main" val="6625272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1"/>
          <p:cNvSpPr>
            <a:spLocks noGrp="1"/>
          </p:cNvSpPr>
          <p:nvPr>
            <p:ph type="title"/>
          </p:nvPr>
        </p:nvSpPr>
        <p:spPr>
          <a:xfrm>
            <a:off x="457200" y="203200"/>
            <a:ext cx="8229600" cy="704850"/>
          </a:xfrm>
        </p:spPr>
        <p:txBody>
          <a:bodyPr>
            <a:normAutofit fontScale="90000"/>
          </a:bodyPr>
          <a:lstStyle/>
          <a:p>
            <a:r>
              <a:rPr lang="el-GR" altLang="el-GR" b="1" dirty="0"/>
              <a:t>Ημιεντατικής χρήσης.</a:t>
            </a:r>
            <a:endParaRPr lang="el-GR" altLang="el-GR" b="1" dirty="0" smtClean="0"/>
          </a:p>
        </p:txBody>
      </p:sp>
      <p:sp>
        <p:nvSpPr>
          <p:cNvPr id="22531" name="Θέση περιεχομένου 2"/>
          <p:cNvSpPr>
            <a:spLocks noGrp="1"/>
          </p:cNvSpPr>
          <p:nvPr>
            <p:ph idx="1"/>
          </p:nvPr>
        </p:nvSpPr>
        <p:spPr>
          <a:xfrm>
            <a:off x="457200" y="1125538"/>
            <a:ext cx="8229600" cy="5327650"/>
          </a:xfrm>
        </p:spPr>
        <p:txBody>
          <a:bodyPr/>
          <a:lstStyle/>
          <a:p>
            <a:pPr marL="0" indent="0" algn="just" eaLnBrk="1" hangingPunct="1">
              <a:spcBef>
                <a:spcPct val="0"/>
              </a:spcBef>
              <a:buNone/>
            </a:pPr>
            <a:r>
              <a:rPr lang="el-GR" altLang="el-GR" dirty="0" smtClean="0"/>
              <a:t>Οι ημιεντατικοί και γενικής χρήσης η φυτοπροστασία λιπασμάτων και φυτοφαρμάκων είναι μέτρια έως και μηδαμινή. Παραδείγματα αυτής της κατηγορίας είναι πάρκα μικρής εκτάσεως ή χλοοτάπητες οι οποίοι χρησιμοποιούνται για την δημιουργία παρόδιας και παραποτάμιας βλάστησης.</a:t>
            </a:r>
          </a:p>
        </p:txBody>
      </p:sp>
    </p:spTree>
    <p:extLst>
      <p:ext uri="{BB962C8B-B14F-4D97-AF65-F5344CB8AC3E}">
        <p14:creationId xmlns:p14="http://schemas.microsoft.com/office/powerpoint/2010/main" val="18702786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a:xfrm>
            <a:off x="457200" y="203200"/>
            <a:ext cx="8229600" cy="704850"/>
          </a:xfrm>
        </p:spPr>
        <p:txBody>
          <a:bodyPr>
            <a:normAutofit fontScale="90000"/>
          </a:bodyPr>
          <a:lstStyle/>
          <a:p>
            <a:r>
              <a:rPr lang="el-GR" altLang="el-GR" b="1" dirty="0" smtClean="0"/>
              <a:t>Ιδιότητες</a:t>
            </a:r>
            <a:endParaRPr lang="el-GR" altLang="el-GR" b="1" dirty="0" smtClean="0"/>
          </a:p>
        </p:txBody>
      </p:sp>
      <p:pic>
        <p:nvPicPr>
          <p:cNvPr id="23555" name="Εικόνα 5" descr="[DECORATIV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066800"/>
            <a:ext cx="5409314" cy="508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04835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Τίτλος 2"/>
          <p:cNvSpPr>
            <a:spLocks noGrp="1"/>
          </p:cNvSpPr>
          <p:nvPr>
            <p:ph type="title"/>
          </p:nvPr>
        </p:nvSpPr>
        <p:spPr>
          <a:xfrm>
            <a:off x="457200" y="203200"/>
            <a:ext cx="8229600" cy="704850"/>
          </a:xfrm>
        </p:spPr>
        <p:txBody>
          <a:bodyPr>
            <a:normAutofit fontScale="90000"/>
          </a:bodyPr>
          <a:lstStyle/>
          <a:p>
            <a:r>
              <a:rPr lang="el-GR" altLang="el-GR" b="1" dirty="0"/>
              <a:t>Είδη </a:t>
            </a:r>
            <a:r>
              <a:rPr lang="el-GR" altLang="el-GR" b="1" dirty="0" smtClean="0"/>
              <a:t>χλοοταπήτων</a:t>
            </a:r>
            <a:endParaRPr lang="el-GR" altLang="el-GR" b="1" dirty="0" smtClean="0"/>
          </a:p>
        </p:txBody>
      </p:sp>
      <p:graphicFrame>
        <p:nvGraphicFramePr>
          <p:cNvPr id="2" name="Θέση περιεχομένου 1"/>
          <p:cNvGraphicFramePr>
            <a:graphicFrameLocks noGrp="1"/>
          </p:cNvGraphicFramePr>
          <p:nvPr>
            <p:ph idx="1"/>
            <p:custDataLst>
              <p:tags r:id="rId1"/>
            </p:custDataLst>
            <p:extLst>
              <p:ext uri="{D42A27DB-BD31-4B8C-83A1-F6EECF244321}">
                <p14:modId xmlns:p14="http://schemas.microsoft.com/office/powerpoint/2010/main" val="3871464936"/>
              </p:ext>
            </p:extLst>
          </p:nvPr>
        </p:nvGraphicFramePr>
        <p:xfrm>
          <a:off x="457200" y="1125538"/>
          <a:ext cx="8229597" cy="5184775"/>
        </p:xfrm>
        <a:graphic>
          <a:graphicData uri="http://schemas.openxmlformats.org/drawingml/2006/table">
            <a:tbl>
              <a:tblPr firstRow="1" firstCol="1"/>
              <a:tblGrid>
                <a:gridCol w="2881087"/>
                <a:gridCol w="534610"/>
                <a:gridCol w="534608"/>
                <a:gridCol w="534610"/>
                <a:gridCol w="534608"/>
                <a:gridCol w="534610"/>
                <a:gridCol w="537028"/>
                <a:gridCol w="532190"/>
                <a:gridCol w="537028"/>
                <a:gridCol w="534608"/>
                <a:gridCol w="534610"/>
              </a:tblGrid>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Είδη χλοοταπήτων</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Ι</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ΙΙ</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ΙΙΙ</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ΙV</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V</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VI</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VII</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VIII</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IX</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1" i="0" u="none" strike="noStrike" cap="none" normalizeH="0" baseline="0" dirty="0" smtClean="0">
                          <a:ln>
                            <a:noFill/>
                          </a:ln>
                          <a:solidFill>
                            <a:srgbClr val="FFFFFF"/>
                          </a:solidFill>
                          <a:effectLst/>
                          <a:latin typeface="Century Gothic" panose="020B0502020202020204" pitchFamily="34" charset="0"/>
                          <a:cs typeface="Times New Roman" pitchFamily="18" charset="0"/>
                        </a:rPr>
                        <a:t>X</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5">
                        <a:lumMod val="5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Lolium perenne</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Festuca rubra rubra</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Festuca rubra trichophylla</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Festuca rubra commutate</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Festuca ovina duriuscula</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Feestuca arundnacea</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Poa pratensis</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Poa trivialis</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Agrostis stolonifera</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1</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570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Agrostis capillaries/tenuis</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6</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5</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4</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2</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3</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r>
              <a:tr h="2356719">
                <a:tc gridSpan="11">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Σημ.: Κλίμακα 1-6, 1= το καλύτερο, σημαίνει ότι τα χαρακτηριστικά υπάρχουν στον καλύτερο βαθμό.</a:t>
                      </a:r>
                    </a:p>
                    <a:p>
                      <a:pPr marL="0" marR="0" lvl="0" indent="0" algn="l" defTabSz="914400" rtl="0" eaLnBrk="1" fontAlgn="base" latinLnBrk="0" hangingPunct="1">
                        <a:lnSpc>
                          <a:spcPct val="115000"/>
                        </a:lnSpc>
                        <a:spcBef>
                          <a:spcPct val="0"/>
                        </a:spcBef>
                        <a:spcAft>
                          <a:spcPct val="0"/>
                        </a:spcAft>
                        <a:buClrTx/>
                        <a:buSzTx/>
                        <a:buFontTx/>
                        <a:buNone/>
                        <a:tabLst/>
                      </a:pP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Ι: ταχύτητα εγκατάστασης</a:t>
                      </a:r>
                    </a:p>
                    <a:p>
                      <a:pPr marL="0" marR="0" lvl="0" indent="0" algn="l" defTabSz="914400" rtl="0" eaLnBrk="1" fontAlgn="base" latinLnBrk="0" hangingPunct="1">
                        <a:lnSpc>
                          <a:spcPct val="115000"/>
                        </a:lnSpc>
                        <a:spcBef>
                          <a:spcPct val="0"/>
                        </a:spcBef>
                        <a:spcAft>
                          <a:spcPct val="0"/>
                        </a:spcAft>
                        <a:buClrTx/>
                        <a:buSzTx/>
                        <a:buFontTx/>
                        <a:buNone/>
                        <a:tabLst/>
                      </a:pP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ΙΙ: πυκνότητα</a:t>
                      </a:r>
                    </a:p>
                    <a:p>
                      <a:pPr marL="0" marR="0" lvl="0" indent="0" algn="l" defTabSz="914400" rtl="0" eaLnBrk="1" fontAlgn="base" latinLnBrk="0" hangingPunct="1">
                        <a:lnSpc>
                          <a:spcPct val="115000"/>
                        </a:lnSpc>
                        <a:spcBef>
                          <a:spcPct val="0"/>
                        </a:spcBef>
                        <a:spcAft>
                          <a:spcPct val="0"/>
                        </a:spcAft>
                        <a:buClrTx/>
                        <a:buSzTx/>
                        <a:buFontTx/>
                        <a:buNone/>
                        <a:tabLst/>
                      </a:pP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ΙΙΙ: αντοχή στην καταπόνηση</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IV</a:t>
                      </a: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 αντοχή στην ξηρασία</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V</a:t>
                      </a: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 αντοχή στο κρύο</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VI</a:t>
                      </a: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 αντοχή στη ζέστη</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VII</a:t>
                      </a: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 αντοχή στη σκιά</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VIII</a:t>
                      </a:r>
                      <a:r>
                        <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 απαιτήσεις σε λίπασμα</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IX: αντοχή στην πλημμύρα</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rPr>
                        <a:t>X: πράσινο χρώμα.</a:t>
                      </a:r>
                      <a:endParaRPr kumimoji="0" lang="el-GR" altLang="el-GR" sz="1200" b="0" i="0" u="none" strike="noStrike" cap="none" normalizeH="0" baseline="0" dirty="0" smtClean="0">
                        <a:ln>
                          <a:noFill/>
                        </a:ln>
                        <a:solidFill>
                          <a:schemeClr val="tx1"/>
                        </a:solidFill>
                        <a:effectLst/>
                        <a:latin typeface="Century Gothic" panose="020B0502020202020204" pitchFamily="34" charset="0"/>
                        <a:cs typeface="Times New Roman" pitchFamily="18" charset="0"/>
                      </a:endParaRPr>
                    </a:p>
                  </a:txBody>
                  <a:tcPr marL="37951" marR="37951"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5">
                        <a:lumMod val="90000"/>
                      </a:schemeClr>
                    </a:soli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bl>
          </a:graphicData>
        </a:graphic>
      </p:graphicFrame>
    </p:spTree>
    <p:extLst>
      <p:ext uri="{BB962C8B-B14F-4D97-AF65-F5344CB8AC3E}">
        <p14:creationId xmlns:p14="http://schemas.microsoft.com/office/powerpoint/2010/main" val="1306829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smtClean="0"/>
              <a:t>Nostrand</a:t>
            </a:r>
            <a:r>
              <a:rPr lang="el-GR" sz="2800" dirty="0" smtClean="0"/>
              <a:t> </a:t>
            </a:r>
            <a:r>
              <a:rPr lang="en-GB" sz="2800" dirty="0" smtClean="0"/>
              <a:t>Reinhold</a:t>
            </a:r>
            <a:r>
              <a:rPr lang="el-GR" sz="2800" dirty="0" smtClean="0"/>
              <a:t>.</a:t>
            </a:r>
            <a:endParaRPr lang="en-GB" sz="2800" dirty="0" smtClean="0"/>
          </a:p>
          <a:p>
            <a:r>
              <a:rPr lang="el-GR" sz="2800" dirty="0" smtClean="0"/>
              <a:t>Μπαμπίλης Δ. (2008)</a:t>
            </a:r>
            <a:r>
              <a:rPr lang="en-US" sz="2800" dirty="0" smtClean="0"/>
              <a:t>.</a:t>
            </a:r>
            <a:r>
              <a:rPr lang="el-GR" sz="2800" dirty="0" smtClean="0"/>
              <a:t> Αρδευτικά δίκτυα πρασίνου. Εκδόσεις Σταμούλη, Αθήνα.</a:t>
            </a:r>
          </a:p>
          <a:p>
            <a:r>
              <a:rPr lang="el-GR" sz="2800" dirty="0" smtClean="0"/>
              <a:t>Σπαντιδάκης Ι. (1999) Γράστις – Επιστήμη και Τεχνική του Χλοοτάπητα. Εκδόσεις Σταµούλης, Αθήνα</a:t>
            </a:r>
          </a:p>
          <a:p>
            <a:r>
              <a:rPr lang="el-GR" sz="2800" dirty="0" smtClean="0"/>
              <a:t>Pycraft D. (1990) Γκαζόν, Φυτά Εδαφοκάλυψης: Τα Ζιζάνια και η Καταπολέμησή τους.</a:t>
            </a:r>
          </a:p>
          <a:p>
            <a:r>
              <a:rPr lang="en-US" sz="2800" dirty="0" smtClean="0"/>
              <a:t>Watkins, J.A. (1987). Turf Irrigation Manual. Telsco, Dallas.</a:t>
            </a:r>
            <a:endParaRPr lang="el-GR" sz="2800" dirty="0"/>
          </a:p>
          <a:p>
            <a:endParaRPr lang="el-GR" sz="2800" dirty="0" smtClean="0"/>
          </a:p>
        </p:txBody>
      </p:sp>
    </p:spTree>
    <p:extLst>
      <p:ext uri="{BB962C8B-B14F-4D97-AF65-F5344CB8AC3E}">
        <p14:creationId xmlns:p14="http://schemas.microsoft.com/office/powerpoint/2010/main" val="33425141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16</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17</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18</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a:t>
            </a:r>
            <a:r>
              <a:rPr lang="el-GR" sz="2400" dirty="0" smtClean="0"/>
              <a:t>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a:t>
            </a:r>
            <a:r>
              <a:rPr lang="en-US" sz="2400" dirty="0" smtClean="0">
                <a:solidFill>
                  <a:srgbClr val="FF0000"/>
                </a:solidFill>
                <a:hlinkClick r:id="rId3" tooltip="Μετάβαση στην ιστοσελίδα του μαθήματος"/>
              </a:rPr>
              <a:t>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19</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20</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21</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22</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23</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smtClean="0">
                <a:solidFill>
                  <a:srgbClr val="0070C0"/>
                </a:solidFill>
                <a:hlinkClick r:id="rId3" action="ppaction://hlinksldjump"/>
              </a:rPr>
              <a:t>Μονάδα </a:t>
            </a:r>
            <a:r>
              <a:rPr lang="el-GR" sz="2800" dirty="0" smtClean="0">
                <a:solidFill>
                  <a:srgbClr val="0070C0"/>
                </a:solidFill>
                <a:hlinkClick r:id="rId3" action="ppaction://hlinksldjump"/>
              </a:rPr>
              <a:t>ελέγχου</a:t>
            </a: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Τεχνολογία Πρασίνου</a:t>
            </a:r>
            <a:endParaRPr lang="el-GR" b="1" dirty="0" smtClean="0"/>
          </a:p>
        </p:txBody>
      </p:sp>
      <p:sp>
        <p:nvSpPr>
          <p:cNvPr id="2" name="Θέση περιεχομένου 1"/>
          <p:cNvSpPr>
            <a:spLocks noGrp="1"/>
          </p:cNvSpPr>
          <p:nvPr>
            <p:ph idx="1"/>
          </p:nvPr>
        </p:nvSpPr>
        <p:spPr/>
        <p:txBody>
          <a:bodyPr>
            <a:normAutofit/>
          </a:bodyPr>
          <a:lstStyle/>
          <a:p>
            <a:r>
              <a:rPr lang="el-GR" sz="2800" b="1" dirty="0"/>
              <a:t>Χλοοτάπητας: Κριτήρια επιλογής</a:t>
            </a:r>
            <a:endParaRPr lang="el-GR" sz="2800" b="1"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4</a:t>
            </a:fld>
            <a:endParaRPr lang="el-GR" dirty="0"/>
          </a:p>
        </p:txBody>
      </p:sp>
    </p:spTree>
    <p:extLst>
      <p:ext uri="{BB962C8B-B14F-4D97-AF65-F5344CB8AC3E}">
        <p14:creationId xmlns:p14="http://schemas.microsoft.com/office/powerpoint/2010/main" val="37569189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a:xfrm>
            <a:off x="457200" y="361950"/>
            <a:ext cx="8229600" cy="704850"/>
          </a:xfrm>
        </p:spPr>
        <p:txBody>
          <a:bodyPr>
            <a:normAutofit fontScale="90000"/>
          </a:bodyPr>
          <a:lstStyle/>
          <a:p>
            <a:pPr eaLnBrk="1" hangingPunct="1"/>
            <a:r>
              <a:rPr lang="el-GR" altLang="el-GR" b="1" dirty="0" smtClean="0"/>
              <a:t>Παράγοντες κατάταξης διαφόρων ειδών χλοοτάπητα </a:t>
            </a:r>
            <a:endParaRPr lang="el-GR" altLang="el-GR" b="1" dirty="0" smtClean="0"/>
          </a:p>
        </p:txBody>
      </p:sp>
      <p:graphicFrame>
        <p:nvGraphicFramePr>
          <p:cNvPr id="4" name="Θέση περιεχομένου 3"/>
          <p:cNvGraphicFramePr>
            <a:graphicFrameLocks noGrp="1"/>
          </p:cNvGraphicFramePr>
          <p:nvPr>
            <p:ph idx="1"/>
            <p:custDataLst>
              <p:tags r:id="rId1"/>
            </p:custDataLst>
          </p:nvPr>
        </p:nvGraphicFramePr>
        <p:xfrm>
          <a:off x="457200" y="1484313"/>
          <a:ext cx="8229601" cy="4321176"/>
        </p:xfrm>
        <a:graphic>
          <a:graphicData uri="http://schemas.openxmlformats.org/drawingml/2006/table">
            <a:tbl>
              <a:tblPr firstRow="1" firstCol="1">
                <a:tableStyleId>{5C22544A-7EE6-4342-B048-85BDC9FD1C3A}</a:tableStyleId>
              </a:tblPr>
              <a:tblGrid>
                <a:gridCol w="1645324"/>
                <a:gridCol w="1765140"/>
                <a:gridCol w="1526503"/>
                <a:gridCol w="1883961"/>
                <a:gridCol w="1408673"/>
              </a:tblGrid>
              <a:tr h="540147">
                <a:tc>
                  <a:txBody>
                    <a:bodyPr/>
                    <a:lstStyle/>
                    <a:p>
                      <a:pPr algn="ctr">
                        <a:lnSpc>
                          <a:spcPct val="100000"/>
                        </a:lnSpc>
                        <a:spcAft>
                          <a:spcPts val="0"/>
                        </a:spcAft>
                      </a:pPr>
                      <a:r>
                        <a:rPr lang="el-GR" sz="1600" dirty="0" smtClean="0">
                          <a:effectLst/>
                          <a:latin typeface="Century Gothic" panose="020B0502020202020204" pitchFamily="34" charset="0"/>
                        </a:rPr>
                        <a:t>Εγκατάσταση</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Ψυχρόφιλα</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Ημέρες φυτρώματος</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50000"/>
                      </a:schemeClr>
                    </a:solidFill>
                  </a:tcPr>
                </a:tc>
                <a:tc>
                  <a:txBody>
                    <a:bodyPr/>
                    <a:lstStyle/>
                    <a:p>
                      <a:pPr algn="ctr">
                        <a:lnSpc>
                          <a:spcPct val="100000"/>
                        </a:lnSpc>
                        <a:spcAft>
                          <a:spcPts val="0"/>
                        </a:spcAft>
                      </a:pPr>
                      <a:r>
                        <a:rPr lang="en-US" sz="1600" dirty="0" err="1">
                          <a:effectLst/>
                          <a:latin typeface="Century Gothic" panose="020B0502020202020204" pitchFamily="34" charset="0"/>
                        </a:rPr>
                        <a:t>Θερμόφιλ</a:t>
                      </a:r>
                      <a:r>
                        <a:rPr lang="en-US" sz="1600" dirty="0">
                          <a:effectLst/>
                          <a:latin typeface="Century Gothic" panose="020B0502020202020204" pitchFamily="34" charset="0"/>
                        </a:rPr>
                        <a:t>α</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50000"/>
                      </a:schemeClr>
                    </a:solidFill>
                  </a:tcPr>
                </a:tc>
                <a:tc>
                  <a:txBody>
                    <a:bodyPr/>
                    <a:lstStyle/>
                    <a:p>
                      <a:pPr algn="ctr">
                        <a:lnSpc>
                          <a:spcPct val="100000"/>
                        </a:lnSpc>
                        <a:spcAft>
                          <a:spcPts val="0"/>
                        </a:spcAft>
                      </a:pPr>
                      <a:r>
                        <a:rPr lang="en-US" sz="1600" dirty="0" err="1">
                          <a:effectLst/>
                          <a:latin typeface="Century Gothic" panose="020B0502020202020204" pitchFamily="34" charset="0"/>
                        </a:rPr>
                        <a:t>Ημέρες</a:t>
                      </a:r>
                      <a:r>
                        <a:rPr lang="en-US" sz="1600" dirty="0">
                          <a:effectLst/>
                          <a:latin typeface="Century Gothic" panose="020B0502020202020204" pitchFamily="34" charset="0"/>
                        </a:rPr>
                        <a:t> </a:t>
                      </a:r>
                      <a:r>
                        <a:rPr lang="en-US" sz="1600" dirty="0" err="1">
                          <a:effectLst/>
                          <a:latin typeface="Century Gothic" panose="020B0502020202020204" pitchFamily="34" charset="0"/>
                        </a:rPr>
                        <a:t>φυτρώμ</a:t>
                      </a:r>
                      <a:r>
                        <a:rPr lang="en-US" sz="1600" dirty="0">
                          <a:effectLst/>
                          <a:latin typeface="Century Gothic" panose="020B0502020202020204" pitchFamily="34" charset="0"/>
                        </a:rPr>
                        <a:t>ατος</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50000"/>
                      </a:schemeClr>
                    </a:solidFill>
                  </a:tcPr>
                </a:tc>
              </a:tr>
              <a:tr h="540147">
                <a:tc>
                  <a:txBody>
                    <a:bodyPr/>
                    <a:lstStyle/>
                    <a:p>
                      <a:pPr algn="ctr">
                        <a:lnSpc>
                          <a:spcPct val="100000"/>
                        </a:lnSpc>
                        <a:spcAft>
                          <a:spcPts val="0"/>
                        </a:spcAft>
                      </a:pPr>
                      <a:r>
                        <a:rPr lang="en-US" sz="1600" dirty="0">
                          <a:effectLst/>
                          <a:latin typeface="Century Gothic" panose="020B0502020202020204" pitchFamily="34" charset="0"/>
                        </a:rPr>
                        <a:t>Τα</a:t>
                      </a:r>
                      <a:r>
                        <a:rPr lang="en-US" sz="1600" dirty="0" err="1">
                          <a:effectLst/>
                          <a:latin typeface="Century Gothic" panose="020B0502020202020204" pitchFamily="34" charset="0"/>
                        </a:rPr>
                        <a:t>χεί</a:t>
                      </a:r>
                      <a:r>
                        <a:rPr lang="en-US" sz="1600" dirty="0">
                          <a:effectLst/>
                          <a:latin typeface="Century Gothic" panose="020B0502020202020204" pitchFamily="34" charset="0"/>
                        </a:rPr>
                        <a:t>α</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Lolium perenne</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4-6</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Cynodon sp.</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8-12</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rowSpan="5">
                  <a:txBody>
                    <a:bodyPr/>
                    <a:lstStyle/>
                    <a:p>
                      <a:pPr algn="ctr">
                        <a:lnSpc>
                          <a:spcPct val="100000"/>
                        </a:lnSpc>
                        <a:spcAft>
                          <a:spcPts val="0"/>
                        </a:spcAft>
                      </a:pPr>
                      <a:r>
                        <a:rPr lang="en-US" sz="13800" dirty="0" smtClean="0">
                          <a:effectLst>
                            <a:outerShdw blurRad="38100" dist="38100" dir="2700000" algn="tl">
                              <a:srgbClr val="000000">
                                <a:alpha val="43137"/>
                              </a:srgbClr>
                            </a:outerShdw>
                          </a:effectLst>
                          <a:latin typeface="Century Gothic" panose="020B0502020202020204" pitchFamily="34" charset="0"/>
                          <a:sym typeface="Wingdings 3"/>
                        </a:rPr>
                        <a:t></a:t>
                      </a:r>
                      <a:endParaRPr lang="el-GR" sz="9600" dirty="0">
                        <a:solidFill>
                          <a:schemeClr val="bg1"/>
                        </a:solidFill>
                        <a:effectLst>
                          <a:outerShdw blurRad="38100" dist="38100" dir="2700000" algn="tl">
                            <a:srgbClr val="000000">
                              <a:alpha val="43137"/>
                            </a:srgbClr>
                          </a:outerShdw>
                        </a:effectLst>
                        <a:latin typeface="Century Gothic" panose="020B0502020202020204" pitchFamily="34" charset="0"/>
                        <a:ea typeface="Times New Roman"/>
                        <a:cs typeface="Times New Roman"/>
                      </a:endParaRPr>
                    </a:p>
                  </a:txBody>
                  <a:tcPr marL="37607" marR="37607" marT="0" marB="0">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Festuca </a:t>
                      </a:r>
                      <a:r>
                        <a:rPr lang="en-US" sz="1600" dirty="0" err="1">
                          <a:effectLst/>
                          <a:latin typeface="Century Gothic" panose="020B0502020202020204" pitchFamily="34" charset="0"/>
                        </a:rPr>
                        <a:t>arundinacea</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6-12</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Stenotashrun sp.</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Festuca </a:t>
                      </a:r>
                      <a:r>
                        <a:rPr lang="en-US" sz="1600" dirty="0" err="1">
                          <a:effectLst/>
                          <a:latin typeface="Century Gothic" panose="020B0502020202020204" pitchFamily="34" charset="0"/>
                        </a:rPr>
                        <a:t>sp</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5-12</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Paspalum sp.</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15-25</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a:t>
                      </a:r>
                      <a:r>
                        <a:rPr lang="en-US" sz="1600" dirty="0" err="1">
                          <a:effectLst/>
                          <a:latin typeface="Century Gothic" panose="020B0502020202020204" pitchFamily="34" charset="0"/>
                        </a:rPr>
                        <a:t>palustris</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5-12</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Eremochloe</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15-25</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tenuis</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5-12</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Anoxopus</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15-25</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Poa pratensis</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6-30</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Pennisetum</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r h="540147">
                <a:tc>
                  <a:txBody>
                    <a:bodyPr/>
                    <a:lstStyle/>
                    <a:p>
                      <a:pPr algn="ctr">
                        <a:lnSpc>
                          <a:spcPct val="100000"/>
                        </a:lnSpc>
                        <a:spcAft>
                          <a:spcPts val="0"/>
                        </a:spcAft>
                      </a:pPr>
                      <a:r>
                        <a:rPr lang="en-US" sz="1600" dirty="0" err="1">
                          <a:effectLst/>
                          <a:latin typeface="Century Gothic" panose="020B0502020202020204" pitchFamily="34" charset="0"/>
                        </a:rPr>
                        <a:t>Βρ</a:t>
                      </a:r>
                      <a:r>
                        <a:rPr lang="en-US" sz="1600" dirty="0">
                          <a:effectLst/>
                          <a:latin typeface="Century Gothic" panose="020B0502020202020204" pitchFamily="34" charset="0"/>
                        </a:rPr>
                        <a:t>αδεία</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lumMod val="75000"/>
                      </a:schemeClr>
                    </a:solidFill>
                  </a:tcPr>
                </a:tc>
                <a:tc>
                  <a:txBody>
                    <a:bodyPr/>
                    <a:lstStyle/>
                    <a:p>
                      <a:pPr algn="just">
                        <a:lnSpc>
                          <a:spcPct val="100000"/>
                        </a:lnSpc>
                        <a:spcAft>
                          <a:spcPts val="0"/>
                        </a:spcAft>
                      </a:pPr>
                      <a:r>
                        <a:rPr lang="en-US" sz="1600">
                          <a:effectLst/>
                          <a:latin typeface="Century Gothic" panose="020B0502020202020204" pitchFamily="34" charset="0"/>
                        </a:rPr>
                        <a:t> </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just">
                        <a:lnSpc>
                          <a:spcPct val="100000"/>
                        </a:lnSpc>
                        <a:spcAft>
                          <a:spcPts val="0"/>
                        </a:spcAft>
                      </a:pPr>
                      <a:r>
                        <a:rPr lang="en-US" sz="1600" dirty="0">
                          <a:effectLst/>
                          <a:latin typeface="Century Gothic" panose="020B0502020202020204" pitchFamily="34" charset="0"/>
                        </a:rPr>
                        <a:t> </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Zoysia sp.</a:t>
                      </a:r>
                      <a:endParaRPr lang="el-GR" sz="1600">
                        <a:effectLst/>
                        <a:latin typeface="Century Gothic" panose="020B0502020202020204" pitchFamily="34" charset="0"/>
                        <a:ea typeface="Times New Roman"/>
                        <a:cs typeface="Times New Roman"/>
                      </a:endParaRPr>
                    </a:p>
                  </a:txBody>
                  <a:tcPr marL="37607" marR="37607" marT="0" marB="0" anchor="ctr">
                    <a:solidFill>
                      <a:schemeClr val="accent1"/>
                    </a:solidFill>
                  </a:tcPr>
                </a:tc>
                <a:tc>
                  <a:txBody>
                    <a:bodyPr/>
                    <a:lstStyle/>
                    <a:p>
                      <a:pPr algn="ctr">
                        <a:lnSpc>
                          <a:spcPct val="100000"/>
                        </a:lnSpc>
                        <a:spcAft>
                          <a:spcPts val="0"/>
                        </a:spcAft>
                      </a:pPr>
                      <a:r>
                        <a:rPr lang="en-US" sz="1600" dirty="0">
                          <a:effectLst/>
                          <a:latin typeface="Century Gothic" panose="020B0502020202020204" pitchFamily="34" charset="0"/>
                        </a:rPr>
                        <a:t>(-)</a:t>
                      </a:r>
                      <a:endParaRPr lang="el-GR" sz="1600" dirty="0">
                        <a:effectLst/>
                        <a:latin typeface="Century Gothic" panose="020B0502020202020204" pitchFamily="34" charset="0"/>
                        <a:ea typeface="Times New Roman"/>
                        <a:cs typeface="Times New Roman"/>
                      </a:endParaRPr>
                    </a:p>
                  </a:txBody>
                  <a:tcPr marL="37607" marR="37607" marT="0" marB="0" anchor="ctr">
                    <a:solidFill>
                      <a:schemeClr val="accent1"/>
                    </a:solidFill>
                  </a:tcPr>
                </a:tc>
              </a:tr>
            </a:tbl>
          </a:graphicData>
        </a:graphic>
      </p:graphicFrame>
    </p:spTree>
    <p:extLst>
      <p:ext uri="{BB962C8B-B14F-4D97-AF65-F5344CB8AC3E}">
        <p14:creationId xmlns:p14="http://schemas.microsoft.com/office/powerpoint/2010/main" val="33500475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a:xfrm>
            <a:off x="457200" y="203200"/>
            <a:ext cx="8229600" cy="704850"/>
          </a:xfrm>
        </p:spPr>
        <p:txBody>
          <a:bodyPr>
            <a:normAutofit fontScale="90000"/>
          </a:bodyPr>
          <a:lstStyle/>
          <a:p>
            <a:pPr eaLnBrk="1" hangingPunct="1"/>
            <a:r>
              <a:rPr lang="el-GR" altLang="el-GR" b="1" dirty="0" smtClean="0"/>
              <a:t>Αντοχή στην χαμηλή θερμοκρασία</a:t>
            </a:r>
          </a:p>
        </p:txBody>
      </p:sp>
      <p:graphicFrame>
        <p:nvGraphicFramePr>
          <p:cNvPr id="5" name="Θέση περιεχομένου 4"/>
          <p:cNvGraphicFramePr>
            <a:graphicFrameLocks noGrp="1"/>
          </p:cNvGraphicFramePr>
          <p:nvPr>
            <p:ph idx="1"/>
            <p:custDataLst>
              <p:tags r:id="rId1"/>
            </p:custDataLst>
          </p:nvPr>
        </p:nvGraphicFramePr>
        <p:xfrm>
          <a:off x="457200" y="1555750"/>
          <a:ext cx="8229600" cy="4321176"/>
        </p:xfrm>
        <a:graphic>
          <a:graphicData uri="http://schemas.openxmlformats.org/drawingml/2006/table">
            <a:tbl>
              <a:tblPr firstRow="1" firstCol="1">
                <a:tableStyleId>{5C22544A-7EE6-4342-B048-85BDC9FD1C3A}</a:tableStyleId>
              </a:tblPr>
              <a:tblGrid>
                <a:gridCol w="2543694"/>
                <a:gridCol w="2842953"/>
                <a:gridCol w="2842953"/>
              </a:tblGrid>
              <a:tr h="540147">
                <a:tc>
                  <a:txBody>
                    <a:bodyPr/>
                    <a:lstStyle/>
                    <a:p>
                      <a:pPr algn="ctr">
                        <a:lnSpc>
                          <a:spcPct val="100000"/>
                        </a:lnSpc>
                        <a:spcAft>
                          <a:spcPts val="0"/>
                        </a:spcAft>
                      </a:pPr>
                      <a:r>
                        <a:rPr lang="el-GR" sz="1600" dirty="0" smtClean="0">
                          <a:effectLst/>
                          <a:latin typeface="Century Gothic" panose="020B0502020202020204" pitchFamily="34" charset="0"/>
                        </a:rPr>
                        <a:t>Ψύχος</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Ψυχρόφιλα</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Θερμόφιλα</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r>
              <a:tr h="540147">
                <a:tc>
                  <a:txBody>
                    <a:bodyPr/>
                    <a:lstStyle/>
                    <a:p>
                      <a:pPr algn="ctr">
                        <a:lnSpc>
                          <a:spcPct val="100000"/>
                        </a:lnSpc>
                        <a:spcAft>
                          <a:spcPts val="0"/>
                        </a:spcAft>
                      </a:pPr>
                      <a:r>
                        <a:rPr lang="el-GR" sz="1600" dirty="0" smtClean="0">
                          <a:effectLst/>
                          <a:latin typeface="Century Gothic" panose="020B0502020202020204" pitchFamily="34" charset="0"/>
                        </a:rPr>
                        <a:t>Υψηλή</a:t>
                      </a:r>
                      <a:endParaRPr lang="el-GR" sz="1600" dirty="0">
                        <a:effectLst/>
                        <a:latin typeface="Century Gothic" panose="020B0502020202020204" pitchFamily="34" charset="0"/>
                        <a:ea typeface="Times New Roman"/>
                        <a:cs typeface="Times New Roman"/>
                      </a:endParaRPr>
                    </a:p>
                  </a:txBody>
                  <a:tcPr marL="37606" marR="37606" marT="0" marB="0" anchor="ctr">
                    <a:lnB w="12700" cap="flat" cmpd="sng" algn="ctr">
                      <a:no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el-GR" sz="1600" dirty="0" err="1" smtClean="0">
                          <a:effectLst/>
                          <a:latin typeface="Century Gothic" panose="020B0502020202020204" pitchFamily="34" charset="0"/>
                        </a:rPr>
                        <a:t>Agrostis</a:t>
                      </a:r>
                      <a:r>
                        <a:rPr lang="el-GR" sz="1600" dirty="0" smtClean="0">
                          <a:effectLst/>
                          <a:latin typeface="Century Gothic" panose="020B0502020202020204" pitchFamily="34" charset="0"/>
                        </a:rPr>
                        <a:t> </a:t>
                      </a:r>
                      <a:r>
                        <a:rPr lang="el-GR" sz="1600" dirty="0" err="1" smtClean="0">
                          <a:effectLst/>
                          <a:latin typeface="Century Gothic" panose="020B0502020202020204" pitchFamily="34" charset="0"/>
                        </a:rPr>
                        <a:t>palustris</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Zoysia sp.</a:t>
                      </a:r>
                      <a:endParaRPr lang="el-GR" sz="16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rowSpan="5">
                  <a:txBody>
                    <a:bodyPr/>
                    <a:lstStyle/>
                    <a:p>
                      <a:pPr algn="ctr">
                        <a:lnSpc>
                          <a:spcPct val="100000"/>
                        </a:lnSpc>
                        <a:spcAft>
                          <a:spcPts val="0"/>
                        </a:spcAft>
                      </a:pPr>
                      <a:r>
                        <a:rPr lang="en-US" sz="13800" dirty="0" smtClean="0">
                          <a:effectLst>
                            <a:outerShdw blurRad="38100" dist="38100" dir="2700000" algn="tl">
                              <a:srgbClr val="000000">
                                <a:alpha val="43137"/>
                              </a:srgbClr>
                            </a:outerShdw>
                          </a:effectLst>
                          <a:latin typeface="Century Gothic" panose="020B0502020202020204" pitchFamily="34" charset="0"/>
                          <a:sym typeface="Wingdings 3"/>
                        </a:rPr>
                        <a:t></a:t>
                      </a:r>
                      <a:endParaRPr lang="el-GR" sz="9600" dirty="0">
                        <a:solidFill>
                          <a:schemeClr val="bg1"/>
                        </a:solidFill>
                        <a:effectLst>
                          <a:outerShdw blurRad="38100" dist="38100" dir="2700000" algn="tl">
                            <a:srgbClr val="000000">
                              <a:alpha val="43137"/>
                            </a:srgbClr>
                          </a:outerShdw>
                        </a:effectLst>
                        <a:latin typeface="Century Gothic" panose="020B0502020202020204" pitchFamily="34" charset="0"/>
                        <a:ea typeface="Times New Roman"/>
                        <a:cs typeface="Times New Roman"/>
                      </a:endParaRPr>
                    </a:p>
                  </a:txBody>
                  <a:tcPr marL="37606" marR="37606"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Poa pratensis</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Cynodon sp.</a:t>
                      </a:r>
                      <a:endParaRPr lang="el-GR" sz="16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tenuis</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Paspalum sp.</a:t>
                      </a:r>
                      <a:endParaRPr lang="el-GR" sz="16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Festuca sp.</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Eremochloa</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Festuca </a:t>
                      </a:r>
                      <a:r>
                        <a:rPr lang="en-US" sz="1600" dirty="0" err="1">
                          <a:effectLst/>
                          <a:latin typeface="Century Gothic" panose="020B0502020202020204" pitchFamily="34" charset="0"/>
                        </a:rPr>
                        <a:t>arundinacea</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Anoxopus</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Lolium perenne</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Pennisetum</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40147">
                <a:tc>
                  <a:txBody>
                    <a:bodyPr/>
                    <a:lstStyle/>
                    <a:p>
                      <a:pPr algn="ctr">
                        <a:lnSpc>
                          <a:spcPct val="100000"/>
                        </a:lnSpc>
                        <a:spcAft>
                          <a:spcPts val="0"/>
                        </a:spcAft>
                      </a:pPr>
                      <a:r>
                        <a:rPr lang="en-US" sz="1600" dirty="0">
                          <a:effectLst/>
                          <a:latin typeface="Century Gothic" panose="020B0502020202020204" pitchFamily="34" charset="0"/>
                        </a:rPr>
                        <a:t>Χα</a:t>
                      </a:r>
                      <a:r>
                        <a:rPr lang="en-US" sz="1600" dirty="0" err="1">
                          <a:effectLst/>
                          <a:latin typeface="Century Gothic" panose="020B0502020202020204" pitchFamily="34" charset="0"/>
                        </a:rPr>
                        <a:t>μηλή</a:t>
                      </a:r>
                      <a:endParaRPr lang="el-GR" sz="1600" dirty="0">
                        <a:effectLst/>
                        <a:latin typeface="Century Gothic" panose="020B0502020202020204" pitchFamily="34" charset="0"/>
                        <a:ea typeface="Times New Roman"/>
                        <a:cs typeface="Times New Roman"/>
                      </a:endParaRPr>
                    </a:p>
                  </a:txBody>
                  <a:tcPr marL="37606" marR="37606" marT="0" marB="0" anchor="ctr">
                    <a:lnT w="12700" cap="flat" cmpd="sng" algn="ctr">
                      <a:noFill/>
                      <a:prstDash val="solid"/>
                      <a:round/>
                      <a:headEnd type="none" w="med" len="med"/>
                      <a:tailEnd type="none" w="med" len="med"/>
                    </a:lnT>
                    <a:solidFill>
                      <a:schemeClr val="accent1">
                        <a:lumMod val="75000"/>
                      </a:schemeClr>
                    </a:solidFill>
                  </a:tcPr>
                </a:tc>
                <a:tc>
                  <a:txBody>
                    <a:bodyPr/>
                    <a:lstStyle/>
                    <a:p>
                      <a:pPr algn="just">
                        <a:lnSpc>
                          <a:spcPct val="100000"/>
                        </a:lnSpc>
                        <a:spcAft>
                          <a:spcPts val="0"/>
                        </a:spcAft>
                      </a:pPr>
                      <a:r>
                        <a:rPr lang="en-US" sz="1600" dirty="0">
                          <a:effectLst/>
                          <a:latin typeface="Century Gothic" panose="020B0502020202020204" pitchFamily="34" charset="0"/>
                        </a:rPr>
                        <a:t> </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Stenotaphrum</a:t>
                      </a:r>
                      <a:r>
                        <a:rPr lang="en-US"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bl>
          </a:graphicData>
        </a:graphic>
      </p:graphicFrame>
    </p:spTree>
    <p:extLst>
      <p:ext uri="{BB962C8B-B14F-4D97-AF65-F5344CB8AC3E}">
        <p14:creationId xmlns:p14="http://schemas.microsoft.com/office/powerpoint/2010/main" val="1245391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a:xfrm>
            <a:off x="457200" y="203200"/>
            <a:ext cx="8229600" cy="704850"/>
          </a:xfrm>
        </p:spPr>
        <p:txBody>
          <a:bodyPr>
            <a:normAutofit fontScale="90000"/>
          </a:bodyPr>
          <a:lstStyle/>
          <a:p>
            <a:pPr eaLnBrk="1" hangingPunct="1"/>
            <a:r>
              <a:rPr lang="el-GR" altLang="el-GR" b="1" dirty="0" smtClean="0"/>
              <a:t>Αντοχή στην ξηρασία</a:t>
            </a:r>
          </a:p>
        </p:txBody>
      </p:sp>
      <p:graphicFrame>
        <p:nvGraphicFramePr>
          <p:cNvPr id="4" name="Θέση περιεχομένου 3"/>
          <p:cNvGraphicFramePr>
            <a:graphicFrameLocks noGrp="1" noChangeAspect="1"/>
          </p:cNvGraphicFramePr>
          <p:nvPr>
            <p:ph idx="1"/>
            <p:custDataLst>
              <p:tags r:id="rId1"/>
            </p:custDataLst>
          </p:nvPr>
        </p:nvGraphicFramePr>
        <p:xfrm>
          <a:off x="457200" y="1593850"/>
          <a:ext cx="8229599" cy="4283072"/>
        </p:xfrm>
        <a:graphic>
          <a:graphicData uri="http://schemas.openxmlformats.org/drawingml/2006/table">
            <a:tbl>
              <a:tblPr firstRow="1" firstCol="1">
                <a:tableStyleId>{5C22544A-7EE6-4342-B048-85BDC9FD1C3A}</a:tableStyleId>
              </a:tblPr>
              <a:tblGrid>
                <a:gridCol w="2543693"/>
                <a:gridCol w="2842953"/>
                <a:gridCol w="2842953"/>
              </a:tblGrid>
              <a:tr h="535384">
                <a:tc>
                  <a:txBody>
                    <a:bodyPr/>
                    <a:lstStyle/>
                    <a:p>
                      <a:pPr algn="ctr">
                        <a:lnSpc>
                          <a:spcPct val="100000"/>
                        </a:lnSpc>
                        <a:spcAft>
                          <a:spcPts val="0"/>
                        </a:spcAft>
                      </a:pPr>
                      <a:r>
                        <a:rPr lang="en-US" sz="1600" dirty="0" err="1">
                          <a:effectLst/>
                          <a:latin typeface="Century Gothic" panose="020B0502020202020204" pitchFamily="34" charset="0"/>
                        </a:rPr>
                        <a:t>Αντοχή</a:t>
                      </a:r>
                      <a:r>
                        <a:rPr lang="en-US" sz="1600" dirty="0">
                          <a:effectLst/>
                          <a:latin typeface="Century Gothic" panose="020B0502020202020204" pitchFamily="34" charset="0"/>
                        </a:rPr>
                        <a:t> </a:t>
                      </a:r>
                      <a:r>
                        <a:rPr lang="en-US" sz="1600" dirty="0" err="1">
                          <a:effectLst/>
                          <a:latin typeface="Century Gothic" panose="020B0502020202020204" pitchFamily="34" charset="0"/>
                        </a:rPr>
                        <a:t>σε</a:t>
                      </a:r>
                      <a:r>
                        <a:rPr lang="en-US" sz="1600" dirty="0">
                          <a:effectLst/>
                          <a:latin typeface="Century Gothic" panose="020B0502020202020204" pitchFamily="34" charset="0"/>
                        </a:rPr>
                        <a:t> </a:t>
                      </a:r>
                      <a:r>
                        <a:rPr lang="en-US" sz="1600" dirty="0" err="1">
                          <a:effectLst/>
                          <a:latin typeface="Century Gothic" panose="020B0502020202020204" pitchFamily="34" charset="0"/>
                        </a:rPr>
                        <a:t>ξηρ</a:t>
                      </a:r>
                      <a:r>
                        <a:rPr lang="en-US" sz="1600" dirty="0">
                          <a:effectLst/>
                          <a:latin typeface="Century Gothic" panose="020B0502020202020204" pitchFamily="34" charset="0"/>
                        </a:rPr>
                        <a:t>ασία</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c>
                  <a:txBody>
                    <a:bodyPr/>
                    <a:lstStyle/>
                    <a:p>
                      <a:pPr algn="ctr">
                        <a:lnSpc>
                          <a:spcPct val="100000"/>
                        </a:lnSpc>
                        <a:spcAft>
                          <a:spcPts val="0"/>
                        </a:spcAft>
                      </a:pPr>
                      <a:r>
                        <a:rPr lang="en-US" sz="1600" dirty="0" err="1">
                          <a:effectLst/>
                          <a:latin typeface="Century Gothic" panose="020B0502020202020204" pitchFamily="34" charset="0"/>
                        </a:rPr>
                        <a:t>Ψυχρόφιλ</a:t>
                      </a:r>
                      <a:r>
                        <a:rPr lang="en-US" sz="1600" dirty="0">
                          <a:effectLst/>
                          <a:latin typeface="Century Gothic" panose="020B0502020202020204" pitchFamily="34" charset="0"/>
                        </a:rPr>
                        <a:t>α</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c>
                  <a:txBody>
                    <a:bodyPr/>
                    <a:lstStyle/>
                    <a:p>
                      <a:pPr algn="ctr">
                        <a:lnSpc>
                          <a:spcPct val="100000"/>
                        </a:lnSpc>
                        <a:spcAft>
                          <a:spcPts val="0"/>
                        </a:spcAft>
                      </a:pPr>
                      <a:r>
                        <a:rPr lang="en-US" sz="1600" dirty="0" err="1">
                          <a:effectLst/>
                          <a:latin typeface="Century Gothic" panose="020B0502020202020204" pitchFamily="34" charset="0"/>
                        </a:rPr>
                        <a:t>Θερμόφιλ</a:t>
                      </a:r>
                      <a:r>
                        <a:rPr lang="en-US" sz="1600" dirty="0">
                          <a:effectLst/>
                          <a:latin typeface="Century Gothic" panose="020B0502020202020204" pitchFamily="34" charset="0"/>
                        </a:rPr>
                        <a:t>α</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lumMod val="50000"/>
                      </a:schemeClr>
                    </a:solidFill>
                  </a:tcPr>
                </a:tc>
              </a:tr>
              <a:tr h="535384">
                <a:tc>
                  <a:txBody>
                    <a:bodyPr/>
                    <a:lstStyle/>
                    <a:p>
                      <a:pPr algn="ctr">
                        <a:lnSpc>
                          <a:spcPct val="100000"/>
                        </a:lnSpc>
                        <a:spcAft>
                          <a:spcPts val="0"/>
                        </a:spcAft>
                      </a:pPr>
                      <a:r>
                        <a:rPr lang="en-US" sz="1600" dirty="0" err="1">
                          <a:effectLst/>
                          <a:latin typeface="Century Gothic" panose="020B0502020202020204" pitchFamily="34" charset="0"/>
                        </a:rPr>
                        <a:t>Υψηλή</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Festuca</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Pennisetum secundatum</a:t>
                      </a:r>
                      <a:endParaRPr lang="el-GR" sz="12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rowSpan="5">
                  <a:txBody>
                    <a:bodyPr/>
                    <a:lstStyle/>
                    <a:p>
                      <a:pPr algn="ctr">
                        <a:lnSpc>
                          <a:spcPct val="100000"/>
                        </a:lnSpc>
                        <a:spcAft>
                          <a:spcPts val="0"/>
                        </a:spcAft>
                      </a:pPr>
                      <a:r>
                        <a:rPr lang="en-US" sz="13800" dirty="0" smtClean="0">
                          <a:effectLst>
                            <a:outerShdw blurRad="38100" dist="38100" dir="2700000" algn="tl">
                              <a:srgbClr val="000000">
                                <a:alpha val="43137"/>
                              </a:srgbClr>
                            </a:outerShdw>
                          </a:effectLst>
                          <a:latin typeface="Century Gothic" panose="020B0502020202020204" pitchFamily="34" charset="0"/>
                          <a:sym typeface="Wingdings 3"/>
                        </a:rPr>
                        <a:t></a:t>
                      </a:r>
                      <a:endParaRPr lang="el-GR" sz="9600" dirty="0">
                        <a:solidFill>
                          <a:schemeClr val="bg1"/>
                        </a:solidFill>
                        <a:effectLst>
                          <a:outerShdw blurRad="38100" dist="38100" dir="2700000" algn="tl">
                            <a:srgbClr val="000000">
                              <a:alpha val="43137"/>
                            </a:srgbClr>
                          </a:outerShdw>
                        </a:effectLst>
                        <a:latin typeface="Century Gothic" panose="020B0502020202020204" pitchFamily="34" charset="0"/>
                        <a:ea typeface="Times New Roman"/>
                        <a:cs typeface="Times New Roman"/>
                      </a:endParaRPr>
                    </a:p>
                  </a:txBody>
                  <a:tcPr marL="37606" marR="37606" marT="0" marB="0" anchor="ctr">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Festuca </a:t>
                      </a:r>
                      <a:r>
                        <a:rPr lang="en-US" sz="1600" dirty="0" err="1">
                          <a:effectLst/>
                          <a:latin typeface="Century Gothic" panose="020B0502020202020204" pitchFamily="34" charset="0"/>
                        </a:rPr>
                        <a:t>arundinacea</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Cynodon sp.</a:t>
                      </a:r>
                      <a:endParaRPr lang="el-GR" sz="12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a:t>
                      </a:r>
                      <a:r>
                        <a:rPr lang="en-US" sz="1600" dirty="0" err="1">
                          <a:effectLst/>
                          <a:latin typeface="Century Gothic" panose="020B0502020202020204" pitchFamily="34" charset="0"/>
                        </a:rPr>
                        <a:t>palustris</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a:effectLst/>
                          <a:latin typeface="Century Gothic" panose="020B0502020202020204" pitchFamily="34" charset="0"/>
                        </a:rPr>
                        <a:t>Zoysia sp.</a:t>
                      </a:r>
                      <a:endParaRPr lang="el-GR" sz="120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Lolium </a:t>
                      </a:r>
                      <a:r>
                        <a:rPr lang="en-US" sz="1600" dirty="0" err="1">
                          <a:effectLst/>
                          <a:latin typeface="Century Gothic" panose="020B0502020202020204" pitchFamily="34" charset="0"/>
                        </a:rPr>
                        <a:t>parenne</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Paspalum</a:t>
                      </a:r>
                      <a:r>
                        <a:rPr lang="en-US" sz="1600" dirty="0">
                          <a:effectLst/>
                          <a:latin typeface="Century Gothic" panose="020B0502020202020204" pitchFamily="34" charset="0"/>
                        </a:rPr>
                        <a:t> </a:t>
                      </a:r>
                      <a:r>
                        <a:rPr lang="en-US" sz="1600" dirty="0" err="1">
                          <a:effectLst/>
                          <a:latin typeface="Century Gothic" panose="020B0502020202020204" pitchFamily="34" charset="0"/>
                        </a:rPr>
                        <a:t>notatum</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tenuis</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Stenotaphrum</a:t>
                      </a:r>
                      <a:r>
                        <a:rPr lang="en-US" sz="1600" dirty="0">
                          <a:effectLst/>
                          <a:latin typeface="Century Gothic" panose="020B0502020202020204" pitchFamily="34" charset="0"/>
                        </a:rPr>
                        <a:t> sp.</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Poa pratensis</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Eremochloe</a:t>
                      </a:r>
                      <a:r>
                        <a:rPr lang="en-US" sz="1600" dirty="0">
                          <a:effectLst/>
                          <a:latin typeface="Century Gothic" panose="020B0502020202020204" pitchFamily="34" charset="0"/>
                        </a:rPr>
                        <a:t> sp.</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r h="535384">
                <a:tc>
                  <a:txBody>
                    <a:bodyPr/>
                    <a:lstStyle/>
                    <a:p>
                      <a:pPr algn="ctr">
                        <a:lnSpc>
                          <a:spcPct val="100000"/>
                        </a:lnSpc>
                        <a:spcAft>
                          <a:spcPts val="0"/>
                        </a:spcAft>
                      </a:pPr>
                      <a:r>
                        <a:rPr lang="en-US" sz="1600" dirty="0">
                          <a:effectLst/>
                          <a:latin typeface="Century Gothic" panose="020B0502020202020204" pitchFamily="34" charset="0"/>
                        </a:rPr>
                        <a:t>Χα</a:t>
                      </a:r>
                      <a:r>
                        <a:rPr lang="en-US" sz="1600" dirty="0" err="1">
                          <a:effectLst/>
                          <a:latin typeface="Century Gothic" panose="020B0502020202020204" pitchFamily="34" charset="0"/>
                        </a:rPr>
                        <a:t>μηλή</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 </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c>
                  <a:txBody>
                    <a:bodyPr/>
                    <a:lstStyle/>
                    <a:p>
                      <a:pPr algn="ctr">
                        <a:lnSpc>
                          <a:spcPct val="100000"/>
                        </a:lnSpc>
                        <a:spcAft>
                          <a:spcPts val="0"/>
                        </a:spcAft>
                      </a:pPr>
                      <a:r>
                        <a:rPr lang="en-US" sz="1600" dirty="0" err="1">
                          <a:effectLst/>
                          <a:latin typeface="Century Gothic" panose="020B0502020202020204" pitchFamily="34" charset="0"/>
                        </a:rPr>
                        <a:t>Anoxopus</a:t>
                      </a:r>
                      <a:r>
                        <a:rPr lang="en-US" sz="1600" dirty="0">
                          <a:effectLst/>
                          <a:latin typeface="Century Gothic" panose="020B0502020202020204" pitchFamily="34" charset="0"/>
                        </a:rPr>
                        <a:t> sp.</a:t>
                      </a:r>
                      <a:endParaRPr lang="el-GR" sz="1200" dirty="0">
                        <a:effectLst/>
                        <a:latin typeface="Century Gothic" panose="020B0502020202020204" pitchFamily="34" charset="0"/>
                        <a:ea typeface="Times New Roman"/>
                        <a:cs typeface="Times New Roman"/>
                      </a:endParaRPr>
                    </a:p>
                  </a:txBody>
                  <a:tcPr marL="37606" marR="37606" marT="0" marB="0" anchor="ctr">
                    <a:solidFill>
                      <a:schemeClr val="accent1"/>
                    </a:solidFill>
                  </a:tcPr>
                </a:tc>
              </a:tr>
            </a:tbl>
          </a:graphicData>
        </a:graphic>
      </p:graphicFrame>
    </p:spTree>
    <p:extLst>
      <p:ext uri="{BB962C8B-B14F-4D97-AF65-F5344CB8AC3E}">
        <p14:creationId xmlns:p14="http://schemas.microsoft.com/office/powerpoint/2010/main" val="1870277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p:nvPr>
        </p:nvSpPr>
        <p:spPr>
          <a:xfrm>
            <a:off x="457200" y="203200"/>
            <a:ext cx="8229600" cy="704850"/>
          </a:xfrm>
        </p:spPr>
        <p:txBody>
          <a:bodyPr>
            <a:normAutofit fontScale="90000"/>
          </a:bodyPr>
          <a:lstStyle/>
          <a:p>
            <a:pPr eaLnBrk="1" hangingPunct="1"/>
            <a:r>
              <a:rPr lang="el-GR" altLang="el-GR" b="1" dirty="0" smtClean="0"/>
              <a:t>Αντοχή στην φθορά και καταπόνηση</a:t>
            </a:r>
          </a:p>
        </p:txBody>
      </p:sp>
      <p:graphicFrame>
        <p:nvGraphicFramePr>
          <p:cNvPr id="3" name="Πίνακας 2"/>
          <p:cNvGraphicFramePr>
            <a:graphicFrameLocks noGrp="1"/>
          </p:cNvGraphicFramePr>
          <p:nvPr>
            <p:custDataLst>
              <p:tags r:id="rId2"/>
            </p:custDataLst>
          </p:nvPr>
        </p:nvGraphicFramePr>
        <p:xfrm>
          <a:off x="611188" y="1628775"/>
          <a:ext cx="7921626" cy="4248153"/>
        </p:xfrm>
        <a:graphic>
          <a:graphicData uri="http://schemas.openxmlformats.org/drawingml/2006/table">
            <a:tbl>
              <a:tblPr firstRow="1" firstCol="1">
                <a:tableStyleId>{5C22544A-7EE6-4342-B048-85BDC9FD1C3A}</a:tableStyleId>
              </a:tblPr>
              <a:tblGrid>
                <a:gridCol w="2640542"/>
                <a:gridCol w="2640542"/>
                <a:gridCol w="2640542"/>
              </a:tblGrid>
              <a:tr h="472017">
                <a:tc>
                  <a:txBody>
                    <a:bodyPr/>
                    <a:lstStyle/>
                    <a:p>
                      <a:pPr algn="ctr">
                        <a:lnSpc>
                          <a:spcPct val="100000"/>
                        </a:lnSpc>
                        <a:spcAft>
                          <a:spcPts val="0"/>
                        </a:spcAft>
                      </a:pPr>
                      <a:r>
                        <a:rPr lang="el-GR" sz="1600" dirty="0" smtClean="0">
                          <a:effectLst/>
                          <a:latin typeface="Century Gothic" panose="020B0502020202020204" pitchFamily="34" charset="0"/>
                        </a:rPr>
                        <a:t>Αντοχή σε φθορά</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Ψυχρόφιλα</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50000"/>
                      </a:schemeClr>
                    </a:solidFill>
                  </a:tcPr>
                </a:tc>
                <a:tc>
                  <a:txBody>
                    <a:bodyPr/>
                    <a:lstStyle/>
                    <a:p>
                      <a:pPr algn="ctr">
                        <a:lnSpc>
                          <a:spcPct val="100000"/>
                        </a:lnSpc>
                        <a:spcAft>
                          <a:spcPts val="0"/>
                        </a:spcAft>
                      </a:pPr>
                      <a:r>
                        <a:rPr lang="el-GR" sz="1600" dirty="0" smtClean="0">
                          <a:effectLst/>
                          <a:latin typeface="Century Gothic" panose="020B0502020202020204" pitchFamily="34" charset="0"/>
                        </a:rPr>
                        <a:t>Θερμόφιλα</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50000"/>
                      </a:schemeClr>
                    </a:solidFill>
                  </a:tcPr>
                </a:tc>
              </a:tr>
              <a:tr h="539448">
                <a:tc>
                  <a:txBody>
                    <a:bodyPr/>
                    <a:lstStyle/>
                    <a:p>
                      <a:pPr algn="ctr">
                        <a:lnSpc>
                          <a:spcPct val="100000"/>
                        </a:lnSpc>
                        <a:spcAft>
                          <a:spcPts val="0"/>
                        </a:spcAft>
                      </a:pPr>
                      <a:r>
                        <a:rPr lang="el-GR" sz="1600" dirty="0" smtClean="0">
                          <a:effectLst/>
                          <a:latin typeface="Century Gothic" panose="020B0502020202020204" pitchFamily="34" charset="0"/>
                        </a:rPr>
                        <a:t>Υψηλή</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Festuca </a:t>
                      </a:r>
                      <a:r>
                        <a:rPr lang="en-US" sz="1600" dirty="0" err="1">
                          <a:effectLst/>
                          <a:latin typeface="Century Gothic" panose="020B0502020202020204" pitchFamily="34" charset="0"/>
                        </a:rPr>
                        <a:t>arundinacea</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US" sz="1600">
                          <a:effectLst/>
                          <a:latin typeface="Century Gothic" panose="020B0502020202020204" pitchFamily="34" charset="0"/>
                        </a:rPr>
                        <a:t>Zoysia sp.</a:t>
                      </a:r>
                      <a:endParaRPr lang="el-GR" sz="160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800" b="1" i="0" u="none" strike="noStrike" kern="1200" cap="none" spc="0" normalizeH="0" baseline="0" noProof="0" dirty="0" smtClean="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mn-ea"/>
                          <a:cs typeface="+mn-cs"/>
                          <a:sym typeface="Wingdings 3"/>
                        </a:rPr>
                        <a:t></a:t>
                      </a:r>
                      <a:endParaRPr kumimoji="0" lang="el-GR" sz="9600" b="1" i="0" u="none" strike="noStrike" kern="1200" cap="none" spc="0" normalizeH="0" baseline="0" noProof="0" dirty="0" smtClean="0">
                        <a:ln>
                          <a:noFill/>
                        </a:ln>
                        <a:solidFill>
                          <a:srgbClr val="FFFFFF"/>
                        </a:solidFill>
                        <a:effectLst>
                          <a:outerShdw blurRad="38100" dist="38100" dir="2700000" algn="tl">
                            <a:srgbClr val="000000">
                              <a:alpha val="43137"/>
                            </a:srgbClr>
                          </a:outerShdw>
                        </a:effectLst>
                        <a:uLnTx/>
                        <a:uFillTx/>
                        <a:latin typeface="Century Gothic" panose="020B0502020202020204" pitchFamily="34" charset="0"/>
                        <a:ea typeface="Times New Roman"/>
                        <a:cs typeface="Times New Roman"/>
                      </a:endParaRPr>
                    </a:p>
                    <a:p>
                      <a:pPr algn="ctr">
                        <a:lnSpc>
                          <a:spcPct val="100000"/>
                        </a:lnSpc>
                        <a:spcAft>
                          <a:spcPts val="0"/>
                        </a:spcAft>
                      </a:pP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75000"/>
                      </a:schemeClr>
                    </a:solidFill>
                  </a:tcPr>
                </a:tc>
                <a:tc>
                  <a:txBody>
                    <a:bodyPr/>
                    <a:lstStyle/>
                    <a:p>
                      <a:pPr algn="ctr">
                        <a:lnSpc>
                          <a:spcPct val="100000"/>
                        </a:lnSpc>
                        <a:spcAft>
                          <a:spcPts val="0"/>
                        </a:spcAft>
                      </a:pPr>
                      <a:r>
                        <a:rPr lang="en-US" sz="1600" dirty="0">
                          <a:effectLst/>
                          <a:latin typeface="Century Gothic" panose="020B0502020202020204" pitchFamily="34" charset="0"/>
                        </a:rPr>
                        <a:t>Lolium perenne</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err="1">
                          <a:effectLst/>
                          <a:latin typeface="Century Gothic" panose="020B0502020202020204" pitchFamily="34" charset="0"/>
                        </a:rPr>
                        <a:t>Cynodon</a:t>
                      </a:r>
                      <a:r>
                        <a:rPr lang="en-GB" sz="1600" dirty="0">
                          <a:effectLst/>
                          <a:latin typeface="Century Gothic" panose="020B0502020202020204" pitchFamily="34" charset="0"/>
                        </a:rPr>
                        <a:t> </a:t>
                      </a:r>
                      <a:r>
                        <a:rPr lang="en-GB" sz="1600" dirty="0" err="1">
                          <a:effectLst/>
                          <a:latin typeface="Century Gothic" panose="020B0502020202020204" pitchFamily="34" charset="0"/>
                        </a:rPr>
                        <a:t>dactylon</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Poa pratensis</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err="1">
                          <a:effectLst/>
                          <a:latin typeface="Century Gothic" panose="020B0502020202020204" pitchFamily="34" charset="0"/>
                        </a:rPr>
                        <a:t>Paspalum</a:t>
                      </a:r>
                      <a:r>
                        <a:rPr lang="en-GB" sz="1600" dirty="0">
                          <a:effectLst/>
                          <a:latin typeface="Century Gothic" panose="020B0502020202020204" pitchFamily="34" charset="0"/>
                        </a:rPr>
                        <a:t> </a:t>
                      </a:r>
                      <a:r>
                        <a:rPr lang="en-GB" sz="1600" dirty="0" err="1">
                          <a:effectLst/>
                          <a:latin typeface="Century Gothic" panose="020B0502020202020204" pitchFamily="34" charset="0"/>
                        </a:rPr>
                        <a:t>notatum</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Festuca sp.</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err="1">
                          <a:effectLst/>
                          <a:latin typeface="Century Gothic" panose="020B0502020202020204" pitchFamily="34" charset="0"/>
                        </a:rPr>
                        <a:t>Pennisetum</a:t>
                      </a:r>
                      <a:r>
                        <a:rPr lang="en-GB" sz="1600" dirty="0">
                          <a:effectLst/>
                          <a:latin typeface="Century Gothic" panose="020B0502020202020204" pitchFamily="34" charset="0"/>
                        </a:rPr>
                        <a:t> </a:t>
                      </a:r>
                      <a:r>
                        <a:rPr lang="en-GB" sz="1600" dirty="0" err="1">
                          <a:effectLst/>
                          <a:latin typeface="Century Gothic" panose="020B0502020202020204" pitchFamily="34" charset="0"/>
                        </a:rPr>
                        <a:t>clandestinum</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a:t>
                      </a:r>
                      <a:r>
                        <a:rPr lang="en-US" sz="1600" dirty="0" err="1">
                          <a:effectLst/>
                          <a:latin typeface="Century Gothic" panose="020B0502020202020204" pitchFamily="34" charset="0"/>
                        </a:rPr>
                        <a:t>palustris</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err="1">
                          <a:effectLst/>
                          <a:latin typeface="Century Gothic" panose="020B0502020202020204" pitchFamily="34" charset="0"/>
                        </a:rPr>
                        <a:t>Stenotaphrum</a:t>
                      </a:r>
                      <a:r>
                        <a:rPr lang="en-GB" sz="1600" dirty="0">
                          <a:effectLst/>
                          <a:latin typeface="Century Gothic" panose="020B0502020202020204" pitchFamily="34" charset="0"/>
                        </a:rPr>
                        <a:t> </a:t>
                      </a:r>
                      <a:r>
                        <a:rPr lang="en-GB" sz="1600" dirty="0" err="1">
                          <a:effectLst/>
                          <a:latin typeface="Century Gothic" panose="020B0502020202020204" pitchFamily="34" charset="0"/>
                        </a:rPr>
                        <a:t>secundatum</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vMerge="1">
                  <a:txBody>
                    <a:bodyPr/>
                    <a:lstStyle/>
                    <a:p>
                      <a:endParaRPr lang="el-GR"/>
                    </a:p>
                  </a:txBody>
                  <a:tcPr/>
                </a:tc>
                <a:tc>
                  <a:txBody>
                    <a:bodyPr/>
                    <a:lstStyle/>
                    <a:p>
                      <a:pPr algn="ctr">
                        <a:lnSpc>
                          <a:spcPct val="100000"/>
                        </a:lnSpc>
                        <a:spcAft>
                          <a:spcPts val="0"/>
                        </a:spcAft>
                      </a:pPr>
                      <a:r>
                        <a:rPr lang="en-US" sz="1600" dirty="0">
                          <a:effectLst/>
                          <a:latin typeface="Century Gothic" panose="020B0502020202020204" pitchFamily="34" charset="0"/>
                        </a:rPr>
                        <a:t>Agrostis tenuis</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err="1">
                          <a:effectLst/>
                          <a:latin typeface="Century Gothic" panose="020B0502020202020204" pitchFamily="34" charset="0"/>
                        </a:rPr>
                        <a:t>Eremochloe</a:t>
                      </a:r>
                      <a:r>
                        <a:rPr lang="en-GB" sz="1600" dirty="0">
                          <a:effectLst/>
                          <a:latin typeface="Century Gothic" panose="020B0502020202020204" pitchFamily="34" charset="0"/>
                        </a:rPr>
                        <a:t> sp.</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r h="539448">
                <a:tc>
                  <a:txBody>
                    <a:bodyPr/>
                    <a:lstStyle/>
                    <a:p>
                      <a:pPr algn="ctr">
                        <a:lnSpc>
                          <a:spcPct val="100000"/>
                        </a:lnSpc>
                        <a:spcAft>
                          <a:spcPts val="0"/>
                        </a:spcAft>
                      </a:pPr>
                      <a:r>
                        <a:rPr lang="en-US" sz="1600" dirty="0">
                          <a:effectLst/>
                          <a:latin typeface="Century Gothic" panose="020B0502020202020204" pitchFamily="34" charset="0"/>
                        </a:rPr>
                        <a:t>Χα</a:t>
                      </a:r>
                      <a:r>
                        <a:rPr lang="en-US" sz="1600" dirty="0" err="1">
                          <a:effectLst/>
                          <a:latin typeface="Century Gothic" panose="020B0502020202020204" pitchFamily="34" charset="0"/>
                        </a:rPr>
                        <a:t>μηλή</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75000"/>
                      </a:schemeClr>
                    </a:solidFill>
                  </a:tcPr>
                </a:tc>
                <a:tc>
                  <a:txBody>
                    <a:bodyPr/>
                    <a:lstStyle/>
                    <a:p>
                      <a:pPr algn="ctr">
                        <a:lnSpc>
                          <a:spcPct val="100000"/>
                        </a:lnSpc>
                        <a:spcAft>
                          <a:spcPts val="0"/>
                        </a:spcAft>
                      </a:pPr>
                      <a:r>
                        <a:rPr lang="en-GB" sz="1600">
                          <a:effectLst/>
                          <a:latin typeface="Century Gothic" panose="020B0502020202020204" pitchFamily="34" charset="0"/>
                        </a:rPr>
                        <a:t> </a:t>
                      </a:r>
                      <a:endParaRPr lang="el-GR" sz="160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c>
                  <a:txBody>
                    <a:bodyPr/>
                    <a:lstStyle/>
                    <a:p>
                      <a:pPr algn="ctr">
                        <a:lnSpc>
                          <a:spcPct val="100000"/>
                        </a:lnSpc>
                        <a:spcAft>
                          <a:spcPts val="0"/>
                        </a:spcAft>
                      </a:pPr>
                      <a:r>
                        <a:rPr lang="en-GB" sz="1600" dirty="0">
                          <a:effectLst/>
                          <a:latin typeface="Century Gothic" panose="020B0502020202020204" pitchFamily="34" charset="0"/>
                        </a:rPr>
                        <a:t>Anoxopus sp.</a:t>
                      </a:r>
                      <a:endParaRPr lang="el-GR" sz="1600" dirty="0">
                        <a:effectLst/>
                        <a:latin typeface="Century Gothic" panose="020B0502020202020204" pitchFamily="34" charset="0"/>
                        <a:ea typeface="Times New Roman"/>
                        <a:cs typeface="Times New Roman"/>
                      </a:endParaRPr>
                    </a:p>
                  </a:txBody>
                  <a:tcPr marL="36198" marR="36198" marT="0" marB="0" anchor="ctr">
                    <a:solidFill>
                      <a:schemeClr val="accent5">
                        <a:lumMod val="90000"/>
                      </a:schemeClr>
                    </a:solidFill>
                  </a:tcPr>
                </a:tc>
              </a:tr>
            </a:tbl>
          </a:graphicData>
        </a:graphic>
      </p:graphicFrame>
    </p:spTree>
    <p:custDataLst>
      <p:tags r:id="rId1"/>
    </p:custDataLst>
    <p:extLst>
      <p:ext uri="{BB962C8B-B14F-4D97-AF65-F5344CB8AC3E}">
        <p14:creationId xmlns:p14="http://schemas.microsoft.com/office/powerpoint/2010/main" val="57040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p:nvPr>
        </p:nvSpPr>
        <p:spPr>
          <a:xfrm>
            <a:off x="457200" y="203200"/>
            <a:ext cx="8229600" cy="704850"/>
          </a:xfrm>
        </p:spPr>
        <p:txBody>
          <a:bodyPr>
            <a:normAutofit fontScale="90000"/>
          </a:bodyPr>
          <a:lstStyle/>
          <a:p>
            <a:r>
              <a:rPr lang="el-GR" altLang="el-GR" b="1" dirty="0" smtClean="0"/>
              <a:t>Κατηγορίες</a:t>
            </a:r>
            <a:endParaRPr lang="el-GR" altLang="el-GR" b="1" dirty="0" smtClean="0"/>
          </a:p>
        </p:txBody>
      </p:sp>
      <p:sp>
        <p:nvSpPr>
          <p:cNvPr id="20483" name="Θέση περιεχομένου 2"/>
          <p:cNvSpPr>
            <a:spLocks noGrp="1"/>
          </p:cNvSpPr>
          <p:nvPr>
            <p:ph idx="1"/>
          </p:nvPr>
        </p:nvSpPr>
        <p:spPr>
          <a:xfrm>
            <a:off x="457200" y="1125538"/>
            <a:ext cx="8229600" cy="5327650"/>
          </a:xfrm>
        </p:spPr>
        <p:txBody>
          <a:bodyPr/>
          <a:lstStyle/>
          <a:p>
            <a:pPr marL="0" indent="0" algn="just" eaLnBrk="1" hangingPunct="1">
              <a:spcBef>
                <a:spcPct val="0"/>
              </a:spcBef>
              <a:buNone/>
            </a:pPr>
            <a:r>
              <a:rPr lang="el-GR" altLang="el-GR" dirty="0" smtClean="0"/>
              <a:t>Λόγω των πολλαπλών εφαρμογών των χλοοταπήτων στο σύγχρονο τοπίο, γίνεται αισθητή η ανάγκη κατηγοριοποίησης τους ανάλογα με την ένταση και την συχνότητα των καλλιεργητικών φροντίδων διαχείρισης τους, που εξαρτώνται από τη χρήση τους. Έτσι, οι χλοοτάπητες μπορούν να διαχωριστούν σε:</a:t>
            </a:r>
          </a:p>
          <a:p>
            <a:pPr algn="just" eaLnBrk="1" hangingPunct="1">
              <a:spcBef>
                <a:spcPct val="0"/>
              </a:spcBef>
            </a:pPr>
            <a:r>
              <a:rPr lang="el-GR" altLang="el-GR" b="1" dirty="0" smtClean="0"/>
              <a:t>α) εντατικής </a:t>
            </a:r>
            <a:r>
              <a:rPr lang="el-GR" altLang="el-GR" b="1" dirty="0" smtClean="0"/>
              <a:t>χρήσης.</a:t>
            </a:r>
            <a:endParaRPr lang="el-GR" altLang="el-GR" b="1" dirty="0" smtClean="0"/>
          </a:p>
          <a:p>
            <a:pPr algn="just" eaLnBrk="1" hangingPunct="1">
              <a:spcBef>
                <a:spcPct val="0"/>
              </a:spcBef>
            </a:pPr>
            <a:r>
              <a:rPr lang="el-GR" altLang="el-GR" b="1" dirty="0" smtClean="0"/>
              <a:t>β) ημιεντατικής </a:t>
            </a:r>
            <a:r>
              <a:rPr lang="el-GR" altLang="el-GR" b="1" dirty="0" smtClean="0"/>
              <a:t>χρήσης.</a:t>
            </a:r>
            <a:endParaRPr lang="el-GR" altLang="el-GR" b="1" dirty="0" smtClean="0"/>
          </a:p>
          <a:p>
            <a:pPr algn="just" eaLnBrk="1" hangingPunct="1">
              <a:spcBef>
                <a:spcPct val="0"/>
              </a:spcBef>
            </a:pPr>
            <a:r>
              <a:rPr lang="el-GR" altLang="el-GR" b="1" dirty="0" smtClean="0"/>
              <a:t>γ) σε γενικής χρήσης (utility turf).</a:t>
            </a:r>
          </a:p>
          <a:p>
            <a:pPr algn="just" eaLnBrk="1" hangingPunct="1">
              <a:spcBef>
                <a:spcPct val="0"/>
              </a:spcBef>
            </a:pPr>
            <a:endParaRPr lang="el-GR" altLang="el-GR" dirty="0" smtClean="0"/>
          </a:p>
        </p:txBody>
      </p:sp>
    </p:spTree>
    <p:extLst>
      <p:ext uri="{BB962C8B-B14F-4D97-AF65-F5344CB8AC3E}">
        <p14:creationId xmlns:p14="http://schemas.microsoft.com/office/powerpoint/2010/main" val="23084105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2:57:26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554,23555,"/>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C0;"/>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19458,3,"/>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3BD86B7-0C2E-46C4-9A18-B3643BA85687}">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1840</TotalTime>
  <Words>1183</Words>
  <Application>Microsoft Office PowerPoint</Application>
  <PresentationFormat>Προβολή στην οθόνη (4:3)</PresentationFormat>
  <Paragraphs>323</Paragraphs>
  <Slides>23</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 του Office</vt:lpstr>
      <vt:lpstr>Τεχνολογία Πρασίνου</vt:lpstr>
      <vt:lpstr>Χρηματοδότηση </vt:lpstr>
      <vt:lpstr>Περιεχόμενα ενότητας</vt:lpstr>
      <vt:lpstr>Τεχνολογία Πρασίνου</vt:lpstr>
      <vt:lpstr>Παράγοντες κατάταξης διαφόρων ειδών χλοοτάπητα </vt:lpstr>
      <vt:lpstr>Αντοχή στην χαμηλή θερμοκρασία</vt:lpstr>
      <vt:lpstr>Αντοχή στην ξηρασία</vt:lpstr>
      <vt:lpstr>Αντοχή στην φθορά και καταπόνηση</vt:lpstr>
      <vt:lpstr>Κατηγορίες</vt:lpstr>
      <vt:lpstr>Εντατικής χρήσης 1.</vt:lpstr>
      <vt:lpstr>Εντατικής χρήσης 2.</vt:lpstr>
      <vt:lpstr>Ημιεντατικής χρήσης.</vt:lpstr>
      <vt:lpstr>Ιδιότητες</vt:lpstr>
      <vt:lpstr>Είδη χλοοταπήτων</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197</cp:revision>
  <dcterms:created xsi:type="dcterms:W3CDTF">2014-09-20T14:32:06Z</dcterms:created>
  <dcterms:modified xsi:type="dcterms:W3CDTF">2016-03-15T00:57:55Z</dcterms:modified>
</cp:coreProperties>
</file>