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2"/>
  </p:sldMasterIdLst>
  <p:notesMasterIdLst>
    <p:notesMasterId r:id="rId12"/>
  </p:notesMasterIdLst>
  <p:sldIdLst>
    <p:sldId id="256" r:id="rId3"/>
    <p:sldId id="264" r:id="rId4"/>
    <p:sldId id="257" r:id="rId5"/>
    <p:sldId id="258" r:id="rId6"/>
    <p:sldId id="259" r:id="rId7"/>
    <p:sldId id="260"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D27102A9-8310-4765-A935-A1911B00CA55}" styleName="Φωτεινό στυλ 1 - Έμφαση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380578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noProof="0"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Στυλ κύριου υπότιτλου</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smtClean="0"/>
              <a:t>Στυλ κύριου τίτλου</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2C450FD3-656D-4EFE-89B2-067C5DBB11F2}" type="datetime1">
              <a:rPr lang="en-US" smtClean="0"/>
              <a:t>1/22/2015</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B053B14D-8DC2-431D-A8AB-5F747E07A7C8}"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26B71DE8-8A70-4354-98F9-A46D55A18F76}"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Date Placeholder 13"/>
          <p:cNvSpPr>
            <a:spLocks noGrp="1"/>
          </p:cNvSpPr>
          <p:nvPr>
            <p:ph type="dt" sz="half" idx="14"/>
          </p:nvPr>
        </p:nvSpPr>
        <p:spPr/>
        <p:txBody>
          <a:bodyPr/>
          <a:lstStyle/>
          <a:p>
            <a:fld id="{A172D29D-EF40-4FDF-8F77-D600993453DA}" type="datetime1">
              <a:rPr lang="en-US" smtClean="0"/>
              <a:t>1/22/2015</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lang="el-GR" smtClean="0"/>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53DF1D-2477-4DAE-BF5E-C320FD171D3D}"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Στυλ υποδείγματος κειμένου</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3825381-85B8-44AD-957A-EAAA58BFC9A2}" type="datetime1">
              <a:rPr lang="en-US" smtClean="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Στυλ κύριου τίτλου</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83C101CB-19AF-401A-8576-B310AC8330C9}" type="datetime1">
              <a:rPr lang="en-US" smtClean="0"/>
              <a:t>1/22/2015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Στυλ υποδείγματος κειμένου</a:t>
            </a:r>
          </a:p>
        </p:txBody>
      </p:sp>
      <p:sp>
        <p:nvSpPr>
          <p:cNvPr id="32" name="Content Placeholder 31"/>
          <p:cNvSpPr>
            <a:spLocks noGrp="1"/>
          </p:cNvSpPr>
          <p:nvPr>
            <p:ph sz="half" idx="2"/>
          </p:nvPr>
        </p:nvSpPr>
        <p:spPr>
          <a:xfrm>
            <a:off x="457200" y="2201896"/>
            <a:ext cx="4038600"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l-GR" smtClean="0"/>
              <a:t>Στυλ κύριου τίτλου</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Στυλ υποδείγματος κειμένου</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0D8ABC1-3FE5-4803-936C-5C6F307EA8A6}" type="datetime1">
              <a:rPr lang="en-US" smtClean="0"/>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Στυλ κύριου τίτλου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21823-297F-4A66-A092-6116EF982BD0}" type="datetime1">
              <a:rPr lang="en-US" smtClean="0"/>
              <a:t>1/22/2015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Στυλ υποδείγματος κειμένου</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Στυλ κύριου τίτλου</a:t>
            </a:r>
            <a:endParaRPr lang="en-US" dirty="0"/>
          </a:p>
        </p:txBody>
      </p:sp>
      <p:sp>
        <p:nvSpPr>
          <p:cNvPr id="8" name="Date Placeholder 7"/>
          <p:cNvSpPr>
            <a:spLocks noGrp="1"/>
          </p:cNvSpPr>
          <p:nvPr>
            <p:ph type="dt" sz="half" idx="14"/>
          </p:nvPr>
        </p:nvSpPr>
        <p:spPr/>
        <p:txBody>
          <a:bodyPr/>
          <a:lstStyle/>
          <a:p>
            <a:fld id="{6E65C6E1-5F19-4029-8022-B10062D7EC2D}" type="datetime1">
              <a:rPr lang="en-US" smtClean="0"/>
              <a:t>1/22/2015</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Στυλ κύριου τίτλου</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smtClean="0"/>
              <a:t>Στυλ υποδείγματος κειμένου</a:t>
            </a:r>
          </a:p>
        </p:txBody>
      </p:sp>
      <p:sp>
        <p:nvSpPr>
          <p:cNvPr id="8" name="Date Placeholder 7"/>
          <p:cNvSpPr>
            <a:spLocks noGrp="1"/>
          </p:cNvSpPr>
          <p:nvPr>
            <p:ph type="dt" sz="half" idx="10"/>
          </p:nvPr>
        </p:nvSpPr>
        <p:spPr/>
        <p:txBody>
          <a:bodyPr/>
          <a:lstStyle/>
          <a:p>
            <a:fld id="{B0B6C943-5550-48CB-B9D1-DE6FF81C71E8}" type="datetime1">
              <a:rPr lang="en-US" smtClean="0"/>
              <a:t>1/22/2015</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F3B6E1DB-DF12-44A7-8E0B-97C53E0A89BA}" type="datetime1">
              <a:rPr lang="en-US" smtClean="0"/>
              <a:t>1/22/2015</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smtClean="0"/>
              <a:t>Kλικ για επεξεργασία του τίτλου</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isocrates.gr/content_files/tsigganopaides/EpimorfOdigosTsigganopaides-kefalaio7.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Γλωσσική πολυμορφία και γλωσσική διδασκαλία στο Δημοτικό Σχολείο</a:t>
            </a:r>
            <a:endParaRPr lang="en-US" dirty="0"/>
          </a:p>
        </p:txBody>
      </p:sp>
      <p:sp>
        <p:nvSpPr>
          <p:cNvPr id="3" name="Subtitle 2"/>
          <p:cNvSpPr>
            <a:spLocks noGrp="1"/>
          </p:cNvSpPr>
          <p:nvPr>
            <p:ph type="subTitle" idx="1"/>
          </p:nvPr>
        </p:nvSpPr>
        <p:spPr/>
        <p:txBody>
          <a:bodyPr/>
          <a:lstStyle/>
          <a:p>
            <a:r>
              <a:rPr lang="el-GR" dirty="0"/>
              <a:t>Μ</a:t>
            </a:r>
            <a:r>
              <a:rPr lang="el-GR" dirty="0" smtClean="0"/>
              <a:t>άθημα </a:t>
            </a:r>
            <a:r>
              <a:rPr lang="en-US" dirty="0"/>
              <a:t>6</a:t>
            </a:r>
            <a:r>
              <a:rPr lang="el-GR" dirty="0" smtClean="0"/>
              <a:t>: </a:t>
            </a:r>
            <a:r>
              <a:rPr lang="el-GR" dirty="0"/>
              <a:t>Γ</a:t>
            </a:r>
            <a:r>
              <a:rPr lang="el-GR" dirty="0" smtClean="0"/>
              <a:t>λώσσα και περιεχόμενο</a:t>
            </a:r>
          </a:p>
          <a:p>
            <a:r>
              <a:rPr lang="el-GR" i="1" dirty="0"/>
              <a:t>Δ</a:t>
            </a:r>
            <a:r>
              <a:rPr lang="el-GR" i="1" dirty="0" smtClean="0"/>
              <a:t>ιδάσκουσα: Βασιλάκη Ευγενία</a:t>
            </a:r>
            <a:endParaRPr lang="en-US" i="1" dirty="0" smtClean="0"/>
          </a:p>
          <a:p>
            <a:r>
              <a:rPr lang="el-GR" i="1" dirty="0" smtClean="0"/>
              <a:t>ΠΤΔΕ, </a:t>
            </a:r>
            <a:r>
              <a:rPr lang="el-GR" i="1" dirty="0"/>
              <a:t>Π</a:t>
            </a:r>
            <a:r>
              <a:rPr lang="el-GR" i="1" dirty="0" smtClean="0"/>
              <a:t>ανεπιστήμιο </a:t>
            </a:r>
            <a:r>
              <a:rPr lang="el-GR" i="1" dirty="0"/>
              <a:t>Θ</a:t>
            </a:r>
            <a:r>
              <a:rPr lang="el-GR" i="1" dirty="0" smtClean="0"/>
              <a:t>εσσαλίας</a:t>
            </a:r>
            <a:endParaRPr lang="en-US"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l-GR" dirty="0" smtClean="0"/>
              <a:t>να έρθουν σε επαφή οι φοιτητές με την προσέγγιση της διδασκαλίας της γλώσσας μέσω περιεχομένου</a:t>
            </a:r>
          </a:p>
          <a:p>
            <a:pPr algn="just"/>
            <a:r>
              <a:rPr lang="el-GR" dirty="0" smtClean="0"/>
              <a:t>να συνειδητοποιήσουν τις προϋποθέσεις και τις τεχνικές εφαρμογής της με αναφορά στο γνωστικό αντικείμενο των μαθηματικών</a:t>
            </a:r>
          </a:p>
          <a:p>
            <a:pPr algn="just"/>
            <a:endParaRPr lang="el-GR" dirty="0"/>
          </a:p>
          <a:p>
            <a:pPr algn="just"/>
            <a:endParaRPr lang="el-GR" dirty="0" smtClean="0"/>
          </a:p>
          <a:p>
            <a:pPr algn="just"/>
            <a:r>
              <a:rPr lang="el-GR" b="1" smtClean="0"/>
              <a:t>Λέξεις κλειδιά</a:t>
            </a:r>
            <a:r>
              <a:rPr lang="el-GR" dirty="0" smtClean="0"/>
              <a:t>: διδασκαλία γλώσσας μέσω περιεχομένου, διδασκαλία μαθηματικών σε δίγλωσσους μαθητές</a:t>
            </a:r>
            <a:endParaRPr lang="en-US"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2</a:t>
            </a:fld>
            <a:endParaRPr lang="en-US" dirty="0"/>
          </a:p>
        </p:txBody>
      </p:sp>
      <p:sp>
        <p:nvSpPr>
          <p:cNvPr id="4" name="Title 3"/>
          <p:cNvSpPr>
            <a:spLocks noGrp="1"/>
          </p:cNvSpPr>
          <p:nvPr>
            <p:ph type="title"/>
          </p:nvPr>
        </p:nvSpPr>
        <p:spPr/>
        <p:txBody>
          <a:bodyPr/>
          <a:lstStyle/>
          <a:p>
            <a:pPr algn="ctr"/>
            <a:r>
              <a:rPr lang="el-GR" dirty="0" smtClean="0"/>
              <a:t>μαθησιακοί στόχοι</a:t>
            </a:r>
            <a:endParaRPr lang="en-US" dirty="0"/>
          </a:p>
        </p:txBody>
      </p:sp>
    </p:spTree>
    <p:extLst>
      <p:ext uri="{BB962C8B-B14F-4D97-AF65-F5344CB8AC3E}">
        <p14:creationId xmlns:p14="http://schemas.microsoft.com/office/powerpoint/2010/main" val="690065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algn="just">
              <a:buFont typeface="Wingdings" pitchFamily="2" charset="2"/>
              <a:buChar char="Ø"/>
            </a:pPr>
            <a:r>
              <a:rPr lang="el-GR" i="1" dirty="0" smtClean="0"/>
              <a:t>η γλώσσα ως στόχος αλλά και ως μέσο της διδασκαλίας</a:t>
            </a:r>
          </a:p>
          <a:p>
            <a:pPr algn="just">
              <a:buFont typeface="Wingdings" pitchFamily="2" charset="2"/>
              <a:buChar char="Ø"/>
            </a:pPr>
            <a:r>
              <a:rPr lang="el-GR" i="1" dirty="0" smtClean="0"/>
              <a:t>διδασκαλία της γλώσσας μέσω περιεχομένου </a:t>
            </a:r>
            <a:r>
              <a:rPr lang="el-GR" dirty="0" smtClean="0"/>
              <a:t>(</a:t>
            </a:r>
            <a:r>
              <a:rPr lang="en-US" dirty="0" smtClean="0"/>
              <a:t>content-based instruction): </a:t>
            </a:r>
            <a:r>
              <a:rPr lang="el-GR" sz="2400" dirty="0" smtClean="0"/>
              <a:t>διδακτική </a:t>
            </a:r>
            <a:r>
              <a:rPr lang="el-GR" sz="2400" dirty="0"/>
              <a:t>προσέγγιση κατά την οποία το περιεχόμενο γνωστικών αντικειμένων (π.χ. κοινωνικών επιστημών, μαθηματικών κτλ.) διδάσκεται μέσω μιας γλώσσας άλλης από την πρώτη γλώσσα των μαθητών, ώστε κατά την εκμάθηση νέου περιεχομένου να μαθαίνεται και μια νέα γλώσσα (</a:t>
            </a:r>
            <a:r>
              <a:rPr lang="en-US" sz="2400" dirty="0" err="1"/>
              <a:t>Lyster</a:t>
            </a:r>
            <a:r>
              <a:rPr lang="en-US" sz="2400" dirty="0"/>
              <a:t> 2011</a:t>
            </a:r>
            <a:r>
              <a:rPr lang="en-US" sz="2400" dirty="0" smtClean="0"/>
              <a:t>)</a:t>
            </a:r>
            <a:endParaRPr lang="el-GR" sz="2400" dirty="0" smtClean="0"/>
          </a:p>
          <a:p>
            <a:pPr algn="just">
              <a:buFont typeface="Wingdings" pitchFamily="2" charset="2"/>
              <a:buChar char="Ø"/>
            </a:pPr>
            <a:r>
              <a:rPr lang="el-GR" sz="2400" dirty="0" smtClean="0"/>
              <a:t>διαφορετικοί βαθμοί ενσωμάτωσης της γλωσσικής διδασκαλίας στη διδασκαλία του γνωστικού αντικειμένου</a:t>
            </a:r>
          </a:p>
          <a:p>
            <a:pPr algn="just">
              <a:buFont typeface="Wingdings" pitchFamily="2" charset="2"/>
              <a:buChar char="Ø"/>
            </a:pPr>
            <a:r>
              <a:rPr lang="el-GR" sz="2400" dirty="0" smtClean="0"/>
              <a:t>πρωτεύοντες και δευτερεύοντες στόχοι</a:t>
            </a:r>
          </a:p>
          <a:p>
            <a:pPr algn="just">
              <a:buFont typeface="Wingdings" pitchFamily="2" charset="2"/>
              <a:buChar char="Ø"/>
            </a:pPr>
            <a:r>
              <a:rPr lang="el-GR" sz="2400" dirty="0" smtClean="0"/>
              <a:t>πιθανοί «κίνδυνοι»</a:t>
            </a:r>
            <a:endParaRPr lang="en-US" sz="2400" dirty="0"/>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3</a:t>
            </a:fld>
            <a:endParaRPr lang="en-US" dirty="0"/>
          </a:p>
        </p:txBody>
      </p:sp>
      <p:sp>
        <p:nvSpPr>
          <p:cNvPr id="4" name="Τίτλος 3"/>
          <p:cNvSpPr>
            <a:spLocks noGrp="1"/>
          </p:cNvSpPr>
          <p:nvPr>
            <p:ph type="title"/>
          </p:nvPr>
        </p:nvSpPr>
        <p:spPr/>
        <p:txBody>
          <a:bodyPr>
            <a:normAutofit/>
          </a:bodyPr>
          <a:lstStyle/>
          <a:p>
            <a:pPr algn="ctr"/>
            <a:r>
              <a:rPr lang="el-GR" sz="3600" dirty="0" smtClean="0"/>
              <a:t>γλώσσα και περιεχόμενο</a:t>
            </a:r>
            <a:endParaRPr lang="el-GR" sz="3600" dirty="0"/>
          </a:p>
        </p:txBody>
      </p:sp>
    </p:spTree>
    <p:extLst>
      <p:ext uri="{BB962C8B-B14F-4D97-AF65-F5344CB8AC3E}">
        <p14:creationId xmlns:p14="http://schemas.microsoft.com/office/powerpoint/2010/main" val="289721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buFont typeface="Wingdings" pitchFamily="2" charset="2"/>
              <a:buChar char="ü"/>
            </a:pPr>
            <a:r>
              <a:rPr lang="el-GR" sz="2800" dirty="0"/>
              <a:t>η μη γνώση (ή η ελλιπής γνώση) της επίσημης γλώσσας μπορεί να αποτελέσει σημαντικό παράγοντα για τη χαμηλή επίδοση στα μαθηματικά δίγλωσσων παιδιών; </a:t>
            </a:r>
          </a:p>
          <a:p>
            <a:pPr algn="just">
              <a:buFont typeface="Wingdings" pitchFamily="2" charset="2"/>
              <a:buChar char="ü"/>
            </a:pPr>
            <a:r>
              <a:rPr lang="el-GR" sz="2800" dirty="0"/>
              <a:t>η διδασκαλία της επίσημης γλώσσας πρέπει να διαχωρίζεται από τη διδασκαλία του περιεχομένου του αναλυτικού προγράμματος των μαθηματικών;</a:t>
            </a:r>
            <a:endParaRPr lang="el-GR" dirty="0"/>
          </a:p>
          <a:p>
            <a:pPr marL="0" indent="0" algn="just">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4</a:t>
            </a:fld>
            <a:endParaRPr lang="en-US" dirty="0"/>
          </a:p>
        </p:txBody>
      </p:sp>
      <p:sp>
        <p:nvSpPr>
          <p:cNvPr id="4" name="Τίτλος 3"/>
          <p:cNvSpPr>
            <a:spLocks noGrp="1"/>
          </p:cNvSpPr>
          <p:nvPr>
            <p:ph type="title"/>
          </p:nvPr>
        </p:nvSpPr>
        <p:spPr/>
        <p:txBody>
          <a:bodyPr>
            <a:normAutofit/>
          </a:bodyPr>
          <a:lstStyle/>
          <a:p>
            <a:pPr algn="ctr"/>
            <a:r>
              <a:rPr lang="el-GR" sz="3600" dirty="0" smtClean="0"/>
              <a:t>γλώσσα και μαθηματικά</a:t>
            </a:r>
            <a:endParaRPr lang="el-GR" sz="3600" dirty="0"/>
          </a:p>
        </p:txBody>
      </p:sp>
    </p:spTree>
    <p:extLst>
      <p:ext uri="{BB962C8B-B14F-4D97-AF65-F5344CB8AC3E}">
        <p14:creationId xmlns:p14="http://schemas.microsoft.com/office/powerpoint/2010/main" val="3044724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buFont typeface="Wingdings" pitchFamily="2" charset="2"/>
              <a:buChar char="ü"/>
              <a:defRPr/>
            </a:pPr>
            <a:r>
              <a:rPr lang="el-GR" dirty="0">
                <a:sym typeface="Wingdings" pitchFamily="2" charset="2"/>
              </a:rPr>
              <a:t>δόμηση μαθηματικής σκέψης</a:t>
            </a:r>
            <a:endParaRPr lang="el-GR" dirty="0"/>
          </a:p>
          <a:p>
            <a:pPr>
              <a:buFont typeface="Wingdings" pitchFamily="2" charset="2"/>
              <a:buChar char="ü"/>
              <a:defRPr/>
            </a:pPr>
            <a:r>
              <a:rPr lang="el-GR" dirty="0">
                <a:sym typeface="Wingdings" pitchFamily="2" charset="2"/>
              </a:rPr>
              <a:t>έκφραση μαθηματικών </a:t>
            </a:r>
            <a:r>
              <a:rPr lang="el-GR" dirty="0" err="1">
                <a:sym typeface="Wingdings" pitchFamily="2" charset="2"/>
              </a:rPr>
              <a:t>εννοιολογήσεων</a:t>
            </a:r>
            <a:endParaRPr lang="el-GR" dirty="0">
              <a:sym typeface="Wingdings" pitchFamily="2" charset="2"/>
            </a:endParaRPr>
          </a:p>
          <a:p>
            <a:pPr>
              <a:buFont typeface="Wingdings" pitchFamily="2" charset="2"/>
              <a:buChar char="ü"/>
              <a:defRPr/>
            </a:pPr>
            <a:r>
              <a:rPr lang="el-GR" dirty="0">
                <a:sym typeface="Wingdings" pitchFamily="2" charset="2"/>
              </a:rPr>
              <a:t>ικανότητα των μαθητών να «επικοινωνούν» αποτελεσματικά τη μαθηματική γνώση</a:t>
            </a:r>
          </a:p>
          <a:p>
            <a:pPr>
              <a:buFont typeface="Wingdings" pitchFamily="2" charset="2"/>
              <a:buChar char="ü"/>
              <a:defRPr/>
            </a:pPr>
            <a:endParaRPr lang="el-GR" dirty="0">
              <a:sym typeface="Wingdings" pitchFamily="2" charset="2"/>
            </a:endParaRPr>
          </a:p>
          <a:p>
            <a:pPr indent="0" algn="just">
              <a:buNone/>
              <a:defRPr/>
            </a:pPr>
            <a:r>
              <a:rPr lang="el-GR" dirty="0">
                <a:sym typeface="Wingdings"/>
              </a:rPr>
              <a:t> </a:t>
            </a:r>
            <a:r>
              <a:rPr lang="el-GR" dirty="0">
                <a:sym typeface="Wingdings" pitchFamily="2" charset="2"/>
              </a:rPr>
              <a:t>η πρακτική της χρήσης απλοποιημένης γλώσσας δεν μπορεί να εγγυηθεί καλύτερη πρόσβαση στο μαθηματικό περιεχόμενο</a:t>
            </a:r>
          </a:p>
          <a:p>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5</a:t>
            </a:fld>
            <a:endParaRPr lang="en-US" dirty="0"/>
          </a:p>
        </p:txBody>
      </p:sp>
      <p:sp>
        <p:nvSpPr>
          <p:cNvPr id="4" name="Τίτλος 3"/>
          <p:cNvSpPr>
            <a:spLocks noGrp="1"/>
          </p:cNvSpPr>
          <p:nvPr>
            <p:ph type="title"/>
          </p:nvPr>
        </p:nvSpPr>
        <p:spPr/>
        <p:txBody>
          <a:bodyPr>
            <a:normAutofit/>
          </a:bodyPr>
          <a:lstStyle/>
          <a:p>
            <a:pPr algn="ctr"/>
            <a:r>
              <a:rPr lang="el-GR" sz="3600" dirty="0" smtClean="0"/>
              <a:t>στόχοι της διδασκαλίας</a:t>
            </a:r>
            <a:endParaRPr lang="el-GR" sz="3600" dirty="0"/>
          </a:p>
        </p:txBody>
      </p:sp>
    </p:spTree>
    <p:extLst>
      <p:ext uri="{BB962C8B-B14F-4D97-AF65-F5344CB8AC3E}">
        <p14:creationId xmlns:p14="http://schemas.microsoft.com/office/powerpoint/2010/main" val="119211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buFont typeface="Wingdings" pitchFamily="2" charset="2"/>
              <a:buChar char="ü"/>
            </a:pPr>
            <a:r>
              <a:rPr lang="el-GR" sz="2400" dirty="0">
                <a:latin typeface="Palatino Linotype" pitchFamily="18" charset="0"/>
              </a:rPr>
              <a:t>λεξιλόγιο</a:t>
            </a:r>
          </a:p>
          <a:p>
            <a:pPr lvl="1" indent="0" algn="just">
              <a:buFont typeface="Wingdings" pitchFamily="2" charset="2"/>
              <a:buChar char="Ø"/>
            </a:pPr>
            <a:r>
              <a:rPr lang="el-GR" sz="2000" dirty="0" smtClean="0">
                <a:latin typeface="Palatino Linotype" pitchFamily="18" charset="0"/>
              </a:rPr>
              <a:t> λόγιοι </a:t>
            </a:r>
            <a:r>
              <a:rPr lang="el-GR" sz="2000" dirty="0">
                <a:latin typeface="Palatino Linotype" pitchFamily="18" charset="0"/>
              </a:rPr>
              <a:t>τύποι (κρατούμενο, γινόμενο, υποτείνουσα…)</a:t>
            </a:r>
          </a:p>
          <a:p>
            <a:pPr lvl="1" indent="0" algn="just">
              <a:buFont typeface="Wingdings" pitchFamily="2" charset="2"/>
              <a:buChar char="Ø"/>
            </a:pPr>
            <a:r>
              <a:rPr lang="el-GR" sz="2000" dirty="0" smtClean="0">
                <a:latin typeface="Palatino Linotype" pitchFamily="18" charset="0"/>
              </a:rPr>
              <a:t> λέξεις </a:t>
            </a:r>
            <a:r>
              <a:rPr lang="el-GR" sz="2000" dirty="0">
                <a:latin typeface="Palatino Linotype" pitchFamily="18" charset="0"/>
              </a:rPr>
              <a:t>με διαφορετική σημασία από αυτή της καθημερινής χρήσης (περιττός αριθμός, φυσικός αριθμός…)</a:t>
            </a:r>
          </a:p>
          <a:p>
            <a:pPr lvl="1" indent="0" algn="just">
              <a:buFont typeface="Wingdings" pitchFamily="2" charset="2"/>
              <a:buChar char="Ø"/>
            </a:pPr>
            <a:r>
              <a:rPr lang="el-GR" sz="2000" dirty="0" smtClean="0">
                <a:latin typeface="Palatino Linotype" pitchFamily="18" charset="0"/>
              </a:rPr>
              <a:t> τύποι </a:t>
            </a:r>
            <a:r>
              <a:rPr lang="el-GR" sz="2000" dirty="0">
                <a:latin typeface="Palatino Linotype" pitchFamily="18" charset="0"/>
              </a:rPr>
              <a:t>πιθανόν κοινοί στην πρώτη γλώσσα των μαθητών (γεωμετρία, οριζόντιος, διαγώνιος…)</a:t>
            </a:r>
          </a:p>
          <a:p>
            <a:pPr algn="just">
              <a:buFont typeface="Wingdings" pitchFamily="2" charset="2"/>
              <a:buChar char="ü"/>
            </a:pPr>
            <a:r>
              <a:rPr lang="el-GR" sz="2400" dirty="0">
                <a:latin typeface="Palatino Linotype" pitchFamily="18" charset="0"/>
              </a:rPr>
              <a:t>γραμματική/ σύνταξη</a:t>
            </a:r>
          </a:p>
          <a:p>
            <a:pPr lvl="1" indent="0" algn="just">
              <a:buFont typeface="Wingdings" pitchFamily="2" charset="2"/>
              <a:buChar char="Ø"/>
            </a:pPr>
            <a:r>
              <a:rPr lang="el-GR" sz="2000" dirty="0" smtClean="0">
                <a:latin typeface="Palatino Linotype" pitchFamily="18" charset="0"/>
              </a:rPr>
              <a:t> λόγια </a:t>
            </a:r>
            <a:r>
              <a:rPr lang="el-GR" sz="2000" dirty="0">
                <a:latin typeface="Palatino Linotype" pitchFamily="18" charset="0"/>
              </a:rPr>
              <a:t>μορφολογία (ισούται, συνεπάγεται…)</a:t>
            </a:r>
          </a:p>
          <a:p>
            <a:pPr lvl="1" indent="0" algn="just">
              <a:buFont typeface="Wingdings" pitchFamily="2" charset="2"/>
              <a:buChar char="Ø"/>
            </a:pPr>
            <a:r>
              <a:rPr lang="el-GR" sz="2000" dirty="0" smtClean="0">
                <a:latin typeface="Palatino Linotype" pitchFamily="18" charset="0"/>
              </a:rPr>
              <a:t> λόγιες </a:t>
            </a:r>
            <a:r>
              <a:rPr lang="el-GR" sz="2000" dirty="0">
                <a:latin typeface="Palatino Linotype" pitchFamily="18" charset="0"/>
              </a:rPr>
              <a:t>προθέσεις (επί, διά…)</a:t>
            </a:r>
          </a:p>
          <a:p>
            <a:pPr lvl="1" indent="0" algn="just">
              <a:buFont typeface="Wingdings" pitchFamily="2" charset="2"/>
              <a:buChar char="Ø"/>
            </a:pPr>
            <a:r>
              <a:rPr lang="el-GR" sz="2000" dirty="0" smtClean="0">
                <a:latin typeface="Palatino Linotype" pitchFamily="18" charset="0"/>
              </a:rPr>
              <a:t> παθητική </a:t>
            </a:r>
            <a:r>
              <a:rPr lang="el-GR" sz="2000" dirty="0">
                <a:latin typeface="Palatino Linotype" pitchFamily="18" charset="0"/>
              </a:rPr>
              <a:t>σύνταξη</a:t>
            </a:r>
          </a:p>
          <a:p>
            <a:pPr algn="just">
              <a:buFont typeface="Wingdings" pitchFamily="2" charset="2"/>
              <a:buChar char="ü"/>
            </a:pPr>
            <a:r>
              <a:rPr lang="el-GR" sz="2400" dirty="0">
                <a:latin typeface="Palatino Linotype" pitchFamily="18" charset="0"/>
              </a:rPr>
              <a:t>κείμενο</a:t>
            </a:r>
          </a:p>
          <a:p>
            <a:pPr lvl="1" indent="0" algn="just">
              <a:buFont typeface="Wingdings" pitchFamily="2" charset="2"/>
              <a:buChar char="Ø"/>
            </a:pPr>
            <a:r>
              <a:rPr lang="el-GR" sz="2000" dirty="0" smtClean="0">
                <a:latin typeface="Palatino Linotype" pitchFamily="18" charset="0"/>
              </a:rPr>
              <a:t> λόγος </a:t>
            </a:r>
            <a:r>
              <a:rPr lang="el-GR" sz="2000" dirty="0">
                <a:latin typeface="Palatino Linotype" pitchFamily="18" charset="0"/>
              </a:rPr>
              <a:t>ακριβής, χωρίς παραφράσεις ή επαναλήψεις</a:t>
            </a:r>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6</a:t>
            </a:fld>
            <a:endParaRPr lang="en-US" dirty="0"/>
          </a:p>
        </p:txBody>
      </p:sp>
      <p:sp>
        <p:nvSpPr>
          <p:cNvPr id="4" name="Τίτλος 3"/>
          <p:cNvSpPr>
            <a:spLocks noGrp="1"/>
          </p:cNvSpPr>
          <p:nvPr>
            <p:ph type="title"/>
          </p:nvPr>
        </p:nvSpPr>
        <p:spPr/>
        <p:txBody>
          <a:bodyPr>
            <a:normAutofit/>
          </a:bodyPr>
          <a:lstStyle/>
          <a:p>
            <a:pPr algn="ctr"/>
            <a:r>
              <a:rPr lang="el-GR" sz="3600" dirty="0" smtClean="0"/>
              <a:t>η γλώσσα των μαθηματικών</a:t>
            </a:r>
            <a:br>
              <a:rPr lang="el-GR" sz="3600" dirty="0" smtClean="0"/>
            </a:br>
            <a:r>
              <a:rPr lang="el-GR" sz="3600" dirty="0" smtClean="0"/>
              <a:t>γλωσσικά χαρακτηριστικά</a:t>
            </a:r>
            <a:endParaRPr lang="el-GR" sz="3600" dirty="0"/>
          </a:p>
        </p:txBody>
      </p:sp>
    </p:spTree>
    <p:extLst>
      <p:ext uri="{BB962C8B-B14F-4D97-AF65-F5344CB8AC3E}">
        <p14:creationId xmlns:p14="http://schemas.microsoft.com/office/powerpoint/2010/main" val="434562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algn="just">
              <a:buFont typeface="Wingdings" pitchFamily="2" charset="2"/>
              <a:buChar char="Ø"/>
            </a:pPr>
            <a:r>
              <a:rPr lang="el-GR" sz="2800" dirty="0"/>
              <a:t> συνεργατική μάθηση</a:t>
            </a:r>
          </a:p>
          <a:p>
            <a:pPr algn="just">
              <a:buFont typeface="Wingdings" pitchFamily="2" charset="2"/>
              <a:buChar char="Ø"/>
            </a:pPr>
            <a:r>
              <a:rPr lang="el-GR" sz="2800" dirty="0"/>
              <a:t> δραστηριότητες, προφορικές και γραπτές, που δίνουν την ευκαιρία στους μαθητές να εκθέσουν, να ερμηνεύσουν και να υπερασπιστούν τον τρόπο σκέψης και επίλυσης των δραστηριοτήτων</a:t>
            </a:r>
          </a:p>
          <a:p>
            <a:pPr algn="just">
              <a:buFont typeface="Wingdings" pitchFamily="2" charset="2"/>
              <a:buChar char="Ø"/>
            </a:pPr>
            <a:r>
              <a:rPr lang="el-GR" sz="2800" dirty="0"/>
              <a:t>εργασίες ανοιχτές σε πολλαπλές λύσεις, πολλαπλές μορφές παρουσίασης </a:t>
            </a:r>
            <a:r>
              <a:rPr lang="el-GR" sz="2800" dirty="0" smtClean="0"/>
              <a:t>της σκέψης </a:t>
            </a:r>
            <a:r>
              <a:rPr lang="el-GR" sz="2800" dirty="0"/>
              <a:t>και στρατηγικών</a:t>
            </a:r>
          </a:p>
          <a:p>
            <a:pPr algn="just">
              <a:buFont typeface="Wingdings" pitchFamily="2" charset="2"/>
              <a:buChar char="Ø"/>
            </a:pPr>
            <a:r>
              <a:rPr lang="el-GR" sz="2800" dirty="0"/>
              <a:t> ανάπτυξη των εννοιών του κάθε μαθήματος</a:t>
            </a:r>
          </a:p>
          <a:p>
            <a:pPr algn="just">
              <a:buFont typeface="Wingdings" pitchFamily="2" charset="2"/>
              <a:buChar char="Ø"/>
            </a:pPr>
            <a:r>
              <a:rPr lang="el-GR" sz="2800" dirty="0"/>
              <a:t> ευρεία χρήση εποπτικών μέσων (</a:t>
            </a:r>
            <a:r>
              <a:rPr lang="el-GR" sz="2800" dirty="0" err="1"/>
              <a:t>χειραπτικά</a:t>
            </a:r>
            <a:r>
              <a:rPr lang="el-GR" sz="2800" dirty="0"/>
              <a:t> υλικά, οπτικές αναπαραστάσεις)</a:t>
            </a:r>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7</a:t>
            </a:fld>
            <a:endParaRPr lang="en-US" dirty="0"/>
          </a:p>
        </p:txBody>
      </p:sp>
      <p:sp>
        <p:nvSpPr>
          <p:cNvPr id="4" name="Τίτλος 3"/>
          <p:cNvSpPr>
            <a:spLocks noGrp="1"/>
          </p:cNvSpPr>
          <p:nvPr>
            <p:ph type="title"/>
          </p:nvPr>
        </p:nvSpPr>
        <p:spPr/>
        <p:txBody>
          <a:bodyPr/>
          <a:lstStyle/>
          <a:p>
            <a:pPr algn="ctr"/>
            <a:r>
              <a:rPr lang="el-GR" sz="3600" dirty="0" smtClean="0"/>
              <a:t>στρατηγικές</a:t>
            </a:r>
            <a:endParaRPr lang="el-GR" sz="3600" dirty="0"/>
          </a:p>
        </p:txBody>
      </p:sp>
    </p:spTree>
    <p:extLst>
      <p:ext uri="{BB962C8B-B14F-4D97-AF65-F5344CB8AC3E}">
        <p14:creationId xmlns:p14="http://schemas.microsoft.com/office/powerpoint/2010/main" val="1513638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buFont typeface="Wingdings" pitchFamily="2" charset="2"/>
              <a:buChar char="ü"/>
            </a:pPr>
            <a:r>
              <a:rPr lang="el-GR" sz="2800" dirty="0"/>
              <a:t>διαμεσολαβητικός «ώστε όλα τα παιδιά να αναπτύξουν τρόπους με τους οποίους θα μπορούν να εκφράζονται μαθηματικά»</a:t>
            </a:r>
          </a:p>
          <a:p>
            <a:pPr algn="just">
              <a:buFont typeface="Wingdings" pitchFamily="2" charset="2"/>
              <a:buChar char="ü"/>
            </a:pPr>
            <a:r>
              <a:rPr lang="el-GR" sz="2800" dirty="0"/>
              <a:t>«ο ρόλος του δασκάλου είναι να </a:t>
            </a:r>
            <a:r>
              <a:rPr lang="en-US" sz="2800" dirty="0"/>
              <a:t>“</a:t>
            </a:r>
            <a:r>
              <a:rPr lang="el-GR" sz="2800" dirty="0"/>
              <a:t>μεταφράζει</a:t>
            </a:r>
            <a:r>
              <a:rPr lang="en-US" sz="2800" dirty="0"/>
              <a:t>”</a:t>
            </a:r>
            <a:r>
              <a:rPr lang="el-GR" sz="2800" dirty="0"/>
              <a:t> </a:t>
            </a:r>
            <a:r>
              <a:rPr lang="el-GR" sz="2800" dirty="0" err="1"/>
              <a:t>ό,τι</a:t>
            </a:r>
            <a:r>
              <a:rPr lang="el-GR" sz="2800" dirty="0"/>
              <a:t> λέγεται σε μαθηματικό λόγο, να θέτει το πλαίσιο της συζήτησης, να υποβάλλει ερωτήσεις, να προτείνει συνδέσεις με την καθημερινή ζωή και να ζητά αποδείξεις ή αιτιολογήσεις των επιχειρημάτων</a:t>
            </a:r>
            <a:r>
              <a:rPr lang="el-GR" sz="2800" dirty="0" smtClean="0"/>
              <a:t>» </a:t>
            </a:r>
            <a:r>
              <a:rPr lang="el-GR" sz="2000" dirty="0" smtClean="0"/>
              <a:t>(Τριανταφυλλίδης 2007)</a:t>
            </a:r>
            <a:endParaRPr lang="el-GR" sz="2000" dirty="0"/>
          </a:p>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8</a:t>
            </a:fld>
            <a:endParaRPr lang="en-US" dirty="0"/>
          </a:p>
        </p:txBody>
      </p:sp>
      <p:sp>
        <p:nvSpPr>
          <p:cNvPr id="4" name="Τίτλος 3"/>
          <p:cNvSpPr>
            <a:spLocks noGrp="1"/>
          </p:cNvSpPr>
          <p:nvPr>
            <p:ph type="title"/>
          </p:nvPr>
        </p:nvSpPr>
        <p:spPr/>
        <p:txBody>
          <a:bodyPr>
            <a:normAutofit/>
          </a:bodyPr>
          <a:lstStyle/>
          <a:p>
            <a:pPr algn="ctr"/>
            <a:r>
              <a:rPr lang="el-GR" sz="3600" dirty="0" smtClean="0"/>
              <a:t>ο ρόλος του δασκάλου</a:t>
            </a:r>
            <a:endParaRPr lang="el-GR" sz="3600" dirty="0"/>
          </a:p>
        </p:txBody>
      </p:sp>
    </p:spTree>
    <p:extLst>
      <p:ext uri="{BB962C8B-B14F-4D97-AF65-F5344CB8AC3E}">
        <p14:creationId xmlns:p14="http://schemas.microsoft.com/office/powerpoint/2010/main" val="967193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algn="just">
              <a:buNone/>
              <a:defRPr/>
            </a:pPr>
            <a:r>
              <a:rPr lang="en-US" sz="1800" dirty="0"/>
              <a:t>Campbell, D. 2006 (2009). </a:t>
            </a:r>
            <a:r>
              <a:rPr lang="el-GR" sz="1800" dirty="0"/>
              <a:t>Η ανάπτυξη μαθηματικού </a:t>
            </a:r>
            <a:r>
              <a:rPr lang="el-GR" sz="1800" dirty="0" err="1"/>
              <a:t>γραμματισμού</a:t>
            </a:r>
            <a:r>
              <a:rPr lang="el-GR" sz="1800" dirty="0"/>
              <a:t> σε μια δίγλωσση τάξη. Στο </a:t>
            </a:r>
            <a:r>
              <a:rPr lang="en-US" sz="1800" dirty="0"/>
              <a:t>J. Cook-</a:t>
            </a:r>
            <a:r>
              <a:rPr lang="en-US" sz="1800" dirty="0" err="1"/>
              <a:t>Gumperz</a:t>
            </a:r>
            <a:r>
              <a:rPr lang="en-US" sz="1800" dirty="0"/>
              <a:t> (</a:t>
            </a:r>
            <a:r>
              <a:rPr lang="el-GR" sz="1800" dirty="0" err="1"/>
              <a:t>επιμ</a:t>
            </a:r>
            <a:r>
              <a:rPr lang="el-GR" sz="1800" dirty="0"/>
              <a:t>.) </a:t>
            </a:r>
            <a:r>
              <a:rPr lang="el-GR" sz="1800" i="1" dirty="0"/>
              <a:t>Η κοινωνική δόμηση του </a:t>
            </a:r>
            <a:r>
              <a:rPr lang="el-GR" sz="1800" i="1" dirty="0" err="1"/>
              <a:t>γραμματισμού</a:t>
            </a:r>
            <a:r>
              <a:rPr lang="el-GR" sz="1800" dirty="0"/>
              <a:t>. Επιμέλεια-θεώρηση για την ελληνική έκδοση: </a:t>
            </a:r>
            <a:r>
              <a:rPr lang="el-GR" sz="1800" dirty="0" err="1"/>
              <a:t>Τρ</a:t>
            </a:r>
            <a:r>
              <a:rPr lang="el-GR" sz="1800" dirty="0"/>
              <a:t>. </a:t>
            </a:r>
            <a:r>
              <a:rPr lang="el-GR" sz="1800" dirty="0" err="1"/>
              <a:t>Κωστούλη</a:t>
            </a:r>
            <a:r>
              <a:rPr lang="el-GR" sz="1800" dirty="0"/>
              <a:t>. Μετάφραση: Ε. </a:t>
            </a:r>
            <a:r>
              <a:rPr lang="el-GR" sz="1800" dirty="0" err="1"/>
              <a:t>Κοτσυφού</a:t>
            </a:r>
            <a:r>
              <a:rPr lang="el-GR" sz="1800" dirty="0"/>
              <a:t>. Θεσσαλονίκη: Επίκεντρο.</a:t>
            </a:r>
          </a:p>
          <a:p>
            <a:pPr algn="just">
              <a:buNone/>
              <a:defRPr/>
            </a:pPr>
            <a:r>
              <a:rPr lang="en-US" sz="1800" dirty="0" err="1"/>
              <a:t>Carrasquillo</a:t>
            </a:r>
            <a:r>
              <a:rPr lang="el-GR" sz="1800" dirty="0"/>
              <a:t>, </a:t>
            </a:r>
            <a:r>
              <a:rPr lang="en-US" sz="1800" dirty="0"/>
              <a:t>A</a:t>
            </a:r>
            <a:r>
              <a:rPr lang="el-GR" sz="1800" dirty="0"/>
              <a:t>. &amp; </a:t>
            </a:r>
            <a:r>
              <a:rPr lang="en-US" sz="1800" dirty="0"/>
              <a:t>V</a:t>
            </a:r>
            <a:r>
              <a:rPr lang="el-GR" sz="1800" dirty="0"/>
              <a:t>. </a:t>
            </a:r>
            <a:r>
              <a:rPr lang="en-US" sz="1800" dirty="0"/>
              <a:t>Rodriguez</a:t>
            </a:r>
            <a:r>
              <a:rPr lang="el-GR" sz="1800" dirty="0"/>
              <a:t> 2002. </a:t>
            </a:r>
            <a:r>
              <a:rPr lang="en-US" sz="1800" i="1" dirty="0"/>
              <a:t>Language Minority Students in the Mainstream Classroom.</a:t>
            </a:r>
            <a:r>
              <a:rPr lang="en-US" sz="1800" dirty="0"/>
              <a:t> 2nd Edition. Multilingual Matters Ltd.</a:t>
            </a:r>
            <a:endParaRPr lang="el-GR" sz="1800" dirty="0"/>
          </a:p>
          <a:p>
            <a:pPr algn="just">
              <a:buNone/>
              <a:defRPr/>
            </a:pPr>
            <a:r>
              <a:rPr lang="el-GR" sz="1800" dirty="0"/>
              <a:t>Τριανταφυλλίδης</a:t>
            </a:r>
            <a:r>
              <a:rPr lang="en-US" sz="1800" dirty="0"/>
              <a:t>, </a:t>
            </a:r>
            <a:r>
              <a:rPr lang="el-GR" sz="1800" dirty="0" err="1"/>
              <a:t>Τρ</a:t>
            </a:r>
            <a:r>
              <a:rPr lang="en-US" sz="1800" dirty="0"/>
              <a:t>. 2007. </a:t>
            </a:r>
            <a:r>
              <a:rPr lang="el-GR" sz="1800" dirty="0"/>
              <a:t>Γλωσσικές μειονότητες και μαθηματική εκπαίδευση. Στο </a:t>
            </a:r>
            <a:r>
              <a:rPr lang="el-GR" sz="1800" i="1" dirty="0"/>
              <a:t>Ετερότητα στη Σχολική Τάξη και Διδασκαλία της Ελληνικής Γλώσσας και των Μαθηματικών: η περίπτωση των </a:t>
            </a:r>
            <a:r>
              <a:rPr lang="el-GR" sz="1800" i="1" dirty="0" err="1"/>
              <a:t>Τσιγγανοπαίδων</a:t>
            </a:r>
            <a:r>
              <a:rPr lang="el-GR" sz="1800" i="1" dirty="0"/>
              <a:t>. Επιμορφωτικός Οδηγός.</a:t>
            </a:r>
            <a:r>
              <a:rPr lang="el-GR" sz="1800" dirty="0"/>
              <a:t> Βόλος: Πανεπιστήμιο </a:t>
            </a:r>
            <a:r>
              <a:rPr lang="el-GR" sz="1800" dirty="0" smtClean="0"/>
              <a:t>Θεσσαλίας.</a:t>
            </a:r>
            <a:r>
              <a:rPr lang="en-US" sz="1800" dirty="0" smtClean="0"/>
              <a:t> </a:t>
            </a:r>
            <a:r>
              <a:rPr lang="el-GR" sz="1800" u="sng" dirty="0" smtClean="0">
                <a:hlinkClick r:id="rId2"/>
              </a:rPr>
              <a:t>http</a:t>
            </a:r>
            <a:r>
              <a:rPr lang="el-GR" sz="1800" u="sng" dirty="0">
                <a:hlinkClick r:id="rId2"/>
              </a:rPr>
              <a:t>://isocrates.gr/content_files/tsigganopaides/EpimorfOdigosTsigganopaides-kefalaio7.pdf</a:t>
            </a:r>
            <a:endParaRPr lang="el-GR" sz="1800" dirty="0"/>
          </a:p>
          <a:p>
            <a:pPr marL="0" indent="0" algn="just">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9</a:t>
            </a:fld>
            <a:endParaRPr lang="en-US" dirty="0"/>
          </a:p>
        </p:txBody>
      </p:sp>
      <p:sp>
        <p:nvSpPr>
          <p:cNvPr id="4" name="Τίτλος 3"/>
          <p:cNvSpPr>
            <a:spLocks noGrp="1"/>
          </p:cNvSpPr>
          <p:nvPr>
            <p:ph type="title"/>
          </p:nvPr>
        </p:nvSpPr>
        <p:spPr/>
        <p:txBody>
          <a:bodyPr>
            <a:normAutofit/>
          </a:bodyPr>
          <a:lstStyle/>
          <a:p>
            <a:pPr algn="ctr"/>
            <a:r>
              <a:rPr lang="el-GR" sz="2800" dirty="0"/>
              <a:t>Β</a:t>
            </a:r>
            <a:r>
              <a:rPr lang="el-GR" sz="2800" smtClean="0"/>
              <a:t>ιβλιογραφία </a:t>
            </a:r>
            <a:r>
              <a:rPr lang="el-GR" sz="2800" dirty="0" smtClean="0"/>
              <a:t>ενότητας</a:t>
            </a:r>
            <a:endParaRPr lang="el-GR" sz="2800" dirty="0"/>
          </a:p>
        </p:txBody>
      </p:sp>
    </p:spTree>
    <p:extLst>
      <p:ext uri="{BB962C8B-B14F-4D97-AF65-F5344CB8AC3E}">
        <p14:creationId xmlns:p14="http://schemas.microsoft.com/office/powerpoint/2010/main" val="55371174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5_13">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E01529-6B35-4974-8E89-7421D46222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m5_13</Template>
  <TotalTime>0</TotalTime>
  <Words>579</Words>
  <Application>Microsoft Office PowerPoint</Application>
  <PresentationFormat>Προβολή στην οθόνη (4:3)</PresentationFormat>
  <Paragraphs>58</Paragraphs>
  <Slides>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m5_13</vt:lpstr>
      <vt:lpstr>Γλωσσική πολυμορφία και γλωσσική διδασκαλία στο Δημοτικό Σχολείο</vt:lpstr>
      <vt:lpstr>μαθησιακοί στόχοι</vt:lpstr>
      <vt:lpstr>γλώσσα και περιεχόμενο</vt:lpstr>
      <vt:lpstr>γλώσσα και μαθηματικά</vt:lpstr>
      <vt:lpstr>στόχοι της διδασκαλίας</vt:lpstr>
      <vt:lpstr>η γλώσσα των μαθηματικών γλωσσικά χαρακτηριστικά</vt:lpstr>
      <vt:lpstr>στρατηγικές</vt:lpstr>
      <vt:lpstr>ο ρόλος του δασκάλου</vt:lpstr>
      <vt:lpstr>Βιβλιογραφία ενότητας</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2013-04-18T13:13:40Z</dcterms:created>
  <dcterms:modified xsi:type="dcterms:W3CDTF">2015-01-22T17:01:47Z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TC101079719990</vt:lpwstr>
  </property>
</Properties>
</file>