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1.xml" ContentType="application/vnd.openxmlformats-officedocument.presentationml.notesSlide+xml"/>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notesSlides/notesSlide13.xml" ContentType="application/vnd.openxmlformats-officedocument.presentationml.notesSlide+xml"/>
  <Override PartName="/ppt/tags/tag18.xml" ContentType="application/vnd.openxmlformats-officedocument.presentationml.tags+xml"/>
  <Override PartName="/ppt/notesSlides/notesSlide14.xml" ContentType="application/vnd.openxmlformats-officedocument.presentationml.notesSlide+xml"/>
  <Override PartName="/ppt/tags/tag19.xml" ContentType="application/vnd.openxmlformats-officedocument.presentationml.tags+xml"/>
  <Override PartName="/ppt/notesSlides/notesSlide15.xml" ContentType="application/vnd.openxmlformats-officedocument.presentationml.notesSlide+xml"/>
  <Override PartName="/ppt/tags/tag20.xml" ContentType="application/vnd.openxmlformats-officedocument.presentationml.tags+xml"/>
  <Override PartName="/ppt/notesSlides/notesSlide16.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7.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8.xml" ContentType="application/vnd.openxmlformats-officedocument.presentationml.notesSlide+xml"/>
  <Override PartName="/ppt/tags/tag25.xml" ContentType="application/vnd.openxmlformats-officedocument.presentationml.tags+xml"/>
  <Override PartName="/ppt/notesSlides/notesSlide19.xml" ContentType="application/vnd.openxmlformats-officedocument.presentationml.notesSlide+xml"/>
  <Override PartName="/ppt/tags/tag26.xml" ContentType="application/vnd.openxmlformats-officedocument.presentationml.tags+xml"/>
  <Override PartName="/ppt/notesSlides/notesSlide20.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21.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22.xml" ContentType="application/vnd.openxmlformats-officedocument.presentationml.notesSlide+xml"/>
  <Override PartName="/ppt/tags/tag31.xml" ContentType="application/vnd.openxmlformats-officedocument.presentationml.tags+xml"/>
  <Override PartName="/ppt/notesSlides/notesSlide23.xml" ContentType="application/vnd.openxmlformats-officedocument.presentationml.notesSlide+xml"/>
  <Override PartName="/ppt/tags/tag32.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9"/>
  </p:notesMasterIdLst>
  <p:sldIdLst>
    <p:sldId id="310" r:id="rId3"/>
    <p:sldId id="313" r:id="rId4"/>
    <p:sldId id="259" r:id="rId5"/>
    <p:sldId id="261" r:id="rId6"/>
    <p:sldId id="262" r:id="rId7"/>
    <p:sldId id="264" r:id="rId8"/>
    <p:sldId id="266" r:id="rId9"/>
    <p:sldId id="311" r:id="rId10"/>
    <p:sldId id="265" r:id="rId11"/>
    <p:sldId id="274" r:id="rId12"/>
    <p:sldId id="288" r:id="rId13"/>
    <p:sldId id="277" r:id="rId14"/>
    <p:sldId id="269" r:id="rId15"/>
    <p:sldId id="278" r:id="rId16"/>
    <p:sldId id="270" r:id="rId17"/>
    <p:sldId id="272" r:id="rId18"/>
    <p:sldId id="279" r:id="rId19"/>
    <p:sldId id="273" r:id="rId20"/>
    <p:sldId id="281" r:id="rId21"/>
    <p:sldId id="284" r:id="rId22"/>
    <p:sldId id="282" r:id="rId23"/>
    <p:sldId id="283" r:id="rId24"/>
    <p:sldId id="285" r:id="rId25"/>
    <p:sldId id="289" r:id="rId26"/>
    <p:sldId id="312" r:id="rId27"/>
    <p:sldId id="280" r:id="rId28"/>
  </p:sldIdLst>
  <p:sldSz cx="9144000" cy="6858000" type="screen4x3"/>
  <p:notesSz cx="6858000" cy="9144000"/>
  <p:custDataLst>
    <p:tags r:id="rId30"/>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8" autoAdjust="0"/>
    <p:restoredTop sz="99339" autoAdjust="0"/>
  </p:normalViewPr>
  <p:slideViewPr>
    <p:cSldViewPr>
      <p:cViewPr>
        <p:scale>
          <a:sx n="50" d="100"/>
          <a:sy n="50" d="100"/>
        </p:scale>
        <p:origin x="-1764" y="-63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2/10/2005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val="2185088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16</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17</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18</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19</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20</a:t>
            </a:fld>
            <a:endParaRPr lang="el-GR"/>
          </a:p>
        </p:txBody>
      </p:sp>
    </p:spTree>
    <p:extLst>
      <p:ext uri="{BB962C8B-B14F-4D97-AF65-F5344CB8AC3E}">
        <p14:creationId xmlns:p14="http://schemas.microsoft.com/office/powerpoint/2010/main" val="2268669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21</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22</a:t>
            </a:fld>
            <a:endParaRPr lang="el-GR"/>
          </a:p>
        </p:txBody>
      </p:sp>
    </p:spTree>
    <p:extLst>
      <p:ext uri="{BB962C8B-B14F-4D97-AF65-F5344CB8AC3E}">
        <p14:creationId xmlns:p14="http://schemas.microsoft.com/office/powerpoint/2010/main" val="24044648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23</a:t>
            </a:fld>
            <a:endParaRPr lang="el-GR"/>
          </a:p>
        </p:txBody>
      </p:sp>
    </p:spTree>
    <p:extLst>
      <p:ext uri="{BB962C8B-B14F-4D97-AF65-F5344CB8AC3E}">
        <p14:creationId xmlns:p14="http://schemas.microsoft.com/office/powerpoint/2010/main" val="32566696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25</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26</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p14="http://schemas.microsoft.com/office/powerpoint/2010/main" val="2947138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5.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6.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17.xml"/><Relationship Id="rId5" Type="http://schemas.openxmlformats.org/officeDocument/2006/relationships/image" Target="../media/image7.jpe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1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tags" Target="../tags/tag20.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2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hyperlink" Target="https://www.google.gr/imghp?hl=el&amp;tab=wi&amp;ei=Z2ktVv-1NYO5swHG2rH4Ag&amp;ved=0CBEQqi4oAQ"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32.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hyperlink" Target="http://www.edulll.gr/"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470025"/>
          </a:xfrm>
        </p:spPr>
        <p:txBody>
          <a:bodyPr/>
          <a:lstStyle/>
          <a:p>
            <a:r>
              <a:rPr lang="el-GR" dirty="0">
                <a:latin typeface="Arial" charset="0"/>
                <a:cs typeface="Arial" charset="0"/>
              </a:rPr>
              <a:t>Μικροβιολογία </a:t>
            </a:r>
            <a:r>
              <a:rPr lang="el-GR" dirty="0" smtClean="0">
                <a:latin typeface="Arial" charset="0"/>
                <a:cs typeface="Arial" charset="0"/>
              </a:rPr>
              <a:t>Τροφίμων </a:t>
            </a:r>
            <a:r>
              <a:rPr lang="en-GB" dirty="0" smtClean="0">
                <a:latin typeface="Arial" charset="0"/>
                <a:cs typeface="Arial" charset="0"/>
              </a:rPr>
              <a:t>I</a:t>
            </a:r>
            <a:endParaRPr lang="el-GR"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636912"/>
            <a:ext cx="7776864" cy="4056856"/>
          </a:xfrm>
        </p:spPr>
        <p:txBody>
          <a:bodyPr>
            <a:noAutofit/>
          </a:bodyPr>
          <a:lstStyle/>
          <a:p>
            <a:r>
              <a:rPr lang="el-GR" sz="2800" b="1" dirty="0" smtClean="0"/>
              <a:t>Ενότητα </a:t>
            </a:r>
            <a:r>
              <a:rPr lang="en-US" sz="2800" b="1" dirty="0" smtClean="0"/>
              <a:t>5</a:t>
            </a:r>
            <a:r>
              <a:rPr lang="el-GR" sz="2800" b="1" dirty="0" smtClean="0"/>
              <a:t>:</a:t>
            </a:r>
            <a:r>
              <a:rPr lang="en-US" sz="2800" dirty="0" smtClean="0"/>
              <a:t> </a:t>
            </a:r>
            <a:r>
              <a:rPr lang="el-GR" sz="2600" dirty="0" smtClean="0"/>
              <a:t>Μικροβιολογική Αλλοίωση Προϊόντων Φυτικής Προέλευσης και δείκτες μικροβιολογικής αλλοίωσης</a:t>
            </a:r>
            <a:r>
              <a:rPr lang="el-GR" sz="2800" dirty="0" smtClean="0"/>
              <a:t>. </a:t>
            </a:r>
            <a:endParaRPr lang="en-US"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cs typeface="Arial" charset="0"/>
              </a:rPr>
              <a:t>Δρ. Ιωάννης </a:t>
            </a:r>
            <a:r>
              <a:rPr lang="el-GR" sz="2800" dirty="0" err="1">
                <a:cs typeface="Arial" charset="0"/>
              </a:rPr>
              <a:t>Γιαβάσης</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cs typeface="Arial" charset="0"/>
              </a:rPr>
              <a:t>Ε</a:t>
            </a:r>
            <a:r>
              <a:rPr lang="el-GR" sz="2800" dirty="0" smtClean="0">
                <a:cs typeface="Arial" charset="0"/>
              </a:rPr>
              <a:t>πίκουρος </a:t>
            </a:r>
            <a:r>
              <a:rPr lang="el-GR" sz="2800" dirty="0">
                <a:cs typeface="Arial" charset="0"/>
              </a:rPr>
              <a:t>Καθηγητής</a:t>
            </a:r>
            <a:r>
              <a:rPr lang="fi-FI" sz="2800" dirty="0" smtClean="0"/>
              <a:t>,</a:t>
            </a:r>
            <a:endParaRPr lang="fi-FI" sz="2800" dirty="0"/>
          </a:p>
          <a:p>
            <a:pPr>
              <a:lnSpc>
                <a:spcPct val="90000"/>
              </a:lnSpc>
            </a:pPr>
            <a:r>
              <a:rPr lang="el-GR" sz="2800" dirty="0">
                <a:cs typeface="Arial" charset="0"/>
              </a:rPr>
              <a:t>Τμήμα Τεχνολογίας </a:t>
            </a:r>
            <a:r>
              <a:rPr lang="el-GR" sz="2800" dirty="0" smtClean="0">
                <a:cs typeface="Arial" charset="0"/>
              </a:rPr>
              <a:t>Τροφίμων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183972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5" y="8285"/>
            <a:ext cx="8219256"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err="1">
                <a:cs typeface="Arial" charset="0"/>
              </a:rPr>
              <a:t>Αλλοιογόνοι</a:t>
            </a:r>
            <a:r>
              <a:rPr lang="el-GR" dirty="0">
                <a:cs typeface="Arial" charset="0"/>
              </a:rPr>
              <a:t> μικροοργανισμοί</a:t>
            </a:r>
            <a:br>
              <a:rPr lang="el-GR" dirty="0">
                <a:cs typeface="Arial" charset="0"/>
              </a:rPr>
            </a:br>
            <a:r>
              <a:rPr lang="el-GR" dirty="0" smtClean="0">
                <a:cs typeface="Arial" charset="0"/>
              </a:rPr>
              <a:t>(5 </a:t>
            </a:r>
            <a:r>
              <a:rPr lang="el-GR" dirty="0">
                <a:cs typeface="Arial" charset="0"/>
              </a:rPr>
              <a:t>από </a:t>
            </a:r>
            <a:r>
              <a:rPr lang="el-GR" dirty="0" smtClean="0">
                <a:cs typeface="Arial" charset="0"/>
              </a:rPr>
              <a:t>14)</a:t>
            </a:r>
            <a:endParaRPr lang="el-GR" dirty="0"/>
          </a:p>
        </p:txBody>
      </p:sp>
      <p:sp>
        <p:nvSpPr>
          <p:cNvPr id="6" name="Θέση περιεχομένου 2" descr="Τουρσιά μαλακώνουν από ζύμες-μύκητες ή Bacillus, διογκώνονται από αέριο-CO2 (Enterobacter, LAB), χρωματίζονται μαύρα λόγω του Bacillus nigrificans, ή ρόδινα (ζύμη Torula-Candida), ή αποκτούν γλοιώδη υφή (πολυσακχαρίτες από Lb. cucumeris and Lb. plantarum).&#10;&#10;Αλλοίωση φρούτων:&#10;Δουλειά για «σκληρά καρύδια» μύκητες, &#10;Σε φρέσκα φρούτα, ζύμες-μύκητες προκαλούν μαλακή σήψη και στίγματα,&#10;Εξαίρεση : Erwinia προσβάλλει αχλάδια,&#10;Ξηρά φρούτα (υγρασία μικρότερη του τριανταπέντε τοις εκατό, aw μικρότερο του μηδέν κόμμα ογδόντα πέντε) αλλιόνωνται μόνο από ξηρόφιλους μύκητες (Aspergillus, Penicillium, Eurotium, Wallemia) και  ωσμόφιλες ζύμες (Zygosaccharomyces rouxii, Hanseniaspora, Candida, Debaryomyces, Pichia),&#10;"/>
          <p:cNvSpPr>
            <a:spLocks noGrp="1"/>
          </p:cNvSpPr>
          <p:nvPr>
            <p:ph idx="1"/>
          </p:nvPr>
        </p:nvSpPr>
        <p:spPr>
          <a:xfrm>
            <a:off x="467544" y="1268760"/>
            <a:ext cx="8219256" cy="4968552"/>
          </a:xfrm>
        </p:spPr>
        <p:txBody>
          <a:bodyPr>
            <a:noAutofit/>
          </a:bodyPr>
          <a:lstStyle/>
          <a:p>
            <a:pPr>
              <a:lnSpc>
                <a:spcPct val="80000"/>
              </a:lnSpc>
              <a:buFont typeface="Wingdings" panose="05000000000000000000" pitchFamily="2" charset="2"/>
              <a:buChar char="§"/>
            </a:pPr>
            <a:r>
              <a:rPr lang="el-GR" sz="2400" dirty="0">
                <a:sym typeface="Symbol" pitchFamily="18" charset="2"/>
              </a:rPr>
              <a:t>Τουρσιά μαλακώνουν από ζύμες-μύκητες ή</a:t>
            </a:r>
            <a:r>
              <a:rPr lang="en-US" sz="2400" dirty="0">
                <a:sym typeface="Symbol" pitchFamily="18" charset="2"/>
              </a:rPr>
              <a:t> Bacillus, </a:t>
            </a:r>
            <a:r>
              <a:rPr lang="el-GR" sz="2400" dirty="0">
                <a:sym typeface="Symbol" pitchFamily="18" charset="2"/>
              </a:rPr>
              <a:t>διογκώνονται από αέριο-</a:t>
            </a:r>
            <a:r>
              <a:rPr lang="en-US" sz="2400" dirty="0">
                <a:sym typeface="Symbol" pitchFamily="18" charset="2"/>
              </a:rPr>
              <a:t>CO2 (</a:t>
            </a:r>
            <a:r>
              <a:rPr lang="en-US" sz="2400" dirty="0" err="1">
                <a:sym typeface="Symbol" pitchFamily="18" charset="2"/>
              </a:rPr>
              <a:t>Enterobacter</a:t>
            </a:r>
            <a:r>
              <a:rPr lang="en-US" sz="2400" dirty="0">
                <a:sym typeface="Symbol" pitchFamily="18" charset="2"/>
              </a:rPr>
              <a:t>, LAB), </a:t>
            </a:r>
            <a:r>
              <a:rPr lang="el-GR" sz="2400" dirty="0">
                <a:sym typeface="Symbol" pitchFamily="18" charset="2"/>
              </a:rPr>
              <a:t>χρωματίζονται μαύρα λόγω του </a:t>
            </a:r>
            <a:r>
              <a:rPr lang="en-US" sz="2400" dirty="0">
                <a:sym typeface="Symbol" pitchFamily="18" charset="2"/>
              </a:rPr>
              <a:t>Bacillus </a:t>
            </a:r>
            <a:r>
              <a:rPr lang="en-US" sz="2400" dirty="0" err="1">
                <a:sym typeface="Symbol" pitchFamily="18" charset="2"/>
              </a:rPr>
              <a:t>nigrificans</a:t>
            </a:r>
            <a:r>
              <a:rPr lang="en-US" sz="2400" dirty="0">
                <a:sym typeface="Symbol" pitchFamily="18" charset="2"/>
              </a:rPr>
              <a:t>, </a:t>
            </a:r>
            <a:r>
              <a:rPr lang="el-GR" sz="2400" dirty="0">
                <a:sym typeface="Symbol" pitchFamily="18" charset="2"/>
              </a:rPr>
              <a:t>ή ρόδινα (ζύμη </a:t>
            </a:r>
            <a:r>
              <a:rPr lang="en-US" sz="2400" dirty="0" err="1">
                <a:sym typeface="Symbol" pitchFamily="18" charset="2"/>
              </a:rPr>
              <a:t>Torula</a:t>
            </a:r>
            <a:r>
              <a:rPr lang="el-GR" sz="2400" dirty="0">
                <a:sym typeface="Symbol" pitchFamily="18" charset="2"/>
              </a:rPr>
              <a:t>-</a:t>
            </a:r>
            <a:r>
              <a:rPr lang="en-US" sz="2400" dirty="0">
                <a:sym typeface="Symbol" pitchFamily="18" charset="2"/>
              </a:rPr>
              <a:t>Candida</a:t>
            </a:r>
            <a:r>
              <a:rPr lang="el-GR" sz="2400" dirty="0">
                <a:sym typeface="Symbol" pitchFamily="18" charset="2"/>
              </a:rPr>
              <a:t>)</a:t>
            </a:r>
            <a:r>
              <a:rPr lang="en-US" sz="2400" dirty="0">
                <a:sym typeface="Symbol" pitchFamily="18" charset="2"/>
              </a:rPr>
              <a:t>, </a:t>
            </a:r>
            <a:r>
              <a:rPr lang="el-GR" sz="2400" dirty="0">
                <a:sym typeface="Symbol" pitchFamily="18" charset="2"/>
              </a:rPr>
              <a:t>ή αποκτούν γλοιώδη υφή </a:t>
            </a:r>
            <a:r>
              <a:rPr lang="en-US" sz="2400" dirty="0">
                <a:sym typeface="Symbol" pitchFamily="18" charset="2"/>
              </a:rPr>
              <a:t>(</a:t>
            </a:r>
            <a:r>
              <a:rPr lang="el-GR" sz="2400" dirty="0">
                <a:sym typeface="Symbol" pitchFamily="18" charset="2"/>
              </a:rPr>
              <a:t>πολυσακχαρίτες από </a:t>
            </a:r>
            <a:r>
              <a:rPr lang="en-US" sz="2400" dirty="0">
                <a:sym typeface="Symbol" pitchFamily="18" charset="2"/>
              </a:rPr>
              <a:t>Lb. </a:t>
            </a:r>
            <a:r>
              <a:rPr lang="en-US" sz="2400" dirty="0" err="1">
                <a:sym typeface="Symbol" pitchFamily="18" charset="2"/>
              </a:rPr>
              <a:t>cucumeris</a:t>
            </a:r>
            <a:r>
              <a:rPr lang="en-US" sz="2400" dirty="0">
                <a:sym typeface="Symbol" pitchFamily="18" charset="2"/>
              </a:rPr>
              <a:t> and Lb. </a:t>
            </a:r>
            <a:r>
              <a:rPr lang="en-US" sz="2400" dirty="0" err="1">
                <a:sym typeface="Symbol" pitchFamily="18" charset="2"/>
              </a:rPr>
              <a:t>plantarum</a:t>
            </a:r>
            <a:r>
              <a:rPr lang="el-GR" sz="2400" dirty="0" smtClean="0">
                <a:sym typeface="Symbol" pitchFamily="18" charset="2"/>
              </a:rPr>
              <a:t>).</a:t>
            </a:r>
            <a:endParaRPr lang="el-GR" sz="2400" dirty="0">
              <a:sym typeface="Symbol" pitchFamily="18" charset="2"/>
            </a:endParaRPr>
          </a:p>
          <a:p>
            <a:pPr>
              <a:lnSpc>
                <a:spcPct val="80000"/>
              </a:lnSpc>
              <a:buNone/>
            </a:pPr>
            <a:r>
              <a:rPr lang="el-GR" sz="2400" dirty="0"/>
              <a:t>Αλλοίωση </a:t>
            </a:r>
            <a:r>
              <a:rPr lang="el-GR" sz="2400" dirty="0" smtClean="0"/>
              <a:t>φρούτων:</a:t>
            </a:r>
            <a:endParaRPr lang="en-US" sz="2400" dirty="0"/>
          </a:p>
          <a:p>
            <a:pPr>
              <a:lnSpc>
                <a:spcPct val="80000"/>
              </a:lnSpc>
            </a:pPr>
            <a:r>
              <a:rPr lang="el-GR" sz="2400" dirty="0">
                <a:sym typeface="Symbol" pitchFamily="18" charset="2"/>
              </a:rPr>
              <a:t>Δουλειά για «σκληρά </a:t>
            </a:r>
            <a:r>
              <a:rPr lang="el-GR" sz="2400" dirty="0" smtClean="0">
                <a:sym typeface="Symbol" pitchFamily="18" charset="2"/>
              </a:rPr>
              <a:t>καρύδια» μύκητες,</a:t>
            </a:r>
            <a:r>
              <a:rPr lang="en-US" sz="2400" dirty="0" smtClean="0">
                <a:sym typeface="Symbol" pitchFamily="18" charset="2"/>
              </a:rPr>
              <a:t> </a:t>
            </a:r>
            <a:endParaRPr lang="en-US" sz="2400" dirty="0">
              <a:sym typeface="Symbol" pitchFamily="18" charset="2"/>
            </a:endParaRPr>
          </a:p>
          <a:p>
            <a:pPr>
              <a:lnSpc>
                <a:spcPct val="80000"/>
              </a:lnSpc>
            </a:pPr>
            <a:r>
              <a:rPr lang="el-GR" sz="2400" dirty="0">
                <a:sym typeface="Symbol" pitchFamily="18" charset="2"/>
              </a:rPr>
              <a:t>Σε φρέσκα φρούτα, ζύμες-μύκητες προκαλούν μαλακή σήψη και </a:t>
            </a:r>
            <a:r>
              <a:rPr lang="el-GR" sz="2400" dirty="0" smtClean="0">
                <a:sym typeface="Symbol" pitchFamily="18" charset="2"/>
              </a:rPr>
              <a:t>στίγματα,</a:t>
            </a:r>
            <a:endParaRPr lang="en-US" sz="2400" dirty="0">
              <a:sym typeface="Symbol" pitchFamily="18" charset="2"/>
            </a:endParaRPr>
          </a:p>
          <a:p>
            <a:pPr>
              <a:lnSpc>
                <a:spcPct val="80000"/>
              </a:lnSpc>
            </a:pPr>
            <a:r>
              <a:rPr lang="el-GR" sz="2400" dirty="0">
                <a:sym typeface="Symbol" pitchFamily="18" charset="2"/>
              </a:rPr>
              <a:t>Εξαίρεση </a:t>
            </a:r>
            <a:r>
              <a:rPr lang="en-US" sz="2400" dirty="0">
                <a:sym typeface="Symbol" pitchFamily="18" charset="2"/>
              </a:rPr>
              <a:t>: </a:t>
            </a:r>
            <a:r>
              <a:rPr lang="en-US" sz="2400" dirty="0" err="1">
                <a:sym typeface="Symbol" pitchFamily="18" charset="2"/>
              </a:rPr>
              <a:t>Erwinia</a:t>
            </a:r>
            <a:r>
              <a:rPr lang="en-US" sz="2400" dirty="0">
                <a:sym typeface="Symbol" pitchFamily="18" charset="2"/>
              </a:rPr>
              <a:t> </a:t>
            </a:r>
            <a:r>
              <a:rPr lang="el-GR" sz="2400" dirty="0">
                <a:sym typeface="Symbol" pitchFamily="18" charset="2"/>
              </a:rPr>
              <a:t>προσβάλλει </a:t>
            </a:r>
            <a:r>
              <a:rPr lang="el-GR" sz="2400" dirty="0" smtClean="0">
                <a:sym typeface="Symbol" pitchFamily="18" charset="2"/>
              </a:rPr>
              <a:t>αχλάδια,</a:t>
            </a:r>
            <a:endParaRPr lang="en-US" sz="2400" dirty="0">
              <a:sym typeface="Symbol" pitchFamily="18" charset="2"/>
            </a:endParaRPr>
          </a:p>
          <a:p>
            <a:pPr>
              <a:lnSpc>
                <a:spcPct val="80000"/>
              </a:lnSpc>
            </a:pPr>
            <a:r>
              <a:rPr lang="el-GR" sz="2400" dirty="0">
                <a:sym typeface="Symbol" pitchFamily="18" charset="2"/>
              </a:rPr>
              <a:t>Ξηρά φρούτα</a:t>
            </a:r>
            <a:r>
              <a:rPr lang="en-US" sz="2400" dirty="0">
                <a:sym typeface="Symbol" pitchFamily="18" charset="2"/>
              </a:rPr>
              <a:t> (</a:t>
            </a:r>
            <a:r>
              <a:rPr lang="el-GR" sz="2400" dirty="0">
                <a:sym typeface="Symbol" pitchFamily="18" charset="2"/>
              </a:rPr>
              <a:t>υγρασία </a:t>
            </a:r>
            <a:r>
              <a:rPr lang="en-US" sz="2400" dirty="0">
                <a:sym typeface="Symbol" pitchFamily="18" charset="2"/>
              </a:rPr>
              <a:t>&lt;35%, aw&lt;0.85) </a:t>
            </a:r>
            <a:r>
              <a:rPr lang="el-GR" sz="2400" dirty="0" err="1">
                <a:sym typeface="Symbol" pitchFamily="18" charset="2"/>
              </a:rPr>
              <a:t>αλλιόνωνται</a:t>
            </a:r>
            <a:r>
              <a:rPr lang="el-GR" sz="2400" dirty="0">
                <a:sym typeface="Symbol" pitchFamily="18" charset="2"/>
              </a:rPr>
              <a:t> μόνο από ξηρόφιλους μύκητες </a:t>
            </a:r>
            <a:r>
              <a:rPr lang="en-US" sz="2400" dirty="0">
                <a:sym typeface="Symbol" pitchFamily="18" charset="2"/>
              </a:rPr>
              <a:t>(</a:t>
            </a:r>
            <a:r>
              <a:rPr lang="en-US" sz="2400" dirty="0" err="1">
                <a:sym typeface="Symbol" pitchFamily="18" charset="2"/>
              </a:rPr>
              <a:t>Aspergillus</a:t>
            </a:r>
            <a:r>
              <a:rPr lang="en-US" sz="2400" dirty="0">
                <a:sym typeface="Symbol" pitchFamily="18" charset="2"/>
              </a:rPr>
              <a:t>, </a:t>
            </a:r>
            <a:r>
              <a:rPr lang="en-US" sz="2400" dirty="0" err="1">
                <a:sym typeface="Symbol" pitchFamily="18" charset="2"/>
              </a:rPr>
              <a:t>Penicillium</a:t>
            </a:r>
            <a:r>
              <a:rPr lang="en-US" sz="2400" dirty="0">
                <a:sym typeface="Symbol" pitchFamily="18" charset="2"/>
              </a:rPr>
              <a:t>, </a:t>
            </a:r>
            <a:r>
              <a:rPr lang="en-US" sz="2400" dirty="0" err="1">
                <a:sym typeface="Symbol" pitchFamily="18" charset="2"/>
              </a:rPr>
              <a:t>Eurotium</a:t>
            </a:r>
            <a:r>
              <a:rPr lang="en-US" sz="2400" dirty="0">
                <a:sym typeface="Symbol" pitchFamily="18" charset="2"/>
              </a:rPr>
              <a:t>, </a:t>
            </a:r>
            <a:r>
              <a:rPr lang="en-US" sz="2400" dirty="0" err="1">
                <a:sym typeface="Symbol" pitchFamily="18" charset="2"/>
              </a:rPr>
              <a:t>Wallemia</a:t>
            </a:r>
            <a:r>
              <a:rPr lang="en-US" sz="2400" dirty="0">
                <a:sym typeface="Symbol" pitchFamily="18" charset="2"/>
              </a:rPr>
              <a:t>) </a:t>
            </a:r>
            <a:r>
              <a:rPr lang="el-GR" sz="2400" dirty="0">
                <a:sym typeface="Symbol" pitchFamily="18" charset="2"/>
              </a:rPr>
              <a:t>και </a:t>
            </a:r>
            <a:r>
              <a:rPr lang="en-US" sz="2400" dirty="0">
                <a:sym typeface="Symbol" pitchFamily="18" charset="2"/>
              </a:rPr>
              <a:t> </a:t>
            </a:r>
            <a:r>
              <a:rPr lang="el-GR" sz="2400" dirty="0" err="1">
                <a:sym typeface="Symbol" pitchFamily="18" charset="2"/>
              </a:rPr>
              <a:t>ωσμόφιλες</a:t>
            </a:r>
            <a:r>
              <a:rPr lang="el-GR" sz="2400" dirty="0">
                <a:sym typeface="Symbol" pitchFamily="18" charset="2"/>
              </a:rPr>
              <a:t> ζύμες</a:t>
            </a:r>
            <a:r>
              <a:rPr lang="en-US" sz="2400" dirty="0">
                <a:sym typeface="Symbol" pitchFamily="18" charset="2"/>
              </a:rPr>
              <a:t> (</a:t>
            </a:r>
            <a:r>
              <a:rPr lang="en-US" sz="2400" dirty="0" err="1">
                <a:sym typeface="Symbol" pitchFamily="18" charset="2"/>
              </a:rPr>
              <a:t>Zygosaccharomyces</a:t>
            </a:r>
            <a:r>
              <a:rPr lang="en-US" sz="2400" dirty="0">
                <a:sym typeface="Symbol" pitchFamily="18" charset="2"/>
              </a:rPr>
              <a:t> </a:t>
            </a:r>
            <a:r>
              <a:rPr lang="en-US" sz="2400" dirty="0" err="1">
                <a:sym typeface="Symbol" pitchFamily="18" charset="2"/>
              </a:rPr>
              <a:t>rouxii</a:t>
            </a:r>
            <a:r>
              <a:rPr lang="en-US" sz="2400" dirty="0">
                <a:sym typeface="Symbol" pitchFamily="18" charset="2"/>
              </a:rPr>
              <a:t>, </a:t>
            </a:r>
            <a:r>
              <a:rPr lang="en-US" sz="2400" dirty="0" err="1">
                <a:sym typeface="Symbol" pitchFamily="18" charset="2"/>
              </a:rPr>
              <a:t>Hanseniaspora</a:t>
            </a:r>
            <a:r>
              <a:rPr lang="en-US" sz="2400" dirty="0">
                <a:sym typeface="Symbol" pitchFamily="18" charset="2"/>
              </a:rPr>
              <a:t>, Candida, </a:t>
            </a:r>
            <a:r>
              <a:rPr lang="en-US" sz="2400" dirty="0" err="1">
                <a:sym typeface="Symbol" pitchFamily="18" charset="2"/>
              </a:rPr>
              <a:t>Debaryomyces</a:t>
            </a:r>
            <a:r>
              <a:rPr lang="en-US" sz="2400" dirty="0">
                <a:sym typeface="Symbol" pitchFamily="18" charset="2"/>
              </a:rPr>
              <a:t>, </a:t>
            </a:r>
            <a:r>
              <a:rPr lang="en-US" sz="2400" dirty="0" err="1">
                <a:sym typeface="Symbol" pitchFamily="18" charset="2"/>
              </a:rPr>
              <a:t>Pichia</a:t>
            </a:r>
            <a:r>
              <a:rPr lang="en-US" sz="2400" dirty="0" smtClean="0">
                <a:sym typeface="Symbol" pitchFamily="18" charset="2"/>
              </a:rPr>
              <a:t>)</a:t>
            </a:r>
            <a:r>
              <a:rPr lang="el-GR" sz="2400" dirty="0" smtClean="0">
                <a:sym typeface="Symbol" pitchFamily="18" charset="2"/>
              </a:rPr>
              <a:t>,</a:t>
            </a:r>
            <a:endParaRPr lang="en-US" sz="2400" dirty="0">
              <a:sym typeface="Symbol" pitchFamily="18" charset="2"/>
            </a:endParaRPr>
          </a:p>
        </p:txBody>
      </p:sp>
      <p:sp>
        <p:nvSpPr>
          <p:cNvPr id="5" name="Θέση υποσέλιδου 3" descr="."/>
          <p:cNvSpPr txBox="1">
            <a:spLocks/>
          </p:cNvSpPr>
          <p:nvPr/>
        </p:nvSpPr>
        <p:spPr>
          <a:xfrm>
            <a:off x="3181325" y="6165304"/>
            <a:ext cx="3190875" cy="647253"/>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Μικροβιολογική Αλλοίωση Προϊόντων Φυτικής Προέλευσης και δείκτες μικροβιολογικής αλλοίωσης</a:t>
            </a:r>
            <a:endParaRPr lang="en-US" sz="1400" dirty="0"/>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467544" y="44624"/>
            <a:ext cx="8219256" cy="126206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err="1">
                <a:cs typeface="Arial" charset="0"/>
              </a:rPr>
              <a:t>Αλλοιογόνοι</a:t>
            </a:r>
            <a:r>
              <a:rPr lang="el-GR" sz="4000" dirty="0">
                <a:cs typeface="Arial" charset="0"/>
              </a:rPr>
              <a:t> μικροοργανισμοί</a:t>
            </a:r>
            <a:br>
              <a:rPr lang="el-GR" sz="4000" dirty="0">
                <a:cs typeface="Arial" charset="0"/>
              </a:rPr>
            </a:br>
            <a:r>
              <a:rPr lang="el-GR" sz="4000" dirty="0" smtClean="0">
                <a:cs typeface="Arial" charset="0"/>
              </a:rPr>
              <a:t>(6 </a:t>
            </a:r>
            <a:r>
              <a:rPr lang="el-GR" sz="4000" dirty="0">
                <a:cs typeface="Arial" charset="0"/>
              </a:rPr>
              <a:t>από </a:t>
            </a:r>
            <a:r>
              <a:rPr lang="el-GR" sz="4000" dirty="0" smtClean="0">
                <a:cs typeface="Arial" charset="0"/>
              </a:rPr>
              <a:t>14)</a:t>
            </a:r>
            <a:endParaRPr lang="el-GR" sz="4000" dirty="0"/>
          </a:p>
        </p:txBody>
      </p:sp>
      <p:sp>
        <p:nvSpPr>
          <p:cNvPr id="7" name="Ορθογώνιο 6" descr="Χυμοί φρούτων προσβάλλονται από LAB (βουτυρώδη οσμή), ή μύκητες (συμπυκνωμένοι χυμοί),&#10;Σε παστεριωμένους χυμούς σπόρια Bacillus και Clostridium δεν εκβλαστάνουν (πολύ χαμηλό πεχά), αλλά τα σπόρια του Alicyclobacillus acidoterrestris είναι οξυάντοχα ® γεύση φαινόλης/φαρμάκου,&#10;Μαρμελάδες (aw μηδέν κόμμα ογδόντα τέσσερα ώς μηδέν κόμμα ενενήντα δύο) συντηρούνται καλύτερα λόγω θέρμανσης και συμπύκνωσης. Αλλοίωση από μύκητες, &#10;Κονσέρβες φρούτων (περίπου ενενήντα βαθμοί κελσίου) ® σκοτώνονται υπό φυσιολογικές συνθήκες ζύμες-μύκητες, αλλά μπορεί να επιβιώσουν σκλερότια και ασκοσπόρια μυκήτων (Byssochlamys fulva, Neosartorya, Talaromyces) ® μούχλα, πηκτινόλυσηη και μαλάκωμα υφής, δυσάρεστες οσμές,&#10;Προσοχή: μυκοτοξίνες σε φρούτα, ιδίως ξηρά φρούτα λόγω κακής αποθήκευσης ® πολύ θερμοάντοχες !&#10;"/>
          <p:cNvSpPr/>
          <p:nvPr/>
        </p:nvSpPr>
        <p:spPr>
          <a:xfrm>
            <a:off x="539552" y="1496973"/>
            <a:ext cx="8147248" cy="4524315"/>
          </a:xfrm>
          <a:prstGeom prst="rect">
            <a:avLst/>
          </a:prstGeom>
        </p:spPr>
        <p:txBody>
          <a:bodyPr wrap="square">
            <a:spAutoFit/>
          </a:bodyPr>
          <a:lstStyle/>
          <a:p>
            <a:pPr marL="342900" indent="-342900">
              <a:lnSpc>
                <a:spcPct val="80000"/>
              </a:lnSpc>
              <a:buFont typeface="Arial" panose="020B0604020202020204" pitchFamily="34" charset="0"/>
              <a:buChar char="•"/>
            </a:pPr>
            <a:r>
              <a:rPr lang="el-GR" sz="2400" dirty="0">
                <a:sym typeface="Symbol" pitchFamily="18" charset="2"/>
              </a:rPr>
              <a:t>Χυμοί φρούτων προσβάλλονται από </a:t>
            </a:r>
            <a:r>
              <a:rPr lang="en-US" sz="2400" dirty="0">
                <a:sym typeface="Symbol" pitchFamily="18" charset="2"/>
              </a:rPr>
              <a:t>LAB (</a:t>
            </a:r>
            <a:r>
              <a:rPr lang="el-GR" sz="2400" dirty="0">
                <a:sym typeface="Symbol" pitchFamily="18" charset="2"/>
              </a:rPr>
              <a:t>βουτυρώδη οσμή), ή μύκητες (συμπυκνωμένοι χυμοί</a:t>
            </a:r>
            <a:r>
              <a:rPr lang="el-GR" sz="2400" dirty="0" smtClean="0">
                <a:sym typeface="Symbol" pitchFamily="18" charset="2"/>
              </a:rPr>
              <a:t>),</a:t>
            </a:r>
            <a:endParaRPr lang="el-GR" sz="2400" dirty="0">
              <a:sym typeface="Symbol" pitchFamily="18" charset="2"/>
            </a:endParaRPr>
          </a:p>
          <a:p>
            <a:pPr marL="342900" indent="-342900">
              <a:lnSpc>
                <a:spcPct val="80000"/>
              </a:lnSpc>
              <a:buFont typeface="Arial" panose="020B0604020202020204" pitchFamily="34" charset="0"/>
              <a:buChar char="•"/>
            </a:pPr>
            <a:r>
              <a:rPr lang="el-GR" sz="2400" dirty="0">
                <a:sym typeface="Symbol" pitchFamily="18" charset="2"/>
              </a:rPr>
              <a:t>Σε παστεριωμένους χυμούς</a:t>
            </a:r>
            <a:r>
              <a:rPr lang="en-US" sz="2400" dirty="0">
                <a:sym typeface="Symbol" pitchFamily="18" charset="2"/>
              </a:rPr>
              <a:t> </a:t>
            </a:r>
            <a:r>
              <a:rPr lang="el-GR" sz="2400" dirty="0">
                <a:sym typeface="Symbol" pitchFamily="18" charset="2"/>
              </a:rPr>
              <a:t>σπόρια </a:t>
            </a:r>
            <a:r>
              <a:rPr lang="en-US" sz="2400" dirty="0">
                <a:sym typeface="Symbol" pitchFamily="18" charset="2"/>
              </a:rPr>
              <a:t>Bacillus</a:t>
            </a:r>
            <a:r>
              <a:rPr lang="el-GR" sz="2400" dirty="0">
                <a:sym typeface="Symbol" pitchFamily="18" charset="2"/>
              </a:rPr>
              <a:t> και </a:t>
            </a:r>
            <a:r>
              <a:rPr lang="en-US" sz="2400" dirty="0">
                <a:sym typeface="Symbol" pitchFamily="18" charset="2"/>
              </a:rPr>
              <a:t>Clostridium </a:t>
            </a:r>
            <a:r>
              <a:rPr lang="el-GR" sz="2400" dirty="0">
                <a:sym typeface="Symbol" pitchFamily="18" charset="2"/>
              </a:rPr>
              <a:t>δεν εκβλαστάνουν </a:t>
            </a:r>
            <a:r>
              <a:rPr lang="en-US" sz="2400" dirty="0">
                <a:sym typeface="Symbol" pitchFamily="18" charset="2"/>
              </a:rPr>
              <a:t>(</a:t>
            </a:r>
            <a:r>
              <a:rPr lang="el-GR" sz="2400" dirty="0">
                <a:sym typeface="Symbol" pitchFamily="18" charset="2"/>
              </a:rPr>
              <a:t>πολύ χαμηλό </a:t>
            </a:r>
            <a:r>
              <a:rPr lang="en-US" sz="2400" dirty="0">
                <a:sym typeface="Symbol" pitchFamily="18" charset="2"/>
              </a:rPr>
              <a:t>pH), </a:t>
            </a:r>
            <a:r>
              <a:rPr lang="el-GR" sz="2400" dirty="0">
                <a:sym typeface="Symbol" pitchFamily="18" charset="2"/>
              </a:rPr>
              <a:t>αλλά τα σπόρια του </a:t>
            </a:r>
            <a:r>
              <a:rPr lang="en-US" sz="2400" dirty="0" err="1">
                <a:sym typeface="Symbol" pitchFamily="18" charset="2"/>
              </a:rPr>
              <a:t>Alicyclobacillus</a:t>
            </a:r>
            <a:r>
              <a:rPr lang="en-US" sz="2400" dirty="0">
                <a:sym typeface="Symbol" pitchFamily="18" charset="2"/>
              </a:rPr>
              <a:t> </a:t>
            </a:r>
            <a:r>
              <a:rPr lang="en-US" sz="2400" dirty="0" err="1">
                <a:sym typeface="Symbol" pitchFamily="18" charset="2"/>
              </a:rPr>
              <a:t>acidoterrestris</a:t>
            </a:r>
            <a:r>
              <a:rPr lang="en-US" sz="2400" dirty="0">
                <a:sym typeface="Symbol" pitchFamily="18" charset="2"/>
              </a:rPr>
              <a:t> </a:t>
            </a:r>
            <a:r>
              <a:rPr lang="el-GR" sz="2400" dirty="0">
                <a:sym typeface="Symbol" pitchFamily="18" charset="2"/>
              </a:rPr>
              <a:t>είναι </a:t>
            </a:r>
            <a:r>
              <a:rPr lang="el-GR" sz="2400" dirty="0" err="1">
                <a:sym typeface="Symbol" pitchFamily="18" charset="2"/>
              </a:rPr>
              <a:t>οξυάντοχα</a:t>
            </a:r>
            <a:r>
              <a:rPr lang="en-US" sz="2400" dirty="0">
                <a:sym typeface="Symbol" pitchFamily="18" charset="2"/>
              </a:rPr>
              <a:t>  </a:t>
            </a:r>
            <a:r>
              <a:rPr lang="el-GR" sz="2400" dirty="0">
                <a:sym typeface="Symbol" pitchFamily="18" charset="2"/>
              </a:rPr>
              <a:t>γεύση </a:t>
            </a:r>
            <a:r>
              <a:rPr lang="el-GR" sz="2400" dirty="0" smtClean="0">
                <a:sym typeface="Symbol" pitchFamily="18" charset="2"/>
              </a:rPr>
              <a:t>φαινόλης/φαρμάκου,</a:t>
            </a:r>
            <a:endParaRPr lang="en-US" sz="2400" dirty="0">
              <a:sym typeface="Symbol" pitchFamily="18" charset="2"/>
            </a:endParaRPr>
          </a:p>
          <a:p>
            <a:pPr marL="342900" indent="-342900">
              <a:lnSpc>
                <a:spcPct val="80000"/>
              </a:lnSpc>
              <a:buFont typeface="Arial" panose="020B0604020202020204" pitchFamily="34" charset="0"/>
              <a:buChar char="•"/>
            </a:pPr>
            <a:r>
              <a:rPr lang="el-GR" sz="2400" dirty="0">
                <a:sym typeface="Symbol" pitchFamily="18" charset="2"/>
              </a:rPr>
              <a:t>Μαρμελάδες</a:t>
            </a:r>
            <a:r>
              <a:rPr lang="en-US" sz="2400" dirty="0">
                <a:sym typeface="Symbol" pitchFamily="18" charset="2"/>
              </a:rPr>
              <a:t> (aw 0.84-0.92) </a:t>
            </a:r>
            <a:r>
              <a:rPr lang="el-GR" sz="2400" dirty="0">
                <a:sym typeface="Symbol" pitchFamily="18" charset="2"/>
              </a:rPr>
              <a:t>συντηρούνται καλύτερα λόγω θέρμανσης και συμπύκνωσης. Αλλοίωση από </a:t>
            </a:r>
            <a:r>
              <a:rPr lang="el-GR" sz="2400" dirty="0" smtClean="0">
                <a:sym typeface="Symbol" pitchFamily="18" charset="2"/>
              </a:rPr>
              <a:t>μύκητες,</a:t>
            </a:r>
            <a:r>
              <a:rPr lang="en-US" sz="2400" dirty="0" smtClean="0">
                <a:sym typeface="Symbol" pitchFamily="18" charset="2"/>
              </a:rPr>
              <a:t> </a:t>
            </a:r>
            <a:endParaRPr lang="en-US" sz="2400" dirty="0">
              <a:sym typeface="Symbol" pitchFamily="18" charset="2"/>
            </a:endParaRPr>
          </a:p>
          <a:p>
            <a:pPr marL="342900" indent="-342900">
              <a:lnSpc>
                <a:spcPct val="80000"/>
              </a:lnSpc>
              <a:buFont typeface="Arial" panose="020B0604020202020204" pitchFamily="34" charset="0"/>
              <a:buChar char="•"/>
            </a:pPr>
            <a:r>
              <a:rPr lang="el-GR" sz="2400" dirty="0">
                <a:sym typeface="Symbol" pitchFamily="18" charset="2"/>
              </a:rPr>
              <a:t>Κονσέρβες φρούτων</a:t>
            </a:r>
            <a:r>
              <a:rPr lang="en-US" sz="2400" dirty="0">
                <a:sym typeface="Symbol" pitchFamily="18" charset="2"/>
              </a:rPr>
              <a:t> (~90C)</a:t>
            </a:r>
            <a:r>
              <a:rPr lang="en-US" sz="2400" dirty="0"/>
              <a:t> </a:t>
            </a:r>
            <a:r>
              <a:rPr lang="en-US" sz="2400" dirty="0">
                <a:sym typeface="Symbol" pitchFamily="18" charset="2"/>
              </a:rPr>
              <a:t> </a:t>
            </a:r>
            <a:r>
              <a:rPr lang="el-GR" sz="2400" dirty="0">
                <a:sym typeface="Symbol" pitchFamily="18" charset="2"/>
              </a:rPr>
              <a:t>σκοτώνονται υπό φυσιολογικές συνθήκες ζύμες-μύκητες, αλλά μπορεί να επιβιώσουν </a:t>
            </a:r>
            <a:r>
              <a:rPr lang="el-GR" sz="2400" dirty="0" err="1">
                <a:sym typeface="Symbol" pitchFamily="18" charset="2"/>
              </a:rPr>
              <a:t>σκλερότια</a:t>
            </a:r>
            <a:r>
              <a:rPr lang="el-GR" sz="2400" dirty="0">
                <a:sym typeface="Symbol" pitchFamily="18" charset="2"/>
              </a:rPr>
              <a:t> και </a:t>
            </a:r>
            <a:r>
              <a:rPr lang="el-GR" sz="2400" dirty="0" err="1">
                <a:sym typeface="Symbol" pitchFamily="18" charset="2"/>
              </a:rPr>
              <a:t>ασκοσπόρια</a:t>
            </a:r>
            <a:r>
              <a:rPr lang="el-GR" sz="2400" dirty="0">
                <a:sym typeface="Symbol" pitchFamily="18" charset="2"/>
              </a:rPr>
              <a:t> μυκήτων </a:t>
            </a:r>
            <a:r>
              <a:rPr lang="en-US" sz="2400" dirty="0">
                <a:sym typeface="Symbol" pitchFamily="18" charset="2"/>
              </a:rPr>
              <a:t>(</a:t>
            </a:r>
            <a:r>
              <a:rPr lang="en-US" sz="2400" dirty="0" err="1">
                <a:sym typeface="Symbol" pitchFamily="18" charset="2"/>
              </a:rPr>
              <a:t>Byssochlamys</a:t>
            </a:r>
            <a:r>
              <a:rPr lang="en-US" sz="2400" dirty="0">
                <a:sym typeface="Symbol" pitchFamily="18" charset="2"/>
              </a:rPr>
              <a:t> </a:t>
            </a:r>
            <a:r>
              <a:rPr lang="en-US" sz="2400" dirty="0" err="1">
                <a:sym typeface="Symbol" pitchFamily="18" charset="2"/>
              </a:rPr>
              <a:t>fulva</a:t>
            </a:r>
            <a:r>
              <a:rPr lang="en-US" sz="2400" dirty="0">
                <a:sym typeface="Symbol" pitchFamily="18" charset="2"/>
              </a:rPr>
              <a:t>, </a:t>
            </a:r>
            <a:r>
              <a:rPr lang="en-US" sz="2400" dirty="0" err="1">
                <a:sym typeface="Symbol" pitchFamily="18" charset="2"/>
              </a:rPr>
              <a:t>Neosartorya</a:t>
            </a:r>
            <a:r>
              <a:rPr lang="en-US" sz="2400" dirty="0">
                <a:sym typeface="Symbol" pitchFamily="18" charset="2"/>
              </a:rPr>
              <a:t>, </a:t>
            </a:r>
            <a:r>
              <a:rPr lang="en-US" sz="2400" dirty="0" err="1">
                <a:sym typeface="Symbol" pitchFamily="18" charset="2"/>
              </a:rPr>
              <a:t>Talaromyces</a:t>
            </a:r>
            <a:r>
              <a:rPr lang="el-GR" sz="2400" dirty="0">
                <a:sym typeface="Symbol" pitchFamily="18" charset="2"/>
              </a:rPr>
              <a:t>)</a:t>
            </a:r>
            <a:r>
              <a:rPr lang="en-US" sz="2400" dirty="0"/>
              <a:t> </a:t>
            </a:r>
            <a:r>
              <a:rPr lang="en-US" sz="2400" dirty="0">
                <a:sym typeface="Symbol" pitchFamily="18" charset="2"/>
              </a:rPr>
              <a:t> </a:t>
            </a:r>
            <a:r>
              <a:rPr lang="el-GR" sz="2400" dirty="0">
                <a:sym typeface="Symbol" pitchFamily="18" charset="2"/>
              </a:rPr>
              <a:t>μούχλα, </a:t>
            </a:r>
            <a:r>
              <a:rPr lang="el-GR" sz="2400" dirty="0" err="1">
                <a:sym typeface="Symbol" pitchFamily="18" charset="2"/>
              </a:rPr>
              <a:t>πηκτινόλυσηη</a:t>
            </a:r>
            <a:r>
              <a:rPr lang="el-GR" sz="2400" dirty="0">
                <a:sym typeface="Symbol" pitchFamily="18" charset="2"/>
              </a:rPr>
              <a:t> και μαλάκωμα υφής, δυσάρεστες </a:t>
            </a:r>
            <a:r>
              <a:rPr lang="el-GR" sz="2400" dirty="0" smtClean="0">
                <a:sym typeface="Symbol" pitchFamily="18" charset="2"/>
              </a:rPr>
              <a:t>οσμές,</a:t>
            </a:r>
            <a:endParaRPr lang="en-US" sz="2400" dirty="0">
              <a:sym typeface="Symbol" pitchFamily="18" charset="2"/>
            </a:endParaRPr>
          </a:p>
          <a:p>
            <a:pPr marL="342900" indent="-342900">
              <a:lnSpc>
                <a:spcPct val="80000"/>
              </a:lnSpc>
              <a:buFont typeface="Arial" panose="020B0604020202020204" pitchFamily="34" charset="0"/>
              <a:buChar char="•"/>
            </a:pPr>
            <a:r>
              <a:rPr lang="el-GR" sz="2400" dirty="0">
                <a:sym typeface="Symbol" pitchFamily="18" charset="2"/>
              </a:rPr>
              <a:t>Προσοχή</a:t>
            </a:r>
            <a:r>
              <a:rPr lang="en-US" sz="2400" dirty="0">
                <a:sym typeface="Symbol" pitchFamily="18" charset="2"/>
              </a:rPr>
              <a:t>: </a:t>
            </a:r>
            <a:r>
              <a:rPr lang="el-GR" sz="2400" dirty="0" err="1">
                <a:sym typeface="Symbol" pitchFamily="18" charset="2"/>
              </a:rPr>
              <a:t>μυκοτοξίνες</a:t>
            </a:r>
            <a:r>
              <a:rPr lang="en-US" sz="2400" dirty="0">
                <a:sym typeface="Symbol" pitchFamily="18" charset="2"/>
              </a:rPr>
              <a:t> </a:t>
            </a:r>
            <a:r>
              <a:rPr lang="el-GR" sz="2400" dirty="0">
                <a:sym typeface="Symbol" pitchFamily="18" charset="2"/>
              </a:rPr>
              <a:t>σε φρούτα, ιδίως ξηρά φρούτα λόγω κακής αποθήκευσης</a:t>
            </a:r>
            <a:r>
              <a:rPr lang="en-US" sz="2400" dirty="0">
                <a:sym typeface="Symbol" pitchFamily="18" charset="2"/>
              </a:rPr>
              <a:t>  </a:t>
            </a:r>
            <a:r>
              <a:rPr lang="el-GR" sz="2400" dirty="0">
                <a:sym typeface="Symbol" pitchFamily="18" charset="2"/>
              </a:rPr>
              <a:t>πολύ </a:t>
            </a:r>
            <a:r>
              <a:rPr lang="el-GR" sz="2400" dirty="0" err="1">
                <a:sym typeface="Symbol" pitchFamily="18" charset="2"/>
              </a:rPr>
              <a:t>θερμοάντοχες</a:t>
            </a:r>
            <a:r>
              <a:rPr lang="en-US" sz="2400" dirty="0">
                <a:sym typeface="Symbol" pitchFamily="18" charset="2"/>
              </a:rPr>
              <a:t> !</a:t>
            </a:r>
          </a:p>
        </p:txBody>
      </p:sp>
      <p:sp>
        <p:nvSpPr>
          <p:cNvPr id="5" name="Θέση υποσέλιδου 3" descr="."/>
          <p:cNvSpPr txBox="1">
            <a:spLocks/>
          </p:cNvSpPr>
          <p:nvPr/>
        </p:nvSpPr>
        <p:spPr>
          <a:xfrm>
            <a:off x="3181325" y="6165304"/>
            <a:ext cx="3190875" cy="648072"/>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Μικροβιολογική Αλλοίωση Προϊόντων Φυτικής Προέλευσης και δείκτες μικροβιολογικής αλλοίωσης</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nvPr>
        </p:nvSpPr>
        <p:spPr>
          <a:xfrm>
            <a:off x="467544" y="44624"/>
            <a:ext cx="8219256" cy="1080119"/>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3800" dirty="0" err="1">
                <a:cs typeface="Arial" charset="0"/>
              </a:rPr>
              <a:t>Αλλοιογόνοι</a:t>
            </a:r>
            <a:r>
              <a:rPr lang="el-GR" sz="3800" dirty="0">
                <a:cs typeface="Arial" charset="0"/>
              </a:rPr>
              <a:t> </a:t>
            </a:r>
            <a:r>
              <a:rPr lang="el-GR" sz="4000" dirty="0" smtClean="0">
                <a:cs typeface="Arial" charset="0"/>
              </a:rPr>
              <a:t>μικροοργανισμοί</a:t>
            </a:r>
            <a:r>
              <a:rPr lang="el-GR" sz="3800" dirty="0" smtClean="0">
                <a:cs typeface="Arial" charset="0"/>
              </a:rPr>
              <a:t> </a:t>
            </a:r>
            <a:r>
              <a:rPr lang="el-GR" sz="3800" dirty="0" smtClean="0">
                <a:cs typeface="Arial" charset="0"/>
              </a:rPr>
              <a:t/>
            </a:r>
            <a:br>
              <a:rPr lang="el-GR" sz="3800" dirty="0" smtClean="0">
                <a:cs typeface="Arial" charset="0"/>
              </a:rPr>
            </a:br>
            <a:r>
              <a:rPr lang="el-GR" sz="3800" dirty="0" smtClean="0">
                <a:cs typeface="Arial" charset="0"/>
              </a:rPr>
              <a:t>(</a:t>
            </a:r>
            <a:r>
              <a:rPr lang="el-GR" sz="3800" dirty="0" smtClean="0">
                <a:cs typeface="Arial" charset="0"/>
              </a:rPr>
              <a:t>7 από 14)</a:t>
            </a:r>
            <a:endParaRPr lang="el-GR" sz="3800" dirty="0"/>
          </a:p>
        </p:txBody>
      </p:sp>
      <p:pic>
        <p:nvPicPr>
          <p:cNvPr id="6" name="Picture 4" descr="Εικόνα, Αλλοιώσεις  φρούτων και λαχανικών από μύκητες (από Food Microbiology: An Introduction. TJ Montville, KR Matthews, ASM Press, 2005).&#10;"/>
          <p:cNvPicPr>
            <a:picLocks noGrp="1" noChangeAspect="1" noChangeArrowheads="1"/>
          </p:cNvPicPr>
          <p:nvPr>
            <p:ph sz="half" idx="2"/>
          </p:nvPr>
        </p:nvPicPr>
        <p:blipFill>
          <a:blip r:embed="rId4" cstate="print"/>
          <a:srcRect/>
          <a:stretch>
            <a:fillRect/>
          </a:stretch>
        </p:blipFill>
        <p:spPr>
          <a:xfrm>
            <a:off x="764692" y="1124744"/>
            <a:ext cx="7695740" cy="5141862"/>
          </a:xfrm>
          <a:noFill/>
        </p:spPr>
      </p:pic>
      <p:sp>
        <p:nvSpPr>
          <p:cNvPr id="9" name="Θέση υποσέλιδου 3" descr="."/>
          <p:cNvSpPr txBox="1">
            <a:spLocks/>
          </p:cNvSpPr>
          <p:nvPr/>
        </p:nvSpPr>
        <p:spPr>
          <a:xfrm>
            <a:off x="2915816" y="6194598"/>
            <a:ext cx="3384376" cy="720080"/>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Μικροβιολογική Αλλοίωση Προϊόντων Φυτικής Προέλευσης και δείκτες μικροβιολογικής αλλοίωσης</a:t>
            </a:r>
            <a:endParaRPr lang="en-US" sz="1400" dirty="0"/>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nvPr>
        </p:nvSpPr>
        <p:spPr>
          <a:xfrm>
            <a:off x="467544" y="44625"/>
            <a:ext cx="8219256" cy="936103"/>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3800" dirty="0" err="1">
                <a:cs typeface="Arial" charset="0"/>
              </a:rPr>
              <a:t>Αλλοιογόνοι</a:t>
            </a:r>
            <a:r>
              <a:rPr lang="el-GR" sz="3800" dirty="0">
                <a:cs typeface="Arial" charset="0"/>
              </a:rPr>
              <a:t> </a:t>
            </a:r>
            <a:r>
              <a:rPr lang="el-GR" sz="4000" dirty="0" smtClean="0">
                <a:cs typeface="Arial" charset="0"/>
              </a:rPr>
              <a:t>μικροοργανισμοί</a:t>
            </a:r>
            <a:r>
              <a:rPr lang="el-GR" sz="3800" dirty="0" smtClean="0">
                <a:cs typeface="Arial" charset="0"/>
              </a:rPr>
              <a:t> </a:t>
            </a:r>
            <a:r>
              <a:rPr lang="el-GR" sz="3800" dirty="0" smtClean="0">
                <a:cs typeface="Arial" charset="0"/>
              </a:rPr>
              <a:t/>
            </a:r>
            <a:br>
              <a:rPr lang="el-GR" sz="3800" dirty="0" smtClean="0">
                <a:cs typeface="Arial" charset="0"/>
              </a:rPr>
            </a:br>
            <a:r>
              <a:rPr lang="el-GR" sz="3800" dirty="0" smtClean="0">
                <a:cs typeface="Arial" charset="0"/>
              </a:rPr>
              <a:t>(</a:t>
            </a:r>
            <a:r>
              <a:rPr lang="el-GR" sz="3800" dirty="0" smtClean="0">
                <a:cs typeface="Arial" charset="0"/>
              </a:rPr>
              <a:t>8 </a:t>
            </a:r>
            <a:r>
              <a:rPr lang="el-GR" sz="3800" dirty="0">
                <a:cs typeface="Arial" charset="0"/>
              </a:rPr>
              <a:t>από </a:t>
            </a:r>
            <a:r>
              <a:rPr lang="el-GR" sz="3800" dirty="0" smtClean="0">
                <a:cs typeface="Arial" charset="0"/>
              </a:rPr>
              <a:t>14)</a:t>
            </a:r>
            <a:endParaRPr lang="el-GR" sz="3800" dirty="0"/>
          </a:p>
        </p:txBody>
      </p:sp>
      <p:pic>
        <p:nvPicPr>
          <p:cNvPr id="9" name="Picture 4" descr="Εικόνα, Αλλοιώσεις  λαχανικών από βακτήρια (από Food Microbiology: An Introduction. TJ Montville, KR Matthews, ASM Press, 2005).&#10;"/>
          <p:cNvPicPr>
            <a:picLocks noGrp="1" noChangeAspect="1" noChangeArrowheads="1"/>
          </p:cNvPicPr>
          <p:nvPr>
            <p:ph idx="1"/>
          </p:nvPr>
        </p:nvPicPr>
        <p:blipFill>
          <a:blip r:embed="rId4" cstate="print"/>
          <a:srcRect/>
          <a:stretch>
            <a:fillRect/>
          </a:stretch>
        </p:blipFill>
        <p:spPr>
          <a:xfrm>
            <a:off x="647565" y="1090376"/>
            <a:ext cx="7740859" cy="5143336"/>
          </a:xfrm>
          <a:noFill/>
        </p:spPr>
      </p:pic>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
        <p:nvSpPr>
          <p:cNvPr id="5" name="Θέση υποσέλιδου 3" descr="."/>
          <p:cNvSpPr txBox="1">
            <a:spLocks/>
          </p:cNvSpPr>
          <p:nvPr/>
        </p:nvSpPr>
        <p:spPr>
          <a:xfrm>
            <a:off x="2771801" y="6165304"/>
            <a:ext cx="3384376" cy="720080"/>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Μικροβιολογική Αλλοίωση Προϊόντων Φυτικής Προέλευσης και δείκτες μικροβιολογικής αλλοίωσης</a:t>
            </a:r>
            <a:endParaRPr lang="en-US" sz="1400" dirty="0"/>
          </a:p>
        </p:txBody>
      </p: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0"/>
            <a:ext cx="8219256" cy="1124744"/>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err="1">
                <a:cs typeface="Arial" charset="0"/>
              </a:rPr>
              <a:t>Αλλοιογόνοι</a:t>
            </a:r>
            <a:r>
              <a:rPr lang="el-GR" sz="4000" dirty="0">
                <a:cs typeface="Arial" charset="0"/>
              </a:rPr>
              <a:t> </a:t>
            </a:r>
            <a:r>
              <a:rPr lang="el-GR" sz="4000" dirty="0" smtClean="0">
                <a:cs typeface="Arial" charset="0"/>
              </a:rPr>
              <a:t>μικροοργανισμοί </a:t>
            </a:r>
            <a:r>
              <a:rPr lang="el-GR" sz="4000" dirty="0" smtClean="0">
                <a:cs typeface="Arial" charset="0"/>
              </a:rPr>
              <a:t/>
            </a:r>
            <a:br>
              <a:rPr lang="el-GR" sz="4000" dirty="0" smtClean="0">
                <a:cs typeface="Arial" charset="0"/>
              </a:rPr>
            </a:br>
            <a:r>
              <a:rPr lang="el-GR" sz="4000" dirty="0" smtClean="0">
                <a:cs typeface="Arial" charset="0"/>
              </a:rPr>
              <a:t>(</a:t>
            </a:r>
            <a:r>
              <a:rPr lang="el-GR" sz="4000" dirty="0" smtClean="0">
                <a:cs typeface="Arial" charset="0"/>
              </a:rPr>
              <a:t>9 </a:t>
            </a:r>
            <a:r>
              <a:rPr lang="el-GR" sz="4000" dirty="0">
                <a:cs typeface="Arial" charset="0"/>
              </a:rPr>
              <a:t>από </a:t>
            </a:r>
            <a:r>
              <a:rPr lang="el-GR" sz="4000" dirty="0" smtClean="0">
                <a:cs typeface="Arial" charset="0"/>
              </a:rPr>
              <a:t>14)</a:t>
            </a:r>
            <a:endParaRPr lang="el-GR" sz="4000" dirty="0"/>
          </a:p>
        </p:txBody>
      </p:sp>
      <p:pic>
        <p:nvPicPr>
          <p:cNvPr id="7" name="Picture 13" descr="Εικόνα, Ψυχρότροφα και οξυγαλακτικά βακτήρια και ζύμες  σε έτοιμες συντηρημένες σαλάτες (από Food Microbiology: An Introduction. TJ Montville, KR Matthews, ASM Press, 2005)&#10;"/>
          <p:cNvPicPr>
            <a:picLocks noGrp="1" noChangeAspect="1" noChangeArrowheads="1"/>
          </p:cNvPicPr>
          <p:nvPr>
            <p:ph sz="quarter" idx="3"/>
          </p:nvPr>
        </p:nvPicPr>
        <p:blipFill>
          <a:blip r:embed="rId4" cstate="print"/>
          <a:srcRect/>
          <a:stretch>
            <a:fillRect/>
          </a:stretch>
        </p:blipFill>
        <p:spPr>
          <a:xfrm>
            <a:off x="971600" y="1052736"/>
            <a:ext cx="3845494" cy="4752528"/>
          </a:xfrm>
          <a:noFill/>
        </p:spPr>
      </p:pic>
      <p:pic>
        <p:nvPicPr>
          <p:cNvPr id="8" name="Picture 21" descr="."/>
          <p:cNvPicPr>
            <a:picLocks noChangeAspect="1" noChangeArrowheads="1"/>
          </p:cNvPicPr>
          <p:nvPr/>
        </p:nvPicPr>
        <p:blipFill>
          <a:blip r:embed="rId5" cstate="print"/>
          <a:srcRect/>
          <a:stretch>
            <a:fillRect/>
          </a:stretch>
        </p:blipFill>
        <p:spPr bwMode="auto">
          <a:xfrm>
            <a:off x="4716016" y="1124744"/>
            <a:ext cx="3120008" cy="4793185"/>
          </a:xfrm>
          <a:prstGeom prst="rect">
            <a:avLst/>
          </a:prstGeom>
          <a:noFill/>
          <a:ln w="9525">
            <a:noFill/>
            <a:miter lim="800000"/>
            <a:headEnd/>
            <a:tailEnd/>
          </a:ln>
        </p:spPr>
      </p:pic>
      <p:sp>
        <p:nvSpPr>
          <p:cNvPr id="4" name="Θέση υποσέλιδου 3" descr="."/>
          <p:cNvSpPr txBox="1">
            <a:spLocks/>
          </p:cNvSpPr>
          <p:nvPr/>
        </p:nvSpPr>
        <p:spPr>
          <a:xfrm>
            <a:off x="2699791" y="6165304"/>
            <a:ext cx="3576229" cy="720080"/>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Μικροβιολογική Αλλοίωση Προϊόντων Φυτικής Προέλευσης και δείκτες μικροβιολογικής αλλοίωσης</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2133089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bwMode="gray">
          <a:xfrm>
            <a:off x="462049" y="80293"/>
            <a:ext cx="8224751" cy="1116459"/>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err="1">
                <a:cs typeface="Arial" charset="0"/>
              </a:rPr>
              <a:t>Αλλοιογόνοι</a:t>
            </a:r>
            <a:r>
              <a:rPr lang="el-GR" sz="4000" dirty="0">
                <a:cs typeface="Arial" charset="0"/>
              </a:rPr>
              <a:t> μικροοργανισμοί</a:t>
            </a:r>
            <a:br>
              <a:rPr lang="el-GR" sz="4000" dirty="0">
                <a:cs typeface="Arial" charset="0"/>
              </a:rPr>
            </a:br>
            <a:r>
              <a:rPr lang="el-GR" sz="4000" dirty="0" smtClean="0">
                <a:cs typeface="Arial" charset="0"/>
              </a:rPr>
              <a:t>(10 </a:t>
            </a:r>
            <a:r>
              <a:rPr lang="el-GR" sz="4000" dirty="0">
                <a:cs typeface="Arial" charset="0"/>
              </a:rPr>
              <a:t>από </a:t>
            </a:r>
            <a:r>
              <a:rPr lang="el-GR" sz="4000" dirty="0" smtClean="0">
                <a:cs typeface="Arial" charset="0"/>
              </a:rPr>
              <a:t>14)</a:t>
            </a:r>
            <a:endParaRPr lang="el-GR" sz="4000" dirty="0"/>
          </a:p>
        </p:txBody>
      </p:sp>
      <p:sp>
        <p:nvSpPr>
          <p:cNvPr id="2" name="Ορθογώνιο 1" descr="Αλλοίωση σιτηρών-οσπρίων:&#10;&#10;Φυτικά προϊόντα, με πολύ χαμηλή aw (μικρότερο του μηδέν κόμμα εξίντα πέντε),&#10;&#10;Ελάχιστη μικροβιακή μόλυνση και αλλοίωση (μόνο από μύκητες) και μόνο όταν αποκτούν επιπλέον υγρασία,&#10;&#10;Ξηροφιλικοί μύκητες : Aspergillus, Eurotium, Wallemia:&#10; - Αποχρωματισμοί, δυσάρεστες οσμές (πτητικά  προϊόντα) , ελεύθερα λιπαρά οξέα,&#10; - Η τιμή Λιπαρών Οξέων [Fatty Acid Value (FAV)]  είναι  δείκτης μικροβιολογικής ποιότητας και μυκητιακής  δράσης σε άλευρα και σιτηρά, &#10; - Κύριο πρόβλημα ασφάλειας: μυκοτοξίνες!&#10;"/>
          <p:cNvSpPr/>
          <p:nvPr/>
        </p:nvSpPr>
        <p:spPr>
          <a:xfrm>
            <a:off x="467544" y="1576414"/>
            <a:ext cx="8219256" cy="4228850"/>
          </a:xfrm>
          <a:prstGeom prst="rect">
            <a:avLst/>
          </a:prstGeom>
        </p:spPr>
        <p:txBody>
          <a:bodyPr wrap="square">
            <a:spAutoFit/>
          </a:bodyPr>
          <a:lstStyle/>
          <a:p>
            <a:pPr>
              <a:lnSpc>
                <a:spcPct val="80000"/>
              </a:lnSpc>
            </a:pPr>
            <a:r>
              <a:rPr lang="el-GR" sz="2400" dirty="0" smtClean="0"/>
              <a:t>Αλλοίωση σιτηρών-οσπρίων:</a:t>
            </a:r>
            <a:endParaRPr lang="en-US" sz="2400" dirty="0"/>
          </a:p>
          <a:p>
            <a:pPr marL="342900" indent="-342900">
              <a:lnSpc>
                <a:spcPct val="80000"/>
              </a:lnSpc>
              <a:buFont typeface="Wingdings" panose="05000000000000000000" pitchFamily="2" charset="2"/>
              <a:buChar char="§"/>
            </a:pPr>
            <a:endParaRPr lang="en-US" sz="2400" dirty="0"/>
          </a:p>
          <a:p>
            <a:pPr marL="342900" indent="-342900">
              <a:lnSpc>
                <a:spcPct val="80000"/>
              </a:lnSpc>
              <a:buFont typeface="Wingdings" panose="05000000000000000000" pitchFamily="2" charset="2"/>
              <a:buChar char="§"/>
            </a:pPr>
            <a:r>
              <a:rPr lang="el-GR" sz="2400" dirty="0"/>
              <a:t>Φυτικά προϊόντα, με πολύ χαμηλή </a:t>
            </a:r>
            <a:r>
              <a:rPr lang="en-US" sz="2400" dirty="0"/>
              <a:t>aw (&lt;0.65</a:t>
            </a:r>
            <a:r>
              <a:rPr lang="en-US" sz="2400" dirty="0" smtClean="0"/>
              <a:t>)</a:t>
            </a:r>
            <a:r>
              <a:rPr lang="el-GR" sz="2400" dirty="0" smtClean="0"/>
              <a:t>,</a:t>
            </a:r>
            <a:endParaRPr lang="en-US" sz="2400" dirty="0"/>
          </a:p>
          <a:p>
            <a:pPr marL="342900" indent="-342900">
              <a:lnSpc>
                <a:spcPct val="80000"/>
              </a:lnSpc>
              <a:buFont typeface="Wingdings" panose="05000000000000000000" pitchFamily="2" charset="2"/>
              <a:buChar char="§"/>
            </a:pPr>
            <a:endParaRPr lang="el-GR" sz="2400" dirty="0" smtClean="0"/>
          </a:p>
          <a:p>
            <a:pPr marL="342900" indent="-342900">
              <a:lnSpc>
                <a:spcPct val="80000"/>
              </a:lnSpc>
              <a:buFont typeface="Wingdings" panose="05000000000000000000" pitchFamily="2" charset="2"/>
              <a:buChar char="§"/>
            </a:pPr>
            <a:r>
              <a:rPr lang="el-GR" sz="2400" dirty="0" smtClean="0"/>
              <a:t>Ελάχιστη </a:t>
            </a:r>
            <a:r>
              <a:rPr lang="el-GR" sz="2400" dirty="0"/>
              <a:t>μικροβιακή μόλυνση και αλλοίωση (μόνο από μύκητες) και μόνο όταν αποκτούν επιπλέον </a:t>
            </a:r>
            <a:r>
              <a:rPr lang="el-GR" sz="2400" dirty="0" smtClean="0"/>
              <a:t>υγρασία,</a:t>
            </a:r>
          </a:p>
          <a:p>
            <a:pPr marL="342900" indent="-342900">
              <a:lnSpc>
                <a:spcPct val="80000"/>
              </a:lnSpc>
              <a:buFont typeface="Wingdings" panose="05000000000000000000" pitchFamily="2" charset="2"/>
              <a:buChar char="§"/>
            </a:pPr>
            <a:endParaRPr lang="el-GR" sz="2400" dirty="0"/>
          </a:p>
          <a:p>
            <a:pPr marL="342900" indent="-342900">
              <a:lnSpc>
                <a:spcPct val="80000"/>
              </a:lnSpc>
              <a:buFont typeface="Wingdings" panose="05000000000000000000" pitchFamily="2" charset="2"/>
              <a:buChar char="§"/>
            </a:pPr>
            <a:r>
              <a:rPr lang="el-GR" sz="2400" dirty="0" err="1"/>
              <a:t>Ξηροφιλικοί</a:t>
            </a:r>
            <a:r>
              <a:rPr lang="el-GR" sz="2400" dirty="0"/>
              <a:t> μύκητες : </a:t>
            </a:r>
            <a:r>
              <a:rPr lang="en-US" sz="2400" dirty="0" err="1"/>
              <a:t>Aspergillus</a:t>
            </a:r>
            <a:r>
              <a:rPr lang="en-US" sz="2400" dirty="0"/>
              <a:t>, </a:t>
            </a:r>
            <a:r>
              <a:rPr lang="en-US" sz="2400" dirty="0" err="1"/>
              <a:t>Eurotium</a:t>
            </a:r>
            <a:r>
              <a:rPr lang="en-US" sz="2400" dirty="0"/>
              <a:t>, </a:t>
            </a:r>
            <a:r>
              <a:rPr lang="en-US" sz="2400" dirty="0" err="1" smtClean="0"/>
              <a:t>Wallemia</a:t>
            </a:r>
            <a:r>
              <a:rPr lang="el-GR" sz="2400" dirty="0" smtClean="0"/>
              <a:t>:</a:t>
            </a:r>
            <a:endParaRPr lang="en-US" sz="2400" dirty="0"/>
          </a:p>
          <a:p>
            <a:pPr>
              <a:lnSpc>
                <a:spcPct val="80000"/>
              </a:lnSpc>
            </a:pPr>
            <a:r>
              <a:rPr lang="el-GR" sz="2400" dirty="0" smtClean="0"/>
              <a:t>	</a:t>
            </a:r>
            <a:r>
              <a:rPr lang="en-US" sz="2400" dirty="0" smtClean="0"/>
              <a:t>- </a:t>
            </a:r>
            <a:r>
              <a:rPr lang="el-GR" sz="2400" dirty="0"/>
              <a:t>Αποχρωματισμοί, δυσάρεστες οσμές (πτητικά </a:t>
            </a:r>
            <a:r>
              <a:rPr lang="el-GR" sz="2400" dirty="0" smtClean="0"/>
              <a:t>	προϊόντα</a:t>
            </a:r>
            <a:r>
              <a:rPr lang="el-GR" sz="2400" dirty="0"/>
              <a:t>) , ελεύθερα λιπαρά </a:t>
            </a:r>
            <a:r>
              <a:rPr lang="el-GR" sz="2400" dirty="0" smtClean="0"/>
              <a:t>οξέα,</a:t>
            </a:r>
            <a:endParaRPr lang="en-US" sz="2400" dirty="0"/>
          </a:p>
          <a:p>
            <a:pPr>
              <a:lnSpc>
                <a:spcPct val="80000"/>
              </a:lnSpc>
            </a:pPr>
            <a:r>
              <a:rPr lang="en-US" sz="2400" dirty="0"/>
              <a:t>	- </a:t>
            </a:r>
            <a:r>
              <a:rPr lang="el-GR" sz="2400" dirty="0"/>
              <a:t>Η τιμή Λιπαρών Οξέων [</a:t>
            </a:r>
            <a:r>
              <a:rPr lang="en-US" sz="2400" dirty="0"/>
              <a:t>Fatty Acid Value (FAV)</a:t>
            </a:r>
            <a:r>
              <a:rPr lang="el-GR" sz="2400" dirty="0"/>
              <a:t>] </a:t>
            </a:r>
            <a:r>
              <a:rPr lang="en-US" sz="2400" dirty="0"/>
              <a:t> </a:t>
            </a:r>
            <a:r>
              <a:rPr lang="el-GR" sz="2400" dirty="0"/>
              <a:t>είναι </a:t>
            </a:r>
            <a:r>
              <a:rPr lang="el-GR" sz="2400" dirty="0" smtClean="0"/>
              <a:t>	δείκτης </a:t>
            </a:r>
            <a:r>
              <a:rPr lang="el-GR" sz="2400" dirty="0"/>
              <a:t>μικροβιολογικής ποιότητας και </a:t>
            </a:r>
            <a:r>
              <a:rPr lang="el-GR" sz="2400" dirty="0" err="1"/>
              <a:t>μυκητιακής</a:t>
            </a:r>
            <a:r>
              <a:rPr lang="el-GR" sz="2400" dirty="0"/>
              <a:t> </a:t>
            </a:r>
            <a:r>
              <a:rPr lang="el-GR" sz="2400" dirty="0" smtClean="0"/>
              <a:t>	δράσης </a:t>
            </a:r>
            <a:r>
              <a:rPr lang="el-GR" sz="2400" dirty="0"/>
              <a:t>σε άλευρα και </a:t>
            </a:r>
            <a:r>
              <a:rPr lang="el-GR" sz="2400" dirty="0" smtClean="0"/>
              <a:t>σιτηρά, </a:t>
            </a:r>
            <a:endParaRPr lang="el-GR" sz="2400" dirty="0"/>
          </a:p>
          <a:p>
            <a:pPr>
              <a:lnSpc>
                <a:spcPct val="80000"/>
              </a:lnSpc>
            </a:pPr>
            <a:r>
              <a:rPr lang="en-US" sz="2400" dirty="0"/>
              <a:t>	- </a:t>
            </a:r>
            <a:r>
              <a:rPr lang="el-GR" sz="2400" dirty="0"/>
              <a:t>Κύριο πρόβλημα ασφάλειας:</a:t>
            </a:r>
            <a:r>
              <a:rPr lang="en-US" sz="2400" dirty="0"/>
              <a:t> </a:t>
            </a:r>
            <a:r>
              <a:rPr lang="el-GR" sz="2400" dirty="0" err="1"/>
              <a:t>μυκοτοξίνες</a:t>
            </a:r>
            <a:r>
              <a:rPr lang="en-US" sz="2400" dirty="0" smtClean="0"/>
              <a:t>!</a:t>
            </a:r>
            <a:endParaRPr lang="en-US" sz="2400" dirty="0"/>
          </a:p>
        </p:txBody>
      </p:sp>
      <p:sp>
        <p:nvSpPr>
          <p:cNvPr id="17" name="Θέση υποσέλιδου 3" descr="."/>
          <p:cNvSpPr txBox="1">
            <a:spLocks/>
          </p:cNvSpPr>
          <p:nvPr/>
        </p:nvSpPr>
        <p:spPr>
          <a:xfrm>
            <a:off x="3181325" y="6165304"/>
            <a:ext cx="3190875" cy="648072"/>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Μικροβιολογική Αλλοίωση Προϊόντων Φυτικής Προέλευσης και δείκτες μικροβιολογικής αλλοίωσης</a:t>
            </a:r>
            <a:endParaRPr lang="en-US" sz="1400" dirty="0"/>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1566993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539553" y="8285"/>
            <a:ext cx="8147248"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err="1">
                <a:cs typeface="Arial" charset="0"/>
              </a:rPr>
              <a:t>Αλλοιογόνοι</a:t>
            </a:r>
            <a:r>
              <a:rPr lang="el-GR" dirty="0">
                <a:cs typeface="Arial" charset="0"/>
              </a:rPr>
              <a:t> μικροοργανισμοί</a:t>
            </a:r>
            <a:br>
              <a:rPr lang="el-GR" dirty="0">
                <a:cs typeface="Arial" charset="0"/>
              </a:rPr>
            </a:br>
            <a:r>
              <a:rPr lang="el-GR" dirty="0">
                <a:cs typeface="Arial" charset="0"/>
              </a:rPr>
              <a:t>(</a:t>
            </a:r>
            <a:r>
              <a:rPr lang="el-GR" dirty="0" smtClean="0">
                <a:cs typeface="Arial" charset="0"/>
              </a:rPr>
              <a:t>11 </a:t>
            </a:r>
            <a:r>
              <a:rPr lang="el-GR" dirty="0">
                <a:cs typeface="Arial" charset="0"/>
              </a:rPr>
              <a:t>από </a:t>
            </a:r>
            <a:r>
              <a:rPr lang="el-GR" dirty="0" smtClean="0">
                <a:cs typeface="Arial" charset="0"/>
              </a:rPr>
              <a:t>14)</a:t>
            </a:r>
            <a:endParaRPr lang="el-GR" dirty="0"/>
          </a:p>
        </p:txBody>
      </p:sp>
      <p:sp>
        <p:nvSpPr>
          <p:cNvPr id="6" name="TextBox 4" descr="Αν προστεθεί νερό/γάλα/αυγά παραδείγματος χάριν σε ζυμάρι ® αύξηση aw, ανάπτυξη ζυμών σε θερμοκρασία περιβάλλοντος&#10; - Τυπικός μύκητας του ψωμιού : Rhizopus stolonifer &#10; - Σπανίως, το ζυμάρι γίνεται γλοιώδες (λόγω ανάπτυξης  του Bacillus subtitls, B. licheniformis) ή εμφανίζεται  ρόδινος αποχρωματισμός  (Neorospora citophila, Serratia  mascerans).&#10;&#10;Αλλοίωση γλυκαντικών υλών και καρυκευμάτων:&#10;&#10;Βασικό φυσικοχημικό χαρακτηριστικό: πολύ χαμηλή aw,&#10;&#10;Αλλοίωση μόνο αν συντηρηθούν υπό υψηλή σχετική υγρασία (RH),&#10; &#10;"/>
          <p:cNvSpPr txBox="1">
            <a:spLocks noChangeArrowheads="1"/>
          </p:cNvSpPr>
          <p:nvPr/>
        </p:nvSpPr>
        <p:spPr bwMode="auto">
          <a:xfrm>
            <a:off x="395537" y="1570839"/>
            <a:ext cx="8291264" cy="4450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nSpc>
                <a:spcPct val="80000"/>
              </a:lnSpc>
              <a:buFont typeface="Wingdings" panose="05000000000000000000" pitchFamily="2" charset="2"/>
              <a:buChar char="§"/>
            </a:pPr>
            <a:r>
              <a:rPr lang="el-GR" sz="2400" dirty="0" smtClean="0"/>
              <a:t>Αν </a:t>
            </a:r>
            <a:r>
              <a:rPr lang="el-GR" sz="2400" dirty="0"/>
              <a:t>προστεθεί νερό/γάλα/αυγά π.χ. σε ζυμάρι </a:t>
            </a:r>
            <a:r>
              <a:rPr lang="en-US" sz="2400" dirty="0">
                <a:sym typeface="Symbol" pitchFamily="18" charset="2"/>
              </a:rPr>
              <a:t> </a:t>
            </a:r>
            <a:r>
              <a:rPr lang="el-GR" sz="2400" dirty="0">
                <a:sym typeface="Symbol" pitchFamily="18" charset="2"/>
              </a:rPr>
              <a:t>αύξηση </a:t>
            </a:r>
            <a:r>
              <a:rPr lang="en-US" sz="2400" dirty="0">
                <a:sym typeface="Symbol" pitchFamily="18" charset="2"/>
              </a:rPr>
              <a:t>aw, </a:t>
            </a:r>
            <a:r>
              <a:rPr lang="el-GR" sz="2400" dirty="0">
                <a:sym typeface="Symbol" pitchFamily="18" charset="2"/>
              </a:rPr>
              <a:t>ανάπτυξη ζυμών σε θερμοκρασία περιβάλλοντος</a:t>
            </a:r>
            <a:endParaRPr lang="en-US" sz="2400" dirty="0">
              <a:sym typeface="Symbol" pitchFamily="18" charset="2"/>
            </a:endParaRPr>
          </a:p>
          <a:p>
            <a:pPr>
              <a:lnSpc>
                <a:spcPct val="80000"/>
              </a:lnSpc>
            </a:pPr>
            <a:r>
              <a:rPr lang="el-GR" sz="2400" dirty="0" smtClean="0"/>
              <a:t>	</a:t>
            </a:r>
            <a:r>
              <a:rPr lang="en-US" sz="2400" dirty="0" smtClean="0"/>
              <a:t>- </a:t>
            </a:r>
            <a:r>
              <a:rPr lang="el-GR" sz="2400" dirty="0"/>
              <a:t>Τυπικός μύκητας του ψωμιού </a:t>
            </a:r>
            <a:r>
              <a:rPr lang="en-US" sz="2400" dirty="0"/>
              <a:t>: </a:t>
            </a:r>
            <a:r>
              <a:rPr lang="en-US" sz="2400" dirty="0" err="1"/>
              <a:t>Rhizopus</a:t>
            </a:r>
            <a:r>
              <a:rPr lang="en-US" sz="2400" dirty="0"/>
              <a:t> </a:t>
            </a:r>
            <a:r>
              <a:rPr lang="en-US" sz="2400" dirty="0" err="1"/>
              <a:t>stolonifer</a:t>
            </a:r>
            <a:r>
              <a:rPr lang="en-US" sz="2400" dirty="0"/>
              <a:t> </a:t>
            </a:r>
          </a:p>
          <a:p>
            <a:pPr>
              <a:lnSpc>
                <a:spcPct val="80000"/>
              </a:lnSpc>
            </a:pPr>
            <a:r>
              <a:rPr lang="el-GR" sz="2400" dirty="0" smtClean="0"/>
              <a:t>	</a:t>
            </a:r>
            <a:r>
              <a:rPr lang="en-US" sz="2400" dirty="0" smtClean="0"/>
              <a:t>- </a:t>
            </a:r>
            <a:r>
              <a:rPr lang="el-GR" sz="2400" dirty="0"/>
              <a:t>Σπανίως, το ζυμάρι γίνεται γλοιώδες</a:t>
            </a:r>
            <a:r>
              <a:rPr lang="en-US" sz="2400" dirty="0"/>
              <a:t> (</a:t>
            </a:r>
            <a:r>
              <a:rPr lang="el-GR" sz="2400" dirty="0"/>
              <a:t>λόγω ανάπτυξης </a:t>
            </a:r>
            <a:r>
              <a:rPr lang="el-GR" sz="2400" dirty="0" smtClean="0"/>
              <a:t>	του </a:t>
            </a:r>
            <a:r>
              <a:rPr lang="en-US" sz="2400" dirty="0"/>
              <a:t>Bacillus </a:t>
            </a:r>
            <a:r>
              <a:rPr lang="en-US" sz="2400" dirty="0" err="1"/>
              <a:t>subtitls</a:t>
            </a:r>
            <a:r>
              <a:rPr lang="en-US" sz="2400" dirty="0"/>
              <a:t>, B. </a:t>
            </a:r>
            <a:r>
              <a:rPr lang="en-US" sz="2400" dirty="0" err="1"/>
              <a:t>licheniformis</a:t>
            </a:r>
            <a:r>
              <a:rPr lang="en-US" sz="2400" dirty="0"/>
              <a:t>) </a:t>
            </a:r>
            <a:r>
              <a:rPr lang="el-GR" sz="2400" dirty="0"/>
              <a:t>ή εμφανίζεται </a:t>
            </a:r>
            <a:r>
              <a:rPr lang="el-GR" sz="2400" dirty="0" smtClean="0"/>
              <a:t>	ρόδινος </a:t>
            </a:r>
            <a:r>
              <a:rPr lang="el-GR" sz="2400" dirty="0"/>
              <a:t>αποχρωματισμός </a:t>
            </a:r>
            <a:r>
              <a:rPr lang="en-US" sz="2400" dirty="0"/>
              <a:t> (</a:t>
            </a:r>
            <a:r>
              <a:rPr lang="en-US" sz="2400" dirty="0" err="1"/>
              <a:t>Neorospora</a:t>
            </a:r>
            <a:r>
              <a:rPr lang="en-US" sz="2400" dirty="0"/>
              <a:t> </a:t>
            </a:r>
            <a:r>
              <a:rPr lang="en-US" sz="2400" dirty="0" err="1"/>
              <a:t>citophila</a:t>
            </a:r>
            <a:r>
              <a:rPr lang="en-US" sz="2400" dirty="0"/>
              <a:t>, </a:t>
            </a:r>
            <a:r>
              <a:rPr lang="en-US" sz="2400" dirty="0" err="1"/>
              <a:t>Serratia</a:t>
            </a:r>
            <a:r>
              <a:rPr lang="en-US" sz="2400" dirty="0"/>
              <a:t> </a:t>
            </a:r>
            <a:r>
              <a:rPr lang="el-GR" sz="2400" dirty="0" smtClean="0"/>
              <a:t>	</a:t>
            </a:r>
            <a:r>
              <a:rPr lang="en-US" sz="2400" dirty="0" err="1" smtClean="0"/>
              <a:t>mascerans</a:t>
            </a:r>
            <a:r>
              <a:rPr lang="en-US" sz="2400" dirty="0" smtClean="0"/>
              <a:t>)</a:t>
            </a:r>
            <a:r>
              <a:rPr lang="el-GR" sz="2400" dirty="0" smtClean="0"/>
              <a:t>.</a:t>
            </a:r>
            <a:r>
              <a:rPr lang="en-US" sz="2400" dirty="0" smtClean="0"/>
              <a:t> </a:t>
            </a:r>
            <a:endParaRPr lang="el-GR" sz="2400" dirty="0" smtClean="0"/>
          </a:p>
          <a:p>
            <a:pPr>
              <a:lnSpc>
                <a:spcPct val="80000"/>
              </a:lnSpc>
            </a:pPr>
            <a:endParaRPr lang="el-GR" sz="2400" dirty="0"/>
          </a:p>
          <a:p>
            <a:pPr>
              <a:lnSpc>
                <a:spcPct val="90000"/>
              </a:lnSpc>
            </a:pPr>
            <a:r>
              <a:rPr lang="el-GR" sz="2400" dirty="0"/>
              <a:t>Αλλοίωση γλυκαντικών υλών και </a:t>
            </a:r>
            <a:r>
              <a:rPr lang="el-GR" sz="2400" dirty="0" smtClean="0"/>
              <a:t>καρυκευμάτων:</a:t>
            </a:r>
          </a:p>
          <a:p>
            <a:pPr>
              <a:lnSpc>
                <a:spcPct val="90000"/>
              </a:lnSpc>
            </a:pPr>
            <a:endParaRPr lang="en-US" sz="2400" dirty="0"/>
          </a:p>
          <a:p>
            <a:pPr marL="342900" indent="-342900">
              <a:lnSpc>
                <a:spcPct val="90000"/>
              </a:lnSpc>
              <a:buFont typeface="Wingdings" panose="05000000000000000000" pitchFamily="2" charset="2"/>
              <a:buChar char="§"/>
            </a:pPr>
            <a:r>
              <a:rPr lang="el-GR" sz="2400" dirty="0"/>
              <a:t>Βασικό φυσικοχημικό χαρακτηριστικό</a:t>
            </a:r>
            <a:r>
              <a:rPr lang="en-US" sz="2400" dirty="0"/>
              <a:t>: </a:t>
            </a:r>
            <a:r>
              <a:rPr lang="el-GR" sz="2400" dirty="0"/>
              <a:t>πολύ χαμηλή</a:t>
            </a:r>
            <a:r>
              <a:rPr lang="en-US" sz="2400" dirty="0"/>
              <a:t> </a:t>
            </a:r>
            <a:r>
              <a:rPr lang="en-US" sz="2400" dirty="0" smtClean="0"/>
              <a:t>aw</a:t>
            </a:r>
            <a:r>
              <a:rPr lang="el-GR" sz="2400" dirty="0" smtClean="0"/>
              <a:t>,</a:t>
            </a:r>
          </a:p>
          <a:p>
            <a:pPr marL="342900" indent="-342900">
              <a:lnSpc>
                <a:spcPct val="90000"/>
              </a:lnSpc>
              <a:buFont typeface="Wingdings" panose="05000000000000000000" pitchFamily="2" charset="2"/>
              <a:buChar char="§"/>
            </a:pPr>
            <a:endParaRPr lang="en-US" sz="2400" dirty="0"/>
          </a:p>
          <a:p>
            <a:pPr marL="342900" indent="-342900">
              <a:lnSpc>
                <a:spcPct val="90000"/>
              </a:lnSpc>
              <a:buFont typeface="Wingdings" panose="05000000000000000000" pitchFamily="2" charset="2"/>
              <a:buChar char="§"/>
            </a:pPr>
            <a:r>
              <a:rPr lang="el-GR" sz="2400" dirty="0"/>
              <a:t>Αλλοίωση μόνο αν συντηρηθούν υπό υψηλή σχετική υγρασία (</a:t>
            </a:r>
            <a:r>
              <a:rPr lang="en-US" sz="2400" dirty="0"/>
              <a:t>RH</a:t>
            </a:r>
            <a:r>
              <a:rPr lang="el-GR" sz="2400" dirty="0" smtClean="0"/>
              <a:t>),</a:t>
            </a:r>
            <a:endParaRPr lang="en-US" sz="2400" dirty="0"/>
          </a:p>
        </p:txBody>
      </p:sp>
      <p:sp>
        <p:nvSpPr>
          <p:cNvPr id="5" name="Θέση υποσέλιδου 3" descr="."/>
          <p:cNvSpPr txBox="1">
            <a:spLocks/>
          </p:cNvSpPr>
          <p:nvPr/>
        </p:nvSpPr>
        <p:spPr>
          <a:xfrm>
            <a:off x="3181325" y="6165304"/>
            <a:ext cx="3190875" cy="648072"/>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Μικροβιολογική Αλλοίωση Προϊόντων Φυτικής Προέλευσης και δείκτες μικροβιολογικής αλλοίωσης</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val="41647263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467545" y="8285"/>
            <a:ext cx="8208912" cy="1116459"/>
          </a:xfrm>
        </p:spPr>
        <p:txBody>
          <a:bodyPr>
            <a:normAutofit fontScale="90000"/>
          </a:bodyPr>
          <a:lstStyle/>
          <a:p>
            <a:r>
              <a:rPr lang="el-GR" dirty="0" err="1">
                <a:cs typeface="Arial" charset="0"/>
              </a:rPr>
              <a:t>Αλλοιογόνοι</a:t>
            </a:r>
            <a:r>
              <a:rPr lang="el-GR" dirty="0">
                <a:cs typeface="Arial" charset="0"/>
              </a:rPr>
              <a:t> μικροοργανισμοί</a:t>
            </a:r>
            <a:br>
              <a:rPr lang="el-GR" dirty="0">
                <a:cs typeface="Arial" charset="0"/>
              </a:rPr>
            </a:br>
            <a:r>
              <a:rPr lang="el-GR" dirty="0">
                <a:cs typeface="Arial" charset="0"/>
              </a:rPr>
              <a:t>(</a:t>
            </a:r>
            <a:r>
              <a:rPr lang="el-GR" dirty="0" smtClean="0">
                <a:cs typeface="Arial" charset="0"/>
              </a:rPr>
              <a:t>12 </a:t>
            </a:r>
            <a:r>
              <a:rPr lang="el-GR" dirty="0">
                <a:cs typeface="Arial" charset="0"/>
              </a:rPr>
              <a:t>από </a:t>
            </a:r>
            <a:r>
              <a:rPr lang="el-GR" dirty="0" smtClean="0">
                <a:cs typeface="Arial" charset="0"/>
              </a:rPr>
              <a:t>14)</a:t>
            </a:r>
            <a:endParaRPr lang="el-GR" dirty="0"/>
          </a:p>
        </p:txBody>
      </p:sp>
      <p:sp>
        <p:nvSpPr>
          <p:cNvPr id="2" name="Ορθογώνιο 1" descr="Επιμόλυνση σάκχαρης μπορεί να γίνει με :&#10; - Οσμώφιλες ζύμες (Torulaspora, Zygosaccharomyces) ®  μετατροπή γλυκόζης σε φρουκτόζη (ιμβερτάσες)&#10; - Leuconostoc mesenteroides ® παραγωγή δεξτράνης  (πολυμερές της γλυκόζης), αύξηση ιξώδους και πιθανή  απόφραξη σωληνώσεων όπου ρέουν σιρόπια γλυκόζης &#10; - Clostridium sporogenes και  Bacillus sp. Παράγουν CO2        διόγκωση-σκάσιμο σε γλυκίσματα,&#10;&#10;Τα καρυκεύματα δεν αλλοιώνονται αν δεν εφυγρανθούν (χαμηλή ενεργότητα νερού + αντιμικροβιακά αιθέρια έλαια),&#10;&#10;Όμως, μεταφέρουν σπόρια βακτηρίων και μυκήτων σε άλλα τρόφιμα με επαρκή υγρασία. &#10;"/>
          <p:cNvSpPr/>
          <p:nvPr/>
        </p:nvSpPr>
        <p:spPr>
          <a:xfrm>
            <a:off x="467544" y="1419389"/>
            <a:ext cx="8208912" cy="4745915"/>
          </a:xfrm>
          <a:prstGeom prst="rect">
            <a:avLst/>
          </a:prstGeom>
        </p:spPr>
        <p:txBody>
          <a:bodyPr wrap="square">
            <a:spAutoFit/>
          </a:bodyPr>
          <a:lstStyle/>
          <a:p>
            <a:pPr marL="342900" indent="-342900">
              <a:lnSpc>
                <a:spcPct val="90000"/>
              </a:lnSpc>
              <a:buFont typeface="Wingdings" panose="05000000000000000000" pitchFamily="2" charset="2"/>
              <a:buChar char="§"/>
            </a:pPr>
            <a:r>
              <a:rPr lang="el-GR" sz="2400" dirty="0"/>
              <a:t>Επιμόλυνση </a:t>
            </a:r>
            <a:r>
              <a:rPr lang="el-GR" sz="2400" dirty="0" err="1"/>
              <a:t>σάκχαρης</a:t>
            </a:r>
            <a:r>
              <a:rPr lang="el-GR" sz="2400" dirty="0"/>
              <a:t> μπορεί να γίνει με</a:t>
            </a:r>
            <a:r>
              <a:rPr lang="en-US" sz="2400" dirty="0"/>
              <a:t> :</a:t>
            </a:r>
          </a:p>
          <a:p>
            <a:pPr>
              <a:lnSpc>
                <a:spcPct val="90000"/>
              </a:lnSpc>
            </a:pPr>
            <a:r>
              <a:rPr lang="en-US" sz="2400" dirty="0"/>
              <a:t>	- </a:t>
            </a:r>
            <a:r>
              <a:rPr lang="el-GR" sz="2400" dirty="0" err="1"/>
              <a:t>Οσμώφιλες</a:t>
            </a:r>
            <a:r>
              <a:rPr lang="el-GR" sz="2400" dirty="0"/>
              <a:t> ζύμες</a:t>
            </a:r>
            <a:r>
              <a:rPr lang="en-US" sz="2400" dirty="0"/>
              <a:t> (</a:t>
            </a:r>
            <a:r>
              <a:rPr lang="en-US" sz="2400" dirty="0" err="1"/>
              <a:t>Torulaspora</a:t>
            </a:r>
            <a:r>
              <a:rPr lang="en-US" sz="2400" dirty="0"/>
              <a:t>, </a:t>
            </a:r>
            <a:r>
              <a:rPr lang="en-US" sz="2400" dirty="0" err="1"/>
              <a:t>Zygosaccharomyces</a:t>
            </a:r>
            <a:r>
              <a:rPr lang="en-US" sz="2400" dirty="0"/>
              <a:t>) </a:t>
            </a:r>
            <a:r>
              <a:rPr lang="en-US" sz="2400" dirty="0">
                <a:sym typeface="Symbol" pitchFamily="18" charset="2"/>
              </a:rPr>
              <a:t> </a:t>
            </a:r>
            <a:r>
              <a:rPr lang="el-GR" sz="2400" dirty="0" smtClean="0">
                <a:sym typeface="Symbol" pitchFamily="18" charset="2"/>
              </a:rPr>
              <a:t>	μετατροπή </a:t>
            </a:r>
            <a:r>
              <a:rPr lang="el-GR" sz="2400" dirty="0">
                <a:sym typeface="Symbol" pitchFamily="18" charset="2"/>
              </a:rPr>
              <a:t>γλυκόζης σε φρουκτόζη (</a:t>
            </a:r>
            <a:r>
              <a:rPr lang="el-GR" sz="2400" dirty="0" err="1">
                <a:sym typeface="Symbol" pitchFamily="18" charset="2"/>
              </a:rPr>
              <a:t>ιμβερτάσες</a:t>
            </a:r>
            <a:r>
              <a:rPr lang="el-GR" sz="2400" dirty="0">
                <a:sym typeface="Symbol" pitchFamily="18" charset="2"/>
              </a:rPr>
              <a:t>)</a:t>
            </a:r>
            <a:endParaRPr lang="en-US" sz="2400" dirty="0">
              <a:sym typeface="Symbol" pitchFamily="18" charset="2"/>
            </a:endParaRPr>
          </a:p>
          <a:p>
            <a:pPr>
              <a:lnSpc>
                <a:spcPct val="90000"/>
              </a:lnSpc>
            </a:pPr>
            <a:r>
              <a:rPr lang="el-GR" sz="2400" dirty="0" smtClean="0"/>
              <a:t>	</a:t>
            </a:r>
            <a:r>
              <a:rPr lang="en-US" sz="2400" dirty="0" smtClean="0"/>
              <a:t>- </a:t>
            </a:r>
            <a:r>
              <a:rPr lang="en-US" sz="2400" dirty="0" err="1"/>
              <a:t>Leuconostoc</a:t>
            </a:r>
            <a:r>
              <a:rPr lang="en-US" sz="2400" dirty="0"/>
              <a:t> </a:t>
            </a:r>
            <a:r>
              <a:rPr lang="en-US" sz="2400" dirty="0" err="1"/>
              <a:t>mesenteroides</a:t>
            </a:r>
            <a:r>
              <a:rPr lang="en-US" sz="2400" dirty="0"/>
              <a:t> </a:t>
            </a:r>
            <a:r>
              <a:rPr lang="en-US" sz="2400" dirty="0">
                <a:sym typeface="Symbol" pitchFamily="18" charset="2"/>
              </a:rPr>
              <a:t> </a:t>
            </a:r>
            <a:r>
              <a:rPr lang="el-GR" sz="2400" dirty="0">
                <a:sym typeface="Symbol" pitchFamily="18" charset="2"/>
              </a:rPr>
              <a:t>παραγωγή </a:t>
            </a:r>
            <a:r>
              <a:rPr lang="el-GR" sz="2400" dirty="0" err="1">
                <a:sym typeface="Symbol" pitchFamily="18" charset="2"/>
              </a:rPr>
              <a:t>δεξτράνης</a:t>
            </a:r>
            <a:r>
              <a:rPr lang="el-GR" sz="2400" dirty="0">
                <a:sym typeface="Symbol" pitchFamily="18" charset="2"/>
              </a:rPr>
              <a:t> </a:t>
            </a:r>
            <a:r>
              <a:rPr lang="el-GR" sz="2400" dirty="0" smtClean="0">
                <a:sym typeface="Symbol" pitchFamily="18" charset="2"/>
              </a:rPr>
              <a:t>	(</a:t>
            </a:r>
            <a:r>
              <a:rPr lang="el-GR" sz="2400" dirty="0">
                <a:sym typeface="Symbol" pitchFamily="18" charset="2"/>
              </a:rPr>
              <a:t>πολυμερές της γλυκόζης), αύξηση ιξώδους και πιθανή </a:t>
            </a:r>
            <a:r>
              <a:rPr lang="el-GR" sz="2400" dirty="0" smtClean="0">
                <a:sym typeface="Symbol" pitchFamily="18" charset="2"/>
              </a:rPr>
              <a:t>	απόφραξη </a:t>
            </a:r>
            <a:r>
              <a:rPr lang="el-GR" sz="2400" dirty="0">
                <a:sym typeface="Symbol" pitchFamily="18" charset="2"/>
              </a:rPr>
              <a:t>σωληνώσεων όπου ρέουν σιρόπια γλυκόζης</a:t>
            </a:r>
            <a:r>
              <a:rPr lang="en-US" sz="2400" dirty="0">
                <a:sym typeface="Symbol" pitchFamily="18" charset="2"/>
              </a:rPr>
              <a:t> </a:t>
            </a:r>
            <a:endParaRPr lang="en-US" sz="2400" dirty="0"/>
          </a:p>
          <a:p>
            <a:pPr>
              <a:lnSpc>
                <a:spcPct val="90000"/>
              </a:lnSpc>
            </a:pPr>
            <a:r>
              <a:rPr lang="en-US" sz="2400" dirty="0"/>
              <a:t>	- Clostridium </a:t>
            </a:r>
            <a:r>
              <a:rPr lang="en-US" sz="2400" dirty="0" err="1"/>
              <a:t>sporogenes</a:t>
            </a:r>
            <a:r>
              <a:rPr lang="en-US" sz="2400" dirty="0"/>
              <a:t> </a:t>
            </a:r>
            <a:r>
              <a:rPr lang="el-GR" sz="2400" dirty="0"/>
              <a:t>και </a:t>
            </a:r>
            <a:r>
              <a:rPr lang="en-US" sz="2400" dirty="0"/>
              <a:t> Bacillus sp. </a:t>
            </a:r>
            <a:r>
              <a:rPr lang="el-GR" sz="2400" dirty="0"/>
              <a:t>Παράγουν </a:t>
            </a:r>
            <a:r>
              <a:rPr lang="en-US" sz="2400" dirty="0"/>
              <a:t>CO2</a:t>
            </a:r>
            <a:r>
              <a:rPr lang="el-GR" sz="2400" dirty="0"/>
              <a:t>       </a:t>
            </a:r>
            <a:r>
              <a:rPr lang="el-GR" sz="2400" dirty="0" smtClean="0"/>
              <a:t>	διόγκωση-σκάσιμο </a:t>
            </a:r>
            <a:r>
              <a:rPr lang="el-GR" sz="2400" dirty="0"/>
              <a:t>σε </a:t>
            </a:r>
            <a:r>
              <a:rPr lang="el-GR" sz="2400" dirty="0" smtClean="0"/>
              <a:t>γλυκίσματα,</a:t>
            </a:r>
            <a:endParaRPr lang="en-US" sz="2400" dirty="0"/>
          </a:p>
          <a:p>
            <a:pPr marL="342900" indent="-342900">
              <a:lnSpc>
                <a:spcPct val="90000"/>
              </a:lnSpc>
              <a:buFont typeface="Wingdings" panose="05000000000000000000" pitchFamily="2" charset="2"/>
              <a:buChar char="§"/>
            </a:pPr>
            <a:endParaRPr lang="en-US" sz="2400" dirty="0"/>
          </a:p>
          <a:p>
            <a:pPr marL="342900" indent="-342900">
              <a:lnSpc>
                <a:spcPct val="90000"/>
              </a:lnSpc>
              <a:buFont typeface="Wingdings" panose="05000000000000000000" pitchFamily="2" charset="2"/>
              <a:buChar char="§"/>
            </a:pPr>
            <a:r>
              <a:rPr lang="el-GR" sz="2400" dirty="0"/>
              <a:t>Τα καρυκεύματα δεν αλλοιώνονται αν δεν </a:t>
            </a:r>
            <a:r>
              <a:rPr lang="el-GR" sz="2400" dirty="0" err="1"/>
              <a:t>εφυγρανθούν</a:t>
            </a:r>
            <a:r>
              <a:rPr lang="el-GR" sz="2400" dirty="0"/>
              <a:t> </a:t>
            </a:r>
            <a:r>
              <a:rPr lang="en-US" sz="2400" dirty="0"/>
              <a:t>(</a:t>
            </a:r>
            <a:r>
              <a:rPr lang="el-GR" sz="2400" dirty="0"/>
              <a:t>χαμηλή </a:t>
            </a:r>
            <a:r>
              <a:rPr lang="el-GR" sz="2400" dirty="0" err="1"/>
              <a:t>ενεργότητα</a:t>
            </a:r>
            <a:r>
              <a:rPr lang="el-GR" sz="2400" dirty="0"/>
              <a:t> νερού</a:t>
            </a:r>
            <a:r>
              <a:rPr lang="en-US" sz="2400" dirty="0"/>
              <a:t> + </a:t>
            </a:r>
            <a:r>
              <a:rPr lang="el-GR" sz="2400" dirty="0" err="1"/>
              <a:t>αντιμικροβιακά</a:t>
            </a:r>
            <a:r>
              <a:rPr lang="el-GR" sz="2400" dirty="0"/>
              <a:t> αιθέρια έλαια</a:t>
            </a:r>
            <a:r>
              <a:rPr lang="en-US" sz="2400" dirty="0" smtClean="0"/>
              <a:t>)</a:t>
            </a:r>
            <a:r>
              <a:rPr lang="el-GR" sz="2400" dirty="0" smtClean="0"/>
              <a:t>,</a:t>
            </a:r>
          </a:p>
          <a:p>
            <a:pPr marL="342900" indent="-342900">
              <a:lnSpc>
                <a:spcPct val="90000"/>
              </a:lnSpc>
              <a:buFont typeface="Wingdings" panose="05000000000000000000" pitchFamily="2" charset="2"/>
              <a:buChar char="§"/>
            </a:pPr>
            <a:endParaRPr lang="en-US" sz="2400" dirty="0"/>
          </a:p>
          <a:p>
            <a:pPr marL="342900" indent="-342900">
              <a:lnSpc>
                <a:spcPct val="90000"/>
              </a:lnSpc>
              <a:buFont typeface="Wingdings" panose="05000000000000000000" pitchFamily="2" charset="2"/>
              <a:buChar char="§"/>
            </a:pPr>
            <a:r>
              <a:rPr lang="el-GR" sz="2400" dirty="0"/>
              <a:t>Όμως, μεταφέρουν σπόρια βακτηρίων και μυκήτων σε άλλα τρόφιμα με επαρκή </a:t>
            </a:r>
            <a:r>
              <a:rPr lang="el-GR" sz="2400" dirty="0" smtClean="0"/>
              <a:t>υγρασία. </a:t>
            </a:r>
            <a:endParaRPr lang="el-GR" sz="2400" dirty="0"/>
          </a:p>
        </p:txBody>
      </p:sp>
      <p:sp>
        <p:nvSpPr>
          <p:cNvPr id="5" name="Θέση υποσέλιδου 3" descr="."/>
          <p:cNvSpPr txBox="1">
            <a:spLocks/>
          </p:cNvSpPr>
          <p:nvPr/>
        </p:nvSpPr>
        <p:spPr>
          <a:xfrm>
            <a:off x="3181325" y="6165304"/>
            <a:ext cx="3190875" cy="648072"/>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Μικροβιολογική Αλλοίωση Προϊόντων Φυτικής Προέλευσης και δείκτες μικροβιολογικής αλλοίωσης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pPr/>
              <a:t>17</a:t>
            </a:fld>
            <a:endParaRPr lang="el-GR" dirty="0"/>
          </a:p>
        </p:txBody>
      </p:sp>
    </p:spTree>
    <p:custDataLst>
      <p:tags r:id="rId1"/>
    </p:custDataLst>
    <p:extLst>
      <p:ext uri="{BB962C8B-B14F-4D97-AF65-F5344CB8AC3E}">
        <p14:creationId xmlns:p14="http://schemas.microsoft.com/office/powerpoint/2010/main" val="17099119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
          <p:cNvSpPr>
            <a:spLocks noGrp="1" noChangeArrowheads="1"/>
          </p:cNvSpPr>
          <p:nvPr>
            <p:ph type="title"/>
          </p:nvPr>
        </p:nvSpPr>
        <p:spPr>
          <a:xfrm>
            <a:off x="467544" y="8285"/>
            <a:ext cx="8174484" cy="1260475"/>
          </a:xfrm>
        </p:spPr>
        <p:txBody>
          <a:bodyPr>
            <a:noAutofit/>
          </a:bodyPr>
          <a:lstStyle/>
          <a:p>
            <a:r>
              <a:rPr lang="el-GR" sz="4000" dirty="0" err="1">
                <a:cs typeface="Arial" charset="0"/>
              </a:rPr>
              <a:t>Αλλοιογόνοι</a:t>
            </a:r>
            <a:r>
              <a:rPr lang="el-GR" sz="4000" dirty="0">
                <a:cs typeface="Arial" charset="0"/>
              </a:rPr>
              <a:t> μικροοργανισμοί</a:t>
            </a:r>
            <a:br>
              <a:rPr lang="el-GR" sz="4000" dirty="0">
                <a:cs typeface="Arial" charset="0"/>
              </a:rPr>
            </a:br>
            <a:r>
              <a:rPr lang="el-GR" sz="4000" dirty="0">
                <a:cs typeface="Arial" charset="0"/>
              </a:rPr>
              <a:t>(</a:t>
            </a:r>
            <a:r>
              <a:rPr lang="el-GR" sz="4000" dirty="0" smtClean="0">
                <a:cs typeface="Arial" charset="0"/>
              </a:rPr>
              <a:t>13 </a:t>
            </a:r>
            <a:r>
              <a:rPr lang="el-GR" sz="4000" dirty="0">
                <a:cs typeface="Arial" charset="0"/>
              </a:rPr>
              <a:t>από </a:t>
            </a:r>
            <a:r>
              <a:rPr lang="el-GR" sz="4000" dirty="0" smtClean="0">
                <a:cs typeface="Arial" charset="0"/>
              </a:rPr>
              <a:t>14)</a:t>
            </a:r>
            <a:endParaRPr lang="el-GR" sz="4000" dirty="0"/>
          </a:p>
        </p:txBody>
      </p:sp>
      <p:sp>
        <p:nvSpPr>
          <p:cNvPr id="10" name="TextBox 4" descr="Αλλοίωση αλκοολούχων ποτών: &#10;&#10;Βασικά χαρακτηριστικά: χαμηλό πεχά, μέση ή υψηλή συγκέντρωση αλκοόλης,  &#10;Σε πολύ υψηλή συγκέντρωση αλκοόλης (παραδείγματος χάριν ουίσκυ σαράντα τοις εκατό) ® καμία ανάπτυξη μικροβίων.&#10;&#10;Αλλοίωση μπύρας (πεχά τέσσερα ως πέντε, alcohol πέντε τοις εκατό):&#10;Υψηλό ιξώδες-γλοιώδης υφή από Acetobacter, Pediococcus, Lactobacillus, Gluconobacter,&#10;Οξίνιση από Acetobacter (aceti),&#10;Θόλωμα και δυσοσμίες από Zymomonas anaerobia (formerly Achromobacter anaerobium) ή άγριες ζύμες Saccharomyces (S. diastaticus – αποικοδομεί δεξτρίνες),&#10;Οξίνιση και υδρόθειο από Megasphaera cerevisiae and Selenemonas lacticifex (Gram αρνητικά βακτήρια !).&#10;"/>
          <p:cNvSpPr txBox="1">
            <a:spLocks noChangeArrowheads="1"/>
          </p:cNvSpPr>
          <p:nvPr>
            <p:custDataLst>
              <p:tags r:id="rId2"/>
            </p:custDataLst>
          </p:nvPr>
        </p:nvSpPr>
        <p:spPr bwMode="auto">
          <a:xfrm>
            <a:off x="323528" y="1412776"/>
            <a:ext cx="8318500" cy="4819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80000"/>
              </a:lnSpc>
            </a:pPr>
            <a:r>
              <a:rPr lang="el-GR" sz="2400" dirty="0"/>
              <a:t>Αλλοίωση αλκοολούχων </a:t>
            </a:r>
            <a:r>
              <a:rPr lang="el-GR" sz="2400" dirty="0" smtClean="0"/>
              <a:t>ποτών: </a:t>
            </a:r>
            <a:endParaRPr lang="en-US" sz="2400" dirty="0"/>
          </a:p>
          <a:p>
            <a:pPr>
              <a:lnSpc>
                <a:spcPct val="80000"/>
              </a:lnSpc>
            </a:pPr>
            <a:endParaRPr lang="en-US" sz="2400" dirty="0"/>
          </a:p>
          <a:p>
            <a:pPr marL="342900" indent="-342900">
              <a:lnSpc>
                <a:spcPct val="80000"/>
              </a:lnSpc>
              <a:buFont typeface="Arial" panose="020B0604020202020204" pitchFamily="34" charset="0"/>
              <a:buChar char="•"/>
            </a:pPr>
            <a:r>
              <a:rPr lang="el-GR" sz="2400" dirty="0"/>
              <a:t>Βασικά χαρακτηριστικά</a:t>
            </a:r>
            <a:r>
              <a:rPr lang="en-US" sz="2400" dirty="0"/>
              <a:t>: </a:t>
            </a:r>
            <a:r>
              <a:rPr lang="el-GR" sz="2400" dirty="0"/>
              <a:t>χαμηλό </a:t>
            </a:r>
            <a:r>
              <a:rPr lang="en-US" sz="2400" dirty="0"/>
              <a:t>pH, </a:t>
            </a:r>
            <a:r>
              <a:rPr lang="el-GR" sz="2400" dirty="0"/>
              <a:t>μέση ή υψηλή συγκέντρωση αλκοόλης, </a:t>
            </a:r>
            <a:r>
              <a:rPr lang="en-US" sz="2400" dirty="0"/>
              <a:t> </a:t>
            </a:r>
          </a:p>
          <a:p>
            <a:pPr marL="342900" indent="-342900">
              <a:lnSpc>
                <a:spcPct val="80000"/>
              </a:lnSpc>
              <a:buFont typeface="Arial" panose="020B0604020202020204" pitchFamily="34" charset="0"/>
              <a:buChar char="•"/>
            </a:pPr>
            <a:r>
              <a:rPr lang="el-GR" sz="2400" dirty="0"/>
              <a:t>Σε πολύ υψηλή συγκέντρωση αλκοόλης (π.χ. </a:t>
            </a:r>
            <a:r>
              <a:rPr lang="el-GR" sz="2400" dirty="0" err="1"/>
              <a:t>ουίσκυ</a:t>
            </a:r>
            <a:r>
              <a:rPr lang="en-US" sz="2400" dirty="0"/>
              <a:t> 40%) </a:t>
            </a:r>
            <a:r>
              <a:rPr lang="en-US" sz="2400" dirty="0">
                <a:sym typeface="Symbol" pitchFamily="18" charset="2"/>
              </a:rPr>
              <a:t> </a:t>
            </a:r>
            <a:r>
              <a:rPr lang="el-GR" sz="2400" dirty="0">
                <a:sym typeface="Symbol" pitchFamily="18" charset="2"/>
              </a:rPr>
              <a:t>καμία ανάπτυξη </a:t>
            </a:r>
            <a:r>
              <a:rPr lang="el-GR" sz="2400" dirty="0" smtClean="0">
                <a:sym typeface="Symbol" pitchFamily="18" charset="2"/>
              </a:rPr>
              <a:t>μικροβίων.</a:t>
            </a:r>
            <a:endParaRPr lang="en-US" sz="2400" dirty="0">
              <a:sym typeface="Symbol" pitchFamily="18" charset="2"/>
            </a:endParaRPr>
          </a:p>
          <a:p>
            <a:pPr>
              <a:lnSpc>
                <a:spcPct val="80000"/>
              </a:lnSpc>
            </a:pPr>
            <a:endParaRPr lang="en-US" sz="2400" dirty="0"/>
          </a:p>
          <a:p>
            <a:pPr>
              <a:lnSpc>
                <a:spcPct val="80000"/>
              </a:lnSpc>
            </a:pPr>
            <a:r>
              <a:rPr lang="el-GR" sz="2400" dirty="0" smtClean="0"/>
              <a:t>Αλλοίωση </a:t>
            </a:r>
            <a:r>
              <a:rPr lang="el-GR" sz="2400" dirty="0"/>
              <a:t>μπύρας </a:t>
            </a:r>
            <a:r>
              <a:rPr lang="en-US" sz="2400" dirty="0"/>
              <a:t>(pH 4.0-5.0, alcohol 5</a:t>
            </a:r>
            <a:r>
              <a:rPr lang="en-US" sz="2400" dirty="0" smtClean="0"/>
              <a:t>%)</a:t>
            </a:r>
            <a:r>
              <a:rPr lang="el-GR" sz="2400" dirty="0"/>
              <a:t>:</a:t>
            </a:r>
            <a:endParaRPr lang="en-US" sz="2400" dirty="0"/>
          </a:p>
          <a:p>
            <a:pPr marL="342900" indent="-342900">
              <a:lnSpc>
                <a:spcPct val="80000"/>
              </a:lnSpc>
              <a:buFont typeface="Arial" panose="020B0604020202020204" pitchFamily="34" charset="0"/>
              <a:buChar char="•"/>
            </a:pPr>
            <a:r>
              <a:rPr lang="el-GR" sz="2400" dirty="0"/>
              <a:t>Υψηλό ιξώδες-γλοιώδης υφή από</a:t>
            </a:r>
            <a:r>
              <a:rPr lang="en-US" sz="2400" dirty="0"/>
              <a:t> </a:t>
            </a:r>
            <a:r>
              <a:rPr lang="en-US" sz="2400" dirty="0" err="1"/>
              <a:t>Acetobacter</a:t>
            </a:r>
            <a:r>
              <a:rPr lang="en-US" sz="2400" dirty="0"/>
              <a:t>, </a:t>
            </a:r>
            <a:r>
              <a:rPr lang="en-US" sz="2400" dirty="0" err="1"/>
              <a:t>Pediococcus</a:t>
            </a:r>
            <a:r>
              <a:rPr lang="en-US" sz="2400" dirty="0"/>
              <a:t>, Lactobacillus, </a:t>
            </a:r>
            <a:r>
              <a:rPr lang="en-US" sz="2400" dirty="0" err="1" smtClean="0"/>
              <a:t>Gluconobacter</a:t>
            </a:r>
            <a:r>
              <a:rPr lang="el-GR" sz="2400" dirty="0" smtClean="0"/>
              <a:t>,</a:t>
            </a:r>
            <a:endParaRPr lang="en-US" sz="2400" dirty="0"/>
          </a:p>
          <a:p>
            <a:pPr marL="342900" indent="-342900">
              <a:lnSpc>
                <a:spcPct val="80000"/>
              </a:lnSpc>
              <a:buFont typeface="Arial" panose="020B0604020202020204" pitchFamily="34" charset="0"/>
              <a:buChar char="•"/>
            </a:pPr>
            <a:r>
              <a:rPr lang="el-GR" sz="2400" dirty="0" err="1"/>
              <a:t>Οξίνιση</a:t>
            </a:r>
            <a:r>
              <a:rPr lang="en-US" sz="2400" dirty="0"/>
              <a:t> </a:t>
            </a:r>
            <a:r>
              <a:rPr lang="el-GR" sz="2400" dirty="0"/>
              <a:t>από</a:t>
            </a:r>
            <a:r>
              <a:rPr lang="en-US" sz="2400" dirty="0"/>
              <a:t> </a:t>
            </a:r>
            <a:r>
              <a:rPr lang="en-US" sz="2400" dirty="0" err="1"/>
              <a:t>Acetobacter</a:t>
            </a:r>
            <a:r>
              <a:rPr lang="en-US" sz="2400" dirty="0"/>
              <a:t> (</a:t>
            </a:r>
            <a:r>
              <a:rPr lang="en-US" sz="2400" dirty="0" err="1"/>
              <a:t>aceti</a:t>
            </a:r>
            <a:r>
              <a:rPr lang="en-US" sz="2400" dirty="0" smtClean="0"/>
              <a:t>)</a:t>
            </a:r>
            <a:r>
              <a:rPr lang="el-GR" sz="2400" dirty="0" smtClean="0"/>
              <a:t>,</a:t>
            </a:r>
            <a:endParaRPr lang="en-US" sz="2400" dirty="0"/>
          </a:p>
          <a:p>
            <a:pPr marL="342900" indent="-342900">
              <a:lnSpc>
                <a:spcPct val="80000"/>
              </a:lnSpc>
              <a:buFont typeface="Arial" panose="020B0604020202020204" pitchFamily="34" charset="0"/>
              <a:buChar char="•"/>
            </a:pPr>
            <a:r>
              <a:rPr lang="el-GR" sz="2400" dirty="0"/>
              <a:t>Θόλωμα και δυσοσμίες</a:t>
            </a:r>
            <a:r>
              <a:rPr lang="en-US" sz="2400" dirty="0"/>
              <a:t> </a:t>
            </a:r>
            <a:r>
              <a:rPr lang="el-GR" sz="2400" dirty="0"/>
              <a:t>από</a:t>
            </a:r>
            <a:r>
              <a:rPr lang="en-US" sz="2400" dirty="0"/>
              <a:t> </a:t>
            </a:r>
            <a:r>
              <a:rPr lang="en-US" sz="2400" dirty="0" err="1"/>
              <a:t>Zymomonas</a:t>
            </a:r>
            <a:r>
              <a:rPr lang="en-US" sz="2400" dirty="0"/>
              <a:t> anaerobia (formerly </a:t>
            </a:r>
            <a:r>
              <a:rPr lang="en-US" sz="2400" dirty="0" err="1"/>
              <a:t>Achromobacter</a:t>
            </a:r>
            <a:r>
              <a:rPr lang="en-US" sz="2400" dirty="0"/>
              <a:t> anaerobium) </a:t>
            </a:r>
            <a:r>
              <a:rPr lang="el-GR" sz="2400" dirty="0"/>
              <a:t>ή άγριες</a:t>
            </a:r>
            <a:r>
              <a:rPr lang="en-US" sz="2400" dirty="0"/>
              <a:t> </a:t>
            </a:r>
            <a:r>
              <a:rPr lang="el-GR" sz="2400" dirty="0"/>
              <a:t>ζύμες </a:t>
            </a:r>
            <a:r>
              <a:rPr lang="en-US" sz="2400" dirty="0"/>
              <a:t>Saccharomyces </a:t>
            </a:r>
            <a:r>
              <a:rPr lang="el-GR" sz="2400" dirty="0"/>
              <a:t>(</a:t>
            </a:r>
            <a:r>
              <a:rPr lang="en-US" sz="2400" dirty="0"/>
              <a:t>S. </a:t>
            </a:r>
            <a:r>
              <a:rPr lang="en-US" sz="2400" dirty="0" err="1"/>
              <a:t>diastaticus</a:t>
            </a:r>
            <a:r>
              <a:rPr lang="en-US" sz="2400" dirty="0"/>
              <a:t> – </a:t>
            </a:r>
            <a:r>
              <a:rPr lang="el-GR" sz="2400" dirty="0" err="1"/>
              <a:t>αποικοδομεί</a:t>
            </a:r>
            <a:r>
              <a:rPr lang="el-GR" sz="2400" dirty="0"/>
              <a:t> </a:t>
            </a:r>
            <a:r>
              <a:rPr lang="el-GR" sz="2400" dirty="0" err="1"/>
              <a:t>δεξτρίνες</a:t>
            </a:r>
            <a:r>
              <a:rPr lang="en-US" sz="2400" dirty="0" smtClean="0"/>
              <a:t>)</a:t>
            </a:r>
            <a:r>
              <a:rPr lang="el-GR" sz="2400" dirty="0" smtClean="0"/>
              <a:t>,</a:t>
            </a:r>
            <a:endParaRPr lang="en-US" sz="2400" dirty="0"/>
          </a:p>
          <a:p>
            <a:pPr marL="342900" indent="-342900">
              <a:lnSpc>
                <a:spcPct val="80000"/>
              </a:lnSpc>
              <a:buFont typeface="Arial" panose="020B0604020202020204" pitchFamily="34" charset="0"/>
              <a:buChar char="•"/>
            </a:pPr>
            <a:r>
              <a:rPr lang="el-GR" sz="2400" dirty="0" err="1"/>
              <a:t>Οξίνιση</a:t>
            </a:r>
            <a:r>
              <a:rPr lang="el-GR" sz="2400" dirty="0"/>
              <a:t> και υδρόθειο</a:t>
            </a:r>
            <a:r>
              <a:rPr lang="en-US" sz="2400" dirty="0"/>
              <a:t> </a:t>
            </a:r>
            <a:r>
              <a:rPr lang="el-GR" sz="2400" dirty="0"/>
              <a:t>από </a:t>
            </a:r>
            <a:r>
              <a:rPr lang="en-US" sz="2400" dirty="0" err="1"/>
              <a:t>Megasphaera</a:t>
            </a:r>
            <a:r>
              <a:rPr lang="en-US" sz="2400" dirty="0"/>
              <a:t> </a:t>
            </a:r>
            <a:r>
              <a:rPr lang="en-US" sz="2400" dirty="0" err="1"/>
              <a:t>cerevisiae</a:t>
            </a:r>
            <a:r>
              <a:rPr lang="en-US" sz="2400" dirty="0"/>
              <a:t> and </a:t>
            </a:r>
            <a:r>
              <a:rPr lang="en-US" sz="2400" dirty="0" err="1"/>
              <a:t>Selenemonas</a:t>
            </a:r>
            <a:r>
              <a:rPr lang="en-US" sz="2400" dirty="0"/>
              <a:t> </a:t>
            </a:r>
            <a:r>
              <a:rPr lang="en-US" sz="2400" dirty="0" err="1"/>
              <a:t>lacticifex</a:t>
            </a:r>
            <a:r>
              <a:rPr lang="en-US" sz="2400" dirty="0"/>
              <a:t> (Gram- </a:t>
            </a:r>
            <a:r>
              <a:rPr lang="el-GR" sz="2400" dirty="0"/>
              <a:t>βακτήρια </a:t>
            </a:r>
            <a:r>
              <a:rPr lang="en-US" sz="2400" dirty="0" smtClean="0"/>
              <a:t>!)</a:t>
            </a:r>
            <a:r>
              <a:rPr lang="el-GR" sz="2400" dirty="0" smtClean="0"/>
              <a:t>.</a:t>
            </a:r>
            <a:endParaRPr lang="en-US" sz="2400" dirty="0"/>
          </a:p>
        </p:txBody>
      </p:sp>
      <p:sp>
        <p:nvSpPr>
          <p:cNvPr id="15" name="Θέση υποσέλιδου 3" descr="."/>
          <p:cNvSpPr txBox="1">
            <a:spLocks/>
          </p:cNvSpPr>
          <p:nvPr/>
        </p:nvSpPr>
        <p:spPr>
          <a:xfrm>
            <a:off x="3181325" y="6165304"/>
            <a:ext cx="3190875" cy="648072"/>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Μικροβιολογική Αλλοίωση Προϊόντων Φυτικής Προέλευσης και δείκτες μικροβιολογικής αλλοίωσης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pPr/>
              <a:t>18</a:t>
            </a:fld>
            <a:endParaRPr lang="el-GR" dirty="0"/>
          </a:p>
        </p:txBody>
      </p:sp>
    </p:spTree>
    <p:custDataLst>
      <p:tags r:id="rId1"/>
    </p:custDataLst>
    <p:extLst>
      <p:ext uri="{BB962C8B-B14F-4D97-AF65-F5344CB8AC3E}">
        <p14:creationId xmlns:p14="http://schemas.microsoft.com/office/powerpoint/2010/main" val="3888775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722313" y="44624"/>
            <a:ext cx="7772400" cy="1218059"/>
          </a:xfrm>
        </p:spPr>
        <p:txBody>
          <a:bodyPr>
            <a:noAutofit/>
          </a:bodyPr>
          <a:lstStyle/>
          <a:p>
            <a:pPr algn="ctr"/>
            <a:r>
              <a:rPr lang="el-GR" dirty="0" err="1">
                <a:cs typeface="Arial" charset="0"/>
              </a:rPr>
              <a:t>Αλλοιογόνοι</a:t>
            </a:r>
            <a:r>
              <a:rPr lang="el-GR" dirty="0">
                <a:cs typeface="Arial" charset="0"/>
              </a:rPr>
              <a:t> μικροοργανισμοί</a:t>
            </a:r>
            <a:br>
              <a:rPr lang="el-GR" dirty="0">
                <a:cs typeface="Arial" charset="0"/>
              </a:rPr>
            </a:br>
            <a:r>
              <a:rPr lang="el-GR" dirty="0">
                <a:cs typeface="Arial" charset="0"/>
              </a:rPr>
              <a:t>(</a:t>
            </a:r>
            <a:r>
              <a:rPr lang="el-GR" dirty="0" smtClean="0">
                <a:cs typeface="Arial" charset="0"/>
              </a:rPr>
              <a:t>14 </a:t>
            </a:r>
            <a:r>
              <a:rPr lang="el-GR" dirty="0">
                <a:cs typeface="Arial" charset="0"/>
              </a:rPr>
              <a:t>από </a:t>
            </a:r>
            <a:r>
              <a:rPr lang="el-GR" dirty="0" smtClean="0">
                <a:cs typeface="Arial" charset="0"/>
              </a:rPr>
              <a:t>14)</a:t>
            </a:r>
            <a:endParaRPr lang="el-GR" dirty="0"/>
          </a:p>
        </p:txBody>
      </p:sp>
      <p:sp>
        <p:nvSpPr>
          <p:cNvPr id="11" name="TextBox 4" descr="Αλλοίωση κρασιού (πεχά περίπου τρισίμισι, alcohol δεκατέσσερα ωε δεκα οχτώ τοις εκατό):&#10;&#10;Επιφανειακή ανάπτυξη ζύμης – βιοφίλμ της Candida valida biofilms (“wine flowers”), καταναλώνει την αλκοόλη,&#10;&#10;“Tourne disease” (θόλωμα, μυρωδιά ψόφιου ποντικού, πτητικές ενώσεις) από προαιρετικά αναερόβιες ζύμες,&#10;&#10;Μηλογαλακτική ζύμωση από LAB ® διάσπαση μηλικού οξέος σε γαλακτικό + CO2 ® δυσάρεστη όξινη γεύση και αέρια,&#10;&#10;Οξίνιση (γεύση ξιδιού) λόγω παραγωγικού οξικού οξέος από Acetobacter.&#10;"/>
          <p:cNvSpPr txBox="1">
            <a:spLocks noChangeArrowheads="1"/>
          </p:cNvSpPr>
          <p:nvPr>
            <p:custDataLst>
              <p:tags r:id="rId2"/>
            </p:custDataLst>
          </p:nvPr>
        </p:nvSpPr>
        <p:spPr bwMode="auto">
          <a:xfrm>
            <a:off x="529406" y="1720430"/>
            <a:ext cx="8147050" cy="4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80000"/>
              </a:lnSpc>
            </a:pPr>
            <a:r>
              <a:rPr lang="el-GR" sz="2400" dirty="0"/>
              <a:t>Αλλοίωση κρασιού</a:t>
            </a:r>
            <a:r>
              <a:rPr lang="en-US" sz="2400" dirty="0"/>
              <a:t> (pH ~ 3.5, alcohol 14-18</a:t>
            </a:r>
            <a:r>
              <a:rPr lang="en-US" sz="2400" dirty="0" smtClean="0"/>
              <a:t>%)</a:t>
            </a:r>
            <a:r>
              <a:rPr lang="el-GR" sz="2400" dirty="0" smtClean="0"/>
              <a:t>:</a:t>
            </a:r>
          </a:p>
          <a:p>
            <a:pPr>
              <a:lnSpc>
                <a:spcPct val="80000"/>
              </a:lnSpc>
            </a:pPr>
            <a:endParaRPr lang="en-US" sz="2400" dirty="0"/>
          </a:p>
          <a:p>
            <a:pPr marL="342900" indent="-342900">
              <a:lnSpc>
                <a:spcPct val="80000"/>
              </a:lnSpc>
              <a:buFont typeface="Wingdings" panose="05000000000000000000" pitchFamily="2" charset="2"/>
              <a:buChar char="§"/>
            </a:pPr>
            <a:r>
              <a:rPr lang="el-GR" sz="2400" dirty="0"/>
              <a:t>Επιφανειακή ανάπτυξη ζύμης</a:t>
            </a:r>
            <a:r>
              <a:rPr lang="en-US" sz="2400" dirty="0"/>
              <a:t> </a:t>
            </a:r>
            <a:r>
              <a:rPr lang="el-GR" sz="2400" dirty="0"/>
              <a:t>– </a:t>
            </a:r>
            <a:r>
              <a:rPr lang="el-GR" sz="2400" dirty="0" err="1"/>
              <a:t>βιοφίλμ</a:t>
            </a:r>
            <a:r>
              <a:rPr lang="el-GR" sz="2400" dirty="0"/>
              <a:t> της </a:t>
            </a:r>
            <a:r>
              <a:rPr lang="en-US" sz="2400" dirty="0"/>
              <a:t>Candida </a:t>
            </a:r>
            <a:r>
              <a:rPr lang="en-US" sz="2400" dirty="0" err="1"/>
              <a:t>valida</a:t>
            </a:r>
            <a:r>
              <a:rPr lang="en-US" sz="2400" dirty="0"/>
              <a:t> biofilms (“wine flowers”), </a:t>
            </a:r>
            <a:r>
              <a:rPr lang="el-GR" sz="2400" dirty="0"/>
              <a:t>καταναλώνει την </a:t>
            </a:r>
            <a:r>
              <a:rPr lang="el-GR" sz="2400" dirty="0" smtClean="0"/>
              <a:t>αλκοόλη,</a:t>
            </a:r>
          </a:p>
          <a:p>
            <a:pPr marL="342900" indent="-342900">
              <a:lnSpc>
                <a:spcPct val="80000"/>
              </a:lnSpc>
              <a:buFont typeface="Wingdings" panose="05000000000000000000" pitchFamily="2" charset="2"/>
              <a:buChar char="§"/>
            </a:pPr>
            <a:endParaRPr lang="en-US" sz="2400" dirty="0"/>
          </a:p>
          <a:p>
            <a:pPr marL="342900" indent="-342900">
              <a:lnSpc>
                <a:spcPct val="80000"/>
              </a:lnSpc>
              <a:buFont typeface="Wingdings" panose="05000000000000000000" pitchFamily="2" charset="2"/>
              <a:buChar char="§"/>
            </a:pPr>
            <a:r>
              <a:rPr lang="en-US" sz="2400" dirty="0"/>
              <a:t>“</a:t>
            </a:r>
            <a:r>
              <a:rPr lang="en-US" sz="2400" dirty="0" err="1"/>
              <a:t>Tourne</a:t>
            </a:r>
            <a:r>
              <a:rPr lang="en-US" sz="2400" dirty="0"/>
              <a:t> disease” </a:t>
            </a:r>
            <a:r>
              <a:rPr lang="el-GR" sz="2400" dirty="0"/>
              <a:t>(θόλωμα, μυρωδιά ψόφιου ποντικού, πτητικές ενώσεις) από προαιρετικά αναερόβιες </a:t>
            </a:r>
            <a:r>
              <a:rPr lang="el-GR" sz="2400" dirty="0" smtClean="0"/>
              <a:t>ζύμες,</a:t>
            </a:r>
          </a:p>
          <a:p>
            <a:pPr marL="342900" indent="-342900">
              <a:lnSpc>
                <a:spcPct val="80000"/>
              </a:lnSpc>
              <a:buFont typeface="Wingdings" panose="05000000000000000000" pitchFamily="2" charset="2"/>
              <a:buChar char="§"/>
            </a:pPr>
            <a:endParaRPr lang="en-US" sz="2400" dirty="0"/>
          </a:p>
          <a:p>
            <a:pPr marL="342900" indent="-342900">
              <a:lnSpc>
                <a:spcPct val="80000"/>
              </a:lnSpc>
              <a:buFont typeface="Wingdings" panose="05000000000000000000" pitchFamily="2" charset="2"/>
              <a:buChar char="§"/>
            </a:pPr>
            <a:r>
              <a:rPr lang="el-GR" sz="2400" dirty="0" err="1"/>
              <a:t>Μηλογαλακτική</a:t>
            </a:r>
            <a:r>
              <a:rPr lang="el-GR" sz="2400" dirty="0"/>
              <a:t> ζύμωση</a:t>
            </a:r>
            <a:r>
              <a:rPr lang="en-US" sz="2400" dirty="0"/>
              <a:t> </a:t>
            </a:r>
            <a:r>
              <a:rPr lang="el-GR" sz="2400" dirty="0"/>
              <a:t>από </a:t>
            </a:r>
            <a:r>
              <a:rPr lang="en-US" sz="2400" dirty="0"/>
              <a:t>LAB </a:t>
            </a:r>
            <a:r>
              <a:rPr lang="en-US" sz="2400" dirty="0">
                <a:sym typeface="Symbol" pitchFamily="18" charset="2"/>
              </a:rPr>
              <a:t> </a:t>
            </a:r>
            <a:r>
              <a:rPr lang="el-GR" sz="2400" dirty="0">
                <a:sym typeface="Symbol" pitchFamily="18" charset="2"/>
              </a:rPr>
              <a:t>διάσπαση μηλικού οξέος σε γαλακτικό </a:t>
            </a:r>
            <a:r>
              <a:rPr lang="en-US" sz="2400" dirty="0">
                <a:sym typeface="Symbol" pitchFamily="18" charset="2"/>
              </a:rPr>
              <a:t>+ CO2  </a:t>
            </a:r>
            <a:r>
              <a:rPr lang="el-GR" sz="2400" dirty="0">
                <a:sym typeface="Symbol" pitchFamily="18" charset="2"/>
              </a:rPr>
              <a:t>δυσάρεστη όξινη γεύση και </a:t>
            </a:r>
            <a:r>
              <a:rPr lang="el-GR" sz="2400" dirty="0" smtClean="0">
                <a:sym typeface="Symbol" pitchFamily="18" charset="2"/>
              </a:rPr>
              <a:t>αέρια,</a:t>
            </a:r>
          </a:p>
          <a:p>
            <a:pPr marL="342900" indent="-342900">
              <a:lnSpc>
                <a:spcPct val="80000"/>
              </a:lnSpc>
              <a:buFont typeface="Wingdings" panose="05000000000000000000" pitchFamily="2" charset="2"/>
              <a:buChar char="§"/>
            </a:pPr>
            <a:endParaRPr lang="en-US" sz="2400" dirty="0">
              <a:sym typeface="Symbol" pitchFamily="18" charset="2"/>
            </a:endParaRPr>
          </a:p>
          <a:p>
            <a:pPr marL="342900" indent="-342900">
              <a:lnSpc>
                <a:spcPct val="80000"/>
              </a:lnSpc>
              <a:buFont typeface="Wingdings" panose="05000000000000000000" pitchFamily="2" charset="2"/>
              <a:buChar char="§"/>
            </a:pPr>
            <a:r>
              <a:rPr lang="el-GR" sz="2400" dirty="0" err="1">
                <a:sym typeface="Symbol" pitchFamily="18" charset="2"/>
              </a:rPr>
              <a:t>Οξίνιση</a:t>
            </a:r>
            <a:r>
              <a:rPr lang="el-GR" sz="2400" dirty="0">
                <a:sym typeface="Symbol" pitchFamily="18" charset="2"/>
              </a:rPr>
              <a:t> </a:t>
            </a:r>
            <a:r>
              <a:rPr lang="en-US" sz="2400" dirty="0">
                <a:sym typeface="Symbol" pitchFamily="18" charset="2"/>
              </a:rPr>
              <a:t>(</a:t>
            </a:r>
            <a:r>
              <a:rPr lang="el-GR" sz="2400" dirty="0">
                <a:sym typeface="Symbol" pitchFamily="18" charset="2"/>
              </a:rPr>
              <a:t>γεύση ξιδιού</a:t>
            </a:r>
            <a:r>
              <a:rPr lang="en-US" sz="2400" dirty="0">
                <a:sym typeface="Symbol" pitchFamily="18" charset="2"/>
              </a:rPr>
              <a:t>) </a:t>
            </a:r>
            <a:r>
              <a:rPr lang="el-GR" sz="2400" dirty="0">
                <a:sym typeface="Symbol" pitchFamily="18" charset="2"/>
              </a:rPr>
              <a:t>λόγω παραγωγικού οξικού οξέος από </a:t>
            </a:r>
            <a:r>
              <a:rPr lang="en-US" sz="2400" dirty="0" err="1" smtClean="0">
                <a:sym typeface="Symbol" pitchFamily="18" charset="2"/>
              </a:rPr>
              <a:t>Acetobacter</a:t>
            </a:r>
            <a:r>
              <a:rPr lang="el-GR" sz="2400" dirty="0" smtClean="0">
                <a:sym typeface="Symbol" pitchFamily="18" charset="2"/>
              </a:rPr>
              <a:t>.</a:t>
            </a:r>
            <a:endParaRPr lang="el-GR" sz="2400" dirty="0"/>
          </a:p>
        </p:txBody>
      </p:sp>
      <p:sp>
        <p:nvSpPr>
          <p:cNvPr id="10" name="Θέση υποσέλιδου 3" descr="."/>
          <p:cNvSpPr txBox="1">
            <a:spLocks/>
          </p:cNvSpPr>
          <p:nvPr/>
        </p:nvSpPr>
        <p:spPr>
          <a:xfrm>
            <a:off x="3181325" y="6165304"/>
            <a:ext cx="3190875" cy="647253"/>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Μικροβιολογική Αλλοίωση Προϊόντων Φυτικής Προέλευσης και δείκτες μικροβιολογικής αλλοίωσης</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7173808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pPr/>
              <a:t>2</a:t>
            </a:fld>
            <a:endParaRPr lang="el-GR" dirty="0"/>
          </a:p>
        </p:txBody>
      </p:sp>
    </p:spTree>
    <p:custDataLst>
      <p:tags r:id="rId1"/>
    </p:custDataLst>
    <p:extLst>
      <p:ext uri="{BB962C8B-B14F-4D97-AF65-F5344CB8AC3E}">
        <p14:creationId xmlns:p14="http://schemas.microsoft.com/office/powerpoint/2010/main" val="38206133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467545" y="44624"/>
            <a:ext cx="8352928"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cs typeface="Arial" charset="0"/>
              </a:rPr>
              <a:t>Μικροβιακοί δείκτες ασφάλειας και ποιότητας τροφίμων (1 από 5)</a:t>
            </a:r>
            <a:endParaRPr lang="el-GR" dirty="0"/>
          </a:p>
        </p:txBody>
      </p:sp>
      <p:sp>
        <p:nvSpPr>
          <p:cNvPr id="6" name="2 - Θέση περιεχομένου" descr="Μικροβιακοί δείκτες:&#10;Προσφέρουν έμμεσες αλλά σαφείς ενδείξεις για την ποιότητα/ασφάλεια τροφίμων,&#10; &#10;Μπορεί να είναι χαρακτηριστικοί μικροοργανισμοί που αναπτύσσονται σε κάποιο τρόφιμο, ή προϊόντα μικροβιακού μεταβολισμού (αλκοόλες, ακετόνη, διοξείδιο του θείου, διοξείδιο του άνθρακα, και λοιπά). &#10;&#10;"/>
          <p:cNvSpPr>
            <a:spLocks noGrp="1"/>
          </p:cNvSpPr>
          <p:nvPr>
            <p:ph sz="quarter" idx="1"/>
          </p:nvPr>
        </p:nvSpPr>
        <p:spPr>
          <a:xfrm>
            <a:off x="612648" y="2032248"/>
            <a:ext cx="8153400" cy="2908920"/>
          </a:xfrm>
        </p:spPr>
        <p:txBody>
          <a:bodyPr>
            <a:noAutofit/>
          </a:bodyPr>
          <a:lstStyle/>
          <a:p>
            <a:pPr>
              <a:lnSpc>
                <a:spcPct val="90000"/>
              </a:lnSpc>
              <a:buNone/>
            </a:pPr>
            <a:r>
              <a:rPr lang="el-GR" sz="2400" dirty="0"/>
              <a:t>Μικροβιακοί </a:t>
            </a:r>
            <a:r>
              <a:rPr lang="el-GR" sz="2400" dirty="0" smtClean="0"/>
              <a:t>δείκτες:</a:t>
            </a:r>
            <a:endParaRPr lang="en-US" sz="2400" dirty="0"/>
          </a:p>
          <a:p>
            <a:pPr>
              <a:lnSpc>
                <a:spcPct val="90000"/>
              </a:lnSpc>
            </a:pPr>
            <a:r>
              <a:rPr lang="el-GR" sz="2400" dirty="0">
                <a:sym typeface="Symbol" pitchFamily="18" charset="2"/>
              </a:rPr>
              <a:t>Προσφέρουν έμμεσες αλλά σαφείς ενδείξεις για την ποιότητα/ασφάλεια </a:t>
            </a:r>
            <a:r>
              <a:rPr lang="el-GR" sz="2400" dirty="0" smtClean="0">
                <a:sym typeface="Symbol" pitchFamily="18" charset="2"/>
              </a:rPr>
              <a:t>τροφίμων,</a:t>
            </a:r>
          </a:p>
          <a:p>
            <a:pPr marL="0" indent="0">
              <a:lnSpc>
                <a:spcPct val="90000"/>
              </a:lnSpc>
              <a:buNone/>
            </a:pPr>
            <a:r>
              <a:rPr lang="el-GR" sz="2400" dirty="0" smtClean="0">
                <a:sym typeface="Symbol" pitchFamily="18" charset="2"/>
              </a:rPr>
              <a:t> </a:t>
            </a:r>
            <a:endParaRPr lang="en-US" sz="2400" dirty="0">
              <a:sym typeface="Symbol" pitchFamily="18" charset="2"/>
            </a:endParaRPr>
          </a:p>
          <a:p>
            <a:pPr>
              <a:lnSpc>
                <a:spcPct val="90000"/>
              </a:lnSpc>
            </a:pPr>
            <a:r>
              <a:rPr lang="el-GR" sz="2400" dirty="0">
                <a:sym typeface="Symbol" pitchFamily="18" charset="2"/>
              </a:rPr>
              <a:t>Μπορεί να είναι χαρακτηριστικοί μικροοργανισμοί που αναπτύσσονται σε κάποιο τρόφιμο, ή προϊόντα μικροβιακού μεταβολισμού (αλκοόλες, ακετόνη, διοξείδιο του θείου, διοξείδιο του άνθρακα, κλπ). </a:t>
            </a:r>
          </a:p>
          <a:p>
            <a:pPr>
              <a:lnSpc>
                <a:spcPct val="90000"/>
              </a:lnSpc>
            </a:pPr>
            <a:endParaRPr lang="en-US" sz="2400" dirty="0">
              <a:sym typeface="Symbol" pitchFamily="18" charset="2"/>
            </a:endParaRPr>
          </a:p>
        </p:txBody>
      </p:sp>
      <p:sp>
        <p:nvSpPr>
          <p:cNvPr id="11" name="Θέση υποσέλιδου 3" descr="."/>
          <p:cNvSpPr txBox="1">
            <a:spLocks/>
          </p:cNvSpPr>
          <p:nvPr/>
        </p:nvSpPr>
        <p:spPr>
          <a:xfrm>
            <a:off x="3181325" y="6165304"/>
            <a:ext cx="3190875" cy="648072"/>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Μικροβιολογική Αλλοίωση Προϊόντων Φυτικής Προέλευσης και δείκτες μικροβιολογικής αλλοίωσης</a:t>
            </a:r>
            <a:endParaRPr lang="en-US" sz="1400" dirty="0"/>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20</a:t>
            </a:fld>
            <a:endParaRPr lang="el-GR" dirty="0"/>
          </a:p>
        </p:txBody>
      </p:sp>
    </p:spTree>
    <p:custDataLst>
      <p:tags r:id="rId1"/>
    </p:custDataLst>
    <p:extLst>
      <p:ext uri="{BB962C8B-B14F-4D97-AF65-F5344CB8AC3E}">
        <p14:creationId xmlns:p14="http://schemas.microsoft.com/office/powerpoint/2010/main" val="27941604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395537" y="44624"/>
            <a:ext cx="8424936"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cs typeface="Arial" charset="0"/>
              </a:rPr>
              <a:t>Μικροβιακοί δείκτες ασφάλειας και ποιότητας τροφίμων </a:t>
            </a:r>
            <a:r>
              <a:rPr lang="el-GR" dirty="0" smtClean="0">
                <a:cs typeface="Arial" charset="0"/>
              </a:rPr>
              <a:t>(2 </a:t>
            </a:r>
            <a:r>
              <a:rPr lang="el-GR" dirty="0">
                <a:cs typeface="Arial" charset="0"/>
              </a:rPr>
              <a:t>από </a:t>
            </a:r>
            <a:r>
              <a:rPr lang="el-GR" dirty="0" smtClean="0">
                <a:cs typeface="Arial" charset="0"/>
              </a:rPr>
              <a:t>5)</a:t>
            </a:r>
            <a:endParaRPr lang="el-GR" dirty="0"/>
          </a:p>
        </p:txBody>
      </p:sp>
      <p:sp>
        <p:nvSpPr>
          <p:cNvPr id="6" name="2 - Θέση περιεχομένου"/>
          <p:cNvSpPr>
            <a:spLocks noGrp="1"/>
          </p:cNvSpPr>
          <p:nvPr>
            <p:ph sz="quarter" idx="1"/>
          </p:nvPr>
        </p:nvSpPr>
        <p:spPr>
          <a:xfrm>
            <a:off x="612648" y="1772816"/>
            <a:ext cx="8153400" cy="3960440"/>
          </a:xfrm>
        </p:spPr>
        <p:txBody>
          <a:bodyPr>
            <a:noAutofit/>
          </a:bodyPr>
          <a:lstStyle/>
          <a:p>
            <a:pPr marL="0" indent="0">
              <a:lnSpc>
                <a:spcPct val="90000"/>
              </a:lnSpc>
              <a:buNone/>
            </a:pPr>
            <a:r>
              <a:rPr lang="el-GR" sz="2400" dirty="0" smtClean="0">
                <a:sym typeface="Symbol" pitchFamily="18" charset="2"/>
              </a:rPr>
              <a:t>Για να χρησιμοποιηθούν ως δείκτες θα πρέπει:</a:t>
            </a:r>
          </a:p>
          <a:p>
            <a:pPr>
              <a:lnSpc>
                <a:spcPct val="90000"/>
              </a:lnSpc>
            </a:pPr>
            <a:r>
              <a:rPr lang="el-GR" sz="2400" dirty="0" smtClean="0">
                <a:sym typeface="Symbol" pitchFamily="18" charset="2"/>
              </a:rPr>
              <a:t>- να είναι πάντα παρόντες και σε υψηλούς πληθυσμούς/συγκεντρώσεις στα τρόφιμα όπου χρησιμοποιούνται ως δείκτες,</a:t>
            </a:r>
          </a:p>
          <a:p>
            <a:pPr>
              <a:lnSpc>
                <a:spcPct val="90000"/>
              </a:lnSpc>
            </a:pPr>
            <a:r>
              <a:rPr lang="el-GR" sz="2400" dirty="0" smtClean="0">
                <a:sym typeface="Symbol" pitchFamily="18" charset="2"/>
              </a:rPr>
              <a:t>- να συνδέονται άμεσα με την υποβάθμιση της ποιότητας ή και ασφάλειας του τροφίμου με το οποίο συσχετίζονται,</a:t>
            </a:r>
          </a:p>
          <a:p>
            <a:pPr>
              <a:lnSpc>
                <a:spcPct val="90000"/>
              </a:lnSpc>
            </a:pPr>
            <a:r>
              <a:rPr lang="el-GR" sz="2400" dirty="0" smtClean="0">
                <a:sym typeface="Symbol" pitchFamily="18" charset="2"/>
              </a:rPr>
              <a:t>- να είναι εύκολα ανιχνεύσιμοι/</a:t>
            </a:r>
            <a:r>
              <a:rPr lang="el-GR" sz="2400" dirty="0" err="1" smtClean="0">
                <a:sym typeface="Symbol" pitchFamily="18" charset="2"/>
              </a:rPr>
              <a:t>προσδιορίσιμοι</a:t>
            </a:r>
            <a:r>
              <a:rPr lang="el-GR" sz="2400" dirty="0" smtClean="0">
                <a:sym typeface="Symbol" pitchFamily="18" charset="2"/>
              </a:rPr>
              <a:t> και διακριτοί από άλλα μικρόβια ή μεταβολίτες αυτών,</a:t>
            </a:r>
          </a:p>
          <a:p>
            <a:pPr>
              <a:lnSpc>
                <a:spcPct val="90000"/>
              </a:lnSpc>
            </a:pPr>
            <a:r>
              <a:rPr lang="el-GR" sz="2400" dirty="0" smtClean="0">
                <a:sym typeface="Symbol" pitchFamily="18" charset="2"/>
              </a:rPr>
              <a:t>- να είναι εφικτός ο σχετικά άμεσος προσδιορισμός τους σε σύντομο χρόνο.</a:t>
            </a:r>
            <a:endParaRPr lang="el-GR" sz="2400" dirty="0">
              <a:sym typeface="Symbol" pitchFamily="18" charset="2"/>
            </a:endParaRPr>
          </a:p>
        </p:txBody>
      </p:sp>
      <p:sp>
        <p:nvSpPr>
          <p:cNvPr id="9" name="Θέση υποσέλιδου 3" descr="."/>
          <p:cNvSpPr txBox="1">
            <a:spLocks/>
          </p:cNvSpPr>
          <p:nvPr/>
        </p:nvSpPr>
        <p:spPr>
          <a:xfrm>
            <a:off x="3181325" y="6165304"/>
            <a:ext cx="3190875" cy="648072"/>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Μικροβιολογική Αλλοίωση Προϊόντων Φυτικής Προέλευσης και δείκτες μικροβιολογικής αλλοίωσης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21</a:t>
            </a:fld>
            <a:endParaRPr lang="el-GR" dirty="0"/>
          </a:p>
        </p:txBody>
      </p:sp>
    </p:spTree>
    <p:custDataLst>
      <p:tags r:id="rId1"/>
    </p:custDataLst>
    <p:extLst>
      <p:ext uri="{BB962C8B-B14F-4D97-AF65-F5344CB8AC3E}">
        <p14:creationId xmlns:p14="http://schemas.microsoft.com/office/powerpoint/2010/main" val="29989218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4" y="44624"/>
            <a:ext cx="8208912" cy="1378174"/>
          </a:xfrm>
          <a:ln/>
          <a:extLst>
            <a:ext uri="{91240B29-F687-4F45-9708-019B960494DF}">
              <a14:hiddenLine xmlns:a14="http://schemas.microsoft.com/office/drawing/2010/main" w="9525">
                <a:solidFill>
                  <a:srgbClr val="000000"/>
                </a:solidFill>
                <a:round/>
                <a:headEnd/>
                <a:tailEnd/>
              </a14:hiddenLine>
            </a:ext>
          </a:extLst>
        </p:spPr>
        <p:txBody>
          <a:bodyPr lIns="89964" tIns="46781" rIns="89964" bIns="46781">
            <a:noAutofit/>
          </a:bodyPr>
          <a:lstStyle/>
          <a:p>
            <a:pPr>
              <a:buSzPct val="45000"/>
              <a:tabLst>
                <a:tab pos="723900" algn="l"/>
                <a:tab pos="1447800" algn="l"/>
                <a:tab pos="2171700" algn="l"/>
                <a:tab pos="2895600" algn="l"/>
                <a:tab pos="3619500" algn="l"/>
                <a:tab pos="4343400" algn="l"/>
                <a:tab pos="5065713" algn="l"/>
                <a:tab pos="5791200" algn="l"/>
                <a:tab pos="6515100" algn="l"/>
                <a:tab pos="7235825" algn="l"/>
              </a:tabLst>
            </a:pPr>
            <a:r>
              <a:rPr lang="el-GR" sz="4000" dirty="0">
                <a:cs typeface="Arial" charset="0"/>
              </a:rPr>
              <a:t>Μικροβιακοί δείκτες ασφάλειας και ποιότητας τροφίμων </a:t>
            </a:r>
            <a:r>
              <a:rPr lang="el-GR" sz="4000" dirty="0" smtClean="0">
                <a:cs typeface="Arial" charset="0"/>
              </a:rPr>
              <a:t>(3 </a:t>
            </a:r>
            <a:r>
              <a:rPr lang="el-GR" sz="4000" dirty="0">
                <a:cs typeface="Arial" charset="0"/>
              </a:rPr>
              <a:t>από </a:t>
            </a:r>
            <a:r>
              <a:rPr lang="el-GR" sz="4000" dirty="0" smtClean="0">
                <a:cs typeface="Arial" charset="0"/>
              </a:rPr>
              <a:t>5)</a:t>
            </a:r>
            <a:endParaRPr lang="el-GR" sz="4000" dirty="0"/>
          </a:p>
        </p:txBody>
      </p:sp>
      <p:sp>
        <p:nvSpPr>
          <p:cNvPr id="9" name="Rectangle 2" descr="Μικροβιακοί δείκτες- Παραδείγματα: &#10;Γαλακτικά βακτήρια σε χυμούς φρούτων, μπύρα, κρασί (αλλοιώσεις γεύσης-οσμής, οξίνηση, παραγωγή CO2),&#10;Enterococcus σε νερό (δείκτης εντερικής μόλυνσης - αποτελεσματικής χλωρίωσης),&#10;ΟΜΧ (αερόβια μικροχλωρίδα) σε νωπό γάλα (δείκτης υγιεινής κατάστασης και αποτελεσματικότητας της αλυσίδας ψύξης του γάλακτος),&#10;E. coli σε τρόφιμα (συνδέεται πάντα με κοπρανώδη μόλυνση), &#10;H2S σε κονσέρβες (υποδηλώνει ανάπτυξη σπόρων πρωτεολυτικών Clostridium spp.),&#10;"/>
          <p:cNvSpPr txBox="1">
            <a:spLocks noChangeArrowheads="1"/>
          </p:cNvSpPr>
          <p:nvPr>
            <p:custDataLst>
              <p:tags r:id="rId2"/>
            </p:custDataLst>
          </p:nvPr>
        </p:nvSpPr>
        <p:spPr>
          <a:xfrm>
            <a:off x="467544" y="1484784"/>
            <a:ext cx="8208912" cy="4896544"/>
          </a:xfrm>
          <a:prstGeom prst="rect">
            <a:avLst/>
          </a:prstGeom>
          <a:ln/>
          <a:extLst>
            <a:ext uri="{91240B29-F687-4F45-9708-019B960494DF}">
              <a14:hiddenLine xmlns:a14="http://schemas.microsoft.com/office/drawing/2010/main" w="9525">
                <a:solidFill>
                  <a:srgbClr val="000000"/>
                </a:solidFill>
                <a:round/>
                <a:headEnd/>
                <a:tailEnd/>
              </a14:hiddenLine>
            </a:ext>
          </a:extLst>
        </p:spPr>
        <p:txBody>
          <a:bodyPr vert="horz" lIns="89964" tIns="46781" rIns="89964" bIns="46781"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None/>
            </a:pPr>
            <a:r>
              <a:rPr lang="el-GR" sz="2400" dirty="0" smtClean="0"/>
              <a:t>Μικροβιακοί </a:t>
            </a:r>
            <a:r>
              <a:rPr lang="el-GR" sz="2400" dirty="0"/>
              <a:t>δείκτες- </a:t>
            </a:r>
            <a:r>
              <a:rPr lang="el-GR" sz="2400" dirty="0">
                <a:sym typeface="Symbol" pitchFamily="18" charset="2"/>
              </a:rPr>
              <a:t>Παραδείγματα</a:t>
            </a:r>
            <a:r>
              <a:rPr lang="en-US" sz="2400" dirty="0" smtClean="0">
                <a:sym typeface="Symbol" pitchFamily="18" charset="2"/>
              </a:rPr>
              <a:t>:</a:t>
            </a:r>
            <a:r>
              <a:rPr lang="en-US" sz="2400" dirty="0">
                <a:sym typeface="Symbol" pitchFamily="18" charset="2"/>
              </a:rPr>
              <a:t>	</a:t>
            </a:r>
          </a:p>
          <a:p>
            <a:pPr>
              <a:lnSpc>
                <a:spcPct val="90000"/>
              </a:lnSpc>
            </a:pPr>
            <a:r>
              <a:rPr lang="el-GR" sz="2400" dirty="0">
                <a:sym typeface="Symbol" pitchFamily="18" charset="2"/>
              </a:rPr>
              <a:t>Γαλακτικά βακτήρια σε χυμούς φρούτων, μπύρα, κρασί (αλλοιώσεις γεύσης-οσμής, </a:t>
            </a:r>
            <a:r>
              <a:rPr lang="el-GR" sz="2400" dirty="0" err="1" smtClean="0">
                <a:sym typeface="Symbol" pitchFamily="18" charset="2"/>
              </a:rPr>
              <a:t>οξίνιση</a:t>
            </a:r>
            <a:r>
              <a:rPr lang="el-GR" sz="2400" dirty="0">
                <a:sym typeface="Symbol" pitchFamily="18" charset="2"/>
              </a:rPr>
              <a:t>, παραγωγή </a:t>
            </a:r>
            <a:r>
              <a:rPr lang="en-US" sz="2400" dirty="0">
                <a:sym typeface="Symbol" pitchFamily="18" charset="2"/>
              </a:rPr>
              <a:t>CO2</a:t>
            </a:r>
            <a:r>
              <a:rPr lang="en-US" sz="2400" dirty="0" smtClean="0">
                <a:sym typeface="Symbol" pitchFamily="18" charset="2"/>
              </a:rPr>
              <a:t>)</a:t>
            </a:r>
            <a:r>
              <a:rPr lang="el-GR" sz="2400" dirty="0" smtClean="0">
                <a:sym typeface="Symbol" pitchFamily="18" charset="2"/>
              </a:rPr>
              <a:t>,</a:t>
            </a:r>
            <a:endParaRPr lang="el-GR" sz="2400" dirty="0">
              <a:sym typeface="Symbol" pitchFamily="18" charset="2"/>
            </a:endParaRPr>
          </a:p>
          <a:p>
            <a:pPr>
              <a:lnSpc>
                <a:spcPct val="90000"/>
              </a:lnSpc>
            </a:pPr>
            <a:r>
              <a:rPr lang="en-US" sz="2400" dirty="0">
                <a:sym typeface="Symbol" pitchFamily="18" charset="2"/>
              </a:rPr>
              <a:t>Enterococcus </a:t>
            </a:r>
            <a:r>
              <a:rPr lang="el-GR" sz="2400" dirty="0">
                <a:sym typeface="Symbol" pitchFamily="18" charset="2"/>
              </a:rPr>
              <a:t>σε νερό</a:t>
            </a:r>
            <a:r>
              <a:rPr lang="en-US" sz="2400" dirty="0">
                <a:sym typeface="Symbol" pitchFamily="18" charset="2"/>
              </a:rPr>
              <a:t> (</a:t>
            </a:r>
            <a:r>
              <a:rPr lang="el-GR" sz="2400" dirty="0">
                <a:sym typeface="Symbol" pitchFamily="18" charset="2"/>
              </a:rPr>
              <a:t>δείκτης εντερικής μόλυνσης - αποτελεσματικής χλωρίωσης</a:t>
            </a:r>
            <a:r>
              <a:rPr lang="el-GR" sz="2400" dirty="0" smtClean="0">
                <a:sym typeface="Symbol" pitchFamily="18" charset="2"/>
              </a:rPr>
              <a:t>),</a:t>
            </a:r>
            <a:endParaRPr lang="el-GR" sz="2400" dirty="0">
              <a:sym typeface="Symbol" pitchFamily="18" charset="2"/>
            </a:endParaRPr>
          </a:p>
          <a:p>
            <a:pPr>
              <a:lnSpc>
                <a:spcPct val="90000"/>
              </a:lnSpc>
            </a:pPr>
            <a:r>
              <a:rPr lang="el-GR" sz="2400" dirty="0">
                <a:sym typeface="Symbol" pitchFamily="18" charset="2"/>
              </a:rPr>
              <a:t>ΟΜΧ (αερόβια </a:t>
            </a:r>
            <a:r>
              <a:rPr lang="el-GR" sz="2400" dirty="0" err="1">
                <a:sym typeface="Symbol" pitchFamily="18" charset="2"/>
              </a:rPr>
              <a:t>μικροχλωρίδα</a:t>
            </a:r>
            <a:r>
              <a:rPr lang="el-GR" sz="2400" dirty="0">
                <a:sym typeface="Symbol" pitchFamily="18" charset="2"/>
              </a:rPr>
              <a:t>) σε νωπό γάλα (δείκτης υγιεινής κατάστασης και αποτελεσματικότητας της αλυσίδας ψύξης του γάλακτος</a:t>
            </a:r>
            <a:r>
              <a:rPr lang="el-GR" sz="2400" dirty="0" smtClean="0">
                <a:sym typeface="Symbol" pitchFamily="18" charset="2"/>
              </a:rPr>
              <a:t>),</a:t>
            </a:r>
            <a:endParaRPr lang="en-US" sz="2400" dirty="0">
              <a:sym typeface="Symbol" pitchFamily="18" charset="2"/>
            </a:endParaRPr>
          </a:p>
          <a:p>
            <a:pPr>
              <a:lnSpc>
                <a:spcPct val="90000"/>
              </a:lnSpc>
            </a:pPr>
            <a:r>
              <a:rPr lang="en-US" sz="2400" dirty="0">
                <a:sym typeface="Symbol" pitchFamily="18" charset="2"/>
              </a:rPr>
              <a:t>E. coli </a:t>
            </a:r>
            <a:r>
              <a:rPr lang="el-GR" sz="2400" dirty="0">
                <a:sym typeface="Symbol" pitchFamily="18" charset="2"/>
              </a:rPr>
              <a:t>σε τρόφιμα (συνδέεται πάντα με κοπρανώδη μόλυνση</a:t>
            </a:r>
            <a:r>
              <a:rPr lang="el-GR" sz="2400" dirty="0" smtClean="0">
                <a:sym typeface="Symbol" pitchFamily="18" charset="2"/>
              </a:rPr>
              <a:t>), </a:t>
            </a:r>
            <a:endParaRPr lang="en-US" sz="2400" dirty="0">
              <a:sym typeface="Symbol" pitchFamily="18" charset="2"/>
            </a:endParaRPr>
          </a:p>
          <a:p>
            <a:pPr>
              <a:lnSpc>
                <a:spcPct val="90000"/>
              </a:lnSpc>
            </a:pPr>
            <a:r>
              <a:rPr lang="en-US" sz="2400" dirty="0">
                <a:sym typeface="Symbol" pitchFamily="18" charset="2"/>
              </a:rPr>
              <a:t>H2S </a:t>
            </a:r>
            <a:r>
              <a:rPr lang="el-GR" sz="2400" dirty="0">
                <a:sym typeface="Symbol" pitchFamily="18" charset="2"/>
              </a:rPr>
              <a:t>σε κονσέρβες (υποδηλώνει ανάπτυξη σπόρων πρωτεολυτικών </a:t>
            </a:r>
            <a:r>
              <a:rPr lang="en-US" sz="2400" dirty="0">
                <a:sym typeface="Symbol" pitchFamily="18" charset="2"/>
              </a:rPr>
              <a:t>Clostridium spp</a:t>
            </a:r>
            <a:r>
              <a:rPr lang="en-US" sz="2400" dirty="0" smtClean="0">
                <a:sym typeface="Symbol" pitchFamily="18" charset="2"/>
              </a:rPr>
              <a:t>.)</a:t>
            </a:r>
            <a:r>
              <a:rPr lang="el-GR" sz="2400" dirty="0" smtClean="0">
                <a:sym typeface="Symbol" pitchFamily="18" charset="2"/>
              </a:rPr>
              <a:t>,</a:t>
            </a:r>
            <a:endParaRPr lang="en-US" sz="2400" dirty="0">
              <a:sym typeface="Symbol" pitchFamily="18" charset="2"/>
            </a:endParaRPr>
          </a:p>
        </p:txBody>
      </p:sp>
      <p:sp>
        <p:nvSpPr>
          <p:cNvPr id="10" name="Θέση υποσέλιδου 3" descr="."/>
          <p:cNvSpPr txBox="1">
            <a:spLocks/>
          </p:cNvSpPr>
          <p:nvPr/>
        </p:nvSpPr>
        <p:spPr>
          <a:xfrm>
            <a:off x="3181325" y="6165304"/>
            <a:ext cx="3190875" cy="648072"/>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Μικροβιολογική Αλλοίωση Προϊόντων Φυτικής Προέλευσης και δείκτες μικροβιολογικής αλλοίωσης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22</a:t>
            </a:fld>
            <a:endParaRPr lang="el-GR" dirty="0"/>
          </a:p>
        </p:txBody>
      </p:sp>
    </p:spTree>
    <p:custDataLst>
      <p:tags r:id="rId1"/>
    </p:custDataLst>
    <p:extLst>
      <p:ext uri="{BB962C8B-B14F-4D97-AF65-F5344CB8AC3E}">
        <p14:creationId xmlns:p14="http://schemas.microsoft.com/office/powerpoint/2010/main" val="40766661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5" y="80293"/>
            <a:ext cx="8496944" cy="1260475"/>
          </a:xfrm>
        </p:spPr>
        <p:txBody>
          <a:bodyPr>
            <a:normAutofit fontScale="90000"/>
          </a:bodyPr>
          <a:lstStyle/>
          <a:p>
            <a:r>
              <a:rPr lang="el-GR" dirty="0">
                <a:cs typeface="Arial" charset="0"/>
              </a:rPr>
              <a:t>Μικροβιακοί δείκτες ασφάλειας και ποιότητας τροφίμων </a:t>
            </a:r>
            <a:r>
              <a:rPr lang="el-GR" dirty="0" smtClean="0">
                <a:cs typeface="Arial" charset="0"/>
              </a:rPr>
              <a:t>(4 </a:t>
            </a:r>
            <a:r>
              <a:rPr lang="el-GR" dirty="0">
                <a:cs typeface="Arial" charset="0"/>
              </a:rPr>
              <a:t>από </a:t>
            </a:r>
            <a:r>
              <a:rPr lang="el-GR" dirty="0" smtClean="0">
                <a:cs typeface="Arial" charset="0"/>
              </a:rPr>
              <a:t>5)</a:t>
            </a:r>
            <a:endParaRPr lang="en-US" dirty="0"/>
          </a:p>
        </p:txBody>
      </p:sp>
      <p:sp>
        <p:nvSpPr>
          <p:cNvPr id="2" name="Ορθογώνιο 1" descr="S. aureus σε μη γαλακτοκομικά προϊόντα (παραδείγματος χάριν έτοιμα σάντουιτς) υποδηλώνει δερματική μόλυνση,&#10;&#10;Τριμεθυλαμίνη σε ψάρια,&#10;&#10;Αιθανόλη σε χυμούς φρούτων.&#10;"/>
          <p:cNvSpPr/>
          <p:nvPr>
            <p:custDataLst>
              <p:tags r:id="rId2"/>
            </p:custDataLst>
          </p:nvPr>
        </p:nvSpPr>
        <p:spPr>
          <a:xfrm>
            <a:off x="467544" y="2278379"/>
            <a:ext cx="8208912" cy="2086725"/>
          </a:xfrm>
          <a:prstGeom prst="rect">
            <a:avLst/>
          </a:prstGeom>
        </p:spPr>
        <p:txBody>
          <a:bodyPr wrap="square">
            <a:spAutoFit/>
          </a:bodyPr>
          <a:lstStyle/>
          <a:p>
            <a:pPr marL="342900" indent="-342900">
              <a:lnSpc>
                <a:spcPct val="90000"/>
              </a:lnSpc>
              <a:buFont typeface="Arial" panose="020B0604020202020204" pitchFamily="34" charset="0"/>
              <a:buChar char="•"/>
            </a:pPr>
            <a:r>
              <a:rPr lang="en-US" sz="2400" dirty="0">
                <a:sym typeface="Symbol" pitchFamily="18" charset="2"/>
              </a:rPr>
              <a:t>S. aureus</a:t>
            </a:r>
            <a:r>
              <a:rPr lang="el-GR" sz="2400" dirty="0">
                <a:sym typeface="Symbol" pitchFamily="18" charset="2"/>
              </a:rPr>
              <a:t> σε μη γαλακτοκομικά προϊόντα (π.χ. έτοιμα σάντουιτς) υποδηλώνει δερματική </a:t>
            </a:r>
            <a:r>
              <a:rPr lang="el-GR" sz="2400" dirty="0" smtClean="0">
                <a:sym typeface="Symbol" pitchFamily="18" charset="2"/>
              </a:rPr>
              <a:t>μόλυνση,</a:t>
            </a:r>
          </a:p>
          <a:p>
            <a:pPr marL="342900" indent="-342900">
              <a:lnSpc>
                <a:spcPct val="90000"/>
              </a:lnSpc>
              <a:buFont typeface="Arial" panose="020B0604020202020204" pitchFamily="34" charset="0"/>
              <a:buChar char="•"/>
            </a:pPr>
            <a:endParaRPr lang="el-GR" sz="2400" dirty="0">
              <a:sym typeface="Symbol" pitchFamily="18" charset="2"/>
            </a:endParaRPr>
          </a:p>
          <a:p>
            <a:pPr marL="342900" indent="-342900">
              <a:lnSpc>
                <a:spcPct val="90000"/>
              </a:lnSpc>
              <a:buFont typeface="Arial" panose="020B0604020202020204" pitchFamily="34" charset="0"/>
              <a:buChar char="•"/>
            </a:pPr>
            <a:r>
              <a:rPr lang="el-GR" sz="2400" dirty="0" err="1">
                <a:sym typeface="Symbol" pitchFamily="18" charset="2"/>
              </a:rPr>
              <a:t>Τριμεθυλαμίνη</a:t>
            </a:r>
            <a:r>
              <a:rPr lang="el-GR" sz="2400" dirty="0">
                <a:sym typeface="Symbol" pitchFamily="18" charset="2"/>
              </a:rPr>
              <a:t> σε </a:t>
            </a:r>
            <a:r>
              <a:rPr lang="el-GR" sz="2400" dirty="0" smtClean="0">
                <a:sym typeface="Symbol" pitchFamily="18" charset="2"/>
              </a:rPr>
              <a:t>ψάρια,</a:t>
            </a:r>
          </a:p>
          <a:p>
            <a:pPr marL="342900" indent="-342900">
              <a:lnSpc>
                <a:spcPct val="90000"/>
              </a:lnSpc>
              <a:buFont typeface="Arial" panose="020B0604020202020204" pitchFamily="34" charset="0"/>
              <a:buChar char="•"/>
            </a:pPr>
            <a:endParaRPr lang="el-GR" sz="2400" dirty="0">
              <a:sym typeface="Symbol" pitchFamily="18" charset="2"/>
            </a:endParaRPr>
          </a:p>
          <a:p>
            <a:pPr marL="342900" indent="-342900">
              <a:lnSpc>
                <a:spcPct val="90000"/>
              </a:lnSpc>
              <a:buFont typeface="Arial" panose="020B0604020202020204" pitchFamily="34" charset="0"/>
              <a:buChar char="•"/>
            </a:pPr>
            <a:r>
              <a:rPr lang="el-GR" sz="2400" dirty="0">
                <a:sym typeface="Symbol" pitchFamily="18" charset="2"/>
              </a:rPr>
              <a:t>Αιθανόλη σε χυμούς </a:t>
            </a:r>
            <a:r>
              <a:rPr lang="el-GR" sz="2400" dirty="0" smtClean="0">
                <a:sym typeface="Symbol" pitchFamily="18" charset="2"/>
              </a:rPr>
              <a:t>φρούτων.</a:t>
            </a:r>
            <a:endParaRPr lang="en-US" sz="2400" dirty="0">
              <a:sym typeface="Symbol" pitchFamily="18" charset="2"/>
            </a:endParaRPr>
          </a:p>
        </p:txBody>
      </p:sp>
      <p:sp>
        <p:nvSpPr>
          <p:cNvPr id="10" name="Θέση υποσέλιδου 3" descr="."/>
          <p:cNvSpPr txBox="1">
            <a:spLocks/>
          </p:cNvSpPr>
          <p:nvPr/>
        </p:nvSpPr>
        <p:spPr>
          <a:xfrm>
            <a:off x="3181325" y="6165304"/>
            <a:ext cx="3190875" cy="648072"/>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Μικροβιολογική Αλλοίωση Προϊόντων Φυτικής Προέλευσης και δείκτες μικροβιολογικής αλλοίωσης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23</a:t>
            </a:fld>
            <a:endParaRPr lang="el-GR" dirty="0"/>
          </a:p>
        </p:txBody>
      </p:sp>
    </p:spTree>
    <p:custDataLst>
      <p:tags r:id="rId1"/>
    </p:custDataLst>
    <p:extLst>
      <p:ext uri="{BB962C8B-B14F-4D97-AF65-F5344CB8AC3E}">
        <p14:creationId xmlns:p14="http://schemas.microsoft.com/office/powerpoint/2010/main" val="39769565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95536" y="8285"/>
            <a:ext cx="8424936" cy="972443"/>
          </a:xfrm>
        </p:spPr>
        <p:txBody>
          <a:bodyPr>
            <a:noAutofit/>
          </a:bodyPr>
          <a:lstStyle/>
          <a:p>
            <a:r>
              <a:rPr lang="el-GR" sz="3800" dirty="0">
                <a:cs typeface="Arial" charset="0"/>
              </a:rPr>
              <a:t>Μικροβιακοί δείκτες ασφάλειας και ποιότητας τροφίμων </a:t>
            </a:r>
            <a:r>
              <a:rPr lang="el-GR" sz="3800" dirty="0" smtClean="0">
                <a:cs typeface="Arial" charset="0"/>
              </a:rPr>
              <a:t>(5 </a:t>
            </a:r>
            <a:r>
              <a:rPr lang="el-GR" sz="3800" dirty="0">
                <a:cs typeface="Arial" charset="0"/>
              </a:rPr>
              <a:t>από </a:t>
            </a:r>
            <a:r>
              <a:rPr lang="el-GR" sz="3800" dirty="0" smtClean="0">
                <a:cs typeface="Arial" charset="0"/>
              </a:rPr>
              <a:t>5)</a:t>
            </a:r>
            <a:endParaRPr lang="el-GR" sz="3800" dirty="0"/>
          </a:p>
        </p:txBody>
      </p:sp>
      <p:pic>
        <p:nvPicPr>
          <p:cNvPr id="11" name="Picture 4" descr="Πίνακας 1, Μικροοργανισμοί-δείκτες.(Food Microbiology: An Introduction. TJ Montville, KR Matthews, ASM Press, 2005).&#10;&#10;"/>
          <p:cNvPicPr>
            <a:picLocks noGrp="1" noChangeAspect="1" noChangeArrowheads="1"/>
          </p:cNvPicPr>
          <p:nvPr>
            <p:ph sz="quarter" idx="4294967295"/>
          </p:nvPr>
        </p:nvPicPr>
        <p:blipFill>
          <a:blip r:embed="rId3" cstate="print"/>
          <a:srcRect/>
          <a:stretch>
            <a:fillRect/>
          </a:stretch>
        </p:blipFill>
        <p:spPr>
          <a:xfrm>
            <a:off x="251520" y="1844824"/>
            <a:ext cx="4098019" cy="4296643"/>
          </a:xfrm>
          <a:prstGeom prst="rect">
            <a:avLst/>
          </a:prstGeom>
          <a:noFill/>
        </p:spPr>
      </p:pic>
      <p:pic>
        <p:nvPicPr>
          <p:cNvPr id="12" name="Picture 5" descr="Πίνακας 2, Μικροβιακοί μεταβολίτες-δείκτες.(Food Microbiology: An Introduction. TJ Montville, KR Matthews, ASM Press, 2005)&#10;&#10;"/>
          <p:cNvPicPr>
            <a:picLocks noGrp="1" noChangeAspect="1" noChangeArrowheads="1"/>
          </p:cNvPicPr>
          <p:nvPr>
            <p:ph sz="quarter" idx="4294967295"/>
          </p:nvPr>
        </p:nvPicPr>
        <p:blipFill>
          <a:blip r:embed="rId4" cstate="print"/>
          <a:srcRect/>
          <a:stretch>
            <a:fillRect/>
          </a:stretch>
        </p:blipFill>
        <p:spPr>
          <a:xfrm>
            <a:off x="4788024" y="1844824"/>
            <a:ext cx="4104456" cy="4249746"/>
          </a:xfrm>
          <a:prstGeom prst="rect">
            <a:avLst/>
          </a:prstGeom>
          <a:noFill/>
        </p:spPr>
      </p:pic>
      <p:sp>
        <p:nvSpPr>
          <p:cNvPr id="2" name="Ορθογώνιο 1" descr="."/>
          <p:cNvSpPr/>
          <p:nvPr/>
        </p:nvSpPr>
        <p:spPr>
          <a:xfrm>
            <a:off x="467544" y="1052736"/>
            <a:ext cx="3442737" cy="430887"/>
          </a:xfrm>
          <a:prstGeom prst="rect">
            <a:avLst/>
          </a:prstGeom>
        </p:spPr>
        <p:txBody>
          <a:bodyPr wrap="none">
            <a:spAutoFit/>
          </a:bodyPr>
          <a:lstStyle/>
          <a:p>
            <a:pPr marL="285750" indent="-285750">
              <a:buFont typeface="Arial" panose="020B0604020202020204" pitchFamily="34" charset="0"/>
              <a:buChar char="•"/>
            </a:pPr>
            <a:r>
              <a:rPr lang="el-GR" sz="2200" dirty="0" smtClean="0"/>
              <a:t>Μικροοργανισμοί-δείκτες</a:t>
            </a:r>
            <a:endParaRPr lang="el-GR" sz="2200" dirty="0"/>
          </a:p>
        </p:txBody>
      </p:sp>
      <p:sp>
        <p:nvSpPr>
          <p:cNvPr id="3" name="Ορθογώνιο 2" descr="."/>
          <p:cNvSpPr/>
          <p:nvPr/>
        </p:nvSpPr>
        <p:spPr>
          <a:xfrm>
            <a:off x="4572000" y="1052736"/>
            <a:ext cx="4572000" cy="430887"/>
          </a:xfrm>
          <a:prstGeom prst="rect">
            <a:avLst/>
          </a:prstGeom>
        </p:spPr>
        <p:txBody>
          <a:bodyPr wrap="square">
            <a:spAutoFit/>
          </a:bodyPr>
          <a:lstStyle/>
          <a:p>
            <a:pPr marL="285750" indent="-285750">
              <a:buFont typeface="Arial" panose="020B0604020202020204" pitchFamily="34" charset="0"/>
              <a:buChar char="•"/>
            </a:pPr>
            <a:r>
              <a:rPr lang="el-GR" sz="2200" dirty="0" smtClean="0"/>
              <a:t>Μικροβιακοί μεταβολίτες-δείκτες.</a:t>
            </a:r>
            <a:endParaRPr lang="el-GR" sz="2200" dirty="0"/>
          </a:p>
        </p:txBody>
      </p:sp>
      <p:sp>
        <p:nvSpPr>
          <p:cNvPr id="7" name="Θέση υποσέλιδου 3" descr="."/>
          <p:cNvSpPr txBox="1">
            <a:spLocks/>
          </p:cNvSpPr>
          <p:nvPr/>
        </p:nvSpPr>
        <p:spPr>
          <a:xfrm>
            <a:off x="3181325" y="6165304"/>
            <a:ext cx="3190875" cy="648072"/>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Μικροβιολογική Αλλοίωση Προϊόντων Φυτικής Προέλευσης και δείκτες μικροβιολογικής αλλοίωσης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pPr/>
              <a:t>24</a:t>
            </a:fld>
            <a:endParaRPr lang="el-GR" dirty="0"/>
          </a:p>
        </p:txBody>
      </p:sp>
    </p:spTree>
    <p:custDataLst>
      <p:tags r:id="rId1"/>
    </p:custDataLst>
    <p:extLst>
      <p:ext uri="{BB962C8B-B14F-4D97-AF65-F5344CB8AC3E}">
        <p14:creationId xmlns:p14="http://schemas.microsoft.com/office/powerpoint/2010/main" val="14414225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descr="Δηλώνεται ότι όπου δεν αναφέρεται βιβλιογραφική πηγή σε εικόνες/πίνακες/διαγράμματα,  αυτά δεν αποτελούν πνευματική ιδιοκτησία του διδάσκοντα, αλλά προέρχονται από ηλεκτρονικές πηγές ελεύθερης πρόσβασης όπως το https://www.google.gr/imghp?hl=el&amp;tab=wi&amp;ei=Z2ktVv-1NYO5swHG2rH4Ag&amp;ved=0CBEQqi4oAQ (εικόνες google.com) &#10;&#10;"/>
          <p:cNvSpPr>
            <a:spLocks noGrp="1"/>
          </p:cNvSpPr>
          <p:nvPr>
            <p:ph idx="1"/>
          </p:nvPr>
        </p:nvSpPr>
        <p:spPr>
          <a:xfrm>
            <a:off x="395536" y="1556792"/>
            <a:ext cx="8352928" cy="2736304"/>
          </a:xfrm>
        </p:spPr>
        <p:txBody>
          <a:bodyPr>
            <a:normAutofit/>
          </a:bodyPr>
          <a:lstStyle/>
          <a:p>
            <a:r>
              <a:rPr lang="el-GR" altLang="el-GR" sz="2400" dirty="0" smtClean="0">
                <a:latin typeface="Calibri" panose="020F0502020204030204" pitchFamily="34" charset="0"/>
              </a:rPr>
              <a:t>Δηλώνεται ότι όπου δεν αναφέρεται βιβλιογραφική πηγή σε εικόνες/πίνακες/διαγράμματα,  αυτά δεν αποτελούν πνευματική ιδιοκτησία του διδάσκοντα, αλλά προέρχονται από ηλεκτρονικές πηγές ελεύθερης πρόσβασης όπως το </a:t>
            </a:r>
            <a:r>
              <a:rPr lang="es-PR" altLang="el-GR" sz="2400" dirty="0" smtClean="0">
                <a:latin typeface="Calibri" panose="020F0502020204030204" pitchFamily="34" charset="0"/>
                <a:hlinkClick r:id="rId3"/>
              </a:rPr>
              <a:t>https://www.google.gr/imghp?hl=el&amp;tab=wi&amp;ei=Z2ktVv-1NYO5swHG2rH4Ag&amp;ved=0CBEQqi4oAQ</a:t>
            </a:r>
            <a:r>
              <a:rPr lang="el-GR" altLang="el-GR" sz="2400" dirty="0" smtClean="0">
                <a:latin typeface="Calibri" panose="020F0502020204030204" pitchFamily="34" charset="0"/>
              </a:rPr>
              <a:t> (εικόνες </a:t>
            </a:r>
            <a:r>
              <a:rPr lang="en-US" altLang="el-GR" sz="2400" dirty="0" smtClean="0">
                <a:latin typeface="Calibri" panose="020F0502020204030204" pitchFamily="34" charset="0"/>
              </a:rPr>
              <a:t>google.com)</a:t>
            </a:r>
            <a:r>
              <a:rPr lang="el-GR" altLang="el-GR" sz="2400" dirty="0" smtClean="0">
                <a:latin typeface="Calibri" panose="020F0502020204030204" pitchFamily="34" charset="0"/>
              </a:rPr>
              <a:t> </a:t>
            </a:r>
          </a:p>
          <a:p>
            <a:pPr algn="l"/>
            <a:endParaRPr lang="el-GR" sz="2800" dirty="0" smtClean="0"/>
          </a:p>
        </p:txBody>
      </p:sp>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pPr/>
              <a:t>25</a:t>
            </a:fld>
            <a:endParaRPr lang="el-GR" dirty="0"/>
          </a:p>
        </p:txBody>
      </p:sp>
      <p:sp>
        <p:nvSpPr>
          <p:cNvPr id="2" name="Τίτλος 1" hidden="1"/>
          <p:cNvSpPr>
            <a:spLocks noGrp="1"/>
          </p:cNvSpPr>
          <p:nvPr>
            <p:ph type="title"/>
          </p:nvPr>
        </p:nvSpPr>
        <p:spPr/>
        <p:txBody>
          <a:bodyPr/>
          <a:lstStyle/>
          <a:p>
            <a:endParaRPr lang="el-GR"/>
          </a:p>
        </p:txBody>
      </p:sp>
    </p:spTree>
    <p:extLst>
      <p:ext uri="{BB962C8B-B14F-4D97-AF65-F5344CB8AC3E}">
        <p14:creationId xmlns:p14="http://schemas.microsoft.com/office/powerpoint/2010/main" val="9633953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4"/>
          </p:cNvPr>
          <p:cNvPicPr>
            <a:picLocks noChangeAspect="1" noChangeArrowheads="1"/>
          </p:cNvPicPr>
          <p:nvPr/>
        </p:nvPicPr>
        <p:blipFill>
          <a:blip r:embed="rId5"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pPr/>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1833611"/>
            <a:ext cx="8229600" cy="3251573"/>
          </a:xfrm>
        </p:spPr>
        <p:txBody>
          <a:bodyPr>
            <a:normAutofit/>
          </a:bodyPr>
          <a:lstStyle/>
          <a:p>
            <a:pPr marL="0"/>
            <a:r>
              <a:rPr lang="el-GR" sz="2800" dirty="0" smtClean="0"/>
              <a:t>Εξοικείωση των φοιτητών με τα είδη μικροβιολογικής αλλοίωσης φρούτων, λαχανικών, σιτηρών, οσπρίων, ξηρών καρπών, καρυκευμάτων-αρτυμάτων-ζάχαρης, αλκοολούχων ποτών και τους υπεύθυνους μικροοργανισμούς και τα μέτρα πρόληψης. Περιγραφή των μικροβιολογικών δεικτών ποιότητας τροφίμων. </a:t>
            </a:r>
            <a:endParaRPr lang="el-GR" sz="2800" dirty="0"/>
          </a:p>
        </p:txBody>
      </p:sp>
      <p:sp>
        <p:nvSpPr>
          <p:cNvPr id="5" name="Θέση υποσέλιδου 3" descr="."/>
          <p:cNvSpPr txBox="1">
            <a:spLocks/>
          </p:cNvSpPr>
          <p:nvPr/>
        </p:nvSpPr>
        <p:spPr>
          <a:xfrm>
            <a:off x="3181325" y="6165304"/>
            <a:ext cx="3190875" cy="720080"/>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Μικροβιολογική Αλλοίωση Προϊόντων Φυτικής Προέλευσης και δείκτες μικροβιολογικής αλλοίωσης</a:t>
            </a:r>
            <a:endParaRPr lang="en-US" sz="1400" dirty="0"/>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1855365"/>
            <a:ext cx="8208912" cy="3589859"/>
          </a:xfrm>
        </p:spPr>
        <p:txBody>
          <a:bodyPr>
            <a:noAutofit/>
          </a:bodyPr>
          <a:lstStyle/>
          <a:p>
            <a:pPr>
              <a:buFont typeface="Wingdings" pitchFamily="2" charset="2"/>
              <a:buChar char="§"/>
            </a:pPr>
            <a:r>
              <a:rPr lang="el-GR" dirty="0" smtClean="0"/>
              <a:t>Μικροβιολογική αλλοίωση φρούτων, λαχανικών, σιτηρών, οσπρίων, ξηρών καρπών, καρυκευμάτων-αρτυμάτων-ζάχαρης, αλκοολούχων ποτών. Υπεύθυνοι μικροοργανισμοί και μέτρα πρόληψης. Μικροβιολογικοί δείκτες ποιότητας τροφίμων. </a:t>
            </a:r>
            <a:endParaRPr lang="el-GR" dirty="0"/>
          </a:p>
        </p:txBody>
      </p:sp>
      <p:sp>
        <p:nvSpPr>
          <p:cNvPr id="5" name="Θέση υποσέλιδου 3" descr="."/>
          <p:cNvSpPr txBox="1">
            <a:spLocks/>
          </p:cNvSpPr>
          <p:nvPr/>
        </p:nvSpPr>
        <p:spPr>
          <a:xfrm>
            <a:off x="2909727" y="6165304"/>
            <a:ext cx="3190875" cy="720080"/>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Μικροβιολογική Αλλοίωση Προϊόντων Φυτικής Προέλευσης και δείκτες μικροβιολογικής αλλοίωσης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080120"/>
          </a:xfrm>
        </p:spPr>
        <p:txBody>
          <a:bodyPr>
            <a:noAutofit/>
          </a:bodyPr>
          <a:lstStyle/>
          <a:p>
            <a:r>
              <a:rPr lang="el-GR" sz="4000" dirty="0" err="1">
                <a:cs typeface="Arial" charset="0"/>
              </a:rPr>
              <a:t>Αλλοιογόνοι</a:t>
            </a:r>
            <a:r>
              <a:rPr lang="el-GR" sz="4000" dirty="0">
                <a:cs typeface="Arial" charset="0"/>
              </a:rPr>
              <a:t> </a:t>
            </a:r>
            <a:r>
              <a:rPr lang="el-GR" sz="4000" dirty="0" smtClean="0">
                <a:cs typeface="Arial" charset="0"/>
              </a:rPr>
              <a:t>μικροοργανισμοί</a:t>
            </a:r>
            <a:br>
              <a:rPr lang="el-GR" sz="4000" dirty="0" smtClean="0">
                <a:cs typeface="Arial" charset="0"/>
              </a:rPr>
            </a:br>
            <a:r>
              <a:rPr lang="el-GR" sz="4000" dirty="0" smtClean="0">
                <a:cs typeface="Arial" charset="0"/>
              </a:rPr>
              <a:t>(1 από 14)</a:t>
            </a:r>
            <a:endParaRPr lang="el-GR" sz="4000" dirty="0"/>
          </a:p>
        </p:txBody>
      </p:sp>
      <p:sp>
        <p:nvSpPr>
          <p:cNvPr id="23" name="Rectangle 3" descr="Αλλοίωση-φρούτων-λαχανικών:&#10;Τα φρούτα είναι όξινα τρόφιμα , πεχά τρία ως τέσσερα περίπου,&#10;Τα λαχανικά μέσης έως υψηλής οξύτητας πεχά 3 ως πεντέ μισι,&#10;Πληθώρα νερού και σακχάρων, έλλειψη πρωτεϊνών και λιπιδίων,&#10;Συνήθως αερόβιες συνθήκες (εκτός από συσκευασίες ΜΑΡ),&#10;Οι πηκτίνες και λιγνοκυτταρίνες των φυτών είναι δύσκολα αποικοδομίσιμες (ιδίως για τα βακτήρια),&#10;Έτσι, μύκητες επικρατούν, βακτήρια αναπτύσσονται σπάνια (μόνο σε λαχανικά),&#10;"/>
          <p:cNvSpPr>
            <a:spLocks noGrp="1" noChangeArrowheads="1"/>
          </p:cNvSpPr>
          <p:nvPr>
            <p:ph idx="1"/>
          </p:nvPr>
        </p:nvSpPr>
        <p:spPr>
          <a:xfrm>
            <a:off x="457200" y="1340768"/>
            <a:ext cx="8229600" cy="4752528"/>
          </a:xfrm>
        </p:spPr>
        <p:txBody>
          <a:bodyPr>
            <a:noAutofit/>
          </a:bodyPr>
          <a:lstStyle/>
          <a:p>
            <a:pPr>
              <a:buNone/>
            </a:pPr>
            <a:r>
              <a:rPr lang="el-GR" sz="2400" dirty="0" smtClean="0"/>
              <a:t>Αλλοίωση-φρούτων-λαχανικών:</a:t>
            </a:r>
            <a:endParaRPr lang="en-US" sz="2400" dirty="0"/>
          </a:p>
          <a:p>
            <a:r>
              <a:rPr lang="el-GR" sz="2400" dirty="0" smtClean="0"/>
              <a:t>Τα </a:t>
            </a:r>
            <a:r>
              <a:rPr lang="el-GR" sz="2400" dirty="0"/>
              <a:t>φρούτα είναι όξινα τρόφιμα </a:t>
            </a:r>
            <a:r>
              <a:rPr lang="en-US" sz="2400" dirty="0"/>
              <a:t>(pH ~ 3.0-4.0</a:t>
            </a:r>
            <a:r>
              <a:rPr lang="en-US" sz="2400" dirty="0" smtClean="0"/>
              <a:t>)</a:t>
            </a:r>
            <a:r>
              <a:rPr lang="el-GR" sz="2400" dirty="0" smtClean="0"/>
              <a:t>,</a:t>
            </a:r>
            <a:endParaRPr lang="en-US" sz="2400" dirty="0"/>
          </a:p>
          <a:p>
            <a:r>
              <a:rPr lang="el-GR" sz="2400" dirty="0"/>
              <a:t>Τα λαχανικά μέσης έως υψηλής οξύτητας</a:t>
            </a:r>
            <a:r>
              <a:rPr lang="en-US" sz="2400" dirty="0"/>
              <a:t> (pH 3.0-5.5</a:t>
            </a:r>
            <a:r>
              <a:rPr lang="en-US" sz="2400" dirty="0" smtClean="0"/>
              <a:t>)</a:t>
            </a:r>
            <a:r>
              <a:rPr lang="el-GR" sz="2400" dirty="0" smtClean="0"/>
              <a:t>,</a:t>
            </a:r>
            <a:endParaRPr lang="en-US" sz="2400" dirty="0"/>
          </a:p>
          <a:p>
            <a:r>
              <a:rPr lang="el-GR" sz="2400" dirty="0"/>
              <a:t>Πληθώρα νερού και σακχάρων, έλλειψη πρωτεϊνών και </a:t>
            </a:r>
            <a:r>
              <a:rPr lang="el-GR" sz="2400" dirty="0" smtClean="0"/>
              <a:t>λιπιδίων,</a:t>
            </a:r>
            <a:endParaRPr lang="en-US" sz="2400" dirty="0"/>
          </a:p>
          <a:p>
            <a:r>
              <a:rPr lang="el-GR" sz="2400" dirty="0"/>
              <a:t>Συνήθως αερόβιες συνθήκες (εκτός από συσκευασίες ΜΑΡ</a:t>
            </a:r>
            <a:r>
              <a:rPr lang="el-GR" sz="2400" dirty="0" smtClean="0"/>
              <a:t>),</a:t>
            </a:r>
            <a:endParaRPr lang="en-US" sz="2400" dirty="0"/>
          </a:p>
          <a:p>
            <a:r>
              <a:rPr lang="el-GR" sz="2400" dirty="0"/>
              <a:t>Οι πηκτίνες και </a:t>
            </a:r>
            <a:r>
              <a:rPr lang="el-GR" sz="2400" dirty="0" err="1"/>
              <a:t>λιγνοκυτταρίνες</a:t>
            </a:r>
            <a:r>
              <a:rPr lang="el-GR" sz="2400" dirty="0"/>
              <a:t> των φυτών είναι δύσκολα </a:t>
            </a:r>
            <a:r>
              <a:rPr lang="el-GR" sz="2400" dirty="0" err="1"/>
              <a:t>αποικοδομίσιμες</a:t>
            </a:r>
            <a:r>
              <a:rPr lang="el-GR" sz="2400" dirty="0"/>
              <a:t> (ιδίως για τα βακτήρια</a:t>
            </a:r>
            <a:r>
              <a:rPr lang="el-GR" sz="2400" dirty="0" smtClean="0"/>
              <a:t>),</a:t>
            </a:r>
            <a:endParaRPr lang="en-US" sz="2400" dirty="0"/>
          </a:p>
          <a:p>
            <a:r>
              <a:rPr lang="el-GR" sz="2400" dirty="0"/>
              <a:t>Έτσι, μύκητες επικρατούν, βακτήρια αναπτύσσονται σπάνια (μόνο σε λαχανικά</a:t>
            </a:r>
            <a:r>
              <a:rPr lang="el-GR" sz="2400" dirty="0" smtClean="0"/>
              <a:t>),</a:t>
            </a:r>
            <a:endParaRPr lang="en-US" sz="2400" dirty="0"/>
          </a:p>
        </p:txBody>
      </p:sp>
      <p:sp>
        <p:nvSpPr>
          <p:cNvPr id="5" name="Θέση υποσέλιδου 3" descr="."/>
          <p:cNvSpPr txBox="1">
            <a:spLocks/>
          </p:cNvSpPr>
          <p:nvPr/>
        </p:nvSpPr>
        <p:spPr>
          <a:xfrm>
            <a:off x="3120356" y="6165304"/>
            <a:ext cx="3190875" cy="648072"/>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Μικροβιολογική Αλλοίωση Προϊόντων Φυτικής Προέλευσης και δείκτες μικροβιολογικής αλλοίωσης</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219256" cy="1368152"/>
          </a:xfrm>
        </p:spPr>
        <p:txBody>
          <a:bodyPr>
            <a:noAutofit/>
          </a:bodyPr>
          <a:lstStyle/>
          <a:p>
            <a:r>
              <a:rPr lang="el-GR" sz="4000" dirty="0" err="1">
                <a:cs typeface="Arial" charset="0"/>
              </a:rPr>
              <a:t>Αλλοιογόνοι</a:t>
            </a:r>
            <a:r>
              <a:rPr lang="el-GR" sz="4000" dirty="0">
                <a:cs typeface="Arial" charset="0"/>
              </a:rPr>
              <a:t> μικροοργανισμοί</a:t>
            </a:r>
            <a:br>
              <a:rPr lang="el-GR" sz="4000" dirty="0">
                <a:cs typeface="Arial" charset="0"/>
              </a:rPr>
            </a:br>
            <a:r>
              <a:rPr lang="el-GR" sz="4000" dirty="0" smtClean="0">
                <a:cs typeface="Arial" charset="0"/>
              </a:rPr>
              <a:t>(2 </a:t>
            </a:r>
            <a:r>
              <a:rPr lang="el-GR" sz="4000" dirty="0">
                <a:cs typeface="Arial" charset="0"/>
              </a:rPr>
              <a:t>από </a:t>
            </a:r>
            <a:r>
              <a:rPr lang="el-GR" sz="4000" dirty="0" smtClean="0">
                <a:cs typeface="Arial" charset="0"/>
              </a:rPr>
              <a:t>14)</a:t>
            </a:r>
            <a:endParaRPr lang="el-GR" sz="4000" dirty="0"/>
          </a:p>
        </p:txBody>
      </p:sp>
      <p:sp>
        <p:nvSpPr>
          <p:cNvPr id="9" name="Rectangle 3" descr="Εξαίρεση: Erwinia carotovora (πηκτινολυτικό βακτήριο, δεν απαιτεί οργανικό άζωτο, προκαλεί μαλακή-υδαρή σήψη σε λαχανικά και κάποια φρούτα (παραδείγματος χάριν αχλάδι), &#10;Επίσης σε λαχανικά συναντούμε: Pseudomonads, Xanthomonas, Corynebacterium  (φυτοπαθογόνα).&#10;&#10;Αλλοίωση φρούτων-λαχανικών:&#10;&#10;Τραυματισμοί στην επιδερμίδα, το νερό πλύσης και άρδευσης, το χώμα από όπου προέρχονται, η θερμοκρασία και κυρίως η υγρασία αποθήκευσης επηρεάζουν τη διάρκεια ζωής τους, &#10;&#10;"/>
          <p:cNvSpPr txBox="1">
            <a:spLocks noChangeArrowheads="1"/>
          </p:cNvSpPr>
          <p:nvPr>
            <p:custDataLst>
              <p:tags r:id="rId2"/>
            </p:custDataLst>
          </p:nvPr>
        </p:nvSpPr>
        <p:spPr>
          <a:xfrm>
            <a:off x="467544" y="1654026"/>
            <a:ext cx="8219256" cy="451127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l-GR" sz="2400" dirty="0"/>
              <a:t>Εξαίρεση</a:t>
            </a:r>
            <a:r>
              <a:rPr lang="en-US" sz="2400" dirty="0"/>
              <a:t>: </a:t>
            </a:r>
            <a:r>
              <a:rPr lang="en-US" sz="2400" b="1" dirty="0" err="1"/>
              <a:t>Erwinia</a:t>
            </a:r>
            <a:r>
              <a:rPr lang="en-US" sz="2400" b="1" dirty="0"/>
              <a:t> </a:t>
            </a:r>
            <a:r>
              <a:rPr lang="en-US" sz="2400" b="1" dirty="0" err="1"/>
              <a:t>carotovora</a:t>
            </a:r>
            <a:r>
              <a:rPr lang="en-US" sz="2400" dirty="0"/>
              <a:t> (</a:t>
            </a:r>
            <a:r>
              <a:rPr lang="el-GR" sz="2400" dirty="0" err="1"/>
              <a:t>πηκτινολυτικό</a:t>
            </a:r>
            <a:r>
              <a:rPr lang="el-GR" sz="2400" dirty="0"/>
              <a:t> βακτήριο, δεν απαιτεί οργανικό άζωτο, προκαλεί μαλακή-υδαρή σήψη σε λαχανικά και κάποια φρούτα (π.χ. αχλάδι</a:t>
            </a:r>
            <a:r>
              <a:rPr lang="el-GR" sz="2400" dirty="0" smtClean="0"/>
              <a:t>), </a:t>
            </a:r>
            <a:endParaRPr lang="en-US" sz="2400" dirty="0"/>
          </a:p>
          <a:p>
            <a:pPr marL="342900" indent="-342900" algn="l">
              <a:buFont typeface="Arial" panose="020B0604020202020204" pitchFamily="34" charset="0"/>
              <a:buChar char="•"/>
            </a:pPr>
            <a:r>
              <a:rPr lang="el-GR" sz="2400" dirty="0"/>
              <a:t>Επίσης σε λαχανικά συναντούμε</a:t>
            </a:r>
            <a:r>
              <a:rPr lang="en-US" sz="2400" dirty="0"/>
              <a:t>: Pseudomonads,</a:t>
            </a:r>
            <a:r>
              <a:rPr lang="el-GR" sz="2400" dirty="0"/>
              <a:t> </a:t>
            </a:r>
            <a:r>
              <a:rPr lang="en-US" sz="2400" dirty="0" err="1"/>
              <a:t>Xanthomonas</a:t>
            </a:r>
            <a:r>
              <a:rPr lang="en-US" sz="2400" dirty="0"/>
              <a:t>, </a:t>
            </a:r>
            <a:r>
              <a:rPr lang="en-US" sz="2400" dirty="0" err="1"/>
              <a:t>Corynebacterium</a:t>
            </a:r>
            <a:r>
              <a:rPr lang="en-US" sz="2400" dirty="0"/>
              <a:t> </a:t>
            </a:r>
            <a:r>
              <a:rPr lang="el-GR" sz="2400" dirty="0"/>
              <a:t> (</a:t>
            </a:r>
            <a:r>
              <a:rPr lang="el-GR" sz="2400" dirty="0" err="1"/>
              <a:t>φυτοπαθογόνα</a:t>
            </a:r>
            <a:r>
              <a:rPr lang="el-GR" sz="2400" dirty="0" smtClean="0"/>
              <a:t>).</a:t>
            </a:r>
          </a:p>
          <a:p>
            <a:pPr marL="342900" indent="-342900" algn="l">
              <a:buFont typeface="Arial" panose="020B0604020202020204" pitchFamily="34" charset="0"/>
              <a:buChar char="•"/>
            </a:pPr>
            <a:endParaRPr lang="el-GR" sz="2400" dirty="0"/>
          </a:p>
          <a:p>
            <a:pPr algn="l">
              <a:lnSpc>
                <a:spcPct val="80000"/>
              </a:lnSpc>
            </a:pPr>
            <a:r>
              <a:rPr lang="el-GR" sz="2400" dirty="0"/>
              <a:t>Αλλοίωση </a:t>
            </a:r>
            <a:r>
              <a:rPr lang="el-GR" sz="2400" dirty="0" smtClean="0"/>
              <a:t>φρούτων-λαχανικών:</a:t>
            </a:r>
            <a:endParaRPr lang="en-US" sz="2400" dirty="0"/>
          </a:p>
          <a:p>
            <a:pPr algn="l">
              <a:lnSpc>
                <a:spcPct val="80000"/>
              </a:lnSpc>
            </a:pPr>
            <a:endParaRPr lang="en-US" sz="2400" dirty="0"/>
          </a:p>
          <a:p>
            <a:pPr marL="342900" indent="-342900" algn="l">
              <a:lnSpc>
                <a:spcPct val="80000"/>
              </a:lnSpc>
              <a:buFont typeface="Arial" panose="020B0604020202020204" pitchFamily="34" charset="0"/>
              <a:buChar char="•"/>
            </a:pPr>
            <a:r>
              <a:rPr lang="el-GR" sz="2400" dirty="0"/>
              <a:t>Τραυματισμοί στην επιδερμίδα, το νερό πλύσης και άρδευσης, το χώμα από όπου προέρχονται, η θερμοκρασία και κυρίως η υγρασία αποθήκευσης επηρεάζουν τη διάρκεια ζωής </a:t>
            </a:r>
            <a:r>
              <a:rPr lang="el-GR" sz="2400" dirty="0" smtClean="0"/>
              <a:t>τους,</a:t>
            </a:r>
            <a:r>
              <a:rPr lang="en-US" sz="2400" dirty="0" smtClean="0"/>
              <a:t> </a:t>
            </a:r>
            <a:endParaRPr lang="en-US" sz="2400" dirty="0"/>
          </a:p>
          <a:p>
            <a:pPr algn="l"/>
            <a:endParaRPr lang="el-GR" sz="2400" dirty="0"/>
          </a:p>
        </p:txBody>
      </p:sp>
      <p:sp>
        <p:nvSpPr>
          <p:cNvPr id="4" name="Θέση υποσέλιδου 3" descr="."/>
          <p:cNvSpPr txBox="1">
            <a:spLocks/>
          </p:cNvSpPr>
          <p:nvPr/>
        </p:nvSpPr>
        <p:spPr>
          <a:xfrm>
            <a:off x="3181325" y="6165304"/>
            <a:ext cx="3190875" cy="648072"/>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Μικροβιολογική Αλλοίωση Προϊόντων Φυτικής Προέλευσης και δείκτες μικροβιολογικής αλλοίωσης</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97185"/>
            <a:ext cx="8219256" cy="11715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err="1">
                <a:cs typeface="Arial" charset="0"/>
              </a:rPr>
              <a:t>Αλλοιογόνοι</a:t>
            </a:r>
            <a:r>
              <a:rPr lang="el-GR" dirty="0">
                <a:cs typeface="Arial" charset="0"/>
              </a:rPr>
              <a:t> μικροοργανισμοί</a:t>
            </a:r>
            <a:br>
              <a:rPr lang="el-GR" dirty="0">
                <a:cs typeface="Arial" charset="0"/>
              </a:rPr>
            </a:br>
            <a:r>
              <a:rPr lang="el-GR" dirty="0" smtClean="0">
                <a:cs typeface="Arial" charset="0"/>
              </a:rPr>
              <a:t>(3 </a:t>
            </a:r>
            <a:r>
              <a:rPr lang="el-GR" dirty="0">
                <a:cs typeface="Arial" charset="0"/>
              </a:rPr>
              <a:t>από </a:t>
            </a:r>
            <a:r>
              <a:rPr lang="el-GR" dirty="0" smtClean="0">
                <a:cs typeface="Arial" charset="0"/>
              </a:rPr>
              <a:t>14)</a:t>
            </a:r>
            <a:endParaRPr lang="el-GR" dirty="0"/>
          </a:p>
        </p:txBody>
      </p:sp>
      <p:sp>
        <p:nvSpPr>
          <p:cNvPr id="7" name="2 - Θέση περιεχομένου" descr="Μηχανισμός αλλοίωσης:&#10; - (Αυτογήρανση-μαλάκωμα φυτικού ιστού από ενδογενή ένζυμα  σε συλλεγμένα φρούτα-λαχανικά)  + τραυματισμοί  + πηκτινάσες-κυτταρινάσες)® απώλεια συνεκτικότητας του ιστού ® ευάλωτα σε μικροβιακή μόλυνση&#10; - Μόλις καταστραφεί η επιδερμίδα τα μικρόβια διεισδύουν στο εσωτερικό ® παράγονται μουκοειδείς γλίτσες, οξέα, πτητικά οξέα, αμίνες και αμμωνία,&#10;Τα βακτήρια συμμετέχουν μόνο στην αλλοίωση λαχανικών &#10;Προσοχή σε έτοιμες σαλάτες! : παθογόνα βακτήρια όπως L. monocytogenes, E. coli μέσω μολυσμένου νερού, και χώματος ® απαραιτήτως χρήση χλωριωμένου νερού, καλό πλύσιμο, καθαροί περιέκτες (να μην υποτιμάται η ανάγκη καθαριότητας σε εργοστάσια επεξεργασίας φρούτων-λαχανικών).&#10;"/>
          <p:cNvSpPr>
            <a:spLocks noGrp="1"/>
          </p:cNvSpPr>
          <p:nvPr>
            <p:ph idx="1"/>
          </p:nvPr>
        </p:nvSpPr>
        <p:spPr>
          <a:xfrm>
            <a:off x="467544" y="1268760"/>
            <a:ext cx="8219256" cy="5159598"/>
          </a:xfrm>
        </p:spPr>
        <p:txBody>
          <a:bodyPr>
            <a:noAutofit/>
          </a:bodyPr>
          <a:lstStyle/>
          <a:p>
            <a:pPr>
              <a:lnSpc>
                <a:spcPct val="80000"/>
              </a:lnSpc>
            </a:pPr>
            <a:r>
              <a:rPr lang="el-GR" sz="2400" dirty="0"/>
              <a:t>Μηχανισμός </a:t>
            </a:r>
            <a:r>
              <a:rPr lang="el-GR" sz="2400" dirty="0" smtClean="0"/>
              <a:t>αλλοίωσης</a:t>
            </a:r>
            <a:r>
              <a:rPr lang="en-US" sz="2400" dirty="0" smtClean="0"/>
              <a:t>:</a:t>
            </a:r>
            <a:endParaRPr lang="en-US" sz="2400" dirty="0"/>
          </a:p>
          <a:p>
            <a:pPr>
              <a:lnSpc>
                <a:spcPct val="80000"/>
              </a:lnSpc>
              <a:buNone/>
            </a:pPr>
            <a:r>
              <a:rPr lang="en-US" sz="2400" dirty="0"/>
              <a:t>	- </a:t>
            </a:r>
            <a:r>
              <a:rPr lang="el-GR" sz="2400" dirty="0"/>
              <a:t>(</a:t>
            </a:r>
            <a:r>
              <a:rPr lang="el-GR" sz="2400" dirty="0" err="1"/>
              <a:t>Αυτογήρανση</a:t>
            </a:r>
            <a:r>
              <a:rPr lang="el-GR" sz="2400" dirty="0"/>
              <a:t>-μαλάκωμα φυτικού ιστού από ενδογενή ένζυμα  σε συλλεγμένα φρούτα-λαχανικά) </a:t>
            </a:r>
            <a:r>
              <a:rPr lang="en-US" sz="2400" dirty="0"/>
              <a:t> + </a:t>
            </a:r>
            <a:r>
              <a:rPr lang="el-GR" sz="2400" dirty="0"/>
              <a:t>τραυματισμοί </a:t>
            </a:r>
            <a:r>
              <a:rPr lang="en-US" sz="2400" dirty="0"/>
              <a:t> + </a:t>
            </a:r>
            <a:r>
              <a:rPr lang="el-GR" sz="2400" dirty="0" err="1"/>
              <a:t>πηκτινάσες</a:t>
            </a:r>
            <a:r>
              <a:rPr lang="el-GR" sz="2400" dirty="0"/>
              <a:t>-</a:t>
            </a:r>
            <a:r>
              <a:rPr lang="el-GR" sz="2400" dirty="0" err="1"/>
              <a:t>κυτταρινάσες</a:t>
            </a:r>
            <a:r>
              <a:rPr lang="el-GR" sz="2400" dirty="0"/>
              <a:t>)</a:t>
            </a:r>
            <a:r>
              <a:rPr lang="en-US" sz="2400" dirty="0">
                <a:sym typeface="Symbol" pitchFamily="18" charset="2"/>
              </a:rPr>
              <a:t> </a:t>
            </a:r>
            <a:r>
              <a:rPr lang="el-GR" sz="2400" dirty="0">
                <a:sym typeface="Symbol" pitchFamily="18" charset="2"/>
              </a:rPr>
              <a:t>απώλεια συνεκτικότητας του ιστού</a:t>
            </a:r>
            <a:r>
              <a:rPr lang="en-US" sz="2400" dirty="0"/>
              <a:t> </a:t>
            </a:r>
            <a:r>
              <a:rPr lang="en-US" sz="2400" dirty="0">
                <a:sym typeface="Symbol" pitchFamily="18" charset="2"/>
              </a:rPr>
              <a:t> </a:t>
            </a:r>
            <a:r>
              <a:rPr lang="el-GR" sz="2400" dirty="0">
                <a:sym typeface="Symbol" pitchFamily="18" charset="2"/>
              </a:rPr>
              <a:t>ευάλωτα σε μικροβιακή μόλυνση</a:t>
            </a:r>
            <a:endParaRPr lang="en-US" sz="2400" dirty="0"/>
          </a:p>
          <a:p>
            <a:pPr>
              <a:lnSpc>
                <a:spcPct val="80000"/>
              </a:lnSpc>
              <a:buNone/>
            </a:pPr>
            <a:r>
              <a:rPr lang="en-US" sz="2400" dirty="0"/>
              <a:t>	- </a:t>
            </a:r>
            <a:r>
              <a:rPr lang="el-GR" sz="2400" dirty="0"/>
              <a:t>Μόλις καταστραφεί η επιδερμίδα τα μικρόβια διεισδύουν στο εσωτερικό </a:t>
            </a:r>
            <a:r>
              <a:rPr lang="en-US" sz="2400" dirty="0">
                <a:sym typeface="Symbol" pitchFamily="18" charset="2"/>
              </a:rPr>
              <a:t> </a:t>
            </a:r>
            <a:r>
              <a:rPr lang="el-GR" sz="2400" dirty="0">
                <a:sym typeface="Symbol" pitchFamily="18" charset="2"/>
              </a:rPr>
              <a:t>παράγονται </a:t>
            </a:r>
            <a:r>
              <a:rPr lang="el-GR" sz="2400" dirty="0" err="1">
                <a:sym typeface="Symbol" pitchFamily="18" charset="2"/>
              </a:rPr>
              <a:t>μουκοειδείς</a:t>
            </a:r>
            <a:r>
              <a:rPr lang="el-GR" sz="2400" dirty="0">
                <a:sym typeface="Symbol" pitchFamily="18" charset="2"/>
              </a:rPr>
              <a:t> γλίτσες, οξέα, πτητικά οξέα, </a:t>
            </a:r>
            <a:r>
              <a:rPr lang="el-GR" sz="2400" dirty="0" err="1">
                <a:sym typeface="Symbol" pitchFamily="18" charset="2"/>
              </a:rPr>
              <a:t>αμίνες</a:t>
            </a:r>
            <a:r>
              <a:rPr lang="el-GR" sz="2400" dirty="0">
                <a:sym typeface="Symbol" pitchFamily="18" charset="2"/>
              </a:rPr>
              <a:t> και </a:t>
            </a:r>
            <a:r>
              <a:rPr lang="el-GR" sz="2400" dirty="0" smtClean="0">
                <a:sym typeface="Symbol" pitchFamily="18" charset="2"/>
              </a:rPr>
              <a:t>αμμωνία,</a:t>
            </a:r>
            <a:endParaRPr lang="en-US" sz="2400" dirty="0">
              <a:sym typeface="Symbol" pitchFamily="18" charset="2"/>
            </a:endParaRPr>
          </a:p>
          <a:p>
            <a:pPr>
              <a:lnSpc>
                <a:spcPct val="80000"/>
              </a:lnSpc>
            </a:pPr>
            <a:r>
              <a:rPr lang="el-GR" sz="2400" dirty="0">
                <a:sym typeface="Symbol" pitchFamily="18" charset="2"/>
              </a:rPr>
              <a:t>Τα βακτήρια συμμετέχουν μόνο στην αλλοίωση λαχανικών </a:t>
            </a:r>
            <a:endParaRPr lang="en-US" sz="2400" dirty="0">
              <a:sym typeface="Symbol" pitchFamily="18" charset="2"/>
            </a:endParaRPr>
          </a:p>
          <a:p>
            <a:pPr>
              <a:lnSpc>
                <a:spcPct val="80000"/>
              </a:lnSpc>
            </a:pPr>
            <a:r>
              <a:rPr lang="el-GR" sz="2400" dirty="0">
                <a:sym typeface="Symbol" pitchFamily="18" charset="2"/>
              </a:rPr>
              <a:t>Προσοχή σε έτοιμες σαλάτες! </a:t>
            </a:r>
            <a:r>
              <a:rPr lang="en-US" sz="2400" dirty="0">
                <a:sym typeface="Symbol" pitchFamily="18" charset="2"/>
              </a:rPr>
              <a:t>: </a:t>
            </a:r>
            <a:r>
              <a:rPr lang="el-GR" sz="2400" dirty="0">
                <a:sym typeface="Symbol" pitchFamily="18" charset="2"/>
              </a:rPr>
              <a:t>παθογόνα βακτήρια όπως </a:t>
            </a:r>
            <a:r>
              <a:rPr lang="en-US" sz="2400" dirty="0">
                <a:sym typeface="Symbol" pitchFamily="18" charset="2"/>
              </a:rPr>
              <a:t>L. </a:t>
            </a:r>
            <a:r>
              <a:rPr lang="en-US" sz="2400" dirty="0" err="1">
                <a:sym typeface="Symbol" pitchFamily="18" charset="2"/>
              </a:rPr>
              <a:t>monocytogenes</a:t>
            </a:r>
            <a:r>
              <a:rPr lang="en-US" sz="2400" dirty="0">
                <a:sym typeface="Symbol" pitchFamily="18" charset="2"/>
              </a:rPr>
              <a:t>, E. coli </a:t>
            </a:r>
            <a:r>
              <a:rPr lang="el-GR" sz="2400" dirty="0">
                <a:sym typeface="Symbol" pitchFamily="18" charset="2"/>
              </a:rPr>
              <a:t>μέσω μολυσμένου νερού, και χώματος </a:t>
            </a:r>
            <a:r>
              <a:rPr lang="en-US" sz="2400" dirty="0">
                <a:sym typeface="Symbol" pitchFamily="18" charset="2"/>
              </a:rPr>
              <a:t> </a:t>
            </a:r>
            <a:r>
              <a:rPr lang="el-GR" sz="2400" dirty="0">
                <a:sym typeface="Symbol" pitchFamily="18" charset="2"/>
              </a:rPr>
              <a:t>απαραιτήτως χρήση χλωριωμένου νερού, καλό πλύσιμο, καθαροί </a:t>
            </a:r>
            <a:r>
              <a:rPr lang="el-GR" sz="2400" dirty="0" err="1">
                <a:sym typeface="Symbol" pitchFamily="18" charset="2"/>
              </a:rPr>
              <a:t>περιέκτες</a:t>
            </a:r>
            <a:r>
              <a:rPr lang="el-GR" sz="2400" dirty="0">
                <a:sym typeface="Symbol" pitchFamily="18" charset="2"/>
              </a:rPr>
              <a:t> (να μην υποτιμάται η ανάγκη καθαριότητας σε εργοστάσια επεξεργασίας φρούτων-λαχανικών</a:t>
            </a:r>
            <a:r>
              <a:rPr lang="el-GR" sz="2400" dirty="0" smtClean="0">
                <a:sym typeface="Symbol" pitchFamily="18" charset="2"/>
              </a:rPr>
              <a:t>).</a:t>
            </a:r>
            <a:endParaRPr lang="el-GR" sz="2400" dirty="0">
              <a:sym typeface="Symbol" pitchFamily="18" charset="2"/>
            </a:endParaRPr>
          </a:p>
        </p:txBody>
      </p:sp>
      <p:sp>
        <p:nvSpPr>
          <p:cNvPr id="6" name="Θέση υποσέλιδου 3" descr="."/>
          <p:cNvSpPr txBox="1">
            <a:spLocks/>
          </p:cNvSpPr>
          <p:nvPr/>
        </p:nvSpPr>
        <p:spPr>
          <a:xfrm>
            <a:off x="3181325" y="6165304"/>
            <a:ext cx="3190875" cy="648072"/>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Μικροβιολογική Αλλοίωση Προϊόντων Φυτικής Προέλευσης και δείκτες μικροβιολογικής αλλοίωσης</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054596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539552" y="97185"/>
            <a:ext cx="8147248" cy="11715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err="1">
                <a:cs typeface="Arial" charset="0"/>
              </a:rPr>
              <a:t>Αλλοιογόνοι</a:t>
            </a:r>
            <a:r>
              <a:rPr lang="el-GR" dirty="0">
                <a:cs typeface="Arial" charset="0"/>
              </a:rPr>
              <a:t> μικροοργανισμοί</a:t>
            </a:r>
            <a:br>
              <a:rPr lang="el-GR" dirty="0">
                <a:cs typeface="Arial" charset="0"/>
              </a:rPr>
            </a:br>
            <a:r>
              <a:rPr lang="el-GR" dirty="0" smtClean="0">
                <a:cs typeface="Arial" charset="0"/>
              </a:rPr>
              <a:t>(4 </a:t>
            </a:r>
            <a:r>
              <a:rPr lang="el-GR" dirty="0">
                <a:cs typeface="Arial" charset="0"/>
              </a:rPr>
              <a:t>από </a:t>
            </a:r>
            <a:r>
              <a:rPr lang="el-GR" dirty="0" smtClean="0">
                <a:cs typeface="Arial" charset="0"/>
              </a:rPr>
              <a:t>14)</a:t>
            </a:r>
            <a:endParaRPr lang="el-GR" dirty="0"/>
          </a:p>
        </p:txBody>
      </p:sp>
      <p:sp>
        <p:nvSpPr>
          <p:cNvPr id="2" name="Ορθογώνιο 1" descr="Αλλοιώσεις λαχανικών:&#10;&#10;Σε νωπά λαχανικά: Βακτήρια Erwinia, Pseudomonas, Xanthomonas ®  μαλακή σήψη, αποχρωματισμοί,&#10;Συσκευασμένα σε MAP (πέντε ως είκοσι τοις εκατό CO2) ® δεν αναπτύσσονται ζύμομύκητες, μόνο LAB, Enterocccus, Listeria,&#10;Σε κονσέρβες λαχανικών  ® σπόρια Bacillus &amp; Clostridium ® επίπεδη οξίνιση (B. stearothermophilus, B. coagulans) και διόγκωση (CO2 και Η2 από Cl. thermosaccharolyticum), &#10;Πράσινες ελιές (γαλακτικής ζύμωσης) αλλοιώνονται-μαλακώνουν από ζύμες (Rhodotorula-παράγει πολυγαλακτουρονάσες),&#10;Μαύρες ελιές (ώριμάζουν με ζύμες) αναπτύσσουν αέρια από ετεροζυμωτικά γαλακτικά βακτήρια και άγριες ζύμες, ή γεύση προπιονικού οξέος (Propionibacterium),&#10;"/>
          <p:cNvSpPr/>
          <p:nvPr/>
        </p:nvSpPr>
        <p:spPr>
          <a:xfrm>
            <a:off x="539552" y="1484784"/>
            <a:ext cx="8147248" cy="4531690"/>
          </a:xfrm>
          <a:prstGeom prst="rect">
            <a:avLst/>
          </a:prstGeom>
        </p:spPr>
        <p:txBody>
          <a:bodyPr wrap="square">
            <a:spAutoFit/>
          </a:bodyPr>
          <a:lstStyle/>
          <a:p>
            <a:pPr>
              <a:lnSpc>
                <a:spcPct val="80000"/>
              </a:lnSpc>
            </a:pPr>
            <a:r>
              <a:rPr lang="el-GR" sz="2400" dirty="0">
                <a:sym typeface="Symbol" pitchFamily="18" charset="2"/>
              </a:rPr>
              <a:t>Αλλοιώσεις λαχανικών</a:t>
            </a:r>
            <a:r>
              <a:rPr lang="en-US" sz="2400" dirty="0">
                <a:sym typeface="Symbol" pitchFamily="18" charset="2"/>
              </a:rPr>
              <a:t>:</a:t>
            </a:r>
            <a:endParaRPr lang="el-GR" sz="2400" dirty="0">
              <a:sym typeface="Symbol" pitchFamily="18" charset="2"/>
            </a:endParaRPr>
          </a:p>
          <a:p>
            <a:pPr>
              <a:lnSpc>
                <a:spcPct val="80000"/>
              </a:lnSpc>
            </a:pPr>
            <a:endParaRPr lang="en-US" sz="2400" dirty="0">
              <a:sym typeface="Symbol" pitchFamily="18" charset="2"/>
            </a:endParaRPr>
          </a:p>
          <a:p>
            <a:pPr marL="342900" indent="-342900">
              <a:lnSpc>
                <a:spcPct val="80000"/>
              </a:lnSpc>
              <a:buFont typeface="Wingdings" panose="05000000000000000000" pitchFamily="2" charset="2"/>
              <a:buChar char="§"/>
            </a:pPr>
            <a:r>
              <a:rPr lang="el-GR" sz="2400" dirty="0">
                <a:sym typeface="Symbol" pitchFamily="18" charset="2"/>
              </a:rPr>
              <a:t>Σε νωπά λαχανικά: Βακτήρια </a:t>
            </a:r>
            <a:r>
              <a:rPr lang="en-US" sz="2400" dirty="0" err="1">
                <a:sym typeface="Symbol" pitchFamily="18" charset="2"/>
              </a:rPr>
              <a:t>Erwinia</a:t>
            </a:r>
            <a:r>
              <a:rPr lang="en-US" sz="2400" dirty="0">
                <a:sym typeface="Symbol" pitchFamily="18" charset="2"/>
              </a:rPr>
              <a:t>, Pseudomonas, </a:t>
            </a:r>
            <a:r>
              <a:rPr lang="en-US" sz="2400" dirty="0" err="1">
                <a:sym typeface="Symbol" pitchFamily="18" charset="2"/>
              </a:rPr>
              <a:t>Xanthomonas</a:t>
            </a:r>
            <a:r>
              <a:rPr lang="en-US" sz="2400" dirty="0">
                <a:sym typeface="Symbol" pitchFamily="18" charset="2"/>
              </a:rPr>
              <a:t>   </a:t>
            </a:r>
            <a:r>
              <a:rPr lang="el-GR" sz="2400" dirty="0">
                <a:sym typeface="Symbol" pitchFamily="18" charset="2"/>
              </a:rPr>
              <a:t>μαλακή σήψη, </a:t>
            </a:r>
            <a:r>
              <a:rPr lang="el-GR" sz="2400" dirty="0" smtClean="0">
                <a:sym typeface="Symbol" pitchFamily="18" charset="2"/>
              </a:rPr>
              <a:t>αποχρωματισμοί,</a:t>
            </a:r>
            <a:endParaRPr lang="en-US" sz="2400" dirty="0">
              <a:sym typeface="Symbol" pitchFamily="18" charset="2"/>
            </a:endParaRPr>
          </a:p>
          <a:p>
            <a:pPr marL="342900" indent="-342900">
              <a:lnSpc>
                <a:spcPct val="80000"/>
              </a:lnSpc>
              <a:buFont typeface="Wingdings" panose="05000000000000000000" pitchFamily="2" charset="2"/>
              <a:buChar char="§"/>
            </a:pPr>
            <a:r>
              <a:rPr lang="el-GR" sz="2400" dirty="0">
                <a:sym typeface="Symbol" pitchFamily="18" charset="2"/>
              </a:rPr>
              <a:t>Συσκευασμένα σε </a:t>
            </a:r>
            <a:r>
              <a:rPr lang="en-US" sz="2400" dirty="0">
                <a:sym typeface="Symbol" pitchFamily="18" charset="2"/>
              </a:rPr>
              <a:t>MAP (5-20% CO2)  </a:t>
            </a:r>
            <a:r>
              <a:rPr lang="el-GR" sz="2400" dirty="0">
                <a:sym typeface="Symbol" pitchFamily="18" charset="2"/>
              </a:rPr>
              <a:t>δεν αναπτύσσονται </a:t>
            </a:r>
            <a:r>
              <a:rPr lang="el-GR" sz="2400" dirty="0" err="1">
                <a:sym typeface="Symbol" pitchFamily="18" charset="2"/>
              </a:rPr>
              <a:t>ζύμομύκητες</a:t>
            </a:r>
            <a:r>
              <a:rPr lang="el-GR" sz="2400" dirty="0">
                <a:sym typeface="Symbol" pitchFamily="18" charset="2"/>
              </a:rPr>
              <a:t>, μόνο </a:t>
            </a:r>
            <a:r>
              <a:rPr lang="en-US" sz="2400" dirty="0">
                <a:sym typeface="Symbol" pitchFamily="18" charset="2"/>
              </a:rPr>
              <a:t>LAB, </a:t>
            </a:r>
            <a:r>
              <a:rPr lang="en-US" sz="2400" dirty="0" err="1">
                <a:sym typeface="Symbol" pitchFamily="18" charset="2"/>
              </a:rPr>
              <a:t>Enterocccus</a:t>
            </a:r>
            <a:r>
              <a:rPr lang="el-GR" sz="2400" dirty="0">
                <a:sym typeface="Symbol" pitchFamily="18" charset="2"/>
              </a:rPr>
              <a:t>, </a:t>
            </a:r>
            <a:r>
              <a:rPr lang="en-US" sz="2400" dirty="0" smtClean="0">
                <a:sym typeface="Symbol" pitchFamily="18" charset="2"/>
              </a:rPr>
              <a:t>Listeria</a:t>
            </a:r>
            <a:r>
              <a:rPr lang="el-GR" sz="2400" dirty="0" smtClean="0">
                <a:sym typeface="Symbol" pitchFamily="18" charset="2"/>
              </a:rPr>
              <a:t>,</a:t>
            </a:r>
            <a:endParaRPr lang="en-US" sz="2400" dirty="0">
              <a:sym typeface="Symbol" pitchFamily="18" charset="2"/>
            </a:endParaRPr>
          </a:p>
          <a:p>
            <a:pPr marL="342900" indent="-342900">
              <a:lnSpc>
                <a:spcPct val="80000"/>
              </a:lnSpc>
              <a:buFont typeface="Wingdings" panose="05000000000000000000" pitchFamily="2" charset="2"/>
              <a:buChar char="§"/>
            </a:pPr>
            <a:r>
              <a:rPr lang="el-GR" sz="2400" dirty="0">
                <a:sym typeface="Symbol" pitchFamily="18" charset="2"/>
              </a:rPr>
              <a:t>Σε κονσέρβες λαχανικών </a:t>
            </a:r>
            <a:r>
              <a:rPr lang="en-US" sz="2400" dirty="0"/>
              <a:t> </a:t>
            </a:r>
            <a:r>
              <a:rPr lang="en-US" sz="2400" dirty="0">
                <a:sym typeface="Symbol" pitchFamily="18" charset="2"/>
              </a:rPr>
              <a:t> </a:t>
            </a:r>
            <a:r>
              <a:rPr lang="el-GR" sz="2400" dirty="0">
                <a:sym typeface="Symbol" pitchFamily="18" charset="2"/>
              </a:rPr>
              <a:t>σπόρια </a:t>
            </a:r>
            <a:r>
              <a:rPr lang="en-US" sz="2400" dirty="0">
                <a:sym typeface="Symbol" pitchFamily="18" charset="2"/>
              </a:rPr>
              <a:t>Bacillus &amp; Clostridium  </a:t>
            </a:r>
            <a:r>
              <a:rPr lang="el-GR" sz="2400" dirty="0">
                <a:sym typeface="Symbol" pitchFamily="18" charset="2"/>
              </a:rPr>
              <a:t>επίπεδη </a:t>
            </a:r>
            <a:r>
              <a:rPr lang="el-GR" sz="2400" dirty="0" err="1">
                <a:sym typeface="Symbol" pitchFamily="18" charset="2"/>
              </a:rPr>
              <a:t>οξίνιση</a:t>
            </a:r>
            <a:r>
              <a:rPr lang="el-GR" sz="2400" dirty="0">
                <a:sym typeface="Symbol" pitchFamily="18" charset="2"/>
              </a:rPr>
              <a:t> </a:t>
            </a:r>
            <a:r>
              <a:rPr lang="en-US" sz="2400" dirty="0">
                <a:sym typeface="Symbol" pitchFamily="18" charset="2"/>
              </a:rPr>
              <a:t>(B. </a:t>
            </a:r>
            <a:r>
              <a:rPr lang="en-US" sz="2400" dirty="0" err="1">
                <a:sym typeface="Symbol" pitchFamily="18" charset="2"/>
              </a:rPr>
              <a:t>stearothermophilus</a:t>
            </a:r>
            <a:r>
              <a:rPr lang="en-US" sz="2400" dirty="0">
                <a:sym typeface="Symbol" pitchFamily="18" charset="2"/>
              </a:rPr>
              <a:t>, B. </a:t>
            </a:r>
            <a:r>
              <a:rPr lang="en-US" sz="2400" dirty="0" err="1">
                <a:sym typeface="Symbol" pitchFamily="18" charset="2"/>
              </a:rPr>
              <a:t>coagulans</a:t>
            </a:r>
            <a:r>
              <a:rPr lang="en-US" sz="2400" dirty="0">
                <a:sym typeface="Symbol" pitchFamily="18" charset="2"/>
              </a:rPr>
              <a:t>) </a:t>
            </a:r>
            <a:r>
              <a:rPr lang="el-GR" sz="2400" dirty="0">
                <a:sym typeface="Symbol" pitchFamily="18" charset="2"/>
              </a:rPr>
              <a:t>και διόγκωση (</a:t>
            </a:r>
            <a:r>
              <a:rPr lang="en-US" sz="2400" dirty="0">
                <a:sym typeface="Symbol" pitchFamily="18" charset="2"/>
              </a:rPr>
              <a:t>CO2 </a:t>
            </a:r>
            <a:r>
              <a:rPr lang="el-GR" sz="2400" dirty="0">
                <a:sym typeface="Symbol" pitchFamily="18" charset="2"/>
              </a:rPr>
              <a:t>και Η</a:t>
            </a:r>
            <a:r>
              <a:rPr lang="en-US" sz="2400" dirty="0">
                <a:sym typeface="Symbol" pitchFamily="18" charset="2"/>
              </a:rPr>
              <a:t>2 </a:t>
            </a:r>
            <a:r>
              <a:rPr lang="el-GR" sz="2400" dirty="0">
                <a:sym typeface="Symbol" pitchFamily="18" charset="2"/>
              </a:rPr>
              <a:t>από </a:t>
            </a:r>
            <a:r>
              <a:rPr lang="en-US" sz="2400" dirty="0">
                <a:sym typeface="Symbol" pitchFamily="18" charset="2"/>
              </a:rPr>
              <a:t>Cl. </a:t>
            </a:r>
            <a:r>
              <a:rPr lang="en-US" sz="2400" dirty="0" err="1">
                <a:sym typeface="Symbol" pitchFamily="18" charset="2"/>
              </a:rPr>
              <a:t>thermosaccharolyticum</a:t>
            </a:r>
            <a:r>
              <a:rPr lang="en-US" sz="2400" dirty="0" smtClean="0">
                <a:sym typeface="Symbol" pitchFamily="18" charset="2"/>
              </a:rPr>
              <a:t>)</a:t>
            </a:r>
            <a:r>
              <a:rPr lang="el-GR" sz="2400" dirty="0" smtClean="0">
                <a:sym typeface="Symbol" pitchFamily="18" charset="2"/>
              </a:rPr>
              <a:t>,</a:t>
            </a:r>
            <a:r>
              <a:rPr lang="en-US" sz="2400" dirty="0" smtClean="0">
                <a:sym typeface="Symbol" pitchFamily="18" charset="2"/>
              </a:rPr>
              <a:t> </a:t>
            </a:r>
            <a:endParaRPr lang="en-US" sz="2400" dirty="0">
              <a:sym typeface="Symbol" pitchFamily="18" charset="2"/>
            </a:endParaRPr>
          </a:p>
          <a:p>
            <a:pPr marL="342900" indent="-342900">
              <a:lnSpc>
                <a:spcPct val="80000"/>
              </a:lnSpc>
              <a:buFont typeface="Wingdings" panose="05000000000000000000" pitchFamily="2" charset="2"/>
              <a:buChar char="§"/>
            </a:pPr>
            <a:r>
              <a:rPr lang="el-GR" sz="2400" dirty="0">
                <a:sym typeface="Symbol" pitchFamily="18" charset="2"/>
              </a:rPr>
              <a:t>Πράσινες ελιές (γαλακτικής ζύμωσης) αλλοιώνονται-μαλακώνουν από ζύμες</a:t>
            </a:r>
            <a:r>
              <a:rPr lang="en-US" sz="2400" dirty="0">
                <a:sym typeface="Symbol" pitchFamily="18" charset="2"/>
              </a:rPr>
              <a:t> (</a:t>
            </a:r>
            <a:r>
              <a:rPr lang="en-US" sz="2400" dirty="0" err="1">
                <a:sym typeface="Symbol" pitchFamily="18" charset="2"/>
              </a:rPr>
              <a:t>Rhodotorula</a:t>
            </a:r>
            <a:r>
              <a:rPr lang="el-GR" sz="2400" dirty="0">
                <a:sym typeface="Symbol" pitchFamily="18" charset="2"/>
              </a:rPr>
              <a:t>-παράγει </a:t>
            </a:r>
            <a:r>
              <a:rPr lang="el-GR" sz="2400" dirty="0" err="1">
                <a:sym typeface="Symbol" pitchFamily="18" charset="2"/>
              </a:rPr>
              <a:t>πολυγαλακτουρονάσες</a:t>
            </a:r>
            <a:r>
              <a:rPr lang="en-US" sz="2400" dirty="0" smtClean="0">
                <a:sym typeface="Symbol" pitchFamily="18" charset="2"/>
              </a:rPr>
              <a:t>)</a:t>
            </a:r>
            <a:r>
              <a:rPr lang="el-GR" sz="2400" dirty="0" smtClean="0">
                <a:sym typeface="Symbol" pitchFamily="18" charset="2"/>
              </a:rPr>
              <a:t>,</a:t>
            </a:r>
            <a:endParaRPr lang="en-US" sz="2400" dirty="0">
              <a:sym typeface="Symbol" pitchFamily="18" charset="2"/>
            </a:endParaRPr>
          </a:p>
          <a:p>
            <a:pPr marL="342900" indent="-342900">
              <a:lnSpc>
                <a:spcPct val="80000"/>
              </a:lnSpc>
              <a:buFont typeface="Wingdings" panose="05000000000000000000" pitchFamily="2" charset="2"/>
              <a:buChar char="§"/>
            </a:pPr>
            <a:r>
              <a:rPr lang="el-GR" sz="2400" dirty="0">
                <a:sym typeface="Symbol" pitchFamily="18" charset="2"/>
              </a:rPr>
              <a:t>Μαύρες ελιές (</a:t>
            </a:r>
            <a:r>
              <a:rPr lang="el-GR" sz="2400" dirty="0" err="1">
                <a:sym typeface="Symbol" pitchFamily="18" charset="2"/>
              </a:rPr>
              <a:t>ώριμάζουν</a:t>
            </a:r>
            <a:r>
              <a:rPr lang="el-GR" sz="2400" dirty="0">
                <a:sym typeface="Symbol" pitchFamily="18" charset="2"/>
              </a:rPr>
              <a:t> με ζύμες) αναπτύσσουν αέρια από </a:t>
            </a:r>
            <a:r>
              <a:rPr lang="el-GR" sz="2400" dirty="0" err="1">
                <a:sym typeface="Symbol" pitchFamily="18" charset="2"/>
              </a:rPr>
              <a:t>ετεροζυμωτικά</a:t>
            </a:r>
            <a:r>
              <a:rPr lang="el-GR" sz="2400" dirty="0">
                <a:sym typeface="Symbol" pitchFamily="18" charset="2"/>
              </a:rPr>
              <a:t> γαλακτικά βακτήρια και άγριες ζύμες</a:t>
            </a:r>
            <a:r>
              <a:rPr lang="en-US" sz="2400" dirty="0">
                <a:sym typeface="Symbol" pitchFamily="18" charset="2"/>
              </a:rPr>
              <a:t>, </a:t>
            </a:r>
            <a:r>
              <a:rPr lang="el-GR" sz="2400" dirty="0">
                <a:sym typeface="Symbol" pitchFamily="18" charset="2"/>
              </a:rPr>
              <a:t>ή γεύση </a:t>
            </a:r>
            <a:r>
              <a:rPr lang="el-GR" sz="2400" dirty="0" err="1">
                <a:sym typeface="Symbol" pitchFamily="18" charset="2"/>
              </a:rPr>
              <a:t>προπιονικού</a:t>
            </a:r>
            <a:r>
              <a:rPr lang="el-GR" sz="2400" dirty="0">
                <a:sym typeface="Symbol" pitchFamily="18" charset="2"/>
              </a:rPr>
              <a:t> οξέος </a:t>
            </a:r>
            <a:r>
              <a:rPr lang="en-US" sz="2400" dirty="0">
                <a:sym typeface="Symbol" pitchFamily="18" charset="2"/>
              </a:rPr>
              <a:t>(</a:t>
            </a:r>
            <a:r>
              <a:rPr lang="en-US" sz="2400" dirty="0" err="1">
                <a:sym typeface="Symbol" pitchFamily="18" charset="2"/>
              </a:rPr>
              <a:t>Propionibacterium</a:t>
            </a:r>
            <a:r>
              <a:rPr lang="en-US" sz="2400" dirty="0" smtClean="0">
                <a:sym typeface="Symbol" pitchFamily="18" charset="2"/>
              </a:rPr>
              <a:t>)</a:t>
            </a:r>
            <a:r>
              <a:rPr lang="el-GR" sz="2400" dirty="0" smtClean="0">
                <a:sym typeface="Symbol" pitchFamily="18" charset="2"/>
              </a:rPr>
              <a:t>,</a:t>
            </a:r>
            <a:endParaRPr lang="en-US" sz="2400" dirty="0">
              <a:sym typeface="Symbol" pitchFamily="18" charset="2"/>
            </a:endParaRPr>
          </a:p>
        </p:txBody>
      </p:sp>
      <p:sp>
        <p:nvSpPr>
          <p:cNvPr id="6" name="Θέση υποσέλιδου 3" descr="."/>
          <p:cNvSpPr txBox="1">
            <a:spLocks/>
          </p:cNvSpPr>
          <p:nvPr/>
        </p:nvSpPr>
        <p:spPr>
          <a:xfrm>
            <a:off x="3181325" y="6165304"/>
            <a:ext cx="3190875" cy="648072"/>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Μικροβιολογική Αλλοίωση Προϊόντων Φυτικής Προέλευσης και δείκτες μικροβιολογικής αλλοίωσης</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0/2/2005 8:14:22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9,7,6,12,"/>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9,2,6,12,"/>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7,6,5,9,"/>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9,7,5,11,"/>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11,6,9,13,"/>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13,9,15,5,"/>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5,7,8,4,14,"/>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6,2,17,5,"/>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9,6,5,11,"/>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9,2,5,4,"/>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12,10,15,4,"/>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3,11,10,9,"/>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25.xml><?xml version="1.0" encoding="utf-8"?>
<p:tagLst xmlns:a="http://schemas.openxmlformats.org/drawingml/2006/main" xmlns:r="http://schemas.openxmlformats.org/officeDocument/2006/relationships" xmlns:p="http://schemas.openxmlformats.org/presentationml/2006/main">
  <p:tag name="ZHAW.ACCESSIBILITYADDIN.READINGORDER" val="9,6,11,4,"/>
</p:tagLst>
</file>

<file path=ppt/tags/tag26.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27.xml><?xml version="1.0" encoding="utf-8"?>
<p:tagLst xmlns:a="http://schemas.openxmlformats.org/drawingml/2006/main" xmlns:r="http://schemas.openxmlformats.org/officeDocument/2006/relationships" xmlns:p="http://schemas.openxmlformats.org/presentationml/2006/main">
  <p:tag name="ZHAW.ACCESSIBILITYADDIN.READINGORDER" val="7,9,10,4,"/>
</p:tagLst>
</file>

<file path=ppt/tags/tag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9.xml><?xml version="1.0" encoding="utf-8"?>
<p:tagLst xmlns:a="http://schemas.openxmlformats.org/drawingml/2006/main" xmlns:r="http://schemas.openxmlformats.org/officeDocument/2006/relationships" xmlns:p="http://schemas.openxmlformats.org/presentationml/2006/main">
  <p:tag name="ZHAW.ACCESSIBILITYADDIN.READINGORDER" val="7,2,10,4,"/>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1.xml><?xml version="1.0" encoding="utf-8"?>
<p:tagLst xmlns:a="http://schemas.openxmlformats.org/drawingml/2006/main" xmlns:r="http://schemas.openxmlformats.org/officeDocument/2006/relationships" xmlns:p="http://schemas.openxmlformats.org/presentationml/2006/main">
  <p:tag name="ZHAW.ACCESSIBILITYADDIN.READINGORDER" val="5,11,12,2,3,7,4,"/>
</p:tagLst>
</file>

<file path=ppt/tags/tag32.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9,4,14,"/>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3F735653-20CA-4167-9A8A-2B7EA8D19964}">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4396</TotalTime>
  <Words>1422</Words>
  <Application>Microsoft Office PowerPoint</Application>
  <PresentationFormat>Προβολή στην οθόνη (4:3)</PresentationFormat>
  <Paragraphs>220</Paragraphs>
  <Slides>26</Slides>
  <Notes>24</Notes>
  <HiddenSlides>0</HiddenSlides>
  <MMClips>0</MMClips>
  <ScaleCrop>false</ScaleCrop>
  <HeadingPairs>
    <vt:vector size="4" baseType="variant">
      <vt:variant>
        <vt:lpstr>Θέμα</vt:lpstr>
      </vt:variant>
      <vt:variant>
        <vt:i4>1</vt:i4>
      </vt:variant>
      <vt:variant>
        <vt:lpstr>Τίτλοι διαφανειών</vt:lpstr>
      </vt:variant>
      <vt:variant>
        <vt:i4>26</vt:i4>
      </vt:variant>
    </vt:vector>
  </HeadingPairs>
  <TitlesOfParts>
    <vt:vector size="27" baseType="lpstr">
      <vt:lpstr>Θέμα του Office</vt:lpstr>
      <vt:lpstr>Μικροβιολογία Τροφίμων I</vt:lpstr>
      <vt:lpstr>Άδειες Χρήσης</vt:lpstr>
      <vt:lpstr>Χρηματοδότηση</vt:lpstr>
      <vt:lpstr>Σκοποί  ενότητας</vt:lpstr>
      <vt:lpstr>Περιεχόμενα ενότητας</vt:lpstr>
      <vt:lpstr>Αλλοιογόνοι μικροοργανισμοί (1 από 14)</vt:lpstr>
      <vt:lpstr>Αλλοιογόνοι μικροοργανισμοί (2 από 14)</vt:lpstr>
      <vt:lpstr>Αλλοιογόνοι μικροοργανισμοί (3 από 14)</vt:lpstr>
      <vt:lpstr>Αλλοιογόνοι μικροοργανισμοί (4 από 14)</vt:lpstr>
      <vt:lpstr>Αλλοιογόνοι μικροοργανισμοί (5 από 14)</vt:lpstr>
      <vt:lpstr>Αλλοιογόνοι μικροοργανισμοί (6 από 14)</vt:lpstr>
      <vt:lpstr>Αλλοιογόνοι μικροοργανισμοί  (7 από 14)</vt:lpstr>
      <vt:lpstr>Αλλοιογόνοι μικροοργανισμοί  (8 από 14)</vt:lpstr>
      <vt:lpstr>Αλλοιογόνοι μικροοργανισμοί  (9 από 14)</vt:lpstr>
      <vt:lpstr>Αλλοιογόνοι μικροοργανισμοί (10 από 14)</vt:lpstr>
      <vt:lpstr>Αλλοιογόνοι μικροοργανισμοί (11 από 14)</vt:lpstr>
      <vt:lpstr>Αλλοιογόνοι μικροοργανισμοί (12 από 14)</vt:lpstr>
      <vt:lpstr>Αλλοιογόνοι μικροοργανισμοί (13 από 14)</vt:lpstr>
      <vt:lpstr>Αλλοιογόνοι μικροοργανισμοί (14 από 14)</vt:lpstr>
      <vt:lpstr>Μικροβιακοί δείκτες ασφάλειας και ποιότητας τροφίμων (1 από 5)</vt:lpstr>
      <vt:lpstr>Μικροβιακοί δείκτες ασφάλειας και ποιότητας τροφίμων (2 από 5)</vt:lpstr>
      <vt:lpstr>Μικροβιακοί δείκτες ασφάλειας και ποιότητας τροφίμων (3 από 5)</vt:lpstr>
      <vt:lpstr>Μικροβιακοί δείκτες ασφάλειας και ποιότητας τροφίμων (4 από 5)</vt:lpstr>
      <vt:lpstr>Μικροβιακοί δείκτες ασφάλειας και ποιότητας τροφίμων (5 από 5)</vt:lpstr>
      <vt:lpstr>Παρουσίαση του PowerPoint</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Μικροβιολογία Τροφίμων I</dc:title>
  <dc:subject>Μικροβιολογική Αλλοίωση Προϊόντων Φυτικής Προέλευσης και δείκτες μικροβιολογικής αλλοίωσης.</dc:subject>
  <dc:creator>Δρ. Ιωάννης Γιαβάσης</dc:creator>
  <cp:keywords>Μικροβιολογική Αλλοίωση Προϊόντων Φυτικής Προέλευσης και δείκτες μικροβιολογικής αλλοίωσης</cp:keywords>
  <cp:lastModifiedBy>Windows User</cp:lastModifiedBy>
  <cp:revision>376</cp:revision>
  <dcterms:created xsi:type="dcterms:W3CDTF">2012-09-06T09:03:05Z</dcterms:created>
  <dcterms:modified xsi:type="dcterms:W3CDTF">2005-10-02T05:14:36Z</dcterms:modified>
</cp:coreProperties>
</file>