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notesSlides/notesSlide1.xml" ContentType="application/vnd.openxmlformats-officedocument.presentationml.notesSlide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2"/>
  </p:sldMasterIdLst>
  <p:notesMasterIdLst>
    <p:notesMasterId r:id="rId15"/>
  </p:notesMasterIdLst>
  <p:sldIdLst>
    <p:sldId id="257" r:id="rId3"/>
    <p:sldId id="258" r:id="rId4"/>
    <p:sldId id="324" r:id="rId5"/>
    <p:sldId id="261" r:id="rId6"/>
    <p:sldId id="360" r:id="rId7"/>
    <p:sldId id="361" r:id="rId8"/>
    <p:sldId id="362" r:id="rId9"/>
    <p:sldId id="363" r:id="rId10"/>
    <p:sldId id="364" r:id="rId11"/>
    <p:sldId id="365" r:id="rId12"/>
    <p:sldId id="366" r:id="rId13"/>
    <p:sldId id="325" r:id="rId14"/>
  </p:sldIdLst>
  <p:sldSz cx="9144000" cy="6858000" type="screen4x3"/>
  <p:notesSz cx="6858000" cy="9144000"/>
  <p:custDataLst>
    <p:tags r:id="rId16"/>
  </p:custDataLst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NPet" initials="N" lastIdx="3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  <a:srgbClr val="663300"/>
    <a:srgbClr val="6600FF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E9639D4-E3E2-4D34-9284-5A2195B3D0D7}" styleName="Φωτεινό στυλ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-180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commentAuthors" Target="commentAuthors.xml"/><Relationship Id="rId2" Type="http://schemas.openxmlformats.org/officeDocument/2006/relationships/slideMaster" Target="slideMasters/slideMaster1.xml"/><Relationship Id="rId16" Type="http://schemas.openxmlformats.org/officeDocument/2006/relationships/tags" Target="tags/tag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05C097-04B7-44E1-9968-25C5DB2563B3}" type="datetimeFigureOut">
              <a:rPr lang="el-GR" smtClean="0"/>
              <a:pPr/>
              <a:t>5/5/2014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0EBB63-910B-484B-BBB9-ECB9018BB688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166338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CCA508-3B63-4BA9-93AF-AA2EFF565143}" type="slidenum">
              <a:rPr lang="el-GR" smtClean="0"/>
              <a:pPr/>
              <a:t>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363420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Στυλ κύριου υπότιτλου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27ACE-FA03-481B-A944-F1F9C7A6C06F}" type="datetime1">
              <a:rPr lang="el-GR" smtClean="0"/>
              <a:t>5/5/2014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Αρχιτεκτονική και Μέθοδοι Σχεδίασης</a:t>
            </a:r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3E41E-24DC-44E5-A242-12538B377EB6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240417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626B94-859F-45E2-B6D8-3F4AFDAAC21C}" type="datetime1">
              <a:rPr lang="el-GR" smtClean="0"/>
              <a:t>5/5/2014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Αρχιτεκτονική και Μέθοδοι Σχεδίασης</a:t>
            </a:r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3E41E-24DC-44E5-A242-12538B377EB6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557663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CF0188-CD73-4327-92F5-0C2ACE29070A}" type="datetime1">
              <a:rPr lang="el-GR" smtClean="0"/>
              <a:t>5/5/2014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Αρχιτεκτονική και Μέθοδοι Σχεδίασης</a:t>
            </a:r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3E41E-24DC-44E5-A242-12538B377EB6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47411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C11A5-92E4-41C3-A138-80175CE53EEE}" type="datetime1">
              <a:rPr lang="el-GR" smtClean="0"/>
              <a:t>5/5/2014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Αρχιτεκτονική και Μέθοδοι Σχεδίασης</a:t>
            </a:r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3E41E-24DC-44E5-A242-12538B377EB6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74036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F53F2-A09B-4F33-86D2-2171A68C2F17}" type="datetime1">
              <a:rPr lang="el-GR" smtClean="0"/>
              <a:t>5/5/2014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Αρχιτεκτονική και Μέθοδοι Σχεδίασης</a:t>
            </a:r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3E41E-24DC-44E5-A242-12538B377EB6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526510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C4CEF-F073-49D3-932D-0B9F3A7A3387}" type="datetime1">
              <a:rPr lang="el-GR" smtClean="0"/>
              <a:t>5/5/2014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Αρχιτεκτονική και Μέθοδοι Σχεδίασης</a:t>
            </a:r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3E41E-24DC-44E5-A242-12538B377EB6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365944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0F522-D308-4C46-9631-85DCDE932B3B}" type="datetime1">
              <a:rPr lang="el-GR" smtClean="0"/>
              <a:t>5/5/2014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Αρχιτεκτονική και Μέθοδοι Σχεδίασης</a:t>
            </a:r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3E41E-24DC-44E5-A242-12538B377EB6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746606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64D696-4110-4762-B606-4FBA003638FA}" type="datetime1">
              <a:rPr lang="el-GR" smtClean="0"/>
              <a:t>5/5/2014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Αρχιτεκτονική και Μέθοδοι Σχεδίασης</a:t>
            </a:r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3E41E-24DC-44E5-A242-12538B377EB6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782472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8A22E-252A-4435-8A91-0FD7DD753584}" type="datetime1">
              <a:rPr lang="el-GR" smtClean="0"/>
              <a:t>5/5/2014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Αρχιτεκτονική και Μέθοδοι Σχεδίασης</a:t>
            </a:r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3E41E-24DC-44E5-A242-12538B377EB6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676870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BB1BFB-F172-4C6C-AD0E-487A054C8E7F}" type="datetime1">
              <a:rPr lang="el-GR" smtClean="0"/>
              <a:t>5/5/2014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Αρχιτεκτονική και Μέθοδοι Σχεδίασης</a:t>
            </a:r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3E41E-24DC-44E5-A242-12538B377EB6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370894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213E7-D3A6-48AC-AE05-509EA4E0676C}" type="datetime1">
              <a:rPr lang="el-GR" smtClean="0"/>
              <a:t>5/5/2014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Αρχιτεκτονική και Μέθοδοι Σχεδίασης</a:t>
            </a:r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3E41E-24DC-44E5-A242-12538B377EB6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953634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08960F-44CE-484C-879C-8FD0FE5CB10F}" type="datetime1">
              <a:rPr lang="el-GR" smtClean="0"/>
              <a:t>5/5/2014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l-GR" smtClean="0"/>
              <a:t>Αρχιτεκτονική και Μέθοδοι Σχεδίασης</a:t>
            </a:r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B3E41E-24DC-44E5-A242-12538B377EB6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162097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hyperlink" Target="http://www.teilar.gr/" TargetMode="External"/><Relationship Id="rId7" Type="http://schemas.openxmlformats.org/officeDocument/2006/relationships/hyperlink" Target="http://www.edulll.gr/" TargetMode="Externa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image" Target="../media/image2.png"/><Relationship Id="rId5" Type="http://schemas.openxmlformats.org/officeDocument/2006/relationships/hyperlink" Target="http://creativecommons.org/licenses/by-nc-nd/3.0/deed.el" TargetMode="External"/><Relationship Id="rId4" Type="http://schemas.openxmlformats.org/officeDocument/2006/relationships/image" Target="../media/image1.jp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.xml"/><Relationship Id="rId5" Type="http://schemas.microsoft.com/office/2007/relationships/hdphoto" Target="../media/hdphoto1.wdp"/><Relationship Id="rId4" Type="http://schemas.openxmlformats.org/officeDocument/2006/relationships/image" Target="../media/image5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creativecommons.org/licenses/by-nc-nd/3.0/deed.el" TargetMode="Externa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2.xml"/><Relationship Id="rId6" Type="http://schemas.openxmlformats.org/officeDocument/2006/relationships/image" Target="../media/image3.png"/><Relationship Id="rId5" Type="http://schemas.openxmlformats.org/officeDocument/2006/relationships/hyperlink" Target="http://www.edulll.gr/" TargetMode="Externa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creativecommons.org/licenses/by-nc-nd/3.0/deed.el" TargetMode="Externa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Relationship Id="rId5" Type="http://schemas.openxmlformats.org/officeDocument/2006/relationships/image" Target="../media/image4.png"/><Relationship Id="rId4" Type="http://schemas.openxmlformats.org/officeDocument/2006/relationships/hyperlink" Target="http://www.edulll.gr/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tags" Target="../tags/tag5.xml"/><Relationship Id="rId6" Type="http://schemas.openxmlformats.org/officeDocument/2006/relationships/slide" Target="slide8.xml"/><Relationship Id="rId5" Type="http://schemas.openxmlformats.org/officeDocument/2006/relationships/slide" Target="slide5.xml"/><Relationship Id="rId4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Relationship Id="rId5" Type="http://schemas.microsoft.com/office/2007/relationships/hdphoto" Target="../media/hdphoto1.wdp"/><Relationship Id="rId4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Relationship Id="rId5" Type="http://schemas.microsoft.com/office/2007/relationships/hdphoto" Target="../media/hdphoto1.wdp"/><Relationship Id="rId4" Type="http://schemas.openxmlformats.org/officeDocument/2006/relationships/image" Target="../media/image5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Relationship Id="rId5" Type="http://schemas.microsoft.com/office/2007/relationships/hdphoto" Target="../media/hdphoto1.wdp"/><Relationship Id="rId4" Type="http://schemas.openxmlformats.org/officeDocument/2006/relationships/image" Target="../media/image5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Εικόνα 1" descr="Λογότυπο Τεχνολογικό Εκπαιδευτικό Ίδρυμα Θεσσαλίας.">
            <a:hlinkClick r:id="rId3" tooltip="Μετάβαση στην Ιστοσελίδα του Ιδρύματος"/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188" y="449376"/>
            <a:ext cx="3456432" cy="1146048"/>
          </a:xfrm>
          <a:prstGeom prst="rect">
            <a:avLst/>
          </a:prstGeom>
        </p:spPr>
      </p:pic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755576" y="1628801"/>
            <a:ext cx="7628012" cy="936103"/>
          </a:xfrm>
        </p:spPr>
        <p:txBody>
          <a:bodyPr>
            <a:noAutofit/>
          </a:bodyPr>
          <a:lstStyle/>
          <a:p>
            <a:r>
              <a:rPr lang="el-GR" sz="4100" b="1">
                <a:solidFill>
                  <a:prstClr val="black"/>
                </a:solidFill>
              </a:rPr>
              <a:t>Διοίκηση Ανθρωπίνων Πόρων</a:t>
            </a:r>
            <a:endParaRPr lang="el-GR" sz="4100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type="subTitle" idx="1"/>
          </p:nvPr>
        </p:nvSpPr>
        <p:spPr>
          <a:xfrm>
            <a:off x="395536" y="2564904"/>
            <a:ext cx="8352928" cy="3092946"/>
          </a:xfrm>
        </p:spPr>
        <p:txBody>
          <a:bodyPr>
            <a:normAutofit/>
          </a:bodyPr>
          <a:lstStyle/>
          <a:p>
            <a:pPr lvl="0">
              <a:lnSpc>
                <a:spcPct val="110000"/>
              </a:lnSpc>
              <a:spcBef>
                <a:spcPts val="0"/>
              </a:spcBef>
              <a:defRPr/>
            </a:pPr>
            <a:r>
              <a:rPr lang="el-GR" sz="3000" b="1" dirty="0">
                <a:solidFill>
                  <a:prstClr val="black"/>
                </a:solidFill>
                <a:cs typeface="Arial" charset="0"/>
              </a:rPr>
              <a:t>Ενότητα 3</a:t>
            </a:r>
            <a:r>
              <a:rPr lang="en-US" sz="3000" b="1" dirty="0" smtClean="0">
                <a:solidFill>
                  <a:prstClr val="black"/>
                </a:solidFill>
                <a:cs typeface="Arial" charset="0"/>
              </a:rPr>
              <a:t>:</a:t>
            </a:r>
            <a:r>
              <a:rPr lang="el-GR" sz="3000" b="1" dirty="0" smtClean="0">
                <a:solidFill>
                  <a:prstClr val="black"/>
                </a:solidFill>
                <a:cs typeface="Arial" charset="0"/>
              </a:rPr>
              <a:t> </a:t>
            </a:r>
            <a:r>
              <a:rPr lang="el-GR" sz="3000" dirty="0">
                <a:solidFill>
                  <a:prstClr val="black"/>
                </a:solidFill>
                <a:cs typeface="Arial" charset="0"/>
              </a:rPr>
              <a:t>Προσέλκυση Ανθρώπινου Δυναμικού</a:t>
            </a:r>
            <a:r>
              <a:rPr lang="en-US" sz="3000" dirty="0" smtClean="0">
                <a:solidFill>
                  <a:prstClr val="black"/>
                </a:solidFill>
                <a:cs typeface="Arial" charset="0"/>
              </a:rPr>
              <a:t>.</a:t>
            </a:r>
            <a:endParaRPr lang="el-GR" sz="3000" dirty="0">
              <a:solidFill>
                <a:prstClr val="black"/>
              </a:solidFill>
              <a:cs typeface="Arial" charset="0"/>
            </a:endParaRPr>
          </a:p>
          <a:p>
            <a:pPr lvl="0">
              <a:lnSpc>
                <a:spcPct val="110000"/>
              </a:lnSpc>
              <a:spcBef>
                <a:spcPts val="0"/>
              </a:spcBef>
              <a:defRPr/>
            </a:pPr>
            <a:r>
              <a:rPr lang="el-GR" sz="3000" dirty="0" smtClean="0">
                <a:solidFill>
                  <a:prstClr val="black"/>
                </a:solidFill>
                <a:cs typeface="Arial" charset="0"/>
              </a:rPr>
              <a:t>Διδάσκων</a:t>
            </a:r>
            <a:r>
              <a:rPr lang="el-GR" sz="3000" dirty="0">
                <a:solidFill>
                  <a:prstClr val="black"/>
                </a:solidFill>
                <a:cs typeface="Arial" charset="0"/>
              </a:rPr>
              <a:t>: </a:t>
            </a:r>
            <a:r>
              <a:rPr lang="el-GR" sz="3000" dirty="0" smtClean="0">
                <a:solidFill>
                  <a:prstClr val="black"/>
                </a:solidFill>
                <a:cs typeface="Arial" charset="0"/>
              </a:rPr>
              <a:t>Γεώργιος </a:t>
            </a:r>
            <a:r>
              <a:rPr lang="el-GR" sz="3000" dirty="0" err="1" smtClean="0">
                <a:solidFill>
                  <a:prstClr val="black"/>
                </a:solidFill>
                <a:cs typeface="Arial" charset="0"/>
              </a:rPr>
              <a:t>Ασπρίδης</a:t>
            </a:r>
            <a:r>
              <a:rPr lang="el-GR" sz="3000" dirty="0" smtClean="0">
                <a:solidFill>
                  <a:prstClr val="black"/>
                </a:solidFill>
                <a:cs typeface="Arial" charset="0"/>
              </a:rPr>
              <a:t>,</a:t>
            </a:r>
          </a:p>
          <a:p>
            <a:pPr lvl="0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defRPr/>
            </a:pPr>
            <a:r>
              <a:rPr lang="el-GR" sz="3000" dirty="0" smtClean="0">
                <a:solidFill>
                  <a:prstClr val="black"/>
                </a:solidFill>
                <a:cs typeface="Arial" charset="0"/>
              </a:rPr>
              <a:t>Επίκουρος Καθηγητής</a:t>
            </a:r>
            <a:r>
              <a:rPr lang="el-GR" sz="3000" dirty="0">
                <a:solidFill>
                  <a:prstClr val="black"/>
                </a:solidFill>
                <a:cs typeface="Arial" charset="0"/>
              </a:rPr>
              <a:t>.</a:t>
            </a:r>
          </a:p>
          <a:p>
            <a:pPr lvl="0">
              <a:lnSpc>
                <a:spcPct val="110000"/>
              </a:lnSpc>
              <a:spcBef>
                <a:spcPts val="0"/>
              </a:spcBef>
              <a:defRPr/>
            </a:pPr>
            <a:r>
              <a:rPr lang="el-GR" sz="3000" dirty="0">
                <a:solidFill>
                  <a:prstClr val="black"/>
                </a:solidFill>
                <a:cs typeface="Arial" charset="0"/>
              </a:rPr>
              <a:t>Τμήμα </a:t>
            </a:r>
            <a:r>
              <a:rPr lang="el-GR" sz="3000" dirty="0" smtClean="0">
                <a:solidFill>
                  <a:prstClr val="black"/>
                </a:solidFill>
                <a:cs typeface="Arial" charset="0"/>
              </a:rPr>
              <a:t>Διοίκησης Επιχειρήσεων</a:t>
            </a:r>
            <a:r>
              <a:rPr lang="el-GR" sz="2800" dirty="0" smtClean="0">
                <a:solidFill>
                  <a:prstClr val="black"/>
                </a:solidFill>
                <a:cs typeface="Arial" charset="0"/>
              </a:rPr>
              <a:t>. </a:t>
            </a:r>
            <a:endParaRPr lang="en-US" sz="2800" b="1" dirty="0">
              <a:solidFill>
                <a:prstClr val="black"/>
              </a:solidFill>
              <a:cs typeface="Arial" charset="0"/>
            </a:endParaRPr>
          </a:p>
          <a:p>
            <a:endParaRPr lang="el-GR" dirty="0"/>
          </a:p>
        </p:txBody>
      </p:sp>
      <p:pic>
        <p:nvPicPr>
          <p:cNvPr id="7" name="Εικόνα 2" descr="Λογότυπο για Άδειες χρήσης Creative Commons, B Y, NC, ND.">
            <a:hlinkClick r:id="rId5" tooltip="Μετάβαση στην Άδεια Χρήσης"/>
          </p:cNvPr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908175" y="5949950"/>
            <a:ext cx="1584325" cy="554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Εικόνα 3" descr="Λογότυπο Επιχειρησιακού Προγράμματος Εκπαίδευση και Δια βίου Μάθηση του Υπουργείου Παιδείας, ΕΣΠΑ 2007 - 2013, με τη σημαία της Ευρωπαϊκής Ένωσης, το οποίο συγχρηματοδοτείται από την Ευρωπαϊκή Ένωση (Ευρωπαϊκό Κοινωνικό Ταμείο) και από εθνικούς πόρους. ">
            <a:hlinkClick r:id="rId7" tooltip="Μετάβαση σε www.edulll.gr"/>
          </p:cNvPr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3492500" y="5657850"/>
            <a:ext cx="4310063" cy="1030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506603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 smtClean="0"/>
              <a:t>Πλεονεκτήματα των εσωτερικών πηγών</a:t>
            </a:r>
            <a:endParaRPr lang="el-GR" b="1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el-GR" dirty="0"/>
              <a:t>Η καλύτερη αξιολόγηση του ανθρώπινου δυναμικού.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l-GR" dirty="0"/>
              <a:t>Είναι καλύτεροι γνώστες της κουλτούρας και του αντικειμένου της εργασίας.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l-GR" dirty="0"/>
              <a:t>Μείωση προσλήψεων και άρα χαμηλότερο κόστος.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l-GR" dirty="0"/>
              <a:t>Δίνονται κίνητρα της διαδοχής και άρα έχουμε αύξηση της απόδοσης. </a:t>
            </a:r>
          </a:p>
          <a:p>
            <a:pPr>
              <a:buFont typeface="Wingdings" panose="05000000000000000000" pitchFamily="2" charset="2"/>
              <a:buChar char="ü"/>
            </a:pPr>
            <a:endParaRPr lang="el-GR" dirty="0"/>
          </a:p>
          <a:p>
            <a:pPr marL="0" indent="0">
              <a:buNone/>
            </a:pPr>
            <a:endParaRPr lang="el-GR" dirty="0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dirty="0">
                <a:solidFill>
                  <a:prstClr val="black"/>
                </a:solidFill>
                <a:cs typeface="Arial" charset="0"/>
              </a:rPr>
              <a:t>Προσέλκυση Ανθρώπινου Δυναμικού</a:t>
            </a:r>
            <a:endParaRPr lang="el-GR" dirty="0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3E41E-24DC-44E5-A242-12538B377EB6}" type="slidenum">
              <a:rPr lang="el-GR" smtClean="0"/>
              <a:pPr/>
              <a:t>10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64029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 smtClean="0"/>
              <a:t>Πλεονεκτήματα των εξωτερικών πηγών</a:t>
            </a:r>
            <a:endParaRPr lang="el-GR" b="1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el-GR" dirty="0"/>
              <a:t>Εύρος επιλογών.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l-GR" dirty="0"/>
              <a:t>Καινούργια τεχνογνωσία.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l-GR" dirty="0"/>
              <a:t>Καινούργια νοοτροπία. </a:t>
            </a:r>
          </a:p>
          <a:p>
            <a:pPr>
              <a:buFont typeface="Wingdings" panose="05000000000000000000" pitchFamily="2" charset="2"/>
              <a:buChar char="ü"/>
            </a:pPr>
            <a:endParaRPr lang="el-GR" dirty="0"/>
          </a:p>
          <a:p>
            <a:pPr>
              <a:buFont typeface="Wingdings" panose="05000000000000000000" pitchFamily="2" charset="2"/>
              <a:buChar char="ü"/>
            </a:pPr>
            <a:endParaRPr lang="el-GR" dirty="0"/>
          </a:p>
          <a:p>
            <a:pPr marL="0" indent="0">
              <a:buNone/>
            </a:pPr>
            <a:endParaRPr lang="el-GR" dirty="0"/>
          </a:p>
        </p:txBody>
      </p:sp>
      <p:pic>
        <p:nvPicPr>
          <p:cNvPr id="6" name="Εικόνα 1" descr="Εικονίδιο μετάβασης στα Περιεχόμενα.">
            <a:hlinkClick r:id="rId3" action="ppaction://hlinksldjump" tooltip="Επιστροφή στα Περιεχόμενα"/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250" y="6021288"/>
            <a:ext cx="576065" cy="651438"/>
          </a:xfrm>
          <a:prstGeom prst="rect">
            <a:avLst/>
          </a:prstGeom>
          <a:scene3d>
            <a:camera prst="isometricOffAxis1Right"/>
            <a:lightRig rig="threePt" dir="t"/>
          </a:scene3d>
        </p:spPr>
      </p:pic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dirty="0">
                <a:solidFill>
                  <a:prstClr val="black"/>
                </a:solidFill>
                <a:cs typeface="Arial" charset="0"/>
              </a:rPr>
              <a:t>Προσέλκυση Ανθρώπινου Δυναμικού</a:t>
            </a:r>
            <a:endParaRPr lang="el-GR" dirty="0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3E41E-24DC-44E5-A242-12538B377EB6}" type="slidenum">
              <a:rPr lang="el-GR" smtClean="0"/>
              <a:pPr/>
              <a:t>11</a:t>
            </a:fld>
            <a:endParaRPr lang="el-GR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99532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l-GR" b="1" dirty="0"/>
              <a:t>Τέλος </a:t>
            </a:r>
            <a:r>
              <a:rPr lang="el-GR" b="1" dirty="0" smtClean="0"/>
              <a:t>ενότητας</a:t>
            </a:r>
            <a:endParaRPr lang="el-GR" b="1" dirty="0"/>
          </a:p>
        </p:txBody>
      </p:sp>
      <p:sp>
        <p:nvSpPr>
          <p:cNvPr id="3" name="Υπότιτλος 1"/>
          <p:cNvSpPr>
            <a:spLocks noGrp="1"/>
          </p:cNvSpPr>
          <p:nvPr>
            <p:ph type="subTitle" idx="1"/>
          </p:nvPr>
        </p:nvSpPr>
        <p:spPr bwMode="gray"/>
        <p:txBody>
          <a:bodyPr>
            <a:normAutofit/>
          </a:bodyPr>
          <a:lstStyle/>
          <a:p>
            <a:pPr algn="r"/>
            <a:endParaRPr lang="el-GR" sz="20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r"/>
            <a:r>
              <a:rPr lang="el-GR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Επεξεργασία υλικού: </a:t>
            </a:r>
          </a:p>
          <a:p>
            <a:pPr algn="r"/>
            <a:r>
              <a:rPr lang="el-GR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Μέγας Χρήστος</a:t>
            </a:r>
            <a:endParaRPr lang="el-GR" sz="2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pic>
        <p:nvPicPr>
          <p:cNvPr id="6" name="Εικόνα 1" descr="Λογότυπο για Άδειες χρήσης Creative Commons B Y, NC, ND.">
            <a:hlinkClick r:id="rId3" tooltip="Μετάβαση στην Άδεια Χρήσης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908175" y="5949950"/>
            <a:ext cx="1584325" cy="554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Εικόνα 2" descr="Λογότυπο Επιχειρησιακού Προγράμματος Εκπαίδευση και Δια βίου Μάθηση. ">
            <a:hlinkClick r:id="rId5" tooltip="Μετάβαση στο www.edulll.gr/"/>
          </p:cNvPr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492500" y="5638800"/>
            <a:ext cx="4310063" cy="1030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671789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b="1" dirty="0" smtClean="0"/>
              <a:t>Άδειες χρήσης </a:t>
            </a:r>
            <a:endParaRPr lang="el-GR" dirty="0" smtClean="0"/>
          </a:p>
        </p:txBody>
      </p:sp>
      <p:sp>
        <p:nvSpPr>
          <p:cNvPr id="3075" name="Θέση περιεχομένου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spcBef>
                <a:spcPts val="0"/>
              </a:spcBef>
              <a:spcAft>
                <a:spcPts val="1200"/>
              </a:spcAft>
            </a:pPr>
            <a:r>
              <a:rPr lang="el-GR" sz="2800" dirty="0" smtClean="0"/>
              <a:t>Το παρόν εκπαιδευτικό υλικό υπόκειται στην παρακάτω άδεια χρήσ</a:t>
            </a:r>
            <a:r>
              <a:rPr lang="el-GR" sz="2800" dirty="0"/>
              <a:t>η</a:t>
            </a:r>
            <a:r>
              <a:rPr lang="el-GR" sz="2800" dirty="0" smtClean="0"/>
              <a:t>ς </a:t>
            </a:r>
            <a:r>
              <a:rPr lang="en-US" sz="2800" dirty="0" smtClean="0"/>
              <a:t>Creative Commons</a:t>
            </a:r>
            <a:r>
              <a:rPr lang="el-GR" sz="2800" dirty="0" smtClean="0"/>
              <a:t> (</a:t>
            </a:r>
            <a:r>
              <a:rPr lang="en-US" sz="2800" dirty="0" smtClean="0"/>
              <a:t>C C)</a:t>
            </a:r>
            <a:r>
              <a:rPr lang="el-GR" sz="2800" dirty="0" smtClean="0"/>
              <a:t>: </a:t>
            </a:r>
            <a:r>
              <a:rPr lang="el-GR" sz="2400" b="1" dirty="0" smtClean="0"/>
              <a:t>Αναφορά δημιουργού</a:t>
            </a:r>
            <a:r>
              <a:rPr lang="en-US" sz="2400" b="1" dirty="0" smtClean="0"/>
              <a:t> (B</a:t>
            </a:r>
            <a:r>
              <a:rPr lang="el-GR" sz="2400" b="1" dirty="0" smtClean="0"/>
              <a:t> </a:t>
            </a:r>
            <a:r>
              <a:rPr lang="en-US" sz="2400" b="1" dirty="0" smtClean="0"/>
              <a:t>Y)</a:t>
            </a:r>
            <a:r>
              <a:rPr lang="en-US" sz="2400" dirty="0" smtClean="0"/>
              <a:t>,</a:t>
            </a:r>
            <a:r>
              <a:rPr lang="el-GR" sz="2400" dirty="0" smtClean="0"/>
              <a:t> </a:t>
            </a:r>
            <a:r>
              <a:rPr lang="el-GR" sz="2400" b="1" dirty="0" smtClean="0"/>
              <a:t>Μη εμπορική χρήση</a:t>
            </a:r>
            <a:r>
              <a:rPr lang="en-US" sz="2400" b="1" dirty="0" smtClean="0"/>
              <a:t> (N</a:t>
            </a:r>
            <a:r>
              <a:rPr lang="el-GR" sz="2400" b="1" dirty="0" smtClean="0"/>
              <a:t> </a:t>
            </a:r>
            <a:r>
              <a:rPr lang="en-US" sz="2400" b="1" dirty="0" smtClean="0"/>
              <a:t>C)</a:t>
            </a:r>
            <a:r>
              <a:rPr lang="en-US" sz="2400" dirty="0" smtClean="0"/>
              <a:t>,</a:t>
            </a:r>
            <a:r>
              <a:rPr lang="el-GR" sz="2400" dirty="0" smtClean="0"/>
              <a:t> </a:t>
            </a:r>
            <a:r>
              <a:rPr lang="el-GR" sz="2400" b="1" dirty="0" smtClean="0"/>
              <a:t>Μη τροποποίηση</a:t>
            </a:r>
            <a:r>
              <a:rPr lang="en-US" sz="2400" b="1" dirty="0" smtClean="0"/>
              <a:t> (N</a:t>
            </a:r>
            <a:r>
              <a:rPr lang="el-GR" sz="2400" b="1" dirty="0" smtClean="0"/>
              <a:t> </a:t>
            </a:r>
            <a:r>
              <a:rPr lang="en-US" sz="2400" b="1" dirty="0" smtClean="0"/>
              <a:t>D)</a:t>
            </a:r>
            <a:r>
              <a:rPr lang="el-GR" sz="2400" dirty="0"/>
              <a:t>,</a:t>
            </a:r>
            <a:r>
              <a:rPr lang="en-US" sz="2400" dirty="0" smtClean="0"/>
              <a:t> </a:t>
            </a:r>
            <a:r>
              <a:rPr lang="el-GR" sz="2400" b="1" dirty="0" smtClean="0"/>
              <a:t>3.0</a:t>
            </a:r>
            <a:r>
              <a:rPr lang="en-US" sz="2400" b="1" dirty="0" smtClean="0"/>
              <a:t>,</a:t>
            </a:r>
            <a:r>
              <a:rPr lang="el-GR" sz="2400" b="1" dirty="0" smtClean="0"/>
              <a:t> Μη εισαγόμενο</a:t>
            </a:r>
            <a:r>
              <a:rPr lang="en-US" sz="2400" b="1" dirty="0" smtClean="0"/>
              <a:t>.</a:t>
            </a:r>
            <a:r>
              <a:rPr lang="en-US" sz="2400" dirty="0" smtClean="0"/>
              <a:t> </a:t>
            </a:r>
            <a:endParaRPr lang="el-GR" sz="2400" dirty="0" smtClean="0"/>
          </a:p>
          <a:p>
            <a:pPr eaLnBrk="1" hangingPunct="1"/>
            <a:r>
              <a:rPr lang="el-GR" sz="2800" dirty="0" smtClean="0"/>
              <a:t>Για εκπαιδευτικό υλικό, όπως εικόνες, που υπόκειται σε άλλου τύπου άδειας χρήσης, η άδεια χρήσης αναφέρεται ρητώς. </a:t>
            </a:r>
          </a:p>
        </p:txBody>
      </p:sp>
      <p:pic>
        <p:nvPicPr>
          <p:cNvPr id="5" name="Εικόνα 1" descr="  Λογότυπο για Άδειες χρήσης Creative Commons, B Y, NC, ND. ">
            <a:hlinkClick r:id="rId3" tooltip="Μετάβαση στην Άδεια Χρήσης 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779838" y="5516563"/>
            <a:ext cx="1584325" cy="554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034B054-DA0D-4AD9-A3C5-59235BE4FE8B}" type="slidenum">
              <a:rPr lang="el-GR" sz="1400" smtClean="0">
                <a:solidFill>
                  <a:prstClr val="black"/>
                </a:solidFill>
              </a:rPr>
              <a:pPr>
                <a:defRPr/>
              </a:pPr>
              <a:t>2</a:t>
            </a:fld>
            <a:endParaRPr lang="el-GR" sz="1400" dirty="0">
              <a:solidFill>
                <a:prstClr val="black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4690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b="1" dirty="0" smtClean="0"/>
              <a:t>Χρηματοδότηση </a:t>
            </a:r>
          </a:p>
        </p:txBody>
      </p:sp>
      <p:sp>
        <p:nvSpPr>
          <p:cNvPr id="4099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>
              <a:spcBef>
                <a:spcPts val="0"/>
              </a:spcBef>
              <a:spcAft>
                <a:spcPts val="600"/>
              </a:spcAft>
            </a:pPr>
            <a:r>
              <a:rPr lang="el-GR" sz="2000" dirty="0" smtClean="0"/>
              <a:t>Το παρόν εκπαιδευτικό υλικό έχει αναπτυχθεί στα πλαίσια του εκπαιδευτικού έργου του διδάσκοντα</a:t>
            </a:r>
            <a:r>
              <a:rPr lang="en-US" sz="2000" dirty="0" smtClean="0"/>
              <a:t>.</a:t>
            </a:r>
            <a:r>
              <a:rPr lang="el-GR" sz="2000" dirty="0" smtClean="0"/>
              <a:t> </a:t>
            </a:r>
            <a:endParaRPr lang="en-US" sz="2000" dirty="0" smtClean="0"/>
          </a:p>
          <a:p>
            <a:pPr lvl="0">
              <a:spcBef>
                <a:spcPts val="0"/>
              </a:spcBef>
              <a:spcAft>
                <a:spcPts val="600"/>
              </a:spcAft>
            </a:pPr>
            <a:r>
              <a:rPr lang="el-GR" sz="2000" dirty="0">
                <a:solidFill>
                  <a:prstClr val="black"/>
                </a:solidFill>
              </a:rPr>
              <a:t>Το έργο «</a:t>
            </a:r>
            <a:r>
              <a:rPr lang="el-GR" sz="2000" b="1" dirty="0">
                <a:solidFill>
                  <a:prstClr val="black"/>
                </a:solidFill>
              </a:rPr>
              <a:t>Ανοικτά Ακαδημαϊκά Μαθήματα στο ΤΕΙ Θεσσαλίας</a:t>
            </a:r>
            <a:r>
              <a:rPr lang="el-GR" sz="2000" dirty="0">
                <a:solidFill>
                  <a:prstClr val="black"/>
                </a:solidFill>
              </a:rPr>
              <a:t>» έχει χρηματοδοτήσει μόνο τη αναδιαμόρφωση του εκπαιδευτικού υλικού</a:t>
            </a:r>
            <a:r>
              <a:rPr lang="el-GR" sz="2000" dirty="0" smtClean="0">
                <a:solidFill>
                  <a:prstClr val="black"/>
                </a:solidFill>
              </a:rPr>
              <a:t>.</a:t>
            </a:r>
            <a:endParaRPr lang="el-GR" sz="2000" dirty="0" smtClean="0"/>
          </a:p>
          <a:p>
            <a:pPr eaLnBrk="1" hangingPunct="1">
              <a:spcBef>
                <a:spcPts val="0"/>
              </a:spcBef>
            </a:pPr>
            <a:r>
              <a:rPr lang="el-GR" sz="2000" dirty="0" smtClean="0"/>
              <a:t>Το έργο υλοποιείται στο πλαίσιο του Επιχειρησιακού Προγράμματος  «Εκπαίδευση και Δια Βίου Μάθηση» και συγχρηματοδοτείται από την Ευρωπαϊκή Ένωση (Ευρωπαϊκό Κοινωνικό Ταμείο) και από εθνικούς πόρους</a:t>
            </a:r>
            <a:r>
              <a:rPr lang="en-US" sz="2000" dirty="0" smtClean="0"/>
              <a:t>. </a:t>
            </a:r>
            <a:endParaRPr lang="el-GR" sz="2000" dirty="0" smtClean="0"/>
          </a:p>
        </p:txBody>
      </p:sp>
      <p:pic>
        <p:nvPicPr>
          <p:cNvPr id="6" name="Εικόνα 1" descr=" Λογότυπο Επιχειρησιακού Προγράμματος Εκπαίδευση και Δια βίου Μάθηση.   ">
            <a:hlinkClick r:id="rId4" tooltip="Μετάβαση σε www.edulll.gr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84213" y="4221163"/>
            <a:ext cx="7848600" cy="2016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034B054-DA0D-4AD9-A3C5-59235BE4FE8B}" type="slidenum">
              <a:rPr lang="el-GR" sz="1400" smtClean="0">
                <a:solidFill>
                  <a:prstClr val="black"/>
                </a:solidFill>
              </a:rPr>
              <a:pPr>
                <a:defRPr/>
              </a:pPr>
              <a:t>3</a:t>
            </a:fld>
            <a:endParaRPr lang="el-GR" sz="1400" dirty="0">
              <a:solidFill>
                <a:prstClr val="black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01819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b="1" dirty="0" smtClean="0"/>
              <a:t>Περιεχόμενα ενότητας</a:t>
            </a:r>
          </a:p>
        </p:txBody>
      </p:sp>
      <p:sp>
        <p:nvSpPr>
          <p:cNvPr id="4" name="Θέση περιεχομένου 1">
            <a:hlinkClick r:id="rId5" action="ppaction://hlinksldjump" tooltip="Μετάβαση στη Διαφάνεια 6"/>
          </p:cNvPr>
          <p:cNvSpPr/>
          <p:nvPr/>
        </p:nvSpPr>
        <p:spPr>
          <a:xfrm>
            <a:off x="809255" y="1906645"/>
            <a:ext cx="7435151" cy="4320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l-GR" sz="2800" i="1" dirty="0">
                <a:solidFill>
                  <a:srgbClr val="0070C0"/>
                </a:solidFill>
              </a:rPr>
              <a:t>1)  </a:t>
            </a:r>
            <a:r>
              <a:rPr lang="el-GR" sz="2800" i="1" dirty="0" smtClean="0">
                <a:solidFill>
                  <a:srgbClr val="0070C0"/>
                </a:solidFill>
              </a:rPr>
              <a:t>Προσέλκυση Ανθρώπινου Δυναμικού</a:t>
            </a:r>
            <a:endParaRPr lang="el-GR" i="1" dirty="0">
              <a:solidFill>
                <a:srgbClr val="0070C0"/>
              </a:solidFill>
            </a:endParaRPr>
          </a:p>
        </p:txBody>
      </p:sp>
      <p:sp>
        <p:nvSpPr>
          <p:cNvPr id="14" name="Θέση περιεχομένου 2">
            <a:hlinkClick r:id="rId6" action="ppaction://hlinksldjump" tooltip="Μετάβαση στη Διαφάνεια 9"/>
          </p:cNvPr>
          <p:cNvSpPr/>
          <p:nvPr>
            <p:custDataLst>
              <p:tags r:id="rId2"/>
            </p:custDataLst>
          </p:nvPr>
        </p:nvSpPr>
        <p:spPr>
          <a:xfrm>
            <a:off x="809258" y="2685952"/>
            <a:ext cx="7435156" cy="4320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l-GR" sz="2800" i="1" dirty="0" smtClean="0">
                <a:solidFill>
                  <a:srgbClr val="0070C0"/>
                </a:solidFill>
              </a:rPr>
              <a:t>2) Πηγές Εξωτερικής Αγοράς Εργασίας</a:t>
            </a:r>
            <a:endParaRPr lang="el-GR" i="1" dirty="0">
              <a:solidFill>
                <a:srgbClr val="0070C0"/>
              </a:solidFill>
            </a:endParaRPr>
          </a:p>
        </p:txBody>
      </p:sp>
      <p:sp>
        <p:nvSpPr>
          <p:cNvPr id="16" name="Θέση περιεχομένου 3">
            <a:hlinkClick r:id="" action="ppaction://noaction"/>
          </p:cNvPr>
          <p:cNvSpPr/>
          <p:nvPr>
            <p:custDataLst>
              <p:tags r:id="rId3"/>
            </p:custDataLst>
          </p:nvPr>
        </p:nvSpPr>
        <p:spPr>
          <a:xfrm>
            <a:off x="809254" y="3501008"/>
            <a:ext cx="7435151" cy="4320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i="1" dirty="0">
                <a:solidFill>
                  <a:srgbClr val="0070C0"/>
                </a:solidFill>
              </a:rPr>
              <a:t>3</a:t>
            </a:r>
            <a:r>
              <a:rPr lang="el-GR" sz="2800" i="1" dirty="0" smtClean="0">
                <a:solidFill>
                  <a:srgbClr val="0070C0"/>
                </a:solidFill>
              </a:rPr>
              <a:t>) </a:t>
            </a:r>
            <a:r>
              <a:rPr lang="el-GR" sz="2800" i="1" dirty="0">
                <a:solidFill>
                  <a:srgbClr val="0070C0"/>
                </a:solidFill>
              </a:rPr>
              <a:t>Πηγές </a:t>
            </a:r>
            <a:r>
              <a:rPr lang="el-GR" sz="2800" i="1" dirty="0" smtClean="0">
                <a:solidFill>
                  <a:srgbClr val="0070C0"/>
                </a:solidFill>
              </a:rPr>
              <a:t>Εσωτερικής </a:t>
            </a:r>
            <a:r>
              <a:rPr lang="el-GR" sz="2800" i="1" dirty="0">
                <a:solidFill>
                  <a:srgbClr val="0070C0"/>
                </a:solidFill>
              </a:rPr>
              <a:t>Αγοράς Εργασίας</a:t>
            </a:r>
            <a:endParaRPr lang="el-GR" i="1" dirty="0">
              <a:solidFill>
                <a:srgbClr val="0070C0"/>
              </a:solidFill>
            </a:endParaRPr>
          </a:p>
        </p:txBody>
      </p:sp>
      <p:sp>
        <p:nvSpPr>
          <p:cNvPr id="9" name="Θέση υποσέλιδου 1" descr="."/>
          <p:cNvSpPr>
            <a:spLocks noGrp="1"/>
          </p:cNvSpPr>
          <p:nvPr>
            <p:ph type="ftr" sz="quarter" idx="11"/>
          </p:nvPr>
        </p:nvSpPr>
        <p:spPr>
          <a:xfrm>
            <a:off x="3052192" y="6356350"/>
            <a:ext cx="3031976" cy="365125"/>
          </a:xfrm>
        </p:spPr>
        <p:txBody>
          <a:bodyPr/>
          <a:lstStyle/>
          <a:p>
            <a:r>
              <a:rPr lang="el-GR" sz="1400" dirty="0">
                <a:solidFill>
                  <a:prstClr val="black"/>
                </a:solidFill>
                <a:cs typeface="Arial" charset="0"/>
              </a:rPr>
              <a:t>Προσέλκυση Ανθρώπινου Δυναμικού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6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AE728C-E611-4819-AE43-A6ECB79E445A}" type="slidenum">
              <a:rPr lang="el-GR" sz="1400" smtClean="0">
                <a:solidFill>
                  <a:prstClr val="black"/>
                </a:solidFill>
              </a:rPr>
              <a:pPr>
                <a:defRPr/>
              </a:pPr>
              <a:t>4</a:t>
            </a:fld>
            <a:endParaRPr lang="el-GR" sz="1400" dirty="0">
              <a:solidFill>
                <a:prstClr val="black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75515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 smtClean="0"/>
              <a:t>Προσέλκυση Ανθρώπινου Δυναμικού</a:t>
            </a:r>
            <a:endParaRPr lang="el-GR" b="1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l-GR" sz="3400" dirty="0"/>
              <a:t>Η </a:t>
            </a:r>
            <a:r>
              <a:rPr lang="el-GR" sz="3400" b="1" dirty="0"/>
              <a:t>διαδικασία</a:t>
            </a:r>
            <a:r>
              <a:rPr lang="el-GR" sz="3400" dirty="0"/>
              <a:t> με την οποία οι οργανώσεις </a:t>
            </a:r>
            <a:r>
              <a:rPr lang="el-GR" sz="3400" b="1" dirty="0"/>
              <a:t>εντοπίζουν και προσελκύουν </a:t>
            </a:r>
            <a:r>
              <a:rPr lang="el-GR" sz="3400" dirty="0"/>
              <a:t>άτομα για να καλύψουν τις κενές θέσεις εργασίας.  </a:t>
            </a:r>
            <a:endParaRPr lang="el-GR" sz="3400" dirty="0" smtClean="0"/>
          </a:p>
          <a:p>
            <a:pPr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l-GR" sz="3400" dirty="0" smtClean="0"/>
              <a:t>Πρέπει </a:t>
            </a:r>
            <a:r>
              <a:rPr lang="el-GR" sz="3400" dirty="0"/>
              <a:t>να ξέρουμε τις κενές θέσεις εργασίας, να προσδιορίζουμε τα απαραίτητα προσόντα που χρειάζονται για την κάθε θέση και να γνωρίζουμε την εξέλιξή τους.  </a:t>
            </a:r>
            <a:endParaRPr lang="el-GR" sz="3400" dirty="0" smtClean="0"/>
          </a:p>
          <a:p>
            <a:pPr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l-GR" sz="3400" dirty="0" smtClean="0"/>
              <a:t>O </a:t>
            </a:r>
            <a:r>
              <a:rPr lang="el-GR" sz="3400" dirty="0"/>
              <a:t>στόχος με την προσέλκυση είναι να δείξουμε ότι στην επιχείρηση υπάρχουν κενές θέσεις εργασίας και να περιγράψουμε με τι ασχολείται η κάθε θέση. </a:t>
            </a:r>
          </a:p>
          <a:p>
            <a:pPr marL="0" indent="0">
              <a:buNone/>
            </a:pPr>
            <a:endParaRPr lang="el-GR" dirty="0"/>
          </a:p>
        </p:txBody>
      </p:sp>
      <p:pic>
        <p:nvPicPr>
          <p:cNvPr id="6" name="Εικόνα 1" descr="Εικονίδιο μετάβασης στα Περιεχόμενα.">
            <a:hlinkClick r:id="rId3" action="ppaction://hlinksldjump" tooltip="Επιστροφή στα Περιεχόμενα"/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250" y="6021288"/>
            <a:ext cx="576065" cy="651438"/>
          </a:xfrm>
          <a:prstGeom prst="rect">
            <a:avLst/>
          </a:prstGeom>
          <a:scene3d>
            <a:camera prst="isometricOffAxis1Right"/>
            <a:lightRig rig="threePt" dir="t"/>
          </a:scene3d>
        </p:spPr>
      </p:pic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dirty="0">
                <a:solidFill>
                  <a:prstClr val="black"/>
                </a:solidFill>
                <a:cs typeface="Arial" charset="0"/>
              </a:rPr>
              <a:t>Προσέλκυση Ανθρώπινου Δυναμικού</a:t>
            </a:r>
            <a:endParaRPr lang="el-GR" dirty="0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3E41E-24DC-44E5-A242-12538B377EB6}" type="slidenum">
              <a:rPr lang="el-GR" smtClean="0"/>
              <a:pPr/>
              <a:t>5</a:t>
            </a:fld>
            <a:endParaRPr lang="el-GR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19412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 smtClean="0"/>
              <a:t>Πηγές της εξωτερικής Αγοράς Εργασίας</a:t>
            </a:r>
            <a:endParaRPr lang="el-GR" b="1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dirty="0"/>
              <a:t>Υπηρεσίες δημόσιες ή ιδιωτικές για εύρεση εργασίας.</a:t>
            </a:r>
          </a:p>
          <a:p>
            <a:r>
              <a:rPr lang="en-US" dirty="0" smtClean="0"/>
              <a:t>Leasing</a:t>
            </a:r>
            <a:r>
              <a:rPr lang="el-GR" dirty="0" smtClean="0"/>
              <a:t>.</a:t>
            </a:r>
            <a:endParaRPr lang="el-GR" dirty="0"/>
          </a:p>
          <a:p>
            <a:r>
              <a:rPr lang="el-GR" dirty="0"/>
              <a:t>Αγγελίες.</a:t>
            </a:r>
          </a:p>
          <a:p>
            <a:r>
              <a:rPr lang="el-GR" dirty="0"/>
              <a:t>Πρακτική άσκηση φοιτητών.</a:t>
            </a:r>
          </a:p>
          <a:p>
            <a:r>
              <a:rPr lang="el-GR" dirty="0"/>
              <a:t>Ημέρες, σεμινάρια καριέρας.</a:t>
            </a:r>
          </a:p>
          <a:p>
            <a:r>
              <a:rPr lang="el-GR" dirty="0"/>
              <a:t>Ανταγωνιστικές επιχειρήσεις.</a:t>
            </a:r>
          </a:p>
          <a:p>
            <a:r>
              <a:rPr lang="el-GR" dirty="0"/>
              <a:t>Συστάσεις προσωπικού μέσω τρίτων.</a:t>
            </a:r>
          </a:p>
          <a:p>
            <a:pPr marL="0" indent="0">
              <a:buNone/>
            </a:pPr>
            <a:endParaRPr lang="el-GR" dirty="0"/>
          </a:p>
        </p:txBody>
      </p:sp>
      <p:pic>
        <p:nvPicPr>
          <p:cNvPr id="6" name="Εικόνα 1" descr="Εικονίδιο μετάβασης στα Περιεχόμενα.">
            <a:hlinkClick r:id="rId3" action="ppaction://hlinksldjump" tooltip="Επιστροφή στα Περιεχόμενα"/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250" y="6021288"/>
            <a:ext cx="576065" cy="651438"/>
          </a:xfrm>
          <a:prstGeom prst="rect">
            <a:avLst/>
          </a:prstGeom>
          <a:scene3d>
            <a:camera prst="isometricOffAxis1Right"/>
            <a:lightRig rig="threePt" dir="t"/>
          </a:scene3d>
        </p:spPr>
      </p:pic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dirty="0">
                <a:solidFill>
                  <a:prstClr val="black"/>
                </a:solidFill>
                <a:cs typeface="Arial" charset="0"/>
              </a:rPr>
              <a:t>Προσέλκυση Ανθρώπινου Δυναμικού</a:t>
            </a:r>
            <a:endParaRPr lang="el-GR" dirty="0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3E41E-24DC-44E5-A242-12538B377EB6}" type="slidenum">
              <a:rPr lang="el-GR" smtClean="0"/>
              <a:pPr/>
              <a:t>6</a:t>
            </a:fld>
            <a:endParaRPr lang="el-GR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96143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 smtClean="0"/>
              <a:t>Πηγές της εσωτερικής Αγοράς Εργασίας</a:t>
            </a:r>
            <a:endParaRPr lang="el-GR" b="1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dirty="0"/>
              <a:t>Γνωριμίες.</a:t>
            </a:r>
          </a:p>
          <a:p>
            <a:r>
              <a:rPr lang="el-GR" dirty="0"/>
              <a:t>Μεταβολές στην υπηρεσιακή κατάσταση του προσωπικού (αλλαγή θέσεων, ανακατατάξεις).</a:t>
            </a:r>
          </a:p>
          <a:p>
            <a:r>
              <a:rPr lang="el-GR" dirty="0"/>
              <a:t>Αγγελίες μέσα στο χώρο εργασίας.</a:t>
            </a:r>
          </a:p>
          <a:p>
            <a:r>
              <a:rPr lang="el-GR" dirty="0"/>
              <a:t>Βάση δεδομένων προσωπικού.</a:t>
            </a:r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endParaRPr lang="el-GR" dirty="0"/>
          </a:p>
        </p:txBody>
      </p:sp>
      <p:pic>
        <p:nvPicPr>
          <p:cNvPr id="6" name="Εικόνα 1" descr="Εικονίδιο μετάβασης στα Περιεχόμενα.">
            <a:hlinkClick r:id="rId3" action="ppaction://hlinksldjump" tooltip="Επιστροφή στα Περιεχόμενα"/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250" y="6021288"/>
            <a:ext cx="576065" cy="651438"/>
          </a:xfrm>
          <a:prstGeom prst="rect">
            <a:avLst/>
          </a:prstGeom>
          <a:scene3d>
            <a:camera prst="isometricOffAxis1Right"/>
            <a:lightRig rig="threePt" dir="t"/>
          </a:scene3d>
        </p:spPr>
      </p:pic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dirty="0">
                <a:solidFill>
                  <a:prstClr val="black"/>
                </a:solidFill>
                <a:cs typeface="Arial" charset="0"/>
              </a:rPr>
              <a:t>Προσέλκυση Ανθρώπινου Δυναμικού</a:t>
            </a:r>
            <a:endParaRPr lang="el-GR" dirty="0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3E41E-24DC-44E5-A242-12538B377EB6}" type="slidenum">
              <a:rPr lang="el-GR" smtClean="0"/>
              <a:pPr/>
              <a:t>7</a:t>
            </a:fld>
            <a:endParaRPr lang="el-GR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86076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 smtClean="0"/>
              <a:t>Μειονεκτήματα των εσωτερικών πηγών</a:t>
            </a:r>
            <a:endParaRPr lang="el-GR" b="1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dirty="0"/>
              <a:t>Ο περιορισμένος αριθμός επιλογών.</a:t>
            </a:r>
          </a:p>
          <a:p>
            <a:r>
              <a:rPr lang="el-GR" dirty="0"/>
              <a:t>Η αναπαραγωγή της ίδιας νοοτροπίας.</a:t>
            </a:r>
          </a:p>
          <a:p>
            <a:r>
              <a:rPr lang="el-GR" dirty="0"/>
              <a:t>Οι εσωτερικές διαμάχες.</a:t>
            </a:r>
          </a:p>
          <a:p>
            <a:r>
              <a:rPr lang="el-GR" dirty="0"/>
              <a:t>Τα προβλήματα συνεργασίας.</a:t>
            </a:r>
          </a:p>
          <a:p>
            <a:r>
              <a:rPr lang="el-GR" dirty="0"/>
              <a:t>Το πρόγραμμα ανάπτυξης των στελεχών πάσχει. </a:t>
            </a:r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endParaRPr lang="el-GR" dirty="0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dirty="0">
                <a:solidFill>
                  <a:prstClr val="black"/>
                </a:solidFill>
                <a:cs typeface="Arial" charset="0"/>
              </a:rPr>
              <a:t>Προσέλκυση Ανθρώπινου Δυναμικού</a:t>
            </a:r>
            <a:endParaRPr lang="el-GR" dirty="0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3E41E-24DC-44E5-A242-12538B377EB6}" type="slidenum">
              <a:rPr lang="el-GR" smtClean="0"/>
              <a:pPr/>
              <a:t>8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90349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 smtClean="0"/>
              <a:t>Μειονεκτήματα των εξωτερικών πηγών</a:t>
            </a:r>
            <a:endParaRPr lang="el-GR" b="1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dirty="0"/>
              <a:t>ρίσκο</a:t>
            </a:r>
          </a:p>
          <a:p>
            <a:r>
              <a:rPr lang="el-GR" dirty="0"/>
              <a:t>κόστος του χρόνου</a:t>
            </a:r>
          </a:p>
          <a:p>
            <a:r>
              <a:rPr lang="el-GR" dirty="0"/>
              <a:t>προβλήματα εργασίας</a:t>
            </a:r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endParaRPr lang="el-GR" dirty="0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dirty="0">
                <a:solidFill>
                  <a:prstClr val="black"/>
                </a:solidFill>
                <a:cs typeface="Arial" charset="0"/>
              </a:rPr>
              <a:t>Προσέλκυση Ανθρώπινου Δυναμικού</a:t>
            </a:r>
            <a:endParaRPr lang="el-GR" dirty="0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3E41E-24DC-44E5-A242-12538B377EB6}" type="slidenum">
              <a:rPr lang="el-GR" smtClean="0"/>
              <a:pPr/>
              <a:t>9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71195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HECKTIMEDATE" val="3/5/2014 9:36:23 πμ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2,3,6,4,5,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2,3,6,4,5,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2,3,6,7,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9,2,3,7,8,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3074,3075,5,3,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4098,4099,6,3,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6146,4,14,16,9,6,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EnglishU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EnglishUS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2,3,6,4,5,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2,3,6,4,5,"/>
</p:tagLst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��< ? x m l   v e r s i o n = " 1 . 0 "   e n c o d i n g = " u t f - 1 6 " ? > < D o c u m e n t S e t t i n g s   x m l n s : x s d = " h t t p : / / w w w . w 3 . o r g / 2 0 0 1 / X M L S c h e m a "   x m l n s : x s i = " h t t p : / / w w w . w 3 . o r g / 2 0 0 1 / X M L S c h e m a - i n s t a n c e "   x m l n s = " h t t p : / / w w w . z h a w . c h / A c c e s s i b i l i t y A d d I n " >  
     < C h e c k R e a d i n g O r d e r > t r u e < / C h e c k R e a d i n g O r d e r >  
     < C h e c k T a b l e H e a d e r > t r u e < / C h e c k T a b l e H e a d e r >  
     < C h e c k S l i d e T i t l e > t r u e < / C h e c k S l i d e T i t l e >  
     < C h e c k L a n g u a g e S e t t i n g > t r u e < / C h e c k L a n g u a g e S e t t i n g >  
     < C h e c k A l t T e x t > t r u e < / C h e c k A l t T e x t >  
     < C h e c k T e x t S i z e > f a l s e < / C h e c k T e x t S i z e >  
     < C h e c k S c r e e n T i p > f a l s e < / C h e c k S c r e e n T i p >  
     < S h o w S h a p e N a m e C o l u m n > f a l s e < / S h o w S h a p e N a m e C o l u m n >  
     < S h o w I s s u e D e s c r i p t i o n > t r u e < / S h o w I s s u e D e s c r i p t i o n >  
 < / D o c u m e n t S e t t i n g s > 
</file>

<file path=customXml/itemProps1.xml><?xml version="1.0" encoding="utf-8"?>
<ds:datastoreItem xmlns:ds="http://schemas.openxmlformats.org/officeDocument/2006/customXml" ds:itemID="{2B9ED04A-2A62-4243-8EBE-D25EAB9E62F5}">
  <ds:schemaRefs>
    <ds:schemaRef ds:uri="http://www.w3.org/2001/XMLSchema"/>
    <ds:schemaRef ds:uri="http://www.zhaw.ch/AccessibilityAddIn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982</TotalTime>
  <Words>441</Words>
  <Application>Microsoft Office PowerPoint</Application>
  <PresentationFormat>On-screen Show (4:3)</PresentationFormat>
  <Paragraphs>76</Paragraphs>
  <Slides>12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Θέμα του Office</vt:lpstr>
      <vt:lpstr>Διοίκηση Ανθρωπίνων Πόρων</vt:lpstr>
      <vt:lpstr>Άδειες χρήσης </vt:lpstr>
      <vt:lpstr>Χρηματοδότηση </vt:lpstr>
      <vt:lpstr>Περιεχόμενα ενότητας</vt:lpstr>
      <vt:lpstr>Προσέλκυση Ανθρώπινου Δυναμικού</vt:lpstr>
      <vt:lpstr>Πηγές της εξωτερικής Αγοράς Εργασίας</vt:lpstr>
      <vt:lpstr>Πηγές της εσωτερικής Αγοράς Εργασίας</vt:lpstr>
      <vt:lpstr>Μειονεκτήματα των εσωτερικών πηγών</vt:lpstr>
      <vt:lpstr>Μειονεκτήματα των εξωτερικών πηγών</vt:lpstr>
      <vt:lpstr>Πλεονεκτήματα των εσωτερικών πηγών</vt:lpstr>
      <vt:lpstr>Πλεονεκτήματα των εξωτερικών πηγών</vt:lpstr>
      <vt:lpstr>Τέλος ενότητας</vt:lpstr>
    </vt:vector>
  </TitlesOfParts>
  <Company>Τ.Ε.Ι. Θεσσαλίας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Διοίκηση Ανθρώπινου Δυναμικού</dc:title>
  <dc:subject>Αρχιτεκτονική Ενσωματωμένων Συστημάτων και Μέθοδοι Σχεδίασης</dc:subject>
  <dc:creator>Ασπρίδης Γεώργιος</dc:creator>
  <cp:keywords>Διοίκηση Ανθρώπινου Δυναμικού</cp:keywords>
  <dc:description>Ιδιαίτερα χαρακτηριστικά Ενσωματωμένων. Αρχιτεκτονικά χαρακτηριστικά. Στάδια σχεδίασης Ενσωματωμένων Συστημάτων. Τρόποι περιγραφής ενσωματωμένων συστημάτων. Μελέτη ως παράδειγμα του AVR tiny 2313.</dc:description>
  <cp:lastModifiedBy>chris</cp:lastModifiedBy>
  <cp:revision>250</cp:revision>
  <dcterms:created xsi:type="dcterms:W3CDTF">2013-10-22T19:39:27Z</dcterms:created>
  <dcterms:modified xsi:type="dcterms:W3CDTF">2014-05-05T08:18:22Z</dcterms:modified>
  <cp:category>ΑΝΟΙΧΤΑ ΑΚΑΔΗΜΑΙΚΑ ΜΑΘΗΜΑΤΑ</cp:category>
  <cp:contentStatus>Τελικό</cp:contentStatus>
</cp:coreProperties>
</file>