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5"/>
  </p:notesMasterIdLst>
  <p:sldIdLst>
    <p:sldId id="257" r:id="rId3"/>
    <p:sldId id="258" r:id="rId4"/>
    <p:sldId id="324" r:id="rId5"/>
    <p:sldId id="261" r:id="rId6"/>
    <p:sldId id="360" r:id="rId7"/>
    <p:sldId id="361" r:id="rId8"/>
    <p:sldId id="362" r:id="rId9"/>
    <p:sldId id="363" r:id="rId10"/>
    <p:sldId id="364" r:id="rId11"/>
    <p:sldId id="365" r:id="rId12"/>
    <p:sldId id="366" r:id="rId13"/>
    <p:sldId id="325" r:id="rId14"/>
  </p:sldIdLst>
  <p:sldSz cx="9144000" cy="6858000" type="screen4x3"/>
  <p:notesSz cx="6858000" cy="9144000"/>
  <p:custDataLst>
    <p:tags r:id="rId1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Pet" initials="N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3300"/>
    <a:srgbClr val="66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18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C097-04B7-44E1-9968-25C5DB2563B3}" type="datetimeFigureOut">
              <a:rPr lang="el-GR" smtClean="0"/>
              <a:pPr/>
              <a:t>5/5/2014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BB63-910B-484B-BBB9-ECB9018BB68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7ACE-FA03-481B-A944-F1F9C7A6C06F}" type="datetime1">
              <a:rPr lang="el-GR" smtClean="0"/>
              <a:t>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0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26B94-859F-45E2-B6D8-3F4AFDAAC21C}" type="datetime1">
              <a:rPr lang="el-GR" smtClean="0"/>
              <a:t>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7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F0188-CD73-4327-92F5-0C2ACE29070A}" type="datetime1">
              <a:rPr lang="el-GR" smtClean="0"/>
              <a:t>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411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C11A5-92E4-41C3-A138-80175CE53EEE}" type="datetime1">
              <a:rPr lang="el-GR" smtClean="0"/>
              <a:t>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53F2-A09B-4F33-86D2-2171A68C2F17}" type="datetime1">
              <a:rPr lang="el-GR" smtClean="0"/>
              <a:t>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5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C4CEF-F073-49D3-932D-0B9F3A7A3387}" type="datetime1">
              <a:rPr lang="el-GR" smtClean="0"/>
              <a:t>5/5/2014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59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F522-D308-4C46-9631-85DCDE932B3B}" type="datetime1">
              <a:rPr lang="el-GR" smtClean="0"/>
              <a:t>5/5/2014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6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D696-4110-4762-B606-4FBA003638FA}" type="datetime1">
              <a:rPr lang="el-GR" smtClean="0"/>
              <a:t>5/5/2014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2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8A22E-252A-4435-8A91-0FD7DD753584}" type="datetime1">
              <a:rPr lang="el-GR" smtClean="0"/>
              <a:t>5/5/2014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6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1BFB-F172-4C6C-AD0E-487A054C8E7F}" type="datetime1">
              <a:rPr lang="el-GR" smtClean="0"/>
              <a:t>5/5/2014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0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213E7-D3A6-48AC-AE05-509EA4E0676C}" type="datetime1">
              <a:rPr lang="el-GR" smtClean="0"/>
              <a:t>5/5/2014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3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8960F-44CE-484C-879C-8FD0FE5CB10F}" type="datetime1">
              <a:rPr lang="el-GR" smtClean="0"/>
              <a:t>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20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" Target="slide8.xml"/><Relationship Id="rId5" Type="http://schemas.openxmlformats.org/officeDocument/2006/relationships/slide" Target="slide5.xml"/><Relationship Id="rId4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936103"/>
          </a:xfrm>
        </p:spPr>
        <p:txBody>
          <a:bodyPr>
            <a:noAutofit/>
          </a:bodyPr>
          <a:lstStyle/>
          <a:p>
            <a:r>
              <a:rPr lang="el-GR" sz="4100" b="1">
                <a:solidFill>
                  <a:prstClr val="black"/>
                </a:solidFill>
              </a:rPr>
              <a:t>Διοίκηση Ανθρωπίνων Πόρων</a:t>
            </a:r>
            <a:endParaRPr lang="el-GR" sz="4100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395536" y="2564904"/>
            <a:ext cx="8352928" cy="3092946"/>
          </a:xfrm>
        </p:spPr>
        <p:txBody>
          <a:bodyPr>
            <a:normAutofit/>
          </a:bodyPr>
          <a:lstStyle/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Ενότητα 3</a:t>
            </a:r>
            <a:r>
              <a:rPr lang="en-US" sz="30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Προσέλκυση Ανθρώπινου Δυναμικού</a:t>
            </a:r>
            <a:r>
              <a:rPr lang="en-US" sz="30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Γεώργιος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Ασπρίδης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Επίκουρος Καθηγητής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>
                <a:solidFill>
                  <a:prstClr val="black"/>
                </a:solidFill>
                <a:cs typeface="Arial" charset="0"/>
              </a:rPr>
              <a:t>Τμήμα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Διοίκησης Επιχειρήσεων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60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Πλεονεκτήματα των εσωτερικών πηγών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Η καλύτερη αξιολόγηση του ανθρώπινου δυναμικού.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Είναι καλύτεροι γνώστες της κουλτούρας και του αντικειμένου της εργασίας.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Μείωση προσλήψεων και άρα χαμηλότερο κόστος.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Δίνονται κίνητρα της διαδοχής και άρα έχουμε αύξηση της απόδοσης. </a:t>
            </a:r>
          </a:p>
          <a:p>
            <a:pPr>
              <a:buFont typeface="Wingdings" panose="05000000000000000000" pitchFamily="2" charset="2"/>
              <a:buChar char="ü"/>
            </a:pP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prstClr val="black"/>
                </a:solidFill>
                <a:cs typeface="Arial" charset="0"/>
              </a:rPr>
              <a:t>Προσέλκυση Ανθρώπινου Δυναμικού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402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Πλεονεκτήματα των εξωτερικών πηγών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Εύρος επιλογών.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Καινούργια τεχνογνωσία.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Καινούργια νοοτροπία. </a:t>
            </a:r>
          </a:p>
          <a:p>
            <a:pPr>
              <a:buFont typeface="Wingdings" panose="05000000000000000000" pitchFamily="2" charset="2"/>
              <a:buChar char="ü"/>
            </a:pPr>
            <a:endParaRPr lang="el-GR" dirty="0"/>
          </a:p>
          <a:p>
            <a:pPr>
              <a:buFont typeface="Wingdings" panose="05000000000000000000" pitchFamily="2" charset="2"/>
              <a:buChar char="ü"/>
            </a:pP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prstClr val="black"/>
                </a:solidFill>
                <a:cs typeface="Arial" charset="0"/>
              </a:rPr>
              <a:t>Προσέλκυση Ανθρώπινου Δυναμικού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11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953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Λογότυπο για Άδειες χρήσης Creative Commons B Y, NC, ND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178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18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4" name="Θέση περιεχομένου 1">
            <a:hlinkClick r:id="rId5" action="ppaction://hlinksldjump" tooltip="Μετάβαση στη Διαφάνεια 6"/>
          </p:cNvPr>
          <p:cNvSpPr/>
          <p:nvPr/>
        </p:nvSpPr>
        <p:spPr>
          <a:xfrm>
            <a:off x="809255" y="1906645"/>
            <a:ext cx="743515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</a:rPr>
              <a:t>1)  </a:t>
            </a:r>
            <a:r>
              <a:rPr lang="el-GR" sz="2800" i="1" dirty="0" smtClean="0">
                <a:solidFill>
                  <a:srgbClr val="0070C0"/>
                </a:solidFill>
              </a:rPr>
              <a:t>Προσέλκυση Ανθρώπινου Δυναμικού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rId6" action="ppaction://hlinksldjump" tooltip="Μετάβαση στη Διαφάνεια 9"/>
          </p:cNvPr>
          <p:cNvSpPr/>
          <p:nvPr>
            <p:custDataLst>
              <p:tags r:id="rId2"/>
            </p:custDataLst>
          </p:nvPr>
        </p:nvSpPr>
        <p:spPr>
          <a:xfrm>
            <a:off x="809258" y="2685952"/>
            <a:ext cx="743515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 smtClean="0">
                <a:solidFill>
                  <a:srgbClr val="0070C0"/>
                </a:solidFill>
              </a:rPr>
              <a:t>2) Πηγές Εξωτερικής Αγοράς Εργασίας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6" name="Θέση περιεχομένου 3">
            <a:hlinkClick r:id="" action="ppaction://noaction"/>
          </p:cNvPr>
          <p:cNvSpPr/>
          <p:nvPr>
            <p:custDataLst>
              <p:tags r:id="rId3"/>
            </p:custDataLst>
          </p:nvPr>
        </p:nvSpPr>
        <p:spPr>
          <a:xfrm>
            <a:off x="809254" y="3501008"/>
            <a:ext cx="743515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 dirty="0">
                <a:solidFill>
                  <a:srgbClr val="0070C0"/>
                </a:solidFill>
              </a:rPr>
              <a:t>3</a:t>
            </a:r>
            <a:r>
              <a:rPr lang="el-GR" sz="2800" i="1" dirty="0" smtClean="0">
                <a:solidFill>
                  <a:srgbClr val="0070C0"/>
                </a:solidFill>
              </a:rPr>
              <a:t>) </a:t>
            </a:r>
            <a:r>
              <a:rPr lang="el-GR" sz="2800" i="1" dirty="0">
                <a:solidFill>
                  <a:srgbClr val="0070C0"/>
                </a:solidFill>
              </a:rPr>
              <a:t>Πηγές </a:t>
            </a:r>
            <a:r>
              <a:rPr lang="el-GR" sz="2800" i="1" dirty="0" smtClean="0">
                <a:solidFill>
                  <a:srgbClr val="0070C0"/>
                </a:solidFill>
              </a:rPr>
              <a:t>Εσωτερικής </a:t>
            </a:r>
            <a:r>
              <a:rPr lang="el-GR" sz="2800" i="1" dirty="0">
                <a:solidFill>
                  <a:srgbClr val="0070C0"/>
                </a:solidFill>
              </a:rPr>
              <a:t>Αγοράς Εργασίας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9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Προσέλκυση Ανθρώπινου Δυναμικού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551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Προσέλκυση Ανθρώπινου Δυναμικού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3400" dirty="0"/>
              <a:t>Η </a:t>
            </a:r>
            <a:r>
              <a:rPr lang="el-GR" sz="3400" b="1" dirty="0"/>
              <a:t>διαδικασία</a:t>
            </a:r>
            <a:r>
              <a:rPr lang="el-GR" sz="3400" dirty="0"/>
              <a:t> με την οποία οι οργανώσεις </a:t>
            </a:r>
            <a:r>
              <a:rPr lang="el-GR" sz="3400" b="1" dirty="0"/>
              <a:t>εντοπίζουν και προσελκύουν </a:t>
            </a:r>
            <a:r>
              <a:rPr lang="el-GR" sz="3400" dirty="0"/>
              <a:t>άτομα για να καλύψουν τις κενές θέσεις εργασίας.  </a:t>
            </a:r>
            <a:endParaRPr lang="el-GR" sz="3400" dirty="0" smtClean="0"/>
          </a:p>
          <a:p>
            <a:pPr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3400" dirty="0" smtClean="0"/>
              <a:t>Πρέπει </a:t>
            </a:r>
            <a:r>
              <a:rPr lang="el-GR" sz="3400" dirty="0"/>
              <a:t>να ξέρουμε τις κενές θέσεις εργασίας, να προσδιορίζουμε τα απαραίτητα προσόντα που χρειάζονται για την κάθε θέση και να γνωρίζουμε την εξέλιξή τους.  </a:t>
            </a:r>
            <a:endParaRPr lang="el-GR" sz="3400" dirty="0" smtClean="0"/>
          </a:p>
          <a:p>
            <a:pPr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3400" dirty="0" smtClean="0"/>
              <a:t>O </a:t>
            </a:r>
            <a:r>
              <a:rPr lang="el-GR" sz="3400" dirty="0"/>
              <a:t>στόχος με την προσέλκυση είναι να δείξουμε ότι στην επιχείρηση υπάρχουν κενές θέσεις εργασίας και να περιγράψουμε με τι ασχολείται η κάθε θέση. 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prstClr val="black"/>
                </a:solidFill>
                <a:cs typeface="Arial" charset="0"/>
              </a:rPr>
              <a:t>Προσέλκυση Ανθρώπινου Δυναμικού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5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941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Πηγές της εξωτερικής Αγοράς Εργασίας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Υπηρεσίες δημόσιες ή ιδιωτικές για εύρεση εργασίας.</a:t>
            </a:r>
          </a:p>
          <a:p>
            <a:r>
              <a:rPr lang="en-US" dirty="0" smtClean="0"/>
              <a:t>Leasing</a:t>
            </a:r>
            <a:r>
              <a:rPr lang="el-GR" dirty="0" smtClean="0"/>
              <a:t>.</a:t>
            </a:r>
            <a:endParaRPr lang="el-GR" dirty="0"/>
          </a:p>
          <a:p>
            <a:r>
              <a:rPr lang="el-GR" dirty="0"/>
              <a:t>Αγγελίες.</a:t>
            </a:r>
          </a:p>
          <a:p>
            <a:r>
              <a:rPr lang="el-GR" dirty="0"/>
              <a:t>Πρακτική άσκηση φοιτητών.</a:t>
            </a:r>
          </a:p>
          <a:p>
            <a:r>
              <a:rPr lang="el-GR" dirty="0"/>
              <a:t>Ημέρες, σεμινάρια καριέρας.</a:t>
            </a:r>
          </a:p>
          <a:p>
            <a:r>
              <a:rPr lang="el-GR" dirty="0"/>
              <a:t>Ανταγωνιστικές επιχειρήσεις.</a:t>
            </a:r>
          </a:p>
          <a:p>
            <a:r>
              <a:rPr lang="el-GR" dirty="0"/>
              <a:t>Συστάσεις προσωπικού μέσω τρίτων.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prstClr val="black"/>
                </a:solidFill>
                <a:cs typeface="Arial" charset="0"/>
              </a:rPr>
              <a:t>Προσέλκυση Ανθρώπινου Δυναμικού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6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614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Πηγές της εσωτερικής Αγοράς Εργασίας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Γνωριμίες.</a:t>
            </a:r>
          </a:p>
          <a:p>
            <a:r>
              <a:rPr lang="el-GR" dirty="0"/>
              <a:t>Μεταβολές στην υπηρεσιακή κατάσταση του προσωπικού (αλλαγή θέσεων, ανακατατάξεις).</a:t>
            </a:r>
          </a:p>
          <a:p>
            <a:r>
              <a:rPr lang="el-GR" dirty="0"/>
              <a:t>Αγγελίες μέσα στο χώρο εργασίας.</a:t>
            </a:r>
          </a:p>
          <a:p>
            <a:r>
              <a:rPr lang="el-GR" dirty="0"/>
              <a:t>Βάση δεδομένων προσωπικού.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prstClr val="black"/>
                </a:solidFill>
                <a:cs typeface="Arial" charset="0"/>
              </a:rPr>
              <a:t>Προσέλκυση Ανθρώπινου Δυναμικού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7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607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Μειονεκτήματα των εσωτερικών πηγών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Ο περιορισμένος αριθμός επιλογών.</a:t>
            </a:r>
          </a:p>
          <a:p>
            <a:r>
              <a:rPr lang="el-GR" dirty="0"/>
              <a:t>Η αναπαραγωγή της ίδιας νοοτροπίας.</a:t>
            </a:r>
          </a:p>
          <a:p>
            <a:r>
              <a:rPr lang="el-GR" dirty="0"/>
              <a:t>Οι εσωτερικές διαμάχες.</a:t>
            </a:r>
          </a:p>
          <a:p>
            <a:r>
              <a:rPr lang="el-GR" dirty="0"/>
              <a:t>Τα προβλήματα συνεργασίας.</a:t>
            </a:r>
          </a:p>
          <a:p>
            <a:r>
              <a:rPr lang="el-GR" dirty="0"/>
              <a:t>Το πρόγραμμα ανάπτυξης των στελεχών πάσχει.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prstClr val="black"/>
                </a:solidFill>
                <a:cs typeface="Arial" charset="0"/>
              </a:rPr>
              <a:t>Προσέλκυση Ανθρώπινου Δυναμικού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034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Μειονεκτήματα των εξωτερικών πηγών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ρίσκο</a:t>
            </a:r>
          </a:p>
          <a:p>
            <a:r>
              <a:rPr lang="el-GR" dirty="0"/>
              <a:t>κόστος του χρόνου</a:t>
            </a:r>
          </a:p>
          <a:p>
            <a:r>
              <a:rPr lang="el-GR" dirty="0"/>
              <a:t>προβλήματα εργασίας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prstClr val="black"/>
                </a:solidFill>
                <a:cs typeface="Arial" charset="0"/>
              </a:rPr>
              <a:t>Προσέλκυση Ανθρώπινου Δυναμικού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119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3/5/2014 9:36:23 π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16,9,6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2B9ED04A-2A62-4243-8EBE-D25EAB9E62F5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982</TotalTime>
  <Words>441</Words>
  <Application>Microsoft Office PowerPoint</Application>
  <PresentationFormat>On-screen Show (4:3)</PresentationFormat>
  <Paragraphs>76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Θέμα του Office</vt:lpstr>
      <vt:lpstr>Διοίκηση Ανθρωπίνων Πόρων</vt:lpstr>
      <vt:lpstr>Άδειες χρήσης </vt:lpstr>
      <vt:lpstr>Χρηματοδότηση </vt:lpstr>
      <vt:lpstr>Περιεχόμενα ενότητας</vt:lpstr>
      <vt:lpstr>Προσέλκυση Ανθρώπινου Δυναμικού</vt:lpstr>
      <vt:lpstr>Πηγές της εξωτερικής Αγοράς Εργασίας</vt:lpstr>
      <vt:lpstr>Πηγές της εσωτερικής Αγοράς Εργασίας</vt:lpstr>
      <vt:lpstr>Μειονεκτήματα των εσωτερικών πηγών</vt:lpstr>
      <vt:lpstr>Μειονεκτήματα των εξωτερικών πηγών</vt:lpstr>
      <vt:lpstr>Πλεονεκτήματα των εσωτερικών πηγών</vt:lpstr>
      <vt:lpstr>Πλεονεκτήματα των εξωτερικών πηγών</vt:lpstr>
      <vt:lpstr>Τέλος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Διοίκηση Ανθρώπινου Δυναμικού</dc:title>
  <dc:subject>Αρχιτεκτονική Ενσωματωμένων Συστημάτων και Μέθοδοι Σχεδίασης</dc:subject>
  <dc:creator>Ασπρίδης Γεώργιος</dc:creator>
  <cp:keywords>Διοίκηση Ανθρώπινου Δυναμικού</cp:keywords>
  <dc:description>Ιδιαίτερα χαρακτηριστικά Ενσωματωμένων. Αρχιτεκτονικά χαρακτηριστικά. Στάδια σχεδίασης Ενσωματωμένων Συστημάτων. Τρόποι περιγραφής ενσωματωμένων συστημάτων. Μελέτη ως παράδειγμα του AVR tiny 2313.</dc:description>
  <cp:lastModifiedBy>chris</cp:lastModifiedBy>
  <cp:revision>250</cp:revision>
  <dcterms:created xsi:type="dcterms:W3CDTF">2013-10-22T19:39:27Z</dcterms:created>
  <dcterms:modified xsi:type="dcterms:W3CDTF">2014-05-05T08:18:22Z</dcterms:modified>
  <cp:category>ΑΝΟΙΧΤΑ ΑΚΑΔΗΜΑΙΚΑ ΜΑΘΗΜΑΤΑ</cp:category>
  <cp:contentStatus>Τελικό</cp:contentStatus>
</cp:coreProperties>
</file>