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5"/>
  </p:notesMasterIdLst>
  <p:sldIdLst>
    <p:sldId id="256" r:id="rId3"/>
    <p:sldId id="257" r:id="rId4"/>
    <p:sldId id="259"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4" r:id="rId40"/>
    <p:sldId id="305" r:id="rId41"/>
    <p:sldId id="306" r:id="rId42"/>
    <p:sldId id="307" r:id="rId43"/>
    <p:sldId id="280" r:id="rId44"/>
  </p:sldIdLst>
  <p:sldSz cx="9144000" cy="6858000" type="screen4x3"/>
  <p:notesSz cx="6858000" cy="9144000"/>
  <p:custDataLst>
    <p:tags r:id="rId4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5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1/10/2013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9.xml"/><Relationship Id="rId1" Type="http://schemas.openxmlformats.org/officeDocument/2006/relationships/tags" Target="../tags/tag3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27.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29.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3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37.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slideLayout" Target="../slideLayouts/slideLayout2.xml"/><Relationship Id="rId4" Type="http://schemas.openxmlformats.org/officeDocument/2006/relationships/tags" Target="../tags/tag64.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slideLayout" Target="../slideLayouts/slideLayout2.xml"/><Relationship Id="rId4" Type="http://schemas.openxmlformats.org/officeDocument/2006/relationships/tags" Target="../tags/tag7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slide" Target="slide30.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21.xml"/><Relationship Id="rId5" Type="http://schemas.openxmlformats.org/officeDocument/2006/relationships/slide" Target="slide14.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Δομές Δεδομένων και Αρχεία</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l-GR" sz="2800" b="1" dirty="0" smtClean="0"/>
              <a:t>1:</a:t>
            </a:r>
            <a:r>
              <a:rPr lang="en-US" sz="2800" dirty="0" smtClean="0"/>
              <a:t> </a:t>
            </a:r>
            <a:r>
              <a:rPr lang="el-GR" sz="2800" dirty="0" smtClean="0"/>
              <a:t>Διαχείριση Αρχείων κειμένου.</a:t>
            </a:r>
          </a:p>
          <a:p>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Ηλίας </a:t>
            </a:r>
            <a:r>
              <a:rPr lang="el-GR" sz="2800" dirty="0"/>
              <a:t>Κ. Σάββας</a:t>
            </a:r>
            <a:r>
              <a:rPr lang="fi-FI" sz="2800" dirty="0"/>
              <a:t>,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Αναπληρωτής 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4354" y="222721"/>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Διάβασμα/Γράψιμο Χαρακτήρα από/προς Αρχείο</a:t>
            </a:r>
            <a:endParaRPr lang="el-GR" dirty="0"/>
          </a:p>
        </p:txBody>
      </p:sp>
      <p:sp>
        <p:nvSpPr>
          <p:cNvPr id="10" name="Ορθογώνιο 9"/>
          <p:cNvSpPr/>
          <p:nvPr>
            <p:custDataLst>
              <p:tags r:id="rId2"/>
            </p:custDataLst>
          </p:nvPr>
        </p:nvSpPr>
        <p:spPr>
          <a:xfrm>
            <a:off x="467544" y="2204864"/>
            <a:ext cx="8219256" cy="2677656"/>
          </a:xfrm>
          <a:prstGeom prst="rect">
            <a:avLst/>
          </a:prstGeom>
        </p:spPr>
        <p:txBody>
          <a:bodyPr wrap="square">
            <a:spAutoFit/>
          </a:bodyPr>
          <a:lstStyle/>
          <a:p>
            <a:pPr marL="457200" indent="-457200">
              <a:buFont typeface="Wingdings" pitchFamily="2" charset="2"/>
              <a:buChar char="q"/>
            </a:pPr>
            <a:r>
              <a:rPr lang="el-GR" sz="2800" dirty="0" smtClean="0"/>
              <a:t>Διάβασμα:</a:t>
            </a:r>
            <a:r>
              <a:rPr lang="en-IE" sz="2800" dirty="0" smtClean="0"/>
              <a:t> </a:t>
            </a:r>
            <a:r>
              <a:rPr lang="en-US" sz="2800" dirty="0" smtClean="0"/>
              <a:t>char</a:t>
            </a:r>
            <a:r>
              <a:rPr lang="el-GR" sz="2800" dirty="0" smtClean="0"/>
              <a:t>_</a:t>
            </a:r>
            <a:r>
              <a:rPr lang="en-US" sz="2800" dirty="0" smtClean="0"/>
              <a:t>variable</a:t>
            </a:r>
            <a:r>
              <a:rPr lang="en-IE" sz="2800" dirty="0" smtClean="0"/>
              <a:t> </a:t>
            </a:r>
            <a:r>
              <a:rPr lang="el-GR" sz="2800" dirty="0" smtClean="0"/>
              <a:t>=</a:t>
            </a:r>
            <a:r>
              <a:rPr lang="en-IE" sz="2800" dirty="0" smtClean="0"/>
              <a:t> </a:t>
            </a:r>
            <a:r>
              <a:rPr lang="en-US" sz="2800" dirty="0" err="1" smtClean="0"/>
              <a:t>fgetc</a:t>
            </a:r>
            <a:r>
              <a:rPr lang="el-GR" sz="2800" dirty="0" smtClean="0"/>
              <a:t>(δείκτης αρχείου);</a:t>
            </a:r>
          </a:p>
          <a:p>
            <a:pPr marL="914400" lvl="1" indent="-457200">
              <a:buFont typeface="Wingdings" pitchFamily="2" charset="2"/>
              <a:buChar char="§"/>
            </a:pPr>
            <a:r>
              <a:rPr lang="en-IE" sz="2800" dirty="0" smtClean="0"/>
              <a:t> </a:t>
            </a:r>
            <a:r>
              <a:rPr lang="en-US" sz="2800" dirty="0" smtClean="0"/>
              <a:t>char c</a:t>
            </a:r>
            <a:r>
              <a:rPr lang="el-GR" sz="2800" dirty="0" smtClean="0"/>
              <a:t>;</a:t>
            </a:r>
          </a:p>
          <a:p>
            <a:pPr marL="914400" lvl="1" indent="-457200">
              <a:buFont typeface="Wingdings" pitchFamily="2" charset="2"/>
              <a:buChar char="§"/>
            </a:pPr>
            <a:r>
              <a:rPr lang="en-IE" sz="2800" dirty="0" smtClean="0"/>
              <a:t> </a:t>
            </a:r>
            <a:r>
              <a:rPr lang="en-US" sz="2800" dirty="0" smtClean="0"/>
              <a:t>c</a:t>
            </a:r>
            <a:r>
              <a:rPr lang="en-IE" sz="2800" dirty="0" smtClean="0"/>
              <a:t> </a:t>
            </a:r>
            <a:r>
              <a:rPr lang="el-GR" sz="2800" dirty="0" smtClean="0"/>
              <a:t>=</a:t>
            </a:r>
            <a:r>
              <a:rPr lang="en-IE" sz="2800" dirty="0" smtClean="0"/>
              <a:t> </a:t>
            </a:r>
            <a:r>
              <a:rPr lang="en-US" sz="2800" dirty="0" err="1" smtClean="0"/>
              <a:t>fgetc</a:t>
            </a:r>
            <a:r>
              <a:rPr lang="el-GR" sz="2800" dirty="0" smtClean="0"/>
              <a:t>(</a:t>
            </a:r>
            <a:r>
              <a:rPr lang="en-US" sz="2800" dirty="0" smtClean="0"/>
              <a:t>f</a:t>
            </a:r>
            <a:r>
              <a:rPr lang="el-GR" sz="2800" dirty="0" smtClean="0"/>
              <a:t>);</a:t>
            </a:r>
          </a:p>
          <a:p>
            <a:pPr marL="457200" indent="-457200">
              <a:buFont typeface="Wingdings" pitchFamily="2" charset="2"/>
              <a:buChar char="q"/>
            </a:pPr>
            <a:r>
              <a:rPr lang="el-GR" sz="2800" dirty="0" smtClean="0"/>
              <a:t>Γράψιμο:</a:t>
            </a:r>
            <a:r>
              <a:rPr lang="en-IE" sz="2800" dirty="0" smtClean="0"/>
              <a:t> </a:t>
            </a:r>
            <a:r>
              <a:rPr lang="en-US" sz="2800" dirty="0" err="1" smtClean="0"/>
              <a:t>fputc</a:t>
            </a:r>
            <a:r>
              <a:rPr lang="el-GR" sz="2800" dirty="0" smtClean="0"/>
              <a:t>(</a:t>
            </a:r>
            <a:r>
              <a:rPr lang="en-US" sz="2800" dirty="0" smtClean="0"/>
              <a:t>char</a:t>
            </a:r>
            <a:r>
              <a:rPr lang="el-GR" sz="2800" dirty="0" smtClean="0"/>
              <a:t>_</a:t>
            </a:r>
            <a:r>
              <a:rPr lang="en-US" sz="2800" dirty="0" smtClean="0"/>
              <a:t>variable</a:t>
            </a:r>
            <a:r>
              <a:rPr lang="en-IE" sz="2800" dirty="0" smtClean="0"/>
              <a:t>, </a:t>
            </a:r>
            <a:r>
              <a:rPr lang="el-GR" sz="2800" dirty="0" smtClean="0"/>
              <a:t>δείκτης αρχείου);</a:t>
            </a:r>
          </a:p>
          <a:p>
            <a:pPr marL="914400" lvl="1" indent="-457200">
              <a:buFont typeface="Wingdings" pitchFamily="2" charset="2"/>
              <a:buChar char="§"/>
            </a:pPr>
            <a:r>
              <a:rPr lang="en-IE" sz="2800" dirty="0" smtClean="0"/>
              <a:t> </a:t>
            </a:r>
            <a:r>
              <a:rPr lang="en-US" sz="2800" dirty="0" err="1" smtClean="0"/>
              <a:t>fputc</a:t>
            </a:r>
            <a:r>
              <a:rPr lang="el-GR" sz="2800" dirty="0" smtClean="0"/>
              <a:t>(</a:t>
            </a:r>
            <a:r>
              <a:rPr lang="en-US" sz="2800" dirty="0" smtClean="0"/>
              <a:t>c</a:t>
            </a:r>
            <a:r>
              <a:rPr lang="el-GR" sz="2800" dirty="0" smtClean="0"/>
              <a:t>,</a:t>
            </a:r>
            <a:r>
              <a:rPr lang="en-IE" sz="2800" dirty="0" smtClean="0"/>
              <a:t> </a:t>
            </a:r>
            <a:r>
              <a:rPr lang="en-US" sz="2800" dirty="0" smtClean="0"/>
              <a:t>f</a:t>
            </a:r>
            <a:r>
              <a:rPr lang="el-GR" sz="2800" dirty="0" smtClean="0"/>
              <a:t>);</a:t>
            </a:r>
          </a:p>
          <a:p>
            <a:pPr lvl="1"/>
            <a:endParaRPr lang="en-IE"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224309"/>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Διάβασμα/Γράψιμο Συμβολοσειράς από/προς Αρχείο</a:t>
            </a:r>
            <a:endParaRPr lang="el-GR" dirty="0"/>
          </a:p>
        </p:txBody>
      </p:sp>
      <p:sp>
        <p:nvSpPr>
          <p:cNvPr id="7" name="Ορθογώνιο 6"/>
          <p:cNvSpPr/>
          <p:nvPr/>
        </p:nvSpPr>
        <p:spPr>
          <a:xfrm>
            <a:off x="467544" y="1904633"/>
            <a:ext cx="8219256" cy="3108543"/>
          </a:xfrm>
          <a:prstGeom prst="rect">
            <a:avLst/>
          </a:prstGeom>
        </p:spPr>
        <p:txBody>
          <a:bodyPr wrap="square">
            <a:spAutoFit/>
          </a:bodyPr>
          <a:lstStyle/>
          <a:p>
            <a:pPr marL="457200" indent="-457200">
              <a:buFont typeface="Wingdings" pitchFamily="2" charset="2"/>
              <a:buChar char="q"/>
            </a:pPr>
            <a:r>
              <a:rPr lang="el-GR" sz="2800" dirty="0" smtClean="0"/>
              <a:t>Διάβασμα: </a:t>
            </a:r>
            <a:r>
              <a:rPr lang="en-US" sz="2800" dirty="0" err="1" smtClean="0"/>
              <a:t>fgets</a:t>
            </a:r>
            <a:r>
              <a:rPr lang="el-GR" sz="2800" dirty="0" smtClean="0"/>
              <a:t>(</a:t>
            </a:r>
            <a:r>
              <a:rPr lang="en-US" sz="2800" dirty="0" smtClean="0"/>
              <a:t>string</a:t>
            </a:r>
            <a:r>
              <a:rPr lang="el-GR" sz="2800" dirty="0" smtClean="0"/>
              <a:t>_</a:t>
            </a:r>
            <a:r>
              <a:rPr lang="en-US" sz="2800" dirty="0" smtClean="0"/>
              <a:t>variable</a:t>
            </a:r>
            <a:r>
              <a:rPr lang="en-IE" sz="2800" dirty="0" smtClean="0"/>
              <a:t>, </a:t>
            </a:r>
            <a:r>
              <a:rPr lang="el-GR" sz="2800" dirty="0" smtClean="0"/>
              <a:t>πλήθος χαρακτήρων, δείκτης αρχείου);</a:t>
            </a:r>
          </a:p>
          <a:p>
            <a:pPr marL="914400" lvl="1" indent="-457200">
              <a:buFont typeface="Wingdings" pitchFamily="2" charset="2"/>
              <a:buChar char="§"/>
            </a:pPr>
            <a:r>
              <a:rPr lang="en-US" sz="2800" dirty="0" smtClean="0"/>
              <a:t> char c</a:t>
            </a:r>
            <a:r>
              <a:rPr lang="el-GR" sz="2800" dirty="0" smtClean="0"/>
              <a:t>[40];</a:t>
            </a:r>
          </a:p>
          <a:p>
            <a:pPr marL="914400" lvl="1" indent="-457200">
              <a:buFont typeface="Wingdings" pitchFamily="2" charset="2"/>
              <a:buChar char="§"/>
            </a:pPr>
            <a:r>
              <a:rPr lang="en-IE" sz="2800" dirty="0" smtClean="0"/>
              <a:t> </a:t>
            </a:r>
            <a:r>
              <a:rPr lang="en-US" sz="2800" dirty="0" err="1" smtClean="0"/>
              <a:t>fgets</a:t>
            </a:r>
            <a:r>
              <a:rPr lang="el-GR" sz="2800" dirty="0" smtClean="0"/>
              <a:t>(</a:t>
            </a:r>
            <a:r>
              <a:rPr lang="en-US" sz="2800" dirty="0" smtClean="0"/>
              <a:t>c</a:t>
            </a:r>
            <a:r>
              <a:rPr lang="el-GR" sz="2800" dirty="0" smtClean="0"/>
              <a:t>, 40, </a:t>
            </a:r>
            <a:r>
              <a:rPr lang="en-US" sz="2800" dirty="0" smtClean="0"/>
              <a:t>f</a:t>
            </a:r>
            <a:r>
              <a:rPr lang="el-GR" sz="2800" dirty="0" smtClean="0"/>
              <a:t>);</a:t>
            </a:r>
          </a:p>
          <a:p>
            <a:pPr marL="457200" indent="-457200">
              <a:buFont typeface="Wingdings" pitchFamily="2" charset="2"/>
              <a:buChar char="q"/>
            </a:pPr>
            <a:r>
              <a:rPr lang="el-GR" sz="2800" dirty="0" smtClean="0"/>
              <a:t>Γράψιμο:</a:t>
            </a:r>
            <a:r>
              <a:rPr lang="en-IE" sz="2800" dirty="0" smtClean="0"/>
              <a:t> </a:t>
            </a:r>
            <a:r>
              <a:rPr lang="en-US" sz="2800" dirty="0" err="1" smtClean="0"/>
              <a:t>fputs</a:t>
            </a:r>
            <a:r>
              <a:rPr lang="el-GR" sz="2800" dirty="0" smtClean="0"/>
              <a:t>(</a:t>
            </a:r>
            <a:r>
              <a:rPr lang="en-US" sz="2800" dirty="0" smtClean="0"/>
              <a:t>string</a:t>
            </a:r>
            <a:r>
              <a:rPr lang="el-GR" sz="2800" dirty="0" smtClean="0"/>
              <a:t>_</a:t>
            </a:r>
            <a:r>
              <a:rPr lang="en-US" sz="2800" dirty="0" smtClean="0"/>
              <a:t>variable</a:t>
            </a:r>
            <a:r>
              <a:rPr lang="el-GR" sz="2800" dirty="0" smtClean="0"/>
              <a:t>, δείκτης αρχείου);</a:t>
            </a:r>
          </a:p>
          <a:p>
            <a:pPr marL="914400" lvl="1" indent="-457200">
              <a:buFont typeface="Wingdings" pitchFamily="2" charset="2"/>
              <a:buChar char="§"/>
            </a:pPr>
            <a:r>
              <a:rPr lang="en-IE" sz="2800" dirty="0" smtClean="0"/>
              <a:t> </a:t>
            </a:r>
            <a:r>
              <a:rPr lang="en-US" sz="2800" dirty="0" err="1" smtClean="0"/>
              <a:t>fputs</a:t>
            </a:r>
            <a:r>
              <a:rPr lang="el-GR" sz="2800" dirty="0" smtClean="0"/>
              <a:t>(</a:t>
            </a:r>
            <a:r>
              <a:rPr lang="en-US" sz="2800" dirty="0" smtClean="0"/>
              <a:t>c</a:t>
            </a:r>
            <a:r>
              <a:rPr lang="el-GR" sz="2800" dirty="0" smtClean="0"/>
              <a:t>, </a:t>
            </a:r>
            <a:r>
              <a:rPr lang="en-US" sz="2800" dirty="0" smtClean="0"/>
              <a:t>f</a:t>
            </a:r>
            <a:r>
              <a:rPr lang="el-GR" sz="2800" dirty="0" smtClean="0"/>
              <a:t>);</a:t>
            </a:r>
          </a:p>
          <a:p>
            <a:endParaRPr lang="en-IE"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nvPr>
        </p:nvSpPr>
        <p:spPr>
          <a:xfrm>
            <a:off x="35941" y="44624"/>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Χρήση των </a:t>
            </a:r>
            <a:r>
              <a:rPr lang="en-US" dirty="0" err="1" smtClean="0"/>
              <a:t>printf</a:t>
            </a:r>
            <a:r>
              <a:rPr lang="en-IE" dirty="0" smtClean="0"/>
              <a:t> </a:t>
            </a:r>
            <a:r>
              <a:rPr lang="el-GR" dirty="0" smtClean="0"/>
              <a:t>/</a:t>
            </a:r>
            <a:r>
              <a:rPr lang="en-IE" dirty="0" smtClean="0"/>
              <a:t> </a:t>
            </a:r>
            <a:r>
              <a:rPr lang="en-US" dirty="0" err="1" smtClean="0"/>
              <a:t>scanf</a:t>
            </a:r>
            <a:r>
              <a:rPr lang="en-IE" dirty="0" smtClean="0"/>
              <a:t> </a:t>
            </a:r>
            <a:endParaRPr lang="el-GR" dirty="0"/>
          </a:p>
        </p:txBody>
      </p:sp>
      <p:sp>
        <p:nvSpPr>
          <p:cNvPr id="14" name="Rectangle 4"/>
          <p:cNvSpPr>
            <a:spLocks noGrp="1" noChangeArrowheads="1"/>
          </p:cNvSpPr>
          <p:nvPr>
            <p:ph type="body" idx="1"/>
            <p:custDataLst>
              <p:tags r:id="rId2"/>
            </p:custDataLst>
          </p:nvPr>
        </p:nvSpPr>
        <p:spPr>
          <a:xfrm>
            <a:off x="467544" y="1556792"/>
            <a:ext cx="8219256" cy="2880320"/>
          </a:xfrm>
        </p:spPr>
        <p:txBody>
          <a:bodyPr>
            <a:noAutofit/>
          </a:bodyPr>
          <a:lstStyle/>
          <a:p>
            <a:pPr marL="457200" indent="-457200">
              <a:buClr>
                <a:schemeClr val="tx1"/>
              </a:buClr>
              <a:buFont typeface="Wingdings" pitchFamily="2" charset="2"/>
              <a:buChar char="q"/>
            </a:pPr>
            <a:r>
              <a:rPr lang="en-US" sz="2800" u="sng" dirty="0" err="1" smtClean="0">
                <a:solidFill>
                  <a:srgbClr val="7030A0"/>
                </a:solidFill>
              </a:rPr>
              <a:t>f</a:t>
            </a:r>
            <a:r>
              <a:rPr lang="en-US" sz="2800" dirty="0" err="1" smtClean="0"/>
              <a:t>printf</a:t>
            </a:r>
            <a:r>
              <a:rPr lang="el-GR" sz="2800" dirty="0" smtClean="0"/>
              <a:t>(</a:t>
            </a:r>
            <a:r>
              <a:rPr lang="el-GR" sz="2800" dirty="0" smtClean="0">
                <a:solidFill>
                  <a:srgbClr val="7030A0"/>
                </a:solidFill>
              </a:rPr>
              <a:t>δείκτης αρχείου</a:t>
            </a:r>
            <a:r>
              <a:rPr lang="el-GR" sz="2800" dirty="0" smtClean="0"/>
              <a:t>);</a:t>
            </a:r>
          </a:p>
          <a:p>
            <a:pPr marL="914400" lvl="1" indent="-457200">
              <a:buClr>
                <a:schemeClr val="tx1"/>
              </a:buClr>
              <a:buFont typeface="Wingdings" pitchFamily="2" charset="2"/>
              <a:buChar char="§"/>
            </a:pPr>
            <a:r>
              <a:rPr lang="en-IE" sz="2800" dirty="0" smtClean="0"/>
              <a:t> </a:t>
            </a:r>
            <a:r>
              <a:rPr lang="en-US" sz="2800" dirty="0" err="1" smtClean="0">
                <a:solidFill>
                  <a:srgbClr val="7030A0"/>
                </a:solidFill>
              </a:rPr>
              <a:t>f</a:t>
            </a:r>
            <a:r>
              <a:rPr lang="en-US" sz="2800" dirty="0" err="1" smtClean="0"/>
              <a:t>printf</a:t>
            </a:r>
            <a:r>
              <a:rPr lang="el-GR" sz="2800" dirty="0" smtClean="0"/>
              <a:t>(</a:t>
            </a:r>
            <a:r>
              <a:rPr lang="en-US" sz="2800" dirty="0" smtClean="0">
                <a:solidFill>
                  <a:srgbClr val="7030A0"/>
                </a:solidFill>
              </a:rPr>
              <a:t>g</a:t>
            </a:r>
            <a:r>
              <a:rPr lang="el-GR" sz="2800" dirty="0" smtClean="0"/>
              <a:t>, “\</a:t>
            </a:r>
            <a:r>
              <a:rPr lang="en-US" sz="2800" dirty="0" smtClean="0"/>
              <a:t>n</a:t>
            </a:r>
            <a:r>
              <a:rPr lang="el-GR" sz="2800" dirty="0" smtClean="0"/>
              <a:t>%</a:t>
            </a:r>
            <a:r>
              <a:rPr lang="en-US" sz="2800" dirty="0" smtClean="0"/>
              <a:t>d</a:t>
            </a:r>
            <a:r>
              <a:rPr lang="el-GR" sz="2800" dirty="0" smtClean="0"/>
              <a:t>”, </a:t>
            </a:r>
            <a:r>
              <a:rPr lang="en-US" sz="2800" dirty="0" smtClean="0"/>
              <a:t>x</a:t>
            </a:r>
            <a:r>
              <a:rPr lang="el-GR" sz="2800" dirty="0" smtClean="0"/>
              <a:t>);</a:t>
            </a:r>
          </a:p>
          <a:p>
            <a:pPr marL="914400" lvl="1" indent="-457200">
              <a:buClr>
                <a:schemeClr val="tx1"/>
              </a:buClr>
              <a:buFont typeface="Wingdings" pitchFamily="2" charset="2"/>
              <a:buChar char="q"/>
            </a:pPr>
            <a:endParaRPr lang="en-IE" sz="2800" dirty="0"/>
          </a:p>
          <a:p>
            <a:pPr marL="457200" indent="-457200">
              <a:buClr>
                <a:schemeClr val="tx1"/>
              </a:buClr>
              <a:buFont typeface="Wingdings" pitchFamily="2" charset="2"/>
              <a:buChar char="q"/>
            </a:pPr>
            <a:r>
              <a:rPr lang="en-IE" sz="2800" dirty="0"/>
              <a:t> </a:t>
            </a:r>
            <a:r>
              <a:rPr lang="en-US" sz="2800" u="sng" dirty="0" err="1" smtClean="0">
                <a:solidFill>
                  <a:srgbClr val="7030A0"/>
                </a:solidFill>
              </a:rPr>
              <a:t>f</a:t>
            </a:r>
            <a:r>
              <a:rPr lang="en-US" sz="2800" dirty="0" err="1" smtClean="0"/>
              <a:t>scanf</a:t>
            </a:r>
            <a:r>
              <a:rPr lang="el-GR" sz="2800" dirty="0" smtClean="0"/>
              <a:t>(</a:t>
            </a:r>
            <a:r>
              <a:rPr lang="el-GR" sz="2800" dirty="0" smtClean="0">
                <a:solidFill>
                  <a:srgbClr val="7030A0"/>
                </a:solidFill>
              </a:rPr>
              <a:t>δείκτης αρχείου</a:t>
            </a:r>
            <a:r>
              <a:rPr lang="el-GR" sz="2800" dirty="0" smtClean="0"/>
              <a:t>);</a:t>
            </a:r>
          </a:p>
          <a:p>
            <a:pPr marL="914400" lvl="1" indent="-457200">
              <a:buClr>
                <a:schemeClr val="tx1"/>
              </a:buClr>
              <a:buFont typeface="Wingdings" pitchFamily="2" charset="2"/>
              <a:buChar char="§"/>
            </a:pPr>
            <a:r>
              <a:rPr lang="en-IE" sz="2800" dirty="0" smtClean="0"/>
              <a:t> </a:t>
            </a:r>
            <a:r>
              <a:rPr lang="en-US" sz="2800" dirty="0" err="1" smtClean="0">
                <a:solidFill>
                  <a:srgbClr val="7030A0"/>
                </a:solidFill>
              </a:rPr>
              <a:t>f</a:t>
            </a:r>
            <a:r>
              <a:rPr lang="en-US" sz="2800" dirty="0" err="1" smtClean="0"/>
              <a:t>scanf</a:t>
            </a:r>
            <a:r>
              <a:rPr lang="el-GR" sz="2800" dirty="0" smtClean="0"/>
              <a:t>(</a:t>
            </a:r>
            <a:r>
              <a:rPr lang="en-US" sz="2800" dirty="0" smtClean="0">
                <a:solidFill>
                  <a:srgbClr val="7030A0"/>
                </a:solidFill>
              </a:rPr>
              <a:t>g</a:t>
            </a:r>
            <a:r>
              <a:rPr lang="el-GR" sz="2800" dirty="0" smtClean="0"/>
              <a:t>, “%</a:t>
            </a:r>
            <a:r>
              <a:rPr lang="en-US" sz="2800" dirty="0" smtClean="0"/>
              <a:t>d</a:t>
            </a:r>
            <a:r>
              <a:rPr lang="el-GR" sz="2800" dirty="0" smtClean="0"/>
              <a:t>”, &amp;</a:t>
            </a:r>
            <a:r>
              <a:rPr lang="en-US" sz="2800" dirty="0" smtClean="0"/>
              <a:t>x</a:t>
            </a:r>
            <a:r>
              <a:rPr lang="el-GR" sz="2800" dirty="0" smtClean="0"/>
              <a:t>);</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243408"/>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Τέλος Αρχείου</a:t>
            </a:r>
          </a:p>
        </p:txBody>
      </p:sp>
      <p:sp>
        <p:nvSpPr>
          <p:cNvPr id="13" name="Rectangle 3"/>
          <p:cNvSpPr>
            <a:spLocks noGrp="1" noChangeArrowheads="1"/>
          </p:cNvSpPr>
          <p:nvPr>
            <p:ph type="body" idx="1"/>
          </p:nvPr>
        </p:nvSpPr>
        <p:spPr>
          <a:xfrm>
            <a:off x="467545" y="1196752"/>
            <a:ext cx="8219256" cy="5040560"/>
          </a:xfrm>
        </p:spPr>
        <p:txBody>
          <a:bodyPr>
            <a:noAutofit/>
          </a:bodyPr>
          <a:lstStyle/>
          <a:p>
            <a:pPr marL="457200" indent="-457200">
              <a:buFont typeface="Wingdings" pitchFamily="2" charset="2"/>
              <a:buChar char="q"/>
              <a:defRPr/>
            </a:pPr>
            <a:r>
              <a:rPr lang="el-GR" sz="2800" dirty="0" smtClean="0"/>
              <a:t>Η συνάρτηση </a:t>
            </a:r>
            <a:r>
              <a:rPr lang="en-US" sz="2800" dirty="0" err="1" smtClean="0"/>
              <a:t>feof</a:t>
            </a:r>
            <a:r>
              <a:rPr lang="el-GR" sz="2800" dirty="0" smtClean="0"/>
              <a:t>(δείκτης αρχείου) μας επιτρέπει να ελέγχουμε εάν έχουμε φτάσει στο τέλος του αρχείου.</a:t>
            </a:r>
          </a:p>
          <a:p>
            <a:pPr marL="457200" indent="-457200">
              <a:buFont typeface="Wingdings" pitchFamily="2" charset="2"/>
              <a:buChar char="q"/>
              <a:defRPr/>
            </a:pPr>
            <a:r>
              <a:rPr lang="el-GR" sz="2800" dirty="0" smtClean="0"/>
              <a:t>Σύνταξη:  </a:t>
            </a:r>
            <a:r>
              <a:rPr lang="en-US" sz="2800" dirty="0" err="1" smtClean="0"/>
              <a:t>feof</a:t>
            </a:r>
            <a:r>
              <a:rPr lang="el-GR" sz="2800" dirty="0" smtClean="0"/>
              <a:t>(δείκτης αρχείου) </a:t>
            </a:r>
            <a:r>
              <a:rPr lang="el-GR" sz="2800" dirty="0" smtClean="0">
                <a:sym typeface="Wingdings" pitchFamily="2" charset="2"/>
              </a:rPr>
              <a:t> Αληθής/Ψευδής</a:t>
            </a:r>
            <a:r>
              <a:rPr lang="el-GR" sz="3200" dirty="0" smtClean="0"/>
              <a:t>:</a:t>
            </a:r>
          </a:p>
          <a:p>
            <a:pPr marL="800100" lvl="1" indent="-342900">
              <a:buFont typeface="Wingdings" pitchFamily="2" charset="2"/>
              <a:buChar char="§"/>
              <a:defRPr/>
            </a:pPr>
            <a:r>
              <a:rPr lang="en-US" dirty="0" smtClean="0"/>
              <a:t> </a:t>
            </a:r>
            <a:r>
              <a:rPr lang="en-US" sz="2400" dirty="0" smtClean="0"/>
              <a:t>if </a:t>
            </a:r>
            <a:r>
              <a:rPr lang="el-GR" sz="2400" dirty="0" smtClean="0"/>
              <a:t>( !</a:t>
            </a:r>
            <a:r>
              <a:rPr lang="en-US" sz="2400" dirty="0" smtClean="0"/>
              <a:t> </a:t>
            </a:r>
            <a:r>
              <a:rPr lang="en-US" sz="2400" dirty="0" err="1" smtClean="0"/>
              <a:t>feof</a:t>
            </a:r>
            <a:r>
              <a:rPr lang="el-GR" sz="2400" dirty="0" smtClean="0"/>
              <a:t>(</a:t>
            </a:r>
            <a:r>
              <a:rPr lang="en-US" sz="2400" dirty="0" smtClean="0"/>
              <a:t>f</a:t>
            </a:r>
            <a:r>
              <a:rPr lang="el-GR" sz="2400" dirty="0" smtClean="0"/>
              <a:t>)</a:t>
            </a:r>
            <a:r>
              <a:rPr lang="en-US" sz="2400" dirty="0" smtClean="0"/>
              <a:t> </a:t>
            </a:r>
            <a:r>
              <a:rPr lang="el-GR" sz="2400" dirty="0" smtClean="0"/>
              <a:t>)</a:t>
            </a:r>
          </a:p>
          <a:p>
            <a:pPr marL="1200150" lvl="2" indent="-285750">
              <a:buFont typeface="Arial" pitchFamily="34" charset="0"/>
              <a:buChar char="•"/>
              <a:defRPr/>
            </a:pPr>
            <a:r>
              <a:rPr lang="el-GR" sz="2400" dirty="0" smtClean="0"/>
              <a:t>Ενέργειες για &lt;δεν είμαστε στο τέλος του αρχείου&gt;</a:t>
            </a:r>
          </a:p>
          <a:p>
            <a:pPr marL="519113" lvl="1">
              <a:defRPr/>
            </a:pPr>
            <a:r>
              <a:rPr lang="el-GR" sz="2400" dirty="0"/>
              <a:t>	</a:t>
            </a:r>
            <a:r>
              <a:rPr lang="en-US" sz="2400" dirty="0" smtClean="0"/>
              <a:t>else</a:t>
            </a:r>
          </a:p>
          <a:p>
            <a:pPr marL="1200150" lvl="2" indent="-285750">
              <a:buFont typeface="Arial" pitchFamily="34" charset="0"/>
              <a:buChar char="•"/>
              <a:defRPr/>
            </a:pPr>
            <a:r>
              <a:rPr lang="el-GR" sz="2400" dirty="0" smtClean="0"/>
              <a:t>Ενέργειες για &lt; βρισκόμαστε στο τέλος του αρχείου &gt;</a:t>
            </a:r>
          </a:p>
          <a:p>
            <a:pPr marL="800100" lvl="1" indent="-342900">
              <a:buFont typeface="Wingdings" pitchFamily="2" charset="2"/>
              <a:buChar char="§"/>
              <a:defRPr/>
            </a:pPr>
            <a:r>
              <a:rPr lang="en-IE" sz="2400" dirty="0" smtClean="0"/>
              <a:t> </a:t>
            </a:r>
            <a:r>
              <a:rPr lang="en-US" sz="2400" dirty="0" smtClean="0"/>
              <a:t>while </a:t>
            </a:r>
            <a:r>
              <a:rPr lang="el-GR" sz="2400" dirty="0" smtClean="0"/>
              <a:t>( !</a:t>
            </a:r>
            <a:r>
              <a:rPr lang="en-US" sz="2400" dirty="0" smtClean="0"/>
              <a:t> </a:t>
            </a:r>
            <a:r>
              <a:rPr lang="en-US" sz="2400" dirty="0" err="1" smtClean="0"/>
              <a:t>feof</a:t>
            </a:r>
            <a:r>
              <a:rPr lang="el-GR" sz="2400" dirty="0" smtClean="0"/>
              <a:t>(</a:t>
            </a:r>
            <a:r>
              <a:rPr lang="en-US" sz="2400" dirty="0" smtClean="0"/>
              <a:t>f</a:t>
            </a:r>
            <a:r>
              <a:rPr lang="el-GR" sz="2400" dirty="0" smtClean="0"/>
              <a:t>)) </a:t>
            </a:r>
          </a:p>
          <a:p>
            <a:pPr marL="1200150" lvl="2" indent="-285750">
              <a:buFont typeface="Arial" pitchFamily="34" charset="0"/>
              <a:buChar char="•"/>
              <a:defRPr/>
            </a:pPr>
            <a:r>
              <a:rPr lang="en-IE" sz="2400" dirty="0" smtClean="0"/>
              <a:t> </a:t>
            </a:r>
            <a:r>
              <a:rPr lang="el-GR" sz="2400" dirty="0" smtClean="0"/>
              <a:t>διάβασε από το αρχείο.</a:t>
            </a:r>
            <a:endParaRPr 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5496" y="-99392"/>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t>Παράδειγμα 1α: Διαβάζοντας από ένα Αρχείο</a:t>
            </a:r>
            <a:endParaRPr lang="el-GR" sz="4000" dirty="0"/>
          </a:p>
        </p:txBody>
      </p:sp>
      <p:sp>
        <p:nvSpPr>
          <p:cNvPr id="18" name="TextBox 4" descr="include stdio τελεία h&#10;int main&#10;άγκιστρο&#10;    FILE δείκτης fp&#10;    char c&#10;    fp = f open, διαδρομή αρχείου.&#10;    if  fp == NULL, άγκιστρο, &#10;        print f \ n \ n Πρόβλημα με το αρχείο! \ n \ n&#10;        return  μείον 1&#10;    άγκιστρο,&#10;    while ! f eof fp άγκιστρο&#10;        c = f get c fp&#10;        print f %c, c&#10;    άγκιστρο,&#10;    f close fp,&#10;    return 0,&#10;άγκιστρο.&#10;"/>
          <p:cNvSpPr txBox="1">
            <a:spLocks noChangeArrowheads="1"/>
          </p:cNvSpPr>
          <p:nvPr/>
        </p:nvSpPr>
        <p:spPr bwMode="auto">
          <a:xfrm>
            <a:off x="467545" y="980728"/>
            <a:ext cx="8219256"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200" dirty="0" smtClean="0"/>
              <a:t>#</a:t>
            </a:r>
            <a:r>
              <a:rPr lang="en-US" sz="2200" dirty="0" smtClean="0"/>
              <a:t>include </a:t>
            </a:r>
            <a:r>
              <a:rPr lang="el-GR" sz="2200" dirty="0" smtClean="0"/>
              <a:t>&lt;</a:t>
            </a:r>
            <a:r>
              <a:rPr lang="en-US" sz="2200" dirty="0" err="1" smtClean="0"/>
              <a:t>stdio.h</a:t>
            </a:r>
            <a:r>
              <a:rPr lang="el-GR" sz="2200" dirty="0" smtClean="0"/>
              <a:t>&gt;</a:t>
            </a:r>
          </a:p>
          <a:p>
            <a:r>
              <a:rPr lang="en-US" sz="2200" dirty="0" err="1" smtClean="0"/>
              <a:t>int</a:t>
            </a:r>
            <a:r>
              <a:rPr lang="en-US" sz="2200" dirty="0" smtClean="0"/>
              <a:t> main</a:t>
            </a:r>
            <a:r>
              <a:rPr lang="el-GR" sz="2200" dirty="0" smtClean="0"/>
              <a:t>()</a:t>
            </a:r>
          </a:p>
          <a:p>
            <a:r>
              <a:rPr lang="el-GR" sz="2200" dirty="0" smtClean="0"/>
              <a:t>{</a:t>
            </a:r>
          </a:p>
          <a:p>
            <a:r>
              <a:rPr lang="en-US" sz="2200" b="1" dirty="0" smtClean="0">
                <a:solidFill>
                  <a:srgbClr val="FF0000"/>
                </a:solidFill>
              </a:rPr>
              <a:t>    </a:t>
            </a:r>
            <a:r>
              <a:rPr lang="en-US" sz="2200" b="1" dirty="0" smtClean="0">
                <a:solidFill>
                  <a:srgbClr val="7030A0"/>
                </a:solidFill>
              </a:rPr>
              <a:t>FILE </a:t>
            </a:r>
            <a:r>
              <a:rPr lang="el-GR" sz="2200" b="1" dirty="0" smtClean="0">
                <a:solidFill>
                  <a:srgbClr val="7030A0"/>
                </a:solidFill>
              </a:rPr>
              <a:t>*</a:t>
            </a:r>
            <a:r>
              <a:rPr lang="en-US" sz="2200" b="1" dirty="0" err="1" smtClean="0">
                <a:solidFill>
                  <a:srgbClr val="7030A0"/>
                </a:solidFill>
              </a:rPr>
              <a:t>fp</a:t>
            </a:r>
            <a:r>
              <a:rPr lang="el-GR" sz="2200" b="1" dirty="0" smtClean="0">
                <a:solidFill>
                  <a:srgbClr val="7030A0"/>
                </a:solidFill>
              </a:rPr>
              <a:t>;</a:t>
            </a:r>
          </a:p>
          <a:p>
            <a:r>
              <a:rPr lang="en-US" sz="2200" dirty="0" smtClean="0"/>
              <a:t>    char c</a:t>
            </a:r>
            <a:r>
              <a:rPr lang="el-GR" sz="2200" dirty="0" smtClean="0"/>
              <a:t>;</a:t>
            </a:r>
          </a:p>
          <a:p>
            <a:r>
              <a:rPr lang="en-US" sz="2200" b="1" dirty="0" smtClean="0">
                <a:solidFill>
                  <a:srgbClr val="FF0000"/>
                </a:solidFill>
              </a:rPr>
              <a:t>    </a:t>
            </a:r>
            <a:r>
              <a:rPr lang="en-US" sz="2200" b="1" dirty="0" err="1" smtClean="0">
                <a:solidFill>
                  <a:srgbClr val="7030A0"/>
                </a:solidFill>
              </a:rPr>
              <a:t>fp</a:t>
            </a:r>
            <a:r>
              <a:rPr lang="en-US" sz="2200" b="1" dirty="0" smtClean="0">
                <a:solidFill>
                  <a:srgbClr val="7030A0"/>
                </a:solidFill>
              </a:rPr>
              <a:t> </a:t>
            </a:r>
            <a:r>
              <a:rPr lang="el-GR" sz="2200" b="1" dirty="0" smtClean="0">
                <a:solidFill>
                  <a:srgbClr val="7030A0"/>
                </a:solidFill>
              </a:rPr>
              <a:t>=</a:t>
            </a:r>
            <a:r>
              <a:rPr lang="en-US" sz="2200" b="1" dirty="0" smtClean="0">
                <a:solidFill>
                  <a:srgbClr val="7030A0"/>
                </a:solidFill>
              </a:rPr>
              <a:t> </a:t>
            </a:r>
            <a:r>
              <a:rPr lang="en-US" sz="2200" b="1" dirty="0" err="1" smtClean="0">
                <a:solidFill>
                  <a:srgbClr val="7030A0"/>
                </a:solidFill>
              </a:rPr>
              <a:t>fopen</a:t>
            </a:r>
            <a:r>
              <a:rPr lang="el-GR" sz="2200" b="1" dirty="0" smtClean="0">
                <a:solidFill>
                  <a:srgbClr val="7030A0"/>
                </a:solidFill>
              </a:rPr>
              <a:t>("</a:t>
            </a:r>
            <a:r>
              <a:rPr lang="en-US" sz="2200" b="1" dirty="0" smtClean="0">
                <a:solidFill>
                  <a:srgbClr val="7030A0"/>
                </a:solidFill>
              </a:rPr>
              <a:t>C</a:t>
            </a:r>
            <a:r>
              <a:rPr lang="el-GR" sz="2200" b="1" dirty="0" smtClean="0">
                <a:solidFill>
                  <a:srgbClr val="7030A0"/>
                </a:solidFill>
              </a:rPr>
              <a:t>:\\</a:t>
            </a:r>
            <a:r>
              <a:rPr lang="en-US" sz="2200" b="1" dirty="0" smtClean="0">
                <a:solidFill>
                  <a:srgbClr val="7030A0"/>
                </a:solidFill>
              </a:rPr>
              <a:t>programs</a:t>
            </a:r>
            <a:r>
              <a:rPr lang="el-GR" sz="2200" b="1" dirty="0" smtClean="0">
                <a:solidFill>
                  <a:srgbClr val="7030A0"/>
                </a:solidFill>
              </a:rPr>
              <a:t>\\</a:t>
            </a:r>
            <a:r>
              <a:rPr lang="en-US" sz="2200" b="1" dirty="0" smtClean="0">
                <a:solidFill>
                  <a:srgbClr val="7030A0"/>
                </a:solidFill>
              </a:rPr>
              <a:t>test</a:t>
            </a:r>
            <a:r>
              <a:rPr lang="el-GR" sz="2200" b="1" dirty="0" smtClean="0">
                <a:solidFill>
                  <a:srgbClr val="7030A0"/>
                </a:solidFill>
              </a:rPr>
              <a:t>1.</a:t>
            </a:r>
            <a:r>
              <a:rPr lang="en-US" sz="2200" b="1" dirty="0" smtClean="0">
                <a:solidFill>
                  <a:srgbClr val="7030A0"/>
                </a:solidFill>
              </a:rPr>
              <a:t>txt</a:t>
            </a:r>
            <a:r>
              <a:rPr lang="el-GR" sz="2200" b="1" dirty="0" smtClean="0">
                <a:solidFill>
                  <a:srgbClr val="7030A0"/>
                </a:solidFill>
              </a:rPr>
              <a:t>","</a:t>
            </a:r>
            <a:r>
              <a:rPr lang="en-US" sz="2200" b="1" dirty="0" smtClean="0">
                <a:solidFill>
                  <a:srgbClr val="7030A0"/>
                </a:solidFill>
              </a:rPr>
              <a:t>r</a:t>
            </a:r>
            <a:r>
              <a:rPr lang="el-GR" sz="2200" b="1" dirty="0" smtClean="0">
                <a:solidFill>
                  <a:srgbClr val="7030A0"/>
                </a:solidFill>
              </a:rPr>
              <a:t>");</a:t>
            </a:r>
          </a:p>
          <a:p>
            <a:r>
              <a:rPr lang="en-US" sz="2200" dirty="0" smtClean="0"/>
              <a:t>    if </a:t>
            </a:r>
            <a:r>
              <a:rPr lang="el-GR" sz="2200" b="1" dirty="0" smtClean="0">
                <a:solidFill>
                  <a:srgbClr val="7030A0"/>
                </a:solidFill>
              </a:rPr>
              <a:t>( </a:t>
            </a:r>
            <a:r>
              <a:rPr lang="en-US" sz="2200" b="1" dirty="0" err="1" smtClean="0">
                <a:solidFill>
                  <a:srgbClr val="7030A0"/>
                </a:solidFill>
              </a:rPr>
              <a:t>fp</a:t>
            </a:r>
            <a:r>
              <a:rPr lang="en-US" sz="2200" b="1" dirty="0" smtClean="0">
                <a:solidFill>
                  <a:srgbClr val="7030A0"/>
                </a:solidFill>
              </a:rPr>
              <a:t> </a:t>
            </a:r>
            <a:r>
              <a:rPr lang="el-GR" sz="2200" b="1" dirty="0" smtClean="0">
                <a:solidFill>
                  <a:srgbClr val="7030A0"/>
                </a:solidFill>
              </a:rPr>
              <a:t>==</a:t>
            </a:r>
            <a:r>
              <a:rPr lang="en-US" sz="2200" b="1" dirty="0" smtClean="0">
                <a:solidFill>
                  <a:srgbClr val="7030A0"/>
                </a:solidFill>
              </a:rPr>
              <a:t> NULL</a:t>
            </a:r>
            <a:r>
              <a:rPr lang="el-GR" sz="2200" dirty="0" smtClean="0">
                <a:solidFill>
                  <a:srgbClr val="7030A0"/>
                </a:solidFill>
              </a:rPr>
              <a:t>) </a:t>
            </a:r>
            <a:r>
              <a:rPr lang="el-GR" sz="2200" dirty="0" smtClean="0"/>
              <a:t>{</a:t>
            </a:r>
          </a:p>
          <a:p>
            <a:r>
              <a:rPr lang="en-US" sz="2200" dirty="0" smtClean="0"/>
              <a:t>        </a:t>
            </a:r>
            <a:r>
              <a:rPr lang="en-US" sz="2200" dirty="0" err="1" smtClean="0"/>
              <a:t>printf</a:t>
            </a:r>
            <a:r>
              <a:rPr lang="el-GR" sz="2200" dirty="0" smtClean="0"/>
              <a:t>("\</a:t>
            </a:r>
            <a:r>
              <a:rPr lang="en-US" sz="2200" dirty="0" smtClean="0"/>
              <a:t>n</a:t>
            </a:r>
            <a:r>
              <a:rPr lang="el-GR" sz="2200" dirty="0" smtClean="0"/>
              <a:t>\</a:t>
            </a:r>
            <a:r>
              <a:rPr lang="en-US" sz="2200" dirty="0" smtClean="0"/>
              <a:t>n</a:t>
            </a:r>
            <a:r>
              <a:rPr lang="el-GR" sz="2200" dirty="0" smtClean="0"/>
              <a:t>Πρόβλημα με το αρχείο!\</a:t>
            </a:r>
            <a:r>
              <a:rPr lang="en-US" sz="2200" dirty="0" smtClean="0"/>
              <a:t>n</a:t>
            </a:r>
            <a:r>
              <a:rPr lang="el-GR" sz="2200" dirty="0" smtClean="0"/>
              <a:t>\</a:t>
            </a:r>
            <a:r>
              <a:rPr lang="en-US" sz="2200" dirty="0" smtClean="0"/>
              <a:t>n</a:t>
            </a:r>
            <a:r>
              <a:rPr lang="el-GR" sz="2200" dirty="0" smtClean="0"/>
              <a:t>");</a:t>
            </a:r>
          </a:p>
          <a:p>
            <a:r>
              <a:rPr lang="en-US" sz="2200" dirty="0" smtClean="0"/>
              <a:t>        return </a:t>
            </a:r>
            <a:r>
              <a:rPr lang="el-GR" sz="2200" dirty="0" smtClean="0"/>
              <a:t>-1;</a:t>
            </a:r>
          </a:p>
          <a:p>
            <a:r>
              <a:rPr lang="en-US" sz="2200" dirty="0" smtClean="0"/>
              <a:t>    </a:t>
            </a:r>
            <a:r>
              <a:rPr lang="el-GR" sz="2200" dirty="0" smtClean="0"/>
              <a:t>}</a:t>
            </a:r>
          </a:p>
          <a:p>
            <a:r>
              <a:rPr lang="en-US" sz="2200" dirty="0" smtClean="0"/>
              <a:t>    while </a:t>
            </a:r>
            <a:r>
              <a:rPr lang="el-GR" sz="2200" b="1" dirty="0" smtClean="0">
                <a:solidFill>
                  <a:srgbClr val="7030A0"/>
                </a:solidFill>
              </a:rPr>
              <a:t>(!</a:t>
            </a:r>
            <a:r>
              <a:rPr lang="en-US" sz="2200" b="1" dirty="0" smtClean="0">
                <a:solidFill>
                  <a:srgbClr val="7030A0"/>
                </a:solidFill>
              </a:rPr>
              <a:t> </a:t>
            </a:r>
            <a:r>
              <a:rPr lang="en-US" sz="2200" b="1" dirty="0" err="1" smtClean="0">
                <a:solidFill>
                  <a:srgbClr val="7030A0"/>
                </a:solidFill>
              </a:rPr>
              <a:t>feof</a:t>
            </a:r>
            <a:r>
              <a:rPr lang="el-GR" sz="2200" b="1" dirty="0" smtClean="0">
                <a:solidFill>
                  <a:srgbClr val="7030A0"/>
                </a:solidFill>
              </a:rPr>
              <a:t>(</a:t>
            </a:r>
            <a:r>
              <a:rPr lang="en-US" sz="2200" b="1" dirty="0" err="1" smtClean="0">
                <a:solidFill>
                  <a:srgbClr val="7030A0"/>
                </a:solidFill>
              </a:rPr>
              <a:t>fp</a:t>
            </a:r>
            <a:r>
              <a:rPr lang="el-GR" sz="2200" b="1" dirty="0" smtClean="0">
                <a:solidFill>
                  <a:srgbClr val="7030A0"/>
                </a:solidFill>
              </a:rPr>
              <a:t>)</a:t>
            </a:r>
            <a:r>
              <a:rPr lang="el-GR" sz="2200" dirty="0" smtClean="0"/>
              <a:t>) {</a:t>
            </a:r>
          </a:p>
          <a:p>
            <a:r>
              <a:rPr lang="en-US" sz="2200" b="1" dirty="0" smtClean="0"/>
              <a:t>       </a:t>
            </a:r>
            <a:r>
              <a:rPr lang="en-US" sz="2200" b="1" dirty="0" smtClean="0">
                <a:solidFill>
                  <a:srgbClr val="FF3300"/>
                </a:solidFill>
              </a:rPr>
              <a:t> </a:t>
            </a:r>
            <a:r>
              <a:rPr lang="en-US" sz="2200" b="1" dirty="0" smtClean="0">
                <a:solidFill>
                  <a:srgbClr val="7030A0"/>
                </a:solidFill>
              </a:rPr>
              <a:t>c </a:t>
            </a:r>
            <a:r>
              <a:rPr lang="el-GR" sz="2200" b="1" dirty="0" smtClean="0">
                <a:solidFill>
                  <a:srgbClr val="7030A0"/>
                </a:solidFill>
              </a:rPr>
              <a:t>=</a:t>
            </a:r>
            <a:r>
              <a:rPr lang="en-US" sz="2200" b="1" dirty="0" smtClean="0">
                <a:solidFill>
                  <a:srgbClr val="7030A0"/>
                </a:solidFill>
              </a:rPr>
              <a:t> </a:t>
            </a:r>
            <a:r>
              <a:rPr lang="en-US" sz="2200" b="1" dirty="0" err="1" smtClean="0">
                <a:solidFill>
                  <a:srgbClr val="7030A0"/>
                </a:solidFill>
              </a:rPr>
              <a:t>fgetc</a:t>
            </a:r>
            <a:r>
              <a:rPr lang="el-GR" sz="2200" b="1" dirty="0" smtClean="0">
                <a:solidFill>
                  <a:srgbClr val="7030A0"/>
                </a:solidFill>
              </a:rPr>
              <a:t>(</a:t>
            </a:r>
            <a:r>
              <a:rPr lang="en-US" sz="2200" b="1" dirty="0" err="1" smtClean="0">
                <a:solidFill>
                  <a:srgbClr val="7030A0"/>
                </a:solidFill>
              </a:rPr>
              <a:t>fp</a:t>
            </a:r>
            <a:r>
              <a:rPr lang="el-GR" sz="2200" b="1" dirty="0" smtClean="0">
                <a:solidFill>
                  <a:srgbClr val="7030A0"/>
                </a:solidFill>
              </a:rPr>
              <a:t>);</a:t>
            </a:r>
          </a:p>
          <a:p>
            <a:r>
              <a:rPr lang="en-US" sz="2200" dirty="0" smtClean="0"/>
              <a:t>        </a:t>
            </a:r>
            <a:r>
              <a:rPr lang="en-US" sz="2200" dirty="0" err="1" smtClean="0"/>
              <a:t>printf</a:t>
            </a:r>
            <a:r>
              <a:rPr lang="el-GR" sz="2200" dirty="0" smtClean="0"/>
              <a:t>("%</a:t>
            </a:r>
            <a:r>
              <a:rPr lang="en-US" sz="2200" dirty="0" smtClean="0"/>
              <a:t>c</a:t>
            </a:r>
            <a:r>
              <a:rPr lang="el-GR" sz="2200" dirty="0" smtClean="0"/>
              <a:t>",</a:t>
            </a:r>
            <a:r>
              <a:rPr lang="en-US" sz="2200" dirty="0" smtClean="0"/>
              <a:t> c</a:t>
            </a:r>
            <a:r>
              <a:rPr lang="el-GR" sz="2200" dirty="0" smtClean="0"/>
              <a:t>);</a:t>
            </a:r>
          </a:p>
          <a:p>
            <a:r>
              <a:rPr lang="en-US" sz="2200" dirty="0" smtClean="0"/>
              <a:t>    </a:t>
            </a:r>
            <a:r>
              <a:rPr lang="el-GR" sz="2200" dirty="0" smtClean="0"/>
              <a:t>}</a:t>
            </a:r>
          </a:p>
          <a:p>
            <a:r>
              <a:rPr lang="en-US" sz="2200" b="1" dirty="0" smtClean="0">
                <a:solidFill>
                  <a:srgbClr val="FF0000"/>
                </a:solidFill>
              </a:rPr>
              <a:t>    </a:t>
            </a:r>
            <a:r>
              <a:rPr lang="en-US" sz="2200" b="1" dirty="0" err="1" smtClean="0">
                <a:solidFill>
                  <a:srgbClr val="7030A0"/>
                </a:solidFill>
              </a:rPr>
              <a:t>fclose</a:t>
            </a:r>
            <a:r>
              <a:rPr lang="el-GR" sz="2200" b="1" dirty="0" smtClean="0">
                <a:solidFill>
                  <a:srgbClr val="7030A0"/>
                </a:solidFill>
              </a:rPr>
              <a:t>(</a:t>
            </a:r>
            <a:r>
              <a:rPr lang="en-US" sz="2200" b="1" dirty="0" err="1" smtClean="0">
                <a:solidFill>
                  <a:srgbClr val="7030A0"/>
                </a:solidFill>
              </a:rPr>
              <a:t>fp</a:t>
            </a:r>
            <a:r>
              <a:rPr lang="el-GR" sz="2200" b="1" dirty="0" smtClean="0">
                <a:solidFill>
                  <a:srgbClr val="7030A0"/>
                </a:solidFill>
              </a:rPr>
              <a:t>);</a:t>
            </a:r>
          </a:p>
          <a:p>
            <a:r>
              <a:rPr lang="en-US" sz="2200" dirty="0" smtClean="0"/>
              <a:t>    return </a:t>
            </a:r>
            <a:r>
              <a:rPr lang="el-GR" sz="2200" dirty="0" smtClean="0"/>
              <a:t>0;</a:t>
            </a:r>
          </a:p>
          <a:p>
            <a:r>
              <a:rPr lang="el-GR" sz="2200" dirty="0" smtClean="0"/>
              <a:t>}</a:t>
            </a:r>
            <a:endParaRPr lang="el-GR" sz="2200" dirty="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99392"/>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Παράδειγμα 1β: Διαβάζοντας από ένα Αρχείο</a:t>
            </a:r>
            <a:endParaRPr lang="el-GR" dirty="0"/>
          </a:p>
        </p:txBody>
      </p:sp>
      <p:sp>
        <p:nvSpPr>
          <p:cNvPr id="6" name="TextBox 4" descr="include stdio τελεία h,&#10;int main,&#10;άγκιστρο,&#10;    FILE δείκτης fp,&#10;    char c 40,&#10;    fp = f open διαδρομή αρχείου.&#10;    if  fp == NULL, άγκιστρο,&#10;        print f \ n \ n Πρόβλημα με το αρχείο! \ n \ n,&#10;        return μείον 1,&#10;    άγκιστρο,&#10;    while ! f eof fp, άγκιστρο,&#10;        f get s, c, 40, fp,&#10;        print f  %s, c,&#10;    άγκιστρο,&#10;    f close fp,&#10;    return 0,&#10;άγκιστρο.&#10;"/>
          <p:cNvSpPr txBox="1">
            <a:spLocks noChangeArrowheads="1"/>
          </p:cNvSpPr>
          <p:nvPr/>
        </p:nvSpPr>
        <p:spPr bwMode="auto">
          <a:xfrm>
            <a:off x="395537" y="1052736"/>
            <a:ext cx="8291264"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200" dirty="0" smtClean="0"/>
              <a:t>#</a:t>
            </a:r>
            <a:r>
              <a:rPr lang="en-US" sz="2200" dirty="0" smtClean="0"/>
              <a:t>include </a:t>
            </a:r>
            <a:r>
              <a:rPr lang="el-GR" sz="2200" dirty="0" smtClean="0"/>
              <a:t>&lt;</a:t>
            </a:r>
            <a:r>
              <a:rPr lang="en-US" sz="2200" dirty="0" err="1" smtClean="0"/>
              <a:t>stdio.h</a:t>
            </a:r>
            <a:r>
              <a:rPr lang="el-GR" sz="2200" dirty="0" smtClean="0"/>
              <a:t>&gt;</a:t>
            </a:r>
          </a:p>
          <a:p>
            <a:r>
              <a:rPr lang="en-US" sz="2200" dirty="0" err="1" smtClean="0"/>
              <a:t>int</a:t>
            </a:r>
            <a:r>
              <a:rPr lang="en-US" sz="2200" dirty="0" smtClean="0"/>
              <a:t> main</a:t>
            </a:r>
            <a:r>
              <a:rPr lang="el-GR" sz="2200" dirty="0" smtClean="0"/>
              <a:t>()</a:t>
            </a:r>
          </a:p>
          <a:p>
            <a:r>
              <a:rPr lang="el-GR" sz="2200" dirty="0" smtClean="0"/>
              <a:t>{</a:t>
            </a:r>
          </a:p>
          <a:p>
            <a:r>
              <a:rPr lang="en-US" sz="2200" b="1" dirty="0" smtClean="0">
                <a:solidFill>
                  <a:srgbClr val="FF0000"/>
                </a:solidFill>
              </a:rPr>
              <a:t>    </a:t>
            </a:r>
            <a:r>
              <a:rPr lang="en-US" sz="2200" b="1" dirty="0" smtClean="0">
                <a:solidFill>
                  <a:srgbClr val="7030A0"/>
                </a:solidFill>
              </a:rPr>
              <a:t>FILE </a:t>
            </a:r>
            <a:r>
              <a:rPr lang="el-GR" sz="2200" b="1" dirty="0" smtClean="0">
                <a:solidFill>
                  <a:srgbClr val="7030A0"/>
                </a:solidFill>
              </a:rPr>
              <a:t>*</a:t>
            </a:r>
            <a:r>
              <a:rPr lang="en-US" sz="2200" b="1" dirty="0" err="1" smtClean="0">
                <a:solidFill>
                  <a:srgbClr val="7030A0"/>
                </a:solidFill>
              </a:rPr>
              <a:t>fp</a:t>
            </a:r>
            <a:r>
              <a:rPr lang="el-GR" sz="2200" b="1" dirty="0" smtClean="0">
                <a:solidFill>
                  <a:srgbClr val="7030A0"/>
                </a:solidFill>
              </a:rPr>
              <a:t>;</a:t>
            </a:r>
          </a:p>
          <a:p>
            <a:r>
              <a:rPr lang="en-US" sz="2200" dirty="0" smtClean="0"/>
              <a:t>    char c</a:t>
            </a:r>
            <a:r>
              <a:rPr lang="el-GR" sz="2200" dirty="0" smtClean="0"/>
              <a:t>[40];</a:t>
            </a:r>
          </a:p>
          <a:p>
            <a:r>
              <a:rPr lang="en-US" sz="2200" dirty="0" smtClean="0">
                <a:solidFill>
                  <a:srgbClr val="7030A0"/>
                </a:solidFill>
              </a:rPr>
              <a:t>    </a:t>
            </a:r>
            <a:r>
              <a:rPr lang="en-US" sz="2200" b="1" dirty="0" err="1" smtClean="0">
                <a:solidFill>
                  <a:srgbClr val="7030A0"/>
                </a:solidFill>
              </a:rPr>
              <a:t>fp</a:t>
            </a:r>
            <a:r>
              <a:rPr lang="en-US" sz="2200" b="1" dirty="0" smtClean="0">
                <a:solidFill>
                  <a:srgbClr val="7030A0"/>
                </a:solidFill>
              </a:rPr>
              <a:t> </a:t>
            </a:r>
            <a:r>
              <a:rPr lang="el-GR" sz="2200" b="1" dirty="0" smtClean="0">
                <a:solidFill>
                  <a:srgbClr val="7030A0"/>
                </a:solidFill>
              </a:rPr>
              <a:t>=</a:t>
            </a:r>
            <a:r>
              <a:rPr lang="en-US" sz="2200" b="1" dirty="0" smtClean="0">
                <a:solidFill>
                  <a:srgbClr val="7030A0"/>
                </a:solidFill>
              </a:rPr>
              <a:t> </a:t>
            </a:r>
            <a:r>
              <a:rPr lang="en-US" sz="2200" b="1" dirty="0" err="1" smtClean="0">
                <a:solidFill>
                  <a:srgbClr val="7030A0"/>
                </a:solidFill>
              </a:rPr>
              <a:t>fopen</a:t>
            </a:r>
            <a:r>
              <a:rPr lang="el-GR" sz="2200" b="1" dirty="0" smtClean="0">
                <a:solidFill>
                  <a:srgbClr val="7030A0"/>
                </a:solidFill>
              </a:rPr>
              <a:t>("</a:t>
            </a:r>
            <a:r>
              <a:rPr lang="en-US" sz="2200" b="1" dirty="0" smtClean="0">
                <a:solidFill>
                  <a:srgbClr val="7030A0"/>
                </a:solidFill>
              </a:rPr>
              <a:t>C</a:t>
            </a:r>
            <a:r>
              <a:rPr lang="el-GR" sz="2200" b="1" dirty="0" smtClean="0">
                <a:solidFill>
                  <a:srgbClr val="7030A0"/>
                </a:solidFill>
              </a:rPr>
              <a:t>:\\</a:t>
            </a:r>
            <a:r>
              <a:rPr lang="en-US" sz="2200" b="1" dirty="0" smtClean="0">
                <a:solidFill>
                  <a:srgbClr val="7030A0"/>
                </a:solidFill>
              </a:rPr>
              <a:t>programs</a:t>
            </a:r>
            <a:r>
              <a:rPr lang="el-GR" sz="2200" b="1" dirty="0" smtClean="0">
                <a:solidFill>
                  <a:srgbClr val="7030A0"/>
                </a:solidFill>
              </a:rPr>
              <a:t>\\</a:t>
            </a:r>
            <a:r>
              <a:rPr lang="en-US" sz="2200" b="1" dirty="0" smtClean="0">
                <a:solidFill>
                  <a:srgbClr val="7030A0"/>
                </a:solidFill>
              </a:rPr>
              <a:t>test</a:t>
            </a:r>
            <a:r>
              <a:rPr lang="el-GR" sz="2200" b="1" dirty="0" smtClean="0">
                <a:solidFill>
                  <a:srgbClr val="7030A0"/>
                </a:solidFill>
              </a:rPr>
              <a:t>1.</a:t>
            </a:r>
            <a:r>
              <a:rPr lang="en-US" sz="2200" b="1" dirty="0" smtClean="0">
                <a:solidFill>
                  <a:srgbClr val="7030A0"/>
                </a:solidFill>
              </a:rPr>
              <a:t>txt</a:t>
            </a:r>
            <a:r>
              <a:rPr lang="el-GR" sz="2200" b="1" dirty="0" smtClean="0">
                <a:solidFill>
                  <a:srgbClr val="7030A0"/>
                </a:solidFill>
              </a:rPr>
              <a:t>","</a:t>
            </a:r>
            <a:r>
              <a:rPr lang="en-US" sz="2200" b="1" dirty="0" smtClean="0">
                <a:solidFill>
                  <a:srgbClr val="7030A0"/>
                </a:solidFill>
              </a:rPr>
              <a:t>r</a:t>
            </a:r>
            <a:r>
              <a:rPr lang="el-GR" sz="2200" b="1" dirty="0" smtClean="0">
                <a:solidFill>
                  <a:srgbClr val="7030A0"/>
                </a:solidFill>
              </a:rPr>
              <a:t>");</a:t>
            </a:r>
          </a:p>
          <a:p>
            <a:r>
              <a:rPr lang="en-US" sz="2200" dirty="0" smtClean="0"/>
              <a:t>    if </a:t>
            </a:r>
            <a:r>
              <a:rPr lang="el-GR" sz="2200" b="1" dirty="0" smtClean="0">
                <a:solidFill>
                  <a:srgbClr val="7030A0"/>
                </a:solidFill>
              </a:rPr>
              <a:t>( </a:t>
            </a:r>
            <a:r>
              <a:rPr lang="en-US" sz="2200" b="1" dirty="0" err="1" smtClean="0">
                <a:solidFill>
                  <a:srgbClr val="7030A0"/>
                </a:solidFill>
              </a:rPr>
              <a:t>fp</a:t>
            </a:r>
            <a:r>
              <a:rPr lang="en-US" sz="2200" b="1" dirty="0" smtClean="0">
                <a:solidFill>
                  <a:srgbClr val="7030A0"/>
                </a:solidFill>
              </a:rPr>
              <a:t> </a:t>
            </a:r>
            <a:r>
              <a:rPr lang="el-GR" sz="2200" b="1" dirty="0" smtClean="0">
                <a:solidFill>
                  <a:srgbClr val="7030A0"/>
                </a:solidFill>
              </a:rPr>
              <a:t>==</a:t>
            </a:r>
            <a:r>
              <a:rPr lang="en-US" sz="2200" b="1" dirty="0" smtClean="0">
                <a:solidFill>
                  <a:srgbClr val="7030A0"/>
                </a:solidFill>
              </a:rPr>
              <a:t> NULL</a:t>
            </a:r>
            <a:r>
              <a:rPr lang="el-GR" sz="2200" dirty="0" smtClean="0">
                <a:solidFill>
                  <a:srgbClr val="7030A0"/>
                </a:solidFill>
              </a:rPr>
              <a:t>)</a:t>
            </a:r>
            <a:r>
              <a:rPr lang="el-GR" sz="2200" dirty="0" smtClean="0"/>
              <a:t> {</a:t>
            </a:r>
          </a:p>
          <a:p>
            <a:r>
              <a:rPr lang="en-US" sz="2200" dirty="0" smtClean="0"/>
              <a:t>        </a:t>
            </a:r>
            <a:r>
              <a:rPr lang="en-US" sz="2200" dirty="0" err="1" smtClean="0"/>
              <a:t>printf</a:t>
            </a:r>
            <a:r>
              <a:rPr lang="el-GR" sz="2200" dirty="0" smtClean="0"/>
              <a:t>("\</a:t>
            </a:r>
            <a:r>
              <a:rPr lang="en-US" sz="2200" dirty="0" smtClean="0"/>
              <a:t>n</a:t>
            </a:r>
            <a:r>
              <a:rPr lang="el-GR" sz="2200" dirty="0" smtClean="0"/>
              <a:t>\</a:t>
            </a:r>
            <a:r>
              <a:rPr lang="en-US" sz="2200" dirty="0" smtClean="0"/>
              <a:t>n</a:t>
            </a:r>
            <a:r>
              <a:rPr lang="el-GR" sz="2200" dirty="0" smtClean="0"/>
              <a:t>Πρόβλημα με το αρχείο!\</a:t>
            </a:r>
            <a:r>
              <a:rPr lang="en-US" sz="2200" dirty="0" smtClean="0"/>
              <a:t>n</a:t>
            </a:r>
            <a:r>
              <a:rPr lang="el-GR" sz="2200" dirty="0" smtClean="0"/>
              <a:t>\</a:t>
            </a:r>
            <a:r>
              <a:rPr lang="en-US" sz="2200" dirty="0" smtClean="0"/>
              <a:t>n</a:t>
            </a:r>
            <a:r>
              <a:rPr lang="el-GR" sz="2200" dirty="0" smtClean="0"/>
              <a:t>");</a:t>
            </a:r>
          </a:p>
          <a:p>
            <a:r>
              <a:rPr lang="en-US" sz="2200" dirty="0" smtClean="0"/>
              <a:t>        return </a:t>
            </a:r>
            <a:r>
              <a:rPr lang="el-GR" sz="2200" dirty="0" smtClean="0"/>
              <a:t>-1;</a:t>
            </a:r>
          </a:p>
          <a:p>
            <a:r>
              <a:rPr lang="en-US" sz="2200" dirty="0" smtClean="0"/>
              <a:t>    </a:t>
            </a:r>
            <a:r>
              <a:rPr lang="el-GR" sz="2200" dirty="0" smtClean="0"/>
              <a:t>}</a:t>
            </a:r>
          </a:p>
          <a:p>
            <a:r>
              <a:rPr lang="en-US" sz="2200" dirty="0" smtClean="0"/>
              <a:t>    while </a:t>
            </a:r>
            <a:r>
              <a:rPr lang="el-GR" sz="2200" b="1" dirty="0" smtClean="0">
                <a:solidFill>
                  <a:srgbClr val="7030A0"/>
                </a:solidFill>
              </a:rPr>
              <a:t>(!</a:t>
            </a:r>
            <a:r>
              <a:rPr lang="en-US" sz="2200" b="1" dirty="0" smtClean="0">
                <a:solidFill>
                  <a:srgbClr val="7030A0"/>
                </a:solidFill>
              </a:rPr>
              <a:t> </a:t>
            </a:r>
            <a:r>
              <a:rPr lang="en-US" sz="2200" b="1" dirty="0" err="1" smtClean="0">
                <a:solidFill>
                  <a:srgbClr val="7030A0"/>
                </a:solidFill>
              </a:rPr>
              <a:t>feof</a:t>
            </a:r>
            <a:r>
              <a:rPr lang="el-GR" sz="2200" b="1" dirty="0" smtClean="0">
                <a:solidFill>
                  <a:srgbClr val="7030A0"/>
                </a:solidFill>
              </a:rPr>
              <a:t>(</a:t>
            </a:r>
            <a:r>
              <a:rPr lang="en-US" sz="2200" b="1" dirty="0" err="1" smtClean="0">
                <a:solidFill>
                  <a:srgbClr val="7030A0"/>
                </a:solidFill>
              </a:rPr>
              <a:t>fp</a:t>
            </a:r>
            <a:r>
              <a:rPr lang="el-GR" sz="2200" b="1" dirty="0" smtClean="0">
                <a:solidFill>
                  <a:srgbClr val="7030A0"/>
                </a:solidFill>
              </a:rPr>
              <a:t>)</a:t>
            </a:r>
            <a:r>
              <a:rPr lang="el-GR" sz="2200" dirty="0" smtClean="0"/>
              <a:t>) {</a:t>
            </a:r>
          </a:p>
          <a:p>
            <a:r>
              <a:rPr lang="en-US" sz="2200" b="1" dirty="0" smtClean="0">
                <a:solidFill>
                  <a:srgbClr val="000099"/>
                </a:solidFill>
              </a:rPr>
              <a:t>        </a:t>
            </a:r>
            <a:r>
              <a:rPr lang="en-US" sz="2200" b="1" dirty="0" err="1" smtClean="0">
                <a:solidFill>
                  <a:srgbClr val="7030A0"/>
                </a:solidFill>
              </a:rPr>
              <a:t>fgets</a:t>
            </a:r>
            <a:r>
              <a:rPr lang="el-GR" sz="2200" b="1" dirty="0" smtClean="0">
                <a:solidFill>
                  <a:srgbClr val="7030A0"/>
                </a:solidFill>
              </a:rPr>
              <a:t>(</a:t>
            </a:r>
            <a:r>
              <a:rPr lang="en-US" sz="2200" b="1" dirty="0" smtClean="0">
                <a:solidFill>
                  <a:srgbClr val="7030A0"/>
                </a:solidFill>
              </a:rPr>
              <a:t>c</a:t>
            </a:r>
            <a:r>
              <a:rPr lang="el-GR" sz="2200" b="1" dirty="0" smtClean="0">
                <a:solidFill>
                  <a:srgbClr val="7030A0"/>
                </a:solidFill>
              </a:rPr>
              <a:t>,40,</a:t>
            </a:r>
            <a:r>
              <a:rPr lang="en-US" sz="2200" b="1" dirty="0" err="1" smtClean="0">
                <a:solidFill>
                  <a:srgbClr val="7030A0"/>
                </a:solidFill>
              </a:rPr>
              <a:t>fp</a:t>
            </a:r>
            <a:r>
              <a:rPr lang="el-GR" sz="2200" b="1" dirty="0" smtClean="0">
                <a:solidFill>
                  <a:srgbClr val="7030A0"/>
                </a:solidFill>
              </a:rPr>
              <a:t>);</a:t>
            </a:r>
          </a:p>
          <a:p>
            <a:r>
              <a:rPr lang="en-US" sz="2200" dirty="0" smtClean="0"/>
              <a:t>        </a:t>
            </a:r>
            <a:r>
              <a:rPr lang="en-US" sz="2200" dirty="0" err="1" smtClean="0"/>
              <a:t>printf</a:t>
            </a:r>
            <a:r>
              <a:rPr lang="el-GR" sz="2200" dirty="0" smtClean="0"/>
              <a:t>("%</a:t>
            </a:r>
            <a:r>
              <a:rPr lang="en-US" sz="2200" b="1" dirty="0" smtClean="0">
                <a:solidFill>
                  <a:srgbClr val="000099"/>
                </a:solidFill>
              </a:rPr>
              <a:t>s</a:t>
            </a:r>
            <a:r>
              <a:rPr lang="el-GR" sz="2200" dirty="0" smtClean="0"/>
              <a:t>",</a:t>
            </a:r>
            <a:r>
              <a:rPr lang="en-US" sz="2200" dirty="0" smtClean="0"/>
              <a:t> c</a:t>
            </a:r>
            <a:r>
              <a:rPr lang="el-GR" sz="2200" dirty="0" smtClean="0"/>
              <a:t>);</a:t>
            </a:r>
          </a:p>
          <a:p>
            <a:r>
              <a:rPr lang="en-US" sz="2200" dirty="0" smtClean="0"/>
              <a:t>    }</a:t>
            </a:r>
          </a:p>
          <a:p>
            <a:r>
              <a:rPr lang="en-US" sz="2200" dirty="0" smtClean="0"/>
              <a:t>    </a:t>
            </a:r>
            <a:r>
              <a:rPr lang="en-US" sz="2200" b="1" dirty="0" err="1" smtClean="0">
                <a:solidFill>
                  <a:srgbClr val="7030A0"/>
                </a:solidFill>
              </a:rPr>
              <a:t>fclose</a:t>
            </a:r>
            <a:r>
              <a:rPr lang="el-GR" sz="2200" b="1" dirty="0" smtClean="0">
                <a:solidFill>
                  <a:srgbClr val="7030A0"/>
                </a:solidFill>
              </a:rPr>
              <a:t>(</a:t>
            </a:r>
            <a:r>
              <a:rPr lang="en-US" sz="2200" b="1" dirty="0" err="1" smtClean="0">
                <a:solidFill>
                  <a:srgbClr val="7030A0"/>
                </a:solidFill>
              </a:rPr>
              <a:t>fp</a:t>
            </a:r>
            <a:r>
              <a:rPr lang="el-GR" sz="2200" b="1" dirty="0" smtClean="0">
                <a:solidFill>
                  <a:srgbClr val="7030A0"/>
                </a:solidFill>
              </a:rPr>
              <a:t>);</a:t>
            </a:r>
          </a:p>
          <a:p>
            <a:r>
              <a:rPr lang="en-US" sz="2200" dirty="0" smtClean="0"/>
              <a:t>    return </a:t>
            </a:r>
            <a:r>
              <a:rPr lang="el-GR" sz="2200" dirty="0" smtClean="0"/>
              <a:t>0;</a:t>
            </a:r>
          </a:p>
          <a:p>
            <a:r>
              <a:rPr lang="el-GR" sz="2200" dirty="0" smtClean="0"/>
              <a:t>}</a:t>
            </a:r>
            <a:endParaRPr lang="el-GR" sz="22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99392"/>
            <a:ext cx="9072563" cy="1260475"/>
          </a:xfrm>
        </p:spPr>
        <p:txBody>
          <a:bodyPr>
            <a:normAutofit fontScale="90000"/>
          </a:bodyPr>
          <a:lstStyle/>
          <a:p>
            <a:r>
              <a:rPr lang="el-GR" dirty="0" smtClean="0"/>
              <a:t>Παράδειγμα 1α: Γράφοντας σε ένα Αρχείο</a:t>
            </a:r>
            <a:endParaRPr lang="el-GR" dirty="0"/>
          </a:p>
        </p:txBody>
      </p:sp>
      <p:sp>
        <p:nvSpPr>
          <p:cNvPr id="7" name="TextBox 4" descr="include stdio τελεία h,&#10;int main,&#10;άγκιστρο,&#10;    FILE  δείκτης fp,&#10;    char c,&#10;    fp = f open, διαδρομή αρχείου.&#10;&#10;    print f, \ n \ n, Εισαγωγή κειμένου το οποίο θα γραφεί στο αρχείο,&#10;    print f, \ n \ n, Τερματισμός με το σύμβολο δίαιση \ n \ n,&#10;       while c != δίαιση, άγκιστρο, &#10;        scan f, %c, &amp; c,&#10;        if c != δίαιση,&#10;            f print f, fp, %c, c,&#10;    άγκιστρο,&#10;    f close, fp,&#10;    return 0,&#10;άγκιστρο.&#10; &#10;"/>
          <p:cNvSpPr txBox="1">
            <a:spLocks noChangeArrowheads="1"/>
          </p:cNvSpPr>
          <p:nvPr/>
        </p:nvSpPr>
        <p:spPr bwMode="auto">
          <a:xfrm>
            <a:off x="539552" y="1085428"/>
            <a:ext cx="8208912"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200" dirty="0" smtClean="0"/>
              <a:t>#</a:t>
            </a:r>
            <a:r>
              <a:rPr lang="en-US" sz="2200" dirty="0" smtClean="0"/>
              <a:t>include </a:t>
            </a:r>
            <a:r>
              <a:rPr lang="el-GR" sz="2200" dirty="0" smtClean="0"/>
              <a:t>&lt;</a:t>
            </a:r>
            <a:r>
              <a:rPr lang="en-US" sz="2200" dirty="0" err="1" smtClean="0"/>
              <a:t>stdio.h</a:t>
            </a:r>
            <a:r>
              <a:rPr lang="el-GR" sz="2200" dirty="0" smtClean="0"/>
              <a:t>&gt;</a:t>
            </a:r>
          </a:p>
          <a:p>
            <a:r>
              <a:rPr lang="en-US" sz="2200" dirty="0" err="1" smtClean="0"/>
              <a:t>int</a:t>
            </a:r>
            <a:r>
              <a:rPr lang="en-US" sz="2200" dirty="0" smtClean="0"/>
              <a:t> main</a:t>
            </a:r>
            <a:r>
              <a:rPr lang="el-GR" sz="2200" dirty="0" smtClean="0"/>
              <a:t>()</a:t>
            </a:r>
          </a:p>
          <a:p>
            <a:r>
              <a:rPr lang="el-GR" sz="2200" dirty="0" smtClean="0"/>
              <a:t>{</a:t>
            </a:r>
          </a:p>
          <a:p>
            <a:r>
              <a:rPr lang="en-US" sz="2200" b="1" dirty="0" smtClean="0">
                <a:solidFill>
                  <a:srgbClr val="7030A0"/>
                </a:solidFill>
              </a:rPr>
              <a:t>    FILE </a:t>
            </a:r>
            <a:r>
              <a:rPr lang="el-GR" sz="2200" b="1" dirty="0" smtClean="0">
                <a:solidFill>
                  <a:srgbClr val="7030A0"/>
                </a:solidFill>
              </a:rPr>
              <a:t>*</a:t>
            </a:r>
            <a:r>
              <a:rPr lang="en-US" sz="2200" b="1" dirty="0" err="1" smtClean="0">
                <a:solidFill>
                  <a:srgbClr val="7030A0"/>
                </a:solidFill>
              </a:rPr>
              <a:t>fp</a:t>
            </a:r>
            <a:r>
              <a:rPr lang="el-GR" sz="2200" b="1" dirty="0" smtClean="0">
                <a:solidFill>
                  <a:srgbClr val="7030A0"/>
                </a:solidFill>
              </a:rPr>
              <a:t>;</a:t>
            </a:r>
          </a:p>
          <a:p>
            <a:r>
              <a:rPr lang="en-US" sz="2200" dirty="0" smtClean="0"/>
              <a:t>    char c</a:t>
            </a:r>
            <a:r>
              <a:rPr lang="el-GR" sz="2200" dirty="0" smtClean="0"/>
              <a:t>;</a:t>
            </a:r>
          </a:p>
          <a:p>
            <a:r>
              <a:rPr lang="en-US" sz="2200" dirty="0" smtClean="0"/>
              <a:t> </a:t>
            </a:r>
            <a:r>
              <a:rPr lang="en-US" sz="2200" dirty="0"/>
              <a:t> </a:t>
            </a:r>
            <a:r>
              <a:rPr lang="en-US" sz="2200" dirty="0" smtClean="0"/>
              <a:t>  </a:t>
            </a:r>
            <a:r>
              <a:rPr lang="en-US" sz="2200" b="1" dirty="0" err="1" smtClean="0">
                <a:solidFill>
                  <a:srgbClr val="7030A0"/>
                </a:solidFill>
              </a:rPr>
              <a:t>fp</a:t>
            </a:r>
            <a:r>
              <a:rPr lang="en-US" sz="2200" b="1" dirty="0" smtClean="0">
                <a:solidFill>
                  <a:srgbClr val="7030A0"/>
                </a:solidFill>
              </a:rPr>
              <a:t> </a:t>
            </a:r>
            <a:r>
              <a:rPr lang="el-GR" sz="2200" b="1" dirty="0" smtClean="0">
                <a:solidFill>
                  <a:srgbClr val="7030A0"/>
                </a:solidFill>
              </a:rPr>
              <a:t>=</a:t>
            </a:r>
            <a:r>
              <a:rPr lang="en-US" sz="2200" b="1" dirty="0" smtClean="0">
                <a:solidFill>
                  <a:srgbClr val="7030A0"/>
                </a:solidFill>
              </a:rPr>
              <a:t> </a:t>
            </a:r>
            <a:r>
              <a:rPr lang="en-US" sz="2200" b="1" dirty="0" err="1" smtClean="0">
                <a:solidFill>
                  <a:srgbClr val="7030A0"/>
                </a:solidFill>
              </a:rPr>
              <a:t>fopen</a:t>
            </a:r>
            <a:r>
              <a:rPr lang="el-GR" sz="2200" b="1" dirty="0" smtClean="0">
                <a:solidFill>
                  <a:srgbClr val="7030A0"/>
                </a:solidFill>
              </a:rPr>
              <a:t>("</a:t>
            </a:r>
            <a:r>
              <a:rPr lang="en-US" sz="2200" b="1" dirty="0" smtClean="0">
                <a:solidFill>
                  <a:srgbClr val="7030A0"/>
                </a:solidFill>
              </a:rPr>
              <a:t>C</a:t>
            </a:r>
            <a:r>
              <a:rPr lang="el-GR" sz="2200" b="1" dirty="0" smtClean="0">
                <a:solidFill>
                  <a:srgbClr val="7030A0"/>
                </a:solidFill>
              </a:rPr>
              <a:t>:\\</a:t>
            </a:r>
            <a:r>
              <a:rPr lang="en-US" sz="2200" b="1" dirty="0" smtClean="0">
                <a:solidFill>
                  <a:srgbClr val="7030A0"/>
                </a:solidFill>
              </a:rPr>
              <a:t>Users</a:t>
            </a:r>
            <a:r>
              <a:rPr lang="el-GR" sz="2200" b="1" dirty="0" smtClean="0">
                <a:solidFill>
                  <a:srgbClr val="7030A0"/>
                </a:solidFill>
              </a:rPr>
              <a:t>\\</a:t>
            </a:r>
            <a:r>
              <a:rPr lang="en-US" sz="2200" b="1" dirty="0" err="1" smtClean="0">
                <a:solidFill>
                  <a:srgbClr val="7030A0"/>
                </a:solidFill>
              </a:rPr>
              <a:t>csuser</a:t>
            </a:r>
            <a:r>
              <a:rPr lang="el-GR" sz="2200" b="1" dirty="0" smtClean="0">
                <a:solidFill>
                  <a:srgbClr val="7030A0"/>
                </a:solidFill>
              </a:rPr>
              <a:t>\\</a:t>
            </a:r>
            <a:r>
              <a:rPr lang="en-US" sz="2200" b="1" dirty="0" smtClean="0">
                <a:solidFill>
                  <a:srgbClr val="7030A0"/>
                </a:solidFill>
              </a:rPr>
              <a:t>Desktop</a:t>
            </a:r>
            <a:r>
              <a:rPr lang="el-GR" sz="2200" b="1" dirty="0" smtClean="0">
                <a:solidFill>
                  <a:srgbClr val="7030A0"/>
                </a:solidFill>
              </a:rPr>
              <a:t>\\</a:t>
            </a:r>
            <a:r>
              <a:rPr lang="en-US" sz="2200" b="1" dirty="0" smtClean="0">
                <a:solidFill>
                  <a:srgbClr val="7030A0"/>
                </a:solidFill>
              </a:rPr>
              <a:t>test</a:t>
            </a:r>
            <a:r>
              <a:rPr lang="el-GR" sz="2200" b="1" dirty="0" smtClean="0">
                <a:solidFill>
                  <a:srgbClr val="7030A0"/>
                </a:solidFill>
              </a:rPr>
              <a:t>2.</a:t>
            </a:r>
            <a:r>
              <a:rPr lang="en-US" sz="2200" b="1" dirty="0" smtClean="0">
                <a:solidFill>
                  <a:srgbClr val="7030A0"/>
                </a:solidFill>
              </a:rPr>
              <a:t>txt</a:t>
            </a:r>
            <a:r>
              <a:rPr lang="el-GR" sz="2200" b="1" dirty="0" smtClean="0">
                <a:solidFill>
                  <a:srgbClr val="7030A0"/>
                </a:solidFill>
              </a:rPr>
              <a:t>","</a:t>
            </a:r>
            <a:r>
              <a:rPr lang="en-US" sz="2200" b="1" dirty="0" smtClean="0">
                <a:solidFill>
                  <a:srgbClr val="7030A0"/>
                </a:solidFill>
              </a:rPr>
              <a:t>w</a:t>
            </a:r>
            <a:r>
              <a:rPr lang="el-GR" sz="2200" b="1" dirty="0" smtClean="0">
                <a:solidFill>
                  <a:srgbClr val="7030A0"/>
                </a:solidFill>
              </a:rPr>
              <a:t>");</a:t>
            </a:r>
          </a:p>
          <a:p>
            <a:r>
              <a:rPr lang="en-US" sz="2200" dirty="0" smtClean="0"/>
              <a:t>    </a:t>
            </a:r>
            <a:r>
              <a:rPr lang="en-US" sz="2000" dirty="0" err="1" smtClean="0"/>
              <a:t>printf</a:t>
            </a:r>
            <a:r>
              <a:rPr lang="el-GR" sz="2000" dirty="0" smtClean="0"/>
              <a:t>("\</a:t>
            </a:r>
            <a:r>
              <a:rPr lang="en-US" sz="2000" dirty="0" smtClean="0"/>
              <a:t>n</a:t>
            </a:r>
            <a:r>
              <a:rPr lang="el-GR" sz="2000" dirty="0" smtClean="0"/>
              <a:t>\</a:t>
            </a:r>
            <a:r>
              <a:rPr lang="en-US" sz="2000" dirty="0" smtClean="0"/>
              <a:t>n</a:t>
            </a:r>
            <a:r>
              <a:rPr lang="el-GR" sz="2000" dirty="0" smtClean="0"/>
              <a:t>Εισαγωγή κειμένου το οποίο θα γραφεί στο αρχείο");</a:t>
            </a:r>
          </a:p>
          <a:p>
            <a:r>
              <a:rPr lang="en-US" sz="2000" dirty="0" smtClean="0"/>
              <a:t>    </a:t>
            </a:r>
            <a:r>
              <a:rPr lang="en-US" sz="2000" dirty="0" err="1" smtClean="0"/>
              <a:t>printf</a:t>
            </a:r>
            <a:r>
              <a:rPr lang="el-GR" sz="2000" dirty="0" smtClean="0"/>
              <a:t>("\</a:t>
            </a:r>
            <a:r>
              <a:rPr lang="en-US" sz="2000" dirty="0" smtClean="0"/>
              <a:t>n</a:t>
            </a:r>
            <a:r>
              <a:rPr lang="el-GR" sz="2000" dirty="0" smtClean="0"/>
              <a:t>\</a:t>
            </a:r>
            <a:r>
              <a:rPr lang="en-US" sz="2000" dirty="0" smtClean="0"/>
              <a:t>n</a:t>
            </a:r>
            <a:r>
              <a:rPr lang="el-GR" sz="2000" dirty="0" smtClean="0"/>
              <a:t>Τερματισμός με το σύμβολο #\</a:t>
            </a:r>
            <a:r>
              <a:rPr lang="en-US" sz="2000" dirty="0" smtClean="0"/>
              <a:t>n</a:t>
            </a:r>
            <a:r>
              <a:rPr lang="el-GR" sz="2000" dirty="0" smtClean="0"/>
              <a:t>\</a:t>
            </a:r>
            <a:r>
              <a:rPr lang="en-US" sz="2000" dirty="0" smtClean="0"/>
              <a:t>n</a:t>
            </a:r>
            <a:r>
              <a:rPr lang="el-GR" sz="2000" dirty="0" smtClean="0"/>
              <a:t>");</a:t>
            </a:r>
          </a:p>
          <a:p>
            <a:r>
              <a:rPr lang="en-US" sz="2200" dirty="0" smtClean="0"/>
              <a:t>       while </a:t>
            </a:r>
            <a:r>
              <a:rPr lang="el-GR" sz="2200" dirty="0" smtClean="0"/>
              <a:t>(</a:t>
            </a:r>
            <a:r>
              <a:rPr lang="en-US" sz="2200" dirty="0" smtClean="0"/>
              <a:t> </a:t>
            </a:r>
            <a:r>
              <a:rPr lang="el-GR" sz="2200" dirty="0" smtClean="0"/>
              <a:t>c != '#') {</a:t>
            </a:r>
          </a:p>
          <a:p>
            <a:r>
              <a:rPr lang="en-US" sz="2200" dirty="0" smtClean="0"/>
              <a:t>        </a:t>
            </a:r>
            <a:r>
              <a:rPr lang="en-US" sz="2200" dirty="0" err="1" smtClean="0"/>
              <a:t>scanf</a:t>
            </a:r>
            <a:r>
              <a:rPr lang="el-GR" sz="2200" dirty="0" smtClean="0"/>
              <a:t>("%</a:t>
            </a:r>
            <a:r>
              <a:rPr lang="en-US" sz="2200" dirty="0" smtClean="0"/>
              <a:t>c</a:t>
            </a:r>
            <a:r>
              <a:rPr lang="el-GR" sz="2200" dirty="0" smtClean="0"/>
              <a:t>", &amp;</a:t>
            </a:r>
            <a:r>
              <a:rPr lang="en-US" sz="2200" dirty="0" smtClean="0"/>
              <a:t>c</a:t>
            </a:r>
            <a:r>
              <a:rPr lang="el-GR" sz="2200" dirty="0" smtClean="0"/>
              <a:t>);</a:t>
            </a:r>
          </a:p>
          <a:p>
            <a:r>
              <a:rPr lang="en-US" sz="2200" dirty="0" smtClean="0"/>
              <a:t>        if </a:t>
            </a:r>
            <a:r>
              <a:rPr lang="el-GR" sz="2200" dirty="0" smtClean="0"/>
              <a:t>(</a:t>
            </a:r>
            <a:r>
              <a:rPr lang="en-US" sz="2200" dirty="0" smtClean="0"/>
              <a:t>c </a:t>
            </a:r>
            <a:r>
              <a:rPr lang="el-GR" sz="2200" dirty="0" smtClean="0"/>
              <a:t>!= '#')</a:t>
            </a:r>
          </a:p>
          <a:p>
            <a:r>
              <a:rPr lang="en-US" sz="2200" b="1" dirty="0" smtClean="0">
                <a:solidFill>
                  <a:srgbClr val="7030A0"/>
                </a:solidFill>
              </a:rPr>
              <a:t>            </a:t>
            </a:r>
            <a:r>
              <a:rPr lang="en-US" sz="2200" b="1" dirty="0" err="1" smtClean="0">
                <a:solidFill>
                  <a:srgbClr val="7030A0"/>
                </a:solidFill>
              </a:rPr>
              <a:t>fprintf</a:t>
            </a:r>
            <a:r>
              <a:rPr lang="el-GR" sz="2200" b="1" dirty="0" smtClean="0">
                <a:solidFill>
                  <a:srgbClr val="7030A0"/>
                </a:solidFill>
              </a:rPr>
              <a:t>(</a:t>
            </a:r>
            <a:r>
              <a:rPr lang="en-US" sz="2200" b="1" dirty="0" err="1" smtClean="0">
                <a:solidFill>
                  <a:srgbClr val="7030A0"/>
                </a:solidFill>
              </a:rPr>
              <a:t>fp</a:t>
            </a:r>
            <a:r>
              <a:rPr lang="el-GR" sz="2200" b="1" dirty="0" smtClean="0">
                <a:solidFill>
                  <a:srgbClr val="7030A0"/>
                </a:solidFill>
              </a:rPr>
              <a:t>, "%</a:t>
            </a:r>
            <a:r>
              <a:rPr lang="en-US" sz="2200" b="1" dirty="0" smtClean="0">
                <a:solidFill>
                  <a:srgbClr val="7030A0"/>
                </a:solidFill>
              </a:rPr>
              <a:t>c</a:t>
            </a:r>
            <a:r>
              <a:rPr lang="el-GR" sz="2200" b="1" dirty="0" smtClean="0">
                <a:solidFill>
                  <a:srgbClr val="7030A0"/>
                </a:solidFill>
              </a:rPr>
              <a:t>",</a:t>
            </a:r>
            <a:r>
              <a:rPr lang="en-US" sz="2200" b="1" dirty="0" smtClean="0">
                <a:solidFill>
                  <a:srgbClr val="7030A0"/>
                </a:solidFill>
              </a:rPr>
              <a:t> c</a:t>
            </a:r>
            <a:r>
              <a:rPr lang="el-GR" sz="2200" b="1" dirty="0" smtClean="0">
                <a:solidFill>
                  <a:srgbClr val="7030A0"/>
                </a:solidFill>
              </a:rPr>
              <a:t>);</a:t>
            </a:r>
          </a:p>
          <a:p>
            <a:r>
              <a:rPr lang="en-US" sz="2200" dirty="0" smtClean="0"/>
              <a:t>    </a:t>
            </a:r>
            <a:r>
              <a:rPr lang="el-GR" sz="2200" dirty="0" smtClean="0"/>
              <a:t>}</a:t>
            </a:r>
          </a:p>
          <a:p>
            <a:r>
              <a:rPr lang="en-US" sz="2200" b="1" dirty="0" smtClean="0">
                <a:solidFill>
                  <a:srgbClr val="FF0000"/>
                </a:solidFill>
              </a:rPr>
              <a:t>    </a:t>
            </a:r>
            <a:r>
              <a:rPr lang="en-US" sz="2200" b="1" dirty="0" err="1" smtClean="0">
                <a:solidFill>
                  <a:srgbClr val="7030A0"/>
                </a:solidFill>
              </a:rPr>
              <a:t>fclose</a:t>
            </a:r>
            <a:r>
              <a:rPr lang="el-GR" sz="2200" b="1" dirty="0" smtClean="0">
                <a:solidFill>
                  <a:srgbClr val="7030A0"/>
                </a:solidFill>
              </a:rPr>
              <a:t>(</a:t>
            </a:r>
            <a:r>
              <a:rPr lang="en-US" sz="2200" b="1" dirty="0" err="1" smtClean="0">
                <a:solidFill>
                  <a:srgbClr val="7030A0"/>
                </a:solidFill>
              </a:rPr>
              <a:t>fp</a:t>
            </a:r>
            <a:r>
              <a:rPr lang="el-GR" sz="2200" b="1" dirty="0" smtClean="0">
                <a:solidFill>
                  <a:srgbClr val="7030A0"/>
                </a:solidFill>
              </a:rPr>
              <a:t>);</a:t>
            </a:r>
          </a:p>
          <a:p>
            <a:r>
              <a:rPr lang="en-US" sz="2200" dirty="0" smtClean="0"/>
              <a:t>    return </a:t>
            </a:r>
            <a:r>
              <a:rPr lang="el-GR" sz="2200" dirty="0" smtClean="0"/>
              <a:t>0;</a:t>
            </a:r>
          </a:p>
          <a:p>
            <a:r>
              <a:rPr lang="el-GR" sz="2200" dirty="0" smtClean="0"/>
              <a:t>}</a:t>
            </a:r>
          </a:p>
          <a:p>
            <a:r>
              <a:rPr lang="en-US" sz="2200" dirty="0" smtClean="0"/>
              <a:t> </a:t>
            </a:r>
            <a:endParaRPr lang="en-US" sz="22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35941" y="-99392"/>
            <a:ext cx="9072563" cy="1260475"/>
          </a:xfrm>
        </p:spPr>
        <p:txBody>
          <a:bodyPr>
            <a:noAutofit/>
          </a:bodyPr>
          <a:lstStyle/>
          <a:p>
            <a:r>
              <a:rPr lang="el-GR" sz="4000" dirty="0" smtClean="0"/>
              <a:t>Παράδειγμα 1β: Γράφοντας σε ένα Αρχείο</a:t>
            </a:r>
            <a:endParaRPr lang="el-GR" sz="4000" dirty="0"/>
          </a:p>
        </p:txBody>
      </p:sp>
      <p:sp>
        <p:nvSpPr>
          <p:cNvPr id="10" name="TextBox 4" descr="include stdio τελεία h,&#10;include string τελεία h,&#10;int main,&#10;άγκιστρο,&#10;    FILE δείκτης fp,&#10;    char c 100,&#10;    fp = f open, διαδρομή αρχείου.&#10;&#10;    print f, \ n \ n, Εισαγωγή κειμένου για εγγραφή στο αρχείο…, \ n \ n,&#10;    print f, \ n \ n, Για τερματισμό χρησιμοποίησε το σύμβολο δίαιση, \ n \ n,&#10;       while  strcmp, c, δίαιση !=0, άγκιστρο,&#10;        scan f, %s, &amp;c,&#10;        if strcmp, c, δίαιση !=0,&#10;            f print f, fp, %s, c,&#10;    άγκιστρο,&#10;    f close, fp,&#10;    return 0,&#10;άγκιστρο.&#10; &#10;"/>
          <p:cNvSpPr txBox="1">
            <a:spLocks noChangeArrowheads="1"/>
          </p:cNvSpPr>
          <p:nvPr>
            <p:custDataLst>
              <p:tags r:id="rId2"/>
            </p:custDataLst>
          </p:nvPr>
        </p:nvSpPr>
        <p:spPr bwMode="auto">
          <a:xfrm>
            <a:off x="323528" y="1030079"/>
            <a:ext cx="83185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200" dirty="0" smtClean="0"/>
              <a:t>#include &lt;</a:t>
            </a:r>
            <a:r>
              <a:rPr lang="en-US" sz="2200" dirty="0" err="1" smtClean="0"/>
              <a:t>stdio.h</a:t>
            </a:r>
            <a:r>
              <a:rPr lang="en-US" sz="2200" dirty="0" smtClean="0"/>
              <a:t>&gt;</a:t>
            </a:r>
          </a:p>
          <a:p>
            <a:r>
              <a:rPr lang="en-US" sz="2200" dirty="0" smtClean="0"/>
              <a:t>#include &lt;</a:t>
            </a:r>
            <a:r>
              <a:rPr lang="en-US" sz="2200" dirty="0" err="1" smtClean="0"/>
              <a:t>string.h</a:t>
            </a:r>
            <a:r>
              <a:rPr lang="en-US" sz="2200" dirty="0" smtClean="0"/>
              <a:t>&gt;</a:t>
            </a:r>
          </a:p>
          <a:p>
            <a:r>
              <a:rPr lang="en-US" sz="2200" dirty="0" err="1" smtClean="0"/>
              <a:t>int</a:t>
            </a:r>
            <a:r>
              <a:rPr lang="en-US" sz="2200" dirty="0" smtClean="0"/>
              <a:t> main()</a:t>
            </a:r>
          </a:p>
          <a:p>
            <a:r>
              <a:rPr lang="en-US" sz="2200" dirty="0" smtClean="0"/>
              <a:t>{</a:t>
            </a:r>
          </a:p>
          <a:p>
            <a:r>
              <a:rPr lang="en-US" sz="2200" dirty="0" smtClean="0"/>
              <a:t>    </a:t>
            </a:r>
            <a:r>
              <a:rPr lang="en-US" sz="2200" b="1" dirty="0" smtClean="0">
                <a:solidFill>
                  <a:srgbClr val="7030A0"/>
                </a:solidFill>
              </a:rPr>
              <a:t>FILE *</a:t>
            </a:r>
            <a:r>
              <a:rPr lang="en-US" sz="2200" b="1" dirty="0" err="1" smtClean="0">
                <a:solidFill>
                  <a:srgbClr val="7030A0"/>
                </a:solidFill>
              </a:rPr>
              <a:t>fp</a:t>
            </a:r>
            <a:r>
              <a:rPr lang="en-US" sz="2200" b="1" dirty="0" smtClean="0">
                <a:solidFill>
                  <a:srgbClr val="7030A0"/>
                </a:solidFill>
              </a:rPr>
              <a:t>;</a:t>
            </a:r>
          </a:p>
          <a:p>
            <a:r>
              <a:rPr lang="en-US" sz="2200" dirty="0" smtClean="0"/>
              <a:t>    char c[100];</a:t>
            </a:r>
          </a:p>
          <a:p>
            <a:r>
              <a:rPr lang="en-US" sz="2200" dirty="0" smtClean="0">
                <a:solidFill>
                  <a:srgbClr val="7030A0"/>
                </a:solidFill>
              </a:rPr>
              <a:t>    </a:t>
            </a:r>
            <a:r>
              <a:rPr lang="en-US" sz="2200" b="1" dirty="0" err="1" smtClean="0">
                <a:solidFill>
                  <a:srgbClr val="7030A0"/>
                </a:solidFill>
              </a:rPr>
              <a:t>fp</a:t>
            </a:r>
            <a:r>
              <a:rPr lang="en-US" sz="2200" b="1" dirty="0" smtClean="0">
                <a:solidFill>
                  <a:srgbClr val="7030A0"/>
                </a:solidFill>
              </a:rPr>
              <a:t> = </a:t>
            </a:r>
            <a:r>
              <a:rPr lang="en-US" sz="2200" b="1" dirty="0" err="1" smtClean="0">
                <a:solidFill>
                  <a:srgbClr val="7030A0"/>
                </a:solidFill>
              </a:rPr>
              <a:t>fopen</a:t>
            </a:r>
            <a:r>
              <a:rPr lang="en-US" sz="2200" b="1" dirty="0" smtClean="0">
                <a:solidFill>
                  <a:srgbClr val="7030A0"/>
                </a:solidFill>
              </a:rPr>
              <a:t>("c:\......\test2.txt","w");</a:t>
            </a:r>
          </a:p>
          <a:p>
            <a:r>
              <a:rPr lang="en-US" sz="2200" dirty="0" smtClean="0"/>
              <a:t>    </a:t>
            </a:r>
            <a:r>
              <a:rPr lang="en-US" sz="2200" dirty="0" err="1" smtClean="0"/>
              <a:t>printf</a:t>
            </a:r>
            <a:r>
              <a:rPr lang="en-US" sz="2200" dirty="0" smtClean="0"/>
              <a:t>("\n\</a:t>
            </a:r>
            <a:r>
              <a:rPr lang="en-US" sz="2200" dirty="0" err="1" smtClean="0"/>
              <a:t>nΕισ</a:t>
            </a:r>
            <a:r>
              <a:rPr lang="en-US" sz="2200" dirty="0" smtClean="0"/>
              <a:t>αγωγή κειμένου για εγγραφή στο αρχείο…\n\n");</a:t>
            </a:r>
          </a:p>
          <a:p>
            <a:r>
              <a:rPr lang="en-US" sz="2200" dirty="0" smtClean="0"/>
              <a:t>    </a:t>
            </a:r>
            <a:r>
              <a:rPr lang="en-US" sz="2200" dirty="0" err="1" smtClean="0"/>
              <a:t>printf</a:t>
            </a:r>
            <a:r>
              <a:rPr lang="en-US" sz="2200" dirty="0" smtClean="0"/>
              <a:t>("\n\</a:t>
            </a:r>
            <a:r>
              <a:rPr lang="en-US" sz="2200" dirty="0" err="1" smtClean="0"/>
              <a:t>nΓι</a:t>
            </a:r>
            <a:r>
              <a:rPr lang="en-US" sz="2200" dirty="0" smtClean="0"/>
              <a:t>α τερματισμό χρησιμοποίησε το σύμβολο #\n\n");</a:t>
            </a:r>
          </a:p>
          <a:p>
            <a:r>
              <a:rPr lang="en-US" sz="2200" dirty="0" smtClean="0"/>
              <a:t>       while ( </a:t>
            </a:r>
            <a:r>
              <a:rPr lang="en-US" sz="2200" dirty="0" err="1" smtClean="0"/>
              <a:t>strcmp</a:t>
            </a:r>
            <a:r>
              <a:rPr lang="en-US" sz="2200" dirty="0" smtClean="0"/>
              <a:t>(c,"#") !=0) {</a:t>
            </a:r>
          </a:p>
          <a:p>
            <a:r>
              <a:rPr lang="en-US" sz="2200" dirty="0" smtClean="0"/>
              <a:t>        </a:t>
            </a:r>
            <a:r>
              <a:rPr lang="en-US" sz="2200" dirty="0" err="1" smtClean="0"/>
              <a:t>scanf</a:t>
            </a:r>
            <a:r>
              <a:rPr lang="en-US" sz="2200" dirty="0" smtClean="0"/>
              <a:t>("%s”, &amp;c);</a:t>
            </a:r>
          </a:p>
          <a:p>
            <a:r>
              <a:rPr lang="en-US" sz="2200" dirty="0" smtClean="0"/>
              <a:t>        if (</a:t>
            </a:r>
            <a:r>
              <a:rPr lang="en-US" sz="2200" dirty="0" err="1" smtClean="0"/>
              <a:t>strcmp</a:t>
            </a:r>
            <a:r>
              <a:rPr lang="en-US" sz="2200" dirty="0" smtClean="0"/>
              <a:t>(c,"#") !=0)</a:t>
            </a:r>
          </a:p>
          <a:p>
            <a:r>
              <a:rPr lang="en-US" sz="2200" b="1" dirty="0" smtClean="0">
                <a:solidFill>
                  <a:srgbClr val="7030A0"/>
                </a:solidFill>
              </a:rPr>
              <a:t>            </a:t>
            </a:r>
            <a:r>
              <a:rPr lang="en-US" sz="2200" b="1" dirty="0" err="1" smtClean="0">
                <a:solidFill>
                  <a:srgbClr val="7030A0"/>
                </a:solidFill>
              </a:rPr>
              <a:t>fprintf</a:t>
            </a:r>
            <a:r>
              <a:rPr lang="en-US" sz="2200" b="1" dirty="0" smtClean="0">
                <a:solidFill>
                  <a:srgbClr val="7030A0"/>
                </a:solidFill>
              </a:rPr>
              <a:t>(</a:t>
            </a:r>
            <a:r>
              <a:rPr lang="en-US" sz="2200" b="1" dirty="0" err="1" smtClean="0">
                <a:solidFill>
                  <a:srgbClr val="7030A0"/>
                </a:solidFill>
              </a:rPr>
              <a:t>fp</a:t>
            </a:r>
            <a:r>
              <a:rPr lang="en-US" sz="2200" b="1" dirty="0" smtClean="0">
                <a:solidFill>
                  <a:srgbClr val="7030A0"/>
                </a:solidFill>
              </a:rPr>
              <a:t>, "%s", c);</a:t>
            </a:r>
          </a:p>
          <a:p>
            <a:r>
              <a:rPr lang="en-US" sz="2200" dirty="0" smtClean="0"/>
              <a:t>    }</a:t>
            </a:r>
          </a:p>
          <a:p>
            <a:r>
              <a:rPr lang="en-US" sz="2200" dirty="0" smtClean="0">
                <a:solidFill>
                  <a:srgbClr val="7030A0"/>
                </a:solidFill>
              </a:rPr>
              <a:t>    </a:t>
            </a:r>
            <a:r>
              <a:rPr lang="en-US" sz="2200" b="1" dirty="0" err="1" smtClean="0">
                <a:solidFill>
                  <a:srgbClr val="7030A0"/>
                </a:solidFill>
              </a:rPr>
              <a:t>fclose</a:t>
            </a:r>
            <a:r>
              <a:rPr lang="en-US" sz="2200" b="1" dirty="0" smtClean="0">
                <a:solidFill>
                  <a:srgbClr val="7030A0"/>
                </a:solidFill>
              </a:rPr>
              <a:t>(</a:t>
            </a:r>
            <a:r>
              <a:rPr lang="en-US" sz="2200" b="1" dirty="0" err="1" smtClean="0">
                <a:solidFill>
                  <a:srgbClr val="7030A0"/>
                </a:solidFill>
              </a:rPr>
              <a:t>fp</a:t>
            </a:r>
            <a:r>
              <a:rPr lang="en-US" sz="2200" b="1" dirty="0" smtClean="0">
                <a:solidFill>
                  <a:srgbClr val="7030A0"/>
                </a:solidFill>
              </a:rPr>
              <a:t>);</a:t>
            </a:r>
          </a:p>
          <a:p>
            <a:r>
              <a:rPr lang="en-US" sz="2200" dirty="0" smtClean="0"/>
              <a:t>    return 0;</a:t>
            </a:r>
          </a:p>
          <a:p>
            <a:r>
              <a:rPr lang="en-US" sz="2200" dirty="0" smtClean="0"/>
              <a:t>}</a:t>
            </a:r>
          </a:p>
          <a:p>
            <a:r>
              <a:rPr lang="en-US" sz="2200" dirty="0" smtClean="0"/>
              <a:t> </a:t>
            </a:r>
            <a:endParaRPr lang="en-US" sz="22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50701"/>
            <a:ext cx="7772400" cy="1362075"/>
          </a:xfrm>
        </p:spPr>
        <p:txBody>
          <a:bodyPr/>
          <a:lstStyle/>
          <a:p>
            <a:pPr algn="ctr"/>
            <a:r>
              <a:rPr lang="el-GR" dirty="0" smtClean="0"/>
              <a:t>Παράδειγμα 2: Αντιγραφή Αρχείου (1 από 3)</a:t>
            </a:r>
            <a:endParaRPr lang="el-GR" dirty="0"/>
          </a:p>
        </p:txBody>
      </p:sp>
      <p:sp>
        <p:nvSpPr>
          <p:cNvPr id="11" name="TextBox 4" descr="include stdio τελεία h,&#10;include string τελεία h,&#10;int main,&#10;άγκιστρο,&#10;    FILE  δείκτης fp 1,  δείκτης fp 2,&#10;    char c, source 20, target 20,&#10;    char paths 50 = C, άνω κάτω τελεία, \, ..............,&#10;    char patht 50 = C, άνω κάτω τελεία, \...............,&#10;    int counter = 0 /* πλήθος χαρακτήρων βασικού αρχείου */.&#10;"/>
          <p:cNvSpPr txBox="1">
            <a:spLocks noChangeArrowheads="1"/>
          </p:cNvSpPr>
          <p:nvPr>
            <p:custDataLst>
              <p:tags r:id="rId2"/>
            </p:custDataLst>
          </p:nvPr>
        </p:nvSpPr>
        <p:spPr bwMode="auto">
          <a:xfrm>
            <a:off x="539751" y="1412776"/>
            <a:ext cx="814705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E" sz="2400" dirty="0"/>
              <a:t>#include &lt;</a:t>
            </a:r>
            <a:r>
              <a:rPr lang="en-IE" sz="2400" dirty="0" err="1"/>
              <a:t>stdio.h</a:t>
            </a:r>
            <a:r>
              <a:rPr lang="en-IE" sz="2400" dirty="0"/>
              <a:t>&gt;</a:t>
            </a:r>
          </a:p>
          <a:p>
            <a:r>
              <a:rPr lang="en-IE" sz="2400" dirty="0"/>
              <a:t>#include &lt;</a:t>
            </a:r>
            <a:r>
              <a:rPr lang="en-IE" sz="2400" dirty="0" err="1"/>
              <a:t>string.h</a:t>
            </a:r>
            <a:r>
              <a:rPr lang="en-IE" sz="2400" dirty="0"/>
              <a:t>&gt;</a:t>
            </a:r>
          </a:p>
          <a:p>
            <a:endParaRPr lang="en-IE" sz="2400" dirty="0"/>
          </a:p>
          <a:p>
            <a:r>
              <a:rPr lang="en-IE" sz="2400" dirty="0" err="1"/>
              <a:t>int</a:t>
            </a:r>
            <a:r>
              <a:rPr lang="en-IE" sz="2400" dirty="0"/>
              <a:t> main()</a:t>
            </a:r>
          </a:p>
          <a:p>
            <a:r>
              <a:rPr lang="en-IE" sz="2400" dirty="0"/>
              <a:t>{</a:t>
            </a:r>
          </a:p>
          <a:p>
            <a:r>
              <a:rPr lang="en-IE" sz="2400" dirty="0"/>
              <a:t>    FILE *fp1, *fp2;</a:t>
            </a:r>
          </a:p>
          <a:p>
            <a:r>
              <a:rPr lang="en-IE" sz="2400" dirty="0"/>
              <a:t>    char c, source[20], target[20];</a:t>
            </a:r>
          </a:p>
          <a:p>
            <a:r>
              <a:rPr lang="en-IE" sz="2400" dirty="0">
                <a:solidFill>
                  <a:srgbClr val="FF3300"/>
                </a:solidFill>
              </a:rPr>
              <a:t>    </a:t>
            </a:r>
            <a:r>
              <a:rPr lang="en-IE" sz="2400" dirty="0">
                <a:solidFill>
                  <a:srgbClr val="7030A0"/>
                </a:solidFill>
              </a:rPr>
              <a:t>char paths[50] = "C:</a:t>
            </a:r>
            <a:r>
              <a:rPr lang="el-GR" sz="2400" dirty="0">
                <a:solidFill>
                  <a:srgbClr val="7030A0"/>
                </a:solidFill>
              </a:rPr>
              <a:t>\...............</a:t>
            </a:r>
            <a:r>
              <a:rPr lang="en-IE" sz="2400" dirty="0">
                <a:solidFill>
                  <a:srgbClr val="7030A0"/>
                </a:solidFill>
              </a:rPr>
              <a:t>";</a:t>
            </a:r>
          </a:p>
          <a:p>
            <a:r>
              <a:rPr lang="en-IE" sz="2400" dirty="0">
                <a:solidFill>
                  <a:srgbClr val="7030A0"/>
                </a:solidFill>
              </a:rPr>
              <a:t>    char </a:t>
            </a:r>
            <a:r>
              <a:rPr lang="en-IE" sz="2400" dirty="0" err="1">
                <a:solidFill>
                  <a:srgbClr val="7030A0"/>
                </a:solidFill>
              </a:rPr>
              <a:t>patht</a:t>
            </a:r>
            <a:r>
              <a:rPr lang="en-IE" sz="2400" dirty="0">
                <a:solidFill>
                  <a:srgbClr val="7030A0"/>
                </a:solidFill>
              </a:rPr>
              <a:t>[50] = "C:\</a:t>
            </a:r>
            <a:r>
              <a:rPr lang="el-GR" sz="2400" dirty="0">
                <a:solidFill>
                  <a:srgbClr val="7030A0"/>
                </a:solidFill>
              </a:rPr>
              <a:t>...............</a:t>
            </a:r>
            <a:r>
              <a:rPr lang="en-IE" sz="2400" dirty="0">
                <a:solidFill>
                  <a:srgbClr val="7030A0"/>
                </a:solidFill>
              </a:rPr>
              <a:t>";</a:t>
            </a:r>
          </a:p>
          <a:p>
            <a:r>
              <a:rPr lang="en-IE" sz="2400" dirty="0"/>
              <a:t>    </a:t>
            </a:r>
            <a:r>
              <a:rPr lang="en-IE" sz="2400" dirty="0" err="1"/>
              <a:t>int</a:t>
            </a:r>
            <a:r>
              <a:rPr lang="en-IE" sz="2400" dirty="0"/>
              <a:t> counter = 0; /* </a:t>
            </a:r>
            <a:r>
              <a:rPr lang="el-GR" sz="2400" dirty="0"/>
              <a:t>πλήθος χαρακτήρων βασικού αρχείου</a:t>
            </a:r>
            <a:r>
              <a:rPr lang="en-IE" sz="2400" dirty="0"/>
              <a:t> */</a:t>
            </a:r>
          </a:p>
          <a:p>
            <a:endParaRPr lang="en-IE" dirty="0"/>
          </a:p>
        </p:txBody>
      </p:sp>
      <p:sp>
        <p:nvSpPr>
          <p:cNvPr id="12" name="TextBox 5"/>
          <p:cNvSpPr txBox="1">
            <a:spLocks noChangeArrowheads="1"/>
          </p:cNvSpPr>
          <p:nvPr/>
        </p:nvSpPr>
        <p:spPr bwMode="auto">
          <a:xfrm>
            <a:off x="611188" y="5484713"/>
            <a:ext cx="77866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400" b="1" dirty="0" smtClean="0">
                <a:solidFill>
                  <a:srgbClr val="FF3300"/>
                </a:solidFill>
              </a:rPr>
              <a:t> </a:t>
            </a:r>
            <a:r>
              <a:rPr lang="el-GR" sz="2400" b="1" dirty="0" smtClean="0">
                <a:solidFill>
                  <a:srgbClr val="7030A0"/>
                </a:solidFill>
              </a:rPr>
              <a:t>* </a:t>
            </a:r>
            <a:r>
              <a:rPr lang="en-US" sz="2400" b="1" dirty="0" smtClean="0">
                <a:solidFill>
                  <a:srgbClr val="7030A0"/>
                </a:solidFill>
              </a:rPr>
              <a:t>paths</a:t>
            </a:r>
            <a:r>
              <a:rPr lang="el-GR" sz="2400" b="1" dirty="0" smtClean="0">
                <a:solidFill>
                  <a:srgbClr val="7030A0"/>
                </a:solidFill>
              </a:rPr>
              <a:t> και </a:t>
            </a:r>
            <a:r>
              <a:rPr lang="en-US" sz="2400" b="1" dirty="0" err="1" smtClean="0">
                <a:solidFill>
                  <a:srgbClr val="7030A0"/>
                </a:solidFill>
              </a:rPr>
              <a:t>patht</a:t>
            </a:r>
            <a:r>
              <a:rPr lang="el-GR" sz="2400" b="1" dirty="0" smtClean="0">
                <a:solidFill>
                  <a:srgbClr val="7030A0"/>
                </a:solidFill>
              </a:rPr>
              <a:t>  περιέχουν το </a:t>
            </a:r>
            <a:r>
              <a:rPr lang="en-US" sz="2400" b="1" dirty="0" smtClean="0">
                <a:solidFill>
                  <a:srgbClr val="7030A0"/>
                </a:solidFill>
              </a:rPr>
              <a:t>path</a:t>
            </a:r>
            <a:r>
              <a:rPr lang="el-GR" sz="2400" b="1" dirty="0" smtClean="0">
                <a:solidFill>
                  <a:srgbClr val="7030A0"/>
                </a:solidFill>
              </a:rPr>
              <a:t> + τα ονόματα των αρχείων</a:t>
            </a:r>
            <a:r>
              <a:rPr lang="en-US" sz="2400" b="1" dirty="0" smtClean="0">
                <a:solidFill>
                  <a:srgbClr val="7030A0"/>
                </a:solidFill>
              </a:rPr>
              <a:t>.</a:t>
            </a:r>
            <a:endParaRPr lang="el-GR" sz="2400" b="1" dirty="0">
              <a:solidFill>
                <a:srgbClr val="7030A0"/>
              </a:solidFill>
            </a:endParaRP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44624"/>
            <a:ext cx="8352928"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Παράδειγμα 2: Αντιγραφή Αρχείου(2 από 3)</a:t>
            </a:r>
            <a:endParaRPr lang="el-GR" dirty="0"/>
          </a:p>
        </p:txBody>
      </p:sp>
      <p:sp>
        <p:nvSpPr>
          <p:cNvPr id="10" name="Ορθογώνιο 9" descr=" print f, \ n, Εισαγωγή ονόματος αρχείου που θα αντιγράψω άνω κάτω τελεία,&#10;    get s, source,&#10;    print f, \ n, Εισαγωγή ονόματος αρχείου αντίγραφου, άνω κάτω τελεία,&#10;    get s, target,&#10;    strcat, path s, source,&#10;    strcat, path t, target,&#10;    &#10;    fp1 = f open, path s κόμμα, r, &#10;    if fp1 == NULL άγκιστρο  /* εάν δεν βρεθεί... Μην κάνεις τίποτα */,&#10;        printf, \ n \ n, %s δεν βρέθηκε, \ n \ n, path s,&#10;        return μείον 1,&#10;    άγκιστρο,&#10;    fp2 = f open, path t, w.&#10;"/>
          <p:cNvSpPr/>
          <p:nvPr>
            <p:custDataLst>
              <p:tags r:id="rId2"/>
            </p:custDataLst>
          </p:nvPr>
        </p:nvSpPr>
        <p:spPr>
          <a:xfrm>
            <a:off x="467544" y="1343665"/>
            <a:ext cx="8208912" cy="4893647"/>
          </a:xfrm>
          <a:prstGeom prst="rect">
            <a:avLst/>
          </a:prstGeom>
        </p:spPr>
        <p:txBody>
          <a:bodyPr wrap="square">
            <a:spAutoFit/>
          </a:bodyPr>
          <a:lstStyle/>
          <a:p>
            <a:r>
              <a:rPr lang="en-IE" sz="2400" dirty="0"/>
              <a:t> </a:t>
            </a:r>
            <a:r>
              <a:rPr lang="el-GR" sz="2400" dirty="0" smtClean="0"/>
              <a:t>   </a:t>
            </a:r>
            <a:r>
              <a:rPr lang="en-IE" sz="2400" dirty="0" err="1" smtClean="0"/>
              <a:t>printf</a:t>
            </a:r>
            <a:r>
              <a:rPr lang="en-IE" sz="2400" dirty="0"/>
              <a:t>("\n</a:t>
            </a:r>
            <a:r>
              <a:rPr lang="el-GR" sz="2400" dirty="0"/>
              <a:t>Εισαγωγή ονόματος αρχείου που θα αντιγράψω</a:t>
            </a:r>
            <a:r>
              <a:rPr lang="en-IE" sz="2400" dirty="0"/>
              <a:t>: ");</a:t>
            </a:r>
          </a:p>
          <a:p>
            <a:r>
              <a:rPr lang="en-IE" sz="2400" dirty="0"/>
              <a:t>    gets(source);</a:t>
            </a:r>
          </a:p>
          <a:p>
            <a:r>
              <a:rPr lang="en-IE" sz="2400" dirty="0"/>
              <a:t>    </a:t>
            </a:r>
            <a:r>
              <a:rPr lang="en-IE" sz="2400" dirty="0" err="1"/>
              <a:t>printf</a:t>
            </a:r>
            <a:r>
              <a:rPr lang="en-IE" sz="2400" dirty="0"/>
              <a:t>("\n</a:t>
            </a:r>
            <a:r>
              <a:rPr lang="el-GR" sz="2400" dirty="0"/>
              <a:t>Εισαγωγή ονόματος αρχείου αντίγραφου</a:t>
            </a:r>
            <a:r>
              <a:rPr lang="en-IE" sz="2400" dirty="0"/>
              <a:t>: ");</a:t>
            </a:r>
          </a:p>
          <a:p>
            <a:r>
              <a:rPr lang="en-IE" sz="2400" dirty="0"/>
              <a:t>    gets(target);</a:t>
            </a:r>
          </a:p>
          <a:p>
            <a:r>
              <a:rPr lang="en-IE" sz="2400" dirty="0"/>
              <a:t>    </a:t>
            </a:r>
            <a:r>
              <a:rPr lang="en-IE" sz="2400" dirty="0" err="1"/>
              <a:t>strcat</a:t>
            </a:r>
            <a:r>
              <a:rPr lang="en-IE" sz="2400" dirty="0"/>
              <a:t>(</a:t>
            </a:r>
            <a:r>
              <a:rPr lang="en-IE" sz="2400" dirty="0" err="1"/>
              <a:t>paths,source</a:t>
            </a:r>
            <a:r>
              <a:rPr lang="en-IE" sz="2400" dirty="0"/>
              <a:t>);</a:t>
            </a:r>
          </a:p>
          <a:p>
            <a:r>
              <a:rPr lang="en-IE" sz="2400" dirty="0"/>
              <a:t>    </a:t>
            </a:r>
            <a:r>
              <a:rPr lang="en-IE" sz="2400" dirty="0" err="1"/>
              <a:t>strcat</a:t>
            </a:r>
            <a:r>
              <a:rPr lang="en-IE" sz="2400" dirty="0"/>
              <a:t>(</a:t>
            </a:r>
            <a:r>
              <a:rPr lang="en-IE" sz="2400" dirty="0" err="1"/>
              <a:t>patht,target</a:t>
            </a:r>
            <a:r>
              <a:rPr lang="en-IE" sz="2400" dirty="0"/>
              <a:t>);</a:t>
            </a:r>
          </a:p>
          <a:p>
            <a:r>
              <a:rPr lang="en-IE" sz="2400" dirty="0"/>
              <a:t>    </a:t>
            </a:r>
          </a:p>
          <a:p>
            <a:r>
              <a:rPr lang="en-IE" sz="2400" dirty="0"/>
              <a:t>    fp1 = </a:t>
            </a:r>
            <a:r>
              <a:rPr lang="en-IE" sz="2400" dirty="0" err="1"/>
              <a:t>fopen</a:t>
            </a:r>
            <a:r>
              <a:rPr lang="en-IE" sz="2400" dirty="0"/>
              <a:t>(paths, "r"); </a:t>
            </a:r>
          </a:p>
          <a:p>
            <a:r>
              <a:rPr lang="en-IE" sz="2400" dirty="0"/>
              <a:t>    if ( fp1 == NULL) {  /* </a:t>
            </a:r>
            <a:r>
              <a:rPr lang="el-GR" sz="2400" dirty="0"/>
              <a:t>εάν δεν βρεθεί</a:t>
            </a:r>
            <a:r>
              <a:rPr lang="en-IE" sz="2400" dirty="0"/>
              <a:t>... </a:t>
            </a:r>
            <a:r>
              <a:rPr lang="el-GR" sz="2400" dirty="0"/>
              <a:t>Μην κάνεις τίποτα</a:t>
            </a:r>
            <a:r>
              <a:rPr lang="en-IE" sz="2400" dirty="0"/>
              <a:t> */</a:t>
            </a:r>
          </a:p>
          <a:p>
            <a:r>
              <a:rPr lang="en-IE" sz="2400" dirty="0"/>
              <a:t>        </a:t>
            </a:r>
            <a:r>
              <a:rPr lang="en-IE" sz="2400" dirty="0" err="1"/>
              <a:t>printf</a:t>
            </a:r>
            <a:r>
              <a:rPr lang="en-IE" sz="2400" dirty="0"/>
              <a:t>("\n\</a:t>
            </a:r>
            <a:r>
              <a:rPr lang="en-IE" sz="2400" dirty="0" err="1"/>
              <a:t>n%s</a:t>
            </a:r>
            <a:r>
              <a:rPr lang="en-IE" sz="2400" dirty="0"/>
              <a:t> </a:t>
            </a:r>
            <a:r>
              <a:rPr lang="el-GR" sz="2400" dirty="0"/>
              <a:t>δεν βρέθηκε</a:t>
            </a:r>
            <a:r>
              <a:rPr lang="en-IE" sz="2400" dirty="0"/>
              <a:t>\n\n", paths);</a:t>
            </a:r>
          </a:p>
          <a:p>
            <a:r>
              <a:rPr lang="en-IE" sz="2400" dirty="0"/>
              <a:t>        return -1;</a:t>
            </a:r>
          </a:p>
          <a:p>
            <a:r>
              <a:rPr lang="en-IE" sz="2400" dirty="0"/>
              <a:t>    }</a:t>
            </a:r>
          </a:p>
          <a:p>
            <a:r>
              <a:rPr lang="en-IE" sz="2400" dirty="0"/>
              <a:t>    fp2 = </a:t>
            </a:r>
            <a:r>
              <a:rPr lang="en-IE" sz="2400" dirty="0" err="1"/>
              <a:t>fopen</a:t>
            </a:r>
            <a:r>
              <a:rPr lang="en-IE" sz="2400" dirty="0"/>
              <a:t>(</a:t>
            </a:r>
            <a:r>
              <a:rPr lang="en-IE" sz="2400" dirty="0" err="1"/>
              <a:t>patht</a:t>
            </a:r>
            <a:r>
              <a:rPr lang="en-IE" sz="2400" dirty="0"/>
              <a:t>,"w");</a:t>
            </a:r>
            <a:endParaRPr lang="el-GR" sz="24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44624"/>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Παράδειγμα 2: Αντιγραφή Αρχείου (3 από 3)</a:t>
            </a:r>
            <a:endParaRPr lang="el-GR" dirty="0"/>
          </a:p>
        </p:txBody>
      </p:sp>
      <p:sp>
        <p:nvSpPr>
          <p:cNvPr id="8" name="Rectangle 4" descr="   while  ! f eof, fp 1, άγκιστρο,&#10; c = f get c, fp 1,&#10; f put c, c, fp 2,&#10; counter σύν σύν,&#10;    άγκιστρο,&#10;   print f, \ n \ n Αντιγράφηκαν %d bytes... \ n \ n, counter,&#10;   f close, fp 1,&#10;   f close, fp 2,&#10;   return 0,&#10;άγκιστρο.&#10;"/>
          <p:cNvSpPr txBox="1">
            <a:spLocks noChangeArrowheads="1"/>
          </p:cNvSpPr>
          <p:nvPr>
            <p:custDataLst>
              <p:tags r:id="rId2"/>
            </p:custDataLst>
          </p:nvPr>
        </p:nvSpPr>
        <p:spPr>
          <a:xfrm>
            <a:off x="467545" y="1495449"/>
            <a:ext cx="8208912" cy="47418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dirty="0" smtClean="0"/>
              <a:t>   </a:t>
            </a:r>
            <a:r>
              <a:rPr lang="en-IE" sz="2800" dirty="0" smtClean="0"/>
              <a:t>while </a:t>
            </a:r>
            <a:r>
              <a:rPr lang="en-IE" sz="2800" dirty="0"/>
              <a:t>( ! </a:t>
            </a:r>
            <a:r>
              <a:rPr lang="en-IE" sz="2800" dirty="0" err="1"/>
              <a:t>feof</a:t>
            </a:r>
            <a:r>
              <a:rPr lang="en-IE" sz="2800" dirty="0"/>
              <a:t>(fp1)) {</a:t>
            </a:r>
          </a:p>
          <a:p>
            <a:pPr marL="0" indent="0">
              <a:buNone/>
            </a:pPr>
            <a:r>
              <a:rPr lang="el-GR" sz="2800" b="1" dirty="0" smtClean="0">
                <a:solidFill>
                  <a:srgbClr val="FF3300"/>
                </a:solidFill>
              </a:rPr>
              <a:t>	</a:t>
            </a:r>
            <a:r>
              <a:rPr lang="en-IE" sz="2800" b="1" dirty="0" smtClean="0">
                <a:solidFill>
                  <a:srgbClr val="7030A0"/>
                </a:solidFill>
              </a:rPr>
              <a:t>c </a:t>
            </a:r>
            <a:r>
              <a:rPr lang="en-IE" sz="2800" b="1" dirty="0">
                <a:solidFill>
                  <a:srgbClr val="7030A0"/>
                </a:solidFill>
              </a:rPr>
              <a:t>= </a:t>
            </a:r>
            <a:r>
              <a:rPr lang="en-IE" sz="2800" b="1" dirty="0" err="1">
                <a:solidFill>
                  <a:srgbClr val="7030A0"/>
                </a:solidFill>
              </a:rPr>
              <a:t>fgetc</a:t>
            </a:r>
            <a:r>
              <a:rPr lang="en-IE" sz="2800" b="1" dirty="0">
                <a:solidFill>
                  <a:srgbClr val="7030A0"/>
                </a:solidFill>
              </a:rPr>
              <a:t>(fp1);</a:t>
            </a:r>
          </a:p>
          <a:p>
            <a:pPr marL="0" indent="0">
              <a:buNone/>
            </a:pPr>
            <a:r>
              <a:rPr lang="el-GR" sz="2800" b="1" dirty="0" smtClean="0">
                <a:solidFill>
                  <a:srgbClr val="7030A0"/>
                </a:solidFill>
              </a:rPr>
              <a:t>	</a:t>
            </a:r>
            <a:r>
              <a:rPr lang="en-IE" sz="2800" b="1" dirty="0" err="1" smtClean="0">
                <a:solidFill>
                  <a:srgbClr val="7030A0"/>
                </a:solidFill>
              </a:rPr>
              <a:t>fputc</a:t>
            </a:r>
            <a:r>
              <a:rPr lang="en-IE" sz="2800" b="1" dirty="0" smtClean="0">
                <a:solidFill>
                  <a:srgbClr val="7030A0"/>
                </a:solidFill>
              </a:rPr>
              <a:t>(c</a:t>
            </a:r>
            <a:r>
              <a:rPr lang="en-IE" sz="2800" b="1" dirty="0">
                <a:solidFill>
                  <a:srgbClr val="7030A0"/>
                </a:solidFill>
              </a:rPr>
              <a:t>, fp2);</a:t>
            </a:r>
          </a:p>
          <a:p>
            <a:pPr marL="0" indent="0">
              <a:buNone/>
            </a:pPr>
            <a:r>
              <a:rPr lang="el-GR" sz="2800" dirty="0" smtClean="0"/>
              <a:t>	</a:t>
            </a:r>
            <a:r>
              <a:rPr lang="en-IE" sz="2800" dirty="0" smtClean="0"/>
              <a:t>counter</a:t>
            </a:r>
            <a:r>
              <a:rPr lang="en-IE" sz="2800" dirty="0"/>
              <a:t>++;</a:t>
            </a:r>
          </a:p>
          <a:p>
            <a:pPr marL="0" indent="0">
              <a:buNone/>
            </a:pPr>
            <a:r>
              <a:rPr lang="el-GR" sz="2800" dirty="0" smtClean="0"/>
              <a:t>    </a:t>
            </a:r>
            <a:r>
              <a:rPr lang="en-IE" sz="2800" dirty="0" smtClean="0"/>
              <a:t>}</a:t>
            </a:r>
            <a:endParaRPr lang="en-IE" sz="2800" dirty="0"/>
          </a:p>
          <a:p>
            <a:pPr marL="0" indent="0">
              <a:buNone/>
            </a:pPr>
            <a:r>
              <a:rPr lang="el-GR" sz="2800" dirty="0" smtClean="0"/>
              <a:t>   </a:t>
            </a:r>
            <a:r>
              <a:rPr lang="en-IE" sz="2800" dirty="0" err="1" smtClean="0"/>
              <a:t>printf</a:t>
            </a:r>
            <a:r>
              <a:rPr lang="en-IE" sz="2800" dirty="0"/>
              <a:t>("\n\n</a:t>
            </a:r>
            <a:r>
              <a:rPr lang="el-GR" sz="2800" dirty="0"/>
              <a:t>Αντιγράφηκαν</a:t>
            </a:r>
            <a:r>
              <a:rPr lang="en-IE" sz="2800" dirty="0"/>
              <a:t> %d bytes...\n\n", counter);</a:t>
            </a:r>
          </a:p>
          <a:p>
            <a:pPr marL="0" indent="0">
              <a:buNone/>
            </a:pPr>
            <a:r>
              <a:rPr lang="el-GR" sz="2800" dirty="0" smtClean="0"/>
              <a:t>   </a:t>
            </a:r>
            <a:r>
              <a:rPr lang="en-IE" sz="2800" dirty="0" err="1" smtClean="0"/>
              <a:t>fclose</a:t>
            </a:r>
            <a:r>
              <a:rPr lang="en-IE" sz="2800" dirty="0" smtClean="0"/>
              <a:t>(fp1);</a:t>
            </a:r>
            <a:endParaRPr lang="el-GR" sz="2800" dirty="0" smtClean="0"/>
          </a:p>
          <a:p>
            <a:pPr marL="0" indent="0">
              <a:buNone/>
            </a:pPr>
            <a:r>
              <a:rPr lang="el-GR" sz="2800" dirty="0" smtClean="0"/>
              <a:t>   </a:t>
            </a:r>
            <a:r>
              <a:rPr lang="en-IE" sz="2800" dirty="0" err="1" smtClean="0"/>
              <a:t>fclose</a:t>
            </a:r>
            <a:r>
              <a:rPr lang="en-IE" sz="2800" dirty="0" smtClean="0"/>
              <a:t>(fp2);</a:t>
            </a:r>
          </a:p>
          <a:p>
            <a:pPr marL="0" indent="0">
              <a:buNone/>
            </a:pPr>
            <a:r>
              <a:rPr lang="el-GR" sz="2800" dirty="0" smtClean="0"/>
              <a:t>   </a:t>
            </a:r>
            <a:r>
              <a:rPr lang="en-IE" sz="2800" dirty="0" smtClean="0"/>
              <a:t>return 0;</a:t>
            </a:r>
          </a:p>
          <a:p>
            <a:pPr marL="0" indent="0">
              <a:buNone/>
            </a:pPr>
            <a:r>
              <a:rPr lang="en-IE" sz="2800" dirty="0" smtClean="0"/>
              <a:t>}</a:t>
            </a:r>
            <a:endParaRPr lang="en-IE"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106610"/>
            <a:ext cx="9108504" cy="101813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dirty="0" smtClean="0"/>
              <a:t>Ακολουθία </a:t>
            </a:r>
            <a:r>
              <a:rPr lang="en-US" dirty="0" smtClean="0"/>
              <a:t>Fibonacci</a:t>
            </a:r>
            <a:endParaRPr lang="en-US" dirty="0"/>
          </a:p>
        </p:txBody>
      </p:sp>
      <p:sp>
        <p:nvSpPr>
          <p:cNvPr id="9" name="Rectangle 2"/>
          <p:cNvSpPr txBox="1">
            <a:spLocks noChangeArrowheads="1"/>
          </p:cNvSpPr>
          <p:nvPr>
            <p:custDataLst>
              <p:tags r:id="rId2"/>
            </p:custDataLst>
          </p:nvPr>
        </p:nvSpPr>
        <p:spPr>
          <a:xfrm>
            <a:off x="467544" y="1700808"/>
            <a:ext cx="8208912" cy="4176464"/>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r>
              <a:rPr lang="el-GR" sz="2800" dirty="0" smtClean="0"/>
              <a:t>Να γραφεί ένα πρόγραμμα το οποίο να αποθηκεύει σε ένα αρχείο κειμένου τους N πρώτους αριθμούς </a:t>
            </a:r>
            <a:r>
              <a:rPr lang="en-US" sz="2800" dirty="0" smtClean="0"/>
              <a:t>Fibonacci</a:t>
            </a:r>
            <a:r>
              <a:rPr lang="el-GR" sz="2800" dirty="0" smtClean="0"/>
              <a:t>.</a:t>
            </a:r>
          </a:p>
          <a:p>
            <a:pPr>
              <a:buFont typeface="Wingdings" pitchFamily="2" charset="2"/>
              <a:buChar char="§"/>
            </a:pPr>
            <a:endParaRPr lang="en-IE" sz="2800" dirty="0"/>
          </a:p>
          <a:p>
            <a:pPr>
              <a:buFont typeface="Wingdings" pitchFamily="2" charset="2"/>
              <a:buChar char="§"/>
            </a:pPr>
            <a:r>
              <a:rPr lang="en-US" sz="2800" dirty="0" smtClean="0"/>
              <a:t>F</a:t>
            </a:r>
            <a:r>
              <a:rPr lang="el-GR" sz="2800" baseline="-25000" dirty="0" smtClean="0"/>
              <a:t>k</a:t>
            </a:r>
            <a:r>
              <a:rPr lang="el-GR" sz="2800" dirty="0" smtClean="0"/>
              <a:t> =</a:t>
            </a:r>
            <a:r>
              <a:rPr lang="en-IE" sz="2800" dirty="0" smtClean="0"/>
              <a:t> </a:t>
            </a:r>
            <a:r>
              <a:rPr lang="en-US" sz="2800" dirty="0" smtClean="0"/>
              <a:t>F</a:t>
            </a:r>
            <a:r>
              <a:rPr lang="el-GR" sz="2800" baseline="-25000" dirty="0" smtClean="0"/>
              <a:t>k-1</a:t>
            </a:r>
            <a:r>
              <a:rPr lang="el-GR" sz="2800" dirty="0" smtClean="0"/>
              <a:t> + </a:t>
            </a:r>
            <a:r>
              <a:rPr lang="en-US" sz="2800" dirty="0" smtClean="0"/>
              <a:t>F</a:t>
            </a:r>
            <a:r>
              <a:rPr lang="el-GR" sz="2800" baseline="-25000" dirty="0" smtClean="0"/>
              <a:t>k-2</a:t>
            </a:r>
            <a:r>
              <a:rPr lang="en-IE" sz="2800" baseline="-25000" dirty="0" smtClean="0"/>
              <a:t> </a:t>
            </a:r>
            <a:endParaRPr lang="en-IE" sz="2800" baseline="-25000" dirty="0"/>
          </a:p>
          <a:p>
            <a:pPr>
              <a:buFont typeface="Wingdings" pitchFamily="2" charset="2"/>
              <a:buChar char="§"/>
            </a:pPr>
            <a:r>
              <a:rPr lang="en-US" sz="2800" dirty="0" smtClean="0"/>
              <a:t>F</a:t>
            </a:r>
            <a:r>
              <a:rPr lang="el-GR" sz="2800" baseline="-25000" dirty="0" smtClean="0"/>
              <a:t>1</a:t>
            </a:r>
            <a:r>
              <a:rPr lang="el-GR" sz="2800" dirty="0" smtClean="0"/>
              <a:t>  = 1</a:t>
            </a:r>
          </a:p>
          <a:p>
            <a:pPr>
              <a:buFont typeface="Wingdings" pitchFamily="2" charset="2"/>
              <a:buChar char="§"/>
            </a:pPr>
            <a:r>
              <a:rPr lang="en-US" sz="2800" dirty="0" smtClean="0"/>
              <a:t>F</a:t>
            </a:r>
            <a:r>
              <a:rPr lang="en-IE" sz="2800" baseline="-25000" dirty="0" smtClean="0"/>
              <a:t>2 </a:t>
            </a:r>
            <a:r>
              <a:rPr lang="en-IE" sz="2800" dirty="0" smtClean="0"/>
              <a:t> </a:t>
            </a:r>
            <a:r>
              <a:rPr lang="en-IE" sz="2800" dirty="0"/>
              <a:t>= 1</a:t>
            </a:r>
            <a:endParaRPr lang="en-IE" sz="2800" baseline="-25000" dirty="0"/>
          </a:p>
          <a:p>
            <a:pPr>
              <a:buFont typeface="Wingdings" pitchFamily="2" charset="2"/>
              <a:buChar char="§"/>
            </a:pPr>
            <a:endParaRPr lang="en-IE" sz="28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387424"/>
            <a:ext cx="8496944" cy="1260475"/>
          </a:xfrm>
        </p:spPr>
        <p:txBody>
          <a:bodyPr>
            <a:normAutofit fontScale="90000"/>
          </a:bodyPr>
          <a:lstStyle/>
          <a:p>
            <a:r>
              <a:rPr lang="el-GR" dirty="0" smtClean="0"/>
              <a:t>Παράδειγμα 3α:Ακολουθία </a:t>
            </a:r>
            <a:r>
              <a:rPr lang="en-US" dirty="0" smtClean="0"/>
              <a:t>Fibonacci</a:t>
            </a:r>
            <a:endParaRPr lang="en-US" dirty="0"/>
          </a:p>
        </p:txBody>
      </p:sp>
      <p:sp>
        <p:nvSpPr>
          <p:cNvPr id="8" name="Text Box 2" descr="include stdio τελεία h,&#10;define N 45,&#10;int main,&#10;άγκιστρο,&#10;    FILE δείκτης fib,&#10;    int a=1, b=1, c=1, i,&#10;    fib = f open, διαδρομή αρχείου.&#10;    f print f, fib, \ n %3d : %10d, 1, a,&#10;    f print f, fib, \ n %3d : %10d, 2, b,&#10;    for i=3, i μικρότερο ή ίσο του N, i σύν σύν, άγκιστρο, &#10;        a = b,&#10;        b = c,&#10;        c = a σύν b,&#10;        f print f, fib, \ n % 3 d άνω κάτω τελεία % 10 d, i, c,&#10;    άγκιστρο,&#10;    f close, fib,&#10;    return 0,&#10;άγκιστρο.&#10;"/>
          <p:cNvSpPr txBox="1">
            <a:spLocks noChangeArrowheads="1"/>
          </p:cNvSpPr>
          <p:nvPr>
            <p:custDataLst>
              <p:tags r:id="rId2"/>
            </p:custDataLst>
          </p:nvPr>
        </p:nvSpPr>
        <p:spPr bwMode="auto">
          <a:xfrm>
            <a:off x="467544" y="620688"/>
            <a:ext cx="8280920" cy="6237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64" tIns="69665" rIns="89964" bIns="44982"/>
          <a:lstStyle>
            <a:lvl1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1pPr>
            <a:lvl2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2pPr>
            <a:lvl3pPr indent="-230188">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3pPr>
            <a:lvl4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4pPr>
            <a:lvl5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9pPr>
          </a:lstStyle>
          <a:p>
            <a:r>
              <a:rPr lang="en-US" sz="2200" dirty="0" smtClean="0">
                <a:latin typeface="+mn-lt"/>
              </a:rPr>
              <a:t>#include &lt;</a:t>
            </a:r>
            <a:r>
              <a:rPr lang="en-US" sz="2200" dirty="0" err="1" smtClean="0">
                <a:latin typeface="+mn-lt"/>
              </a:rPr>
              <a:t>stdio.h</a:t>
            </a:r>
            <a:r>
              <a:rPr lang="en-US" sz="2200" dirty="0" smtClean="0">
                <a:latin typeface="+mn-lt"/>
              </a:rPr>
              <a:t>&gt;</a:t>
            </a:r>
          </a:p>
          <a:p>
            <a:r>
              <a:rPr lang="en-US" sz="2200" dirty="0" smtClean="0">
                <a:latin typeface="+mn-lt"/>
              </a:rPr>
              <a:t>#define N 45</a:t>
            </a:r>
          </a:p>
          <a:p>
            <a:r>
              <a:rPr lang="en-US" sz="2200" dirty="0" err="1" smtClean="0">
                <a:latin typeface="+mn-lt"/>
              </a:rPr>
              <a:t>int</a:t>
            </a:r>
            <a:r>
              <a:rPr lang="en-US" sz="2200" dirty="0" smtClean="0">
                <a:latin typeface="+mn-lt"/>
              </a:rPr>
              <a:t> main()</a:t>
            </a:r>
          </a:p>
          <a:p>
            <a:r>
              <a:rPr lang="en-US" sz="2200" dirty="0" smtClean="0">
                <a:latin typeface="+mn-lt"/>
              </a:rPr>
              <a:t>{</a:t>
            </a:r>
          </a:p>
          <a:p>
            <a:r>
              <a:rPr lang="en-US" sz="2200" b="1" dirty="0" smtClean="0">
                <a:solidFill>
                  <a:srgbClr val="FF3300"/>
                </a:solidFill>
                <a:latin typeface="+mn-lt"/>
              </a:rPr>
              <a:t>    </a:t>
            </a:r>
            <a:r>
              <a:rPr lang="en-US" sz="2200" b="1" dirty="0" smtClean="0">
                <a:solidFill>
                  <a:srgbClr val="7030A0"/>
                </a:solidFill>
                <a:latin typeface="+mn-lt"/>
              </a:rPr>
              <a:t>FILE *fib;</a:t>
            </a:r>
          </a:p>
          <a:p>
            <a:r>
              <a:rPr lang="en-US" sz="2200" dirty="0" smtClean="0">
                <a:latin typeface="+mn-lt"/>
              </a:rPr>
              <a:t>    </a:t>
            </a:r>
            <a:r>
              <a:rPr lang="en-US" sz="2200" dirty="0" err="1" smtClean="0">
                <a:latin typeface="+mn-lt"/>
              </a:rPr>
              <a:t>int</a:t>
            </a:r>
            <a:r>
              <a:rPr lang="en-US" sz="2200" dirty="0" smtClean="0">
                <a:latin typeface="+mn-lt"/>
              </a:rPr>
              <a:t> a=1, b=1, c=1, </a:t>
            </a:r>
            <a:r>
              <a:rPr lang="en-US" sz="2200" dirty="0" err="1" smtClean="0">
                <a:latin typeface="+mn-lt"/>
              </a:rPr>
              <a:t>i</a:t>
            </a:r>
            <a:r>
              <a:rPr lang="en-US" sz="2200" dirty="0" smtClean="0">
                <a:latin typeface="+mn-lt"/>
              </a:rPr>
              <a:t>;</a:t>
            </a:r>
          </a:p>
          <a:p>
            <a:r>
              <a:rPr lang="en-US" sz="2200" dirty="0" smtClean="0">
                <a:latin typeface="+mn-lt"/>
              </a:rPr>
              <a:t>    fib = </a:t>
            </a:r>
            <a:r>
              <a:rPr lang="en-US" sz="2200" dirty="0" err="1" smtClean="0">
                <a:latin typeface="+mn-lt"/>
              </a:rPr>
              <a:t>fopen</a:t>
            </a:r>
            <a:r>
              <a:rPr lang="en-US" sz="2200" dirty="0" smtClean="0">
                <a:latin typeface="+mn-lt"/>
              </a:rPr>
              <a:t>("C:\..............\fibon.txt", "w");</a:t>
            </a:r>
          </a:p>
          <a:p>
            <a:r>
              <a:rPr lang="en-US" sz="2200" b="1" dirty="0" smtClean="0">
                <a:solidFill>
                  <a:srgbClr val="FF3300"/>
                </a:solidFill>
                <a:latin typeface="+mn-lt"/>
              </a:rPr>
              <a:t>    </a:t>
            </a:r>
            <a:r>
              <a:rPr lang="en-US" sz="2200" b="1" dirty="0" err="1" smtClean="0">
                <a:solidFill>
                  <a:srgbClr val="7030A0"/>
                </a:solidFill>
                <a:latin typeface="+mn-lt"/>
              </a:rPr>
              <a:t>fprintf</a:t>
            </a:r>
            <a:r>
              <a:rPr lang="en-US" sz="2200" b="1" dirty="0" smtClean="0">
                <a:solidFill>
                  <a:srgbClr val="7030A0"/>
                </a:solidFill>
                <a:latin typeface="+mn-lt"/>
              </a:rPr>
              <a:t>(fib, "\n%3d : %10d", 1, a);</a:t>
            </a:r>
          </a:p>
          <a:p>
            <a:r>
              <a:rPr lang="en-US" sz="2200" b="1" dirty="0" smtClean="0">
                <a:solidFill>
                  <a:srgbClr val="7030A0"/>
                </a:solidFill>
                <a:latin typeface="+mn-lt"/>
              </a:rPr>
              <a:t>    </a:t>
            </a:r>
            <a:r>
              <a:rPr lang="en-US" sz="2200" b="1" dirty="0" err="1" smtClean="0">
                <a:solidFill>
                  <a:srgbClr val="7030A0"/>
                </a:solidFill>
                <a:latin typeface="+mn-lt"/>
              </a:rPr>
              <a:t>fprintf</a:t>
            </a:r>
            <a:r>
              <a:rPr lang="en-US" sz="2200" b="1" dirty="0" smtClean="0">
                <a:solidFill>
                  <a:srgbClr val="7030A0"/>
                </a:solidFill>
                <a:latin typeface="+mn-lt"/>
              </a:rPr>
              <a:t>(fib, "\n%3d : %10d", 2, b);</a:t>
            </a:r>
          </a:p>
          <a:p>
            <a:r>
              <a:rPr lang="en-US" sz="2200" dirty="0" smtClean="0">
                <a:latin typeface="+mn-lt"/>
              </a:rPr>
              <a:t>    for (</a:t>
            </a:r>
            <a:r>
              <a:rPr lang="en-US" sz="2200" dirty="0" err="1" smtClean="0">
                <a:latin typeface="+mn-lt"/>
              </a:rPr>
              <a:t>i</a:t>
            </a:r>
            <a:r>
              <a:rPr lang="en-US" sz="2200" dirty="0" smtClean="0">
                <a:latin typeface="+mn-lt"/>
              </a:rPr>
              <a:t>=3; </a:t>
            </a:r>
            <a:r>
              <a:rPr lang="en-US" sz="2200" dirty="0" err="1" smtClean="0">
                <a:latin typeface="+mn-lt"/>
              </a:rPr>
              <a:t>i</a:t>
            </a:r>
            <a:r>
              <a:rPr lang="en-US" sz="2200" dirty="0" smtClean="0">
                <a:latin typeface="+mn-lt"/>
              </a:rPr>
              <a:t>&lt;=N; </a:t>
            </a:r>
            <a:r>
              <a:rPr lang="en-US" sz="2200" dirty="0" err="1" smtClean="0">
                <a:latin typeface="+mn-lt"/>
              </a:rPr>
              <a:t>i</a:t>
            </a:r>
            <a:r>
              <a:rPr lang="en-US" sz="2200" dirty="0" smtClean="0">
                <a:latin typeface="+mn-lt"/>
              </a:rPr>
              <a:t>++) {</a:t>
            </a:r>
          </a:p>
          <a:p>
            <a:r>
              <a:rPr lang="en-US" sz="2200" dirty="0" smtClean="0">
                <a:latin typeface="+mn-lt"/>
              </a:rPr>
              <a:t>        a = b;</a:t>
            </a:r>
          </a:p>
          <a:p>
            <a:r>
              <a:rPr lang="en-US" sz="2200" dirty="0" smtClean="0">
                <a:latin typeface="+mn-lt"/>
              </a:rPr>
              <a:t>        b = c;</a:t>
            </a:r>
          </a:p>
          <a:p>
            <a:r>
              <a:rPr lang="en-US" sz="2200" dirty="0" smtClean="0">
                <a:latin typeface="+mn-lt"/>
              </a:rPr>
              <a:t>        c = a + b;</a:t>
            </a:r>
          </a:p>
          <a:p>
            <a:r>
              <a:rPr lang="en-US" sz="2200" b="1" dirty="0" smtClean="0">
                <a:solidFill>
                  <a:srgbClr val="FF3300"/>
                </a:solidFill>
                <a:latin typeface="+mn-lt"/>
              </a:rPr>
              <a:t>        </a:t>
            </a:r>
            <a:r>
              <a:rPr lang="en-US" sz="2200" b="1" dirty="0" err="1" smtClean="0">
                <a:solidFill>
                  <a:srgbClr val="7030A0"/>
                </a:solidFill>
                <a:latin typeface="+mn-lt"/>
              </a:rPr>
              <a:t>fprintf</a:t>
            </a:r>
            <a:r>
              <a:rPr lang="en-US" sz="2200" b="1" dirty="0" smtClean="0">
                <a:solidFill>
                  <a:srgbClr val="7030A0"/>
                </a:solidFill>
                <a:latin typeface="+mn-lt"/>
              </a:rPr>
              <a:t>(fib, "\n%3d : %10d", </a:t>
            </a:r>
            <a:r>
              <a:rPr lang="en-US" sz="2200" b="1" dirty="0" err="1" smtClean="0">
                <a:solidFill>
                  <a:srgbClr val="7030A0"/>
                </a:solidFill>
                <a:latin typeface="+mn-lt"/>
              </a:rPr>
              <a:t>i</a:t>
            </a:r>
            <a:r>
              <a:rPr lang="en-US" sz="2200" b="1" dirty="0" smtClean="0">
                <a:solidFill>
                  <a:srgbClr val="7030A0"/>
                </a:solidFill>
                <a:latin typeface="+mn-lt"/>
              </a:rPr>
              <a:t>, c);</a:t>
            </a:r>
          </a:p>
          <a:p>
            <a:r>
              <a:rPr lang="en-US" sz="2200" dirty="0" smtClean="0">
                <a:latin typeface="+mn-lt"/>
              </a:rPr>
              <a:t>    }</a:t>
            </a:r>
          </a:p>
          <a:p>
            <a:r>
              <a:rPr lang="en-US" sz="2200" b="1" dirty="0" smtClean="0">
                <a:solidFill>
                  <a:srgbClr val="FF3300"/>
                </a:solidFill>
                <a:latin typeface="+mn-lt"/>
              </a:rPr>
              <a:t>    </a:t>
            </a:r>
            <a:r>
              <a:rPr lang="en-US" sz="2200" b="1" dirty="0" err="1" smtClean="0">
                <a:solidFill>
                  <a:srgbClr val="7030A0"/>
                </a:solidFill>
                <a:latin typeface="+mn-lt"/>
              </a:rPr>
              <a:t>fclose</a:t>
            </a:r>
            <a:r>
              <a:rPr lang="en-US" sz="2200" b="1" dirty="0" smtClean="0">
                <a:solidFill>
                  <a:srgbClr val="7030A0"/>
                </a:solidFill>
                <a:latin typeface="+mn-lt"/>
              </a:rPr>
              <a:t>(fib);</a:t>
            </a:r>
          </a:p>
          <a:p>
            <a:r>
              <a:rPr lang="en-US" sz="2200" dirty="0" smtClean="0">
                <a:latin typeface="+mn-lt"/>
              </a:rPr>
              <a:t>    return 0;</a:t>
            </a:r>
          </a:p>
          <a:p>
            <a:r>
              <a:rPr lang="en-US" sz="2200" dirty="0" smtClean="0">
                <a:latin typeface="+mn-lt"/>
              </a:rPr>
              <a:t>}</a:t>
            </a:r>
            <a:endParaRPr lang="en-US" sz="2200" dirty="0">
              <a:latin typeface="+mn-lt"/>
            </a:endParaRP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285"/>
            <a:ext cx="8424936" cy="1260475"/>
          </a:xfrm>
        </p:spPr>
        <p:txBody>
          <a:bodyPr>
            <a:noAutofit/>
          </a:bodyPr>
          <a:lstStyle/>
          <a:p>
            <a:r>
              <a:rPr lang="el-GR" dirty="0" smtClean="0"/>
              <a:t>Παράδειγμα 3β:Ακολουθία </a:t>
            </a:r>
            <a:r>
              <a:rPr lang="en-US" dirty="0" smtClean="0"/>
              <a:t>Fibonacci</a:t>
            </a:r>
            <a:r>
              <a:rPr lang="el-GR" dirty="0" smtClean="0"/>
              <a:t> (1 από 2)</a:t>
            </a:r>
            <a:endParaRPr lang="el-GR" dirty="0"/>
          </a:p>
        </p:txBody>
      </p:sp>
      <p:sp>
        <p:nvSpPr>
          <p:cNvPr id="6" name="Rectangle 6" descr="include stdio τελεία h,&#10;define N 45,&#10;int main,&#10;άγκιστρο,&#10;    FILE δείκτης fibon,&#10;    int a, i,&#10;    fibon = f open, διαδρομή αρχείου.&#10;    if  fibon == NULL, άγκιστρο,&#10;        print f, \ n \ n Tο αρχείο δεν βρέθηκε \ n \ n,&#10;        return μείον 1,&#10;    άγκιστρο.&#10;&#10;Η πρώτη εντολή, δίεση, include, εκτελείται από τον&#10;προεπεξεργαστή, όπως και κάθε εντολή που αρχίζει με δίεση.&#10;Στη συνέχεια επιλέγουμε την ανάλογη βιβλιοθήκη, (Header File), η οποία&#10;περιέχει τις εντολές που θα χρησιμοποιήσουμε στο πρόγραμμά μας. Για&#10;παράδειγμα:&#10;1)  η βιβλιοθήκη s t d i o, τελεία, h, περιέχει την συνάρτηση print f,&#10;2)  η βιβλιοθήκη math, τελεία, h, περιέχει κάποιες έτοιμες μαθηματικές&#10;συναρτήσεις, όπως για παράδειγμα, την συνάρτηση s q r t, με την οποία&#10;υπολογίζετε η τετραγωνική ρίζα ενός αριθμού.&#10;Στην συνάρτηση main μπορούμε να βάλουμε παραμέτρους. Εμείς προς το παρόν,&#10;δεν βάλαμε καμία παράμετρο.&#10;Τα άγκιστρα, (braces) εσωκλείουν ένα σύνολο οδηγιών.&#10;Η εντολή return, κενό, 0, επιστρέφεται από την συνάρτηση main στο&#10;Λειτουργικό σύστημα."/>
          <p:cNvSpPr txBox="1">
            <a:spLocks noChangeArrowheads="1"/>
          </p:cNvSpPr>
          <p:nvPr>
            <p:custDataLst>
              <p:tags r:id="rId2"/>
            </p:custDataLst>
          </p:nvPr>
        </p:nvSpPr>
        <p:spPr>
          <a:xfrm>
            <a:off x="467545" y="1268760"/>
            <a:ext cx="8280920" cy="536418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smtClean="0"/>
              <a:t>#include &lt;</a:t>
            </a:r>
            <a:r>
              <a:rPr lang="en-US" sz="2200" dirty="0" err="1" smtClean="0"/>
              <a:t>stdio.h</a:t>
            </a:r>
            <a:r>
              <a:rPr lang="en-US" sz="2200" dirty="0" smtClean="0"/>
              <a:t>&gt;</a:t>
            </a:r>
          </a:p>
          <a:p>
            <a:pPr marL="0" indent="0">
              <a:buNone/>
            </a:pPr>
            <a:r>
              <a:rPr lang="en-US" sz="2200" dirty="0" smtClean="0"/>
              <a:t>#define N 45</a:t>
            </a:r>
          </a:p>
          <a:p>
            <a:pPr marL="0" indent="0">
              <a:buNone/>
            </a:pPr>
            <a:r>
              <a:rPr lang="en-US" sz="2200" dirty="0" err="1" smtClean="0"/>
              <a:t>int</a:t>
            </a:r>
            <a:r>
              <a:rPr lang="en-US" sz="2200" dirty="0" smtClean="0"/>
              <a:t> main()</a:t>
            </a:r>
          </a:p>
          <a:p>
            <a:pPr marL="0" indent="0">
              <a:buNone/>
            </a:pPr>
            <a:r>
              <a:rPr lang="en-US" sz="2200" dirty="0" smtClean="0"/>
              <a:t>{</a:t>
            </a:r>
          </a:p>
          <a:p>
            <a:pPr marL="0" indent="0">
              <a:buNone/>
            </a:pPr>
            <a:r>
              <a:rPr lang="en-US" sz="2200" b="1" dirty="0" smtClean="0">
                <a:solidFill>
                  <a:srgbClr val="7030A0"/>
                </a:solidFill>
              </a:rPr>
              <a:t>    FILE *</a:t>
            </a:r>
            <a:r>
              <a:rPr lang="en-US" sz="2200" b="1" dirty="0" err="1" smtClean="0">
                <a:solidFill>
                  <a:srgbClr val="7030A0"/>
                </a:solidFill>
              </a:rPr>
              <a:t>fibon</a:t>
            </a:r>
            <a:r>
              <a:rPr lang="en-US" sz="2200" b="1" dirty="0" smtClean="0">
                <a:solidFill>
                  <a:srgbClr val="7030A0"/>
                </a:solidFill>
              </a:rPr>
              <a:t>;</a:t>
            </a:r>
          </a:p>
          <a:p>
            <a:pPr marL="0" indent="0">
              <a:buNone/>
            </a:pPr>
            <a:r>
              <a:rPr lang="en-US" sz="2200" dirty="0" smtClean="0"/>
              <a:t>    </a:t>
            </a:r>
            <a:r>
              <a:rPr lang="en-US" sz="2200" dirty="0" err="1" smtClean="0"/>
              <a:t>int</a:t>
            </a:r>
            <a:r>
              <a:rPr lang="en-US" sz="2200" dirty="0" smtClean="0"/>
              <a:t> a, </a:t>
            </a:r>
            <a:r>
              <a:rPr lang="en-US" sz="2200" dirty="0" err="1" smtClean="0"/>
              <a:t>i</a:t>
            </a:r>
            <a:r>
              <a:rPr lang="en-US" sz="2200" dirty="0" smtClean="0"/>
              <a:t>;</a:t>
            </a:r>
          </a:p>
          <a:p>
            <a:pPr marL="0" indent="0">
              <a:buNone/>
            </a:pPr>
            <a:r>
              <a:rPr lang="en-US" sz="2200" dirty="0" smtClean="0"/>
              <a:t>    </a:t>
            </a:r>
            <a:r>
              <a:rPr lang="en-US" sz="2200" dirty="0" err="1" smtClean="0"/>
              <a:t>fibon</a:t>
            </a:r>
            <a:r>
              <a:rPr lang="en-US" sz="2200" dirty="0" smtClean="0"/>
              <a:t> = </a:t>
            </a:r>
            <a:r>
              <a:rPr lang="en-US" sz="2200" dirty="0" err="1" smtClean="0"/>
              <a:t>fopen</a:t>
            </a:r>
            <a:r>
              <a:rPr lang="en-US" sz="2200" dirty="0" smtClean="0"/>
              <a:t>("C:\..............\fibon.txt", “r");</a:t>
            </a:r>
          </a:p>
          <a:p>
            <a:pPr marL="0" indent="0">
              <a:buNone/>
            </a:pPr>
            <a:r>
              <a:rPr lang="en-US" sz="2200" b="1" dirty="0" smtClean="0">
                <a:solidFill>
                  <a:srgbClr val="FF3300"/>
                </a:solidFill>
              </a:rPr>
              <a:t>    </a:t>
            </a:r>
            <a:r>
              <a:rPr lang="en-US" sz="2200" dirty="0" smtClean="0"/>
              <a:t>if ( </a:t>
            </a:r>
            <a:r>
              <a:rPr lang="en-US" sz="2200" b="1" dirty="0" err="1" smtClean="0">
                <a:solidFill>
                  <a:srgbClr val="7030A0"/>
                </a:solidFill>
              </a:rPr>
              <a:t>fibon</a:t>
            </a:r>
            <a:r>
              <a:rPr lang="en-US" sz="2200" b="1" dirty="0" smtClean="0">
                <a:solidFill>
                  <a:srgbClr val="7030A0"/>
                </a:solidFill>
              </a:rPr>
              <a:t> == NULL</a:t>
            </a:r>
            <a:r>
              <a:rPr lang="en-US" sz="2200" dirty="0" smtClean="0"/>
              <a:t>) { </a:t>
            </a:r>
          </a:p>
          <a:p>
            <a:pPr marL="0" indent="0">
              <a:buNone/>
            </a:pPr>
            <a:r>
              <a:rPr lang="en-US" sz="2200" dirty="0" smtClean="0"/>
              <a:t>        </a:t>
            </a:r>
            <a:r>
              <a:rPr lang="en-US" sz="2200" dirty="0" err="1" smtClean="0"/>
              <a:t>printf</a:t>
            </a:r>
            <a:r>
              <a:rPr lang="en-US" sz="2200" dirty="0" smtClean="0"/>
              <a:t>("\n\n </a:t>
            </a:r>
            <a:r>
              <a:rPr lang="en-US" sz="2200" dirty="0" err="1" smtClean="0"/>
              <a:t>Tο</a:t>
            </a:r>
            <a:r>
              <a:rPr lang="en-US" sz="2200" dirty="0" smtClean="0"/>
              <a:t> α</a:t>
            </a:r>
            <a:r>
              <a:rPr lang="en-US" sz="2200" dirty="0" err="1" smtClean="0"/>
              <a:t>ρχείο</a:t>
            </a:r>
            <a:r>
              <a:rPr lang="en-US" sz="2200" dirty="0" smtClean="0"/>
              <a:t> </a:t>
            </a:r>
            <a:r>
              <a:rPr lang="en-US" sz="2200" dirty="0" err="1" smtClean="0"/>
              <a:t>δεν</a:t>
            </a:r>
            <a:r>
              <a:rPr lang="en-US" sz="2200" dirty="0" smtClean="0"/>
              <a:t> β</a:t>
            </a:r>
            <a:r>
              <a:rPr lang="en-US" sz="2200" dirty="0" err="1" smtClean="0"/>
              <a:t>ρέθηκε</a:t>
            </a:r>
            <a:r>
              <a:rPr lang="en-US" sz="2200" dirty="0" smtClean="0"/>
              <a:t>\n\n");</a:t>
            </a:r>
          </a:p>
          <a:p>
            <a:pPr marL="0" indent="0">
              <a:buNone/>
            </a:pPr>
            <a:r>
              <a:rPr lang="en-US" sz="2200" dirty="0" smtClean="0"/>
              <a:t>        return -1;</a:t>
            </a:r>
          </a:p>
          <a:p>
            <a:pPr marL="0" indent="0">
              <a:buNone/>
            </a:pPr>
            <a:r>
              <a:rPr lang="en-US" sz="2200" dirty="0" smtClean="0"/>
              <a:t>    }</a:t>
            </a:r>
            <a:endParaRPr lang="en-US" sz="2200" b="1" dirty="0" smtClean="0">
              <a:solidFill>
                <a:srgbClr val="FF3300"/>
              </a:solidFill>
            </a:endParaRPr>
          </a:p>
          <a:p>
            <a:pPr marL="0" indent="0">
              <a:buNone/>
            </a:pPr>
            <a:endParaRPr lang="en-US" sz="22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rmAutofit fontScale="90000"/>
          </a:bodyPr>
          <a:lstStyle/>
          <a:p>
            <a:r>
              <a:rPr lang="el-GR" dirty="0"/>
              <a:t>Παράδειγμα 3β:Ακολουθία </a:t>
            </a:r>
            <a:r>
              <a:rPr lang="en-US" dirty="0"/>
              <a:t>Fibonacci</a:t>
            </a:r>
            <a:r>
              <a:rPr lang="el-GR" dirty="0"/>
              <a:t> </a:t>
            </a:r>
            <a:r>
              <a:rPr lang="el-GR" dirty="0" smtClean="0"/>
              <a:t>(2 </a:t>
            </a:r>
            <a:r>
              <a:rPr lang="el-GR" dirty="0"/>
              <a:t>από 2)</a:t>
            </a:r>
          </a:p>
        </p:txBody>
      </p:sp>
      <p:sp>
        <p:nvSpPr>
          <p:cNvPr id="4" name="Ορθογώνιο 3" descr=" while  ! f eof, fibon, άγκιστρο,&#10;        f scan f, fibon,% d, % d, &amp; i, &amp; a,&#10;        print f, \ n % 10 d, % 10 d, i, a,&#10;    άγκιστρο,&#10;    f close, fibon,&#10;    return 0,&#10;άγκιστρο.&#10;"/>
          <p:cNvSpPr/>
          <p:nvPr>
            <p:custDataLst>
              <p:tags r:id="rId2"/>
            </p:custDataLst>
          </p:nvPr>
        </p:nvSpPr>
        <p:spPr>
          <a:xfrm>
            <a:off x="467545" y="1916832"/>
            <a:ext cx="8208912" cy="2462213"/>
          </a:xfrm>
          <a:prstGeom prst="rect">
            <a:avLst/>
          </a:prstGeom>
        </p:spPr>
        <p:txBody>
          <a:bodyPr wrap="square">
            <a:spAutoFit/>
          </a:bodyPr>
          <a:lstStyle/>
          <a:p>
            <a:r>
              <a:rPr lang="en-IE" sz="2200" dirty="0"/>
              <a:t> </a:t>
            </a:r>
            <a:r>
              <a:rPr lang="en-US" sz="2200" dirty="0"/>
              <a:t>while ( </a:t>
            </a:r>
            <a:r>
              <a:rPr lang="en-US" sz="2200" b="1" dirty="0">
                <a:solidFill>
                  <a:srgbClr val="7030A0"/>
                </a:solidFill>
              </a:rPr>
              <a:t>! </a:t>
            </a:r>
            <a:r>
              <a:rPr lang="en-US" sz="2200" b="1" dirty="0" err="1">
                <a:solidFill>
                  <a:srgbClr val="7030A0"/>
                </a:solidFill>
              </a:rPr>
              <a:t>feof</a:t>
            </a:r>
            <a:r>
              <a:rPr lang="en-US" sz="2200" b="1" dirty="0">
                <a:solidFill>
                  <a:srgbClr val="7030A0"/>
                </a:solidFill>
              </a:rPr>
              <a:t>(</a:t>
            </a:r>
            <a:r>
              <a:rPr lang="en-US" sz="2200" b="1" dirty="0" err="1">
                <a:solidFill>
                  <a:srgbClr val="7030A0"/>
                </a:solidFill>
              </a:rPr>
              <a:t>fibon</a:t>
            </a:r>
            <a:r>
              <a:rPr lang="en-US" sz="2200" b="1" dirty="0">
                <a:solidFill>
                  <a:srgbClr val="7030A0"/>
                </a:solidFill>
              </a:rPr>
              <a:t>)</a:t>
            </a:r>
            <a:r>
              <a:rPr lang="en-US" sz="2200" dirty="0">
                <a:solidFill>
                  <a:srgbClr val="7030A0"/>
                </a:solidFill>
              </a:rPr>
              <a:t> </a:t>
            </a:r>
            <a:r>
              <a:rPr lang="en-US" sz="2200" dirty="0"/>
              <a:t>)</a:t>
            </a:r>
            <a:r>
              <a:rPr lang="en-IE" sz="2200" dirty="0"/>
              <a:t> {</a:t>
            </a:r>
          </a:p>
          <a:p>
            <a:r>
              <a:rPr lang="en-IE" sz="2200" dirty="0"/>
              <a:t>        </a:t>
            </a:r>
            <a:r>
              <a:rPr lang="en-IE" sz="2200" b="1" dirty="0" err="1">
                <a:solidFill>
                  <a:srgbClr val="7030A0"/>
                </a:solidFill>
              </a:rPr>
              <a:t>fscanf</a:t>
            </a:r>
            <a:r>
              <a:rPr lang="en-IE" sz="2200" b="1" dirty="0">
                <a:solidFill>
                  <a:srgbClr val="7030A0"/>
                </a:solidFill>
              </a:rPr>
              <a:t>(</a:t>
            </a:r>
            <a:r>
              <a:rPr lang="en-IE" sz="2200" b="1" dirty="0" err="1">
                <a:solidFill>
                  <a:srgbClr val="7030A0"/>
                </a:solidFill>
              </a:rPr>
              <a:t>fibon</a:t>
            </a:r>
            <a:r>
              <a:rPr lang="en-IE" sz="2200" b="1" dirty="0">
                <a:solidFill>
                  <a:srgbClr val="7030A0"/>
                </a:solidFill>
              </a:rPr>
              <a:t>,”%</a:t>
            </a:r>
            <a:r>
              <a:rPr lang="en-IE" sz="2200" b="1" dirty="0" err="1">
                <a:solidFill>
                  <a:srgbClr val="7030A0"/>
                </a:solidFill>
              </a:rPr>
              <a:t>d%d</a:t>
            </a:r>
            <a:r>
              <a:rPr lang="en-IE" sz="2200" b="1" dirty="0">
                <a:solidFill>
                  <a:srgbClr val="7030A0"/>
                </a:solidFill>
              </a:rPr>
              <a:t>”, &amp;</a:t>
            </a:r>
            <a:r>
              <a:rPr lang="en-IE" sz="2200" b="1" dirty="0" err="1">
                <a:solidFill>
                  <a:srgbClr val="7030A0"/>
                </a:solidFill>
              </a:rPr>
              <a:t>i</a:t>
            </a:r>
            <a:r>
              <a:rPr lang="en-IE" sz="2200" b="1" dirty="0">
                <a:solidFill>
                  <a:srgbClr val="7030A0"/>
                </a:solidFill>
              </a:rPr>
              <a:t>, &amp;a);</a:t>
            </a:r>
          </a:p>
          <a:p>
            <a:r>
              <a:rPr lang="en-IE" sz="2200" b="1" dirty="0">
                <a:solidFill>
                  <a:srgbClr val="FF3300"/>
                </a:solidFill>
              </a:rPr>
              <a:t>        </a:t>
            </a:r>
            <a:r>
              <a:rPr lang="en-IE" sz="2200" b="1" dirty="0" err="1"/>
              <a:t>printf</a:t>
            </a:r>
            <a:r>
              <a:rPr lang="en-IE" sz="2200" b="1" dirty="0"/>
              <a:t>(“\n%10d %10d", </a:t>
            </a:r>
            <a:r>
              <a:rPr lang="en-IE" sz="2200" b="1" dirty="0" err="1"/>
              <a:t>i</a:t>
            </a:r>
            <a:r>
              <a:rPr lang="en-IE" sz="2200" b="1" dirty="0"/>
              <a:t>, a);</a:t>
            </a:r>
          </a:p>
          <a:p>
            <a:r>
              <a:rPr lang="en-IE" sz="2200" dirty="0"/>
              <a:t>    }</a:t>
            </a:r>
          </a:p>
          <a:p>
            <a:r>
              <a:rPr lang="en-IE" sz="2200" b="1" dirty="0">
                <a:solidFill>
                  <a:srgbClr val="FF3300"/>
                </a:solidFill>
              </a:rPr>
              <a:t>    </a:t>
            </a:r>
            <a:r>
              <a:rPr lang="en-IE" sz="2200" b="1" dirty="0" err="1">
                <a:solidFill>
                  <a:srgbClr val="7030A0"/>
                </a:solidFill>
              </a:rPr>
              <a:t>fclose</a:t>
            </a:r>
            <a:r>
              <a:rPr lang="en-IE" sz="2200" b="1" dirty="0">
                <a:solidFill>
                  <a:srgbClr val="7030A0"/>
                </a:solidFill>
              </a:rPr>
              <a:t>(</a:t>
            </a:r>
            <a:r>
              <a:rPr lang="en-IE" sz="2200" b="1" dirty="0" err="1">
                <a:solidFill>
                  <a:srgbClr val="7030A0"/>
                </a:solidFill>
              </a:rPr>
              <a:t>fibon</a:t>
            </a:r>
            <a:r>
              <a:rPr lang="en-IE" sz="2200" b="1" dirty="0">
                <a:solidFill>
                  <a:srgbClr val="7030A0"/>
                </a:solidFill>
              </a:rPr>
              <a:t>);</a:t>
            </a:r>
          </a:p>
          <a:p>
            <a:r>
              <a:rPr lang="en-IE" sz="2200" dirty="0"/>
              <a:t>    return 0;</a:t>
            </a:r>
          </a:p>
          <a:p>
            <a:r>
              <a:rPr lang="en-IE" sz="2200" dirty="0"/>
              <a:t>}</a:t>
            </a:r>
            <a:endParaRPr lang="el-GR" sz="22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496" y="-63723"/>
            <a:ext cx="9072563" cy="1260475"/>
          </a:xfrm>
        </p:spPr>
        <p:txBody>
          <a:bodyPr>
            <a:noAutofit/>
          </a:bodyPr>
          <a:lstStyle/>
          <a:p>
            <a:r>
              <a:rPr lang="el-GR" dirty="0"/>
              <a:t>Συνήθη Λάθη</a:t>
            </a:r>
          </a:p>
        </p:txBody>
      </p:sp>
      <p:sp>
        <p:nvSpPr>
          <p:cNvPr id="8" name="Content Placeholder 2"/>
          <p:cNvSpPr>
            <a:spLocks noGrp="1"/>
          </p:cNvSpPr>
          <p:nvPr>
            <p:ph idx="4294967295"/>
          </p:nvPr>
        </p:nvSpPr>
        <p:spPr>
          <a:xfrm>
            <a:off x="467545" y="1279425"/>
            <a:ext cx="8280920" cy="4741863"/>
          </a:xfrm>
        </p:spPr>
        <p:txBody>
          <a:bodyPr>
            <a:normAutofit fontScale="92500"/>
          </a:bodyPr>
          <a:lstStyle/>
          <a:p>
            <a:pPr>
              <a:buFont typeface="Wingdings" pitchFamily="2" charset="2"/>
              <a:buChar char="§"/>
            </a:pPr>
            <a:r>
              <a:rPr lang="el-GR" sz="2400" dirty="0" smtClean="0"/>
              <a:t>Με το άνοιγμα ενός αρχείου πάντα πρέπει να ελέγχουμε εάν η τιμή του δείκτη του αρχείου είναι </a:t>
            </a:r>
            <a:r>
              <a:rPr lang="en-US" sz="2400" dirty="0" smtClean="0"/>
              <a:t>NULL</a:t>
            </a:r>
            <a:r>
              <a:rPr lang="el-GR" sz="2400" dirty="0" smtClean="0"/>
              <a:t>. Θα μας σταματήσει να προσπαθήσουμε  να διαβάσουμε από ένα αρχείο που δεν υπάρχει.</a:t>
            </a:r>
          </a:p>
          <a:p>
            <a:pPr>
              <a:buFont typeface="Wingdings" pitchFamily="2" charset="2"/>
              <a:buChar char="§"/>
            </a:pPr>
            <a:r>
              <a:rPr lang="el-GR" sz="2400" dirty="0" smtClean="0"/>
              <a:t>Η χρήση του “</a:t>
            </a:r>
            <a:r>
              <a:rPr lang="en-US" sz="2400" dirty="0" smtClean="0"/>
              <a:t>w</a:t>
            </a:r>
            <a:r>
              <a:rPr lang="el-GR" sz="2400" dirty="0" smtClean="0"/>
              <a:t>” για ένα υπάρχον αρχείο θα καταστρέψει όλα τα περιεχόμενά του.</a:t>
            </a:r>
          </a:p>
          <a:p>
            <a:pPr>
              <a:buFont typeface="Wingdings" pitchFamily="2" charset="2"/>
              <a:buChar char="§"/>
            </a:pPr>
            <a:r>
              <a:rPr lang="el-GR" sz="2400" dirty="0" smtClean="0"/>
              <a:t>Ονόματα αρχείων σε περιβάλλον </a:t>
            </a:r>
            <a:r>
              <a:rPr lang="en-US" sz="2400" dirty="0" smtClean="0"/>
              <a:t>Windows</a:t>
            </a:r>
            <a:r>
              <a:rPr lang="el-GR" sz="2400" dirty="0" smtClean="0"/>
              <a:t> συνήθως περιέχουν τον χαρακτήρα  ‘\’, για παράδειγμα </a:t>
            </a:r>
            <a:r>
              <a:rPr lang="en-US" sz="2400" dirty="0" smtClean="0"/>
              <a:t>c</a:t>
            </a:r>
            <a:r>
              <a:rPr lang="el-GR" sz="2400" dirty="0" smtClean="0"/>
              <a:t>:\</a:t>
            </a:r>
            <a:r>
              <a:rPr lang="en-US" sz="2400" dirty="0" err="1" smtClean="0"/>
              <a:t>myfile</a:t>
            </a:r>
            <a:r>
              <a:rPr lang="el-GR" sz="2400" dirty="0" smtClean="0"/>
              <a:t>.</a:t>
            </a:r>
            <a:r>
              <a:rPr lang="en-US" sz="2400" dirty="0" smtClean="0"/>
              <a:t>txt</a:t>
            </a:r>
            <a:r>
              <a:rPr lang="el-GR" sz="2400" dirty="0" smtClean="0"/>
              <a:t>. Για να χρησιμοποιήσουμε αυτόν τον χαρακτήρα πρέπει να προσθέσουμε ένα επιπλέον \ όπως για παράδειγμα </a:t>
            </a:r>
            <a:r>
              <a:rPr lang="en-US" sz="2400" dirty="0" smtClean="0"/>
              <a:t>f</a:t>
            </a:r>
            <a:r>
              <a:rPr lang="el-GR" sz="2400" dirty="0" smtClean="0"/>
              <a:t>=</a:t>
            </a:r>
            <a:r>
              <a:rPr lang="en-US" sz="2400" dirty="0" err="1" smtClean="0"/>
              <a:t>fopen</a:t>
            </a:r>
            <a:r>
              <a:rPr lang="el-GR" sz="2400" dirty="0" smtClean="0"/>
              <a:t>(“</a:t>
            </a:r>
            <a:r>
              <a:rPr lang="en-US" sz="2400" dirty="0" smtClean="0"/>
              <a:t>c</a:t>
            </a:r>
            <a:r>
              <a:rPr lang="el-GR" sz="2400" dirty="0" smtClean="0"/>
              <a:t>:\\</a:t>
            </a:r>
            <a:r>
              <a:rPr lang="en-US" sz="2400" dirty="0" err="1" smtClean="0"/>
              <a:t>myfile</a:t>
            </a:r>
            <a:r>
              <a:rPr lang="el-GR" sz="2400" dirty="0" smtClean="0"/>
              <a:t>.</a:t>
            </a:r>
            <a:r>
              <a:rPr lang="en-US" sz="2400" dirty="0" smtClean="0"/>
              <a:t>txt</a:t>
            </a:r>
            <a:r>
              <a:rPr lang="el-GR" sz="2400" dirty="0" smtClean="0"/>
              <a:t>”, “</a:t>
            </a:r>
            <a:r>
              <a:rPr lang="en-US" sz="2400" dirty="0" smtClean="0"/>
              <a:t>r</a:t>
            </a:r>
            <a:r>
              <a:rPr lang="el-GR" sz="2400" dirty="0" smtClean="0"/>
              <a:t>”);</a:t>
            </a:r>
          </a:p>
          <a:p>
            <a:pPr>
              <a:buFont typeface="Wingdings" pitchFamily="2" charset="2"/>
              <a:buChar char="§"/>
            </a:pPr>
            <a:r>
              <a:rPr lang="el-GR" sz="2400" dirty="0" smtClean="0"/>
              <a:t>Για τον έλεγχο οποιουδήποτε προβλήματος κατά το άνοιγμα ενός αρχείου μπορεί να χρησιμοποιηθεί η</a:t>
            </a:r>
          </a:p>
          <a:p>
            <a:pPr lvl="1">
              <a:buFont typeface="Wingdings" pitchFamily="2" charset="2"/>
              <a:buChar char="§"/>
            </a:pPr>
            <a:r>
              <a:rPr lang="el-GR" sz="2200" dirty="0" smtClean="0"/>
              <a:t> </a:t>
            </a:r>
            <a:r>
              <a:rPr lang="en-US" sz="2200" dirty="0" smtClean="0"/>
              <a:t>if</a:t>
            </a:r>
            <a:r>
              <a:rPr lang="el-GR" sz="2200" dirty="0" smtClean="0"/>
              <a:t> ( (</a:t>
            </a:r>
            <a:r>
              <a:rPr lang="en-US" sz="2200" dirty="0" smtClean="0"/>
              <a:t>f</a:t>
            </a:r>
            <a:r>
              <a:rPr lang="el-GR" sz="2200" dirty="0" smtClean="0"/>
              <a:t>=</a:t>
            </a:r>
            <a:r>
              <a:rPr lang="en-US" sz="2200" dirty="0" err="1" smtClean="0"/>
              <a:t>fopen</a:t>
            </a:r>
            <a:r>
              <a:rPr lang="el-GR" sz="2200" dirty="0" smtClean="0"/>
              <a:t>(</a:t>
            </a:r>
            <a:r>
              <a:rPr lang="en-US" sz="2200" dirty="0" smtClean="0"/>
              <a:t>file</a:t>
            </a:r>
            <a:r>
              <a:rPr lang="el-GR" sz="2200" dirty="0" smtClean="0"/>
              <a:t>,</a:t>
            </a:r>
            <a:r>
              <a:rPr lang="en-US" sz="2200" dirty="0" smtClean="0"/>
              <a:t>mode</a:t>
            </a:r>
            <a:r>
              <a:rPr lang="el-GR" sz="2200" dirty="0" smtClean="0"/>
              <a:t>)) == </a:t>
            </a:r>
            <a:r>
              <a:rPr lang="en-US" sz="2200" dirty="0" smtClean="0"/>
              <a:t>NULL</a:t>
            </a:r>
            <a:r>
              <a:rPr lang="el-GR" sz="2200" dirty="0" smtClean="0"/>
              <a:t>).</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Άσκηση 1</a:t>
            </a:r>
            <a:endParaRPr lang="el-GR" dirty="0"/>
          </a:p>
        </p:txBody>
      </p:sp>
      <p:sp>
        <p:nvSpPr>
          <p:cNvPr id="6" name="Rectangle 4"/>
          <p:cNvSpPr txBox="1">
            <a:spLocks noChangeArrowheads="1"/>
          </p:cNvSpPr>
          <p:nvPr/>
        </p:nvSpPr>
        <p:spPr>
          <a:xfrm>
            <a:off x="467545" y="1412776"/>
            <a:ext cx="8280920" cy="4741863"/>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sz="2800" dirty="0" smtClean="0"/>
              <a:t>Να γραφεί ένα πρόγραμμα το οποίο να εκτυπώνει στην οθόνη ένα αρχείο κειμένου μαζί με αριθμούς γραμμών. Για παράδειγμα πριν την πρώτη γραμμή να γραφεί 1, την δεύτερη 2 και ου το καθεξής.</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496" y="-27384"/>
            <a:ext cx="9072563" cy="1260475"/>
          </a:xfrm>
        </p:spPr>
        <p:txBody>
          <a:bodyPr>
            <a:noAutofit/>
          </a:bodyPr>
          <a:lstStyle/>
          <a:p>
            <a:r>
              <a:rPr lang="el-GR" dirty="0"/>
              <a:t>Άσκηση </a:t>
            </a:r>
            <a:r>
              <a:rPr lang="el-GR" dirty="0" smtClean="0"/>
              <a:t>1</a:t>
            </a:r>
            <a:r>
              <a:rPr lang="el-GR" dirty="0"/>
              <a:t>: Λύση</a:t>
            </a:r>
          </a:p>
        </p:txBody>
      </p:sp>
      <p:sp>
        <p:nvSpPr>
          <p:cNvPr id="11" name="TextBox 5" descr="include stdio τελεία h,&#10;int main,&#10;άγκιστρο,&#10;    FILE δείκτης f,&#10;    int line = 1,&#10;    char c,&#10;    f = f open, διαδρομή αρχείου.&#10;    if  f == NULL, άγκιστρο,&#10;        print f, \ n \ n Το αρχείο δεν βρέθηκε \ n \ n,&#10;        return μείον 1,&#10;    άγκιστρο.&#10;    &#10;"/>
          <p:cNvSpPr txBox="1">
            <a:spLocks noChangeArrowheads="1"/>
          </p:cNvSpPr>
          <p:nvPr>
            <p:custDataLst>
              <p:tags r:id="rId2"/>
            </p:custDataLst>
          </p:nvPr>
        </p:nvSpPr>
        <p:spPr bwMode="auto">
          <a:xfrm>
            <a:off x="467544" y="1167710"/>
            <a:ext cx="4968552"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200" dirty="0" smtClean="0"/>
              <a:t>#include &lt;</a:t>
            </a:r>
            <a:r>
              <a:rPr lang="en-US" sz="2200" dirty="0" err="1" smtClean="0"/>
              <a:t>stdio.h</a:t>
            </a:r>
            <a:r>
              <a:rPr lang="en-US" sz="2200" dirty="0" smtClean="0"/>
              <a:t>&gt;</a:t>
            </a:r>
          </a:p>
          <a:p>
            <a:endParaRPr lang="en-US" sz="2200" dirty="0" smtClean="0"/>
          </a:p>
          <a:p>
            <a:r>
              <a:rPr lang="en-US" sz="2200" dirty="0" err="1" smtClean="0"/>
              <a:t>int</a:t>
            </a:r>
            <a:r>
              <a:rPr lang="en-US" sz="2200" dirty="0" smtClean="0"/>
              <a:t> main()</a:t>
            </a:r>
          </a:p>
          <a:p>
            <a:r>
              <a:rPr lang="en-US" sz="2200" dirty="0" smtClean="0"/>
              <a:t>{</a:t>
            </a:r>
          </a:p>
          <a:p>
            <a:r>
              <a:rPr lang="en-US" sz="2200" dirty="0" smtClean="0"/>
              <a:t>    FILE *f;</a:t>
            </a:r>
          </a:p>
          <a:p>
            <a:r>
              <a:rPr lang="en-US" sz="2200" dirty="0" smtClean="0"/>
              <a:t>    </a:t>
            </a:r>
            <a:r>
              <a:rPr lang="en-US" sz="2200" dirty="0" err="1" smtClean="0"/>
              <a:t>int</a:t>
            </a:r>
            <a:r>
              <a:rPr lang="en-US" sz="2200" dirty="0" smtClean="0"/>
              <a:t> line = 1;</a:t>
            </a:r>
          </a:p>
          <a:p>
            <a:r>
              <a:rPr lang="en-US" sz="2200" dirty="0" smtClean="0"/>
              <a:t>    char c;</a:t>
            </a:r>
          </a:p>
          <a:p>
            <a:r>
              <a:rPr lang="en-US" sz="2200" dirty="0" smtClean="0"/>
              <a:t>    f = </a:t>
            </a:r>
            <a:r>
              <a:rPr lang="en-US" sz="2200" dirty="0" err="1" smtClean="0"/>
              <a:t>fopen</a:t>
            </a:r>
            <a:r>
              <a:rPr lang="en-US" sz="2200" dirty="0" smtClean="0"/>
              <a:t>("C:\\.................\\test1.txt", "r");</a:t>
            </a:r>
          </a:p>
          <a:p>
            <a:r>
              <a:rPr lang="en-US" sz="2200" dirty="0" smtClean="0"/>
              <a:t>    if ( f == NULL) {</a:t>
            </a:r>
          </a:p>
          <a:p>
            <a:r>
              <a:rPr lang="en-US" sz="2200" dirty="0" smtClean="0"/>
              <a:t>        </a:t>
            </a:r>
            <a:r>
              <a:rPr lang="en-US" sz="2200" dirty="0" err="1" smtClean="0"/>
              <a:t>printf</a:t>
            </a:r>
            <a:r>
              <a:rPr lang="en-US" sz="2200" dirty="0" smtClean="0"/>
              <a:t>("\n\</a:t>
            </a:r>
            <a:r>
              <a:rPr lang="en-US" sz="2200" dirty="0" err="1" smtClean="0"/>
              <a:t>nΤο</a:t>
            </a:r>
            <a:r>
              <a:rPr lang="en-US" sz="2200" dirty="0" smtClean="0"/>
              <a:t> α</a:t>
            </a:r>
            <a:r>
              <a:rPr lang="en-US" sz="2200" dirty="0" err="1" smtClean="0"/>
              <a:t>ρχείο</a:t>
            </a:r>
            <a:r>
              <a:rPr lang="en-US" sz="2200" dirty="0" smtClean="0"/>
              <a:t> </a:t>
            </a:r>
            <a:r>
              <a:rPr lang="en-US" sz="2200" dirty="0" err="1" smtClean="0"/>
              <a:t>δεν</a:t>
            </a:r>
            <a:r>
              <a:rPr lang="en-US" sz="2200" dirty="0" smtClean="0"/>
              <a:t> β</a:t>
            </a:r>
            <a:r>
              <a:rPr lang="en-US" sz="2200" dirty="0" err="1" smtClean="0"/>
              <a:t>ρέθηκε</a:t>
            </a:r>
            <a:r>
              <a:rPr lang="en-US" sz="2200" dirty="0" smtClean="0"/>
              <a:t>\n\n");</a:t>
            </a:r>
          </a:p>
          <a:p>
            <a:r>
              <a:rPr lang="en-US" sz="2200" dirty="0" smtClean="0"/>
              <a:t>        return -1;</a:t>
            </a:r>
          </a:p>
          <a:p>
            <a:r>
              <a:rPr lang="en-US" sz="2200" dirty="0" smtClean="0"/>
              <a:t>    }</a:t>
            </a:r>
          </a:p>
          <a:p>
            <a:r>
              <a:rPr lang="en-US" sz="2200" dirty="0" smtClean="0"/>
              <a:t>    </a:t>
            </a:r>
            <a:endParaRPr lang="en-US" sz="2200" dirty="0"/>
          </a:p>
        </p:txBody>
      </p:sp>
      <p:sp>
        <p:nvSpPr>
          <p:cNvPr id="12" name="TextBox 11" descr="print f, % d άνω κάτω τελεία, line,&#10;while  ! f eof, f, άγκιστρο,&#10;     c = f get c, f,&#10;     if c == \ n, άγκιστρο,&#10;         line σύν σύν,&#10;         print f, \ n % d άνω κάτω τελεία, line,&#10;        άγκιστρο,&#10;        else,&#10;        put char c,&#10;    άγκιστρο,&#10;    print f, \ n \ n \ n,&#10;    f close, f,&#10;    return 0,&#10;άγκιστρο.&#10;&#10;"/>
          <p:cNvSpPr txBox="1">
            <a:spLocks noChangeArrowheads="1"/>
          </p:cNvSpPr>
          <p:nvPr>
            <p:custDataLst>
              <p:tags r:id="rId3"/>
            </p:custDataLst>
          </p:nvPr>
        </p:nvSpPr>
        <p:spPr bwMode="auto">
          <a:xfrm>
            <a:off x="5436096" y="1412776"/>
            <a:ext cx="3312368"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E" sz="2200" dirty="0" err="1"/>
              <a:t>printf</a:t>
            </a:r>
            <a:r>
              <a:rPr lang="en-IE" sz="2200" dirty="0"/>
              <a:t>("%d:", line);</a:t>
            </a:r>
          </a:p>
          <a:p>
            <a:r>
              <a:rPr lang="en-IE" sz="2200" dirty="0"/>
              <a:t>while ( ! </a:t>
            </a:r>
            <a:r>
              <a:rPr lang="en-IE" sz="2200" dirty="0" err="1"/>
              <a:t>feof</a:t>
            </a:r>
            <a:r>
              <a:rPr lang="en-IE" sz="2200" dirty="0"/>
              <a:t>(f)) {</a:t>
            </a:r>
          </a:p>
          <a:p>
            <a:r>
              <a:rPr lang="en-IE" sz="2200" dirty="0"/>
              <a:t>     c = </a:t>
            </a:r>
            <a:r>
              <a:rPr lang="en-IE" sz="2200" dirty="0" err="1"/>
              <a:t>fgetc</a:t>
            </a:r>
            <a:r>
              <a:rPr lang="en-IE" sz="2200" dirty="0"/>
              <a:t>(f);</a:t>
            </a:r>
          </a:p>
          <a:p>
            <a:r>
              <a:rPr lang="en-IE" sz="2200" dirty="0">
                <a:solidFill>
                  <a:srgbClr val="7030A0"/>
                </a:solidFill>
              </a:rPr>
              <a:t>    </a:t>
            </a:r>
            <a:r>
              <a:rPr lang="en-IE" sz="2200" b="1" dirty="0">
                <a:solidFill>
                  <a:srgbClr val="7030A0"/>
                </a:solidFill>
              </a:rPr>
              <a:t> if (c == '\n') {</a:t>
            </a:r>
          </a:p>
          <a:p>
            <a:r>
              <a:rPr lang="en-IE" sz="2200" b="1" dirty="0">
                <a:solidFill>
                  <a:srgbClr val="7030A0"/>
                </a:solidFill>
              </a:rPr>
              <a:t>         line++;</a:t>
            </a:r>
          </a:p>
          <a:p>
            <a:r>
              <a:rPr lang="en-IE" sz="2200" b="1" dirty="0">
                <a:solidFill>
                  <a:srgbClr val="7030A0"/>
                </a:solidFill>
              </a:rPr>
              <a:t>         </a:t>
            </a:r>
            <a:r>
              <a:rPr lang="en-IE" sz="2200" b="1" dirty="0" err="1">
                <a:solidFill>
                  <a:srgbClr val="7030A0"/>
                </a:solidFill>
              </a:rPr>
              <a:t>printf</a:t>
            </a:r>
            <a:r>
              <a:rPr lang="en-IE" sz="2200" b="1" dirty="0">
                <a:solidFill>
                  <a:srgbClr val="7030A0"/>
                </a:solidFill>
              </a:rPr>
              <a:t>("\</a:t>
            </a:r>
            <a:r>
              <a:rPr lang="en-IE" sz="2200" b="1" dirty="0" err="1">
                <a:solidFill>
                  <a:srgbClr val="7030A0"/>
                </a:solidFill>
              </a:rPr>
              <a:t>n%d</a:t>
            </a:r>
            <a:r>
              <a:rPr lang="en-IE" sz="2200" b="1" dirty="0">
                <a:solidFill>
                  <a:srgbClr val="7030A0"/>
                </a:solidFill>
              </a:rPr>
              <a:t>:", line);</a:t>
            </a:r>
          </a:p>
          <a:p>
            <a:r>
              <a:rPr lang="en-IE" sz="2200" b="1" dirty="0">
                <a:solidFill>
                  <a:srgbClr val="7030A0"/>
                </a:solidFill>
              </a:rPr>
              <a:t>        }</a:t>
            </a:r>
          </a:p>
          <a:p>
            <a:r>
              <a:rPr lang="en-IE" sz="2200" b="1" dirty="0">
                <a:solidFill>
                  <a:srgbClr val="FF0000"/>
                </a:solidFill>
              </a:rPr>
              <a:t>    </a:t>
            </a:r>
            <a:r>
              <a:rPr lang="en-IE" sz="2200" dirty="0"/>
              <a:t>    else</a:t>
            </a:r>
          </a:p>
          <a:p>
            <a:r>
              <a:rPr lang="en-IE" sz="2200" dirty="0"/>
              <a:t>        </a:t>
            </a:r>
            <a:r>
              <a:rPr lang="en-IE" sz="2200" dirty="0" err="1"/>
              <a:t>putchar</a:t>
            </a:r>
            <a:r>
              <a:rPr lang="en-IE" sz="2200" dirty="0"/>
              <a:t>(c);</a:t>
            </a:r>
          </a:p>
          <a:p>
            <a:r>
              <a:rPr lang="en-IE" sz="2200" dirty="0"/>
              <a:t>    }</a:t>
            </a:r>
          </a:p>
          <a:p>
            <a:r>
              <a:rPr lang="en-IE" sz="2200" dirty="0"/>
              <a:t>    </a:t>
            </a:r>
            <a:r>
              <a:rPr lang="en-IE" sz="2200" dirty="0" err="1"/>
              <a:t>printf</a:t>
            </a:r>
            <a:r>
              <a:rPr lang="en-IE" sz="2200" dirty="0"/>
              <a:t>("\n\n\n");</a:t>
            </a:r>
          </a:p>
          <a:p>
            <a:r>
              <a:rPr lang="en-IE" sz="2200" dirty="0"/>
              <a:t>    </a:t>
            </a:r>
            <a:r>
              <a:rPr lang="en-IE" sz="2200" dirty="0" err="1"/>
              <a:t>fclose</a:t>
            </a:r>
            <a:r>
              <a:rPr lang="en-IE" sz="2200" dirty="0"/>
              <a:t>(f);</a:t>
            </a:r>
          </a:p>
          <a:p>
            <a:r>
              <a:rPr lang="en-IE" sz="2200" dirty="0"/>
              <a:t>    return 0;</a:t>
            </a:r>
          </a:p>
          <a:p>
            <a:r>
              <a:rPr lang="en-IE" sz="2200" dirty="0"/>
              <a:t>}</a:t>
            </a:r>
          </a:p>
          <a:p>
            <a:endParaRPr lang="en-IE" sz="22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020269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p:cNvSpPr>
            <a:spLocks noGrp="1" noChangeArrowheads="1"/>
          </p:cNvSpPr>
          <p:nvPr>
            <p:ph type="title"/>
          </p:nvPr>
        </p:nvSpPr>
        <p:spPr>
          <a:xfrm>
            <a:off x="35496" y="44624"/>
            <a:ext cx="9074150"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Άσκηση </a:t>
            </a:r>
            <a:r>
              <a:rPr lang="el-GR" dirty="0" smtClean="0"/>
              <a:t>2</a:t>
            </a:r>
            <a:endParaRPr lang="el-GR" dirty="0"/>
          </a:p>
        </p:txBody>
      </p:sp>
      <p:sp>
        <p:nvSpPr>
          <p:cNvPr id="8" name="Θέση περιεχομένου 4"/>
          <p:cNvSpPr>
            <a:spLocks noGrp="1"/>
          </p:cNvSpPr>
          <p:nvPr>
            <p:ph idx="1"/>
          </p:nvPr>
        </p:nvSpPr>
        <p:spPr>
          <a:xfrm>
            <a:off x="467544" y="1340768"/>
            <a:ext cx="8280920" cy="4741863"/>
          </a:xfrm>
        </p:spPr>
        <p:txBody>
          <a:bodyPr>
            <a:normAutofit/>
          </a:bodyPr>
          <a:lstStyle/>
          <a:p>
            <a:pPr>
              <a:buFont typeface="Wingdings" panose="05000000000000000000" pitchFamily="2" charset="2"/>
              <a:buChar char="q"/>
            </a:pPr>
            <a:r>
              <a:rPr lang="el-GR" sz="2800" dirty="0" smtClean="0"/>
              <a:t>Να γραφεί πρόγραμμα το οποίο να αποθηκεύει σε ένα αρχείο κειμένου, του οποίου το όνομα θα δίνει ο χρήστης, Ν τυχαίους αριθμούς στο διάστημα 0 έως 999.</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901885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496" y="44624"/>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Άσκηση </a:t>
            </a:r>
            <a:r>
              <a:rPr lang="el-GR" dirty="0" smtClean="0"/>
              <a:t>2</a:t>
            </a:r>
            <a:r>
              <a:rPr lang="el-GR" dirty="0"/>
              <a:t>: Λύση</a:t>
            </a:r>
          </a:p>
        </p:txBody>
      </p:sp>
      <p:sp>
        <p:nvSpPr>
          <p:cNvPr id="8" name="Ορθογώνιο 5" descr="include stdio τελεία h,&#10;include string τελεία h,&#10;include stdlib τελεία h,&#10;&#10;int main,&#10;άγκιστρο,&#10;    FILE δείκτης r,&#10;    int i, N, a,&#10;    char oa 50,&#10;    &#10;    print f, \ n Εισαγωγή ονόματος αρχείου άνω κάτω τελεία,&#10;    get s, o a,&#10;    &#10;    r = f open, o a, w.&#10;    &#10;    &#10;"/>
          <p:cNvSpPr>
            <a:spLocks noChangeArrowheads="1"/>
          </p:cNvSpPr>
          <p:nvPr>
            <p:custDataLst>
              <p:tags r:id="rId2"/>
            </p:custDataLst>
          </p:nvPr>
        </p:nvSpPr>
        <p:spPr bwMode="auto">
          <a:xfrm>
            <a:off x="467544" y="1196752"/>
            <a:ext cx="4571181"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200" dirty="0"/>
              <a:t>#include &lt;</a:t>
            </a:r>
            <a:r>
              <a:rPr lang="en-US" sz="2200" dirty="0" err="1"/>
              <a:t>stdio.h</a:t>
            </a:r>
            <a:r>
              <a:rPr lang="en-US" sz="2200" dirty="0"/>
              <a:t>&gt;</a:t>
            </a:r>
          </a:p>
          <a:p>
            <a:r>
              <a:rPr lang="en-US" sz="2200" dirty="0"/>
              <a:t>#include &lt;</a:t>
            </a:r>
            <a:r>
              <a:rPr lang="en-US" sz="2200" dirty="0" err="1"/>
              <a:t>string.h</a:t>
            </a:r>
            <a:r>
              <a:rPr lang="en-US" sz="2200" dirty="0"/>
              <a:t>&gt;</a:t>
            </a:r>
          </a:p>
          <a:p>
            <a:r>
              <a:rPr lang="en-US" sz="2200" dirty="0"/>
              <a:t>#include &lt;</a:t>
            </a:r>
            <a:r>
              <a:rPr lang="en-US" sz="2200" dirty="0" err="1"/>
              <a:t>stdlib.h</a:t>
            </a:r>
            <a:r>
              <a:rPr lang="en-US" sz="2200" dirty="0"/>
              <a:t>&gt;</a:t>
            </a:r>
          </a:p>
          <a:p>
            <a:endParaRPr lang="en-US" sz="2200" dirty="0"/>
          </a:p>
          <a:p>
            <a:r>
              <a:rPr lang="en-US" sz="2200" dirty="0" err="1"/>
              <a:t>int</a:t>
            </a:r>
            <a:r>
              <a:rPr lang="en-US" sz="2200" dirty="0"/>
              <a:t> main()</a:t>
            </a:r>
          </a:p>
          <a:p>
            <a:r>
              <a:rPr lang="en-US" sz="2200" dirty="0"/>
              <a:t>{</a:t>
            </a:r>
          </a:p>
          <a:p>
            <a:r>
              <a:rPr lang="en-US" sz="2200" b="1" dirty="0"/>
              <a:t>    FILE *r;</a:t>
            </a:r>
          </a:p>
          <a:p>
            <a:r>
              <a:rPr lang="en-US" sz="2200" dirty="0"/>
              <a:t>    </a:t>
            </a:r>
            <a:r>
              <a:rPr lang="en-US" sz="2200" dirty="0" err="1"/>
              <a:t>int</a:t>
            </a:r>
            <a:r>
              <a:rPr lang="en-US" sz="2200" dirty="0"/>
              <a:t> </a:t>
            </a:r>
            <a:r>
              <a:rPr lang="en-US" sz="2200" dirty="0" err="1"/>
              <a:t>i</a:t>
            </a:r>
            <a:r>
              <a:rPr lang="en-US" sz="2200" dirty="0"/>
              <a:t>, N, a;</a:t>
            </a:r>
          </a:p>
          <a:p>
            <a:r>
              <a:rPr lang="en-US" sz="2200" dirty="0"/>
              <a:t>    char </a:t>
            </a:r>
            <a:r>
              <a:rPr lang="en-US" sz="2200" dirty="0" err="1"/>
              <a:t>oa</a:t>
            </a:r>
            <a:r>
              <a:rPr lang="en-US" sz="2200" dirty="0"/>
              <a:t>[50];</a:t>
            </a:r>
          </a:p>
          <a:p>
            <a:r>
              <a:rPr lang="en-US" sz="2200" dirty="0"/>
              <a:t>    </a:t>
            </a:r>
          </a:p>
          <a:p>
            <a:r>
              <a:rPr lang="en-US" sz="2200" dirty="0"/>
              <a:t>    </a:t>
            </a:r>
            <a:r>
              <a:rPr lang="en-US" sz="2200" dirty="0" err="1"/>
              <a:t>printf</a:t>
            </a:r>
            <a:r>
              <a:rPr lang="en-US" sz="2200" dirty="0"/>
              <a:t>("\n</a:t>
            </a:r>
            <a:r>
              <a:rPr lang="el-GR" sz="2200" dirty="0"/>
              <a:t>Εισαγωγή </a:t>
            </a:r>
            <a:endParaRPr lang="el-GR" sz="2200" dirty="0" smtClean="0"/>
          </a:p>
          <a:p>
            <a:r>
              <a:rPr lang="el-GR" sz="2200" dirty="0"/>
              <a:t> </a:t>
            </a:r>
            <a:r>
              <a:rPr lang="el-GR" sz="2200" dirty="0" smtClean="0"/>
              <a:t>   ονόματος </a:t>
            </a:r>
            <a:r>
              <a:rPr lang="el-GR" sz="2200" dirty="0"/>
              <a:t>αρχείου: ");</a:t>
            </a:r>
          </a:p>
          <a:p>
            <a:r>
              <a:rPr lang="el-GR" sz="2200" dirty="0"/>
              <a:t>    </a:t>
            </a:r>
            <a:r>
              <a:rPr lang="en-US" sz="2200" dirty="0"/>
              <a:t>gets(</a:t>
            </a:r>
            <a:r>
              <a:rPr lang="en-US" sz="2200" dirty="0" err="1"/>
              <a:t>oa</a:t>
            </a:r>
            <a:r>
              <a:rPr lang="en-US" sz="2200" dirty="0"/>
              <a:t>);</a:t>
            </a:r>
          </a:p>
          <a:p>
            <a:r>
              <a:rPr lang="en-US" sz="2200" dirty="0"/>
              <a:t>    </a:t>
            </a:r>
          </a:p>
          <a:p>
            <a:r>
              <a:rPr lang="en-US" sz="2200" dirty="0"/>
              <a:t>    </a:t>
            </a:r>
            <a:r>
              <a:rPr lang="en-US" sz="2200" b="1" dirty="0"/>
              <a:t>r = </a:t>
            </a:r>
            <a:r>
              <a:rPr lang="en-US" sz="2200" b="1" dirty="0" err="1"/>
              <a:t>fopen</a:t>
            </a:r>
            <a:r>
              <a:rPr lang="en-US" sz="2200" b="1" dirty="0"/>
              <a:t>(</a:t>
            </a:r>
            <a:r>
              <a:rPr lang="en-US" sz="2200" b="1" dirty="0" err="1"/>
              <a:t>oa</a:t>
            </a:r>
            <a:r>
              <a:rPr lang="en-US" sz="2200" b="1" dirty="0"/>
              <a:t>, "w");</a:t>
            </a:r>
          </a:p>
          <a:p>
            <a:r>
              <a:rPr lang="en-US" sz="2200" dirty="0"/>
              <a:t>    </a:t>
            </a:r>
          </a:p>
          <a:p>
            <a:r>
              <a:rPr lang="en-US" sz="2200" dirty="0"/>
              <a:t>    </a:t>
            </a:r>
          </a:p>
        </p:txBody>
      </p:sp>
      <p:sp>
        <p:nvSpPr>
          <p:cNvPr id="9" name="Ορθογώνιο 8" descr="print f, \ n Πλήθος τυχαίων αριθμών που θέλετε να καταχωρηθούν άνω κάτω τελεία&#10;    scan f, %d, &amp;N&#10;    &#10;    srand, time, NULL&#10;    &#10;    for i=1, i&lt;=N, i++ άγκιστρο&#10;        a = rand % 1000&#10;        f print f, r, %5d \ n, a&#10;    άγκιστρο&#10;    &#10;    f close, r&#10;    return 0&#10;άγκιστρο.&#10;"/>
          <p:cNvSpPr>
            <a:spLocks noChangeArrowheads="1"/>
          </p:cNvSpPr>
          <p:nvPr>
            <p:custDataLst>
              <p:tags r:id="rId3"/>
            </p:custDataLst>
          </p:nvPr>
        </p:nvSpPr>
        <p:spPr bwMode="auto">
          <a:xfrm>
            <a:off x="4357811" y="1477228"/>
            <a:ext cx="431864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200" dirty="0" err="1"/>
              <a:t>printf</a:t>
            </a:r>
            <a:r>
              <a:rPr lang="en-US" sz="2200" dirty="0"/>
              <a:t>("\n</a:t>
            </a:r>
            <a:r>
              <a:rPr lang="el-GR" sz="2200" dirty="0"/>
              <a:t>Πλήθος τυχαίων αριθμών που θέλετε να καταχωρηθούν: ");</a:t>
            </a:r>
          </a:p>
          <a:p>
            <a:r>
              <a:rPr lang="el-GR" sz="2200" dirty="0"/>
              <a:t>    </a:t>
            </a:r>
            <a:r>
              <a:rPr lang="en-US" sz="2200" dirty="0" err="1"/>
              <a:t>scanf</a:t>
            </a:r>
            <a:r>
              <a:rPr lang="en-US" sz="2200" dirty="0"/>
              <a:t>("%d", &amp;N);</a:t>
            </a:r>
          </a:p>
          <a:p>
            <a:r>
              <a:rPr lang="en-US" sz="2200" dirty="0"/>
              <a:t>    </a:t>
            </a:r>
          </a:p>
          <a:p>
            <a:r>
              <a:rPr lang="en-US" sz="2200" dirty="0"/>
              <a:t>    </a:t>
            </a:r>
            <a:r>
              <a:rPr lang="en-US" sz="2200" dirty="0" err="1"/>
              <a:t>srand</a:t>
            </a:r>
            <a:r>
              <a:rPr lang="en-US" sz="2200" dirty="0"/>
              <a:t>(time(NULL));</a:t>
            </a:r>
          </a:p>
          <a:p>
            <a:r>
              <a:rPr lang="en-US" sz="2200" dirty="0"/>
              <a:t>    </a:t>
            </a:r>
          </a:p>
          <a:p>
            <a:r>
              <a:rPr lang="en-US" sz="2200" dirty="0"/>
              <a:t>    for (</a:t>
            </a:r>
            <a:r>
              <a:rPr lang="en-US" sz="2200" dirty="0" err="1"/>
              <a:t>i</a:t>
            </a:r>
            <a:r>
              <a:rPr lang="en-US" sz="2200" dirty="0"/>
              <a:t>=1; </a:t>
            </a:r>
            <a:r>
              <a:rPr lang="en-US" sz="2200" dirty="0" err="1"/>
              <a:t>i</a:t>
            </a:r>
            <a:r>
              <a:rPr lang="en-US" sz="2200" dirty="0"/>
              <a:t>&lt;=N; </a:t>
            </a:r>
            <a:r>
              <a:rPr lang="en-US" sz="2200" dirty="0" err="1"/>
              <a:t>i</a:t>
            </a:r>
            <a:r>
              <a:rPr lang="en-US" sz="2200" dirty="0"/>
              <a:t>++) {</a:t>
            </a:r>
          </a:p>
          <a:p>
            <a:r>
              <a:rPr lang="en-US" sz="2200" dirty="0"/>
              <a:t>        a = rand() % 1000;</a:t>
            </a:r>
          </a:p>
          <a:p>
            <a:r>
              <a:rPr lang="en-US" sz="2200" dirty="0"/>
              <a:t>        </a:t>
            </a:r>
            <a:r>
              <a:rPr lang="en-US" sz="2200" b="1" dirty="0" err="1"/>
              <a:t>fprintf</a:t>
            </a:r>
            <a:r>
              <a:rPr lang="en-US" sz="2200" b="1" dirty="0"/>
              <a:t>(r, "%5d\n", a);</a:t>
            </a:r>
          </a:p>
          <a:p>
            <a:r>
              <a:rPr lang="en-US" sz="2200" dirty="0"/>
              <a:t>    }</a:t>
            </a:r>
          </a:p>
          <a:p>
            <a:r>
              <a:rPr lang="en-US" sz="2200" dirty="0"/>
              <a:t>    </a:t>
            </a:r>
          </a:p>
          <a:p>
            <a:r>
              <a:rPr lang="en-US" sz="2200" dirty="0"/>
              <a:t>    </a:t>
            </a:r>
            <a:r>
              <a:rPr lang="en-US" sz="2200" b="1" dirty="0" err="1"/>
              <a:t>fclose</a:t>
            </a:r>
            <a:r>
              <a:rPr lang="en-US" sz="2200" b="1" dirty="0"/>
              <a:t>(r);</a:t>
            </a:r>
          </a:p>
          <a:p>
            <a:r>
              <a:rPr lang="en-US" sz="2200" dirty="0"/>
              <a:t>    return 0;</a:t>
            </a:r>
          </a:p>
          <a:p>
            <a:r>
              <a:rPr lang="en-US" sz="2200" dirty="0"/>
              <a:t>}</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153075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224309"/>
            <a:ext cx="9072563" cy="1260475"/>
          </a:xfrm>
        </p:spPr>
        <p:txBody>
          <a:bodyPr>
            <a:normAutofit/>
          </a:bodyPr>
          <a:lstStyle/>
          <a:p>
            <a:r>
              <a:rPr lang="el-GR" dirty="0" smtClean="0"/>
              <a:t>Μετάφραση/Εκτέλεση </a:t>
            </a:r>
            <a:endParaRPr lang="el-GR" dirty="0"/>
          </a:p>
        </p:txBody>
      </p:sp>
      <p:sp>
        <p:nvSpPr>
          <p:cNvPr id="8" name="Rectangle 4"/>
          <p:cNvSpPr txBox="1">
            <a:spLocks noChangeArrowheads="1"/>
          </p:cNvSpPr>
          <p:nvPr>
            <p:custDataLst>
              <p:tags r:id="rId2"/>
            </p:custDataLst>
          </p:nvPr>
        </p:nvSpPr>
        <p:spPr>
          <a:xfrm>
            <a:off x="251520" y="1772816"/>
            <a:ext cx="8569325" cy="1620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dirty="0" smtClean="0">
                <a:latin typeface="Arial" charset="0"/>
              </a:rPr>
              <a:t>Header Files</a:t>
            </a:r>
          </a:p>
        </p:txBody>
      </p:sp>
      <p:sp>
        <p:nvSpPr>
          <p:cNvPr id="9" name="Rectangle 5"/>
          <p:cNvSpPr txBox="1">
            <a:spLocks noChangeArrowheads="1"/>
          </p:cNvSpPr>
          <p:nvPr/>
        </p:nvSpPr>
        <p:spPr>
          <a:xfrm>
            <a:off x="1512888" y="4283075"/>
            <a:ext cx="7056437" cy="193198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dirty="0" smtClean="0"/>
              <a:t>        Για να τα ξαναθυμηθούμε.</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1696946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496" y="44624"/>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Η </a:t>
            </a:r>
            <a:r>
              <a:rPr lang="en-US" dirty="0" smtClean="0"/>
              <a:t>Standard Library</a:t>
            </a:r>
            <a:endParaRPr lang="en-US" dirty="0"/>
          </a:p>
        </p:txBody>
      </p:sp>
      <p:sp>
        <p:nvSpPr>
          <p:cNvPr id="8" name="Content Placeholder 2" descr="float τελεία h à διαχείριση floats,&#10;math τελεία h à μαθηματικά,&#10;stdio τελεία h à input καί output,&#10;stdlib τελεία h à γενικές συναρτήσεις,&#10;string τελεία h à διαχείριση συμβολοσειρών,&#10;time τελεία h à συναρτήσεις χρόνου.&#10;"/>
          <p:cNvSpPr>
            <a:spLocks noGrp="1"/>
          </p:cNvSpPr>
          <p:nvPr>
            <p:ph idx="4294967295"/>
            <p:custDataLst>
              <p:tags r:id="rId2"/>
            </p:custDataLst>
          </p:nvPr>
        </p:nvSpPr>
        <p:spPr>
          <a:xfrm>
            <a:off x="504825" y="1700808"/>
            <a:ext cx="8171631" cy="4741863"/>
          </a:xfrm>
        </p:spPr>
        <p:txBody>
          <a:bodyPr/>
          <a:lstStyle/>
          <a:p>
            <a:pPr>
              <a:buFont typeface="Wingdings" panose="05000000000000000000" pitchFamily="2" charset="2"/>
              <a:buChar char="q"/>
            </a:pPr>
            <a:r>
              <a:rPr lang="el-GR" dirty="0" smtClean="0"/>
              <a:t> </a:t>
            </a:r>
            <a:r>
              <a:rPr lang="en-IE" dirty="0" smtClean="0"/>
              <a:t>&lt;</a:t>
            </a:r>
            <a:r>
              <a:rPr lang="en-IE" dirty="0" err="1" smtClean="0"/>
              <a:t>float.h</a:t>
            </a:r>
            <a:r>
              <a:rPr lang="en-IE" dirty="0" smtClean="0"/>
              <a:t>&gt; </a:t>
            </a:r>
            <a:r>
              <a:rPr lang="en-IE" dirty="0" smtClean="0">
                <a:sym typeface="Wingdings" pitchFamily="2" charset="2"/>
              </a:rPr>
              <a:t> </a:t>
            </a:r>
            <a:r>
              <a:rPr lang="el-GR" dirty="0" smtClean="0">
                <a:sym typeface="Wingdings" pitchFamily="2" charset="2"/>
              </a:rPr>
              <a:t>διαχείριση </a:t>
            </a:r>
            <a:r>
              <a:rPr lang="en-US" dirty="0" smtClean="0">
                <a:sym typeface="Wingdings" pitchFamily="2" charset="2"/>
              </a:rPr>
              <a:t>floats</a:t>
            </a:r>
            <a:r>
              <a:rPr lang="el-GR" dirty="0" smtClean="0">
                <a:sym typeface="Wingdings" pitchFamily="2" charset="2"/>
              </a:rPr>
              <a:t>.</a:t>
            </a:r>
            <a:endParaRPr lang="en-IE" dirty="0" smtClean="0">
              <a:sym typeface="Wingdings" pitchFamily="2" charset="2"/>
            </a:endParaRPr>
          </a:p>
          <a:p>
            <a:pPr>
              <a:buFont typeface="Wingdings" panose="05000000000000000000" pitchFamily="2" charset="2"/>
              <a:buChar char="q"/>
            </a:pPr>
            <a:r>
              <a:rPr lang="en-IE" dirty="0" smtClean="0">
                <a:sym typeface="Wingdings" pitchFamily="2" charset="2"/>
              </a:rPr>
              <a:t> &lt;</a:t>
            </a:r>
            <a:r>
              <a:rPr lang="en-IE" dirty="0" err="1" smtClean="0">
                <a:sym typeface="Wingdings" pitchFamily="2" charset="2"/>
              </a:rPr>
              <a:t>math.h</a:t>
            </a:r>
            <a:r>
              <a:rPr lang="en-IE" dirty="0" smtClean="0">
                <a:sym typeface="Wingdings" pitchFamily="2" charset="2"/>
              </a:rPr>
              <a:t>&gt;  </a:t>
            </a:r>
            <a:r>
              <a:rPr lang="el-GR" dirty="0" smtClean="0">
                <a:sym typeface="Wingdings" pitchFamily="2" charset="2"/>
              </a:rPr>
              <a:t>μαθηματικά</a:t>
            </a:r>
            <a:r>
              <a:rPr lang="el-GR" dirty="0">
                <a:sym typeface="Wingdings" pitchFamily="2" charset="2"/>
              </a:rPr>
              <a:t>.</a:t>
            </a:r>
            <a:endParaRPr lang="en-IE" dirty="0" smtClean="0">
              <a:sym typeface="Wingdings" pitchFamily="2" charset="2"/>
            </a:endParaRPr>
          </a:p>
          <a:p>
            <a:pPr>
              <a:buFont typeface="Wingdings" panose="05000000000000000000" pitchFamily="2" charset="2"/>
              <a:buChar char="q"/>
            </a:pPr>
            <a:r>
              <a:rPr lang="en-IE" dirty="0" smtClean="0">
                <a:sym typeface="Wingdings" pitchFamily="2" charset="2"/>
              </a:rPr>
              <a:t> &lt;</a:t>
            </a:r>
            <a:r>
              <a:rPr lang="en-IE" dirty="0" err="1" smtClean="0">
                <a:sym typeface="Wingdings" pitchFamily="2" charset="2"/>
              </a:rPr>
              <a:t>stdio.h</a:t>
            </a:r>
            <a:r>
              <a:rPr lang="en-IE" dirty="0" smtClean="0">
                <a:sym typeface="Wingdings" pitchFamily="2" charset="2"/>
              </a:rPr>
              <a:t>&gt;  input / output</a:t>
            </a:r>
            <a:r>
              <a:rPr lang="el-GR" dirty="0" smtClean="0">
                <a:sym typeface="Wingdings" pitchFamily="2" charset="2"/>
              </a:rPr>
              <a:t>.</a:t>
            </a:r>
            <a:endParaRPr lang="en-IE" dirty="0" smtClean="0">
              <a:sym typeface="Wingdings" pitchFamily="2" charset="2"/>
            </a:endParaRPr>
          </a:p>
          <a:p>
            <a:pPr>
              <a:buFont typeface="Wingdings" panose="05000000000000000000" pitchFamily="2" charset="2"/>
              <a:buChar char="q"/>
            </a:pPr>
            <a:r>
              <a:rPr lang="en-IE" dirty="0" smtClean="0">
                <a:sym typeface="Wingdings" pitchFamily="2" charset="2"/>
              </a:rPr>
              <a:t> &lt;</a:t>
            </a:r>
            <a:r>
              <a:rPr lang="en-IE" dirty="0" err="1" smtClean="0">
                <a:sym typeface="Wingdings" pitchFamily="2" charset="2"/>
              </a:rPr>
              <a:t>stdlib.h</a:t>
            </a:r>
            <a:r>
              <a:rPr lang="en-IE" dirty="0" smtClean="0">
                <a:sym typeface="Wingdings" pitchFamily="2" charset="2"/>
              </a:rPr>
              <a:t>&gt;  </a:t>
            </a:r>
            <a:r>
              <a:rPr lang="el-GR" dirty="0" smtClean="0">
                <a:sym typeface="Wingdings" pitchFamily="2" charset="2"/>
              </a:rPr>
              <a:t>γενικές συναρτήσεις</a:t>
            </a:r>
            <a:r>
              <a:rPr lang="el-GR" dirty="0">
                <a:sym typeface="Wingdings" pitchFamily="2" charset="2"/>
              </a:rPr>
              <a:t>.</a:t>
            </a:r>
            <a:endParaRPr lang="en-IE" dirty="0" smtClean="0">
              <a:sym typeface="Wingdings" pitchFamily="2" charset="2"/>
            </a:endParaRPr>
          </a:p>
          <a:p>
            <a:pPr>
              <a:buFont typeface="Wingdings" panose="05000000000000000000" pitchFamily="2" charset="2"/>
              <a:buChar char="q"/>
            </a:pPr>
            <a:r>
              <a:rPr lang="en-IE" dirty="0" smtClean="0">
                <a:sym typeface="Wingdings" pitchFamily="2" charset="2"/>
              </a:rPr>
              <a:t> &lt;</a:t>
            </a:r>
            <a:r>
              <a:rPr lang="en-IE" dirty="0" err="1" smtClean="0">
                <a:sym typeface="Wingdings" pitchFamily="2" charset="2"/>
              </a:rPr>
              <a:t>string.h</a:t>
            </a:r>
            <a:r>
              <a:rPr lang="en-IE" dirty="0" smtClean="0">
                <a:sym typeface="Wingdings" pitchFamily="2" charset="2"/>
              </a:rPr>
              <a:t>&gt;  </a:t>
            </a:r>
            <a:r>
              <a:rPr lang="el-GR" dirty="0" smtClean="0">
                <a:sym typeface="Wingdings" pitchFamily="2" charset="2"/>
              </a:rPr>
              <a:t>διαχείριση συμβολοσειρών</a:t>
            </a:r>
            <a:r>
              <a:rPr lang="el-GR" dirty="0">
                <a:sym typeface="Wingdings" pitchFamily="2" charset="2"/>
              </a:rPr>
              <a:t>.</a:t>
            </a:r>
            <a:endParaRPr lang="en-IE" dirty="0" smtClean="0">
              <a:sym typeface="Wingdings" pitchFamily="2" charset="2"/>
            </a:endParaRPr>
          </a:p>
          <a:p>
            <a:pPr>
              <a:buFont typeface="Wingdings" panose="05000000000000000000" pitchFamily="2" charset="2"/>
              <a:buChar char="q"/>
            </a:pPr>
            <a:r>
              <a:rPr lang="en-IE" dirty="0" smtClean="0">
                <a:sym typeface="Wingdings" pitchFamily="2" charset="2"/>
              </a:rPr>
              <a:t> &lt;</a:t>
            </a:r>
            <a:r>
              <a:rPr lang="en-IE" dirty="0" err="1" smtClean="0">
                <a:sym typeface="Wingdings" pitchFamily="2" charset="2"/>
              </a:rPr>
              <a:t>time.h</a:t>
            </a:r>
            <a:r>
              <a:rPr lang="en-IE" dirty="0" smtClean="0">
                <a:sym typeface="Wingdings" pitchFamily="2" charset="2"/>
              </a:rPr>
              <a:t>&gt;  </a:t>
            </a:r>
            <a:r>
              <a:rPr lang="el-GR" dirty="0" smtClean="0">
                <a:sym typeface="Wingdings" pitchFamily="2" charset="2"/>
              </a:rPr>
              <a:t>συναρτήσεις χρόνου</a:t>
            </a:r>
            <a:r>
              <a:rPr lang="en-IE" dirty="0" smtClean="0">
                <a:sym typeface="Wingdings" pitchFamily="2" charset="2"/>
              </a:rPr>
              <a:t>.</a:t>
            </a:r>
            <a:endParaRPr lang="en-IE" dirty="0" smtClean="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13634148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5496" y="44624"/>
            <a:ext cx="9072563" cy="1260475"/>
          </a:xfrm>
        </p:spPr>
        <p:txBody>
          <a:bodyPr>
            <a:normAutofit/>
          </a:bodyPr>
          <a:lstStyle/>
          <a:p>
            <a:r>
              <a:rPr lang="el-GR" dirty="0" smtClean="0"/>
              <a:t>Πρότυπο Δομής - </a:t>
            </a:r>
            <a:r>
              <a:rPr lang="en-US" dirty="0" smtClean="0"/>
              <a:t>Structure</a:t>
            </a:r>
            <a:r>
              <a:rPr lang="en-IE" dirty="0" smtClean="0"/>
              <a:t> </a:t>
            </a:r>
            <a:endParaRPr lang="el-GR" dirty="0"/>
          </a:p>
        </p:txBody>
      </p:sp>
      <p:sp>
        <p:nvSpPr>
          <p:cNvPr id="8" name="Content Placeholder 2" descr="Το πρότυπο μίας δομής μπορεί να χρησιμοποιηθεί σε πολλά προγράμματα παρά να το γράφουμε κάθε φορά που το χρειαζόμαστε.&#10;&#10;Μπορούμε να γράψουμε το πρότυπο μίας δομής και να το αποθηκεύσουμε με όνομα όπως any χαμηλή παύλα name τελεία h.&#10;&#10;Μετά απλά το συμπεριλαμβάνουμε σε κάθε πρόγραμμα που το χρειαζόμαστε: include any χαμηλή παύλα name τελεία h ή include path any χαμηλή παύλα name τελεία h:&#10;include c άνω κάτω τελεία ανάπ[οδη κάθετος data ανάποδη κάθετος date τελεία h.&#10;&#10;ΠΡΟΣΟΧΗ: “…” και όχι &lt;…&gt;&#10;&#10;"/>
          <p:cNvSpPr>
            <a:spLocks noGrp="1"/>
          </p:cNvSpPr>
          <p:nvPr>
            <p:ph idx="4294967295"/>
          </p:nvPr>
        </p:nvSpPr>
        <p:spPr>
          <a:xfrm>
            <a:off x="467544" y="1268760"/>
            <a:ext cx="8208912" cy="4741863"/>
          </a:xfrm>
        </p:spPr>
        <p:txBody>
          <a:bodyPr>
            <a:normAutofit lnSpcReduction="10000"/>
          </a:bodyPr>
          <a:lstStyle/>
          <a:p>
            <a:pPr>
              <a:buFont typeface="Wingdings" panose="05000000000000000000" pitchFamily="2" charset="2"/>
              <a:buChar char="q"/>
            </a:pPr>
            <a:r>
              <a:rPr lang="el-GR" sz="2800" dirty="0" smtClean="0"/>
              <a:t>Το πρότυπο μίας δομής μπορεί να χρησιμοποιηθεί σε πολλά προγράμματα παρά να το γράφουμε κάθε φορά που το χρειαζόμαστε.</a:t>
            </a:r>
          </a:p>
          <a:p>
            <a:pPr>
              <a:buFont typeface="Wingdings" panose="05000000000000000000" pitchFamily="2" charset="2"/>
              <a:buChar char="q"/>
            </a:pPr>
            <a:r>
              <a:rPr lang="el-GR" sz="2800" dirty="0" smtClean="0"/>
              <a:t>Μπορούμε να γράψουμε το πρότυπο μίας δομής και να το αποθηκεύσουμε με όνομα όπως &lt;</a:t>
            </a:r>
            <a:r>
              <a:rPr lang="en-US" sz="2800" dirty="0" smtClean="0"/>
              <a:t>any</a:t>
            </a:r>
            <a:r>
              <a:rPr lang="el-GR" sz="2800" dirty="0" smtClean="0"/>
              <a:t>_</a:t>
            </a:r>
            <a:r>
              <a:rPr lang="en-US" sz="2800" dirty="0" smtClean="0"/>
              <a:t>name</a:t>
            </a:r>
            <a:r>
              <a:rPr lang="el-GR" sz="2800" dirty="0" smtClean="0"/>
              <a:t>.</a:t>
            </a:r>
            <a:r>
              <a:rPr lang="en-US" sz="2800" b="1" dirty="0" smtClean="0">
                <a:solidFill>
                  <a:srgbClr val="7030A0"/>
                </a:solidFill>
              </a:rPr>
              <a:t>h</a:t>
            </a:r>
            <a:r>
              <a:rPr lang="el-GR" sz="2800" dirty="0" smtClean="0"/>
              <a:t>&gt;.</a:t>
            </a:r>
          </a:p>
          <a:p>
            <a:pPr>
              <a:buFont typeface="Wingdings" panose="05000000000000000000" pitchFamily="2" charset="2"/>
              <a:buChar char="q"/>
            </a:pPr>
            <a:r>
              <a:rPr lang="el-GR" sz="2800" dirty="0" smtClean="0"/>
              <a:t>Μετά απλά το συμπεριλαμβάνουμε σε κάθε πρόγραμμα που το χρειαζόμαστε: #</a:t>
            </a:r>
            <a:r>
              <a:rPr lang="en-US" sz="2800" dirty="0" smtClean="0"/>
              <a:t>include</a:t>
            </a:r>
            <a:r>
              <a:rPr lang="en-IE" sz="2800" dirty="0" smtClean="0"/>
              <a:t> </a:t>
            </a:r>
            <a:r>
              <a:rPr lang="el-GR" sz="2800" b="1" dirty="0" smtClean="0"/>
              <a:t>“</a:t>
            </a:r>
            <a:r>
              <a:rPr lang="en-US" sz="2800" dirty="0" smtClean="0"/>
              <a:t>any</a:t>
            </a:r>
            <a:r>
              <a:rPr lang="el-GR" sz="2800" dirty="0" smtClean="0"/>
              <a:t>_</a:t>
            </a:r>
            <a:r>
              <a:rPr lang="en-US" sz="2800" dirty="0" smtClean="0"/>
              <a:t>name</a:t>
            </a:r>
            <a:r>
              <a:rPr lang="el-GR" sz="2800" dirty="0" smtClean="0"/>
              <a:t>.</a:t>
            </a:r>
            <a:r>
              <a:rPr lang="en-US" sz="2800" dirty="0" smtClean="0"/>
              <a:t>h</a:t>
            </a:r>
            <a:r>
              <a:rPr lang="el-GR" sz="2800" b="1" dirty="0" smtClean="0"/>
              <a:t>”</a:t>
            </a:r>
            <a:r>
              <a:rPr lang="el-GR" sz="2800" dirty="0" smtClean="0"/>
              <a:t> ή #</a:t>
            </a:r>
            <a:r>
              <a:rPr lang="en-IE" sz="2800" dirty="0" smtClean="0"/>
              <a:t>include </a:t>
            </a:r>
            <a:r>
              <a:rPr lang="en-IE" sz="2800" b="1" dirty="0" smtClean="0"/>
              <a:t>“</a:t>
            </a:r>
            <a:r>
              <a:rPr lang="en-IE" sz="2800" dirty="0" smtClean="0"/>
              <a:t>path\</a:t>
            </a:r>
            <a:r>
              <a:rPr lang="en-IE" sz="2800" dirty="0" err="1" smtClean="0"/>
              <a:t>any_name.h</a:t>
            </a:r>
            <a:r>
              <a:rPr lang="en-IE" sz="2800" b="1" dirty="0" smtClean="0"/>
              <a:t>”:</a:t>
            </a:r>
          </a:p>
          <a:p>
            <a:pPr lvl="1">
              <a:buFont typeface="Wingdings" panose="05000000000000000000" pitchFamily="2" charset="2"/>
              <a:buChar char="§"/>
            </a:pPr>
            <a:r>
              <a:rPr lang="en-IE" sz="2800" b="1" dirty="0" smtClean="0"/>
              <a:t>#include “c:\data\</a:t>
            </a:r>
            <a:r>
              <a:rPr lang="en-IE" sz="2800" b="1" dirty="0" err="1" smtClean="0"/>
              <a:t>date.h</a:t>
            </a:r>
            <a:r>
              <a:rPr lang="en-IE" sz="2800" b="1" dirty="0" smtClean="0"/>
              <a:t>”.</a:t>
            </a:r>
            <a:endParaRPr lang="el-GR" sz="2800" b="1" dirty="0" smtClean="0"/>
          </a:p>
          <a:p>
            <a:pPr>
              <a:buFont typeface="Wingdings" panose="05000000000000000000" pitchFamily="2" charset="2"/>
              <a:buChar char="q"/>
            </a:pPr>
            <a:r>
              <a:rPr lang="el-GR" sz="3200" b="1" dirty="0" smtClean="0"/>
              <a:t>ΠΡΟΣΟΧΉ: “…” και όχι &lt;…&gt;.</a:t>
            </a:r>
          </a:p>
          <a:p>
            <a:pPr lvl="1">
              <a:buFont typeface="Wingdings" panose="05000000000000000000" pitchFamily="2" charset="2"/>
              <a:buChar char="q"/>
            </a:pPr>
            <a:endParaRPr lang="en-IE" dirty="0" smtClean="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579465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Πρότυπα Συναρτήσεων</a:t>
            </a:r>
          </a:p>
        </p:txBody>
      </p:sp>
      <p:sp>
        <p:nvSpPr>
          <p:cNvPr id="9" name="Content Placeholder 2" descr="Ένα σύνολο συναρτήσεων μπορεί να χρησιμοποιηθεί σε πολλά προγράμματα παρά να τις γράφουμε κάθε φορά που τις χρειαζόμαστε.&#10;&#10;Μπορούμε να γράψουμε ένα σύνολο συναρτήσεων και να τις αποθηκεύσουμε με όνομα όπως any χαμηλή παύλα name τελεία h.&#10;&#10;Μετά απλά τις συμπεριλαμβάνουμε σε κάθε πρόγραμμα που τις χρειαζόμαστε: include any χαμηλή παύλα name τελεία h ή include pathανάποδη κάθετος any χαμηλή πάυλα name τελεία h:&#10;include c άνω κάτω τελεία ανάπ[οδη κάθετος data ανάποδη κάθετος date τελεία h.&#10;&#10;ΠΡΟΣΟΧΗ: “…” και όχι &lt;…&gt;.&#10;&#10;"/>
          <p:cNvSpPr>
            <a:spLocks noGrp="1"/>
          </p:cNvSpPr>
          <p:nvPr>
            <p:ph idx="4294967295"/>
          </p:nvPr>
        </p:nvSpPr>
        <p:spPr>
          <a:xfrm>
            <a:off x="467544" y="1196752"/>
            <a:ext cx="8280920" cy="4741863"/>
          </a:xfrm>
        </p:spPr>
        <p:txBody>
          <a:bodyPr>
            <a:normAutofit lnSpcReduction="10000"/>
          </a:bodyPr>
          <a:lstStyle/>
          <a:p>
            <a:pPr>
              <a:buFont typeface="Wingdings" panose="05000000000000000000" pitchFamily="2" charset="2"/>
              <a:buChar char="q"/>
            </a:pPr>
            <a:r>
              <a:rPr lang="el-GR" sz="2800" dirty="0" smtClean="0"/>
              <a:t>Ένα σύνολο συναρτήσεων μπορεί να χρησιμοποιηθεί σε πολλά προγράμματα παρά να τις γράφουμε κάθε φορά που τις χρειαζόμαστε.</a:t>
            </a:r>
            <a:endParaRPr lang="en-IE" sz="2800" dirty="0" smtClean="0"/>
          </a:p>
          <a:p>
            <a:pPr>
              <a:buFont typeface="Wingdings" panose="05000000000000000000" pitchFamily="2" charset="2"/>
              <a:buChar char="q"/>
            </a:pPr>
            <a:r>
              <a:rPr lang="el-GR" sz="2800" dirty="0" smtClean="0"/>
              <a:t>Μπορούμε να γράψουμε ένα σύνολο συναρτήσεων και να τις αποθηκεύσουμε με όνομα όπως</a:t>
            </a:r>
            <a:r>
              <a:rPr lang="en-IE" sz="2800" dirty="0" smtClean="0"/>
              <a:t> &lt;</a:t>
            </a:r>
            <a:r>
              <a:rPr lang="en-IE" sz="2800" dirty="0" err="1" smtClean="0"/>
              <a:t>any_name.</a:t>
            </a:r>
            <a:r>
              <a:rPr lang="en-IE" sz="2800" b="1" dirty="0" err="1" smtClean="0">
                <a:solidFill>
                  <a:srgbClr val="7030A0"/>
                </a:solidFill>
              </a:rPr>
              <a:t>h</a:t>
            </a:r>
            <a:r>
              <a:rPr lang="en-IE" sz="2800" dirty="0" smtClean="0"/>
              <a:t>&gt;</a:t>
            </a:r>
            <a:r>
              <a:rPr lang="el-GR" sz="2800" dirty="0" smtClean="0"/>
              <a:t>.</a:t>
            </a:r>
            <a:endParaRPr lang="en-IE" sz="2800" dirty="0" smtClean="0"/>
          </a:p>
          <a:p>
            <a:pPr>
              <a:buFont typeface="Wingdings" panose="05000000000000000000" pitchFamily="2" charset="2"/>
              <a:buChar char="q"/>
            </a:pPr>
            <a:r>
              <a:rPr lang="el-GR" sz="2800" dirty="0" smtClean="0"/>
              <a:t>Μετά απλά τις συμπεριλαμβάνουμε σε κάθε πρόγραμμα που τις χρειαζόμαστε: </a:t>
            </a:r>
            <a:r>
              <a:rPr lang="en-IE" sz="2800" dirty="0" smtClean="0"/>
              <a:t>#include </a:t>
            </a:r>
            <a:r>
              <a:rPr lang="en-IE" sz="2800" b="1" dirty="0" smtClean="0"/>
              <a:t>“</a:t>
            </a:r>
            <a:r>
              <a:rPr lang="en-IE" sz="2800" dirty="0" err="1" smtClean="0"/>
              <a:t>any_name.h</a:t>
            </a:r>
            <a:r>
              <a:rPr lang="en-IE" sz="2800" b="1" dirty="0" smtClean="0"/>
              <a:t>”</a:t>
            </a:r>
            <a:r>
              <a:rPr lang="en-IE" sz="2800" dirty="0" smtClean="0"/>
              <a:t> </a:t>
            </a:r>
            <a:r>
              <a:rPr lang="el-GR" sz="2800" dirty="0" smtClean="0"/>
              <a:t>ή</a:t>
            </a:r>
            <a:r>
              <a:rPr lang="en-IE" sz="2800" dirty="0" smtClean="0"/>
              <a:t> #include </a:t>
            </a:r>
            <a:r>
              <a:rPr lang="en-IE" sz="2800" b="1" dirty="0" smtClean="0"/>
              <a:t>“</a:t>
            </a:r>
            <a:r>
              <a:rPr lang="en-IE" sz="2800" dirty="0" smtClean="0"/>
              <a:t>path\</a:t>
            </a:r>
            <a:r>
              <a:rPr lang="en-IE" sz="2800" dirty="0" err="1" smtClean="0"/>
              <a:t>any_name.h</a:t>
            </a:r>
            <a:r>
              <a:rPr lang="en-IE" sz="2800" b="1" dirty="0" smtClean="0"/>
              <a:t>”:</a:t>
            </a:r>
          </a:p>
          <a:p>
            <a:pPr lvl="1">
              <a:buFont typeface="Wingdings" panose="05000000000000000000" pitchFamily="2" charset="2"/>
              <a:buChar char="§"/>
            </a:pPr>
            <a:r>
              <a:rPr lang="en-IE" sz="2800" b="1" dirty="0" smtClean="0"/>
              <a:t>#include “c:\data\</a:t>
            </a:r>
            <a:r>
              <a:rPr lang="en-IE" sz="2800" b="1" dirty="0" err="1" smtClean="0"/>
              <a:t>date.h</a:t>
            </a:r>
            <a:r>
              <a:rPr lang="en-IE" sz="2800" b="1" dirty="0" smtClean="0"/>
              <a:t>”.</a:t>
            </a:r>
            <a:endParaRPr lang="el-GR" sz="2800" b="1" dirty="0" smtClean="0"/>
          </a:p>
          <a:p>
            <a:pPr>
              <a:buFont typeface="Wingdings" panose="05000000000000000000" pitchFamily="2" charset="2"/>
              <a:buChar char="q"/>
            </a:pPr>
            <a:r>
              <a:rPr lang="el-GR" sz="2800" b="1" dirty="0" smtClean="0"/>
              <a:t>ΠΡΟΣΟΧΗ: “…” και όχι &lt;…&gt;.</a:t>
            </a:r>
          </a:p>
          <a:p>
            <a:pPr>
              <a:buFont typeface="Wingdings" panose="05000000000000000000" pitchFamily="2" charset="2"/>
              <a:buChar char="q"/>
            </a:pPr>
            <a:endParaRPr lang="en-IE" dirty="0" smtClean="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4033629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5496" y="-243408"/>
            <a:ext cx="9072563" cy="1260475"/>
          </a:xfrm>
        </p:spPr>
        <p:txBody>
          <a:bodyPr>
            <a:normAutofit/>
          </a:bodyPr>
          <a:lstStyle/>
          <a:p>
            <a:r>
              <a:rPr lang="el-GR" dirty="0"/>
              <a:t>Γεωμετρικές Συναρτήσεις</a:t>
            </a:r>
          </a:p>
        </p:txBody>
      </p:sp>
      <p:sp>
        <p:nvSpPr>
          <p:cNvPr id="9" name="TextBox 5" descr="include math τελεία h,&#10;define Pi 3 τελεία14159,&#10;float circle χαμηλέ παύλα area, float,&#10;float circle χαμηλή παύλα perimeter, float,&#10;float rectangle χαμηλή παύλα area, float, float,&#10;float rectangle χαμηλή παύλα perimeter, float, float,&#10;&#10;float circle χαμηλή παύλα area, float R,&#10;άγκιστρο,&#10;    float a,&#10;    a = Pi επί R επί R,&#10;    return a,&#10;άγκιστρο.&#10;&#10;"/>
          <p:cNvSpPr txBox="1">
            <a:spLocks noChangeArrowheads="1"/>
          </p:cNvSpPr>
          <p:nvPr>
            <p:custDataLst>
              <p:tags r:id="rId2"/>
            </p:custDataLst>
          </p:nvPr>
        </p:nvSpPr>
        <p:spPr bwMode="auto">
          <a:xfrm>
            <a:off x="467544" y="1340768"/>
            <a:ext cx="3855914"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E" sz="2200" dirty="0"/>
              <a:t>#include &lt;</a:t>
            </a:r>
            <a:r>
              <a:rPr lang="en-IE" sz="2200" dirty="0" err="1"/>
              <a:t>math.h</a:t>
            </a:r>
            <a:r>
              <a:rPr lang="en-IE" sz="2200" dirty="0"/>
              <a:t>&gt;</a:t>
            </a:r>
          </a:p>
          <a:p>
            <a:r>
              <a:rPr lang="en-IE" sz="2200" dirty="0"/>
              <a:t>#define Pi 3.14159</a:t>
            </a:r>
          </a:p>
          <a:p>
            <a:r>
              <a:rPr lang="en-IE" sz="2200" dirty="0"/>
              <a:t>float </a:t>
            </a:r>
            <a:r>
              <a:rPr lang="en-IE" sz="2200" dirty="0" err="1"/>
              <a:t>circle_area</a:t>
            </a:r>
            <a:r>
              <a:rPr lang="en-IE" sz="2200" dirty="0"/>
              <a:t>(float);</a:t>
            </a:r>
          </a:p>
          <a:p>
            <a:r>
              <a:rPr lang="en-IE" sz="2200" dirty="0"/>
              <a:t>float </a:t>
            </a:r>
            <a:r>
              <a:rPr lang="en-IE" sz="2200" dirty="0" err="1"/>
              <a:t>circle_perimeter</a:t>
            </a:r>
            <a:r>
              <a:rPr lang="en-IE" sz="2200" dirty="0"/>
              <a:t>(float);</a:t>
            </a:r>
          </a:p>
          <a:p>
            <a:r>
              <a:rPr lang="en-IE" sz="2200" dirty="0"/>
              <a:t>float </a:t>
            </a:r>
            <a:r>
              <a:rPr lang="en-IE" sz="2200" dirty="0" err="1"/>
              <a:t>rectangle_area</a:t>
            </a:r>
            <a:r>
              <a:rPr lang="en-IE" sz="2200" dirty="0"/>
              <a:t>(float, float);</a:t>
            </a:r>
          </a:p>
          <a:p>
            <a:r>
              <a:rPr lang="en-IE" sz="2200" dirty="0"/>
              <a:t>float </a:t>
            </a:r>
            <a:r>
              <a:rPr lang="en-IE" sz="2200" dirty="0" err="1"/>
              <a:t>rectangle_perimeter</a:t>
            </a:r>
            <a:r>
              <a:rPr lang="en-IE" sz="2200" dirty="0"/>
              <a:t>(float, float);</a:t>
            </a:r>
          </a:p>
          <a:p>
            <a:endParaRPr lang="en-IE" sz="2200" dirty="0"/>
          </a:p>
          <a:p>
            <a:r>
              <a:rPr lang="en-IE" sz="2200" dirty="0"/>
              <a:t>float </a:t>
            </a:r>
            <a:r>
              <a:rPr lang="en-IE" sz="2200" dirty="0" err="1"/>
              <a:t>circle_area</a:t>
            </a:r>
            <a:r>
              <a:rPr lang="en-IE" sz="2200" dirty="0"/>
              <a:t>(float R)</a:t>
            </a:r>
          </a:p>
          <a:p>
            <a:r>
              <a:rPr lang="en-IE" sz="2200" dirty="0"/>
              <a:t>{</a:t>
            </a:r>
          </a:p>
          <a:p>
            <a:r>
              <a:rPr lang="en-IE" sz="2200" dirty="0"/>
              <a:t>    float a;</a:t>
            </a:r>
          </a:p>
          <a:p>
            <a:r>
              <a:rPr lang="en-IE" sz="2200" dirty="0"/>
              <a:t>    a = Pi * R *R;</a:t>
            </a:r>
          </a:p>
          <a:p>
            <a:r>
              <a:rPr lang="en-IE" sz="2200" dirty="0"/>
              <a:t>    return a;</a:t>
            </a:r>
          </a:p>
          <a:p>
            <a:r>
              <a:rPr lang="en-IE" sz="2200" dirty="0"/>
              <a:t>}</a:t>
            </a:r>
          </a:p>
          <a:p>
            <a:endParaRPr lang="en-IE" sz="2200" dirty="0"/>
          </a:p>
        </p:txBody>
      </p:sp>
      <p:sp>
        <p:nvSpPr>
          <p:cNvPr id="10" name="TextBox 6" descr="float circle χαμηλή παύλα perimeter, float R,&#10;άγκιστρο,&#10;    float p,&#10;    p = 2 επί Pi επί R,&#10;    return p,&#10;άγκιστρο.&#10;float rectangle χαμηλή παύλα area, float l, float w,&#10;άγκιστρο.&#10;    float a,&#10;    a = l επί w,&#10;    return a,&#10;άγκιστρο.&#10;float rectangle χαμηλή παύλα perimeter, float l, float w,&#10;άγκιστρο.&#10;    float p,&#10;    p = 2 επί άνοιγμα παρένθεσης, l+w, κλείσιμο παρένθεσης,&#10;    return p,&#10;άγκιστρο.&#10;"/>
          <p:cNvSpPr txBox="1">
            <a:spLocks noChangeArrowheads="1"/>
          </p:cNvSpPr>
          <p:nvPr>
            <p:custDataLst>
              <p:tags r:id="rId3"/>
            </p:custDataLst>
          </p:nvPr>
        </p:nvSpPr>
        <p:spPr bwMode="auto">
          <a:xfrm>
            <a:off x="4710062" y="692696"/>
            <a:ext cx="3966394"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E" sz="2000" dirty="0"/>
              <a:t>float </a:t>
            </a:r>
            <a:r>
              <a:rPr lang="en-IE" sz="2000" dirty="0" err="1"/>
              <a:t>circle_perimeter</a:t>
            </a:r>
            <a:r>
              <a:rPr lang="en-IE" sz="2000" dirty="0"/>
              <a:t>(float R)</a:t>
            </a:r>
          </a:p>
          <a:p>
            <a:r>
              <a:rPr lang="en-IE" sz="2000" dirty="0"/>
              <a:t>{</a:t>
            </a:r>
          </a:p>
          <a:p>
            <a:r>
              <a:rPr lang="en-IE" sz="2000" dirty="0"/>
              <a:t>    float p;</a:t>
            </a:r>
          </a:p>
          <a:p>
            <a:r>
              <a:rPr lang="en-IE" sz="2000" dirty="0"/>
              <a:t>    p = 2 * Pi * R;</a:t>
            </a:r>
          </a:p>
          <a:p>
            <a:r>
              <a:rPr lang="en-IE" sz="2000" dirty="0"/>
              <a:t>    return p;</a:t>
            </a:r>
          </a:p>
          <a:p>
            <a:r>
              <a:rPr lang="en-IE" sz="2000" dirty="0"/>
              <a:t>}</a:t>
            </a:r>
          </a:p>
          <a:p>
            <a:r>
              <a:rPr lang="en-IE" sz="2000" dirty="0"/>
              <a:t>float </a:t>
            </a:r>
            <a:r>
              <a:rPr lang="en-IE" sz="2000" dirty="0" err="1"/>
              <a:t>rectangle_area</a:t>
            </a:r>
            <a:r>
              <a:rPr lang="en-IE" sz="2000" dirty="0"/>
              <a:t>(float l, float w)</a:t>
            </a:r>
          </a:p>
          <a:p>
            <a:r>
              <a:rPr lang="en-IE" sz="2000" dirty="0"/>
              <a:t>{</a:t>
            </a:r>
          </a:p>
          <a:p>
            <a:r>
              <a:rPr lang="en-IE" sz="2000" dirty="0"/>
              <a:t>    float a;</a:t>
            </a:r>
          </a:p>
          <a:p>
            <a:r>
              <a:rPr lang="en-IE" sz="2000" dirty="0"/>
              <a:t>    a = l * w;</a:t>
            </a:r>
          </a:p>
          <a:p>
            <a:r>
              <a:rPr lang="en-IE" sz="2000" dirty="0"/>
              <a:t>    return a;</a:t>
            </a:r>
          </a:p>
          <a:p>
            <a:r>
              <a:rPr lang="en-IE" sz="2000" dirty="0"/>
              <a:t>}</a:t>
            </a:r>
          </a:p>
          <a:p>
            <a:r>
              <a:rPr lang="en-IE" sz="2000" dirty="0"/>
              <a:t>float </a:t>
            </a:r>
            <a:r>
              <a:rPr lang="en-IE" sz="2000" dirty="0" err="1"/>
              <a:t>rectangle_perimeter</a:t>
            </a:r>
            <a:r>
              <a:rPr lang="en-IE" sz="2000" dirty="0"/>
              <a:t>(float l, float w)</a:t>
            </a:r>
          </a:p>
          <a:p>
            <a:r>
              <a:rPr lang="en-IE" sz="2000" dirty="0"/>
              <a:t>{ </a:t>
            </a:r>
          </a:p>
          <a:p>
            <a:r>
              <a:rPr lang="en-IE" sz="2000" dirty="0"/>
              <a:t>    float p;</a:t>
            </a:r>
          </a:p>
          <a:p>
            <a:r>
              <a:rPr lang="en-IE" sz="2000" dirty="0"/>
              <a:t>    p = 2*(</a:t>
            </a:r>
            <a:r>
              <a:rPr lang="en-IE" sz="2000" dirty="0" err="1"/>
              <a:t>l+w</a:t>
            </a:r>
            <a:r>
              <a:rPr lang="en-IE" sz="2000" dirty="0"/>
              <a:t>);</a:t>
            </a:r>
          </a:p>
          <a:p>
            <a:r>
              <a:rPr lang="en-IE" sz="2000" dirty="0"/>
              <a:t>    return p;</a:t>
            </a:r>
          </a:p>
          <a:p>
            <a:r>
              <a:rPr lang="en-IE" sz="2000" dirty="0"/>
              <a:t>}</a:t>
            </a:r>
          </a:p>
        </p:txBody>
      </p:sp>
      <p:sp>
        <p:nvSpPr>
          <p:cNvPr id="5"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Θέση αριθμού διαφάνειας 3" descr="."/>
          <p:cNvSpPr>
            <a:spLocks noGrp="1"/>
          </p:cNvSpPr>
          <p:nvPr>
            <p:ph type="sldNum" sz="quarter" idx="12"/>
          </p:nvPr>
        </p:nvSpPr>
        <p:spPr>
          <a:xfrm>
            <a:off x="6553200" y="6501185"/>
            <a:ext cx="2133600" cy="365125"/>
          </a:xfrm>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29662418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5941" y="-99392"/>
            <a:ext cx="9072563" cy="1260475"/>
          </a:xfrm>
        </p:spPr>
        <p:txBody>
          <a:bodyPr>
            <a:normAutofit/>
          </a:bodyPr>
          <a:lstStyle/>
          <a:p>
            <a:r>
              <a:rPr lang="el-GR" dirty="0"/>
              <a:t>Χρήση </a:t>
            </a:r>
            <a:r>
              <a:rPr lang="en-US" dirty="0"/>
              <a:t>Header Files </a:t>
            </a:r>
            <a:r>
              <a:rPr lang="el-GR" dirty="0"/>
              <a:t>του χρήστη</a:t>
            </a:r>
          </a:p>
        </p:txBody>
      </p:sp>
      <p:sp>
        <p:nvSpPr>
          <p:cNvPr id="11" name="TextBox 4" descr="include stdio τελεία h,&#10;include Geometry τελεία h,&#10;int main,&#10;άγκιστρο,&#10;    float Radius = 10 τελεία 0,&#10;    float area, perimeter,&#10;    &#10;    area = circle χαμηλή παύλα area, Radius,&#10;    perimeter = circle χαμηλή παύλα perimeter, Radius,&#10;    &#10;    print f, \ n \ n, Εμβαδόν = % τελεία 2 f, area,&#10;    print f, \ n \ n, Περίμετρος = % τελεία 2 f, \ n \ n, perimeter,&#10;    &#10;    return 0,&#10;άγκιστρο.&#10;"/>
          <p:cNvSpPr txBox="1">
            <a:spLocks noChangeArrowheads="1"/>
          </p:cNvSpPr>
          <p:nvPr>
            <p:custDataLst>
              <p:tags r:id="rId2"/>
            </p:custDataLst>
          </p:nvPr>
        </p:nvSpPr>
        <p:spPr bwMode="auto">
          <a:xfrm>
            <a:off x="467545" y="980728"/>
            <a:ext cx="820891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E" sz="2400" dirty="0"/>
              <a:t>#include &lt;</a:t>
            </a:r>
            <a:r>
              <a:rPr lang="en-IE" sz="2400" dirty="0" err="1"/>
              <a:t>stdio.h</a:t>
            </a:r>
            <a:r>
              <a:rPr lang="en-IE" sz="2400" dirty="0"/>
              <a:t>&gt;</a:t>
            </a:r>
          </a:p>
          <a:p>
            <a:r>
              <a:rPr lang="en-IE" sz="2400" b="1" dirty="0">
                <a:solidFill>
                  <a:srgbClr val="7030A0"/>
                </a:solidFill>
              </a:rPr>
              <a:t>#include "</a:t>
            </a:r>
            <a:r>
              <a:rPr lang="en-IE" sz="2400" b="1" dirty="0" err="1">
                <a:solidFill>
                  <a:srgbClr val="7030A0"/>
                </a:solidFill>
              </a:rPr>
              <a:t>Geometry.h</a:t>
            </a:r>
            <a:r>
              <a:rPr lang="en-IE" sz="2400" b="1" dirty="0">
                <a:solidFill>
                  <a:srgbClr val="7030A0"/>
                </a:solidFill>
              </a:rPr>
              <a:t>"</a:t>
            </a:r>
          </a:p>
          <a:p>
            <a:r>
              <a:rPr lang="en-IE" sz="2400" dirty="0" err="1"/>
              <a:t>int</a:t>
            </a:r>
            <a:r>
              <a:rPr lang="en-IE" sz="2400" dirty="0"/>
              <a:t> main()</a:t>
            </a:r>
          </a:p>
          <a:p>
            <a:r>
              <a:rPr lang="en-IE" sz="2400" dirty="0"/>
              <a:t>{</a:t>
            </a:r>
          </a:p>
          <a:p>
            <a:r>
              <a:rPr lang="en-IE" sz="2400" dirty="0"/>
              <a:t>    float Radius = 10.0;</a:t>
            </a:r>
          </a:p>
          <a:p>
            <a:r>
              <a:rPr lang="en-IE" sz="2400" dirty="0"/>
              <a:t>    float area, perimeter;</a:t>
            </a:r>
          </a:p>
          <a:p>
            <a:r>
              <a:rPr lang="en-IE" sz="2400" dirty="0"/>
              <a:t>    </a:t>
            </a:r>
          </a:p>
          <a:p>
            <a:r>
              <a:rPr lang="en-IE" sz="2400" dirty="0"/>
              <a:t>    </a:t>
            </a:r>
            <a:r>
              <a:rPr lang="en-IE" sz="2400" b="1" dirty="0">
                <a:solidFill>
                  <a:srgbClr val="7030A0"/>
                </a:solidFill>
              </a:rPr>
              <a:t>area = </a:t>
            </a:r>
            <a:r>
              <a:rPr lang="en-IE" sz="2400" b="1" dirty="0" err="1">
                <a:solidFill>
                  <a:srgbClr val="7030A0"/>
                </a:solidFill>
              </a:rPr>
              <a:t>circle_area</a:t>
            </a:r>
            <a:r>
              <a:rPr lang="en-IE" sz="2400" b="1" dirty="0">
                <a:solidFill>
                  <a:srgbClr val="7030A0"/>
                </a:solidFill>
              </a:rPr>
              <a:t>(Radius); </a:t>
            </a:r>
          </a:p>
          <a:p>
            <a:r>
              <a:rPr lang="en-IE" sz="2400" b="1" dirty="0">
                <a:solidFill>
                  <a:srgbClr val="7030A0"/>
                </a:solidFill>
              </a:rPr>
              <a:t>    perimeter = </a:t>
            </a:r>
            <a:r>
              <a:rPr lang="en-IE" sz="2400" b="1" dirty="0" err="1">
                <a:solidFill>
                  <a:srgbClr val="7030A0"/>
                </a:solidFill>
              </a:rPr>
              <a:t>circle_perimeter</a:t>
            </a:r>
            <a:r>
              <a:rPr lang="en-IE" sz="2400" b="1" dirty="0">
                <a:solidFill>
                  <a:srgbClr val="7030A0"/>
                </a:solidFill>
              </a:rPr>
              <a:t>(Radius);</a:t>
            </a:r>
          </a:p>
          <a:p>
            <a:r>
              <a:rPr lang="en-IE" sz="2400" dirty="0"/>
              <a:t>    </a:t>
            </a:r>
          </a:p>
          <a:p>
            <a:r>
              <a:rPr lang="en-IE" sz="2400" dirty="0"/>
              <a:t>    </a:t>
            </a:r>
            <a:r>
              <a:rPr lang="en-IE" sz="2400" dirty="0" err="1"/>
              <a:t>printf</a:t>
            </a:r>
            <a:r>
              <a:rPr lang="en-IE" sz="2400" dirty="0"/>
              <a:t>("\n\n</a:t>
            </a:r>
            <a:r>
              <a:rPr lang="el-GR" sz="2400" dirty="0"/>
              <a:t>Εμβαδόν</a:t>
            </a:r>
            <a:r>
              <a:rPr lang="en-IE" sz="2400" dirty="0"/>
              <a:t> = %.2f", area);</a:t>
            </a:r>
          </a:p>
          <a:p>
            <a:r>
              <a:rPr lang="en-IE" sz="2400" dirty="0"/>
              <a:t>    </a:t>
            </a:r>
            <a:r>
              <a:rPr lang="en-IE" sz="2400" dirty="0" err="1"/>
              <a:t>printf</a:t>
            </a:r>
            <a:r>
              <a:rPr lang="en-IE" sz="2400" dirty="0"/>
              <a:t>("\n\n</a:t>
            </a:r>
            <a:r>
              <a:rPr lang="el-GR" sz="2400" dirty="0"/>
              <a:t>Περίμετρος</a:t>
            </a:r>
            <a:r>
              <a:rPr lang="en-IE" sz="2400" dirty="0"/>
              <a:t> = %.2f\n\n", perimeter);</a:t>
            </a:r>
          </a:p>
          <a:p>
            <a:r>
              <a:rPr lang="en-IE" sz="2400" dirty="0"/>
              <a:t>    </a:t>
            </a:r>
          </a:p>
          <a:p>
            <a:r>
              <a:rPr lang="en-IE" sz="2400" dirty="0"/>
              <a:t>    return 0;</a:t>
            </a:r>
          </a:p>
          <a:p>
            <a:r>
              <a:rPr lang="en-IE" sz="2400" dirty="0"/>
              <a:t>}</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35</a:t>
            </a:fld>
            <a:endParaRPr lang="el-GR" dirty="0"/>
          </a:p>
        </p:txBody>
      </p:sp>
    </p:spTree>
    <p:custDataLst>
      <p:tags r:id="rId1"/>
    </p:custDataLst>
    <p:extLst>
      <p:ext uri="{BB962C8B-B14F-4D97-AF65-F5344CB8AC3E}">
        <p14:creationId xmlns:p14="http://schemas.microsoft.com/office/powerpoint/2010/main" val="2144176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5496" y="8285"/>
            <a:ext cx="9072563" cy="1260475"/>
          </a:xfrm>
        </p:spPr>
        <p:txBody>
          <a:bodyPr>
            <a:normAutofit/>
          </a:bodyPr>
          <a:lstStyle/>
          <a:p>
            <a:r>
              <a:rPr lang="el-GR" dirty="0" smtClean="0"/>
              <a:t>Άσκηση 1</a:t>
            </a:r>
            <a:endParaRPr lang="el-GR" dirty="0"/>
          </a:p>
        </p:txBody>
      </p:sp>
      <p:sp>
        <p:nvSpPr>
          <p:cNvPr id="17" name="Content Placeholder 4" descr="Να γραφεί ένα header file stats τελεία h το οποίο να περιέχει συναρτήσεις για τον υπολογισμό  &#10;1) μέγιστου, &#10;2) ελάχιστου, &#10;3) μέσης τιμής τριών πραγματικών αριθμών.&#10;&#10;Στην συνέχεια  να γραφεί πρόγραμμα το οποίο να χρησιμοποιεί αυτό το header file.&#10;"/>
          <p:cNvSpPr>
            <a:spLocks noGrp="1"/>
          </p:cNvSpPr>
          <p:nvPr>
            <p:ph idx="4294967295"/>
          </p:nvPr>
        </p:nvSpPr>
        <p:spPr>
          <a:xfrm>
            <a:off x="467545" y="1628800"/>
            <a:ext cx="8280920" cy="4741863"/>
          </a:xfrm>
        </p:spPr>
        <p:txBody>
          <a:bodyPr>
            <a:normAutofit/>
          </a:bodyPr>
          <a:lstStyle/>
          <a:p>
            <a:pPr>
              <a:buFont typeface="Wingdings" panose="05000000000000000000" pitchFamily="2" charset="2"/>
              <a:buChar char="q"/>
            </a:pPr>
            <a:r>
              <a:rPr lang="el-GR" sz="2800" dirty="0" smtClean="0"/>
              <a:t>Να γραφεί ένα </a:t>
            </a:r>
            <a:r>
              <a:rPr lang="en-IE" sz="2800" dirty="0" smtClean="0"/>
              <a:t>header file &lt;</a:t>
            </a:r>
            <a:r>
              <a:rPr lang="en-IE" sz="2800" dirty="0" err="1" smtClean="0"/>
              <a:t>stats.h</a:t>
            </a:r>
            <a:r>
              <a:rPr lang="en-IE" sz="2800" dirty="0" smtClean="0"/>
              <a:t>&gt; </a:t>
            </a:r>
            <a:r>
              <a:rPr lang="el-GR" sz="2800" dirty="0" smtClean="0"/>
              <a:t>το οποίο να περιέχει συναρτήσεις για τον υπολογισμό </a:t>
            </a:r>
            <a:r>
              <a:rPr lang="en-IE" sz="2800" dirty="0" smtClean="0"/>
              <a:t> 1) </a:t>
            </a:r>
            <a:r>
              <a:rPr lang="el-GR" sz="2800" dirty="0" smtClean="0"/>
              <a:t>μέγιστου</a:t>
            </a:r>
            <a:r>
              <a:rPr lang="en-IE" sz="2800" dirty="0" smtClean="0"/>
              <a:t>, 2) </a:t>
            </a:r>
            <a:r>
              <a:rPr lang="el-GR" sz="2800" dirty="0" smtClean="0"/>
              <a:t>ελάχιστου</a:t>
            </a:r>
            <a:r>
              <a:rPr lang="en-IE" sz="2800" dirty="0" smtClean="0"/>
              <a:t>, 3) </a:t>
            </a:r>
            <a:r>
              <a:rPr lang="el-GR" sz="2800" dirty="0" smtClean="0"/>
              <a:t>μέσης τιμής τριών πραγματικών αριθμών</a:t>
            </a:r>
            <a:r>
              <a:rPr lang="en-IE" sz="2800" dirty="0" smtClean="0"/>
              <a:t>.</a:t>
            </a:r>
          </a:p>
          <a:p>
            <a:pPr>
              <a:buFont typeface="Wingdings" panose="05000000000000000000" pitchFamily="2" charset="2"/>
              <a:buChar char="q"/>
            </a:pPr>
            <a:r>
              <a:rPr lang="el-GR" sz="2800" dirty="0" smtClean="0"/>
              <a:t>Στην συνέχεια  να γραφεί πρόγραμμα το οποίο  να χρησιμοποιεί αυτό το</a:t>
            </a:r>
            <a:r>
              <a:rPr lang="en-IE" sz="2800" dirty="0" smtClean="0"/>
              <a:t> header file.</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36</a:t>
            </a:fld>
            <a:endParaRPr lang="el-GR" dirty="0"/>
          </a:p>
        </p:txBody>
      </p:sp>
    </p:spTree>
    <p:custDataLst>
      <p:tags r:id="rId1"/>
    </p:custDataLst>
    <p:extLst>
      <p:ext uri="{BB962C8B-B14F-4D97-AF65-F5344CB8AC3E}">
        <p14:creationId xmlns:p14="http://schemas.microsoft.com/office/powerpoint/2010/main" val="2383356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35941" y="-243408"/>
            <a:ext cx="9072563" cy="1260475"/>
          </a:xfrm>
        </p:spPr>
        <p:txBody>
          <a:bodyPr>
            <a:noAutofit/>
          </a:bodyPr>
          <a:lstStyle/>
          <a:p>
            <a:r>
              <a:rPr lang="en-US" dirty="0" smtClean="0"/>
              <a:t>Header File</a:t>
            </a:r>
            <a:endParaRPr lang="en-US" dirty="0"/>
          </a:p>
        </p:txBody>
      </p:sp>
      <p:sp>
        <p:nvSpPr>
          <p:cNvPr id="9" name="TextBox 5" descr="float max χαμηλή παύλα num, float, float, float,&#10;float min χαμηλή παύλα num, float, float, float,&#10;float average, float, float, float,&#10;&#10;float max χαμηλή παύλα num, float a, float b, float c,&#10;άγκιστρο,&#10;    float temp,&#10;    temp = a,&#10;    if b μεγαλύτερο του temp,&#10;        temp = b,&#10;    if c μεγαλύτερο του temp,&#10;        temp = c,&#10;    return temp,&#10;άγκιστρο.&#10;"/>
          <p:cNvSpPr txBox="1">
            <a:spLocks noChangeArrowheads="1"/>
          </p:cNvSpPr>
          <p:nvPr>
            <p:custDataLst>
              <p:tags r:id="rId3"/>
            </p:custDataLst>
          </p:nvPr>
        </p:nvSpPr>
        <p:spPr bwMode="auto">
          <a:xfrm>
            <a:off x="467544" y="980728"/>
            <a:ext cx="396044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E" sz="2200" dirty="0"/>
              <a:t>float </a:t>
            </a:r>
            <a:r>
              <a:rPr lang="en-IE" sz="2200" dirty="0" err="1"/>
              <a:t>max_num</a:t>
            </a:r>
            <a:r>
              <a:rPr lang="en-IE" sz="2200" dirty="0"/>
              <a:t>(float, float, float);</a:t>
            </a:r>
          </a:p>
          <a:p>
            <a:r>
              <a:rPr lang="en-IE" sz="2200" dirty="0"/>
              <a:t>float </a:t>
            </a:r>
            <a:r>
              <a:rPr lang="en-IE" sz="2200" dirty="0" err="1"/>
              <a:t>min_num</a:t>
            </a:r>
            <a:r>
              <a:rPr lang="en-IE" sz="2200" dirty="0"/>
              <a:t>(float, float, float);</a:t>
            </a:r>
          </a:p>
          <a:p>
            <a:r>
              <a:rPr lang="en-IE" sz="2200" dirty="0"/>
              <a:t>float average(float, float, float);</a:t>
            </a:r>
          </a:p>
          <a:p>
            <a:endParaRPr lang="en-IE" sz="2200" dirty="0"/>
          </a:p>
          <a:p>
            <a:r>
              <a:rPr lang="en-IE" sz="2200" dirty="0"/>
              <a:t>float </a:t>
            </a:r>
            <a:r>
              <a:rPr lang="en-IE" sz="2200" dirty="0" err="1"/>
              <a:t>max_num</a:t>
            </a:r>
            <a:r>
              <a:rPr lang="en-IE" sz="2200" dirty="0"/>
              <a:t>(float a, float b, float c)</a:t>
            </a:r>
          </a:p>
          <a:p>
            <a:r>
              <a:rPr lang="en-IE" sz="2200" dirty="0"/>
              <a:t>{</a:t>
            </a:r>
          </a:p>
          <a:p>
            <a:r>
              <a:rPr lang="en-IE" sz="2200" dirty="0"/>
              <a:t>    float temp;</a:t>
            </a:r>
          </a:p>
          <a:p>
            <a:r>
              <a:rPr lang="en-IE" sz="2200" dirty="0"/>
              <a:t>    temp = a;</a:t>
            </a:r>
          </a:p>
          <a:p>
            <a:r>
              <a:rPr lang="en-IE" sz="2200" dirty="0"/>
              <a:t>    if (b &gt; temp)</a:t>
            </a:r>
          </a:p>
          <a:p>
            <a:r>
              <a:rPr lang="en-IE" sz="2200" dirty="0"/>
              <a:t>        temp = b;</a:t>
            </a:r>
          </a:p>
          <a:p>
            <a:r>
              <a:rPr lang="en-IE" sz="2200" dirty="0"/>
              <a:t>    if (c &gt; temp)</a:t>
            </a:r>
          </a:p>
          <a:p>
            <a:r>
              <a:rPr lang="en-IE" sz="2200" dirty="0"/>
              <a:t>        temp = c;</a:t>
            </a:r>
          </a:p>
          <a:p>
            <a:r>
              <a:rPr lang="en-IE" sz="2200" dirty="0"/>
              <a:t>    return temp;</a:t>
            </a:r>
          </a:p>
          <a:p>
            <a:r>
              <a:rPr lang="en-IE" sz="2200" dirty="0"/>
              <a:t>}</a:t>
            </a:r>
          </a:p>
        </p:txBody>
      </p:sp>
      <p:sp>
        <p:nvSpPr>
          <p:cNvPr id="10" name="TextBox 6" descr="float min χαμηλή παύλα num, float a, float b, float c,&#10;άγκιστρο,&#10;    float temp,&#10;    temp = a,&#10;    if b μικρότερο του temp,&#10;        temp = b,&#10;    if c μικρότερο του temp,&#10;        temp = c,&#10;    return temp,&#10;άγκιστρο,&#10;float average, float a, float b, float c,&#10;άγκιστρο,&#10;    float temp,&#10;    temp = a σύν b σύν c διά 3,&#10;    return temp,&#10;άγκιστρο.&#10;&#10;"/>
          <p:cNvSpPr txBox="1">
            <a:spLocks noChangeArrowheads="1"/>
          </p:cNvSpPr>
          <p:nvPr>
            <p:custDataLst>
              <p:tags r:id="rId4"/>
            </p:custDataLst>
          </p:nvPr>
        </p:nvSpPr>
        <p:spPr bwMode="auto">
          <a:xfrm>
            <a:off x="4355975" y="836712"/>
            <a:ext cx="4464497"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E" sz="2200" dirty="0"/>
              <a:t>float </a:t>
            </a:r>
            <a:r>
              <a:rPr lang="en-IE" sz="2200" dirty="0" err="1"/>
              <a:t>min_num</a:t>
            </a:r>
            <a:r>
              <a:rPr lang="en-IE" sz="2200" dirty="0"/>
              <a:t>(float a, float b, float c)</a:t>
            </a:r>
          </a:p>
          <a:p>
            <a:r>
              <a:rPr lang="en-IE" sz="2200" dirty="0"/>
              <a:t>{</a:t>
            </a:r>
          </a:p>
          <a:p>
            <a:r>
              <a:rPr lang="en-IE" sz="2200" dirty="0"/>
              <a:t>    float temp;</a:t>
            </a:r>
          </a:p>
          <a:p>
            <a:r>
              <a:rPr lang="en-IE" sz="2200" dirty="0"/>
              <a:t>    temp = a;</a:t>
            </a:r>
          </a:p>
          <a:p>
            <a:r>
              <a:rPr lang="en-IE" sz="2200" dirty="0"/>
              <a:t>    if (b &lt; temp)</a:t>
            </a:r>
          </a:p>
          <a:p>
            <a:r>
              <a:rPr lang="en-IE" sz="2200" dirty="0"/>
              <a:t>        temp = b;</a:t>
            </a:r>
          </a:p>
          <a:p>
            <a:r>
              <a:rPr lang="en-IE" sz="2200" dirty="0"/>
              <a:t>    if (c &lt; temp)</a:t>
            </a:r>
          </a:p>
          <a:p>
            <a:r>
              <a:rPr lang="en-IE" sz="2200" dirty="0"/>
              <a:t>        temp = c;</a:t>
            </a:r>
          </a:p>
          <a:p>
            <a:r>
              <a:rPr lang="en-IE" sz="2200" dirty="0"/>
              <a:t>    return temp;</a:t>
            </a:r>
          </a:p>
          <a:p>
            <a:r>
              <a:rPr lang="en-IE" sz="2200" dirty="0"/>
              <a:t>}</a:t>
            </a:r>
          </a:p>
          <a:p>
            <a:r>
              <a:rPr lang="en-IE" sz="2200" dirty="0"/>
              <a:t>float average(float a, float b, float c)</a:t>
            </a:r>
          </a:p>
          <a:p>
            <a:r>
              <a:rPr lang="en-IE" sz="2200" dirty="0"/>
              <a:t>{</a:t>
            </a:r>
          </a:p>
          <a:p>
            <a:r>
              <a:rPr lang="en-IE" sz="2200" dirty="0"/>
              <a:t>    float temp;</a:t>
            </a:r>
          </a:p>
          <a:p>
            <a:r>
              <a:rPr lang="en-IE" sz="2200" dirty="0"/>
              <a:t>    temp = (</a:t>
            </a:r>
            <a:r>
              <a:rPr lang="en-IE" sz="2200" dirty="0" err="1"/>
              <a:t>a+b+c</a:t>
            </a:r>
            <a:r>
              <a:rPr lang="en-IE" sz="2200" dirty="0"/>
              <a:t>)/3;</a:t>
            </a:r>
          </a:p>
          <a:p>
            <a:r>
              <a:rPr lang="en-IE" sz="2200" dirty="0"/>
              <a:t>    return temp;</a:t>
            </a:r>
          </a:p>
          <a:p>
            <a:r>
              <a:rPr lang="en-IE" sz="2200" dirty="0"/>
              <a:t>}</a:t>
            </a:r>
          </a:p>
          <a:p>
            <a:endParaRPr lang="en-IE" sz="22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37</a:t>
            </a:fld>
            <a:endParaRPr lang="el-GR" dirty="0"/>
          </a:p>
        </p:txBody>
      </p:sp>
    </p:spTree>
    <p:custDataLst>
      <p:tags r:id="rId1"/>
    </p:custDataLst>
    <p:extLst>
      <p:ext uri="{BB962C8B-B14F-4D97-AF65-F5344CB8AC3E}">
        <p14:creationId xmlns:p14="http://schemas.microsoft.com/office/powerpoint/2010/main" val="9662182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71400"/>
            <a:ext cx="8229600" cy="1143000"/>
          </a:xfrm>
        </p:spPr>
        <p:txBody>
          <a:bodyPr/>
          <a:lstStyle/>
          <a:p>
            <a:r>
              <a:rPr lang="el-GR" dirty="0" smtClean="0"/>
              <a:t>Πρόγραμμα</a:t>
            </a:r>
            <a:endParaRPr lang="el-GR" dirty="0"/>
          </a:p>
        </p:txBody>
      </p:sp>
      <p:sp>
        <p:nvSpPr>
          <p:cNvPr id="3" name="Θέση περιεχομένου 2" descr="include stdio τελεία h,&#10;include stats τελεία h,&#10;int main,&#10;άγκιστρο,&#10;    float x ίσον 20, y ίσον 3, z ίσον 1 κόμμα 5,&#10;    float a v,&#10;    a v ίσον average, x, y, z,&#10;    print f, \ n \ n Μέγιστη τιμή ίσον % τελεία 2 f, max χαμηλή παύλα num, x, y, z,&#10;    print f, \ n \ n Ελάχιστη τιμή ίσον % τελεία 2 f, min χαμηλή παύλα num, z, y, z,&#10;    print f, \ n \ n Average ίσον % τελεία 2 f, \ n \ n, a v,&#10;    return 0,&#10;άγκιστρο.&#10;&#10;"/>
          <p:cNvSpPr>
            <a:spLocks noGrp="1"/>
          </p:cNvSpPr>
          <p:nvPr>
            <p:ph idx="1"/>
            <p:custDataLst>
              <p:tags r:id="rId2"/>
            </p:custDataLst>
          </p:nvPr>
        </p:nvSpPr>
        <p:spPr>
          <a:xfrm>
            <a:off x="457200" y="808112"/>
            <a:ext cx="8229600" cy="6293296"/>
          </a:xfrm>
        </p:spPr>
        <p:txBody>
          <a:bodyPr>
            <a:noAutofit/>
          </a:bodyPr>
          <a:lstStyle/>
          <a:p>
            <a:pPr marL="0" indent="0">
              <a:buNone/>
            </a:pPr>
            <a:r>
              <a:rPr lang="en-IE" sz="2200" dirty="0"/>
              <a:t>#include &lt;</a:t>
            </a:r>
            <a:r>
              <a:rPr lang="en-IE" sz="2200" dirty="0" err="1"/>
              <a:t>stdio.h</a:t>
            </a:r>
            <a:r>
              <a:rPr lang="en-IE" sz="2200" dirty="0"/>
              <a:t>&gt;</a:t>
            </a:r>
          </a:p>
          <a:p>
            <a:pPr marL="0" indent="0">
              <a:buNone/>
            </a:pPr>
            <a:r>
              <a:rPr lang="en-IE" sz="2200" b="1" dirty="0">
                <a:solidFill>
                  <a:srgbClr val="7030A0"/>
                </a:solidFill>
              </a:rPr>
              <a:t>#include "</a:t>
            </a:r>
            <a:r>
              <a:rPr lang="en-IE" sz="2200" b="1" dirty="0" err="1">
                <a:solidFill>
                  <a:srgbClr val="7030A0"/>
                </a:solidFill>
              </a:rPr>
              <a:t>stats.h</a:t>
            </a:r>
            <a:r>
              <a:rPr lang="en-IE" sz="2200" b="1" dirty="0">
                <a:solidFill>
                  <a:srgbClr val="7030A0"/>
                </a:solidFill>
              </a:rPr>
              <a:t>"</a:t>
            </a:r>
          </a:p>
          <a:p>
            <a:pPr marL="0" indent="0">
              <a:buNone/>
            </a:pPr>
            <a:r>
              <a:rPr lang="en-IE" sz="2200" dirty="0" err="1"/>
              <a:t>int</a:t>
            </a:r>
            <a:r>
              <a:rPr lang="en-IE" sz="2200" dirty="0"/>
              <a:t> main()</a:t>
            </a:r>
          </a:p>
          <a:p>
            <a:pPr marL="0" indent="0">
              <a:buNone/>
            </a:pPr>
            <a:r>
              <a:rPr lang="en-IE" sz="2200" dirty="0"/>
              <a:t>{</a:t>
            </a:r>
          </a:p>
          <a:p>
            <a:pPr marL="0" indent="0">
              <a:buNone/>
            </a:pPr>
            <a:r>
              <a:rPr lang="en-IE" sz="2200" dirty="0"/>
              <a:t>    float x = 20, y = 3, z = 1.5;</a:t>
            </a:r>
          </a:p>
          <a:p>
            <a:pPr marL="0" indent="0">
              <a:buNone/>
            </a:pPr>
            <a:r>
              <a:rPr lang="en-IE" sz="2200" dirty="0"/>
              <a:t>    float </a:t>
            </a:r>
            <a:r>
              <a:rPr lang="en-IE" sz="2200" dirty="0" err="1"/>
              <a:t>av</a:t>
            </a:r>
            <a:r>
              <a:rPr lang="en-IE" sz="2200" dirty="0" smtClean="0"/>
              <a:t>;</a:t>
            </a:r>
            <a:endParaRPr lang="en-IE" sz="2200" dirty="0"/>
          </a:p>
          <a:p>
            <a:pPr marL="0" indent="0">
              <a:buNone/>
            </a:pPr>
            <a:r>
              <a:rPr lang="en-IE" sz="2200" dirty="0"/>
              <a:t>    </a:t>
            </a:r>
            <a:r>
              <a:rPr lang="en-IE" sz="2200" b="1" dirty="0" err="1">
                <a:solidFill>
                  <a:srgbClr val="7030A0"/>
                </a:solidFill>
              </a:rPr>
              <a:t>av</a:t>
            </a:r>
            <a:r>
              <a:rPr lang="en-IE" sz="2200" b="1" dirty="0">
                <a:solidFill>
                  <a:srgbClr val="7030A0"/>
                </a:solidFill>
              </a:rPr>
              <a:t> = average(x, y, z);</a:t>
            </a:r>
          </a:p>
          <a:p>
            <a:pPr marL="0" indent="0">
              <a:buNone/>
            </a:pPr>
            <a:r>
              <a:rPr lang="en-IE" sz="2200" b="1" dirty="0">
                <a:solidFill>
                  <a:srgbClr val="7030A0"/>
                </a:solidFill>
              </a:rPr>
              <a:t>    </a:t>
            </a:r>
            <a:r>
              <a:rPr lang="en-IE" sz="2200" b="1" dirty="0" err="1">
                <a:solidFill>
                  <a:srgbClr val="7030A0"/>
                </a:solidFill>
              </a:rPr>
              <a:t>printf</a:t>
            </a:r>
            <a:r>
              <a:rPr lang="en-IE" sz="2200" b="1" dirty="0">
                <a:solidFill>
                  <a:srgbClr val="7030A0"/>
                </a:solidFill>
              </a:rPr>
              <a:t>("\n\n</a:t>
            </a:r>
            <a:r>
              <a:rPr lang="el-GR" sz="2200" b="1" dirty="0">
                <a:solidFill>
                  <a:srgbClr val="7030A0"/>
                </a:solidFill>
              </a:rPr>
              <a:t>Μέγιστη τιμή</a:t>
            </a:r>
            <a:r>
              <a:rPr lang="en-IE" sz="2200" b="1" dirty="0">
                <a:solidFill>
                  <a:srgbClr val="7030A0"/>
                </a:solidFill>
              </a:rPr>
              <a:t> = %.2f", </a:t>
            </a:r>
            <a:r>
              <a:rPr lang="en-IE" sz="2200" b="1" dirty="0" err="1">
                <a:solidFill>
                  <a:srgbClr val="7030A0"/>
                </a:solidFill>
              </a:rPr>
              <a:t>max_num</a:t>
            </a:r>
            <a:r>
              <a:rPr lang="en-IE" sz="2200" b="1" dirty="0">
                <a:solidFill>
                  <a:srgbClr val="7030A0"/>
                </a:solidFill>
              </a:rPr>
              <a:t>(</a:t>
            </a:r>
            <a:r>
              <a:rPr lang="en-IE" sz="2200" b="1" dirty="0" err="1">
                <a:solidFill>
                  <a:srgbClr val="7030A0"/>
                </a:solidFill>
              </a:rPr>
              <a:t>x,y,z</a:t>
            </a:r>
            <a:r>
              <a:rPr lang="en-IE" sz="2200" b="1" dirty="0">
                <a:solidFill>
                  <a:srgbClr val="7030A0"/>
                </a:solidFill>
              </a:rPr>
              <a:t>));</a:t>
            </a:r>
          </a:p>
          <a:p>
            <a:pPr marL="0" indent="0">
              <a:buNone/>
            </a:pPr>
            <a:r>
              <a:rPr lang="en-IE" sz="2200" b="1" dirty="0">
                <a:solidFill>
                  <a:srgbClr val="7030A0"/>
                </a:solidFill>
              </a:rPr>
              <a:t>    </a:t>
            </a:r>
            <a:r>
              <a:rPr lang="en-IE" sz="2200" b="1" dirty="0" err="1">
                <a:solidFill>
                  <a:srgbClr val="7030A0"/>
                </a:solidFill>
              </a:rPr>
              <a:t>printf</a:t>
            </a:r>
            <a:r>
              <a:rPr lang="en-IE" sz="2200" b="1" dirty="0">
                <a:solidFill>
                  <a:srgbClr val="7030A0"/>
                </a:solidFill>
              </a:rPr>
              <a:t>("\n\n</a:t>
            </a:r>
            <a:r>
              <a:rPr lang="el-GR" sz="2200" b="1" dirty="0">
                <a:solidFill>
                  <a:srgbClr val="7030A0"/>
                </a:solidFill>
              </a:rPr>
              <a:t>Ελάχιστη τιμή</a:t>
            </a:r>
            <a:r>
              <a:rPr lang="en-IE" sz="2200" b="1" dirty="0">
                <a:solidFill>
                  <a:srgbClr val="7030A0"/>
                </a:solidFill>
              </a:rPr>
              <a:t>= %.2f", </a:t>
            </a:r>
            <a:r>
              <a:rPr lang="en-IE" sz="2200" b="1" dirty="0" err="1">
                <a:solidFill>
                  <a:srgbClr val="7030A0"/>
                </a:solidFill>
              </a:rPr>
              <a:t>min_num</a:t>
            </a:r>
            <a:r>
              <a:rPr lang="en-IE" sz="2200" b="1" dirty="0">
                <a:solidFill>
                  <a:srgbClr val="7030A0"/>
                </a:solidFill>
              </a:rPr>
              <a:t>(</a:t>
            </a:r>
            <a:r>
              <a:rPr lang="en-IE" sz="2200" b="1" dirty="0" err="1">
                <a:solidFill>
                  <a:srgbClr val="7030A0"/>
                </a:solidFill>
              </a:rPr>
              <a:t>z,y,z</a:t>
            </a:r>
            <a:r>
              <a:rPr lang="en-IE" sz="2200" b="1" dirty="0">
                <a:solidFill>
                  <a:srgbClr val="7030A0"/>
                </a:solidFill>
              </a:rPr>
              <a:t>));</a:t>
            </a:r>
          </a:p>
          <a:p>
            <a:pPr marL="0" indent="0">
              <a:buNone/>
            </a:pPr>
            <a:r>
              <a:rPr lang="en-IE" sz="2200" dirty="0"/>
              <a:t>    </a:t>
            </a:r>
            <a:r>
              <a:rPr lang="en-IE" sz="2200" dirty="0" err="1"/>
              <a:t>printf</a:t>
            </a:r>
            <a:r>
              <a:rPr lang="en-IE" sz="2200" dirty="0"/>
              <a:t>("\n\</a:t>
            </a:r>
            <a:r>
              <a:rPr lang="en-IE" sz="2200" dirty="0" err="1"/>
              <a:t>nAverage</a:t>
            </a:r>
            <a:r>
              <a:rPr lang="en-IE" sz="2200" dirty="0"/>
              <a:t> = %.2f\n\n", </a:t>
            </a:r>
            <a:r>
              <a:rPr lang="en-IE" sz="2200" dirty="0" err="1"/>
              <a:t>av</a:t>
            </a:r>
            <a:r>
              <a:rPr lang="en-IE" sz="2200" dirty="0"/>
              <a:t>);</a:t>
            </a:r>
          </a:p>
          <a:p>
            <a:pPr marL="0" indent="0">
              <a:buNone/>
            </a:pPr>
            <a:r>
              <a:rPr lang="en-IE" sz="2200" dirty="0"/>
              <a:t>    return 0;</a:t>
            </a:r>
          </a:p>
          <a:p>
            <a:pPr marL="0" indent="0">
              <a:buNone/>
            </a:pPr>
            <a:r>
              <a:rPr lang="en-IE" sz="2200" dirty="0"/>
              <a:t>}</a:t>
            </a:r>
          </a:p>
          <a:p>
            <a:pPr marL="0" indent="0">
              <a:buNone/>
            </a:pPr>
            <a:endParaRPr lang="el-GR" sz="22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38</a:t>
            </a:fld>
            <a:endParaRPr lang="el-GR" dirty="0"/>
          </a:p>
        </p:txBody>
      </p:sp>
    </p:spTree>
    <p:custDataLst>
      <p:tags r:id="rId1"/>
    </p:custDataLst>
    <p:extLst>
      <p:ext uri="{BB962C8B-B14F-4D97-AF65-F5344CB8AC3E}">
        <p14:creationId xmlns:p14="http://schemas.microsoft.com/office/powerpoint/2010/main" val="6146341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Άσκηση 2</a:t>
            </a:r>
            <a:endParaRPr lang="el-GR" dirty="0"/>
          </a:p>
        </p:txBody>
      </p:sp>
      <p:sp>
        <p:nvSpPr>
          <p:cNvPr id="3" name="Θέση περιεχομένου 2" descr="Να γραφεί ένα header file dates τελεία h το οποίο να περιέχει μία δομή ημερομηνίας και συναρτήσεις οι οποίες &#10;1) να εισάγουν μία ημερομηνία και &#10;2) να εκτυπώνουν μία ημερομηνία.&#10;&#10;Στην συνέχεια  να γραφεί πρόγραμμα το οποίο  να χρησιμοποιεί αυτό το header file.&#10;"/>
          <p:cNvSpPr>
            <a:spLocks noGrp="1"/>
          </p:cNvSpPr>
          <p:nvPr>
            <p:ph idx="1"/>
          </p:nvPr>
        </p:nvSpPr>
        <p:spPr/>
        <p:txBody>
          <a:bodyPr>
            <a:normAutofit/>
          </a:bodyPr>
          <a:lstStyle/>
          <a:p>
            <a:pPr>
              <a:buFont typeface="Wingdings" panose="05000000000000000000" pitchFamily="2" charset="2"/>
              <a:buChar char="q"/>
            </a:pPr>
            <a:r>
              <a:rPr lang="el-GR" sz="2800" dirty="0"/>
              <a:t>Να γραφεί ένα</a:t>
            </a:r>
            <a:r>
              <a:rPr lang="en-IE" sz="2800" dirty="0"/>
              <a:t> header file &lt;</a:t>
            </a:r>
            <a:r>
              <a:rPr lang="en-IE" sz="2800" dirty="0" err="1"/>
              <a:t>dates.h</a:t>
            </a:r>
            <a:r>
              <a:rPr lang="en-IE" sz="2800" dirty="0"/>
              <a:t>&gt; </a:t>
            </a:r>
            <a:r>
              <a:rPr lang="el-GR" sz="2800" dirty="0"/>
              <a:t>το οποίο να περιέχει μία δομή ημερομηνίας και συναρτήσεις οι οποίες </a:t>
            </a:r>
            <a:r>
              <a:rPr lang="en-IE" sz="2800" dirty="0"/>
              <a:t>1) </a:t>
            </a:r>
            <a:r>
              <a:rPr lang="el-GR" sz="2800" dirty="0"/>
              <a:t>να εισάγουν μία ημερομηνία και</a:t>
            </a:r>
            <a:r>
              <a:rPr lang="en-IE" sz="2800" dirty="0"/>
              <a:t>, 2) </a:t>
            </a:r>
            <a:r>
              <a:rPr lang="el-GR" sz="2800" dirty="0"/>
              <a:t>να εκτυπώνουν μία ημερομηνία</a:t>
            </a:r>
            <a:r>
              <a:rPr lang="en-IE" sz="2800" dirty="0"/>
              <a:t>.</a:t>
            </a:r>
          </a:p>
          <a:p>
            <a:pPr>
              <a:buFont typeface="Wingdings" panose="05000000000000000000" pitchFamily="2" charset="2"/>
              <a:buChar char="q"/>
            </a:pPr>
            <a:r>
              <a:rPr lang="el-GR" sz="2800" dirty="0"/>
              <a:t>Στην συνέχεια  να γραφεί πρόγραμμα το οποίο  να χρησιμοποιεί αυτό το</a:t>
            </a:r>
            <a:r>
              <a:rPr lang="en-IE" sz="2800" dirty="0"/>
              <a:t> header file.</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39</a:t>
            </a:fld>
            <a:endParaRPr lang="el-GR" dirty="0"/>
          </a:p>
        </p:txBody>
      </p:sp>
    </p:spTree>
    <p:custDataLst>
      <p:tags r:id="rId1"/>
    </p:custDataLst>
    <p:extLst>
      <p:ext uri="{BB962C8B-B14F-4D97-AF65-F5344CB8AC3E}">
        <p14:creationId xmlns:p14="http://schemas.microsoft.com/office/powerpoint/2010/main" val="135533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833611"/>
            <a:ext cx="8229600" cy="4525963"/>
          </a:xfrm>
        </p:spPr>
        <p:txBody>
          <a:bodyPr>
            <a:normAutofit lnSpcReduction="10000"/>
          </a:bodyPr>
          <a:lstStyle/>
          <a:p>
            <a:pPr marL="0"/>
            <a:r>
              <a:rPr lang="el-GR" sz="2800" dirty="0" smtClean="0"/>
              <a:t>Εισαγωγή του αναγνώστη στην έννοια των αρχείων δεδομένων.</a:t>
            </a:r>
          </a:p>
          <a:p>
            <a:pPr marL="0"/>
            <a:r>
              <a:rPr lang="el-GR" sz="2800" dirty="0" smtClean="0"/>
              <a:t>Την πλήρη εκμάθηση των εντολών της </a:t>
            </a:r>
            <a:r>
              <a:rPr lang="en-US" sz="2800" dirty="0" smtClean="0"/>
              <a:t>C</a:t>
            </a:r>
            <a:r>
              <a:rPr lang="el-GR" sz="2800" smtClean="0"/>
              <a:t> </a:t>
            </a:r>
            <a:r>
              <a:rPr lang="el-GR" sz="2800" dirty="0" smtClean="0"/>
              <a:t>που υποστηρίζουν τα αρχεία κειμένου.</a:t>
            </a:r>
          </a:p>
          <a:p>
            <a:pPr marL="0"/>
            <a:r>
              <a:rPr lang="el-GR" sz="2800" dirty="0" smtClean="0"/>
              <a:t>Την διαχείριση αρχείων κειμένου, όπως εκτύπωση, μεταφορά, αντιγραφή, αλλά και ειδικών διαδικασιών όπως μέτρηση πλήθους γραμμών, παραγράφων, λέξεων και άλλα.</a:t>
            </a:r>
          </a:p>
          <a:p>
            <a:pPr marL="0" indent="0">
              <a:buNone/>
            </a:pPr>
            <a:r>
              <a:rPr lang="el-GR" sz="2800" dirty="0" smtClean="0"/>
              <a:t/>
            </a:r>
            <a:br>
              <a:rPr lang="el-GR" sz="2800" dirty="0" smtClean="0"/>
            </a:b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Δομές Δεδομένων και Αρχεία</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57200" y="53752"/>
            <a:ext cx="8229600" cy="1143000"/>
          </a:xfrm>
        </p:spPr>
        <p:txBody>
          <a:bodyPr/>
          <a:lstStyle/>
          <a:p>
            <a:r>
              <a:rPr lang="en-US" dirty="0" smtClean="0"/>
              <a:t>Header File</a:t>
            </a:r>
            <a:endParaRPr lang="en-US" dirty="0"/>
          </a:p>
        </p:txBody>
      </p:sp>
      <p:sp>
        <p:nvSpPr>
          <p:cNvPr id="5" name="TextBox 6" descr="struct date άγκιστρο,&#10;    int day,&#10;    int month,&#10;    int year,&#10;άγκιστρο,&#10;&#10;struct date input χαμηλή παύλα date, int, int, int,&#10;void display χαμηλή παύλα date, struct date,&#10;"/>
          <p:cNvSpPr txBox="1">
            <a:spLocks noChangeArrowheads="1"/>
          </p:cNvSpPr>
          <p:nvPr>
            <p:custDataLst>
              <p:tags r:id="rId3"/>
            </p:custDataLst>
          </p:nvPr>
        </p:nvSpPr>
        <p:spPr bwMode="auto">
          <a:xfrm>
            <a:off x="467544" y="1268760"/>
            <a:ext cx="36004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E" sz="2200" dirty="0" err="1"/>
              <a:t>struct</a:t>
            </a:r>
            <a:r>
              <a:rPr lang="en-IE" sz="2200" dirty="0"/>
              <a:t> date {</a:t>
            </a:r>
          </a:p>
          <a:p>
            <a:r>
              <a:rPr lang="en-IE" sz="2200" dirty="0"/>
              <a:t>    </a:t>
            </a:r>
            <a:r>
              <a:rPr lang="en-IE" sz="2200" dirty="0" err="1"/>
              <a:t>int</a:t>
            </a:r>
            <a:r>
              <a:rPr lang="en-IE" sz="2200" dirty="0"/>
              <a:t> day;</a:t>
            </a:r>
          </a:p>
          <a:p>
            <a:r>
              <a:rPr lang="en-IE" sz="2200" dirty="0"/>
              <a:t>    </a:t>
            </a:r>
            <a:r>
              <a:rPr lang="en-IE" sz="2200" dirty="0" err="1"/>
              <a:t>int</a:t>
            </a:r>
            <a:r>
              <a:rPr lang="en-IE" sz="2200" dirty="0"/>
              <a:t> month;</a:t>
            </a:r>
          </a:p>
          <a:p>
            <a:r>
              <a:rPr lang="en-IE" sz="2200" dirty="0"/>
              <a:t>    </a:t>
            </a:r>
            <a:r>
              <a:rPr lang="en-IE" sz="2200" dirty="0" err="1"/>
              <a:t>int</a:t>
            </a:r>
            <a:r>
              <a:rPr lang="en-IE" sz="2200" dirty="0"/>
              <a:t> year;</a:t>
            </a:r>
          </a:p>
          <a:p>
            <a:r>
              <a:rPr lang="en-IE" sz="2200" dirty="0"/>
              <a:t>};</a:t>
            </a:r>
          </a:p>
          <a:p>
            <a:endParaRPr lang="en-IE" sz="2200" dirty="0"/>
          </a:p>
          <a:p>
            <a:r>
              <a:rPr lang="en-IE" sz="2200" dirty="0" err="1"/>
              <a:t>struct</a:t>
            </a:r>
            <a:r>
              <a:rPr lang="en-IE" sz="2200" dirty="0"/>
              <a:t> date </a:t>
            </a:r>
            <a:r>
              <a:rPr lang="en-IE" sz="2200" dirty="0" err="1"/>
              <a:t>input_date</a:t>
            </a:r>
            <a:r>
              <a:rPr lang="en-IE" sz="2200" dirty="0"/>
              <a:t>(</a:t>
            </a:r>
            <a:r>
              <a:rPr lang="en-IE" sz="2200" dirty="0" err="1"/>
              <a:t>int</a:t>
            </a:r>
            <a:r>
              <a:rPr lang="en-IE" sz="2200" dirty="0"/>
              <a:t>, </a:t>
            </a:r>
            <a:r>
              <a:rPr lang="en-IE" sz="2200" dirty="0" err="1"/>
              <a:t>int</a:t>
            </a:r>
            <a:r>
              <a:rPr lang="en-IE" sz="2200" dirty="0"/>
              <a:t>, </a:t>
            </a:r>
            <a:r>
              <a:rPr lang="en-IE" sz="2200" dirty="0" err="1"/>
              <a:t>int</a:t>
            </a:r>
            <a:r>
              <a:rPr lang="en-IE" sz="2200" dirty="0"/>
              <a:t>);</a:t>
            </a:r>
          </a:p>
          <a:p>
            <a:r>
              <a:rPr lang="en-IE" sz="2200" dirty="0"/>
              <a:t>void </a:t>
            </a:r>
            <a:r>
              <a:rPr lang="en-IE" sz="2200" dirty="0" err="1"/>
              <a:t>display_date</a:t>
            </a:r>
            <a:r>
              <a:rPr lang="en-IE" sz="2200" dirty="0"/>
              <a:t>(</a:t>
            </a:r>
            <a:r>
              <a:rPr lang="en-IE" sz="2200" dirty="0" err="1"/>
              <a:t>struct</a:t>
            </a:r>
            <a:r>
              <a:rPr lang="en-IE" sz="2200" dirty="0"/>
              <a:t> date);</a:t>
            </a:r>
          </a:p>
        </p:txBody>
      </p:sp>
      <p:sp>
        <p:nvSpPr>
          <p:cNvPr id="6" name="TextBox 7" descr="struct date input χαμηλή παύλα date, int a, int b, int c,&#10;άγκιστορ,&#10;    struct date D,&#10;    D τελεία day ίσον a,&#10;    D τελεία month ίσον b,&#10;    D τελεία year ίσον c,&#10;    return D,&#10;άγκιστρο,&#10;void display χαμηλή παύλα date, struct date D,&#10;άγκιστρο,&#10;    print f, \ n % 2 d μείον % 2 d μείον % 4 d, \ n, D τελεία day, D τελεία month, D τελεία year,&#10;άγκιστρο.&#10;"/>
          <p:cNvSpPr txBox="1">
            <a:spLocks noChangeArrowheads="1"/>
          </p:cNvSpPr>
          <p:nvPr>
            <p:custDataLst>
              <p:tags r:id="rId4"/>
            </p:custDataLst>
          </p:nvPr>
        </p:nvSpPr>
        <p:spPr bwMode="auto">
          <a:xfrm>
            <a:off x="4139952" y="1340768"/>
            <a:ext cx="460851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E" sz="2200" dirty="0" err="1"/>
              <a:t>struct</a:t>
            </a:r>
            <a:r>
              <a:rPr lang="en-IE" sz="2200" dirty="0"/>
              <a:t> date </a:t>
            </a:r>
            <a:r>
              <a:rPr lang="en-IE" sz="2200" dirty="0" err="1"/>
              <a:t>input_date</a:t>
            </a:r>
            <a:r>
              <a:rPr lang="en-IE" sz="2200" dirty="0"/>
              <a:t>(</a:t>
            </a:r>
            <a:r>
              <a:rPr lang="en-IE" sz="2200" dirty="0" err="1"/>
              <a:t>int</a:t>
            </a:r>
            <a:r>
              <a:rPr lang="en-IE" sz="2200" dirty="0"/>
              <a:t> a, </a:t>
            </a:r>
            <a:r>
              <a:rPr lang="en-IE" sz="2200" dirty="0" err="1"/>
              <a:t>int</a:t>
            </a:r>
            <a:r>
              <a:rPr lang="en-IE" sz="2200" dirty="0"/>
              <a:t> b, </a:t>
            </a:r>
            <a:r>
              <a:rPr lang="en-IE" sz="2200" dirty="0" err="1"/>
              <a:t>int</a:t>
            </a:r>
            <a:r>
              <a:rPr lang="en-IE" sz="2200" dirty="0"/>
              <a:t> c)</a:t>
            </a:r>
          </a:p>
          <a:p>
            <a:r>
              <a:rPr lang="en-IE" sz="2200" dirty="0"/>
              <a:t>{</a:t>
            </a:r>
          </a:p>
          <a:p>
            <a:r>
              <a:rPr lang="en-IE" sz="2200" dirty="0"/>
              <a:t>    </a:t>
            </a:r>
            <a:r>
              <a:rPr lang="en-IE" sz="2200" dirty="0" err="1"/>
              <a:t>struct</a:t>
            </a:r>
            <a:r>
              <a:rPr lang="en-IE" sz="2200" dirty="0"/>
              <a:t> date D;</a:t>
            </a:r>
          </a:p>
          <a:p>
            <a:r>
              <a:rPr lang="en-IE" sz="2200" dirty="0"/>
              <a:t>    </a:t>
            </a:r>
            <a:r>
              <a:rPr lang="en-IE" sz="2200" dirty="0" err="1"/>
              <a:t>D.day</a:t>
            </a:r>
            <a:r>
              <a:rPr lang="en-IE" sz="2200" dirty="0"/>
              <a:t> = a;</a:t>
            </a:r>
          </a:p>
          <a:p>
            <a:r>
              <a:rPr lang="en-IE" sz="2200" dirty="0"/>
              <a:t>    </a:t>
            </a:r>
            <a:r>
              <a:rPr lang="en-IE" sz="2200" dirty="0" err="1"/>
              <a:t>D.month</a:t>
            </a:r>
            <a:r>
              <a:rPr lang="en-IE" sz="2200" dirty="0"/>
              <a:t> = b;</a:t>
            </a:r>
          </a:p>
          <a:p>
            <a:r>
              <a:rPr lang="en-IE" sz="2200" dirty="0"/>
              <a:t>    </a:t>
            </a:r>
            <a:r>
              <a:rPr lang="en-IE" sz="2200" dirty="0" err="1"/>
              <a:t>D.year</a:t>
            </a:r>
            <a:r>
              <a:rPr lang="en-IE" sz="2200" dirty="0"/>
              <a:t> = c;</a:t>
            </a:r>
          </a:p>
          <a:p>
            <a:r>
              <a:rPr lang="en-IE" sz="2200" dirty="0"/>
              <a:t>    return D;</a:t>
            </a:r>
          </a:p>
          <a:p>
            <a:r>
              <a:rPr lang="en-IE" sz="2200" dirty="0"/>
              <a:t>}</a:t>
            </a:r>
          </a:p>
          <a:p>
            <a:r>
              <a:rPr lang="en-IE" sz="2200" dirty="0"/>
              <a:t>void </a:t>
            </a:r>
            <a:r>
              <a:rPr lang="en-IE" sz="2200" dirty="0" err="1"/>
              <a:t>display_date</a:t>
            </a:r>
            <a:r>
              <a:rPr lang="en-IE" sz="2200" dirty="0"/>
              <a:t>(</a:t>
            </a:r>
            <a:r>
              <a:rPr lang="en-IE" sz="2200" dirty="0" err="1"/>
              <a:t>struct</a:t>
            </a:r>
            <a:r>
              <a:rPr lang="en-IE" sz="2200" dirty="0"/>
              <a:t> date D)</a:t>
            </a:r>
          </a:p>
          <a:p>
            <a:r>
              <a:rPr lang="en-IE" sz="2200" dirty="0"/>
              <a:t>{</a:t>
            </a:r>
          </a:p>
          <a:p>
            <a:r>
              <a:rPr lang="en-IE" sz="2200" dirty="0"/>
              <a:t>    </a:t>
            </a:r>
            <a:r>
              <a:rPr lang="en-IE" sz="2200" dirty="0" err="1"/>
              <a:t>printf</a:t>
            </a:r>
            <a:r>
              <a:rPr lang="en-IE" sz="2200" dirty="0"/>
              <a:t>("\n %</a:t>
            </a:r>
            <a:r>
              <a:rPr lang="el-GR" sz="2200" dirty="0"/>
              <a:t>2</a:t>
            </a:r>
            <a:r>
              <a:rPr lang="en-IE" sz="2200" dirty="0"/>
              <a:t>d-%</a:t>
            </a:r>
            <a:r>
              <a:rPr lang="el-GR" sz="2200" dirty="0"/>
              <a:t>2</a:t>
            </a:r>
            <a:r>
              <a:rPr lang="en-IE" sz="2200" dirty="0"/>
              <a:t>d-%</a:t>
            </a:r>
            <a:r>
              <a:rPr lang="el-GR" sz="2200" dirty="0"/>
              <a:t>4</a:t>
            </a:r>
            <a:r>
              <a:rPr lang="en-IE" sz="2200" dirty="0"/>
              <a:t>d\n", </a:t>
            </a:r>
            <a:r>
              <a:rPr lang="en-IE" sz="2200" dirty="0" err="1"/>
              <a:t>D.day</a:t>
            </a:r>
            <a:r>
              <a:rPr lang="en-IE" sz="2200" dirty="0"/>
              <a:t>, </a:t>
            </a:r>
            <a:r>
              <a:rPr lang="en-IE" sz="2200" dirty="0" err="1"/>
              <a:t>D.month</a:t>
            </a:r>
            <a:r>
              <a:rPr lang="en-IE" sz="2200" dirty="0"/>
              <a:t>, </a:t>
            </a:r>
            <a:r>
              <a:rPr lang="en-IE" sz="2200" dirty="0" err="1"/>
              <a:t>D.year</a:t>
            </a:r>
            <a:r>
              <a:rPr lang="en-IE" sz="2200" dirty="0"/>
              <a:t>);</a:t>
            </a:r>
          </a:p>
          <a:p>
            <a:r>
              <a:rPr lang="en-IE" sz="2200" dirty="0"/>
              <a:t>}</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40</a:t>
            </a:fld>
            <a:endParaRPr lang="el-GR" dirty="0"/>
          </a:p>
        </p:txBody>
      </p:sp>
    </p:spTree>
    <p:custDataLst>
      <p:tags r:id="rId1"/>
    </p:custDataLst>
    <p:extLst>
      <p:ext uri="{BB962C8B-B14F-4D97-AF65-F5344CB8AC3E}">
        <p14:creationId xmlns:p14="http://schemas.microsoft.com/office/powerpoint/2010/main" val="42033977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71400"/>
            <a:ext cx="8229600" cy="1143000"/>
          </a:xfrm>
        </p:spPr>
        <p:txBody>
          <a:bodyPr/>
          <a:lstStyle/>
          <a:p>
            <a:r>
              <a:rPr lang="el-GR" dirty="0"/>
              <a:t>Πρόγραμμα</a:t>
            </a:r>
          </a:p>
        </p:txBody>
      </p:sp>
      <p:sp>
        <p:nvSpPr>
          <p:cNvPr id="3" name="Θέση περιεχομένου 2" descr="include stdio τελεία h,&#10;include dates τελεία h,&#10;int main,&#10;άγκιστρο,&#10;    int a, b, c,&#10;    struct date X,&#10;    print f, \ n \ n, Εισαγωγή ημέρας, μήνα και έτους άνω κάτω τελεία,&#10;    scan f, % d % d % d, &amp; a, &amp; b, &amp; c,&#10;    X ίσον input χαμηλή παύλα date, a, b, c,&#10;    display χαμηλή παύλα date, X,&#10;    return 0,&#10;άγκιστρο.&#10;&#10;&#10;"/>
          <p:cNvSpPr>
            <a:spLocks noGrp="1"/>
          </p:cNvSpPr>
          <p:nvPr>
            <p:ph idx="1"/>
            <p:custDataLst>
              <p:tags r:id="rId2"/>
            </p:custDataLst>
          </p:nvPr>
        </p:nvSpPr>
        <p:spPr>
          <a:xfrm>
            <a:off x="457200" y="836712"/>
            <a:ext cx="8229600" cy="5861248"/>
          </a:xfrm>
        </p:spPr>
        <p:txBody>
          <a:bodyPr>
            <a:noAutofit/>
          </a:bodyPr>
          <a:lstStyle/>
          <a:p>
            <a:pPr marL="0" indent="0">
              <a:buNone/>
            </a:pPr>
            <a:r>
              <a:rPr lang="en-IE" sz="2200" dirty="0"/>
              <a:t>#include &lt;</a:t>
            </a:r>
            <a:r>
              <a:rPr lang="en-IE" sz="2200" dirty="0" err="1"/>
              <a:t>stdio.h</a:t>
            </a:r>
            <a:r>
              <a:rPr lang="en-IE" sz="2200" dirty="0"/>
              <a:t>&gt;</a:t>
            </a:r>
          </a:p>
          <a:p>
            <a:pPr marL="0" indent="0">
              <a:buNone/>
            </a:pPr>
            <a:r>
              <a:rPr lang="en-IE" sz="2200" b="1" dirty="0">
                <a:solidFill>
                  <a:srgbClr val="7030A0"/>
                </a:solidFill>
              </a:rPr>
              <a:t>#include "</a:t>
            </a:r>
            <a:r>
              <a:rPr lang="en-IE" sz="2200" b="1" dirty="0" err="1">
                <a:solidFill>
                  <a:srgbClr val="7030A0"/>
                </a:solidFill>
              </a:rPr>
              <a:t>dates.h</a:t>
            </a:r>
            <a:r>
              <a:rPr lang="en-IE" sz="2200" b="1" dirty="0">
                <a:solidFill>
                  <a:srgbClr val="7030A0"/>
                </a:solidFill>
              </a:rPr>
              <a:t>"</a:t>
            </a:r>
          </a:p>
          <a:p>
            <a:pPr marL="0" indent="0">
              <a:buNone/>
            </a:pPr>
            <a:r>
              <a:rPr lang="en-IE" sz="2200" dirty="0" err="1"/>
              <a:t>int</a:t>
            </a:r>
            <a:r>
              <a:rPr lang="en-IE" sz="2200" dirty="0"/>
              <a:t> main()</a:t>
            </a:r>
          </a:p>
          <a:p>
            <a:pPr marL="0" indent="0">
              <a:buNone/>
            </a:pPr>
            <a:r>
              <a:rPr lang="en-IE" sz="2200" dirty="0"/>
              <a:t>{</a:t>
            </a:r>
          </a:p>
          <a:p>
            <a:pPr marL="0" indent="0">
              <a:buNone/>
            </a:pPr>
            <a:r>
              <a:rPr lang="en-IE" sz="2200" dirty="0"/>
              <a:t>    </a:t>
            </a:r>
            <a:r>
              <a:rPr lang="en-IE" sz="2200" dirty="0" err="1"/>
              <a:t>int</a:t>
            </a:r>
            <a:r>
              <a:rPr lang="en-IE" sz="2200" dirty="0"/>
              <a:t> a, b, c;</a:t>
            </a:r>
          </a:p>
          <a:p>
            <a:pPr marL="0" indent="0">
              <a:buNone/>
            </a:pPr>
            <a:r>
              <a:rPr lang="en-IE" sz="2200" dirty="0"/>
              <a:t>    </a:t>
            </a:r>
            <a:r>
              <a:rPr lang="en-IE" sz="2200" dirty="0" err="1"/>
              <a:t>struct</a:t>
            </a:r>
            <a:r>
              <a:rPr lang="en-IE" sz="2200" dirty="0"/>
              <a:t> date X</a:t>
            </a:r>
            <a:r>
              <a:rPr lang="en-IE" sz="2200" dirty="0" smtClean="0"/>
              <a:t>;</a:t>
            </a:r>
            <a:endParaRPr lang="en-IE" sz="2200" dirty="0"/>
          </a:p>
          <a:p>
            <a:pPr marL="0" indent="0">
              <a:buNone/>
            </a:pPr>
            <a:r>
              <a:rPr lang="en-IE" sz="2200" dirty="0"/>
              <a:t>    </a:t>
            </a:r>
            <a:r>
              <a:rPr lang="en-IE" sz="2200" dirty="0" err="1"/>
              <a:t>printf</a:t>
            </a:r>
            <a:r>
              <a:rPr lang="en-IE" sz="2200" dirty="0"/>
              <a:t>("\n\n</a:t>
            </a:r>
            <a:r>
              <a:rPr lang="el-GR" sz="2200" dirty="0"/>
              <a:t>Εισαγωγή ημέρας, μήνα και έτους</a:t>
            </a:r>
            <a:r>
              <a:rPr lang="en-IE" sz="2200" dirty="0"/>
              <a:t>: ");</a:t>
            </a:r>
          </a:p>
          <a:p>
            <a:pPr marL="0" indent="0">
              <a:buNone/>
            </a:pPr>
            <a:r>
              <a:rPr lang="en-IE" sz="2200" dirty="0"/>
              <a:t>    </a:t>
            </a:r>
            <a:r>
              <a:rPr lang="en-IE" sz="2200" dirty="0" err="1"/>
              <a:t>scanf</a:t>
            </a:r>
            <a:r>
              <a:rPr lang="en-IE" sz="2200" dirty="0"/>
              <a:t>("%</a:t>
            </a:r>
            <a:r>
              <a:rPr lang="en-IE" sz="2200" dirty="0" err="1"/>
              <a:t>d%d%d</a:t>
            </a:r>
            <a:r>
              <a:rPr lang="en-IE" sz="2200" dirty="0"/>
              <a:t>", &amp;a, &amp;b, &amp;c</a:t>
            </a:r>
            <a:r>
              <a:rPr lang="en-IE" sz="2200" dirty="0" smtClean="0"/>
              <a:t>);</a:t>
            </a:r>
            <a:endParaRPr lang="en-IE" sz="2200" b="1" dirty="0">
              <a:solidFill>
                <a:srgbClr val="FF0000"/>
              </a:solidFill>
            </a:endParaRPr>
          </a:p>
          <a:p>
            <a:pPr marL="0" indent="0">
              <a:buNone/>
            </a:pPr>
            <a:r>
              <a:rPr lang="en-IE" sz="2200" b="1" dirty="0">
                <a:solidFill>
                  <a:srgbClr val="7030A0"/>
                </a:solidFill>
              </a:rPr>
              <a:t>    X = </a:t>
            </a:r>
            <a:r>
              <a:rPr lang="en-IE" sz="2200" b="1" dirty="0" err="1">
                <a:solidFill>
                  <a:srgbClr val="7030A0"/>
                </a:solidFill>
              </a:rPr>
              <a:t>input_date</a:t>
            </a:r>
            <a:r>
              <a:rPr lang="en-IE" sz="2200" b="1" dirty="0">
                <a:solidFill>
                  <a:srgbClr val="7030A0"/>
                </a:solidFill>
              </a:rPr>
              <a:t>(a, b, c);</a:t>
            </a:r>
          </a:p>
          <a:p>
            <a:pPr marL="0" indent="0">
              <a:buNone/>
            </a:pPr>
            <a:r>
              <a:rPr lang="en-IE" sz="2200" b="1" dirty="0">
                <a:solidFill>
                  <a:srgbClr val="7030A0"/>
                </a:solidFill>
              </a:rPr>
              <a:t>    </a:t>
            </a:r>
            <a:r>
              <a:rPr lang="en-IE" sz="2200" b="1" dirty="0" err="1">
                <a:solidFill>
                  <a:srgbClr val="7030A0"/>
                </a:solidFill>
              </a:rPr>
              <a:t>display_date</a:t>
            </a:r>
            <a:r>
              <a:rPr lang="en-IE" sz="2200" b="1" dirty="0">
                <a:solidFill>
                  <a:srgbClr val="7030A0"/>
                </a:solidFill>
              </a:rPr>
              <a:t>(X</a:t>
            </a:r>
            <a:r>
              <a:rPr lang="en-IE" sz="2200" b="1" dirty="0" smtClean="0">
                <a:solidFill>
                  <a:srgbClr val="7030A0"/>
                </a:solidFill>
              </a:rPr>
              <a:t>);</a:t>
            </a:r>
            <a:endParaRPr lang="en-IE" sz="2200" dirty="0">
              <a:solidFill>
                <a:srgbClr val="7030A0"/>
              </a:solidFill>
            </a:endParaRPr>
          </a:p>
          <a:p>
            <a:pPr marL="0" indent="0">
              <a:buNone/>
            </a:pPr>
            <a:r>
              <a:rPr lang="en-IE" sz="2200" dirty="0"/>
              <a:t>    return 0;</a:t>
            </a:r>
          </a:p>
          <a:p>
            <a:pPr marL="0" indent="0">
              <a:buNone/>
            </a:pPr>
            <a:r>
              <a:rPr lang="en-IE" sz="2200" dirty="0"/>
              <a:t>}</a:t>
            </a:r>
          </a:p>
          <a:p>
            <a:pPr marL="0" indent="0">
              <a:buNone/>
            </a:pPr>
            <a:endParaRPr lang="en-IE" sz="2200" dirty="0"/>
          </a:p>
          <a:p>
            <a:pPr marL="0" indent="0">
              <a:buNone/>
            </a:pPr>
            <a:endParaRPr lang="el-GR" sz="22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41</a:t>
            </a:fld>
            <a:endParaRPr lang="el-GR" dirty="0"/>
          </a:p>
        </p:txBody>
      </p:sp>
    </p:spTree>
    <p:custDataLst>
      <p:tags r:id="rId1"/>
    </p:custDataLst>
    <p:extLst>
      <p:ext uri="{BB962C8B-B14F-4D97-AF65-F5344CB8AC3E}">
        <p14:creationId xmlns:p14="http://schemas.microsoft.com/office/powerpoint/2010/main" val="24641637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0" y="1855365"/>
            <a:ext cx="9036496" cy="4525963"/>
          </a:xfrm>
        </p:spPr>
        <p:txBody>
          <a:bodyPr>
            <a:noAutofit/>
          </a:bodyPr>
          <a:lstStyle/>
          <a:p>
            <a:pPr lvl="1">
              <a:buFont typeface="Wingdings" pitchFamily="2" charset="2"/>
              <a:buChar char="§"/>
            </a:pPr>
            <a:r>
              <a:rPr lang="el-GR" sz="3200" dirty="0" smtClean="0">
                <a:hlinkClick r:id="rId4" action="ppaction://hlinksldjump"/>
              </a:rPr>
              <a:t>Διαχείριση αρχείων κειμένου. </a:t>
            </a:r>
            <a:endParaRPr lang="fi-FI" sz="3200" dirty="0"/>
          </a:p>
          <a:p>
            <a:pPr lvl="1">
              <a:buFont typeface="Wingdings" pitchFamily="2" charset="2"/>
              <a:buChar char="§"/>
            </a:pPr>
            <a:r>
              <a:rPr lang="el-GR" sz="3200" dirty="0" smtClean="0">
                <a:hlinkClick r:id="rId5" action="ppaction://hlinksldjump"/>
              </a:rPr>
              <a:t>Εκτύπωση/Αντιγραφή αρχείων κειμένου. </a:t>
            </a:r>
            <a:endParaRPr lang="fi-FI" sz="3200" dirty="0"/>
          </a:p>
          <a:p>
            <a:pPr lvl="1">
              <a:buFont typeface="Wingdings" pitchFamily="2" charset="2"/>
              <a:buChar char="§"/>
            </a:pPr>
            <a:r>
              <a:rPr lang="el-GR" sz="3200" dirty="0" smtClean="0">
                <a:hlinkClick r:id="rId6" action="ppaction://hlinksldjump"/>
              </a:rPr>
              <a:t>Ειδικές διαδικασίες αρχείων κειμένου.</a:t>
            </a:r>
            <a:endParaRPr lang="fi-FI" sz="3200" dirty="0"/>
          </a:p>
          <a:p>
            <a:pPr lvl="1">
              <a:buFont typeface="Wingdings" pitchFamily="2" charset="2"/>
              <a:buChar char="§"/>
            </a:pPr>
            <a:r>
              <a:rPr lang="el-GR" sz="3200" dirty="0" smtClean="0">
                <a:hlinkClick r:id="rId7" action="ppaction://hlinksldjump"/>
              </a:rPr>
              <a:t>Επανάληψη των </a:t>
            </a:r>
            <a:r>
              <a:rPr lang="en-GB" sz="3200" dirty="0" smtClean="0">
                <a:hlinkClick r:id="rId7" action="ppaction://hlinksldjump"/>
              </a:rPr>
              <a:t>Header Files.</a:t>
            </a:r>
            <a:endParaRPr lang="fi-FI" sz="3200" dirty="0"/>
          </a:p>
          <a:p>
            <a:pPr lvl="1">
              <a:buSzPct val="45000"/>
              <a:buFont typeface="Wingdings" pitchFamily="2" charset="2"/>
              <a:buChar char="§"/>
            </a:pPr>
            <a:endParaRPr lang="en-US" sz="3200" dirty="0"/>
          </a:p>
          <a:p>
            <a:pPr>
              <a:buFont typeface="Wingdings" pitchFamily="2" charset="2"/>
              <a:buChar char="§"/>
            </a:pP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n-US" dirty="0" smtClean="0"/>
              <a:t>Binary</a:t>
            </a:r>
            <a:r>
              <a:rPr lang="en-IE" dirty="0" smtClean="0"/>
              <a:t> </a:t>
            </a:r>
            <a:r>
              <a:rPr lang="el-GR" dirty="0"/>
              <a:t>και</a:t>
            </a:r>
            <a:r>
              <a:rPr lang="en-IE" dirty="0"/>
              <a:t> </a:t>
            </a:r>
            <a:r>
              <a:rPr lang="en-US" dirty="0" smtClean="0"/>
              <a:t>ASCII</a:t>
            </a:r>
            <a:r>
              <a:rPr lang="en-IE" dirty="0" smtClean="0"/>
              <a:t> </a:t>
            </a:r>
            <a:r>
              <a:rPr lang="el-GR" dirty="0" smtClean="0"/>
              <a:t>(αρχεία κειμένου) </a:t>
            </a:r>
            <a:r>
              <a:rPr lang="en-US" dirty="0" smtClean="0"/>
              <a:t>Files</a:t>
            </a:r>
            <a:endParaRPr lang="en-US" dirty="0"/>
          </a:p>
        </p:txBody>
      </p:sp>
      <p:sp>
        <p:nvSpPr>
          <p:cNvPr id="23" name="Rectangle 3"/>
          <p:cNvSpPr>
            <a:spLocks noGrp="1" noChangeArrowheads="1"/>
          </p:cNvSpPr>
          <p:nvPr>
            <p:ph idx="1"/>
          </p:nvPr>
        </p:nvSpPr>
        <p:spPr>
          <a:xfrm>
            <a:off x="457200" y="1268760"/>
            <a:ext cx="8229600" cy="2908920"/>
          </a:xfrm>
        </p:spPr>
        <p:txBody>
          <a:bodyPr>
            <a:normAutofit/>
          </a:bodyPr>
          <a:lstStyle/>
          <a:p>
            <a:pPr>
              <a:buFont typeface="Wingdings" pitchFamily="2" charset="2"/>
              <a:buChar char="q"/>
            </a:pPr>
            <a:r>
              <a:rPr lang="el-GR" sz="2800" dirty="0" smtClean="0"/>
              <a:t>Δύο τύποι αρχείων:</a:t>
            </a:r>
          </a:p>
          <a:p>
            <a:pPr lvl="1">
              <a:buFont typeface="Wingdings" pitchFamily="2" charset="2"/>
              <a:buChar char="§"/>
            </a:pPr>
            <a:r>
              <a:rPr lang="en-US" sz="2400" dirty="0" smtClean="0"/>
              <a:t>Binary files:</a:t>
            </a:r>
            <a:r>
              <a:rPr lang="en-IE" sz="2400" dirty="0" smtClean="0"/>
              <a:t> </a:t>
            </a:r>
            <a:r>
              <a:rPr lang="el-GR" sz="2400" dirty="0" smtClean="0"/>
              <a:t>Αποθηκεύουν τους αριθμητικούς τύπους δεδομένων σε δυαδική μορφή</a:t>
            </a:r>
            <a:r>
              <a:rPr lang="en-US" sz="2400" dirty="0" smtClean="0"/>
              <a:t>.</a:t>
            </a:r>
            <a:endParaRPr lang="el-GR" sz="2400" dirty="0" smtClean="0"/>
          </a:p>
          <a:p>
            <a:pPr lvl="1">
              <a:buFont typeface="Wingdings" pitchFamily="2" charset="2"/>
              <a:buChar char="§"/>
            </a:pPr>
            <a:r>
              <a:rPr lang="en-US" sz="2400" dirty="0" smtClean="0"/>
              <a:t>Text files:</a:t>
            </a:r>
            <a:r>
              <a:rPr lang="en-IE" sz="2400" dirty="0" smtClean="0"/>
              <a:t> </a:t>
            </a:r>
            <a:r>
              <a:rPr lang="el-GR" sz="2400" dirty="0" smtClean="0"/>
              <a:t>Αποθηκεύουν τους αριθμητικούς τύπους δεδομένων σε </a:t>
            </a:r>
            <a:r>
              <a:rPr lang="en-US" sz="2400" dirty="0" smtClean="0"/>
              <a:t>ASCII</a:t>
            </a:r>
            <a:r>
              <a:rPr lang="el-GR" sz="2400" dirty="0" smtClean="0"/>
              <a:t> μορφή.</a:t>
            </a:r>
          </a:p>
          <a:p>
            <a:pPr>
              <a:buFont typeface="Wingdings" pitchFamily="2" charset="2"/>
              <a:buChar char="q"/>
            </a:pPr>
            <a:r>
              <a:rPr lang="el-GR" sz="2800" dirty="0" smtClean="0"/>
              <a:t>Παράδειγμα:</a:t>
            </a:r>
            <a:r>
              <a:rPr lang="en-IE" sz="2800" dirty="0" smtClean="0"/>
              <a:t> </a:t>
            </a:r>
            <a:r>
              <a:rPr lang="en-US" sz="2800" dirty="0" smtClean="0"/>
              <a:t>char name</a:t>
            </a:r>
            <a:r>
              <a:rPr lang="el-GR" sz="2800" dirty="0" smtClean="0"/>
              <a:t>[20]=“Γιώργος”;</a:t>
            </a:r>
            <a:r>
              <a:rPr lang="en-US" sz="2800" dirty="0" smtClean="0"/>
              <a:t> </a:t>
            </a:r>
            <a:r>
              <a:rPr lang="en-US" sz="2800" dirty="0" err="1" smtClean="0"/>
              <a:t>int</a:t>
            </a:r>
            <a:r>
              <a:rPr lang="en-US" sz="2800" dirty="0" smtClean="0"/>
              <a:t> v</a:t>
            </a:r>
            <a:r>
              <a:rPr lang="el-GR" sz="2800" dirty="0" smtClean="0"/>
              <a:t>=123;</a:t>
            </a:r>
            <a:endParaRPr lang="el-GR" sz="2800" dirty="0"/>
          </a:p>
        </p:txBody>
      </p:sp>
      <p:sp>
        <p:nvSpPr>
          <p:cNvPr id="6" name="TextBox 5" descr="Binary File: Γιώργος 0000000001111011.&#10;Text File: Γιώργος 1 2 3.&#10;"/>
          <p:cNvSpPr txBox="1">
            <a:spLocks noChangeArrowheads="1"/>
          </p:cNvSpPr>
          <p:nvPr>
            <p:custDataLst>
              <p:tags r:id="rId3"/>
            </p:custDataLst>
          </p:nvPr>
        </p:nvSpPr>
        <p:spPr bwMode="auto">
          <a:xfrm>
            <a:off x="1223963" y="4221088"/>
            <a:ext cx="67865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smtClean="0">
                <a:solidFill>
                  <a:srgbClr val="7030A0"/>
                </a:solidFill>
              </a:rPr>
              <a:t>Binary File: </a:t>
            </a:r>
            <a:r>
              <a:rPr lang="el-GR" sz="2400" b="1" dirty="0" smtClean="0">
                <a:solidFill>
                  <a:srgbClr val="7030A0"/>
                </a:solidFill>
              </a:rPr>
              <a:t>Γιώργος 0000000001111011.</a:t>
            </a:r>
          </a:p>
          <a:p>
            <a:r>
              <a:rPr lang="en-US" sz="2400" b="1" dirty="0" smtClean="0">
                <a:solidFill>
                  <a:srgbClr val="000099"/>
                </a:solidFill>
              </a:rPr>
              <a:t>Text File: </a:t>
            </a:r>
            <a:r>
              <a:rPr lang="el-GR" sz="2400" b="1" dirty="0" smtClean="0">
                <a:solidFill>
                  <a:srgbClr val="000099"/>
                </a:solidFill>
              </a:rPr>
              <a:t>Γιώργος 1 2 3.</a:t>
            </a:r>
            <a:endParaRPr lang="el-GR" sz="2400" b="1" dirty="0">
              <a:solidFill>
                <a:srgbClr val="000099"/>
              </a:solidFill>
            </a:endParaRPr>
          </a:p>
        </p:txBody>
      </p:sp>
      <p:sp>
        <p:nvSpPr>
          <p:cNvPr id="7" name="TextBox 6"/>
          <p:cNvSpPr txBox="1">
            <a:spLocks noChangeArrowheads="1"/>
          </p:cNvSpPr>
          <p:nvPr>
            <p:custDataLst>
              <p:tags r:id="rId4"/>
            </p:custDataLst>
          </p:nvPr>
        </p:nvSpPr>
        <p:spPr bwMode="auto">
          <a:xfrm>
            <a:off x="467545" y="5157192"/>
            <a:ext cx="82192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smtClean="0">
                <a:solidFill>
                  <a:srgbClr val="7030A0"/>
                </a:solidFill>
              </a:rPr>
              <a:t>Binary Files: </a:t>
            </a:r>
            <a:r>
              <a:rPr lang="el-GR" sz="2400" b="1" dirty="0" smtClean="0">
                <a:solidFill>
                  <a:srgbClr val="7030A0"/>
                </a:solidFill>
              </a:rPr>
              <a:t>Χρήσιμα για δομημένη πληροφορία, ταχύτατα, δύσκολα στην διαχείριση. </a:t>
            </a:r>
          </a:p>
          <a:p>
            <a:r>
              <a:rPr lang="en-US" sz="2400" b="1" dirty="0" smtClean="0">
                <a:solidFill>
                  <a:srgbClr val="000099"/>
                </a:solidFill>
              </a:rPr>
              <a:t>Text files: </a:t>
            </a:r>
            <a:r>
              <a:rPr lang="el-GR" sz="2400" b="1" dirty="0" smtClean="0">
                <a:solidFill>
                  <a:srgbClr val="000099"/>
                </a:solidFill>
              </a:rPr>
              <a:t>Χρήσιμα για αδόμητη πληροφορία, εύκολη διαχείριση.</a:t>
            </a:r>
            <a:endParaRPr lang="el-GR" sz="2400" b="1" dirty="0">
              <a:solidFill>
                <a:srgbClr val="000099"/>
              </a:solidFill>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44624"/>
            <a:ext cx="7772400" cy="1628800"/>
          </a:xfrm>
        </p:spPr>
        <p:txBody>
          <a:bodyPr>
            <a:noAutofit/>
          </a:bodyPr>
          <a:lstStyle/>
          <a:p>
            <a:r>
              <a:rPr lang="el-GR" dirty="0"/>
              <a:t>Δήλωση Μεταβλητής Αρχείου</a:t>
            </a:r>
          </a:p>
        </p:txBody>
      </p:sp>
      <p:sp>
        <p:nvSpPr>
          <p:cNvPr id="9" name="Rectangle 3"/>
          <p:cNvSpPr txBox="1">
            <a:spLocks noChangeArrowheads="1"/>
          </p:cNvSpPr>
          <p:nvPr>
            <p:custDataLst>
              <p:tags r:id="rId2"/>
            </p:custDataLst>
          </p:nvPr>
        </p:nvSpPr>
        <p:spPr>
          <a:xfrm>
            <a:off x="467544" y="1495449"/>
            <a:ext cx="8219256" cy="47418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Clr>
                <a:schemeClr val="tx1"/>
              </a:buClr>
              <a:buFont typeface="Wingdings" pitchFamily="2" charset="2"/>
              <a:buChar char="§"/>
            </a:pPr>
            <a:r>
              <a:rPr lang="el-GR" sz="2800" dirty="0"/>
              <a:t>Μία μεταβλητή αρχείου είναι ένας δείκτης σε ένα </a:t>
            </a:r>
            <a:r>
              <a:rPr lang="el-GR" sz="2800" dirty="0" smtClean="0"/>
              <a:t>αρχείο</a:t>
            </a:r>
            <a:r>
              <a:rPr lang="en-US" sz="2800" dirty="0" smtClean="0"/>
              <a:t>.</a:t>
            </a:r>
            <a:endParaRPr lang="el-GR" sz="2800" dirty="0"/>
          </a:p>
          <a:p>
            <a:pPr marL="457200" indent="-457200" algn="l">
              <a:buClr>
                <a:schemeClr val="tx1"/>
              </a:buClr>
              <a:buFont typeface="Wingdings" pitchFamily="2" charset="2"/>
              <a:buChar char="§"/>
            </a:pPr>
            <a:r>
              <a:rPr lang="en-US" sz="2800" b="1" dirty="0" smtClean="0">
                <a:solidFill>
                  <a:srgbClr val="7030A0"/>
                </a:solidFill>
              </a:rPr>
              <a:t>FILE </a:t>
            </a:r>
            <a:r>
              <a:rPr lang="el-GR" sz="2800" b="1" dirty="0" smtClean="0">
                <a:solidFill>
                  <a:srgbClr val="7030A0"/>
                </a:solidFill>
              </a:rPr>
              <a:t>*</a:t>
            </a:r>
            <a:r>
              <a:rPr lang="en-US" sz="2800" b="1" dirty="0" smtClean="0">
                <a:solidFill>
                  <a:srgbClr val="7030A0"/>
                </a:solidFill>
              </a:rPr>
              <a:t>f</a:t>
            </a:r>
            <a:r>
              <a:rPr lang="el-GR" sz="2800" b="1" dirty="0" smtClean="0">
                <a:solidFill>
                  <a:srgbClr val="7030A0"/>
                </a:solidFill>
              </a:rPr>
              <a:t>; /* </a:t>
            </a:r>
            <a:r>
              <a:rPr lang="en-IE" sz="2800" b="1" dirty="0" smtClean="0">
                <a:solidFill>
                  <a:srgbClr val="7030A0"/>
                </a:solidFill>
              </a:rPr>
              <a:t>f </a:t>
            </a:r>
            <a:r>
              <a:rPr lang="el-GR" sz="2800" b="1" dirty="0" smtClean="0">
                <a:solidFill>
                  <a:srgbClr val="7030A0"/>
                </a:solidFill>
                <a:sym typeface="Wingdings" pitchFamily="2" charset="2"/>
              </a:rPr>
              <a:t>: μεταβλητή αρχείου - δείκτης */</a:t>
            </a:r>
            <a:r>
              <a:rPr lang="el-GR" sz="2800" b="1" dirty="0" smtClean="0">
                <a:sym typeface="Wingdings" pitchFamily="2" charset="2"/>
              </a:rPr>
              <a:t>.</a:t>
            </a:r>
          </a:p>
          <a:p>
            <a:pPr marL="457200" indent="-457200" algn="l">
              <a:buClr>
                <a:schemeClr val="tx1"/>
              </a:buClr>
              <a:buFont typeface="Wingdings" pitchFamily="2" charset="2"/>
              <a:buChar char="§"/>
            </a:pPr>
            <a:r>
              <a:rPr lang="el-GR" sz="2800" dirty="0" smtClean="0">
                <a:sym typeface="Wingdings" pitchFamily="2" charset="2"/>
              </a:rPr>
              <a:t>Όταν ανοίγουμε ένα αρχείο, ο δείκτης αρχείου δείχνει την αρχή των πληροφοριών που υπάρχουν σε αυτό το αρχείο.</a:t>
            </a:r>
          </a:p>
          <a:p>
            <a:pPr marL="457200" indent="-457200" algn="l">
              <a:buClr>
                <a:schemeClr val="tx1"/>
              </a:buClr>
              <a:buFont typeface="Wingdings" pitchFamily="2" charset="2"/>
              <a:buChar char="§"/>
            </a:pPr>
            <a:r>
              <a:rPr lang="el-GR" sz="2800" dirty="0" smtClean="0">
                <a:sym typeface="Wingdings" pitchFamily="2" charset="2"/>
              </a:rPr>
              <a:t>Όπως διαβάζουμε ή γράφουμε πληροφορίες στο αρχείο, ο δείκτης αρχείου αυτόματα δείχνει το επόμενο </a:t>
            </a:r>
            <a:r>
              <a:rPr lang="en-US" sz="2800" dirty="0" smtClean="0">
                <a:sym typeface="Wingdings" pitchFamily="2" charset="2"/>
              </a:rPr>
              <a:t>byte</a:t>
            </a:r>
            <a:r>
              <a:rPr lang="el-GR" sz="2800" dirty="0" smtClean="0">
                <a:sym typeface="Wingdings" pitchFamily="2" charset="2"/>
              </a:rPr>
              <a:t> του αρχείου.</a:t>
            </a:r>
          </a:p>
          <a:p>
            <a:pPr marL="457200" indent="-457200" algn="l">
              <a:buClr>
                <a:schemeClr val="tx1"/>
              </a:buClr>
              <a:buFont typeface="Wingdings" pitchFamily="2" charset="2"/>
              <a:buChar char="§"/>
            </a:pPr>
            <a:r>
              <a:rPr lang="el-GR" sz="2800" dirty="0" smtClean="0">
                <a:sym typeface="Wingdings" pitchFamily="2" charset="2"/>
              </a:rPr>
              <a:t>ΠΡΟΣΟΧΉ: </a:t>
            </a:r>
            <a:r>
              <a:rPr lang="en-US" sz="2800" dirty="0" smtClean="0">
                <a:sym typeface="Wingdings" pitchFamily="2" charset="2"/>
              </a:rPr>
              <a:t>FILE</a:t>
            </a:r>
            <a:r>
              <a:rPr lang="en-IE" sz="2800" dirty="0" smtClean="0">
                <a:sym typeface="Wingdings" pitchFamily="2" charset="2"/>
              </a:rPr>
              <a:t> </a:t>
            </a:r>
            <a:r>
              <a:rPr lang="el-GR" sz="2800" dirty="0" smtClean="0">
                <a:sym typeface="Wingdings" pitchFamily="2" charset="2"/>
              </a:rPr>
              <a:t>με κεφαλαία γράμματα (ορίζεται στο </a:t>
            </a:r>
            <a:r>
              <a:rPr lang="en-US" sz="2800" dirty="0" err="1" smtClean="0">
                <a:sym typeface="Wingdings" pitchFamily="2" charset="2"/>
              </a:rPr>
              <a:t>stdio</a:t>
            </a:r>
            <a:r>
              <a:rPr lang="el-GR" sz="2800" dirty="0" smtClean="0">
                <a:sym typeface="Wingdings" pitchFamily="2" charset="2"/>
              </a:rPr>
              <a:t>.</a:t>
            </a:r>
            <a:r>
              <a:rPr lang="en-US" sz="2800" dirty="0" smtClean="0">
                <a:sym typeface="Wingdings" pitchFamily="2" charset="2"/>
              </a:rPr>
              <a:t>h</a:t>
            </a:r>
            <a:r>
              <a:rPr lang="el-GR" sz="2800" dirty="0" smtClean="0">
                <a:sym typeface="Wingdings" pitchFamily="2" charset="2"/>
              </a:rPr>
              <a:t>).</a:t>
            </a:r>
            <a:r>
              <a:rPr lang="el-GR" sz="2800" dirty="0" smtClean="0"/>
              <a:t> </a:t>
            </a:r>
            <a:endParaRPr lang="el-GR" sz="28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4354" y="-243408"/>
            <a:ext cx="9074150"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Άνοιγμα / Κλείσιμο Αρχείων Κειμένου</a:t>
            </a:r>
            <a:endParaRPr lang="el-GR" dirty="0"/>
          </a:p>
        </p:txBody>
      </p:sp>
      <p:sp>
        <p:nvSpPr>
          <p:cNvPr id="7" name="Content Placeholder 2" descr="Πριν χρησιμοποιήσουμε (προσπελάσουμε) ένα αρχείο πρέπει πρώτα να το ανοίξουμε (open) :&#10;Δείκτης Αρχείου = f open “φυσικό όνομα αρχείου”,  “κατάσταση”.&#10;Παράδειγμα:&#10;FILE *g, &#10;g = f open, notes τελεία txt, r, ή&#10;g = f open, (“c:\files\data\personal\notes.txt”,”r”);&#10;Αλλά και:&#10;print f,  \ n Εισαγωγή ονόματος αρχείου άνω κάτω τελεία, scan f, % s, o a, ή gets, o a,&#10;g = f open, o a, r.&#10;Κλείνοντας το αρχείο: f close, (δείκτης αρχείου), à fclose(g);&#10;"/>
          <p:cNvSpPr>
            <a:spLocks noGrp="1"/>
          </p:cNvSpPr>
          <p:nvPr>
            <p:ph idx="4294967295"/>
          </p:nvPr>
        </p:nvSpPr>
        <p:spPr>
          <a:xfrm>
            <a:off x="467545" y="692696"/>
            <a:ext cx="8219256" cy="6165304"/>
          </a:xfrm>
        </p:spPr>
        <p:txBody>
          <a:bodyPr>
            <a:noAutofit/>
          </a:bodyPr>
          <a:lstStyle/>
          <a:p>
            <a:pPr>
              <a:buFont typeface="Wingdings" pitchFamily="2" charset="2"/>
              <a:buChar char="q"/>
            </a:pPr>
            <a:r>
              <a:rPr lang="el-GR" sz="2800" dirty="0" smtClean="0"/>
              <a:t>Πριν χρησιμοποιήσουμε (προσπελάσουμε) ένα αρχείο πρέπει πρώτα να το ανοίξουμε</a:t>
            </a:r>
            <a:r>
              <a:rPr lang="el-GR" sz="2800" dirty="0" smtClean="0">
                <a:latin typeface="Arial" charset="0"/>
              </a:rPr>
              <a:t> </a:t>
            </a:r>
            <a:r>
              <a:rPr lang="en-US" sz="2800" b="1" dirty="0">
                <a:latin typeface="Arial" charset="0"/>
              </a:rPr>
              <a:t>(</a:t>
            </a:r>
            <a:r>
              <a:rPr lang="en-US" sz="2800" b="1" dirty="0" smtClean="0"/>
              <a:t>open</a:t>
            </a:r>
            <a:r>
              <a:rPr lang="el-GR" sz="2800" b="1" dirty="0" smtClean="0">
                <a:latin typeface="Arial" charset="0"/>
              </a:rPr>
              <a:t>)</a:t>
            </a:r>
            <a:r>
              <a:rPr lang="el-GR" sz="2800" dirty="0" smtClean="0"/>
              <a:t> :</a:t>
            </a:r>
          </a:p>
          <a:p>
            <a:pPr lvl="1">
              <a:buFont typeface="Wingdings" pitchFamily="2" charset="2"/>
              <a:buChar char="§"/>
            </a:pPr>
            <a:r>
              <a:rPr lang="el-GR" sz="2200" dirty="0" smtClean="0"/>
              <a:t>Δείκτης Αρχείου</a:t>
            </a:r>
            <a:r>
              <a:rPr lang="en-IE" sz="2200" dirty="0" smtClean="0"/>
              <a:t> = </a:t>
            </a:r>
            <a:r>
              <a:rPr lang="en-IE" sz="2200" dirty="0" err="1" smtClean="0"/>
              <a:t>fopen</a:t>
            </a:r>
            <a:r>
              <a:rPr lang="en-IE" sz="2200" dirty="0" smtClean="0"/>
              <a:t>(“</a:t>
            </a:r>
            <a:r>
              <a:rPr lang="el-GR" sz="2200" dirty="0" smtClean="0"/>
              <a:t>φυσικό όνομα αρχείου</a:t>
            </a:r>
            <a:r>
              <a:rPr lang="en-IE" sz="2200" dirty="0" smtClean="0"/>
              <a:t>”, “</a:t>
            </a:r>
            <a:r>
              <a:rPr lang="el-GR" sz="2200" dirty="0" smtClean="0"/>
              <a:t>κατάσταση</a:t>
            </a:r>
            <a:r>
              <a:rPr lang="en-IE" sz="2200" dirty="0" smtClean="0"/>
              <a:t>”)</a:t>
            </a:r>
            <a:r>
              <a:rPr lang="el-GR" sz="2200" dirty="0" smtClean="0"/>
              <a:t>.</a:t>
            </a:r>
          </a:p>
          <a:p>
            <a:pPr>
              <a:buFont typeface="Wingdings" pitchFamily="2" charset="2"/>
              <a:buChar char="q"/>
            </a:pPr>
            <a:r>
              <a:rPr lang="el-GR" sz="2800" dirty="0" smtClean="0"/>
              <a:t>Παράδειγμα:</a:t>
            </a:r>
          </a:p>
          <a:p>
            <a:pPr lvl="1">
              <a:buFont typeface="Wingdings" pitchFamily="2" charset="2"/>
              <a:buChar char="§"/>
            </a:pPr>
            <a:r>
              <a:rPr lang="en-US" sz="2200" dirty="0" smtClean="0"/>
              <a:t>FILE </a:t>
            </a:r>
            <a:r>
              <a:rPr lang="el-GR" sz="2200" dirty="0" smtClean="0"/>
              <a:t>*</a:t>
            </a:r>
            <a:r>
              <a:rPr lang="en-US" sz="2200" dirty="0" smtClean="0"/>
              <a:t>g;</a:t>
            </a:r>
          </a:p>
          <a:p>
            <a:pPr lvl="1">
              <a:buFont typeface="Wingdings" pitchFamily="2" charset="2"/>
              <a:buChar char="§"/>
            </a:pPr>
            <a:r>
              <a:rPr lang="en-US" sz="2200" dirty="0" smtClean="0"/>
              <a:t>g </a:t>
            </a:r>
            <a:r>
              <a:rPr lang="el-GR" sz="2200" dirty="0" smtClean="0"/>
              <a:t>=</a:t>
            </a:r>
            <a:r>
              <a:rPr lang="en-IE" sz="2200" dirty="0" smtClean="0"/>
              <a:t> </a:t>
            </a:r>
            <a:r>
              <a:rPr lang="en-US" sz="2200" dirty="0" err="1" smtClean="0"/>
              <a:t>fopen</a:t>
            </a:r>
            <a:r>
              <a:rPr lang="el-GR" sz="2200" dirty="0" smtClean="0"/>
              <a:t>(“</a:t>
            </a:r>
            <a:r>
              <a:rPr lang="en-US" sz="2200" dirty="0" smtClean="0"/>
              <a:t>notes.txt</a:t>
            </a:r>
            <a:r>
              <a:rPr lang="el-GR" sz="2200" dirty="0" smtClean="0"/>
              <a:t>”, “</a:t>
            </a:r>
            <a:r>
              <a:rPr lang="en-US" sz="2200" dirty="0" smtClean="0"/>
              <a:t>r</a:t>
            </a:r>
            <a:r>
              <a:rPr lang="en-IE" sz="2200" dirty="0" smtClean="0"/>
              <a:t>”</a:t>
            </a:r>
            <a:r>
              <a:rPr lang="el-GR" sz="2200" dirty="0" smtClean="0"/>
              <a:t>); ή</a:t>
            </a:r>
          </a:p>
          <a:p>
            <a:pPr lvl="1">
              <a:buFont typeface="Wingdings" pitchFamily="2" charset="2"/>
              <a:buChar char="§"/>
            </a:pPr>
            <a:r>
              <a:rPr lang="en-US" sz="2200" dirty="0" smtClean="0"/>
              <a:t>g </a:t>
            </a:r>
            <a:r>
              <a:rPr lang="el-GR" sz="2200" dirty="0" smtClean="0"/>
              <a:t>=</a:t>
            </a:r>
            <a:r>
              <a:rPr lang="en-US" sz="2200" dirty="0" smtClean="0"/>
              <a:t> </a:t>
            </a:r>
            <a:r>
              <a:rPr lang="en-US" sz="2200" dirty="0" err="1" smtClean="0"/>
              <a:t>fopen</a:t>
            </a:r>
            <a:r>
              <a:rPr lang="el-GR" sz="2200" dirty="0" smtClean="0"/>
              <a:t>(“</a:t>
            </a:r>
            <a:r>
              <a:rPr lang="en-US" sz="2200" dirty="0" smtClean="0"/>
              <a:t>c</a:t>
            </a:r>
            <a:r>
              <a:rPr lang="el-GR" sz="2200" dirty="0" smtClean="0"/>
              <a:t>:\</a:t>
            </a:r>
            <a:r>
              <a:rPr lang="en-US" sz="2200" dirty="0" smtClean="0"/>
              <a:t>files</a:t>
            </a:r>
            <a:r>
              <a:rPr lang="el-GR" sz="2200" dirty="0" smtClean="0"/>
              <a:t>\</a:t>
            </a:r>
            <a:r>
              <a:rPr lang="en-US" sz="2200" dirty="0" smtClean="0"/>
              <a:t>data</a:t>
            </a:r>
            <a:r>
              <a:rPr lang="el-GR" sz="2200" dirty="0" smtClean="0"/>
              <a:t>\</a:t>
            </a:r>
            <a:r>
              <a:rPr lang="en-US" sz="2200" dirty="0" smtClean="0"/>
              <a:t>personal</a:t>
            </a:r>
            <a:r>
              <a:rPr lang="el-GR" sz="2200" dirty="0" smtClean="0"/>
              <a:t>\</a:t>
            </a:r>
            <a:r>
              <a:rPr lang="en-US" sz="2200" dirty="0" smtClean="0"/>
              <a:t>notes.txt</a:t>
            </a:r>
            <a:r>
              <a:rPr lang="el-GR" sz="2200" dirty="0" smtClean="0"/>
              <a:t>”,”</a:t>
            </a:r>
            <a:r>
              <a:rPr lang="en-US" sz="2200" dirty="0" smtClean="0"/>
              <a:t>r</a:t>
            </a:r>
            <a:r>
              <a:rPr lang="el-GR" sz="2200" dirty="0" smtClean="0"/>
              <a:t>”);</a:t>
            </a:r>
          </a:p>
          <a:p>
            <a:pPr marL="457200" lvl="1" indent="0">
              <a:buNone/>
            </a:pPr>
            <a:r>
              <a:rPr lang="el-GR" sz="2200" dirty="0" smtClean="0"/>
              <a:t>Αλλά και:</a:t>
            </a:r>
          </a:p>
          <a:p>
            <a:pPr lvl="1">
              <a:buFont typeface="Wingdings" pitchFamily="2" charset="2"/>
              <a:buChar char="§"/>
            </a:pPr>
            <a:r>
              <a:rPr lang="en-US" sz="2200" dirty="0" err="1" smtClean="0"/>
              <a:t>printf</a:t>
            </a:r>
            <a:r>
              <a:rPr lang="el-GR" sz="2200" dirty="0" smtClean="0"/>
              <a:t>(“\</a:t>
            </a:r>
            <a:r>
              <a:rPr lang="en-US" sz="2200" dirty="0" smtClean="0"/>
              <a:t>n</a:t>
            </a:r>
            <a:r>
              <a:rPr lang="el-GR" sz="2200" dirty="0" smtClean="0"/>
              <a:t>Εισαγωγή ονόματος αρχείου:”); </a:t>
            </a:r>
            <a:r>
              <a:rPr lang="en-US" sz="2200" dirty="0" err="1" smtClean="0"/>
              <a:t>scanf</a:t>
            </a:r>
            <a:r>
              <a:rPr lang="el-GR" sz="2200" dirty="0" smtClean="0"/>
              <a:t>(“%</a:t>
            </a:r>
            <a:r>
              <a:rPr lang="en-US" sz="2200" dirty="0" smtClean="0"/>
              <a:t>s</a:t>
            </a:r>
            <a:r>
              <a:rPr lang="el-GR" sz="2200" dirty="0" smtClean="0"/>
              <a:t>”,</a:t>
            </a:r>
            <a:r>
              <a:rPr lang="en-US" sz="2200" dirty="0" smtClean="0"/>
              <a:t> </a:t>
            </a:r>
            <a:r>
              <a:rPr lang="en-US" sz="2200" dirty="0" err="1" smtClean="0"/>
              <a:t>oa</a:t>
            </a:r>
            <a:r>
              <a:rPr lang="el-GR" sz="2200" dirty="0" smtClean="0"/>
              <a:t>); ή </a:t>
            </a:r>
            <a:r>
              <a:rPr lang="en-US" sz="2200" dirty="0" smtClean="0"/>
              <a:t>gets</a:t>
            </a:r>
            <a:r>
              <a:rPr lang="el-GR" sz="2200" dirty="0" smtClean="0"/>
              <a:t>(</a:t>
            </a:r>
            <a:r>
              <a:rPr lang="en-US" sz="2200" dirty="0" err="1" smtClean="0"/>
              <a:t>oa</a:t>
            </a:r>
            <a:r>
              <a:rPr lang="el-GR" sz="2200" dirty="0" smtClean="0"/>
              <a:t>);</a:t>
            </a:r>
          </a:p>
          <a:p>
            <a:pPr lvl="1">
              <a:buFont typeface="Wingdings" pitchFamily="2" charset="2"/>
              <a:buChar char="§"/>
            </a:pPr>
            <a:r>
              <a:rPr lang="en-US" sz="2200" dirty="0" smtClean="0"/>
              <a:t>g </a:t>
            </a:r>
            <a:r>
              <a:rPr lang="el-GR" sz="2200" dirty="0" smtClean="0"/>
              <a:t>= </a:t>
            </a:r>
            <a:r>
              <a:rPr lang="en-US" sz="2200" dirty="0" err="1" smtClean="0"/>
              <a:t>fopen</a:t>
            </a:r>
            <a:r>
              <a:rPr lang="el-GR" sz="2200" dirty="0" smtClean="0"/>
              <a:t>(</a:t>
            </a:r>
            <a:r>
              <a:rPr lang="en-US" sz="2200" dirty="0" err="1" smtClean="0"/>
              <a:t>oa</a:t>
            </a:r>
            <a:r>
              <a:rPr lang="el-GR" sz="2200" dirty="0" smtClean="0"/>
              <a:t>, “</a:t>
            </a:r>
            <a:r>
              <a:rPr lang="en-US" sz="2200" dirty="0" smtClean="0"/>
              <a:t>r</a:t>
            </a:r>
            <a:r>
              <a:rPr lang="el-GR" sz="2200" dirty="0" smtClean="0"/>
              <a:t>”);</a:t>
            </a:r>
          </a:p>
          <a:p>
            <a:pPr>
              <a:buFont typeface="Wingdings" pitchFamily="2" charset="2"/>
              <a:buChar char="q"/>
            </a:pPr>
            <a:r>
              <a:rPr lang="el-GR" sz="2800" b="1" dirty="0" smtClean="0"/>
              <a:t>Κλείνοντας</a:t>
            </a:r>
            <a:r>
              <a:rPr lang="el-GR" sz="2800" dirty="0" smtClean="0"/>
              <a:t> το αρχείο: </a:t>
            </a:r>
            <a:r>
              <a:rPr lang="en-US" sz="2800" dirty="0" err="1" smtClean="0"/>
              <a:t>fclose</a:t>
            </a:r>
            <a:r>
              <a:rPr lang="el-GR" sz="2800" dirty="0" smtClean="0"/>
              <a:t>(δείκτης αρχείου); </a:t>
            </a:r>
            <a:r>
              <a:rPr lang="el-GR" sz="2800" dirty="0" smtClean="0">
                <a:sym typeface="Wingdings" pitchFamily="2" charset="2"/>
              </a:rPr>
              <a:t> </a:t>
            </a:r>
            <a:r>
              <a:rPr lang="en-US" sz="2800" dirty="0" err="1" smtClean="0">
                <a:sym typeface="Wingdings" pitchFamily="2" charset="2"/>
              </a:rPr>
              <a:t>fclose</a:t>
            </a:r>
            <a:r>
              <a:rPr lang="en-US" sz="2800" dirty="0" smtClean="0">
                <a:sym typeface="Wingdings" pitchFamily="2" charset="2"/>
              </a:rPr>
              <a:t>(g</a:t>
            </a:r>
            <a:r>
              <a:rPr lang="el-GR" sz="2800" dirty="0" smtClean="0">
                <a:sym typeface="Wingdings" pitchFamily="2" charset="2"/>
              </a:rPr>
              <a:t>);</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35496" y="-315416"/>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mtClean="0"/>
              <a:t>Ανοίγοντας Ένα Αρχείο</a:t>
            </a:r>
            <a:endParaRPr lang="el-GR"/>
          </a:p>
        </p:txBody>
      </p:sp>
      <p:sp>
        <p:nvSpPr>
          <p:cNvPr id="6" name="Θέση περιεχομένου 2"/>
          <p:cNvSpPr>
            <a:spLocks noGrp="1"/>
          </p:cNvSpPr>
          <p:nvPr>
            <p:ph idx="1"/>
          </p:nvPr>
        </p:nvSpPr>
        <p:spPr>
          <a:xfrm>
            <a:off x="467544" y="836712"/>
            <a:ext cx="8219256" cy="5472608"/>
          </a:xfrm>
        </p:spPr>
        <p:txBody>
          <a:bodyPr>
            <a:noAutofit/>
          </a:bodyPr>
          <a:lstStyle/>
          <a:p>
            <a:pPr>
              <a:buFont typeface="Wingdings" panose="05000000000000000000" pitchFamily="2" charset="2"/>
              <a:buChar char="q"/>
            </a:pPr>
            <a:r>
              <a:rPr lang="el-GR" sz="2400" dirty="0" smtClean="0"/>
              <a:t>Δείκτης Αρχείου</a:t>
            </a:r>
            <a:r>
              <a:rPr lang="en-IE" sz="2400" dirty="0" smtClean="0"/>
              <a:t> = </a:t>
            </a:r>
            <a:r>
              <a:rPr lang="en-IE" sz="2400" dirty="0" err="1" smtClean="0"/>
              <a:t>fopen</a:t>
            </a:r>
            <a:r>
              <a:rPr lang="en-IE" sz="2400" dirty="0" smtClean="0"/>
              <a:t>(“</a:t>
            </a:r>
            <a:r>
              <a:rPr lang="el-GR" sz="2400" dirty="0" smtClean="0"/>
              <a:t>φυσικό όνομα αρχείου</a:t>
            </a:r>
            <a:r>
              <a:rPr lang="en-IE" sz="2400" dirty="0" smtClean="0"/>
              <a:t>”, “</a:t>
            </a:r>
            <a:r>
              <a:rPr lang="el-GR" sz="2400" dirty="0" smtClean="0"/>
              <a:t>κατάσταση</a:t>
            </a:r>
            <a:r>
              <a:rPr lang="en-IE" sz="2400" dirty="0" smtClean="0"/>
              <a:t>”);</a:t>
            </a:r>
            <a:endParaRPr lang="el-GR" sz="2400" dirty="0" smtClean="0"/>
          </a:p>
          <a:p>
            <a:pPr>
              <a:buFont typeface="Wingdings" panose="05000000000000000000" pitchFamily="2" charset="2"/>
              <a:buChar char="q"/>
            </a:pPr>
            <a:r>
              <a:rPr lang="el-GR" sz="2400" dirty="0" smtClean="0"/>
              <a:t>Κατάσταση:</a:t>
            </a:r>
            <a:endParaRPr lang="en-IE" sz="2400" dirty="0" smtClean="0"/>
          </a:p>
          <a:p>
            <a:pPr>
              <a:buFont typeface="Wingdings" panose="05000000000000000000" pitchFamily="2" charset="2"/>
              <a:buChar char="q"/>
            </a:pPr>
            <a:r>
              <a:rPr lang="en-IE" sz="2400" dirty="0" smtClean="0"/>
              <a:t>“</a:t>
            </a:r>
            <a:r>
              <a:rPr lang="en-IE" sz="2400" b="1" dirty="0" smtClean="0">
                <a:solidFill>
                  <a:srgbClr val="7030A0"/>
                </a:solidFill>
              </a:rPr>
              <a:t>r</a:t>
            </a:r>
            <a:r>
              <a:rPr lang="en-IE" sz="2400" dirty="0" smtClean="0"/>
              <a:t>”: </a:t>
            </a:r>
            <a:r>
              <a:rPr lang="el-GR" sz="2400" dirty="0" smtClean="0"/>
              <a:t>ανοίγει ένα αρχείο μόνο για διάβασμα. Το αρχείο πρέπει να υπάρχει</a:t>
            </a:r>
            <a:r>
              <a:rPr lang="el-GR" sz="2400" dirty="0" smtClean="0">
                <a:latin typeface="Arial" charset="0"/>
              </a:rPr>
              <a:t>.</a:t>
            </a:r>
            <a:r>
              <a:rPr lang="en-IE" sz="2400" dirty="0" smtClean="0"/>
              <a:t> </a:t>
            </a:r>
            <a:endParaRPr lang="el-GR" sz="2400" dirty="0" smtClean="0">
              <a:latin typeface="Arial" charset="0"/>
            </a:endParaRPr>
          </a:p>
          <a:p>
            <a:pPr>
              <a:buFont typeface="Wingdings" panose="05000000000000000000" pitchFamily="2" charset="2"/>
              <a:buChar char="q"/>
            </a:pPr>
            <a:r>
              <a:rPr lang="en-IE" sz="2400" dirty="0" smtClean="0"/>
              <a:t>“</a:t>
            </a:r>
            <a:r>
              <a:rPr lang="en-IE" sz="2400" b="1" dirty="0" smtClean="0">
                <a:solidFill>
                  <a:srgbClr val="000099"/>
                </a:solidFill>
              </a:rPr>
              <a:t>w</a:t>
            </a:r>
            <a:r>
              <a:rPr lang="en-IE" sz="2400" dirty="0" smtClean="0"/>
              <a:t>”: </a:t>
            </a:r>
            <a:r>
              <a:rPr lang="el-GR" sz="2400" dirty="0" smtClean="0"/>
              <a:t>ανοίγει ένα αρχείο μόνο για γράψιμο</a:t>
            </a:r>
            <a:r>
              <a:rPr lang="en-IE" sz="2400" dirty="0" smtClean="0"/>
              <a:t>. </a:t>
            </a:r>
            <a:r>
              <a:rPr lang="el-GR" sz="2400" dirty="0" smtClean="0"/>
              <a:t>Το αρχείο δημιουργείται αν δεν υπάρχει. Ένα υπάρχον αρχείο θα </a:t>
            </a:r>
            <a:r>
              <a:rPr lang="el-GR" sz="2400" b="1" dirty="0" smtClean="0"/>
              <a:t>αντικατασταθεί</a:t>
            </a:r>
            <a:r>
              <a:rPr lang="el-GR" sz="2400" dirty="0" smtClean="0"/>
              <a:t>!</a:t>
            </a:r>
            <a:r>
              <a:rPr lang="en-IE" sz="2400" dirty="0" smtClean="0"/>
              <a:t> </a:t>
            </a:r>
            <a:endParaRPr lang="el-GR" sz="2400" dirty="0" smtClean="0"/>
          </a:p>
          <a:p>
            <a:pPr>
              <a:buFont typeface="Wingdings" panose="05000000000000000000" pitchFamily="2" charset="2"/>
              <a:buChar char="q"/>
            </a:pPr>
            <a:r>
              <a:rPr lang="en-IE" sz="2400" dirty="0" smtClean="0"/>
              <a:t>“</a:t>
            </a:r>
            <a:r>
              <a:rPr lang="en-IE" sz="2400" b="1" dirty="0" smtClean="0">
                <a:solidFill>
                  <a:srgbClr val="7030A0"/>
                </a:solidFill>
              </a:rPr>
              <a:t>a</a:t>
            </a:r>
            <a:r>
              <a:rPr lang="en-IE" sz="2400" dirty="0" smtClean="0"/>
              <a:t>”: </a:t>
            </a:r>
            <a:r>
              <a:rPr lang="el-GR" sz="2400" dirty="0" smtClean="0"/>
              <a:t>ανοίγει ένα αρχείο μόνο για</a:t>
            </a:r>
            <a:r>
              <a:rPr lang="el-GR" sz="2400" dirty="0" smtClean="0">
                <a:latin typeface="Arial" charset="0"/>
              </a:rPr>
              <a:t> </a:t>
            </a:r>
            <a:r>
              <a:rPr lang="el-GR" sz="2400" dirty="0" smtClean="0"/>
              <a:t>γράψιμο</a:t>
            </a:r>
            <a:r>
              <a:rPr lang="en-IE" sz="2400" dirty="0" smtClean="0"/>
              <a:t>, </a:t>
            </a:r>
            <a:r>
              <a:rPr lang="el-GR" sz="2400" dirty="0" smtClean="0"/>
              <a:t>οι πληροφορίες θα τοποθετηθούν στο </a:t>
            </a:r>
            <a:r>
              <a:rPr lang="el-GR" sz="2400" b="1" dirty="0" smtClean="0"/>
              <a:t>τέλος</a:t>
            </a:r>
            <a:r>
              <a:rPr lang="el-GR" sz="2400" dirty="0" smtClean="0"/>
              <a:t> του αρχείου</a:t>
            </a:r>
            <a:r>
              <a:rPr lang="el-GR" sz="2400" dirty="0"/>
              <a:t>.</a:t>
            </a:r>
            <a:endParaRPr lang="en-IE" sz="2400" dirty="0" smtClean="0"/>
          </a:p>
          <a:p>
            <a:pPr>
              <a:buFont typeface="Wingdings" panose="05000000000000000000" pitchFamily="2" charset="2"/>
              <a:buChar char="q"/>
            </a:pPr>
            <a:r>
              <a:rPr lang="en-IE" sz="2400" dirty="0" smtClean="0"/>
              <a:t>“</a:t>
            </a:r>
            <a:r>
              <a:rPr lang="en-IE" sz="2400" b="1" dirty="0" smtClean="0">
                <a:solidFill>
                  <a:srgbClr val="000099"/>
                </a:solidFill>
              </a:rPr>
              <a:t>r+</a:t>
            </a:r>
            <a:r>
              <a:rPr lang="en-IE" sz="2400" dirty="0" smtClean="0"/>
              <a:t>”: </a:t>
            </a:r>
            <a:r>
              <a:rPr lang="el-GR" sz="2400" dirty="0" smtClean="0"/>
              <a:t>ανοίγει ένα αρχείο  διάβασμα</a:t>
            </a:r>
            <a:r>
              <a:rPr lang="el-GR" sz="2400" dirty="0" smtClean="0">
                <a:latin typeface="Arial" charset="0"/>
              </a:rPr>
              <a:t> </a:t>
            </a:r>
            <a:r>
              <a:rPr lang="el-GR" sz="2400" dirty="0" smtClean="0"/>
              <a:t>και γράψιμο. Το αρχείο πρέπει να υπάρχει ήδη</a:t>
            </a:r>
            <a:r>
              <a:rPr lang="el-GR" sz="2400" dirty="0" smtClean="0">
                <a:latin typeface="Arial" charset="0"/>
              </a:rPr>
              <a:t>.</a:t>
            </a:r>
            <a:r>
              <a:rPr lang="el-GR" sz="2400" b="1" dirty="0" smtClean="0"/>
              <a:t> </a:t>
            </a:r>
            <a:endParaRPr lang="el-GR" sz="2400" b="1" dirty="0" smtClean="0">
              <a:latin typeface="Arial" charset="0"/>
            </a:endParaRPr>
          </a:p>
          <a:p>
            <a:pPr>
              <a:buFont typeface="Wingdings" panose="05000000000000000000" pitchFamily="2" charset="2"/>
              <a:buChar char="q"/>
            </a:pPr>
            <a:endParaRPr lang="el-GR" sz="2400" dirty="0" smtClean="0"/>
          </a:p>
        </p:txBody>
      </p:sp>
      <p:sp>
        <p:nvSpPr>
          <p:cNvPr id="5"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Αρχείων κειμένου</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2013 9:39:24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10,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13,14,5,1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6,18,17,5,"/>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9,7,5,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3,11,12,10,9,"/>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9,10,11,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7,8,10,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5,11,12,10,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5,8,9,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5,8,9,7,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5,8,9,7,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6,8,5,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7,9,6,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6,9,10,5,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6,11,5,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6,17,5,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6,9,10,5,4,"/>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5,6,7,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6,7,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6D5FF7A-F089-4BD2-B734-547821BEC28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3862</TotalTime>
  <Words>3161</Words>
  <Application>Microsoft Office PowerPoint</Application>
  <PresentationFormat>Προβολή στην οθόνη (4:3)</PresentationFormat>
  <Paragraphs>570</Paragraphs>
  <Slides>42</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Θέμα του Office</vt:lpstr>
      <vt:lpstr>Δομές Δεδομένων και Αρχεία</vt:lpstr>
      <vt:lpstr>Άδειες Χρήσης</vt:lpstr>
      <vt:lpstr>Χρηματοδότηση</vt:lpstr>
      <vt:lpstr>Σκοποί  ενότητας</vt:lpstr>
      <vt:lpstr>Περιεχόμενα ενότητας</vt:lpstr>
      <vt:lpstr>Binary και ASCII (αρχεία κειμένου) Files</vt:lpstr>
      <vt:lpstr>Δήλωση Μεταβλητής Αρχείου</vt:lpstr>
      <vt:lpstr>Άνοιγμα / Κλείσιμο Αρχείων Κειμένου</vt:lpstr>
      <vt:lpstr>Ανοίγοντας Ένα Αρχείο</vt:lpstr>
      <vt:lpstr>Διάβασμα/Γράψιμο Χαρακτήρα από/προς Αρχείο</vt:lpstr>
      <vt:lpstr>Διάβασμα/Γράψιμο Συμβολοσειράς από/προς Αρχείο</vt:lpstr>
      <vt:lpstr>Χρήση των printf / scanf </vt:lpstr>
      <vt:lpstr>Τέλος Αρχείου</vt:lpstr>
      <vt:lpstr>Παράδειγμα 1α: Διαβάζοντας από ένα Αρχείο</vt:lpstr>
      <vt:lpstr>Παράδειγμα 1β: Διαβάζοντας από ένα Αρχείο</vt:lpstr>
      <vt:lpstr>Παράδειγμα 1α: Γράφοντας σε ένα Αρχείο</vt:lpstr>
      <vt:lpstr>Παράδειγμα 1β: Γράφοντας σε ένα Αρχείο</vt:lpstr>
      <vt:lpstr>Παράδειγμα 2: Αντιγραφή Αρχείου (1 από 3)</vt:lpstr>
      <vt:lpstr>Παράδειγμα 2: Αντιγραφή Αρχείου(2 από 3)</vt:lpstr>
      <vt:lpstr>Παράδειγμα 2: Αντιγραφή Αρχείου (3 από 3)</vt:lpstr>
      <vt:lpstr>Ακολουθία Fibonacci</vt:lpstr>
      <vt:lpstr>Παράδειγμα 3α:Ακολουθία Fibonacci</vt:lpstr>
      <vt:lpstr>Παράδειγμα 3β:Ακολουθία Fibonacci (1 από 2)</vt:lpstr>
      <vt:lpstr>Παράδειγμα 3β:Ακολουθία Fibonacci (2 από 2)</vt:lpstr>
      <vt:lpstr>Συνήθη Λάθη</vt:lpstr>
      <vt:lpstr>Άσκηση 1</vt:lpstr>
      <vt:lpstr>Άσκηση 1: Λύση</vt:lpstr>
      <vt:lpstr>Άσκηση 2</vt:lpstr>
      <vt:lpstr>Άσκηση 2: Λύση</vt:lpstr>
      <vt:lpstr>Μετάφραση/Εκτέλεση </vt:lpstr>
      <vt:lpstr>Η Standard Library</vt:lpstr>
      <vt:lpstr>Πρότυπο Δομής - Structure </vt:lpstr>
      <vt:lpstr>Πρότυπα Συναρτήσεων</vt:lpstr>
      <vt:lpstr>Γεωμετρικές Συναρτήσεις</vt:lpstr>
      <vt:lpstr>Χρήση Header Files του χρήστη</vt:lpstr>
      <vt:lpstr>Άσκηση 1</vt:lpstr>
      <vt:lpstr>Header File</vt:lpstr>
      <vt:lpstr>Πρόγραμμα</vt:lpstr>
      <vt:lpstr>Άσκηση 2</vt:lpstr>
      <vt:lpstr>Header File</vt:lpstr>
      <vt:lpstr>Πρόγραμμα</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Δομές Δεδομένων και Αρχεία: Διαχείριση Αρχείων κειμένου</dc:title>
  <dc:creator>Ηλίας Κ. Σάββας</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Windows User</cp:lastModifiedBy>
  <cp:revision>312</cp:revision>
  <dcterms:created xsi:type="dcterms:W3CDTF">2012-09-06T09:03:05Z</dcterms:created>
  <dcterms:modified xsi:type="dcterms:W3CDTF">2013-10-01T06:39:46Z</dcterms:modified>
</cp:coreProperties>
</file>