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ags/tag38.xml" ContentType="application/vnd.openxmlformats-officedocument.presentationml.tags+xml"/>
  <Override PartName="/ppt/tags/tag56.xml" ContentType="application/vnd.openxmlformats-officedocument.presentationml.tags+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notesSlides/notesSlide23.xml" ContentType="application/vnd.openxmlformats-officedocument.presentationml.notesSlide+xml"/>
  <Override PartName="/ppt/tags/tag45.xml" ContentType="application/vnd.openxmlformats-officedocument.presentationml.tags+xml"/>
  <Override PartName="/ppt/notesSlides/notesSlide12.xml" ContentType="application/vnd.openxmlformats-officedocument.presentationml.notesSlide+xml"/>
  <Override PartName="/ppt/tags/tag34.xml" ContentType="application/vnd.openxmlformats-officedocument.presentationml.tags+xml"/>
  <Override PartName="/ppt/notesSlides/notesSlide30.xml" ContentType="application/vnd.openxmlformats-officedocument.presentationml.notesSlide+xml"/>
  <Override PartName="/ppt/tags/tag52.xml" ContentType="application/vnd.openxmlformats-officedocument.presentationml.tags+xml"/>
  <Override PartName="/ppt/tags/tag12.xml" ContentType="application/vnd.openxmlformats-officedocument.presentationml.tags+xml"/>
  <Override PartName="/ppt/notesSlides/notesSlide7.xml" ContentType="application/vnd.openxmlformats-officedocument.presentationml.notesSlide+xml"/>
  <Override PartName="/ppt/tags/tag23.xml" ContentType="application/vnd.openxmlformats-officedocument.presentationml.tags+xml"/>
  <Override PartName="/ppt/tags/tag41.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tags/tag39.xml" ContentType="application/vnd.openxmlformats-officedocument.presentationml.tags+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tags/tag28.xml" ContentType="application/vnd.openxmlformats-officedocument.presentationml.tags+xml"/>
  <Override PartName="/ppt/notesSlides/notesSlide24.xml" ContentType="application/vnd.openxmlformats-officedocument.presentationml.notesSlide+xml"/>
  <Override PartName="/ppt/tags/tag57.xml" ContentType="application/vnd.openxmlformats-officedocument.presentationml.tags+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notesSlides/notesSlide13.xml" ContentType="application/vnd.openxmlformats-officedocument.presentationml.notesSlide+xml"/>
  <Override PartName="/ppt/tags/tag35.xml" ContentType="application/vnd.openxmlformats-officedocument.presentationml.tags+xml"/>
  <Override PartName="/ppt/notesSlides/notesSlide22.xml" ContentType="application/vnd.openxmlformats-officedocument.presentationml.notesSlide+xml"/>
  <Override PartName="/ppt/tags/tag46.xml" ContentType="application/vnd.openxmlformats-officedocument.presentationml.tags+xml"/>
  <Override PartName="/ppt/tags/tag55.xml" ContentType="application/vnd.openxmlformats-officedocument.presentationml.tags+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tags/tag15.xml" ContentType="application/vnd.openxmlformats-officedocument.presentationml.tags+xml"/>
  <Override PartName="/ppt/notesSlides/notesSlide8.xml" ContentType="application/vnd.openxmlformats-officedocument.presentationml.notesSlide+xml"/>
  <Override PartName="/ppt/notesSlides/notesSlide11.xml" ContentType="application/vnd.openxmlformats-officedocument.presentationml.notesSlide+xml"/>
  <Override PartName="/ppt/tags/tag24.xml" ContentType="application/vnd.openxmlformats-officedocument.presentationml.tags+xml"/>
  <Default Extension="gif" ContentType="image/gif"/>
  <Override PartName="/ppt/tags/tag33.xml" ContentType="application/vnd.openxmlformats-officedocument.presentationml.tags+xml"/>
  <Override PartName="/ppt/notesSlides/notesSlide20.xml" ContentType="application/vnd.openxmlformats-officedocument.presentationml.notesSlide+xml"/>
  <Override PartName="/ppt/tags/tag44.xml" ContentType="application/vnd.openxmlformats-officedocument.presentationml.tags+xml"/>
  <Override PartName="/ppt/notesSlides/notesSlide31.xml" ContentType="application/vnd.openxmlformats-officedocument.presentationml.notesSlide+xml"/>
  <Override PartName="/ppt/tags/tag53.xml" ContentType="application/vnd.openxmlformats-officedocument.presentationml.tags+xml"/>
  <Override PartName="/ppt/tags/tag62.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tags/tag60.xml" ContentType="application/vnd.openxmlformats-officedocument.presentationml.tags+xml"/>
  <Override PartName="/ppt/slides/slide8.xml" ContentType="application/vnd.openxmlformats-officedocument.presentationml.slide+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tags/tag58.xml" ContentType="application/vnd.openxmlformats-officedocument.presentationml.tags+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tags/tag29.xml" ContentType="application/vnd.openxmlformats-officedocument.presentationml.tags+xml"/>
  <Override PartName="/ppt/notesSlides/notesSlide25.xml" ContentType="application/vnd.openxmlformats-officedocument.presentationml.notesSlide+xml"/>
  <Override PartName="/ppt/tags/tag47.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notesSlides/notesSlide14.xml" ContentType="application/vnd.openxmlformats-officedocument.presentationml.notesSlide+xml"/>
  <Override PartName="/ppt/tags/tag36.xml" ContentType="application/vnd.openxmlformats-officedocument.presentationml.tags+xml"/>
  <Override PartName="/ppt/tags/tag54.xml" ContentType="application/vnd.openxmlformats-officedocument.presentationml.tags+xml"/>
  <Override PartName="/ppt/notesSlides/notesSlide32.xml" ContentType="application/vnd.openxmlformats-officedocument.presentationml.notesSlide+xml"/>
  <Override PartName="/ppt/commentAuthors.xml" ContentType="application/vnd.openxmlformats-officedocument.presentationml.commentAuthors+xml"/>
  <Override PartName="/ppt/tags/tag14.xml" ContentType="application/vnd.openxmlformats-officedocument.presentationml.tags+xml"/>
  <Override PartName="/ppt/notesSlides/notesSlide9.xml" ContentType="application/vnd.openxmlformats-officedocument.presentationml.notesSlide+xml"/>
  <Override PartName="/ppt/tags/tag25.xml" ContentType="application/vnd.openxmlformats-officedocument.presentationml.tags+xml"/>
  <Override PartName="/ppt/notesSlides/notesSlide21.xml" ContentType="application/vnd.openxmlformats-officedocument.presentationml.notesSlide+xml"/>
  <Override PartName="/ppt/tags/tag43.xml" ContentType="application/vnd.openxmlformats-officedocument.presentationml.tags+xml"/>
  <Override PartName="/ppt/tags/tag61.xml" ContentType="application/vnd.openxmlformats-officedocument.presentationml.tags+xml"/>
  <Override PartName="/ppt/notesSlides/notesSlide10.xml" ContentType="application/vnd.openxmlformats-officedocument.presentationml.notesSlide+xml"/>
  <Override PartName="/ppt/tags/tag32.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tags/tag21.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tags/tag3.xml" ContentType="application/vnd.openxmlformats-officedocument.presentationml.tags+xml"/>
  <Override PartName="/ppt/tags/tag59.xml" ContentType="application/vnd.openxmlformats-officedocument.presentationml.tags+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notesSlides/notesSlide15.xml" ContentType="application/vnd.openxmlformats-officedocument.presentationml.notesSlide+xml"/>
  <Override PartName="/ppt/tags/tag37.xml" ContentType="application/vnd.openxmlformats-officedocument.presentationml.tags+xml"/>
  <Override PartName="/ppt/notesSlides/notesSlide26.xml" ContentType="application/vnd.openxmlformats-officedocument.presentationml.notesSlide+xml"/>
  <Override PartName="/ppt/tags/tag48.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44"/>
  </p:notesMasterIdLst>
  <p:sldIdLst>
    <p:sldId id="256" r:id="rId3"/>
    <p:sldId id="417" r:id="rId4"/>
    <p:sldId id="315" r:id="rId5"/>
    <p:sldId id="261" r:id="rId6"/>
    <p:sldId id="262" r:id="rId7"/>
    <p:sldId id="273" r:id="rId8"/>
    <p:sldId id="284" r:id="rId9"/>
    <p:sldId id="282" r:id="rId10"/>
    <p:sldId id="396" r:id="rId11"/>
    <p:sldId id="397" r:id="rId12"/>
    <p:sldId id="398" r:id="rId13"/>
    <p:sldId id="399" r:id="rId14"/>
    <p:sldId id="320" r:id="rId15"/>
    <p:sldId id="321" r:id="rId16"/>
    <p:sldId id="400" r:id="rId17"/>
    <p:sldId id="401" r:id="rId18"/>
    <p:sldId id="402" r:id="rId19"/>
    <p:sldId id="403" r:id="rId20"/>
    <p:sldId id="318" r:id="rId21"/>
    <p:sldId id="324" r:id="rId22"/>
    <p:sldId id="404" r:id="rId23"/>
    <p:sldId id="405" r:id="rId24"/>
    <p:sldId id="406" r:id="rId25"/>
    <p:sldId id="407" r:id="rId26"/>
    <p:sldId id="408" r:id="rId27"/>
    <p:sldId id="409" r:id="rId28"/>
    <p:sldId id="410" r:id="rId29"/>
    <p:sldId id="411" r:id="rId30"/>
    <p:sldId id="412" r:id="rId31"/>
    <p:sldId id="413" r:id="rId32"/>
    <p:sldId id="414" r:id="rId33"/>
    <p:sldId id="415" r:id="rId34"/>
    <p:sldId id="281" r:id="rId35"/>
    <p:sldId id="283" r:id="rId36"/>
    <p:sldId id="285" r:id="rId37"/>
    <p:sldId id="317" r:id="rId38"/>
    <p:sldId id="325" r:id="rId39"/>
    <p:sldId id="326" r:id="rId40"/>
    <p:sldId id="327" r:id="rId41"/>
    <p:sldId id="416" r:id="rId42"/>
    <p:sldId id="280" r:id="rId43"/>
  </p:sldIdLst>
  <p:sldSz cx="9144000" cy="6858000" type="screen4x3"/>
  <p:notesSz cx="6858000" cy="9144000"/>
  <p:custDataLst>
    <p:tags r:id="rId45"/>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08" autoAdjust="0"/>
    <p:restoredTop sz="99339" autoAdjust="0"/>
  </p:normalViewPr>
  <p:slideViewPr>
    <p:cSldViewPr>
      <p:cViewPr>
        <p:scale>
          <a:sx n="50" d="100"/>
          <a:sy n="50" d="100"/>
        </p:scale>
        <p:origin x="-3540" y="-1866"/>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commentAuthors" Target="commentAuthor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5/11/2015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11</a:t>
            </a:fld>
            <a:endParaRPr lang="el-GR"/>
          </a:p>
        </p:txBody>
      </p:sp>
    </p:spTree>
    <p:extLst>
      <p:ext uri="{BB962C8B-B14F-4D97-AF65-F5344CB8AC3E}">
        <p14:creationId xmlns="" xmlns:p14="http://schemas.microsoft.com/office/powerpoint/2010/main" val="3902994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12</a:t>
            </a:fld>
            <a:endParaRPr lang="el-GR"/>
          </a:p>
        </p:txBody>
      </p:sp>
    </p:spTree>
    <p:extLst>
      <p:ext uri="{BB962C8B-B14F-4D97-AF65-F5344CB8AC3E}">
        <p14:creationId xmlns="" xmlns:p14="http://schemas.microsoft.com/office/powerpoint/2010/main" val="3902994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13</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15</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16</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17</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18</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20</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21</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DCCA508-3B63-4BA9-93AF-AA2EFF565143}" type="slidenum">
              <a:rPr lang="el-GR" smtClean="0"/>
              <a:pPr/>
              <a:t>3</a:t>
            </a:fld>
            <a:endParaRPr lang="el-GR"/>
          </a:p>
        </p:txBody>
      </p:sp>
    </p:spTree>
    <p:extLst>
      <p:ext uri="{BB962C8B-B14F-4D97-AF65-F5344CB8AC3E}">
        <p14:creationId xmlns="" xmlns:p14="http://schemas.microsoft.com/office/powerpoint/2010/main" val="8363420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22</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23</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24</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25</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26</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27</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28</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29</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30</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31</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 xmlns:p14="http://schemas.microsoft.com/office/powerpoint/2010/main" val="41568307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32</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33</a:t>
            </a:fld>
            <a:endParaRPr lang="el-GR"/>
          </a:p>
        </p:txBody>
      </p:sp>
    </p:spTree>
    <p:extLst>
      <p:ext uri="{BB962C8B-B14F-4D97-AF65-F5344CB8AC3E}">
        <p14:creationId xmlns="" xmlns:p14="http://schemas.microsoft.com/office/powerpoint/2010/main" val="18417991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n-US" baseline="0" dirty="0" smtClean="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34</a:t>
            </a:fld>
            <a:endParaRPr lang="el-GR" dirty="0"/>
          </a:p>
        </p:txBody>
      </p:sp>
    </p:spTree>
    <p:extLst>
      <p:ext uri="{BB962C8B-B14F-4D97-AF65-F5344CB8AC3E}">
        <p14:creationId xmlns="" xmlns:p14="http://schemas.microsoft.com/office/powerpoint/2010/main" val="24044648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35</a:t>
            </a:fld>
            <a:endParaRPr lang="el-GR" dirty="0"/>
          </a:p>
        </p:txBody>
      </p:sp>
    </p:spTree>
    <p:extLst>
      <p:ext uri="{BB962C8B-B14F-4D97-AF65-F5344CB8AC3E}">
        <p14:creationId xmlns="" xmlns:p14="http://schemas.microsoft.com/office/powerpoint/2010/main" val="32566696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37</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38</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39</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41</a:t>
            </a:fld>
            <a:endParaRPr lang="el-GR"/>
          </a:p>
        </p:txBody>
      </p:sp>
    </p:spTree>
    <p:extLst>
      <p:ext uri="{BB962C8B-B14F-4D97-AF65-F5344CB8AC3E}">
        <p14:creationId xmlns=""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 xmlns:p14="http://schemas.microsoft.com/office/powerpoint/2010/main" val="753798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a:t>
            </a:fld>
            <a:endParaRPr lang="el-GR"/>
          </a:p>
        </p:txBody>
      </p:sp>
    </p:spTree>
    <p:extLst>
      <p:ext uri="{BB962C8B-B14F-4D97-AF65-F5344CB8AC3E}">
        <p14:creationId xmlns="" xmlns:p14="http://schemas.microsoft.com/office/powerpoint/2010/main" val="350156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a:t>
            </a:fld>
            <a:endParaRPr lang="el-GR"/>
          </a:p>
        </p:txBody>
      </p:sp>
    </p:spTree>
    <p:extLst>
      <p:ext uri="{BB962C8B-B14F-4D97-AF65-F5344CB8AC3E}">
        <p14:creationId xmlns="" xmlns:p14="http://schemas.microsoft.com/office/powerpoint/2010/main" val="2268669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a:t>
            </a:fld>
            <a:endParaRPr lang="el-GR"/>
          </a:p>
        </p:txBody>
      </p:sp>
    </p:spTree>
    <p:extLst>
      <p:ext uri="{BB962C8B-B14F-4D97-AF65-F5344CB8AC3E}">
        <p14:creationId xmlns="" xmlns:p14="http://schemas.microsoft.com/office/powerpoint/2010/main" val="3902994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a:t>
            </a:fld>
            <a:endParaRPr lang="el-GR"/>
          </a:p>
        </p:txBody>
      </p:sp>
    </p:spTree>
    <p:extLst>
      <p:ext uri="{BB962C8B-B14F-4D97-AF65-F5344CB8AC3E}">
        <p14:creationId xmlns="" xmlns:p14="http://schemas.microsoft.com/office/powerpoint/2010/main" val="3902994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a:t>
            </a:fld>
            <a:endParaRPr lang="el-GR"/>
          </a:p>
        </p:txBody>
      </p:sp>
    </p:spTree>
    <p:extLst>
      <p:ext uri="{BB962C8B-B14F-4D97-AF65-F5344CB8AC3E}">
        <p14:creationId xmlns="" xmlns:p14="http://schemas.microsoft.com/office/powerpoint/2010/main" val="3902994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6.png"/><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image" Target="../media/image7.png"/><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8.gif"/><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10.png"/><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org/licenses/by-sa/3.0/deed.el" TargetMode="Externa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42.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44.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45.xml"/><Relationship Id="rId5" Type="http://schemas.openxmlformats.org/officeDocument/2006/relationships/image" Target="../media/image16.jpe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46.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47.xml"/><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hyperlink" Target="http://www.edulll.gr/" TargetMode="Externa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48.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image" Target="../media/image20.png"/><Relationship Id="rId4"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tags" Target="../tags/tag5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image" Target="../media/image21.jpeg"/><Relationship Id="rId4" Type="http://schemas.openxmlformats.org/officeDocument/2006/relationships/notesSlide" Target="../notesSlides/notesSlide3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55.xml"/><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7.xml"/><Relationship Id="rId1" Type="http://schemas.openxmlformats.org/officeDocument/2006/relationships/tags" Target="../tags/tag56.xml"/><Relationship Id="rId4" Type="http://schemas.openxmlformats.org/officeDocument/2006/relationships/image" Target="../media/image21.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35.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61.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2" Type="http://schemas.openxmlformats.org/officeDocument/2006/relationships/hyperlink" Target="https://www.google.gr/imghp?hl=el&amp;tab=wi&amp;ei=Z2ktVv-1NYO5swHG2rH4Ag&amp;ved=0CBEQqi4oAQ"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7.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62.xml"/><Relationship Id="rId6" Type="http://schemas.openxmlformats.org/officeDocument/2006/relationships/hyperlink" Target="http://www.edulll.gr/" TargetMode="External"/><Relationship Id="rId5" Type="http://schemas.openxmlformats.org/officeDocument/2006/relationships/image" Target="../media/image26.png"/><Relationship Id="rId4" Type="http://schemas.openxmlformats.org/officeDocument/2006/relationships/hyperlink" Target="http://www.creativecommons.gr/?page_id=118"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5.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Τίτλος 1"/>
          <p:cNvSpPr>
            <a:spLocks noGrp="1"/>
          </p:cNvSpPr>
          <p:nvPr>
            <p:ph type="ctrTitle"/>
          </p:nvPr>
        </p:nvSpPr>
        <p:spPr>
          <a:xfrm>
            <a:off x="685800" y="1382911"/>
            <a:ext cx="7772400" cy="1254001"/>
          </a:xfrm>
        </p:spPr>
        <p:txBody>
          <a:bodyPr/>
          <a:lstStyle/>
          <a:p>
            <a:r>
              <a:rPr lang="el-GR" dirty="0"/>
              <a:t>Γενική Μικροβιολογία </a:t>
            </a:r>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2636912"/>
            <a:ext cx="7776864" cy="4056856"/>
          </a:xfrm>
        </p:spPr>
        <p:txBody>
          <a:bodyPr>
            <a:noAutofit/>
          </a:bodyPr>
          <a:lstStyle/>
          <a:p>
            <a:r>
              <a:rPr lang="el-GR" sz="2800" b="1" dirty="0"/>
              <a:t>Ενότητα </a:t>
            </a:r>
            <a:r>
              <a:rPr lang="en-US" sz="2800" b="1" dirty="0" smtClean="0"/>
              <a:t>4</a:t>
            </a:r>
            <a:r>
              <a:rPr lang="el-GR" sz="2800" b="1" dirty="0" smtClean="0"/>
              <a:t>: </a:t>
            </a:r>
            <a:r>
              <a:rPr lang="el-GR" sz="2800" dirty="0" smtClean="0"/>
              <a:t>Θρέψη και μεταβολισμός των μικροοργανισμών.</a:t>
            </a:r>
          </a:p>
          <a:p>
            <a:endParaRPr lang="en-GB" sz="2800" dirty="0">
              <a:cs typeface="Times New Roman" pitchFamily="18" charset="0"/>
            </a:endParaRPr>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Ιωάννης </a:t>
            </a:r>
            <a:r>
              <a:rPr lang="el-GR" sz="2800" dirty="0" err="1"/>
              <a:t>Γιαβάσης</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Καθηγητής</a:t>
            </a:r>
            <a:r>
              <a:rPr lang="fi-FI" sz="2800" dirty="0"/>
              <a:t>,</a:t>
            </a:r>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Τεχνολογίας Τροφίμων</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643487"/>
            <a:ext cx="4310289" cy="1025873"/>
          </a:xfrm>
          <a:prstGeom prst="rect">
            <a:avLst/>
          </a:prstGeom>
          <a:noFill/>
        </p:spPr>
      </p:pic>
    </p:spTree>
    <p:custDataLst>
      <p:tags r:id="rId1"/>
    </p:custDataLst>
    <p:extLst>
      <p:ext uri="{BB962C8B-B14F-4D97-AF65-F5344CB8AC3E}">
        <p14:creationId xmlns=""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41982" y="0"/>
            <a:ext cx="8424936" cy="1484784"/>
          </a:xfrm>
          <a:noFill/>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Autofit/>
          </a:bodyPr>
          <a:lstStyle/>
          <a:p>
            <a:r>
              <a:rPr lang="el-GR" sz="4000" dirty="0"/>
              <a:t>Θρέψη και μεταβολισμός των μικροοργανισμών </a:t>
            </a:r>
            <a:r>
              <a:rPr lang="el-GR" sz="4000" dirty="0" smtClean="0"/>
              <a:t>(5 </a:t>
            </a:r>
            <a:r>
              <a:rPr lang="el-GR" sz="4000" dirty="0"/>
              <a:t>από 15</a:t>
            </a:r>
            <a:r>
              <a:rPr lang="el-GR" sz="4000" dirty="0" smtClean="0"/>
              <a:t>)</a:t>
            </a:r>
            <a:endParaRPr lang="el-GR" sz="4000" dirty="0"/>
          </a:p>
        </p:txBody>
      </p:sp>
      <p:pic>
        <p:nvPicPr>
          <p:cNvPr id="6" name="Picture 2"/>
          <p:cNvPicPr>
            <a:picLocks noChangeAspect="1" noChangeArrowheads="1"/>
          </p:cNvPicPr>
          <p:nvPr/>
        </p:nvPicPr>
        <p:blipFill>
          <a:blip r:embed="rId5" cstate="print"/>
          <a:srcRect/>
          <a:stretch>
            <a:fillRect/>
          </a:stretch>
        </p:blipFill>
        <p:spPr bwMode="auto">
          <a:xfrm>
            <a:off x="467544" y="1556792"/>
            <a:ext cx="8314685" cy="4536002"/>
          </a:xfrm>
          <a:prstGeom prst="rect">
            <a:avLst/>
          </a:prstGeom>
          <a:noFill/>
          <a:ln w="9525">
            <a:noFill/>
            <a:miter lim="800000"/>
            <a:headEnd/>
            <a:tailEnd/>
          </a:ln>
        </p:spPr>
      </p:pic>
      <p:sp>
        <p:nvSpPr>
          <p:cNvPr id="9"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Θρέψη και μεταβολισμός των μικροοργανισμών</a:t>
            </a:r>
            <a:endParaRPr lang="en-GB" sz="1400" dirty="0">
              <a:cs typeface="Times New Roman" pitchFamily="18" charset="0"/>
            </a:endParaRPr>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10</a:t>
            </a:fld>
            <a:endParaRPr lang="el-GR" dirty="0"/>
          </a:p>
        </p:txBody>
      </p:sp>
    </p:spTree>
    <p:custDataLst>
      <p:tags r:id="rId1"/>
    </p:custDataLst>
    <p:extLst>
      <p:ext uri="{BB962C8B-B14F-4D97-AF65-F5344CB8AC3E}">
        <p14:creationId xmlns="" xmlns:p14="http://schemas.microsoft.com/office/powerpoint/2010/main" val="23155019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41982" y="0"/>
            <a:ext cx="8424936" cy="1412776"/>
          </a:xfrm>
          <a:noFill/>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Autofit/>
          </a:bodyPr>
          <a:lstStyle/>
          <a:p>
            <a:r>
              <a:rPr lang="el-GR" sz="4000" dirty="0"/>
              <a:t>Θρέψη και μεταβολισμός των μικροοργανισμών </a:t>
            </a:r>
            <a:r>
              <a:rPr lang="el-GR" sz="4000" dirty="0" smtClean="0"/>
              <a:t>(6 </a:t>
            </a:r>
            <a:r>
              <a:rPr lang="el-GR" sz="4000" dirty="0"/>
              <a:t>από 15</a:t>
            </a:r>
            <a:r>
              <a:rPr lang="el-GR" sz="4000" dirty="0" smtClean="0"/>
              <a:t>)</a:t>
            </a:r>
            <a:endParaRPr lang="el-GR" sz="4000" dirty="0"/>
          </a:p>
        </p:txBody>
      </p:sp>
      <p:sp>
        <p:nvSpPr>
          <p:cNvPr id="8" name="Rectangle 3"/>
          <p:cNvSpPr txBox="1">
            <a:spLocks noChangeArrowheads="1"/>
          </p:cNvSpPr>
          <p:nvPr>
            <p:custDataLst>
              <p:tags r:id="rId3"/>
            </p:custDataLst>
          </p:nvPr>
        </p:nvSpPr>
        <p:spPr>
          <a:xfrm>
            <a:off x="395288" y="1556792"/>
            <a:ext cx="8281168" cy="3708821"/>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tx1"/>
              </a:buClr>
              <a:buFont typeface="Wingdings" panose="05000000000000000000" pitchFamily="2" charset="2"/>
              <a:buChar char="§"/>
            </a:pPr>
            <a:r>
              <a:rPr lang="el-GR" sz="2400" b="1" dirty="0">
                <a:solidFill>
                  <a:schemeClr val="accent4"/>
                </a:solidFill>
              </a:rPr>
              <a:t>Αυξητικοί παράγοντες: </a:t>
            </a:r>
            <a:r>
              <a:rPr lang="el-GR" sz="2400" dirty="0"/>
              <a:t>βιταμίνες, </a:t>
            </a:r>
            <a:r>
              <a:rPr lang="el-GR" sz="2400" dirty="0" smtClean="0"/>
              <a:t>αμινοξέα </a:t>
            </a:r>
            <a:r>
              <a:rPr lang="el-GR" sz="2400" dirty="0" err="1" smtClean="0"/>
              <a:t>πουρίνες</a:t>
            </a:r>
            <a:r>
              <a:rPr lang="el-GR" sz="2400" dirty="0"/>
              <a:t>, </a:t>
            </a:r>
            <a:r>
              <a:rPr lang="el-GR" sz="2400" dirty="0" err="1" smtClean="0"/>
              <a:t>πυριμιδίνες</a:t>
            </a:r>
            <a:r>
              <a:rPr lang="el-GR" sz="2400" dirty="0" smtClean="0"/>
              <a:t>, </a:t>
            </a:r>
            <a:endParaRPr lang="el-GR" sz="2400" dirty="0"/>
          </a:p>
          <a:p>
            <a:pPr>
              <a:buClr>
                <a:schemeClr val="tx1"/>
              </a:buClr>
              <a:buFont typeface="Wingdings" panose="05000000000000000000" pitchFamily="2" charset="2"/>
              <a:buChar char="§"/>
            </a:pPr>
            <a:r>
              <a:rPr lang="el-GR" sz="2400" dirty="0"/>
              <a:t>Συνήθως λειτουργούν ως τμήματα </a:t>
            </a:r>
            <a:r>
              <a:rPr lang="el-GR" sz="2400" dirty="0" smtClean="0"/>
              <a:t>συνενζύμων,</a:t>
            </a:r>
            <a:endParaRPr lang="el-GR" sz="2400" dirty="0"/>
          </a:p>
          <a:p>
            <a:pPr>
              <a:buClr>
                <a:schemeClr val="tx1"/>
              </a:buClr>
              <a:buFont typeface="Wingdings" panose="05000000000000000000" pitchFamily="2" charset="2"/>
              <a:buChar char="§"/>
            </a:pPr>
            <a:r>
              <a:rPr lang="el-GR" sz="2400" dirty="0"/>
              <a:t>Οι περισσότεροι μικροοργανισμοί μπορούν </a:t>
            </a:r>
            <a:r>
              <a:rPr lang="el-GR" sz="2400" dirty="0" smtClean="0"/>
              <a:t>να </a:t>
            </a:r>
            <a:r>
              <a:rPr lang="el-GR" sz="2400" dirty="0"/>
              <a:t>τις συνθέσουν, κάποιοι πρέπει να τις </a:t>
            </a:r>
            <a:r>
              <a:rPr lang="el-GR" sz="2400" dirty="0" smtClean="0"/>
              <a:t>προσλάβουν </a:t>
            </a:r>
            <a:r>
              <a:rPr lang="el-GR" sz="2400" dirty="0"/>
              <a:t>από το </a:t>
            </a:r>
            <a:r>
              <a:rPr lang="el-GR" sz="2400" dirty="0" smtClean="0"/>
              <a:t>περιβάλλον,</a:t>
            </a:r>
            <a:endParaRPr lang="el-GR" sz="2400" dirty="0"/>
          </a:p>
          <a:p>
            <a:pPr>
              <a:buClr>
                <a:schemeClr val="tx1"/>
              </a:buClr>
              <a:buFont typeface="Wingdings" panose="05000000000000000000" pitchFamily="2" charset="2"/>
              <a:buChar char="§"/>
            </a:pPr>
            <a:r>
              <a:rPr lang="el-GR" sz="2400" dirty="0"/>
              <a:t>Οι βιταμίνες που χρειάζονται </a:t>
            </a:r>
            <a:r>
              <a:rPr lang="el-GR" sz="2400" dirty="0" smtClean="0"/>
              <a:t>συνήθως στους </a:t>
            </a:r>
            <a:r>
              <a:rPr lang="el-GR" sz="2400" dirty="0"/>
              <a:t>μικροοργανισμούς είναι </a:t>
            </a:r>
            <a:r>
              <a:rPr lang="el-GR" sz="2400" dirty="0" smtClean="0"/>
              <a:t>η </a:t>
            </a:r>
            <a:r>
              <a:rPr lang="el-GR" sz="2400" b="1" dirty="0" smtClean="0"/>
              <a:t>θειαμίνη</a:t>
            </a:r>
            <a:r>
              <a:rPr lang="el-GR" sz="2400" b="1" dirty="0"/>
              <a:t>, η </a:t>
            </a:r>
            <a:r>
              <a:rPr lang="el-GR" sz="2400" b="1" dirty="0" err="1"/>
              <a:t>βιοτίνη</a:t>
            </a:r>
            <a:r>
              <a:rPr lang="el-GR" sz="2400" b="1" dirty="0"/>
              <a:t>, η </a:t>
            </a:r>
            <a:r>
              <a:rPr lang="el-GR" sz="2400" b="1" dirty="0" err="1"/>
              <a:t>πυριδοξίνη</a:t>
            </a:r>
            <a:r>
              <a:rPr lang="el-GR" sz="2400" b="1" dirty="0"/>
              <a:t>, </a:t>
            </a:r>
            <a:r>
              <a:rPr lang="el-GR" sz="2400" b="1" dirty="0" smtClean="0"/>
              <a:t>και η </a:t>
            </a:r>
            <a:r>
              <a:rPr lang="el-GR" sz="2400" b="1" dirty="0"/>
              <a:t>κοβαλαμίνη.</a:t>
            </a:r>
            <a:endParaRPr lang="el-GR" sz="2400" dirty="0"/>
          </a:p>
        </p:txBody>
      </p:sp>
      <p:sp>
        <p:nvSpPr>
          <p:cNvPr id="9"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Θρέψη και μεταβολισμός των μικροοργανισμών</a:t>
            </a:r>
            <a:endParaRPr lang="en-GB" sz="1400" dirty="0">
              <a:cs typeface="Times New Roman" pitchFamily="18" charset="0"/>
            </a:endParaRPr>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11</a:t>
            </a:fld>
            <a:endParaRPr lang="el-GR" dirty="0"/>
          </a:p>
        </p:txBody>
      </p:sp>
    </p:spTree>
    <p:custDataLst>
      <p:tags r:id="rId1"/>
    </p:custDataLst>
    <p:extLst>
      <p:ext uri="{BB962C8B-B14F-4D97-AF65-F5344CB8AC3E}">
        <p14:creationId xmlns="" xmlns:p14="http://schemas.microsoft.com/office/powerpoint/2010/main" val="23155019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41982" y="0"/>
            <a:ext cx="8424936" cy="1412776"/>
          </a:xfrm>
          <a:noFill/>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Autofit/>
          </a:bodyPr>
          <a:lstStyle/>
          <a:p>
            <a:r>
              <a:rPr lang="el-GR" sz="4000" dirty="0"/>
              <a:t>Θρέψη και μεταβολισμός των μικροοργανισμών </a:t>
            </a:r>
            <a:r>
              <a:rPr lang="el-GR" sz="4000" dirty="0" smtClean="0"/>
              <a:t>(7 </a:t>
            </a:r>
            <a:r>
              <a:rPr lang="el-GR" sz="4000" dirty="0"/>
              <a:t>από 15</a:t>
            </a:r>
            <a:r>
              <a:rPr lang="el-GR" sz="4000" dirty="0" smtClean="0"/>
              <a:t>)</a:t>
            </a:r>
            <a:endParaRPr lang="el-GR" sz="4000" dirty="0"/>
          </a:p>
        </p:txBody>
      </p:sp>
      <p:pic>
        <p:nvPicPr>
          <p:cNvPr id="6" name="Picture 2"/>
          <p:cNvPicPr>
            <a:picLocks noChangeAspect="1" noChangeArrowheads="1"/>
          </p:cNvPicPr>
          <p:nvPr/>
        </p:nvPicPr>
        <p:blipFill>
          <a:blip r:embed="rId5" cstate="print"/>
          <a:srcRect/>
          <a:stretch>
            <a:fillRect/>
          </a:stretch>
        </p:blipFill>
        <p:spPr bwMode="auto">
          <a:xfrm>
            <a:off x="2915816" y="1318110"/>
            <a:ext cx="3606886" cy="5063218"/>
          </a:xfrm>
          <a:prstGeom prst="rect">
            <a:avLst/>
          </a:prstGeom>
          <a:noFill/>
          <a:ln w="9525">
            <a:noFill/>
            <a:miter lim="800000"/>
            <a:headEnd/>
            <a:tailEnd/>
          </a:ln>
        </p:spPr>
      </p:pic>
      <p:sp>
        <p:nvSpPr>
          <p:cNvPr id="9"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Θρέψη και μεταβολισμός των μικροοργανισμών</a:t>
            </a:r>
            <a:endParaRPr lang="en-GB" sz="1400" dirty="0">
              <a:cs typeface="Times New Roman" pitchFamily="18" charset="0"/>
            </a:endParaRPr>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12</a:t>
            </a:fld>
            <a:endParaRPr lang="el-GR" dirty="0"/>
          </a:p>
        </p:txBody>
      </p:sp>
    </p:spTree>
    <p:custDataLst>
      <p:tags r:id="rId1"/>
    </p:custDataLst>
    <p:extLst>
      <p:ext uri="{BB962C8B-B14F-4D97-AF65-F5344CB8AC3E}">
        <p14:creationId xmlns="" xmlns:p14="http://schemas.microsoft.com/office/powerpoint/2010/main" val="23155019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descr="Σύστημα Ταξινόμησης Βακτηρίων σε Gram plus και Gram minus."/>
          <p:cNvSpPr>
            <a:spLocks noGrp="1" noChangeArrowheads="1"/>
          </p:cNvSpPr>
          <p:nvPr>
            <p:ph type="title"/>
          </p:nvPr>
        </p:nvSpPr>
        <p:spPr>
          <a:xfrm>
            <a:off x="467544" y="44623"/>
            <a:ext cx="8352928" cy="1380341"/>
          </a:xfrm>
          <a:noFill/>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Θρέψη και μεταβολισμός των μικροοργανισμών </a:t>
            </a:r>
            <a:r>
              <a:rPr lang="el-GR" dirty="0" smtClean="0"/>
              <a:t>(8 </a:t>
            </a:r>
            <a:r>
              <a:rPr lang="el-GR" dirty="0"/>
              <a:t>από 15</a:t>
            </a:r>
            <a:r>
              <a:rPr lang="el-GR" dirty="0" smtClean="0"/>
              <a:t>)</a:t>
            </a:r>
            <a:endParaRPr lang="el-GR" dirty="0">
              <a:latin typeface="+mn-lt"/>
            </a:endParaRPr>
          </a:p>
        </p:txBody>
      </p:sp>
      <p:sp>
        <p:nvSpPr>
          <p:cNvPr id="3" name="Ορθογώνιο 2" descr=".&#10;"/>
          <p:cNvSpPr/>
          <p:nvPr>
            <p:custDataLst>
              <p:tags r:id="rId2"/>
            </p:custDataLst>
          </p:nvPr>
        </p:nvSpPr>
        <p:spPr>
          <a:xfrm>
            <a:off x="395536" y="1424965"/>
            <a:ext cx="8219256" cy="461665"/>
          </a:xfrm>
          <a:prstGeom prst="rect">
            <a:avLst/>
          </a:prstGeom>
        </p:spPr>
        <p:txBody>
          <a:bodyPr wrap="square">
            <a:spAutoFit/>
          </a:bodyPr>
          <a:lstStyle/>
          <a:p>
            <a:r>
              <a:rPr lang="el-GR" sz="2400" dirty="0"/>
              <a:t>Απλοποιημένη σύνοψη του μικροβιακού </a:t>
            </a:r>
            <a:r>
              <a:rPr lang="el-GR" sz="2400" dirty="0" smtClean="0"/>
              <a:t>μεταβολισμού.</a:t>
            </a:r>
            <a:endParaRPr lang="el-GR" sz="2400" dirty="0"/>
          </a:p>
        </p:txBody>
      </p:sp>
      <p:pic>
        <p:nvPicPr>
          <p:cNvPr id="6" name="Picture 2" descr="Εικόνα.&#10;Απλοποιημένη σύνοψη του μικροβιακού μεταβολισμού.&#10;"/>
          <p:cNvPicPr>
            <a:picLocks noChangeAspect="1" noChangeArrowheads="1"/>
          </p:cNvPicPr>
          <p:nvPr/>
        </p:nvPicPr>
        <p:blipFill>
          <a:blip r:embed="rId5" cstate="print"/>
          <a:srcRect/>
          <a:stretch>
            <a:fillRect/>
          </a:stretch>
        </p:blipFill>
        <p:spPr bwMode="auto">
          <a:xfrm>
            <a:off x="1403648" y="1934826"/>
            <a:ext cx="6624736" cy="4518510"/>
          </a:xfrm>
          <a:prstGeom prst="rect">
            <a:avLst/>
          </a:prstGeom>
          <a:noFill/>
        </p:spPr>
      </p:pic>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Θρέψη και μεταβολισμός των μικροοργανισμών</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 xmlns:p14="http://schemas.microsoft.com/office/powerpoint/2010/main" val="36065964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descr="Σύστημα Ταξινόμησης Βακτηρίων σε Gram plus και Gram minus."/>
          <p:cNvSpPr>
            <a:spLocks noGrp="1" noChangeArrowheads="1"/>
          </p:cNvSpPr>
          <p:nvPr>
            <p:ph type="title"/>
          </p:nvPr>
        </p:nvSpPr>
        <p:spPr>
          <a:xfrm>
            <a:off x="467544" y="44624"/>
            <a:ext cx="8352928" cy="1512168"/>
          </a:xfrm>
          <a:noFill/>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a:t>Θρέψη και μεταβολισμός των μικροοργανισμών </a:t>
            </a:r>
            <a:r>
              <a:rPr lang="el-GR" sz="4000" dirty="0" smtClean="0"/>
              <a:t>(9 </a:t>
            </a:r>
            <a:r>
              <a:rPr lang="el-GR" sz="4000" dirty="0"/>
              <a:t>από 15</a:t>
            </a:r>
            <a:r>
              <a:rPr lang="el-GR" sz="4000" dirty="0" smtClean="0"/>
              <a:t>)</a:t>
            </a:r>
            <a:endParaRPr lang="el-GR" sz="4000" dirty="0">
              <a:latin typeface="+mn-lt"/>
            </a:endParaRPr>
          </a:p>
        </p:txBody>
      </p:sp>
      <p:sp>
        <p:nvSpPr>
          <p:cNvPr id="2" name="Ορθογώνιο 1" descr="Διάκριση μικροοργανισμών ως προς τον τρόπο διατροφής, άνω κάτω τελεία,&#10;Φωτότροφοι: χρησιμοποιούν ηλιακή ενέργεια κατά το μεταβολισμό τους,&#10;Χημειότροφοι: τρέφονται με οργανικές (οργανότροφοι) ή ανόργανες (λιθότροφοι) ουσίες προκειμένου να παράγουν ενέργεια,&#10;Αυτότροφοι: δεσμεύουν διοξείδο του άνθρακα από την ατμόσφαιρα ,&#10;Ετερότροφοι: λαμβάνουν άνθρακα από άλλα μόρια, κυρίως οργανικά μόρια (κυρίως σάκχαρα και λιπίδια) ή και ανόργανα (παραδείγματος χάρην CaCO3),&#10;Οι ετερότροφοι μικροοργανισμοί όπως και τα ζώα και ο άνθρωπος πεθαίνουν από έλλειψη τροφής, σε αντίθεση με τους αυτότροφους μικροοργανισμούς. &#10;"/>
          <p:cNvSpPr/>
          <p:nvPr>
            <p:custDataLst>
              <p:tags r:id="rId2"/>
            </p:custDataLst>
          </p:nvPr>
        </p:nvSpPr>
        <p:spPr>
          <a:xfrm>
            <a:off x="467544" y="1556792"/>
            <a:ext cx="8219256" cy="4893647"/>
          </a:xfrm>
          <a:prstGeom prst="rect">
            <a:avLst/>
          </a:prstGeom>
        </p:spPr>
        <p:txBody>
          <a:bodyPr wrap="square">
            <a:spAutoFit/>
          </a:bodyPr>
          <a:lstStyle/>
          <a:p>
            <a:pPr lvl="0"/>
            <a:r>
              <a:rPr lang="el-GR" sz="2400" dirty="0"/>
              <a:t>Διάκριση </a:t>
            </a:r>
            <a:r>
              <a:rPr lang="el-GR" sz="2400" dirty="0" smtClean="0"/>
              <a:t>μικροοργανισμών </a:t>
            </a:r>
            <a:r>
              <a:rPr lang="el-GR" sz="2400" dirty="0"/>
              <a:t>ως προς τον τρόπο </a:t>
            </a:r>
            <a:r>
              <a:rPr lang="el-GR" sz="2400" dirty="0" smtClean="0"/>
              <a:t>διατροφής:</a:t>
            </a:r>
            <a:endParaRPr lang="el-GR" sz="2400" dirty="0"/>
          </a:p>
          <a:p>
            <a:pPr marL="342900" lvl="0" indent="-342900">
              <a:buFont typeface="Wingdings" panose="05000000000000000000" pitchFamily="2" charset="2"/>
              <a:buChar char="§"/>
            </a:pPr>
            <a:r>
              <a:rPr lang="el-GR" sz="2400" dirty="0" err="1"/>
              <a:t>Φωτότροφοι</a:t>
            </a:r>
            <a:r>
              <a:rPr lang="el-GR" sz="2400" dirty="0"/>
              <a:t>: χρησιμοποιούν ηλιακή ενέργεια κατά το μεταβολισμό </a:t>
            </a:r>
            <a:r>
              <a:rPr lang="el-GR" sz="2400" dirty="0" smtClean="0"/>
              <a:t>τους,</a:t>
            </a:r>
            <a:endParaRPr lang="el-GR" sz="2400" dirty="0"/>
          </a:p>
          <a:p>
            <a:pPr marL="342900" lvl="0" indent="-342900">
              <a:buFont typeface="Wingdings" panose="05000000000000000000" pitchFamily="2" charset="2"/>
              <a:buChar char="§"/>
            </a:pPr>
            <a:r>
              <a:rPr lang="el-GR" sz="2400" dirty="0" err="1"/>
              <a:t>Χημειότροφοι</a:t>
            </a:r>
            <a:r>
              <a:rPr lang="el-GR" sz="2400" dirty="0"/>
              <a:t>: τρέφονται με οργανικές (</a:t>
            </a:r>
            <a:r>
              <a:rPr lang="el-GR" sz="2400" dirty="0" err="1"/>
              <a:t>οργανότροφοι</a:t>
            </a:r>
            <a:r>
              <a:rPr lang="el-GR" sz="2400" dirty="0"/>
              <a:t>) ή ανόργανες (</a:t>
            </a:r>
            <a:r>
              <a:rPr lang="el-GR" sz="2400" dirty="0" err="1"/>
              <a:t>λιθότροφοι</a:t>
            </a:r>
            <a:r>
              <a:rPr lang="el-GR" sz="2400" dirty="0"/>
              <a:t>) ουσίες προκειμένου να παράγουν </a:t>
            </a:r>
            <a:r>
              <a:rPr lang="el-GR" sz="2400" dirty="0" smtClean="0"/>
              <a:t>ενέργεια,</a:t>
            </a:r>
            <a:endParaRPr lang="el-GR" sz="2400" dirty="0"/>
          </a:p>
          <a:p>
            <a:pPr marL="342900" lvl="0" indent="-342900">
              <a:buFont typeface="Wingdings" panose="05000000000000000000" pitchFamily="2" charset="2"/>
              <a:buChar char="§"/>
            </a:pPr>
            <a:r>
              <a:rPr lang="el-GR" sz="2400" dirty="0" err="1"/>
              <a:t>Αυτότροφοι</a:t>
            </a:r>
            <a:r>
              <a:rPr lang="el-GR" sz="2400" dirty="0"/>
              <a:t>: δεσμεύουν </a:t>
            </a:r>
            <a:r>
              <a:rPr lang="en-US" sz="2400" dirty="0"/>
              <a:t>CO2 </a:t>
            </a:r>
            <a:r>
              <a:rPr lang="el-GR" sz="2400" dirty="0"/>
              <a:t>από την ατμόσφαιρα </a:t>
            </a:r>
            <a:r>
              <a:rPr lang="el-GR" sz="2400" dirty="0" smtClean="0"/>
              <a:t>,</a:t>
            </a:r>
            <a:endParaRPr lang="el-GR" sz="2400" dirty="0"/>
          </a:p>
          <a:p>
            <a:pPr marL="342900" lvl="0" indent="-342900">
              <a:buFont typeface="Wingdings" panose="05000000000000000000" pitchFamily="2" charset="2"/>
              <a:buChar char="§"/>
            </a:pPr>
            <a:r>
              <a:rPr lang="el-GR" sz="2400" dirty="0" err="1"/>
              <a:t>Ετερότροφοι</a:t>
            </a:r>
            <a:r>
              <a:rPr lang="el-GR" sz="2400" dirty="0"/>
              <a:t>: λαμβάνουν άνθρακα από άλλα μόρια, κυρίως οργανικά μόρια (κυρίως σάκχαρα και λιπίδια) ή και ανόργανα (π.χ. </a:t>
            </a:r>
            <a:r>
              <a:rPr lang="en-US" sz="2400" dirty="0"/>
              <a:t>CaCO3</a:t>
            </a:r>
            <a:r>
              <a:rPr lang="en-US" sz="2400" dirty="0" smtClean="0"/>
              <a:t>)</a:t>
            </a:r>
            <a:r>
              <a:rPr lang="el-GR" sz="2400" dirty="0" smtClean="0"/>
              <a:t>,</a:t>
            </a:r>
            <a:endParaRPr lang="el-GR" sz="2400" dirty="0"/>
          </a:p>
          <a:p>
            <a:pPr marL="342900" lvl="0" indent="-342900">
              <a:buFont typeface="Wingdings" panose="05000000000000000000" pitchFamily="2" charset="2"/>
              <a:buChar char="§"/>
            </a:pPr>
            <a:r>
              <a:rPr lang="el-GR" sz="2400" dirty="0"/>
              <a:t>Οι </a:t>
            </a:r>
            <a:r>
              <a:rPr lang="el-GR" sz="2400" dirty="0" err="1"/>
              <a:t>ετερότροφοι</a:t>
            </a:r>
            <a:r>
              <a:rPr lang="el-GR" sz="2400" dirty="0"/>
              <a:t> μικροοργανισμοί όπως και τα ζώα και ο άνθρωπος πεθαίνουν από έλλειψη τροφής, σε αντίθεση με τους </a:t>
            </a:r>
            <a:r>
              <a:rPr lang="el-GR" sz="2400" dirty="0" err="1"/>
              <a:t>αυτότροφους</a:t>
            </a:r>
            <a:r>
              <a:rPr lang="el-GR" sz="2400" dirty="0"/>
              <a:t> </a:t>
            </a:r>
            <a:r>
              <a:rPr lang="el-GR" sz="2400" dirty="0" smtClean="0"/>
              <a:t>μικροοργανισμούς. </a:t>
            </a:r>
            <a:endParaRPr 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Θρέψη και μεταβολισμός των μικροοργανισμών</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 xmlns:p14="http://schemas.microsoft.com/office/powerpoint/2010/main" val="36065964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descr="Σύστημα Ταξινόμησης Βακτηρίων σε Gram plus και Gram minus."/>
          <p:cNvSpPr>
            <a:spLocks noGrp="1" noChangeArrowheads="1"/>
          </p:cNvSpPr>
          <p:nvPr>
            <p:ph type="title"/>
          </p:nvPr>
        </p:nvSpPr>
        <p:spPr>
          <a:xfrm>
            <a:off x="467544" y="44624"/>
            <a:ext cx="8352928" cy="1368152"/>
          </a:xfrm>
          <a:noFill/>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a:t>Θρέψη και μεταβολισμός των μικροοργανισμών </a:t>
            </a:r>
            <a:r>
              <a:rPr lang="el-GR" sz="4000" dirty="0" smtClean="0"/>
              <a:t>(10 </a:t>
            </a:r>
            <a:r>
              <a:rPr lang="el-GR" sz="4000" dirty="0"/>
              <a:t>από 15</a:t>
            </a:r>
            <a:r>
              <a:rPr lang="el-GR" sz="4000" dirty="0" smtClean="0"/>
              <a:t>)</a:t>
            </a:r>
            <a:endParaRPr lang="el-GR" sz="4000" dirty="0">
              <a:latin typeface="+mn-lt"/>
            </a:endParaRPr>
          </a:p>
        </p:txBody>
      </p:sp>
      <p:pic>
        <p:nvPicPr>
          <p:cNvPr id="6" name="Picture 2" descr="http://www.cis.yale.edu/ynhti/curriculum/images/2010/3/10.03.06.01.jpg"/>
          <p:cNvPicPr>
            <a:picLocks noChangeAspect="1" noChangeArrowheads="1"/>
          </p:cNvPicPr>
          <p:nvPr/>
        </p:nvPicPr>
        <p:blipFill>
          <a:blip r:embed="rId4" cstate="print"/>
          <a:srcRect/>
          <a:stretch>
            <a:fillRect/>
          </a:stretch>
        </p:blipFill>
        <p:spPr bwMode="auto">
          <a:xfrm>
            <a:off x="403367" y="1916832"/>
            <a:ext cx="8284039" cy="3528392"/>
          </a:xfrm>
          <a:prstGeom prst="rect">
            <a:avLst/>
          </a:prstGeom>
          <a:noFill/>
        </p:spPr>
      </p:pic>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Θρέψη και μεταβολισμός των μικροοργανισμών</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 xmlns:p14="http://schemas.microsoft.com/office/powerpoint/2010/main" val="13028897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descr="Σύστημα Ταξινόμησης Βακτηρίων σε Gram plus και Gram minus."/>
          <p:cNvSpPr>
            <a:spLocks noGrp="1" noChangeArrowheads="1"/>
          </p:cNvSpPr>
          <p:nvPr>
            <p:ph type="title"/>
          </p:nvPr>
        </p:nvSpPr>
        <p:spPr>
          <a:xfrm>
            <a:off x="467544" y="44624"/>
            <a:ext cx="8352928" cy="1296144"/>
          </a:xfrm>
          <a:noFill/>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a:t>Θρέψη και μεταβολισμός των μικροοργανισμών (</a:t>
            </a:r>
            <a:r>
              <a:rPr lang="el-GR" sz="4000" dirty="0" smtClean="0"/>
              <a:t>11 </a:t>
            </a:r>
            <a:r>
              <a:rPr lang="el-GR" sz="4000" dirty="0"/>
              <a:t>από 15</a:t>
            </a:r>
            <a:r>
              <a:rPr lang="el-GR" sz="4000" dirty="0" smtClean="0"/>
              <a:t>)</a:t>
            </a:r>
            <a:endParaRPr lang="el-GR" sz="4000" dirty="0">
              <a:latin typeface="+mn-lt"/>
            </a:endParaRPr>
          </a:p>
        </p:txBody>
      </p:sp>
      <p:sp>
        <p:nvSpPr>
          <p:cNvPr id="2" name="Ορθογώνιο 1"/>
          <p:cNvSpPr/>
          <p:nvPr>
            <p:custDataLst>
              <p:tags r:id="rId2"/>
            </p:custDataLst>
          </p:nvPr>
        </p:nvSpPr>
        <p:spPr>
          <a:xfrm>
            <a:off x="467544" y="1412776"/>
            <a:ext cx="8219256" cy="461665"/>
          </a:xfrm>
          <a:prstGeom prst="rect">
            <a:avLst/>
          </a:prstGeom>
        </p:spPr>
        <p:txBody>
          <a:bodyPr wrap="square">
            <a:spAutoFit/>
          </a:bodyPr>
          <a:lstStyle/>
          <a:p>
            <a:pPr lvl="0"/>
            <a:r>
              <a:rPr lang="el-GR" sz="2400" dirty="0"/>
              <a:t>Διάκριση </a:t>
            </a:r>
            <a:r>
              <a:rPr lang="el-GR" sz="2400" dirty="0" smtClean="0"/>
              <a:t>μικροοργανισμών </a:t>
            </a:r>
            <a:r>
              <a:rPr lang="el-GR" sz="2400" dirty="0"/>
              <a:t>ως προς τον τρόπο </a:t>
            </a:r>
            <a:r>
              <a:rPr lang="el-GR" sz="2400" dirty="0" smtClean="0"/>
              <a:t>διατροφής.</a:t>
            </a:r>
            <a:endParaRPr lang="el-GR" sz="2400" dirty="0"/>
          </a:p>
        </p:txBody>
      </p:sp>
      <p:pic>
        <p:nvPicPr>
          <p:cNvPr id="6" name="Picture 4"/>
          <p:cNvPicPr>
            <a:picLocks noChangeAspect="1" noChangeArrowheads="1"/>
          </p:cNvPicPr>
          <p:nvPr/>
        </p:nvPicPr>
        <p:blipFill>
          <a:blip r:embed="rId5" cstate="print"/>
          <a:srcRect/>
          <a:stretch>
            <a:fillRect/>
          </a:stretch>
        </p:blipFill>
        <p:spPr bwMode="auto">
          <a:xfrm>
            <a:off x="874472" y="1916832"/>
            <a:ext cx="7369936" cy="4497491"/>
          </a:xfrm>
          <a:prstGeom prst="rect">
            <a:avLst/>
          </a:prstGeom>
          <a:noFill/>
        </p:spPr>
      </p:pic>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Θρέψη και μεταβολισμός των μικροοργανισμών</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16</a:t>
            </a:fld>
            <a:endParaRPr lang="el-GR" sz="1400" dirty="0"/>
          </a:p>
        </p:txBody>
      </p:sp>
    </p:spTree>
    <p:custDataLst>
      <p:tags r:id="rId1"/>
    </p:custDataLst>
    <p:extLst>
      <p:ext uri="{BB962C8B-B14F-4D97-AF65-F5344CB8AC3E}">
        <p14:creationId xmlns="" xmlns:p14="http://schemas.microsoft.com/office/powerpoint/2010/main" val="13028897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44624"/>
            <a:ext cx="8352928" cy="1351602"/>
          </a:xfrm>
          <a:noFill/>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Θρέψη και μεταβολισμός των μικροοργανισμών (</a:t>
            </a:r>
            <a:r>
              <a:rPr lang="el-GR" dirty="0" smtClean="0"/>
              <a:t>12 </a:t>
            </a:r>
            <a:r>
              <a:rPr lang="el-GR" dirty="0"/>
              <a:t>από 15</a:t>
            </a:r>
            <a:r>
              <a:rPr lang="el-GR" dirty="0" smtClean="0"/>
              <a:t>)</a:t>
            </a:r>
            <a:endParaRPr lang="el-GR" dirty="0">
              <a:latin typeface="+mn-lt"/>
            </a:endParaRPr>
          </a:p>
        </p:txBody>
      </p:sp>
      <p:sp>
        <p:nvSpPr>
          <p:cNvPr id="2" name="Ορθογώνιο 1" descr="Οι (ετερότροφοι) μικροοργανισμοί απαιτούν διάφορα θρεπτικά συστατικά:&#10;Πηγές άνθρακα (σάκχαρα / ολιγοσακχαρίτες / πολυσακχαρίτες, λίπη, πρωτεΐνες)&#10;Πηγές νατρίου (πρωτεΐνες, αμινοξέα, NH4+, NO2-, ΝΟ3-  άλατα)&#10;Πηγές φωσφόρου (πρωτεΐνες, αμινοξέα, ΡΟ43+ άλατα) &#10;Πηγές θείου (πρωτεΐνες, αμινοξέα, SO42+  άλατα)&#10;Μέταλλα και ιχνοστοιχεία (K κάλιο, Na νάτριο, Mg Μαγνήσιο, Fe σίδηρος, Mn μαγγάνιο, Ca ασβέστιο, Cu χαλκός, και λοιπά)&#10;Βιταμίνες&#10;Και βέβαια πάνω από όλα Νερό!&#10;"/>
          <p:cNvSpPr/>
          <p:nvPr>
            <p:custDataLst>
              <p:tags r:id="rId2"/>
            </p:custDataLst>
          </p:nvPr>
        </p:nvSpPr>
        <p:spPr>
          <a:xfrm>
            <a:off x="467544" y="1916832"/>
            <a:ext cx="8219256" cy="3785652"/>
          </a:xfrm>
          <a:prstGeom prst="rect">
            <a:avLst/>
          </a:prstGeom>
        </p:spPr>
        <p:txBody>
          <a:bodyPr wrap="square">
            <a:spAutoFit/>
          </a:bodyPr>
          <a:lstStyle/>
          <a:p>
            <a:pPr lvl="0">
              <a:buNone/>
            </a:pPr>
            <a:r>
              <a:rPr lang="el-GR" sz="2400" dirty="0"/>
              <a:t>Οι (</a:t>
            </a:r>
            <a:r>
              <a:rPr lang="el-GR" sz="2400" dirty="0" err="1"/>
              <a:t>ετερότροφοι</a:t>
            </a:r>
            <a:r>
              <a:rPr lang="el-GR" sz="2400" dirty="0"/>
              <a:t>) μικροοργανισμοί απαιτούν διάφορα θρεπτικά </a:t>
            </a:r>
            <a:r>
              <a:rPr lang="el-GR" sz="2400" dirty="0" smtClean="0"/>
              <a:t>συστατικά:</a:t>
            </a:r>
            <a:endParaRPr lang="el-GR" sz="2400" dirty="0"/>
          </a:p>
          <a:p>
            <a:pPr marL="342900" lvl="0" indent="-342900">
              <a:buFont typeface="Wingdings" panose="05000000000000000000" pitchFamily="2" charset="2"/>
              <a:buChar char="§"/>
            </a:pPr>
            <a:r>
              <a:rPr lang="el-GR" sz="2400" dirty="0"/>
              <a:t>Πηγές </a:t>
            </a:r>
            <a:r>
              <a:rPr lang="en-US" sz="2400" dirty="0"/>
              <a:t>C</a:t>
            </a:r>
            <a:r>
              <a:rPr lang="el-GR" sz="2400" dirty="0"/>
              <a:t> (</a:t>
            </a:r>
            <a:r>
              <a:rPr lang="el-GR" sz="2400" dirty="0" smtClean="0"/>
              <a:t>σάκχαρα / </a:t>
            </a:r>
            <a:r>
              <a:rPr lang="el-GR" sz="2400" dirty="0" err="1" smtClean="0"/>
              <a:t>ολιγοσακχαρίτες</a:t>
            </a:r>
            <a:r>
              <a:rPr lang="el-GR" sz="2400" dirty="0" smtClean="0"/>
              <a:t> / πολυσακχαρίτες</a:t>
            </a:r>
            <a:r>
              <a:rPr lang="el-GR" sz="2400" dirty="0"/>
              <a:t>, λίπη, πρωτεΐνες)</a:t>
            </a:r>
          </a:p>
          <a:p>
            <a:pPr marL="342900" lvl="0" indent="-342900">
              <a:buFont typeface="Wingdings" panose="05000000000000000000" pitchFamily="2" charset="2"/>
              <a:buChar char="§"/>
            </a:pPr>
            <a:r>
              <a:rPr lang="el-GR" sz="2400" dirty="0"/>
              <a:t>Πηγές Ν</a:t>
            </a:r>
            <a:r>
              <a:rPr lang="en-US" sz="2400" dirty="0"/>
              <a:t> </a:t>
            </a:r>
            <a:r>
              <a:rPr lang="el-GR" sz="2400" dirty="0"/>
              <a:t>(πρωτεΐνες, αμινοξέα</a:t>
            </a:r>
            <a:r>
              <a:rPr lang="el-GR" sz="2400" dirty="0" smtClean="0"/>
              <a:t>, </a:t>
            </a:r>
            <a:r>
              <a:rPr lang="en-US" sz="2400" dirty="0" smtClean="0"/>
              <a:t>NH</a:t>
            </a:r>
            <a:r>
              <a:rPr lang="el-GR" sz="2400" baseline="-25000" dirty="0"/>
              <a:t>4</a:t>
            </a:r>
            <a:r>
              <a:rPr lang="el-GR" sz="2400" baseline="30000" dirty="0" smtClean="0"/>
              <a:t>+</a:t>
            </a:r>
            <a:r>
              <a:rPr lang="el-GR" sz="2400" dirty="0" smtClean="0"/>
              <a:t>, </a:t>
            </a:r>
            <a:r>
              <a:rPr lang="en-US" sz="2400" dirty="0" smtClean="0"/>
              <a:t>NO</a:t>
            </a:r>
            <a:r>
              <a:rPr lang="el-GR" sz="2400" baseline="-25000" dirty="0"/>
              <a:t>2</a:t>
            </a:r>
            <a:r>
              <a:rPr lang="el-GR" sz="2400" baseline="30000" dirty="0"/>
              <a:t>-</a:t>
            </a:r>
            <a:r>
              <a:rPr lang="el-GR" sz="2400" dirty="0"/>
              <a:t>, ΝΟ</a:t>
            </a:r>
            <a:r>
              <a:rPr lang="el-GR" sz="2400" baseline="-25000" dirty="0"/>
              <a:t>3</a:t>
            </a:r>
            <a:r>
              <a:rPr lang="el-GR" sz="2400" baseline="30000" dirty="0"/>
              <a:t>-  </a:t>
            </a:r>
            <a:r>
              <a:rPr lang="el-GR" sz="2400" dirty="0"/>
              <a:t>άλατα</a:t>
            </a:r>
            <a:r>
              <a:rPr lang="en-US" sz="2400" dirty="0"/>
              <a:t>)</a:t>
            </a:r>
          </a:p>
          <a:p>
            <a:pPr marL="342900" lvl="0" indent="-342900">
              <a:buFont typeface="Wingdings" panose="05000000000000000000" pitchFamily="2" charset="2"/>
              <a:buChar char="§"/>
            </a:pPr>
            <a:r>
              <a:rPr lang="el-GR" sz="2400" dirty="0"/>
              <a:t>Πηγές Ρ (πρωτεΐνες, αμινοξέα, ΡΟ</a:t>
            </a:r>
            <a:r>
              <a:rPr lang="el-GR" sz="2400" baseline="-25000" dirty="0"/>
              <a:t>4</a:t>
            </a:r>
            <a:r>
              <a:rPr lang="el-GR" sz="2400" baseline="30000" dirty="0"/>
              <a:t>3+ </a:t>
            </a:r>
            <a:r>
              <a:rPr lang="el-GR" sz="2400" dirty="0"/>
              <a:t>άλατα</a:t>
            </a:r>
            <a:r>
              <a:rPr lang="en-US" sz="2400" dirty="0"/>
              <a:t>)</a:t>
            </a:r>
            <a:r>
              <a:rPr lang="el-GR" sz="2400" dirty="0"/>
              <a:t> </a:t>
            </a:r>
          </a:p>
          <a:p>
            <a:pPr marL="342900" lvl="0" indent="-342900">
              <a:buFont typeface="Wingdings" panose="05000000000000000000" pitchFamily="2" charset="2"/>
              <a:buChar char="§"/>
            </a:pPr>
            <a:r>
              <a:rPr lang="el-GR" sz="2400" dirty="0"/>
              <a:t>Πηγές </a:t>
            </a:r>
            <a:r>
              <a:rPr lang="en-US" sz="2400" dirty="0"/>
              <a:t>S</a:t>
            </a:r>
            <a:r>
              <a:rPr lang="el-GR" sz="2400" dirty="0"/>
              <a:t> (πρωτεΐνες, αμινοξέα, </a:t>
            </a:r>
            <a:r>
              <a:rPr lang="en-US" sz="2400" dirty="0"/>
              <a:t>SO</a:t>
            </a:r>
            <a:r>
              <a:rPr lang="el-GR" sz="2400" baseline="-25000" dirty="0"/>
              <a:t>4</a:t>
            </a:r>
            <a:r>
              <a:rPr lang="en-US" sz="2400" baseline="30000" dirty="0"/>
              <a:t>2</a:t>
            </a:r>
            <a:r>
              <a:rPr lang="el-GR" sz="2400" baseline="30000" dirty="0"/>
              <a:t>+  </a:t>
            </a:r>
            <a:r>
              <a:rPr lang="el-GR" sz="2400" dirty="0"/>
              <a:t>άλατα</a:t>
            </a:r>
            <a:r>
              <a:rPr lang="en-US" sz="2400" dirty="0"/>
              <a:t>)</a:t>
            </a:r>
            <a:endParaRPr lang="el-GR" sz="2400" dirty="0"/>
          </a:p>
          <a:p>
            <a:pPr marL="342900" lvl="0" indent="-342900">
              <a:buFont typeface="Wingdings" panose="05000000000000000000" pitchFamily="2" charset="2"/>
              <a:buChar char="§"/>
            </a:pPr>
            <a:r>
              <a:rPr lang="el-GR" sz="2400" dirty="0"/>
              <a:t>Μέταλλα</a:t>
            </a:r>
            <a:r>
              <a:rPr lang="en-US" sz="2400" dirty="0"/>
              <a:t> </a:t>
            </a:r>
            <a:r>
              <a:rPr lang="el-GR" sz="2400" dirty="0"/>
              <a:t>και ιχνοστοιχεία (Κ, Ν</a:t>
            </a:r>
            <a:r>
              <a:rPr lang="en-US" sz="2400" dirty="0"/>
              <a:t>a, Mg, Fe, </a:t>
            </a:r>
            <a:r>
              <a:rPr lang="en-US" sz="2400" dirty="0" err="1"/>
              <a:t>Mn</a:t>
            </a:r>
            <a:r>
              <a:rPr lang="en-US" sz="2400" dirty="0"/>
              <a:t>, Ca, Cu, </a:t>
            </a:r>
            <a:r>
              <a:rPr lang="el-GR" sz="2400" dirty="0"/>
              <a:t>κλπ)</a:t>
            </a:r>
          </a:p>
          <a:p>
            <a:pPr marL="342900" lvl="0" indent="-342900">
              <a:buFont typeface="Wingdings" panose="05000000000000000000" pitchFamily="2" charset="2"/>
              <a:buChar char="§"/>
            </a:pPr>
            <a:r>
              <a:rPr lang="el-GR" sz="2400" dirty="0"/>
              <a:t>Βιταμίνες</a:t>
            </a:r>
          </a:p>
          <a:p>
            <a:pPr marL="342900" lvl="0" indent="-342900">
              <a:buFont typeface="Wingdings" panose="05000000000000000000" pitchFamily="2" charset="2"/>
              <a:buChar char="§"/>
            </a:pPr>
            <a:r>
              <a:rPr lang="el-GR" sz="2400" dirty="0"/>
              <a:t>Και βέβαια πάνω από όλα Νερό!</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Θρέψη και μεταβολισμός των μικροοργανισμών</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17</a:t>
            </a:fld>
            <a:endParaRPr lang="el-GR" sz="1400" dirty="0"/>
          </a:p>
        </p:txBody>
      </p:sp>
    </p:spTree>
    <p:custDataLst>
      <p:tags r:id="rId1"/>
    </p:custDataLst>
    <p:extLst>
      <p:ext uri="{BB962C8B-B14F-4D97-AF65-F5344CB8AC3E}">
        <p14:creationId xmlns="" xmlns:p14="http://schemas.microsoft.com/office/powerpoint/2010/main" val="13028897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44623"/>
            <a:ext cx="8352928" cy="1410543"/>
          </a:xfrm>
          <a:noFill/>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Θρέψη και μεταβολισμός των μικροοργανισμών (</a:t>
            </a:r>
            <a:r>
              <a:rPr lang="el-GR" dirty="0" smtClean="0"/>
              <a:t>13 </a:t>
            </a:r>
            <a:r>
              <a:rPr lang="el-GR" dirty="0"/>
              <a:t>από 15</a:t>
            </a:r>
            <a:r>
              <a:rPr lang="el-GR" dirty="0" smtClean="0"/>
              <a:t>)</a:t>
            </a:r>
            <a:endParaRPr lang="el-GR" dirty="0">
              <a:latin typeface="+mn-lt"/>
            </a:endParaRPr>
          </a:p>
        </p:txBody>
      </p:sp>
      <p:sp>
        <p:nvSpPr>
          <p:cNvPr id="6" name="Ορθογώνιο 5" descr="Οι αυτότροφοι χρειάζονται μόνο νερό, διοξείδιο του άνθρακα κάποια άλατα, ιχνοστοιχεία.&#10;Με τα παραπάνω υλικά γίνεται η Βιοσύνθεση δομικών μορίων του κυττάρου, άνω κατώ τελεία,&#10;Αμινοξέων, ενζύμων, πρωτεϊνών,  σακχάρων-πολυσακχαριτών,  λιπιδίων,&#10;Νουκλεοτιδίων (DNA, RNA, ATP),&#10;Βιταμινών,&#10;Κατά τον καταβολισμό (εκτός από ενέργεια) παράγονται και διάφορα παράπλευρα προϊόντα που εκκρίνει το κύτταρο, όπως:&#10;Οργανικά οξέα, αλκοόλες, κετόνες, διοξείδιο του άνθρακα, Η2S, NH3, H2O2, διακετύλιο, και λοιπά.&#10;"/>
          <p:cNvSpPr/>
          <p:nvPr>
            <p:custDataLst>
              <p:tags r:id="rId2"/>
            </p:custDataLst>
          </p:nvPr>
        </p:nvSpPr>
        <p:spPr>
          <a:xfrm>
            <a:off x="563689" y="1455167"/>
            <a:ext cx="8123111" cy="4893647"/>
          </a:xfrm>
          <a:prstGeom prst="rect">
            <a:avLst/>
          </a:prstGeom>
        </p:spPr>
        <p:txBody>
          <a:bodyPr wrap="square">
            <a:spAutoFit/>
          </a:bodyPr>
          <a:lstStyle/>
          <a:p>
            <a:pPr lvl="0"/>
            <a:r>
              <a:rPr lang="el-GR" sz="2400" dirty="0"/>
              <a:t>Οι </a:t>
            </a:r>
            <a:r>
              <a:rPr lang="el-GR" sz="2400" dirty="0" err="1"/>
              <a:t>αυτότροφοι</a:t>
            </a:r>
            <a:r>
              <a:rPr lang="el-GR" sz="2400" dirty="0"/>
              <a:t> χρειάζονται μόνο νερό, </a:t>
            </a:r>
            <a:r>
              <a:rPr lang="en-US" sz="2400" dirty="0"/>
              <a:t>CO</a:t>
            </a:r>
            <a:r>
              <a:rPr lang="en-US" sz="2400" baseline="-25000" dirty="0"/>
              <a:t>2</a:t>
            </a:r>
            <a:r>
              <a:rPr lang="en-US" sz="2400" dirty="0"/>
              <a:t> </a:t>
            </a:r>
            <a:r>
              <a:rPr lang="el-GR" sz="2400" dirty="0"/>
              <a:t>κάποια </a:t>
            </a:r>
            <a:r>
              <a:rPr lang="el-GR" sz="2400" dirty="0" smtClean="0"/>
              <a:t>άλατα-ιχνοστοιχεία.</a:t>
            </a:r>
            <a:endParaRPr lang="el-GR" sz="2400" dirty="0"/>
          </a:p>
          <a:p>
            <a:r>
              <a:rPr lang="el-GR" sz="2400" dirty="0"/>
              <a:t>Με τα παραπάνω υλικά γίνεται η Βιοσύνθεση δομικών μορίων του κυττάρου:</a:t>
            </a:r>
          </a:p>
          <a:p>
            <a:pPr marL="342900" indent="-342900">
              <a:buFont typeface="Wingdings" panose="05000000000000000000" pitchFamily="2" charset="2"/>
              <a:buChar char="§"/>
            </a:pPr>
            <a:r>
              <a:rPr lang="el-GR" sz="2400" dirty="0"/>
              <a:t>Αμινοξέων, ενζύμων, πρωτεϊνών,  σακχάρων-πολυσακχαριτών,  </a:t>
            </a:r>
            <a:r>
              <a:rPr lang="el-GR" sz="2400" dirty="0" smtClean="0"/>
              <a:t>λιπιδίων,</a:t>
            </a:r>
            <a:endParaRPr lang="el-GR" sz="2400" dirty="0">
              <a:sym typeface="Symbol" pitchFamily="18" charset="2"/>
            </a:endParaRPr>
          </a:p>
          <a:p>
            <a:pPr marL="342900" lvl="0" indent="-342900">
              <a:buFont typeface="Wingdings" panose="05000000000000000000" pitchFamily="2" charset="2"/>
              <a:buChar char="§"/>
            </a:pPr>
            <a:r>
              <a:rPr lang="el-GR" sz="2400" dirty="0" err="1"/>
              <a:t>Νουκλεοτιδίων</a:t>
            </a:r>
            <a:r>
              <a:rPr lang="el-GR" sz="2400" dirty="0"/>
              <a:t> (</a:t>
            </a:r>
            <a:r>
              <a:rPr lang="en-US" sz="2400" dirty="0"/>
              <a:t>DNA</a:t>
            </a:r>
            <a:r>
              <a:rPr lang="el-GR" sz="2400" dirty="0"/>
              <a:t>, </a:t>
            </a:r>
            <a:r>
              <a:rPr lang="en-US" sz="2400" dirty="0"/>
              <a:t>RNA</a:t>
            </a:r>
            <a:r>
              <a:rPr lang="el-GR" sz="2400" dirty="0"/>
              <a:t>, </a:t>
            </a:r>
            <a:r>
              <a:rPr lang="en-US" sz="2400" dirty="0"/>
              <a:t>ATP</a:t>
            </a:r>
            <a:r>
              <a:rPr lang="el-GR" sz="2400" dirty="0" smtClean="0"/>
              <a:t>),</a:t>
            </a:r>
            <a:endParaRPr lang="el-GR" sz="2400" dirty="0"/>
          </a:p>
          <a:p>
            <a:pPr marL="342900" lvl="0" indent="-342900">
              <a:buFont typeface="Wingdings" panose="05000000000000000000" pitchFamily="2" charset="2"/>
              <a:buChar char="§"/>
            </a:pPr>
            <a:r>
              <a:rPr lang="el-GR" sz="2400" dirty="0" smtClean="0"/>
              <a:t>Βιταμινών,</a:t>
            </a:r>
            <a:endParaRPr lang="el-GR" sz="2400" dirty="0"/>
          </a:p>
          <a:p>
            <a:pPr lvl="0"/>
            <a:r>
              <a:rPr lang="el-GR" sz="2400" dirty="0"/>
              <a:t>Κατά τον καταβολισμό (εκτός από ενέργεια) παράγονται και διάφορα παράπλευρα προϊόντα που εκκρίνει το κύτταρο, όπως:</a:t>
            </a:r>
          </a:p>
          <a:p>
            <a:pPr marL="342900" lvl="0" indent="-342900">
              <a:buFont typeface="Wingdings" panose="05000000000000000000" pitchFamily="2" charset="2"/>
              <a:buChar char="§"/>
            </a:pPr>
            <a:r>
              <a:rPr lang="el-GR" sz="2400" dirty="0"/>
              <a:t>Οργανικά οξέα, αλκοόλες, κετόνες, </a:t>
            </a:r>
            <a:r>
              <a:rPr lang="en-US" sz="2400" dirty="0"/>
              <a:t>CO</a:t>
            </a:r>
            <a:r>
              <a:rPr lang="en-US" sz="2400" baseline="-25000" dirty="0"/>
              <a:t>2</a:t>
            </a:r>
            <a:r>
              <a:rPr lang="en-US" sz="2400" dirty="0"/>
              <a:t>,</a:t>
            </a:r>
            <a:r>
              <a:rPr lang="el-GR" sz="2400" dirty="0"/>
              <a:t> Η</a:t>
            </a:r>
            <a:r>
              <a:rPr lang="el-GR" sz="2400" baseline="-25000" dirty="0"/>
              <a:t>2</a:t>
            </a:r>
            <a:r>
              <a:rPr lang="en-US" sz="2400" dirty="0"/>
              <a:t>S, NH</a:t>
            </a:r>
            <a:r>
              <a:rPr lang="en-US" sz="2400" baseline="-25000" dirty="0"/>
              <a:t>3</a:t>
            </a:r>
            <a:r>
              <a:rPr lang="en-US" sz="2400" dirty="0"/>
              <a:t>, H</a:t>
            </a:r>
            <a:r>
              <a:rPr lang="en-US" sz="2400" baseline="-25000" dirty="0"/>
              <a:t>2</a:t>
            </a:r>
            <a:r>
              <a:rPr lang="en-US" sz="2400" dirty="0"/>
              <a:t>O</a:t>
            </a:r>
            <a:r>
              <a:rPr lang="en-US" sz="2400" baseline="-25000" dirty="0"/>
              <a:t>2</a:t>
            </a:r>
            <a:r>
              <a:rPr lang="en-US" sz="2400" dirty="0"/>
              <a:t>, </a:t>
            </a:r>
            <a:r>
              <a:rPr lang="el-GR" sz="2400" dirty="0" err="1"/>
              <a:t>διακετύλιο</a:t>
            </a:r>
            <a:r>
              <a:rPr lang="el-GR" sz="2400" dirty="0"/>
              <a:t>, κλπ.</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Θρέψη και μεταβολισμός των μικροοργανισμών</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18</a:t>
            </a:fld>
            <a:endParaRPr lang="el-GR" sz="1400" dirty="0"/>
          </a:p>
        </p:txBody>
      </p:sp>
    </p:spTree>
    <p:custDataLst>
      <p:tags r:id="rId1"/>
    </p:custDataLst>
    <p:extLst>
      <p:ext uri="{BB962C8B-B14F-4D97-AF65-F5344CB8AC3E}">
        <p14:creationId xmlns="" xmlns:p14="http://schemas.microsoft.com/office/powerpoint/2010/main" val="13028897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custDataLst>
              <p:tags r:id="rId2"/>
            </p:custDataLst>
          </p:nvPr>
        </p:nvSpPr>
        <p:spPr>
          <a:xfrm>
            <a:off x="395536" y="116632"/>
            <a:ext cx="8424936" cy="1368152"/>
          </a:xfrm>
        </p:spPr>
        <p:txBody>
          <a:bodyPr>
            <a:noAutofit/>
          </a:bodyPr>
          <a:lstStyle/>
          <a:p>
            <a:r>
              <a:rPr lang="el-GR" dirty="0"/>
              <a:t>Θρέψη και μεταβολισμός των μικροοργανισμών (</a:t>
            </a:r>
            <a:r>
              <a:rPr lang="el-GR" dirty="0" smtClean="0"/>
              <a:t>14 </a:t>
            </a:r>
            <a:r>
              <a:rPr lang="el-GR" dirty="0"/>
              <a:t>από 15</a:t>
            </a:r>
            <a:r>
              <a:rPr lang="el-GR" dirty="0" smtClean="0"/>
              <a:t>)</a:t>
            </a:r>
            <a:endParaRPr lang="el-GR" dirty="0">
              <a:latin typeface="+mn-lt"/>
            </a:endParaRPr>
          </a:p>
        </p:txBody>
      </p:sp>
      <p:sp>
        <p:nvSpPr>
          <p:cNvPr id="2" name="Ορθογώνιο 1" descr=".&#10;"/>
          <p:cNvSpPr/>
          <p:nvPr/>
        </p:nvSpPr>
        <p:spPr>
          <a:xfrm>
            <a:off x="539552" y="1484784"/>
            <a:ext cx="8136904" cy="461665"/>
          </a:xfrm>
          <a:prstGeom prst="rect">
            <a:avLst/>
          </a:prstGeom>
        </p:spPr>
        <p:txBody>
          <a:bodyPr wrap="square">
            <a:spAutoFit/>
          </a:bodyPr>
          <a:lstStyle/>
          <a:p>
            <a:pPr>
              <a:buNone/>
            </a:pPr>
            <a:r>
              <a:rPr lang="el-GR" sz="2400" dirty="0" smtClean="0"/>
              <a:t>Σύνοψη </a:t>
            </a:r>
            <a:r>
              <a:rPr lang="el-GR" sz="2400" dirty="0"/>
              <a:t>του μικροβιακού </a:t>
            </a:r>
            <a:r>
              <a:rPr lang="el-GR" sz="2400" dirty="0" smtClean="0"/>
              <a:t>μεταβολισμού.</a:t>
            </a:r>
            <a:endParaRPr lang="el-GR" sz="2400" dirty="0"/>
          </a:p>
        </p:txBody>
      </p:sp>
      <p:pic>
        <p:nvPicPr>
          <p:cNvPr id="6" name="Picture 2" descr="Εικόνα.&#10;Σύνοψη του μικροβιακού μεταβολισμού.&#10;"/>
          <p:cNvPicPr>
            <a:picLocks noChangeAspect="1" noChangeArrowheads="1"/>
          </p:cNvPicPr>
          <p:nvPr/>
        </p:nvPicPr>
        <p:blipFill>
          <a:blip r:embed="rId4" cstate="print"/>
          <a:srcRect/>
          <a:stretch>
            <a:fillRect/>
          </a:stretch>
        </p:blipFill>
        <p:spPr bwMode="auto">
          <a:xfrm>
            <a:off x="1656184" y="1931640"/>
            <a:ext cx="5940152" cy="4539222"/>
          </a:xfrm>
          <a:prstGeom prst="rect">
            <a:avLst/>
          </a:prstGeom>
          <a:noFill/>
        </p:spPr>
      </p:pic>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Θρέψη και μεταβολισμός των μικροοργανισμών</a:t>
            </a:r>
            <a:endParaRPr lang="en-GB" sz="1400" dirty="0">
              <a:cs typeface="Times New Roman" pitchFamily="18" charset="0"/>
            </a:endParaRP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pPr/>
              <a:t>19</a:t>
            </a:fld>
            <a:endParaRPr lang="el-GR" dirty="0"/>
          </a:p>
        </p:txBody>
      </p:sp>
    </p:spTree>
    <p:custDataLst>
      <p:tags r:id="rId1"/>
    </p:custDataLst>
    <p:extLst>
      <p:ext uri="{BB962C8B-B14F-4D97-AF65-F5344CB8AC3E}">
        <p14:creationId xmlns="" xmlns:p14="http://schemas.microsoft.com/office/powerpoint/2010/main" val="28550127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p:cNvSpPr>
            <a:spLocks noGrp="1"/>
          </p:cNvSpPr>
          <p:nvPr>
            <p:ph type="title"/>
          </p:nvPr>
        </p:nvSpPr>
        <p:spPr/>
        <p:txBody>
          <a:bodyPr/>
          <a:lstStyle/>
          <a:p>
            <a:r>
              <a:rPr lang="el-GR" altLang="el-GR" b="1" dirty="0" smtClean="0">
                <a:latin typeface="Calibri" panose="020F0502020204030204" pitchFamily="34" charset="0"/>
              </a:rPr>
              <a:t>Άδειες χρήσης </a:t>
            </a:r>
            <a:endParaRPr lang="el-GR" altLang="el-GR" dirty="0" smtClean="0">
              <a:latin typeface="Calibri" panose="020F0502020204030204" pitchFamily="34" charset="0"/>
            </a:endParaRPr>
          </a:p>
        </p:txBody>
      </p:sp>
      <p:sp>
        <p:nvSpPr>
          <p:cNvPr id="3075" name="Θέση περιεχομένου 1" descr="Το παρόν εκπαιδευτικό υλικό υπόκειται στην παρακάτω άδεια χρήσης Creative Commons (C C): Αναφορά δημιουργού (B Y), Παρόμοια Διανομή (S A), 3.0, Μη εισαγόμενο. &#10;Για εκπαιδευτικό υλικό, όπως εικόνες, που υπόκειται σε άλλου τύπου άδειας χρήσης, η άδεια χρήσης αναφέρεται ρητώς. &#10;"/>
          <p:cNvSpPr>
            <a:spLocks noGrp="1"/>
          </p:cNvSpPr>
          <p:nvPr>
            <p:ph idx="1"/>
          </p:nvPr>
        </p:nvSpPr>
        <p:spPr/>
        <p:txBody>
          <a:bodyPr/>
          <a:lstStyle/>
          <a:p>
            <a:pPr>
              <a:spcBef>
                <a:spcPct val="0"/>
              </a:spcBef>
              <a:spcAft>
                <a:spcPts val="1200"/>
              </a:spcAft>
            </a:pPr>
            <a:r>
              <a:rPr lang="el-GR" altLang="el-GR" sz="2800" dirty="0" smtClean="0">
                <a:latin typeface="Calibri" panose="020F0502020204030204" pitchFamily="34" charset="0"/>
              </a:rPr>
              <a:t>Το παρόν εκπαιδευτικό υλικό υπόκειται στην παρακάτω άδεια χρήσης </a:t>
            </a:r>
            <a:r>
              <a:rPr lang="en-US" altLang="el-GR" sz="2800" dirty="0" smtClean="0">
                <a:latin typeface="Calibri" panose="020F0502020204030204" pitchFamily="34" charset="0"/>
              </a:rPr>
              <a:t>Creative Commons</a:t>
            </a:r>
            <a:r>
              <a:rPr lang="el-GR" altLang="el-GR" sz="2800" dirty="0" smtClean="0">
                <a:latin typeface="Calibri" panose="020F0502020204030204" pitchFamily="34" charset="0"/>
              </a:rPr>
              <a:t> (</a:t>
            </a:r>
            <a:r>
              <a:rPr lang="en-US" altLang="el-GR" sz="2800" dirty="0" smtClean="0">
                <a:latin typeface="Calibri" panose="020F0502020204030204" pitchFamily="34" charset="0"/>
              </a:rPr>
              <a:t>C C)</a:t>
            </a:r>
            <a:r>
              <a:rPr lang="el-GR" altLang="el-GR" sz="2800" dirty="0" smtClean="0">
                <a:latin typeface="Calibri" panose="020F0502020204030204" pitchFamily="34" charset="0"/>
              </a:rPr>
              <a:t>: </a:t>
            </a:r>
            <a:r>
              <a:rPr lang="el-GR" altLang="el-GR" sz="2400" b="1" dirty="0" smtClean="0">
                <a:latin typeface="Calibri" panose="020F0502020204030204" pitchFamily="34" charset="0"/>
              </a:rPr>
              <a:t>Αναφορά δημιουργού</a:t>
            </a:r>
            <a:r>
              <a:rPr lang="en-US" altLang="el-GR" sz="2400" b="1" dirty="0" smtClean="0">
                <a:latin typeface="Calibri" panose="020F0502020204030204" pitchFamily="34" charset="0"/>
              </a:rPr>
              <a:t> (B</a:t>
            </a:r>
            <a:r>
              <a:rPr lang="el-GR" altLang="el-GR" sz="2400" b="1" dirty="0" smtClean="0">
                <a:latin typeface="Calibri" panose="020F0502020204030204" pitchFamily="34" charset="0"/>
              </a:rPr>
              <a:t> </a:t>
            </a:r>
            <a:r>
              <a:rPr lang="en-US" altLang="el-GR" sz="2400" b="1" dirty="0" smtClean="0">
                <a:latin typeface="Calibri" panose="020F0502020204030204" pitchFamily="34" charset="0"/>
              </a:rPr>
              <a:t>Y)</a:t>
            </a:r>
            <a:r>
              <a:rPr lang="en-US" altLang="el-GR" sz="2400" dirty="0" smtClean="0">
                <a:latin typeface="Calibri" panose="020F0502020204030204" pitchFamily="34" charset="0"/>
              </a:rPr>
              <a:t>,</a:t>
            </a:r>
            <a:r>
              <a:rPr lang="el-GR" altLang="el-GR" sz="2400" dirty="0" smtClean="0">
                <a:latin typeface="Calibri" panose="020F0502020204030204" pitchFamily="34" charset="0"/>
              </a:rPr>
              <a:t> </a:t>
            </a:r>
            <a:r>
              <a:rPr lang="el-GR" altLang="el-GR" sz="2400" b="1" dirty="0" smtClean="0">
                <a:latin typeface="Calibri" panose="020F0502020204030204" pitchFamily="34" charset="0"/>
              </a:rPr>
              <a:t>Παρόμοια Διανομή</a:t>
            </a:r>
            <a:r>
              <a:rPr lang="en-US" altLang="el-GR" sz="2400" b="1" dirty="0" smtClean="0">
                <a:latin typeface="Calibri" panose="020F0502020204030204" pitchFamily="34" charset="0"/>
              </a:rPr>
              <a:t> (S A)</a:t>
            </a:r>
            <a:r>
              <a:rPr lang="en-US" altLang="el-GR" sz="2400" dirty="0" smtClean="0">
                <a:latin typeface="Calibri" panose="020F0502020204030204" pitchFamily="34" charset="0"/>
              </a:rPr>
              <a:t>,</a:t>
            </a:r>
            <a:r>
              <a:rPr lang="el-GR" altLang="el-GR" sz="2400" dirty="0" smtClean="0">
                <a:latin typeface="Calibri" panose="020F0502020204030204" pitchFamily="34" charset="0"/>
              </a:rPr>
              <a:t> </a:t>
            </a:r>
            <a:r>
              <a:rPr lang="el-GR" altLang="el-GR" sz="2400" b="1" dirty="0" smtClean="0">
                <a:latin typeface="Calibri" panose="020F0502020204030204" pitchFamily="34" charset="0"/>
              </a:rPr>
              <a:t>3.0</a:t>
            </a:r>
            <a:r>
              <a:rPr lang="en-US" altLang="el-GR" sz="2400" b="1" dirty="0" smtClean="0">
                <a:latin typeface="Calibri" panose="020F0502020204030204" pitchFamily="34" charset="0"/>
              </a:rPr>
              <a:t>,</a:t>
            </a:r>
            <a:r>
              <a:rPr lang="el-GR" altLang="el-GR" sz="2400" b="1" dirty="0" smtClean="0">
                <a:latin typeface="Calibri" panose="020F0502020204030204" pitchFamily="34" charset="0"/>
              </a:rPr>
              <a:t> Μη εισαγόμενο</a:t>
            </a:r>
            <a:r>
              <a:rPr lang="en-US" altLang="el-GR" sz="2400" b="1" dirty="0" smtClean="0">
                <a:latin typeface="Calibri" panose="020F0502020204030204" pitchFamily="34" charset="0"/>
              </a:rPr>
              <a:t>.</a:t>
            </a:r>
            <a:r>
              <a:rPr lang="en-US" altLang="el-GR" sz="2400" dirty="0" smtClean="0">
                <a:latin typeface="Calibri" panose="020F0502020204030204" pitchFamily="34" charset="0"/>
              </a:rPr>
              <a:t> </a:t>
            </a:r>
            <a:endParaRPr lang="el-GR" altLang="el-GR" sz="2400" dirty="0" smtClean="0">
              <a:latin typeface="Calibri" panose="020F0502020204030204" pitchFamily="34" charset="0"/>
            </a:endParaRPr>
          </a:p>
          <a:p>
            <a:r>
              <a:rPr lang="el-GR" altLang="el-GR" sz="2800" dirty="0" smtClean="0">
                <a:latin typeface="Calibri" panose="020F0502020204030204" pitchFamily="34" charset="0"/>
              </a:rPr>
              <a:t>Για εκπαιδευτικό υλικό, όπως εικόνες, που υπόκειται σε άλλου τύπου άδειας χρήσης, η άδεια χρήσης αναφέρεται ρητώς. </a:t>
            </a:r>
          </a:p>
        </p:txBody>
      </p:sp>
      <p:pic>
        <p:nvPicPr>
          <p:cNvPr id="1026" name="Εικόνα 1" descr=" Λογότυπο για Άδειες χρήσης Creative Commons, B Y, S A. ">
            <a:hlinkClick r:id="rId3" tooltip="Μετάβαση στην Άδεια Χρήσης"/>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26656" y="5516563"/>
            <a:ext cx="1690688" cy="591531"/>
          </a:xfrm>
          <a:prstGeom prst="rect">
            <a:avLst/>
          </a:prstGeom>
          <a:noFill/>
          <a:extLst>
            <a:ext uri="{909E8E84-426E-40DD-AFC4-6F175D3DCCD1}">
              <a14:hiddenFill xmlns:a14="http://schemas.microsoft.com/office/drawing/2010/main" xmlns="">
                <a:solidFill>
                  <a:srgbClr val="FFFFFF"/>
                </a:solidFill>
              </a14:hiddenFill>
            </a:ext>
          </a:extLst>
        </p:spPr>
      </p:pic>
      <p:sp>
        <p:nvSpPr>
          <p:cNvPr id="3077" name="Θέση αριθμού διαφάνειας 1" desc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B1592C4-C974-4E42-A8EF-7721567A32B8}" type="slidenum">
              <a:rPr lang="el-GR" altLang="el-GR" sz="1400">
                <a:solidFill>
                  <a:srgbClr val="000000"/>
                </a:solidFill>
              </a:rPr>
              <a:pPr fontAlgn="base">
                <a:spcBef>
                  <a:spcPct val="0"/>
                </a:spcBef>
                <a:spcAft>
                  <a:spcPct val="0"/>
                </a:spcAft>
              </a:pPr>
              <a:t>2</a:t>
            </a:fld>
            <a:endParaRPr lang="el-GR" altLang="el-GR" sz="1400" dirty="0">
              <a:solidFill>
                <a:srgbClr val="000000"/>
              </a:solidFill>
            </a:endParaRPr>
          </a:p>
        </p:txBody>
      </p:sp>
    </p:spTree>
    <p:custDataLst>
      <p:tags r:id="rId1"/>
    </p:custDataLst>
    <p:extLst>
      <p:ext uri="{BB962C8B-B14F-4D97-AF65-F5344CB8AC3E}">
        <p14:creationId xmlns:p14="http://schemas.microsoft.com/office/powerpoint/2010/main" xmlns="" val="24643096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79846"/>
            <a:ext cx="8352928" cy="1260922"/>
          </a:xfrm>
          <a:noFill/>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Θρέψη και μεταβολισμός των μικροοργανισμών (</a:t>
            </a:r>
            <a:r>
              <a:rPr lang="el-GR" dirty="0" smtClean="0"/>
              <a:t>15 </a:t>
            </a:r>
            <a:r>
              <a:rPr lang="el-GR" dirty="0"/>
              <a:t>από </a:t>
            </a:r>
            <a:r>
              <a:rPr lang="el-GR" dirty="0" smtClean="0"/>
              <a:t>15)</a:t>
            </a:r>
            <a:endParaRPr lang="el-GR" dirty="0">
              <a:latin typeface="+mn-lt"/>
            </a:endParaRPr>
          </a:p>
        </p:txBody>
      </p:sp>
      <p:sp>
        <p:nvSpPr>
          <p:cNvPr id="2" name="Ορθογώνιο 1" descr=".&#10;"/>
          <p:cNvSpPr/>
          <p:nvPr/>
        </p:nvSpPr>
        <p:spPr>
          <a:xfrm>
            <a:off x="467544" y="1340768"/>
            <a:ext cx="8219256" cy="830997"/>
          </a:xfrm>
          <a:prstGeom prst="rect">
            <a:avLst/>
          </a:prstGeom>
        </p:spPr>
        <p:txBody>
          <a:bodyPr wrap="square">
            <a:spAutoFit/>
          </a:bodyPr>
          <a:lstStyle/>
          <a:p>
            <a:pPr>
              <a:buNone/>
            </a:pPr>
            <a:r>
              <a:rPr lang="el-GR" sz="2400" dirty="0" smtClean="0"/>
              <a:t>Λεπτομερής </a:t>
            </a:r>
            <a:r>
              <a:rPr lang="el-GR" sz="2400" dirty="0"/>
              <a:t>περιγραφή του μεταβολισμού στο βακτήριο </a:t>
            </a:r>
            <a:r>
              <a:rPr lang="en-US" sz="2400" dirty="0" err="1" smtClean="0"/>
              <a:t>Flavobacterium</a:t>
            </a:r>
            <a:r>
              <a:rPr lang="el-GR" sz="2400" dirty="0" smtClean="0"/>
              <a:t>.</a:t>
            </a:r>
            <a:r>
              <a:rPr lang="en-US" sz="2400" dirty="0" smtClean="0"/>
              <a:t> </a:t>
            </a:r>
            <a:endParaRPr lang="el-GR" sz="2400" dirty="0"/>
          </a:p>
        </p:txBody>
      </p:sp>
      <p:pic>
        <p:nvPicPr>
          <p:cNvPr id="6" name="Picture 4" descr="Εικόνα.&#10;Λεπτομερής περιγραφή του μεταβολισμού στο βακτήριο Flavobacterium. &#10;"/>
          <p:cNvPicPr>
            <a:picLocks noChangeAspect="1" noChangeArrowheads="1"/>
          </p:cNvPicPr>
          <p:nvPr/>
        </p:nvPicPr>
        <p:blipFill>
          <a:blip r:embed="rId4" cstate="print"/>
          <a:srcRect/>
          <a:stretch>
            <a:fillRect/>
          </a:stretch>
        </p:blipFill>
        <p:spPr bwMode="auto">
          <a:xfrm>
            <a:off x="1478313" y="2171766"/>
            <a:ext cx="6622079" cy="4282390"/>
          </a:xfrm>
          <a:prstGeom prst="rect">
            <a:avLst/>
          </a:prstGeom>
          <a:noFill/>
        </p:spPr>
      </p:pic>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Θρέψη και μεταβολισμός των μικροοργανισμών</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20</a:t>
            </a:fld>
            <a:endParaRPr lang="el-GR" sz="1400" dirty="0"/>
          </a:p>
        </p:txBody>
      </p:sp>
    </p:spTree>
    <p:custDataLst>
      <p:tags r:id="rId1"/>
    </p:custDataLst>
    <p:extLst>
      <p:ext uri="{BB962C8B-B14F-4D97-AF65-F5344CB8AC3E}">
        <p14:creationId xmlns="" xmlns:p14="http://schemas.microsoft.com/office/powerpoint/2010/main" val="36065964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27383"/>
            <a:ext cx="8352928" cy="1152128"/>
          </a:xfrm>
          <a:noFill/>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smtClean="0"/>
              <a:t>Μεταβολισμός </a:t>
            </a:r>
            <a:r>
              <a:rPr lang="en-US" dirty="0" smtClean="0"/>
              <a:t>C</a:t>
            </a:r>
            <a:endParaRPr lang="en-US" dirty="0">
              <a:latin typeface="+mn-lt"/>
            </a:endParaRPr>
          </a:p>
        </p:txBody>
      </p:sp>
      <p:sp>
        <p:nvSpPr>
          <p:cNvPr id="2" name="Ορθογώνιο 1" descr="Υδατάνθρακες (γλυκόζη, φρουκτόζη, λακτόζη, σακχαρόζη, άμυλο, γλυκογόνο ή και διοξείδιο του άνθρακα) διάσπαση,&#10;Οξειδωτικά (αερόβια) à το οξυγόνο σαν δέκτης H+ , e_ παραδίγματος χάρην γλυκόζη à  γλυκονικό  e_ ,&#10;Ζυμωτικά (αναερόβια) à άλλος δέκτης e-h+ ,παραδείγματος χάρην  θείο, διάσπαση αλυσίδας του άνθρακα, παραδείγματος χάρην γλυκόζη à 2 επί γαλακτικό, 2 επί πυροβικό  ,&#10;Διαχωρισμός οξειδωτικών / ζυμωτικών μικροοργανισμών με τη δοκιμή Hugh &amp; Leifson (αναερόβια ανάπτυξη σε παραφίνη),&#10;Δοκιμή Vogues, proskauer à παραγωγή ακετοΐνης από γλυκόζη,&#10;Δοκιμή σωλήνων Durham à παραγωγή αερίου (διοξειδίου του άνθρακα,H2) από γλυκόζη.&#10;"/>
          <p:cNvSpPr/>
          <p:nvPr>
            <p:custDataLst>
              <p:tags r:id="rId2"/>
            </p:custDataLst>
          </p:nvPr>
        </p:nvSpPr>
        <p:spPr>
          <a:xfrm>
            <a:off x="467544" y="1268760"/>
            <a:ext cx="8219256" cy="4524315"/>
          </a:xfrm>
          <a:prstGeom prst="rect">
            <a:avLst/>
          </a:prstGeom>
        </p:spPr>
        <p:txBody>
          <a:bodyPr wrap="square">
            <a:spAutoFit/>
          </a:bodyPr>
          <a:lstStyle/>
          <a:p>
            <a:pPr marL="342900" lvl="0" indent="-342900">
              <a:buFont typeface="Wingdings" panose="05000000000000000000" pitchFamily="2" charset="2"/>
              <a:buChar char="§"/>
            </a:pPr>
            <a:r>
              <a:rPr lang="el-GR" sz="2400" dirty="0"/>
              <a:t>Υδατάνθρακες(γλυκόζη,φρουκτόζη,λακτόζη,σακχαρόζη,άμυλο,γλυκογόνο ή και </a:t>
            </a:r>
            <a:r>
              <a:rPr lang="en-US" sz="2400" dirty="0"/>
              <a:t>CO</a:t>
            </a:r>
            <a:r>
              <a:rPr lang="el-GR" sz="2400" baseline="-25000" dirty="0" smtClean="0"/>
              <a:t>2</a:t>
            </a:r>
            <a:r>
              <a:rPr lang="el-GR" sz="2400" dirty="0" smtClean="0"/>
              <a:t>) διάσπαση,</a:t>
            </a:r>
            <a:endParaRPr lang="el-GR" sz="2400" dirty="0"/>
          </a:p>
          <a:p>
            <a:pPr marL="342900" lvl="0" indent="-342900">
              <a:buFont typeface="Wingdings" panose="05000000000000000000" pitchFamily="2" charset="2"/>
              <a:buChar char="§"/>
            </a:pPr>
            <a:r>
              <a:rPr lang="el-GR" sz="2400" dirty="0"/>
              <a:t>Οξειδωτικά (</a:t>
            </a:r>
            <a:r>
              <a:rPr lang="el-GR" sz="2400" dirty="0" err="1"/>
              <a:t>αερόβια)</a:t>
            </a:r>
            <a:r>
              <a:rPr lang="el-GR" sz="2400" dirty="0" err="1">
                <a:sym typeface="Wingdings"/>
              </a:rPr>
              <a:t></a:t>
            </a:r>
            <a:r>
              <a:rPr lang="el-GR" sz="2400" dirty="0" err="1"/>
              <a:t>το</a:t>
            </a:r>
            <a:r>
              <a:rPr lang="el-GR" sz="2400" dirty="0"/>
              <a:t> Ο</a:t>
            </a:r>
            <a:r>
              <a:rPr lang="el-GR" sz="2400" baseline="-25000" dirty="0"/>
              <a:t>2 </a:t>
            </a:r>
            <a:r>
              <a:rPr lang="el-GR" sz="2400" dirty="0"/>
              <a:t>σαν δέκτης </a:t>
            </a:r>
            <a:r>
              <a:rPr lang="en-US" sz="2400" dirty="0"/>
              <a:t>H</a:t>
            </a:r>
            <a:r>
              <a:rPr lang="el-GR" sz="2400" baseline="30000" dirty="0"/>
              <a:t>+ </a:t>
            </a:r>
            <a:r>
              <a:rPr lang="el-GR" sz="2400" dirty="0"/>
              <a:t>, </a:t>
            </a:r>
            <a:r>
              <a:rPr lang="en-US" sz="2400" dirty="0"/>
              <a:t>e</a:t>
            </a:r>
            <a:r>
              <a:rPr lang="el-GR" sz="2400" baseline="30000" dirty="0"/>
              <a:t>_</a:t>
            </a:r>
            <a:r>
              <a:rPr lang="el-GR" sz="2400" dirty="0"/>
              <a:t>π</a:t>
            </a:r>
            <a:r>
              <a:rPr lang="en-US" sz="2400" dirty="0"/>
              <a:t>x</a:t>
            </a:r>
            <a:r>
              <a:rPr lang="el-GR" sz="2400" dirty="0"/>
              <a:t> γλυκόζη </a:t>
            </a:r>
            <a:r>
              <a:rPr lang="el-GR" sz="2400" dirty="0">
                <a:sym typeface="Wingdings"/>
              </a:rPr>
              <a:t></a:t>
            </a:r>
            <a:r>
              <a:rPr lang="el-GR" sz="2400" dirty="0"/>
              <a:t>  </a:t>
            </a:r>
            <a:r>
              <a:rPr lang="el-GR" sz="2400" dirty="0" err="1"/>
              <a:t>γλυκονικό</a:t>
            </a:r>
            <a:r>
              <a:rPr lang="el-GR" sz="2400" dirty="0"/>
              <a:t>  </a:t>
            </a:r>
            <a:r>
              <a:rPr lang="en-US" sz="2400" dirty="0"/>
              <a:t>e</a:t>
            </a:r>
            <a:r>
              <a:rPr lang="el-GR" sz="2400" baseline="30000" dirty="0" smtClean="0"/>
              <a:t>_</a:t>
            </a:r>
            <a:r>
              <a:rPr lang="el-GR" sz="2400" dirty="0" smtClean="0"/>
              <a:t> ,</a:t>
            </a:r>
            <a:endParaRPr lang="el-GR" sz="2400" dirty="0"/>
          </a:p>
          <a:p>
            <a:pPr marL="342900" lvl="0" indent="-342900">
              <a:buFont typeface="Wingdings" panose="05000000000000000000" pitchFamily="2" charset="2"/>
              <a:buChar char="§"/>
            </a:pPr>
            <a:r>
              <a:rPr lang="el-GR" sz="2400" dirty="0"/>
              <a:t>Ζυμωτικά (</a:t>
            </a:r>
            <a:r>
              <a:rPr lang="el-GR" sz="2400" dirty="0" err="1"/>
              <a:t>αναερόβια)</a:t>
            </a:r>
            <a:r>
              <a:rPr lang="el-GR" sz="2400" dirty="0" err="1">
                <a:sym typeface="Wingdings"/>
              </a:rPr>
              <a:t></a:t>
            </a:r>
            <a:r>
              <a:rPr lang="el-GR" sz="2400" dirty="0" err="1"/>
              <a:t>άλλος</a:t>
            </a:r>
            <a:r>
              <a:rPr lang="el-GR" sz="2400" dirty="0"/>
              <a:t> δέκτης</a:t>
            </a:r>
            <a:r>
              <a:rPr lang="en-US" sz="2400" baseline="30000" dirty="0"/>
              <a:t>e</a:t>
            </a:r>
            <a:r>
              <a:rPr lang="el-GR" sz="2400" baseline="30000" dirty="0"/>
              <a:t>-</a:t>
            </a:r>
            <a:r>
              <a:rPr lang="en-US" sz="2400" dirty="0"/>
              <a:t>h</a:t>
            </a:r>
            <a:r>
              <a:rPr lang="el-GR" sz="2400" baseline="30000" dirty="0"/>
              <a:t>+ </a:t>
            </a:r>
            <a:r>
              <a:rPr lang="el-GR" sz="2400" dirty="0" err="1"/>
              <a:t>π.χ</a:t>
            </a:r>
            <a:r>
              <a:rPr lang="el-GR" sz="2400" dirty="0"/>
              <a:t>  </a:t>
            </a:r>
            <a:r>
              <a:rPr lang="en-US" sz="2400" dirty="0"/>
              <a:t>S</a:t>
            </a:r>
            <a:r>
              <a:rPr lang="el-GR" sz="2400" dirty="0"/>
              <a:t>,διάσπαση αλυσίδας </a:t>
            </a:r>
            <a:r>
              <a:rPr lang="en-US" sz="2400" dirty="0"/>
              <a:t>C</a:t>
            </a:r>
            <a:r>
              <a:rPr lang="el-GR" sz="2400" dirty="0"/>
              <a:t> </a:t>
            </a:r>
            <a:r>
              <a:rPr lang="el-GR" sz="2400" dirty="0" err="1"/>
              <a:t>π.χ</a:t>
            </a:r>
            <a:r>
              <a:rPr lang="el-GR" sz="2400" dirty="0"/>
              <a:t> γλυκόζη</a:t>
            </a:r>
            <a:r>
              <a:rPr lang="el-GR" sz="2400" baseline="30000" dirty="0">
                <a:sym typeface="Wingdings"/>
              </a:rPr>
              <a:t></a:t>
            </a:r>
            <a:r>
              <a:rPr lang="el-GR" sz="2400" baseline="30000" dirty="0"/>
              <a:t>2</a:t>
            </a:r>
            <a:r>
              <a:rPr lang="en-US" sz="2400" baseline="30000" dirty="0"/>
              <a:t>x</a:t>
            </a:r>
            <a:r>
              <a:rPr lang="el-GR" sz="2400" baseline="30000" dirty="0"/>
              <a:t> γαλακτικό,2</a:t>
            </a:r>
            <a:r>
              <a:rPr lang="en-US" sz="2400" baseline="30000" dirty="0"/>
              <a:t>x</a:t>
            </a:r>
            <a:r>
              <a:rPr lang="el-GR" sz="2400" baseline="30000" dirty="0"/>
              <a:t> </a:t>
            </a:r>
            <a:r>
              <a:rPr lang="el-GR" sz="2400" baseline="30000" dirty="0" err="1" smtClean="0"/>
              <a:t>πυροβικό</a:t>
            </a:r>
            <a:r>
              <a:rPr lang="el-GR" sz="2400" baseline="30000" dirty="0" smtClean="0"/>
              <a:t> </a:t>
            </a:r>
            <a:r>
              <a:rPr lang="el-GR" sz="2400" dirty="0" smtClean="0"/>
              <a:t> ,</a:t>
            </a:r>
          </a:p>
          <a:p>
            <a:pPr marL="342900" lvl="0" indent="-342900">
              <a:buFont typeface="Wingdings" panose="05000000000000000000" pitchFamily="2" charset="2"/>
              <a:buChar char="§"/>
            </a:pPr>
            <a:r>
              <a:rPr lang="el-GR" sz="2400" dirty="0" smtClean="0"/>
              <a:t>Διαχωρισμός </a:t>
            </a:r>
            <a:r>
              <a:rPr lang="el-GR" sz="2400" dirty="0"/>
              <a:t>οξειδωτικών/ζυμωτικών μ/ων με τη δοκιμή </a:t>
            </a:r>
            <a:r>
              <a:rPr lang="en-US" sz="2400" dirty="0"/>
              <a:t>Hugh</a:t>
            </a:r>
            <a:r>
              <a:rPr lang="el-GR" sz="2400" dirty="0"/>
              <a:t> &amp; </a:t>
            </a:r>
            <a:r>
              <a:rPr lang="en-US" sz="2400" dirty="0" err="1"/>
              <a:t>Leifson</a:t>
            </a:r>
            <a:r>
              <a:rPr lang="en-US" sz="2400" dirty="0"/>
              <a:t> </a:t>
            </a:r>
            <a:r>
              <a:rPr lang="el-GR" sz="2400" dirty="0"/>
              <a:t>(αναερόβια ανάπτυξη σε παραφίνη</a:t>
            </a:r>
            <a:r>
              <a:rPr lang="el-GR" sz="2400" dirty="0" smtClean="0"/>
              <a:t>),</a:t>
            </a:r>
            <a:endParaRPr lang="el-GR" sz="2400" dirty="0"/>
          </a:p>
          <a:p>
            <a:pPr marL="342900" lvl="0" indent="-342900">
              <a:buFont typeface="Wingdings" panose="05000000000000000000" pitchFamily="2" charset="2"/>
              <a:buChar char="§"/>
            </a:pPr>
            <a:r>
              <a:rPr lang="el-GR" sz="2400" dirty="0"/>
              <a:t>Δοκιμή </a:t>
            </a:r>
            <a:r>
              <a:rPr lang="en-US" sz="2400" dirty="0"/>
              <a:t>Vogues</a:t>
            </a:r>
            <a:r>
              <a:rPr lang="el-GR" sz="2400" dirty="0"/>
              <a:t>-</a:t>
            </a:r>
            <a:r>
              <a:rPr lang="en-US" sz="2400" dirty="0" err="1"/>
              <a:t>proskauer</a:t>
            </a:r>
            <a:r>
              <a:rPr lang="en-US" sz="2400" dirty="0">
                <a:sym typeface="Wingdings"/>
              </a:rPr>
              <a:t></a:t>
            </a:r>
            <a:r>
              <a:rPr lang="el-GR" sz="2400" dirty="0"/>
              <a:t>παραγωγή </a:t>
            </a:r>
            <a:r>
              <a:rPr lang="el-GR" sz="2400" dirty="0" err="1"/>
              <a:t>ακετοΐνης</a:t>
            </a:r>
            <a:r>
              <a:rPr lang="el-GR" sz="2400" dirty="0"/>
              <a:t> από </a:t>
            </a:r>
            <a:r>
              <a:rPr lang="el-GR" sz="2400" dirty="0" smtClean="0"/>
              <a:t>γλυκόζη,</a:t>
            </a:r>
            <a:endParaRPr lang="el-GR" sz="2400" dirty="0"/>
          </a:p>
          <a:p>
            <a:pPr marL="342900" lvl="0" indent="-342900">
              <a:buFont typeface="Wingdings" panose="05000000000000000000" pitchFamily="2" charset="2"/>
              <a:buChar char="§"/>
            </a:pPr>
            <a:r>
              <a:rPr lang="el-GR" sz="2400" dirty="0"/>
              <a:t>Δοκιμή σωλήνων </a:t>
            </a:r>
            <a:r>
              <a:rPr lang="en-US" sz="2400" dirty="0"/>
              <a:t>Durham</a:t>
            </a:r>
            <a:r>
              <a:rPr lang="en-US" sz="2400" dirty="0">
                <a:sym typeface="Wingdings"/>
              </a:rPr>
              <a:t></a:t>
            </a:r>
            <a:r>
              <a:rPr lang="el-GR" sz="2400" dirty="0"/>
              <a:t>παραγωγή αερίου(</a:t>
            </a:r>
            <a:r>
              <a:rPr lang="en-US" sz="2400" dirty="0"/>
              <a:t>CO</a:t>
            </a:r>
            <a:r>
              <a:rPr lang="el-GR" sz="2400" baseline="-25000" dirty="0"/>
              <a:t>2,</a:t>
            </a:r>
            <a:r>
              <a:rPr lang="en-US" sz="2400" dirty="0"/>
              <a:t>H</a:t>
            </a:r>
            <a:r>
              <a:rPr lang="el-GR" sz="2400" baseline="-25000" dirty="0"/>
              <a:t>2</a:t>
            </a:r>
            <a:r>
              <a:rPr lang="el-GR" sz="2400" dirty="0"/>
              <a:t>)από </a:t>
            </a:r>
            <a:r>
              <a:rPr lang="el-GR" sz="2400" dirty="0" smtClean="0"/>
              <a:t>γλυκόζη</a:t>
            </a:r>
            <a:r>
              <a:rPr lang="el-GR" sz="2400" dirty="0" smtClean="0">
                <a:sym typeface="Symbol" pitchFamily="18" charset="2"/>
              </a:rPr>
              <a:t>.</a:t>
            </a:r>
            <a:endParaRPr 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Θρέψη και μεταβολισμός των μικροοργανισμών</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21</a:t>
            </a:fld>
            <a:endParaRPr lang="el-GR" sz="1400" dirty="0"/>
          </a:p>
        </p:txBody>
      </p:sp>
    </p:spTree>
    <p:custDataLst>
      <p:tags r:id="rId1"/>
    </p:custDataLst>
    <p:extLst>
      <p:ext uri="{BB962C8B-B14F-4D97-AF65-F5344CB8AC3E}">
        <p14:creationId xmlns="" xmlns:p14="http://schemas.microsoft.com/office/powerpoint/2010/main" val="13028897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116632"/>
            <a:ext cx="8352928" cy="936104"/>
          </a:xfrm>
          <a:noFill/>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smtClean="0"/>
              <a:t>Μεταβολισμός </a:t>
            </a:r>
            <a:r>
              <a:rPr lang="en-US" dirty="0" smtClean="0"/>
              <a:t>N</a:t>
            </a:r>
            <a:endParaRPr lang="en-US" dirty="0">
              <a:latin typeface="+mn-lt"/>
            </a:endParaRPr>
          </a:p>
        </p:txBody>
      </p:sp>
      <p:sp>
        <p:nvSpPr>
          <p:cNvPr id="2" name="Ορθογώνιο 1" descr="Μορφολογικά κριτήρια ταξινόμησης: &#10;Χρώση Gram (θετικά/αρνητικά).&#10;&#10;"/>
          <p:cNvSpPr/>
          <p:nvPr/>
        </p:nvSpPr>
        <p:spPr>
          <a:xfrm>
            <a:off x="467544" y="1743199"/>
            <a:ext cx="8219256" cy="4524315"/>
          </a:xfrm>
          <a:prstGeom prst="rect">
            <a:avLst/>
          </a:prstGeom>
        </p:spPr>
        <p:txBody>
          <a:bodyPr wrap="square">
            <a:spAutoFit/>
          </a:bodyPr>
          <a:lstStyle/>
          <a:p>
            <a:pPr marL="342900" lvl="0" indent="-342900">
              <a:buFont typeface="Wingdings" panose="05000000000000000000" pitchFamily="2" charset="2"/>
              <a:buChar char="§"/>
            </a:pPr>
            <a:r>
              <a:rPr lang="el-GR" sz="2400" dirty="0"/>
              <a:t>Αζωτούχα άλατα(</a:t>
            </a:r>
            <a:r>
              <a:rPr lang="en-US" sz="2400" dirty="0"/>
              <a:t>NH</a:t>
            </a:r>
            <a:r>
              <a:rPr lang="el-GR" sz="2400" baseline="-25000" dirty="0"/>
              <a:t>4</a:t>
            </a:r>
            <a:r>
              <a:rPr lang="el-GR" sz="2400" baseline="30000" dirty="0"/>
              <a:t>+</a:t>
            </a:r>
            <a:r>
              <a:rPr lang="el-GR" sz="2400" baseline="-25000" dirty="0"/>
              <a:t> , </a:t>
            </a:r>
            <a:r>
              <a:rPr lang="en-US" sz="2400" dirty="0"/>
              <a:t>NO</a:t>
            </a:r>
            <a:r>
              <a:rPr lang="el-GR" sz="2400" baseline="-25000" dirty="0"/>
              <a:t>2</a:t>
            </a:r>
            <a:r>
              <a:rPr lang="el-GR" sz="2400" baseline="30000" dirty="0"/>
              <a:t>-</a:t>
            </a:r>
            <a:r>
              <a:rPr lang="el-GR" sz="2400" baseline="-25000" dirty="0"/>
              <a:t> ,  </a:t>
            </a:r>
            <a:r>
              <a:rPr lang="en-US" sz="2400" dirty="0"/>
              <a:t>NO</a:t>
            </a:r>
            <a:r>
              <a:rPr lang="el-GR" sz="2400" baseline="-25000" dirty="0"/>
              <a:t>3</a:t>
            </a:r>
            <a:r>
              <a:rPr lang="el-GR" sz="2400" baseline="30000" dirty="0"/>
              <a:t>-</a:t>
            </a:r>
            <a:r>
              <a:rPr lang="el-GR" sz="2400" dirty="0"/>
              <a:t>) ή και αμινοξέα , </a:t>
            </a:r>
            <a:r>
              <a:rPr lang="el-GR" sz="2400" dirty="0" smtClean="0"/>
              <a:t>πρωτεΐνες, </a:t>
            </a:r>
            <a:r>
              <a:rPr lang="el-GR" sz="2400" dirty="0" err="1"/>
              <a:t>ολιγοπεπτίδια</a:t>
            </a:r>
            <a:r>
              <a:rPr lang="el-GR" sz="2400" dirty="0"/>
              <a:t> , εκχύλισμα </a:t>
            </a:r>
            <a:r>
              <a:rPr lang="el-GR" sz="2400" dirty="0" smtClean="0"/>
              <a:t>ζύμης </a:t>
            </a:r>
            <a:r>
              <a:rPr lang="el-GR" sz="2400" dirty="0" smtClean="0">
                <a:sym typeface="Wingdings"/>
              </a:rPr>
              <a:t> </a:t>
            </a:r>
            <a:r>
              <a:rPr lang="el-GR" sz="2400" dirty="0" smtClean="0"/>
              <a:t>σύνθεση </a:t>
            </a:r>
            <a:r>
              <a:rPr lang="el-GR" sz="2400" dirty="0"/>
              <a:t>νέων </a:t>
            </a:r>
            <a:r>
              <a:rPr lang="el-GR" sz="2400" dirty="0" smtClean="0"/>
              <a:t>αμινοξέων, πρωτεϊνών, βιταμινών,</a:t>
            </a:r>
            <a:endParaRPr lang="el-GR" sz="2400" dirty="0"/>
          </a:p>
          <a:p>
            <a:pPr marL="342900" lvl="0" indent="-342900">
              <a:buFont typeface="Wingdings" panose="05000000000000000000" pitchFamily="2" charset="2"/>
              <a:buChar char="§"/>
            </a:pPr>
            <a:r>
              <a:rPr lang="el-GR" sz="2400" dirty="0" smtClean="0"/>
              <a:t>Πρωτεόλυση (</a:t>
            </a:r>
            <a:r>
              <a:rPr lang="el-GR" sz="2400" dirty="0" err="1"/>
              <a:t>πρωτεάσες</a:t>
            </a:r>
            <a:r>
              <a:rPr lang="el-GR" sz="2400" dirty="0" smtClean="0"/>
              <a:t>), (</a:t>
            </a:r>
            <a:r>
              <a:rPr lang="el-GR" sz="2400" dirty="0"/>
              <a:t>πρωτεϊνών </a:t>
            </a:r>
            <a:r>
              <a:rPr lang="el-GR" sz="2400" dirty="0" smtClean="0"/>
              <a:t>γάλακτος, κρέατος, αίματος </a:t>
            </a:r>
            <a:r>
              <a:rPr lang="el-GR" sz="2400" dirty="0" smtClean="0">
                <a:sym typeface="Wingdings"/>
              </a:rPr>
              <a:t> </a:t>
            </a:r>
            <a:r>
              <a:rPr lang="el-GR" sz="2400" dirty="0" smtClean="0"/>
              <a:t>αμινοξέα </a:t>
            </a:r>
            <a:r>
              <a:rPr lang="el-GR" sz="2400" dirty="0"/>
              <a:t>, λιπαρά οξέα , </a:t>
            </a:r>
            <a:r>
              <a:rPr lang="el-GR" sz="2400" dirty="0" err="1"/>
              <a:t>ολιγοπεπτίδια</a:t>
            </a:r>
            <a:r>
              <a:rPr lang="el-GR" sz="2400" dirty="0"/>
              <a:t> , </a:t>
            </a:r>
            <a:r>
              <a:rPr lang="en-US" sz="2400" dirty="0"/>
              <a:t>NH</a:t>
            </a:r>
            <a:r>
              <a:rPr lang="el-GR" sz="2400" baseline="-25000" dirty="0"/>
              <a:t>3 , </a:t>
            </a:r>
            <a:r>
              <a:rPr lang="en-US" sz="2400" dirty="0"/>
              <a:t>H</a:t>
            </a:r>
            <a:r>
              <a:rPr lang="el-GR" sz="2400" baseline="-25000" dirty="0"/>
              <a:t>2</a:t>
            </a:r>
            <a:r>
              <a:rPr lang="en-US" sz="2400" dirty="0" smtClean="0"/>
              <a:t>S</a:t>
            </a:r>
            <a:r>
              <a:rPr lang="el-GR" sz="2400" dirty="0" smtClean="0"/>
              <a:t>, </a:t>
            </a:r>
            <a:r>
              <a:rPr lang="el-GR" sz="2400" dirty="0" err="1" smtClean="0"/>
              <a:t>μερκαπτάνες</a:t>
            </a:r>
            <a:r>
              <a:rPr lang="el-GR" sz="2400" dirty="0" smtClean="0"/>
              <a:t> </a:t>
            </a:r>
            <a:r>
              <a:rPr lang="el-GR" sz="2400" dirty="0" smtClean="0">
                <a:sym typeface="Wingdings"/>
              </a:rPr>
              <a:t> </a:t>
            </a:r>
            <a:r>
              <a:rPr lang="el-GR" sz="2400" dirty="0" smtClean="0"/>
              <a:t>δυσοσμία,</a:t>
            </a:r>
            <a:endParaRPr lang="el-GR" sz="2400" dirty="0"/>
          </a:p>
          <a:p>
            <a:pPr marL="342900" lvl="0" indent="-342900">
              <a:buFont typeface="Wingdings" panose="05000000000000000000" pitchFamily="2" charset="2"/>
              <a:buChar char="§"/>
            </a:pPr>
            <a:r>
              <a:rPr lang="el-GR" sz="2400" dirty="0"/>
              <a:t>Διαχωρισμός μ/ων ανάλογα με την ικανότητα πρωτεόλυσης ή παραγωγής </a:t>
            </a:r>
            <a:r>
              <a:rPr lang="en-US" sz="2400" dirty="0"/>
              <a:t>H</a:t>
            </a:r>
            <a:r>
              <a:rPr lang="el-GR" sz="2400" baseline="-25000" dirty="0"/>
              <a:t>2</a:t>
            </a:r>
            <a:r>
              <a:rPr lang="en-US" sz="2400" dirty="0" smtClean="0"/>
              <a:t>S</a:t>
            </a:r>
            <a:r>
              <a:rPr lang="el-GR" sz="2400" dirty="0" smtClean="0"/>
              <a:t>, (</a:t>
            </a:r>
            <a:r>
              <a:rPr lang="el-GR" sz="2400" dirty="0" err="1"/>
              <a:t>π.χ</a:t>
            </a:r>
            <a:r>
              <a:rPr lang="el-GR" sz="2400" dirty="0"/>
              <a:t> </a:t>
            </a:r>
            <a:r>
              <a:rPr lang="en-US" sz="2400" dirty="0"/>
              <a:t>Clostridium</a:t>
            </a:r>
            <a:r>
              <a:rPr lang="el-GR" sz="2400" dirty="0" smtClean="0"/>
              <a:t>),</a:t>
            </a:r>
            <a:endParaRPr lang="el-GR" sz="2400" dirty="0"/>
          </a:p>
          <a:p>
            <a:pPr marL="342900" lvl="0" indent="-342900">
              <a:buFont typeface="Wingdings" panose="05000000000000000000" pitchFamily="2" charset="2"/>
              <a:buChar char="§"/>
            </a:pPr>
            <a:r>
              <a:rPr lang="el-GR" sz="2400" dirty="0"/>
              <a:t>Παραγωγή </a:t>
            </a:r>
            <a:r>
              <a:rPr lang="el-GR" sz="2400" dirty="0" err="1"/>
              <a:t>ινδόλης</a:t>
            </a:r>
            <a:r>
              <a:rPr lang="el-GR" sz="2400" dirty="0"/>
              <a:t> από </a:t>
            </a:r>
            <a:r>
              <a:rPr lang="el-GR" sz="2400" dirty="0" err="1"/>
              <a:t>τρυπτοφάνη</a:t>
            </a:r>
            <a:r>
              <a:rPr lang="el-GR" sz="2400" dirty="0"/>
              <a:t> στην </a:t>
            </a:r>
            <a:r>
              <a:rPr lang="en-US" sz="2400" dirty="0"/>
              <a:t>E</a:t>
            </a:r>
            <a:r>
              <a:rPr lang="el-GR" sz="2400" dirty="0"/>
              <a:t>.</a:t>
            </a:r>
            <a:r>
              <a:rPr lang="en-US" sz="2400" dirty="0" smtClean="0"/>
              <a:t>coli</a:t>
            </a:r>
            <a:r>
              <a:rPr lang="el-GR" sz="2400" dirty="0" smtClean="0"/>
              <a:t>,</a:t>
            </a:r>
            <a:endParaRPr lang="el-GR" sz="2400" dirty="0"/>
          </a:p>
          <a:p>
            <a:pPr marL="342900" lvl="0" indent="-342900">
              <a:buFont typeface="Wingdings" panose="05000000000000000000" pitchFamily="2" charset="2"/>
              <a:buChar char="§"/>
            </a:pPr>
            <a:r>
              <a:rPr lang="el-GR" sz="2400" dirty="0"/>
              <a:t>Μεταβολισμός </a:t>
            </a:r>
            <a:r>
              <a:rPr lang="en-US" sz="2400" dirty="0"/>
              <a:t>S</a:t>
            </a:r>
            <a:r>
              <a:rPr lang="el-GR" sz="2400" dirty="0"/>
              <a:t>:ανόργανο </a:t>
            </a:r>
            <a:r>
              <a:rPr lang="en-US" sz="2400" dirty="0"/>
              <a:t>S</a:t>
            </a:r>
            <a:r>
              <a:rPr lang="el-GR" sz="2400" dirty="0"/>
              <a:t>[</a:t>
            </a:r>
            <a:r>
              <a:rPr lang="en-US" sz="2400" dirty="0"/>
              <a:t>H</a:t>
            </a:r>
            <a:r>
              <a:rPr lang="el-GR" sz="2400" baseline="-25000" dirty="0"/>
              <a:t>2</a:t>
            </a:r>
            <a:r>
              <a:rPr lang="en-US" sz="2400" dirty="0"/>
              <a:t>S</a:t>
            </a:r>
            <a:r>
              <a:rPr lang="el-GR" sz="2400" dirty="0"/>
              <a:t>,(</a:t>
            </a:r>
            <a:r>
              <a:rPr lang="en-US" sz="2400" dirty="0"/>
              <a:t>NH</a:t>
            </a:r>
            <a:r>
              <a:rPr lang="el-GR" sz="2400" baseline="-25000" dirty="0"/>
              <a:t>4</a:t>
            </a:r>
            <a:r>
              <a:rPr lang="el-GR" sz="2400" dirty="0"/>
              <a:t>)</a:t>
            </a:r>
            <a:r>
              <a:rPr lang="el-GR" sz="2400" baseline="-25000" dirty="0"/>
              <a:t>2 </a:t>
            </a:r>
            <a:r>
              <a:rPr lang="en-US" sz="2400" dirty="0"/>
              <a:t>SO</a:t>
            </a:r>
            <a:r>
              <a:rPr lang="el-GR" sz="2400" baseline="-25000" dirty="0"/>
              <a:t>4</a:t>
            </a:r>
            <a:r>
              <a:rPr lang="el-GR" sz="2400" dirty="0"/>
              <a:t>] ή και οργανικό </a:t>
            </a:r>
            <a:r>
              <a:rPr lang="en-US" sz="2400" dirty="0"/>
              <a:t>S </a:t>
            </a:r>
            <a:r>
              <a:rPr lang="el-GR" sz="2400" dirty="0" err="1">
                <a:sym typeface="Wingdings"/>
              </a:rPr>
              <a:t></a:t>
            </a:r>
            <a:r>
              <a:rPr lang="el-GR" sz="2400" dirty="0" err="1"/>
              <a:t>χρήσιμο</a:t>
            </a:r>
            <a:r>
              <a:rPr lang="el-GR" sz="2400" dirty="0"/>
              <a:t> στην βιοσύνθεση αμινοξέων και σαν δέκτης </a:t>
            </a:r>
            <a:r>
              <a:rPr lang="en-US" sz="2400" dirty="0"/>
              <a:t>H</a:t>
            </a:r>
            <a:r>
              <a:rPr lang="el-GR" sz="2400" baseline="30000" dirty="0"/>
              <a:t>+ </a:t>
            </a:r>
            <a:r>
              <a:rPr lang="el-GR" sz="2400" dirty="0"/>
              <a:t>, </a:t>
            </a:r>
            <a:r>
              <a:rPr lang="en-US" sz="2400" dirty="0"/>
              <a:t>e</a:t>
            </a:r>
            <a:r>
              <a:rPr lang="el-GR" sz="2400" baseline="30000" dirty="0" smtClean="0"/>
              <a:t>-</a:t>
            </a:r>
            <a:r>
              <a:rPr lang="el-GR" sz="2400" dirty="0" smtClean="0">
                <a:sym typeface="Symbol" pitchFamily="18" charset="2"/>
              </a:rPr>
              <a:t> .</a:t>
            </a:r>
            <a:endParaRPr 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Θρέψη και μεταβολισμός των μικροοργανισμών</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22</a:t>
            </a:fld>
            <a:endParaRPr lang="el-GR" sz="1400" dirty="0"/>
          </a:p>
        </p:txBody>
      </p:sp>
    </p:spTree>
    <p:custDataLst>
      <p:tags r:id="rId1"/>
    </p:custDataLst>
    <p:extLst>
      <p:ext uri="{BB962C8B-B14F-4D97-AF65-F5344CB8AC3E}">
        <p14:creationId xmlns="" xmlns:p14="http://schemas.microsoft.com/office/powerpoint/2010/main" val="37539917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44625"/>
            <a:ext cx="8352928" cy="1080119"/>
          </a:xfrm>
          <a:noFill/>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smtClean="0"/>
              <a:t>Μεταβολισμός </a:t>
            </a:r>
            <a:r>
              <a:rPr lang="en-US" dirty="0" smtClean="0"/>
              <a:t>P</a:t>
            </a:r>
            <a:endParaRPr lang="en-US" dirty="0">
              <a:latin typeface="+mn-lt"/>
            </a:endParaRPr>
          </a:p>
        </p:txBody>
      </p:sp>
      <p:sp>
        <p:nvSpPr>
          <p:cNvPr id="2" name="Ορθογώνιο 1" descr="Ανόργανα άλατα παραδείγματος χάρην (K3PO4) ή πρωτεΐνες à σύνθεση ATP , NAD , FAD , RNA , DNA,&#10;Ιχνοστοιχεία, άνω κάτω τελεία, μέταλλα παραδείγμαοτς χάρην  Fe σίδηρος, Mp, και λοιπά δρουν σαν ενεργοποιητές ενζύμων , K κάλιο, Ca ασβέστιο,&#10;Αυξητικοί παράγοντες (πρόδρομες ουσίες),&#10;Αμινοξέα à πρωτεΐνες,&#10;Πουρίνες , πυριμιδίνες à νουκλεϊκά οξέα,&#10;Βιταμίνες à συνένζυμα, παραδείγματος χάρην Enterococcus faecalis απαιτεί και βιταμίνες.&#10;"/>
          <p:cNvSpPr/>
          <p:nvPr>
            <p:custDataLst>
              <p:tags r:id="rId2"/>
            </p:custDataLst>
          </p:nvPr>
        </p:nvSpPr>
        <p:spPr>
          <a:xfrm>
            <a:off x="467544" y="1484784"/>
            <a:ext cx="8219256" cy="3416320"/>
          </a:xfrm>
          <a:prstGeom prst="rect">
            <a:avLst/>
          </a:prstGeom>
        </p:spPr>
        <p:txBody>
          <a:bodyPr wrap="square">
            <a:spAutoFit/>
          </a:bodyPr>
          <a:lstStyle/>
          <a:p>
            <a:pPr marL="342900" lvl="0" indent="-342900">
              <a:buFont typeface="Wingdings" panose="05000000000000000000" pitchFamily="2" charset="2"/>
              <a:buChar char="§"/>
            </a:pPr>
            <a:r>
              <a:rPr lang="el-GR" sz="2400" dirty="0" smtClean="0"/>
              <a:t>Ανόργανα </a:t>
            </a:r>
            <a:r>
              <a:rPr lang="el-GR" sz="2400" dirty="0"/>
              <a:t>άλατα </a:t>
            </a:r>
            <a:r>
              <a:rPr lang="el-GR" sz="2400" dirty="0" smtClean="0"/>
              <a:t>π.χ. (</a:t>
            </a:r>
            <a:r>
              <a:rPr lang="en-US" sz="2400" dirty="0"/>
              <a:t>K</a:t>
            </a:r>
            <a:r>
              <a:rPr lang="el-GR" sz="2400" baseline="-25000" dirty="0"/>
              <a:t>3</a:t>
            </a:r>
            <a:r>
              <a:rPr lang="en-US" sz="2400" dirty="0"/>
              <a:t>PO</a:t>
            </a:r>
            <a:r>
              <a:rPr lang="el-GR" sz="2400" baseline="-25000" dirty="0"/>
              <a:t>4</a:t>
            </a:r>
            <a:r>
              <a:rPr lang="el-GR" sz="2400" dirty="0"/>
              <a:t>) ή </a:t>
            </a:r>
            <a:r>
              <a:rPr lang="el-GR" sz="2400" dirty="0" smtClean="0"/>
              <a:t>πρωτεΐνες </a:t>
            </a:r>
            <a:r>
              <a:rPr lang="el-GR" sz="2400" dirty="0" smtClean="0">
                <a:sym typeface="Wingdings"/>
              </a:rPr>
              <a:t> </a:t>
            </a:r>
            <a:r>
              <a:rPr lang="el-GR" sz="2400" dirty="0" smtClean="0"/>
              <a:t>σύνθεση </a:t>
            </a:r>
            <a:r>
              <a:rPr lang="en-US" sz="2400" dirty="0"/>
              <a:t>ATP</a:t>
            </a:r>
            <a:r>
              <a:rPr lang="el-GR" sz="2400" dirty="0"/>
              <a:t> , </a:t>
            </a:r>
            <a:r>
              <a:rPr lang="en-US" sz="2400" dirty="0"/>
              <a:t>NAD</a:t>
            </a:r>
            <a:r>
              <a:rPr lang="el-GR" sz="2400" dirty="0"/>
              <a:t> , </a:t>
            </a:r>
            <a:r>
              <a:rPr lang="en-US" sz="2400" dirty="0"/>
              <a:t>FAD</a:t>
            </a:r>
            <a:r>
              <a:rPr lang="el-GR" sz="2400" dirty="0"/>
              <a:t> , </a:t>
            </a:r>
            <a:r>
              <a:rPr lang="en-US" sz="2400" dirty="0"/>
              <a:t>RNA</a:t>
            </a:r>
            <a:r>
              <a:rPr lang="el-GR" sz="2400" dirty="0"/>
              <a:t> , </a:t>
            </a:r>
            <a:r>
              <a:rPr lang="en-US" sz="2400" dirty="0" smtClean="0"/>
              <a:t>DNA</a:t>
            </a:r>
            <a:r>
              <a:rPr lang="el-GR" sz="2400" dirty="0" smtClean="0"/>
              <a:t>,</a:t>
            </a:r>
            <a:endParaRPr lang="el-GR" sz="2400" dirty="0"/>
          </a:p>
          <a:p>
            <a:pPr marL="342900" indent="-342900">
              <a:buFont typeface="Wingdings" panose="05000000000000000000" pitchFamily="2" charset="2"/>
              <a:buChar char="§"/>
            </a:pPr>
            <a:r>
              <a:rPr lang="el-GR" sz="2400" dirty="0"/>
              <a:t>Ιχνοστοιχεία</a:t>
            </a:r>
            <a:r>
              <a:rPr lang="el-GR" sz="2400" dirty="0" smtClean="0"/>
              <a:t>: μέταλλα π.χ.  </a:t>
            </a:r>
            <a:r>
              <a:rPr lang="en-US" sz="2400" dirty="0" smtClean="0"/>
              <a:t>Fe</a:t>
            </a:r>
            <a:r>
              <a:rPr lang="el-GR" sz="2400" dirty="0" smtClean="0"/>
              <a:t>, </a:t>
            </a:r>
            <a:r>
              <a:rPr lang="en-US" sz="2400" dirty="0" err="1" smtClean="0"/>
              <a:t>Mp</a:t>
            </a:r>
            <a:r>
              <a:rPr lang="el-GR" sz="2400" dirty="0" smtClean="0"/>
              <a:t>, κλπ </a:t>
            </a:r>
            <a:r>
              <a:rPr lang="el-GR" sz="2400" dirty="0"/>
              <a:t>δρουν σαν </a:t>
            </a:r>
            <a:r>
              <a:rPr lang="el-GR" sz="2400" dirty="0" err="1"/>
              <a:t>ενεργοποιητές</a:t>
            </a:r>
            <a:r>
              <a:rPr lang="el-GR" sz="2400" dirty="0"/>
              <a:t> ενζύμων , </a:t>
            </a:r>
            <a:r>
              <a:rPr lang="en-US" sz="2400" dirty="0" smtClean="0"/>
              <a:t>K</a:t>
            </a:r>
            <a:r>
              <a:rPr lang="el-GR" sz="2400" dirty="0" smtClean="0"/>
              <a:t>, </a:t>
            </a:r>
            <a:r>
              <a:rPr lang="en-US" sz="2400" dirty="0" smtClean="0"/>
              <a:t>Ca</a:t>
            </a:r>
            <a:r>
              <a:rPr lang="el-GR" sz="2400" dirty="0" smtClean="0"/>
              <a:t>,</a:t>
            </a:r>
            <a:endParaRPr lang="el-GR" sz="2400" dirty="0"/>
          </a:p>
          <a:p>
            <a:pPr marL="342900" indent="-342900">
              <a:buFont typeface="Wingdings" panose="05000000000000000000" pitchFamily="2" charset="2"/>
              <a:buChar char="§"/>
            </a:pPr>
            <a:r>
              <a:rPr lang="el-GR" sz="2400" dirty="0"/>
              <a:t>Αυξητικοί </a:t>
            </a:r>
            <a:r>
              <a:rPr lang="el-GR" sz="2400" dirty="0" smtClean="0"/>
              <a:t>παράγοντες (</a:t>
            </a:r>
            <a:r>
              <a:rPr lang="el-GR" sz="2400" dirty="0"/>
              <a:t>πρόδρομες ουσίες</a:t>
            </a:r>
            <a:r>
              <a:rPr lang="el-GR" sz="2400" dirty="0" smtClean="0"/>
              <a:t>),</a:t>
            </a:r>
            <a:endParaRPr lang="el-GR" sz="2400" dirty="0"/>
          </a:p>
          <a:p>
            <a:pPr marL="342900" lvl="0" indent="-342900">
              <a:buFont typeface="Wingdings" panose="05000000000000000000" pitchFamily="2" charset="2"/>
              <a:buChar char="§"/>
            </a:pPr>
            <a:r>
              <a:rPr lang="el-GR" sz="2400" dirty="0" smtClean="0"/>
              <a:t>Αμινοξέα </a:t>
            </a:r>
            <a:r>
              <a:rPr lang="el-GR" sz="2400" dirty="0" smtClean="0">
                <a:sym typeface="Wingdings"/>
              </a:rPr>
              <a:t> </a:t>
            </a:r>
            <a:r>
              <a:rPr lang="el-GR" sz="2400" dirty="0" smtClean="0"/>
              <a:t>πρωτεΐνες,</a:t>
            </a:r>
            <a:endParaRPr lang="el-GR" sz="2400" dirty="0"/>
          </a:p>
          <a:p>
            <a:pPr marL="342900" lvl="0" indent="-342900">
              <a:buFont typeface="Wingdings" panose="05000000000000000000" pitchFamily="2" charset="2"/>
              <a:buChar char="§"/>
            </a:pPr>
            <a:r>
              <a:rPr lang="el-GR" sz="2400" dirty="0" err="1"/>
              <a:t>Πουρίνες</a:t>
            </a:r>
            <a:r>
              <a:rPr lang="el-GR" sz="2400" dirty="0"/>
              <a:t> , </a:t>
            </a:r>
            <a:r>
              <a:rPr lang="el-GR" sz="2400" dirty="0" err="1" smtClean="0"/>
              <a:t>πυριμιδίνες</a:t>
            </a:r>
            <a:r>
              <a:rPr lang="el-GR" sz="2400" dirty="0" smtClean="0"/>
              <a:t> </a:t>
            </a:r>
            <a:r>
              <a:rPr lang="el-GR" sz="2400" dirty="0" smtClean="0">
                <a:sym typeface="Wingdings"/>
              </a:rPr>
              <a:t> </a:t>
            </a:r>
            <a:r>
              <a:rPr lang="el-GR" sz="2400" dirty="0" err="1" smtClean="0"/>
              <a:t>νουκλεϊκά</a:t>
            </a:r>
            <a:r>
              <a:rPr lang="el-GR" sz="2400" dirty="0" smtClean="0"/>
              <a:t> οξέα,</a:t>
            </a:r>
            <a:endParaRPr lang="el-GR" sz="2400" dirty="0"/>
          </a:p>
          <a:p>
            <a:pPr marL="342900" lvl="0" indent="-342900">
              <a:buFont typeface="Wingdings" panose="05000000000000000000" pitchFamily="2" charset="2"/>
              <a:buChar char="§"/>
            </a:pPr>
            <a:r>
              <a:rPr lang="el-GR" sz="2400" dirty="0" smtClean="0"/>
              <a:t>Βιταμίνες </a:t>
            </a:r>
            <a:r>
              <a:rPr lang="el-GR" sz="2400" dirty="0" smtClean="0">
                <a:sym typeface="Wingdings"/>
              </a:rPr>
              <a:t> </a:t>
            </a:r>
            <a:r>
              <a:rPr lang="el-GR" sz="2400" dirty="0" smtClean="0"/>
              <a:t>συνένζυμα, </a:t>
            </a:r>
            <a:r>
              <a:rPr lang="el-GR" sz="2400" dirty="0" err="1"/>
              <a:t>π.χ</a:t>
            </a:r>
            <a:r>
              <a:rPr lang="el-GR" sz="2400" dirty="0"/>
              <a:t> </a:t>
            </a:r>
            <a:r>
              <a:rPr lang="en-US" sz="2400" dirty="0"/>
              <a:t>Enterococcus </a:t>
            </a:r>
            <a:r>
              <a:rPr lang="en-US" sz="2400" dirty="0" err="1"/>
              <a:t>faecalis</a:t>
            </a:r>
            <a:r>
              <a:rPr lang="en-US" sz="2400" dirty="0"/>
              <a:t> </a:t>
            </a:r>
            <a:r>
              <a:rPr lang="el-GR" sz="2400" dirty="0" smtClean="0"/>
              <a:t>απαιτεί </a:t>
            </a:r>
            <a:r>
              <a:rPr lang="el-GR" sz="2400" dirty="0"/>
              <a:t>και </a:t>
            </a:r>
            <a:r>
              <a:rPr lang="el-GR" sz="2400" dirty="0" smtClean="0"/>
              <a:t>βιταμίνες.</a:t>
            </a:r>
            <a:endParaRPr 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Θρέψη και μεταβολισμός των μικροοργανισμών</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23</a:t>
            </a:fld>
            <a:endParaRPr lang="el-GR" sz="1400" dirty="0"/>
          </a:p>
        </p:txBody>
      </p:sp>
    </p:spTree>
    <p:custDataLst>
      <p:tags r:id="rId1"/>
    </p:custDataLst>
    <p:extLst>
      <p:ext uri="{BB962C8B-B14F-4D97-AF65-F5344CB8AC3E}">
        <p14:creationId xmlns="" xmlns:p14="http://schemas.microsoft.com/office/powerpoint/2010/main" val="37539917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79846"/>
            <a:ext cx="8352928" cy="1332930"/>
          </a:xfrm>
          <a:noFill/>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Σύνοψη των διατροφικών αναγκών ενός μικροβιακού κυττάρου</a:t>
            </a:r>
            <a:endParaRPr lang="el-GR" dirty="0">
              <a:latin typeface="+mn-lt"/>
            </a:endParaRPr>
          </a:p>
        </p:txBody>
      </p:sp>
      <p:pic>
        <p:nvPicPr>
          <p:cNvPr id="6" name="Picture 2" descr="http://img.docstoccdn.com/thumb/orig/108012692.png"/>
          <p:cNvPicPr>
            <a:picLocks noChangeAspect="1" noChangeArrowheads="1"/>
          </p:cNvPicPr>
          <p:nvPr/>
        </p:nvPicPr>
        <p:blipFill>
          <a:blip r:embed="rId4" cstate="print"/>
          <a:srcRect/>
          <a:stretch>
            <a:fillRect/>
          </a:stretch>
        </p:blipFill>
        <p:spPr bwMode="auto">
          <a:xfrm>
            <a:off x="1151500" y="1340768"/>
            <a:ext cx="7236924" cy="5078931"/>
          </a:xfrm>
          <a:prstGeom prst="rect">
            <a:avLst/>
          </a:prstGeom>
          <a:noFill/>
        </p:spPr>
      </p:pic>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Θρέψη και μεταβολισμός των μικροοργανισμών</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24</a:t>
            </a:fld>
            <a:endParaRPr lang="el-GR" sz="1400" dirty="0"/>
          </a:p>
        </p:txBody>
      </p:sp>
    </p:spTree>
    <p:custDataLst>
      <p:tags r:id="rId1"/>
    </p:custDataLst>
    <p:extLst>
      <p:ext uri="{BB962C8B-B14F-4D97-AF65-F5344CB8AC3E}">
        <p14:creationId xmlns="" xmlns:p14="http://schemas.microsoft.com/office/powerpoint/2010/main" val="37539917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79846"/>
            <a:ext cx="8352928" cy="1116906"/>
          </a:xfrm>
          <a:noFill/>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Βιοενέργεια-</a:t>
            </a:r>
            <a:r>
              <a:rPr lang="el-GR" dirty="0" err="1"/>
              <a:t>Βιοκατάλυση</a:t>
            </a:r>
            <a:r>
              <a:rPr lang="el-GR" dirty="0"/>
              <a:t> </a:t>
            </a:r>
            <a:r>
              <a:rPr lang="el-GR" dirty="0" smtClean="0"/>
              <a:t>(1 από 3)</a:t>
            </a:r>
            <a:endParaRPr lang="el-GR" dirty="0">
              <a:latin typeface="+mn-lt"/>
            </a:endParaRPr>
          </a:p>
        </p:txBody>
      </p:sp>
      <p:sp>
        <p:nvSpPr>
          <p:cNvPr id="2" name="Ορθογώνιο 1" descr="Οι μικροοργανισμοί για να τραφούν ή να αναπαραχθούν χρειάζεται να πραγματοποιήσουν ποικίλες βιοχημικές αντιδράσεις, κάποιες από τις οποίες είναι ενδόθερμες (απαιτούν κατανάλωση ενέργειας) και κάποιες είναι εξώθερμες (παράγουν ενέργεια),&#10;Ελεύθερη ενέργεια (η ενέργεια σχηματισμού) είναι η ποσότητα (Κilo Joule) που καταναλώνεται ή εκλύεται, &#10;ΔG ίσο με (ενέργεια προϊόντων) μείον (ενέργεια αντιδρώντων),&#10;ΔG θετικό: απαιτείται κατανάλωση ενέργειας,&#10;ΔG αρνητικό: παράγεται ελεύθερη ενέργεια .&#10;"/>
          <p:cNvSpPr/>
          <p:nvPr/>
        </p:nvSpPr>
        <p:spPr>
          <a:xfrm>
            <a:off x="467544" y="1443548"/>
            <a:ext cx="8219256" cy="3785652"/>
          </a:xfrm>
          <a:prstGeom prst="rect">
            <a:avLst/>
          </a:prstGeom>
        </p:spPr>
        <p:txBody>
          <a:bodyPr wrap="square">
            <a:spAutoFit/>
          </a:bodyPr>
          <a:lstStyle/>
          <a:p>
            <a:pPr marL="342900" lvl="0" indent="-342900">
              <a:buFont typeface="Wingdings" panose="05000000000000000000" pitchFamily="2" charset="2"/>
              <a:buChar char="§"/>
            </a:pPr>
            <a:r>
              <a:rPr lang="el-GR" sz="2400" dirty="0"/>
              <a:t>Οι μικροοργανισμοί για να τραφούν ή να αναπαραχθούν χρειάζεται να πραγματοποιήσουν ποικίλες βιοχημικές αντιδράσεις, κάποιες από τις οποίες είναι </a:t>
            </a:r>
            <a:r>
              <a:rPr lang="el-GR" sz="2400" dirty="0" err="1"/>
              <a:t>ενδόθερμες</a:t>
            </a:r>
            <a:r>
              <a:rPr lang="el-GR" sz="2400" dirty="0"/>
              <a:t> (απαιτούν κατανάλωση ενέργειας) και κάποιες είναι εξώθερμες (παράγουν ενέργεια</a:t>
            </a:r>
            <a:r>
              <a:rPr lang="el-GR" sz="2400" dirty="0" smtClean="0"/>
              <a:t>),</a:t>
            </a:r>
            <a:endParaRPr lang="el-GR" sz="2400" dirty="0"/>
          </a:p>
          <a:p>
            <a:pPr marL="342900" indent="-342900">
              <a:buFont typeface="Wingdings" panose="05000000000000000000" pitchFamily="2" charset="2"/>
              <a:buChar char="§"/>
            </a:pPr>
            <a:r>
              <a:rPr lang="el-GR" sz="2400" dirty="0"/>
              <a:t>Ελεύθερη ενέργεια (η ενέργεια σχηματισμού) είναι η ποσότητα (Κ</a:t>
            </a:r>
            <a:r>
              <a:rPr lang="en-US" sz="2400" dirty="0"/>
              <a:t>J)</a:t>
            </a:r>
            <a:r>
              <a:rPr lang="el-GR" sz="2400" dirty="0"/>
              <a:t> που καταναλώνεται ή </a:t>
            </a:r>
            <a:r>
              <a:rPr lang="el-GR" sz="2400" dirty="0" smtClean="0"/>
              <a:t>εκλύεται, </a:t>
            </a:r>
            <a:endParaRPr lang="el-GR" sz="2400" dirty="0"/>
          </a:p>
          <a:p>
            <a:pPr marL="342900" indent="-342900">
              <a:buFont typeface="Wingdings" panose="05000000000000000000" pitchFamily="2" charset="2"/>
              <a:buChar char="§"/>
            </a:pPr>
            <a:r>
              <a:rPr lang="el-GR" sz="2400" dirty="0"/>
              <a:t>Δ</a:t>
            </a:r>
            <a:r>
              <a:rPr lang="en-US" sz="2400" dirty="0" smtClean="0"/>
              <a:t>G</a:t>
            </a:r>
            <a:r>
              <a:rPr lang="el-GR" sz="2400" dirty="0" smtClean="0"/>
              <a:t> = (</a:t>
            </a:r>
            <a:r>
              <a:rPr lang="el-GR" sz="2400" dirty="0"/>
              <a:t>ενέργεια προϊόντων)-(ενέργεια αντιδρώντων</a:t>
            </a:r>
            <a:r>
              <a:rPr lang="el-GR" sz="2400" dirty="0" smtClean="0"/>
              <a:t>),</a:t>
            </a:r>
            <a:endParaRPr lang="el-GR" sz="2400" dirty="0"/>
          </a:p>
          <a:p>
            <a:pPr marL="342900" indent="-342900">
              <a:buFont typeface="Wingdings" panose="05000000000000000000" pitchFamily="2" charset="2"/>
              <a:buChar char="§"/>
            </a:pPr>
            <a:r>
              <a:rPr lang="el-GR" sz="2400" dirty="0"/>
              <a:t>Δ</a:t>
            </a:r>
            <a:r>
              <a:rPr lang="en-US" sz="2400" dirty="0"/>
              <a:t>G </a:t>
            </a:r>
            <a:r>
              <a:rPr lang="el-GR" sz="2400" dirty="0" smtClean="0"/>
              <a:t>θετικό: </a:t>
            </a:r>
            <a:r>
              <a:rPr lang="el-GR" sz="2400" dirty="0"/>
              <a:t>απαιτείται κατανάλωση </a:t>
            </a:r>
            <a:r>
              <a:rPr lang="el-GR" sz="2400" dirty="0" smtClean="0"/>
              <a:t>ενέργειας,</a:t>
            </a:r>
            <a:endParaRPr lang="el-GR" sz="2400" dirty="0"/>
          </a:p>
          <a:p>
            <a:pPr marL="342900" indent="-342900">
              <a:buFont typeface="Wingdings" panose="05000000000000000000" pitchFamily="2" charset="2"/>
              <a:buChar char="§"/>
            </a:pPr>
            <a:r>
              <a:rPr lang="el-GR" sz="2400" dirty="0"/>
              <a:t>Δ</a:t>
            </a:r>
            <a:r>
              <a:rPr lang="en-US" sz="2400" dirty="0"/>
              <a:t>G </a:t>
            </a:r>
            <a:r>
              <a:rPr lang="el-GR" sz="2400" dirty="0"/>
              <a:t>αρνητικό: παράγεται ελεύθερη ενέργεια </a:t>
            </a:r>
            <a:r>
              <a:rPr lang="el-GR" sz="2400" dirty="0" smtClean="0"/>
              <a:t>.</a:t>
            </a:r>
            <a:endParaRPr lang="el-GR" sz="2400" dirty="0"/>
          </a:p>
        </p:txBody>
      </p:sp>
      <p:sp>
        <p:nvSpPr>
          <p:cNvPr id="5" name="Θέση υποσέλιδου 3" descr="."/>
          <p:cNvSpPr txBox="1">
            <a:spLocks/>
          </p:cNvSpPr>
          <p:nvPr/>
        </p:nvSpPr>
        <p:spPr>
          <a:xfrm>
            <a:off x="3181325" y="6310139"/>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Θρέψη και μεταβολισμός των μικροοργανισμών</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25</a:t>
            </a:fld>
            <a:endParaRPr lang="el-GR" sz="1400" dirty="0"/>
          </a:p>
        </p:txBody>
      </p:sp>
    </p:spTree>
    <p:custDataLst>
      <p:tags r:id="rId1"/>
    </p:custDataLst>
    <p:extLst>
      <p:ext uri="{BB962C8B-B14F-4D97-AF65-F5344CB8AC3E}">
        <p14:creationId xmlns="" xmlns:p14="http://schemas.microsoft.com/office/powerpoint/2010/main" val="37539917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79846"/>
            <a:ext cx="8352928" cy="1044898"/>
          </a:xfrm>
          <a:noFill/>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Βιοενέργεια-</a:t>
            </a:r>
            <a:r>
              <a:rPr lang="el-GR" dirty="0" err="1"/>
              <a:t>Βιοκατάλυση</a:t>
            </a:r>
            <a:r>
              <a:rPr lang="el-GR" dirty="0"/>
              <a:t> </a:t>
            </a:r>
            <a:r>
              <a:rPr lang="el-GR" dirty="0" smtClean="0"/>
              <a:t>(2 </a:t>
            </a:r>
            <a:r>
              <a:rPr lang="el-GR" dirty="0"/>
              <a:t>από 3)</a:t>
            </a:r>
            <a:endParaRPr lang="el-GR" dirty="0">
              <a:latin typeface="+mn-lt"/>
            </a:endParaRPr>
          </a:p>
        </p:txBody>
      </p:sp>
      <p:pic>
        <p:nvPicPr>
          <p:cNvPr id="6" name="Picture 1"/>
          <p:cNvPicPr>
            <a:picLocks noChangeAspect="1" noChangeArrowheads="1"/>
          </p:cNvPicPr>
          <p:nvPr/>
        </p:nvPicPr>
        <p:blipFill>
          <a:blip r:embed="rId4" cstate="print"/>
          <a:srcRect/>
          <a:stretch>
            <a:fillRect/>
          </a:stretch>
        </p:blipFill>
        <p:spPr bwMode="auto">
          <a:xfrm>
            <a:off x="2627784" y="980728"/>
            <a:ext cx="4224572" cy="5473070"/>
          </a:xfrm>
          <a:prstGeom prst="rect">
            <a:avLst/>
          </a:prstGeom>
          <a:noFill/>
          <a:ln w="9525">
            <a:noFill/>
            <a:miter lim="800000"/>
            <a:headEnd/>
            <a:tailEnd/>
          </a:ln>
        </p:spPr>
      </p:pic>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Θρέψη και μεταβολισμός των μικροοργανισμών</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26</a:t>
            </a:fld>
            <a:endParaRPr lang="el-GR" sz="1400" dirty="0"/>
          </a:p>
        </p:txBody>
      </p:sp>
    </p:spTree>
    <p:custDataLst>
      <p:tags r:id="rId1"/>
    </p:custDataLst>
    <p:extLst>
      <p:ext uri="{BB962C8B-B14F-4D97-AF65-F5344CB8AC3E}">
        <p14:creationId xmlns="" xmlns:p14="http://schemas.microsoft.com/office/powerpoint/2010/main" val="37539917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27384"/>
            <a:ext cx="8352928" cy="1044898"/>
          </a:xfrm>
          <a:noFill/>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Βιοενέργεια-</a:t>
            </a:r>
            <a:r>
              <a:rPr lang="el-GR" dirty="0" err="1"/>
              <a:t>Βιοκατάλυση</a:t>
            </a:r>
            <a:r>
              <a:rPr lang="el-GR" dirty="0"/>
              <a:t> </a:t>
            </a:r>
            <a:r>
              <a:rPr lang="el-GR" dirty="0" smtClean="0"/>
              <a:t>(3 </a:t>
            </a:r>
            <a:r>
              <a:rPr lang="el-GR" dirty="0"/>
              <a:t>από 3)</a:t>
            </a:r>
            <a:endParaRPr lang="el-GR" dirty="0">
              <a:latin typeface="+mn-lt"/>
            </a:endParaRPr>
          </a:p>
        </p:txBody>
      </p:sp>
      <p:sp>
        <p:nvSpPr>
          <p:cNvPr id="2" name="Ορθογώνιο 1"/>
          <p:cNvSpPr/>
          <p:nvPr/>
        </p:nvSpPr>
        <p:spPr>
          <a:xfrm>
            <a:off x="467544" y="1052736"/>
            <a:ext cx="8219256" cy="1200329"/>
          </a:xfrm>
          <a:prstGeom prst="rect">
            <a:avLst/>
          </a:prstGeom>
        </p:spPr>
        <p:txBody>
          <a:bodyPr wrap="square">
            <a:spAutoFit/>
          </a:bodyPr>
          <a:lstStyle/>
          <a:p>
            <a:r>
              <a:rPr lang="el-GR" sz="2400" b="1" dirty="0" err="1">
                <a:solidFill>
                  <a:schemeClr val="accent4"/>
                </a:solidFill>
              </a:rPr>
              <a:t>Βιοκαταλύτης</a:t>
            </a:r>
            <a:r>
              <a:rPr lang="el-GR" sz="2400" dirty="0"/>
              <a:t> είναι μια ουσία (συνήθως ένζυμο) που μειώνει την ενέργεια ενεργοποίησης κάποιας αντίδρασης και κατά συνέπεια αυξάνει την ταχύτητά της</a:t>
            </a:r>
            <a:r>
              <a:rPr lang="el-GR" sz="2400" dirty="0" smtClean="0"/>
              <a:t>.</a:t>
            </a:r>
            <a:endParaRPr lang="el-GR" sz="2400" dirty="0"/>
          </a:p>
        </p:txBody>
      </p:sp>
      <p:pic>
        <p:nvPicPr>
          <p:cNvPr id="6" name="Picture 2"/>
          <p:cNvPicPr>
            <a:picLocks noChangeAspect="1" noChangeArrowheads="1"/>
          </p:cNvPicPr>
          <p:nvPr/>
        </p:nvPicPr>
        <p:blipFill>
          <a:blip r:embed="rId4" cstate="print"/>
          <a:srcRect/>
          <a:stretch>
            <a:fillRect/>
          </a:stretch>
        </p:blipFill>
        <p:spPr bwMode="auto">
          <a:xfrm>
            <a:off x="398234" y="2276872"/>
            <a:ext cx="4965854" cy="4143562"/>
          </a:xfrm>
          <a:prstGeom prst="rect">
            <a:avLst/>
          </a:prstGeom>
          <a:noFill/>
          <a:ln w="9525">
            <a:noFill/>
            <a:miter lim="800000"/>
            <a:headEnd/>
            <a:tailEnd/>
          </a:ln>
        </p:spPr>
      </p:pic>
      <p:pic>
        <p:nvPicPr>
          <p:cNvPr id="8" name="Picture 4" descr="https://encrypted-tbn2.gstatic.com/images?q=tbn:ANd9GcQ8TMp7WDqaIGTIgfQ7Mek1jPfSQnYrqDyjQyiC2_Z7gBbFzPCXsA"/>
          <p:cNvPicPr>
            <a:picLocks noChangeAspect="1" noChangeArrowheads="1"/>
          </p:cNvPicPr>
          <p:nvPr/>
        </p:nvPicPr>
        <p:blipFill>
          <a:blip r:embed="rId5" cstate="print"/>
          <a:srcRect/>
          <a:stretch>
            <a:fillRect/>
          </a:stretch>
        </p:blipFill>
        <p:spPr bwMode="auto">
          <a:xfrm>
            <a:off x="4864225" y="2420888"/>
            <a:ext cx="3899301" cy="3996444"/>
          </a:xfrm>
          <a:prstGeom prst="rect">
            <a:avLst/>
          </a:prstGeom>
          <a:noFill/>
        </p:spPr>
      </p:pic>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Θρέψη και μεταβολισμός των μικροοργανισμών</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27</a:t>
            </a:fld>
            <a:endParaRPr lang="el-GR" sz="1400" dirty="0"/>
          </a:p>
        </p:txBody>
      </p:sp>
    </p:spTree>
    <p:custDataLst>
      <p:tags r:id="rId1"/>
    </p:custDataLst>
    <p:extLst>
      <p:ext uri="{BB962C8B-B14F-4D97-AF65-F5344CB8AC3E}">
        <p14:creationId xmlns="" xmlns:p14="http://schemas.microsoft.com/office/powerpoint/2010/main" val="37539917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79846"/>
            <a:ext cx="8352928" cy="1260922"/>
          </a:xfrm>
          <a:noFill/>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Παραδείγματα </a:t>
            </a:r>
            <a:r>
              <a:rPr lang="el-GR" dirty="0" err="1"/>
              <a:t>ενζυμικών</a:t>
            </a:r>
            <a:r>
              <a:rPr lang="el-GR" dirty="0"/>
              <a:t> </a:t>
            </a:r>
            <a:r>
              <a:rPr lang="el-GR" dirty="0" smtClean="0"/>
              <a:t>αντιδράσεων (1 από 2)</a:t>
            </a:r>
            <a:endParaRPr lang="el-GR" dirty="0">
              <a:latin typeface="+mn-lt"/>
            </a:endParaRPr>
          </a:p>
        </p:txBody>
      </p:sp>
      <p:sp>
        <p:nvSpPr>
          <p:cNvPr id="11" name="Ορθογώνιο 10"/>
          <p:cNvSpPr/>
          <p:nvPr/>
        </p:nvSpPr>
        <p:spPr>
          <a:xfrm>
            <a:off x="467544" y="1268760"/>
            <a:ext cx="8219256" cy="1938992"/>
          </a:xfrm>
          <a:prstGeom prst="rect">
            <a:avLst/>
          </a:prstGeom>
        </p:spPr>
        <p:txBody>
          <a:bodyPr wrap="square">
            <a:spAutoFit/>
          </a:bodyPr>
          <a:lstStyle/>
          <a:p>
            <a:r>
              <a:rPr lang="el-GR" sz="2400" dirty="0" smtClean="0"/>
              <a:t>Σε μια </a:t>
            </a:r>
            <a:r>
              <a:rPr lang="el-GR" sz="2400" dirty="0" err="1" smtClean="0"/>
              <a:t>ενζυμικά</a:t>
            </a:r>
            <a:r>
              <a:rPr lang="el-GR" sz="2400" dirty="0" smtClean="0"/>
              <a:t> </a:t>
            </a:r>
            <a:r>
              <a:rPr lang="el-GR" sz="2400" dirty="0" err="1" smtClean="0"/>
              <a:t>καταλυόμενη</a:t>
            </a:r>
            <a:r>
              <a:rPr lang="el-GR" sz="2400" dirty="0" smtClean="0"/>
              <a:t> αντίδραση το ένζυμο συνδέεται με την αντιδρώσα ουσία (υπόστρωμα) προσωρινά, σχηματίζοντας ένα σύμπλεγμα και καθώς εξελίσσεται η αντίδραση το προϊόν απελευθερώνεται και το ένζυμο επιστρέφει στην αρχική κατάσταση.</a:t>
            </a:r>
            <a:endParaRPr lang="el-GR" sz="2400" dirty="0"/>
          </a:p>
        </p:txBody>
      </p:sp>
      <p:pic>
        <p:nvPicPr>
          <p:cNvPr id="12" name="Picture 2" descr="http://images.tutorvista.com/cms/images/81/enzyme-kinetics.png"/>
          <p:cNvPicPr>
            <a:picLocks noChangeAspect="1" noChangeArrowheads="1"/>
          </p:cNvPicPr>
          <p:nvPr/>
        </p:nvPicPr>
        <p:blipFill>
          <a:blip r:embed="rId4" cstate="print"/>
          <a:srcRect/>
          <a:stretch>
            <a:fillRect/>
          </a:stretch>
        </p:blipFill>
        <p:spPr bwMode="auto">
          <a:xfrm>
            <a:off x="2516293" y="3212976"/>
            <a:ext cx="4503979" cy="3176671"/>
          </a:xfrm>
          <a:prstGeom prst="rect">
            <a:avLst/>
          </a:prstGeom>
          <a:noFill/>
        </p:spPr>
      </p:pic>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Θρέψη και μεταβολισμός των μικροοργανισμών</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28</a:t>
            </a:fld>
            <a:endParaRPr lang="el-GR" sz="1400" dirty="0"/>
          </a:p>
        </p:txBody>
      </p:sp>
    </p:spTree>
    <p:custDataLst>
      <p:tags r:id="rId1"/>
    </p:custDataLst>
    <p:extLst>
      <p:ext uri="{BB962C8B-B14F-4D97-AF65-F5344CB8AC3E}">
        <p14:creationId xmlns="" xmlns:p14="http://schemas.microsoft.com/office/powerpoint/2010/main" val="37539917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79846"/>
            <a:ext cx="8352928" cy="1260922"/>
          </a:xfrm>
          <a:noFill/>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Autofit/>
          </a:bodyPr>
          <a:lstStyle/>
          <a:p>
            <a:pPr lvl="0">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Παραδείγματα </a:t>
            </a:r>
            <a:r>
              <a:rPr lang="el-GR" dirty="0" err="1"/>
              <a:t>ενζυμικών</a:t>
            </a:r>
            <a:r>
              <a:rPr lang="el-GR" dirty="0"/>
              <a:t> αντιδράσεων </a:t>
            </a:r>
            <a:r>
              <a:rPr lang="el-GR" dirty="0" smtClean="0"/>
              <a:t>(2 </a:t>
            </a:r>
            <a:r>
              <a:rPr lang="el-GR" dirty="0"/>
              <a:t>από 2)</a:t>
            </a:r>
            <a:endParaRPr lang="el-GR" dirty="0">
              <a:latin typeface="+mn-lt"/>
            </a:endParaRPr>
          </a:p>
        </p:txBody>
      </p:sp>
      <p:sp>
        <p:nvSpPr>
          <p:cNvPr id="2" name="Ορθογώνιο 1"/>
          <p:cNvSpPr/>
          <p:nvPr/>
        </p:nvSpPr>
        <p:spPr>
          <a:xfrm>
            <a:off x="467544" y="1268760"/>
            <a:ext cx="8219256" cy="1200329"/>
          </a:xfrm>
          <a:prstGeom prst="rect">
            <a:avLst/>
          </a:prstGeom>
        </p:spPr>
        <p:txBody>
          <a:bodyPr wrap="square">
            <a:spAutoFit/>
          </a:bodyPr>
          <a:lstStyle/>
          <a:p>
            <a:r>
              <a:rPr lang="el-GR" sz="2400" dirty="0" err="1" smtClean="0"/>
              <a:t>Tα</a:t>
            </a:r>
            <a:r>
              <a:rPr lang="el-GR" sz="2400" dirty="0" smtClean="0"/>
              <a:t> </a:t>
            </a:r>
            <a:r>
              <a:rPr lang="el-GR" sz="2400" dirty="0" err="1" smtClean="0">
                <a:solidFill>
                  <a:schemeClr val="accent4"/>
                </a:solidFill>
              </a:rPr>
              <a:t>αλλοστερικά</a:t>
            </a:r>
            <a:r>
              <a:rPr lang="el-GR" sz="2400" dirty="0" smtClean="0">
                <a:solidFill>
                  <a:schemeClr val="accent4"/>
                </a:solidFill>
              </a:rPr>
              <a:t> ένζυμα </a:t>
            </a:r>
            <a:r>
              <a:rPr lang="el-GR" sz="2400" dirty="0" smtClean="0"/>
              <a:t>εκτός από το ενεργό κέντρο έχουν και ένα </a:t>
            </a:r>
            <a:r>
              <a:rPr lang="el-GR" sz="2400" dirty="0" err="1" smtClean="0"/>
              <a:t>αλλοστερικό</a:t>
            </a:r>
            <a:r>
              <a:rPr lang="el-GR" sz="2400" dirty="0" smtClean="0"/>
              <a:t> κέντρο που μπορεί να λειτουργεί ως σημείο ενεργοποίησης ή απενεργοποίησης του ενζύμου</a:t>
            </a:r>
            <a:r>
              <a:rPr lang="el-GR" sz="2400" dirty="0" smtClean="0">
                <a:sym typeface="Symbol" pitchFamily="18" charset="2"/>
              </a:rPr>
              <a:t>.</a:t>
            </a:r>
            <a:endParaRPr lang="el-GR" sz="2400" dirty="0"/>
          </a:p>
        </p:txBody>
      </p:sp>
      <p:pic>
        <p:nvPicPr>
          <p:cNvPr id="6" name="Picture 2" descr="http://academic.pgcc.edu/%7Ekroberts/Lecture/Chapter%205/05-11_AllostericControl_L.jpg"/>
          <p:cNvPicPr>
            <a:picLocks noChangeAspect="1" noChangeArrowheads="1"/>
          </p:cNvPicPr>
          <p:nvPr/>
        </p:nvPicPr>
        <p:blipFill>
          <a:blip r:embed="rId4" cstate="print"/>
          <a:srcRect/>
          <a:stretch>
            <a:fillRect/>
          </a:stretch>
        </p:blipFill>
        <p:spPr bwMode="auto">
          <a:xfrm>
            <a:off x="2411760" y="2492896"/>
            <a:ext cx="4824536" cy="3905107"/>
          </a:xfrm>
          <a:prstGeom prst="rect">
            <a:avLst/>
          </a:prstGeom>
          <a:noFill/>
        </p:spPr>
      </p:pic>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Θρέψη και μεταβολισμός των μικροοργανισμών</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29</a:t>
            </a:fld>
            <a:endParaRPr lang="el-GR" sz="1400" dirty="0"/>
          </a:p>
        </p:txBody>
      </p:sp>
    </p:spTree>
    <p:custDataLst>
      <p:tags r:id="rId1"/>
    </p:custDataLst>
    <p:extLst>
      <p:ext uri="{BB962C8B-B14F-4D97-AF65-F5344CB8AC3E}">
        <p14:creationId xmlns="" xmlns:p14="http://schemas.microsoft.com/office/powerpoint/2010/main" val="37539917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Τίτλος 1"/>
          <p:cNvSpPr>
            <a:spLocks noGrp="1"/>
          </p:cNvSpPr>
          <p:nvPr>
            <p:ph type="title"/>
          </p:nvPr>
        </p:nvSpPr>
        <p:spPr/>
        <p:txBody>
          <a:bodyPr/>
          <a:lstStyle/>
          <a:p>
            <a:pPr eaLnBrk="1" hangingPunct="1"/>
            <a:r>
              <a:rPr lang="el-GR" b="1" dirty="0" smtClean="0"/>
              <a:t>Χρηματοδότηση </a:t>
            </a:r>
          </a:p>
        </p:txBody>
      </p:sp>
      <p:sp>
        <p:nvSpPr>
          <p:cNvPr id="4099" name="Θέση περιεχομένου 1"/>
          <p:cNvSpPr>
            <a:spLocks noGrp="1"/>
          </p:cNvSpPr>
          <p:nvPr>
            <p:ph idx="1"/>
          </p:nvPr>
        </p:nvSpPr>
        <p:spPr/>
        <p:txBody>
          <a:bodyPr>
            <a:normAutofit/>
          </a:bodyPr>
          <a:lstStyle/>
          <a:p>
            <a:pPr eaLnBrk="1" hangingPunct="1">
              <a:spcBef>
                <a:spcPts val="0"/>
              </a:spcBef>
              <a:spcAft>
                <a:spcPts val="600"/>
              </a:spcAft>
            </a:pPr>
            <a:r>
              <a:rPr lang="el-GR" sz="2000" dirty="0" smtClean="0"/>
              <a:t>Το παρόν εκπαιδευτικό υλικό έχει αναπτυχθεί στα πλαίσια του εκπαιδευτικού έργου του διδάσκοντα. </a:t>
            </a:r>
          </a:p>
          <a:p>
            <a:pPr lvl="0">
              <a:spcBef>
                <a:spcPts val="0"/>
              </a:spcBef>
              <a:spcAft>
                <a:spcPts val="600"/>
              </a:spcAft>
            </a:pPr>
            <a:r>
              <a:rPr lang="el-GR" sz="2000" dirty="0" smtClean="0">
                <a:solidFill>
                  <a:prstClr val="black"/>
                </a:solidFill>
              </a:rPr>
              <a:t>Το έργο «</a:t>
            </a:r>
            <a:r>
              <a:rPr lang="el-GR" sz="2000" b="1" dirty="0" smtClean="0">
                <a:solidFill>
                  <a:prstClr val="black"/>
                </a:solidFill>
              </a:rPr>
              <a:t>Ανοικτά Ακαδημαϊκά Μαθήματα στο ΤΕΙ Θεσσαλίας</a:t>
            </a:r>
            <a:r>
              <a:rPr lang="el-GR" sz="2000" dirty="0" smtClean="0">
                <a:solidFill>
                  <a:prstClr val="black"/>
                </a:solidFill>
              </a:rPr>
              <a:t>» έχει χρηματοδοτήσει μόνο τη αναδιαμόρφωση του εκπαιδευτικού υλικού.</a:t>
            </a:r>
            <a:endParaRPr lang="el-GR" sz="2000" dirty="0" smtClean="0"/>
          </a:p>
          <a:p>
            <a:pPr eaLnBrk="1" hangingPunct="1">
              <a:spcBef>
                <a:spcPts val="0"/>
              </a:spcBef>
            </a:pPr>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 </a:t>
            </a:r>
          </a:p>
        </p:txBody>
      </p:sp>
      <p:pic>
        <p:nvPicPr>
          <p:cNvPr id="6" name="Εικόνα 1" descr=" Λογότυπο Επιχειρησιακού Προγράμματος Εκπαίδευση και Δια βίου Μάθηση.   ">
            <a:hlinkClick r:id="rId4" tooltip="Μετάβαση σε www.edulll.gr"/>
          </p:cNvPr>
          <p:cNvPicPr>
            <a:picLocks noChangeAspect="1" noChangeArrowheads="1"/>
          </p:cNvPicPr>
          <p:nvPr/>
        </p:nvPicPr>
        <p:blipFill>
          <a:blip r:embed="rId5" cstate="print"/>
          <a:srcRect/>
          <a:stretch>
            <a:fillRect/>
          </a:stretch>
        </p:blipFill>
        <p:spPr bwMode="auto">
          <a:xfrm>
            <a:off x="684213" y="4221163"/>
            <a:ext cx="7848600" cy="2016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Θέση αριθμού διαφάνειας 1" descr="."/>
          <p:cNvSpPr>
            <a:spLocks noGrp="1"/>
          </p:cNvSpPr>
          <p:nvPr>
            <p:ph type="sldNum" sz="quarter" idx="12"/>
          </p:nvPr>
        </p:nvSpPr>
        <p:spPr/>
        <p:txBody>
          <a:bodyPr/>
          <a:lstStyle/>
          <a:p>
            <a:pPr>
              <a:defRPr/>
            </a:pPr>
            <a:fld id="{E034B054-DA0D-4AD9-A3C5-59235BE4FE8B}" type="slidenum">
              <a:rPr lang="el-GR" sz="1400" smtClean="0">
                <a:solidFill>
                  <a:prstClr val="black"/>
                </a:solidFill>
              </a:rPr>
              <a:pPr>
                <a:defRPr/>
              </a:pPr>
              <a:t>3</a:t>
            </a:fld>
            <a:endParaRPr lang="el-GR" sz="1400" dirty="0">
              <a:solidFill>
                <a:prstClr val="black"/>
              </a:solidFill>
            </a:endParaRPr>
          </a:p>
        </p:txBody>
      </p:sp>
    </p:spTree>
    <p:custDataLst>
      <p:tags r:id="rId1"/>
    </p:custDataLst>
    <p:extLst>
      <p:ext uri="{BB962C8B-B14F-4D97-AF65-F5344CB8AC3E}">
        <p14:creationId xmlns="" xmlns:p14="http://schemas.microsoft.com/office/powerpoint/2010/main" val="4015966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79846"/>
            <a:ext cx="8352928" cy="1260922"/>
          </a:xfrm>
          <a:noFill/>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Η παραγωγή και χρήση ενέργειας κατά τον </a:t>
            </a:r>
            <a:r>
              <a:rPr lang="el-GR" dirty="0" smtClean="0"/>
              <a:t>μεταβολισμό (1 από 10)</a:t>
            </a:r>
            <a:endParaRPr lang="el-GR" dirty="0">
              <a:latin typeface="+mn-lt"/>
            </a:endParaRPr>
          </a:p>
        </p:txBody>
      </p:sp>
      <p:sp>
        <p:nvSpPr>
          <p:cNvPr id="2" name="Ορθογώνιο 1" descr="Κατά τον καταβολισμό οι μικροοργανισμοί παράγουν ενέργεια (ΑΤΡ) από οργανικές ενώσεις, &#10;Κατά τον αναβολισμό, οι μικροοργανισμοί συνθέτουν τα βιομόρια από τα οποία απαρτίζονται, χρησιμοποιώντας την ενέργεια από τα μόρια ΑΤΡ ή από την πρωτονιεγερτική δύναμη, που είναι δύο διαφορετικές μορφές χημικής ενέργειας.&#10;"/>
          <p:cNvSpPr/>
          <p:nvPr/>
        </p:nvSpPr>
        <p:spPr>
          <a:xfrm>
            <a:off x="467544" y="1340768"/>
            <a:ext cx="8219256" cy="2677656"/>
          </a:xfrm>
          <a:prstGeom prst="rect">
            <a:avLst/>
          </a:prstGeom>
        </p:spPr>
        <p:txBody>
          <a:bodyPr wrap="square">
            <a:spAutoFit/>
          </a:bodyPr>
          <a:lstStyle/>
          <a:p>
            <a:pPr marL="342900" indent="-342900">
              <a:buFont typeface="Wingdings" panose="05000000000000000000" pitchFamily="2" charset="2"/>
              <a:buChar char="§"/>
            </a:pPr>
            <a:r>
              <a:rPr lang="el-GR" sz="2400" dirty="0"/>
              <a:t>Κατά τον </a:t>
            </a:r>
            <a:r>
              <a:rPr lang="el-GR" sz="2400" b="1" dirty="0"/>
              <a:t>καταβολισμό </a:t>
            </a:r>
            <a:r>
              <a:rPr lang="el-GR" sz="2400" dirty="0"/>
              <a:t>οι μικροοργανισμοί παράγουν ενέργεια (ΑΤΡ) από οργανικές </a:t>
            </a:r>
            <a:r>
              <a:rPr lang="el-GR" sz="2400" dirty="0" smtClean="0"/>
              <a:t>ενώσεις, </a:t>
            </a:r>
            <a:endParaRPr lang="el-GR" sz="2400" dirty="0"/>
          </a:p>
          <a:p>
            <a:pPr marL="342900" indent="-342900">
              <a:buFont typeface="Wingdings" panose="05000000000000000000" pitchFamily="2" charset="2"/>
              <a:buChar char="§"/>
            </a:pPr>
            <a:r>
              <a:rPr lang="el-GR" sz="2400" dirty="0"/>
              <a:t>Κατά τον </a:t>
            </a:r>
            <a:r>
              <a:rPr lang="el-GR" sz="2400" b="1" dirty="0"/>
              <a:t>αναβολισμό, </a:t>
            </a:r>
            <a:r>
              <a:rPr lang="el-GR" sz="2400" dirty="0"/>
              <a:t>οι μικροοργανισμοί συνθέτουν τα </a:t>
            </a:r>
            <a:r>
              <a:rPr lang="el-GR" sz="2400" dirty="0" err="1"/>
              <a:t>βιομόρια</a:t>
            </a:r>
            <a:r>
              <a:rPr lang="el-GR" sz="2400" dirty="0"/>
              <a:t> από τα οποία απαρτίζονται, χρησιμοποιώντας την ενέργεια από τα </a:t>
            </a:r>
            <a:r>
              <a:rPr lang="el-GR" sz="2400" dirty="0">
                <a:solidFill>
                  <a:schemeClr val="accent4"/>
                </a:solidFill>
              </a:rPr>
              <a:t>μόρια ΑΤΡ ή από την </a:t>
            </a:r>
            <a:r>
              <a:rPr lang="el-GR" sz="2400" dirty="0" err="1">
                <a:solidFill>
                  <a:schemeClr val="accent4"/>
                </a:solidFill>
              </a:rPr>
              <a:t>πρωτονιεγερτική</a:t>
            </a:r>
            <a:r>
              <a:rPr lang="el-GR" sz="2400" dirty="0">
                <a:solidFill>
                  <a:schemeClr val="accent4"/>
                </a:solidFill>
              </a:rPr>
              <a:t> δύναμη, </a:t>
            </a:r>
            <a:r>
              <a:rPr lang="el-GR" sz="2400" dirty="0"/>
              <a:t>που είναι δύο διαφορετικές μορφές χημικής </a:t>
            </a:r>
            <a:r>
              <a:rPr lang="el-GR" sz="2400" dirty="0" smtClean="0"/>
              <a:t>ενέργειας.</a:t>
            </a:r>
            <a:endParaRPr lang="el-GR" sz="2400" dirty="0"/>
          </a:p>
        </p:txBody>
      </p:sp>
      <p:pic>
        <p:nvPicPr>
          <p:cNvPr id="6" name="Picture 2"/>
          <p:cNvPicPr>
            <a:picLocks noChangeAspect="1" noChangeArrowheads="1"/>
          </p:cNvPicPr>
          <p:nvPr/>
        </p:nvPicPr>
        <p:blipFill>
          <a:blip r:embed="rId4" cstate="print"/>
          <a:srcRect/>
          <a:stretch>
            <a:fillRect/>
          </a:stretch>
        </p:blipFill>
        <p:spPr bwMode="auto">
          <a:xfrm>
            <a:off x="3254902" y="3573016"/>
            <a:ext cx="3117298" cy="2881139"/>
          </a:xfrm>
          <a:prstGeom prst="rect">
            <a:avLst/>
          </a:prstGeom>
          <a:noFill/>
          <a:ln w="9525">
            <a:noFill/>
            <a:miter lim="800000"/>
            <a:headEnd/>
            <a:tailEnd/>
          </a:ln>
        </p:spPr>
      </p:pic>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Θρέψη και μεταβολισμός των μικροοργανισμών</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30</a:t>
            </a:fld>
            <a:endParaRPr lang="el-GR" sz="1400" dirty="0"/>
          </a:p>
        </p:txBody>
      </p:sp>
    </p:spTree>
    <p:custDataLst>
      <p:tags r:id="rId1"/>
    </p:custDataLst>
    <p:extLst>
      <p:ext uri="{BB962C8B-B14F-4D97-AF65-F5344CB8AC3E}">
        <p14:creationId xmlns="" xmlns:p14="http://schemas.microsoft.com/office/powerpoint/2010/main" val="37539917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79846"/>
            <a:ext cx="8352928" cy="1260922"/>
          </a:xfrm>
          <a:noFill/>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Η παραγωγή και χρήση ενέργειας κατά τον μεταβολισμό </a:t>
            </a:r>
            <a:r>
              <a:rPr lang="el-GR" dirty="0" smtClean="0"/>
              <a:t>(2 </a:t>
            </a:r>
            <a:r>
              <a:rPr lang="el-GR" dirty="0"/>
              <a:t>από 10)</a:t>
            </a:r>
            <a:endParaRPr lang="el-GR" dirty="0">
              <a:latin typeface="+mn-lt"/>
            </a:endParaRPr>
          </a:p>
        </p:txBody>
      </p:sp>
      <p:sp>
        <p:nvSpPr>
          <p:cNvPr id="2" name="Ορθογώνιο 1" descr="Αντιδράσεις οξειδωαναγωγής&#10;Η διατήρηση της ενέργειας στους μικροοργανισμούς συμπεριλαμβάνει οξειδοαναγωγικές αντιδράσεις. &#10;Οι αντιδράσεις οξειδοαναγωγής αφορούν ηλεκτρόνια που παραχωρούνται από έναν δότη ηλεκτρονίων και γίνονται αποδεκτά από έναν δέκτη ηλεκτρονίων. &#10;Οι χημικές ουσίες διαφέρουν μεταξύ τους όσον αφορά την τάση τους για οξείδωση ή&#10;αναγωγή. Αυτή η τάση εκφράζεται ως δυναμικό οξειδωαναγωγής (redox potential).&#10;To δυναμικό αυτό μετριέται σε volt (V) ως προς μια χημική ουσία αναφοράς, το Η2.&#10;"/>
          <p:cNvSpPr/>
          <p:nvPr/>
        </p:nvSpPr>
        <p:spPr>
          <a:xfrm>
            <a:off x="467544" y="1496973"/>
            <a:ext cx="8219256" cy="4524315"/>
          </a:xfrm>
          <a:prstGeom prst="rect">
            <a:avLst/>
          </a:prstGeom>
        </p:spPr>
        <p:txBody>
          <a:bodyPr wrap="square">
            <a:spAutoFit/>
          </a:bodyPr>
          <a:lstStyle/>
          <a:p>
            <a:pPr marL="342900" indent="-342900">
              <a:buFont typeface="Wingdings" panose="05000000000000000000" pitchFamily="2" charset="2"/>
              <a:buChar char="§"/>
            </a:pPr>
            <a:r>
              <a:rPr lang="el-GR" sz="2400" b="1" dirty="0"/>
              <a:t>Αντιδράσεις </a:t>
            </a:r>
            <a:r>
              <a:rPr lang="el-GR" sz="2400" b="1" dirty="0" err="1"/>
              <a:t>οξειδωαναγωγής</a:t>
            </a:r>
            <a:endParaRPr lang="el-GR" sz="2400" b="1" dirty="0"/>
          </a:p>
          <a:p>
            <a:pPr marL="342900" indent="-342900">
              <a:buFont typeface="Wingdings" panose="05000000000000000000" pitchFamily="2" charset="2"/>
              <a:buChar char="§"/>
            </a:pPr>
            <a:r>
              <a:rPr lang="el-GR" sz="2400" dirty="0"/>
              <a:t>Η διατήρηση της ενέργειας στους μ/ους συμπεριλαμβάνει </a:t>
            </a:r>
            <a:r>
              <a:rPr lang="el-GR" sz="2400" dirty="0" err="1"/>
              <a:t>οξειδοαναγωγικές</a:t>
            </a:r>
            <a:r>
              <a:rPr lang="el-GR" sz="2400" dirty="0"/>
              <a:t> αντιδράσεις. </a:t>
            </a:r>
          </a:p>
          <a:p>
            <a:pPr marL="342900" indent="-342900">
              <a:buFont typeface="Wingdings" panose="05000000000000000000" pitchFamily="2" charset="2"/>
              <a:buChar char="§"/>
            </a:pPr>
            <a:r>
              <a:rPr lang="el-GR" sz="2400" dirty="0"/>
              <a:t>Οι αντιδράσεις οξειδοαναγωγής αφορούν ηλεκτρόνια που παραχωρούνται από έναν δότη ηλεκτρονίων και γίνονται αποδεκτά από έναν δέκτη ηλεκτρονίων. </a:t>
            </a:r>
          </a:p>
          <a:p>
            <a:pPr marL="342900" indent="-342900">
              <a:buFont typeface="Wingdings" panose="05000000000000000000" pitchFamily="2" charset="2"/>
              <a:buChar char="§"/>
            </a:pPr>
            <a:r>
              <a:rPr lang="el-GR" sz="2400" dirty="0"/>
              <a:t>Οι χημικές ουσίες διαφέρουν μεταξύ τους όσον αφορά την τάση τους για οξείδωση ή</a:t>
            </a:r>
          </a:p>
          <a:p>
            <a:pPr marL="342900" indent="-342900">
              <a:buFont typeface="Wingdings" panose="05000000000000000000" pitchFamily="2" charset="2"/>
              <a:buChar char="§"/>
            </a:pPr>
            <a:r>
              <a:rPr lang="el-GR" sz="2400" dirty="0"/>
              <a:t>αναγωγή. Αυτή η τάση εκφράζεται ως </a:t>
            </a:r>
            <a:r>
              <a:rPr lang="el-GR" sz="2400" b="1" dirty="0"/>
              <a:t>δυναμικό </a:t>
            </a:r>
            <a:r>
              <a:rPr lang="el-GR" sz="2400" b="1" dirty="0" err="1"/>
              <a:t>οξειδωαναγωγής</a:t>
            </a:r>
            <a:r>
              <a:rPr lang="el-GR" sz="2400" b="1" dirty="0"/>
              <a:t> </a:t>
            </a:r>
            <a:r>
              <a:rPr lang="en-US" sz="2400" b="1" dirty="0"/>
              <a:t>(redox potential)</a:t>
            </a:r>
            <a:r>
              <a:rPr lang="el-GR" sz="2400" b="1" dirty="0"/>
              <a:t>.</a:t>
            </a:r>
          </a:p>
          <a:p>
            <a:pPr marL="342900" indent="-342900">
              <a:buFont typeface="Wingdings" panose="05000000000000000000" pitchFamily="2" charset="2"/>
              <a:buChar char="§"/>
            </a:pPr>
            <a:r>
              <a:rPr lang="el-GR" sz="2400" dirty="0" err="1"/>
              <a:t>To</a:t>
            </a:r>
            <a:r>
              <a:rPr lang="el-GR" sz="2400" dirty="0"/>
              <a:t> δυναμικό αυτό μετριέται</a:t>
            </a:r>
            <a:r>
              <a:rPr lang="en-US" sz="2400" dirty="0"/>
              <a:t> </a:t>
            </a:r>
            <a:r>
              <a:rPr lang="el-GR" sz="2400" dirty="0"/>
              <a:t>σε </a:t>
            </a:r>
            <a:r>
              <a:rPr lang="el-GR" sz="2400" dirty="0" err="1"/>
              <a:t>volt</a:t>
            </a:r>
            <a:r>
              <a:rPr lang="el-GR" sz="2400" dirty="0"/>
              <a:t> (V) ως προς μια χημική</a:t>
            </a:r>
            <a:r>
              <a:rPr lang="en-US" sz="2400" dirty="0"/>
              <a:t> </a:t>
            </a:r>
            <a:r>
              <a:rPr lang="el-GR" sz="2400" dirty="0"/>
              <a:t>ουσία αναφοράς, το </a:t>
            </a:r>
            <a:r>
              <a:rPr lang="el-GR" sz="2400" dirty="0" smtClean="0"/>
              <a:t>Η2,</a:t>
            </a:r>
            <a:endParaRPr 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Θρέψη και μεταβολισμός των μικροοργανισμών</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31</a:t>
            </a:fld>
            <a:endParaRPr lang="el-GR" sz="1400" dirty="0"/>
          </a:p>
        </p:txBody>
      </p:sp>
    </p:spTree>
    <p:custDataLst>
      <p:tags r:id="rId1"/>
    </p:custDataLst>
    <p:extLst>
      <p:ext uri="{BB962C8B-B14F-4D97-AF65-F5344CB8AC3E}">
        <p14:creationId xmlns="" xmlns:p14="http://schemas.microsoft.com/office/powerpoint/2010/main" val="37539917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79846"/>
            <a:ext cx="8352928" cy="1260922"/>
          </a:xfrm>
          <a:noFill/>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Η παραγωγή και χρήση ενέργειας κατά τον μεταβολισμό </a:t>
            </a:r>
            <a:r>
              <a:rPr lang="el-GR" dirty="0" smtClean="0"/>
              <a:t>(3 </a:t>
            </a:r>
            <a:r>
              <a:rPr lang="el-GR" dirty="0"/>
              <a:t>από 10)</a:t>
            </a:r>
            <a:endParaRPr lang="el-GR" dirty="0">
              <a:latin typeface="+mn-lt"/>
            </a:endParaRPr>
          </a:p>
        </p:txBody>
      </p:sp>
      <p:sp>
        <p:nvSpPr>
          <p:cNvPr id="2" name="Ορθογώνιο 1" descr="Όσο μεγαλύτερη είναι η διαφορά δυναμικού δύο ενώσεων που αντιδρούν τόσο μεγαλύτερη είναι η ενέργεια που απελευθερώνεται,&#10;ΔG σχηματισμού νερού ίσο με μείον 237 ΚiloJoule,&#10;ΔG αναγωγής ΝΟ-3 σε ΝΟ-2 ίσο με μείον163 ΚiloJoule.&#10;"/>
          <p:cNvSpPr/>
          <p:nvPr>
            <p:custDataLst>
              <p:tags r:id="rId2"/>
            </p:custDataLst>
          </p:nvPr>
        </p:nvSpPr>
        <p:spPr>
          <a:xfrm>
            <a:off x="467544" y="1301859"/>
            <a:ext cx="8219256" cy="1938992"/>
          </a:xfrm>
          <a:prstGeom prst="rect">
            <a:avLst/>
          </a:prstGeom>
        </p:spPr>
        <p:txBody>
          <a:bodyPr wrap="square">
            <a:spAutoFit/>
          </a:bodyPr>
          <a:lstStyle/>
          <a:p>
            <a:pPr marL="342900" indent="-342900">
              <a:buFont typeface="Wingdings" panose="05000000000000000000" pitchFamily="2" charset="2"/>
              <a:buChar char="§"/>
            </a:pPr>
            <a:r>
              <a:rPr lang="el-GR" sz="2400" dirty="0"/>
              <a:t>Όσο μεγαλύτερη είναι η διαφορά δυναμικού δύο ενώσεων που</a:t>
            </a:r>
            <a:r>
              <a:rPr lang="en-US" sz="2400" dirty="0"/>
              <a:t> </a:t>
            </a:r>
            <a:r>
              <a:rPr lang="el-GR" sz="2400" dirty="0"/>
              <a:t>αντιδρούν τόσο μεγαλύτερη είναι η ενέργεια που </a:t>
            </a:r>
            <a:r>
              <a:rPr lang="el-GR" sz="2400" dirty="0" smtClean="0"/>
              <a:t>απελευθερώνεται,</a:t>
            </a:r>
            <a:endParaRPr lang="en-US" sz="2400" b="1" dirty="0"/>
          </a:p>
          <a:p>
            <a:pPr marL="342900" indent="-342900">
              <a:buFont typeface="Wingdings" panose="05000000000000000000" pitchFamily="2" charset="2"/>
              <a:buChar char="§"/>
            </a:pPr>
            <a:r>
              <a:rPr lang="el-GR" sz="2400" b="1" dirty="0"/>
              <a:t>Δ</a:t>
            </a:r>
            <a:r>
              <a:rPr lang="en-US" sz="2400" b="1" dirty="0"/>
              <a:t>G </a:t>
            </a:r>
            <a:r>
              <a:rPr lang="el-GR" sz="2400" b="1" dirty="0"/>
              <a:t>σχηματισμού νερού = -237 Κ</a:t>
            </a:r>
            <a:r>
              <a:rPr lang="en-US" sz="2400" b="1" dirty="0" smtClean="0"/>
              <a:t>J</a:t>
            </a:r>
            <a:r>
              <a:rPr lang="el-GR" sz="2400" b="1" dirty="0"/>
              <a:t>,</a:t>
            </a:r>
            <a:endParaRPr lang="en-US" sz="2400" b="1" dirty="0"/>
          </a:p>
          <a:p>
            <a:pPr marL="342900" indent="-342900">
              <a:buFont typeface="Wingdings" panose="05000000000000000000" pitchFamily="2" charset="2"/>
              <a:buChar char="§"/>
            </a:pPr>
            <a:r>
              <a:rPr lang="el-GR" sz="2400" b="1" dirty="0"/>
              <a:t>Δ</a:t>
            </a:r>
            <a:r>
              <a:rPr lang="en-US" sz="2400" b="1" dirty="0"/>
              <a:t>G </a:t>
            </a:r>
            <a:r>
              <a:rPr lang="el-GR" sz="2400" b="1" dirty="0"/>
              <a:t>αναγωγής ΝΟ</a:t>
            </a:r>
            <a:r>
              <a:rPr lang="el-GR" sz="2400" b="1" baseline="30000" dirty="0"/>
              <a:t>-3</a:t>
            </a:r>
            <a:r>
              <a:rPr lang="el-GR" sz="2400" b="1" dirty="0"/>
              <a:t> σε ΝΟ</a:t>
            </a:r>
            <a:r>
              <a:rPr lang="el-GR" sz="2400" b="1" baseline="30000" dirty="0"/>
              <a:t>-2</a:t>
            </a:r>
            <a:r>
              <a:rPr lang="el-GR" sz="2400" b="1" dirty="0"/>
              <a:t> = -163 Κ</a:t>
            </a:r>
            <a:r>
              <a:rPr lang="en-US" sz="2400" b="1" dirty="0" smtClean="0"/>
              <a:t>J</a:t>
            </a:r>
            <a:r>
              <a:rPr lang="el-GR" sz="2400" b="1" dirty="0" smtClean="0"/>
              <a:t>.</a:t>
            </a:r>
            <a:endParaRPr lang="en-US" sz="2400" b="1" dirty="0"/>
          </a:p>
        </p:txBody>
      </p:sp>
      <p:pic>
        <p:nvPicPr>
          <p:cNvPr id="8" name="Picture 3"/>
          <p:cNvPicPr>
            <a:picLocks noChangeAspect="1" noChangeArrowheads="1"/>
          </p:cNvPicPr>
          <p:nvPr/>
        </p:nvPicPr>
        <p:blipFill>
          <a:blip r:embed="rId5" cstate="print"/>
          <a:srcRect/>
          <a:stretch>
            <a:fillRect/>
          </a:stretch>
        </p:blipFill>
        <p:spPr bwMode="auto">
          <a:xfrm>
            <a:off x="2195736" y="3240852"/>
            <a:ext cx="4946299" cy="3213304"/>
          </a:xfrm>
          <a:prstGeom prst="rect">
            <a:avLst/>
          </a:prstGeom>
          <a:noFill/>
          <a:ln w="9525">
            <a:noFill/>
            <a:miter lim="800000"/>
            <a:headEnd/>
            <a:tailEnd/>
          </a:ln>
        </p:spPr>
      </p:pic>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Θρέψη και μεταβολισμός των μικροοργανισμών</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32</a:t>
            </a:fld>
            <a:endParaRPr lang="el-GR" sz="1400" dirty="0"/>
          </a:p>
        </p:txBody>
      </p:sp>
    </p:spTree>
    <p:custDataLst>
      <p:tags r:id="rId1"/>
    </p:custDataLst>
    <p:extLst>
      <p:ext uri="{BB962C8B-B14F-4D97-AF65-F5344CB8AC3E}">
        <p14:creationId xmlns="" xmlns:p14="http://schemas.microsoft.com/office/powerpoint/2010/main" val="37539917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107504" y="44624"/>
            <a:ext cx="9036496" cy="1440159"/>
          </a:xfrm>
        </p:spPr>
        <p:txBody>
          <a:bodyPr>
            <a:noAutofit/>
          </a:bodyPr>
          <a:lstStyle/>
          <a:p>
            <a:pPr algn="ctr"/>
            <a:r>
              <a:rPr lang="el-GR" sz="4400" dirty="0"/>
              <a:t>Η παραγωγή και χρήση ενέργειας κατά τον μεταβολισμό </a:t>
            </a:r>
            <a:r>
              <a:rPr lang="el-GR" sz="4400" dirty="0" smtClean="0"/>
              <a:t>(4 </a:t>
            </a:r>
            <a:r>
              <a:rPr lang="el-GR" sz="4400" dirty="0"/>
              <a:t>από 10)</a:t>
            </a:r>
            <a:endParaRPr lang="el-GR" sz="4400" dirty="0">
              <a:latin typeface="+mn-lt"/>
            </a:endParaRPr>
          </a:p>
        </p:txBody>
      </p:sp>
      <p:sp>
        <p:nvSpPr>
          <p:cNvPr id="2" name="Ορθογώνιο 1" descr="Τα συνένζυμα NAD+ και  NADP+ ως φορείς ηλεκτρονιών&#10;Οι φορείς ηλεκτρονίων υποδιαιρούνται σε εκείνους που διαχέονται ελεύθερα και εκείνους που προσδένονται ισχυρά σε ένζυμα της κυτταροπλασματικής μεμβράνης,&#10;Στους ελεύθερα διαχεόμενους φορείς ανήκουν τα συνένζυμα νικοτιναμιδο-αδενινο-δινουκλεοτίδιο (NAD+) και φωσφορικό νικοτιναμιδο-αδενινο-δινουκλεοτίδιο (NADP+),&#10;To δυναμικό αναγωγής του ζεύγους NAD+/NADH (ή του NADP+/NADPH) είναι μείον 32 Volt (καλός δότης ηλεκτρονίων),&#10;To NAD+/NADH συμμετέχει άμεσα σε αντιδράσεις παραγωγής ενέργειας (καταβολικές) ενώ το NADP+/ΝΑDPH σε βιοσυνθετικές αντιδράσεις (αναβολικές).&#10;"/>
          <p:cNvSpPr/>
          <p:nvPr/>
        </p:nvSpPr>
        <p:spPr>
          <a:xfrm>
            <a:off x="529208" y="1640989"/>
            <a:ext cx="8147248" cy="4524315"/>
          </a:xfrm>
          <a:prstGeom prst="rect">
            <a:avLst/>
          </a:prstGeom>
        </p:spPr>
        <p:txBody>
          <a:bodyPr wrap="square">
            <a:spAutoFit/>
          </a:bodyPr>
          <a:lstStyle/>
          <a:p>
            <a:r>
              <a:rPr lang="el-GR" sz="2400" b="1" dirty="0" smtClean="0"/>
              <a:t>Τα </a:t>
            </a:r>
            <a:r>
              <a:rPr lang="el-GR" sz="2400" b="1" dirty="0"/>
              <a:t>συνένζυμα </a:t>
            </a:r>
            <a:r>
              <a:rPr lang="en-US" sz="2400" b="1" dirty="0"/>
              <a:t>NAD+ </a:t>
            </a:r>
            <a:r>
              <a:rPr lang="el-GR" sz="2400" b="1" dirty="0"/>
              <a:t>και </a:t>
            </a:r>
            <a:r>
              <a:rPr lang="en-US" sz="2400" b="1" dirty="0"/>
              <a:t> NADP+ </a:t>
            </a:r>
            <a:r>
              <a:rPr lang="el-GR" sz="2400" b="1" dirty="0"/>
              <a:t>ως φορείς </a:t>
            </a:r>
            <a:r>
              <a:rPr lang="el-GR" sz="2400" b="1" dirty="0" err="1" smtClean="0"/>
              <a:t>ηλεκτρονιών</a:t>
            </a:r>
            <a:endParaRPr lang="el-GR" sz="2400" dirty="0"/>
          </a:p>
          <a:p>
            <a:pPr marL="342900" indent="-342900">
              <a:buFont typeface="Wingdings" panose="05000000000000000000" pitchFamily="2" charset="2"/>
              <a:buChar char="§"/>
            </a:pPr>
            <a:r>
              <a:rPr lang="el-GR" sz="2400" dirty="0"/>
              <a:t>Οι φορείς ηλεκτρονίων υποδιαιρούνται σε εκείνους που διαχέονται ελεύθερα και </a:t>
            </a:r>
            <a:r>
              <a:rPr lang="el-GR" sz="2400" dirty="0" smtClean="0"/>
              <a:t>εκείνους που </a:t>
            </a:r>
            <a:r>
              <a:rPr lang="el-GR" sz="2400" dirty="0"/>
              <a:t>προσδένονται ισχυρά σε ένζυμα της </a:t>
            </a:r>
            <a:r>
              <a:rPr lang="el-GR" sz="2400" dirty="0" err="1"/>
              <a:t>κυτταροπλασματικής</a:t>
            </a:r>
            <a:r>
              <a:rPr lang="el-GR" sz="2400" dirty="0"/>
              <a:t> </a:t>
            </a:r>
            <a:r>
              <a:rPr lang="el-GR" sz="2400" dirty="0" smtClean="0"/>
              <a:t>μεμβράνης,</a:t>
            </a:r>
            <a:endParaRPr lang="el-GR" sz="2400" dirty="0"/>
          </a:p>
          <a:p>
            <a:pPr marL="342900" indent="-342900">
              <a:buFont typeface="Wingdings" panose="05000000000000000000" pitchFamily="2" charset="2"/>
              <a:buChar char="§"/>
            </a:pPr>
            <a:r>
              <a:rPr lang="el-GR" sz="2400" dirty="0"/>
              <a:t>Στους ελεύθερα διαχεόμενους φορείς ανήκουν τα συνένζυμα </a:t>
            </a:r>
            <a:r>
              <a:rPr lang="el-GR" sz="2400" dirty="0" err="1" smtClean="0"/>
              <a:t>νικοτιναμιδο</a:t>
            </a:r>
            <a:r>
              <a:rPr lang="el-GR" sz="2400" dirty="0" smtClean="0"/>
              <a:t>-</a:t>
            </a:r>
            <a:r>
              <a:rPr lang="el-GR" sz="2400" dirty="0" err="1" smtClean="0"/>
              <a:t>αδενινο</a:t>
            </a:r>
            <a:r>
              <a:rPr lang="el-GR" sz="2400" dirty="0" smtClean="0"/>
              <a:t>-</a:t>
            </a:r>
            <a:r>
              <a:rPr lang="el-GR" sz="2400" dirty="0" err="1" smtClean="0"/>
              <a:t>δινουκλεοτίδιο</a:t>
            </a:r>
            <a:r>
              <a:rPr lang="el-GR" sz="2400" dirty="0" smtClean="0"/>
              <a:t> </a:t>
            </a:r>
            <a:r>
              <a:rPr lang="el-GR" sz="2400" dirty="0"/>
              <a:t>(</a:t>
            </a:r>
            <a:r>
              <a:rPr lang="es-PR" sz="2400" dirty="0"/>
              <a:t>NAD+) </a:t>
            </a:r>
            <a:r>
              <a:rPr lang="el-GR" sz="2400" dirty="0"/>
              <a:t>και φωσφορικό </a:t>
            </a:r>
            <a:r>
              <a:rPr lang="el-GR" sz="2400" dirty="0" err="1"/>
              <a:t>νικοτιναμιδο</a:t>
            </a:r>
            <a:r>
              <a:rPr lang="el-GR" sz="2400" dirty="0"/>
              <a:t>-</a:t>
            </a:r>
            <a:r>
              <a:rPr lang="el-GR" sz="2400" dirty="0" err="1"/>
              <a:t>αδενινο</a:t>
            </a:r>
            <a:r>
              <a:rPr lang="el-GR" sz="2400" dirty="0"/>
              <a:t>-</a:t>
            </a:r>
            <a:r>
              <a:rPr lang="el-GR" sz="2400" dirty="0" err="1"/>
              <a:t>δινουκλεοτίδιο</a:t>
            </a:r>
            <a:r>
              <a:rPr lang="el-GR" sz="2400" dirty="0"/>
              <a:t> (</a:t>
            </a:r>
            <a:r>
              <a:rPr lang="es-PR" sz="2400" dirty="0"/>
              <a:t>NADP</a:t>
            </a:r>
            <a:r>
              <a:rPr lang="es-PR" sz="2400" dirty="0" smtClean="0"/>
              <a:t>+)</a:t>
            </a:r>
            <a:r>
              <a:rPr lang="el-GR" sz="2400" dirty="0" smtClean="0"/>
              <a:t>,</a:t>
            </a:r>
            <a:endParaRPr lang="el-GR" sz="2400" dirty="0"/>
          </a:p>
          <a:p>
            <a:pPr marL="342900" indent="-342900">
              <a:buFont typeface="Wingdings" panose="05000000000000000000" pitchFamily="2" charset="2"/>
              <a:buChar char="§"/>
            </a:pPr>
            <a:r>
              <a:rPr lang="el-GR" sz="2400" dirty="0" err="1"/>
              <a:t>To</a:t>
            </a:r>
            <a:r>
              <a:rPr lang="el-GR" sz="2400" dirty="0"/>
              <a:t> δυναμικό αναγωγής του ζεύγους </a:t>
            </a:r>
            <a:r>
              <a:rPr lang="es-PR" sz="2400" dirty="0"/>
              <a:t>NAD+/NADH (</a:t>
            </a:r>
            <a:r>
              <a:rPr lang="el-GR" sz="2400" dirty="0"/>
              <a:t>ή του </a:t>
            </a:r>
            <a:r>
              <a:rPr lang="es-PR" sz="2400" dirty="0"/>
              <a:t>NADP+/NADPH) </a:t>
            </a:r>
            <a:r>
              <a:rPr lang="el-GR" sz="2400" dirty="0"/>
              <a:t>είναι -32 V (καλός δότης ηλεκτρονίων</a:t>
            </a:r>
            <a:r>
              <a:rPr lang="el-GR" sz="2400" dirty="0" smtClean="0"/>
              <a:t>),</a:t>
            </a:r>
            <a:endParaRPr lang="el-GR" sz="2400" dirty="0"/>
          </a:p>
          <a:p>
            <a:pPr marL="342900" indent="-342900">
              <a:buFont typeface="Wingdings" panose="05000000000000000000" pitchFamily="2" charset="2"/>
              <a:buChar char="§"/>
            </a:pPr>
            <a:r>
              <a:rPr lang="el-GR" sz="2400" dirty="0" err="1"/>
              <a:t>To</a:t>
            </a:r>
            <a:r>
              <a:rPr lang="el-GR" sz="2400" dirty="0"/>
              <a:t> NAD+/NADH συμμετέχει άμεσα σε αντιδράσεις παραγωγής ενέργειας (</a:t>
            </a:r>
            <a:r>
              <a:rPr lang="el-GR" sz="2400" dirty="0" err="1"/>
              <a:t>καταβολικές</a:t>
            </a:r>
            <a:r>
              <a:rPr lang="el-GR" sz="2400" dirty="0"/>
              <a:t>) ενώ το NADP+/ΝΑDPH σε </a:t>
            </a:r>
            <a:r>
              <a:rPr lang="el-GR" sz="2400" dirty="0" err="1"/>
              <a:t>βιοσυνθετικές</a:t>
            </a:r>
            <a:r>
              <a:rPr lang="el-GR" sz="2400" dirty="0"/>
              <a:t> αντιδράσεις (αναβολικές</a:t>
            </a:r>
            <a:r>
              <a:rPr lang="el-GR" sz="2400" dirty="0" smtClean="0"/>
              <a:t>)</a:t>
            </a:r>
            <a:r>
              <a:rPr lang="el-GR" sz="2400" b="1" dirty="0" smtClean="0"/>
              <a:t>.</a:t>
            </a:r>
            <a:endParaRPr lang="en-US" sz="2400" b="1" dirty="0"/>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Θρέψη και μεταβολισμός των μικροοργανισμών</a:t>
            </a:r>
            <a:endParaRPr lang="en-GB" sz="1400" dirty="0">
              <a:cs typeface="Times New Roman" pitchFamily="18" charset="0"/>
            </a:endParaRPr>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33</a:t>
            </a:fld>
            <a:endParaRPr lang="el-GR" sz="1400" dirty="0"/>
          </a:p>
        </p:txBody>
      </p:sp>
    </p:spTree>
    <p:custDataLst>
      <p:tags r:id="rId1"/>
    </p:custDataLst>
    <p:extLst>
      <p:ext uri="{BB962C8B-B14F-4D97-AF65-F5344CB8AC3E}">
        <p14:creationId xmlns="" xmlns:p14="http://schemas.microsoft.com/office/powerpoint/2010/main" val="7173808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179512" y="-27384"/>
            <a:ext cx="8784976" cy="1440160"/>
          </a:xfrm>
          <a:ln/>
          <a:extLst>
            <a:ext uri="{91240B29-F687-4F45-9708-019B960494DF}">
              <a14:hiddenLine xmlns="" xmlns:a14="http://schemas.microsoft.com/office/drawing/2010/main" w="9525">
                <a:solidFill>
                  <a:srgbClr val="000000"/>
                </a:solidFill>
                <a:round/>
                <a:headEnd/>
                <a:tailEnd/>
              </a14:hiddenLine>
            </a:ext>
          </a:extLst>
        </p:spPr>
        <p:txBody>
          <a:bodyPr lIns="89964" tIns="46781" rIns="89964" bIns="46781">
            <a:noAutofit/>
          </a:bodyPr>
          <a:lstStyle/>
          <a:p>
            <a:r>
              <a:rPr lang="el-GR" dirty="0"/>
              <a:t>Η παραγωγή και χρήση ενέργειας κατά τον μεταβολισμό </a:t>
            </a:r>
            <a:r>
              <a:rPr lang="el-GR" dirty="0" smtClean="0"/>
              <a:t>(5 </a:t>
            </a:r>
            <a:r>
              <a:rPr lang="el-GR" dirty="0"/>
              <a:t>από 10)</a:t>
            </a:r>
          </a:p>
        </p:txBody>
      </p:sp>
      <p:sp>
        <p:nvSpPr>
          <p:cNvPr id="3" name="Ορθογώνιο 2" descr="Τα συνένζυμα NAD σύν και  NADP σύν ως φορείς ηλεκτρονιών.&#10;"/>
          <p:cNvSpPr/>
          <p:nvPr/>
        </p:nvSpPr>
        <p:spPr>
          <a:xfrm>
            <a:off x="467544" y="1484784"/>
            <a:ext cx="8280920" cy="461665"/>
          </a:xfrm>
          <a:prstGeom prst="rect">
            <a:avLst/>
          </a:prstGeom>
        </p:spPr>
        <p:txBody>
          <a:bodyPr wrap="square">
            <a:spAutoFit/>
          </a:bodyPr>
          <a:lstStyle/>
          <a:p>
            <a:pPr>
              <a:buNone/>
            </a:pPr>
            <a:r>
              <a:rPr lang="el-GR" sz="2400" dirty="0" smtClean="0"/>
              <a:t>Τα </a:t>
            </a:r>
            <a:r>
              <a:rPr lang="el-GR" sz="2400" dirty="0"/>
              <a:t>συνένζυμα </a:t>
            </a:r>
            <a:r>
              <a:rPr lang="en-US" sz="2400" dirty="0"/>
              <a:t>NAD+ </a:t>
            </a:r>
            <a:r>
              <a:rPr lang="el-GR" sz="2400" dirty="0"/>
              <a:t>και </a:t>
            </a:r>
            <a:r>
              <a:rPr lang="en-US" sz="2400" dirty="0"/>
              <a:t> NADP+ </a:t>
            </a:r>
            <a:r>
              <a:rPr lang="el-GR" sz="2400" dirty="0"/>
              <a:t>ως φορείς </a:t>
            </a:r>
            <a:r>
              <a:rPr lang="el-GR" sz="2400" dirty="0" smtClean="0"/>
              <a:t>ηλεκτρονίων.</a:t>
            </a:r>
            <a:endParaRPr lang="el-GR" sz="2400" dirty="0"/>
          </a:p>
        </p:txBody>
      </p:sp>
      <p:pic>
        <p:nvPicPr>
          <p:cNvPr id="8" name="Picture 4" descr="http://memo.cgu.edu.tw/shu-er/%A5%CD%AA%AB%BD%D2%B5%7B/chap9.files/slide0040_image103.jpg"/>
          <p:cNvPicPr>
            <a:picLocks noChangeAspect="1" noChangeArrowheads="1"/>
          </p:cNvPicPr>
          <p:nvPr/>
        </p:nvPicPr>
        <p:blipFill>
          <a:blip r:embed="rId5" cstate="print"/>
          <a:srcRect/>
          <a:stretch>
            <a:fillRect/>
          </a:stretch>
        </p:blipFill>
        <p:spPr bwMode="auto">
          <a:xfrm>
            <a:off x="1137099" y="1988840"/>
            <a:ext cx="7323333" cy="4418695"/>
          </a:xfrm>
          <a:prstGeom prst="rect">
            <a:avLst/>
          </a:prstGeom>
          <a:noFill/>
        </p:spPr>
      </p:pic>
      <p:sp>
        <p:nvSpPr>
          <p:cNvPr id="10"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Θρέψη και μεταβολισμός των μικροοργανισμών</a:t>
            </a:r>
            <a:endParaRPr lang="en-GB" sz="1400" dirty="0">
              <a:cs typeface="Times New Roman" pitchFamily="18" charset="0"/>
            </a:endParaRPr>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34</a:t>
            </a:fld>
            <a:endParaRPr lang="el-GR" dirty="0"/>
          </a:p>
        </p:txBody>
      </p:sp>
    </p:spTree>
    <p:custDataLst>
      <p:tags r:id="rId1"/>
    </p:custDataLst>
    <p:extLst>
      <p:ext uri="{BB962C8B-B14F-4D97-AF65-F5344CB8AC3E}">
        <p14:creationId xmlns="" xmlns:p14="http://schemas.microsoft.com/office/powerpoint/2010/main" val="40766661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467545" y="8285"/>
            <a:ext cx="8496944" cy="1476499"/>
          </a:xfrm>
        </p:spPr>
        <p:txBody>
          <a:bodyPr>
            <a:noAutofit/>
          </a:bodyPr>
          <a:lstStyle/>
          <a:p>
            <a:pPr>
              <a:tabLst>
                <a:tab pos="457200" algn="l"/>
                <a:tab pos="1584325" algn="l"/>
              </a:tabLst>
            </a:pPr>
            <a:r>
              <a:rPr lang="el-GR" dirty="0"/>
              <a:t>Η παραγωγή και χρήση ενέργειας κατά τον μεταβολισμό </a:t>
            </a:r>
            <a:r>
              <a:rPr lang="el-GR" dirty="0" smtClean="0"/>
              <a:t>(6 </a:t>
            </a:r>
            <a:r>
              <a:rPr lang="el-GR" dirty="0"/>
              <a:t>από 10)</a:t>
            </a:r>
            <a:endParaRPr lang="el-GR" dirty="0">
              <a:latin typeface="+mn-lt"/>
            </a:endParaRPr>
          </a:p>
        </p:txBody>
      </p:sp>
      <p:sp>
        <p:nvSpPr>
          <p:cNvPr id="2" name="Ορθογώνιο 1" descr="Τριφωσφορική αδενοσiνη (ATP).&#10;Η πιο σημαντική ένωση υψηλής ενέργειας σε όλους τους οργανισμούς,&#10;Αποτελείται από τον ριβονουκλεοζίτη αδενοσίνη και 3 προσδεμένα μόρια φωσφόρου, &#10;Δημιουργείται στις εξώεργες αντιδράσεις και χρησιμοποιείται για να τροφοδοτεί ενεργειακά τις ενδόεργες.&#10;"/>
          <p:cNvSpPr/>
          <p:nvPr/>
        </p:nvSpPr>
        <p:spPr>
          <a:xfrm>
            <a:off x="467544" y="1484784"/>
            <a:ext cx="8208912" cy="2677656"/>
          </a:xfrm>
          <a:prstGeom prst="rect">
            <a:avLst/>
          </a:prstGeom>
        </p:spPr>
        <p:txBody>
          <a:bodyPr wrap="square">
            <a:spAutoFit/>
          </a:bodyPr>
          <a:lstStyle/>
          <a:p>
            <a:pPr>
              <a:buNone/>
            </a:pPr>
            <a:r>
              <a:rPr lang="el-GR" sz="2400" dirty="0" err="1"/>
              <a:t>Τριφωσφορική</a:t>
            </a:r>
            <a:r>
              <a:rPr lang="el-GR" sz="2400" dirty="0"/>
              <a:t> </a:t>
            </a:r>
            <a:r>
              <a:rPr lang="el-GR" sz="2400" dirty="0" err="1"/>
              <a:t>αδενοσ</a:t>
            </a:r>
            <a:r>
              <a:rPr lang="es-PR" sz="2400" dirty="0"/>
              <a:t>i</a:t>
            </a:r>
            <a:r>
              <a:rPr lang="el-GR" sz="2400" dirty="0"/>
              <a:t>νη (</a:t>
            </a:r>
            <a:r>
              <a:rPr lang="es-PR" sz="2400" dirty="0"/>
              <a:t>ATP</a:t>
            </a:r>
            <a:r>
              <a:rPr lang="es-PR" sz="2400" dirty="0" smtClean="0"/>
              <a:t>)</a:t>
            </a:r>
            <a:r>
              <a:rPr lang="el-GR" sz="2400" dirty="0" smtClean="0"/>
              <a:t>.</a:t>
            </a:r>
            <a:endParaRPr lang="es-PR" sz="2400" dirty="0"/>
          </a:p>
          <a:p>
            <a:pPr marL="342900" indent="-342900">
              <a:buFont typeface="Wingdings" panose="05000000000000000000" pitchFamily="2" charset="2"/>
              <a:buChar char="§"/>
            </a:pPr>
            <a:r>
              <a:rPr lang="el-GR" sz="2400" dirty="0"/>
              <a:t>Η πιο σημαντική ένωση υψηλής ενέργειας σε όλους τους </a:t>
            </a:r>
            <a:r>
              <a:rPr lang="el-GR" sz="2400" dirty="0" smtClean="0"/>
              <a:t>οργανισμούς</a:t>
            </a:r>
            <a:r>
              <a:rPr lang="el-GR" sz="2400" dirty="0"/>
              <a:t>,</a:t>
            </a:r>
          </a:p>
          <a:p>
            <a:pPr marL="342900" indent="-342900">
              <a:buFont typeface="Wingdings" panose="05000000000000000000" pitchFamily="2" charset="2"/>
              <a:buChar char="§"/>
            </a:pPr>
            <a:r>
              <a:rPr lang="el-GR" sz="2400" dirty="0"/>
              <a:t>Αποτελείται από τον </a:t>
            </a:r>
            <a:r>
              <a:rPr lang="el-GR" sz="2400" dirty="0" err="1"/>
              <a:t>ριβονουκλεοζίτη</a:t>
            </a:r>
            <a:r>
              <a:rPr lang="el-GR" sz="2400" dirty="0"/>
              <a:t> </a:t>
            </a:r>
            <a:r>
              <a:rPr lang="el-GR" sz="2400" dirty="0" err="1"/>
              <a:t>αδενοσίνη</a:t>
            </a:r>
            <a:r>
              <a:rPr lang="el-GR" sz="2400" dirty="0"/>
              <a:t> και 3 προσδεμένα μόρια </a:t>
            </a:r>
            <a:r>
              <a:rPr lang="el-GR" sz="2400" dirty="0" smtClean="0"/>
              <a:t>φωσφόρου, </a:t>
            </a:r>
            <a:endParaRPr lang="el-GR" sz="2400" dirty="0"/>
          </a:p>
          <a:p>
            <a:pPr marL="342900" indent="-342900">
              <a:buFont typeface="Wingdings" panose="05000000000000000000" pitchFamily="2" charset="2"/>
              <a:buChar char="§"/>
            </a:pPr>
            <a:r>
              <a:rPr lang="el-GR" sz="2400" dirty="0"/>
              <a:t>Δημιουργείται στις </a:t>
            </a:r>
            <a:r>
              <a:rPr lang="el-GR" sz="2400" dirty="0" err="1"/>
              <a:t>εξώεργες</a:t>
            </a:r>
            <a:r>
              <a:rPr lang="el-GR" sz="2400" dirty="0"/>
              <a:t> αντιδράσεις και χρησιμοποιείται για να τροφοδοτεί ενεργειακά τις </a:t>
            </a:r>
            <a:r>
              <a:rPr lang="el-GR" sz="2400" dirty="0" err="1"/>
              <a:t>ενδόεργες</a:t>
            </a:r>
            <a:r>
              <a:rPr lang="el-GR" sz="2400" dirty="0"/>
              <a:t>.</a:t>
            </a:r>
          </a:p>
        </p:txBody>
      </p:sp>
      <p:pic>
        <p:nvPicPr>
          <p:cNvPr id="8" name="Picture 2"/>
          <p:cNvPicPr>
            <a:picLocks noChangeAspect="1" noChangeArrowheads="1"/>
          </p:cNvPicPr>
          <p:nvPr/>
        </p:nvPicPr>
        <p:blipFill>
          <a:blip r:embed="rId4" cstate="print"/>
          <a:srcRect/>
          <a:stretch>
            <a:fillRect/>
          </a:stretch>
        </p:blipFill>
        <p:spPr bwMode="auto">
          <a:xfrm>
            <a:off x="2988332" y="4122212"/>
            <a:ext cx="3383868" cy="2259116"/>
          </a:xfrm>
          <a:prstGeom prst="rect">
            <a:avLst/>
          </a:prstGeom>
          <a:noFill/>
          <a:ln w="9525">
            <a:noFill/>
            <a:miter lim="800000"/>
            <a:headEnd/>
            <a:tailEnd/>
          </a:ln>
        </p:spPr>
      </p:pic>
      <p:sp>
        <p:nvSpPr>
          <p:cNvPr id="10"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Θρέψη και μεταβολισμός των μικροοργανισμών</a:t>
            </a:r>
            <a:endParaRPr lang="en-GB" sz="1400" dirty="0">
              <a:cs typeface="Times New Roman" pitchFamily="18" charset="0"/>
            </a:endParaRPr>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35</a:t>
            </a:fld>
            <a:endParaRPr lang="el-GR" dirty="0"/>
          </a:p>
        </p:txBody>
      </p:sp>
    </p:spTree>
    <p:custDataLst>
      <p:tags r:id="rId1"/>
    </p:custDataLst>
    <p:extLst>
      <p:ext uri="{BB962C8B-B14F-4D97-AF65-F5344CB8AC3E}">
        <p14:creationId xmlns="" xmlns:p14="http://schemas.microsoft.com/office/powerpoint/2010/main" val="39769565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custDataLst>
              <p:tags r:id="rId2"/>
            </p:custDataLst>
          </p:nvPr>
        </p:nvSpPr>
        <p:spPr>
          <a:xfrm>
            <a:off x="179512" y="-27384"/>
            <a:ext cx="8784975" cy="1440160"/>
          </a:xfrm>
        </p:spPr>
        <p:txBody>
          <a:bodyPr>
            <a:noAutofit/>
          </a:bodyPr>
          <a:lstStyle/>
          <a:p>
            <a:r>
              <a:rPr lang="el-GR" dirty="0"/>
              <a:t>Η παραγωγή και χρήση ενέργειας κατά τον μεταβολισμό </a:t>
            </a:r>
            <a:r>
              <a:rPr lang="el-GR" dirty="0" smtClean="0"/>
              <a:t>(7 </a:t>
            </a:r>
            <a:r>
              <a:rPr lang="el-GR" dirty="0"/>
              <a:t>από 10)</a:t>
            </a:r>
            <a:endParaRPr lang="el-GR" dirty="0">
              <a:latin typeface="+mn-lt"/>
            </a:endParaRPr>
          </a:p>
        </p:txBody>
      </p:sp>
      <p:pic>
        <p:nvPicPr>
          <p:cNvPr id="8" name="Picture 4" descr="http://memo.cgu.edu.tw/shu-er/%A5%CD%AA%AB%BD%D2%B5%7B/chap9.files/slide0040_image103.jpg"/>
          <p:cNvPicPr>
            <a:picLocks noChangeAspect="1" noChangeArrowheads="1"/>
          </p:cNvPicPr>
          <p:nvPr/>
        </p:nvPicPr>
        <p:blipFill>
          <a:blip r:embed="rId4" cstate="print"/>
          <a:srcRect/>
          <a:stretch>
            <a:fillRect/>
          </a:stretch>
        </p:blipFill>
        <p:spPr bwMode="auto">
          <a:xfrm>
            <a:off x="1483314" y="1340768"/>
            <a:ext cx="6329046" cy="5113387"/>
          </a:xfrm>
          <a:prstGeom prst="rect">
            <a:avLst/>
          </a:prstGeom>
          <a:noFill/>
        </p:spPr>
      </p:pic>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Θρέψη και μεταβολισμός των μικροοργανισμών</a:t>
            </a:r>
            <a:endParaRPr lang="en-GB" sz="1400" dirty="0">
              <a:cs typeface="Times New Roman" pitchFamily="18" charset="0"/>
            </a:endParaRP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pPr/>
              <a:t>36</a:t>
            </a:fld>
            <a:endParaRPr lang="el-GR" dirty="0"/>
          </a:p>
        </p:txBody>
      </p:sp>
    </p:spTree>
    <p:custDataLst>
      <p:tags r:id="rId1"/>
    </p:custDataLst>
    <p:extLst>
      <p:ext uri="{BB962C8B-B14F-4D97-AF65-F5344CB8AC3E}">
        <p14:creationId xmlns="" xmlns:p14="http://schemas.microsoft.com/office/powerpoint/2010/main" val="28550127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27384"/>
            <a:ext cx="8352928" cy="1260922"/>
          </a:xfrm>
          <a:noFill/>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Η παραγωγή και χρήση ενέργειας κατά τον μεταβολισμό </a:t>
            </a:r>
            <a:r>
              <a:rPr lang="el-GR" dirty="0" smtClean="0"/>
              <a:t>(8 </a:t>
            </a:r>
            <a:r>
              <a:rPr lang="el-GR" dirty="0"/>
              <a:t>από 10)</a:t>
            </a:r>
            <a:endParaRPr lang="el-GR" dirty="0">
              <a:latin typeface="+mn-lt"/>
            </a:endParaRPr>
          </a:p>
        </p:txBody>
      </p:sp>
      <p:sp>
        <p:nvSpPr>
          <p:cNvPr id="2" name="Ορθογώνιο 1" descr="Η πρωτονιεγερτική δύναμη, είναι η ενέργεια που προκύπτει από τη διαφορά δυναμικού εντός και εκτός της κυτταρικής μεμβράνης,&#10;Η κυτταρική / μιτοχονδριακή μεμβράνη είναι θετικά φορτισμένη εξωτερικά (πλεόνασμα πρωτονίων) και αρνητικά φορτισμένη εσωτερικά (πλεόνασμα ηλεκτρονίων, αλκαλικό περιβάλλον) και λειτουργεί σαν μπαταρία με θετικά και αρνητικά φορτισμένους πόλους,&#10;Μέρος αυτής της ηλεκτροχημικής ενέργειας χρησιμοποιείται για τη σύνθεση ΑΤΡ, μετά από την φωσφορυλίωση του ΑDP, που είναι αντιστρεπτή αντίδραση, &#10;"/>
          <p:cNvSpPr/>
          <p:nvPr/>
        </p:nvSpPr>
        <p:spPr>
          <a:xfrm>
            <a:off x="467544" y="1628800"/>
            <a:ext cx="8219256" cy="4154984"/>
          </a:xfrm>
          <a:prstGeom prst="rect">
            <a:avLst/>
          </a:prstGeom>
        </p:spPr>
        <p:txBody>
          <a:bodyPr wrap="square">
            <a:spAutoFit/>
          </a:bodyPr>
          <a:lstStyle/>
          <a:p>
            <a:pPr marL="342900" indent="-342900">
              <a:buFont typeface="Wingdings" panose="05000000000000000000" pitchFamily="2" charset="2"/>
              <a:buChar char="§"/>
            </a:pPr>
            <a:r>
              <a:rPr lang="el-GR" sz="2400" dirty="0"/>
              <a:t>Η </a:t>
            </a:r>
            <a:r>
              <a:rPr lang="el-GR" sz="2400" b="1" dirty="0" err="1">
                <a:solidFill>
                  <a:schemeClr val="accent4"/>
                </a:solidFill>
              </a:rPr>
              <a:t>πρωτονιεγερτική</a:t>
            </a:r>
            <a:r>
              <a:rPr lang="el-GR" sz="2400" b="1" dirty="0">
                <a:solidFill>
                  <a:schemeClr val="accent4"/>
                </a:solidFill>
              </a:rPr>
              <a:t> δύναμη,</a:t>
            </a:r>
            <a:r>
              <a:rPr lang="el-GR" sz="2400" dirty="0">
                <a:solidFill>
                  <a:schemeClr val="accent4"/>
                </a:solidFill>
              </a:rPr>
              <a:t> </a:t>
            </a:r>
            <a:r>
              <a:rPr lang="el-GR" sz="2400" dirty="0"/>
              <a:t>είναι η ενέργεια που προκύπτει από τη διαφορά δυναμικού εντός και εκτός της κυτταρικής </a:t>
            </a:r>
            <a:r>
              <a:rPr lang="el-GR" sz="2400" dirty="0" smtClean="0"/>
              <a:t>μεμβράνης,</a:t>
            </a:r>
            <a:endParaRPr lang="el-GR" sz="2400" dirty="0"/>
          </a:p>
          <a:p>
            <a:pPr marL="342900" indent="-342900">
              <a:buFont typeface="Wingdings" panose="05000000000000000000" pitchFamily="2" charset="2"/>
              <a:buChar char="§"/>
            </a:pPr>
            <a:r>
              <a:rPr lang="el-GR" sz="2400" dirty="0"/>
              <a:t>Η </a:t>
            </a:r>
            <a:r>
              <a:rPr lang="el-GR" sz="2400" dirty="0" smtClean="0"/>
              <a:t>κυτταρική / </a:t>
            </a:r>
            <a:r>
              <a:rPr lang="el-GR" sz="2400" dirty="0" err="1" smtClean="0"/>
              <a:t>μιτοχονδριακή</a:t>
            </a:r>
            <a:r>
              <a:rPr lang="el-GR" sz="2400" dirty="0" smtClean="0"/>
              <a:t> </a:t>
            </a:r>
            <a:r>
              <a:rPr lang="el-GR" sz="2400" dirty="0"/>
              <a:t>μεμβράνη είναι θετικά φορτισμένη εξωτερικά (πλεόνασμα πρωτονίων) και αρνητικά φορτισμένη εσωτερικά (πλεόνασμα ηλεκτρονίων, αλκαλικό περιβάλλον) και λειτουργεί σαν μπαταρία με θετικά και αρνητικά φορτισμένους </a:t>
            </a:r>
            <a:r>
              <a:rPr lang="el-GR" sz="2400" dirty="0" smtClean="0"/>
              <a:t>πόλους,</a:t>
            </a:r>
            <a:endParaRPr lang="el-GR" sz="2400" dirty="0"/>
          </a:p>
          <a:p>
            <a:pPr marL="342900" indent="-342900">
              <a:buFont typeface="Wingdings" panose="05000000000000000000" pitchFamily="2" charset="2"/>
              <a:buChar char="§"/>
            </a:pPr>
            <a:r>
              <a:rPr lang="el-GR" sz="2400" dirty="0"/>
              <a:t>Μέρος αυτής της ηλεκτροχημικής ενέργειας χρησιμοποιείται για τη σύνθεση ΑΤΡ, μετά από την </a:t>
            </a:r>
            <a:r>
              <a:rPr lang="el-GR" sz="2400" dirty="0" err="1"/>
              <a:t>φωσφορυλίωση</a:t>
            </a:r>
            <a:r>
              <a:rPr lang="el-GR" sz="2400" dirty="0"/>
              <a:t> του Α</a:t>
            </a:r>
            <a:r>
              <a:rPr lang="en-US" sz="2400" dirty="0"/>
              <a:t>DP, </a:t>
            </a:r>
            <a:r>
              <a:rPr lang="el-GR" sz="2400" dirty="0"/>
              <a:t>που είναι αντιστρεπτή </a:t>
            </a:r>
            <a:r>
              <a:rPr lang="el-GR" sz="2400" dirty="0" smtClean="0"/>
              <a:t>αντίδραση,</a:t>
            </a:r>
            <a:r>
              <a:rPr lang="en-US" sz="2400" dirty="0" smtClean="0"/>
              <a:t> </a:t>
            </a:r>
            <a:endParaRPr lang="en-US"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Θρέψη και μεταβολισμός των μικροοργανισμών</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37</a:t>
            </a:fld>
            <a:endParaRPr lang="el-GR" sz="1400" dirty="0"/>
          </a:p>
        </p:txBody>
      </p:sp>
    </p:spTree>
    <p:custDataLst>
      <p:tags r:id="rId1"/>
    </p:custDataLst>
    <p:extLst>
      <p:ext uri="{BB962C8B-B14F-4D97-AF65-F5344CB8AC3E}">
        <p14:creationId xmlns="" xmlns:p14="http://schemas.microsoft.com/office/powerpoint/2010/main" val="36065964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7838"/>
            <a:ext cx="8352928" cy="1260922"/>
          </a:xfrm>
          <a:noFill/>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Η παραγωγή και χρήση ενέργειας κατά τον μεταβολισμό </a:t>
            </a:r>
            <a:r>
              <a:rPr lang="el-GR" dirty="0" smtClean="0"/>
              <a:t>(9 </a:t>
            </a:r>
            <a:r>
              <a:rPr lang="el-GR" dirty="0"/>
              <a:t>από 10)</a:t>
            </a:r>
            <a:endParaRPr lang="el-GR" dirty="0">
              <a:latin typeface="+mn-lt"/>
            </a:endParaRPr>
          </a:p>
        </p:txBody>
      </p:sp>
      <p:sp>
        <p:nvSpPr>
          <p:cNvPr id="2" name="Ορθογώνιο 1" descr="H μετατροπή της πρωτονιεγερτικής δύναμης σε ATP καταλύεται από τη συνθάση του ATP, ή ΑΤΡάση, ένα μεμβρανικό ένζυμο που αποτελείται από δύο κύρια τμήματα, μια μεγάλη «κεφαλή» (F1) που βρίσκεται στην κυτταροπλασματική πλευρά της μεμβράνης, και έναν πρωτονιοαγωγό δίαυλο (F0), ο οποίος διαπερνά ολόκληρη τη μεμβράνη. &#10;"/>
          <p:cNvSpPr/>
          <p:nvPr>
            <p:custDataLst>
              <p:tags r:id="rId2"/>
            </p:custDataLst>
          </p:nvPr>
        </p:nvSpPr>
        <p:spPr>
          <a:xfrm>
            <a:off x="503362" y="1268760"/>
            <a:ext cx="8219256" cy="2677656"/>
          </a:xfrm>
          <a:prstGeom prst="rect">
            <a:avLst/>
          </a:prstGeom>
        </p:spPr>
        <p:txBody>
          <a:bodyPr wrap="square">
            <a:spAutoFit/>
          </a:bodyPr>
          <a:lstStyle/>
          <a:p>
            <a:pPr marL="342900" indent="-342900">
              <a:buFont typeface="Wingdings" panose="05000000000000000000" pitchFamily="2" charset="2"/>
              <a:buChar char="§"/>
            </a:pPr>
            <a:r>
              <a:rPr lang="en-US" sz="2400" dirty="0"/>
              <a:t>H </a:t>
            </a:r>
            <a:r>
              <a:rPr lang="el-GR" sz="2400" b="1" dirty="0">
                <a:solidFill>
                  <a:schemeClr val="accent4"/>
                </a:solidFill>
              </a:rPr>
              <a:t>μετατροπή της </a:t>
            </a:r>
            <a:r>
              <a:rPr lang="el-GR" sz="2400" b="1" dirty="0" err="1">
                <a:solidFill>
                  <a:schemeClr val="accent4"/>
                </a:solidFill>
              </a:rPr>
              <a:t>πρωτονιεγερτικής</a:t>
            </a:r>
            <a:r>
              <a:rPr lang="el-GR" sz="2400" b="1" dirty="0">
                <a:solidFill>
                  <a:schemeClr val="accent4"/>
                </a:solidFill>
              </a:rPr>
              <a:t> δύναμης σε ATP </a:t>
            </a:r>
            <a:r>
              <a:rPr lang="el-GR" sz="2400" dirty="0"/>
              <a:t>καταλύεται από τη </a:t>
            </a:r>
            <a:r>
              <a:rPr lang="el-GR" sz="2400" dirty="0" err="1"/>
              <a:t>συνθάση</a:t>
            </a:r>
            <a:r>
              <a:rPr lang="el-GR" sz="2400" dirty="0"/>
              <a:t> του ATP, ή </a:t>
            </a:r>
            <a:r>
              <a:rPr lang="el-GR" sz="2400" dirty="0" err="1"/>
              <a:t>ΑΤΡάση</a:t>
            </a:r>
            <a:r>
              <a:rPr lang="el-GR" sz="2400" dirty="0"/>
              <a:t>, ένα </a:t>
            </a:r>
            <a:r>
              <a:rPr lang="el-GR" sz="2400" dirty="0" err="1"/>
              <a:t>μεμβρανικό</a:t>
            </a:r>
            <a:r>
              <a:rPr lang="el-GR" sz="2400" dirty="0"/>
              <a:t> ένζυμο που αποτελείται από δύο κύρια τμήματα, μια μεγάλη «κεφαλή» (F1) που βρίσκεται στην </a:t>
            </a:r>
            <a:r>
              <a:rPr lang="el-GR" sz="2400" dirty="0" err="1"/>
              <a:t>κυτταροπλασματική</a:t>
            </a:r>
            <a:r>
              <a:rPr lang="el-GR" sz="2400" dirty="0"/>
              <a:t> πλευρά της μεμβράνης, και έναν </a:t>
            </a:r>
            <a:r>
              <a:rPr lang="el-GR" sz="2400" dirty="0" err="1"/>
              <a:t>πρωτονιοαγωγό</a:t>
            </a:r>
            <a:r>
              <a:rPr lang="el-GR" sz="2400" dirty="0"/>
              <a:t> δίαυλο (</a:t>
            </a:r>
            <a:r>
              <a:rPr lang="en-US" sz="2400" dirty="0"/>
              <a:t>F0)</a:t>
            </a:r>
            <a:r>
              <a:rPr lang="el-GR" sz="2400" dirty="0"/>
              <a:t>, ο οποίος διαπερνά</a:t>
            </a:r>
            <a:r>
              <a:rPr lang="en-US" sz="2400" dirty="0"/>
              <a:t> </a:t>
            </a:r>
            <a:r>
              <a:rPr lang="el-GR" sz="2400" dirty="0"/>
              <a:t>ολόκληρη τη </a:t>
            </a:r>
            <a:r>
              <a:rPr lang="el-GR" sz="2400" dirty="0" smtClean="0"/>
              <a:t>μεμβράνη. </a:t>
            </a:r>
            <a:endParaRPr lang="en-US" sz="2400" dirty="0"/>
          </a:p>
        </p:txBody>
      </p:sp>
      <p:pic>
        <p:nvPicPr>
          <p:cNvPr id="6" name="Picture 2"/>
          <p:cNvPicPr>
            <a:picLocks noChangeAspect="1" noChangeArrowheads="1"/>
          </p:cNvPicPr>
          <p:nvPr/>
        </p:nvPicPr>
        <p:blipFill>
          <a:blip r:embed="rId5" cstate="print"/>
          <a:srcRect/>
          <a:stretch>
            <a:fillRect/>
          </a:stretch>
        </p:blipFill>
        <p:spPr bwMode="auto">
          <a:xfrm>
            <a:off x="538064" y="3888413"/>
            <a:ext cx="3852428" cy="2565742"/>
          </a:xfrm>
          <a:prstGeom prst="rect">
            <a:avLst/>
          </a:prstGeom>
          <a:noFill/>
          <a:ln w="9525">
            <a:noFill/>
            <a:miter lim="800000"/>
            <a:headEnd/>
            <a:tailEnd/>
          </a:ln>
        </p:spPr>
      </p:pic>
      <p:pic>
        <p:nvPicPr>
          <p:cNvPr id="8" name="Picture 3"/>
          <p:cNvPicPr>
            <a:picLocks noChangeAspect="1" noChangeArrowheads="1"/>
          </p:cNvPicPr>
          <p:nvPr/>
        </p:nvPicPr>
        <p:blipFill>
          <a:blip r:embed="rId6" cstate="print"/>
          <a:srcRect/>
          <a:stretch>
            <a:fillRect/>
          </a:stretch>
        </p:blipFill>
        <p:spPr bwMode="auto">
          <a:xfrm>
            <a:off x="4644008" y="3573016"/>
            <a:ext cx="4006788" cy="2893907"/>
          </a:xfrm>
          <a:prstGeom prst="rect">
            <a:avLst/>
          </a:prstGeom>
          <a:noFill/>
          <a:ln w="9525">
            <a:noFill/>
            <a:miter lim="800000"/>
            <a:headEnd/>
            <a:tailEnd/>
          </a:ln>
        </p:spPr>
      </p:pic>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Θρέψη και μεταβολισμός των μικροοργανισμών</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38</a:t>
            </a:fld>
            <a:endParaRPr lang="el-GR" sz="1400" dirty="0"/>
          </a:p>
        </p:txBody>
      </p:sp>
    </p:spTree>
    <p:custDataLst>
      <p:tags r:id="rId1"/>
    </p:custDataLst>
    <p:extLst>
      <p:ext uri="{BB962C8B-B14F-4D97-AF65-F5344CB8AC3E}">
        <p14:creationId xmlns="" xmlns:p14="http://schemas.microsoft.com/office/powerpoint/2010/main" val="36065964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27384"/>
            <a:ext cx="8352928" cy="1260922"/>
          </a:xfrm>
          <a:noFill/>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Η παραγωγή και χρήση ενέργειας κατά τον μεταβολισμό (</a:t>
            </a:r>
            <a:r>
              <a:rPr lang="el-GR" dirty="0" smtClean="0"/>
              <a:t>10 </a:t>
            </a:r>
            <a:r>
              <a:rPr lang="el-GR" dirty="0"/>
              <a:t>από 10)</a:t>
            </a:r>
            <a:endParaRPr lang="el-GR" dirty="0">
              <a:latin typeface="+mn-lt"/>
            </a:endParaRPr>
          </a:p>
        </p:txBody>
      </p:sp>
      <p:sp>
        <p:nvSpPr>
          <p:cNvPr id="2" name="Ορθογώνιο 1" descr="Άλλες μορφές αποθήκευσης ενέργειας.&#10;Συνένζυμο Α, άνω κάτω τελεία παράγωγα του συνενζύμου Α (παραδείγματος χάρηνακετυλο -CoA),&#10;Περιέχουν σουλφοανυδρίτες (θειεστέρες) αντί για φωσφοανυδρίτες και προσφέρουν ελεύθερη ενέργεια υδρόλυσης ικανή να τροφοδοτήσει τη σύνθεση ενός φωσφορικού δεσμού υψηλής ενέργειας.&#10;"/>
          <p:cNvSpPr/>
          <p:nvPr/>
        </p:nvSpPr>
        <p:spPr>
          <a:xfrm>
            <a:off x="467544" y="1268760"/>
            <a:ext cx="8219256" cy="2677656"/>
          </a:xfrm>
          <a:prstGeom prst="rect">
            <a:avLst/>
          </a:prstGeom>
        </p:spPr>
        <p:txBody>
          <a:bodyPr wrap="square">
            <a:spAutoFit/>
          </a:bodyPr>
          <a:lstStyle/>
          <a:p>
            <a:pPr>
              <a:buNone/>
            </a:pPr>
            <a:r>
              <a:rPr lang="el-GR" sz="2400" dirty="0"/>
              <a:t>Άλλες μορφές αποθήκευσης </a:t>
            </a:r>
            <a:r>
              <a:rPr lang="el-GR" sz="2400" dirty="0" smtClean="0"/>
              <a:t>ενέργειας.</a:t>
            </a:r>
            <a:endParaRPr lang="el-GR" sz="2400" dirty="0"/>
          </a:p>
          <a:p>
            <a:pPr marL="342900" indent="-342900">
              <a:buClr>
                <a:schemeClr val="tx1"/>
              </a:buClr>
              <a:buFont typeface="Wingdings" panose="05000000000000000000" pitchFamily="2" charset="2"/>
              <a:buChar char="§"/>
            </a:pPr>
            <a:r>
              <a:rPr lang="el-GR" sz="2400" dirty="0">
                <a:solidFill>
                  <a:schemeClr val="accent4"/>
                </a:solidFill>
              </a:rPr>
              <a:t>Συνένζυμο Α : </a:t>
            </a:r>
            <a:r>
              <a:rPr lang="el-GR" sz="2400" dirty="0"/>
              <a:t>παράγωγα του συνενζύμου Α (π.χ. </a:t>
            </a:r>
            <a:r>
              <a:rPr lang="el-GR" sz="2400" dirty="0" err="1"/>
              <a:t>ακετυλο</a:t>
            </a:r>
            <a:r>
              <a:rPr lang="el-GR" sz="2400" dirty="0"/>
              <a:t>-</a:t>
            </a:r>
            <a:r>
              <a:rPr lang="el-GR" sz="2400" dirty="0" err="1"/>
              <a:t>CoA</a:t>
            </a:r>
            <a:r>
              <a:rPr lang="el-GR" sz="2400" dirty="0" smtClean="0"/>
              <a:t>),</a:t>
            </a:r>
            <a:endParaRPr lang="el-GR" sz="2400" dirty="0"/>
          </a:p>
          <a:p>
            <a:pPr marL="342900" indent="-342900">
              <a:buFont typeface="Wingdings" panose="05000000000000000000" pitchFamily="2" charset="2"/>
              <a:buChar char="§"/>
            </a:pPr>
            <a:r>
              <a:rPr lang="el-GR" sz="2400" dirty="0"/>
              <a:t>Περιέχουν </a:t>
            </a:r>
            <a:r>
              <a:rPr lang="el-GR" sz="2400" dirty="0" err="1"/>
              <a:t>σουλφοανυδρίτες</a:t>
            </a:r>
            <a:r>
              <a:rPr lang="el-GR" sz="2400" dirty="0"/>
              <a:t> (</a:t>
            </a:r>
            <a:r>
              <a:rPr lang="el-GR" sz="2400" dirty="0" err="1"/>
              <a:t>θειεστέρες</a:t>
            </a:r>
            <a:r>
              <a:rPr lang="el-GR" sz="2400" dirty="0"/>
              <a:t>) αντί για </a:t>
            </a:r>
            <a:r>
              <a:rPr lang="el-GR" sz="2400" dirty="0" err="1"/>
              <a:t>φωσφοανυδρίτες</a:t>
            </a:r>
            <a:r>
              <a:rPr lang="el-GR" sz="2400" dirty="0"/>
              <a:t> και προσφέρουν ελεύθερη ενέργεια υδρόλυσης ικανή να τροφοδοτήσει τη σύνθεση ενός φωσφορικού δεσμού υψηλής </a:t>
            </a:r>
            <a:r>
              <a:rPr lang="el-GR" sz="2400" dirty="0" smtClean="0"/>
              <a:t>ενέργειας.</a:t>
            </a:r>
            <a:endParaRPr lang="el-GR" sz="2400" dirty="0"/>
          </a:p>
        </p:txBody>
      </p:sp>
      <p:pic>
        <p:nvPicPr>
          <p:cNvPr id="10" name="Picture 2"/>
          <p:cNvPicPr>
            <a:picLocks noChangeAspect="1" noChangeArrowheads="1"/>
          </p:cNvPicPr>
          <p:nvPr/>
        </p:nvPicPr>
        <p:blipFill>
          <a:blip r:embed="rId4" cstate="print"/>
          <a:srcRect/>
          <a:stretch>
            <a:fillRect/>
          </a:stretch>
        </p:blipFill>
        <p:spPr bwMode="auto">
          <a:xfrm>
            <a:off x="1439021" y="4005064"/>
            <a:ext cx="6373339" cy="2377083"/>
          </a:xfrm>
          <a:prstGeom prst="rect">
            <a:avLst/>
          </a:prstGeom>
          <a:noFill/>
          <a:ln w="9525">
            <a:noFill/>
            <a:miter lim="800000"/>
            <a:headEnd/>
            <a:tailEnd/>
          </a:ln>
        </p:spPr>
      </p:pic>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Θρέψη και μεταβολισμός των μικροοργανισμών</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39</a:t>
            </a:fld>
            <a:endParaRPr lang="el-GR" sz="1400" dirty="0"/>
          </a:p>
        </p:txBody>
      </p:sp>
    </p:spTree>
    <p:custDataLst>
      <p:tags r:id="rId1"/>
    </p:custDataLst>
    <p:extLst>
      <p:ext uri="{BB962C8B-B14F-4D97-AF65-F5344CB8AC3E}">
        <p14:creationId xmlns="" xmlns:p14="http://schemas.microsoft.com/office/powerpoint/2010/main" val="36065964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67544" y="1617587"/>
            <a:ext cx="8229600" cy="3971653"/>
          </a:xfrm>
        </p:spPr>
        <p:txBody>
          <a:bodyPr>
            <a:noAutofit/>
          </a:bodyPr>
          <a:lstStyle/>
          <a:p>
            <a:pPr>
              <a:buFont typeface="Wingdings" panose="05000000000000000000" pitchFamily="2" charset="2"/>
              <a:buChar char="§"/>
            </a:pPr>
            <a:r>
              <a:rPr lang="el-GR" sz="2800" dirty="0" smtClean="0"/>
              <a:t>Εξοικείωση των φοιτητών με τα παρακάτω:</a:t>
            </a:r>
          </a:p>
          <a:p>
            <a:pPr>
              <a:buNone/>
            </a:pPr>
            <a:r>
              <a:rPr lang="el-GR" sz="2800" dirty="0" smtClean="0"/>
              <a:t>    Περιγραφή των βιοχημικών διεργασιών πρόσληψης θρεπτικών ουσιών, παραγωγής ενέργειας και βιοσύνθεσης </a:t>
            </a:r>
            <a:r>
              <a:rPr lang="el-GR" sz="2800" dirty="0" err="1" smtClean="0"/>
              <a:t>βιομορίων</a:t>
            </a:r>
            <a:r>
              <a:rPr lang="el-GR" sz="2800" dirty="0" smtClean="0"/>
              <a:t> εντός του μικροβιακού κυττάρου </a:t>
            </a:r>
            <a:endParaRPr lang="el-GR" sz="28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Θρέψη και μεταβολισμός των μικροοργανισμών</a:t>
            </a:r>
            <a:endParaRPr lang="en-GB" sz="1400" dirty="0">
              <a:cs typeface="Times New Roman" pitchFamily="18" charset="0"/>
            </a:endParaRPr>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 xmlns:p14="http://schemas.microsoft.com/office/powerpoint/2010/main" val="20614974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3277"/>
            <a:ext cx="8229600" cy="4525963"/>
          </a:xfrm>
        </p:spPr>
        <p:txBody>
          <a:bodyPr>
            <a:normAutofit fontScale="92500"/>
          </a:bodyPr>
          <a:lstStyle/>
          <a:p>
            <a:pPr>
              <a:buNone/>
            </a:pPr>
            <a:r>
              <a:rPr lang="en-US" altLang="el-GR" dirty="0" smtClean="0">
                <a:latin typeface="Calibri" panose="020F0502020204030204" pitchFamily="34" charset="0"/>
              </a:rPr>
              <a:t>    </a:t>
            </a:r>
            <a:r>
              <a:rPr lang="el-GR" altLang="el-GR" dirty="0" smtClean="0">
                <a:latin typeface="Calibri" panose="020F0502020204030204" pitchFamily="34" charset="0"/>
              </a:rPr>
              <a:t>Δηλώνεται </a:t>
            </a:r>
            <a:r>
              <a:rPr lang="el-GR" altLang="el-GR" dirty="0" smtClean="0">
                <a:latin typeface="Calibri" panose="020F0502020204030204" pitchFamily="34" charset="0"/>
              </a:rPr>
              <a:t>ότι όπου δεν αναφέρεται βιβλιογραφική πηγή σε εικόνες/πίνακες/διαγράμματα,  αυτά δεν αποτελούν πνευματική ιδιοκτησία του διδάσκοντα, αλλά προέρχονται από ηλεκτρονικές πηγές ελεύθερης πρόσβασης όπως το </a:t>
            </a:r>
            <a:r>
              <a:rPr lang="es-PR" altLang="el-GR" dirty="0" smtClean="0">
                <a:latin typeface="Calibri" panose="020F0502020204030204" pitchFamily="34" charset="0"/>
                <a:hlinkClick r:id="rId2"/>
              </a:rPr>
              <a:t>https://www.google.gr/imghp?hl=el&amp;tab=wi&amp;ei=Z2ktVv-1NYO5swHG2rH4Ag&amp;ved=0CBEQqi4oAQ</a:t>
            </a:r>
            <a:r>
              <a:rPr lang="el-GR" altLang="el-GR" dirty="0" smtClean="0">
                <a:latin typeface="Calibri" panose="020F0502020204030204" pitchFamily="34" charset="0"/>
              </a:rPr>
              <a:t> (εικόνες </a:t>
            </a:r>
            <a:r>
              <a:rPr lang="en-US" altLang="el-GR" dirty="0" smtClean="0">
                <a:latin typeface="Calibri" panose="020F0502020204030204" pitchFamily="34" charset="0"/>
              </a:rPr>
              <a:t>google.com)</a:t>
            </a:r>
            <a:r>
              <a:rPr lang="el-GR" altLang="el-GR" dirty="0" smtClean="0">
                <a:latin typeface="Calibri" panose="020F0502020204030204" pitchFamily="34" charset="0"/>
              </a:rPr>
              <a:t> </a:t>
            </a:r>
          </a:p>
          <a:p>
            <a:endParaRPr 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40</a:t>
            </a:fld>
            <a:endParaRPr lang="el-G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sp>
        <p:nvSpPr>
          <p:cNvPr id="2" name="Ορθογώνιο 1"/>
          <p:cNvSpPr/>
          <p:nvPr/>
        </p:nvSpPr>
        <p:spPr>
          <a:xfrm>
            <a:off x="5004048" y="4110171"/>
            <a:ext cx="3240360" cy="830997"/>
          </a:xfrm>
          <a:prstGeom prst="rect">
            <a:avLst/>
          </a:prstGeom>
        </p:spPr>
        <p:txBody>
          <a:bodyPr wrap="square">
            <a:spAutoFit/>
          </a:bodyPr>
          <a:lstStyle/>
          <a:p>
            <a:r>
              <a:rPr lang="el-GR" sz="2400" dirty="0" smtClean="0">
                <a:solidFill>
                  <a:schemeClr val="tx1">
                    <a:lumMod val="65000"/>
                    <a:lumOff val="35000"/>
                  </a:schemeClr>
                </a:solidFill>
              </a:rPr>
              <a:t>Επεξεργασία </a:t>
            </a:r>
            <a:r>
              <a:rPr lang="el-GR" sz="2400" dirty="0">
                <a:solidFill>
                  <a:schemeClr val="tx1">
                    <a:lumMod val="65000"/>
                    <a:lumOff val="35000"/>
                  </a:schemeClr>
                </a:solidFill>
              </a:rPr>
              <a:t>υλικού</a:t>
            </a:r>
            <a:r>
              <a:rPr lang="el-GR" sz="2400" dirty="0" smtClean="0">
                <a:solidFill>
                  <a:schemeClr val="tx1">
                    <a:lumMod val="65000"/>
                    <a:lumOff val="35000"/>
                  </a:schemeClr>
                </a:solidFill>
              </a:rPr>
              <a:t>:</a:t>
            </a:r>
            <a:endParaRPr lang="el-GR" sz="2400" dirty="0">
              <a:solidFill>
                <a:schemeClr val="tx1">
                  <a:lumMod val="65000"/>
                  <a:lumOff val="35000"/>
                </a:schemeClr>
              </a:solidFill>
            </a:endParaRPr>
          </a:p>
          <a:p>
            <a:r>
              <a:rPr lang="el-GR" sz="2400" dirty="0" err="1" smtClean="0">
                <a:solidFill>
                  <a:schemeClr val="tx1">
                    <a:lumMod val="65000"/>
                    <a:lumOff val="35000"/>
                  </a:schemeClr>
                </a:solidFill>
              </a:rPr>
              <a:t>Χαρτώνας</a:t>
            </a:r>
            <a:r>
              <a:rPr lang="el-GR" sz="2400" dirty="0" smtClean="0">
                <a:solidFill>
                  <a:schemeClr val="tx1">
                    <a:lumMod val="65000"/>
                    <a:lumOff val="35000"/>
                  </a:schemeClr>
                </a:solidFill>
              </a:rPr>
              <a:t> Αλέξανδρος</a:t>
            </a:r>
            <a:endParaRPr lang="el-GR" sz="2400" dirty="0">
              <a:solidFill>
                <a:schemeClr val="tx1">
                  <a:lumMod val="65000"/>
                  <a:lumOff val="35000"/>
                </a:schemeClr>
              </a:solidFill>
            </a:endParaRPr>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 xmlns:p14="http://schemas.microsoft.com/office/powerpoint/2010/main" val="212802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467544" y="1772816"/>
            <a:ext cx="8208912" cy="4104456"/>
          </a:xfrm>
        </p:spPr>
        <p:txBody>
          <a:bodyPr>
            <a:noAutofit/>
          </a:bodyPr>
          <a:lstStyle/>
          <a:p>
            <a:pPr>
              <a:buFont typeface="Wingdings" panose="05000000000000000000" pitchFamily="2" charset="2"/>
              <a:buChar char="§"/>
            </a:pPr>
            <a:r>
              <a:rPr lang="el-GR" sz="2800" dirty="0" smtClean="0"/>
              <a:t>Περιγραφή των βιοχημικών διεργασιών πρόσληψης θρεπτικών ουσιών, παραγωγής ενέργειας και βιοσύνθεσης </a:t>
            </a:r>
            <a:r>
              <a:rPr lang="el-GR" sz="2800" dirty="0" err="1" smtClean="0"/>
              <a:t>βιομορίων</a:t>
            </a:r>
            <a:r>
              <a:rPr lang="el-GR" sz="2800" dirty="0" smtClean="0"/>
              <a:t> εντός του μικροβιακού κυττάρου </a:t>
            </a:r>
            <a:endParaRPr lang="el-GR" sz="2800" dirty="0"/>
          </a:p>
        </p:txBody>
      </p:sp>
      <p:sp>
        <p:nvSpPr>
          <p:cNvPr id="5" name="Θέση υποσέλιδου 3" descr="."/>
          <p:cNvSpPr txBox="1">
            <a:spLocks/>
          </p:cNvSpPr>
          <p:nvPr/>
        </p:nvSpPr>
        <p:spPr>
          <a:xfrm>
            <a:off x="2909727"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Θρέψη και μεταβολισμός των μικροοργανισμών</a:t>
            </a:r>
            <a:endParaRPr lang="en-GB" sz="1400" dirty="0">
              <a:cs typeface="Times New Roman" pitchFamily="18" charset="0"/>
            </a:endParaRPr>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1"/>
          <p:cNvSpPr>
            <a:spLocks noGrp="1" noChangeArrowheads="1"/>
          </p:cNvSpPr>
          <p:nvPr>
            <p:ph type="title"/>
          </p:nvPr>
        </p:nvSpPr>
        <p:spPr>
          <a:xfrm>
            <a:off x="467544" y="44624"/>
            <a:ext cx="8174484" cy="1152128"/>
          </a:xfrm>
        </p:spPr>
        <p:txBody>
          <a:bodyPr>
            <a:noAutofit/>
          </a:bodyPr>
          <a:lstStyle/>
          <a:p>
            <a:r>
              <a:rPr lang="el-GR" sz="4000" dirty="0" smtClean="0"/>
              <a:t>Θρέψη και μεταβολισμός των μικροοργανισμών ( 1 </a:t>
            </a:r>
            <a:r>
              <a:rPr lang="el-GR" sz="4000" dirty="0"/>
              <a:t>από 15)</a:t>
            </a:r>
            <a:endParaRPr lang="el-GR" sz="4000" dirty="0">
              <a:latin typeface="+mn-lt"/>
              <a:cs typeface="Times New Roman" pitchFamily="18" charset="0"/>
            </a:endParaRPr>
          </a:p>
        </p:txBody>
      </p:sp>
      <p:sp>
        <p:nvSpPr>
          <p:cNvPr id="2" name="Ορθογώνιο 1"/>
          <p:cNvSpPr/>
          <p:nvPr>
            <p:custDataLst>
              <p:tags r:id="rId2"/>
            </p:custDataLst>
          </p:nvPr>
        </p:nvSpPr>
        <p:spPr>
          <a:xfrm>
            <a:off x="467544" y="1404059"/>
            <a:ext cx="8208912" cy="4524315"/>
          </a:xfrm>
          <a:prstGeom prst="rect">
            <a:avLst/>
          </a:prstGeom>
        </p:spPr>
        <p:txBody>
          <a:bodyPr wrap="square">
            <a:spAutoFit/>
          </a:bodyPr>
          <a:lstStyle/>
          <a:p>
            <a:pPr marL="342900" indent="-342900">
              <a:buFont typeface="Wingdings" panose="05000000000000000000" pitchFamily="2" charset="2"/>
              <a:buChar char="§"/>
            </a:pPr>
            <a:r>
              <a:rPr lang="el-GR" sz="2400" dirty="0"/>
              <a:t>Χαρακτηριστικό των κυττάρων είναι η ικανότητά τους </a:t>
            </a:r>
            <a:r>
              <a:rPr lang="el-GR" sz="2400" dirty="0" smtClean="0"/>
              <a:t>να κατευθύνουν </a:t>
            </a:r>
            <a:r>
              <a:rPr lang="el-GR" sz="2400" dirty="0"/>
              <a:t>μέσω των ενζύμων τους βιοχημικές αντιδράσεις και να </a:t>
            </a:r>
            <a:r>
              <a:rPr lang="el-GR" sz="2400" dirty="0" err="1"/>
              <a:t>αποικοδομούν</a:t>
            </a:r>
            <a:r>
              <a:rPr lang="el-GR" sz="2400" dirty="0"/>
              <a:t>, ή να συνθέτουν μόρια, με σκοπό (α) την παραγωγή ενέργειας που είναι απαραίτητη για την επιβίωση και τον πολλαπλασιασμό του κυττάρου, και (β) τη βιοσύνθεση νέων ουσιών εντός του κυττάρου (αναβολισμός</a:t>
            </a:r>
            <a:r>
              <a:rPr lang="el-GR" sz="2400" dirty="0" smtClean="0"/>
              <a:t>) </a:t>
            </a:r>
            <a:r>
              <a:rPr lang="el-GR" sz="2400" dirty="0"/>
              <a:t>με την κατανάλωση </a:t>
            </a:r>
            <a:r>
              <a:rPr lang="el-GR" sz="2400" dirty="0" smtClean="0"/>
              <a:t>ενέργειας</a:t>
            </a:r>
            <a:r>
              <a:rPr lang="el-GR" sz="2400" dirty="0"/>
              <a:t>,</a:t>
            </a:r>
          </a:p>
          <a:p>
            <a:pPr marL="342900" indent="-342900">
              <a:buFont typeface="Wingdings" panose="05000000000000000000" pitchFamily="2" charset="2"/>
              <a:buChar char="§"/>
            </a:pPr>
            <a:r>
              <a:rPr lang="el-GR" sz="2400" dirty="0"/>
              <a:t>Τελικός σκοπός της διαδικασίας αυτής </a:t>
            </a:r>
            <a:r>
              <a:rPr lang="el-GR" sz="2400" dirty="0" smtClean="0"/>
              <a:t>είναι </a:t>
            </a:r>
            <a:r>
              <a:rPr lang="el-GR" sz="2400" dirty="0"/>
              <a:t>η </a:t>
            </a:r>
            <a:r>
              <a:rPr lang="el-GR" sz="2400" dirty="0" smtClean="0"/>
              <a:t>αύξηση,</a:t>
            </a:r>
            <a:endParaRPr lang="el-GR" sz="2400" dirty="0"/>
          </a:p>
          <a:p>
            <a:pPr marL="342900" indent="-342900">
              <a:buFont typeface="Wingdings" panose="05000000000000000000" pitchFamily="2" charset="2"/>
              <a:buChar char="§"/>
            </a:pPr>
            <a:r>
              <a:rPr lang="el-GR" sz="2400" dirty="0"/>
              <a:t>Το σύνολο των αντιδράσεων </a:t>
            </a:r>
            <a:r>
              <a:rPr lang="el-GR" sz="2400" dirty="0" smtClean="0"/>
              <a:t>καταβολισμού </a:t>
            </a:r>
            <a:r>
              <a:rPr lang="el-GR" sz="2400" dirty="0"/>
              <a:t>και αναβολισμού αναφέρονται ως </a:t>
            </a:r>
            <a:r>
              <a:rPr lang="el-GR" sz="2400" dirty="0" smtClean="0"/>
              <a:t>μεταβολισμός,</a:t>
            </a:r>
            <a:endParaRPr lang="el-GR" sz="2400" dirty="0"/>
          </a:p>
          <a:p>
            <a:pPr marL="342900" indent="-342900">
              <a:buFont typeface="Wingdings" panose="05000000000000000000" pitchFamily="2" charset="2"/>
              <a:buChar char="§"/>
            </a:pPr>
            <a:r>
              <a:rPr lang="el-GR" sz="2400" dirty="0"/>
              <a:t>Οι </a:t>
            </a:r>
            <a:r>
              <a:rPr lang="el-GR" sz="2400" dirty="0" err="1"/>
              <a:t>καταβολικές</a:t>
            </a:r>
            <a:r>
              <a:rPr lang="el-GR" sz="2400" dirty="0"/>
              <a:t> αντιδράσεις κυρίως παράγουν ενέργεια, και οι αναβολικές αντιδράσεις καταναλώνουν </a:t>
            </a:r>
            <a:r>
              <a:rPr lang="el-GR" sz="2400" dirty="0" smtClean="0"/>
              <a:t>ενέργεια.</a:t>
            </a:r>
            <a:endParaRPr lang="el-GR" sz="2400" dirty="0"/>
          </a:p>
        </p:txBody>
      </p:sp>
      <p:sp>
        <p:nvSpPr>
          <p:cNvPr id="1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Θρέψη και μεταβολισμός των μικροοργανισμών</a:t>
            </a:r>
            <a:endParaRPr lang="en-GB" sz="1400" dirty="0">
              <a:cs typeface="Times New Roman" pitchFamily="18" charset="0"/>
            </a:endParaRP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pPr/>
              <a:t>6</a:t>
            </a:fld>
            <a:endParaRPr lang="el-GR" dirty="0"/>
          </a:p>
        </p:txBody>
      </p:sp>
    </p:spTree>
    <p:custDataLst>
      <p:tags r:id="rId1"/>
    </p:custDataLst>
    <p:extLst>
      <p:ext uri="{BB962C8B-B14F-4D97-AF65-F5344CB8AC3E}">
        <p14:creationId xmlns="" xmlns:p14="http://schemas.microsoft.com/office/powerpoint/2010/main" val="38887757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467545" y="44624"/>
            <a:ext cx="8352928" cy="1358274"/>
          </a:xfrm>
          <a:noFill/>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Autofit/>
          </a:bodyPr>
          <a:lstStyle/>
          <a:p>
            <a:r>
              <a:rPr lang="el-GR" dirty="0"/>
              <a:t>Θρέψη και μεταβολισμός των μικροοργανισμών </a:t>
            </a:r>
            <a:r>
              <a:rPr lang="el-GR" dirty="0" smtClean="0"/>
              <a:t>(2 </a:t>
            </a:r>
            <a:r>
              <a:rPr lang="el-GR" dirty="0"/>
              <a:t>από 15</a:t>
            </a:r>
            <a:r>
              <a:rPr lang="el-GR" dirty="0" smtClean="0"/>
              <a:t>)</a:t>
            </a:r>
            <a:endParaRPr lang="el-GR" dirty="0">
              <a:cs typeface="Times New Roman" pitchFamily="18" charset="0"/>
            </a:endParaRPr>
          </a:p>
        </p:txBody>
      </p:sp>
      <p:sp>
        <p:nvSpPr>
          <p:cNvPr id="2" name="Ορθογώνιο 1" descr="Μακροτροφικές ουσίες (macronutrients): απαιτούνται σε υψηλές συγκεντρώσεις,&#10;Απαραίτητες για την παραγωγή ενέργειας [C άνθρακας, Η υδρογόνο, Ο οξυγόνο], τη βιοσύνθεση [C άνθρακας, N άζωτο, P φώσφορο, S θείο, Η υδρογόνο, Ο οξυγόνο], την ομοιόσταση (διατήρηση σταθερής ενδοκυτταρικής θερμοκρασίας, ωσμωτικής πίεσης, απομάκρυνση τοξικών ουσιών) και την ενεργοποίηση ενζύμων [διάφορα μέταλλα].&#10;"/>
          <p:cNvSpPr/>
          <p:nvPr/>
        </p:nvSpPr>
        <p:spPr>
          <a:xfrm>
            <a:off x="539552" y="1975480"/>
            <a:ext cx="8136904" cy="2677656"/>
          </a:xfrm>
          <a:prstGeom prst="rect">
            <a:avLst/>
          </a:prstGeom>
        </p:spPr>
        <p:txBody>
          <a:bodyPr wrap="square">
            <a:spAutoFit/>
          </a:bodyPr>
          <a:lstStyle/>
          <a:p>
            <a:pPr marL="342900" indent="-342900">
              <a:buClr>
                <a:schemeClr val="tx1"/>
              </a:buClr>
              <a:buFont typeface="Wingdings" panose="05000000000000000000" pitchFamily="2" charset="2"/>
              <a:buChar char="§"/>
            </a:pPr>
            <a:r>
              <a:rPr lang="el-GR" sz="2400" b="1" dirty="0" err="1">
                <a:solidFill>
                  <a:schemeClr val="accent4"/>
                </a:solidFill>
              </a:rPr>
              <a:t>Μακροτροφικές</a:t>
            </a:r>
            <a:r>
              <a:rPr lang="el-GR" sz="2400" b="1" dirty="0">
                <a:solidFill>
                  <a:schemeClr val="accent4"/>
                </a:solidFill>
              </a:rPr>
              <a:t> ουσίες (</a:t>
            </a:r>
            <a:r>
              <a:rPr lang="en-US" sz="2400" b="1" dirty="0">
                <a:solidFill>
                  <a:schemeClr val="accent4"/>
                </a:solidFill>
              </a:rPr>
              <a:t>macronutrients): </a:t>
            </a:r>
            <a:r>
              <a:rPr lang="el-GR" sz="2400" dirty="0"/>
              <a:t>απαιτούνται σε υψηλές </a:t>
            </a:r>
            <a:r>
              <a:rPr lang="el-GR" sz="2400" dirty="0" smtClean="0"/>
              <a:t>συγκεντρώσεις,</a:t>
            </a:r>
            <a:endParaRPr lang="el-GR" sz="2400" dirty="0"/>
          </a:p>
          <a:p>
            <a:pPr marL="342900" indent="-342900">
              <a:buClr>
                <a:schemeClr val="tx1"/>
              </a:buClr>
              <a:buFont typeface="Wingdings" panose="05000000000000000000" pitchFamily="2" charset="2"/>
              <a:buChar char="§"/>
            </a:pPr>
            <a:r>
              <a:rPr lang="el-GR" sz="2400" dirty="0"/>
              <a:t>Απαραίτητες για την παραγωγή ενέργειας</a:t>
            </a:r>
            <a:r>
              <a:rPr lang="en-US" sz="2400" dirty="0"/>
              <a:t> </a:t>
            </a:r>
            <a:r>
              <a:rPr lang="el-GR" sz="2400" dirty="0"/>
              <a:t>[</a:t>
            </a:r>
            <a:r>
              <a:rPr lang="en-US" sz="2400" dirty="0"/>
              <a:t>C</a:t>
            </a:r>
            <a:r>
              <a:rPr lang="el-GR" sz="2400" dirty="0"/>
              <a:t>,Η,Ο]</a:t>
            </a:r>
            <a:r>
              <a:rPr lang="en-US" sz="2400" dirty="0"/>
              <a:t>, </a:t>
            </a:r>
            <a:r>
              <a:rPr lang="el-GR" sz="2400" dirty="0"/>
              <a:t>τη βιοσύνθεση</a:t>
            </a:r>
            <a:r>
              <a:rPr lang="en-US" sz="2400" dirty="0"/>
              <a:t> </a:t>
            </a:r>
            <a:r>
              <a:rPr lang="el-GR" sz="2400" dirty="0"/>
              <a:t>[</a:t>
            </a:r>
            <a:r>
              <a:rPr lang="en-US" sz="2400" dirty="0"/>
              <a:t>C,N,P,S</a:t>
            </a:r>
            <a:r>
              <a:rPr lang="el-GR" sz="2400" dirty="0"/>
              <a:t>,Η,Ο], την ομοιόσταση (διατήρηση σταθερής ενδοκυτταρικής θερμοκρασίας, ωσμωτικής πίεσης, απομάκρυνση τοξικών ουσιών) και την ενεργοποίηση ενζύμων [διάφορα μέταλλα</a:t>
            </a:r>
            <a:r>
              <a:rPr lang="el-GR" sz="2400" dirty="0" smtClean="0"/>
              <a:t>].</a:t>
            </a:r>
            <a:endParaRPr lang="el-GR" sz="2400" dirty="0"/>
          </a:p>
        </p:txBody>
      </p:sp>
      <p:sp>
        <p:nvSpPr>
          <p:cNvPr id="11"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Θρέψη και μεταβολισμός των μικροοργανισμών</a:t>
            </a:r>
            <a:endParaRPr lang="en-GB" sz="1400" dirty="0">
              <a:cs typeface="Times New Roman" pitchFamily="18" charset="0"/>
            </a:endParaRPr>
          </a:p>
        </p:txBody>
      </p:sp>
      <p:sp>
        <p:nvSpPr>
          <p:cNvPr id="4" name="Slide Number Placeholder 3" descr="."/>
          <p:cNvSpPr>
            <a:spLocks noGrp="1"/>
          </p:cNvSpPr>
          <p:nvPr>
            <p:ph type="sldNum" sz="quarter" idx="12"/>
          </p:nvPr>
        </p:nvSpPr>
        <p:spPr>
          <a:xfrm>
            <a:off x="6553200" y="6309320"/>
            <a:ext cx="2133600" cy="365125"/>
          </a:xfrm>
        </p:spPr>
        <p:txBody>
          <a:bodyPr/>
          <a:lstStyle/>
          <a:p>
            <a:fld id="{95390251-5B84-4D2F-A9C7-1C62C4738B3F}" type="slidenum">
              <a:rPr lang="el-GR" smtClean="0"/>
              <a:pPr/>
              <a:t>7</a:t>
            </a:fld>
            <a:endParaRPr lang="el-GR" dirty="0"/>
          </a:p>
        </p:txBody>
      </p:sp>
    </p:spTree>
    <p:custDataLst>
      <p:tags r:id="rId1"/>
    </p:custDataLst>
    <p:extLst>
      <p:ext uri="{BB962C8B-B14F-4D97-AF65-F5344CB8AC3E}">
        <p14:creationId xmlns="" xmlns:p14="http://schemas.microsoft.com/office/powerpoint/2010/main" val="27941604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41982" y="0"/>
            <a:ext cx="8424936" cy="1556792"/>
          </a:xfrm>
          <a:noFill/>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Autofit/>
          </a:bodyPr>
          <a:lstStyle/>
          <a:p>
            <a:r>
              <a:rPr lang="el-GR" sz="4000" dirty="0"/>
              <a:t>Θρέψη και μεταβολισμός των μικροοργανισμών </a:t>
            </a:r>
            <a:r>
              <a:rPr lang="el-GR" sz="4000" dirty="0" smtClean="0"/>
              <a:t>(3 </a:t>
            </a:r>
            <a:r>
              <a:rPr lang="el-GR" sz="4000" dirty="0"/>
              <a:t>από 15</a:t>
            </a:r>
            <a:r>
              <a:rPr lang="el-GR" sz="4000" dirty="0" smtClean="0"/>
              <a:t>)</a:t>
            </a:r>
            <a:endParaRPr lang="el-GR" sz="4000" dirty="0"/>
          </a:p>
        </p:txBody>
      </p:sp>
      <p:pic>
        <p:nvPicPr>
          <p:cNvPr id="6" name="Picture 2"/>
          <p:cNvPicPr>
            <a:picLocks noChangeAspect="1" noChangeArrowheads="1"/>
          </p:cNvPicPr>
          <p:nvPr/>
        </p:nvPicPr>
        <p:blipFill>
          <a:blip r:embed="rId5" cstate="print"/>
          <a:srcRect/>
          <a:stretch>
            <a:fillRect/>
          </a:stretch>
        </p:blipFill>
        <p:spPr bwMode="auto">
          <a:xfrm>
            <a:off x="467544" y="1673030"/>
            <a:ext cx="8281968" cy="4492274"/>
          </a:xfrm>
          <a:prstGeom prst="rect">
            <a:avLst/>
          </a:prstGeom>
          <a:noFill/>
          <a:ln w="9525">
            <a:noFill/>
            <a:miter lim="800000"/>
            <a:headEnd/>
            <a:tailEnd/>
          </a:ln>
        </p:spPr>
      </p:pic>
      <p:sp>
        <p:nvSpPr>
          <p:cNvPr id="9"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Θρέψη και μεταβολισμός των μικροοργανισμών</a:t>
            </a:r>
            <a:endParaRPr lang="en-GB" sz="1400" dirty="0">
              <a:cs typeface="Times New Roman" pitchFamily="18" charset="0"/>
            </a:endParaRPr>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8</a:t>
            </a:fld>
            <a:endParaRPr lang="el-GR" dirty="0"/>
          </a:p>
        </p:txBody>
      </p:sp>
    </p:spTree>
    <p:custDataLst>
      <p:tags r:id="rId1"/>
    </p:custDataLst>
    <p:extLst>
      <p:ext uri="{BB962C8B-B14F-4D97-AF65-F5344CB8AC3E}">
        <p14:creationId xmlns="" xmlns:p14="http://schemas.microsoft.com/office/powerpoint/2010/main" val="29989218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41982" y="0"/>
            <a:ext cx="8424936" cy="1556792"/>
          </a:xfrm>
          <a:noFill/>
          <a:ln/>
          <a:extLst>
            <a:ext uri="{91240B29-F687-4F45-9708-019B960494DF}">
              <a14:hiddenLine xmlns="" xmlns:a14="http://schemas.microsoft.com/office/drawing/2010/main" w="9525">
                <a:solidFill>
                  <a:srgbClr val="000000"/>
                </a:solidFill>
                <a:round/>
                <a:headEnd/>
                <a:tailEnd/>
              </a14:hiddenLine>
            </a:ext>
          </a:extLst>
        </p:spPr>
        <p:txBody>
          <a:bodyPr lIns="0" tIns="16624" rIns="0" bIns="0" anchor="ctr">
            <a:noAutofit/>
          </a:bodyPr>
          <a:lstStyle/>
          <a:p>
            <a:r>
              <a:rPr lang="el-GR" sz="4000" dirty="0"/>
              <a:t>Θρέψη και μεταβολισμός των μικροοργανισμών </a:t>
            </a:r>
            <a:r>
              <a:rPr lang="el-GR" sz="4000" dirty="0" smtClean="0"/>
              <a:t>(4 </a:t>
            </a:r>
            <a:r>
              <a:rPr lang="el-GR" sz="4000" dirty="0"/>
              <a:t>από 15</a:t>
            </a:r>
            <a:r>
              <a:rPr lang="el-GR" sz="4000" dirty="0" smtClean="0"/>
              <a:t>)</a:t>
            </a:r>
            <a:endParaRPr lang="el-GR" sz="4000" dirty="0"/>
          </a:p>
        </p:txBody>
      </p:sp>
      <p:sp>
        <p:nvSpPr>
          <p:cNvPr id="8" name="Rectangle 3" descr="Μικροτροφικές ουσίες (micronutrients): απαιτούνται σε πολύ χαμηλές συγκεντρώσεις, αλλά εξίσου σημαντικές με τις μακροτροφικές ουσίες,&#10;Κυρίως μέταλλα που συμμετέχουν στη λειτουργία βασικών ενζύμων (ενεργοποιητές ενζύμων, βιταμινών, και λοιπά).&#10;"/>
          <p:cNvSpPr txBox="1">
            <a:spLocks noChangeArrowheads="1"/>
          </p:cNvSpPr>
          <p:nvPr>
            <p:custDataLst>
              <p:tags r:id="rId3"/>
            </p:custDataLst>
          </p:nvPr>
        </p:nvSpPr>
        <p:spPr>
          <a:xfrm>
            <a:off x="395288" y="2132856"/>
            <a:ext cx="8281168" cy="2160240"/>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tx1"/>
              </a:buClr>
              <a:buFont typeface="Wingdings" panose="05000000000000000000" pitchFamily="2" charset="2"/>
              <a:buChar char="§"/>
            </a:pPr>
            <a:r>
              <a:rPr lang="el-GR" sz="2400" b="1" dirty="0" err="1">
                <a:solidFill>
                  <a:schemeClr val="accent4"/>
                </a:solidFill>
              </a:rPr>
              <a:t>Μικροτροφικές</a:t>
            </a:r>
            <a:r>
              <a:rPr lang="el-GR" sz="2400" b="1" dirty="0">
                <a:solidFill>
                  <a:schemeClr val="accent4"/>
                </a:solidFill>
              </a:rPr>
              <a:t> ουσίες (</a:t>
            </a:r>
            <a:r>
              <a:rPr lang="en-US" sz="2400" b="1" dirty="0">
                <a:solidFill>
                  <a:schemeClr val="accent4"/>
                </a:solidFill>
              </a:rPr>
              <a:t>micronutrients): </a:t>
            </a:r>
            <a:r>
              <a:rPr lang="el-GR" sz="2400" dirty="0"/>
              <a:t>απαιτούνται σε</a:t>
            </a:r>
            <a:r>
              <a:rPr lang="en-US" sz="2400" dirty="0"/>
              <a:t> </a:t>
            </a:r>
            <a:r>
              <a:rPr lang="el-GR" sz="2400" dirty="0"/>
              <a:t>πολύ χαμηλές συγκεντρώσεις, αλλά εξίσου σημαντικές με τις </a:t>
            </a:r>
            <a:r>
              <a:rPr lang="el-GR" sz="2400" dirty="0" err="1"/>
              <a:t>μακροτροφικές</a:t>
            </a:r>
            <a:r>
              <a:rPr lang="el-GR" sz="2400" dirty="0"/>
              <a:t> </a:t>
            </a:r>
            <a:r>
              <a:rPr lang="el-GR" sz="2400" dirty="0" smtClean="0"/>
              <a:t>ουσίες,</a:t>
            </a:r>
            <a:endParaRPr lang="el-GR" sz="2400" dirty="0"/>
          </a:p>
          <a:p>
            <a:pPr>
              <a:buClr>
                <a:schemeClr val="tx1"/>
              </a:buClr>
              <a:buFont typeface="Wingdings" panose="05000000000000000000" pitchFamily="2" charset="2"/>
              <a:buChar char="§"/>
            </a:pPr>
            <a:r>
              <a:rPr lang="el-GR" sz="2400" dirty="0"/>
              <a:t>Κυρίως μέταλλα που συμμετέχουν στη λειτουργία βασικών ενζύμων (</a:t>
            </a:r>
            <a:r>
              <a:rPr lang="el-GR" sz="2400" dirty="0" err="1"/>
              <a:t>ενεργοποιητές</a:t>
            </a:r>
            <a:r>
              <a:rPr lang="el-GR" sz="2400" dirty="0"/>
              <a:t> ενζύμων, βιταμινών, κλπ</a:t>
            </a:r>
            <a:r>
              <a:rPr lang="el-GR" sz="2400" dirty="0" smtClean="0"/>
              <a:t>).</a:t>
            </a:r>
            <a:endParaRPr lang="el-GR" sz="2400" dirty="0"/>
          </a:p>
        </p:txBody>
      </p:sp>
      <p:sp>
        <p:nvSpPr>
          <p:cNvPr id="9"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Θρέψη και μεταβολισμός των μικροοργανισμών</a:t>
            </a:r>
            <a:endParaRPr lang="en-GB" sz="1400" dirty="0">
              <a:cs typeface="Times New Roman" pitchFamily="18" charset="0"/>
            </a:endParaRPr>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9</a:t>
            </a:fld>
            <a:endParaRPr lang="el-GR" dirty="0"/>
          </a:p>
        </p:txBody>
      </p:sp>
    </p:spTree>
    <p:custDataLst>
      <p:tags r:id="rId1"/>
    </p:custDataLst>
    <p:extLst>
      <p:ext uri="{BB962C8B-B14F-4D97-AF65-F5344CB8AC3E}">
        <p14:creationId xmlns="" xmlns:p14="http://schemas.microsoft.com/office/powerpoint/2010/main" val="231550195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9/16/2014 8:53:20 P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7,8,9,4,"/>
</p:tagLst>
</file>

<file path=ppt/tags/tag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6.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7,8,9,4,"/>
</p:tagLst>
</file>

<file path=ppt/tags/tag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1.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7,3,6,5,9,"/>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5.xml><?xml version="1.0" encoding="utf-8"?>
<p:tagLst xmlns:a="http://schemas.openxmlformats.org/drawingml/2006/main" xmlns:r="http://schemas.openxmlformats.org/officeDocument/2006/relationships" xmlns:p="http://schemas.openxmlformats.org/presentationml/2006/main">
  <p:tag name="ZHAW.ACCESSIBILITYADDIN.READINGORDER" val="7,2,5,9,"/>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7.xml><?xml version="1.0" encoding="utf-8"?>
<p:tagLst xmlns:a="http://schemas.openxmlformats.org/drawingml/2006/main" xmlns:r="http://schemas.openxmlformats.org/officeDocument/2006/relationships" xmlns:p="http://schemas.openxmlformats.org/presentationml/2006/main">
  <p:tag name="ZHAW.ACCESSIBILITYADDIN.READINGORDER" val="7,6,5,9,"/>
</p:tagLst>
</file>

<file path=ppt/tags/tag28.xml><?xml version="1.0" encoding="utf-8"?>
<p:tagLst xmlns:a="http://schemas.openxmlformats.org/drawingml/2006/main" xmlns:r="http://schemas.openxmlformats.org/officeDocument/2006/relationships" xmlns:p="http://schemas.openxmlformats.org/presentationml/2006/main">
  <p:tag name="ZHAW.ACCESSIBILITYADDIN.READINGORDER" val="7,2,6,5,9,"/>
</p:tagLst>
</file>

<file path=ppt/tags/tag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3074,3075,1026,3077,"/>
</p:tagLst>
</file>

<file path=ppt/tags/tag30.xml><?xml version="1.0" encoding="utf-8"?>
<p:tagLst xmlns:a="http://schemas.openxmlformats.org/drawingml/2006/main" xmlns:r="http://schemas.openxmlformats.org/officeDocument/2006/relationships" xmlns:p="http://schemas.openxmlformats.org/presentationml/2006/main">
  <p:tag name="ZHAW.ACCESSIBILITYADDIN.READINGORDER" val="7,2,5,9,"/>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2.xml><?xml version="1.0" encoding="utf-8"?>
<p:tagLst xmlns:a="http://schemas.openxmlformats.org/drawingml/2006/main" xmlns:r="http://schemas.openxmlformats.org/officeDocument/2006/relationships" xmlns:p="http://schemas.openxmlformats.org/presentationml/2006/main">
  <p:tag name="ZHAW.ACCESSIBILITYADDIN.READINGORDER" val="7,6,5,9,"/>
</p:tagLst>
</file>

<file path=ppt/tags/tag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4.xml><?xml version="1.0" encoding="utf-8"?>
<p:tagLst xmlns:a="http://schemas.openxmlformats.org/drawingml/2006/main" xmlns:r="http://schemas.openxmlformats.org/officeDocument/2006/relationships" xmlns:p="http://schemas.openxmlformats.org/presentationml/2006/main">
  <p:tag name="ZHAW.ACCESSIBILITYADDIN.READINGORDER" val="5,2,6,7,4,"/>
</p:tagLst>
</file>

<file path=ppt/tags/tag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6.xml><?xml version="1.0" encoding="utf-8"?>
<p:tagLst xmlns:a="http://schemas.openxmlformats.org/drawingml/2006/main" xmlns:r="http://schemas.openxmlformats.org/officeDocument/2006/relationships" xmlns:p="http://schemas.openxmlformats.org/presentationml/2006/main">
  <p:tag name="ZHAW.ACCESSIBILITYADDIN.READINGORDER" val="7,2,6,5,9,"/>
</p:tagLst>
</file>

<file path=ppt/tags/tag37.xml><?xml version="1.0" encoding="utf-8"?>
<p:tagLst xmlns:a="http://schemas.openxmlformats.org/drawingml/2006/main" xmlns:r="http://schemas.openxmlformats.org/officeDocument/2006/relationships" xmlns:p="http://schemas.openxmlformats.org/presentationml/2006/main">
  <p:tag name="ZHAW.ACCESSIBILITYADDIN.READINGORDER" val="7,2,5,9,"/>
</p:tagLst>
</file>

<file path=ppt/tags/tag3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9.xml><?xml version="1.0" encoding="utf-8"?>
<p:tagLst xmlns:a="http://schemas.openxmlformats.org/drawingml/2006/main" xmlns:r="http://schemas.openxmlformats.org/officeDocument/2006/relationships" xmlns:p="http://schemas.openxmlformats.org/presentationml/2006/main">
  <p:tag name="ZHAW.ACCESSIBILITYADDIN.READINGORDER" val="7,2,5,9,"/>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4098,4099,6,3,"/>
</p:tagLst>
</file>

<file path=ppt/tags/tag40.xml><?xml version="1.0" encoding="utf-8"?>
<p:tagLst xmlns:a="http://schemas.openxmlformats.org/drawingml/2006/main" xmlns:r="http://schemas.openxmlformats.org/officeDocument/2006/relationships" xmlns:p="http://schemas.openxmlformats.org/presentationml/2006/main">
  <p:tag name="ZHAW.ACCESSIBILITYADDIN.READINGORDER" val="7,2,5,9,"/>
</p:tagLst>
</file>

<file path=ppt/tags/tag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2.xml><?xml version="1.0" encoding="utf-8"?>
<p:tagLst xmlns:a="http://schemas.openxmlformats.org/drawingml/2006/main" xmlns:r="http://schemas.openxmlformats.org/officeDocument/2006/relationships" xmlns:p="http://schemas.openxmlformats.org/presentationml/2006/main">
  <p:tag name="ZHAW.ACCESSIBILITYADDIN.READINGORDER" val="7,6,5,9,"/>
</p:tagLst>
</file>

<file path=ppt/tags/tag43.xml><?xml version="1.0" encoding="utf-8"?>
<p:tagLst xmlns:a="http://schemas.openxmlformats.org/drawingml/2006/main" xmlns:r="http://schemas.openxmlformats.org/officeDocument/2006/relationships" xmlns:p="http://schemas.openxmlformats.org/presentationml/2006/main">
  <p:tag name="ZHAW.ACCESSIBILITYADDIN.READINGORDER" val="7,2,5,9,"/>
</p:tagLst>
</file>

<file path=ppt/tags/tag44.xml><?xml version="1.0" encoding="utf-8"?>
<p:tagLst xmlns:a="http://schemas.openxmlformats.org/drawingml/2006/main" xmlns:r="http://schemas.openxmlformats.org/officeDocument/2006/relationships" xmlns:p="http://schemas.openxmlformats.org/presentationml/2006/main">
  <p:tag name="ZHAW.ACCESSIBILITYADDIN.READINGORDER" val="7,6,5,9,"/>
</p:tagLst>
</file>

<file path=ppt/tags/tag45.xml><?xml version="1.0" encoding="utf-8"?>
<p:tagLst xmlns:a="http://schemas.openxmlformats.org/drawingml/2006/main" xmlns:r="http://schemas.openxmlformats.org/officeDocument/2006/relationships" xmlns:p="http://schemas.openxmlformats.org/presentationml/2006/main">
  <p:tag name="ZHAW.ACCESSIBILITYADDIN.READINGORDER" val="7,2,6,8,5,9,"/>
</p:tagLst>
</file>

<file path=ppt/tags/tag46.xml><?xml version="1.0" encoding="utf-8"?>
<p:tagLst xmlns:a="http://schemas.openxmlformats.org/drawingml/2006/main" xmlns:r="http://schemas.openxmlformats.org/officeDocument/2006/relationships" xmlns:p="http://schemas.openxmlformats.org/presentationml/2006/main">
  <p:tag name="ZHAW.ACCESSIBILITYADDIN.READINGORDER" val="7,11,12,5,9,"/>
</p:tagLst>
</file>

<file path=ppt/tags/tag47.xml><?xml version="1.0" encoding="utf-8"?>
<p:tagLst xmlns:a="http://schemas.openxmlformats.org/drawingml/2006/main" xmlns:r="http://schemas.openxmlformats.org/officeDocument/2006/relationships" xmlns:p="http://schemas.openxmlformats.org/presentationml/2006/main">
  <p:tag name="ZHAW.ACCESSIBILITYADDIN.READINGORDER" val="7,2,6,5,9,"/>
</p:tagLst>
</file>

<file path=ppt/tags/tag48.xml><?xml version="1.0" encoding="utf-8"?>
<p:tagLst xmlns:a="http://schemas.openxmlformats.org/drawingml/2006/main" xmlns:r="http://schemas.openxmlformats.org/officeDocument/2006/relationships" xmlns:p="http://schemas.openxmlformats.org/presentationml/2006/main">
  <p:tag name="ZHAW.ACCESSIBILITYADDIN.READINGORDER" val="7,2,6,5,9,"/>
</p:tagLst>
</file>

<file path=ppt/tags/tag49.xml><?xml version="1.0" encoding="utf-8"?>
<p:tagLst xmlns:a="http://schemas.openxmlformats.org/drawingml/2006/main" xmlns:r="http://schemas.openxmlformats.org/officeDocument/2006/relationships" xmlns:p="http://schemas.openxmlformats.org/presentationml/2006/main">
  <p:tag name="ZHAW.ACCESSIBILITYADDIN.READINGORDER" val="7,2,5,9,"/>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50.xml><?xml version="1.0" encoding="utf-8"?>
<p:tagLst xmlns:a="http://schemas.openxmlformats.org/drawingml/2006/main" xmlns:r="http://schemas.openxmlformats.org/officeDocument/2006/relationships" xmlns:p="http://schemas.openxmlformats.org/presentationml/2006/main">
  <p:tag name="ZHAW.ACCESSIBILITYADDIN.READINGORDER" val="7,2,8,5,9,"/>
</p:tagLst>
</file>

<file path=ppt/tags/tag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2.xml><?xml version="1.0" encoding="utf-8"?>
<p:tagLst xmlns:a="http://schemas.openxmlformats.org/drawingml/2006/main" xmlns:r="http://schemas.openxmlformats.org/officeDocument/2006/relationships" xmlns:p="http://schemas.openxmlformats.org/presentationml/2006/main">
  <p:tag name="ZHAW.ACCESSIBILITYADDIN.READINGORDER" val="3,2,10,9,"/>
</p:tagLst>
</file>

<file path=ppt/tags/tag53.xml><?xml version="1.0" encoding="utf-8"?>
<p:tagLst xmlns:a="http://schemas.openxmlformats.org/drawingml/2006/main" xmlns:r="http://schemas.openxmlformats.org/officeDocument/2006/relationships" xmlns:p="http://schemas.openxmlformats.org/presentationml/2006/main">
  <p:tag name="ZHAW.ACCESSIBILITYADDIN.READINGORDER" val="7,3,8,10,4,"/>
</p:tagLst>
</file>

<file path=ppt/tags/tag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5.xml><?xml version="1.0" encoding="utf-8"?>
<p:tagLst xmlns:a="http://schemas.openxmlformats.org/drawingml/2006/main" xmlns:r="http://schemas.openxmlformats.org/officeDocument/2006/relationships" xmlns:p="http://schemas.openxmlformats.org/presentationml/2006/main">
  <p:tag name="ZHAW.ACCESSIBILITYADDIN.READINGORDER" val="7,2,8,10,4,"/>
</p:tagLst>
</file>

<file path=ppt/tags/tag56.xml><?xml version="1.0" encoding="utf-8"?>
<p:tagLst xmlns:a="http://schemas.openxmlformats.org/drawingml/2006/main" xmlns:r="http://schemas.openxmlformats.org/officeDocument/2006/relationships" xmlns:p="http://schemas.openxmlformats.org/presentationml/2006/main">
  <p:tag name="ZHAW.ACCESSIBILITYADDIN.READINGORDER" val="5,8,7,4,"/>
</p:tagLst>
</file>

<file path=ppt/tags/tag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8.xml><?xml version="1.0" encoding="utf-8"?>
<p:tagLst xmlns:a="http://schemas.openxmlformats.org/drawingml/2006/main" xmlns:r="http://schemas.openxmlformats.org/officeDocument/2006/relationships" xmlns:p="http://schemas.openxmlformats.org/presentationml/2006/main">
  <p:tag name="ZHAW.ACCESSIBILITYADDIN.READINGORDER" val="7,2,5,9,"/>
</p:tagLst>
</file>

<file path=ppt/tags/tag59.xml><?xml version="1.0" encoding="utf-8"?>
<p:tagLst xmlns:a="http://schemas.openxmlformats.org/drawingml/2006/main" xmlns:r="http://schemas.openxmlformats.org/officeDocument/2006/relationships" xmlns:p="http://schemas.openxmlformats.org/presentationml/2006/main">
  <p:tag name="ZHAW.ACCESSIBILITYADDIN.READINGORDER" val="7,2,6,8,5,9,"/>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1.xml><?xml version="1.0" encoding="utf-8"?>
<p:tagLst xmlns:a="http://schemas.openxmlformats.org/drawingml/2006/main" xmlns:r="http://schemas.openxmlformats.org/officeDocument/2006/relationships" xmlns:p="http://schemas.openxmlformats.org/presentationml/2006/main">
  <p:tag name="ZHAW.ACCESSIBILITYADDIN.READINGORDER" val="7,2,10,5,9,"/>
</p:tagLst>
</file>

<file path=ppt/tags/tag62.xml><?xml version="1.0" encoding="utf-8"?>
<p:tagLst xmlns:a="http://schemas.openxmlformats.org/drawingml/2006/main" xmlns:r="http://schemas.openxmlformats.org/officeDocument/2006/relationships" xmlns:p="http://schemas.openxmlformats.org/presentationml/2006/main">
  <p:tag name="ZHAW.ACCESSIBILITYADDIN.READINGORDER" val="7,2,9,10,"/>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12,2,15,4,"/>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9,2,11,4,"/>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1B06D4C5-45CD-4564-BBB9-A13EFF4DF0F0}">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8874</TotalTime>
  <Words>2307</Words>
  <Application>Microsoft Office PowerPoint</Application>
  <PresentationFormat>On-screen Show (4:3)</PresentationFormat>
  <Paragraphs>284</Paragraphs>
  <Slides>41</Slides>
  <Notes>37</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Θέμα του Office</vt:lpstr>
      <vt:lpstr>Γενική Μικροβιολογία </vt:lpstr>
      <vt:lpstr>Άδειες χρήσης </vt:lpstr>
      <vt:lpstr>Χρηματοδότηση </vt:lpstr>
      <vt:lpstr>Σκοποί  ενότητας</vt:lpstr>
      <vt:lpstr>Περιεχόμενα ενότητας</vt:lpstr>
      <vt:lpstr>Θρέψη και μεταβολισμός των μικροοργανισμών ( 1 από 15)</vt:lpstr>
      <vt:lpstr>Θρέψη και μεταβολισμός των μικροοργανισμών (2 από 15)</vt:lpstr>
      <vt:lpstr>Θρέψη και μεταβολισμός των μικροοργανισμών (3 από 15)</vt:lpstr>
      <vt:lpstr>Θρέψη και μεταβολισμός των μικροοργανισμών (4 από 15)</vt:lpstr>
      <vt:lpstr>Θρέψη και μεταβολισμός των μικροοργανισμών (5 από 15)</vt:lpstr>
      <vt:lpstr>Θρέψη και μεταβολισμός των μικροοργανισμών (6 από 15)</vt:lpstr>
      <vt:lpstr>Θρέψη και μεταβολισμός των μικροοργανισμών (7 από 15)</vt:lpstr>
      <vt:lpstr>Θρέψη και μεταβολισμός των μικροοργανισμών (8 από 15)</vt:lpstr>
      <vt:lpstr>Θρέψη και μεταβολισμός των μικροοργανισμών (9 από 15)</vt:lpstr>
      <vt:lpstr>Θρέψη και μεταβολισμός των μικροοργανισμών (10 από 15)</vt:lpstr>
      <vt:lpstr>Θρέψη και μεταβολισμός των μικροοργανισμών (11 από 15)</vt:lpstr>
      <vt:lpstr>Θρέψη και μεταβολισμός των μικροοργανισμών (12 από 15)</vt:lpstr>
      <vt:lpstr>Θρέψη και μεταβολισμός των μικροοργανισμών (13 από 15)</vt:lpstr>
      <vt:lpstr>Θρέψη και μεταβολισμός των μικροοργανισμών (14 από 15)</vt:lpstr>
      <vt:lpstr>Θρέψη και μεταβολισμός των μικροοργανισμών (15 από 15)</vt:lpstr>
      <vt:lpstr>Μεταβολισμός C</vt:lpstr>
      <vt:lpstr>Μεταβολισμός N</vt:lpstr>
      <vt:lpstr>Μεταβολισμός P</vt:lpstr>
      <vt:lpstr>Σύνοψη των διατροφικών αναγκών ενός μικροβιακού κυττάρου</vt:lpstr>
      <vt:lpstr>Βιοενέργεια-Βιοκατάλυση (1 από 3)</vt:lpstr>
      <vt:lpstr>Βιοενέργεια-Βιοκατάλυση (2 από 3)</vt:lpstr>
      <vt:lpstr>Βιοενέργεια-Βιοκατάλυση (3 από 3)</vt:lpstr>
      <vt:lpstr>Παραδείγματα ενζυμικών αντιδράσεων (1 από 2)</vt:lpstr>
      <vt:lpstr>Παραδείγματα ενζυμικών αντιδράσεων (2 από 2)</vt:lpstr>
      <vt:lpstr>Η παραγωγή και χρήση ενέργειας κατά τον μεταβολισμό (1 από 10)</vt:lpstr>
      <vt:lpstr>Η παραγωγή και χρήση ενέργειας κατά τον μεταβολισμό (2 από 10)</vt:lpstr>
      <vt:lpstr>Η παραγωγή και χρήση ενέργειας κατά τον μεταβολισμό (3 από 10)</vt:lpstr>
      <vt:lpstr>Η παραγωγή και χρήση ενέργειας κατά τον μεταβολισμό (4 από 10)</vt:lpstr>
      <vt:lpstr>Η παραγωγή και χρήση ενέργειας κατά τον μεταβολισμό (5 από 10)</vt:lpstr>
      <vt:lpstr>Η παραγωγή και χρήση ενέργειας κατά τον μεταβολισμό (6 από 10)</vt:lpstr>
      <vt:lpstr>Η παραγωγή και χρήση ενέργειας κατά τον μεταβολισμό (7 από 10)</vt:lpstr>
      <vt:lpstr>Η παραγωγή και χρήση ενέργειας κατά τον μεταβολισμό (8 από 10)</vt:lpstr>
      <vt:lpstr>Η παραγωγή και χρήση ενέργειας κατά τον μεταβολισμό (9 από 10)</vt:lpstr>
      <vt:lpstr>Η παραγωγή και χρήση ενέργειας κατά τον μεταβολισμό (10 από 10)</vt:lpstr>
      <vt:lpstr>Slide 40</vt:lpstr>
      <vt:lpstr>Τέλος Ενότητας</vt:lpstr>
    </vt:vector>
  </TitlesOfParts>
  <Company>Τεχνολογικό Εκπαιδευτικό Ίδρυμα Θεσσαλίας</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Γενική Μικροβιολογία:  Θρέψη και μεταβολισμός των μικροοργανισμών.</dc:title>
  <dc:creator>Ιωάννης Γιαβάσης</dc:creator>
  <cp:keywords>Θρέψη και μεταβολισμός των μικροοργανισμών,</cp:keywords>
  <cp:lastModifiedBy>Alex</cp:lastModifiedBy>
  <cp:revision>672</cp:revision>
  <dcterms:created xsi:type="dcterms:W3CDTF">2012-09-06T09:03:05Z</dcterms:created>
  <dcterms:modified xsi:type="dcterms:W3CDTF">2015-11-05T12:37:55Z</dcterms:modified>
</cp:coreProperties>
</file>