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1" r:id="rId5"/>
    <p:sldId id="288" r:id="rId6"/>
    <p:sldId id="314" r:id="rId7"/>
    <p:sldId id="315" r:id="rId8"/>
    <p:sldId id="293" r:id="rId9"/>
    <p:sldId id="294" r:id="rId10"/>
    <p:sldId id="295" r:id="rId11"/>
    <p:sldId id="296" r:id="rId12"/>
    <p:sldId id="297" r:id="rId13"/>
    <p:sldId id="298" r:id="rId14"/>
    <p:sldId id="299" r:id="rId15"/>
    <p:sldId id="302" r:id="rId16"/>
    <p:sldId id="300" r:id="rId17"/>
    <p:sldId id="316" r:id="rId18"/>
    <p:sldId id="304" r:id="rId19"/>
    <p:sldId id="301" r:id="rId20"/>
    <p:sldId id="305" r:id="rId21"/>
    <p:sldId id="306" r:id="rId22"/>
    <p:sldId id="307" r:id="rId23"/>
    <p:sldId id="308" r:id="rId24"/>
    <p:sldId id="310" r:id="rId25"/>
    <p:sldId id="292" r:id="rId26"/>
    <p:sldId id="280"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0" d="100"/>
          <a:sy n="100" d="100"/>
        </p:scale>
        <p:origin x="-168" y="5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16/12/2014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Η Διδασκαλία της </a:t>
            </a:r>
            <a:r>
              <a:rPr lang="el-GR" dirty="0" err="1" smtClean="0"/>
              <a:t>Πετοσφαίρισης</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l-GR" sz="2800" b="1" dirty="0" smtClean="0"/>
              <a:t>9η:</a:t>
            </a:r>
            <a:r>
              <a:rPr lang="en-US" sz="2800" dirty="0" smtClean="0"/>
              <a:t> </a:t>
            </a:r>
            <a:r>
              <a:rPr lang="el-GR" sz="2800" dirty="0" smtClean="0"/>
              <a:t>Μέθοδοι διδασκαλίας στο Βόλεϊ</a:t>
            </a:r>
          </a:p>
          <a:p>
            <a:endParaRPr lang="en-US" sz="2800" dirty="0" smtClean="0"/>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συνθετική μέθοδος διδασκαλίας</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Η συνθετική (σφαιρική) μέθοδος διδασκαλίας χρησιμοποιείται τόσο στην προπόνηση προχωρημένων και υψηλής κατηγορίας, όσο και σε σχολικό περιβάλλον ή στο μαζικό αθλητισμό.</a:t>
            </a:r>
          </a:p>
          <a:p>
            <a:r>
              <a:rPr lang="el-GR" dirty="0" smtClean="0"/>
              <a:t>Το πλεονέκτημα αυτής της μεθόδου είναι ότι μπορούν να εξασκηθούν οι παίκτες/</a:t>
            </a:r>
            <a:r>
              <a:rPr lang="el-GR" dirty="0" err="1" smtClean="0"/>
              <a:t>τριες </a:t>
            </a:r>
            <a:r>
              <a:rPr lang="el-GR" dirty="0" smtClean="0"/>
              <a:t>στην ομαδική τακτική και στην συνεργασία μεταξύ τους.</a:t>
            </a:r>
          </a:p>
          <a:p>
            <a:r>
              <a:rPr lang="el-GR" dirty="0" smtClean="0"/>
              <a:t>Το μειονέκτημα αυτής της μεθόδου είναι η αυτοματοποίηση στο παιχνίδι λανθασμένων τεχνικών και η μη δυνατότητα τροποποίησης και διόρθωσής τους.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μικτή μέθοδος διδασκαλίας</a:t>
            </a:r>
            <a:endParaRPr lang="el-GR" dirty="0"/>
          </a:p>
        </p:txBody>
      </p:sp>
      <p:sp>
        <p:nvSpPr>
          <p:cNvPr id="3" name="2 - Θέση περιεχομένου"/>
          <p:cNvSpPr>
            <a:spLocks noGrp="1"/>
          </p:cNvSpPr>
          <p:nvPr>
            <p:ph idx="1"/>
          </p:nvPr>
        </p:nvSpPr>
        <p:spPr>
          <a:xfrm>
            <a:off x="395536" y="1600200"/>
            <a:ext cx="8568952" cy="4709120"/>
          </a:xfrm>
        </p:spPr>
        <p:txBody>
          <a:bodyPr>
            <a:normAutofit fontScale="77500" lnSpcReduction="20000"/>
          </a:bodyPr>
          <a:lstStyle/>
          <a:p>
            <a:r>
              <a:rPr lang="el-GR" dirty="0" smtClean="0"/>
              <a:t>Η μικτή μέθοδος διδασκαλίας χρησιμοποιείται στο βόλεϊ όταν ο στόχος είναι οι παίκτες/</a:t>
            </a:r>
            <a:r>
              <a:rPr lang="el-GR" dirty="0" err="1" smtClean="0"/>
              <a:t>τριες </a:t>
            </a:r>
            <a:r>
              <a:rPr lang="el-GR" dirty="0" smtClean="0"/>
              <a:t>μας να παίξουν το παιχνίδι με όλους τους κανονισμούς που το διέπουν. Κάνουμε δηλαδή μια σύνθεση των δύο προηγούμενων μεθόδων διδασκαλίας ανάλογα με τις ανάγκες μας και τις απαιτήσεις της ομάδας.</a:t>
            </a:r>
          </a:p>
          <a:p>
            <a:r>
              <a:rPr lang="el-GR" dirty="0" smtClean="0"/>
              <a:t>Στην πράξη βέβαια χρησιμοποιούνται όλοι οι μέθοδοι διδασκαλίας ανάλογα με:</a:t>
            </a:r>
          </a:p>
          <a:p>
            <a:r>
              <a:rPr lang="el-GR" dirty="0" smtClean="0"/>
              <a:t>α) τον χώρο εξάσκησης-προπόνησης των παικτών/τριών,</a:t>
            </a:r>
          </a:p>
          <a:p>
            <a:r>
              <a:rPr lang="el-GR" dirty="0" smtClean="0"/>
              <a:t>β) την ηλικία των παικτών/τριών,</a:t>
            </a:r>
          </a:p>
          <a:p>
            <a:r>
              <a:rPr lang="el-GR" dirty="0" smtClean="0"/>
              <a:t>γ) το προπονητικό επίπεδο των παικτών/τριών και</a:t>
            </a:r>
          </a:p>
          <a:p>
            <a:r>
              <a:rPr lang="el-GR" dirty="0" smtClean="0"/>
              <a:t>δ) το περιεχόμενο της διδασκαλίας της τεχνικής ή της τακτικής.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διαδικασία μάθησης των </a:t>
            </a:r>
            <a:br>
              <a:rPr lang="el-GR" dirty="0" smtClean="0"/>
            </a:br>
            <a:r>
              <a:rPr lang="el-GR" dirty="0" smtClean="0"/>
              <a:t>δεξιοτήτων στο Βόλεϊ</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Σύμφωνα με τον </a:t>
            </a:r>
            <a:r>
              <a:rPr lang="en-US" dirty="0" smtClean="0"/>
              <a:t>Rose (1997) </a:t>
            </a:r>
            <a:r>
              <a:rPr lang="el-GR" dirty="0" smtClean="0"/>
              <a:t>η μάθηση μιας κίνησης είναι το σύνολο των εσωτερικών διαδικασιών που οδηγεί σε σχετικά μόνιμες αλλαγές στη δυνατότητα εκτέλεσης μιας κίνησης.</a:t>
            </a:r>
            <a:endParaRPr lang="en-US" dirty="0" smtClean="0"/>
          </a:p>
          <a:p>
            <a:r>
              <a:rPr lang="el-GR" dirty="0" smtClean="0"/>
              <a:t>Δυστυχώς στην πράξη η διαδικασία μάθησης δεν είναι ορατή άμεσα και γίνεται κατανοητή μόνο όταν παρατηρούνται οι αλλαγές στην εκτέλεση μιας συγκεκριμένης δεξιότητας σε συγκεκριμένες χρονικές </a:t>
            </a:r>
            <a:r>
              <a:rPr lang="el-GR" dirty="0" smtClean="0"/>
              <a:t>στιγμές</a:t>
            </a:r>
            <a:r>
              <a:rPr lang="en-US" dirty="0" smtClean="0"/>
              <a:t>,</a:t>
            </a:r>
            <a:r>
              <a:rPr lang="el-GR" dirty="0" smtClean="0"/>
              <a:t> </a:t>
            </a:r>
            <a:r>
              <a:rPr lang="el-GR" dirty="0" smtClean="0"/>
              <a:t>είτε στην περίοδο της προετοιμασίας, στην </a:t>
            </a:r>
            <a:r>
              <a:rPr lang="el-GR" dirty="0" err="1" smtClean="0"/>
              <a:t>προαγωνιστική</a:t>
            </a:r>
            <a:r>
              <a:rPr lang="el-GR" dirty="0" smtClean="0"/>
              <a:t> </a:t>
            </a:r>
            <a:r>
              <a:rPr lang="el-GR" dirty="0" smtClean="0"/>
              <a:t>περίοδο</a:t>
            </a:r>
            <a:r>
              <a:rPr lang="en-US" dirty="0" smtClean="0"/>
              <a:t>,</a:t>
            </a:r>
            <a:r>
              <a:rPr lang="el-GR" dirty="0" smtClean="0"/>
              <a:t> </a:t>
            </a:r>
            <a:r>
              <a:rPr lang="el-GR" dirty="0" smtClean="0"/>
              <a:t>είτε στην αγωνιστική περίοδο.</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στάδια της μάθησης στο Βόλεϊ</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Θα πρέπει να γίνει κατανοητό ότι η μάθηση </a:t>
            </a:r>
            <a:r>
              <a:rPr lang="el-GR" dirty="0" smtClean="0"/>
              <a:t>στο </a:t>
            </a:r>
            <a:r>
              <a:rPr lang="el-GR" dirty="0" smtClean="0"/>
              <a:t>βόλεϊ είναι μια συνεχής διαδικασία που είναι το αποτέλεσμα εξάσκησης και εμπειρίας.</a:t>
            </a:r>
          </a:p>
          <a:p>
            <a:r>
              <a:rPr lang="el-GR" dirty="0" smtClean="0"/>
              <a:t>Η διαδικασία της μάθησης αποτελείται από 3 στάδια (</a:t>
            </a:r>
            <a:r>
              <a:rPr lang="en-US" dirty="0" err="1" smtClean="0"/>
              <a:t>Fitts</a:t>
            </a:r>
            <a:r>
              <a:rPr lang="en-US" dirty="0" smtClean="0"/>
              <a:t>, 1964):</a:t>
            </a:r>
          </a:p>
          <a:p>
            <a:r>
              <a:rPr lang="el-GR" dirty="0" smtClean="0"/>
              <a:t>α) αρχικό, που είναι το γνωστικό στάδιο,</a:t>
            </a:r>
          </a:p>
          <a:p>
            <a:r>
              <a:rPr lang="el-GR" dirty="0" smtClean="0"/>
              <a:t>β) συνδετικό, που είναι το ενδιάμεσο ή κινητικό στάδιο, και</a:t>
            </a:r>
          </a:p>
          <a:p>
            <a:r>
              <a:rPr lang="el-GR" dirty="0" smtClean="0"/>
              <a:t>γ) τελικό, που είναι το αυτόνομο στάδιο (της αυτοματοποίησης).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γνωστικό στάδιο</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Κατά τη διάρκεια αρχικού, γνωστικού σταδίου ένας παίκτης προσπαθεί να καταλάβει και να αντιληφθεί νοητικά την εκτέλεση μιας κίνησης με απουσία σωματικών κινήσεων.</a:t>
            </a:r>
          </a:p>
          <a:p>
            <a:r>
              <a:rPr lang="el-GR" dirty="0" smtClean="0"/>
              <a:t>Σε αυτό το στάδιο είναι ιδιαίτερα σημαντικό να παρουσιαστεί στους παίκτες/</a:t>
            </a:r>
            <a:r>
              <a:rPr lang="el-GR" dirty="0" err="1" smtClean="0"/>
              <a:t>τριες </a:t>
            </a:r>
            <a:r>
              <a:rPr lang="el-GR" dirty="0" smtClean="0"/>
              <a:t>ένα πρότυπο της σωστής κίνησης, της άρτιας τεχνικής εκτέλεσης μιας συγκεκριμένης δεξιότητας. </a:t>
            </a:r>
          </a:p>
          <a:p>
            <a:r>
              <a:rPr lang="el-GR" dirty="0" smtClean="0"/>
              <a:t>Το πρότυπο αυτό μπορεί να είναι ο προπονητής, ιδίως όταν αυτό γίνετε σε ακαδημίες και σε μικρές ηλικίες, είτε ένας παίκτης/</a:t>
            </a:r>
            <a:r>
              <a:rPr lang="el-GR" dirty="0" err="1" smtClean="0"/>
              <a:t>τρια </a:t>
            </a:r>
            <a:r>
              <a:rPr lang="el-GR" dirty="0" smtClean="0"/>
              <a:t>που μπορεί να εκτελέσει τέλεια την κίνηση, να εκτελέσει τέλεια μια τεχνική δεξιότητα.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κινητικό πρόγραμμα στο αρχικό στάδιο</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Το κινητικό πρόγραμμα κατά την εκμάθηση μιας </a:t>
            </a:r>
            <a:r>
              <a:rPr lang="el-GR" dirty="0" smtClean="0"/>
              <a:t>νέα</a:t>
            </a:r>
            <a:r>
              <a:rPr lang="el-GR" dirty="0"/>
              <a:t>ς</a:t>
            </a:r>
            <a:r>
              <a:rPr lang="el-GR" dirty="0" smtClean="0"/>
              <a:t> </a:t>
            </a:r>
            <a:r>
              <a:rPr lang="el-GR" dirty="0" smtClean="0"/>
              <a:t>δεξιότητας στο βόλεϊ περιλαμβάνει τις οδηγίες που αφορούν την </a:t>
            </a:r>
            <a:r>
              <a:rPr lang="el-GR" dirty="0" err="1" smtClean="0"/>
              <a:t>νευρομυϊκή</a:t>
            </a:r>
            <a:r>
              <a:rPr lang="el-GR" dirty="0" smtClean="0"/>
              <a:t> συναρμογή και τις ασκήσεις που </a:t>
            </a:r>
            <a:r>
              <a:rPr lang="el-GR" dirty="0" smtClean="0"/>
              <a:t>χρησιμοποιούνται για </a:t>
            </a:r>
            <a:r>
              <a:rPr lang="el-GR" dirty="0" smtClean="0"/>
              <a:t>την εκτέλεση μιας δεξιότητας.</a:t>
            </a:r>
          </a:p>
          <a:p>
            <a:r>
              <a:rPr lang="el-GR" dirty="0" smtClean="0"/>
              <a:t>Το βασικό στοιχείο του αρχικού σταδίου είναι η ανάλυση της </a:t>
            </a:r>
            <a:r>
              <a:rPr lang="el-GR" dirty="0" smtClean="0"/>
              <a:t>τεχνικής, </a:t>
            </a:r>
            <a:r>
              <a:rPr lang="el-GR" dirty="0" smtClean="0"/>
              <a:t>τόσο από τη θεωρητική </a:t>
            </a:r>
            <a:r>
              <a:rPr lang="el-GR" dirty="0" smtClean="0"/>
              <a:t>της πλευρά</a:t>
            </a:r>
            <a:r>
              <a:rPr lang="el-GR" dirty="0" smtClean="0"/>
              <a:t>, όσο και από την πρακτική </a:t>
            </a:r>
            <a:r>
              <a:rPr lang="el-GR" dirty="0" smtClean="0"/>
              <a:t>της </a:t>
            </a:r>
            <a:r>
              <a:rPr lang="el-GR" dirty="0" smtClean="0"/>
              <a:t>πλευρά με την χρησιμοποίηση ενός κινητικού προτύπου </a:t>
            </a:r>
            <a:r>
              <a:rPr lang="el-GR" dirty="0" smtClean="0"/>
              <a:t>(ενός αθλητή </a:t>
            </a:r>
            <a:r>
              <a:rPr lang="el-GR" dirty="0" smtClean="0"/>
              <a:t>ή </a:t>
            </a:r>
            <a:r>
              <a:rPr lang="el-GR" dirty="0" smtClean="0"/>
              <a:t>του προπονητή</a:t>
            </a:r>
            <a:r>
              <a:rPr lang="el-GR" dirty="0" smtClean="0"/>
              <a:t>) </a:t>
            </a:r>
            <a:r>
              <a:rPr lang="el-GR" dirty="0" smtClean="0"/>
              <a:t>καθώς και </a:t>
            </a:r>
            <a:r>
              <a:rPr lang="el-GR" dirty="0" smtClean="0"/>
              <a:t>του τρόπου εκτέλεσης της νέας δεξιότητας.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συνδετικό στάδιο</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Κατά την διάρκεια του συνδετικού-ενδιάμεσου σταδίου ο παίκτης έχει αντιληφθεί γνωστικά πλέον την ολοκληρωμένη εκτέλεση της κίνησης και προσπαθεί να την εκτελέσει ο ίδιος κάτω από την καθοδήγηση του προπονητή </a:t>
            </a:r>
            <a:r>
              <a:rPr lang="el-GR" dirty="0" smtClean="0"/>
              <a:t>του, </a:t>
            </a:r>
            <a:r>
              <a:rPr lang="el-GR" dirty="0" smtClean="0"/>
              <a:t>είτε ενός παίκτη που κατέχει άρτια την εκτέλεση της συγκεκριμένης τεχνικής δεξιότητας.</a:t>
            </a:r>
          </a:p>
          <a:p>
            <a:r>
              <a:rPr lang="el-GR" dirty="0" smtClean="0"/>
              <a:t>Ο παίκτης αρχίζει από εκεί και μετά να τροποποιεί και να προσαρμόζει το κινητικό πρότυπο στα μέτρα του και στις ιδιαιτερότητες του εξελίσσοντας με αυτόν τον τρόπο το προσωπικό στυλ τεχνικής.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κινητικό πρόγραμμα στο ενδιάμεσο στάδιο</a:t>
            </a:r>
            <a:endParaRPr lang="el-GR" dirty="0"/>
          </a:p>
        </p:txBody>
      </p:sp>
      <p:sp>
        <p:nvSpPr>
          <p:cNvPr id="3" name="2 - Θέση περιεχομένου"/>
          <p:cNvSpPr>
            <a:spLocks noGrp="1"/>
          </p:cNvSpPr>
          <p:nvPr>
            <p:ph idx="1"/>
          </p:nvPr>
        </p:nvSpPr>
        <p:spPr>
          <a:xfrm>
            <a:off x="457200" y="1600200"/>
            <a:ext cx="8229600" cy="4853136"/>
          </a:xfrm>
        </p:spPr>
        <p:txBody>
          <a:bodyPr>
            <a:normAutofit fontScale="62500" lnSpcReduction="20000"/>
          </a:bodyPr>
          <a:lstStyle/>
          <a:p>
            <a:r>
              <a:rPr lang="el-GR" dirty="0" smtClean="0"/>
              <a:t>Το βασικό στοιχείο του κινητικού προγράμματος στο ενδιάμεσο στάδιο είναι η συγκρότηση του προπονητικού προγράμματος και η ανατροφοδότηση των βασικών σημείων που θα διευκολύνει την εκμάθηση της δεξιότητας και την σωστή εκτέλεση μιας τεχνικής.</a:t>
            </a:r>
          </a:p>
          <a:p>
            <a:r>
              <a:rPr lang="el-GR" dirty="0" smtClean="0"/>
              <a:t> Οι παίκτες αναπτύσσοντας την σωστή τεχνική μιας δεξιότητας διαπιστώνουν:</a:t>
            </a:r>
          </a:p>
          <a:p>
            <a:r>
              <a:rPr lang="el-GR" dirty="0" smtClean="0"/>
              <a:t>α) τη βελτίωση της ακρίβειας, της ταχύτητας εκτέλεσης και της αποτελεσματικότητας στην εκτέλεση της δεξιότητας,</a:t>
            </a:r>
          </a:p>
          <a:p>
            <a:r>
              <a:rPr lang="el-GR" dirty="0" smtClean="0"/>
              <a:t>β) την αύξηση της εμπιστοσύνης, την πρόβλεψη της συνέχισης των ενεργειών τους και τον αυτοματισμό στην εκτέλεση της δεξιότητας,</a:t>
            </a:r>
          </a:p>
          <a:p>
            <a:r>
              <a:rPr lang="el-GR" dirty="0" smtClean="0"/>
              <a:t>γ) τη μείωση της συνομιλίας με τον εαυτό τους (</a:t>
            </a:r>
            <a:r>
              <a:rPr lang="el-GR" dirty="0" err="1" smtClean="0"/>
              <a:t>αυτοδιάλογος</a:t>
            </a:r>
            <a:r>
              <a:rPr lang="el-GR" dirty="0" smtClean="0"/>
              <a:t>), </a:t>
            </a:r>
          </a:p>
          <a:p>
            <a:r>
              <a:rPr lang="el-GR" dirty="0" smtClean="0"/>
              <a:t>δ) τη βελτίωση του κινητικού προγράμματος που ελέγχει την συγκεκριμένη δεξιότητα, και </a:t>
            </a:r>
          </a:p>
          <a:p>
            <a:r>
              <a:rPr lang="el-GR" dirty="0" smtClean="0"/>
              <a:t>ε) την αύξηση των ικανοτήτων οι οποίες χρησιμοποιούνται για την επιτυχημένη εκτέλεση της δεξιότητας.</a:t>
            </a:r>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κινητικό πρόγραμμα στο ενδιάμεσο στάδιο</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Οι παίκτες που εκτελούν σωστά τις ασκήσεις στο ενδιάμεσο στάδιο δεν είναι σίγουρο ότι θα συνεχίσουν να το κάνουν </a:t>
            </a:r>
            <a:r>
              <a:rPr lang="el-GR" dirty="0" smtClean="0"/>
              <a:t>αυτό και </a:t>
            </a:r>
            <a:r>
              <a:rPr lang="el-GR" dirty="0" smtClean="0"/>
              <a:t>στο τελικό στάδιο μάθησης.</a:t>
            </a:r>
          </a:p>
          <a:p>
            <a:r>
              <a:rPr lang="el-GR" dirty="0" smtClean="0"/>
              <a:t>Οι παράγοντες που επηρεάζουν τη σωστή εκτέλεση της δεξιότητας στο τελικό στάδιο είναι η έλλειψη ικανοτήτων από την πλευρά του παίκτη, η ανατροφοδότηση και ο σχεδιασμός ασκήσεων από τον προπονητή για την συνεχή παρακίνηση των παικτών </a:t>
            </a:r>
            <a:r>
              <a:rPr lang="el-GR" dirty="0" smtClean="0"/>
              <a:t>του για </a:t>
            </a:r>
            <a:r>
              <a:rPr lang="el-GR" dirty="0" smtClean="0"/>
              <a:t>βελτίωση και </a:t>
            </a:r>
            <a:r>
              <a:rPr lang="el-GR" dirty="0" smtClean="0"/>
              <a:t>ενασχόλησή με </a:t>
            </a:r>
            <a:r>
              <a:rPr lang="el-GR" dirty="0" smtClean="0"/>
              <a:t>τη συγκεκριμένη δεξιότητα.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τελικό στάδιο</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Κατά τη διάρκεια του τελικού- αυτόνομου σταδίου η εκτέλεση της κίνησης μιας τεχνικής δεξιότητας έχει πλέον εμπεδωθεί και αυτοματοποιηθεί.</a:t>
            </a:r>
          </a:p>
          <a:p>
            <a:r>
              <a:rPr lang="el-GR" dirty="0" smtClean="0"/>
              <a:t>Τελειώνοντας αυτό το στάδιο η προσοχή του παίκτη μπορεί να στραφεί πλέον και να κατευθυνθεί σε καινούργιες κινήσεις ή σε κινήσεις που είναι πιο περίπλοκες σε σχέση με την αρχική που πλέον </a:t>
            </a:r>
            <a:r>
              <a:rPr lang="el-GR" dirty="0" smtClean="0"/>
              <a:t>έχει </a:t>
            </a:r>
            <a:r>
              <a:rPr lang="el-GR" dirty="0" smtClean="0"/>
              <a:t>ενσωματωθεί στο ρεπερτόριο των κινήσεων ενός παίκτη στο βόλεϊ.</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Το κινητικό πρόγραμμα</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Τα βασικά στοιχεία του τελικού σταδίου μάθησης είναι:</a:t>
            </a:r>
          </a:p>
          <a:p>
            <a:r>
              <a:rPr lang="el-GR" dirty="0" smtClean="0"/>
              <a:t>α) τα κινητικά προγράμματα που αφορούν τη συγκεκριμένη δεξιότητα που πρέπει να είναι καλά δομημένα ώστε να κατανοηθούν, να υποστηριχθούν και να αποθηκευθούν στη μνήμη του παίκτη,</a:t>
            </a:r>
          </a:p>
          <a:p>
            <a:r>
              <a:rPr lang="el-GR" dirty="0" smtClean="0"/>
              <a:t>β) η εμπιστοσύνη που έχουν στον εαυτό τους οι παίκτες όταν εκτελούν την συγκεκριμένη δεξιότητα είναι μεγάλη, όταν έχει αυτοματοποιηθεί μια σειρά κινήσεων που αφορούν μια δεξιότητα και την εκτελούν με ακρίβεια και σταθερότητα,</a:t>
            </a:r>
          </a:p>
          <a:p>
            <a:r>
              <a:rPr lang="el-GR" dirty="0" smtClean="0"/>
              <a:t>γ) η αντίληψη για τη σωστή εκτέλεση της συγκεκριμένης δεξιότητας είναι αναπτυγμένη και μπορούμε πλέον να την χρησιμοποιήσουμε για την αξιολόγηση της απόδοσης του παίκτη/</a:t>
            </a:r>
            <a:r>
              <a:rPr lang="el-GR" dirty="0" err="1" smtClean="0"/>
              <a:t>τρια</a:t>
            </a:r>
            <a:r>
              <a:rPr lang="el-GR" dirty="0" smtClean="0"/>
              <a:t> μας.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αν</a:t>
            </a:r>
            <a:r>
              <a:rPr lang="el-GR" dirty="0"/>
              <a:t>ά</a:t>
            </a:r>
            <a:r>
              <a:rPr lang="el-GR" dirty="0" smtClean="0"/>
              <a:t>λυση της δεξιότητας</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Γνωρίζουμε ότι ο τρόπος που ένας προπονητής παρουσιάζει μια καινούργια δεξιότητα επηρεάζει πολύ τη μάθηση των παικτών του διότι αποτελεί ο ίδιος ένα πρότυπο. Στην παρουσίασή του θα πρέπει για  αυτόν το λόγο:</a:t>
            </a:r>
          </a:p>
          <a:p>
            <a:r>
              <a:rPr lang="el-GR" dirty="0" smtClean="0"/>
              <a:t>α) να βρίσκεται σε ένα σημείο που να τον βλέπουν και να τον ακούνε καθαρά όλοι ο παίκτες/</a:t>
            </a:r>
            <a:r>
              <a:rPr lang="el-GR" dirty="0" err="1" smtClean="0"/>
              <a:t>τριες</a:t>
            </a:r>
            <a:r>
              <a:rPr lang="el-GR" dirty="0" smtClean="0"/>
              <a:t>  του,</a:t>
            </a:r>
          </a:p>
          <a:p>
            <a:r>
              <a:rPr lang="el-GR" dirty="0" smtClean="0"/>
              <a:t>β) στην εισαγωγή με την θεωρία που κάνει να πληροφορεί τους παίκτες/</a:t>
            </a:r>
            <a:r>
              <a:rPr lang="el-GR" dirty="0" err="1" smtClean="0"/>
              <a:t>τριες</a:t>
            </a:r>
            <a:r>
              <a:rPr lang="el-GR" dirty="0" smtClean="0"/>
              <a:t> του τι πρόκειται να διδαχθούν και για ποιο λόγο,</a:t>
            </a:r>
          </a:p>
          <a:p>
            <a:r>
              <a:rPr lang="el-GR" dirty="0" smtClean="0"/>
              <a:t>γ) στην ανάλυση της δεξιότητας πρέπει να χρησιμοποιεί απλές εκφράσεις και να προσπαθήσει να κάνει μια  σύνδεση με προηγούμενες προπονήσεις – δεξιότητες,</a:t>
            </a:r>
          </a:p>
          <a:p>
            <a:r>
              <a:rPr lang="el-GR" dirty="0" smtClean="0"/>
              <a:t>δ) η επίδειξη της δεξιότητας από τον προπονητή ή κάποιον παίκτη δίνει από μόνη της πολλές οπτικές πληροφορίες για την μορφή της ολοκληρωμένης κίνησης,</a:t>
            </a:r>
          </a:p>
          <a:p>
            <a:r>
              <a:rPr lang="el-GR" dirty="0" smtClean="0"/>
              <a:t>ε) θα πρέπει να λαμβάνει υπόψη του την ηλικία, την προπονητική ηλικία και το γνωστικό-νοητικό επίπεδο των παικτών/</a:t>
            </a:r>
            <a:r>
              <a:rPr lang="el-GR" dirty="0" err="1" smtClean="0"/>
              <a:t>τριων</a:t>
            </a:r>
            <a:r>
              <a:rPr lang="el-GR" dirty="0" smtClean="0"/>
              <a:t> του,</a:t>
            </a:r>
          </a:p>
          <a:p>
            <a:r>
              <a:rPr lang="el-GR" dirty="0" smtClean="0"/>
              <a:t>στ) θα πρέπει οπωσδήποτε να παρουσιάζει τους στόχους και τα σημαντικότερα σημεία, τα σημεία κλειδιά στην εκτέλεση μιας δεξιότητας.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επίδειξη της δεξιότητας</a:t>
            </a: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dirty="0" smtClean="0"/>
              <a:t>Η επίδειξη με τη βοήθεια  προτύπου  είναι ο καλύτερος τρόπος για να καταλάβουν οι παίκτες/</a:t>
            </a:r>
            <a:r>
              <a:rPr lang="el-GR" dirty="0" err="1" smtClean="0"/>
              <a:t>τριες</a:t>
            </a:r>
            <a:r>
              <a:rPr lang="el-GR" dirty="0" smtClean="0"/>
              <a:t> την ολοκληρωμένη μορφή μιας δεξιότητας. </a:t>
            </a:r>
          </a:p>
          <a:p>
            <a:r>
              <a:rPr lang="el-GR" dirty="0" smtClean="0"/>
              <a:t>Για να είναι η επίδειξη αποτελεσματική θα πρέπει:</a:t>
            </a:r>
          </a:p>
          <a:p>
            <a:r>
              <a:rPr lang="el-GR" dirty="0" smtClean="0"/>
              <a:t>α) οι παίκτες να βλέπουν και να προσέχουν την επίδειξη,</a:t>
            </a:r>
          </a:p>
          <a:p>
            <a:r>
              <a:rPr lang="el-GR" dirty="0" smtClean="0"/>
              <a:t>β) ο προπονητής να δείχνει την ολοκληρωμένη εκτέλεση της δεξιότητας που θα διδάξει,</a:t>
            </a:r>
          </a:p>
          <a:p>
            <a:r>
              <a:rPr lang="el-GR" dirty="0" smtClean="0"/>
              <a:t>γ) να γίνεται στην αρχή, κατά τη διάρκεια και στο τέλος της προπονητικής διαδικασίας,</a:t>
            </a:r>
          </a:p>
          <a:p>
            <a:r>
              <a:rPr lang="el-GR" dirty="0" smtClean="0"/>
              <a:t>δ) η εκτέλεση της δεξιότητας να γίνεται σε αργή κίνηση ώστε να μπορέσουν οι παίκτες να αντιληφθούν τα βασικά της σημεία,</a:t>
            </a:r>
          </a:p>
          <a:p>
            <a:r>
              <a:rPr lang="el-GR" dirty="0" smtClean="0"/>
              <a:t>ε) να γίνεται από την κατάλληλη οπτική γωνία για όλους τους παίκτες,</a:t>
            </a:r>
          </a:p>
          <a:p>
            <a:r>
              <a:rPr lang="el-GR" dirty="0" smtClean="0"/>
              <a:t>στ) ο προπονητής να χρησιμοποιεί τον εαυτό του ως πρότυπο ή κάποιον παίκτη που μπορεί να εκτελέσει σωστά την δεξιότητα,</a:t>
            </a:r>
          </a:p>
          <a:p>
            <a:r>
              <a:rPr lang="el-GR" dirty="0" smtClean="0"/>
              <a:t>ζ) αν και όταν  υπάρχει η δυνατότητα </a:t>
            </a:r>
            <a:r>
              <a:rPr lang="el-GR" smtClean="0"/>
              <a:t>να γίνετε χρήση  </a:t>
            </a:r>
            <a:r>
              <a:rPr lang="el-GR" dirty="0" smtClean="0"/>
              <a:t>βίντεο ή φωτογραφιών,</a:t>
            </a:r>
          </a:p>
          <a:p>
            <a:r>
              <a:rPr lang="el-GR" dirty="0" smtClean="0"/>
              <a:t>η) στο τέλος της επίδειξης να ελέγξει αν όλα έγιναν κατανοητά από τους παίκτες του,</a:t>
            </a:r>
          </a:p>
          <a:p>
            <a:r>
              <a:rPr lang="el-GR" dirty="0" smtClean="0"/>
              <a:t>θ) ο προπονητής να αξιολογήσει στο τέλος την αποτελεσματικότητά της.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εξάσκηση</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Ο τρόπος εξάσκησης πρέπει να περιλαμβάνει μεγάλη ποσότητα μεταβλητότητας ώστε να είναι αποτελεσματικός.</a:t>
            </a:r>
            <a:r>
              <a:rPr lang="el-GR" dirty="0"/>
              <a:t> </a:t>
            </a:r>
            <a:r>
              <a:rPr lang="el-GR" dirty="0" smtClean="0"/>
              <a:t>Η μεταβλητότητα δεν πρέπει να εφαρμόζεται πριν ο παίκτης κατανοήσει πλήρως την τεχνική εκτέλεση της δεξιότητας.</a:t>
            </a:r>
          </a:p>
          <a:p>
            <a:r>
              <a:rPr lang="el-GR" dirty="0" smtClean="0"/>
              <a:t>Αποτελεσματικός τρόπος εξάσκησης είναι και η ομαδοποιημένη ή τυχαία εξάσκηση.</a:t>
            </a:r>
          </a:p>
          <a:p>
            <a:r>
              <a:rPr lang="el-GR" dirty="0" smtClean="0"/>
              <a:t>Η χρησιμοποίηση παραλλαγών στην εκτέλεση των ασκήσεων βελτιώνει το επίπεδο εκτέλεσης της δεξιότητας.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ανατροφοδότηση</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Η ανατροφοδότηση χωρίζεται σε:</a:t>
            </a:r>
          </a:p>
          <a:p>
            <a:r>
              <a:rPr lang="el-GR" dirty="0" smtClean="0"/>
              <a:t>α) εσωτερική ή έμφυτη ανατροφοδότηση που προέρχεται από τον ίδιο τον παίκτη, και</a:t>
            </a:r>
          </a:p>
          <a:p>
            <a:r>
              <a:rPr lang="el-GR" dirty="0" smtClean="0"/>
              <a:t>β) εξωτερική ή επαυξημένη ανατροφοδότηση που δίνεται στον παίκτη είτε με την μορφή οδηγιών από τον προπονητή, συμπαίκτες, είτε με τεχνικά μέσα πχ. το σκορ του αγώνα.</a:t>
            </a:r>
          </a:p>
          <a:p>
            <a:r>
              <a:rPr lang="el-GR" dirty="0" smtClean="0"/>
              <a:t>Η αποτελεσματική χρήση της ανατροφοδότησης είναι το μέσο για πληροφόρηση, για ενίσχυση ή τιμωρία και για αύξηση των κινήτρων συμμετοχής και απόδοσης.</a:t>
            </a:r>
          </a:p>
          <a:p>
            <a:r>
              <a:rPr lang="el-GR" dirty="0" smtClean="0"/>
              <a:t>Η ανατροφοδότηση χρησιμοποιείται επίσης για:</a:t>
            </a:r>
          </a:p>
          <a:p>
            <a:r>
              <a:rPr lang="el-GR" dirty="0" smtClean="0"/>
              <a:t>α) την αύξηση κινήτρων,</a:t>
            </a:r>
          </a:p>
          <a:p>
            <a:r>
              <a:rPr lang="el-GR" dirty="0" smtClean="0"/>
              <a:t>β) τη δυνατότητα επιλογής τεχνικής εκτέλεσης δεξιοτήτων,</a:t>
            </a:r>
          </a:p>
          <a:p>
            <a:r>
              <a:rPr lang="el-GR" dirty="0" smtClean="0"/>
              <a:t>γ) την πληροφόρηση των λαθών,</a:t>
            </a:r>
          </a:p>
          <a:p>
            <a:r>
              <a:rPr lang="el-GR" dirty="0" smtClean="0"/>
              <a:t>δ) την διόρθωση των λαθών.</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err="1"/>
              <a:t>Ζέτου</a:t>
            </a:r>
            <a:r>
              <a:rPr lang="el-GR" dirty="0"/>
              <a:t>, Ε., Χαριτωνίδης, Κ. (2001</a:t>
            </a:r>
            <a:r>
              <a:rPr lang="el-GR" dirty="0" smtClean="0"/>
              <a:t>). Η </a:t>
            </a:r>
            <a:r>
              <a:rPr lang="el-GR" dirty="0"/>
              <a:t>διδασκαλία </a:t>
            </a:r>
            <a:r>
              <a:rPr lang="el-GR" dirty="0" smtClean="0"/>
              <a:t>της </a:t>
            </a:r>
            <a:r>
              <a:rPr lang="el-GR" dirty="0" err="1" smtClean="0"/>
              <a:t>Πετοσφαίρισης</a:t>
            </a:r>
            <a:r>
              <a:rPr lang="el-GR" dirty="0"/>
              <a:t>. Τόμος Ι </a:t>
            </a:r>
            <a:r>
              <a:rPr lang="en-US" dirty="0"/>
              <a:t>University Studio press.</a:t>
            </a:r>
          </a:p>
          <a:p>
            <a:r>
              <a:rPr lang="el-GR" dirty="0" err="1" smtClean="0"/>
              <a:t>Ζέτου</a:t>
            </a:r>
            <a:r>
              <a:rPr lang="el-GR" dirty="0"/>
              <a:t>, Ε., Χαριτωνίδης, Κ. (2002</a:t>
            </a:r>
            <a:r>
              <a:rPr lang="el-GR" dirty="0" smtClean="0"/>
              <a:t>). Η </a:t>
            </a:r>
            <a:r>
              <a:rPr lang="el-GR" dirty="0"/>
              <a:t>διδασκαλία </a:t>
            </a:r>
            <a:r>
              <a:rPr lang="el-GR" dirty="0" smtClean="0"/>
              <a:t>της </a:t>
            </a:r>
            <a:r>
              <a:rPr lang="en-US" dirty="0" err="1" smtClean="0"/>
              <a:t>Πετοσφ</a:t>
            </a:r>
            <a:r>
              <a:rPr lang="en-US" dirty="0" smtClean="0"/>
              <a:t>αίρισης</a:t>
            </a:r>
            <a:r>
              <a:rPr lang="en-US" dirty="0"/>
              <a:t>. </a:t>
            </a:r>
            <a:r>
              <a:rPr lang="en-US" dirty="0" err="1"/>
              <a:t>Τόμος</a:t>
            </a:r>
            <a:r>
              <a:rPr lang="en-US" dirty="0"/>
              <a:t> IΙ University Studio press.</a:t>
            </a:r>
          </a:p>
          <a:p>
            <a:r>
              <a:rPr lang="en-US" dirty="0" err="1" smtClean="0"/>
              <a:t>Papageorgiou</a:t>
            </a:r>
            <a:r>
              <a:rPr lang="en-US" dirty="0" smtClean="0"/>
              <a:t> </a:t>
            </a:r>
            <a:r>
              <a:rPr lang="en-US" dirty="0"/>
              <a:t>, A., </a:t>
            </a:r>
            <a:r>
              <a:rPr lang="en-US" dirty="0" err="1"/>
              <a:t>Spitzley</a:t>
            </a:r>
            <a:r>
              <a:rPr lang="en-US" dirty="0"/>
              <a:t>, W. (1994). </a:t>
            </a:r>
            <a:r>
              <a:rPr lang="en-US" dirty="0" err="1"/>
              <a:t>Handbuch</a:t>
            </a:r>
            <a:r>
              <a:rPr lang="en-US" dirty="0"/>
              <a:t> </a:t>
            </a:r>
            <a:r>
              <a:rPr lang="en-US" dirty="0" err="1" smtClean="0"/>
              <a:t>fuer</a:t>
            </a:r>
            <a:r>
              <a:rPr lang="el-GR" dirty="0" smtClean="0"/>
              <a:t> </a:t>
            </a:r>
            <a:r>
              <a:rPr lang="en-US" dirty="0" smtClean="0"/>
              <a:t>Volleyball</a:t>
            </a:r>
            <a:r>
              <a:rPr lang="en-US" dirty="0"/>
              <a:t>.</a:t>
            </a:r>
          </a:p>
          <a:p>
            <a:r>
              <a:rPr lang="el-GR" dirty="0" err="1" smtClean="0"/>
              <a:t>Πατσιαούρας</a:t>
            </a:r>
            <a:r>
              <a:rPr lang="el-GR" dirty="0" smtClean="0"/>
              <a:t> </a:t>
            </a:r>
            <a:r>
              <a:rPr lang="el-GR" dirty="0"/>
              <a:t>Α. (2006). </a:t>
            </a:r>
            <a:r>
              <a:rPr lang="el-GR" dirty="0" err="1"/>
              <a:t>Πετοσφαίριση</a:t>
            </a:r>
            <a:r>
              <a:rPr lang="el-GR" dirty="0"/>
              <a:t>. Θεωρία</a:t>
            </a:r>
            <a:r>
              <a:rPr lang="el-GR" dirty="0" smtClean="0"/>
              <a:t>, τεχνική</a:t>
            </a:r>
            <a:r>
              <a:rPr lang="el-GR" dirty="0"/>
              <a:t>, μεθοδολογία, ειδική διδακτική &amp; κανονισμοί</a:t>
            </a:r>
            <a:r>
              <a:rPr lang="el-GR" dirty="0" smtClean="0"/>
              <a:t>. ΑΣΕΠ</a:t>
            </a:r>
            <a:r>
              <a:rPr lang="el-GR" dirty="0"/>
              <a:t>, κλάδος Φυσικής Αγωγής. Εκδόσεις ΣΑΛΤΟ</a:t>
            </a:r>
            <a:r>
              <a:rPr lang="el-GR" dirty="0" smtClean="0"/>
              <a:t>, Θεσσαλονίκη</a:t>
            </a:r>
            <a:r>
              <a:rPr lang="el-GR"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25</a:t>
            </a:fld>
            <a:endParaRPr lang="el-GR" dirty="0"/>
          </a:p>
        </p:txBody>
      </p:sp>
    </p:spTree>
    <p:extLst>
      <p:ext uri="{BB962C8B-B14F-4D97-AF65-F5344CB8AC3E}">
        <p14:creationId xmlns:p14="http://schemas.microsoft.com/office/powerpoint/2010/main" val="3709001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αναλυθούν οι μέθοδοι διδασκαλίας που μπορούν να χρησιμοποιηθούν στο βόλεϊ.</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Τα βασικά στοιχεία που απαρτίζουν τις μεθόδους διδασκαλίας στο άθλημα του βόλεϊ.</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ΜΕΘΟΔΟΙ ΔΙΔΑΣΚΑΛΙΑΣ</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Ένα βασικό ερώτημα στην προπόνηση του βόλεϊ είναι γιατί ενώ υπάρχουν παίκτες/</a:t>
            </a:r>
            <a:r>
              <a:rPr lang="el-GR" dirty="0" err="1" smtClean="0"/>
              <a:t>τριες </a:t>
            </a:r>
            <a:r>
              <a:rPr lang="el-GR" dirty="0" smtClean="0"/>
              <a:t>µε </a:t>
            </a:r>
            <a:r>
              <a:rPr lang="el-GR" dirty="0"/>
              <a:t>τα </a:t>
            </a:r>
            <a:r>
              <a:rPr lang="el-GR" dirty="0" smtClean="0"/>
              <a:t>ίδια πάνω κάτω σωματικά χαρακτηριστικά:</a:t>
            </a:r>
            <a:endParaRPr lang="el-GR" dirty="0"/>
          </a:p>
          <a:p>
            <a:r>
              <a:rPr lang="el-GR" dirty="0" smtClean="0"/>
              <a:t>1. Μαθαίνουν µε </a:t>
            </a:r>
            <a:r>
              <a:rPr lang="el-GR" dirty="0"/>
              <a:t>πολύ </a:t>
            </a:r>
            <a:r>
              <a:rPr lang="el-GR" dirty="0" smtClean="0"/>
              <a:t>διαφορετικούς τρόπους,</a:t>
            </a:r>
            <a:endParaRPr lang="el-GR" dirty="0"/>
          </a:p>
          <a:p>
            <a:r>
              <a:rPr lang="el-GR" dirty="0" smtClean="0"/>
              <a:t>2. Μαθαίνουν µε </a:t>
            </a:r>
            <a:r>
              <a:rPr lang="el-GR" dirty="0"/>
              <a:t>πολύ </a:t>
            </a:r>
            <a:r>
              <a:rPr lang="el-GR" dirty="0" smtClean="0"/>
              <a:t>διαφορετικούς </a:t>
            </a:r>
            <a:r>
              <a:rPr lang="el-GR" dirty="0" err="1" smtClean="0"/>
              <a:t>ρυθµούς</a:t>
            </a:r>
            <a:r>
              <a:rPr lang="el-GR" dirty="0" smtClean="0"/>
              <a:t>,</a:t>
            </a:r>
          </a:p>
          <a:p>
            <a:r>
              <a:rPr lang="el-GR" dirty="0" smtClean="0"/>
              <a:t>3. Μαθαίνουν τα ίδια πράγματα σε διαφορετικές χρονικές στιγμές.</a:t>
            </a:r>
            <a:endParaRPr lang="el-GR" dirty="0"/>
          </a:p>
          <a:p>
            <a:r>
              <a:rPr lang="el-GR" dirty="0" smtClean="0"/>
              <a:t>Επίσης πολύ συχνά ίδιοι κατά τα άλλα παίκτες/</a:t>
            </a:r>
            <a:r>
              <a:rPr lang="el-GR" dirty="0" err="1" smtClean="0"/>
              <a:t>τριες </a:t>
            </a:r>
            <a:r>
              <a:rPr lang="el-GR" dirty="0" smtClean="0"/>
              <a:t>αντιδρούν µε </a:t>
            </a:r>
            <a:r>
              <a:rPr lang="el-GR" dirty="0"/>
              <a:t>πολύ </a:t>
            </a:r>
            <a:r>
              <a:rPr lang="el-GR" dirty="0" smtClean="0"/>
              <a:t>διαφορετικούς τρόπους </a:t>
            </a:r>
            <a:r>
              <a:rPr lang="el-GR" dirty="0"/>
              <a:t>στις ίδιες </a:t>
            </a:r>
            <a:r>
              <a:rPr lang="el-GR" dirty="0" smtClean="0"/>
              <a:t>διδακτικές μεθόδους ή περιεχόμενα των ασκήσεων του βόλεϊ.</a:t>
            </a:r>
          </a:p>
        </p:txBody>
      </p:sp>
    </p:spTree>
    <p:extLst>
      <p:ext uri="{BB962C8B-B14F-4D97-AF65-F5344CB8AC3E}">
        <p14:creationId xmlns:p14="http://schemas.microsoft.com/office/powerpoint/2010/main" val="188548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ΜΕΘΟΔΟΙ ΔΙΔΑΣΚΑΛΙΑΣ</a:t>
            </a:r>
            <a:endParaRPr lang="en-US" dirty="0"/>
          </a:p>
        </p:txBody>
      </p:sp>
      <p:sp>
        <p:nvSpPr>
          <p:cNvPr id="3" name="Content Placeholder 2"/>
          <p:cNvSpPr>
            <a:spLocks noGrp="1"/>
          </p:cNvSpPr>
          <p:nvPr>
            <p:ph idx="1"/>
          </p:nvPr>
        </p:nvSpPr>
        <p:spPr/>
        <p:txBody>
          <a:bodyPr>
            <a:normAutofit fontScale="77500" lnSpcReduction="20000"/>
          </a:bodyPr>
          <a:lstStyle/>
          <a:p>
            <a:r>
              <a:rPr lang="el-GR" dirty="0"/>
              <a:t>Μέθοδος στη γενική της </a:t>
            </a:r>
            <a:r>
              <a:rPr lang="el-GR" dirty="0" smtClean="0"/>
              <a:t>σημασία είναι  ο τρόπος </a:t>
            </a:r>
            <a:r>
              <a:rPr lang="el-GR" dirty="0"/>
              <a:t>για να φτάσουμε στο σκοπό, </a:t>
            </a:r>
            <a:r>
              <a:rPr lang="el-GR" dirty="0" smtClean="0"/>
              <a:t>η ρύθμιση μιας δραστηριότητας.</a:t>
            </a:r>
          </a:p>
          <a:p>
            <a:r>
              <a:rPr lang="el-GR" dirty="0" smtClean="0"/>
              <a:t>Μέθοδος σημαίνει τρόπος κατάκτησης ενός </a:t>
            </a:r>
            <a:r>
              <a:rPr lang="el-GR" dirty="0"/>
              <a:t>στόχου, </a:t>
            </a:r>
            <a:r>
              <a:rPr lang="el-GR" dirty="0" smtClean="0"/>
              <a:t>δηλαδή η συνειδητή εφαρμογή μιας σειράς ενεργειών προς την κατεύθυνση υλοποίησης </a:t>
            </a:r>
            <a:r>
              <a:rPr lang="el-GR" dirty="0"/>
              <a:t>προκαθορισμένων </a:t>
            </a:r>
            <a:r>
              <a:rPr lang="el-GR" dirty="0" smtClean="0"/>
              <a:t>στόχων.</a:t>
            </a:r>
          </a:p>
          <a:p>
            <a:r>
              <a:rPr lang="el-GR" dirty="0" smtClean="0"/>
              <a:t>Στη Διδακτική της Φυσικής Αγωγής και στην προπόνηση του βόλεϊ υπάρχουν παραλλαγές στη συστηματοποίηση των μεθόδων.</a:t>
            </a:r>
          </a:p>
          <a:p>
            <a:r>
              <a:rPr lang="el-GR" dirty="0" smtClean="0"/>
              <a:t>Για τη διδασκαλία κινητικών δεξιοτήτων και την  ταξινόμηση των μεθόδων </a:t>
            </a:r>
            <a:r>
              <a:rPr lang="el-GR" smtClean="0"/>
              <a:t>το βασικό κριτήριο </a:t>
            </a:r>
            <a:r>
              <a:rPr lang="el-GR" dirty="0" smtClean="0"/>
              <a:t>είναι αν διαχωρίζεται ή όχι η δομή της κίνησης.</a:t>
            </a:r>
          </a:p>
        </p:txBody>
      </p:sp>
    </p:spTree>
    <p:extLst>
      <p:ext uri="{BB962C8B-B14F-4D97-AF65-F5344CB8AC3E}">
        <p14:creationId xmlns:p14="http://schemas.microsoft.com/office/powerpoint/2010/main" val="162539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Μέθοδοι διδασκαλίας στο βόλεϊ</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Οι μέθοδοι που χρησιμοποιούνται στην διδασκαλία του βόλεϊ είναι:</a:t>
            </a:r>
          </a:p>
          <a:p>
            <a:r>
              <a:rPr lang="el-GR" dirty="0" smtClean="0"/>
              <a:t>α) η αναλυτική μέθοδος,</a:t>
            </a:r>
          </a:p>
          <a:p>
            <a:r>
              <a:rPr lang="el-GR" dirty="0" smtClean="0"/>
              <a:t>β) η συνθετική (σφαιρική) μέθοδος, και</a:t>
            </a:r>
          </a:p>
          <a:p>
            <a:r>
              <a:rPr lang="el-GR" dirty="0" smtClean="0"/>
              <a:t>γ) η μικτή μέθοδος.</a:t>
            </a:r>
          </a:p>
          <a:p>
            <a:r>
              <a:rPr lang="el-GR" dirty="0" smtClean="0"/>
              <a:t>Κάθε μια από τις παραπάνω αναφερόμενες μεθόδους έχει φυσικά πλεονεκτήματα και μειονεκτήματα, ενώ μπορεί κάποιος ανάλογα με την περίσταση να χρησιμοποιήσει και τις 3 παραπάνω αναφερόμενες μεθόδους κατά την διδασκαλία των δεξιοτήτων στο βόλεϊ.</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αναλυτική μέθοδος διδασκαλίας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αναλυτική μέθοδος διδασκαλίας χρησιμοποιείτε αποτελεσματικά για την εκμάθηση των δεξιοτήτων του βόλεϊ σε αρχαρίους αθλητές/</a:t>
            </a:r>
            <a:r>
              <a:rPr lang="el-GR" dirty="0" err="1" smtClean="0"/>
              <a:t>τριες.</a:t>
            </a:r>
            <a:endParaRPr lang="el-GR" dirty="0" smtClean="0"/>
          </a:p>
          <a:p>
            <a:r>
              <a:rPr lang="el-GR" dirty="0" smtClean="0"/>
              <a:t>Πλεονέκτημα αυτής της μεθόδου διδασκαλίας είναι ότι δεν απαιτείται η χρησιμοποίηση της τακτικής του παιχνιδιού.</a:t>
            </a:r>
          </a:p>
          <a:p>
            <a:r>
              <a:rPr lang="el-GR" dirty="0" smtClean="0"/>
              <a:t>Μειονέκτημά αυτής της μεθόδου είναι ότι δεν δίνει την πραγματική εικόνα του παιχνιδιού έτσι ώστε να την κατανοήσουν οι παίκτες/</a:t>
            </a:r>
            <a:r>
              <a:rPr lang="el-GR" dirty="0" err="1" smtClean="0"/>
              <a:t>τριες.</a:t>
            </a:r>
            <a:endParaRPr lang="el-GR" dirty="0" smtClean="0"/>
          </a:p>
          <a:p>
            <a:r>
              <a:rPr lang="el-GR" dirty="0" smtClean="0"/>
              <a:t>Ένα άλλο μειονέκτημα αυτής της </a:t>
            </a:r>
            <a:r>
              <a:rPr lang="el-GR" dirty="0" err="1" smtClean="0"/>
              <a:t>μεθόδ</a:t>
            </a:r>
            <a:r>
              <a:rPr lang="en-US" dirty="0" smtClean="0"/>
              <a:t>o</a:t>
            </a:r>
            <a:r>
              <a:rPr lang="el-GR" dirty="0" smtClean="0"/>
              <a:t>υ </a:t>
            </a:r>
            <a:r>
              <a:rPr lang="el-GR" dirty="0" smtClean="0"/>
              <a:t>είναι ότι η πολύωρη εξάσκηση των παικτών με την τεχνική μειώνει την παρακίνησή τους για το παιχνίδι, διότι η προπόνηση καταντάει βαρετή και αποκομμένη από το ομαδικό παιχνίδι.</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2088</Words>
  <Application>Microsoft Office PowerPoint</Application>
  <PresentationFormat>Προβολή στην οθόνη (4:3)</PresentationFormat>
  <Paragraphs>160</Paragraphs>
  <Slides>26</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Η Διδασκαλία της Πετοσφαίρισης</vt:lpstr>
      <vt:lpstr>Άδειες Χρήσης</vt:lpstr>
      <vt:lpstr>Χρηματοδότηση</vt:lpstr>
      <vt:lpstr>Σκοποί  ενότητας</vt:lpstr>
      <vt:lpstr>Περιεχόμενα ενότητας</vt:lpstr>
      <vt:lpstr>ΜΕΘΟΔΟΙ ΔΙΔΑΣΚΑΛΙΑΣ</vt:lpstr>
      <vt:lpstr>ΜΕΘΟΔΟΙ ΔΙΔΑΣΚΑΛΙΑΣ</vt:lpstr>
      <vt:lpstr>Μέθοδοι διδασκαλίας στο βόλεϊ</vt:lpstr>
      <vt:lpstr>Η αναλυτική μέθοδος διδασκαλίας</vt:lpstr>
      <vt:lpstr>Η συνθετική μέθοδος διδασκαλίας</vt:lpstr>
      <vt:lpstr>Η μικτή μέθοδος διδασκαλίας</vt:lpstr>
      <vt:lpstr>Η διαδικασία μάθησης των  δεξιοτήτων στο Βόλεϊ</vt:lpstr>
      <vt:lpstr>Τα στάδια της μάθησης στο Βόλεϊ</vt:lpstr>
      <vt:lpstr>Το γνωστικό στάδιο</vt:lpstr>
      <vt:lpstr>Το κινητικό πρόγραμμα στο αρχικό στάδιο</vt:lpstr>
      <vt:lpstr>Το συνδετικό στάδιο</vt:lpstr>
      <vt:lpstr>Το κινητικό πρόγραμμα στο ενδιάμεσο στάδιο</vt:lpstr>
      <vt:lpstr>Το κινητικό πρόγραμμα στο ενδιάμεσο στάδιο</vt:lpstr>
      <vt:lpstr>Το τελικό στάδιο</vt:lpstr>
      <vt:lpstr>Το κινητικό πρόγραμμα</vt:lpstr>
      <vt:lpstr>Η ανάλυση της δεξιότητας</vt:lpstr>
      <vt:lpstr>Η επίδειξη της δεξιότητας</vt:lpstr>
      <vt:lpstr>Η εξάσκηση</vt:lpstr>
      <vt:lpstr>Η ανατροφοδότηση</vt:lpstr>
      <vt:lpstr>Βιβλιογραφία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pats</cp:lastModifiedBy>
  <cp:revision>267</cp:revision>
  <dcterms:created xsi:type="dcterms:W3CDTF">2012-09-06T09:03:05Z</dcterms:created>
  <dcterms:modified xsi:type="dcterms:W3CDTF">2014-12-16T15:13:21Z</dcterms:modified>
</cp:coreProperties>
</file>