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8"/>
  </p:notesMasterIdLst>
  <p:sldIdLst>
    <p:sldId id="256" r:id="rId3"/>
    <p:sldId id="257" r:id="rId4"/>
    <p:sldId id="259" r:id="rId5"/>
    <p:sldId id="261" r:id="rId6"/>
    <p:sldId id="262" r:id="rId7"/>
    <p:sldId id="327"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Lst>
  <p:sldSz cx="9144000" cy="6858000" type="screen4x3"/>
  <p:notesSz cx="6858000" cy="9144000"/>
  <p:custDataLst>
    <p:tags r:id="rId3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0" autoAdjust="0"/>
    <p:restoredTop sz="99339" autoAdjust="0"/>
  </p:normalViewPr>
  <p:slideViewPr>
    <p:cSldViewPr>
      <p:cViewPr>
        <p:scale>
          <a:sx n="66" d="100"/>
          <a:sy n="66" d="100"/>
        </p:scale>
        <p:origin x="-558" y="-17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87.xml"/><Relationship Id="rId7" Type="http://schemas.openxmlformats.org/officeDocument/2006/relationships/oleObject" Target="../embeddings/oleObject1.bin"/><Relationship Id="rId2" Type="http://schemas.openxmlformats.org/officeDocument/2006/relationships/tags" Target="../tags/tag86.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28.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5.wmf"/><Relationship Id="rId2" Type="http://schemas.openxmlformats.org/officeDocument/2006/relationships/tags" Target="../tags/tag9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image" Target="../media/image7.png"/><Relationship Id="rId5" Type="http://schemas.openxmlformats.org/officeDocument/2006/relationships/hyperlink" Target="http://www.edulll.gr/"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dev.teilar.gr/courses/LOG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4.xml"/><Relationship Id="rId5" Type="http://schemas.openxmlformats.org/officeDocument/2006/relationships/image" Target="../media/image8.png"/><Relationship Id="rId4" Type="http://schemas.openxmlformats.org/officeDocument/2006/relationships/hyperlink" Target="http://creativecommons.org/licenses/by-nc-sa/4.0/deed.e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Διοίκηση Ανθρωπίνων Πόρων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a:t>Ενότητα </a:t>
            </a:r>
            <a:r>
              <a:rPr lang="el-GR" sz="2800" b="1" smtClean="0"/>
              <a:t>1</a:t>
            </a:r>
            <a:r>
              <a:rPr lang="el-GR" sz="2800" b="1"/>
              <a:t>α</a:t>
            </a:r>
            <a:r>
              <a:rPr lang="el-GR" sz="2800" b="1" smtClean="0"/>
              <a:t>:</a:t>
            </a:r>
            <a:r>
              <a:rPr lang="en-US" sz="2800" dirty="0" smtClean="0"/>
              <a:t> </a:t>
            </a:r>
            <a:r>
              <a:rPr lang="el-GR" sz="2800" dirty="0" smtClean="0"/>
              <a:t>Εισαγωγή στη Διοίκηση Ανθρωπίνων Πόρων.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Αναγνωστόπουλος Αχιλλέας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Εργαστηριακό Διδακτικό Προσωπικό</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ΟΡΙΣΜΟ</a:t>
            </a:r>
            <a:r>
              <a:rPr lang="en-US" sz="3200" dirty="0"/>
              <a:t>I: </a:t>
            </a:r>
            <a:r>
              <a:rPr lang="el-GR" sz="3200" dirty="0" smtClean="0"/>
              <a:t/>
            </a:r>
            <a:br>
              <a:rPr lang="el-GR" sz="3200" dirty="0" smtClean="0"/>
            </a:br>
            <a:r>
              <a:rPr lang="el-GR" sz="3200" dirty="0" smtClean="0"/>
              <a:t>ΔΙΟΙΚΗΣΗ ΑΝΘΡΩΠΙΝΩΝ </a:t>
            </a:r>
            <a:r>
              <a:rPr lang="el-GR" sz="3200" dirty="0"/>
              <a:t>ΠΟΡΩΝ</a:t>
            </a:r>
          </a:p>
        </p:txBody>
      </p:sp>
      <p:sp>
        <p:nvSpPr>
          <p:cNvPr id="15" name="Ορθογώνιο 14"/>
          <p:cNvSpPr/>
          <p:nvPr/>
        </p:nvSpPr>
        <p:spPr>
          <a:xfrm>
            <a:off x="313220" y="1412776"/>
            <a:ext cx="8568952" cy="4401205"/>
          </a:xfrm>
          <a:prstGeom prst="rect">
            <a:avLst/>
          </a:prstGeom>
        </p:spPr>
        <p:txBody>
          <a:bodyPr wrap="square">
            <a:spAutoFit/>
          </a:bodyPr>
          <a:lstStyle/>
          <a:p>
            <a:pPr algn="ctr">
              <a:defRPr/>
            </a:pPr>
            <a:r>
              <a:rPr lang="el-GR" sz="2800" b="1" u="sng" dirty="0">
                <a:solidFill>
                  <a:srgbClr val="0000FF"/>
                </a:solidFill>
                <a:latin typeface="Arial Narrow" pitchFamily="34" charset="0"/>
              </a:rPr>
              <a:t>Διοίκηση Ανθρωπίνων Πόρων</a:t>
            </a:r>
            <a:r>
              <a:rPr lang="el-GR" sz="2800" b="1" dirty="0">
                <a:solidFill>
                  <a:srgbClr val="0000FF"/>
                </a:solidFill>
                <a:latin typeface="Arial Narrow" pitchFamily="34" charset="0"/>
              </a:rPr>
              <a:t>:</a:t>
            </a:r>
            <a:endParaRPr lang="en-US" sz="2800" b="1" dirty="0">
              <a:solidFill>
                <a:srgbClr val="0000FF"/>
              </a:solidFill>
              <a:latin typeface="Arial Narrow" pitchFamily="34" charset="0"/>
            </a:endParaRPr>
          </a:p>
          <a:p>
            <a:pPr algn="ctr">
              <a:defRPr/>
            </a:pPr>
            <a:r>
              <a:rPr lang="en-US" sz="2800" b="1" dirty="0">
                <a:solidFill>
                  <a:srgbClr val="0000FF"/>
                </a:solidFill>
                <a:latin typeface="Arial Narrow" pitchFamily="34" charset="0"/>
              </a:rPr>
              <a:t>(Human Resources Management) </a:t>
            </a:r>
          </a:p>
          <a:p>
            <a:pPr marL="457200" indent="-457200" algn="just">
              <a:buFont typeface="Arial" panose="020B0604020202020204" pitchFamily="34" charset="0"/>
              <a:buChar char="•"/>
              <a:defRPr/>
            </a:pPr>
            <a:r>
              <a:rPr lang="el-GR" sz="2800" dirty="0">
                <a:latin typeface="Arial Narrow" pitchFamily="34" charset="0"/>
              </a:rPr>
              <a:t>ορίζονται </a:t>
            </a:r>
            <a:r>
              <a:rPr lang="el-GR" sz="2800" dirty="0" smtClean="0">
                <a:latin typeface="Arial Narrow" pitchFamily="34" charset="0"/>
              </a:rPr>
              <a:t>εκείνα</a:t>
            </a:r>
            <a:r>
              <a:rPr lang="en-US" sz="2800" dirty="0" smtClean="0">
                <a:latin typeface="Arial Narrow" pitchFamily="34" charset="0"/>
              </a:rPr>
              <a:t> </a:t>
            </a:r>
            <a:r>
              <a:rPr lang="el-GR" sz="2800" dirty="0">
                <a:latin typeface="Arial Narrow" pitchFamily="34" charset="0"/>
              </a:rPr>
              <a:t>τα προγράμματα, οι πολιτικές και οι πρακτικές που μπορούν να διοικήσουν το έμψυχο δυναμικό μιας επιχείρησης.</a:t>
            </a:r>
            <a:endParaRPr lang="en-US" sz="2800" dirty="0">
              <a:latin typeface="Arial Narrow" pitchFamily="34" charset="0"/>
            </a:endParaRPr>
          </a:p>
          <a:p>
            <a:pPr marL="457200" indent="-457200" algn="just">
              <a:buFont typeface="Arial" panose="020B0604020202020204" pitchFamily="34" charset="0"/>
              <a:buChar char="•"/>
              <a:defRPr/>
            </a:pPr>
            <a:r>
              <a:rPr lang="el-GR" sz="2800" dirty="0" smtClean="0">
                <a:latin typeface="Arial Narrow" pitchFamily="34" charset="0"/>
              </a:rPr>
              <a:t>εννοείται </a:t>
            </a:r>
            <a:r>
              <a:rPr lang="el-GR" sz="2800" dirty="0">
                <a:latin typeface="Arial Narrow" pitchFamily="34" charset="0"/>
              </a:rPr>
              <a:t>ένα σύνολο ενεργειών στρατηγικών και λειτουργικών που πρέπει να γίνουν για να μπορεί μια επιχείρηση να </a:t>
            </a:r>
            <a:r>
              <a:rPr lang="el-GR" sz="2800" b="1" dirty="0" smtClean="0">
                <a:latin typeface="Arial Narrow" pitchFamily="34" charset="0"/>
              </a:rPr>
              <a:t>αποκτήσει</a:t>
            </a:r>
            <a:r>
              <a:rPr lang="el-GR" sz="2800" dirty="0" smtClean="0">
                <a:latin typeface="Arial Narrow" pitchFamily="34" charset="0"/>
              </a:rPr>
              <a:t> να </a:t>
            </a:r>
            <a:r>
              <a:rPr lang="el-GR" sz="2800" b="1" dirty="0" smtClean="0">
                <a:latin typeface="Arial Narrow" pitchFamily="34" charset="0"/>
              </a:rPr>
              <a:t>διατηρήσει</a:t>
            </a:r>
            <a:r>
              <a:rPr lang="el-GR" sz="2800" dirty="0" smtClean="0">
                <a:latin typeface="Arial Narrow" pitchFamily="34" charset="0"/>
              </a:rPr>
              <a:t> να </a:t>
            </a:r>
            <a:r>
              <a:rPr lang="el-GR" sz="2800" b="1" dirty="0" smtClean="0">
                <a:latin typeface="Arial Narrow" pitchFamily="34" charset="0"/>
              </a:rPr>
              <a:t>αξιοποιήσει</a:t>
            </a:r>
            <a:r>
              <a:rPr lang="el-GR" sz="2800" dirty="0" smtClean="0">
                <a:latin typeface="Arial Narrow" pitchFamily="34" charset="0"/>
              </a:rPr>
              <a:t> </a:t>
            </a:r>
            <a:r>
              <a:rPr lang="el-GR" sz="2800" dirty="0">
                <a:latin typeface="Arial Narrow" pitchFamily="34" charset="0"/>
              </a:rPr>
              <a:t>ικανούς εργαζομένους που θα εκτελούν επιτυχώς και με παραγωγικό τρόπο το έργο </a:t>
            </a:r>
            <a:r>
              <a:rPr lang="el-GR" sz="2800" dirty="0" smtClean="0">
                <a:latin typeface="Arial Narrow" pitchFamily="34" charset="0"/>
              </a:rPr>
              <a:t>τους.</a:t>
            </a:r>
            <a:endParaRPr lang="en-US" sz="2800" dirty="0">
              <a:latin typeface="Arial Narrow"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dirty="0"/>
          </a:p>
        </p:txBody>
      </p:sp>
    </p:spTree>
    <p:custDataLst>
      <p:tags r:id="rId1"/>
    </p:custDataLst>
    <p:extLst>
      <p:ext uri="{BB962C8B-B14F-4D97-AF65-F5344CB8AC3E}">
        <p14:creationId xmlns:p14="http://schemas.microsoft.com/office/powerpoint/2010/main" val="55448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Διαχωρισμός Στρατηγικών &amp; Λειτουργικών Ενεργειών</a:t>
            </a:r>
          </a:p>
        </p:txBody>
      </p:sp>
      <p:grpSp>
        <p:nvGrpSpPr>
          <p:cNvPr id="3" name="Ομάδα 2" descr="[DECORATIVE]"/>
          <p:cNvGrpSpPr/>
          <p:nvPr/>
        </p:nvGrpSpPr>
        <p:grpSpPr>
          <a:xfrm>
            <a:off x="468313" y="2133600"/>
            <a:ext cx="7700962" cy="3606800"/>
            <a:chOff x="468313" y="2133600"/>
            <a:chExt cx="7700962" cy="3606800"/>
          </a:xfrm>
        </p:grpSpPr>
        <p:sp>
          <p:nvSpPr>
            <p:cNvPr id="6" name="Rectangle 10" descr="[DECORATIVE]"/>
            <p:cNvSpPr>
              <a:spLocks noChangeArrowheads="1"/>
            </p:cNvSpPr>
            <p:nvPr/>
          </p:nvSpPr>
          <p:spPr bwMode="auto">
            <a:xfrm>
              <a:off x="2768600" y="2205038"/>
              <a:ext cx="2449513" cy="1663700"/>
            </a:xfrm>
            <a:prstGeom prst="rect">
              <a:avLst/>
            </a:prstGeom>
            <a:gradFill rotWithShape="0">
              <a:gsLst>
                <a:gs pos="0">
                  <a:srgbClr val="F39FD1"/>
                </a:gs>
                <a:gs pos="50000">
                  <a:srgbClr val="F9CFE8"/>
                </a:gs>
                <a:gs pos="100000">
                  <a:srgbClr val="F39FD1"/>
                </a:gs>
              </a:gsLst>
              <a:lin ang="18900000" scaled="1"/>
            </a:gradFill>
            <a:ln w="12700">
              <a:solidFill>
                <a:schemeClr val="tx1"/>
              </a:solidFill>
              <a:miter lim="800000"/>
              <a:headEnd/>
              <a:tailEnd/>
            </a:ln>
            <a:effectLst>
              <a:outerShdw dist="107763" dir="18900000" algn="ctr" rotWithShape="0">
                <a:schemeClr val="tx2"/>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sp>
          <p:nvSpPr>
            <p:cNvPr id="9" name="Rectangle 10" descr="[DECORATIVE]"/>
            <p:cNvSpPr>
              <a:spLocks noChangeArrowheads="1"/>
            </p:cNvSpPr>
            <p:nvPr/>
          </p:nvSpPr>
          <p:spPr bwMode="auto">
            <a:xfrm>
              <a:off x="5721350" y="2212975"/>
              <a:ext cx="2447925" cy="1663700"/>
            </a:xfrm>
            <a:prstGeom prst="rect">
              <a:avLst/>
            </a:prstGeom>
            <a:gradFill rotWithShape="0">
              <a:gsLst>
                <a:gs pos="0">
                  <a:srgbClr val="F39FD1"/>
                </a:gs>
                <a:gs pos="50000">
                  <a:srgbClr val="F9CFE8"/>
                </a:gs>
                <a:gs pos="100000">
                  <a:srgbClr val="F39FD1"/>
                </a:gs>
              </a:gsLst>
              <a:lin ang="18900000" scaled="1"/>
            </a:gradFill>
            <a:ln w="12700">
              <a:solidFill>
                <a:schemeClr val="tx1"/>
              </a:solidFill>
              <a:miter lim="800000"/>
              <a:headEnd/>
              <a:tailEnd/>
            </a:ln>
            <a:effectLst>
              <a:outerShdw dist="107763" dir="18900000" algn="ctr" rotWithShape="0">
                <a:schemeClr val="tx2"/>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sp>
          <p:nvSpPr>
            <p:cNvPr id="11" name="Rectangle 11" descr="[DECORATIVE]"/>
            <p:cNvSpPr>
              <a:spLocks noChangeArrowheads="1"/>
            </p:cNvSpPr>
            <p:nvPr/>
          </p:nvSpPr>
          <p:spPr bwMode="auto">
            <a:xfrm>
              <a:off x="2768600" y="4076700"/>
              <a:ext cx="2405063" cy="1663700"/>
            </a:xfrm>
            <a:prstGeom prst="rect">
              <a:avLst/>
            </a:prstGeom>
            <a:gradFill rotWithShape="0">
              <a:gsLst>
                <a:gs pos="0">
                  <a:srgbClr val="A2C1FE"/>
                </a:gs>
                <a:gs pos="50000">
                  <a:srgbClr val="D0E0FE"/>
                </a:gs>
                <a:gs pos="100000">
                  <a:srgbClr val="A2C1FE"/>
                </a:gs>
              </a:gsLst>
              <a:lin ang="18900000" scaled="1"/>
            </a:gradFill>
            <a:ln w="12700">
              <a:solidFill>
                <a:schemeClr val="tx1"/>
              </a:solidFill>
              <a:miter lim="800000"/>
              <a:headEnd/>
              <a:tailEnd/>
            </a:ln>
            <a:effectLst>
              <a:outerShdw dist="107763" dir="18900000" algn="ctr" rotWithShape="0">
                <a:schemeClr val="tx2"/>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sp>
          <p:nvSpPr>
            <p:cNvPr id="13" name="Rectangle 11" descr="[DECORATIVE]"/>
            <p:cNvSpPr>
              <a:spLocks noChangeArrowheads="1"/>
            </p:cNvSpPr>
            <p:nvPr/>
          </p:nvSpPr>
          <p:spPr bwMode="auto">
            <a:xfrm>
              <a:off x="5743575" y="4065588"/>
              <a:ext cx="2403475" cy="1663700"/>
            </a:xfrm>
            <a:prstGeom prst="rect">
              <a:avLst/>
            </a:prstGeom>
            <a:gradFill rotWithShape="0">
              <a:gsLst>
                <a:gs pos="0">
                  <a:srgbClr val="A2C1FE"/>
                </a:gs>
                <a:gs pos="50000">
                  <a:srgbClr val="D0E0FE"/>
                </a:gs>
                <a:gs pos="100000">
                  <a:srgbClr val="A2C1FE"/>
                </a:gs>
              </a:gsLst>
              <a:lin ang="18900000" scaled="1"/>
            </a:gradFill>
            <a:ln w="12700">
              <a:solidFill>
                <a:schemeClr val="tx1"/>
              </a:solidFill>
              <a:miter lim="800000"/>
              <a:headEnd/>
              <a:tailEnd/>
            </a:ln>
            <a:effectLst>
              <a:outerShdw dist="107763" dir="18900000" algn="ctr" rotWithShape="0">
                <a:schemeClr val="tx2"/>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sp>
          <p:nvSpPr>
            <p:cNvPr id="16" name="AutoShape 23" descr="[DECORATIVE]"/>
            <p:cNvSpPr>
              <a:spLocks noChangeArrowheads="1"/>
            </p:cNvSpPr>
            <p:nvPr/>
          </p:nvSpPr>
          <p:spPr bwMode="auto">
            <a:xfrm rot="10800000" flipH="1">
              <a:off x="1946275" y="4622800"/>
              <a:ext cx="825500" cy="368300"/>
            </a:xfrm>
            <a:prstGeom prst="rightArrow">
              <a:avLst>
                <a:gd name="adj1" fmla="val 50000"/>
                <a:gd name="adj2" fmla="val 64045"/>
              </a:avLst>
            </a:prstGeom>
            <a:gradFill rotWithShape="0">
              <a:gsLst>
                <a:gs pos="0">
                  <a:srgbClr val="618FFD"/>
                </a:gs>
                <a:gs pos="100000">
                  <a:srgbClr val="4464B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sp>
          <p:nvSpPr>
            <p:cNvPr id="17" name="Rectangle 16" descr="[DECORATIVE]"/>
            <p:cNvSpPr>
              <a:spLocks noChangeArrowheads="1"/>
            </p:cNvSpPr>
            <p:nvPr/>
          </p:nvSpPr>
          <p:spPr bwMode="auto">
            <a:xfrm>
              <a:off x="468313" y="2133600"/>
              <a:ext cx="1511300" cy="3516313"/>
            </a:xfrm>
            <a:prstGeom prst="rect">
              <a:avLst/>
            </a:prstGeom>
            <a:gradFill rotWithShape="0">
              <a:gsLst>
                <a:gs pos="0">
                  <a:srgbClr val="A3F25F"/>
                </a:gs>
                <a:gs pos="50000">
                  <a:srgbClr val="D1F8AF"/>
                </a:gs>
                <a:gs pos="100000">
                  <a:srgbClr val="A3F25F"/>
                </a:gs>
              </a:gsLst>
              <a:lin ang="18900000" scaled="1"/>
            </a:gradFill>
            <a:ln w="12700">
              <a:solidFill>
                <a:schemeClr val="tx1"/>
              </a:solidFill>
              <a:miter lim="800000"/>
              <a:headEnd/>
              <a:tailEnd/>
            </a:ln>
            <a:effectLst>
              <a:outerShdw dist="107763" dir="18900000" algn="ctr" rotWithShape="0">
                <a:schemeClr val="tx2"/>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cxnSp>
          <p:nvCxnSpPr>
            <p:cNvPr id="20" name="Ευθεία γραμμή σύνδεσης 19" descr="[DECORATIVE]"/>
            <p:cNvCxnSpPr>
              <a:stCxn id="17" idx="1"/>
              <a:endCxn id="17" idx="3"/>
            </p:cNvCxnSpPr>
            <p:nvPr/>
          </p:nvCxnSpPr>
          <p:spPr>
            <a:xfrm>
              <a:off x="468313" y="3890963"/>
              <a:ext cx="15113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AutoShape 23" descr="[DECORATIVE]"/>
            <p:cNvSpPr>
              <a:spLocks noChangeArrowheads="1"/>
            </p:cNvSpPr>
            <p:nvPr/>
          </p:nvSpPr>
          <p:spPr bwMode="auto">
            <a:xfrm rot="10800000" flipH="1">
              <a:off x="1954213" y="2836863"/>
              <a:ext cx="825500" cy="368300"/>
            </a:xfrm>
            <a:prstGeom prst="rightArrow">
              <a:avLst>
                <a:gd name="adj1" fmla="val 50000"/>
                <a:gd name="adj2" fmla="val 64045"/>
              </a:avLst>
            </a:prstGeom>
            <a:gradFill rotWithShape="0">
              <a:gsLst>
                <a:gs pos="0">
                  <a:srgbClr val="618FFD"/>
                </a:gs>
                <a:gs pos="100000">
                  <a:srgbClr val="4464B1"/>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l-GR" altLang="el-GR"/>
            </a:p>
          </p:txBody>
        </p:sp>
      </p:grpSp>
      <p:sp>
        <p:nvSpPr>
          <p:cNvPr id="19" name="Rectangle 20"/>
          <p:cNvSpPr>
            <a:spLocks noChangeArrowheads="1"/>
          </p:cNvSpPr>
          <p:nvPr/>
        </p:nvSpPr>
        <p:spPr bwMode="auto">
          <a:xfrm>
            <a:off x="468313" y="2628900"/>
            <a:ext cx="1511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l-GR" altLang="el-GR" sz="1800">
                <a:latin typeface="Arial Narrow" panose="020B0606020202030204" pitchFamily="34" charset="0"/>
              </a:rPr>
              <a:t>Στρατηγικές Ενέργειες</a:t>
            </a:r>
            <a:endParaRPr lang="en-US" altLang="el-GR" sz="1800">
              <a:latin typeface="Arial Narrow" panose="020B0606020202030204" pitchFamily="34" charset="0"/>
            </a:endParaRPr>
          </a:p>
        </p:txBody>
      </p:sp>
      <p:sp>
        <p:nvSpPr>
          <p:cNvPr id="8" name="Rectangle 17"/>
          <p:cNvSpPr>
            <a:spLocks noChangeArrowheads="1"/>
          </p:cNvSpPr>
          <p:nvPr/>
        </p:nvSpPr>
        <p:spPr bwMode="auto">
          <a:xfrm>
            <a:off x="2768600" y="2654300"/>
            <a:ext cx="2522538"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l-GR" altLang="el-GR" sz="1800" dirty="0">
                <a:latin typeface="Arial Narrow" panose="020B0606020202030204" pitchFamily="34" charset="0"/>
              </a:rPr>
              <a:t>Προγραμματισμός Ανθρωπίνων Πόρων</a:t>
            </a:r>
            <a:endParaRPr lang="en-US" altLang="el-GR" sz="1800" dirty="0">
              <a:latin typeface="Arial Narrow" panose="020B0606020202030204" pitchFamily="34" charset="0"/>
            </a:endParaRPr>
          </a:p>
        </p:txBody>
      </p:sp>
      <p:sp>
        <p:nvSpPr>
          <p:cNvPr id="10" name="Rectangle 17"/>
          <p:cNvSpPr>
            <a:spLocks noChangeArrowheads="1"/>
          </p:cNvSpPr>
          <p:nvPr/>
        </p:nvSpPr>
        <p:spPr bwMode="auto">
          <a:xfrm>
            <a:off x="5721350" y="2662238"/>
            <a:ext cx="2522538"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l-GR" altLang="el-GR" sz="1800">
                <a:latin typeface="Arial Narrow" panose="020B0606020202030204" pitchFamily="34" charset="0"/>
              </a:rPr>
              <a:t>Σχεδιασμός Συστημάτων Ανταμοιβής</a:t>
            </a:r>
            <a:endParaRPr lang="en-US" altLang="el-GR" sz="1800">
              <a:latin typeface="Arial Narrow" panose="020B0606020202030204" pitchFamily="34" charset="0"/>
            </a:endParaRPr>
          </a:p>
        </p:txBody>
      </p:sp>
      <p:sp>
        <p:nvSpPr>
          <p:cNvPr id="18" name="Rectangle 20"/>
          <p:cNvSpPr>
            <a:spLocks noChangeArrowheads="1"/>
          </p:cNvSpPr>
          <p:nvPr/>
        </p:nvSpPr>
        <p:spPr bwMode="auto">
          <a:xfrm>
            <a:off x="468313" y="4505325"/>
            <a:ext cx="1511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l-GR" altLang="el-GR" sz="1800">
                <a:latin typeface="Arial Narrow" panose="020B0606020202030204" pitchFamily="34" charset="0"/>
              </a:rPr>
              <a:t>Λειτουργικές Ενέργειες</a:t>
            </a:r>
            <a:endParaRPr lang="en-US" altLang="el-GR" sz="1800">
              <a:latin typeface="Arial Narrow" panose="020B0606020202030204" pitchFamily="34" charset="0"/>
            </a:endParaRPr>
          </a:p>
        </p:txBody>
      </p:sp>
      <p:sp>
        <p:nvSpPr>
          <p:cNvPr id="12" name="Rectangle 20"/>
          <p:cNvSpPr>
            <a:spLocks noChangeArrowheads="1"/>
          </p:cNvSpPr>
          <p:nvPr/>
        </p:nvSpPr>
        <p:spPr bwMode="auto">
          <a:xfrm>
            <a:off x="3057525" y="4575175"/>
            <a:ext cx="182245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l-GR" altLang="el-GR" sz="1800">
                <a:latin typeface="Arial Narrow" panose="020B0606020202030204" pitchFamily="34" charset="0"/>
              </a:rPr>
              <a:t>Επιλογή Υποψηφίων</a:t>
            </a:r>
            <a:endParaRPr lang="en-US" altLang="el-GR" sz="1800">
              <a:latin typeface="Arial Narrow" panose="020B0606020202030204" pitchFamily="34" charset="0"/>
            </a:endParaRPr>
          </a:p>
        </p:txBody>
      </p:sp>
      <p:sp>
        <p:nvSpPr>
          <p:cNvPr id="14" name="Rectangle 20"/>
          <p:cNvSpPr>
            <a:spLocks noChangeArrowheads="1"/>
          </p:cNvSpPr>
          <p:nvPr/>
        </p:nvSpPr>
        <p:spPr bwMode="auto">
          <a:xfrm>
            <a:off x="6032500" y="4564063"/>
            <a:ext cx="182245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l-GR" altLang="el-GR" sz="1800">
                <a:latin typeface="Arial Narrow" panose="020B0606020202030204" pitchFamily="34" charset="0"/>
              </a:rPr>
              <a:t>Εκπαίδευση Εργαζομένων</a:t>
            </a:r>
            <a:endParaRPr lang="en-US" altLang="el-GR" sz="1800">
              <a:latin typeface="Arial Narrow" panose="020B0606020202030204"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285725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76872"/>
            <a:ext cx="8229600" cy="1143000"/>
          </a:xfrm>
        </p:spPr>
        <p:txBody>
          <a:bodyPr>
            <a:noAutofit/>
          </a:bodyPr>
          <a:lstStyle/>
          <a:p>
            <a:r>
              <a:rPr lang="el-GR" dirty="0"/>
              <a:t>Ε ν έ ρ γ ε ι ε ς   Δ ι ο ί κ η σ η ς  </a:t>
            </a:r>
            <a:br>
              <a:rPr lang="el-GR" dirty="0"/>
            </a:br>
            <a:r>
              <a:rPr lang="el-GR" dirty="0"/>
              <a:t/>
            </a:r>
            <a:br>
              <a:rPr lang="el-GR" dirty="0"/>
            </a:br>
            <a:r>
              <a:rPr lang="el-GR" dirty="0"/>
              <a:t>Α ν θ ρ ώ π ι ν ω ν   Π ό ρ ω ν</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340016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1. Προγραμματισμός Ανθρώπινων Πόρων</a:t>
            </a:r>
          </a:p>
        </p:txBody>
      </p:sp>
      <p:sp>
        <p:nvSpPr>
          <p:cNvPr id="15" name="Ορθογώνιο 14"/>
          <p:cNvSpPr/>
          <p:nvPr/>
        </p:nvSpPr>
        <p:spPr>
          <a:xfrm>
            <a:off x="313220" y="1412776"/>
            <a:ext cx="8568952" cy="4832092"/>
          </a:xfrm>
          <a:prstGeom prst="rect">
            <a:avLst/>
          </a:prstGeom>
        </p:spPr>
        <p:txBody>
          <a:bodyPr wrap="square">
            <a:spAutoFit/>
          </a:bodyPr>
          <a:lstStyle/>
          <a:p>
            <a:pPr>
              <a:defRPr/>
            </a:pPr>
            <a:r>
              <a:rPr lang="el-GR" sz="2800" dirty="0">
                <a:latin typeface="Arial Narrow" pitchFamily="34" charset="0"/>
              </a:rPr>
              <a:t>Αρμοδιότητα στρατηγικού κυρίως χαρακτήρα, με στόχο την ανάλυση του εξωτερικού και εσωτερικού περιβάλλοντος της επιχείρησης, ώστε να προσδιορισθούν τα παρακάτω:</a:t>
            </a:r>
          </a:p>
          <a:p>
            <a:pPr marL="457200" indent="-457200">
              <a:buFont typeface="Arial" panose="020B0604020202020204" pitchFamily="34" charset="0"/>
              <a:buChar char="•"/>
              <a:defRPr/>
            </a:pPr>
            <a:r>
              <a:rPr lang="el-GR" sz="2800" b="1" dirty="0" smtClean="0">
                <a:solidFill>
                  <a:srgbClr val="0000FF"/>
                </a:solidFill>
                <a:latin typeface="Arial Narrow" pitchFamily="34" charset="0"/>
              </a:rPr>
              <a:t>Πρόβλεψη</a:t>
            </a:r>
            <a:r>
              <a:rPr lang="el-GR" sz="2800" dirty="0" smtClean="0">
                <a:latin typeface="Arial Narrow" pitchFamily="34" charset="0"/>
              </a:rPr>
              <a:t> </a:t>
            </a:r>
            <a:r>
              <a:rPr lang="el-GR" sz="2800" dirty="0">
                <a:latin typeface="Arial Narrow" pitchFamily="34" charset="0"/>
              </a:rPr>
              <a:t>αναγκών της επιχείρησης σε ανθρώπινο δυναμικό για την κάλυψη των μελλοντικών θέσεων </a:t>
            </a:r>
            <a:r>
              <a:rPr lang="el-GR" sz="2800" dirty="0" smtClean="0">
                <a:latin typeface="Arial Narrow" pitchFamily="34" charset="0"/>
              </a:rPr>
              <a:t>εργασίας.</a:t>
            </a:r>
            <a:endParaRPr lang="el-GR" sz="2800" dirty="0">
              <a:latin typeface="Arial Narrow" pitchFamily="34" charset="0"/>
            </a:endParaRPr>
          </a:p>
          <a:p>
            <a:pPr marL="457200" indent="-457200">
              <a:buFont typeface="Arial" panose="020B0604020202020204" pitchFamily="34" charset="0"/>
              <a:buChar char="•"/>
              <a:defRPr/>
            </a:pPr>
            <a:r>
              <a:rPr lang="el-GR" sz="2800" b="1" dirty="0" smtClean="0">
                <a:solidFill>
                  <a:srgbClr val="0000FF"/>
                </a:solidFill>
                <a:latin typeface="Arial Narrow" pitchFamily="34" charset="0"/>
              </a:rPr>
              <a:t>Διερεύνηση</a:t>
            </a:r>
            <a:r>
              <a:rPr lang="el-GR" sz="2800" dirty="0" smtClean="0">
                <a:latin typeface="Arial Narrow" pitchFamily="34" charset="0"/>
              </a:rPr>
              <a:t> </a:t>
            </a:r>
            <a:r>
              <a:rPr lang="el-GR" sz="2800" dirty="0">
                <a:latin typeface="Arial Narrow" pitchFamily="34" charset="0"/>
              </a:rPr>
              <a:t>των συνθηκών της αγοράς εργασίας, ώστε να προσδιορισθεί με ακρίβεια η προσφορά του ανθρωπίνου </a:t>
            </a:r>
            <a:r>
              <a:rPr lang="el-GR" sz="2800" dirty="0" smtClean="0">
                <a:latin typeface="Arial Narrow" pitchFamily="34" charset="0"/>
              </a:rPr>
              <a:t>δυναμικού.</a:t>
            </a:r>
            <a:endParaRPr lang="el-GR" sz="2800" dirty="0">
              <a:latin typeface="Arial Narrow" pitchFamily="34" charset="0"/>
            </a:endParaRPr>
          </a:p>
          <a:p>
            <a:pPr marL="457200" indent="-457200">
              <a:buFont typeface="Arial" panose="020B0604020202020204" pitchFamily="34" charset="0"/>
              <a:buChar char="•"/>
              <a:defRPr/>
            </a:pPr>
            <a:r>
              <a:rPr lang="el-GR" sz="2800" b="1" dirty="0" smtClean="0">
                <a:solidFill>
                  <a:srgbClr val="0000FF"/>
                </a:solidFill>
                <a:latin typeface="Arial Narrow" pitchFamily="34" charset="0"/>
              </a:rPr>
              <a:t>Καταγραφή</a:t>
            </a:r>
            <a:r>
              <a:rPr lang="el-GR" sz="2800" dirty="0" smtClean="0">
                <a:solidFill>
                  <a:srgbClr val="0000FF"/>
                </a:solidFill>
                <a:latin typeface="Arial Narrow" pitchFamily="34" charset="0"/>
              </a:rPr>
              <a:t> </a:t>
            </a:r>
            <a:r>
              <a:rPr lang="el-GR" sz="2800" dirty="0">
                <a:latin typeface="Arial Narrow" pitchFamily="34" charset="0"/>
              </a:rPr>
              <a:t>αριθμού εργαζομένων, ειδικοτήτων τους καθώς και δεξιοτήτων και </a:t>
            </a:r>
            <a:r>
              <a:rPr lang="el-GR" sz="2800" dirty="0" smtClean="0">
                <a:latin typeface="Arial Narrow" pitchFamily="34" charset="0"/>
              </a:rPr>
              <a:t>ικανοτήτων.</a:t>
            </a:r>
            <a:endParaRPr lang="el-GR" sz="2800" dirty="0">
              <a:latin typeface="Arial Narrow"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13</a:t>
            </a:fld>
            <a:endParaRPr kumimoji="0" lang="en-US" dirty="0"/>
          </a:p>
        </p:txBody>
      </p:sp>
    </p:spTree>
    <p:custDataLst>
      <p:tags r:id="rId1"/>
    </p:custDataLst>
    <p:extLst>
      <p:ext uri="{BB962C8B-B14F-4D97-AF65-F5344CB8AC3E}">
        <p14:creationId xmlns:p14="http://schemas.microsoft.com/office/powerpoint/2010/main" val="150025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2. Ανάλυση Θέσεων Εργασίας</a:t>
            </a:r>
          </a:p>
        </p:txBody>
      </p:sp>
      <p:sp>
        <p:nvSpPr>
          <p:cNvPr id="15" name="Ορθογώνιο 14"/>
          <p:cNvSpPr/>
          <p:nvPr/>
        </p:nvSpPr>
        <p:spPr>
          <a:xfrm>
            <a:off x="313220" y="1412776"/>
            <a:ext cx="8568952" cy="4401205"/>
          </a:xfrm>
          <a:prstGeom prst="rect">
            <a:avLst/>
          </a:prstGeom>
        </p:spPr>
        <p:txBody>
          <a:bodyPr wrap="square">
            <a:spAutoFit/>
          </a:bodyPr>
          <a:lstStyle/>
          <a:p>
            <a:pPr>
              <a:defRPr/>
            </a:pPr>
            <a:r>
              <a:rPr lang="el-GR" sz="2800" dirty="0">
                <a:latin typeface="Arial Narrow" pitchFamily="34" charset="0"/>
              </a:rPr>
              <a:t>Στοχεύει στον προσδιορισμό των θέσεων εργασίας που έχουν ήδη προγραμματισθεί. Πρόκειται για μια διαδικασία περιγραφής και καταγραφής πληροφοριών: </a:t>
            </a:r>
          </a:p>
          <a:p>
            <a:pPr marL="457200" indent="-457200">
              <a:buFont typeface="Arial" panose="020B0604020202020204" pitchFamily="34" charset="0"/>
              <a:buChar char="•"/>
              <a:defRPr/>
            </a:pPr>
            <a:r>
              <a:rPr lang="el-GR" sz="2800" b="1" dirty="0">
                <a:solidFill>
                  <a:srgbClr val="0000FF"/>
                </a:solidFill>
                <a:latin typeface="Arial Narrow" pitchFamily="34" charset="0"/>
              </a:rPr>
              <a:t>Περιγραφή Εργασίας </a:t>
            </a:r>
            <a:r>
              <a:rPr lang="el-GR" sz="2800" dirty="0">
                <a:latin typeface="Arial Narrow" pitchFamily="34" charset="0"/>
              </a:rPr>
              <a:t>(</a:t>
            </a:r>
            <a:r>
              <a:rPr lang="el-GR" sz="2800" dirty="0" err="1">
                <a:latin typeface="Arial Narrow" pitchFamily="34" charset="0"/>
              </a:rPr>
              <a:t>Job</a:t>
            </a:r>
            <a:r>
              <a:rPr lang="el-GR" sz="2800" dirty="0">
                <a:latin typeface="Arial Narrow" pitchFamily="34" charset="0"/>
              </a:rPr>
              <a:t> </a:t>
            </a:r>
            <a:r>
              <a:rPr lang="el-GR" sz="2800" dirty="0" err="1">
                <a:latin typeface="Arial Narrow" pitchFamily="34" charset="0"/>
              </a:rPr>
              <a:t>Description</a:t>
            </a:r>
            <a:r>
              <a:rPr lang="el-GR" sz="2800" dirty="0">
                <a:latin typeface="Arial Narrow" pitchFamily="34" charset="0"/>
              </a:rPr>
              <a:t>): τι πρέπει να κάνει ο κάτοχος μιας συγκεκριμένης θέσης εργασίας «Πορτραίτο», πως πρέπει να εκτελείται μια εργασία, ποιος ο σκοπός της, ποιες οι συνθήκες και το περιβάλλον</a:t>
            </a:r>
          </a:p>
          <a:p>
            <a:pPr marL="457200" indent="-457200">
              <a:buFont typeface="Arial" panose="020B0604020202020204" pitchFamily="34" charset="0"/>
              <a:buChar char="•"/>
              <a:defRPr/>
            </a:pPr>
            <a:r>
              <a:rPr lang="el-GR" sz="2800" b="1" dirty="0">
                <a:solidFill>
                  <a:srgbClr val="0000FF"/>
                </a:solidFill>
                <a:latin typeface="Arial Narrow" pitchFamily="34" charset="0"/>
              </a:rPr>
              <a:t>Προδιαγραφή Εργασίας </a:t>
            </a:r>
            <a:r>
              <a:rPr lang="el-GR" sz="2800" dirty="0">
                <a:latin typeface="Arial Narrow" pitchFamily="34" charset="0"/>
              </a:rPr>
              <a:t>(</a:t>
            </a:r>
            <a:r>
              <a:rPr lang="el-GR" sz="2800" dirty="0" err="1">
                <a:latin typeface="Arial Narrow" pitchFamily="34" charset="0"/>
              </a:rPr>
              <a:t>Job</a:t>
            </a:r>
            <a:r>
              <a:rPr lang="el-GR" sz="2800" dirty="0">
                <a:latin typeface="Arial Narrow" pitchFamily="34" charset="0"/>
              </a:rPr>
              <a:t> </a:t>
            </a:r>
            <a:r>
              <a:rPr lang="el-GR" sz="2800" dirty="0" err="1">
                <a:latin typeface="Arial Narrow" pitchFamily="34" charset="0"/>
              </a:rPr>
              <a:t>Specification</a:t>
            </a:r>
            <a:r>
              <a:rPr lang="el-GR" sz="2800" dirty="0">
                <a:latin typeface="Arial Narrow" pitchFamily="34" charset="0"/>
              </a:rPr>
              <a:t>): περιέχει τα ελάχιστα προσόντα (ικανότητες/δεξιότητες)που απαιτούνται, ώστε μια συγκεκριμένη εργασία να εκτελείται ικανοποιητικά</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14</a:t>
            </a:fld>
            <a:endParaRPr kumimoji="0" lang="en-US" dirty="0"/>
          </a:p>
        </p:txBody>
      </p:sp>
    </p:spTree>
    <p:custDataLst>
      <p:tags r:id="rId1"/>
    </p:custDataLst>
    <p:extLst>
      <p:ext uri="{BB962C8B-B14F-4D97-AF65-F5344CB8AC3E}">
        <p14:creationId xmlns:p14="http://schemas.microsoft.com/office/powerpoint/2010/main" val="263572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3. Προσέλκυση &amp; Επιλογή Υποψηφίων</a:t>
            </a:r>
          </a:p>
        </p:txBody>
      </p:sp>
      <p:sp>
        <p:nvSpPr>
          <p:cNvPr id="15" name="Ορθογώνιο 14"/>
          <p:cNvSpPr/>
          <p:nvPr/>
        </p:nvSpPr>
        <p:spPr>
          <a:xfrm>
            <a:off x="313220" y="1412776"/>
            <a:ext cx="8568952" cy="3970318"/>
          </a:xfrm>
          <a:prstGeom prst="rect">
            <a:avLst/>
          </a:prstGeom>
        </p:spPr>
        <p:txBody>
          <a:bodyPr wrap="square">
            <a:spAutoFit/>
          </a:bodyPr>
          <a:lstStyle/>
          <a:p>
            <a:pPr>
              <a:defRPr/>
            </a:pPr>
            <a:r>
              <a:rPr lang="el-GR" sz="2800" dirty="0">
                <a:latin typeface="Arial Narrow" pitchFamily="34" charset="0"/>
              </a:rPr>
              <a:t>Στοχεύει στην κάλυψη κενών θέσεων εργασίας για την επιχείρηση. Συνεπώς πρώτη μέριμνα </a:t>
            </a:r>
            <a:r>
              <a:rPr lang="el-GR" sz="2800" dirty="0" smtClean="0">
                <a:latin typeface="Arial Narrow" pitchFamily="34" charset="0"/>
              </a:rPr>
              <a:t>θεωρείται:</a:t>
            </a:r>
          </a:p>
          <a:p>
            <a:pPr marL="457200" indent="-457200">
              <a:buFont typeface="Arial" panose="020B0604020202020204" pitchFamily="34" charset="0"/>
              <a:buChar char="•"/>
              <a:defRPr/>
            </a:pP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η αποτελεσματική δημοσιοποίηση των θέσεων εργασίας με στόχο τον εντοπισμό των καλύτερων υποψηφίων, είτε προέρχονται από την αγορά εργασίας είτε μέσα από την ίδια την επιχείρηση.</a:t>
            </a:r>
          </a:p>
          <a:p>
            <a:pPr marL="457200" indent="-457200">
              <a:buFont typeface="Arial" panose="020B0604020202020204" pitchFamily="34" charset="0"/>
              <a:buChar char="•"/>
              <a:defRPr/>
            </a:pPr>
            <a:r>
              <a:rPr lang="el-GR" sz="2800" dirty="0">
                <a:latin typeface="Arial Narrow" pitchFamily="34" charset="0"/>
              </a:rPr>
              <a:t>πρόσκληση και επιλογή των πλέον ικανών υποψηφίων με τις κατάλληλες </a:t>
            </a:r>
            <a:r>
              <a:rPr lang="el-GR" sz="2800" dirty="0" smtClean="0">
                <a:latin typeface="Arial Narrow" pitchFamily="34" charset="0"/>
              </a:rPr>
              <a:t>μεθόδους.</a:t>
            </a:r>
            <a:endParaRPr lang="el-GR" sz="2800" dirty="0">
              <a:latin typeface="Arial Narrow"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15</a:t>
            </a:fld>
            <a:endParaRPr kumimoji="0" lang="en-US" dirty="0"/>
          </a:p>
        </p:txBody>
      </p:sp>
    </p:spTree>
    <p:custDataLst>
      <p:tags r:id="rId1"/>
    </p:custDataLst>
    <p:extLst>
      <p:ext uri="{BB962C8B-B14F-4D97-AF65-F5344CB8AC3E}">
        <p14:creationId xmlns:p14="http://schemas.microsoft.com/office/powerpoint/2010/main" val="152417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4. Εκπαίδευση &amp; Ανάπτυξη </a:t>
            </a:r>
            <a:br>
              <a:rPr lang="el-GR" sz="3200" dirty="0"/>
            </a:br>
            <a:r>
              <a:rPr lang="el-GR" sz="3200" dirty="0"/>
              <a:t>Ανθρωπίνων Πόρων</a:t>
            </a:r>
          </a:p>
        </p:txBody>
      </p:sp>
      <p:sp>
        <p:nvSpPr>
          <p:cNvPr id="15" name="Ορθογώνιο 14"/>
          <p:cNvSpPr/>
          <p:nvPr/>
        </p:nvSpPr>
        <p:spPr>
          <a:xfrm>
            <a:off x="313220" y="1412776"/>
            <a:ext cx="8568952" cy="4401205"/>
          </a:xfrm>
          <a:prstGeom prst="rect">
            <a:avLst/>
          </a:prstGeom>
        </p:spPr>
        <p:txBody>
          <a:bodyPr wrap="square">
            <a:spAutoFit/>
          </a:bodyPr>
          <a:lstStyle/>
          <a:p>
            <a:pPr>
              <a:defRPr/>
            </a:pPr>
            <a:r>
              <a:rPr lang="el-GR" sz="2800" dirty="0">
                <a:latin typeface="Arial Narrow" pitchFamily="34" charset="0"/>
              </a:rPr>
              <a:t>Θεωρείται μια συνεχής διαδικασία που προσδίδει στον οργανισμό ανταγωνιστικό πλεονέκτημα όταν αυτή υλοποιείται με συγκεκριμένους μεθόδους και διαδικασίες: </a:t>
            </a:r>
          </a:p>
          <a:p>
            <a:pPr marL="457200" indent="-457200">
              <a:buFont typeface="Arial" panose="020B0604020202020204" pitchFamily="34" charset="0"/>
              <a:buChar char="•"/>
              <a:defRPr/>
            </a:pPr>
            <a:r>
              <a:rPr lang="el-GR" sz="2800" dirty="0">
                <a:latin typeface="Arial Narrow" pitchFamily="34" charset="0"/>
              </a:rPr>
              <a:t>για νεοπροσλαμβανόμενο προσωπικό που προέρχεται από την αγορά εργασίας και συνήθως δεν έχει όλες τις απαιτούμενες γνώσεις και ικανότητες για την επιτυχή εκτέλεση των </a:t>
            </a:r>
            <a:r>
              <a:rPr lang="el-GR" sz="2800" dirty="0" smtClean="0">
                <a:latin typeface="Arial Narrow" pitchFamily="34" charset="0"/>
              </a:rPr>
              <a:t>καθηκόντων. </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για το ήδη υπάρχον προσωπικό που έχει μετατεθεί ή προαχθεί και θα πρέπει να ανταποκριθεί στις υψηλότερες απαιτήσεις των θέσεων.</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16</a:t>
            </a:fld>
            <a:endParaRPr kumimoji="0" lang="en-US" dirty="0"/>
          </a:p>
        </p:txBody>
      </p:sp>
    </p:spTree>
    <p:custDataLst>
      <p:tags r:id="rId1"/>
    </p:custDataLst>
    <p:extLst>
      <p:ext uri="{BB962C8B-B14F-4D97-AF65-F5344CB8AC3E}">
        <p14:creationId xmlns:p14="http://schemas.microsoft.com/office/powerpoint/2010/main" val="397297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5. Αξιολόγηση της Απόδοσης</a:t>
            </a:r>
          </a:p>
        </p:txBody>
      </p:sp>
      <p:sp>
        <p:nvSpPr>
          <p:cNvPr id="15" name="Ορθογώνιο 14"/>
          <p:cNvSpPr/>
          <p:nvPr/>
        </p:nvSpPr>
        <p:spPr>
          <a:xfrm>
            <a:off x="313220" y="1412776"/>
            <a:ext cx="8568952" cy="3970318"/>
          </a:xfrm>
          <a:prstGeom prst="rect">
            <a:avLst/>
          </a:prstGeom>
        </p:spPr>
        <p:txBody>
          <a:bodyPr wrap="square">
            <a:spAutoFit/>
          </a:bodyPr>
          <a:lstStyle/>
          <a:p>
            <a:pPr>
              <a:defRPr/>
            </a:pPr>
            <a:r>
              <a:rPr lang="el-GR" sz="2800" dirty="0">
                <a:latin typeface="Arial Narrow" pitchFamily="34" charset="0"/>
              </a:rPr>
              <a:t>Βάση συγκεκριμένων κριτηρίων &amp; μεθόδων είτε διενεργείτε από στελέχη του τμήματος ΑΠ είτε από τον άμεσο προϊστάμενο:</a:t>
            </a:r>
          </a:p>
          <a:p>
            <a:pPr marL="457200" indent="-457200">
              <a:buFont typeface="Arial" panose="020B0604020202020204" pitchFamily="34" charset="0"/>
              <a:buChar char="•"/>
              <a:defRPr/>
            </a:pPr>
            <a:r>
              <a:rPr lang="el-GR" sz="2800" dirty="0">
                <a:latin typeface="Arial Narrow" pitchFamily="34" charset="0"/>
              </a:rPr>
              <a:t>διαπιστώνουμε το μέγεθος της συνεισφοράς του </a:t>
            </a:r>
            <a:r>
              <a:rPr lang="el-GR" sz="2800" dirty="0" smtClean="0">
                <a:latin typeface="Arial Narrow" pitchFamily="34" charset="0"/>
              </a:rPr>
              <a:t>εργαζόμενου.</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εντοπίζουμε τα σημεία στα οποία υστερεί ή </a:t>
            </a:r>
            <a:r>
              <a:rPr lang="el-GR" sz="2800" dirty="0" smtClean="0">
                <a:latin typeface="Arial Narrow" pitchFamily="34" charset="0"/>
              </a:rPr>
              <a:t>υπερτερεί.</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ενημερώνουμε και να συμβουλεύουμε τον εργαζόμενο για την αποδοτικότητά </a:t>
            </a:r>
            <a:r>
              <a:rPr lang="el-GR" sz="2800" dirty="0" smtClean="0">
                <a:latin typeface="Arial Narrow" pitchFamily="34" charset="0"/>
              </a:rPr>
              <a:t>του.</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αναλαμβάνουμε ανάλογες πρωτοβουλίες, διορθωτικές ή </a:t>
            </a:r>
            <a:r>
              <a:rPr lang="el-GR" sz="2800" dirty="0" err="1" smtClean="0">
                <a:latin typeface="Arial Narrow" pitchFamily="34" charset="0"/>
              </a:rPr>
              <a:t>επιβραβευτικές</a:t>
            </a:r>
            <a:r>
              <a:rPr lang="el-GR" sz="2800" dirty="0" smtClean="0">
                <a:latin typeface="Arial Narrow" pitchFamily="34" charset="0"/>
              </a:rPr>
              <a:t>.</a:t>
            </a:r>
            <a:endParaRPr lang="el-GR" sz="2800" dirty="0">
              <a:latin typeface="Arial Narrow"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17</a:t>
            </a:fld>
            <a:endParaRPr kumimoji="0" lang="en-US" dirty="0"/>
          </a:p>
        </p:txBody>
      </p:sp>
    </p:spTree>
    <p:custDataLst>
      <p:tags r:id="rId1"/>
    </p:custDataLst>
    <p:extLst>
      <p:ext uri="{BB962C8B-B14F-4D97-AF65-F5344CB8AC3E}">
        <p14:creationId xmlns:p14="http://schemas.microsoft.com/office/powerpoint/2010/main" val="15758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6. Συστήματα Αμοιβής Εργαζομένων</a:t>
            </a:r>
          </a:p>
        </p:txBody>
      </p:sp>
      <p:sp>
        <p:nvSpPr>
          <p:cNvPr id="15" name="Ορθογώνιο 14"/>
          <p:cNvSpPr/>
          <p:nvPr/>
        </p:nvSpPr>
        <p:spPr>
          <a:xfrm>
            <a:off x="359533" y="1340768"/>
            <a:ext cx="8568952" cy="3970318"/>
          </a:xfrm>
          <a:prstGeom prst="rect">
            <a:avLst/>
          </a:prstGeom>
        </p:spPr>
        <p:txBody>
          <a:bodyPr wrap="square">
            <a:spAutoFit/>
          </a:bodyPr>
          <a:lstStyle/>
          <a:p>
            <a:pPr marL="457200" indent="-457200">
              <a:buFont typeface="Wingdings" panose="05000000000000000000" pitchFamily="2" charset="2"/>
              <a:buChar char="v"/>
              <a:defRPr/>
            </a:pPr>
            <a:r>
              <a:rPr lang="el-GR" sz="2800" dirty="0">
                <a:latin typeface="Arial Narrow" pitchFamily="34" charset="0"/>
              </a:rPr>
              <a:t>Στα πλαίσια της γενικής πολιτικής αμοιβών κάθε επιχείρησης απαιτούνται ειδικά συστήματα μισθών, ημερομισθίων, καθώς και κινήτρων και παροχών για τις διάφορες κατηγορίες των εργαζομένων.</a:t>
            </a:r>
          </a:p>
          <a:p>
            <a:pPr marL="457200" indent="-457200">
              <a:buFont typeface="Wingdings" panose="05000000000000000000" pitchFamily="2" charset="2"/>
              <a:buChar char="v"/>
              <a:defRPr/>
            </a:pPr>
            <a:r>
              <a:rPr lang="el-GR" sz="2800" dirty="0">
                <a:latin typeface="Arial Narrow" pitchFamily="34" charset="0"/>
              </a:rPr>
              <a:t>Τα συστήματα αμοιβών θα πρέπει να βασίζονται:</a:t>
            </a:r>
          </a:p>
          <a:p>
            <a:pPr marL="914400" lvl="1" indent="-457200">
              <a:buFont typeface="Arial" panose="020B0604020202020204" pitchFamily="34" charset="0"/>
              <a:buChar char="•"/>
              <a:defRPr/>
            </a:pPr>
            <a:r>
              <a:rPr lang="el-GR" sz="2800" dirty="0">
                <a:latin typeface="Arial Narrow" pitchFamily="34" charset="0"/>
              </a:rPr>
              <a:t>στην αξία της θέσης </a:t>
            </a:r>
            <a:r>
              <a:rPr lang="el-GR" sz="2800" dirty="0" smtClean="0">
                <a:latin typeface="Arial Narrow" pitchFamily="34" charset="0"/>
              </a:rPr>
              <a:t>εργασίας.</a:t>
            </a:r>
            <a:endParaRPr lang="el-GR" sz="2800" dirty="0">
              <a:latin typeface="Arial Narrow" pitchFamily="34" charset="0"/>
            </a:endParaRPr>
          </a:p>
          <a:p>
            <a:pPr marL="914400" lvl="1" indent="-457200">
              <a:buFont typeface="Arial" panose="020B0604020202020204" pitchFamily="34" charset="0"/>
              <a:buChar char="•"/>
              <a:defRPr/>
            </a:pPr>
            <a:r>
              <a:rPr lang="el-GR" sz="2800" dirty="0">
                <a:latin typeface="Arial Narrow" pitchFamily="34" charset="0"/>
              </a:rPr>
              <a:t>στην πραγματική συνεισφορά του </a:t>
            </a:r>
            <a:r>
              <a:rPr lang="el-GR" sz="2800" dirty="0" smtClean="0">
                <a:latin typeface="Arial Narrow" pitchFamily="34" charset="0"/>
              </a:rPr>
              <a:t>εργαζομένου.</a:t>
            </a:r>
            <a:endParaRPr lang="el-GR" sz="2800" dirty="0">
              <a:latin typeface="Arial Narrow" pitchFamily="34" charset="0"/>
            </a:endParaRPr>
          </a:p>
          <a:p>
            <a:pPr marL="914400" lvl="1" indent="-457200">
              <a:buFont typeface="Arial" panose="020B0604020202020204" pitchFamily="34" charset="0"/>
              <a:buChar char="•"/>
              <a:defRPr/>
            </a:pPr>
            <a:r>
              <a:rPr lang="el-GR" sz="2800" dirty="0">
                <a:latin typeface="Arial Narrow" pitchFamily="34" charset="0"/>
              </a:rPr>
              <a:t>στις αμοιβές που δίνονται στην αγορά </a:t>
            </a:r>
            <a:r>
              <a:rPr lang="el-GR" sz="2800" dirty="0" smtClean="0">
                <a:latin typeface="Arial Narrow" pitchFamily="34" charset="0"/>
              </a:rPr>
              <a:t>εργασίας.</a:t>
            </a:r>
            <a:endParaRPr lang="el-GR" sz="2800" dirty="0">
              <a:latin typeface="Arial Narrow" pitchFamily="34" charset="0"/>
            </a:endParaRPr>
          </a:p>
          <a:p>
            <a:pPr marL="914400" lvl="1" indent="-457200">
              <a:buFont typeface="Arial" panose="020B0604020202020204" pitchFamily="34" charset="0"/>
              <a:buChar char="•"/>
              <a:defRPr/>
            </a:pPr>
            <a:r>
              <a:rPr lang="el-GR" sz="2800" dirty="0">
                <a:latin typeface="Arial Narrow" pitchFamily="34" charset="0"/>
              </a:rPr>
              <a:t>στις οικονομικές δυνατότητες της επιχείρησης.</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18</a:t>
            </a:fld>
            <a:endParaRPr kumimoji="0" lang="en-US" dirty="0"/>
          </a:p>
        </p:txBody>
      </p:sp>
    </p:spTree>
    <p:custDataLst>
      <p:tags r:id="rId1"/>
    </p:custDataLst>
    <p:extLst>
      <p:ext uri="{BB962C8B-B14F-4D97-AF65-F5344CB8AC3E}">
        <p14:creationId xmlns:p14="http://schemas.microsoft.com/office/powerpoint/2010/main" val="950678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7. Εργασιακές Σχέσεις</a:t>
            </a:r>
          </a:p>
        </p:txBody>
      </p:sp>
      <p:sp>
        <p:nvSpPr>
          <p:cNvPr id="15" name="Ορθογώνιο 14"/>
          <p:cNvSpPr/>
          <p:nvPr/>
        </p:nvSpPr>
        <p:spPr>
          <a:xfrm>
            <a:off x="313220" y="1190336"/>
            <a:ext cx="8568952" cy="5262979"/>
          </a:xfrm>
          <a:prstGeom prst="rect">
            <a:avLst/>
          </a:prstGeom>
        </p:spPr>
        <p:txBody>
          <a:bodyPr wrap="square">
            <a:spAutoFit/>
          </a:bodyPr>
          <a:lstStyle/>
          <a:p>
            <a:pPr marL="457200" indent="-457200">
              <a:buFont typeface="Wingdings" panose="05000000000000000000" pitchFamily="2" charset="2"/>
              <a:buChar char="v"/>
              <a:defRPr/>
            </a:pPr>
            <a:r>
              <a:rPr lang="el-GR" sz="2800" dirty="0">
                <a:latin typeface="Arial Narrow" pitchFamily="34" charset="0"/>
              </a:rPr>
              <a:t>Αφορά σχέσεις και καθορισμό υποχρεώσεων των 2 μερών: </a:t>
            </a:r>
          </a:p>
          <a:p>
            <a:pPr marL="914400" lvl="1" indent="-457200">
              <a:buFont typeface="Courier New" panose="02070309020205020404" pitchFamily="49" charset="0"/>
              <a:buChar char="o"/>
              <a:defRPr/>
            </a:pPr>
            <a:r>
              <a:rPr lang="el-GR" sz="2800" dirty="0">
                <a:latin typeface="Arial Narrow" pitchFamily="34" charset="0"/>
              </a:rPr>
              <a:t>εργαζομένων να παρέχουν υπηρεσίες/έργο</a:t>
            </a:r>
          </a:p>
          <a:p>
            <a:pPr marL="914400" lvl="1" indent="-457200">
              <a:buFont typeface="Courier New" panose="02070309020205020404" pitchFamily="49" charset="0"/>
              <a:buChar char="o"/>
              <a:defRPr/>
            </a:pPr>
            <a:r>
              <a:rPr lang="el-GR" sz="2800" dirty="0">
                <a:latin typeface="Arial Narrow" pitchFamily="34" charset="0"/>
              </a:rPr>
              <a:t>εργοδοτών να παρέχουν ανταμοιβές για αυτές τις υπηρεσίες.</a:t>
            </a:r>
          </a:p>
          <a:p>
            <a:pPr>
              <a:defRPr/>
            </a:pPr>
            <a:r>
              <a:rPr lang="el-GR" sz="2800" dirty="0" smtClean="0">
                <a:latin typeface="Arial Narrow" pitchFamily="34" charset="0"/>
              </a:rPr>
              <a:t>Στόχοι</a:t>
            </a:r>
            <a:r>
              <a:rPr lang="el-GR" sz="2800" dirty="0">
                <a:latin typeface="Arial Narrow" pitchFamily="34" charset="0"/>
              </a:rPr>
              <a:t>: </a:t>
            </a:r>
            <a:endParaRPr lang="el-GR" sz="2800" dirty="0" smtClean="0">
              <a:latin typeface="Arial Narrow" pitchFamily="34" charset="0"/>
            </a:endParaRPr>
          </a:p>
          <a:p>
            <a:pPr marL="457200" indent="-457200">
              <a:buFont typeface="Arial" panose="020B0604020202020204" pitchFamily="34" charset="0"/>
              <a:buChar char="•"/>
              <a:defRPr/>
            </a:pPr>
            <a:r>
              <a:rPr lang="el-GR" sz="2800" dirty="0" smtClean="0">
                <a:latin typeface="Arial Narrow" pitchFamily="34" charset="0"/>
              </a:rPr>
              <a:t>η </a:t>
            </a:r>
            <a:r>
              <a:rPr lang="el-GR" sz="2800" dirty="0">
                <a:latin typeface="Arial Narrow" pitchFamily="34" charset="0"/>
              </a:rPr>
              <a:t>διαμόρφωση καλού εργασιακού κλίματος</a:t>
            </a:r>
            <a:r>
              <a:rPr lang="el-GR" sz="2800" dirty="0" smtClean="0">
                <a:latin typeface="Arial Narrow" pitchFamily="34" charset="0"/>
              </a:rPr>
              <a:t>,</a:t>
            </a:r>
          </a:p>
          <a:p>
            <a:pPr marL="457200" indent="-457200">
              <a:buFont typeface="Arial" panose="020B0604020202020204" pitchFamily="34" charset="0"/>
              <a:buChar char="•"/>
              <a:defRPr/>
            </a:pPr>
            <a:r>
              <a:rPr lang="el-GR" sz="2800" dirty="0" smtClean="0">
                <a:latin typeface="Arial Narrow" pitchFamily="34" charset="0"/>
              </a:rPr>
              <a:t>η </a:t>
            </a:r>
            <a:r>
              <a:rPr lang="el-GR" sz="2800" dirty="0">
                <a:latin typeface="Arial Narrow" pitchFamily="34" charset="0"/>
              </a:rPr>
              <a:t>καλή γνώση της εργατικής νομοθεσίας </a:t>
            </a:r>
          </a:p>
          <a:p>
            <a:pPr>
              <a:defRPr/>
            </a:pPr>
            <a:r>
              <a:rPr lang="el-GR" sz="2800" dirty="0" smtClean="0">
                <a:latin typeface="Arial Narrow" pitchFamily="34" charset="0"/>
              </a:rPr>
              <a:t>καθώς </a:t>
            </a:r>
            <a:r>
              <a:rPr lang="el-GR" sz="2800" dirty="0">
                <a:latin typeface="Arial Narrow" pitchFamily="34" charset="0"/>
              </a:rPr>
              <a:t>πρέπει να:</a:t>
            </a:r>
          </a:p>
          <a:p>
            <a:pPr marL="457200" indent="-457200">
              <a:buFont typeface="Wingdings" panose="05000000000000000000" pitchFamily="2" charset="2"/>
              <a:buChar char="ü"/>
              <a:defRPr/>
            </a:pPr>
            <a:r>
              <a:rPr lang="el-GR" sz="2800" dirty="0">
                <a:latin typeface="Arial Narrow" pitchFamily="34" charset="0"/>
              </a:rPr>
              <a:t>διαπραγματεύονται τη συλλογική σύμβαση εργασίας, </a:t>
            </a:r>
          </a:p>
          <a:p>
            <a:pPr marL="457200" indent="-457200">
              <a:buFont typeface="Wingdings" panose="05000000000000000000" pitchFamily="2" charset="2"/>
              <a:buChar char="ü"/>
              <a:defRPr/>
            </a:pPr>
            <a:r>
              <a:rPr lang="el-GR" sz="2800" dirty="0">
                <a:latin typeface="Arial Narrow" pitchFamily="34" charset="0"/>
              </a:rPr>
              <a:t>χειρίζονται τυχόν απολύσεις,</a:t>
            </a:r>
          </a:p>
          <a:p>
            <a:pPr marL="457200" indent="-457200">
              <a:buFont typeface="Wingdings" panose="05000000000000000000" pitchFamily="2" charset="2"/>
              <a:buChar char="ü"/>
              <a:defRPr/>
            </a:pPr>
            <a:r>
              <a:rPr lang="el-GR" sz="2800" dirty="0">
                <a:latin typeface="Arial Narrow" pitchFamily="34" charset="0"/>
              </a:rPr>
              <a:t>επιλύουν τις συγκρούσεις,</a:t>
            </a:r>
          </a:p>
          <a:p>
            <a:pPr marL="457200" indent="-457200">
              <a:buFont typeface="Wingdings" panose="05000000000000000000" pitchFamily="2" charset="2"/>
              <a:buChar char="ü"/>
              <a:defRPr/>
            </a:pPr>
            <a:r>
              <a:rPr lang="el-GR" sz="2800" dirty="0">
                <a:latin typeface="Arial Narrow" pitchFamily="34" charset="0"/>
              </a:rPr>
              <a:t>χειρίζονται οποιαδήποτε εργασιακή </a:t>
            </a:r>
            <a:r>
              <a:rPr lang="el-GR" sz="2800" dirty="0" smtClean="0">
                <a:latin typeface="Arial Narrow" pitchFamily="34" charset="0"/>
              </a:rPr>
              <a:t>διαφορά.</a:t>
            </a:r>
            <a:endParaRPr lang="el-GR" sz="2800" dirty="0">
              <a:latin typeface="Arial Narrow"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19</a:t>
            </a:fld>
            <a:endParaRPr kumimoji="0" lang="en-US" dirty="0"/>
          </a:p>
        </p:txBody>
      </p:sp>
    </p:spTree>
    <p:custDataLst>
      <p:tags r:id="rId1"/>
    </p:custDataLst>
    <p:extLst>
      <p:ext uri="{BB962C8B-B14F-4D97-AF65-F5344CB8AC3E}">
        <p14:creationId xmlns:p14="http://schemas.microsoft.com/office/powerpoint/2010/main" val="299297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8. Υγιεινή &amp; Ασφάλεια στον Εργασιακό Χώρο</a:t>
            </a:r>
          </a:p>
        </p:txBody>
      </p:sp>
      <p:sp>
        <p:nvSpPr>
          <p:cNvPr id="15" name="Ορθογώνιο 14"/>
          <p:cNvSpPr/>
          <p:nvPr/>
        </p:nvSpPr>
        <p:spPr>
          <a:xfrm>
            <a:off x="313220" y="1190336"/>
            <a:ext cx="8568952" cy="4832092"/>
          </a:xfrm>
          <a:prstGeom prst="rect">
            <a:avLst/>
          </a:prstGeom>
        </p:spPr>
        <p:txBody>
          <a:bodyPr wrap="square">
            <a:spAutoFit/>
          </a:bodyPr>
          <a:lstStyle/>
          <a:p>
            <a:pPr>
              <a:defRPr/>
            </a:pPr>
            <a:r>
              <a:rPr lang="el-GR" sz="2800" dirty="0">
                <a:latin typeface="Arial Narrow" pitchFamily="34" charset="0"/>
              </a:rPr>
              <a:t>Η προστασία των εργαζομένων από παράγοντες που βλάπτουν τη σωματική και ψυχική του υγεία:</a:t>
            </a:r>
          </a:p>
          <a:p>
            <a:pPr marL="457200" indent="-457200">
              <a:buFont typeface="Arial" panose="020B0604020202020204" pitchFamily="34" charset="0"/>
              <a:buChar char="•"/>
              <a:defRPr/>
            </a:pPr>
            <a:r>
              <a:rPr lang="el-GR" sz="2800" dirty="0">
                <a:latin typeface="Arial Narrow" pitchFamily="34" charset="0"/>
              </a:rPr>
              <a:t>πληροφορεί και ενημερώνει τους εργαζομένους για τους κινδύνους που αυτοί διατρέχουν και τους τρόπους με τους οποίους μπορούν να </a:t>
            </a:r>
            <a:r>
              <a:rPr lang="el-GR" sz="2800" dirty="0" smtClean="0">
                <a:latin typeface="Arial Narrow" pitchFamily="34" charset="0"/>
              </a:rPr>
              <a:t>προστατευθούν.</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οργανώνει τη διαδικασία εκπαίδευσης για προστασία από ατυχήματα και επαγγελματικές </a:t>
            </a:r>
            <a:r>
              <a:rPr lang="el-GR" sz="2800" dirty="0" smtClean="0">
                <a:latin typeface="Arial Narrow" pitchFamily="34" charset="0"/>
              </a:rPr>
              <a:t>ασθένειες.</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διερευνά τις ανάγκες της επιχείρησης για μακροχρόνια προγράμματα </a:t>
            </a:r>
            <a:r>
              <a:rPr lang="el-GR" sz="2800" dirty="0" smtClean="0">
                <a:latin typeface="Arial Narrow" pitchFamily="34" charset="0"/>
              </a:rPr>
              <a:t>προστασίας.</a:t>
            </a:r>
            <a:endParaRPr lang="el-GR" sz="2800" dirty="0">
              <a:latin typeface="Arial Narrow" pitchFamily="34" charset="0"/>
            </a:endParaRPr>
          </a:p>
          <a:p>
            <a:pPr marL="457200" indent="-457200">
              <a:buFont typeface="Arial" panose="020B0604020202020204" pitchFamily="34" charset="0"/>
              <a:buChar char="•"/>
              <a:defRPr/>
            </a:pPr>
            <a:r>
              <a:rPr lang="el-GR" sz="2800" dirty="0">
                <a:latin typeface="Arial Narrow" pitchFamily="34" charset="0"/>
              </a:rPr>
              <a:t>εισηγείται προγράμματα βελτίωσης της ποιότητας ζωής στον εργασιακό χώρο.</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20</a:t>
            </a:fld>
            <a:endParaRPr kumimoji="0" lang="en-US" dirty="0"/>
          </a:p>
        </p:txBody>
      </p:sp>
    </p:spTree>
    <p:custDataLst>
      <p:tags r:id="rId1"/>
    </p:custDataLst>
    <p:extLst>
      <p:ext uri="{BB962C8B-B14F-4D97-AF65-F5344CB8AC3E}">
        <p14:creationId xmlns:p14="http://schemas.microsoft.com/office/powerpoint/2010/main" val="210937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20888"/>
            <a:ext cx="8229600" cy="1143000"/>
          </a:xfrm>
        </p:spPr>
        <p:txBody>
          <a:bodyPr>
            <a:noAutofit/>
          </a:bodyPr>
          <a:lstStyle/>
          <a:p>
            <a:r>
              <a:rPr lang="el-GR" sz="4000" dirty="0"/>
              <a:t>Κ α θ ή κ ο ν τ α   Τ μ ή μ α τ ο ς   </a:t>
            </a:r>
            <a:br>
              <a:rPr lang="el-GR" sz="4000" dirty="0"/>
            </a:br>
            <a:r>
              <a:rPr lang="el-GR" sz="4000" dirty="0"/>
              <a:t/>
            </a:r>
            <a:br>
              <a:rPr lang="el-GR" sz="4000" dirty="0"/>
            </a:br>
            <a:r>
              <a:rPr lang="el-GR" sz="4000" dirty="0"/>
              <a:t>Α ν θ ρ ώ π ι ν ω ν   Π ο ρ ω ν</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21</a:t>
            </a:fld>
            <a:endParaRPr kumimoji="0" lang="en-US" dirty="0"/>
          </a:p>
        </p:txBody>
      </p:sp>
    </p:spTree>
    <p:custDataLst>
      <p:tags r:id="rId1"/>
    </p:custDataLst>
    <p:extLst>
      <p:ext uri="{BB962C8B-B14F-4D97-AF65-F5344CB8AC3E}">
        <p14:creationId xmlns:p14="http://schemas.microsoft.com/office/powerpoint/2010/main" val="659616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
            </a:r>
            <a:br>
              <a:rPr lang="el-GR" sz="3200" dirty="0"/>
            </a:br>
            <a:r>
              <a:rPr lang="el-GR" sz="3200" dirty="0"/>
              <a:t>1. Διαμορφώνει &amp; Εισηγείται την Πολιτική ΑΠ</a:t>
            </a:r>
            <a:br>
              <a:rPr lang="el-GR" sz="3200" dirty="0"/>
            </a:br>
            <a:endParaRPr lang="el-GR" sz="3200" dirty="0"/>
          </a:p>
        </p:txBody>
      </p:sp>
      <p:sp>
        <p:nvSpPr>
          <p:cNvPr id="15" name="Ορθογώνιο 14"/>
          <p:cNvSpPr/>
          <p:nvPr/>
        </p:nvSpPr>
        <p:spPr>
          <a:xfrm>
            <a:off x="313220" y="1190336"/>
            <a:ext cx="8568952" cy="3970318"/>
          </a:xfrm>
          <a:prstGeom prst="rect">
            <a:avLst/>
          </a:prstGeom>
        </p:spPr>
        <p:txBody>
          <a:bodyPr wrap="square">
            <a:spAutoFit/>
          </a:bodyPr>
          <a:lstStyle/>
          <a:p>
            <a:pPr marL="457200" indent="-457200" algn="just">
              <a:buFont typeface="Arial" panose="020B0604020202020204" pitchFamily="34" charset="0"/>
              <a:buChar char="•"/>
            </a:pPr>
            <a:r>
              <a:rPr lang="el-GR" altLang="el-GR" sz="2800" dirty="0">
                <a:latin typeface="Arial Narrow" panose="020B0606020202030204" pitchFamily="34" charset="0"/>
              </a:rPr>
              <a:t>Καταγράφει &amp; αναλύει τα προβλήματα που δημιουργήθηκαν στο παρελθόν και τα παρουσιάζει στην ανώτατη διοίκηση. </a:t>
            </a:r>
          </a:p>
          <a:p>
            <a:pPr marL="457200" indent="-457200" algn="just">
              <a:buFont typeface="Arial" panose="020B0604020202020204" pitchFamily="34" charset="0"/>
              <a:buChar char="•"/>
            </a:pPr>
            <a:r>
              <a:rPr lang="el-GR" altLang="el-GR" sz="2800" dirty="0">
                <a:latin typeface="Arial Narrow" panose="020B0606020202030204" pitchFamily="34" charset="0"/>
              </a:rPr>
              <a:t>Έχει τεκμηριωμένες τις ιδέες-προτάσεις και τις μελλοντικές ανάγκες του σε όλα τα θέματα προσωπικού, όπως απόκτηση, διατήρηση και αξιοποίηση του ανθρωπίνου δυναμικού της επιχείρησης. </a:t>
            </a:r>
          </a:p>
          <a:p>
            <a:pPr marL="457200" indent="-457200" algn="just">
              <a:buFont typeface="Arial" panose="020B0604020202020204" pitchFamily="34" charset="0"/>
              <a:buChar char="•"/>
            </a:pPr>
            <a:r>
              <a:rPr lang="el-GR" altLang="el-GR" sz="2800" dirty="0">
                <a:latin typeface="Arial Narrow" panose="020B0606020202030204" pitchFamily="34" charset="0"/>
              </a:rPr>
              <a:t>Οι πολιτικές που θα εγκριθούν δεν αποτελούν παρά μια ενιαία στάση της διοίκησης πάνω στα παραπάνω θέματα για όλους τους εργαζομένους. </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22</a:t>
            </a:fld>
            <a:endParaRPr kumimoji="0" lang="en-US" dirty="0"/>
          </a:p>
        </p:txBody>
      </p:sp>
    </p:spTree>
    <p:custDataLst>
      <p:tags r:id="rId1"/>
    </p:custDataLst>
    <p:extLst>
      <p:ext uri="{BB962C8B-B14F-4D97-AF65-F5344CB8AC3E}">
        <p14:creationId xmlns:p14="http://schemas.microsoft.com/office/powerpoint/2010/main" val="234433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2. Παροχή Συμβουλών</a:t>
            </a:r>
          </a:p>
        </p:txBody>
      </p:sp>
      <p:sp>
        <p:nvSpPr>
          <p:cNvPr id="15" name="Ορθογώνιο 14"/>
          <p:cNvSpPr/>
          <p:nvPr/>
        </p:nvSpPr>
        <p:spPr>
          <a:xfrm>
            <a:off x="313220" y="1190336"/>
            <a:ext cx="8568952" cy="2677656"/>
          </a:xfrm>
          <a:prstGeom prst="rect">
            <a:avLst/>
          </a:prstGeom>
        </p:spPr>
        <p:txBody>
          <a:bodyPr wrap="square">
            <a:spAutoFit/>
          </a:bodyPr>
          <a:lstStyle/>
          <a:p>
            <a:pPr marL="457200" indent="-457200" algn="just">
              <a:buFont typeface="Arial" panose="020B0604020202020204" pitchFamily="34" charset="0"/>
              <a:buChar char="•"/>
            </a:pPr>
            <a:endParaRPr lang="el-GR" altLang="el-GR" sz="2800" dirty="0">
              <a:latin typeface="Arial Narrow" panose="020B0606020202030204" pitchFamily="34" charset="0"/>
            </a:endParaRPr>
          </a:p>
          <a:p>
            <a:pPr marL="457200" indent="-457200" algn="just">
              <a:buFont typeface="Arial" panose="020B0604020202020204" pitchFamily="34" charset="0"/>
              <a:buChar char="•"/>
            </a:pPr>
            <a:r>
              <a:rPr lang="el-GR" altLang="el-GR" sz="2800" dirty="0">
                <a:latin typeface="Arial Narrow" panose="020B0606020202030204" pitchFamily="34" charset="0"/>
              </a:rPr>
              <a:t>Παρέχει συμβουλές στα διοικητικά ή στα στελέχη γραμμής για να αντιμετωπίσουν τα προβλήματα με τους εργαζόμενους, με βάση τις γνώσεις και τις πληροφορίες των στελεχών του τμήματος προχωρούν στην ορθότερη λήψη </a:t>
            </a:r>
            <a:r>
              <a:rPr lang="el-GR" altLang="el-GR" sz="2800" dirty="0" smtClean="0">
                <a:latin typeface="Arial Narrow" panose="020B0606020202030204" pitchFamily="34" charset="0"/>
              </a:rPr>
              <a:t>αποφάσεων.</a:t>
            </a:r>
            <a:endParaRPr lang="el-GR" altLang="el-GR" sz="2800" dirty="0">
              <a:latin typeface="Arial Narrow" panose="020B0606020202030204" pitchFamily="34" charset="0"/>
            </a:endParaRP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23</a:t>
            </a:fld>
            <a:endParaRPr kumimoji="0" lang="en-US" dirty="0"/>
          </a:p>
        </p:txBody>
      </p:sp>
    </p:spTree>
    <p:custDataLst>
      <p:tags r:id="rId1"/>
    </p:custDataLst>
    <p:extLst>
      <p:ext uri="{BB962C8B-B14F-4D97-AF65-F5344CB8AC3E}">
        <p14:creationId xmlns:p14="http://schemas.microsoft.com/office/powerpoint/2010/main" val="121429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3. Υλοποίηση της Πολιτικής Ανάπτυξης ΑΠ</a:t>
            </a:r>
          </a:p>
        </p:txBody>
      </p:sp>
      <p:sp>
        <p:nvSpPr>
          <p:cNvPr id="15" name="Ορθογώνιο 14"/>
          <p:cNvSpPr/>
          <p:nvPr/>
        </p:nvSpPr>
        <p:spPr>
          <a:xfrm>
            <a:off x="313220" y="1190336"/>
            <a:ext cx="8568952" cy="2677656"/>
          </a:xfrm>
          <a:prstGeom prst="rect">
            <a:avLst/>
          </a:prstGeom>
        </p:spPr>
        <p:txBody>
          <a:bodyPr wrap="square">
            <a:spAutoFit/>
          </a:bodyPr>
          <a:lstStyle/>
          <a:p>
            <a:pPr marL="457200" indent="-457200" algn="just">
              <a:buFont typeface="Arial" panose="020B0604020202020204" pitchFamily="34" charset="0"/>
              <a:buChar char="•"/>
            </a:pPr>
            <a:endParaRPr lang="el-GR" altLang="el-GR" sz="2800" dirty="0">
              <a:latin typeface="Arial Narrow" panose="020B0606020202030204" pitchFamily="34" charset="0"/>
            </a:endParaRPr>
          </a:p>
          <a:p>
            <a:pPr marL="457200" indent="-457200" algn="just">
              <a:buFont typeface="Arial" panose="020B0604020202020204" pitchFamily="34" charset="0"/>
              <a:buChar char="•"/>
            </a:pPr>
            <a:r>
              <a:rPr lang="el-GR" altLang="el-GR" sz="2800" dirty="0">
                <a:latin typeface="Arial Narrow" panose="020B0606020202030204" pitchFamily="34" charset="0"/>
              </a:rPr>
              <a:t>Παρέχει υπηρεσίες, όπως π.χ. ευθύνη της προεργασίας για προσλήψεις, για την κατάστρωση προγραμμάτων εκπαίδευσης, για τις διαπραγματεύσεις με το σωματείο, για την τήρηση των αρχείων προσωπικού. Οι υπηρεσίες αυτές απαιτούν ειδικές γνώσεις και κατάλληλο σχεδιασμό. </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24</a:t>
            </a:fld>
            <a:endParaRPr kumimoji="0" lang="en-US" dirty="0"/>
          </a:p>
        </p:txBody>
      </p:sp>
    </p:spTree>
    <p:custDataLst>
      <p:tags r:id="rId1"/>
    </p:custDataLst>
    <p:extLst>
      <p:ext uri="{BB962C8B-B14F-4D97-AF65-F5344CB8AC3E}">
        <p14:creationId xmlns:p14="http://schemas.microsoft.com/office/powerpoint/2010/main" val="4164995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4. Έλεγχος Υλοποίησης της Πολιτικής ΑΠ</a:t>
            </a:r>
          </a:p>
        </p:txBody>
      </p:sp>
      <p:sp>
        <p:nvSpPr>
          <p:cNvPr id="15" name="Ορθογώνιο 14"/>
          <p:cNvSpPr/>
          <p:nvPr/>
        </p:nvSpPr>
        <p:spPr>
          <a:xfrm>
            <a:off x="313220" y="1190336"/>
            <a:ext cx="8568952" cy="3970318"/>
          </a:xfrm>
          <a:prstGeom prst="rect">
            <a:avLst/>
          </a:prstGeom>
        </p:spPr>
        <p:txBody>
          <a:bodyPr wrap="square">
            <a:spAutoFit/>
          </a:bodyPr>
          <a:lstStyle/>
          <a:p>
            <a:pPr marL="457200" indent="-457200" algn="just">
              <a:buFont typeface="Arial" panose="020B0604020202020204" pitchFamily="34" charset="0"/>
              <a:buChar char="•"/>
            </a:pPr>
            <a:endParaRPr lang="el-GR" altLang="el-GR" sz="2800" dirty="0">
              <a:latin typeface="Arial Narrow" panose="020B0606020202030204" pitchFamily="34" charset="0"/>
            </a:endParaRPr>
          </a:p>
          <a:p>
            <a:pPr marL="457200" indent="-457200" algn="just">
              <a:buFont typeface="Arial" panose="020B0604020202020204" pitchFamily="34" charset="0"/>
              <a:buChar char="•"/>
            </a:pPr>
            <a:r>
              <a:rPr lang="el-GR" altLang="el-GR" sz="2800" dirty="0">
                <a:latin typeface="Arial Narrow" panose="020B0606020202030204" pitchFamily="34" charset="0"/>
              </a:rPr>
              <a:t>Τέλος, λειτουργεί ως υπηρεσία εξυπηρέτησης και ενημέρωσης των ίδιων των εργαζόμενων. Οι εργαζόμενοι αντιμετωπίζουν προβλήματα έχουν ανάγκες, ζητούν πληροφορίες. Τα στελέχη του τμήματος Ανθρωπίνων Πόρων δεν έχουν μόνο την υποχρέωση να μεταφέρουν τις επιδιώξεις της Διοίκησης προς τους εργαζομένους, αλλά και αντίστροφα δηλαδή τα μηνύματα των  εργαζομένων προς τη ανώτερη διοίκηση.</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25</a:t>
            </a:fld>
            <a:endParaRPr kumimoji="0" lang="en-US" dirty="0"/>
          </a:p>
        </p:txBody>
      </p:sp>
    </p:spTree>
    <p:custDataLst>
      <p:tags r:id="rId1"/>
    </p:custDataLst>
    <p:extLst>
      <p:ext uri="{BB962C8B-B14F-4D97-AF65-F5344CB8AC3E}">
        <p14:creationId xmlns:p14="http://schemas.microsoft.com/office/powerpoint/2010/main" val="390345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20888"/>
            <a:ext cx="8229600" cy="1143000"/>
          </a:xfrm>
        </p:spPr>
        <p:txBody>
          <a:bodyPr>
            <a:noAutofit/>
          </a:bodyPr>
          <a:lstStyle/>
          <a:p>
            <a:r>
              <a:rPr lang="el-GR" sz="4000" dirty="0"/>
              <a:t>Ο ρ γ α ν ο γ ρ ά μ </a:t>
            </a:r>
            <a:r>
              <a:rPr lang="el-GR" sz="4000" dirty="0" err="1"/>
              <a:t>μ</a:t>
            </a:r>
            <a:r>
              <a:rPr lang="el-GR" sz="4000" dirty="0"/>
              <a:t> α τ α</a:t>
            </a:r>
            <a:br>
              <a:rPr lang="el-GR" sz="4000" dirty="0"/>
            </a:br>
            <a:r>
              <a:rPr lang="el-GR" sz="4000" dirty="0"/>
              <a:t/>
            </a:r>
            <a:br>
              <a:rPr lang="el-GR" sz="4000" dirty="0"/>
            </a:br>
            <a:r>
              <a:rPr lang="el-GR" sz="4000" dirty="0" err="1"/>
              <a:t>Α</a:t>
            </a:r>
            <a:r>
              <a:rPr lang="el-GR" sz="4000" dirty="0"/>
              <a:t> ν θ ρ ώ π ι ν ω ν   Π ο ρ ω ν</a:t>
            </a:r>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26</a:t>
            </a:fld>
            <a:endParaRPr kumimoji="0" lang="en-US" dirty="0"/>
          </a:p>
        </p:txBody>
      </p:sp>
    </p:spTree>
    <p:custDataLst>
      <p:tags r:id="rId1"/>
    </p:custDataLst>
    <p:extLst>
      <p:ext uri="{BB962C8B-B14F-4D97-AF65-F5344CB8AC3E}">
        <p14:creationId xmlns:p14="http://schemas.microsoft.com/office/powerpoint/2010/main" val="903585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Οργανόγραμμα </a:t>
            </a:r>
            <a:r>
              <a:rPr lang="el-GR" sz="3200" dirty="0" smtClean="0"/>
              <a:t>1 -                                                       Το </a:t>
            </a:r>
            <a:r>
              <a:rPr lang="el-GR" sz="3200" dirty="0"/>
              <a:t>Τμήμα </a:t>
            </a:r>
            <a:r>
              <a:rPr lang="el-GR" sz="3200" dirty="0" smtClean="0"/>
              <a:t>Ανθρωπίνων Πόρων σε                   </a:t>
            </a:r>
            <a:r>
              <a:rPr lang="el-GR" sz="3200" dirty="0"/>
              <a:t>μικρή επιχείρηση</a:t>
            </a:r>
          </a:p>
        </p:txBody>
      </p:sp>
      <p:graphicFrame>
        <p:nvGraphicFramePr>
          <p:cNvPr id="6" name="Αντικείμενο 1"/>
          <p:cNvGraphicFramePr>
            <a:graphicFrameLocks noChangeAspect="1"/>
          </p:cNvGraphicFramePr>
          <p:nvPr>
            <p:extLst>
              <p:ext uri="{D42A27DB-BD31-4B8C-83A1-F6EECF244321}">
                <p14:modId xmlns:p14="http://schemas.microsoft.com/office/powerpoint/2010/main" val="158872971"/>
              </p:ext>
            </p:extLst>
          </p:nvPr>
        </p:nvGraphicFramePr>
        <p:xfrm>
          <a:off x="1907704" y="1500976"/>
          <a:ext cx="5241925" cy="4851400"/>
        </p:xfrm>
        <a:graphic>
          <a:graphicData uri="http://schemas.openxmlformats.org/presentationml/2006/ole">
            <mc:AlternateContent xmlns:mc="http://schemas.openxmlformats.org/markup-compatibility/2006">
              <mc:Choice xmlns:v="urn:schemas-microsoft-com:vml" Requires="v">
                <p:oleObj spid="_x0000_s3084" r:id="rId7" imgW="5719218" imgH="5292385" progId="">
                  <p:embed/>
                </p:oleObj>
              </mc:Choice>
              <mc:Fallback>
                <p:oleObj r:id="rId7" imgW="5719218" imgH="529238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1500976"/>
                        <a:ext cx="524192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Ορθογώνιο 2"/>
          <p:cNvSpPr/>
          <p:nvPr>
            <p:custDataLst>
              <p:tags r:id="rId3"/>
            </p:custDataLst>
          </p:nvPr>
        </p:nvSpPr>
        <p:spPr>
          <a:xfrm>
            <a:off x="5868144" y="4437112"/>
            <a:ext cx="2952328" cy="1052596"/>
          </a:xfrm>
          <a:prstGeom prst="rect">
            <a:avLst/>
          </a:prstGeom>
        </p:spPr>
        <p:txBody>
          <a:bodyPr wrap="square">
            <a:spAutoFit/>
          </a:bodyPr>
          <a:lstStyle/>
          <a:p>
            <a:pPr algn="just">
              <a:lnSpc>
                <a:spcPct val="80000"/>
              </a:lnSpc>
              <a:defRPr/>
            </a:pPr>
            <a:r>
              <a:rPr lang="en-US" dirty="0">
                <a:latin typeface="Arial Narrow" pitchFamily="34" charset="0"/>
              </a:rPr>
              <a:t>Torrington</a:t>
            </a:r>
            <a:r>
              <a:rPr lang="en-GB" dirty="0">
                <a:latin typeface="Arial Narrow" pitchFamily="34" charset="0"/>
              </a:rPr>
              <a:t>, </a:t>
            </a:r>
            <a:r>
              <a:rPr lang="en-US" dirty="0">
                <a:latin typeface="Arial Narrow" pitchFamily="34" charset="0"/>
              </a:rPr>
              <a:t>D</a:t>
            </a:r>
            <a:r>
              <a:rPr lang="en-GB" dirty="0">
                <a:latin typeface="Arial Narrow" pitchFamily="34" charset="0"/>
              </a:rPr>
              <a:t>., </a:t>
            </a:r>
            <a:r>
              <a:rPr lang="en-US" dirty="0">
                <a:latin typeface="Arial Narrow" pitchFamily="34" charset="0"/>
              </a:rPr>
              <a:t>and Hall L</a:t>
            </a:r>
            <a:r>
              <a:rPr lang="en-GB" dirty="0">
                <a:latin typeface="Arial Narrow" pitchFamily="34" charset="0"/>
              </a:rPr>
              <a:t>., (1995) </a:t>
            </a:r>
            <a:r>
              <a:rPr lang="en-US" dirty="0">
                <a:latin typeface="Arial Narrow" pitchFamily="34" charset="0"/>
              </a:rPr>
              <a:t>Personnel Management</a:t>
            </a:r>
            <a:r>
              <a:rPr lang="en-GB" dirty="0">
                <a:latin typeface="Arial Narrow" pitchFamily="34" charset="0"/>
              </a:rPr>
              <a:t>, </a:t>
            </a:r>
            <a:r>
              <a:rPr lang="en-US" dirty="0">
                <a:latin typeface="Arial Narrow" pitchFamily="34" charset="0"/>
              </a:rPr>
              <a:t>HRM in action</a:t>
            </a:r>
            <a:r>
              <a:rPr lang="en-GB" dirty="0">
                <a:latin typeface="Arial Narrow" pitchFamily="34" charset="0"/>
              </a:rPr>
              <a:t>, </a:t>
            </a:r>
            <a:r>
              <a:rPr lang="en-US" dirty="0">
                <a:latin typeface="Arial Narrow" pitchFamily="34" charset="0"/>
              </a:rPr>
              <a:t>Prentice Hall</a:t>
            </a:r>
          </a:p>
          <a:p>
            <a:pPr algn="just">
              <a:lnSpc>
                <a:spcPct val="80000"/>
              </a:lnSpc>
              <a:defRPr/>
            </a:pPr>
            <a:endParaRPr lang="el-GR" sz="2400" dirty="0">
              <a:solidFill>
                <a:srgbClr val="7030A0"/>
              </a:solidFill>
              <a:latin typeface="Arial Narrow" pitchFamily="34" charset="0"/>
            </a:endParaRPr>
          </a:p>
        </p:txBody>
      </p:sp>
      <p:sp>
        <p:nvSpPr>
          <p:cNvPr id="7" name="Θέση υποσέλιδου 3" descr="."/>
          <p:cNvSpPr txBox="1">
            <a:spLocks/>
          </p:cNvSpPr>
          <p:nvPr>
            <p:custDataLst>
              <p:tags r:id="rId4"/>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5"/>
            </p:custDataLst>
          </p:nvPr>
        </p:nvSpPr>
        <p:spPr/>
        <p:txBody>
          <a:bodyPr/>
          <a:lstStyle/>
          <a:p>
            <a:fld id="{6F42FDE4-A7DD-41A7-A0A6-9B649FB43336}" type="slidenum">
              <a:rPr kumimoji="0" lang="en-US" smtClean="0"/>
              <a:pPr/>
              <a:t>27</a:t>
            </a:fld>
            <a:endParaRPr kumimoji="0" lang="en-US" dirty="0"/>
          </a:p>
        </p:txBody>
      </p:sp>
    </p:spTree>
    <p:custDataLst>
      <p:tags r:id="rId2"/>
    </p:custDataLst>
    <p:extLst>
      <p:ext uri="{BB962C8B-B14F-4D97-AF65-F5344CB8AC3E}">
        <p14:creationId xmlns:p14="http://schemas.microsoft.com/office/powerpoint/2010/main" val="143568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dirty="0"/>
              <a:t>Οργανόγραμμα </a:t>
            </a:r>
            <a:r>
              <a:rPr lang="el-GR" sz="3200" dirty="0" smtClean="0"/>
              <a:t>1 -                                                       Το </a:t>
            </a:r>
            <a:r>
              <a:rPr lang="el-GR" sz="3200" dirty="0"/>
              <a:t>Τμήμα </a:t>
            </a:r>
            <a:r>
              <a:rPr lang="el-GR" sz="3200" dirty="0" smtClean="0"/>
              <a:t>Ανθρωπίνων Πόρων σε                   </a:t>
            </a:r>
            <a:r>
              <a:rPr lang="el-GR" sz="3200" dirty="0"/>
              <a:t>μικρή επιχείρηση</a:t>
            </a:r>
          </a:p>
        </p:txBody>
      </p:sp>
      <p:graphicFrame>
        <p:nvGraphicFramePr>
          <p:cNvPr id="8" name="Αντικείμενο 2"/>
          <p:cNvGraphicFramePr>
            <a:graphicFrameLocks noChangeAspect="1"/>
          </p:cNvGraphicFramePr>
          <p:nvPr>
            <p:extLst>
              <p:ext uri="{D42A27DB-BD31-4B8C-83A1-F6EECF244321}">
                <p14:modId xmlns:p14="http://schemas.microsoft.com/office/powerpoint/2010/main" val="272969361"/>
              </p:ext>
            </p:extLst>
          </p:nvPr>
        </p:nvGraphicFramePr>
        <p:xfrm>
          <a:off x="1619672" y="1484784"/>
          <a:ext cx="6446837" cy="4313237"/>
        </p:xfrm>
        <a:graphic>
          <a:graphicData uri="http://schemas.openxmlformats.org/presentationml/2006/ole">
            <mc:AlternateContent xmlns:mc="http://schemas.openxmlformats.org/markup-compatibility/2006">
              <mc:Choice xmlns:v="urn:schemas-microsoft-com:vml" Requires="v">
                <p:oleObj spid="_x0000_s4108" r:id="rId6" imgW="6496120" imgH="4345087" progId="">
                  <p:embed/>
                </p:oleObj>
              </mc:Choice>
              <mc:Fallback>
                <p:oleObj r:id="rId6" imgW="6496120" imgH="434508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1484784"/>
                        <a:ext cx="6446837"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3"/>
          <p:cNvSpPr txBox="1">
            <a:spLocks noChangeArrowheads="1"/>
          </p:cNvSpPr>
          <p:nvPr/>
        </p:nvSpPr>
        <p:spPr>
          <a:xfrm>
            <a:off x="2287215" y="5934417"/>
            <a:ext cx="5111750" cy="57626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el-GR" sz="1400" b="1" smtClean="0">
                <a:latin typeface="Arial Narrow" pitchFamily="34" charset="0"/>
              </a:rPr>
              <a:t>Ξηροτύρη-Κουφίδου Σ.</a:t>
            </a:r>
            <a:r>
              <a:rPr lang="el-GR" sz="1400" smtClean="0">
                <a:latin typeface="Arial Narrow" pitchFamily="34" charset="0"/>
              </a:rPr>
              <a:t> (2001 – 3</a:t>
            </a:r>
            <a:r>
              <a:rPr lang="el-GR" sz="1400" baseline="30000" smtClean="0">
                <a:latin typeface="Arial Narrow" pitchFamily="34" charset="0"/>
              </a:rPr>
              <a:t>η</a:t>
            </a:r>
            <a:r>
              <a:rPr lang="en-US" sz="1400" smtClean="0">
                <a:latin typeface="Arial Narrow" pitchFamily="34" charset="0"/>
              </a:rPr>
              <a:t> </a:t>
            </a:r>
            <a:r>
              <a:rPr lang="el-GR" sz="1400" smtClean="0">
                <a:latin typeface="Arial Narrow" pitchFamily="34" charset="0"/>
              </a:rPr>
              <a:t>έκδοση) </a:t>
            </a:r>
            <a:r>
              <a:rPr lang="el-GR" sz="1400" i="1" smtClean="0">
                <a:latin typeface="Arial Narrow" pitchFamily="34" charset="0"/>
              </a:rPr>
              <a:t>Διοίκηση Ανθρωπίνων Πόρων – Η πρόσκληση του 21</a:t>
            </a:r>
            <a:r>
              <a:rPr lang="el-GR" sz="1400" i="1" baseline="30000" smtClean="0">
                <a:latin typeface="Arial Narrow" pitchFamily="34" charset="0"/>
              </a:rPr>
              <a:t>ου</a:t>
            </a:r>
            <a:r>
              <a:rPr lang="el-GR" sz="1400" i="1" smtClean="0">
                <a:latin typeface="Arial Narrow" pitchFamily="34" charset="0"/>
              </a:rPr>
              <a:t> αιώνα στο εργασιακό περιβάλλον</a:t>
            </a:r>
            <a:r>
              <a:rPr lang="el-GR" sz="1400" smtClean="0">
                <a:latin typeface="Arial Narrow" pitchFamily="34" charset="0"/>
              </a:rPr>
              <a:t>, (Σελ. 79)</a:t>
            </a:r>
          </a:p>
          <a:p>
            <a:pPr algn="just">
              <a:lnSpc>
                <a:spcPct val="80000"/>
              </a:lnSpc>
              <a:defRPr/>
            </a:pPr>
            <a:endParaRPr lang="el-GR" sz="1800" dirty="0" smtClean="0">
              <a:solidFill>
                <a:srgbClr val="7030A0"/>
              </a:solidFill>
              <a:latin typeface="Arial Narrow" pitchFamily="34" charset="0"/>
            </a:endParaRPr>
          </a:p>
        </p:txBody>
      </p:sp>
      <p:sp>
        <p:nvSpPr>
          <p:cNvPr id="7" name="Θέση υποσέλιδου 3" descr="."/>
          <p:cNvSpPr txBox="1">
            <a:spLocks/>
          </p:cNvSpPr>
          <p:nvPr>
            <p:custDataLst>
              <p:tags r:id="rId3"/>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4"/>
            </p:custDataLst>
          </p:nvPr>
        </p:nvSpPr>
        <p:spPr/>
        <p:txBody>
          <a:bodyPr/>
          <a:lstStyle/>
          <a:p>
            <a:fld id="{6F42FDE4-A7DD-41A7-A0A6-9B649FB43336}" type="slidenum">
              <a:rPr kumimoji="0" lang="en-US" smtClean="0"/>
              <a:pPr/>
              <a:t>28</a:t>
            </a:fld>
            <a:endParaRPr kumimoji="0" lang="en-US" dirty="0"/>
          </a:p>
        </p:txBody>
      </p:sp>
    </p:spTree>
    <p:custDataLst>
      <p:tags r:id="rId2"/>
    </p:custDataLst>
    <p:extLst>
      <p:ext uri="{BB962C8B-B14F-4D97-AF65-F5344CB8AC3E}">
        <p14:creationId xmlns:p14="http://schemas.microsoft.com/office/powerpoint/2010/main" val="393942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b="1" dirty="0" smtClean="0"/>
              <a:t>Βιβλιογραφία</a:t>
            </a:r>
            <a:endParaRPr lang="el-GR" b="1" dirty="0"/>
          </a:p>
        </p:txBody>
      </p:sp>
      <p:sp>
        <p:nvSpPr>
          <p:cNvPr id="3" name="Θέση περιεχομένου 1"/>
          <p:cNvSpPr>
            <a:spLocks noGrp="1"/>
          </p:cNvSpPr>
          <p:nvPr>
            <p:ph idx="1"/>
          </p:nvPr>
        </p:nvSpPr>
        <p:spPr/>
        <p:txBody>
          <a:bodyPr>
            <a:normAutofit/>
          </a:bodyPr>
          <a:lstStyle/>
          <a:p>
            <a:r>
              <a:rPr lang="el-GR" sz="2800" dirty="0"/>
              <a:t>Διοίκηση Ανθρωπίνων Πόρων (2002), Κ. </a:t>
            </a:r>
            <a:r>
              <a:rPr lang="el-GR" sz="2800" dirty="0" err="1"/>
              <a:t>Τερζίδης</a:t>
            </a:r>
            <a:r>
              <a:rPr lang="el-GR" sz="2800" dirty="0"/>
              <a:t>, Κ. Τζωρτζάκης Εκδόσεις …… (Σελ. 40-42) </a:t>
            </a:r>
          </a:p>
          <a:p>
            <a:pPr marL="0" indent="0">
              <a:buNone/>
            </a:pPr>
            <a:endParaRPr lang="el-GR" sz="2800" dirty="0"/>
          </a:p>
          <a:p>
            <a:pPr marL="0" indent="0">
              <a:buNone/>
            </a:pPr>
            <a:endParaRPr lang="el-GR" sz="28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29</a:t>
            </a:fld>
            <a:endParaRPr lang="el-GR" sz="1400" dirty="0">
              <a:solidFill>
                <a:schemeClr val="tx1"/>
              </a:solidFill>
            </a:endParaRPr>
          </a:p>
        </p:txBody>
      </p:sp>
    </p:spTree>
    <p:extLst>
      <p:ext uri="{BB962C8B-B14F-4D97-AF65-F5344CB8AC3E}">
        <p14:creationId xmlns:p14="http://schemas.microsoft.com/office/powerpoint/2010/main" val="3761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4294967295"/>
          </p:nvPr>
        </p:nvSpPr>
        <p:spPr>
          <a:xfrm>
            <a:off x="6553200" y="6356350"/>
            <a:ext cx="2133600" cy="365125"/>
          </a:xfrm>
          <a:prstGeom prst="rect">
            <a:avLst/>
          </a:prstGeom>
        </p:spPr>
        <p:txBody>
          <a:bodyPr/>
          <a:lstStyle/>
          <a:p>
            <a:pPr algn="r"/>
            <a:fld id="{2F6EEB8D-302B-4BB7-AB7B-5E18E67E8EEA}" type="slidenum">
              <a:rPr lang="el-GR" smtClean="0"/>
              <a:pPr algn="r"/>
              <a:t>30</a:t>
            </a:fld>
            <a:endParaRPr lang="el-GR" dirty="0"/>
          </a:p>
        </p:txBody>
      </p:sp>
    </p:spTree>
    <p:custDataLst>
      <p:tags r:id="rId1"/>
    </p:custDataLst>
    <p:extLst>
      <p:ext uri="{BB962C8B-B14F-4D97-AF65-F5344CB8AC3E}">
        <p14:creationId xmlns:p14="http://schemas.microsoft.com/office/powerpoint/2010/main" val="3264568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
        <p:nvSpPr>
          <p:cNvPr id="3" name="Θέση αριθμού διαφάνειας 2"/>
          <p:cNvSpPr>
            <a:spLocks noGrp="1"/>
          </p:cNvSpPr>
          <p:nvPr>
            <p:ph type="sldNum" sz="quarter" idx="4294967295"/>
          </p:nvPr>
        </p:nvSpPr>
        <p:spPr>
          <a:xfrm>
            <a:off x="6553200" y="6356350"/>
            <a:ext cx="2133600" cy="365125"/>
          </a:xfrm>
          <a:prstGeom prst="rect">
            <a:avLst/>
          </a:prstGeom>
        </p:spPr>
        <p:txBody>
          <a:bodyPr/>
          <a:lstStyle/>
          <a:p>
            <a:fld id="{2F6EEB8D-302B-4BB7-AB7B-5E18E67E8EEA}" type="slidenum">
              <a:rPr lang="el-GR" smtClean="0"/>
              <a:t>31</a:t>
            </a:fld>
            <a:endParaRPr lang="el-GR"/>
          </a:p>
        </p:txBody>
      </p:sp>
    </p:spTree>
    <p:extLst>
      <p:ext uri="{BB962C8B-B14F-4D97-AF65-F5344CB8AC3E}">
        <p14:creationId xmlns:p14="http://schemas.microsoft.com/office/powerpoint/2010/main" val="893915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endParaRPr lang="el-GR" sz="2000" dirty="0"/>
          </a:p>
        </p:txBody>
      </p:sp>
      <p:sp>
        <p:nvSpPr>
          <p:cNvPr id="2" name="Θέση αριθμού διαφάνειας 1"/>
          <p:cNvSpPr>
            <a:spLocks noGrp="1"/>
          </p:cNvSpPr>
          <p:nvPr>
            <p:ph type="sldNum" sz="quarter" idx="12"/>
          </p:nvPr>
        </p:nvSpPr>
        <p:spPr/>
        <p:txBody>
          <a:bodyPr/>
          <a:lstStyle/>
          <a:p>
            <a:fld id="{2F6EEB8D-302B-4BB7-AB7B-5E18E67E8EEA}" type="slidenum">
              <a:rPr lang="el-GR" smtClean="0"/>
              <a:t>32</a:t>
            </a:fld>
            <a:endParaRPr lang="el-GR" dirty="0"/>
          </a:p>
        </p:txBody>
      </p:sp>
    </p:spTree>
    <p:extLst>
      <p:ext uri="{BB962C8B-B14F-4D97-AF65-F5344CB8AC3E}">
        <p14:creationId xmlns:p14="http://schemas.microsoft.com/office/powerpoint/2010/main" val="2319439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Αναγνωστόπουλος </a:t>
            </a:r>
            <a:r>
              <a:rPr lang="el-GR" sz="2400" dirty="0" smtClean="0"/>
              <a:t>Αχιλλέας  </a:t>
            </a:r>
            <a:r>
              <a:rPr lang="el-GR" sz="2400" dirty="0" smtClean="0"/>
              <a:t>2015. </a:t>
            </a:r>
            <a:r>
              <a:rPr lang="el-GR" sz="2400" dirty="0"/>
              <a:t> </a:t>
            </a:r>
            <a:r>
              <a:rPr lang="el-GR" sz="2400" dirty="0" smtClean="0"/>
              <a:t>Αναγνωστόπουλος </a:t>
            </a:r>
            <a:r>
              <a:rPr lang="el-GR" sz="2400" dirty="0" smtClean="0"/>
              <a:t>Αχιλλέας  </a:t>
            </a:r>
            <a:br>
              <a:rPr lang="el-GR" sz="2400" dirty="0" smtClean="0"/>
            </a:br>
            <a:r>
              <a:rPr lang="el-GR" sz="2400" dirty="0" smtClean="0"/>
              <a:t>«Διοίκηση Ανθρωπίνων Πόρων» Έκδοση 1.0 Λάρισα  01/09/2015 . </a:t>
            </a:r>
            <a:r>
              <a:rPr lang="el-GR" sz="2400" dirty="0"/>
              <a:t>Διαθέσιμο από τη δικτυακή </a:t>
            </a:r>
            <a:r>
              <a:rPr lang="el-GR" sz="2400" dirty="0" smtClean="0"/>
              <a:t>διεύθυνση: </a:t>
            </a:r>
            <a:r>
              <a:rPr lang="en-US" sz="2400" dirty="0">
                <a:solidFill>
                  <a:srgbClr val="FF0000"/>
                </a:solidFill>
                <a:hlinkClick r:id="rId3"/>
              </a:rPr>
              <a:t>http://cdev.teilar.gr/courses/LOG104</a:t>
            </a:r>
            <a:r>
              <a:rPr lang="en-US" sz="2400" dirty="0" smtClean="0">
                <a:solidFill>
                  <a:srgbClr val="FF0000"/>
                </a:solidFill>
                <a:hlinkClick r:id="rId3"/>
              </a:rPr>
              <a:t>/</a:t>
            </a:r>
            <a:r>
              <a:rPr lang="el-GR" sz="2400" dirty="0" smtClean="0">
                <a:solidFill>
                  <a:srgbClr val="FF0000"/>
                </a:solidFill>
              </a:rPr>
              <a:t> </a:t>
            </a:r>
            <a:endParaRPr lang="el-GR" sz="2400" dirty="0"/>
          </a:p>
          <a:p>
            <a:endParaRPr lang="el-GR" sz="20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33</a:t>
            </a:fld>
            <a:endParaRPr lang="el-GR" dirty="0"/>
          </a:p>
        </p:txBody>
      </p:sp>
    </p:spTree>
    <p:extLst>
      <p:ext uri="{BB962C8B-B14F-4D97-AF65-F5344CB8AC3E}">
        <p14:creationId xmlns:p14="http://schemas.microsoft.com/office/powerpoint/2010/main" val="3647942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34</a:t>
            </a:fld>
            <a:endParaRPr lang="el-GR" dirty="0"/>
          </a:p>
        </p:txBody>
      </p:sp>
    </p:spTree>
    <p:custDataLst>
      <p:tags r:id="rId1"/>
    </p:custDataLst>
    <p:extLst>
      <p:ext uri="{BB962C8B-B14F-4D97-AF65-F5344CB8AC3E}">
        <p14:creationId xmlns:p14="http://schemas.microsoft.com/office/powerpoint/2010/main" val="2536423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35</a:t>
            </a:fld>
            <a:endParaRPr lang="el-GR" dirty="0"/>
          </a:p>
        </p:txBody>
      </p:sp>
    </p:spTree>
    <p:extLst>
      <p:ext uri="{BB962C8B-B14F-4D97-AF65-F5344CB8AC3E}">
        <p14:creationId xmlns:p14="http://schemas.microsoft.com/office/powerpoint/2010/main" val="1818817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179512" y="1855365"/>
            <a:ext cx="8856984"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Να διακρίνει το ρόλο </a:t>
            </a:r>
            <a:r>
              <a:rPr lang="el-GR" sz="2800" dirty="0"/>
              <a:t>και </a:t>
            </a:r>
            <a:r>
              <a:rPr lang="el-GR" sz="2800" dirty="0" smtClean="0"/>
              <a:t>τη </a:t>
            </a:r>
            <a:r>
              <a:rPr lang="el-GR" sz="2800" dirty="0"/>
              <a:t>σημασία της </a:t>
            </a:r>
            <a:r>
              <a:rPr lang="el-GR" sz="2800" dirty="0" smtClean="0"/>
              <a:t>Διοίκησης Ανθρωπίνων Πόρων για </a:t>
            </a:r>
            <a:r>
              <a:rPr lang="el-GR" sz="2800" dirty="0"/>
              <a:t>την </a:t>
            </a:r>
            <a:r>
              <a:rPr lang="el-GR" sz="2800" dirty="0" smtClean="0"/>
              <a:t>επιχείρηση.</a:t>
            </a:r>
            <a:endParaRPr lang="el-GR" sz="2800" dirty="0"/>
          </a:p>
          <a:p>
            <a:pPr lvl="0"/>
            <a:r>
              <a:rPr lang="el-GR" sz="2800" dirty="0" smtClean="0"/>
              <a:t>Να αναφέρει τις </a:t>
            </a:r>
            <a:r>
              <a:rPr lang="el-GR" sz="2800" dirty="0"/>
              <a:t>αρμοδιότητες και τους στόχους του τμήματος </a:t>
            </a:r>
            <a:r>
              <a:rPr lang="el-GR" sz="2800" dirty="0" smtClean="0"/>
              <a:t>Διοίκησης Ανθρωπίνων Πόρων.</a:t>
            </a:r>
          </a:p>
          <a:p>
            <a:pPr lvl="0"/>
            <a:r>
              <a:rPr lang="el-GR" sz="2800" dirty="0" smtClean="0"/>
              <a:t>Να ορίζει τις </a:t>
            </a:r>
            <a:r>
              <a:rPr lang="el-GR" sz="2800" dirty="0"/>
              <a:t>προϋποθέσεις για τη σωστή οργάνωση και </a:t>
            </a:r>
            <a:r>
              <a:rPr lang="el-GR" sz="2800" dirty="0" smtClean="0"/>
              <a:t>στελέχωση μιας επιχείρησης. </a:t>
            </a:r>
            <a:endParaRPr lang="el-GR" sz="2800" dirty="0"/>
          </a:p>
          <a:p>
            <a:pPr lvl="0"/>
            <a:endParaRPr lang="el-GR" sz="2800" dirty="0" smtClean="0"/>
          </a:p>
          <a:p>
            <a:pPr lvl="0"/>
            <a:endParaRPr lang="el-GR" sz="2800" dirty="0"/>
          </a:p>
        </p:txBody>
      </p:sp>
      <p:sp>
        <p:nvSpPr>
          <p:cNvPr id="5" name="Θέση υποσέλιδου 3" descr="."/>
          <p:cNvSpPr txBox="1">
            <a:spLocks/>
          </p:cNvSpPr>
          <p:nvPr>
            <p:custDataLst>
              <p:tags r:id="rId4"/>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n-US" sz="2400" u="sng" dirty="0" smtClean="0">
                <a:solidFill>
                  <a:srgbClr val="0000FF"/>
                </a:solidFill>
              </a:rPr>
              <a:t>1) </a:t>
            </a:r>
            <a:r>
              <a:rPr lang="el-GR" sz="2400" u="sng" dirty="0" smtClean="0">
                <a:solidFill>
                  <a:srgbClr val="0000FF"/>
                </a:solidFill>
              </a:rPr>
              <a:t>Εισαγωγή </a:t>
            </a:r>
            <a:r>
              <a:rPr lang="el-GR" sz="2400" u="sng" dirty="0">
                <a:solidFill>
                  <a:srgbClr val="0000FF"/>
                </a:solidFill>
              </a:rPr>
              <a:t>στη Διοίκηση Ανθρωπίνων Πόρων (ΔΑΠ</a:t>
            </a:r>
            <a:r>
              <a:rPr lang="el-GR" sz="2400" u="sng" dirty="0" smtClean="0">
                <a:solidFill>
                  <a:srgbClr val="0000FF"/>
                </a:solidFill>
              </a:rPr>
              <a:t>)</a:t>
            </a:r>
            <a:r>
              <a:rPr lang="el-GR" sz="2400" u="sng" dirty="0" smtClean="0">
                <a:solidFill>
                  <a:srgbClr val="0000FF"/>
                </a:solidFill>
                <a:hlinkClick r:id="rId8" action="ppaction://hlinksldjump"/>
              </a:rPr>
              <a:t>. </a:t>
            </a:r>
            <a:endParaRPr lang="el-GR" sz="2400" u="sng" dirty="0" smtClean="0">
              <a:solidFill>
                <a:srgbClr val="0000FF"/>
              </a:solidFill>
            </a:endParaRPr>
          </a:p>
          <a:p>
            <a:pPr lvl="2">
              <a:buFont typeface="Wingdings" panose="05000000000000000000" pitchFamily="2" charset="2"/>
              <a:buChar char="Ø"/>
            </a:pPr>
            <a:r>
              <a:rPr lang="el-GR" u="sng" dirty="0">
                <a:solidFill>
                  <a:srgbClr val="0000FF"/>
                </a:solidFill>
              </a:rPr>
              <a:t>Ιστορική Επισκόπηση &amp; </a:t>
            </a:r>
            <a:r>
              <a:rPr lang="el-GR" u="sng" dirty="0" smtClean="0">
                <a:solidFill>
                  <a:srgbClr val="0000FF"/>
                </a:solidFill>
              </a:rPr>
              <a:t>Ορολογίες. </a:t>
            </a:r>
            <a:endParaRPr lang="el-GR" u="sng" dirty="0">
              <a:solidFill>
                <a:srgbClr val="0000FF"/>
              </a:solidFill>
            </a:endParaRPr>
          </a:p>
          <a:p>
            <a:pPr lvl="2">
              <a:buFont typeface="Wingdings" panose="05000000000000000000" pitchFamily="2" charset="2"/>
              <a:buChar char="Ø"/>
            </a:pPr>
            <a:r>
              <a:rPr lang="el-GR" u="sng" dirty="0">
                <a:solidFill>
                  <a:srgbClr val="0000FF"/>
                </a:solidFill>
              </a:rPr>
              <a:t>Έννοια και </a:t>
            </a:r>
            <a:r>
              <a:rPr lang="el-GR" u="sng" dirty="0" smtClean="0">
                <a:solidFill>
                  <a:srgbClr val="0000FF"/>
                </a:solidFill>
              </a:rPr>
              <a:t>Ορισμοί.</a:t>
            </a:r>
          </a:p>
          <a:p>
            <a:pPr lvl="2">
              <a:buFont typeface="Wingdings" panose="05000000000000000000" pitchFamily="2" charset="2"/>
              <a:buChar char="Ø"/>
            </a:pPr>
            <a:r>
              <a:rPr lang="el-GR" u="sng" dirty="0" smtClean="0">
                <a:solidFill>
                  <a:srgbClr val="0000FF"/>
                </a:solidFill>
              </a:rPr>
              <a:t>Βασικά </a:t>
            </a:r>
            <a:r>
              <a:rPr lang="el-GR" u="sng" dirty="0">
                <a:solidFill>
                  <a:srgbClr val="0000FF"/>
                </a:solidFill>
              </a:rPr>
              <a:t>Καθήκοντα Τμήματος Ανθρωπίνων </a:t>
            </a:r>
            <a:r>
              <a:rPr lang="el-GR" u="sng" dirty="0" smtClean="0">
                <a:solidFill>
                  <a:srgbClr val="0000FF"/>
                </a:solidFill>
              </a:rPr>
              <a:t>Πόρων</a:t>
            </a:r>
            <a:r>
              <a:rPr lang="el-GR" u="sng" dirty="0" smtClean="0">
                <a:solidFill>
                  <a:srgbClr val="0000FF"/>
                </a:solidFill>
                <a:hlinkClick r:id="rId9" action="ppaction://hlinksldjump"/>
              </a:rPr>
              <a:t>.</a:t>
            </a:r>
            <a:endParaRPr lang="en-US" u="sng" dirty="0" smtClean="0">
              <a:solidFill>
                <a:srgbClr val="0000FF"/>
              </a:solidFill>
              <a:hlinkClick r:id="rId9" action="ppaction://hlinksldjump"/>
            </a:endParaRPr>
          </a:p>
          <a:p>
            <a:pPr lvl="1">
              <a:buFont typeface="Wingdings" pitchFamily="2" charset="2"/>
              <a:buChar char="§"/>
            </a:pPr>
            <a:endParaRPr lang="el-GR" sz="2400" u="sng" dirty="0" smtClean="0">
              <a:solidFill>
                <a:srgbClr val="0000FF"/>
              </a:solidFill>
            </a:endParaRPr>
          </a:p>
          <a:p>
            <a:pPr lvl="1">
              <a:buFont typeface="Wingdings" pitchFamily="2" charset="2"/>
              <a:buChar char="§"/>
            </a:pPr>
            <a:endParaRPr lang="en-US" sz="2400" u="sng" dirty="0">
              <a:solidFill>
                <a:srgbClr val="0000FF"/>
              </a:solidFill>
            </a:endParaRPr>
          </a:p>
          <a:p>
            <a:pPr>
              <a:buFont typeface="Wingdings" pitchFamily="2" charset="2"/>
              <a:buChar char="§"/>
            </a:pPr>
            <a:endParaRPr lang="el-GR" sz="2400" u="sng" dirty="0">
              <a:solidFill>
                <a:srgbClr val="0000FF"/>
              </a:solidFill>
            </a:endParaRPr>
          </a:p>
        </p:txBody>
      </p:sp>
      <p:sp>
        <p:nvSpPr>
          <p:cNvPr id="7" name="Θέση υποσέλιδου 3" descr="."/>
          <p:cNvSpPr txBox="1">
            <a:spLocks/>
          </p:cNvSpPr>
          <p:nvPr>
            <p:custDataLst>
              <p:tags r:id="rId4"/>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u="sng" dirty="0"/>
              <a:t>Ιστορική Επισκόπηση</a:t>
            </a:r>
            <a:endParaRPr lang="el-GR" sz="3200" dirty="0"/>
          </a:p>
        </p:txBody>
      </p:sp>
      <p:sp>
        <p:nvSpPr>
          <p:cNvPr id="3" name="2 - Θέση περιεχομένου"/>
          <p:cNvSpPr>
            <a:spLocks noGrp="1"/>
          </p:cNvSpPr>
          <p:nvPr>
            <p:ph sz="quarter" idx="1"/>
          </p:nvPr>
        </p:nvSpPr>
        <p:spPr>
          <a:xfrm>
            <a:off x="457200" y="1269573"/>
            <a:ext cx="8229600" cy="4525963"/>
          </a:xfrm>
        </p:spPr>
        <p:txBody>
          <a:bodyPr>
            <a:noAutofit/>
          </a:bodyPr>
          <a:lstStyle/>
          <a:p>
            <a:r>
              <a:rPr lang="el-GR" sz="2400" dirty="0" smtClean="0"/>
              <a:t>Η </a:t>
            </a:r>
            <a:r>
              <a:rPr lang="el-GR" sz="2400" dirty="0"/>
              <a:t>διοίκηση εργαζομένων ασκείτε εδώ και χιλιάδες χρόνια. </a:t>
            </a:r>
          </a:p>
          <a:p>
            <a:r>
              <a:rPr lang="el-GR" sz="2400" dirty="0"/>
              <a:t>Συντονισμός δράσεων για την επίτευξη ενός κοινού σκοπού (πχ κατασκευή αρχαίων μνημείων όπως πυραμίδες της Αιγύπτου ή  Παρθενώνα</a:t>
            </a:r>
            <a:r>
              <a:rPr lang="el-GR" sz="2400" dirty="0" smtClean="0"/>
              <a:t>). </a:t>
            </a:r>
            <a:endParaRPr lang="el-GR" sz="2400" dirty="0"/>
          </a:p>
          <a:p>
            <a:r>
              <a:rPr lang="el-GR" sz="2400" dirty="0"/>
              <a:t>Κατανομή Ρόλων/Καθηκόντων και Καθορισμός </a:t>
            </a:r>
            <a:r>
              <a:rPr lang="el-GR" sz="2400" dirty="0" smtClean="0"/>
              <a:t>Ανταμοιβής.</a:t>
            </a:r>
            <a:endParaRPr lang="el-GR" sz="2400" dirty="0"/>
          </a:p>
          <a:p>
            <a:r>
              <a:rPr lang="el-GR" sz="2400" dirty="0"/>
              <a:t>Αλλαγές ξεκίνησαν στα μέσα του 18ου αιώνα στην </a:t>
            </a:r>
            <a:r>
              <a:rPr lang="el-GR" sz="2400" dirty="0" smtClean="0"/>
              <a:t>Αγγλία.</a:t>
            </a:r>
            <a:endParaRPr lang="el-GR" sz="2400" dirty="0"/>
          </a:p>
          <a:p>
            <a:r>
              <a:rPr lang="el-GR" sz="2400" dirty="0"/>
              <a:t>Εκμηχάνιση της παραγωγής &amp; Βιομηχανική </a:t>
            </a:r>
            <a:r>
              <a:rPr lang="el-GR" sz="2400" dirty="0" smtClean="0"/>
              <a:t>Επανάσταση.</a:t>
            </a:r>
            <a:endParaRPr lang="el-GR" sz="2400" dirty="0"/>
          </a:p>
          <a:p>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6</a:t>
            </a:fld>
            <a:endParaRPr kumimoji="0" lang="en-US" dirty="0"/>
          </a:p>
        </p:txBody>
      </p:sp>
    </p:spTree>
    <p:custDataLst>
      <p:tags r:id="rId1"/>
    </p:custDataLst>
    <p:extLst>
      <p:ext uri="{BB962C8B-B14F-4D97-AF65-F5344CB8AC3E}">
        <p14:creationId xmlns:p14="http://schemas.microsoft.com/office/powerpoint/2010/main" val="421306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u="sng" dirty="0"/>
              <a:t>Ιστορική “Θεωρητική” Επισκόπηση (2η)</a:t>
            </a:r>
            <a:endParaRPr lang="el-GR" sz="3200" dirty="0"/>
          </a:p>
        </p:txBody>
      </p:sp>
      <p:sp>
        <p:nvSpPr>
          <p:cNvPr id="3" name="2 - Θέση περιεχομένου"/>
          <p:cNvSpPr>
            <a:spLocks noGrp="1"/>
          </p:cNvSpPr>
          <p:nvPr>
            <p:ph sz="quarter" idx="1"/>
          </p:nvPr>
        </p:nvSpPr>
        <p:spPr>
          <a:xfrm>
            <a:off x="457200" y="1269573"/>
            <a:ext cx="8229600" cy="4525963"/>
          </a:xfrm>
        </p:spPr>
        <p:txBody>
          <a:bodyPr>
            <a:noAutofit/>
          </a:bodyPr>
          <a:lstStyle/>
          <a:p>
            <a:r>
              <a:rPr lang="el-GR" sz="2400" dirty="0" err="1"/>
              <a:t>Karen</a:t>
            </a:r>
            <a:r>
              <a:rPr lang="el-GR" sz="2400" dirty="0"/>
              <a:t> </a:t>
            </a:r>
            <a:r>
              <a:rPr lang="el-GR" sz="2400" dirty="0" err="1"/>
              <a:t>Ure</a:t>
            </a:r>
            <a:r>
              <a:rPr lang="el-GR" sz="2400" dirty="0"/>
              <a:t> (1835): Εκτός των μηχανών και των εμπορικών συναλλαγών υπάρχει και ο ανθρώπινος </a:t>
            </a:r>
            <a:r>
              <a:rPr lang="el-GR" sz="2400" dirty="0" smtClean="0"/>
              <a:t>παράγοντας.</a:t>
            </a:r>
            <a:endParaRPr lang="el-GR" sz="2400" dirty="0"/>
          </a:p>
          <a:p>
            <a:r>
              <a:rPr lang="el-GR" sz="2400" dirty="0"/>
              <a:t>F.T. </a:t>
            </a:r>
            <a:r>
              <a:rPr lang="el-GR" sz="2400" dirty="0" err="1"/>
              <a:t>Taylor</a:t>
            </a:r>
            <a:r>
              <a:rPr lang="el-GR" sz="2400" dirty="0"/>
              <a:t> (1911): Αρχές Επιστημονικής </a:t>
            </a:r>
            <a:r>
              <a:rPr lang="el-GR" sz="2400" dirty="0" smtClean="0"/>
              <a:t>Διοίκησης. </a:t>
            </a:r>
            <a:endParaRPr lang="el-GR" sz="2400" dirty="0"/>
          </a:p>
          <a:p>
            <a:pPr lvl="1"/>
            <a:r>
              <a:rPr lang="el-GR" sz="2000" dirty="0" smtClean="0"/>
              <a:t>Εισήγηση </a:t>
            </a:r>
            <a:r>
              <a:rPr lang="el-GR" sz="2000" dirty="0"/>
              <a:t>σύνδεση της παραγωγικότητας με την </a:t>
            </a:r>
            <a:r>
              <a:rPr lang="el-GR" sz="2000" dirty="0" smtClean="0"/>
              <a:t>αμοιβή.</a:t>
            </a:r>
            <a:endParaRPr lang="el-GR" sz="2000" dirty="0"/>
          </a:p>
          <a:p>
            <a:pPr lvl="1"/>
            <a:r>
              <a:rPr lang="el-GR" sz="2000" dirty="0" smtClean="0"/>
              <a:t>Έμφαση </a:t>
            </a:r>
            <a:r>
              <a:rPr lang="el-GR" sz="2000" dirty="0"/>
              <a:t>στην ανάγκη της εξειδίκευσης, με στόχο τη μεγιστοποίηση της </a:t>
            </a:r>
            <a:r>
              <a:rPr lang="el-GR" sz="2000" dirty="0" smtClean="0"/>
              <a:t>απόδοσης.</a:t>
            </a:r>
            <a:endParaRPr lang="el-GR" sz="2000" dirty="0"/>
          </a:p>
          <a:p>
            <a:r>
              <a:rPr lang="el-GR" sz="2400" dirty="0"/>
              <a:t>H. </a:t>
            </a:r>
            <a:r>
              <a:rPr lang="el-GR" sz="2400" dirty="0" err="1"/>
              <a:t>Fayol</a:t>
            </a:r>
            <a:r>
              <a:rPr lang="el-GR" sz="2400" dirty="0"/>
              <a:t> (1940s): Ο ρόλος των Στελεχών &amp; του </a:t>
            </a:r>
            <a:r>
              <a:rPr lang="el-GR" sz="2400" dirty="0" smtClean="0"/>
              <a:t>Μάνατζμεντ.</a:t>
            </a:r>
            <a:endParaRPr lang="el-GR" sz="2400" dirty="0"/>
          </a:p>
          <a:p>
            <a:r>
              <a:rPr lang="el-GR" sz="2400" dirty="0"/>
              <a:t>E. </a:t>
            </a:r>
            <a:r>
              <a:rPr lang="el-GR" sz="2400" dirty="0" err="1"/>
              <a:t>Mayo</a:t>
            </a:r>
            <a:r>
              <a:rPr lang="el-GR" sz="2400" dirty="0"/>
              <a:t> (1924-50): Κίνημα των Ανθρώπινων </a:t>
            </a:r>
            <a:r>
              <a:rPr lang="el-GR" sz="2400" dirty="0" smtClean="0"/>
              <a:t>Σχέσεων.</a:t>
            </a:r>
            <a:endParaRPr lang="el-GR" sz="2400" dirty="0"/>
          </a:p>
          <a:p>
            <a:r>
              <a:rPr lang="el-GR" sz="2400" dirty="0"/>
              <a:t>Μελέτη Επίδρασης Συνθηκών Εργασίας στην </a:t>
            </a:r>
            <a:r>
              <a:rPr lang="el-GR" sz="2400" dirty="0" smtClean="0"/>
              <a:t>Παραγωγικότητα.</a:t>
            </a: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7</a:t>
            </a:fld>
            <a:endParaRPr kumimoji="0" lang="en-US" dirty="0"/>
          </a:p>
        </p:txBody>
      </p:sp>
    </p:spTree>
    <p:custDataLst>
      <p:tags r:id="rId1"/>
    </p:custDataLst>
    <p:extLst>
      <p:ext uri="{BB962C8B-B14F-4D97-AF65-F5344CB8AC3E}">
        <p14:creationId xmlns:p14="http://schemas.microsoft.com/office/powerpoint/2010/main" val="344690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16632"/>
            <a:ext cx="8229600" cy="1143000"/>
          </a:xfrm>
        </p:spPr>
        <p:txBody>
          <a:bodyPr>
            <a:noAutofit/>
          </a:bodyPr>
          <a:lstStyle/>
          <a:p>
            <a:r>
              <a:rPr lang="el-GR" sz="3200" u="sng" dirty="0"/>
              <a:t>Ιστορική “Πρακτική” Επισκόπηση (3η)</a:t>
            </a:r>
            <a:endParaRPr lang="el-GR" sz="3200" dirty="0"/>
          </a:p>
        </p:txBody>
      </p:sp>
      <p:sp>
        <p:nvSpPr>
          <p:cNvPr id="3" name="2 - Θέση περιεχομένου"/>
          <p:cNvSpPr>
            <a:spLocks noGrp="1"/>
          </p:cNvSpPr>
          <p:nvPr>
            <p:ph sz="quarter" idx="1"/>
          </p:nvPr>
        </p:nvSpPr>
        <p:spPr>
          <a:xfrm>
            <a:off x="457200" y="1269573"/>
            <a:ext cx="8229600" cy="4525963"/>
          </a:xfrm>
        </p:spPr>
        <p:txBody>
          <a:bodyPr>
            <a:noAutofit/>
          </a:bodyPr>
          <a:lstStyle/>
          <a:p>
            <a:r>
              <a:rPr lang="el-GR" sz="2400" dirty="0"/>
              <a:t>Νεότερες μέθοδοι στη διοίκηση των εργαζομένων στα τέλη του 19ου και στις αρχές του 20ου </a:t>
            </a:r>
            <a:r>
              <a:rPr lang="el-GR" sz="2400" dirty="0" smtClean="0"/>
              <a:t>αιώνα. </a:t>
            </a:r>
            <a:endParaRPr lang="el-GR" sz="2400" dirty="0"/>
          </a:p>
          <a:p>
            <a:r>
              <a:rPr lang="el-GR" sz="2400" dirty="0"/>
              <a:t>Ο Βρετανός </a:t>
            </a:r>
            <a:r>
              <a:rPr lang="el-GR" sz="2400" dirty="0" err="1"/>
              <a:t>Rowntree</a:t>
            </a:r>
            <a:r>
              <a:rPr lang="el-GR" sz="2400" dirty="0"/>
              <a:t>, ο πρώτος βιομήχανος που ηγήθηκε της ανάπτυξης της διοίκησης προσωπικού, ανέλαβε ως «διευθυντής εργασίας» στη </a:t>
            </a:r>
            <a:r>
              <a:rPr lang="el-GR" sz="2400" dirty="0" err="1"/>
              <a:t>σοκολατοβιομηχανία</a:t>
            </a:r>
            <a:r>
              <a:rPr lang="el-GR" sz="2400" dirty="0"/>
              <a:t> του πατέρα </a:t>
            </a:r>
            <a:r>
              <a:rPr lang="el-GR" sz="2400" dirty="0" smtClean="0"/>
              <a:t>του. </a:t>
            </a:r>
            <a:endParaRPr lang="el-GR" sz="2400" dirty="0"/>
          </a:p>
          <a:p>
            <a:r>
              <a:rPr lang="el-GR" sz="2400" dirty="0"/>
              <a:t>Ο Αμερικανός </a:t>
            </a:r>
            <a:r>
              <a:rPr lang="el-GR" sz="2400" dirty="0" err="1"/>
              <a:t>Henry</a:t>
            </a:r>
            <a:r>
              <a:rPr lang="el-GR" sz="2400" dirty="0"/>
              <a:t> Ford (1914), στην αυτοκινητοβιομηχανία του, παρατηρούσε τα συστήματα αμοιβής με το κομμάτι στους εργαζόμενους και ίδρυσε τμήμα προσωπικού ονομάζοντας το «κοινωνιολογικό τμήμα».</a:t>
            </a:r>
          </a:p>
          <a:p>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161376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2896" y="125760"/>
            <a:ext cx="8229600" cy="1143000"/>
          </a:xfrm>
        </p:spPr>
        <p:txBody>
          <a:bodyPr>
            <a:noAutofit/>
          </a:bodyPr>
          <a:lstStyle/>
          <a:p>
            <a:r>
              <a:rPr lang="el-GR" sz="3200" u="sng" dirty="0"/>
              <a:t>Ιστορική Επισκόπηση (4η)</a:t>
            </a:r>
            <a:endParaRPr lang="el-GR" sz="3200" dirty="0"/>
          </a:p>
        </p:txBody>
      </p:sp>
      <p:sp>
        <p:nvSpPr>
          <p:cNvPr id="3" name="2 - Θέση περιεχομένου"/>
          <p:cNvSpPr>
            <a:spLocks noGrp="1"/>
          </p:cNvSpPr>
          <p:nvPr>
            <p:ph sz="quarter" idx="1"/>
          </p:nvPr>
        </p:nvSpPr>
        <p:spPr>
          <a:xfrm>
            <a:off x="251520" y="1269573"/>
            <a:ext cx="8892480" cy="4823723"/>
          </a:xfrm>
        </p:spPr>
        <p:txBody>
          <a:bodyPr>
            <a:noAutofit/>
          </a:bodyPr>
          <a:lstStyle/>
          <a:p>
            <a:r>
              <a:rPr lang="el-GR" sz="2400" dirty="0"/>
              <a:t> Στελέχη Πρόνοιας               Στελέχη </a:t>
            </a:r>
            <a:r>
              <a:rPr lang="el-GR" sz="2400" dirty="0" smtClean="0"/>
              <a:t>Απασχόλησης</a:t>
            </a:r>
          </a:p>
          <a:p>
            <a:pPr marL="0" indent="0">
              <a:buNone/>
            </a:pPr>
            <a:endParaRPr lang="el-GR" sz="2400" dirty="0"/>
          </a:p>
          <a:p>
            <a:r>
              <a:rPr lang="el-GR" sz="2400" dirty="0"/>
              <a:t>Στελέχη Προσωπικού         </a:t>
            </a:r>
            <a:r>
              <a:rPr lang="el-GR" sz="2400" dirty="0" smtClean="0"/>
              <a:t>     </a:t>
            </a:r>
            <a:r>
              <a:rPr lang="el-GR" sz="2400" dirty="0"/>
              <a:t>Υπεύθυνοι Εργασίας/Επάνδρωσης </a:t>
            </a:r>
            <a:endParaRPr lang="el-GR" sz="2400" dirty="0" smtClean="0"/>
          </a:p>
          <a:p>
            <a:endParaRPr lang="el-GR" sz="2400" dirty="0"/>
          </a:p>
          <a:p>
            <a:pPr marL="400050" lvl="1" indent="0">
              <a:buNone/>
            </a:pPr>
            <a:r>
              <a:rPr lang="el-GR" sz="2400" dirty="0"/>
              <a:t>- Υπηρεσίες Προσωπικού (</a:t>
            </a:r>
            <a:r>
              <a:rPr lang="en-US" sz="2400" dirty="0"/>
              <a:t>Personnel Services</a:t>
            </a:r>
            <a:r>
              <a:rPr lang="en-US" sz="2400" dirty="0" smtClean="0"/>
              <a:t>)</a:t>
            </a:r>
            <a:r>
              <a:rPr lang="el-GR" sz="2400" dirty="0" smtClean="0"/>
              <a:t>.</a:t>
            </a:r>
            <a:endParaRPr lang="en-US" sz="2400" dirty="0"/>
          </a:p>
          <a:p>
            <a:pPr marL="400050" lvl="1" indent="0">
              <a:buNone/>
            </a:pPr>
            <a:r>
              <a:rPr lang="en-US" sz="2400" dirty="0"/>
              <a:t>- B</a:t>
            </a:r>
            <a:r>
              <a:rPr lang="el-GR" sz="2400" dirty="0" err="1"/>
              <a:t>ιομηχανικές</a:t>
            </a:r>
            <a:r>
              <a:rPr lang="el-GR" sz="2400" dirty="0"/>
              <a:t>/Εργασιακές Σχέσεις (</a:t>
            </a:r>
            <a:r>
              <a:rPr lang="en-US" sz="2400" dirty="0"/>
              <a:t>Industrial/</a:t>
            </a:r>
            <a:r>
              <a:rPr lang="en-US" sz="2400" dirty="0" err="1"/>
              <a:t>Labour</a:t>
            </a:r>
            <a:r>
              <a:rPr lang="en-US" sz="2400" dirty="0"/>
              <a:t> Relations</a:t>
            </a:r>
            <a:r>
              <a:rPr lang="en-US" sz="2400" dirty="0" smtClean="0"/>
              <a:t>)</a:t>
            </a:r>
            <a:r>
              <a:rPr lang="el-GR" sz="2400" dirty="0" smtClean="0"/>
              <a:t>.</a:t>
            </a:r>
            <a:endParaRPr lang="en-US" sz="2400" dirty="0"/>
          </a:p>
          <a:p>
            <a:pPr marL="400050" lvl="1" indent="0">
              <a:buNone/>
            </a:pPr>
            <a:r>
              <a:rPr lang="en-US" sz="2400" dirty="0"/>
              <a:t>- </a:t>
            </a:r>
            <a:r>
              <a:rPr lang="el-GR" sz="2400" dirty="0"/>
              <a:t>Διοίκηση Προσωπικού (</a:t>
            </a:r>
            <a:r>
              <a:rPr lang="en-US" sz="2400" dirty="0"/>
              <a:t>Personnel Management), </a:t>
            </a:r>
            <a:r>
              <a:rPr lang="el-GR" sz="2400" b="1" dirty="0">
                <a:solidFill>
                  <a:srgbClr val="0000FF"/>
                </a:solidFill>
              </a:rPr>
              <a:t>Νέα </a:t>
            </a:r>
            <a:r>
              <a:rPr lang="el-GR" sz="2400" b="1" dirty="0" smtClean="0">
                <a:solidFill>
                  <a:srgbClr val="0000FF"/>
                </a:solidFill>
              </a:rPr>
              <a:t>επιστήμη.</a:t>
            </a:r>
            <a:endParaRPr lang="el-GR" sz="2400" b="1" dirty="0">
              <a:solidFill>
                <a:srgbClr val="0000FF"/>
              </a:solidFill>
            </a:endParaRPr>
          </a:p>
          <a:p>
            <a:pPr marL="400050" lvl="1" indent="0">
              <a:buNone/>
            </a:pPr>
            <a:r>
              <a:rPr lang="el-GR" sz="2400" dirty="0"/>
              <a:t>- Διοίκηση Ανθρωπίνων Πόρων (</a:t>
            </a:r>
            <a:r>
              <a:rPr lang="en-US" sz="2400" dirty="0"/>
              <a:t>Human Resource Management</a:t>
            </a:r>
            <a:r>
              <a:rPr lang="en-US" sz="2400" dirty="0" smtClean="0"/>
              <a:t>)</a:t>
            </a:r>
            <a:r>
              <a:rPr lang="el-GR" sz="2400" dirty="0" smtClean="0"/>
              <a:t>.</a:t>
            </a:r>
            <a:endParaRPr lang="en-US" sz="2400" dirty="0"/>
          </a:p>
          <a:p>
            <a:pPr marL="400050" lvl="1" indent="0">
              <a:buNone/>
            </a:pPr>
            <a:r>
              <a:rPr lang="en-US" sz="2400" dirty="0"/>
              <a:t>- </a:t>
            </a:r>
            <a:r>
              <a:rPr lang="el-GR" sz="2400" dirty="0"/>
              <a:t>Στρατηγική Διοίκηση Ανθρωπίνων Πόρων (</a:t>
            </a:r>
            <a:r>
              <a:rPr lang="en-US" sz="2400" dirty="0"/>
              <a:t>Strategic HRM</a:t>
            </a:r>
            <a:r>
              <a:rPr lang="en-US" sz="2400" dirty="0" smtClean="0"/>
              <a:t>)</a:t>
            </a:r>
            <a:r>
              <a:rPr lang="el-GR" sz="2400" dirty="0" smtClean="0"/>
              <a:t>.</a:t>
            </a:r>
            <a:endParaRPr lang="el-GR" sz="2400" dirty="0"/>
          </a:p>
        </p:txBody>
      </p:sp>
      <p:sp>
        <p:nvSpPr>
          <p:cNvPr id="6" name="Δεξιό βέλος 5" descr="[DECORATIVE]"/>
          <p:cNvSpPr/>
          <p:nvPr/>
        </p:nvSpPr>
        <p:spPr>
          <a:xfrm>
            <a:off x="3131840" y="1439714"/>
            <a:ext cx="7921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Βέλος προς τα κάτω 7" descr="[DECORATIVE]"/>
          <p:cNvSpPr/>
          <p:nvPr/>
        </p:nvSpPr>
        <p:spPr>
          <a:xfrm>
            <a:off x="5724128" y="1772816"/>
            <a:ext cx="251966" cy="430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Δεξιό βέλος 8" descr="[DECORATIVE]"/>
          <p:cNvSpPr/>
          <p:nvPr/>
        </p:nvSpPr>
        <p:spPr>
          <a:xfrm rot="10800000">
            <a:off x="3347864" y="2420888"/>
            <a:ext cx="792163"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nvGrpSpPr>
          <p:cNvPr id="5" name="Ομάδα 4" descr="[DECORATIVE]"/>
          <p:cNvGrpSpPr/>
          <p:nvPr/>
        </p:nvGrpSpPr>
        <p:grpSpPr>
          <a:xfrm>
            <a:off x="3511251" y="3140968"/>
            <a:ext cx="1204765" cy="2438776"/>
            <a:chOff x="3511251" y="3140968"/>
            <a:chExt cx="1204765" cy="2438776"/>
          </a:xfrm>
        </p:grpSpPr>
        <p:sp>
          <p:nvSpPr>
            <p:cNvPr id="10" name="Βέλος προς τα κάτω 9" descr="[DECORATIVE]"/>
            <p:cNvSpPr/>
            <p:nvPr/>
          </p:nvSpPr>
          <p:spPr>
            <a:xfrm>
              <a:off x="3840436" y="3140968"/>
              <a:ext cx="107950"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Βέλος προς τα κάτω 10" descr="[DECORATIVE]"/>
            <p:cNvSpPr/>
            <p:nvPr/>
          </p:nvSpPr>
          <p:spPr>
            <a:xfrm>
              <a:off x="4110435" y="3716120"/>
              <a:ext cx="107950"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Βέλος προς τα κάτω 11" descr="[DECORATIVE]"/>
            <p:cNvSpPr/>
            <p:nvPr/>
          </p:nvSpPr>
          <p:spPr>
            <a:xfrm>
              <a:off x="3718473" y="4175672"/>
              <a:ext cx="107950"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Βέλος προς τα κάτω 12" descr="[DECORATIVE]"/>
            <p:cNvSpPr/>
            <p:nvPr/>
          </p:nvSpPr>
          <p:spPr>
            <a:xfrm>
              <a:off x="4608066" y="4715326"/>
              <a:ext cx="107950"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Βέλος προς τα κάτω 13" descr="[DECORATIVE]"/>
            <p:cNvSpPr/>
            <p:nvPr/>
          </p:nvSpPr>
          <p:spPr>
            <a:xfrm>
              <a:off x="3511251" y="5219382"/>
              <a:ext cx="82106"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Tree>
    <p:custDataLst>
      <p:tags r:id="rId1"/>
    </p:custDataLst>
    <p:extLst>
      <p:ext uri="{BB962C8B-B14F-4D97-AF65-F5344CB8AC3E}">
        <p14:creationId xmlns:p14="http://schemas.microsoft.com/office/powerpoint/2010/main" val="3460403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7/2/2016 10:12:10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6,8,9,5,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3,19,8,10,18,12,14,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7,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15,7,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7,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6,3,7,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2,8,9,7,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3,6,7,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3,2056,6,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6064B11-1289-4804-A8CC-1F37C4DE370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1782</TotalTime>
  <Words>1834</Words>
  <Application>Microsoft Office PowerPoint</Application>
  <PresentationFormat>Προβολή στην οθόνη (4:3)</PresentationFormat>
  <Paragraphs>232</Paragraphs>
  <Slides>35</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35</vt:i4>
      </vt:variant>
    </vt:vector>
  </HeadingPairs>
  <TitlesOfParts>
    <vt:vector size="36" baseType="lpstr">
      <vt:lpstr>Θέμα του Office</vt:lpstr>
      <vt:lpstr>Διοίκηση Ανθρωπίνων Πόρων</vt:lpstr>
      <vt:lpstr>Άδειες Χρήσης</vt:lpstr>
      <vt:lpstr>Χρηματοδότηση</vt:lpstr>
      <vt:lpstr>Σκοποί  ενότητας</vt:lpstr>
      <vt:lpstr>Περιεχόμενα ενότητας</vt:lpstr>
      <vt:lpstr>Ιστορική Επισκόπηση</vt:lpstr>
      <vt:lpstr>Ιστορική “Θεωρητική” Επισκόπηση (2η)</vt:lpstr>
      <vt:lpstr>Ιστορική “Πρακτική” Επισκόπηση (3η)</vt:lpstr>
      <vt:lpstr>Ιστορική Επισκόπηση (4η)</vt:lpstr>
      <vt:lpstr>ΟΡΙΣΜΟI:  ΔΙΟΙΚΗΣΗ ΑΝΘΡΩΠΙΝΩΝ ΠΟΡΩΝ</vt:lpstr>
      <vt:lpstr>Διαχωρισμός Στρατηγικών &amp; Λειτουργικών Ενεργειών</vt:lpstr>
      <vt:lpstr>Ε ν έ ρ γ ε ι ε ς   Δ ι ο ί κ η σ η ς    Α ν θ ρ ώ π ι ν ω ν   Π ό ρ ω ν</vt:lpstr>
      <vt:lpstr>1. Προγραμματισμός Ανθρώπινων Πόρων</vt:lpstr>
      <vt:lpstr>2. Ανάλυση Θέσεων Εργασίας</vt:lpstr>
      <vt:lpstr>3. Προσέλκυση &amp; Επιλογή Υποψηφίων</vt:lpstr>
      <vt:lpstr>4. Εκπαίδευση &amp; Ανάπτυξη  Ανθρωπίνων Πόρων</vt:lpstr>
      <vt:lpstr>5. Αξιολόγηση της Απόδοσης</vt:lpstr>
      <vt:lpstr>6. Συστήματα Αμοιβής Εργαζομένων</vt:lpstr>
      <vt:lpstr>7. Εργασιακές Σχέσεις</vt:lpstr>
      <vt:lpstr>8. Υγιεινή &amp; Ασφάλεια στον Εργασιακό Χώρο</vt:lpstr>
      <vt:lpstr>Κ α θ ή κ ο ν τ α   Τ μ ή μ α τ ο ς     Α ν θ ρ ώ π ι ν ω ν   Π ο ρ ω ν</vt:lpstr>
      <vt:lpstr> 1. Διαμορφώνει &amp; Εισηγείται την Πολιτική ΑΠ </vt:lpstr>
      <vt:lpstr>2. Παροχή Συμβουλών</vt:lpstr>
      <vt:lpstr>3. Υλοποίηση της Πολιτικής Ανάπτυξης ΑΠ</vt:lpstr>
      <vt:lpstr>4. Έλεγχος Υλοποίησης της Πολιτικής ΑΠ</vt:lpstr>
      <vt:lpstr>Ο ρ γ α ν ο γ ρ ά μ μ α τ α  Α ν θ ρ ώ π ι ν ω ν   Π ο ρ ω ν</vt:lpstr>
      <vt:lpstr>Οργανόγραμμα 1 -                                                       Το Τμήμα Ανθρωπίνων Πόρων σε                   μικρή επιχείρηση</vt:lpstr>
      <vt:lpstr>Οργανόγραμμα 1 -                                                       Το Τμήμα Ανθρωπίνων Πόρων σε                   μικρή επιχείρηση</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Alex</cp:lastModifiedBy>
  <cp:revision>243</cp:revision>
  <dcterms:created xsi:type="dcterms:W3CDTF">2014-04-07T11:24:35Z</dcterms:created>
  <dcterms:modified xsi:type="dcterms:W3CDTF">2016-02-17T08:12:38Z</dcterms:modified>
</cp:coreProperties>
</file>